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56" r:id="rId2"/>
    <p:sldId id="257" r:id="rId3"/>
    <p:sldId id="327" r:id="rId4"/>
    <p:sldId id="328" r:id="rId5"/>
    <p:sldId id="259" r:id="rId6"/>
    <p:sldId id="260" r:id="rId7"/>
    <p:sldId id="312" r:id="rId8"/>
    <p:sldId id="313" r:id="rId9"/>
    <p:sldId id="314" r:id="rId10"/>
    <p:sldId id="315" r:id="rId11"/>
    <p:sldId id="324" r:id="rId12"/>
    <p:sldId id="325" r:id="rId13"/>
    <p:sldId id="323" r:id="rId14"/>
    <p:sldId id="322" r:id="rId15"/>
    <p:sldId id="268" r:id="rId16"/>
    <p:sldId id="262" r:id="rId17"/>
    <p:sldId id="319" r:id="rId18"/>
    <p:sldId id="263" r:id="rId19"/>
    <p:sldId id="320" r:id="rId20"/>
    <p:sldId id="264" r:id="rId21"/>
    <p:sldId id="321" r:id="rId22"/>
    <p:sldId id="316" r:id="rId23"/>
    <p:sldId id="317" r:id="rId24"/>
    <p:sldId id="318" r:id="rId25"/>
    <p:sldId id="330" r:id="rId26"/>
    <p:sldId id="331" r:id="rId27"/>
    <p:sldId id="332" r:id="rId28"/>
    <p:sldId id="333" r:id="rId29"/>
    <p:sldId id="334" r:id="rId30"/>
    <p:sldId id="335" r:id="rId31"/>
    <p:sldId id="336" r:id="rId32"/>
    <p:sldId id="329" r:id="rId3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110" autoAdjust="0"/>
    <p:restoredTop sz="94660"/>
  </p:normalViewPr>
  <p:slideViewPr>
    <p:cSldViewPr>
      <p:cViewPr>
        <p:scale>
          <a:sx n="86" d="100"/>
          <a:sy n="86" d="100"/>
        </p:scale>
        <p:origin x="-175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06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099FBC9B-A641-495E-B5AB-9F998FA4A218}" type="datetimeFigureOut">
              <a:rPr lang="en-US"/>
              <a:pPr>
                <a:defRPr/>
              </a:pPr>
              <a:t>7/18/2022</a:t>
            </a:fld>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06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06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06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64E1FF1-8D8C-4844-B573-ACFDDAFF8EB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64E1FF1-8D8C-4844-B573-ACFDDAFF8EBA}" type="slidenum">
              <a:rPr lang="en-US" smtClean="0"/>
              <a:pPr>
                <a:defRPr/>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0" y="0"/>
            <a:ext cx="9142413" cy="6858000"/>
          </a:xfrm>
          <a:prstGeom prst="rect">
            <a:avLst/>
          </a:prstGeom>
          <a:noFill/>
          <a:ln w="9525">
            <a:noFill/>
            <a:miter lim="800000"/>
            <a:headEnd/>
            <a:tailEnd/>
          </a:ln>
        </p:spPr>
      </p:pic>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5" name="Rectangle 4"/>
          <p:cNvSpPr>
            <a:spLocks noGrp="1" noChangeArrowheads="1"/>
          </p:cNvSpPr>
          <p:nvPr>
            <p:ph type="dt" sz="half" idx="10"/>
          </p:nvPr>
        </p:nvSpPr>
        <p:spPr/>
        <p:txBody>
          <a:bodyPr/>
          <a:lstStyle>
            <a:lvl1pPr>
              <a:defRPr/>
            </a:lvl1pPr>
          </a:lstStyle>
          <a:p>
            <a:pPr>
              <a:defRPr/>
            </a:pPr>
            <a:fld id="{9909F933-B8A0-417C-B7D2-5AB78858293D}" type="datetime1">
              <a:rPr lang="en-US"/>
              <a:pPr>
                <a:defRPr/>
              </a:pPr>
              <a:t>7/18/2022</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p:txBody>
          <a:bodyPr/>
          <a:lstStyle>
            <a:lvl1pPr>
              <a:defRPr/>
            </a:lvl1pPr>
          </a:lstStyle>
          <a:p>
            <a:pPr>
              <a:defRPr/>
            </a:pPr>
            <a:fld id="{30AB9655-A42F-4B13-9ABF-8EEE6E630927}" type="datetime1">
              <a:rPr lang="en-US"/>
              <a:pPr>
                <a:defRPr/>
              </a:pPr>
              <a:t>7/18/2022</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AB63B0C-28D0-43CD-8AAB-B782FAA850E5}" type="slidenum">
              <a:rPr lang="en-US"/>
              <a:pPr>
                <a:defRPr/>
              </a:pPr>
              <a:t>‹#›</a:t>
            </a:fld>
            <a:endParaRPr lang="en-US"/>
          </a:p>
        </p:txBody>
      </p:sp>
      <p:sp>
        <p:nvSpPr>
          <p:cNvPr id="7" name="Rectangle 6"/>
          <p:cNvSpPr>
            <a:spLocks noGrp="1" noChangeArrowheads="1"/>
          </p:cNvSpPr>
          <p:nvPr>
            <p:ph type="sldNum" sz="quarter" idx="13"/>
          </p:nvPr>
        </p:nvSpPr>
        <p:spPr/>
        <p:txBody>
          <a:bodyPr/>
          <a:lstStyle>
            <a:lvl1pPr>
              <a:defRPr/>
            </a:lvl1pPr>
          </a:lstStyle>
          <a:p>
            <a:pPr>
              <a:defRPr/>
            </a:pPr>
            <a:fld id="{D2232C23-BA44-4F44-AB6F-15ED7326F97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15100" y="609600"/>
            <a:ext cx="1943100" cy="54864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85800" y="609600"/>
            <a:ext cx="5676900" cy="54864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4"/>
          <p:cNvSpPr>
            <a:spLocks noGrp="1" noChangeArrowheads="1"/>
          </p:cNvSpPr>
          <p:nvPr>
            <p:ph type="dt" sz="half" idx="10"/>
          </p:nvPr>
        </p:nvSpPr>
        <p:spPr/>
        <p:txBody>
          <a:bodyPr/>
          <a:lstStyle>
            <a:lvl1pPr>
              <a:defRPr/>
            </a:lvl1pPr>
          </a:lstStyle>
          <a:p>
            <a:pPr>
              <a:defRPr/>
            </a:pPr>
            <a:fld id="{AE710371-769F-4122-94B8-27AFF8AA93A0}" type="datetime1">
              <a:rPr lang="en-US"/>
              <a:pPr>
                <a:defRPr/>
              </a:pPr>
              <a:t>7/18/2022</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4134E9-C448-444C-942B-58204E9FF2BD}" type="slidenum">
              <a:rPr lang="en-US"/>
              <a:pPr>
                <a:defRPr/>
              </a:pPr>
              <a:t>‹#›</a:t>
            </a:fld>
            <a:endParaRPr lang="en-US"/>
          </a:p>
        </p:txBody>
      </p:sp>
      <p:sp>
        <p:nvSpPr>
          <p:cNvPr id="7" name="Rectangle 6"/>
          <p:cNvSpPr>
            <a:spLocks noGrp="1" noChangeArrowheads="1"/>
          </p:cNvSpPr>
          <p:nvPr>
            <p:ph type="sldNum" sz="quarter" idx="13"/>
          </p:nvPr>
        </p:nvSpPr>
        <p:spPr/>
        <p:txBody>
          <a:bodyPr/>
          <a:lstStyle>
            <a:lvl1pPr>
              <a:defRPr/>
            </a:lvl1pPr>
          </a:lstStyle>
          <a:p>
            <a:pPr>
              <a:defRPr/>
            </a:pPr>
            <a:fld id="{C24DEEF5-749A-42B5-B5EA-15E21BF5ABC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Rubrik, text och innehåll">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srcRect/>
          <a:stretch>
            <a:fillRect/>
          </a:stretch>
        </p:blipFill>
        <p:spPr bwMode="auto">
          <a:xfrm>
            <a:off x="0" y="0"/>
            <a:ext cx="9142413" cy="6858000"/>
          </a:xfrm>
          <a:prstGeom prst="rect">
            <a:avLst/>
          </a:prstGeom>
          <a:noFill/>
          <a:ln w="9525">
            <a:noFill/>
            <a:miter lim="800000"/>
            <a:headEnd/>
            <a:tailEnd/>
          </a:ln>
        </p:spPr>
      </p:pic>
      <p:sp>
        <p:nvSpPr>
          <p:cNvPr id="2" name="Rubrik 1"/>
          <p:cNvSpPr>
            <a:spLocks noGrp="1"/>
          </p:cNvSpPr>
          <p:nvPr>
            <p:ph type="title"/>
          </p:nvPr>
        </p:nvSpPr>
        <p:spPr>
          <a:xfrm>
            <a:off x="685800" y="609600"/>
            <a:ext cx="7772400" cy="1143000"/>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685800" y="1981200"/>
            <a:ext cx="3810000" cy="41148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981200"/>
            <a:ext cx="3810000" cy="41148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Rectangle 4"/>
          <p:cNvSpPr>
            <a:spLocks noGrp="1" noChangeArrowheads="1"/>
          </p:cNvSpPr>
          <p:nvPr>
            <p:ph type="dt" sz="half" idx="10"/>
          </p:nvPr>
        </p:nvSpPr>
        <p:spPr/>
        <p:txBody>
          <a:bodyPr/>
          <a:lstStyle>
            <a:lvl1pPr>
              <a:defRPr/>
            </a:lvl1pPr>
          </a:lstStyle>
          <a:p>
            <a:pPr>
              <a:defRPr/>
            </a:pPr>
            <a:fld id="{72824F11-12A2-49F2-985B-9E4A031B46BD}" type="datetime1">
              <a:rPr lang="en-US"/>
              <a:pPr>
                <a:defRPr/>
              </a:pPr>
              <a:t>7/18/2022</a:t>
            </a:fld>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1EB86726-1343-4259-9CD6-A139894345F0}" type="slidenum">
              <a:rPr lang="en-US"/>
              <a:pPr>
                <a:defRPr/>
              </a:pPr>
              <a:t>‹#›</a:t>
            </a:fld>
            <a:endParaRPr lang="en-US"/>
          </a:p>
        </p:txBody>
      </p:sp>
      <p:sp>
        <p:nvSpPr>
          <p:cNvPr id="9" name="Rectangle 6"/>
          <p:cNvSpPr>
            <a:spLocks noGrp="1" noChangeArrowheads="1"/>
          </p:cNvSpPr>
          <p:nvPr>
            <p:ph type="sldNum" sz="quarter" idx="13"/>
          </p:nvPr>
        </p:nvSpPr>
        <p:spPr/>
        <p:txBody>
          <a:bodyPr/>
          <a:lstStyle>
            <a:lvl1pPr>
              <a:defRPr/>
            </a:lvl1pPr>
          </a:lstStyle>
          <a:p>
            <a:pPr>
              <a:defRPr/>
            </a:pPr>
            <a:fld id="{50AD9E05-D194-456B-A466-D287CC7BF2A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Rubrik och innehåll">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0" y="0"/>
            <a:ext cx="9142413" cy="6858000"/>
          </a:xfrm>
          <a:prstGeom prst="rect">
            <a:avLst/>
          </a:prstGeom>
          <a:noFill/>
          <a:ln w="9525">
            <a:noFill/>
            <a:miter lim="800000"/>
            <a:headEnd/>
            <a:tailEnd/>
          </a:ln>
        </p:spPr>
      </p:pic>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p:txBody>
          <a:bodyPr/>
          <a:lstStyle>
            <a:lvl1pPr>
              <a:defRPr/>
            </a:lvl1pPr>
          </a:lstStyle>
          <a:p>
            <a:pPr>
              <a:defRPr/>
            </a:pPr>
            <a:fld id="{BC036C87-6C97-495D-AD31-CD9EF7BC9E91}" type="datetime1">
              <a:rPr lang="en-US"/>
              <a:pPr>
                <a:defRPr/>
              </a:pPr>
              <a:t>7/18/2022</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03E7829-A6C0-49B2-A53C-19E13BCAAC4B}" type="slidenum">
              <a:rPr lang="en-US"/>
              <a:pPr>
                <a:defRPr/>
              </a:pPr>
              <a:t>‹#›</a:t>
            </a:fld>
            <a:endParaRPr lang="en-US"/>
          </a:p>
        </p:txBody>
      </p:sp>
      <p:sp>
        <p:nvSpPr>
          <p:cNvPr id="8" name="Rectangle 6"/>
          <p:cNvSpPr>
            <a:spLocks noGrp="1" noChangeArrowheads="1"/>
          </p:cNvSpPr>
          <p:nvPr>
            <p:ph type="sldNum" sz="quarter" idx="13"/>
          </p:nvPr>
        </p:nvSpPr>
        <p:spPr/>
        <p:txBody>
          <a:bodyPr/>
          <a:lstStyle>
            <a:lvl1pPr>
              <a:defRPr/>
            </a:lvl1pPr>
          </a:lstStyle>
          <a:p>
            <a:pPr>
              <a:defRPr/>
            </a:pPr>
            <a:fld id="{55BC7210-6BD5-4A67-998A-5DE7114551A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Rectangle 4"/>
          <p:cNvSpPr>
            <a:spLocks noGrp="1" noChangeArrowheads="1"/>
          </p:cNvSpPr>
          <p:nvPr>
            <p:ph type="dt" sz="half" idx="10"/>
          </p:nvPr>
        </p:nvSpPr>
        <p:spPr/>
        <p:txBody>
          <a:bodyPr/>
          <a:lstStyle>
            <a:lvl1pPr>
              <a:defRPr/>
            </a:lvl1pPr>
          </a:lstStyle>
          <a:p>
            <a:pPr>
              <a:defRPr/>
            </a:pPr>
            <a:fld id="{5DA3C2D0-9879-4332-9E82-A41426E3EDFA}" type="datetime1">
              <a:rPr lang="en-US"/>
              <a:pPr>
                <a:defRPr/>
              </a:pPr>
              <a:t>7/18/2022</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5936F-6B80-40E4-9A08-4C7E3C2165CC}" type="slidenum">
              <a:rPr lang="en-US"/>
              <a:pPr>
                <a:defRPr/>
              </a:pPr>
              <a:t>‹#›</a:t>
            </a:fld>
            <a:endParaRPr lang="en-US"/>
          </a:p>
        </p:txBody>
      </p:sp>
      <p:sp>
        <p:nvSpPr>
          <p:cNvPr id="7" name="Rectangle 6"/>
          <p:cNvSpPr>
            <a:spLocks noGrp="1" noChangeArrowheads="1"/>
          </p:cNvSpPr>
          <p:nvPr>
            <p:ph type="sldNum" sz="quarter" idx="13"/>
          </p:nvPr>
        </p:nvSpPr>
        <p:spPr/>
        <p:txBody>
          <a:bodyPr/>
          <a:lstStyle>
            <a:lvl1pPr>
              <a:defRPr/>
            </a:lvl1pPr>
          </a:lstStyle>
          <a:p>
            <a:pPr>
              <a:defRPr/>
            </a:pPr>
            <a:fld id="{23A29578-B65A-403C-9A06-A5F355463F7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4"/>
          <p:cNvSpPr>
            <a:spLocks noGrp="1" noChangeArrowheads="1"/>
          </p:cNvSpPr>
          <p:nvPr>
            <p:ph type="dt" sz="half" idx="10"/>
          </p:nvPr>
        </p:nvSpPr>
        <p:spPr/>
        <p:txBody>
          <a:bodyPr/>
          <a:lstStyle>
            <a:lvl1pPr>
              <a:defRPr/>
            </a:lvl1pPr>
          </a:lstStyle>
          <a:p>
            <a:pPr>
              <a:defRPr/>
            </a:pPr>
            <a:fld id="{0695FAC0-25EE-4056-B8AC-D431331D1B4C}" type="datetime1">
              <a:rPr lang="en-US"/>
              <a:pPr>
                <a:defRPr/>
              </a:pPr>
              <a:t>7/18/2022</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ABFC979-0DA8-4092-8AD3-D6EE8EC60BE8}" type="slidenum">
              <a:rPr lang="en-US"/>
              <a:pPr>
                <a:defRPr/>
              </a:pPr>
              <a:t>‹#›</a:t>
            </a:fld>
            <a:endParaRPr lang="en-US"/>
          </a:p>
        </p:txBody>
      </p:sp>
      <p:sp>
        <p:nvSpPr>
          <p:cNvPr id="8" name="Rectangle 6"/>
          <p:cNvSpPr>
            <a:spLocks noGrp="1" noChangeArrowheads="1"/>
          </p:cNvSpPr>
          <p:nvPr>
            <p:ph type="sldNum" sz="quarter" idx="13"/>
          </p:nvPr>
        </p:nvSpPr>
        <p:spPr/>
        <p:txBody>
          <a:bodyPr/>
          <a:lstStyle>
            <a:lvl1pPr>
              <a:defRPr/>
            </a:lvl1pPr>
          </a:lstStyle>
          <a:p>
            <a:pPr>
              <a:defRPr/>
            </a:pPr>
            <a:fld id="{99CB2BB1-9CDB-41CD-809A-A093E1AE421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4"/>
          <p:cNvSpPr>
            <a:spLocks noGrp="1" noChangeArrowheads="1"/>
          </p:cNvSpPr>
          <p:nvPr>
            <p:ph type="dt" sz="half" idx="10"/>
          </p:nvPr>
        </p:nvSpPr>
        <p:spPr/>
        <p:txBody>
          <a:bodyPr/>
          <a:lstStyle>
            <a:lvl1pPr>
              <a:defRPr/>
            </a:lvl1pPr>
          </a:lstStyle>
          <a:p>
            <a:pPr>
              <a:defRPr/>
            </a:pPr>
            <a:fld id="{92E8E6ED-6011-45E0-96FF-C36D83F64CD7}" type="datetime1">
              <a:rPr lang="en-US"/>
              <a:pPr>
                <a:defRPr/>
              </a:pPr>
              <a:t>7/18/2022</a:t>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E1950882-01F0-4C26-B731-75CE30022294}" type="slidenum">
              <a:rPr lang="en-US"/>
              <a:pPr>
                <a:defRPr/>
              </a:pPr>
              <a:t>‹#›</a:t>
            </a:fld>
            <a:endParaRPr lang="en-US"/>
          </a:p>
        </p:txBody>
      </p:sp>
      <p:sp>
        <p:nvSpPr>
          <p:cNvPr id="10" name="Rectangle 6"/>
          <p:cNvSpPr>
            <a:spLocks noGrp="1" noChangeArrowheads="1"/>
          </p:cNvSpPr>
          <p:nvPr>
            <p:ph type="sldNum" sz="quarter" idx="13"/>
          </p:nvPr>
        </p:nvSpPr>
        <p:spPr/>
        <p:txBody>
          <a:bodyPr/>
          <a:lstStyle>
            <a:lvl1pPr>
              <a:defRPr/>
            </a:lvl1pPr>
          </a:lstStyle>
          <a:p>
            <a:pPr>
              <a:defRPr/>
            </a:pPr>
            <a:fld id="{F1369369-3EB1-4413-A7F7-0BBF307E8AB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4"/>
          <p:cNvSpPr>
            <a:spLocks noGrp="1" noChangeArrowheads="1"/>
          </p:cNvSpPr>
          <p:nvPr>
            <p:ph type="dt" sz="half" idx="10"/>
          </p:nvPr>
        </p:nvSpPr>
        <p:spPr/>
        <p:txBody>
          <a:bodyPr/>
          <a:lstStyle>
            <a:lvl1pPr>
              <a:defRPr/>
            </a:lvl1pPr>
          </a:lstStyle>
          <a:p>
            <a:pPr>
              <a:defRPr/>
            </a:pPr>
            <a:fld id="{E11C4C60-B4D9-4411-B3FE-D3692637D88F}" type="datetime1">
              <a:rPr lang="en-US"/>
              <a:pPr>
                <a:defRPr/>
              </a:pPr>
              <a:t>7/18/2022</a:t>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76CA77D9-1208-4207-B150-6D9E1A4283F1}" type="slidenum">
              <a:rPr lang="en-US"/>
              <a:pPr>
                <a:defRPr/>
              </a:pPr>
              <a:t>‹#›</a:t>
            </a:fld>
            <a:endParaRPr lang="en-US"/>
          </a:p>
        </p:txBody>
      </p:sp>
      <p:sp>
        <p:nvSpPr>
          <p:cNvPr id="6" name="Rectangle 6"/>
          <p:cNvSpPr>
            <a:spLocks noGrp="1" noChangeArrowheads="1"/>
          </p:cNvSpPr>
          <p:nvPr>
            <p:ph type="sldNum" sz="quarter" idx="13"/>
          </p:nvPr>
        </p:nvSpPr>
        <p:spPr/>
        <p:txBody>
          <a:bodyPr/>
          <a:lstStyle>
            <a:lvl1pPr>
              <a:defRPr/>
            </a:lvl1pPr>
          </a:lstStyle>
          <a:p>
            <a:pPr>
              <a:defRPr/>
            </a:pPr>
            <a:fld id="{84FF4B17-6130-4E3F-B397-CABE433DD29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742023D3-4F1E-4F01-AE64-C0A5326A8BF7}" type="datetime1">
              <a:rPr lang="en-US"/>
              <a:pPr>
                <a:defRPr/>
              </a:pPr>
              <a:t>7/18/2022</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6A00712-6744-4437-9F1D-35FF49EA5E6B}" type="slidenum">
              <a:rPr lang="en-US"/>
              <a:pPr>
                <a:defRPr/>
              </a:pPr>
              <a:t>‹#›</a:t>
            </a:fld>
            <a:endParaRPr lang="en-US"/>
          </a:p>
        </p:txBody>
      </p:sp>
      <p:sp>
        <p:nvSpPr>
          <p:cNvPr id="5" name="Rectangle 6"/>
          <p:cNvSpPr>
            <a:spLocks noGrp="1" noChangeArrowheads="1"/>
          </p:cNvSpPr>
          <p:nvPr>
            <p:ph type="sldNum" sz="quarter" idx="13"/>
          </p:nvPr>
        </p:nvSpPr>
        <p:spPr/>
        <p:txBody>
          <a:bodyPr/>
          <a:lstStyle>
            <a:lvl1pPr>
              <a:defRPr/>
            </a:lvl1pPr>
          </a:lstStyle>
          <a:p>
            <a:pPr>
              <a:defRPr/>
            </a:pPr>
            <a:fld id="{35004468-08C5-43DA-B4A7-7C8E4587010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p:txBody>
          <a:bodyPr/>
          <a:lstStyle>
            <a:lvl1pPr>
              <a:defRPr/>
            </a:lvl1pPr>
          </a:lstStyle>
          <a:p>
            <a:pPr>
              <a:defRPr/>
            </a:pPr>
            <a:fld id="{19C33170-1902-4316-A958-849E5AF09D12}" type="datetime1">
              <a:rPr lang="en-US"/>
              <a:pPr>
                <a:defRPr/>
              </a:pPr>
              <a:t>7/18/2022</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0B60954-70A9-4185-A0BE-58590688C435}" type="slidenum">
              <a:rPr lang="en-US"/>
              <a:pPr>
                <a:defRPr/>
              </a:pPr>
              <a:t>‹#›</a:t>
            </a:fld>
            <a:endParaRPr lang="en-US"/>
          </a:p>
        </p:txBody>
      </p:sp>
      <p:sp>
        <p:nvSpPr>
          <p:cNvPr id="8" name="Rectangle 6"/>
          <p:cNvSpPr>
            <a:spLocks noGrp="1" noChangeArrowheads="1"/>
          </p:cNvSpPr>
          <p:nvPr>
            <p:ph type="sldNum" sz="quarter" idx="13"/>
          </p:nvPr>
        </p:nvSpPr>
        <p:spPr/>
        <p:txBody>
          <a:bodyPr/>
          <a:lstStyle>
            <a:lvl1pPr>
              <a:defRPr/>
            </a:lvl1pPr>
          </a:lstStyle>
          <a:p>
            <a:pPr>
              <a:defRPr/>
            </a:pPr>
            <a:fld id="{A4D7680E-BD3B-400A-98CC-DE6A4CC068F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Rectangle 4"/>
          <p:cNvSpPr>
            <a:spLocks noGrp="1" noChangeArrowheads="1"/>
          </p:cNvSpPr>
          <p:nvPr>
            <p:ph type="dt" sz="half" idx="10"/>
          </p:nvPr>
        </p:nvSpPr>
        <p:spPr/>
        <p:txBody>
          <a:bodyPr/>
          <a:lstStyle>
            <a:lvl1pPr>
              <a:defRPr/>
            </a:lvl1pPr>
          </a:lstStyle>
          <a:p>
            <a:pPr>
              <a:defRPr/>
            </a:pPr>
            <a:fld id="{45EC7B78-BCED-4B93-9AA0-E54D138FE87C}" type="datetime1">
              <a:rPr lang="en-US"/>
              <a:pPr>
                <a:defRPr/>
              </a:pPr>
              <a:t>7/18/2022</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FA1FE00-DF73-4388-8A2B-BB0D7B190BA6}" type="slidenum">
              <a:rPr lang="en-US"/>
              <a:pPr>
                <a:defRPr/>
              </a:pPr>
              <a:t>‹#›</a:t>
            </a:fld>
            <a:endParaRPr lang="en-US"/>
          </a:p>
        </p:txBody>
      </p:sp>
      <p:sp>
        <p:nvSpPr>
          <p:cNvPr id="8" name="Rectangle 6"/>
          <p:cNvSpPr>
            <a:spLocks noGrp="1" noChangeArrowheads="1"/>
          </p:cNvSpPr>
          <p:nvPr>
            <p:ph type="sldNum" sz="quarter" idx="13"/>
          </p:nvPr>
        </p:nvSpPr>
        <p:spPr/>
        <p:txBody>
          <a:bodyPr/>
          <a:lstStyle>
            <a:lvl1pPr>
              <a:defRPr/>
            </a:lvl1pPr>
          </a:lstStyle>
          <a:p>
            <a:pPr>
              <a:defRPr/>
            </a:pPr>
            <a:fld id="{67A83A7B-F771-4AE7-AD3A-63CF46A2AED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B402BF50-53CD-400B-9273-148C8427A47C}" type="datetime1">
              <a:rPr lang="en-US"/>
              <a:pPr>
                <a:defRPr/>
              </a:pPr>
              <a:t>7/18/2022</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pic>
        <p:nvPicPr>
          <p:cNvPr id="1030" name="Picture 7"/>
          <p:cNvPicPr>
            <a:picLocks noChangeAspect="1" noChangeArrowheads="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7812A4A-EB83-42CA-9829-FA11B8F504D7}" type="slidenum">
              <a:rPr lang="en-US"/>
              <a:pPr>
                <a:defRPr/>
              </a:pPr>
              <a:t>‹#›</a:t>
            </a:fld>
            <a:endParaRPr lang="en-US"/>
          </a:p>
        </p:txBody>
      </p:sp>
      <p:sp>
        <p:nvSpPr>
          <p:cNvPr id="3"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5A86E38F-3055-4430-BFB5-85C5CB187A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tutorialspoint.com/" TargetMode="External"/><Relationship Id="rId2" Type="http://schemas.openxmlformats.org/officeDocument/2006/relationships/hyperlink" Target="https://www.javatpoint.com/history-of-cloud-computin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762000" y="1524000"/>
            <a:ext cx="7772400" cy="2743200"/>
          </a:xfrm>
        </p:spPr>
        <p:txBody>
          <a:bodyPr/>
          <a:lstStyle/>
          <a:p>
            <a:r>
              <a:rPr lang="en-US" sz="4800" b="1" dirty="0" smtClean="0"/>
              <a:t/>
            </a:r>
            <a:br>
              <a:rPr lang="en-US" sz="4800" b="1" dirty="0" smtClean="0"/>
            </a:br>
            <a:r>
              <a:rPr lang="en-US" sz="4800" b="1" dirty="0" smtClean="0"/>
              <a:t/>
            </a:r>
            <a:br>
              <a:rPr lang="en-US" sz="4800" b="1" dirty="0" smtClean="0"/>
            </a:br>
            <a:r>
              <a:rPr lang="en-US" sz="4800" b="1" dirty="0" smtClean="0"/>
              <a:t/>
            </a:r>
            <a:br>
              <a:rPr lang="en-US" sz="4800" b="1" dirty="0" smtClean="0"/>
            </a:br>
            <a:r>
              <a:rPr lang="en-US" sz="4800" b="1" dirty="0" smtClean="0"/>
              <a:t>Introduction </a:t>
            </a:r>
            <a:br>
              <a:rPr lang="en-US" sz="4800" b="1" dirty="0" smtClean="0"/>
            </a:br>
            <a:r>
              <a:rPr lang="en-US" sz="4800" b="1" dirty="0" smtClean="0"/>
              <a:t>To</a:t>
            </a:r>
            <a:r>
              <a:rPr lang="en-US" sz="4800" b="1" dirty="0" smtClean="0">
                <a:solidFill>
                  <a:schemeClr val="tx2"/>
                </a:solidFill>
                <a:latin typeface="+mj-lt"/>
                <a:ea typeface="+mj-ea"/>
                <a:cs typeface="+mj-cs"/>
              </a:rPr>
              <a:t/>
            </a:r>
            <a:br>
              <a:rPr lang="en-US" sz="4800" b="1" dirty="0" smtClean="0">
                <a:solidFill>
                  <a:schemeClr val="tx2"/>
                </a:solidFill>
                <a:latin typeface="+mj-lt"/>
                <a:ea typeface="+mj-ea"/>
                <a:cs typeface="+mj-cs"/>
              </a:rPr>
            </a:br>
            <a:r>
              <a:rPr lang="en-US" sz="4800" b="1" dirty="0" smtClean="0">
                <a:solidFill>
                  <a:schemeClr val="tx2"/>
                </a:solidFill>
                <a:latin typeface="+mj-lt"/>
                <a:ea typeface="+mj-ea"/>
                <a:cs typeface="+mj-cs"/>
              </a:rPr>
              <a:t>Cloud Computing</a:t>
            </a:r>
            <a:br>
              <a:rPr lang="en-US" sz="4800" b="1" dirty="0" smtClean="0">
                <a:solidFill>
                  <a:schemeClr val="tx2"/>
                </a:solidFill>
                <a:latin typeface="+mj-lt"/>
                <a:ea typeface="+mj-ea"/>
                <a:cs typeface="+mj-cs"/>
              </a:rPr>
            </a:br>
            <a:r>
              <a:rPr lang="en-US" sz="4800" b="1" dirty="0" smtClean="0"/>
              <a:t/>
            </a:r>
            <a:br>
              <a:rPr lang="en-US" sz="4800" b="1" dirty="0" smtClean="0"/>
            </a:br>
            <a:r>
              <a:rPr lang="en-US" sz="4800" b="1" dirty="0" smtClean="0"/>
              <a:t/>
            </a:r>
            <a:br>
              <a:rPr lang="en-US" sz="4800" b="1" dirty="0" smtClean="0"/>
            </a:br>
            <a:r>
              <a:rPr lang="en-US" sz="4800" b="1" dirty="0" smtClean="0"/>
              <a:t>					</a:t>
            </a:r>
            <a:endParaRPr lang="en-US"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0"/>
            <a:ext cx="7772400" cy="5638800"/>
          </a:xfrm>
        </p:spPr>
        <p:txBody>
          <a:bodyPr/>
          <a:lstStyle/>
          <a:p>
            <a:pPr>
              <a:buNone/>
            </a:pPr>
            <a:r>
              <a:rPr lang="en-US" sz="2200" b="1" dirty="0" smtClean="0">
                <a:solidFill>
                  <a:schemeClr val="tx1"/>
                </a:solidFill>
                <a:latin typeface="+mn-lt"/>
                <a:ea typeface="+mn-ea"/>
                <a:cs typeface="+mn-cs"/>
              </a:rPr>
              <a:t>	PUBLIC CLOUD : The Public Cloud allows systems and services to be </a:t>
            </a:r>
            <a:r>
              <a:rPr lang="en-US" sz="2200" dirty="0" smtClean="0">
                <a:solidFill>
                  <a:schemeClr val="tx1"/>
                </a:solidFill>
                <a:latin typeface="+mn-lt"/>
                <a:ea typeface="+mn-ea"/>
                <a:cs typeface="+mn-cs"/>
              </a:rPr>
              <a:t>easily accessible to the general public. Public cloud may be less secure because of its openness, e.g., e-mail.</a:t>
            </a:r>
          </a:p>
          <a:p>
            <a:pPr>
              <a:buNone/>
            </a:pPr>
            <a:endParaRPr lang="en-US" sz="2200" dirty="0" smtClean="0">
              <a:solidFill>
                <a:schemeClr val="tx1"/>
              </a:solidFill>
              <a:latin typeface="+mn-lt"/>
              <a:ea typeface="+mn-ea"/>
              <a:cs typeface="+mn-cs"/>
            </a:endParaRPr>
          </a:p>
          <a:p>
            <a:pPr>
              <a:buNone/>
            </a:pPr>
            <a:r>
              <a:rPr lang="en-US" sz="2200" b="1" dirty="0" smtClean="0">
                <a:solidFill>
                  <a:schemeClr val="tx1"/>
                </a:solidFill>
                <a:latin typeface="+mn-lt"/>
                <a:ea typeface="+mn-ea"/>
                <a:cs typeface="+mn-cs"/>
              </a:rPr>
              <a:t>	PRIVATE CLOUD : The Private Cloud allows systems and services to be </a:t>
            </a:r>
            <a:r>
              <a:rPr lang="en-US" sz="2200" dirty="0" smtClean="0">
                <a:solidFill>
                  <a:schemeClr val="tx1"/>
                </a:solidFill>
                <a:latin typeface="+mn-lt"/>
                <a:ea typeface="+mn-ea"/>
                <a:cs typeface="+mn-cs"/>
              </a:rPr>
              <a:t>accessible within an organization. It offers increased security because of its private nature.</a:t>
            </a:r>
          </a:p>
          <a:p>
            <a:pPr>
              <a:buNone/>
            </a:pPr>
            <a:endParaRPr lang="en-US" sz="2200" dirty="0" smtClean="0">
              <a:solidFill>
                <a:schemeClr val="tx1"/>
              </a:solidFill>
              <a:latin typeface="+mn-lt"/>
              <a:ea typeface="+mn-ea"/>
              <a:cs typeface="+mn-cs"/>
            </a:endParaRPr>
          </a:p>
          <a:p>
            <a:pPr>
              <a:buNone/>
            </a:pPr>
            <a:r>
              <a:rPr lang="en-US" sz="2200" b="1" dirty="0" smtClean="0">
                <a:solidFill>
                  <a:schemeClr val="tx1"/>
                </a:solidFill>
                <a:latin typeface="+mn-lt"/>
                <a:ea typeface="+mn-ea"/>
                <a:cs typeface="+mn-cs"/>
              </a:rPr>
              <a:t>	COMMUNITY CLOUD : The Community Cloud allows systems and </a:t>
            </a:r>
            <a:r>
              <a:rPr lang="en-US" sz="2200" dirty="0" smtClean="0">
                <a:solidFill>
                  <a:schemeClr val="tx1"/>
                </a:solidFill>
                <a:latin typeface="+mn-lt"/>
                <a:ea typeface="+mn-ea"/>
                <a:cs typeface="+mn-cs"/>
              </a:rPr>
              <a:t>services to be accessible by group of organizations.</a:t>
            </a:r>
          </a:p>
          <a:p>
            <a:pPr>
              <a:buNone/>
            </a:pPr>
            <a:endParaRPr lang="en-US" sz="2200" dirty="0" smtClean="0">
              <a:solidFill>
                <a:schemeClr val="tx1"/>
              </a:solidFill>
              <a:latin typeface="+mn-lt"/>
              <a:ea typeface="+mn-ea"/>
              <a:cs typeface="+mn-cs"/>
            </a:endParaRPr>
          </a:p>
          <a:p>
            <a:pPr>
              <a:buNone/>
            </a:pPr>
            <a:r>
              <a:rPr lang="en-US" sz="2200" b="1" dirty="0" smtClean="0">
                <a:solidFill>
                  <a:schemeClr val="tx1"/>
                </a:solidFill>
                <a:latin typeface="+mn-lt"/>
                <a:ea typeface="+mn-ea"/>
                <a:cs typeface="+mn-cs"/>
              </a:rPr>
              <a:t>	HYBRID CLOUD : The Hybrid Cloud is mixture of public and private </a:t>
            </a:r>
            <a:r>
              <a:rPr lang="en-US" sz="2200" dirty="0" smtClean="0">
                <a:solidFill>
                  <a:schemeClr val="tx1"/>
                </a:solidFill>
                <a:latin typeface="+mn-lt"/>
                <a:ea typeface="+mn-ea"/>
                <a:cs typeface="+mn-cs"/>
              </a:rPr>
              <a:t>cloud. However, the critical activities are performed using private cloud while the non-critical activities are performed using public cloud.</a:t>
            </a:r>
            <a:endParaRPr lang="en-US" sz="2200" dirty="0"/>
          </a:p>
        </p:txBody>
      </p:sp>
      <p:sp>
        <p:nvSpPr>
          <p:cNvPr id="4" name="Slide Number Placeholder 3"/>
          <p:cNvSpPr>
            <a:spLocks noGrp="1"/>
          </p:cNvSpPr>
          <p:nvPr>
            <p:ph type="sldNum" sz="quarter" idx="12"/>
          </p:nvPr>
        </p:nvSpPr>
        <p:spPr/>
        <p:txBody>
          <a:bodyPr/>
          <a:lstStyle/>
          <a:p>
            <a:pPr>
              <a:defRPr/>
            </a:pPr>
            <a:fld id="{603E7829-A6C0-49B2-A53C-19E13BCAAC4B}" type="slidenum">
              <a:rPr lang="en-US" smtClean="0"/>
              <a:pPr>
                <a:defRPr/>
              </a:pPr>
              <a:t>10</a:t>
            </a:fld>
            <a:endParaRPr lang="en-US"/>
          </a:p>
        </p:txBody>
      </p:sp>
      <p:sp>
        <p:nvSpPr>
          <p:cNvPr id="5" name="Slide Number Placeholder 4"/>
          <p:cNvSpPr>
            <a:spLocks noGrp="1"/>
          </p:cNvSpPr>
          <p:nvPr>
            <p:ph type="sldNum" sz="quarter" idx="13"/>
          </p:nvPr>
        </p:nvSpPr>
        <p:spPr/>
        <p:txBody>
          <a:bodyPr/>
          <a:lstStyle/>
          <a:p>
            <a:pPr>
              <a:defRPr/>
            </a:pPr>
            <a:fld id="{55BC7210-6BD5-4A67-998A-5DE7114551AE}" type="slidenum">
              <a:rPr lang="en-US" smtClean="0"/>
              <a:pPr>
                <a:defRPr/>
              </a:pPr>
              <a:t>10</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Public Cloud</a:t>
            </a:r>
            <a:endParaRPr lang="en-US" dirty="0" smtClean="0"/>
          </a:p>
        </p:txBody>
      </p:sp>
      <p:sp>
        <p:nvSpPr>
          <p:cNvPr id="3" name="Content Placeholder 2"/>
          <p:cNvSpPr>
            <a:spLocks noGrp="1"/>
          </p:cNvSpPr>
          <p:nvPr>
            <p:ph idx="1"/>
          </p:nvPr>
        </p:nvSpPr>
        <p:spPr/>
        <p:txBody>
          <a:bodyPr/>
          <a:lstStyle/>
          <a:p>
            <a:pPr algn="just">
              <a:buNone/>
            </a:pPr>
            <a:r>
              <a:rPr lang="en-US" sz="2400" dirty="0" smtClean="0"/>
              <a:t>	The most ubiquitous, and almost a synonym for, cloud computing. </a:t>
            </a:r>
          </a:p>
          <a:p>
            <a:pPr algn="just">
              <a:buNone/>
            </a:pPr>
            <a:r>
              <a:rPr lang="en-US" sz="2400" dirty="0" smtClean="0"/>
              <a:t>	The cloud infrastructure is made available to the general public or a large industry group and is owned by an organization selling cloud services.</a:t>
            </a:r>
          </a:p>
          <a:p>
            <a:pPr>
              <a:buNone/>
            </a:pPr>
            <a:r>
              <a:rPr lang="en-US" sz="2400" i="1" dirty="0" smtClean="0"/>
              <a:t>Examples of Public Cloud</a:t>
            </a:r>
            <a:r>
              <a:rPr lang="en-US" sz="2400" dirty="0" smtClean="0"/>
              <a:t>:</a:t>
            </a:r>
          </a:p>
          <a:p>
            <a:r>
              <a:rPr lang="en-US" sz="2400" dirty="0" smtClean="0"/>
              <a:t>Google App Engine</a:t>
            </a:r>
          </a:p>
          <a:p>
            <a:r>
              <a:rPr lang="en-US" sz="2400" dirty="0" smtClean="0"/>
              <a:t>Microsoft Windows Azure</a:t>
            </a:r>
          </a:p>
          <a:p>
            <a:r>
              <a:rPr lang="en-US" sz="2400" dirty="0" smtClean="0"/>
              <a:t>IBM Smart Cloud</a:t>
            </a:r>
          </a:p>
          <a:p>
            <a:r>
              <a:rPr lang="en-US" sz="2400" dirty="0" smtClean="0"/>
              <a:t>Amazon EC2</a:t>
            </a:r>
          </a:p>
          <a:p>
            <a:pPr>
              <a:buNone/>
            </a:pPr>
            <a:endParaRPr lang="en-US" dirty="0"/>
          </a:p>
        </p:txBody>
      </p:sp>
      <p:sp>
        <p:nvSpPr>
          <p:cNvPr id="4" name="Slide Number Placeholder 3"/>
          <p:cNvSpPr>
            <a:spLocks noGrp="1"/>
          </p:cNvSpPr>
          <p:nvPr>
            <p:ph type="sldNum" sz="quarter" idx="12"/>
          </p:nvPr>
        </p:nvSpPr>
        <p:spPr/>
        <p:txBody>
          <a:bodyPr/>
          <a:lstStyle/>
          <a:p>
            <a:pPr>
              <a:defRPr/>
            </a:pPr>
            <a:fld id="{603E7829-A6C0-49B2-A53C-19E13BCAAC4B}" type="slidenum">
              <a:rPr lang="en-US" smtClean="0"/>
              <a:pPr>
                <a:defRPr/>
              </a:pPr>
              <a:t>11</a:t>
            </a:fld>
            <a:endParaRPr lang="en-US"/>
          </a:p>
        </p:txBody>
      </p:sp>
      <p:sp>
        <p:nvSpPr>
          <p:cNvPr id="5" name="Slide Number Placeholder 4"/>
          <p:cNvSpPr>
            <a:spLocks noGrp="1"/>
          </p:cNvSpPr>
          <p:nvPr>
            <p:ph type="sldNum" sz="quarter" idx="13"/>
          </p:nvPr>
        </p:nvSpPr>
        <p:spPr/>
        <p:txBody>
          <a:bodyPr/>
          <a:lstStyle/>
          <a:p>
            <a:pPr>
              <a:defRPr/>
            </a:pPr>
            <a:fld id="{55BC7210-6BD5-4A67-998A-5DE7114551AE}"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90600"/>
          </a:xfrm>
        </p:spPr>
        <p:txBody>
          <a:bodyPr/>
          <a:lstStyle/>
          <a:p>
            <a:r>
              <a:rPr lang="en-US" b="1" dirty="0" smtClean="0"/>
              <a:t>Private Cloud</a:t>
            </a:r>
            <a:endParaRPr lang="en-US" dirty="0"/>
          </a:p>
        </p:txBody>
      </p:sp>
      <p:sp>
        <p:nvSpPr>
          <p:cNvPr id="3" name="Content Placeholder 2"/>
          <p:cNvSpPr>
            <a:spLocks noGrp="1"/>
          </p:cNvSpPr>
          <p:nvPr>
            <p:ph idx="1"/>
          </p:nvPr>
        </p:nvSpPr>
        <p:spPr>
          <a:xfrm>
            <a:off x="609600" y="1447800"/>
            <a:ext cx="7772400" cy="5410200"/>
          </a:xfrm>
        </p:spPr>
        <p:txBody>
          <a:bodyPr/>
          <a:lstStyle/>
          <a:p>
            <a:pPr algn="just">
              <a:buNone/>
            </a:pPr>
            <a:r>
              <a:rPr lang="en-US" sz="2000" b="1" dirty="0" smtClean="0"/>
              <a:t>	</a:t>
            </a:r>
            <a:r>
              <a:rPr lang="en-US" sz="2000" dirty="0" smtClean="0"/>
              <a:t>The Private Cloud allows systems and services to be accessible within an organization. </a:t>
            </a:r>
          </a:p>
          <a:p>
            <a:pPr algn="just">
              <a:buNone/>
            </a:pPr>
            <a:r>
              <a:rPr lang="en-US" sz="2000" dirty="0" smtClean="0"/>
              <a:t>	It offers increased security because of its private nature. </a:t>
            </a:r>
          </a:p>
          <a:p>
            <a:pPr algn="just">
              <a:buNone/>
            </a:pPr>
            <a:r>
              <a:rPr lang="en-US" sz="2000" dirty="0" smtClean="0"/>
              <a:t>	Thus, two private cloud scenarios exist, as follows:</a:t>
            </a:r>
          </a:p>
          <a:p>
            <a:pPr algn="just">
              <a:buNone/>
            </a:pPr>
            <a:r>
              <a:rPr lang="en-US" sz="2000" u="sng" dirty="0" smtClean="0"/>
              <a:t>On-site Private Cloud</a:t>
            </a:r>
          </a:p>
          <a:p>
            <a:pPr lvl="1" algn="just">
              <a:buNone/>
            </a:pPr>
            <a:r>
              <a:rPr lang="en-US" sz="2000" dirty="0" smtClean="0"/>
              <a:t>Applies to private clouds implemented at a customer’s premises.</a:t>
            </a:r>
          </a:p>
          <a:p>
            <a:pPr algn="just">
              <a:buNone/>
            </a:pPr>
            <a:r>
              <a:rPr lang="en-US" sz="2000" u="sng" dirty="0" smtClean="0"/>
              <a:t>Outsourced Private Cloud</a:t>
            </a:r>
          </a:p>
          <a:p>
            <a:pPr lvl="1" algn="just">
              <a:buNone/>
            </a:pPr>
            <a:r>
              <a:rPr lang="en-US" sz="2000" dirty="0" smtClean="0"/>
              <a:t>Applies to private clouds where the server side is outsourced to </a:t>
            </a:r>
          </a:p>
          <a:p>
            <a:pPr lvl="1" algn="just">
              <a:buNone/>
            </a:pPr>
            <a:r>
              <a:rPr lang="en-US" sz="2000" dirty="0" smtClean="0"/>
              <a:t>a hosting company.</a:t>
            </a:r>
          </a:p>
          <a:p>
            <a:pPr algn="just">
              <a:buNone/>
            </a:pPr>
            <a:r>
              <a:rPr lang="en-US" sz="2000" i="1" dirty="0" smtClean="0"/>
              <a:t>Examples of Private Cloud</a:t>
            </a:r>
            <a:r>
              <a:rPr lang="en-US" sz="2000" dirty="0" smtClean="0"/>
              <a:t>:</a:t>
            </a:r>
          </a:p>
          <a:p>
            <a:pPr algn="just"/>
            <a:r>
              <a:rPr lang="en-US" sz="2000" dirty="0" smtClean="0"/>
              <a:t>Eucalyptus</a:t>
            </a:r>
          </a:p>
          <a:p>
            <a:pPr algn="just"/>
            <a:r>
              <a:rPr lang="en-US" sz="2000" dirty="0" err="1" smtClean="0"/>
              <a:t>Ubuntu</a:t>
            </a:r>
            <a:r>
              <a:rPr lang="en-US" sz="2000" dirty="0" smtClean="0"/>
              <a:t> Enterprise Cloud - UEC (powered by Eucalyptus)</a:t>
            </a:r>
          </a:p>
          <a:p>
            <a:pPr algn="just"/>
            <a:r>
              <a:rPr lang="en-US" sz="2000" dirty="0" smtClean="0"/>
              <a:t>Amazon VPC (Virtual Private Cloud)</a:t>
            </a:r>
          </a:p>
          <a:p>
            <a:pPr algn="just"/>
            <a:r>
              <a:rPr lang="en-US" sz="2000" dirty="0" smtClean="0"/>
              <a:t>VMware Cloud Infrastructure Suite</a:t>
            </a:r>
          </a:p>
          <a:p>
            <a:pPr algn="just"/>
            <a:r>
              <a:rPr lang="en-US" sz="2000" dirty="0" smtClean="0"/>
              <a:t>Microsoft ECI data center.</a:t>
            </a:r>
            <a:endParaRPr lang="en-US" sz="2000" dirty="0"/>
          </a:p>
        </p:txBody>
      </p:sp>
      <p:sp>
        <p:nvSpPr>
          <p:cNvPr id="4" name="Slide Number Placeholder 3"/>
          <p:cNvSpPr>
            <a:spLocks noGrp="1"/>
          </p:cNvSpPr>
          <p:nvPr>
            <p:ph type="sldNum" sz="quarter" idx="12"/>
          </p:nvPr>
        </p:nvSpPr>
        <p:spPr/>
        <p:txBody>
          <a:bodyPr/>
          <a:lstStyle/>
          <a:p>
            <a:pPr>
              <a:defRPr/>
            </a:pPr>
            <a:fld id="{603E7829-A6C0-49B2-A53C-19E13BCAAC4B}" type="slidenum">
              <a:rPr lang="en-US" smtClean="0"/>
              <a:pPr>
                <a:defRPr/>
              </a:pPr>
              <a:t>12</a:t>
            </a:fld>
            <a:endParaRPr lang="en-US"/>
          </a:p>
        </p:txBody>
      </p:sp>
      <p:sp>
        <p:nvSpPr>
          <p:cNvPr id="5" name="Slide Number Placeholder 4"/>
          <p:cNvSpPr>
            <a:spLocks noGrp="1"/>
          </p:cNvSpPr>
          <p:nvPr>
            <p:ph type="sldNum" sz="quarter" idx="13"/>
          </p:nvPr>
        </p:nvSpPr>
        <p:spPr/>
        <p:txBody>
          <a:bodyPr/>
          <a:lstStyle/>
          <a:p>
            <a:pPr>
              <a:defRPr/>
            </a:pPr>
            <a:fld id="{55BC7210-6BD5-4A67-998A-5DE7114551AE}"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Community Cloud</a:t>
            </a:r>
            <a:r>
              <a:rPr lang="en-US" dirty="0" smtClean="0"/>
              <a:t/>
            </a:r>
            <a:br>
              <a:rPr lang="en-US" dirty="0" smtClean="0"/>
            </a:br>
            <a:endParaRPr lang="en-US" dirty="0"/>
          </a:p>
        </p:txBody>
      </p:sp>
      <p:sp>
        <p:nvSpPr>
          <p:cNvPr id="3" name="Content Placeholder 2"/>
          <p:cNvSpPr>
            <a:spLocks noGrp="1"/>
          </p:cNvSpPr>
          <p:nvPr>
            <p:ph idx="1"/>
          </p:nvPr>
        </p:nvSpPr>
        <p:spPr>
          <a:xfrm>
            <a:off x="762000" y="1219200"/>
            <a:ext cx="8077200" cy="5410200"/>
          </a:xfrm>
        </p:spPr>
        <p:txBody>
          <a:bodyPr/>
          <a:lstStyle/>
          <a:p>
            <a:pPr algn="just">
              <a:buNone/>
            </a:pPr>
            <a:r>
              <a:rPr lang="en-US" sz="2400" dirty="0" smtClean="0"/>
              <a:t>	</a:t>
            </a:r>
            <a:r>
              <a:rPr lang="en-US" sz="2200" dirty="0" smtClean="0"/>
              <a:t>The cloud infrastructure is shared by several organizations and supports a specific community that has shared concerns (e.g., mission, security requirements, policy, and compliance considerations).  Government departments, universities, central banks etc. often find this type of cloud useful. </a:t>
            </a:r>
          </a:p>
          <a:p>
            <a:pPr algn="just">
              <a:buNone/>
            </a:pPr>
            <a:r>
              <a:rPr lang="en-US" sz="2200" dirty="0" smtClean="0"/>
              <a:t>Community cloud also has two possible scenarios:</a:t>
            </a:r>
          </a:p>
          <a:p>
            <a:pPr algn="just">
              <a:buNone/>
            </a:pPr>
            <a:r>
              <a:rPr lang="en-US" sz="2200" u="sng" dirty="0" smtClean="0"/>
              <a:t>On-site Community Cloud Scenario</a:t>
            </a:r>
          </a:p>
          <a:p>
            <a:pPr algn="just">
              <a:buNone/>
            </a:pPr>
            <a:r>
              <a:rPr lang="en-US" sz="2200" dirty="0" smtClean="0"/>
              <a:t>	Applies to community clouds implemented on the premises of the customers composing a community cloud</a:t>
            </a:r>
          </a:p>
          <a:p>
            <a:pPr algn="just">
              <a:buNone/>
            </a:pPr>
            <a:r>
              <a:rPr lang="en-US" sz="2200" u="sng" dirty="0" smtClean="0"/>
              <a:t>Outsourced Community Cloud</a:t>
            </a:r>
          </a:p>
          <a:p>
            <a:pPr algn="just">
              <a:buNone/>
            </a:pPr>
            <a:r>
              <a:rPr lang="en-US" sz="2200" dirty="0" smtClean="0"/>
              <a:t>	Applies to community clouds where the server side is outsourced to a hosting company.</a:t>
            </a:r>
          </a:p>
          <a:p>
            <a:pPr algn="just">
              <a:buNone/>
            </a:pPr>
            <a:r>
              <a:rPr lang="en-US" sz="2200" i="1" dirty="0" smtClean="0"/>
              <a:t>Examples of Community Cloud:</a:t>
            </a:r>
          </a:p>
          <a:p>
            <a:pPr algn="just"/>
            <a:r>
              <a:rPr lang="en-US" sz="2200" dirty="0" smtClean="0"/>
              <a:t>Google Apps for Government</a:t>
            </a:r>
          </a:p>
          <a:p>
            <a:r>
              <a:rPr lang="en-US" sz="2200" dirty="0" smtClean="0"/>
              <a:t>Microsoft Government Community Cloud</a:t>
            </a:r>
          </a:p>
          <a:p>
            <a:endParaRPr lang="en-US" dirty="0"/>
          </a:p>
        </p:txBody>
      </p:sp>
      <p:sp>
        <p:nvSpPr>
          <p:cNvPr id="4" name="Slide Number Placeholder 3"/>
          <p:cNvSpPr>
            <a:spLocks noGrp="1"/>
          </p:cNvSpPr>
          <p:nvPr>
            <p:ph type="sldNum" sz="quarter" idx="12"/>
          </p:nvPr>
        </p:nvSpPr>
        <p:spPr/>
        <p:txBody>
          <a:bodyPr/>
          <a:lstStyle/>
          <a:p>
            <a:pPr>
              <a:defRPr/>
            </a:pPr>
            <a:fld id="{603E7829-A6C0-49B2-A53C-19E13BCAAC4B}" type="slidenum">
              <a:rPr lang="en-US" smtClean="0"/>
              <a:pPr>
                <a:defRPr/>
              </a:pPr>
              <a:t>13</a:t>
            </a:fld>
            <a:endParaRPr lang="en-US"/>
          </a:p>
        </p:txBody>
      </p:sp>
      <p:sp>
        <p:nvSpPr>
          <p:cNvPr id="5" name="Slide Number Placeholder 4"/>
          <p:cNvSpPr>
            <a:spLocks noGrp="1"/>
          </p:cNvSpPr>
          <p:nvPr>
            <p:ph type="sldNum" sz="quarter" idx="13"/>
          </p:nvPr>
        </p:nvSpPr>
        <p:spPr/>
        <p:txBody>
          <a:bodyPr/>
          <a:lstStyle/>
          <a:p>
            <a:pPr>
              <a:defRPr/>
            </a:pPr>
            <a:fld id="{55BC7210-6BD5-4A67-998A-5DE7114551AE}"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Hybrid Cloud</a:t>
            </a:r>
            <a:endParaRPr lang="en-US" dirty="0" smtClean="0"/>
          </a:p>
        </p:txBody>
      </p:sp>
      <p:sp>
        <p:nvSpPr>
          <p:cNvPr id="3" name="Content Placeholder 2"/>
          <p:cNvSpPr>
            <a:spLocks noGrp="1"/>
          </p:cNvSpPr>
          <p:nvPr>
            <p:ph idx="1"/>
          </p:nvPr>
        </p:nvSpPr>
        <p:spPr/>
        <p:txBody>
          <a:bodyPr/>
          <a:lstStyle/>
          <a:p>
            <a:pPr algn="just">
              <a:buNone/>
            </a:pPr>
            <a:r>
              <a:rPr lang="en-US" sz="2400" dirty="0" smtClean="0"/>
              <a:t>	The cloud infrastructure is a composition of two or more clouds (private, community, or public).</a:t>
            </a:r>
          </a:p>
          <a:p>
            <a:pPr algn="just">
              <a:buNone/>
            </a:pPr>
            <a:r>
              <a:rPr lang="en-US" sz="2400" dirty="0" smtClean="0"/>
              <a:t>	Remain unique entities but are bound together by standardized or proprietary technology. </a:t>
            </a:r>
          </a:p>
          <a:p>
            <a:pPr algn="just">
              <a:buNone/>
            </a:pPr>
            <a:r>
              <a:rPr lang="en-US" sz="2400" dirty="0" smtClean="0"/>
              <a:t>	Enables data and application portability (e.g., cloud bursting for load-balancing between clouds).</a:t>
            </a:r>
          </a:p>
          <a:p>
            <a:pPr>
              <a:buNone/>
            </a:pPr>
            <a:r>
              <a:rPr lang="en-US" sz="2400" i="1" dirty="0" smtClean="0"/>
              <a:t>Examples of Hybrid Cloud:</a:t>
            </a:r>
          </a:p>
          <a:p>
            <a:r>
              <a:rPr lang="en-US" sz="2400" dirty="0" smtClean="0"/>
              <a:t>Windows Azure (capable of Hybrid Cloud)</a:t>
            </a:r>
          </a:p>
          <a:p>
            <a:r>
              <a:rPr lang="en-US" sz="2400" dirty="0" smtClean="0"/>
              <a:t>VMware </a:t>
            </a:r>
            <a:r>
              <a:rPr lang="en-US" sz="2400" dirty="0" err="1" smtClean="0"/>
              <a:t>vCloud</a:t>
            </a:r>
            <a:r>
              <a:rPr lang="en-US" sz="2400" dirty="0" smtClean="0"/>
              <a:t> (Hybrid Cloud Services)</a:t>
            </a:r>
            <a:endParaRPr lang="en-US" sz="2400" dirty="0"/>
          </a:p>
        </p:txBody>
      </p:sp>
      <p:sp>
        <p:nvSpPr>
          <p:cNvPr id="4" name="Slide Number Placeholder 3"/>
          <p:cNvSpPr>
            <a:spLocks noGrp="1"/>
          </p:cNvSpPr>
          <p:nvPr>
            <p:ph type="sldNum" sz="quarter" idx="12"/>
          </p:nvPr>
        </p:nvSpPr>
        <p:spPr/>
        <p:txBody>
          <a:bodyPr/>
          <a:lstStyle/>
          <a:p>
            <a:pPr>
              <a:defRPr/>
            </a:pPr>
            <a:fld id="{603E7829-A6C0-49B2-A53C-19E13BCAAC4B}" type="slidenum">
              <a:rPr lang="en-US" smtClean="0"/>
              <a:pPr>
                <a:defRPr/>
              </a:pPr>
              <a:t>14</a:t>
            </a:fld>
            <a:endParaRPr lang="en-US"/>
          </a:p>
        </p:txBody>
      </p:sp>
      <p:sp>
        <p:nvSpPr>
          <p:cNvPr id="5" name="Slide Number Placeholder 4"/>
          <p:cNvSpPr>
            <a:spLocks noGrp="1"/>
          </p:cNvSpPr>
          <p:nvPr>
            <p:ph type="sldNum" sz="quarter" idx="13"/>
          </p:nvPr>
        </p:nvSpPr>
        <p:spPr/>
        <p:txBody>
          <a:bodyPr/>
          <a:lstStyle/>
          <a:p>
            <a:pPr>
              <a:defRPr/>
            </a:pPr>
            <a:fld id="{55BC7210-6BD5-4A67-998A-5DE7114551AE}"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sldNum" sz="quarter" idx="12"/>
          </p:nvPr>
        </p:nvSpPr>
        <p:spPr>
          <a:noFill/>
        </p:spPr>
        <p:txBody>
          <a:bodyPr/>
          <a:lstStyle/>
          <a:p>
            <a:fld id="{E583D9D2-1FD1-4099-BE1A-A1FFB3D8FC37}" type="slidenum">
              <a:rPr lang="en-US" smtClean="0"/>
              <a:pPr/>
              <a:t>15</a:t>
            </a:fld>
            <a:endParaRPr lang="en-US" smtClean="0"/>
          </a:p>
        </p:txBody>
      </p:sp>
      <p:sp>
        <p:nvSpPr>
          <p:cNvPr id="21507" name="Rectangle 6"/>
          <p:cNvSpPr txBox="1">
            <a:spLocks noGrp="1" noChangeArrowheads="1"/>
          </p:cNvSpPr>
          <p:nvPr/>
        </p:nvSpPr>
        <p:spPr bwMode="auto">
          <a:xfrm>
            <a:off x="6553200" y="6248400"/>
            <a:ext cx="1905000" cy="457200"/>
          </a:xfrm>
          <a:prstGeom prst="rect">
            <a:avLst/>
          </a:prstGeom>
          <a:noFill/>
          <a:ln w="9525">
            <a:noFill/>
            <a:miter lim="800000"/>
            <a:headEnd/>
            <a:tailEnd/>
          </a:ln>
        </p:spPr>
        <p:txBody>
          <a:bodyPr/>
          <a:lstStyle/>
          <a:p>
            <a:pPr algn="r"/>
            <a:fld id="{864529CF-4925-492D-A2E8-D705E58E614B}" type="slidenum">
              <a:rPr lang="en-US" sz="1400"/>
              <a:pPr algn="r"/>
              <a:t>15</a:t>
            </a:fld>
            <a:endParaRPr lang="en-US" sz="1400"/>
          </a:p>
        </p:txBody>
      </p:sp>
      <p:sp>
        <p:nvSpPr>
          <p:cNvPr id="21508" name="Rectangle 2"/>
          <p:cNvSpPr>
            <a:spLocks noGrp="1" noChangeArrowheads="1"/>
          </p:cNvSpPr>
          <p:nvPr>
            <p:ph type="title"/>
          </p:nvPr>
        </p:nvSpPr>
        <p:spPr>
          <a:xfrm>
            <a:off x="685800" y="533400"/>
            <a:ext cx="7772400" cy="1143000"/>
          </a:xfrm>
        </p:spPr>
        <p:txBody>
          <a:bodyPr/>
          <a:lstStyle/>
          <a:p>
            <a:r>
              <a:rPr lang="en-US" b="1" dirty="0" smtClean="0"/>
              <a:t>Service Models</a:t>
            </a:r>
            <a:endParaRPr lang="en-US" b="1" dirty="0"/>
          </a:p>
        </p:txBody>
      </p:sp>
      <p:sp>
        <p:nvSpPr>
          <p:cNvPr id="6" name="Rectangle 5"/>
          <p:cNvSpPr/>
          <p:nvPr/>
        </p:nvSpPr>
        <p:spPr>
          <a:xfrm>
            <a:off x="304800" y="2057400"/>
            <a:ext cx="8458200" cy="2339102"/>
          </a:xfrm>
          <a:prstGeom prst="rect">
            <a:avLst/>
          </a:prstGeom>
        </p:spPr>
        <p:txBody>
          <a:bodyPr wrap="square">
            <a:spAutoFit/>
          </a:bodyPr>
          <a:lstStyle/>
          <a:p>
            <a:r>
              <a:rPr lang="en-US" sz="2200" dirty="0" smtClean="0"/>
              <a:t>Service </a:t>
            </a:r>
            <a:r>
              <a:rPr lang="en-US" sz="2200" dirty="0"/>
              <a:t>Models are the reference models on which </a:t>
            </a:r>
            <a:r>
              <a:rPr lang="en-US" sz="2200" dirty="0" smtClean="0"/>
              <a:t>the Cloud </a:t>
            </a:r>
            <a:r>
              <a:rPr lang="en-US" sz="2200" dirty="0"/>
              <a:t>Computing is based. These can be </a:t>
            </a:r>
            <a:r>
              <a:rPr lang="en-US" sz="2200" dirty="0" smtClean="0"/>
              <a:t>categorized into </a:t>
            </a:r>
            <a:r>
              <a:rPr lang="en-US" sz="2200" dirty="0"/>
              <a:t>three basic service models as </a:t>
            </a:r>
            <a:r>
              <a:rPr lang="en-US" sz="2200" dirty="0" smtClean="0"/>
              <a:t>:</a:t>
            </a:r>
          </a:p>
          <a:p>
            <a:pPr>
              <a:buFont typeface="Arial" pitchFamily="34" charset="0"/>
              <a:buChar char="•"/>
            </a:pPr>
            <a:r>
              <a:rPr lang="en-US" sz="2000" dirty="0" smtClean="0"/>
              <a:t>Infrastructure-as-a-Service (</a:t>
            </a:r>
            <a:r>
              <a:rPr lang="en-US" sz="2000" dirty="0" err="1" smtClean="0"/>
              <a:t>IaaS</a:t>
            </a:r>
            <a:r>
              <a:rPr lang="en-US" sz="2000" dirty="0" smtClean="0"/>
              <a:t>)</a:t>
            </a:r>
          </a:p>
          <a:p>
            <a:pPr>
              <a:buFont typeface="Arial" pitchFamily="34" charset="0"/>
              <a:buChar char="•"/>
            </a:pPr>
            <a:r>
              <a:rPr lang="en-US" sz="2000" dirty="0" smtClean="0"/>
              <a:t>Platform-as-a-Service (</a:t>
            </a:r>
            <a:r>
              <a:rPr lang="en-US" sz="2000" dirty="0" err="1" smtClean="0"/>
              <a:t>PaaS</a:t>
            </a:r>
            <a:r>
              <a:rPr lang="en-US" sz="2000" dirty="0" smtClean="0"/>
              <a:t>)</a:t>
            </a:r>
          </a:p>
          <a:p>
            <a:pPr>
              <a:buFont typeface="Arial" pitchFamily="34" charset="0"/>
              <a:buChar char="•"/>
            </a:pPr>
            <a:r>
              <a:rPr lang="en-US" sz="2000" dirty="0" smtClean="0"/>
              <a:t>Software-as-a-Service (</a:t>
            </a:r>
            <a:r>
              <a:rPr lang="en-US" sz="2000" dirty="0" err="1" smtClean="0"/>
              <a:t>SaaS</a:t>
            </a:r>
            <a:r>
              <a:rPr lang="en-US" sz="2000" dirty="0" smtClean="0"/>
              <a:t>)</a:t>
            </a:r>
          </a:p>
          <a:p>
            <a:endParaRPr lang="en-US" sz="2000" dirty="0" smtClean="0"/>
          </a:p>
          <a:p>
            <a:endParaRPr lang="en-US" sz="2200" dirty="0"/>
          </a:p>
        </p:txBody>
      </p:sp>
      <p:pic>
        <p:nvPicPr>
          <p:cNvPr id="1026" name="Picture 2" descr="C:\Users\Student\Desktop\MOOC\saas-paas-iaas.png"/>
          <p:cNvPicPr>
            <a:picLocks noGrp="1" noChangeAspect="1" noChangeArrowheads="1"/>
          </p:cNvPicPr>
          <p:nvPr>
            <p:ph idx="1"/>
          </p:nvPr>
        </p:nvPicPr>
        <p:blipFill>
          <a:blip r:embed="rId2"/>
          <a:srcRect/>
          <a:stretch>
            <a:fillRect/>
          </a:stretch>
        </p:blipFill>
        <p:spPr bwMode="auto">
          <a:xfrm>
            <a:off x="788276" y="3810000"/>
            <a:ext cx="7060324" cy="3048000"/>
          </a:xfrm>
          <a:prstGeom prst="rect">
            <a:avLst/>
          </a:prstGeom>
          <a:noFill/>
        </p:spPr>
      </p:pic>
      <p:sp>
        <p:nvSpPr>
          <p:cNvPr id="9" name="TextBox 8"/>
          <p:cNvSpPr txBox="1"/>
          <p:nvPr/>
        </p:nvSpPr>
        <p:spPr>
          <a:xfrm>
            <a:off x="228600" y="5715000"/>
            <a:ext cx="364202" cy="276999"/>
          </a:xfrm>
          <a:prstGeom prst="rect">
            <a:avLst/>
          </a:prstGeom>
          <a:noFill/>
        </p:spPr>
        <p:txBody>
          <a:bodyPr wrap="none" rtlCol="0">
            <a:spAutoFit/>
          </a:bodyPr>
          <a:lstStyle/>
          <a:p>
            <a:r>
              <a:rPr lang="en-US" sz="1200" dirty="0" smtClean="0"/>
              <a:t>[5]</a:t>
            </a:r>
            <a:endParaRPr 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sldNum" sz="quarter" idx="12"/>
          </p:nvPr>
        </p:nvSpPr>
        <p:spPr>
          <a:noFill/>
        </p:spPr>
        <p:txBody>
          <a:bodyPr/>
          <a:lstStyle/>
          <a:p>
            <a:fld id="{ED74FA1F-427C-45F9-B3F7-CAC874729A98}" type="slidenum">
              <a:rPr lang="en-US" smtClean="0"/>
              <a:pPr/>
              <a:t>16</a:t>
            </a:fld>
            <a:endParaRPr lang="en-US" smtClean="0"/>
          </a:p>
        </p:txBody>
      </p:sp>
      <p:sp>
        <p:nvSpPr>
          <p:cNvPr id="22531" name="Rectangle 6"/>
          <p:cNvSpPr txBox="1">
            <a:spLocks noGrp="1" noChangeArrowheads="1"/>
          </p:cNvSpPr>
          <p:nvPr/>
        </p:nvSpPr>
        <p:spPr bwMode="auto">
          <a:xfrm>
            <a:off x="6553200" y="6248400"/>
            <a:ext cx="1905000" cy="457200"/>
          </a:xfrm>
          <a:prstGeom prst="rect">
            <a:avLst/>
          </a:prstGeom>
          <a:noFill/>
          <a:ln w="9525">
            <a:noFill/>
            <a:miter lim="800000"/>
            <a:headEnd/>
            <a:tailEnd/>
          </a:ln>
        </p:spPr>
        <p:txBody>
          <a:bodyPr/>
          <a:lstStyle/>
          <a:p>
            <a:pPr algn="r"/>
            <a:fld id="{EA1B4A3A-9DFD-4F36-ACF7-765133EE0469}" type="slidenum">
              <a:rPr lang="en-US" sz="1400"/>
              <a:pPr algn="r"/>
              <a:t>16</a:t>
            </a:fld>
            <a:endParaRPr lang="en-US" sz="1400"/>
          </a:p>
        </p:txBody>
      </p:sp>
      <p:sp>
        <p:nvSpPr>
          <p:cNvPr id="22532" name="Rectangle 2"/>
          <p:cNvSpPr>
            <a:spLocks noGrp="1" noChangeArrowheads="1"/>
          </p:cNvSpPr>
          <p:nvPr>
            <p:ph type="title"/>
          </p:nvPr>
        </p:nvSpPr>
        <p:spPr/>
        <p:txBody>
          <a:bodyPr/>
          <a:lstStyle/>
          <a:p>
            <a:pPr eaLnBrk="1" hangingPunct="1"/>
            <a:r>
              <a:rPr lang="en-US" dirty="0" smtClean="0"/>
              <a:t>Infrastructure-as-a-Service (</a:t>
            </a:r>
            <a:r>
              <a:rPr lang="en-US" dirty="0" err="1" smtClean="0"/>
              <a:t>IaaS</a:t>
            </a:r>
            <a:r>
              <a:rPr lang="en-US" dirty="0" smtClean="0"/>
              <a:t>)</a:t>
            </a:r>
            <a:br>
              <a:rPr lang="en-US" dirty="0" smtClean="0"/>
            </a:br>
            <a:endParaRPr lang="en-US" i="1" dirty="0" smtClean="0">
              <a:solidFill>
                <a:schemeClr val="accent2"/>
              </a:solidFill>
            </a:endParaRPr>
          </a:p>
        </p:txBody>
      </p:sp>
      <p:pic>
        <p:nvPicPr>
          <p:cNvPr id="22533" name="Picture 7"/>
          <p:cNvPicPr>
            <a:picLocks noGrp="1" noChangeAspect="1" noChangeArrowheads="1"/>
          </p:cNvPicPr>
          <p:nvPr>
            <p:ph sz="half" idx="2"/>
          </p:nvPr>
        </p:nvPicPr>
        <p:blipFill>
          <a:blip r:embed="rId2"/>
          <a:srcRect l="-4901" b="36632"/>
          <a:stretch>
            <a:fillRect/>
          </a:stretch>
        </p:blipFill>
        <p:spPr>
          <a:xfrm>
            <a:off x="5334000" y="1905000"/>
            <a:ext cx="3657600" cy="4114800"/>
          </a:xfrm>
        </p:spPr>
      </p:pic>
      <p:sp>
        <p:nvSpPr>
          <p:cNvPr id="22534" name="Rectangle 3"/>
          <p:cNvSpPr>
            <a:spLocks noGrp="1" noChangeArrowheads="1"/>
          </p:cNvSpPr>
          <p:nvPr>
            <p:ph type="body" sz="half" idx="1"/>
          </p:nvPr>
        </p:nvSpPr>
        <p:spPr>
          <a:xfrm>
            <a:off x="304800" y="1752600"/>
            <a:ext cx="5029200" cy="3962400"/>
          </a:xfrm>
        </p:spPr>
        <p:txBody>
          <a:bodyPr/>
          <a:lstStyle/>
          <a:p>
            <a:pPr eaLnBrk="1" hangingPunct="1"/>
            <a:r>
              <a:rPr lang="en-US" sz="2000" dirty="0" smtClean="0"/>
              <a:t>A service model that involves outsourcing the basic infrastructure used to support operations--including storage, hardware, servers, and networking components. </a:t>
            </a:r>
          </a:p>
          <a:p>
            <a:pPr eaLnBrk="1" hangingPunct="1"/>
            <a:endParaRPr lang="en-US" sz="2000" dirty="0" smtClean="0"/>
          </a:p>
          <a:p>
            <a:pPr eaLnBrk="1" hangingPunct="1"/>
            <a:r>
              <a:rPr lang="en-US" sz="2000" dirty="0" smtClean="0"/>
              <a:t>The service provider owns the infrastructure equipment and is responsible for housing, running, and maintaining it. The customer typically pays on a per-use basis.</a:t>
            </a:r>
            <a:r>
              <a:rPr lang="en-US" sz="2400" dirty="0" smtClean="0"/>
              <a:t> </a:t>
            </a:r>
          </a:p>
          <a:p>
            <a:pPr eaLnBrk="1" hangingPunct="1"/>
            <a:endParaRPr lang="en-US" sz="2400" dirty="0" smtClean="0"/>
          </a:p>
          <a:p>
            <a:pPr eaLnBrk="1" hangingPunct="1"/>
            <a:r>
              <a:rPr lang="en-US" sz="2000" b="1" dirty="0" smtClean="0">
                <a:solidFill>
                  <a:schemeClr val="accent2"/>
                </a:solidFill>
              </a:rPr>
              <a:t>The customer uses their own platform (Windows, Unix), and applications</a:t>
            </a:r>
          </a:p>
          <a:p>
            <a:pPr eaLnBrk="1" hangingPunct="1"/>
            <a:endParaRPr lang="en-US"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chemeClr val="tx2"/>
                </a:solidFill>
                <a:latin typeface="+mj-lt"/>
                <a:ea typeface="+mj-ea"/>
                <a:cs typeface="+mj-cs"/>
              </a:rPr>
              <a:t>IaaS</a:t>
            </a:r>
            <a:r>
              <a:rPr lang="en-US" b="1" dirty="0" smtClean="0">
                <a:solidFill>
                  <a:schemeClr val="tx2"/>
                </a:solidFill>
                <a:latin typeface="+mj-lt"/>
                <a:ea typeface="+mj-ea"/>
                <a:cs typeface="+mj-cs"/>
              </a:rPr>
              <a:t> Examples</a:t>
            </a:r>
            <a:endParaRPr lang="en-US" dirty="0"/>
          </a:p>
        </p:txBody>
      </p:sp>
      <p:sp>
        <p:nvSpPr>
          <p:cNvPr id="5" name="Slide Number Placeholder 4"/>
          <p:cNvSpPr>
            <a:spLocks noGrp="1"/>
          </p:cNvSpPr>
          <p:nvPr>
            <p:ph type="sldNum" sz="quarter" idx="12"/>
          </p:nvPr>
        </p:nvSpPr>
        <p:spPr/>
        <p:txBody>
          <a:bodyPr/>
          <a:lstStyle/>
          <a:p>
            <a:pPr>
              <a:defRPr/>
            </a:pPr>
            <a:fld id="{1EB86726-1343-4259-9CD6-A139894345F0}" type="slidenum">
              <a:rPr lang="en-US" smtClean="0"/>
              <a:pPr>
                <a:defRPr/>
              </a:pPr>
              <a:t>17</a:t>
            </a:fld>
            <a:endParaRPr lang="en-US"/>
          </a:p>
        </p:txBody>
      </p:sp>
      <p:sp>
        <p:nvSpPr>
          <p:cNvPr id="6" name="Slide Number Placeholder 5"/>
          <p:cNvSpPr>
            <a:spLocks noGrp="1"/>
          </p:cNvSpPr>
          <p:nvPr>
            <p:ph type="sldNum" sz="quarter" idx="13"/>
          </p:nvPr>
        </p:nvSpPr>
        <p:spPr/>
        <p:txBody>
          <a:bodyPr/>
          <a:lstStyle/>
          <a:p>
            <a:pPr>
              <a:defRPr/>
            </a:pPr>
            <a:fld id="{50AD9E05-D194-456B-A466-D287CC7BF2A9}" type="slidenum">
              <a:rPr lang="en-US" smtClean="0"/>
              <a:pPr>
                <a:defRPr/>
              </a:pPr>
              <a:t>17</a:t>
            </a:fld>
            <a:endParaRPr lang="en-US"/>
          </a:p>
        </p:txBody>
      </p:sp>
      <p:pic>
        <p:nvPicPr>
          <p:cNvPr id="14340" name="image5.jpeg"/>
          <p:cNvPicPr>
            <a:picLocks noChangeAspect="1" noChangeArrowheads="1"/>
          </p:cNvPicPr>
          <p:nvPr/>
        </p:nvPicPr>
        <p:blipFill>
          <a:blip r:embed="rId2"/>
          <a:srcRect/>
          <a:stretch>
            <a:fillRect/>
          </a:stretch>
        </p:blipFill>
        <p:spPr bwMode="auto">
          <a:xfrm>
            <a:off x="1676400" y="1828800"/>
            <a:ext cx="1219200" cy="1219200"/>
          </a:xfrm>
          <a:prstGeom prst="rect">
            <a:avLst/>
          </a:prstGeom>
          <a:noFill/>
        </p:spPr>
      </p:pic>
      <p:pic>
        <p:nvPicPr>
          <p:cNvPr id="14339" name="image6.jpeg"/>
          <p:cNvPicPr>
            <a:picLocks noChangeAspect="1" noChangeArrowheads="1"/>
          </p:cNvPicPr>
          <p:nvPr/>
        </p:nvPicPr>
        <p:blipFill>
          <a:blip r:embed="rId3"/>
          <a:srcRect/>
          <a:stretch>
            <a:fillRect/>
          </a:stretch>
        </p:blipFill>
        <p:spPr bwMode="auto">
          <a:xfrm>
            <a:off x="5943600" y="2133600"/>
            <a:ext cx="1179513" cy="695325"/>
          </a:xfrm>
          <a:prstGeom prst="rect">
            <a:avLst/>
          </a:prstGeom>
          <a:noFill/>
        </p:spPr>
      </p:pic>
      <p:pic>
        <p:nvPicPr>
          <p:cNvPr id="14338" name="image7.png"/>
          <p:cNvPicPr>
            <a:picLocks noChangeAspect="1" noChangeArrowheads="1"/>
          </p:cNvPicPr>
          <p:nvPr/>
        </p:nvPicPr>
        <p:blipFill>
          <a:blip r:embed="rId4"/>
          <a:srcRect/>
          <a:stretch>
            <a:fillRect/>
          </a:stretch>
        </p:blipFill>
        <p:spPr bwMode="auto">
          <a:xfrm>
            <a:off x="1524000" y="3352800"/>
            <a:ext cx="1600200" cy="963612"/>
          </a:xfrm>
          <a:prstGeom prst="rect">
            <a:avLst/>
          </a:prstGeom>
          <a:noFill/>
        </p:spPr>
      </p:pic>
      <p:pic>
        <p:nvPicPr>
          <p:cNvPr id="14337" name="image8.jpeg"/>
          <p:cNvPicPr>
            <a:picLocks noChangeAspect="1" noChangeArrowheads="1"/>
          </p:cNvPicPr>
          <p:nvPr/>
        </p:nvPicPr>
        <p:blipFill>
          <a:blip r:embed="rId5"/>
          <a:srcRect/>
          <a:stretch>
            <a:fillRect/>
          </a:stretch>
        </p:blipFill>
        <p:spPr bwMode="auto">
          <a:xfrm>
            <a:off x="6096000" y="4953000"/>
            <a:ext cx="1638300" cy="1181100"/>
          </a:xfrm>
          <a:prstGeom prst="rect">
            <a:avLst/>
          </a:prstGeom>
          <a:noFill/>
        </p:spPr>
      </p:pic>
      <p:pic>
        <p:nvPicPr>
          <p:cNvPr id="14341" name="image4.jpeg"/>
          <p:cNvPicPr>
            <a:picLocks noChangeAspect="1" noChangeArrowheads="1"/>
          </p:cNvPicPr>
          <p:nvPr/>
        </p:nvPicPr>
        <p:blipFill>
          <a:blip r:embed="rId6"/>
          <a:srcRect/>
          <a:stretch>
            <a:fillRect/>
          </a:stretch>
        </p:blipFill>
        <p:spPr bwMode="auto">
          <a:xfrm>
            <a:off x="5029200" y="3276600"/>
            <a:ext cx="3048000" cy="762000"/>
          </a:xfrm>
          <a:prstGeom prst="rect">
            <a:avLst/>
          </a:prstGeom>
          <a:noFill/>
        </p:spPr>
      </p:pic>
      <p:grpSp>
        <p:nvGrpSpPr>
          <p:cNvPr id="14342" name="Group 6"/>
          <p:cNvGrpSpPr>
            <a:grpSpLocks/>
          </p:cNvGrpSpPr>
          <p:nvPr/>
        </p:nvGrpSpPr>
        <p:grpSpPr bwMode="auto">
          <a:xfrm>
            <a:off x="914401" y="4953000"/>
            <a:ext cx="2590800" cy="1295400"/>
            <a:chOff x="1464" y="830"/>
            <a:chExt cx="5076" cy="3240"/>
          </a:xfrm>
        </p:grpSpPr>
        <p:pic>
          <p:nvPicPr>
            <p:cNvPr id="14344" name="Picture 8"/>
            <p:cNvPicPr>
              <a:picLocks noChangeAspect="1" noChangeArrowheads="1"/>
            </p:cNvPicPr>
            <p:nvPr/>
          </p:nvPicPr>
          <p:blipFill>
            <a:blip r:embed="rId7"/>
            <a:srcRect/>
            <a:stretch>
              <a:fillRect/>
            </a:stretch>
          </p:blipFill>
          <p:spPr bwMode="auto">
            <a:xfrm>
              <a:off x="1500" y="830"/>
              <a:ext cx="5040" cy="2708"/>
            </a:xfrm>
            <a:prstGeom prst="rect">
              <a:avLst/>
            </a:prstGeom>
            <a:noFill/>
          </p:spPr>
        </p:pic>
        <p:pic>
          <p:nvPicPr>
            <p:cNvPr id="14343" name="Picture 7"/>
            <p:cNvPicPr>
              <a:picLocks noChangeAspect="1" noChangeArrowheads="1"/>
            </p:cNvPicPr>
            <p:nvPr/>
          </p:nvPicPr>
          <p:blipFill>
            <a:blip r:embed="rId7"/>
            <a:srcRect/>
            <a:stretch>
              <a:fillRect/>
            </a:stretch>
          </p:blipFill>
          <p:spPr bwMode="auto">
            <a:xfrm>
              <a:off x="1464" y="1640"/>
              <a:ext cx="5040" cy="2430"/>
            </a:xfrm>
            <a:prstGeom prst="rect">
              <a:avLst/>
            </a:prstGeom>
            <a:noFill/>
          </p:spPr>
        </p:pic>
      </p:grpSp>
      <p:sp>
        <p:nvSpPr>
          <p:cNvPr id="14347" name="Rectangle 11"/>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sz="2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48" name="Rectangle 12"/>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sz="2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sldNum" sz="quarter" idx="12"/>
          </p:nvPr>
        </p:nvSpPr>
        <p:spPr>
          <a:noFill/>
        </p:spPr>
        <p:txBody>
          <a:bodyPr/>
          <a:lstStyle/>
          <a:p>
            <a:fld id="{57B2D75D-1165-4516-B670-FD7577ECBD2A}" type="slidenum">
              <a:rPr lang="en-US" smtClean="0"/>
              <a:pPr/>
              <a:t>18</a:t>
            </a:fld>
            <a:endParaRPr lang="en-US" smtClean="0"/>
          </a:p>
        </p:txBody>
      </p:sp>
      <p:sp>
        <p:nvSpPr>
          <p:cNvPr id="23555" name="Rectangle 6"/>
          <p:cNvSpPr txBox="1">
            <a:spLocks noGrp="1" noChangeArrowheads="1"/>
          </p:cNvSpPr>
          <p:nvPr/>
        </p:nvSpPr>
        <p:spPr bwMode="auto">
          <a:xfrm>
            <a:off x="6553200" y="6248400"/>
            <a:ext cx="1905000" cy="457200"/>
          </a:xfrm>
          <a:prstGeom prst="rect">
            <a:avLst/>
          </a:prstGeom>
          <a:noFill/>
          <a:ln w="9525">
            <a:noFill/>
            <a:miter lim="800000"/>
            <a:headEnd/>
            <a:tailEnd/>
          </a:ln>
        </p:spPr>
        <p:txBody>
          <a:bodyPr/>
          <a:lstStyle/>
          <a:p>
            <a:pPr algn="r"/>
            <a:fld id="{56727A3A-474A-48CA-9EA2-443A3D007CED}" type="slidenum">
              <a:rPr lang="en-US" sz="1400"/>
              <a:pPr algn="r"/>
              <a:t>18</a:t>
            </a:fld>
            <a:endParaRPr lang="en-US" sz="1400"/>
          </a:p>
        </p:txBody>
      </p:sp>
      <p:sp>
        <p:nvSpPr>
          <p:cNvPr id="23556" name="Rectangle 2"/>
          <p:cNvSpPr>
            <a:spLocks noGrp="1" noChangeArrowheads="1"/>
          </p:cNvSpPr>
          <p:nvPr>
            <p:ph type="title"/>
          </p:nvPr>
        </p:nvSpPr>
        <p:spPr/>
        <p:txBody>
          <a:bodyPr/>
          <a:lstStyle/>
          <a:p>
            <a:pPr eaLnBrk="1" hangingPunct="1">
              <a:lnSpc>
                <a:spcPct val="90000"/>
              </a:lnSpc>
            </a:pPr>
            <a:r>
              <a:rPr lang="en-US" dirty="0" smtClean="0"/>
              <a:t>Platform-as-a-Service (</a:t>
            </a:r>
            <a:r>
              <a:rPr lang="en-US" dirty="0" err="1" smtClean="0"/>
              <a:t>PaaS</a:t>
            </a:r>
            <a:r>
              <a:rPr lang="en-US" dirty="0" smtClean="0"/>
              <a:t>)</a:t>
            </a:r>
          </a:p>
        </p:txBody>
      </p:sp>
      <p:sp>
        <p:nvSpPr>
          <p:cNvPr id="23557" name="Rectangle 3"/>
          <p:cNvSpPr>
            <a:spLocks noGrp="1" noChangeArrowheads="1"/>
          </p:cNvSpPr>
          <p:nvPr>
            <p:ph type="body" sz="half" idx="1"/>
          </p:nvPr>
        </p:nvSpPr>
        <p:spPr>
          <a:xfrm>
            <a:off x="304800" y="1676400"/>
            <a:ext cx="5181600" cy="4876800"/>
          </a:xfrm>
        </p:spPr>
        <p:txBody>
          <a:bodyPr/>
          <a:lstStyle/>
          <a:p>
            <a:pPr eaLnBrk="1" hangingPunct="1">
              <a:lnSpc>
                <a:spcPct val="90000"/>
              </a:lnSpc>
            </a:pPr>
            <a:r>
              <a:rPr lang="en-US" sz="2000" dirty="0" smtClean="0"/>
              <a:t>A service model that involves outsourcing the basic infrastructure and platform (Windows, Unix)</a:t>
            </a:r>
          </a:p>
          <a:p>
            <a:pPr eaLnBrk="1" hangingPunct="1">
              <a:lnSpc>
                <a:spcPct val="90000"/>
              </a:lnSpc>
            </a:pPr>
            <a:endParaRPr lang="en-US" sz="2000" dirty="0" smtClean="0"/>
          </a:p>
          <a:p>
            <a:pPr eaLnBrk="1" hangingPunct="1">
              <a:lnSpc>
                <a:spcPct val="90000"/>
              </a:lnSpc>
            </a:pPr>
            <a:r>
              <a:rPr lang="en-US" sz="2000" dirty="0" err="1" smtClean="0"/>
              <a:t>PaaS</a:t>
            </a:r>
            <a:r>
              <a:rPr lang="en-US" sz="2000" dirty="0" smtClean="0"/>
              <a:t> facilitates deploying applications without the cost and complexity of buying and managing the underlying hardware and software where the applications are hosted. </a:t>
            </a:r>
          </a:p>
          <a:p>
            <a:pPr eaLnBrk="1" hangingPunct="1">
              <a:lnSpc>
                <a:spcPct val="90000"/>
              </a:lnSpc>
            </a:pPr>
            <a:endParaRPr lang="en-US" sz="2000" dirty="0" smtClean="0"/>
          </a:p>
          <a:p>
            <a:pPr eaLnBrk="1" hangingPunct="1">
              <a:lnSpc>
                <a:spcPct val="90000"/>
              </a:lnSpc>
            </a:pPr>
            <a:r>
              <a:rPr lang="en-US" sz="2000" b="1" dirty="0" smtClean="0">
                <a:solidFill>
                  <a:schemeClr val="accent2"/>
                </a:solidFill>
              </a:rPr>
              <a:t>The customer uses their own applications </a:t>
            </a:r>
          </a:p>
          <a:p>
            <a:pPr eaLnBrk="1" hangingPunct="1">
              <a:lnSpc>
                <a:spcPct val="90000"/>
              </a:lnSpc>
            </a:pPr>
            <a:endParaRPr lang="en-US" sz="2000" dirty="0" smtClean="0"/>
          </a:p>
          <a:p>
            <a:pPr eaLnBrk="1" hangingPunct="1">
              <a:lnSpc>
                <a:spcPct val="90000"/>
              </a:lnSpc>
            </a:pPr>
            <a:endParaRPr lang="en-US" sz="2000" dirty="0" smtClean="0"/>
          </a:p>
        </p:txBody>
      </p:sp>
      <p:pic>
        <p:nvPicPr>
          <p:cNvPr id="23558" name="Picture 7"/>
          <p:cNvPicPr>
            <a:picLocks noGrp="1" noChangeAspect="1" noChangeArrowheads="1"/>
          </p:cNvPicPr>
          <p:nvPr>
            <p:ph sz="half" idx="2"/>
          </p:nvPr>
        </p:nvPicPr>
        <p:blipFill>
          <a:blip r:embed="rId2"/>
          <a:srcRect l="127" b="36023"/>
          <a:stretch>
            <a:fillRect/>
          </a:stretch>
        </p:blipFill>
        <p:spPr>
          <a:xfrm>
            <a:off x="5407025" y="1828800"/>
            <a:ext cx="3432175" cy="41148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a:t>
            </a:r>
            <a:r>
              <a:rPr lang="en-US" b="1" dirty="0" err="1" smtClean="0">
                <a:solidFill>
                  <a:schemeClr val="tx2"/>
                </a:solidFill>
                <a:latin typeface="+mj-lt"/>
                <a:ea typeface="+mj-ea"/>
                <a:cs typeface="+mj-cs"/>
              </a:rPr>
              <a:t>aaS</a:t>
            </a:r>
            <a:r>
              <a:rPr lang="en-US" b="1" dirty="0" smtClean="0">
                <a:solidFill>
                  <a:schemeClr val="tx2"/>
                </a:solidFill>
                <a:latin typeface="+mj-lt"/>
                <a:ea typeface="+mj-ea"/>
                <a:cs typeface="+mj-cs"/>
              </a:rPr>
              <a:t> Examples</a:t>
            </a:r>
            <a:endParaRPr lang="en-US" dirty="0"/>
          </a:p>
        </p:txBody>
      </p:sp>
      <p:sp>
        <p:nvSpPr>
          <p:cNvPr id="5" name="Slide Number Placeholder 4"/>
          <p:cNvSpPr>
            <a:spLocks noGrp="1"/>
          </p:cNvSpPr>
          <p:nvPr>
            <p:ph type="sldNum" sz="quarter" idx="12"/>
          </p:nvPr>
        </p:nvSpPr>
        <p:spPr/>
        <p:txBody>
          <a:bodyPr/>
          <a:lstStyle/>
          <a:p>
            <a:pPr>
              <a:defRPr/>
            </a:pPr>
            <a:fld id="{1EB86726-1343-4259-9CD6-A139894345F0}" type="slidenum">
              <a:rPr lang="en-US" smtClean="0"/>
              <a:pPr>
                <a:defRPr/>
              </a:pPr>
              <a:t>19</a:t>
            </a:fld>
            <a:endParaRPr lang="en-US"/>
          </a:p>
        </p:txBody>
      </p:sp>
      <p:sp>
        <p:nvSpPr>
          <p:cNvPr id="6" name="Slide Number Placeholder 5"/>
          <p:cNvSpPr>
            <a:spLocks noGrp="1"/>
          </p:cNvSpPr>
          <p:nvPr>
            <p:ph type="sldNum" sz="quarter" idx="13"/>
          </p:nvPr>
        </p:nvSpPr>
        <p:spPr/>
        <p:txBody>
          <a:bodyPr/>
          <a:lstStyle/>
          <a:p>
            <a:pPr>
              <a:defRPr/>
            </a:pPr>
            <a:fld id="{50AD9E05-D194-456B-A466-D287CC7BF2A9}" type="slidenum">
              <a:rPr lang="en-US" smtClean="0"/>
              <a:pPr>
                <a:defRPr/>
              </a:pPr>
              <a:t>19</a:t>
            </a:fld>
            <a:endParaRPr lang="en-US"/>
          </a:p>
        </p:txBody>
      </p:sp>
      <p:pic>
        <p:nvPicPr>
          <p:cNvPr id="12294" name="image9.jpeg"/>
          <p:cNvPicPr>
            <a:picLocks noChangeAspect="1" noChangeArrowheads="1"/>
          </p:cNvPicPr>
          <p:nvPr/>
        </p:nvPicPr>
        <p:blipFill>
          <a:blip r:embed="rId2"/>
          <a:srcRect/>
          <a:stretch>
            <a:fillRect/>
          </a:stretch>
        </p:blipFill>
        <p:spPr bwMode="auto">
          <a:xfrm>
            <a:off x="914400" y="2819400"/>
            <a:ext cx="2462212" cy="927100"/>
          </a:xfrm>
          <a:prstGeom prst="rect">
            <a:avLst/>
          </a:prstGeom>
          <a:noFill/>
        </p:spPr>
      </p:pic>
      <p:pic>
        <p:nvPicPr>
          <p:cNvPr id="12293" name="image10.jpeg"/>
          <p:cNvPicPr>
            <a:picLocks noChangeAspect="1" noChangeArrowheads="1"/>
          </p:cNvPicPr>
          <p:nvPr/>
        </p:nvPicPr>
        <p:blipFill>
          <a:blip r:embed="rId3"/>
          <a:srcRect/>
          <a:stretch>
            <a:fillRect/>
          </a:stretch>
        </p:blipFill>
        <p:spPr bwMode="auto">
          <a:xfrm>
            <a:off x="5029200" y="5791200"/>
            <a:ext cx="2376487" cy="528638"/>
          </a:xfrm>
          <a:prstGeom prst="rect">
            <a:avLst/>
          </a:prstGeom>
          <a:noFill/>
        </p:spPr>
      </p:pic>
      <p:pic>
        <p:nvPicPr>
          <p:cNvPr id="12292" name="image11.jpeg"/>
          <p:cNvPicPr>
            <a:picLocks noChangeAspect="1" noChangeArrowheads="1"/>
          </p:cNvPicPr>
          <p:nvPr/>
        </p:nvPicPr>
        <p:blipFill>
          <a:blip r:embed="rId4"/>
          <a:srcRect/>
          <a:stretch>
            <a:fillRect/>
          </a:stretch>
        </p:blipFill>
        <p:spPr bwMode="auto">
          <a:xfrm>
            <a:off x="1447800" y="4267200"/>
            <a:ext cx="1438275" cy="1219200"/>
          </a:xfrm>
          <a:prstGeom prst="rect">
            <a:avLst/>
          </a:prstGeom>
          <a:noFill/>
        </p:spPr>
      </p:pic>
      <p:pic>
        <p:nvPicPr>
          <p:cNvPr id="12291" name="image12.png"/>
          <p:cNvPicPr>
            <a:picLocks noChangeAspect="1" noChangeArrowheads="1"/>
          </p:cNvPicPr>
          <p:nvPr/>
        </p:nvPicPr>
        <p:blipFill>
          <a:blip r:embed="rId5"/>
          <a:srcRect/>
          <a:stretch>
            <a:fillRect/>
          </a:stretch>
        </p:blipFill>
        <p:spPr bwMode="auto">
          <a:xfrm>
            <a:off x="5029200" y="2895600"/>
            <a:ext cx="2311400" cy="914400"/>
          </a:xfrm>
          <a:prstGeom prst="rect">
            <a:avLst/>
          </a:prstGeom>
          <a:noFill/>
        </p:spPr>
      </p:pic>
      <p:pic>
        <p:nvPicPr>
          <p:cNvPr id="12290" name="image13.jpeg"/>
          <p:cNvPicPr>
            <a:picLocks noChangeAspect="1" noChangeArrowheads="1"/>
          </p:cNvPicPr>
          <p:nvPr/>
        </p:nvPicPr>
        <p:blipFill>
          <a:blip r:embed="rId6"/>
          <a:srcRect/>
          <a:stretch>
            <a:fillRect/>
          </a:stretch>
        </p:blipFill>
        <p:spPr bwMode="auto">
          <a:xfrm>
            <a:off x="914400" y="5791200"/>
            <a:ext cx="2516188" cy="403225"/>
          </a:xfrm>
          <a:prstGeom prst="rect">
            <a:avLst/>
          </a:prstGeom>
          <a:noFill/>
        </p:spPr>
      </p:pic>
      <p:pic>
        <p:nvPicPr>
          <p:cNvPr id="12289" name="image14.jpeg"/>
          <p:cNvPicPr>
            <a:picLocks noChangeAspect="1" noChangeArrowheads="1"/>
          </p:cNvPicPr>
          <p:nvPr/>
        </p:nvPicPr>
        <p:blipFill>
          <a:blip r:embed="rId7"/>
          <a:srcRect/>
          <a:stretch>
            <a:fillRect/>
          </a:stretch>
        </p:blipFill>
        <p:spPr bwMode="auto">
          <a:xfrm>
            <a:off x="5181600" y="4267200"/>
            <a:ext cx="1928812" cy="931863"/>
          </a:xfrm>
          <a:prstGeom prst="rect">
            <a:avLst/>
          </a:prstGeom>
          <a:noFill/>
        </p:spPr>
      </p:pic>
      <p:sp>
        <p:nvSpPr>
          <p:cNvPr id="12296" name="Rectangle 8"/>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sz="2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97" name="Rectangle 9"/>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sz="2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sldNum" sz="quarter" idx="12"/>
          </p:nvPr>
        </p:nvSpPr>
        <p:spPr>
          <a:noFill/>
        </p:spPr>
        <p:txBody>
          <a:bodyPr/>
          <a:lstStyle/>
          <a:p>
            <a:fld id="{13664AA6-76D0-49B9-97EE-566191B79612}" type="slidenum">
              <a:rPr lang="en-US" smtClean="0"/>
              <a:pPr/>
              <a:t>2</a:t>
            </a:fld>
            <a:endParaRPr lang="en-US" smtClean="0"/>
          </a:p>
        </p:txBody>
      </p:sp>
      <p:sp>
        <p:nvSpPr>
          <p:cNvPr id="15363" name="Rectangle 6"/>
          <p:cNvSpPr txBox="1">
            <a:spLocks noGrp="1" noChangeArrowheads="1"/>
          </p:cNvSpPr>
          <p:nvPr/>
        </p:nvSpPr>
        <p:spPr bwMode="auto">
          <a:xfrm>
            <a:off x="6553200" y="6248400"/>
            <a:ext cx="1905000" cy="457200"/>
          </a:xfrm>
          <a:prstGeom prst="rect">
            <a:avLst/>
          </a:prstGeom>
          <a:noFill/>
          <a:ln w="9525">
            <a:noFill/>
            <a:miter lim="800000"/>
            <a:headEnd/>
            <a:tailEnd/>
          </a:ln>
        </p:spPr>
        <p:txBody>
          <a:bodyPr/>
          <a:lstStyle/>
          <a:p>
            <a:pPr algn="r"/>
            <a:fld id="{3CF23736-41CE-45FA-9C8B-FF9F121D7A1B}" type="slidenum">
              <a:rPr lang="en-US" sz="1400"/>
              <a:pPr algn="r"/>
              <a:t>2</a:t>
            </a:fld>
            <a:endParaRPr lang="en-US" sz="1400"/>
          </a:p>
        </p:txBody>
      </p:sp>
      <p:sp>
        <p:nvSpPr>
          <p:cNvPr id="15364" name="Rectangle 2"/>
          <p:cNvSpPr>
            <a:spLocks noGrp="1" noChangeArrowheads="1"/>
          </p:cNvSpPr>
          <p:nvPr>
            <p:ph type="title"/>
          </p:nvPr>
        </p:nvSpPr>
        <p:spPr/>
        <p:txBody>
          <a:bodyPr/>
          <a:lstStyle/>
          <a:p>
            <a:r>
              <a:rPr lang="en-US" b="1" dirty="0" smtClean="0"/>
              <a:t>INTRODUCTION</a:t>
            </a:r>
            <a:endParaRPr lang="en-US" b="1" dirty="0"/>
          </a:p>
        </p:txBody>
      </p:sp>
      <p:sp>
        <p:nvSpPr>
          <p:cNvPr id="15365" name="TextBox 4"/>
          <p:cNvSpPr txBox="1">
            <a:spLocks noChangeArrowheads="1"/>
          </p:cNvSpPr>
          <p:nvPr/>
        </p:nvSpPr>
        <p:spPr bwMode="auto">
          <a:xfrm>
            <a:off x="762000" y="1905000"/>
            <a:ext cx="7772400" cy="3785652"/>
          </a:xfrm>
          <a:prstGeom prst="rect">
            <a:avLst/>
          </a:prstGeom>
          <a:noFill/>
          <a:ln w="9525">
            <a:noFill/>
            <a:miter lim="800000"/>
            <a:headEnd/>
            <a:tailEnd/>
          </a:ln>
        </p:spPr>
        <p:txBody>
          <a:bodyPr wrap="square">
            <a:spAutoFit/>
          </a:bodyPr>
          <a:lstStyle/>
          <a:p>
            <a:pPr algn="just">
              <a:buFont typeface="Arial" pitchFamily="34" charset="0"/>
              <a:buChar char="•"/>
            </a:pPr>
            <a:r>
              <a:rPr lang="en-US" dirty="0" smtClean="0"/>
              <a:t> Cloud </a:t>
            </a:r>
            <a:r>
              <a:rPr lang="en-US" dirty="0"/>
              <a:t>Computing provides us a means by </a:t>
            </a:r>
            <a:r>
              <a:rPr lang="en-US" dirty="0" smtClean="0"/>
              <a:t>which we </a:t>
            </a:r>
            <a:r>
              <a:rPr lang="en-US" dirty="0"/>
              <a:t>can access the applications as utilities, </a:t>
            </a:r>
            <a:r>
              <a:rPr lang="en-US" dirty="0" smtClean="0"/>
              <a:t>over the </a:t>
            </a:r>
            <a:r>
              <a:rPr lang="en-US" dirty="0"/>
              <a:t>Internet. </a:t>
            </a:r>
            <a:endParaRPr lang="en-US" dirty="0" smtClean="0"/>
          </a:p>
          <a:p>
            <a:pPr algn="just">
              <a:buFont typeface="Arial" pitchFamily="34" charset="0"/>
              <a:buChar char="•"/>
            </a:pPr>
            <a:endParaRPr lang="en-US" dirty="0" smtClean="0"/>
          </a:p>
          <a:p>
            <a:pPr algn="just">
              <a:buFont typeface="Arial" pitchFamily="34" charset="0"/>
              <a:buChar char="•"/>
            </a:pPr>
            <a:r>
              <a:rPr lang="en-US" dirty="0" smtClean="0"/>
              <a:t> It </a:t>
            </a:r>
            <a:r>
              <a:rPr lang="en-US" dirty="0"/>
              <a:t>allows us to create, configure, </a:t>
            </a:r>
            <a:r>
              <a:rPr lang="en-US" dirty="0" smtClean="0"/>
              <a:t>and customize </a:t>
            </a:r>
            <a:r>
              <a:rPr lang="en-US" dirty="0"/>
              <a:t>applications online</a:t>
            </a:r>
            <a:r>
              <a:rPr lang="en-US" dirty="0" smtClean="0"/>
              <a:t>. </a:t>
            </a:r>
          </a:p>
          <a:p>
            <a:pPr algn="just"/>
            <a:endParaRPr lang="en-US" dirty="0" smtClean="0"/>
          </a:p>
          <a:p>
            <a:pPr algn="just">
              <a:buFont typeface="Arial" pitchFamily="34" charset="0"/>
              <a:buChar char="•"/>
            </a:pPr>
            <a:r>
              <a:rPr lang="en-US" dirty="0" smtClean="0"/>
              <a:t> With </a:t>
            </a:r>
            <a:r>
              <a:rPr lang="en-US" dirty="0"/>
              <a:t>Cloud Computing users can access </a:t>
            </a:r>
            <a:r>
              <a:rPr lang="en-US" dirty="0" smtClean="0"/>
              <a:t>database resources </a:t>
            </a:r>
            <a:r>
              <a:rPr lang="en-US" dirty="0"/>
              <a:t>via the internet from anywhere for </a:t>
            </a:r>
            <a:r>
              <a:rPr lang="en-US" dirty="0" smtClean="0"/>
              <a:t>as long </a:t>
            </a:r>
            <a:r>
              <a:rPr lang="en-US" dirty="0"/>
              <a:t>as they need without worrying about </a:t>
            </a:r>
            <a:r>
              <a:rPr lang="en-US" dirty="0" smtClean="0"/>
              <a:t>any maintenance </a:t>
            </a:r>
            <a:r>
              <a:rPr lang="en-US" dirty="0"/>
              <a:t>or </a:t>
            </a:r>
            <a:r>
              <a:rPr lang="en-US" dirty="0" smtClean="0"/>
              <a:t>management </a:t>
            </a:r>
            <a:r>
              <a:rPr lang="en-US" dirty="0"/>
              <a:t>of actual resources.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sldNum" sz="quarter" idx="12"/>
          </p:nvPr>
        </p:nvSpPr>
        <p:spPr>
          <a:noFill/>
        </p:spPr>
        <p:txBody>
          <a:bodyPr/>
          <a:lstStyle/>
          <a:p>
            <a:fld id="{25166506-E25B-4E01-AAD1-0EC4CD603A17}" type="slidenum">
              <a:rPr lang="en-US" smtClean="0"/>
              <a:pPr/>
              <a:t>20</a:t>
            </a:fld>
            <a:endParaRPr lang="en-US" smtClean="0"/>
          </a:p>
        </p:txBody>
      </p:sp>
      <p:sp>
        <p:nvSpPr>
          <p:cNvPr id="24579" name="Rectangle 6"/>
          <p:cNvSpPr txBox="1">
            <a:spLocks noGrp="1" noChangeArrowheads="1"/>
          </p:cNvSpPr>
          <p:nvPr/>
        </p:nvSpPr>
        <p:spPr bwMode="auto">
          <a:xfrm>
            <a:off x="6553200" y="6248400"/>
            <a:ext cx="1905000" cy="457200"/>
          </a:xfrm>
          <a:prstGeom prst="rect">
            <a:avLst/>
          </a:prstGeom>
          <a:noFill/>
          <a:ln w="9525">
            <a:noFill/>
            <a:miter lim="800000"/>
            <a:headEnd/>
            <a:tailEnd/>
          </a:ln>
        </p:spPr>
        <p:txBody>
          <a:bodyPr/>
          <a:lstStyle/>
          <a:p>
            <a:pPr algn="r"/>
            <a:fld id="{C7C6B8D7-557A-4C98-89B5-1BC7DBCE1F85}" type="slidenum">
              <a:rPr lang="en-US" sz="1400"/>
              <a:pPr algn="r"/>
              <a:t>20</a:t>
            </a:fld>
            <a:endParaRPr lang="en-US" sz="1400"/>
          </a:p>
        </p:txBody>
      </p:sp>
      <p:sp>
        <p:nvSpPr>
          <p:cNvPr id="24580" name="Rectangle 2"/>
          <p:cNvSpPr>
            <a:spLocks noGrp="1" noChangeArrowheads="1"/>
          </p:cNvSpPr>
          <p:nvPr>
            <p:ph type="title"/>
          </p:nvPr>
        </p:nvSpPr>
        <p:spPr/>
        <p:txBody>
          <a:bodyPr/>
          <a:lstStyle/>
          <a:p>
            <a:pPr eaLnBrk="1" hangingPunct="1">
              <a:lnSpc>
                <a:spcPct val="90000"/>
              </a:lnSpc>
            </a:pPr>
            <a:r>
              <a:rPr lang="en-US" dirty="0" smtClean="0"/>
              <a:t>Software-as-a-Service (</a:t>
            </a:r>
            <a:r>
              <a:rPr lang="en-US" dirty="0" err="1" smtClean="0"/>
              <a:t>SaaS</a:t>
            </a:r>
            <a:r>
              <a:rPr lang="en-US" dirty="0" smtClean="0"/>
              <a:t>)</a:t>
            </a:r>
          </a:p>
        </p:txBody>
      </p:sp>
      <p:sp>
        <p:nvSpPr>
          <p:cNvPr id="24581" name="Rectangle 3"/>
          <p:cNvSpPr>
            <a:spLocks noGrp="1" noChangeArrowheads="1"/>
          </p:cNvSpPr>
          <p:nvPr>
            <p:ph type="body" sz="half" idx="1"/>
          </p:nvPr>
        </p:nvSpPr>
        <p:spPr>
          <a:xfrm>
            <a:off x="381000" y="1752600"/>
            <a:ext cx="4572000" cy="4038600"/>
          </a:xfrm>
        </p:spPr>
        <p:txBody>
          <a:bodyPr/>
          <a:lstStyle/>
          <a:p>
            <a:pPr eaLnBrk="1" hangingPunct="1">
              <a:lnSpc>
                <a:spcPct val="90000"/>
              </a:lnSpc>
            </a:pPr>
            <a:r>
              <a:rPr lang="en-US" sz="2000" dirty="0" smtClean="0"/>
              <a:t>Also referred to as “software on demand,” this service model involves outsourcing the infrastructure, platform, and software/applications.</a:t>
            </a:r>
          </a:p>
          <a:p>
            <a:pPr eaLnBrk="1" hangingPunct="1">
              <a:lnSpc>
                <a:spcPct val="90000"/>
              </a:lnSpc>
            </a:pPr>
            <a:endParaRPr lang="en-US" sz="2000" dirty="0" smtClean="0"/>
          </a:p>
          <a:p>
            <a:pPr eaLnBrk="1" hangingPunct="1">
              <a:lnSpc>
                <a:spcPct val="90000"/>
              </a:lnSpc>
            </a:pPr>
            <a:r>
              <a:rPr lang="en-US" sz="2000" dirty="0" smtClean="0"/>
              <a:t>Typically, these services are available to the customer for a fee, pay-as-you-go, or a no charge model.</a:t>
            </a:r>
          </a:p>
          <a:p>
            <a:pPr eaLnBrk="1" hangingPunct="1">
              <a:lnSpc>
                <a:spcPct val="90000"/>
              </a:lnSpc>
            </a:pPr>
            <a:endParaRPr lang="en-US" sz="2000" dirty="0" smtClean="0"/>
          </a:p>
          <a:p>
            <a:pPr eaLnBrk="1" hangingPunct="1">
              <a:lnSpc>
                <a:spcPct val="90000"/>
              </a:lnSpc>
            </a:pPr>
            <a:r>
              <a:rPr lang="en-US" sz="2000" dirty="0" smtClean="0"/>
              <a:t>The customer accesses the applications over the internet.</a:t>
            </a:r>
          </a:p>
          <a:p>
            <a:pPr eaLnBrk="1" hangingPunct="1">
              <a:lnSpc>
                <a:spcPct val="90000"/>
              </a:lnSpc>
            </a:pPr>
            <a:endParaRPr lang="en-US" sz="2000" dirty="0" smtClean="0"/>
          </a:p>
        </p:txBody>
      </p:sp>
      <p:pic>
        <p:nvPicPr>
          <p:cNvPr id="24582" name="Picture 7"/>
          <p:cNvPicPr>
            <a:picLocks noGrp="1" noChangeAspect="1" noChangeArrowheads="1"/>
          </p:cNvPicPr>
          <p:nvPr>
            <p:ph sz="half" idx="2"/>
          </p:nvPr>
        </p:nvPicPr>
        <p:blipFill>
          <a:blip r:embed="rId2"/>
          <a:srcRect l="-1987" b="30972"/>
          <a:stretch>
            <a:fillRect/>
          </a:stretch>
        </p:blipFill>
        <p:spPr>
          <a:xfrm>
            <a:off x="5354638" y="1981200"/>
            <a:ext cx="3484562" cy="41148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chemeClr val="tx2"/>
                </a:solidFill>
                <a:latin typeface="+mj-lt"/>
                <a:ea typeface="+mj-ea"/>
                <a:cs typeface="+mj-cs"/>
              </a:rPr>
              <a:t>SaaS</a:t>
            </a:r>
            <a:r>
              <a:rPr lang="en-US" b="1" dirty="0" smtClean="0">
                <a:solidFill>
                  <a:schemeClr val="tx2"/>
                </a:solidFill>
                <a:latin typeface="+mj-lt"/>
                <a:ea typeface="+mj-ea"/>
                <a:cs typeface="+mj-cs"/>
              </a:rPr>
              <a:t> Examples</a:t>
            </a:r>
            <a:endParaRPr lang="en-US" dirty="0"/>
          </a:p>
        </p:txBody>
      </p:sp>
      <p:sp>
        <p:nvSpPr>
          <p:cNvPr id="5" name="Slide Number Placeholder 4"/>
          <p:cNvSpPr>
            <a:spLocks noGrp="1"/>
          </p:cNvSpPr>
          <p:nvPr>
            <p:ph type="sldNum" sz="quarter" idx="12"/>
          </p:nvPr>
        </p:nvSpPr>
        <p:spPr/>
        <p:txBody>
          <a:bodyPr/>
          <a:lstStyle/>
          <a:p>
            <a:pPr>
              <a:defRPr/>
            </a:pPr>
            <a:fld id="{1EB86726-1343-4259-9CD6-A139894345F0}" type="slidenum">
              <a:rPr lang="en-US" smtClean="0"/>
              <a:pPr>
                <a:defRPr/>
              </a:pPr>
              <a:t>21</a:t>
            </a:fld>
            <a:endParaRPr lang="en-US"/>
          </a:p>
        </p:txBody>
      </p:sp>
      <p:sp>
        <p:nvSpPr>
          <p:cNvPr id="6" name="Slide Number Placeholder 5"/>
          <p:cNvSpPr>
            <a:spLocks noGrp="1"/>
          </p:cNvSpPr>
          <p:nvPr>
            <p:ph type="sldNum" sz="quarter" idx="13"/>
          </p:nvPr>
        </p:nvSpPr>
        <p:spPr/>
        <p:txBody>
          <a:bodyPr/>
          <a:lstStyle/>
          <a:p>
            <a:pPr>
              <a:defRPr/>
            </a:pPr>
            <a:fld id="{50AD9E05-D194-456B-A466-D287CC7BF2A9}" type="slidenum">
              <a:rPr lang="en-US" smtClean="0"/>
              <a:pPr>
                <a:defRPr/>
              </a:pPr>
              <a:t>21</a:t>
            </a:fld>
            <a:endParaRPr lang="en-US"/>
          </a:p>
        </p:txBody>
      </p:sp>
      <p:pic>
        <p:nvPicPr>
          <p:cNvPr id="10339" name="image10.jpeg"/>
          <p:cNvPicPr>
            <a:picLocks noChangeAspect="1" noChangeArrowheads="1"/>
          </p:cNvPicPr>
          <p:nvPr/>
        </p:nvPicPr>
        <p:blipFill>
          <a:blip r:embed="rId2"/>
          <a:srcRect/>
          <a:stretch>
            <a:fillRect/>
          </a:stretch>
        </p:blipFill>
        <p:spPr bwMode="auto">
          <a:xfrm>
            <a:off x="990600" y="1752600"/>
            <a:ext cx="2381250" cy="733425"/>
          </a:xfrm>
          <a:prstGeom prst="rect">
            <a:avLst/>
          </a:prstGeom>
          <a:noFill/>
        </p:spPr>
      </p:pic>
      <p:pic>
        <p:nvPicPr>
          <p:cNvPr id="10338" name="image15.jpeg"/>
          <p:cNvPicPr>
            <a:picLocks noChangeAspect="1" noChangeArrowheads="1"/>
          </p:cNvPicPr>
          <p:nvPr/>
        </p:nvPicPr>
        <p:blipFill>
          <a:blip r:embed="rId3"/>
          <a:srcRect/>
          <a:stretch>
            <a:fillRect/>
          </a:stretch>
        </p:blipFill>
        <p:spPr bwMode="auto">
          <a:xfrm>
            <a:off x="5562600" y="2209800"/>
            <a:ext cx="2241550" cy="660400"/>
          </a:xfrm>
          <a:prstGeom prst="rect">
            <a:avLst/>
          </a:prstGeom>
          <a:noFill/>
        </p:spPr>
      </p:pic>
      <p:pic>
        <p:nvPicPr>
          <p:cNvPr id="10337" name="image16.jpeg"/>
          <p:cNvPicPr>
            <a:picLocks noChangeAspect="1" noChangeArrowheads="1"/>
          </p:cNvPicPr>
          <p:nvPr/>
        </p:nvPicPr>
        <p:blipFill>
          <a:blip r:embed="rId4"/>
          <a:srcRect/>
          <a:stretch>
            <a:fillRect/>
          </a:stretch>
        </p:blipFill>
        <p:spPr bwMode="auto">
          <a:xfrm>
            <a:off x="1371600" y="2819400"/>
            <a:ext cx="1646237" cy="1728788"/>
          </a:xfrm>
          <a:prstGeom prst="rect">
            <a:avLst/>
          </a:prstGeom>
          <a:noFill/>
        </p:spPr>
      </p:pic>
      <p:pic>
        <p:nvPicPr>
          <p:cNvPr id="10335" name="image17.jpeg"/>
          <p:cNvPicPr>
            <a:picLocks noChangeAspect="1" noChangeArrowheads="1"/>
          </p:cNvPicPr>
          <p:nvPr/>
        </p:nvPicPr>
        <p:blipFill>
          <a:blip r:embed="rId5"/>
          <a:srcRect/>
          <a:stretch>
            <a:fillRect/>
          </a:stretch>
        </p:blipFill>
        <p:spPr bwMode="auto">
          <a:xfrm>
            <a:off x="5715000" y="3581400"/>
            <a:ext cx="1873250" cy="633413"/>
          </a:xfrm>
          <a:prstGeom prst="rect">
            <a:avLst/>
          </a:prstGeom>
          <a:noFill/>
        </p:spPr>
      </p:pic>
      <p:pic>
        <p:nvPicPr>
          <p:cNvPr id="10336" name="image18.jpeg"/>
          <p:cNvPicPr>
            <a:picLocks noChangeAspect="1" noChangeArrowheads="1"/>
          </p:cNvPicPr>
          <p:nvPr/>
        </p:nvPicPr>
        <p:blipFill>
          <a:blip r:embed="rId6"/>
          <a:srcRect/>
          <a:stretch>
            <a:fillRect/>
          </a:stretch>
        </p:blipFill>
        <p:spPr bwMode="auto">
          <a:xfrm>
            <a:off x="838200" y="4800600"/>
            <a:ext cx="3219450" cy="1381125"/>
          </a:xfrm>
          <a:prstGeom prst="rect">
            <a:avLst/>
          </a:prstGeom>
          <a:noFill/>
        </p:spPr>
      </p:pic>
      <p:pic>
        <p:nvPicPr>
          <p:cNvPr id="10334" name="image19.jpeg"/>
          <p:cNvPicPr>
            <a:picLocks noChangeAspect="1" noChangeArrowheads="1"/>
          </p:cNvPicPr>
          <p:nvPr/>
        </p:nvPicPr>
        <p:blipFill>
          <a:blip r:embed="rId7"/>
          <a:srcRect/>
          <a:stretch>
            <a:fillRect/>
          </a:stretch>
        </p:blipFill>
        <p:spPr bwMode="auto">
          <a:xfrm>
            <a:off x="6172200" y="4953000"/>
            <a:ext cx="1362075" cy="514350"/>
          </a:xfrm>
          <a:prstGeom prst="rect">
            <a:avLst/>
          </a:prstGeom>
          <a:noFill/>
        </p:spPr>
      </p:pic>
      <p:sp>
        <p:nvSpPr>
          <p:cNvPr id="10341" name="Rectangle 101"/>
          <p:cNvSpPr>
            <a:spLocks noChangeArrowheads="1"/>
          </p:cNvSpPr>
          <p:nvPr/>
        </p:nvSpPr>
        <p:spPr bwMode="auto">
          <a:xfrm>
            <a:off x="0" y="460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sz="2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42" name="Rectangle 102"/>
          <p:cNvSpPr>
            <a:spLocks noChangeArrowheads="1"/>
          </p:cNvSpPr>
          <p:nvPr/>
        </p:nvSpPr>
        <p:spPr bwMode="auto">
          <a:xfrm>
            <a:off x="0" y="463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sz="2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2"/>
          </p:nvPr>
        </p:nvSpPr>
        <p:spPr>
          <a:noFill/>
        </p:spPr>
        <p:txBody>
          <a:bodyPr/>
          <a:lstStyle/>
          <a:p>
            <a:fld id="{9396904A-2408-412F-8892-DE0BA4B629C5}" type="slidenum">
              <a:rPr lang="en-US" smtClean="0"/>
              <a:pPr/>
              <a:t>22</a:t>
            </a:fld>
            <a:endParaRPr lang="en-US" smtClean="0"/>
          </a:p>
        </p:txBody>
      </p:sp>
      <p:sp>
        <p:nvSpPr>
          <p:cNvPr id="18435" name="Rectangle 6"/>
          <p:cNvSpPr txBox="1">
            <a:spLocks noGrp="1" noChangeArrowheads="1"/>
          </p:cNvSpPr>
          <p:nvPr/>
        </p:nvSpPr>
        <p:spPr bwMode="auto">
          <a:xfrm>
            <a:off x="6553200" y="6248400"/>
            <a:ext cx="1905000" cy="457200"/>
          </a:xfrm>
          <a:prstGeom prst="rect">
            <a:avLst/>
          </a:prstGeom>
          <a:noFill/>
          <a:ln w="9525">
            <a:noFill/>
            <a:miter lim="800000"/>
            <a:headEnd/>
            <a:tailEnd/>
          </a:ln>
        </p:spPr>
        <p:txBody>
          <a:bodyPr/>
          <a:lstStyle/>
          <a:p>
            <a:pPr algn="r"/>
            <a:fld id="{A650FE94-FDB5-40E7-BA0C-047D76576356}" type="slidenum">
              <a:rPr lang="en-US" sz="1400"/>
              <a:pPr algn="r"/>
              <a:t>22</a:t>
            </a:fld>
            <a:endParaRPr lang="en-US" sz="1400"/>
          </a:p>
        </p:txBody>
      </p:sp>
      <p:sp>
        <p:nvSpPr>
          <p:cNvPr id="18436" name="Rectangle 2"/>
          <p:cNvSpPr>
            <a:spLocks noGrp="1" noChangeArrowheads="1"/>
          </p:cNvSpPr>
          <p:nvPr>
            <p:ph type="title" idx="4294967295"/>
          </p:nvPr>
        </p:nvSpPr>
        <p:spPr/>
        <p:txBody>
          <a:bodyPr/>
          <a:lstStyle/>
          <a:p>
            <a:r>
              <a:rPr lang="en-US" dirty="0" smtClean="0"/>
              <a:t>Essential Characteristics</a:t>
            </a:r>
          </a:p>
        </p:txBody>
      </p:sp>
      <p:sp>
        <p:nvSpPr>
          <p:cNvPr id="18437" name="Rectangle 3"/>
          <p:cNvSpPr>
            <a:spLocks noGrp="1" noChangeArrowheads="1"/>
          </p:cNvSpPr>
          <p:nvPr>
            <p:ph type="body" idx="4294967295"/>
          </p:nvPr>
        </p:nvSpPr>
        <p:spPr>
          <a:xfrm>
            <a:off x="685800" y="1981200"/>
            <a:ext cx="7772400" cy="4648200"/>
          </a:xfrm>
        </p:spPr>
        <p:txBody>
          <a:bodyPr/>
          <a:lstStyle/>
          <a:p>
            <a:pPr>
              <a:lnSpc>
                <a:spcPct val="90000"/>
              </a:lnSpc>
            </a:pPr>
            <a:r>
              <a:rPr lang="en-US" sz="2400" b="1" dirty="0" smtClean="0"/>
              <a:t>On-demand self-service</a:t>
            </a:r>
          </a:p>
          <a:p>
            <a:pPr lvl="1" algn="just">
              <a:lnSpc>
                <a:spcPct val="90000"/>
              </a:lnSpc>
            </a:pPr>
            <a:r>
              <a:rPr lang="en-US" sz="2000" dirty="0" smtClean="0"/>
              <a:t>A consumer can unilaterally provision computing capabilities, such as server time and network storage, as needed automatically without requiring human interaction with each service provider. </a:t>
            </a:r>
          </a:p>
          <a:p>
            <a:pPr algn="just">
              <a:lnSpc>
                <a:spcPct val="90000"/>
              </a:lnSpc>
            </a:pPr>
            <a:endParaRPr lang="en-US" sz="2400" i="1" dirty="0" smtClean="0"/>
          </a:p>
          <a:p>
            <a:pPr algn="just">
              <a:lnSpc>
                <a:spcPct val="90000"/>
              </a:lnSpc>
            </a:pPr>
            <a:r>
              <a:rPr lang="en-US" sz="2400" b="1" dirty="0" smtClean="0"/>
              <a:t>Broad network access</a:t>
            </a:r>
          </a:p>
          <a:p>
            <a:pPr lvl="1" algn="just">
              <a:lnSpc>
                <a:spcPct val="90000"/>
              </a:lnSpc>
            </a:pPr>
            <a:r>
              <a:rPr lang="en-US" sz="2000" dirty="0" smtClean="0"/>
              <a:t>Capabilities are available over the network and accessed through standard mechanisms that promote use by heterogeneous thin or thick client platforms (e.g., mobile phones, tablets, laptops, and workstations). </a:t>
            </a:r>
          </a:p>
          <a:p>
            <a:pPr lvl="1" algn="just">
              <a:lnSpc>
                <a:spcPct val="90000"/>
              </a:lnSpc>
              <a:buFontTx/>
              <a:buNone/>
            </a:pPr>
            <a:endParaRPr lang="en-US" sz="2000" dirty="0" smtClean="0"/>
          </a:p>
          <a:p>
            <a:pPr lvl="1">
              <a:lnSpc>
                <a:spcPct val="90000"/>
              </a:lnSpc>
              <a:buFontTx/>
              <a:buNone/>
            </a:pPr>
            <a:endParaRPr lang="en-US" sz="2000" dirty="0" smtClean="0"/>
          </a:p>
          <a:p>
            <a:pPr lvl="1">
              <a:lnSpc>
                <a:spcPct val="90000"/>
              </a:lnSpc>
              <a:buFontTx/>
              <a:buNone/>
            </a:pPr>
            <a:endParaRPr lang="en-US" sz="20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sldNum" sz="quarter" idx="12"/>
          </p:nvPr>
        </p:nvSpPr>
        <p:spPr>
          <a:noFill/>
        </p:spPr>
        <p:txBody>
          <a:bodyPr/>
          <a:lstStyle/>
          <a:p>
            <a:fld id="{35B04E10-535F-4849-8ACD-E7A9C1B0E6FD}" type="slidenum">
              <a:rPr lang="en-US" smtClean="0"/>
              <a:pPr/>
              <a:t>23</a:t>
            </a:fld>
            <a:endParaRPr lang="en-US" smtClean="0"/>
          </a:p>
        </p:txBody>
      </p:sp>
      <p:sp>
        <p:nvSpPr>
          <p:cNvPr id="19459" name="Rectangle 6"/>
          <p:cNvSpPr txBox="1">
            <a:spLocks noGrp="1" noChangeArrowheads="1"/>
          </p:cNvSpPr>
          <p:nvPr/>
        </p:nvSpPr>
        <p:spPr bwMode="auto">
          <a:xfrm>
            <a:off x="6553200" y="6248400"/>
            <a:ext cx="1905000" cy="457200"/>
          </a:xfrm>
          <a:prstGeom prst="rect">
            <a:avLst/>
          </a:prstGeom>
          <a:noFill/>
          <a:ln w="9525">
            <a:noFill/>
            <a:miter lim="800000"/>
            <a:headEnd/>
            <a:tailEnd/>
          </a:ln>
        </p:spPr>
        <p:txBody>
          <a:bodyPr/>
          <a:lstStyle/>
          <a:p>
            <a:pPr algn="r"/>
            <a:fld id="{3CA2B3E1-FCC1-4F26-85AF-0DA0336A7BDF}" type="slidenum">
              <a:rPr lang="en-US" sz="1400"/>
              <a:pPr algn="r"/>
              <a:t>23</a:t>
            </a:fld>
            <a:endParaRPr lang="en-US" sz="1400"/>
          </a:p>
        </p:txBody>
      </p:sp>
      <p:sp>
        <p:nvSpPr>
          <p:cNvPr id="19460" name="Rectangle 2"/>
          <p:cNvSpPr>
            <a:spLocks noGrp="1" noChangeArrowheads="1"/>
          </p:cNvSpPr>
          <p:nvPr>
            <p:ph type="title" idx="4294967295"/>
          </p:nvPr>
        </p:nvSpPr>
        <p:spPr/>
        <p:txBody>
          <a:bodyPr/>
          <a:lstStyle/>
          <a:p>
            <a:r>
              <a:rPr lang="en-US" dirty="0" smtClean="0"/>
              <a:t>Essential Characteristics</a:t>
            </a:r>
          </a:p>
        </p:txBody>
      </p:sp>
      <p:sp>
        <p:nvSpPr>
          <p:cNvPr id="19461" name="Rectangle 3"/>
          <p:cNvSpPr>
            <a:spLocks noGrp="1" noChangeArrowheads="1"/>
          </p:cNvSpPr>
          <p:nvPr>
            <p:ph type="body" idx="4294967295"/>
          </p:nvPr>
        </p:nvSpPr>
        <p:spPr/>
        <p:txBody>
          <a:bodyPr/>
          <a:lstStyle/>
          <a:p>
            <a:pPr>
              <a:lnSpc>
                <a:spcPct val="90000"/>
              </a:lnSpc>
            </a:pPr>
            <a:r>
              <a:rPr lang="en-US" sz="2400" b="1" dirty="0" smtClean="0"/>
              <a:t>Resource pooling</a:t>
            </a:r>
          </a:p>
          <a:p>
            <a:pPr lvl="1" algn="just">
              <a:lnSpc>
                <a:spcPct val="90000"/>
              </a:lnSpc>
            </a:pPr>
            <a:r>
              <a:rPr lang="en-US" sz="2000" dirty="0" smtClean="0"/>
              <a:t>The provider’s computing resources are pooled to serve multiple consumers. </a:t>
            </a:r>
          </a:p>
          <a:p>
            <a:pPr lvl="1" algn="just">
              <a:lnSpc>
                <a:spcPct val="90000"/>
              </a:lnSpc>
            </a:pPr>
            <a:r>
              <a:rPr lang="en-US" sz="2000" dirty="0" smtClean="0"/>
              <a:t>Resources can be dynamically assigned and reassigned according to customer demand.</a:t>
            </a:r>
          </a:p>
          <a:p>
            <a:pPr lvl="1" algn="just">
              <a:lnSpc>
                <a:spcPct val="90000"/>
              </a:lnSpc>
            </a:pPr>
            <a:r>
              <a:rPr lang="en-US" sz="2000" dirty="0" smtClean="0"/>
              <a:t>Customer generally may not care where the resources are physically located.</a:t>
            </a:r>
          </a:p>
          <a:p>
            <a:pPr lvl="1" algn="just">
              <a:lnSpc>
                <a:spcPct val="90000"/>
              </a:lnSpc>
              <a:buFontTx/>
              <a:buNone/>
            </a:pPr>
            <a:r>
              <a:rPr lang="en-US" sz="2000" dirty="0" smtClean="0"/>
              <a:t> </a:t>
            </a:r>
          </a:p>
          <a:p>
            <a:pPr>
              <a:lnSpc>
                <a:spcPct val="80000"/>
              </a:lnSpc>
            </a:pPr>
            <a:r>
              <a:rPr lang="en-US" sz="2400" b="1" dirty="0" smtClean="0"/>
              <a:t>Rapid elasticity</a:t>
            </a:r>
          </a:p>
          <a:p>
            <a:pPr lvl="1" algn="just">
              <a:lnSpc>
                <a:spcPct val="90000"/>
              </a:lnSpc>
            </a:pPr>
            <a:r>
              <a:rPr lang="en-US" sz="2000" dirty="0" smtClean="0"/>
              <a:t>	Capabilities can be expanded or released automatically (i.e., 	more </a:t>
            </a:r>
            <a:r>
              <a:rPr lang="en-US" sz="2000" dirty="0" err="1" smtClean="0"/>
              <a:t>cpu</a:t>
            </a:r>
            <a:r>
              <a:rPr lang="en-US" sz="2000" dirty="0" smtClean="0"/>
              <a:t> power, or ability to handle additional users) </a:t>
            </a:r>
          </a:p>
          <a:p>
            <a:pPr lvl="1" algn="just">
              <a:lnSpc>
                <a:spcPct val="90000"/>
              </a:lnSpc>
            </a:pPr>
            <a:r>
              <a:rPr lang="en-US" sz="2000" dirty="0" smtClean="0"/>
              <a:t>	To the customer this appears seamless, limitless, and responsive 	to their changing requirements</a:t>
            </a:r>
          </a:p>
          <a:p>
            <a:pPr lvl="1">
              <a:lnSpc>
                <a:spcPct val="90000"/>
              </a:lnSpc>
              <a:buFontTx/>
              <a:buNone/>
            </a:pPr>
            <a:endParaRPr lang="en-US" sz="2000" dirty="0" smtClean="0"/>
          </a:p>
          <a:p>
            <a:pPr>
              <a:lnSpc>
                <a:spcPct val="90000"/>
              </a:lnSpc>
            </a:pPr>
            <a:endParaRPr lang="en-US" sz="24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ldNum" sz="quarter" idx="12"/>
          </p:nvPr>
        </p:nvSpPr>
        <p:spPr>
          <a:noFill/>
        </p:spPr>
        <p:txBody>
          <a:bodyPr/>
          <a:lstStyle/>
          <a:p>
            <a:fld id="{94873F3F-B5F1-496A-ABC9-AA66F93FF89C}" type="slidenum">
              <a:rPr lang="en-US" smtClean="0"/>
              <a:pPr/>
              <a:t>24</a:t>
            </a:fld>
            <a:endParaRPr lang="en-US" smtClean="0"/>
          </a:p>
        </p:txBody>
      </p:sp>
      <p:sp>
        <p:nvSpPr>
          <p:cNvPr id="20483" name="Rectangle 6"/>
          <p:cNvSpPr txBox="1">
            <a:spLocks noGrp="1" noChangeArrowheads="1"/>
          </p:cNvSpPr>
          <p:nvPr/>
        </p:nvSpPr>
        <p:spPr bwMode="auto">
          <a:xfrm>
            <a:off x="6553200" y="6248400"/>
            <a:ext cx="1905000" cy="457200"/>
          </a:xfrm>
          <a:prstGeom prst="rect">
            <a:avLst/>
          </a:prstGeom>
          <a:noFill/>
          <a:ln w="9525">
            <a:noFill/>
            <a:miter lim="800000"/>
            <a:headEnd/>
            <a:tailEnd/>
          </a:ln>
        </p:spPr>
        <p:txBody>
          <a:bodyPr/>
          <a:lstStyle/>
          <a:p>
            <a:pPr algn="r"/>
            <a:fld id="{7ED020C0-8878-4C8D-9008-FD14FE1E28E7}" type="slidenum">
              <a:rPr lang="en-US" sz="1400"/>
              <a:pPr algn="r"/>
              <a:t>24</a:t>
            </a:fld>
            <a:endParaRPr lang="en-US" sz="1400"/>
          </a:p>
        </p:txBody>
      </p:sp>
      <p:sp>
        <p:nvSpPr>
          <p:cNvPr id="20484" name="Rectangle 2"/>
          <p:cNvSpPr>
            <a:spLocks noGrp="1" noChangeArrowheads="1"/>
          </p:cNvSpPr>
          <p:nvPr>
            <p:ph type="title" idx="4294967295"/>
          </p:nvPr>
        </p:nvSpPr>
        <p:spPr/>
        <p:txBody>
          <a:bodyPr/>
          <a:lstStyle/>
          <a:p>
            <a:r>
              <a:rPr lang="en-US" dirty="0" smtClean="0"/>
              <a:t>Essential Characteristics</a:t>
            </a:r>
          </a:p>
        </p:txBody>
      </p:sp>
      <p:sp>
        <p:nvSpPr>
          <p:cNvPr id="20485" name="Rectangle 3"/>
          <p:cNvSpPr>
            <a:spLocks noGrp="1" noChangeArrowheads="1"/>
          </p:cNvSpPr>
          <p:nvPr>
            <p:ph type="body" idx="4294967295"/>
          </p:nvPr>
        </p:nvSpPr>
        <p:spPr/>
        <p:txBody>
          <a:bodyPr/>
          <a:lstStyle/>
          <a:p>
            <a:pPr>
              <a:lnSpc>
                <a:spcPct val="80000"/>
              </a:lnSpc>
              <a:buNone/>
            </a:pPr>
            <a:endParaRPr lang="en-US" sz="2000" dirty="0" smtClean="0"/>
          </a:p>
          <a:p>
            <a:pPr>
              <a:lnSpc>
                <a:spcPct val="80000"/>
              </a:lnSpc>
            </a:pPr>
            <a:r>
              <a:rPr lang="en-US" sz="2400" b="1" dirty="0" smtClean="0"/>
              <a:t>Measured service</a:t>
            </a:r>
          </a:p>
          <a:p>
            <a:pPr lvl="1" algn="just">
              <a:lnSpc>
                <a:spcPct val="90000"/>
              </a:lnSpc>
              <a:buNone/>
            </a:pPr>
            <a:r>
              <a:rPr lang="en-US" sz="2000" i="1" dirty="0" smtClean="0">
                <a:ea typeface="+mn-ea"/>
                <a:cs typeface="+mn-cs"/>
              </a:rPr>
              <a:t>	</a:t>
            </a:r>
          </a:p>
          <a:p>
            <a:pPr lvl="1" algn="just">
              <a:lnSpc>
                <a:spcPct val="90000"/>
              </a:lnSpc>
            </a:pPr>
            <a:r>
              <a:rPr lang="en-US" sz="2000" dirty="0" smtClean="0"/>
              <a:t>Customers are charged for the services they use and the amounts.</a:t>
            </a:r>
          </a:p>
          <a:p>
            <a:pPr lvl="1" algn="just">
              <a:lnSpc>
                <a:spcPct val="90000"/>
              </a:lnSpc>
            </a:pPr>
            <a:r>
              <a:rPr lang="en-US" sz="2000" dirty="0" smtClean="0"/>
              <a:t>There is a metering concept where customer resource usage can be monitored, controlled, and reported, providing transparency for both the 	provider and consumer of the utilized service</a:t>
            </a:r>
          </a:p>
          <a:p>
            <a:pPr lvl="1" algn="just">
              <a:lnSpc>
                <a:spcPct val="90000"/>
              </a:lnSpc>
              <a:buNone/>
            </a:pPr>
            <a:endParaRPr lang="en-US" sz="2000" dirty="0" smtClean="0"/>
          </a:p>
          <a:p>
            <a:pPr lvl="1">
              <a:lnSpc>
                <a:spcPct val="80000"/>
              </a:lnSpc>
              <a:buFontTx/>
              <a:buNone/>
            </a:pPr>
            <a:endParaRPr lang="en-US" sz="2000" i="1" dirty="0" smtClean="0">
              <a:ea typeface="+mn-ea"/>
              <a:cs typeface="+mn-cs"/>
            </a:endParaRPr>
          </a:p>
          <a:p>
            <a:pPr>
              <a:lnSpc>
                <a:spcPct val="80000"/>
              </a:lnSpc>
            </a:pPr>
            <a:endParaRPr lang="en-US" sz="20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772400" cy="1143000"/>
          </a:xfrm>
        </p:spPr>
        <p:txBody>
          <a:bodyPr/>
          <a:lstStyle/>
          <a:p>
            <a:r>
              <a:rPr lang="en-US" dirty="0" smtClean="0"/>
              <a:t>Advantages of Cloud Computing</a:t>
            </a:r>
            <a:br>
              <a:rPr lang="en-US" dirty="0" smtClean="0"/>
            </a:br>
            <a:endParaRPr lang="en-US" dirty="0"/>
          </a:p>
        </p:txBody>
      </p:sp>
      <p:sp>
        <p:nvSpPr>
          <p:cNvPr id="4" name="Slide Number Placeholder 3"/>
          <p:cNvSpPr>
            <a:spLocks noGrp="1"/>
          </p:cNvSpPr>
          <p:nvPr>
            <p:ph type="sldNum" sz="quarter" idx="12"/>
          </p:nvPr>
        </p:nvSpPr>
        <p:spPr/>
        <p:txBody>
          <a:bodyPr/>
          <a:lstStyle/>
          <a:p>
            <a:pPr>
              <a:defRPr/>
            </a:pPr>
            <a:fld id="{603E7829-A6C0-49B2-A53C-19E13BCAAC4B}" type="slidenum">
              <a:rPr lang="en-US" smtClean="0"/>
              <a:pPr>
                <a:defRPr/>
              </a:pPr>
              <a:t>25</a:t>
            </a:fld>
            <a:endParaRPr lang="en-US"/>
          </a:p>
        </p:txBody>
      </p:sp>
      <p:sp>
        <p:nvSpPr>
          <p:cNvPr id="5" name="Slide Number Placeholder 4"/>
          <p:cNvSpPr>
            <a:spLocks noGrp="1"/>
          </p:cNvSpPr>
          <p:nvPr>
            <p:ph type="sldNum" sz="quarter" idx="13"/>
          </p:nvPr>
        </p:nvSpPr>
        <p:spPr/>
        <p:txBody>
          <a:bodyPr/>
          <a:lstStyle/>
          <a:p>
            <a:pPr>
              <a:defRPr/>
            </a:pPr>
            <a:fld id="{55BC7210-6BD5-4A67-998A-5DE7114551AE}" type="slidenum">
              <a:rPr lang="en-US" smtClean="0"/>
              <a:pPr>
                <a:defRPr/>
              </a:pPr>
              <a:t>25</a:t>
            </a:fld>
            <a:endParaRPr lang="en-US"/>
          </a:p>
        </p:txBody>
      </p:sp>
      <p:pic>
        <p:nvPicPr>
          <p:cNvPr id="2050" name="Picture 2" descr="C:\Users\ISGR\Desktop\CC\advantages-of-cloud-computing.png"/>
          <p:cNvPicPr>
            <a:picLocks noGrp="1" noChangeAspect="1" noChangeArrowheads="1"/>
          </p:cNvPicPr>
          <p:nvPr>
            <p:ph idx="1"/>
          </p:nvPr>
        </p:nvPicPr>
        <p:blipFill>
          <a:blip r:embed="rId2"/>
          <a:srcRect/>
          <a:stretch>
            <a:fillRect/>
          </a:stretch>
        </p:blipFill>
        <p:spPr bwMode="auto">
          <a:xfrm>
            <a:off x="2190750" y="2133600"/>
            <a:ext cx="4762500" cy="3810000"/>
          </a:xfrm>
          <a:prstGeom prst="rect">
            <a:avLst/>
          </a:prstGeom>
          <a:noFill/>
        </p:spPr>
      </p:pic>
      <p:sp>
        <p:nvSpPr>
          <p:cNvPr id="6" name="TextBox 5"/>
          <p:cNvSpPr txBox="1"/>
          <p:nvPr/>
        </p:nvSpPr>
        <p:spPr>
          <a:xfrm>
            <a:off x="4191000" y="6324600"/>
            <a:ext cx="364202" cy="276999"/>
          </a:xfrm>
          <a:prstGeom prst="rect">
            <a:avLst/>
          </a:prstGeom>
          <a:noFill/>
        </p:spPr>
        <p:txBody>
          <a:bodyPr wrap="none" rtlCol="0">
            <a:spAutoFit/>
          </a:bodyPr>
          <a:lstStyle/>
          <a:p>
            <a:r>
              <a:rPr lang="en-US" sz="1200" dirty="0" smtClean="0"/>
              <a:t>[6]</a:t>
            </a:r>
            <a:endParaRPr lang="en-US"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Cloud Computing</a:t>
            </a:r>
            <a:br>
              <a:rPr lang="en-US" dirty="0" smtClean="0"/>
            </a:br>
            <a:endParaRPr lang="en-US" dirty="0"/>
          </a:p>
        </p:txBody>
      </p:sp>
      <p:sp>
        <p:nvSpPr>
          <p:cNvPr id="3" name="Content Placeholder 2"/>
          <p:cNvSpPr>
            <a:spLocks noGrp="1"/>
          </p:cNvSpPr>
          <p:nvPr>
            <p:ph idx="1"/>
          </p:nvPr>
        </p:nvSpPr>
        <p:spPr>
          <a:xfrm>
            <a:off x="685800" y="1600200"/>
            <a:ext cx="7772400" cy="4114800"/>
          </a:xfrm>
        </p:spPr>
        <p:txBody>
          <a:bodyPr/>
          <a:lstStyle/>
          <a:p>
            <a:pPr algn="just"/>
            <a:r>
              <a:rPr lang="en-US" sz="2200" b="1" dirty="0" smtClean="0"/>
              <a:t>Back-up and restore data : </a:t>
            </a:r>
            <a:r>
              <a:rPr lang="en-US" sz="2200" dirty="0" smtClean="0"/>
              <a:t>Once the data is stored in the cloud, it is easier to get back-up and restore that data using the cloud.</a:t>
            </a:r>
          </a:p>
          <a:p>
            <a:pPr algn="just"/>
            <a:r>
              <a:rPr lang="en-US" sz="2200" b="1" dirty="0" smtClean="0"/>
              <a:t>Improved collaboration : </a:t>
            </a:r>
            <a:r>
              <a:rPr lang="en-US" sz="2200" dirty="0" smtClean="0"/>
              <a:t>Cloud applications improve collaboration by allowing groups of people to quickly and easily share information in the cloud via shared storage.</a:t>
            </a:r>
          </a:p>
          <a:p>
            <a:pPr algn="just"/>
            <a:r>
              <a:rPr lang="en-US" sz="2200" b="1" dirty="0" smtClean="0"/>
              <a:t>Excellent accessibility : </a:t>
            </a:r>
            <a:r>
              <a:rPr lang="en-US" sz="2200" dirty="0" smtClean="0"/>
              <a:t>Cloud allows us to quickly and easily access store information anywhere, anytime in the whole world, using an internet connection. An internet cloud infrastructure increases organization productivity and efficiency by ensuring that our data is always accessible.</a:t>
            </a:r>
          </a:p>
          <a:p>
            <a:pPr algn="just"/>
            <a:r>
              <a:rPr lang="en-US" sz="2200" b="1" dirty="0" smtClean="0"/>
              <a:t>Low maintenance cost : </a:t>
            </a:r>
            <a:r>
              <a:rPr lang="en-US" sz="2200" dirty="0" smtClean="0"/>
              <a:t>Cloud computing reduces both hardware and software maintenance costs for organizations.</a:t>
            </a:r>
          </a:p>
          <a:p>
            <a:endParaRPr lang="en-US" dirty="0"/>
          </a:p>
        </p:txBody>
      </p:sp>
      <p:sp>
        <p:nvSpPr>
          <p:cNvPr id="4" name="Slide Number Placeholder 3"/>
          <p:cNvSpPr>
            <a:spLocks noGrp="1"/>
          </p:cNvSpPr>
          <p:nvPr>
            <p:ph type="sldNum" sz="quarter" idx="12"/>
          </p:nvPr>
        </p:nvSpPr>
        <p:spPr/>
        <p:txBody>
          <a:bodyPr/>
          <a:lstStyle/>
          <a:p>
            <a:pPr>
              <a:defRPr/>
            </a:pPr>
            <a:fld id="{603E7829-A6C0-49B2-A53C-19E13BCAAC4B}" type="slidenum">
              <a:rPr lang="en-US" smtClean="0"/>
              <a:pPr>
                <a:defRPr/>
              </a:pPr>
              <a:t>26</a:t>
            </a:fld>
            <a:endParaRPr lang="en-US"/>
          </a:p>
        </p:txBody>
      </p:sp>
      <p:sp>
        <p:nvSpPr>
          <p:cNvPr id="5" name="Slide Number Placeholder 4"/>
          <p:cNvSpPr>
            <a:spLocks noGrp="1"/>
          </p:cNvSpPr>
          <p:nvPr>
            <p:ph type="sldNum" sz="quarter" idx="13"/>
          </p:nvPr>
        </p:nvSpPr>
        <p:spPr/>
        <p:txBody>
          <a:bodyPr/>
          <a:lstStyle/>
          <a:p>
            <a:pPr>
              <a:defRPr/>
            </a:pPr>
            <a:fld id="{55BC7210-6BD5-4A67-998A-5DE7114551AE}"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Cloud Computing</a:t>
            </a:r>
            <a:br>
              <a:rPr lang="en-US" dirty="0" smtClean="0"/>
            </a:br>
            <a:endParaRPr lang="en-US" dirty="0"/>
          </a:p>
        </p:txBody>
      </p:sp>
      <p:sp>
        <p:nvSpPr>
          <p:cNvPr id="3" name="Content Placeholder 2"/>
          <p:cNvSpPr>
            <a:spLocks noGrp="1"/>
          </p:cNvSpPr>
          <p:nvPr>
            <p:ph idx="1"/>
          </p:nvPr>
        </p:nvSpPr>
        <p:spPr/>
        <p:txBody>
          <a:bodyPr/>
          <a:lstStyle/>
          <a:p>
            <a:r>
              <a:rPr lang="en-US" sz="2200" b="1" dirty="0" smtClean="0"/>
              <a:t>Mobility : </a:t>
            </a:r>
            <a:r>
              <a:rPr lang="en-US" sz="2200" dirty="0" smtClean="0"/>
              <a:t>Cloud computing allows us to easily access all cloud data via mobile.</a:t>
            </a:r>
          </a:p>
          <a:p>
            <a:r>
              <a:rPr lang="en-US" sz="2200" b="1" dirty="0" smtClean="0"/>
              <a:t>Unlimited storage capacity : </a:t>
            </a:r>
            <a:r>
              <a:rPr lang="en-US" sz="2200" dirty="0" smtClean="0"/>
              <a:t>Cloud offers us a huge amount of storing capacity for storing our important data such as documents, images, audio, video, etc. in one place.</a:t>
            </a:r>
          </a:p>
          <a:p>
            <a:r>
              <a:rPr lang="en-US" sz="2200" b="1" dirty="0" smtClean="0"/>
              <a:t>Data security : </a:t>
            </a:r>
            <a:r>
              <a:rPr lang="en-US" sz="2200" dirty="0" smtClean="0"/>
              <a:t>Data security is one of the biggest advantages of cloud computing. Cloud offers many advanced features related to security and ensures that data is securely stored and handled.</a:t>
            </a:r>
          </a:p>
        </p:txBody>
      </p:sp>
      <p:sp>
        <p:nvSpPr>
          <p:cNvPr id="4" name="Slide Number Placeholder 3"/>
          <p:cNvSpPr>
            <a:spLocks noGrp="1"/>
          </p:cNvSpPr>
          <p:nvPr>
            <p:ph type="sldNum" sz="quarter" idx="12"/>
          </p:nvPr>
        </p:nvSpPr>
        <p:spPr/>
        <p:txBody>
          <a:bodyPr/>
          <a:lstStyle/>
          <a:p>
            <a:pPr>
              <a:defRPr/>
            </a:pPr>
            <a:fld id="{603E7829-A6C0-49B2-A53C-19E13BCAAC4B}" type="slidenum">
              <a:rPr lang="en-US" smtClean="0"/>
              <a:pPr>
                <a:defRPr/>
              </a:pPr>
              <a:t>27</a:t>
            </a:fld>
            <a:endParaRPr lang="en-US"/>
          </a:p>
        </p:txBody>
      </p:sp>
      <p:sp>
        <p:nvSpPr>
          <p:cNvPr id="5" name="Slide Number Placeholder 4"/>
          <p:cNvSpPr>
            <a:spLocks noGrp="1"/>
          </p:cNvSpPr>
          <p:nvPr>
            <p:ph type="sldNum" sz="quarter" idx="13"/>
          </p:nvPr>
        </p:nvSpPr>
        <p:spPr/>
        <p:txBody>
          <a:bodyPr/>
          <a:lstStyle/>
          <a:p>
            <a:pPr>
              <a:defRPr/>
            </a:pPr>
            <a:fld id="{55BC7210-6BD5-4A67-998A-5DE7114551AE}"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 of Cloud Computing</a:t>
            </a:r>
            <a:br>
              <a:rPr lang="en-US" dirty="0" smtClean="0"/>
            </a:br>
            <a:endParaRPr lang="en-US" dirty="0"/>
          </a:p>
        </p:txBody>
      </p:sp>
      <p:sp>
        <p:nvSpPr>
          <p:cNvPr id="3" name="Content Placeholder 2"/>
          <p:cNvSpPr>
            <a:spLocks noGrp="1"/>
          </p:cNvSpPr>
          <p:nvPr>
            <p:ph idx="1"/>
          </p:nvPr>
        </p:nvSpPr>
        <p:spPr/>
        <p:txBody>
          <a:bodyPr/>
          <a:lstStyle/>
          <a:p>
            <a:pPr algn="just"/>
            <a:r>
              <a:rPr lang="en-US" sz="2000" b="1" dirty="0" smtClean="0"/>
              <a:t>Internet Connectivity : </a:t>
            </a:r>
            <a:r>
              <a:rPr lang="en-US" sz="2000" dirty="0" smtClean="0"/>
              <a:t>As you know, in cloud computing, every data (image, audio, video, etc.) is stored on the cloud, and we access these data through the cloud by using the internet connection. If you do not have good internet connectivity, you cannot access these data. However, we have no any other way to access data from the cloud.</a:t>
            </a:r>
          </a:p>
          <a:p>
            <a:pPr algn="just"/>
            <a:r>
              <a:rPr lang="en-US" sz="2000" b="1" dirty="0" smtClean="0"/>
              <a:t>Vendor lock-in : </a:t>
            </a:r>
            <a:r>
              <a:rPr lang="en-US" sz="2000" dirty="0" smtClean="0"/>
              <a:t>Vendor lock-in is the biggest disadvantage of cloud computing. Organizations may face problems when transferring their services from one vendor to another. As different vendors provide different platforms, that can cause difficulty moving from one cloud to another.</a:t>
            </a:r>
          </a:p>
          <a:p>
            <a:pPr algn="just"/>
            <a:r>
              <a:rPr lang="en-US" sz="2000" b="1" dirty="0" smtClean="0"/>
              <a:t>Limited Control : </a:t>
            </a:r>
            <a:r>
              <a:rPr lang="en-US" sz="2000" dirty="0" smtClean="0"/>
              <a:t>As we know, cloud infrastructure is completely owned, managed, and monitored by the service provider, so the cloud users have less control over the function and execution of services within a cloud infrastructure.</a:t>
            </a:r>
          </a:p>
          <a:p>
            <a:endParaRPr lang="en-US" dirty="0"/>
          </a:p>
        </p:txBody>
      </p:sp>
      <p:sp>
        <p:nvSpPr>
          <p:cNvPr id="4" name="Slide Number Placeholder 3"/>
          <p:cNvSpPr>
            <a:spLocks noGrp="1"/>
          </p:cNvSpPr>
          <p:nvPr>
            <p:ph type="sldNum" sz="quarter" idx="12"/>
          </p:nvPr>
        </p:nvSpPr>
        <p:spPr/>
        <p:txBody>
          <a:bodyPr/>
          <a:lstStyle/>
          <a:p>
            <a:pPr>
              <a:defRPr/>
            </a:pPr>
            <a:fld id="{603E7829-A6C0-49B2-A53C-19E13BCAAC4B}" type="slidenum">
              <a:rPr lang="en-US" smtClean="0"/>
              <a:pPr>
                <a:defRPr/>
              </a:pPr>
              <a:t>28</a:t>
            </a:fld>
            <a:endParaRPr lang="en-US"/>
          </a:p>
        </p:txBody>
      </p:sp>
      <p:sp>
        <p:nvSpPr>
          <p:cNvPr id="5" name="Slide Number Placeholder 4"/>
          <p:cNvSpPr>
            <a:spLocks noGrp="1"/>
          </p:cNvSpPr>
          <p:nvPr>
            <p:ph type="sldNum" sz="quarter" idx="13"/>
          </p:nvPr>
        </p:nvSpPr>
        <p:spPr/>
        <p:txBody>
          <a:bodyPr/>
          <a:lstStyle/>
          <a:p>
            <a:pPr>
              <a:defRPr/>
            </a:pPr>
            <a:fld id="{55BC7210-6BD5-4A67-998A-5DE7114551AE}"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 of Cloud Computing</a:t>
            </a:r>
            <a:br>
              <a:rPr lang="en-US" dirty="0" smtClean="0"/>
            </a:br>
            <a:endParaRPr lang="en-US" dirty="0"/>
          </a:p>
        </p:txBody>
      </p:sp>
      <p:sp>
        <p:nvSpPr>
          <p:cNvPr id="3" name="Content Placeholder 2"/>
          <p:cNvSpPr>
            <a:spLocks noGrp="1"/>
          </p:cNvSpPr>
          <p:nvPr>
            <p:ph idx="1"/>
          </p:nvPr>
        </p:nvSpPr>
        <p:spPr/>
        <p:txBody>
          <a:bodyPr/>
          <a:lstStyle/>
          <a:p>
            <a:pPr algn="just"/>
            <a:r>
              <a:rPr lang="en-US" sz="2000" b="1" dirty="0" smtClean="0"/>
              <a:t>Security : </a:t>
            </a:r>
            <a:r>
              <a:rPr lang="en-US" sz="2000" dirty="0" smtClean="0"/>
              <a:t>Although cloud service providers implement the best security standards to store important information. But, before adopting cloud technology, you should be aware that you will be sending all your organization's sensitive information to a third party, i.e., a cloud computing service provider. While sending the data on the cloud, there may be a chance that your organization's information is hacked by Hackers.</a:t>
            </a:r>
          </a:p>
          <a:p>
            <a:endParaRPr lang="en-US" dirty="0"/>
          </a:p>
        </p:txBody>
      </p:sp>
      <p:sp>
        <p:nvSpPr>
          <p:cNvPr id="4" name="Slide Number Placeholder 3"/>
          <p:cNvSpPr>
            <a:spLocks noGrp="1"/>
          </p:cNvSpPr>
          <p:nvPr>
            <p:ph type="sldNum" sz="quarter" idx="12"/>
          </p:nvPr>
        </p:nvSpPr>
        <p:spPr/>
        <p:txBody>
          <a:bodyPr/>
          <a:lstStyle/>
          <a:p>
            <a:pPr>
              <a:defRPr/>
            </a:pPr>
            <a:fld id="{603E7829-A6C0-49B2-A53C-19E13BCAAC4B}" type="slidenum">
              <a:rPr lang="en-US" smtClean="0"/>
              <a:pPr>
                <a:defRPr/>
              </a:pPr>
              <a:t>29</a:t>
            </a:fld>
            <a:endParaRPr lang="en-US"/>
          </a:p>
        </p:txBody>
      </p:sp>
      <p:sp>
        <p:nvSpPr>
          <p:cNvPr id="5" name="Slide Number Placeholder 4"/>
          <p:cNvSpPr>
            <a:spLocks noGrp="1"/>
          </p:cNvSpPr>
          <p:nvPr>
            <p:ph type="sldNum" sz="quarter" idx="13"/>
          </p:nvPr>
        </p:nvSpPr>
        <p:spPr/>
        <p:txBody>
          <a:bodyPr/>
          <a:lstStyle/>
          <a:p>
            <a:pPr>
              <a:defRPr/>
            </a:pPr>
            <a:fld id="{55BC7210-6BD5-4A67-998A-5DE7114551AE}"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Cloud Computing </a:t>
            </a:r>
            <a:r>
              <a:rPr lang="en-US" sz="1200" dirty="0" smtClean="0"/>
              <a:t>[1]</a:t>
            </a:r>
            <a:r>
              <a:rPr lang="en-US" dirty="0" smtClean="0"/>
              <a:t/>
            </a:r>
            <a:br>
              <a:rPr lang="en-US" dirty="0" smtClean="0"/>
            </a:br>
            <a:endParaRPr lang="en-US" dirty="0"/>
          </a:p>
        </p:txBody>
      </p:sp>
      <p:sp>
        <p:nvSpPr>
          <p:cNvPr id="3" name="Content Placeholder 2"/>
          <p:cNvSpPr>
            <a:spLocks noGrp="1"/>
          </p:cNvSpPr>
          <p:nvPr>
            <p:ph idx="1"/>
          </p:nvPr>
        </p:nvSpPr>
        <p:spPr>
          <a:xfrm>
            <a:off x="609600" y="1600200"/>
            <a:ext cx="7772400" cy="4648200"/>
          </a:xfrm>
        </p:spPr>
        <p:txBody>
          <a:bodyPr/>
          <a:lstStyle/>
          <a:p>
            <a:pPr algn="just"/>
            <a:r>
              <a:rPr lang="en-US" sz="2000" dirty="0" smtClean="0"/>
              <a:t>Before emerging the cloud computing, there was </a:t>
            </a:r>
            <a:r>
              <a:rPr lang="en-US" sz="2000" b="1" dirty="0" smtClean="0"/>
              <a:t>Client/Server computing</a:t>
            </a:r>
            <a:r>
              <a:rPr lang="en-US" sz="2000" dirty="0" smtClean="0"/>
              <a:t> which is basically a centralized storage in which all the software applications, all the data and all the controls are resided on the server side.</a:t>
            </a:r>
          </a:p>
          <a:p>
            <a:pPr algn="just"/>
            <a:r>
              <a:rPr lang="en-US" sz="2000" dirty="0" smtClean="0"/>
              <a:t>If a single user wants to access specific data or run a program, he/she need to connect to the server and then gain appropriate access, and then he/she can do his/her business.</a:t>
            </a:r>
          </a:p>
          <a:p>
            <a:pPr algn="just"/>
            <a:r>
              <a:rPr lang="en-US" sz="2000" dirty="0" smtClean="0"/>
              <a:t>Then after, </a:t>
            </a:r>
            <a:r>
              <a:rPr lang="en-US" sz="2000" b="1" dirty="0" smtClean="0"/>
              <a:t>distributed computing </a:t>
            </a:r>
            <a:r>
              <a:rPr lang="en-US" sz="2000" dirty="0" smtClean="0"/>
              <a:t>came into picture, where all the computers are networked together and share their resources when needed.</a:t>
            </a:r>
          </a:p>
          <a:p>
            <a:pPr algn="just"/>
            <a:r>
              <a:rPr lang="en-US" sz="2000" dirty="0" smtClean="0"/>
              <a:t>On the basis of above computing, need emerged of cloud computing concepts that later implemented.</a:t>
            </a:r>
          </a:p>
        </p:txBody>
      </p:sp>
      <p:sp>
        <p:nvSpPr>
          <p:cNvPr id="4" name="Slide Number Placeholder 3"/>
          <p:cNvSpPr>
            <a:spLocks noGrp="1"/>
          </p:cNvSpPr>
          <p:nvPr>
            <p:ph type="sldNum" sz="quarter" idx="12"/>
          </p:nvPr>
        </p:nvSpPr>
        <p:spPr/>
        <p:txBody>
          <a:bodyPr/>
          <a:lstStyle/>
          <a:p>
            <a:pPr>
              <a:defRPr/>
            </a:pPr>
            <a:fld id="{603E7829-A6C0-49B2-A53C-19E13BCAAC4B}" type="slidenum">
              <a:rPr lang="en-US" smtClean="0"/>
              <a:pPr>
                <a:defRPr/>
              </a:pPr>
              <a:t>3</a:t>
            </a:fld>
            <a:endParaRPr lang="en-US"/>
          </a:p>
        </p:txBody>
      </p:sp>
      <p:sp>
        <p:nvSpPr>
          <p:cNvPr id="5" name="Slide Number Placeholder 4"/>
          <p:cNvSpPr>
            <a:spLocks noGrp="1"/>
          </p:cNvSpPr>
          <p:nvPr>
            <p:ph type="sldNum" sz="quarter" idx="13"/>
          </p:nvPr>
        </p:nvSpPr>
        <p:spPr/>
        <p:txBody>
          <a:bodyPr/>
          <a:lstStyle/>
          <a:p>
            <a:pPr>
              <a:defRPr/>
            </a:pPr>
            <a:fld id="{55BC7210-6BD5-4A67-998A-5DE7114551AE}"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of Cloud Computing</a:t>
            </a:r>
            <a:br>
              <a:rPr lang="en-US" dirty="0" smtClean="0"/>
            </a:br>
            <a:endParaRPr lang="en-US" dirty="0"/>
          </a:p>
        </p:txBody>
      </p:sp>
      <p:sp>
        <p:nvSpPr>
          <p:cNvPr id="3" name="Content Placeholder 2"/>
          <p:cNvSpPr>
            <a:spLocks noGrp="1"/>
          </p:cNvSpPr>
          <p:nvPr>
            <p:ph idx="1"/>
          </p:nvPr>
        </p:nvSpPr>
        <p:spPr>
          <a:xfrm>
            <a:off x="685800" y="1752600"/>
            <a:ext cx="8077200" cy="4343400"/>
          </a:xfrm>
        </p:spPr>
        <p:txBody>
          <a:bodyPr/>
          <a:lstStyle/>
          <a:p>
            <a:pPr algn="just"/>
            <a:r>
              <a:rPr lang="en-US" sz="2400" dirty="0" smtClean="0"/>
              <a:t>The rise of </a:t>
            </a:r>
            <a:r>
              <a:rPr lang="en-US" sz="2400" dirty="0" err="1" smtClean="0"/>
              <a:t>IoT</a:t>
            </a:r>
            <a:r>
              <a:rPr lang="en-US" sz="2400" dirty="0" smtClean="0"/>
              <a:t> platforms is a key driver for the future of cloud computing and its applications. </a:t>
            </a:r>
          </a:p>
          <a:p>
            <a:pPr algn="just"/>
            <a:r>
              <a:rPr lang="en-US" sz="2400" dirty="0" smtClean="0"/>
              <a:t>As business applications migrate to public clouds and organizations, increasingly use cloud-based deployment, the use of cloud computing is exploding. </a:t>
            </a:r>
          </a:p>
          <a:p>
            <a:pPr algn="just"/>
            <a:r>
              <a:rPr lang="en-US" sz="2400" dirty="0" smtClean="0"/>
              <a:t>Cloud computing is powerful and will continue to grow in the future and provide many benefits. </a:t>
            </a:r>
          </a:p>
          <a:p>
            <a:pPr algn="just"/>
            <a:r>
              <a:rPr lang="en-US" sz="2400" dirty="0" smtClean="0"/>
              <a:t>Cloud computing is extremely cost-effective and companies can use it for their growth. </a:t>
            </a:r>
          </a:p>
          <a:p>
            <a:pPr algn="just"/>
            <a:r>
              <a:rPr lang="en-US" sz="2400" dirty="0" smtClean="0"/>
              <a:t>The future of cloud computing is bright and will provide benefits to both the host and the customer.</a:t>
            </a:r>
          </a:p>
          <a:p>
            <a:pPr algn="just">
              <a:buNone/>
            </a:pPr>
            <a:endParaRPr lang="en-US" sz="2200" dirty="0"/>
          </a:p>
        </p:txBody>
      </p:sp>
      <p:sp>
        <p:nvSpPr>
          <p:cNvPr id="4" name="Slide Number Placeholder 3"/>
          <p:cNvSpPr>
            <a:spLocks noGrp="1"/>
          </p:cNvSpPr>
          <p:nvPr>
            <p:ph type="sldNum" sz="quarter" idx="12"/>
          </p:nvPr>
        </p:nvSpPr>
        <p:spPr/>
        <p:txBody>
          <a:bodyPr/>
          <a:lstStyle/>
          <a:p>
            <a:pPr>
              <a:defRPr/>
            </a:pPr>
            <a:fld id="{603E7829-A6C0-49B2-A53C-19E13BCAAC4B}" type="slidenum">
              <a:rPr lang="en-US" smtClean="0"/>
              <a:pPr>
                <a:defRPr/>
              </a:pPr>
              <a:t>30</a:t>
            </a:fld>
            <a:endParaRPr lang="en-US"/>
          </a:p>
        </p:txBody>
      </p:sp>
      <p:sp>
        <p:nvSpPr>
          <p:cNvPr id="5" name="Slide Number Placeholder 4"/>
          <p:cNvSpPr>
            <a:spLocks noGrp="1"/>
          </p:cNvSpPr>
          <p:nvPr>
            <p:ph type="sldNum" sz="quarter" idx="13"/>
          </p:nvPr>
        </p:nvSpPr>
        <p:spPr/>
        <p:txBody>
          <a:bodyPr/>
          <a:lstStyle/>
          <a:p>
            <a:pPr>
              <a:defRPr/>
            </a:pPr>
            <a:fld id="{55BC7210-6BD5-4A67-998A-5DE7114551AE}"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References</a:t>
            </a:r>
            <a:r>
              <a:rPr lang="en-US" dirty="0" smtClean="0"/>
              <a:t/>
            </a:r>
            <a:br>
              <a:rPr lang="en-US" dirty="0" smtClean="0"/>
            </a:br>
            <a:endParaRPr lang="en-US" dirty="0"/>
          </a:p>
        </p:txBody>
      </p:sp>
      <p:sp>
        <p:nvSpPr>
          <p:cNvPr id="3" name="Content Placeholder 2"/>
          <p:cNvSpPr>
            <a:spLocks noGrp="1"/>
          </p:cNvSpPr>
          <p:nvPr>
            <p:ph idx="1"/>
          </p:nvPr>
        </p:nvSpPr>
        <p:spPr>
          <a:xfrm>
            <a:off x="685800" y="1447800"/>
            <a:ext cx="8305800" cy="4648200"/>
          </a:xfrm>
        </p:spPr>
        <p:txBody>
          <a:bodyPr/>
          <a:lstStyle/>
          <a:p>
            <a:pPr>
              <a:buNone/>
            </a:pPr>
            <a:r>
              <a:rPr lang="en-US" sz="2000" dirty="0" smtClean="0"/>
              <a:t>[1] </a:t>
            </a:r>
            <a:r>
              <a:rPr lang="en-US" sz="2000" u="sng" dirty="0" smtClean="0">
                <a:hlinkClick r:id="rId2"/>
              </a:rPr>
              <a:t>https://www.javatpoint.com/history-of-cloud-computing</a:t>
            </a:r>
            <a:endParaRPr lang="en-US" sz="2000" dirty="0" smtClean="0"/>
          </a:p>
          <a:p>
            <a:pPr>
              <a:buNone/>
            </a:pPr>
            <a:r>
              <a:rPr lang="en-US" sz="2000" dirty="0" smtClean="0"/>
              <a:t>[2] https://rickscloud.com/rebuilding-applications-for-the-cloud/</a:t>
            </a:r>
          </a:p>
          <a:p>
            <a:pPr>
              <a:buNone/>
            </a:pPr>
            <a:r>
              <a:rPr lang="en-US" sz="2000" dirty="0" smtClean="0"/>
              <a:t>[3] https://www.clariontech.com/blog/cloud-computing-architecture-what-is-front-end-and-back-end</a:t>
            </a:r>
          </a:p>
          <a:p>
            <a:pPr>
              <a:buNone/>
            </a:pPr>
            <a:r>
              <a:rPr lang="en-US" sz="2000" dirty="0" smtClean="0"/>
              <a:t>[4]  https:// </a:t>
            </a:r>
            <a:r>
              <a:rPr lang="en-US" sz="2000" dirty="0" smtClean="0">
                <a:hlinkClick r:id="rId3"/>
              </a:rPr>
              <a:t>www.tutorialspoint.com/</a:t>
            </a:r>
            <a:r>
              <a:rPr lang="en-US" sz="2000" dirty="0" smtClean="0"/>
              <a:t> </a:t>
            </a:r>
            <a:r>
              <a:rPr lang="en-US" sz="2000" dirty="0" err="1" smtClean="0"/>
              <a:t>cloud_computing</a:t>
            </a:r>
            <a:r>
              <a:rPr lang="en-US" sz="2000" dirty="0" smtClean="0"/>
              <a:t>/</a:t>
            </a:r>
            <a:r>
              <a:rPr lang="en-US" sz="2000" dirty="0" err="1" smtClean="0"/>
              <a:t>cloud_computing</a:t>
            </a:r>
            <a:r>
              <a:rPr lang="en-US" sz="2000" dirty="0" smtClean="0"/>
              <a:t>_ overview.htm</a:t>
            </a:r>
          </a:p>
          <a:p>
            <a:pPr>
              <a:buNone/>
            </a:pPr>
            <a:r>
              <a:rPr lang="en-US" sz="2000" dirty="0" smtClean="0"/>
              <a:t>[5] Image </a:t>
            </a:r>
            <a:r>
              <a:rPr lang="en-US" sz="2000" dirty="0" err="1" smtClean="0"/>
              <a:t>IaaS-PaaS-SaaS</a:t>
            </a:r>
            <a:r>
              <a:rPr lang="en-US" sz="2000" dirty="0" smtClean="0"/>
              <a:t> https://www.ictinnovations.com/difference-between-saas-iaas-and-paas</a:t>
            </a:r>
          </a:p>
          <a:p>
            <a:pPr>
              <a:buNone/>
            </a:pPr>
            <a:r>
              <a:rPr lang="en-US" sz="2000" dirty="0" smtClean="0"/>
              <a:t>[6] https://www.javatpoint.com/advantages-and-disadvantages-of-cloud-computing</a:t>
            </a:r>
          </a:p>
          <a:p>
            <a:pPr>
              <a:buNone/>
            </a:pPr>
            <a:endParaRPr lang="en-US" sz="2400" dirty="0" smtClean="0"/>
          </a:p>
        </p:txBody>
      </p:sp>
      <p:sp>
        <p:nvSpPr>
          <p:cNvPr id="4" name="Slide Number Placeholder 3"/>
          <p:cNvSpPr>
            <a:spLocks noGrp="1"/>
          </p:cNvSpPr>
          <p:nvPr>
            <p:ph type="sldNum" sz="quarter" idx="12"/>
          </p:nvPr>
        </p:nvSpPr>
        <p:spPr/>
        <p:txBody>
          <a:bodyPr/>
          <a:lstStyle/>
          <a:p>
            <a:pPr>
              <a:defRPr/>
            </a:pPr>
            <a:fld id="{603E7829-A6C0-49B2-A53C-19E13BCAAC4B}" type="slidenum">
              <a:rPr lang="en-US" smtClean="0"/>
              <a:pPr>
                <a:defRPr/>
              </a:pPr>
              <a:t>31</a:t>
            </a:fld>
            <a:endParaRPr lang="en-US"/>
          </a:p>
        </p:txBody>
      </p:sp>
      <p:sp>
        <p:nvSpPr>
          <p:cNvPr id="5" name="Slide Number Placeholder 4"/>
          <p:cNvSpPr>
            <a:spLocks noGrp="1"/>
          </p:cNvSpPr>
          <p:nvPr>
            <p:ph type="sldNum" sz="quarter" idx="13"/>
          </p:nvPr>
        </p:nvSpPr>
        <p:spPr/>
        <p:txBody>
          <a:bodyPr/>
          <a:lstStyle/>
          <a:p>
            <a:pPr>
              <a:defRPr/>
            </a:pPr>
            <a:fld id="{55BC7210-6BD5-4A67-998A-5DE7114551AE}"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143000"/>
          </a:xfrm>
        </p:spPr>
        <p:txBody>
          <a:bodyPr/>
          <a:lstStyle/>
          <a:p>
            <a:r>
              <a:rPr lang="en-US" sz="5400" dirty="0" smtClean="0"/>
              <a:t>Thank you</a:t>
            </a:r>
            <a:endParaRPr lang="en-US" sz="5400" dirty="0"/>
          </a:p>
        </p:txBody>
      </p:sp>
      <p:sp>
        <p:nvSpPr>
          <p:cNvPr id="4" name="Slide Number Placeholder 3"/>
          <p:cNvSpPr>
            <a:spLocks noGrp="1"/>
          </p:cNvSpPr>
          <p:nvPr>
            <p:ph type="sldNum" sz="quarter" idx="12"/>
          </p:nvPr>
        </p:nvSpPr>
        <p:spPr/>
        <p:txBody>
          <a:bodyPr/>
          <a:lstStyle/>
          <a:p>
            <a:pPr>
              <a:defRPr/>
            </a:pPr>
            <a:fld id="{603E7829-A6C0-49B2-A53C-19E13BCAAC4B}" type="slidenum">
              <a:rPr lang="en-US" smtClean="0"/>
              <a:pPr>
                <a:defRPr/>
              </a:pPr>
              <a:t>32</a:t>
            </a:fld>
            <a:endParaRPr lang="en-US"/>
          </a:p>
        </p:txBody>
      </p:sp>
      <p:sp>
        <p:nvSpPr>
          <p:cNvPr id="5" name="Slide Number Placeholder 4"/>
          <p:cNvSpPr>
            <a:spLocks noGrp="1"/>
          </p:cNvSpPr>
          <p:nvPr>
            <p:ph type="sldNum" sz="quarter" idx="13"/>
          </p:nvPr>
        </p:nvSpPr>
        <p:spPr/>
        <p:txBody>
          <a:bodyPr/>
          <a:lstStyle/>
          <a:p>
            <a:pPr>
              <a:defRPr/>
            </a:pPr>
            <a:fld id="{55BC7210-6BD5-4A67-998A-5DE7114551AE}"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Cloud Computing</a:t>
            </a:r>
            <a:endParaRPr lang="en-US" sz="1200" dirty="0"/>
          </a:p>
        </p:txBody>
      </p:sp>
      <p:sp>
        <p:nvSpPr>
          <p:cNvPr id="3" name="Content Placeholder 2"/>
          <p:cNvSpPr>
            <a:spLocks noGrp="1"/>
          </p:cNvSpPr>
          <p:nvPr>
            <p:ph idx="1"/>
          </p:nvPr>
        </p:nvSpPr>
        <p:spPr>
          <a:xfrm>
            <a:off x="685800" y="1447800"/>
            <a:ext cx="7772400" cy="5029200"/>
          </a:xfrm>
        </p:spPr>
        <p:txBody>
          <a:bodyPr/>
          <a:lstStyle/>
          <a:p>
            <a:pPr algn="just"/>
            <a:r>
              <a:rPr lang="en-US" sz="2000" i="1" dirty="0" smtClean="0"/>
              <a:t>In 1999, </a:t>
            </a:r>
            <a:r>
              <a:rPr lang="en-US" sz="2000" b="1" dirty="0" smtClean="0"/>
              <a:t>Salesforce.com</a:t>
            </a:r>
            <a:r>
              <a:rPr lang="en-US" sz="2000" i="1" dirty="0" smtClean="0"/>
              <a:t> started delivering of applications to users using a simple website</a:t>
            </a:r>
            <a:r>
              <a:rPr lang="en-US" sz="2000" dirty="0" smtClean="0"/>
              <a:t>. The applications were delivered to enterprises over the Internet, and this way the dream of computing sold as utility were true.</a:t>
            </a:r>
          </a:p>
          <a:p>
            <a:pPr algn="just"/>
            <a:r>
              <a:rPr lang="en-US" sz="2000" i="1" dirty="0" smtClean="0"/>
              <a:t>In 2002, </a:t>
            </a:r>
            <a:r>
              <a:rPr lang="en-US" sz="2000" b="1" dirty="0" smtClean="0"/>
              <a:t>Amazon</a:t>
            </a:r>
            <a:r>
              <a:rPr lang="en-US" sz="2000" i="1" dirty="0" smtClean="0"/>
              <a:t> started Amazon Web Services</a:t>
            </a:r>
            <a:r>
              <a:rPr lang="en-US" sz="2000" dirty="0" smtClean="0"/>
              <a:t>, providing services like storage, computation and even human intelligence. However, only starting with the launch of the Elastic Compute Cloud in 2006 a truly commercial service open to everybody existed.</a:t>
            </a:r>
          </a:p>
          <a:p>
            <a:pPr algn="just"/>
            <a:r>
              <a:rPr lang="en-US" sz="2000" i="1" dirty="0" smtClean="0"/>
              <a:t>In 2009, </a:t>
            </a:r>
            <a:r>
              <a:rPr lang="en-US" sz="2000" b="1" dirty="0" smtClean="0"/>
              <a:t>Google Apps</a:t>
            </a:r>
            <a:r>
              <a:rPr lang="en-US" sz="2000" i="1" dirty="0" smtClean="0"/>
              <a:t> also started to provide cloud computing enterprise applications.</a:t>
            </a:r>
            <a:endParaRPr lang="en-US" sz="2000" dirty="0" smtClean="0"/>
          </a:p>
          <a:p>
            <a:pPr algn="just"/>
            <a:r>
              <a:rPr lang="en-US" sz="2000" dirty="0" smtClean="0"/>
              <a:t>Of course, all the big players are present in the cloud computing evolution, some were earlier, some were later. </a:t>
            </a:r>
            <a:r>
              <a:rPr lang="en-US" sz="2000" i="1" dirty="0" smtClean="0"/>
              <a:t>In 2009, </a:t>
            </a:r>
            <a:r>
              <a:rPr lang="en-US" sz="2000" b="1" dirty="0" smtClean="0"/>
              <a:t>Microsoft</a:t>
            </a:r>
            <a:r>
              <a:rPr lang="en-US" sz="2000" i="1" dirty="0" smtClean="0"/>
              <a:t>  launched Windows Azure</a:t>
            </a:r>
            <a:r>
              <a:rPr lang="en-US" sz="2000" dirty="0" smtClean="0"/>
              <a:t>, and companies like Oracle and HP have all joined the game. </a:t>
            </a:r>
            <a:endParaRPr lang="en-US" sz="2000" dirty="0"/>
          </a:p>
        </p:txBody>
      </p:sp>
      <p:sp>
        <p:nvSpPr>
          <p:cNvPr id="4" name="Slide Number Placeholder 3"/>
          <p:cNvSpPr>
            <a:spLocks noGrp="1"/>
          </p:cNvSpPr>
          <p:nvPr>
            <p:ph type="sldNum" sz="quarter" idx="12"/>
          </p:nvPr>
        </p:nvSpPr>
        <p:spPr/>
        <p:txBody>
          <a:bodyPr/>
          <a:lstStyle/>
          <a:p>
            <a:pPr>
              <a:defRPr/>
            </a:pPr>
            <a:fld id="{603E7829-A6C0-49B2-A53C-19E13BCAAC4B}" type="slidenum">
              <a:rPr lang="en-US" smtClean="0"/>
              <a:pPr>
                <a:defRPr/>
              </a:pPr>
              <a:t>4</a:t>
            </a:fld>
            <a:endParaRPr lang="en-US"/>
          </a:p>
        </p:txBody>
      </p:sp>
      <p:sp>
        <p:nvSpPr>
          <p:cNvPr id="5" name="Slide Number Placeholder 4"/>
          <p:cNvSpPr>
            <a:spLocks noGrp="1"/>
          </p:cNvSpPr>
          <p:nvPr>
            <p:ph type="sldNum" sz="quarter" idx="13"/>
          </p:nvPr>
        </p:nvSpPr>
        <p:spPr/>
        <p:txBody>
          <a:bodyPr/>
          <a:lstStyle/>
          <a:p>
            <a:pPr>
              <a:defRPr/>
            </a:pPr>
            <a:fld id="{55BC7210-6BD5-4A67-998A-5DE7114551AE}"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sldNum" sz="quarter" idx="12"/>
          </p:nvPr>
        </p:nvSpPr>
        <p:spPr>
          <a:noFill/>
        </p:spPr>
        <p:txBody>
          <a:bodyPr/>
          <a:lstStyle/>
          <a:p>
            <a:fld id="{5516243A-B20C-4662-8BBE-FBBF4E5D89A9}" type="slidenum">
              <a:rPr lang="en-US" smtClean="0"/>
              <a:pPr/>
              <a:t>5</a:t>
            </a:fld>
            <a:endParaRPr lang="en-US" smtClean="0"/>
          </a:p>
        </p:txBody>
      </p:sp>
      <p:sp>
        <p:nvSpPr>
          <p:cNvPr id="16387" name="Rectangle 6"/>
          <p:cNvSpPr txBox="1">
            <a:spLocks noGrp="1" noChangeArrowheads="1"/>
          </p:cNvSpPr>
          <p:nvPr/>
        </p:nvSpPr>
        <p:spPr bwMode="auto">
          <a:xfrm>
            <a:off x="6553200" y="6248400"/>
            <a:ext cx="1905000" cy="457200"/>
          </a:xfrm>
          <a:prstGeom prst="rect">
            <a:avLst/>
          </a:prstGeom>
          <a:noFill/>
          <a:ln w="9525">
            <a:noFill/>
            <a:miter lim="800000"/>
            <a:headEnd/>
            <a:tailEnd/>
          </a:ln>
        </p:spPr>
        <p:txBody>
          <a:bodyPr/>
          <a:lstStyle/>
          <a:p>
            <a:pPr algn="r"/>
            <a:fld id="{5BC8BDA0-D29B-44E2-8BBD-955B22C9C5A0}" type="slidenum">
              <a:rPr lang="en-US" sz="1400"/>
              <a:pPr algn="r"/>
              <a:t>5</a:t>
            </a:fld>
            <a:endParaRPr lang="en-US" sz="1400"/>
          </a:p>
        </p:txBody>
      </p:sp>
      <p:sp>
        <p:nvSpPr>
          <p:cNvPr id="16388" name="Rectangle 2"/>
          <p:cNvSpPr>
            <a:spLocks noGrp="1" noChangeArrowheads="1"/>
          </p:cNvSpPr>
          <p:nvPr>
            <p:ph type="title"/>
          </p:nvPr>
        </p:nvSpPr>
        <p:spPr/>
        <p:txBody>
          <a:bodyPr/>
          <a:lstStyle/>
          <a:p>
            <a:r>
              <a:rPr lang="en-US" b="1" dirty="0" smtClean="0">
                <a:solidFill>
                  <a:schemeClr val="tx1"/>
                </a:solidFill>
                <a:latin typeface="+mj-lt"/>
                <a:ea typeface="+mj-ea"/>
                <a:cs typeface="+mj-cs"/>
              </a:rPr>
              <a:t>What is Cloud?</a:t>
            </a:r>
          </a:p>
        </p:txBody>
      </p:sp>
      <p:sp>
        <p:nvSpPr>
          <p:cNvPr id="16389" name="Rectangle 3"/>
          <p:cNvSpPr>
            <a:spLocks noGrp="1" noChangeArrowheads="1"/>
          </p:cNvSpPr>
          <p:nvPr>
            <p:ph type="body" sz="half" idx="1"/>
          </p:nvPr>
        </p:nvSpPr>
        <p:spPr>
          <a:xfrm>
            <a:off x="685800" y="1981200"/>
            <a:ext cx="7772400" cy="3657600"/>
          </a:xfrm>
        </p:spPr>
        <p:txBody>
          <a:bodyPr/>
          <a:lstStyle/>
          <a:p>
            <a:pPr algn="just">
              <a:buNone/>
            </a:pPr>
            <a:r>
              <a:rPr lang="en-US" sz="2000" dirty="0" smtClean="0">
                <a:solidFill>
                  <a:schemeClr val="tx1"/>
                </a:solidFill>
                <a:latin typeface="+mn-lt"/>
                <a:ea typeface="+mn-ea"/>
                <a:cs typeface="+mn-cs"/>
              </a:rPr>
              <a:t>	</a:t>
            </a:r>
            <a:r>
              <a:rPr lang="en-US" sz="2400" dirty="0" smtClean="0">
                <a:solidFill>
                  <a:schemeClr val="tx1"/>
                </a:solidFill>
                <a:latin typeface="+mn-lt"/>
                <a:ea typeface="+mn-ea"/>
                <a:cs typeface="+mn-cs"/>
              </a:rPr>
              <a:t>The term </a:t>
            </a:r>
            <a:r>
              <a:rPr lang="en-US" sz="2400" b="1" dirty="0" smtClean="0">
                <a:solidFill>
                  <a:schemeClr val="tx1"/>
                </a:solidFill>
                <a:latin typeface="+mn-lt"/>
                <a:ea typeface="+mn-ea"/>
                <a:cs typeface="+mn-cs"/>
              </a:rPr>
              <a:t>Cloud refers to a Network or Internet. </a:t>
            </a:r>
            <a:r>
              <a:rPr lang="en-US" sz="2400" dirty="0" smtClean="0">
                <a:solidFill>
                  <a:schemeClr val="tx1"/>
                </a:solidFill>
                <a:latin typeface="+mn-lt"/>
                <a:ea typeface="+mn-ea"/>
                <a:cs typeface="+mn-cs"/>
              </a:rPr>
              <a:t>In other words, we can say that Cloud is something, which is present at remote location. </a:t>
            </a:r>
          </a:p>
          <a:p>
            <a:pPr algn="just">
              <a:buNone/>
            </a:pPr>
            <a:r>
              <a:rPr lang="en-US" sz="2400" dirty="0" smtClean="0">
                <a:solidFill>
                  <a:schemeClr val="tx1"/>
                </a:solidFill>
                <a:latin typeface="+mn-lt"/>
                <a:ea typeface="+mn-ea"/>
                <a:cs typeface="+mn-cs"/>
              </a:rPr>
              <a:t>	</a:t>
            </a:r>
          </a:p>
          <a:p>
            <a:pPr algn="just">
              <a:buNone/>
            </a:pPr>
            <a:r>
              <a:rPr lang="en-US" sz="2400" dirty="0" smtClean="0"/>
              <a:t>	</a:t>
            </a:r>
            <a:r>
              <a:rPr lang="en-US" sz="2400" dirty="0" smtClean="0">
                <a:solidFill>
                  <a:schemeClr val="tx1"/>
                </a:solidFill>
                <a:latin typeface="+mn-lt"/>
                <a:ea typeface="+mn-ea"/>
                <a:cs typeface="+mn-cs"/>
              </a:rPr>
              <a:t>Cloud can provide services over network, i.e., on public networks or on private networks, i.e., WAN, LAN or VPN.</a:t>
            </a:r>
          </a:p>
          <a:p>
            <a:pPr algn="just">
              <a:buNone/>
            </a:pPr>
            <a:r>
              <a:rPr lang="en-US" sz="2400" dirty="0" smtClean="0">
                <a:solidFill>
                  <a:schemeClr val="tx1"/>
                </a:solidFill>
                <a:latin typeface="+mn-lt"/>
                <a:ea typeface="+mn-ea"/>
                <a:cs typeface="+mn-cs"/>
              </a:rPr>
              <a:t>	</a:t>
            </a:r>
          </a:p>
          <a:p>
            <a:pPr algn="just">
              <a:buNone/>
            </a:pPr>
            <a:r>
              <a:rPr lang="en-US" sz="2400" dirty="0" smtClean="0"/>
              <a:t>	</a:t>
            </a:r>
            <a:r>
              <a:rPr lang="en-US" sz="2400" dirty="0" smtClean="0">
                <a:solidFill>
                  <a:schemeClr val="tx1"/>
                </a:solidFill>
                <a:latin typeface="+mn-lt"/>
                <a:ea typeface="+mn-ea"/>
                <a:cs typeface="+mn-cs"/>
              </a:rPr>
              <a:t>Applications such as </a:t>
            </a:r>
            <a:r>
              <a:rPr lang="en-US" sz="2400" b="1" dirty="0" smtClean="0">
                <a:solidFill>
                  <a:schemeClr val="tx1"/>
                </a:solidFill>
                <a:latin typeface="+mn-lt"/>
                <a:ea typeface="+mn-ea"/>
                <a:cs typeface="+mn-cs"/>
              </a:rPr>
              <a:t>e-mail, web conferencing, customer relationship management (CRM), </a:t>
            </a:r>
            <a:r>
              <a:rPr lang="en-US" sz="2400" dirty="0" smtClean="0">
                <a:solidFill>
                  <a:schemeClr val="tx1"/>
                </a:solidFill>
                <a:latin typeface="+mn-lt"/>
                <a:ea typeface="+mn-ea"/>
                <a:cs typeface="+mn-cs"/>
              </a:rPr>
              <a:t>all run in cloud.</a:t>
            </a:r>
            <a:endParaRPr lang="en-US"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12"/>
          </p:nvPr>
        </p:nvSpPr>
        <p:spPr>
          <a:noFill/>
        </p:spPr>
        <p:txBody>
          <a:bodyPr/>
          <a:lstStyle/>
          <a:p>
            <a:fld id="{C527AEF6-2258-479E-8DC0-2285A05C4709}" type="slidenum">
              <a:rPr lang="en-US" smtClean="0"/>
              <a:pPr/>
              <a:t>6</a:t>
            </a:fld>
            <a:endParaRPr lang="en-US" smtClean="0"/>
          </a:p>
        </p:txBody>
      </p:sp>
      <p:sp>
        <p:nvSpPr>
          <p:cNvPr id="17411" name="Rectangle 6"/>
          <p:cNvSpPr txBox="1">
            <a:spLocks noGrp="1" noChangeArrowheads="1"/>
          </p:cNvSpPr>
          <p:nvPr/>
        </p:nvSpPr>
        <p:spPr bwMode="auto">
          <a:xfrm>
            <a:off x="6553200" y="6248400"/>
            <a:ext cx="1905000" cy="457200"/>
          </a:xfrm>
          <a:prstGeom prst="rect">
            <a:avLst/>
          </a:prstGeom>
          <a:noFill/>
          <a:ln w="9525">
            <a:noFill/>
            <a:miter lim="800000"/>
            <a:headEnd/>
            <a:tailEnd/>
          </a:ln>
        </p:spPr>
        <p:txBody>
          <a:bodyPr/>
          <a:lstStyle/>
          <a:p>
            <a:pPr algn="r"/>
            <a:fld id="{CB14747D-BF77-47EC-B433-38DF7F4AC5CD}" type="slidenum">
              <a:rPr lang="en-US" sz="1400"/>
              <a:pPr algn="r"/>
              <a:t>6</a:t>
            </a:fld>
            <a:endParaRPr lang="en-US" sz="1400"/>
          </a:p>
        </p:txBody>
      </p:sp>
      <p:sp>
        <p:nvSpPr>
          <p:cNvPr id="17412" name="Rectangle 2"/>
          <p:cNvSpPr>
            <a:spLocks noGrp="1" noChangeArrowheads="1"/>
          </p:cNvSpPr>
          <p:nvPr>
            <p:ph type="title"/>
          </p:nvPr>
        </p:nvSpPr>
        <p:spPr/>
        <p:txBody>
          <a:bodyPr/>
          <a:lstStyle/>
          <a:p>
            <a:r>
              <a:rPr lang="en-US" b="1" dirty="0" smtClean="0">
                <a:solidFill>
                  <a:schemeClr val="tx1"/>
                </a:solidFill>
                <a:latin typeface="+mj-lt"/>
                <a:ea typeface="+mj-ea"/>
                <a:cs typeface="+mj-cs"/>
              </a:rPr>
              <a:t>What is Cloud Computing? </a:t>
            </a:r>
            <a:endParaRPr lang="en-US" sz="1200" dirty="0" smtClean="0">
              <a:solidFill>
                <a:schemeClr val="tx1"/>
              </a:solidFill>
              <a:latin typeface="+mj-lt"/>
              <a:ea typeface="+mj-ea"/>
              <a:cs typeface="+mj-cs"/>
            </a:endParaRPr>
          </a:p>
        </p:txBody>
      </p:sp>
      <p:sp>
        <p:nvSpPr>
          <p:cNvPr id="17413" name="Rectangle 3"/>
          <p:cNvSpPr>
            <a:spLocks noGrp="1" noChangeArrowheads="1"/>
          </p:cNvSpPr>
          <p:nvPr>
            <p:ph type="body" idx="1"/>
          </p:nvPr>
        </p:nvSpPr>
        <p:spPr>
          <a:xfrm>
            <a:off x="685800" y="1981200"/>
            <a:ext cx="4114800" cy="4114800"/>
          </a:xfrm>
        </p:spPr>
        <p:txBody>
          <a:bodyPr/>
          <a:lstStyle/>
          <a:p>
            <a:pPr algn="just"/>
            <a:r>
              <a:rPr lang="en-US" sz="2200" b="1" dirty="0" smtClean="0">
                <a:solidFill>
                  <a:schemeClr val="tx1"/>
                </a:solidFill>
                <a:latin typeface="+mn-lt"/>
                <a:ea typeface="+mn-ea"/>
                <a:cs typeface="+mn-cs"/>
              </a:rPr>
              <a:t>Cloud Computing refers to manipulating, configuring, and accessing the applications online. </a:t>
            </a:r>
            <a:r>
              <a:rPr lang="en-US" sz="2200" dirty="0" smtClean="0">
                <a:solidFill>
                  <a:schemeClr val="tx1"/>
                </a:solidFill>
                <a:latin typeface="+mn-lt"/>
                <a:ea typeface="+mn-ea"/>
                <a:cs typeface="+mn-cs"/>
              </a:rPr>
              <a:t>It offers online data storage, infrastructure and application.</a:t>
            </a:r>
          </a:p>
          <a:p>
            <a:pPr algn="just"/>
            <a:r>
              <a:rPr lang="en-US" sz="2200" b="1" dirty="0" smtClean="0">
                <a:solidFill>
                  <a:schemeClr val="tx1"/>
                </a:solidFill>
                <a:latin typeface="+mn-lt"/>
                <a:ea typeface="+mn-ea"/>
                <a:cs typeface="+mn-cs"/>
              </a:rPr>
              <a:t>Cloud Computing is both a combination of software and </a:t>
            </a:r>
            <a:r>
              <a:rPr lang="en-US" sz="2200" dirty="0" smtClean="0">
                <a:solidFill>
                  <a:schemeClr val="tx1"/>
                </a:solidFill>
                <a:latin typeface="+mn-lt"/>
                <a:ea typeface="+mn-ea"/>
                <a:cs typeface="+mn-cs"/>
              </a:rPr>
              <a:t>hardware based computing resources delivered as a network service.</a:t>
            </a:r>
            <a:endParaRPr lang="en-US" sz="2200" dirty="0" smtClean="0"/>
          </a:p>
        </p:txBody>
      </p:sp>
      <p:pic>
        <p:nvPicPr>
          <p:cNvPr id="6" name="Picture 5" descr="Cloud-Computing"/>
          <p:cNvPicPr>
            <a:picLocks noChangeAspect="1" noChangeArrowheads="1"/>
          </p:cNvPicPr>
          <p:nvPr/>
        </p:nvPicPr>
        <p:blipFill>
          <a:blip r:embed="rId2"/>
          <a:srcRect/>
          <a:stretch>
            <a:fillRect/>
          </a:stretch>
        </p:blipFill>
        <p:spPr>
          <a:xfrm>
            <a:off x="5029200" y="2286000"/>
            <a:ext cx="3419475" cy="3181350"/>
          </a:xfrm>
          <a:prstGeom prst="rect">
            <a:avLst/>
          </a:prstGeom>
        </p:spPr>
      </p:pic>
      <p:sp>
        <p:nvSpPr>
          <p:cNvPr id="7" name="TextBox 6"/>
          <p:cNvSpPr txBox="1"/>
          <p:nvPr/>
        </p:nvSpPr>
        <p:spPr>
          <a:xfrm>
            <a:off x="6248400" y="5715000"/>
            <a:ext cx="364202" cy="276999"/>
          </a:xfrm>
          <a:prstGeom prst="rect">
            <a:avLst/>
          </a:prstGeom>
          <a:noFill/>
        </p:spPr>
        <p:txBody>
          <a:bodyPr wrap="none" rtlCol="0">
            <a:spAutoFit/>
          </a:bodyPr>
          <a:lstStyle/>
          <a:p>
            <a:r>
              <a:rPr lang="en-US" sz="1200" dirty="0" smtClean="0"/>
              <a:t>[2]</a:t>
            </a:r>
            <a:endParaRPr lang="en-US"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latin typeface="+mj-lt"/>
                <a:ea typeface="+mj-ea"/>
                <a:cs typeface="+mj-cs"/>
              </a:rPr>
              <a:t>Cloud Computing Architecture</a:t>
            </a:r>
            <a:endParaRPr lang="en-US" dirty="0"/>
          </a:p>
        </p:txBody>
      </p:sp>
      <p:sp>
        <p:nvSpPr>
          <p:cNvPr id="4" name="Slide Number Placeholder 3"/>
          <p:cNvSpPr>
            <a:spLocks noGrp="1"/>
          </p:cNvSpPr>
          <p:nvPr>
            <p:ph type="sldNum" sz="quarter" idx="12"/>
          </p:nvPr>
        </p:nvSpPr>
        <p:spPr/>
        <p:txBody>
          <a:bodyPr/>
          <a:lstStyle/>
          <a:p>
            <a:pPr>
              <a:defRPr/>
            </a:pPr>
            <a:fld id="{603E7829-A6C0-49B2-A53C-19E13BCAAC4B}" type="slidenum">
              <a:rPr lang="en-US" smtClean="0"/>
              <a:pPr>
                <a:defRPr/>
              </a:pPr>
              <a:t>7</a:t>
            </a:fld>
            <a:endParaRPr lang="en-US"/>
          </a:p>
        </p:txBody>
      </p:sp>
      <p:sp>
        <p:nvSpPr>
          <p:cNvPr id="5" name="Slide Number Placeholder 4"/>
          <p:cNvSpPr>
            <a:spLocks noGrp="1"/>
          </p:cNvSpPr>
          <p:nvPr>
            <p:ph type="sldNum" sz="quarter" idx="13"/>
          </p:nvPr>
        </p:nvSpPr>
        <p:spPr/>
        <p:txBody>
          <a:bodyPr/>
          <a:lstStyle/>
          <a:p>
            <a:pPr>
              <a:defRPr/>
            </a:pPr>
            <a:fld id="{55BC7210-6BD5-4A67-998A-5DE7114551AE}" type="slidenum">
              <a:rPr lang="en-US" smtClean="0"/>
              <a:pPr>
                <a:defRPr/>
              </a:pPr>
              <a:t>7</a:t>
            </a:fld>
            <a:endParaRPr lang="en-US" dirty="0"/>
          </a:p>
        </p:txBody>
      </p:sp>
      <p:sp>
        <p:nvSpPr>
          <p:cNvPr id="6" name="Content Placeholder 5"/>
          <p:cNvSpPr>
            <a:spLocks noGrp="1"/>
          </p:cNvSpPr>
          <p:nvPr>
            <p:ph idx="1"/>
          </p:nvPr>
        </p:nvSpPr>
        <p:spPr>
          <a:xfrm>
            <a:off x="457200" y="1981200"/>
            <a:ext cx="4876800" cy="4114800"/>
          </a:xfrm>
        </p:spPr>
        <p:txBody>
          <a:bodyPr/>
          <a:lstStyle/>
          <a:p>
            <a:pPr>
              <a:buNone/>
            </a:pPr>
            <a:r>
              <a:rPr lang="en-US" sz="2000" dirty="0" smtClean="0"/>
              <a:t>	</a:t>
            </a:r>
            <a:r>
              <a:rPr lang="en-US" sz="2400" b="1" dirty="0" smtClean="0"/>
              <a:t>Cloud computing architecture is divided into two parts -</a:t>
            </a:r>
          </a:p>
          <a:p>
            <a:pPr algn="just"/>
            <a:r>
              <a:rPr lang="en-US" sz="2400" u="sng" dirty="0" smtClean="0"/>
              <a:t>Front End </a:t>
            </a:r>
            <a:r>
              <a:rPr lang="en-US" sz="2400" dirty="0" smtClean="0"/>
              <a:t>: It contains client-side interfaces and applications that are required to access the cloud computing platforms. </a:t>
            </a:r>
          </a:p>
          <a:p>
            <a:pPr algn="just"/>
            <a:r>
              <a:rPr lang="en-US" sz="2400" u="sng" dirty="0" smtClean="0"/>
              <a:t>Back End </a:t>
            </a:r>
            <a:r>
              <a:rPr lang="en-US" sz="2400" dirty="0" smtClean="0"/>
              <a:t>: The back end is used by the service provider. It manages all the resources that are required to provide cloud computing services. </a:t>
            </a:r>
          </a:p>
          <a:p>
            <a:endParaRPr lang="en-US" dirty="0"/>
          </a:p>
        </p:txBody>
      </p:sp>
      <p:pic>
        <p:nvPicPr>
          <p:cNvPr id="1026" name="Picture 2" descr="C:\Users\ISGR\Desktop\CC\Cloud-Computing-Architecture.jpg"/>
          <p:cNvPicPr>
            <a:picLocks noChangeAspect="1" noChangeArrowheads="1"/>
          </p:cNvPicPr>
          <p:nvPr/>
        </p:nvPicPr>
        <p:blipFill>
          <a:blip r:embed="rId3"/>
          <a:srcRect/>
          <a:stretch>
            <a:fillRect/>
          </a:stretch>
        </p:blipFill>
        <p:spPr bwMode="auto">
          <a:xfrm>
            <a:off x="5410200" y="1600200"/>
            <a:ext cx="3333750" cy="4800600"/>
          </a:xfrm>
          <a:prstGeom prst="rect">
            <a:avLst/>
          </a:prstGeom>
          <a:noFill/>
        </p:spPr>
      </p:pic>
      <p:sp>
        <p:nvSpPr>
          <p:cNvPr id="7" name="TextBox 6"/>
          <p:cNvSpPr txBox="1"/>
          <p:nvPr/>
        </p:nvSpPr>
        <p:spPr>
          <a:xfrm>
            <a:off x="4953000" y="6172200"/>
            <a:ext cx="381000" cy="276999"/>
          </a:xfrm>
          <a:prstGeom prst="rect">
            <a:avLst/>
          </a:prstGeom>
          <a:noFill/>
        </p:spPr>
        <p:txBody>
          <a:bodyPr wrap="square" rtlCol="0">
            <a:spAutoFit/>
          </a:bodyPr>
          <a:lstStyle/>
          <a:p>
            <a:r>
              <a:rPr lang="en-US" sz="1200" dirty="0" smtClean="0"/>
              <a:t>[3]</a:t>
            </a:r>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mj-lt"/>
                <a:ea typeface="+mj-ea"/>
                <a:cs typeface="+mj-cs"/>
              </a:rPr>
              <a:t>Basic Concepts</a:t>
            </a:r>
            <a:r>
              <a:rPr lang="en-US" sz="6000" b="1" dirty="0" smtClean="0">
                <a:solidFill>
                  <a:schemeClr val="tx1"/>
                </a:solidFill>
                <a:latin typeface="+mj-lt"/>
                <a:ea typeface="+mj-ea"/>
                <a:cs typeface="+mj-cs"/>
              </a:rPr>
              <a:t/>
            </a:r>
            <a:br>
              <a:rPr lang="en-US" sz="6000" b="1" dirty="0" smtClean="0">
                <a:solidFill>
                  <a:schemeClr val="tx1"/>
                </a:solidFill>
                <a:latin typeface="+mj-lt"/>
                <a:ea typeface="+mj-ea"/>
                <a:cs typeface="+mj-cs"/>
              </a:rPr>
            </a:br>
            <a:endParaRPr lang="en-US" dirty="0"/>
          </a:p>
        </p:txBody>
      </p:sp>
      <p:sp>
        <p:nvSpPr>
          <p:cNvPr id="3" name="Content Placeholder 2"/>
          <p:cNvSpPr>
            <a:spLocks noGrp="1"/>
          </p:cNvSpPr>
          <p:nvPr>
            <p:ph idx="1"/>
          </p:nvPr>
        </p:nvSpPr>
        <p:spPr>
          <a:xfrm>
            <a:off x="381000" y="1981200"/>
            <a:ext cx="8458200" cy="4114800"/>
          </a:xfrm>
        </p:spPr>
        <p:txBody>
          <a:bodyPr/>
          <a:lstStyle/>
          <a:p>
            <a:pPr algn="just">
              <a:buNone/>
            </a:pPr>
            <a:r>
              <a:rPr lang="en-US" b="1" dirty="0" smtClean="0">
                <a:solidFill>
                  <a:schemeClr val="tx1"/>
                </a:solidFill>
                <a:latin typeface="+mn-lt"/>
                <a:ea typeface="+mn-ea"/>
                <a:cs typeface="+mn-cs"/>
              </a:rPr>
              <a:t>	</a:t>
            </a:r>
            <a:r>
              <a:rPr lang="en-US" sz="2400" b="1" dirty="0" smtClean="0">
                <a:solidFill>
                  <a:schemeClr val="tx1"/>
                </a:solidFill>
                <a:latin typeface="+mn-lt"/>
                <a:ea typeface="+mn-ea"/>
                <a:cs typeface="+mn-cs"/>
              </a:rPr>
              <a:t>There are certain services and models working behind the scene making the cloud computing feasible and accessible to end users. Following are the working models for cloud computing:</a:t>
            </a:r>
          </a:p>
          <a:p>
            <a:pPr>
              <a:buNone/>
            </a:pPr>
            <a:r>
              <a:rPr lang="en-US" sz="2400" b="1" dirty="0" smtClean="0">
                <a:solidFill>
                  <a:schemeClr val="tx1"/>
                </a:solidFill>
                <a:latin typeface="+mn-lt"/>
                <a:ea typeface="+mn-ea"/>
                <a:cs typeface="+mn-cs"/>
              </a:rPr>
              <a:t>	</a:t>
            </a:r>
          </a:p>
          <a:p>
            <a:pPr>
              <a:buNone/>
            </a:pPr>
            <a:r>
              <a:rPr lang="en-US" sz="2400" b="1" dirty="0" smtClean="0"/>
              <a:t>	</a:t>
            </a:r>
            <a:r>
              <a:rPr lang="en-US" sz="2400" b="1" dirty="0" smtClean="0">
                <a:solidFill>
                  <a:schemeClr val="tx1"/>
                </a:solidFill>
                <a:latin typeface="+mn-lt"/>
                <a:ea typeface="+mn-ea"/>
                <a:cs typeface="+mn-cs"/>
              </a:rPr>
              <a:t>1. Deployment Models</a:t>
            </a:r>
          </a:p>
          <a:p>
            <a:pPr>
              <a:buNone/>
            </a:pPr>
            <a:r>
              <a:rPr lang="en-US" sz="2400" b="1" dirty="0" smtClean="0">
                <a:solidFill>
                  <a:schemeClr val="tx1"/>
                </a:solidFill>
                <a:latin typeface="+mn-lt"/>
                <a:ea typeface="+mn-ea"/>
                <a:cs typeface="+mn-cs"/>
              </a:rPr>
              <a:t>	</a:t>
            </a:r>
          </a:p>
          <a:p>
            <a:pPr>
              <a:buNone/>
            </a:pPr>
            <a:r>
              <a:rPr lang="en-US" sz="2400" b="1" dirty="0" smtClean="0"/>
              <a:t>	</a:t>
            </a:r>
            <a:r>
              <a:rPr lang="en-US" sz="2400" b="1" dirty="0" smtClean="0">
                <a:solidFill>
                  <a:schemeClr val="tx1"/>
                </a:solidFill>
                <a:latin typeface="+mn-lt"/>
                <a:ea typeface="+mn-ea"/>
                <a:cs typeface="+mn-cs"/>
              </a:rPr>
              <a:t>2. Service Models</a:t>
            </a:r>
            <a:endParaRPr lang="en-US" sz="2400" dirty="0"/>
          </a:p>
        </p:txBody>
      </p:sp>
      <p:sp>
        <p:nvSpPr>
          <p:cNvPr id="4" name="Slide Number Placeholder 3"/>
          <p:cNvSpPr>
            <a:spLocks noGrp="1"/>
          </p:cNvSpPr>
          <p:nvPr>
            <p:ph type="sldNum" sz="quarter" idx="12"/>
          </p:nvPr>
        </p:nvSpPr>
        <p:spPr/>
        <p:txBody>
          <a:bodyPr/>
          <a:lstStyle/>
          <a:p>
            <a:pPr>
              <a:defRPr/>
            </a:pPr>
            <a:fld id="{603E7829-A6C0-49B2-A53C-19E13BCAAC4B}" type="slidenum">
              <a:rPr lang="en-US" smtClean="0"/>
              <a:pPr>
                <a:defRPr/>
              </a:pPr>
              <a:t>8</a:t>
            </a:fld>
            <a:endParaRPr lang="en-US"/>
          </a:p>
        </p:txBody>
      </p:sp>
      <p:sp>
        <p:nvSpPr>
          <p:cNvPr id="5" name="Slide Number Placeholder 4"/>
          <p:cNvSpPr>
            <a:spLocks noGrp="1"/>
          </p:cNvSpPr>
          <p:nvPr>
            <p:ph type="sldNum" sz="quarter" idx="13"/>
          </p:nvPr>
        </p:nvSpPr>
        <p:spPr/>
        <p:txBody>
          <a:bodyPr/>
          <a:lstStyle/>
          <a:p>
            <a:pPr>
              <a:defRPr/>
            </a:pPr>
            <a:fld id="{55BC7210-6BD5-4A67-998A-5DE7114551AE}"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mj-lt"/>
                <a:ea typeface="+mj-ea"/>
                <a:cs typeface="+mj-cs"/>
              </a:rPr>
              <a:t>Deployment Models</a:t>
            </a:r>
          </a:p>
        </p:txBody>
      </p:sp>
      <p:sp>
        <p:nvSpPr>
          <p:cNvPr id="3" name="Content Placeholder 2"/>
          <p:cNvSpPr>
            <a:spLocks noGrp="1"/>
          </p:cNvSpPr>
          <p:nvPr>
            <p:ph idx="1"/>
          </p:nvPr>
        </p:nvSpPr>
        <p:spPr>
          <a:xfrm>
            <a:off x="685800" y="1981200"/>
            <a:ext cx="7772400" cy="1905000"/>
          </a:xfrm>
        </p:spPr>
        <p:txBody>
          <a:bodyPr/>
          <a:lstStyle/>
          <a:p>
            <a:pPr algn="just">
              <a:buNone/>
            </a:pPr>
            <a:r>
              <a:rPr lang="en-US" dirty="0" smtClean="0">
                <a:solidFill>
                  <a:schemeClr val="tx1"/>
                </a:solidFill>
                <a:latin typeface="+mn-lt"/>
                <a:ea typeface="+mn-ea"/>
                <a:cs typeface="+mn-cs"/>
              </a:rPr>
              <a:t>	</a:t>
            </a:r>
            <a:r>
              <a:rPr lang="en-US" sz="2400" dirty="0" smtClean="0">
                <a:solidFill>
                  <a:schemeClr val="tx1"/>
                </a:solidFill>
                <a:latin typeface="+mn-lt"/>
                <a:ea typeface="+mn-ea"/>
                <a:cs typeface="+mn-cs"/>
              </a:rPr>
              <a:t>Deployment models define the type of access to the cloud, i.e., how the cloud is located? Cloud can have any of the four types of access: Public, Private, Hybrid and Community.</a:t>
            </a:r>
            <a:endParaRPr lang="en-US" sz="2400" dirty="0"/>
          </a:p>
        </p:txBody>
      </p:sp>
      <p:sp>
        <p:nvSpPr>
          <p:cNvPr id="4" name="Slide Number Placeholder 3"/>
          <p:cNvSpPr>
            <a:spLocks noGrp="1"/>
          </p:cNvSpPr>
          <p:nvPr>
            <p:ph type="sldNum" sz="quarter" idx="12"/>
          </p:nvPr>
        </p:nvSpPr>
        <p:spPr/>
        <p:txBody>
          <a:bodyPr/>
          <a:lstStyle/>
          <a:p>
            <a:pPr>
              <a:defRPr/>
            </a:pPr>
            <a:fld id="{603E7829-A6C0-49B2-A53C-19E13BCAAC4B}" type="slidenum">
              <a:rPr lang="en-US" smtClean="0"/>
              <a:pPr>
                <a:defRPr/>
              </a:pPr>
              <a:t>9</a:t>
            </a:fld>
            <a:endParaRPr lang="en-US"/>
          </a:p>
        </p:txBody>
      </p:sp>
      <p:sp>
        <p:nvSpPr>
          <p:cNvPr id="5" name="Slide Number Placeholder 4"/>
          <p:cNvSpPr>
            <a:spLocks noGrp="1"/>
          </p:cNvSpPr>
          <p:nvPr>
            <p:ph type="sldNum" sz="quarter" idx="13"/>
          </p:nvPr>
        </p:nvSpPr>
        <p:spPr/>
        <p:txBody>
          <a:bodyPr/>
          <a:lstStyle/>
          <a:p>
            <a:pPr>
              <a:defRPr/>
            </a:pPr>
            <a:fld id="{55BC7210-6BD5-4A67-998A-5DE7114551AE}" type="slidenum">
              <a:rPr lang="en-US" smtClean="0"/>
              <a:pPr>
                <a:defRPr/>
              </a:pPr>
              <a:t>9</a:t>
            </a:fld>
            <a:endParaRPr lang="en-US"/>
          </a:p>
        </p:txBody>
      </p:sp>
      <p:pic>
        <p:nvPicPr>
          <p:cNvPr id="52226" name="Picture 2"/>
          <p:cNvPicPr>
            <a:picLocks noChangeAspect="1" noChangeArrowheads="1"/>
          </p:cNvPicPr>
          <p:nvPr/>
        </p:nvPicPr>
        <p:blipFill>
          <a:blip r:embed="rId2"/>
          <a:srcRect/>
          <a:stretch>
            <a:fillRect/>
          </a:stretch>
        </p:blipFill>
        <p:spPr bwMode="auto">
          <a:xfrm>
            <a:off x="1905000" y="4038600"/>
            <a:ext cx="5334000" cy="2676525"/>
          </a:xfrm>
          <a:prstGeom prst="rect">
            <a:avLst/>
          </a:prstGeom>
          <a:noFill/>
          <a:ln w="9525">
            <a:noFill/>
            <a:miter lim="800000"/>
            <a:headEnd/>
            <a:tailEnd/>
          </a:ln>
          <a:effectLst/>
        </p:spPr>
      </p:pic>
      <p:sp>
        <p:nvSpPr>
          <p:cNvPr id="7" name="TextBox 6"/>
          <p:cNvSpPr txBox="1"/>
          <p:nvPr/>
        </p:nvSpPr>
        <p:spPr>
          <a:xfrm>
            <a:off x="1295400" y="6019800"/>
            <a:ext cx="457200" cy="276999"/>
          </a:xfrm>
          <a:prstGeom prst="rect">
            <a:avLst/>
          </a:prstGeom>
          <a:noFill/>
        </p:spPr>
        <p:txBody>
          <a:bodyPr wrap="square" rtlCol="0">
            <a:spAutoFit/>
          </a:bodyPr>
          <a:lstStyle/>
          <a:p>
            <a:r>
              <a:rPr lang="en-US" sz="1200" dirty="0" smtClean="0"/>
              <a:t>[4]</a:t>
            </a:r>
            <a:endParaRPr lang="en-U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1449</TotalTime>
  <Words>1186</Words>
  <Application>Microsoft Office PowerPoint</Application>
  <PresentationFormat>On-screen Show (4:3)</PresentationFormat>
  <Paragraphs>238</Paragraphs>
  <Slides>32</Slides>
  <Notes>1</Notes>
  <HiddenSlides>1</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Design</vt:lpstr>
      <vt:lpstr>   Introduction  To Cloud Computing        </vt:lpstr>
      <vt:lpstr>INTRODUCTION</vt:lpstr>
      <vt:lpstr>History of Cloud Computing [1] </vt:lpstr>
      <vt:lpstr>History of Cloud Computing</vt:lpstr>
      <vt:lpstr>What is Cloud?</vt:lpstr>
      <vt:lpstr>What is Cloud Computing? </vt:lpstr>
      <vt:lpstr>Cloud Computing Architecture</vt:lpstr>
      <vt:lpstr>Basic Concepts </vt:lpstr>
      <vt:lpstr>Deployment Models</vt:lpstr>
      <vt:lpstr>Slide 10</vt:lpstr>
      <vt:lpstr>Public Cloud</vt:lpstr>
      <vt:lpstr>Private Cloud</vt:lpstr>
      <vt:lpstr>Community Cloud </vt:lpstr>
      <vt:lpstr>Hybrid Cloud</vt:lpstr>
      <vt:lpstr>Service Models</vt:lpstr>
      <vt:lpstr>Infrastructure-as-a-Service (IaaS) </vt:lpstr>
      <vt:lpstr>IaaS Examples</vt:lpstr>
      <vt:lpstr>Platform-as-a-Service (PaaS)</vt:lpstr>
      <vt:lpstr>PaaS Examples</vt:lpstr>
      <vt:lpstr>Software-as-a-Service (SaaS)</vt:lpstr>
      <vt:lpstr>SaaS Examples</vt:lpstr>
      <vt:lpstr>Essential Characteristics</vt:lpstr>
      <vt:lpstr>Essential Characteristics</vt:lpstr>
      <vt:lpstr>Essential Characteristics</vt:lpstr>
      <vt:lpstr>Advantages of Cloud Computing </vt:lpstr>
      <vt:lpstr>Advantages of Cloud Computing </vt:lpstr>
      <vt:lpstr>Advantages of Cloud Computing </vt:lpstr>
      <vt:lpstr>Disadvantages of Cloud Computing </vt:lpstr>
      <vt:lpstr>Disadvantages of Cloud Computing </vt:lpstr>
      <vt:lpstr>Future of Cloud Computing </vt:lpstr>
      <vt:lpstr>References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ISGR</dc:creator>
  <cp:lastModifiedBy>Student</cp:lastModifiedBy>
  <cp:revision>169</cp:revision>
  <dcterms:created xsi:type="dcterms:W3CDTF">1601-01-01T00:00:00Z</dcterms:created>
  <dcterms:modified xsi:type="dcterms:W3CDTF">2022-07-18T08:18:12Z</dcterms:modified>
</cp:coreProperties>
</file>