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Open Sans ExtraBold" panose="020B0606030504020204" pitchFamily="34" charset="0"/>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vXgI55i4w+B/NcaY5Cn3Pg==" hashData="TOen7elxbnIC23BT9tzJjntUIxM1zXXz7Vo3GbeXvTChWVjtzqJ67LVbkAIRZz5ppy8I228/Wy/FJm1y5UkPwA=="/>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GGWw91BwonbpwCAbYAYnq82qFJ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3"/>
  </p:normalViewPr>
  <p:slideViewPr>
    <p:cSldViewPr snapToGrid="0">
      <p:cViewPr varScale="1">
        <p:scale>
          <a:sx n="118" d="100"/>
          <a:sy n="118" d="100"/>
        </p:scale>
        <p:origin x="60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Aunque existe un gran potencial para la generación de energía geotérmica en los países que cuentan con grandes recursos geotérmicos, hay posibles barreras medioambientales y sociales que debemos tener en cuenta, como ocurre con todas las tecnologías de generación de energía. En primer lugar, las centrales geotérmicas suelen tener altos costos de inversión de capital y los procesos de exploración necesarios para evaluar los posibles recursos geotérmicos pueden ser de alto riesgo y costosos. Estos factores pueden dificultar la obtención de la financiación inicial necesaria para un proyecto geotérmico, al igual que las barreras administrativas asociadas al proceso de exploración. Además, la creación de una central geotérmica puede implicar la conversión de terrenos naturales previamente no utilizados. Esto puede afectar a la biodiversidad y los paisajes locales, así como crear potencialmente trastornos para las comunidades locales, por ejemplo, debido a la contaminación acústica o visual. Aunque hay que tener en cuenta estos aspectos medioambientales y sociales, los impactos pueden minimizarse y también hay muchas ventajas de la generación de energía geotérmica, que puede tener un papel clave en los sistemas energéticos nacionales.</a:t>
            </a:r>
            <a:endParaRPr/>
          </a:p>
        </p:txBody>
      </p:sp>
      <p:sp>
        <p:nvSpPr>
          <p:cNvPr id="217" name="Google Shape;21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 energía geotérmica tiene muchas ventajas potenciales. En primer lugar, la energía geotérmica es un recurso renovable que puede ayudar a los países a reducir la intensidad de carbono de sus sistemas eléctricos, ya que no está asociada a las emisiones de dióxido de carbono relacionadas con la combustión, como las centrales eléctricas fósiles. Algunas formas de energía renovable, como la solar fotovoltaica y la eólica, son intermitentes, lo que significa que su disponibilidad varía significativamente a lo largo del día y del año, como se ha comentado en conferencias anteriores. Sin embargo, la energía geotérmica está disponible a lo largo de todo el año, lo que significa que puede actuar como una generación de electricidad de carga base fiable. Por lo tanto, la energía geotérmica puede ser muy útil para garantizar la estabilidad de los sistemas eléctricos y, al mismo tiempo, reducir las emisiones y la dependencia de los combustibles fósiles finitos y contaminantes. Además, aunque hemos aprendido que las centrales geotérmicas pueden requerir mucho capital, no hay costos de combustible y los costos de funcionamiento son estables y se espera que bajen en los próximos años.</a:t>
            </a:r>
            <a:endParaRPr/>
          </a:p>
        </p:txBody>
      </p:sp>
      <p:sp>
        <p:nvSpPr>
          <p:cNvPr id="246" name="Google Shape;24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 la primera sección de esta conferencia recapitulamos los significados de algunos parámetros clave para definir las plantas de energía en OSeMOSYS, incluyendo el factor de capacidad, la eficiencia, los costos fijos y de capital, y la vida operativa. Esta diapositiva muestra algunos datos de ejemplo para estos parámetros para plantas de energía geotérmica. Podemos ver que las plantas de energía geotérmica tienen altos factores de capacidad, con nuestros datos de ejemplo dando un factor de capacidad de 0.85, comparado con un valor de 0.5 para las plantas de energía de biomasa. Esto significa que es probable que casi toda la capacidad instalada de una central geotérmica esté disponible para su uso en cada tramo de tiempo de un modelo energético. También podemos ver una eficiencia relativamente alta del 80%, lo que significa que la mayor parte de la energía geotérmica se convierte con éxito en energía eléctrica. En términos de costo, el costo de capital del ejemplo que se muestra aquí es bastante más alto que el valor de nuestro ejemplo de central de biomasa, lo que refleja la alta intensidad de capital de las centrales geotérmicas que se ha comentado en las diapositivas anteriores. Sin embargo, podemos ver que el costo fijo es relativamente moderado. Por último, la vida operativa es de 25 años, que es la media de la mayoría de los tipos de centrales. </a:t>
            </a:r>
            <a:endParaRPr/>
          </a:p>
        </p:txBody>
      </p:sp>
      <p:sp>
        <p:nvSpPr>
          <p:cNvPr id="260" name="Google Shape;26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 igual que en el caso de las centrales de biomasa, veamos cómo se representan las centrales geotérmicas en los Sistemas Energéticos de Referencia y los datos de ejemplo de sus ratios de actividad de entrada y salida. En este diagrama, podemos ver que las centrales geotérmicas se representan como una tecnología con el recurso geotérmico como combustible de entrada y la electricidad como combustible de salida. También podemos ver los nombres de los códigos genéricos correspondientes a la tecnología de las centrales geotérmicas y sus combustibles de entrada y salida. Los datos de nuestro ejemplo nos han dado una eficiencia del 80% para una central geotérmica, así que ahora podemos utilizarla para calcular la relación de actividad de entrada y salida. Como en todos nuestros ejemplos anteriores, mantendremos la relación de actividad de salida igual a 1, y se asignará a E. L. C. 0 0 1 ya que éste es el combustible de salida. Si este es el caso, la relación de actividad de entrada se determina calculando 1 dividido por la eficiencia de la planta de energía como un decimal: esto equivale a 1 dividido por 0.8, dándonos una relación de actividad de entrada de 1.25 para G. E. O., que es el combustible de entrada para nuestra tecnología de planta de energía geotérmica. </a:t>
            </a:r>
            <a:endParaRPr/>
          </a:p>
        </p:txBody>
      </p:sp>
      <p:sp>
        <p:nvSpPr>
          <p:cNvPr id="272" name="Google Shape;27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Hay varios tipos de centrales hidroeléctricas, como las de pasada, las de almacenamiento y las de bombeo, que se van a describir brevemente a continuación. Las centrales hidroeléctricas de pasada aprovechan la fuerza del agua que fluye en un río para mover una turbina que acciona generadores eléctricos. Estas centrales no suelen tener la capacidad de almacenar cantidades significativas de energía. En cambio, las centrales hidroeléctricas de almacenamiento, como la que se muestra en esta imagen, tienen agua almacenada en un embalse, que puede liberarse a demanda para accionar una turbina y generar electricidad. Esta capacidad de almacenamiento es útil, ya que permite a la central hidroeléctrica seguir produciendo electricidad incluso cuando hay poca afluencia natural de agua. Por último, están las centrales hidroeléctricas de bombeo. Suelen utilizarse específicamente para proporcionar almacenamiento y flexibilidad al sistema eléctrico. Para ello, se bombea el agua de un embalse inferior a otro superior cuando la demanda de electricidad es baja, y luego se libera el agua para que baje al embalse inferior y accione una turbina para generar electricidad cuando la demanda es alta. Como veremos en las siguientes diapositivas, los distintos tipos de centrales hidroeléctricas pueden tener diferentes funciones en los sistemas energéticos. Las centrales hidroeléctricas también suelen clasificarse en función de su capacidad: las que tienen más de 100 MW se consideran grandes, las que tienen entre 25 y 100 MW se consideran medianas, las que tienen entre 1 y 25 MW se consideran pequeñas y las que tienen menos de 1 MW se consideran pequeñas.</a:t>
            </a:r>
            <a:endParaRPr/>
          </a:p>
        </p:txBody>
      </p:sp>
      <p:sp>
        <p:nvSpPr>
          <p:cNvPr id="292" name="Google Shape;29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Como todos los tipos de centrales eléctricas, las hidroeléctricas pueden tener varios impactos ambientales y sociales que debemos tener en cuenta al pensar en su papel en los sistemas energéticos. En primer lugar, examinaremos algunos de los posibles problemas medioambientales del desarrollo hidroeléctrico. La construcción de centrales hidroeléctricas, especialmente las de gran tamaño, puede causar daños a los ecosistemas y hábitats locales y la pérdida de tierras productivas. Además, el desarrollo hidroeléctrico puede causar cambios en los patrones de flujo de los ríos y reducir la calidad del agua. Estos impactos pueden afectar a las comunidades locales. Otros posibles problemas sociales son el desplazamiento de las comunidades locales para hacer sitio a una central hidroeléctrica y el aumento de la competencia por los recursos hídricos, que puede reducir la cantidad de agua disponible para el riego de los cultivos. Como se ha comentado anteriormente, estos impactos potenciales deberían tenerse en cuenta a la hora de planificar los sistemas energéticos, lo que permitiría tomar medidas para reducir su gravedad. </a:t>
            </a:r>
            <a:endParaRPr/>
          </a:p>
        </p:txBody>
      </p:sp>
      <p:sp>
        <p:nvSpPr>
          <p:cNvPr id="305" name="Google Shape;30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Podemos ver en este diagrama que el desarrollo de la energía hidroeléctrica ha superado históricamente con creces el desarrollo de otras tecnologías de generación de energía renovable. Aunque esto está empezando a cambiar a medida que tecnologías como la solar fotovoltaica y la eólica siguen creciendo rápidamente, hay varias razones para que la energía hidroeléctrica tenga un papel clave en los sistemas energéticos de muchos países. Desde la perspectiva del cambio climático, el uso de la energía hidroeléctrica puede ayudar a reducir la dependencia de los combustibles fósiles, reduciendo las emisiones de dióxido de carbono. La energía hidroeléctrica puede ser especialmente útil para garantizar la estabilidad y la flexibilidad de los sistemas eléctricos, reduciendo al mismo tiempo la dependencia de los combustibles fósiles. Esto se debe a que las centrales hidroeléctricas pueden proporcionar un suministro casi continuo de electricidad (a diferencia de las energías renovables más intermitentes) y tanto las centrales de almacenamiento como las de bombeo ofrecen una flexibilidad adicional. Esta capacidad de almacenamiento puede utilizarse para proporcionar electricidad adicional en momentos de máxima demanda, ayudando a equilibrar el sistema eléctrico. </a:t>
            </a:r>
            <a:endParaRPr/>
          </a:p>
        </p:txBody>
      </p:sp>
      <p:sp>
        <p:nvSpPr>
          <p:cNvPr id="334" name="Google Shape;33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 igual que en el caso de las centrales geotérmicas y de biomasa, esta diapositiva muestra datos de ejemplo para algunos parámetros clave de OSeMOSYS para la energía hidroeléctrica. Es importante notar que estos datos serán diferentes para diferentes tamaños de plantas hidroeléctricas, y aquí estamos usando datos de ejemplo para una planta grande, que sería mayor de 100MW de capacidad. Podemos ver que el factor de capacidad de las centrales hidroeléctricas varía considerablemente según el país. Esto se debe a que el factor de capacidad depende de los factores hidrológicos específicos de cada país. Por ejemplo, si un país tiene una estación seca muy larga que inhibe la generación de energía hidroeléctrica, el factor de capacidad de las centrales hidroeléctricas será menor que el de un país con una estación seca más corta. Esto se debe a que una fracción menor de la capacidad instalada estaría disponible para generar electricidad en cada tramo de tiempo. Podemos ver que a la energía hidroeléctrica se le asigna una eficiencia del 100% por convención, al igual que a las tecnologías solar fotovoltaica y eólica. En cuanto a los costos, nuestros datos de ejemplo sugieren que los costes son similares a los de las centrales de biomasa y menos intensivos en capital que los de las centrales geotérmicas. Sin embargo, hay que tener en cuenta que se trata de datos de ejemplo y que los costes exactos variarán según el país y el contexto. Por último, el ejemplo de vida operativa es de 50 años, que es más largo que el tiempo de vida previsto para la mayoría de los otros tipos de centrales eléctricas. </a:t>
            </a:r>
            <a:endParaRPr/>
          </a:p>
        </p:txBody>
      </p:sp>
      <p:sp>
        <p:nvSpPr>
          <p:cNvPr id="347" name="Google Shape;34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 la última diapositiva sobre la energía hidroeléctrica, pensemos en cómo se representan las plantas hidroeléctricas en OSeMOSYS. Una planta hidroeléctrica se representa como una tecnología con el combustible de entrada siendo el recurso hidroeléctrico y el combustible de salida siendo la electricidad. Podemos ver cómo esto se relaciona con la convención de nomenclatura genérica en este diagrama también. Es importante señalar que a menudo modelamos diferentes tamaños de centrales hidroeléctricas como tecnologías diferentes, ya que tienen diferentes costes y parámetros de rendimiento. Esta diapositiva muestra cómo podemos distinguir entre los diferentes tamaños de centrales hidroeléctricas utilizando la convención de nomenclatura genérica. Por último, pensemos en los ratios de actividad de entrada y salida de las centrales hidroeléctricas. Como hemos hecho anteriormente, definiremos la relación de actividad de salida como 1 y ésta se asignará a E. L. C. 0 0 1 que es el combustible de salida. En la diapositiva anterior hemos visto que las centrales hidroeléctricas se suelen modelar con un rendimiento del 100%. Entonces podemos calcular el ratio de actividad de entrada utilizando el cálculo 1 dividido por la eficiencia, que en este caso es 1 dividido por 1, dando un ratio de actividad de entrada de 1. Esto se asignará a H. Y. D., ya que este es el combustible de entrada. </a:t>
            </a:r>
            <a:endParaRPr/>
          </a:p>
        </p:txBody>
      </p:sp>
      <p:sp>
        <p:nvSpPr>
          <p:cNvPr id="360" name="Google Shape;36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 final de esta conferencia, serás capaz de:</a:t>
            </a:r>
            <a:endParaRPr/>
          </a:p>
          <a:p>
            <a:pPr marL="0" lvl="0" indent="0" algn="l" rtl="0">
              <a:spcBef>
                <a:spcPts val="0"/>
              </a:spcBef>
              <a:spcAft>
                <a:spcPts val="0"/>
              </a:spcAft>
              <a:buNone/>
            </a:pPr>
            <a:r>
              <a:rPr lang="en-US"/>
              <a:t>Comprender las características clave de las centrales de biomasa, geotérmicas, hidroeléctricas y nucleares, sus impactos ambientales y sociales, y cómo representarlas en OSeMOSYS</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 generación de energía nuclear es un proceso muy complejo y esta conferencia no pretende ofrecer una explicación detallada del mismo. Sin embargo, repasaremos una descripción simplificada del proceso nuclear. Todas las centrales nucleares que funcionan hoy en día se basan en el proceso de fisión nuclear, que se muestra en este diagrama. Este proceso consiste esencialmente en disparar neutrones a grandes núcleos atómicos, como el uranio-235, haciendo que cada núcleo grande se divida finalmente en dos núcleos más pequeños. Esto es útil para la generación de energía, ya que el proceso libera una gran cantidad de energía. En una central nuclear, esta reacción de fisión nuclear se lleva a cabo dentro de un reactor nuclear. La energía producida se utiliza para calentar el agua, creando vapor que acciona una turbina, impulsando un generador eléctrico para producir electricidad. Hay varios tipos de reactores nucleares, pero todos se basan en este proceso. En la siguiente diapositiva se analizarán los posibles aspectos medioambientales y sociales de la generación de energía nuclear. </a:t>
            </a:r>
            <a:endParaRPr/>
          </a:p>
        </p:txBody>
      </p:sp>
      <p:sp>
        <p:nvSpPr>
          <p:cNvPr id="381" name="Google Shape;38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 diálogo sobre la energía nuclear es bastante complejo, ya que muchas personas tienen opiniones muy firmes a favor o en contra de la energía nuclear. Esta conferencia no pretende presentar un punto de vista determinado, sino simplemente dar una visión objetiva de algunas de las posibles preocupaciones asociadas a la energía nuclear, así como de algunas de las posibles ventajas en la siguiente diapositiva. Uno de los principales problemas potenciales de la energía nuclear es la percepción negativa del público, que a menudo se debe a las preocupaciones de seguridad basadas en accidentes nucleares históricos. Los tres principales accidentes nucleares de los que se suele hablar son los de Three Mile Island en 1979, Chernóbil en 1986 y Fukushima en 2011. No profundizaremos en las causas específicas de estos accidentes; sin embargo, señalaremos que sus efectos han incluido la exposición a la radiación, el desplazamiento de comunidades y las costosas operaciones de limpieza. Otro reto potencial de la energía nuclear es la eliminación de los residuos. Aunque las centrales nucleares producen pequeñas cantidades de residuos en comparación con muchas otras centrales, y sólo un pequeño porcentaje de estos residuos se considera altamente peligroso para los seres humanos, el almacenamiento y la eliminación de los residuos nucleares pueden ser difíciles y costosos. Esto significa que los costes de desmantelamiento pueden ser muy elevados, y los costes de capital de la energía nuclear también suelen ser muy altos, lo que crea posibles problemas económicos. Por último, los riesgos de proliferación nuclear pueden ser motivo de preocupación, pues se teme que el desarrollo de la energía nuclear pueda influir en el desarrollo de armas nucleares. </a:t>
            </a:r>
            <a:endParaRPr/>
          </a:p>
          <a:p>
            <a:pPr marL="0" lvl="0" indent="0" algn="l" rtl="0">
              <a:spcBef>
                <a:spcPts val="0"/>
              </a:spcBef>
              <a:spcAft>
                <a:spcPts val="0"/>
              </a:spcAft>
              <a:buNone/>
            </a:pPr>
            <a:endParaRPr/>
          </a:p>
        </p:txBody>
      </p:sp>
      <p:sp>
        <p:nvSpPr>
          <p:cNvPr id="394" name="Google Shape;39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Esta diapositiva muestra la capacidad nuclear instalada en todo el mundo. Podemos ver que hay una cantidad significativa de capacidad en todo el mundo, y se estima que la energía nuclear proporciona el 11% de la producción total de electricidad y un tercio del total de la electricidad baja en carbono. Al igual que las demás tecnologías analizadas en esta conferencia, la energía nuclear ofrece una forma de reducir las emisiones de dióxido de carbono y la dependencia de los combustibles finitos. Una de las principales ventajas de la energía nuclear es el hecho de que es una forma de generación flexible y controlable. Esto significa que una central nuclear puede producir electricidad siempre que se necesite, en lugar de depender de las condiciones meteorológicas como otras energías renovables. Por tanto, las centrales nucleares ofrecen una forma de garantizar la estabilidad y la fiabilidad del sistema eléctrico, al tiempo que reducen la dependencia de los combustibles fósiles. La energía nuclear podría complementar a las energías renovables intermitentes, como la solar fotovoltaica y la eólica, proporcionando una generación de base fiable en todo momento, de forma similar a las otras tecnologías analizadas en esta conferencia. Otra ventaja potencial de la energía nuclear es que su combustible tiene una densidad energética muy alta, lo que significa que necesita menos combustible y terreno que otras tecnologías. </a:t>
            </a:r>
            <a:endParaRPr/>
          </a:p>
        </p:txBody>
      </p:sp>
      <p:sp>
        <p:nvSpPr>
          <p:cNvPr id="423" name="Google Shape;42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 nuevo, esta diapositiva muestra datos de ejemplo de algunos parámetros clave de OSeMOSYS para centrales nucleares. Podemos ver que el factor de capacidad es bastante alto, al igual que para las centrales geotérmicas. Esto refleja el hecho de que la mayor parte de la capacidad instalada de una central nuclear es probable que esté disponible en todos los cortes de tiempo. Podemos ver que la eficiencia del ejemplo es del 33%, lo que refleja la energía que se pierde como calor residual del reactor nuclear. Esta eficiencia puede ser mayor para ciertos tipos de reactores que se ajustan para reducir la cantidad de energía desperdiciada. En cuanto a los costes, la alta intensidad de capital de la energía nuclear que se ha comentado anteriormente se refleja aquí, ya que estos datos de ejemplo dan un coste de capital más alto para la energía nuclear que para la biomasa, la geotérmica o la hidroeléctrica. El coste fijo de la energía nuclear también es relativamente alto. Por último, podemos ver que la vida operativa en nuestros datos de ejemplo es de 60 años, que es bastante larga en comparación con los tiempos de vida de las centrales fósiles y la mayoría de las renovables, aparte de la hidroeléctrica. </a:t>
            </a:r>
            <a:endParaRPr/>
          </a:p>
        </p:txBody>
      </p:sp>
      <p:sp>
        <p:nvSpPr>
          <p:cNvPr id="436" name="Google Shape;43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 esta última diapositiva sobre la energía nuclear veremos cómo puede representarse en los Sistemas Energéticos de Referencia y los ejemplos de relaciones de actividad de entrada y salida. Las centrales nucleares se representan como una tecnología con un combustible de entrada, el uranio, y un combustible de salida, la electricidad. En esta diapositiva también se muestran los nombres de los códigos genéricos correspondientes. En la diapositiva anterior vimos que un ejemplo de eficiencia de una central nuclear es del 33%. Una vez más, definiremos el ratio de actividad de salida como igual a 1, asignado a E. L. C. 0 0 1. A continuación, podemos calcular la relación de actividad de entrada utilizando nuestro cálculo de 1 dividido por la eficiencia como un decimal, que en este caso es 1 dividido por 0,33, lo que da una relación de actividad de entrada de 3,03, asignada a U. R. N. ya que éste es el combustible de entrada. </a:t>
            </a:r>
            <a:endParaRPr/>
          </a:p>
        </p:txBody>
      </p:sp>
      <p:sp>
        <p:nvSpPr>
          <p:cNvPr id="449" name="Google Shape;44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 la lección 6, vimos las centrales eléctricas fósiles, que entran en la categoría de centrales térmicas. Otro tipo de central térmica son las centrales de biomasa. Se trata de centrales en las que se quema biomasa para mover una turbina, que acciona un generador para producir electricidad. Las centrales de biomasa pueden utilizar diferentes tipos de biomasa como combustible, a menudo pellets de madera o residuos biológicos. Para utilizar la biomasa para producir electricidad, primero hay que obtenerla, ya sea a partir de residuos o de la agricultura o la silvicultura. Luego hay que procesarla, por ejemplo, convirtiéndola en pellets, y finalmente hay que transportarla a la central eléctrica. Esta biomasa puede quemarse en una central térmica convencional para generar electricidad. Otra posibilidad es que la biomasa sirva de combustible para una central de cogeneración de biomasa. Se trata de un tipo de central eléctrica en la que se reduce la cantidad de energía desperdiciada, ya que se puede producir calor útil y pasarlo a un sistema de calefacción, en lugar de perder grandes cantidades de energía como calor residual, lo que aumenta la eficiencia de la central eléctrica. </a:t>
            </a: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Las centrales eléctricas de biomasa se consideran una forma de generación de energía renovable, ya que la biomasa elimina el dióxido de carbono del aire a medida que crece, contabilizando el dióxido de carbono liberado cuando la biomasa se quema para generar energía. Esto significa que la sustitución de la generación de energía fósil por la biomasa puede suponer una reducción de las emisiones de dióxido de carbono. Sin embargo, la producción de biomasa puede tener efectos negativos en el medio ambiente y en la sociedad que es importante tener en cuenta. En primer lugar, la producción de biomasa para la generación de energía puede impulsar la deforestación, así como causar la disminución de la biodiversidad y el aumento de la erosión del suelo. El uso de fertilizantes para cultivar biomasa también puede provocar la contaminación de las aguas subterráneas. Desde el punto de vista social, puede haber necesidades contradictorias; por ejemplo, el uso de grandes extensiones de tierra para la producción de biomasa puede reducir la cantidad de tierra disponible para la agricultura, amenazando potencialmente el suministro seguro de alimentos para las poblaciones en crecimiento. Es importante recordar estos impactos potenciales y tenerlos en cuenta a la hora de interpretar los resultados del modelo y crear recomendaciones políticas. </a:t>
            </a:r>
            <a:endParaRPr/>
          </a:p>
        </p:txBody>
      </p:sp>
      <p:sp>
        <p:nvSpPr>
          <p:cNvPr id="127" name="Google Shape;1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Como podemos ver en este gráfico, el sistema energético mundial depende en gran medida de los combustibles fósiles, con un elevado consumo de petróleo crudo, gas natural y carbón. Aunque es importante recordar que esto incluye el consumo fuera del sector eléctrico, por ejemplo, una cantidad significativa del consumo de petróleo es para el transporte, el sector eléctrico es un consumidor clave de combustibles fósiles. Las centrales de biomasa pueden desempeñar un papel en la mitigación de esta situación, ayudando a reducir las emisiones de gases de efecto invernadero cuando se utilizan para sustituir a las centrales eléctricas fósiles. Una de las ventajas de las centrales de biomasa respecto a otras tecnologías de energía renovable es que pueden utilizarse para generar electricidad de carga base, lo que significa que pueden funcionar en cualquier momento y no dependen de las condiciones meteorológicas variables. Esto significa que las centrales de biomasa pueden ayudar a mantener la estabilidad del sistema eléctrico al reducir la dependencia de los combustibles fósiles. Sin embargo, hay que recordar los problemas potenciales asociados a la generación de energía a partir de biomasa, como el impacto en el uso del suelo, la biodiversidad y la productividad agrícola. Este es un ejemplo de cómo el sistema energético interactúa con múltiples Objetivos de Desarrollo Sostenible, por ejemplo, la demanda de biomasa para la generación de electricidad puede entrar en conflicto con el ODM 2, que pretende acabar con el hambre, y con el ODM 15, que pretende proteger la vida en la tierra. A medida que avancemos en las clases y conozcamos otras tecnologías de generación de energía renovable, veremos que todas tienen ventajas e inconvenientes; no hay una única solución mejor, y es probable que necesitemos una mezcla. La modelización de la energía con OSeMOSYS puede ayudarnos a entender cómo podría ser esa mezcla; sin embargo, debemos tener en cuenta los factores que OSeMOSYS no puede considerar, como los impactos ambientales y sociales adicionales discutidos en la diapositiva anterior. </a:t>
            </a: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Los parámetros clave para definir las plantas de energía de biomasa en OSeMOSYS son los mismos que discutimos en la conferencia 6 en relación con las plantas de energía fósil. Esta diapositiva incluye algunos datos de ejemplo para una planta de energía de biomasa, extraídos de un informe de 2019 que utilizó OSeMOSYS para modelar el sistema energético africano. Recordemos rápidamente lo que son estos parámetros, ya que los utilizaremos de nuevo más adelante en esta conferencia y en el curso más amplio. El factor de capacidad se refiere a la fracción del factor de capacidad total instalada disponible en cada tramo de tiempo modelado, que va de 0 a 1. Podemos ver en los datos de nuestro ejemplo que la central de biomasa tiene un factor de capacidad de 0,5, lo que significa que en promedio el 50% de su capacidad total instalada está disponible para su uso en cada tramo de tiempo. Hay muchas razones por las que este factor de capacidad puede ser sólo de 0,5; por ejemplo, una disponibilidad restringida de combustible de biomasa o factores técnicos que hacen que la central sólo funcione en determinados momentos. El segundo dato de esta diapositiva es la eficiencia. En la lección 6, aprendimos que la eficiencia de la planta de energía se considera en OSeMOSYS usando las relaciones de actividad de entrada y salida y veremos cómo esto funcionaría para nuestra planta de energía de biomasa en la siguiente diapositiva. Una de las causas de que la planta de energía de biomasa sólo tenga una eficiencia del 35% es probable que una cantidad significativa de energía se pierda como calor residual, y la eficiencia sería probablemente mayor para una planta de calor y energía combinada de biomasa, como se discutió anteriormente. A continuación, pasamos a los parámetros de costos: en primer lugar tenemos el costo de capital, que aprendimos que es el costo de inversión único de la central eléctrica, y luego tenemos el costo fijo, que es el costo anual fijo de funcionamiento y mantenimiento. En este caso no se ha asignado ningún coste variable a la central de biomasa. Por último, tenemos la vida operativa, que es la vida útil prevista de la tecnología en años. Los datos de nuestro ejemplo muestran que se espera que la central de biomasa funcione durante 40 años. </a:t>
            </a:r>
            <a:endParaRPr/>
          </a:p>
        </p:txBody>
      </p:sp>
      <p:sp>
        <p:nvSpPr>
          <p:cNvPr id="169" name="Google Shape;16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Aquí podemos ver un primer plano de cómo se representaría una central de biomasa en un Sistema Energético de Referencia, incluyendo el uso de los códigos genéricos de la convención de nombres. Podemos ver que la central de biomasa es una tecnología con un combustible de entrada de biomasa y un combustible de salida de electricidad. En un modelo, es posible que queramos modelar varios tipos de centrales de biomasa, por ejemplo, una central de biomasa convencional y una central de cogeneración. En este caso, podríamos distinguir entre los tipos de tecnología ajustando sus nombres en clave, por ejemplo, utilizando los términos P. W. R. B. I. O. 0 0 1 y P. W. R. B. I. O. 0 0 2. Esta diapositiva también muestra un ejemplo de cálculo del ratio de actividad de entrada para una central eléctrica de biomasa. Sabemos que el combustible de salida es la electricidad, y definiremos que el ratio de actividad de salida tiene un valor de 1 por defecto, como en los ejemplos anteriores. Por lo tanto, como en el caso de las centrales eléctricas fósiles de la lección 6, podemos calcular el ratio de actividad de entrada utilizando la fórmula 1 dividido por la eficiencia, en este caso 1 dividido por 0,35, lo que da un ratio de actividad de entrada de 2,86. Esto se asignaría a la biomasa, ya que sabemos que es el combustible de entrada para una central de biomasa. </a:t>
            </a:r>
            <a:endParaRPr/>
          </a:p>
        </p:txBody>
      </p:sp>
      <p:sp>
        <p:nvSpPr>
          <p:cNvPr id="182" name="Google Shape;18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Las centrales geotérmicas aprovechan el calor natural de la Tierra. A medida que nos adentramos en la superficie de la Tierra hacia su núcleo, las temperaturas aumentan y podemos encontrar agua caliente y vapor en el subsuelo. Las centrales geotérmicas utilizan esta agua caliente y el vapor para mover las turbinas que, a su vez, accionan un generador para producir electricidad. La actividad geotérmica necesaria para generar energía de este modo se concentra en torno a zonas con gran actividad tectónica y volcánica. Esto significa que sólo algunos lugares tienen recursos geotérmicos suficientes para las centrales geotérmicas. La capacidad mundial de energía geotérmica se concentra en Estados Unidos, Filipinas, Indonesia, Kenia y Nueva Zelanda (IRENA, 2017). </a:t>
            </a:r>
            <a:endParaRPr/>
          </a:p>
        </p:txBody>
      </p:sp>
      <p:sp>
        <p:nvSpPr>
          <p:cNvPr id="205" name="Google Shape;20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u="none" strike="noStrike" cap="none">
                <a:solidFill>
                  <a:schemeClr val="lt1"/>
                </a:solidFill>
                <a:latin typeface="Open Sans ExtraBold"/>
                <a:ea typeface="Open Sans ExtraBold"/>
                <a:cs typeface="Open Sans ExtraBold"/>
                <a:sym typeface="Open Sans ExtraBold"/>
              </a:rPr>
              <a:t>‹#›</a:t>
            </a:fld>
            <a:endParaRPr sz="1400" b="1" i="0" u="none" strike="noStrike" cap="none">
              <a:solidFill>
                <a:schemeClr val="lt1"/>
              </a:solidFill>
              <a:latin typeface="Open Sans ExtraBold"/>
              <a:ea typeface="Open Sans ExtraBold"/>
              <a:cs typeface="Open Sans ExtraBold"/>
              <a:sym typeface="Open Sans ExtraBold"/>
            </a:endParaRPr>
          </a:p>
        </p:txBody>
      </p:sp>
      <p:sp>
        <p:nvSpPr>
          <p:cNvPr id="21" name="Google Shape;21;p29"/>
          <p:cNvSpPr txBox="1"/>
          <p:nvPr/>
        </p:nvSpPr>
        <p:spPr>
          <a:xfrm>
            <a:off x="11798644" y="6492875"/>
            <a:ext cx="39335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0"/>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7"/>
          <p:cNvSpPr>
            <a:spLocks noGrp="1"/>
          </p:cNvSpPr>
          <p:nvPr>
            <p:ph type="pic" idx="2"/>
          </p:nvPr>
        </p:nvSpPr>
        <p:spPr>
          <a:xfrm>
            <a:off x="5183188" y="987425"/>
            <a:ext cx="6172200" cy="4873625"/>
          </a:xfrm>
          <a:prstGeom prst="rect">
            <a:avLst/>
          </a:prstGeom>
          <a:noFill/>
          <a:ln>
            <a:noFill/>
          </a:ln>
        </p:spPr>
      </p:sp>
      <p:sp>
        <p:nvSpPr>
          <p:cNvPr id="69" name="Google Shape;69;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irena.org/publications/2017/Aug/Geothermal-power-Technology-brief"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irena.org/publications/2017/Aug/Geothermal-power-Technology-brief" TargetMode="External"/><Relationship Id="rId5" Type="http://schemas.openxmlformats.org/officeDocument/2006/relationships/hyperlink" Target="https://creativecommons.org/licenses/by/3.0/" TargetMode="External"/><Relationship Id="rId4" Type="http://schemas.openxmlformats.org/officeDocument/2006/relationships/hyperlink" Target="https://ourworldindata.org/grapher/installed-geothermal-capacit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publications.jrc.ec.europa.eu/repository/bitstream/JRC118432/jrc118432_jrc118432_reviewed_by_ipo.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www.irena.org/publications/2017/Aug/Geothermal-power-Technology-brie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doi.org/10.5281/zenodo.4585607%E2%80%8B" TargetMode="Externa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doi.org/10.5281/zenodo.4585607%E2%80%8B"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reativecommons.org/licenses/by/3.0/" TargetMode="External"/><Relationship Id="rId4" Type="http://schemas.openxmlformats.org/officeDocument/2006/relationships/hyperlink" Target="https://ourworldindata.org/grapher/modern-renewable-energy-consump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publications.jrc.ec.europa.eu/repository/bitstream/JRC118432/jrc118432_jrc118432_reviewed_by_ipo.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doi.org/10.5281/zenodo.458560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creativecommons.org/licenses/by-sa/4.0/" TargetMode="External"/><Relationship Id="rId5" Type="http://schemas.openxmlformats.org/officeDocument/2006/relationships/hyperlink" Target="https://commons.wikimedia.org/w/index.php?curid=60375907" TargetMode="Externa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doi.org/10.5281/zenodo.4585607%E2%80%8B"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doi.org/10.5281/zenodo.4585607%E2%80%8B" TargetMode="Externa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publications.jrc.ec.europa.eu/repository/bitstream/JRC118432/jrc118432_jrc118432_reviewed_by_ipo.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doi.org/10.5281/zenodo.4585607"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https://www.open.edu/openlearncreate/mod/quiz/view.php?id=174730" TargetMode="External"/><Relationship Id="rId4" Type="http://schemas.openxmlformats.org/officeDocument/2006/relationships/hyperlink" Target="http://www.googl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reativecommons.org/licenses/by-nc/2.0/" TargetMode="External"/><Relationship Id="rId5" Type="http://schemas.openxmlformats.org/officeDocument/2006/relationships/hyperlink" Target="https://www.flickr.com/photos/62135710@N03/13454164705"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doi.org/10.5281/zenodo.458563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ourworldindata.org/grapher/global-primary-energy-share-inc-biomass"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publications.jrc.ec.europa.eu/repository/bitstream/JRC118432/jrc118432_jrc118432_reviewed_by_ipo.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doi.org/10.5281/zenodo.458563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 descr="A picture containing website&#10;&#10;Description automatically generated"/>
          <p:cNvPicPr preferRelativeResize="0"/>
          <p:nvPr/>
        </p:nvPicPr>
        <p:blipFill rotWithShape="1">
          <a:blip r:embed="rId3">
            <a:alphaModFix/>
          </a:blip>
          <a:srcRect/>
          <a:stretch/>
        </p:blipFill>
        <p:spPr>
          <a:xfrm>
            <a:off x="0" y="0"/>
            <a:ext cx="12192000" cy="6866890"/>
          </a:xfrm>
          <a:prstGeom prst="rect">
            <a:avLst/>
          </a:prstGeom>
          <a:noFill/>
          <a:ln>
            <a:noFill/>
          </a:ln>
        </p:spPr>
      </p:pic>
      <p:sp>
        <p:nvSpPr>
          <p:cNvPr id="91" name="Google Shape;91;p1"/>
          <p:cNvSpPr txBox="1"/>
          <p:nvPr/>
        </p:nvSpPr>
        <p:spPr>
          <a:xfrm>
            <a:off x="8832600" y="6161821"/>
            <a:ext cx="296696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chemeClr val="lt1"/>
                </a:solidFill>
                <a:latin typeface="Open Sans"/>
                <a:ea typeface="Open Sans"/>
                <a:cs typeface="Open Sans"/>
                <a:sym typeface="Open Sans"/>
              </a:rPr>
              <a:t>Versión 1.0</a:t>
            </a:r>
            <a:endParaRPr sz="1050" b="0" i="0" u="none" strike="noStrike" cap="none">
              <a:solidFill>
                <a:schemeClr val="lt1"/>
              </a:solidFill>
              <a:latin typeface="Open Sans"/>
              <a:ea typeface="Open Sans"/>
              <a:cs typeface="Open Sans"/>
              <a:sym typeface="Open Sans"/>
            </a:endParaRPr>
          </a:p>
        </p:txBody>
      </p:sp>
      <p:sp>
        <p:nvSpPr>
          <p:cNvPr id="92" name="Google Shape;92;p1"/>
          <p:cNvSpPr txBox="1"/>
          <p:nvPr/>
        </p:nvSpPr>
        <p:spPr>
          <a:xfrm>
            <a:off x="372096" y="3584036"/>
            <a:ext cx="4220001" cy="646331"/>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i="0" u="none" strike="noStrike" cap="none">
                <a:solidFill>
                  <a:schemeClr val="dk1"/>
                </a:solidFill>
                <a:latin typeface="Open Sans ExtraBold"/>
                <a:ea typeface="Open Sans ExtraBold"/>
                <a:cs typeface="Open Sans ExtraBold"/>
                <a:sym typeface="Open Sans ExtraBold"/>
              </a:rPr>
              <a:t>Energía y </a:t>
            </a:r>
            <a:br>
              <a:rPr lang="en-US" sz="1800" b="1" i="0" u="none" strike="noStrike" cap="none">
                <a:solidFill>
                  <a:schemeClr val="dk1"/>
                </a:solidFill>
                <a:latin typeface="Open Sans ExtraBold"/>
                <a:ea typeface="Open Sans ExtraBold"/>
                <a:cs typeface="Open Sans ExtraBold"/>
                <a:sym typeface="Open Sans ExtraBold"/>
              </a:rPr>
            </a:br>
            <a:r>
              <a:rPr lang="en-US" sz="1800" b="1" i="0" u="none" strike="noStrike" cap="none">
                <a:solidFill>
                  <a:schemeClr val="dk1"/>
                </a:solidFill>
                <a:latin typeface="Open Sans ExtraBold"/>
                <a:ea typeface="Open Sans ExtraBold"/>
                <a:cs typeface="Open Sans ExtraBold"/>
                <a:sym typeface="Open Sans ExtraBold"/>
              </a:rPr>
              <a:t>Modelización de la flexibilidad</a:t>
            </a:r>
            <a:endParaRPr/>
          </a:p>
        </p:txBody>
      </p:sp>
      <p:sp>
        <p:nvSpPr>
          <p:cNvPr id="93" name="Google Shape;93;p1"/>
          <p:cNvSpPr txBox="1"/>
          <p:nvPr/>
        </p:nvSpPr>
        <p:spPr>
          <a:xfrm>
            <a:off x="227451" y="4140551"/>
            <a:ext cx="8353800" cy="249360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3900" b="1">
                <a:solidFill>
                  <a:schemeClr val="lt1"/>
                </a:solidFill>
                <a:latin typeface="Open Sans ExtraBold"/>
                <a:ea typeface="Open Sans ExtraBold"/>
                <a:cs typeface="Open Sans ExtraBold"/>
                <a:sym typeface="Open Sans ExtraBold"/>
              </a:rPr>
              <a:t>Lectura 7</a:t>
            </a:r>
            <a:endParaRPr/>
          </a:p>
          <a:p>
            <a:pPr marL="0" marR="0" lvl="0" indent="0" algn="l" rtl="0">
              <a:spcBef>
                <a:spcPts val="0"/>
              </a:spcBef>
              <a:spcAft>
                <a:spcPts val="0"/>
              </a:spcAft>
              <a:buNone/>
            </a:pPr>
            <a:r>
              <a:rPr lang="en-US" sz="3900" b="1">
                <a:solidFill>
                  <a:schemeClr val="dk1"/>
                </a:solidFill>
                <a:latin typeface="Open Sans ExtraBold"/>
                <a:ea typeface="Open Sans ExtraBold"/>
                <a:cs typeface="Open Sans ExtraBold"/>
                <a:sym typeface="Open Sans ExtraBold"/>
              </a:rPr>
              <a:t>CENTRALES DE BIOMASA, GEOTÉRMICAS, HIDROELÉCTRICAS Y NUCLEARES</a:t>
            </a:r>
            <a:endParaRPr sz="3900" b="1">
              <a:solidFill>
                <a:schemeClr val="dk1"/>
              </a:solidFill>
              <a:latin typeface="Open Sans ExtraBold"/>
              <a:ea typeface="Open Sans ExtraBold"/>
              <a:cs typeface="Open Sans ExtraBold"/>
              <a:sym typeface="Open Sans ExtraBold"/>
            </a:endParaRPr>
          </a:p>
        </p:txBody>
      </p:sp>
      <p:sp>
        <p:nvSpPr>
          <p:cNvPr id="94" name="Google Shape;94;p1"/>
          <p:cNvSpPr/>
          <p:nvPr/>
        </p:nvSpPr>
        <p:spPr>
          <a:xfrm>
            <a:off x="5073909" y="383369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5" name="Google Shape;95;p1" descr="Track2_Lecture7_Slide1.mp3"/>
          <p:cNvPicPr preferRelativeResize="0"/>
          <p:nvPr/>
        </p:nvPicPr>
        <p:blipFill rotWithShape="1">
          <a:blip r:embed="rId4">
            <a:alphaModFix/>
          </a:blip>
          <a:srcRect/>
          <a:stretch/>
        </p:blipFill>
        <p:spPr>
          <a:xfrm>
            <a:off x="5145274" y="3907201"/>
            <a:ext cx="812800" cy="812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0"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0" name="Google Shape;220;p1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10</a:t>
            </a:fld>
            <a:endParaRPr sz="1400" b="1">
              <a:solidFill>
                <a:schemeClr val="lt1"/>
              </a:solidFill>
              <a:latin typeface="Open Sans ExtraBold"/>
              <a:ea typeface="Open Sans ExtraBold"/>
              <a:cs typeface="Open Sans ExtraBold"/>
              <a:sym typeface="Open Sans ExtraBold"/>
            </a:endParaRPr>
          </a:p>
        </p:txBody>
      </p:sp>
      <p:sp>
        <p:nvSpPr>
          <p:cNvPr id="221" name="Google Shape;221;p10"/>
          <p:cNvSpPr/>
          <p:nvPr/>
        </p:nvSpPr>
        <p:spPr>
          <a:xfrm>
            <a:off x="887215" y="1397013"/>
            <a:ext cx="1001524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7.2.2 Aspectos medioambientales y sociales de las centrales geotérmicas </a:t>
            </a:r>
            <a:endParaRPr/>
          </a:p>
        </p:txBody>
      </p:sp>
      <p:sp>
        <p:nvSpPr>
          <p:cNvPr id="222" name="Google Shape;222;p10"/>
          <p:cNvSpPr txBox="1"/>
          <p:nvPr/>
        </p:nvSpPr>
        <p:spPr>
          <a:xfrm>
            <a:off x="895874" y="3238"/>
            <a:ext cx="7836144" cy="137773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7.2 Introducción a las centrales geotérmicas</a:t>
            </a:r>
            <a:endParaRPr sz="4000">
              <a:solidFill>
                <a:schemeClr val="dk1"/>
              </a:solidFill>
              <a:latin typeface="Open Sans"/>
              <a:ea typeface="Open Sans"/>
              <a:cs typeface="Open Sans"/>
              <a:sym typeface="Open Sans"/>
            </a:endParaRPr>
          </a:p>
        </p:txBody>
      </p:sp>
      <p:grpSp>
        <p:nvGrpSpPr>
          <p:cNvPr id="223" name="Google Shape;223;p10"/>
          <p:cNvGrpSpPr/>
          <p:nvPr/>
        </p:nvGrpSpPr>
        <p:grpSpPr>
          <a:xfrm>
            <a:off x="3498365" y="1947218"/>
            <a:ext cx="4692063" cy="4055469"/>
            <a:chOff x="320968" y="1961"/>
            <a:chExt cx="4692063" cy="4055469"/>
          </a:xfrm>
        </p:grpSpPr>
        <p:sp>
          <p:nvSpPr>
            <p:cNvPr id="224" name="Google Shape;224;p10"/>
            <p:cNvSpPr/>
            <p:nvPr/>
          </p:nvSpPr>
          <p:spPr>
            <a:xfrm>
              <a:off x="1991134" y="1961"/>
              <a:ext cx="1351731" cy="878625"/>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0"/>
            <p:cNvSpPr txBox="1"/>
            <p:nvPr/>
          </p:nvSpPr>
          <p:spPr>
            <a:xfrm>
              <a:off x="2034025" y="44852"/>
              <a:ext cx="1265949" cy="792843"/>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Barreras administrativas</a:t>
              </a:r>
              <a:endParaRPr sz="1400">
                <a:solidFill>
                  <a:schemeClr val="lt1"/>
                </a:solidFill>
                <a:latin typeface="Calibri"/>
                <a:ea typeface="Calibri"/>
                <a:cs typeface="Calibri"/>
                <a:sym typeface="Calibri"/>
              </a:endParaRPr>
            </a:p>
          </p:txBody>
        </p:sp>
        <p:sp>
          <p:nvSpPr>
            <p:cNvPr id="226" name="Google Shape;226;p10"/>
            <p:cNvSpPr/>
            <p:nvPr/>
          </p:nvSpPr>
          <p:spPr>
            <a:xfrm>
              <a:off x="910883" y="441273"/>
              <a:ext cx="3512232" cy="3512232"/>
            </a:xfrm>
            <a:custGeom>
              <a:avLst/>
              <a:gdLst/>
              <a:ahLst/>
              <a:cxnLst/>
              <a:rect l="l" t="t" r="r" b="b"/>
              <a:pathLst>
                <a:path w="120000" h="120000" extrusionOk="0">
                  <a:moveTo>
                    <a:pt x="83409" y="4755"/>
                  </a:moveTo>
                  <a:lnTo>
                    <a:pt x="83409" y="4755"/>
                  </a:lnTo>
                  <a:cubicBezTo>
                    <a:pt x="93993" y="9240"/>
                    <a:pt x="103066" y="16671"/>
                    <a:pt x="109549" y="26164"/>
                  </a:cubicBezTo>
                </a:path>
              </a:pathLst>
            </a:custGeom>
            <a:no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p:nvPr/>
          </p:nvSpPr>
          <p:spPr>
            <a:xfrm>
              <a:off x="3661300" y="1215407"/>
              <a:ext cx="1351731" cy="878625"/>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0"/>
            <p:cNvSpPr txBox="1"/>
            <p:nvPr/>
          </p:nvSpPr>
          <p:spPr>
            <a:xfrm>
              <a:off x="3704191" y="1258298"/>
              <a:ext cx="1265949" cy="792843"/>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Capital intensivo</a:t>
              </a:r>
              <a:endParaRPr sz="1400">
                <a:solidFill>
                  <a:schemeClr val="lt1"/>
                </a:solidFill>
                <a:latin typeface="Calibri"/>
                <a:ea typeface="Calibri"/>
                <a:cs typeface="Calibri"/>
                <a:sym typeface="Calibri"/>
              </a:endParaRPr>
            </a:p>
          </p:txBody>
        </p:sp>
        <p:sp>
          <p:nvSpPr>
            <p:cNvPr id="229" name="Google Shape;229;p10"/>
            <p:cNvSpPr/>
            <p:nvPr/>
          </p:nvSpPr>
          <p:spPr>
            <a:xfrm>
              <a:off x="910883" y="441273"/>
              <a:ext cx="3512232" cy="3512232"/>
            </a:xfrm>
            <a:custGeom>
              <a:avLst/>
              <a:gdLst/>
              <a:ahLst/>
              <a:cxnLst/>
              <a:rect l="l" t="t" r="r" b="b"/>
              <a:pathLst>
                <a:path w="120000" h="120000" extrusionOk="0">
                  <a:moveTo>
                    <a:pt x="119917" y="56852"/>
                  </a:moveTo>
                  <a:lnTo>
                    <a:pt x="119917" y="56852"/>
                  </a:lnTo>
                  <a:cubicBezTo>
                    <a:pt x="120593" y="69726"/>
                    <a:pt x="117105" y="82475"/>
                    <a:pt x="109969" y="93212"/>
                  </a:cubicBezTo>
                </a:path>
              </a:pathLst>
            </a:custGeom>
            <a:no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0"/>
            <p:cNvSpPr/>
            <p:nvPr/>
          </p:nvSpPr>
          <p:spPr>
            <a:xfrm>
              <a:off x="3023353" y="3178805"/>
              <a:ext cx="1351731" cy="878625"/>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0"/>
            <p:cNvSpPr txBox="1"/>
            <p:nvPr/>
          </p:nvSpPr>
          <p:spPr>
            <a:xfrm>
              <a:off x="3066244" y="3221696"/>
              <a:ext cx="1265949" cy="792843"/>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La exploración es de alto riesgo</a:t>
              </a:r>
              <a:endParaRPr sz="1400">
                <a:solidFill>
                  <a:schemeClr val="lt1"/>
                </a:solidFill>
                <a:latin typeface="Calibri"/>
                <a:ea typeface="Calibri"/>
                <a:cs typeface="Calibri"/>
                <a:sym typeface="Calibri"/>
              </a:endParaRPr>
            </a:p>
          </p:txBody>
        </p:sp>
        <p:sp>
          <p:nvSpPr>
            <p:cNvPr id="232" name="Google Shape;232;p10"/>
            <p:cNvSpPr/>
            <p:nvPr/>
          </p:nvSpPr>
          <p:spPr>
            <a:xfrm>
              <a:off x="910883" y="441273"/>
              <a:ext cx="3512232" cy="3512232"/>
            </a:xfrm>
            <a:custGeom>
              <a:avLst/>
              <a:gdLst/>
              <a:ahLst/>
              <a:cxnLst/>
              <a:rect l="l" t="t" r="r" b="b"/>
              <a:pathLst>
                <a:path w="120000" h="120000" extrusionOk="0">
                  <a:moveTo>
                    <a:pt x="71937" y="118801"/>
                  </a:moveTo>
                  <a:lnTo>
                    <a:pt x="71937" y="118801"/>
                  </a:lnTo>
                  <a:cubicBezTo>
                    <a:pt x="64060" y="120400"/>
                    <a:pt x="55941" y="120400"/>
                    <a:pt x="48064" y="118801"/>
                  </a:cubicBezTo>
                </a:path>
              </a:pathLst>
            </a:custGeom>
            <a:no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0"/>
            <p:cNvSpPr/>
            <p:nvPr/>
          </p:nvSpPr>
          <p:spPr>
            <a:xfrm>
              <a:off x="958915" y="3178805"/>
              <a:ext cx="1351731" cy="878625"/>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0"/>
            <p:cNvSpPr txBox="1"/>
            <p:nvPr/>
          </p:nvSpPr>
          <p:spPr>
            <a:xfrm>
              <a:off x="1001806" y="3221696"/>
              <a:ext cx="1265949" cy="792843"/>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Impacto en la comunidad local</a:t>
              </a:r>
              <a:endParaRPr sz="1400">
                <a:solidFill>
                  <a:schemeClr val="lt1"/>
                </a:solidFill>
                <a:latin typeface="Calibri"/>
                <a:ea typeface="Calibri"/>
                <a:cs typeface="Calibri"/>
                <a:sym typeface="Calibri"/>
              </a:endParaRPr>
            </a:p>
          </p:txBody>
        </p:sp>
        <p:sp>
          <p:nvSpPr>
            <p:cNvPr id="235" name="Google Shape;235;p10"/>
            <p:cNvSpPr/>
            <p:nvPr/>
          </p:nvSpPr>
          <p:spPr>
            <a:xfrm>
              <a:off x="910883" y="441273"/>
              <a:ext cx="3512232" cy="3512232"/>
            </a:xfrm>
            <a:custGeom>
              <a:avLst/>
              <a:gdLst/>
              <a:ahLst/>
              <a:cxnLst/>
              <a:rect l="l" t="t" r="r" b="b"/>
              <a:pathLst>
                <a:path w="120000" h="120000" extrusionOk="0">
                  <a:moveTo>
                    <a:pt x="10030" y="93212"/>
                  </a:moveTo>
                  <a:lnTo>
                    <a:pt x="10030" y="93212"/>
                  </a:lnTo>
                  <a:cubicBezTo>
                    <a:pt x="2894" y="82476"/>
                    <a:pt x="-594" y="69726"/>
                    <a:pt x="82" y="56852"/>
                  </a:cubicBezTo>
                </a:path>
              </a:pathLst>
            </a:custGeom>
            <a:no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0"/>
            <p:cNvSpPr/>
            <p:nvPr/>
          </p:nvSpPr>
          <p:spPr>
            <a:xfrm>
              <a:off x="320968" y="1215407"/>
              <a:ext cx="1351731" cy="878625"/>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0"/>
            <p:cNvSpPr txBox="1"/>
            <p:nvPr/>
          </p:nvSpPr>
          <p:spPr>
            <a:xfrm>
              <a:off x="363859" y="1258298"/>
              <a:ext cx="1265949" cy="792843"/>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Uso del suelo</a:t>
              </a:r>
              <a:endParaRPr sz="1400">
                <a:solidFill>
                  <a:schemeClr val="lt1"/>
                </a:solidFill>
                <a:latin typeface="Calibri"/>
                <a:ea typeface="Calibri"/>
                <a:cs typeface="Calibri"/>
                <a:sym typeface="Calibri"/>
              </a:endParaRPr>
            </a:p>
          </p:txBody>
        </p:sp>
        <p:sp>
          <p:nvSpPr>
            <p:cNvPr id="238" name="Google Shape;238;p10"/>
            <p:cNvSpPr/>
            <p:nvPr/>
          </p:nvSpPr>
          <p:spPr>
            <a:xfrm>
              <a:off x="910883" y="441273"/>
              <a:ext cx="3512232" cy="3512232"/>
            </a:xfrm>
            <a:custGeom>
              <a:avLst/>
              <a:gdLst/>
              <a:ahLst/>
              <a:cxnLst/>
              <a:rect l="l" t="t" r="r" b="b"/>
              <a:pathLst>
                <a:path w="120000" h="120000" extrusionOk="0">
                  <a:moveTo>
                    <a:pt x="10451" y="26164"/>
                  </a:moveTo>
                  <a:lnTo>
                    <a:pt x="10451" y="26164"/>
                  </a:lnTo>
                  <a:cubicBezTo>
                    <a:pt x="16934" y="16671"/>
                    <a:pt x="26007" y="9240"/>
                    <a:pt x="36591" y="4755"/>
                  </a:cubicBezTo>
                </a:path>
              </a:pathLst>
            </a:custGeom>
            <a:no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10"/>
          <p:cNvSpPr txBox="1"/>
          <p:nvPr/>
        </p:nvSpPr>
        <p:spPr>
          <a:xfrm>
            <a:off x="4870007" y="3265430"/>
            <a:ext cx="1948780"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Aspectos medioambientales y sociales de las centrales geotérmicas</a:t>
            </a:r>
            <a:endParaRPr sz="1800" b="1">
              <a:solidFill>
                <a:schemeClr val="dk1"/>
              </a:solidFill>
              <a:latin typeface="Calibri"/>
              <a:ea typeface="Calibri"/>
              <a:cs typeface="Calibri"/>
              <a:sym typeface="Calibri"/>
            </a:endParaRPr>
          </a:p>
        </p:txBody>
      </p:sp>
      <p:sp>
        <p:nvSpPr>
          <p:cNvPr id="240" name="Google Shape;240;p10"/>
          <p:cNvSpPr/>
          <p:nvPr/>
        </p:nvSpPr>
        <p:spPr>
          <a:xfrm>
            <a:off x="9834114" y="6071906"/>
            <a:ext cx="345746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(Conceptos de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IRENA, 2017</a:t>
            </a:r>
            <a:r>
              <a:rPr lang="en-US" sz="1000">
                <a:solidFill>
                  <a:schemeClr val="dk1"/>
                </a:solidFill>
                <a:latin typeface="Open Sans"/>
                <a:ea typeface="Open Sans"/>
                <a:cs typeface="Open Sans"/>
                <a:sym typeface="Open Sans"/>
              </a:rPr>
              <a:t>)</a:t>
            </a:r>
            <a:endParaRPr sz="1000">
              <a:solidFill>
                <a:srgbClr val="9CC2E5"/>
              </a:solidFill>
              <a:latin typeface="Open Sans"/>
              <a:ea typeface="Open Sans"/>
              <a:cs typeface="Open Sans"/>
              <a:sym typeface="Open Sans"/>
            </a:endParaRPr>
          </a:p>
        </p:txBody>
      </p:sp>
      <p:sp>
        <p:nvSpPr>
          <p:cNvPr id="241" name="Google Shape;241;p10"/>
          <p:cNvSpPr/>
          <p:nvPr/>
        </p:nvSpPr>
        <p:spPr>
          <a:xfrm>
            <a:off x="8660653" y="21433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2" name="Google Shape;242;p10" descr="Track2_Lecture7_Slide10.mp3"/>
          <p:cNvPicPr preferRelativeResize="0"/>
          <p:nvPr/>
        </p:nvPicPr>
        <p:blipFill rotWithShape="1">
          <a:blip r:embed="rId5">
            <a:alphaModFix/>
          </a:blip>
          <a:srcRect/>
          <a:stretch/>
        </p:blipFill>
        <p:spPr>
          <a:xfrm>
            <a:off x="8732018" y="24624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11"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9" name="Google Shape;249;p1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10</a:t>
            </a:r>
            <a:endParaRPr sz="1400" b="1">
              <a:solidFill>
                <a:schemeClr val="lt1"/>
              </a:solidFill>
              <a:latin typeface="Open Sans ExtraBold"/>
              <a:ea typeface="Open Sans ExtraBold"/>
              <a:cs typeface="Open Sans ExtraBold"/>
              <a:sym typeface="Open Sans ExtraBold"/>
            </a:endParaRPr>
          </a:p>
        </p:txBody>
      </p:sp>
      <p:sp>
        <p:nvSpPr>
          <p:cNvPr id="250" name="Google Shape;250;p11"/>
          <p:cNvSpPr/>
          <p:nvPr/>
        </p:nvSpPr>
        <p:spPr>
          <a:xfrm>
            <a:off x="887214" y="1397013"/>
            <a:ext cx="889570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7.2.3 Papel de las centrales geotérmicas en los sistemas energéticos </a:t>
            </a:r>
            <a:endParaRPr/>
          </a:p>
        </p:txBody>
      </p:sp>
      <p:sp>
        <p:nvSpPr>
          <p:cNvPr id="251" name="Google Shape;251;p11"/>
          <p:cNvSpPr txBox="1"/>
          <p:nvPr/>
        </p:nvSpPr>
        <p:spPr>
          <a:xfrm>
            <a:off x="895874" y="3238"/>
            <a:ext cx="7860154" cy="137773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7.2 Introducción a las centrales geotérmicas</a:t>
            </a:r>
            <a:endParaRPr sz="4000">
              <a:solidFill>
                <a:schemeClr val="dk1"/>
              </a:solidFill>
              <a:latin typeface="Open Sans"/>
              <a:ea typeface="Open Sans"/>
              <a:cs typeface="Open Sans"/>
              <a:sym typeface="Open Sans"/>
            </a:endParaRPr>
          </a:p>
        </p:txBody>
      </p:sp>
      <p:sp>
        <p:nvSpPr>
          <p:cNvPr id="252" name="Google Shape;252;p11"/>
          <p:cNvSpPr/>
          <p:nvPr/>
        </p:nvSpPr>
        <p:spPr>
          <a:xfrm>
            <a:off x="3128513" y="6134299"/>
            <a:ext cx="503802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(Fuente de la imagen: Our World in Data,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imagen</a:t>
            </a:r>
            <a:r>
              <a:rPr lang="en-US" sz="1000">
                <a:solidFill>
                  <a:schemeClr val="dk1"/>
                </a:solidFill>
                <a:latin typeface="Open Sans"/>
                <a:ea typeface="Open Sans"/>
                <a:cs typeface="Open Sans"/>
                <a:sym typeface="Open Sans"/>
              </a:rPr>
              <a:t>, licencia: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 3.0</a:t>
            </a:r>
            <a:r>
              <a:rPr lang="en-US" sz="1000">
                <a:solidFill>
                  <a:schemeClr val="dk1"/>
                </a:solidFill>
                <a:latin typeface="Open Sans"/>
                <a:ea typeface="Open Sans"/>
                <a:cs typeface="Open Sans"/>
                <a:sym typeface="Open Sans"/>
              </a:rPr>
              <a:t>)</a:t>
            </a:r>
            <a:endParaRPr sz="1000">
              <a:solidFill>
                <a:srgbClr val="9CC2E5"/>
              </a:solidFill>
              <a:latin typeface="Open Sans"/>
              <a:ea typeface="Open Sans"/>
              <a:cs typeface="Open Sans"/>
              <a:sym typeface="Open Sans"/>
            </a:endParaRPr>
          </a:p>
        </p:txBody>
      </p:sp>
      <p:sp>
        <p:nvSpPr>
          <p:cNvPr id="253" name="Google Shape;253;p11"/>
          <p:cNvSpPr/>
          <p:nvPr/>
        </p:nvSpPr>
        <p:spPr>
          <a:xfrm>
            <a:off x="9834114" y="6071906"/>
            <a:ext cx="345746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(Conceptos de </a:t>
            </a:r>
            <a:r>
              <a:rPr lang="en-US"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IRENA, 2017</a:t>
            </a:r>
            <a:r>
              <a:rPr lang="en-US" sz="1000">
                <a:solidFill>
                  <a:schemeClr val="dk1"/>
                </a:solidFill>
                <a:latin typeface="Open Sans"/>
                <a:ea typeface="Open Sans"/>
                <a:cs typeface="Open Sans"/>
                <a:sym typeface="Open Sans"/>
              </a:rPr>
              <a:t>)</a:t>
            </a:r>
            <a:endParaRPr sz="1000">
              <a:solidFill>
                <a:srgbClr val="9CC2E5"/>
              </a:solidFill>
              <a:latin typeface="Open Sans"/>
              <a:ea typeface="Open Sans"/>
              <a:cs typeface="Open Sans"/>
              <a:sym typeface="Open Sans"/>
            </a:endParaRPr>
          </a:p>
        </p:txBody>
      </p:sp>
      <p:sp>
        <p:nvSpPr>
          <p:cNvPr id="254" name="Google Shape;254;p11"/>
          <p:cNvSpPr/>
          <p:nvPr/>
        </p:nvSpPr>
        <p:spPr>
          <a:xfrm>
            <a:off x="8827393" y="174876"/>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5" name="Google Shape;255;p11" descr="Track2_Lecture7_Slide11.mp3"/>
          <p:cNvPicPr preferRelativeResize="0"/>
          <p:nvPr/>
        </p:nvPicPr>
        <p:blipFill rotWithShape="1">
          <a:blip r:embed="rId7">
            <a:alphaModFix/>
          </a:blip>
          <a:srcRect/>
          <a:stretch/>
        </p:blipFill>
        <p:spPr>
          <a:xfrm>
            <a:off x="8898758" y="246241"/>
            <a:ext cx="812800" cy="812800"/>
          </a:xfrm>
          <a:prstGeom prst="rect">
            <a:avLst/>
          </a:prstGeom>
          <a:noFill/>
          <a:ln>
            <a:noFill/>
          </a:ln>
        </p:spPr>
      </p:pic>
      <p:pic>
        <p:nvPicPr>
          <p:cNvPr id="256" name="Google Shape;256;p11"/>
          <p:cNvPicPr preferRelativeResize="0"/>
          <p:nvPr/>
        </p:nvPicPr>
        <p:blipFill rotWithShape="1">
          <a:blip r:embed="rId8">
            <a:alphaModFix/>
          </a:blip>
          <a:srcRect/>
          <a:stretch/>
        </p:blipFill>
        <p:spPr>
          <a:xfrm>
            <a:off x="2887741" y="1813165"/>
            <a:ext cx="5846792" cy="427577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12"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3" name="Google Shape;263;p1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11</a:t>
            </a:r>
            <a:endParaRPr sz="1400" b="1">
              <a:solidFill>
                <a:schemeClr val="lt1"/>
              </a:solidFill>
              <a:latin typeface="Open Sans ExtraBold"/>
              <a:ea typeface="Open Sans ExtraBold"/>
              <a:cs typeface="Open Sans ExtraBold"/>
              <a:sym typeface="Open Sans ExtraBold"/>
            </a:endParaRPr>
          </a:p>
        </p:txBody>
      </p:sp>
      <p:sp>
        <p:nvSpPr>
          <p:cNvPr id="264" name="Google Shape;264;p12"/>
          <p:cNvSpPr/>
          <p:nvPr/>
        </p:nvSpPr>
        <p:spPr>
          <a:xfrm>
            <a:off x="915970" y="1397013"/>
            <a:ext cx="683614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7.2.4 Centrales geotérmicas en OSeMOSYS Parte 1 </a:t>
            </a:r>
            <a:endParaRPr/>
          </a:p>
        </p:txBody>
      </p:sp>
      <p:sp>
        <p:nvSpPr>
          <p:cNvPr id="265" name="Google Shape;265;p12"/>
          <p:cNvSpPr txBox="1"/>
          <p:nvPr/>
        </p:nvSpPr>
        <p:spPr>
          <a:xfrm>
            <a:off x="895874" y="3238"/>
            <a:ext cx="6450857" cy="137773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7.2 Introducción a las centrales geotérmicas</a:t>
            </a:r>
            <a:endParaRPr sz="4400">
              <a:solidFill>
                <a:schemeClr val="dk1"/>
              </a:solidFill>
              <a:latin typeface="Open Sans"/>
              <a:ea typeface="Open Sans"/>
              <a:cs typeface="Open Sans"/>
              <a:sym typeface="Open Sans"/>
            </a:endParaRPr>
          </a:p>
        </p:txBody>
      </p:sp>
      <p:sp>
        <p:nvSpPr>
          <p:cNvPr id="266" name="Google Shape;266;p12"/>
          <p:cNvSpPr/>
          <p:nvPr/>
        </p:nvSpPr>
        <p:spPr>
          <a:xfrm>
            <a:off x="901592" y="1885842"/>
            <a:ext cx="8863353" cy="4216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Ejemplo de datos de centrales geotérmicas para los parámetros claves de OSeMOSYS:</a:t>
            </a:r>
            <a:endParaRPr/>
          </a:p>
          <a:p>
            <a:pPr marL="342900" marR="0" lvl="0" indent="-342900" algn="l" rtl="0">
              <a:spcBef>
                <a:spcPts val="1200"/>
              </a:spcBef>
              <a:spcAft>
                <a:spcPts val="0"/>
              </a:spcAft>
              <a:buClr>
                <a:srgbClr val="000000"/>
              </a:buClr>
              <a:buSzPts val="2000"/>
              <a:buFont typeface="Arial"/>
              <a:buChar char="•"/>
            </a:pPr>
            <a:r>
              <a:rPr lang="en-US" sz="2000" b="1">
                <a:solidFill>
                  <a:srgbClr val="000000"/>
                </a:solidFill>
                <a:latin typeface="Open Sans"/>
                <a:ea typeface="Open Sans"/>
                <a:cs typeface="Open Sans"/>
                <a:sym typeface="Open Sans"/>
              </a:rPr>
              <a:t>Factor de capacidad: </a:t>
            </a:r>
            <a:r>
              <a:rPr lang="en-US" sz="2000">
                <a:solidFill>
                  <a:srgbClr val="000000"/>
                </a:solidFill>
                <a:latin typeface="Open Sans"/>
                <a:ea typeface="Open Sans"/>
                <a:cs typeface="Open Sans"/>
                <a:sym typeface="Open Sans"/>
              </a:rPr>
              <a:t>0,85</a:t>
            </a:r>
            <a:endParaRPr/>
          </a:p>
          <a:p>
            <a:pPr marL="342900" marR="0" lvl="0" indent="-342900" algn="l" rtl="0">
              <a:spcBef>
                <a:spcPts val="1200"/>
              </a:spcBef>
              <a:spcAft>
                <a:spcPts val="0"/>
              </a:spcAft>
              <a:buClr>
                <a:srgbClr val="000000"/>
              </a:buClr>
              <a:buSzPts val="2000"/>
              <a:buFont typeface="Arial"/>
              <a:buChar char="•"/>
            </a:pPr>
            <a:r>
              <a:rPr lang="en-US" sz="2000" b="1">
                <a:solidFill>
                  <a:srgbClr val="000000"/>
                </a:solidFill>
                <a:latin typeface="Open Sans"/>
                <a:ea typeface="Open Sans"/>
                <a:cs typeface="Open Sans"/>
                <a:sym typeface="Open Sans"/>
              </a:rPr>
              <a:t>Eficiencia: </a:t>
            </a:r>
            <a:r>
              <a:rPr lang="en-US" sz="2000">
                <a:solidFill>
                  <a:srgbClr val="000000"/>
                </a:solidFill>
                <a:latin typeface="Open Sans"/>
                <a:ea typeface="Open Sans"/>
                <a:cs typeface="Open Sans"/>
                <a:sym typeface="Open Sans"/>
              </a:rPr>
              <a:t>80%.</a:t>
            </a:r>
            <a:endParaRPr/>
          </a:p>
          <a:p>
            <a:pPr marL="342900" marR="0" lvl="0" indent="-342900" algn="l" rtl="0">
              <a:spcBef>
                <a:spcPts val="1200"/>
              </a:spcBef>
              <a:spcAft>
                <a:spcPts val="0"/>
              </a:spcAft>
              <a:buClr>
                <a:srgbClr val="000000"/>
              </a:buClr>
              <a:buSzPts val="2000"/>
              <a:buFont typeface="Arial"/>
              <a:buChar char="•"/>
            </a:pPr>
            <a:r>
              <a:rPr lang="en-US" sz="2000" b="1">
                <a:solidFill>
                  <a:srgbClr val="000000"/>
                </a:solidFill>
                <a:latin typeface="Open Sans"/>
                <a:ea typeface="Open Sans"/>
                <a:cs typeface="Open Sans"/>
                <a:sym typeface="Open Sans"/>
              </a:rPr>
              <a:t>Costo de capital: </a:t>
            </a:r>
            <a:r>
              <a:rPr lang="en-US" sz="2000">
                <a:solidFill>
                  <a:srgbClr val="000000"/>
                </a:solidFill>
                <a:latin typeface="Open Sans"/>
                <a:ea typeface="Open Sans"/>
                <a:cs typeface="Open Sans"/>
                <a:sym typeface="Open Sans"/>
              </a:rPr>
              <a:t>3100 $/kW</a:t>
            </a:r>
            <a:endParaRPr/>
          </a:p>
          <a:p>
            <a:pPr marL="342900" marR="0" lvl="0" indent="-342900" algn="l" rtl="0">
              <a:spcBef>
                <a:spcPts val="1200"/>
              </a:spcBef>
              <a:spcAft>
                <a:spcPts val="0"/>
              </a:spcAft>
              <a:buClr>
                <a:srgbClr val="000000"/>
              </a:buClr>
              <a:buSzPts val="2000"/>
              <a:buFont typeface="Arial"/>
              <a:buChar char="•"/>
            </a:pPr>
            <a:r>
              <a:rPr lang="en-US" sz="2000" b="1">
                <a:solidFill>
                  <a:srgbClr val="000000"/>
                </a:solidFill>
                <a:latin typeface="Open Sans"/>
                <a:ea typeface="Open Sans"/>
                <a:cs typeface="Open Sans"/>
                <a:sym typeface="Open Sans"/>
              </a:rPr>
              <a:t>Costo fijo: </a:t>
            </a:r>
            <a:r>
              <a:rPr lang="en-US" sz="2000">
                <a:solidFill>
                  <a:srgbClr val="000000"/>
                </a:solidFill>
                <a:latin typeface="Open Sans"/>
                <a:ea typeface="Open Sans"/>
                <a:cs typeface="Open Sans"/>
                <a:sym typeface="Open Sans"/>
              </a:rPr>
              <a:t>60 $/kW</a:t>
            </a:r>
            <a:endParaRPr/>
          </a:p>
          <a:p>
            <a:pPr marL="342900" marR="0" lvl="0" indent="-342900" algn="l" rtl="0">
              <a:spcBef>
                <a:spcPts val="1200"/>
              </a:spcBef>
              <a:spcAft>
                <a:spcPts val="0"/>
              </a:spcAft>
              <a:buClr>
                <a:srgbClr val="000000"/>
              </a:buClr>
              <a:buSzPts val="2000"/>
              <a:buFont typeface="Arial"/>
              <a:buChar char="•"/>
            </a:pPr>
            <a:r>
              <a:rPr lang="en-US" sz="2000" b="1">
                <a:solidFill>
                  <a:srgbClr val="000000"/>
                </a:solidFill>
                <a:latin typeface="Open Sans"/>
                <a:ea typeface="Open Sans"/>
                <a:cs typeface="Open Sans"/>
                <a:sym typeface="Open Sans"/>
              </a:rPr>
              <a:t>Vida útil: </a:t>
            </a:r>
            <a:r>
              <a:rPr lang="en-US" sz="2000">
                <a:solidFill>
                  <a:srgbClr val="000000"/>
                </a:solidFill>
                <a:latin typeface="Open Sans"/>
                <a:ea typeface="Open Sans"/>
                <a:cs typeface="Open Sans"/>
                <a:sym typeface="Open Sans"/>
              </a:rPr>
              <a:t>25 años </a:t>
            </a:r>
            <a:endParaRPr/>
          </a:p>
          <a:p>
            <a:pPr marL="0" marR="0" lvl="0" indent="0" algn="l" rtl="0">
              <a:spcBef>
                <a:spcPts val="1200"/>
              </a:spcBef>
              <a:spcAft>
                <a:spcPts val="0"/>
              </a:spcAft>
              <a:buNone/>
            </a:pPr>
            <a:endParaRPr sz="1800">
              <a:solidFill>
                <a:srgbClr val="000000"/>
              </a:solidFill>
              <a:latin typeface="Open Sans"/>
              <a:ea typeface="Open Sans"/>
              <a:cs typeface="Open Sans"/>
              <a:sym typeface="Open Sans"/>
            </a:endParaRPr>
          </a:p>
          <a:p>
            <a:pPr marL="0" marR="0" lvl="0" indent="0" algn="l" rtl="0">
              <a:spcBef>
                <a:spcPts val="1200"/>
              </a:spcBef>
              <a:spcAft>
                <a:spcPts val="0"/>
              </a:spcAft>
              <a:buNone/>
            </a:pPr>
            <a:endParaRPr sz="1800">
              <a:solidFill>
                <a:srgbClr val="000000"/>
              </a:solidFill>
              <a:latin typeface="Open Sans"/>
              <a:ea typeface="Open Sans"/>
              <a:cs typeface="Open Sans"/>
              <a:sym typeface="Open Sans"/>
            </a:endParaRPr>
          </a:p>
          <a:p>
            <a:pPr marL="0" marR="0" lvl="0" indent="0" algn="l" rtl="0">
              <a:spcBef>
                <a:spcPts val="1200"/>
              </a:spcBef>
              <a:spcAft>
                <a:spcPts val="0"/>
              </a:spcAft>
              <a:buNone/>
            </a:pPr>
            <a:r>
              <a:rPr lang="en-US" sz="1200">
                <a:solidFill>
                  <a:srgbClr val="000000"/>
                </a:solidFill>
                <a:latin typeface="Calibri"/>
                <a:ea typeface="Calibri"/>
                <a:cs typeface="Calibri"/>
                <a:sym typeface="Calibri"/>
              </a:rPr>
              <a:t>Fuente: Pappis, I. et al. (2019) </a:t>
            </a:r>
            <a:r>
              <a:rPr lang="en-US" sz="1200" u="sng">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Proyecciones energéticas para los países africanos</a:t>
            </a:r>
            <a:endParaRPr sz="1800">
              <a:solidFill>
                <a:schemeClr val="dk1"/>
              </a:solidFill>
              <a:latin typeface="Calibri"/>
              <a:ea typeface="Calibri"/>
              <a:cs typeface="Calibri"/>
              <a:sym typeface="Calibri"/>
            </a:endParaRPr>
          </a:p>
        </p:txBody>
      </p:sp>
      <p:sp>
        <p:nvSpPr>
          <p:cNvPr id="267" name="Google Shape;267;p12"/>
          <p:cNvSpPr/>
          <p:nvPr/>
        </p:nvSpPr>
        <p:spPr>
          <a:xfrm>
            <a:off x="7457687" y="246241"/>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8" name="Google Shape;268;p12" descr="Track2_Lecture7_Slide12.mp3"/>
          <p:cNvPicPr preferRelativeResize="0"/>
          <p:nvPr/>
        </p:nvPicPr>
        <p:blipFill rotWithShape="1">
          <a:blip r:embed="rId5">
            <a:alphaModFix/>
          </a:blip>
          <a:srcRect/>
          <a:stretch/>
        </p:blipFill>
        <p:spPr>
          <a:xfrm>
            <a:off x="7529052" y="317606"/>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50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13"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5" name="Google Shape;275;p1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13</a:t>
            </a:fld>
            <a:endParaRPr sz="1400" b="1">
              <a:solidFill>
                <a:schemeClr val="lt1"/>
              </a:solidFill>
              <a:latin typeface="Open Sans ExtraBold"/>
              <a:ea typeface="Open Sans ExtraBold"/>
              <a:cs typeface="Open Sans ExtraBold"/>
              <a:sym typeface="Open Sans ExtraBold"/>
            </a:endParaRPr>
          </a:p>
        </p:txBody>
      </p:sp>
      <p:sp>
        <p:nvSpPr>
          <p:cNvPr id="276" name="Google Shape;276;p13"/>
          <p:cNvSpPr/>
          <p:nvPr/>
        </p:nvSpPr>
        <p:spPr>
          <a:xfrm>
            <a:off x="887214" y="1411390"/>
            <a:ext cx="675906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7.2.5 Centrales geotérmicas en OSeMOSYS Parte 2</a:t>
            </a:r>
            <a:endParaRPr/>
          </a:p>
        </p:txBody>
      </p:sp>
      <p:sp>
        <p:nvSpPr>
          <p:cNvPr id="277" name="Google Shape;277;p13"/>
          <p:cNvSpPr txBox="1"/>
          <p:nvPr/>
        </p:nvSpPr>
        <p:spPr>
          <a:xfrm>
            <a:off x="895874" y="3238"/>
            <a:ext cx="6356264" cy="137773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7.2 Introducción a las centrales geotérmicas</a:t>
            </a:r>
            <a:endParaRPr sz="4400">
              <a:solidFill>
                <a:schemeClr val="dk1"/>
              </a:solidFill>
              <a:latin typeface="Open Sans"/>
              <a:ea typeface="Open Sans"/>
              <a:cs typeface="Open Sans"/>
              <a:sym typeface="Open Sans"/>
            </a:endParaRPr>
          </a:p>
        </p:txBody>
      </p:sp>
      <p:sp>
        <p:nvSpPr>
          <p:cNvPr id="278" name="Google Shape;278;p13"/>
          <p:cNvSpPr/>
          <p:nvPr/>
        </p:nvSpPr>
        <p:spPr>
          <a:xfrm>
            <a:off x="7457687" y="246241"/>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9" name="Google Shape;279;p13" descr="Track2_Lecture7_Slide13.mp3"/>
          <p:cNvPicPr preferRelativeResize="0"/>
          <p:nvPr/>
        </p:nvPicPr>
        <p:blipFill rotWithShape="1">
          <a:blip r:embed="rId4">
            <a:alphaModFix/>
          </a:blip>
          <a:srcRect/>
          <a:stretch/>
        </p:blipFill>
        <p:spPr>
          <a:xfrm>
            <a:off x="7529052" y="312243"/>
            <a:ext cx="812800" cy="812800"/>
          </a:xfrm>
          <a:prstGeom prst="rect">
            <a:avLst/>
          </a:prstGeom>
          <a:noFill/>
          <a:ln>
            <a:noFill/>
          </a:ln>
        </p:spPr>
      </p:pic>
      <p:pic>
        <p:nvPicPr>
          <p:cNvPr id="280" name="Google Shape;280;p13"/>
          <p:cNvPicPr preferRelativeResize="0"/>
          <p:nvPr/>
        </p:nvPicPr>
        <p:blipFill rotWithShape="1">
          <a:blip r:embed="rId5">
            <a:alphaModFix/>
          </a:blip>
          <a:srcRect/>
          <a:stretch/>
        </p:blipFill>
        <p:spPr>
          <a:xfrm>
            <a:off x="2726209" y="2188263"/>
            <a:ext cx="5929059" cy="3804134"/>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5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14"/>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286" name="Google Shape;286;p1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14</a:t>
            </a:fld>
            <a:endParaRPr sz="1400" b="1">
              <a:solidFill>
                <a:schemeClr val="lt1"/>
              </a:solidFill>
              <a:latin typeface="Open Sans ExtraBold"/>
              <a:ea typeface="Open Sans ExtraBold"/>
              <a:cs typeface="Open Sans ExtraBold"/>
              <a:sym typeface="Open Sans ExtraBold"/>
            </a:endParaRPr>
          </a:p>
        </p:txBody>
      </p:sp>
      <p:sp>
        <p:nvSpPr>
          <p:cNvPr id="287" name="Google Shape;287;p14"/>
          <p:cNvSpPr txBox="1"/>
          <p:nvPr/>
        </p:nvSpPr>
        <p:spPr>
          <a:xfrm>
            <a:off x="887215" y="874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Conferencia 7.2 Referencias</a:t>
            </a:r>
            <a:endParaRPr/>
          </a:p>
        </p:txBody>
      </p:sp>
      <p:sp>
        <p:nvSpPr>
          <p:cNvPr id="288" name="Google Shape;288;p14"/>
          <p:cNvSpPr txBox="1"/>
          <p:nvPr/>
        </p:nvSpPr>
        <p:spPr>
          <a:xfrm>
            <a:off x="935821" y="1170083"/>
            <a:ext cx="5937945" cy="3693319"/>
          </a:xfrm>
          <a:prstGeom prst="rect">
            <a:avLst/>
          </a:prstGeom>
          <a:noFill/>
          <a:ln>
            <a:noFill/>
          </a:ln>
        </p:spPr>
        <p:txBody>
          <a:bodyPr spcFirstLastPara="1" wrap="square" lIns="91425" tIns="45700" rIns="91425" bIns="45700" anchor="t" anchorCtr="0">
            <a:spAutoFit/>
          </a:bodyPr>
          <a:lstStyle/>
          <a:p>
            <a:pPr marL="342900" marR="0" lvl="0" indent="-228600" algn="l" rtl="0">
              <a:spcBef>
                <a:spcPts val="0"/>
              </a:spcBef>
              <a:spcAft>
                <a:spcPts val="0"/>
              </a:spcAft>
              <a:buClr>
                <a:schemeClr val="dk1"/>
              </a:buClr>
              <a:buSzPts val="1800"/>
              <a:buFont typeface="Calibri"/>
              <a:buNone/>
            </a:pPr>
            <a:endParaRPr sz="1800">
              <a:solidFill>
                <a:schemeClr val="dk1"/>
              </a:solidFill>
              <a:latin typeface="Open Sans"/>
              <a:ea typeface="Open Sans"/>
              <a:cs typeface="Open Sans"/>
              <a:sym typeface="Open Sans"/>
            </a:endParaRPr>
          </a:p>
          <a:p>
            <a:pPr marL="342900" marR="0" lvl="0" indent="-342900" algn="l"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IRENA (2017), Geothermal Power: Technology Brief, Agencia Internacional de Energías Renovables, Abu Dhabi. </a:t>
            </a:r>
            <a:r>
              <a:rPr lang="en-US"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https://www.irena.org/publications/2017/Aug/Geothermal-power-Technology-brief</a:t>
            </a:r>
            <a:endParaRPr sz="1800">
              <a:solidFill>
                <a:schemeClr val="dk1"/>
              </a:solidFill>
              <a:latin typeface="Open Sans"/>
              <a:ea typeface="Open Sans"/>
              <a:cs typeface="Open Sans"/>
              <a:sym typeface="Open Sans"/>
            </a:endParaRPr>
          </a:p>
          <a:p>
            <a:pPr marL="342900" marR="0" lvl="0" indent="-342900" algn="l"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Pappis, I., Howells, M., Sridharan, V., Usher, W., Shivakumar, A., Gardumi, F. y Ramos, E., Energy projections for African countries, Hidalgo González, I., Medarac, H., González Sánchez, M. y Kougias, I., editor(es), EUR 29904 ES, Oficina de Publicaciones de la Unión Europea, Luxemburgo, 2019, ISBN 978-92-76-12391-0, doi:10.2760/678700, JRC118432.</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1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95" name="Google Shape;295;p1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15</a:t>
            </a:fld>
            <a:endParaRPr sz="1400" b="1">
              <a:solidFill>
                <a:schemeClr val="lt1"/>
              </a:solidFill>
              <a:latin typeface="Open Sans ExtraBold"/>
              <a:ea typeface="Open Sans ExtraBold"/>
              <a:cs typeface="Open Sans ExtraBold"/>
              <a:sym typeface="Open Sans ExtraBold"/>
            </a:endParaRPr>
          </a:p>
        </p:txBody>
      </p:sp>
      <p:sp>
        <p:nvSpPr>
          <p:cNvPr id="296" name="Google Shape;296;p15"/>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7.3.1 Panorama de las centrales hidroeléctricas </a:t>
            </a:r>
            <a:endParaRPr/>
          </a:p>
        </p:txBody>
      </p:sp>
      <p:sp>
        <p:nvSpPr>
          <p:cNvPr id="297" name="Google Shape;297;p15"/>
          <p:cNvSpPr txBox="1"/>
          <p:nvPr/>
        </p:nvSpPr>
        <p:spPr>
          <a:xfrm>
            <a:off x="895874" y="3238"/>
            <a:ext cx="10223054" cy="137773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7.3 Introducción a las centrales hidroeléctricas </a:t>
            </a:r>
            <a:endParaRPr/>
          </a:p>
        </p:txBody>
      </p:sp>
      <p:pic>
        <p:nvPicPr>
          <p:cNvPr id="298" name="Google Shape;298;p15" descr="A picture containing mountain, sky, outdoor, nature&#10;&#10;Description automatically generated"/>
          <p:cNvPicPr preferRelativeResize="0"/>
          <p:nvPr/>
        </p:nvPicPr>
        <p:blipFill rotWithShape="1">
          <a:blip r:embed="rId4">
            <a:alphaModFix/>
          </a:blip>
          <a:srcRect/>
          <a:stretch/>
        </p:blipFill>
        <p:spPr>
          <a:xfrm>
            <a:off x="3348563" y="1954924"/>
            <a:ext cx="5494874" cy="4126702"/>
          </a:xfrm>
          <a:prstGeom prst="rect">
            <a:avLst/>
          </a:prstGeom>
          <a:noFill/>
          <a:ln>
            <a:noFill/>
          </a:ln>
        </p:spPr>
      </p:pic>
      <p:sp>
        <p:nvSpPr>
          <p:cNvPr id="299" name="Google Shape;299;p15"/>
          <p:cNvSpPr txBox="1"/>
          <p:nvPr/>
        </p:nvSpPr>
        <p:spPr>
          <a:xfrm>
            <a:off x="9220546" y="6078449"/>
            <a:ext cx="274320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Conceptos de: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Shivakumar et al. (2021)</a:t>
            </a:r>
            <a:endParaRPr/>
          </a:p>
        </p:txBody>
      </p:sp>
      <p:sp>
        <p:nvSpPr>
          <p:cNvPr id="300" name="Google Shape;300;p15"/>
          <p:cNvSpPr/>
          <p:nvPr/>
        </p:nvSpPr>
        <p:spPr>
          <a:xfrm>
            <a:off x="9170802" y="486862"/>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1" name="Google Shape;301;p15" descr="Track2_Lecture7_Slide15.mp3"/>
          <p:cNvPicPr preferRelativeResize="0"/>
          <p:nvPr/>
        </p:nvPicPr>
        <p:blipFill rotWithShape="1">
          <a:blip r:embed="rId6">
            <a:alphaModFix/>
          </a:blip>
          <a:srcRect/>
          <a:stretch/>
        </p:blipFill>
        <p:spPr>
          <a:xfrm>
            <a:off x="9242167" y="558227"/>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50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16"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08" name="Google Shape;308;p1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16</a:t>
            </a:fld>
            <a:endParaRPr sz="1400" b="1">
              <a:solidFill>
                <a:schemeClr val="lt1"/>
              </a:solidFill>
              <a:latin typeface="Open Sans ExtraBold"/>
              <a:ea typeface="Open Sans ExtraBold"/>
              <a:cs typeface="Open Sans ExtraBold"/>
              <a:sym typeface="Open Sans ExtraBold"/>
            </a:endParaRPr>
          </a:p>
        </p:txBody>
      </p:sp>
      <p:sp>
        <p:nvSpPr>
          <p:cNvPr id="309" name="Google Shape;309;p16"/>
          <p:cNvSpPr/>
          <p:nvPr/>
        </p:nvSpPr>
        <p:spPr>
          <a:xfrm>
            <a:off x="887214" y="1397013"/>
            <a:ext cx="916645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7.3.2 Impactos ambientales y sociales de las centrales hidroeléctricas </a:t>
            </a:r>
            <a:endParaRPr/>
          </a:p>
        </p:txBody>
      </p:sp>
      <p:sp>
        <p:nvSpPr>
          <p:cNvPr id="310" name="Google Shape;310;p16"/>
          <p:cNvSpPr txBox="1"/>
          <p:nvPr/>
        </p:nvSpPr>
        <p:spPr>
          <a:xfrm>
            <a:off x="895874" y="3238"/>
            <a:ext cx="10223054" cy="137773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7.3 Introducción a las centrales hidroeléctricas </a:t>
            </a:r>
            <a:endParaRPr/>
          </a:p>
        </p:txBody>
      </p:sp>
      <p:grpSp>
        <p:nvGrpSpPr>
          <p:cNvPr id="311" name="Google Shape;311;p16"/>
          <p:cNvGrpSpPr/>
          <p:nvPr/>
        </p:nvGrpSpPr>
        <p:grpSpPr>
          <a:xfrm>
            <a:off x="3498365" y="1947218"/>
            <a:ext cx="4692063" cy="4055469"/>
            <a:chOff x="320968" y="1961"/>
            <a:chExt cx="4692063" cy="4055469"/>
          </a:xfrm>
        </p:grpSpPr>
        <p:sp>
          <p:nvSpPr>
            <p:cNvPr id="312" name="Google Shape;312;p16"/>
            <p:cNvSpPr/>
            <p:nvPr/>
          </p:nvSpPr>
          <p:spPr>
            <a:xfrm>
              <a:off x="1991134" y="1961"/>
              <a:ext cx="1351731" cy="87862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txBox="1"/>
            <p:nvPr/>
          </p:nvSpPr>
          <p:spPr>
            <a:xfrm>
              <a:off x="2034025" y="44852"/>
              <a:ext cx="1265949" cy="792843"/>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Reducción de la calidad del agua </a:t>
              </a:r>
              <a:endParaRPr sz="1400">
                <a:solidFill>
                  <a:schemeClr val="lt1"/>
                </a:solidFill>
                <a:latin typeface="Calibri"/>
                <a:ea typeface="Calibri"/>
                <a:cs typeface="Calibri"/>
                <a:sym typeface="Calibri"/>
              </a:endParaRPr>
            </a:p>
          </p:txBody>
        </p:sp>
        <p:sp>
          <p:nvSpPr>
            <p:cNvPr id="314" name="Google Shape;314;p16"/>
            <p:cNvSpPr/>
            <p:nvPr/>
          </p:nvSpPr>
          <p:spPr>
            <a:xfrm>
              <a:off x="910883" y="441273"/>
              <a:ext cx="3512232" cy="3512232"/>
            </a:xfrm>
            <a:custGeom>
              <a:avLst/>
              <a:gdLst/>
              <a:ahLst/>
              <a:cxnLst/>
              <a:rect l="l" t="t" r="r" b="b"/>
              <a:pathLst>
                <a:path w="120000" h="120000" extrusionOk="0">
                  <a:moveTo>
                    <a:pt x="83409" y="4755"/>
                  </a:moveTo>
                  <a:lnTo>
                    <a:pt x="83409" y="4755"/>
                  </a:lnTo>
                  <a:cubicBezTo>
                    <a:pt x="93993" y="9240"/>
                    <a:pt x="103066" y="16671"/>
                    <a:pt x="109549" y="26164"/>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a:off x="3661300" y="1215407"/>
              <a:ext cx="1351731" cy="87862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txBox="1"/>
            <p:nvPr/>
          </p:nvSpPr>
          <p:spPr>
            <a:xfrm>
              <a:off x="3704191" y="1258298"/>
              <a:ext cx="1265949" cy="792843"/>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Cambios en el régimen hidrológico</a:t>
              </a:r>
              <a:endParaRPr sz="1400">
                <a:solidFill>
                  <a:schemeClr val="lt1"/>
                </a:solidFill>
                <a:latin typeface="Calibri"/>
                <a:ea typeface="Calibri"/>
                <a:cs typeface="Calibri"/>
                <a:sym typeface="Calibri"/>
              </a:endParaRPr>
            </a:p>
          </p:txBody>
        </p:sp>
        <p:sp>
          <p:nvSpPr>
            <p:cNvPr id="317" name="Google Shape;317;p16"/>
            <p:cNvSpPr/>
            <p:nvPr/>
          </p:nvSpPr>
          <p:spPr>
            <a:xfrm>
              <a:off x="910883" y="441273"/>
              <a:ext cx="3512232" cy="3512232"/>
            </a:xfrm>
            <a:custGeom>
              <a:avLst/>
              <a:gdLst/>
              <a:ahLst/>
              <a:cxnLst/>
              <a:rect l="l" t="t" r="r" b="b"/>
              <a:pathLst>
                <a:path w="120000" h="120000" extrusionOk="0">
                  <a:moveTo>
                    <a:pt x="119917" y="56852"/>
                  </a:moveTo>
                  <a:lnTo>
                    <a:pt x="119917" y="56852"/>
                  </a:lnTo>
                  <a:cubicBezTo>
                    <a:pt x="120593" y="69726"/>
                    <a:pt x="117105" y="82475"/>
                    <a:pt x="109969" y="93212"/>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a:off x="3023353" y="3178805"/>
              <a:ext cx="1351731" cy="87862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txBox="1"/>
            <p:nvPr/>
          </p:nvSpPr>
          <p:spPr>
            <a:xfrm>
              <a:off x="3066244" y="3221696"/>
              <a:ext cx="1265949" cy="792843"/>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Daños al ecosistema</a:t>
              </a:r>
              <a:endParaRPr sz="1400">
                <a:solidFill>
                  <a:schemeClr val="lt1"/>
                </a:solidFill>
                <a:latin typeface="Calibri"/>
                <a:ea typeface="Calibri"/>
                <a:cs typeface="Calibri"/>
                <a:sym typeface="Calibri"/>
              </a:endParaRPr>
            </a:p>
          </p:txBody>
        </p:sp>
        <p:sp>
          <p:nvSpPr>
            <p:cNvPr id="320" name="Google Shape;320;p16"/>
            <p:cNvSpPr/>
            <p:nvPr/>
          </p:nvSpPr>
          <p:spPr>
            <a:xfrm>
              <a:off x="910883" y="441273"/>
              <a:ext cx="3512232" cy="3512232"/>
            </a:xfrm>
            <a:custGeom>
              <a:avLst/>
              <a:gdLst/>
              <a:ahLst/>
              <a:cxnLst/>
              <a:rect l="l" t="t" r="r" b="b"/>
              <a:pathLst>
                <a:path w="120000" h="120000" extrusionOk="0">
                  <a:moveTo>
                    <a:pt x="71937" y="118801"/>
                  </a:moveTo>
                  <a:lnTo>
                    <a:pt x="71937" y="118801"/>
                  </a:lnTo>
                  <a:cubicBezTo>
                    <a:pt x="64060" y="120400"/>
                    <a:pt x="55941" y="120400"/>
                    <a:pt x="48064" y="118801"/>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p:nvPr/>
          </p:nvSpPr>
          <p:spPr>
            <a:xfrm>
              <a:off x="958915" y="3178805"/>
              <a:ext cx="1351731" cy="87862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txBox="1"/>
            <p:nvPr/>
          </p:nvSpPr>
          <p:spPr>
            <a:xfrm>
              <a:off x="1001806" y="3221696"/>
              <a:ext cx="1265949" cy="792843"/>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Desplazamiento de la comunidad</a:t>
              </a:r>
              <a:endParaRPr sz="1400">
                <a:solidFill>
                  <a:schemeClr val="lt1"/>
                </a:solidFill>
                <a:latin typeface="Calibri"/>
                <a:ea typeface="Calibri"/>
                <a:cs typeface="Calibri"/>
                <a:sym typeface="Calibri"/>
              </a:endParaRPr>
            </a:p>
          </p:txBody>
        </p:sp>
        <p:sp>
          <p:nvSpPr>
            <p:cNvPr id="323" name="Google Shape;323;p16"/>
            <p:cNvSpPr/>
            <p:nvPr/>
          </p:nvSpPr>
          <p:spPr>
            <a:xfrm>
              <a:off x="910883" y="441273"/>
              <a:ext cx="3512232" cy="3512232"/>
            </a:xfrm>
            <a:custGeom>
              <a:avLst/>
              <a:gdLst/>
              <a:ahLst/>
              <a:cxnLst/>
              <a:rect l="l" t="t" r="r" b="b"/>
              <a:pathLst>
                <a:path w="120000" h="120000" extrusionOk="0">
                  <a:moveTo>
                    <a:pt x="10030" y="93212"/>
                  </a:moveTo>
                  <a:lnTo>
                    <a:pt x="10030" y="93212"/>
                  </a:lnTo>
                  <a:cubicBezTo>
                    <a:pt x="2894" y="82476"/>
                    <a:pt x="-594" y="69726"/>
                    <a:pt x="82" y="56852"/>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6"/>
            <p:cNvSpPr/>
            <p:nvPr/>
          </p:nvSpPr>
          <p:spPr>
            <a:xfrm>
              <a:off x="320968" y="1215407"/>
              <a:ext cx="1351731" cy="87862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6"/>
            <p:cNvSpPr txBox="1"/>
            <p:nvPr/>
          </p:nvSpPr>
          <p:spPr>
            <a:xfrm>
              <a:off x="363859" y="1258298"/>
              <a:ext cx="1265949" cy="792843"/>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Competencia por el agua</a:t>
              </a:r>
              <a:endParaRPr sz="1400">
                <a:solidFill>
                  <a:schemeClr val="lt1"/>
                </a:solidFill>
                <a:latin typeface="Calibri"/>
                <a:ea typeface="Calibri"/>
                <a:cs typeface="Calibri"/>
                <a:sym typeface="Calibri"/>
              </a:endParaRPr>
            </a:p>
          </p:txBody>
        </p:sp>
        <p:sp>
          <p:nvSpPr>
            <p:cNvPr id="326" name="Google Shape;326;p16"/>
            <p:cNvSpPr/>
            <p:nvPr/>
          </p:nvSpPr>
          <p:spPr>
            <a:xfrm>
              <a:off x="910883" y="441273"/>
              <a:ext cx="3512232" cy="3512232"/>
            </a:xfrm>
            <a:custGeom>
              <a:avLst/>
              <a:gdLst/>
              <a:ahLst/>
              <a:cxnLst/>
              <a:rect l="l" t="t" r="r" b="b"/>
              <a:pathLst>
                <a:path w="120000" h="120000" extrusionOk="0">
                  <a:moveTo>
                    <a:pt x="10451" y="26164"/>
                  </a:moveTo>
                  <a:lnTo>
                    <a:pt x="10451" y="26164"/>
                  </a:lnTo>
                  <a:cubicBezTo>
                    <a:pt x="16934" y="16671"/>
                    <a:pt x="26007" y="9240"/>
                    <a:pt x="36591" y="4755"/>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16"/>
          <p:cNvSpPr txBox="1"/>
          <p:nvPr/>
        </p:nvSpPr>
        <p:spPr>
          <a:xfrm>
            <a:off x="4954438" y="3337621"/>
            <a:ext cx="1779917"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Impactos ambientales y sociales de las centrales hidroeléctricas</a:t>
            </a:r>
            <a:endParaRPr sz="1800" b="1">
              <a:solidFill>
                <a:schemeClr val="dk1"/>
              </a:solidFill>
              <a:latin typeface="Calibri"/>
              <a:ea typeface="Calibri"/>
              <a:cs typeface="Calibri"/>
              <a:sym typeface="Calibri"/>
            </a:endParaRPr>
          </a:p>
        </p:txBody>
      </p:sp>
      <p:sp>
        <p:nvSpPr>
          <p:cNvPr id="328" name="Google Shape;328;p16"/>
          <p:cNvSpPr txBox="1"/>
          <p:nvPr/>
        </p:nvSpPr>
        <p:spPr>
          <a:xfrm>
            <a:off x="9220546" y="6078449"/>
            <a:ext cx="274320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Conceptos de: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Shivakumar et al. (2021)</a:t>
            </a:r>
            <a:endParaRPr/>
          </a:p>
        </p:txBody>
      </p:sp>
      <p:sp>
        <p:nvSpPr>
          <p:cNvPr id="329" name="Google Shape;329;p16"/>
          <p:cNvSpPr/>
          <p:nvPr/>
        </p:nvSpPr>
        <p:spPr>
          <a:xfrm>
            <a:off x="9575900" y="17552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0" name="Google Shape;330;p16" descr="Track2_Lecture7_Slide16.mp3"/>
          <p:cNvPicPr preferRelativeResize="0"/>
          <p:nvPr/>
        </p:nvPicPr>
        <p:blipFill rotWithShape="1">
          <a:blip r:embed="rId5">
            <a:alphaModFix/>
          </a:blip>
          <a:srcRect/>
          <a:stretch/>
        </p:blipFill>
        <p:spPr>
          <a:xfrm>
            <a:off x="9648567" y="23583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50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17"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37" name="Google Shape;337;p1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17</a:t>
            </a:fld>
            <a:endParaRPr sz="1400" b="1">
              <a:solidFill>
                <a:schemeClr val="lt1"/>
              </a:solidFill>
              <a:latin typeface="Open Sans ExtraBold"/>
              <a:ea typeface="Open Sans ExtraBold"/>
              <a:cs typeface="Open Sans ExtraBold"/>
              <a:sym typeface="Open Sans ExtraBold"/>
            </a:endParaRPr>
          </a:p>
        </p:txBody>
      </p:sp>
      <p:sp>
        <p:nvSpPr>
          <p:cNvPr id="338" name="Google Shape;338;p17"/>
          <p:cNvSpPr/>
          <p:nvPr/>
        </p:nvSpPr>
        <p:spPr>
          <a:xfrm>
            <a:off x="887215" y="1397013"/>
            <a:ext cx="956307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7.3.3 Papel de las centrales hidroeléctricas en los sistemas energéticos </a:t>
            </a:r>
            <a:endParaRPr/>
          </a:p>
        </p:txBody>
      </p:sp>
      <p:sp>
        <p:nvSpPr>
          <p:cNvPr id="339" name="Google Shape;339;p17"/>
          <p:cNvSpPr txBox="1"/>
          <p:nvPr/>
        </p:nvSpPr>
        <p:spPr>
          <a:xfrm>
            <a:off x="895874" y="3238"/>
            <a:ext cx="10223054" cy="137773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7.3 Introducción a las centrales hidroeléctricas </a:t>
            </a:r>
            <a:endParaRPr/>
          </a:p>
        </p:txBody>
      </p:sp>
      <p:sp>
        <p:nvSpPr>
          <p:cNvPr id="340" name="Google Shape;340;p17"/>
          <p:cNvSpPr/>
          <p:nvPr/>
        </p:nvSpPr>
        <p:spPr>
          <a:xfrm>
            <a:off x="3075350" y="6165603"/>
            <a:ext cx="432023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(Nuestro mundo en datos,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imagen</a:t>
            </a:r>
            <a:r>
              <a:rPr lang="en-US" sz="1000">
                <a:solidFill>
                  <a:schemeClr val="dk1"/>
                </a:solidFill>
                <a:latin typeface="Open Sans"/>
                <a:ea typeface="Open Sans"/>
                <a:cs typeface="Open Sans"/>
                <a:sym typeface="Open Sans"/>
              </a:rPr>
              <a:t>, con licencia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 3.0 </a:t>
            </a:r>
            <a:r>
              <a:rPr lang="en-US" sz="1000">
                <a:solidFill>
                  <a:schemeClr val="dk1"/>
                </a:solidFill>
                <a:latin typeface="Open Sans"/>
                <a:ea typeface="Open Sans"/>
                <a:cs typeface="Open Sans"/>
                <a:sym typeface="Open Sans"/>
              </a:rPr>
              <a:t>)</a:t>
            </a:r>
            <a:endParaRPr sz="1000">
              <a:solidFill>
                <a:srgbClr val="9CC2E5"/>
              </a:solidFill>
              <a:latin typeface="Open Sans"/>
              <a:ea typeface="Open Sans"/>
              <a:cs typeface="Open Sans"/>
              <a:sym typeface="Open Sans"/>
            </a:endParaRPr>
          </a:p>
        </p:txBody>
      </p:sp>
      <p:sp>
        <p:nvSpPr>
          <p:cNvPr id="341" name="Google Shape;341;p17"/>
          <p:cNvSpPr/>
          <p:nvPr/>
        </p:nvSpPr>
        <p:spPr>
          <a:xfrm>
            <a:off x="9648567" y="147027"/>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2" name="Google Shape;342;p17" descr="Track2_Lecture7_Slide17.mp3"/>
          <p:cNvPicPr preferRelativeResize="0"/>
          <p:nvPr/>
        </p:nvPicPr>
        <p:blipFill rotWithShape="1">
          <a:blip r:embed="rId6">
            <a:alphaModFix/>
          </a:blip>
          <a:srcRect/>
          <a:stretch/>
        </p:blipFill>
        <p:spPr>
          <a:xfrm>
            <a:off x="9719932" y="229482"/>
            <a:ext cx="812800" cy="812800"/>
          </a:xfrm>
          <a:prstGeom prst="rect">
            <a:avLst/>
          </a:prstGeom>
          <a:noFill/>
          <a:ln>
            <a:noFill/>
          </a:ln>
        </p:spPr>
      </p:pic>
      <p:pic>
        <p:nvPicPr>
          <p:cNvPr id="343" name="Google Shape;343;p17"/>
          <p:cNvPicPr preferRelativeResize="0"/>
          <p:nvPr/>
        </p:nvPicPr>
        <p:blipFill rotWithShape="1">
          <a:blip r:embed="rId7">
            <a:alphaModFix/>
          </a:blip>
          <a:srcRect/>
          <a:stretch/>
        </p:blipFill>
        <p:spPr>
          <a:xfrm>
            <a:off x="2562329" y="1797123"/>
            <a:ext cx="5935245" cy="4282169"/>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50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18"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50" name="Google Shape;350;p1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18</a:t>
            </a:fld>
            <a:endParaRPr sz="1400" b="1">
              <a:solidFill>
                <a:schemeClr val="lt1"/>
              </a:solidFill>
              <a:latin typeface="Open Sans ExtraBold"/>
              <a:ea typeface="Open Sans ExtraBold"/>
              <a:cs typeface="Open Sans ExtraBold"/>
              <a:sym typeface="Open Sans ExtraBold"/>
            </a:endParaRPr>
          </a:p>
        </p:txBody>
      </p:sp>
      <p:sp>
        <p:nvSpPr>
          <p:cNvPr id="351" name="Google Shape;351;p18"/>
          <p:cNvSpPr/>
          <p:nvPr/>
        </p:nvSpPr>
        <p:spPr>
          <a:xfrm>
            <a:off x="887214" y="1411390"/>
            <a:ext cx="768105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7.3.4 Centrales hidroeléctricas en OSeMOSYS Parte 1 </a:t>
            </a:r>
            <a:endParaRPr/>
          </a:p>
        </p:txBody>
      </p:sp>
      <p:sp>
        <p:nvSpPr>
          <p:cNvPr id="352" name="Google Shape;352;p18"/>
          <p:cNvSpPr txBox="1"/>
          <p:nvPr/>
        </p:nvSpPr>
        <p:spPr>
          <a:xfrm>
            <a:off x="895874" y="3238"/>
            <a:ext cx="10223054" cy="137773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7.3 Introducción a las centrales hidroeléctricas </a:t>
            </a:r>
            <a:endParaRPr/>
          </a:p>
        </p:txBody>
      </p:sp>
      <p:sp>
        <p:nvSpPr>
          <p:cNvPr id="353" name="Google Shape;353;p18"/>
          <p:cNvSpPr/>
          <p:nvPr/>
        </p:nvSpPr>
        <p:spPr>
          <a:xfrm>
            <a:off x="887214" y="2099457"/>
            <a:ext cx="9122145" cy="3016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Ejemplo de datos de grandes centrales hidroeléctricas para los parámetros claves de OSeMOSYS:</a:t>
            </a:r>
            <a:endParaRPr/>
          </a:p>
          <a:p>
            <a:pPr marL="342900" marR="0" lvl="0" indent="-342900" algn="l" rtl="0">
              <a:spcBef>
                <a:spcPts val="1200"/>
              </a:spcBef>
              <a:spcAft>
                <a:spcPts val="0"/>
              </a:spcAft>
              <a:buClr>
                <a:srgbClr val="000000"/>
              </a:buClr>
              <a:buSzPts val="2000"/>
              <a:buFont typeface="Arial"/>
              <a:buChar char="•"/>
            </a:pPr>
            <a:r>
              <a:rPr lang="en-US" sz="2000" b="1">
                <a:solidFill>
                  <a:srgbClr val="000000"/>
                </a:solidFill>
                <a:latin typeface="Open Sans"/>
                <a:ea typeface="Open Sans"/>
                <a:cs typeface="Open Sans"/>
                <a:sym typeface="Open Sans"/>
              </a:rPr>
              <a:t>Factor de capacidad: </a:t>
            </a:r>
            <a:r>
              <a:rPr lang="en-US" sz="2000">
                <a:solidFill>
                  <a:srgbClr val="000000"/>
                </a:solidFill>
                <a:latin typeface="Open Sans"/>
                <a:ea typeface="Open Sans"/>
                <a:cs typeface="Open Sans"/>
                <a:sym typeface="Open Sans"/>
              </a:rPr>
              <a:t>varía según el país </a:t>
            </a:r>
            <a:endParaRPr/>
          </a:p>
          <a:p>
            <a:pPr marL="342900" marR="0" lvl="0" indent="-342900" algn="l" rtl="0">
              <a:spcBef>
                <a:spcPts val="1200"/>
              </a:spcBef>
              <a:spcAft>
                <a:spcPts val="0"/>
              </a:spcAft>
              <a:buClr>
                <a:srgbClr val="000000"/>
              </a:buClr>
              <a:buSzPts val="2000"/>
              <a:buFont typeface="Arial"/>
              <a:buChar char="•"/>
            </a:pPr>
            <a:r>
              <a:rPr lang="en-US" sz="2000" b="1">
                <a:solidFill>
                  <a:srgbClr val="000000"/>
                </a:solidFill>
                <a:latin typeface="Open Sans"/>
                <a:ea typeface="Open Sans"/>
                <a:cs typeface="Open Sans"/>
                <a:sym typeface="Open Sans"/>
              </a:rPr>
              <a:t>Eficiencia: </a:t>
            </a:r>
            <a:r>
              <a:rPr lang="en-US" sz="2000">
                <a:solidFill>
                  <a:srgbClr val="000000"/>
                </a:solidFill>
                <a:latin typeface="Open Sans"/>
                <a:ea typeface="Open Sans"/>
                <a:cs typeface="Open Sans"/>
                <a:sym typeface="Open Sans"/>
              </a:rPr>
              <a:t>100%.</a:t>
            </a:r>
            <a:endParaRPr/>
          </a:p>
          <a:p>
            <a:pPr marL="342900" marR="0" lvl="0" indent="-342900" algn="l" rtl="0">
              <a:spcBef>
                <a:spcPts val="1200"/>
              </a:spcBef>
              <a:spcAft>
                <a:spcPts val="0"/>
              </a:spcAft>
              <a:buClr>
                <a:srgbClr val="000000"/>
              </a:buClr>
              <a:buSzPts val="2000"/>
              <a:buFont typeface="Arial"/>
              <a:buChar char="•"/>
            </a:pPr>
            <a:r>
              <a:rPr lang="en-US" sz="2000" b="1">
                <a:solidFill>
                  <a:srgbClr val="000000"/>
                </a:solidFill>
                <a:latin typeface="Open Sans"/>
                <a:ea typeface="Open Sans"/>
                <a:cs typeface="Open Sans"/>
                <a:sym typeface="Open Sans"/>
              </a:rPr>
              <a:t>Costo de capital: </a:t>
            </a:r>
            <a:r>
              <a:rPr lang="en-US" sz="2000">
                <a:solidFill>
                  <a:srgbClr val="000000"/>
                </a:solidFill>
                <a:latin typeface="Open Sans"/>
                <a:ea typeface="Open Sans"/>
                <a:cs typeface="Open Sans"/>
                <a:sym typeface="Open Sans"/>
              </a:rPr>
              <a:t>2100 $/kW</a:t>
            </a:r>
            <a:endParaRPr/>
          </a:p>
          <a:p>
            <a:pPr marL="342900" marR="0" lvl="0" indent="-342900" algn="l" rtl="0">
              <a:spcBef>
                <a:spcPts val="1200"/>
              </a:spcBef>
              <a:spcAft>
                <a:spcPts val="0"/>
              </a:spcAft>
              <a:buClr>
                <a:srgbClr val="000000"/>
              </a:buClr>
              <a:buSzPts val="2000"/>
              <a:buFont typeface="Arial"/>
              <a:buChar char="•"/>
            </a:pPr>
            <a:r>
              <a:rPr lang="en-US" sz="2000" b="1">
                <a:solidFill>
                  <a:srgbClr val="000000"/>
                </a:solidFill>
                <a:latin typeface="Open Sans"/>
                <a:ea typeface="Open Sans"/>
                <a:cs typeface="Open Sans"/>
                <a:sym typeface="Open Sans"/>
              </a:rPr>
              <a:t>Costo fijo: </a:t>
            </a:r>
            <a:r>
              <a:rPr lang="en-US" sz="2000">
                <a:solidFill>
                  <a:srgbClr val="000000"/>
                </a:solidFill>
                <a:latin typeface="Open Sans"/>
                <a:ea typeface="Open Sans"/>
                <a:cs typeface="Open Sans"/>
                <a:sym typeface="Open Sans"/>
              </a:rPr>
              <a:t>55 $/kW</a:t>
            </a:r>
            <a:endParaRPr/>
          </a:p>
          <a:p>
            <a:pPr marL="342900" marR="0" lvl="0" indent="-342900" algn="l" rtl="0">
              <a:spcBef>
                <a:spcPts val="1200"/>
              </a:spcBef>
              <a:spcAft>
                <a:spcPts val="0"/>
              </a:spcAft>
              <a:buClr>
                <a:srgbClr val="000000"/>
              </a:buClr>
              <a:buSzPts val="2000"/>
              <a:buFont typeface="Arial"/>
              <a:buChar char="•"/>
            </a:pPr>
            <a:r>
              <a:rPr lang="en-US" sz="2000" b="1">
                <a:solidFill>
                  <a:srgbClr val="000000"/>
                </a:solidFill>
                <a:latin typeface="Open Sans"/>
                <a:ea typeface="Open Sans"/>
                <a:cs typeface="Open Sans"/>
                <a:sym typeface="Open Sans"/>
              </a:rPr>
              <a:t>Vida útil: </a:t>
            </a:r>
            <a:r>
              <a:rPr lang="en-US" sz="2000">
                <a:solidFill>
                  <a:srgbClr val="000000"/>
                </a:solidFill>
                <a:latin typeface="Open Sans"/>
                <a:ea typeface="Open Sans"/>
                <a:cs typeface="Open Sans"/>
                <a:sym typeface="Open Sans"/>
              </a:rPr>
              <a:t>50 años </a:t>
            </a:r>
            <a:endParaRPr sz="1200">
              <a:solidFill>
                <a:schemeClr val="dk1"/>
              </a:solidFill>
              <a:latin typeface="Calibri"/>
              <a:ea typeface="Calibri"/>
              <a:cs typeface="Calibri"/>
              <a:sym typeface="Calibri"/>
            </a:endParaRPr>
          </a:p>
        </p:txBody>
      </p:sp>
      <p:sp>
        <p:nvSpPr>
          <p:cNvPr id="354" name="Google Shape;354;p18"/>
          <p:cNvSpPr/>
          <p:nvPr/>
        </p:nvSpPr>
        <p:spPr>
          <a:xfrm>
            <a:off x="948175" y="6143323"/>
            <a:ext cx="60960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0000"/>
                </a:solidFill>
                <a:latin typeface="Open Sans"/>
                <a:ea typeface="Open Sans"/>
                <a:cs typeface="Open Sans"/>
                <a:sym typeface="Open Sans"/>
              </a:rPr>
              <a:t>Fuente: Pappis, I. et al. (2019) </a:t>
            </a:r>
            <a:r>
              <a:rPr lang="en-US" sz="10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Energy Projections for African Countries</a:t>
            </a:r>
            <a:r>
              <a:rPr lang="en-US" sz="1000">
                <a:solidFill>
                  <a:srgbClr val="000000"/>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p:txBody>
      </p:sp>
      <p:sp>
        <p:nvSpPr>
          <p:cNvPr id="355" name="Google Shape;355;p18"/>
          <p:cNvSpPr/>
          <p:nvPr/>
        </p:nvSpPr>
        <p:spPr>
          <a:xfrm>
            <a:off x="9170802" y="486862"/>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6" name="Google Shape;356;p18" descr="Track2_Lecture7_Slide18.mp3"/>
          <p:cNvPicPr preferRelativeResize="0"/>
          <p:nvPr/>
        </p:nvPicPr>
        <p:blipFill rotWithShape="1">
          <a:blip r:embed="rId5">
            <a:alphaModFix/>
          </a:blip>
          <a:srcRect/>
          <a:stretch/>
        </p:blipFill>
        <p:spPr>
          <a:xfrm>
            <a:off x="9242167" y="558227"/>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50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19"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63" name="Google Shape;363;p1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19</a:t>
            </a:fld>
            <a:endParaRPr sz="1400" b="1">
              <a:solidFill>
                <a:schemeClr val="lt1"/>
              </a:solidFill>
              <a:latin typeface="Open Sans ExtraBold"/>
              <a:ea typeface="Open Sans ExtraBold"/>
              <a:cs typeface="Open Sans ExtraBold"/>
              <a:sym typeface="Open Sans ExtraBold"/>
            </a:endParaRPr>
          </a:p>
        </p:txBody>
      </p:sp>
      <p:sp>
        <p:nvSpPr>
          <p:cNvPr id="364" name="Google Shape;364;p19"/>
          <p:cNvSpPr/>
          <p:nvPr/>
        </p:nvSpPr>
        <p:spPr>
          <a:xfrm>
            <a:off x="887214" y="1411390"/>
            <a:ext cx="713918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7.3.5 Centrales hidroeléctricas en OSeMOSYS Parte 2 </a:t>
            </a:r>
            <a:endParaRPr/>
          </a:p>
        </p:txBody>
      </p:sp>
      <p:sp>
        <p:nvSpPr>
          <p:cNvPr id="365" name="Google Shape;365;p19"/>
          <p:cNvSpPr txBox="1"/>
          <p:nvPr/>
        </p:nvSpPr>
        <p:spPr>
          <a:xfrm>
            <a:off x="895874" y="3238"/>
            <a:ext cx="10223054" cy="137773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7.3 Introducción a las centrales hidroeléctricas </a:t>
            </a:r>
            <a:endParaRPr/>
          </a:p>
        </p:txBody>
      </p:sp>
      <p:sp>
        <p:nvSpPr>
          <p:cNvPr id="366" name="Google Shape;366;p19"/>
          <p:cNvSpPr/>
          <p:nvPr/>
        </p:nvSpPr>
        <p:spPr>
          <a:xfrm>
            <a:off x="901592" y="2072748"/>
            <a:ext cx="4219466" cy="33239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Ejemplo de denominación de diferentes tamaños de centrales hidroeléctricas utilizando la convención de denominación genérica:</a:t>
            </a:r>
            <a:endParaRPr/>
          </a:p>
          <a:p>
            <a:pPr marL="342900" marR="0" lvl="0" indent="-342900" algn="l"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Grandes centrales hidroeléctricas (&gt;100MW) = PWRHYD001</a:t>
            </a:r>
            <a:endParaRPr/>
          </a:p>
          <a:p>
            <a:pPr marL="342900" marR="0" lvl="0" indent="-342900" algn="l"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Energía hidroeléctrica media (25-100MW) = PWRHYD002</a:t>
            </a:r>
            <a:endParaRPr/>
          </a:p>
          <a:p>
            <a:pPr marL="342900" marR="0" lvl="0" indent="-342900" algn="l" rtl="0">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Pequeña central hidroeléctrica (&lt;25MW) = PWRHYD003</a:t>
            </a:r>
            <a:endParaRPr/>
          </a:p>
        </p:txBody>
      </p:sp>
      <p:sp>
        <p:nvSpPr>
          <p:cNvPr id="367" name="Google Shape;367;p19"/>
          <p:cNvSpPr/>
          <p:nvPr/>
        </p:nvSpPr>
        <p:spPr>
          <a:xfrm>
            <a:off x="9170802" y="486862"/>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8" name="Google Shape;368;p19" descr="Track2_Lecture7_Slide19.mp3"/>
          <p:cNvPicPr preferRelativeResize="0"/>
          <p:nvPr/>
        </p:nvPicPr>
        <p:blipFill rotWithShape="1">
          <a:blip r:embed="rId4">
            <a:alphaModFix/>
          </a:blip>
          <a:srcRect/>
          <a:stretch/>
        </p:blipFill>
        <p:spPr>
          <a:xfrm>
            <a:off x="9242167" y="558227"/>
            <a:ext cx="812800" cy="812800"/>
          </a:xfrm>
          <a:prstGeom prst="rect">
            <a:avLst/>
          </a:prstGeom>
          <a:noFill/>
          <a:ln>
            <a:noFill/>
          </a:ln>
        </p:spPr>
      </p:pic>
      <p:pic>
        <p:nvPicPr>
          <p:cNvPr id="369" name="Google Shape;369;p19"/>
          <p:cNvPicPr preferRelativeResize="0"/>
          <p:nvPr/>
        </p:nvPicPr>
        <p:blipFill rotWithShape="1">
          <a:blip r:embed="rId5">
            <a:alphaModFix/>
          </a:blip>
          <a:srcRect/>
          <a:stretch/>
        </p:blipFill>
        <p:spPr>
          <a:xfrm>
            <a:off x="5569390" y="2064901"/>
            <a:ext cx="5570929" cy="359492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50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a:t>
            </a:fld>
            <a:endParaRPr sz="1400" b="1">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744920" y="351369"/>
            <a:ext cx="7651304" cy="955531"/>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r>
              <a:rPr lang="en-US" sz="4000">
                <a:solidFill>
                  <a:schemeClr val="dk1"/>
                </a:solidFill>
                <a:latin typeface="Open Sans"/>
                <a:ea typeface="Open Sans"/>
                <a:cs typeface="Open Sans"/>
                <a:sym typeface="Open Sans"/>
              </a:rPr>
              <a:t>Resultados del aprendizaje</a:t>
            </a:r>
            <a:endParaRPr sz="4000">
              <a:solidFill>
                <a:schemeClr val="dk1"/>
              </a:solidFill>
              <a:latin typeface="Open Sans"/>
              <a:ea typeface="Open Sans"/>
              <a:cs typeface="Open Sans"/>
              <a:sym typeface="Open Sans"/>
            </a:endParaRPr>
          </a:p>
        </p:txBody>
      </p:sp>
      <p:sp>
        <p:nvSpPr>
          <p:cNvPr id="108" name="Google Shape;108;p2"/>
          <p:cNvSpPr txBox="1"/>
          <p:nvPr/>
        </p:nvSpPr>
        <p:spPr>
          <a:xfrm>
            <a:off x="865021" y="1425005"/>
            <a:ext cx="8050696" cy="472655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Al final de esta conferencia, serás capaz de:</a:t>
            </a:r>
            <a:endParaRPr sz="2000" b="1">
              <a:solidFill>
                <a:srgbClr val="9CC2E5"/>
              </a:solidFill>
              <a:latin typeface="Open Sans"/>
              <a:ea typeface="Open Sans"/>
              <a:cs typeface="Open Sans"/>
              <a:sym typeface="Open Sans"/>
            </a:endParaRPr>
          </a:p>
          <a:p>
            <a:pPr marL="0" marR="0" lvl="0" indent="0" algn="l" rtl="0">
              <a:spcBef>
                <a:spcPts val="1000"/>
              </a:spcBef>
              <a:spcAft>
                <a:spcPts val="0"/>
              </a:spcAft>
              <a:buNone/>
            </a:pPr>
            <a:r>
              <a:rPr lang="en-US" sz="2000">
                <a:solidFill>
                  <a:srgbClr val="000000"/>
                </a:solidFill>
                <a:latin typeface="Open Sans"/>
                <a:ea typeface="Open Sans"/>
                <a:cs typeface="Open Sans"/>
                <a:sym typeface="Open Sans"/>
              </a:rPr>
              <a:t>ILO1: Comprender las características claves de las tecnologías que utilizan biomasa como combustible, sus impactos ambientales y sociales, y cómo representarlas en OSeMOSYS </a:t>
            </a:r>
            <a:endParaRPr sz="2000">
              <a:solidFill>
                <a:srgbClr val="000000"/>
              </a:solidFill>
              <a:latin typeface="Open Sans"/>
              <a:ea typeface="Open Sans"/>
              <a:cs typeface="Open Sans"/>
              <a:sym typeface="Open Sans"/>
            </a:endParaRPr>
          </a:p>
          <a:p>
            <a:pPr marL="0" marR="0" lvl="0" indent="0" algn="l" rtl="0">
              <a:spcBef>
                <a:spcPts val="1000"/>
              </a:spcBef>
              <a:spcAft>
                <a:spcPts val="0"/>
              </a:spcAft>
              <a:buNone/>
            </a:pPr>
            <a:r>
              <a:rPr lang="en-US" sz="2000">
                <a:solidFill>
                  <a:srgbClr val="000000"/>
                </a:solidFill>
                <a:latin typeface="Open Sans"/>
                <a:ea typeface="Open Sans"/>
                <a:cs typeface="Open Sans"/>
                <a:sym typeface="Open Sans"/>
              </a:rPr>
              <a:t>ILO2: Comprender las características claves de las tecnologías geotérmicas, sus impactos ambientales y sociales, y cómo representarlas en OSeMOSYS</a:t>
            </a:r>
            <a:endParaRPr sz="2000">
              <a:solidFill>
                <a:srgbClr val="000000"/>
              </a:solidFill>
              <a:latin typeface="Open Sans"/>
              <a:ea typeface="Open Sans"/>
              <a:cs typeface="Open Sans"/>
              <a:sym typeface="Open Sans"/>
            </a:endParaRPr>
          </a:p>
          <a:p>
            <a:pPr marL="0" marR="0" lvl="0" indent="0" algn="l" rtl="0">
              <a:spcBef>
                <a:spcPts val="1000"/>
              </a:spcBef>
              <a:spcAft>
                <a:spcPts val="0"/>
              </a:spcAft>
              <a:buNone/>
            </a:pPr>
            <a:r>
              <a:rPr lang="en-US" sz="2000">
                <a:solidFill>
                  <a:srgbClr val="000000"/>
                </a:solidFill>
                <a:latin typeface="Open Sans"/>
                <a:ea typeface="Open Sans"/>
                <a:cs typeface="Open Sans"/>
                <a:sym typeface="Open Sans"/>
              </a:rPr>
              <a:t>ILO3: Comprender las características claves de las tecnologías hidroeléctricas, sus impactos ambientales y sociales, y cómo representarlas en OSeMOSYS</a:t>
            </a:r>
            <a:endParaRPr sz="2000">
              <a:solidFill>
                <a:srgbClr val="000000"/>
              </a:solidFill>
              <a:latin typeface="Open Sans"/>
              <a:ea typeface="Open Sans"/>
              <a:cs typeface="Open Sans"/>
              <a:sym typeface="Open Sans"/>
            </a:endParaRPr>
          </a:p>
          <a:p>
            <a:pPr marL="0" marR="0" lvl="0" indent="0" algn="l" rtl="0">
              <a:spcBef>
                <a:spcPts val="1000"/>
              </a:spcBef>
              <a:spcAft>
                <a:spcPts val="0"/>
              </a:spcAft>
              <a:buNone/>
            </a:pPr>
            <a:r>
              <a:rPr lang="en-US" sz="2000">
                <a:solidFill>
                  <a:srgbClr val="000000"/>
                </a:solidFill>
                <a:latin typeface="Open Sans"/>
                <a:ea typeface="Open Sans"/>
                <a:cs typeface="Open Sans"/>
                <a:sym typeface="Open Sans"/>
              </a:rPr>
              <a:t>ILO4: Comprender las características claves de las tecnologías nucleares, sus impactos ambientales y sociales, y cómo representarlas en OSeMOSYS</a:t>
            </a:r>
            <a:endParaRPr sz="2000" b="1">
              <a:solidFill>
                <a:srgbClr val="000000"/>
              </a:solidFill>
              <a:latin typeface="Open Sans"/>
              <a:ea typeface="Open Sans"/>
              <a:cs typeface="Open Sans"/>
              <a:sym typeface="Open Sans"/>
            </a:endParaRPr>
          </a:p>
        </p:txBody>
      </p:sp>
      <p:sp>
        <p:nvSpPr>
          <p:cNvPr id="109" name="Google Shape;109;p2"/>
          <p:cNvSpPr/>
          <p:nvPr/>
        </p:nvSpPr>
        <p:spPr>
          <a:xfrm>
            <a:off x="8396224" y="57617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0" name="Google Shape;110;p2" descr="Track2_Lecture7_Slide2.mp3"/>
          <p:cNvPicPr preferRelativeResize="0"/>
          <p:nvPr/>
        </p:nvPicPr>
        <p:blipFill rotWithShape="1">
          <a:blip r:embed="rId4">
            <a:alphaModFix/>
          </a:blip>
          <a:srcRect/>
          <a:stretch/>
        </p:blipFill>
        <p:spPr>
          <a:xfrm>
            <a:off x="8509362" y="576174"/>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20"/>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375" name="Google Shape;375;p2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20</a:t>
            </a:fld>
            <a:endParaRPr sz="1400" b="1">
              <a:solidFill>
                <a:schemeClr val="lt1"/>
              </a:solidFill>
              <a:latin typeface="Open Sans ExtraBold"/>
              <a:ea typeface="Open Sans ExtraBold"/>
              <a:cs typeface="Open Sans ExtraBold"/>
              <a:sym typeface="Open Sans ExtraBold"/>
            </a:endParaRPr>
          </a:p>
        </p:txBody>
      </p:sp>
      <p:sp>
        <p:nvSpPr>
          <p:cNvPr id="376" name="Google Shape;376;p20"/>
          <p:cNvSpPr txBox="1"/>
          <p:nvPr/>
        </p:nvSpPr>
        <p:spPr>
          <a:xfrm>
            <a:off x="887215" y="874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Conferencia 7.3 Referencias</a:t>
            </a:r>
            <a:endParaRPr/>
          </a:p>
        </p:txBody>
      </p:sp>
      <p:sp>
        <p:nvSpPr>
          <p:cNvPr id="377" name="Google Shape;377;p20"/>
          <p:cNvSpPr txBox="1"/>
          <p:nvPr/>
        </p:nvSpPr>
        <p:spPr>
          <a:xfrm>
            <a:off x="929196" y="1494761"/>
            <a:ext cx="5302928" cy="452431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Shivakumar, Abhishek, Sundin, Caroline, Pappis, Ioannis, Sridharan, Vignesh, &amp; Almulla, Youssef. (2021, marzo). Hydro and nuclear: social, environmental and economic concerns (Versión 1). Zenodo. </a:t>
            </a:r>
            <a:r>
              <a:rPr lang="en-US"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http://doi.org/10.5281/zenodo.4585607</a:t>
            </a:r>
            <a:endParaRPr sz="1800">
              <a:solidFill>
                <a:schemeClr val="dk1"/>
              </a:solidFill>
              <a:latin typeface="Open Sans"/>
              <a:ea typeface="Open Sans"/>
              <a:cs typeface="Open Sans"/>
              <a:sym typeface="Open Sans"/>
            </a:endParaRPr>
          </a:p>
          <a:p>
            <a:pPr marL="342900" marR="0" lvl="0" indent="-342900" algn="l"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Pappis, I., Howells, M., Sridharan, V., Usher, W., Shivakumar, A., Gardumi, F. y Ramos, E., Energy projections for African countries, Hidalgo González, I., Medarac, H., González Sánchez, M. y Kougias, I., editor(es), EUR 29904 ES, Oficina de Publicaciones de la Unión Europea, Luxemburgo, 2019, ISBN 978-92-76-12391-0, doi:10.2760/678700, JRC118432.</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21" descr="Graphical user interface, text&#10;&#10;Description automatically generated"/>
          <p:cNvPicPr preferRelativeResize="0"/>
          <p:nvPr/>
        </p:nvPicPr>
        <p:blipFill rotWithShape="1">
          <a:blip r:embed="rId3">
            <a:alphaModFix/>
          </a:blip>
          <a:srcRect/>
          <a:stretch/>
        </p:blipFill>
        <p:spPr>
          <a:xfrm>
            <a:off x="0" y="15190"/>
            <a:ext cx="12192000" cy="6858000"/>
          </a:xfrm>
          <a:prstGeom prst="rect">
            <a:avLst/>
          </a:prstGeom>
          <a:noFill/>
          <a:ln>
            <a:noFill/>
          </a:ln>
        </p:spPr>
      </p:pic>
      <p:sp>
        <p:nvSpPr>
          <p:cNvPr id="384" name="Google Shape;384;p2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21</a:t>
            </a:fld>
            <a:endParaRPr sz="1400" b="1">
              <a:solidFill>
                <a:schemeClr val="lt1"/>
              </a:solidFill>
              <a:latin typeface="Open Sans ExtraBold"/>
              <a:ea typeface="Open Sans ExtraBold"/>
              <a:cs typeface="Open Sans ExtraBold"/>
              <a:sym typeface="Open Sans ExtraBold"/>
            </a:endParaRPr>
          </a:p>
        </p:txBody>
      </p:sp>
      <p:sp>
        <p:nvSpPr>
          <p:cNvPr id="385" name="Google Shape;385;p21"/>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7.4.1 Panorama de las centrales nucleares </a:t>
            </a:r>
            <a:endParaRPr/>
          </a:p>
        </p:txBody>
      </p:sp>
      <p:sp>
        <p:nvSpPr>
          <p:cNvPr id="386" name="Google Shape;386;p21"/>
          <p:cNvSpPr txBox="1"/>
          <p:nvPr/>
        </p:nvSpPr>
        <p:spPr>
          <a:xfrm>
            <a:off x="895875" y="3238"/>
            <a:ext cx="5620540" cy="1377733"/>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7.4 Introducción a las centrales nucleares </a:t>
            </a:r>
            <a:endParaRPr/>
          </a:p>
        </p:txBody>
      </p:sp>
      <p:pic>
        <p:nvPicPr>
          <p:cNvPr id="387" name="Google Shape;387;p21"/>
          <p:cNvPicPr preferRelativeResize="0"/>
          <p:nvPr/>
        </p:nvPicPr>
        <p:blipFill rotWithShape="1">
          <a:blip r:embed="rId4">
            <a:alphaModFix/>
          </a:blip>
          <a:srcRect/>
          <a:stretch/>
        </p:blipFill>
        <p:spPr>
          <a:xfrm>
            <a:off x="2265874" y="1991265"/>
            <a:ext cx="7070783" cy="3925016"/>
          </a:xfrm>
          <a:prstGeom prst="rect">
            <a:avLst/>
          </a:prstGeom>
          <a:noFill/>
          <a:ln>
            <a:noFill/>
          </a:ln>
        </p:spPr>
      </p:pic>
      <p:sp>
        <p:nvSpPr>
          <p:cNvPr id="388" name="Google Shape;388;p21"/>
          <p:cNvSpPr/>
          <p:nvPr/>
        </p:nvSpPr>
        <p:spPr>
          <a:xfrm>
            <a:off x="2638533" y="6151610"/>
            <a:ext cx="345746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(MikeRun,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a:t>
            </a:r>
            <a:r>
              <a:rPr lang="en-US" sz="1000">
                <a:solidFill>
                  <a:schemeClr val="dk1"/>
                </a:solidFill>
                <a:latin typeface="Open Sans"/>
                <a:ea typeface="Open Sans"/>
                <a:cs typeface="Open Sans"/>
                <a:sym typeface="Open Sans"/>
              </a:rPr>
              <a:t>, licencia: </a:t>
            </a:r>
            <a:r>
              <a:rPr lang="en-US"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BY-SA 4.0</a:t>
            </a:r>
            <a:r>
              <a:rPr lang="en-US" sz="1000">
                <a:solidFill>
                  <a:schemeClr val="dk1"/>
                </a:solidFill>
                <a:latin typeface="Open Sans"/>
                <a:ea typeface="Open Sans"/>
                <a:cs typeface="Open Sans"/>
                <a:sym typeface="Open Sans"/>
              </a:rPr>
              <a:t>)</a:t>
            </a:r>
            <a:endParaRPr sz="1000">
              <a:solidFill>
                <a:srgbClr val="9CC2E5"/>
              </a:solidFill>
              <a:latin typeface="Open Sans"/>
              <a:ea typeface="Open Sans"/>
              <a:cs typeface="Open Sans"/>
              <a:sym typeface="Open Sans"/>
            </a:endParaRPr>
          </a:p>
        </p:txBody>
      </p:sp>
      <p:sp>
        <p:nvSpPr>
          <p:cNvPr id="389" name="Google Shape;389;p21"/>
          <p:cNvSpPr/>
          <p:nvPr/>
        </p:nvSpPr>
        <p:spPr>
          <a:xfrm>
            <a:off x="6354029" y="23552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0" name="Google Shape;390;p21" descr="Track2_Lecture7_Slide21.mp3"/>
          <p:cNvPicPr preferRelativeResize="0"/>
          <p:nvPr/>
        </p:nvPicPr>
        <p:blipFill rotWithShape="1">
          <a:blip r:embed="rId7">
            <a:alphaModFix/>
          </a:blip>
          <a:srcRect/>
          <a:stretch/>
        </p:blipFill>
        <p:spPr>
          <a:xfrm>
            <a:off x="6425394" y="30689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0"/>
                                        </p:tgtEl>
                                        <p:attrNameLst>
                                          <p:attrName>style.visibility</p:attrName>
                                        </p:attrNameLst>
                                      </p:cBhvr>
                                      <p:to>
                                        <p:strVal val="visible"/>
                                      </p:to>
                                    </p:set>
                                    <p:animEffect transition="in" filter="fade">
                                      <p:cBhvr>
                                        <p:cTn id="7" dur="50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22"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97" name="Google Shape;397;p2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19</a:t>
            </a:r>
            <a:endParaRPr sz="1400" b="1">
              <a:solidFill>
                <a:schemeClr val="lt1"/>
              </a:solidFill>
              <a:latin typeface="Open Sans ExtraBold"/>
              <a:ea typeface="Open Sans ExtraBold"/>
              <a:cs typeface="Open Sans ExtraBold"/>
              <a:sym typeface="Open Sans ExtraBold"/>
            </a:endParaRPr>
          </a:p>
        </p:txBody>
      </p:sp>
      <p:sp>
        <p:nvSpPr>
          <p:cNvPr id="398" name="Google Shape;398;p22"/>
          <p:cNvSpPr/>
          <p:nvPr/>
        </p:nvSpPr>
        <p:spPr>
          <a:xfrm>
            <a:off x="887215" y="1397013"/>
            <a:ext cx="932191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7.4.2 Aspectos medioambientales y sociales de las centrales nucleares </a:t>
            </a:r>
            <a:endParaRPr/>
          </a:p>
        </p:txBody>
      </p:sp>
      <p:sp>
        <p:nvSpPr>
          <p:cNvPr id="399" name="Google Shape;399;p22"/>
          <p:cNvSpPr txBox="1"/>
          <p:nvPr/>
        </p:nvSpPr>
        <p:spPr>
          <a:xfrm>
            <a:off x="895874" y="3238"/>
            <a:ext cx="5525947" cy="1377733"/>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7.4 Introducción a las centrales nucleares </a:t>
            </a:r>
            <a:endParaRPr/>
          </a:p>
        </p:txBody>
      </p:sp>
      <p:grpSp>
        <p:nvGrpSpPr>
          <p:cNvPr id="400" name="Google Shape;400;p22"/>
          <p:cNvGrpSpPr/>
          <p:nvPr/>
        </p:nvGrpSpPr>
        <p:grpSpPr>
          <a:xfrm>
            <a:off x="3498365" y="1947218"/>
            <a:ext cx="4692063" cy="4055469"/>
            <a:chOff x="320968" y="1961"/>
            <a:chExt cx="4692063" cy="4055469"/>
          </a:xfrm>
        </p:grpSpPr>
        <p:sp>
          <p:nvSpPr>
            <p:cNvPr id="401" name="Google Shape;401;p22"/>
            <p:cNvSpPr/>
            <p:nvPr/>
          </p:nvSpPr>
          <p:spPr>
            <a:xfrm>
              <a:off x="1991134" y="1961"/>
              <a:ext cx="1351731" cy="878625"/>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2"/>
            <p:cNvSpPr txBox="1"/>
            <p:nvPr/>
          </p:nvSpPr>
          <p:spPr>
            <a:xfrm>
              <a:off x="2034025" y="44852"/>
              <a:ext cx="1265949" cy="792843"/>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Capital intensivo</a:t>
              </a:r>
              <a:endParaRPr sz="1400">
                <a:solidFill>
                  <a:schemeClr val="lt1"/>
                </a:solidFill>
                <a:latin typeface="Calibri"/>
                <a:ea typeface="Calibri"/>
                <a:cs typeface="Calibri"/>
                <a:sym typeface="Calibri"/>
              </a:endParaRPr>
            </a:p>
          </p:txBody>
        </p:sp>
        <p:sp>
          <p:nvSpPr>
            <p:cNvPr id="403" name="Google Shape;403;p22"/>
            <p:cNvSpPr/>
            <p:nvPr/>
          </p:nvSpPr>
          <p:spPr>
            <a:xfrm>
              <a:off x="910883" y="441273"/>
              <a:ext cx="3512232" cy="3512232"/>
            </a:xfrm>
            <a:custGeom>
              <a:avLst/>
              <a:gdLst/>
              <a:ahLst/>
              <a:cxnLst/>
              <a:rect l="l" t="t" r="r" b="b"/>
              <a:pathLst>
                <a:path w="120000" h="120000" extrusionOk="0">
                  <a:moveTo>
                    <a:pt x="83409" y="4755"/>
                  </a:moveTo>
                  <a:lnTo>
                    <a:pt x="83409" y="4755"/>
                  </a:lnTo>
                  <a:cubicBezTo>
                    <a:pt x="93993" y="9240"/>
                    <a:pt x="103066" y="16671"/>
                    <a:pt x="109549" y="26164"/>
                  </a:cubicBezTo>
                </a:path>
              </a:pathLst>
            </a:custGeom>
            <a:noFill/>
            <a:ln w="952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2"/>
            <p:cNvSpPr/>
            <p:nvPr/>
          </p:nvSpPr>
          <p:spPr>
            <a:xfrm>
              <a:off x="3661300" y="1215407"/>
              <a:ext cx="1351731" cy="878625"/>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2"/>
            <p:cNvSpPr txBox="1"/>
            <p:nvPr/>
          </p:nvSpPr>
          <p:spPr>
            <a:xfrm>
              <a:off x="3704191" y="1258298"/>
              <a:ext cx="1265949" cy="792843"/>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Percepción pública</a:t>
              </a:r>
              <a:endParaRPr sz="1400">
                <a:solidFill>
                  <a:schemeClr val="lt1"/>
                </a:solidFill>
                <a:latin typeface="Calibri"/>
                <a:ea typeface="Calibri"/>
                <a:cs typeface="Calibri"/>
                <a:sym typeface="Calibri"/>
              </a:endParaRPr>
            </a:p>
          </p:txBody>
        </p:sp>
        <p:sp>
          <p:nvSpPr>
            <p:cNvPr id="406" name="Google Shape;406;p22"/>
            <p:cNvSpPr/>
            <p:nvPr/>
          </p:nvSpPr>
          <p:spPr>
            <a:xfrm>
              <a:off x="910883" y="441273"/>
              <a:ext cx="3512232" cy="3512232"/>
            </a:xfrm>
            <a:custGeom>
              <a:avLst/>
              <a:gdLst/>
              <a:ahLst/>
              <a:cxnLst/>
              <a:rect l="l" t="t" r="r" b="b"/>
              <a:pathLst>
                <a:path w="120000" h="120000" extrusionOk="0">
                  <a:moveTo>
                    <a:pt x="119917" y="56852"/>
                  </a:moveTo>
                  <a:lnTo>
                    <a:pt x="119917" y="56852"/>
                  </a:lnTo>
                  <a:cubicBezTo>
                    <a:pt x="120593" y="69726"/>
                    <a:pt x="117105" y="82475"/>
                    <a:pt x="109969" y="93212"/>
                  </a:cubicBezTo>
                </a:path>
              </a:pathLst>
            </a:custGeom>
            <a:noFill/>
            <a:ln w="952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2"/>
            <p:cNvSpPr/>
            <p:nvPr/>
          </p:nvSpPr>
          <p:spPr>
            <a:xfrm>
              <a:off x="3023353" y="3178805"/>
              <a:ext cx="1351731" cy="878625"/>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2"/>
            <p:cNvSpPr txBox="1"/>
            <p:nvPr/>
          </p:nvSpPr>
          <p:spPr>
            <a:xfrm>
              <a:off x="3066244" y="3221696"/>
              <a:ext cx="1265949" cy="792843"/>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Residuos nucleares</a:t>
              </a:r>
              <a:endParaRPr sz="1400">
                <a:solidFill>
                  <a:schemeClr val="lt1"/>
                </a:solidFill>
                <a:latin typeface="Calibri"/>
                <a:ea typeface="Calibri"/>
                <a:cs typeface="Calibri"/>
                <a:sym typeface="Calibri"/>
              </a:endParaRPr>
            </a:p>
          </p:txBody>
        </p:sp>
        <p:sp>
          <p:nvSpPr>
            <p:cNvPr id="409" name="Google Shape;409;p22"/>
            <p:cNvSpPr/>
            <p:nvPr/>
          </p:nvSpPr>
          <p:spPr>
            <a:xfrm>
              <a:off x="910883" y="441273"/>
              <a:ext cx="3512232" cy="3512232"/>
            </a:xfrm>
            <a:custGeom>
              <a:avLst/>
              <a:gdLst/>
              <a:ahLst/>
              <a:cxnLst/>
              <a:rect l="l" t="t" r="r" b="b"/>
              <a:pathLst>
                <a:path w="120000" h="120000" extrusionOk="0">
                  <a:moveTo>
                    <a:pt x="71937" y="118801"/>
                  </a:moveTo>
                  <a:lnTo>
                    <a:pt x="71937" y="118801"/>
                  </a:lnTo>
                  <a:cubicBezTo>
                    <a:pt x="64060" y="120400"/>
                    <a:pt x="55941" y="120400"/>
                    <a:pt x="48064" y="118801"/>
                  </a:cubicBezTo>
                </a:path>
              </a:pathLst>
            </a:custGeom>
            <a:noFill/>
            <a:ln w="952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2"/>
            <p:cNvSpPr/>
            <p:nvPr/>
          </p:nvSpPr>
          <p:spPr>
            <a:xfrm>
              <a:off x="958915" y="3178805"/>
              <a:ext cx="1351731" cy="878625"/>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2"/>
            <p:cNvSpPr txBox="1"/>
            <p:nvPr/>
          </p:nvSpPr>
          <p:spPr>
            <a:xfrm>
              <a:off x="1001806" y="3221696"/>
              <a:ext cx="1265949" cy="792843"/>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Accidentes históricos</a:t>
              </a:r>
              <a:endParaRPr sz="1400">
                <a:solidFill>
                  <a:schemeClr val="lt1"/>
                </a:solidFill>
                <a:latin typeface="Calibri"/>
                <a:ea typeface="Calibri"/>
                <a:cs typeface="Calibri"/>
                <a:sym typeface="Calibri"/>
              </a:endParaRPr>
            </a:p>
          </p:txBody>
        </p:sp>
        <p:sp>
          <p:nvSpPr>
            <p:cNvPr id="412" name="Google Shape;412;p22"/>
            <p:cNvSpPr/>
            <p:nvPr/>
          </p:nvSpPr>
          <p:spPr>
            <a:xfrm>
              <a:off x="910883" y="441273"/>
              <a:ext cx="3512232" cy="3512232"/>
            </a:xfrm>
            <a:custGeom>
              <a:avLst/>
              <a:gdLst/>
              <a:ahLst/>
              <a:cxnLst/>
              <a:rect l="l" t="t" r="r" b="b"/>
              <a:pathLst>
                <a:path w="120000" h="120000" extrusionOk="0">
                  <a:moveTo>
                    <a:pt x="10030" y="93212"/>
                  </a:moveTo>
                  <a:lnTo>
                    <a:pt x="10030" y="93212"/>
                  </a:lnTo>
                  <a:cubicBezTo>
                    <a:pt x="2894" y="82476"/>
                    <a:pt x="-594" y="69726"/>
                    <a:pt x="82" y="56852"/>
                  </a:cubicBezTo>
                </a:path>
              </a:pathLst>
            </a:custGeom>
            <a:noFill/>
            <a:ln w="952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2"/>
            <p:cNvSpPr/>
            <p:nvPr/>
          </p:nvSpPr>
          <p:spPr>
            <a:xfrm>
              <a:off x="320968" y="1215407"/>
              <a:ext cx="1351731" cy="878625"/>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2"/>
            <p:cNvSpPr txBox="1"/>
            <p:nvPr/>
          </p:nvSpPr>
          <p:spPr>
            <a:xfrm>
              <a:off x="363859" y="1258298"/>
              <a:ext cx="1265949" cy="792843"/>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Preocupaciones políticas </a:t>
              </a:r>
              <a:endParaRPr sz="1400">
                <a:solidFill>
                  <a:schemeClr val="lt1"/>
                </a:solidFill>
                <a:latin typeface="Calibri"/>
                <a:ea typeface="Calibri"/>
                <a:cs typeface="Calibri"/>
                <a:sym typeface="Calibri"/>
              </a:endParaRPr>
            </a:p>
          </p:txBody>
        </p:sp>
        <p:sp>
          <p:nvSpPr>
            <p:cNvPr id="415" name="Google Shape;415;p22"/>
            <p:cNvSpPr/>
            <p:nvPr/>
          </p:nvSpPr>
          <p:spPr>
            <a:xfrm>
              <a:off x="910883" y="441273"/>
              <a:ext cx="3512232" cy="3512232"/>
            </a:xfrm>
            <a:custGeom>
              <a:avLst/>
              <a:gdLst/>
              <a:ahLst/>
              <a:cxnLst/>
              <a:rect l="l" t="t" r="r" b="b"/>
              <a:pathLst>
                <a:path w="120000" h="120000" extrusionOk="0">
                  <a:moveTo>
                    <a:pt x="10451" y="26164"/>
                  </a:moveTo>
                  <a:lnTo>
                    <a:pt x="10451" y="26164"/>
                  </a:lnTo>
                  <a:cubicBezTo>
                    <a:pt x="16934" y="16671"/>
                    <a:pt x="26007" y="9240"/>
                    <a:pt x="36591" y="4755"/>
                  </a:cubicBezTo>
                </a:path>
              </a:pathLst>
            </a:custGeom>
            <a:noFill/>
            <a:ln w="952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 name="Google Shape;416;p22"/>
          <p:cNvSpPr txBox="1"/>
          <p:nvPr/>
        </p:nvSpPr>
        <p:spPr>
          <a:xfrm>
            <a:off x="4894148" y="3429000"/>
            <a:ext cx="201911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Aspectos medioambientales y sociales de las centrales nucleares</a:t>
            </a:r>
            <a:endParaRPr sz="1800" b="1">
              <a:solidFill>
                <a:schemeClr val="dk1"/>
              </a:solidFill>
              <a:latin typeface="Calibri"/>
              <a:ea typeface="Calibri"/>
              <a:cs typeface="Calibri"/>
              <a:sym typeface="Calibri"/>
            </a:endParaRPr>
          </a:p>
        </p:txBody>
      </p:sp>
      <p:sp>
        <p:nvSpPr>
          <p:cNvPr id="417" name="Google Shape;417;p22"/>
          <p:cNvSpPr txBox="1"/>
          <p:nvPr/>
        </p:nvSpPr>
        <p:spPr>
          <a:xfrm>
            <a:off x="9220546" y="6078449"/>
            <a:ext cx="274320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Conceptos de: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Shivakumar et al. (2021)</a:t>
            </a:r>
            <a:endParaRPr/>
          </a:p>
        </p:txBody>
      </p:sp>
      <p:sp>
        <p:nvSpPr>
          <p:cNvPr id="418" name="Google Shape;418;p22"/>
          <p:cNvSpPr/>
          <p:nvPr/>
        </p:nvSpPr>
        <p:spPr>
          <a:xfrm>
            <a:off x="6354029" y="23552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19" name="Google Shape;419;p22" descr="Track2_Lecture7_Slide22.mp3"/>
          <p:cNvPicPr preferRelativeResize="0"/>
          <p:nvPr/>
        </p:nvPicPr>
        <p:blipFill rotWithShape="1">
          <a:blip r:embed="rId5">
            <a:alphaModFix/>
          </a:blip>
          <a:srcRect/>
          <a:stretch/>
        </p:blipFill>
        <p:spPr>
          <a:xfrm>
            <a:off x="6438970" y="30689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animEffect transition="in" filter="fade">
                                      <p:cBhvr>
                                        <p:cTn id="7" dur="50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23"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26" name="Google Shape;426;p2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20</a:t>
            </a:r>
            <a:endParaRPr sz="1400" b="1">
              <a:solidFill>
                <a:schemeClr val="lt1"/>
              </a:solidFill>
              <a:latin typeface="Open Sans ExtraBold"/>
              <a:ea typeface="Open Sans ExtraBold"/>
              <a:cs typeface="Open Sans ExtraBold"/>
              <a:sym typeface="Open Sans ExtraBold"/>
            </a:endParaRPr>
          </a:p>
        </p:txBody>
      </p:sp>
      <p:sp>
        <p:nvSpPr>
          <p:cNvPr id="427" name="Google Shape;427;p23"/>
          <p:cNvSpPr/>
          <p:nvPr/>
        </p:nvSpPr>
        <p:spPr>
          <a:xfrm>
            <a:off x="887214" y="1397013"/>
            <a:ext cx="847784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7.4.3 Papel de las centrales nucleares en los sistemas energéticos </a:t>
            </a:r>
            <a:endParaRPr/>
          </a:p>
        </p:txBody>
      </p:sp>
      <p:sp>
        <p:nvSpPr>
          <p:cNvPr id="428" name="Google Shape;428;p23"/>
          <p:cNvSpPr txBox="1"/>
          <p:nvPr/>
        </p:nvSpPr>
        <p:spPr>
          <a:xfrm>
            <a:off x="895875" y="3238"/>
            <a:ext cx="5504926" cy="1377733"/>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7.4 Introducción a las centrales nucleares </a:t>
            </a:r>
            <a:endParaRPr/>
          </a:p>
        </p:txBody>
      </p:sp>
      <p:pic>
        <p:nvPicPr>
          <p:cNvPr id="429" name="Google Shape;429;p23"/>
          <p:cNvPicPr preferRelativeResize="0"/>
          <p:nvPr/>
        </p:nvPicPr>
        <p:blipFill rotWithShape="1">
          <a:blip r:embed="rId4">
            <a:alphaModFix/>
          </a:blip>
          <a:srcRect/>
          <a:stretch/>
        </p:blipFill>
        <p:spPr>
          <a:xfrm>
            <a:off x="3257909" y="1925847"/>
            <a:ext cx="5676180" cy="4271512"/>
          </a:xfrm>
          <a:prstGeom prst="rect">
            <a:avLst/>
          </a:prstGeom>
          <a:noFill/>
          <a:ln>
            <a:noFill/>
          </a:ln>
        </p:spPr>
      </p:pic>
      <p:sp>
        <p:nvSpPr>
          <p:cNvPr id="430" name="Google Shape;430;p23"/>
          <p:cNvSpPr txBox="1"/>
          <p:nvPr/>
        </p:nvSpPr>
        <p:spPr>
          <a:xfrm>
            <a:off x="9220546" y="6078449"/>
            <a:ext cx="274320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Conceptos de: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Shivakumar et al. (2021)</a:t>
            </a:r>
            <a:endParaRPr/>
          </a:p>
        </p:txBody>
      </p:sp>
      <p:sp>
        <p:nvSpPr>
          <p:cNvPr id="431" name="Google Shape;431;p23"/>
          <p:cNvSpPr/>
          <p:nvPr/>
        </p:nvSpPr>
        <p:spPr>
          <a:xfrm>
            <a:off x="6354029" y="23552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2" name="Google Shape;432;p23" descr="Track2_Lecture7_Slide23.mp3"/>
          <p:cNvPicPr preferRelativeResize="0"/>
          <p:nvPr/>
        </p:nvPicPr>
        <p:blipFill rotWithShape="1">
          <a:blip r:embed="rId6">
            <a:alphaModFix/>
          </a:blip>
          <a:srcRect/>
          <a:stretch/>
        </p:blipFill>
        <p:spPr>
          <a:xfrm>
            <a:off x="6428460" y="30689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2"/>
                                        </p:tgtEl>
                                        <p:attrNameLst>
                                          <p:attrName>style.visibility</p:attrName>
                                        </p:attrNameLst>
                                      </p:cBhvr>
                                      <p:to>
                                        <p:strVal val="visible"/>
                                      </p:to>
                                    </p:set>
                                    <p:animEffect transition="in" filter="fade">
                                      <p:cBhvr>
                                        <p:cTn id="7" dur="5000"/>
                                        <p:tgtEl>
                                          <p:spTgt spid="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2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39" name="Google Shape;439;p2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22</a:t>
            </a:r>
            <a:endParaRPr sz="1400" b="1">
              <a:solidFill>
                <a:schemeClr val="lt1"/>
              </a:solidFill>
              <a:latin typeface="Open Sans ExtraBold"/>
              <a:ea typeface="Open Sans ExtraBold"/>
              <a:cs typeface="Open Sans ExtraBold"/>
              <a:sym typeface="Open Sans ExtraBold"/>
            </a:endParaRPr>
          </a:p>
        </p:txBody>
      </p:sp>
      <p:sp>
        <p:nvSpPr>
          <p:cNvPr id="440" name="Google Shape;440;p24"/>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7.4.4 Centrales nucleares en OSeMOSYS Parte 1 </a:t>
            </a:r>
            <a:endParaRPr/>
          </a:p>
        </p:txBody>
      </p:sp>
      <p:sp>
        <p:nvSpPr>
          <p:cNvPr id="441" name="Google Shape;441;p24"/>
          <p:cNvSpPr txBox="1"/>
          <p:nvPr/>
        </p:nvSpPr>
        <p:spPr>
          <a:xfrm>
            <a:off x="895874" y="127691"/>
            <a:ext cx="8599818" cy="1253280"/>
          </a:xfrm>
          <a:prstGeom prst="rect">
            <a:avLst/>
          </a:prstGeom>
          <a:noFill/>
          <a:ln>
            <a:noFill/>
          </a:ln>
        </p:spPr>
        <p:txBody>
          <a:bodyPr spcFirstLastPara="1" wrap="square" lIns="91425" tIns="45700" rIns="91425" bIns="45700" anchor="b" anchorCtr="0">
            <a:normAutofit lnSpcReduction="10000"/>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7.4 Introducción a las centrales nucleares </a:t>
            </a:r>
            <a:endParaRPr/>
          </a:p>
        </p:txBody>
      </p:sp>
      <p:sp>
        <p:nvSpPr>
          <p:cNvPr id="442" name="Google Shape;442;p24"/>
          <p:cNvSpPr/>
          <p:nvPr/>
        </p:nvSpPr>
        <p:spPr>
          <a:xfrm>
            <a:off x="901592" y="1828333"/>
            <a:ext cx="9122145" cy="3016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Ejemplo de datos de centrales nucleares para los parámetros claves de OSeMOSYS:</a:t>
            </a:r>
            <a:endParaRPr/>
          </a:p>
          <a:p>
            <a:pPr marL="342900" marR="0" lvl="0" indent="-342900" algn="l" rtl="0">
              <a:spcBef>
                <a:spcPts val="1200"/>
              </a:spcBef>
              <a:spcAft>
                <a:spcPts val="0"/>
              </a:spcAft>
              <a:buClr>
                <a:srgbClr val="000000"/>
              </a:buClr>
              <a:buSzPts val="2000"/>
              <a:buFont typeface="Arial"/>
              <a:buChar char="•"/>
            </a:pPr>
            <a:r>
              <a:rPr lang="en-US" sz="2000" b="1">
                <a:solidFill>
                  <a:srgbClr val="000000"/>
                </a:solidFill>
                <a:latin typeface="Open Sans"/>
                <a:ea typeface="Open Sans"/>
                <a:cs typeface="Open Sans"/>
                <a:sym typeface="Open Sans"/>
              </a:rPr>
              <a:t>Factor de capacidad: </a:t>
            </a:r>
            <a:r>
              <a:rPr lang="en-US" sz="2000">
                <a:solidFill>
                  <a:srgbClr val="000000"/>
                </a:solidFill>
                <a:latin typeface="Open Sans"/>
                <a:ea typeface="Open Sans"/>
                <a:cs typeface="Open Sans"/>
                <a:sym typeface="Open Sans"/>
              </a:rPr>
              <a:t>0,85</a:t>
            </a:r>
            <a:endParaRPr/>
          </a:p>
          <a:p>
            <a:pPr marL="342900" marR="0" lvl="0" indent="-342900" algn="l" rtl="0">
              <a:spcBef>
                <a:spcPts val="1200"/>
              </a:spcBef>
              <a:spcAft>
                <a:spcPts val="0"/>
              </a:spcAft>
              <a:buClr>
                <a:srgbClr val="000000"/>
              </a:buClr>
              <a:buSzPts val="2000"/>
              <a:buFont typeface="Arial"/>
              <a:buChar char="•"/>
            </a:pPr>
            <a:r>
              <a:rPr lang="en-US" sz="2000" b="1">
                <a:solidFill>
                  <a:srgbClr val="000000"/>
                </a:solidFill>
                <a:latin typeface="Open Sans"/>
                <a:ea typeface="Open Sans"/>
                <a:cs typeface="Open Sans"/>
                <a:sym typeface="Open Sans"/>
              </a:rPr>
              <a:t>Eficiencia: </a:t>
            </a:r>
            <a:r>
              <a:rPr lang="en-US" sz="2000">
                <a:solidFill>
                  <a:srgbClr val="000000"/>
                </a:solidFill>
                <a:latin typeface="Open Sans"/>
                <a:ea typeface="Open Sans"/>
                <a:cs typeface="Open Sans"/>
                <a:sym typeface="Open Sans"/>
              </a:rPr>
              <a:t>33%.</a:t>
            </a:r>
            <a:endParaRPr/>
          </a:p>
          <a:p>
            <a:pPr marL="342900" marR="0" lvl="0" indent="-342900" algn="l" rtl="0">
              <a:spcBef>
                <a:spcPts val="1200"/>
              </a:spcBef>
              <a:spcAft>
                <a:spcPts val="0"/>
              </a:spcAft>
              <a:buClr>
                <a:srgbClr val="000000"/>
              </a:buClr>
              <a:buSzPts val="2000"/>
              <a:buFont typeface="Arial"/>
              <a:buChar char="•"/>
            </a:pPr>
            <a:r>
              <a:rPr lang="en-US" sz="2000" b="1">
                <a:solidFill>
                  <a:srgbClr val="000000"/>
                </a:solidFill>
                <a:latin typeface="Open Sans"/>
                <a:ea typeface="Open Sans"/>
                <a:cs typeface="Open Sans"/>
                <a:sym typeface="Open Sans"/>
              </a:rPr>
              <a:t>Costo de capital: </a:t>
            </a:r>
            <a:r>
              <a:rPr lang="en-US" sz="2000">
                <a:solidFill>
                  <a:srgbClr val="000000"/>
                </a:solidFill>
                <a:latin typeface="Open Sans"/>
                <a:ea typeface="Open Sans"/>
                <a:cs typeface="Open Sans"/>
                <a:sym typeface="Open Sans"/>
              </a:rPr>
              <a:t>4000 $/kW</a:t>
            </a:r>
            <a:endParaRPr/>
          </a:p>
          <a:p>
            <a:pPr marL="342900" marR="0" lvl="0" indent="-342900" algn="l" rtl="0">
              <a:spcBef>
                <a:spcPts val="1200"/>
              </a:spcBef>
              <a:spcAft>
                <a:spcPts val="0"/>
              </a:spcAft>
              <a:buClr>
                <a:srgbClr val="000000"/>
              </a:buClr>
              <a:buSzPts val="2000"/>
              <a:buFont typeface="Arial"/>
              <a:buChar char="•"/>
            </a:pPr>
            <a:r>
              <a:rPr lang="en-US" sz="2000" b="1">
                <a:solidFill>
                  <a:srgbClr val="000000"/>
                </a:solidFill>
                <a:latin typeface="Open Sans"/>
                <a:ea typeface="Open Sans"/>
                <a:cs typeface="Open Sans"/>
                <a:sym typeface="Open Sans"/>
              </a:rPr>
              <a:t>Costo fijo: </a:t>
            </a:r>
            <a:r>
              <a:rPr lang="en-US" sz="2000">
                <a:solidFill>
                  <a:srgbClr val="000000"/>
                </a:solidFill>
                <a:latin typeface="Open Sans"/>
                <a:ea typeface="Open Sans"/>
                <a:cs typeface="Open Sans"/>
                <a:sym typeface="Open Sans"/>
              </a:rPr>
              <a:t>170 $/kW</a:t>
            </a:r>
            <a:endParaRPr/>
          </a:p>
          <a:p>
            <a:pPr marL="342900" marR="0" lvl="0" indent="-342900" algn="l" rtl="0">
              <a:spcBef>
                <a:spcPts val="1200"/>
              </a:spcBef>
              <a:spcAft>
                <a:spcPts val="0"/>
              </a:spcAft>
              <a:buClr>
                <a:srgbClr val="000000"/>
              </a:buClr>
              <a:buSzPts val="2000"/>
              <a:buFont typeface="Arial"/>
              <a:buChar char="•"/>
            </a:pPr>
            <a:r>
              <a:rPr lang="en-US" sz="2000" b="1">
                <a:solidFill>
                  <a:srgbClr val="000000"/>
                </a:solidFill>
                <a:latin typeface="Open Sans"/>
                <a:ea typeface="Open Sans"/>
                <a:cs typeface="Open Sans"/>
                <a:sym typeface="Open Sans"/>
              </a:rPr>
              <a:t>Vida útil: </a:t>
            </a:r>
            <a:r>
              <a:rPr lang="en-US" sz="2000">
                <a:solidFill>
                  <a:srgbClr val="000000"/>
                </a:solidFill>
                <a:latin typeface="Open Sans"/>
                <a:ea typeface="Open Sans"/>
                <a:cs typeface="Open Sans"/>
                <a:sym typeface="Open Sans"/>
              </a:rPr>
              <a:t>60 años</a:t>
            </a:r>
            <a:endParaRPr/>
          </a:p>
        </p:txBody>
      </p:sp>
      <p:sp>
        <p:nvSpPr>
          <p:cNvPr id="443" name="Google Shape;443;p24"/>
          <p:cNvSpPr/>
          <p:nvPr/>
        </p:nvSpPr>
        <p:spPr>
          <a:xfrm>
            <a:off x="927404" y="6153834"/>
            <a:ext cx="4372303" cy="2469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0000"/>
                </a:solidFill>
                <a:latin typeface="Open Sans"/>
                <a:ea typeface="Open Sans"/>
                <a:cs typeface="Open Sans"/>
                <a:sym typeface="Open Sans"/>
              </a:rPr>
              <a:t>Fuente: Pappis, I. et al. (2019) </a:t>
            </a:r>
            <a:r>
              <a:rPr lang="en-US" sz="10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Energy Projections for African Countries</a:t>
            </a:r>
            <a:r>
              <a:rPr lang="en-US" sz="1000">
                <a:solidFill>
                  <a:srgbClr val="000000"/>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p:txBody>
      </p:sp>
      <p:sp>
        <p:nvSpPr>
          <p:cNvPr id="444" name="Google Shape;444;p24"/>
          <p:cNvSpPr/>
          <p:nvPr/>
        </p:nvSpPr>
        <p:spPr>
          <a:xfrm>
            <a:off x="9343843" y="127691"/>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5" name="Google Shape;445;p24" descr="Track2_Lecture7_Slide24.mp3"/>
          <p:cNvPicPr preferRelativeResize="0"/>
          <p:nvPr/>
        </p:nvPicPr>
        <p:blipFill rotWithShape="1">
          <a:blip r:embed="rId5">
            <a:alphaModFix/>
          </a:blip>
          <a:srcRect/>
          <a:stretch/>
        </p:blipFill>
        <p:spPr>
          <a:xfrm>
            <a:off x="9415208" y="17698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5"/>
                                        </p:tgtEl>
                                        <p:attrNameLst>
                                          <p:attrName>style.visibility</p:attrName>
                                        </p:attrNameLst>
                                      </p:cBhvr>
                                      <p:to>
                                        <p:strVal val="visible"/>
                                      </p:to>
                                    </p:set>
                                    <p:animEffect transition="in" filter="fade">
                                      <p:cBhvr>
                                        <p:cTn id="7" dur="50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2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52" name="Google Shape;452;p2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22</a:t>
            </a:r>
            <a:endParaRPr sz="1400" b="1">
              <a:solidFill>
                <a:schemeClr val="lt1"/>
              </a:solidFill>
              <a:latin typeface="Open Sans ExtraBold"/>
              <a:ea typeface="Open Sans ExtraBold"/>
              <a:cs typeface="Open Sans ExtraBold"/>
              <a:sym typeface="Open Sans ExtraBold"/>
            </a:endParaRPr>
          </a:p>
        </p:txBody>
      </p:sp>
      <p:sp>
        <p:nvSpPr>
          <p:cNvPr id="453" name="Google Shape;453;p25"/>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7.4.5 Centrales nucleares en OSeMOSYS Parte 2 </a:t>
            </a:r>
            <a:endParaRPr/>
          </a:p>
        </p:txBody>
      </p:sp>
      <p:sp>
        <p:nvSpPr>
          <p:cNvPr id="454" name="Google Shape;454;p25"/>
          <p:cNvSpPr txBox="1"/>
          <p:nvPr/>
        </p:nvSpPr>
        <p:spPr>
          <a:xfrm>
            <a:off x="895873" y="164160"/>
            <a:ext cx="8559625" cy="1216811"/>
          </a:xfrm>
          <a:prstGeom prst="rect">
            <a:avLst/>
          </a:prstGeom>
          <a:noFill/>
          <a:ln>
            <a:noFill/>
          </a:ln>
        </p:spPr>
        <p:txBody>
          <a:bodyPr spcFirstLastPara="1" wrap="square" lIns="91425" tIns="45700" rIns="91425" bIns="45700" anchor="b" anchorCtr="0">
            <a:normAutofit lnSpcReduction="10000"/>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7.4 Introducción a las centrales nucleares </a:t>
            </a:r>
            <a:endParaRPr/>
          </a:p>
        </p:txBody>
      </p:sp>
      <p:sp>
        <p:nvSpPr>
          <p:cNvPr id="455" name="Google Shape;455;p25"/>
          <p:cNvSpPr/>
          <p:nvPr/>
        </p:nvSpPr>
        <p:spPr>
          <a:xfrm>
            <a:off x="9273014" y="16416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6" name="Google Shape;456;p25" descr="Track2_Lecture7_Slide25.mp3"/>
          <p:cNvPicPr preferRelativeResize="0"/>
          <p:nvPr/>
        </p:nvPicPr>
        <p:blipFill rotWithShape="1">
          <a:blip r:embed="rId4">
            <a:alphaModFix/>
          </a:blip>
          <a:srcRect/>
          <a:stretch/>
        </p:blipFill>
        <p:spPr>
          <a:xfrm>
            <a:off x="9344379" y="235525"/>
            <a:ext cx="812800" cy="812800"/>
          </a:xfrm>
          <a:prstGeom prst="rect">
            <a:avLst/>
          </a:prstGeom>
          <a:noFill/>
          <a:ln>
            <a:noFill/>
          </a:ln>
        </p:spPr>
      </p:pic>
      <p:pic>
        <p:nvPicPr>
          <p:cNvPr id="457" name="Google Shape;457;p25"/>
          <p:cNvPicPr preferRelativeResize="0"/>
          <p:nvPr/>
        </p:nvPicPr>
        <p:blipFill>
          <a:blip r:embed="rId5">
            <a:alphaModFix/>
          </a:blip>
          <a:stretch>
            <a:fillRect/>
          </a:stretch>
        </p:blipFill>
        <p:spPr>
          <a:xfrm>
            <a:off x="2933002" y="1944202"/>
            <a:ext cx="6217901" cy="380531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500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26"/>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464" name="Google Shape;464;p2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26</a:t>
            </a:fld>
            <a:endParaRPr sz="1400" b="1">
              <a:solidFill>
                <a:schemeClr val="lt1"/>
              </a:solidFill>
              <a:latin typeface="Open Sans ExtraBold"/>
              <a:ea typeface="Open Sans ExtraBold"/>
              <a:cs typeface="Open Sans ExtraBold"/>
              <a:sym typeface="Open Sans ExtraBold"/>
            </a:endParaRPr>
          </a:p>
        </p:txBody>
      </p:sp>
      <p:sp>
        <p:nvSpPr>
          <p:cNvPr id="465" name="Google Shape;465;p26"/>
          <p:cNvSpPr txBox="1"/>
          <p:nvPr/>
        </p:nvSpPr>
        <p:spPr>
          <a:xfrm>
            <a:off x="887215" y="874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Conferencia 7.4 Referencias</a:t>
            </a:r>
            <a:endParaRPr/>
          </a:p>
        </p:txBody>
      </p:sp>
      <p:sp>
        <p:nvSpPr>
          <p:cNvPr id="466" name="Google Shape;466;p26"/>
          <p:cNvSpPr txBox="1"/>
          <p:nvPr/>
        </p:nvSpPr>
        <p:spPr>
          <a:xfrm>
            <a:off x="968926" y="1243995"/>
            <a:ext cx="5472067"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a:p>
            <a:pPr marL="342900" marR="0" lvl="0" indent="-342900" algn="l"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Shivakumar, Abhishek, Sundin, Caroline, Pappis, Ioannis, Sridharan, Vignesh, &amp; Almulla, Youssef. (2021, marzo). Hydro and nuclear: social, environmental and economic concerns (Versión 1). Zenodo. </a:t>
            </a:r>
            <a:r>
              <a:rPr lang="en-US"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http://doi.org/10.5281/zenodo.4585607</a:t>
            </a:r>
            <a:endParaRPr sz="1800">
              <a:solidFill>
                <a:schemeClr val="dk1"/>
              </a:solidFill>
              <a:latin typeface="Open Sans"/>
              <a:ea typeface="Open Sans"/>
              <a:cs typeface="Open Sans"/>
              <a:sym typeface="Open Sans"/>
            </a:endParaRPr>
          </a:p>
          <a:p>
            <a:pPr marL="342900" marR="0" lvl="0" indent="-342900" algn="l"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Pappis, I., Howells, M., Sridharan, V., Usher, W., Shivakumar, A., Gardumi, F. y Ramos, E., Energy projections for African countries, Hidalgo González, I., Medarac, H., González Sánchez, M. y Kougias, I., editor(es), EUR 29904 ES, Oficina de Publicaciones de la Unión Europea, Luxemburgo, 2019, ISBN 978-92-76-12391-0, doi:10.2760/678700, JRC118432.</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27" descr="Graphical user interface, website&#10;&#10;Description automatically generated"/>
          <p:cNvPicPr preferRelativeResize="0"/>
          <p:nvPr/>
        </p:nvPicPr>
        <p:blipFill rotWithShape="1">
          <a:blip r:embed="rId3">
            <a:alphaModFix/>
          </a:blip>
          <a:srcRect/>
          <a:stretch/>
        </p:blipFill>
        <p:spPr>
          <a:xfrm>
            <a:off x="-5751" y="-2336"/>
            <a:ext cx="12275388" cy="6920182"/>
          </a:xfrm>
          <a:prstGeom prst="rect">
            <a:avLst/>
          </a:prstGeom>
          <a:noFill/>
          <a:ln>
            <a:noFill/>
          </a:ln>
        </p:spPr>
      </p:pic>
      <p:sp>
        <p:nvSpPr>
          <p:cNvPr id="473" name="Google Shape;473;p27"/>
          <p:cNvSpPr txBox="1"/>
          <p:nvPr/>
        </p:nvSpPr>
        <p:spPr>
          <a:xfrm>
            <a:off x="8961864" y="4882376"/>
            <a:ext cx="2836126"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lt1"/>
                </a:solidFill>
                <a:latin typeface="Open Sans"/>
                <a:ea typeface="Open Sans"/>
                <a:cs typeface="Open Sans"/>
                <a:sym typeface="Open Sans"/>
              </a:rPr>
              <a:t>Por favor, utilice la siguiente cita: Allington L., Cannone C., Hoseinpoori P., Kell A., Taibi E., Fernandez C. </a:t>
            </a:r>
            <a:endParaRPr sz="800">
              <a:solidFill>
                <a:schemeClr val="lt1"/>
              </a:solidFill>
              <a:latin typeface="Open Sans"/>
              <a:ea typeface="Open Sans"/>
              <a:cs typeface="Open Sans"/>
              <a:sym typeface="Open Sans"/>
            </a:endParaRPr>
          </a:p>
          <a:p>
            <a:pPr marL="0" marR="0" lvl="0" indent="0" algn="ctr" rtl="0">
              <a:spcBef>
                <a:spcPts val="0"/>
              </a:spcBef>
              <a:spcAft>
                <a:spcPts val="0"/>
              </a:spcAft>
              <a:buNone/>
            </a:pPr>
            <a:r>
              <a:rPr lang="en-US" sz="800">
                <a:solidFill>
                  <a:schemeClr val="lt1"/>
                </a:solidFill>
                <a:latin typeface="Open Sans"/>
                <a:ea typeface="Open Sans"/>
                <a:cs typeface="Open Sans"/>
                <a:sym typeface="Open Sans"/>
              </a:rPr>
              <a:t>Hawkes A., Howells M., 2021. Lecture 7: Energy and Flexibility Modelling. Release Version 1.0. [presentación en línea]. Programa de Crecimiento Compatible con el Clima y la Agencia Internacional de Energías Renovables</a:t>
            </a:r>
            <a:endParaRPr sz="800">
              <a:solidFill>
                <a:schemeClr val="lt1"/>
              </a:solidFill>
              <a:latin typeface="Open Sans"/>
              <a:ea typeface="Open Sans"/>
              <a:cs typeface="Open Sans"/>
              <a:sym typeface="Open Sans"/>
            </a:endParaRPr>
          </a:p>
          <a:p>
            <a:pPr marL="0" marR="0" lvl="0" indent="0" algn="ctr" rtl="0">
              <a:spcBef>
                <a:spcPts val="0"/>
              </a:spcBef>
              <a:spcAft>
                <a:spcPts val="0"/>
              </a:spcAft>
              <a:buNone/>
            </a:pPr>
            <a:endParaRPr sz="800">
              <a:solidFill>
                <a:schemeClr val="lt1"/>
              </a:solidFill>
              <a:latin typeface="Open Sans"/>
              <a:ea typeface="Open Sans"/>
              <a:cs typeface="Open Sans"/>
              <a:sym typeface="Open Sans"/>
            </a:endParaRPr>
          </a:p>
        </p:txBody>
      </p:sp>
      <p:sp>
        <p:nvSpPr>
          <p:cNvPr id="474" name="Google Shape;474;p27"/>
          <p:cNvSpPr txBox="1"/>
          <p:nvPr/>
        </p:nvSpPr>
        <p:spPr>
          <a:xfrm>
            <a:off x="9919335" y="5886097"/>
            <a:ext cx="1866900"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Cursos CCG (esto le llevará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a la página web http://www.ClimateCompatibleGrowth.com/teachingmaterials)</a:t>
            </a:r>
            <a:endParaRPr sz="800">
              <a:solidFill>
                <a:schemeClr val="lt1"/>
              </a:solidFill>
              <a:latin typeface="Open Sans"/>
              <a:ea typeface="Open Sans"/>
              <a:cs typeface="Open Sans"/>
              <a:sym typeface="Open Sans"/>
            </a:endParaRPr>
          </a:p>
        </p:txBody>
      </p:sp>
      <p:grpSp>
        <p:nvGrpSpPr>
          <p:cNvPr id="475" name="Google Shape;475;p27"/>
          <p:cNvGrpSpPr/>
          <p:nvPr/>
        </p:nvGrpSpPr>
        <p:grpSpPr>
          <a:xfrm>
            <a:off x="3339465" y="4126495"/>
            <a:ext cx="1877504" cy="558800"/>
            <a:chOff x="929196" y="5461000"/>
            <a:chExt cx="1877504" cy="558800"/>
          </a:xfrm>
        </p:grpSpPr>
        <p:sp>
          <p:nvSpPr>
            <p:cNvPr id="476" name="Google Shape;476;p27">
              <a:hlinkClick r:id="rId4"/>
            </p:cNvPr>
            <p:cNvSpPr/>
            <p:nvPr/>
          </p:nvSpPr>
          <p:spPr>
            <a:xfrm>
              <a:off x="929196" y="5461000"/>
              <a:ext cx="1877504" cy="5588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 name="Google Shape;477;p27"/>
            <p:cNvSpPr txBox="1"/>
            <p:nvPr/>
          </p:nvSpPr>
          <p:spPr>
            <a:xfrm>
              <a:off x="951053" y="5551169"/>
              <a:ext cx="179214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Hacer la prueba</a:t>
              </a:r>
              <a:endParaRPr/>
            </a:p>
          </p:txBody>
        </p:sp>
        <p:sp>
          <p:nvSpPr>
            <p:cNvPr id="478" name="Google Shape;478;p27">
              <a:hlinkClick r:id="rId5"/>
            </p:cNvPr>
            <p:cNvSpPr/>
            <p:nvPr/>
          </p:nvSpPr>
          <p:spPr>
            <a:xfrm>
              <a:off x="929196" y="5461000"/>
              <a:ext cx="1877504" cy="5588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descr="Graphical user interface, text&#10;&#10;Description automatically generated"/>
          <p:cNvPicPr preferRelativeResize="0"/>
          <p:nvPr/>
        </p:nvPicPr>
        <p:blipFill rotWithShape="1">
          <a:blip r:embed="rId3">
            <a:alphaModFix/>
          </a:blip>
          <a:srcRect/>
          <a:stretch/>
        </p:blipFill>
        <p:spPr>
          <a:xfrm>
            <a:off x="-3565" y="-3238"/>
            <a:ext cx="12192000" cy="685800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3</a:t>
            </a:fld>
            <a:endParaRPr sz="1400" b="1">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887215" y="1411389"/>
            <a:ext cx="825817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7.1.1 Panorama de las centrales eléctricas de biomasa </a:t>
            </a:r>
            <a:endParaRPr/>
          </a:p>
        </p:txBody>
      </p:sp>
      <p:sp>
        <p:nvSpPr>
          <p:cNvPr id="119" name="Google Shape;119;p3"/>
          <p:cNvSpPr txBox="1"/>
          <p:nvPr/>
        </p:nvSpPr>
        <p:spPr>
          <a:xfrm>
            <a:off x="895874" y="3238"/>
            <a:ext cx="8258174" cy="137773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7.1 Introducción a las centrales de biomasa</a:t>
            </a:r>
            <a:endParaRPr sz="4000">
              <a:solidFill>
                <a:schemeClr val="dk1"/>
              </a:solidFill>
              <a:latin typeface="Open Sans"/>
              <a:ea typeface="Open Sans"/>
              <a:cs typeface="Open Sans"/>
              <a:sym typeface="Open Sans"/>
            </a:endParaRPr>
          </a:p>
        </p:txBody>
      </p:sp>
      <p:pic>
        <p:nvPicPr>
          <p:cNvPr id="120" name="Google Shape;120;p3" descr="A picture containing outdoor, building, stone&#10;&#10;Description automatically generated"/>
          <p:cNvPicPr preferRelativeResize="0"/>
          <p:nvPr/>
        </p:nvPicPr>
        <p:blipFill rotWithShape="1">
          <a:blip r:embed="rId4">
            <a:alphaModFix/>
          </a:blip>
          <a:srcRect/>
          <a:stretch/>
        </p:blipFill>
        <p:spPr>
          <a:xfrm>
            <a:off x="2797834" y="1852795"/>
            <a:ext cx="6093123" cy="4144447"/>
          </a:xfrm>
          <a:prstGeom prst="rect">
            <a:avLst/>
          </a:prstGeom>
          <a:noFill/>
          <a:ln>
            <a:noFill/>
          </a:ln>
        </p:spPr>
      </p:pic>
      <p:sp>
        <p:nvSpPr>
          <p:cNvPr id="121" name="Google Shape;121;p3"/>
          <p:cNvSpPr/>
          <p:nvPr/>
        </p:nvSpPr>
        <p:spPr>
          <a:xfrm>
            <a:off x="2686868" y="6018262"/>
            <a:ext cx="340556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(Mizzou CAFNR,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a:t>
            </a:r>
            <a:r>
              <a:rPr lang="en-US" sz="1000">
                <a:solidFill>
                  <a:schemeClr val="dk1"/>
                </a:solidFill>
                <a:latin typeface="Open Sans"/>
                <a:ea typeface="Open Sans"/>
                <a:cs typeface="Open Sans"/>
                <a:sym typeface="Open Sans"/>
              </a:rPr>
              <a:t>, con licencia </a:t>
            </a:r>
            <a:r>
              <a:rPr lang="en-US"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BY-NC 2.0</a:t>
            </a:r>
            <a:r>
              <a:rPr lang="en-US" sz="1000">
                <a:solidFill>
                  <a:schemeClr val="dk1"/>
                </a:solidFill>
                <a:latin typeface="Open Sans"/>
                <a:ea typeface="Open Sans"/>
                <a:cs typeface="Open Sans"/>
                <a:sym typeface="Open Sans"/>
              </a:rPr>
              <a:t>)</a:t>
            </a:r>
            <a:endParaRPr sz="1000">
              <a:solidFill>
                <a:srgbClr val="9CC2E5"/>
              </a:solidFill>
              <a:latin typeface="Open Sans"/>
              <a:ea typeface="Open Sans"/>
              <a:cs typeface="Open Sans"/>
              <a:sym typeface="Open Sans"/>
            </a:endParaRPr>
          </a:p>
        </p:txBody>
      </p:sp>
      <p:sp>
        <p:nvSpPr>
          <p:cNvPr id="122" name="Google Shape;122;p3"/>
          <p:cNvSpPr/>
          <p:nvPr/>
        </p:nvSpPr>
        <p:spPr>
          <a:xfrm>
            <a:off x="9380676" y="13272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3" name="Google Shape;123;p3" descr="Track2_Lecture7_Slide3.mp3"/>
          <p:cNvPicPr preferRelativeResize="0"/>
          <p:nvPr/>
        </p:nvPicPr>
        <p:blipFill rotWithShape="1">
          <a:blip r:embed="rId7">
            <a:alphaModFix/>
          </a:blip>
          <a:srcRect/>
          <a:stretch/>
        </p:blipFill>
        <p:spPr>
          <a:xfrm>
            <a:off x="9452041" y="204094"/>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0" name="Google Shape;130;p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4</a:t>
            </a:fld>
            <a:endParaRPr sz="1400" b="1">
              <a:solidFill>
                <a:schemeClr val="lt1"/>
              </a:solidFill>
              <a:latin typeface="Open Sans ExtraBold"/>
              <a:ea typeface="Open Sans ExtraBold"/>
              <a:cs typeface="Open Sans ExtraBold"/>
              <a:sym typeface="Open Sans ExtraBold"/>
            </a:endParaRPr>
          </a:p>
        </p:txBody>
      </p:sp>
      <p:sp>
        <p:nvSpPr>
          <p:cNvPr id="131" name="Google Shape;131;p4"/>
          <p:cNvSpPr/>
          <p:nvPr/>
        </p:nvSpPr>
        <p:spPr>
          <a:xfrm>
            <a:off x="887215" y="1397013"/>
            <a:ext cx="890648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7.1.2 Impactos ambientales y sociales de las centrales de biomasa </a:t>
            </a:r>
            <a:endParaRPr/>
          </a:p>
        </p:txBody>
      </p:sp>
      <p:sp>
        <p:nvSpPr>
          <p:cNvPr id="132" name="Google Shape;132;p4"/>
          <p:cNvSpPr txBox="1"/>
          <p:nvPr/>
        </p:nvSpPr>
        <p:spPr>
          <a:xfrm>
            <a:off x="895874" y="3238"/>
            <a:ext cx="8114324" cy="137773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7.1 Introducción a las centrales de biomasa</a:t>
            </a:r>
            <a:endParaRPr sz="4000">
              <a:solidFill>
                <a:schemeClr val="dk1"/>
              </a:solidFill>
              <a:latin typeface="Open Sans"/>
              <a:ea typeface="Open Sans"/>
              <a:cs typeface="Open Sans"/>
              <a:sym typeface="Open Sans"/>
            </a:endParaRPr>
          </a:p>
        </p:txBody>
      </p:sp>
      <p:grpSp>
        <p:nvGrpSpPr>
          <p:cNvPr id="133" name="Google Shape;133;p4"/>
          <p:cNvGrpSpPr/>
          <p:nvPr/>
        </p:nvGrpSpPr>
        <p:grpSpPr>
          <a:xfrm>
            <a:off x="3453494" y="1947218"/>
            <a:ext cx="4781804" cy="4055469"/>
            <a:chOff x="276097" y="1961"/>
            <a:chExt cx="4781804" cy="4055469"/>
          </a:xfrm>
        </p:grpSpPr>
        <p:sp>
          <p:nvSpPr>
            <p:cNvPr id="134" name="Google Shape;134;p4"/>
            <p:cNvSpPr/>
            <p:nvPr/>
          </p:nvSpPr>
          <p:spPr>
            <a:xfrm>
              <a:off x="1946263" y="1961"/>
              <a:ext cx="1351731" cy="878625"/>
            </a:xfrm>
            <a:prstGeom prst="roundRect">
              <a:avLst>
                <a:gd name="adj" fmla="val 16667"/>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txBox="1"/>
            <p:nvPr/>
          </p:nvSpPr>
          <p:spPr>
            <a:xfrm>
              <a:off x="1989154" y="44852"/>
              <a:ext cx="1265949" cy="79284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Deforestación</a:t>
              </a:r>
              <a:endParaRPr sz="1500">
                <a:solidFill>
                  <a:schemeClr val="lt1"/>
                </a:solidFill>
                <a:latin typeface="Calibri"/>
                <a:ea typeface="Calibri"/>
                <a:cs typeface="Calibri"/>
                <a:sym typeface="Calibri"/>
              </a:endParaRPr>
            </a:p>
          </p:txBody>
        </p:sp>
        <p:sp>
          <p:nvSpPr>
            <p:cNvPr id="136" name="Google Shape;136;p4"/>
            <p:cNvSpPr/>
            <p:nvPr/>
          </p:nvSpPr>
          <p:spPr>
            <a:xfrm>
              <a:off x="866013" y="441273"/>
              <a:ext cx="3512232" cy="3512232"/>
            </a:xfrm>
            <a:custGeom>
              <a:avLst/>
              <a:gdLst/>
              <a:ahLst/>
              <a:cxnLst/>
              <a:rect l="l" t="t" r="r" b="b"/>
              <a:pathLst>
                <a:path w="120000" h="120000" extrusionOk="0">
                  <a:moveTo>
                    <a:pt x="83409" y="4755"/>
                  </a:moveTo>
                  <a:lnTo>
                    <a:pt x="83409" y="4755"/>
                  </a:lnTo>
                  <a:cubicBezTo>
                    <a:pt x="93993" y="9240"/>
                    <a:pt x="103066" y="16671"/>
                    <a:pt x="109549" y="26164"/>
                  </a:cubicBezTo>
                </a:path>
              </a:pathLst>
            </a:custGeom>
            <a:noFill/>
            <a:ln w="952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3526687" y="1215407"/>
              <a:ext cx="1531214" cy="878625"/>
            </a:xfrm>
            <a:prstGeom prst="roundRect">
              <a:avLst>
                <a:gd name="adj" fmla="val 16667"/>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txBox="1"/>
            <p:nvPr/>
          </p:nvSpPr>
          <p:spPr>
            <a:xfrm>
              <a:off x="3569578" y="1258298"/>
              <a:ext cx="1445432" cy="79284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Reducción de la biodiversidad</a:t>
              </a:r>
              <a:endParaRPr sz="1500">
                <a:solidFill>
                  <a:schemeClr val="lt1"/>
                </a:solidFill>
                <a:latin typeface="Calibri"/>
                <a:ea typeface="Calibri"/>
                <a:cs typeface="Calibri"/>
                <a:sym typeface="Calibri"/>
              </a:endParaRPr>
            </a:p>
          </p:txBody>
        </p:sp>
        <p:sp>
          <p:nvSpPr>
            <p:cNvPr id="139" name="Google Shape;139;p4"/>
            <p:cNvSpPr/>
            <p:nvPr/>
          </p:nvSpPr>
          <p:spPr>
            <a:xfrm>
              <a:off x="866013" y="441273"/>
              <a:ext cx="3512232" cy="3512232"/>
            </a:xfrm>
            <a:custGeom>
              <a:avLst/>
              <a:gdLst/>
              <a:ahLst/>
              <a:cxnLst/>
              <a:rect l="l" t="t" r="r" b="b"/>
              <a:pathLst>
                <a:path w="120000" h="120000" extrusionOk="0">
                  <a:moveTo>
                    <a:pt x="119917" y="56852"/>
                  </a:moveTo>
                  <a:lnTo>
                    <a:pt x="119917" y="56852"/>
                  </a:lnTo>
                  <a:cubicBezTo>
                    <a:pt x="120593" y="69726"/>
                    <a:pt x="117105" y="82475"/>
                    <a:pt x="109969" y="93212"/>
                  </a:cubicBezTo>
                </a:path>
              </a:pathLst>
            </a:custGeom>
            <a:noFill/>
            <a:ln w="952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2978482" y="3178805"/>
              <a:ext cx="1351731" cy="878625"/>
            </a:xfrm>
            <a:prstGeom prst="roundRect">
              <a:avLst>
                <a:gd name="adj" fmla="val 16667"/>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txBox="1"/>
            <p:nvPr/>
          </p:nvSpPr>
          <p:spPr>
            <a:xfrm>
              <a:off x="3021373" y="3221696"/>
              <a:ext cx="1265949" cy="79284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Erosión del suelo</a:t>
              </a:r>
              <a:endParaRPr sz="1500">
                <a:solidFill>
                  <a:schemeClr val="lt1"/>
                </a:solidFill>
                <a:latin typeface="Calibri"/>
                <a:ea typeface="Calibri"/>
                <a:cs typeface="Calibri"/>
                <a:sym typeface="Calibri"/>
              </a:endParaRPr>
            </a:p>
          </p:txBody>
        </p:sp>
        <p:sp>
          <p:nvSpPr>
            <p:cNvPr id="142" name="Google Shape;142;p4"/>
            <p:cNvSpPr/>
            <p:nvPr/>
          </p:nvSpPr>
          <p:spPr>
            <a:xfrm>
              <a:off x="866013" y="441273"/>
              <a:ext cx="3512232" cy="3512232"/>
            </a:xfrm>
            <a:custGeom>
              <a:avLst/>
              <a:gdLst/>
              <a:ahLst/>
              <a:cxnLst/>
              <a:rect l="l" t="t" r="r" b="b"/>
              <a:pathLst>
                <a:path w="120000" h="120000" extrusionOk="0">
                  <a:moveTo>
                    <a:pt x="71937" y="118801"/>
                  </a:moveTo>
                  <a:lnTo>
                    <a:pt x="71937" y="118801"/>
                  </a:lnTo>
                  <a:cubicBezTo>
                    <a:pt x="64060" y="120400"/>
                    <a:pt x="55941" y="120400"/>
                    <a:pt x="48064" y="118801"/>
                  </a:cubicBezTo>
                </a:path>
              </a:pathLst>
            </a:custGeom>
            <a:noFill/>
            <a:ln w="952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914044" y="3178805"/>
              <a:ext cx="1351731" cy="878625"/>
            </a:xfrm>
            <a:prstGeom prst="roundRect">
              <a:avLst>
                <a:gd name="adj" fmla="val 16667"/>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txBox="1"/>
            <p:nvPr/>
          </p:nvSpPr>
          <p:spPr>
            <a:xfrm>
              <a:off x="956935" y="3221696"/>
              <a:ext cx="1265949" cy="79284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Contaminación de las aguas subterráneas</a:t>
              </a:r>
              <a:endParaRPr sz="1500">
                <a:solidFill>
                  <a:schemeClr val="lt1"/>
                </a:solidFill>
                <a:latin typeface="Calibri"/>
                <a:ea typeface="Calibri"/>
                <a:cs typeface="Calibri"/>
                <a:sym typeface="Calibri"/>
              </a:endParaRPr>
            </a:p>
          </p:txBody>
        </p:sp>
        <p:sp>
          <p:nvSpPr>
            <p:cNvPr id="145" name="Google Shape;145;p4"/>
            <p:cNvSpPr/>
            <p:nvPr/>
          </p:nvSpPr>
          <p:spPr>
            <a:xfrm>
              <a:off x="866013" y="441273"/>
              <a:ext cx="3512232" cy="3512232"/>
            </a:xfrm>
            <a:custGeom>
              <a:avLst/>
              <a:gdLst/>
              <a:ahLst/>
              <a:cxnLst/>
              <a:rect l="l" t="t" r="r" b="b"/>
              <a:pathLst>
                <a:path w="120000" h="120000" extrusionOk="0">
                  <a:moveTo>
                    <a:pt x="10030" y="93212"/>
                  </a:moveTo>
                  <a:lnTo>
                    <a:pt x="10030" y="93212"/>
                  </a:lnTo>
                  <a:cubicBezTo>
                    <a:pt x="2894" y="82476"/>
                    <a:pt x="-594" y="69726"/>
                    <a:pt x="82" y="56852"/>
                  </a:cubicBezTo>
                </a:path>
              </a:pathLst>
            </a:custGeom>
            <a:noFill/>
            <a:ln w="952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276097" y="1215407"/>
              <a:ext cx="1351731" cy="878625"/>
            </a:xfrm>
            <a:prstGeom prst="roundRect">
              <a:avLst>
                <a:gd name="adj" fmla="val 16667"/>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txBox="1"/>
            <p:nvPr/>
          </p:nvSpPr>
          <p:spPr>
            <a:xfrm>
              <a:off x="318988" y="1258298"/>
              <a:ext cx="1265949" cy="79284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Conflictos con el suministro de alimentos</a:t>
              </a:r>
              <a:endParaRPr sz="1500">
                <a:solidFill>
                  <a:schemeClr val="lt1"/>
                </a:solidFill>
                <a:latin typeface="Calibri"/>
                <a:ea typeface="Calibri"/>
                <a:cs typeface="Calibri"/>
                <a:sym typeface="Calibri"/>
              </a:endParaRPr>
            </a:p>
          </p:txBody>
        </p:sp>
        <p:sp>
          <p:nvSpPr>
            <p:cNvPr id="148" name="Google Shape;148;p4"/>
            <p:cNvSpPr/>
            <p:nvPr/>
          </p:nvSpPr>
          <p:spPr>
            <a:xfrm>
              <a:off x="866013" y="441273"/>
              <a:ext cx="3512232" cy="3512232"/>
            </a:xfrm>
            <a:custGeom>
              <a:avLst/>
              <a:gdLst/>
              <a:ahLst/>
              <a:cxnLst/>
              <a:rect l="l" t="t" r="r" b="b"/>
              <a:pathLst>
                <a:path w="120000" h="120000" extrusionOk="0">
                  <a:moveTo>
                    <a:pt x="10451" y="26164"/>
                  </a:moveTo>
                  <a:lnTo>
                    <a:pt x="10451" y="26164"/>
                  </a:lnTo>
                  <a:cubicBezTo>
                    <a:pt x="16934" y="16671"/>
                    <a:pt x="26007" y="9240"/>
                    <a:pt x="36591" y="4755"/>
                  </a:cubicBezTo>
                </a:path>
              </a:pathLst>
            </a:custGeom>
            <a:noFill/>
            <a:ln w="952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4"/>
          <p:cNvSpPr txBox="1"/>
          <p:nvPr/>
        </p:nvSpPr>
        <p:spPr>
          <a:xfrm>
            <a:off x="4859868" y="3429000"/>
            <a:ext cx="1874488"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Impactos ambientales y sociales de las centrales de biomasa</a:t>
            </a:r>
            <a:endParaRPr sz="1800" b="1">
              <a:solidFill>
                <a:schemeClr val="dk1"/>
              </a:solidFill>
              <a:latin typeface="Calibri"/>
              <a:ea typeface="Calibri"/>
              <a:cs typeface="Calibri"/>
              <a:sym typeface="Calibri"/>
            </a:endParaRPr>
          </a:p>
        </p:txBody>
      </p:sp>
      <p:sp>
        <p:nvSpPr>
          <p:cNvPr id="150" name="Google Shape;150;p4"/>
          <p:cNvSpPr txBox="1"/>
          <p:nvPr/>
        </p:nvSpPr>
        <p:spPr>
          <a:xfrm>
            <a:off x="9637489" y="6121581"/>
            <a:ext cx="274320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Conceptos de: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Usher, W. (2021)</a:t>
            </a:r>
            <a:endParaRPr sz="1000">
              <a:solidFill>
                <a:schemeClr val="dk1"/>
              </a:solidFill>
              <a:latin typeface="Open Sans"/>
              <a:ea typeface="Open Sans"/>
              <a:cs typeface="Open Sans"/>
              <a:sym typeface="Open Sans"/>
            </a:endParaRPr>
          </a:p>
        </p:txBody>
      </p:sp>
      <p:sp>
        <p:nvSpPr>
          <p:cNvPr id="151" name="Google Shape;151;p4"/>
          <p:cNvSpPr/>
          <p:nvPr/>
        </p:nvSpPr>
        <p:spPr>
          <a:xfrm>
            <a:off x="9010198" y="174876"/>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2" name="Google Shape;152;p4" descr="Track2_Lecture7_Slide4.mp3"/>
          <p:cNvPicPr preferRelativeResize="0"/>
          <p:nvPr/>
        </p:nvPicPr>
        <p:blipFill rotWithShape="1">
          <a:blip r:embed="rId5">
            <a:alphaModFix/>
          </a:blip>
          <a:srcRect/>
          <a:stretch/>
        </p:blipFill>
        <p:spPr>
          <a:xfrm>
            <a:off x="9074650" y="24624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9" name="Google Shape;159;p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5</a:t>
            </a:fld>
            <a:endParaRPr sz="1400" b="1">
              <a:solidFill>
                <a:schemeClr val="lt1"/>
              </a:solidFill>
              <a:latin typeface="Open Sans ExtraBold"/>
              <a:ea typeface="Open Sans ExtraBold"/>
              <a:cs typeface="Open Sans ExtraBold"/>
              <a:sym typeface="Open Sans ExtraBold"/>
            </a:endParaRPr>
          </a:p>
        </p:txBody>
      </p:sp>
      <p:sp>
        <p:nvSpPr>
          <p:cNvPr id="160" name="Google Shape;160;p5"/>
          <p:cNvSpPr/>
          <p:nvPr/>
        </p:nvSpPr>
        <p:spPr>
          <a:xfrm>
            <a:off x="887215" y="1397013"/>
            <a:ext cx="886844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7.1.3 Papel de las centrales de biomasa en los sistemas energéticos </a:t>
            </a:r>
            <a:endParaRPr/>
          </a:p>
        </p:txBody>
      </p:sp>
      <p:sp>
        <p:nvSpPr>
          <p:cNvPr id="161" name="Google Shape;161;p5"/>
          <p:cNvSpPr txBox="1"/>
          <p:nvPr/>
        </p:nvSpPr>
        <p:spPr>
          <a:xfrm>
            <a:off x="895873" y="3238"/>
            <a:ext cx="7805999" cy="137773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7.1 Introducción a las centrales de biomasa</a:t>
            </a:r>
            <a:endParaRPr sz="4000">
              <a:solidFill>
                <a:schemeClr val="dk1"/>
              </a:solidFill>
              <a:latin typeface="Open Sans"/>
              <a:ea typeface="Open Sans"/>
              <a:cs typeface="Open Sans"/>
              <a:sym typeface="Open Sans"/>
            </a:endParaRPr>
          </a:p>
        </p:txBody>
      </p:sp>
      <p:pic>
        <p:nvPicPr>
          <p:cNvPr id="162" name="Google Shape;162;p5"/>
          <p:cNvPicPr preferRelativeResize="0"/>
          <p:nvPr/>
        </p:nvPicPr>
        <p:blipFill rotWithShape="1">
          <a:blip r:embed="rId4">
            <a:alphaModFix/>
          </a:blip>
          <a:srcRect/>
          <a:stretch/>
        </p:blipFill>
        <p:spPr>
          <a:xfrm>
            <a:off x="2878493" y="1799454"/>
            <a:ext cx="6064368" cy="4265507"/>
          </a:xfrm>
          <a:prstGeom prst="rect">
            <a:avLst/>
          </a:prstGeom>
          <a:noFill/>
          <a:ln>
            <a:noFill/>
          </a:ln>
        </p:spPr>
      </p:pic>
      <p:sp>
        <p:nvSpPr>
          <p:cNvPr id="163" name="Google Shape;163;p5"/>
          <p:cNvSpPr/>
          <p:nvPr/>
        </p:nvSpPr>
        <p:spPr>
          <a:xfrm>
            <a:off x="2878493" y="6149534"/>
            <a:ext cx="38438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(Nuestro mundo en datos,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a:t>
            </a:r>
            <a:r>
              <a:rPr lang="en-US" sz="1000">
                <a:solidFill>
                  <a:schemeClr val="dk1"/>
                </a:solidFill>
                <a:latin typeface="Open Sans"/>
                <a:ea typeface="Open Sans"/>
                <a:cs typeface="Open Sans"/>
                <a:sym typeface="Open Sans"/>
              </a:rPr>
              <a:t>, con licencia </a:t>
            </a:r>
            <a:r>
              <a:rPr lang="en-US"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3.0 </a:t>
            </a:r>
            <a:r>
              <a:rPr lang="en-US" sz="1000">
                <a:solidFill>
                  <a:schemeClr val="dk1"/>
                </a:solidFill>
                <a:latin typeface="Open Sans"/>
                <a:ea typeface="Open Sans"/>
                <a:cs typeface="Open Sans"/>
                <a:sym typeface="Open Sans"/>
              </a:rPr>
              <a:t>)</a:t>
            </a:r>
            <a:endParaRPr sz="1000">
              <a:solidFill>
                <a:srgbClr val="9CC2E5"/>
              </a:solidFill>
              <a:latin typeface="Open Sans"/>
              <a:ea typeface="Open Sans"/>
              <a:cs typeface="Open Sans"/>
              <a:sym typeface="Open Sans"/>
            </a:endParaRPr>
          </a:p>
        </p:txBody>
      </p:sp>
      <p:sp>
        <p:nvSpPr>
          <p:cNvPr id="164" name="Google Shape;164;p5"/>
          <p:cNvSpPr/>
          <p:nvPr/>
        </p:nvSpPr>
        <p:spPr>
          <a:xfrm>
            <a:off x="8871496" y="21433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5" name="Google Shape;165;p5" descr="Track2_Lecture7_Slide5.mp3"/>
          <p:cNvPicPr preferRelativeResize="0"/>
          <p:nvPr/>
        </p:nvPicPr>
        <p:blipFill rotWithShape="1">
          <a:blip r:embed="rId7">
            <a:alphaModFix/>
          </a:blip>
          <a:srcRect/>
          <a:stretch/>
        </p:blipFill>
        <p:spPr>
          <a:xfrm>
            <a:off x="8942861" y="24624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6"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2" name="Google Shape;172;p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6</a:t>
            </a:fld>
            <a:endParaRPr sz="1400" b="1">
              <a:solidFill>
                <a:schemeClr val="lt1"/>
              </a:solidFill>
              <a:latin typeface="Open Sans ExtraBold"/>
              <a:ea typeface="Open Sans ExtraBold"/>
              <a:cs typeface="Open Sans ExtraBold"/>
              <a:sym typeface="Open Sans ExtraBold"/>
            </a:endParaRPr>
          </a:p>
        </p:txBody>
      </p:sp>
      <p:sp>
        <p:nvSpPr>
          <p:cNvPr id="173" name="Google Shape;173;p6"/>
          <p:cNvSpPr/>
          <p:nvPr/>
        </p:nvSpPr>
        <p:spPr>
          <a:xfrm>
            <a:off x="895874" y="1503346"/>
            <a:ext cx="644034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7.1.4 Centrales de biomasa en OSeMOSYS Parte 1 </a:t>
            </a:r>
            <a:endParaRPr/>
          </a:p>
        </p:txBody>
      </p:sp>
      <p:sp>
        <p:nvSpPr>
          <p:cNvPr id="174" name="Google Shape;174;p6"/>
          <p:cNvSpPr txBox="1"/>
          <p:nvPr/>
        </p:nvSpPr>
        <p:spPr>
          <a:xfrm>
            <a:off x="895874" y="122375"/>
            <a:ext cx="7548812" cy="1258596"/>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7.1 Introducción a las centrales de biomasa</a:t>
            </a:r>
            <a:endParaRPr sz="4000">
              <a:solidFill>
                <a:schemeClr val="dk1"/>
              </a:solidFill>
              <a:latin typeface="Open Sans"/>
              <a:ea typeface="Open Sans"/>
              <a:cs typeface="Open Sans"/>
              <a:sym typeface="Open Sans"/>
            </a:endParaRPr>
          </a:p>
        </p:txBody>
      </p:sp>
      <p:sp>
        <p:nvSpPr>
          <p:cNvPr id="175" name="Google Shape;175;p6"/>
          <p:cNvSpPr/>
          <p:nvPr/>
        </p:nvSpPr>
        <p:spPr>
          <a:xfrm>
            <a:off x="895874" y="2038778"/>
            <a:ext cx="9438162" cy="3016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Ejemplos de datos de plantas de energía de biomasa para los parámetros claves de OSeMOSYS:</a:t>
            </a:r>
            <a:endParaRPr/>
          </a:p>
          <a:p>
            <a:pPr marL="342900" marR="0" lvl="0" indent="-342900" algn="l" rtl="0">
              <a:spcBef>
                <a:spcPts val="1200"/>
              </a:spcBef>
              <a:spcAft>
                <a:spcPts val="0"/>
              </a:spcAft>
              <a:buClr>
                <a:srgbClr val="000000"/>
              </a:buClr>
              <a:buSzPts val="2000"/>
              <a:buFont typeface="Arial"/>
              <a:buChar char="•"/>
            </a:pPr>
            <a:r>
              <a:rPr lang="en-US" sz="2000" b="1">
                <a:solidFill>
                  <a:srgbClr val="000000"/>
                </a:solidFill>
                <a:latin typeface="Open Sans"/>
                <a:ea typeface="Open Sans"/>
                <a:cs typeface="Open Sans"/>
                <a:sym typeface="Open Sans"/>
              </a:rPr>
              <a:t>Factor de capacidad: </a:t>
            </a:r>
            <a:r>
              <a:rPr lang="en-US" sz="2000">
                <a:solidFill>
                  <a:srgbClr val="000000"/>
                </a:solidFill>
                <a:latin typeface="Open Sans"/>
                <a:ea typeface="Open Sans"/>
                <a:cs typeface="Open Sans"/>
                <a:sym typeface="Open Sans"/>
              </a:rPr>
              <a:t>0,5</a:t>
            </a:r>
            <a:endParaRPr/>
          </a:p>
          <a:p>
            <a:pPr marL="342900" marR="0" lvl="0" indent="-342900" algn="l" rtl="0">
              <a:spcBef>
                <a:spcPts val="1200"/>
              </a:spcBef>
              <a:spcAft>
                <a:spcPts val="0"/>
              </a:spcAft>
              <a:buClr>
                <a:srgbClr val="000000"/>
              </a:buClr>
              <a:buSzPts val="2000"/>
              <a:buFont typeface="Arial"/>
              <a:buChar char="•"/>
            </a:pPr>
            <a:r>
              <a:rPr lang="en-US" sz="2000" b="1">
                <a:solidFill>
                  <a:srgbClr val="000000"/>
                </a:solidFill>
                <a:latin typeface="Open Sans"/>
                <a:ea typeface="Open Sans"/>
                <a:cs typeface="Open Sans"/>
                <a:sym typeface="Open Sans"/>
              </a:rPr>
              <a:t>Eficiencia: </a:t>
            </a:r>
            <a:r>
              <a:rPr lang="en-US" sz="2000">
                <a:solidFill>
                  <a:srgbClr val="000000"/>
                </a:solidFill>
                <a:latin typeface="Open Sans"/>
                <a:ea typeface="Open Sans"/>
                <a:cs typeface="Open Sans"/>
                <a:sym typeface="Open Sans"/>
              </a:rPr>
              <a:t>35%.</a:t>
            </a:r>
            <a:endParaRPr/>
          </a:p>
          <a:p>
            <a:pPr marL="342900" marR="0" lvl="0" indent="-342900" algn="l" rtl="0">
              <a:spcBef>
                <a:spcPts val="1200"/>
              </a:spcBef>
              <a:spcAft>
                <a:spcPts val="0"/>
              </a:spcAft>
              <a:buClr>
                <a:srgbClr val="000000"/>
              </a:buClr>
              <a:buSzPts val="2000"/>
              <a:buFont typeface="Arial"/>
              <a:buChar char="•"/>
            </a:pPr>
            <a:r>
              <a:rPr lang="en-US" sz="2000" b="1">
                <a:solidFill>
                  <a:srgbClr val="000000"/>
                </a:solidFill>
                <a:latin typeface="Open Sans"/>
                <a:ea typeface="Open Sans"/>
                <a:cs typeface="Open Sans"/>
                <a:sym typeface="Open Sans"/>
              </a:rPr>
              <a:t>Costo de capital: </a:t>
            </a:r>
            <a:r>
              <a:rPr lang="en-US" sz="2000">
                <a:solidFill>
                  <a:srgbClr val="000000"/>
                </a:solidFill>
                <a:latin typeface="Open Sans"/>
                <a:ea typeface="Open Sans"/>
                <a:cs typeface="Open Sans"/>
                <a:sym typeface="Open Sans"/>
              </a:rPr>
              <a:t>2100 $/kW</a:t>
            </a:r>
            <a:endParaRPr/>
          </a:p>
          <a:p>
            <a:pPr marL="342900" marR="0" lvl="0" indent="-342900" algn="l" rtl="0">
              <a:spcBef>
                <a:spcPts val="1200"/>
              </a:spcBef>
              <a:spcAft>
                <a:spcPts val="0"/>
              </a:spcAft>
              <a:buClr>
                <a:srgbClr val="000000"/>
              </a:buClr>
              <a:buSzPts val="2000"/>
              <a:buFont typeface="Arial"/>
              <a:buChar char="•"/>
            </a:pPr>
            <a:r>
              <a:rPr lang="en-US" sz="2000" b="1">
                <a:solidFill>
                  <a:srgbClr val="000000"/>
                </a:solidFill>
                <a:latin typeface="Open Sans"/>
                <a:ea typeface="Open Sans"/>
                <a:cs typeface="Open Sans"/>
                <a:sym typeface="Open Sans"/>
              </a:rPr>
              <a:t>Costo fijo: </a:t>
            </a:r>
            <a:r>
              <a:rPr lang="en-US" sz="2000">
                <a:solidFill>
                  <a:srgbClr val="000000"/>
                </a:solidFill>
                <a:latin typeface="Open Sans"/>
                <a:ea typeface="Open Sans"/>
                <a:cs typeface="Open Sans"/>
                <a:sym typeface="Open Sans"/>
              </a:rPr>
              <a:t>75 $/kW</a:t>
            </a:r>
            <a:endParaRPr/>
          </a:p>
          <a:p>
            <a:pPr marL="342900" marR="0" lvl="0" indent="-342900" algn="l" rtl="0">
              <a:spcBef>
                <a:spcPts val="1200"/>
              </a:spcBef>
              <a:spcAft>
                <a:spcPts val="0"/>
              </a:spcAft>
              <a:buClr>
                <a:srgbClr val="000000"/>
              </a:buClr>
              <a:buSzPts val="2000"/>
              <a:buFont typeface="Arial"/>
              <a:buChar char="•"/>
            </a:pPr>
            <a:r>
              <a:rPr lang="en-US" sz="2000" b="1">
                <a:solidFill>
                  <a:srgbClr val="000000"/>
                </a:solidFill>
                <a:latin typeface="Open Sans"/>
                <a:ea typeface="Open Sans"/>
                <a:cs typeface="Open Sans"/>
                <a:sym typeface="Open Sans"/>
              </a:rPr>
              <a:t>Vida útil: </a:t>
            </a:r>
            <a:r>
              <a:rPr lang="en-US" sz="2000">
                <a:solidFill>
                  <a:srgbClr val="000000"/>
                </a:solidFill>
                <a:latin typeface="Open Sans"/>
                <a:ea typeface="Open Sans"/>
                <a:cs typeface="Open Sans"/>
                <a:sym typeface="Open Sans"/>
              </a:rPr>
              <a:t>40 años </a:t>
            </a:r>
            <a:endParaRPr/>
          </a:p>
        </p:txBody>
      </p:sp>
      <p:sp>
        <p:nvSpPr>
          <p:cNvPr id="176" name="Google Shape;176;p6"/>
          <p:cNvSpPr/>
          <p:nvPr/>
        </p:nvSpPr>
        <p:spPr>
          <a:xfrm>
            <a:off x="946074" y="6143324"/>
            <a:ext cx="60960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0000"/>
                </a:solidFill>
                <a:latin typeface="Open Sans"/>
                <a:ea typeface="Open Sans"/>
                <a:cs typeface="Open Sans"/>
                <a:sym typeface="Open Sans"/>
              </a:rPr>
              <a:t>Fuente: Pappis, I. et al. (2019) </a:t>
            </a:r>
            <a:r>
              <a:rPr lang="en-US" sz="10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Energy Projections for African Countries</a:t>
            </a:r>
            <a:r>
              <a:rPr lang="en-US" sz="1000">
                <a:solidFill>
                  <a:srgbClr val="000000"/>
                </a:solidFill>
                <a:latin typeface="Open Sans"/>
                <a:ea typeface="Open Sans"/>
                <a:cs typeface="Open Sans"/>
                <a:sym typeface="Open Sans"/>
              </a:rPr>
              <a:t>)</a:t>
            </a:r>
            <a:endParaRPr sz="1000">
              <a:solidFill>
                <a:schemeClr val="dk1"/>
              </a:solidFill>
              <a:latin typeface="Calibri"/>
              <a:ea typeface="Calibri"/>
              <a:cs typeface="Calibri"/>
              <a:sym typeface="Calibri"/>
            </a:endParaRPr>
          </a:p>
        </p:txBody>
      </p:sp>
      <p:sp>
        <p:nvSpPr>
          <p:cNvPr id="177" name="Google Shape;177;p6"/>
          <p:cNvSpPr/>
          <p:nvPr/>
        </p:nvSpPr>
        <p:spPr>
          <a:xfrm>
            <a:off x="8444686" y="12237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8" name="Google Shape;178;p6" descr="Track2_Lecture7_Slide6.mp3"/>
          <p:cNvPicPr preferRelativeResize="0"/>
          <p:nvPr/>
        </p:nvPicPr>
        <p:blipFill rotWithShape="1">
          <a:blip r:embed="rId5">
            <a:alphaModFix/>
          </a:blip>
          <a:srcRect/>
          <a:stretch/>
        </p:blipFill>
        <p:spPr>
          <a:xfrm>
            <a:off x="8516051" y="19374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7"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5" name="Google Shape;185;p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7</a:t>
            </a:fld>
            <a:endParaRPr sz="1400" b="1">
              <a:solidFill>
                <a:schemeClr val="lt1"/>
              </a:solidFill>
              <a:latin typeface="Open Sans ExtraBold"/>
              <a:ea typeface="Open Sans ExtraBold"/>
              <a:cs typeface="Open Sans ExtraBold"/>
              <a:sym typeface="Open Sans ExtraBold"/>
            </a:endParaRPr>
          </a:p>
        </p:txBody>
      </p:sp>
      <p:sp>
        <p:nvSpPr>
          <p:cNvPr id="186" name="Google Shape;186;p7"/>
          <p:cNvSpPr/>
          <p:nvPr/>
        </p:nvSpPr>
        <p:spPr>
          <a:xfrm>
            <a:off x="887215" y="1411390"/>
            <a:ext cx="69002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7.1.5 Centrales de biomasa en OSeMOSYS Parte 2</a:t>
            </a:r>
            <a:endParaRPr/>
          </a:p>
        </p:txBody>
      </p:sp>
      <p:sp>
        <p:nvSpPr>
          <p:cNvPr id="187" name="Google Shape;187;p7"/>
          <p:cNvSpPr txBox="1"/>
          <p:nvPr/>
        </p:nvSpPr>
        <p:spPr>
          <a:xfrm>
            <a:off x="895874" y="3238"/>
            <a:ext cx="7663460" cy="137773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7.1 Introducción a las centrales de biomasa</a:t>
            </a:r>
            <a:endParaRPr sz="4000">
              <a:solidFill>
                <a:schemeClr val="dk1"/>
              </a:solidFill>
              <a:latin typeface="Open Sans"/>
              <a:ea typeface="Open Sans"/>
              <a:cs typeface="Open Sans"/>
              <a:sym typeface="Open Sans"/>
            </a:endParaRPr>
          </a:p>
        </p:txBody>
      </p:sp>
      <p:sp>
        <p:nvSpPr>
          <p:cNvPr id="188" name="Google Shape;188;p7"/>
          <p:cNvSpPr/>
          <p:nvPr/>
        </p:nvSpPr>
        <p:spPr>
          <a:xfrm>
            <a:off x="8559334" y="237791"/>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9" name="Google Shape;189;p7" descr="Track2_Lecture7_Slide7.mp3"/>
          <p:cNvPicPr preferRelativeResize="0"/>
          <p:nvPr/>
        </p:nvPicPr>
        <p:blipFill rotWithShape="1">
          <a:blip r:embed="rId4">
            <a:alphaModFix/>
          </a:blip>
          <a:srcRect/>
          <a:stretch/>
        </p:blipFill>
        <p:spPr>
          <a:xfrm>
            <a:off x="8660920" y="317606"/>
            <a:ext cx="812800" cy="812800"/>
          </a:xfrm>
          <a:prstGeom prst="rect">
            <a:avLst/>
          </a:prstGeom>
          <a:noFill/>
          <a:ln>
            <a:noFill/>
          </a:ln>
        </p:spPr>
      </p:pic>
      <p:pic>
        <p:nvPicPr>
          <p:cNvPr id="190" name="Google Shape;190;p7"/>
          <p:cNvPicPr preferRelativeResize="0"/>
          <p:nvPr/>
        </p:nvPicPr>
        <p:blipFill rotWithShape="1">
          <a:blip r:embed="rId5">
            <a:alphaModFix/>
          </a:blip>
          <a:srcRect/>
          <a:stretch/>
        </p:blipFill>
        <p:spPr>
          <a:xfrm>
            <a:off x="2880583" y="2313100"/>
            <a:ext cx="5678751" cy="3438007"/>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5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8"/>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196" name="Google Shape;196;p8"/>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197" name="Google Shape;197;p8"/>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198" name="Google Shape;198;p8"/>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199" name="Google Shape;199;p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8</a:t>
            </a:fld>
            <a:endParaRPr sz="1400" b="1">
              <a:solidFill>
                <a:schemeClr val="lt1"/>
              </a:solidFill>
              <a:latin typeface="Open Sans ExtraBold"/>
              <a:ea typeface="Open Sans ExtraBold"/>
              <a:cs typeface="Open Sans ExtraBold"/>
              <a:sym typeface="Open Sans ExtraBold"/>
            </a:endParaRPr>
          </a:p>
        </p:txBody>
      </p:sp>
      <p:sp>
        <p:nvSpPr>
          <p:cNvPr id="200" name="Google Shape;200;p8"/>
          <p:cNvSpPr txBox="1"/>
          <p:nvPr/>
        </p:nvSpPr>
        <p:spPr>
          <a:xfrm>
            <a:off x="887215" y="466282"/>
            <a:ext cx="7651304" cy="91154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Conferencia 7.1 Referencias</a:t>
            </a:r>
            <a:endParaRPr sz="4000">
              <a:solidFill>
                <a:schemeClr val="dk1"/>
              </a:solidFill>
              <a:latin typeface="Open Sans"/>
              <a:ea typeface="Open Sans"/>
              <a:cs typeface="Open Sans"/>
              <a:sym typeface="Open Sans"/>
            </a:endParaRPr>
          </a:p>
        </p:txBody>
      </p:sp>
      <p:sp>
        <p:nvSpPr>
          <p:cNvPr id="201" name="Google Shape;201;p8"/>
          <p:cNvSpPr txBox="1"/>
          <p:nvPr/>
        </p:nvSpPr>
        <p:spPr>
          <a:xfrm>
            <a:off x="929195" y="1494761"/>
            <a:ext cx="5491701" cy="397031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Usher, William. (2021, marzo). Eólica, solar y biocombustibles: preocupaciones sociales, medioambientales y económicas (Versión 1). Zenodo. </a:t>
            </a:r>
            <a:r>
              <a:rPr lang="en-US"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http://doi.org/10.5281/zenodo.4585632</a:t>
            </a:r>
            <a:endParaRPr sz="1800">
              <a:solidFill>
                <a:schemeClr val="dk1"/>
              </a:solidFill>
              <a:latin typeface="Open Sans"/>
              <a:ea typeface="Open Sans"/>
              <a:cs typeface="Open Sans"/>
              <a:sym typeface="Open Sans"/>
            </a:endParaRPr>
          </a:p>
          <a:p>
            <a:pPr marL="342900" marR="0" lvl="0" indent="-342900" algn="l"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Pappis, I., Howells, M., Sridharan, V., Usher, W., Shivakumar, A., Gardumi, F. y Ramos, E., Energy projections for African countries, Hidalgo González, I., Medarac, H., González Sánchez, M. y Kougias, I., editor(es), EUR 29904 ES, Oficina de Publicaciones de la Unión Europea, Luxemburgo, 2019, ISBN 978-92-76-12391-0, doi:10.2760/678700, JRC118432.</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9"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8" name="Google Shape;208;p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9</a:t>
            </a:fld>
            <a:endParaRPr sz="1400" b="1">
              <a:solidFill>
                <a:schemeClr val="lt1"/>
              </a:solidFill>
              <a:latin typeface="Open Sans ExtraBold"/>
              <a:ea typeface="Open Sans ExtraBold"/>
              <a:cs typeface="Open Sans ExtraBold"/>
              <a:sym typeface="Open Sans ExtraBold"/>
            </a:endParaRPr>
          </a:p>
        </p:txBody>
      </p:sp>
      <p:sp>
        <p:nvSpPr>
          <p:cNvPr id="209" name="Google Shape;209;p9"/>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7.2.1 Panorama de las centrales geotérmicas </a:t>
            </a:r>
            <a:endParaRPr/>
          </a:p>
        </p:txBody>
      </p:sp>
      <p:sp>
        <p:nvSpPr>
          <p:cNvPr id="210" name="Google Shape;210;p9"/>
          <p:cNvSpPr txBox="1"/>
          <p:nvPr/>
        </p:nvSpPr>
        <p:spPr>
          <a:xfrm>
            <a:off x="895874" y="3238"/>
            <a:ext cx="8047159" cy="137773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7.2 Introducción a las centrales geotérmicas</a:t>
            </a:r>
            <a:endParaRPr sz="4000">
              <a:solidFill>
                <a:schemeClr val="dk1"/>
              </a:solidFill>
              <a:latin typeface="Open Sans"/>
              <a:ea typeface="Open Sans"/>
              <a:cs typeface="Open Sans"/>
              <a:sym typeface="Open Sans"/>
            </a:endParaRPr>
          </a:p>
        </p:txBody>
      </p:sp>
      <p:pic>
        <p:nvPicPr>
          <p:cNvPr id="211" name="Google Shape;211;p9" descr="A picture containing grass, smoke, train, outdoor&#10;&#10;Description automatically generated"/>
          <p:cNvPicPr preferRelativeResize="0"/>
          <p:nvPr/>
        </p:nvPicPr>
        <p:blipFill rotWithShape="1">
          <a:blip r:embed="rId4">
            <a:alphaModFix/>
          </a:blip>
          <a:srcRect/>
          <a:stretch/>
        </p:blipFill>
        <p:spPr>
          <a:xfrm>
            <a:off x="2999118" y="1910751"/>
            <a:ext cx="6193765" cy="4143554"/>
          </a:xfrm>
          <a:prstGeom prst="rect">
            <a:avLst/>
          </a:prstGeom>
          <a:noFill/>
          <a:ln>
            <a:noFill/>
          </a:ln>
        </p:spPr>
      </p:pic>
      <p:sp>
        <p:nvSpPr>
          <p:cNvPr id="212" name="Google Shape;212;p9"/>
          <p:cNvSpPr/>
          <p:nvPr/>
        </p:nvSpPr>
        <p:spPr>
          <a:xfrm>
            <a:off x="8715118" y="212566"/>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3" name="Google Shape;213;p9" descr="Track2_Lecture7_Slide9.mp3"/>
          <p:cNvPicPr preferRelativeResize="0"/>
          <p:nvPr/>
        </p:nvPicPr>
        <p:blipFill rotWithShape="1">
          <a:blip r:embed="rId5">
            <a:alphaModFix/>
          </a:blip>
          <a:srcRect/>
          <a:stretch/>
        </p:blipFill>
        <p:spPr>
          <a:xfrm>
            <a:off x="8786483" y="285704"/>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6483</Words>
  <Application>Microsoft Macintosh PowerPoint</Application>
  <PresentationFormat>Widescreen</PresentationFormat>
  <Paragraphs>217</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Open Sans</vt:lpstr>
      <vt:lpstr>Open Sans ExtraBold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Rudolf Yeganyan</cp:lastModifiedBy>
  <cp:revision>1</cp:revision>
  <dcterms:created xsi:type="dcterms:W3CDTF">2021-02-10T16:48:02Z</dcterms:created>
  <dcterms:modified xsi:type="dcterms:W3CDTF">2022-11-08T13:22:23Z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