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50"/>
  </p:notesMasterIdLst>
  <p:sldIdLst>
    <p:sldId id="304" r:id="rId3"/>
    <p:sldId id="257" r:id="rId4"/>
    <p:sldId id="258" r:id="rId5"/>
    <p:sldId id="333" r:id="rId6"/>
    <p:sldId id="326" r:id="rId7"/>
    <p:sldId id="329" r:id="rId8"/>
    <p:sldId id="328" r:id="rId9"/>
    <p:sldId id="330" r:id="rId10"/>
    <p:sldId id="331" r:id="rId11"/>
    <p:sldId id="332" r:id="rId12"/>
    <p:sldId id="338" r:id="rId13"/>
    <p:sldId id="287" r:id="rId14"/>
    <p:sldId id="278" r:id="rId15"/>
    <p:sldId id="279" r:id="rId16"/>
    <p:sldId id="265" r:id="rId17"/>
    <p:sldId id="285" r:id="rId18"/>
    <p:sldId id="280" r:id="rId19"/>
    <p:sldId id="336" r:id="rId20"/>
    <p:sldId id="327" r:id="rId21"/>
    <p:sldId id="339" r:id="rId22"/>
    <p:sldId id="340" r:id="rId23"/>
    <p:sldId id="310" r:id="rId24"/>
    <p:sldId id="341" r:id="rId25"/>
    <p:sldId id="319" r:id="rId26"/>
    <p:sldId id="320" r:id="rId27"/>
    <p:sldId id="321" r:id="rId28"/>
    <p:sldId id="322" r:id="rId29"/>
    <p:sldId id="323" r:id="rId30"/>
    <p:sldId id="324" r:id="rId31"/>
    <p:sldId id="325" r:id="rId32"/>
    <p:sldId id="342" r:id="rId33"/>
    <p:sldId id="343" r:id="rId34"/>
    <p:sldId id="283" r:id="rId35"/>
    <p:sldId id="284" r:id="rId36"/>
    <p:sldId id="301" r:id="rId37"/>
    <p:sldId id="344" r:id="rId38"/>
    <p:sldId id="302" r:id="rId39"/>
    <p:sldId id="276" r:id="rId40"/>
    <p:sldId id="345" r:id="rId41"/>
    <p:sldId id="346" r:id="rId42"/>
    <p:sldId id="347" r:id="rId43"/>
    <p:sldId id="275" r:id="rId44"/>
    <p:sldId id="300" r:id="rId45"/>
    <p:sldId id="337" r:id="rId46"/>
    <p:sldId id="334" r:id="rId47"/>
    <p:sldId id="335" r:id="rId48"/>
    <p:sldId id="266" r:id="rId4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9"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Which licenses</a:t>
            </a:r>
            <a:r>
              <a:rPr lang="en-GB" sz="1200" b="0" i="0" u="none" strike="noStrike" cap="none" baseline="0" dirty="0">
                <a:solidFill>
                  <a:schemeClr val="dk1"/>
                </a:solidFill>
                <a:latin typeface="Calibri"/>
                <a:ea typeface="Calibri"/>
                <a:cs typeface="Calibri"/>
                <a:sym typeface="Calibri"/>
              </a:rPr>
              <a:t> enable adaptation? [note that there are animations on this slide!] These will indicate the licenses that do not enable remix or revision. </a:t>
            </a: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617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263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do not have to attribute Public Domain resources. However, it’s good practice so that other people know where you found the original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486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one of these websites and walk through an example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Different styles of referencing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345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OER that you have not changed.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83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Where we talked about correct attribution for</a:t>
            </a:r>
            <a:r>
              <a:rPr lang="en-GB" sz="1200" b="0" i="0" u="none" strike="noStrike" cap="none" baseline="0" dirty="0">
                <a:solidFill>
                  <a:schemeClr val="dk1"/>
                </a:solidFill>
                <a:latin typeface="Calibri"/>
                <a:ea typeface="Calibri"/>
                <a:cs typeface="Calibri"/>
                <a:sym typeface="Calibri"/>
              </a:rPr>
              <a:t> the image. </a:t>
            </a: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See also: https://</a:t>
            </a:r>
            <a:r>
              <a:rPr lang="en-GB" sz="1200" b="0" i="0" u="none" strike="noStrike" cap="none" dirty="0" err="1">
                <a:solidFill>
                  <a:schemeClr val="dk1"/>
                </a:solidFill>
                <a:latin typeface="Calibri"/>
                <a:ea typeface="Calibri"/>
                <a:cs typeface="Calibri"/>
                <a:sym typeface="Calibri"/>
              </a:rPr>
              <a:t>www.flickr.com</a:t>
            </a:r>
            <a:r>
              <a:rPr lang="en-GB" sz="1200" b="0" i="0" u="none" strike="noStrike" cap="none" dirty="0">
                <a:solidFill>
                  <a:schemeClr val="dk1"/>
                </a:solidFill>
                <a:latin typeface="Calibri"/>
                <a:ea typeface="Calibri"/>
                <a:cs typeface="Calibri"/>
                <a:sym typeface="Calibri"/>
              </a:rPr>
              <a:t>/photos/</a:t>
            </a:r>
            <a:r>
              <a:rPr lang="en-GB" sz="1200" b="0" i="0" u="none" strike="noStrike" cap="none" dirty="0" err="1">
                <a:solidFill>
                  <a:schemeClr val="dk1"/>
                </a:solidFill>
                <a:latin typeface="Calibri"/>
                <a:ea typeface="Calibri"/>
                <a:cs typeface="Calibri"/>
                <a:sym typeface="Calibri"/>
              </a:rPr>
              <a:t>sixteenmilesofstring</a:t>
            </a:r>
            <a:r>
              <a:rPr lang="en-GB" sz="1200" b="0" i="0" u="none" strike="noStrike" cap="none" dirty="0">
                <a:solidFill>
                  <a:schemeClr val="dk1"/>
                </a:solidFill>
                <a:latin typeface="Calibri"/>
                <a:ea typeface="Calibri"/>
                <a:cs typeface="Calibri"/>
                <a:sym typeface="Calibri"/>
              </a:rPr>
              <a:t>/8256206923/ </a:t>
            </a:r>
            <a:endParaRPr sz="1200" b="0" i="0" u="none" strike="noStrike" cap="none"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71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09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a:t>
            </a:r>
            <a:r>
              <a:rPr lang="en-US" baseline="0" dirty="0"/>
              <a:t> otherwise noted” makes it clear that there are other materials licensed differently in contained in the document.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5723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as a whole was licensed CC BY SA 4.0 (like all Peer 2 Peer University courses on the platform). However, we had an image and asset credits section in the course</a:t>
            </a:r>
            <a:r>
              <a:rPr lang="en-US" baseline="0" dirty="0"/>
              <a:t> which provided detailed information on how the other assets we used were licensed.</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baseline="0" dirty="0"/>
              <a:t>Remember TASL – Title, Author, Source, License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249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in course introduction</a:t>
            </a:r>
            <a:r>
              <a:rPr lang="is-IS" baseline="0" dirty="0"/>
              <a:t>… clearly shows the licensing (it was also on bottom of website) but explains that in the instance of this course other assets were used and they are ”governned by different licenses”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803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05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even as we’ve done in this presentation! [see</a:t>
            </a:r>
            <a:r>
              <a:rPr lang="en-US" baseline="0" dirty="0"/>
              <a:t> any image that’s used</a:t>
            </a:r>
            <a:r>
              <a:rPr lang="is-IS" baseline="0" dirty="0"/>
              <a:t>…] </a:t>
            </a:r>
          </a:p>
          <a:p>
            <a:r>
              <a:rPr lang="is-IS" baseline="0" dirty="0"/>
              <a:t>Remember TASL – Title, Author, Source, License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30</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54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OER that you have changed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279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Which licenses</a:t>
            </a:r>
            <a:r>
              <a:rPr lang="en-GB" sz="1200" b="0" i="0" u="none" strike="noStrike" cap="none" baseline="0" dirty="0">
                <a:solidFill>
                  <a:schemeClr val="dk1"/>
                </a:solidFill>
                <a:latin typeface="Calibri"/>
                <a:ea typeface="Calibri"/>
                <a:cs typeface="Calibri"/>
                <a:sym typeface="Calibri"/>
              </a:rPr>
              <a:t> enable adaptation? [note that there are animations on this slide!] These will indicate the licenses that do not enable remix or revision. </a:t>
            </a: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8999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different references to adaptation in 5Rs – one revise the other remix </a:t>
            </a:r>
          </a:p>
          <a:p>
            <a:r>
              <a:rPr lang="en-US" baseline="0" dirty="0"/>
              <a:t>Emphasis here is on “the content itself” </a:t>
            </a:r>
          </a:p>
          <a:p>
            <a:endParaRPr lang="en-US" baseline="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350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891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Well here is that image when</a:t>
            </a:r>
            <a:r>
              <a:rPr lang="en-US" baseline="0" dirty="0"/>
              <a:t> it’s been revised.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So in this instance the only change to the image has been that it is desaturated (original picture was in </a:t>
            </a:r>
            <a:r>
              <a:rPr lang="en-US" baseline="0" dirty="0" err="1"/>
              <a:t>colour</a:t>
            </a:r>
            <a:r>
              <a:rPr lang="en-US" baseline="0" dirty="0"/>
              <a:t>). This is a very minor change to the image.</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Note TASL here and also the inclusion/acknowledgement of a change.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563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374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“based on one or more existing works” Wikipedia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However in this instance the image has been modified substantially.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Need to reference original work and also license it in same spirit. Make it clear to users.</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TASL: https://</a:t>
            </a:r>
            <a:r>
              <a:rPr lang="en-US" baseline="0" dirty="0" err="1"/>
              <a:t>wiki.creativecommons.org</a:t>
            </a:r>
            <a:r>
              <a:rPr lang="en-US" baseline="0" dirty="0"/>
              <a:t>/wiki/4.0/Treatment_of_adaptations#Draft_4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8021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about the license we can apply to the revised image? The</a:t>
            </a:r>
            <a:r>
              <a:rPr lang="en-US" baseline="0" dirty="0"/>
              <a:t> original image is a CC BY image and you need to keep it in the spirit of the original license. Also good to indicate original source of image too. </a:t>
            </a:r>
            <a:endParaRPr lang="en-US" dirty="0"/>
          </a:p>
          <a:p>
            <a:endParaRPr lang="en-US" dirty="0"/>
          </a:p>
          <a:p>
            <a:r>
              <a:rPr lang="en-US" dirty="0"/>
              <a:t>https://</a:t>
            </a:r>
            <a:r>
              <a:rPr lang="en-US" dirty="0" err="1"/>
              <a:t>creativecommons.org</a:t>
            </a:r>
            <a:r>
              <a:rPr lang="en-US" dirty="0"/>
              <a:t>/</a:t>
            </a:r>
            <a:r>
              <a:rPr lang="en-US" dirty="0" err="1"/>
              <a:t>faq</a:t>
            </a:r>
            <a:r>
              <a:rPr lang="en-US" dirty="0"/>
              <a:t>/#what-is-creative-commons-and-what-do-you-do </a:t>
            </a:r>
          </a:p>
          <a:p>
            <a:r>
              <a:rPr lang="en-US" dirty="0"/>
              <a:t>This appeared in the Open License webinar so you might remember it from there.</a:t>
            </a:r>
            <a:r>
              <a:rPr lang="en-US" baseline="0" dirty="0"/>
              <a:t> </a:t>
            </a:r>
            <a:endParaRPr lang="en-US" dirty="0"/>
          </a:p>
          <a:p>
            <a:r>
              <a:rPr lang="en-US" dirty="0"/>
              <a:t>Good practice.</a:t>
            </a:r>
            <a:r>
              <a:rPr lang="en-US" baseline="0" dirty="0"/>
              <a:t> </a:t>
            </a:r>
            <a:r>
              <a:rPr lang="en-US" dirty="0"/>
              <a:t>Yellow: Need to keep in the spirit of the original license. How will someone</a:t>
            </a:r>
            <a:r>
              <a:rPr lang="en-US" baseline="0" dirty="0"/>
              <a:t> using your remix know? </a:t>
            </a:r>
          </a:p>
          <a:p>
            <a:r>
              <a:rPr lang="en-US" baseline="0" dirty="0"/>
              <a:t>Better instructions of </a:t>
            </a:r>
            <a:r>
              <a:rPr lang="en-US" baseline="0" dirty="0" err="1"/>
              <a:t>colour</a:t>
            </a:r>
            <a:r>
              <a:rPr lang="en-US" baseline="0" dirty="0"/>
              <a:t> coding in original resource (key by Beck so a bit basic!!)</a:t>
            </a:r>
          </a:p>
        </p:txBody>
      </p:sp>
      <p:sp>
        <p:nvSpPr>
          <p:cNvPr id="4" name="Slide Number Placeholder 3"/>
          <p:cNvSpPr>
            <a:spLocks noGrp="1"/>
          </p:cNvSpPr>
          <p:nvPr>
            <p:ph type="sldNum" sz="quarter" idx="10"/>
          </p:nvPr>
        </p:nvSpPr>
        <p:spPr/>
        <p:txBody>
          <a:bodyPr/>
          <a:lstStyle/>
          <a:p>
            <a:fld id="{6BF16EDD-7312-F845-A605-33C423039B07}" type="slidenum">
              <a:rPr lang="en-US" smtClean="0"/>
              <a:t>38</a:t>
            </a:fld>
            <a:endParaRPr lang="en-US"/>
          </a:p>
        </p:txBody>
      </p:sp>
    </p:spTree>
    <p:extLst>
      <p:ext uri="{BB962C8B-B14F-4D97-AF65-F5344CB8AC3E}">
        <p14:creationId xmlns:p14="http://schemas.microsoft.com/office/powerpoint/2010/main" val="14676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saw earlier some of the different things that could constitute an adaptation (e.g. inserting references, translating something, correcting errors</a:t>
            </a:r>
            <a:r>
              <a:rPr lang="en-US" baseline="0" dirty="0"/>
              <a:t> in a text – SEE SLIDE 14)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617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420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adaptation and derivatives</a:t>
            </a:r>
            <a:r>
              <a:rPr lang="is-IS" dirty="0"/>
              <a:t>…</a:t>
            </a:r>
            <a:r>
              <a:rPr lang="is-IS" baseline="0" dirty="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40</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287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showcasing these options, particularly in the instance where there are uses of multiple OER, go to the references/attribution section to show this or </a:t>
            </a:r>
          </a:p>
          <a:p>
            <a:r>
              <a:rPr lang="en-US" dirty="0"/>
              <a:t>https://</a:t>
            </a:r>
            <a:r>
              <a:rPr lang="en-US" dirty="0" err="1"/>
              <a:t>openoregon.org</a:t>
            </a:r>
            <a:r>
              <a:rPr lang="en-US" dirty="0"/>
              <a:t>/attribution-statements-for-remixed-</a:t>
            </a:r>
            <a:r>
              <a:rPr lang="en-US" dirty="0" err="1"/>
              <a:t>oer</a:t>
            </a:r>
            <a:r>
              <a:rPr lang="en-US" dirty="0"/>
              <a:t>-content/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184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creativecommons.org</a:t>
            </a:r>
            <a:r>
              <a:rPr lang="en-US" dirty="0"/>
              <a:t>/</a:t>
            </a:r>
            <a:r>
              <a:rPr lang="en-US" dirty="0" err="1"/>
              <a:t>faq</a:t>
            </a:r>
            <a:r>
              <a:rPr lang="en-US" dirty="0"/>
              <a:t>/#what-is-creative-commons-and-what-do-you-do </a:t>
            </a:r>
          </a:p>
          <a:p>
            <a:endParaRPr lang="en-US" dirty="0"/>
          </a:p>
          <a:p>
            <a:r>
              <a:rPr lang="en-US" dirty="0"/>
              <a:t>You may remember that the</a:t>
            </a:r>
            <a:r>
              <a:rPr lang="en-US" baseline="0" dirty="0"/>
              <a:t> following tables and tools were flagged up during the Open License webinar. This table shows you what different types of licensed resource you can remix.</a:t>
            </a:r>
          </a:p>
          <a:p>
            <a:endParaRPr lang="en-US" baseline="0" dirty="0"/>
          </a:p>
        </p:txBody>
      </p:sp>
      <p:sp>
        <p:nvSpPr>
          <p:cNvPr id="4" name="Slide Number Placeholder 3"/>
          <p:cNvSpPr>
            <a:spLocks noGrp="1"/>
          </p:cNvSpPr>
          <p:nvPr>
            <p:ph type="sldNum" sz="quarter" idx="10"/>
          </p:nvPr>
        </p:nvSpPr>
        <p:spPr/>
        <p:txBody>
          <a:bodyPr/>
          <a:lstStyle/>
          <a:p>
            <a:fld id="{6BF16EDD-7312-F845-A605-33C423039B07}" type="slidenum">
              <a:rPr lang="en-US" smtClean="0"/>
              <a:t>42</a:t>
            </a:fld>
            <a:endParaRPr lang="en-US"/>
          </a:p>
        </p:txBody>
      </p:sp>
    </p:spTree>
    <p:extLst>
      <p:ext uri="{BB962C8B-B14F-4D97-AF65-F5344CB8AC3E}">
        <p14:creationId xmlns:p14="http://schemas.microsoft.com/office/powerpoint/2010/main" val="3109996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Licenses that don’t work together? Best to look for alternatives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9733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minutes with 20 minutes group sharing afterwards.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515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1403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 with facilitator summary at the end.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7216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6EDD-7312-F845-A605-33C423039B07}" type="slidenum">
              <a:rPr lang="en-US" smtClean="0"/>
              <a:t>47</a:t>
            </a:fld>
            <a:endParaRPr lang="en-US"/>
          </a:p>
        </p:txBody>
      </p:sp>
    </p:spTree>
    <p:extLst>
      <p:ext uri="{BB962C8B-B14F-4D97-AF65-F5344CB8AC3E}">
        <p14:creationId xmlns:p14="http://schemas.microsoft.com/office/powerpoint/2010/main" val="82722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each license type? What does it </a:t>
            </a:r>
            <a:r>
              <a:rPr lang="en-US"/>
              <a:t>enable you to do?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842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OER are a type</a:t>
            </a:r>
            <a:r>
              <a:rPr lang="en-US" baseline="0" dirty="0"/>
              <a:t> of openly licensed resource. </a:t>
            </a:r>
            <a:endParaRPr lang="en-US" dirty="0"/>
          </a:p>
        </p:txBody>
      </p:sp>
      <p:sp>
        <p:nvSpPr>
          <p:cNvPr id="4" name="Slide Number Placeholder 3"/>
          <p:cNvSpPr>
            <a:spLocks noGrp="1"/>
          </p:cNvSpPr>
          <p:nvPr>
            <p:ph type="sldNum" sz="quarter" idx="10"/>
          </p:nvPr>
        </p:nvSpPr>
        <p:spPr/>
        <p:txBody>
          <a:bodyPr/>
          <a:lstStyle/>
          <a:p>
            <a:fld id="{6BF16EDD-7312-F845-A605-33C423039B07}" type="slidenum">
              <a:rPr lang="en-US" smtClean="0"/>
              <a:t>12</a:t>
            </a:fld>
            <a:endParaRPr lang="en-US"/>
          </a:p>
        </p:txBody>
      </p:sp>
    </p:spTree>
    <p:extLst>
      <p:ext uri="{BB962C8B-B14F-4D97-AF65-F5344CB8AC3E}">
        <p14:creationId xmlns:p14="http://schemas.microsoft.com/office/powerpoint/2010/main" val="103388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‘open’ of OER? </a:t>
            </a:r>
            <a:endParaRPr lang="en-US" dirty="0"/>
          </a:p>
          <a:p>
            <a:r>
              <a:rPr lang="en-US" dirty="0"/>
              <a:t>Originally 4 </a:t>
            </a:r>
            <a:r>
              <a:rPr lang="en-US" dirty="0" err="1"/>
              <a:t>Rs</a:t>
            </a:r>
            <a:r>
              <a:rPr lang="en-US" dirty="0"/>
              <a:t> but now 5 (addition of retain) by David Wiley,</a:t>
            </a:r>
            <a:r>
              <a:rPr lang="en-US" baseline="0" dirty="0"/>
              <a:t> </a:t>
            </a:r>
            <a:endParaRPr lang="en-US" dirty="0"/>
          </a:p>
          <a:p>
            <a:r>
              <a:rPr lang="en-US" dirty="0"/>
              <a:t>The new ‘R’ (retain)</a:t>
            </a:r>
            <a:r>
              <a:rPr lang="en-US" baseline="0" dirty="0"/>
              <a:t> e</a:t>
            </a:r>
            <a:r>
              <a:rPr lang="en-US" dirty="0"/>
              <a:t>nables people to keep a copy of a resource – important within the context</a:t>
            </a:r>
            <a:r>
              <a:rPr lang="en-US" baseline="0" dirty="0"/>
              <a:t> of resources that are only available for a set period of time</a:t>
            </a:r>
            <a:endParaRPr lang="en-US" dirty="0"/>
          </a:p>
        </p:txBody>
      </p:sp>
      <p:sp>
        <p:nvSpPr>
          <p:cNvPr id="4" name="Slide Number Placeholder 3"/>
          <p:cNvSpPr>
            <a:spLocks noGrp="1"/>
          </p:cNvSpPr>
          <p:nvPr>
            <p:ph type="sldNum" sz="quarter" idx="10"/>
          </p:nvPr>
        </p:nvSpPr>
        <p:spPr/>
        <p:txBody>
          <a:bodyPr/>
          <a:lstStyle/>
          <a:p>
            <a:fld id="{6BF16EDD-7312-F845-A605-33C423039B07}" type="slidenum">
              <a:rPr lang="en-US" smtClean="0"/>
              <a:t>13</a:t>
            </a:fld>
            <a:endParaRPr lang="en-US"/>
          </a:p>
        </p:txBody>
      </p:sp>
    </p:spTree>
    <p:extLst>
      <p:ext uri="{BB962C8B-B14F-4D97-AF65-F5344CB8AC3E}">
        <p14:creationId xmlns:p14="http://schemas.microsoft.com/office/powerpoint/2010/main" val="309416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We’ve seen this slide before – I want to emphasise</a:t>
            </a:r>
            <a:r>
              <a:rPr lang="en-GB" baseline="0" dirty="0"/>
              <a:t> the ‘open’ aspect here in recap. ND licensed resources would not be described as OER (refer back to 5Rs on previous slide – revise and remix)</a:t>
            </a:r>
            <a:endParaRPr dirty="0"/>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9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baseline="0" dirty="0"/>
              <a:t>Can change some CC licensed materials – but not all of them </a:t>
            </a:r>
          </a:p>
          <a:p>
            <a:pPr marL="0" lvl="0" indent="0">
              <a:spcBef>
                <a:spcPts val="0"/>
              </a:spcBef>
              <a:spcAft>
                <a:spcPts val="0"/>
              </a:spcAft>
              <a:buNone/>
            </a:pPr>
            <a:r>
              <a:rPr lang="en-GB" baseline="0" dirty="0"/>
              <a:t>Change and modification can take two forms</a:t>
            </a:r>
          </a:p>
          <a:p>
            <a:pPr marL="0" lvl="0" indent="0">
              <a:spcBef>
                <a:spcPts val="0"/>
              </a:spcBef>
              <a:spcAft>
                <a:spcPts val="0"/>
              </a:spcAft>
              <a:buNone/>
            </a:pPr>
            <a:endParaRPr lang="en-GB" baseline="0" dirty="0"/>
          </a:p>
          <a:p>
            <a:pPr marL="0" lvl="0" indent="0">
              <a:spcBef>
                <a:spcPts val="0"/>
              </a:spcBef>
              <a:spcAft>
                <a:spcPts val="0"/>
              </a:spcAft>
              <a:buNone/>
            </a:pPr>
            <a:endParaRPr dirty="0"/>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98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6EDD-7312-F845-A605-33C423039B07}" type="slidenum">
              <a:rPr lang="en-US" smtClean="0"/>
              <a:t>16</a:t>
            </a:fld>
            <a:endParaRPr lang="en-US"/>
          </a:p>
        </p:txBody>
      </p:sp>
    </p:spTree>
    <p:extLst>
      <p:ext uri="{BB962C8B-B14F-4D97-AF65-F5344CB8AC3E}">
        <p14:creationId xmlns:p14="http://schemas.microsoft.com/office/powerpoint/2010/main" val="2569494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2229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053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7918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479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 name="Shape 16"/>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7815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unesco.org/new/en/communication-and-information/access-to-knowledge/open-educational-resources/what-are-open-educational-resources-oer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openedreader.org/chapter/the-access-compromise-and-the-5th-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open.edu/openlearncreate/mod/oucontent/view.php?id=82522&amp;printable=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dictionary.com/browse/adaptation" TargetMode="External"/><Relationship Id="rId5" Type="http://schemas.openxmlformats.org/officeDocument/2006/relationships/hyperlink" Target="https://www.flickr.com/photos/mrtrungdung/8880039737/in/" TargetMode="External"/><Relationship Id="rId4" Type="http://schemas.openxmlformats.org/officeDocument/2006/relationships/hyperlink" Target="https://www.flickr.com/photos/mrtrungdu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openedreader.org/chapter/the-access-compromise-and-the-5th-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creativecommons.org/licenses/by/4.0/" TargetMode="External"/><Relationship Id="rId7" Type="http://schemas.openxmlformats.org/officeDocument/2006/relationships/hyperlink" Target="https://www.flickr.com/photos/kalexanders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lickr.com/photos/kalexanderson/7176605114/in/faves-40959105@N00/"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www.open.edu/openlearn/education/educational-technology-and-practice/educational-practice/developing-good-academic-practice/content-section-5" TargetMode="External"/><Relationship Id="rId3" Type="http://schemas.openxmlformats.org/officeDocument/2006/relationships/hyperlink" Target="https://www.wikihow.com/Put-a-Quote-in-an-Essay" TargetMode="External"/><Relationship Id="rId7" Type="http://schemas.openxmlformats.org/officeDocument/2006/relationships/hyperlink" Target="https://libguides.reading.ac.uk/citing-references/quotesandparaphrase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rlf.org.uk/resources/direct-quotation-paraphrasing-referencing/" TargetMode="External"/><Relationship Id="rId5" Type="http://schemas.openxmlformats.org/officeDocument/2006/relationships/hyperlink" Target="https://owlcation.com/academia/Examples-of-Summary-Quotation-and-Paraphrase" TargetMode="External"/><Relationship Id="rId4" Type="http://schemas.openxmlformats.org/officeDocument/2006/relationships/hyperlink" Target="https://www.gcu.ac.uk/library/subjecthelp/referenc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creativecommons.org/" TargetMode="External"/><Relationship Id="rId5" Type="http://schemas.openxmlformats.org/officeDocument/2006/relationships/hyperlink" Target="https://wiki.creativecommons.org/wiki/Best_practices_for_attribution#This_is_an_ideal_attribution"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hare.net/janeatcc/taaccct-on-adding-the-cc-by-license-to-your-materials?qid=212813a1-8798-4d57-98da-f5792b147b2a&amp;v=&amp;b=&amp;from_search=6"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www.slideshare.net/janeatcc/taaccct-on-adding-the-cc-by-license-to-your-materials?qid=212813a1-8798-4d57-98da-f5792b147b2a&amp;v=&amp;b=&amp;from_search=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lideshare.net/janeatcc/taaccct-on-adding-the-cc-by-license-to-your-materials?qid=212813a1-8798-4d57-98da-f5792b147b2a&amp;v=&amp;b=&amp;from_search=6"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courses.p2pu.org/en/courses/2377/content/4798/" TargetMode="External"/><Relationship Id="rId4" Type="http://schemas.openxmlformats.org/officeDocument/2006/relationships/hyperlink" Target="https://creativecommons.org/licenses/by-sa/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ourses.p2pu.org/en/courses/2377/open-research-2014/" TargetMode="External"/><Relationship Id="rId4" Type="http://schemas.openxmlformats.org/officeDocument/2006/relationships/hyperlink" Target="https://creativecommons.org/licenses/by-sa/4.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lideshare.net/janeatcc/taaccct-on-adding-the-cc-by-license-to-your-materials?qid=212813a1-8798-4d57-98da-f5792b147b2a&amp;v=&amp;b=&amp;from_search=6"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40959105@N00/5117417375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creativecommons.org/licenses/by/2.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www.open.edu/openlearncreate/mod/oucontent/view.php?id=82522&amp;section=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hyperlink" Target="https://www.flickr.com/photos/cogdog/18362774588/" TargetMode="External"/><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hyperlink" Target="https://www.flickr.com/photos/mikecogh/5135821856/in/faves-40959105@N00/" TargetMode="Externa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iki.creativecommons.org/wiki/Best_practices_for_attribution#This_is_a_good_attribution_for_material_you_modified_slightl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iki.creativecommons.org/wiki/Marking_your_work_with_a_CC_licen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iki.creativecommons.org/wiki/Best_practices_for_attribution#This_is_a_good_attribution_for_material_you_modified_slightly"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faq/#When_is_my_use_considered_an_adaptation"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schools.leicester.gov.uk/media/2308/g3-finding-and-remixing-openly-licensed-resources-january-2015.pdf"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www.oercommons.org/authoring/3930-an-oer-mashup-astronomy-redesign/view"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open.lib.umn.edu/affordablecontent/chapter/valuing-open-textbooks-derivatives-adaptation-and-remix/" TargetMode="External"/><Relationship Id="rId5" Type="http://schemas.openxmlformats.org/officeDocument/2006/relationships/hyperlink" Target="https://opencontent.org/blog/archives/2629" TargetMode="External"/><Relationship Id="rId4" Type="http://schemas.openxmlformats.org/officeDocument/2006/relationships/hyperlink" Target="https://www.oeconsortium.org/2013/10/examples-of-oer-in-health-remixes-from-the-african-health-oer-networ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creativecommons.org/faq/#what-is-creative-commons-and-what-do-you-d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s://www.flickr.com/photos/henrybloomfield/1268081514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Introduction to </a:t>
            </a:r>
            <a:br>
              <a:rPr lang="en-US" sz="4000" dirty="0">
                <a:solidFill>
                  <a:schemeClr val="bg1"/>
                </a:solidFill>
              </a:rPr>
            </a:br>
            <a:r>
              <a:rPr lang="en-US" sz="4000" dirty="0">
                <a:solidFill>
                  <a:schemeClr val="bg1"/>
                </a:solidFill>
              </a:rPr>
              <a:t>Reusing OER</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ABE35-2E10-5C4F-BB2F-CADE9D6CD513}"/>
              </a:ext>
            </a:extLst>
          </p:cNvPr>
          <p:cNvPicPr>
            <a:picLocks noChangeAspect="1"/>
          </p:cNvPicPr>
          <p:nvPr/>
        </p:nvPicPr>
        <p:blipFill>
          <a:blip r:embed="rId2"/>
          <a:stretch>
            <a:fillRect/>
          </a:stretch>
        </p:blipFill>
        <p:spPr>
          <a:xfrm>
            <a:off x="3062288" y="1995488"/>
            <a:ext cx="3019425" cy="1152525"/>
          </a:xfrm>
          <a:prstGeom prst="rect">
            <a:avLst/>
          </a:prstGeom>
        </p:spPr>
      </p:pic>
    </p:spTree>
    <p:extLst>
      <p:ext uri="{BB962C8B-B14F-4D97-AF65-F5344CB8AC3E}">
        <p14:creationId xmlns:p14="http://schemas.microsoft.com/office/powerpoint/2010/main" val="34488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66">
            <a:extLst>
              <a:ext uri="{FF2B5EF4-FFF2-40B4-BE49-F238E27FC236}">
                <a16:creationId xmlns:a16="http://schemas.microsoft.com/office/drawing/2014/main" id="{C64D2A79-0306-C84A-A796-B7EC1EAD7C53}"/>
              </a:ext>
            </a:extLst>
          </p:cNvPr>
          <p:cNvPicPr preferRelativeResize="0"/>
          <p:nvPr/>
        </p:nvPicPr>
        <p:blipFill rotWithShape="1">
          <a:blip r:embed="rId2">
            <a:alphaModFix/>
          </a:blip>
          <a:srcRect/>
          <a:stretch/>
        </p:blipFill>
        <p:spPr>
          <a:xfrm>
            <a:off x="515389" y="309975"/>
            <a:ext cx="8223365" cy="4532189"/>
          </a:xfrm>
          <a:prstGeom prst="rect">
            <a:avLst/>
          </a:prstGeom>
          <a:noFill/>
          <a:ln>
            <a:noFill/>
          </a:ln>
        </p:spPr>
      </p:pic>
    </p:spTree>
    <p:extLst>
      <p:ext uri="{BB962C8B-B14F-4D97-AF65-F5344CB8AC3E}">
        <p14:creationId xmlns:p14="http://schemas.microsoft.com/office/powerpoint/2010/main" val="316620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429" y="1257273"/>
            <a:ext cx="4385290" cy="3139321"/>
          </a:xfrm>
          <a:prstGeom prst="rect">
            <a:avLst/>
          </a:prstGeom>
          <a:noFill/>
        </p:spPr>
        <p:txBody>
          <a:bodyPr wrap="square" rtlCol="0">
            <a:spAutoFit/>
          </a:bodyPr>
          <a:lstStyle/>
          <a:p>
            <a:r>
              <a:rPr lang="en-US" sz="4950" b="1"/>
              <a:t>Open Educational Resources (OER) </a:t>
            </a:r>
            <a:endParaRPr lang="en-US" sz="4950" b="1" dirty="0"/>
          </a:p>
        </p:txBody>
      </p:sp>
      <p:sp>
        <p:nvSpPr>
          <p:cNvPr id="3" name="TextBox 2"/>
          <p:cNvSpPr txBox="1"/>
          <p:nvPr/>
        </p:nvSpPr>
        <p:spPr>
          <a:xfrm>
            <a:off x="4457700" y="1257272"/>
            <a:ext cx="4275535" cy="3820277"/>
          </a:xfrm>
          <a:prstGeom prst="rect">
            <a:avLst/>
          </a:prstGeom>
          <a:noFill/>
        </p:spPr>
        <p:txBody>
          <a:bodyPr wrap="square" rtlCol="0">
            <a:spAutoFit/>
          </a:bodyPr>
          <a:lstStyle/>
          <a:p>
            <a:r>
              <a:rPr lang="en-US" sz="1875" dirty="0"/>
              <a:t>“Open Educational Resources (OERs) are any type of educational materials that are in the public domain or introduced with an open license. </a:t>
            </a:r>
            <a:r>
              <a:rPr lang="en-US" sz="1875" dirty="0">
                <a:solidFill>
                  <a:srgbClr val="FF0000"/>
                </a:solidFill>
              </a:rPr>
              <a:t>The nature of these open materials means that anyone can legally and freely copy, use, adapt and re-share them. </a:t>
            </a:r>
            <a:r>
              <a:rPr lang="en-US" sz="1875" dirty="0"/>
              <a:t>OERs range from textbooks to curricula, syllabi, lecture notes, assignments, tests, projects, audio, video and animation.”</a:t>
            </a:r>
          </a:p>
          <a:p>
            <a:endParaRPr lang="en-US" sz="900" dirty="0"/>
          </a:p>
          <a:p>
            <a:r>
              <a:rPr lang="en-US" sz="900" dirty="0"/>
              <a:t>(UNESCO, </a:t>
            </a:r>
            <a:r>
              <a:rPr lang="en-US" sz="900" dirty="0" err="1"/>
              <a:t>n.d.</a:t>
            </a:r>
            <a:r>
              <a:rPr lang="en-US" sz="900" dirty="0"/>
              <a:t> </a:t>
            </a:r>
            <a:r>
              <a:rPr lang="en-US" sz="900" dirty="0">
                <a:hlinkClick r:id="rId3"/>
              </a:rPr>
              <a:t>http://www.unesco.org/new/en/communication-and-information/access-to-knowledge/open-educational-resources/what-are-open-educational-resources-oers/)</a:t>
            </a:r>
            <a:r>
              <a:rPr lang="en-US" sz="900" dirty="0"/>
              <a:t> (my highlights in red) </a:t>
            </a:r>
          </a:p>
        </p:txBody>
      </p:sp>
    </p:spTree>
    <p:extLst>
      <p:ext uri="{BB962C8B-B14F-4D97-AF65-F5344CB8AC3E}">
        <p14:creationId xmlns:p14="http://schemas.microsoft.com/office/powerpoint/2010/main" val="356871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298236" y="1518868"/>
            <a:ext cx="4385290" cy="854080"/>
          </a:xfrm>
          <a:prstGeom prst="rect">
            <a:avLst/>
          </a:prstGeom>
          <a:noFill/>
        </p:spPr>
        <p:txBody>
          <a:bodyPr wrap="square" rtlCol="0">
            <a:spAutoFit/>
          </a:bodyPr>
          <a:lstStyle/>
          <a:p>
            <a:r>
              <a:rPr lang="en-US" sz="4950" b="1" dirty="0"/>
              <a:t>The 5 R’s </a:t>
            </a:r>
          </a:p>
        </p:txBody>
      </p:sp>
      <p:sp>
        <p:nvSpPr>
          <p:cNvPr id="3" name="TextBox 2"/>
          <p:cNvSpPr txBox="1"/>
          <p:nvPr/>
        </p:nvSpPr>
        <p:spPr>
          <a:xfrm>
            <a:off x="2228850" y="4138553"/>
            <a:ext cx="5947172" cy="559961"/>
          </a:xfrm>
          <a:prstGeom prst="rect">
            <a:avLst/>
          </a:prstGeom>
          <a:noFill/>
        </p:spPr>
        <p:txBody>
          <a:bodyPr wrap="square" rtlCol="0">
            <a:spAutoFit/>
          </a:bodyPr>
          <a:lstStyle/>
          <a:p>
            <a:r>
              <a:rPr lang="en-US" sz="1013" dirty="0"/>
              <a:t>See: Defining the “Open” in Open Content and Open Educational Resources by David Wiley </a:t>
            </a:r>
            <a:r>
              <a:rPr lang="en-US" sz="1013" dirty="0">
                <a:hlinkClick r:id="rId3"/>
              </a:rPr>
              <a:t>http://opencontent.org/definition/</a:t>
            </a:r>
            <a:r>
              <a:rPr lang="en-US" sz="1013" dirty="0"/>
              <a:t> and also The Access Compromise and the 5</a:t>
            </a:r>
            <a:r>
              <a:rPr lang="en-US" sz="1013" baseline="30000" dirty="0"/>
              <a:t>th</a:t>
            </a:r>
            <a:r>
              <a:rPr lang="en-US" sz="1013" dirty="0"/>
              <a:t> R </a:t>
            </a:r>
            <a:r>
              <a:rPr lang="en-US" sz="1013" dirty="0">
                <a:hlinkClick r:id="rId4"/>
              </a:rPr>
              <a:t>https://openedreader.org/chapter/the-access-compromise-and-the-5th-r/</a:t>
            </a:r>
            <a:r>
              <a:rPr lang="en-US" sz="1013" dirty="0"/>
              <a:t> </a:t>
            </a:r>
          </a:p>
        </p:txBody>
      </p:sp>
      <p:sp>
        <p:nvSpPr>
          <p:cNvPr id="4" name="TextBox 3"/>
          <p:cNvSpPr txBox="1"/>
          <p:nvPr/>
        </p:nvSpPr>
        <p:spPr>
          <a:xfrm>
            <a:off x="2228850" y="252777"/>
            <a:ext cx="6182916" cy="3901068"/>
          </a:xfrm>
          <a:prstGeom prst="rect">
            <a:avLst/>
          </a:prstGeom>
          <a:noFill/>
        </p:spPr>
        <p:txBody>
          <a:bodyPr wrap="square" rtlCol="0">
            <a:spAutoFit/>
          </a:bodyPr>
          <a:lstStyle/>
          <a:p>
            <a:r>
              <a:rPr lang="en-US" sz="4950" b="1" dirty="0">
                <a:solidFill>
                  <a:srgbClr val="FF0000"/>
                </a:solidFill>
              </a:rPr>
              <a:t>R</a:t>
            </a:r>
            <a:r>
              <a:rPr lang="en-US" sz="4950" b="1" dirty="0">
                <a:solidFill>
                  <a:srgbClr val="002060"/>
                </a:solidFill>
              </a:rPr>
              <a:t>etain</a:t>
            </a:r>
          </a:p>
          <a:p>
            <a:r>
              <a:rPr lang="en-US" sz="4950" b="1" dirty="0">
                <a:solidFill>
                  <a:srgbClr val="FF0000"/>
                </a:solidFill>
              </a:rPr>
              <a:t>R</a:t>
            </a:r>
            <a:r>
              <a:rPr lang="en-US" sz="4950" b="1" dirty="0">
                <a:solidFill>
                  <a:srgbClr val="002060"/>
                </a:solidFill>
              </a:rPr>
              <a:t>euse</a:t>
            </a:r>
          </a:p>
          <a:p>
            <a:r>
              <a:rPr lang="en-US" sz="4950" b="1" dirty="0">
                <a:solidFill>
                  <a:srgbClr val="FF0000"/>
                </a:solidFill>
              </a:rPr>
              <a:t>R</a:t>
            </a:r>
            <a:r>
              <a:rPr lang="en-US" sz="4950" b="1" dirty="0">
                <a:solidFill>
                  <a:srgbClr val="002060"/>
                </a:solidFill>
              </a:rPr>
              <a:t>evise</a:t>
            </a:r>
          </a:p>
          <a:p>
            <a:r>
              <a:rPr lang="en-US" sz="4950" b="1" dirty="0">
                <a:solidFill>
                  <a:srgbClr val="FF0000"/>
                </a:solidFill>
              </a:rPr>
              <a:t>R</a:t>
            </a:r>
            <a:r>
              <a:rPr lang="en-US" sz="4950" b="1" dirty="0">
                <a:solidFill>
                  <a:srgbClr val="002060"/>
                </a:solidFill>
              </a:rPr>
              <a:t>emix</a:t>
            </a:r>
          </a:p>
          <a:p>
            <a:r>
              <a:rPr lang="en-US" sz="4950" b="1" dirty="0">
                <a:solidFill>
                  <a:srgbClr val="FF0000"/>
                </a:solidFill>
              </a:rPr>
              <a:t>R</a:t>
            </a:r>
            <a:r>
              <a:rPr lang="en-US" sz="4950" b="1" dirty="0">
                <a:solidFill>
                  <a:srgbClr val="002060"/>
                </a:solidFill>
              </a:rPr>
              <a:t>edistribute</a:t>
            </a:r>
          </a:p>
        </p:txBody>
      </p:sp>
    </p:spTree>
    <p:extLst>
      <p:ext uri="{BB962C8B-B14F-4D97-AF65-F5344CB8AC3E}">
        <p14:creationId xmlns:p14="http://schemas.microsoft.com/office/powerpoint/2010/main" val="383840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2725055" y="192121"/>
            <a:ext cx="5943600" cy="4585394"/>
          </a:xfrm>
          <a:prstGeom prst="rect">
            <a:avLst/>
          </a:prstGeom>
          <a:noFill/>
          <a:ln>
            <a:noFill/>
          </a:ln>
        </p:spPr>
      </p:pic>
      <p:sp>
        <p:nvSpPr>
          <p:cNvPr id="186" name="Shape 186"/>
          <p:cNvSpPr txBox="1"/>
          <p:nvPr/>
        </p:nvSpPr>
        <p:spPr>
          <a:xfrm>
            <a:off x="1545479" y="4777514"/>
            <a:ext cx="7123176" cy="161583"/>
          </a:xfrm>
          <a:prstGeom prst="rect">
            <a:avLst/>
          </a:prstGeom>
          <a:noFill/>
          <a:ln>
            <a:noFill/>
          </a:ln>
        </p:spPr>
        <p:txBody>
          <a:bodyPr spcFirstLastPara="1" wrap="square" lIns="68569" tIns="34275" rIns="68569" bIns="34275" anchor="t" anchorCtr="0">
            <a:noAutofit/>
          </a:bodyPr>
          <a:lstStyle/>
          <a:p>
            <a:pPr algn="r"/>
            <a:r>
              <a:rPr lang="en-GB" sz="600">
                <a:solidFill>
                  <a:srgbClr val="000000"/>
                </a:solidFill>
                <a:latin typeface="Arial"/>
                <a:ea typeface="Arial"/>
                <a:cs typeface="Arial"/>
                <a:sym typeface="Arial"/>
              </a:rPr>
              <a:t>Image credit: ‘</a:t>
            </a:r>
            <a:r>
              <a:rPr lang="en-GB" sz="600" u="sng">
                <a:solidFill>
                  <a:schemeClr val="hlink"/>
                </a:solidFill>
                <a:latin typeface="Arial"/>
                <a:ea typeface="Arial"/>
                <a:cs typeface="Arial"/>
                <a:sym typeface="Arial"/>
                <a:hlinkClick r:id="rId4"/>
              </a:rPr>
              <a:t>Finding and using open educational resources (OER): implementing the Creative Commons CC BY license (slide 4)’ </a:t>
            </a:r>
            <a:r>
              <a:rPr lang="en-GB" sz="600">
                <a:solidFill>
                  <a:srgbClr val="000000"/>
                </a:solidFill>
                <a:latin typeface="Arial"/>
                <a:ea typeface="Arial"/>
                <a:cs typeface="Arial"/>
                <a:sym typeface="Arial"/>
              </a:rPr>
              <a:t>(Paul Stacey and Hal </a:t>
            </a:r>
            <a:r>
              <a:rPr lang="en-GB" sz="600" dirty="0" err="1">
                <a:solidFill>
                  <a:srgbClr val="000000"/>
                </a:solidFill>
                <a:latin typeface="Arial"/>
                <a:ea typeface="Arial"/>
                <a:cs typeface="Arial"/>
                <a:sym typeface="Arial"/>
              </a:rPr>
              <a:t>Plotkin</a:t>
            </a:r>
            <a:r>
              <a:rPr lang="en-GB" sz="600" dirty="0">
                <a:solidFill>
                  <a:srgbClr val="000000"/>
                </a:solidFill>
                <a:latin typeface="Arial"/>
                <a:ea typeface="Arial"/>
                <a:cs typeface="Arial"/>
                <a:sym typeface="Arial"/>
              </a:rPr>
              <a:t>, CC BY 4.0)</a:t>
            </a:r>
            <a:endParaRPr sz="600" dirty="0">
              <a:solidFill>
                <a:srgbClr val="000000"/>
              </a:solidFill>
              <a:latin typeface="Arial"/>
              <a:ea typeface="Arial"/>
              <a:cs typeface="Arial"/>
              <a:sym typeface="Arial"/>
            </a:endParaRPr>
          </a:p>
        </p:txBody>
      </p:sp>
      <p:sp>
        <p:nvSpPr>
          <p:cNvPr id="4" name="TextBox 3"/>
          <p:cNvSpPr txBox="1"/>
          <p:nvPr/>
        </p:nvSpPr>
        <p:spPr>
          <a:xfrm rot="16200000">
            <a:off x="-1126786" y="1396082"/>
            <a:ext cx="4385290" cy="2377574"/>
          </a:xfrm>
          <a:prstGeom prst="rect">
            <a:avLst/>
          </a:prstGeom>
          <a:noFill/>
        </p:spPr>
        <p:txBody>
          <a:bodyPr wrap="square" rtlCol="0">
            <a:spAutoFit/>
          </a:bodyPr>
          <a:lstStyle/>
          <a:p>
            <a:r>
              <a:rPr lang="en-US" sz="4950" b="1" dirty="0"/>
              <a:t>Open Licenses and OER </a:t>
            </a:r>
          </a:p>
        </p:txBody>
      </p:sp>
    </p:spTree>
    <p:extLst>
      <p:ext uri="{BB962C8B-B14F-4D97-AF65-F5344CB8AC3E}">
        <p14:creationId xmlns:p14="http://schemas.microsoft.com/office/powerpoint/2010/main" val="4089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What do we mean by adaptation? </a:t>
            </a:r>
            <a:endParaRPr sz="4950" dirty="0"/>
          </a:p>
          <a:p>
            <a:endParaRPr sz="4950" b="1"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481" y="1879349"/>
            <a:ext cx="4565072" cy="3045759"/>
          </a:xfrm>
          <a:prstGeom prst="rect">
            <a:avLst/>
          </a:prstGeom>
        </p:spPr>
      </p:pic>
      <p:sp>
        <p:nvSpPr>
          <p:cNvPr id="5" name="TextBox 4"/>
          <p:cNvSpPr txBox="1"/>
          <p:nvPr/>
        </p:nvSpPr>
        <p:spPr>
          <a:xfrm rot="16200000">
            <a:off x="5292436" y="1339276"/>
            <a:ext cx="7065818" cy="184666"/>
          </a:xfrm>
          <a:prstGeom prst="rect">
            <a:avLst/>
          </a:prstGeom>
          <a:noFill/>
        </p:spPr>
        <p:txBody>
          <a:bodyPr wrap="square" rtlCol="0">
            <a:spAutoFit/>
          </a:bodyPr>
          <a:lstStyle/>
          <a:p>
            <a:r>
              <a:rPr lang="en-US" sz="600" dirty="0"/>
              <a:t>Picture Credit: change by </a:t>
            </a:r>
            <a:r>
              <a:rPr lang="en-US" sz="600" b="1" dirty="0">
                <a:hlinkClick r:id="rId4" tooltip="Go to Trung Dũng Nguyễn's photostream"/>
              </a:rPr>
              <a:t>Trung Dũng Nguyễn</a:t>
            </a:r>
            <a:r>
              <a:rPr lang="en-US" sz="600" b="1" dirty="0"/>
              <a:t> </a:t>
            </a:r>
            <a:r>
              <a:rPr lang="en-US" sz="600" dirty="0"/>
              <a:t>is licensed CC BY-NC 2.0 </a:t>
            </a:r>
            <a:r>
              <a:rPr lang="en-US" sz="600" dirty="0">
                <a:hlinkClick r:id="rId5"/>
              </a:rPr>
              <a:t>https://www.flickr.com/photos/mrtrungdung/8880039737/in/</a:t>
            </a:r>
            <a:r>
              <a:rPr lang="en-US" sz="600" dirty="0"/>
              <a:t> </a:t>
            </a:r>
          </a:p>
        </p:txBody>
      </p:sp>
      <p:sp>
        <p:nvSpPr>
          <p:cNvPr id="6" name="TextBox 5"/>
          <p:cNvSpPr txBox="1"/>
          <p:nvPr/>
        </p:nvSpPr>
        <p:spPr>
          <a:xfrm>
            <a:off x="328433" y="2260222"/>
            <a:ext cx="3851048" cy="2446824"/>
          </a:xfrm>
          <a:prstGeom prst="rect">
            <a:avLst/>
          </a:prstGeom>
          <a:noFill/>
        </p:spPr>
        <p:txBody>
          <a:bodyPr wrap="square" rtlCol="0">
            <a:spAutoFit/>
          </a:bodyPr>
          <a:lstStyle/>
          <a:p>
            <a:r>
              <a:rPr lang="en-US" sz="2700" dirty="0"/>
              <a:t>“something that is </a:t>
            </a:r>
          </a:p>
          <a:p>
            <a:r>
              <a:rPr lang="en-US" sz="2700" dirty="0"/>
              <a:t>changed or modified to suit new conditions or </a:t>
            </a:r>
          </a:p>
          <a:p>
            <a:r>
              <a:rPr lang="en-US" sz="2700" dirty="0"/>
              <a:t>needs”</a:t>
            </a:r>
          </a:p>
          <a:p>
            <a:endParaRPr lang="en-US" sz="2700" dirty="0"/>
          </a:p>
          <a:p>
            <a:r>
              <a:rPr lang="en-US" sz="900" dirty="0"/>
              <a:t>Collins English Dictionary: British Dictionary definitions for adaptation (No 3): </a:t>
            </a:r>
            <a:r>
              <a:rPr lang="en-US" sz="900" dirty="0">
                <a:hlinkClick r:id="rId6"/>
              </a:rPr>
              <a:t>https://www.dictionary.com/browse/adaptation</a:t>
            </a:r>
            <a:r>
              <a:rPr lang="en-US" sz="900" dirty="0"/>
              <a:t>  </a:t>
            </a:r>
          </a:p>
        </p:txBody>
      </p:sp>
    </p:spTree>
    <p:extLst>
      <p:ext uri="{BB962C8B-B14F-4D97-AF65-F5344CB8AC3E}">
        <p14:creationId xmlns:p14="http://schemas.microsoft.com/office/powerpoint/2010/main" val="207836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298236" y="1518868"/>
            <a:ext cx="4385290" cy="854080"/>
          </a:xfrm>
          <a:prstGeom prst="rect">
            <a:avLst/>
          </a:prstGeom>
          <a:noFill/>
        </p:spPr>
        <p:txBody>
          <a:bodyPr wrap="square" rtlCol="0">
            <a:spAutoFit/>
          </a:bodyPr>
          <a:lstStyle/>
          <a:p>
            <a:r>
              <a:rPr lang="en-US" sz="4950" b="1" dirty="0"/>
              <a:t>The 5 R’s </a:t>
            </a:r>
          </a:p>
        </p:txBody>
      </p:sp>
      <p:sp>
        <p:nvSpPr>
          <p:cNvPr id="3" name="TextBox 2"/>
          <p:cNvSpPr txBox="1"/>
          <p:nvPr/>
        </p:nvSpPr>
        <p:spPr>
          <a:xfrm>
            <a:off x="2228850" y="4138553"/>
            <a:ext cx="5947172" cy="559961"/>
          </a:xfrm>
          <a:prstGeom prst="rect">
            <a:avLst/>
          </a:prstGeom>
          <a:noFill/>
        </p:spPr>
        <p:txBody>
          <a:bodyPr wrap="square" rtlCol="0">
            <a:spAutoFit/>
          </a:bodyPr>
          <a:lstStyle/>
          <a:p>
            <a:r>
              <a:rPr lang="en-US" sz="1013" dirty="0"/>
              <a:t>See: Defining the “Open” in Open Content and Open Educational Resources by David Wiley </a:t>
            </a:r>
            <a:r>
              <a:rPr lang="en-US" sz="1013" dirty="0">
                <a:hlinkClick r:id="rId3"/>
              </a:rPr>
              <a:t>http://opencontent.org/definition/</a:t>
            </a:r>
            <a:r>
              <a:rPr lang="en-US" sz="1013" dirty="0"/>
              <a:t> and also The Access Compromise and the 5</a:t>
            </a:r>
            <a:r>
              <a:rPr lang="en-US" sz="1013" baseline="30000" dirty="0"/>
              <a:t>th</a:t>
            </a:r>
            <a:r>
              <a:rPr lang="en-US" sz="1013" dirty="0"/>
              <a:t> R </a:t>
            </a:r>
            <a:r>
              <a:rPr lang="en-US" sz="1013" dirty="0">
                <a:hlinkClick r:id="rId4"/>
              </a:rPr>
              <a:t>https://openedreader.org/chapter/the-access-compromise-and-the-5th-r/</a:t>
            </a:r>
            <a:r>
              <a:rPr lang="en-US" sz="1013" dirty="0"/>
              <a:t> </a:t>
            </a:r>
          </a:p>
        </p:txBody>
      </p:sp>
      <p:sp>
        <p:nvSpPr>
          <p:cNvPr id="4" name="TextBox 3"/>
          <p:cNvSpPr txBox="1"/>
          <p:nvPr/>
        </p:nvSpPr>
        <p:spPr>
          <a:xfrm>
            <a:off x="2228850" y="252777"/>
            <a:ext cx="6182916" cy="3901068"/>
          </a:xfrm>
          <a:prstGeom prst="rect">
            <a:avLst/>
          </a:prstGeom>
          <a:noFill/>
        </p:spPr>
        <p:txBody>
          <a:bodyPr wrap="square" rtlCol="0">
            <a:spAutoFit/>
          </a:bodyPr>
          <a:lstStyle/>
          <a:p>
            <a:r>
              <a:rPr lang="en-US" sz="4950" b="1" dirty="0">
                <a:solidFill>
                  <a:srgbClr val="FF0000"/>
                </a:solidFill>
              </a:rPr>
              <a:t>R</a:t>
            </a:r>
            <a:r>
              <a:rPr lang="en-US" sz="4950" b="1" dirty="0">
                <a:solidFill>
                  <a:srgbClr val="002060"/>
                </a:solidFill>
              </a:rPr>
              <a:t>etain</a:t>
            </a:r>
          </a:p>
          <a:p>
            <a:r>
              <a:rPr lang="en-US" sz="4950" b="1" dirty="0">
                <a:solidFill>
                  <a:srgbClr val="FF0000"/>
                </a:solidFill>
              </a:rPr>
              <a:t>R</a:t>
            </a:r>
            <a:r>
              <a:rPr lang="en-US" sz="4950" b="1" dirty="0">
                <a:solidFill>
                  <a:srgbClr val="002060"/>
                </a:solidFill>
              </a:rPr>
              <a:t>euse</a:t>
            </a:r>
          </a:p>
          <a:p>
            <a:r>
              <a:rPr lang="en-US" sz="4950" b="1" dirty="0">
                <a:solidFill>
                  <a:srgbClr val="FF0000"/>
                </a:solidFill>
              </a:rPr>
              <a:t>R</a:t>
            </a:r>
            <a:r>
              <a:rPr lang="en-US" sz="4950" b="1" dirty="0">
                <a:solidFill>
                  <a:srgbClr val="002060"/>
                </a:solidFill>
              </a:rPr>
              <a:t>evise</a:t>
            </a:r>
          </a:p>
          <a:p>
            <a:r>
              <a:rPr lang="en-US" sz="4950" b="1" dirty="0">
                <a:solidFill>
                  <a:srgbClr val="FF0000"/>
                </a:solidFill>
              </a:rPr>
              <a:t>R</a:t>
            </a:r>
            <a:r>
              <a:rPr lang="en-US" sz="4950" b="1" dirty="0">
                <a:solidFill>
                  <a:srgbClr val="002060"/>
                </a:solidFill>
              </a:rPr>
              <a:t>emix</a:t>
            </a:r>
          </a:p>
          <a:p>
            <a:r>
              <a:rPr lang="en-US" sz="4950" b="1" dirty="0">
                <a:solidFill>
                  <a:srgbClr val="FF0000"/>
                </a:solidFill>
              </a:rPr>
              <a:t>R</a:t>
            </a:r>
            <a:r>
              <a:rPr lang="en-US" sz="4950" b="1" dirty="0">
                <a:solidFill>
                  <a:srgbClr val="002060"/>
                </a:solidFill>
              </a:rPr>
              <a:t>edistribute</a:t>
            </a:r>
          </a:p>
        </p:txBody>
      </p:sp>
      <p:sp>
        <p:nvSpPr>
          <p:cNvPr id="6" name="Left Arrow 5"/>
          <p:cNvSpPr/>
          <p:nvPr/>
        </p:nvSpPr>
        <p:spPr>
          <a:xfrm>
            <a:off x="5202436" y="1945909"/>
            <a:ext cx="3195530" cy="5507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Left Arrow 6"/>
          <p:cNvSpPr/>
          <p:nvPr/>
        </p:nvSpPr>
        <p:spPr>
          <a:xfrm>
            <a:off x="5202436" y="2673272"/>
            <a:ext cx="3195530" cy="5507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6240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4" name="Shape 166"/>
          <p:cNvPicPr preferRelativeResize="0"/>
          <p:nvPr/>
        </p:nvPicPr>
        <p:blipFill rotWithShape="1">
          <a:blip r:embed="rId3">
            <a:alphaModFix/>
          </a:blip>
          <a:srcRect/>
          <a:stretch/>
        </p:blipFill>
        <p:spPr>
          <a:xfrm>
            <a:off x="515389" y="309975"/>
            <a:ext cx="8223365" cy="4532189"/>
          </a:xfrm>
          <a:prstGeom prst="rect">
            <a:avLst/>
          </a:prstGeom>
          <a:noFill/>
          <a:ln>
            <a:noFill/>
          </a:ln>
        </p:spPr>
      </p:pic>
      <p:sp>
        <p:nvSpPr>
          <p:cNvPr id="3" name="&quot;No&quot; Symbol 2"/>
          <p:cNvSpPr/>
          <p:nvPr/>
        </p:nvSpPr>
        <p:spPr>
          <a:xfrm>
            <a:off x="5953992" y="3457575"/>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5" name="&quot;No&quot; Symbol 4"/>
          <p:cNvSpPr/>
          <p:nvPr/>
        </p:nvSpPr>
        <p:spPr>
          <a:xfrm>
            <a:off x="1392382" y="3486150"/>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Tree>
    <p:extLst>
      <p:ext uri="{BB962C8B-B14F-4D97-AF65-F5344CB8AC3E}">
        <p14:creationId xmlns:p14="http://schemas.microsoft.com/office/powerpoint/2010/main" val="22167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700789" y="1839192"/>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Activity 2: Reusing </a:t>
            </a:r>
          </a:p>
          <a:p>
            <a:r>
              <a:rPr lang="en-GB" sz="4950" b="1" dirty="0">
                <a:solidFill>
                  <a:schemeClr val="dk1"/>
                </a:solidFill>
                <a:latin typeface="Calibri"/>
                <a:ea typeface="Calibri"/>
                <a:cs typeface="Calibri"/>
                <a:sym typeface="Calibri"/>
              </a:rPr>
              <a:t>OER</a:t>
            </a: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33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FCBEC0E6-B1D1-EB45-B8D8-DE7A3C3799B6}"/>
              </a:ext>
            </a:extLst>
          </p:cNvPr>
          <p:cNvSpPr txBox="1"/>
          <p:nvPr/>
        </p:nvSpPr>
        <p:spPr>
          <a:xfrm>
            <a:off x="513754" y="1648755"/>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Referencing Other Resources</a:t>
            </a:r>
            <a:endParaRPr sz="495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25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28649" y="61430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lang="en-GB" sz="5400" b="1" dirty="0"/>
          </a:p>
          <a:p>
            <a:pPr marL="0" indent="0">
              <a:buSzPts val="7200"/>
              <a:buNone/>
            </a:pPr>
            <a:r>
              <a:rPr lang="en-GB" sz="5400" b="1" dirty="0"/>
              <a:t>Introduction</a:t>
            </a:r>
          </a:p>
          <a:p>
            <a:pPr marL="0" indent="0">
              <a:buSzPts val="7200"/>
              <a:buNone/>
            </a:pPr>
            <a:r>
              <a:rPr lang="en-GB" sz="5400" b="1" dirty="0"/>
              <a:t>to Reusing OER</a:t>
            </a:r>
            <a:endParaRPr dirty="0"/>
          </a:p>
          <a:p>
            <a:pPr marL="0" indent="0">
              <a:buNone/>
            </a:pPr>
            <a:endParaRPr lang="en-GB" dirty="0"/>
          </a:p>
        </p:txBody>
      </p:sp>
      <p:pic>
        <p:nvPicPr>
          <p:cNvPr id="87" name="Shape 87">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8" name="Shape 88"/>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r>
              <a:rPr lang="en-GB" sz="900" dirty="0">
                <a:solidFill>
                  <a:srgbClr val="000000"/>
                </a:solidFill>
                <a:latin typeface="Calibri"/>
                <a:ea typeface="Calibri"/>
                <a:cs typeface="Calibri"/>
                <a:sym typeface="Calibri"/>
              </a:rPr>
              <a:t>This work was created by Beck Pitt as part of the TIDE project and is licensed under the </a:t>
            </a:r>
            <a:r>
              <a:rPr lang="en-GB" sz="900" u="sng" dirty="0">
                <a:solidFill>
                  <a:schemeClr val="hlink"/>
                </a:solidFill>
                <a:latin typeface="Calibri"/>
                <a:ea typeface="Calibri"/>
                <a:cs typeface="Calibri"/>
                <a:sym typeface="Calibri"/>
                <a:hlinkClick r:id="rId3"/>
              </a:rPr>
              <a:t>Creative Commons Attribution 4.0 International License</a:t>
            </a:r>
            <a:r>
              <a:rPr lang="en-GB" sz="900" dirty="0">
                <a:solidFill>
                  <a:srgbClr val="000000"/>
                </a:solidFill>
                <a:latin typeface="Calibri"/>
                <a:ea typeface="Calibri"/>
                <a:cs typeface="Calibri"/>
                <a:sym typeface="Calibri"/>
              </a:rPr>
              <a:t> unless otherwise stated. Minor amends were carried out to the slides in May 2021.</a:t>
            </a:r>
            <a:endParaRPr sz="900" dirty="0">
              <a:solidFill>
                <a:srgbClr val="000000"/>
              </a:solidFill>
              <a:latin typeface="Calibri"/>
              <a:ea typeface="Calibri"/>
              <a:cs typeface="Calibri"/>
              <a:sym typeface="Calibri"/>
            </a:endParaRPr>
          </a:p>
        </p:txBody>
      </p:sp>
      <p:pic>
        <p:nvPicPr>
          <p:cNvPr id="5" name="Shape 196"/>
          <p:cNvPicPr preferRelativeResize="0"/>
          <p:nvPr/>
        </p:nvPicPr>
        <p:blipFill rotWithShape="1">
          <a:blip r:embed="rId5">
            <a:alphaModFix/>
          </a:blip>
          <a:srcRect/>
          <a:stretch/>
        </p:blipFill>
        <p:spPr>
          <a:xfrm rot="16200000">
            <a:off x="5840054" y="769547"/>
            <a:ext cx="3776870" cy="2237775"/>
          </a:xfrm>
          <a:prstGeom prst="rect">
            <a:avLst/>
          </a:prstGeom>
          <a:noFill/>
          <a:ln>
            <a:noFill/>
          </a:ln>
        </p:spPr>
      </p:pic>
      <p:sp>
        <p:nvSpPr>
          <p:cNvPr id="6" name="Shape 198"/>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6"/>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7"/>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8"/>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592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A9F2A4-1A5A-B74A-8AD6-012BA9BB35E7}"/>
              </a:ext>
            </a:extLst>
          </p:cNvPr>
          <p:cNvSpPr txBox="1"/>
          <p:nvPr/>
        </p:nvSpPr>
        <p:spPr>
          <a:xfrm>
            <a:off x="322119" y="1147592"/>
            <a:ext cx="7606145" cy="3393237"/>
          </a:xfrm>
          <a:prstGeom prst="rect">
            <a:avLst/>
          </a:prstGeom>
          <a:noFill/>
        </p:spPr>
        <p:txBody>
          <a:bodyPr wrap="square" rtlCol="0">
            <a:spAutoFit/>
          </a:bodyPr>
          <a:lstStyle/>
          <a:p>
            <a:pPr marL="428625" indent="-428625">
              <a:buFont typeface="Arial" panose="020B0604020202020204" pitchFamily="34" charset="0"/>
              <a:buChar char="•"/>
            </a:pPr>
            <a:r>
              <a:rPr lang="en-US" sz="1950" dirty="0"/>
              <a:t>Remember to reference </a:t>
            </a:r>
            <a:r>
              <a:rPr lang="en-US" sz="1950" i="1" dirty="0"/>
              <a:t>any </a:t>
            </a:r>
            <a:r>
              <a:rPr lang="en-US" sz="1950" dirty="0"/>
              <a:t>resources you incorporate into your own work, e.g. quote your source, paraphrase</a:t>
            </a:r>
          </a:p>
          <a:p>
            <a:pPr marL="428625" indent="-428625">
              <a:buFont typeface="Arial" panose="020B0604020202020204" pitchFamily="34" charset="0"/>
              <a:buChar char="•"/>
            </a:pPr>
            <a:r>
              <a:rPr lang="en-US" sz="1950" dirty="0"/>
              <a:t>You should not use resources without first seeking permission from the copyright owner (unless they are OER or Public Domain) </a:t>
            </a:r>
          </a:p>
          <a:p>
            <a:pPr marL="428625" indent="-428625">
              <a:buFont typeface="Arial" panose="020B0604020202020204" pitchFamily="34" charset="0"/>
              <a:buChar char="•"/>
            </a:pPr>
            <a:r>
              <a:rPr lang="en-US" sz="1950" dirty="0"/>
              <a:t>If there’s no licensing information on the resource do not assume that it is OK to use it! </a:t>
            </a:r>
          </a:p>
          <a:p>
            <a:pPr marL="428625" indent="-428625">
              <a:buFont typeface="Arial" panose="020B0604020202020204" pitchFamily="34" charset="0"/>
              <a:buChar char="•"/>
            </a:pPr>
            <a:r>
              <a:rPr lang="en-US" sz="1950" dirty="0"/>
              <a:t>You can provide a URL to a copyrighted resource in situ rather than embedding it in your work (e.g. video)</a:t>
            </a:r>
          </a:p>
          <a:p>
            <a:pPr marL="428625" indent="-428625">
              <a:buFont typeface="Arial" panose="020B0604020202020204" pitchFamily="34" charset="0"/>
              <a:buChar char="•"/>
            </a:pPr>
            <a:r>
              <a:rPr lang="en-US" sz="1950" dirty="0"/>
              <a:t>You could also look for an OER or Public Domain equivalent to use instead (and reference using TASL) </a:t>
            </a:r>
          </a:p>
        </p:txBody>
      </p:sp>
    </p:spTree>
    <p:extLst>
      <p:ext uri="{BB962C8B-B14F-4D97-AF65-F5344CB8AC3E}">
        <p14:creationId xmlns:p14="http://schemas.microsoft.com/office/powerpoint/2010/main" val="185057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04B764-8F99-864D-93FB-635BEA6F6FEE}"/>
              </a:ext>
            </a:extLst>
          </p:cNvPr>
          <p:cNvSpPr txBox="1"/>
          <p:nvPr/>
        </p:nvSpPr>
        <p:spPr>
          <a:xfrm>
            <a:off x="550718" y="1007918"/>
            <a:ext cx="8354291" cy="4247317"/>
          </a:xfrm>
          <a:prstGeom prst="rect">
            <a:avLst/>
          </a:prstGeom>
          <a:noFill/>
        </p:spPr>
        <p:txBody>
          <a:bodyPr wrap="square" rtlCol="0">
            <a:spAutoFit/>
          </a:bodyPr>
          <a:lstStyle/>
          <a:p>
            <a:r>
              <a:rPr lang="en-US" sz="1500" i="1" dirty="0"/>
              <a:t>How to put a quote in an essay </a:t>
            </a:r>
            <a:r>
              <a:rPr lang="en-US" sz="1500" dirty="0">
                <a:hlinkClick r:id="rId3"/>
              </a:rPr>
              <a:t>https://www.wikihow.com/Put-a-Quote-in-an-Essay</a:t>
            </a:r>
            <a:r>
              <a:rPr lang="en-US" sz="1500" dirty="0"/>
              <a:t>  </a:t>
            </a:r>
          </a:p>
          <a:p>
            <a:endParaRPr lang="en-US" sz="1500" dirty="0"/>
          </a:p>
          <a:p>
            <a:r>
              <a:rPr lang="en-US" sz="1500" i="1" dirty="0"/>
              <a:t>Referencing </a:t>
            </a:r>
            <a:r>
              <a:rPr lang="en-US" sz="1500" dirty="0"/>
              <a:t>(Glasgow Caledonian Library, n.d.) </a:t>
            </a:r>
            <a:r>
              <a:rPr lang="en-US" sz="1500" dirty="0">
                <a:hlinkClick r:id="rId4"/>
              </a:rPr>
              <a:t>https://www.gcu.ac.uk/library/subjecthelp/referencing/</a:t>
            </a:r>
            <a:r>
              <a:rPr lang="en-US" sz="1500" dirty="0"/>
              <a:t>  </a:t>
            </a:r>
          </a:p>
          <a:p>
            <a:endParaRPr lang="en-US" sz="1500" i="1" dirty="0"/>
          </a:p>
          <a:p>
            <a:r>
              <a:rPr lang="en-US" sz="1500" i="1" dirty="0"/>
              <a:t>Examples of Summary, Quotation and Paraphrase </a:t>
            </a:r>
            <a:r>
              <a:rPr lang="en-US" sz="1500" dirty="0"/>
              <a:t>(Virginia Kearney, 2019, </a:t>
            </a:r>
            <a:r>
              <a:rPr lang="en-US" sz="1500" dirty="0" err="1"/>
              <a:t>Owlcation</a:t>
            </a:r>
            <a:r>
              <a:rPr lang="en-US" sz="1500" dirty="0"/>
              <a:t>) </a:t>
            </a:r>
            <a:r>
              <a:rPr lang="en-US" sz="1500" dirty="0">
                <a:hlinkClick r:id="rId5"/>
              </a:rPr>
              <a:t>https://owlcation.com/academia/Examples-of-Summary-Quotation-and-Paraphrase</a:t>
            </a:r>
            <a:r>
              <a:rPr lang="en-US" sz="1500" dirty="0"/>
              <a:t> </a:t>
            </a:r>
          </a:p>
          <a:p>
            <a:endParaRPr lang="en-US" sz="1500" i="1" dirty="0"/>
          </a:p>
          <a:p>
            <a:r>
              <a:rPr lang="en-US" sz="1500" i="1" dirty="0"/>
              <a:t>Direct Quotation, Paraphrasing and Referencing </a:t>
            </a:r>
            <a:r>
              <a:rPr lang="en-US" sz="1500" dirty="0"/>
              <a:t>(Royal Literary Fund, 2019) </a:t>
            </a:r>
            <a:r>
              <a:rPr lang="en-US" sz="1500" dirty="0">
                <a:hlinkClick r:id="rId6"/>
              </a:rPr>
              <a:t>https://www.rlf.org.uk/resources/direct-quotation-paraphrasing-referencing/</a:t>
            </a:r>
            <a:r>
              <a:rPr lang="en-US" sz="1500" dirty="0"/>
              <a:t> </a:t>
            </a:r>
          </a:p>
          <a:p>
            <a:endParaRPr lang="en-US" sz="1500" i="1" dirty="0"/>
          </a:p>
          <a:p>
            <a:r>
              <a:rPr lang="en-US" sz="1500" i="1" dirty="0"/>
              <a:t>Citing References </a:t>
            </a:r>
            <a:r>
              <a:rPr lang="en-US" sz="1500" dirty="0"/>
              <a:t>(The University of Reading, 2019) </a:t>
            </a:r>
            <a:r>
              <a:rPr lang="en-US" sz="1500" dirty="0">
                <a:hlinkClick r:id="rId7"/>
              </a:rPr>
              <a:t>https://libguides.reading.ac.uk/citing-references/quotesandparaphrases</a:t>
            </a:r>
            <a:r>
              <a:rPr lang="en-US" sz="1500" dirty="0"/>
              <a:t> </a:t>
            </a:r>
          </a:p>
          <a:p>
            <a:endParaRPr lang="en-US" sz="1500" i="1" dirty="0"/>
          </a:p>
          <a:p>
            <a:r>
              <a:rPr lang="en-US" sz="1500" i="1" dirty="0"/>
              <a:t>Chapter 5: Referencing  </a:t>
            </a:r>
            <a:r>
              <a:rPr lang="en-US" sz="1500" dirty="0"/>
              <a:t>(</a:t>
            </a:r>
            <a:r>
              <a:rPr lang="en-US" sz="1500" dirty="0" err="1"/>
              <a:t>OpenLearn</a:t>
            </a:r>
            <a:r>
              <a:rPr lang="en-US" sz="1500" dirty="0"/>
              <a:t>: </a:t>
            </a:r>
            <a:r>
              <a:rPr lang="en-US" sz="1500" i="1" dirty="0"/>
              <a:t>Developing Good Academic Practice </a:t>
            </a:r>
            <a:r>
              <a:rPr lang="en-US" sz="1500" dirty="0"/>
              <a:t>course, n.d.)</a:t>
            </a:r>
          </a:p>
          <a:p>
            <a:r>
              <a:rPr lang="en-US" sz="1500" dirty="0">
                <a:hlinkClick r:id="rId8"/>
              </a:rPr>
              <a:t>https://www.open.edu/openlearn/education/educational-technology-and-practice/educational-practice/developing-good-academic-practice/content-section-5</a:t>
            </a:r>
            <a:r>
              <a:rPr lang="en-US" sz="1500" dirty="0"/>
              <a:t> </a:t>
            </a:r>
          </a:p>
          <a:p>
            <a:endParaRPr lang="en-US" sz="1500" dirty="0"/>
          </a:p>
        </p:txBody>
      </p:sp>
    </p:spTree>
    <p:extLst>
      <p:ext uri="{BB962C8B-B14F-4D97-AF65-F5344CB8AC3E}">
        <p14:creationId xmlns:p14="http://schemas.microsoft.com/office/powerpoint/2010/main" val="349946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55316" y="1442346"/>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Referencing Open Educational Resources (OER) </a:t>
            </a:r>
            <a:endParaRPr sz="4950" b="1" dirty="0">
              <a:solidFill>
                <a:schemeClr val="dk1"/>
              </a:solidFill>
              <a:latin typeface="Calibri"/>
              <a:ea typeface="Calibri"/>
              <a:cs typeface="Calibri"/>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896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2678789" y="251460"/>
            <a:ext cx="2953555" cy="1965960"/>
          </a:xfrm>
          <a:prstGeom prst="rect">
            <a:avLst/>
          </a:prstGeom>
          <a:noFill/>
          <a:ln>
            <a:noFill/>
          </a:ln>
        </p:spPr>
      </p:pic>
      <p:pic>
        <p:nvPicPr>
          <p:cNvPr id="227" name="Shape 227"/>
          <p:cNvPicPr preferRelativeResize="0"/>
          <p:nvPr/>
        </p:nvPicPr>
        <p:blipFill rotWithShape="1">
          <a:blip r:embed="rId4">
            <a:alphaModFix/>
          </a:blip>
          <a:srcRect/>
          <a:stretch/>
        </p:blipFill>
        <p:spPr>
          <a:xfrm>
            <a:off x="240791" y="2217420"/>
            <a:ext cx="8792898" cy="2674239"/>
          </a:xfrm>
          <a:prstGeom prst="rect">
            <a:avLst/>
          </a:prstGeom>
          <a:noFill/>
          <a:ln>
            <a:noFill/>
          </a:ln>
        </p:spPr>
      </p:pic>
      <p:sp>
        <p:nvSpPr>
          <p:cNvPr id="228" name="Shape 228"/>
          <p:cNvSpPr txBox="1"/>
          <p:nvPr/>
        </p:nvSpPr>
        <p:spPr>
          <a:xfrm rot="-5400000">
            <a:off x="6611113" y="2602592"/>
            <a:ext cx="4416552" cy="161583"/>
          </a:xfrm>
          <a:prstGeom prst="rect">
            <a:avLst/>
          </a:prstGeom>
          <a:noFill/>
          <a:ln>
            <a:noFill/>
          </a:ln>
        </p:spPr>
        <p:txBody>
          <a:bodyPr spcFirstLastPara="1" wrap="square" lIns="68569" tIns="34275" rIns="68569" bIns="34275" anchor="t" anchorCtr="0">
            <a:noAutofit/>
          </a:bodyPr>
          <a:lstStyle/>
          <a:p>
            <a:r>
              <a:rPr lang="en-GB" sz="600">
                <a:solidFill>
                  <a:srgbClr val="000000"/>
                </a:solidFill>
                <a:latin typeface="Arial"/>
                <a:ea typeface="Arial"/>
                <a:cs typeface="Arial"/>
                <a:sym typeface="Arial"/>
              </a:rPr>
              <a:t>This screenshot and image is from </a:t>
            </a:r>
            <a:r>
              <a:rPr lang="en-GB" sz="600" u="sng">
                <a:solidFill>
                  <a:schemeClr val="hlink"/>
                </a:solidFill>
                <a:latin typeface="Arial"/>
                <a:ea typeface="Arial"/>
                <a:cs typeface="Arial"/>
                <a:sym typeface="Arial"/>
                <a:hlinkClick r:id="rId5"/>
              </a:rPr>
              <a:t>Best Practices for Attribution</a:t>
            </a:r>
            <a:r>
              <a:rPr lang="en-GB" sz="600">
                <a:solidFill>
                  <a:srgbClr val="000000"/>
                </a:solidFill>
                <a:latin typeface="Arial"/>
                <a:ea typeface="Arial"/>
                <a:cs typeface="Arial"/>
                <a:sym typeface="Arial"/>
              </a:rPr>
              <a:t> by </a:t>
            </a:r>
            <a:r>
              <a:rPr lang="en-GB" sz="600" u="sng">
                <a:solidFill>
                  <a:schemeClr val="hlink"/>
                </a:solidFill>
                <a:latin typeface="Arial"/>
                <a:ea typeface="Arial"/>
                <a:cs typeface="Arial"/>
                <a:sym typeface="Arial"/>
                <a:hlinkClick r:id="rId6"/>
              </a:rPr>
              <a:t>Creative Commons</a:t>
            </a:r>
            <a:r>
              <a:rPr lang="en-GB" sz="600">
                <a:solidFill>
                  <a:srgbClr val="000000"/>
                </a:solidFill>
                <a:latin typeface="Arial"/>
                <a:ea typeface="Arial"/>
                <a:cs typeface="Arial"/>
                <a:sym typeface="Arial"/>
              </a:rPr>
              <a:t> and is licensed </a:t>
            </a:r>
            <a:r>
              <a:rPr lang="en-GB" sz="600" u="sng">
                <a:solidFill>
                  <a:schemeClr val="hlink"/>
                </a:solidFill>
                <a:latin typeface="Arial"/>
                <a:ea typeface="Arial"/>
                <a:cs typeface="Arial"/>
                <a:sym typeface="Arial"/>
                <a:hlinkClick r:id="rId7"/>
              </a:rPr>
              <a:t>CC BY 4.0 </a:t>
            </a:r>
            <a:endParaRPr sz="600">
              <a:solidFill>
                <a:srgbClr val="000000"/>
              </a:solidFill>
              <a:latin typeface="Arial"/>
              <a:ea typeface="Arial"/>
              <a:cs typeface="Arial"/>
              <a:sym typeface="Arial"/>
            </a:endParaRPr>
          </a:p>
        </p:txBody>
      </p:sp>
    </p:spTree>
    <p:extLst>
      <p:ext uri="{BB962C8B-B14F-4D97-AF65-F5344CB8AC3E}">
        <p14:creationId xmlns:p14="http://schemas.microsoft.com/office/powerpoint/2010/main" val="141729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917" y="148516"/>
            <a:ext cx="6677246" cy="1338828"/>
          </a:xfrm>
          <a:prstGeom prst="rect">
            <a:avLst/>
          </a:prstGeom>
          <a:noFill/>
        </p:spPr>
        <p:txBody>
          <a:bodyPr wrap="square" rtlCol="0">
            <a:spAutoFit/>
          </a:bodyPr>
          <a:lstStyle/>
          <a:p>
            <a:r>
              <a:rPr lang="en-US" sz="4050" b="1" dirty="0"/>
              <a:t>What about attributing OER created by others?</a:t>
            </a:r>
          </a:p>
        </p:txBody>
      </p:sp>
      <p:sp>
        <p:nvSpPr>
          <p:cNvPr id="2" name="TextBox 1"/>
          <p:cNvSpPr txBox="1"/>
          <p:nvPr/>
        </p:nvSpPr>
        <p:spPr>
          <a:xfrm>
            <a:off x="450917" y="4345133"/>
            <a:ext cx="8163147" cy="559961"/>
          </a:xfrm>
          <a:prstGeom prst="rect">
            <a:avLst/>
          </a:prstGeom>
          <a:noFill/>
        </p:spPr>
        <p:txBody>
          <a:bodyPr wrap="square" rtlCol="0">
            <a:spAutoFit/>
          </a:bodyPr>
          <a:lstStyle/>
          <a:p>
            <a:r>
              <a:rPr lang="en-US" sz="1013" dirty="0"/>
              <a:t>Source: Presentation </a:t>
            </a:r>
            <a:r>
              <a:rPr lang="en-US" sz="1013" i="1" dirty="0"/>
              <a:t>Adding the CC BY license to your materials (TAACCCT) </a:t>
            </a:r>
            <a:r>
              <a:rPr lang="en-US" sz="1013" dirty="0"/>
              <a:t>by Jane Park is licensed CC BY 4.0 </a:t>
            </a:r>
          </a:p>
          <a:p>
            <a:r>
              <a:rPr lang="en-US" sz="1013" dirty="0">
                <a:hlinkClick r:id="rId3"/>
              </a:rPr>
              <a:t>https://www.slideshare.net/janeatcc/taaccct-on-adding-the-cc-by-license-to-your-materials?qid=212813a1-8798-4d57-98da-f5792b147b2a&amp;v=&amp;b=&amp;from_search=6</a:t>
            </a:r>
            <a:r>
              <a:rPr lang="en-US" sz="1013" dirty="0"/>
              <a:t> See slides 53-63 </a:t>
            </a:r>
          </a:p>
        </p:txBody>
      </p:sp>
      <p:sp>
        <p:nvSpPr>
          <p:cNvPr id="3" name="TextBox 2"/>
          <p:cNvSpPr txBox="1"/>
          <p:nvPr/>
        </p:nvSpPr>
        <p:spPr>
          <a:xfrm>
            <a:off x="450917" y="1727451"/>
            <a:ext cx="8048847" cy="2516073"/>
          </a:xfrm>
          <a:prstGeom prst="rect">
            <a:avLst/>
          </a:prstGeom>
          <a:noFill/>
        </p:spPr>
        <p:txBody>
          <a:bodyPr wrap="square" rtlCol="0">
            <a:spAutoFit/>
          </a:bodyPr>
          <a:lstStyle/>
          <a:p>
            <a:r>
              <a:rPr lang="en-US" sz="2250" dirty="0"/>
              <a:t>“Q: How do we incorporate other OER into our materials? How do we give credit? </a:t>
            </a:r>
          </a:p>
          <a:p>
            <a:endParaRPr lang="en-US" sz="2250" dirty="0"/>
          </a:p>
          <a:p>
            <a:r>
              <a:rPr lang="en-US" sz="2250" dirty="0"/>
              <a:t>A: Tweak CC BY license notice to read that there are exceptions.</a:t>
            </a:r>
          </a:p>
          <a:p>
            <a:r>
              <a:rPr lang="en-US" sz="2250" dirty="0"/>
              <a:t>Attribute authors of OER you are using according to CC best practices.” </a:t>
            </a:r>
          </a:p>
        </p:txBody>
      </p:sp>
    </p:spTree>
    <p:extLst>
      <p:ext uri="{BB962C8B-B14F-4D97-AF65-F5344CB8AC3E}">
        <p14:creationId xmlns:p14="http://schemas.microsoft.com/office/powerpoint/2010/main" val="2675308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244972"/>
            <a:ext cx="5559137" cy="4050490"/>
          </a:xfrm>
          <a:prstGeom prst="rect">
            <a:avLst/>
          </a:prstGeom>
        </p:spPr>
      </p:pic>
      <p:sp>
        <p:nvSpPr>
          <p:cNvPr id="8" name="Rectangle 7"/>
          <p:cNvSpPr/>
          <p:nvPr/>
        </p:nvSpPr>
        <p:spPr>
          <a:xfrm>
            <a:off x="218209" y="4414929"/>
            <a:ext cx="8728364" cy="559961"/>
          </a:xfrm>
          <a:prstGeom prst="rect">
            <a:avLst/>
          </a:prstGeom>
        </p:spPr>
        <p:txBody>
          <a:bodyPr wrap="square">
            <a:spAutoFit/>
          </a:bodyPr>
          <a:lstStyle/>
          <a:p>
            <a:r>
              <a:rPr lang="en-US" sz="1013" dirty="0"/>
              <a:t>Screenshot source: Presentation </a:t>
            </a:r>
            <a:r>
              <a:rPr lang="en-US" sz="1013" i="1" dirty="0"/>
              <a:t>Adding the CC BY license to your materials (TAACCCT) </a:t>
            </a:r>
            <a:r>
              <a:rPr lang="en-US" sz="1013" dirty="0"/>
              <a:t>by Jane Park is licensed CC BY 4.0 </a:t>
            </a:r>
          </a:p>
          <a:p>
            <a:r>
              <a:rPr lang="en-US" sz="1013" dirty="0">
                <a:hlinkClick r:id="rId4"/>
              </a:rPr>
              <a:t>https://www.slideshare.net/janeatcc/taaccct-on-adding-the-cc-by-license-to-your-materials?qid=212813a1-8798-4d57-98da-f5792b147b2a&amp;v=&amp;b=&amp;from_search=6</a:t>
            </a:r>
            <a:r>
              <a:rPr lang="en-US" sz="1013" dirty="0"/>
              <a:t> See slides 53-63 </a:t>
            </a:r>
          </a:p>
        </p:txBody>
      </p:sp>
    </p:spTree>
    <p:extLst>
      <p:ext uri="{BB962C8B-B14F-4D97-AF65-F5344CB8AC3E}">
        <p14:creationId xmlns:p14="http://schemas.microsoft.com/office/powerpoint/2010/main" val="245668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4" y="4405905"/>
            <a:ext cx="8832273" cy="559961"/>
          </a:xfrm>
          <a:prstGeom prst="rect">
            <a:avLst/>
          </a:prstGeom>
        </p:spPr>
        <p:txBody>
          <a:bodyPr wrap="square">
            <a:spAutoFit/>
          </a:bodyPr>
          <a:lstStyle/>
          <a:p>
            <a:r>
              <a:rPr lang="en-US" sz="1013" dirty="0"/>
              <a:t>Screenshot source: Presentation </a:t>
            </a:r>
            <a:r>
              <a:rPr lang="en-US" sz="1013" i="1" dirty="0"/>
              <a:t>Adding the CC BY license to your materials (TAACCCT) </a:t>
            </a:r>
            <a:r>
              <a:rPr lang="en-US" sz="1013" dirty="0"/>
              <a:t>by Jane Park is licensed CC BY 4.0 </a:t>
            </a:r>
          </a:p>
          <a:p>
            <a:r>
              <a:rPr lang="en-US" sz="1013" dirty="0">
                <a:hlinkClick r:id="rId2"/>
              </a:rPr>
              <a:t>https://www.slideshare.net/janeatcc/taaccct-on-adding-the-cc-by-license-to-your-materials?qid=212813a1-8798-4d57-98da-f5792b147b2a&amp;v=&amp;b=&amp;from_search=6</a:t>
            </a:r>
            <a:r>
              <a:rPr lang="en-US" sz="1013" dirty="0"/>
              <a:t> See slides 53-63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91" y="313185"/>
            <a:ext cx="5455228" cy="4006039"/>
          </a:xfrm>
          <a:prstGeom prst="rect">
            <a:avLst/>
          </a:prstGeom>
        </p:spPr>
      </p:pic>
    </p:spTree>
    <p:extLst>
      <p:ext uri="{BB962C8B-B14F-4D97-AF65-F5344CB8AC3E}">
        <p14:creationId xmlns:p14="http://schemas.microsoft.com/office/powerpoint/2010/main" val="22201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5" y="256114"/>
            <a:ext cx="8042565" cy="4284713"/>
          </a:xfrm>
          <a:prstGeom prst="rect">
            <a:avLst/>
          </a:prstGeom>
        </p:spPr>
      </p:pic>
      <p:sp>
        <p:nvSpPr>
          <p:cNvPr id="6" name="TextBox 5"/>
          <p:cNvSpPr txBox="1"/>
          <p:nvPr/>
        </p:nvSpPr>
        <p:spPr>
          <a:xfrm>
            <a:off x="452869" y="4644737"/>
            <a:ext cx="8691131" cy="404085"/>
          </a:xfrm>
          <a:prstGeom prst="rect">
            <a:avLst/>
          </a:prstGeom>
          <a:noFill/>
        </p:spPr>
        <p:txBody>
          <a:bodyPr wrap="square" rtlCol="0">
            <a:spAutoFit/>
          </a:bodyPr>
          <a:lstStyle/>
          <a:p>
            <a:r>
              <a:rPr lang="en-US" sz="1013" dirty="0"/>
              <a:t>Screenshot source: </a:t>
            </a:r>
            <a:r>
              <a:rPr lang="en-US" sz="1013" i="1" dirty="0"/>
              <a:t>Open Research 2014 </a:t>
            </a:r>
            <a:r>
              <a:rPr lang="en-US" sz="1013" dirty="0"/>
              <a:t>“Image and Asset Credits” section by OER Hub is licensed </a:t>
            </a:r>
            <a:r>
              <a:rPr lang="en-US" sz="1013" dirty="0">
                <a:hlinkClick r:id="rId4"/>
              </a:rPr>
              <a:t>CC BY-SA 4.0  </a:t>
            </a:r>
            <a:r>
              <a:rPr lang="en-US" sz="1013" dirty="0">
                <a:hlinkClick r:id="rId5"/>
              </a:rPr>
              <a:t>https://courses.p2pu.org/en/courses/2377/content/4798/</a:t>
            </a:r>
            <a:r>
              <a:rPr lang="en-US" sz="1013" dirty="0"/>
              <a:t> </a:t>
            </a:r>
          </a:p>
        </p:txBody>
      </p:sp>
    </p:spTree>
    <p:extLst>
      <p:ext uri="{BB962C8B-B14F-4D97-AF65-F5344CB8AC3E}">
        <p14:creationId xmlns:p14="http://schemas.microsoft.com/office/powerpoint/2010/main" val="2903003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3" y="1548246"/>
            <a:ext cx="8887313" cy="1588077"/>
          </a:xfrm>
          <a:prstGeom prst="rect">
            <a:avLst/>
          </a:prstGeom>
        </p:spPr>
      </p:pic>
      <p:sp>
        <p:nvSpPr>
          <p:cNvPr id="6" name="TextBox 5"/>
          <p:cNvSpPr txBox="1"/>
          <p:nvPr/>
        </p:nvSpPr>
        <p:spPr>
          <a:xfrm>
            <a:off x="141142" y="4540827"/>
            <a:ext cx="8691131" cy="404085"/>
          </a:xfrm>
          <a:prstGeom prst="rect">
            <a:avLst/>
          </a:prstGeom>
          <a:noFill/>
        </p:spPr>
        <p:txBody>
          <a:bodyPr wrap="square" rtlCol="0">
            <a:spAutoFit/>
          </a:bodyPr>
          <a:lstStyle/>
          <a:p>
            <a:r>
              <a:rPr lang="en-US" sz="1013" dirty="0"/>
              <a:t>Screenshot source: </a:t>
            </a:r>
            <a:r>
              <a:rPr lang="en-US" sz="1013" i="1" dirty="0"/>
              <a:t>Open Research 2014 </a:t>
            </a:r>
            <a:r>
              <a:rPr lang="en-US" sz="1013" dirty="0"/>
              <a:t>“About” section by OER Hub is licensed </a:t>
            </a:r>
            <a:r>
              <a:rPr lang="en-US" sz="1013" dirty="0">
                <a:hlinkClick r:id="rId4"/>
              </a:rPr>
              <a:t>CC BY-SA 4.0 </a:t>
            </a:r>
            <a:r>
              <a:rPr lang="en-US" sz="1013" dirty="0">
                <a:hlinkClick r:id="rId5"/>
              </a:rPr>
              <a:t>https://courses.p2pu.org/en/courses/2377/open-research-2014/</a:t>
            </a:r>
            <a:r>
              <a:rPr lang="en-US" sz="1013" dirty="0"/>
              <a:t> </a:t>
            </a:r>
          </a:p>
        </p:txBody>
      </p:sp>
      <p:cxnSp>
        <p:nvCxnSpPr>
          <p:cNvPr id="3" name="Straight Arrow Connector 2">
            <a:extLst>
              <a:ext uri="{FF2B5EF4-FFF2-40B4-BE49-F238E27FC236}">
                <a16:creationId xmlns:a16="http://schemas.microsoft.com/office/drawing/2014/main" id="{048EC9B0-22DA-284C-9AC0-4C805A7B2386}"/>
              </a:ext>
            </a:extLst>
          </p:cNvPr>
          <p:cNvCxnSpPr/>
          <p:nvPr/>
        </p:nvCxnSpPr>
        <p:spPr>
          <a:xfrm flipH="1" flipV="1">
            <a:off x="2286000" y="3013364"/>
            <a:ext cx="872837" cy="8832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035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09" y="4300629"/>
            <a:ext cx="7163666" cy="715837"/>
          </a:xfrm>
          <a:prstGeom prst="rect">
            <a:avLst/>
          </a:prstGeom>
        </p:spPr>
        <p:txBody>
          <a:bodyPr wrap="square">
            <a:spAutoFit/>
          </a:bodyPr>
          <a:lstStyle/>
          <a:p>
            <a:r>
              <a:rPr lang="en-US" sz="1013"/>
              <a:t>Screenshot source</a:t>
            </a:r>
            <a:r>
              <a:rPr lang="en-US" sz="1013" dirty="0"/>
              <a:t>: Presentation </a:t>
            </a:r>
            <a:r>
              <a:rPr lang="en-US" sz="1013" i="1" dirty="0"/>
              <a:t>Adding the CC BY license to your materials (TAACCCT) </a:t>
            </a:r>
            <a:r>
              <a:rPr lang="en-US" sz="1013" dirty="0"/>
              <a:t>by Jane Park is licensed CC BY </a:t>
            </a:r>
          </a:p>
          <a:p>
            <a:r>
              <a:rPr lang="en-US" sz="1013" dirty="0">
                <a:hlinkClick r:id="rId2"/>
              </a:rPr>
              <a:t>https://www.slideshare.net/janeatcc/taaccct-on-adding-the-cc-by-license-to-your-materials?qid=212813a1-8798-4d57-98da-f5792b147b2a&amp;v=&amp;b=&amp;from_search=6</a:t>
            </a:r>
            <a:r>
              <a:rPr lang="en-US" sz="1013" dirty="0"/>
              <a:t> See slides 53-63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9" y="306532"/>
            <a:ext cx="5077155" cy="3839441"/>
          </a:xfrm>
          <a:prstGeom prst="rect">
            <a:avLst/>
          </a:prstGeom>
        </p:spPr>
      </p:pic>
    </p:spTree>
    <p:extLst>
      <p:ext uri="{BB962C8B-B14F-4D97-AF65-F5344CB8AC3E}">
        <p14:creationId xmlns:p14="http://schemas.microsoft.com/office/powerpoint/2010/main" val="334245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2400" dirty="0"/>
              <a:t>By the end of this session you will be able to: </a:t>
            </a:r>
          </a:p>
          <a:p>
            <a:pPr marL="0" indent="0">
              <a:spcBef>
                <a:spcPts val="0"/>
              </a:spcBef>
              <a:buSzPts val="3500"/>
              <a:buNone/>
            </a:pPr>
            <a:endParaRPr lang="en-GB" sz="2400" dirty="0"/>
          </a:p>
          <a:p>
            <a:pPr indent="-342900">
              <a:spcBef>
                <a:spcPts val="0"/>
              </a:spcBef>
              <a:buSzPts val="3500"/>
            </a:pPr>
            <a:r>
              <a:rPr lang="en-GB" sz="2400" dirty="0"/>
              <a:t>Use and reference OER and other resources appropriately.</a:t>
            </a:r>
          </a:p>
          <a:p>
            <a:pPr indent="-342900">
              <a:spcBef>
                <a:spcPts val="0"/>
              </a:spcBef>
              <a:buSzPts val="3500"/>
            </a:pPr>
            <a:r>
              <a:rPr lang="en-GB" sz="2400" dirty="0"/>
              <a:t>Consolidate your knowledge of open license types and what they mean.</a:t>
            </a:r>
          </a:p>
        </p:txBody>
      </p:sp>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Learning Outcomes </a:t>
            </a:r>
            <a:endParaRPr sz="4950" b="1"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1C83042C-F2BB-934C-B495-3284966A5997}"/>
              </a:ext>
            </a:extLst>
          </p:cNvPr>
          <p:cNvSpPr txBox="1"/>
          <p:nvPr/>
        </p:nvSpPr>
        <p:spPr>
          <a:xfrm rot="16200000">
            <a:off x="7452615" y="3121964"/>
            <a:ext cx="2870583" cy="338554"/>
          </a:xfrm>
          <a:prstGeom prst="rect">
            <a:avLst/>
          </a:prstGeom>
          <a:noFill/>
        </p:spPr>
        <p:txBody>
          <a:bodyPr wrap="square" rtlCol="0">
            <a:spAutoFit/>
          </a:bodyPr>
          <a:lstStyle/>
          <a:p>
            <a:r>
              <a:rPr lang="en-US" sz="800" dirty="0"/>
              <a:t>Photo credit: </a:t>
            </a:r>
            <a:r>
              <a:rPr lang="en-US" sz="800" dirty="0">
                <a:hlinkClick r:id="rId3"/>
              </a:rPr>
              <a:t>Mobile on the circular train, Yangon, Myanmar II </a:t>
            </a:r>
            <a:r>
              <a:rPr lang="en-US" sz="800" dirty="0"/>
              <a:t>by Beck Pitt is licensed </a:t>
            </a:r>
            <a:r>
              <a:rPr lang="en-US" sz="800" dirty="0">
                <a:hlinkClick r:id="rId4"/>
              </a:rPr>
              <a:t>CC BY 2.0</a:t>
            </a:r>
            <a:r>
              <a:rPr lang="en-US" sz="800" dirty="0"/>
              <a:t> </a:t>
            </a:r>
          </a:p>
        </p:txBody>
      </p:sp>
      <p:pic>
        <p:nvPicPr>
          <p:cNvPr id="9" name="Picture 8">
            <a:extLst>
              <a:ext uri="{FF2B5EF4-FFF2-40B4-BE49-F238E27FC236}">
                <a16:creationId xmlns:a16="http://schemas.microsoft.com/office/drawing/2014/main" id="{416EF069-7AA3-584D-85D9-EE0709E19316}"/>
              </a:ext>
            </a:extLst>
          </p:cNvPr>
          <p:cNvPicPr>
            <a:picLocks noChangeAspect="1"/>
          </p:cNvPicPr>
          <p:nvPr/>
        </p:nvPicPr>
        <p:blipFill>
          <a:blip r:embed="rId5"/>
          <a:stretch>
            <a:fillRect/>
          </a:stretch>
        </p:blipFill>
        <p:spPr>
          <a:xfrm>
            <a:off x="5141346" y="1949761"/>
            <a:ext cx="3577283" cy="2682962"/>
          </a:xfrm>
          <a:prstGeom prst="rect">
            <a:avLst/>
          </a:prstGeom>
        </p:spPr>
      </p:pic>
    </p:spTree>
    <p:extLst>
      <p:ext uri="{BB962C8B-B14F-4D97-AF65-F5344CB8AC3E}">
        <p14:creationId xmlns:p14="http://schemas.microsoft.com/office/powerpoint/2010/main" val="156311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2" y="142010"/>
            <a:ext cx="8563794" cy="4523509"/>
          </a:xfrm>
          <a:prstGeom prst="rect">
            <a:avLst/>
          </a:prstGeom>
        </p:spPr>
      </p:pic>
      <p:sp>
        <p:nvSpPr>
          <p:cNvPr id="5" name="TextBox 4"/>
          <p:cNvSpPr txBox="1"/>
          <p:nvPr/>
        </p:nvSpPr>
        <p:spPr>
          <a:xfrm>
            <a:off x="259773" y="4688740"/>
            <a:ext cx="8884228" cy="404085"/>
          </a:xfrm>
          <a:prstGeom prst="rect">
            <a:avLst/>
          </a:prstGeom>
          <a:noFill/>
        </p:spPr>
        <p:txBody>
          <a:bodyPr wrap="square" rtlCol="0">
            <a:spAutoFit/>
          </a:bodyPr>
          <a:lstStyle/>
          <a:p>
            <a:r>
              <a:rPr lang="en-US" sz="1013" dirty="0"/>
              <a:t>Screenshot source: </a:t>
            </a:r>
            <a:r>
              <a:rPr lang="en-US" sz="1013" i="1" dirty="0"/>
              <a:t>Becoming an Open Educator </a:t>
            </a:r>
            <a:r>
              <a:rPr lang="en-US" sz="1013" dirty="0"/>
              <a:t>course section 2.2 is licensed CC BY 4.0 except where otherwise stated </a:t>
            </a:r>
            <a:r>
              <a:rPr lang="en-US" sz="1013" dirty="0">
                <a:hlinkClick r:id="rId4"/>
              </a:rPr>
              <a:t>http://www.open.edu/openlearncreate/mod/oucontent/view.php?id=82522&amp;section=2</a:t>
            </a:r>
            <a:r>
              <a:rPr lang="en-US" sz="1013" dirty="0"/>
              <a:t> </a:t>
            </a:r>
          </a:p>
        </p:txBody>
      </p:sp>
    </p:spTree>
    <p:extLst>
      <p:ext uri="{BB962C8B-B14F-4D97-AF65-F5344CB8AC3E}">
        <p14:creationId xmlns:p14="http://schemas.microsoft.com/office/powerpoint/2010/main" val="205837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13753" y="870846"/>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Licensing an Open Educational Resource (OER) which you </a:t>
            </a:r>
            <a:r>
              <a:rPr lang="en-GB" sz="4950" b="1" dirty="0">
                <a:solidFill>
                  <a:srgbClr val="FF0000"/>
                </a:solidFill>
                <a:latin typeface="Calibri"/>
                <a:ea typeface="Calibri"/>
                <a:cs typeface="Calibri"/>
                <a:sym typeface="Calibri"/>
              </a:rPr>
              <a:t>have</a:t>
            </a:r>
            <a:r>
              <a:rPr lang="en-GB" sz="4950" b="1" dirty="0">
                <a:solidFill>
                  <a:schemeClr val="dk1"/>
                </a:solidFill>
                <a:latin typeface="Calibri"/>
                <a:ea typeface="Calibri"/>
                <a:cs typeface="Calibri"/>
                <a:sym typeface="Calibri"/>
              </a:rPr>
              <a:t> changed / revised</a:t>
            </a:r>
          </a:p>
          <a:p>
            <a:endParaRPr lang="en-GB" sz="1800" b="1" dirty="0">
              <a:solidFill>
                <a:schemeClr val="dk1"/>
              </a:solidFill>
              <a:latin typeface="Calibri"/>
              <a:ea typeface="Calibri"/>
              <a:cs typeface="Calibri"/>
              <a:sym typeface="Calibri"/>
            </a:endParaRPr>
          </a:p>
          <a:p>
            <a:endParaRPr sz="2700" b="1" dirty="0">
              <a:solidFill>
                <a:schemeClr val="dk1"/>
              </a:solidFill>
              <a:latin typeface="Calibri"/>
              <a:ea typeface="Calibri"/>
              <a:cs typeface="Calibri"/>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4233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4" name="Shape 166"/>
          <p:cNvPicPr preferRelativeResize="0"/>
          <p:nvPr/>
        </p:nvPicPr>
        <p:blipFill rotWithShape="1">
          <a:blip r:embed="rId3">
            <a:alphaModFix/>
          </a:blip>
          <a:srcRect/>
          <a:stretch/>
        </p:blipFill>
        <p:spPr>
          <a:xfrm>
            <a:off x="515389" y="309975"/>
            <a:ext cx="8223365" cy="4532189"/>
          </a:xfrm>
          <a:prstGeom prst="rect">
            <a:avLst/>
          </a:prstGeom>
          <a:noFill/>
          <a:ln>
            <a:noFill/>
          </a:ln>
        </p:spPr>
      </p:pic>
      <p:sp>
        <p:nvSpPr>
          <p:cNvPr id="3" name="&quot;No&quot; Symbol 2"/>
          <p:cNvSpPr/>
          <p:nvPr/>
        </p:nvSpPr>
        <p:spPr>
          <a:xfrm>
            <a:off x="5953992" y="3457575"/>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5" name="&quot;No&quot; Symbol 4"/>
          <p:cNvSpPr/>
          <p:nvPr/>
        </p:nvSpPr>
        <p:spPr>
          <a:xfrm>
            <a:off x="1392382" y="3486150"/>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Tree>
    <p:extLst>
      <p:ext uri="{BB962C8B-B14F-4D97-AF65-F5344CB8AC3E}">
        <p14:creationId xmlns:p14="http://schemas.microsoft.com/office/powerpoint/2010/main" val="37727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33" y="2888674"/>
            <a:ext cx="7606145" cy="1800493"/>
          </a:xfrm>
          <a:prstGeom prst="rect">
            <a:avLst/>
          </a:prstGeom>
          <a:noFill/>
        </p:spPr>
        <p:txBody>
          <a:bodyPr wrap="square" rtlCol="0">
            <a:spAutoFit/>
          </a:bodyPr>
          <a:lstStyle/>
          <a:p>
            <a:r>
              <a:rPr lang="en-US" sz="2700" dirty="0"/>
              <a:t>“</a:t>
            </a:r>
            <a:r>
              <a:rPr lang="is-IS" sz="2700" dirty="0"/>
              <a:t>…</a:t>
            </a:r>
            <a:r>
              <a:rPr lang="en-US" sz="2700" dirty="0"/>
              <a:t>to adapt, adjust, modify, or alter </a:t>
            </a:r>
            <a:r>
              <a:rPr lang="en-US" sz="2700" dirty="0">
                <a:solidFill>
                  <a:srgbClr val="FF0000"/>
                </a:solidFill>
              </a:rPr>
              <a:t>the content itself </a:t>
            </a:r>
            <a:r>
              <a:rPr lang="en-US" sz="2700" dirty="0"/>
              <a:t>(e.g., translate the content into another language)” </a:t>
            </a:r>
          </a:p>
          <a:p>
            <a:endParaRPr lang="en-US" sz="2100" dirty="0"/>
          </a:p>
          <a:p>
            <a:r>
              <a:rPr lang="en-US" sz="900" dirty="0"/>
              <a:t>David Wiley “Defining the “Open” in the Open Content and Open Educational Resources” </a:t>
            </a:r>
            <a:r>
              <a:rPr lang="en-US" sz="900" dirty="0">
                <a:hlinkClick r:id="rId3"/>
              </a:rPr>
              <a:t>http://opencontent.org/definition/</a:t>
            </a:r>
            <a:r>
              <a:rPr lang="en-US" sz="900" dirty="0"/>
              <a:t> (my highlighted words)</a:t>
            </a:r>
          </a:p>
        </p:txBody>
      </p:sp>
      <p:sp>
        <p:nvSpPr>
          <p:cNvPr id="3"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What do we mean</a:t>
            </a:r>
          </a:p>
          <a:p>
            <a:r>
              <a:rPr lang="en-GB" sz="4950" b="1" dirty="0">
                <a:solidFill>
                  <a:schemeClr val="dk1"/>
                </a:solidFill>
                <a:latin typeface="Calibri"/>
                <a:ea typeface="Calibri"/>
                <a:cs typeface="Calibri"/>
                <a:sym typeface="Calibri"/>
              </a:rPr>
              <a:t>by revise? </a:t>
            </a:r>
            <a:endParaRPr sz="4950" dirty="0"/>
          </a:p>
          <a:p>
            <a:endParaRPr sz="4950" b="1" dirty="0">
              <a:solidFill>
                <a:schemeClr val="dk1"/>
              </a:solidFill>
              <a:latin typeface="Calibri"/>
              <a:ea typeface="Calibri"/>
              <a:cs typeface="Calibri"/>
              <a:sym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648" y="286605"/>
            <a:ext cx="3343261" cy="2230582"/>
          </a:xfrm>
          <a:prstGeom prst="rect">
            <a:avLst/>
          </a:prstGeom>
        </p:spPr>
      </p:pic>
      <p:sp>
        <p:nvSpPr>
          <p:cNvPr id="6" name="TextBox 5"/>
          <p:cNvSpPr txBox="1"/>
          <p:nvPr/>
        </p:nvSpPr>
        <p:spPr>
          <a:xfrm rot="16200000">
            <a:off x="5969110" y="1997533"/>
            <a:ext cx="6014935" cy="276999"/>
          </a:xfrm>
          <a:prstGeom prst="rect">
            <a:avLst/>
          </a:prstGeom>
          <a:noFill/>
        </p:spPr>
        <p:txBody>
          <a:bodyPr wrap="square" rtlCol="0">
            <a:spAutoFit/>
          </a:bodyPr>
          <a:lstStyle/>
          <a:p>
            <a:r>
              <a:rPr lang="en-US" sz="600" dirty="0"/>
              <a:t>Photo credit: Revised: If you Can’t Trademark it, You don’t own it by Alan Levine is licensed CC BY 2.0 </a:t>
            </a:r>
          </a:p>
          <a:p>
            <a:r>
              <a:rPr lang="en-US" sz="600" dirty="0">
                <a:hlinkClick r:id="rId5"/>
              </a:rPr>
              <a:t>https://www.flickr.com/photos/cogdog/18362774588/</a:t>
            </a:r>
            <a:r>
              <a:rPr lang="en-US" sz="600" dirty="0"/>
              <a:t> </a:t>
            </a:r>
          </a:p>
        </p:txBody>
      </p:sp>
    </p:spTree>
    <p:extLst>
      <p:ext uri="{BB962C8B-B14F-4D97-AF65-F5344CB8AC3E}">
        <p14:creationId xmlns:p14="http://schemas.microsoft.com/office/powerpoint/2010/main" val="46179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33" y="2827181"/>
            <a:ext cx="7606145" cy="2077492"/>
          </a:xfrm>
          <a:prstGeom prst="rect">
            <a:avLst/>
          </a:prstGeom>
          <a:noFill/>
        </p:spPr>
        <p:txBody>
          <a:bodyPr wrap="square" rtlCol="0">
            <a:spAutoFit/>
          </a:bodyPr>
          <a:lstStyle/>
          <a:p>
            <a:r>
              <a:rPr lang="en-US" sz="2700" dirty="0"/>
              <a:t>“</a:t>
            </a:r>
            <a:r>
              <a:rPr lang="is-IS" sz="2700" dirty="0"/>
              <a:t>…</a:t>
            </a:r>
            <a:r>
              <a:rPr lang="en-US" sz="2700" dirty="0"/>
              <a:t>to combine </a:t>
            </a:r>
            <a:r>
              <a:rPr lang="en-US" sz="2700" dirty="0">
                <a:solidFill>
                  <a:srgbClr val="FF0000"/>
                </a:solidFill>
              </a:rPr>
              <a:t>the original or revised content </a:t>
            </a:r>
            <a:r>
              <a:rPr lang="en-US" sz="2700" i="1" dirty="0">
                <a:solidFill>
                  <a:srgbClr val="FF0000"/>
                </a:solidFill>
              </a:rPr>
              <a:t>with</a:t>
            </a:r>
            <a:r>
              <a:rPr lang="en-US" sz="2700" dirty="0">
                <a:solidFill>
                  <a:srgbClr val="FF0000"/>
                </a:solidFill>
              </a:rPr>
              <a:t> other material</a:t>
            </a:r>
            <a:r>
              <a:rPr lang="en-US" sz="2700" dirty="0"/>
              <a:t> to create something new (e.g., incorporate the content into a mashup)”</a:t>
            </a:r>
          </a:p>
          <a:p>
            <a:endParaRPr lang="en-US" sz="2100" dirty="0"/>
          </a:p>
          <a:p>
            <a:r>
              <a:rPr lang="en-US" sz="900" dirty="0"/>
              <a:t>David Wiley “Defining the “Open” in the Open Content and Open Educational Resources” </a:t>
            </a:r>
            <a:r>
              <a:rPr lang="en-US" sz="900" dirty="0">
                <a:hlinkClick r:id="rId3"/>
              </a:rPr>
              <a:t>http://opencontent.org/definition/</a:t>
            </a:r>
            <a:r>
              <a:rPr lang="en-US" sz="900" dirty="0"/>
              <a:t> (my italics and highlighted words) </a:t>
            </a:r>
          </a:p>
          <a:p>
            <a:endParaRPr lang="en-US" sz="900" dirty="0"/>
          </a:p>
        </p:txBody>
      </p:sp>
      <p:sp>
        <p:nvSpPr>
          <p:cNvPr id="3"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What do we mean</a:t>
            </a:r>
          </a:p>
          <a:p>
            <a:r>
              <a:rPr lang="en-GB" sz="4950" b="1" dirty="0">
                <a:solidFill>
                  <a:schemeClr val="dk1"/>
                </a:solidFill>
                <a:latin typeface="Calibri"/>
                <a:ea typeface="Calibri"/>
                <a:cs typeface="Calibri"/>
                <a:sym typeface="Calibri"/>
              </a:rPr>
              <a:t>by remix? </a:t>
            </a:r>
            <a:endParaRPr sz="4950" dirty="0"/>
          </a:p>
          <a:p>
            <a:endParaRPr sz="4950" b="1" dirty="0">
              <a:solidFill>
                <a:schemeClr val="dk1"/>
              </a:solidFill>
              <a:latin typeface="Calibri"/>
              <a:ea typeface="Calibri"/>
              <a:cs typeface="Calibri"/>
              <a:sym typeface="Calibri"/>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073" y="202624"/>
            <a:ext cx="3138054" cy="2353541"/>
          </a:xfrm>
          <a:prstGeom prst="rect">
            <a:avLst/>
          </a:prstGeom>
        </p:spPr>
      </p:pic>
      <p:sp>
        <p:nvSpPr>
          <p:cNvPr id="5" name="TextBox 4"/>
          <p:cNvSpPr txBox="1"/>
          <p:nvPr/>
        </p:nvSpPr>
        <p:spPr>
          <a:xfrm rot="16200000">
            <a:off x="6372083" y="2441011"/>
            <a:ext cx="5157968" cy="184666"/>
          </a:xfrm>
          <a:prstGeom prst="rect">
            <a:avLst/>
          </a:prstGeom>
          <a:noFill/>
        </p:spPr>
        <p:txBody>
          <a:bodyPr wrap="square" rtlCol="0">
            <a:spAutoFit/>
          </a:bodyPr>
          <a:lstStyle/>
          <a:p>
            <a:r>
              <a:rPr lang="en-US" sz="600" dirty="0"/>
              <a:t>Photo credit: Remix by Michael </a:t>
            </a:r>
            <a:r>
              <a:rPr lang="en-US" sz="600" dirty="0" err="1"/>
              <a:t>Coghlan</a:t>
            </a:r>
            <a:r>
              <a:rPr lang="en-US" sz="600" dirty="0"/>
              <a:t> is licensed CC BY-SA 2.0 </a:t>
            </a:r>
            <a:r>
              <a:rPr lang="en-US" sz="600" dirty="0">
                <a:hlinkClick r:id="rId5"/>
              </a:rPr>
              <a:t>https://www.flickr.com/photos/mikecogh/5135821856/in/faves-40959105@N00/</a:t>
            </a:r>
            <a:r>
              <a:rPr lang="en-US" sz="600" dirty="0"/>
              <a:t> </a:t>
            </a:r>
          </a:p>
        </p:txBody>
      </p:sp>
    </p:spTree>
    <p:extLst>
      <p:ext uri="{BB962C8B-B14F-4D97-AF65-F5344CB8AC3E}">
        <p14:creationId xmlns:p14="http://schemas.microsoft.com/office/powerpoint/2010/main" val="289443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99" y="429804"/>
            <a:ext cx="6454588" cy="727122"/>
          </a:xfrm>
          <a:prstGeom prst="rect">
            <a:avLst/>
          </a:prstGeom>
          <a:noFill/>
        </p:spPr>
        <p:txBody>
          <a:bodyPr wrap="square" rtlCol="0">
            <a:spAutoFit/>
          </a:bodyPr>
          <a:lstStyle/>
          <a:p>
            <a:r>
              <a:rPr lang="en-US" sz="4125" b="1" dirty="0"/>
              <a:t>Revise: Modification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15" y="1314193"/>
            <a:ext cx="9144000" cy="3626849"/>
          </a:xfrm>
          <a:prstGeom prst="rect">
            <a:avLst/>
          </a:prstGeom>
        </p:spPr>
      </p:pic>
      <p:sp>
        <p:nvSpPr>
          <p:cNvPr id="5" name="TextBox 4"/>
          <p:cNvSpPr txBox="1"/>
          <p:nvPr/>
        </p:nvSpPr>
        <p:spPr>
          <a:xfrm rot="16200000">
            <a:off x="4961965" y="995344"/>
            <a:ext cx="7614397" cy="276999"/>
          </a:xfrm>
          <a:prstGeom prst="rect">
            <a:avLst/>
          </a:prstGeom>
          <a:noFill/>
        </p:spPr>
        <p:txBody>
          <a:bodyPr wrap="square" rtlCol="0">
            <a:spAutoFit/>
          </a:bodyPr>
          <a:lstStyle/>
          <a:p>
            <a:r>
              <a:rPr lang="en-US" sz="600" dirty="0"/>
              <a:t>This screenshot is taken from the Creative Commons Wiki page on “Best Practices for Attribution” and is licensed CC BY </a:t>
            </a:r>
            <a:r>
              <a:rPr lang="en-US" sz="600" dirty="0">
                <a:hlinkClick r:id="rId4"/>
              </a:rPr>
              <a:t>https://wiki.creativecommons.org/wiki/Best_practices_for_attribution#This_is_a_good_attribution_for_material_you_modified_slightly</a:t>
            </a:r>
            <a:r>
              <a:rPr lang="en-US" sz="600" dirty="0"/>
              <a:t> </a:t>
            </a:r>
          </a:p>
        </p:txBody>
      </p:sp>
    </p:spTree>
    <p:extLst>
      <p:ext uri="{BB962C8B-B14F-4D97-AF65-F5344CB8AC3E}">
        <p14:creationId xmlns:p14="http://schemas.microsoft.com/office/powerpoint/2010/main" val="395378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64730-5714-5943-89E2-83AEDBFBABA2}"/>
              </a:ext>
            </a:extLst>
          </p:cNvPr>
          <p:cNvPicPr>
            <a:picLocks noChangeAspect="1"/>
          </p:cNvPicPr>
          <p:nvPr/>
        </p:nvPicPr>
        <p:blipFill>
          <a:blip r:embed="rId3"/>
          <a:stretch>
            <a:fillRect/>
          </a:stretch>
        </p:blipFill>
        <p:spPr>
          <a:xfrm>
            <a:off x="0" y="1584005"/>
            <a:ext cx="9144000" cy="2204091"/>
          </a:xfrm>
          <a:prstGeom prst="rect">
            <a:avLst/>
          </a:prstGeom>
        </p:spPr>
      </p:pic>
      <p:sp>
        <p:nvSpPr>
          <p:cNvPr id="5" name="TextBox 4">
            <a:extLst>
              <a:ext uri="{FF2B5EF4-FFF2-40B4-BE49-F238E27FC236}">
                <a16:creationId xmlns:a16="http://schemas.microsoft.com/office/drawing/2014/main" id="{6FEC4C94-196E-7745-BAA2-C2A8FCBF9691}"/>
              </a:ext>
            </a:extLst>
          </p:cNvPr>
          <p:cNvSpPr txBox="1"/>
          <p:nvPr/>
        </p:nvSpPr>
        <p:spPr>
          <a:xfrm>
            <a:off x="301336" y="4353792"/>
            <a:ext cx="7159337" cy="404085"/>
          </a:xfrm>
          <a:prstGeom prst="rect">
            <a:avLst/>
          </a:prstGeom>
          <a:noFill/>
        </p:spPr>
        <p:txBody>
          <a:bodyPr wrap="square" rtlCol="0">
            <a:spAutoFit/>
          </a:bodyPr>
          <a:lstStyle/>
          <a:p>
            <a:r>
              <a:rPr lang="en-US" sz="1013" dirty="0"/>
              <a:t>Screenshot source: </a:t>
            </a:r>
            <a:r>
              <a:rPr lang="en-US" sz="1013" dirty="0">
                <a:hlinkClick r:id="rId4"/>
              </a:rPr>
              <a:t>https://wiki.creativecommons.org/wiki/Marking_your_work_with_a_CC_license</a:t>
            </a:r>
            <a:r>
              <a:rPr lang="en-US" sz="1013" dirty="0"/>
              <a:t> Creative Commons Wiki</a:t>
            </a:r>
          </a:p>
        </p:txBody>
      </p:sp>
    </p:spTree>
    <p:extLst>
      <p:ext uri="{BB962C8B-B14F-4D97-AF65-F5344CB8AC3E}">
        <p14:creationId xmlns:p14="http://schemas.microsoft.com/office/powerpoint/2010/main" val="408678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99" y="429804"/>
            <a:ext cx="6454588" cy="727122"/>
          </a:xfrm>
          <a:prstGeom prst="rect">
            <a:avLst/>
          </a:prstGeom>
          <a:noFill/>
        </p:spPr>
        <p:txBody>
          <a:bodyPr wrap="square" rtlCol="0">
            <a:spAutoFit/>
          </a:bodyPr>
          <a:lstStyle/>
          <a:p>
            <a:r>
              <a:rPr lang="en-US" sz="4125" b="1" dirty="0"/>
              <a:t>Revise: Derivatives</a:t>
            </a:r>
          </a:p>
        </p:txBody>
      </p:sp>
      <p:sp>
        <p:nvSpPr>
          <p:cNvPr id="5" name="TextBox 4"/>
          <p:cNvSpPr txBox="1"/>
          <p:nvPr/>
        </p:nvSpPr>
        <p:spPr>
          <a:xfrm rot="16200000">
            <a:off x="4961965" y="995344"/>
            <a:ext cx="7614397" cy="276999"/>
          </a:xfrm>
          <a:prstGeom prst="rect">
            <a:avLst/>
          </a:prstGeom>
          <a:noFill/>
        </p:spPr>
        <p:txBody>
          <a:bodyPr wrap="square" rtlCol="0">
            <a:spAutoFit/>
          </a:bodyPr>
          <a:lstStyle/>
          <a:p>
            <a:r>
              <a:rPr lang="en-US" sz="600" dirty="0"/>
              <a:t>This screenshot is taken from the Creative Commons Wiki page on “Best Practices for Attribution” and is licensed CC BY </a:t>
            </a:r>
            <a:r>
              <a:rPr lang="en-US" sz="600" dirty="0">
                <a:hlinkClick r:id="rId3"/>
              </a:rPr>
              <a:t>https://wiki.creativecommons.org/wiki/Best_practices_for_attribution#This_is_a_good_attribution_for_material_you_modified_slightly</a:t>
            </a:r>
            <a:r>
              <a:rPr lang="en-US" sz="600" dirty="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99" y="1133843"/>
            <a:ext cx="7346576" cy="3696635"/>
          </a:xfrm>
          <a:prstGeom prst="rect">
            <a:avLst/>
          </a:prstGeom>
        </p:spPr>
      </p:pic>
    </p:spTree>
    <p:extLst>
      <p:ext uri="{BB962C8B-B14F-4D97-AF65-F5344CB8AC3E}">
        <p14:creationId xmlns:p14="http://schemas.microsoft.com/office/powerpoint/2010/main" val="2355793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5930155" y="1955308"/>
            <a:ext cx="5597338" cy="184666"/>
          </a:xfrm>
          <a:prstGeom prst="rect">
            <a:avLst/>
          </a:prstGeom>
          <a:noFill/>
        </p:spPr>
        <p:txBody>
          <a:bodyPr wrap="square" rtlCol="0">
            <a:spAutoFit/>
          </a:bodyPr>
          <a:lstStyle/>
          <a:p>
            <a:r>
              <a:rPr lang="en-US" sz="600" dirty="0"/>
              <a:t>Image Credit: Adaptors License Chart: </a:t>
            </a:r>
            <a:r>
              <a:rPr lang="en-US" sz="600" dirty="0">
                <a:hlinkClick r:id="rId3"/>
              </a:rPr>
              <a:t>https://creativecommons.org/faq/#what-is-creative-commons-and-what-do-you-do</a:t>
            </a:r>
            <a:r>
              <a:rPr lang="en-US" sz="6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80" y="1238001"/>
            <a:ext cx="8496752" cy="3152134"/>
          </a:xfrm>
          <a:prstGeom prst="rect">
            <a:avLst/>
          </a:prstGeom>
        </p:spPr>
      </p:pic>
      <p:sp>
        <p:nvSpPr>
          <p:cNvPr id="5" name="TextBox 4"/>
          <p:cNvSpPr txBox="1"/>
          <p:nvPr/>
        </p:nvSpPr>
        <p:spPr>
          <a:xfrm>
            <a:off x="413499" y="429804"/>
            <a:ext cx="6454588" cy="727122"/>
          </a:xfrm>
          <a:prstGeom prst="rect">
            <a:avLst/>
          </a:prstGeom>
          <a:noFill/>
        </p:spPr>
        <p:txBody>
          <a:bodyPr wrap="square" rtlCol="0">
            <a:spAutoFit/>
          </a:bodyPr>
          <a:lstStyle/>
          <a:p>
            <a:r>
              <a:rPr lang="en-US" sz="4125" b="1" dirty="0"/>
              <a:t>Adapter’s License Chart</a:t>
            </a:r>
          </a:p>
        </p:txBody>
      </p:sp>
      <p:sp>
        <p:nvSpPr>
          <p:cNvPr id="6" name="TextBox 5"/>
          <p:cNvSpPr txBox="1"/>
          <p:nvPr/>
        </p:nvSpPr>
        <p:spPr>
          <a:xfrm>
            <a:off x="413499" y="4390134"/>
            <a:ext cx="4306420" cy="559961"/>
          </a:xfrm>
          <a:prstGeom prst="rect">
            <a:avLst/>
          </a:prstGeom>
          <a:noFill/>
        </p:spPr>
        <p:txBody>
          <a:bodyPr wrap="square" rtlCol="0">
            <a:spAutoFit/>
          </a:bodyPr>
          <a:lstStyle/>
          <a:p>
            <a:r>
              <a:rPr lang="en-US" sz="1013" dirty="0"/>
              <a:t>Green: Yes</a:t>
            </a:r>
          </a:p>
          <a:p>
            <a:r>
              <a:rPr lang="en-US" sz="1013" dirty="0"/>
              <a:t>Grey: No</a:t>
            </a:r>
          </a:p>
          <a:p>
            <a:r>
              <a:rPr lang="en-US" sz="1013" dirty="0"/>
              <a:t>Yellow: Take care! </a:t>
            </a:r>
          </a:p>
        </p:txBody>
      </p:sp>
    </p:spTree>
    <p:extLst>
      <p:ext uri="{BB962C8B-B14F-4D97-AF65-F5344CB8AC3E}">
        <p14:creationId xmlns:p14="http://schemas.microsoft.com/office/powerpoint/2010/main" val="1625546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726" y="951931"/>
            <a:ext cx="8157949" cy="4478149"/>
          </a:xfrm>
          <a:prstGeom prst="rect">
            <a:avLst/>
          </a:prstGeom>
          <a:noFill/>
        </p:spPr>
        <p:txBody>
          <a:bodyPr wrap="square" rtlCol="0">
            <a:spAutoFit/>
          </a:bodyPr>
          <a:lstStyle/>
          <a:p>
            <a:r>
              <a:rPr lang="en-US" sz="1950" dirty="0"/>
              <a:t>“</a:t>
            </a:r>
            <a:r>
              <a:rPr lang="en-US" sz="1950" b="1" dirty="0"/>
              <a:t>Can I combine material under different Creative Commons licenses in my work?</a:t>
            </a:r>
          </a:p>
          <a:p>
            <a:endParaRPr lang="en-US" sz="1950" b="1" dirty="0"/>
          </a:p>
          <a:p>
            <a:r>
              <a:rPr lang="en-US" sz="1950" dirty="0"/>
              <a:t>It depends. The first question to ask is whether doing so constitutes an </a:t>
            </a:r>
            <a:r>
              <a:rPr lang="en-US" sz="1950" dirty="0">
                <a:hlinkClick r:id="rId3" tooltip="wikilink"/>
              </a:rPr>
              <a:t>adaptation</a:t>
            </a:r>
            <a:r>
              <a:rPr lang="en-US" sz="1950" dirty="0"/>
              <a:t>. If the combination does </a:t>
            </a:r>
            <a:r>
              <a:rPr lang="en-US" sz="1950" b="1" i="1" dirty="0"/>
              <a:t>not</a:t>
            </a:r>
            <a:r>
              <a:rPr lang="en-US" sz="1950" dirty="0"/>
              <a:t> create an adaptation, then you may combine any CC-licensed content so long as you provide attribution and comply with the </a:t>
            </a:r>
            <a:r>
              <a:rPr lang="en-US" sz="1950" dirty="0" err="1"/>
              <a:t>NonCommercial</a:t>
            </a:r>
            <a:r>
              <a:rPr lang="en-US" sz="1950" dirty="0"/>
              <a:t> restriction if it applies.</a:t>
            </a:r>
          </a:p>
          <a:p>
            <a:endParaRPr lang="en-US" sz="1950" dirty="0"/>
          </a:p>
          <a:p>
            <a:r>
              <a:rPr lang="en-US" sz="1950" dirty="0"/>
              <a:t> If you want to combine material in a way that results in the creation of an adaptation (i.e. a “remix”), then you must pay attention to the particular license that applies to the content you want to combine.” </a:t>
            </a:r>
          </a:p>
          <a:p>
            <a:endParaRPr lang="en-US" sz="1950" dirty="0"/>
          </a:p>
          <a:p>
            <a:r>
              <a:rPr lang="en-US" sz="1200" dirty="0"/>
              <a:t>See: </a:t>
            </a:r>
            <a:r>
              <a:rPr lang="en-US" sz="1200" dirty="0">
                <a:hlinkClick r:id="rId3"/>
              </a:rPr>
              <a:t>https://creativecommons.org/faq/#When_is_my_use_considered_an_adaptation</a:t>
            </a:r>
            <a:r>
              <a:rPr lang="en-US" sz="1200" dirty="0"/>
              <a:t> </a:t>
            </a:r>
          </a:p>
          <a:p>
            <a:endParaRPr lang="en-US" sz="1950" dirty="0"/>
          </a:p>
          <a:p>
            <a:endParaRPr lang="en-US" sz="1950" dirty="0"/>
          </a:p>
        </p:txBody>
      </p:sp>
    </p:spTree>
    <p:extLst>
      <p:ext uri="{BB962C8B-B14F-4D97-AF65-F5344CB8AC3E}">
        <p14:creationId xmlns:p14="http://schemas.microsoft.com/office/powerpoint/2010/main" val="377924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700789" y="1839192"/>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Activity 1: Open </a:t>
            </a:r>
          </a:p>
          <a:p>
            <a:r>
              <a:rPr lang="en-GB" sz="4950" b="1" dirty="0">
                <a:solidFill>
                  <a:schemeClr val="dk1"/>
                </a:solidFill>
                <a:latin typeface="Calibri"/>
                <a:ea typeface="Calibri"/>
                <a:cs typeface="Calibri"/>
                <a:sym typeface="Calibri"/>
              </a:rPr>
              <a:t>License Refresher</a:t>
            </a: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0603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2" y="620750"/>
            <a:ext cx="8437418" cy="4247317"/>
          </a:xfrm>
          <a:prstGeom prst="rect">
            <a:avLst/>
          </a:prstGeom>
          <a:noFill/>
        </p:spPr>
        <p:txBody>
          <a:bodyPr wrap="square" rtlCol="0">
            <a:spAutoFit/>
          </a:bodyPr>
          <a:lstStyle/>
          <a:p>
            <a:r>
              <a:rPr lang="en-US" sz="1500" b="1" dirty="0"/>
              <a:t>“What is an Adaptation?</a:t>
            </a:r>
          </a:p>
          <a:p>
            <a:endParaRPr lang="en-US" sz="1500" b="1" dirty="0"/>
          </a:p>
          <a:p>
            <a:r>
              <a:rPr lang="en-US" sz="1500" dirty="0"/>
              <a:t>The following are examples of adaptations as defined by the Share-Alike/No Derivatives license: </a:t>
            </a:r>
          </a:p>
          <a:p>
            <a:endParaRPr lang="en-US" sz="1500" dirty="0"/>
          </a:p>
          <a:p>
            <a:r>
              <a:rPr lang="en-US" sz="1500" dirty="0"/>
              <a:t>Modifying an image to create another image (for example, by cropping) is an adaptation; </a:t>
            </a:r>
          </a:p>
          <a:p>
            <a:r>
              <a:rPr lang="en-US" sz="1500" dirty="0"/>
              <a:t>Translating a short story from one language to another; </a:t>
            </a:r>
          </a:p>
          <a:p>
            <a:r>
              <a:rPr lang="en-US" sz="1500" dirty="0" err="1"/>
              <a:t>Photoshopping</a:t>
            </a:r>
            <a:r>
              <a:rPr lang="en-US" sz="1500" dirty="0"/>
              <a:t> a picture to add to, or alter, its original elements;</a:t>
            </a:r>
          </a:p>
          <a:p>
            <a:r>
              <a:rPr lang="en-US" sz="1500" dirty="0"/>
              <a:t>Using a sample from one song to make a new song;</a:t>
            </a:r>
          </a:p>
          <a:p>
            <a:r>
              <a:rPr lang="en-US" sz="1500" dirty="0"/>
              <a:t>Adding a song as a soundtrack to a video.</a:t>
            </a:r>
          </a:p>
          <a:p>
            <a:endParaRPr lang="en-US" sz="1500" dirty="0"/>
          </a:p>
          <a:p>
            <a:r>
              <a:rPr lang="en-US" sz="1500" dirty="0"/>
              <a:t>The following uses are </a:t>
            </a:r>
            <a:r>
              <a:rPr lang="en-US" sz="1500" b="1" dirty="0"/>
              <a:t>not </a:t>
            </a:r>
            <a:r>
              <a:rPr lang="en-US" sz="1500" dirty="0"/>
              <a:t>adaptations: </a:t>
            </a:r>
          </a:p>
          <a:p>
            <a:endParaRPr lang="en-US" sz="1500" dirty="0"/>
          </a:p>
          <a:p>
            <a:r>
              <a:rPr lang="en-US" sz="1500" dirty="0"/>
              <a:t>Including a short story in a collection of short stories; </a:t>
            </a:r>
          </a:p>
          <a:p>
            <a:r>
              <a:rPr lang="en-US" sz="1500" dirty="0"/>
              <a:t>Using an unedited video in the background of a live concert; </a:t>
            </a:r>
          </a:p>
          <a:p>
            <a:r>
              <a:rPr lang="en-US" sz="1500" dirty="0"/>
              <a:t>Reproducing an unedited image on a website or in a document (such as Word or </a:t>
            </a:r>
            <a:r>
              <a:rPr lang="en-US" sz="1500" dirty="0" err="1"/>
              <a:t>Powerpoint</a:t>
            </a:r>
            <a:r>
              <a:rPr lang="en-US" sz="1500" dirty="0"/>
              <a:t>).” </a:t>
            </a:r>
          </a:p>
          <a:p>
            <a:endParaRPr lang="en-US" dirty="0"/>
          </a:p>
          <a:p>
            <a:r>
              <a:rPr lang="en-US" sz="900" dirty="0"/>
              <a:t>(Source: p8, </a:t>
            </a:r>
            <a:r>
              <a:rPr lang="en-US" sz="900" i="1" dirty="0"/>
              <a:t>Finding and Remixing Openly Licensed Resources: </a:t>
            </a:r>
            <a:endParaRPr lang="en-US" sz="900" dirty="0"/>
          </a:p>
          <a:p>
            <a:r>
              <a:rPr lang="en-US" sz="900" dirty="0">
                <a:hlinkClick r:id="rId3"/>
              </a:rPr>
              <a:t>https://schools.leicester.gov.uk/media/2308/g3-finding-and-remixing-openly-licensed-resources-january-2015.pdf</a:t>
            </a:r>
            <a:r>
              <a:rPr lang="en-US" sz="900" dirty="0"/>
              <a:t> </a:t>
            </a:r>
          </a:p>
          <a:p>
            <a:endParaRPr lang="en-US" dirty="0"/>
          </a:p>
        </p:txBody>
      </p:sp>
    </p:spTree>
    <p:extLst>
      <p:ext uri="{BB962C8B-B14F-4D97-AF65-F5344CB8AC3E}">
        <p14:creationId xmlns:p14="http://schemas.microsoft.com/office/powerpoint/2010/main" val="4201339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36454-C4C9-4E46-8639-F83EB4449ED0}"/>
              </a:ext>
            </a:extLst>
          </p:cNvPr>
          <p:cNvSpPr>
            <a:spLocks noGrp="1"/>
          </p:cNvSpPr>
          <p:nvPr>
            <p:ph idx="1"/>
          </p:nvPr>
        </p:nvSpPr>
        <p:spPr>
          <a:xfrm>
            <a:off x="411560" y="1131851"/>
            <a:ext cx="7886700" cy="3263504"/>
          </a:xfrm>
        </p:spPr>
        <p:txBody>
          <a:bodyPr/>
          <a:lstStyle/>
          <a:p>
            <a:r>
              <a:rPr lang="en-US" sz="1650" dirty="0"/>
              <a:t>An OER Mashup: Astronomy Redesign: </a:t>
            </a:r>
            <a:r>
              <a:rPr lang="en-US" sz="1650" dirty="0">
                <a:hlinkClick r:id="rId3"/>
              </a:rPr>
              <a:t>https://www.oercommons.org/authoring/3930-an-oer-mashup-astronomy-redesign/view</a:t>
            </a:r>
            <a:r>
              <a:rPr lang="en-US" sz="1650" dirty="0"/>
              <a:t>  </a:t>
            </a:r>
          </a:p>
          <a:p>
            <a:endParaRPr lang="en-US" sz="1650" dirty="0"/>
          </a:p>
          <a:p>
            <a:r>
              <a:rPr lang="en-US" sz="1650" dirty="0"/>
              <a:t>Examples of OER in Health Remixes from the African Health OER Network: </a:t>
            </a:r>
            <a:r>
              <a:rPr lang="en-US" sz="1650" dirty="0">
                <a:hlinkClick r:id="rId4"/>
              </a:rPr>
              <a:t>https://www.oeconsortium.org/2013/10/examples-of-oer-in-health-remixes-from-the-african-health-oer-network/</a:t>
            </a:r>
            <a:r>
              <a:rPr lang="en-US" sz="1650" dirty="0"/>
              <a:t> </a:t>
            </a:r>
          </a:p>
          <a:p>
            <a:endParaRPr lang="en-US" sz="1650" dirty="0"/>
          </a:p>
          <a:p>
            <a:r>
              <a:rPr lang="en-US" sz="1650" dirty="0"/>
              <a:t>The best OER Revise / Remix ever? </a:t>
            </a:r>
            <a:r>
              <a:rPr lang="en-US" sz="1650" dirty="0">
                <a:hlinkClick r:id="rId5"/>
              </a:rPr>
              <a:t>https://opencontent.org/blog/archives/2629</a:t>
            </a:r>
            <a:r>
              <a:rPr lang="en-US" sz="1650" dirty="0"/>
              <a:t> </a:t>
            </a:r>
          </a:p>
          <a:p>
            <a:endParaRPr lang="en-US" sz="1650" dirty="0"/>
          </a:p>
          <a:p>
            <a:r>
              <a:rPr lang="en-US" sz="1650" dirty="0"/>
              <a:t>Chapter 23: Valuing Open Textbooks: Derivatives, Adaptation and Remix by Anita </a:t>
            </a:r>
            <a:r>
              <a:rPr lang="en-US" sz="1650" dirty="0" err="1"/>
              <a:t>Walz</a:t>
            </a:r>
            <a:r>
              <a:rPr lang="en-US" sz="1650" dirty="0"/>
              <a:t> </a:t>
            </a:r>
            <a:r>
              <a:rPr lang="en-US" sz="1650" dirty="0">
                <a:hlinkClick r:id="rId6"/>
              </a:rPr>
              <a:t>https://open.lib.umn.edu/affordablecontent/chapter/valuing-open-textbooks-derivatives-adaptation-and-remix/</a:t>
            </a:r>
            <a:r>
              <a:rPr lang="en-US" sz="1650" dirty="0"/>
              <a:t> </a:t>
            </a:r>
          </a:p>
          <a:p>
            <a:endParaRPr lang="en-US" sz="1650" dirty="0"/>
          </a:p>
        </p:txBody>
      </p:sp>
      <p:sp>
        <p:nvSpPr>
          <p:cNvPr id="3" name="Shape 111">
            <a:extLst>
              <a:ext uri="{FF2B5EF4-FFF2-40B4-BE49-F238E27FC236}">
                <a16:creationId xmlns:a16="http://schemas.microsoft.com/office/drawing/2014/main" id="{570A1B02-674D-5645-BFBE-AF87CFEDCC17}"/>
              </a:ext>
            </a:extLst>
          </p:cNvPr>
          <p:cNvSpPr txBox="1"/>
          <p:nvPr/>
        </p:nvSpPr>
        <p:spPr>
          <a:xfrm>
            <a:off x="328433" y="286605"/>
            <a:ext cx="7173804" cy="762877"/>
          </a:xfrm>
          <a:prstGeom prst="rect">
            <a:avLst/>
          </a:prstGeom>
          <a:noFill/>
          <a:ln>
            <a:noFill/>
          </a:ln>
        </p:spPr>
        <p:txBody>
          <a:bodyPr spcFirstLastPara="1" wrap="square" lIns="68569" tIns="34275" rIns="68569" bIns="34275" anchor="t" anchorCtr="0">
            <a:noAutofit/>
          </a:bodyPr>
          <a:lstStyle/>
          <a:p>
            <a:r>
              <a:rPr lang="en-GB" sz="4350" b="1" dirty="0">
                <a:solidFill>
                  <a:schemeClr val="dk1"/>
                </a:solidFill>
                <a:latin typeface="Calibri"/>
                <a:ea typeface="Calibri"/>
                <a:cs typeface="Calibri"/>
                <a:sym typeface="Calibri"/>
              </a:rPr>
              <a:t>Remix/Mash up examples </a:t>
            </a:r>
            <a:endParaRPr sz="4350" dirty="0"/>
          </a:p>
        </p:txBody>
      </p:sp>
    </p:spTree>
    <p:extLst>
      <p:ext uri="{BB962C8B-B14F-4D97-AF65-F5344CB8AC3E}">
        <p14:creationId xmlns:p14="http://schemas.microsoft.com/office/powerpoint/2010/main" val="3860753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19" y="1"/>
            <a:ext cx="8343764" cy="4876592"/>
          </a:xfrm>
          <a:prstGeom prst="rect">
            <a:avLst/>
          </a:prstGeom>
        </p:spPr>
      </p:pic>
      <p:sp>
        <p:nvSpPr>
          <p:cNvPr id="5" name="TextBox 4"/>
          <p:cNvSpPr txBox="1"/>
          <p:nvPr/>
        </p:nvSpPr>
        <p:spPr>
          <a:xfrm>
            <a:off x="2631319" y="4796495"/>
            <a:ext cx="6247730" cy="276999"/>
          </a:xfrm>
          <a:prstGeom prst="rect">
            <a:avLst/>
          </a:prstGeom>
          <a:noFill/>
        </p:spPr>
        <p:txBody>
          <a:bodyPr wrap="square" rtlCol="0">
            <a:spAutoFit/>
          </a:bodyPr>
          <a:lstStyle/>
          <a:p>
            <a:pPr algn="r"/>
            <a:r>
              <a:rPr lang="en-US" sz="600" dirty="0"/>
              <a:t>Source: Can I combine material under different Creative Commons licenses in my work?</a:t>
            </a:r>
          </a:p>
          <a:p>
            <a:pPr algn="r"/>
            <a:r>
              <a:rPr lang="en-US" sz="600" dirty="0"/>
              <a:t> </a:t>
            </a:r>
            <a:r>
              <a:rPr lang="en-US" sz="600" dirty="0">
                <a:hlinkClick r:id="rId4"/>
              </a:rPr>
              <a:t>https://creativecommons.org/faq/#what-is-creative-commons-and-what-do-you-do</a:t>
            </a:r>
            <a:r>
              <a:rPr lang="en-US" sz="600" dirty="0"/>
              <a:t> </a:t>
            </a:r>
          </a:p>
        </p:txBody>
      </p:sp>
      <p:sp>
        <p:nvSpPr>
          <p:cNvPr id="6" name="TextBox 5"/>
          <p:cNvSpPr txBox="1"/>
          <p:nvPr/>
        </p:nvSpPr>
        <p:spPr>
          <a:xfrm rot="16200000">
            <a:off x="-1918210" y="2051305"/>
            <a:ext cx="4923452" cy="727122"/>
          </a:xfrm>
          <a:prstGeom prst="rect">
            <a:avLst/>
          </a:prstGeom>
          <a:noFill/>
        </p:spPr>
        <p:txBody>
          <a:bodyPr wrap="square" rtlCol="0">
            <a:spAutoFit/>
          </a:bodyPr>
          <a:lstStyle/>
          <a:p>
            <a:r>
              <a:rPr lang="en-US" sz="4125" b="1" dirty="0"/>
              <a:t>What can I remix?</a:t>
            </a:r>
          </a:p>
        </p:txBody>
      </p:sp>
    </p:spTree>
    <p:extLst>
      <p:ext uri="{BB962C8B-B14F-4D97-AF65-F5344CB8AC3E}">
        <p14:creationId xmlns:p14="http://schemas.microsoft.com/office/powerpoint/2010/main" val="1151820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1891" y="1480157"/>
            <a:ext cx="7886700" cy="3263504"/>
          </a:xfrm>
        </p:spPr>
        <p:txBody>
          <a:bodyPr/>
          <a:lstStyle/>
          <a:p>
            <a:r>
              <a:rPr lang="en-US" sz="2475" dirty="0"/>
              <a:t>“If you wish to use the work in a manner that is </a:t>
            </a:r>
            <a:r>
              <a:rPr lang="en-US" sz="2475" dirty="0">
                <a:solidFill>
                  <a:srgbClr val="FF0000"/>
                </a:solidFill>
              </a:rPr>
              <a:t>not permitted by the license</a:t>
            </a:r>
            <a:r>
              <a:rPr lang="en-US" sz="2475" dirty="0"/>
              <a:t>, you should contact the rights holder (often the creator) to get permission first, or look for an alternative work that is licensed in a way that permits your anticipated use.” </a:t>
            </a:r>
          </a:p>
          <a:p>
            <a:endParaRPr lang="en-US" sz="2475" dirty="0"/>
          </a:p>
          <a:p>
            <a:endParaRPr lang="en-US" sz="900" dirty="0"/>
          </a:p>
          <a:p>
            <a:r>
              <a:rPr lang="en-US" sz="900" dirty="0"/>
              <a:t>(What should I think about before using material offered under a Creative Commons license? Creative Commons: </a:t>
            </a:r>
            <a:r>
              <a:rPr lang="en-US" sz="900" dirty="0">
                <a:hlinkClick r:id="rId3"/>
              </a:rPr>
              <a:t>https://creativecommons.org/faq/#what-is-creative-commons-and-what-do-you-do</a:t>
            </a:r>
            <a:r>
              <a:rPr lang="en-US" sz="900" dirty="0"/>
              <a:t> (my highlights in red)</a:t>
            </a:r>
          </a:p>
        </p:txBody>
      </p:sp>
      <p:sp>
        <p:nvSpPr>
          <p:cNvPr id="3" name="TextBox 2"/>
          <p:cNvSpPr txBox="1"/>
          <p:nvPr/>
        </p:nvSpPr>
        <p:spPr>
          <a:xfrm rot="16200000">
            <a:off x="-1918210" y="2051305"/>
            <a:ext cx="4923452" cy="727122"/>
          </a:xfrm>
          <a:prstGeom prst="rect">
            <a:avLst/>
          </a:prstGeom>
          <a:noFill/>
        </p:spPr>
        <p:txBody>
          <a:bodyPr wrap="square" rtlCol="0">
            <a:spAutoFit/>
          </a:bodyPr>
          <a:lstStyle/>
          <a:p>
            <a:r>
              <a:rPr lang="en-US" sz="4125" b="1" dirty="0"/>
              <a:t>What can I remix?</a:t>
            </a:r>
          </a:p>
        </p:txBody>
      </p:sp>
    </p:spTree>
    <p:extLst>
      <p:ext uri="{BB962C8B-B14F-4D97-AF65-F5344CB8AC3E}">
        <p14:creationId xmlns:p14="http://schemas.microsoft.com/office/powerpoint/2010/main" val="4277309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6D6BEF-5C2A-BF48-B42F-0D5E3259F54C}"/>
              </a:ext>
            </a:extLst>
          </p:cNvPr>
          <p:cNvSpPr>
            <a:spLocks noGrp="1"/>
          </p:cNvSpPr>
          <p:nvPr>
            <p:ph type="body" idx="1"/>
          </p:nvPr>
        </p:nvSpPr>
        <p:spPr>
          <a:xfrm>
            <a:off x="616180" y="1157244"/>
            <a:ext cx="7987493" cy="3263504"/>
          </a:xfrm>
        </p:spPr>
        <p:txBody>
          <a:bodyPr/>
          <a:lstStyle/>
          <a:p>
            <a:pPr marL="38100" indent="0">
              <a:buNone/>
            </a:pPr>
            <a:r>
              <a:rPr lang="en-US" sz="2700" dirty="0"/>
              <a:t>In today’s </a:t>
            </a:r>
            <a:r>
              <a:rPr lang="en-US" sz="2700" i="1" dirty="0"/>
              <a:t>Finding OER </a:t>
            </a:r>
            <a:r>
              <a:rPr lang="en-US" sz="2700" dirty="0"/>
              <a:t>session you found a range of resources on different environmental science themes. Working in your team on the resource you created: </a:t>
            </a:r>
          </a:p>
          <a:p>
            <a:pPr marL="38100" indent="0">
              <a:buNone/>
            </a:pPr>
            <a:endParaRPr lang="en-US" sz="2700" dirty="0"/>
          </a:p>
          <a:p>
            <a:r>
              <a:rPr lang="en-US" sz="2700" dirty="0"/>
              <a:t>How can you best acknowledge your sources?</a:t>
            </a:r>
          </a:p>
          <a:p>
            <a:r>
              <a:rPr lang="en-US" sz="2700" dirty="0"/>
              <a:t>How can you add in this information appropriately?</a:t>
            </a:r>
          </a:p>
          <a:p>
            <a:pPr marL="38100" indent="0">
              <a:buNone/>
            </a:pPr>
            <a:endParaRPr lang="en-US" sz="2700" dirty="0"/>
          </a:p>
          <a:p>
            <a:pPr marL="38100" indent="0">
              <a:buNone/>
            </a:pPr>
            <a:endParaRPr lang="en-US" sz="2700" dirty="0"/>
          </a:p>
          <a:p>
            <a:pPr marL="38100" indent="0">
              <a:buNone/>
            </a:pPr>
            <a:endParaRPr lang="en-US" sz="2700" dirty="0"/>
          </a:p>
        </p:txBody>
      </p:sp>
    </p:spTree>
    <p:extLst>
      <p:ext uri="{BB962C8B-B14F-4D97-AF65-F5344CB8AC3E}">
        <p14:creationId xmlns:p14="http://schemas.microsoft.com/office/powerpoint/2010/main" val="150958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700789" y="1839192"/>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Activity 3: Share</a:t>
            </a:r>
          </a:p>
          <a:p>
            <a:r>
              <a:rPr lang="en-GB" sz="4950" b="1" dirty="0">
                <a:solidFill>
                  <a:schemeClr val="dk1"/>
                </a:solidFill>
                <a:latin typeface="Calibri"/>
                <a:ea typeface="Calibri"/>
                <a:cs typeface="Calibri"/>
                <a:sym typeface="Calibri"/>
              </a:rPr>
              <a:t>Experiences</a:t>
            </a: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8288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6D6BEF-5C2A-BF48-B42F-0D5E3259F54C}"/>
              </a:ext>
            </a:extLst>
          </p:cNvPr>
          <p:cNvSpPr>
            <a:spLocks noGrp="1"/>
          </p:cNvSpPr>
          <p:nvPr>
            <p:ph type="body" idx="1"/>
          </p:nvPr>
        </p:nvSpPr>
        <p:spPr>
          <a:xfrm>
            <a:off x="616180" y="1157244"/>
            <a:ext cx="7987493" cy="3263504"/>
          </a:xfrm>
        </p:spPr>
        <p:txBody>
          <a:bodyPr/>
          <a:lstStyle/>
          <a:p>
            <a:pPr marL="38100" indent="0">
              <a:buNone/>
            </a:pPr>
            <a:r>
              <a:rPr lang="en-US" sz="2700" dirty="0"/>
              <a:t>Working in your university group, reflect on your experiences of finding, evaluating and reusing OER: </a:t>
            </a:r>
          </a:p>
          <a:p>
            <a:pPr marL="38100" indent="0">
              <a:buNone/>
            </a:pPr>
            <a:endParaRPr lang="en-US" sz="2700" dirty="0"/>
          </a:p>
          <a:p>
            <a:r>
              <a:rPr lang="en-US" sz="2700" dirty="0"/>
              <a:t>What worked well?</a:t>
            </a:r>
          </a:p>
          <a:p>
            <a:r>
              <a:rPr lang="en-US" sz="2700" dirty="0"/>
              <a:t>What didn’t work well? </a:t>
            </a:r>
          </a:p>
          <a:p>
            <a:r>
              <a:rPr lang="en-US" sz="2700" dirty="0"/>
              <a:t>What could be improved? </a:t>
            </a:r>
          </a:p>
          <a:p>
            <a:pPr marL="38100" indent="0">
              <a:buNone/>
            </a:pPr>
            <a:endParaRPr lang="en-US" sz="2700" dirty="0"/>
          </a:p>
        </p:txBody>
      </p:sp>
    </p:spTree>
    <p:extLst>
      <p:ext uri="{BB962C8B-B14F-4D97-AF65-F5344CB8AC3E}">
        <p14:creationId xmlns:p14="http://schemas.microsoft.com/office/powerpoint/2010/main" val="138100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1458971" y="1718156"/>
            <a:ext cx="4385290" cy="1615827"/>
          </a:xfrm>
          <a:prstGeom prst="rect">
            <a:avLst/>
          </a:prstGeom>
          <a:noFill/>
        </p:spPr>
        <p:txBody>
          <a:bodyPr wrap="square" rtlCol="0">
            <a:spAutoFit/>
          </a:bodyPr>
          <a:lstStyle/>
          <a:p>
            <a:r>
              <a:rPr lang="en-US" sz="4950" b="1" dirty="0"/>
              <a:t>Any Questions?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05" y="0"/>
            <a:ext cx="5143500" cy="5143500"/>
          </a:xfrm>
          <a:prstGeom prst="rect">
            <a:avLst/>
          </a:prstGeom>
        </p:spPr>
      </p:pic>
      <p:sp>
        <p:nvSpPr>
          <p:cNvPr id="5" name="TextBox 4"/>
          <p:cNvSpPr txBox="1"/>
          <p:nvPr/>
        </p:nvSpPr>
        <p:spPr>
          <a:xfrm rot="16200000">
            <a:off x="6689558" y="2721587"/>
            <a:ext cx="4355432" cy="276999"/>
          </a:xfrm>
          <a:prstGeom prst="rect">
            <a:avLst/>
          </a:prstGeom>
          <a:noFill/>
        </p:spPr>
        <p:txBody>
          <a:bodyPr wrap="square" rtlCol="0">
            <a:spAutoFit/>
          </a:bodyPr>
          <a:lstStyle/>
          <a:p>
            <a:r>
              <a:rPr lang="en-US" sz="600" dirty="0"/>
              <a:t>Photo credit: Question everything! by Henry</a:t>
            </a:r>
            <a:r>
              <a:rPr lang="is-IS" sz="600" dirty="0"/>
              <a:t>… is licensed CC BY-NC-ND </a:t>
            </a:r>
            <a:r>
              <a:rPr lang="en-US" sz="600" dirty="0">
                <a:hlinkClick r:id="rId4"/>
              </a:rPr>
              <a:t>https://www.flickr.com/photos/henrybloomfield/12680815144/</a:t>
            </a:r>
            <a:r>
              <a:rPr lang="en-US" sz="600" dirty="0"/>
              <a:t> </a:t>
            </a:r>
          </a:p>
        </p:txBody>
      </p:sp>
    </p:spTree>
    <p:extLst>
      <p:ext uri="{BB962C8B-B14F-4D97-AF65-F5344CB8AC3E}">
        <p14:creationId xmlns:p14="http://schemas.microsoft.com/office/powerpoint/2010/main" val="326364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0615E0-BD34-B643-B140-838D1AA96B6A}"/>
              </a:ext>
            </a:extLst>
          </p:cNvPr>
          <p:cNvPicPr>
            <a:picLocks noChangeAspect="1"/>
          </p:cNvPicPr>
          <p:nvPr/>
        </p:nvPicPr>
        <p:blipFill>
          <a:blip r:embed="rId2"/>
          <a:stretch>
            <a:fillRect/>
          </a:stretch>
        </p:blipFill>
        <p:spPr>
          <a:xfrm>
            <a:off x="3024188" y="1957388"/>
            <a:ext cx="3095625" cy="1228725"/>
          </a:xfrm>
          <a:prstGeom prst="rect">
            <a:avLst/>
          </a:prstGeom>
        </p:spPr>
      </p:pic>
    </p:spTree>
    <p:extLst>
      <p:ext uri="{BB962C8B-B14F-4D97-AF65-F5344CB8AC3E}">
        <p14:creationId xmlns:p14="http://schemas.microsoft.com/office/powerpoint/2010/main" val="322500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08C95-DBCC-2148-9D68-9D15894B10D8}"/>
              </a:ext>
            </a:extLst>
          </p:cNvPr>
          <p:cNvPicPr>
            <a:picLocks noChangeAspect="1"/>
          </p:cNvPicPr>
          <p:nvPr/>
        </p:nvPicPr>
        <p:blipFill>
          <a:blip r:embed="rId2"/>
          <a:stretch>
            <a:fillRect/>
          </a:stretch>
        </p:blipFill>
        <p:spPr>
          <a:xfrm>
            <a:off x="3062288" y="1985963"/>
            <a:ext cx="3019425" cy="1171575"/>
          </a:xfrm>
          <a:prstGeom prst="rect">
            <a:avLst/>
          </a:prstGeom>
        </p:spPr>
      </p:pic>
    </p:spTree>
    <p:extLst>
      <p:ext uri="{BB962C8B-B14F-4D97-AF65-F5344CB8AC3E}">
        <p14:creationId xmlns:p14="http://schemas.microsoft.com/office/powerpoint/2010/main" val="394453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10F71A-1F94-0844-9E39-34DCE1DAE087}"/>
              </a:ext>
            </a:extLst>
          </p:cNvPr>
          <p:cNvPicPr>
            <a:picLocks noChangeAspect="1"/>
          </p:cNvPicPr>
          <p:nvPr/>
        </p:nvPicPr>
        <p:blipFill>
          <a:blip r:embed="rId2"/>
          <a:stretch>
            <a:fillRect/>
          </a:stretch>
        </p:blipFill>
        <p:spPr>
          <a:xfrm>
            <a:off x="2938463" y="1966913"/>
            <a:ext cx="3267075" cy="1209675"/>
          </a:xfrm>
          <a:prstGeom prst="rect">
            <a:avLst/>
          </a:prstGeom>
        </p:spPr>
      </p:pic>
    </p:spTree>
    <p:extLst>
      <p:ext uri="{BB962C8B-B14F-4D97-AF65-F5344CB8AC3E}">
        <p14:creationId xmlns:p14="http://schemas.microsoft.com/office/powerpoint/2010/main" val="294825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EB77F-198C-0745-A0AE-37EB31B0D57D}"/>
              </a:ext>
            </a:extLst>
          </p:cNvPr>
          <p:cNvPicPr>
            <a:picLocks noChangeAspect="1"/>
          </p:cNvPicPr>
          <p:nvPr/>
        </p:nvPicPr>
        <p:blipFill>
          <a:blip r:embed="rId2"/>
          <a:stretch>
            <a:fillRect/>
          </a:stretch>
        </p:blipFill>
        <p:spPr>
          <a:xfrm>
            <a:off x="3033713" y="1981200"/>
            <a:ext cx="3076575" cy="1181100"/>
          </a:xfrm>
          <a:prstGeom prst="rect">
            <a:avLst/>
          </a:prstGeom>
        </p:spPr>
      </p:pic>
    </p:spTree>
    <p:extLst>
      <p:ext uri="{BB962C8B-B14F-4D97-AF65-F5344CB8AC3E}">
        <p14:creationId xmlns:p14="http://schemas.microsoft.com/office/powerpoint/2010/main" val="426079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E6D3B-37DA-874A-89B8-4B0246A3EFAA}"/>
              </a:ext>
            </a:extLst>
          </p:cNvPr>
          <p:cNvPicPr>
            <a:picLocks noChangeAspect="1"/>
          </p:cNvPicPr>
          <p:nvPr/>
        </p:nvPicPr>
        <p:blipFill>
          <a:blip r:embed="rId2"/>
          <a:stretch>
            <a:fillRect/>
          </a:stretch>
        </p:blipFill>
        <p:spPr>
          <a:xfrm>
            <a:off x="3043238" y="1971675"/>
            <a:ext cx="3057525" cy="1200150"/>
          </a:xfrm>
          <a:prstGeom prst="rect">
            <a:avLst/>
          </a:prstGeom>
        </p:spPr>
      </p:pic>
    </p:spTree>
    <p:extLst>
      <p:ext uri="{BB962C8B-B14F-4D97-AF65-F5344CB8AC3E}">
        <p14:creationId xmlns:p14="http://schemas.microsoft.com/office/powerpoint/2010/main" val="19978406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5528</TotalTime>
  <Words>3196</Words>
  <Application>Microsoft Macintosh PowerPoint</Application>
  <PresentationFormat>On-screen Show (16:9)</PresentationFormat>
  <Paragraphs>250</Paragraphs>
  <Slides>47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Helvetica</vt:lpstr>
      <vt:lpstr>Lucida Grande</vt:lpstr>
      <vt:lpstr>Custom Design</vt:lpstr>
      <vt:lpstr>1_Office Theme</vt:lpstr>
      <vt:lpstr>Introduction to  Reusing OER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2021-05-21T16:26:53Z</dcterms:modified>
</cp:coreProperties>
</file>