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9" r:id="rId1"/>
    <p:sldMasterId id="2147483696" r:id="rId2"/>
  </p:sldMasterIdLst>
  <p:notesMasterIdLst>
    <p:notesMasterId r:id="rId50"/>
  </p:notesMasterIdLst>
  <p:sldIdLst>
    <p:sldId id="304" r:id="rId3"/>
    <p:sldId id="257" r:id="rId4"/>
    <p:sldId id="258" r:id="rId5"/>
    <p:sldId id="333" r:id="rId6"/>
    <p:sldId id="326" r:id="rId7"/>
    <p:sldId id="329" r:id="rId8"/>
    <p:sldId id="328" r:id="rId9"/>
    <p:sldId id="330" r:id="rId10"/>
    <p:sldId id="331" r:id="rId11"/>
    <p:sldId id="332" r:id="rId12"/>
    <p:sldId id="338" r:id="rId13"/>
    <p:sldId id="287" r:id="rId14"/>
    <p:sldId id="278" r:id="rId15"/>
    <p:sldId id="279" r:id="rId16"/>
    <p:sldId id="265" r:id="rId17"/>
    <p:sldId id="285" r:id="rId18"/>
    <p:sldId id="280" r:id="rId19"/>
    <p:sldId id="336" r:id="rId20"/>
    <p:sldId id="327" r:id="rId21"/>
    <p:sldId id="339" r:id="rId22"/>
    <p:sldId id="340" r:id="rId23"/>
    <p:sldId id="310" r:id="rId24"/>
    <p:sldId id="341" r:id="rId25"/>
    <p:sldId id="319" r:id="rId26"/>
    <p:sldId id="320" r:id="rId27"/>
    <p:sldId id="321" r:id="rId28"/>
    <p:sldId id="322" r:id="rId29"/>
    <p:sldId id="323" r:id="rId30"/>
    <p:sldId id="324" r:id="rId31"/>
    <p:sldId id="325" r:id="rId32"/>
    <p:sldId id="342" r:id="rId33"/>
    <p:sldId id="343" r:id="rId34"/>
    <p:sldId id="283" r:id="rId35"/>
    <p:sldId id="284" r:id="rId36"/>
    <p:sldId id="301" r:id="rId37"/>
    <p:sldId id="344" r:id="rId38"/>
    <p:sldId id="302" r:id="rId39"/>
    <p:sldId id="276" r:id="rId40"/>
    <p:sldId id="345" r:id="rId41"/>
    <p:sldId id="346" r:id="rId42"/>
    <p:sldId id="347" r:id="rId43"/>
    <p:sldId id="275" r:id="rId44"/>
    <p:sldId id="300" r:id="rId45"/>
    <p:sldId id="337" r:id="rId46"/>
    <p:sldId id="334" r:id="rId47"/>
    <p:sldId id="335" r:id="rId48"/>
    <p:sldId id="266" r:id="rId49"/>
  </p:sldIdLst>
  <p:sldSz cx="9144000" cy="5143500" type="screen16x9"/>
  <p:notesSz cx="6858000" cy="9144000"/>
  <p:defaultText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humar.Johnson" initials="J" lastIdx="15" clrIdx="0">
    <p:extLst>
      <p:ext uri="{19B8F6BF-5375-455C-9EA6-DF929625EA0E}">
        <p15:presenceInfo xmlns:p15="http://schemas.microsoft.com/office/powerpoint/2012/main" userId="S::jj5679@open.ac.uk::3082ba39-6742-433e-8aca-7665f92a762f" providerId="AD"/>
      </p:ext>
    </p:extLst>
  </p:cmAuthor>
  <p:cmAuthor id="2" name="Gillian.Hosier" initials="G" lastIdx="2" clrIdx="1">
    <p:extLst>
      <p:ext uri="{19B8F6BF-5375-455C-9EA6-DF929625EA0E}">
        <p15:presenceInfo xmlns:p15="http://schemas.microsoft.com/office/powerpoint/2012/main" userId="S::gr399@open.ac.uk::b99e2318-e78f-4eb0-ab42-ee243f8cef78"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66B35"/>
    <a:srgbClr val="EA530D"/>
    <a:srgbClr val="D8117D"/>
    <a:srgbClr val="E26129"/>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229" autoAdjust="0"/>
    <p:restoredTop sz="88906"/>
  </p:normalViewPr>
  <p:slideViewPr>
    <p:cSldViewPr snapToGrid="0" snapToObjects="1">
      <p:cViewPr varScale="1">
        <p:scale>
          <a:sx n="130" d="100"/>
          <a:sy n="130" d="100"/>
        </p:scale>
        <p:origin x="1552" y="184"/>
      </p:cViewPr>
      <p:guideLst/>
    </p:cSldViewPr>
  </p:slideViewPr>
  <p:notesTextViewPr>
    <p:cViewPr>
      <p:scale>
        <a:sx n="1" d="1"/>
        <a:sy n="1" d="1"/>
      </p:scale>
      <p:origin x="0" y="0"/>
    </p:cViewPr>
  </p:notesTextViewPr>
  <p:sorterViewPr>
    <p:cViewPr>
      <p:scale>
        <a:sx n="66" d="100"/>
        <a:sy n="66" d="100"/>
      </p:scale>
      <p:origin x="0" y="0"/>
    </p:cViewPr>
  </p:sorterViewPr>
  <p:notesViewPr>
    <p:cSldViewPr snapToGrid="0" snapToObjects="1">
      <p:cViewPr>
        <p:scale>
          <a:sx n="125" d="100"/>
          <a:sy n="125" d="100"/>
        </p:scale>
        <p:origin x="492" y="-2346"/>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slide" Target="slides/slide45.xml"/><Relationship Id="rId50" Type="http://schemas.openxmlformats.org/officeDocument/2006/relationships/notesMaster" Target="notesMasters/notesMaster1.xml"/><Relationship Id="rId55" Type="http://schemas.openxmlformats.org/officeDocument/2006/relationships/tableStyles" Target="tableStyles.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slide" Target="slides/slide43.xml"/><Relationship Id="rId53" Type="http://schemas.openxmlformats.org/officeDocument/2006/relationships/viewProps" Target="viewProps.xml"/><Relationship Id="rId5" Type="http://schemas.openxmlformats.org/officeDocument/2006/relationships/slide" Target="slides/slide3.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8" Type="http://schemas.openxmlformats.org/officeDocument/2006/relationships/slide" Target="slides/slide6.xml"/><Relationship Id="rId51" Type="http://schemas.openxmlformats.org/officeDocument/2006/relationships/commentAuthors" Target="commentAuthor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3ADE5F2-41C7-6244-B6BE-0DE86CAF42DC}" type="datetimeFigureOut">
              <a:rPr lang="en-US" smtClean="0"/>
              <a:t>5/21/21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8519EDF-32DA-2B40-A28B-2067B9A173AA}" type="slidenum">
              <a:rPr lang="en-US" smtClean="0"/>
              <a:t>‹#›</a:t>
            </a:fld>
            <a:endParaRPr lang="en-US"/>
          </a:p>
        </p:txBody>
      </p:sp>
    </p:spTree>
    <p:extLst>
      <p:ext uri="{BB962C8B-B14F-4D97-AF65-F5344CB8AC3E}">
        <p14:creationId xmlns:p14="http://schemas.microsoft.com/office/powerpoint/2010/main" val="1113224940"/>
      </p:ext>
    </p:extLst>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7519371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Shape 16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Which licenses</a:t>
            </a:r>
            <a:r>
              <a:rPr lang="en-GB" sz="1200" b="0" i="0" u="none" strike="noStrike" cap="none" baseline="0" dirty="0">
                <a:solidFill>
                  <a:schemeClr val="dk1"/>
                </a:solidFill>
                <a:latin typeface="Calibri"/>
                <a:ea typeface="Calibri"/>
                <a:cs typeface="Calibri"/>
                <a:sym typeface="Calibri"/>
              </a:rPr>
              <a:t> enable adaptation? [note that there are animations on this slide!] These will indicate the licenses that do not enable remix or revision. </a:t>
            </a:r>
          </a:p>
          <a:p>
            <a:pPr marL="457200" marR="0" lvl="0" indent="-228600" algn="l" rtl="0">
              <a:lnSpc>
                <a:spcPct val="100000"/>
              </a:lnSpc>
              <a:spcBef>
                <a:spcPts val="0"/>
              </a:spcBef>
              <a:spcAft>
                <a:spcPts val="0"/>
              </a:spcAft>
              <a:buClr>
                <a:srgbClr val="000000"/>
              </a:buClr>
              <a:buSzPts val="1400"/>
              <a:buFont typeface="Arial"/>
              <a:buNone/>
            </a:pP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164" name="Shape 16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Arial"/>
                <a:ea typeface="Arial"/>
                <a:cs typeface="Arial"/>
                <a:sym typeface="Arial"/>
              </a:rPr>
              <a:t>17</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13617401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18</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1626325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Note that you do not have to attribute Public Domain resources. However, it’s good practice so that other people know where you found the original etc.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20</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26486775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 to one of these websites and walk through an example </a:t>
            </a:r>
          </a:p>
          <a:p>
            <a:pPr marL="457200" marR="0" lvl="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Different styles of referencing </a:t>
            </a:r>
          </a:p>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3345027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applies to OER that you have not changed.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22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14983633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Shape 222"/>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3" name="Shape 22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Where we talked about correct attribution for</a:t>
            </a:r>
            <a:r>
              <a:rPr lang="en-GB" sz="1200" b="0" i="0" u="none" strike="noStrike" cap="none" baseline="0" dirty="0">
                <a:solidFill>
                  <a:schemeClr val="dk1"/>
                </a:solidFill>
                <a:latin typeface="Calibri"/>
                <a:ea typeface="Calibri"/>
                <a:cs typeface="Calibri"/>
                <a:sym typeface="Calibri"/>
              </a:rPr>
              <a:t> the image. </a:t>
            </a: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See also: https://</a:t>
            </a:r>
            <a:r>
              <a:rPr lang="en-GB" sz="1200" b="0" i="0" u="none" strike="noStrike" cap="none" dirty="0" err="1">
                <a:solidFill>
                  <a:schemeClr val="dk1"/>
                </a:solidFill>
                <a:latin typeface="Calibri"/>
                <a:ea typeface="Calibri"/>
                <a:cs typeface="Calibri"/>
                <a:sym typeface="Calibri"/>
              </a:rPr>
              <a:t>www.flickr.com</a:t>
            </a:r>
            <a:r>
              <a:rPr lang="en-GB" sz="1200" b="0" i="0" u="none" strike="noStrike" cap="none" dirty="0">
                <a:solidFill>
                  <a:schemeClr val="dk1"/>
                </a:solidFill>
                <a:latin typeface="Calibri"/>
                <a:ea typeface="Calibri"/>
                <a:cs typeface="Calibri"/>
                <a:sym typeface="Calibri"/>
              </a:rPr>
              <a:t>/photos/</a:t>
            </a:r>
            <a:r>
              <a:rPr lang="en-GB" sz="1200" b="0" i="0" u="none" strike="noStrike" cap="none" dirty="0" err="1">
                <a:solidFill>
                  <a:schemeClr val="dk1"/>
                </a:solidFill>
                <a:latin typeface="Calibri"/>
                <a:ea typeface="Calibri"/>
                <a:cs typeface="Calibri"/>
                <a:sym typeface="Calibri"/>
              </a:rPr>
              <a:t>sixteenmilesofstring</a:t>
            </a:r>
            <a:r>
              <a:rPr lang="en-GB" sz="1200" b="0" i="0" u="none" strike="noStrike" cap="none" dirty="0">
                <a:solidFill>
                  <a:schemeClr val="dk1"/>
                </a:solidFill>
                <a:latin typeface="Calibri"/>
                <a:ea typeface="Calibri"/>
                <a:cs typeface="Calibri"/>
                <a:sym typeface="Calibri"/>
              </a:rPr>
              <a:t>/8256206923/ </a:t>
            </a:r>
            <a:endParaRPr sz="1200" b="0" i="0" u="none" strike="noStrike" cap="none" dirty="0">
              <a:solidFill>
                <a:schemeClr val="dk1"/>
              </a:solidFill>
              <a:latin typeface="Calibri"/>
              <a:ea typeface="Calibri"/>
              <a:cs typeface="Calibri"/>
              <a:sym typeface="Calibri"/>
            </a:endParaRPr>
          </a:p>
        </p:txBody>
      </p:sp>
      <p:sp>
        <p:nvSpPr>
          <p:cNvPr id="224" name="Shape 22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23</a:t>
            </a:fld>
            <a:endParaRPr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76871423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24</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209943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”Unless</a:t>
            </a:r>
            <a:r>
              <a:rPr lang="en-US" baseline="0" dirty="0"/>
              <a:t> otherwise noted” makes it clear that there are other materials licensed differently in contained in the document.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25</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757232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Course as a whole was licensed CC BY SA 4.0 (like all Peer 2 Peer University courses on the platform). However, we had an image and asset credits section in the course</a:t>
            </a:r>
            <a:r>
              <a:rPr lang="en-US" baseline="0" dirty="0"/>
              <a:t> which provided detailed information on how the other assets we used were licensed.</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is-IS" baseline="0" dirty="0"/>
              <a:t>Remember TASL – Title, Author, Source, License </a:t>
            </a:r>
            <a:endParaRPr lang="en-US"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27</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9249724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Statement in course introduction</a:t>
            </a:r>
            <a:r>
              <a:rPr lang="is-IS" baseline="0" dirty="0"/>
              <a:t>… clearly shows the licensing (it was also on bottom of website) but explains that in the instance of this course other assets were used and they are ”governned by different licenses”</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28</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12803004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2"/>
        <p:cNvGrpSpPr/>
        <p:nvPr/>
      </p:nvGrpSpPr>
      <p:grpSpPr>
        <a:xfrm>
          <a:off x="0" y="0"/>
          <a:ext cx="0" cy="0"/>
          <a:chOff x="0" y="0"/>
          <a:chExt cx="0" cy="0"/>
        </a:xfrm>
      </p:grpSpPr>
      <p:sp>
        <p:nvSpPr>
          <p:cNvPr id="83" name="Shape 8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84" name="Shape 84"/>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520593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Or even as we’ve done in this presentation! [see</a:t>
            </a:r>
            <a:r>
              <a:rPr lang="en-US" baseline="0" dirty="0"/>
              <a:t> any image that’s used</a:t>
            </a:r>
            <a:r>
              <a:rPr lang="is-IS" baseline="0" dirty="0"/>
              <a:t>…] </a:t>
            </a:r>
          </a:p>
          <a:p>
            <a:r>
              <a:rPr lang="is-IS" baseline="0" dirty="0"/>
              <a:t>Remember TASL – Title, Author, Source, License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30</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89454695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applies to OER that you have changed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38279941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Shape 16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3" name="Shape 163"/>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t" anchorCtr="0">
            <a:noAutofit/>
          </a:bodyPr>
          <a:lstStyle/>
          <a:p>
            <a:pPr marL="457200" marR="0" lvl="0" indent="-228600" algn="l" rtl="0">
              <a:lnSpc>
                <a:spcPct val="100000"/>
              </a:lnSpc>
              <a:spcBef>
                <a:spcPts val="0"/>
              </a:spcBef>
              <a:spcAft>
                <a:spcPts val="0"/>
              </a:spcAft>
              <a:buClr>
                <a:srgbClr val="000000"/>
              </a:buClr>
              <a:buSzPts val="1400"/>
              <a:buFont typeface="Arial"/>
              <a:buNone/>
            </a:pPr>
            <a:r>
              <a:rPr lang="en-GB" sz="1200" b="0" i="0" u="none" strike="noStrike" cap="none" dirty="0">
                <a:solidFill>
                  <a:schemeClr val="dk1"/>
                </a:solidFill>
                <a:latin typeface="Calibri"/>
                <a:ea typeface="Calibri"/>
                <a:cs typeface="Calibri"/>
                <a:sym typeface="Calibri"/>
              </a:rPr>
              <a:t>Which licenses</a:t>
            </a:r>
            <a:r>
              <a:rPr lang="en-GB" sz="1200" b="0" i="0" u="none" strike="noStrike" cap="none" baseline="0" dirty="0">
                <a:solidFill>
                  <a:schemeClr val="dk1"/>
                </a:solidFill>
                <a:latin typeface="Calibri"/>
                <a:ea typeface="Calibri"/>
                <a:cs typeface="Calibri"/>
                <a:sym typeface="Calibri"/>
              </a:rPr>
              <a:t> enable adaptation? [note that there are animations on this slide!] These will indicate the licenses that do not enable remix or revision. </a:t>
            </a:r>
          </a:p>
          <a:p>
            <a:pPr marL="457200" marR="0" lvl="0" indent="-228600" algn="l" rtl="0">
              <a:lnSpc>
                <a:spcPct val="100000"/>
              </a:lnSpc>
              <a:spcBef>
                <a:spcPts val="0"/>
              </a:spcBef>
              <a:spcAft>
                <a:spcPts val="0"/>
              </a:spcAft>
              <a:buClr>
                <a:srgbClr val="000000"/>
              </a:buClr>
              <a:buSzPts val="1400"/>
              <a:buFont typeface="Arial"/>
              <a:buNone/>
            </a:pPr>
            <a:endParaRPr lang="en-GB" sz="1200" b="0" i="0" u="none" strike="noStrike" cap="none" dirty="0">
              <a:solidFill>
                <a:schemeClr val="dk1"/>
              </a:solidFill>
              <a:latin typeface="Calibri"/>
              <a:ea typeface="Calibri"/>
              <a:cs typeface="Calibri"/>
              <a:sym typeface="Calibri"/>
            </a:endParaRPr>
          </a:p>
          <a:p>
            <a:pPr marL="457200" marR="0" lvl="0" indent="-228600" algn="l" rtl="0">
              <a:lnSpc>
                <a:spcPct val="100000"/>
              </a:lnSpc>
              <a:spcBef>
                <a:spcPts val="0"/>
              </a:spcBef>
              <a:spcAft>
                <a:spcPts val="0"/>
              </a:spcAft>
              <a:buClr>
                <a:srgbClr val="000000"/>
              </a:buClr>
              <a:buSzPts val="1400"/>
              <a:buFont typeface="Arial"/>
              <a:buNone/>
            </a:pPr>
            <a:endParaRPr sz="1200" b="0" i="0" u="none" strike="noStrike" cap="none" dirty="0">
              <a:solidFill>
                <a:schemeClr val="dk1"/>
              </a:solidFill>
              <a:latin typeface="Calibri"/>
              <a:ea typeface="Calibri"/>
              <a:cs typeface="Calibri"/>
              <a:sym typeface="Calibri"/>
            </a:endParaRPr>
          </a:p>
        </p:txBody>
      </p:sp>
      <p:sp>
        <p:nvSpPr>
          <p:cNvPr id="164" name="Shape 164"/>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l" rtl="0">
              <a:lnSpc>
                <a:spcPct val="100000"/>
              </a:lnSpc>
              <a:spcBef>
                <a:spcPts val="0"/>
              </a:spcBef>
              <a:spcAft>
                <a:spcPts val="0"/>
              </a:spcAft>
              <a:buNone/>
            </a:pPr>
            <a:fld id="{00000000-1234-1234-1234-123412341234}" type="slidenum">
              <a:rPr lang="en-GB" sz="1400" b="0" i="0" u="none" strike="noStrike" cap="none">
                <a:solidFill>
                  <a:srgbClr val="000000"/>
                </a:solidFill>
                <a:latin typeface="Arial"/>
                <a:ea typeface="Arial"/>
                <a:cs typeface="Arial"/>
                <a:sym typeface="Arial"/>
              </a:rPr>
              <a:t>32</a:t>
            </a:fld>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418999549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Two</a:t>
            </a:r>
            <a:r>
              <a:rPr lang="en-US" baseline="0" dirty="0"/>
              <a:t> different references to adaptation in 5Rs – one revise the other remix </a:t>
            </a:r>
          </a:p>
          <a:p>
            <a:r>
              <a:rPr lang="en-US" baseline="0" dirty="0"/>
              <a:t>Emphasis here is on “the content itself” </a:t>
            </a:r>
          </a:p>
          <a:p>
            <a:endParaRPr lang="en-US" baseline="0" dirty="0"/>
          </a:p>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33</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923501920"/>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34</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589195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dirty="0"/>
              <a:t>Well here is that image when</a:t>
            </a:r>
            <a:r>
              <a:rPr lang="en-US" baseline="0" dirty="0"/>
              <a:t> it’s been revised.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So in this instance the only change to the image has been that it is desaturated (original picture was in </a:t>
            </a:r>
            <a:r>
              <a:rPr lang="en-US" baseline="0" dirty="0" err="1"/>
              <a:t>colour</a:t>
            </a:r>
            <a:r>
              <a:rPr lang="en-US" baseline="0" dirty="0"/>
              <a:t>). This is a very minor change to the image.</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Note TASL here and also the inclusion/acknowledgement of a change.</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35</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2156336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36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709374786"/>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“based on one or more existing works” Wikipedia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However in this instance the image has been modified substantially.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Need to reference original work and also license it in same spirit. Make it clear to users.</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baseline="0" dirty="0"/>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r>
              <a:rPr lang="en-US" baseline="0" dirty="0"/>
              <a:t>TASL: https://</a:t>
            </a:r>
            <a:r>
              <a:rPr lang="en-US" baseline="0" dirty="0" err="1"/>
              <a:t>wiki.creativecommons.org</a:t>
            </a:r>
            <a:r>
              <a:rPr lang="en-US" baseline="0" dirty="0"/>
              <a:t>/wiki/4.0/Treatment_of_adaptations#Draft_4 </a:t>
            </a:r>
          </a:p>
          <a:p>
            <a:pPr marL="457200" marR="0" indent="-228600" algn="l" defTabSz="914400" rtl="0" eaLnBrk="1" fontAlgn="auto" latinLnBrk="0" hangingPunct="1">
              <a:lnSpc>
                <a:spcPct val="100000"/>
              </a:lnSpc>
              <a:spcBef>
                <a:spcPts val="0"/>
              </a:spcBef>
              <a:spcAft>
                <a:spcPts val="0"/>
              </a:spcAft>
              <a:buClr>
                <a:srgbClr val="000000"/>
              </a:buClr>
              <a:buSzPts val="1400"/>
              <a:buFont typeface="Arial"/>
              <a:buNone/>
              <a:tabLst/>
              <a:defRPr/>
            </a:pP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37</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20802124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what about the license we can apply to the revised image? The</a:t>
            </a:r>
            <a:r>
              <a:rPr lang="en-US" baseline="0" dirty="0"/>
              <a:t> original image is a CC BY image and you need to keep it in the spirit of the original license. Also good to indicate original source of image too. </a:t>
            </a:r>
            <a:endParaRPr lang="en-US" dirty="0"/>
          </a:p>
          <a:p>
            <a:endParaRPr lang="en-US" dirty="0"/>
          </a:p>
          <a:p>
            <a:r>
              <a:rPr lang="en-US" dirty="0"/>
              <a:t>https://</a:t>
            </a:r>
            <a:r>
              <a:rPr lang="en-US" dirty="0" err="1"/>
              <a:t>creativecommons.org</a:t>
            </a:r>
            <a:r>
              <a:rPr lang="en-US" dirty="0"/>
              <a:t>/</a:t>
            </a:r>
            <a:r>
              <a:rPr lang="en-US" dirty="0" err="1"/>
              <a:t>faq</a:t>
            </a:r>
            <a:r>
              <a:rPr lang="en-US" dirty="0"/>
              <a:t>/#what-is-creative-commons-and-what-do-you-do </a:t>
            </a:r>
          </a:p>
          <a:p>
            <a:r>
              <a:rPr lang="en-US" dirty="0"/>
              <a:t>This appeared in the Open License webinar so you might remember it from there.</a:t>
            </a:r>
            <a:r>
              <a:rPr lang="en-US" baseline="0" dirty="0"/>
              <a:t> </a:t>
            </a:r>
            <a:endParaRPr lang="en-US" dirty="0"/>
          </a:p>
          <a:p>
            <a:r>
              <a:rPr lang="en-US" dirty="0"/>
              <a:t>Good practice.</a:t>
            </a:r>
            <a:r>
              <a:rPr lang="en-US" baseline="0" dirty="0"/>
              <a:t> </a:t>
            </a:r>
            <a:r>
              <a:rPr lang="en-US" dirty="0"/>
              <a:t>Yellow: Need to keep in the spirit of the original license. How will someone</a:t>
            </a:r>
            <a:r>
              <a:rPr lang="en-US" baseline="0" dirty="0"/>
              <a:t> using your remix know? </a:t>
            </a:r>
          </a:p>
          <a:p>
            <a:r>
              <a:rPr lang="en-US" baseline="0" dirty="0"/>
              <a:t>Better instructions of </a:t>
            </a:r>
            <a:r>
              <a:rPr lang="en-US" baseline="0" dirty="0" err="1"/>
              <a:t>colour</a:t>
            </a:r>
            <a:r>
              <a:rPr lang="en-US" baseline="0" dirty="0"/>
              <a:t> coding in original resource (key by Beck so a bit basic!!)</a:t>
            </a:r>
          </a:p>
        </p:txBody>
      </p:sp>
      <p:sp>
        <p:nvSpPr>
          <p:cNvPr id="4" name="Slide Number Placeholder 3"/>
          <p:cNvSpPr>
            <a:spLocks noGrp="1"/>
          </p:cNvSpPr>
          <p:nvPr>
            <p:ph type="sldNum" sz="quarter" idx="10"/>
          </p:nvPr>
        </p:nvSpPr>
        <p:spPr/>
        <p:txBody>
          <a:bodyPr/>
          <a:lstStyle/>
          <a:p>
            <a:fld id="{6BF16EDD-7312-F845-A605-33C423039B07}" type="slidenum">
              <a:rPr lang="en-US" smtClean="0"/>
              <a:t>38</a:t>
            </a:fld>
            <a:endParaRPr lang="en-US"/>
          </a:p>
        </p:txBody>
      </p:sp>
    </p:spTree>
    <p:extLst>
      <p:ext uri="{BB962C8B-B14F-4D97-AF65-F5344CB8AC3E}">
        <p14:creationId xmlns:p14="http://schemas.microsoft.com/office/powerpoint/2010/main" val="14676345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we saw earlier some of the different things that could constitute an adaptation (e.g. inserting references, translating something, correcting errors</a:t>
            </a:r>
            <a:r>
              <a:rPr lang="en-US" baseline="0" dirty="0"/>
              <a:t> in a text – SEE SLIDE 14)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39</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06617397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Shape 90"/>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endParaRPr dirty="0"/>
          </a:p>
        </p:txBody>
      </p:sp>
      <p:sp>
        <p:nvSpPr>
          <p:cNvPr id="91" name="Shape 91"/>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83042029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 on adaptation and derivatives</a:t>
            </a:r>
            <a:r>
              <a:rPr lang="is-IS" dirty="0"/>
              <a:t>…</a:t>
            </a:r>
            <a:r>
              <a:rPr lang="is-IS" baseline="0" dirty="0"/>
              <a:t> </a:t>
            </a:r>
            <a:endParaRPr lang="en-US" dirty="0"/>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40</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55428778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When showcasing these options, particularly in the instance where there are uses of multiple OER, go to the references/attribution section to show this or </a:t>
            </a:r>
          </a:p>
          <a:p>
            <a:r>
              <a:rPr lang="en-US" dirty="0"/>
              <a:t>https://</a:t>
            </a:r>
            <a:r>
              <a:rPr lang="en-US" dirty="0" err="1"/>
              <a:t>openoregon.org</a:t>
            </a:r>
            <a:r>
              <a:rPr lang="en-US" dirty="0"/>
              <a:t>/attribution-statements-for-remixed-</a:t>
            </a:r>
            <a:r>
              <a:rPr lang="en-US" dirty="0" err="1"/>
              <a:t>oer</a:t>
            </a:r>
            <a:r>
              <a:rPr lang="en-US" dirty="0"/>
              <a:t>-content/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7118440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https://</a:t>
            </a:r>
            <a:r>
              <a:rPr lang="en-US" dirty="0" err="1"/>
              <a:t>creativecommons.org</a:t>
            </a:r>
            <a:r>
              <a:rPr lang="en-US" dirty="0"/>
              <a:t>/</a:t>
            </a:r>
            <a:r>
              <a:rPr lang="en-US" dirty="0" err="1"/>
              <a:t>faq</a:t>
            </a:r>
            <a:r>
              <a:rPr lang="en-US" dirty="0"/>
              <a:t>/#what-is-creative-commons-and-what-do-you-do </a:t>
            </a:r>
          </a:p>
          <a:p>
            <a:endParaRPr lang="en-US" dirty="0"/>
          </a:p>
          <a:p>
            <a:r>
              <a:rPr lang="en-US" dirty="0"/>
              <a:t>You may remember that the</a:t>
            </a:r>
            <a:r>
              <a:rPr lang="en-US" baseline="0" dirty="0"/>
              <a:t> following tables and tools were flagged up during the Open License webinar. This table shows you what different types of licensed resource you can remix.</a:t>
            </a:r>
          </a:p>
          <a:p>
            <a:endParaRPr lang="en-US" baseline="0" dirty="0"/>
          </a:p>
        </p:txBody>
      </p:sp>
      <p:sp>
        <p:nvSpPr>
          <p:cNvPr id="4" name="Slide Number Placeholder 3"/>
          <p:cNvSpPr>
            <a:spLocks noGrp="1"/>
          </p:cNvSpPr>
          <p:nvPr>
            <p:ph type="sldNum" sz="quarter" idx="10"/>
          </p:nvPr>
        </p:nvSpPr>
        <p:spPr/>
        <p:txBody>
          <a:bodyPr/>
          <a:lstStyle/>
          <a:p>
            <a:fld id="{6BF16EDD-7312-F845-A605-33C423039B07}" type="slidenum">
              <a:rPr lang="en-US" smtClean="0"/>
              <a:t>42</a:t>
            </a:fld>
            <a:endParaRPr lang="en-US"/>
          </a:p>
        </p:txBody>
      </p:sp>
    </p:spTree>
    <p:extLst>
      <p:ext uri="{BB962C8B-B14F-4D97-AF65-F5344CB8AC3E}">
        <p14:creationId xmlns:p14="http://schemas.microsoft.com/office/powerpoint/2010/main" val="310999694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Licenses that don’t work together? Best to look for alternatives</a:t>
            </a:r>
          </a:p>
        </p:txBody>
      </p:sp>
      <p:sp>
        <p:nvSpPr>
          <p:cNvPr id="4" name="Slide Number Placeholder 3"/>
          <p:cNvSpPr>
            <a:spLocks noGrp="1"/>
          </p:cNvSpPr>
          <p:nvPr>
            <p:ph type="sldNum" idx="10"/>
          </p:nvPr>
        </p:nvSpPr>
        <p:spPr/>
        <p:txBody>
          <a:bodyPr/>
          <a:lstStyle/>
          <a:p>
            <a:pPr marL="0" marR="0" lvl="0" indent="0" algn="r" rtl="0">
              <a:spcBef>
                <a:spcPts val="0"/>
              </a:spcBef>
              <a:spcAft>
                <a:spcPts val="0"/>
              </a:spcAft>
              <a:buNone/>
            </a:pPr>
            <a:fld id="{00000000-1234-1234-1234-123412341234}" type="slidenum">
              <a:rPr lang="uk-UA" sz="1200" b="0" i="0" u="none" strike="noStrike" cap="none" smtClean="0">
                <a:solidFill>
                  <a:schemeClr val="dk1"/>
                </a:solidFill>
                <a:latin typeface="Calibri"/>
                <a:ea typeface="Calibri"/>
                <a:cs typeface="Calibri"/>
                <a:sym typeface="Calibri"/>
              </a:rPr>
              <a:t>43</a:t>
            </a:fld>
            <a:endParaRPr lang="uk-UA"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59733223"/>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25 minutes with 20 minutes group sharing afterwards.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91751522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79140382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20 minutes with facilitator summary at the end. </a:t>
            </a:r>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46</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64721671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F16EDD-7312-F845-A605-33C423039B07}" type="slidenum">
              <a:rPr lang="en-US" smtClean="0"/>
              <a:t>47</a:t>
            </a:fld>
            <a:endParaRPr lang="en-US"/>
          </a:p>
        </p:txBody>
      </p:sp>
    </p:spTree>
    <p:extLst>
      <p:ext uri="{BB962C8B-B14F-4D97-AF65-F5344CB8AC3E}">
        <p14:creationId xmlns:p14="http://schemas.microsoft.com/office/powerpoint/2010/main" val="82722258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 is each license type? What does it </a:t>
            </a:r>
            <a:r>
              <a:rPr lang="en-US"/>
              <a:t>enable you to do? </a:t>
            </a:r>
            <a:endParaRPr lang="en-US" dirty="0"/>
          </a:p>
        </p:txBody>
      </p:sp>
      <p:sp>
        <p:nvSpPr>
          <p:cNvPr id="4" name="Slide Number Placeholder 3"/>
          <p:cNvSpPr>
            <a:spLocks noGrp="1"/>
          </p:cNvSpPr>
          <p:nvPr>
            <p:ph type="sldNum" idx="12"/>
          </p:nvPr>
        </p:nvSpPr>
        <p:spPr/>
        <p:txBody>
          <a:bodyPr/>
          <a:lstStyle/>
          <a:p>
            <a:pPr marL="0" marR="0" lvl="0" indent="0" algn="r" rtl="0">
              <a:spcBef>
                <a:spcPts val="0"/>
              </a:spcBef>
              <a:spcAft>
                <a:spcPts val="0"/>
              </a:spcAft>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28384227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OER are a type</a:t>
            </a:r>
            <a:r>
              <a:rPr lang="en-US" baseline="0" dirty="0"/>
              <a:t> of openly licensed resource. </a:t>
            </a:r>
            <a:endParaRPr lang="en-US" dirty="0"/>
          </a:p>
        </p:txBody>
      </p:sp>
      <p:sp>
        <p:nvSpPr>
          <p:cNvPr id="4" name="Slide Number Placeholder 3"/>
          <p:cNvSpPr>
            <a:spLocks noGrp="1"/>
          </p:cNvSpPr>
          <p:nvPr>
            <p:ph type="sldNum" sz="quarter" idx="10"/>
          </p:nvPr>
        </p:nvSpPr>
        <p:spPr/>
        <p:txBody>
          <a:bodyPr/>
          <a:lstStyle/>
          <a:p>
            <a:fld id="{6BF16EDD-7312-F845-A605-33C423039B07}" type="slidenum">
              <a:rPr lang="en-US" smtClean="0"/>
              <a:t>12</a:t>
            </a:fld>
            <a:endParaRPr lang="en-US"/>
          </a:p>
        </p:txBody>
      </p:sp>
    </p:spTree>
    <p:extLst>
      <p:ext uri="{BB962C8B-B14F-4D97-AF65-F5344CB8AC3E}">
        <p14:creationId xmlns:p14="http://schemas.microsoft.com/office/powerpoint/2010/main" val="103388333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What</a:t>
            </a:r>
            <a:r>
              <a:rPr lang="en-US" baseline="0" dirty="0"/>
              <a:t> is the ‘open’ of OER? </a:t>
            </a:r>
            <a:endParaRPr lang="en-US" dirty="0"/>
          </a:p>
          <a:p>
            <a:r>
              <a:rPr lang="en-US" dirty="0"/>
              <a:t>Originally 4 </a:t>
            </a:r>
            <a:r>
              <a:rPr lang="en-US" dirty="0" err="1"/>
              <a:t>Rs</a:t>
            </a:r>
            <a:r>
              <a:rPr lang="en-US" dirty="0"/>
              <a:t> but now 5 (addition of retain) by David Wiley,</a:t>
            </a:r>
            <a:r>
              <a:rPr lang="en-US" baseline="0" dirty="0"/>
              <a:t> </a:t>
            </a:r>
            <a:endParaRPr lang="en-US" dirty="0"/>
          </a:p>
          <a:p>
            <a:r>
              <a:rPr lang="en-US" dirty="0"/>
              <a:t>The new ‘R’ (retain)</a:t>
            </a:r>
            <a:r>
              <a:rPr lang="en-US" baseline="0" dirty="0"/>
              <a:t> e</a:t>
            </a:r>
            <a:r>
              <a:rPr lang="en-US" dirty="0"/>
              <a:t>nables people to keep a copy of a resource – important within the context</a:t>
            </a:r>
            <a:r>
              <a:rPr lang="en-US" baseline="0" dirty="0"/>
              <a:t> of resources that are only available for a set period of time</a:t>
            </a:r>
            <a:endParaRPr lang="en-US" dirty="0"/>
          </a:p>
        </p:txBody>
      </p:sp>
      <p:sp>
        <p:nvSpPr>
          <p:cNvPr id="4" name="Slide Number Placeholder 3"/>
          <p:cNvSpPr>
            <a:spLocks noGrp="1"/>
          </p:cNvSpPr>
          <p:nvPr>
            <p:ph type="sldNum" sz="quarter" idx="10"/>
          </p:nvPr>
        </p:nvSpPr>
        <p:spPr/>
        <p:txBody>
          <a:bodyPr/>
          <a:lstStyle/>
          <a:p>
            <a:fld id="{6BF16EDD-7312-F845-A605-33C423039B07}" type="slidenum">
              <a:rPr lang="en-US" smtClean="0"/>
              <a:t>13</a:t>
            </a:fld>
            <a:endParaRPr lang="en-US"/>
          </a:p>
        </p:txBody>
      </p:sp>
    </p:spTree>
    <p:extLst>
      <p:ext uri="{BB962C8B-B14F-4D97-AF65-F5344CB8AC3E}">
        <p14:creationId xmlns:p14="http://schemas.microsoft.com/office/powerpoint/2010/main" val="30941619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1"/>
        <p:cNvGrpSpPr/>
        <p:nvPr/>
      </p:nvGrpSpPr>
      <p:grpSpPr>
        <a:xfrm>
          <a:off x="0" y="0"/>
          <a:ext cx="0" cy="0"/>
          <a:chOff x="0" y="0"/>
          <a:chExt cx="0" cy="0"/>
        </a:xfrm>
      </p:grpSpPr>
      <p:sp>
        <p:nvSpPr>
          <p:cNvPr id="182" name="Shape 182"/>
          <p:cNvSpPr txBox="1">
            <a:spLocks noGrp="1"/>
          </p:cNvSpPr>
          <p:nvPr>
            <p:ph type="body" idx="1"/>
          </p:nvPr>
        </p:nvSpPr>
        <p:spPr>
          <a:xfrm>
            <a:off x="685800" y="4400550"/>
            <a:ext cx="5486400" cy="3600450"/>
          </a:xfrm>
          <a:prstGeom prst="rect">
            <a:avLst/>
          </a:prstGeom>
        </p:spPr>
        <p:txBody>
          <a:bodyPr spcFirstLastPara="1" wrap="square" lIns="91425" tIns="91425" rIns="91425" bIns="91425" anchor="t" anchorCtr="0">
            <a:noAutofit/>
          </a:bodyPr>
          <a:lstStyle/>
          <a:p>
            <a:pPr marL="0" lvl="0" indent="0">
              <a:spcBef>
                <a:spcPts val="0"/>
              </a:spcBef>
              <a:spcAft>
                <a:spcPts val="0"/>
              </a:spcAft>
              <a:buNone/>
            </a:pPr>
            <a:r>
              <a:rPr lang="en-GB" dirty="0"/>
              <a:t>We’ve seen this slide before – I want to emphasise</a:t>
            </a:r>
            <a:r>
              <a:rPr lang="en-GB" baseline="0" dirty="0"/>
              <a:t> the ‘open’ aspect here in recap. ND licensed resources would not be described as OER (refer back to 5Rs on previous slide – revise and remix)</a:t>
            </a:r>
            <a:endParaRPr dirty="0"/>
          </a:p>
        </p:txBody>
      </p:sp>
      <p:sp>
        <p:nvSpPr>
          <p:cNvPr id="183" name="Shape 183"/>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7139308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Shape 107"/>
          <p:cNvSpPr txBox="1">
            <a:spLocks noGrp="1"/>
          </p:cNvSpPr>
          <p:nvPr>
            <p:ph type="body" idx="1"/>
          </p:nvPr>
        </p:nvSpPr>
        <p:spPr>
          <a:xfrm>
            <a:off x="685800" y="4400550"/>
            <a:ext cx="5486400" cy="3600450"/>
          </a:xfrm>
          <a:prstGeom prst="rect">
            <a:avLst/>
          </a:prstGeom>
          <a:noFill/>
          <a:ln>
            <a:noFill/>
          </a:ln>
        </p:spPr>
        <p:txBody>
          <a:bodyPr spcFirstLastPara="1" wrap="square" lIns="91425" tIns="91425" rIns="91425" bIns="91425" anchor="ctr" anchorCtr="0">
            <a:noAutofit/>
          </a:bodyPr>
          <a:lstStyle/>
          <a:p>
            <a:pPr marL="0" lvl="0" indent="0">
              <a:spcBef>
                <a:spcPts val="0"/>
              </a:spcBef>
              <a:spcAft>
                <a:spcPts val="0"/>
              </a:spcAft>
              <a:buNone/>
            </a:pPr>
            <a:r>
              <a:rPr lang="en-GB" baseline="0" dirty="0"/>
              <a:t>Can change some CC licensed materials – but not all of them </a:t>
            </a:r>
          </a:p>
          <a:p>
            <a:pPr marL="0" lvl="0" indent="0">
              <a:spcBef>
                <a:spcPts val="0"/>
              </a:spcBef>
              <a:spcAft>
                <a:spcPts val="0"/>
              </a:spcAft>
              <a:buNone/>
            </a:pPr>
            <a:r>
              <a:rPr lang="en-GB" baseline="0" dirty="0"/>
              <a:t>Change and modification can take two forms</a:t>
            </a:r>
          </a:p>
          <a:p>
            <a:pPr marL="0" lvl="0" indent="0">
              <a:spcBef>
                <a:spcPts val="0"/>
              </a:spcBef>
              <a:spcAft>
                <a:spcPts val="0"/>
              </a:spcAft>
              <a:buNone/>
            </a:pPr>
            <a:endParaRPr lang="en-GB" baseline="0" dirty="0"/>
          </a:p>
          <a:p>
            <a:pPr marL="0" lvl="0" indent="0">
              <a:spcBef>
                <a:spcPts val="0"/>
              </a:spcBef>
              <a:spcAft>
                <a:spcPts val="0"/>
              </a:spcAft>
              <a:buNone/>
            </a:pPr>
            <a:endParaRPr dirty="0"/>
          </a:p>
        </p:txBody>
      </p:sp>
      <p:sp>
        <p:nvSpPr>
          <p:cNvPr id="108" name="Shape 108"/>
          <p:cNvSpPr>
            <a:spLocks noGrp="1" noRot="1" noChangeAspect="1"/>
          </p:cNvSpPr>
          <p:nvPr>
            <p:ph type="sldImg" idx="2"/>
          </p:nvPr>
        </p:nvSpPr>
        <p:spPr>
          <a:xfrm>
            <a:off x="685800" y="1143000"/>
            <a:ext cx="5486400" cy="3086100"/>
          </a:xfrm>
          <a:custGeom>
            <a:avLst/>
            <a:gdLst/>
            <a:ahLst/>
            <a:cxnLst/>
            <a:rect l="0" t="0" r="0" b="0"/>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05598066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6BF16EDD-7312-F845-A605-33C423039B07}" type="slidenum">
              <a:rPr lang="en-US" smtClean="0"/>
              <a:t>16</a:t>
            </a:fld>
            <a:endParaRPr lang="en-US"/>
          </a:p>
        </p:txBody>
      </p:sp>
    </p:spTree>
    <p:extLst>
      <p:ext uri="{BB962C8B-B14F-4D97-AF65-F5344CB8AC3E}">
        <p14:creationId xmlns:p14="http://schemas.microsoft.com/office/powerpoint/2010/main" val="256949498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3_Custom Layout">
    <p:spTree>
      <p:nvGrpSpPr>
        <p:cNvPr id="1" name=""/>
        <p:cNvGrpSpPr/>
        <p:nvPr/>
      </p:nvGrpSpPr>
      <p:grpSpPr>
        <a:xfrm>
          <a:off x="0" y="0"/>
          <a:ext cx="0" cy="0"/>
          <a:chOff x="0" y="0"/>
          <a:chExt cx="0" cy="0"/>
        </a:xfrm>
      </p:grpSpPr>
      <p:sp>
        <p:nvSpPr>
          <p:cNvPr id="7" name="Freeform 6">
            <a:extLst>
              <a:ext uri="{FF2B5EF4-FFF2-40B4-BE49-F238E27FC236}">
                <a16:creationId xmlns:a16="http://schemas.microsoft.com/office/drawing/2014/main" id="{F87F64C6-160A-BA4F-AAC3-386D6A1DFFEE}"/>
              </a:ext>
            </a:extLst>
          </p:cNvPr>
          <p:cNvSpPr/>
          <p:nvPr userDrawn="1"/>
        </p:nvSpPr>
        <p:spPr>
          <a:xfrm>
            <a:off x="7200378" y="3456109"/>
            <a:ext cx="1961150" cy="1693529"/>
          </a:xfrm>
          <a:custGeom>
            <a:avLst/>
            <a:gdLst>
              <a:gd name="connsiteX0" fmla="*/ 1961150 w 1961150"/>
              <a:gd name="connsiteY0" fmla="*/ 5 h 1693529"/>
              <a:gd name="connsiteX1" fmla="*/ 1957019 w 1961150"/>
              <a:gd name="connsiteY1" fmla="*/ 1693529 h 1693529"/>
              <a:gd name="connsiteX2" fmla="*/ 0 w 1961150"/>
              <a:gd name="connsiteY2" fmla="*/ 1693529 h 1693529"/>
              <a:gd name="connsiteX3" fmla="*/ 15337 w 1961150"/>
              <a:gd name="connsiteY3" fmla="*/ 1590908 h 1693529"/>
              <a:gd name="connsiteX4" fmla="*/ 558318 w 1961150"/>
              <a:gd name="connsiteY4" fmla="*/ 578073 h 1693529"/>
              <a:gd name="connsiteX5" fmla="*/ 1961150 w 1961150"/>
              <a:gd name="connsiteY5" fmla="*/ 5 h 169352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961150" h="1693529">
                <a:moveTo>
                  <a:pt x="1961150" y="5"/>
                </a:moveTo>
                <a:lnTo>
                  <a:pt x="1957019" y="1693529"/>
                </a:lnTo>
                <a:lnTo>
                  <a:pt x="0" y="1693529"/>
                </a:lnTo>
                <a:lnTo>
                  <a:pt x="15337" y="1590908"/>
                </a:lnTo>
                <a:cubicBezTo>
                  <a:pt x="91629" y="1209853"/>
                  <a:pt x="279114" y="856597"/>
                  <a:pt x="558318" y="578073"/>
                </a:cubicBezTo>
                <a:cubicBezTo>
                  <a:pt x="930589" y="206708"/>
                  <a:pt x="1435321" y="-1278"/>
                  <a:pt x="1961150" y="5"/>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8" name="Freeform 7">
            <a:extLst>
              <a:ext uri="{FF2B5EF4-FFF2-40B4-BE49-F238E27FC236}">
                <a16:creationId xmlns:a16="http://schemas.microsoft.com/office/drawing/2014/main" id="{3C5F552B-12D7-954D-A3A3-0C3CE451ADD6}"/>
              </a:ext>
            </a:extLst>
          </p:cNvPr>
          <p:cNvSpPr/>
          <p:nvPr userDrawn="1"/>
        </p:nvSpPr>
        <p:spPr>
          <a:xfrm>
            <a:off x="7641620" y="3893031"/>
            <a:ext cx="1518841" cy="1256606"/>
          </a:xfrm>
          <a:custGeom>
            <a:avLst/>
            <a:gdLst>
              <a:gd name="connsiteX0" fmla="*/ 1518841 w 1518841"/>
              <a:gd name="connsiteY0" fmla="*/ 4 h 1256606"/>
              <a:gd name="connsiteX1" fmla="*/ 1515776 w 1518841"/>
              <a:gd name="connsiteY1" fmla="*/ 1256606 h 1256606"/>
              <a:gd name="connsiteX2" fmla="*/ 0 w 1518841"/>
              <a:gd name="connsiteY2" fmla="*/ 1256606 h 1256606"/>
              <a:gd name="connsiteX3" fmla="*/ 2518 w 1518841"/>
              <a:gd name="connsiteY3" fmla="*/ 1239755 h 1256606"/>
              <a:gd name="connsiteX4" fmla="*/ 425650 w 1518841"/>
              <a:gd name="connsiteY4" fmla="*/ 450478 h 1256606"/>
              <a:gd name="connsiteX5" fmla="*/ 1518841 w 1518841"/>
              <a:gd name="connsiteY5" fmla="*/ 4 h 12566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518841" h="1256606">
                <a:moveTo>
                  <a:pt x="1518841" y="4"/>
                </a:moveTo>
                <a:lnTo>
                  <a:pt x="1515776" y="1256606"/>
                </a:lnTo>
                <a:lnTo>
                  <a:pt x="0" y="1256606"/>
                </a:lnTo>
                <a:lnTo>
                  <a:pt x="2518" y="1239755"/>
                </a:lnTo>
                <a:cubicBezTo>
                  <a:pt x="61971" y="942808"/>
                  <a:pt x="208074" y="667524"/>
                  <a:pt x="425650" y="450478"/>
                </a:cubicBezTo>
                <a:cubicBezTo>
                  <a:pt x="715752" y="161083"/>
                  <a:pt x="1109076" y="-995"/>
                  <a:pt x="1518841" y="4"/>
                </a:cubicBezTo>
                <a:close/>
              </a:path>
            </a:pathLst>
          </a:cu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9" name="Freeform 8">
            <a:extLst>
              <a:ext uri="{FF2B5EF4-FFF2-40B4-BE49-F238E27FC236}">
                <a16:creationId xmlns:a16="http://schemas.microsoft.com/office/drawing/2014/main" id="{A46777A7-B73D-4347-BC53-6C5DF2CDCD37}"/>
              </a:ext>
            </a:extLst>
          </p:cNvPr>
          <p:cNvSpPr/>
          <p:nvPr userDrawn="1"/>
        </p:nvSpPr>
        <p:spPr>
          <a:xfrm>
            <a:off x="8098317" y="4338115"/>
            <a:ext cx="1061060" cy="811522"/>
          </a:xfrm>
          <a:custGeom>
            <a:avLst/>
            <a:gdLst>
              <a:gd name="connsiteX0" fmla="*/ 1061060 w 1061060"/>
              <a:gd name="connsiteY0" fmla="*/ 3 h 811522"/>
              <a:gd name="connsiteX1" fmla="*/ 1059080 w 1061060"/>
              <a:gd name="connsiteY1" fmla="*/ 811522 h 811522"/>
              <a:gd name="connsiteX2" fmla="*/ 0 w 1061060"/>
              <a:gd name="connsiteY2" fmla="*/ 811522 h 811522"/>
              <a:gd name="connsiteX3" fmla="*/ 8485 w 1061060"/>
              <a:gd name="connsiteY3" fmla="*/ 777814 h 811522"/>
              <a:gd name="connsiteX4" fmla="*/ 283292 w 1061060"/>
              <a:gd name="connsiteY4" fmla="*/ 320500 h 811522"/>
              <a:gd name="connsiteX5" fmla="*/ 1061060 w 1061060"/>
              <a:gd name="connsiteY5" fmla="*/ 3 h 811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61060" h="811522">
                <a:moveTo>
                  <a:pt x="1061060" y="3"/>
                </a:moveTo>
                <a:lnTo>
                  <a:pt x="1059080" y="811522"/>
                </a:lnTo>
                <a:lnTo>
                  <a:pt x="0" y="811522"/>
                </a:lnTo>
                <a:lnTo>
                  <a:pt x="8485" y="777814"/>
                </a:lnTo>
                <a:cubicBezTo>
                  <a:pt x="60608" y="606641"/>
                  <a:pt x="154293" y="449184"/>
                  <a:pt x="283292" y="320500"/>
                </a:cubicBezTo>
                <a:cubicBezTo>
                  <a:pt x="489689" y="114605"/>
                  <a:pt x="769526" y="-708"/>
                  <a:pt x="1061060" y="3"/>
                </a:cubicBezTo>
                <a:close/>
              </a:path>
            </a:pathLst>
          </a:cu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10" name="Content Placeholder 7" descr="Logo&#10;&#10;Description automatically generated">
            <a:extLst>
              <a:ext uri="{FF2B5EF4-FFF2-40B4-BE49-F238E27FC236}">
                <a16:creationId xmlns:a16="http://schemas.microsoft.com/office/drawing/2014/main" id="{8BBFC323-0B33-D84C-BA46-2BFA265141E2}"/>
              </a:ext>
            </a:extLst>
          </p:cNvPr>
          <p:cNvPicPr>
            <a:picLocks noChangeAspect="1"/>
          </p:cNvPicPr>
          <p:nvPr userDrawn="1"/>
        </p:nvPicPr>
        <p:blipFill>
          <a:blip r:embed="rId2"/>
          <a:stretch>
            <a:fillRect/>
          </a:stretch>
        </p:blipFill>
        <p:spPr>
          <a:xfrm>
            <a:off x="8365365" y="4737314"/>
            <a:ext cx="692185" cy="292215"/>
          </a:xfrm>
          <a:prstGeom prst="rect">
            <a:avLst/>
          </a:prstGeom>
        </p:spPr>
      </p:pic>
    </p:spTree>
    <p:extLst>
      <p:ext uri="{BB962C8B-B14F-4D97-AF65-F5344CB8AC3E}">
        <p14:creationId xmlns:p14="http://schemas.microsoft.com/office/powerpoint/2010/main" val="3726562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47"/>
        <p:cNvGrpSpPr/>
        <p:nvPr/>
      </p:nvGrpSpPr>
      <p:grpSpPr>
        <a:xfrm>
          <a:off x="0" y="0"/>
          <a:ext cx="0" cy="0"/>
          <a:chOff x="0" y="0"/>
          <a:chExt cx="0" cy="0"/>
        </a:xfrm>
      </p:grpSpPr>
      <p:sp>
        <p:nvSpPr>
          <p:cNvPr id="48" name="Shape 48"/>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49" name="Shape 49"/>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50" name="Shape 50"/>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29222900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3_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628650" y="1369219"/>
            <a:ext cx="7886700" cy="326350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288053215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9" name="Picture 18" descr="1_TheOU_Logo.png"/>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70737" y="194158"/>
            <a:ext cx="909812" cy="467889"/>
          </a:xfrm>
          <a:prstGeom prst="rect">
            <a:avLst/>
          </a:prstGeom>
        </p:spPr>
      </p:pic>
      <p:sp>
        <p:nvSpPr>
          <p:cNvPr id="3" name="Rectangle 2">
            <a:extLst>
              <a:ext uri="{FF2B5EF4-FFF2-40B4-BE49-F238E27FC236}">
                <a16:creationId xmlns:a16="http://schemas.microsoft.com/office/drawing/2014/main" id="{FD07A26B-FB91-4268-AE80-63214307C03F}"/>
              </a:ext>
            </a:extLst>
          </p:cNvPr>
          <p:cNvSpPr/>
          <p:nvPr userDrawn="1"/>
        </p:nvSpPr>
        <p:spPr>
          <a:xfrm>
            <a:off x="0" y="4862019"/>
            <a:ext cx="9144000" cy="281482"/>
          </a:xfrm>
          <a:prstGeom prst="rect">
            <a:avLst/>
          </a:prstGeom>
          <a:solidFill>
            <a:srgbClr val="EB600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738"/>
          </a:p>
        </p:txBody>
      </p:sp>
      <p:sp>
        <p:nvSpPr>
          <p:cNvPr id="4" name="Title 3">
            <a:extLst>
              <a:ext uri="{FF2B5EF4-FFF2-40B4-BE49-F238E27FC236}">
                <a16:creationId xmlns:a16="http://schemas.microsoft.com/office/drawing/2014/main" id="{BF84B4DE-83A6-4726-9008-0C7F75D02D1F}"/>
              </a:ext>
            </a:extLst>
          </p:cNvPr>
          <p:cNvSpPr>
            <a:spLocks noGrp="1"/>
          </p:cNvSpPr>
          <p:nvPr>
            <p:ph type="title"/>
          </p:nvPr>
        </p:nvSpPr>
        <p:spPr>
          <a:xfrm>
            <a:off x="628515" y="273662"/>
            <a:ext cx="7886972" cy="467889"/>
          </a:xfrm>
          <a:prstGeom prst="rect">
            <a:avLst/>
          </a:prstGeom>
        </p:spPr>
        <p:txBody>
          <a:bodyPr/>
          <a:lstStyle>
            <a:lvl1pPr>
              <a:defRPr sz="1898">
                <a:latin typeface="Arial" panose="020B0604020202020204" pitchFamily="34" charset="0"/>
                <a:cs typeface="Arial" panose="020B0604020202020204" pitchFamily="34" charset="0"/>
              </a:defRPr>
            </a:lvl1pPr>
          </a:lstStyle>
          <a:p>
            <a:r>
              <a:rPr lang="en-US" dirty="0"/>
              <a:t>Click to edit Master title style</a:t>
            </a:r>
            <a:endParaRPr lang="en-GB" dirty="0"/>
          </a:p>
        </p:txBody>
      </p:sp>
      <p:pic>
        <p:nvPicPr>
          <p:cNvPr id="6" name="Picture 5">
            <a:extLst>
              <a:ext uri="{FF2B5EF4-FFF2-40B4-BE49-F238E27FC236}">
                <a16:creationId xmlns:a16="http://schemas.microsoft.com/office/drawing/2014/main" id="{F645E500-E4D1-47B6-8A49-38CF5EF7DA96}"/>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7914940" y="157773"/>
            <a:ext cx="965609" cy="408274"/>
          </a:xfrm>
          <a:prstGeom prst="rect">
            <a:avLst/>
          </a:prstGeom>
        </p:spPr>
      </p:pic>
    </p:spTree>
    <p:extLst>
      <p:ext uri="{BB962C8B-B14F-4D97-AF65-F5344CB8AC3E}">
        <p14:creationId xmlns:p14="http://schemas.microsoft.com/office/powerpoint/2010/main" val="21813238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1_Title Slide">
    <p:spTree>
      <p:nvGrpSpPr>
        <p:cNvPr id="1" name=""/>
        <p:cNvGrpSpPr/>
        <p:nvPr/>
      </p:nvGrpSpPr>
      <p:grpSpPr>
        <a:xfrm>
          <a:off x="0" y="0"/>
          <a:ext cx="0" cy="0"/>
          <a:chOff x="0" y="0"/>
          <a:chExt cx="0" cy="0"/>
        </a:xfrm>
      </p:grpSpPr>
      <p:sp>
        <p:nvSpPr>
          <p:cNvPr id="4" name="Rectangle 3"/>
          <p:cNvSpPr/>
          <p:nvPr userDrawn="1"/>
        </p:nvSpPr>
        <p:spPr>
          <a:xfrm>
            <a:off x="0" y="-2194"/>
            <a:ext cx="9144000" cy="5145694"/>
          </a:xfrm>
          <a:prstGeom prst="rect">
            <a:avLst/>
          </a:prstGeom>
          <a:solidFill>
            <a:srgbClr val="EF682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GB" sz="1371"/>
          </a:p>
        </p:txBody>
      </p:sp>
      <p:sp>
        <p:nvSpPr>
          <p:cNvPr id="6" name="Title 1"/>
          <p:cNvSpPr>
            <a:spLocks noGrp="1"/>
          </p:cNvSpPr>
          <p:nvPr>
            <p:ph type="ctrTitle" hasCustomPrompt="1"/>
          </p:nvPr>
        </p:nvSpPr>
        <p:spPr>
          <a:xfrm>
            <a:off x="372753" y="1560912"/>
            <a:ext cx="8394719" cy="2453558"/>
          </a:xfrm>
          <a:prstGeom prst="rect">
            <a:avLst/>
          </a:prstGeom>
        </p:spPr>
        <p:txBody>
          <a:bodyPr/>
          <a:lstStyle>
            <a:lvl1pPr algn="ctr">
              <a:lnSpc>
                <a:spcPts val="2636"/>
              </a:lnSpc>
              <a:defRPr lang="en-GB" dirty="0">
                <a:solidFill>
                  <a:schemeClr val="bg1"/>
                </a:solidFill>
              </a:defRPr>
            </a:lvl1pPr>
          </a:lstStyle>
          <a:p>
            <a:br>
              <a:rPr lang="en-GB" dirty="0"/>
            </a:br>
            <a:br>
              <a:rPr lang="en-GB" dirty="0"/>
            </a:br>
            <a:br>
              <a:rPr lang="en-GB" dirty="0"/>
            </a:br>
            <a:endParaRPr lang="en-GB" dirty="0"/>
          </a:p>
        </p:txBody>
      </p:sp>
    </p:spTree>
    <p:extLst>
      <p:ext uri="{BB962C8B-B14F-4D97-AF65-F5344CB8AC3E}">
        <p14:creationId xmlns:p14="http://schemas.microsoft.com/office/powerpoint/2010/main" val="282015819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3" name="Slide Number Placeholder 2"/>
          <p:cNvSpPr>
            <a:spLocks noGrp="1"/>
          </p:cNvSpPr>
          <p:nvPr>
            <p:ph type="sldNum" sz="quarter" idx="10"/>
          </p:nvPr>
        </p:nvSpPr>
        <p:spPr>
          <a:xfrm>
            <a:off x="8628803" y="4707985"/>
            <a:ext cx="483731" cy="425951"/>
          </a:xfrm>
          <a:prstGeom prst="rect">
            <a:avLst/>
          </a:prstGeom>
        </p:spPr>
        <p:txBody>
          <a:bodyPr/>
          <a:lstStyle/>
          <a:p>
            <a:pPr algn="ctr"/>
            <a:fld id="{C0BADC3D-1509-2C4E-AB5E-AF0356668A88}" type="slidenum">
              <a:rPr lang="en-GB" smtClean="0"/>
              <a:pPr algn="ctr"/>
              <a:t>‹#›</a:t>
            </a:fld>
            <a:endParaRPr lang="en-GB" dirty="0"/>
          </a:p>
        </p:txBody>
      </p:sp>
      <p:sp>
        <p:nvSpPr>
          <p:cNvPr id="6" name="Title 1">
            <a:extLst>
              <a:ext uri="{FF2B5EF4-FFF2-40B4-BE49-F238E27FC236}">
                <a16:creationId xmlns:a16="http://schemas.microsoft.com/office/drawing/2014/main" id="{7EEEF48D-AAD9-49BB-8D9F-21813F6D70FC}"/>
              </a:ext>
            </a:extLst>
          </p:cNvPr>
          <p:cNvSpPr txBox="1">
            <a:spLocks/>
          </p:cNvSpPr>
          <p:nvPr userDrawn="1"/>
        </p:nvSpPr>
        <p:spPr>
          <a:xfrm>
            <a:off x="3568890" y="3891665"/>
            <a:ext cx="4842638" cy="548051"/>
          </a:xfrm>
          <a:prstGeom prst="rect">
            <a:avLst/>
          </a:prstGeom>
        </p:spPr>
        <p:txBody>
          <a:bodyPr/>
          <a:lstStyle>
            <a:lvl1pPr algn="l" defTabSz="650276" rtl="0" eaLnBrk="1" latinLnBrk="0" hangingPunct="1">
              <a:lnSpc>
                <a:spcPts val="5200"/>
              </a:lnSpc>
              <a:spcBef>
                <a:spcPts val="0"/>
              </a:spcBef>
              <a:buNone/>
              <a:defRPr sz="4500" b="1" kern="1200">
                <a:solidFill>
                  <a:schemeClr val="tx1"/>
                </a:solidFill>
                <a:latin typeface="+mj-lt"/>
                <a:ea typeface="+mj-ea"/>
                <a:cs typeface="+mj-cs"/>
              </a:defRPr>
            </a:lvl1pPr>
          </a:lstStyle>
          <a:p>
            <a:endParaRPr lang="en-GB" sz="2372" dirty="0"/>
          </a:p>
        </p:txBody>
      </p:sp>
    </p:spTree>
    <p:extLst>
      <p:ext uri="{BB962C8B-B14F-4D97-AF65-F5344CB8AC3E}">
        <p14:creationId xmlns:p14="http://schemas.microsoft.com/office/powerpoint/2010/main" val="26082410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4_Custom Layout">
    <p:spTree>
      <p:nvGrpSpPr>
        <p:cNvPr id="1" name=""/>
        <p:cNvGrpSpPr/>
        <p:nvPr/>
      </p:nvGrpSpPr>
      <p:grpSpPr>
        <a:xfrm>
          <a:off x="0" y="0"/>
          <a:ext cx="0" cy="0"/>
          <a:chOff x="0" y="0"/>
          <a:chExt cx="0" cy="0"/>
        </a:xfrm>
      </p:grpSpPr>
      <p:sp>
        <p:nvSpPr>
          <p:cNvPr id="5" name="Pie 4">
            <a:extLst>
              <a:ext uri="{FF2B5EF4-FFF2-40B4-BE49-F238E27FC236}">
                <a16:creationId xmlns:a16="http://schemas.microsoft.com/office/drawing/2014/main" id="{87347E43-111D-8348-9FD5-27F3A328DAA1}"/>
              </a:ext>
            </a:extLst>
          </p:cNvPr>
          <p:cNvSpPr/>
          <p:nvPr userDrawn="1"/>
        </p:nvSpPr>
        <p:spPr>
          <a:xfrm rot="5400000">
            <a:off x="7177208" y="-1979492"/>
            <a:ext cx="3958983" cy="3958983"/>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6" name="Pie 5">
            <a:extLst>
              <a:ext uri="{FF2B5EF4-FFF2-40B4-BE49-F238E27FC236}">
                <a16:creationId xmlns:a16="http://schemas.microsoft.com/office/drawing/2014/main" id="{F53C11B4-3069-9C41-B7A4-74F85E6B3D52}"/>
              </a:ext>
            </a:extLst>
          </p:cNvPr>
          <p:cNvSpPr/>
          <p:nvPr userDrawn="1"/>
        </p:nvSpPr>
        <p:spPr>
          <a:xfrm rot="5400000">
            <a:off x="7614131" y="-1542568"/>
            <a:ext cx="3085135" cy="3085135"/>
          </a:xfrm>
          <a:prstGeom prst="pie">
            <a:avLst>
              <a:gd name="adj1" fmla="val 0"/>
              <a:gd name="adj2" fmla="val 5408384"/>
            </a:avLst>
          </a:prstGeom>
          <a:solidFill>
            <a:srgbClr val="EA530D">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Pie 6">
            <a:extLst>
              <a:ext uri="{FF2B5EF4-FFF2-40B4-BE49-F238E27FC236}">
                <a16:creationId xmlns:a16="http://schemas.microsoft.com/office/drawing/2014/main" id="{9746D09F-8E33-3A49-864E-2B89F04F18DD}"/>
              </a:ext>
            </a:extLst>
          </p:cNvPr>
          <p:cNvSpPr/>
          <p:nvPr userDrawn="1"/>
        </p:nvSpPr>
        <p:spPr>
          <a:xfrm rot="5400000">
            <a:off x="8059216" y="-1097484"/>
            <a:ext cx="2194967" cy="2194967"/>
          </a:xfrm>
          <a:prstGeom prst="pie">
            <a:avLst>
              <a:gd name="adj1" fmla="val 0"/>
              <a:gd name="adj2" fmla="val 5408384"/>
            </a:avLst>
          </a:prstGeom>
          <a:solidFill>
            <a:srgbClr val="EA530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pic>
        <p:nvPicPr>
          <p:cNvPr id="8" name="Content Placeholder 7" descr="Logo&#10;&#10;Description automatically generated">
            <a:extLst>
              <a:ext uri="{FF2B5EF4-FFF2-40B4-BE49-F238E27FC236}">
                <a16:creationId xmlns:a16="http://schemas.microsoft.com/office/drawing/2014/main" id="{83AD1E3D-FF2D-3845-B3E5-A89EF3964B96}"/>
              </a:ext>
            </a:extLst>
          </p:cNvPr>
          <p:cNvPicPr>
            <a:picLocks noChangeAspect="1"/>
          </p:cNvPicPr>
          <p:nvPr userDrawn="1"/>
        </p:nvPicPr>
        <p:blipFill>
          <a:blip r:embed="rId2"/>
          <a:stretch>
            <a:fillRect/>
          </a:stretch>
        </p:blipFill>
        <p:spPr>
          <a:xfrm>
            <a:off x="8365365" y="399198"/>
            <a:ext cx="692185" cy="292215"/>
          </a:xfrm>
          <a:prstGeom prst="rect">
            <a:avLst/>
          </a:prstGeom>
        </p:spPr>
      </p:pic>
    </p:spTree>
    <p:extLst>
      <p:ext uri="{BB962C8B-B14F-4D97-AF65-F5344CB8AC3E}">
        <p14:creationId xmlns:p14="http://schemas.microsoft.com/office/powerpoint/2010/main" val="17345551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cxnSp>
        <p:nvCxnSpPr>
          <p:cNvPr id="9" name="Straight Connector 8">
            <a:extLst>
              <a:ext uri="{FF2B5EF4-FFF2-40B4-BE49-F238E27FC236}">
                <a16:creationId xmlns:a16="http://schemas.microsoft.com/office/drawing/2014/main" id="{A3478135-C01B-8C41-BDF2-9A0FA14CFB41}"/>
              </a:ext>
            </a:extLst>
          </p:cNvPr>
          <p:cNvCxnSpPr>
            <a:cxnSpLocks/>
          </p:cNvCxnSpPr>
          <p:nvPr userDrawn="1"/>
        </p:nvCxnSpPr>
        <p:spPr>
          <a:xfrm flipH="1">
            <a:off x="0" y="685800"/>
            <a:ext cx="6515100" cy="0"/>
          </a:xfrm>
          <a:prstGeom prst="line">
            <a:avLst/>
          </a:prstGeom>
          <a:ln w="31750" cap="rnd">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2953"/>
            <a:ext cx="8164058" cy="505497"/>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11545641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6_Custom Layout">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64284A36-5C53-5548-B8DF-6AEFE5D9CE0F}"/>
              </a:ext>
            </a:extLst>
          </p:cNvPr>
          <p:cNvSpPr/>
          <p:nvPr userDrawn="1"/>
        </p:nvSpPr>
        <p:spPr>
          <a:xfrm>
            <a:off x="0" y="0"/>
            <a:ext cx="9144000" cy="5143500"/>
          </a:xfrm>
          <a:prstGeom prst="rect">
            <a:avLst/>
          </a:prstGeom>
          <a:solidFill>
            <a:srgbClr val="F66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descr="Diagram&#10;&#10;Description automatically generated">
            <a:extLst>
              <a:ext uri="{FF2B5EF4-FFF2-40B4-BE49-F238E27FC236}">
                <a16:creationId xmlns:a16="http://schemas.microsoft.com/office/drawing/2014/main" id="{8610CB09-B75A-514C-B58F-9784C9FCAA1B}"/>
              </a:ext>
            </a:extLst>
          </p:cNvPr>
          <p:cNvPicPr>
            <a:picLocks noChangeAspect="1"/>
          </p:cNvPicPr>
          <p:nvPr userDrawn="1"/>
        </p:nvPicPr>
        <p:blipFill>
          <a:blip r:embed="rId2"/>
          <a:stretch>
            <a:fillRect/>
          </a:stretch>
        </p:blipFill>
        <p:spPr>
          <a:xfrm>
            <a:off x="4796263" y="464024"/>
            <a:ext cx="4347737" cy="4679476"/>
          </a:xfrm>
          <a:prstGeom prst="rect">
            <a:avLst/>
          </a:prstGeom>
        </p:spPr>
      </p:pic>
      <p:pic>
        <p:nvPicPr>
          <p:cNvPr id="8" name="Content Placeholder 7" descr="Logo&#10;&#10;Description automatically generated">
            <a:extLst>
              <a:ext uri="{FF2B5EF4-FFF2-40B4-BE49-F238E27FC236}">
                <a16:creationId xmlns:a16="http://schemas.microsoft.com/office/drawing/2014/main" id="{D296D13C-68AC-E142-9163-B76292C89801}"/>
              </a:ext>
            </a:extLst>
          </p:cNvPr>
          <p:cNvPicPr>
            <a:picLocks noChangeAspect="1"/>
          </p:cNvPicPr>
          <p:nvPr userDrawn="1"/>
        </p:nvPicPr>
        <p:blipFill>
          <a:blip r:embed="rId3"/>
          <a:stretch>
            <a:fillRect/>
          </a:stretch>
        </p:blipFill>
        <p:spPr>
          <a:xfrm>
            <a:off x="8365365" y="171809"/>
            <a:ext cx="692185" cy="292215"/>
          </a:xfrm>
          <a:prstGeom prst="rect">
            <a:avLst/>
          </a:prstGeom>
        </p:spPr>
      </p:pic>
      <p:sp>
        <p:nvSpPr>
          <p:cNvPr id="10" name="Text Placeholder 3">
            <a:extLst>
              <a:ext uri="{FF2B5EF4-FFF2-40B4-BE49-F238E27FC236}">
                <a16:creationId xmlns:a16="http://schemas.microsoft.com/office/drawing/2014/main" id="{97C18EB3-8F2F-0A4A-B7B0-9DE65CC55D8E}"/>
              </a:ext>
            </a:extLst>
          </p:cNvPr>
          <p:cNvSpPr>
            <a:spLocks noGrp="1"/>
          </p:cNvSpPr>
          <p:nvPr>
            <p:ph type="body" sz="quarter" idx="10" hasCustomPrompt="1"/>
          </p:nvPr>
        </p:nvSpPr>
        <p:spPr>
          <a:xfrm>
            <a:off x="343128" y="2187376"/>
            <a:ext cx="5299389" cy="1879100"/>
          </a:xfrm>
          <a:prstGeom prst="rect">
            <a:avLst/>
          </a:prstGeom>
        </p:spPr>
        <p:txBody>
          <a:bodyPr/>
          <a:lstStyle>
            <a:lvl1pPr marL="0" indent="0">
              <a:buNone/>
              <a:defRPr b="1">
                <a:solidFill>
                  <a:schemeClr val="bg1"/>
                </a:solidFill>
                <a:latin typeface="Arial" panose="020B0604020202020204" pitchFamily="34" charset="0"/>
                <a:cs typeface="Arial" panose="020B0604020202020204" pitchFamily="34" charset="0"/>
              </a:defRPr>
            </a:lvl1pPr>
          </a:lstStyle>
          <a:p>
            <a:pPr lvl="0"/>
            <a:r>
              <a:rPr lang="en-US" dirty="0">
                <a:latin typeface="Arial" panose="020B0604020202020204" pitchFamily="34" charset="0"/>
                <a:cs typeface="Arial" panose="020B0604020202020204" pitchFamily="34" charset="0"/>
              </a:rPr>
              <a:t>Slide Title</a:t>
            </a:r>
            <a:endParaRPr lang="en-US" dirty="0"/>
          </a:p>
        </p:txBody>
      </p:sp>
    </p:spTree>
    <p:extLst>
      <p:ext uri="{BB962C8B-B14F-4D97-AF65-F5344CB8AC3E}">
        <p14:creationId xmlns:p14="http://schemas.microsoft.com/office/powerpoint/2010/main" val="24642553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7_Custom Layout">
    <p:bg>
      <p:bgPr>
        <a:solidFill>
          <a:srgbClr val="F66B35"/>
        </a:solidFill>
        <a:effectLst/>
      </p:bgPr>
    </p:bg>
    <p:spTree>
      <p:nvGrpSpPr>
        <p:cNvPr id="1" name=""/>
        <p:cNvGrpSpPr/>
        <p:nvPr/>
      </p:nvGrpSpPr>
      <p:grpSpPr>
        <a:xfrm>
          <a:off x="0" y="0"/>
          <a:ext cx="0" cy="0"/>
          <a:chOff x="0" y="0"/>
          <a:chExt cx="0" cy="0"/>
        </a:xfrm>
      </p:grpSpPr>
      <p:pic>
        <p:nvPicPr>
          <p:cNvPr id="5" name="Content Placeholder 7" descr="Logo&#10;&#10;Description automatically generated">
            <a:extLst>
              <a:ext uri="{FF2B5EF4-FFF2-40B4-BE49-F238E27FC236}">
                <a16:creationId xmlns:a16="http://schemas.microsoft.com/office/drawing/2014/main" id="{B69FE878-E508-EC49-A754-7F49E50F35A5}"/>
              </a:ext>
            </a:extLst>
          </p:cNvPr>
          <p:cNvPicPr>
            <a:picLocks noChangeAspect="1"/>
          </p:cNvPicPr>
          <p:nvPr userDrawn="1"/>
        </p:nvPicPr>
        <p:blipFill>
          <a:blip r:embed="rId2"/>
          <a:stretch>
            <a:fillRect/>
          </a:stretch>
        </p:blipFill>
        <p:spPr>
          <a:xfrm>
            <a:off x="8365365" y="171809"/>
            <a:ext cx="692185" cy="292215"/>
          </a:xfrm>
          <a:prstGeom prst="rect">
            <a:avLst/>
          </a:prstGeom>
        </p:spPr>
      </p:pic>
    </p:spTree>
    <p:extLst>
      <p:ext uri="{BB962C8B-B14F-4D97-AF65-F5344CB8AC3E}">
        <p14:creationId xmlns:p14="http://schemas.microsoft.com/office/powerpoint/2010/main" val="29735946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5_Custom Layout">
    <p:spTree>
      <p:nvGrpSpPr>
        <p:cNvPr id="1" name=""/>
        <p:cNvGrpSpPr/>
        <p:nvPr/>
      </p:nvGrpSpPr>
      <p:grpSpPr>
        <a:xfrm>
          <a:off x="0" y="0"/>
          <a:ext cx="0" cy="0"/>
          <a:chOff x="0" y="0"/>
          <a:chExt cx="0" cy="0"/>
        </a:xfrm>
      </p:grpSpPr>
    </p:spTree>
    <p:extLst>
      <p:ext uri="{BB962C8B-B14F-4D97-AF65-F5344CB8AC3E}">
        <p14:creationId xmlns:p14="http://schemas.microsoft.com/office/powerpoint/2010/main" val="158516637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and Content">
  <p:cSld name="Title and Content">
    <p:spTree>
      <p:nvGrpSpPr>
        <p:cNvPr id="1" name="Shape 12"/>
        <p:cNvGrpSpPr/>
        <p:nvPr/>
      </p:nvGrpSpPr>
      <p:grpSpPr>
        <a:xfrm>
          <a:off x="0" y="0"/>
          <a:ext cx="0" cy="0"/>
          <a:chOff x="0" y="0"/>
          <a:chExt cx="0" cy="0"/>
        </a:xfrm>
      </p:grpSpPr>
      <p:sp>
        <p:nvSpPr>
          <p:cNvPr id="13" name="Shape 13"/>
          <p:cNvSpPr txBox="1">
            <a:spLocks noGrp="1"/>
          </p:cNvSpPr>
          <p:nvPr>
            <p:ph type="body" idx="1"/>
          </p:nvPr>
        </p:nvSpPr>
        <p:spPr>
          <a:xfrm>
            <a:off x="628650" y="1369219"/>
            <a:ext cx="78867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Tree>
    <p:extLst>
      <p:ext uri="{BB962C8B-B14F-4D97-AF65-F5344CB8AC3E}">
        <p14:creationId xmlns:p14="http://schemas.microsoft.com/office/powerpoint/2010/main" val="8791884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26"/>
        <p:cNvGrpSpPr/>
        <p:nvPr/>
      </p:nvGrpSpPr>
      <p:grpSpPr>
        <a:xfrm>
          <a:off x="0" y="0"/>
          <a:ext cx="0" cy="0"/>
          <a:chOff x="0" y="0"/>
          <a:chExt cx="0" cy="0"/>
        </a:xfrm>
      </p:grpSpPr>
      <p:sp>
        <p:nvSpPr>
          <p:cNvPr id="27" name="Shape 27"/>
          <p:cNvSpPr txBox="1">
            <a:spLocks noGrp="1"/>
          </p:cNvSpPr>
          <p:nvPr>
            <p:ph type="title"/>
          </p:nvPr>
        </p:nvSpPr>
        <p:spPr>
          <a:xfrm>
            <a:off x="628650" y="273844"/>
            <a:ext cx="7886700" cy="994172"/>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28" name="Shape 28"/>
          <p:cNvSpPr txBox="1">
            <a:spLocks noGrp="1"/>
          </p:cNvSpPr>
          <p:nvPr>
            <p:ph type="body" idx="1"/>
          </p:nvPr>
        </p:nvSpPr>
        <p:spPr>
          <a:xfrm>
            <a:off x="628650" y="1369219"/>
            <a:ext cx="38862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29" name="Shape 29"/>
          <p:cNvSpPr txBox="1">
            <a:spLocks noGrp="1"/>
          </p:cNvSpPr>
          <p:nvPr>
            <p:ph type="body" idx="2"/>
          </p:nvPr>
        </p:nvSpPr>
        <p:spPr>
          <a:xfrm>
            <a:off x="4629150" y="1369219"/>
            <a:ext cx="3886200" cy="3263504"/>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30" name="Shape 30"/>
          <p:cNvSpPr txBox="1">
            <a:spLocks noGrp="1"/>
          </p:cNvSpPr>
          <p:nvPr>
            <p:ph type="dt" idx="10"/>
          </p:nvPr>
        </p:nvSpPr>
        <p:spPr>
          <a:xfrm>
            <a:off x="628650" y="4767263"/>
            <a:ext cx="20574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1" name="Shape 31"/>
          <p:cNvSpPr txBox="1">
            <a:spLocks noGrp="1"/>
          </p:cNvSpPr>
          <p:nvPr>
            <p:ph type="ftr" idx="11"/>
          </p:nvPr>
        </p:nvSpPr>
        <p:spPr>
          <a:xfrm>
            <a:off x="3028950" y="4767263"/>
            <a:ext cx="30861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32" name="Shape 32"/>
          <p:cNvSpPr txBox="1">
            <a:spLocks noGrp="1"/>
          </p:cNvSpPr>
          <p:nvPr>
            <p:ph type="sldNum" idx="12"/>
          </p:nvPr>
        </p:nvSpPr>
        <p:spPr>
          <a:xfrm>
            <a:off x="6457950" y="4767263"/>
            <a:ext cx="20574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7847951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1_Title and Content" type="obj">
  <p:cSld name="1_Title and Content">
    <p:spTree>
      <p:nvGrpSpPr>
        <p:cNvPr id="1" name="Shape 14"/>
        <p:cNvGrpSpPr/>
        <p:nvPr/>
      </p:nvGrpSpPr>
      <p:grpSpPr>
        <a:xfrm>
          <a:off x="0" y="0"/>
          <a:ext cx="0" cy="0"/>
          <a:chOff x="0" y="0"/>
          <a:chExt cx="0" cy="0"/>
        </a:xfrm>
      </p:grpSpPr>
      <p:sp>
        <p:nvSpPr>
          <p:cNvPr id="15" name="Shape 15"/>
          <p:cNvSpPr txBox="1">
            <a:spLocks noGrp="1"/>
          </p:cNvSpPr>
          <p:nvPr>
            <p:ph type="title"/>
          </p:nvPr>
        </p:nvSpPr>
        <p:spPr>
          <a:xfrm>
            <a:off x="457200" y="205979"/>
            <a:ext cx="8229600" cy="857250"/>
          </a:xfrm>
          <a:prstGeom prst="rect">
            <a:avLst/>
          </a:prstGeom>
          <a:noFill/>
          <a:ln>
            <a:noFill/>
          </a:ln>
        </p:spPr>
        <p:txBody>
          <a:bodyPr spcFirstLastPara="1" wrap="square" lIns="91425" tIns="91425" rIns="91425" bIns="91425" anchor="t" anchorCtr="0"/>
          <a:lstStyle>
            <a:lvl1pPr marR="0" lvl="0" algn="l" rtl="0">
              <a:lnSpc>
                <a:spcPct val="90000"/>
              </a:lnSpc>
              <a:spcBef>
                <a:spcPts val="0"/>
              </a:spcBef>
              <a:spcAft>
                <a:spcPts val="0"/>
              </a:spcAft>
              <a:buClr>
                <a:schemeClr val="dk1"/>
              </a:buClr>
              <a:buSzPts val="4400"/>
              <a:buFont typeface="Calibri"/>
              <a:buNone/>
              <a:defRPr sz="33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350"/>
            </a:lvl2pPr>
            <a:lvl3pPr lvl="2">
              <a:spcBef>
                <a:spcPts val="0"/>
              </a:spcBef>
              <a:spcAft>
                <a:spcPts val="0"/>
              </a:spcAft>
              <a:buSzPts val="1400"/>
              <a:buNone/>
              <a:defRPr sz="1350"/>
            </a:lvl3pPr>
            <a:lvl4pPr lvl="3">
              <a:spcBef>
                <a:spcPts val="0"/>
              </a:spcBef>
              <a:spcAft>
                <a:spcPts val="0"/>
              </a:spcAft>
              <a:buSzPts val="1400"/>
              <a:buNone/>
              <a:defRPr sz="1350"/>
            </a:lvl4pPr>
            <a:lvl5pPr lvl="4">
              <a:spcBef>
                <a:spcPts val="0"/>
              </a:spcBef>
              <a:spcAft>
                <a:spcPts val="0"/>
              </a:spcAft>
              <a:buSzPts val="1400"/>
              <a:buNone/>
              <a:defRPr sz="1350"/>
            </a:lvl5pPr>
            <a:lvl6pPr lvl="5">
              <a:spcBef>
                <a:spcPts val="0"/>
              </a:spcBef>
              <a:spcAft>
                <a:spcPts val="0"/>
              </a:spcAft>
              <a:buSzPts val="1400"/>
              <a:buNone/>
              <a:defRPr sz="1350"/>
            </a:lvl6pPr>
            <a:lvl7pPr lvl="6">
              <a:spcBef>
                <a:spcPts val="0"/>
              </a:spcBef>
              <a:spcAft>
                <a:spcPts val="0"/>
              </a:spcAft>
              <a:buSzPts val="1400"/>
              <a:buNone/>
              <a:defRPr sz="1350"/>
            </a:lvl7pPr>
            <a:lvl8pPr lvl="7">
              <a:spcBef>
                <a:spcPts val="0"/>
              </a:spcBef>
              <a:spcAft>
                <a:spcPts val="0"/>
              </a:spcAft>
              <a:buSzPts val="1400"/>
              <a:buNone/>
              <a:defRPr sz="1350"/>
            </a:lvl8pPr>
            <a:lvl9pPr lvl="8">
              <a:spcBef>
                <a:spcPts val="0"/>
              </a:spcBef>
              <a:spcAft>
                <a:spcPts val="0"/>
              </a:spcAft>
              <a:buSzPts val="1400"/>
              <a:buNone/>
              <a:defRPr sz="1350"/>
            </a:lvl9pPr>
          </a:lstStyle>
          <a:p>
            <a:endParaRPr/>
          </a:p>
        </p:txBody>
      </p:sp>
      <p:sp>
        <p:nvSpPr>
          <p:cNvPr id="16" name="Shape 16"/>
          <p:cNvSpPr txBox="1">
            <a:spLocks noGrp="1"/>
          </p:cNvSpPr>
          <p:nvPr>
            <p:ph type="body" idx="1"/>
          </p:nvPr>
        </p:nvSpPr>
        <p:spPr>
          <a:xfrm>
            <a:off x="457200" y="1200151"/>
            <a:ext cx="8229600" cy="3394472"/>
          </a:xfrm>
          <a:prstGeom prst="rect">
            <a:avLst/>
          </a:prstGeom>
          <a:noFill/>
          <a:ln>
            <a:noFill/>
          </a:ln>
        </p:spPr>
        <p:txBody>
          <a:bodyPr spcFirstLastPara="1" wrap="square" lIns="91425" tIns="91425" rIns="91425" bIns="91425" anchor="t" anchorCtr="0"/>
          <a:lstStyle>
            <a:lvl1pPr marL="342900" marR="0" lvl="0" indent="-304800" algn="l" rtl="0">
              <a:lnSpc>
                <a:spcPct val="90000"/>
              </a:lnSpc>
              <a:spcBef>
                <a:spcPts val="750"/>
              </a:spcBef>
              <a:spcAft>
                <a:spcPts val="0"/>
              </a:spcAft>
              <a:buClr>
                <a:schemeClr val="dk1"/>
              </a:buClr>
              <a:buSzPts val="2800"/>
              <a:buFont typeface="Arial"/>
              <a:buChar char="•"/>
              <a:defRPr sz="2100" b="0" i="0" u="none" strike="noStrike" cap="none">
                <a:solidFill>
                  <a:schemeClr val="dk1"/>
                </a:solidFill>
                <a:latin typeface="Calibri"/>
                <a:ea typeface="Calibri"/>
                <a:cs typeface="Calibri"/>
                <a:sym typeface="Calibri"/>
              </a:defRPr>
            </a:lvl1pPr>
            <a:lvl2pPr marL="685800" marR="0" lvl="1" indent="-285750" algn="l" rtl="0">
              <a:lnSpc>
                <a:spcPct val="90000"/>
              </a:lnSpc>
              <a:spcBef>
                <a:spcPts val="375"/>
              </a:spcBef>
              <a:spcAft>
                <a:spcPts val="0"/>
              </a:spcAft>
              <a:buClr>
                <a:schemeClr val="dk1"/>
              </a:buClr>
              <a:buSzPts val="2400"/>
              <a:buFont typeface="Arial"/>
              <a:buChar char="•"/>
              <a:defRPr sz="1800" b="0" i="0" u="none" strike="noStrike" cap="none">
                <a:solidFill>
                  <a:schemeClr val="dk1"/>
                </a:solidFill>
                <a:latin typeface="Calibri"/>
                <a:ea typeface="Calibri"/>
                <a:cs typeface="Calibri"/>
                <a:sym typeface="Calibri"/>
              </a:defRPr>
            </a:lvl2pPr>
            <a:lvl3pPr marL="1028700" marR="0" lvl="2" indent="-266700" algn="l" rtl="0">
              <a:lnSpc>
                <a:spcPct val="90000"/>
              </a:lnSpc>
              <a:spcBef>
                <a:spcPts val="375"/>
              </a:spcBef>
              <a:spcAft>
                <a:spcPts val="0"/>
              </a:spcAft>
              <a:buClr>
                <a:schemeClr val="dk1"/>
              </a:buClr>
              <a:buSzPts val="2000"/>
              <a:buFont typeface="Arial"/>
              <a:buChar char="•"/>
              <a:defRPr sz="1500" b="0" i="0" u="none" strike="noStrike" cap="none">
                <a:solidFill>
                  <a:schemeClr val="dk1"/>
                </a:solidFill>
                <a:latin typeface="Calibri"/>
                <a:ea typeface="Calibri"/>
                <a:cs typeface="Calibri"/>
                <a:sym typeface="Calibri"/>
              </a:defRPr>
            </a:lvl3pPr>
            <a:lvl4pPr marL="1371600" marR="0" lvl="3"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4pPr>
            <a:lvl5pPr marL="1714500" marR="0" lvl="4"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5pPr>
            <a:lvl6pPr marL="2057400" marR="0" lvl="5"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6pPr>
            <a:lvl7pPr marL="2400300" marR="0" lvl="6"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7pPr>
            <a:lvl8pPr marL="2743200" marR="0" lvl="7"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8pPr>
            <a:lvl9pPr marL="3086100" marR="0" lvl="8" indent="-257175" algn="l" rtl="0">
              <a:lnSpc>
                <a:spcPct val="90000"/>
              </a:lnSpc>
              <a:spcBef>
                <a:spcPts val="375"/>
              </a:spcBef>
              <a:spcAft>
                <a:spcPts val="0"/>
              </a:spcAft>
              <a:buClr>
                <a:schemeClr val="dk1"/>
              </a:buClr>
              <a:buSzPts val="1800"/>
              <a:buFont typeface="Arial"/>
              <a:buChar char="•"/>
              <a:defRPr sz="1350" b="0" i="0" u="none" strike="noStrike" cap="none">
                <a:solidFill>
                  <a:schemeClr val="dk1"/>
                </a:solidFill>
                <a:latin typeface="Calibri"/>
                <a:ea typeface="Calibri"/>
                <a:cs typeface="Calibri"/>
                <a:sym typeface="Calibri"/>
              </a:defRPr>
            </a:lvl9pPr>
          </a:lstStyle>
          <a:p>
            <a:endParaRPr/>
          </a:p>
        </p:txBody>
      </p:sp>
      <p:sp>
        <p:nvSpPr>
          <p:cNvPr id="17" name="Shape 17"/>
          <p:cNvSpPr txBox="1">
            <a:spLocks noGrp="1"/>
          </p:cNvSpPr>
          <p:nvPr>
            <p:ph type="dt" idx="10"/>
          </p:nvPr>
        </p:nvSpPr>
        <p:spPr>
          <a:xfrm>
            <a:off x="457200" y="4767264"/>
            <a:ext cx="21336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8" name="Shape 18"/>
          <p:cNvSpPr txBox="1">
            <a:spLocks noGrp="1"/>
          </p:cNvSpPr>
          <p:nvPr>
            <p:ph type="ftr" idx="11"/>
          </p:nvPr>
        </p:nvSpPr>
        <p:spPr>
          <a:xfrm>
            <a:off x="3124200" y="4767264"/>
            <a:ext cx="2895600" cy="273844"/>
          </a:xfrm>
          <a:prstGeom prst="rect">
            <a:avLst/>
          </a:prstGeom>
          <a:noFill/>
          <a:ln>
            <a:noFill/>
          </a:ln>
        </p:spPr>
        <p:txBody>
          <a:bodyPr spcFirstLastPara="1" wrap="square" lIns="91425" tIns="91425" rIns="91425" bIns="91425" anchor="t" anchorCtr="0"/>
          <a:lstStyle>
            <a:lvl1pPr marR="0" lvl="0" algn="l" rtl="0">
              <a:spcBef>
                <a:spcPts val="0"/>
              </a:spcBef>
              <a:spcAft>
                <a:spcPts val="0"/>
              </a:spcAft>
              <a:buSzPts val="1400"/>
              <a:buNone/>
              <a:defRPr sz="1350">
                <a:solidFill>
                  <a:schemeClr val="dk1"/>
                </a:solidFill>
                <a:latin typeface="Calibri"/>
                <a:ea typeface="Calibri"/>
                <a:cs typeface="Calibri"/>
                <a:sym typeface="Calibri"/>
              </a:defRPr>
            </a:lvl1pPr>
            <a:lvl2pPr marR="0" lvl="1"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350" b="0" i="0" u="none" strike="noStrike" cap="none">
                <a:solidFill>
                  <a:schemeClr val="dk1"/>
                </a:solidFill>
                <a:latin typeface="Calibri"/>
                <a:ea typeface="Calibri"/>
                <a:cs typeface="Calibri"/>
                <a:sym typeface="Calibri"/>
              </a:defRPr>
            </a:lvl9pPr>
          </a:lstStyle>
          <a:p>
            <a:endParaRPr/>
          </a:p>
        </p:txBody>
      </p:sp>
      <p:sp>
        <p:nvSpPr>
          <p:cNvPr id="19" name="Shape 19"/>
          <p:cNvSpPr txBox="1">
            <a:spLocks noGrp="1"/>
          </p:cNvSpPr>
          <p:nvPr>
            <p:ph type="sldNum" idx="12"/>
          </p:nvPr>
        </p:nvSpPr>
        <p:spPr>
          <a:xfrm>
            <a:off x="6553200" y="4767264"/>
            <a:ext cx="2133600" cy="273844"/>
          </a:xfrm>
          <a:prstGeom prst="rect">
            <a:avLst/>
          </a:prstGeom>
          <a:noFill/>
          <a:ln>
            <a:noFill/>
          </a:ln>
        </p:spPr>
        <p:txBody>
          <a:bodyPr spcFirstLastPara="1" wrap="square" lIns="91425" tIns="45700" rIns="91425" bIns="45700" anchor="t" anchorCtr="0">
            <a:noAutofit/>
          </a:bodyPr>
          <a:lstStyle>
            <a:lvl1pPr marL="0" marR="0" lvl="0" indent="0" algn="l" rtl="0">
              <a:spcBef>
                <a:spcPts val="0"/>
              </a:spcBef>
              <a:buNone/>
              <a:defRPr sz="1350">
                <a:solidFill>
                  <a:schemeClr val="dk1"/>
                </a:solidFill>
                <a:latin typeface="Calibri"/>
                <a:ea typeface="Calibri"/>
                <a:cs typeface="Calibri"/>
                <a:sym typeface="Calibri"/>
              </a:defRPr>
            </a:lvl1pPr>
            <a:lvl2pPr marL="0" marR="0" lvl="1" indent="0" algn="l" rtl="0">
              <a:spcBef>
                <a:spcPts val="0"/>
              </a:spcBef>
              <a:buNone/>
              <a:defRPr sz="1350">
                <a:solidFill>
                  <a:schemeClr val="dk1"/>
                </a:solidFill>
                <a:latin typeface="Calibri"/>
                <a:ea typeface="Calibri"/>
                <a:cs typeface="Calibri"/>
                <a:sym typeface="Calibri"/>
              </a:defRPr>
            </a:lvl2pPr>
            <a:lvl3pPr marL="0" marR="0" lvl="2" indent="0" algn="l" rtl="0">
              <a:spcBef>
                <a:spcPts val="0"/>
              </a:spcBef>
              <a:buNone/>
              <a:defRPr sz="1350">
                <a:solidFill>
                  <a:schemeClr val="dk1"/>
                </a:solidFill>
                <a:latin typeface="Calibri"/>
                <a:ea typeface="Calibri"/>
                <a:cs typeface="Calibri"/>
                <a:sym typeface="Calibri"/>
              </a:defRPr>
            </a:lvl3pPr>
            <a:lvl4pPr marL="0" marR="0" lvl="3" indent="0" algn="l" rtl="0">
              <a:spcBef>
                <a:spcPts val="0"/>
              </a:spcBef>
              <a:buNone/>
              <a:defRPr sz="1350">
                <a:solidFill>
                  <a:schemeClr val="dk1"/>
                </a:solidFill>
                <a:latin typeface="Calibri"/>
                <a:ea typeface="Calibri"/>
                <a:cs typeface="Calibri"/>
                <a:sym typeface="Calibri"/>
              </a:defRPr>
            </a:lvl4pPr>
            <a:lvl5pPr marL="0" marR="0" lvl="4" indent="0" algn="l" rtl="0">
              <a:spcBef>
                <a:spcPts val="0"/>
              </a:spcBef>
              <a:buNone/>
              <a:defRPr sz="1350">
                <a:solidFill>
                  <a:schemeClr val="dk1"/>
                </a:solidFill>
                <a:latin typeface="Calibri"/>
                <a:ea typeface="Calibri"/>
                <a:cs typeface="Calibri"/>
                <a:sym typeface="Calibri"/>
              </a:defRPr>
            </a:lvl5pPr>
            <a:lvl6pPr marL="0" marR="0" lvl="5" indent="0" algn="l" rtl="0">
              <a:spcBef>
                <a:spcPts val="0"/>
              </a:spcBef>
              <a:buNone/>
              <a:defRPr sz="1350">
                <a:solidFill>
                  <a:schemeClr val="dk1"/>
                </a:solidFill>
                <a:latin typeface="Calibri"/>
                <a:ea typeface="Calibri"/>
                <a:cs typeface="Calibri"/>
                <a:sym typeface="Calibri"/>
              </a:defRPr>
            </a:lvl6pPr>
            <a:lvl7pPr marL="0" marR="0" lvl="6" indent="0" algn="l" rtl="0">
              <a:spcBef>
                <a:spcPts val="0"/>
              </a:spcBef>
              <a:buNone/>
              <a:defRPr sz="1350">
                <a:solidFill>
                  <a:schemeClr val="dk1"/>
                </a:solidFill>
                <a:latin typeface="Calibri"/>
                <a:ea typeface="Calibri"/>
                <a:cs typeface="Calibri"/>
                <a:sym typeface="Calibri"/>
              </a:defRPr>
            </a:lvl7pPr>
            <a:lvl8pPr marL="0" marR="0" lvl="7" indent="0" algn="l" rtl="0">
              <a:spcBef>
                <a:spcPts val="0"/>
              </a:spcBef>
              <a:buNone/>
              <a:defRPr sz="1350">
                <a:solidFill>
                  <a:schemeClr val="dk1"/>
                </a:solidFill>
                <a:latin typeface="Calibri"/>
                <a:ea typeface="Calibri"/>
                <a:cs typeface="Calibri"/>
                <a:sym typeface="Calibri"/>
              </a:defRPr>
            </a:lvl8pPr>
            <a:lvl9pPr marL="0" marR="0" lvl="8" indent="0" algn="l" rtl="0">
              <a:spcBef>
                <a:spcPts val="0"/>
              </a:spcBef>
              <a:buNone/>
              <a:defRPr sz="1350">
                <a:solidFill>
                  <a:schemeClr val="dk1"/>
                </a:solidFill>
                <a:latin typeface="Calibri"/>
                <a:ea typeface="Calibri"/>
                <a:cs typeface="Calibri"/>
                <a:sym typeface="Calibri"/>
              </a:defRPr>
            </a:lvl9pPr>
          </a:lstStyle>
          <a:p>
            <a:fld id="{00000000-1234-1234-1234-123412341234}" type="slidenum">
              <a:rPr lang="en-GB" smtClean="0"/>
              <a:pPr/>
              <a:t>‹#›</a:t>
            </a:fld>
            <a:endParaRPr lang="en-GB"/>
          </a:p>
        </p:txBody>
      </p:sp>
    </p:spTree>
    <p:extLst>
      <p:ext uri="{BB962C8B-B14F-4D97-AF65-F5344CB8AC3E}">
        <p14:creationId xmlns:p14="http://schemas.microsoft.com/office/powerpoint/2010/main" val="36781511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image" Target="../media/image1.png"/><Relationship Id="rId5" Type="http://schemas.openxmlformats.org/officeDocument/2006/relationships/image" Target="../media/image3.png"/><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3373409"/>
      </p:ext>
    </p:extLst>
  </p:cSld>
  <p:clrMap bg1="lt1" tx1="dk1" bg2="lt2" tx2="dk2" accent1="accent1" accent2="accent2" accent3="accent3" accent4="accent4" accent5="accent5" accent6="accent6" hlink="hlink" folHlink="folHlink"/>
  <p:sldLayoutIdLst>
    <p:sldLayoutId id="2147483651" r:id="rId1"/>
    <p:sldLayoutId id="2147483652" r:id="rId2"/>
    <p:sldLayoutId id="2147483648" r:id="rId3"/>
    <p:sldLayoutId id="2147483693" r:id="rId4"/>
    <p:sldLayoutId id="2147483694" r:id="rId5"/>
    <p:sldLayoutId id="2147483653" r:id="rId6"/>
    <p:sldLayoutId id="2147483700" r:id="rId7"/>
    <p:sldLayoutId id="2147483701" r:id="rId8"/>
    <p:sldLayoutId id="2147483702" r:id="rId9"/>
    <p:sldLayoutId id="2147483703" r:id="rId10"/>
    <p:sldLayoutId id="214748370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EDADA9AC-09FD-7C48-9CDC-8BC3FBDEF118}"/>
              </a:ext>
            </a:extLst>
          </p:cNvPr>
          <p:cNvSpPr/>
          <p:nvPr userDrawn="1"/>
        </p:nvSpPr>
        <p:spPr>
          <a:xfrm>
            <a:off x="0" y="-1"/>
            <a:ext cx="9144000" cy="4337103"/>
          </a:xfrm>
          <a:prstGeom prst="rect">
            <a:avLst/>
          </a:prstGeom>
          <a:solidFill>
            <a:srgbClr val="EA530D"/>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C279D9C-41B5-407B-BB25-D4AD402308AC}"/>
              </a:ext>
            </a:extLst>
          </p:cNvPr>
          <p:cNvSpPr/>
          <p:nvPr userDrawn="1"/>
        </p:nvSpPr>
        <p:spPr>
          <a:xfrm rot="12190506">
            <a:off x="-1922246" y="-297074"/>
            <a:ext cx="5269241" cy="5393421"/>
          </a:xfrm>
          <a:prstGeom prst="chord">
            <a:avLst>
              <a:gd name="adj1" fmla="val 2776418"/>
              <a:gd name="adj2" fmla="val 16002289"/>
            </a:avLst>
          </a:prstGeom>
          <a:solidFill>
            <a:schemeClr val="bg1">
              <a:alpha val="3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738" dirty="0"/>
          </a:p>
        </p:txBody>
      </p:sp>
      <p:sp>
        <p:nvSpPr>
          <p:cNvPr id="12" name="TextBox 11">
            <a:extLst>
              <a:ext uri="{FF2B5EF4-FFF2-40B4-BE49-F238E27FC236}">
                <a16:creationId xmlns:a16="http://schemas.microsoft.com/office/drawing/2014/main" id="{D3932AFB-98BB-47E6-A66A-42A8B2216A6E}"/>
              </a:ext>
            </a:extLst>
          </p:cNvPr>
          <p:cNvSpPr txBox="1"/>
          <p:nvPr userDrawn="1"/>
        </p:nvSpPr>
        <p:spPr>
          <a:xfrm>
            <a:off x="5547394" y="500445"/>
            <a:ext cx="3548481" cy="611578"/>
          </a:xfrm>
          <a:prstGeom prst="rect">
            <a:avLst/>
          </a:prstGeom>
          <a:noFill/>
        </p:spPr>
        <p:txBody>
          <a:bodyPr wrap="square" rtlCol="0">
            <a:spAutoFit/>
          </a:bodyPr>
          <a:lstStyle/>
          <a:p>
            <a:r>
              <a:rPr lang="en-GB" sz="1687" b="1" dirty="0">
                <a:solidFill>
                  <a:schemeClr val="bg1"/>
                </a:solidFill>
                <a:latin typeface="Arial" panose="020B0604020202020204" pitchFamily="34" charset="0"/>
                <a:cs typeface="Arial" panose="020B0604020202020204" pitchFamily="34" charset="0"/>
              </a:rPr>
              <a:t>Transformation by Innovation </a:t>
            </a:r>
          </a:p>
          <a:p>
            <a:r>
              <a:rPr lang="en-GB" sz="1687" b="1" dirty="0">
                <a:solidFill>
                  <a:schemeClr val="bg1"/>
                </a:solidFill>
                <a:latin typeface="Arial" panose="020B0604020202020204" pitchFamily="34" charset="0"/>
                <a:cs typeface="Arial" panose="020B0604020202020204" pitchFamily="34" charset="0"/>
              </a:rPr>
              <a:t>in Distance Education</a:t>
            </a:r>
          </a:p>
        </p:txBody>
      </p:sp>
      <p:pic>
        <p:nvPicPr>
          <p:cNvPr id="13" name="Picture 12">
            <a:extLst>
              <a:ext uri="{FF2B5EF4-FFF2-40B4-BE49-F238E27FC236}">
                <a16:creationId xmlns:a16="http://schemas.microsoft.com/office/drawing/2014/main" id="{53C559C2-8C6E-45A5-9148-D5B12B0EEC22}"/>
              </a:ext>
            </a:extLst>
          </p:cNvPr>
          <p:cNvPicPr>
            <a:picLocks noChangeAspect="1"/>
          </p:cNvPicPr>
          <p:nvPr userDrawn="1"/>
        </p:nvPicPr>
        <p:blipFill rotWithShape="1">
          <a:blip r:embed="rId5">
            <a:extLst>
              <a:ext uri="{28A0092B-C50C-407E-A947-70E740481C1C}">
                <a14:useLocalDpi xmlns:a14="http://schemas.microsoft.com/office/drawing/2010/main" val="0"/>
              </a:ext>
            </a:extLst>
          </a:blip>
          <a:srcRect t="-3432" b="-4056"/>
          <a:stretch/>
        </p:blipFill>
        <p:spPr>
          <a:xfrm>
            <a:off x="-135082" y="-174654"/>
            <a:ext cx="2955352" cy="5398839"/>
          </a:xfrm>
          <a:prstGeom prst="rect">
            <a:avLst/>
          </a:prstGeom>
        </p:spPr>
      </p:pic>
      <p:sp>
        <p:nvSpPr>
          <p:cNvPr id="16" name="TextBox 15">
            <a:extLst>
              <a:ext uri="{FF2B5EF4-FFF2-40B4-BE49-F238E27FC236}">
                <a16:creationId xmlns:a16="http://schemas.microsoft.com/office/drawing/2014/main" id="{9D980B62-A8DC-41B1-BFA4-DF6E668D2134}"/>
              </a:ext>
            </a:extLst>
          </p:cNvPr>
          <p:cNvSpPr txBox="1"/>
          <p:nvPr userDrawn="1"/>
        </p:nvSpPr>
        <p:spPr>
          <a:xfrm>
            <a:off x="3701210" y="3219089"/>
            <a:ext cx="4657151" cy="424854"/>
          </a:xfrm>
          <a:prstGeom prst="rect">
            <a:avLst/>
          </a:prstGeom>
        </p:spPr>
        <p:txBody>
          <a:bodyPr vert="horz" wrap="square" lIns="0" tIns="0" rIns="0" bIns="0" rtlCol="0">
            <a:noAutofit/>
          </a:bodyPr>
          <a:lstStyle/>
          <a:p>
            <a:pPr marL="0" indent="0">
              <a:buNone/>
            </a:pPr>
            <a:endParaRPr lang="en-GB" sz="1055" dirty="0">
              <a:solidFill>
                <a:schemeClr val="bg1"/>
              </a:solidFill>
            </a:endParaRPr>
          </a:p>
        </p:txBody>
      </p:sp>
      <p:pic>
        <p:nvPicPr>
          <p:cNvPr id="21" name="Content Placeholder 7" descr="Logo&#10;&#10;Description automatically generated">
            <a:extLst>
              <a:ext uri="{FF2B5EF4-FFF2-40B4-BE49-F238E27FC236}">
                <a16:creationId xmlns:a16="http://schemas.microsoft.com/office/drawing/2014/main" id="{AF325590-A6D4-9741-870B-736FC1574C76}"/>
              </a:ext>
            </a:extLst>
          </p:cNvPr>
          <p:cNvPicPr>
            <a:picLocks noChangeAspect="1"/>
          </p:cNvPicPr>
          <p:nvPr userDrawn="1"/>
        </p:nvPicPr>
        <p:blipFill>
          <a:blip r:embed="rId6"/>
          <a:stretch>
            <a:fillRect/>
          </a:stretch>
        </p:blipFill>
        <p:spPr>
          <a:xfrm>
            <a:off x="3674633" y="443585"/>
            <a:ext cx="1718054" cy="725299"/>
          </a:xfrm>
          <a:prstGeom prst="rect">
            <a:avLst/>
          </a:prstGeom>
        </p:spPr>
      </p:pic>
      <p:pic>
        <p:nvPicPr>
          <p:cNvPr id="3" name="Picture 2">
            <a:extLst>
              <a:ext uri="{FF2B5EF4-FFF2-40B4-BE49-F238E27FC236}">
                <a16:creationId xmlns:a16="http://schemas.microsoft.com/office/drawing/2014/main" id="{1EF659DC-9D8F-B740-94AA-02A6A02D1E51}"/>
              </a:ext>
            </a:extLst>
          </p:cNvPr>
          <p:cNvPicPr>
            <a:picLocks noChangeAspect="1"/>
          </p:cNvPicPr>
          <p:nvPr userDrawn="1"/>
        </p:nvPicPr>
        <p:blipFill>
          <a:blip r:embed="rId7"/>
          <a:stretch>
            <a:fillRect/>
          </a:stretch>
        </p:blipFill>
        <p:spPr>
          <a:xfrm>
            <a:off x="2259239" y="4395922"/>
            <a:ext cx="6836636" cy="691916"/>
          </a:xfrm>
          <a:prstGeom prst="rect">
            <a:avLst/>
          </a:prstGeom>
        </p:spPr>
      </p:pic>
    </p:spTree>
    <p:extLst>
      <p:ext uri="{BB962C8B-B14F-4D97-AF65-F5344CB8AC3E}">
        <p14:creationId xmlns:p14="http://schemas.microsoft.com/office/powerpoint/2010/main" val="3335956265"/>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Lst>
  <p:hf hdr="0" ftr="0" dt="0"/>
  <p:txStyles>
    <p:titleStyle>
      <a:lvl1pPr algn="l" defTabSz="342809" rtl="0" eaLnBrk="1" latinLnBrk="0" hangingPunct="1">
        <a:lnSpc>
          <a:spcPts val="2741"/>
        </a:lnSpc>
        <a:spcBef>
          <a:spcPts val="0"/>
        </a:spcBef>
        <a:buNone/>
        <a:defRPr sz="2372" b="1" kern="1200">
          <a:solidFill>
            <a:schemeClr val="tx1"/>
          </a:solidFill>
          <a:latin typeface="+mj-lt"/>
          <a:ea typeface="+mj-ea"/>
          <a:cs typeface="+mj-cs"/>
        </a:defRPr>
      </a:lvl1pPr>
    </p:titleStyle>
    <p:bodyStyle>
      <a:lvl1pPr marL="138924" indent="-138924" algn="l" defTabSz="342809" rtl="0" eaLnBrk="1" latinLnBrk="0" hangingPunct="1">
        <a:lnSpc>
          <a:spcPts val="1371"/>
        </a:lnSpc>
        <a:spcBef>
          <a:spcPts val="580"/>
        </a:spcBef>
        <a:spcAft>
          <a:spcPts val="422"/>
        </a:spcAft>
        <a:buClr>
          <a:schemeClr val="accent3"/>
        </a:buClr>
        <a:buSzPct val="90000"/>
        <a:buFont typeface="Lucida Grande"/>
        <a:buChar char="●"/>
        <a:defRPr sz="1265" kern="1200">
          <a:solidFill>
            <a:schemeClr val="tx1"/>
          </a:solidFill>
          <a:latin typeface="+mn-lt"/>
          <a:ea typeface="+mn-ea"/>
          <a:cs typeface="+mn-cs"/>
        </a:defRPr>
      </a:lvl1pPr>
      <a:lvl2pPr marL="292075" indent="-117165" algn="l" defTabSz="342809" rtl="0" eaLnBrk="1" latinLnBrk="0" hangingPunct="1">
        <a:lnSpc>
          <a:spcPts val="1371"/>
        </a:lnSpc>
        <a:spcBef>
          <a:spcPts val="0"/>
        </a:spcBef>
        <a:buClr>
          <a:schemeClr val="accent3"/>
        </a:buClr>
        <a:buSzPct val="90000"/>
        <a:buFont typeface="Lucida Grande"/>
        <a:buChar char="●"/>
        <a:defRPr sz="949" kern="1200">
          <a:solidFill>
            <a:schemeClr val="tx1"/>
          </a:solidFill>
          <a:latin typeface="+mn-lt"/>
          <a:ea typeface="+mn-ea"/>
          <a:cs typeface="+mn-cs"/>
        </a:defRPr>
      </a:lvl2pPr>
      <a:lvl3pPr marL="180768" indent="-180768" algn="l" defTabSz="342809" rtl="0" eaLnBrk="1" latinLnBrk="0" hangingPunct="1">
        <a:lnSpc>
          <a:spcPts val="1371"/>
        </a:lnSpc>
        <a:spcBef>
          <a:spcPts val="1002"/>
        </a:spcBef>
        <a:buClr>
          <a:schemeClr val="accent3"/>
        </a:buClr>
        <a:buSzPct val="90000"/>
        <a:buFont typeface="Lucida Grande"/>
        <a:buChar char="●"/>
        <a:defRPr sz="1265" kern="1200">
          <a:solidFill>
            <a:schemeClr val="tx1"/>
          </a:solidFill>
          <a:latin typeface="+mn-lt"/>
          <a:ea typeface="+mn-ea"/>
          <a:cs typeface="+mn-cs"/>
        </a:defRPr>
      </a:lvl3pPr>
      <a:lvl4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4pPr>
      <a:lvl5pPr marL="0" indent="0" algn="l" defTabSz="342809" rtl="0" eaLnBrk="1" latinLnBrk="0" hangingPunct="1">
        <a:lnSpc>
          <a:spcPts val="1371"/>
        </a:lnSpc>
        <a:spcBef>
          <a:spcPts val="0"/>
        </a:spcBef>
        <a:buClr>
          <a:schemeClr val="accent3"/>
        </a:buClr>
        <a:buFont typeface="Lucida Grande"/>
        <a:buNone/>
        <a:defRPr sz="949" kern="1200">
          <a:solidFill>
            <a:schemeClr val="tx1"/>
          </a:solidFill>
          <a:latin typeface="+mn-lt"/>
          <a:ea typeface="+mn-ea"/>
          <a:cs typeface="+mn-cs"/>
        </a:defRPr>
      </a:lvl5pPr>
      <a:lvl6pPr marL="1885450" indent="-171405" algn="l" defTabSz="342809" rtl="0" eaLnBrk="1" latinLnBrk="0" hangingPunct="1">
        <a:spcBef>
          <a:spcPct val="20000"/>
        </a:spcBef>
        <a:buFont typeface="Arial"/>
        <a:buChar char="•"/>
        <a:defRPr sz="1476" kern="1200">
          <a:solidFill>
            <a:schemeClr val="tx1"/>
          </a:solidFill>
          <a:latin typeface="+mn-lt"/>
          <a:ea typeface="+mn-ea"/>
          <a:cs typeface="+mn-cs"/>
        </a:defRPr>
      </a:lvl6pPr>
      <a:lvl7pPr marL="2228258" indent="-171405" algn="l" defTabSz="342809" rtl="0" eaLnBrk="1" latinLnBrk="0" hangingPunct="1">
        <a:spcBef>
          <a:spcPct val="20000"/>
        </a:spcBef>
        <a:buFont typeface="Arial"/>
        <a:buChar char="•"/>
        <a:defRPr sz="1476" kern="1200">
          <a:solidFill>
            <a:schemeClr val="tx1"/>
          </a:solidFill>
          <a:latin typeface="+mn-lt"/>
          <a:ea typeface="+mn-ea"/>
          <a:cs typeface="+mn-cs"/>
        </a:defRPr>
      </a:lvl7pPr>
      <a:lvl8pPr marL="2571068" indent="-171405" algn="l" defTabSz="342809" rtl="0" eaLnBrk="1" latinLnBrk="0" hangingPunct="1">
        <a:spcBef>
          <a:spcPct val="20000"/>
        </a:spcBef>
        <a:buFont typeface="Arial"/>
        <a:buChar char="•"/>
        <a:defRPr sz="1476" kern="1200">
          <a:solidFill>
            <a:schemeClr val="tx1"/>
          </a:solidFill>
          <a:latin typeface="+mn-lt"/>
          <a:ea typeface="+mn-ea"/>
          <a:cs typeface="+mn-cs"/>
        </a:defRPr>
      </a:lvl8pPr>
      <a:lvl9pPr marL="2913877" indent="-171405" algn="l" defTabSz="342809" rtl="0" eaLnBrk="1" latinLnBrk="0" hangingPunct="1">
        <a:spcBef>
          <a:spcPct val="20000"/>
        </a:spcBef>
        <a:buFont typeface="Arial"/>
        <a:buChar char="•"/>
        <a:defRPr sz="1476" kern="1200">
          <a:solidFill>
            <a:schemeClr val="tx1"/>
          </a:solidFill>
          <a:latin typeface="+mn-lt"/>
          <a:ea typeface="+mn-ea"/>
          <a:cs typeface="+mn-cs"/>
        </a:defRPr>
      </a:lvl9pPr>
    </p:bodyStyle>
    <p:otherStyle>
      <a:defPPr>
        <a:defRPr lang="en-US"/>
      </a:defPPr>
      <a:lvl1pPr marL="0" algn="l" defTabSz="342809" rtl="0" eaLnBrk="1" latinLnBrk="0" hangingPunct="1">
        <a:defRPr sz="1371" kern="1200">
          <a:solidFill>
            <a:schemeClr val="tx1"/>
          </a:solidFill>
          <a:latin typeface="+mn-lt"/>
          <a:ea typeface="+mn-ea"/>
          <a:cs typeface="+mn-cs"/>
        </a:defRPr>
      </a:lvl1pPr>
      <a:lvl2pPr marL="342809" algn="l" defTabSz="342809" rtl="0" eaLnBrk="1" latinLnBrk="0" hangingPunct="1">
        <a:defRPr sz="1371" kern="1200">
          <a:solidFill>
            <a:schemeClr val="tx1"/>
          </a:solidFill>
          <a:latin typeface="+mn-lt"/>
          <a:ea typeface="+mn-ea"/>
          <a:cs typeface="+mn-cs"/>
        </a:defRPr>
      </a:lvl2pPr>
      <a:lvl3pPr marL="685618" algn="l" defTabSz="342809" rtl="0" eaLnBrk="1" latinLnBrk="0" hangingPunct="1">
        <a:defRPr sz="1371" kern="1200">
          <a:solidFill>
            <a:schemeClr val="tx1"/>
          </a:solidFill>
          <a:latin typeface="+mn-lt"/>
          <a:ea typeface="+mn-ea"/>
          <a:cs typeface="+mn-cs"/>
        </a:defRPr>
      </a:lvl3pPr>
      <a:lvl4pPr marL="1028427" algn="l" defTabSz="342809" rtl="0" eaLnBrk="1" latinLnBrk="0" hangingPunct="1">
        <a:defRPr sz="1371" kern="1200">
          <a:solidFill>
            <a:schemeClr val="tx1"/>
          </a:solidFill>
          <a:latin typeface="+mn-lt"/>
          <a:ea typeface="+mn-ea"/>
          <a:cs typeface="+mn-cs"/>
        </a:defRPr>
      </a:lvl4pPr>
      <a:lvl5pPr marL="1371236" algn="l" defTabSz="342809" rtl="0" eaLnBrk="1" latinLnBrk="0" hangingPunct="1">
        <a:defRPr sz="1371" kern="1200">
          <a:solidFill>
            <a:schemeClr val="tx1"/>
          </a:solidFill>
          <a:latin typeface="+mn-lt"/>
          <a:ea typeface="+mn-ea"/>
          <a:cs typeface="+mn-cs"/>
        </a:defRPr>
      </a:lvl5pPr>
      <a:lvl6pPr marL="1714046" algn="l" defTabSz="342809" rtl="0" eaLnBrk="1" latinLnBrk="0" hangingPunct="1">
        <a:defRPr sz="1371" kern="1200">
          <a:solidFill>
            <a:schemeClr val="tx1"/>
          </a:solidFill>
          <a:latin typeface="+mn-lt"/>
          <a:ea typeface="+mn-ea"/>
          <a:cs typeface="+mn-cs"/>
        </a:defRPr>
      </a:lvl6pPr>
      <a:lvl7pPr marL="2056854" algn="l" defTabSz="342809" rtl="0" eaLnBrk="1" latinLnBrk="0" hangingPunct="1">
        <a:defRPr sz="1371" kern="1200">
          <a:solidFill>
            <a:schemeClr val="tx1"/>
          </a:solidFill>
          <a:latin typeface="+mn-lt"/>
          <a:ea typeface="+mn-ea"/>
          <a:cs typeface="+mn-cs"/>
        </a:defRPr>
      </a:lvl7pPr>
      <a:lvl8pPr marL="2399663" algn="l" defTabSz="342809" rtl="0" eaLnBrk="1" latinLnBrk="0" hangingPunct="1">
        <a:defRPr sz="1371" kern="1200">
          <a:solidFill>
            <a:schemeClr val="tx1"/>
          </a:solidFill>
          <a:latin typeface="+mn-lt"/>
          <a:ea typeface="+mn-ea"/>
          <a:cs typeface="+mn-cs"/>
        </a:defRPr>
      </a:lvl8pPr>
      <a:lvl9pPr marL="2742472" algn="l" defTabSz="342809" rtl="0" eaLnBrk="1" latinLnBrk="0" hangingPunct="1">
        <a:defRPr sz="1371"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TargetMode="External"/><Relationship Id="rId2" Type="http://schemas.openxmlformats.org/officeDocument/2006/relationships/notesSlide" Target="../notesSlides/notesSlide1.xml"/><Relationship Id="rId1" Type="http://schemas.openxmlformats.org/officeDocument/2006/relationships/slideLayout" Target="../slideLayouts/slideLayout14.xml"/></Relationships>
</file>

<file path=ppt/slides/_rels/slide1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3" Type="http://schemas.openxmlformats.org/officeDocument/2006/relationships/hyperlink" Target="http://www.unesco.org/new/en/communication-and-information/access-to-knowledge/open-educational-resources/what-are-open-educational-resources-oers/)"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3.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4" Type="http://schemas.openxmlformats.org/officeDocument/2006/relationships/hyperlink" Target="https://openedreader.org/chapter/the-access-compromise-and-the-5th-r/"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hyperlink" Target="http://www.open.edu/openlearncreate/mod/oucontent/view.php?id=82522&amp;printable=1"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hyperlink" Target="https://www.dictionary.com/browse/adaptation" TargetMode="External"/><Relationship Id="rId5" Type="http://schemas.openxmlformats.org/officeDocument/2006/relationships/hyperlink" Target="https://www.flickr.com/photos/mrtrungdung/8880039737/in/" TargetMode="External"/><Relationship Id="rId4" Type="http://schemas.openxmlformats.org/officeDocument/2006/relationships/hyperlink" Target="https://www.flickr.com/photos/mrtrungdung/"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9.xml"/><Relationship Id="rId1" Type="http://schemas.openxmlformats.org/officeDocument/2006/relationships/slideLayout" Target="../slideLayouts/slideLayout10.xml"/><Relationship Id="rId4" Type="http://schemas.openxmlformats.org/officeDocument/2006/relationships/hyperlink" Target="https://openedreader.org/chapter/the-access-compromise-and-the-5th-r/"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1.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8" Type="http://schemas.openxmlformats.org/officeDocument/2006/relationships/hyperlink" Target="https://creativecommons.org/licenses/by/2.0/" TargetMode="External"/><Relationship Id="rId3" Type="http://schemas.openxmlformats.org/officeDocument/2006/relationships/hyperlink" Target="http://creativecommons.org/licenses/by/4.0/" TargetMode="External"/><Relationship Id="rId7" Type="http://schemas.openxmlformats.org/officeDocument/2006/relationships/hyperlink" Target="https://www.flickr.com/photos/kalexanderson/" TargetMode="External"/><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hyperlink" Target="https://www.flickr.com/photos/kalexanderson/7176605114/in/faves-40959105@N00/" TargetMode="External"/><Relationship Id="rId5" Type="http://schemas.openxmlformats.org/officeDocument/2006/relationships/image" Target="../media/image7.jp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8" Type="http://schemas.openxmlformats.org/officeDocument/2006/relationships/hyperlink" Target="https://www.open.edu/openlearn/education/educational-technology-and-practice/educational-practice/developing-good-academic-practice/content-section-5" TargetMode="External"/><Relationship Id="rId3" Type="http://schemas.openxmlformats.org/officeDocument/2006/relationships/hyperlink" Target="https://www.wikihow.com/Put-a-Quote-in-an-Essay" TargetMode="External"/><Relationship Id="rId7" Type="http://schemas.openxmlformats.org/officeDocument/2006/relationships/hyperlink" Target="https://libguides.reading.ac.uk/citing-references/quotesandparaphrases" TargetMode="External"/><Relationship Id="rId2" Type="http://schemas.openxmlformats.org/officeDocument/2006/relationships/notesSlide" Target="../notesSlides/notesSlide13.xml"/><Relationship Id="rId1" Type="http://schemas.openxmlformats.org/officeDocument/2006/relationships/slideLayout" Target="../slideLayouts/slideLayout8.xml"/><Relationship Id="rId6" Type="http://schemas.openxmlformats.org/officeDocument/2006/relationships/hyperlink" Target="https://www.rlf.org.uk/resources/direct-quotation-paraphrasing-referencing/" TargetMode="External"/><Relationship Id="rId5" Type="http://schemas.openxmlformats.org/officeDocument/2006/relationships/hyperlink" Target="https://owlcation.com/academia/Examples-of-Summary-Quotation-and-Paraphrase" TargetMode="External"/><Relationship Id="rId4" Type="http://schemas.openxmlformats.org/officeDocument/2006/relationships/hyperlink" Target="https://www.gcu.ac.uk/library/subjecthelp/referencing/"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14.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18.jpg"/><Relationship Id="rId7" Type="http://schemas.openxmlformats.org/officeDocument/2006/relationships/hyperlink" Target="https://creativecommons.org/licenses/by/4.0/" TargetMode="External"/><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hyperlink" Target="https://creativecommons.org/" TargetMode="External"/><Relationship Id="rId5" Type="http://schemas.openxmlformats.org/officeDocument/2006/relationships/hyperlink" Target="https://wiki.creativecommons.org/wiki/Best_practices_for_attribution#This_is_an_ideal_attribution" TargetMode="External"/><Relationship Id="rId4" Type="http://schemas.openxmlformats.org/officeDocument/2006/relationships/image" Target="../media/image19.png"/></Relationships>
</file>

<file path=ppt/slides/_rels/slide24.xml.rels><?xml version="1.0" encoding="UTF-8" standalone="yes"?>
<Relationships xmlns="http://schemas.openxmlformats.org/package/2006/relationships"><Relationship Id="rId3" Type="http://schemas.openxmlformats.org/officeDocument/2006/relationships/hyperlink" Target="https://www.slideshare.net/janeatcc/taaccct-on-adding-the-cc-by-license-to-your-materials?qid=212813a1-8798-4d57-98da-f5792b147b2a&amp;v=&amp;b=&amp;from_search=6" TargetMode="External"/><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hyperlink" Target="https://www.slideshare.net/janeatcc/taaccct-on-adding-the-cc-by-license-to-your-materials?qid=212813a1-8798-4d57-98da-f5792b147b2a&amp;v=&amp;b=&amp;from_search=6"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hyperlink" Target="https://www.slideshare.net/janeatcc/taaccct-on-adding-the-cc-by-license-to-your-materials?qid=212813a1-8798-4d57-98da-f5792b147b2a&amp;v=&amp;b=&amp;from_search=6" TargetMode="External"/><Relationship Id="rId1" Type="http://schemas.openxmlformats.org/officeDocument/2006/relationships/slideLayout" Target="../slideLayouts/slideLayout9.xml"/></Relationships>
</file>

<file path=ppt/slides/_rels/slide27.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9.xml"/><Relationship Id="rId5" Type="http://schemas.openxmlformats.org/officeDocument/2006/relationships/hyperlink" Target="https://courses.p2pu.org/en/courses/2377/content/4798/" TargetMode="External"/><Relationship Id="rId4" Type="http://schemas.openxmlformats.org/officeDocument/2006/relationships/hyperlink" Target="https://creativecommons.org/licenses/by-sa/4.0/"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9.xml"/><Relationship Id="rId5" Type="http://schemas.openxmlformats.org/officeDocument/2006/relationships/hyperlink" Target="https://courses.p2pu.org/en/courses/2377/open-research-2014/" TargetMode="External"/><Relationship Id="rId4" Type="http://schemas.openxmlformats.org/officeDocument/2006/relationships/hyperlink" Target="https://creativecommons.org/licenses/by-sa/4.0/"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hyperlink" Target="https://www.slideshare.net/janeatcc/taaccct-on-adding-the-cc-by-license-to-your-materials?qid=212813a1-8798-4d57-98da-f5792b147b2a&amp;v=&amp;b=&amp;from_search=6" TargetMode="Externa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hyperlink" Target="https://www.flickr.com/photos/40959105@N00/51174173756/" TargetMode="External"/><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8.jpg"/><Relationship Id="rId4" Type="http://schemas.openxmlformats.org/officeDocument/2006/relationships/hyperlink" Target="https://creativecommons.org/licenses/by/2.0/" TargetMode="External"/></Relationships>
</file>

<file path=ppt/slides/_rels/slide3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20.xml"/><Relationship Id="rId1" Type="http://schemas.openxmlformats.org/officeDocument/2006/relationships/slideLayout" Target="../slideLayouts/slideLayout9.xml"/><Relationship Id="rId4" Type="http://schemas.openxmlformats.org/officeDocument/2006/relationships/hyperlink" Target="http://www.open.edu/openlearncreate/mod/oucontent/view.php?id=82522&amp;section=2"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21.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22.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openxmlformats.org/officeDocument/2006/relationships/hyperlink" Target="https://www.flickr.com/photos/cogdog/18362774588/" TargetMode="External"/><Relationship Id="rId4" Type="http://schemas.openxmlformats.org/officeDocument/2006/relationships/image" Target="../media/image26.jpg"/></Relationships>
</file>

<file path=ppt/slides/_rels/slide34.xml.rels><?xml version="1.0" encoding="UTF-8" standalone="yes"?>
<Relationships xmlns="http://schemas.openxmlformats.org/package/2006/relationships"><Relationship Id="rId3" Type="http://schemas.openxmlformats.org/officeDocument/2006/relationships/hyperlink" Target="http://opencontent.org/definition/" TargetMode="External"/><Relationship Id="rId2" Type="http://schemas.openxmlformats.org/officeDocument/2006/relationships/notesSlide" Target="../notesSlides/notesSlide24.xml"/><Relationship Id="rId1" Type="http://schemas.openxmlformats.org/officeDocument/2006/relationships/slideLayout" Target="../slideLayouts/slideLayout10.xml"/><Relationship Id="rId5" Type="http://schemas.openxmlformats.org/officeDocument/2006/relationships/hyperlink" Target="https://www.flickr.com/photos/mikecogh/5135821856/in/faves-40959105@N00/" TargetMode="External"/><Relationship Id="rId4" Type="http://schemas.openxmlformats.org/officeDocument/2006/relationships/image" Target="../media/image27.jpg"/></Relationships>
</file>

<file path=ppt/slides/_rels/slide3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hyperlink" Target="https://wiki.creativecommons.org/wiki/Best_practices_for_attribution#This_is_a_good_attribution_for_material_you_modified_slightly" TargetMode="External"/></Relationships>
</file>

<file path=ppt/slides/_rels/slide3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hyperlink" Target="https://wiki.creativecommons.org/wiki/Marking_your_work_with_a_CC_license" TargetMode="External"/></Relationships>
</file>

<file path=ppt/slides/_rels/slide37.xml.rels><?xml version="1.0" encoding="UTF-8" standalone="yes"?>
<Relationships xmlns="http://schemas.openxmlformats.org/package/2006/relationships"><Relationship Id="rId3" Type="http://schemas.openxmlformats.org/officeDocument/2006/relationships/hyperlink" Target="https://wiki.creativecommons.org/wiki/Best_practices_for_attribution#This_is_a_good_attribution_for_material_you_modified_slightly" TargetMode="External"/><Relationship Id="rId2" Type="http://schemas.openxmlformats.org/officeDocument/2006/relationships/notesSlide" Target="../notesSlides/notesSlide27.xml"/><Relationship Id="rId1" Type="http://schemas.openxmlformats.org/officeDocument/2006/relationships/slideLayout" Target="../slideLayouts/slideLayout7.xml"/><Relationship Id="rId4" Type="http://schemas.openxmlformats.org/officeDocument/2006/relationships/image" Target="../media/image30.png"/></Relationships>
</file>

<file path=ppt/slides/_rels/slide38.xml.rels><?xml version="1.0" encoding="UTF-8" standalone="yes"?>
<Relationships xmlns="http://schemas.openxmlformats.org/package/2006/relationships"><Relationship Id="rId3" Type="http://schemas.openxmlformats.org/officeDocument/2006/relationships/hyperlink" Target="https://creativecommons.org/faq/#what-is-creative-commons-and-what-do-you-do"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39.xml.rels><?xml version="1.0" encoding="UTF-8" standalone="yes"?>
<Relationships xmlns="http://schemas.openxmlformats.org/package/2006/relationships"><Relationship Id="rId3" Type="http://schemas.openxmlformats.org/officeDocument/2006/relationships/hyperlink" Target="https://creativecommons.org/faq/#When_is_my_use_considered_an_adaptation" TargetMode="External"/><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40.xml.rels><?xml version="1.0" encoding="UTF-8" standalone="yes"?>
<Relationships xmlns="http://schemas.openxmlformats.org/package/2006/relationships"><Relationship Id="rId3" Type="http://schemas.openxmlformats.org/officeDocument/2006/relationships/hyperlink" Target="https://schools.leicester.gov.uk/media/2308/g3-finding-and-remixing-openly-licensed-resources-january-2015.pdf" TargetMode="External"/><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hyperlink" Target="https://www.oercommons.org/authoring/3930-an-oer-mashup-astronomy-redesign/view" TargetMode="External"/><Relationship Id="rId2" Type="http://schemas.openxmlformats.org/officeDocument/2006/relationships/notesSlide" Target="../notesSlides/notesSlide31.xml"/><Relationship Id="rId1" Type="http://schemas.openxmlformats.org/officeDocument/2006/relationships/slideLayout" Target="../slideLayouts/slideLayout7.xml"/><Relationship Id="rId6" Type="http://schemas.openxmlformats.org/officeDocument/2006/relationships/hyperlink" Target="https://open.lib.umn.edu/affordablecontent/chapter/valuing-open-textbooks-derivatives-adaptation-and-remix/" TargetMode="External"/><Relationship Id="rId5" Type="http://schemas.openxmlformats.org/officeDocument/2006/relationships/hyperlink" Target="https://opencontent.org/blog/archives/2629" TargetMode="External"/><Relationship Id="rId4" Type="http://schemas.openxmlformats.org/officeDocument/2006/relationships/hyperlink" Target="https://www.oeconsortium.org/2013/10/examples-of-oer-in-health-remixes-from-the-african-health-oer-network/" TargetMode="Externa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hyperlink" Target="https://creativecommons.org/faq/#what-is-creative-commons-and-what-do-you-do" TargetMode="External"/></Relationships>
</file>

<file path=ppt/slides/_rels/slide43.xml.rels><?xml version="1.0" encoding="UTF-8" standalone="yes"?>
<Relationships xmlns="http://schemas.openxmlformats.org/package/2006/relationships"><Relationship Id="rId3" Type="http://schemas.openxmlformats.org/officeDocument/2006/relationships/hyperlink" Target="https://creativecommons.org/faq/#what-is-creative-commons-and-what-do-you-do" TargetMode="External"/><Relationship Id="rId2" Type="http://schemas.openxmlformats.org/officeDocument/2006/relationships/notesSlide" Target="../notesSlides/notesSlide33.xml"/><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35.xml"/><Relationship Id="rId1" Type="http://schemas.openxmlformats.org/officeDocument/2006/relationships/slideLayout" Target="../slideLayouts/slideLayout8.xml"/><Relationship Id="rId6" Type="http://schemas.openxmlformats.org/officeDocument/2006/relationships/hyperlink" Target="https://creativecommons.org/licenses/by/2.0/" TargetMode="External"/><Relationship Id="rId5" Type="http://schemas.openxmlformats.org/officeDocument/2006/relationships/hyperlink" Target="https://www.flickr.com/photos/kalexanderson/" TargetMode="External"/><Relationship Id="rId4" Type="http://schemas.openxmlformats.org/officeDocument/2006/relationships/hyperlink" Target="https://www.flickr.com/photos/kalexanderson/7176605114/in/faves-40959105@N00/" TargetMode="Externa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8.xml"/></Relationships>
</file>

<file path=ppt/slides/_rels/slide47.xml.rels><?xml version="1.0" encoding="UTF-8" standalone="yes"?>
<Relationships xmlns="http://schemas.openxmlformats.org/package/2006/relationships"><Relationship Id="rId3" Type="http://schemas.openxmlformats.org/officeDocument/2006/relationships/image" Target="../media/image33.jpg"/><Relationship Id="rId2" Type="http://schemas.openxmlformats.org/officeDocument/2006/relationships/notesSlide" Target="../notesSlides/notesSlide37.xml"/><Relationship Id="rId1" Type="http://schemas.openxmlformats.org/officeDocument/2006/relationships/slideLayout" Target="../slideLayouts/slideLayout11.xml"/><Relationship Id="rId4" Type="http://schemas.openxmlformats.org/officeDocument/2006/relationships/hyperlink" Target="https://www.flickr.com/photos/henrybloomfield/12680815144/"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2872186B-9D18-1947-AF81-A057AE538664}"/>
              </a:ext>
            </a:extLst>
          </p:cNvPr>
          <p:cNvSpPr txBox="1"/>
          <p:nvPr/>
        </p:nvSpPr>
        <p:spPr>
          <a:xfrm flipH="1">
            <a:off x="3750513" y="2978761"/>
            <a:ext cx="4592861" cy="298173"/>
          </a:xfrm>
          <a:prstGeom prst="rect">
            <a:avLst/>
          </a:prstGeom>
        </p:spPr>
        <p:txBody>
          <a:bodyPr vert="horz" wrap="none" lIns="0" tIns="0" rIns="0" bIns="0" rtlCol="0">
            <a:noAutofit/>
          </a:bodyPr>
          <a:lstStyle/>
          <a:p>
            <a:r>
              <a:rPr lang="en-US" sz="1600" dirty="0">
                <a:solidFill>
                  <a:schemeClr val="bg1"/>
                </a:solidFill>
              </a:rPr>
              <a:t>TIDE Residential School</a:t>
            </a:r>
          </a:p>
          <a:p>
            <a:r>
              <a:rPr lang="en-US" sz="1600" dirty="0">
                <a:solidFill>
                  <a:schemeClr val="bg1"/>
                </a:solidFill>
              </a:rPr>
              <a:t>November 2019 </a:t>
            </a:r>
          </a:p>
        </p:txBody>
      </p:sp>
      <p:sp>
        <p:nvSpPr>
          <p:cNvPr id="6" name="Title 5">
            <a:extLst>
              <a:ext uri="{FF2B5EF4-FFF2-40B4-BE49-F238E27FC236}">
                <a16:creationId xmlns:a16="http://schemas.microsoft.com/office/drawing/2014/main" id="{D98CA6AC-AF6D-ED4D-A561-6ED549640C49}"/>
              </a:ext>
            </a:extLst>
          </p:cNvPr>
          <p:cNvSpPr>
            <a:spLocks noGrp="1"/>
          </p:cNvSpPr>
          <p:nvPr>
            <p:ph type="title" idx="4294967295"/>
          </p:nvPr>
        </p:nvSpPr>
        <p:spPr>
          <a:xfrm>
            <a:off x="3650952" y="1468439"/>
            <a:ext cx="6579943" cy="548051"/>
          </a:xfrm>
          <a:prstGeom prst="rect">
            <a:avLst/>
          </a:prstGeom>
        </p:spPr>
        <p:txBody>
          <a:bodyPr/>
          <a:lstStyle/>
          <a:p>
            <a:pPr>
              <a:lnSpc>
                <a:spcPct val="100000"/>
              </a:lnSpc>
            </a:pPr>
            <a:r>
              <a:rPr lang="en-US" sz="4000" dirty="0">
                <a:solidFill>
                  <a:schemeClr val="bg1"/>
                </a:solidFill>
              </a:rPr>
              <a:t>Introduction to </a:t>
            </a:r>
            <a:br>
              <a:rPr lang="en-US" sz="4000" dirty="0">
                <a:solidFill>
                  <a:schemeClr val="bg1"/>
                </a:solidFill>
              </a:rPr>
            </a:br>
            <a:r>
              <a:rPr lang="en-US" sz="4000" dirty="0">
                <a:solidFill>
                  <a:schemeClr val="bg1"/>
                </a:solidFill>
              </a:rPr>
              <a:t>Reusing OER</a:t>
            </a:r>
            <a:endParaRPr lang="en-US" sz="3600" dirty="0">
              <a:solidFill>
                <a:schemeClr val="bg1"/>
              </a:solidFill>
            </a:endParaRPr>
          </a:p>
        </p:txBody>
      </p:sp>
      <p:sp>
        <p:nvSpPr>
          <p:cNvPr id="2" name="Rectangle 1">
            <a:extLst>
              <a:ext uri="{FF2B5EF4-FFF2-40B4-BE49-F238E27FC236}">
                <a16:creationId xmlns:a16="http://schemas.microsoft.com/office/drawing/2014/main" id="{091B274E-D604-3240-A618-B29F15A3F9F6}"/>
              </a:ext>
            </a:extLst>
          </p:cNvPr>
          <p:cNvSpPr/>
          <p:nvPr/>
        </p:nvSpPr>
        <p:spPr>
          <a:xfrm>
            <a:off x="3650952" y="3572247"/>
            <a:ext cx="5220486" cy="630942"/>
          </a:xfrm>
          <a:prstGeom prst="rect">
            <a:avLst/>
          </a:prstGeom>
        </p:spPr>
        <p:txBody>
          <a:bodyPr wrap="square">
            <a:spAutoFit/>
          </a:bodyPr>
          <a:lstStyle/>
          <a:p>
            <a:r>
              <a:rPr lang="en-GB" sz="700" dirty="0">
                <a:solidFill>
                  <a:schemeClr val="bg1"/>
                </a:solidFill>
                <a:latin typeface="Arial" panose="020B0604020202020204" pitchFamily="34" charset="0"/>
                <a:cs typeface="Arial" panose="020B0604020202020204" pitchFamily="34" charset="0"/>
              </a:rPr>
              <a:t>The Transformation by Innovation in Distance Education (TIDE) project is enhancing distance learning in Myanmar by building the capacity of Higher Education staff and students, enhancing programmes of study, and strengthening systems that support Higher Educational Institutions in Myanmar. TIDE is part of the UK-Aid-funded Strategic Partnerships for Higher Education Innovation and Reform (SPHEIR) programme(</a:t>
            </a:r>
            <a:r>
              <a:rPr lang="en-GB" sz="700" u="sng" dirty="0">
                <a:solidFill>
                  <a:schemeClr val="bg1"/>
                </a:solidFill>
                <a:latin typeface="Arial" panose="020B0604020202020204" pitchFamily="34" charset="0"/>
                <a:cs typeface="Arial" panose="020B0604020202020204" pitchFamily="34" charset="0"/>
                <a:hlinkClick r:id="rId3" tooltip="https://eur02.safelinks.protection.outlook.com/?url=http%3A%2F%2Fwww.spheir.org.uk%2F&amp;data=04%7C01%7Cm-al-mossallami%40dfid.gov.uk%7Ca2cc67f1fb864ea0b2b708d8ff1eb7df%7Ccdf709af1a184c74bd936d14a64d73b3%7C0%7C0%7C637539854685157620%7CUnknown%7CTWFpbGZsb3d8eyJWIjoiMC4wLjAwMDAiLCJQIjoiV2luMzIiLCJBTiI6Ik1haWwiLCJXVCI6Mn0%3D%7C1000&amp;sdata=F%2BSxYfjNYBkAHmmPrPY1E3CG09rgoTCEgxr3vu9Jrvo%3D&amp;reserved=0">
                  <a:extLst>
                    <a:ext uri="{A12FA001-AC4F-418D-AE19-62706E023703}">
                      <ahyp:hlinkClr xmlns:ahyp="http://schemas.microsoft.com/office/drawing/2018/hyperlinkcolor" val="tx"/>
                    </a:ext>
                  </a:extLst>
                </a:hlinkClick>
              </a:rPr>
              <a:t>www.spheir.org.uk</a:t>
            </a:r>
            <a:r>
              <a:rPr lang="en-GB" sz="700" dirty="0">
                <a:solidFill>
                  <a:schemeClr val="bg1"/>
                </a:solidFill>
                <a:latin typeface="Arial" panose="020B0604020202020204" pitchFamily="34" charset="0"/>
                <a:cs typeface="Arial" panose="020B0604020202020204" pitchFamily="34" charset="0"/>
              </a:rPr>
              <a:t>). SPHEIR is managed on behalf of FCDO by a consortium led by the British Council that includes PwC and Universities UK International. The TIDE project will close in May 2021.</a:t>
            </a:r>
            <a:endParaRPr lang="en-US"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03971133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83ABE35-2E10-5C4F-BB2F-CADE9D6CD513}"/>
              </a:ext>
            </a:extLst>
          </p:cNvPr>
          <p:cNvPicPr>
            <a:picLocks noChangeAspect="1"/>
          </p:cNvPicPr>
          <p:nvPr/>
        </p:nvPicPr>
        <p:blipFill>
          <a:blip r:embed="rId2"/>
          <a:stretch>
            <a:fillRect/>
          </a:stretch>
        </p:blipFill>
        <p:spPr>
          <a:xfrm>
            <a:off x="3062288" y="1995488"/>
            <a:ext cx="3019425" cy="1152525"/>
          </a:xfrm>
          <a:prstGeom prst="rect">
            <a:avLst/>
          </a:prstGeom>
        </p:spPr>
      </p:pic>
    </p:spTree>
    <p:extLst>
      <p:ext uri="{BB962C8B-B14F-4D97-AF65-F5344CB8AC3E}">
        <p14:creationId xmlns:p14="http://schemas.microsoft.com/office/powerpoint/2010/main" val="344888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Shape 166">
            <a:extLst>
              <a:ext uri="{FF2B5EF4-FFF2-40B4-BE49-F238E27FC236}">
                <a16:creationId xmlns:a16="http://schemas.microsoft.com/office/drawing/2014/main" id="{C64D2A79-0306-C84A-A796-B7EC1EAD7C53}"/>
              </a:ext>
            </a:extLst>
          </p:cNvPr>
          <p:cNvPicPr preferRelativeResize="0"/>
          <p:nvPr/>
        </p:nvPicPr>
        <p:blipFill rotWithShape="1">
          <a:blip r:embed="rId2">
            <a:alphaModFix/>
          </a:blip>
          <a:srcRect/>
          <a:stretch/>
        </p:blipFill>
        <p:spPr>
          <a:xfrm>
            <a:off x="515389" y="309975"/>
            <a:ext cx="8223365" cy="4532189"/>
          </a:xfrm>
          <a:prstGeom prst="rect">
            <a:avLst/>
          </a:prstGeom>
          <a:noFill/>
          <a:ln>
            <a:noFill/>
          </a:ln>
        </p:spPr>
      </p:pic>
    </p:spTree>
    <p:extLst>
      <p:ext uri="{BB962C8B-B14F-4D97-AF65-F5344CB8AC3E}">
        <p14:creationId xmlns:p14="http://schemas.microsoft.com/office/powerpoint/2010/main" val="31662035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98429" y="1257273"/>
            <a:ext cx="4385290" cy="3139321"/>
          </a:xfrm>
          <a:prstGeom prst="rect">
            <a:avLst/>
          </a:prstGeom>
          <a:noFill/>
        </p:spPr>
        <p:txBody>
          <a:bodyPr wrap="square" rtlCol="0">
            <a:spAutoFit/>
          </a:bodyPr>
          <a:lstStyle/>
          <a:p>
            <a:r>
              <a:rPr lang="en-US" sz="4950" b="1"/>
              <a:t>Open Educational Resources (OER) </a:t>
            </a:r>
            <a:endParaRPr lang="en-US" sz="4950" b="1" dirty="0"/>
          </a:p>
        </p:txBody>
      </p:sp>
      <p:sp>
        <p:nvSpPr>
          <p:cNvPr id="3" name="TextBox 2"/>
          <p:cNvSpPr txBox="1"/>
          <p:nvPr/>
        </p:nvSpPr>
        <p:spPr>
          <a:xfrm>
            <a:off x="4457700" y="1257272"/>
            <a:ext cx="4275535" cy="3820277"/>
          </a:xfrm>
          <a:prstGeom prst="rect">
            <a:avLst/>
          </a:prstGeom>
          <a:noFill/>
        </p:spPr>
        <p:txBody>
          <a:bodyPr wrap="square" rtlCol="0">
            <a:spAutoFit/>
          </a:bodyPr>
          <a:lstStyle/>
          <a:p>
            <a:r>
              <a:rPr lang="en-US" sz="1875" dirty="0"/>
              <a:t>“Open Educational Resources (OERs) are any type of educational materials that are in the public domain or introduced with an open license. </a:t>
            </a:r>
            <a:r>
              <a:rPr lang="en-US" sz="1875" dirty="0">
                <a:solidFill>
                  <a:srgbClr val="FF0000"/>
                </a:solidFill>
              </a:rPr>
              <a:t>The nature of these open materials means that anyone can legally and freely copy, use, adapt and re-share them. </a:t>
            </a:r>
            <a:r>
              <a:rPr lang="en-US" sz="1875" dirty="0"/>
              <a:t>OERs range from textbooks to curricula, syllabi, lecture notes, assignments, tests, projects, audio, video and animation.”</a:t>
            </a:r>
          </a:p>
          <a:p>
            <a:endParaRPr lang="en-US" sz="900" dirty="0"/>
          </a:p>
          <a:p>
            <a:r>
              <a:rPr lang="en-US" sz="900" dirty="0"/>
              <a:t>(UNESCO, </a:t>
            </a:r>
            <a:r>
              <a:rPr lang="en-US" sz="900" dirty="0" err="1"/>
              <a:t>n.d.</a:t>
            </a:r>
            <a:r>
              <a:rPr lang="en-US" sz="900" dirty="0"/>
              <a:t> </a:t>
            </a:r>
            <a:r>
              <a:rPr lang="en-US" sz="900" dirty="0">
                <a:hlinkClick r:id="rId3"/>
              </a:rPr>
              <a:t>http://www.unesco.org/new/en/communication-and-information/access-to-knowledge/open-educational-resources/what-are-open-educational-resources-oers/)</a:t>
            </a:r>
            <a:r>
              <a:rPr lang="en-US" sz="900" dirty="0"/>
              <a:t> (my highlights in red) </a:t>
            </a:r>
          </a:p>
        </p:txBody>
      </p:sp>
    </p:spTree>
    <p:extLst>
      <p:ext uri="{BB962C8B-B14F-4D97-AF65-F5344CB8AC3E}">
        <p14:creationId xmlns:p14="http://schemas.microsoft.com/office/powerpoint/2010/main" val="356871612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rot="16200000">
            <a:off x="-1298236" y="1518868"/>
            <a:ext cx="4385290" cy="854080"/>
          </a:xfrm>
          <a:prstGeom prst="rect">
            <a:avLst/>
          </a:prstGeom>
          <a:noFill/>
        </p:spPr>
        <p:txBody>
          <a:bodyPr wrap="square" rtlCol="0">
            <a:spAutoFit/>
          </a:bodyPr>
          <a:lstStyle/>
          <a:p>
            <a:r>
              <a:rPr lang="en-US" sz="4950" b="1" dirty="0"/>
              <a:t>The 5 R’s </a:t>
            </a:r>
          </a:p>
        </p:txBody>
      </p:sp>
      <p:sp>
        <p:nvSpPr>
          <p:cNvPr id="3" name="TextBox 2"/>
          <p:cNvSpPr txBox="1"/>
          <p:nvPr/>
        </p:nvSpPr>
        <p:spPr>
          <a:xfrm>
            <a:off x="2228850" y="4138553"/>
            <a:ext cx="5947172" cy="559961"/>
          </a:xfrm>
          <a:prstGeom prst="rect">
            <a:avLst/>
          </a:prstGeom>
          <a:noFill/>
        </p:spPr>
        <p:txBody>
          <a:bodyPr wrap="square" rtlCol="0">
            <a:spAutoFit/>
          </a:bodyPr>
          <a:lstStyle/>
          <a:p>
            <a:r>
              <a:rPr lang="en-US" sz="1013" dirty="0"/>
              <a:t>See: Defining the “Open” in Open Content and Open Educational Resources by David Wiley </a:t>
            </a:r>
            <a:r>
              <a:rPr lang="en-US" sz="1013" dirty="0">
                <a:hlinkClick r:id="rId3"/>
              </a:rPr>
              <a:t>http://opencontent.org/definition/</a:t>
            </a:r>
            <a:r>
              <a:rPr lang="en-US" sz="1013" dirty="0"/>
              <a:t> and also The Access Compromise and the 5</a:t>
            </a:r>
            <a:r>
              <a:rPr lang="en-US" sz="1013" baseline="30000" dirty="0"/>
              <a:t>th</a:t>
            </a:r>
            <a:r>
              <a:rPr lang="en-US" sz="1013" dirty="0"/>
              <a:t> R </a:t>
            </a:r>
            <a:r>
              <a:rPr lang="en-US" sz="1013" dirty="0">
                <a:hlinkClick r:id="rId4"/>
              </a:rPr>
              <a:t>https://openedreader.org/chapter/the-access-compromise-and-the-5th-r/</a:t>
            </a:r>
            <a:r>
              <a:rPr lang="en-US" sz="1013" dirty="0"/>
              <a:t> </a:t>
            </a:r>
          </a:p>
        </p:txBody>
      </p:sp>
      <p:sp>
        <p:nvSpPr>
          <p:cNvPr id="4" name="TextBox 3"/>
          <p:cNvSpPr txBox="1"/>
          <p:nvPr/>
        </p:nvSpPr>
        <p:spPr>
          <a:xfrm>
            <a:off x="2228850" y="252777"/>
            <a:ext cx="6182916" cy="3901068"/>
          </a:xfrm>
          <a:prstGeom prst="rect">
            <a:avLst/>
          </a:prstGeom>
          <a:noFill/>
        </p:spPr>
        <p:txBody>
          <a:bodyPr wrap="square" rtlCol="0">
            <a:spAutoFit/>
          </a:bodyPr>
          <a:lstStyle/>
          <a:p>
            <a:r>
              <a:rPr lang="en-US" sz="4950" b="1" dirty="0">
                <a:solidFill>
                  <a:srgbClr val="FF0000"/>
                </a:solidFill>
              </a:rPr>
              <a:t>R</a:t>
            </a:r>
            <a:r>
              <a:rPr lang="en-US" sz="4950" b="1" dirty="0">
                <a:solidFill>
                  <a:srgbClr val="002060"/>
                </a:solidFill>
              </a:rPr>
              <a:t>etain</a:t>
            </a:r>
          </a:p>
          <a:p>
            <a:r>
              <a:rPr lang="en-US" sz="4950" b="1" dirty="0">
                <a:solidFill>
                  <a:srgbClr val="FF0000"/>
                </a:solidFill>
              </a:rPr>
              <a:t>R</a:t>
            </a:r>
            <a:r>
              <a:rPr lang="en-US" sz="4950" b="1" dirty="0">
                <a:solidFill>
                  <a:srgbClr val="002060"/>
                </a:solidFill>
              </a:rPr>
              <a:t>euse</a:t>
            </a:r>
          </a:p>
          <a:p>
            <a:r>
              <a:rPr lang="en-US" sz="4950" b="1" dirty="0">
                <a:solidFill>
                  <a:srgbClr val="FF0000"/>
                </a:solidFill>
              </a:rPr>
              <a:t>R</a:t>
            </a:r>
            <a:r>
              <a:rPr lang="en-US" sz="4950" b="1" dirty="0">
                <a:solidFill>
                  <a:srgbClr val="002060"/>
                </a:solidFill>
              </a:rPr>
              <a:t>evise</a:t>
            </a:r>
          </a:p>
          <a:p>
            <a:r>
              <a:rPr lang="en-US" sz="4950" b="1" dirty="0">
                <a:solidFill>
                  <a:srgbClr val="FF0000"/>
                </a:solidFill>
              </a:rPr>
              <a:t>R</a:t>
            </a:r>
            <a:r>
              <a:rPr lang="en-US" sz="4950" b="1" dirty="0">
                <a:solidFill>
                  <a:srgbClr val="002060"/>
                </a:solidFill>
              </a:rPr>
              <a:t>emix</a:t>
            </a:r>
          </a:p>
          <a:p>
            <a:r>
              <a:rPr lang="en-US" sz="4950" b="1" dirty="0">
                <a:solidFill>
                  <a:srgbClr val="FF0000"/>
                </a:solidFill>
              </a:rPr>
              <a:t>R</a:t>
            </a:r>
            <a:r>
              <a:rPr lang="en-US" sz="4950" b="1" dirty="0">
                <a:solidFill>
                  <a:srgbClr val="002060"/>
                </a:solidFill>
              </a:rPr>
              <a:t>edistribute</a:t>
            </a:r>
          </a:p>
        </p:txBody>
      </p:sp>
    </p:spTree>
    <p:extLst>
      <p:ext uri="{BB962C8B-B14F-4D97-AF65-F5344CB8AC3E}">
        <p14:creationId xmlns:p14="http://schemas.microsoft.com/office/powerpoint/2010/main" val="38384041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4"/>
        <p:cNvGrpSpPr/>
        <p:nvPr/>
      </p:nvGrpSpPr>
      <p:grpSpPr>
        <a:xfrm>
          <a:off x="0" y="0"/>
          <a:ext cx="0" cy="0"/>
          <a:chOff x="0" y="0"/>
          <a:chExt cx="0" cy="0"/>
        </a:xfrm>
      </p:grpSpPr>
      <p:pic>
        <p:nvPicPr>
          <p:cNvPr id="185" name="Shape 185"/>
          <p:cNvPicPr preferRelativeResize="0"/>
          <p:nvPr/>
        </p:nvPicPr>
        <p:blipFill rotWithShape="1">
          <a:blip r:embed="rId3">
            <a:alphaModFix/>
          </a:blip>
          <a:srcRect/>
          <a:stretch/>
        </p:blipFill>
        <p:spPr>
          <a:xfrm>
            <a:off x="2725055" y="192121"/>
            <a:ext cx="5943600" cy="4585394"/>
          </a:xfrm>
          <a:prstGeom prst="rect">
            <a:avLst/>
          </a:prstGeom>
          <a:noFill/>
          <a:ln>
            <a:noFill/>
          </a:ln>
        </p:spPr>
      </p:pic>
      <p:sp>
        <p:nvSpPr>
          <p:cNvPr id="186" name="Shape 186"/>
          <p:cNvSpPr txBox="1"/>
          <p:nvPr/>
        </p:nvSpPr>
        <p:spPr>
          <a:xfrm>
            <a:off x="1545479" y="4777514"/>
            <a:ext cx="7123176" cy="161583"/>
          </a:xfrm>
          <a:prstGeom prst="rect">
            <a:avLst/>
          </a:prstGeom>
          <a:noFill/>
          <a:ln>
            <a:noFill/>
          </a:ln>
        </p:spPr>
        <p:txBody>
          <a:bodyPr spcFirstLastPara="1" wrap="square" lIns="68569" tIns="34275" rIns="68569" bIns="34275" anchor="t" anchorCtr="0">
            <a:noAutofit/>
          </a:bodyPr>
          <a:lstStyle/>
          <a:p>
            <a:pPr algn="r"/>
            <a:r>
              <a:rPr lang="en-GB" sz="600">
                <a:solidFill>
                  <a:srgbClr val="000000"/>
                </a:solidFill>
                <a:latin typeface="Arial"/>
                <a:ea typeface="Arial"/>
                <a:cs typeface="Arial"/>
                <a:sym typeface="Arial"/>
              </a:rPr>
              <a:t>Image credit: ‘</a:t>
            </a:r>
            <a:r>
              <a:rPr lang="en-GB" sz="600" u="sng">
                <a:solidFill>
                  <a:schemeClr val="hlink"/>
                </a:solidFill>
                <a:latin typeface="Arial"/>
                <a:ea typeface="Arial"/>
                <a:cs typeface="Arial"/>
                <a:sym typeface="Arial"/>
                <a:hlinkClick r:id="rId4"/>
              </a:rPr>
              <a:t>Finding and using open educational resources (OER): implementing the Creative Commons CC BY license (slide 4)’ </a:t>
            </a:r>
            <a:r>
              <a:rPr lang="en-GB" sz="600">
                <a:solidFill>
                  <a:srgbClr val="000000"/>
                </a:solidFill>
                <a:latin typeface="Arial"/>
                <a:ea typeface="Arial"/>
                <a:cs typeface="Arial"/>
                <a:sym typeface="Arial"/>
              </a:rPr>
              <a:t>(Paul Stacey and Hal </a:t>
            </a:r>
            <a:r>
              <a:rPr lang="en-GB" sz="600" dirty="0" err="1">
                <a:solidFill>
                  <a:srgbClr val="000000"/>
                </a:solidFill>
                <a:latin typeface="Arial"/>
                <a:ea typeface="Arial"/>
                <a:cs typeface="Arial"/>
                <a:sym typeface="Arial"/>
              </a:rPr>
              <a:t>Plotkin</a:t>
            </a:r>
            <a:r>
              <a:rPr lang="en-GB" sz="600" dirty="0">
                <a:solidFill>
                  <a:srgbClr val="000000"/>
                </a:solidFill>
                <a:latin typeface="Arial"/>
                <a:ea typeface="Arial"/>
                <a:cs typeface="Arial"/>
                <a:sym typeface="Arial"/>
              </a:rPr>
              <a:t>, CC BY 4.0)</a:t>
            </a:r>
            <a:endParaRPr sz="600" dirty="0">
              <a:solidFill>
                <a:srgbClr val="000000"/>
              </a:solidFill>
              <a:latin typeface="Arial"/>
              <a:ea typeface="Arial"/>
              <a:cs typeface="Arial"/>
              <a:sym typeface="Arial"/>
            </a:endParaRPr>
          </a:p>
        </p:txBody>
      </p:sp>
      <p:sp>
        <p:nvSpPr>
          <p:cNvPr id="4" name="TextBox 3"/>
          <p:cNvSpPr txBox="1"/>
          <p:nvPr/>
        </p:nvSpPr>
        <p:spPr>
          <a:xfrm rot="16200000">
            <a:off x="-1126786" y="1396082"/>
            <a:ext cx="4385290" cy="2377574"/>
          </a:xfrm>
          <a:prstGeom prst="rect">
            <a:avLst/>
          </a:prstGeom>
          <a:noFill/>
        </p:spPr>
        <p:txBody>
          <a:bodyPr wrap="square" rtlCol="0">
            <a:spAutoFit/>
          </a:bodyPr>
          <a:lstStyle/>
          <a:p>
            <a:r>
              <a:rPr lang="en-US" sz="4950" b="1" dirty="0"/>
              <a:t>Open Licenses and OER </a:t>
            </a:r>
          </a:p>
        </p:txBody>
      </p:sp>
    </p:spTree>
    <p:extLst>
      <p:ext uri="{BB962C8B-B14F-4D97-AF65-F5344CB8AC3E}">
        <p14:creationId xmlns:p14="http://schemas.microsoft.com/office/powerpoint/2010/main" val="4089112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1" name="Shape 111"/>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What do we mean by adaptation? </a:t>
            </a:r>
            <a:endParaRPr sz="4950" dirty="0"/>
          </a:p>
          <a:p>
            <a:endParaRPr sz="4950" b="1" dirty="0">
              <a:solidFill>
                <a:schemeClr val="dk1"/>
              </a:solidFill>
              <a:latin typeface="Calibri"/>
              <a:ea typeface="Calibri"/>
              <a:cs typeface="Calibri"/>
              <a:sym typeface="Calibri"/>
            </a:endParaRPr>
          </a:p>
        </p:txBody>
      </p:sp>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179481" y="1879349"/>
            <a:ext cx="4565072" cy="3045759"/>
          </a:xfrm>
          <a:prstGeom prst="rect">
            <a:avLst/>
          </a:prstGeom>
        </p:spPr>
      </p:pic>
      <p:sp>
        <p:nvSpPr>
          <p:cNvPr id="5" name="TextBox 4"/>
          <p:cNvSpPr txBox="1"/>
          <p:nvPr/>
        </p:nvSpPr>
        <p:spPr>
          <a:xfrm rot="16200000">
            <a:off x="5292436" y="1339276"/>
            <a:ext cx="7065818" cy="184666"/>
          </a:xfrm>
          <a:prstGeom prst="rect">
            <a:avLst/>
          </a:prstGeom>
          <a:noFill/>
        </p:spPr>
        <p:txBody>
          <a:bodyPr wrap="square" rtlCol="0">
            <a:spAutoFit/>
          </a:bodyPr>
          <a:lstStyle/>
          <a:p>
            <a:r>
              <a:rPr lang="en-US" sz="600" dirty="0"/>
              <a:t>Picture Credit: change by </a:t>
            </a:r>
            <a:r>
              <a:rPr lang="en-US" sz="600" b="1" dirty="0">
                <a:hlinkClick r:id="rId4" tooltip="Go to Trung Dũng Nguyễn's photostream"/>
              </a:rPr>
              <a:t>Trung Dũng Nguyễn</a:t>
            </a:r>
            <a:r>
              <a:rPr lang="en-US" sz="600" b="1" dirty="0"/>
              <a:t> </a:t>
            </a:r>
            <a:r>
              <a:rPr lang="en-US" sz="600" dirty="0"/>
              <a:t>is licensed CC BY-NC 2.0 </a:t>
            </a:r>
            <a:r>
              <a:rPr lang="en-US" sz="600" dirty="0">
                <a:hlinkClick r:id="rId5"/>
              </a:rPr>
              <a:t>https://www.flickr.com/photos/mrtrungdung/8880039737/in/</a:t>
            </a:r>
            <a:r>
              <a:rPr lang="en-US" sz="600" dirty="0"/>
              <a:t> </a:t>
            </a:r>
          </a:p>
        </p:txBody>
      </p:sp>
      <p:sp>
        <p:nvSpPr>
          <p:cNvPr id="6" name="TextBox 5"/>
          <p:cNvSpPr txBox="1"/>
          <p:nvPr/>
        </p:nvSpPr>
        <p:spPr>
          <a:xfrm>
            <a:off x="328433" y="2260222"/>
            <a:ext cx="3851048" cy="2446824"/>
          </a:xfrm>
          <a:prstGeom prst="rect">
            <a:avLst/>
          </a:prstGeom>
          <a:noFill/>
        </p:spPr>
        <p:txBody>
          <a:bodyPr wrap="square" rtlCol="0">
            <a:spAutoFit/>
          </a:bodyPr>
          <a:lstStyle/>
          <a:p>
            <a:r>
              <a:rPr lang="en-US" sz="2700" dirty="0"/>
              <a:t>“something that is </a:t>
            </a:r>
          </a:p>
          <a:p>
            <a:r>
              <a:rPr lang="en-US" sz="2700" dirty="0"/>
              <a:t>changed or modified to suit new conditions or </a:t>
            </a:r>
          </a:p>
          <a:p>
            <a:r>
              <a:rPr lang="en-US" sz="2700" dirty="0"/>
              <a:t>needs”</a:t>
            </a:r>
          </a:p>
          <a:p>
            <a:endParaRPr lang="en-US" sz="2700" dirty="0"/>
          </a:p>
          <a:p>
            <a:r>
              <a:rPr lang="en-US" sz="900" dirty="0"/>
              <a:t>Collins English Dictionary: British Dictionary definitions for adaptation (No 3): </a:t>
            </a:r>
            <a:r>
              <a:rPr lang="en-US" sz="900" dirty="0">
                <a:hlinkClick r:id="rId6"/>
              </a:rPr>
              <a:t>https://www.dictionary.com/browse/adaptation</a:t>
            </a:r>
            <a:r>
              <a:rPr lang="en-US" sz="900" dirty="0"/>
              <a:t>  </a:t>
            </a:r>
          </a:p>
        </p:txBody>
      </p:sp>
    </p:spTree>
    <p:extLst>
      <p:ext uri="{BB962C8B-B14F-4D97-AF65-F5344CB8AC3E}">
        <p14:creationId xmlns:p14="http://schemas.microsoft.com/office/powerpoint/2010/main" val="207836503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rot="16200000">
            <a:off x="-1298236" y="1518868"/>
            <a:ext cx="4385290" cy="854080"/>
          </a:xfrm>
          <a:prstGeom prst="rect">
            <a:avLst/>
          </a:prstGeom>
          <a:noFill/>
        </p:spPr>
        <p:txBody>
          <a:bodyPr wrap="square" rtlCol="0">
            <a:spAutoFit/>
          </a:bodyPr>
          <a:lstStyle/>
          <a:p>
            <a:r>
              <a:rPr lang="en-US" sz="4950" b="1" dirty="0"/>
              <a:t>The 5 R’s </a:t>
            </a:r>
          </a:p>
        </p:txBody>
      </p:sp>
      <p:sp>
        <p:nvSpPr>
          <p:cNvPr id="3" name="TextBox 2"/>
          <p:cNvSpPr txBox="1"/>
          <p:nvPr/>
        </p:nvSpPr>
        <p:spPr>
          <a:xfrm>
            <a:off x="2228850" y="4138553"/>
            <a:ext cx="5947172" cy="559961"/>
          </a:xfrm>
          <a:prstGeom prst="rect">
            <a:avLst/>
          </a:prstGeom>
          <a:noFill/>
        </p:spPr>
        <p:txBody>
          <a:bodyPr wrap="square" rtlCol="0">
            <a:spAutoFit/>
          </a:bodyPr>
          <a:lstStyle/>
          <a:p>
            <a:r>
              <a:rPr lang="en-US" sz="1013" dirty="0"/>
              <a:t>See: Defining the “Open” in Open Content and Open Educational Resources by David Wiley </a:t>
            </a:r>
            <a:r>
              <a:rPr lang="en-US" sz="1013" dirty="0">
                <a:hlinkClick r:id="rId3"/>
              </a:rPr>
              <a:t>http://opencontent.org/definition/</a:t>
            </a:r>
            <a:r>
              <a:rPr lang="en-US" sz="1013" dirty="0"/>
              <a:t> and also The Access Compromise and the 5</a:t>
            </a:r>
            <a:r>
              <a:rPr lang="en-US" sz="1013" baseline="30000" dirty="0"/>
              <a:t>th</a:t>
            </a:r>
            <a:r>
              <a:rPr lang="en-US" sz="1013" dirty="0"/>
              <a:t> R </a:t>
            </a:r>
            <a:r>
              <a:rPr lang="en-US" sz="1013" dirty="0">
                <a:hlinkClick r:id="rId4"/>
              </a:rPr>
              <a:t>https://openedreader.org/chapter/the-access-compromise-and-the-5th-r/</a:t>
            </a:r>
            <a:r>
              <a:rPr lang="en-US" sz="1013" dirty="0"/>
              <a:t> </a:t>
            </a:r>
          </a:p>
        </p:txBody>
      </p:sp>
      <p:sp>
        <p:nvSpPr>
          <p:cNvPr id="4" name="TextBox 3"/>
          <p:cNvSpPr txBox="1"/>
          <p:nvPr/>
        </p:nvSpPr>
        <p:spPr>
          <a:xfrm>
            <a:off x="2228850" y="252777"/>
            <a:ext cx="6182916" cy="3901068"/>
          </a:xfrm>
          <a:prstGeom prst="rect">
            <a:avLst/>
          </a:prstGeom>
          <a:noFill/>
        </p:spPr>
        <p:txBody>
          <a:bodyPr wrap="square" rtlCol="0">
            <a:spAutoFit/>
          </a:bodyPr>
          <a:lstStyle/>
          <a:p>
            <a:r>
              <a:rPr lang="en-US" sz="4950" b="1" dirty="0">
                <a:solidFill>
                  <a:srgbClr val="FF0000"/>
                </a:solidFill>
              </a:rPr>
              <a:t>R</a:t>
            </a:r>
            <a:r>
              <a:rPr lang="en-US" sz="4950" b="1" dirty="0">
                <a:solidFill>
                  <a:srgbClr val="002060"/>
                </a:solidFill>
              </a:rPr>
              <a:t>etain</a:t>
            </a:r>
          </a:p>
          <a:p>
            <a:r>
              <a:rPr lang="en-US" sz="4950" b="1" dirty="0">
                <a:solidFill>
                  <a:srgbClr val="FF0000"/>
                </a:solidFill>
              </a:rPr>
              <a:t>R</a:t>
            </a:r>
            <a:r>
              <a:rPr lang="en-US" sz="4950" b="1" dirty="0">
                <a:solidFill>
                  <a:srgbClr val="002060"/>
                </a:solidFill>
              </a:rPr>
              <a:t>euse</a:t>
            </a:r>
          </a:p>
          <a:p>
            <a:r>
              <a:rPr lang="en-US" sz="4950" b="1" dirty="0">
                <a:solidFill>
                  <a:srgbClr val="FF0000"/>
                </a:solidFill>
              </a:rPr>
              <a:t>R</a:t>
            </a:r>
            <a:r>
              <a:rPr lang="en-US" sz="4950" b="1" dirty="0">
                <a:solidFill>
                  <a:srgbClr val="002060"/>
                </a:solidFill>
              </a:rPr>
              <a:t>evise</a:t>
            </a:r>
          </a:p>
          <a:p>
            <a:r>
              <a:rPr lang="en-US" sz="4950" b="1" dirty="0">
                <a:solidFill>
                  <a:srgbClr val="FF0000"/>
                </a:solidFill>
              </a:rPr>
              <a:t>R</a:t>
            </a:r>
            <a:r>
              <a:rPr lang="en-US" sz="4950" b="1" dirty="0">
                <a:solidFill>
                  <a:srgbClr val="002060"/>
                </a:solidFill>
              </a:rPr>
              <a:t>emix</a:t>
            </a:r>
          </a:p>
          <a:p>
            <a:r>
              <a:rPr lang="en-US" sz="4950" b="1" dirty="0">
                <a:solidFill>
                  <a:srgbClr val="FF0000"/>
                </a:solidFill>
              </a:rPr>
              <a:t>R</a:t>
            </a:r>
            <a:r>
              <a:rPr lang="en-US" sz="4950" b="1" dirty="0">
                <a:solidFill>
                  <a:srgbClr val="002060"/>
                </a:solidFill>
              </a:rPr>
              <a:t>edistribute</a:t>
            </a:r>
          </a:p>
        </p:txBody>
      </p:sp>
      <p:sp>
        <p:nvSpPr>
          <p:cNvPr id="6" name="Left Arrow 5"/>
          <p:cNvSpPr/>
          <p:nvPr/>
        </p:nvSpPr>
        <p:spPr>
          <a:xfrm>
            <a:off x="5202436" y="1945909"/>
            <a:ext cx="3195530" cy="55071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
        <p:nvSpPr>
          <p:cNvPr id="7" name="Left Arrow 6"/>
          <p:cNvSpPr/>
          <p:nvPr/>
        </p:nvSpPr>
        <p:spPr>
          <a:xfrm>
            <a:off x="5202436" y="2673272"/>
            <a:ext cx="3195530" cy="550718"/>
          </a:xfrm>
          <a:prstGeom prst="left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p>
        </p:txBody>
      </p:sp>
    </p:spTree>
    <p:extLst>
      <p:ext uri="{BB962C8B-B14F-4D97-AF65-F5344CB8AC3E}">
        <p14:creationId xmlns:p14="http://schemas.microsoft.com/office/powerpoint/2010/main" val="26240792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4" name="Shape 166"/>
          <p:cNvPicPr preferRelativeResize="0"/>
          <p:nvPr/>
        </p:nvPicPr>
        <p:blipFill rotWithShape="1">
          <a:blip r:embed="rId3">
            <a:alphaModFix/>
          </a:blip>
          <a:srcRect/>
          <a:stretch/>
        </p:blipFill>
        <p:spPr>
          <a:xfrm>
            <a:off x="515389" y="309975"/>
            <a:ext cx="8223365" cy="4532189"/>
          </a:xfrm>
          <a:prstGeom prst="rect">
            <a:avLst/>
          </a:prstGeom>
          <a:noFill/>
          <a:ln>
            <a:noFill/>
          </a:ln>
        </p:spPr>
      </p:pic>
      <p:sp>
        <p:nvSpPr>
          <p:cNvPr id="3" name="&quot;No&quot; Symbol 2"/>
          <p:cNvSpPr/>
          <p:nvPr/>
        </p:nvSpPr>
        <p:spPr>
          <a:xfrm>
            <a:off x="5953992" y="3457575"/>
            <a:ext cx="2036618" cy="1413164"/>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5" name="&quot;No&quot; Symbol 4"/>
          <p:cNvSpPr/>
          <p:nvPr/>
        </p:nvSpPr>
        <p:spPr>
          <a:xfrm>
            <a:off x="1392382" y="3486150"/>
            <a:ext cx="2036618" cy="1413164"/>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Tree>
    <p:extLst>
      <p:ext uri="{BB962C8B-B14F-4D97-AF65-F5344CB8AC3E}">
        <p14:creationId xmlns:p14="http://schemas.microsoft.com/office/powerpoint/2010/main" val="221676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700789" y="1839192"/>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Activity 2: Reusing </a:t>
            </a:r>
          </a:p>
          <a:p>
            <a:r>
              <a:rPr lang="en-GB" sz="4950" b="1" dirty="0">
                <a:solidFill>
                  <a:schemeClr val="dk1"/>
                </a:solidFill>
                <a:latin typeface="Calibri"/>
                <a:ea typeface="Calibri"/>
                <a:cs typeface="Calibri"/>
                <a:sym typeface="Calibri"/>
              </a:rPr>
              <a:t>OER</a:t>
            </a: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4"/>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5"/>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6"/>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9933530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FCBEC0E6-B1D1-EB45-B8D8-DE7A3C3799B6}"/>
              </a:ext>
            </a:extLst>
          </p:cNvPr>
          <p:cNvSpPr txBox="1"/>
          <p:nvPr/>
        </p:nvSpPr>
        <p:spPr>
          <a:xfrm>
            <a:off x="513754" y="1648755"/>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Referencing Other Resources</a:t>
            </a:r>
            <a:endParaRPr sz="4950" b="1" dirty="0">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3642565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85"/>
        <p:cNvGrpSpPr/>
        <p:nvPr/>
      </p:nvGrpSpPr>
      <p:grpSpPr>
        <a:xfrm>
          <a:off x="0" y="0"/>
          <a:ext cx="0" cy="0"/>
          <a:chOff x="0" y="0"/>
          <a:chExt cx="0" cy="0"/>
        </a:xfrm>
      </p:grpSpPr>
      <p:sp>
        <p:nvSpPr>
          <p:cNvPr id="86" name="Shape 86"/>
          <p:cNvSpPr txBox="1">
            <a:spLocks noGrp="1"/>
          </p:cNvSpPr>
          <p:nvPr>
            <p:ph type="body" idx="1"/>
          </p:nvPr>
        </p:nvSpPr>
        <p:spPr>
          <a:xfrm>
            <a:off x="628649" y="614300"/>
            <a:ext cx="7886700" cy="3263504"/>
          </a:xfrm>
          <a:prstGeom prst="rect">
            <a:avLst/>
          </a:prstGeom>
          <a:noFill/>
          <a:ln>
            <a:noFill/>
          </a:ln>
        </p:spPr>
        <p:txBody>
          <a:bodyPr spcFirstLastPara="1" wrap="square" lIns="68569" tIns="34275" rIns="68569" bIns="34275" anchor="t" anchorCtr="0">
            <a:noAutofit/>
          </a:bodyPr>
          <a:lstStyle/>
          <a:p>
            <a:pPr marL="0" indent="0">
              <a:buSzPts val="7200"/>
              <a:buNone/>
            </a:pPr>
            <a:endParaRPr lang="en-GB" sz="5400" b="1" dirty="0"/>
          </a:p>
          <a:p>
            <a:pPr marL="0" indent="0">
              <a:buSzPts val="7200"/>
              <a:buNone/>
            </a:pPr>
            <a:r>
              <a:rPr lang="en-GB" sz="5400" b="1" dirty="0"/>
              <a:t>Introduction</a:t>
            </a:r>
          </a:p>
          <a:p>
            <a:pPr marL="0" indent="0">
              <a:buSzPts val="7200"/>
              <a:buNone/>
            </a:pPr>
            <a:r>
              <a:rPr lang="en-GB" sz="5400" b="1" dirty="0"/>
              <a:t>to Reusing OER</a:t>
            </a:r>
            <a:endParaRPr dirty="0"/>
          </a:p>
          <a:p>
            <a:pPr marL="0" indent="0">
              <a:buNone/>
            </a:pPr>
            <a:endParaRPr lang="en-GB" dirty="0"/>
          </a:p>
        </p:txBody>
      </p:sp>
      <p:pic>
        <p:nvPicPr>
          <p:cNvPr id="87" name="Shape 87">
            <a:hlinkClick r:id="rId3"/>
          </p:cNvPr>
          <p:cNvPicPr preferRelativeResize="0"/>
          <p:nvPr/>
        </p:nvPicPr>
        <p:blipFill rotWithShape="1">
          <a:blip r:embed="rId4">
            <a:alphaModFix/>
          </a:blip>
          <a:srcRect/>
          <a:stretch/>
        </p:blipFill>
        <p:spPr>
          <a:xfrm>
            <a:off x="160660" y="4632723"/>
            <a:ext cx="935981" cy="327478"/>
          </a:xfrm>
          <a:prstGeom prst="rect">
            <a:avLst/>
          </a:prstGeom>
          <a:noFill/>
          <a:ln>
            <a:noFill/>
          </a:ln>
        </p:spPr>
      </p:pic>
      <p:sp>
        <p:nvSpPr>
          <p:cNvPr id="88" name="Shape 88"/>
          <p:cNvSpPr/>
          <p:nvPr/>
        </p:nvSpPr>
        <p:spPr>
          <a:xfrm>
            <a:off x="1159456" y="4632723"/>
            <a:ext cx="7355894" cy="164468"/>
          </a:xfrm>
          <a:prstGeom prst="rect">
            <a:avLst/>
          </a:prstGeom>
          <a:noFill/>
          <a:ln>
            <a:noFill/>
          </a:ln>
        </p:spPr>
        <p:txBody>
          <a:bodyPr spcFirstLastPara="1" wrap="square" lIns="25706" tIns="12844" rIns="25706" bIns="12844" anchor="t" anchorCtr="0">
            <a:noAutofit/>
          </a:bodyPr>
          <a:lstStyle/>
          <a:p>
            <a:r>
              <a:rPr lang="en-GB" sz="900" dirty="0">
                <a:solidFill>
                  <a:srgbClr val="000000"/>
                </a:solidFill>
                <a:latin typeface="Calibri"/>
                <a:ea typeface="Calibri"/>
                <a:cs typeface="Calibri"/>
                <a:sym typeface="Calibri"/>
              </a:rPr>
              <a:t>This work was created by Beck Pitt as part of the TIDE project and is licensed under the </a:t>
            </a:r>
            <a:r>
              <a:rPr lang="en-GB" sz="900" u="sng" dirty="0">
                <a:solidFill>
                  <a:schemeClr val="hlink"/>
                </a:solidFill>
                <a:latin typeface="Calibri"/>
                <a:ea typeface="Calibri"/>
                <a:cs typeface="Calibri"/>
                <a:sym typeface="Calibri"/>
                <a:hlinkClick r:id="rId3"/>
              </a:rPr>
              <a:t>Creative Commons Attribution 4.0 International License</a:t>
            </a:r>
            <a:r>
              <a:rPr lang="en-GB" sz="900" dirty="0">
                <a:solidFill>
                  <a:srgbClr val="000000"/>
                </a:solidFill>
                <a:latin typeface="Calibri"/>
                <a:ea typeface="Calibri"/>
                <a:cs typeface="Calibri"/>
                <a:sym typeface="Calibri"/>
              </a:rPr>
              <a:t> unless otherwise stated. Minor amends were carried out to the slides in May 2021.</a:t>
            </a:r>
            <a:endParaRPr sz="900" dirty="0">
              <a:solidFill>
                <a:srgbClr val="000000"/>
              </a:solidFill>
              <a:latin typeface="Calibri"/>
              <a:ea typeface="Calibri"/>
              <a:cs typeface="Calibri"/>
              <a:sym typeface="Calibri"/>
            </a:endParaRPr>
          </a:p>
        </p:txBody>
      </p:sp>
      <p:pic>
        <p:nvPicPr>
          <p:cNvPr id="5" name="Shape 196"/>
          <p:cNvPicPr preferRelativeResize="0"/>
          <p:nvPr/>
        </p:nvPicPr>
        <p:blipFill rotWithShape="1">
          <a:blip r:embed="rId5">
            <a:alphaModFix/>
          </a:blip>
          <a:srcRect/>
          <a:stretch/>
        </p:blipFill>
        <p:spPr>
          <a:xfrm rot="16200000">
            <a:off x="5840054" y="769547"/>
            <a:ext cx="3776870" cy="2237775"/>
          </a:xfrm>
          <a:prstGeom prst="rect">
            <a:avLst/>
          </a:prstGeom>
          <a:noFill/>
          <a:ln>
            <a:noFill/>
          </a:ln>
        </p:spPr>
      </p:pic>
      <p:sp>
        <p:nvSpPr>
          <p:cNvPr id="6" name="Shape 198"/>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6"/>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7"/>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8"/>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5592553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A1A9F2A4-1A5A-B74A-8AD6-012BA9BB35E7}"/>
              </a:ext>
            </a:extLst>
          </p:cNvPr>
          <p:cNvSpPr txBox="1"/>
          <p:nvPr/>
        </p:nvSpPr>
        <p:spPr>
          <a:xfrm>
            <a:off x="322119" y="1147592"/>
            <a:ext cx="7606145" cy="3393237"/>
          </a:xfrm>
          <a:prstGeom prst="rect">
            <a:avLst/>
          </a:prstGeom>
          <a:noFill/>
        </p:spPr>
        <p:txBody>
          <a:bodyPr wrap="square" rtlCol="0">
            <a:spAutoFit/>
          </a:bodyPr>
          <a:lstStyle/>
          <a:p>
            <a:pPr marL="428625" indent="-428625">
              <a:buFont typeface="Arial" panose="020B0604020202020204" pitchFamily="34" charset="0"/>
              <a:buChar char="•"/>
            </a:pPr>
            <a:r>
              <a:rPr lang="en-US" sz="1950" dirty="0"/>
              <a:t>Remember to reference </a:t>
            </a:r>
            <a:r>
              <a:rPr lang="en-US" sz="1950" i="1" dirty="0"/>
              <a:t>any </a:t>
            </a:r>
            <a:r>
              <a:rPr lang="en-US" sz="1950" dirty="0"/>
              <a:t>resources you incorporate into your own work, e.g. quote your source, paraphrase</a:t>
            </a:r>
          </a:p>
          <a:p>
            <a:pPr marL="428625" indent="-428625">
              <a:buFont typeface="Arial" panose="020B0604020202020204" pitchFamily="34" charset="0"/>
              <a:buChar char="•"/>
            </a:pPr>
            <a:r>
              <a:rPr lang="en-US" sz="1950" dirty="0"/>
              <a:t>You should not use resources without first seeking permission from the copyright owner (unless they are OER or Public Domain) </a:t>
            </a:r>
          </a:p>
          <a:p>
            <a:pPr marL="428625" indent="-428625">
              <a:buFont typeface="Arial" panose="020B0604020202020204" pitchFamily="34" charset="0"/>
              <a:buChar char="•"/>
            </a:pPr>
            <a:r>
              <a:rPr lang="en-US" sz="1950" dirty="0"/>
              <a:t>If there’s no licensing information on the resource do not assume that it is OK to use it! </a:t>
            </a:r>
          </a:p>
          <a:p>
            <a:pPr marL="428625" indent="-428625">
              <a:buFont typeface="Arial" panose="020B0604020202020204" pitchFamily="34" charset="0"/>
              <a:buChar char="•"/>
            </a:pPr>
            <a:r>
              <a:rPr lang="en-US" sz="1950" dirty="0"/>
              <a:t>You can provide a URL to a copyrighted resource in situ rather than embedding it in your work (e.g. video)</a:t>
            </a:r>
          </a:p>
          <a:p>
            <a:pPr marL="428625" indent="-428625">
              <a:buFont typeface="Arial" panose="020B0604020202020204" pitchFamily="34" charset="0"/>
              <a:buChar char="•"/>
            </a:pPr>
            <a:r>
              <a:rPr lang="en-US" sz="1950" dirty="0"/>
              <a:t>You could also look for an OER or Public Domain equivalent to use instead (and reference using TASL) </a:t>
            </a:r>
          </a:p>
        </p:txBody>
      </p:sp>
    </p:spTree>
    <p:extLst>
      <p:ext uri="{BB962C8B-B14F-4D97-AF65-F5344CB8AC3E}">
        <p14:creationId xmlns:p14="http://schemas.microsoft.com/office/powerpoint/2010/main" val="18505778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E604B764-8F99-864D-93FB-635BEA6F6FEE}"/>
              </a:ext>
            </a:extLst>
          </p:cNvPr>
          <p:cNvSpPr txBox="1"/>
          <p:nvPr/>
        </p:nvSpPr>
        <p:spPr>
          <a:xfrm>
            <a:off x="550718" y="1007918"/>
            <a:ext cx="8354291" cy="4247317"/>
          </a:xfrm>
          <a:prstGeom prst="rect">
            <a:avLst/>
          </a:prstGeom>
          <a:noFill/>
        </p:spPr>
        <p:txBody>
          <a:bodyPr wrap="square" rtlCol="0">
            <a:spAutoFit/>
          </a:bodyPr>
          <a:lstStyle/>
          <a:p>
            <a:r>
              <a:rPr lang="en-US" sz="1500" i="1" dirty="0"/>
              <a:t>How to put a quote in an essay </a:t>
            </a:r>
            <a:r>
              <a:rPr lang="en-US" sz="1500" dirty="0">
                <a:hlinkClick r:id="rId3"/>
              </a:rPr>
              <a:t>https://www.wikihow.com/Put-a-Quote-in-an-Essay</a:t>
            </a:r>
            <a:r>
              <a:rPr lang="en-US" sz="1500" dirty="0"/>
              <a:t>  </a:t>
            </a:r>
          </a:p>
          <a:p>
            <a:endParaRPr lang="en-US" sz="1500" dirty="0"/>
          </a:p>
          <a:p>
            <a:r>
              <a:rPr lang="en-US" sz="1500" i="1" dirty="0"/>
              <a:t>Referencing </a:t>
            </a:r>
            <a:r>
              <a:rPr lang="en-US" sz="1500" dirty="0"/>
              <a:t>(Glasgow Caledonian Library, n.d.) </a:t>
            </a:r>
            <a:r>
              <a:rPr lang="en-US" sz="1500" dirty="0">
                <a:hlinkClick r:id="rId4"/>
              </a:rPr>
              <a:t>https://www.gcu.ac.uk/library/subjecthelp/referencing/</a:t>
            </a:r>
            <a:r>
              <a:rPr lang="en-US" sz="1500" dirty="0"/>
              <a:t>  </a:t>
            </a:r>
          </a:p>
          <a:p>
            <a:endParaRPr lang="en-US" sz="1500" i="1" dirty="0"/>
          </a:p>
          <a:p>
            <a:r>
              <a:rPr lang="en-US" sz="1500" i="1" dirty="0"/>
              <a:t>Examples of Summary, Quotation and Paraphrase </a:t>
            </a:r>
            <a:r>
              <a:rPr lang="en-US" sz="1500" dirty="0"/>
              <a:t>(Virginia Kearney, 2019, </a:t>
            </a:r>
            <a:r>
              <a:rPr lang="en-US" sz="1500" dirty="0" err="1"/>
              <a:t>Owlcation</a:t>
            </a:r>
            <a:r>
              <a:rPr lang="en-US" sz="1500" dirty="0"/>
              <a:t>) </a:t>
            </a:r>
            <a:r>
              <a:rPr lang="en-US" sz="1500" dirty="0">
                <a:hlinkClick r:id="rId5"/>
              </a:rPr>
              <a:t>https://owlcation.com/academia/Examples-of-Summary-Quotation-and-Paraphrase</a:t>
            </a:r>
            <a:r>
              <a:rPr lang="en-US" sz="1500" dirty="0"/>
              <a:t> </a:t>
            </a:r>
          </a:p>
          <a:p>
            <a:endParaRPr lang="en-US" sz="1500" i="1" dirty="0"/>
          </a:p>
          <a:p>
            <a:r>
              <a:rPr lang="en-US" sz="1500" i="1" dirty="0"/>
              <a:t>Direct Quotation, Paraphrasing and Referencing </a:t>
            </a:r>
            <a:r>
              <a:rPr lang="en-US" sz="1500" dirty="0"/>
              <a:t>(Royal Literary Fund, 2019) </a:t>
            </a:r>
            <a:r>
              <a:rPr lang="en-US" sz="1500" dirty="0">
                <a:hlinkClick r:id="rId6"/>
              </a:rPr>
              <a:t>https://www.rlf.org.uk/resources/direct-quotation-paraphrasing-referencing/</a:t>
            </a:r>
            <a:r>
              <a:rPr lang="en-US" sz="1500" dirty="0"/>
              <a:t> </a:t>
            </a:r>
          </a:p>
          <a:p>
            <a:endParaRPr lang="en-US" sz="1500" i="1" dirty="0"/>
          </a:p>
          <a:p>
            <a:r>
              <a:rPr lang="en-US" sz="1500" i="1" dirty="0"/>
              <a:t>Citing References </a:t>
            </a:r>
            <a:r>
              <a:rPr lang="en-US" sz="1500" dirty="0"/>
              <a:t>(The University of Reading, 2019) </a:t>
            </a:r>
            <a:r>
              <a:rPr lang="en-US" sz="1500" dirty="0">
                <a:hlinkClick r:id="rId7"/>
              </a:rPr>
              <a:t>https://libguides.reading.ac.uk/citing-references/quotesandparaphrases</a:t>
            </a:r>
            <a:r>
              <a:rPr lang="en-US" sz="1500" dirty="0"/>
              <a:t> </a:t>
            </a:r>
          </a:p>
          <a:p>
            <a:endParaRPr lang="en-US" sz="1500" i="1" dirty="0"/>
          </a:p>
          <a:p>
            <a:r>
              <a:rPr lang="en-US" sz="1500" i="1" dirty="0"/>
              <a:t>Chapter 5: Referencing  </a:t>
            </a:r>
            <a:r>
              <a:rPr lang="en-US" sz="1500" dirty="0"/>
              <a:t>(</a:t>
            </a:r>
            <a:r>
              <a:rPr lang="en-US" sz="1500" dirty="0" err="1"/>
              <a:t>OpenLearn</a:t>
            </a:r>
            <a:r>
              <a:rPr lang="en-US" sz="1500" dirty="0"/>
              <a:t>: </a:t>
            </a:r>
            <a:r>
              <a:rPr lang="en-US" sz="1500" i="1" dirty="0"/>
              <a:t>Developing Good Academic Practice </a:t>
            </a:r>
            <a:r>
              <a:rPr lang="en-US" sz="1500" dirty="0"/>
              <a:t>course, n.d.)</a:t>
            </a:r>
          </a:p>
          <a:p>
            <a:r>
              <a:rPr lang="en-US" sz="1500" dirty="0">
                <a:hlinkClick r:id="rId8"/>
              </a:rPr>
              <a:t>https://www.open.edu/openlearn/education/educational-technology-and-practice/educational-practice/developing-good-academic-practice/content-section-5</a:t>
            </a:r>
            <a:r>
              <a:rPr lang="en-US" sz="1500" dirty="0"/>
              <a:t> </a:t>
            </a:r>
          </a:p>
          <a:p>
            <a:endParaRPr lang="en-US" sz="1500" dirty="0"/>
          </a:p>
        </p:txBody>
      </p:sp>
    </p:spTree>
    <p:extLst>
      <p:ext uri="{BB962C8B-B14F-4D97-AF65-F5344CB8AC3E}">
        <p14:creationId xmlns:p14="http://schemas.microsoft.com/office/powerpoint/2010/main" val="349946937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555316" y="1442346"/>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Referencing Open Educational Resources (OER) </a:t>
            </a:r>
            <a:endParaRPr sz="4950" b="1" dirty="0">
              <a:solidFill>
                <a:schemeClr val="dk1"/>
              </a:solidFill>
              <a:latin typeface="Calibri"/>
              <a:ea typeface="Calibri"/>
              <a:cs typeface="Calibri"/>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4"/>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5"/>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6"/>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69896902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pic>
        <p:nvPicPr>
          <p:cNvPr id="226" name="Shape 226"/>
          <p:cNvPicPr preferRelativeResize="0"/>
          <p:nvPr/>
        </p:nvPicPr>
        <p:blipFill rotWithShape="1">
          <a:blip r:embed="rId3">
            <a:alphaModFix/>
          </a:blip>
          <a:srcRect/>
          <a:stretch/>
        </p:blipFill>
        <p:spPr>
          <a:xfrm>
            <a:off x="2678789" y="251460"/>
            <a:ext cx="2953555" cy="1965960"/>
          </a:xfrm>
          <a:prstGeom prst="rect">
            <a:avLst/>
          </a:prstGeom>
          <a:noFill/>
          <a:ln>
            <a:noFill/>
          </a:ln>
        </p:spPr>
      </p:pic>
      <p:pic>
        <p:nvPicPr>
          <p:cNvPr id="227" name="Shape 227"/>
          <p:cNvPicPr preferRelativeResize="0"/>
          <p:nvPr/>
        </p:nvPicPr>
        <p:blipFill rotWithShape="1">
          <a:blip r:embed="rId4">
            <a:alphaModFix/>
          </a:blip>
          <a:srcRect/>
          <a:stretch/>
        </p:blipFill>
        <p:spPr>
          <a:xfrm>
            <a:off x="240791" y="2217420"/>
            <a:ext cx="8792898" cy="2674239"/>
          </a:xfrm>
          <a:prstGeom prst="rect">
            <a:avLst/>
          </a:prstGeom>
          <a:noFill/>
          <a:ln>
            <a:noFill/>
          </a:ln>
        </p:spPr>
      </p:pic>
      <p:sp>
        <p:nvSpPr>
          <p:cNvPr id="228" name="Shape 228"/>
          <p:cNvSpPr txBox="1"/>
          <p:nvPr/>
        </p:nvSpPr>
        <p:spPr>
          <a:xfrm rot="-5400000">
            <a:off x="6611113" y="2602592"/>
            <a:ext cx="4416552" cy="161583"/>
          </a:xfrm>
          <a:prstGeom prst="rect">
            <a:avLst/>
          </a:prstGeom>
          <a:noFill/>
          <a:ln>
            <a:noFill/>
          </a:ln>
        </p:spPr>
        <p:txBody>
          <a:bodyPr spcFirstLastPara="1" wrap="square" lIns="68569" tIns="34275" rIns="68569" bIns="34275" anchor="t" anchorCtr="0">
            <a:noAutofit/>
          </a:bodyPr>
          <a:lstStyle/>
          <a:p>
            <a:r>
              <a:rPr lang="en-GB" sz="600">
                <a:solidFill>
                  <a:srgbClr val="000000"/>
                </a:solidFill>
                <a:latin typeface="Arial"/>
                <a:ea typeface="Arial"/>
                <a:cs typeface="Arial"/>
                <a:sym typeface="Arial"/>
              </a:rPr>
              <a:t>This screenshot and image is from </a:t>
            </a:r>
            <a:r>
              <a:rPr lang="en-GB" sz="600" u="sng">
                <a:solidFill>
                  <a:schemeClr val="hlink"/>
                </a:solidFill>
                <a:latin typeface="Arial"/>
                <a:ea typeface="Arial"/>
                <a:cs typeface="Arial"/>
                <a:sym typeface="Arial"/>
                <a:hlinkClick r:id="rId5"/>
              </a:rPr>
              <a:t>Best Practices for Attribution</a:t>
            </a:r>
            <a:r>
              <a:rPr lang="en-GB" sz="600">
                <a:solidFill>
                  <a:srgbClr val="000000"/>
                </a:solidFill>
                <a:latin typeface="Arial"/>
                <a:ea typeface="Arial"/>
                <a:cs typeface="Arial"/>
                <a:sym typeface="Arial"/>
              </a:rPr>
              <a:t> by </a:t>
            </a:r>
            <a:r>
              <a:rPr lang="en-GB" sz="600" u="sng">
                <a:solidFill>
                  <a:schemeClr val="hlink"/>
                </a:solidFill>
                <a:latin typeface="Arial"/>
                <a:ea typeface="Arial"/>
                <a:cs typeface="Arial"/>
                <a:sym typeface="Arial"/>
                <a:hlinkClick r:id="rId6"/>
              </a:rPr>
              <a:t>Creative Commons</a:t>
            </a:r>
            <a:r>
              <a:rPr lang="en-GB" sz="600">
                <a:solidFill>
                  <a:srgbClr val="000000"/>
                </a:solidFill>
                <a:latin typeface="Arial"/>
                <a:ea typeface="Arial"/>
                <a:cs typeface="Arial"/>
                <a:sym typeface="Arial"/>
              </a:rPr>
              <a:t> and is licensed </a:t>
            </a:r>
            <a:r>
              <a:rPr lang="en-GB" sz="600" u="sng">
                <a:solidFill>
                  <a:schemeClr val="hlink"/>
                </a:solidFill>
                <a:latin typeface="Arial"/>
                <a:ea typeface="Arial"/>
                <a:cs typeface="Arial"/>
                <a:sym typeface="Arial"/>
                <a:hlinkClick r:id="rId7"/>
              </a:rPr>
              <a:t>CC BY 4.0 </a:t>
            </a:r>
            <a:endParaRPr sz="600">
              <a:solidFill>
                <a:srgbClr val="000000"/>
              </a:solidFill>
              <a:latin typeface="Arial"/>
              <a:ea typeface="Arial"/>
              <a:cs typeface="Arial"/>
              <a:sym typeface="Arial"/>
            </a:endParaRPr>
          </a:p>
        </p:txBody>
      </p:sp>
    </p:spTree>
    <p:extLst>
      <p:ext uri="{BB962C8B-B14F-4D97-AF65-F5344CB8AC3E}">
        <p14:creationId xmlns:p14="http://schemas.microsoft.com/office/powerpoint/2010/main" val="14172979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Box 5"/>
          <p:cNvSpPr txBox="1"/>
          <p:nvPr/>
        </p:nvSpPr>
        <p:spPr>
          <a:xfrm>
            <a:off x="450917" y="148516"/>
            <a:ext cx="6677246" cy="1338828"/>
          </a:xfrm>
          <a:prstGeom prst="rect">
            <a:avLst/>
          </a:prstGeom>
          <a:noFill/>
        </p:spPr>
        <p:txBody>
          <a:bodyPr wrap="square" rtlCol="0">
            <a:spAutoFit/>
          </a:bodyPr>
          <a:lstStyle/>
          <a:p>
            <a:r>
              <a:rPr lang="en-US" sz="4050" b="1" dirty="0"/>
              <a:t>What about attributing OER created by others?</a:t>
            </a:r>
          </a:p>
        </p:txBody>
      </p:sp>
      <p:sp>
        <p:nvSpPr>
          <p:cNvPr id="2" name="TextBox 1"/>
          <p:cNvSpPr txBox="1"/>
          <p:nvPr/>
        </p:nvSpPr>
        <p:spPr>
          <a:xfrm>
            <a:off x="450917" y="4345133"/>
            <a:ext cx="8163147" cy="559961"/>
          </a:xfrm>
          <a:prstGeom prst="rect">
            <a:avLst/>
          </a:prstGeom>
          <a:noFill/>
        </p:spPr>
        <p:txBody>
          <a:bodyPr wrap="square" rtlCol="0">
            <a:spAutoFit/>
          </a:bodyPr>
          <a:lstStyle/>
          <a:p>
            <a:r>
              <a:rPr lang="en-US" sz="1013" dirty="0"/>
              <a:t>Source: Presentation </a:t>
            </a:r>
            <a:r>
              <a:rPr lang="en-US" sz="1013" i="1" dirty="0"/>
              <a:t>Adding the CC BY license to your materials (TAACCCT) </a:t>
            </a:r>
            <a:r>
              <a:rPr lang="en-US" sz="1013" dirty="0"/>
              <a:t>by Jane Park is licensed CC BY 4.0 </a:t>
            </a:r>
          </a:p>
          <a:p>
            <a:r>
              <a:rPr lang="en-US" sz="1013" dirty="0">
                <a:hlinkClick r:id="rId3"/>
              </a:rPr>
              <a:t>https://www.slideshare.net/janeatcc/taaccct-on-adding-the-cc-by-license-to-your-materials?qid=212813a1-8798-4d57-98da-f5792b147b2a&amp;v=&amp;b=&amp;from_search=6</a:t>
            </a:r>
            <a:r>
              <a:rPr lang="en-US" sz="1013" dirty="0"/>
              <a:t> See slides 53-63 </a:t>
            </a:r>
          </a:p>
        </p:txBody>
      </p:sp>
      <p:sp>
        <p:nvSpPr>
          <p:cNvPr id="3" name="TextBox 2"/>
          <p:cNvSpPr txBox="1"/>
          <p:nvPr/>
        </p:nvSpPr>
        <p:spPr>
          <a:xfrm>
            <a:off x="450917" y="1727451"/>
            <a:ext cx="8048847" cy="2516073"/>
          </a:xfrm>
          <a:prstGeom prst="rect">
            <a:avLst/>
          </a:prstGeom>
          <a:noFill/>
        </p:spPr>
        <p:txBody>
          <a:bodyPr wrap="square" rtlCol="0">
            <a:spAutoFit/>
          </a:bodyPr>
          <a:lstStyle/>
          <a:p>
            <a:r>
              <a:rPr lang="en-US" sz="2250" dirty="0"/>
              <a:t>“Q: How do we incorporate other OER into our materials? How do we give credit? </a:t>
            </a:r>
          </a:p>
          <a:p>
            <a:endParaRPr lang="en-US" sz="2250" dirty="0"/>
          </a:p>
          <a:p>
            <a:r>
              <a:rPr lang="en-US" sz="2250" dirty="0"/>
              <a:t>A: Tweak CC BY license notice to read that there are exceptions.</a:t>
            </a:r>
          </a:p>
          <a:p>
            <a:r>
              <a:rPr lang="en-US" sz="2250" dirty="0"/>
              <a:t>Attribute authors of OER you are using according to CC best practices.” </a:t>
            </a:r>
          </a:p>
        </p:txBody>
      </p:sp>
    </p:spTree>
    <p:extLst>
      <p:ext uri="{BB962C8B-B14F-4D97-AF65-F5344CB8AC3E}">
        <p14:creationId xmlns:p14="http://schemas.microsoft.com/office/powerpoint/2010/main" val="26753085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01336" y="244972"/>
            <a:ext cx="5559137" cy="4050490"/>
          </a:xfrm>
          <a:prstGeom prst="rect">
            <a:avLst/>
          </a:prstGeom>
        </p:spPr>
      </p:pic>
      <p:sp>
        <p:nvSpPr>
          <p:cNvPr id="8" name="Rectangle 7"/>
          <p:cNvSpPr/>
          <p:nvPr/>
        </p:nvSpPr>
        <p:spPr>
          <a:xfrm>
            <a:off x="218209" y="4414929"/>
            <a:ext cx="8728364" cy="559961"/>
          </a:xfrm>
          <a:prstGeom prst="rect">
            <a:avLst/>
          </a:prstGeom>
        </p:spPr>
        <p:txBody>
          <a:bodyPr wrap="square">
            <a:spAutoFit/>
          </a:bodyPr>
          <a:lstStyle/>
          <a:p>
            <a:r>
              <a:rPr lang="en-US" sz="1013" dirty="0"/>
              <a:t>Screenshot source: Presentation </a:t>
            </a:r>
            <a:r>
              <a:rPr lang="en-US" sz="1013" i="1" dirty="0"/>
              <a:t>Adding the CC BY license to your materials (TAACCCT) </a:t>
            </a:r>
            <a:r>
              <a:rPr lang="en-US" sz="1013" dirty="0"/>
              <a:t>by Jane Park is licensed CC BY 4.0 </a:t>
            </a:r>
          </a:p>
          <a:p>
            <a:r>
              <a:rPr lang="en-US" sz="1013" dirty="0">
                <a:hlinkClick r:id="rId4"/>
              </a:rPr>
              <a:t>https://www.slideshare.net/janeatcc/taaccct-on-adding-the-cc-by-license-to-your-materials?qid=212813a1-8798-4d57-98da-f5792b147b2a&amp;v=&amp;b=&amp;from_search=6</a:t>
            </a:r>
            <a:r>
              <a:rPr lang="en-US" sz="1013" dirty="0"/>
              <a:t> See slides 53-63 </a:t>
            </a:r>
          </a:p>
        </p:txBody>
      </p:sp>
    </p:spTree>
    <p:extLst>
      <p:ext uri="{BB962C8B-B14F-4D97-AF65-F5344CB8AC3E}">
        <p14:creationId xmlns:p14="http://schemas.microsoft.com/office/powerpoint/2010/main" val="245668824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6254" y="4405905"/>
            <a:ext cx="8832273" cy="559961"/>
          </a:xfrm>
          <a:prstGeom prst="rect">
            <a:avLst/>
          </a:prstGeom>
        </p:spPr>
        <p:txBody>
          <a:bodyPr wrap="square">
            <a:spAutoFit/>
          </a:bodyPr>
          <a:lstStyle/>
          <a:p>
            <a:r>
              <a:rPr lang="en-US" sz="1013" dirty="0"/>
              <a:t>Screenshot source: Presentation </a:t>
            </a:r>
            <a:r>
              <a:rPr lang="en-US" sz="1013" i="1" dirty="0"/>
              <a:t>Adding the CC BY license to your materials (TAACCCT) </a:t>
            </a:r>
            <a:r>
              <a:rPr lang="en-US" sz="1013" dirty="0"/>
              <a:t>by Jane Park is licensed CC BY 4.0 </a:t>
            </a:r>
          </a:p>
          <a:p>
            <a:r>
              <a:rPr lang="en-US" sz="1013" dirty="0">
                <a:hlinkClick r:id="rId2"/>
              </a:rPr>
              <a:t>https://www.slideshare.net/janeatcc/taaccct-on-adding-the-cc-by-license-to-your-materials?qid=212813a1-8798-4d57-98da-f5792b147b2a&amp;v=&amp;b=&amp;from_search=6</a:t>
            </a:r>
            <a:r>
              <a:rPr lang="en-US" sz="1013" dirty="0"/>
              <a:t> See slides 53-63 </a:t>
            </a:r>
          </a:p>
        </p:txBody>
      </p:sp>
      <p:pic>
        <p:nvPicPr>
          <p:cNvPr id="6" name="Picture 5"/>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38991" y="313185"/>
            <a:ext cx="5455228" cy="4006039"/>
          </a:xfrm>
          <a:prstGeom prst="rect">
            <a:avLst/>
          </a:prstGeom>
        </p:spPr>
      </p:pic>
    </p:spTree>
    <p:extLst>
      <p:ext uri="{BB962C8B-B14F-4D97-AF65-F5344CB8AC3E}">
        <p14:creationId xmlns:p14="http://schemas.microsoft.com/office/powerpoint/2010/main" val="22201064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65425" y="256114"/>
            <a:ext cx="8042565" cy="4284713"/>
          </a:xfrm>
          <a:prstGeom prst="rect">
            <a:avLst/>
          </a:prstGeom>
        </p:spPr>
      </p:pic>
      <p:sp>
        <p:nvSpPr>
          <p:cNvPr id="6" name="TextBox 5"/>
          <p:cNvSpPr txBox="1"/>
          <p:nvPr/>
        </p:nvSpPr>
        <p:spPr>
          <a:xfrm>
            <a:off x="452869" y="4644737"/>
            <a:ext cx="8691131" cy="404085"/>
          </a:xfrm>
          <a:prstGeom prst="rect">
            <a:avLst/>
          </a:prstGeom>
          <a:noFill/>
        </p:spPr>
        <p:txBody>
          <a:bodyPr wrap="square" rtlCol="0">
            <a:spAutoFit/>
          </a:bodyPr>
          <a:lstStyle/>
          <a:p>
            <a:r>
              <a:rPr lang="en-US" sz="1013" dirty="0"/>
              <a:t>Screenshot source: </a:t>
            </a:r>
            <a:r>
              <a:rPr lang="en-US" sz="1013" i="1" dirty="0"/>
              <a:t>Open Research 2014 </a:t>
            </a:r>
            <a:r>
              <a:rPr lang="en-US" sz="1013" dirty="0"/>
              <a:t>“Image and Asset Credits” section by OER Hub is licensed </a:t>
            </a:r>
            <a:r>
              <a:rPr lang="en-US" sz="1013" dirty="0">
                <a:hlinkClick r:id="rId4"/>
              </a:rPr>
              <a:t>CC BY-SA 4.0  </a:t>
            </a:r>
            <a:r>
              <a:rPr lang="en-US" sz="1013" dirty="0">
                <a:hlinkClick r:id="rId5"/>
              </a:rPr>
              <a:t>https://courses.p2pu.org/en/courses/2377/content/4798/</a:t>
            </a:r>
            <a:r>
              <a:rPr lang="en-US" sz="1013" dirty="0"/>
              <a:t> </a:t>
            </a:r>
          </a:p>
        </p:txBody>
      </p:sp>
    </p:spTree>
    <p:extLst>
      <p:ext uri="{BB962C8B-B14F-4D97-AF65-F5344CB8AC3E}">
        <p14:creationId xmlns:p14="http://schemas.microsoft.com/office/powerpoint/2010/main" val="290300315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143" y="1548246"/>
            <a:ext cx="8887313" cy="1588077"/>
          </a:xfrm>
          <a:prstGeom prst="rect">
            <a:avLst/>
          </a:prstGeom>
        </p:spPr>
      </p:pic>
      <p:sp>
        <p:nvSpPr>
          <p:cNvPr id="6" name="TextBox 5"/>
          <p:cNvSpPr txBox="1"/>
          <p:nvPr/>
        </p:nvSpPr>
        <p:spPr>
          <a:xfrm>
            <a:off x="141142" y="4540827"/>
            <a:ext cx="8691131" cy="404085"/>
          </a:xfrm>
          <a:prstGeom prst="rect">
            <a:avLst/>
          </a:prstGeom>
          <a:noFill/>
        </p:spPr>
        <p:txBody>
          <a:bodyPr wrap="square" rtlCol="0">
            <a:spAutoFit/>
          </a:bodyPr>
          <a:lstStyle/>
          <a:p>
            <a:r>
              <a:rPr lang="en-US" sz="1013" dirty="0"/>
              <a:t>Screenshot source: </a:t>
            </a:r>
            <a:r>
              <a:rPr lang="en-US" sz="1013" i="1" dirty="0"/>
              <a:t>Open Research 2014 </a:t>
            </a:r>
            <a:r>
              <a:rPr lang="en-US" sz="1013" dirty="0"/>
              <a:t>“About” section by OER Hub is licensed </a:t>
            </a:r>
            <a:r>
              <a:rPr lang="en-US" sz="1013" dirty="0">
                <a:hlinkClick r:id="rId4"/>
              </a:rPr>
              <a:t>CC BY-SA 4.0 </a:t>
            </a:r>
            <a:r>
              <a:rPr lang="en-US" sz="1013" dirty="0">
                <a:hlinkClick r:id="rId5"/>
              </a:rPr>
              <a:t>https://courses.p2pu.org/en/courses/2377/open-research-2014/</a:t>
            </a:r>
            <a:r>
              <a:rPr lang="en-US" sz="1013" dirty="0"/>
              <a:t> </a:t>
            </a:r>
          </a:p>
        </p:txBody>
      </p:sp>
      <p:cxnSp>
        <p:nvCxnSpPr>
          <p:cNvPr id="3" name="Straight Arrow Connector 2">
            <a:extLst>
              <a:ext uri="{FF2B5EF4-FFF2-40B4-BE49-F238E27FC236}">
                <a16:creationId xmlns:a16="http://schemas.microsoft.com/office/drawing/2014/main" id="{048EC9B0-22DA-284C-9AC0-4C805A7B2386}"/>
              </a:ext>
            </a:extLst>
          </p:cNvPr>
          <p:cNvCxnSpPr/>
          <p:nvPr/>
        </p:nvCxnSpPr>
        <p:spPr>
          <a:xfrm flipH="1" flipV="1">
            <a:off x="2286000" y="3013364"/>
            <a:ext cx="872837" cy="883228"/>
          </a:xfrm>
          <a:prstGeom prst="straightConnector1">
            <a:avLst/>
          </a:prstGeom>
          <a:ln>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303557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18209" y="4300629"/>
            <a:ext cx="7163666" cy="715837"/>
          </a:xfrm>
          <a:prstGeom prst="rect">
            <a:avLst/>
          </a:prstGeom>
        </p:spPr>
        <p:txBody>
          <a:bodyPr wrap="square">
            <a:spAutoFit/>
          </a:bodyPr>
          <a:lstStyle/>
          <a:p>
            <a:r>
              <a:rPr lang="en-US" sz="1013"/>
              <a:t>Screenshot source</a:t>
            </a:r>
            <a:r>
              <a:rPr lang="en-US" sz="1013" dirty="0"/>
              <a:t>: Presentation </a:t>
            </a:r>
            <a:r>
              <a:rPr lang="en-US" sz="1013" i="1" dirty="0"/>
              <a:t>Adding the CC BY license to your materials (TAACCCT) </a:t>
            </a:r>
            <a:r>
              <a:rPr lang="en-US" sz="1013" dirty="0"/>
              <a:t>by Jane Park is licensed CC BY </a:t>
            </a:r>
          </a:p>
          <a:p>
            <a:r>
              <a:rPr lang="en-US" sz="1013" dirty="0">
                <a:hlinkClick r:id="rId2"/>
              </a:rPr>
              <a:t>https://www.slideshare.net/janeatcc/taaccct-on-adding-the-cc-by-license-to-your-materials?qid=212813a1-8798-4d57-98da-f5792b147b2a&amp;v=&amp;b=&amp;from_search=6</a:t>
            </a:r>
            <a:r>
              <a:rPr lang="en-US" sz="1013" dirty="0"/>
              <a:t> See slides 53-63 </a:t>
            </a:r>
          </a:p>
        </p:txBody>
      </p:sp>
      <p:pic>
        <p:nvPicPr>
          <p:cNvPr id="5" name="Picture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8209" y="306532"/>
            <a:ext cx="5077155" cy="3839441"/>
          </a:xfrm>
          <a:prstGeom prst="rect">
            <a:avLst/>
          </a:prstGeom>
        </p:spPr>
      </p:pic>
    </p:spTree>
    <p:extLst>
      <p:ext uri="{BB962C8B-B14F-4D97-AF65-F5344CB8AC3E}">
        <p14:creationId xmlns:p14="http://schemas.microsoft.com/office/powerpoint/2010/main" val="334245475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Shape 93"/>
          <p:cNvSpPr txBox="1">
            <a:spLocks noGrp="1"/>
          </p:cNvSpPr>
          <p:nvPr>
            <p:ph type="body" idx="1"/>
          </p:nvPr>
        </p:nvSpPr>
        <p:spPr>
          <a:xfrm>
            <a:off x="425371" y="1369219"/>
            <a:ext cx="3998348" cy="3263504"/>
          </a:xfrm>
          <a:prstGeom prst="rect">
            <a:avLst/>
          </a:prstGeom>
          <a:noFill/>
          <a:ln>
            <a:noFill/>
          </a:ln>
        </p:spPr>
        <p:txBody>
          <a:bodyPr spcFirstLastPara="1" wrap="square" lIns="68569" tIns="34275" rIns="68569" bIns="34275" anchor="t" anchorCtr="0">
            <a:noAutofit/>
          </a:bodyPr>
          <a:lstStyle/>
          <a:p>
            <a:pPr marL="0" indent="0">
              <a:spcBef>
                <a:spcPts val="0"/>
              </a:spcBef>
              <a:buSzPts val="3500"/>
              <a:buNone/>
            </a:pPr>
            <a:r>
              <a:rPr lang="en-GB" sz="2400" dirty="0"/>
              <a:t>By the end of this session you will be able to: </a:t>
            </a:r>
          </a:p>
          <a:p>
            <a:pPr marL="0" indent="0">
              <a:spcBef>
                <a:spcPts val="0"/>
              </a:spcBef>
              <a:buSzPts val="3500"/>
              <a:buNone/>
            </a:pPr>
            <a:endParaRPr lang="en-GB" sz="2400" dirty="0"/>
          </a:p>
          <a:p>
            <a:pPr indent="-342900">
              <a:spcBef>
                <a:spcPts val="0"/>
              </a:spcBef>
              <a:buSzPts val="3500"/>
            </a:pPr>
            <a:r>
              <a:rPr lang="en-GB" sz="2400" dirty="0"/>
              <a:t>Use and reference OER and other resources appropriately.</a:t>
            </a:r>
          </a:p>
          <a:p>
            <a:pPr indent="-342900">
              <a:spcBef>
                <a:spcPts val="0"/>
              </a:spcBef>
              <a:buSzPts val="3500"/>
            </a:pPr>
            <a:r>
              <a:rPr lang="en-GB" sz="2400" dirty="0"/>
              <a:t>Consolidate your knowledge of open license types and what they mean.</a:t>
            </a:r>
          </a:p>
        </p:txBody>
      </p:sp>
      <p:sp>
        <p:nvSpPr>
          <p:cNvPr id="94" name="Shape 94"/>
          <p:cNvSpPr txBox="1"/>
          <p:nvPr/>
        </p:nvSpPr>
        <p:spPr>
          <a:xfrm>
            <a:off x="425370" y="338560"/>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Learning Outcomes </a:t>
            </a:r>
            <a:endParaRPr sz="4950" b="1" dirty="0">
              <a:solidFill>
                <a:schemeClr val="dk1"/>
              </a:solidFill>
              <a:latin typeface="Calibri"/>
              <a:ea typeface="Calibri"/>
              <a:cs typeface="Calibri"/>
              <a:sym typeface="Calibri"/>
            </a:endParaRPr>
          </a:p>
        </p:txBody>
      </p:sp>
      <p:sp>
        <p:nvSpPr>
          <p:cNvPr id="3" name="TextBox 2">
            <a:extLst>
              <a:ext uri="{FF2B5EF4-FFF2-40B4-BE49-F238E27FC236}">
                <a16:creationId xmlns:a16="http://schemas.microsoft.com/office/drawing/2014/main" id="{1C83042C-F2BB-934C-B495-3284966A5997}"/>
              </a:ext>
            </a:extLst>
          </p:cNvPr>
          <p:cNvSpPr txBox="1"/>
          <p:nvPr/>
        </p:nvSpPr>
        <p:spPr>
          <a:xfrm rot="16200000">
            <a:off x="7452615" y="3121964"/>
            <a:ext cx="2870583" cy="338554"/>
          </a:xfrm>
          <a:prstGeom prst="rect">
            <a:avLst/>
          </a:prstGeom>
          <a:noFill/>
        </p:spPr>
        <p:txBody>
          <a:bodyPr wrap="square" rtlCol="0">
            <a:spAutoFit/>
          </a:bodyPr>
          <a:lstStyle/>
          <a:p>
            <a:r>
              <a:rPr lang="en-US" sz="800" dirty="0"/>
              <a:t>Photo credit: </a:t>
            </a:r>
            <a:r>
              <a:rPr lang="en-US" sz="800" dirty="0">
                <a:hlinkClick r:id="rId3"/>
              </a:rPr>
              <a:t>Mobile on the circular train, Yangon, Myanmar II </a:t>
            </a:r>
            <a:r>
              <a:rPr lang="en-US" sz="800" dirty="0"/>
              <a:t>by Beck Pitt is licensed </a:t>
            </a:r>
            <a:r>
              <a:rPr lang="en-US" sz="800" dirty="0">
                <a:hlinkClick r:id="rId4"/>
              </a:rPr>
              <a:t>CC BY 2.0</a:t>
            </a:r>
            <a:r>
              <a:rPr lang="en-US" sz="800" dirty="0"/>
              <a:t> </a:t>
            </a:r>
          </a:p>
        </p:txBody>
      </p:sp>
      <p:pic>
        <p:nvPicPr>
          <p:cNvPr id="9" name="Picture 8">
            <a:extLst>
              <a:ext uri="{FF2B5EF4-FFF2-40B4-BE49-F238E27FC236}">
                <a16:creationId xmlns:a16="http://schemas.microsoft.com/office/drawing/2014/main" id="{416EF069-7AA3-584D-85D9-EE0709E19316}"/>
              </a:ext>
            </a:extLst>
          </p:cNvPr>
          <p:cNvPicPr>
            <a:picLocks noChangeAspect="1"/>
          </p:cNvPicPr>
          <p:nvPr/>
        </p:nvPicPr>
        <p:blipFill>
          <a:blip r:embed="rId5"/>
          <a:stretch>
            <a:fillRect/>
          </a:stretch>
        </p:blipFill>
        <p:spPr>
          <a:xfrm>
            <a:off x="5141346" y="1949761"/>
            <a:ext cx="3577283" cy="2682962"/>
          </a:xfrm>
          <a:prstGeom prst="rect">
            <a:avLst/>
          </a:prstGeom>
        </p:spPr>
      </p:pic>
    </p:spTree>
    <p:extLst>
      <p:ext uri="{BB962C8B-B14F-4D97-AF65-F5344CB8AC3E}">
        <p14:creationId xmlns:p14="http://schemas.microsoft.com/office/powerpoint/2010/main" val="156311692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9772" y="142010"/>
            <a:ext cx="8563794" cy="4523509"/>
          </a:xfrm>
          <a:prstGeom prst="rect">
            <a:avLst/>
          </a:prstGeom>
        </p:spPr>
      </p:pic>
      <p:sp>
        <p:nvSpPr>
          <p:cNvPr id="5" name="TextBox 4"/>
          <p:cNvSpPr txBox="1"/>
          <p:nvPr/>
        </p:nvSpPr>
        <p:spPr>
          <a:xfrm>
            <a:off x="259773" y="4688740"/>
            <a:ext cx="8884228" cy="404085"/>
          </a:xfrm>
          <a:prstGeom prst="rect">
            <a:avLst/>
          </a:prstGeom>
          <a:noFill/>
        </p:spPr>
        <p:txBody>
          <a:bodyPr wrap="square" rtlCol="0">
            <a:spAutoFit/>
          </a:bodyPr>
          <a:lstStyle/>
          <a:p>
            <a:r>
              <a:rPr lang="en-US" sz="1013" dirty="0"/>
              <a:t>Screenshot source: </a:t>
            </a:r>
            <a:r>
              <a:rPr lang="en-US" sz="1013" i="1" dirty="0"/>
              <a:t>Becoming an Open Educator </a:t>
            </a:r>
            <a:r>
              <a:rPr lang="en-US" sz="1013" dirty="0"/>
              <a:t>course section 2.2 is licensed CC BY 4.0 except where otherwise stated </a:t>
            </a:r>
            <a:r>
              <a:rPr lang="en-US" sz="1013" dirty="0">
                <a:hlinkClick r:id="rId4"/>
              </a:rPr>
              <a:t>http://www.open.edu/openlearncreate/mod/oucontent/view.php?id=82522&amp;section=2</a:t>
            </a:r>
            <a:r>
              <a:rPr lang="en-US" sz="1013" dirty="0"/>
              <a:t> </a:t>
            </a:r>
          </a:p>
        </p:txBody>
      </p:sp>
    </p:spTree>
    <p:extLst>
      <p:ext uri="{BB962C8B-B14F-4D97-AF65-F5344CB8AC3E}">
        <p14:creationId xmlns:p14="http://schemas.microsoft.com/office/powerpoint/2010/main" val="20583738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513753" y="870846"/>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Licensing an Open Educational Resource (OER) which you </a:t>
            </a:r>
            <a:r>
              <a:rPr lang="en-GB" sz="4950" b="1" dirty="0">
                <a:solidFill>
                  <a:srgbClr val="FF0000"/>
                </a:solidFill>
                <a:latin typeface="Calibri"/>
                <a:ea typeface="Calibri"/>
                <a:cs typeface="Calibri"/>
                <a:sym typeface="Calibri"/>
              </a:rPr>
              <a:t>have</a:t>
            </a:r>
            <a:r>
              <a:rPr lang="en-GB" sz="4950" b="1" dirty="0">
                <a:solidFill>
                  <a:schemeClr val="dk1"/>
                </a:solidFill>
                <a:latin typeface="Calibri"/>
                <a:ea typeface="Calibri"/>
                <a:cs typeface="Calibri"/>
                <a:sym typeface="Calibri"/>
              </a:rPr>
              <a:t> changed / revised</a:t>
            </a:r>
          </a:p>
          <a:p>
            <a:endParaRPr lang="en-GB" sz="1800" b="1" dirty="0">
              <a:solidFill>
                <a:schemeClr val="dk1"/>
              </a:solidFill>
              <a:latin typeface="Calibri"/>
              <a:ea typeface="Calibri"/>
              <a:cs typeface="Calibri"/>
              <a:sym typeface="Calibri"/>
            </a:endParaRPr>
          </a:p>
          <a:p>
            <a:endParaRPr sz="2700" b="1" dirty="0">
              <a:solidFill>
                <a:schemeClr val="dk1"/>
              </a:solidFill>
              <a:latin typeface="Calibri"/>
              <a:ea typeface="Calibri"/>
              <a:cs typeface="Calibri"/>
              <a:sym typeface="Calibri"/>
            </a:endParaRP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4"/>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5"/>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6"/>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4242334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65"/>
        <p:cNvGrpSpPr/>
        <p:nvPr/>
      </p:nvGrpSpPr>
      <p:grpSpPr>
        <a:xfrm>
          <a:off x="0" y="0"/>
          <a:ext cx="0" cy="0"/>
          <a:chOff x="0" y="0"/>
          <a:chExt cx="0" cy="0"/>
        </a:xfrm>
      </p:grpSpPr>
      <p:pic>
        <p:nvPicPr>
          <p:cNvPr id="4" name="Shape 166"/>
          <p:cNvPicPr preferRelativeResize="0"/>
          <p:nvPr/>
        </p:nvPicPr>
        <p:blipFill rotWithShape="1">
          <a:blip r:embed="rId3">
            <a:alphaModFix/>
          </a:blip>
          <a:srcRect/>
          <a:stretch/>
        </p:blipFill>
        <p:spPr>
          <a:xfrm>
            <a:off x="515389" y="309975"/>
            <a:ext cx="8223365" cy="4532189"/>
          </a:xfrm>
          <a:prstGeom prst="rect">
            <a:avLst/>
          </a:prstGeom>
          <a:noFill/>
          <a:ln>
            <a:noFill/>
          </a:ln>
        </p:spPr>
      </p:pic>
      <p:sp>
        <p:nvSpPr>
          <p:cNvPr id="3" name="&quot;No&quot; Symbol 2"/>
          <p:cNvSpPr/>
          <p:nvPr/>
        </p:nvSpPr>
        <p:spPr>
          <a:xfrm>
            <a:off x="5953992" y="3457575"/>
            <a:ext cx="2036618" cy="1413164"/>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
        <p:nvSpPr>
          <p:cNvPr id="5" name="&quot;No&quot; Symbol 4"/>
          <p:cNvSpPr/>
          <p:nvPr/>
        </p:nvSpPr>
        <p:spPr>
          <a:xfrm>
            <a:off x="1392382" y="3486150"/>
            <a:ext cx="2036618" cy="1413164"/>
          </a:xfrm>
          <a:prstGeom prst="noSmoking">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013">
              <a:solidFill>
                <a:schemeClr val="tx1"/>
              </a:solidFill>
            </a:endParaRPr>
          </a:p>
        </p:txBody>
      </p:sp>
    </p:spTree>
    <p:extLst>
      <p:ext uri="{BB962C8B-B14F-4D97-AF65-F5344CB8AC3E}">
        <p14:creationId xmlns:p14="http://schemas.microsoft.com/office/powerpoint/2010/main" val="3772715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5"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433" y="2888674"/>
            <a:ext cx="7606145" cy="1800493"/>
          </a:xfrm>
          <a:prstGeom prst="rect">
            <a:avLst/>
          </a:prstGeom>
          <a:noFill/>
        </p:spPr>
        <p:txBody>
          <a:bodyPr wrap="square" rtlCol="0">
            <a:spAutoFit/>
          </a:bodyPr>
          <a:lstStyle/>
          <a:p>
            <a:r>
              <a:rPr lang="en-US" sz="2700" dirty="0"/>
              <a:t>“</a:t>
            </a:r>
            <a:r>
              <a:rPr lang="is-IS" sz="2700" dirty="0"/>
              <a:t>…</a:t>
            </a:r>
            <a:r>
              <a:rPr lang="en-US" sz="2700" dirty="0"/>
              <a:t>to adapt, adjust, modify, or alter </a:t>
            </a:r>
            <a:r>
              <a:rPr lang="en-US" sz="2700" dirty="0">
                <a:solidFill>
                  <a:srgbClr val="FF0000"/>
                </a:solidFill>
              </a:rPr>
              <a:t>the content itself </a:t>
            </a:r>
            <a:r>
              <a:rPr lang="en-US" sz="2700" dirty="0"/>
              <a:t>(e.g., translate the content into another language)” </a:t>
            </a:r>
          </a:p>
          <a:p>
            <a:endParaRPr lang="en-US" sz="2100" dirty="0"/>
          </a:p>
          <a:p>
            <a:r>
              <a:rPr lang="en-US" sz="900" dirty="0"/>
              <a:t>David Wiley “Defining the “Open” in the Open Content and Open Educational Resources” </a:t>
            </a:r>
            <a:r>
              <a:rPr lang="en-US" sz="900" dirty="0">
                <a:hlinkClick r:id="rId3"/>
              </a:rPr>
              <a:t>http://opencontent.org/definition/</a:t>
            </a:r>
            <a:r>
              <a:rPr lang="en-US" sz="900" dirty="0"/>
              <a:t> (my highlighted words)</a:t>
            </a:r>
          </a:p>
        </p:txBody>
      </p:sp>
      <p:sp>
        <p:nvSpPr>
          <p:cNvPr id="3" name="Shape 111"/>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What do we mean</a:t>
            </a:r>
          </a:p>
          <a:p>
            <a:r>
              <a:rPr lang="en-GB" sz="4950" b="1" dirty="0">
                <a:solidFill>
                  <a:schemeClr val="dk1"/>
                </a:solidFill>
                <a:latin typeface="Calibri"/>
                <a:ea typeface="Calibri"/>
                <a:cs typeface="Calibri"/>
                <a:sym typeface="Calibri"/>
              </a:rPr>
              <a:t>by revise? </a:t>
            </a:r>
            <a:endParaRPr sz="4950" dirty="0"/>
          </a:p>
          <a:p>
            <a:endParaRPr sz="4950" b="1" dirty="0">
              <a:solidFill>
                <a:schemeClr val="dk1"/>
              </a:solidFill>
              <a:latin typeface="Calibri"/>
              <a:ea typeface="Calibri"/>
              <a:cs typeface="Calibri"/>
              <a:sym typeface="Calibri"/>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523648" y="286605"/>
            <a:ext cx="3343261" cy="2230582"/>
          </a:xfrm>
          <a:prstGeom prst="rect">
            <a:avLst/>
          </a:prstGeom>
        </p:spPr>
      </p:pic>
      <p:sp>
        <p:nvSpPr>
          <p:cNvPr id="6" name="TextBox 5"/>
          <p:cNvSpPr txBox="1"/>
          <p:nvPr/>
        </p:nvSpPr>
        <p:spPr>
          <a:xfrm rot="16200000">
            <a:off x="5969110" y="1997533"/>
            <a:ext cx="6014935" cy="276999"/>
          </a:xfrm>
          <a:prstGeom prst="rect">
            <a:avLst/>
          </a:prstGeom>
          <a:noFill/>
        </p:spPr>
        <p:txBody>
          <a:bodyPr wrap="square" rtlCol="0">
            <a:spAutoFit/>
          </a:bodyPr>
          <a:lstStyle/>
          <a:p>
            <a:r>
              <a:rPr lang="en-US" sz="600" dirty="0"/>
              <a:t>Photo credit: Revised: If you Can’t Trademark it, You don’t own it by Alan Levine is licensed CC BY 2.0 </a:t>
            </a:r>
          </a:p>
          <a:p>
            <a:r>
              <a:rPr lang="en-US" sz="600" dirty="0">
                <a:hlinkClick r:id="rId5"/>
              </a:rPr>
              <a:t>https://www.flickr.com/photos/cogdog/18362774588/</a:t>
            </a:r>
            <a:r>
              <a:rPr lang="en-US" sz="600" dirty="0"/>
              <a:t> </a:t>
            </a:r>
          </a:p>
        </p:txBody>
      </p:sp>
    </p:spTree>
    <p:extLst>
      <p:ext uri="{BB962C8B-B14F-4D97-AF65-F5344CB8AC3E}">
        <p14:creationId xmlns:p14="http://schemas.microsoft.com/office/powerpoint/2010/main" val="46179691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8433" y="2827181"/>
            <a:ext cx="7606145" cy="2077492"/>
          </a:xfrm>
          <a:prstGeom prst="rect">
            <a:avLst/>
          </a:prstGeom>
          <a:noFill/>
        </p:spPr>
        <p:txBody>
          <a:bodyPr wrap="square" rtlCol="0">
            <a:spAutoFit/>
          </a:bodyPr>
          <a:lstStyle/>
          <a:p>
            <a:r>
              <a:rPr lang="en-US" sz="2700" dirty="0"/>
              <a:t>“</a:t>
            </a:r>
            <a:r>
              <a:rPr lang="is-IS" sz="2700" dirty="0"/>
              <a:t>…</a:t>
            </a:r>
            <a:r>
              <a:rPr lang="en-US" sz="2700" dirty="0"/>
              <a:t>to combine </a:t>
            </a:r>
            <a:r>
              <a:rPr lang="en-US" sz="2700" dirty="0">
                <a:solidFill>
                  <a:srgbClr val="FF0000"/>
                </a:solidFill>
              </a:rPr>
              <a:t>the original or revised content </a:t>
            </a:r>
            <a:r>
              <a:rPr lang="en-US" sz="2700" i="1" dirty="0">
                <a:solidFill>
                  <a:srgbClr val="FF0000"/>
                </a:solidFill>
              </a:rPr>
              <a:t>with</a:t>
            </a:r>
            <a:r>
              <a:rPr lang="en-US" sz="2700" dirty="0">
                <a:solidFill>
                  <a:srgbClr val="FF0000"/>
                </a:solidFill>
              </a:rPr>
              <a:t> other material</a:t>
            </a:r>
            <a:r>
              <a:rPr lang="en-US" sz="2700" dirty="0"/>
              <a:t> to create something new (e.g., incorporate the content into a mashup)”</a:t>
            </a:r>
          </a:p>
          <a:p>
            <a:endParaRPr lang="en-US" sz="2100" dirty="0"/>
          </a:p>
          <a:p>
            <a:r>
              <a:rPr lang="en-US" sz="900" dirty="0"/>
              <a:t>David Wiley “Defining the “Open” in the Open Content and Open Educational Resources” </a:t>
            </a:r>
            <a:r>
              <a:rPr lang="en-US" sz="900" dirty="0">
                <a:hlinkClick r:id="rId3"/>
              </a:rPr>
              <a:t>http://opencontent.org/definition/</a:t>
            </a:r>
            <a:r>
              <a:rPr lang="en-US" sz="900" dirty="0"/>
              <a:t> (my italics and highlighted words) </a:t>
            </a:r>
          </a:p>
          <a:p>
            <a:endParaRPr lang="en-US" sz="900" dirty="0"/>
          </a:p>
        </p:txBody>
      </p:sp>
      <p:sp>
        <p:nvSpPr>
          <p:cNvPr id="3" name="Shape 111"/>
          <p:cNvSpPr txBox="1"/>
          <p:nvPr/>
        </p:nvSpPr>
        <p:spPr>
          <a:xfrm>
            <a:off x="328433" y="286605"/>
            <a:ext cx="6484716" cy="1592744"/>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What do we mean</a:t>
            </a:r>
          </a:p>
          <a:p>
            <a:r>
              <a:rPr lang="en-GB" sz="4950" b="1" dirty="0">
                <a:solidFill>
                  <a:schemeClr val="dk1"/>
                </a:solidFill>
                <a:latin typeface="Calibri"/>
                <a:ea typeface="Calibri"/>
                <a:cs typeface="Calibri"/>
                <a:sym typeface="Calibri"/>
              </a:rPr>
              <a:t>by remix? </a:t>
            </a:r>
            <a:endParaRPr sz="4950" dirty="0"/>
          </a:p>
          <a:p>
            <a:endParaRPr sz="4950" b="1" dirty="0">
              <a:solidFill>
                <a:schemeClr val="dk1"/>
              </a:solidFill>
              <a:latin typeface="Calibri"/>
              <a:ea typeface="Calibri"/>
              <a:cs typeface="Calibri"/>
              <a:sym typeface="Calibri"/>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08073" y="202624"/>
            <a:ext cx="3138054" cy="2353541"/>
          </a:xfrm>
          <a:prstGeom prst="rect">
            <a:avLst/>
          </a:prstGeom>
        </p:spPr>
      </p:pic>
      <p:sp>
        <p:nvSpPr>
          <p:cNvPr id="5" name="TextBox 4"/>
          <p:cNvSpPr txBox="1"/>
          <p:nvPr/>
        </p:nvSpPr>
        <p:spPr>
          <a:xfrm rot="16200000">
            <a:off x="6372083" y="2441011"/>
            <a:ext cx="5157968" cy="184666"/>
          </a:xfrm>
          <a:prstGeom prst="rect">
            <a:avLst/>
          </a:prstGeom>
          <a:noFill/>
        </p:spPr>
        <p:txBody>
          <a:bodyPr wrap="square" rtlCol="0">
            <a:spAutoFit/>
          </a:bodyPr>
          <a:lstStyle/>
          <a:p>
            <a:r>
              <a:rPr lang="en-US" sz="600" dirty="0"/>
              <a:t>Photo credit: Remix by Michael </a:t>
            </a:r>
            <a:r>
              <a:rPr lang="en-US" sz="600" dirty="0" err="1"/>
              <a:t>Coghlan</a:t>
            </a:r>
            <a:r>
              <a:rPr lang="en-US" sz="600" dirty="0"/>
              <a:t> is licensed CC BY-SA 2.0 </a:t>
            </a:r>
            <a:r>
              <a:rPr lang="en-US" sz="600" dirty="0">
                <a:hlinkClick r:id="rId5"/>
              </a:rPr>
              <a:t>https://www.flickr.com/photos/mikecogh/5135821856/in/faves-40959105@N00/</a:t>
            </a:r>
            <a:r>
              <a:rPr lang="en-US" sz="600" dirty="0"/>
              <a:t> </a:t>
            </a:r>
          </a:p>
        </p:txBody>
      </p:sp>
    </p:spTree>
    <p:extLst>
      <p:ext uri="{BB962C8B-B14F-4D97-AF65-F5344CB8AC3E}">
        <p14:creationId xmlns:p14="http://schemas.microsoft.com/office/powerpoint/2010/main" val="2894431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3499" y="429804"/>
            <a:ext cx="6454588" cy="727122"/>
          </a:xfrm>
          <a:prstGeom prst="rect">
            <a:avLst/>
          </a:prstGeom>
          <a:noFill/>
        </p:spPr>
        <p:txBody>
          <a:bodyPr wrap="square" rtlCol="0">
            <a:spAutoFit/>
          </a:bodyPr>
          <a:lstStyle/>
          <a:p>
            <a:r>
              <a:rPr lang="en-US" sz="4125" b="1" dirty="0"/>
              <a:t>Revise: Modification</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32815" y="1314193"/>
            <a:ext cx="9144000" cy="3626849"/>
          </a:xfrm>
          <a:prstGeom prst="rect">
            <a:avLst/>
          </a:prstGeom>
        </p:spPr>
      </p:pic>
      <p:sp>
        <p:nvSpPr>
          <p:cNvPr id="5" name="TextBox 4"/>
          <p:cNvSpPr txBox="1"/>
          <p:nvPr/>
        </p:nvSpPr>
        <p:spPr>
          <a:xfrm rot="16200000">
            <a:off x="4961965" y="995344"/>
            <a:ext cx="7614397" cy="276999"/>
          </a:xfrm>
          <a:prstGeom prst="rect">
            <a:avLst/>
          </a:prstGeom>
          <a:noFill/>
        </p:spPr>
        <p:txBody>
          <a:bodyPr wrap="square" rtlCol="0">
            <a:spAutoFit/>
          </a:bodyPr>
          <a:lstStyle/>
          <a:p>
            <a:r>
              <a:rPr lang="en-US" sz="600" dirty="0"/>
              <a:t>This screenshot is taken from the Creative Commons Wiki page on “Best Practices for Attribution” and is licensed CC BY </a:t>
            </a:r>
            <a:r>
              <a:rPr lang="en-US" sz="600" dirty="0">
                <a:hlinkClick r:id="rId4"/>
              </a:rPr>
              <a:t>https://wiki.creativecommons.org/wiki/Best_practices_for_attribution#This_is_a_good_attribution_for_material_you_modified_slightly</a:t>
            </a:r>
            <a:r>
              <a:rPr lang="en-US" sz="600" dirty="0"/>
              <a:t> </a:t>
            </a:r>
          </a:p>
        </p:txBody>
      </p:sp>
    </p:spTree>
    <p:extLst>
      <p:ext uri="{BB962C8B-B14F-4D97-AF65-F5344CB8AC3E}">
        <p14:creationId xmlns:p14="http://schemas.microsoft.com/office/powerpoint/2010/main" val="395378555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DA64730-5714-5943-89E2-83AEDBFBABA2}"/>
              </a:ext>
            </a:extLst>
          </p:cNvPr>
          <p:cNvPicPr>
            <a:picLocks noChangeAspect="1"/>
          </p:cNvPicPr>
          <p:nvPr/>
        </p:nvPicPr>
        <p:blipFill>
          <a:blip r:embed="rId3"/>
          <a:stretch>
            <a:fillRect/>
          </a:stretch>
        </p:blipFill>
        <p:spPr>
          <a:xfrm>
            <a:off x="0" y="1584005"/>
            <a:ext cx="9144000" cy="2204091"/>
          </a:xfrm>
          <a:prstGeom prst="rect">
            <a:avLst/>
          </a:prstGeom>
        </p:spPr>
      </p:pic>
      <p:sp>
        <p:nvSpPr>
          <p:cNvPr id="5" name="TextBox 4">
            <a:extLst>
              <a:ext uri="{FF2B5EF4-FFF2-40B4-BE49-F238E27FC236}">
                <a16:creationId xmlns:a16="http://schemas.microsoft.com/office/drawing/2014/main" id="{6FEC4C94-196E-7745-BAA2-C2A8FCBF9691}"/>
              </a:ext>
            </a:extLst>
          </p:cNvPr>
          <p:cNvSpPr txBox="1"/>
          <p:nvPr/>
        </p:nvSpPr>
        <p:spPr>
          <a:xfrm>
            <a:off x="301336" y="4353792"/>
            <a:ext cx="7159337" cy="404085"/>
          </a:xfrm>
          <a:prstGeom prst="rect">
            <a:avLst/>
          </a:prstGeom>
          <a:noFill/>
        </p:spPr>
        <p:txBody>
          <a:bodyPr wrap="square" rtlCol="0">
            <a:spAutoFit/>
          </a:bodyPr>
          <a:lstStyle/>
          <a:p>
            <a:r>
              <a:rPr lang="en-US" sz="1013" dirty="0"/>
              <a:t>Screenshot source: </a:t>
            </a:r>
            <a:r>
              <a:rPr lang="en-US" sz="1013" dirty="0">
                <a:hlinkClick r:id="rId4"/>
              </a:rPr>
              <a:t>https://wiki.creativecommons.org/wiki/Marking_your_work_with_a_CC_license</a:t>
            </a:r>
            <a:r>
              <a:rPr lang="en-US" sz="1013" dirty="0"/>
              <a:t> Creative Commons Wiki</a:t>
            </a:r>
          </a:p>
        </p:txBody>
      </p:sp>
    </p:spTree>
    <p:extLst>
      <p:ext uri="{BB962C8B-B14F-4D97-AF65-F5344CB8AC3E}">
        <p14:creationId xmlns:p14="http://schemas.microsoft.com/office/powerpoint/2010/main" val="408678002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413499" y="429804"/>
            <a:ext cx="6454588" cy="727122"/>
          </a:xfrm>
          <a:prstGeom prst="rect">
            <a:avLst/>
          </a:prstGeom>
          <a:noFill/>
        </p:spPr>
        <p:txBody>
          <a:bodyPr wrap="square" rtlCol="0">
            <a:spAutoFit/>
          </a:bodyPr>
          <a:lstStyle/>
          <a:p>
            <a:r>
              <a:rPr lang="en-US" sz="4125" b="1" dirty="0"/>
              <a:t>Revise: Derivatives</a:t>
            </a:r>
          </a:p>
        </p:txBody>
      </p:sp>
      <p:sp>
        <p:nvSpPr>
          <p:cNvPr id="5" name="TextBox 4"/>
          <p:cNvSpPr txBox="1"/>
          <p:nvPr/>
        </p:nvSpPr>
        <p:spPr>
          <a:xfrm rot="16200000">
            <a:off x="4961965" y="995344"/>
            <a:ext cx="7614397" cy="276999"/>
          </a:xfrm>
          <a:prstGeom prst="rect">
            <a:avLst/>
          </a:prstGeom>
          <a:noFill/>
        </p:spPr>
        <p:txBody>
          <a:bodyPr wrap="square" rtlCol="0">
            <a:spAutoFit/>
          </a:bodyPr>
          <a:lstStyle/>
          <a:p>
            <a:r>
              <a:rPr lang="en-US" sz="600" dirty="0"/>
              <a:t>This screenshot is taken from the Creative Commons Wiki page on “Best Practices for Attribution” and is licensed CC BY </a:t>
            </a:r>
            <a:r>
              <a:rPr lang="en-US" sz="600" dirty="0">
                <a:hlinkClick r:id="rId3"/>
              </a:rPr>
              <a:t>https://wiki.creativecommons.org/wiki/Best_practices_for_attribution#This_is_a_good_attribution_for_material_you_modified_slightly</a:t>
            </a:r>
            <a:r>
              <a:rPr lang="en-US" sz="600" dirty="0"/>
              <a:t> </a:t>
            </a:r>
          </a:p>
        </p:txBody>
      </p:sp>
      <p:pic>
        <p:nvPicPr>
          <p:cNvPr id="2" name="Picture 1"/>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3499" y="1133843"/>
            <a:ext cx="7346576" cy="3696635"/>
          </a:xfrm>
          <a:prstGeom prst="rect">
            <a:avLst/>
          </a:prstGeom>
        </p:spPr>
      </p:pic>
    </p:spTree>
    <p:extLst>
      <p:ext uri="{BB962C8B-B14F-4D97-AF65-F5344CB8AC3E}">
        <p14:creationId xmlns:p14="http://schemas.microsoft.com/office/powerpoint/2010/main" val="235579398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6200000">
            <a:off x="5930155" y="1955308"/>
            <a:ext cx="5597338" cy="184666"/>
          </a:xfrm>
          <a:prstGeom prst="rect">
            <a:avLst/>
          </a:prstGeom>
          <a:noFill/>
        </p:spPr>
        <p:txBody>
          <a:bodyPr wrap="square" rtlCol="0">
            <a:spAutoFit/>
          </a:bodyPr>
          <a:lstStyle/>
          <a:p>
            <a:r>
              <a:rPr lang="en-US" sz="600" dirty="0"/>
              <a:t>Image Credit: Adaptors License Chart: </a:t>
            </a:r>
            <a:r>
              <a:rPr lang="en-US" sz="600" dirty="0">
                <a:hlinkClick r:id="rId3"/>
              </a:rPr>
              <a:t>https://creativecommons.org/faq/#what-is-creative-commons-and-what-do-you-do</a:t>
            </a:r>
            <a:r>
              <a:rPr lang="en-US" sz="600" dirty="0"/>
              <a:t> </a:t>
            </a: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1280" y="1238001"/>
            <a:ext cx="8496752" cy="3152134"/>
          </a:xfrm>
          <a:prstGeom prst="rect">
            <a:avLst/>
          </a:prstGeom>
        </p:spPr>
      </p:pic>
      <p:sp>
        <p:nvSpPr>
          <p:cNvPr id="5" name="TextBox 4"/>
          <p:cNvSpPr txBox="1"/>
          <p:nvPr/>
        </p:nvSpPr>
        <p:spPr>
          <a:xfrm>
            <a:off x="413499" y="429804"/>
            <a:ext cx="6454588" cy="727122"/>
          </a:xfrm>
          <a:prstGeom prst="rect">
            <a:avLst/>
          </a:prstGeom>
          <a:noFill/>
        </p:spPr>
        <p:txBody>
          <a:bodyPr wrap="square" rtlCol="0">
            <a:spAutoFit/>
          </a:bodyPr>
          <a:lstStyle/>
          <a:p>
            <a:r>
              <a:rPr lang="en-US" sz="4125" b="1" dirty="0"/>
              <a:t>Adapter’s License Chart</a:t>
            </a:r>
          </a:p>
        </p:txBody>
      </p:sp>
      <p:sp>
        <p:nvSpPr>
          <p:cNvPr id="6" name="TextBox 5"/>
          <p:cNvSpPr txBox="1"/>
          <p:nvPr/>
        </p:nvSpPr>
        <p:spPr>
          <a:xfrm>
            <a:off x="413499" y="4390134"/>
            <a:ext cx="4306420" cy="559961"/>
          </a:xfrm>
          <a:prstGeom prst="rect">
            <a:avLst/>
          </a:prstGeom>
          <a:noFill/>
        </p:spPr>
        <p:txBody>
          <a:bodyPr wrap="square" rtlCol="0">
            <a:spAutoFit/>
          </a:bodyPr>
          <a:lstStyle/>
          <a:p>
            <a:r>
              <a:rPr lang="en-US" sz="1013" dirty="0"/>
              <a:t>Green: Yes</a:t>
            </a:r>
          </a:p>
          <a:p>
            <a:r>
              <a:rPr lang="en-US" sz="1013" dirty="0"/>
              <a:t>Grey: No</a:t>
            </a:r>
          </a:p>
          <a:p>
            <a:r>
              <a:rPr lang="en-US" sz="1013" dirty="0"/>
              <a:t>Yellow: Take care! </a:t>
            </a:r>
          </a:p>
        </p:txBody>
      </p:sp>
    </p:spTree>
    <p:extLst>
      <p:ext uri="{BB962C8B-B14F-4D97-AF65-F5344CB8AC3E}">
        <p14:creationId xmlns:p14="http://schemas.microsoft.com/office/powerpoint/2010/main" val="162554647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78726" y="951931"/>
            <a:ext cx="8157949" cy="4478149"/>
          </a:xfrm>
          <a:prstGeom prst="rect">
            <a:avLst/>
          </a:prstGeom>
          <a:noFill/>
        </p:spPr>
        <p:txBody>
          <a:bodyPr wrap="square" rtlCol="0">
            <a:spAutoFit/>
          </a:bodyPr>
          <a:lstStyle/>
          <a:p>
            <a:r>
              <a:rPr lang="en-US" sz="1950" dirty="0"/>
              <a:t>“</a:t>
            </a:r>
            <a:r>
              <a:rPr lang="en-US" sz="1950" b="1" dirty="0"/>
              <a:t>Can I combine material under different Creative Commons licenses in my work?</a:t>
            </a:r>
          </a:p>
          <a:p>
            <a:endParaRPr lang="en-US" sz="1950" b="1" dirty="0"/>
          </a:p>
          <a:p>
            <a:r>
              <a:rPr lang="en-US" sz="1950" dirty="0"/>
              <a:t>It depends. The first question to ask is whether doing so constitutes an </a:t>
            </a:r>
            <a:r>
              <a:rPr lang="en-US" sz="1950" dirty="0">
                <a:hlinkClick r:id="rId3" tooltip="wikilink"/>
              </a:rPr>
              <a:t>adaptation</a:t>
            </a:r>
            <a:r>
              <a:rPr lang="en-US" sz="1950" dirty="0"/>
              <a:t>. If the combination does </a:t>
            </a:r>
            <a:r>
              <a:rPr lang="en-US" sz="1950" b="1" i="1" dirty="0"/>
              <a:t>not</a:t>
            </a:r>
            <a:r>
              <a:rPr lang="en-US" sz="1950" dirty="0"/>
              <a:t> create an adaptation, then you may combine any CC-licensed content so long as you provide attribution and comply with the </a:t>
            </a:r>
            <a:r>
              <a:rPr lang="en-US" sz="1950" dirty="0" err="1"/>
              <a:t>NonCommercial</a:t>
            </a:r>
            <a:r>
              <a:rPr lang="en-US" sz="1950" dirty="0"/>
              <a:t> restriction if it applies.</a:t>
            </a:r>
          </a:p>
          <a:p>
            <a:endParaRPr lang="en-US" sz="1950" dirty="0"/>
          </a:p>
          <a:p>
            <a:r>
              <a:rPr lang="en-US" sz="1950" dirty="0"/>
              <a:t> If you want to combine material in a way that results in the creation of an adaptation (i.e. a “remix”), then you must pay attention to the particular license that applies to the content you want to combine.” </a:t>
            </a:r>
          </a:p>
          <a:p>
            <a:endParaRPr lang="en-US" sz="1950" dirty="0"/>
          </a:p>
          <a:p>
            <a:r>
              <a:rPr lang="en-US" sz="1200" dirty="0"/>
              <a:t>See: </a:t>
            </a:r>
            <a:r>
              <a:rPr lang="en-US" sz="1200" dirty="0">
                <a:hlinkClick r:id="rId3"/>
              </a:rPr>
              <a:t>https://creativecommons.org/faq/#When_is_my_use_considered_an_adaptation</a:t>
            </a:r>
            <a:r>
              <a:rPr lang="en-US" sz="1200" dirty="0"/>
              <a:t> </a:t>
            </a:r>
          </a:p>
          <a:p>
            <a:endParaRPr lang="en-US" sz="1950" dirty="0"/>
          </a:p>
          <a:p>
            <a:endParaRPr lang="en-US" sz="1950" dirty="0"/>
          </a:p>
        </p:txBody>
      </p:sp>
    </p:spTree>
    <p:extLst>
      <p:ext uri="{BB962C8B-B14F-4D97-AF65-F5344CB8AC3E}">
        <p14:creationId xmlns:p14="http://schemas.microsoft.com/office/powerpoint/2010/main" val="3779248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700789" y="1839192"/>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Activity 1: Open </a:t>
            </a:r>
          </a:p>
          <a:p>
            <a:r>
              <a:rPr lang="en-GB" sz="4950" b="1" dirty="0">
                <a:solidFill>
                  <a:schemeClr val="dk1"/>
                </a:solidFill>
                <a:latin typeface="Calibri"/>
                <a:ea typeface="Calibri"/>
                <a:cs typeface="Calibri"/>
                <a:sym typeface="Calibri"/>
              </a:rPr>
              <a:t>License Refresher</a:t>
            </a: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4"/>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5"/>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6"/>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111060363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3292" y="620750"/>
            <a:ext cx="8437418" cy="4247317"/>
          </a:xfrm>
          <a:prstGeom prst="rect">
            <a:avLst/>
          </a:prstGeom>
          <a:noFill/>
        </p:spPr>
        <p:txBody>
          <a:bodyPr wrap="square" rtlCol="0">
            <a:spAutoFit/>
          </a:bodyPr>
          <a:lstStyle/>
          <a:p>
            <a:r>
              <a:rPr lang="en-US" sz="1500" b="1" dirty="0"/>
              <a:t>“What is an Adaptation?</a:t>
            </a:r>
          </a:p>
          <a:p>
            <a:endParaRPr lang="en-US" sz="1500" b="1" dirty="0"/>
          </a:p>
          <a:p>
            <a:r>
              <a:rPr lang="en-US" sz="1500" dirty="0"/>
              <a:t>The following are examples of adaptations as defined by the Share-Alike/No Derivatives license: </a:t>
            </a:r>
          </a:p>
          <a:p>
            <a:endParaRPr lang="en-US" sz="1500" dirty="0"/>
          </a:p>
          <a:p>
            <a:r>
              <a:rPr lang="en-US" sz="1500" dirty="0"/>
              <a:t>Modifying an image to create another image (for example, by cropping) is an adaptation; </a:t>
            </a:r>
          </a:p>
          <a:p>
            <a:r>
              <a:rPr lang="en-US" sz="1500" dirty="0"/>
              <a:t>Translating a short story from one language to another; </a:t>
            </a:r>
          </a:p>
          <a:p>
            <a:r>
              <a:rPr lang="en-US" sz="1500" dirty="0" err="1"/>
              <a:t>Photoshopping</a:t>
            </a:r>
            <a:r>
              <a:rPr lang="en-US" sz="1500" dirty="0"/>
              <a:t> a picture to add to, or alter, its original elements;</a:t>
            </a:r>
          </a:p>
          <a:p>
            <a:r>
              <a:rPr lang="en-US" sz="1500" dirty="0"/>
              <a:t>Using a sample from one song to make a new song;</a:t>
            </a:r>
          </a:p>
          <a:p>
            <a:r>
              <a:rPr lang="en-US" sz="1500" dirty="0"/>
              <a:t>Adding a song as a soundtrack to a video.</a:t>
            </a:r>
          </a:p>
          <a:p>
            <a:endParaRPr lang="en-US" sz="1500" dirty="0"/>
          </a:p>
          <a:p>
            <a:r>
              <a:rPr lang="en-US" sz="1500" dirty="0"/>
              <a:t>The following uses are </a:t>
            </a:r>
            <a:r>
              <a:rPr lang="en-US" sz="1500" b="1" dirty="0"/>
              <a:t>not </a:t>
            </a:r>
            <a:r>
              <a:rPr lang="en-US" sz="1500" dirty="0"/>
              <a:t>adaptations: </a:t>
            </a:r>
          </a:p>
          <a:p>
            <a:endParaRPr lang="en-US" sz="1500" dirty="0"/>
          </a:p>
          <a:p>
            <a:r>
              <a:rPr lang="en-US" sz="1500" dirty="0"/>
              <a:t>Including a short story in a collection of short stories; </a:t>
            </a:r>
          </a:p>
          <a:p>
            <a:r>
              <a:rPr lang="en-US" sz="1500" dirty="0"/>
              <a:t>Using an unedited video in the background of a live concert; </a:t>
            </a:r>
          </a:p>
          <a:p>
            <a:r>
              <a:rPr lang="en-US" sz="1500" dirty="0"/>
              <a:t>Reproducing an unedited image on a website or in a document (such as Word or </a:t>
            </a:r>
            <a:r>
              <a:rPr lang="en-US" sz="1500" dirty="0" err="1"/>
              <a:t>Powerpoint</a:t>
            </a:r>
            <a:r>
              <a:rPr lang="en-US" sz="1500" dirty="0"/>
              <a:t>).” </a:t>
            </a:r>
          </a:p>
          <a:p>
            <a:endParaRPr lang="en-US" dirty="0"/>
          </a:p>
          <a:p>
            <a:r>
              <a:rPr lang="en-US" sz="900" dirty="0"/>
              <a:t>(Source: p8, </a:t>
            </a:r>
            <a:r>
              <a:rPr lang="en-US" sz="900" i="1" dirty="0"/>
              <a:t>Finding and Remixing Openly Licensed Resources: </a:t>
            </a:r>
            <a:endParaRPr lang="en-US" sz="900" dirty="0"/>
          </a:p>
          <a:p>
            <a:r>
              <a:rPr lang="en-US" sz="900" dirty="0">
                <a:hlinkClick r:id="rId3"/>
              </a:rPr>
              <a:t>https://schools.leicester.gov.uk/media/2308/g3-finding-and-remixing-openly-licensed-resources-january-2015.pdf</a:t>
            </a:r>
            <a:r>
              <a:rPr lang="en-US" sz="900" dirty="0"/>
              <a:t> </a:t>
            </a:r>
          </a:p>
          <a:p>
            <a:endParaRPr lang="en-US" dirty="0"/>
          </a:p>
        </p:txBody>
      </p:sp>
    </p:spTree>
    <p:extLst>
      <p:ext uri="{BB962C8B-B14F-4D97-AF65-F5344CB8AC3E}">
        <p14:creationId xmlns:p14="http://schemas.microsoft.com/office/powerpoint/2010/main" val="420133986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75536454-C4C9-4E46-8639-F83EB4449ED0}"/>
              </a:ext>
            </a:extLst>
          </p:cNvPr>
          <p:cNvSpPr>
            <a:spLocks noGrp="1"/>
          </p:cNvSpPr>
          <p:nvPr>
            <p:ph idx="1"/>
          </p:nvPr>
        </p:nvSpPr>
        <p:spPr>
          <a:xfrm>
            <a:off x="411560" y="1131851"/>
            <a:ext cx="7886700" cy="3263504"/>
          </a:xfrm>
        </p:spPr>
        <p:txBody>
          <a:bodyPr/>
          <a:lstStyle/>
          <a:p>
            <a:r>
              <a:rPr lang="en-US" sz="1650" dirty="0"/>
              <a:t>An OER Mashup: Astronomy Redesign: </a:t>
            </a:r>
            <a:r>
              <a:rPr lang="en-US" sz="1650" dirty="0">
                <a:hlinkClick r:id="rId3"/>
              </a:rPr>
              <a:t>https://www.oercommons.org/authoring/3930-an-oer-mashup-astronomy-redesign/view</a:t>
            </a:r>
            <a:r>
              <a:rPr lang="en-US" sz="1650" dirty="0"/>
              <a:t>  </a:t>
            </a:r>
          </a:p>
          <a:p>
            <a:endParaRPr lang="en-US" sz="1650" dirty="0"/>
          </a:p>
          <a:p>
            <a:r>
              <a:rPr lang="en-US" sz="1650" dirty="0"/>
              <a:t>Examples of OER in Health Remixes from the African Health OER Network: </a:t>
            </a:r>
            <a:r>
              <a:rPr lang="en-US" sz="1650" dirty="0">
                <a:hlinkClick r:id="rId4"/>
              </a:rPr>
              <a:t>https://www.oeconsortium.org/2013/10/examples-of-oer-in-health-remixes-from-the-african-health-oer-network/</a:t>
            </a:r>
            <a:r>
              <a:rPr lang="en-US" sz="1650" dirty="0"/>
              <a:t> </a:t>
            </a:r>
          </a:p>
          <a:p>
            <a:endParaRPr lang="en-US" sz="1650" dirty="0"/>
          </a:p>
          <a:p>
            <a:r>
              <a:rPr lang="en-US" sz="1650" dirty="0"/>
              <a:t>The best OER Revise / Remix ever? </a:t>
            </a:r>
            <a:r>
              <a:rPr lang="en-US" sz="1650" dirty="0">
                <a:hlinkClick r:id="rId5"/>
              </a:rPr>
              <a:t>https://opencontent.org/blog/archives/2629</a:t>
            </a:r>
            <a:r>
              <a:rPr lang="en-US" sz="1650" dirty="0"/>
              <a:t> </a:t>
            </a:r>
          </a:p>
          <a:p>
            <a:endParaRPr lang="en-US" sz="1650" dirty="0"/>
          </a:p>
          <a:p>
            <a:r>
              <a:rPr lang="en-US" sz="1650" dirty="0"/>
              <a:t>Chapter 23: Valuing Open Textbooks: Derivatives, Adaptation and Remix by Anita </a:t>
            </a:r>
            <a:r>
              <a:rPr lang="en-US" sz="1650" dirty="0" err="1"/>
              <a:t>Walz</a:t>
            </a:r>
            <a:r>
              <a:rPr lang="en-US" sz="1650" dirty="0"/>
              <a:t> </a:t>
            </a:r>
            <a:r>
              <a:rPr lang="en-US" sz="1650" dirty="0">
                <a:hlinkClick r:id="rId6"/>
              </a:rPr>
              <a:t>https://open.lib.umn.edu/affordablecontent/chapter/valuing-open-textbooks-derivatives-adaptation-and-remix/</a:t>
            </a:r>
            <a:r>
              <a:rPr lang="en-US" sz="1650" dirty="0"/>
              <a:t> </a:t>
            </a:r>
          </a:p>
          <a:p>
            <a:endParaRPr lang="en-US" sz="1650" dirty="0"/>
          </a:p>
        </p:txBody>
      </p:sp>
      <p:sp>
        <p:nvSpPr>
          <p:cNvPr id="3" name="Shape 111">
            <a:extLst>
              <a:ext uri="{FF2B5EF4-FFF2-40B4-BE49-F238E27FC236}">
                <a16:creationId xmlns:a16="http://schemas.microsoft.com/office/drawing/2014/main" id="{570A1B02-674D-5645-BFBE-AF87CFEDCC17}"/>
              </a:ext>
            </a:extLst>
          </p:cNvPr>
          <p:cNvSpPr txBox="1"/>
          <p:nvPr/>
        </p:nvSpPr>
        <p:spPr>
          <a:xfrm>
            <a:off x="328433" y="286605"/>
            <a:ext cx="7173804" cy="762877"/>
          </a:xfrm>
          <a:prstGeom prst="rect">
            <a:avLst/>
          </a:prstGeom>
          <a:noFill/>
          <a:ln>
            <a:noFill/>
          </a:ln>
        </p:spPr>
        <p:txBody>
          <a:bodyPr spcFirstLastPara="1" wrap="square" lIns="68569" tIns="34275" rIns="68569" bIns="34275" anchor="t" anchorCtr="0">
            <a:noAutofit/>
          </a:bodyPr>
          <a:lstStyle/>
          <a:p>
            <a:r>
              <a:rPr lang="en-GB" sz="4350" b="1" dirty="0">
                <a:solidFill>
                  <a:schemeClr val="dk1"/>
                </a:solidFill>
                <a:latin typeface="Calibri"/>
                <a:ea typeface="Calibri"/>
                <a:cs typeface="Calibri"/>
                <a:sym typeface="Calibri"/>
              </a:rPr>
              <a:t>Remix/Mash up examples </a:t>
            </a:r>
            <a:endParaRPr sz="4350" dirty="0"/>
          </a:p>
        </p:txBody>
      </p:sp>
    </p:spTree>
    <p:extLst>
      <p:ext uri="{BB962C8B-B14F-4D97-AF65-F5344CB8AC3E}">
        <p14:creationId xmlns:p14="http://schemas.microsoft.com/office/powerpoint/2010/main" val="386075387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2319" y="1"/>
            <a:ext cx="8343764" cy="4876592"/>
          </a:xfrm>
          <a:prstGeom prst="rect">
            <a:avLst/>
          </a:prstGeom>
        </p:spPr>
      </p:pic>
      <p:sp>
        <p:nvSpPr>
          <p:cNvPr id="5" name="TextBox 4"/>
          <p:cNvSpPr txBox="1"/>
          <p:nvPr/>
        </p:nvSpPr>
        <p:spPr>
          <a:xfrm>
            <a:off x="2631319" y="4796495"/>
            <a:ext cx="6247730" cy="276999"/>
          </a:xfrm>
          <a:prstGeom prst="rect">
            <a:avLst/>
          </a:prstGeom>
          <a:noFill/>
        </p:spPr>
        <p:txBody>
          <a:bodyPr wrap="square" rtlCol="0">
            <a:spAutoFit/>
          </a:bodyPr>
          <a:lstStyle/>
          <a:p>
            <a:pPr algn="r"/>
            <a:r>
              <a:rPr lang="en-US" sz="600" dirty="0"/>
              <a:t>Source: Can I combine material under different Creative Commons licenses in my work?</a:t>
            </a:r>
          </a:p>
          <a:p>
            <a:pPr algn="r"/>
            <a:r>
              <a:rPr lang="en-US" sz="600" dirty="0"/>
              <a:t> </a:t>
            </a:r>
            <a:r>
              <a:rPr lang="en-US" sz="600" dirty="0">
                <a:hlinkClick r:id="rId4"/>
              </a:rPr>
              <a:t>https://creativecommons.org/faq/#what-is-creative-commons-and-what-do-you-do</a:t>
            </a:r>
            <a:r>
              <a:rPr lang="en-US" sz="600" dirty="0"/>
              <a:t> </a:t>
            </a:r>
          </a:p>
        </p:txBody>
      </p:sp>
      <p:sp>
        <p:nvSpPr>
          <p:cNvPr id="6" name="TextBox 5"/>
          <p:cNvSpPr txBox="1"/>
          <p:nvPr/>
        </p:nvSpPr>
        <p:spPr>
          <a:xfrm rot="16200000">
            <a:off x="-1918210" y="2051305"/>
            <a:ext cx="4923452" cy="727122"/>
          </a:xfrm>
          <a:prstGeom prst="rect">
            <a:avLst/>
          </a:prstGeom>
          <a:noFill/>
        </p:spPr>
        <p:txBody>
          <a:bodyPr wrap="square" rtlCol="0">
            <a:spAutoFit/>
          </a:bodyPr>
          <a:lstStyle/>
          <a:p>
            <a:r>
              <a:rPr lang="en-US" sz="4125" b="1" dirty="0"/>
              <a:t>What can I remix?</a:t>
            </a:r>
          </a:p>
        </p:txBody>
      </p:sp>
    </p:spTree>
    <p:extLst>
      <p:ext uri="{BB962C8B-B14F-4D97-AF65-F5344CB8AC3E}">
        <p14:creationId xmlns:p14="http://schemas.microsoft.com/office/powerpoint/2010/main" val="115182039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1011891" y="1480157"/>
            <a:ext cx="7886700" cy="3263504"/>
          </a:xfrm>
        </p:spPr>
        <p:txBody>
          <a:bodyPr/>
          <a:lstStyle/>
          <a:p>
            <a:r>
              <a:rPr lang="en-US" sz="2475" dirty="0"/>
              <a:t>“If you wish to use the work in a manner that is </a:t>
            </a:r>
            <a:r>
              <a:rPr lang="en-US" sz="2475" dirty="0">
                <a:solidFill>
                  <a:srgbClr val="FF0000"/>
                </a:solidFill>
              </a:rPr>
              <a:t>not permitted by the license</a:t>
            </a:r>
            <a:r>
              <a:rPr lang="en-US" sz="2475" dirty="0"/>
              <a:t>, you should contact the rights holder (often the creator) to get permission first, or look for an alternative work that is licensed in a way that permits your anticipated use.” </a:t>
            </a:r>
          </a:p>
          <a:p>
            <a:endParaRPr lang="en-US" sz="2475" dirty="0"/>
          </a:p>
          <a:p>
            <a:endParaRPr lang="en-US" sz="900" dirty="0"/>
          </a:p>
          <a:p>
            <a:r>
              <a:rPr lang="en-US" sz="900" dirty="0"/>
              <a:t>(What should I think about before using material offered under a Creative Commons license? Creative Commons: </a:t>
            </a:r>
            <a:r>
              <a:rPr lang="en-US" sz="900" dirty="0">
                <a:hlinkClick r:id="rId3"/>
              </a:rPr>
              <a:t>https://creativecommons.org/faq/#what-is-creative-commons-and-what-do-you-do</a:t>
            </a:r>
            <a:r>
              <a:rPr lang="en-US" sz="900" dirty="0"/>
              <a:t> (my highlights in red)</a:t>
            </a:r>
          </a:p>
        </p:txBody>
      </p:sp>
      <p:sp>
        <p:nvSpPr>
          <p:cNvPr id="3" name="TextBox 2"/>
          <p:cNvSpPr txBox="1"/>
          <p:nvPr/>
        </p:nvSpPr>
        <p:spPr>
          <a:xfrm rot="16200000">
            <a:off x="-1918210" y="2051305"/>
            <a:ext cx="4923452" cy="727122"/>
          </a:xfrm>
          <a:prstGeom prst="rect">
            <a:avLst/>
          </a:prstGeom>
          <a:noFill/>
        </p:spPr>
        <p:txBody>
          <a:bodyPr wrap="square" rtlCol="0">
            <a:spAutoFit/>
          </a:bodyPr>
          <a:lstStyle/>
          <a:p>
            <a:r>
              <a:rPr lang="en-US" sz="4125" b="1" dirty="0"/>
              <a:t>What can I remix?</a:t>
            </a:r>
          </a:p>
        </p:txBody>
      </p:sp>
    </p:spTree>
    <p:extLst>
      <p:ext uri="{BB962C8B-B14F-4D97-AF65-F5344CB8AC3E}">
        <p14:creationId xmlns:p14="http://schemas.microsoft.com/office/powerpoint/2010/main" val="427730924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6D6BEF-5C2A-BF48-B42F-0D5E3259F54C}"/>
              </a:ext>
            </a:extLst>
          </p:cNvPr>
          <p:cNvSpPr>
            <a:spLocks noGrp="1"/>
          </p:cNvSpPr>
          <p:nvPr>
            <p:ph type="body" idx="1"/>
          </p:nvPr>
        </p:nvSpPr>
        <p:spPr>
          <a:xfrm>
            <a:off x="616180" y="1157244"/>
            <a:ext cx="7987493" cy="3263504"/>
          </a:xfrm>
        </p:spPr>
        <p:txBody>
          <a:bodyPr/>
          <a:lstStyle/>
          <a:p>
            <a:pPr marL="38100" indent="0">
              <a:buNone/>
            </a:pPr>
            <a:r>
              <a:rPr lang="en-US" sz="2700" dirty="0"/>
              <a:t>In today’s </a:t>
            </a:r>
            <a:r>
              <a:rPr lang="en-US" sz="2700" i="1" dirty="0"/>
              <a:t>Finding OER </a:t>
            </a:r>
            <a:r>
              <a:rPr lang="en-US" sz="2700" dirty="0"/>
              <a:t>session you found a range of resources on different environmental science themes. Working in your team on the resource you created: </a:t>
            </a:r>
          </a:p>
          <a:p>
            <a:pPr marL="38100" indent="0">
              <a:buNone/>
            </a:pPr>
            <a:endParaRPr lang="en-US" sz="2700" dirty="0"/>
          </a:p>
          <a:p>
            <a:r>
              <a:rPr lang="en-US" sz="2700" dirty="0"/>
              <a:t>How can you best acknowledge your sources?</a:t>
            </a:r>
          </a:p>
          <a:p>
            <a:r>
              <a:rPr lang="en-US" sz="2700" dirty="0"/>
              <a:t>How can you add in this information appropriately?</a:t>
            </a:r>
          </a:p>
          <a:p>
            <a:pPr marL="38100" indent="0">
              <a:buNone/>
            </a:pPr>
            <a:endParaRPr lang="en-US" sz="2700" dirty="0"/>
          </a:p>
          <a:p>
            <a:pPr marL="38100" indent="0">
              <a:buNone/>
            </a:pPr>
            <a:endParaRPr lang="en-US" sz="2700" dirty="0"/>
          </a:p>
          <a:p>
            <a:pPr marL="38100" indent="0">
              <a:buNone/>
            </a:pPr>
            <a:endParaRPr lang="en-US" sz="2700" dirty="0"/>
          </a:p>
        </p:txBody>
      </p:sp>
    </p:spTree>
    <p:extLst>
      <p:ext uri="{BB962C8B-B14F-4D97-AF65-F5344CB8AC3E}">
        <p14:creationId xmlns:p14="http://schemas.microsoft.com/office/powerpoint/2010/main" val="150958104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hape 94">
            <a:extLst>
              <a:ext uri="{FF2B5EF4-FFF2-40B4-BE49-F238E27FC236}">
                <a16:creationId xmlns:a16="http://schemas.microsoft.com/office/drawing/2014/main" id="{CEED552B-1B7A-9248-9FDA-27926F9157C3}"/>
              </a:ext>
            </a:extLst>
          </p:cNvPr>
          <p:cNvSpPr txBox="1"/>
          <p:nvPr/>
        </p:nvSpPr>
        <p:spPr>
          <a:xfrm>
            <a:off x="700789" y="1839192"/>
            <a:ext cx="6502079" cy="577081"/>
          </a:xfrm>
          <a:prstGeom prst="rect">
            <a:avLst/>
          </a:prstGeom>
          <a:noFill/>
          <a:ln>
            <a:noFill/>
          </a:ln>
        </p:spPr>
        <p:txBody>
          <a:bodyPr spcFirstLastPara="1" wrap="square" lIns="68569" tIns="34275" rIns="68569" bIns="34275" anchor="t" anchorCtr="0">
            <a:noAutofit/>
          </a:bodyPr>
          <a:lstStyle/>
          <a:p>
            <a:r>
              <a:rPr lang="en-GB" sz="4950" b="1" dirty="0">
                <a:solidFill>
                  <a:schemeClr val="dk1"/>
                </a:solidFill>
                <a:latin typeface="Calibri"/>
                <a:ea typeface="Calibri"/>
                <a:cs typeface="Calibri"/>
                <a:sym typeface="Calibri"/>
              </a:rPr>
              <a:t>Activity 3: Share</a:t>
            </a:r>
          </a:p>
          <a:p>
            <a:r>
              <a:rPr lang="en-GB" sz="4950" b="1" dirty="0">
                <a:solidFill>
                  <a:schemeClr val="dk1"/>
                </a:solidFill>
                <a:latin typeface="Calibri"/>
                <a:ea typeface="Calibri"/>
                <a:cs typeface="Calibri"/>
                <a:sym typeface="Calibri"/>
              </a:rPr>
              <a:t>Experiences</a:t>
            </a:r>
          </a:p>
        </p:txBody>
      </p:sp>
      <p:pic>
        <p:nvPicPr>
          <p:cNvPr id="3" name="Shape 196">
            <a:extLst>
              <a:ext uri="{FF2B5EF4-FFF2-40B4-BE49-F238E27FC236}">
                <a16:creationId xmlns:a16="http://schemas.microsoft.com/office/drawing/2014/main" id="{18B3B427-5B03-A34D-AFCD-AB1B9F058FDA}"/>
              </a:ext>
            </a:extLst>
          </p:cNvPr>
          <p:cNvPicPr preferRelativeResize="0"/>
          <p:nvPr/>
        </p:nvPicPr>
        <p:blipFill rotWithShape="1">
          <a:blip r:embed="rId3">
            <a:alphaModFix/>
          </a:blip>
          <a:srcRect/>
          <a:stretch/>
        </p:blipFill>
        <p:spPr>
          <a:xfrm rot="16200000">
            <a:off x="5914784" y="745789"/>
            <a:ext cx="3678382" cy="2186804"/>
          </a:xfrm>
          <a:prstGeom prst="rect">
            <a:avLst/>
          </a:prstGeom>
          <a:noFill/>
          <a:ln>
            <a:noFill/>
          </a:ln>
        </p:spPr>
      </p:pic>
      <p:sp>
        <p:nvSpPr>
          <p:cNvPr id="4" name="Shape 198">
            <a:extLst>
              <a:ext uri="{FF2B5EF4-FFF2-40B4-BE49-F238E27FC236}">
                <a16:creationId xmlns:a16="http://schemas.microsoft.com/office/drawing/2014/main" id="{EE9C107E-D79A-9C42-93BA-68F8DDA4438A}"/>
              </a:ext>
            </a:extLst>
          </p:cNvPr>
          <p:cNvSpPr txBox="1"/>
          <p:nvPr/>
        </p:nvSpPr>
        <p:spPr>
          <a:xfrm rot="-5400000">
            <a:off x="7302447" y="3193685"/>
            <a:ext cx="3251444" cy="161583"/>
          </a:xfrm>
          <a:prstGeom prst="rect">
            <a:avLst/>
          </a:prstGeom>
          <a:noFill/>
          <a:ln>
            <a:noFill/>
          </a:ln>
        </p:spPr>
        <p:txBody>
          <a:bodyPr spcFirstLastPara="1" wrap="square" lIns="68569" tIns="34275" rIns="68569" bIns="34275" anchor="t" anchorCtr="0">
            <a:noAutofit/>
          </a:bodyPr>
          <a:lstStyle/>
          <a:p>
            <a:r>
              <a:rPr lang="en-GB" sz="600" dirty="0">
                <a:solidFill>
                  <a:srgbClr val="000000"/>
                </a:solidFill>
                <a:latin typeface="Calibri"/>
                <a:ea typeface="Calibri"/>
                <a:cs typeface="Calibri"/>
                <a:sym typeface="Calibri"/>
              </a:rPr>
              <a:t>Picture Credit: </a:t>
            </a:r>
            <a:r>
              <a:rPr lang="en-GB" sz="600" u="sng" dirty="0">
                <a:solidFill>
                  <a:schemeClr val="hlink"/>
                </a:solidFill>
                <a:latin typeface="Calibri"/>
                <a:ea typeface="Calibri"/>
                <a:cs typeface="Calibri"/>
                <a:sym typeface="Calibri"/>
                <a:hlinkClick r:id="rId4"/>
              </a:rPr>
              <a:t>Creative Commons – cc stickers</a:t>
            </a:r>
            <a:r>
              <a:rPr lang="en-GB" sz="600" dirty="0">
                <a:solidFill>
                  <a:srgbClr val="000000"/>
                </a:solidFill>
                <a:latin typeface="Calibri"/>
                <a:ea typeface="Calibri"/>
                <a:cs typeface="Calibri"/>
                <a:sym typeface="Calibri"/>
              </a:rPr>
              <a:t> by </a:t>
            </a:r>
            <a:r>
              <a:rPr lang="en-GB" sz="600" u="sng" dirty="0">
                <a:solidFill>
                  <a:schemeClr val="hlink"/>
                </a:solidFill>
                <a:latin typeface="Calibri"/>
                <a:ea typeface="Calibri"/>
                <a:cs typeface="Calibri"/>
                <a:sym typeface="Calibri"/>
                <a:hlinkClick r:id="rId5"/>
              </a:rPr>
              <a:t>Kristina Alexanderson</a:t>
            </a:r>
            <a:r>
              <a:rPr lang="en-GB" sz="600" dirty="0">
                <a:solidFill>
                  <a:srgbClr val="000000"/>
                </a:solidFill>
                <a:latin typeface="Calibri"/>
                <a:ea typeface="Calibri"/>
                <a:cs typeface="Calibri"/>
                <a:sym typeface="Calibri"/>
              </a:rPr>
              <a:t> is licensed  </a:t>
            </a:r>
            <a:r>
              <a:rPr lang="en-GB" sz="600" u="sng" dirty="0">
                <a:solidFill>
                  <a:schemeClr val="hlink"/>
                </a:solidFill>
                <a:latin typeface="Calibri"/>
                <a:ea typeface="Calibri"/>
                <a:cs typeface="Calibri"/>
                <a:sym typeface="Calibri"/>
                <a:hlinkClick r:id="rId6"/>
              </a:rPr>
              <a:t>CC BY 2.0</a:t>
            </a:r>
            <a:r>
              <a:rPr lang="en-GB" sz="600" dirty="0">
                <a:solidFill>
                  <a:srgbClr val="000000"/>
                </a:solidFill>
                <a:latin typeface="Calibri"/>
                <a:ea typeface="Calibri"/>
                <a:cs typeface="Calibri"/>
                <a:sym typeface="Calibri"/>
              </a:rPr>
              <a:t>  </a:t>
            </a:r>
            <a:endParaRPr sz="600" dirty="0">
              <a:solidFill>
                <a:srgbClr val="000000"/>
              </a:solidFill>
              <a:latin typeface="Calibri"/>
              <a:ea typeface="Calibri"/>
              <a:cs typeface="Calibri"/>
              <a:sym typeface="Calibri"/>
            </a:endParaRPr>
          </a:p>
        </p:txBody>
      </p:sp>
    </p:spTree>
    <p:extLst>
      <p:ext uri="{BB962C8B-B14F-4D97-AF65-F5344CB8AC3E}">
        <p14:creationId xmlns:p14="http://schemas.microsoft.com/office/powerpoint/2010/main" val="256828885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96D6BEF-5C2A-BF48-B42F-0D5E3259F54C}"/>
              </a:ext>
            </a:extLst>
          </p:cNvPr>
          <p:cNvSpPr>
            <a:spLocks noGrp="1"/>
          </p:cNvSpPr>
          <p:nvPr>
            <p:ph type="body" idx="1"/>
          </p:nvPr>
        </p:nvSpPr>
        <p:spPr>
          <a:xfrm>
            <a:off x="616180" y="1157244"/>
            <a:ext cx="7987493" cy="3263504"/>
          </a:xfrm>
        </p:spPr>
        <p:txBody>
          <a:bodyPr/>
          <a:lstStyle/>
          <a:p>
            <a:pPr marL="38100" indent="0">
              <a:buNone/>
            </a:pPr>
            <a:r>
              <a:rPr lang="en-US" sz="2700" dirty="0"/>
              <a:t>Working in your university group, reflect on your experiences of finding, evaluating and reusing OER: </a:t>
            </a:r>
          </a:p>
          <a:p>
            <a:pPr marL="38100" indent="0">
              <a:buNone/>
            </a:pPr>
            <a:endParaRPr lang="en-US" sz="2700" dirty="0"/>
          </a:p>
          <a:p>
            <a:r>
              <a:rPr lang="en-US" sz="2700" dirty="0"/>
              <a:t>What worked well?</a:t>
            </a:r>
          </a:p>
          <a:p>
            <a:r>
              <a:rPr lang="en-US" sz="2700" dirty="0"/>
              <a:t>What didn’t work well? </a:t>
            </a:r>
          </a:p>
          <a:p>
            <a:r>
              <a:rPr lang="en-US" sz="2700" dirty="0"/>
              <a:t>What could be improved? </a:t>
            </a:r>
          </a:p>
          <a:p>
            <a:pPr marL="38100" indent="0">
              <a:buNone/>
            </a:pPr>
            <a:endParaRPr lang="en-US" sz="2700" dirty="0"/>
          </a:p>
        </p:txBody>
      </p:sp>
    </p:spTree>
    <p:extLst>
      <p:ext uri="{BB962C8B-B14F-4D97-AF65-F5344CB8AC3E}">
        <p14:creationId xmlns:p14="http://schemas.microsoft.com/office/powerpoint/2010/main" val="1381001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rot="16200000">
            <a:off x="-1458971" y="1718156"/>
            <a:ext cx="4385290" cy="1615827"/>
          </a:xfrm>
          <a:prstGeom prst="rect">
            <a:avLst/>
          </a:prstGeom>
          <a:noFill/>
        </p:spPr>
        <p:txBody>
          <a:bodyPr wrap="square" rtlCol="0">
            <a:spAutoFit/>
          </a:bodyPr>
          <a:lstStyle/>
          <a:p>
            <a:r>
              <a:rPr lang="en-US" sz="4950" b="1" dirty="0"/>
              <a:t>Any Questions? </a:t>
            </a:r>
          </a:p>
        </p:txBody>
      </p:sp>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7205" y="0"/>
            <a:ext cx="5143500" cy="5143500"/>
          </a:xfrm>
          <a:prstGeom prst="rect">
            <a:avLst/>
          </a:prstGeom>
        </p:spPr>
      </p:pic>
      <p:sp>
        <p:nvSpPr>
          <p:cNvPr id="5" name="TextBox 4"/>
          <p:cNvSpPr txBox="1"/>
          <p:nvPr/>
        </p:nvSpPr>
        <p:spPr>
          <a:xfrm rot="16200000">
            <a:off x="6689558" y="2721587"/>
            <a:ext cx="4355432" cy="276999"/>
          </a:xfrm>
          <a:prstGeom prst="rect">
            <a:avLst/>
          </a:prstGeom>
          <a:noFill/>
        </p:spPr>
        <p:txBody>
          <a:bodyPr wrap="square" rtlCol="0">
            <a:spAutoFit/>
          </a:bodyPr>
          <a:lstStyle/>
          <a:p>
            <a:r>
              <a:rPr lang="en-US" sz="600" dirty="0"/>
              <a:t>Photo credit: Question everything! by Henry</a:t>
            </a:r>
            <a:r>
              <a:rPr lang="is-IS" sz="600" dirty="0"/>
              <a:t>… is licensed CC BY-NC-ND </a:t>
            </a:r>
            <a:r>
              <a:rPr lang="en-US" sz="600" dirty="0">
                <a:hlinkClick r:id="rId4"/>
              </a:rPr>
              <a:t>https://www.flickr.com/photos/henrybloomfield/12680815144/</a:t>
            </a:r>
            <a:r>
              <a:rPr lang="en-US" sz="600" dirty="0"/>
              <a:t> </a:t>
            </a:r>
          </a:p>
        </p:txBody>
      </p:sp>
    </p:spTree>
    <p:extLst>
      <p:ext uri="{BB962C8B-B14F-4D97-AF65-F5344CB8AC3E}">
        <p14:creationId xmlns:p14="http://schemas.microsoft.com/office/powerpoint/2010/main" val="32636467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FD0615E0-BD34-B643-B140-838D1AA96B6A}"/>
              </a:ext>
            </a:extLst>
          </p:cNvPr>
          <p:cNvPicPr>
            <a:picLocks noChangeAspect="1"/>
          </p:cNvPicPr>
          <p:nvPr/>
        </p:nvPicPr>
        <p:blipFill>
          <a:blip r:embed="rId2"/>
          <a:stretch>
            <a:fillRect/>
          </a:stretch>
        </p:blipFill>
        <p:spPr>
          <a:xfrm>
            <a:off x="3024188" y="1957388"/>
            <a:ext cx="3095625" cy="1228725"/>
          </a:xfrm>
          <a:prstGeom prst="rect">
            <a:avLst/>
          </a:prstGeom>
        </p:spPr>
      </p:pic>
    </p:spTree>
    <p:extLst>
      <p:ext uri="{BB962C8B-B14F-4D97-AF65-F5344CB8AC3E}">
        <p14:creationId xmlns:p14="http://schemas.microsoft.com/office/powerpoint/2010/main" val="322500833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1FC08C95-DBCC-2148-9D68-9D15894B10D8}"/>
              </a:ext>
            </a:extLst>
          </p:cNvPr>
          <p:cNvPicPr>
            <a:picLocks noChangeAspect="1"/>
          </p:cNvPicPr>
          <p:nvPr/>
        </p:nvPicPr>
        <p:blipFill>
          <a:blip r:embed="rId2"/>
          <a:stretch>
            <a:fillRect/>
          </a:stretch>
        </p:blipFill>
        <p:spPr>
          <a:xfrm>
            <a:off x="3062288" y="1985963"/>
            <a:ext cx="3019425" cy="1171575"/>
          </a:xfrm>
          <a:prstGeom prst="rect">
            <a:avLst/>
          </a:prstGeom>
        </p:spPr>
      </p:pic>
    </p:spTree>
    <p:extLst>
      <p:ext uri="{BB962C8B-B14F-4D97-AF65-F5344CB8AC3E}">
        <p14:creationId xmlns:p14="http://schemas.microsoft.com/office/powerpoint/2010/main" val="39445315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E10F71A-1F94-0844-9E39-34DCE1DAE087}"/>
              </a:ext>
            </a:extLst>
          </p:cNvPr>
          <p:cNvPicPr>
            <a:picLocks noChangeAspect="1"/>
          </p:cNvPicPr>
          <p:nvPr/>
        </p:nvPicPr>
        <p:blipFill>
          <a:blip r:embed="rId2"/>
          <a:stretch>
            <a:fillRect/>
          </a:stretch>
        </p:blipFill>
        <p:spPr>
          <a:xfrm>
            <a:off x="2938463" y="1966913"/>
            <a:ext cx="3267075" cy="1209675"/>
          </a:xfrm>
          <a:prstGeom prst="rect">
            <a:avLst/>
          </a:prstGeom>
        </p:spPr>
      </p:pic>
    </p:spTree>
    <p:extLst>
      <p:ext uri="{BB962C8B-B14F-4D97-AF65-F5344CB8AC3E}">
        <p14:creationId xmlns:p14="http://schemas.microsoft.com/office/powerpoint/2010/main" val="29482549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7ABEB77F-198C-0745-A0AE-37EB31B0D57D}"/>
              </a:ext>
            </a:extLst>
          </p:cNvPr>
          <p:cNvPicPr>
            <a:picLocks noChangeAspect="1"/>
          </p:cNvPicPr>
          <p:nvPr/>
        </p:nvPicPr>
        <p:blipFill>
          <a:blip r:embed="rId2"/>
          <a:stretch>
            <a:fillRect/>
          </a:stretch>
        </p:blipFill>
        <p:spPr>
          <a:xfrm>
            <a:off x="3033713" y="1981200"/>
            <a:ext cx="3076575" cy="1181100"/>
          </a:xfrm>
          <a:prstGeom prst="rect">
            <a:avLst/>
          </a:prstGeom>
        </p:spPr>
      </p:pic>
    </p:spTree>
    <p:extLst>
      <p:ext uri="{BB962C8B-B14F-4D97-AF65-F5344CB8AC3E}">
        <p14:creationId xmlns:p14="http://schemas.microsoft.com/office/powerpoint/2010/main" val="426079900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FCE6D3B-37DA-874A-89B8-4B0246A3EFAA}"/>
              </a:ext>
            </a:extLst>
          </p:cNvPr>
          <p:cNvPicPr>
            <a:picLocks noChangeAspect="1"/>
          </p:cNvPicPr>
          <p:nvPr/>
        </p:nvPicPr>
        <p:blipFill>
          <a:blip r:embed="rId2"/>
          <a:stretch>
            <a:fillRect/>
          </a:stretch>
        </p:blipFill>
        <p:spPr>
          <a:xfrm>
            <a:off x="3043238" y="1971675"/>
            <a:ext cx="3057525" cy="1200150"/>
          </a:xfrm>
          <a:prstGeom prst="rect">
            <a:avLst/>
          </a:prstGeom>
        </p:spPr>
      </p:pic>
    </p:spTree>
    <p:extLst>
      <p:ext uri="{BB962C8B-B14F-4D97-AF65-F5344CB8AC3E}">
        <p14:creationId xmlns:p14="http://schemas.microsoft.com/office/powerpoint/2010/main" val="1997840652"/>
      </p:ext>
    </p:extLst>
  </p:cSld>
  <p:clrMapOvr>
    <a:masterClrMapping/>
  </p:clrMapOvr>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U">
      <a:dk1>
        <a:sysClr val="windowText" lastClr="000000"/>
      </a:dk1>
      <a:lt1>
        <a:sysClr val="window" lastClr="FFFFFF"/>
      </a:lt1>
      <a:dk2>
        <a:srgbClr val="75AAE5"/>
      </a:dk2>
      <a:lt2>
        <a:srgbClr val="FFFFFF"/>
      </a:lt2>
      <a:accent1>
        <a:srgbClr val="75AAE5"/>
      </a:accent1>
      <a:accent2>
        <a:srgbClr val="0B55A8"/>
      </a:accent2>
      <a:accent3>
        <a:srgbClr val="E80074"/>
      </a:accent3>
      <a:accent4>
        <a:srgbClr val="630031"/>
      </a:accent4>
      <a:accent5>
        <a:srgbClr val="FFC23D"/>
      </a:accent5>
      <a:accent6>
        <a:srgbClr val="A4A400"/>
      </a:accent6>
      <a:hlink>
        <a:srgbClr val="000000"/>
      </a:hlink>
      <a:folHlink>
        <a:srgbClr val="000000"/>
      </a:folHlink>
    </a:clrScheme>
    <a:fontScheme name="Office 2">
      <a:majorFont>
        <a:latin typeface="Helvetica"/>
        <a:ea typeface=""/>
        <a:cs typeface=""/>
        <a:font script="Jpan" typeface="ＭＳ 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Helvetica"/>
        <a:ea typeface=""/>
        <a:cs typeface=""/>
        <a:font script="Jpan" typeface="ＭＳ Ｐ明朝"/>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1"/>
        </a:solidFill>
        <a:ln>
          <a:noFill/>
        </a:ln>
        <a:effectLst/>
      </a:spPr>
      <a:bodyPr rtlCol="0" anchor="ctr"/>
      <a:lstStyle>
        <a:defPPr algn="ctr">
          <a:defRPr/>
        </a:defPPr>
      </a:lstStyle>
      <a:style>
        <a:lnRef idx="1">
          <a:schemeClr val="accent1"/>
        </a:lnRef>
        <a:fillRef idx="3">
          <a:schemeClr val="accent1"/>
        </a:fillRef>
        <a:effectRef idx="2">
          <a:schemeClr val="accent1"/>
        </a:effectRef>
        <a:fontRef idx="minor">
          <a:schemeClr val="lt1"/>
        </a:fontRef>
      </a:style>
    </a:spDef>
    <a:lnDef>
      <a:spPr>
        <a:ln w="38100" cap="rnd">
          <a:prstDash val="sysDot"/>
        </a:ln>
        <a:effectLst/>
      </a:spPr>
      <a:bodyPr/>
      <a:lstStyle/>
      <a:style>
        <a:lnRef idx="2">
          <a:schemeClr val="accent1"/>
        </a:lnRef>
        <a:fillRef idx="0">
          <a:schemeClr val="accent1"/>
        </a:fillRef>
        <a:effectRef idx="1">
          <a:schemeClr val="accent1"/>
        </a:effectRef>
        <a:fontRef idx="minor">
          <a:schemeClr val="tx1"/>
        </a:fontRef>
      </a:style>
    </a:lnDef>
    <a:txDef>
      <a:spPr/>
      <a:bodyPr vert="horz" lIns="0" tIns="0" rIns="0" bIns="0" rtlCol="0">
        <a:noAutofit/>
      </a:bodyPr>
      <a:lstStyle>
        <a:defPPr marL="0" indent="0">
          <a:buNone/>
          <a:defRPr sz="2000" dirty="0" smtClean="0">
            <a:solidFill>
              <a:schemeClr val="bg1"/>
            </a:solidFill>
          </a:defRPr>
        </a:defPPr>
      </a:lst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5528</TotalTime>
  <Words>3196</Words>
  <Application>Microsoft Macintosh PowerPoint</Application>
  <PresentationFormat>On-screen Show (16:9)</PresentationFormat>
  <Paragraphs>250</Paragraphs>
  <Slides>47</Slides>
  <Notes>37</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47</vt:i4>
      </vt:variant>
    </vt:vector>
  </HeadingPairs>
  <TitlesOfParts>
    <vt:vector size="53" baseType="lpstr">
      <vt:lpstr>Arial</vt:lpstr>
      <vt:lpstr>Calibri</vt:lpstr>
      <vt:lpstr>Helvetica</vt:lpstr>
      <vt:lpstr>Lucida Grande</vt:lpstr>
      <vt:lpstr>Custom Design</vt:lpstr>
      <vt:lpstr>1_Office Theme</vt:lpstr>
      <vt:lpstr>Introduction to  Reusing OER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Mark James</dc:creator>
  <cp:lastModifiedBy>Beck.Pitt</cp:lastModifiedBy>
  <cp:revision>207</cp:revision>
  <dcterms:created xsi:type="dcterms:W3CDTF">2017-12-05T12:15:45Z</dcterms:created>
  <dcterms:modified xsi:type="dcterms:W3CDTF">2021-05-21T16:26:53Z</dcterms:modified>
</cp:coreProperties>
</file>