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6858000" cx="12192000"/>
  <p:notesSz cx="6858000" cy="9144000"/>
  <p:embeddedFontLst>
    <p:embeddedFont>
      <p:font typeface="Garamond"/>
      <p:regular r:id="rId37"/>
      <p:bold r:id="rId38"/>
      <p:italic r:id="rId39"/>
      <p:boldItalic r:id="rId40"/>
    </p:embeddedFont>
    <p:embeddedFont>
      <p:font typeface="Open Sans ExtraBold"/>
      <p:bold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7" roundtripDataSignature="AMtx7migWsFYVX5pYFQLXUFTdfWEfvmz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EFDF91-7DBB-4858-9BD3-038301027C4F}">
  <a:tblStyle styleId="{49EFDF91-7DBB-4858-9BD3-038301027C4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Italic.fntdata"/><Relationship Id="rId20" Type="http://schemas.openxmlformats.org/officeDocument/2006/relationships/slide" Target="slides/slide13.xml"/><Relationship Id="rId42" Type="http://schemas.openxmlformats.org/officeDocument/2006/relationships/font" Target="fonts/OpenSansExtraBold-boldItalic.fntdata"/><Relationship Id="rId41" Type="http://schemas.openxmlformats.org/officeDocument/2006/relationships/font" Target="fonts/OpenSansExtraBold-bold.fntdata"/><Relationship Id="rId22" Type="http://schemas.openxmlformats.org/officeDocument/2006/relationships/slide" Target="slides/slide15.xml"/><Relationship Id="rId44" Type="http://schemas.openxmlformats.org/officeDocument/2006/relationships/font" Target="fonts/OpenSans-bold.fntdata"/><Relationship Id="rId21" Type="http://schemas.openxmlformats.org/officeDocument/2006/relationships/slide" Target="slides/slide14.xml"/><Relationship Id="rId43" Type="http://schemas.openxmlformats.org/officeDocument/2006/relationships/font" Target="fonts/OpenSans-regular.fntdata"/><Relationship Id="rId24" Type="http://schemas.openxmlformats.org/officeDocument/2006/relationships/slide" Target="slides/slide17.xml"/><Relationship Id="rId46" Type="http://schemas.openxmlformats.org/officeDocument/2006/relationships/font" Target="fonts/OpenSans-boldItalic.fntdata"/><Relationship Id="rId23" Type="http://schemas.openxmlformats.org/officeDocument/2006/relationships/slide" Target="slides/slide16.xml"/><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Garamond-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Garamond-italic.fntdata"/><Relationship Id="rId16" Type="http://schemas.openxmlformats.org/officeDocument/2006/relationships/slide" Target="slides/slide9.xml"/><Relationship Id="rId38" Type="http://schemas.openxmlformats.org/officeDocument/2006/relationships/font" Target="fonts/Garamond-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notes"/>
          <p:cNvSpPr txBox="1"/>
          <p:nvPr>
            <p:ph idx="1" type="body"/>
          </p:nvPr>
        </p:nvSpPr>
        <p:spPr>
          <a:xfrm>
            <a:off x="685800" y="4400550"/>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2000"/>
          </a:p>
        </p:txBody>
      </p:sp>
      <p:sp>
        <p:nvSpPr>
          <p:cNvPr id="191" name="Google Shape;191;p1:notes"/>
          <p:cNvSpPr txBox="1"/>
          <p:nvPr>
            <p:ph idx="12" type="sldNum"/>
          </p:nvPr>
        </p:nvSpPr>
        <p:spPr>
          <a:xfrm>
            <a:off x="3884614" y="8685214"/>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If we focus on the renewable technologies instead, the capacity factor relates to the availability of the energy resources. For solar panels, for example, the sun is not always shining, so it cannot always produce electricity. In addition, during the day it will produce at its maximum capacity, but in the mornings or late afternoons it might produce electricity, but below its maximum capacity because the solar resource is not as strong. During nighttime, the PV panels will not produce electricity at all. This means that the capacity factor for these renewable technologies are dynamic in the OnSSET tool. We calculate depending on the local resource availability from the geospatial data. </a:t>
            </a:r>
            <a:endParaRPr/>
          </a:p>
          <a:p>
            <a:pPr indent="0" lvl="0" marL="0" rtl="0" algn="l">
              <a:lnSpc>
                <a:spcPct val="100000"/>
              </a:lnSpc>
              <a:spcBef>
                <a:spcPts val="0"/>
              </a:spcBef>
              <a:spcAft>
                <a:spcPts val="0"/>
              </a:spcAft>
              <a:buSzPts val="1400"/>
              <a:buNone/>
            </a:pPr>
            <a:r>
              <a:rPr lang="en-GB"/>
              <a:t>Finally, we need to define the technology lifetime. As an example, we can expect PV panels, for example, to produce electricity for 20–25 years.</a:t>
            </a:r>
            <a:endParaRPr/>
          </a:p>
        </p:txBody>
      </p:sp>
      <p:sp>
        <p:nvSpPr>
          <p:cNvPr id="293" name="Google Shape;29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Next, we also need to know some information about the transmission and distribution network costs, which relate to the costs of grid produced electricity. </a:t>
            </a:r>
            <a:endParaRPr/>
          </a:p>
          <a:p>
            <a:pPr indent="-228600" lvl="0" marL="457200" marR="0" rtl="0" algn="l">
              <a:lnSpc>
                <a:spcPct val="100000"/>
              </a:lnSpc>
              <a:spcBef>
                <a:spcPts val="0"/>
              </a:spcBef>
              <a:spcAft>
                <a:spcPts val="0"/>
              </a:spcAft>
              <a:buSzPts val="1400"/>
              <a:buNone/>
            </a:pPr>
            <a:r>
              <a:rPr lang="en-GB"/>
              <a:t>There are different types of transmission lines: high voltage lines, medium voltage lines, and low voltage lines. </a:t>
            </a:r>
            <a:endParaRPr/>
          </a:p>
          <a:p>
            <a:pPr indent="-228600" lvl="0" marL="457200" marR="0" rtl="0" algn="l">
              <a:lnSpc>
                <a:spcPct val="100000"/>
              </a:lnSpc>
              <a:spcBef>
                <a:spcPts val="0"/>
              </a:spcBef>
              <a:spcAft>
                <a:spcPts val="0"/>
              </a:spcAft>
              <a:buSzPts val="1400"/>
              <a:buNone/>
            </a:pPr>
            <a:r>
              <a:rPr lang="en-GB"/>
              <a:t>The definition of high voltage line is case specific and needs to be defined within the area that you're studying. What is the kilovoltage and what are the investment costs of these lines? In some cases, the high voltage line at 69 kilovolt costs around</a:t>
            </a:r>
            <a:endParaRPr/>
          </a:p>
          <a:p>
            <a:pPr indent="-228600" lvl="0" marL="457200" marR="0" rtl="0" algn="l">
              <a:lnSpc>
                <a:spcPct val="100000"/>
              </a:lnSpc>
              <a:spcBef>
                <a:spcPts val="0"/>
              </a:spcBef>
              <a:spcAft>
                <a:spcPts val="0"/>
              </a:spcAft>
              <a:buSzPts val="1400"/>
              <a:buNone/>
            </a:pPr>
            <a:r>
              <a:rPr lang="en-GB"/>
              <a:t>54,000 dollars per kilometer. For a specific medium voltage line, for example 33 kilovolts, we have an estimated cost of 9,000 dollars per kilometer. Then we have the low voltage line with a cost of approximately 5,000 dollar per kilometer.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We also need information about the transformer costs from high voltage to medium voltage and the distribution transformers within the distribution network to the customers. In addition, there are also transmission and distribution losses in the network. When looking at developed countries the losses are quite low. However, in developing countries losses can be around 15–20%. We also need information about the connection cost per household when you connect a household to a mini-grid or a grid. And finally, the OnSSET model needs to know the cost of producing electricity on average from the national grid. </a:t>
            </a:r>
            <a:endParaRPr/>
          </a:p>
        </p:txBody>
      </p:sp>
      <p:sp>
        <p:nvSpPr>
          <p:cNvPr id="305" name="Google Shape;30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Finally, we need to define what is the electricity demand that we are targeting in the end year? In the table we see the multi-tier framework of energy access developed by ESMAP</a:t>
            </a:r>
            <a:r>
              <a:rPr lang="en-GB"/>
              <a:t> (Energy Sector Management Assistance Program).</a:t>
            </a:r>
            <a:r>
              <a:rPr b="0" i="0" lang="en-GB" sz="1200" u="none" cap="none" strike="noStrike">
                <a:solidFill>
                  <a:schemeClr val="dk1"/>
                </a:solidFill>
                <a:latin typeface="Calibri"/>
                <a:ea typeface="Calibri"/>
                <a:cs typeface="Calibri"/>
                <a:sym typeface="Calibri"/>
              </a:rPr>
              <a:t> In OnSSET we want to estimate the electricity consumption level per household. These </a:t>
            </a:r>
            <a:r>
              <a:rPr lang="en-GB"/>
              <a:t>tiers </a:t>
            </a:r>
            <a:r>
              <a:rPr b="0" i="0" lang="en-GB" sz="1200" u="none" cap="none" strike="noStrike">
                <a:solidFill>
                  <a:schemeClr val="dk1"/>
                </a:solidFill>
                <a:latin typeface="Calibri"/>
                <a:ea typeface="Calibri"/>
                <a:cs typeface="Calibri"/>
                <a:sym typeface="Calibri"/>
              </a:rPr>
              <a:t>relate to different types of electricity services and their associated appliances and consumption levels. Electricity access is not a binary, yes or no questi</a:t>
            </a:r>
            <a:r>
              <a:rPr i="0" lang="en-GB" sz="1200" u="none" cap="none" strike="noStrike">
                <a:solidFill>
                  <a:schemeClr val="dk1"/>
                </a:solidFill>
                <a:latin typeface="Calibri"/>
                <a:ea typeface="Calibri"/>
                <a:cs typeface="Calibri"/>
                <a:sym typeface="Calibri"/>
              </a:rPr>
              <a:t>on</a:t>
            </a:r>
            <a:r>
              <a:rPr lang="en-GB"/>
              <a:t>.</a:t>
            </a:r>
            <a:r>
              <a:rPr i="0" lang="en-GB" sz="1200" u="none" cap="none" strike="noStrike">
                <a:solidFill>
                  <a:schemeClr val="dk1"/>
                </a:solidFill>
                <a:latin typeface="Calibri"/>
                <a:ea typeface="Calibri"/>
                <a:cs typeface="Calibri"/>
                <a:sym typeface="Calibri"/>
              </a:rPr>
              <a:t> </a:t>
            </a:r>
            <a:r>
              <a:rPr lang="en-GB"/>
              <a:t>Instead,</a:t>
            </a:r>
            <a:r>
              <a:rPr i="0" lang="en-GB" sz="1200" u="none" cap="none" strike="noStrike">
                <a:solidFill>
                  <a:schemeClr val="dk1"/>
                </a:solidFill>
                <a:latin typeface="Calibri"/>
                <a:ea typeface="Calibri"/>
                <a:cs typeface="Calibri"/>
                <a:sym typeface="Calibri"/>
              </a:rPr>
              <a:t> there is this </a:t>
            </a:r>
            <a:r>
              <a:rPr lang="en-GB"/>
              <a:t>tiered energy</a:t>
            </a:r>
            <a:r>
              <a:rPr i="0" lang="en-GB" sz="1200" u="none" cap="none" strike="noStrike">
                <a:solidFill>
                  <a:schemeClr val="dk1"/>
                </a:solidFill>
                <a:latin typeface="Calibri"/>
                <a:ea typeface="Calibri"/>
                <a:cs typeface="Calibri"/>
                <a:sym typeface="Calibri"/>
              </a:rPr>
              <a:t> ladder </a:t>
            </a:r>
            <a:r>
              <a:rPr lang="en-GB"/>
              <a:t>with different</a:t>
            </a:r>
            <a:r>
              <a:rPr i="0" lang="en-GB" sz="1200" u="none" cap="none" strike="noStrike">
                <a:solidFill>
                  <a:schemeClr val="dk1"/>
                </a:solidFill>
                <a:latin typeface="Calibri"/>
                <a:ea typeface="Calibri"/>
                <a:cs typeface="Calibri"/>
                <a:sym typeface="Calibri"/>
              </a:rPr>
              <a:t> levels of </a:t>
            </a:r>
            <a:r>
              <a:rPr lang="en-GB"/>
              <a:t>energy services</a:t>
            </a:r>
            <a:r>
              <a:rPr i="0" lang="en-GB" sz="1200" u="none" cap="none" strike="noStrike">
                <a:solidFill>
                  <a:schemeClr val="dk1"/>
                </a:solidFill>
                <a:latin typeface="Calibri"/>
                <a:ea typeface="Calibri"/>
                <a:cs typeface="Calibri"/>
                <a:sym typeface="Calibri"/>
              </a:rPr>
              <a:t>. Ti</a:t>
            </a:r>
            <a:r>
              <a:rPr b="0" i="0" lang="en-GB" sz="1200" u="none" cap="none" strike="noStrike">
                <a:solidFill>
                  <a:schemeClr val="dk1"/>
                </a:solidFill>
                <a:latin typeface="Calibri"/>
                <a:ea typeface="Calibri"/>
                <a:cs typeface="Calibri"/>
                <a:sym typeface="Calibri"/>
              </a:rPr>
              <a:t>er 1 access is just enough electricity for some light bulbs and phone charging. This means you need just a few </a:t>
            </a:r>
            <a:r>
              <a:rPr lang="en-GB"/>
              <a:t>kilowatt hours</a:t>
            </a:r>
            <a:r>
              <a:rPr b="0" i="0" lang="en-GB" sz="1200" u="none" cap="none" strike="noStrike">
                <a:solidFill>
                  <a:schemeClr val="dk1"/>
                </a:solidFill>
                <a:latin typeface="Calibri"/>
                <a:ea typeface="Calibri"/>
                <a:cs typeface="Calibri"/>
                <a:sym typeface="Calibri"/>
              </a:rPr>
              <a:t> per household per year. Tier 2 you have maybe an electric fan or a TV, and the number of </a:t>
            </a:r>
            <a:r>
              <a:rPr lang="en-GB"/>
              <a:t>kilowatt hour</a:t>
            </a:r>
            <a:r>
              <a:rPr b="0" i="0" lang="en-GB" sz="1200" u="none" cap="none" strike="noStrike">
                <a:solidFill>
                  <a:schemeClr val="dk1"/>
                </a:solidFill>
                <a:latin typeface="Calibri"/>
                <a:ea typeface="Calibri"/>
                <a:cs typeface="Calibri"/>
                <a:sym typeface="Calibri"/>
              </a:rPr>
              <a:t> of electricity needed in the year increases. At tier 3 some general food processing or refrigeration is included. The electricity consumption level per household </a:t>
            </a:r>
            <a:r>
              <a:rPr lang="en-GB"/>
              <a:t>increases</a:t>
            </a:r>
            <a:r>
              <a:rPr b="0" i="0" lang="en-GB" sz="1200" u="none" cap="none" strike="noStrike">
                <a:solidFill>
                  <a:schemeClr val="dk1"/>
                </a:solidFill>
                <a:latin typeface="Calibri"/>
                <a:ea typeface="Calibri"/>
                <a:cs typeface="Calibri"/>
                <a:sym typeface="Calibri"/>
              </a:rPr>
              <a:t> depending on the appliances. Tier 5 is the highest tier with </a:t>
            </a:r>
            <a:r>
              <a:rPr lang="en-GB"/>
              <a:t>3,000</a:t>
            </a:r>
            <a:r>
              <a:rPr b="0" i="0" lang="en-GB" sz="1200" u="none" cap="none" strike="noStrike">
                <a:solidFill>
                  <a:schemeClr val="dk1"/>
                </a:solidFill>
                <a:latin typeface="Calibri"/>
                <a:ea typeface="Calibri"/>
                <a:cs typeface="Calibri"/>
                <a:sym typeface="Calibri"/>
              </a:rPr>
              <a:t> </a:t>
            </a:r>
            <a:r>
              <a:rPr lang="en-GB"/>
              <a:t>kilowatt hour</a:t>
            </a:r>
            <a:r>
              <a:rPr b="0" i="0" lang="en-GB" sz="1200" u="none" cap="none" strike="noStrike">
                <a:solidFill>
                  <a:schemeClr val="dk1"/>
                </a:solidFill>
                <a:latin typeface="Calibri"/>
                <a:ea typeface="Calibri"/>
                <a:cs typeface="Calibri"/>
                <a:sym typeface="Calibri"/>
              </a:rPr>
              <a:t> per household per year. The consumption can be decreased, but deliver the same service level, if you start using more efficient appliances.</a:t>
            </a:r>
            <a:r>
              <a:rPr lang="en-GB"/>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a:t>
            </a:r>
            <a:r>
              <a:rPr lang="en-GB"/>
              <a:t>tiers</a:t>
            </a:r>
            <a:r>
              <a:rPr b="0" i="0" lang="en-GB" sz="1200" u="none" cap="none" strike="noStrike">
                <a:solidFill>
                  <a:schemeClr val="dk1"/>
                </a:solidFill>
                <a:latin typeface="Calibri"/>
                <a:ea typeface="Calibri"/>
                <a:cs typeface="Calibri"/>
                <a:sym typeface="Calibri"/>
              </a:rPr>
              <a:t> only cover the residential demand</a:t>
            </a:r>
            <a:r>
              <a:rPr lang="en-GB"/>
              <a:t>;</a:t>
            </a:r>
            <a:r>
              <a:rPr b="0" i="0" lang="en-GB" sz="1200" u="none" cap="none" strike="noStrike">
                <a:solidFill>
                  <a:schemeClr val="dk1"/>
                </a:solidFill>
                <a:latin typeface="Calibri"/>
                <a:ea typeface="Calibri"/>
                <a:cs typeface="Calibri"/>
                <a:sym typeface="Calibri"/>
              </a:rPr>
              <a:t> however</a:t>
            </a:r>
            <a:r>
              <a:rPr lang="en-GB"/>
              <a:t>,</a:t>
            </a:r>
            <a:r>
              <a:rPr b="0" i="0" lang="en-GB" sz="1200" u="none" cap="none" strike="noStrike">
                <a:solidFill>
                  <a:schemeClr val="dk1"/>
                </a:solidFill>
                <a:latin typeface="Calibri"/>
                <a:ea typeface="Calibri"/>
                <a:cs typeface="Calibri"/>
                <a:sym typeface="Calibri"/>
              </a:rPr>
              <a:t> the tool is also flexible </a:t>
            </a:r>
            <a:r>
              <a:rPr lang="en-GB"/>
              <a:t>in that it can</a:t>
            </a:r>
            <a:r>
              <a:rPr b="0" i="0" lang="en-GB" sz="1200" u="none" cap="none" strike="noStrike">
                <a:solidFill>
                  <a:schemeClr val="dk1"/>
                </a:solidFill>
                <a:latin typeface="Calibri"/>
                <a:ea typeface="Calibri"/>
                <a:cs typeface="Calibri"/>
                <a:sym typeface="Calibri"/>
              </a:rPr>
              <a:t> include demands for other sectors such as commercial uses, social uses (health facilities, schools), </a:t>
            </a:r>
            <a:r>
              <a:rPr lang="en-GB"/>
              <a:t>and </a:t>
            </a:r>
            <a:r>
              <a:rPr b="0" i="0" lang="en-GB" sz="1200" u="none" cap="none" strike="noStrike">
                <a:solidFill>
                  <a:schemeClr val="dk1"/>
                </a:solidFill>
                <a:latin typeface="Calibri"/>
                <a:ea typeface="Calibri"/>
                <a:cs typeface="Calibri"/>
                <a:sym typeface="Calibri"/>
              </a:rPr>
              <a:t>agriculture (irrigation or post harvest processing).</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GB"/>
              <a:t>In summary for the data acquisition we use around 15 to 20 geospatial datasets and around 150 other input variables which we have described in this mini-lecture. </a:t>
            </a:r>
            <a:endParaRPr/>
          </a:p>
          <a:p>
            <a:pPr indent="0" lvl="0" marL="0" rtl="0" algn="l">
              <a:lnSpc>
                <a:spcPct val="100000"/>
              </a:lnSpc>
              <a:spcBef>
                <a:spcPts val="0"/>
              </a:spcBef>
              <a:spcAft>
                <a:spcPts val="0"/>
              </a:spcAft>
              <a:buSzPts val="1400"/>
              <a:buNone/>
            </a:pPr>
            <a:r>
              <a:t/>
            </a:r>
            <a:endParaRPr/>
          </a:p>
        </p:txBody>
      </p:sp>
      <p:sp>
        <p:nvSpPr>
          <p:cNvPr id="317" name="Google Shape;3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Now we are going to look into the data preparation, processing, and calibration. </a:t>
            </a:r>
            <a:endParaRPr/>
          </a:p>
          <a:p>
            <a:pPr indent="0" lvl="0" marL="0" rtl="0" algn="l">
              <a:lnSpc>
                <a:spcPct val="100000"/>
              </a:lnSpc>
              <a:spcBef>
                <a:spcPts val="0"/>
              </a:spcBef>
              <a:spcAft>
                <a:spcPts val="0"/>
              </a:spcAft>
              <a:buSzPts val="1400"/>
              <a:buNone/>
            </a:pPr>
            <a:r>
              <a:rPr lang="en-GB"/>
              <a:t>In step four we start by using all of the geospatial data that we have extracted, and the non-geospatial data to calibrate the model for the start year. One of the key steps here is that we calibrate the population to understand which settlements are urban and rural. The method used to do this involves defining an urban settlement based on certain criteria, such as a settlement with at least 50, 100 people or 5,000 people, or a certain settlement size and close to the existing road network. These criteria often vary between countries, so there's no universal definition of urban versus rural settlement. The way that the OnSSET model works by default is that it classifies the most densely populated and largest settlements as urban to match the national statistics. If your data say that 20 per cent of the population is urban in the start year, the model will take the settlements with the largest population and classify those as urban and the rest as a rural. </a:t>
            </a:r>
            <a:endParaRPr/>
          </a:p>
        </p:txBody>
      </p:sp>
      <p:sp>
        <p:nvSpPr>
          <p:cNvPr id="333" name="Google Shape;33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51" name="Google Shape;35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Next, we also need to identify which settlements already have access to electricity and which do not. This sets the basis for our analysis, so we can understand where there is access to electricity today and where we need to extend the technology to provide access to electricity in the  future. In the best case, there would have been mapping done that identifies exactly where the grid networks are, where existing mini-grids are, and where stand-alone technologies have been deployed. Usually we do not have access to all of this information. Instead, we try and calibrate the model to reflect the start year based on geospatial data that we collected.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We use three different datasets: population dataset, nighttime lights, and electricity infrastructure. In the picture to the left you can see the nighttime light which is a satellite image captured during the night detecting where there is light.  If there is light this often indicates electricity usage. We combined the population data with the nighttime lights data and also the existing electricity infrastructure data (picture to the right). Depending on the level of detail we have (high voltage, medium voltage, transformers) we assume that people have access to electricity if within a certain distance from the electricity infrastructure.</a:t>
            </a:r>
            <a:endParaRPr/>
          </a:p>
          <a:p>
            <a:pPr indent="0" lvl="0" marL="0" rtl="0" algn="l">
              <a:lnSpc>
                <a:spcPct val="100000"/>
              </a:lnSpc>
              <a:spcBef>
                <a:spcPts val="0"/>
              </a:spcBef>
              <a:spcAft>
                <a:spcPts val="0"/>
              </a:spcAft>
              <a:buSzPts val="1400"/>
              <a:buNone/>
            </a:pPr>
            <a:r>
              <a:rPr lang="en-GB"/>
              <a:t>Once the current</a:t>
            </a:r>
            <a:r>
              <a:rPr b="0" i="0" lang="en-GB" sz="1200" u="none" cap="none" strike="noStrike">
                <a:solidFill>
                  <a:schemeClr val="dk1"/>
                </a:solidFill>
                <a:latin typeface="Calibri"/>
                <a:ea typeface="Calibri"/>
                <a:cs typeface="Calibri"/>
                <a:sym typeface="Calibri"/>
              </a:rPr>
              <a:t> electrification rate has been entered into the model</a:t>
            </a:r>
            <a:r>
              <a:rPr lang="en-GB"/>
              <a:t>, the</a:t>
            </a:r>
            <a:r>
              <a:rPr b="0" i="0" lang="en-GB" sz="1200" u="none" cap="none" strike="noStrike">
                <a:solidFill>
                  <a:schemeClr val="dk1"/>
                </a:solidFill>
                <a:latin typeface="Calibri"/>
                <a:ea typeface="Calibri"/>
                <a:cs typeface="Calibri"/>
                <a:sym typeface="Calibri"/>
              </a:rPr>
              <a:t> model iteratively tries to match the current electrification rate by adjusting these thresholds (distance to electricity infrastructure, population density</a:t>
            </a:r>
            <a:r>
              <a:rPr lang="en-GB"/>
              <a:t>,</a:t>
            </a:r>
            <a:r>
              <a:rPr b="0" i="0" lang="en-GB" sz="1200" u="none" cap="none" strike="noStrike">
                <a:solidFill>
                  <a:schemeClr val="dk1"/>
                </a:solidFill>
                <a:latin typeface="Calibri"/>
                <a:ea typeface="Calibri"/>
                <a:cs typeface="Calibri"/>
                <a:sym typeface="Calibri"/>
              </a:rPr>
              <a:t> and </a:t>
            </a:r>
            <a:r>
              <a:rPr lang="en-GB"/>
              <a:t>nighttime</a:t>
            </a:r>
            <a:r>
              <a:rPr b="0" i="0" lang="en-GB" sz="1200" u="none" cap="none" strike="noStrike">
                <a:solidFill>
                  <a:schemeClr val="dk1"/>
                </a:solidFill>
                <a:latin typeface="Calibri"/>
                <a:ea typeface="Calibri"/>
                <a:cs typeface="Calibri"/>
                <a:sym typeface="Calibri"/>
              </a:rPr>
              <a:t> light</a:t>
            </a:r>
            <a:r>
              <a:rPr lang="en-GB"/>
              <a:t>).</a:t>
            </a:r>
            <a:endParaRPr/>
          </a:p>
        </p:txBody>
      </p:sp>
      <p:sp>
        <p:nvSpPr>
          <p:cNvPr id="358" name="Google Shape;35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When we have calibrated the model to make it reflect the start year conditions accurately</a:t>
            </a:r>
            <a:r>
              <a:rPr lang="en-GB"/>
              <a:t>,</a:t>
            </a:r>
            <a:r>
              <a:rPr b="0" i="0" lang="en-GB" sz="1200" u="none" cap="none" strike="noStrike">
                <a:solidFill>
                  <a:schemeClr val="dk1"/>
                </a:solidFill>
                <a:latin typeface="Calibri"/>
                <a:ea typeface="Calibri"/>
                <a:cs typeface="Calibri"/>
                <a:sym typeface="Calibri"/>
              </a:rPr>
              <a:t> and we have defined our demand levels, we move </a:t>
            </a:r>
            <a:r>
              <a:rPr lang="en-GB"/>
              <a:t>onto</a:t>
            </a:r>
            <a:r>
              <a:rPr b="0" i="0" lang="en-GB" sz="1200" u="none" cap="none" strike="noStrike">
                <a:solidFill>
                  <a:schemeClr val="dk1"/>
                </a:solidFill>
                <a:latin typeface="Calibri"/>
                <a:ea typeface="Calibri"/>
                <a:cs typeface="Calibri"/>
                <a:sym typeface="Calibri"/>
              </a:rPr>
              <a:t> the next step.</a:t>
            </a:r>
            <a:r>
              <a:rPr lang="en-GB"/>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Now we want to calculate the technology costs in order to find the </a:t>
            </a:r>
            <a:r>
              <a:rPr lang="en-GB"/>
              <a:t>least-cost </a:t>
            </a:r>
            <a:r>
              <a:rPr b="0" i="0" lang="en-GB" sz="1200" u="none" cap="none" strike="noStrike">
                <a:solidFill>
                  <a:schemeClr val="dk1"/>
                </a:solidFill>
                <a:latin typeface="Calibri"/>
                <a:ea typeface="Calibri"/>
                <a:cs typeface="Calibri"/>
                <a:sym typeface="Calibri"/>
              </a:rPr>
              <a:t>solutions. We start by comparing all of the different technologies that we are considering in the study. This include </a:t>
            </a:r>
            <a:r>
              <a:rPr lang="en-GB"/>
              <a:t>stand-alone</a:t>
            </a:r>
            <a:r>
              <a:rPr b="0" i="0" lang="en-GB" sz="1200" u="none" cap="none" strike="noStrike">
                <a:solidFill>
                  <a:schemeClr val="dk1"/>
                </a:solidFill>
                <a:latin typeface="Calibri"/>
                <a:ea typeface="Calibri"/>
                <a:cs typeface="Calibri"/>
                <a:sym typeface="Calibri"/>
              </a:rPr>
              <a:t> PV and diesel, as well as mini-grid technologies powered by different energy resources.</a:t>
            </a:r>
            <a:r>
              <a:rPr lang="en-GB"/>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76" name="Google Shape;3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2: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228600" lvl="0" marL="457200" marR="0" rtl="0" algn="l">
              <a:lnSpc>
                <a:spcPct val="100000"/>
              </a:lnSpc>
              <a:spcBef>
                <a:spcPts val="0"/>
              </a:spcBef>
              <a:spcAft>
                <a:spcPts val="0"/>
              </a:spcAft>
              <a:buSzPts val="1400"/>
              <a:buNone/>
            </a:pPr>
            <a:r>
              <a:rPr b="0" i="0" lang="en-GB" sz="1400" u="none" cap="none" strike="noStrike">
                <a:solidFill>
                  <a:schemeClr val="dk1"/>
                </a:solidFill>
                <a:latin typeface="Calibri"/>
                <a:ea typeface="Calibri"/>
                <a:cs typeface="Calibri"/>
                <a:sym typeface="Calibri"/>
              </a:rPr>
              <a:t>The way we compare technologies is by using the levelized cost of generating electricity (</a:t>
            </a:r>
            <a:r>
              <a:rPr lang="en-GB" sz="1400"/>
              <a:t>or L.C.O.E</a:t>
            </a:r>
            <a:r>
              <a:rPr b="0" i="0" lang="en-GB" sz="1400" u="none" cap="none" strike="noStrike">
                <a:solidFill>
                  <a:schemeClr val="dk1"/>
                </a:solidFill>
                <a:latin typeface="Calibri"/>
                <a:ea typeface="Calibri"/>
                <a:cs typeface="Calibri"/>
                <a:sym typeface="Calibri"/>
              </a:rPr>
              <a:t>). The </a:t>
            </a:r>
            <a:r>
              <a:rPr lang="en-GB" sz="1400"/>
              <a:t>L.C.O.E identifies the cost of electricity at which</a:t>
            </a:r>
            <a:r>
              <a:rPr i="0" lang="en-GB" sz="1400" u="none" cap="none" strike="noStrike">
                <a:solidFill>
                  <a:schemeClr val="dk1"/>
                </a:solidFill>
                <a:latin typeface="Calibri"/>
                <a:ea typeface="Calibri"/>
                <a:cs typeface="Calibri"/>
                <a:sym typeface="Calibri"/>
              </a:rPr>
              <a:t> each system </a:t>
            </a:r>
            <a:r>
              <a:rPr lang="en-GB" sz="1400"/>
              <a:t>needs</a:t>
            </a:r>
            <a:r>
              <a:rPr i="0" lang="en-GB" sz="1400" u="none" cap="none" strike="noStrike">
                <a:solidFill>
                  <a:schemeClr val="dk1"/>
                </a:solidFill>
                <a:latin typeface="Calibri"/>
                <a:ea typeface="Calibri"/>
                <a:cs typeface="Calibri"/>
                <a:sym typeface="Calibri"/>
              </a:rPr>
              <a:t> to sell in order to not make monetary loss. T</a:t>
            </a:r>
            <a:r>
              <a:rPr b="0" i="0" lang="en-GB" sz="1400" u="none" cap="none" strike="noStrike">
                <a:solidFill>
                  <a:schemeClr val="dk1"/>
                </a:solidFill>
                <a:latin typeface="Calibri"/>
                <a:ea typeface="Calibri"/>
                <a:cs typeface="Calibri"/>
                <a:sym typeface="Calibri"/>
              </a:rPr>
              <a:t>he </a:t>
            </a:r>
            <a:r>
              <a:rPr lang="en-GB" sz="1400"/>
              <a:t>L.C.O.E</a:t>
            </a:r>
            <a:r>
              <a:rPr b="0" i="0" lang="en-GB" sz="1400" u="none" cap="none" strike="noStrike">
                <a:solidFill>
                  <a:schemeClr val="dk1"/>
                </a:solidFill>
                <a:latin typeface="Calibri"/>
                <a:ea typeface="Calibri"/>
                <a:cs typeface="Calibri"/>
                <a:sym typeface="Calibri"/>
              </a:rPr>
              <a:t> takes into account the investment costs </a:t>
            </a:r>
            <a:r>
              <a:rPr lang="en-GB" sz="1400"/>
              <a:t>required to</a:t>
            </a:r>
            <a:r>
              <a:rPr b="0" i="0" lang="en-GB" sz="1400" u="none" cap="none" strike="noStrike">
                <a:solidFill>
                  <a:schemeClr val="dk1"/>
                </a:solidFill>
                <a:latin typeface="Calibri"/>
                <a:ea typeface="Calibri"/>
                <a:cs typeface="Calibri"/>
                <a:sym typeface="Calibri"/>
              </a:rPr>
              <a:t> buy and install a system,</a:t>
            </a:r>
            <a:r>
              <a:rPr lang="en-GB" sz="1400"/>
              <a:t> and</a:t>
            </a:r>
            <a:r>
              <a:rPr b="0" i="0" lang="en-GB" sz="1400" u="none" cap="none" strike="noStrike">
                <a:solidFill>
                  <a:schemeClr val="dk1"/>
                </a:solidFill>
                <a:latin typeface="Calibri"/>
                <a:ea typeface="Calibri"/>
                <a:cs typeface="Calibri"/>
                <a:sym typeface="Calibri"/>
              </a:rPr>
              <a:t> the operation and maintenance costs for each year in order to keep the system running efficiently. It also includes the fuel costs in case we need to buy fuel to produce the electricity. The cost is </a:t>
            </a:r>
            <a:r>
              <a:rPr lang="en-GB" sz="1400"/>
              <a:t>then</a:t>
            </a:r>
            <a:r>
              <a:rPr b="0" i="0" lang="en-GB" sz="1400" u="none" cap="none" strike="noStrike">
                <a:solidFill>
                  <a:schemeClr val="dk1"/>
                </a:solidFill>
                <a:latin typeface="Calibri"/>
                <a:ea typeface="Calibri"/>
                <a:cs typeface="Calibri"/>
                <a:sym typeface="Calibri"/>
              </a:rPr>
              <a:t> divided by how much electricity is generated by the system. By adding up all of these costs and dividing them by the electricity generated, accounting for the discount rate and system </a:t>
            </a:r>
            <a:r>
              <a:rPr lang="en-GB" sz="1400"/>
              <a:t>lifetime</a:t>
            </a:r>
            <a:r>
              <a:rPr b="0" i="0" lang="en-GB" sz="1400" u="none" cap="none" strike="noStrike">
                <a:solidFill>
                  <a:schemeClr val="dk1"/>
                </a:solidFill>
                <a:latin typeface="Calibri"/>
                <a:ea typeface="Calibri"/>
                <a:cs typeface="Calibri"/>
                <a:sym typeface="Calibri"/>
              </a:rPr>
              <a:t>, we get a cost in dollars per </a:t>
            </a:r>
            <a:r>
              <a:rPr lang="en-GB" sz="1400"/>
              <a:t>kilowatt hour</a:t>
            </a:r>
            <a:r>
              <a:rPr b="0" i="0" lang="en-GB" sz="1400" u="none" cap="none" strike="noStrike">
                <a:solidFill>
                  <a:schemeClr val="dk1"/>
                </a:solidFill>
                <a:latin typeface="Calibri"/>
                <a:ea typeface="Calibri"/>
                <a:cs typeface="Calibri"/>
                <a:sym typeface="Calibri"/>
              </a:rPr>
              <a:t> of electricity generated in order for the system to break even.</a:t>
            </a:r>
            <a:r>
              <a:rPr lang="en-GB" sz="1400"/>
              <a:t> </a:t>
            </a:r>
            <a:r>
              <a:rPr lang="en-GB"/>
              <a:t>The slide shows this calculation as a formula.</a:t>
            </a:r>
            <a:endParaRPr b="0" i="0" sz="14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4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rPr b="0" i="0" lang="en-GB" sz="1400" u="none" cap="none" strike="noStrike">
                <a:solidFill>
                  <a:schemeClr val="dk1"/>
                </a:solidFill>
                <a:latin typeface="Calibri"/>
                <a:ea typeface="Calibri"/>
                <a:cs typeface="Calibri"/>
                <a:sym typeface="Calibri"/>
              </a:rPr>
              <a:t>The </a:t>
            </a:r>
            <a:r>
              <a:rPr lang="en-GB" sz="1400"/>
              <a:t>L.C.O.E</a:t>
            </a:r>
            <a:r>
              <a:rPr b="0" i="0" lang="en-GB" sz="1400" u="none" cap="none" strike="noStrike">
                <a:solidFill>
                  <a:schemeClr val="dk1"/>
                </a:solidFill>
                <a:latin typeface="Calibri"/>
                <a:ea typeface="Calibri"/>
                <a:cs typeface="Calibri"/>
                <a:sym typeface="Calibri"/>
              </a:rPr>
              <a:t> is a good way of comparing technologies that have different cost structures. O</a:t>
            </a:r>
            <a:r>
              <a:rPr b="0" i="0" lang="en-GB" sz="1200" u="none" cap="none" strike="noStrike">
                <a:solidFill>
                  <a:schemeClr val="dk1"/>
                </a:solidFill>
                <a:latin typeface="Calibri"/>
                <a:ea typeface="Calibri"/>
                <a:cs typeface="Calibri"/>
                <a:sym typeface="Calibri"/>
              </a:rPr>
              <a:t>ne technology might have a high investment cost but lower costs during the following years, while </a:t>
            </a:r>
            <a:r>
              <a:rPr lang="en-GB"/>
              <a:t>another</a:t>
            </a:r>
            <a:r>
              <a:rPr b="0" i="0" lang="en-GB" sz="1200" u="none" cap="none" strike="noStrike">
                <a:solidFill>
                  <a:schemeClr val="dk1"/>
                </a:solidFill>
                <a:latin typeface="Calibri"/>
                <a:ea typeface="Calibri"/>
                <a:cs typeface="Calibri"/>
                <a:sym typeface="Calibri"/>
              </a:rPr>
              <a:t> technology might have </a:t>
            </a:r>
            <a:r>
              <a:rPr lang="en-GB"/>
              <a:t>lower investment</a:t>
            </a:r>
            <a:r>
              <a:rPr b="0" i="0" lang="en-GB" sz="1200" u="none" cap="none" strike="noStrike">
                <a:solidFill>
                  <a:schemeClr val="dk1"/>
                </a:solidFill>
                <a:latin typeface="Calibri"/>
                <a:ea typeface="Calibri"/>
                <a:cs typeface="Calibri"/>
                <a:sym typeface="Calibri"/>
              </a:rPr>
              <a:t> cost but higher running costs during the </a:t>
            </a:r>
            <a:r>
              <a:rPr lang="en-GB"/>
              <a:t>lifetime</a:t>
            </a:r>
            <a:r>
              <a:rPr b="0" i="0" lang="en-GB" sz="1200" u="none" cap="none" strike="noStrike">
                <a:solidFill>
                  <a:schemeClr val="dk1"/>
                </a:solidFill>
                <a:latin typeface="Calibri"/>
                <a:ea typeface="Calibri"/>
                <a:cs typeface="Calibri"/>
                <a:sym typeface="Calibri"/>
              </a:rPr>
              <a:t>. With the </a:t>
            </a:r>
            <a:r>
              <a:rPr lang="en-GB"/>
              <a:t>L.C.O.E</a:t>
            </a:r>
            <a:r>
              <a:rPr b="0" i="0" lang="en-GB" sz="1200" u="none" cap="none" strike="noStrike">
                <a:solidFill>
                  <a:schemeClr val="dk1"/>
                </a:solidFill>
                <a:latin typeface="Calibri"/>
                <a:ea typeface="Calibri"/>
                <a:cs typeface="Calibri"/>
                <a:sym typeface="Calibri"/>
              </a:rPr>
              <a:t> we can compare different technologies and identify the one with the lowest cost.</a:t>
            </a:r>
            <a:endParaRPr sz="1400"/>
          </a:p>
        </p:txBody>
      </p:sp>
      <p:sp>
        <p:nvSpPr>
          <p:cNvPr id="390" name="Google Shape;390;p1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Here we have an example looking at </a:t>
            </a:r>
            <a:r>
              <a:rPr lang="en-GB"/>
              <a:t>stand-alone </a:t>
            </a:r>
            <a:r>
              <a:rPr b="0" i="0" lang="en-GB" sz="1200" u="none" cap="none" strike="noStrike">
                <a:solidFill>
                  <a:schemeClr val="dk1"/>
                </a:solidFill>
                <a:latin typeface="Calibri"/>
                <a:ea typeface="Calibri"/>
                <a:cs typeface="Calibri"/>
                <a:sym typeface="Calibri"/>
              </a:rPr>
              <a:t>systems. That means that every customer will</a:t>
            </a:r>
            <a:r>
              <a:rPr lang="en-GB"/>
              <a:t> </a:t>
            </a:r>
            <a:r>
              <a:rPr b="0" i="0" lang="en-GB" sz="1200" u="none" cap="none" strike="noStrike">
                <a:solidFill>
                  <a:schemeClr val="dk1"/>
                </a:solidFill>
                <a:latin typeface="Calibri"/>
                <a:ea typeface="Calibri"/>
                <a:cs typeface="Calibri"/>
                <a:sym typeface="Calibri"/>
              </a:rPr>
              <a:t>use their own system. If we have a small village where we are looking at the cost of supplying electricity by solar home systems</a:t>
            </a:r>
            <a:r>
              <a:rPr lang="en-GB"/>
              <a:t>,</a:t>
            </a:r>
            <a:r>
              <a:rPr b="0" i="0" lang="en-GB" sz="1200" u="none" cap="none" strike="noStrike">
                <a:solidFill>
                  <a:schemeClr val="dk1"/>
                </a:solidFill>
                <a:latin typeface="Calibri"/>
                <a:ea typeface="Calibri"/>
                <a:cs typeface="Calibri"/>
                <a:sym typeface="Calibri"/>
              </a:rPr>
              <a:t> we need to find out which type of solar system is needed to meet the demand in the household</a:t>
            </a:r>
            <a:r>
              <a:rPr lang="en-GB"/>
              <a:t>,</a:t>
            </a:r>
            <a:r>
              <a:rPr b="0" i="0" lang="en-GB" sz="1200" u="none" cap="none" strike="noStrike">
                <a:solidFill>
                  <a:schemeClr val="dk1"/>
                </a:solidFill>
                <a:latin typeface="Calibri"/>
                <a:ea typeface="Calibri"/>
                <a:cs typeface="Calibri"/>
                <a:sym typeface="Calibri"/>
              </a:rPr>
              <a:t> and how many households are in the village. The cost of the system will simply be the solar home systems for each of the </a:t>
            </a:r>
            <a:r>
              <a:rPr lang="en-GB"/>
              <a:t>households</a:t>
            </a:r>
            <a:r>
              <a:rPr b="0" i="0" lang="en-GB" sz="1200" u="none" cap="none" strike="noStrike">
                <a:solidFill>
                  <a:schemeClr val="dk1"/>
                </a:solidFill>
                <a:latin typeface="Calibri"/>
                <a:ea typeface="Calibri"/>
                <a:cs typeface="Calibri"/>
                <a:sym typeface="Calibri"/>
              </a:rPr>
              <a:t>. Of course, if we have a high demand, we need a large solar home system for each household</a:t>
            </a:r>
            <a:r>
              <a:rPr lang="en-GB"/>
              <a:t>.</a:t>
            </a:r>
            <a:r>
              <a:rPr b="0" i="0" lang="en-GB" sz="1200" u="none" cap="none" strike="noStrike">
                <a:solidFill>
                  <a:schemeClr val="dk1"/>
                </a:solidFill>
                <a:latin typeface="Calibri"/>
                <a:ea typeface="Calibri"/>
                <a:cs typeface="Calibri"/>
                <a:sym typeface="Calibri"/>
              </a:rPr>
              <a:t> </a:t>
            </a:r>
            <a:r>
              <a:rPr lang="en-GB"/>
              <a:t>If</a:t>
            </a:r>
            <a:r>
              <a:rPr b="0" i="0" lang="en-GB" sz="1200" u="none" cap="none" strike="noStrike">
                <a:solidFill>
                  <a:schemeClr val="dk1"/>
                </a:solidFill>
                <a:latin typeface="Calibri"/>
                <a:ea typeface="Calibri"/>
                <a:cs typeface="Calibri"/>
                <a:sym typeface="Calibri"/>
              </a:rPr>
              <a:t> we have a lower demand, we can use a smaller solar system.</a:t>
            </a:r>
            <a:r>
              <a:rPr lang="en-GB"/>
              <a:t> </a:t>
            </a:r>
            <a:endParaRPr/>
          </a:p>
        </p:txBody>
      </p:sp>
      <p:sp>
        <p:nvSpPr>
          <p:cNvPr id="404" name="Google Shape;4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If you look at a </a:t>
            </a:r>
            <a:r>
              <a:rPr lang="en-GB"/>
              <a:t>mini-grid</a:t>
            </a:r>
            <a:r>
              <a:rPr b="0" i="0" lang="en-GB" sz="1200" u="none" cap="none" strike="noStrike">
                <a:solidFill>
                  <a:schemeClr val="dk1"/>
                </a:solidFill>
                <a:latin typeface="Calibri"/>
                <a:ea typeface="Calibri"/>
                <a:cs typeface="Calibri"/>
                <a:sym typeface="Calibri"/>
              </a:rPr>
              <a:t>, we have a slightly different design. Instead of providing solar panels for every single</a:t>
            </a:r>
            <a:r>
              <a:rPr lang="en-GB"/>
              <a:t> </a:t>
            </a:r>
            <a:r>
              <a:rPr b="0" i="0" lang="en-GB" sz="1200" u="none" cap="none" strike="noStrike">
                <a:solidFill>
                  <a:schemeClr val="dk1"/>
                </a:solidFill>
                <a:latin typeface="Calibri"/>
                <a:ea typeface="Calibri"/>
                <a:cs typeface="Calibri"/>
                <a:sym typeface="Calibri"/>
              </a:rPr>
              <a:t> household we install one larger generation site. The mini-grid could be powered by diesel, hydro</a:t>
            </a:r>
            <a:r>
              <a:rPr lang="en-GB"/>
              <a:t>,</a:t>
            </a:r>
            <a:r>
              <a:rPr b="0" i="0" lang="en-GB" sz="1200" u="none" cap="none" strike="noStrike">
                <a:solidFill>
                  <a:schemeClr val="dk1"/>
                </a:solidFill>
                <a:latin typeface="Calibri"/>
                <a:ea typeface="Calibri"/>
                <a:cs typeface="Calibri"/>
                <a:sym typeface="Calibri"/>
              </a:rPr>
              <a:t> wind</a:t>
            </a:r>
            <a:r>
              <a:rPr lang="en-GB"/>
              <a:t>,</a:t>
            </a:r>
            <a:r>
              <a:rPr b="0" i="0" lang="en-GB" sz="1200" u="none" cap="none" strike="noStrike">
                <a:solidFill>
                  <a:schemeClr val="dk1"/>
                </a:solidFill>
                <a:latin typeface="Calibri"/>
                <a:ea typeface="Calibri"/>
                <a:cs typeface="Calibri"/>
                <a:sym typeface="Calibri"/>
              </a:rPr>
              <a:t> or a combination of these three sources. Depending on the size of the village, economy of scale can justify the larger investment. If we install renewable resources, they are usually intermittent which then needs to be supported by batteries. But what sets the mini-grids apart from the </a:t>
            </a:r>
            <a:r>
              <a:rPr lang="en-GB"/>
              <a:t>stand-alone</a:t>
            </a:r>
            <a:r>
              <a:rPr b="0" i="0" lang="en-GB" sz="1200" u="none" cap="none" strike="noStrike">
                <a:solidFill>
                  <a:schemeClr val="dk1"/>
                </a:solidFill>
                <a:latin typeface="Calibri"/>
                <a:ea typeface="Calibri"/>
                <a:cs typeface="Calibri"/>
                <a:sym typeface="Calibri"/>
              </a:rPr>
              <a:t> costs are that we also need to build a distribution network. We need to get the electricity from where it is generated to each household. In the </a:t>
            </a:r>
            <a:r>
              <a:rPr lang="en-GB"/>
              <a:t>stand-alone</a:t>
            </a:r>
            <a:r>
              <a:rPr b="0" i="0" lang="en-GB" sz="1200" u="none" cap="none" strike="noStrike">
                <a:solidFill>
                  <a:schemeClr val="dk1"/>
                </a:solidFill>
                <a:latin typeface="Calibri"/>
                <a:ea typeface="Calibri"/>
                <a:cs typeface="Calibri"/>
                <a:sym typeface="Calibri"/>
              </a:rPr>
              <a:t> example, every household had their own generation, so there was no need for a distribution network. But here, the generation source is not directly at the customer, so we need a network to distribute electricity to the households. The area of the settlement affects the demand for distribution network. The model estimates how </a:t>
            </a:r>
            <a:r>
              <a:rPr lang="en-GB"/>
              <a:t>many</a:t>
            </a:r>
            <a:r>
              <a:rPr b="0" i="0" lang="en-GB" sz="1200" u="none" cap="none" strike="noStrike">
                <a:solidFill>
                  <a:schemeClr val="dk1"/>
                </a:solidFill>
                <a:latin typeface="Calibri"/>
                <a:ea typeface="Calibri"/>
                <a:cs typeface="Calibri"/>
                <a:sym typeface="Calibri"/>
              </a:rPr>
              <a:t> lower voltage lines are needed to connect all of the customers and if a medium voltage line is required. In addition there is a connection cost per household. None of </a:t>
            </a:r>
            <a:r>
              <a:rPr lang="en-GB"/>
              <a:t>these</a:t>
            </a:r>
            <a:r>
              <a:rPr b="0" i="0" lang="en-GB" sz="1200" u="none" cap="none" strike="noStrike">
                <a:solidFill>
                  <a:schemeClr val="dk1"/>
                </a:solidFill>
                <a:latin typeface="Calibri"/>
                <a:ea typeface="Calibri"/>
                <a:cs typeface="Calibri"/>
                <a:sym typeface="Calibri"/>
              </a:rPr>
              <a:t> additional infrastructure costs are part of the </a:t>
            </a:r>
            <a:r>
              <a:rPr lang="en-GB"/>
              <a:t>stand-alone</a:t>
            </a:r>
            <a:r>
              <a:rPr b="0" i="0" lang="en-GB" sz="1200" u="none" cap="none" strike="noStrike">
                <a:solidFill>
                  <a:schemeClr val="dk1"/>
                </a:solidFill>
                <a:latin typeface="Calibri"/>
                <a:ea typeface="Calibri"/>
                <a:cs typeface="Calibri"/>
                <a:sym typeface="Calibri"/>
              </a:rPr>
              <a:t> costs.</a:t>
            </a:r>
            <a:endParaRPr/>
          </a:p>
        </p:txBody>
      </p:sp>
      <p:sp>
        <p:nvSpPr>
          <p:cNvPr id="429" name="Google Shape;42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By the end of this lecture, you will be able to:</a:t>
            </a:r>
            <a:endParaRPr/>
          </a:p>
          <a:p>
            <a:pPr indent="0" lvl="0" marL="0" rtl="0" algn="l">
              <a:lnSpc>
                <a:spcPct val="100000"/>
              </a:lnSpc>
              <a:spcBef>
                <a:spcPts val="1000"/>
              </a:spcBef>
              <a:spcAft>
                <a:spcPts val="0"/>
              </a:spcAft>
              <a:buSzPts val="1400"/>
              <a:buNone/>
            </a:pPr>
            <a:r>
              <a:rPr lang="en-GB" sz="1200">
                <a:latin typeface="Open Sans"/>
                <a:ea typeface="Open Sans"/>
                <a:cs typeface="Open Sans"/>
                <a:sym typeface="Open Sans"/>
              </a:rPr>
              <a:t>Explain the data acquisition for building your model</a:t>
            </a:r>
            <a:endParaRPr/>
          </a:p>
          <a:p>
            <a:pPr indent="0" lvl="0" marL="0" rtl="0" algn="l">
              <a:lnSpc>
                <a:spcPct val="100000"/>
              </a:lnSpc>
              <a:spcBef>
                <a:spcPts val="1000"/>
              </a:spcBef>
              <a:spcAft>
                <a:spcPts val="0"/>
              </a:spcAft>
              <a:buSzPts val="1400"/>
              <a:buNone/>
            </a:pPr>
            <a:r>
              <a:rPr lang="en-GB" sz="1200">
                <a:latin typeface="Open Sans"/>
                <a:ea typeface="Open Sans"/>
                <a:cs typeface="Open Sans"/>
                <a:sym typeface="Open Sans"/>
              </a:rPr>
              <a:t>Describe the grid-extension algorithm in OnSSET</a:t>
            </a:r>
            <a:endParaRPr/>
          </a:p>
          <a:p>
            <a:pPr indent="0" lvl="0" marL="0" rtl="0" algn="l">
              <a:lnSpc>
                <a:spcPct val="100000"/>
              </a:lnSpc>
              <a:spcBef>
                <a:spcPts val="1000"/>
              </a:spcBef>
              <a:spcAft>
                <a:spcPts val="0"/>
              </a:spcAft>
              <a:buSzPts val="1400"/>
              <a:buNone/>
            </a:pPr>
            <a:r>
              <a:rPr lang="en-GB" sz="1200">
                <a:latin typeface="Open Sans"/>
                <a:ea typeface="Open Sans"/>
                <a:cs typeface="Open Sans"/>
                <a:sym typeface="Open Sans"/>
              </a:rPr>
              <a:t>List key datasets used in OnSSET </a:t>
            </a:r>
            <a:r>
              <a:rPr b="1" lang="en-GB" sz="1200">
                <a:latin typeface="Open Sans"/>
                <a:ea typeface="Open Sans"/>
                <a:cs typeface="Open Sans"/>
                <a:sym typeface="Open Sans"/>
              </a:rPr>
              <a:t> </a:t>
            </a:r>
            <a:endParaRPr/>
          </a:p>
          <a:p>
            <a:pPr indent="0" lvl="0" marL="0" rtl="0" algn="l">
              <a:lnSpc>
                <a:spcPct val="100000"/>
              </a:lnSpc>
              <a:spcBef>
                <a:spcPts val="1000"/>
              </a:spcBef>
              <a:spcAft>
                <a:spcPts val="0"/>
              </a:spcAft>
              <a:buSzPts val="1400"/>
              <a:buNone/>
            </a:pPr>
            <a:r>
              <a:rPr lang="en-GB" sz="1200">
                <a:latin typeface="Open Sans"/>
                <a:ea typeface="Open Sans"/>
                <a:cs typeface="Open Sans"/>
                <a:sym typeface="Open Sans"/>
              </a:rPr>
              <a:t>Describe the </a:t>
            </a:r>
            <a:r>
              <a:rPr lang="en-GB">
                <a:latin typeface="Open Sans"/>
                <a:ea typeface="Open Sans"/>
                <a:cs typeface="Open Sans"/>
                <a:sym typeface="Open Sans"/>
              </a:rPr>
              <a:t>L.C.O.E</a:t>
            </a:r>
            <a:r>
              <a:rPr lang="en-GB" sz="1200">
                <a:latin typeface="Open Sans"/>
                <a:ea typeface="Open Sans"/>
                <a:cs typeface="Open Sans"/>
                <a:sym typeface="Open Sans"/>
              </a:rPr>
              <a:t> and why it is useful in OnSSET</a:t>
            </a:r>
            <a:endParaRPr/>
          </a:p>
          <a:p>
            <a:pPr indent="-254000" lvl="0" marL="342900" rtl="0" algn="l">
              <a:lnSpc>
                <a:spcPct val="100000"/>
              </a:lnSpc>
              <a:spcBef>
                <a:spcPts val="1000"/>
              </a:spcBef>
              <a:spcAft>
                <a:spcPts val="0"/>
              </a:spcAft>
              <a:buSzPts val="1400"/>
              <a:buNone/>
            </a:pPr>
            <a:r>
              <a:t/>
            </a:r>
            <a:endParaRPr b="1" sz="1200">
              <a:latin typeface="Open Sans"/>
              <a:ea typeface="Open Sans"/>
              <a:cs typeface="Open Sans"/>
              <a:sym typeface="Open Sans"/>
            </a:endParaRPr>
          </a:p>
          <a:p>
            <a:pPr indent="0" lvl="0" marL="0" rtl="0" algn="l">
              <a:lnSpc>
                <a:spcPct val="100000"/>
              </a:lnSpc>
              <a:spcBef>
                <a:spcPts val="1000"/>
              </a:spcBef>
              <a:spcAft>
                <a:spcPts val="0"/>
              </a:spcAft>
              <a:buSzPts val="1400"/>
              <a:buNone/>
            </a:pPr>
            <a:r>
              <a:rPr b="0" lang="en-GB" sz="1200">
                <a:latin typeface="Open Sans"/>
                <a:ea typeface="Open Sans"/>
                <a:cs typeface="Open Sans"/>
                <a:sym typeface="Open Sans"/>
              </a:rPr>
              <a:t>This will be important for your understanding </a:t>
            </a:r>
            <a:r>
              <a:rPr lang="en-GB">
                <a:latin typeface="Open Sans"/>
                <a:ea typeface="Open Sans"/>
                <a:cs typeface="Open Sans"/>
                <a:sym typeface="Open Sans"/>
              </a:rPr>
              <a:t>regarding the</a:t>
            </a:r>
            <a:r>
              <a:rPr b="0" lang="en-GB" sz="1200">
                <a:latin typeface="Open Sans"/>
                <a:ea typeface="Open Sans"/>
                <a:cs typeface="Open Sans"/>
                <a:sym typeface="Open Sans"/>
              </a:rPr>
              <a:t> OnSSET calculations and results.</a:t>
            </a:r>
            <a:endParaRPr b="0" sz="1200">
              <a:latin typeface="Open Sans"/>
              <a:ea typeface="Open Sans"/>
              <a:cs typeface="Open Sans"/>
              <a:sym typeface="Open Sans"/>
            </a:endParaRPr>
          </a:p>
          <a:p>
            <a:pPr indent="-228600" lvl="0" marL="457200" marR="0" rtl="0" algn="l">
              <a:lnSpc>
                <a:spcPct val="100000"/>
              </a:lnSpc>
              <a:spcBef>
                <a:spcPts val="0"/>
              </a:spcBef>
              <a:spcAft>
                <a:spcPts val="0"/>
              </a:spcAft>
              <a:buSzPts val="1400"/>
              <a:buNone/>
            </a:pPr>
            <a:r>
              <a:t/>
            </a:r>
            <a:endParaRPr/>
          </a:p>
        </p:txBody>
      </p:sp>
      <p:sp>
        <p:nvSpPr>
          <p:cNvPr id="202" name="Google Shape;20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Here is an example </a:t>
            </a:r>
            <a:r>
              <a:rPr lang="en-GB"/>
              <a:t>with more </a:t>
            </a:r>
            <a:r>
              <a:rPr b="0" i="0" lang="en-GB" sz="1200" u="none" cap="none" strike="noStrike">
                <a:solidFill>
                  <a:schemeClr val="dk1"/>
                </a:solidFill>
                <a:latin typeface="Calibri"/>
                <a:ea typeface="Calibri"/>
                <a:cs typeface="Calibri"/>
                <a:sym typeface="Calibri"/>
              </a:rPr>
              <a:t>details on the costs. For each and every location within the study area, we calculate the cost of the different off-grid technologies. Here we see the </a:t>
            </a:r>
            <a:r>
              <a:rPr lang="en-GB"/>
              <a:t>L.C.O.E,</a:t>
            </a:r>
            <a:r>
              <a:rPr b="0" i="0" lang="en-GB" sz="1200" u="none" cap="none" strike="noStrike">
                <a:solidFill>
                  <a:schemeClr val="dk1"/>
                </a:solidFill>
                <a:latin typeface="Calibri"/>
                <a:ea typeface="Calibri"/>
                <a:cs typeface="Calibri"/>
                <a:sym typeface="Calibri"/>
              </a:rPr>
              <a:t> and we can see in the larger settlement to the right we have calculated different costs for different systems. A solar hybrid mini-grid would produce at 32 cents/</a:t>
            </a:r>
            <a:r>
              <a:rPr lang="en-GB"/>
              <a:t>kilowatt hour</a:t>
            </a:r>
            <a:r>
              <a:rPr b="0" i="0" lang="en-GB" sz="1200" u="none" cap="none" strike="noStrike">
                <a:solidFill>
                  <a:schemeClr val="dk1"/>
                </a:solidFill>
                <a:latin typeface="Calibri"/>
                <a:ea typeface="Calibri"/>
                <a:cs typeface="Calibri"/>
                <a:sym typeface="Calibri"/>
              </a:rPr>
              <a:t> compared to a wind hybrid mini-grid in this location</a:t>
            </a:r>
            <a:r>
              <a:rPr lang="en-GB"/>
              <a:t>, which</a:t>
            </a:r>
            <a:r>
              <a:rPr b="0" i="0" lang="en-GB" sz="1200" u="none" cap="none" strike="noStrike">
                <a:solidFill>
                  <a:schemeClr val="dk1"/>
                </a:solidFill>
                <a:latin typeface="Calibri"/>
                <a:ea typeface="Calibri"/>
                <a:cs typeface="Calibri"/>
                <a:sym typeface="Calibri"/>
              </a:rPr>
              <a:t> would be higher at 60 cent/</a:t>
            </a:r>
            <a:r>
              <a:rPr lang="en-GB"/>
              <a:t>kilowatt hour</a:t>
            </a:r>
            <a:r>
              <a:rPr b="0" i="0" lang="en-GB" sz="1200" u="none" cap="none" strike="noStrike">
                <a:solidFill>
                  <a:schemeClr val="dk1"/>
                </a:solidFill>
                <a:latin typeface="Calibri"/>
                <a:ea typeface="Calibri"/>
                <a:cs typeface="Calibri"/>
                <a:sym typeface="Calibri"/>
              </a:rPr>
              <a:t>. This settlement is located close to a river which leads to a low </a:t>
            </a:r>
            <a:r>
              <a:rPr lang="en-GB"/>
              <a:t>L.C.O.E</a:t>
            </a:r>
            <a:r>
              <a:rPr b="0" i="0" lang="en-GB" sz="1200" u="none" cap="none" strike="noStrike">
                <a:solidFill>
                  <a:schemeClr val="dk1"/>
                </a:solidFill>
                <a:latin typeface="Calibri"/>
                <a:ea typeface="Calibri"/>
                <a:cs typeface="Calibri"/>
                <a:sym typeface="Calibri"/>
              </a:rPr>
              <a:t> for the hydro mini-grid at 25 cent per </a:t>
            </a:r>
            <a:r>
              <a:rPr lang="en-GB"/>
              <a:t>kilowatt hour</a:t>
            </a:r>
            <a:r>
              <a:rPr b="0" i="0" lang="en-GB" sz="1200" u="none" cap="none" strike="noStrike">
                <a:solidFill>
                  <a:schemeClr val="dk1"/>
                </a:solidFill>
                <a:latin typeface="Calibri"/>
                <a:ea typeface="Calibri"/>
                <a:cs typeface="Calibri"/>
                <a:sym typeface="Calibri"/>
              </a:rPr>
              <a:t>.</a:t>
            </a:r>
            <a:r>
              <a:rPr lang="en-GB"/>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If we instead look at the smaller settlement to the bottom left</a:t>
            </a:r>
            <a:r>
              <a:rPr lang="en-GB"/>
              <a:t>,</a:t>
            </a:r>
            <a:r>
              <a:rPr b="0" i="0" lang="en-GB" sz="1200" u="none" cap="none" strike="noStrike">
                <a:solidFill>
                  <a:schemeClr val="dk1"/>
                </a:solidFill>
                <a:latin typeface="Calibri"/>
                <a:ea typeface="Calibri"/>
                <a:cs typeface="Calibri"/>
                <a:sym typeface="Calibri"/>
              </a:rPr>
              <a:t> we will see different costs for different technologies. In a smaller settlement there is a lower demand due to lower population density. We can see that the </a:t>
            </a:r>
            <a:r>
              <a:rPr lang="en-GB"/>
              <a:t>L.C.O.E</a:t>
            </a:r>
            <a:r>
              <a:rPr b="0" i="0" lang="en-GB" sz="1200" u="none" cap="none" strike="noStrike">
                <a:solidFill>
                  <a:schemeClr val="dk1"/>
                </a:solidFill>
                <a:latin typeface="Calibri"/>
                <a:ea typeface="Calibri"/>
                <a:cs typeface="Calibri"/>
                <a:sym typeface="Calibri"/>
              </a:rPr>
              <a:t> calculation shows that all mini-grid options have a relatively high cost per kilowatt hour. You can see that there is no value for the </a:t>
            </a:r>
            <a:r>
              <a:rPr lang="en-GB"/>
              <a:t>hydro-based</a:t>
            </a:r>
            <a:r>
              <a:rPr b="0" i="0" lang="en-GB" sz="1200" u="none" cap="none" strike="noStrike">
                <a:solidFill>
                  <a:schemeClr val="dk1"/>
                </a:solidFill>
                <a:latin typeface="Calibri"/>
                <a:ea typeface="Calibri"/>
                <a:cs typeface="Calibri"/>
                <a:sym typeface="Calibri"/>
              </a:rPr>
              <a:t> grid in this location as there </a:t>
            </a:r>
            <a:r>
              <a:rPr lang="en-GB"/>
              <a:t>are no</a:t>
            </a:r>
            <a:r>
              <a:rPr b="0" i="0" lang="en-GB" sz="1200" u="none" cap="none" strike="noStrike">
                <a:solidFill>
                  <a:schemeClr val="dk1"/>
                </a:solidFill>
                <a:latin typeface="Calibri"/>
                <a:ea typeface="Calibri"/>
                <a:cs typeface="Calibri"/>
                <a:sym typeface="Calibri"/>
              </a:rPr>
              <a:t> hydro resources nearby. In this location we can see that </a:t>
            </a:r>
            <a:r>
              <a:rPr lang="en-GB"/>
              <a:t>stand-alone </a:t>
            </a:r>
            <a:r>
              <a:rPr b="0" i="0" lang="en-GB" sz="1200" u="none" cap="none" strike="noStrike">
                <a:solidFill>
                  <a:schemeClr val="dk1"/>
                </a:solidFill>
                <a:latin typeface="Calibri"/>
                <a:ea typeface="Calibri"/>
                <a:cs typeface="Calibri"/>
                <a:sym typeface="Calibri"/>
              </a:rPr>
              <a:t>PV, highlighted in red, would be the </a:t>
            </a:r>
            <a:r>
              <a:rPr lang="en-GB"/>
              <a:t>least-cost</a:t>
            </a:r>
            <a:r>
              <a:rPr b="0" i="0" lang="en-GB" sz="1200" u="none" cap="none" strike="noStrike">
                <a:solidFill>
                  <a:schemeClr val="dk1"/>
                </a:solidFill>
                <a:latin typeface="Calibri"/>
                <a:ea typeface="Calibri"/>
                <a:cs typeface="Calibri"/>
                <a:sym typeface="Calibri"/>
              </a:rPr>
              <a:t> technology option in this location.</a:t>
            </a:r>
            <a:r>
              <a:rPr lang="en-GB"/>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And to the top left we see another location where we have calculated the </a:t>
            </a:r>
            <a:r>
              <a:rPr lang="en-GB"/>
              <a:t>L.C.O.E</a:t>
            </a:r>
            <a:r>
              <a:rPr b="0" i="0" lang="en-GB" sz="1200" u="none" cap="none" strike="noStrike">
                <a:solidFill>
                  <a:schemeClr val="dk1"/>
                </a:solidFill>
                <a:latin typeface="Calibri"/>
                <a:ea typeface="Calibri"/>
                <a:cs typeface="Calibri"/>
                <a:sym typeface="Calibri"/>
              </a:rPr>
              <a:t> for all the </a:t>
            </a:r>
            <a:r>
              <a:rPr lang="en-GB"/>
              <a:t>off-grid</a:t>
            </a:r>
            <a:r>
              <a:rPr b="0" i="0" lang="en-GB" sz="1200" u="none" cap="none" strike="noStrike">
                <a:solidFill>
                  <a:schemeClr val="dk1"/>
                </a:solidFill>
                <a:latin typeface="Calibri"/>
                <a:ea typeface="Calibri"/>
                <a:cs typeface="Calibri"/>
                <a:sym typeface="Calibri"/>
              </a:rPr>
              <a:t> technologies</a:t>
            </a:r>
            <a:r>
              <a:rPr lang="en-GB"/>
              <a:t>.</a:t>
            </a:r>
            <a:r>
              <a:rPr b="0" i="0" lang="en-GB" sz="1200" u="none" cap="none" strike="noStrike">
                <a:solidFill>
                  <a:schemeClr val="dk1"/>
                </a:solidFill>
                <a:latin typeface="Calibri"/>
                <a:ea typeface="Calibri"/>
                <a:cs typeface="Calibri"/>
                <a:sym typeface="Calibri"/>
              </a:rPr>
              <a:t> </a:t>
            </a:r>
            <a:r>
              <a:rPr lang="en-GB"/>
              <a:t>In</a:t>
            </a:r>
            <a:r>
              <a:rPr b="0" i="0" lang="en-GB" sz="1200" u="none" cap="none" strike="noStrike">
                <a:solidFill>
                  <a:schemeClr val="dk1"/>
                </a:solidFill>
                <a:latin typeface="Calibri"/>
                <a:ea typeface="Calibri"/>
                <a:cs typeface="Calibri"/>
                <a:sym typeface="Calibri"/>
              </a:rPr>
              <a:t> this location, taking into account the local characteristics in terms of population demand</a:t>
            </a:r>
            <a:r>
              <a:rPr lang="en-GB"/>
              <a:t> and</a:t>
            </a:r>
            <a:r>
              <a:rPr b="0" i="0" lang="en-GB" sz="1200" u="none" cap="none" strike="noStrike">
                <a:solidFill>
                  <a:schemeClr val="dk1"/>
                </a:solidFill>
                <a:latin typeface="Calibri"/>
                <a:ea typeface="Calibri"/>
                <a:cs typeface="Calibri"/>
                <a:sym typeface="Calibri"/>
              </a:rPr>
              <a:t> energy resources, a PV/Diesel hybrid mini-grid would be </a:t>
            </a:r>
            <a:r>
              <a:rPr lang="en-GB"/>
              <a:t>least-cost</a:t>
            </a:r>
            <a:r>
              <a:rPr b="0" i="0" lang="en-GB" sz="1200" u="none" cap="none" strike="noStrike">
                <a:solidFill>
                  <a:schemeClr val="dk1"/>
                </a:solidFill>
                <a:latin typeface="Calibri"/>
                <a:ea typeface="Calibri"/>
                <a:cs typeface="Calibri"/>
                <a:sym typeface="Calibri"/>
              </a:rPr>
              <a:t> electrification option.</a:t>
            </a:r>
            <a:endParaRPr/>
          </a:p>
        </p:txBody>
      </p:sp>
      <p:sp>
        <p:nvSpPr>
          <p:cNvPr id="464" name="Google Shape;4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Once we have calculated all the off-grid options</a:t>
            </a:r>
            <a:r>
              <a:rPr lang="en-GB"/>
              <a:t>,</a:t>
            </a:r>
            <a:r>
              <a:rPr b="0" i="0" lang="en-GB" sz="1200" u="none" cap="none" strike="noStrike">
                <a:solidFill>
                  <a:schemeClr val="dk1"/>
                </a:solidFill>
                <a:latin typeface="Calibri"/>
                <a:ea typeface="Calibri"/>
                <a:cs typeface="Calibri"/>
                <a:sym typeface="Calibri"/>
              </a:rPr>
              <a:t> we have identified which is the </a:t>
            </a:r>
            <a:r>
              <a:rPr lang="en-GB"/>
              <a:t>least-cost</a:t>
            </a:r>
            <a:r>
              <a:rPr b="0" i="0" lang="en-GB" sz="1200" u="none" cap="none" strike="noStrike">
                <a:solidFill>
                  <a:schemeClr val="dk1"/>
                </a:solidFill>
                <a:latin typeface="Calibri"/>
                <a:ea typeface="Calibri"/>
                <a:cs typeface="Calibri"/>
                <a:sym typeface="Calibri"/>
              </a:rPr>
              <a:t> off-grid option. Now we need to identify the </a:t>
            </a:r>
            <a:r>
              <a:rPr lang="en-GB"/>
              <a:t>least-cost</a:t>
            </a:r>
            <a:r>
              <a:rPr b="0" i="0" lang="en-GB" sz="1200" u="none" cap="none" strike="noStrike">
                <a:solidFill>
                  <a:schemeClr val="dk1"/>
                </a:solidFill>
                <a:latin typeface="Calibri"/>
                <a:ea typeface="Calibri"/>
                <a:cs typeface="Calibri"/>
                <a:sym typeface="Calibri"/>
              </a:rPr>
              <a:t> option for grid to each settlement.</a:t>
            </a:r>
            <a:r>
              <a:rPr lang="en-GB"/>
              <a:t> </a:t>
            </a:r>
            <a:endParaRPr b="0" i="0" sz="1200" u="none" cap="none" strike="noStrike">
              <a:solidFill>
                <a:schemeClr val="dk1"/>
              </a:solidFill>
              <a:latin typeface="Calibri"/>
              <a:ea typeface="Calibri"/>
              <a:cs typeface="Calibri"/>
              <a:sym typeface="Calibri"/>
            </a:endParaRPr>
          </a:p>
        </p:txBody>
      </p:sp>
      <p:sp>
        <p:nvSpPr>
          <p:cNvPr id="485" name="Google Shape;48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This is called the electrification algorithm which compares grid extension to the </a:t>
            </a:r>
            <a:r>
              <a:rPr lang="en-GB"/>
              <a:t>least-cost </a:t>
            </a:r>
            <a:r>
              <a:rPr b="0" i="0" lang="en-GB" sz="1200" u="none" cap="none" strike="noStrike">
                <a:solidFill>
                  <a:schemeClr val="dk1"/>
                </a:solidFill>
                <a:latin typeface="Calibri"/>
                <a:ea typeface="Calibri"/>
                <a:cs typeface="Calibri"/>
                <a:sym typeface="Calibri"/>
              </a:rPr>
              <a:t>of grid technology. When we look at the cost of connection to the centralized grid</a:t>
            </a:r>
            <a:r>
              <a:rPr lang="en-GB"/>
              <a:t>,</a:t>
            </a:r>
            <a:r>
              <a:rPr b="0" i="0" lang="en-GB" sz="1200" u="none" cap="none" strike="noStrike">
                <a:solidFill>
                  <a:schemeClr val="dk1"/>
                </a:solidFill>
                <a:latin typeface="Calibri"/>
                <a:ea typeface="Calibri"/>
                <a:cs typeface="Calibri"/>
                <a:sym typeface="Calibri"/>
              </a:rPr>
              <a:t> we follow a similar approach as the previous technologies to calculate the </a:t>
            </a:r>
            <a:r>
              <a:rPr lang="en-GB"/>
              <a:t>L.C.O.E</a:t>
            </a:r>
            <a:r>
              <a:rPr b="0" i="0" lang="en-GB" sz="1200" u="none" cap="none" strike="noStrike">
                <a:solidFill>
                  <a:schemeClr val="dk1"/>
                </a:solidFill>
                <a:latin typeface="Calibri"/>
                <a:ea typeface="Calibri"/>
                <a:cs typeface="Calibri"/>
                <a:sym typeface="Calibri"/>
              </a:rPr>
              <a:t>. However, there are some additions. We need to know where the existing infrastructure is to calculate the cost of connecting a new settlement to it.</a:t>
            </a:r>
            <a:r>
              <a:rPr lang="en-GB"/>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When we extend a medium voltage line from the existing grid infrastructure, we need to define how long it has to be. Depending on how far away the settlement is from the existing infrastructure</a:t>
            </a:r>
            <a:r>
              <a:rPr lang="en-GB"/>
              <a:t>,</a:t>
            </a:r>
            <a:r>
              <a:rPr b="0" i="0" lang="en-GB" sz="1200" u="none" cap="none" strike="noStrike">
                <a:solidFill>
                  <a:schemeClr val="dk1"/>
                </a:solidFill>
                <a:latin typeface="Calibri"/>
                <a:ea typeface="Calibri"/>
                <a:cs typeface="Calibri"/>
                <a:sym typeface="Calibri"/>
              </a:rPr>
              <a:t> we can calculate the cost per </a:t>
            </a:r>
            <a:r>
              <a:rPr lang="en-GB"/>
              <a:t>kilometer</a:t>
            </a:r>
            <a:r>
              <a:rPr b="0" i="0" lang="en-GB" sz="1200" u="none" cap="none" strike="noStrike">
                <a:solidFill>
                  <a:schemeClr val="dk1"/>
                </a:solidFill>
                <a:latin typeface="Calibri"/>
                <a:ea typeface="Calibri"/>
                <a:cs typeface="Calibri"/>
                <a:sym typeface="Calibri"/>
              </a:rPr>
              <a:t> of </a:t>
            </a:r>
            <a:r>
              <a:rPr lang="en-GB"/>
              <a:t>these</a:t>
            </a:r>
            <a:r>
              <a:rPr b="0" i="0" lang="en-GB" sz="1200" u="none" cap="none" strike="noStrike">
                <a:solidFill>
                  <a:schemeClr val="dk1"/>
                </a:solidFill>
                <a:latin typeface="Calibri"/>
                <a:ea typeface="Calibri"/>
                <a:cs typeface="Calibri"/>
                <a:sym typeface="Calibri"/>
              </a:rPr>
              <a:t> medium voltage lines. Similar to the mini-grid network, we need to have a distribution network </a:t>
            </a:r>
            <a:r>
              <a:rPr lang="en-GB"/>
              <a:t>within</a:t>
            </a:r>
            <a:r>
              <a:rPr b="0" i="0" lang="en-GB" sz="1200" u="none" cap="none" strike="noStrike">
                <a:solidFill>
                  <a:schemeClr val="dk1"/>
                </a:solidFill>
                <a:latin typeface="Calibri"/>
                <a:ea typeface="Calibri"/>
                <a:cs typeface="Calibri"/>
                <a:sym typeface="Calibri"/>
              </a:rPr>
              <a:t> the settlement using low voltage lines and potentially </a:t>
            </a:r>
            <a:r>
              <a:rPr lang="en-GB"/>
              <a:t>a </a:t>
            </a:r>
            <a:r>
              <a:rPr b="0" i="0" lang="en-GB" sz="1200" u="none" cap="none" strike="noStrike">
                <a:solidFill>
                  <a:schemeClr val="dk1"/>
                </a:solidFill>
                <a:latin typeface="Calibri"/>
                <a:ea typeface="Calibri"/>
                <a:cs typeface="Calibri"/>
                <a:sym typeface="Calibri"/>
              </a:rPr>
              <a:t>medium voltage </a:t>
            </a:r>
            <a:r>
              <a:rPr lang="en-GB"/>
              <a:t>line</a:t>
            </a:r>
            <a:r>
              <a:rPr b="0" i="0" lang="en-GB" sz="1200" u="none" cap="none" strike="noStrike">
                <a:solidFill>
                  <a:schemeClr val="dk1"/>
                </a:solidFill>
                <a:latin typeface="Calibri"/>
                <a:ea typeface="Calibri"/>
                <a:cs typeface="Calibri"/>
                <a:sym typeface="Calibri"/>
              </a:rPr>
              <a:t>, depending on its size and demand levels.</a:t>
            </a:r>
            <a:r>
              <a:rPr lang="en-GB"/>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Finally, we also need to include the cost of the electricity that is produced by the national power plants. In summary, we have the extension of the grid to connect the settlement, the cost of</a:t>
            </a:r>
            <a:r>
              <a:rPr lang="en-GB"/>
              <a:t> </a:t>
            </a:r>
            <a:r>
              <a:rPr b="0" i="0" lang="en-GB" sz="1200" u="none" cap="none" strike="noStrike">
                <a:solidFill>
                  <a:schemeClr val="dk1"/>
                </a:solidFill>
                <a:latin typeface="Calibri"/>
                <a:ea typeface="Calibri"/>
                <a:cs typeface="Calibri"/>
                <a:sym typeface="Calibri"/>
              </a:rPr>
              <a:t> building the distribution network</a:t>
            </a:r>
            <a:r>
              <a:rPr lang="en-GB"/>
              <a:t>,</a:t>
            </a:r>
            <a:r>
              <a:rPr b="0" i="0" lang="en-GB" sz="1200" u="none" cap="none" strike="noStrike">
                <a:solidFill>
                  <a:schemeClr val="dk1"/>
                </a:solidFill>
                <a:latin typeface="Calibri"/>
                <a:ea typeface="Calibri"/>
                <a:cs typeface="Calibri"/>
                <a:sym typeface="Calibri"/>
              </a:rPr>
              <a:t> and the cost of buying electricity from the central grid. All of these costs combined are the cost for </a:t>
            </a:r>
            <a:r>
              <a:rPr lang="en-GB"/>
              <a:t>a grid</a:t>
            </a:r>
            <a:r>
              <a:rPr b="0" i="0" lang="en-GB" sz="1200" u="none" cap="none" strike="noStrike">
                <a:solidFill>
                  <a:schemeClr val="dk1"/>
                </a:solidFill>
                <a:latin typeface="Calibri"/>
                <a:ea typeface="Calibri"/>
                <a:cs typeface="Calibri"/>
                <a:sym typeface="Calibri"/>
              </a:rPr>
              <a:t> to a settlement. Again, we follow a similar approach where we calculate investment costs for extension and </a:t>
            </a:r>
            <a:r>
              <a:rPr lang="en-GB"/>
              <a:t>the distribution</a:t>
            </a:r>
            <a:r>
              <a:rPr b="0" i="0" lang="en-GB" sz="1200" u="none" cap="none" strike="noStrike">
                <a:solidFill>
                  <a:schemeClr val="dk1"/>
                </a:solidFill>
                <a:latin typeface="Calibri"/>
                <a:ea typeface="Calibri"/>
                <a:cs typeface="Calibri"/>
                <a:sym typeface="Calibri"/>
              </a:rPr>
              <a:t> network </a:t>
            </a:r>
            <a:r>
              <a:rPr lang="en-GB"/>
              <a:t>and take into account</a:t>
            </a:r>
            <a:r>
              <a:rPr b="0" i="0" lang="en-GB" sz="1200" u="none" cap="none" strike="noStrike">
                <a:solidFill>
                  <a:schemeClr val="dk1"/>
                </a:solidFill>
                <a:latin typeface="Calibri"/>
                <a:ea typeface="Calibri"/>
                <a:cs typeface="Calibri"/>
                <a:sym typeface="Calibri"/>
              </a:rPr>
              <a:t> the operation and maintenance costs of all of these technologies. One important aspect here is that we use the cost of generated electricity as a fuel cost</a:t>
            </a:r>
            <a:r>
              <a:rPr lang="en-GB"/>
              <a:t>,</a:t>
            </a:r>
            <a:r>
              <a:rPr b="0" i="0" lang="en-GB" sz="1200" u="none" cap="none" strike="noStrike">
                <a:solidFill>
                  <a:schemeClr val="dk1"/>
                </a:solidFill>
                <a:latin typeface="Calibri"/>
                <a:ea typeface="Calibri"/>
                <a:cs typeface="Calibri"/>
                <a:sym typeface="Calibri"/>
              </a:rPr>
              <a:t> as we need to buy that from the grid connected power plants.</a:t>
            </a:r>
            <a:r>
              <a:rPr lang="en-GB"/>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p:txBody>
      </p:sp>
      <p:sp>
        <p:nvSpPr>
          <p:cNvPr id="498" name="Google Shape;49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1:notes"/>
          <p:cNvSpPr/>
          <p:nvPr>
            <p:ph idx="2" type="sldImg"/>
          </p:nvPr>
        </p:nvSpPr>
        <p:spPr>
          <a:xfrm>
            <a:off x="0" y="-60325"/>
            <a:ext cx="3540125" cy="1992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41:notes"/>
          <p:cNvSpPr txBox="1"/>
          <p:nvPr>
            <p:ph idx="1" type="body"/>
          </p:nvPr>
        </p:nvSpPr>
        <p:spPr>
          <a:xfrm>
            <a:off x="685800" y="4400640"/>
            <a:ext cx="5486040" cy="3600000"/>
          </a:xfrm>
          <a:prstGeom prst="rect">
            <a:avLst/>
          </a:prstGeom>
          <a:noFill/>
          <a:ln>
            <a:noFill/>
          </a:ln>
        </p:spPr>
        <p:txBody>
          <a:bodyPr anchorCtr="0" anchor="t" bIns="45700" lIns="91425" spcFirstLastPara="1" rIns="91425" wrap="square" tIns="45700">
            <a:noAutofit/>
          </a:bodyPr>
          <a:lstStyle/>
          <a:p>
            <a:pPr indent="-227965"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core of the OnSSET model is the grid extension algorithm. We see in the picture here on the left, we have the existing or the already planned infrastructure</a:t>
            </a:r>
            <a:r>
              <a:rPr lang="en-GB"/>
              <a:t> that has been committed to</a:t>
            </a:r>
            <a:r>
              <a:rPr b="0" i="0" lang="en-GB" sz="1200" u="none" cap="none" strike="noStrike">
                <a:solidFill>
                  <a:schemeClr val="dk1"/>
                </a:solidFill>
                <a:latin typeface="Calibri"/>
                <a:ea typeface="Calibri"/>
                <a:cs typeface="Calibri"/>
                <a:sym typeface="Calibri"/>
              </a:rPr>
              <a:t>. On the right we have three different settlements or locations which are to be electrified. For these locations, we have already calculated the off-grid technology costs. We know the </a:t>
            </a:r>
            <a:r>
              <a:rPr lang="en-GB"/>
              <a:t>L.C.O.E</a:t>
            </a:r>
            <a:r>
              <a:rPr b="0" i="0" lang="en-GB" sz="1200" u="none" cap="none" strike="noStrike">
                <a:solidFill>
                  <a:schemeClr val="dk1"/>
                </a:solidFill>
                <a:latin typeface="Calibri"/>
                <a:ea typeface="Calibri"/>
                <a:cs typeface="Calibri"/>
                <a:sym typeface="Calibri"/>
              </a:rPr>
              <a:t> of the </a:t>
            </a:r>
            <a:r>
              <a:rPr lang="en-GB"/>
              <a:t>least-cost</a:t>
            </a:r>
            <a:r>
              <a:rPr b="0" i="0" lang="en-GB" sz="1200" u="none" cap="none" strike="noStrike">
                <a:solidFill>
                  <a:schemeClr val="dk1"/>
                </a:solidFill>
                <a:latin typeface="Calibri"/>
                <a:ea typeface="Calibri"/>
                <a:cs typeface="Calibri"/>
                <a:sym typeface="Calibri"/>
              </a:rPr>
              <a:t> electrification technology in the settlements. In the example here, we have different </a:t>
            </a:r>
            <a:r>
              <a:rPr lang="en-GB"/>
              <a:t>L.C.O.E</a:t>
            </a:r>
            <a:r>
              <a:rPr b="0" i="0" lang="en-GB" sz="1200" u="none" cap="none" strike="noStrike">
                <a:solidFill>
                  <a:schemeClr val="dk1"/>
                </a:solidFill>
                <a:latin typeface="Calibri"/>
                <a:ea typeface="Calibri"/>
                <a:cs typeface="Calibri"/>
                <a:sym typeface="Calibri"/>
              </a:rPr>
              <a:t> depending on local characteristics where we see that location C</a:t>
            </a:r>
            <a:r>
              <a:rPr lang="en-GB"/>
              <a:t>,</a:t>
            </a:r>
            <a:r>
              <a:rPr b="0" i="0" lang="en-GB" sz="1200" u="none" cap="none" strike="noStrike">
                <a:solidFill>
                  <a:schemeClr val="dk1"/>
                </a:solidFill>
                <a:latin typeface="Calibri"/>
                <a:ea typeface="Calibri"/>
                <a:cs typeface="Calibri"/>
                <a:sym typeface="Calibri"/>
              </a:rPr>
              <a:t> as an example, would have a very low cost. </a:t>
            </a:r>
            <a:r>
              <a:rPr lang="en-GB"/>
              <a:t>Location</a:t>
            </a:r>
            <a:r>
              <a:rPr b="0" i="0" lang="en-GB" sz="1200" u="none" cap="none" strike="noStrike">
                <a:solidFill>
                  <a:schemeClr val="dk1"/>
                </a:solidFill>
                <a:latin typeface="Calibri"/>
                <a:ea typeface="Calibri"/>
                <a:cs typeface="Calibri"/>
                <a:sym typeface="Calibri"/>
              </a:rPr>
              <a:t> A would have a slightly higher cost if electrified by off-grid technologies.</a:t>
            </a:r>
            <a:r>
              <a:rPr lang="en-GB"/>
              <a:t> </a:t>
            </a:r>
            <a:endParaRPr/>
          </a:p>
          <a:p>
            <a:pPr indent="-22824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7965"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Next, we calculate</a:t>
            </a:r>
            <a:r>
              <a:rPr lang="en-GB"/>
              <a:t> what would be </a:t>
            </a:r>
            <a:r>
              <a:rPr b="0" i="0" lang="en-GB" sz="1200" u="none" cap="none" strike="noStrike">
                <a:solidFill>
                  <a:schemeClr val="dk1"/>
                </a:solidFill>
                <a:latin typeface="Calibri"/>
                <a:ea typeface="Calibri"/>
                <a:cs typeface="Calibri"/>
                <a:sym typeface="Calibri"/>
              </a:rPr>
              <a:t>the </a:t>
            </a:r>
            <a:r>
              <a:rPr lang="en-GB"/>
              <a:t>L.C.O.E</a:t>
            </a:r>
            <a:r>
              <a:rPr b="0" i="0" lang="en-GB" sz="1200" u="none" cap="none" strike="noStrike">
                <a:solidFill>
                  <a:schemeClr val="dk1"/>
                </a:solidFill>
                <a:latin typeface="Calibri"/>
                <a:ea typeface="Calibri"/>
                <a:cs typeface="Calibri"/>
                <a:sym typeface="Calibri"/>
              </a:rPr>
              <a:t> of a grid extension. We start at the existing network and the cost of extending it to location B. We calculate the cost based on the extension cost, the distribution network costs, and the consumption of electricity. Connecting location B to the existing network from the closest point would cost 40 cents per </a:t>
            </a:r>
            <a:r>
              <a:rPr lang="en-GB"/>
              <a:t>kilowatt hour</a:t>
            </a:r>
            <a:r>
              <a:rPr b="0" i="0" lang="en-GB" sz="1200" u="none" cap="none" strike="noStrike">
                <a:solidFill>
                  <a:schemeClr val="dk1"/>
                </a:solidFill>
                <a:latin typeface="Calibri"/>
                <a:ea typeface="Calibri"/>
                <a:cs typeface="Calibri"/>
                <a:sym typeface="Calibri"/>
              </a:rPr>
              <a:t>. However, 40 cents per </a:t>
            </a:r>
            <a:r>
              <a:rPr lang="en-GB"/>
              <a:t>kilowatt hour</a:t>
            </a:r>
            <a:r>
              <a:rPr b="0" i="0" lang="en-GB" sz="1200" u="none" cap="none" strike="noStrike">
                <a:solidFill>
                  <a:schemeClr val="dk1"/>
                </a:solidFill>
                <a:latin typeface="Calibri"/>
                <a:ea typeface="Calibri"/>
                <a:cs typeface="Calibri"/>
                <a:sym typeface="Calibri"/>
              </a:rPr>
              <a:t> is more expensive than what could be achieved by off-grid technology. In this example, </a:t>
            </a:r>
            <a:r>
              <a:rPr lang="en-GB"/>
              <a:t>that</a:t>
            </a:r>
            <a:r>
              <a:rPr b="0" i="0" lang="en-GB" sz="1200" u="none" cap="none" strike="noStrike">
                <a:solidFill>
                  <a:schemeClr val="dk1"/>
                </a:solidFill>
                <a:latin typeface="Calibri"/>
                <a:ea typeface="Calibri"/>
                <a:cs typeface="Calibri"/>
                <a:sym typeface="Calibri"/>
              </a:rPr>
              <a:t> would be about 25 cents per </a:t>
            </a:r>
            <a:r>
              <a:rPr lang="en-GB"/>
              <a:t>kilowatt hour</a:t>
            </a:r>
            <a:r>
              <a:rPr b="0" i="0" lang="en-GB" sz="1200" u="none" cap="none" strike="noStrike">
                <a:solidFill>
                  <a:schemeClr val="dk1"/>
                </a:solidFill>
                <a:latin typeface="Calibri"/>
                <a:ea typeface="Calibri"/>
                <a:cs typeface="Calibri"/>
                <a:sym typeface="Calibri"/>
              </a:rPr>
              <a:t>. This grid extension would not be able to compete in </a:t>
            </a:r>
            <a:r>
              <a:rPr lang="en-GB"/>
              <a:t>this</a:t>
            </a:r>
            <a:r>
              <a:rPr b="0" i="0" lang="en-GB" sz="1200" u="none" cap="none" strike="noStrike">
                <a:solidFill>
                  <a:schemeClr val="dk1"/>
                </a:solidFill>
                <a:latin typeface="Calibri"/>
                <a:ea typeface="Calibri"/>
                <a:cs typeface="Calibri"/>
                <a:sym typeface="Calibri"/>
              </a:rPr>
              <a:t> model.</a:t>
            </a:r>
            <a:r>
              <a:rPr lang="en-GB"/>
              <a:t> </a:t>
            </a:r>
            <a:endParaRPr b="0" i="0" sz="1200" u="none" cap="none" strike="noStrike">
              <a:solidFill>
                <a:schemeClr val="dk1"/>
              </a:solidFill>
              <a:latin typeface="Calibri"/>
              <a:ea typeface="Calibri"/>
              <a:cs typeface="Calibri"/>
              <a:sym typeface="Calibri"/>
            </a:endParaRPr>
          </a:p>
          <a:p>
            <a:pPr indent="-22824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7965" lvl="0" marL="457200" rtl="0" algn="l">
              <a:lnSpc>
                <a:spcPct val="100000"/>
              </a:lnSpc>
              <a:spcBef>
                <a:spcPts val="0"/>
              </a:spcBef>
              <a:spcAft>
                <a:spcPts val="0"/>
              </a:spcAft>
              <a:buSzPts val="1400"/>
              <a:buNone/>
            </a:pPr>
            <a:r>
              <a:rPr lang="en-GB"/>
              <a:t>The next</a:t>
            </a:r>
            <a:r>
              <a:rPr b="0" i="0" lang="en-GB" sz="1200" u="none" cap="none" strike="noStrike">
                <a:solidFill>
                  <a:schemeClr val="dk1"/>
                </a:solidFill>
                <a:latin typeface="Calibri"/>
                <a:ea typeface="Calibri"/>
                <a:cs typeface="Calibri"/>
                <a:sym typeface="Calibri"/>
              </a:rPr>
              <a:t> step in the extension algorithm</a:t>
            </a:r>
            <a:r>
              <a:rPr lang="en-GB"/>
              <a:t> is that</a:t>
            </a:r>
            <a:r>
              <a:rPr b="0" i="0" lang="en-GB" sz="1200" u="none" cap="none" strike="noStrike">
                <a:solidFill>
                  <a:schemeClr val="dk1"/>
                </a:solidFill>
                <a:latin typeface="Calibri"/>
                <a:ea typeface="Calibri"/>
                <a:cs typeface="Calibri"/>
                <a:sym typeface="Calibri"/>
              </a:rPr>
              <a:t> it goes to check for the next settlement. In this case to extend to Location A the grid extension would cost 25 cents per </a:t>
            </a:r>
            <a:r>
              <a:rPr lang="en-GB"/>
              <a:t>kilowatt hour</a:t>
            </a:r>
            <a:r>
              <a:rPr b="0" i="0" lang="en-GB" sz="1200" u="none" cap="none" strike="noStrike">
                <a:solidFill>
                  <a:schemeClr val="dk1"/>
                </a:solidFill>
                <a:latin typeface="Calibri"/>
                <a:ea typeface="Calibri"/>
                <a:cs typeface="Calibri"/>
                <a:sym typeface="Calibri"/>
              </a:rPr>
              <a:t>. We see that the costs of extending the grid to connect this settlement is lower than the costs of supplying it with an off-grid technology, which means the model identifies this as a settlement which will be connected to the grid.</a:t>
            </a:r>
            <a:endParaRPr/>
          </a:p>
        </p:txBody>
      </p:sp>
      <p:sp>
        <p:nvSpPr>
          <p:cNvPr id="529" name="Google Shape;529;p41:notes"/>
          <p:cNvSpPr txBox="1"/>
          <p:nvPr/>
        </p:nvSpPr>
        <p:spPr>
          <a:xfrm>
            <a:off x="3884760" y="8685360"/>
            <a:ext cx="2971440" cy="45828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sz="2400"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2:notes"/>
          <p:cNvSpPr/>
          <p:nvPr>
            <p:ph idx="2" type="sldImg"/>
          </p:nvPr>
        </p:nvSpPr>
        <p:spPr>
          <a:xfrm>
            <a:off x="0" y="-60325"/>
            <a:ext cx="3540125" cy="1992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42:notes"/>
          <p:cNvSpPr txBox="1"/>
          <p:nvPr>
            <p:ph idx="1" type="body"/>
          </p:nvPr>
        </p:nvSpPr>
        <p:spPr>
          <a:xfrm>
            <a:off x="685800" y="4400640"/>
            <a:ext cx="5486040" cy="3600000"/>
          </a:xfrm>
          <a:prstGeom prst="rect">
            <a:avLst/>
          </a:prstGeom>
          <a:noFill/>
          <a:ln>
            <a:noFill/>
          </a:ln>
        </p:spPr>
        <p:txBody>
          <a:bodyPr anchorCtr="0" anchor="t" bIns="45700" lIns="91425" spcFirstLastPara="1" rIns="91425" wrap="square" tIns="45700">
            <a:noAutofit/>
          </a:bodyPr>
          <a:lstStyle/>
          <a:p>
            <a:pPr indent="-227965"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Next, once the model identifies </a:t>
            </a:r>
            <a:r>
              <a:rPr lang="en-GB"/>
              <a:t>the cost effectiveness of a </a:t>
            </a:r>
            <a:r>
              <a:rPr b="0" i="0" lang="en-GB" sz="1200" u="none" cap="none" strike="noStrike">
                <a:solidFill>
                  <a:schemeClr val="dk1"/>
                </a:solidFill>
                <a:latin typeface="Calibri"/>
                <a:ea typeface="Calibri"/>
                <a:cs typeface="Calibri"/>
                <a:sym typeface="Calibri"/>
              </a:rPr>
              <a:t>grid extension </a:t>
            </a:r>
            <a:r>
              <a:rPr lang="en-GB"/>
              <a:t>to</a:t>
            </a:r>
            <a:r>
              <a:rPr b="0" i="0" lang="en-GB" sz="1200" u="none" cap="none" strike="noStrike">
                <a:solidFill>
                  <a:schemeClr val="dk1"/>
                </a:solidFill>
                <a:latin typeface="Calibri"/>
                <a:ea typeface="Calibri"/>
                <a:cs typeface="Calibri"/>
                <a:sym typeface="Calibri"/>
              </a:rPr>
              <a:t> Location A, we can see if we can keep building the network to connect settlements that are located further away. Connecting location B to the grid through location A we will have a new shorter distance to build</a:t>
            </a:r>
            <a:r>
              <a:rPr lang="en-GB"/>
              <a:t>. Therefore,</a:t>
            </a:r>
            <a:r>
              <a:rPr b="0" i="0" lang="en-GB" sz="1200" u="none" cap="none" strike="noStrike">
                <a:solidFill>
                  <a:schemeClr val="dk1"/>
                </a:solidFill>
                <a:latin typeface="Calibri"/>
                <a:ea typeface="Calibri"/>
                <a:cs typeface="Calibri"/>
                <a:sym typeface="Calibri"/>
              </a:rPr>
              <a:t> the cost is the distance between location A and B and not the distance from the currently existing network to location B.</a:t>
            </a:r>
            <a:r>
              <a:rPr lang="en-GB"/>
              <a:t> </a:t>
            </a:r>
            <a:endParaRPr/>
          </a:p>
          <a:p>
            <a:pPr indent="-227965"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This will </a:t>
            </a:r>
            <a:r>
              <a:rPr lang="en-GB"/>
              <a:t>reduce </a:t>
            </a:r>
            <a:r>
              <a:rPr b="0" i="0" lang="en-GB" sz="1200" u="none" cap="none" strike="noStrike">
                <a:solidFill>
                  <a:schemeClr val="dk1"/>
                </a:solidFill>
                <a:latin typeface="Calibri"/>
                <a:ea typeface="Calibri"/>
                <a:cs typeface="Calibri"/>
                <a:sym typeface="Calibri"/>
              </a:rPr>
              <a:t>the extension distance</a:t>
            </a:r>
            <a:r>
              <a:rPr lang="en-GB"/>
              <a:t>.</a:t>
            </a:r>
            <a:r>
              <a:rPr b="0" i="0" lang="en-GB" sz="1200" u="none" cap="none" strike="noStrike">
                <a:solidFill>
                  <a:schemeClr val="dk1"/>
                </a:solidFill>
                <a:latin typeface="Calibri"/>
                <a:ea typeface="Calibri"/>
                <a:cs typeface="Calibri"/>
                <a:sym typeface="Calibri"/>
              </a:rPr>
              <a:t> </a:t>
            </a:r>
            <a:r>
              <a:rPr lang="en-GB"/>
              <a:t>We</a:t>
            </a:r>
            <a:r>
              <a:rPr b="0" i="0" lang="en-GB" sz="1200" u="none" cap="none" strike="noStrike">
                <a:solidFill>
                  <a:schemeClr val="dk1"/>
                </a:solidFill>
                <a:latin typeface="Calibri"/>
                <a:ea typeface="Calibri"/>
                <a:cs typeface="Calibri"/>
                <a:sym typeface="Calibri"/>
              </a:rPr>
              <a:t> get another </a:t>
            </a:r>
            <a:r>
              <a:rPr lang="en-GB"/>
              <a:t>L.C.O.E</a:t>
            </a:r>
            <a:r>
              <a:rPr b="0" i="0" lang="en-GB" sz="1200" u="none" cap="none" strike="noStrike">
                <a:solidFill>
                  <a:schemeClr val="dk1"/>
                </a:solidFill>
                <a:latin typeface="Calibri"/>
                <a:ea typeface="Calibri"/>
                <a:cs typeface="Calibri"/>
                <a:sym typeface="Calibri"/>
              </a:rPr>
              <a:t> </a:t>
            </a:r>
            <a:r>
              <a:rPr lang="en-GB"/>
              <a:t>whereby</a:t>
            </a:r>
            <a:r>
              <a:rPr b="0" i="0" lang="en-GB" sz="1200" u="none" cap="none" strike="noStrike">
                <a:solidFill>
                  <a:schemeClr val="dk1"/>
                </a:solidFill>
                <a:latin typeface="Calibri"/>
                <a:ea typeface="Calibri"/>
                <a:cs typeface="Calibri"/>
                <a:sym typeface="Calibri"/>
              </a:rPr>
              <a:t> we see that grid extension would cost 20 cents per </a:t>
            </a:r>
            <a:r>
              <a:rPr lang="en-GB"/>
              <a:t>kilowatt hour,</a:t>
            </a:r>
            <a:r>
              <a:rPr b="0" i="0" lang="en-GB" sz="1200" u="none" cap="none" strike="noStrike">
                <a:solidFill>
                  <a:schemeClr val="dk1"/>
                </a:solidFill>
                <a:latin typeface="Calibri"/>
                <a:ea typeface="Calibri"/>
                <a:cs typeface="Calibri"/>
                <a:sym typeface="Calibri"/>
              </a:rPr>
              <a:t> which is lower than the cost for off-grid technologies in location B.</a:t>
            </a:r>
            <a:r>
              <a:rPr lang="en-GB"/>
              <a:t> </a:t>
            </a:r>
            <a:endParaRPr b="0" i="0" sz="1200" u="none" cap="none" strike="noStrike">
              <a:solidFill>
                <a:schemeClr val="dk1"/>
              </a:solidFill>
              <a:latin typeface="Calibri"/>
              <a:ea typeface="Calibri"/>
              <a:cs typeface="Calibri"/>
              <a:sym typeface="Calibri"/>
            </a:endParaRPr>
          </a:p>
          <a:p>
            <a:pPr indent="-22824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7965"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model chooses to connect this settlement as well. We then checked from the existing network to location C and from location A to location </a:t>
            </a:r>
            <a:r>
              <a:rPr i="0" lang="en-GB" sz="1200" u="none" cap="none" strike="noStrike">
                <a:solidFill>
                  <a:schemeClr val="dk1"/>
                </a:solidFill>
                <a:latin typeface="Calibri"/>
                <a:ea typeface="Calibri"/>
                <a:cs typeface="Calibri"/>
                <a:sym typeface="Calibri"/>
              </a:rPr>
              <a:t>C. And we see that in all of these cases, the c</a:t>
            </a:r>
            <a:r>
              <a:rPr b="0" i="0" lang="en-GB" sz="1200" u="none" cap="none" strike="noStrike">
                <a:solidFill>
                  <a:schemeClr val="dk1"/>
                </a:solidFill>
                <a:latin typeface="Calibri"/>
                <a:ea typeface="Calibri"/>
                <a:cs typeface="Calibri"/>
                <a:sym typeface="Calibri"/>
              </a:rPr>
              <a:t>ost of grid extension is higher than the cost of off-grid technologies. This means that </a:t>
            </a:r>
            <a:r>
              <a:rPr lang="en-GB"/>
              <a:t>location</a:t>
            </a:r>
            <a:r>
              <a:rPr b="0" i="0" lang="en-GB" sz="1200" u="none" cap="none" strike="noStrike">
                <a:solidFill>
                  <a:schemeClr val="dk1"/>
                </a:solidFill>
                <a:latin typeface="Calibri"/>
                <a:ea typeface="Calibri"/>
                <a:cs typeface="Calibri"/>
                <a:sym typeface="Calibri"/>
              </a:rPr>
              <a:t> C will remain electrified by off-grid technologies</a:t>
            </a:r>
            <a:r>
              <a:rPr lang="en-GB"/>
              <a:t> in this iteration. In the next iteration Location B will assess grid extension to Location C, as Location B is now electrified by grid.</a:t>
            </a:r>
            <a:endParaRPr/>
          </a:p>
          <a:p>
            <a:pPr indent="-22824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7965"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grid extension algorithm</a:t>
            </a:r>
            <a:r>
              <a:rPr i="0" lang="en-GB" sz="1200" u="none" cap="none" strike="noStrike">
                <a:solidFill>
                  <a:schemeClr val="dk1"/>
                </a:solidFill>
                <a:latin typeface="Calibri"/>
                <a:ea typeface="Calibri"/>
                <a:cs typeface="Calibri"/>
                <a:sym typeface="Calibri"/>
              </a:rPr>
              <a:t> </a:t>
            </a:r>
            <a:r>
              <a:rPr lang="en-GB"/>
              <a:t>iterates </a:t>
            </a:r>
            <a:r>
              <a:rPr i="0" lang="en-GB" sz="1200" u="none" cap="none" strike="noStrike">
                <a:solidFill>
                  <a:schemeClr val="dk1"/>
                </a:solidFill>
                <a:latin typeface="Calibri"/>
                <a:ea typeface="Calibri"/>
                <a:cs typeface="Calibri"/>
                <a:sym typeface="Calibri"/>
              </a:rPr>
              <a:t>through all o</a:t>
            </a:r>
            <a:r>
              <a:rPr b="0" i="0" lang="en-GB" sz="1200" u="none" cap="none" strike="noStrike">
                <a:solidFill>
                  <a:schemeClr val="dk1"/>
                </a:solidFill>
                <a:latin typeface="Calibri"/>
                <a:ea typeface="Calibri"/>
                <a:cs typeface="Calibri"/>
                <a:sym typeface="Calibri"/>
              </a:rPr>
              <a:t>f the settlements in the area that we're studying, and when it adds more settlements to connect to the grid, it also checks if it can connect further settlements from the new electrified locations.</a:t>
            </a:r>
            <a:r>
              <a:rPr lang="en-GB"/>
              <a:t> </a:t>
            </a:r>
            <a:endParaRPr b="0" sz="1200" strike="noStrike">
              <a:latin typeface="Arial"/>
              <a:ea typeface="Arial"/>
              <a:cs typeface="Arial"/>
              <a:sym typeface="Arial"/>
            </a:endParaRPr>
          </a:p>
        </p:txBody>
      </p:sp>
      <p:sp>
        <p:nvSpPr>
          <p:cNvPr id="551" name="Google Shape;551;p42:notes"/>
          <p:cNvSpPr txBox="1"/>
          <p:nvPr/>
        </p:nvSpPr>
        <p:spPr>
          <a:xfrm>
            <a:off x="3884760" y="8685360"/>
            <a:ext cx="2971440" cy="45828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sz="2400"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85" name="Google Shape;58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94" name="Google Shape;59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this lecture we will go through what we call the Seven step methodology to create a scenario using OnSSET. Step one to six will be covered in this lecture and the seventh step will be covered in lecture 6. The modelling process is divided into seven different steps that we undertake to do an electrification analysis using the OnSSET tool. These steps are presented here for the OnSSET tool, but they can be generalized to other electrification models. The first step is to collect the geospatial data for the area that we're studying. We can do studies for an entire country, or we can do it for a region of the country, or we could even scale up and do it for all of the countries in sub-Saharan Africa or an entire continent.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You need to determine the area that you're studying and then collect the geospatial data, which can provide location based information for all the settlements that you're interested in.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11" name="Google Shape;2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the table, we can see that we have a number of different geospatial datasets which are general requirements. Some of the datasets are mandatory and some of the geospatial data are optional and can be used to improve the detail of the study. Other optional datasets can also be interesting that</a:t>
            </a:r>
            <a:r>
              <a:rPr b="1" lang="en-GB"/>
              <a:t> </a:t>
            </a:r>
            <a:r>
              <a:rPr lang="en-GB"/>
              <a:t>are not shown in the figure. We can divide the datasets into a few different types or classes.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GB"/>
              <a:t>First of all, we need population data or settlement data which provide the base of the study. This outlines where the beneficiaries of electrification are, information such as </a:t>
            </a:r>
            <a:r>
              <a:rPr i="1" lang="en-GB"/>
              <a:t>where</a:t>
            </a:r>
            <a:r>
              <a:rPr lang="en-GB"/>
              <a:t> does the population live, and how are they </a:t>
            </a:r>
            <a:r>
              <a:rPr i="1" lang="en-GB"/>
              <a:t>spread</a:t>
            </a:r>
            <a:r>
              <a:rPr lang="en-GB"/>
              <a:t> out within the county or the region? The administrative boundaries help us to delineate the area that we're studying.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second type of geospatial data is infrastructure data. These data can be information about high voltage lines, medium voltage lines, or substations. Additionally, they can consist of information about distance to roads, which could be important for transport purposes. </a:t>
            </a:r>
            <a:endParaRPr/>
          </a:p>
          <a:p>
            <a:pPr indent="0" lvl="0" marL="0" rtl="0" algn="l">
              <a:lnSpc>
                <a:spcPct val="100000"/>
              </a:lnSpc>
              <a:spcBef>
                <a:spcPts val="0"/>
              </a:spcBef>
              <a:spcAft>
                <a:spcPts val="0"/>
              </a:spcAft>
              <a:buSzPts val="1400"/>
              <a:buNone/>
            </a:pPr>
            <a:r>
              <a:rPr lang="en-GB"/>
              <a:t>In addition we also collect information about the local energy resources. What is the solar, wind, or hydro resource at each location? Furthermore, the landscapes surrounding the settlement are important. Questions like what is the elevation in the area? Or what is the slope or land cover type?</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GB"/>
              <a:t>All of these spatial data are information that we need to know in order to determine the least-cost electrification options in OnSSET.</a:t>
            </a:r>
            <a:endParaRPr/>
          </a:p>
        </p:txBody>
      </p:sp>
      <p:sp>
        <p:nvSpPr>
          <p:cNvPr id="224" name="Google Shape;2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In the next step, we combine all of these geospatial data that we have collected so far and we extract </a:t>
            </a:r>
            <a:r>
              <a:rPr lang="en-GB"/>
              <a:t>them</a:t>
            </a:r>
            <a:r>
              <a:rPr b="0" i="0" lang="en-GB" sz="1200" u="none" cap="none" strike="noStrike">
                <a:solidFill>
                  <a:schemeClr val="dk1"/>
                </a:solidFill>
                <a:latin typeface="Calibri"/>
                <a:ea typeface="Calibri"/>
                <a:cs typeface="Calibri"/>
                <a:sym typeface="Calibri"/>
              </a:rPr>
              <a:t> for every single settlement in the area that we are studying.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We are combining the </a:t>
            </a:r>
            <a:r>
              <a:rPr lang="en-GB"/>
              <a:t>G.I.S</a:t>
            </a:r>
            <a:r>
              <a:rPr b="0" i="0" lang="en-GB" sz="1200" u="none" cap="none" strike="noStrike">
                <a:solidFill>
                  <a:schemeClr val="dk1"/>
                </a:solidFill>
                <a:latin typeface="Calibri"/>
                <a:ea typeface="Calibri"/>
                <a:cs typeface="Calibri"/>
                <a:sym typeface="Calibri"/>
              </a:rPr>
              <a:t> into a CSV file which is used in the OnSSET tool. The CSV file looks like this picture where every row represents one settlement. For every settlement, there are a number of different things we know. To start with, we have the X and Y coordinates which indicate where the settlement is located. We also have some information about the population in the settlement. </a:t>
            </a:r>
            <a:r>
              <a:rPr lang="en-GB"/>
              <a:t>Another</a:t>
            </a:r>
            <a:r>
              <a:rPr b="0" i="0" lang="en-GB" sz="1200" u="none" cap="none" strike="noStrike">
                <a:solidFill>
                  <a:schemeClr val="dk1"/>
                </a:solidFill>
                <a:latin typeface="Calibri"/>
                <a:ea typeface="Calibri"/>
                <a:cs typeface="Calibri"/>
                <a:sym typeface="Calibri"/>
              </a:rPr>
              <a:t> column covers the distance from mini-hydropower for each settlement and how much power could be generated from that resource. We also calculate the distance to the closest main </a:t>
            </a:r>
            <a:r>
              <a:rPr lang="en-GB"/>
              <a:t>road and the</a:t>
            </a:r>
            <a:r>
              <a:rPr b="0" i="0" lang="en-GB" sz="1200" u="none" cap="none" strike="noStrike">
                <a:solidFill>
                  <a:schemeClr val="dk1"/>
                </a:solidFill>
                <a:latin typeface="Calibri"/>
                <a:ea typeface="Calibri"/>
                <a:cs typeface="Calibri"/>
                <a:sym typeface="Calibri"/>
              </a:rPr>
              <a:t> distance to the closest existing medium and high voltage line. Furthermore we identify the </a:t>
            </a:r>
            <a:r>
              <a:rPr lang="en-GB"/>
              <a:t>locally</a:t>
            </a:r>
            <a:r>
              <a:rPr b="0" i="0" lang="en-GB" sz="1200" u="none" cap="none" strike="noStrike">
                <a:solidFill>
                  <a:schemeClr val="dk1"/>
                </a:solidFill>
                <a:latin typeface="Calibri"/>
                <a:ea typeface="Calibri"/>
                <a:cs typeface="Calibri"/>
                <a:sym typeface="Calibri"/>
              </a:rPr>
              <a:t> available resources. In the table every row represents one location and all of the attributed information that we get from the geospatial data.</a:t>
            </a:r>
            <a:endParaRPr/>
          </a:p>
        </p:txBody>
      </p:sp>
      <p:sp>
        <p:nvSpPr>
          <p:cNvPr id="239" name="Google Shape;23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Next, we also need a number of </a:t>
            </a:r>
            <a:r>
              <a:rPr lang="en-GB"/>
              <a:t>non-geospatial </a:t>
            </a:r>
            <a:r>
              <a:rPr b="0" i="0" lang="en-GB" sz="1200" u="none" cap="none" strike="noStrike">
                <a:solidFill>
                  <a:schemeClr val="dk1"/>
                </a:solidFill>
                <a:latin typeface="Calibri"/>
                <a:ea typeface="Calibri"/>
                <a:cs typeface="Calibri"/>
                <a:sym typeface="Calibri"/>
              </a:rPr>
              <a:t>data. First of all, we need to collect demographic parameters for the country or the region that we are studying.</a:t>
            </a:r>
            <a:r>
              <a:rPr lang="en-GB"/>
              <a:t>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1. We need to know what the total population is according to the latest population estimate or the latest population census. We collect that information for the start year of our analysis, which can be</a:t>
            </a:r>
            <a:r>
              <a:rPr lang="en-GB"/>
              <a:t>, for example,</a:t>
            </a:r>
            <a:r>
              <a:rPr b="0" i="0" lang="en-GB" sz="1200" u="none" cap="none" strike="noStrike">
                <a:solidFill>
                  <a:schemeClr val="dk1"/>
                </a:solidFill>
                <a:latin typeface="Calibri"/>
                <a:ea typeface="Calibri"/>
                <a:cs typeface="Calibri"/>
                <a:sym typeface="Calibri"/>
              </a:rPr>
              <a:t> 2020.</a:t>
            </a:r>
            <a:r>
              <a:rPr lang="en-GB"/>
              <a:t>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population data also </a:t>
            </a:r>
            <a:r>
              <a:rPr lang="en-GB"/>
              <a:t>need</a:t>
            </a:r>
            <a:r>
              <a:rPr b="0" i="0" lang="en-GB" sz="1200" u="none" cap="none" strike="noStrike">
                <a:solidFill>
                  <a:schemeClr val="dk1"/>
                </a:solidFill>
                <a:latin typeface="Calibri"/>
                <a:ea typeface="Calibri"/>
                <a:cs typeface="Calibri"/>
                <a:sym typeface="Calibri"/>
              </a:rPr>
              <a:t> to </a:t>
            </a:r>
            <a:r>
              <a:rPr lang="en-GB"/>
              <a:t>project</a:t>
            </a:r>
            <a:r>
              <a:rPr b="0" i="0" lang="en-GB" sz="1200" u="none" cap="none" strike="noStrike">
                <a:solidFill>
                  <a:schemeClr val="dk1"/>
                </a:solidFill>
                <a:latin typeface="Calibri"/>
                <a:ea typeface="Calibri"/>
                <a:cs typeface="Calibri"/>
                <a:sym typeface="Calibri"/>
              </a:rPr>
              <a:t> </a:t>
            </a:r>
            <a:r>
              <a:rPr lang="en-GB"/>
              <a:t>growth</a:t>
            </a:r>
            <a:r>
              <a:rPr b="0" i="0" lang="en-GB" sz="1200" u="none" cap="none" strike="noStrike">
                <a:solidFill>
                  <a:schemeClr val="dk1"/>
                </a:solidFill>
                <a:latin typeface="Calibri"/>
                <a:ea typeface="Calibri"/>
                <a:cs typeface="Calibri"/>
                <a:sym typeface="Calibri"/>
              </a:rPr>
              <a:t> until the end of our analysis</a:t>
            </a:r>
            <a:r>
              <a:rPr lang="en-GB"/>
              <a:t>.</a:t>
            </a:r>
            <a:r>
              <a:rPr b="0" i="0" lang="en-GB" sz="1200" u="none" cap="none" strike="noStrike">
                <a:solidFill>
                  <a:schemeClr val="dk1"/>
                </a:solidFill>
                <a:latin typeface="Calibri"/>
                <a:ea typeface="Calibri"/>
                <a:cs typeface="Calibri"/>
                <a:sym typeface="Calibri"/>
              </a:rPr>
              <a:t> </a:t>
            </a:r>
            <a:r>
              <a:rPr lang="en-GB"/>
              <a:t>In</a:t>
            </a:r>
            <a:r>
              <a:rPr b="0" i="0" lang="en-GB" sz="1200" u="none" cap="none" strike="noStrike">
                <a:solidFill>
                  <a:schemeClr val="dk1"/>
                </a:solidFill>
                <a:latin typeface="Calibri"/>
                <a:ea typeface="Calibri"/>
                <a:cs typeface="Calibri"/>
                <a:sym typeface="Calibri"/>
              </a:rPr>
              <a:t> this case, it could be 2030.</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2. Apart from the population we </a:t>
            </a:r>
            <a:r>
              <a:rPr lang="en-GB"/>
              <a:t>also </a:t>
            </a:r>
            <a:r>
              <a:rPr b="0" i="0" lang="en-GB" sz="1200" u="none" cap="none" strike="noStrike">
                <a:solidFill>
                  <a:schemeClr val="dk1"/>
                </a:solidFill>
                <a:latin typeface="Calibri"/>
                <a:ea typeface="Calibri"/>
                <a:cs typeface="Calibri"/>
                <a:sym typeface="Calibri"/>
              </a:rPr>
              <a:t>need to know how many </a:t>
            </a:r>
            <a:r>
              <a:rPr lang="en-GB"/>
              <a:t>per cent</a:t>
            </a:r>
            <a:r>
              <a:rPr b="0" i="0" lang="en-GB" sz="1200" u="none" cap="none" strike="noStrike">
                <a:solidFill>
                  <a:schemeClr val="dk1"/>
                </a:solidFill>
                <a:latin typeface="Calibri"/>
                <a:ea typeface="Calibri"/>
                <a:cs typeface="Calibri"/>
                <a:sym typeface="Calibri"/>
              </a:rPr>
              <a:t> of the population lives in urban locations in the start year as well as in the end year. This will give us both the urban and rural share.</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3. We also need to know the average household size in urban areas and in rural areas. This dataset is used to calculate the approximate number of buildings in the village.</a:t>
            </a:r>
            <a:r>
              <a:rPr lang="en-GB"/>
              <a:t>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Font typeface="Arial"/>
              <a:buAutoNum type="arabicPeriod" startAt="4"/>
            </a:pPr>
            <a:r>
              <a:rPr b="0" i="0" lang="en-GB" sz="1200" u="none" cap="none" strike="noStrike">
                <a:solidFill>
                  <a:schemeClr val="dk1"/>
                </a:solidFill>
                <a:latin typeface="Calibri"/>
                <a:ea typeface="Calibri"/>
                <a:cs typeface="Calibri"/>
                <a:sym typeface="Calibri"/>
              </a:rPr>
              <a:t>Finally</a:t>
            </a:r>
            <a:r>
              <a:rPr lang="en-GB"/>
              <a:t>, </a:t>
            </a:r>
            <a:r>
              <a:rPr b="0" i="0" lang="en-GB" sz="1200" u="none" cap="none" strike="noStrike">
                <a:solidFill>
                  <a:schemeClr val="dk1"/>
                </a:solidFill>
                <a:latin typeface="Calibri"/>
                <a:ea typeface="Calibri"/>
                <a:cs typeface="Calibri"/>
                <a:sym typeface="Calibri"/>
              </a:rPr>
              <a:t>a key </a:t>
            </a:r>
            <a:r>
              <a:rPr lang="en-GB"/>
              <a:t>dataset</a:t>
            </a:r>
            <a:r>
              <a:rPr b="0" i="0" lang="en-GB" sz="1200" u="none" cap="none" strike="noStrike">
                <a:solidFill>
                  <a:schemeClr val="dk1"/>
                </a:solidFill>
                <a:latin typeface="Calibri"/>
                <a:ea typeface="Calibri"/>
                <a:cs typeface="Calibri"/>
                <a:sym typeface="Calibri"/>
              </a:rPr>
              <a:t> </a:t>
            </a:r>
            <a:r>
              <a:rPr lang="en-GB"/>
              <a:t>concerns</a:t>
            </a:r>
            <a:r>
              <a:rPr b="0" i="0" lang="en-GB" sz="1200" u="none" cap="none" strike="noStrike">
                <a:solidFill>
                  <a:schemeClr val="dk1"/>
                </a:solidFill>
                <a:latin typeface="Calibri"/>
                <a:ea typeface="Calibri"/>
                <a:cs typeface="Calibri"/>
                <a:sym typeface="Calibri"/>
              </a:rPr>
              <a:t> how many people have access to electricity today</a:t>
            </a:r>
            <a:r>
              <a:rPr lang="en-GB"/>
              <a:t>.</a:t>
            </a:r>
            <a:r>
              <a:rPr b="0" i="0" lang="en-GB" sz="1200" u="none" cap="none" strike="noStrike">
                <a:solidFill>
                  <a:schemeClr val="dk1"/>
                </a:solidFill>
                <a:latin typeface="Calibri"/>
                <a:ea typeface="Calibri"/>
                <a:cs typeface="Calibri"/>
                <a:sym typeface="Calibri"/>
              </a:rPr>
              <a:t> In this example here, we have 31 </a:t>
            </a:r>
            <a:r>
              <a:rPr lang="en-GB"/>
              <a:t>per cent</a:t>
            </a:r>
            <a:r>
              <a:rPr b="0" i="0" lang="en-GB" sz="1200" u="none" cap="none" strike="noStrike">
                <a:solidFill>
                  <a:schemeClr val="dk1"/>
                </a:solidFill>
                <a:latin typeface="Calibri"/>
                <a:ea typeface="Calibri"/>
                <a:cs typeface="Calibri"/>
                <a:sym typeface="Calibri"/>
              </a:rPr>
              <a:t>, meaning 69 </a:t>
            </a:r>
            <a:r>
              <a:rPr lang="en-GB"/>
              <a:t>per cent</a:t>
            </a:r>
            <a:r>
              <a:rPr b="0" i="0" lang="en-GB" sz="1200" u="none" cap="none" strike="noStrike">
                <a:solidFill>
                  <a:schemeClr val="dk1"/>
                </a:solidFill>
                <a:latin typeface="Calibri"/>
                <a:ea typeface="Calibri"/>
                <a:cs typeface="Calibri"/>
                <a:sym typeface="Calibri"/>
              </a:rPr>
              <a:t> don't have access to electricity today</a:t>
            </a:r>
            <a:r>
              <a:rPr lang="en-GB"/>
              <a:t>.</a:t>
            </a:r>
            <a:r>
              <a:rPr b="0" i="0" lang="en-GB" sz="1200" u="none" cap="none" strike="noStrike">
                <a:solidFill>
                  <a:schemeClr val="dk1"/>
                </a:solidFill>
                <a:latin typeface="Calibri"/>
                <a:ea typeface="Calibri"/>
                <a:cs typeface="Calibri"/>
                <a:sym typeface="Calibri"/>
              </a:rPr>
              <a:t> In addition</a:t>
            </a:r>
            <a:r>
              <a:rPr lang="en-GB"/>
              <a:t>,</a:t>
            </a:r>
            <a:r>
              <a:rPr b="0" i="0" lang="en-GB" sz="1200" u="none" cap="none" strike="noStrike">
                <a:solidFill>
                  <a:schemeClr val="dk1"/>
                </a:solidFill>
                <a:latin typeface="Calibri"/>
                <a:ea typeface="Calibri"/>
                <a:cs typeface="Calibri"/>
                <a:sym typeface="Calibri"/>
              </a:rPr>
              <a:t> we break it down further to how much of the rural and urban population has access to electricity.</a:t>
            </a:r>
            <a:endParaRPr b="0" i="0" sz="12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2286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OnSSET </a:t>
            </a:r>
            <a:r>
              <a:rPr lang="en-GB"/>
              <a:t>tool's</a:t>
            </a:r>
            <a:r>
              <a:rPr b="0" i="0" lang="en-GB" sz="1200" u="none" cap="none" strike="noStrike">
                <a:solidFill>
                  <a:schemeClr val="dk1"/>
                </a:solidFill>
                <a:latin typeface="Calibri"/>
                <a:ea typeface="Calibri"/>
                <a:cs typeface="Calibri"/>
                <a:sym typeface="Calibri"/>
              </a:rPr>
              <a:t> main objective is to electrify </a:t>
            </a:r>
            <a:r>
              <a:rPr lang="en-GB"/>
              <a:t>the un-electrified</a:t>
            </a:r>
            <a:r>
              <a:rPr b="0" i="0" lang="en-GB" sz="1200" u="none" cap="none" strike="noStrike">
                <a:solidFill>
                  <a:schemeClr val="dk1"/>
                </a:solidFill>
                <a:latin typeface="Calibri"/>
                <a:ea typeface="Calibri"/>
                <a:cs typeface="Calibri"/>
                <a:sym typeface="Calibri"/>
              </a:rPr>
              <a:t> population and</a:t>
            </a:r>
            <a:r>
              <a:rPr lang="en-GB"/>
              <a:t>,</a:t>
            </a:r>
            <a:r>
              <a:rPr b="0" i="0" lang="en-GB" sz="1200" u="none" cap="none" strike="noStrike">
                <a:solidFill>
                  <a:schemeClr val="dk1"/>
                </a:solidFill>
                <a:latin typeface="Calibri"/>
                <a:ea typeface="Calibri"/>
                <a:cs typeface="Calibri"/>
                <a:sym typeface="Calibri"/>
              </a:rPr>
              <a:t> in the example here, we aim for universal access to electricity by 2030 by setting all of the electricity access </a:t>
            </a:r>
            <a:r>
              <a:rPr lang="en-GB"/>
              <a:t>rate</a:t>
            </a:r>
            <a:r>
              <a:rPr b="0" i="0" lang="en-GB" sz="1200" u="none" cap="none" strike="noStrike">
                <a:solidFill>
                  <a:schemeClr val="dk1"/>
                </a:solidFill>
                <a:latin typeface="Calibri"/>
                <a:ea typeface="Calibri"/>
                <a:cs typeface="Calibri"/>
                <a:sym typeface="Calibri"/>
              </a:rPr>
              <a:t> targets at 100 </a:t>
            </a:r>
            <a:r>
              <a:rPr lang="en-GB"/>
              <a:t>per cent</a:t>
            </a:r>
            <a:r>
              <a:rPr b="0" i="0" lang="en-GB" sz="1200" u="none" cap="none" strike="noStrike">
                <a:solidFill>
                  <a:schemeClr val="dk1"/>
                </a:solidFill>
                <a:latin typeface="Calibri"/>
                <a:ea typeface="Calibri"/>
                <a:cs typeface="Calibri"/>
                <a:sym typeface="Calibri"/>
              </a:rPr>
              <a:t>.</a:t>
            </a:r>
            <a:r>
              <a:rPr lang="en-GB"/>
              <a:t> </a:t>
            </a:r>
            <a:endParaRPr b="0" i="0" sz="12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p:txBody>
      </p:sp>
      <p:sp>
        <p:nvSpPr>
          <p:cNvPr id="251" name="Google Shape;25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Next, we need to collect information about technology specifications and costs. </a:t>
            </a:r>
            <a:endParaRPr/>
          </a:p>
          <a:p>
            <a:pPr indent="0" lvl="0" marL="0" rtl="0" algn="l">
              <a:lnSpc>
                <a:spcPct val="100000"/>
              </a:lnSpc>
              <a:spcBef>
                <a:spcPts val="0"/>
              </a:spcBef>
              <a:spcAft>
                <a:spcPts val="0"/>
              </a:spcAft>
              <a:buSzPts val="1400"/>
              <a:buNone/>
            </a:pPr>
            <a:r>
              <a:rPr lang="en-GB"/>
              <a:t>In this slide we see the off-grid options that we include in the model, both for mini-grid and stand-alone technologies. </a:t>
            </a:r>
            <a:r>
              <a:rPr b="0" i="0" lang="en-GB" sz="1200" u="none" cap="none" strike="noStrike">
                <a:solidFill>
                  <a:schemeClr val="dk1"/>
                </a:solidFill>
                <a:latin typeface="Calibri"/>
                <a:ea typeface="Calibri"/>
                <a:cs typeface="Calibri"/>
                <a:sym typeface="Calibri"/>
              </a:rPr>
              <a:t>There are a number of different </a:t>
            </a:r>
            <a:r>
              <a:rPr lang="en-GB"/>
              <a:t>pieces of information</a:t>
            </a:r>
            <a:r>
              <a:rPr b="0" i="0" lang="en-GB" sz="1200" u="none" cap="none" strike="noStrike">
                <a:solidFill>
                  <a:schemeClr val="dk1"/>
                </a:solidFill>
                <a:latin typeface="Calibri"/>
                <a:ea typeface="Calibri"/>
                <a:cs typeface="Calibri"/>
                <a:sym typeface="Calibri"/>
              </a:rPr>
              <a:t> that we collect</a:t>
            </a:r>
            <a:r>
              <a:rPr lang="en-GB"/>
              <a:t>,</a:t>
            </a:r>
            <a:r>
              <a:rPr b="0" i="0" lang="en-GB" sz="1200" u="none" cap="none" strike="noStrike">
                <a:solidFill>
                  <a:schemeClr val="dk1"/>
                </a:solidFill>
                <a:latin typeface="Calibri"/>
                <a:ea typeface="Calibri"/>
                <a:cs typeface="Calibri"/>
                <a:sym typeface="Calibri"/>
              </a:rPr>
              <a:t> and we can see that it varies a bit for the different technologies.  First of all, we are collecting information about the investment cost, </a:t>
            </a:r>
            <a:r>
              <a:rPr lang="en-GB"/>
              <a:t>in dollars</a:t>
            </a:r>
            <a:r>
              <a:rPr b="0" i="0" lang="en-GB" sz="1200" u="none" cap="none" strike="noStrike">
                <a:solidFill>
                  <a:schemeClr val="dk1"/>
                </a:solidFill>
                <a:latin typeface="Calibri"/>
                <a:ea typeface="Calibri"/>
                <a:cs typeface="Calibri"/>
                <a:sym typeface="Calibri"/>
              </a:rPr>
              <a:t> per kilowatt of installed capacity, for the different technologies. We can see in the table that a mini-grid diesel generator </a:t>
            </a:r>
            <a:r>
              <a:rPr lang="en-GB"/>
              <a:t>costs</a:t>
            </a:r>
            <a:r>
              <a:rPr b="0" i="0" lang="en-GB" sz="1200" u="none" cap="none" strike="noStrike">
                <a:solidFill>
                  <a:schemeClr val="dk1"/>
                </a:solidFill>
                <a:latin typeface="Calibri"/>
                <a:ea typeface="Calibri"/>
                <a:cs typeface="Calibri"/>
                <a:sym typeface="Calibri"/>
              </a:rPr>
              <a:t> on average 721 dollars per kilowatt of installed capacity.</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To determine the right power plant related cost we define a typical plant capacity. The OnSSET model is able to take different plant capacities into account. The cost per kilowatt</a:t>
            </a:r>
            <a:r>
              <a:rPr lang="en-GB"/>
              <a:t> of</a:t>
            </a:r>
            <a:r>
              <a:rPr b="0" i="0" lang="en-GB" sz="1200" u="none" cap="none" strike="noStrike">
                <a:solidFill>
                  <a:schemeClr val="dk1"/>
                </a:solidFill>
                <a:latin typeface="Calibri"/>
                <a:ea typeface="Calibri"/>
                <a:cs typeface="Calibri"/>
                <a:sym typeface="Calibri"/>
              </a:rPr>
              <a:t> installed capacity is normally lower for the larger system due to economies of scale. This is especially true for solar PV </a:t>
            </a:r>
            <a:r>
              <a:rPr lang="en-GB"/>
              <a:t>stand-alone</a:t>
            </a:r>
            <a:r>
              <a:rPr b="0" i="0" lang="en-GB" sz="1200" u="none" cap="none" strike="noStrike">
                <a:solidFill>
                  <a:schemeClr val="dk1"/>
                </a:solidFill>
                <a:latin typeface="Calibri"/>
                <a:ea typeface="Calibri"/>
                <a:cs typeface="Calibri"/>
                <a:sym typeface="Calibri"/>
              </a:rPr>
              <a:t> systems. The second cost we consider is the operation and maintenance cost. We define it as a </a:t>
            </a:r>
            <a:r>
              <a:rPr lang="en-GB"/>
              <a:t>per cent </a:t>
            </a:r>
            <a:r>
              <a:rPr b="0" i="0" lang="en-GB" sz="1200" u="none" cap="none" strike="noStrike">
                <a:solidFill>
                  <a:schemeClr val="dk1"/>
                </a:solidFill>
                <a:latin typeface="Calibri"/>
                <a:ea typeface="Calibri"/>
                <a:cs typeface="Calibri"/>
                <a:sym typeface="Calibri"/>
              </a:rPr>
              <a:t>of the investment cost per year.</a:t>
            </a:r>
            <a:r>
              <a:rPr lang="en-GB"/>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Next, we collect information about fuel cost in dollars per </a:t>
            </a:r>
            <a:r>
              <a:rPr lang="en-GB"/>
              <a:t>litre</a:t>
            </a:r>
            <a:r>
              <a:rPr b="0" i="0" lang="en-GB" sz="1200" u="none" cap="none" strike="noStrike">
                <a:solidFill>
                  <a:schemeClr val="dk1"/>
                </a:solidFill>
                <a:latin typeface="Calibri"/>
                <a:ea typeface="Calibri"/>
                <a:cs typeface="Calibri"/>
                <a:sym typeface="Calibri"/>
              </a:rPr>
              <a:t>. In addition to the fuel cost, the model also calculates a transportation cost for more remote settlements. This means that the cost of diesel will increase a bit depending on the cost of transporting diesel there. And we can see that for all of the other technologies, we do not have a fuel cost. This is because the renewable energy resource does not have any fuel cost.</a:t>
            </a:r>
            <a:endParaRPr/>
          </a:p>
          <a:p>
            <a:pPr indent="0" lvl="0" marL="0" rtl="0" algn="l">
              <a:lnSpc>
                <a:spcPct val="100000"/>
              </a:lnSpc>
              <a:spcBef>
                <a:spcPts val="0"/>
              </a:spcBef>
              <a:spcAft>
                <a:spcPts val="0"/>
              </a:spcAft>
              <a:buSzPts val="1400"/>
              <a:buNone/>
            </a:pPr>
            <a:r>
              <a:t/>
            </a:r>
            <a:endParaRPr/>
          </a:p>
        </p:txBody>
      </p:sp>
      <p:sp>
        <p:nvSpPr>
          <p:cNvPr id="263" name="Google Shape;26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Now we are going to look at the efficiency of the generator. We include the efficiency for the diesel technologies, but not for the renewable technologies. The reason is that we use the efficiency to calculate how much fuel is needed to generate the required electricity. As we don’t have a fuel cost for hydro, solar, or wind technologies, we do not need the efficiency for those.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However, we define the capacity factors for the renewable technologies. The capacity factor relates to how much electricity can be generated in a year compared to the maximum generation (which is the maximum capacity multiplied by number of hours per year). </a:t>
            </a:r>
            <a:endParaRPr/>
          </a:p>
          <a:p>
            <a:pPr indent="0" lvl="0" marL="0" rtl="0" algn="l">
              <a:lnSpc>
                <a:spcPct val="100000"/>
              </a:lnSpc>
              <a:spcBef>
                <a:spcPts val="0"/>
              </a:spcBef>
              <a:spcAft>
                <a:spcPts val="0"/>
              </a:spcAft>
              <a:buSzPts val="1400"/>
              <a:buNone/>
            </a:pPr>
            <a:r>
              <a:rPr lang="en-GB"/>
              <a:t>We estimate that a diesel generator can produce up to 70 per cent of full capacity. The reason we don't expect the diesel generators to operate at their full capacity all of the time is partly due to operational maintenance and other downtime. </a:t>
            </a:r>
            <a:endParaRPr/>
          </a:p>
        </p:txBody>
      </p:sp>
      <p:sp>
        <p:nvSpPr>
          <p:cNvPr id="281" name="Google Shape;28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descr="A picture containing text&#10;&#10;Description automatically generated" id="18" name="Google Shape;18;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48"/>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0" name="Google Shape;20;p48"/>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8"/>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22" name="Google Shape;22;p48"/>
          <p:cNvPicPr preferRelativeResize="0"/>
          <p:nvPr/>
        </p:nvPicPr>
        <p:blipFill rotWithShape="1">
          <a:blip r:embed="rId2">
            <a:alphaModFix/>
          </a:blip>
          <a:srcRect b="0" l="0" r="0" t="0"/>
          <a:stretch/>
        </p:blipFill>
        <p:spPr>
          <a:xfrm>
            <a:off x="-37071" y="0"/>
            <a:ext cx="12192000" cy="6858000"/>
          </a:xfrm>
          <a:prstGeom prst="rect">
            <a:avLst/>
          </a:prstGeom>
          <a:noFill/>
          <a:ln>
            <a:noFill/>
          </a:ln>
        </p:spPr>
      </p:pic>
      <p:sp>
        <p:nvSpPr>
          <p:cNvPr id="23" name="Google Shape;23;p48"/>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0"/>
          <p:cNvSpPr/>
          <p:nvPr>
            <p:ph idx="2" type="pic"/>
          </p:nvPr>
        </p:nvSpPr>
        <p:spPr>
          <a:xfrm>
            <a:off x="5183188" y="987425"/>
            <a:ext cx="6172200" cy="4873625"/>
          </a:xfrm>
          <a:prstGeom prst="rect">
            <a:avLst/>
          </a:prstGeom>
          <a:noFill/>
          <a:ln>
            <a:noFill/>
          </a:ln>
        </p:spPr>
      </p:sp>
      <p:sp>
        <p:nvSpPr>
          <p:cNvPr id="86" name="Google Shape;86;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6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6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6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2" name="Shape 102"/>
        <p:cNvGrpSpPr/>
        <p:nvPr/>
      </p:nvGrpSpPr>
      <p:grpSpPr>
        <a:xfrm>
          <a:off x="0" y="0"/>
          <a:ext cx="0" cy="0"/>
          <a:chOff x="0" y="0"/>
          <a:chExt cx="0" cy="0"/>
        </a:xfrm>
      </p:grpSpPr>
      <p:pic>
        <p:nvPicPr>
          <p:cNvPr descr="A picture containing text&#10;&#10;Description automatically generated" id="103" name="Google Shape;103;p6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4" name="Google Shape;104;p6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5" name="Google Shape;105;p63"/>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63"/>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ubrik och innehåll">
  <p:cSld name="1_Rubrik och innehåll">
    <p:spTree>
      <p:nvGrpSpPr>
        <p:cNvPr id="107" name="Shape 107"/>
        <p:cNvGrpSpPr/>
        <p:nvPr/>
      </p:nvGrpSpPr>
      <p:grpSpPr>
        <a:xfrm>
          <a:off x="0" y="0"/>
          <a:ext cx="0" cy="0"/>
          <a:chOff x="0" y="0"/>
          <a:chExt cx="0" cy="0"/>
        </a:xfrm>
      </p:grpSpPr>
      <p:sp>
        <p:nvSpPr>
          <p:cNvPr id="108" name="Google Shape;108;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64"/>
          <p:cNvSpPr txBox="1"/>
          <p:nvPr>
            <p:ph idx="1" type="body"/>
          </p:nvPr>
        </p:nvSpPr>
        <p:spPr>
          <a:xfrm>
            <a:off x="1416000" y="1483200"/>
            <a:ext cx="10079565" cy="4816000"/>
          </a:xfrm>
          <a:prstGeom prst="rect">
            <a:avLst/>
          </a:prstGeom>
          <a:noFill/>
          <a:ln>
            <a:noFill/>
          </a:ln>
        </p:spPr>
        <p:txBody>
          <a:bodyPr anchorCtr="0" anchor="t" bIns="45700" lIns="91425" spcFirstLastPara="1" rIns="91425" wrap="square" tIns="45700">
            <a:normAutofit/>
          </a:bodyPr>
          <a:lstStyle>
            <a:lvl1pPr indent="-364045" lvl="0" marL="457200" algn="l">
              <a:lnSpc>
                <a:spcPct val="90000"/>
              </a:lnSpc>
              <a:spcBef>
                <a:spcPts val="1000"/>
              </a:spcBef>
              <a:spcAft>
                <a:spcPts val="0"/>
              </a:spcAft>
              <a:buClr>
                <a:schemeClr val="dk1"/>
              </a:buClr>
              <a:buSzPts val="2133"/>
              <a:buChar char="•"/>
              <a:defRPr sz="2133"/>
            </a:lvl1pPr>
            <a:lvl2pPr indent="-347154" lvl="1" marL="914400" algn="l">
              <a:lnSpc>
                <a:spcPct val="90000"/>
              </a:lnSpc>
              <a:spcBef>
                <a:spcPts val="500"/>
              </a:spcBef>
              <a:spcAft>
                <a:spcPts val="0"/>
              </a:spcAft>
              <a:buClr>
                <a:schemeClr val="dk1"/>
              </a:buClr>
              <a:buSzPts val="1867"/>
              <a:buChar char="•"/>
              <a:defRPr sz="1867"/>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2"/>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4" name="Shape 124"/>
        <p:cNvGrpSpPr/>
        <p:nvPr/>
      </p:nvGrpSpPr>
      <p:grpSpPr>
        <a:xfrm>
          <a:off x="0" y="0"/>
          <a:ext cx="0" cy="0"/>
          <a:chOff x="0" y="0"/>
          <a:chExt cx="0" cy="0"/>
        </a:xfrm>
      </p:grpSpPr>
      <p:sp>
        <p:nvSpPr>
          <p:cNvPr id="125" name="Google Shape;125;p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7" name="Google Shape;127;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5"/>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65"/>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 name="Shape 131"/>
        <p:cNvGrpSpPr/>
        <p:nvPr/>
      </p:nvGrpSpPr>
      <p:grpSpPr>
        <a:xfrm>
          <a:off x="0" y="0"/>
          <a:ext cx="0" cy="0"/>
          <a:chOff x="0" y="0"/>
          <a:chExt cx="0" cy="0"/>
        </a:xfrm>
      </p:grpSpPr>
      <p:sp>
        <p:nvSpPr>
          <p:cNvPr id="132" name="Google Shape;132;p6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6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4" name="Google Shape;134;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7" name="Shape 137"/>
        <p:cNvGrpSpPr/>
        <p:nvPr/>
      </p:nvGrpSpPr>
      <p:grpSpPr>
        <a:xfrm>
          <a:off x="0" y="0"/>
          <a:ext cx="0" cy="0"/>
          <a:chOff x="0" y="0"/>
          <a:chExt cx="0" cy="0"/>
        </a:xfrm>
      </p:grpSpPr>
      <p:sp>
        <p:nvSpPr>
          <p:cNvPr id="138" name="Google Shape;138;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6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6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pic>
        <p:nvPicPr>
          <p:cNvPr id="25" name="Google Shape;25;p49"/>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6" name="Google Shape;26;p49"/>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9"/>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9" name="Google Shape;29;p49"/>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0" name="Google Shape;30;p49"/>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4" name="Shape 144"/>
        <p:cNvGrpSpPr/>
        <p:nvPr/>
      </p:nvGrpSpPr>
      <p:grpSpPr>
        <a:xfrm>
          <a:off x="0" y="0"/>
          <a:ext cx="0" cy="0"/>
          <a:chOff x="0" y="0"/>
          <a:chExt cx="0" cy="0"/>
        </a:xfrm>
      </p:grpSpPr>
      <p:sp>
        <p:nvSpPr>
          <p:cNvPr id="145" name="Google Shape;145;p6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6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7" name="Google Shape;147;p6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6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9" name="Google Shape;149;p6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2" name="Shape 162"/>
        <p:cNvGrpSpPr/>
        <p:nvPr/>
      </p:nvGrpSpPr>
      <p:grpSpPr>
        <a:xfrm>
          <a:off x="0" y="0"/>
          <a:ext cx="0" cy="0"/>
          <a:chOff x="0" y="0"/>
          <a:chExt cx="0" cy="0"/>
        </a:xfrm>
      </p:grpSpPr>
      <p:sp>
        <p:nvSpPr>
          <p:cNvPr id="163" name="Google Shape;163;p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5" name="Google Shape;165;p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6" name="Google Shape;166;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9" name="Shape 169"/>
        <p:cNvGrpSpPr/>
        <p:nvPr/>
      </p:nvGrpSpPr>
      <p:grpSpPr>
        <a:xfrm>
          <a:off x="0" y="0"/>
          <a:ext cx="0" cy="0"/>
          <a:chOff x="0" y="0"/>
          <a:chExt cx="0" cy="0"/>
        </a:xfrm>
      </p:grpSpPr>
      <p:sp>
        <p:nvSpPr>
          <p:cNvPr id="170" name="Google Shape;170;p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72"/>
          <p:cNvSpPr/>
          <p:nvPr>
            <p:ph idx="2" type="pic"/>
          </p:nvPr>
        </p:nvSpPr>
        <p:spPr>
          <a:xfrm>
            <a:off x="5183188" y="987425"/>
            <a:ext cx="6172200" cy="4873625"/>
          </a:xfrm>
          <a:prstGeom prst="rect">
            <a:avLst/>
          </a:prstGeom>
          <a:noFill/>
          <a:ln>
            <a:noFill/>
          </a:ln>
        </p:spPr>
      </p:sp>
      <p:sp>
        <p:nvSpPr>
          <p:cNvPr id="172" name="Google Shape;172;p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3" name="Google Shape;173;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6" name="Shape 176"/>
        <p:cNvGrpSpPr/>
        <p:nvPr/>
      </p:nvGrpSpPr>
      <p:grpSpPr>
        <a:xfrm>
          <a:off x="0" y="0"/>
          <a:ext cx="0" cy="0"/>
          <a:chOff x="0" y="0"/>
          <a:chExt cx="0" cy="0"/>
        </a:xfrm>
      </p:grpSpPr>
      <p:sp>
        <p:nvSpPr>
          <p:cNvPr id="177" name="Google Shape;177;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2" name="Shape 182"/>
        <p:cNvGrpSpPr/>
        <p:nvPr/>
      </p:nvGrpSpPr>
      <p:grpSpPr>
        <a:xfrm>
          <a:off x="0" y="0"/>
          <a:ext cx="0" cy="0"/>
          <a:chOff x="0" y="0"/>
          <a:chExt cx="0" cy="0"/>
        </a:xfrm>
      </p:grpSpPr>
      <p:sp>
        <p:nvSpPr>
          <p:cNvPr id="183" name="Google Shape;183;p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1" name="Shape 31"/>
        <p:cNvGrpSpPr/>
        <p:nvPr/>
      </p:nvGrpSpPr>
      <p:grpSpPr>
        <a:xfrm>
          <a:off x="0" y="0"/>
          <a:ext cx="0" cy="0"/>
          <a:chOff x="0" y="0"/>
          <a:chExt cx="0" cy="0"/>
        </a:xfrm>
      </p:grpSpPr>
      <p:pic>
        <p:nvPicPr>
          <p:cNvPr descr="Graphical user interface, text&#10;&#10;Description automatically generated" id="32" name="Google Shape;32;p50"/>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33" name="Google Shape;33;p5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descr="Graphical user interface, text&#10;&#10;Description automatically generated" id="36" name="Google Shape;36;p50"/>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37" name="Google Shape;37;p5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8" name="Shape 38"/>
        <p:cNvGrpSpPr/>
        <p:nvPr/>
      </p:nvGrpSpPr>
      <p:grpSpPr>
        <a:xfrm>
          <a:off x="0" y="0"/>
          <a:ext cx="0" cy="0"/>
          <a:chOff x="0" y="0"/>
          <a:chExt cx="0" cy="0"/>
        </a:xfrm>
      </p:grpSpPr>
      <p:pic>
        <p:nvPicPr>
          <p:cNvPr id="39" name="Google Shape;39;p53"/>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40" name="Google Shape;40;p5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43" name="Google Shape;43;p53"/>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44" name="Google Shape;44;p5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5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5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5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5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5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5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1.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10;&#10;Description automatically generated" id="15" name="Google Shape;15;p47"/>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A picture containing text&#10;&#10;Description automatically generated" id="16" name="Google Shape;16;p47"/>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hyperlink" Target="http://www.onsset.org/uploads/1/8/5/0/18504136/electrification_pathways_for_benin.pdf" TargetMode="External"/><Relationship Id="rId6" Type="http://schemas.openxmlformats.org/officeDocument/2006/relationships/hyperlink" Target="https://doi.org/10.5281/zenodo.4574031" TargetMode="External"/><Relationship Id="rId7" Type="http://schemas.openxmlformats.org/officeDocument/2006/relationships/hyperlink" Target="https://creativecommons.org/licenses/by/4.0/legalcode" TargetMode="External"/><Relationship Id="rId8"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hyperlink" Target="http://www.onsset.org/uploads/1/8/5/0/18504136/electrification_pathways_for_benin.pdf" TargetMode="External"/><Relationship Id="rId6" Type="http://schemas.openxmlformats.org/officeDocument/2006/relationships/hyperlink" Target="https://doi.org/10.5281/zenodo.4574031" TargetMode="External"/><Relationship Id="rId7" Type="http://schemas.openxmlformats.org/officeDocument/2006/relationships/hyperlink" Target="https://creativecommons.org/licenses/by/4.0/legalcode" TargetMode="External"/><Relationship Id="rId8"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https://doi.org/10.1088/1748-9326/aa7b29" TargetMode="External"/><Relationship Id="rId5" Type="http://schemas.openxmlformats.org/officeDocument/2006/relationships/hyperlink" Target="http://creativecommons.org/licenses/by/3.0/" TargetMode="External"/><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i.org/10.1088/1748-9326/aa7b29" TargetMode="External"/><Relationship Id="rId4" Type="http://schemas.openxmlformats.org/officeDocument/2006/relationships/hyperlink" Target="http://creativecommons.org/licenses/by/3.0/" TargetMode="External"/><Relationship Id="rId5" Type="http://schemas.openxmlformats.org/officeDocument/2006/relationships/image" Target="../media/image2.png"/><Relationship Id="rId6"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3.jpg"/><Relationship Id="rId5" Type="http://schemas.openxmlformats.org/officeDocument/2006/relationships/hyperlink" Target="https://doi.org/10.5281/zenodo.4574031"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22.jpg"/><Relationship Id="rId5" Type="http://schemas.openxmlformats.org/officeDocument/2006/relationships/hyperlink" Target="https://doi.org/10.5281/zenodo.4574031"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17.png"/><Relationship Id="rId6"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hyperlink" Target="https://doi.org/10.1088/1748-9326/aa7b29" TargetMode="External"/><Relationship Id="rId5" Type="http://schemas.openxmlformats.org/officeDocument/2006/relationships/hyperlink" Target="http://creativecommons.org/licenses/by/3.0/" TargetMode="External"/><Relationship Id="rId6"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20.jpg"/><Relationship Id="rId5" Type="http://schemas.openxmlformats.org/officeDocument/2006/relationships/hyperlink" Target="https://doi.org/10.5281/zenodo.4574031"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oi.org/10.5281/zenodo.4575676"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i.org/10.5281/zenodo.4575676"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about:blan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66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doi.org/10.1088/1748-9326/aa7b29" TargetMode="External"/><Relationship Id="rId5" Type="http://schemas.openxmlformats.org/officeDocument/2006/relationships/hyperlink" Target="http://creativecommons.org/licenses/by/3.0/" TargetMode="External"/><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onsset.github.io/teaching_kit/courses/module_2/Lecture%20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A picture containing calendar&#10;&#10;Description automatically generated" id="193" name="Google Shape;193;p1"/>
          <p:cNvPicPr preferRelativeResize="0"/>
          <p:nvPr/>
        </p:nvPicPr>
        <p:blipFill rotWithShape="1">
          <a:blip r:embed="rId3">
            <a:alphaModFix/>
          </a:blip>
          <a:srcRect b="0" l="0" r="0" t="0"/>
          <a:stretch/>
        </p:blipFill>
        <p:spPr>
          <a:xfrm>
            <a:off x="0" y="11916"/>
            <a:ext cx="12192000" cy="6858000"/>
          </a:xfrm>
          <a:prstGeom prst="rect">
            <a:avLst/>
          </a:prstGeom>
          <a:noFill/>
          <a:ln>
            <a:noFill/>
          </a:ln>
        </p:spPr>
      </p:pic>
      <p:sp>
        <p:nvSpPr>
          <p:cNvPr id="194" name="Google Shape;194;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195" name="Google Shape;195;p1"/>
          <p:cNvSpPr txBox="1"/>
          <p:nvPr/>
        </p:nvSpPr>
        <p:spPr>
          <a:xfrm>
            <a:off x="634414" y="4112142"/>
            <a:ext cx="5801228"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5 </a:t>
            </a:r>
            <a:endParaRPr/>
          </a:p>
          <a:p>
            <a:pPr indent="0" lvl="0" marL="0" marR="0" rtl="0" algn="l">
              <a:spcBef>
                <a:spcPts val="0"/>
              </a:spcBef>
              <a:spcAft>
                <a:spcPts val="0"/>
              </a:spcAft>
              <a:buNone/>
            </a:pPr>
            <a:r>
              <a:rPr b="1" lang="en-GB" sz="4400">
                <a:solidFill>
                  <a:schemeClr val="dk1"/>
                </a:solidFill>
                <a:latin typeface="Open Sans ExtraBold"/>
                <a:ea typeface="Open Sans ExtraBold"/>
                <a:cs typeface="Open Sans ExtraBold"/>
                <a:sym typeface="Open Sans ExtraBold"/>
              </a:rPr>
              <a:t>GEP SCENARIO BUILDING</a:t>
            </a:r>
            <a:endParaRPr b="1" sz="4400">
              <a:solidFill>
                <a:schemeClr val="dk1"/>
              </a:solidFill>
              <a:latin typeface="Open Sans ExtraBold"/>
              <a:ea typeface="Open Sans ExtraBold"/>
              <a:cs typeface="Open Sans ExtraBold"/>
              <a:sym typeface="Open Sans ExtraBold"/>
            </a:endParaRPr>
          </a:p>
        </p:txBody>
      </p:sp>
      <p:sp>
        <p:nvSpPr>
          <p:cNvPr id="196" name="Google Shape;196;p1"/>
          <p:cNvSpPr txBox="1"/>
          <p:nvPr/>
        </p:nvSpPr>
        <p:spPr>
          <a:xfrm>
            <a:off x="634414" y="3474444"/>
            <a:ext cx="3002663"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Open Sans ExtraBold"/>
                <a:ea typeface="Open Sans ExtraBold"/>
                <a:cs typeface="Open Sans ExtraBold"/>
                <a:sym typeface="Open Sans ExtraBold"/>
              </a:rPr>
              <a:t>OnSSET/Global </a:t>
            </a:r>
            <a:br>
              <a:rPr b="1" lang="en-GB" sz="1800">
                <a:solidFill>
                  <a:schemeClr val="dk1"/>
                </a:solidFill>
                <a:latin typeface="Open Sans ExtraBold"/>
                <a:ea typeface="Open Sans ExtraBold"/>
                <a:cs typeface="Open Sans ExtraBold"/>
                <a:sym typeface="Open Sans ExtraBold"/>
              </a:rPr>
            </a:br>
            <a:r>
              <a:rPr b="1" lang="en-GB" sz="1800">
                <a:solidFill>
                  <a:schemeClr val="dk1"/>
                </a:solidFill>
                <a:latin typeface="Open Sans ExtraBold"/>
                <a:ea typeface="Open Sans ExtraBold"/>
                <a:cs typeface="Open Sans ExtraBold"/>
                <a:sym typeface="Open Sans ExtraBold"/>
              </a:rPr>
              <a:t>Electrification Platform</a:t>
            </a:r>
            <a:endParaRPr b="1" sz="1800">
              <a:solidFill>
                <a:schemeClr val="dk1"/>
              </a:solidFill>
              <a:latin typeface="Open Sans ExtraBold"/>
              <a:ea typeface="Open Sans ExtraBold"/>
              <a:cs typeface="Open Sans ExtraBold"/>
              <a:sym typeface="Open Sans ExtraBold"/>
            </a:endParaRPr>
          </a:p>
        </p:txBody>
      </p:sp>
      <p:sp>
        <p:nvSpPr>
          <p:cNvPr id="197" name="Google Shape;197;p1"/>
          <p:cNvSpPr/>
          <p:nvPr/>
        </p:nvSpPr>
        <p:spPr>
          <a:xfrm>
            <a:off x="5140470" y="497853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mp3" id="198" name="Google Shape;198;p1"/>
          <p:cNvPicPr preferRelativeResize="0"/>
          <p:nvPr/>
        </p:nvPicPr>
        <p:blipFill rotWithShape="1">
          <a:blip r:embed="rId4">
            <a:alphaModFix/>
          </a:blip>
          <a:srcRect b="0" l="0" r="0" t="0"/>
          <a:stretch/>
        </p:blipFill>
        <p:spPr>
          <a:xfrm>
            <a:off x="5211835" y="5049896"/>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6"/>
          <p:cNvSpPr txBox="1"/>
          <p:nvPr/>
        </p:nvSpPr>
        <p:spPr>
          <a:xfrm>
            <a:off x="779770" y="1534476"/>
            <a:ext cx="1063246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Step 3b. Collect country-specific data (Technology specifications &amp; Costs)</a:t>
            </a:r>
            <a:endParaRPr b="1" sz="2000">
              <a:solidFill>
                <a:srgbClr val="9CC2E5"/>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000"/>
              <a:buFont typeface="Arial"/>
              <a:buNone/>
            </a:pPr>
            <a:r>
              <a:t/>
            </a:r>
            <a:endParaRPr b="1" sz="2000">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700"/>
              <a:buFont typeface="Arial"/>
              <a:buNone/>
            </a:pPr>
            <a:r>
              <a:t/>
            </a:r>
            <a:endParaRPr b="1" sz="2000">
              <a:solidFill>
                <a:srgbClr val="9CC2E5"/>
              </a:solidFill>
              <a:latin typeface="Open Sans"/>
              <a:ea typeface="Open Sans"/>
              <a:cs typeface="Open Sans"/>
              <a:sym typeface="Open Sans"/>
            </a:endParaRPr>
          </a:p>
        </p:txBody>
      </p:sp>
      <p:graphicFrame>
        <p:nvGraphicFramePr>
          <p:cNvPr id="296" name="Google Shape;296;p36"/>
          <p:cNvGraphicFramePr/>
          <p:nvPr/>
        </p:nvGraphicFramePr>
        <p:xfrm>
          <a:off x="2194034" y="1931275"/>
          <a:ext cx="3000000" cy="3000000"/>
        </p:xfrm>
        <a:graphic>
          <a:graphicData uri="http://schemas.openxmlformats.org/drawingml/2006/table">
            <a:tbl>
              <a:tblPr>
                <a:noFill/>
                <a:tableStyleId>{49EFDF91-7DBB-4858-9BD3-038301027C4F}</a:tableStyleId>
              </a:tblPr>
              <a:tblGrid>
                <a:gridCol w="865575"/>
                <a:gridCol w="706775"/>
                <a:gridCol w="803725"/>
                <a:gridCol w="927375"/>
                <a:gridCol w="715250"/>
                <a:gridCol w="684475"/>
                <a:gridCol w="1081825"/>
                <a:gridCol w="556425"/>
              </a:tblGrid>
              <a:tr h="720575">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Plant type</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Typical Plant capacity  </a:t>
                      </a:r>
                      <a:br>
                        <a:rPr lang="en-GB" sz="1100" u="none" cap="none" strike="noStrike"/>
                      </a:br>
                      <a:r>
                        <a:rPr lang="en-GB" sz="1100" u="none" cap="none" strike="noStrike"/>
                        <a:t>(kW)</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Investment cost ($/kW)</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O&amp;M costs (% of investment cost/year)</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Fuel cost $/litre </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Efficiency</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Capacity factor</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Life (years)</a:t>
                      </a:r>
                      <a:endParaRPr sz="1500" u="none" cap="none" strike="noStrike">
                        <a:latin typeface="Calibri"/>
                        <a:ea typeface="Calibri"/>
                        <a:cs typeface="Calibri"/>
                        <a:sym typeface="Calibri"/>
                      </a:endParaRPr>
                    </a:p>
                  </a:txBody>
                  <a:tcPr marT="0" marB="0" marR="63825" marL="63825" anchor="ctr"/>
                </a:tc>
              </a:tr>
              <a:tr h="517125">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Diesel Genset </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t>721</a:t>
                      </a:r>
                      <a:endParaRPr b="1" baseline="30000"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0.50</a:t>
                      </a:r>
                      <a:endParaRPr b="0" sz="1500" u="none" cap="none" strike="noStrike">
                        <a:solidFill>
                          <a:schemeClr val="dk1"/>
                        </a:solidFill>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33%</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500" u="none" cap="none" strike="noStrike">
                        <a:latin typeface="Calibri"/>
                        <a:ea typeface="Calibri"/>
                        <a:cs typeface="Calibri"/>
                        <a:sym typeface="Calibri"/>
                      </a:endParaRPr>
                    </a:p>
                  </a:txBody>
                  <a:tcPr marT="0" marB="0" marR="63825" marL="63825" anchor="ctr"/>
                </a:tc>
              </a:tr>
              <a:tr h="3716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Small Hydro</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1000</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5,000</a:t>
                      </a:r>
                      <a:endParaRPr b="1" baseline="30000"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500" u="none" cap="none" strike="noStrike">
                        <a:solidFill>
                          <a:schemeClr val="dk1"/>
                        </a:solidFill>
                        <a:latin typeface="Calibri"/>
                        <a:ea typeface="Calibri"/>
                        <a:cs typeface="Calibri"/>
                        <a:sym typeface="Calibri"/>
                      </a:endParaRPr>
                    </a:p>
                  </a:txBody>
                  <a:tcPr marT="0" marB="0" marR="63825" marL="63825"/>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30</a:t>
                      </a:r>
                      <a:endParaRPr sz="1500" u="none" cap="none" strike="noStrike">
                        <a:latin typeface="Calibri"/>
                        <a:ea typeface="Calibri"/>
                        <a:cs typeface="Calibri"/>
                        <a:sym typeface="Calibri"/>
                      </a:endParaRPr>
                    </a:p>
                  </a:txBody>
                  <a:tcPr marT="0" marB="0" marR="63825" marL="63825" anchor="ctr"/>
                </a:tc>
              </a:tr>
              <a:tr h="690575">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Solar PV</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3,200</a:t>
                      </a:r>
                      <a:endParaRPr b="1" baseline="30000" sz="1500" u="none" cap="none" strike="noStrike"/>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500" u="none" cap="none" strike="noStrike">
                        <a:solidFill>
                          <a:schemeClr val="dk1"/>
                        </a:solidFill>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solar availability</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20</a:t>
                      </a:r>
                      <a:endParaRPr sz="1500" u="none" cap="none" strike="noStrike">
                        <a:latin typeface="Calibri"/>
                        <a:ea typeface="Calibri"/>
                        <a:cs typeface="Calibri"/>
                        <a:sym typeface="Calibri"/>
                      </a:endParaRPr>
                    </a:p>
                  </a:txBody>
                  <a:tcPr marT="0" marB="0" marR="63825" marL="63825" anchor="ctr"/>
                </a:tc>
              </a:tr>
              <a:tr h="690575">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Wind Turbines </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3,000</a:t>
                      </a:r>
                      <a:endParaRPr b="1" baseline="30000" sz="1500" u="none" cap="none" strike="noStrike"/>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500" u="none" cap="none" strike="noStrike">
                        <a:solidFill>
                          <a:schemeClr val="dk1"/>
                        </a:solidFill>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wind availability</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20</a:t>
                      </a:r>
                      <a:endParaRPr sz="1500" u="none" cap="none" strike="noStrike">
                        <a:latin typeface="Calibri"/>
                        <a:ea typeface="Calibri"/>
                        <a:cs typeface="Calibri"/>
                        <a:sym typeface="Calibri"/>
                      </a:endParaRPr>
                    </a:p>
                  </a:txBody>
                  <a:tcPr marT="0" marB="0" marR="63825" marL="63825" anchor="ctr"/>
                </a:tc>
              </a:tr>
              <a:tr h="46230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Diesel Genset</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Stand-Alone</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938</a:t>
                      </a:r>
                      <a:endParaRPr b="1" baseline="30000"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0.50</a:t>
                      </a:r>
                      <a:endParaRPr b="0" sz="1500" u="none" cap="none" strike="noStrike">
                        <a:solidFill>
                          <a:schemeClr val="dk1"/>
                        </a:solidFill>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28%</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500" u="none" cap="none" strike="noStrike">
                        <a:latin typeface="Calibri"/>
                        <a:ea typeface="Calibri"/>
                        <a:cs typeface="Calibri"/>
                        <a:sym typeface="Calibri"/>
                      </a:endParaRPr>
                    </a:p>
                  </a:txBody>
                  <a:tcPr marT="0" marB="0" marR="63825" marL="63825" anchor="ctr"/>
                </a:tc>
              </a:tr>
              <a:tr h="690575">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Solar PV</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Stand-Alone</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0.4</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5,500</a:t>
                      </a:r>
                      <a:endParaRPr sz="1500" u="none" cap="none" strike="noStrike"/>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1.2%</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b="1" lang="en-GB" sz="1000" u="none" cap="none" strike="noStrike"/>
                        <a:t>-</a:t>
                      </a:r>
                      <a:endParaRPr b="1"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solar availability</a:t>
                      </a:r>
                      <a:endParaRPr sz="1500" u="none" cap="none" strike="noStrike">
                        <a:latin typeface="Calibri"/>
                        <a:ea typeface="Calibri"/>
                        <a:cs typeface="Calibri"/>
                        <a:sym typeface="Calibri"/>
                      </a:endParaRPr>
                    </a:p>
                  </a:txBody>
                  <a:tcPr marT="0" marB="0" marR="63825" marL="6382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500" u="none" cap="none" strike="noStrike">
                        <a:latin typeface="Calibri"/>
                        <a:ea typeface="Calibri"/>
                        <a:cs typeface="Calibri"/>
                        <a:sym typeface="Calibri"/>
                      </a:endParaRPr>
                    </a:p>
                  </a:txBody>
                  <a:tcPr marT="0" marB="0" marR="63825" marL="63825" anchor="ctr"/>
                </a:tc>
              </a:tr>
            </a:tbl>
          </a:graphicData>
        </a:graphic>
      </p:graphicFrame>
      <p:sp>
        <p:nvSpPr>
          <p:cNvPr id="297" name="Google Shape;297;p36"/>
          <p:cNvSpPr txBox="1"/>
          <p:nvPr/>
        </p:nvSpPr>
        <p:spPr>
          <a:xfrm>
            <a:off x="838200" y="262110"/>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Acquire the data</a:t>
            </a:r>
            <a:endParaRPr sz="4400">
              <a:solidFill>
                <a:schemeClr val="dk1"/>
              </a:solidFill>
              <a:latin typeface="Open Sans"/>
              <a:ea typeface="Open Sans"/>
              <a:cs typeface="Open Sans"/>
              <a:sym typeface="Open Sans"/>
            </a:endParaRPr>
          </a:p>
        </p:txBody>
      </p:sp>
      <p:sp>
        <p:nvSpPr>
          <p:cNvPr id="298" name="Google Shape;298;p36"/>
          <p:cNvSpPr/>
          <p:nvPr/>
        </p:nvSpPr>
        <p:spPr>
          <a:xfrm>
            <a:off x="2097024" y="6131197"/>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99" name="Google Shape;299;p36"/>
          <p:cNvSpPr txBox="1"/>
          <p:nvPr/>
        </p:nvSpPr>
        <p:spPr>
          <a:xfrm>
            <a:off x="4511914" y="6131196"/>
            <a:ext cx="43150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00" name="Google Shape;300;p36"/>
          <p:cNvSpPr/>
          <p:nvPr/>
        </p:nvSpPr>
        <p:spPr>
          <a:xfrm>
            <a:off x="6358871" y="47266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0.mp3" id="301" name="Google Shape;301;p36"/>
          <p:cNvPicPr preferRelativeResize="0"/>
          <p:nvPr/>
        </p:nvPicPr>
        <p:blipFill rotWithShape="1">
          <a:blip r:embed="rId5">
            <a:alphaModFix/>
          </a:blip>
          <a:srcRect b="0" l="0" r="0" t="0"/>
          <a:stretch/>
        </p:blipFill>
        <p:spPr>
          <a:xfrm>
            <a:off x="6430236" y="54403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aphicFrame>
        <p:nvGraphicFramePr>
          <p:cNvPr id="307" name="Google Shape;307;p37"/>
          <p:cNvGraphicFramePr/>
          <p:nvPr/>
        </p:nvGraphicFramePr>
        <p:xfrm>
          <a:off x="2404654" y="2361908"/>
          <a:ext cx="3000000" cy="3000000"/>
        </p:xfrm>
        <a:graphic>
          <a:graphicData uri="http://schemas.openxmlformats.org/drawingml/2006/table">
            <a:tbl>
              <a:tblPr>
                <a:noFill/>
                <a:tableStyleId>{49EFDF91-7DBB-4858-9BD3-038301027C4F}</a:tableStyleId>
              </a:tblPr>
              <a:tblGrid>
                <a:gridCol w="3199725"/>
                <a:gridCol w="2300750"/>
              </a:tblGrid>
              <a:tr h="315875">
                <a:tc>
                  <a:txBody>
                    <a:bodyPr/>
                    <a:lstStyle/>
                    <a:p>
                      <a:pPr indent="0" lvl="0" marL="0" marR="0" rtl="0" algn="ctr">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Parameter</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Capital cost</a:t>
                      </a:r>
                      <a:endParaRPr sz="1800" u="none" cap="none" strike="noStrike">
                        <a:latin typeface="Calibri"/>
                        <a:ea typeface="Calibri"/>
                        <a:cs typeface="Calibri"/>
                        <a:sym typeface="Calibri"/>
                      </a:endParaRPr>
                    </a:p>
                  </a:txBody>
                  <a:tcPr marT="0" marB="0" marR="68575" marL="68575" anchor="ctr"/>
                </a:tc>
              </a:tr>
              <a:tr h="370050">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HV lines (69 kV or above)</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53,900 $/km</a:t>
                      </a:r>
                      <a:endParaRPr baseline="30000" sz="1800" u="none" cap="none" strike="noStrike">
                        <a:solidFill>
                          <a:schemeClr val="dk1"/>
                        </a:solidFill>
                        <a:latin typeface="Calibri"/>
                        <a:ea typeface="Calibri"/>
                        <a:cs typeface="Calibri"/>
                        <a:sym typeface="Calibri"/>
                      </a:endParaRPr>
                    </a:p>
                  </a:txBody>
                  <a:tcPr marT="0" marB="0" marR="68575" marL="68575" anchor="ctr"/>
                </a:tc>
              </a:tr>
              <a:tr h="333475">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MV lines (33 kV)</a:t>
                      </a:r>
                      <a:endParaRPr sz="1800" u="none" cap="none" strike="noStrike"/>
                    </a:p>
                  </a:txBody>
                  <a:tcPr marT="0" marB="0" marR="68575" marL="68575" anchor="ctr"/>
                </a:tc>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9,000 $/km</a:t>
                      </a:r>
                      <a:endParaRPr baseline="30000" sz="1800" u="none" cap="none" strike="noStrike">
                        <a:latin typeface="Calibri"/>
                        <a:ea typeface="Calibri"/>
                        <a:cs typeface="Calibri"/>
                        <a:sym typeface="Calibri"/>
                      </a:endParaRPr>
                    </a:p>
                  </a:txBody>
                  <a:tcPr marT="0" marB="0" marR="68575" marL="68575" anchor="ctr"/>
                </a:tc>
              </a:tr>
              <a:tr h="354300">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LV lines (220 V)</a:t>
                      </a:r>
                      <a:endParaRPr sz="1800" u="none" cap="none" strike="noStrike"/>
                    </a:p>
                  </a:txBody>
                  <a:tcPr marT="0" marB="0" marR="68575" marL="68575" anchor="ctr"/>
                </a:tc>
                <a:tc>
                  <a:txBody>
                    <a:bodyPr/>
                    <a:lstStyle/>
                    <a:p>
                      <a:pPr indent="0" lvl="0" marL="0" marR="0" rtl="0" algn="l">
                        <a:lnSpc>
                          <a:spcPct val="100000"/>
                        </a:lnSpc>
                        <a:spcBef>
                          <a:spcPts val="0"/>
                        </a:spcBef>
                        <a:spcAft>
                          <a:spcPts val="0"/>
                        </a:spcAft>
                        <a:buClr>
                          <a:schemeClr val="dk1"/>
                        </a:buClr>
                        <a:buSzPts val="1200"/>
                        <a:buFont typeface="Calibri"/>
                        <a:buNone/>
                      </a:pPr>
                      <a:r>
                        <a:rPr lang="en-GB" sz="1800" u="none" cap="none" strike="noStrike">
                          <a:latin typeface="Calibri"/>
                          <a:ea typeface="Calibri"/>
                          <a:cs typeface="Calibri"/>
                          <a:sym typeface="Calibri"/>
                        </a:rPr>
                        <a:t>5,000 $/km</a:t>
                      </a:r>
                      <a:endParaRPr baseline="30000" sz="1800" u="none" cap="none" strike="noStrike">
                        <a:latin typeface="Calibri"/>
                        <a:ea typeface="Calibri"/>
                        <a:cs typeface="Calibri"/>
                        <a:sym typeface="Calibri"/>
                      </a:endParaRPr>
                    </a:p>
                  </a:txBody>
                  <a:tcPr marT="0" marB="0" marR="68575" marL="68575" anchor="ctr"/>
                </a:tc>
              </a:tr>
              <a:tr h="349075">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HV/MV transformer</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10,000 $ per unit</a:t>
                      </a:r>
                      <a:endParaRPr b="1" baseline="30000" sz="1800" u="none" cap="none" strike="noStrike">
                        <a:latin typeface="Calibri"/>
                        <a:ea typeface="Calibri"/>
                        <a:cs typeface="Calibri"/>
                        <a:sym typeface="Calibri"/>
                      </a:endParaRPr>
                    </a:p>
                  </a:txBody>
                  <a:tcPr marT="0" marB="0" marR="68575" marL="68575" anchor="ctr"/>
                </a:tc>
              </a:tr>
              <a:tr h="349075">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Service transformer</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5,000 $ per unit</a:t>
                      </a:r>
                      <a:endParaRPr b="1" baseline="30000" sz="1800" u="none" cap="none" strike="noStrike">
                        <a:latin typeface="Calibri"/>
                        <a:ea typeface="Calibri"/>
                        <a:cs typeface="Calibri"/>
                        <a:sym typeface="Calibri"/>
                      </a:endParaRPr>
                    </a:p>
                  </a:txBody>
                  <a:tcPr marT="0" marB="0" marR="68575" marL="68575" anchor="ctr"/>
                </a:tc>
              </a:tr>
              <a:tr h="349075">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Transmission losses</a:t>
                      </a:r>
                      <a:endParaRPr sz="1800" u="none" cap="none" strike="noStrike"/>
                    </a:p>
                  </a:txBody>
                  <a:tcPr marT="0" marB="0" marR="68575" marL="68575" anchor="ctr"/>
                </a:tc>
                <a:tc>
                  <a:txBody>
                    <a:bodyPr/>
                    <a:lstStyle/>
                    <a:p>
                      <a:pPr indent="0" lvl="0" marL="0" marR="0" rtl="0" algn="l">
                        <a:spcBef>
                          <a:spcPts val="0"/>
                        </a:spcBef>
                        <a:spcAft>
                          <a:spcPts val="0"/>
                        </a:spcAft>
                        <a:buClr>
                          <a:schemeClr val="dk1"/>
                        </a:buClr>
                        <a:buSzPts val="1800"/>
                        <a:buFont typeface="Calibri"/>
                        <a:buNone/>
                      </a:pPr>
                      <a:r>
                        <a:rPr lang="en-GB" sz="1800" u="none" cap="none" strike="noStrike">
                          <a:solidFill>
                            <a:schemeClr val="dk1"/>
                          </a:solidFill>
                          <a:latin typeface="Calibri"/>
                          <a:ea typeface="Calibri"/>
                          <a:cs typeface="Calibri"/>
                          <a:sym typeface="Calibri"/>
                        </a:rPr>
                        <a:t>18%</a:t>
                      </a:r>
                      <a:endParaRPr sz="1800" u="none" cap="none" strike="noStrike"/>
                    </a:p>
                  </a:txBody>
                  <a:tcPr marT="0" marB="0" marR="68575" marL="68575" anchor="ctr"/>
                </a:tc>
              </a:tr>
              <a:tr h="349075">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Connection cost per household</a:t>
                      </a:r>
                      <a:endParaRPr sz="1800" u="none" cap="none" strike="noStrike"/>
                    </a:p>
                  </a:txBody>
                  <a:tcPr marT="0" marB="0" marR="68575" marL="68575" anchor="ctr"/>
                </a:tc>
                <a:tc>
                  <a:txBody>
                    <a:bodyPr/>
                    <a:lstStyle/>
                    <a:p>
                      <a:pPr indent="0" lvl="0" marL="0" marR="0" rtl="0" algn="l">
                        <a:spcBef>
                          <a:spcPts val="0"/>
                        </a:spcBef>
                        <a:spcAft>
                          <a:spcPts val="0"/>
                        </a:spcAft>
                        <a:buClr>
                          <a:schemeClr val="dk1"/>
                        </a:buClr>
                        <a:buSzPts val="1800"/>
                        <a:buFont typeface="Calibri"/>
                        <a:buNone/>
                      </a:pPr>
                      <a:r>
                        <a:rPr lang="en-GB" sz="1800" u="none" cap="none" strike="noStrike">
                          <a:solidFill>
                            <a:schemeClr val="dk1"/>
                          </a:solidFill>
                          <a:latin typeface="Calibri"/>
                          <a:ea typeface="Calibri"/>
                          <a:cs typeface="Calibri"/>
                          <a:sym typeface="Calibri"/>
                        </a:rPr>
                        <a:t>125 </a:t>
                      </a:r>
                      <a:r>
                        <a:rPr lang="en-GB" sz="1800" u="none" cap="none" strike="noStrike">
                          <a:latin typeface="Calibri"/>
                          <a:ea typeface="Calibri"/>
                          <a:cs typeface="Calibri"/>
                          <a:sym typeface="Calibri"/>
                        </a:rPr>
                        <a:t>$/connection</a:t>
                      </a:r>
                      <a:endParaRPr sz="1800" u="none" cap="none" strike="noStrike"/>
                    </a:p>
                  </a:txBody>
                  <a:tcPr marT="0" marB="0" marR="68575" marL="68575" anchor="ctr"/>
                </a:tc>
              </a:tr>
              <a:tr h="191600">
                <a:tc>
                  <a:txBody>
                    <a:bodyPr/>
                    <a:lstStyle/>
                    <a:p>
                      <a:pPr indent="0" lvl="0" marL="0" marR="0" rtl="0" algn="l">
                        <a:spcBef>
                          <a:spcPts val="0"/>
                        </a:spcBef>
                        <a:spcAft>
                          <a:spcPts val="0"/>
                        </a:spcAft>
                        <a:buClr>
                          <a:schemeClr val="dk1"/>
                        </a:buClr>
                        <a:buSzPts val="1800"/>
                        <a:buFont typeface="Calibri"/>
                        <a:buNone/>
                      </a:pPr>
                      <a:r>
                        <a:rPr lang="en-GB" sz="1800" u="none" cap="none" strike="noStrike">
                          <a:latin typeface="Calibri"/>
                          <a:ea typeface="Calibri"/>
                          <a:cs typeface="Calibri"/>
                          <a:sym typeface="Calibri"/>
                        </a:rPr>
                        <a:t>Cost of producing electricity</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Clr>
                          <a:schemeClr val="dk1"/>
                        </a:buClr>
                        <a:buSzPts val="1800"/>
                        <a:buFont typeface="Calibri"/>
                        <a:buNone/>
                      </a:pPr>
                      <a:r>
                        <a:rPr b="0" lang="en-GB" sz="1800" u="none" cap="none" strike="noStrike">
                          <a:solidFill>
                            <a:schemeClr val="dk1"/>
                          </a:solidFill>
                          <a:latin typeface="Calibri"/>
                          <a:ea typeface="Calibri"/>
                          <a:cs typeface="Calibri"/>
                          <a:sym typeface="Calibri"/>
                        </a:rPr>
                        <a:t>0.05 </a:t>
                      </a:r>
                      <a:r>
                        <a:rPr lang="en-GB" sz="1800" u="none" cap="none" strike="noStrike">
                          <a:latin typeface="Calibri"/>
                          <a:ea typeface="Calibri"/>
                          <a:cs typeface="Calibri"/>
                          <a:sym typeface="Calibri"/>
                        </a:rPr>
                        <a:t>$/kWh</a:t>
                      </a:r>
                      <a:endParaRPr b="0" sz="1800" u="none" cap="none" strike="noStrike">
                        <a:solidFill>
                          <a:schemeClr val="dk1"/>
                        </a:solidFill>
                        <a:latin typeface="Calibri"/>
                        <a:ea typeface="Calibri"/>
                        <a:cs typeface="Calibri"/>
                        <a:sym typeface="Calibri"/>
                      </a:endParaRPr>
                    </a:p>
                  </a:txBody>
                  <a:tcPr marT="0" marB="0" marR="68575" marL="68575" anchor="ctr"/>
                </a:tc>
              </a:tr>
            </a:tbl>
          </a:graphicData>
        </a:graphic>
      </p:graphicFrame>
      <p:sp>
        <p:nvSpPr>
          <p:cNvPr id="308" name="Google Shape;308;p37"/>
          <p:cNvSpPr txBox="1"/>
          <p:nvPr/>
        </p:nvSpPr>
        <p:spPr>
          <a:xfrm>
            <a:off x="779770" y="1534476"/>
            <a:ext cx="1063246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Step 3b. Collect country-specific data (Technology specifications &amp; Costs)</a:t>
            </a:r>
            <a:endParaRPr b="1" sz="2000">
              <a:solidFill>
                <a:srgbClr val="9CC2E5"/>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000"/>
              <a:buFont typeface="Arial"/>
              <a:buNone/>
            </a:pPr>
            <a:r>
              <a:t/>
            </a:r>
            <a:endParaRPr b="1" sz="2000">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700"/>
              <a:buFont typeface="Arial"/>
              <a:buNone/>
            </a:pPr>
            <a:r>
              <a:t/>
            </a:r>
            <a:endParaRPr b="1" sz="2000">
              <a:solidFill>
                <a:srgbClr val="9CC2E5"/>
              </a:solidFill>
              <a:latin typeface="Open Sans"/>
              <a:ea typeface="Open Sans"/>
              <a:cs typeface="Open Sans"/>
              <a:sym typeface="Open Sans"/>
            </a:endParaRPr>
          </a:p>
        </p:txBody>
      </p:sp>
      <p:sp>
        <p:nvSpPr>
          <p:cNvPr id="309" name="Google Shape;309;p37"/>
          <p:cNvSpPr txBox="1"/>
          <p:nvPr/>
        </p:nvSpPr>
        <p:spPr>
          <a:xfrm>
            <a:off x="838200" y="235834"/>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Acquire the data</a:t>
            </a:r>
            <a:endParaRPr sz="4400">
              <a:solidFill>
                <a:schemeClr val="dk1"/>
              </a:solidFill>
              <a:latin typeface="Open Sans"/>
              <a:ea typeface="Open Sans"/>
              <a:cs typeface="Open Sans"/>
              <a:sym typeface="Open Sans"/>
            </a:endParaRPr>
          </a:p>
        </p:txBody>
      </p:sp>
      <p:sp>
        <p:nvSpPr>
          <p:cNvPr id="310" name="Google Shape;310;p37"/>
          <p:cNvSpPr/>
          <p:nvPr/>
        </p:nvSpPr>
        <p:spPr>
          <a:xfrm>
            <a:off x="838200" y="6127323"/>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311" name="Google Shape;311;p37"/>
          <p:cNvSpPr txBox="1"/>
          <p:nvPr/>
        </p:nvSpPr>
        <p:spPr>
          <a:xfrm>
            <a:off x="7562418" y="6127324"/>
            <a:ext cx="438574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12" name="Google Shape;312;p37"/>
          <p:cNvSpPr/>
          <p:nvPr/>
        </p:nvSpPr>
        <p:spPr>
          <a:xfrm>
            <a:off x="6358871" y="47266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1.mp3" id="313" name="Google Shape;313;p37"/>
          <p:cNvPicPr preferRelativeResize="0"/>
          <p:nvPr/>
        </p:nvPicPr>
        <p:blipFill rotWithShape="1">
          <a:blip r:embed="rId5">
            <a:alphaModFix/>
          </a:blip>
          <a:srcRect b="0" l="0" r="0" t="0"/>
          <a:stretch/>
        </p:blipFill>
        <p:spPr>
          <a:xfrm>
            <a:off x="6430236" y="54403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9"/>
          <p:cNvSpPr txBox="1"/>
          <p:nvPr/>
        </p:nvSpPr>
        <p:spPr>
          <a:xfrm>
            <a:off x="-2743200" y="5523951"/>
            <a:ext cx="2743200" cy="365125"/>
          </a:xfrm>
          <a:prstGeom prst="rect">
            <a:avLst/>
          </a:prstGeom>
          <a:noFill/>
          <a:ln>
            <a:noFill/>
          </a:ln>
        </p:spPr>
        <p:txBody>
          <a:bodyPr anchorCtr="0" anchor="ctr" bIns="45675" lIns="91375" spcFirstLastPara="1" rIns="91375" wrap="square" tIns="45675">
            <a:noAutofit/>
          </a:bodyPr>
          <a:lstStyle/>
          <a:p>
            <a:pPr indent="0" lvl="0" marL="0" marR="0" rtl="0" algn="l">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Friday, May 10, 2019</a:t>
            </a:r>
            <a:endParaRPr sz="1200">
              <a:solidFill>
                <a:schemeClr val="lt1"/>
              </a:solidFill>
              <a:latin typeface="Calibri"/>
              <a:ea typeface="Calibri"/>
              <a:cs typeface="Calibri"/>
              <a:sym typeface="Calibri"/>
            </a:endParaRPr>
          </a:p>
        </p:txBody>
      </p:sp>
      <p:sp>
        <p:nvSpPr>
          <p:cNvPr id="320" name="Google Shape;320;p9"/>
          <p:cNvSpPr/>
          <p:nvPr/>
        </p:nvSpPr>
        <p:spPr>
          <a:xfrm>
            <a:off x="4389261" y="2736674"/>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graphicFrame>
        <p:nvGraphicFramePr>
          <p:cNvPr id="321" name="Google Shape;321;p9"/>
          <p:cNvGraphicFramePr/>
          <p:nvPr/>
        </p:nvGraphicFramePr>
        <p:xfrm>
          <a:off x="838200" y="2474301"/>
          <a:ext cx="3000000" cy="3000000"/>
        </p:xfrm>
        <a:graphic>
          <a:graphicData uri="http://schemas.openxmlformats.org/drawingml/2006/table">
            <a:tbl>
              <a:tblPr>
                <a:noFill/>
                <a:tableStyleId>{49EFDF91-7DBB-4858-9BD3-038301027C4F}</a:tableStyleId>
              </a:tblPr>
              <a:tblGrid>
                <a:gridCol w="1436875"/>
                <a:gridCol w="1436875"/>
                <a:gridCol w="1058750"/>
                <a:gridCol w="1210000"/>
                <a:gridCol w="1512500"/>
                <a:gridCol w="1134375"/>
              </a:tblGrid>
              <a:tr h="435000">
                <a:tc>
                  <a:txBody>
                    <a:bodyPr/>
                    <a:lstStyle/>
                    <a:p>
                      <a:pPr indent="0" lvl="0" marL="0" marR="0" rtl="0" algn="ctr">
                        <a:lnSpc>
                          <a:spcPct val="107000"/>
                        </a:lnSpc>
                        <a:spcBef>
                          <a:spcPts val="0"/>
                        </a:spcBef>
                        <a:spcAft>
                          <a:spcPts val="0"/>
                        </a:spcAft>
                        <a:buClr>
                          <a:schemeClr val="dk1"/>
                        </a:buClr>
                        <a:buSzPts val="1600"/>
                        <a:buFont typeface="Calibri"/>
                        <a:buNone/>
                      </a:pPr>
                      <a:r>
                        <a:rPr lang="en-GB" sz="1600" u="none" cap="none" strike="noStrike"/>
                        <a:t>Access Level</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600"/>
                        <a:buFont typeface="Calibri"/>
                        <a:buNone/>
                      </a:pPr>
                      <a:r>
                        <a:rPr lang="en-GB" sz="1600" u="none" cap="none" strike="noStrike"/>
                        <a:t>Tier 1</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600"/>
                        <a:buFont typeface="Calibri"/>
                        <a:buNone/>
                      </a:pPr>
                      <a:r>
                        <a:rPr lang="en-GB" sz="1600" u="none" cap="none" strike="noStrike"/>
                        <a:t>Tier 2</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600"/>
                        <a:buFont typeface="Calibri"/>
                        <a:buNone/>
                      </a:pPr>
                      <a:r>
                        <a:rPr lang="en-GB" sz="1600" u="none" cap="none" strike="noStrike"/>
                        <a:t>Tier 3</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600"/>
                        <a:buFont typeface="Calibri"/>
                        <a:buNone/>
                      </a:pPr>
                      <a:r>
                        <a:rPr lang="en-GB" sz="1600" u="none" cap="none" strike="noStrike"/>
                        <a:t>Tier 4</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600"/>
                        <a:buFont typeface="Calibri"/>
                        <a:buNone/>
                      </a:pPr>
                      <a:r>
                        <a:rPr lang="en-GB" sz="1600" u="none" cap="none" strike="noStrike"/>
                        <a:t>Tier 5</a:t>
                      </a:r>
                      <a:endParaRPr sz="1600" u="none" cap="none" strike="noStrike">
                        <a:latin typeface="Calibri"/>
                        <a:ea typeface="Calibri"/>
                        <a:cs typeface="Calibri"/>
                        <a:sym typeface="Calibri"/>
                      </a:endParaRPr>
                    </a:p>
                  </a:txBody>
                  <a:tcPr marT="0" marB="0" marR="44450" marL="44450" anchor="ctr"/>
                </a:tc>
              </a:tr>
              <a:tr h="1392925">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Indicative appliances powered</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Task lighting + phone charging or radio</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General lighting + fan + television</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Tier 2 + medium power appliances (i.e., general food processing, refrigeration)</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Tier 3 + medium or continuous appliances (i.e., water heating, ironing, water pumping, rice cooking, microwave)</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Tier 4 + high power and continuous appliances (i.e., air conditioning)</a:t>
                      </a:r>
                      <a:endParaRPr sz="1600" u="none" cap="none" strike="noStrike">
                        <a:latin typeface="Calibri"/>
                        <a:ea typeface="Calibri"/>
                        <a:cs typeface="Calibri"/>
                        <a:sym typeface="Calibri"/>
                      </a:endParaRPr>
                    </a:p>
                  </a:txBody>
                  <a:tcPr marT="0" marB="0" marR="44450" marL="44450" anchor="ctr"/>
                </a:tc>
              </a:tr>
              <a:tr h="559775">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Consumption per capita &amp; year (kWh)</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latin typeface="Calibri"/>
                          <a:ea typeface="Calibri"/>
                          <a:cs typeface="Calibri"/>
                          <a:sym typeface="Calibri"/>
                        </a:rPr>
                        <a:t>8</a:t>
                      </a:r>
                      <a:endParaRPr sz="20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t>44</a:t>
                      </a:r>
                      <a:endParaRPr sz="20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latin typeface="Calibri"/>
                          <a:ea typeface="Calibri"/>
                          <a:cs typeface="Calibri"/>
                          <a:sym typeface="Calibri"/>
                        </a:rPr>
                        <a:t>160</a:t>
                      </a:r>
                      <a:endParaRPr sz="20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t>423</a:t>
                      </a:r>
                      <a:endParaRPr sz="20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t>598</a:t>
                      </a:r>
                      <a:endParaRPr sz="2000" u="none" cap="none" strike="noStrike">
                        <a:latin typeface="Calibri"/>
                        <a:ea typeface="Calibri"/>
                        <a:cs typeface="Calibri"/>
                        <a:sym typeface="Calibri"/>
                      </a:endParaRPr>
                    </a:p>
                  </a:txBody>
                  <a:tcPr marT="0" marB="0" marR="44450" marL="44450" anchor="ctr"/>
                </a:tc>
              </a:tr>
              <a:tr h="1027075">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Consumption per urban household/year </a:t>
                      </a:r>
                      <a:endParaRPr sz="1600" u="none" cap="none" strike="noStrike"/>
                    </a:p>
                    <a:p>
                      <a:pPr indent="0" lvl="0" marL="0" marR="0" rtl="0" algn="ctr">
                        <a:lnSpc>
                          <a:spcPct val="107000"/>
                        </a:lnSpc>
                        <a:spcBef>
                          <a:spcPts val="200"/>
                        </a:spcBef>
                        <a:spcAft>
                          <a:spcPts val="0"/>
                        </a:spcAft>
                        <a:buClr>
                          <a:schemeClr val="dk1"/>
                        </a:buClr>
                        <a:buSzPts val="1100"/>
                        <a:buFont typeface="Calibri"/>
                        <a:buNone/>
                      </a:pPr>
                      <a:r>
                        <a:rPr lang="en-GB" sz="1100" u="none" cap="none" strike="noStrike"/>
                        <a:t>(based on average household size: 5)</a:t>
                      </a:r>
                      <a:endParaRPr sz="16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latin typeface="Calibri"/>
                          <a:ea typeface="Calibri"/>
                          <a:cs typeface="Calibri"/>
                          <a:sym typeface="Calibri"/>
                        </a:rPr>
                        <a:t>40</a:t>
                      </a:r>
                      <a:endParaRPr sz="20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latin typeface="Calibri"/>
                          <a:ea typeface="Calibri"/>
                          <a:cs typeface="Calibri"/>
                          <a:sym typeface="Calibri"/>
                        </a:rPr>
                        <a:t>220</a:t>
                      </a:r>
                      <a:endParaRPr sz="20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latin typeface="Calibri"/>
                          <a:ea typeface="Calibri"/>
                          <a:cs typeface="Calibri"/>
                          <a:sym typeface="Calibri"/>
                        </a:rPr>
                        <a:t>800</a:t>
                      </a:r>
                      <a:endParaRPr sz="20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lang="en-GB" sz="1400" u="none" cap="none" strike="noStrike"/>
                        <a:t>2,115</a:t>
                      </a:r>
                      <a:endParaRPr sz="2000" u="none" cap="none" strike="noStrike">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Clr>
                          <a:schemeClr val="dk1"/>
                        </a:buClr>
                        <a:buSzPts val="1400"/>
                        <a:buFont typeface="Calibri"/>
                        <a:buNone/>
                      </a:pPr>
                      <a:r>
                        <a:rPr b="0" lang="en-GB" sz="1400" u="none" cap="none" strike="noStrike">
                          <a:solidFill>
                            <a:schemeClr val="dk1"/>
                          </a:solidFill>
                        </a:rPr>
                        <a:t>2,990</a:t>
                      </a:r>
                      <a:endParaRPr b="0" sz="2000" u="none" cap="none" strike="noStrike">
                        <a:solidFill>
                          <a:schemeClr val="dk1"/>
                        </a:solidFill>
                        <a:latin typeface="Calibri"/>
                        <a:ea typeface="Calibri"/>
                        <a:cs typeface="Calibri"/>
                        <a:sym typeface="Calibri"/>
                      </a:endParaRPr>
                    </a:p>
                  </a:txBody>
                  <a:tcPr marT="0" marB="0" marR="44450" marL="44450" anchor="ctr"/>
                </a:tc>
              </a:tr>
            </a:tbl>
          </a:graphicData>
        </a:graphic>
      </p:graphicFrame>
      <p:sp>
        <p:nvSpPr>
          <p:cNvPr id="322" name="Google Shape;322;p9"/>
          <p:cNvSpPr/>
          <p:nvPr/>
        </p:nvSpPr>
        <p:spPr>
          <a:xfrm>
            <a:off x="3666024" y="5866447"/>
            <a:ext cx="3170612" cy="312073"/>
          </a:xfrm>
          <a:prstGeom prst="rect">
            <a:avLst/>
          </a:prstGeom>
          <a:noFill/>
          <a:ln>
            <a:noFill/>
          </a:ln>
        </p:spPr>
        <p:txBody>
          <a:bodyPr anchorCtr="0" anchor="t" bIns="45700" lIns="91425" spcFirstLastPara="1" rIns="91425" wrap="square" tIns="45700">
            <a:spAutoFit/>
          </a:bodyPr>
          <a:lstStyle/>
          <a:p>
            <a:pPr indent="0" lvl="0" marL="0" marR="0" rtl="0" algn="r">
              <a:lnSpc>
                <a:spcPct val="130000"/>
              </a:lnSpc>
              <a:spcBef>
                <a:spcPts val="0"/>
              </a:spcBef>
              <a:spcAft>
                <a:spcPts val="0"/>
              </a:spcAft>
              <a:buClr>
                <a:srgbClr val="44546A"/>
              </a:buClr>
              <a:buSzPts val="1200"/>
              <a:buFont typeface="Calibri"/>
              <a:buNone/>
            </a:pPr>
            <a:r>
              <a:rPr lang="en-GB" sz="1200">
                <a:solidFill>
                  <a:srgbClr val="44546A"/>
                </a:solidFill>
                <a:latin typeface="Calibri"/>
                <a:ea typeface="Calibri"/>
                <a:cs typeface="Calibri"/>
                <a:sym typeface="Calibri"/>
              </a:rPr>
              <a:t>Adapted from Global Tracking Framework, 2015</a:t>
            </a:r>
            <a:endParaRPr sz="2000">
              <a:solidFill>
                <a:schemeClr val="dk1"/>
              </a:solidFill>
              <a:latin typeface="Times New Roman"/>
              <a:ea typeface="Times New Roman"/>
              <a:cs typeface="Times New Roman"/>
              <a:sym typeface="Times New Roman"/>
            </a:endParaRPr>
          </a:p>
        </p:txBody>
      </p:sp>
      <p:sp>
        <p:nvSpPr>
          <p:cNvPr id="323" name="Google Shape;323;p9"/>
          <p:cNvSpPr/>
          <p:nvPr/>
        </p:nvSpPr>
        <p:spPr>
          <a:xfrm>
            <a:off x="8740799" y="3435344"/>
            <a:ext cx="2869033" cy="15696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What should be the </a:t>
            </a:r>
            <a:r>
              <a:rPr b="1" lang="en-GB" sz="2400">
                <a:solidFill>
                  <a:schemeClr val="dk1"/>
                </a:solidFill>
                <a:latin typeface="Calibri"/>
                <a:ea typeface="Calibri"/>
                <a:cs typeface="Calibri"/>
                <a:sym typeface="Calibri"/>
              </a:rPr>
              <a:t>electricity consumption level </a:t>
            </a:r>
            <a:r>
              <a:rPr lang="en-GB" sz="2400">
                <a:solidFill>
                  <a:schemeClr val="dk1"/>
                </a:solidFill>
                <a:latin typeface="Calibri"/>
                <a:ea typeface="Calibri"/>
                <a:cs typeface="Calibri"/>
                <a:sym typeface="Calibri"/>
              </a:rPr>
              <a:t>per household?</a:t>
            </a:r>
            <a:endParaRPr sz="1800">
              <a:solidFill>
                <a:schemeClr val="dk1"/>
              </a:solidFill>
              <a:latin typeface="Calibri"/>
              <a:ea typeface="Calibri"/>
              <a:cs typeface="Calibri"/>
              <a:sym typeface="Calibri"/>
            </a:endParaRPr>
          </a:p>
        </p:txBody>
      </p:sp>
      <p:sp>
        <p:nvSpPr>
          <p:cNvPr id="324" name="Google Shape;324;p9"/>
          <p:cNvSpPr txBox="1"/>
          <p:nvPr/>
        </p:nvSpPr>
        <p:spPr>
          <a:xfrm>
            <a:off x="838200" y="262110"/>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Acquire the data</a:t>
            </a:r>
            <a:endParaRPr sz="4400">
              <a:solidFill>
                <a:schemeClr val="dk1"/>
              </a:solidFill>
              <a:latin typeface="Open Sans"/>
              <a:ea typeface="Open Sans"/>
              <a:cs typeface="Open Sans"/>
              <a:sym typeface="Open Sans"/>
            </a:endParaRPr>
          </a:p>
        </p:txBody>
      </p:sp>
      <p:sp>
        <p:nvSpPr>
          <p:cNvPr id="325" name="Google Shape;325;p9"/>
          <p:cNvSpPr txBox="1"/>
          <p:nvPr/>
        </p:nvSpPr>
        <p:spPr>
          <a:xfrm>
            <a:off x="838200" y="1651983"/>
            <a:ext cx="1063246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 3c. Collect country-specific data (Energy Access Target)</a:t>
            </a:r>
            <a:endParaRPr/>
          </a:p>
          <a:p>
            <a:pPr indent="0" lvl="0" marL="0" marR="0" rtl="0" algn="l">
              <a:lnSpc>
                <a:spcPct val="90000"/>
              </a:lnSpc>
              <a:spcBef>
                <a:spcPts val="0"/>
              </a:spcBef>
              <a:spcAft>
                <a:spcPts val="0"/>
              </a:spcAft>
              <a:buClr>
                <a:schemeClr val="dk1"/>
              </a:buClr>
              <a:buSzPts val="1000"/>
              <a:buFont typeface="Arial"/>
              <a:buNone/>
            </a:pPr>
            <a:r>
              <a:t/>
            </a:r>
            <a:endParaRPr b="1" sz="2000">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700"/>
              <a:buFont typeface="Arial"/>
              <a:buNone/>
            </a:pPr>
            <a:r>
              <a:t/>
            </a:r>
            <a:endParaRPr b="1" sz="2000">
              <a:solidFill>
                <a:srgbClr val="9CC2E5"/>
              </a:solidFill>
              <a:latin typeface="Open Sans"/>
              <a:ea typeface="Open Sans"/>
              <a:cs typeface="Open Sans"/>
              <a:sym typeface="Open Sans"/>
            </a:endParaRPr>
          </a:p>
        </p:txBody>
      </p:sp>
      <p:sp>
        <p:nvSpPr>
          <p:cNvPr id="326" name="Google Shape;326;p9"/>
          <p:cNvSpPr/>
          <p:nvPr/>
        </p:nvSpPr>
        <p:spPr>
          <a:xfrm>
            <a:off x="734426" y="6147018"/>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327" name="Google Shape;327;p9"/>
          <p:cNvSpPr txBox="1"/>
          <p:nvPr/>
        </p:nvSpPr>
        <p:spPr>
          <a:xfrm>
            <a:off x="7592118" y="6123077"/>
            <a:ext cx="45939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28" name="Google Shape;328;p9"/>
          <p:cNvSpPr/>
          <p:nvPr/>
        </p:nvSpPr>
        <p:spPr>
          <a:xfrm>
            <a:off x="6358871" y="47266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2.mp3" id="329" name="Google Shape;329;p9"/>
          <p:cNvPicPr preferRelativeResize="0"/>
          <p:nvPr/>
        </p:nvPicPr>
        <p:blipFill rotWithShape="1">
          <a:blip r:embed="rId5">
            <a:alphaModFix/>
          </a:blip>
          <a:srcRect b="0" l="0" r="0" t="0"/>
          <a:stretch/>
        </p:blipFill>
        <p:spPr>
          <a:xfrm>
            <a:off x="6430236" y="54403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0"/>
          <p:cNvSpPr txBox="1"/>
          <p:nvPr/>
        </p:nvSpPr>
        <p:spPr>
          <a:xfrm>
            <a:off x="965406" y="417878"/>
            <a:ext cx="9748602"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000"/>
              <a:buFont typeface="Arial"/>
              <a:buNone/>
            </a:pPr>
            <a:r>
              <a:t/>
            </a:r>
            <a:endParaRPr sz="1000" strike="sng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700"/>
              <a:buFont typeface="Arial"/>
              <a:buNone/>
            </a:pPr>
            <a:r>
              <a:t/>
            </a:r>
            <a:endParaRPr sz="2700">
              <a:solidFill>
                <a:schemeClr val="dk1"/>
              </a:solidFill>
              <a:latin typeface="Calibri"/>
              <a:ea typeface="Calibri"/>
              <a:cs typeface="Calibri"/>
              <a:sym typeface="Calibri"/>
            </a:endParaRPr>
          </a:p>
        </p:txBody>
      </p:sp>
      <p:sp>
        <p:nvSpPr>
          <p:cNvPr id="336" name="Google Shape;336;p10"/>
          <p:cNvSpPr/>
          <p:nvPr/>
        </p:nvSpPr>
        <p:spPr>
          <a:xfrm>
            <a:off x="7714019" y="2702762"/>
            <a:ext cx="39916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1" lang="en-GB" sz="1800" u="sng">
                <a:solidFill>
                  <a:schemeClr val="dk1"/>
                </a:solidFill>
                <a:latin typeface="Calibri"/>
                <a:ea typeface="Calibri"/>
                <a:cs typeface="Calibri"/>
                <a:sym typeface="Calibri"/>
              </a:rPr>
              <a:t>Identify current electrification status:</a:t>
            </a:r>
            <a:endParaRPr sz="1800">
              <a:solidFill>
                <a:schemeClr val="dk1"/>
              </a:solidFill>
              <a:latin typeface="Calibri"/>
              <a:ea typeface="Calibri"/>
              <a:cs typeface="Calibri"/>
              <a:sym typeface="Calibri"/>
            </a:endParaRPr>
          </a:p>
        </p:txBody>
      </p:sp>
      <p:sp>
        <p:nvSpPr>
          <p:cNvPr id="337" name="Google Shape;337;p10"/>
          <p:cNvSpPr/>
          <p:nvPr/>
        </p:nvSpPr>
        <p:spPr>
          <a:xfrm>
            <a:off x="7714019" y="3114295"/>
            <a:ext cx="3307787" cy="985783"/>
          </a:xfrm>
          <a:prstGeom prst="rect">
            <a:avLst/>
          </a:prstGeom>
          <a:noFill/>
          <a:ln>
            <a:noFill/>
          </a:ln>
        </p:spPr>
        <p:txBody>
          <a:bodyPr anchorCtr="0" anchor="t" bIns="45700" lIns="91425" spcFirstLastPara="1" rIns="91425" wrap="square" tIns="45700">
            <a:spAutoFit/>
          </a:bodyPr>
          <a:lstStyle/>
          <a:p>
            <a:pPr indent="0" lvl="0" marL="0" marR="0" rtl="0" algn="just">
              <a:lnSpc>
                <a:spcPct val="114000"/>
              </a:lnSpc>
              <a:spcBef>
                <a:spcPts val="0"/>
              </a:spcBef>
              <a:spcAft>
                <a:spcPts val="0"/>
              </a:spcAft>
              <a:buNone/>
            </a:pPr>
            <a:r>
              <a:rPr lang="en-GB" sz="1600">
                <a:solidFill>
                  <a:schemeClr val="dk1"/>
                </a:solidFill>
                <a:latin typeface="Calibri"/>
                <a:ea typeface="Calibri"/>
                <a:cs typeface="Calibri"/>
                <a:sym typeface="Calibri"/>
              </a:rPr>
              <a:t>Night Lights index: &gt;0.05</a:t>
            </a:r>
            <a:endParaRPr sz="1400">
              <a:solidFill>
                <a:schemeClr val="dk1"/>
              </a:solidFill>
              <a:latin typeface="Calibri"/>
              <a:ea typeface="Calibri"/>
              <a:cs typeface="Calibri"/>
              <a:sym typeface="Calibri"/>
            </a:endParaRPr>
          </a:p>
          <a:p>
            <a:pPr indent="0" lvl="0" marL="0" marR="0" rtl="0" algn="just">
              <a:lnSpc>
                <a:spcPct val="114000"/>
              </a:lnSpc>
              <a:spcBef>
                <a:spcPts val="200"/>
              </a:spcBef>
              <a:spcAft>
                <a:spcPts val="0"/>
              </a:spcAft>
              <a:buNone/>
            </a:pPr>
            <a:r>
              <a:rPr lang="en-GB" sz="1600">
                <a:solidFill>
                  <a:schemeClr val="dk1"/>
                </a:solidFill>
                <a:latin typeface="Calibri"/>
                <a:ea typeface="Calibri"/>
                <a:cs typeface="Calibri"/>
                <a:sym typeface="Calibri"/>
              </a:rPr>
              <a:t>Population: &gt;50 people</a:t>
            </a:r>
            <a:endParaRPr sz="1400">
              <a:solidFill>
                <a:schemeClr val="dk1"/>
              </a:solidFill>
              <a:latin typeface="Calibri"/>
              <a:ea typeface="Calibri"/>
              <a:cs typeface="Calibri"/>
              <a:sym typeface="Calibri"/>
            </a:endParaRPr>
          </a:p>
          <a:p>
            <a:pPr indent="0" lvl="0" marL="0" marR="0" rtl="0" algn="just">
              <a:lnSpc>
                <a:spcPct val="114000"/>
              </a:lnSpc>
              <a:spcBef>
                <a:spcPts val="200"/>
              </a:spcBef>
              <a:spcAft>
                <a:spcPts val="0"/>
              </a:spcAft>
              <a:buNone/>
            </a:pPr>
            <a:r>
              <a:rPr lang="en-GB" sz="1600">
                <a:solidFill>
                  <a:schemeClr val="dk1"/>
                </a:solidFill>
                <a:latin typeface="Calibri"/>
                <a:ea typeface="Calibri"/>
                <a:cs typeface="Calibri"/>
                <a:sym typeface="Calibri"/>
              </a:rPr>
              <a:t>Distance from grid: &lt;5 km</a:t>
            </a:r>
            <a:endParaRPr sz="1800">
              <a:solidFill>
                <a:schemeClr val="dk1"/>
              </a:solidFill>
              <a:latin typeface="Calibri"/>
              <a:ea typeface="Calibri"/>
              <a:cs typeface="Calibri"/>
              <a:sym typeface="Calibri"/>
            </a:endParaRPr>
          </a:p>
        </p:txBody>
      </p:sp>
      <p:grpSp>
        <p:nvGrpSpPr>
          <p:cNvPr id="338" name="Google Shape;338;p10"/>
          <p:cNvGrpSpPr/>
          <p:nvPr/>
        </p:nvGrpSpPr>
        <p:grpSpPr>
          <a:xfrm>
            <a:off x="2145791" y="1889760"/>
            <a:ext cx="5191409" cy="4258234"/>
            <a:chOff x="1892144" y="1847682"/>
            <a:chExt cx="5796902" cy="4754888"/>
          </a:xfrm>
        </p:grpSpPr>
        <p:pic>
          <p:nvPicPr>
            <p:cNvPr id="339" name="Google Shape;339;p10"/>
            <p:cNvPicPr preferRelativeResize="0"/>
            <p:nvPr/>
          </p:nvPicPr>
          <p:blipFill rotWithShape="1">
            <a:blip r:embed="rId3">
              <a:alphaModFix/>
            </a:blip>
            <a:srcRect b="0" l="0" r="0" t="0"/>
            <a:stretch/>
          </p:blipFill>
          <p:spPr>
            <a:xfrm>
              <a:off x="4502954" y="1847682"/>
              <a:ext cx="3186092" cy="4754888"/>
            </a:xfrm>
            <a:prstGeom prst="rect">
              <a:avLst/>
            </a:prstGeom>
            <a:noFill/>
            <a:ln>
              <a:noFill/>
            </a:ln>
          </p:spPr>
        </p:pic>
        <p:pic>
          <p:nvPicPr>
            <p:cNvPr id="340" name="Google Shape;340;p10"/>
            <p:cNvPicPr preferRelativeResize="0"/>
            <p:nvPr/>
          </p:nvPicPr>
          <p:blipFill rotWithShape="1">
            <a:blip r:embed="rId4">
              <a:alphaModFix/>
            </a:blip>
            <a:srcRect b="0" l="0" r="0" t="0"/>
            <a:stretch/>
          </p:blipFill>
          <p:spPr>
            <a:xfrm>
              <a:off x="1892144" y="1941460"/>
              <a:ext cx="2610810" cy="4655151"/>
            </a:xfrm>
            <a:prstGeom prst="rect">
              <a:avLst/>
            </a:prstGeom>
            <a:noFill/>
            <a:ln>
              <a:noFill/>
            </a:ln>
          </p:spPr>
        </p:pic>
      </p:grpSp>
      <p:sp>
        <p:nvSpPr>
          <p:cNvPr id="341" name="Google Shape;341;p10"/>
          <p:cNvSpPr txBox="1"/>
          <p:nvPr/>
        </p:nvSpPr>
        <p:spPr>
          <a:xfrm>
            <a:off x="838200" y="235834"/>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Acquire the data</a:t>
            </a:r>
            <a:endParaRPr/>
          </a:p>
        </p:txBody>
      </p:sp>
      <p:sp>
        <p:nvSpPr>
          <p:cNvPr id="342" name="Google Shape;342;p10"/>
          <p:cNvSpPr txBox="1"/>
          <p:nvPr/>
        </p:nvSpPr>
        <p:spPr>
          <a:xfrm>
            <a:off x="838200" y="1651983"/>
            <a:ext cx="1063246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 4. Data Processing, Projection, and Calibration</a:t>
            </a:r>
            <a:endParaRPr b="1" sz="2000">
              <a:solidFill>
                <a:srgbClr val="9CC2E5"/>
              </a:solidFill>
              <a:latin typeface="Open Sans"/>
              <a:ea typeface="Open Sans"/>
              <a:cs typeface="Open Sans"/>
              <a:sym typeface="Open Sans"/>
            </a:endParaRPr>
          </a:p>
        </p:txBody>
      </p:sp>
      <p:sp>
        <p:nvSpPr>
          <p:cNvPr id="343" name="Google Shape;343;p10"/>
          <p:cNvSpPr/>
          <p:nvPr/>
        </p:nvSpPr>
        <p:spPr>
          <a:xfrm>
            <a:off x="808383" y="6142911"/>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344" name="Google Shape;344;p10"/>
          <p:cNvSpPr/>
          <p:nvPr/>
        </p:nvSpPr>
        <p:spPr>
          <a:xfrm>
            <a:off x="8925532" y="6112882"/>
            <a:ext cx="281359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Sahlberg  et al. 2018,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endParaRPr sz="1000">
              <a:solidFill>
                <a:schemeClr val="dk1"/>
              </a:solidFill>
              <a:latin typeface="Open Sans"/>
              <a:ea typeface="Open Sans"/>
              <a:cs typeface="Open Sans"/>
              <a:sym typeface="Open Sans"/>
            </a:endParaRPr>
          </a:p>
        </p:txBody>
      </p:sp>
      <p:sp>
        <p:nvSpPr>
          <p:cNvPr id="345" name="Google Shape;345;p10"/>
          <p:cNvSpPr txBox="1"/>
          <p:nvPr/>
        </p:nvSpPr>
        <p:spPr>
          <a:xfrm>
            <a:off x="3737978" y="6140504"/>
            <a:ext cx="4302315"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7">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46" name="Google Shape;346;p10"/>
          <p:cNvSpPr/>
          <p:nvPr/>
        </p:nvSpPr>
        <p:spPr>
          <a:xfrm>
            <a:off x="6358871" y="47266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3.mp3" id="347" name="Google Shape;347;p10"/>
          <p:cNvPicPr preferRelativeResize="0"/>
          <p:nvPr/>
        </p:nvPicPr>
        <p:blipFill rotWithShape="1">
          <a:blip r:embed="rId8">
            <a:alphaModFix/>
          </a:blip>
          <a:srcRect b="0" l="0" r="0" t="0"/>
          <a:stretch/>
        </p:blipFill>
        <p:spPr>
          <a:xfrm>
            <a:off x="6430236" y="54403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5.2 References</a:t>
            </a:r>
            <a:endParaRPr/>
          </a:p>
        </p:txBody>
      </p:sp>
      <p:sp>
        <p:nvSpPr>
          <p:cNvPr id="354" name="Google Shape;354;p38"/>
          <p:cNvSpPr/>
          <p:nvPr/>
        </p:nvSpPr>
        <p:spPr>
          <a:xfrm>
            <a:off x="972558" y="1496355"/>
            <a:ext cx="520878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https://onsset.github.io/teaching_kit/courses/module_2/Lecture%203/</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9"/>
          <p:cNvSpPr txBox="1"/>
          <p:nvPr/>
        </p:nvSpPr>
        <p:spPr>
          <a:xfrm>
            <a:off x="965406" y="417878"/>
            <a:ext cx="9748602"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000"/>
              <a:buFont typeface="Arial"/>
              <a:buNone/>
            </a:pPr>
            <a:r>
              <a:t/>
            </a:r>
            <a:endParaRPr sz="1000" strike="sng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700"/>
              <a:buFont typeface="Arial"/>
              <a:buNone/>
            </a:pPr>
            <a:r>
              <a:t/>
            </a:r>
            <a:endParaRPr sz="2700">
              <a:solidFill>
                <a:schemeClr val="dk1"/>
              </a:solidFill>
              <a:latin typeface="Calibri"/>
              <a:ea typeface="Calibri"/>
              <a:cs typeface="Calibri"/>
              <a:sym typeface="Calibri"/>
            </a:endParaRPr>
          </a:p>
        </p:txBody>
      </p:sp>
      <p:sp>
        <p:nvSpPr>
          <p:cNvPr id="361" name="Google Shape;361;p39"/>
          <p:cNvSpPr/>
          <p:nvPr/>
        </p:nvSpPr>
        <p:spPr>
          <a:xfrm>
            <a:off x="7596658" y="2649829"/>
            <a:ext cx="39916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1" lang="en-GB" sz="1800" u="sng">
                <a:solidFill>
                  <a:schemeClr val="dk1"/>
                </a:solidFill>
                <a:latin typeface="Calibri"/>
                <a:ea typeface="Calibri"/>
                <a:cs typeface="Calibri"/>
                <a:sym typeface="Calibri"/>
              </a:rPr>
              <a:t>Identify current Electrification status:</a:t>
            </a:r>
            <a:endParaRPr sz="1800">
              <a:solidFill>
                <a:schemeClr val="dk1"/>
              </a:solidFill>
              <a:latin typeface="Calibri"/>
              <a:ea typeface="Calibri"/>
              <a:cs typeface="Calibri"/>
              <a:sym typeface="Calibri"/>
            </a:endParaRPr>
          </a:p>
        </p:txBody>
      </p:sp>
      <p:sp>
        <p:nvSpPr>
          <p:cNvPr id="362" name="Google Shape;362;p39"/>
          <p:cNvSpPr/>
          <p:nvPr/>
        </p:nvSpPr>
        <p:spPr>
          <a:xfrm>
            <a:off x="7714019" y="3114295"/>
            <a:ext cx="3307787" cy="985783"/>
          </a:xfrm>
          <a:prstGeom prst="rect">
            <a:avLst/>
          </a:prstGeom>
          <a:noFill/>
          <a:ln>
            <a:noFill/>
          </a:ln>
        </p:spPr>
        <p:txBody>
          <a:bodyPr anchorCtr="0" anchor="t" bIns="45700" lIns="91425" spcFirstLastPara="1" rIns="91425" wrap="square" tIns="45700">
            <a:spAutoFit/>
          </a:bodyPr>
          <a:lstStyle/>
          <a:p>
            <a:pPr indent="0" lvl="0" marL="0" marR="0" rtl="0" algn="just">
              <a:lnSpc>
                <a:spcPct val="114000"/>
              </a:lnSpc>
              <a:spcBef>
                <a:spcPts val="0"/>
              </a:spcBef>
              <a:spcAft>
                <a:spcPts val="0"/>
              </a:spcAft>
              <a:buNone/>
            </a:pPr>
            <a:r>
              <a:rPr lang="en-GB" sz="1600">
                <a:solidFill>
                  <a:schemeClr val="dk1"/>
                </a:solidFill>
                <a:latin typeface="Calibri"/>
                <a:ea typeface="Calibri"/>
                <a:cs typeface="Calibri"/>
                <a:sym typeface="Calibri"/>
              </a:rPr>
              <a:t>Night Lights index: &gt;0.05</a:t>
            </a:r>
            <a:endParaRPr sz="1400">
              <a:solidFill>
                <a:schemeClr val="dk1"/>
              </a:solidFill>
              <a:latin typeface="Calibri"/>
              <a:ea typeface="Calibri"/>
              <a:cs typeface="Calibri"/>
              <a:sym typeface="Calibri"/>
            </a:endParaRPr>
          </a:p>
          <a:p>
            <a:pPr indent="0" lvl="0" marL="0" marR="0" rtl="0" algn="just">
              <a:lnSpc>
                <a:spcPct val="114000"/>
              </a:lnSpc>
              <a:spcBef>
                <a:spcPts val="200"/>
              </a:spcBef>
              <a:spcAft>
                <a:spcPts val="0"/>
              </a:spcAft>
              <a:buNone/>
            </a:pPr>
            <a:r>
              <a:rPr lang="en-GB" sz="1600">
                <a:solidFill>
                  <a:schemeClr val="dk1"/>
                </a:solidFill>
                <a:latin typeface="Calibri"/>
                <a:ea typeface="Calibri"/>
                <a:cs typeface="Calibri"/>
                <a:sym typeface="Calibri"/>
              </a:rPr>
              <a:t>Population: &gt;50 people</a:t>
            </a:r>
            <a:endParaRPr sz="1400">
              <a:solidFill>
                <a:schemeClr val="dk1"/>
              </a:solidFill>
              <a:latin typeface="Calibri"/>
              <a:ea typeface="Calibri"/>
              <a:cs typeface="Calibri"/>
              <a:sym typeface="Calibri"/>
            </a:endParaRPr>
          </a:p>
          <a:p>
            <a:pPr indent="0" lvl="0" marL="0" marR="0" rtl="0" algn="just">
              <a:lnSpc>
                <a:spcPct val="114000"/>
              </a:lnSpc>
              <a:spcBef>
                <a:spcPts val="200"/>
              </a:spcBef>
              <a:spcAft>
                <a:spcPts val="0"/>
              </a:spcAft>
              <a:buNone/>
            </a:pPr>
            <a:r>
              <a:rPr lang="en-GB" sz="1600">
                <a:solidFill>
                  <a:schemeClr val="dk1"/>
                </a:solidFill>
                <a:latin typeface="Calibri"/>
                <a:ea typeface="Calibri"/>
                <a:cs typeface="Calibri"/>
                <a:sym typeface="Calibri"/>
              </a:rPr>
              <a:t>Distance from grid: &lt;5 km</a:t>
            </a:r>
            <a:endParaRPr sz="1800">
              <a:solidFill>
                <a:schemeClr val="dk1"/>
              </a:solidFill>
              <a:latin typeface="Calibri"/>
              <a:ea typeface="Calibri"/>
              <a:cs typeface="Calibri"/>
              <a:sym typeface="Calibri"/>
            </a:endParaRPr>
          </a:p>
        </p:txBody>
      </p:sp>
      <p:grpSp>
        <p:nvGrpSpPr>
          <p:cNvPr id="363" name="Google Shape;363;p39"/>
          <p:cNvGrpSpPr/>
          <p:nvPr/>
        </p:nvGrpSpPr>
        <p:grpSpPr>
          <a:xfrm>
            <a:off x="1963805" y="1966586"/>
            <a:ext cx="5230206" cy="4285507"/>
            <a:chOff x="1793601" y="1966586"/>
            <a:chExt cx="5803057" cy="4754888"/>
          </a:xfrm>
        </p:grpSpPr>
        <p:pic>
          <p:nvPicPr>
            <p:cNvPr id="364" name="Google Shape;364;p39"/>
            <p:cNvPicPr preferRelativeResize="0"/>
            <p:nvPr/>
          </p:nvPicPr>
          <p:blipFill rotWithShape="1">
            <a:blip r:embed="rId3">
              <a:alphaModFix/>
            </a:blip>
            <a:srcRect b="0" l="0" r="0" t="0"/>
            <a:stretch/>
          </p:blipFill>
          <p:spPr>
            <a:xfrm>
              <a:off x="4410566" y="1966586"/>
              <a:ext cx="3186092" cy="4754888"/>
            </a:xfrm>
            <a:prstGeom prst="rect">
              <a:avLst/>
            </a:prstGeom>
            <a:noFill/>
            <a:ln>
              <a:noFill/>
            </a:ln>
          </p:spPr>
        </p:pic>
        <p:pic>
          <p:nvPicPr>
            <p:cNvPr id="365" name="Google Shape;365;p39"/>
            <p:cNvPicPr preferRelativeResize="0"/>
            <p:nvPr/>
          </p:nvPicPr>
          <p:blipFill rotWithShape="1">
            <a:blip r:embed="rId4">
              <a:alphaModFix/>
            </a:blip>
            <a:srcRect b="0" l="0" r="0" t="0"/>
            <a:stretch/>
          </p:blipFill>
          <p:spPr>
            <a:xfrm>
              <a:off x="1793601" y="2066323"/>
              <a:ext cx="2610810" cy="4655151"/>
            </a:xfrm>
            <a:prstGeom prst="rect">
              <a:avLst/>
            </a:prstGeom>
            <a:noFill/>
            <a:ln>
              <a:noFill/>
            </a:ln>
          </p:spPr>
        </p:pic>
      </p:grpSp>
      <p:sp>
        <p:nvSpPr>
          <p:cNvPr id="366" name="Google Shape;366;p39"/>
          <p:cNvSpPr txBox="1"/>
          <p:nvPr/>
        </p:nvSpPr>
        <p:spPr>
          <a:xfrm>
            <a:off x="838200" y="367213"/>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Prepare the required data, processing and calibration</a:t>
            </a:r>
            <a:endParaRPr sz="4400">
              <a:solidFill>
                <a:schemeClr val="dk1"/>
              </a:solidFill>
              <a:latin typeface="Open Sans"/>
              <a:ea typeface="Open Sans"/>
              <a:cs typeface="Open Sans"/>
              <a:sym typeface="Open Sans"/>
            </a:endParaRPr>
          </a:p>
        </p:txBody>
      </p:sp>
      <p:sp>
        <p:nvSpPr>
          <p:cNvPr id="367" name="Google Shape;367;p39"/>
          <p:cNvSpPr txBox="1"/>
          <p:nvPr/>
        </p:nvSpPr>
        <p:spPr>
          <a:xfrm>
            <a:off x="838200" y="1651983"/>
            <a:ext cx="1063246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 4. Data Processing, Projection, and Calibration</a:t>
            </a:r>
            <a:endParaRPr b="1" sz="2000">
              <a:solidFill>
                <a:srgbClr val="9CC2E5"/>
              </a:solidFill>
              <a:latin typeface="Open Sans"/>
              <a:ea typeface="Open Sans"/>
              <a:cs typeface="Open Sans"/>
              <a:sym typeface="Open Sans"/>
            </a:endParaRPr>
          </a:p>
        </p:txBody>
      </p:sp>
      <p:sp>
        <p:nvSpPr>
          <p:cNvPr id="368" name="Google Shape;368;p39"/>
          <p:cNvSpPr/>
          <p:nvPr/>
        </p:nvSpPr>
        <p:spPr>
          <a:xfrm>
            <a:off x="777931" y="6128982"/>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369" name="Google Shape;369;p39"/>
          <p:cNvSpPr/>
          <p:nvPr/>
        </p:nvSpPr>
        <p:spPr>
          <a:xfrm>
            <a:off x="8900552" y="6128981"/>
            <a:ext cx="281359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Sahlberg  et al. 2018,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endParaRPr sz="1000">
              <a:solidFill>
                <a:schemeClr val="dk1"/>
              </a:solidFill>
              <a:latin typeface="Open Sans"/>
              <a:ea typeface="Open Sans"/>
              <a:cs typeface="Open Sans"/>
              <a:sym typeface="Open Sans"/>
            </a:endParaRPr>
          </a:p>
        </p:txBody>
      </p:sp>
      <p:sp>
        <p:nvSpPr>
          <p:cNvPr id="370" name="Google Shape;370;p39"/>
          <p:cNvSpPr txBox="1"/>
          <p:nvPr/>
        </p:nvSpPr>
        <p:spPr>
          <a:xfrm>
            <a:off x="3530259" y="6128982"/>
            <a:ext cx="432669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7">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71" name="Google Shape;371;p39"/>
          <p:cNvSpPr/>
          <p:nvPr/>
        </p:nvSpPr>
        <p:spPr>
          <a:xfrm>
            <a:off x="8890147" y="6013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5.mp3" id="372" name="Google Shape;372;p39"/>
          <p:cNvPicPr preferRelativeResize="0"/>
          <p:nvPr/>
        </p:nvPicPr>
        <p:blipFill rotWithShape="1">
          <a:blip r:embed="rId8">
            <a:alphaModFix/>
          </a:blip>
          <a:srcRect b="0" l="0" r="0" t="0"/>
          <a:stretch/>
        </p:blipFill>
        <p:spPr>
          <a:xfrm>
            <a:off x="8961512" y="67711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11"/>
          <p:cNvPicPr preferRelativeResize="0"/>
          <p:nvPr/>
        </p:nvPicPr>
        <p:blipFill rotWithShape="1">
          <a:blip r:embed="rId3">
            <a:alphaModFix/>
          </a:blip>
          <a:srcRect b="0" l="0" r="0" t="0"/>
          <a:stretch/>
        </p:blipFill>
        <p:spPr>
          <a:xfrm>
            <a:off x="1967336" y="2033669"/>
            <a:ext cx="7597883" cy="4329004"/>
          </a:xfrm>
          <a:prstGeom prst="rect">
            <a:avLst/>
          </a:prstGeom>
          <a:noFill/>
          <a:ln>
            <a:noFill/>
          </a:ln>
        </p:spPr>
      </p:pic>
      <p:sp>
        <p:nvSpPr>
          <p:cNvPr id="379" name="Google Shape;379;p11"/>
          <p:cNvSpPr txBox="1"/>
          <p:nvPr/>
        </p:nvSpPr>
        <p:spPr>
          <a:xfrm>
            <a:off x="989704" y="179729"/>
            <a:ext cx="1106455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600"/>
              </a:spcBef>
              <a:spcAft>
                <a:spcPts val="0"/>
              </a:spcAft>
              <a:buClr>
                <a:schemeClr val="dk1"/>
              </a:buClr>
              <a:buSzPts val="2700"/>
              <a:buFont typeface="Arial"/>
              <a:buNone/>
            </a:pPr>
            <a:r>
              <a:t/>
            </a:r>
            <a:endParaRPr sz="2700">
              <a:solidFill>
                <a:schemeClr val="dk1"/>
              </a:solidFill>
              <a:latin typeface="Calibri"/>
              <a:ea typeface="Calibri"/>
              <a:cs typeface="Calibri"/>
              <a:sym typeface="Calibri"/>
            </a:endParaRPr>
          </a:p>
        </p:txBody>
      </p:sp>
      <p:sp>
        <p:nvSpPr>
          <p:cNvPr id="380" name="Google Shape;380;p11"/>
          <p:cNvSpPr/>
          <p:nvPr/>
        </p:nvSpPr>
        <p:spPr>
          <a:xfrm>
            <a:off x="5086652" y="3384623"/>
            <a:ext cx="2329842" cy="1395252"/>
          </a:xfrm>
          <a:prstGeom prst="roundRect">
            <a:avLst>
              <a:gd fmla="val 16667" name="adj"/>
            </a:avLst>
          </a:prstGeom>
          <a:noFill/>
          <a:ln cap="flat" cmpd="sng" w="19050">
            <a:solidFill>
              <a:srgbClr val="0C0C0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1" name="Google Shape;381;p11"/>
          <p:cNvSpPr txBox="1"/>
          <p:nvPr/>
        </p:nvSpPr>
        <p:spPr>
          <a:xfrm>
            <a:off x="838200" y="367213"/>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Prepare the required data, processing, and calibration</a:t>
            </a:r>
            <a:endParaRPr sz="4400">
              <a:solidFill>
                <a:schemeClr val="dk1"/>
              </a:solidFill>
              <a:latin typeface="Open Sans"/>
              <a:ea typeface="Open Sans"/>
              <a:cs typeface="Open Sans"/>
              <a:sym typeface="Open Sans"/>
            </a:endParaRPr>
          </a:p>
        </p:txBody>
      </p:sp>
      <p:sp>
        <p:nvSpPr>
          <p:cNvPr id="382" name="Google Shape;382;p11"/>
          <p:cNvSpPr txBox="1"/>
          <p:nvPr/>
        </p:nvSpPr>
        <p:spPr>
          <a:xfrm>
            <a:off x="838200" y="1651983"/>
            <a:ext cx="1063246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 5. Calculate off-grid technology costs for every settlement in the country</a:t>
            </a:r>
            <a:endParaRPr/>
          </a:p>
        </p:txBody>
      </p:sp>
      <p:sp>
        <p:nvSpPr>
          <p:cNvPr id="383" name="Google Shape;383;p11"/>
          <p:cNvSpPr/>
          <p:nvPr/>
        </p:nvSpPr>
        <p:spPr>
          <a:xfrm>
            <a:off x="892168" y="6128644"/>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384" name="Google Shape;384;p11"/>
          <p:cNvSpPr/>
          <p:nvPr/>
        </p:nvSpPr>
        <p:spPr>
          <a:xfrm>
            <a:off x="7574990" y="6125605"/>
            <a:ext cx="346921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385" name="Google Shape;385;p11"/>
          <p:cNvSpPr/>
          <p:nvPr/>
        </p:nvSpPr>
        <p:spPr>
          <a:xfrm>
            <a:off x="8890147" y="6013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6.mp3" id="386" name="Google Shape;386;p11"/>
          <p:cNvPicPr preferRelativeResize="0"/>
          <p:nvPr/>
        </p:nvPicPr>
        <p:blipFill rotWithShape="1">
          <a:blip r:embed="rId6">
            <a:alphaModFix/>
          </a:blip>
          <a:srcRect b="0" l="0" r="0" t="0"/>
          <a:stretch/>
        </p:blipFill>
        <p:spPr>
          <a:xfrm>
            <a:off x="8961512" y="6818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5.3 Prepare the required data, processing, and calibration</a:t>
            </a:r>
            <a:endParaRPr/>
          </a:p>
        </p:txBody>
      </p:sp>
      <p:sp>
        <p:nvSpPr>
          <p:cNvPr id="393" name="Google Shape;393;p12"/>
          <p:cNvSpPr/>
          <p:nvPr/>
        </p:nvSpPr>
        <p:spPr>
          <a:xfrm>
            <a:off x="7110703" y="2858367"/>
            <a:ext cx="4464198" cy="2167046"/>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p12"/>
          <p:cNvSpPr/>
          <p:nvPr/>
        </p:nvSpPr>
        <p:spPr>
          <a:xfrm>
            <a:off x="883955" y="2070886"/>
            <a:ext cx="6096000" cy="4070959"/>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0" i="0" lang="en-GB" sz="2000" u="none" cap="none" strike="noStrike">
                <a:solidFill>
                  <a:schemeClr val="dk1"/>
                </a:solidFill>
                <a:latin typeface="Calibri"/>
                <a:ea typeface="Calibri"/>
                <a:cs typeface="Calibri"/>
                <a:sym typeface="Calibri"/>
              </a:rPr>
              <a:t>The LCOE from a specific source represents the final cost of electricity required for the overall system to </a:t>
            </a:r>
            <a:r>
              <a:rPr lang="en-GB" sz="2000">
                <a:solidFill>
                  <a:schemeClr val="dk1"/>
                </a:solidFill>
                <a:latin typeface="Calibri"/>
                <a:ea typeface="Calibri"/>
                <a:cs typeface="Calibri"/>
                <a:sym typeface="Calibri"/>
              </a:rPr>
              <a:t>break even</a:t>
            </a:r>
            <a:r>
              <a:rPr b="0" i="0" lang="en-GB" sz="2000" u="none" cap="none" strike="noStrike">
                <a:solidFill>
                  <a:schemeClr val="dk1"/>
                </a:solidFill>
                <a:latin typeface="Calibri"/>
                <a:ea typeface="Calibri"/>
                <a:cs typeface="Calibri"/>
                <a:sym typeface="Calibri"/>
              </a:rPr>
              <a:t> over the project lifetime.</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600"/>
              </a:spcBef>
              <a:spcAft>
                <a:spcPts val="0"/>
              </a:spcAft>
              <a:buNone/>
            </a:pPr>
            <a:r>
              <a:rPr b="0" i="1" lang="en-GB" sz="2000" u="none" cap="none" strike="noStrike">
                <a:solidFill>
                  <a:schemeClr val="dk1"/>
                </a:solidFill>
                <a:latin typeface="Calibri"/>
                <a:ea typeface="Calibri"/>
                <a:cs typeface="Calibri"/>
                <a:sym typeface="Calibri"/>
              </a:rPr>
              <a:t>I</a:t>
            </a:r>
            <a:r>
              <a:rPr b="0" baseline="-25000" i="1" lang="en-GB" sz="2000" u="none" cap="none" strike="noStrike">
                <a:solidFill>
                  <a:schemeClr val="dk1"/>
                </a:solidFill>
                <a:latin typeface="Calibri"/>
                <a:ea typeface="Calibri"/>
                <a:cs typeface="Calibri"/>
                <a:sym typeface="Calibri"/>
              </a:rPr>
              <a:t>t</a:t>
            </a:r>
            <a:r>
              <a:rPr b="0" i="0" lang="en-GB" sz="2000" u="none" cap="none" strike="noStrike">
                <a:solidFill>
                  <a:schemeClr val="dk1"/>
                </a:solidFill>
                <a:latin typeface="Calibri"/>
                <a:ea typeface="Calibri"/>
                <a:cs typeface="Calibri"/>
                <a:sym typeface="Calibri"/>
              </a:rPr>
              <a:t>: Investment expenditure for a specific system in year </a:t>
            </a:r>
            <a:r>
              <a:rPr b="0" i="1" lang="en-GB" sz="2000" u="none" cap="none" strike="noStrike">
                <a:solidFill>
                  <a:schemeClr val="dk1"/>
                </a:solidFill>
                <a:latin typeface="Calibri"/>
                <a:ea typeface="Calibri"/>
                <a:cs typeface="Calibri"/>
                <a:sym typeface="Calibri"/>
              </a:rPr>
              <a:t>t,</a:t>
            </a:r>
            <a:endParaRPr b="0" i="1" sz="2000" u="none" cap="none" strike="noStrike">
              <a:solidFill>
                <a:schemeClr val="dk1"/>
              </a:solidFill>
              <a:latin typeface="Calibri"/>
              <a:ea typeface="Calibri"/>
              <a:cs typeface="Calibri"/>
              <a:sym typeface="Calibri"/>
            </a:endParaRPr>
          </a:p>
          <a:p>
            <a:pPr indent="0" lvl="0" marL="0" marR="0" rtl="0" algn="just">
              <a:lnSpc>
                <a:spcPct val="115000"/>
              </a:lnSpc>
              <a:spcBef>
                <a:spcPts val="600"/>
              </a:spcBef>
              <a:spcAft>
                <a:spcPts val="0"/>
              </a:spcAft>
              <a:buClr>
                <a:srgbClr val="000000"/>
              </a:buClr>
              <a:buSzPts val="2200"/>
              <a:buFont typeface="Arial"/>
              <a:buNone/>
            </a:pPr>
            <a:r>
              <a:rPr b="0" i="1" lang="en-GB" sz="2000" u="none" cap="none" strike="noStrike">
                <a:solidFill>
                  <a:schemeClr val="dk1"/>
                </a:solidFill>
                <a:latin typeface="Calibri"/>
                <a:ea typeface="Calibri"/>
                <a:cs typeface="Calibri"/>
                <a:sym typeface="Calibri"/>
              </a:rPr>
              <a:t>O&amp;M</a:t>
            </a:r>
            <a:r>
              <a:rPr b="0" baseline="-25000" i="1" lang="en-GB" sz="2000" u="none" cap="none" strike="noStrike">
                <a:solidFill>
                  <a:schemeClr val="dk1"/>
                </a:solidFill>
                <a:latin typeface="Calibri"/>
                <a:ea typeface="Calibri"/>
                <a:cs typeface="Calibri"/>
                <a:sym typeface="Calibri"/>
              </a:rPr>
              <a:t>t</a:t>
            </a:r>
            <a:r>
              <a:rPr b="0" lang="en-GB" sz="2000" u="none" cap="none" strike="noStrike">
                <a:solidFill>
                  <a:schemeClr val="dk1"/>
                </a:solidFill>
                <a:latin typeface="Calibri"/>
                <a:ea typeface="Calibri"/>
                <a:cs typeface="Calibri"/>
                <a:sym typeface="Calibri"/>
              </a:rPr>
              <a:t>:</a:t>
            </a:r>
            <a:r>
              <a:rPr b="0" i="1" lang="en-GB" sz="2000" u="none" cap="none" strike="noStrike">
                <a:solidFill>
                  <a:schemeClr val="dk1"/>
                </a:solidFill>
                <a:latin typeface="Calibri"/>
                <a:ea typeface="Calibri"/>
                <a:cs typeface="Calibri"/>
                <a:sym typeface="Calibri"/>
              </a:rPr>
              <a:t> </a:t>
            </a:r>
            <a:r>
              <a:rPr b="0" lang="en-GB" sz="2000" u="none" cap="none" strike="noStrike">
                <a:solidFill>
                  <a:schemeClr val="dk1"/>
                </a:solidFill>
                <a:latin typeface="Calibri"/>
                <a:ea typeface="Calibri"/>
                <a:cs typeface="Calibri"/>
                <a:sym typeface="Calibri"/>
              </a:rPr>
              <a:t>the</a:t>
            </a:r>
            <a:r>
              <a:rPr b="0" i="1" lang="en-GB" sz="2000" u="none" cap="none" strike="noStrike">
                <a:solidFill>
                  <a:schemeClr val="dk1"/>
                </a:solidFill>
                <a:latin typeface="Calibri"/>
                <a:ea typeface="Calibri"/>
                <a:cs typeface="Calibri"/>
                <a:sym typeface="Calibri"/>
              </a:rPr>
              <a:t> </a:t>
            </a:r>
            <a:r>
              <a:rPr b="0" lang="en-GB" sz="2000" u="none" cap="none" strike="noStrike">
                <a:solidFill>
                  <a:schemeClr val="dk1"/>
                </a:solidFill>
                <a:latin typeface="Calibri"/>
                <a:ea typeface="Calibri"/>
                <a:cs typeface="Calibri"/>
                <a:sym typeface="Calibri"/>
              </a:rPr>
              <a:t>o</a:t>
            </a:r>
            <a:r>
              <a:rPr b="0" i="0" lang="en-GB" sz="2000" u="none" cap="none" strike="noStrike">
                <a:solidFill>
                  <a:schemeClr val="dk1"/>
                </a:solidFill>
                <a:latin typeface="Calibri"/>
                <a:ea typeface="Calibri"/>
                <a:cs typeface="Calibri"/>
                <a:sym typeface="Calibri"/>
              </a:rPr>
              <a:t>peration and maintenance costs</a:t>
            </a:r>
            <a:r>
              <a:rPr lang="en-GB" sz="2000">
                <a:solidFill>
                  <a:schemeClr val="dk1"/>
                </a:solidFill>
                <a:latin typeface="Calibri"/>
                <a:ea typeface="Calibri"/>
                <a:cs typeface="Calibri"/>
                <a:sym typeface="Calibri"/>
              </a:rPr>
              <a:t>,</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600"/>
              </a:spcBef>
              <a:spcAft>
                <a:spcPts val="0"/>
              </a:spcAft>
              <a:buNone/>
            </a:pPr>
            <a:r>
              <a:rPr b="0" i="1" lang="en-GB" sz="2000" u="none" cap="none" strike="noStrike">
                <a:solidFill>
                  <a:schemeClr val="dk1"/>
                </a:solidFill>
                <a:latin typeface="Calibri"/>
                <a:ea typeface="Calibri"/>
                <a:cs typeface="Calibri"/>
                <a:sym typeface="Calibri"/>
              </a:rPr>
              <a:t>F</a:t>
            </a:r>
            <a:r>
              <a:rPr b="0" baseline="-25000" i="1" lang="en-GB" sz="2000" u="none" cap="none" strike="noStrike">
                <a:solidFill>
                  <a:schemeClr val="dk1"/>
                </a:solidFill>
                <a:latin typeface="Calibri"/>
                <a:ea typeface="Calibri"/>
                <a:cs typeface="Calibri"/>
                <a:sym typeface="Calibri"/>
              </a:rPr>
              <a:t>t</a:t>
            </a:r>
            <a:r>
              <a:rPr b="0" i="0" lang="en-GB" sz="2000" u="none" cap="none" strike="noStrike">
                <a:solidFill>
                  <a:schemeClr val="dk1"/>
                </a:solidFill>
                <a:latin typeface="Calibri"/>
                <a:ea typeface="Calibri"/>
                <a:cs typeface="Calibri"/>
                <a:sym typeface="Calibri"/>
              </a:rPr>
              <a:t>: the fuel expenditures,</a:t>
            </a:r>
            <a:r>
              <a:rPr lang="en-GB" sz="2000">
                <a:solidFill>
                  <a:schemeClr val="dk1"/>
                </a:solidFill>
                <a:latin typeface="Calibri"/>
                <a:ea typeface="Calibri"/>
                <a:cs typeface="Calibri"/>
                <a:sym typeface="Calibri"/>
              </a:rPr>
              <a:t> </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600"/>
              </a:spcBef>
              <a:spcAft>
                <a:spcPts val="0"/>
              </a:spcAft>
              <a:buNone/>
            </a:pPr>
            <a:r>
              <a:rPr b="0" i="1" lang="en-GB" sz="2000" u="none" cap="none" strike="noStrike">
                <a:solidFill>
                  <a:schemeClr val="dk1"/>
                </a:solidFill>
                <a:latin typeface="Calibri"/>
                <a:ea typeface="Calibri"/>
                <a:cs typeface="Calibri"/>
                <a:sym typeface="Calibri"/>
              </a:rPr>
              <a:t>E</a:t>
            </a:r>
            <a:r>
              <a:rPr b="0" baseline="-25000" i="1" lang="en-GB" sz="2000" u="none" cap="none" strike="noStrike">
                <a:solidFill>
                  <a:schemeClr val="dk1"/>
                </a:solidFill>
                <a:latin typeface="Calibri"/>
                <a:ea typeface="Calibri"/>
                <a:cs typeface="Calibri"/>
                <a:sym typeface="Calibri"/>
              </a:rPr>
              <a:t>t</a:t>
            </a:r>
            <a:r>
              <a:rPr b="0" i="0" lang="en-GB" sz="2000" u="none" cap="none" strike="noStrike">
                <a:solidFill>
                  <a:schemeClr val="dk1"/>
                </a:solidFill>
                <a:latin typeface="Calibri"/>
                <a:ea typeface="Calibri"/>
                <a:cs typeface="Calibri"/>
                <a:sym typeface="Calibri"/>
              </a:rPr>
              <a:t>:</a:t>
            </a:r>
            <a:r>
              <a:rPr lang="en-GB" sz="2000">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the generated electricity,</a:t>
            </a:r>
            <a:r>
              <a:rPr lang="en-GB" sz="2000">
                <a:solidFill>
                  <a:schemeClr val="dk1"/>
                </a:solidFill>
                <a:latin typeface="Calibri"/>
                <a:ea typeface="Calibri"/>
                <a:cs typeface="Calibri"/>
                <a:sym typeface="Calibri"/>
              </a:rPr>
              <a:t> </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600"/>
              </a:spcBef>
              <a:spcAft>
                <a:spcPts val="0"/>
              </a:spcAft>
              <a:buClr>
                <a:srgbClr val="000000"/>
              </a:buClr>
              <a:buSzPts val="2200"/>
              <a:buFont typeface="Arial"/>
              <a:buNone/>
            </a:pPr>
            <a:r>
              <a:rPr b="0" i="1" lang="en-GB" sz="2000" u="none" cap="none" strike="noStrike">
                <a:solidFill>
                  <a:schemeClr val="dk1"/>
                </a:solidFill>
                <a:latin typeface="Calibri"/>
                <a:ea typeface="Calibri"/>
                <a:cs typeface="Calibri"/>
                <a:sym typeface="Calibri"/>
              </a:rPr>
              <a:t>r</a:t>
            </a:r>
            <a:r>
              <a:rPr b="0" lang="en-GB" sz="2000" u="none" cap="none" strike="noStrike">
                <a:solidFill>
                  <a:schemeClr val="dk1"/>
                </a:solidFill>
                <a:latin typeface="Calibri"/>
                <a:ea typeface="Calibri"/>
                <a:cs typeface="Calibri"/>
                <a:sym typeface="Calibri"/>
              </a:rPr>
              <a:t>:</a:t>
            </a:r>
            <a:r>
              <a:rPr b="0" i="1" lang="en-GB" sz="2000" u="none" cap="none" strike="noStrike">
                <a:solidFill>
                  <a:schemeClr val="dk1"/>
                </a:solidFill>
                <a:latin typeface="Calibri"/>
                <a:ea typeface="Calibri"/>
                <a:cs typeface="Calibri"/>
                <a:sym typeface="Calibri"/>
              </a:rPr>
              <a:t> </a:t>
            </a:r>
            <a:r>
              <a:rPr b="0" lang="en-GB" sz="2000" u="none" cap="none" strike="noStrike">
                <a:solidFill>
                  <a:schemeClr val="dk1"/>
                </a:solidFill>
                <a:latin typeface="Calibri"/>
                <a:ea typeface="Calibri"/>
                <a:cs typeface="Calibri"/>
                <a:sym typeface="Calibri"/>
              </a:rPr>
              <a:t>the </a:t>
            </a:r>
            <a:r>
              <a:rPr b="0" i="0" lang="en-GB" sz="2000" u="none" cap="none" strike="noStrike">
                <a:solidFill>
                  <a:schemeClr val="dk1"/>
                </a:solidFill>
                <a:latin typeface="Calibri"/>
                <a:ea typeface="Calibri"/>
                <a:cs typeface="Calibri"/>
                <a:sym typeface="Calibri"/>
              </a:rPr>
              <a:t>discount rate,</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600"/>
              </a:spcBef>
              <a:spcAft>
                <a:spcPts val="0"/>
              </a:spcAft>
              <a:buNone/>
            </a:pPr>
            <a:r>
              <a:rPr b="0" i="1" lang="en-GB" sz="2000" u="none" cap="none" strike="noStrike">
                <a:solidFill>
                  <a:schemeClr val="dk1"/>
                </a:solidFill>
                <a:latin typeface="Calibri"/>
                <a:ea typeface="Calibri"/>
                <a:cs typeface="Calibri"/>
                <a:sym typeface="Calibri"/>
              </a:rPr>
              <a:t>n</a:t>
            </a:r>
            <a:r>
              <a:rPr b="0" lang="en-GB" sz="2000" u="none" cap="none" strike="noStrike">
                <a:solidFill>
                  <a:schemeClr val="dk1"/>
                </a:solidFill>
                <a:latin typeface="Calibri"/>
                <a:ea typeface="Calibri"/>
                <a:cs typeface="Calibri"/>
                <a:sym typeface="Calibri"/>
              </a:rPr>
              <a:t>:</a:t>
            </a:r>
            <a:r>
              <a:rPr b="0" i="1" lang="en-GB" sz="2000" u="none" cap="none" strike="noStrike">
                <a:solidFill>
                  <a:schemeClr val="dk1"/>
                </a:solidFill>
                <a:latin typeface="Calibri"/>
                <a:ea typeface="Calibri"/>
                <a:cs typeface="Calibri"/>
                <a:sym typeface="Calibri"/>
              </a:rPr>
              <a:t> </a:t>
            </a:r>
            <a:r>
              <a:rPr b="0" lang="en-GB" sz="2000" u="none" cap="none" strike="noStrike">
                <a:solidFill>
                  <a:schemeClr val="dk1"/>
                </a:solidFill>
                <a:latin typeface="Calibri"/>
                <a:ea typeface="Calibri"/>
                <a:cs typeface="Calibri"/>
                <a:sym typeface="Calibri"/>
              </a:rPr>
              <a:t>the</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lifetime of the system.</a:t>
            </a:r>
            <a:r>
              <a:rPr lang="en-GB" sz="2000">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p:txBody>
      </p:sp>
      <p:sp>
        <p:nvSpPr>
          <p:cNvPr id="395" name="Google Shape;395;p12"/>
          <p:cNvSpPr/>
          <p:nvPr/>
        </p:nvSpPr>
        <p:spPr>
          <a:xfrm>
            <a:off x="835187" y="1583979"/>
            <a:ext cx="5880136"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Levelized Cost of generating Electricity (LCOE)</a:t>
            </a:r>
            <a:endParaRPr b="1" sz="2000">
              <a:solidFill>
                <a:srgbClr val="9CC2E5"/>
              </a:solidFill>
              <a:latin typeface="Open Sans"/>
              <a:ea typeface="Open Sans"/>
              <a:cs typeface="Open Sans"/>
              <a:sym typeface="Open Sans"/>
            </a:endParaRPr>
          </a:p>
        </p:txBody>
      </p:sp>
      <p:sp>
        <p:nvSpPr>
          <p:cNvPr id="396" name="Google Shape;396;p12"/>
          <p:cNvSpPr/>
          <p:nvPr/>
        </p:nvSpPr>
        <p:spPr>
          <a:xfrm>
            <a:off x="883955" y="6111925"/>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397" name="Google Shape;397;p12"/>
          <p:cNvSpPr/>
          <p:nvPr/>
        </p:nvSpPr>
        <p:spPr>
          <a:xfrm>
            <a:off x="7016531" y="5058295"/>
            <a:ext cx="346921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398" name="Google Shape;398;p12"/>
          <p:cNvSpPr/>
          <p:nvPr/>
        </p:nvSpPr>
        <p:spPr>
          <a:xfrm>
            <a:off x="8890147" y="6013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7.mp3" id="399" name="Google Shape;399;p12"/>
          <p:cNvPicPr preferRelativeResize="0"/>
          <p:nvPr/>
        </p:nvPicPr>
        <p:blipFill rotWithShape="1">
          <a:blip r:embed="rId5">
            <a:alphaModFix/>
          </a:blip>
          <a:srcRect b="0" l="0" r="0" t="0"/>
          <a:stretch/>
        </p:blipFill>
        <p:spPr>
          <a:xfrm>
            <a:off x="8961512" y="667187"/>
            <a:ext cx="812800" cy="812800"/>
          </a:xfrm>
          <a:prstGeom prst="rect">
            <a:avLst/>
          </a:prstGeom>
          <a:noFill/>
          <a:ln>
            <a:noFill/>
          </a:ln>
        </p:spPr>
      </p:pic>
      <p:pic>
        <p:nvPicPr>
          <p:cNvPr id="400" name="Google Shape;400;p12"/>
          <p:cNvPicPr preferRelativeResize="0"/>
          <p:nvPr/>
        </p:nvPicPr>
        <p:blipFill rotWithShape="1">
          <a:blip r:embed="rId6">
            <a:alphaModFix/>
          </a:blip>
          <a:srcRect b="0" l="0" r="0" t="0"/>
          <a:stretch/>
        </p:blipFill>
        <p:spPr>
          <a:xfrm>
            <a:off x="7228076" y="3295618"/>
            <a:ext cx="4346825" cy="1469263"/>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3"/>
          <p:cNvSpPr txBox="1"/>
          <p:nvPr>
            <p:ph type="title"/>
          </p:nvPr>
        </p:nvSpPr>
        <p:spPr>
          <a:xfrm>
            <a:off x="990600" y="1764740"/>
            <a:ext cx="10515600" cy="3886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Font typeface="Open Sans"/>
              <a:buNone/>
            </a:pPr>
            <a:r>
              <a:rPr b="1" lang="en-GB" sz="2000">
                <a:solidFill>
                  <a:srgbClr val="9CC2E5"/>
                </a:solidFill>
              </a:rPr>
              <a:t>Example of stand-alone PV cost</a:t>
            </a:r>
            <a:endParaRPr b="1" sz="2000">
              <a:solidFill>
                <a:srgbClr val="9CC2E5"/>
              </a:solidFill>
            </a:endParaRPr>
          </a:p>
        </p:txBody>
      </p:sp>
      <p:sp>
        <p:nvSpPr>
          <p:cNvPr id="407" name="Google Shape;407;p13"/>
          <p:cNvSpPr txBox="1"/>
          <p:nvPr>
            <p:ph idx="1" type="body"/>
          </p:nvPr>
        </p:nvSpPr>
        <p:spPr>
          <a:xfrm>
            <a:off x="838200" y="2605413"/>
            <a:ext cx="5673248" cy="357154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The cost per Solar Home System (SHS) multiplied by the number of households</a:t>
            </a:r>
            <a:endParaRPr sz="2400"/>
          </a:p>
          <a:p>
            <a:pPr indent="-228600" lvl="0" marL="228600" rtl="0" algn="l">
              <a:lnSpc>
                <a:spcPct val="90000"/>
              </a:lnSpc>
              <a:spcBef>
                <a:spcPts val="1000"/>
              </a:spcBef>
              <a:spcAft>
                <a:spcPts val="0"/>
              </a:spcAft>
              <a:buClr>
                <a:schemeClr val="dk1"/>
              </a:buClr>
              <a:buSzPts val="2400"/>
              <a:buChar char="•"/>
            </a:pPr>
            <a:r>
              <a:rPr lang="en-GB" sz="2400" u="sng"/>
              <a:t>Example</a:t>
            </a:r>
            <a:r>
              <a:rPr lang="en-GB" sz="2400"/>
              <a:t>:</a:t>
            </a:r>
            <a:br>
              <a:rPr lang="en-GB" sz="2400"/>
            </a:br>
            <a:r>
              <a:rPr lang="en-GB" sz="2400"/>
              <a:t>If 1 SHS costs 200 USD, the total investment cost will be: </a:t>
            </a:r>
            <a:br>
              <a:rPr lang="en-GB" sz="2400"/>
            </a:br>
            <a:r>
              <a:rPr lang="en-GB" sz="2400"/>
              <a:t>6 x 200 = 1,200 USD</a:t>
            </a:r>
            <a:endParaRPr sz="2400"/>
          </a:p>
          <a:p>
            <a:pPr indent="-228600" lvl="0" marL="228600" rtl="0" algn="l">
              <a:lnSpc>
                <a:spcPct val="90000"/>
              </a:lnSpc>
              <a:spcBef>
                <a:spcPts val="1000"/>
              </a:spcBef>
              <a:spcAft>
                <a:spcPts val="0"/>
              </a:spcAft>
              <a:buClr>
                <a:schemeClr val="dk1"/>
              </a:buClr>
              <a:buSzPts val="2400"/>
              <a:buChar char="•"/>
            </a:pPr>
            <a:r>
              <a:rPr lang="en-GB" sz="2400"/>
              <a:t>The cost per SHS depends on the size of the system</a:t>
            </a:r>
            <a:endParaRPr sz="2400"/>
          </a:p>
        </p:txBody>
      </p:sp>
      <p:sp>
        <p:nvSpPr>
          <p:cNvPr id="408" name="Google Shape;408;p13"/>
          <p:cNvSpPr txBox="1"/>
          <p:nvPr>
            <p:ph idx="4294967295" type="body"/>
          </p:nvPr>
        </p:nvSpPr>
        <p:spPr>
          <a:xfrm>
            <a:off x="7010400" y="1825625"/>
            <a:ext cx="5181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0"/>
              </a:spcBef>
              <a:spcAft>
                <a:spcPts val="0"/>
              </a:spcAft>
              <a:buClr>
                <a:schemeClr val="dk1"/>
              </a:buClr>
              <a:buSzPts val="2800"/>
              <a:buNone/>
            </a:pPr>
            <a:r>
              <a:t/>
            </a:r>
            <a:endParaRPr/>
          </a:p>
          <a:p>
            <a:pPr indent="0" lvl="0" marL="114300" rtl="0" algn="l">
              <a:lnSpc>
                <a:spcPct val="90000"/>
              </a:lnSpc>
              <a:spcBef>
                <a:spcPts val="1000"/>
              </a:spcBef>
              <a:spcAft>
                <a:spcPts val="0"/>
              </a:spcAft>
              <a:buClr>
                <a:schemeClr val="dk1"/>
              </a:buClr>
              <a:buSzPts val="2800"/>
              <a:buNone/>
            </a:pPr>
            <a:r>
              <a:t/>
            </a:r>
            <a:endParaRPr/>
          </a:p>
        </p:txBody>
      </p:sp>
      <p:pic>
        <p:nvPicPr>
          <p:cNvPr descr="File:Home Icon.svg - Wikimedia Commons" id="409" name="Google Shape;409;p13"/>
          <p:cNvPicPr preferRelativeResize="0"/>
          <p:nvPr/>
        </p:nvPicPr>
        <p:blipFill rotWithShape="1">
          <a:blip r:embed="rId3">
            <a:alphaModFix/>
          </a:blip>
          <a:srcRect b="0" l="0" r="0" t="0"/>
          <a:stretch/>
        </p:blipFill>
        <p:spPr>
          <a:xfrm>
            <a:off x="10562533" y="4197915"/>
            <a:ext cx="624254" cy="624254"/>
          </a:xfrm>
          <a:prstGeom prst="rect">
            <a:avLst/>
          </a:prstGeom>
          <a:noFill/>
          <a:ln>
            <a:noFill/>
          </a:ln>
        </p:spPr>
      </p:pic>
      <p:sp>
        <p:nvSpPr>
          <p:cNvPr id="410" name="Google Shape;410;p13"/>
          <p:cNvSpPr txBox="1"/>
          <p:nvPr/>
        </p:nvSpPr>
        <p:spPr>
          <a:xfrm>
            <a:off x="990600" y="5175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Prepare the required data, processing, and calibration</a:t>
            </a:r>
            <a:endParaRPr sz="4400">
              <a:solidFill>
                <a:schemeClr val="dk1"/>
              </a:solidFill>
              <a:latin typeface="Open Sans"/>
              <a:ea typeface="Open Sans"/>
              <a:cs typeface="Open Sans"/>
              <a:sym typeface="Open Sans"/>
            </a:endParaRPr>
          </a:p>
        </p:txBody>
      </p:sp>
      <p:sp>
        <p:nvSpPr>
          <p:cNvPr id="411" name="Google Shape;411;p13"/>
          <p:cNvSpPr/>
          <p:nvPr/>
        </p:nvSpPr>
        <p:spPr>
          <a:xfrm>
            <a:off x="905256" y="6128829"/>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pic>
        <p:nvPicPr>
          <p:cNvPr id="412" name="Google Shape;412;p13"/>
          <p:cNvPicPr preferRelativeResize="0"/>
          <p:nvPr/>
        </p:nvPicPr>
        <p:blipFill rotWithShape="1">
          <a:blip r:embed="rId4">
            <a:alphaModFix/>
          </a:blip>
          <a:srcRect b="0" l="0" r="0" t="0"/>
          <a:stretch/>
        </p:blipFill>
        <p:spPr>
          <a:xfrm>
            <a:off x="10320526" y="4197915"/>
            <a:ext cx="602591" cy="451943"/>
          </a:xfrm>
          <a:prstGeom prst="rect">
            <a:avLst/>
          </a:prstGeom>
          <a:noFill/>
          <a:ln>
            <a:noFill/>
          </a:ln>
        </p:spPr>
      </p:pic>
      <p:pic>
        <p:nvPicPr>
          <p:cNvPr descr="File:Home Icon.svg - Wikimedia Commons" id="413" name="Google Shape;413;p13"/>
          <p:cNvPicPr preferRelativeResize="0"/>
          <p:nvPr/>
        </p:nvPicPr>
        <p:blipFill rotWithShape="1">
          <a:blip r:embed="rId3">
            <a:alphaModFix/>
          </a:blip>
          <a:srcRect b="0" l="0" r="0" t="0"/>
          <a:stretch/>
        </p:blipFill>
        <p:spPr>
          <a:xfrm>
            <a:off x="9938700" y="2307007"/>
            <a:ext cx="624254" cy="624254"/>
          </a:xfrm>
          <a:prstGeom prst="rect">
            <a:avLst/>
          </a:prstGeom>
          <a:noFill/>
          <a:ln>
            <a:noFill/>
          </a:ln>
        </p:spPr>
      </p:pic>
      <p:pic>
        <p:nvPicPr>
          <p:cNvPr id="414" name="Google Shape;414;p13"/>
          <p:cNvPicPr preferRelativeResize="0"/>
          <p:nvPr/>
        </p:nvPicPr>
        <p:blipFill rotWithShape="1">
          <a:blip r:embed="rId4">
            <a:alphaModFix/>
          </a:blip>
          <a:srcRect b="0" l="0" r="0" t="0"/>
          <a:stretch/>
        </p:blipFill>
        <p:spPr>
          <a:xfrm>
            <a:off x="9696693" y="2307007"/>
            <a:ext cx="602591" cy="451943"/>
          </a:xfrm>
          <a:prstGeom prst="rect">
            <a:avLst/>
          </a:prstGeom>
          <a:noFill/>
          <a:ln>
            <a:noFill/>
          </a:ln>
        </p:spPr>
      </p:pic>
      <p:pic>
        <p:nvPicPr>
          <p:cNvPr descr="File:Home Icon.svg - Wikimedia Commons" id="415" name="Google Shape;415;p13"/>
          <p:cNvPicPr preferRelativeResize="0"/>
          <p:nvPr/>
        </p:nvPicPr>
        <p:blipFill rotWithShape="1">
          <a:blip r:embed="rId3">
            <a:alphaModFix/>
          </a:blip>
          <a:srcRect b="0" l="0" r="0" t="0"/>
          <a:stretch/>
        </p:blipFill>
        <p:spPr>
          <a:xfrm>
            <a:off x="8907093" y="4480779"/>
            <a:ext cx="624254" cy="624254"/>
          </a:xfrm>
          <a:prstGeom prst="rect">
            <a:avLst/>
          </a:prstGeom>
          <a:noFill/>
          <a:ln>
            <a:noFill/>
          </a:ln>
        </p:spPr>
      </p:pic>
      <p:pic>
        <p:nvPicPr>
          <p:cNvPr id="416" name="Google Shape;416;p13"/>
          <p:cNvPicPr preferRelativeResize="0"/>
          <p:nvPr/>
        </p:nvPicPr>
        <p:blipFill rotWithShape="1">
          <a:blip r:embed="rId4">
            <a:alphaModFix/>
          </a:blip>
          <a:srcRect b="0" l="0" r="0" t="0"/>
          <a:stretch/>
        </p:blipFill>
        <p:spPr>
          <a:xfrm>
            <a:off x="8665086" y="4480779"/>
            <a:ext cx="602591" cy="451943"/>
          </a:xfrm>
          <a:prstGeom prst="rect">
            <a:avLst/>
          </a:prstGeom>
          <a:noFill/>
          <a:ln>
            <a:noFill/>
          </a:ln>
        </p:spPr>
      </p:pic>
      <p:pic>
        <p:nvPicPr>
          <p:cNvPr descr="File:Home Icon.svg - Wikimedia Commons" id="417" name="Google Shape;417;p13"/>
          <p:cNvPicPr preferRelativeResize="0"/>
          <p:nvPr/>
        </p:nvPicPr>
        <p:blipFill rotWithShape="1">
          <a:blip r:embed="rId3">
            <a:alphaModFix/>
          </a:blip>
          <a:srcRect b="0" l="0" r="0" t="0"/>
          <a:stretch/>
        </p:blipFill>
        <p:spPr>
          <a:xfrm>
            <a:off x="7905931" y="2248980"/>
            <a:ext cx="624254" cy="624254"/>
          </a:xfrm>
          <a:prstGeom prst="rect">
            <a:avLst/>
          </a:prstGeom>
          <a:noFill/>
          <a:ln>
            <a:noFill/>
          </a:ln>
        </p:spPr>
      </p:pic>
      <p:pic>
        <p:nvPicPr>
          <p:cNvPr id="418" name="Google Shape;418;p13"/>
          <p:cNvPicPr preferRelativeResize="0"/>
          <p:nvPr/>
        </p:nvPicPr>
        <p:blipFill rotWithShape="1">
          <a:blip r:embed="rId4">
            <a:alphaModFix/>
          </a:blip>
          <a:srcRect b="0" l="0" r="0" t="0"/>
          <a:stretch/>
        </p:blipFill>
        <p:spPr>
          <a:xfrm>
            <a:off x="7663924" y="2248980"/>
            <a:ext cx="602591" cy="451943"/>
          </a:xfrm>
          <a:prstGeom prst="rect">
            <a:avLst/>
          </a:prstGeom>
          <a:noFill/>
          <a:ln>
            <a:noFill/>
          </a:ln>
        </p:spPr>
      </p:pic>
      <p:pic>
        <p:nvPicPr>
          <p:cNvPr descr="File:Home Icon.svg - Wikimedia Commons" id="419" name="Google Shape;419;p13"/>
          <p:cNvPicPr preferRelativeResize="0"/>
          <p:nvPr/>
        </p:nvPicPr>
        <p:blipFill rotWithShape="1">
          <a:blip r:embed="rId3">
            <a:alphaModFix/>
          </a:blip>
          <a:srcRect b="0" l="0" r="0" t="0"/>
          <a:stretch/>
        </p:blipFill>
        <p:spPr>
          <a:xfrm>
            <a:off x="9042089" y="3230934"/>
            <a:ext cx="624254" cy="624254"/>
          </a:xfrm>
          <a:prstGeom prst="rect">
            <a:avLst/>
          </a:prstGeom>
          <a:noFill/>
          <a:ln>
            <a:noFill/>
          </a:ln>
        </p:spPr>
      </p:pic>
      <p:pic>
        <p:nvPicPr>
          <p:cNvPr id="420" name="Google Shape;420;p13"/>
          <p:cNvPicPr preferRelativeResize="0"/>
          <p:nvPr/>
        </p:nvPicPr>
        <p:blipFill rotWithShape="1">
          <a:blip r:embed="rId4">
            <a:alphaModFix/>
          </a:blip>
          <a:srcRect b="0" l="0" r="0" t="0"/>
          <a:stretch/>
        </p:blipFill>
        <p:spPr>
          <a:xfrm>
            <a:off x="8800082" y="3230934"/>
            <a:ext cx="602591" cy="451943"/>
          </a:xfrm>
          <a:prstGeom prst="rect">
            <a:avLst/>
          </a:prstGeom>
          <a:noFill/>
          <a:ln>
            <a:noFill/>
          </a:ln>
        </p:spPr>
      </p:pic>
      <p:pic>
        <p:nvPicPr>
          <p:cNvPr descr="File:Home Icon.svg - Wikimedia Commons" id="421" name="Google Shape;421;p13"/>
          <p:cNvPicPr preferRelativeResize="0"/>
          <p:nvPr/>
        </p:nvPicPr>
        <p:blipFill rotWithShape="1">
          <a:blip r:embed="rId3">
            <a:alphaModFix/>
          </a:blip>
          <a:srcRect b="0" l="0" r="0" t="0"/>
          <a:stretch/>
        </p:blipFill>
        <p:spPr>
          <a:xfrm>
            <a:off x="7604635" y="3682877"/>
            <a:ext cx="624254" cy="624254"/>
          </a:xfrm>
          <a:prstGeom prst="rect">
            <a:avLst/>
          </a:prstGeom>
          <a:noFill/>
          <a:ln>
            <a:noFill/>
          </a:ln>
        </p:spPr>
      </p:pic>
      <p:pic>
        <p:nvPicPr>
          <p:cNvPr id="422" name="Google Shape;422;p13"/>
          <p:cNvPicPr preferRelativeResize="0"/>
          <p:nvPr/>
        </p:nvPicPr>
        <p:blipFill rotWithShape="1">
          <a:blip r:embed="rId4">
            <a:alphaModFix/>
          </a:blip>
          <a:srcRect b="0" l="0" r="0" t="0"/>
          <a:stretch/>
        </p:blipFill>
        <p:spPr>
          <a:xfrm>
            <a:off x="7362628" y="3682877"/>
            <a:ext cx="602591" cy="451943"/>
          </a:xfrm>
          <a:prstGeom prst="rect">
            <a:avLst/>
          </a:prstGeom>
          <a:noFill/>
          <a:ln>
            <a:noFill/>
          </a:ln>
        </p:spPr>
      </p:pic>
      <p:sp>
        <p:nvSpPr>
          <p:cNvPr id="423" name="Google Shape;423;p13"/>
          <p:cNvSpPr txBox="1"/>
          <p:nvPr/>
        </p:nvSpPr>
        <p:spPr>
          <a:xfrm>
            <a:off x="7362628" y="5558313"/>
            <a:ext cx="419970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24" name="Google Shape;424;p13"/>
          <p:cNvSpPr/>
          <p:nvPr/>
        </p:nvSpPr>
        <p:spPr>
          <a:xfrm>
            <a:off x="8966381" y="6810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8.mp3" id="425" name="Google Shape;425;p13"/>
          <p:cNvPicPr preferRelativeResize="0"/>
          <p:nvPr/>
        </p:nvPicPr>
        <p:blipFill rotWithShape="1">
          <a:blip r:embed="rId7">
            <a:alphaModFix/>
          </a:blip>
          <a:srcRect b="0" l="0" r="0" t="0"/>
          <a:stretch/>
        </p:blipFill>
        <p:spPr>
          <a:xfrm>
            <a:off x="9027269" y="74789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14"/>
          <p:cNvSpPr txBox="1"/>
          <p:nvPr>
            <p:ph type="title"/>
          </p:nvPr>
        </p:nvSpPr>
        <p:spPr>
          <a:xfrm>
            <a:off x="990600" y="1716152"/>
            <a:ext cx="10515600" cy="4137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Font typeface="Open Sans"/>
              <a:buNone/>
            </a:pPr>
            <a:r>
              <a:rPr b="1" lang="en-GB" sz="2000">
                <a:solidFill>
                  <a:srgbClr val="9CC2E5"/>
                </a:solidFill>
              </a:rPr>
              <a:t>Example of mini-grid costs</a:t>
            </a:r>
            <a:endParaRPr b="1" sz="2000">
              <a:solidFill>
                <a:srgbClr val="9CC2E5"/>
              </a:solidFill>
            </a:endParaRPr>
          </a:p>
        </p:txBody>
      </p:sp>
      <p:sp>
        <p:nvSpPr>
          <p:cNvPr id="432" name="Google Shape;432;p14"/>
          <p:cNvSpPr txBox="1"/>
          <p:nvPr>
            <p:ph idx="1" type="body"/>
          </p:nvPr>
        </p:nvSpPr>
        <p:spPr>
          <a:xfrm>
            <a:off x="990600" y="2157294"/>
            <a:ext cx="4314469" cy="389722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Cost of generation system</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PV panels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Batteries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BoS (inverter, charge controller, battery bank, etc.)</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The cost of the distribution system</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Low-Voltage (LV) lines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Medium-Voltage (MV) lines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Cost per connection per household…</a:t>
            </a:r>
            <a:br>
              <a:rPr lang="en-GB" sz="2000">
                <a:latin typeface="Open Sans"/>
                <a:ea typeface="Open Sans"/>
                <a:cs typeface="Open Sans"/>
                <a:sym typeface="Open Sans"/>
              </a:rPr>
            </a:br>
            <a:endParaRPr sz="2000">
              <a:latin typeface="Open Sans"/>
              <a:ea typeface="Open Sans"/>
              <a:cs typeface="Open Sans"/>
              <a:sym typeface="Open Sans"/>
            </a:endParaRPr>
          </a:p>
        </p:txBody>
      </p:sp>
      <p:sp>
        <p:nvSpPr>
          <p:cNvPr id="433" name="Google Shape;433;p14"/>
          <p:cNvSpPr txBox="1"/>
          <p:nvPr>
            <p:ph idx="4294967295" type="body"/>
          </p:nvPr>
        </p:nvSpPr>
        <p:spPr>
          <a:xfrm>
            <a:off x="5325144" y="5151534"/>
            <a:ext cx="6002337" cy="1166813"/>
          </a:xfrm>
          <a:prstGeom prst="rect">
            <a:avLst/>
          </a:prstGeom>
          <a:noFill/>
          <a:ln>
            <a:noFill/>
          </a:ln>
        </p:spPr>
        <p:txBody>
          <a:bodyPr anchorCtr="0" anchor="t" bIns="45700" lIns="91425" spcFirstLastPara="1" rIns="91425" wrap="square" tIns="45700">
            <a:normAutofit fontScale="62500" lnSpcReduction="20000"/>
          </a:bodyPr>
          <a:lstStyle/>
          <a:p>
            <a:pPr indent="0" lvl="0" marL="114300" rtl="0" algn="ctr">
              <a:lnSpc>
                <a:spcPct val="120000"/>
              </a:lnSpc>
              <a:spcBef>
                <a:spcPts val="0"/>
              </a:spcBef>
              <a:spcAft>
                <a:spcPts val="0"/>
              </a:spcAft>
              <a:buClr>
                <a:schemeClr val="dk1"/>
              </a:buClr>
              <a:buSzPct val="100000"/>
              <a:buNone/>
            </a:pPr>
            <a:r>
              <a:rPr lang="en-GB">
                <a:latin typeface="Open Sans"/>
                <a:ea typeface="Open Sans"/>
                <a:cs typeface="Open Sans"/>
                <a:sym typeface="Open Sans"/>
              </a:rPr>
              <a:t>Example: If the distribution grid requires 2 km of LV lines and the cost per LV lines is 5000 USD/km, the total cost for LV lines in the settlement is 10,000 USD</a:t>
            </a:r>
            <a:endParaRPr/>
          </a:p>
        </p:txBody>
      </p:sp>
      <p:pic>
        <p:nvPicPr>
          <p:cNvPr descr="File:Home Icon.svg - Wikimedia Commons" id="434" name="Google Shape;434;p14"/>
          <p:cNvPicPr preferRelativeResize="0"/>
          <p:nvPr/>
        </p:nvPicPr>
        <p:blipFill rotWithShape="1">
          <a:blip r:embed="rId3">
            <a:alphaModFix/>
          </a:blip>
          <a:srcRect b="0" l="0" r="0" t="0"/>
          <a:stretch/>
        </p:blipFill>
        <p:spPr>
          <a:xfrm>
            <a:off x="6860930" y="2083778"/>
            <a:ext cx="624254" cy="624254"/>
          </a:xfrm>
          <a:prstGeom prst="rect">
            <a:avLst/>
          </a:prstGeom>
          <a:noFill/>
          <a:ln>
            <a:noFill/>
          </a:ln>
        </p:spPr>
      </p:pic>
      <p:pic>
        <p:nvPicPr>
          <p:cNvPr descr="File:Home Icon.svg - Wikimedia Commons" id="435" name="Google Shape;435;p14"/>
          <p:cNvPicPr preferRelativeResize="0"/>
          <p:nvPr/>
        </p:nvPicPr>
        <p:blipFill rotWithShape="1">
          <a:blip r:embed="rId3">
            <a:alphaModFix/>
          </a:blip>
          <a:srcRect b="0" l="0" r="0" t="0"/>
          <a:stretch/>
        </p:blipFill>
        <p:spPr>
          <a:xfrm>
            <a:off x="6753226" y="3586163"/>
            <a:ext cx="624254" cy="624254"/>
          </a:xfrm>
          <a:prstGeom prst="rect">
            <a:avLst/>
          </a:prstGeom>
          <a:noFill/>
          <a:ln>
            <a:noFill/>
          </a:ln>
        </p:spPr>
      </p:pic>
      <p:pic>
        <p:nvPicPr>
          <p:cNvPr descr="File:Home Icon.svg - Wikimedia Commons" id="436" name="Google Shape;436;p14"/>
          <p:cNvPicPr preferRelativeResize="0"/>
          <p:nvPr/>
        </p:nvPicPr>
        <p:blipFill rotWithShape="1">
          <a:blip r:embed="rId3">
            <a:alphaModFix/>
          </a:blip>
          <a:srcRect b="0" l="0" r="0" t="0"/>
          <a:stretch/>
        </p:blipFill>
        <p:spPr>
          <a:xfrm>
            <a:off x="8014186" y="3139770"/>
            <a:ext cx="624254" cy="624254"/>
          </a:xfrm>
          <a:prstGeom prst="rect">
            <a:avLst/>
          </a:prstGeom>
          <a:noFill/>
          <a:ln>
            <a:noFill/>
          </a:ln>
        </p:spPr>
      </p:pic>
      <p:pic>
        <p:nvPicPr>
          <p:cNvPr descr="File:Home Icon.svg - Wikimedia Commons" id="437" name="Google Shape;437;p14"/>
          <p:cNvPicPr preferRelativeResize="0"/>
          <p:nvPr/>
        </p:nvPicPr>
        <p:blipFill rotWithShape="1">
          <a:blip r:embed="rId3">
            <a:alphaModFix/>
          </a:blip>
          <a:srcRect b="0" l="0" r="0" t="0"/>
          <a:stretch/>
        </p:blipFill>
        <p:spPr>
          <a:xfrm>
            <a:off x="8326313" y="4453915"/>
            <a:ext cx="624254" cy="624254"/>
          </a:xfrm>
          <a:prstGeom prst="rect">
            <a:avLst/>
          </a:prstGeom>
          <a:noFill/>
          <a:ln>
            <a:noFill/>
          </a:ln>
        </p:spPr>
      </p:pic>
      <p:pic>
        <p:nvPicPr>
          <p:cNvPr descr="File:Home Icon.svg - Wikimedia Commons" id="438" name="Google Shape;438;p14"/>
          <p:cNvPicPr preferRelativeResize="0"/>
          <p:nvPr/>
        </p:nvPicPr>
        <p:blipFill rotWithShape="1">
          <a:blip r:embed="rId3">
            <a:alphaModFix/>
          </a:blip>
          <a:srcRect b="0" l="0" r="0" t="0"/>
          <a:stretch/>
        </p:blipFill>
        <p:spPr>
          <a:xfrm>
            <a:off x="9727221" y="4076151"/>
            <a:ext cx="624254" cy="624254"/>
          </a:xfrm>
          <a:prstGeom prst="rect">
            <a:avLst/>
          </a:prstGeom>
          <a:noFill/>
          <a:ln>
            <a:noFill/>
          </a:ln>
        </p:spPr>
      </p:pic>
      <p:pic>
        <p:nvPicPr>
          <p:cNvPr descr="File:Home Icon.svg - Wikimedia Commons" id="439" name="Google Shape;439;p14"/>
          <p:cNvPicPr preferRelativeResize="0"/>
          <p:nvPr/>
        </p:nvPicPr>
        <p:blipFill rotWithShape="1">
          <a:blip r:embed="rId3">
            <a:alphaModFix/>
          </a:blip>
          <a:srcRect b="0" l="0" r="0" t="0"/>
          <a:stretch/>
        </p:blipFill>
        <p:spPr>
          <a:xfrm>
            <a:off x="8795238" y="2157294"/>
            <a:ext cx="624254" cy="624254"/>
          </a:xfrm>
          <a:prstGeom prst="rect">
            <a:avLst/>
          </a:prstGeom>
          <a:noFill/>
          <a:ln>
            <a:noFill/>
          </a:ln>
        </p:spPr>
      </p:pic>
      <p:cxnSp>
        <p:nvCxnSpPr>
          <p:cNvPr id="440" name="Google Shape;440;p14"/>
          <p:cNvCxnSpPr/>
          <p:nvPr/>
        </p:nvCxnSpPr>
        <p:spPr>
          <a:xfrm flipH="1">
            <a:off x="9275146" y="3292031"/>
            <a:ext cx="763320" cy="294132"/>
          </a:xfrm>
          <a:prstGeom prst="straightConnector1">
            <a:avLst/>
          </a:prstGeom>
          <a:noFill/>
          <a:ln cap="flat" cmpd="sng" w="9525">
            <a:solidFill>
              <a:schemeClr val="accent1"/>
            </a:solidFill>
            <a:prstDash val="solid"/>
            <a:miter lim="800000"/>
            <a:headEnd len="sm" w="sm" type="none"/>
            <a:tailEnd len="sm" w="sm" type="none"/>
          </a:ln>
        </p:spPr>
      </p:cxnSp>
      <p:cxnSp>
        <p:nvCxnSpPr>
          <p:cNvPr id="441" name="Google Shape;441;p14"/>
          <p:cNvCxnSpPr>
            <a:endCxn id="436" idx="3"/>
          </p:cNvCxnSpPr>
          <p:nvPr/>
        </p:nvCxnSpPr>
        <p:spPr>
          <a:xfrm rot="10800000">
            <a:off x="8638440" y="3451897"/>
            <a:ext cx="636600" cy="134400"/>
          </a:xfrm>
          <a:prstGeom prst="straightConnector1">
            <a:avLst/>
          </a:prstGeom>
          <a:noFill/>
          <a:ln cap="flat" cmpd="sng" w="9525">
            <a:solidFill>
              <a:schemeClr val="accent1"/>
            </a:solidFill>
            <a:prstDash val="solid"/>
            <a:miter lim="800000"/>
            <a:headEnd len="sm" w="sm" type="none"/>
            <a:tailEnd len="sm" w="sm" type="none"/>
          </a:ln>
        </p:spPr>
      </p:cxnSp>
      <p:cxnSp>
        <p:nvCxnSpPr>
          <p:cNvPr id="442" name="Google Shape;442;p14"/>
          <p:cNvCxnSpPr>
            <a:stCxn id="434" idx="2"/>
          </p:cNvCxnSpPr>
          <p:nvPr/>
        </p:nvCxnSpPr>
        <p:spPr>
          <a:xfrm>
            <a:off x="7173057" y="2708032"/>
            <a:ext cx="1934400" cy="477900"/>
          </a:xfrm>
          <a:prstGeom prst="straightConnector1">
            <a:avLst/>
          </a:prstGeom>
          <a:noFill/>
          <a:ln cap="flat" cmpd="sng" w="9525">
            <a:solidFill>
              <a:schemeClr val="accent1"/>
            </a:solidFill>
            <a:prstDash val="solid"/>
            <a:miter lim="800000"/>
            <a:headEnd len="sm" w="sm" type="none"/>
            <a:tailEnd len="sm" w="sm" type="none"/>
          </a:ln>
        </p:spPr>
      </p:cxnSp>
      <p:cxnSp>
        <p:nvCxnSpPr>
          <p:cNvPr id="443" name="Google Shape;443;p14"/>
          <p:cNvCxnSpPr>
            <a:endCxn id="439" idx="2"/>
          </p:cNvCxnSpPr>
          <p:nvPr/>
        </p:nvCxnSpPr>
        <p:spPr>
          <a:xfrm rot="10800000">
            <a:off x="9107365" y="2781548"/>
            <a:ext cx="0" cy="404400"/>
          </a:xfrm>
          <a:prstGeom prst="straightConnector1">
            <a:avLst/>
          </a:prstGeom>
          <a:noFill/>
          <a:ln cap="flat" cmpd="sng" w="9525">
            <a:solidFill>
              <a:schemeClr val="accent1"/>
            </a:solidFill>
            <a:prstDash val="solid"/>
            <a:miter lim="800000"/>
            <a:headEnd len="sm" w="sm" type="none"/>
            <a:tailEnd len="sm" w="sm" type="none"/>
          </a:ln>
        </p:spPr>
      </p:cxnSp>
      <p:cxnSp>
        <p:nvCxnSpPr>
          <p:cNvPr id="444" name="Google Shape;444;p14"/>
          <p:cNvCxnSpPr/>
          <p:nvPr/>
        </p:nvCxnSpPr>
        <p:spPr>
          <a:xfrm>
            <a:off x="9107365" y="3185872"/>
            <a:ext cx="152400" cy="400291"/>
          </a:xfrm>
          <a:prstGeom prst="straightConnector1">
            <a:avLst/>
          </a:prstGeom>
          <a:noFill/>
          <a:ln cap="flat" cmpd="sng" w="9525">
            <a:solidFill>
              <a:schemeClr val="accent1"/>
            </a:solidFill>
            <a:prstDash val="solid"/>
            <a:miter lim="800000"/>
            <a:headEnd len="sm" w="sm" type="none"/>
            <a:tailEnd len="sm" w="sm" type="none"/>
          </a:ln>
        </p:spPr>
      </p:cxnSp>
      <p:cxnSp>
        <p:nvCxnSpPr>
          <p:cNvPr id="445" name="Google Shape;445;p14"/>
          <p:cNvCxnSpPr/>
          <p:nvPr/>
        </p:nvCxnSpPr>
        <p:spPr>
          <a:xfrm flipH="1">
            <a:off x="8825637" y="3586163"/>
            <a:ext cx="449509" cy="510483"/>
          </a:xfrm>
          <a:prstGeom prst="straightConnector1">
            <a:avLst/>
          </a:prstGeom>
          <a:noFill/>
          <a:ln cap="flat" cmpd="sng" w="9525">
            <a:solidFill>
              <a:schemeClr val="accent1"/>
            </a:solidFill>
            <a:prstDash val="solid"/>
            <a:miter lim="800000"/>
            <a:headEnd len="sm" w="sm" type="none"/>
            <a:tailEnd len="sm" w="sm" type="none"/>
          </a:ln>
        </p:spPr>
      </p:cxnSp>
      <p:cxnSp>
        <p:nvCxnSpPr>
          <p:cNvPr id="446" name="Google Shape;446;p14"/>
          <p:cNvCxnSpPr>
            <a:endCxn id="437" idx="0"/>
          </p:cNvCxnSpPr>
          <p:nvPr/>
        </p:nvCxnSpPr>
        <p:spPr>
          <a:xfrm flipH="1">
            <a:off x="8638440" y="4096615"/>
            <a:ext cx="187200" cy="357300"/>
          </a:xfrm>
          <a:prstGeom prst="straightConnector1">
            <a:avLst/>
          </a:prstGeom>
          <a:noFill/>
          <a:ln cap="flat" cmpd="sng" w="9525">
            <a:solidFill>
              <a:schemeClr val="accent1"/>
            </a:solidFill>
            <a:prstDash val="solid"/>
            <a:miter lim="800000"/>
            <a:headEnd len="sm" w="sm" type="none"/>
            <a:tailEnd len="sm" w="sm" type="none"/>
          </a:ln>
        </p:spPr>
      </p:cxnSp>
      <p:cxnSp>
        <p:nvCxnSpPr>
          <p:cNvPr id="447" name="Google Shape;447;p14"/>
          <p:cNvCxnSpPr>
            <a:endCxn id="435" idx="3"/>
          </p:cNvCxnSpPr>
          <p:nvPr/>
        </p:nvCxnSpPr>
        <p:spPr>
          <a:xfrm rot="10800000">
            <a:off x="7377480" y="3898290"/>
            <a:ext cx="1448100" cy="198300"/>
          </a:xfrm>
          <a:prstGeom prst="straightConnector1">
            <a:avLst/>
          </a:prstGeom>
          <a:noFill/>
          <a:ln cap="flat" cmpd="sng" w="9525">
            <a:solidFill>
              <a:schemeClr val="accent1"/>
            </a:solidFill>
            <a:prstDash val="solid"/>
            <a:miter lim="800000"/>
            <a:headEnd len="sm" w="sm" type="none"/>
            <a:tailEnd len="sm" w="sm" type="none"/>
          </a:ln>
        </p:spPr>
      </p:cxnSp>
      <p:cxnSp>
        <p:nvCxnSpPr>
          <p:cNvPr id="448" name="Google Shape;448;p14"/>
          <p:cNvCxnSpPr>
            <a:endCxn id="438" idx="0"/>
          </p:cNvCxnSpPr>
          <p:nvPr/>
        </p:nvCxnSpPr>
        <p:spPr>
          <a:xfrm>
            <a:off x="9275248" y="3586251"/>
            <a:ext cx="764100" cy="489900"/>
          </a:xfrm>
          <a:prstGeom prst="straightConnector1">
            <a:avLst/>
          </a:prstGeom>
          <a:noFill/>
          <a:ln cap="flat" cmpd="sng" w="9525">
            <a:solidFill>
              <a:schemeClr val="accent1"/>
            </a:solidFill>
            <a:prstDash val="solid"/>
            <a:miter lim="800000"/>
            <a:headEnd len="sm" w="sm" type="none"/>
            <a:tailEnd len="sm" w="sm" type="none"/>
          </a:ln>
        </p:spPr>
      </p:cxnSp>
      <p:sp>
        <p:nvSpPr>
          <p:cNvPr id="449" name="Google Shape;449;p14"/>
          <p:cNvSpPr txBox="1"/>
          <p:nvPr/>
        </p:nvSpPr>
        <p:spPr>
          <a:xfrm>
            <a:off x="990600" y="5175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Prepare the required data, processing, and calibration</a:t>
            </a:r>
            <a:endParaRPr sz="4400">
              <a:solidFill>
                <a:schemeClr val="dk1"/>
              </a:solidFill>
              <a:latin typeface="Open Sans"/>
              <a:ea typeface="Open Sans"/>
              <a:cs typeface="Open Sans"/>
              <a:sym typeface="Open Sans"/>
            </a:endParaRPr>
          </a:p>
        </p:txBody>
      </p:sp>
      <p:sp>
        <p:nvSpPr>
          <p:cNvPr id="450" name="Google Shape;450;p14"/>
          <p:cNvSpPr/>
          <p:nvPr/>
        </p:nvSpPr>
        <p:spPr>
          <a:xfrm>
            <a:off x="990600" y="6143834"/>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pic>
        <p:nvPicPr>
          <p:cNvPr id="451" name="Google Shape;451;p14"/>
          <p:cNvPicPr preferRelativeResize="0"/>
          <p:nvPr/>
        </p:nvPicPr>
        <p:blipFill rotWithShape="1">
          <a:blip r:embed="rId4">
            <a:alphaModFix/>
          </a:blip>
          <a:srcRect b="0" l="0" r="0" t="0"/>
          <a:stretch/>
        </p:blipFill>
        <p:spPr>
          <a:xfrm>
            <a:off x="10053847" y="2929139"/>
            <a:ext cx="1386252" cy="633231"/>
          </a:xfrm>
          <a:prstGeom prst="rect">
            <a:avLst/>
          </a:prstGeom>
          <a:noFill/>
          <a:ln>
            <a:noFill/>
          </a:ln>
        </p:spPr>
      </p:pic>
      <p:sp>
        <p:nvSpPr>
          <p:cNvPr id="452" name="Google Shape;452;p14"/>
          <p:cNvSpPr txBox="1"/>
          <p:nvPr/>
        </p:nvSpPr>
        <p:spPr>
          <a:xfrm>
            <a:off x="6248400" y="6128423"/>
            <a:ext cx="43144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53" name="Google Shape;453;p14"/>
          <p:cNvSpPr/>
          <p:nvPr/>
        </p:nvSpPr>
        <p:spPr>
          <a:xfrm>
            <a:off x="8950567" y="6519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19.mp3" id="454" name="Google Shape;454;p14"/>
          <p:cNvPicPr preferRelativeResize="0"/>
          <p:nvPr/>
        </p:nvPicPr>
        <p:blipFill rotWithShape="1">
          <a:blip r:embed="rId7">
            <a:alphaModFix/>
          </a:blip>
          <a:srcRect b="0" l="0" r="0" t="0"/>
          <a:stretch/>
        </p:blipFill>
        <p:spPr>
          <a:xfrm>
            <a:off x="9021932" y="72797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Learning Outcomes</a:t>
            </a:r>
            <a:endParaRPr/>
          </a:p>
        </p:txBody>
      </p:sp>
      <p:sp>
        <p:nvSpPr>
          <p:cNvPr id="205" name="Google Shape;205;p30"/>
          <p:cNvSpPr txBox="1"/>
          <p:nvPr/>
        </p:nvSpPr>
        <p:spPr>
          <a:xfrm>
            <a:off x="838200" y="1813312"/>
            <a:ext cx="5993532" cy="349027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ILO1: Explain the data acquisition for building your model</a:t>
            </a:r>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ILO2: Describe the grid-extension algorithm in OnSSET</a:t>
            </a:r>
            <a:endParaRPr sz="1800">
              <a:solidFill>
                <a:schemeClr val="dk1"/>
              </a:solidFill>
              <a:latin typeface="Calibri"/>
              <a:ea typeface="Calibri"/>
              <a:cs typeface="Calibri"/>
              <a:sym typeface="Calibri"/>
            </a:endParaRPr>
          </a:p>
          <a:p>
            <a:pPr indent="-342900" lvl="0" marL="342900" marR="0" rtl="0" algn="l">
              <a:lnSpc>
                <a:spcPct val="100000"/>
              </a:lnSpc>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ILO3: List key datasets used in OnSSET </a:t>
            </a:r>
            <a:r>
              <a:rPr b="1" lang="en-GB" sz="2000">
                <a:solidFill>
                  <a:schemeClr val="dk1"/>
                </a:solidFill>
                <a:latin typeface="Open Sans"/>
                <a:ea typeface="Open Sans"/>
                <a:cs typeface="Open Sans"/>
                <a:sym typeface="Open Sans"/>
              </a:rPr>
              <a:t> </a:t>
            </a:r>
            <a:endParaRPr/>
          </a:p>
          <a:p>
            <a:pPr indent="-342900" lvl="0" marL="342900" marR="0" rtl="0" algn="l">
              <a:lnSpc>
                <a:spcPct val="100000"/>
              </a:lnSpc>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ILO4: Describe the LCOE and why it is useful in OnSSET</a:t>
            </a:r>
            <a:endParaRPr b="1" sz="2000">
              <a:solidFill>
                <a:schemeClr val="dk1"/>
              </a:solidFill>
              <a:latin typeface="Open Sans"/>
              <a:ea typeface="Open Sans"/>
              <a:cs typeface="Open Sans"/>
              <a:sym typeface="Open Sans"/>
            </a:endParaRPr>
          </a:p>
        </p:txBody>
      </p:sp>
      <p:sp>
        <p:nvSpPr>
          <p:cNvPr id="206" name="Google Shape;206;p30"/>
          <p:cNvSpPr/>
          <p:nvPr/>
        </p:nvSpPr>
        <p:spPr>
          <a:xfrm>
            <a:off x="6353967" y="79647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2.mp3" id="207" name="Google Shape;207;p30"/>
          <p:cNvPicPr preferRelativeResize="0"/>
          <p:nvPr/>
        </p:nvPicPr>
        <p:blipFill rotWithShape="1">
          <a:blip r:embed="rId3">
            <a:alphaModFix/>
          </a:blip>
          <a:srcRect b="0" l="0" r="0" t="0"/>
          <a:stretch/>
        </p:blipFill>
        <p:spPr>
          <a:xfrm>
            <a:off x="6425332" y="86626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5.3 References</a:t>
            </a:r>
            <a:endParaRPr/>
          </a:p>
        </p:txBody>
      </p:sp>
      <p:sp>
        <p:nvSpPr>
          <p:cNvPr id="460" name="Google Shape;460;p40"/>
          <p:cNvSpPr/>
          <p:nvPr/>
        </p:nvSpPr>
        <p:spPr>
          <a:xfrm>
            <a:off x="887215" y="1471971"/>
            <a:ext cx="4710756"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https://onsset.github.io/teaching_kit/courses/module_2/Lecture%203/</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5"/>
          <p:cNvSpPr/>
          <p:nvPr/>
        </p:nvSpPr>
        <p:spPr>
          <a:xfrm>
            <a:off x="990600" y="6393298"/>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467" name="Google Shape;467;p15"/>
          <p:cNvSpPr txBox="1"/>
          <p:nvPr/>
        </p:nvSpPr>
        <p:spPr>
          <a:xfrm>
            <a:off x="4290975" y="6395580"/>
            <a:ext cx="432415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grpSp>
        <p:nvGrpSpPr>
          <p:cNvPr id="468" name="Google Shape;468;p15"/>
          <p:cNvGrpSpPr/>
          <p:nvPr/>
        </p:nvGrpSpPr>
        <p:grpSpPr>
          <a:xfrm>
            <a:off x="524257" y="1347184"/>
            <a:ext cx="11314175" cy="4969655"/>
            <a:chOff x="0" y="904542"/>
            <a:chExt cx="12314751" cy="5409149"/>
          </a:xfrm>
        </p:grpSpPr>
        <p:pic>
          <p:nvPicPr>
            <p:cNvPr id="469" name="Google Shape;469;p15"/>
            <p:cNvPicPr preferRelativeResize="0"/>
            <p:nvPr/>
          </p:nvPicPr>
          <p:blipFill rotWithShape="1">
            <a:blip r:embed="rId5">
              <a:alphaModFix/>
            </a:blip>
            <a:srcRect b="0" l="0" r="0" t="0"/>
            <a:stretch/>
          </p:blipFill>
          <p:spPr>
            <a:xfrm>
              <a:off x="1" y="2570451"/>
              <a:ext cx="12192000" cy="2552700"/>
            </a:xfrm>
            <a:prstGeom prst="rect">
              <a:avLst/>
            </a:prstGeom>
            <a:noFill/>
            <a:ln>
              <a:noFill/>
            </a:ln>
          </p:spPr>
        </p:pic>
        <p:cxnSp>
          <p:nvCxnSpPr>
            <p:cNvPr id="470" name="Google Shape;470;p15"/>
            <p:cNvCxnSpPr/>
            <p:nvPr/>
          </p:nvCxnSpPr>
          <p:spPr>
            <a:xfrm flipH="1" rot="10800000">
              <a:off x="9084701" y="3747253"/>
              <a:ext cx="850607" cy="1537774"/>
            </a:xfrm>
            <a:prstGeom prst="straightConnector1">
              <a:avLst/>
            </a:prstGeom>
            <a:noFill/>
            <a:ln cap="flat" cmpd="sng" w="28575">
              <a:solidFill>
                <a:schemeClr val="dk1"/>
              </a:solidFill>
              <a:prstDash val="solid"/>
              <a:miter lim="800000"/>
              <a:headEnd len="sm" w="sm" type="none"/>
              <a:tailEnd len="med" w="med" type="triangle"/>
            </a:ln>
          </p:spPr>
        </p:cxnSp>
        <p:cxnSp>
          <p:nvCxnSpPr>
            <p:cNvPr id="471" name="Google Shape;471;p15"/>
            <p:cNvCxnSpPr/>
            <p:nvPr/>
          </p:nvCxnSpPr>
          <p:spPr>
            <a:xfrm flipH="1" rot="10800000">
              <a:off x="0" y="2570451"/>
              <a:ext cx="2866292" cy="1529128"/>
            </a:xfrm>
            <a:prstGeom prst="straightConnector1">
              <a:avLst/>
            </a:prstGeom>
            <a:noFill/>
            <a:ln cap="flat" cmpd="sng" w="19050">
              <a:solidFill>
                <a:schemeClr val="accent1"/>
              </a:solidFill>
              <a:prstDash val="solid"/>
              <a:miter lim="800000"/>
              <a:headEnd len="sm" w="sm" type="none"/>
              <a:tailEnd len="sm" w="sm" type="none"/>
            </a:ln>
          </p:spPr>
        </p:cxnSp>
        <p:cxnSp>
          <p:nvCxnSpPr>
            <p:cNvPr id="472" name="Google Shape;472;p15"/>
            <p:cNvCxnSpPr/>
            <p:nvPr/>
          </p:nvCxnSpPr>
          <p:spPr>
            <a:xfrm flipH="1">
              <a:off x="923192" y="2489685"/>
              <a:ext cx="284871" cy="872953"/>
            </a:xfrm>
            <a:prstGeom prst="straightConnector1">
              <a:avLst/>
            </a:prstGeom>
            <a:noFill/>
            <a:ln cap="flat" cmpd="sng" w="28575">
              <a:solidFill>
                <a:schemeClr val="dk1"/>
              </a:solidFill>
              <a:prstDash val="solid"/>
              <a:miter lim="800000"/>
              <a:headEnd len="sm" w="sm" type="none"/>
              <a:tailEnd len="med" w="med" type="triangle"/>
            </a:ln>
          </p:spPr>
        </p:cxnSp>
        <p:cxnSp>
          <p:nvCxnSpPr>
            <p:cNvPr id="473" name="Google Shape;473;p15"/>
            <p:cNvCxnSpPr/>
            <p:nvPr/>
          </p:nvCxnSpPr>
          <p:spPr>
            <a:xfrm flipH="1" rot="10800000">
              <a:off x="3084880" y="4409331"/>
              <a:ext cx="590305" cy="850638"/>
            </a:xfrm>
            <a:prstGeom prst="straightConnector1">
              <a:avLst/>
            </a:prstGeom>
            <a:noFill/>
            <a:ln cap="flat" cmpd="sng" w="28575">
              <a:solidFill>
                <a:schemeClr val="dk1"/>
              </a:solidFill>
              <a:prstDash val="solid"/>
              <a:miter lim="800000"/>
              <a:headEnd len="sm" w="sm" type="none"/>
              <a:tailEnd len="med" w="med" type="triangle"/>
            </a:ln>
          </p:spPr>
        </p:cxnSp>
        <p:sp>
          <p:nvSpPr>
            <p:cNvPr id="474" name="Google Shape;474;p15"/>
            <p:cNvSpPr txBox="1"/>
            <p:nvPr/>
          </p:nvSpPr>
          <p:spPr>
            <a:xfrm>
              <a:off x="4873395" y="904542"/>
              <a:ext cx="7441356" cy="44787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GB" sz="2000" u="sng">
                  <a:solidFill>
                    <a:srgbClr val="9CC3E5"/>
                  </a:solidFill>
                  <a:latin typeface="Open Sans"/>
                  <a:ea typeface="Open Sans"/>
                  <a:cs typeface="Open Sans"/>
                  <a:sym typeface="Open Sans"/>
                </a:rPr>
                <a:t>Identify least-cost off-grid electrification options</a:t>
              </a:r>
              <a:endParaRPr sz="2000" u="sng">
                <a:solidFill>
                  <a:srgbClr val="9CC3E5"/>
                </a:solidFill>
                <a:latin typeface="Open Sans"/>
                <a:ea typeface="Open Sans"/>
                <a:cs typeface="Open Sans"/>
                <a:sym typeface="Open Sans"/>
              </a:endParaRPr>
            </a:p>
          </p:txBody>
        </p:sp>
        <p:sp>
          <p:nvSpPr>
            <p:cNvPr id="475" name="Google Shape;475;p15"/>
            <p:cNvSpPr/>
            <p:nvPr/>
          </p:nvSpPr>
          <p:spPr>
            <a:xfrm>
              <a:off x="6636328" y="1696390"/>
              <a:ext cx="4090786" cy="56949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Open Sans"/>
                  <a:ea typeface="Open Sans"/>
                  <a:cs typeface="Open Sans"/>
                  <a:sym typeface="Open Sans"/>
                </a:rPr>
                <a:t>In every location, select the technology with the lowest cost (LCOE)</a:t>
              </a:r>
              <a:endParaRPr/>
            </a:p>
          </p:txBody>
        </p:sp>
        <p:sp>
          <p:nvSpPr>
            <p:cNvPr id="476" name="Google Shape;476;p15"/>
            <p:cNvSpPr txBox="1"/>
            <p:nvPr/>
          </p:nvSpPr>
          <p:spPr>
            <a:xfrm>
              <a:off x="559435" y="1394089"/>
              <a:ext cx="5059680" cy="107721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FF0000"/>
                  </a:solidFill>
                  <a:latin typeface="Open Sans"/>
                  <a:ea typeface="Open Sans"/>
                  <a:cs typeface="Open Sans"/>
                  <a:sym typeface="Open Sans"/>
                </a:rPr>
                <a:t>Mini-grid PV/Diesel: 0.32 USD/kWh</a:t>
              </a:r>
              <a:r>
                <a:rPr lang="en-GB" sz="1400">
                  <a:solidFill>
                    <a:schemeClr val="dk1"/>
                  </a:solidFill>
                  <a:latin typeface="Open Sans"/>
                  <a:ea typeface="Open Sans"/>
                  <a:cs typeface="Open Sans"/>
                  <a:sym typeface="Open Sans"/>
                </a:rPr>
                <a:t>​</a:t>
              </a:r>
              <a:endParaRPr/>
            </a:p>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Mini-grid Wind/Diesel: 0.60 USD/kWh​</a:t>
              </a:r>
              <a:endParaRPr/>
            </a:p>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Mini-grid Hydro: - USD/kWh​</a:t>
              </a:r>
              <a:endParaRPr/>
            </a:p>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Stand-alone PV: 0.40 USD/kWh​</a:t>
              </a:r>
              <a:endParaRPr sz="1400">
                <a:solidFill>
                  <a:schemeClr val="dk1"/>
                </a:solidFill>
                <a:latin typeface="Open Sans"/>
                <a:ea typeface="Open Sans"/>
                <a:cs typeface="Open Sans"/>
                <a:sym typeface="Open Sans"/>
              </a:endParaRPr>
            </a:p>
          </p:txBody>
        </p:sp>
        <p:sp>
          <p:nvSpPr>
            <p:cNvPr id="477" name="Google Shape;477;p15"/>
            <p:cNvSpPr txBox="1"/>
            <p:nvPr/>
          </p:nvSpPr>
          <p:spPr>
            <a:xfrm>
              <a:off x="559434" y="5275207"/>
              <a:ext cx="5059680" cy="1038484"/>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Mini-grid PV/Diesel: 1.40 USD/kWh</a:t>
              </a:r>
              <a:endParaRPr sz="14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Mini-grid Wind/Diesel: 1.60 USD/kWh</a:t>
              </a:r>
              <a:endParaRPr sz="14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Mini-grid Hydro: - USD/kWh</a:t>
              </a:r>
              <a:endParaRPr sz="1400">
                <a:solidFill>
                  <a:schemeClr val="dk1"/>
                </a:solidFill>
                <a:latin typeface="Open Sans"/>
                <a:ea typeface="Open Sans"/>
                <a:cs typeface="Open Sans"/>
                <a:sym typeface="Open Sans"/>
              </a:endParaRPr>
            </a:p>
            <a:p>
              <a:pPr indent="0" lvl="0" marL="0" marR="0" rtl="0" algn="ctr">
                <a:spcBef>
                  <a:spcPts val="0"/>
                </a:spcBef>
                <a:spcAft>
                  <a:spcPts val="0"/>
                </a:spcAft>
                <a:buNone/>
              </a:pPr>
              <a:r>
                <a:rPr b="1" lang="en-GB" sz="1400">
                  <a:solidFill>
                    <a:srgbClr val="FF0000"/>
                  </a:solidFill>
                  <a:latin typeface="Open Sans"/>
                  <a:ea typeface="Open Sans"/>
                  <a:cs typeface="Open Sans"/>
                  <a:sym typeface="Open Sans"/>
                </a:rPr>
                <a:t>Stand-alone PV: 0.40 USD/kWh</a:t>
              </a:r>
              <a:endParaRPr sz="1400">
                <a:solidFill>
                  <a:schemeClr val="dk1"/>
                </a:solidFill>
                <a:latin typeface="Open Sans"/>
                <a:ea typeface="Open Sans"/>
                <a:cs typeface="Open Sans"/>
                <a:sym typeface="Open Sans"/>
              </a:endParaRPr>
            </a:p>
          </p:txBody>
        </p:sp>
        <p:sp>
          <p:nvSpPr>
            <p:cNvPr id="478" name="Google Shape;478;p15"/>
            <p:cNvSpPr txBox="1"/>
            <p:nvPr/>
          </p:nvSpPr>
          <p:spPr>
            <a:xfrm>
              <a:off x="6513194" y="5275207"/>
              <a:ext cx="5059680" cy="1038484"/>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Mini-grid PV/Diesel: 0.32 USD/kWh</a:t>
              </a:r>
              <a:endParaRPr sz="14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Mini-grid Wind/Diesel: 0.60 USD/kWh</a:t>
              </a:r>
              <a:endParaRPr sz="1400">
                <a:solidFill>
                  <a:schemeClr val="dk1"/>
                </a:solidFill>
                <a:latin typeface="Open Sans"/>
                <a:ea typeface="Open Sans"/>
                <a:cs typeface="Open Sans"/>
                <a:sym typeface="Open Sans"/>
              </a:endParaRPr>
            </a:p>
            <a:p>
              <a:pPr indent="0" lvl="0" marL="0" marR="0" rtl="0" algn="ctr">
                <a:spcBef>
                  <a:spcPts val="0"/>
                </a:spcBef>
                <a:spcAft>
                  <a:spcPts val="0"/>
                </a:spcAft>
                <a:buNone/>
              </a:pPr>
              <a:r>
                <a:rPr b="1" lang="en-GB" sz="1400">
                  <a:solidFill>
                    <a:srgbClr val="FF0000"/>
                  </a:solidFill>
                  <a:latin typeface="Open Sans"/>
                  <a:ea typeface="Open Sans"/>
                  <a:cs typeface="Open Sans"/>
                  <a:sym typeface="Open Sans"/>
                </a:rPr>
                <a:t>Mini-grid Hydro: 0.25 USD/kWh</a:t>
              </a:r>
              <a:endParaRPr b="1" sz="1400">
                <a:solidFill>
                  <a:srgbClr val="FF0000"/>
                </a:solidFill>
                <a:latin typeface="Open Sans"/>
                <a:ea typeface="Open Sans"/>
                <a:cs typeface="Open Sans"/>
                <a:sym typeface="Open Sans"/>
              </a:endParaRPr>
            </a:p>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Stand-alone PV: 0.40 USD/kWh</a:t>
              </a:r>
              <a:endParaRPr sz="1400">
                <a:solidFill>
                  <a:schemeClr val="dk1"/>
                </a:solidFill>
                <a:latin typeface="Open Sans"/>
                <a:ea typeface="Open Sans"/>
                <a:cs typeface="Open Sans"/>
                <a:sym typeface="Open Sans"/>
              </a:endParaRPr>
            </a:p>
          </p:txBody>
        </p:sp>
      </p:grpSp>
      <p:sp>
        <p:nvSpPr>
          <p:cNvPr id="479" name="Google Shape;479;p15"/>
          <p:cNvSpPr/>
          <p:nvPr/>
        </p:nvSpPr>
        <p:spPr>
          <a:xfrm>
            <a:off x="9771584" y="4691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21.mp3" id="480" name="Google Shape;480;p15"/>
          <p:cNvPicPr preferRelativeResize="0"/>
          <p:nvPr/>
        </p:nvPicPr>
        <p:blipFill rotWithShape="1">
          <a:blip r:embed="rId6">
            <a:alphaModFix/>
          </a:blip>
          <a:srcRect b="0" l="0" r="0" t="0"/>
          <a:stretch/>
        </p:blipFill>
        <p:spPr>
          <a:xfrm>
            <a:off x="9800329" y="135339"/>
            <a:ext cx="812800" cy="812800"/>
          </a:xfrm>
          <a:prstGeom prst="rect">
            <a:avLst/>
          </a:prstGeom>
          <a:noFill/>
          <a:ln>
            <a:noFill/>
          </a:ln>
        </p:spPr>
      </p:pic>
      <p:sp>
        <p:nvSpPr>
          <p:cNvPr id="481" name="Google Shape;481;p15"/>
          <p:cNvSpPr txBox="1"/>
          <p:nvPr/>
        </p:nvSpPr>
        <p:spPr>
          <a:xfrm>
            <a:off x="990600" y="517525"/>
            <a:ext cx="652607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OnSSET calculations and summaries</a:t>
            </a:r>
            <a:endParaRPr sz="44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16"/>
          <p:cNvPicPr preferRelativeResize="0"/>
          <p:nvPr/>
        </p:nvPicPr>
        <p:blipFill rotWithShape="1">
          <a:blip r:embed="rId3">
            <a:alphaModFix/>
          </a:blip>
          <a:srcRect b="0" l="0" r="0" t="0"/>
          <a:stretch/>
        </p:blipFill>
        <p:spPr>
          <a:xfrm>
            <a:off x="1476255" y="2129880"/>
            <a:ext cx="7604342" cy="4214399"/>
          </a:xfrm>
          <a:prstGeom prst="rect">
            <a:avLst/>
          </a:prstGeom>
          <a:noFill/>
          <a:ln>
            <a:noFill/>
          </a:ln>
        </p:spPr>
      </p:pic>
      <p:sp>
        <p:nvSpPr>
          <p:cNvPr id="488" name="Google Shape;488;p16"/>
          <p:cNvSpPr/>
          <p:nvPr/>
        </p:nvSpPr>
        <p:spPr>
          <a:xfrm>
            <a:off x="1476255" y="3427028"/>
            <a:ext cx="3149938" cy="2013180"/>
          </a:xfrm>
          <a:prstGeom prst="roundRect">
            <a:avLst>
              <a:gd fmla="val 16667" name="adj"/>
            </a:avLst>
          </a:prstGeom>
          <a:noFill/>
          <a:ln cap="flat" cmpd="sng" w="19050">
            <a:solidFill>
              <a:srgbClr val="0C0C0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489" name="Google Shape;489;p16"/>
          <p:cNvSpPr txBox="1"/>
          <p:nvPr/>
        </p:nvSpPr>
        <p:spPr>
          <a:xfrm>
            <a:off x="990600" y="1716152"/>
            <a:ext cx="10515600" cy="4137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9CC2E5"/>
              </a:buClr>
              <a:buSzPts val="2000"/>
              <a:buFont typeface="Open Sans"/>
              <a:buNone/>
            </a:pPr>
            <a:r>
              <a:rPr b="1" lang="en-GB" sz="2000">
                <a:solidFill>
                  <a:srgbClr val="9CC2E5"/>
                </a:solidFill>
                <a:latin typeface="Open Sans"/>
                <a:ea typeface="Open Sans"/>
                <a:cs typeface="Open Sans"/>
                <a:sym typeface="Open Sans"/>
              </a:rPr>
              <a:t>Step 6. The electrification algorithm – Grid extension or off-grid? </a:t>
            </a:r>
            <a:endParaRPr/>
          </a:p>
        </p:txBody>
      </p:sp>
      <p:sp>
        <p:nvSpPr>
          <p:cNvPr id="490" name="Google Shape;490;p16"/>
          <p:cNvSpPr txBox="1"/>
          <p:nvPr/>
        </p:nvSpPr>
        <p:spPr>
          <a:xfrm>
            <a:off x="990600" y="517525"/>
            <a:ext cx="652607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OnSSET calculations and summaries</a:t>
            </a:r>
            <a:endParaRPr sz="4400">
              <a:solidFill>
                <a:schemeClr val="dk1"/>
              </a:solidFill>
              <a:latin typeface="Open Sans"/>
              <a:ea typeface="Open Sans"/>
              <a:cs typeface="Open Sans"/>
              <a:sym typeface="Open Sans"/>
            </a:endParaRPr>
          </a:p>
        </p:txBody>
      </p:sp>
      <p:sp>
        <p:nvSpPr>
          <p:cNvPr id="491" name="Google Shape;491;p16"/>
          <p:cNvSpPr/>
          <p:nvPr/>
        </p:nvSpPr>
        <p:spPr>
          <a:xfrm>
            <a:off x="1170432" y="6135139"/>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492" name="Google Shape;492;p16"/>
          <p:cNvSpPr/>
          <p:nvPr/>
        </p:nvSpPr>
        <p:spPr>
          <a:xfrm>
            <a:off x="8467654" y="6122442"/>
            <a:ext cx="32608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493" name="Google Shape;493;p16"/>
          <p:cNvSpPr/>
          <p:nvPr/>
        </p:nvSpPr>
        <p:spPr>
          <a:xfrm>
            <a:off x="7657435" y="65270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22.mp3" id="494" name="Google Shape;494;p16"/>
          <p:cNvPicPr preferRelativeResize="0"/>
          <p:nvPr/>
        </p:nvPicPr>
        <p:blipFill rotWithShape="1">
          <a:blip r:embed="rId6">
            <a:alphaModFix/>
          </a:blip>
          <a:srcRect b="0" l="0" r="0" t="0"/>
          <a:stretch/>
        </p:blipFill>
        <p:spPr>
          <a:xfrm>
            <a:off x="7728800" y="72784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7"/>
          <p:cNvSpPr txBox="1"/>
          <p:nvPr>
            <p:ph idx="1" type="body"/>
          </p:nvPr>
        </p:nvSpPr>
        <p:spPr>
          <a:xfrm>
            <a:off x="874776" y="2203582"/>
            <a:ext cx="10515600" cy="1449789"/>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l">
              <a:lnSpc>
                <a:spcPct val="100000"/>
              </a:lnSpc>
              <a:spcBef>
                <a:spcPts val="0"/>
              </a:spcBef>
              <a:spcAft>
                <a:spcPts val="0"/>
              </a:spcAft>
              <a:buClr>
                <a:schemeClr val="dk1"/>
              </a:buClr>
              <a:buSzPct val="100000"/>
              <a:buNone/>
            </a:pPr>
            <a:r>
              <a:rPr lang="en-GB" sz="2000">
                <a:latin typeface="Open Sans"/>
                <a:ea typeface="Open Sans"/>
                <a:cs typeface="Open Sans"/>
                <a:sym typeface="Open Sans"/>
              </a:rPr>
              <a:t>The cost of grid-connection depends on:</a:t>
            </a:r>
            <a:endParaRPr/>
          </a:p>
          <a:p>
            <a:pPr indent="-228600" lvl="1" marL="685800" rtl="0" algn="l">
              <a:lnSpc>
                <a:spcPct val="100000"/>
              </a:lnSpc>
              <a:spcBef>
                <a:spcPts val="500"/>
              </a:spcBef>
              <a:spcAft>
                <a:spcPts val="0"/>
              </a:spcAft>
              <a:buClr>
                <a:schemeClr val="dk1"/>
              </a:buClr>
              <a:buSzPct val="100000"/>
              <a:buChar char="•"/>
            </a:pPr>
            <a:r>
              <a:rPr lang="en-GB">
                <a:latin typeface="Open Sans"/>
                <a:ea typeface="Open Sans"/>
                <a:cs typeface="Open Sans"/>
                <a:sym typeface="Open Sans"/>
              </a:rPr>
              <a:t>The distribution network</a:t>
            </a:r>
            <a:endParaRPr/>
          </a:p>
          <a:p>
            <a:pPr indent="-228600" lvl="1" marL="685800" rtl="0" algn="l">
              <a:lnSpc>
                <a:spcPct val="100000"/>
              </a:lnSpc>
              <a:spcBef>
                <a:spcPts val="500"/>
              </a:spcBef>
              <a:spcAft>
                <a:spcPts val="0"/>
              </a:spcAft>
              <a:buClr>
                <a:schemeClr val="dk1"/>
              </a:buClr>
              <a:buSzPct val="100000"/>
              <a:buChar char="•"/>
            </a:pPr>
            <a:r>
              <a:rPr lang="en-GB">
                <a:latin typeface="Open Sans"/>
                <a:ea typeface="Open Sans"/>
                <a:cs typeface="Open Sans"/>
                <a:sym typeface="Open Sans"/>
              </a:rPr>
              <a:t>The new MV line required to connect the settlement</a:t>
            </a:r>
            <a:endParaRPr/>
          </a:p>
          <a:p>
            <a:pPr indent="-228600" lvl="1" marL="685800" rtl="0" algn="l">
              <a:lnSpc>
                <a:spcPct val="100000"/>
              </a:lnSpc>
              <a:spcBef>
                <a:spcPts val="500"/>
              </a:spcBef>
              <a:spcAft>
                <a:spcPts val="0"/>
              </a:spcAft>
              <a:buClr>
                <a:schemeClr val="dk1"/>
              </a:buClr>
              <a:buSzPct val="100000"/>
              <a:buChar char="•"/>
            </a:pPr>
            <a:r>
              <a:rPr lang="en-GB">
                <a:latin typeface="Open Sans"/>
                <a:ea typeface="Open Sans"/>
                <a:cs typeface="Open Sans"/>
                <a:sym typeface="Open Sans"/>
              </a:rPr>
              <a:t>The cost of electricity generated (or imported) for the grid</a:t>
            </a:r>
            <a:endParaRPr/>
          </a:p>
        </p:txBody>
      </p:sp>
      <p:sp>
        <p:nvSpPr>
          <p:cNvPr id="501" name="Google Shape;501;p17"/>
          <p:cNvSpPr txBox="1"/>
          <p:nvPr>
            <p:ph idx="4294967295" type="body"/>
          </p:nvPr>
        </p:nvSpPr>
        <p:spPr>
          <a:xfrm>
            <a:off x="1257480" y="4857653"/>
            <a:ext cx="4322463" cy="753472"/>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0"/>
              </a:spcBef>
              <a:spcAft>
                <a:spcPts val="0"/>
              </a:spcAft>
              <a:buClr>
                <a:schemeClr val="dk1"/>
              </a:buClr>
              <a:buSzPts val="1600"/>
              <a:buNone/>
            </a:pPr>
            <a:r>
              <a:rPr lang="en-GB" sz="1600">
                <a:latin typeface="Open Sans"/>
                <a:ea typeface="Open Sans"/>
                <a:cs typeface="Open Sans"/>
                <a:sym typeface="Open Sans"/>
              </a:rPr>
              <a:t>Example: If the new MV line is 3 km and the cost of MV lines is 9,000 USD/km, the total cost of the new line is 27,000 USD</a:t>
            </a:r>
            <a:endParaRPr/>
          </a:p>
        </p:txBody>
      </p:sp>
      <p:pic>
        <p:nvPicPr>
          <p:cNvPr descr="File:Home Icon.svg - Wikimedia Commons" id="502" name="Google Shape;502;p17"/>
          <p:cNvPicPr preferRelativeResize="0"/>
          <p:nvPr/>
        </p:nvPicPr>
        <p:blipFill rotWithShape="1">
          <a:blip r:embed="rId3">
            <a:alphaModFix/>
          </a:blip>
          <a:srcRect b="0" l="0" r="0" t="0"/>
          <a:stretch/>
        </p:blipFill>
        <p:spPr>
          <a:xfrm>
            <a:off x="6566057" y="3552731"/>
            <a:ext cx="624254" cy="624254"/>
          </a:xfrm>
          <a:prstGeom prst="rect">
            <a:avLst/>
          </a:prstGeom>
          <a:noFill/>
          <a:ln>
            <a:noFill/>
          </a:ln>
        </p:spPr>
      </p:pic>
      <p:pic>
        <p:nvPicPr>
          <p:cNvPr descr="File:Home Icon.svg - Wikimedia Commons" id="503" name="Google Shape;503;p17"/>
          <p:cNvPicPr preferRelativeResize="0"/>
          <p:nvPr/>
        </p:nvPicPr>
        <p:blipFill rotWithShape="1">
          <a:blip r:embed="rId3">
            <a:alphaModFix/>
          </a:blip>
          <a:srcRect b="0" l="0" r="0" t="0"/>
          <a:stretch/>
        </p:blipFill>
        <p:spPr>
          <a:xfrm>
            <a:off x="6458353" y="5055116"/>
            <a:ext cx="624254" cy="624254"/>
          </a:xfrm>
          <a:prstGeom prst="rect">
            <a:avLst/>
          </a:prstGeom>
          <a:noFill/>
          <a:ln>
            <a:noFill/>
          </a:ln>
        </p:spPr>
      </p:pic>
      <p:pic>
        <p:nvPicPr>
          <p:cNvPr descr="File:Home Icon.svg - Wikimedia Commons" id="504" name="Google Shape;504;p17"/>
          <p:cNvPicPr preferRelativeResize="0"/>
          <p:nvPr/>
        </p:nvPicPr>
        <p:blipFill rotWithShape="1">
          <a:blip r:embed="rId3">
            <a:alphaModFix/>
          </a:blip>
          <a:srcRect b="0" l="0" r="0" t="0"/>
          <a:stretch/>
        </p:blipFill>
        <p:spPr>
          <a:xfrm>
            <a:off x="7719313" y="4608723"/>
            <a:ext cx="624254" cy="624254"/>
          </a:xfrm>
          <a:prstGeom prst="rect">
            <a:avLst/>
          </a:prstGeom>
          <a:noFill/>
          <a:ln>
            <a:noFill/>
          </a:ln>
        </p:spPr>
      </p:pic>
      <p:pic>
        <p:nvPicPr>
          <p:cNvPr descr="File:Home Icon.svg - Wikimedia Commons" id="505" name="Google Shape;505;p17"/>
          <p:cNvPicPr preferRelativeResize="0"/>
          <p:nvPr/>
        </p:nvPicPr>
        <p:blipFill rotWithShape="1">
          <a:blip r:embed="rId3">
            <a:alphaModFix/>
          </a:blip>
          <a:srcRect b="0" l="0" r="0" t="0"/>
          <a:stretch/>
        </p:blipFill>
        <p:spPr>
          <a:xfrm>
            <a:off x="8031440" y="5922868"/>
            <a:ext cx="624254" cy="624254"/>
          </a:xfrm>
          <a:prstGeom prst="rect">
            <a:avLst/>
          </a:prstGeom>
          <a:noFill/>
          <a:ln>
            <a:noFill/>
          </a:ln>
        </p:spPr>
      </p:pic>
      <p:pic>
        <p:nvPicPr>
          <p:cNvPr descr="File:Home Icon.svg - Wikimedia Commons" id="506" name="Google Shape;506;p17"/>
          <p:cNvPicPr preferRelativeResize="0"/>
          <p:nvPr/>
        </p:nvPicPr>
        <p:blipFill rotWithShape="1">
          <a:blip r:embed="rId3">
            <a:alphaModFix/>
          </a:blip>
          <a:srcRect b="0" l="0" r="0" t="0"/>
          <a:stretch/>
        </p:blipFill>
        <p:spPr>
          <a:xfrm>
            <a:off x="9432348" y="5545104"/>
            <a:ext cx="624254" cy="624254"/>
          </a:xfrm>
          <a:prstGeom prst="rect">
            <a:avLst/>
          </a:prstGeom>
          <a:noFill/>
          <a:ln>
            <a:noFill/>
          </a:ln>
        </p:spPr>
      </p:pic>
      <p:pic>
        <p:nvPicPr>
          <p:cNvPr descr="File:Home Icon.svg - Wikimedia Commons" id="507" name="Google Shape;507;p17"/>
          <p:cNvPicPr preferRelativeResize="0"/>
          <p:nvPr/>
        </p:nvPicPr>
        <p:blipFill rotWithShape="1">
          <a:blip r:embed="rId3">
            <a:alphaModFix/>
          </a:blip>
          <a:srcRect b="0" l="0" r="0" t="0"/>
          <a:stretch/>
        </p:blipFill>
        <p:spPr>
          <a:xfrm>
            <a:off x="8500365" y="3626247"/>
            <a:ext cx="624254" cy="624254"/>
          </a:xfrm>
          <a:prstGeom prst="rect">
            <a:avLst/>
          </a:prstGeom>
          <a:noFill/>
          <a:ln>
            <a:noFill/>
          </a:ln>
        </p:spPr>
      </p:pic>
      <p:cxnSp>
        <p:nvCxnSpPr>
          <p:cNvPr id="508" name="Google Shape;508;p17"/>
          <p:cNvCxnSpPr>
            <a:stCxn id="502" idx="2"/>
          </p:cNvCxnSpPr>
          <p:nvPr/>
        </p:nvCxnSpPr>
        <p:spPr>
          <a:xfrm>
            <a:off x="6878184" y="4176985"/>
            <a:ext cx="1934400" cy="477900"/>
          </a:xfrm>
          <a:prstGeom prst="straightConnector1">
            <a:avLst/>
          </a:prstGeom>
          <a:noFill/>
          <a:ln cap="flat" cmpd="sng" w="9525">
            <a:solidFill>
              <a:schemeClr val="accent1"/>
            </a:solidFill>
            <a:prstDash val="solid"/>
            <a:miter lim="800000"/>
            <a:headEnd len="sm" w="sm" type="none"/>
            <a:tailEnd len="sm" w="sm" type="none"/>
          </a:ln>
        </p:spPr>
      </p:cxnSp>
      <p:cxnSp>
        <p:nvCxnSpPr>
          <p:cNvPr id="509" name="Google Shape;509;p17"/>
          <p:cNvCxnSpPr/>
          <p:nvPr/>
        </p:nvCxnSpPr>
        <p:spPr>
          <a:xfrm>
            <a:off x="8812492" y="4654825"/>
            <a:ext cx="152400" cy="400291"/>
          </a:xfrm>
          <a:prstGeom prst="straightConnector1">
            <a:avLst/>
          </a:prstGeom>
          <a:noFill/>
          <a:ln cap="flat" cmpd="sng" w="9525">
            <a:solidFill>
              <a:schemeClr val="accent1"/>
            </a:solidFill>
            <a:prstDash val="solid"/>
            <a:miter lim="800000"/>
            <a:headEnd len="sm" w="sm" type="none"/>
            <a:tailEnd len="sm" w="sm" type="none"/>
          </a:ln>
        </p:spPr>
      </p:cxnSp>
      <p:cxnSp>
        <p:nvCxnSpPr>
          <p:cNvPr id="510" name="Google Shape;510;p17"/>
          <p:cNvCxnSpPr/>
          <p:nvPr/>
        </p:nvCxnSpPr>
        <p:spPr>
          <a:xfrm flipH="1">
            <a:off x="8530764" y="5055116"/>
            <a:ext cx="449509" cy="510483"/>
          </a:xfrm>
          <a:prstGeom prst="straightConnector1">
            <a:avLst/>
          </a:prstGeom>
          <a:noFill/>
          <a:ln cap="flat" cmpd="sng" w="9525">
            <a:solidFill>
              <a:schemeClr val="accent1"/>
            </a:solidFill>
            <a:prstDash val="solid"/>
            <a:miter lim="800000"/>
            <a:headEnd len="sm" w="sm" type="none"/>
            <a:tailEnd len="sm" w="sm" type="none"/>
          </a:ln>
        </p:spPr>
      </p:cxnSp>
      <p:cxnSp>
        <p:nvCxnSpPr>
          <p:cNvPr id="511" name="Google Shape;511;p17"/>
          <p:cNvCxnSpPr>
            <a:endCxn id="505" idx="0"/>
          </p:cNvCxnSpPr>
          <p:nvPr/>
        </p:nvCxnSpPr>
        <p:spPr>
          <a:xfrm flipH="1">
            <a:off x="8343567" y="5565568"/>
            <a:ext cx="187200" cy="357300"/>
          </a:xfrm>
          <a:prstGeom prst="straightConnector1">
            <a:avLst/>
          </a:prstGeom>
          <a:noFill/>
          <a:ln cap="flat" cmpd="sng" w="9525">
            <a:solidFill>
              <a:schemeClr val="accent1"/>
            </a:solidFill>
            <a:prstDash val="solid"/>
            <a:miter lim="800000"/>
            <a:headEnd len="sm" w="sm" type="none"/>
            <a:tailEnd len="sm" w="sm" type="none"/>
          </a:ln>
        </p:spPr>
      </p:cxnSp>
      <p:cxnSp>
        <p:nvCxnSpPr>
          <p:cNvPr id="512" name="Google Shape;512;p17"/>
          <p:cNvCxnSpPr>
            <a:endCxn id="503" idx="3"/>
          </p:cNvCxnSpPr>
          <p:nvPr/>
        </p:nvCxnSpPr>
        <p:spPr>
          <a:xfrm rot="10800000">
            <a:off x="7082607" y="5367243"/>
            <a:ext cx="1448100" cy="198300"/>
          </a:xfrm>
          <a:prstGeom prst="straightConnector1">
            <a:avLst/>
          </a:prstGeom>
          <a:noFill/>
          <a:ln cap="flat" cmpd="sng" w="9525">
            <a:solidFill>
              <a:schemeClr val="accent1"/>
            </a:solidFill>
            <a:prstDash val="solid"/>
            <a:miter lim="800000"/>
            <a:headEnd len="sm" w="sm" type="none"/>
            <a:tailEnd len="sm" w="sm" type="none"/>
          </a:ln>
        </p:spPr>
      </p:cxnSp>
      <p:cxnSp>
        <p:nvCxnSpPr>
          <p:cNvPr id="513" name="Google Shape;513;p17"/>
          <p:cNvCxnSpPr/>
          <p:nvPr/>
        </p:nvCxnSpPr>
        <p:spPr>
          <a:xfrm rot="10800000">
            <a:off x="8812492" y="4250501"/>
            <a:ext cx="0" cy="404324"/>
          </a:xfrm>
          <a:prstGeom prst="straightConnector1">
            <a:avLst/>
          </a:prstGeom>
          <a:noFill/>
          <a:ln cap="flat" cmpd="sng" w="9525">
            <a:solidFill>
              <a:schemeClr val="accent1"/>
            </a:solidFill>
            <a:prstDash val="solid"/>
            <a:miter lim="800000"/>
            <a:headEnd len="sm" w="sm" type="none"/>
            <a:tailEnd len="sm" w="sm" type="none"/>
          </a:ln>
        </p:spPr>
      </p:cxnSp>
      <p:cxnSp>
        <p:nvCxnSpPr>
          <p:cNvPr id="514" name="Google Shape;514;p17"/>
          <p:cNvCxnSpPr/>
          <p:nvPr/>
        </p:nvCxnSpPr>
        <p:spPr>
          <a:xfrm>
            <a:off x="8980273" y="5055116"/>
            <a:ext cx="764202" cy="489988"/>
          </a:xfrm>
          <a:prstGeom prst="straightConnector1">
            <a:avLst/>
          </a:prstGeom>
          <a:noFill/>
          <a:ln cap="flat" cmpd="sng" w="9525">
            <a:solidFill>
              <a:schemeClr val="accent1"/>
            </a:solidFill>
            <a:prstDash val="solid"/>
            <a:miter lim="800000"/>
            <a:headEnd len="sm" w="sm" type="none"/>
            <a:tailEnd len="sm" w="sm" type="none"/>
          </a:ln>
        </p:spPr>
      </p:cxnSp>
      <p:cxnSp>
        <p:nvCxnSpPr>
          <p:cNvPr id="515" name="Google Shape;515;p17"/>
          <p:cNvCxnSpPr/>
          <p:nvPr/>
        </p:nvCxnSpPr>
        <p:spPr>
          <a:xfrm>
            <a:off x="8435840" y="1012219"/>
            <a:ext cx="3756160" cy="1505392"/>
          </a:xfrm>
          <a:prstGeom prst="straightConnector1">
            <a:avLst/>
          </a:prstGeom>
          <a:noFill/>
          <a:ln cap="flat" cmpd="sng" w="19050">
            <a:solidFill>
              <a:schemeClr val="dk1"/>
            </a:solidFill>
            <a:prstDash val="solid"/>
            <a:miter lim="800000"/>
            <a:headEnd len="sm" w="sm" type="none"/>
            <a:tailEnd len="sm" w="sm" type="none"/>
          </a:ln>
        </p:spPr>
      </p:cxnSp>
      <p:sp>
        <p:nvSpPr>
          <p:cNvPr id="516" name="Google Shape;516;p17"/>
          <p:cNvSpPr/>
          <p:nvPr/>
        </p:nvSpPr>
        <p:spPr>
          <a:xfrm>
            <a:off x="8992706" y="1606463"/>
            <a:ext cx="2582392" cy="325316"/>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Existing/planned HV line </a:t>
            </a:r>
            <a:endParaRPr sz="1800">
              <a:solidFill>
                <a:schemeClr val="dk1"/>
              </a:solidFill>
              <a:latin typeface="Calibri"/>
              <a:ea typeface="Calibri"/>
              <a:cs typeface="Calibri"/>
              <a:sym typeface="Calibri"/>
            </a:endParaRPr>
          </a:p>
        </p:txBody>
      </p:sp>
      <p:cxnSp>
        <p:nvCxnSpPr>
          <p:cNvPr id="517" name="Google Shape;517;p17"/>
          <p:cNvCxnSpPr/>
          <p:nvPr/>
        </p:nvCxnSpPr>
        <p:spPr>
          <a:xfrm flipH="1" rot="10800000">
            <a:off x="8964892" y="2041469"/>
            <a:ext cx="1909973" cy="2952748"/>
          </a:xfrm>
          <a:prstGeom prst="straightConnector1">
            <a:avLst/>
          </a:prstGeom>
          <a:noFill/>
          <a:ln cap="flat" cmpd="sng" w="12700">
            <a:solidFill>
              <a:schemeClr val="accent2"/>
            </a:solidFill>
            <a:prstDash val="solid"/>
            <a:miter lim="800000"/>
            <a:headEnd len="sm" w="sm" type="none"/>
            <a:tailEnd len="sm" w="sm" type="none"/>
          </a:ln>
        </p:spPr>
      </p:cxnSp>
      <p:sp>
        <p:nvSpPr>
          <p:cNvPr id="518" name="Google Shape;518;p17"/>
          <p:cNvSpPr txBox="1"/>
          <p:nvPr/>
        </p:nvSpPr>
        <p:spPr>
          <a:xfrm>
            <a:off x="9618447" y="3489328"/>
            <a:ext cx="1408818" cy="36933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New MV line</a:t>
            </a:r>
            <a:endParaRPr sz="1800">
              <a:solidFill>
                <a:schemeClr val="dk1"/>
              </a:solidFill>
              <a:latin typeface="Calibri"/>
              <a:ea typeface="Calibri"/>
              <a:cs typeface="Calibri"/>
              <a:sym typeface="Calibri"/>
            </a:endParaRPr>
          </a:p>
        </p:txBody>
      </p:sp>
      <p:sp>
        <p:nvSpPr>
          <p:cNvPr id="519" name="Google Shape;519;p17"/>
          <p:cNvSpPr txBox="1"/>
          <p:nvPr/>
        </p:nvSpPr>
        <p:spPr>
          <a:xfrm>
            <a:off x="990600" y="1716152"/>
            <a:ext cx="10515600" cy="4137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9CC2E5"/>
              </a:buClr>
              <a:buSzPts val="2000"/>
              <a:buFont typeface="Open Sans"/>
              <a:buNone/>
            </a:pPr>
            <a:r>
              <a:rPr b="1" lang="en-GB" sz="2000">
                <a:solidFill>
                  <a:srgbClr val="9CC2E5"/>
                </a:solidFill>
                <a:latin typeface="Open Sans"/>
                <a:ea typeface="Open Sans"/>
                <a:cs typeface="Open Sans"/>
                <a:sym typeface="Open Sans"/>
              </a:rPr>
              <a:t>Example of grid connection cost</a:t>
            </a:r>
            <a:endParaRPr/>
          </a:p>
        </p:txBody>
      </p:sp>
      <p:sp>
        <p:nvSpPr>
          <p:cNvPr id="520" name="Google Shape;520;p17"/>
          <p:cNvSpPr txBox="1"/>
          <p:nvPr/>
        </p:nvSpPr>
        <p:spPr>
          <a:xfrm>
            <a:off x="990600" y="517525"/>
            <a:ext cx="693928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OnSSET calculations and summaries</a:t>
            </a:r>
            <a:endParaRPr sz="4400">
              <a:solidFill>
                <a:schemeClr val="dk1"/>
              </a:solidFill>
              <a:latin typeface="Open Sans"/>
              <a:ea typeface="Open Sans"/>
              <a:cs typeface="Open Sans"/>
              <a:sym typeface="Open Sans"/>
            </a:endParaRPr>
          </a:p>
        </p:txBody>
      </p:sp>
      <p:sp>
        <p:nvSpPr>
          <p:cNvPr id="521" name="Google Shape;521;p17"/>
          <p:cNvSpPr/>
          <p:nvPr/>
        </p:nvSpPr>
        <p:spPr>
          <a:xfrm>
            <a:off x="1028880" y="6134352"/>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pic>
        <p:nvPicPr>
          <p:cNvPr id="522" name="Google Shape;522;p17"/>
          <p:cNvPicPr preferRelativeResize="0"/>
          <p:nvPr/>
        </p:nvPicPr>
        <p:blipFill rotWithShape="1">
          <a:blip r:embed="rId4">
            <a:alphaModFix/>
          </a:blip>
          <a:srcRect b="0" l="0" r="0" t="0"/>
          <a:stretch/>
        </p:blipFill>
        <p:spPr>
          <a:xfrm>
            <a:off x="8031440" y="327828"/>
            <a:ext cx="1065703" cy="706796"/>
          </a:xfrm>
          <a:prstGeom prst="rect">
            <a:avLst/>
          </a:prstGeom>
          <a:noFill/>
          <a:ln>
            <a:noFill/>
          </a:ln>
        </p:spPr>
      </p:pic>
      <p:sp>
        <p:nvSpPr>
          <p:cNvPr id="523" name="Google Shape;523;p17"/>
          <p:cNvSpPr txBox="1"/>
          <p:nvPr/>
        </p:nvSpPr>
        <p:spPr>
          <a:xfrm>
            <a:off x="3912310" y="6146544"/>
            <a:ext cx="414782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524" name="Google Shape;524;p17"/>
          <p:cNvSpPr/>
          <p:nvPr/>
        </p:nvSpPr>
        <p:spPr>
          <a:xfrm>
            <a:off x="5502823" y="124687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23.mp3" id="525" name="Google Shape;525;p17"/>
          <p:cNvPicPr preferRelativeResize="0"/>
          <p:nvPr/>
        </p:nvPicPr>
        <p:blipFill rotWithShape="1">
          <a:blip r:embed="rId7">
            <a:alphaModFix/>
          </a:blip>
          <a:srcRect b="0" l="0" r="0" t="0"/>
          <a:stretch/>
        </p:blipFill>
        <p:spPr>
          <a:xfrm>
            <a:off x="5571721" y="13046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cxnSp>
        <p:nvCxnSpPr>
          <p:cNvPr id="531" name="Google Shape;531;p41"/>
          <p:cNvCxnSpPr/>
          <p:nvPr/>
        </p:nvCxnSpPr>
        <p:spPr>
          <a:xfrm>
            <a:off x="1993692" y="2818620"/>
            <a:ext cx="984587" cy="4057020"/>
          </a:xfrm>
          <a:prstGeom prst="straightConnector1">
            <a:avLst/>
          </a:prstGeom>
          <a:noFill/>
          <a:ln cap="flat" cmpd="sng" w="57150">
            <a:solidFill>
              <a:schemeClr val="dk1"/>
            </a:solidFill>
            <a:prstDash val="solid"/>
            <a:round/>
            <a:headEnd len="sm" w="sm" type="none"/>
            <a:tailEnd len="sm" w="sm" type="none"/>
          </a:ln>
        </p:spPr>
      </p:cxnSp>
      <p:sp>
        <p:nvSpPr>
          <p:cNvPr id="532" name="Google Shape;532;p41"/>
          <p:cNvSpPr/>
          <p:nvPr/>
        </p:nvSpPr>
        <p:spPr>
          <a:xfrm>
            <a:off x="5493240" y="2955240"/>
            <a:ext cx="2737080" cy="1263960"/>
          </a:xfrm>
          <a:prstGeom prst="ellipse">
            <a:avLst/>
          </a:prstGeom>
          <a:solidFill>
            <a:schemeClr val="accent6"/>
          </a:solidFill>
          <a:ln cap="flat" cmpd="sng" w="12700">
            <a:solidFill>
              <a:srgbClr val="517E33"/>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GB" sz="1870" strike="noStrike">
                <a:solidFill>
                  <a:srgbClr val="FFFFFF"/>
                </a:solidFill>
                <a:latin typeface="Arial"/>
                <a:ea typeface="Arial"/>
                <a:cs typeface="Arial"/>
                <a:sym typeface="Arial"/>
              </a:rPr>
              <a:t>Location A</a:t>
            </a:r>
            <a:br>
              <a:rPr lang="en-GB" sz="1800">
                <a:solidFill>
                  <a:schemeClr val="dk1"/>
                </a:solidFill>
                <a:latin typeface="Calibri"/>
                <a:ea typeface="Calibri"/>
                <a:cs typeface="Calibri"/>
                <a:sym typeface="Calibri"/>
              </a:rPr>
            </a:br>
            <a:r>
              <a:rPr b="0" lang="en-GB" sz="1870" strike="noStrike">
                <a:solidFill>
                  <a:srgbClr val="FFFFFF"/>
                </a:solidFill>
                <a:latin typeface="Arial"/>
                <a:ea typeface="Arial"/>
                <a:cs typeface="Arial"/>
                <a:sym typeface="Arial"/>
              </a:rPr>
              <a:t>Off-grid = 0.30 USD/kWh</a:t>
            </a:r>
            <a:endParaRPr b="0" sz="1870" strike="noStrike">
              <a:solidFill>
                <a:schemeClr val="dk1"/>
              </a:solidFill>
              <a:latin typeface="Arial"/>
              <a:ea typeface="Arial"/>
              <a:cs typeface="Arial"/>
              <a:sym typeface="Arial"/>
            </a:endParaRPr>
          </a:p>
        </p:txBody>
      </p:sp>
      <p:sp>
        <p:nvSpPr>
          <p:cNvPr id="533" name="Google Shape;533;p41"/>
          <p:cNvSpPr/>
          <p:nvPr/>
        </p:nvSpPr>
        <p:spPr>
          <a:xfrm>
            <a:off x="8785329" y="1433880"/>
            <a:ext cx="3088080" cy="1361160"/>
          </a:xfrm>
          <a:prstGeom prst="ellipse">
            <a:avLst/>
          </a:prstGeom>
          <a:solidFill>
            <a:schemeClr val="accent6"/>
          </a:solidFill>
          <a:ln cap="flat" cmpd="sng" w="12700">
            <a:solidFill>
              <a:srgbClr val="517E33"/>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GB" sz="1870" strike="noStrike">
                <a:solidFill>
                  <a:srgbClr val="FFFFFF"/>
                </a:solidFill>
                <a:latin typeface="Arial"/>
                <a:ea typeface="Arial"/>
                <a:cs typeface="Arial"/>
                <a:sym typeface="Arial"/>
              </a:rPr>
              <a:t>Location B</a:t>
            </a:r>
            <a:br>
              <a:rPr lang="en-GB" sz="1800">
                <a:solidFill>
                  <a:schemeClr val="dk1"/>
                </a:solidFill>
                <a:latin typeface="Calibri"/>
                <a:ea typeface="Calibri"/>
                <a:cs typeface="Calibri"/>
                <a:sym typeface="Calibri"/>
              </a:rPr>
            </a:br>
            <a:r>
              <a:rPr b="0" lang="en-GB" sz="1870" strike="noStrike">
                <a:solidFill>
                  <a:srgbClr val="FFFFFF"/>
                </a:solidFill>
                <a:latin typeface="Arial"/>
                <a:ea typeface="Arial"/>
                <a:cs typeface="Arial"/>
                <a:sym typeface="Arial"/>
              </a:rPr>
              <a:t>Off-grid = 0.25 USD/kWh</a:t>
            </a:r>
            <a:endParaRPr b="0" sz="1870" strike="noStrike">
              <a:solidFill>
                <a:schemeClr val="dk1"/>
              </a:solidFill>
              <a:latin typeface="Arial"/>
              <a:ea typeface="Arial"/>
              <a:cs typeface="Arial"/>
              <a:sym typeface="Arial"/>
            </a:endParaRPr>
          </a:p>
        </p:txBody>
      </p:sp>
      <p:sp>
        <p:nvSpPr>
          <p:cNvPr id="534" name="Google Shape;534;p41"/>
          <p:cNvSpPr/>
          <p:nvPr/>
        </p:nvSpPr>
        <p:spPr>
          <a:xfrm>
            <a:off x="9262080" y="4530600"/>
            <a:ext cx="2651040" cy="1356840"/>
          </a:xfrm>
          <a:prstGeom prst="ellipse">
            <a:avLst/>
          </a:prstGeom>
          <a:solidFill>
            <a:schemeClr val="accent6"/>
          </a:solidFill>
          <a:ln cap="flat" cmpd="sng" w="12700">
            <a:solidFill>
              <a:srgbClr val="517E33"/>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GB" sz="1870" strike="noStrike">
                <a:solidFill>
                  <a:srgbClr val="FFFFFF"/>
                </a:solidFill>
                <a:latin typeface="Arial"/>
                <a:ea typeface="Arial"/>
                <a:cs typeface="Arial"/>
                <a:sym typeface="Arial"/>
              </a:rPr>
              <a:t>Location C</a:t>
            </a:r>
            <a:br>
              <a:rPr lang="en-GB" sz="1800">
                <a:solidFill>
                  <a:schemeClr val="dk1"/>
                </a:solidFill>
                <a:latin typeface="Calibri"/>
                <a:ea typeface="Calibri"/>
                <a:cs typeface="Calibri"/>
                <a:sym typeface="Calibri"/>
              </a:rPr>
            </a:br>
            <a:r>
              <a:rPr b="0" lang="en-GB" sz="1870" strike="noStrike">
                <a:solidFill>
                  <a:srgbClr val="FFFFFF"/>
                </a:solidFill>
                <a:latin typeface="Arial"/>
                <a:ea typeface="Arial"/>
                <a:cs typeface="Arial"/>
                <a:sym typeface="Arial"/>
              </a:rPr>
              <a:t>Off-grid = 0.20 USD/kWh</a:t>
            </a:r>
            <a:endParaRPr b="0" sz="1870" strike="noStrike">
              <a:solidFill>
                <a:schemeClr val="dk1"/>
              </a:solidFill>
              <a:latin typeface="Arial"/>
              <a:ea typeface="Arial"/>
              <a:cs typeface="Arial"/>
              <a:sym typeface="Arial"/>
            </a:endParaRPr>
          </a:p>
        </p:txBody>
      </p:sp>
      <p:cxnSp>
        <p:nvCxnSpPr>
          <p:cNvPr id="535" name="Google Shape;535;p41"/>
          <p:cNvCxnSpPr/>
          <p:nvPr/>
        </p:nvCxnSpPr>
        <p:spPr>
          <a:xfrm flipH="1" rot="10800000">
            <a:off x="2358359" y="2197798"/>
            <a:ext cx="6426969" cy="1628642"/>
          </a:xfrm>
          <a:prstGeom prst="straightConnector1">
            <a:avLst/>
          </a:prstGeom>
          <a:noFill/>
          <a:ln cap="flat" cmpd="sng" w="19050">
            <a:solidFill>
              <a:schemeClr val="accent2"/>
            </a:solidFill>
            <a:prstDash val="solid"/>
            <a:round/>
            <a:headEnd len="sm" w="sm" type="none"/>
            <a:tailEnd len="sm" w="sm" type="none"/>
          </a:ln>
        </p:spPr>
      </p:cxnSp>
      <p:cxnSp>
        <p:nvCxnSpPr>
          <p:cNvPr id="536" name="Google Shape;536;p41"/>
          <p:cNvCxnSpPr/>
          <p:nvPr/>
        </p:nvCxnSpPr>
        <p:spPr>
          <a:xfrm flipH="1" rot="10800000">
            <a:off x="2358360" y="3587400"/>
            <a:ext cx="3134520" cy="326520"/>
          </a:xfrm>
          <a:prstGeom prst="straightConnector1">
            <a:avLst/>
          </a:prstGeom>
          <a:noFill/>
          <a:ln cap="flat" cmpd="sng" w="38100">
            <a:solidFill>
              <a:schemeClr val="accent5"/>
            </a:solidFill>
            <a:prstDash val="solid"/>
            <a:round/>
            <a:headEnd len="sm" w="sm" type="none"/>
            <a:tailEnd len="sm" w="sm" type="none"/>
          </a:ln>
        </p:spPr>
      </p:cxnSp>
      <p:sp>
        <p:nvSpPr>
          <p:cNvPr id="537" name="Google Shape;537;p41"/>
          <p:cNvSpPr/>
          <p:nvPr/>
        </p:nvSpPr>
        <p:spPr>
          <a:xfrm>
            <a:off x="3202144" y="2465854"/>
            <a:ext cx="3735360" cy="583321"/>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Grid extension = 0.40 USD/kWh  </a:t>
            </a:r>
            <a:endParaRPr/>
          </a:p>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Too expensive</a:t>
            </a:r>
            <a:endParaRPr b="0" sz="1600" strike="noStrike">
              <a:solidFill>
                <a:schemeClr val="dk1"/>
              </a:solidFill>
              <a:latin typeface="Arial"/>
              <a:ea typeface="Arial"/>
              <a:cs typeface="Arial"/>
              <a:sym typeface="Arial"/>
            </a:endParaRPr>
          </a:p>
        </p:txBody>
      </p:sp>
      <p:sp>
        <p:nvSpPr>
          <p:cNvPr id="538" name="Google Shape;538;p41"/>
          <p:cNvSpPr/>
          <p:nvPr/>
        </p:nvSpPr>
        <p:spPr>
          <a:xfrm>
            <a:off x="2444158" y="3919540"/>
            <a:ext cx="3807069" cy="3371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Grid extension = 0.25 USD/kWh</a:t>
            </a:r>
            <a:endParaRPr b="0" sz="1600" strike="noStrike">
              <a:solidFill>
                <a:schemeClr val="dk1"/>
              </a:solidFill>
              <a:latin typeface="Arial"/>
              <a:ea typeface="Arial"/>
              <a:cs typeface="Arial"/>
              <a:sym typeface="Arial"/>
            </a:endParaRPr>
          </a:p>
        </p:txBody>
      </p:sp>
      <p:sp>
        <p:nvSpPr>
          <p:cNvPr id="539" name="Google Shape;539;p41"/>
          <p:cNvSpPr/>
          <p:nvPr/>
        </p:nvSpPr>
        <p:spPr>
          <a:xfrm>
            <a:off x="2081520" y="216360"/>
            <a:ext cx="9680400" cy="9622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41"/>
          <p:cNvSpPr/>
          <p:nvPr/>
        </p:nvSpPr>
        <p:spPr>
          <a:xfrm>
            <a:off x="999624" y="3576072"/>
            <a:ext cx="1698816" cy="954192"/>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870" strike="noStrike">
                <a:solidFill>
                  <a:srgbClr val="000000"/>
                </a:solidFill>
                <a:latin typeface="Arial"/>
                <a:ea typeface="Arial"/>
                <a:cs typeface="Arial"/>
                <a:sym typeface="Arial"/>
              </a:rPr>
              <a:t>Existing/</a:t>
            </a:r>
            <a:br>
              <a:rPr b="0" lang="en-GB" sz="1870" strike="noStrike">
                <a:solidFill>
                  <a:srgbClr val="000000"/>
                </a:solidFill>
                <a:latin typeface="Arial"/>
                <a:ea typeface="Arial"/>
                <a:cs typeface="Arial"/>
                <a:sym typeface="Arial"/>
              </a:rPr>
            </a:br>
            <a:r>
              <a:rPr b="0" lang="en-GB" sz="1870" strike="noStrike">
                <a:solidFill>
                  <a:srgbClr val="000000"/>
                </a:solidFill>
                <a:latin typeface="Arial"/>
                <a:ea typeface="Arial"/>
                <a:cs typeface="Arial"/>
                <a:sym typeface="Arial"/>
              </a:rPr>
              <a:t>Planned </a:t>
            </a:r>
            <a:br>
              <a:rPr b="0" lang="en-GB" sz="1870" strike="noStrike">
                <a:solidFill>
                  <a:srgbClr val="000000"/>
                </a:solidFill>
                <a:latin typeface="Arial"/>
                <a:ea typeface="Arial"/>
                <a:cs typeface="Arial"/>
                <a:sym typeface="Arial"/>
              </a:rPr>
            </a:br>
            <a:r>
              <a:rPr b="0" lang="en-GB" sz="1870" strike="noStrike">
                <a:solidFill>
                  <a:srgbClr val="000000"/>
                </a:solidFill>
                <a:latin typeface="Arial"/>
                <a:ea typeface="Arial"/>
                <a:cs typeface="Arial"/>
                <a:sym typeface="Arial"/>
              </a:rPr>
              <a:t>network</a:t>
            </a:r>
            <a:endParaRPr b="0" sz="1870" strike="noStrike">
              <a:solidFill>
                <a:schemeClr val="dk1"/>
              </a:solidFill>
              <a:latin typeface="Arial"/>
              <a:ea typeface="Arial"/>
              <a:cs typeface="Arial"/>
              <a:sym typeface="Arial"/>
            </a:endParaRPr>
          </a:p>
        </p:txBody>
      </p:sp>
      <p:sp>
        <p:nvSpPr>
          <p:cNvPr id="541" name="Google Shape;541;p41"/>
          <p:cNvSpPr txBox="1"/>
          <p:nvPr/>
        </p:nvSpPr>
        <p:spPr>
          <a:xfrm>
            <a:off x="1275868" y="179729"/>
            <a:ext cx="10762128"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2700">
              <a:solidFill>
                <a:schemeClr val="dk1"/>
              </a:solidFill>
              <a:latin typeface="Calibri"/>
              <a:ea typeface="Calibri"/>
              <a:cs typeface="Calibri"/>
              <a:sym typeface="Calibri"/>
            </a:endParaRPr>
          </a:p>
        </p:txBody>
      </p:sp>
      <p:sp>
        <p:nvSpPr>
          <p:cNvPr id="542" name="Google Shape;542;p41"/>
          <p:cNvSpPr txBox="1"/>
          <p:nvPr/>
        </p:nvSpPr>
        <p:spPr>
          <a:xfrm>
            <a:off x="990600" y="1716152"/>
            <a:ext cx="10515600" cy="4137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9CC2E5"/>
              </a:buClr>
              <a:buSzPts val="2000"/>
              <a:buFont typeface="Open Sans"/>
              <a:buNone/>
            </a:pPr>
            <a:r>
              <a:rPr b="1" lang="en-GB" sz="2000">
                <a:solidFill>
                  <a:srgbClr val="9CC2E5"/>
                </a:solidFill>
                <a:latin typeface="Open Sans"/>
                <a:ea typeface="Open Sans"/>
                <a:cs typeface="Open Sans"/>
                <a:sym typeface="Open Sans"/>
              </a:rPr>
              <a:t>The grid-extension algorithm</a:t>
            </a:r>
            <a:endParaRPr/>
          </a:p>
        </p:txBody>
      </p:sp>
      <p:sp>
        <p:nvSpPr>
          <p:cNvPr id="543" name="Google Shape;543;p41"/>
          <p:cNvSpPr txBox="1"/>
          <p:nvPr/>
        </p:nvSpPr>
        <p:spPr>
          <a:xfrm>
            <a:off x="990600" y="517525"/>
            <a:ext cx="778256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OnSSET calculations and summaries</a:t>
            </a:r>
            <a:endParaRPr sz="4400">
              <a:solidFill>
                <a:schemeClr val="dk1"/>
              </a:solidFill>
              <a:latin typeface="Open Sans"/>
              <a:ea typeface="Open Sans"/>
              <a:cs typeface="Open Sans"/>
              <a:sym typeface="Open Sans"/>
            </a:endParaRPr>
          </a:p>
        </p:txBody>
      </p:sp>
      <p:sp>
        <p:nvSpPr>
          <p:cNvPr id="544" name="Google Shape;544;p41"/>
          <p:cNvSpPr/>
          <p:nvPr/>
        </p:nvSpPr>
        <p:spPr>
          <a:xfrm>
            <a:off x="877704" y="6143022"/>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545" name="Google Shape;545;p41"/>
          <p:cNvSpPr txBox="1"/>
          <p:nvPr/>
        </p:nvSpPr>
        <p:spPr>
          <a:xfrm>
            <a:off x="7601218" y="6131465"/>
            <a:ext cx="419727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546" name="Google Shape;546;p41"/>
          <p:cNvSpPr/>
          <p:nvPr/>
        </p:nvSpPr>
        <p:spPr>
          <a:xfrm>
            <a:off x="5015115" y="122744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24.mp3" id="547" name="Google Shape;547;p41"/>
          <p:cNvPicPr preferRelativeResize="0"/>
          <p:nvPr/>
        </p:nvPicPr>
        <p:blipFill rotWithShape="1">
          <a:blip r:embed="rId5">
            <a:alphaModFix/>
          </a:blip>
          <a:srcRect b="0" l="0" r="0" t="0"/>
          <a:stretch/>
        </p:blipFill>
        <p:spPr>
          <a:xfrm>
            <a:off x="5086480" y="130054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cxnSp>
        <p:nvCxnSpPr>
          <p:cNvPr id="553" name="Google Shape;553;p42"/>
          <p:cNvCxnSpPr/>
          <p:nvPr/>
        </p:nvCxnSpPr>
        <p:spPr>
          <a:xfrm>
            <a:off x="1993692" y="2818620"/>
            <a:ext cx="984587" cy="4057020"/>
          </a:xfrm>
          <a:prstGeom prst="straightConnector1">
            <a:avLst/>
          </a:prstGeom>
          <a:noFill/>
          <a:ln cap="flat" cmpd="sng" w="57150">
            <a:solidFill>
              <a:schemeClr val="dk1"/>
            </a:solidFill>
            <a:prstDash val="solid"/>
            <a:round/>
            <a:headEnd len="sm" w="sm" type="none"/>
            <a:tailEnd len="sm" w="sm" type="none"/>
          </a:ln>
        </p:spPr>
      </p:cxnSp>
      <p:sp>
        <p:nvSpPr>
          <p:cNvPr id="554" name="Google Shape;554;p42"/>
          <p:cNvSpPr/>
          <p:nvPr/>
        </p:nvSpPr>
        <p:spPr>
          <a:xfrm>
            <a:off x="5493240" y="2955240"/>
            <a:ext cx="2737080" cy="1263960"/>
          </a:xfrm>
          <a:prstGeom prst="ellipse">
            <a:avLst/>
          </a:prstGeom>
          <a:solidFill>
            <a:schemeClr val="accent6"/>
          </a:solidFill>
          <a:ln cap="flat" cmpd="sng" w="12700">
            <a:solidFill>
              <a:srgbClr val="517E33"/>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GB" sz="1870" strike="noStrike">
                <a:solidFill>
                  <a:srgbClr val="FFFFFF"/>
                </a:solidFill>
                <a:latin typeface="Arial"/>
                <a:ea typeface="Arial"/>
                <a:cs typeface="Arial"/>
                <a:sym typeface="Arial"/>
              </a:rPr>
              <a:t>Location A</a:t>
            </a:r>
            <a:br>
              <a:rPr lang="en-GB" sz="1800">
                <a:solidFill>
                  <a:schemeClr val="dk1"/>
                </a:solidFill>
                <a:latin typeface="Calibri"/>
                <a:ea typeface="Calibri"/>
                <a:cs typeface="Calibri"/>
                <a:sym typeface="Calibri"/>
              </a:rPr>
            </a:br>
            <a:r>
              <a:rPr b="0" lang="en-GB" sz="1870" strike="noStrike">
                <a:solidFill>
                  <a:srgbClr val="FFFFFF"/>
                </a:solidFill>
                <a:latin typeface="Arial"/>
                <a:ea typeface="Arial"/>
                <a:cs typeface="Arial"/>
                <a:sym typeface="Arial"/>
              </a:rPr>
              <a:t>Off-grid = 0.30 USD/kWh</a:t>
            </a:r>
            <a:endParaRPr b="0" sz="1870" strike="noStrike">
              <a:solidFill>
                <a:schemeClr val="dk1"/>
              </a:solidFill>
              <a:latin typeface="Arial"/>
              <a:ea typeface="Arial"/>
              <a:cs typeface="Arial"/>
              <a:sym typeface="Arial"/>
            </a:endParaRPr>
          </a:p>
        </p:txBody>
      </p:sp>
      <p:cxnSp>
        <p:nvCxnSpPr>
          <p:cNvPr id="555" name="Google Shape;555;p42"/>
          <p:cNvCxnSpPr/>
          <p:nvPr/>
        </p:nvCxnSpPr>
        <p:spPr>
          <a:xfrm flipH="1" rot="10800000">
            <a:off x="2358359" y="2197798"/>
            <a:ext cx="6426969" cy="1628642"/>
          </a:xfrm>
          <a:prstGeom prst="straightConnector1">
            <a:avLst/>
          </a:prstGeom>
          <a:noFill/>
          <a:ln cap="flat" cmpd="sng" w="19050">
            <a:solidFill>
              <a:schemeClr val="accent2"/>
            </a:solidFill>
            <a:prstDash val="solid"/>
            <a:round/>
            <a:headEnd len="sm" w="sm" type="none"/>
            <a:tailEnd len="sm" w="sm" type="none"/>
          </a:ln>
        </p:spPr>
      </p:cxnSp>
      <p:cxnSp>
        <p:nvCxnSpPr>
          <p:cNvPr id="556" name="Google Shape;556;p42"/>
          <p:cNvCxnSpPr/>
          <p:nvPr/>
        </p:nvCxnSpPr>
        <p:spPr>
          <a:xfrm flipH="1" rot="10800000">
            <a:off x="2358360" y="3587400"/>
            <a:ext cx="3134520" cy="326520"/>
          </a:xfrm>
          <a:prstGeom prst="straightConnector1">
            <a:avLst/>
          </a:prstGeom>
          <a:noFill/>
          <a:ln cap="flat" cmpd="sng" w="38100">
            <a:solidFill>
              <a:schemeClr val="accent5"/>
            </a:solidFill>
            <a:prstDash val="solid"/>
            <a:round/>
            <a:headEnd len="sm" w="sm" type="none"/>
            <a:tailEnd len="sm" w="sm" type="none"/>
          </a:ln>
        </p:spPr>
      </p:cxnSp>
      <p:cxnSp>
        <p:nvCxnSpPr>
          <p:cNvPr id="557" name="Google Shape;557;p42"/>
          <p:cNvCxnSpPr/>
          <p:nvPr/>
        </p:nvCxnSpPr>
        <p:spPr>
          <a:xfrm flipH="1" rot="10800000">
            <a:off x="8230320" y="2647440"/>
            <a:ext cx="1176727" cy="816840"/>
          </a:xfrm>
          <a:prstGeom prst="straightConnector1">
            <a:avLst/>
          </a:prstGeom>
          <a:noFill/>
          <a:ln cap="flat" cmpd="sng" w="19050">
            <a:solidFill>
              <a:schemeClr val="accent5"/>
            </a:solidFill>
            <a:prstDash val="solid"/>
            <a:round/>
            <a:headEnd len="sm" w="sm" type="none"/>
            <a:tailEnd len="sm" w="sm" type="none"/>
          </a:ln>
        </p:spPr>
      </p:cxnSp>
      <p:cxnSp>
        <p:nvCxnSpPr>
          <p:cNvPr id="558" name="Google Shape;558;p42"/>
          <p:cNvCxnSpPr/>
          <p:nvPr/>
        </p:nvCxnSpPr>
        <p:spPr>
          <a:xfrm>
            <a:off x="8230320" y="3587400"/>
            <a:ext cx="2357640" cy="943200"/>
          </a:xfrm>
          <a:prstGeom prst="straightConnector1">
            <a:avLst/>
          </a:prstGeom>
          <a:noFill/>
          <a:ln cap="flat" cmpd="sng" w="12700">
            <a:solidFill>
              <a:schemeClr val="accent2"/>
            </a:solidFill>
            <a:prstDash val="solid"/>
            <a:miter lim="800000"/>
            <a:headEnd len="sm" w="sm" type="none"/>
            <a:tailEnd len="sm" w="sm" type="none"/>
          </a:ln>
        </p:spPr>
      </p:cxnSp>
      <p:sp>
        <p:nvSpPr>
          <p:cNvPr id="559" name="Google Shape;559;p42"/>
          <p:cNvSpPr/>
          <p:nvPr/>
        </p:nvSpPr>
        <p:spPr>
          <a:xfrm>
            <a:off x="3202144" y="2465854"/>
            <a:ext cx="3735360" cy="583321"/>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Grid extension = 0.40 USD/kWh  </a:t>
            </a:r>
            <a:endParaRPr/>
          </a:p>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Too expensive</a:t>
            </a:r>
            <a:endParaRPr b="0" sz="1600" strike="noStrike">
              <a:solidFill>
                <a:schemeClr val="dk1"/>
              </a:solidFill>
              <a:latin typeface="Arial"/>
              <a:ea typeface="Arial"/>
              <a:cs typeface="Arial"/>
              <a:sym typeface="Arial"/>
            </a:endParaRPr>
          </a:p>
        </p:txBody>
      </p:sp>
      <p:sp>
        <p:nvSpPr>
          <p:cNvPr id="560" name="Google Shape;560;p42"/>
          <p:cNvSpPr/>
          <p:nvPr/>
        </p:nvSpPr>
        <p:spPr>
          <a:xfrm>
            <a:off x="2964081" y="3786754"/>
            <a:ext cx="3807069" cy="3371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Grid extension = 0.25 USD/kWh</a:t>
            </a:r>
            <a:endParaRPr b="0" sz="1600" strike="noStrike">
              <a:solidFill>
                <a:schemeClr val="dk1"/>
              </a:solidFill>
              <a:latin typeface="Arial"/>
              <a:ea typeface="Arial"/>
              <a:cs typeface="Arial"/>
              <a:sym typeface="Arial"/>
            </a:endParaRPr>
          </a:p>
        </p:txBody>
      </p:sp>
      <p:sp>
        <p:nvSpPr>
          <p:cNvPr id="561" name="Google Shape;561;p42"/>
          <p:cNvSpPr/>
          <p:nvPr/>
        </p:nvSpPr>
        <p:spPr>
          <a:xfrm>
            <a:off x="8673840" y="3016684"/>
            <a:ext cx="3088080" cy="338941"/>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Grid-extension = 0.20 USD/kWh</a:t>
            </a:r>
            <a:endParaRPr b="0" sz="1600" strike="noStrike">
              <a:solidFill>
                <a:schemeClr val="dk1"/>
              </a:solidFill>
              <a:latin typeface="Arial"/>
              <a:ea typeface="Arial"/>
              <a:cs typeface="Arial"/>
              <a:sym typeface="Arial"/>
            </a:endParaRPr>
          </a:p>
        </p:txBody>
      </p:sp>
      <p:sp>
        <p:nvSpPr>
          <p:cNvPr id="562" name="Google Shape;562;p42"/>
          <p:cNvSpPr/>
          <p:nvPr/>
        </p:nvSpPr>
        <p:spPr>
          <a:xfrm>
            <a:off x="8678698" y="3524736"/>
            <a:ext cx="3268662" cy="583321"/>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Grid-extension = 0.25 USD/kWh</a:t>
            </a:r>
            <a:endParaRPr b="0" sz="16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	Too expensive</a:t>
            </a:r>
            <a:endParaRPr b="0" sz="1600" strike="noStrike">
              <a:solidFill>
                <a:schemeClr val="dk1"/>
              </a:solidFill>
              <a:latin typeface="Arial"/>
              <a:ea typeface="Arial"/>
              <a:cs typeface="Arial"/>
              <a:sym typeface="Arial"/>
            </a:endParaRPr>
          </a:p>
        </p:txBody>
      </p:sp>
      <p:sp>
        <p:nvSpPr>
          <p:cNvPr id="563" name="Google Shape;563;p42"/>
          <p:cNvSpPr/>
          <p:nvPr/>
        </p:nvSpPr>
        <p:spPr>
          <a:xfrm>
            <a:off x="2081520" y="216360"/>
            <a:ext cx="9680400" cy="9622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42"/>
          <p:cNvSpPr/>
          <p:nvPr/>
        </p:nvSpPr>
        <p:spPr>
          <a:xfrm>
            <a:off x="990600" y="3624840"/>
            <a:ext cx="1585920" cy="954192"/>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870" strike="noStrike">
                <a:solidFill>
                  <a:srgbClr val="000000"/>
                </a:solidFill>
                <a:latin typeface="Arial"/>
                <a:ea typeface="Arial"/>
                <a:cs typeface="Arial"/>
                <a:sym typeface="Arial"/>
              </a:rPr>
              <a:t>Existing/</a:t>
            </a:r>
            <a:br>
              <a:rPr b="0" lang="en-GB" sz="1870" strike="noStrike">
                <a:solidFill>
                  <a:srgbClr val="000000"/>
                </a:solidFill>
                <a:latin typeface="Arial"/>
                <a:ea typeface="Arial"/>
                <a:cs typeface="Arial"/>
                <a:sym typeface="Arial"/>
              </a:rPr>
            </a:br>
            <a:r>
              <a:rPr b="0" lang="en-GB" sz="1870" strike="noStrike">
                <a:solidFill>
                  <a:srgbClr val="000000"/>
                </a:solidFill>
                <a:latin typeface="Arial"/>
                <a:ea typeface="Arial"/>
                <a:cs typeface="Arial"/>
                <a:sym typeface="Arial"/>
              </a:rPr>
              <a:t>Planned </a:t>
            </a:r>
            <a:br>
              <a:rPr b="0" lang="en-GB" sz="1870" strike="noStrike">
                <a:solidFill>
                  <a:srgbClr val="000000"/>
                </a:solidFill>
                <a:latin typeface="Arial"/>
                <a:ea typeface="Arial"/>
                <a:cs typeface="Arial"/>
                <a:sym typeface="Arial"/>
              </a:rPr>
            </a:br>
            <a:r>
              <a:rPr b="0" lang="en-GB" sz="1870" strike="noStrike">
                <a:solidFill>
                  <a:srgbClr val="000000"/>
                </a:solidFill>
                <a:latin typeface="Arial"/>
                <a:ea typeface="Arial"/>
                <a:cs typeface="Arial"/>
                <a:sym typeface="Arial"/>
              </a:rPr>
              <a:t>network</a:t>
            </a:r>
            <a:endParaRPr b="0" sz="1870" strike="noStrike">
              <a:solidFill>
                <a:schemeClr val="dk1"/>
              </a:solidFill>
              <a:latin typeface="Arial"/>
              <a:ea typeface="Arial"/>
              <a:cs typeface="Arial"/>
              <a:sym typeface="Arial"/>
            </a:endParaRPr>
          </a:p>
        </p:txBody>
      </p:sp>
      <p:sp>
        <p:nvSpPr>
          <p:cNvPr id="565" name="Google Shape;565;p42"/>
          <p:cNvSpPr/>
          <p:nvPr/>
        </p:nvSpPr>
        <p:spPr>
          <a:xfrm>
            <a:off x="8785328" y="1457460"/>
            <a:ext cx="3088080" cy="1361160"/>
          </a:xfrm>
          <a:prstGeom prst="ellipse">
            <a:avLst/>
          </a:prstGeom>
          <a:solidFill>
            <a:schemeClr val="accent1"/>
          </a:solidFill>
          <a:ln cap="flat" cmpd="sng" w="12700">
            <a:solidFill>
              <a:srgbClr val="31538F"/>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GB" sz="1870" strike="noStrike">
                <a:solidFill>
                  <a:srgbClr val="FFFFFF"/>
                </a:solidFill>
                <a:latin typeface="Arial"/>
                <a:ea typeface="Arial"/>
                <a:cs typeface="Arial"/>
                <a:sym typeface="Arial"/>
              </a:rPr>
              <a:t>Location B</a:t>
            </a:r>
            <a:br>
              <a:rPr lang="en-GB" sz="1800">
                <a:solidFill>
                  <a:schemeClr val="dk1"/>
                </a:solidFill>
                <a:latin typeface="Calibri"/>
                <a:ea typeface="Calibri"/>
                <a:cs typeface="Calibri"/>
                <a:sym typeface="Calibri"/>
              </a:rPr>
            </a:br>
            <a:r>
              <a:rPr lang="en-GB" sz="1870">
                <a:solidFill>
                  <a:srgbClr val="FFFFFF"/>
                </a:solidFill>
                <a:latin typeface="Arial"/>
                <a:ea typeface="Arial"/>
                <a:cs typeface="Arial"/>
                <a:sym typeface="Arial"/>
              </a:rPr>
              <a:t>Gri</a:t>
            </a:r>
            <a:r>
              <a:rPr b="0" lang="en-GB" sz="1870" strike="noStrike">
                <a:solidFill>
                  <a:srgbClr val="FFFFFF"/>
                </a:solidFill>
                <a:latin typeface="Arial"/>
                <a:ea typeface="Arial"/>
                <a:cs typeface="Arial"/>
                <a:sym typeface="Arial"/>
              </a:rPr>
              <a:t>d = 0.20 USD/kWh</a:t>
            </a:r>
            <a:endParaRPr b="0" sz="1870" strike="noStrike">
              <a:solidFill>
                <a:schemeClr val="dk1"/>
              </a:solidFill>
              <a:latin typeface="Arial"/>
              <a:ea typeface="Arial"/>
              <a:cs typeface="Arial"/>
              <a:sym typeface="Arial"/>
            </a:endParaRPr>
          </a:p>
        </p:txBody>
      </p:sp>
      <p:sp>
        <p:nvSpPr>
          <p:cNvPr id="566" name="Google Shape;566;p42"/>
          <p:cNvSpPr txBox="1"/>
          <p:nvPr/>
        </p:nvSpPr>
        <p:spPr>
          <a:xfrm>
            <a:off x="1275868" y="179729"/>
            <a:ext cx="10762128"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2700">
              <a:solidFill>
                <a:schemeClr val="dk1"/>
              </a:solidFill>
              <a:latin typeface="Calibri"/>
              <a:ea typeface="Calibri"/>
              <a:cs typeface="Calibri"/>
              <a:sym typeface="Calibri"/>
            </a:endParaRPr>
          </a:p>
        </p:txBody>
      </p:sp>
      <p:sp>
        <p:nvSpPr>
          <p:cNvPr id="567" name="Google Shape;567;p42"/>
          <p:cNvSpPr txBox="1"/>
          <p:nvPr/>
        </p:nvSpPr>
        <p:spPr>
          <a:xfrm>
            <a:off x="990600" y="1716152"/>
            <a:ext cx="10515600" cy="4137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9CC2E5"/>
              </a:buClr>
              <a:buSzPts val="2000"/>
              <a:buFont typeface="Open Sans"/>
              <a:buNone/>
            </a:pPr>
            <a:r>
              <a:rPr b="1" lang="en-GB" sz="2000">
                <a:solidFill>
                  <a:srgbClr val="9CC2E5"/>
                </a:solidFill>
                <a:latin typeface="Open Sans"/>
                <a:ea typeface="Open Sans"/>
                <a:cs typeface="Open Sans"/>
                <a:sym typeface="Open Sans"/>
              </a:rPr>
              <a:t>The grid-extension algorithm</a:t>
            </a:r>
            <a:endParaRPr/>
          </a:p>
        </p:txBody>
      </p:sp>
      <p:sp>
        <p:nvSpPr>
          <p:cNvPr id="568" name="Google Shape;568;p42"/>
          <p:cNvSpPr txBox="1"/>
          <p:nvPr/>
        </p:nvSpPr>
        <p:spPr>
          <a:xfrm>
            <a:off x="990600" y="517525"/>
            <a:ext cx="778256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OnSSET calculations and summaries</a:t>
            </a:r>
            <a:endParaRPr sz="4400">
              <a:solidFill>
                <a:schemeClr val="dk1"/>
              </a:solidFill>
              <a:latin typeface="Open Sans"/>
              <a:ea typeface="Open Sans"/>
              <a:cs typeface="Open Sans"/>
              <a:sym typeface="Open Sans"/>
            </a:endParaRPr>
          </a:p>
        </p:txBody>
      </p:sp>
      <p:sp>
        <p:nvSpPr>
          <p:cNvPr id="569" name="Google Shape;569;p42"/>
          <p:cNvSpPr/>
          <p:nvPr/>
        </p:nvSpPr>
        <p:spPr>
          <a:xfrm>
            <a:off x="1019475" y="6130830"/>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cxnSp>
        <p:nvCxnSpPr>
          <p:cNvPr id="570" name="Google Shape;570;p42"/>
          <p:cNvCxnSpPr/>
          <p:nvPr/>
        </p:nvCxnSpPr>
        <p:spPr>
          <a:xfrm>
            <a:off x="2510759" y="3978840"/>
            <a:ext cx="6896288" cy="1261356"/>
          </a:xfrm>
          <a:prstGeom prst="straightConnector1">
            <a:avLst/>
          </a:prstGeom>
          <a:noFill/>
          <a:ln cap="flat" cmpd="sng" w="19050">
            <a:solidFill>
              <a:schemeClr val="accent2"/>
            </a:solidFill>
            <a:prstDash val="solid"/>
            <a:round/>
            <a:headEnd len="sm" w="sm" type="none"/>
            <a:tailEnd len="sm" w="sm" type="none"/>
          </a:ln>
        </p:spPr>
      </p:cxnSp>
      <p:sp>
        <p:nvSpPr>
          <p:cNvPr id="571" name="Google Shape;571;p42"/>
          <p:cNvSpPr/>
          <p:nvPr/>
        </p:nvSpPr>
        <p:spPr>
          <a:xfrm>
            <a:off x="3589345" y="4920634"/>
            <a:ext cx="3807069" cy="829543"/>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600" strike="noStrike">
                <a:solidFill>
                  <a:srgbClr val="000000"/>
                </a:solidFill>
                <a:latin typeface="Arial"/>
                <a:ea typeface="Arial"/>
                <a:cs typeface="Arial"/>
                <a:sym typeface="Arial"/>
              </a:rPr>
              <a:t>Grid extension = 0.45 USD/kWh</a:t>
            </a:r>
            <a:endParaRPr/>
          </a:p>
          <a:p>
            <a:pPr indent="0" lvl="0" marL="0" marR="0" rtl="0" algn="l">
              <a:spcBef>
                <a:spcPts val="0"/>
              </a:spcBef>
              <a:spcAft>
                <a:spcPts val="0"/>
              </a:spcAft>
              <a:buNone/>
            </a:pPr>
            <a:r>
              <a:rPr lang="en-GB" sz="1600">
                <a:solidFill>
                  <a:srgbClr val="000000"/>
                </a:solidFill>
                <a:latin typeface="Arial"/>
                <a:ea typeface="Arial"/>
                <a:cs typeface="Arial"/>
                <a:sym typeface="Arial"/>
              </a:rPr>
              <a:t>Too expensive</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sz="1600" strike="noStrike">
              <a:solidFill>
                <a:schemeClr val="dk1"/>
              </a:solidFill>
              <a:latin typeface="Arial"/>
              <a:ea typeface="Arial"/>
              <a:cs typeface="Arial"/>
              <a:sym typeface="Arial"/>
            </a:endParaRPr>
          </a:p>
        </p:txBody>
      </p:sp>
      <p:sp>
        <p:nvSpPr>
          <p:cNvPr id="572" name="Google Shape;572;p42"/>
          <p:cNvSpPr txBox="1"/>
          <p:nvPr/>
        </p:nvSpPr>
        <p:spPr>
          <a:xfrm>
            <a:off x="3601213" y="6130829"/>
            <a:ext cx="364556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Picture source: </a:t>
            </a:r>
            <a:r>
              <a:rPr lang="en-GB" sz="1000">
                <a:solidFill>
                  <a:schemeClr val="dk1"/>
                </a:solidFill>
                <a:latin typeface="Calibri"/>
                <a:ea typeface="Calibri"/>
                <a:cs typeface="Calibri"/>
                <a:sym typeface="Calibri"/>
              </a:rPr>
              <a:t>Khavari et al. 2021, </a:t>
            </a:r>
            <a:r>
              <a:rPr lang="en-GB" sz="1000" u="sng">
                <a:solidFill>
                  <a:schemeClr val="dk1"/>
                </a:solidFill>
                <a:latin typeface="Calibri"/>
                <a:ea typeface="Calibri"/>
                <a:cs typeface="Calibri"/>
                <a:sym typeface="Calibri"/>
                <a:hlinkClick r:id="rId3">
                  <a:extLst>
                    <a:ext uri="{A12FA001-AC4F-418D-AE19-62706E023703}">
                      <ahyp:hlinkClr val="tx"/>
                    </a:ext>
                  </a:extLst>
                </a:hlinkClick>
              </a:rPr>
              <a:t>image</a:t>
            </a:r>
            <a:r>
              <a:rPr lang="en-GB" sz="1000">
                <a:solidFill>
                  <a:schemeClr val="dk1"/>
                </a:solidFill>
                <a:latin typeface="Calibri"/>
                <a:ea typeface="Calibri"/>
                <a:cs typeface="Calibri"/>
                <a:sym typeface="Calibri"/>
              </a:rPr>
              <a:t>, license under </a:t>
            </a:r>
            <a:r>
              <a:rPr lang="en-GB" sz="1000" u="sng">
                <a:solidFill>
                  <a:schemeClr val="dk1"/>
                </a:solidFill>
                <a:latin typeface="Calibri"/>
                <a:ea typeface="Calibri"/>
                <a:cs typeface="Calibri"/>
                <a:sym typeface="Calibri"/>
                <a:hlinkClick r:id="rId4">
                  <a:extLst>
                    <a:ext uri="{A12FA001-AC4F-418D-AE19-62706E023703}">
                      <ahyp:hlinkClr val="tx"/>
                    </a:ext>
                  </a:extLst>
                </a:hlinkClick>
              </a:rPr>
              <a:t>CC-BY 4.0</a:t>
            </a:r>
            <a:endParaRPr sz="1000">
              <a:solidFill>
                <a:schemeClr val="dk1"/>
              </a:solidFill>
              <a:latin typeface="Calibri"/>
              <a:ea typeface="Calibri"/>
              <a:cs typeface="Calibri"/>
              <a:sym typeface="Calibri"/>
            </a:endParaRPr>
          </a:p>
        </p:txBody>
      </p:sp>
      <p:sp>
        <p:nvSpPr>
          <p:cNvPr id="573" name="Google Shape;573;p42"/>
          <p:cNvSpPr/>
          <p:nvPr/>
        </p:nvSpPr>
        <p:spPr>
          <a:xfrm>
            <a:off x="5003373" y="12772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25.mp3" id="574" name="Google Shape;574;p42"/>
          <p:cNvPicPr preferRelativeResize="0"/>
          <p:nvPr/>
        </p:nvPicPr>
        <p:blipFill rotWithShape="1">
          <a:blip r:embed="rId5">
            <a:alphaModFix/>
          </a:blip>
          <a:srcRect b="0" l="0" r="0" t="0"/>
          <a:stretch/>
        </p:blipFill>
        <p:spPr>
          <a:xfrm>
            <a:off x="5086479" y="1348617"/>
            <a:ext cx="812800" cy="812800"/>
          </a:xfrm>
          <a:prstGeom prst="rect">
            <a:avLst/>
          </a:prstGeom>
          <a:noFill/>
          <a:ln>
            <a:noFill/>
          </a:ln>
        </p:spPr>
      </p:pic>
      <p:sp>
        <p:nvSpPr>
          <p:cNvPr id="575" name="Google Shape;575;p42"/>
          <p:cNvSpPr/>
          <p:nvPr/>
        </p:nvSpPr>
        <p:spPr>
          <a:xfrm>
            <a:off x="9333895" y="4525025"/>
            <a:ext cx="2737080" cy="1263960"/>
          </a:xfrm>
          <a:prstGeom prst="ellipse">
            <a:avLst/>
          </a:prstGeom>
          <a:solidFill>
            <a:schemeClr val="accent1"/>
          </a:solidFill>
          <a:ln cap="flat" cmpd="sng" w="12700">
            <a:solidFill>
              <a:srgbClr val="31538F"/>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lang="en-GB" sz="1870" strike="noStrike">
                <a:solidFill>
                  <a:srgbClr val="FFFFFF"/>
                </a:solidFill>
                <a:latin typeface="Arial"/>
                <a:ea typeface="Arial"/>
                <a:cs typeface="Arial"/>
                <a:sym typeface="Arial"/>
              </a:rPr>
              <a:t>Location C</a:t>
            </a:r>
            <a:br>
              <a:rPr lang="en-GB" sz="1800">
                <a:solidFill>
                  <a:schemeClr val="dk1"/>
                </a:solidFill>
                <a:latin typeface="Calibri"/>
                <a:ea typeface="Calibri"/>
                <a:cs typeface="Calibri"/>
                <a:sym typeface="Calibri"/>
              </a:rPr>
            </a:br>
            <a:r>
              <a:rPr b="0" lang="en-GB" sz="1870" strike="noStrike">
                <a:solidFill>
                  <a:srgbClr val="FFFFFF"/>
                </a:solidFill>
                <a:latin typeface="Arial"/>
                <a:ea typeface="Arial"/>
                <a:cs typeface="Arial"/>
                <a:sym typeface="Arial"/>
              </a:rPr>
              <a:t>Off-grid = 0.20 USD/kWh</a:t>
            </a:r>
            <a:endParaRPr b="0" sz="1870"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3"/>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5.4 References</a:t>
            </a:r>
            <a:endParaRPr/>
          </a:p>
        </p:txBody>
      </p:sp>
      <p:sp>
        <p:nvSpPr>
          <p:cNvPr id="581" name="Google Shape;581;p43"/>
          <p:cNvSpPr/>
          <p:nvPr/>
        </p:nvSpPr>
        <p:spPr>
          <a:xfrm>
            <a:off x="887215" y="1508547"/>
            <a:ext cx="4152863"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https://onsset.github.io/teaching_kit/courses/module_2/Lecture%203/</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descr="Graphical user interface, sunburst chart&#10;&#10;Description automatically generated" id="587" name="Google Shape;587;p4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588" name="Google Shape;588;p4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589" name="Google Shape;589;p4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590" name="Google Shape;590;p44"/>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GB" sz="4400">
                <a:solidFill>
                  <a:schemeClr val="dk1"/>
                </a:solidFill>
                <a:latin typeface="Open Sans"/>
                <a:ea typeface="Open Sans"/>
                <a:cs typeface="Open Sans"/>
                <a:sym typeface="Open Sans"/>
              </a:rPr>
              <a:t>Thank you </a:t>
            </a:r>
            <a:br>
              <a:rPr b="1"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for your attention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descr="Graphical user interface, website&#10;&#10;Description automatically generated" id="596" name="Google Shape;596;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97" name="Google Shape;597;p45"/>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598" name="Google Shape;598;p45"/>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5: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599" name="Google Shape;599;p45"/>
          <p:cNvGrpSpPr/>
          <p:nvPr/>
        </p:nvGrpSpPr>
        <p:grpSpPr>
          <a:xfrm>
            <a:off x="3339465" y="4126495"/>
            <a:ext cx="1877504" cy="558800"/>
            <a:chOff x="929196" y="5461000"/>
            <a:chExt cx="1877504" cy="558800"/>
          </a:xfrm>
        </p:grpSpPr>
        <p:sp>
          <p:nvSpPr>
            <p:cNvPr id="600" name="Google Shape;600;p45">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45"/>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602" name="Google Shape;602;p45">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descr="Graphical user interface, text" id="607" name="Google Shape;607;p4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8" name="Google Shape;608;p46"/>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
          <p:cNvSpPr txBox="1"/>
          <p:nvPr>
            <p:ph type="title"/>
          </p:nvPr>
        </p:nvSpPr>
        <p:spPr>
          <a:xfrm>
            <a:off x="838200" y="365125"/>
            <a:ext cx="52578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5.1 The Seven step methodology</a:t>
            </a:r>
            <a:endParaRPr/>
          </a:p>
        </p:txBody>
      </p:sp>
      <p:sp>
        <p:nvSpPr>
          <p:cNvPr id="214" name="Google Shape;214;p3"/>
          <p:cNvSpPr/>
          <p:nvPr/>
        </p:nvSpPr>
        <p:spPr>
          <a:xfrm>
            <a:off x="1243761" y="731876"/>
            <a:ext cx="9070647" cy="846345"/>
          </a:xfrm>
          <a:prstGeom prst="rect">
            <a:avLst/>
          </a:prstGeom>
          <a:noFill/>
          <a:ln>
            <a:noFill/>
          </a:ln>
        </p:spPr>
        <p:txBody>
          <a:bodyPr anchorCtr="0" anchor="t" bIns="45700" lIns="91425" spcFirstLastPara="1" rIns="91425" wrap="square" tIns="45700">
            <a:spAutoFit/>
          </a:bodyPr>
          <a:lstStyle/>
          <a:p>
            <a:pPr indent="0" lvl="0" marL="0" marR="0" rtl="0" algn="ctr">
              <a:spcBef>
                <a:spcPts val="60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 </a:t>
            </a:r>
            <a:endParaRPr sz="4400">
              <a:solidFill>
                <a:schemeClr val="dk1"/>
              </a:solidFill>
              <a:latin typeface="Calibri"/>
              <a:ea typeface="Calibri"/>
              <a:cs typeface="Calibri"/>
              <a:sym typeface="Calibri"/>
            </a:endParaRPr>
          </a:p>
        </p:txBody>
      </p:sp>
      <p:pic>
        <p:nvPicPr>
          <p:cNvPr id="215" name="Google Shape;215;p3"/>
          <p:cNvPicPr preferRelativeResize="0"/>
          <p:nvPr/>
        </p:nvPicPr>
        <p:blipFill rotWithShape="1">
          <a:blip r:embed="rId3">
            <a:alphaModFix/>
          </a:blip>
          <a:srcRect b="0" l="0" r="0" t="0"/>
          <a:stretch/>
        </p:blipFill>
        <p:spPr>
          <a:xfrm>
            <a:off x="1399720" y="2056239"/>
            <a:ext cx="7681650" cy="4305516"/>
          </a:xfrm>
          <a:prstGeom prst="rect">
            <a:avLst/>
          </a:prstGeom>
          <a:noFill/>
          <a:ln>
            <a:noFill/>
          </a:ln>
        </p:spPr>
      </p:pic>
      <p:sp>
        <p:nvSpPr>
          <p:cNvPr id="216" name="Google Shape;216;p3"/>
          <p:cNvSpPr/>
          <p:nvPr/>
        </p:nvSpPr>
        <p:spPr>
          <a:xfrm>
            <a:off x="838200" y="1606033"/>
            <a:ext cx="8613731" cy="45140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en-GB" sz="2000">
                <a:solidFill>
                  <a:srgbClr val="9CC2E5"/>
                </a:solidFill>
                <a:latin typeface="Open Sans"/>
                <a:ea typeface="Open Sans"/>
                <a:cs typeface="Open Sans"/>
                <a:sym typeface="Open Sans"/>
              </a:rPr>
              <a:t>The ‘Seven step’ methodology to create a scenario using OnSSET</a:t>
            </a:r>
            <a:endParaRPr b="1" sz="2000">
              <a:solidFill>
                <a:srgbClr val="9CC2E5"/>
              </a:solidFill>
              <a:latin typeface="Open Sans"/>
              <a:ea typeface="Open Sans"/>
              <a:cs typeface="Open Sans"/>
              <a:sym typeface="Open Sans"/>
            </a:endParaRPr>
          </a:p>
        </p:txBody>
      </p:sp>
      <p:sp>
        <p:nvSpPr>
          <p:cNvPr id="217" name="Google Shape;217;p3"/>
          <p:cNvSpPr/>
          <p:nvPr/>
        </p:nvSpPr>
        <p:spPr>
          <a:xfrm>
            <a:off x="1399720" y="6126124"/>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18" name="Google Shape;218;p3"/>
          <p:cNvSpPr/>
          <p:nvPr/>
        </p:nvSpPr>
        <p:spPr>
          <a:xfrm>
            <a:off x="7591285" y="6124933"/>
            <a:ext cx="346921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219" name="Google Shape;219;p3"/>
          <p:cNvSpPr/>
          <p:nvPr/>
        </p:nvSpPr>
        <p:spPr>
          <a:xfrm>
            <a:off x="6096000"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3.mp3" id="220" name="Google Shape;220;p3"/>
          <p:cNvPicPr preferRelativeResize="0"/>
          <p:nvPr/>
        </p:nvPicPr>
        <p:blipFill rotWithShape="1">
          <a:blip r:embed="rId6">
            <a:alphaModFix/>
          </a:blip>
          <a:srcRect b="0" l="0" r="0" t="0"/>
          <a:stretch/>
        </p:blipFill>
        <p:spPr>
          <a:xfrm>
            <a:off x="6167365" y="6215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aphicFrame>
        <p:nvGraphicFramePr>
          <p:cNvPr id="226" name="Google Shape;226;p5"/>
          <p:cNvGraphicFramePr/>
          <p:nvPr/>
        </p:nvGraphicFramePr>
        <p:xfrm>
          <a:off x="457164" y="2032952"/>
          <a:ext cx="3000000" cy="3000000"/>
        </p:xfrm>
        <a:graphic>
          <a:graphicData uri="http://schemas.openxmlformats.org/drawingml/2006/table">
            <a:tbl>
              <a:tblPr>
                <a:noFill/>
                <a:tableStyleId>{49EFDF91-7DBB-4858-9BD3-038301027C4F}</a:tableStyleId>
              </a:tblPr>
              <a:tblGrid>
                <a:gridCol w="467875"/>
                <a:gridCol w="2849025"/>
                <a:gridCol w="1972675"/>
              </a:tblGrid>
              <a:tr h="238625">
                <a:tc>
                  <a:txBody>
                    <a:bodyPr/>
                    <a:lstStyle/>
                    <a:p>
                      <a:pPr indent="0" lvl="0" marL="0" marR="0" rtl="0" algn="ctr">
                        <a:spcBef>
                          <a:spcPts val="0"/>
                        </a:spcBef>
                        <a:spcAft>
                          <a:spcPts val="0"/>
                        </a:spcAft>
                        <a:buClr>
                          <a:schemeClr val="dk1"/>
                        </a:buClr>
                        <a:buSzPts val="2000"/>
                        <a:buFont typeface="Calibri"/>
                        <a:buNone/>
                      </a:pPr>
                      <a:r>
                        <a:rPr b="1" lang="en-GB" sz="2000" u="none" cap="none" strike="noStrike"/>
                        <a:t>#</a:t>
                      </a:r>
                      <a:endParaRPr b="1"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b="1" lang="en-GB" sz="2000" u="none" cap="none" strike="noStrike"/>
                        <a:t>Dataset</a:t>
                      </a:r>
                      <a:endParaRPr b="1"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b="1" lang="en-GB" sz="2000" u="none" cap="none" strike="noStrike"/>
                        <a:t>Type</a:t>
                      </a:r>
                      <a:endParaRPr b="1" i="0" sz="2000" u="none" cap="none" strike="noStrike">
                        <a:solidFill>
                          <a:srgbClr val="000000"/>
                        </a:solidFill>
                        <a:latin typeface="Garamond"/>
                        <a:ea typeface="Garamond"/>
                        <a:cs typeface="Garamond"/>
                        <a:sym typeface="Garamond"/>
                      </a:endParaRPr>
                    </a:p>
                  </a:txBody>
                  <a:tcPr marT="9100" marB="0" marR="9100" marL="9100" anchor="ctr"/>
                </a:tc>
              </a:tr>
              <a:tr h="438000">
                <a:tc>
                  <a:txBody>
                    <a:bodyPr/>
                    <a:lstStyle/>
                    <a:p>
                      <a:pPr indent="0" lvl="0" marL="0" marR="0" rtl="0" algn="ctr">
                        <a:spcBef>
                          <a:spcPts val="0"/>
                        </a:spcBef>
                        <a:spcAft>
                          <a:spcPts val="0"/>
                        </a:spcAft>
                        <a:buClr>
                          <a:schemeClr val="dk1"/>
                        </a:buClr>
                        <a:buSzPts val="1600"/>
                        <a:buFont typeface="Calibri"/>
                        <a:buNone/>
                      </a:pPr>
                      <a:r>
                        <a:rPr lang="en-GB" sz="1600" u="none" cap="none" strike="noStrike"/>
                        <a:t>1</a:t>
                      </a:r>
                      <a:endParaRPr b="0" i="0" sz="16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Population density &amp; distribution</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Raster</a:t>
                      </a:r>
                      <a:endParaRPr b="0" i="0" sz="1800" u="none" cap="none" strike="noStrike">
                        <a:solidFill>
                          <a:srgbClr val="000000"/>
                        </a:solidFill>
                        <a:latin typeface="Garamond"/>
                        <a:ea typeface="Garamond"/>
                        <a:cs typeface="Garamond"/>
                        <a:sym typeface="Garamond"/>
                      </a:endParaRPr>
                    </a:p>
                  </a:txBody>
                  <a:tcPr marT="9100" marB="0" marR="9100" marL="9100" anchor="ctr"/>
                </a:tc>
              </a:tr>
              <a:tr h="467900">
                <a:tc>
                  <a:txBody>
                    <a:bodyPr/>
                    <a:lstStyle/>
                    <a:p>
                      <a:pPr indent="0" lvl="0" marL="0" marR="0" rtl="0" algn="ctr">
                        <a:spcBef>
                          <a:spcPts val="0"/>
                        </a:spcBef>
                        <a:spcAft>
                          <a:spcPts val="0"/>
                        </a:spcAft>
                        <a:buClr>
                          <a:schemeClr val="dk1"/>
                        </a:buClr>
                        <a:buSzPts val="1600"/>
                        <a:buFont typeface="Calibri"/>
                        <a:buNone/>
                      </a:pPr>
                      <a:r>
                        <a:rPr lang="en-GB" sz="1600" u="none" cap="none" strike="noStrike"/>
                        <a:t>2</a:t>
                      </a:r>
                      <a:endParaRPr b="0" i="0" sz="16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Administrative boundaries</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Raster </a:t>
                      </a:r>
                      <a:endParaRPr b="0" i="0" sz="1800" u="none" cap="none" strike="noStrike">
                        <a:solidFill>
                          <a:srgbClr val="000000"/>
                        </a:solidFill>
                        <a:latin typeface="Garamond"/>
                        <a:ea typeface="Garamond"/>
                        <a:cs typeface="Garamond"/>
                        <a:sym typeface="Garamond"/>
                      </a:endParaRPr>
                    </a:p>
                  </a:txBody>
                  <a:tcPr marT="9100" marB="0" marR="9100" marL="9100" anchor="ctr"/>
                </a:tc>
              </a:tr>
              <a:tr h="349575">
                <a:tc>
                  <a:txBody>
                    <a:bodyPr/>
                    <a:lstStyle/>
                    <a:p>
                      <a:pPr indent="0" lvl="0" marL="0" marR="0" rtl="0" algn="ctr">
                        <a:spcBef>
                          <a:spcPts val="0"/>
                        </a:spcBef>
                        <a:spcAft>
                          <a:spcPts val="0"/>
                        </a:spcAft>
                        <a:buClr>
                          <a:schemeClr val="dk1"/>
                        </a:buClr>
                        <a:buSzPts val="1600"/>
                        <a:buFont typeface="Calibri"/>
                        <a:buNone/>
                      </a:pPr>
                      <a:r>
                        <a:rPr lang="en-GB" sz="1600" u="none" cap="none" strike="noStrike"/>
                        <a:t>3</a:t>
                      </a:r>
                      <a:endParaRPr b="0" i="0" sz="16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Existing grid network</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Line shapefile</a:t>
                      </a:r>
                      <a:endParaRPr b="0" i="0" sz="1800" u="none" cap="none" strike="noStrike">
                        <a:solidFill>
                          <a:srgbClr val="000000"/>
                        </a:solidFill>
                        <a:latin typeface="Garamond"/>
                        <a:ea typeface="Garamond"/>
                        <a:cs typeface="Garamond"/>
                        <a:sym typeface="Garamond"/>
                      </a:endParaRPr>
                    </a:p>
                  </a:txBody>
                  <a:tcPr marT="9100" marB="0" marR="9100" marL="9100" anchor="ctr"/>
                </a:tc>
              </a:tr>
              <a:tr h="438000">
                <a:tc>
                  <a:txBody>
                    <a:bodyPr/>
                    <a:lstStyle/>
                    <a:p>
                      <a:pPr indent="0" lvl="0" marL="0" marR="0" rtl="0" algn="ctr">
                        <a:spcBef>
                          <a:spcPts val="0"/>
                        </a:spcBef>
                        <a:spcAft>
                          <a:spcPts val="0"/>
                        </a:spcAft>
                        <a:buClr>
                          <a:schemeClr val="dk1"/>
                        </a:buClr>
                        <a:buSzPts val="1600"/>
                        <a:buFont typeface="Calibri"/>
                        <a:buNone/>
                      </a:pPr>
                      <a:r>
                        <a:rPr lang="en-GB" sz="1600" u="none" cap="none" strike="noStrike"/>
                        <a:t>4</a:t>
                      </a:r>
                      <a:endParaRPr b="0" i="0" sz="16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Substations</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Point shapefile</a:t>
                      </a:r>
                      <a:endParaRPr b="0" i="0" sz="1800" u="none" cap="none" strike="noStrike">
                        <a:solidFill>
                          <a:srgbClr val="000000"/>
                        </a:solidFill>
                        <a:latin typeface="Garamond"/>
                        <a:ea typeface="Garamond"/>
                        <a:cs typeface="Garamond"/>
                        <a:sym typeface="Garamond"/>
                      </a:endParaRPr>
                    </a:p>
                  </a:txBody>
                  <a:tcPr marT="9100" marB="0" marR="9100" marL="9100" anchor="ctr"/>
                </a:tc>
              </a:tr>
              <a:tr h="438000">
                <a:tc>
                  <a:txBody>
                    <a:bodyPr/>
                    <a:lstStyle/>
                    <a:p>
                      <a:pPr indent="0" lvl="0" marL="0" marR="0" rtl="0" algn="ctr">
                        <a:spcBef>
                          <a:spcPts val="0"/>
                        </a:spcBef>
                        <a:spcAft>
                          <a:spcPts val="0"/>
                        </a:spcAft>
                        <a:buClr>
                          <a:schemeClr val="dk1"/>
                        </a:buClr>
                        <a:buSzPts val="1600"/>
                        <a:buFont typeface="Calibri"/>
                        <a:buNone/>
                      </a:pPr>
                      <a:r>
                        <a:rPr lang="en-GB" sz="1600" u="none" cap="none" strike="noStrike"/>
                        <a:t>5</a:t>
                      </a:r>
                      <a:endParaRPr b="0" i="0" sz="16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Power plants</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Point shapefile</a:t>
                      </a:r>
                      <a:endParaRPr b="0" i="0" sz="1800" u="none" cap="none" strike="noStrike">
                        <a:solidFill>
                          <a:srgbClr val="000000"/>
                        </a:solidFill>
                        <a:latin typeface="Garamond"/>
                        <a:ea typeface="Garamond"/>
                        <a:cs typeface="Garamond"/>
                        <a:sym typeface="Garamond"/>
                      </a:endParaRPr>
                    </a:p>
                  </a:txBody>
                  <a:tcPr marT="9100" marB="0" marR="9100" marL="9100" anchor="ctr"/>
                </a:tc>
              </a:tr>
              <a:tr h="438000">
                <a:tc>
                  <a:txBody>
                    <a:bodyPr/>
                    <a:lstStyle/>
                    <a:p>
                      <a:pPr indent="0" lvl="0" marL="0" marR="0" rtl="0" algn="ctr">
                        <a:spcBef>
                          <a:spcPts val="0"/>
                        </a:spcBef>
                        <a:spcAft>
                          <a:spcPts val="0"/>
                        </a:spcAft>
                        <a:buClr>
                          <a:schemeClr val="dk1"/>
                        </a:buClr>
                        <a:buSzPts val="1600"/>
                        <a:buFont typeface="Calibri"/>
                        <a:buNone/>
                      </a:pPr>
                      <a:r>
                        <a:rPr lang="en-GB" sz="1600" u="none" cap="none" strike="noStrike"/>
                        <a:t>6</a:t>
                      </a:r>
                      <a:endParaRPr b="0" i="0" sz="16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Mines &amp; Quarries</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Point shapefile</a:t>
                      </a:r>
                      <a:endParaRPr b="0" i="0" sz="1800" u="none" cap="none" strike="noStrike">
                        <a:solidFill>
                          <a:srgbClr val="000000"/>
                        </a:solidFill>
                        <a:latin typeface="Garamond"/>
                        <a:ea typeface="Garamond"/>
                        <a:cs typeface="Garamond"/>
                        <a:sym typeface="Garamond"/>
                      </a:endParaRPr>
                    </a:p>
                  </a:txBody>
                  <a:tcPr marT="9100" marB="0" marR="9100" marL="9100" anchor="ctr"/>
                </a:tc>
              </a:tr>
              <a:tr h="347850">
                <a:tc>
                  <a:txBody>
                    <a:bodyPr/>
                    <a:lstStyle/>
                    <a:p>
                      <a:pPr indent="0" lvl="0" marL="0" marR="0" rtl="0" algn="ctr">
                        <a:spcBef>
                          <a:spcPts val="0"/>
                        </a:spcBef>
                        <a:spcAft>
                          <a:spcPts val="0"/>
                        </a:spcAft>
                        <a:buClr>
                          <a:schemeClr val="dk1"/>
                        </a:buClr>
                        <a:buSzPts val="1600"/>
                        <a:buFont typeface="Calibri"/>
                        <a:buNone/>
                      </a:pPr>
                      <a:r>
                        <a:rPr lang="en-GB" sz="1600" u="none" cap="none" strike="noStrike"/>
                        <a:t>7</a:t>
                      </a:r>
                      <a:endParaRPr b="0" i="0" sz="16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Roads</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Line shapefile</a:t>
                      </a:r>
                      <a:endParaRPr b="0" i="0" sz="1800" u="none" cap="none" strike="noStrike">
                        <a:solidFill>
                          <a:srgbClr val="000000"/>
                        </a:solidFill>
                        <a:latin typeface="Garamond"/>
                        <a:ea typeface="Garamond"/>
                        <a:cs typeface="Garamond"/>
                        <a:sym typeface="Garamond"/>
                      </a:endParaRPr>
                    </a:p>
                  </a:txBody>
                  <a:tcPr marT="9100" marB="0" marR="9100" marL="9100" anchor="ctr"/>
                </a:tc>
              </a:tr>
              <a:tr h="347850">
                <a:tc>
                  <a:txBody>
                    <a:bodyPr/>
                    <a:lstStyle/>
                    <a:p>
                      <a:pPr indent="0" lvl="0" marL="0" marR="0" rtl="0" algn="ctr">
                        <a:spcBef>
                          <a:spcPts val="0"/>
                        </a:spcBef>
                        <a:spcAft>
                          <a:spcPts val="0"/>
                        </a:spcAft>
                        <a:buClr>
                          <a:schemeClr val="dk1"/>
                        </a:buClr>
                        <a:buSzPts val="1600"/>
                        <a:buFont typeface="Calibri"/>
                        <a:buNone/>
                      </a:pPr>
                      <a:r>
                        <a:rPr lang="en-GB" sz="1600" u="none" cap="none" strike="noStrike"/>
                        <a:t>8</a:t>
                      </a:r>
                      <a:endParaRPr b="0" i="0" sz="16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Planned grid network </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1800"/>
                        <a:buFont typeface="Calibri"/>
                        <a:buNone/>
                      </a:pPr>
                      <a:r>
                        <a:rPr lang="en-GB" sz="1800" u="none" cap="none" strike="noStrike"/>
                        <a:t>Line shapefile</a:t>
                      </a:r>
                      <a:endParaRPr b="0" i="0" sz="1800" u="none" cap="none" strike="noStrike">
                        <a:solidFill>
                          <a:srgbClr val="000000"/>
                        </a:solidFill>
                        <a:latin typeface="Garamond"/>
                        <a:ea typeface="Garamond"/>
                        <a:cs typeface="Garamond"/>
                        <a:sym typeface="Garamond"/>
                      </a:endParaRPr>
                    </a:p>
                  </a:txBody>
                  <a:tcPr marT="9100" marB="0" marR="9100" marL="9100" anchor="ctr"/>
                </a:tc>
              </a:tr>
            </a:tbl>
          </a:graphicData>
        </a:graphic>
      </p:graphicFrame>
      <p:sp>
        <p:nvSpPr>
          <p:cNvPr id="227" name="Google Shape;227;p5"/>
          <p:cNvSpPr txBox="1"/>
          <p:nvPr>
            <p:ph type="title"/>
          </p:nvPr>
        </p:nvSpPr>
        <p:spPr>
          <a:xfrm>
            <a:off x="838200" y="365125"/>
            <a:ext cx="528957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5.1 The Seven step methodology</a:t>
            </a:r>
            <a:endParaRPr/>
          </a:p>
        </p:txBody>
      </p:sp>
      <p:graphicFrame>
        <p:nvGraphicFramePr>
          <p:cNvPr id="228" name="Google Shape;228;p5"/>
          <p:cNvGraphicFramePr/>
          <p:nvPr/>
        </p:nvGraphicFramePr>
        <p:xfrm>
          <a:off x="6080925" y="2351513"/>
          <a:ext cx="3000000" cy="3000000"/>
        </p:xfrm>
        <a:graphic>
          <a:graphicData uri="http://schemas.openxmlformats.org/drawingml/2006/table">
            <a:tbl>
              <a:tblPr>
                <a:noFill/>
                <a:tableStyleId>{49EFDF91-7DBB-4858-9BD3-038301027C4F}</a:tableStyleId>
              </a:tblPr>
              <a:tblGrid>
                <a:gridCol w="466400"/>
                <a:gridCol w="2840025"/>
                <a:gridCol w="1966450"/>
              </a:tblGrid>
              <a:tr h="462175">
                <a:tc>
                  <a:txBody>
                    <a:bodyPr/>
                    <a:lstStyle/>
                    <a:p>
                      <a:pPr indent="0" lvl="0" marL="0" marR="0" rtl="0" algn="ctr">
                        <a:spcBef>
                          <a:spcPts val="0"/>
                        </a:spcBef>
                        <a:spcAft>
                          <a:spcPts val="0"/>
                        </a:spcAft>
                        <a:buClr>
                          <a:schemeClr val="dk1"/>
                        </a:buClr>
                        <a:buSzPts val="1800"/>
                        <a:buFont typeface="Calibri"/>
                        <a:buNone/>
                      </a:pPr>
                      <a:r>
                        <a:rPr lang="en-GB" sz="1800" u="none" cap="none" strike="noStrike"/>
                        <a:t>9</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Nighttime lights</a:t>
                      </a:r>
                      <a:endParaRPr b="0"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Raster</a:t>
                      </a:r>
                      <a:endParaRPr b="0" i="0" sz="2000" u="none" cap="none" strike="noStrike">
                        <a:solidFill>
                          <a:srgbClr val="000000"/>
                        </a:solidFill>
                        <a:latin typeface="Garamond"/>
                        <a:ea typeface="Garamond"/>
                        <a:cs typeface="Garamond"/>
                        <a:sym typeface="Garamond"/>
                      </a:endParaRPr>
                    </a:p>
                  </a:txBody>
                  <a:tcPr marT="9100" marB="0" marR="9100" marL="9100" anchor="ctr"/>
                </a:tc>
              </a:tr>
              <a:tr h="406400">
                <a:tc>
                  <a:txBody>
                    <a:bodyPr/>
                    <a:lstStyle/>
                    <a:p>
                      <a:pPr indent="0" lvl="0" marL="0" marR="0" rtl="0" algn="ctr">
                        <a:spcBef>
                          <a:spcPts val="0"/>
                        </a:spcBef>
                        <a:spcAft>
                          <a:spcPts val="0"/>
                        </a:spcAft>
                        <a:buClr>
                          <a:schemeClr val="dk1"/>
                        </a:buClr>
                        <a:buSzPts val="1800"/>
                        <a:buFont typeface="Calibri"/>
                        <a:buNone/>
                      </a:pPr>
                      <a:r>
                        <a:rPr lang="en-GB" sz="1800" u="none" cap="none" strike="noStrike"/>
                        <a:t>10</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GHI</a:t>
                      </a:r>
                      <a:endParaRPr b="0"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Raster</a:t>
                      </a:r>
                      <a:endParaRPr b="0" i="0" sz="2000" u="none" cap="none" strike="noStrike">
                        <a:solidFill>
                          <a:srgbClr val="000000"/>
                        </a:solidFill>
                        <a:latin typeface="Garamond"/>
                        <a:ea typeface="Garamond"/>
                        <a:cs typeface="Garamond"/>
                        <a:sym typeface="Garamond"/>
                      </a:endParaRPr>
                    </a:p>
                  </a:txBody>
                  <a:tcPr marT="9100" marB="0" marR="9100" marL="9100" anchor="ctr"/>
                </a:tc>
              </a:tr>
              <a:tr h="402575">
                <a:tc>
                  <a:txBody>
                    <a:bodyPr/>
                    <a:lstStyle/>
                    <a:p>
                      <a:pPr indent="0" lvl="0" marL="0" marR="0" rtl="0" algn="ctr">
                        <a:spcBef>
                          <a:spcPts val="0"/>
                        </a:spcBef>
                        <a:spcAft>
                          <a:spcPts val="0"/>
                        </a:spcAft>
                        <a:buClr>
                          <a:schemeClr val="dk1"/>
                        </a:buClr>
                        <a:buSzPts val="1800"/>
                        <a:buFont typeface="Calibri"/>
                        <a:buNone/>
                      </a:pPr>
                      <a:r>
                        <a:rPr lang="en-GB" sz="1800" u="none" cap="none" strike="noStrike"/>
                        <a:t>11</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Wind speed</a:t>
                      </a:r>
                      <a:endParaRPr b="0"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Raster</a:t>
                      </a:r>
                      <a:endParaRPr b="0" i="0" sz="2000" u="none" cap="none" strike="noStrike">
                        <a:solidFill>
                          <a:srgbClr val="000000"/>
                        </a:solidFill>
                        <a:latin typeface="Garamond"/>
                        <a:ea typeface="Garamond"/>
                        <a:cs typeface="Garamond"/>
                        <a:sym typeface="Garamond"/>
                      </a:endParaRPr>
                    </a:p>
                  </a:txBody>
                  <a:tcPr marT="9100" marB="0" marR="9100" marL="9100" anchor="ctr"/>
                </a:tc>
              </a:tr>
              <a:tr h="438650">
                <a:tc>
                  <a:txBody>
                    <a:bodyPr/>
                    <a:lstStyle/>
                    <a:p>
                      <a:pPr indent="0" lvl="0" marL="0" marR="0" rtl="0" algn="ctr">
                        <a:spcBef>
                          <a:spcPts val="0"/>
                        </a:spcBef>
                        <a:spcAft>
                          <a:spcPts val="0"/>
                        </a:spcAft>
                        <a:buClr>
                          <a:schemeClr val="dk1"/>
                        </a:buClr>
                        <a:buSzPts val="1800"/>
                        <a:buFont typeface="Calibri"/>
                        <a:buNone/>
                      </a:pPr>
                      <a:r>
                        <a:rPr lang="en-GB" sz="1800" u="none" cap="none" strike="noStrike"/>
                        <a:t>12</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Hydro power potential</a:t>
                      </a:r>
                      <a:endParaRPr b="0"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Point shapefile</a:t>
                      </a:r>
                      <a:endParaRPr b="0" i="0" sz="2000" u="none" cap="none" strike="noStrike">
                        <a:solidFill>
                          <a:srgbClr val="000000"/>
                        </a:solidFill>
                        <a:latin typeface="Garamond"/>
                        <a:ea typeface="Garamond"/>
                        <a:cs typeface="Garamond"/>
                        <a:sym typeface="Garamond"/>
                      </a:endParaRPr>
                    </a:p>
                  </a:txBody>
                  <a:tcPr marT="9100" marB="0" marR="9100" marL="9100" anchor="ctr"/>
                </a:tc>
              </a:tr>
              <a:tr h="441475">
                <a:tc>
                  <a:txBody>
                    <a:bodyPr/>
                    <a:lstStyle/>
                    <a:p>
                      <a:pPr indent="0" lvl="0" marL="0" marR="0" rtl="0" algn="ctr">
                        <a:spcBef>
                          <a:spcPts val="0"/>
                        </a:spcBef>
                        <a:spcAft>
                          <a:spcPts val="0"/>
                        </a:spcAft>
                        <a:buClr>
                          <a:schemeClr val="dk1"/>
                        </a:buClr>
                        <a:buSzPts val="1800"/>
                        <a:buFont typeface="Calibri"/>
                        <a:buNone/>
                      </a:pPr>
                      <a:r>
                        <a:rPr lang="en-GB" sz="1800" u="none" cap="none" strike="noStrike"/>
                        <a:t>13</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Travel time</a:t>
                      </a:r>
                      <a:endParaRPr b="0"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Raster</a:t>
                      </a:r>
                      <a:endParaRPr b="0" i="0" sz="2000" u="none" cap="none" strike="noStrike">
                        <a:solidFill>
                          <a:srgbClr val="000000"/>
                        </a:solidFill>
                        <a:latin typeface="Garamond"/>
                        <a:ea typeface="Garamond"/>
                        <a:cs typeface="Garamond"/>
                        <a:sym typeface="Garamond"/>
                      </a:endParaRPr>
                    </a:p>
                  </a:txBody>
                  <a:tcPr marT="9100" marB="0" marR="9100" marL="9100" anchor="ctr"/>
                </a:tc>
              </a:tr>
              <a:tr h="428775">
                <a:tc>
                  <a:txBody>
                    <a:bodyPr/>
                    <a:lstStyle/>
                    <a:p>
                      <a:pPr indent="0" lvl="0" marL="0" marR="0" rtl="0" algn="ctr">
                        <a:spcBef>
                          <a:spcPts val="0"/>
                        </a:spcBef>
                        <a:spcAft>
                          <a:spcPts val="0"/>
                        </a:spcAft>
                        <a:buClr>
                          <a:schemeClr val="dk1"/>
                        </a:buClr>
                        <a:buSzPts val="1800"/>
                        <a:buFont typeface="Calibri"/>
                        <a:buNone/>
                      </a:pPr>
                      <a:r>
                        <a:rPr lang="en-GB" sz="1800" u="none" cap="none" strike="noStrike"/>
                        <a:t>14</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Elevation Map</a:t>
                      </a:r>
                      <a:endParaRPr b="0"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Raster</a:t>
                      </a:r>
                      <a:endParaRPr b="0" i="0" sz="2000" u="none" cap="none" strike="noStrike">
                        <a:solidFill>
                          <a:srgbClr val="000000"/>
                        </a:solidFill>
                        <a:latin typeface="Garamond"/>
                        <a:ea typeface="Garamond"/>
                        <a:cs typeface="Garamond"/>
                        <a:sym typeface="Garamond"/>
                      </a:endParaRPr>
                    </a:p>
                  </a:txBody>
                  <a:tcPr marT="9100" marB="0" marR="9100" marL="9100" anchor="ctr"/>
                </a:tc>
              </a:tr>
              <a:tr h="363300">
                <a:tc>
                  <a:txBody>
                    <a:bodyPr/>
                    <a:lstStyle/>
                    <a:p>
                      <a:pPr indent="0" lvl="0" marL="0" marR="0" rtl="0" algn="ctr">
                        <a:spcBef>
                          <a:spcPts val="0"/>
                        </a:spcBef>
                        <a:spcAft>
                          <a:spcPts val="0"/>
                        </a:spcAft>
                        <a:buClr>
                          <a:schemeClr val="dk1"/>
                        </a:buClr>
                        <a:buSzPts val="1800"/>
                        <a:buFont typeface="Calibri"/>
                        <a:buNone/>
                      </a:pPr>
                      <a:r>
                        <a:rPr lang="en-GB" sz="1800" u="none" cap="none" strike="noStrike"/>
                        <a:t>15</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Slope</a:t>
                      </a:r>
                      <a:endParaRPr b="0"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Raster</a:t>
                      </a:r>
                      <a:endParaRPr b="0" i="0" sz="2000" u="none" cap="none" strike="noStrike">
                        <a:solidFill>
                          <a:srgbClr val="000000"/>
                        </a:solidFill>
                        <a:latin typeface="Garamond"/>
                        <a:ea typeface="Garamond"/>
                        <a:cs typeface="Garamond"/>
                        <a:sym typeface="Garamond"/>
                      </a:endParaRPr>
                    </a:p>
                  </a:txBody>
                  <a:tcPr marT="9100" marB="0" marR="9100" marL="9100" anchor="ctr"/>
                </a:tc>
              </a:tr>
              <a:tr h="415375">
                <a:tc>
                  <a:txBody>
                    <a:bodyPr/>
                    <a:lstStyle/>
                    <a:p>
                      <a:pPr indent="0" lvl="0" marL="0" marR="0" rtl="0" algn="ctr">
                        <a:spcBef>
                          <a:spcPts val="0"/>
                        </a:spcBef>
                        <a:spcAft>
                          <a:spcPts val="0"/>
                        </a:spcAft>
                        <a:buClr>
                          <a:schemeClr val="dk1"/>
                        </a:buClr>
                        <a:buSzPts val="1800"/>
                        <a:buFont typeface="Calibri"/>
                        <a:buNone/>
                      </a:pPr>
                      <a:r>
                        <a:rPr lang="en-GB" sz="1800" u="none" cap="none" strike="noStrike"/>
                        <a:t>16</a:t>
                      </a:r>
                      <a:endParaRPr b="0" i="0" sz="18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Land Cover</a:t>
                      </a:r>
                      <a:endParaRPr b="0"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lang="en-GB" sz="2000" u="none" cap="none" strike="noStrike"/>
                        <a:t>Raster</a:t>
                      </a:r>
                      <a:endParaRPr b="0" i="0" sz="2000" u="none" cap="none" strike="noStrike">
                        <a:solidFill>
                          <a:srgbClr val="000000"/>
                        </a:solidFill>
                        <a:latin typeface="Garamond"/>
                        <a:ea typeface="Garamond"/>
                        <a:cs typeface="Garamond"/>
                        <a:sym typeface="Garamond"/>
                      </a:endParaRPr>
                    </a:p>
                  </a:txBody>
                  <a:tcPr marT="9100" marB="0" marR="9100" marL="9100" anchor="ctr"/>
                </a:tc>
              </a:tr>
            </a:tbl>
          </a:graphicData>
        </a:graphic>
      </p:graphicFrame>
      <p:graphicFrame>
        <p:nvGraphicFramePr>
          <p:cNvPr id="229" name="Google Shape;229;p5"/>
          <p:cNvGraphicFramePr/>
          <p:nvPr/>
        </p:nvGraphicFramePr>
        <p:xfrm>
          <a:off x="6064215" y="2032952"/>
          <a:ext cx="3000000" cy="3000000"/>
        </p:xfrm>
        <a:graphic>
          <a:graphicData uri="http://schemas.openxmlformats.org/drawingml/2006/table">
            <a:tbl>
              <a:tblPr>
                <a:noFill/>
                <a:tableStyleId>{49EFDF91-7DBB-4858-9BD3-038301027C4F}</a:tableStyleId>
              </a:tblPr>
              <a:tblGrid>
                <a:gridCol w="467875"/>
                <a:gridCol w="2849025"/>
                <a:gridCol w="1972675"/>
              </a:tblGrid>
              <a:tr h="238625">
                <a:tc>
                  <a:txBody>
                    <a:bodyPr/>
                    <a:lstStyle/>
                    <a:p>
                      <a:pPr indent="0" lvl="0" marL="0" marR="0" rtl="0" algn="ctr">
                        <a:spcBef>
                          <a:spcPts val="0"/>
                        </a:spcBef>
                        <a:spcAft>
                          <a:spcPts val="0"/>
                        </a:spcAft>
                        <a:buClr>
                          <a:schemeClr val="dk1"/>
                        </a:buClr>
                        <a:buSzPts val="2000"/>
                        <a:buFont typeface="Calibri"/>
                        <a:buNone/>
                      </a:pPr>
                      <a:r>
                        <a:rPr b="1" lang="en-GB" sz="2000" u="none" cap="none" strike="noStrike"/>
                        <a:t>#</a:t>
                      </a:r>
                      <a:endParaRPr b="1"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b="1" lang="en-GB" sz="2000" u="none" cap="none" strike="noStrike"/>
                        <a:t>Dataset</a:t>
                      </a:r>
                      <a:endParaRPr b="1" i="0" sz="2000" u="none" cap="none" strike="noStrike">
                        <a:solidFill>
                          <a:srgbClr val="000000"/>
                        </a:solidFill>
                        <a:latin typeface="Garamond"/>
                        <a:ea typeface="Garamond"/>
                        <a:cs typeface="Garamond"/>
                        <a:sym typeface="Garamond"/>
                      </a:endParaRPr>
                    </a:p>
                  </a:txBody>
                  <a:tcPr marT="9100" marB="0" marR="9100" marL="9100" anchor="ctr"/>
                </a:tc>
                <a:tc>
                  <a:txBody>
                    <a:bodyPr/>
                    <a:lstStyle/>
                    <a:p>
                      <a:pPr indent="0" lvl="0" marL="0" marR="0" rtl="0" algn="ctr">
                        <a:spcBef>
                          <a:spcPts val="0"/>
                        </a:spcBef>
                        <a:spcAft>
                          <a:spcPts val="0"/>
                        </a:spcAft>
                        <a:buClr>
                          <a:schemeClr val="dk1"/>
                        </a:buClr>
                        <a:buSzPts val="2000"/>
                        <a:buFont typeface="Calibri"/>
                        <a:buNone/>
                      </a:pPr>
                      <a:r>
                        <a:rPr b="1" lang="en-GB" sz="2000" u="none" cap="none" strike="noStrike"/>
                        <a:t>Type</a:t>
                      </a:r>
                      <a:endParaRPr b="1" i="0" sz="2000" u="none" cap="none" strike="noStrike">
                        <a:solidFill>
                          <a:srgbClr val="000000"/>
                        </a:solidFill>
                        <a:latin typeface="Garamond"/>
                        <a:ea typeface="Garamond"/>
                        <a:cs typeface="Garamond"/>
                        <a:sym typeface="Garamond"/>
                      </a:endParaRPr>
                    </a:p>
                  </a:txBody>
                  <a:tcPr marT="9100" marB="0" marR="9100" marL="9100" anchor="ctr"/>
                </a:tc>
              </a:tr>
            </a:tbl>
          </a:graphicData>
        </a:graphic>
      </p:graphicFrame>
      <p:sp>
        <p:nvSpPr>
          <p:cNvPr id="230" name="Google Shape;230;p5"/>
          <p:cNvSpPr txBox="1"/>
          <p:nvPr/>
        </p:nvSpPr>
        <p:spPr>
          <a:xfrm>
            <a:off x="-335316" y="5747017"/>
            <a:ext cx="12466356" cy="784520"/>
          </a:xfrm>
          <a:prstGeom prst="rect">
            <a:avLst/>
          </a:prstGeom>
          <a:noFill/>
          <a:ln>
            <a:noFill/>
          </a:ln>
        </p:spPr>
        <p:txBody>
          <a:bodyPr anchorCtr="0" anchor="t" bIns="45675" lIns="91375" spcFirstLastPara="1" rIns="91375" wrap="square" tIns="45675">
            <a:noAutofit/>
          </a:bodyPr>
          <a:lstStyle/>
          <a:p>
            <a:pPr indent="0" lvl="0" marL="0" marR="0" rtl="0" algn="ctr">
              <a:lnSpc>
                <a:spcPct val="9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GIS data requirements may vary depending on the objective of the electrification study</a:t>
            </a:r>
            <a:endParaRPr b="1" sz="2400">
              <a:solidFill>
                <a:schemeClr val="dk1"/>
              </a:solidFill>
              <a:latin typeface="Calibri"/>
              <a:ea typeface="Calibri"/>
              <a:cs typeface="Calibri"/>
              <a:sym typeface="Calibri"/>
            </a:endParaRPr>
          </a:p>
        </p:txBody>
      </p:sp>
      <p:sp>
        <p:nvSpPr>
          <p:cNvPr id="231" name="Google Shape;231;p5"/>
          <p:cNvSpPr txBox="1"/>
          <p:nvPr/>
        </p:nvSpPr>
        <p:spPr>
          <a:xfrm>
            <a:off x="838200" y="1585082"/>
            <a:ext cx="8786666"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Step 1. Acquire the necessary GIS data for the area of interest</a:t>
            </a:r>
            <a:endParaRPr b="1" sz="2000">
              <a:solidFill>
                <a:srgbClr val="9CC2E5"/>
              </a:solidFill>
              <a:latin typeface="Open Sans"/>
              <a:ea typeface="Open Sans"/>
              <a:cs typeface="Open Sans"/>
              <a:sym typeface="Open Sans"/>
            </a:endParaRPr>
          </a:p>
        </p:txBody>
      </p:sp>
      <p:sp>
        <p:nvSpPr>
          <p:cNvPr id="232" name="Google Shape;232;p5"/>
          <p:cNvSpPr/>
          <p:nvPr/>
        </p:nvSpPr>
        <p:spPr>
          <a:xfrm>
            <a:off x="347436" y="6135443"/>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33" name="Google Shape;233;p5"/>
          <p:cNvSpPr txBox="1"/>
          <p:nvPr/>
        </p:nvSpPr>
        <p:spPr>
          <a:xfrm>
            <a:off x="7321541" y="6135442"/>
            <a:ext cx="43736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34" name="Google Shape;234;p5"/>
          <p:cNvSpPr/>
          <p:nvPr/>
        </p:nvSpPr>
        <p:spPr>
          <a:xfrm>
            <a:off x="6096000"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4.mp3" id="235" name="Google Shape;235;p5"/>
          <p:cNvPicPr preferRelativeResize="0"/>
          <p:nvPr/>
        </p:nvPicPr>
        <p:blipFill rotWithShape="1">
          <a:blip r:embed="rId5">
            <a:alphaModFix/>
          </a:blip>
          <a:srcRect b="0" l="0" r="0" t="0"/>
          <a:stretch/>
        </p:blipFill>
        <p:spPr>
          <a:xfrm>
            <a:off x="6167365" y="6215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1"/>
          <p:cNvPicPr preferRelativeResize="0"/>
          <p:nvPr/>
        </p:nvPicPr>
        <p:blipFill rotWithShape="1">
          <a:blip r:embed="rId3">
            <a:alphaModFix/>
          </a:blip>
          <a:srcRect b="0" l="0" r="0" t="0"/>
          <a:stretch/>
        </p:blipFill>
        <p:spPr>
          <a:xfrm>
            <a:off x="838200" y="1828429"/>
            <a:ext cx="9610725" cy="4514850"/>
          </a:xfrm>
          <a:prstGeom prst="rect">
            <a:avLst/>
          </a:prstGeom>
          <a:noFill/>
          <a:ln>
            <a:noFill/>
          </a:ln>
        </p:spPr>
      </p:pic>
      <p:sp>
        <p:nvSpPr>
          <p:cNvPr id="242" name="Google Shape;242;p31"/>
          <p:cNvSpPr txBox="1"/>
          <p:nvPr/>
        </p:nvSpPr>
        <p:spPr>
          <a:xfrm>
            <a:off x="838200" y="329635"/>
            <a:ext cx="52578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The Seven step methodology</a:t>
            </a:r>
            <a:endParaRPr sz="4400">
              <a:solidFill>
                <a:schemeClr val="dk1"/>
              </a:solidFill>
              <a:latin typeface="Open Sans"/>
              <a:ea typeface="Open Sans"/>
              <a:cs typeface="Open Sans"/>
              <a:sym typeface="Open Sans"/>
            </a:endParaRPr>
          </a:p>
        </p:txBody>
      </p:sp>
      <p:sp>
        <p:nvSpPr>
          <p:cNvPr id="243" name="Google Shape;243;p31"/>
          <p:cNvSpPr txBox="1"/>
          <p:nvPr/>
        </p:nvSpPr>
        <p:spPr>
          <a:xfrm>
            <a:off x="838200" y="1704702"/>
            <a:ext cx="10427404"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Step 2. Use GIS techniques to extract useful information for the analysis</a:t>
            </a:r>
            <a:endParaRPr b="1" sz="2000">
              <a:solidFill>
                <a:srgbClr val="9CC2E5"/>
              </a:solidFill>
              <a:latin typeface="Open Sans"/>
              <a:ea typeface="Open Sans"/>
              <a:cs typeface="Open Sans"/>
              <a:sym typeface="Open Sans"/>
            </a:endParaRPr>
          </a:p>
          <a:p>
            <a:pPr indent="0" lvl="0" marL="0" marR="0" rtl="0" algn="l">
              <a:lnSpc>
                <a:spcPct val="90000"/>
              </a:lnSpc>
              <a:spcBef>
                <a:spcPts val="160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p:txBody>
      </p:sp>
      <p:sp>
        <p:nvSpPr>
          <p:cNvPr id="244" name="Google Shape;244;p31"/>
          <p:cNvSpPr/>
          <p:nvPr/>
        </p:nvSpPr>
        <p:spPr>
          <a:xfrm>
            <a:off x="959848" y="6133634"/>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45" name="Google Shape;245;p31"/>
          <p:cNvSpPr txBox="1"/>
          <p:nvPr/>
        </p:nvSpPr>
        <p:spPr>
          <a:xfrm>
            <a:off x="7607808" y="6121441"/>
            <a:ext cx="419708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46" name="Google Shape;246;p31"/>
          <p:cNvSpPr/>
          <p:nvPr/>
        </p:nvSpPr>
        <p:spPr>
          <a:xfrm>
            <a:off x="6096000"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5.mp3" id="247" name="Google Shape;247;p31"/>
          <p:cNvPicPr preferRelativeResize="0"/>
          <p:nvPr/>
        </p:nvPicPr>
        <p:blipFill rotWithShape="1">
          <a:blip r:embed="rId6">
            <a:alphaModFix/>
          </a:blip>
          <a:srcRect b="0" l="0" r="0" t="0"/>
          <a:stretch/>
        </p:blipFill>
        <p:spPr>
          <a:xfrm>
            <a:off x="6157033" y="6215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838200" y="365125"/>
            <a:ext cx="52578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5.1 The Seven step methodology</a:t>
            </a:r>
            <a:endParaRPr/>
          </a:p>
        </p:txBody>
      </p:sp>
      <p:graphicFrame>
        <p:nvGraphicFramePr>
          <p:cNvPr id="254" name="Google Shape;254;p32"/>
          <p:cNvGraphicFramePr/>
          <p:nvPr/>
        </p:nvGraphicFramePr>
        <p:xfrm>
          <a:off x="981113" y="2233398"/>
          <a:ext cx="3000000" cy="3000000"/>
        </p:xfrm>
        <a:graphic>
          <a:graphicData uri="http://schemas.openxmlformats.org/drawingml/2006/table">
            <a:tbl>
              <a:tblPr>
                <a:noFill/>
                <a:tableStyleId>{49EFDF91-7DBB-4858-9BD3-038301027C4F}</a:tableStyleId>
              </a:tblPr>
              <a:tblGrid>
                <a:gridCol w="2810725"/>
                <a:gridCol w="2155475"/>
                <a:gridCol w="2439050"/>
                <a:gridCol w="3013125"/>
              </a:tblGrid>
              <a:tr h="252925">
                <a:tc>
                  <a:txBody>
                    <a:bodyPr/>
                    <a:lstStyle/>
                    <a:p>
                      <a:pPr indent="0" lvl="0" marL="0" marR="0" rtl="0" algn="ctr">
                        <a:spcBef>
                          <a:spcPts val="0"/>
                        </a:spcBef>
                        <a:spcAft>
                          <a:spcPts val="0"/>
                        </a:spcAft>
                        <a:buClr>
                          <a:schemeClr val="dk1"/>
                        </a:buClr>
                        <a:buSzPts val="1500"/>
                        <a:buFont typeface="Calibri"/>
                        <a:buNone/>
                      </a:pPr>
                      <a:r>
                        <a:rPr b="1" lang="en-GB" sz="1500" u="none" cap="none" strike="noStrike"/>
                        <a:t>Parameter</a:t>
                      </a:r>
                      <a:endParaRPr b="1"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1" lang="en-GB" sz="1500" u="none" cap="none" strike="noStrike"/>
                        <a:t>Metric</a:t>
                      </a:r>
                      <a:endParaRPr b="1"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1" lang="en-GB" sz="1500" u="none" cap="none" strike="noStrike"/>
                        <a:t>Base Year Value</a:t>
                      </a:r>
                      <a:endParaRPr b="1"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1" lang="en-GB" sz="1500" u="none" cap="none" strike="noStrike"/>
                        <a:t>Value 2030</a:t>
                      </a:r>
                      <a:endParaRPr b="1" sz="1500" u="none" cap="none" strike="noStrike">
                        <a:latin typeface="Garamond"/>
                        <a:ea typeface="Garamond"/>
                        <a:cs typeface="Garamond"/>
                        <a:sym typeface="Garamond"/>
                      </a:endParaRPr>
                    </a:p>
                  </a:txBody>
                  <a:tcPr marT="0" marB="0" marR="55150" marL="55150" anchor="ctr"/>
                </a:tc>
              </a:tr>
              <a:tr h="413050">
                <a:tc>
                  <a:txBody>
                    <a:bodyPr/>
                    <a:lstStyle/>
                    <a:p>
                      <a:pPr indent="0" lvl="0" marL="0" marR="0" rtl="0" algn="ctr">
                        <a:spcBef>
                          <a:spcPts val="0"/>
                        </a:spcBef>
                        <a:spcAft>
                          <a:spcPts val="0"/>
                        </a:spcAft>
                        <a:buClr>
                          <a:schemeClr val="dk1"/>
                        </a:buClr>
                        <a:buSzPts val="1500"/>
                        <a:buFont typeface="Calibri"/>
                        <a:buNone/>
                      </a:pPr>
                      <a:r>
                        <a:rPr lang="en-GB" sz="1500" u="none" cap="none" strike="noStrike"/>
                        <a:t>Population, total</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Million Persons</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42.5</a:t>
                      </a:r>
                      <a:endParaRPr b="0" baseline="30000" sz="13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65.4</a:t>
                      </a:r>
                      <a:endParaRPr b="0" baseline="30000" sz="1500" u="none" cap="none" strike="noStrike">
                        <a:latin typeface="Garamond"/>
                        <a:ea typeface="Garamond"/>
                        <a:cs typeface="Garamond"/>
                        <a:sym typeface="Garamond"/>
                      </a:endParaRPr>
                    </a:p>
                  </a:txBody>
                  <a:tcPr marT="0" marB="0" marR="55150" marL="55150" anchor="ctr"/>
                </a:tc>
              </a:tr>
              <a:tr h="468350">
                <a:tc>
                  <a:txBody>
                    <a:bodyPr/>
                    <a:lstStyle/>
                    <a:p>
                      <a:pPr indent="0" lvl="0" marL="0" marR="0" rtl="0" algn="ctr">
                        <a:spcBef>
                          <a:spcPts val="0"/>
                        </a:spcBef>
                        <a:spcAft>
                          <a:spcPts val="0"/>
                        </a:spcAft>
                        <a:buClr>
                          <a:schemeClr val="dk1"/>
                        </a:buClr>
                        <a:buSzPts val="1500"/>
                        <a:buFont typeface="Calibri"/>
                        <a:buNone/>
                      </a:pPr>
                      <a:r>
                        <a:rPr lang="en-GB" sz="1500" u="none" cap="none" strike="noStrike"/>
                        <a:t>Urban population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Per cent of total population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25 %</a:t>
                      </a:r>
                      <a:endParaRPr b="0" baseline="30000"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32%</a:t>
                      </a:r>
                      <a:endParaRPr b="0" baseline="30000" sz="1500" u="none" cap="none" strike="noStrike">
                        <a:latin typeface="Garamond"/>
                        <a:ea typeface="Garamond"/>
                        <a:cs typeface="Garamond"/>
                        <a:sym typeface="Garamond"/>
                      </a:endParaRPr>
                    </a:p>
                  </a:txBody>
                  <a:tcPr marT="0" marB="0" marR="55150" marL="55150" anchor="ctr"/>
                </a:tc>
              </a:tr>
              <a:tr h="468350">
                <a:tc>
                  <a:txBody>
                    <a:bodyPr/>
                    <a:lstStyle/>
                    <a:p>
                      <a:pPr indent="0" lvl="0" marL="0" marR="0" rtl="0" algn="ctr">
                        <a:spcBef>
                          <a:spcPts val="0"/>
                        </a:spcBef>
                        <a:spcAft>
                          <a:spcPts val="0"/>
                        </a:spcAft>
                        <a:buClr>
                          <a:schemeClr val="dk1"/>
                        </a:buClr>
                        <a:buSzPts val="1500"/>
                        <a:buFont typeface="Calibri"/>
                        <a:buNone/>
                      </a:pPr>
                      <a:r>
                        <a:rPr lang="en-GB" sz="1500" u="none" cap="none" strike="noStrike"/>
                        <a:t>Rural population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Per cent of total population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75%</a:t>
                      </a:r>
                      <a:endParaRPr b="0" baseline="30000"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68% </a:t>
                      </a:r>
                      <a:endParaRPr b="0" sz="1500" u="none" cap="none" strike="noStrike">
                        <a:latin typeface="Garamond"/>
                        <a:ea typeface="Garamond"/>
                        <a:cs typeface="Garamond"/>
                        <a:sym typeface="Garamond"/>
                      </a:endParaRPr>
                    </a:p>
                  </a:txBody>
                  <a:tcPr marT="0" marB="0" marR="55150" marL="55150" anchor="ctr"/>
                </a:tc>
              </a:tr>
              <a:tr h="468350">
                <a:tc>
                  <a:txBody>
                    <a:bodyPr/>
                    <a:lstStyle/>
                    <a:p>
                      <a:pPr indent="0" lvl="0" marL="0" marR="0" rtl="0" algn="ctr">
                        <a:spcBef>
                          <a:spcPts val="0"/>
                        </a:spcBef>
                        <a:spcAft>
                          <a:spcPts val="0"/>
                        </a:spcAft>
                        <a:buClr>
                          <a:schemeClr val="dk1"/>
                        </a:buClr>
                        <a:buSzPts val="1500"/>
                        <a:buFont typeface="Calibri"/>
                        <a:buNone/>
                      </a:pPr>
                      <a:r>
                        <a:rPr lang="en-GB" sz="1500" u="none" cap="none" strike="noStrike"/>
                        <a:t>Electricity access, Total</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Per cent of total population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31% </a:t>
                      </a:r>
                      <a:endParaRPr b="0" baseline="30000"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100%</a:t>
                      </a:r>
                      <a:endParaRPr b="0" baseline="30000" sz="1500" u="none" cap="none" strike="noStrike">
                        <a:solidFill>
                          <a:schemeClr val="dk1"/>
                        </a:solidFill>
                        <a:latin typeface="Garamond"/>
                        <a:ea typeface="Garamond"/>
                        <a:cs typeface="Garamond"/>
                        <a:sym typeface="Garamond"/>
                      </a:endParaRPr>
                    </a:p>
                  </a:txBody>
                  <a:tcPr marT="0" marB="0" marR="55150" marL="55150" anchor="ctr"/>
                </a:tc>
              </a:tr>
              <a:tr h="493325">
                <a:tc>
                  <a:txBody>
                    <a:bodyPr/>
                    <a:lstStyle/>
                    <a:p>
                      <a:pPr indent="0" lvl="0" marL="0" marR="0" rtl="0" algn="ctr">
                        <a:spcBef>
                          <a:spcPts val="0"/>
                        </a:spcBef>
                        <a:spcAft>
                          <a:spcPts val="0"/>
                        </a:spcAft>
                        <a:buClr>
                          <a:schemeClr val="dk1"/>
                        </a:buClr>
                        <a:buSzPts val="1500"/>
                        <a:buFont typeface="Calibri"/>
                        <a:buNone/>
                      </a:pPr>
                      <a:r>
                        <a:rPr lang="en-GB" sz="1500" u="none" cap="none" strike="noStrike"/>
                        <a:t>Electricity access, Urban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Per cent of urban population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80% </a:t>
                      </a:r>
                      <a:endParaRPr b="0" baseline="30000"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100%</a:t>
                      </a:r>
                      <a:endParaRPr b="0" baseline="30000" sz="1500" u="none" cap="none" strike="noStrike">
                        <a:solidFill>
                          <a:schemeClr val="dk1"/>
                        </a:solidFill>
                        <a:latin typeface="Garamond"/>
                        <a:ea typeface="Garamond"/>
                        <a:cs typeface="Garamond"/>
                        <a:sym typeface="Garamond"/>
                      </a:endParaRPr>
                    </a:p>
                  </a:txBody>
                  <a:tcPr marT="0" marB="0" marR="55150" marL="55150" anchor="ctr"/>
                </a:tc>
              </a:tr>
              <a:tr h="468350">
                <a:tc>
                  <a:txBody>
                    <a:bodyPr/>
                    <a:lstStyle/>
                    <a:p>
                      <a:pPr indent="0" lvl="0" marL="0" marR="0" rtl="0" algn="ctr">
                        <a:spcBef>
                          <a:spcPts val="0"/>
                        </a:spcBef>
                        <a:spcAft>
                          <a:spcPts val="0"/>
                        </a:spcAft>
                        <a:buClr>
                          <a:schemeClr val="dk1"/>
                        </a:buClr>
                        <a:buSzPts val="1500"/>
                        <a:buFont typeface="Calibri"/>
                        <a:buNone/>
                      </a:pPr>
                      <a:r>
                        <a:rPr lang="en-GB" sz="1500" u="none" cap="none" strike="noStrike"/>
                        <a:t>Electricity access, Rural</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Per cent of rural population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15% </a:t>
                      </a:r>
                      <a:endParaRPr b="0" baseline="30000"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100%</a:t>
                      </a:r>
                      <a:endParaRPr b="0" baseline="30000" sz="1500" u="none" cap="none" strike="noStrike">
                        <a:solidFill>
                          <a:schemeClr val="dk1"/>
                        </a:solidFill>
                        <a:latin typeface="Garamond"/>
                        <a:ea typeface="Garamond"/>
                        <a:cs typeface="Garamond"/>
                        <a:sym typeface="Garamond"/>
                      </a:endParaRPr>
                    </a:p>
                  </a:txBody>
                  <a:tcPr marT="0" marB="0" marR="55150" marL="55150" anchor="ctr"/>
                </a:tc>
              </a:tr>
              <a:tr h="415300">
                <a:tc>
                  <a:txBody>
                    <a:bodyPr/>
                    <a:lstStyle/>
                    <a:p>
                      <a:pPr indent="0" lvl="0" marL="0" marR="0" rtl="0" algn="ctr">
                        <a:spcBef>
                          <a:spcPts val="0"/>
                        </a:spcBef>
                        <a:spcAft>
                          <a:spcPts val="0"/>
                        </a:spcAft>
                        <a:buClr>
                          <a:schemeClr val="dk1"/>
                        </a:buClr>
                        <a:buSzPts val="1500"/>
                        <a:buFont typeface="Calibri"/>
                        <a:buNone/>
                      </a:pPr>
                      <a:r>
                        <a:rPr lang="en-GB" sz="1500" u="none" cap="none" strike="noStrike"/>
                        <a:t>Household size, Urban</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People per household</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5 </a:t>
                      </a:r>
                      <a:endParaRPr baseline="30000"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4</a:t>
                      </a:r>
                      <a:r>
                        <a:rPr lang="en-GB" sz="1500" u="none" cap="none" strike="noStrike"/>
                        <a:t> </a:t>
                      </a:r>
                      <a:endParaRPr baseline="30000" sz="1500" u="none" cap="none" strike="noStrike">
                        <a:latin typeface="Garamond"/>
                        <a:ea typeface="Garamond"/>
                        <a:cs typeface="Garamond"/>
                        <a:sym typeface="Garamond"/>
                      </a:endParaRPr>
                    </a:p>
                  </a:txBody>
                  <a:tcPr marT="0" marB="0" marR="55150" marL="55150" anchor="ctr"/>
                </a:tc>
              </a:tr>
              <a:tr h="415300">
                <a:tc>
                  <a:txBody>
                    <a:bodyPr/>
                    <a:lstStyle/>
                    <a:p>
                      <a:pPr indent="0" lvl="0" marL="0" marR="0" rtl="0" algn="ctr">
                        <a:spcBef>
                          <a:spcPts val="0"/>
                        </a:spcBef>
                        <a:spcAft>
                          <a:spcPts val="0"/>
                        </a:spcAft>
                        <a:buClr>
                          <a:schemeClr val="dk1"/>
                        </a:buClr>
                        <a:buSzPts val="1500"/>
                        <a:buFont typeface="Calibri"/>
                        <a:buNone/>
                      </a:pPr>
                      <a:r>
                        <a:rPr lang="en-GB" sz="1500" u="none" cap="none" strike="noStrike"/>
                        <a:t>Household size, Rural</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t>People per household</a:t>
                      </a:r>
                      <a:endParaRPr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lang="en-GB" sz="1500" u="none" cap="none" strike="noStrike">
                          <a:latin typeface="Calibri"/>
                          <a:ea typeface="Calibri"/>
                          <a:cs typeface="Calibri"/>
                          <a:sym typeface="Calibri"/>
                        </a:rPr>
                        <a:t>7</a:t>
                      </a:r>
                      <a:endParaRPr baseline="30000" sz="1500" u="none" cap="none" strike="noStrike">
                        <a:latin typeface="Garamond"/>
                        <a:ea typeface="Garamond"/>
                        <a:cs typeface="Garamond"/>
                        <a:sym typeface="Garamond"/>
                      </a:endParaRPr>
                    </a:p>
                  </a:txBody>
                  <a:tcPr marT="0" marB="0" marR="55150" marL="55150" anchor="ctr"/>
                </a:tc>
                <a:tc>
                  <a:txBody>
                    <a:bodyPr/>
                    <a:lstStyle/>
                    <a:p>
                      <a:pPr indent="0" lvl="0" marL="0" marR="0" rtl="0" algn="ctr">
                        <a:spcBef>
                          <a:spcPts val="0"/>
                        </a:spcBef>
                        <a:spcAft>
                          <a:spcPts val="0"/>
                        </a:spcAft>
                        <a:buClr>
                          <a:schemeClr val="dk1"/>
                        </a:buClr>
                        <a:buSzPts val="1500"/>
                        <a:buFont typeface="Calibri"/>
                        <a:buNone/>
                      </a:pPr>
                      <a:r>
                        <a:rPr b="0" lang="en-GB" sz="1500" u="none" cap="none" strike="noStrike"/>
                        <a:t>6 </a:t>
                      </a:r>
                      <a:endParaRPr baseline="30000" sz="1500" u="none" cap="none" strike="noStrike">
                        <a:latin typeface="Garamond"/>
                        <a:ea typeface="Garamond"/>
                        <a:cs typeface="Garamond"/>
                        <a:sym typeface="Garamond"/>
                      </a:endParaRPr>
                    </a:p>
                  </a:txBody>
                  <a:tcPr marT="0" marB="0" marR="55150" marL="55150" anchor="ctr"/>
                </a:tc>
              </a:tr>
            </a:tbl>
          </a:graphicData>
        </a:graphic>
      </p:graphicFrame>
      <p:sp>
        <p:nvSpPr>
          <p:cNvPr id="255" name="Google Shape;255;p32"/>
          <p:cNvSpPr txBox="1"/>
          <p:nvPr/>
        </p:nvSpPr>
        <p:spPr>
          <a:xfrm>
            <a:off x="838200" y="1797720"/>
            <a:ext cx="672465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Step 3a. Collect country-specific data (Social)</a:t>
            </a:r>
            <a:endParaRPr b="1" sz="2000">
              <a:solidFill>
                <a:srgbClr val="9CC2E5"/>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000"/>
              <a:buFont typeface="Arial"/>
              <a:buNone/>
            </a:pPr>
            <a:r>
              <a:t/>
            </a:r>
            <a:endParaRPr sz="1000" strike="sng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700"/>
              <a:buFont typeface="Arial"/>
              <a:buNone/>
            </a:pPr>
            <a:r>
              <a:t/>
            </a:r>
            <a:endParaRPr sz="2700">
              <a:solidFill>
                <a:schemeClr val="dk1"/>
              </a:solidFill>
              <a:latin typeface="Calibri"/>
              <a:ea typeface="Calibri"/>
              <a:cs typeface="Calibri"/>
              <a:sym typeface="Calibri"/>
            </a:endParaRPr>
          </a:p>
          <a:p>
            <a:pPr indent="0" lvl="0" marL="0" marR="0" rtl="0" algn="l">
              <a:lnSpc>
                <a:spcPct val="90000"/>
              </a:lnSpc>
              <a:spcBef>
                <a:spcPts val="160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p:txBody>
      </p:sp>
      <p:sp>
        <p:nvSpPr>
          <p:cNvPr id="256" name="Google Shape;256;p32"/>
          <p:cNvSpPr/>
          <p:nvPr/>
        </p:nvSpPr>
        <p:spPr>
          <a:xfrm>
            <a:off x="886968" y="6144379"/>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57" name="Google Shape;257;p32"/>
          <p:cNvSpPr txBox="1"/>
          <p:nvPr/>
        </p:nvSpPr>
        <p:spPr>
          <a:xfrm>
            <a:off x="7379970" y="6115641"/>
            <a:ext cx="43981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58" name="Google Shape;258;p32"/>
          <p:cNvSpPr/>
          <p:nvPr/>
        </p:nvSpPr>
        <p:spPr>
          <a:xfrm>
            <a:off x="6096000"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6.mp3" id="259" name="Google Shape;259;p32"/>
          <p:cNvPicPr preferRelativeResize="0"/>
          <p:nvPr/>
        </p:nvPicPr>
        <p:blipFill rotWithShape="1">
          <a:blip r:embed="rId5">
            <a:alphaModFix/>
          </a:blip>
          <a:srcRect b="0" l="0" r="0" t="0"/>
          <a:stretch/>
        </p:blipFill>
        <p:spPr>
          <a:xfrm>
            <a:off x="6167365" y="6215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3"/>
          <p:cNvSpPr txBox="1"/>
          <p:nvPr/>
        </p:nvSpPr>
        <p:spPr>
          <a:xfrm>
            <a:off x="779770" y="1534476"/>
            <a:ext cx="1063246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Step 3b. Collect country-specific data (Technology specifications &amp; Costs)</a:t>
            </a:r>
            <a:endParaRPr b="1" sz="2000">
              <a:solidFill>
                <a:srgbClr val="9CC2E5"/>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000"/>
              <a:buFont typeface="Arial"/>
              <a:buNone/>
            </a:pPr>
            <a:r>
              <a:t/>
            </a:r>
            <a:endParaRPr b="1" sz="2000">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700"/>
              <a:buFont typeface="Arial"/>
              <a:buNone/>
            </a:pPr>
            <a:r>
              <a:t/>
            </a:r>
            <a:endParaRPr b="1" sz="2000">
              <a:solidFill>
                <a:srgbClr val="9CC2E5"/>
              </a:solidFill>
              <a:latin typeface="Open Sans"/>
              <a:ea typeface="Open Sans"/>
              <a:cs typeface="Open Sans"/>
              <a:sym typeface="Open Sans"/>
            </a:endParaRPr>
          </a:p>
        </p:txBody>
      </p:sp>
      <p:graphicFrame>
        <p:nvGraphicFramePr>
          <p:cNvPr id="266" name="Google Shape;266;p33"/>
          <p:cNvGraphicFramePr/>
          <p:nvPr/>
        </p:nvGraphicFramePr>
        <p:xfrm>
          <a:off x="2716769" y="1931275"/>
          <a:ext cx="3000000" cy="3000000"/>
        </p:xfrm>
        <a:graphic>
          <a:graphicData uri="http://schemas.openxmlformats.org/drawingml/2006/table">
            <a:tbl>
              <a:tblPr>
                <a:noFill/>
                <a:tableStyleId>{49EFDF91-7DBB-4858-9BD3-038301027C4F}</a:tableStyleId>
              </a:tblPr>
              <a:tblGrid>
                <a:gridCol w="852500"/>
                <a:gridCol w="696100"/>
                <a:gridCol w="791600"/>
                <a:gridCol w="913375"/>
                <a:gridCol w="704450"/>
                <a:gridCol w="674125"/>
                <a:gridCol w="1065475"/>
                <a:gridCol w="548025"/>
              </a:tblGrid>
              <a:tr h="709725">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Plant type</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Typical Plant capacity  (kW)</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Investment cost ($/kW)</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O&amp;M costs (% of investment cost/year)</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Fuel cost $/litre </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Efficiency</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Capacity factor</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Life (years)</a:t>
                      </a:r>
                      <a:endParaRPr sz="1400" u="none" cap="none" strike="noStrike">
                        <a:latin typeface="Calibri"/>
                        <a:ea typeface="Calibri"/>
                        <a:cs typeface="Calibri"/>
                        <a:sym typeface="Calibri"/>
                      </a:endParaRPr>
                    </a:p>
                  </a:txBody>
                  <a:tcPr marT="0" marB="0" marR="62875" marL="62875" anchor="ctr"/>
                </a:tc>
              </a:tr>
              <a:tr h="5093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Diesel Genset </a:t>
                      </a:r>
                      <a:endParaRPr sz="14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t>721</a:t>
                      </a:r>
                      <a:endParaRPr b="1" baseline="30000"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0.50</a:t>
                      </a:r>
                      <a:endParaRPr b="0" sz="1400" u="none" cap="none" strike="noStrike">
                        <a:solidFill>
                          <a:schemeClr val="dk1"/>
                        </a:solidFill>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33%</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400" u="none" cap="none" strike="noStrike">
                        <a:latin typeface="Calibri"/>
                        <a:ea typeface="Calibri"/>
                        <a:cs typeface="Calibri"/>
                        <a:sym typeface="Calibri"/>
                      </a:endParaRPr>
                    </a:p>
                  </a:txBody>
                  <a:tcPr marT="0" marB="0" marR="62875" marL="62875" anchor="ctr"/>
                </a:tc>
              </a:tr>
              <a:tr h="3660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Small Hydro</a:t>
                      </a:r>
                      <a:endParaRPr sz="14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1000</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5,000</a:t>
                      </a:r>
                      <a:endParaRPr b="1" baseline="30000"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400" u="none" cap="none" strike="noStrike">
                        <a:solidFill>
                          <a:schemeClr val="dk1"/>
                        </a:solidFill>
                        <a:latin typeface="Calibri"/>
                        <a:ea typeface="Calibri"/>
                        <a:cs typeface="Calibri"/>
                        <a:sym typeface="Calibri"/>
                      </a:endParaRPr>
                    </a:p>
                  </a:txBody>
                  <a:tcPr marT="0" marB="0" marR="62875" marL="62875"/>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30</a:t>
                      </a:r>
                      <a:endParaRPr sz="1400" u="none" cap="none" strike="noStrike">
                        <a:latin typeface="Calibri"/>
                        <a:ea typeface="Calibri"/>
                        <a:cs typeface="Calibri"/>
                        <a:sym typeface="Calibri"/>
                      </a:endParaRPr>
                    </a:p>
                  </a:txBody>
                  <a:tcPr marT="0" marB="0" marR="62875" marL="62875" anchor="ctr"/>
                </a:tc>
              </a:tr>
              <a:tr h="6801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Solar PV</a:t>
                      </a:r>
                      <a:endParaRPr sz="14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3,200</a:t>
                      </a:r>
                      <a:endParaRPr b="1" baseline="30000" sz="1400" u="none" cap="none" strike="noStrike"/>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400" u="none" cap="none" strike="noStrike">
                        <a:solidFill>
                          <a:schemeClr val="dk1"/>
                        </a:solidFill>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solar availability</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20</a:t>
                      </a:r>
                      <a:endParaRPr sz="1400" u="none" cap="none" strike="noStrike">
                        <a:latin typeface="Calibri"/>
                        <a:ea typeface="Calibri"/>
                        <a:cs typeface="Calibri"/>
                        <a:sym typeface="Calibri"/>
                      </a:endParaRPr>
                    </a:p>
                  </a:txBody>
                  <a:tcPr marT="0" marB="0" marR="62875" marL="62875" anchor="ctr"/>
                </a:tc>
              </a:tr>
              <a:tr h="6801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Wind Turbines </a:t>
                      </a:r>
                      <a:endParaRPr sz="14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3,000</a:t>
                      </a:r>
                      <a:endParaRPr b="1" baseline="30000" sz="1400" u="none" cap="none" strike="noStrike"/>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400" u="none" cap="none" strike="noStrike">
                        <a:solidFill>
                          <a:schemeClr val="dk1"/>
                        </a:solidFill>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wind availability</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20</a:t>
                      </a:r>
                      <a:endParaRPr sz="1400" u="none" cap="none" strike="noStrike">
                        <a:latin typeface="Calibri"/>
                        <a:ea typeface="Calibri"/>
                        <a:cs typeface="Calibri"/>
                        <a:sym typeface="Calibri"/>
                      </a:endParaRPr>
                    </a:p>
                  </a:txBody>
                  <a:tcPr marT="0" marB="0" marR="62875" marL="62875" anchor="ctr"/>
                </a:tc>
              </a:tr>
              <a:tr h="455325">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Diesel Genset</a:t>
                      </a:r>
                      <a:endParaRPr sz="14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Stand-Alone</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938</a:t>
                      </a:r>
                      <a:endParaRPr b="1" baseline="30000"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0.50</a:t>
                      </a:r>
                      <a:endParaRPr b="0" sz="1400" u="none" cap="none" strike="noStrike">
                        <a:solidFill>
                          <a:schemeClr val="dk1"/>
                        </a:solidFill>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28%</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400" u="none" cap="none" strike="noStrike">
                        <a:latin typeface="Calibri"/>
                        <a:ea typeface="Calibri"/>
                        <a:cs typeface="Calibri"/>
                        <a:sym typeface="Calibri"/>
                      </a:endParaRPr>
                    </a:p>
                  </a:txBody>
                  <a:tcPr marT="0" marB="0" marR="62875" marL="62875" anchor="ctr"/>
                </a:tc>
              </a:tr>
              <a:tr h="6801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Solar PV</a:t>
                      </a:r>
                      <a:endParaRPr sz="14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Stand-Alone</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0.4</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5,500</a:t>
                      </a:r>
                      <a:endParaRPr sz="1400" u="none" cap="none" strike="noStrike"/>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1.2%</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b="1" lang="en-GB" sz="1000" u="none" cap="none" strike="noStrike"/>
                        <a:t>-</a:t>
                      </a:r>
                      <a:endParaRPr b="1"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solar availability</a:t>
                      </a:r>
                      <a:endParaRPr sz="1400" u="none" cap="none" strike="noStrike">
                        <a:latin typeface="Calibri"/>
                        <a:ea typeface="Calibri"/>
                        <a:cs typeface="Calibri"/>
                        <a:sym typeface="Calibri"/>
                      </a:endParaRPr>
                    </a:p>
                  </a:txBody>
                  <a:tcPr marT="0" marB="0" marR="62875" marL="628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400" u="none" cap="none" strike="noStrike">
                        <a:latin typeface="Calibri"/>
                        <a:ea typeface="Calibri"/>
                        <a:cs typeface="Calibri"/>
                        <a:sym typeface="Calibri"/>
                      </a:endParaRPr>
                    </a:p>
                  </a:txBody>
                  <a:tcPr marT="0" marB="0" marR="62875" marL="62875" anchor="ctr"/>
                </a:tc>
              </a:tr>
            </a:tbl>
          </a:graphicData>
        </a:graphic>
      </p:graphicFrame>
      <p:sp>
        <p:nvSpPr>
          <p:cNvPr id="267" name="Google Shape;267;p33"/>
          <p:cNvSpPr txBox="1"/>
          <p:nvPr/>
        </p:nvSpPr>
        <p:spPr>
          <a:xfrm>
            <a:off x="838200" y="235834"/>
            <a:ext cx="52578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The Seven step methodology</a:t>
            </a:r>
            <a:endParaRPr sz="4400">
              <a:solidFill>
                <a:schemeClr val="dk1"/>
              </a:solidFill>
              <a:latin typeface="Open Sans"/>
              <a:ea typeface="Open Sans"/>
              <a:cs typeface="Open Sans"/>
              <a:sym typeface="Open Sans"/>
            </a:endParaRPr>
          </a:p>
        </p:txBody>
      </p:sp>
      <p:sp>
        <p:nvSpPr>
          <p:cNvPr id="268" name="Google Shape;268;p33"/>
          <p:cNvSpPr/>
          <p:nvPr/>
        </p:nvSpPr>
        <p:spPr>
          <a:xfrm>
            <a:off x="2606040" y="6123656"/>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69" name="Google Shape;269;p33"/>
          <p:cNvSpPr txBox="1"/>
          <p:nvPr/>
        </p:nvSpPr>
        <p:spPr>
          <a:xfrm>
            <a:off x="4932913" y="6114736"/>
            <a:ext cx="426632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70" name="Google Shape;270;p33"/>
          <p:cNvSpPr/>
          <p:nvPr/>
        </p:nvSpPr>
        <p:spPr>
          <a:xfrm>
            <a:off x="6234885" y="42085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7.mp3" id="271" name="Google Shape;271;p33"/>
          <p:cNvPicPr preferRelativeResize="0"/>
          <p:nvPr/>
        </p:nvPicPr>
        <p:blipFill rotWithShape="1">
          <a:blip r:embed="rId5">
            <a:alphaModFix/>
          </a:blip>
          <a:srcRect b="0" l="0" r="0" t="0"/>
          <a:stretch/>
        </p:blipFill>
        <p:spPr>
          <a:xfrm>
            <a:off x="6302044" y="49221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5.1 References</a:t>
            </a:r>
            <a:endParaRPr/>
          </a:p>
        </p:txBody>
      </p:sp>
      <p:sp>
        <p:nvSpPr>
          <p:cNvPr id="277" name="Google Shape;277;p34"/>
          <p:cNvSpPr/>
          <p:nvPr/>
        </p:nvSpPr>
        <p:spPr>
          <a:xfrm>
            <a:off x="935983" y="1482482"/>
            <a:ext cx="514412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https://onsset.github.io/teaching_kit/courses/module_2/Lecture%203/</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5"/>
          <p:cNvSpPr txBox="1"/>
          <p:nvPr/>
        </p:nvSpPr>
        <p:spPr>
          <a:xfrm>
            <a:off x="779770" y="1534476"/>
            <a:ext cx="10632460"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Step 3b. Collect country-specific data (Technology specifications &amp; Costs)</a:t>
            </a:r>
            <a:endParaRPr b="1" sz="2000">
              <a:solidFill>
                <a:srgbClr val="9CC2E5"/>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000"/>
              <a:buFont typeface="Arial"/>
              <a:buNone/>
            </a:pPr>
            <a:r>
              <a:t/>
            </a:r>
            <a:endParaRPr b="1" sz="2000">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700"/>
              <a:buFont typeface="Arial"/>
              <a:buNone/>
            </a:pPr>
            <a:r>
              <a:t/>
            </a:r>
            <a:endParaRPr b="1" sz="2000">
              <a:solidFill>
                <a:srgbClr val="9CC2E5"/>
              </a:solidFill>
              <a:latin typeface="Open Sans"/>
              <a:ea typeface="Open Sans"/>
              <a:cs typeface="Open Sans"/>
              <a:sym typeface="Open Sans"/>
            </a:endParaRPr>
          </a:p>
        </p:txBody>
      </p:sp>
      <p:graphicFrame>
        <p:nvGraphicFramePr>
          <p:cNvPr id="284" name="Google Shape;284;p35"/>
          <p:cNvGraphicFramePr/>
          <p:nvPr/>
        </p:nvGraphicFramePr>
        <p:xfrm>
          <a:off x="2220311" y="1931275"/>
          <a:ext cx="3000000" cy="3000000"/>
        </p:xfrm>
        <a:graphic>
          <a:graphicData uri="http://schemas.openxmlformats.org/drawingml/2006/table">
            <a:tbl>
              <a:tblPr>
                <a:noFill/>
                <a:tableStyleId>{49EFDF91-7DBB-4858-9BD3-038301027C4F}</a:tableStyleId>
              </a:tblPr>
              <a:tblGrid>
                <a:gridCol w="850200"/>
                <a:gridCol w="694200"/>
                <a:gridCol w="789450"/>
                <a:gridCol w="910900"/>
                <a:gridCol w="702550"/>
                <a:gridCol w="672300"/>
                <a:gridCol w="1062600"/>
                <a:gridCol w="546550"/>
              </a:tblGrid>
              <a:tr h="714325">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Plant type</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Typical Plant capacity  (kW)</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Investment cost ($/kW)</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O&amp;M costs (% of investment cost/year)</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Fuel cost $/litre </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Efficiency</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Capacity factor</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100"/>
                        <a:buFont typeface="Calibri"/>
                        <a:buNone/>
                      </a:pPr>
                      <a:r>
                        <a:rPr lang="en-GB" sz="1100" u="none" cap="none" strike="noStrike"/>
                        <a:t>Life (years)</a:t>
                      </a:r>
                      <a:endParaRPr sz="1500" u="none" cap="none" strike="noStrike">
                        <a:latin typeface="Calibri"/>
                        <a:ea typeface="Calibri"/>
                        <a:cs typeface="Calibri"/>
                        <a:sym typeface="Calibri"/>
                      </a:endParaRPr>
                    </a:p>
                  </a:txBody>
                  <a:tcPr marT="0" marB="0" marR="63275" marL="63275" anchor="ctr"/>
                </a:tc>
              </a:tr>
              <a:tr h="512625">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Diesel Genset </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t>721</a:t>
                      </a:r>
                      <a:endParaRPr b="1" baseline="30000"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0.50</a:t>
                      </a:r>
                      <a:endParaRPr b="0" sz="1500" u="none" cap="none" strike="noStrike">
                        <a:solidFill>
                          <a:schemeClr val="dk1"/>
                        </a:solidFill>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33%</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500" u="none" cap="none" strike="noStrike">
                        <a:latin typeface="Calibri"/>
                        <a:ea typeface="Calibri"/>
                        <a:cs typeface="Calibri"/>
                        <a:sym typeface="Calibri"/>
                      </a:endParaRPr>
                    </a:p>
                  </a:txBody>
                  <a:tcPr marT="0" marB="0" marR="63275" marL="63275" anchor="ctr"/>
                </a:tc>
              </a:tr>
              <a:tr h="36840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Small Hydro</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1000</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5,000</a:t>
                      </a:r>
                      <a:endParaRPr b="1" baseline="30000"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500" u="none" cap="none" strike="noStrike">
                        <a:solidFill>
                          <a:schemeClr val="dk1"/>
                        </a:solidFill>
                        <a:latin typeface="Calibri"/>
                        <a:ea typeface="Calibri"/>
                        <a:cs typeface="Calibri"/>
                        <a:sym typeface="Calibri"/>
                      </a:endParaRPr>
                    </a:p>
                  </a:txBody>
                  <a:tcPr marT="0" marB="0" marR="63275" marL="63275"/>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30</a:t>
                      </a:r>
                      <a:endParaRPr sz="1500" u="none" cap="none" strike="noStrike">
                        <a:latin typeface="Calibri"/>
                        <a:ea typeface="Calibri"/>
                        <a:cs typeface="Calibri"/>
                        <a:sym typeface="Calibri"/>
                      </a:endParaRPr>
                    </a:p>
                  </a:txBody>
                  <a:tcPr marT="0" marB="0" marR="63275" marL="63275" anchor="ctr"/>
                </a:tc>
              </a:tr>
              <a:tr h="6845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Solar PV</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3,200</a:t>
                      </a:r>
                      <a:endParaRPr b="1" baseline="30000" sz="1500" u="none" cap="none" strike="noStrike"/>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500" u="none" cap="none" strike="noStrike">
                        <a:solidFill>
                          <a:schemeClr val="dk1"/>
                        </a:solidFill>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solar availability</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20</a:t>
                      </a:r>
                      <a:endParaRPr sz="1500" u="none" cap="none" strike="noStrike">
                        <a:latin typeface="Calibri"/>
                        <a:ea typeface="Calibri"/>
                        <a:cs typeface="Calibri"/>
                        <a:sym typeface="Calibri"/>
                      </a:endParaRPr>
                    </a:p>
                  </a:txBody>
                  <a:tcPr marT="0" marB="0" marR="63275" marL="63275" anchor="ctr"/>
                </a:tc>
              </a:tr>
              <a:tr h="6845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Wind Turbines </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Mini-Grid</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100</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3,000</a:t>
                      </a:r>
                      <a:endParaRPr b="1" baseline="30000" sz="1500" u="none" cap="none" strike="noStrike"/>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a:t>
                      </a:r>
                      <a:endParaRPr b="0" sz="1500" u="none" cap="none" strike="noStrike">
                        <a:solidFill>
                          <a:schemeClr val="dk1"/>
                        </a:solidFill>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wind availability</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20</a:t>
                      </a:r>
                      <a:endParaRPr sz="1500" u="none" cap="none" strike="noStrike">
                        <a:latin typeface="Calibri"/>
                        <a:ea typeface="Calibri"/>
                        <a:cs typeface="Calibri"/>
                        <a:sym typeface="Calibri"/>
                      </a:endParaRPr>
                    </a:p>
                  </a:txBody>
                  <a:tcPr marT="0" marB="0" marR="63275" marL="63275" anchor="ctr"/>
                </a:tc>
              </a:tr>
              <a:tr h="458275">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Diesel Genset</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Stand-Alone</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938</a:t>
                      </a:r>
                      <a:endParaRPr b="1" baseline="30000"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b="0" lang="en-GB" sz="1000" u="none" cap="none" strike="noStrike">
                          <a:solidFill>
                            <a:schemeClr val="dk1"/>
                          </a:solidFill>
                        </a:rPr>
                        <a:t>0.50</a:t>
                      </a:r>
                      <a:endParaRPr b="0" sz="1500" u="none" cap="none" strike="noStrike">
                        <a:solidFill>
                          <a:schemeClr val="dk1"/>
                        </a:solidFill>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28%</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0.7</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10</a:t>
                      </a:r>
                      <a:endParaRPr sz="1500" u="none" cap="none" strike="noStrike">
                        <a:latin typeface="Calibri"/>
                        <a:ea typeface="Calibri"/>
                        <a:cs typeface="Calibri"/>
                        <a:sym typeface="Calibri"/>
                      </a:endParaRPr>
                    </a:p>
                  </a:txBody>
                  <a:tcPr marT="0" marB="0" marR="63275" marL="63275" anchor="ctr"/>
                </a:tc>
              </a:tr>
              <a:tr h="684550">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Solar PV</a:t>
                      </a:r>
                      <a:endParaRPr sz="1500" u="none" cap="none" strike="noStrike"/>
                    </a:p>
                    <a:p>
                      <a:pPr indent="0" lvl="0" marL="0" marR="0" rtl="0" algn="ctr">
                        <a:lnSpc>
                          <a:spcPct val="107000"/>
                        </a:lnSpc>
                        <a:spcBef>
                          <a:spcPts val="200"/>
                        </a:spcBef>
                        <a:spcAft>
                          <a:spcPts val="0"/>
                        </a:spcAft>
                        <a:buClr>
                          <a:schemeClr val="dk1"/>
                        </a:buClr>
                        <a:buSzPts val="1000"/>
                        <a:buFont typeface="Calibri"/>
                        <a:buNone/>
                      </a:pPr>
                      <a:r>
                        <a:rPr lang="en-GB" sz="1000" u="none" cap="none" strike="noStrike"/>
                        <a:t>Stand-Alone</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0.4</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5,500</a:t>
                      </a:r>
                      <a:endParaRPr sz="1500" u="none" cap="none" strike="noStrike"/>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1.2%</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b="1" lang="en-GB" sz="1000" u="none" cap="none" strike="noStrike"/>
                        <a:t>-</a:t>
                      </a:r>
                      <a:endParaRPr b="1"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Obtained for each grid point depending on solar availability</a:t>
                      </a:r>
                      <a:endParaRPr sz="1500" u="none" cap="none" strike="noStrike">
                        <a:latin typeface="Calibri"/>
                        <a:ea typeface="Calibri"/>
                        <a:cs typeface="Calibri"/>
                        <a:sym typeface="Calibri"/>
                      </a:endParaRPr>
                    </a:p>
                  </a:txBody>
                  <a:tcPr marT="0" marB="0" marR="63275" marL="63275" anchor="ctr"/>
                </a:tc>
                <a:tc>
                  <a:txBody>
                    <a:bodyPr/>
                    <a:lstStyle/>
                    <a:p>
                      <a:pPr indent="0" lvl="0" marL="0" marR="0" rtl="0" algn="ctr">
                        <a:lnSpc>
                          <a:spcPct val="107000"/>
                        </a:lnSpc>
                        <a:spcBef>
                          <a:spcPts val="0"/>
                        </a:spcBef>
                        <a:spcAft>
                          <a:spcPts val="0"/>
                        </a:spcAft>
                        <a:buClr>
                          <a:schemeClr val="dk1"/>
                        </a:buClr>
                        <a:buSzPts val="1000"/>
                        <a:buFont typeface="Calibri"/>
                        <a:buNone/>
                      </a:pPr>
                      <a:r>
                        <a:rPr lang="en-GB" sz="1000" u="none" cap="none" strike="noStrike"/>
                        <a:t>15</a:t>
                      </a:r>
                      <a:endParaRPr sz="1500" u="none" cap="none" strike="noStrike">
                        <a:latin typeface="Calibri"/>
                        <a:ea typeface="Calibri"/>
                        <a:cs typeface="Calibri"/>
                        <a:sym typeface="Calibri"/>
                      </a:endParaRPr>
                    </a:p>
                  </a:txBody>
                  <a:tcPr marT="0" marB="0" marR="63275" marL="63275" anchor="ctr"/>
                </a:tc>
              </a:tr>
            </a:tbl>
          </a:graphicData>
        </a:graphic>
      </p:graphicFrame>
      <p:sp>
        <p:nvSpPr>
          <p:cNvPr id="285" name="Google Shape;285;p35"/>
          <p:cNvSpPr txBox="1"/>
          <p:nvPr/>
        </p:nvSpPr>
        <p:spPr>
          <a:xfrm>
            <a:off x="838200" y="235834"/>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Acquire the data</a:t>
            </a:r>
            <a:endParaRPr sz="4400">
              <a:solidFill>
                <a:schemeClr val="dk1"/>
              </a:solidFill>
              <a:latin typeface="Open Sans"/>
              <a:ea typeface="Open Sans"/>
              <a:cs typeface="Open Sans"/>
              <a:sym typeface="Open Sans"/>
            </a:endParaRPr>
          </a:p>
        </p:txBody>
      </p:sp>
      <p:sp>
        <p:nvSpPr>
          <p:cNvPr id="286" name="Google Shape;286;p35"/>
          <p:cNvSpPr/>
          <p:nvPr/>
        </p:nvSpPr>
        <p:spPr>
          <a:xfrm>
            <a:off x="2121408" y="6124943"/>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87" name="Google Shape;287;p35"/>
          <p:cNvSpPr txBox="1"/>
          <p:nvPr/>
        </p:nvSpPr>
        <p:spPr>
          <a:xfrm>
            <a:off x="4396396" y="6134581"/>
            <a:ext cx="429071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88" name="Google Shape;288;p35"/>
          <p:cNvSpPr/>
          <p:nvPr/>
        </p:nvSpPr>
        <p:spPr>
          <a:xfrm>
            <a:off x="6358871" y="47266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5_Slide9.mp3" id="289" name="Google Shape;289;p35"/>
          <p:cNvPicPr preferRelativeResize="0"/>
          <p:nvPr/>
        </p:nvPicPr>
        <p:blipFill rotWithShape="1">
          <a:blip r:embed="rId5">
            <a:alphaModFix/>
          </a:blip>
          <a:srcRect b="0" l="0" r="0" t="0"/>
          <a:stretch/>
        </p:blipFill>
        <p:spPr>
          <a:xfrm>
            <a:off x="6430236" y="54403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2018-05-01T19:37:15Z</dcterms:created>
  <dc:creator>babak khavari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