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6858000" cx="12192000"/>
  <p:notesSz cx="6858000" cy="9144000"/>
  <p:embeddedFontLst>
    <p:embeddedFont>
      <p:font typeface="Roboto"/>
      <p:regular r:id="rId47"/>
      <p:bold r:id="rId48"/>
      <p:italic r:id="rId49"/>
      <p:boldItalic r:id="rId50"/>
    </p:embeddedFont>
    <p:embeddedFont>
      <p:font typeface="Lato"/>
      <p:regular r:id="rId51"/>
      <p:bold r:id="rId52"/>
      <p:italic r:id="rId53"/>
      <p:boldItalic r:id="rId54"/>
    </p:embeddedFont>
    <p:embeddedFont>
      <p:font typeface="Bitter"/>
      <p:regular r:id="rId55"/>
      <p:bold r:id="rId56"/>
      <p:italic r:id="rId57"/>
      <p:boldItalic r:id="rId58"/>
    </p:embeddedFont>
    <p:embeddedFont>
      <p:font typeface="Open Sans ExtraBold"/>
      <p:bold r:id="rId59"/>
      <p:boldItalic r:id="rId60"/>
    </p:embeddedFont>
    <p:embeddedFont>
      <p:font typeface="Helvetica Neue"/>
      <p:regular r:id="rId61"/>
      <p:bold r:id="rId62"/>
      <p:italic r:id="rId63"/>
      <p:boldItalic r:id="rId64"/>
    </p:embeddedFont>
    <p:embeddedFont>
      <p:font typeface="Merriweather"/>
      <p:regular r:id="rId65"/>
      <p:bold r:id="rId66"/>
      <p:italic r:id="rId67"/>
      <p:boldItalic r:id="rId68"/>
    </p:embeddedFont>
    <p:embeddedFont>
      <p:font typeface="Crimson Text"/>
      <p:bold r:id="rId69"/>
      <p:boldItalic r:id="rId70"/>
    </p:embeddedFont>
    <p:embeddedFont>
      <p:font typeface="Open Sans"/>
      <p:regular r:id="rId71"/>
      <p:bold r:id="rId72"/>
      <p:italic r:id="rId73"/>
      <p:boldItalic r:id="rId74"/>
    </p:embeddedFont>
    <p:embeddedFont>
      <p:font typeface="Century Gothic"/>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9" roundtripDataSignature="AMtx7mjVmeYR9mwAZ3NhxvJlfupMFWGp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8A3D2E-07DD-48DB-9F28-8E038E9F84DD}">
  <a:tblStyle styleId="{F48A3D2E-07DD-48DB-9F28-8E038E9F84DD}"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07A689EF-AF64-431C-B0DD-8D6BD87B40DD}"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7"/>
          </a:solidFill>
        </a:fill>
      </a:tcStyle>
    </a:wholeTbl>
    <a:band1H>
      <a:tcTxStyle/>
      <a:tcStyle>
        <a:fill>
          <a:solidFill>
            <a:srgbClr val="CACACC"/>
          </a:solidFill>
        </a:fill>
      </a:tcStyle>
    </a:band1H>
    <a:band2H>
      <a:tcTxStyle/>
    </a:band2H>
    <a:band1V>
      <a:tcTxStyle/>
      <a:tcStyle>
        <a:fill>
          <a:solidFill>
            <a:srgbClr val="CACA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OpenSans-italic.fntdata"/><Relationship Id="rId72" Type="http://schemas.openxmlformats.org/officeDocument/2006/relationships/font" Target="fonts/OpenSans-bold.fntdata"/><Relationship Id="rId31" Type="http://schemas.openxmlformats.org/officeDocument/2006/relationships/slide" Target="slides/slide24.xml"/><Relationship Id="rId75" Type="http://schemas.openxmlformats.org/officeDocument/2006/relationships/font" Target="fonts/CenturyGothic-regular.fntdata"/><Relationship Id="rId30" Type="http://schemas.openxmlformats.org/officeDocument/2006/relationships/slide" Target="slides/slide23.xml"/><Relationship Id="rId74" Type="http://schemas.openxmlformats.org/officeDocument/2006/relationships/font" Target="fonts/OpenSans-boldItalic.fntdata"/><Relationship Id="rId33" Type="http://schemas.openxmlformats.org/officeDocument/2006/relationships/slide" Target="slides/slide26.xml"/><Relationship Id="rId77" Type="http://schemas.openxmlformats.org/officeDocument/2006/relationships/font" Target="fonts/CenturyGothic-italic.fntdata"/><Relationship Id="rId32" Type="http://schemas.openxmlformats.org/officeDocument/2006/relationships/slide" Target="slides/slide25.xml"/><Relationship Id="rId76" Type="http://schemas.openxmlformats.org/officeDocument/2006/relationships/font" Target="fonts/CenturyGothic-bold.fntdata"/><Relationship Id="rId35" Type="http://schemas.openxmlformats.org/officeDocument/2006/relationships/slide" Target="slides/slide28.xml"/><Relationship Id="rId79" Type="http://customschemas.google.com/relationships/presentationmetadata" Target="metadata"/><Relationship Id="rId34" Type="http://schemas.openxmlformats.org/officeDocument/2006/relationships/slide" Target="slides/slide27.xml"/><Relationship Id="rId78" Type="http://schemas.openxmlformats.org/officeDocument/2006/relationships/font" Target="fonts/CenturyGothic-boldItalic.fntdata"/><Relationship Id="rId71" Type="http://schemas.openxmlformats.org/officeDocument/2006/relationships/font" Target="fonts/OpenSans-regular.fntdata"/><Relationship Id="rId70" Type="http://schemas.openxmlformats.org/officeDocument/2006/relationships/font" Target="fonts/CrimsonText-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3.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5.xml"/><Relationship Id="rId66" Type="http://schemas.openxmlformats.org/officeDocument/2006/relationships/font" Target="fonts/Merriweather-bold.fntdata"/><Relationship Id="rId21" Type="http://schemas.openxmlformats.org/officeDocument/2006/relationships/slide" Target="slides/slide14.xml"/><Relationship Id="rId65" Type="http://schemas.openxmlformats.org/officeDocument/2006/relationships/font" Target="fonts/Merriweather-regular.fntdata"/><Relationship Id="rId24" Type="http://schemas.openxmlformats.org/officeDocument/2006/relationships/slide" Target="slides/slide17.xml"/><Relationship Id="rId68" Type="http://schemas.openxmlformats.org/officeDocument/2006/relationships/font" Target="fonts/Merriweather-boldItalic.fntdata"/><Relationship Id="rId23" Type="http://schemas.openxmlformats.org/officeDocument/2006/relationships/slide" Target="slides/slide16.xml"/><Relationship Id="rId67" Type="http://schemas.openxmlformats.org/officeDocument/2006/relationships/font" Target="fonts/Merriweather-italic.fntdata"/><Relationship Id="rId60" Type="http://schemas.openxmlformats.org/officeDocument/2006/relationships/font" Target="fonts/OpenSansExtraBold-bold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CrimsonText-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regular.fntdata"/><Relationship Id="rId50" Type="http://schemas.openxmlformats.org/officeDocument/2006/relationships/font" Target="fonts/Roboto-boldItalic.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4.xml"/><Relationship Id="rId55" Type="http://schemas.openxmlformats.org/officeDocument/2006/relationships/font" Target="fonts/Bitter-regular.fntdata"/><Relationship Id="rId10" Type="http://schemas.openxmlformats.org/officeDocument/2006/relationships/slide" Target="slides/slide3.xml"/><Relationship Id="rId54" Type="http://schemas.openxmlformats.org/officeDocument/2006/relationships/font" Target="fonts/Lato-boldItalic.fntdata"/><Relationship Id="rId13" Type="http://schemas.openxmlformats.org/officeDocument/2006/relationships/slide" Target="slides/slide6.xml"/><Relationship Id="rId57" Type="http://schemas.openxmlformats.org/officeDocument/2006/relationships/font" Target="fonts/Bitter-italic.fntdata"/><Relationship Id="rId12" Type="http://schemas.openxmlformats.org/officeDocument/2006/relationships/slide" Target="slides/slide5.xml"/><Relationship Id="rId56" Type="http://schemas.openxmlformats.org/officeDocument/2006/relationships/font" Target="fonts/Bitter-bold.fntdata"/><Relationship Id="rId15" Type="http://schemas.openxmlformats.org/officeDocument/2006/relationships/slide" Target="slides/slide8.xml"/><Relationship Id="rId59" Type="http://schemas.openxmlformats.org/officeDocument/2006/relationships/font" Target="fonts/OpenSansExtraBold-bold.fntdata"/><Relationship Id="rId14" Type="http://schemas.openxmlformats.org/officeDocument/2006/relationships/slide" Target="slides/slide7.xml"/><Relationship Id="rId58" Type="http://schemas.openxmlformats.org/officeDocument/2006/relationships/font" Target="fonts/Bitter-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fccc.int/resource/docs/2009/cop15/eng/11a01.pdf" TargetMode="External"/><Relationship Id="rId3" Type="http://schemas.openxmlformats.org/officeDocument/2006/relationships/hyperlink" Target="https://unfccc.int/sites/default/files/english_paris_agreement.pdf#page=15"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isd.org/system/files/publications/credit-enhancement-sustainable-infrastructure.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hgprotocol.org/sites/default/files/2022-12/Chapter15.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b="0" i="0" u="none" strike="noStrike">
              <a:solidFill>
                <a:srgbClr val="222222"/>
              </a:solidFill>
              <a:latin typeface="Roboto"/>
              <a:ea typeface="Roboto"/>
              <a:cs typeface="Roboto"/>
              <a:sym typeface="Roboto"/>
            </a:endParaRPr>
          </a:p>
        </p:txBody>
      </p:sp>
      <p:sp>
        <p:nvSpPr>
          <p:cNvPr id="56" name="Google Shape;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Two key types of financing structures are used in the energy sector, ‘</a:t>
            </a:r>
            <a:r>
              <a:rPr b="1" lang="en-GB"/>
              <a:t>Corporate</a:t>
            </a:r>
            <a:r>
              <a:rPr lang="en-GB"/>
              <a:t>’ and ‘</a:t>
            </a:r>
            <a:r>
              <a:rPr b="1" lang="en-GB"/>
              <a:t>Project</a:t>
            </a:r>
            <a:r>
              <a:rPr lang="en-GB"/>
              <a:t>’ finance.</a:t>
            </a:r>
            <a:endParaRPr/>
          </a:p>
          <a:p>
            <a:pPr indent="-171450" lvl="0" marL="171450" marR="0" rtl="0" algn="l">
              <a:lnSpc>
                <a:spcPct val="100000"/>
              </a:lnSpc>
              <a:spcBef>
                <a:spcPts val="0"/>
              </a:spcBef>
              <a:spcAft>
                <a:spcPts val="0"/>
              </a:spcAft>
              <a:buClr>
                <a:schemeClr val="dk1"/>
              </a:buClr>
              <a:buSzPts val="1200"/>
              <a:buFont typeface="Arial"/>
              <a:buChar char="•"/>
            </a:pPr>
            <a:r>
              <a:rPr lang="en-GB"/>
              <a:t>The first two diagrams are examples of </a:t>
            </a:r>
            <a:r>
              <a:rPr b="1" lang="en-GB"/>
              <a:t>Corporate finance</a:t>
            </a:r>
            <a:r>
              <a:rPr lang="en-GB"/>
              <a:t>. </a:t>
            </a:r>
            <a:endParaRPr/>
          </a:p>
          <a:p>
            <a:pPr indent="-171450" lvl="1" marL="628650" marR="0" rtl="0" algn="l">
              <a:lnSpc>
                <a:spcPct val="100000"/>
              </a:lnSpc>
              <a:spcBef>
                <a:spcPts val="0"/>
              </a:spcBef>
              <a:spcAft>
                <a:spcPts val="0"/>
              </a:spcAft>
              <a:buClr>
                <a:schemeClr val="dk1"/>
              </a:buClr>
              <a:buSzPts val="1200"/>
              <a:buFont typeface="Arial"/>
              <a:buChar char="•"/>
            </a:pPr>
            <a:r>
              <a:rPr lang="en-GB"/>
              <a:t>The </a:t>
            </a:r>
            <a:r>
              <a:rPr b="1" lang="en-GB"/>
              <a:t>first</a:t>
            </a:r>
            <a:r>
              <a:rPr lang="en-GB"/>
              <a:t> diagram relates to a state-owned utility who would both fund and develop the project, and be the ‘offtaker’ (i.e. the organisation that receives the electricity from the project). State-owned utilities’ debt usually sits on the government balance sheet, or can sometimes be from sub-sovereign bonds, but in both cases the ability to raise debt can be constrained by government debt limits. </a:t>
            </a:r>
            <a:endParaRPr/>
          </a:p>
          <a:p>
            <a:pPr indent="-171450" lvl="1" marL="628650" marR="0" rtl="0" algn="l">
              <a:lnSpc>
                <a:spcPct val="100000"/>
              </a:lnSpc>
              <a:spcBef>
                <a:spcPts val="0"/>
              </a:spcBef>
              <a:spcAft>
                <a:spcPts val="0"/>
              </a:spcAft>
              <a:buClr>
                <a:schemeClr val="dk1"/>
              </a:buClr>
              <a:buSzPts val="1200"/>
              <a:buFont typeface="Arial"/>
              <a:buChar char="•"/>
            </a:pPr>
            <a:r>
              <a:rPr lang="en-GB"/>
              <a:t>The </a:t>
            </a:r>
            <a:r>
              <a:rPr b="1" lang="en-GB"/>
              <a:t>second</a:t>
            </a:r>
            <a:r>
              <a:rPr lang="en-GB"/>
              <a:t> diagram relates to funding being provided by a private corporation. In this case, it would provide it’s own equity, and raise corporate debt on the financial markets. The electricity from the project would be sold to the offtaker (usually the state-owned utility). The terms of this sale are determined by a Power Purchase Agreement (PPA) which is covered in the next slide. Any additional profits from the project would then flow back to the developer to payoff its debt obligations to lenders and equity dividends to shareholders. </a:t>
            </a:r>
            <a:endParaRPr/>
          </a:p>
          <a:p>
            <a:pPr indent="-171450" lvl="1" marL="628650" marR="0" rtl="0" algn="l">
              <a:lnSpc>
                <a:spcPct val="100000"/>
              </a:lnSpc>
              <a:spcBef>
                <a:spcPts val="0"/>
              </a:spcBef>
              <a:spcAft>
                <a:spcPts val="0"/>
              </a:spcAft>
              <a:buClr>
                <a:schemeClr val="dk1"/>
              </a:buClr>
              <a:buSzPts val="1200"/>
              <a:buFont typeface="Arial"/>
              <a:buChar char="•"/>
            </a:pPr>
            <a:r>
              <a:rPr lang="en-GB"/>
              <a:t>For both examples, risks to lenders are assessed against the likely financial performance of the country or company as a whole. </a:t>
            </a:r>
            <a:endParaRPr/>
          </a:p>
          <a:p>
            <a:pPr indent="-95250" lvl="0" marL="171450" marR="0" rtl="0" algn="l">
              <a:lnSpc>
                <a:spcPct val="100000"/>
              </a:lnSpc>
              <a:spcBef>
                <a:spcPts val="0"/>
              </a:spcBef>
              <a:spcAft>
                <a:spcPts val="0"/>
              </a:spcAft>
              <a:buClr>
                <a:schemeClr val="dk1"/>
              </a:buClr>
              <a:buSzPts val="1200"/>
              <a:buFont typeface="Arial"/>
              <a:buNone/>
            </a:pPr>
            <a:r>
              <a:t/>
            </a:r>
            <a:endParaRPr b="0" i="0">
              <a:solidFill>
                <a:srgbClr val="202124"/>
              </a:solidFill>
              <a:latin typeface="Arial"/>
              <a:ea typeface="Arial"/>
              <a:cs typeface="Arial"/>
              <a:sym typeface="Arial"/>
            </a:endParaRPr>
          </a:p>
          <a:p>
            <a:pPr indent="-171450" lvl="0" marL="171450" rtl="0" algn="l">
              <a:spcBef>
                <a:spcPts val="0"/>
              </a:spcBef>
              <a:spcAft>
                <a:spcPts val="0"/>
              </a:spcAft>
              <a:buClr>
                <a:srgbClr val="202124"/>
              </a:buClr>
              <a:buSzPts val="1200"/>
              <a:buFont typeface="Arial"/>
              <a:buChar char="•"/>
            </a:pPr>
            <a:r>
              <a:rPr b="0" i="0" lang="en-GB">
                <a:solidFill>
                  <a:srgbClr val="202124"/>
                </a:solidFill>
                <a:latin typeface="Arial"/>
                <a:ea typeface="Arial"/>
                <a:cs typeface="Arial"/>
                <a:sym typeface="Arial"/>
              </a:rPr>
              <a:t>The third diagram shows a </a:t>
            </a:r>
            <a:r>
              <a:rPr b="1" lang="en-GB"/>
              <a:t>Project finance </a:t>
            </a:r>
            <a:r>
              <a:rPr lang="en-GB"/>
              <a:t>(or non-recourse/limited-recourse finance) structure. In this case, d</a:t>
            </a:r>
            <a:r>
              <a:rPr b="0" i="0" lang="en-GB" sz="1200" u="none" cap="none" strike="noStrike">
                <a:solidFill>
                  <a:schemeClr val="dk1"/>
                </a:solidFill>
                <a:latin typeface="Calibri"/>
                <a:ea typeface="Calibri"/>
                <a:cs typeface="Calibri"/>
                <a:sym typeface="Calibri"/>
              </a:rPr>
              <a:t>ebt is provided for a specific project, legally established as a standalone project company Various legal contracts are put in place to structure this kind of investment, including the Power Purchase Agreement (PPA), supply and operation contracts and repayment terms for shareholders.</a:t>
            </a:r>
            <a:endParaRPr/>
          </a:p>
          <a:p>
            <a:pPr indent="-171450" lvl="0" marL="171450" rtl="0" algn="l">
              <a:spcBef>
                <a:spcPts val="0"/>
              </a:spcBef>
              <a:spcAft>
                <a:spcPts val="0"/>
              </a:spcAft>
              <a:buClr>
                <a:schemeClr val="dk1"/>
              </a:buClr>
              <a:buSzPts val="1200"/>
              <a:buFont typeface="Arial"/>
              <a:buChar char="•"/>
            </a:pPr>
            <a:r>
              <a:rPr lang="en-GB"/>
              <a:t>The amount of </a:t>
            </a:r>
            <a:r>
              <a:rPr b="1" lang="en-GB"/>
              <a:t>project debt </a:t>
            </a:r>
            <a:r>
              <a:rPr lang="en-GB"/>
              <a:t>made available will be linked to the cash flow that the project is forecast to generate over a period of time. This amount is then adjusted to reflect inherent risks. </a:t>
            </a:r>
            <a:r>
              <a:rPr b="0" i="0" lang="en-GB" sz="1200" u="none" strike="noStrike">
                <a:latin typeface="Arial"/>
                <a:ea typeface="Arial"/>
                <a:cs typeface="Arial"/>
                <a:sym typeface="Arial"/>
              </a:rPr>
              <a:t>e.g. fluctuations in the production and sale of power, operational risks or power price variations relating specifically to that project. </a:t>
            </a:r>
            <a:endParaRPr/>
          </a:p>
          <a:p>
            <a:pPr indent="-171450" lvl="0" marL="171450" rtl="0" algn="l">
              <a:spcBef>
                <a:spcPts val="0"/>
              </a:spcBef>
              <a:spcAft>
                <a:spcPts val="0"/>
              </a:spcAft>
              <a:buClr>
                <a:schemeClr val="dk1"/>
              </a:buClr>
              <a:buSzPts val="1200"/>
              <a:buFont typeface="Arial"/>
              <a:buChar char="•"/>
            </a:pPr>
            <a:r>
              <a:rPr b="1" lang="en-GB"/>
              <a:t>Project equity </a:t>
            </a:r>
            <a:r>
              <a:rPr lang="en-GB"/>
              <a:t>is provided by different types of organisations, including project developers, institutional investors and others. </a:t>
            </a:r>
            <a:endParaRPr/>
          </a:p>
          <a:p>
            <a:pPr indent="0" lvl="0" marL="0" rtl="0" algn="l">
              <a:spcBef>
                <a:spcPts val="0"/>
              </a:spcBef>
              <a:spcAft>
                <a:spcPts val="0"/>
              </a:spcAft>
              <a:buNone/>
            </a:pPr>
            <a:r>
              <a:t/>
            </a:r>
            <a:endParaRPr/>
          </a:p>
        </p:txBody>
      </p:sp>
      <p:sp>
        <p:nvSpPr>
          <p:cNvPr id="127" name="Google Shape;12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rgbClr val="F7CAAC"/>
              </a:buClr>
              <a:buSzPts val="1200"/>
              <a:buFont typeface="Arial"/>
              <a:buChar char="•"/>
            </a:pPr>
            <a:r>
              <a:rPr lang="en-GB">
                <a:solidFill>
                  <a:srgbClr val="F7CAAC"/>
                </a:solidFill>
              </a:rPr>
              <a:t>Host government finance uses the national balance sheet to underwrite the investment</a:t>
            </a:r>
            <a:endParaRPr/>
          </a:p>
          <a:p>
            <a:pPr indent="-285750" lvl="0" marL="285750" rtl="0" algn="l">
              <a:spcBef>
                <a:spcPts val="0"/>
              </a:spcBef>
              <a:spcAft>
                <a:spcPts val="0"/>
              </a:spcAft>
              <a:buClr>
                <a:srgbClr val="F7CAAC"/>
              </a:buClr>
              <a:buSzPts val="1200"/>
              <a:buFont typeface="Arial"/>
              <a:buChar char="•"/>
            </a:pPr>
            <a:r>
              <a:rPr lang="en-GB">
                <a:solidFill>
                  <a:srgbClr val="F7CAAC"/>
                </a:solidFill>
              </a:rPr>
              <a:t>Developer and Project finance routes are predominantly private-sector led, but public finance may also play a role e.g. through climate funds, guarantee instruments etc. (see later slides)</a:t>
            </a:r>
            <a:endParaRPr/>
          </a:p>
          <a:p>
            <a:pPr indent="0" lvl="0" marL="0" rtl="0" algn="l">
              <a:spcBef>
                <a:spcPts val="0"/>
              </a:spcBef>
              <a:spcAft>
                <a:spcPts val="0"/>
              </a:spcAft>
              <a:buNone/>
            </a:pPr>
            <a:r>
              <a:t/>
            </a:r>
            <a:endParaRPr/>
          </a:p>
        </p:txBody>
      </p:sp>
      <p:sp>
        <p:nvSpPr>
          <p:cNvPr id="137" name="Google Shape;13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Power Purchase Agreements are a key part of the financing structure in the second and third examples shown above</a:t>
            </a:r>
            <a:endParaRPr/>
          </a:p>
          <a:p>
            <a:pPr indent="-171450" lvl="0" marL="171450" rtl="0" algn="l">
              <a:spcBef>
                <a:spcPts val="0"/>
              </a:spcBef>
              <a:spcAft>
                <a:spcPts val="0"/>
              </a:spcAft>
              <a:buClr>
                <a:schemeClr val="dk1"/>
              </a:buClr>
              <a:buSzPts val="1200"/>
              <a:buFont typeface="Arial"/>
              <a:buChar char="•"/>
            </a:pPr>
            <a:r>
              <a:rPr lang="en-GB"/>
              <a:t>They determine the revenues from the project by specifying all the key elements relating to the sale of electricity from the project</a:t>
            </a:r>
            <a:endParaRPr/>
          </a:p>
          <a:p>
            <a:pPr indent="-171450" lvl="0" marL="171450" marR="0" rtl="0" algn="l">
              <a:lnSpc>
                <a:spcPct val="100000"/>
              </a:lnSpc>
              <a:spcBef>
                <a:spcPts val="0"/>
              </a:spcBef>
              <a:spcAft>
                <a:spcPts val="0"/>
              </a:spcAft>
              <a:buClr>
                <a:schemeClr val="dk1"/>
              </a:buClr>
              <a:buSzPts val="1200"/>
              <a:buFont typeface="Arial"/>
              <a:buChar char="•"/>
            </a:pPr>
            <a:r>
              <a:rPr lang="en-GB"/>
              <a:t>A well-designed Power Purchase Agreements is an essential component of making projects bankable (i.e. able to raise finance)</a:t>
            </a:r>
            <a:endParaRPr/>
          </a:p>
        </p:txBody>
      </p:sp>
      <p:sp>
        <p:nvSpPr>
          <p:cNvPr id="145" name="Google Shape;14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52" name="Google Shape;152;p1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153" name="Google Shape;153;p1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Key Messages</a:t>
            </a:r>
            <a:endParaRPr/>
          </a:p>
          <a:p>
            <a:pPr indent="-171450" lvl="0" marL="171450" rtl="0" algn="l">
              <a:spcBef>
                <a:spcPts val="0"/>
              </a:spcBef>
              <a:spcAft>
                <a:spcPts val="0"/>
              </a:spcAft>
              <a:buClr>
                <a:schemeClr val="dk1"/>
              </a:buClr>
              <a:buSzPts val="1200"/>
              <a:buFont typeface="Arial"/>
              <a:buChar char="•"/>
            </a:pPr>
            <a:r>
              <a:rPr lang="en-GB"/>
              <a:t>Commercial banks are a key source of debt finance</a:t>
            </a:r>
            <a:endParaRPr/>
          </a:p>
          <a:p>
            <a:pPr indent="-171450" lvl="0" marL="171450" rtl="0" algn="l">
              <a:spcBef>
                <a:spcPts val="0"/>
              </a:spcBef>
              <a:spcAft>
                <a:spcPts val="0"/>
              </a:spcAft>
              <a:buClr>
                <a:schemeClr val="dk1"/>
              </a:buClr>
              <a:buSzPts val="1200"/>
              <a:buFont typeface="Arial"/>
              <a:buChar char="•"/>
            </a:pPr>
            <a:r>
              <a:rPr lang="en-GB"/>
              <a:t>This debt can be used in a number of applications within both corporate and project finance (details on the slide)</a:t>
            </a:r>
            <a:endParaRPr/>
          </a:p>
          <a:p>
            <a:pPr indent="-171450" lvl="0" marL="171450" rtl="0" algn="l">
              <a:spcBef>
                <a:spcPts val="0"/>
              </a:spcBef>
              <a:spcAft>
                <a:spcPts val="0"/>
              </a:spcAft>
              <a:buClr>
                <a:schemeClr val="dk1"/>
              </a:buClr>
              <a:buSzPts val="1200"/>
              <a:buFont typeface="Arial"/>
              <a:buChar char="•"/>
            </a:pPr>
            <a:r>
              <a:rPr lang="en-GB"/>
              <a:t>The duration of loans (or ‘loan tenor’) is a key issue when considering how to finance projects, and different types of product are available depending on the bank and the type of project. </a:t>
            </a:r>
            <a:endParaRPr/>
          </a:p>
          <a:p>
            <a:pPr indent="-171450" lvl="0" marL="171450" rtl="0" algn="l">
              <a:spcBef>
                <a:spcPts val="0"/>
              </a:spcBef>
              <a:spcAft>
                <a:spcPts val="0"/>
              </a:spcAft>
              <a:buClr>
                <a:schemeClr val="dk1"/>
              </a:buClr>
              <a:buSzPts val="1200"/>
              <a:buFont typeface="Arial"/>
              <a:buChar char="•"/>
            </a:pPr>
            <a:r>
              <a:rPr lang="en-GB"/>
              <a:t>Lending decisions will be made by investment committees who decide on the investment strategy which guides their asset allocation decisions to different types of companies and projects. </a:t>
            </a:r>
            <a:endParaRPr/>
          </a:p>
          <a:p>
            <a:pPr indent="-171450" lvl="0" marL="171450" rtl="0" algn="l">
              <a:spcBef>
                <a:spcPts val="0"/>
              </a:spcBef>
              <a:spcAft>
                <a:spcPts val="0"/>
              </a:spcAft>
              <a:buClr>
                <a:schemeClr val="dk1"/>
              </a:buClr>
              <a:buSzPts val="1200"/>
              <a:buFont typeface="Arial"/>
              <a:buChar char="•"/>
            </a:pPr>
            <a:r>
              <a:rPr lang="en-GB"/>
              <a:t>See link for more details. </a:t>
            </a:r>
            <a:endParaRPr/>
          </a:p>
        </p:txBody>
      </p:sp>
      <p:sp>
        <p:nvSpPr>
          <p:cNvPr id="160" name="Google Shape;16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Key Messages</a:t>
            </a:r>
            <a:endParaRPr/>
          </a:p>
          <a:p>
            <a:pPr indent="-171450" lvl="0" marL="171450" rtl="0" algn="l">
              <a:spcBef>
                <a:spcPts val="0"/>
              </a:spcBef>
              <a:spcAft>
                <a:spcPts val="0"/>
              </a:spcAft>
              <a:buClr>
                <a:schemeClr val="dk1"/>
              </a:buClr>
              <a:buSzPts val="1200"/>
              <a:buFont typeface="Arial"/>
              <a:buChar char="•"/>
            </a:pPr>
            <a:r>
              <a:rPr lang="en-GB"/>
              <a:t>Venture capital and private equity are well suited to funding the early stages of project development or establishing new businesses, and will usually look to exit projects at a fairly early stage.</a:t>
            </a:r>
            <a:endParaRPr/>
          </a:p>
        </p:txBody>
      </p:sp>
      <p:sp>
        <p:nvSpPr>
          <p:cNvPr id="168" name="Google Shape;16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Additional notes</a:t>
            </a:r>
            <a:endParaRPr/>
          </a:p>
          <a:p>
            <a:pPr indent="-171450" lvl="0" marL="171450" marR="0" rtl="0" algn="l">
              <a:lnSpc>
                <a:spcPct val="100000"/>
              </a:lnSpc>
              <a:spcBef>
                <a:spcPts val="0"/>
              </a:spcBef>
              <a:spcAft>
                <a:spcPts val="0"/>
              </a:spcAft>
              <a:buClr>
                <a:schemeClr val="dk1"/>
              </a:buClr>
              <a:buSzPts val="1200"/>
              <a:buFont typeface="Arial"/>
              <a:buChar char="•"/>
            </a:pPr>
            <a:r>
              <a:rPr lang="en-GB"/>
              <a:t>Bi-lateral The aim of DFIs is </a:t>
            </a:r>
            <a:r>
              <a:rPr b="0" i="0" lang="en-GB" sz="1200" u="none" strike="noStrike">
                <a:latin typeface="Arial"/>
                <a:ea typeface="Arial"/>
                <a:cs typeface="Arial"/>
                <a:sym typeface="Arial"/>
              </a:rPr>
              <a:t>to support government objectives and provide funding to projects that fall within their prescribed mandates. DFIs/multilaterals usually have comprehensive criteria around environmental and social issues that need to be fulfilled as a condition to their participation in the funding. </a:t>
            </a:r>
            <a:endParaRPr/>
          </a:p>
          <a:p>
            <a:pPr indent="-171450" lvl="0" marL="171450" rtl="0" algn="l">
              <a:spcBef>
                <a:spcPts val="0"/>
              </a:spcBef>
              <a:spcAft>
                <a:spcPts val="0"/>
              </a:spcAft>
              <a:buClr>
                <a:schemeClr val="dk1"/>
              </a:buClr>
              <a:buSzPts val="1200"/>
              <a:buFont typeface="Arial"/>
              <a:buChar char="•"/>
            </a:pPr>
            <a:r>
              <a:rPr lang="en-GB"/>
              <a:t>Development banks are multilateral organisations with membership comprising many different countries. </a:t>
            </a:r>
            <a:r>
              <a:rPr b="0" i="0" lang="en-GB" sz="1200" u="none" strike="noStrike">
                <a:latin typeface="Arial"/>
                <a:ea typeface="Arial"/>
                <a:cs typeface="Arial"/>
                <a:sym typeface="Arial"/>
              </a:rPr>
              <a:t>Examples such as the African Development Bank (AfDB), Asian Development Bank, International Finance Corporation (IFC), World Bank etc.) </a:t>
            </a:r>
            <a:r>
              <a:rPr lang="en-GB"/>
              <a:t>ECAs’ </a:t>
            </a:r>
            <a:r>
              <a:rPr b="0" i="0" lang="en-GB" sz="1200" u="none" strike="noStrike">
                <a:latin typeface="Arial"/>
                <a:ea typeface="Arial"/>
                <a:cs typeface="Arial"/>
                <a:sym typeface="Arial"/>
              </a:rPr>
              <a:t>insurance cover or guarantees could be a combination of commercial and political risk cover or only political risk cover. Where ECAs are involved, exporters are likely to offer more competitive</a:t>
            </a:r>
            <a:r>
              <a:rPr lang="en-GB" sz="1200">
                <a:latin typeface="Arial"/>
                <a:ea typeface="Arial"/>
                <a:cs typeface="Arial"/>
                <a:sym typeface="Arial"/>
              </a:rPr>
              <a:t> </a:t>
            </a:r>
            <a:r>
              <a:rPr b="0" i="0" lang="en-GB" sz="1200" u="none" strike="noStrike">
                <a:latin typeface="Arial"/>
                <a:ea typeface="Arial"/>
                <a:cs typeface="Arial"/>
                <a:sym typeface="Arial"/>
              </a:rPr>
              <a:t>business terms. ECAs can provide appropriate cover when commercial lenders are more reluctant to assume political risks.</a:t>
            </a:r>
            <a:endParaRPr sz="1200"/>
          </a:p>
          <a:p>
            <a:pPr indent="-95250" lvl="0" marL="171450" rtl="0" algn="l">
              <a:spcBef>
                <a:spcPts val="0"/>
              </a:spcBef>
              <a:spcAft>
                <a:spcPts val="0"/>
              </a:spcAft>
              <a:buClr>
                <a:schemeClr val="dk1"/>
              </a:buClr>
              <a:buSzPts val="1200"/>
              <a:buFont typeface="Arial"/>
              <a:buNone/>
            </a:pPr>
            <a:r>
              <a:t/>
            </a:r>
            <a:endParaRPr/>
          </a:p>
        </p:txBody>
      </p:sp>
      <p:sp>
        <p:nvSpPr>
          <p:cNvPr id="176" name="Google Shape;17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GB" sz="1200" u="none" strike="noStrike">
                <a:latin typeface="Arial"/>
                <a:ea typeface="Arial"/>
                <a:cs typeface="Arial"/>
                <a:sym typeface="Arial"/>
              </a:rPr>
              <a:t>To date, no clear trend of allocating capital raised in a sovereign bond offering to finance power has emerged, but sovereigns have the option of using capital raised for power financing.</a:t>
            </a:r>
            <a:endParaRPr/>
          </a:p>
          <a:p>
            <a:pPr indent="-171450" lvl="0" marL="171450" marR="0" rtl="0" algn="l">
              <a:lnSpc>
                <a:spcPct val="100000"/>
              </a:lnSpc>
              <a:spcBef>
                <a:spcPts val="0"/>
              </a:spcBef>
              <a:spcAft>
                <a:spcPts val="0"/>
              </a:spcAft>
              <a:buClr>
                <a:schemeClr val="dk1"/>
              </a:buClr>
              <a:buSzPts val="1200"/>
              <a:buFont typeface="Arial"/>
              <a:buChar char="•"/>
            </a:pPr>
            <a:r>
              <a:rPr b="0" i="0" lang="en-GB" sz="1200" u="none" strike="noStrike">
                <a:latin typeface="Arial"/>
                <a:ea typeface="Arial"/>
                <a:cs typeface="Arial"/>
                <a:sym typeface="Arial"/>
              </a:rPr>
              <a:t>Sub-sovereign and quasi-sovereign bonds have been used to finance power projects across the world but are not yet a common means of financing for power projects in emerging markets.</a:t>
            </a:r>
            <a:endParaRPr/>
          </a:p>
          <a:p>
            <a:pPr indent="-171450" lvl="0" marL="171450" marR="0" rtl="0" algn="l">
              <a:lnSpc>
                <a:spcPct val="100000"/>
              </a:lnSpc>
              <a:spcBef>
                <a:spcPts val="0"/>
              </a:spcBef>
              <a:spcAft>
                <a:spcPts val="0"/>
              </a:spcAft>
              <a:buClr>
                <a:schemeClr val="dk1"/>
              </a:buClr>
              <a:buSzPts val="1200"/>
              <a:buFont typeface="Arial"/>
              <a:buChar char="•"/>
            </a:pPr>
            <a:r>
              <a:rPr lang="en-GB" sz="1200">
                <a:latin typeface="Arial"/>
                <a:ea typeface="Arial"/>
                <a:cs typeface="Arial"/>
                <a:sym typeface="Arial"/>
              </a:rPr>
              <a:t>Note that sovereign debt limits can be a significant barrier for this source of finance</a:t>
            </a:r>
            <a:endParaRPr b="0" i="0" sz="1200" u="none" strike="noStrike">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4" name="Google Shape;18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272A"/>
              </a:buClr>
              <a:buSzPts val="1200"/>
              <a:buFont typeface="Bitter"/>
              <a:buNone/>
            </a:pPr>
            <a:r>
              <a:rPr b="0" i="0" lang="en-GB">
                <a:solidFill>
                  <a:srgbClr val="1A272A"/>
                </a:solidFill>
                <a:latin typeface="Bitter"/>
                <a:ea typeface="Bitter"/>
                <a:cs typeface="Bitter"/>
                <a:sym typeface="Bitter"/>
              </a:rPr>
              <a:t>In 2009, developed countries committed to new and additional finance sources to “</a:t>
            </a:r>
            <a:r>
              <a:rPr b="0" i="0" lang="en-GB" u="sng">
                <a:solidFill>
                  <a:schemeClr val="hlink"/>
                </a:solidFill>
                <a:latin typeface="Bitter"/>
                <a:ea typeface="Bitter"/>
                <a:cs typeface="Bitter"/>
                <a:sym typeface="Bitter"/>
                <a:hlinkClick r:id="rId2"/>
              </a:rPr>
              <a:t>mobilizing jointly $100bn</a:t>
            </a:r>
            <a:r>
              <a:rPr b="0" i="0" lang="en-GB">
                <a:solidFill>
                  <a:srgbClr val="1A272A"/>
                </a:solidFill>
                <a:latin typeface="Bitter"/>
                <a:ea typeface="Bitter"/>
                <a:cs typeface="Bitter"/>
                <a:sym typeface="Bitter"/>
              </a:rPr>
              <a:t> a year by 2020 to address the needs of developing countries,” and this was reaffirmed by </a:t>
            </a:r>
            <a:r>
              <a:rPr b="0" i="0" lang="en-GB" u="sng">
                <a:solidFill>
                  <a:schemeClr val="hlink"/>
                </a:solidFill>
                <a:latin typeface="Bitter"/>
                <a:ea typeface="Bitter"/>
                <a:cs typeface="Bitter"/>
                <a:sym typeface="Bitter"/>
                <a:hlinkClick r:id="rId3"/>
              </a:rPr>
              <a:t>Article 9 </a:t>
            </a:r>
            <a:r>
              <a:rPr b="0" i="0" lang="en-GB">
                <a:solidFill>
                  <a:srgbClr val="1A272A"/>
                </a:solidFill>
                <a:latin typeface="Bitter"/>
                <a:ea typeface="Bitter"/>
                <a:cs typeface="Bitter"/>
                <a:sym typeface="Bitter"/>
              </a:rPr>
              <a:t>of the Paris Agreement in 2015.</a:t>
            </a:r>
            <a:endParaRPr/>
          </a:p>
          <a:p>
            <a:pPr indent="0" lvl="0" marL="0" rtl="0" algn="l">
              <a:spcBef>
                <a:spcPts val="0"/>
              </a:spcBef>
              <a:spcAft>
                <a:spcPts val="0"/>
              </a:spcAft>
              <a:buNone/>
            </a:pPr>
            <a:r>
              <a:t/>
            </a:r>
            <a:endParaRPr/>
          </a:p>
        </p:txBody>
      </p:sp>
      <p:sp>
        <p:nvSpPr>
          <p:cNvPr id="191" name="Google Shape;19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Aligning finance with a 1.5C path would demand to cut the financing of high emissions activities and some resources to be reallocated to climate finance.</a:t>
            </a:r>
            <a:endParaRPr/>
          </a:p>
          <a:p>
            <a:pPr indent="-171450" lvl="0" marL="171450" rtl="0" algn="l">
              <a:spcBef>
                <a:spcPts val="0"/>
              </a:spcBef>
              <a:spcAft>
                <a:spcPts val="0"/>
              </a:spcAft>
              <a:buClr>
                <a:schemeClr val="dk1"/>
              </a:buClr>
              <a:buSzPts val="1200"/>
              <a:buFont typeface="Arial"/>
              <a:buChar char="•"/>
            </a:pPr>
            <a:r>
              <a:rPr lang="en-GB"/>
              <a:t>At least USD 4.3 trillion in annual finance flows or a 20% year-on-year increase by 2030 is required to avoid the worst impacts of climate change. This includes adaptation as well as mitigation investment. </a:t>
            </a:r>
            <a:endParaRPr/>
          </a:p>
        </p:txBody>
      </p:sp>
      <p:sp>
        <p:nvSpPr>
          <p:cNvPr id="199" name="Google Shape;19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Calibri"/>
                <a:ea typeface="Calibri"/>
                <a:cs typeface="Calibri"/>
                <a:sym typeface="Calibri"/>
              </a:rPr>
              <a:t>This lecture aims to provide energy sector specialists with a primer on financing in order for them to better understand how projects move from the planning stage through to completion. </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1" lang="en-GB" sz="1200">
                <a:latin typeface="Calibri"/>
                <a:ea typeface="Calibri"/>
                <a:cs typeface="Calibri"/>
                <a:sym typeface="Calibri"/>
              </a:rPr>
              <a:t>By the end of this module, you will:</a:t>
            </a:r>
            <a:endParaRPr sz="1200">
              <a:latin typeface="Calibri"/>
              <a:ea typeface="Calibri"/>
              <a:cs typeface="Calibri"/>
              <a:sym typeface="Calibri"/>
            </a:endParaRPr>
          </a:p>
          <a:p>
            <a:pPr indent="-285750" lvl="0" marL="285750" rtl="0" algn="l">
              <a:spcBef>
                <a:spcPts val="0"/>
              </a:spcBef>
              <a:spcAft>
                <a:spcPts val="0"/>
              </a:spcAft>
              <a:buClr>
                <a:schemeClr val="dk1"/>
              </a:buClr>
              <a:buSzPts val="1200"/>
              <a:buFont typeface="Arial"/>
              <a:buChar char="•"/>
            </a:pPr>
            <a:r>
              <a:rPr lang="en-GB" sz="1200">
                <a:latin typeface="Calibri"/>
                <a:ea typeface="Calibri"/>
                <a:cs typeface="Calibri"/>
                <a:sym typeface="Calibri"/>
              </a:rPr>
              <a:t>Understand basic principles of finance</a:t>
            </a:r>
            <a:endParaRPr/>
          </a:p>
          <a:p>
            <a:pPr indent="-285750" lvl="0" marL="285750" rtl="0" algn="l">
              <a:spcBef>
                <a:spcPts val="0"/>
              </a:spcBef>
              <a:spcAft>
                <a:spcPts val="0"/>
              </a:spcAft>
              <a:buClr>
                <a:schemeClr val="dk1"/>
              </a:buClr>
              <a:buSzPts val="1200"/>
              <a:buFont typeface="Arial"/>
              <a:buChar char="•"/>
            </a:pPr>
            <a:r>
              <a:rPr lang="en-GB" sz="1200">
                <a:latin typeface="Calibri"/>
                <a:ea typeface="Calibri"/>
                <a:cs typeface="Calibri"/>
                <a:sym typeface="Calibri"/>
              </a:rPr>
              <a:t>Understand different sources of finance, </a:t>
            </a:r>
            <a:endParaRPr/>
          </a:p>
          <a:p>
            <a:pPr indent="-285750" lvl="0" marL="285750" rtl="0" algn="l">
              <a:spcBef>
                <a:spcPts val="0"/>
              </a:spcBef>
              <a:spcAft>
                <a:spcPts val="0"/>
              </a:spcAft>
              <a:buClr>
                <a:schemeClr val="dk1"/>
              </a:buClr>
              <a:buSzPts val="1200"/>
              <a:buFont typeface="Arial"/>
              <a:buChar char="•"/>
            </a:pPr>
            <a:r>
              <a:rPr lang="en-GB" sz="1200">
                <a:latin typeface="Calibri"/>
                <a:ea typeface="Calibri"/>
                <a:cs typeface="Calibri"/>
                <a:sym typeface="Calibri"/>
              </a:rPr>
              <a:t>Start to explore different financing structures</a:t>
            </a:r>
            <a:endParaRPr/>
          </a:p>
        </p:txBody>
      </p:sp>
      <p:sp>
        <p:nvSpPr>
          <p:cNvPr id="66" name="Google Shape;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Concessional finance is typically provided by developed countries (either directly or via their contributions to multi-lateral financial institutions) </a:t>
            </a:r>
            <a:r>
              <a:rPr b="0" i="0" lang="en-GB">
                <a:solidFill>
                  <a:srgbClr val="333333"/>
                </a:solidFill>
                <a:latin typeface="Helvetica Neue"/>
                <a:ea typeface="Helvetica Neue"/>
                <a:cs typeface="Helvetica Neue"/>
                <a:sym typeface="Helvetica Neue"/>
              </a:rPr>
              <a:t>with the </a:t>
            </a:r>
            <a:r>
              <a:rPr b="1" i="0" lang="en-GB">
                <a:solidFill>
                  <a:srgbClr val="333333"/>
                </a:solidFill>
                <a:latin typeface="Helvetica Neue"/>
                <a:ea typeface="Helvetica Neue"/>
                <a:cs typeface="Helvetica Neue"/>
                <a:sym typeface="Helvetica Neue"/>
              </a:rPr>
              <a:t>promotion of the economic development and welfare of developing countries </a:t>
            </a:r>
            <a:r>
              <a:rPr b="0" i="0" lang="en-GB">
                <a:solidFill>
                  <a:srgbClr val="333333"/>
                </a:solidFill>
                <a:latin typeface="Helvetica Neue"/>
                <a:ea typeface="Helvetica Neue"/>
                <a:cs typeface="Helvetica Neue"/>
                <a:sym typeface="Helvetica Neue"/>
              </a:rPr>
              <a:t>as its main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Guarantees, insurance and risk mitigation:</a:t>
            </a:r>
            <a:endParaRPr/>
          </a:p>
          <a:p>
            <a:pPr indent="0" lvl="1" marL="457200" rtl="0" algn="l">
              <a:spcBef>
                <a:spcPts val="0"/>
              </a:spcBef>
              <a:spcAft>
                <a:spcPts val="0"/>
              </a:spcAft>
              <a:buNone/>
            </a:pPr>
            <a:r>
              <a:rPr lang="en-GB"/>
              <a:t>Partial credit risk guarantees – covers political and other risks associated with repayments by state-owned utilities</a:t>
            </a:r>
            <a:endParaRPr/>
          </a:p>
          <a:p>
            <a:pPr indent="0" lvl="1" marL="457200" rtl="0" algn="l">
              <a:spcBef>
                <a:spcPts val="0"/>
              </a:spcBef>
              <a:spcAft>
                <a:spcPts val="0"/>
              </a:spcAft>
              <a:buNone/>
            </a:pPr>
            <a:r>
              <a:rPr lang="en-GB"/>
              <a:t>Specific risk mitigation instruments may cover for example credit risk or construction risk</a:t>
            </a:r>
            <a:endParaRPr/>
          </a:p>
          <a:p>
            <a:pPr indent="0" lvl="1" marL="457200" rtl="0" algn="l">
              <a:spcBef>
                <a:spcPts val="0"/>
              </a:spcBef>
              <a:spcAft>
                <a:spcPts val="0"/>
              </a:spcAft>
              <a:buNone/>
            </a:pPr>
            <a:r>
              <a:rPr lang="en-GB"/>
              <a:t>Liquidity facilities reduce risk by ensuring payment in circumstances where cashflows may become constrained – e.g. delays in payment of guarantee payments  </a:t>
            </a:r>
            <a:endParaRPr/>
          </a:p>
          <a:p>
            <a:pPr indent="0" lvl="0" marL="0" rtl="0" algn="l">
              <a:spcBef>
                <a:spcPts val="0"/>
              </a:spcBef>
              <a:spcAft>
                <a:spcPts val="0"/>
              </a:spcAft>
              <a:buNone/>
            </a:pPr>
            <a:r>
              <a:rPr lang="en-GB"/>
              <a:t>First-loss and subordinated debt provisions </a:t>
            </a:r>
            <a:endParaRPr/>
          </a:p>
          <a:p>
            <a:pPr indent="0" lvl="1" marL="457200" rtl="0" algn="l">
              <a:spcBef>
                <a:spcPts val="0"/>
              </a:spcBef>
              <a:spcAft>
                <a:spcPts val="0"/>
              </a:spcAft>
              <a:buNone/>
            </a:pPr>
            <a:r>
              <a:rPr lang="en-GB"/>
              <a:t>By taking first loss in a situation where projects face financial distress, public funds can help reduce the risk for other investors, lowering the overall cost of capital</a:t>
            </a:r>
            <a:endParaRPr/>
          </a:p>
          <a:p>
            <a:pPr indent="0" lvl="0" marL="0" rtl="0" algn="l">
              <a:spcBef>
                <a:spcPts val="0"/>
              </a:spcBef>
              <a:spcAft>
                <a:spcPts val="0"/>
              </a:spcAft>
              <a:buNone/>
            </a:pPr>
            <a:r>
              <a:rPr lang="en-GB"/>
              <a:t>Viability gap funds and grants </a:t>
            </a:r>
            <a:endParaRPr/>
          </a:p>
          <a:p>
            <a:pPr indent="0" lvl="1" marL="457200" rtl="0" algn="l">
              <a:spcBef>
                <a:spcPts val="0"/>
              </a:spcBef>
              <a:spcAft>
                <a:spcPts val="0"/>
              </a:spcAft>
              <a:buNone/>
            </a:pPr>
            <a:r>
              <a:rPr lang="en-GB"/>
              <a:t>Money that does not need to be repaid, helps improve the financial viability of the project</a:t>
            </a:r>
            <a:endParaRPr/>
          </a:p>
          <a:p>
            <a:pPr indent="0" lvl="1" marL="457200" rtl="0" algn="l">
              <a:spcBef>
                <a:spcPts val="0"/>
              </a:spcBef>
              <a:spcAft>
                <a:spcPts val="0"/>
              </a:spcAft>
              <a:buNone/>
            </a:pPr>
            <a:r>
              <a:rPr lang="en-GB"/>
              <a:t>Grants can be used for technical assistance to help improve project design and / or the wider regulatory environment to reduce project risk</a:t>
            </a:r>
            <a:endParaRPr/>
          </a:p>
          <a:p>
            <a:pPr indent="0" lvl="0" marL="0" rtl="0" algn="l">
              <a:spcBef>
                <a:spcPts val="0"/>
              </a:spcBef>
              <a:spcAft>
                <a:spcPts val="0"/>
              </a:spcAft>
              <a:buNone/>
            </a:pPr>
            <a:r>
              <a:t/>
            </a:r>
            <a:endParaRPr/>
          </a:p>
        </p:txBody>
      </p:sp>
      <p:sp>
        <p:nvSpPr>
          <p:cNvPr id="207" name="Google Shape;20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Helvetica Neue"/>
              <a:buNone/>
            </a:pPr>
            <a:r>
              <a:rPr b="0" i="0" lang="en-GB" u="none">
                <a:solidFill>
                  <a:schemeClr val="dk1"/>
                </a:solidFill>
                <a:latin typeface="Helvetica Neue"/>
                <a:ea typeface="Helvetica Neue"/>
                <a:cs typeface="Helvetica Neue"/>
                <a:sym typeface="Helvetica Neue"/>
              </a:rPr>
              <a:t>Blended finance aims to use relatively small levels </a:t>
            </a:r>
            <a:r>
              <a:rPr b="0" lang="en-GB" u="none">
                <a:solidFill>
                  <a:schemeClr val="dk1"/>
                </a:solidFill>
                <a:latin typeface="Helvetica Neue"/>
                <a:ea typeface="Helvetica Neue"/>
                <a:cs typeface="Helvetica Neue"/>
                <a:sym typeface="Helvetica Neue"/>
              </a:rPr>
              <a:t>of development finance to attract larger volumes of commercial capital by helping to de-risk projects and contribute to </a:t>
            </a:r>
            <a:r>
              <a:rPr b="0" lang="en-GB" u="sng">
                <a:solidFill>
                  <a:schemeClr val="dk1"/>
                </a:solidFill>
                <a:latin typeface="Helvetica Neue"/>
                <a:ea typeface="Helvetica Neue"/>
                <a:cs typeface="Helvetica Neue"/>
                <a:sym typeface="Helvetica Neue"/>
                <a:hlinkClick r:id="rId2">
                  <a:extLst>
                    <a:ext uri="{A12FA001-AC4F-418D-AE19-62706E023703}">
                      <ahyp:hlinkClr val="tx"/>
                    </a:ext>
                  </a:extLst>
                </a:hlinkClick>
              </a:rPr>
              <a:t>credit enhancement</a:t>
            </a:r>
            <a:endParaRPr b="0" u="none">
              <a:solidFill>
                <a:schemeClr val="dk1"/>
              </a:solidFill>
              <a:latin typeface="Helvetica Neue"/>
              <a:ea typeface="Helvetica Neue"/>
              <a:cs typeface="Helvetica Neue"/>
              <a:sym typeface="Helvetica Neue"/>
            </a:endParaRPr>
          </a:p>
          <a:p>
            <a:pPr indent="-171450" lvl="1" marL="628650" rtl="0" algn="l">
              <a:spcBef>
                <a:spcPts val="0"/>
              </a:spcBef>
              <a:spcAft>
                <a:spcPts val="0"/>
              </a:spcAft>
              <a:buClr>
                <a:srgbClr val="333333"/>
              </a:buClr>
              <a:buSzPts val="1200"/>
              <a:buFont typeface="Arial"/>
              <a:buChar char="•"/>
            </a:pPr>
            <a:r>
              <a:rPr lang="en-GB">
                <a:solidFill>
                  <a:srgbClr val="333333"/>
                </a:solidFill>
                <a:latin typeface="Helvetica Neue"/>
                <a:ea typeface="Helvetica Neue"/>
                <a:cs typeface="Helvetica Neue"/>
                <a:sym typeface="Helvetica Neue"/>
              </a:rPr>
              <a:t>Focus on projects that contribute to sustainable development, while providing financial returns to investors. </a:t>
            </a:r>
            <a:endParaRPr/>
          </a:p>
          <a:p>
            <a:pPr indent="-171450" lvl="1" marL="628650" rtl="0" algn="l">
              <a:spcBef>
                <a:spcPts val="0"/>
              </a:spcBef>
              <a:spcAft>
                <a:spcPts val="0"/>
              </a:spcAft>
              <a:buClr>
                <a:srgbClr val="333333"/>
              </a:buClr>
              <a:buSzPts val="1200"/>
              <a:buFont typeface="Arial"/>
              <a:buChar char="•"/>
            </a:pPr>
            <a:r>
              <a:rPr lang="en-GB">
                <a:solidFill>
                  <a:srgbClr val="333333"/>
                </a:solidFill>
                <a:latin typeface="Helvetica Neue"/>
                <a:ea typeface="Helvetica Neue"/>
                <a:cs typeface="Helvetica Neue"/>
                <a:sym typeface="Helvetica Neue"/>
              </a:rPr>
              <a:t>Helps enlarge the total amount of resources available to developing countries</a:t>
            </a:r>
            <a:endParaRPr/>
          </a:p>
          <a:p>
            <a:pPr indent="-171450" lvl="1" marL="628650" rtl="0" algn="l">
              <a:spcBef>
                <a:spcPts val="0"/>
              </a:spcBef>
              <a:spcAft>
                <a:spcPts val="0"/>
              </a:spcAft>
              <a:buClr>
                <a:srgbClr val="333333"/>
              </a:buClr>
              <a:buSzPts val="1200"/>
              <a:buFont typeface="Arial"/>
              <a:buChar char="•"/>
            </a:pPr>
            <a:r>
              <a:rPr lang="en-GB">
                <a:solidFill>
                  <a:srgbClr val="333333"/>
                </a:solidFill>
                <a:latin typeface="Helvetica Neue"/>
                <a:ea typeface="Helvetica Neue"/>
                <a:cs typeface="Helvetica Neue"/>
                <a:sym typeface="Helvetica Neue"/>
              </a:rPr>
              <a:t>Aims to overcome barriers to market formation. Pioneering projects may require considerable concessionality, but as markets mature, the magnitude of public contributions should decline so that it doesn’t crowd out private finance in the long-run</a:t>
            </a:r>
            <a:endParaRPr/>
          </a:p>
        </p:txBody>
      </p:sp>
      <p:sp>
        <p:nvSpPr>
          <p:cNvPr id="214" name="Google Shape;21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1000"/>
              <a:buFont typeface="Noto Sans Symbols"/>
              <a:buChar char="∙"/>
            </a:pPr>
            <a:r>
              <a:rPr lang="en-GB">
                <a:solidFill>
                  <a:srgbClr val="000000"/>
                </a:solidFill>
                <a:latin typeface="Calibri"/>
                <a:ea typeface="Calibri"/>
                <a:cs typeface="Calibri"/>
                <a:sym typeface="Calibri"/>
              </a:rPr>
              <a:t>Key issues that investors will need to understand include:</a:t>
            </a:r>
            <a:endParaRPr/>
          </a:p>
          <a:p>
            <a:pPr indent="-342900" lvl="1" marL="800100" rtl="0" algn="l">
              <a:spcBef>
                <a:spcPts val="0"/>
              </a:spcBef>
              <a:spcAft>
                <a:spcPts val="0"/>
              </a:spcAft>
              <a:buClr>
                <a:srgbClr val="000000"/>
              </a:buClr>
              <a:buSzPts val="1000"/>
              <a:buFont typeface="Noto Sans Symbols"/>
              <a:buChar char="∙"/>
            </a:pPr>
            <a:r>
              <a:rPr lang="en-GB">
                <a:solidFill>
                  <a:srgbClr val="000000"/>
                </a:solidFill>
                <a:latin typeface="Calibri"/>
                <a:ea typeface="Calibri"/>
                <a:cs typeface="Calibri"/>
                <a:sym typeface="Calibri"/>
              </a:rPr>
              <a:t>The links between the project and the host country’s nationally determined contribution (NDC – national climate targets)</a:t>
            </a:r>
            <a:endParaRPr>
              <a:solidFill>
                <a:srgbClr val="000000"/>
              </a:solidFill>
              <a:latin typeface="Calibri"/>
              <a:ea typeface="Calibri"/>
              <a:cs typeface="Calibri"/>
              <a:sym typeface="Calibri"/>
            </a:endParaRPr>
          </a:p>
          <a:p>
            <a:pPr indent="-342900" lvl="1" marL="800100" rtl="0" algn="l">
              <a:spcBef>
                <a:spcPts val="0"/>
              </a:spcBef>
              <a:spcAft>
                <a:spcPts val="0"/>
              </a:spcAft>
              <a:buClr>
                <a:srgbClr val="000000"/>
              </a:buClr>
              <a:buSzPts val="1000"/>
              <a:buFont typeface="Noto Sans Symbols"/>
              <a:buChar char="∙"/>
            </a:pPr>
            <a:r>
              <a:rPr lang="en-GB">
                <a:solidFill>
                  <a:srgbClr val="000000"/>
                </a:solidFill>
                <a:latin typeface="Calibri"/>
                <a:ea typeface="Calibri"/>
                <a:cs typeface="Calibri"/>
                <a:sym typeface="Calibri"/>
              </a:rPr>
              <a:t>How the project aligns with Paris, including national net zero targets and interim targets</a:t>
            </a:r>
            <a:r>
              <a:rPr baseline="30000" lang="en-GB">
                <a:solidFill>
                  <a:srgbClr val="000000"/>
                </a:solidFill>
                <a:latin typeface="Calibri"/>
                <a:ea typeface="Calibri"/>
                <a:cs typeface="Calibri"/>
                <a:sym typeface="Calibri"/>
              </a:rPr>
              <a:t>*</a:t>
            </a:r>
            <a:r>
              <a:rPr lang="en-GB">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indent="-342900" lvl="1" marL="800100" rtl="0" algn="l">
              <a:spcBef>
                <a:spcPts val="0"/>
              </a:spcBef>
              <a:spcAft>
                <a:spcPts val="0"/>
              </a:spcAft>
              <a:buClr>
                <a:srgbClr val="000000"/>
              </a:buClr>
              <a:buSzPts val="1000"/>
              <a:buFont typeface="Noto Sans Symbols"/>
              <a:buChar char="∙"/>
            </a:pPr>
            <a:r>
              <a:rPr lang="en-GB">
                <a:solidFill>
                  <a:srgbClr val="000000"/>
                </a:solidFill>
                <a:latin typeface="Calibri"/>
                <a:ea typeface="Calibri"/>
                <a:cs typeface="Calibri"/>
                <a:sym typeface="Calibri"/>
              </a:rPr>
              <a:t>The potential for additional revenue through eg renewable energy certificates</a:t>
            </a:r>
            <a:endParaRPr>
              <a:solidFill>
                <a:srgbClr val="000000"/>
              </a:solidFill>
              <a:latin typeface="Calibri"/>
              <a:ea typeface="Calibri"/>
              <a:cs typeface="Calibri"/>
              <a:sym typeface="Calibri"/>
            </a:endParaRPr>
          </a:p>
          <a:p>
            <a:pPr indent="-342900" lvl="1" marL="800100" rtl="0" algn="l">
              <a:spcBef>
                <a:spcPts val="0"/>
              </a:spcBef>
              <a:spcAft>
                <a:spcPts val="0"/>
              </a:spcAft>
              <a:buClr>
                <a:srgbClr val="000000"/>
              </a:buClr>
              <a:buSzPts val="1000"/>
              <a:buFont typeface="Noto Sans Symbols"/>
              <a:buChar char="∙"/>
            </a:pPr>
            <a:r>
              <a:rPr lang="en-GB">
                <a:solidFill>
                  <a:srgbClr val="000000"/>
                </a:solidFill>
                <a:latin typeface="Calibri"/>
                <a:ea typeface="Calibri"/>
                <a:cs typeface="Calibri"/>
                <a:sym typeface="Calibri"/>
              </a:rPr>
              <a:t>Evidence for carbon emissions reduced or avoided so that financial companies can report corporate emissions (see e.g. </a:t>
            </a:r>
            <a:r>
              <a:rPr lang="en-GB" u="sng">
                <a:solidFill>
                  <a:srgbClr val="000000"/>
                </a:solidFill>
                <a:latin typeface="Calibri"/>
                <a:ea typeface="Calibri"/>
                <a:cs typeface="Calibri"/>
                <a:sym typeface="Calibri"/>
                <a:hlinkClick r:id="rId2">
                  <a:extLst>
                    <a:ext uri="{A12FA001-AC4F-418D-AE19-62706E023703}">
                      <ahyp:hlinkClr val="tx"/>
                    </a:ext>
                  </a:extLst>
                </a:hlinkClick>
              </a:rPr>
              <a:t>Chapter15.pdf (ghgprotocol.org)</a:t>
            </a:r>
            <a:r>
              <a:rPr lang="en-GB">
                <a:solidFill>
                  <a:srgbClr val="000000"/>
                </a:solidFill>
                <a:latin typeface="Calibri"/>
                <a:ea typeface="Calibri"/>
                <a:cs typeface="Calibri"/>
                <a:sym typeface="Calibri"/>
              </a:rPr>
              <a:t> for reporting requirements</a:t>
            </a:r>
            <a:endParaRPr/>
          </a:p>
          <a:p>
            <a:pPr indent="-342900" lvl="1" marL="800100" rtl="0" algn="l">
              <a:spcBef>
                <a:spcPts val="0"/>
              </a:spcBef>
              <a:spcAft>
                <a:spcPts val="0"/>
              </a:spcAft>
              <a:buClr>
                <a:srgbClr val="000000"/>
              </a:buClr>
              <a:buSzPts val="1000"/>
              <a:buFont typeface="Noto Sans Symbols"/>
              <a:buChar char="∙"/>
            </a:pPr>
            <a:r>
              <a:rPr lang="en-GB">
                <a:solidFill>
                  <a:srgbClr val="000000"/>
                </a:solidFill>
                <a:latin typeface="Calibri"/>
                <a:ea typeface="Calibri"/>
                <a:cs typeface="Calibri"/>
                <a:sym typeface="Calibri"/>
              </a:rPr>
              <a:t>Climate investors will often prefer to invest in areas where they are more familiar</a:t>
            </a:r>
            <a:endParaRPr/>
          </a:p>
        </p:txBody>
      </p:sp>
      <p:sp>
        <p:nvSpPr>
          <p:cNvPr id="222" name="Google Shape;22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28" name="Google Shape;228;p2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229" name="Google Shape;229;p2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In </a:t>
            </a:r>
            <a:r>
              <a:rPr b="1" lang="en-GB"/>
              <a:t>fully</a:t>
            </a:r>
            <a:r>
              <a:rPr lang="en-GB"/>
              <a:t> </a:t>
            </a:r>
            <a:r>
              <a:rPr b="1" lang="en-GB"/>
              <a:t>unbundled</a:t>
            </a:r>
            <a:r>
              <a:rPr lang="en-GB"/>
              <a:t> systems, the ownership of electricity generation is separate from ownership of the transmission and distribution grid. </a:t>
            </a:r>
            <a:endParaRPr/>
          </a:p>
          <a:p>
            <a:pPr indent="-171450" lvl="0" marL="171450" marR="0" rtl="0" algn="l">
              <a:lnSpc>
                <a:spcPct val="100000"/>
              </a:lnSpc>
              <a:spcBef>
                <a:spcPts val="0"/>
              </a:spcBef>
              <a:spcAft>
                <a:spcPts val="0"/>
              </a:spcAft>
              <a:buClr>
                <a:schemeClr val="dk1"/>
              </a:buClr>
              <a:buSzPts val="1200"/>
              <a:buFont typeface="Arial"/>
              <a:buChar char="•"/>
            </a:pPr>
            <a:r>
              <a:rPr lang="en-GB"/>
              <a:t>In a </a:t>
            </a:r>
            <a:r>
              <a:rPr b="1" lang="en-GB"/>
              <a:t>fully</a:t>
            </a:r>
            <a:r>
              <a:rPr lang="en-GB"/>
              <a:t> </a:t>
            </a:r>
            <a:r>
              <a:rPr b="1" lang="en-GB"/>
              <a:t>integrated</a:t>
            </a:r>
            <a:r>
              <a:rPr lang="en-GB"/>
              <a:t> system, the state-owned utility owns all the assets including electricity generation, transmission and distribution. Finance for new investments would come off the utilities balance sheet. This may be subject to constraints on sovereign debt.</a:t>
            </a:r>
            <a:endParaRPr/>
          </a:p>
          <a:p>
            <a:pPr indent="-171450" lvl="0" marL="171450" rtl="0" algn="l">
              <a:spcBef>
                <a:spcPts val="0"/>
              </a:spcBef>
              <a:spcAft>
                <a:spcPts val="0"/>
              </a:spcAft>
              <a:buClr>
                <a:schemeClr val="dk1"/>
              </a:buClr>
              <a:buSzPts val="1200"/>
              <a:buFont typeface="Arial"/>
              <a:buChar char="•"/>
            </a:pPr>
            <a:r>
              <a:rPr lang="en-GB"/>
              <a:t>In many emerging and developing countries, power systems may be </a:t>
            </a:r>
            <a:r>
              <a:rPr b="1" lang="en-GB"/>
              <a:t>partially unbundled</a:t>
            </a:r>
            <a:r>
              <a:rPr b="0" lang="en-GB"/>
              <a:t> where the state-owned utility owns the grid infrastructure and some electricity generation assets, but private investment into new projects is encouraged through public procurement actions such as auctions (see “Delivery Mechanisms” chapter of playbook). </a:t>
            </a:r>
            <a:endParaRPr/>
          </a:p>
          <a:p>
            <a:pPr indent="-171450" lvl="0" marL="171450" rtl="0" algn="l">
              <a:spcBef>
                <a:spcPts val="0"/>
              </a:spcBef>
              <a:spcAft>
                <a:spcPts val="0"/>
              </a:spcAft>
              <a:buClr>
                <a:schemeClr val="dk1"/>
              </a:buClr>
              <a:buSzPts val="1200"/>
              <a:buFont typeface="Arial"/>
              <a:buChar char="•"/>
            </a:pPr>
            <a:r>
              <a:rPr lang="en-GB"/>
              <a:t>Direct negotiation of deals for IPPs remains widespread across Sub-Saharan Africa and South Asia (figure O.6). Such non-transparent procurement processes jeopardize value for money in generation and invite allegations of corruption.</a:t>
            </a:r>
            <a:endParaRPr/>
          </a:p>
          <a:p>
            <a:pPr indent="-171450" lvl="0" marL="171450" rtl="0" algn="l">
              <a:spcBef>
                <a:spcPts val="0"/>
              </a:spcBef>
              <a:spcAft>
                <a:spcPts val="0"/>
              </a:spcAft>
              <a:buClr>
                <a:schemeClr val="dk1"/>
              </a:buClr>
              <a:buSzPts val="1200"/>
              <a:buFont typeface="Arial"/>
              <a:buChar char="•"/>
            </a:pPr>
            <a:r>
              <a:rPr lang="en-GB"/>
              <a:t>The available evidence suggests that the features of the planning and procurement framework most closely associated with good outcomes for security of supply are the existence of institutional capacity for planning, the use of a transparent and participatory process for developing plans, and the adoption of competitive bidding for new generation.</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236" name="Google Shape;23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222222"/>
              </a:buClr>
              <a:buSzPts val="1200"/>
              <a:buFont typeface="Arial"/>
              <a:buNone/>
            </a:pPr>
            <a:r>
              <a:rPr b="1" i="0" lang="en-GB" sz="1200" u="none" strike="noStrike">
                <a:solidFill>
                  <a:srgbClr val="222222"/>
                </a:solidFill>
                <a:latin typeface="Crimson Text"/>
                <a:ea typeface="Crimson Text"/>
                <a:cs typeface="Crimson Text"/>
                <a:sym typeface="Crimson Text"/>
              </a:rPr>
              <a:t>Key factors that governments can help create to encourage private investment:</a:t>
            </a:r>
            <a:endParaRPr/>
          </a:p>
          <a:p>
            <a:pPr indent="-171450" lvl="0" marL="171450" rtl="0" algn="l">
              <a:lnSpc>
                <a:spcPct val="150000"/>
              </a:lnSpc>
              <a:spcBef>
                <a:spcPts val="0"/>
              </a:spcBef>
              <a:spcAft>
                <a:spcPts val="0"/>
              </a:spcAft>
              <a:buClr>
                <a:srgbClr val="222222"/>
              </a:buClr>
              <a:buSzPts val="1200"/>
              <a:buFont typeface="Arial"/>
              <a:buChar char="•"/>
            </a:pPr>
            <a:r>
              <a:rPr b="1" i="0" lang="en-GB" sz="1200" u="none" strike="noStrike">
                <a:solidFill>
                  <a:srgbClr val="222222"/>
                </a:solidFill>
                <a:latin typeface="Crimson Text"/>
                <a:ea typeface="Crimson Text"/>
                <a:cs typeface="Crimson Text"/>
                <a:sym typeface="Crimson Text"/>
              </a:rPr>
              <a:t>Stable and predictable legal and policy framework</a:t>
            </a:r>
            <a:endParaRPr/>
          </a:p>
          <a:p>
            <a:pPr indent="-171450" lvl="0" marL="171450" rtl="0" algn="l">
              <a:lnSpc>
                <a:spcPct val="150000"/>
              </a:lnSpc>
              <a:spcBef>
                <a:spcPts val="0"/>
              </a:spcBef>
              <a:spcAft>
                <a:spcPts val="0"/>
              </a:spcAft>
              <a:buClr>
                <a:srgbClr val="222222"/>
              </a:buClr>
              <a:buSzPts val="1200"/>
              <a:buFont typeface="Arial"/>
              <a:buChar char="•"/>
            </a:pPr>
            <a:r>
              <a:rPr b="1" lang="en-GB" sz="1200">
                <a:solidFill>
                  <a:srgbClr val="222222"/>
                </a:solidFill>
                <a:latin typeface="Crimson Text"/>
                <a:ea typeface="Crimson Text"/>
                <a:cs typeface="Crimson Text"/>
                <a:sym typeface="Crimson Text"/>
              </a:rPr>
              <a:t>Demand analysis and transmission system planning</a:t>
            </a:r>
            <a:endParaRPr/>
          </a:p>
          <a:p>
            <a:pPr indent="-171450" lvl="0" marL="171450" rtl="0" algn="l">
              <a:lnSpc>
                <a:spcPct val="150000"/>
              </a:lnSpc>
              <a:spcBef>
                <a:spcPts val="0"/>
              </a:spcBef>
              <a:spcAft>
                <a:spcPts val="0"/>
              </a:spcAft>
              <a:buClr>
                <a:srgbClr val="222222"/>
              </a:buClr>
              <a:buSzPts val="1200"/>
              <a:buFont typeface="Arial"/>
              <a:buChar char="•"/>
            </a:pPr>
            <a:r>
              <a:rPr b="1" lang="en-GB" sz="1200">
                <a:solidFill>
                  <a:srgbClr val="222222"/>
                </a:solidFill>
                <a:latin typeface="Crimson Text"/>
                <a:ea typeface="Crimson Text"/>
                <a:cs typeface="Crimson Text"/>
                <a:sym typeface="Crimson Text"/>
              </a:rPr>
              <a:t>Market design, incentive structures &amp; tariffs</a:t>
            </a:r>
            <a:endParaRPr/>
          </a:p>
          <a:p>
            <a:pPr indent="-171450" lvl="0" marL="171450" rtl="0" algn="l">
              <a:lnSpc>
                <a:spcPct val="150000"/>
              </a:lnSpc>
              <a:spcBef>
                <a:spcPts val="0"/>
              </a:spcBef>
              <a:spcAft>
                <a:spcPts val="0"/>
              </a:spcAft>
              <a:buClr>
                <a:srgbClr val="222222"/>
              </a:buClr>
              <a:buSzPts val="1200"/>
              <a:buFont typeface="Arial"/>
              <a:buChar char="•"/>
            </a:pPr>
            <a:r>
              <a:rPr b="1" lang="en-GB" sz="1200">
                <a:solidFill>
                  <a:srgbClr val="222222"/>
                </a:solidFill>
                <a:latin typeface="Crimson Text"/>
                <a:ea typeface="Crimson Text"/>
                <a:cs typeface="Crimson Text"/>
                <a:sym typeface="Crimson Text"/>
              </a:rPr>
              <a:t>Reliability of payments – e.g. consumer metering</a:t>
            </a:r>
            <a:endParaRPr/>
          </a:p>
          <a:p>
            <a:pPr indent="-171450" lvl="0" marL="171450" rtl="0" algn="l">
              <a:lnSpc>
                <a:spcPct val="150000"/>
              </a:lnSpc>
              <a:spcBef>
                <a:spcPts val="0"/>
              </a:spcBef>
              <a:spcAft>
                <a:spcPts val="0"/>
              </a:spcAft>
              <a:buClr>
                <a:srgbClr val="222222"/>
              </a:buClr>
              <a:buSzPts val="1200"/>
              <a:buFont typeface="Arial"/>
              <a:buChar char="•"/>
            </a:pPr>
            <a:r>
              <a:rPr b="1" lang="en-GB" sz="1200">
                <a:solidFill>
                  <a:srgbClr val="222222"/>
                </a:solidFill>
                <a:latin typeface="Crimson Text"/>
                <a:ea typeface="Crimson Text"/>
                <a:cs typeface="Crimson Text"/>
                <a:sym typeface="Crimson Text"/>
              </a:rPr>
              <a:t>Independent regulator</a:t>
            </a:r>
            <a:endParaRPr/>
          </a:p>
          <a:p>
            <a:pPr indent="-171450" lvl="0" marL="171450" rtl="0" algn="l">
              <a:lnSpc>
                <a:spcPct val="150000"/>
              </a:lnSpc>
              <a:spcBef>
                <a:spcPts val="0"/>
              </a:spcBef>
              <a:spcAft>
                <a:spcPts val="0"/>
              </a:spcAft>
              <a:buClr>
                <a:srgbClr val="222222"/>
              </a:buClr>
              <a:buSzPts val="1200"/>
              <a:buFont typeface="Arial"/>
              <a:buChar char="•"/>
            </a:pPr>
            <a:r>
              <a:rPr b="1" lang="en-GB" sz="1200">
                <a:solidFill>
                  <a:srgbClr val="222222"/>
                </a:solidFill>
                <a:latin typeface="Crimson Text"/>
                <a:ea typeface="Crimson Text"/>
                <a:cs typeface="Crimson Text"/>
                <a:sym typeface="Crimson Text"/>
              </a:rPr>
              <a:t>Stable macroeconomic outlook</a:t>
            </a:r>
            <a:endParaRPr/>
          </a:p>
        </p:txBody>
      </p:sp>
      <p:sp>
        <p:nvSpPr>
          <p:cNvPr id="245" name="Google Shape;24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52" name="Google Shape;252;p26: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253" name="Google Shape;253;p26: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Calibri"/>
              <a:buNone/>
            </a:pPr>
            <a:r>
              <a:rPr b="1" lang="en-GB" u="sng"/>
              <a:t>Scaling Solar</a:t>
            </a:r>
            <a:endParaRPr/>
          </a:p>
          <a:p>
            <a:pPr indent="0" lvl="0" marL="101600" rtl="0" algn="l">
              <a:spcBef>
                <a:spcPts val="0"/>
              </a:spcBef>
              <a:spcAft>
                <a:spcPts val="0"/>
              </a:spcAft>
              <a:buClr>
                <a:schemeClr val="dk1"/>
              </a:buClr>
              <a:buSzPts val="1200"/>
              <a:buFont typeface="Calibri"/>
              <a:buNone/>
            </a:pPr>
            <a:r>
              <a:rPr lang="en-GB"/>
              <a:t>World Bank Group (including WB &amp; IFC) provided a combination of instruments to standardise and de-risk contracts and the wider investment environment. Clear tendering arrangements led to competitive auctions that helped drive down the cost of renewables in several developing countries. </a:t>
            </a:r>
            <a:endParaRPr/>
          </a:p>
        </p:txBody>
      </p:sp>
      <p:sp>
        <p:nvSpPr>
          <p:cNvPr id="260" name="Google Shape;26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positives were that the scaling solar process led to competitive auction bids from project developers that led to some record-breaking low prices for the power being contracted under the auctions.</a:t>
            </a:r>
            <a:endParaRPr/>
          </a:p>
          <a:p>
            <a:pPr indent="0" lvl="0" marL="0" rtl="0" algn="l">
              <a:spcBef>
                <a:spcPts val="0"/>
              </a:spcBef>
              <a:spcAft>
                <a:spcPts val="0"/>
              </a:spcAft>
              <a:buNone/>
            </a:pPr>
            <a:r>
              <a:t/>
            </a:r>
            <a:endParaRPr b="0"/>
          </a:p>
          <a:p>
            <a:pPr indent="0" lvl="0" marL="0" rtl="0" algn="l">
              <a:spcBef>
                <a:spcPts val="0"/>
              </a:spcBef>
              <a:spcAft>
                <a:spcPts val="0"/>
              </a:spcAft>
              <a:buNone/>
            </a:pPr>
            <a:r>
              <a:rPr b="0" i="0" lang="en-GB">
                <a:latin typeface="Arial"/>
                <a:ea typeface="Arial"/>
                <a:cs typeface="Arial"/>
                <a:sym typeface="Arial"/>
              </a:rPr>
              <a:t>However, other lessons learned include:</a:t>
            </a:r>
            <a:endParaRPr/>
          </a:p>
          <a:p>
            <a:pPr indent="0" lvl="0" marL="0" rtl="0" algn="l">
              <a:spcBef>
                <a:spcPts val="0"/>
              </a:spcBef>
              <a:spcAft>
                <a:spcPts val="0"/>
              </a:spcAft>
              <a:buNone/>
            </a:pPr>
            <a:r>
              <a:t/>
            </a:r>
            <a:endParaRPr b="0" i="0">
              <a:latin typeface="Arial"/>
              <a:ea typeface="Arial"/>
              <a:cs typeface="Arial"/>
              <a:sym typeface="Arial"/>
            </a:endParaRPr>
          </a:p>
          <a:p>
            <a:pPr indent="-171450" lvl="0" marL="171450" rtl="0" algn="l">
              <a:spcBef>
                <a:spcPts val="0"/>
              </a:spcBef>
              <a:spcAft>
                <a:spcPts val="0"/>
              </a:spcAft>
              <a:buClr>
                <a:schemeClr val="dk1"/>
              </a:buClr>
              <a:buSzPts val="1200"/>
              <a:buFont typeface="Arial"/>
              <a:buChar char="•"/>
            </a:pPr>
            <a:r>
              <a:rPr b="0" i="0" lang="en-GB">
                <a:latin typeface="Arial"/>
                <a:ea typeface="Arial"/>
                <a:cs typeface="Arial"/>
                <a:sym typeface="Arial"/>
              </a:rPr>
              <a:t>Scaling Solar itself did not scale beyond the three countries noted above</a:t>
            </a:r>
            <a:endParaRPr/>
          </a:p>
          <a:p>
            <a:pPr indent="-171450" lvl="0" marL="171450" rtl="0" algn="l">
              <a:spcBef>
                <a:spcPts val="0"/>
              </a:spcBef>
              <a:spcAft>
                <a:spcPts val="0"/>
              </a:spcAft>
              <a:buClr>
                <a:schemeClr val="dk1"/>
              </a:buClr>
              <a:buSzPts val="1200"/>
              <a:buFont typeface="Arial"/>
              <a:buChar char="•"/>
            </a:pPr>
            <a:r>
              <a:rPr b="0" i="0" lang="en-GB">
                <a:latin typeface="Arial"/>
                <a:ea typeface="Arial"/>
                <a:cs typeface="Arial"/>
                <a:sym typeface="Arial"/>
              </a:rPr>
              <a:t>Nor did it scale the broader solar market</a:t>
            </a:r>
            <a:r>
              <a:rPr b="0" lang="en-GB">
                <a:latin typeface="Arial"/>
                <a:ea typeface="Arial"/>
                <a:cs typeface="Arial"/>
                <a:sym typeface="Arial"/>
              </a:rPr>
              <a:t>  - the approach has not been replicated by other institutions or countries, and investment rates remain low particularly in sub-Saharan Africa</a:t>
            </a:r>
            <a:endParaRPr/>
          </a:p>
          <a:p>
            <a:pPr indent="-171450" lvl="0" marL="171450" rtl="0" algn="l">
              <a:spcBef>
                <a:spcPts val="0"/>
              </a:spcBef>
              <a:spcAft>
                <a:spcPts val="0"/>
              </a:spcAft>
              <a:buClr>
                <a:schemeClr val="dk1"/>
              </a:buClr>
              <a:buSzPts val="1200"/>
              <a:buFont typeface="Arial"/>
              <a:buChar char="•"/>
            </a:pPr>
            <a:r>
              <a:rPr b="0" lang="en-GB">
                <a:latin typeface="Arial"/>
                <a:ea typeface="Arial"/>
                <a:cs typeface="Arial"/>
                <a:sym typeface="Arial"/>
              </a:rPr>
              <a:t>This reflects the continued complexity of putting together financing deals in emerging country contexts</a:t>
            </a:r>
            <a:endParaRPr/>
          </a:p>
          <a:p>
            <a:pPr indent="-171450" lvl="0" marL="171450" rtl="0" algn="l">
              <a:spcBef>
                <a:spcPts val="0"/>
              </a:spcBef>
              <a:spcAft>
                <a:spcPts val="0"/>
              </a:spcAft>
              <a:buClr>
                <a:schemeClr val="dk1"/>
              </a:buClr>
              <a:buSzPts val="1200"/>
              <a:buFont typeface="Arial"/>
              <a:buChar char="•"/>
            </a:pPr>
            <a:r>
              <a:rPr b="0" lang="en-GB">
                <a:latin typeface="Arial"/>
                <a:ea typeface="Arial"/>
                <a:cs typeface="Arial"/>
                <a:sym typeface="Arial"/>
              </a:rPr>
              <a:t>Although the record-breaking tariffs agreed were nominally </a:t>
            </a:r>
            <a:r>
              <a:rPr lang="en-GB">
                <a:latin typeface="Arial"/>
                <a:ea typeface="Arial"/>
                <a:cs typeface="Arial"/>
                <a:sym typeface="Arial"/>
              </a:rPr>
              <a:t>subsidy-free, the implicit subsidies provided by the WBG ‘One-stop shop’ approach were effectively underpinning the deals, and may be difficult to replicate without more explicit recognition of the need for concessional finance</a:t>
            </a:r>
            <a:endParaRPr/>
          </a:p>
          <a:p>
            <a:pPr indent="0" lvl="0" marL="0" rtl="0" algn="l">
              <a:spcBef>
                <a:spcPts val="0"/>
              </a:spcBef>
              <a:spcAft>
                <a:spcPts val="0"/>
              </a:spcAft>
              <a:buNone/>
            </a:pPr>
            <a:r>
              <a:t/>
            </a:r>
            <a:endParaRPr/>
          </a:p>
        </p:txBody>
      </p:sp>
      <p:sp>
        <p:nvSpPr>
          <p:cNvPr id="268" name="Google Shape;26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75" name="Google Shape;275;p29: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276" name="Google Shape;276;p29: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285750" rtl="0" algn="l">
              <a:spcBef>
                <a:spcPts val="0"/>
              </a:spcBef>
              <a:spcAft>
                <a:spcPts val="0"/>
              </a:spcAft>
              <a:buClr>
                <a:schemeClr val="dk1"/>
              </a:buClr>
              <a:buSzPts val="1800"/>
              <a:buFont typeface="Arial"/>
              <a:buNone/>
            </a:pPr>
            <a:r>
              <a:t/>
            </a:r>
            <a:endParaRPr b="0" i="0" sz="1800" u="none" strike="noStrike">
              <a:solidFill>
                <a:srgbClr val="002A6C"/>
              </a:solidFill>
              <a:latin typeface="Lato"/>
              <a:ea typeface="Lato"/>
              <a:cs typeface="Lato"/>
              <a:sym typeface="Lato"/>
            </a:endParaRPr>
          </a:p>
          <a:p>
            <a:pPr indent="-285750" lvl="0" marL="285750" rtl="0" algn="l">
              <a:spcBef>
                <a:spcPts val="0"/>
              </a:spcBef>
              <a:spcAft>
                <a:spcPts val="0"/>
              </a:spcAft>
              <a:buClr>
                <a:srgbClr val="002A6C"/>
              </a:buClr>
              <a:buSzPts val="1800"/>
              <a:buFont typeface="Arial"/>
              <a:buChar char="•"/>
            </a:pPr>
            <a:r>
              <a:rPr b="0" i="0" lang="en-GB" sz="1800" u="none" strike="noStrike">
                <a:solidFill>
                  <a:srgbClr val="002A6C"/>
                </a:solidFill>
                <a:latin typeface="Lato"/>
                <a:ea typeface="Lato"/>
                <a:cs typeface="Lato"/>
                <a:sym typeface="Lato"/>
              </a:rPr>
              <a:t>The government-owned Kenya Electricity Transmission Company (KETRACO), created in 2008, owns the national transmission grid infrastructure. KETRACO agreed to partly fund the line and substation with its own equity. </a:t>
            </a:r>
            <a:endParaRPr/>
          </a:p>
          <a:p>
            <a:pPr indent="-285750" lvl="0" marL="285750" rtl="0" algn="l">
              <a:spcBef>
                <a:spcPts val="0"/>
              </a:spcBef>
              <a:spcAft>
                <a:spcPts val="0"/>
              </a:spcAft>
              <a:buClr>
                <a:srgbClr val="002A6C"/>
              </a:buClr>
              <a:buSzPts val="1800"/>
              <a:buFont typeface="Arial"/>
              <a:buChar char="•"/>
            </a:pPr>
            <a:r>
              <a:rPr b="0" i="0" lang="en-GB" sz="1800" u="none" strike="noStrike">
                <a:solidFill>
                  <a:srgbClr val="002A6C"/>
                </a:solidFill>
                <a:latin typeface="Lato"/>
                <a:ea typeface="Lato"/>
                <a:cs typeface="Lato"/>
                <a:sym typeface="Lato"/>
              </a:rPr>
              <a:t>The project is underpinned by a “tolling agreement” with Kenya Power, the national utility. A “tolling agreement” performs a similar function that power purchase agreements play in generation projects. For transmission projects, it is the fee (or “toll”) that the grid company charges for transmitting the power that determines the income it will generate from the project. </a:t>
            </a:r>
            <a:endParaRPr/>
          </a:p>
        </p:txBody>
      </p:sp>
      <p:sp>
        <p:nvSpPr>
          <p:cNvPr id="283" name="Google Shape;28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rgbClr val="222222"/>
              </a:buClr>
              <a:buSzPts val="1800"/>
              <a:buFont typeface="Arial"/>
              <a:buChar char="•"/>
            </a:pPr>
            <a:r>
              <a:rPr b="0" i="0" lang="en-GB" sz="1800" u="none" strike="noStrike">
                <a:solidFill>
                  <a:srgbClr val="222222"/>
                </a:solidFill>
                <a:latin typeface="Crimson Text"/>
                <a:ea typeface="Crimson Text"/>
                <a:cs typeface="Crimson Text"/>
                <a:sym typeface="Crimson Text"/>
              </a:rPr>
              <a:t>State-owned utilities can only borrow independently of the government in countries with financially strong energy sectors that can independently recover their investment and operating costs, and have state-owned utilities that require minimal government subsidies or interventions to stay financially solvent. </a:t>
            </a:r>
            <a:endParaRPr/>
          </a:p>
          <a:p>
            <a:pPr indent="-285750" lvl="0" marL="285750" rtl="0" algn="l">
              <a:spcBef>
                <a:spcPts val="0"/>
              </a:spcBef>
              <a:spcAft>
                <a:spcPts val="0"/>
              </a:spcAft>
              <a:buClr>
                <a:srgbClr val="222222"/>
              </a:buClr>
              <a:buSzPts val="1800"/>
              <a:buFont typeface="Arial"/>
              <a:buChar char="•"/>
            </a:pPr>
            <a:r>
              <a:rPr b="0" i="0" lang="en-GB" sz="1800" u="none" strike="noStrike">
                <a:solidFill>
                  <a:srgbClr val="222222"/>
                </a:solidFill>
                <a:latin typeface="Crimson Text"/>
                <a:ea typeface="Crimson Text"/>
                <a:cs typeface="Crimson Text"/>
                <a:sym typeface="Crimson Text"/>
              </a:rPr>
              <a:t>There are only a handful of state-owned power utilities in SSA that are sufficiently creditworthy to allow them to borrow from external sources. Namibia is one of these. </a:t>
            </a:r>
            <a:endParaRPr/>
          </a:p>
          <a:p>
            <a:pPr indent="-285750" lvl="0" marL="285750" rtl="0" algn="l">
              <a:spcBef>
                <a:spcPts val="0"/>
              </a:spcBef>
              <a:spcAft>
                <a:spcPts val="0"/>
              </a:spcAft>
              <a:buClr>
                <a:srgbClr val="222222"/>
              </a:buClr>
              <a:buSzPts val="1800"/>
              <a:buFont typeface="Arial"/>
              <a:buChar char="•"/>
            </a:pPr>
            <a:r>
              <a:rPr b="0" i="0" lang="en-GB" sz="1800" u="none" strike="noStrike">
                <a:solidFill>
                  <a:srgbClr val="222222"/>
                </a:solidFill>
                <a:latin typeface="Crimson Text"/>
                <a:ea typeface="Crimson Text"/>
                <a:cs typeface="Crimson Text"/>
                <a:sym typeface="Crimson Text"/>
              </a:rPr>
              <a:t>This is an example of corporate finance. The repayment of the loan is not necessarily linked to the performance of the underlying asset that has been constructed but secured against other sources of income or revenue generated by the state-owned utility. The state-owned utility borrowing can be  from ECAs and DFIs or the capital market.</a:t>
            </a:r>
            <a:endParaRPr/>
          </a:p>
        </p:txBody>
      </p:sp>
      <p:sp>
        <p:nvSpPr>
          <p:cNvPr id="293" name="Google Shape;29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rgbClr val="222222"/>
              </a:buClr>
              <a:buSzPts val="1200"/>
              <a:buFont typeface="Crimson Text"/>
              <a:buNone/>
            </a:pPr>
            <a:r>
              <a:rPr b="0" i="0" lang="en-GB" sz="1200" u="none" strike="noStrike">
                <a:solidFill>
                  <a:srgbClr val="222222"/>
                </a:solidFill>
                <a:latin typeface="Crimson Text"/>
                <a:ea typeface="Crimson Text"/>
                <a:cs typeface="Crimson Text"/>
                <a:sym typeface="Crimson Text"/>
              </a:rPr>
              <a:t>With Independent Power Transmission projects, a private party builds the project, and normally assumes all the construction and financing risk. This keeps projects off government balance sheets, and avoids sovereign debt constraints. There are d</a:t>
            </a:r>
            <a:r>
              <a:rPr lang="en-GB" sz="1200">
                <a:solidFill>
                  <a:srgbClr val="222222"/>
                </a:solidFill>
                <a:latin typeface="Crimson Text"/>
                <a:ea typeface="Crimson Text"/>
                <a:cs typeface="Crimson Text"/>
                <a:sym typeface="Crimson Text"/>
              </a:rPr>
              <a:t>ifferent models</a:t>
            </a:r>
            <a:r>
              <a:rPr b="0" i="0" lang="en-GB" sz="1200" u="none" strike="noStrike">
                <a:solidFill>
                  <a:srgbClr val="222222"/>
                </a:solidFill>
                <a:latin typeface="Crimson Text"/>
                <a:ea typeface="Crimson Text"/>
                <a:cs typeface="Crimson Text"/>
                <a:sym typeface="Crimson Text"/>
              </a:rPr>
              <a:t> of IPT that vary by degree of ownership and maintenance obligations, which has an impact on the risk borne by the developer, and therefore the cost of finance. Main models are:</a:t>
            </a:r>
            <a:endParaRPr sz="1200">
              <a:solidFill>
                <a:srgbClr val="222222"/>
              </a:solidFill>
              <a:latin typeface="Crimson Text"/>
              <a:ea typeface="Crimson Text"/>
              <a:cs typeface="Crimson Text"/>
              <a:sym typeface="Crimson Text"/>
            </a:endParaRPr>
          </a:p>
          <a:p>
            <a:pPr indent="-171450" lvl="0" marL="171450" rtl="0" algn="l">
              <a:spcBef>
                <a:spcPts val="0"/>
              </a:spcBef>
              <a:spcAft>
                <a:spcPts val="0"/>
              </a:spcAft>
              <a:buClr>
                <a:srgbClr val="222222"/>
              </a:buClr>
              <a:buSzPts val="1200"/>
              <a:buFont typeface="Arial"/>
              <a:buChar char="•"/>
            </a:pPr>
            <a:r>
              <a:rPr b="0" i="0" lang="en-GB" sz="1200" u="none" strike="noStrike">
                <a:solidFill>
                  <a:srgbClr val="222222"/>
                </a:solidFill>
                <a:latin typeface="Crimson Text"/>
                <a:ea typeface="Crimson Text"/>
                <a:cs typeface="Crimson Text"/>
                <a:sym typeface="Crimson Text"/>
              </a:rPr>
              <a:t>Build-Own-Operate</a:t>
            </a:r>
            <a:endParaRPr/>
          </a:p>
          <a:p>
            <a:pPr indent="-171450" lvl="0" marL="171450" rtl="0" algn="l">
              <a:spcBef>
                <a:spcPts val="0"/>
              </a:spcBef>
              <a:spcAft>
                <a:spcPts val="0"/>
              </a:spcAft>
              <a:buClr>
                <a:srgbClr val="222222"/>
              </a:buClr>
              <a:buSzPts val="1200"/>
              <a:buFont typeface="Arial"/>
              <a:buChar char="•"/>
            </a:pPr>
            <a:r>
              <a:rPr b="0" i="0" lang="en-GB" sz="1200" u="none" strike="noStrike">
                <a:solidFill>
                  <a:srgbClr val="222222"/>
                </a:solidFill>
                <a:latin typeface="Crimson Text"/>
                <a:ea typeface="Crimson Text"/>
                <a:cs typeface="Crimson Text"/>
                <a:sym typeface="Crimson Text"/>
              </a:rPr>
              <a:t>Build-Own-Operate-Transfer </a:t>
            </a:r>
            <a:endParaRPr/>
          </a:p>
          <a:p>
            <a:pPr indent="-171450" lvl="0" marL="171450" rtl="0" algn="l">
              <a:spcBef>
                <a:spcPts val="0"/>
              </a:spcBef>
              <a:spcAft>
                <a:spcPts val="0"/>
              </a:spcAft>
              <a:buClr>
                <a:srgbClr val="222222"/>
              </a:buClr>
              <a:buSzPts val="1200"/>
              <a:buFont typeface="Arial"/>
              <a:buChar char="•"/>
            </a:pPr>
            <a:r>
              <a:rPr b="0" i="0" lang="en-GB" sz="1200" u="none" strike="noStrike">
                <a:solidFill>
                  <a:srgbClr val="222222"/>
                </a:solidFill>
                <a:latin typeface="Crimson Text"/>
                <a:ea typeface="Crimson Text"/>
                <a:cs typeface="Crimson Text"/>
                <a:sym typeface="Crimson Text"/>
              </a:rPr>
              <a:t>Build-Own-Transfer </a:t>
            </a:r>
            <a:endParaRPr/>
          </a:p>
          <a:p>
            <a:pPr indent="-266700" lvl="0" marL="342900" rtl="0" algn="l">
              <a:spcBef>
                <a:spcPts val="0"/>
              </a:spcBef>
              <a:spcAft>
                <a:spcPts val="0"/>
              </a:spcAft>
              <a:buClr>
                <a:schemeClr val="dk1"/>
              </a:buClr>
              <a:buSzPts val="1200"/>
              <a:buFont typeface="Calibri"/>
              <a:buNone/>
            </a:pPr>
            <a:r>
              <a:t/>
            </a:r>
            <a:endParaRPr/>
          </a:p>
        </p:txBody>
      </p:sp>
      <p:sp>
        <p:nvSpPr>
          <p:cNvPr id="302" name="Google Shape;30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In this model, a private company takes over the function of developing and maintaining the grid on behalf of the state-owned transmission company </a:t>
            </a:r>
            <a:endParaRPr/>
          </a:p>
          <a:p>
            <a:pPr indent="-171450" lvl="0" marL="171450" rtl="0" algn="l">
              <a:spcBef>
                <a:spcPts val="0"/>
              </a:spcBef>
              <a:spcAft>
                <a:spcPts val="0"/>
              </a:spcAft>
              <a:buClr>
                <a:schemeClr val="dk1"/>
              </a:buClr>
              <a:buSzPts val="1200"/>
              <a:buFont typeface="Arial"/>
              <a:buChar char="•"/>
            </a:pPr>
            <a:r>
              <a:rPr lang="en-GB"/>
              <a:t>The concession may cover </a:t>
            </a:r>
            <a:r>
              <a:rPr b="0" i="0" lang="en-GB" sz="1800" u="none" strike="noStrike">
                <a:solidFill>
                  <a:srgbClr val="222222"/>
                </a:solidFill>
                <a:latin typeface="Crimson Text"/>
                <a:ea typeface="Crimson Text"/>
                <a:cs typeface="Crimson Text"/>
                <a:sym typeface="Crimson Text"/>
              </a:rPr>
              <a:t>the whole existing transmission network in a country, or a portion of an existing transmission network, which can be limited to a territorial area or identified transmission lines and related infrastructure</a:t>
            </a:r>
            <a:endParaRPr/>
          </a:p>
          <a:p>
            <a:pPr indent="-57150" lvl="0" marL="171450" rtl="0" algn="l">
              <a:spcBef>
                <a:spcPts val="0"/>
              </a:spcBef>
              <a:spcAft>
                <a:spcPts val="0"/>
              </a:spcAft>
              <a:buClr>
                <a:schemeClr val="dk1"/>
              </a:buClr>
              <a:buSzPts val="1800"/>
              <a:buFont typeface="Arial"/>
              <a:buNone/>
            </a:pPr>
            <a:r>
              <a:t/>
            </a:r>
            <a:endParaRPr b="0" i="0" sz="1800" u="none" strike="noStrike">
              <a:solidFill>
                <a:srgbClr val="222222"/>
              </a:solidFill>
              <a:latin typeface="Crimson Text"/>
              <a:ea typeface="Crimson Text"/>
              <a:cs typeface="Crimson Text"/>
              <a:sym typeface="Crimson Text"/>
            </a:endParaRPr>
          </a:p>
        </p:txBody>
      </p:sp>
      <p:sp>
        <p:nvSpPr>
          <p:cNvPr id="311" name="Google Shape;31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600"/>
              <a:t>Background to InvITs</a:t>
            </a:r>
            <a:endParaRPr b="1" sz="1600"/>
          </a:p>
          <a:p>
            <a:pPr indent="-285750" lvl="0" marL="285750" rtl="0" algn="l">
              <a:spcBef>
                <a:spcPts val="600"/>
              </a:spcBef>
              <a:spcAft>
                <a:spcPts val="0"/>
              </a:spcAft>
              <a:buClr>
                <a:schemeClr val="dk1"/>
              </a:buClr>
              <a:buSzPts val="1600"/>
              <a:buFont typeface="Arial"/>
              <a:buChar char="•"/>
            </a:pPr>
            <a:r>
              <a:rPr lang="en-GB" sz="1600"/>
              <a:t>Infrastructure assets are often partially or wholly sold to institutional investors post construction. </a:t>
            </a:r>
            <a:endParaRPr/>
          </a:p>
          <a:p>
            <a:pPr indent="-285750" lvl="0" marL="285750" rtl="0" algn="l">
              <a:spcBef>
                <a:spcPts val="600"/>
              </a:spcBef>
              <a:spcAft>
                <a:spcPts val="0"/>
              </a:spcAft>
              <a:buClr>
                <a:schemeClr val="dk1"/>
              </a:buClr>
              <a:buSzPts val="1600"/>
              <a:buFont typeface="Arial"/>
              <a:buChar char="•"/>
            </a:pPr>
            <a:r>
              <a:rPr lang="en-GB" sz="1600"/>
              <a:t>Once built, the assets are less risky, and so require a lower return. </a:t>
            </a:r>
            <a:endParaRPr/>
          </a:p>
          <a:p>
            <a:pPr indent="-285750" lvl="0" marL="285750" rtl="0" algn="l">
              <a:spcBef>
                <a:spcPts val="600"/>
              </a:spcBef>
              <a:spcAft>
                <a:spcPts val="0"/>
              </a:spcAft>
              <a:buClr>
                <a:schemeClr val="dk1"/>
              </a:buClr>
              <a:buSzPts val="1600"/>
              <a:buFont typeface="Arial"/>
              <a:buChar char="•"/>
            </a:pPr>
            <a:r>
              <a:rPr lang="en-GB" sz="1600"/>
              <a:t>This reduces the cost of the project and ‘recycles capital’ which the original developer can use for new projects.</a:t>
            </a:r>
            <a:endParaRPr/>
          </a:p>
          <a:p>
            <a:pPr indent="-285750" lvl="0" marL="285750" rtl="0" algn="l">
              <a:spcBef>
                <a:spcPts val="600"/>
              </a:spcBef>
              <a:spcAft>
                <a:spcPts val="0"/>
              </a:spcAft>
              <a:buClr>
                <a:schemeClr val="dk1"/>
              </a:buClr>
              <a:buSzPts val="1600"/>
              <a:buFont typeface="Arial"/>
              <a:buChar char="•"/>
            </a:pPr>
            <a:r>
              <a:rPr lang="en-GB" sz="1600"/>
              <a:t>However selling individual assets is costly and time consuming. It can only be done efficiently if there is liquid market of assets and buyers, which is not present in all countries.</a:t>
            </a:r>
            <a:endParaRPr/>
          </a:p>
          <a:p>
            <a:pPr indent="-285750" lvl="0" marL="285750" rtl="0" algn="l">
              <a:spcBef>
                <a:spcPts val="600"/>
              </a:spcBef>
              <a:spcAft>
                <a:spcPts val="0"/>
              </a:spcAft>
              <a:buClr>
                <a:schemeClr val="dk1"/>
              </a:buClr>
              <a:buSzPts val="1600"/>
              <a:buFont typeface="Arial"/>
              <a:buChar char="•"/>
            </a:pPr>
            <a:r>
              <a:rPr lang="en-GB" sz="1600"/>
              <a:t>Listed platforms, like InvITs, focused on buying and holding infrastructure assets, can overcome this barrier: </a:t>
            </a:r>
            <a:endParaRPr/>
          </a:p>
          <a:p>
            <a:pPr indent="-285750" lvl="1" marL="742950" rtl="0" algn="l">
              <a:spcBef>
                <a:spcPts val="600"/>
              </a:spcBef>
              <a:spcAft>
                <a:spcPts val="0"/>
              </a:spcAft>
              <a:buClr>
                <a:schemeClr val="dk1"/>
              </a:buClr>
              <a:buSzPts val="1600"/>
              <a:buFont typeface="Arial"/>
              <a:buChar char="•"/>
            </a:pPr>
            <a:r>
              <a:rPr lang="en-GB" sz="1600"/>
              <a:t>For </a:t>
            </a:r>
            <a:r>
              <a:rPr b="1" lang="en-GB" sz="1600"/>
              <a:t>buyers</a:t>
            </a:r>
            <a:r>
              <a:rPr lang="en-GB" sz="1600"/>
              <a:t>, the platform offers scale and diversity (combining multiple assets), liquidity (shares in the InvIT are tradable) and some tax benefits.</a:t>
            </a:r>
            <a:endParaRPr/>
          </a:p>
          <a:p>
            <a:pPr indent="-285750" lvl="1" marL="742950" rtl="0" algn="l">
              <a:spcBef>
                <a:spcPts val="600"/>
              </a:spcBef>
              <a:spcAft>
                <a:spcPts val="0"/>
              </a:spcAft>
              <a:buClr>
                <a:schemeClr val="dk1"/>
              </a:buClr>
              <a:buSzPts val="1600"/>
              <a:buFont typeface="Arial"/>
              <a:buChar char="•"/>
            </a:pPr>
            <a:r>
              <a:rPr lang="en-GB" sz="1600"/>
              <a:t>For </a:t>
            </a:r>
            <a:r>
              <a:rPr b="1" lang="en-GB" sz="1600"/>
              <a:t>sellers</a:t>
            </a:r>
            <a:r>
              <a:rPr lang="en-GB" sz="1600"/>
              <a:t>, InvITs can be a consistent counterparty. Assets can be efficiently sold using a framework agreement.</a:t>
            </a:r>
            <a:endParaRPr/>
          </a:p>
          <a:p>
            <a:pPr indent="0" lvl="0" marL="0" rtl="0" algn="l">
              <a:spcBef>
                <a:spcPts val="600"/>
              </a:spcBef>
              <a:spcAft>
                <a:spcPts val="0"/>
              </a:spcAft>
              <a:buNone/>
            </a:pPr>
            <a:r>
              <a:t/>
            </a:r>
            <a:endParaRPr/>
          </a:p>
        </p:txBody>
      </p:sp>
      <p:sp>
        <p:nvSpPr>
          <p:cNvPr id="321" name="Google Shape;321;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There are now over 20 registered infrastructure investment trusts in India across transmission, power, roads and telecoms with assets under management of over 16.5bn US dollars. Sterlite Power, a private developer of transmission projects, launched the first power transmission focused InvIT in 2016. The chart shows the steps involved from the initial setup of the Investment Trust through to Sterlite’s eventual exit from the investment to a third party, allowing them to recycle capital to new projects. </a:t>
            </a:r>
            <a:endParaRPr/>
          </a:p>
          <a:p>
            <a:pPr indent="0" lvl="0" marL="0" rtl="0" algn="l">
              <a:spcBef>
                <a:spcPts val="0"/>
              </a:spcBef>
              <a:spcAft>
                <a:spcPts val="0"/>
              </a:spcAft>
              <a:buNone/>
            </a:pPr>
            <a:r>
              <a:t/>
            </a:r>
            <a:endParaRPr/>
          </a:p>
        </p:txBody>
      </p:sp>
      <p:sp>
        <p:nvSpPr>
          <p:cNvPr id="331" name="Google Shape;33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375" name="Google Shape;375;p36: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376" name="Google Shape;376;p36: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88" name="Google Shape;38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GB" sz="1800" u="none" strike="noStrike">
                <a:solidFill>
                  <a:srgbClr val="9D7AB0"/>
                </a:solidFill>
                <a:latin typeface="Century Gothic"/>
                <a:ea typeface="Century Gothic"/>
                <a:cs typeface="Century Gothic"/>
                <a:sym typeface="Century Gothic"/>
              </a:rPr>
              <a:t>Key messages:</a:t>
            </a:r>
            <a:endParaRPr/>
          </a:p>
          <a:p>
            <a:pPr indent="-285750" lvl="0" marL="285750" rtl="0" algn="l">
              <a:spcBef>
                <a:spcPts val="0"/>
              </a:spcBef>
              <a:spcAft>
                <a:spcPts val="0"/>
              </a:spcAft>
              <a:buClr>
                <a:srgbClr val="9D7AB0"/>
              </a:buClr>
              <a:buSzPts val="1800"/>
              <a:buFont typeface="Arial"/>
              <a:buChar char="•"/>
            </a:pPr>
            <a:r>
              <a:rPr b="1" i="1" lang="en-GB" sz="1800" u="none" strike="noStrike">
                <a:solidFill>
                  <a:srgbClr val="9D7AB0"/>
                </a:solidFill>
                <a:latin typeface="Century Gothic"/>
                <a:ea typeface="Century Gothic"/>
                <a:cs typeface="Century Gothic"/>
                <a:sym typeface="Century Gothic"/>
              </a:rPr>
              <a:t>Power sector investment is set to increase; up from an annual average of USD 860 billion in the 2017-21 period, with renewables and grids representing the largest shares</a:t>
            </a:r>
            <a:endParaRPr/>
          </a:p>
          <a:p>
            <a:pPr indent="-285750" lvl="0" marL="285750" rtl="0" algn="l">
              <a:spcBef>
                <a:spcPts val="0"/>
              </a:spcBef>
              <a:spcAft>
                <a:spcPts val="0"/>
              </a:spcAft>
              <a:buClr>
                <a:srgbClr val="9D7AB0"/>
              </a:buClr>
              <a:buSzPts val="1800"/>
              <a:buFont typeface="Arial"/>
              <a:buChar char="•"/>
            </a:pPr>
            <a:r>
              <a:rPr b="1" i="1" lang="en-GB" sz="1800" u="none" strike="noStrike">
                <a:solidFill>
                  <a:srgbClr val="9D7AB0"/>
                </a:solidFill>
                <a:latin typeface="Century Gothic"/>
                <a:ea typeface="Century Gothic"/>
                <a:cs typeface="Century Gothic"/>
                <a:sym typeface="Century Gothic"/>
              </a:rPr>
              <a:t>STEPS is the ‘Stated Policies’ scenario which implements existing implemented policies for economic development and decarbonisation </a:t>
            </a:r>
            <a:endParaRPr/>
          </a:p>
          <a:p>
            <a:pPr indent="-285750" lvl="0" marL="285750" rtl="0" algn="l">
              <a:spcBef>
                <a:spcPts val="0"/>
              </a:spcBef>
              <a:spcAft>
                <a:spcPts val="0"/>
              </a:spcAft>
              <a:buClr>
                <a:srgbClr val="9D7AB0"/>
              </a:buClr>
              <a:buSzPts val="1800"/>
              <a:buFont typeface="Arial"/>
              <a:buChar char="•"/>
            </a:pPr>
            <a:r>
              <a:rPr b="1" i="1" lang="en-GB" sz="1800" u="none" strike="noStrike">
                <a:solidFill>
                  <a:srgbClr val="9D7AB0"/>
                </a:solidFill>
                <a:latin typeface="Century Gothic"/>
                <a:ea typeface="Century Gothic"/>
                <a:cs typeface="Century Gothic"/>
                <a:sym typeface="Century Gothic"/>
              </a:rPr>
              <a:t>APS is the ‘Announced Policies’ policy scenario, which includes new policies that have been announced but not yet implemented</a:t>
            </a:r>
            <a:endParaRPr/>
          </a:p>
          <a:p>
            <a:pPr indent="-285750" lvl="0" marL="285750" rtl="0" algn="l">
              <a:spcBef>
                <a:spcPts val="0"/>
              </a:spcBef>
              <a:spcAft>
                <a:spcPts val="0"/>
              </a:spcAft>
              <a:buClr>
                <a:srgbClr val="9D7AB0"/>
              </a:buClr>
              <a:buSzPts val="1800"/>
              <a:buFont typeface="Arial"/>
              <a:buChar char="•"/>
            </a:pPr>
            <a:r>
              <a:rPr b="1" i="1" lang="en-GB" sz="1800" u="none" strike="noStrike">
                <a:solidFill>
                  <a:srgbClr val="9D7AB0"/>
                </a:solidFill>
                <a:latin typeface="Century Gothic"/>
                <a:ea typeface="Century Gothic"/>
                <a:cs typeface="Century Gothic"/>
                <a:sym typeface="Century Gothic"/>
              </a:rPr>
              <a:t>Additional investment beyond those shown here would be needed to reach net zero, since announced policies are not yet sufficient to be on this pathway. </a:t>
            </a:r>
            <a:endParaRPr/>
          </a:p>
        </p:txBody>
      </p:sp>
      <p:sp>
        <p:nvSpPr>
          <p:cNvPr id="85" name="Google Shape;8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92" name="Google Shape;92;p6: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93" name="Google Shape;93;p6: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Key messages:</a:t>
            </a:r>
            <a:endParaRPr/>
          </a:p>
          <a:p>
            <a:pPr indent="-171450" lvl="0" marL="171450" marR="0" rtl="0" algn="l">
              <a:lnSpc>
                <a:spcPct val="100000"/>
              </a:lnSpc>
              <a:spcBef>
                <a:spcPts val="0"/>
              </a:spcBef>
              <a:spcAft>
                <a:spcPts val="0"/>
              </a:spcAft>
              <a:buClr>
                <a:schemeClr val="dk1"/>
              </a:buClr>
              <a:buSzPts val="1200"/>
              <a:buFont typeface="Arial"/>
              <a:buChar char="•"/>
            </a:pPr>
            <a:r>
              <a:rPr lang="en-GB"/>
              <a:t>A fundamental principle of finance is that higher risk projects will require higher levels of return. </a:t>
            </a:r>
            <a:endParaRPr/>
          </a:p>
          <a:p>
            <a:pPr indent="-171450" lvl="1" marL="628650" marR="0" rtl="0" algn="l">
              <a:lnSpc>
                <a:spcPct val="100000"/>
              </a:lnSpc>
              <a:spcBef>
                <a:spcPts val="0"/>
              </a:spcBef>
              <a:spcAft>
                <a:spcPts val="0"/>
              </a:spcAft>
              <a:buClr>
                <a:schemeClr val="dk1"/>
              </a:buClr>
              <a:buSzPts val="1200"/>
              <a:buFont typeface="Arial"/>
              <a:buChar char="•"/>
            </a:pPr>
            <a:r>
              <a:rPr lang="en-GB"/>
              <a:t>This means higher interest payments in the case of debt, or higher dividend payments in the case of equity.  </a:t>
            </a:r>
            <a:endParaRPr/>
          </a:p>
          <a:p>
            <a:pPr indent="-171450" lvl="1" marL="628650" marR="0" rtl="0" algn="l">
              <a:lnSpc>
                <a:spcPct val="100000"/>
              </a:lnSpc>
              <a:spcBef>
                <a:spcPts val="0"/>
              </a:spcBef>
              <a:spcAft>
                <a:spcPts val="0"/>
              </a:spcAft>
              <a:buClr>
                <a:schemeClr val="dk1"/>
              </a:buClr>
              <a:buSzPts val="1200"/>
              <a:buFont typeface="Arial"/>
              <a:buChar char="•"/>
            </a:pPr>
            <a:r>
              <a:rPr lang="en-GB"/>
              <a:t>Balancing risk and return allows finance companies to absorb losses from projects that turn out worse than expected by balancing against better performing projects. </a:t>
            </a:r>
            <a:endParaRPr/>
          </a:p>
          <a:p>
            <a:pPr indent="-171450" lvl="1" marL="628650" marR="0" rtl="0" algn="l">
              <a:lnSpc>
                <a:spcPct val="100000"/>
              </a:lnSpc>
              <a:spcBef>
                <a:spcPts val="0"/>
              </a:spcBef>
              <a:spcAft>
                <a:spcPts val="0"/>
              </a:spcAft>
              <a:buClr>
                <a:schemeClr val="dk1"/>
              </a:buClr>
              <a:buSzPts val="1200"/>
              <a:buFont typeface="Arial"/>
              <a:buChar char="•"/>
            </a:pPr>
            <a:r>
              <a:rPr lang="en-GB"/>
              <a:t>The finance sector operates under strict regulatory guidelines on how much risk they can take. Risk tolerance varies according to the type of lender and the type of financing instrument</a:t>
            </a:r>
            <a:endParaRPr/>
          </a:p>
          <a:p>
            <a:pPr indent="-171450" lvl="0" marL="171450" marR="0" rtl="0" algn="l">
              <a:lnSpc>
                <a:spcPct val="100000"/>
              </a:lnSpc>
              <a:spcBef>
                <a:spcPts val="0"/>
              </a:spcBef>
              <a:spcAft>
                <a:spcPts val="0"/>
              </a:spcAft>
              <a:buClr>
                <a:schemeClr val="dk1"/>
              </a:buClr>
              <a:buSzPts val="1200"/>
              <a:buFont typeface="Arial"/>
              <a:buChar char="•"/>
            </a:pPr>
            <a:r>
              <a:rPr lang="en-GB"/>
              <a:t>For energy companies, this means that higher risk projects will be more expensive to finance. </a:t>
            </a:r>
            <a:endParaRPr/>
          </a:p>
          <a:p>
            <a:pPr indent="0" lvl="0" marL="0" rtl="0" algn="l">
              <a:spcBef>
                <a:spcPts val="0"/>
              </a:spcBef>
              <a:spcAft>
                <a:spcPts val="0"/>
              </a:spcAft>
              <a:buNone/>
            </a:pPr>
            <a:r>
              <a:t/>
            </a:r>
            <a:endParaRPr/>
          </a:p>
        </p:txBody>
      </p:sp>
      <p:sp>
        <p:nvSpPr>
          <p:cNvPr id="100" name="Google Shape;10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b="1" lang="en-GB"/>
              <a:t>EQUITY: </a:t>
            </a:r>
            <a:endParaRPr/>
          </a:p>
          <a:p>
            <a:pPr indent="-171450" lvl="0" marL="171450" rtl="0" algn="l">
              <a:lnSpc>
                <a:spcPct val="100000"/>
              </a:lnSpc>
              <a:spcBef>
                <a:spcPts val="0"/>
              </a:spcBef>
              <a:spcAft>
                <a:spcPts val="0"/>
              </a:spcAft>
              <a:buClr>
                <a:schemeClr val="dk1"/>
              </a:buClr>
              <a:buSzPts val="1100"/>
              <a:buFont typeface="Calibri"/>
              <a:buChar char="●"/>
            </a:pPr>
            <a:r>
              <a:rPr lang="en-GB"/>
              <a:t>Equity refers to funds put into the project by promoters or shareholders of the company. </a:t>
            </a:r>
            <a:endParaRPr/>
          </a:p>
          <a:p>
            <a:pPr indent="-171450" lvl="0" marL="171450" rtl="0" algn="l">
              <a:spcBef>
                <a:spcPts val="0"/>
              </a:spcBef>
              <a:spcAft>
                <a:spcPts val="0"/>
              </a:spcAft>
              <a:buClr>
                <a:schemeClr val="dk1"/>
              </a:buClr>
              <a:buSzPts val="1100"/>
              <a:buFont typeface="Calibri"/>
              <a:buChar char="●"/>
            </a:pPr>
            <a:r>
              <a:rPr lang="en-GB"/>
              <a:t>Equity holders are owners of the company, and they have voting power, and therefore are in control of the corporation. </a:t>
            </a:r>
            <a:endParaRPr/>
          </a:p>
          <a:p>
            <a:pPr indent="-171450" lvl="0" marL="171450" rtl="0" algn="l">
              <a:lnSpc>
                <a:spcPct val="100000"/>
              </a:lnSpc>
              <a:spcBef>
                <a:spcPts val="0"/>
              </a:spcBef>
              <a:spcAft>
                <a:spcPts val="0"/>
              </a:spcAft>
              <a:buClr>
                <a:schemeClr val="dk1"/>
              </a:buClr>
              <a:buSzPts val="1100"/>
              <a:buFont typeface="Calibri"/>
              <a:buChar char="●"/>
            </a:pPr>
            <a:r>
              <a:rPr lang="en-GB"/>
              <a:t>They receive dividends based on net profits and benefit from capital gains if share price increases. </a:t>
            </a:r>
            <a:endParaRPr/>
          </a:p>
          <a:p>
            <a:pPr indent="-171450" lvl="0" marL="171450" rtl="0" algn="l">
              <a:lnSpc>
                <a:spcPct val="100000"/>
              </a:lnSpc>
              <a:spcBef>
                <a:spcPts val="0"/>
              </a:spcBef>
              <a:spcAft>
                <a:spcPts val="0"/>
              </a:spcAft>
              <a:buClr>
                <a:schemeClr val="dk1"/>
              </a:buClr>
              <a:buSzPts val="1100"/>
              <a:buFont typeface="Calibri"/>
              <a:buChar char="●"/>
            </a:pPr>
            <a:r>
              <a:rPr lang="en-GB"/>
              <a:t>Equity holders take risk. They would receive no dividend payments if the company make losses.</a:t>
            </a:r>
            <a:endParaRPr/>
          </a:p>
          <a:p>
            <a:pPr indent="-171450" lvl="0" marL="171450" rtl="0" algn="l">
              <a:spcBef>
                <a:spcPts val="0"/>
              </a:spcBef>
              <a:spcAft>
                <a:spcPts val="0"/>
              </a:spcAft>
              <a:buClr>
                <a:schemeClr val="dk1"/>
              </a:buClr>
              <a:buSzPts val="1100"/>
              <a:buFont typeface="Calibri"/>
              <a:buChar char="●"/>
            </a:pPr>
            <a:r>
              <a:rPr lang="en-GB"/>
              <a:t>In the case of bankruptcy, shareholders would have residual claim over the company’s assets, that is after the lenders' claims. </a:t>
            </a:r>
            <a:endParaRPr/>
          </a:p>
          <a:p>
            <a:pPr indent="-171450" lvl="0" marL="171450" rtl="0" algn="l">
              <a:lnSpc>
                <a:spcPct val="100000"/>
              </a:lnSpc>
              <a:spcBef>
                <a:spcPts val="0"/>
              </a:spcBef>
              <a:spcAft>
                <a:spcPts val="0"/>
              </a:spcAft>
              <a:buClr>
                <a:schemeClr val="dk1"/>
              </a:buClr>
              <a:buSzPts val="1100"/>
              <a:buFont typeface="Calibri"/>
              <a:buChar char="●"/>
            </a:pPr>
            <a:r>
              <a:rPr lang="en-GB"/>
              <a:t>As they take higher risk, therefore, they expect higher return on their investment. </a:t>
            </a:r>
            <a:endParaRPr/>
          </a:p>
          <a:p>
            <a:pPr indent="-171450" lvl="0" marL="171450" rtl="0" algn="l">
              <a:lnSpc>
                <a:spcPct val="100000"/>
              </a:lnSpc>
              <a:spcBef>
                <a:spcPts val="0"/>
              </a:spcBef>
              <a:spcAft>
                <a:spcPts val="0"/>
              </a:spcAft>
              <a:buClr>
                <a:schemeClr val="dk1"/>
              </a:buClr>
              <a:buSzPts val="1100"/>
              <a:buFont typeface="Calibri"/>
              <a:buChar char="●"/>
            </a:pPr>
            <a:r>
              <a:rPr lang="en-GB"/>
              <a:t>Dividend is taxable.</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rPr lang="en-GB"/>
              <a:t>Now to discuss </a:t>
            </a:r>
            <a:r>
              <a:rPr b="1" lang="en-GB"/>
              <a:t>DEBT:</a:t>
            </a:r>
            <a:endParaRPr/>
          </a:p>
          <a:p>
            <a:pPr indent="-171450" lvl="0" marL="171450" rtl="0" algn="l">
              <a:lnSpc>
                <a:spcPct val="100000"/>
              </a:lnSpc>
              <a:spcBef>
                <a:spcPts val="0"/>
              </a:spcBef>
              <a:spcAft>
                <a:spcPts val="0"/>
              </a:spcAft>
              <a:buClr>
                <a:schemeClr val="dk1"/>
              </a:buClr>
              <a:buSzPts val="1100"/>
              <a:buFont typeface="Calibri"/>
              <a:buChar char="●"/>
            </a:pPr>
            <a:r>
              <a:rPr lang="en-GB"/>
              <a:t>Those who lend money are the creditors. They are not the owners. </a:t>
            </a:r>
            <a:endParaRPr/>
          </a:p>
          <a:p>
            <a:pPr indent="-171450" lvl="0" marL="171450" rtl="0" algn="l">
              <a:lnSpc>
                <a:spcPct val="100000"/>
              </a:lnSpc>
              <a:spcBef>
                <a:spcPts val="0"/>
              </a:spcBef>
              <a:spcAft>
                <a:spcPts val="0"/>
              </a:spcAft>
              <a:buClr>
                <a:schemeClr val="dk1"/>
              </a:buClr>
              <a:buSzPts val="1100"/>
              <a:buFont typeface="Calibri"/>
              <a:buChar char="●"/>
            </a:pPr>
            <a:r>
              <a:rPr lang="en-GB"/>
              <a:t>They lend funds at an agreed interest rate for a specific period. </a:t>
            </a:r>
            <a:endParaRPr/>
          </a:p>
          <a:p>
            <a:pPr indent="-171450" lvl="0" marL="171450" rtl="0" algn="l">
              <a:lnSpc>
                <a:spcPct val="100000"/>
              </a:lnSpc>
              <a:spcBef>
                <a:spcPts val="0"/>
              </a:spcBef>
              <a:spcAft>
                <a:spcPts val="0"/>
              </a:spcAft>
              <a:buClr>
                <a:schemeClr val="dk1"/>
              </a:buClr>
              <a:buSzPts val="1100"/>
              <a:buFont typeface="Calibri"/>
              <a:buChar char="●"/>
            </a:pPr>
            <a:r>
              <a:rPr lang="en-GB"/>
              <a:t>Debt is issued in the form of loans or bonds.</a:t>
            </a:r>
            <a:endParaRPr/>
          </a:p>
          <a:p>
            <a:pPr indent="-171450" lvl="0" marL="171450" rtl="0" algn="l">
              <a:lnSpc>
                <a:spcPct val="100000"/>
              </a:lnSpc>
              <a:spcBef>
                <a:spcPts val="0"/>
              </a:spcBef>
              <a:spcAft>
                <a:spcPts val="0"/>
              </a:spcAft>
              <a:buClr>
                <a:schemeClr val="dk1"/>
              </a:buClr>
              <a:buSzPts val="1100"/>
              <a:buFont typeface="Calibri"/>
              <a:buChar char="●"/>
            </a:pPr>
            <a:r>
              <a:rPr lang="en-GB"/>
              <a:t>Lenders receive payments for principal and interest, irrespective of whether the company makes profits or losses. </a:t>
            </a:r>
            <a:endParaRPr/>
          </a:p>
          <a:p>
            <a:pPr indent="-171450" lvl="0" marL="171450" rtl="0" algn="l">
              <a:spcBef>
                <a:spcPts val="0"/>
              </a:spcBef>
              <a:spcAft>
                <a:spcPts val="0"/>
              </a:spcAft>
              <a:buClr>
                <a:schemeClr val="dk1"/>
              </a:buClr>
              <a:buSzPts val="1100"/>
              <a:buFont typeface="Calibri"/>
              <a:buChar char="●"/>
            </a:pPr>
            <a:r>
              <a:rPr lang="en-GB"/>
              <a:t>In the case of bankruptcy, lenders would have a priority claim over the company’s assets. </a:t>
            </a:r>
            <a:endParaRPr/>
          </a:p>
          <a:p>
            <a:pPr indent="-171450" lvl="0" marL="171450" rtl="0" algn="l">
              <a:spcBef>
                <a:spcPts val="0"/>
              </a:spcBef>
              <a:spcAft>
                <a:spcPts val="0"/>
              </a:spcAft>
              <a:buClr>
                <a:schemeClr val="dk1"/>
              </a:buClr>
              <a:buSzPts val="1100"/>
              <a:buFont typeface="Calibri"/>
              <a:buChar char="●"/>
            </a:pPr>
            <a:r>
              <a:rPr lang="en-GB"/>
              <a:t>As lenders take less risk, therefore, debt financing costs less than equity finance.</a:t>
            </a:r>
            <a:endParaRPr/>
          </a:p>
          <a:p>
            <a:pPr indent="-171450" lvl="0" marL="171450" rtl="0" algn="l">
              <a:spcBef>
                <a:spcPts val="0"/>
              </a:spcBef>
              <a:spcAft>
                <a:spcPts val="0"/>
              </a:spcAft>
              <a:buClr>
                <a:schemeClr val="dk1"/>
              </a:buClr>
              <a:buSzPts val="1100"/>
              <a:buFont typeface="Calibri"/>
              <a:buChar char="●"/>
            </a:pPr>
            <a:r>
              <a:rPr lang="en-GB"/>
              <a:t>In addition, interest is tax deductible. These features of debt improve the return from the project's net cash flow, and hence are beneficial for the shareholders. </a:t>
            </a:r>
            <a:endParaRPr/>
          </a:p>
          <a:p>
            <a:pPr indent="-171450" lvl="0" marL="171450" rtl="0" algn="l">
              <a:lnSpc>
                <a:spcPct val="100000"/>
              </a:lnSpc>
              <a:spcBef>
                <a:spcPts val="0"/>
              </a:spcBef>
              <a:spcAft>
                <a:spcPts val="0"/>
              </a:spcAft>
              <a:buClr>
                <a:schemeClr val="dk1"/>
              </a:buClr>
              <a:buSzPts val="1100"/>
              <a:buFont typeface="Calibri"/>
              <a:buChar char="●"/>
            </a:pPr>
            <a:r>
              <a:rPr lang="en-GB"/>
              <a:t>Therefore, higher debt improves the project return; however, it also increases the risk of bankruptcy. </a:t>
            </a:r>
            <a:endParaRPr/>
          </a:p>
          <a:p>
            <a:pPr indent="-95250" lvl="0" marL="17145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1" lang="en-GB"/>
              <a:t>Total cost of capital </a:t>
            </a:r>
            <a:endParaRPr/>
          </a:p>
          <a:p>
            <a:pPr indent="-171450" lvl="0" marL="171450" marR="0" rtl="0" algn="l">
              <a:lnSpc>
                <a:spcPct val="100000"/>
              </a:lnSpc>
              <a:spcBef>
                <a:spcPts val="0"/>
              </a:spcBef>
              <a:spcAft>
                <a:spcPts val="0"/>
              </a:spcAft>
              <a:buClr>
                <a:schemeClr val="dk1"/>
              </a:buClr>
              <a:buSzPts val="1200"/>
              <a:buFont typeface="Arial"/>
              <a:buChar char="•"/>
            </a:pPr>
            <a:r>
              <a:rPr lang="en-GB"/>
              <a:t>The cost of capital for a project or company is the weighted average of the cost of debt and the cost of equity. </a:t>
            </a:r>
            <a:endParaRPr/>
          </a:p>
          <a:p>
            <a:pPr indent="-171450" lvl="0" marL="171450" marR="0" rtl="0" algn="l">
              <a:lnSpc>
                <a:spcPct val="100000"/>
              </a:lnSpc>
              <a:spcBef>
                <a:spcPts val="0"/>
              </a:spcBef>
              <a:spcAft>
                <a:spcPts val="0"/>
              </a:spcAft>
              <a:buClr>
                <a:schemeClr val="dk1"/>
              </a:buClr>
              <a:buSzPts val="1200"/>
              <a:buFont typeface="Arial"/>
              <a:buChar char="•"/>
            </a:pPr>
            <a:r>
              <a:rPr lang="en-GB"/>
              <a:t>Energy companies often try to maximise the level of debt in their projects to reduce the cost of capital. </a:t>
            </a:r>
            <a:endParaRPr/>
          </a:p>
          <a:p>
            <a:pPr indent="-171450" lvl="0" marL="171450" marR="0" rtl="0" algn="l">
              <a:lnSpc>
                <a:spcPct val="100000"/>
              </a:lnSpc>
              <a:spcBef>
                <a:spcPts val="0"/>
              </a:spcBef>
              <a:spcAft>
                <a:spcPts val="0"/>
              </a:spcAft>
              <a:buClr>
                <a:schemeClr val="dk1"/>
              </a:buClr>
              <a:buSzPts val="1200"/>
              <a:buFont typeface="Arial"/>
              <a:buChar char="•"/>
            </a:pPr>
            <a:r>
              <a:rPr lang="en-GB"/>
              <a:t>However, debt-providers will restrict the amount of debt they are willing to provide depending on the risk levels of the investment in order to avoid risk of default.</a:t>
            </a:r>
            <a:endParaRPr/>
          </a:p>
          <a:p>
            <a:pPr indent="0" lvl="0" marL="0" rtl="0" algn="l">
              <a:spcBef>
                <a:spcPts val="0"/>
              </a:spcBef>
              <a:spcAft>
                <a:spcPts val="0"/>
              </a:spcAft>
              <a:buClr>
                <a:schemeClr val="dk1"/>
              </a:buClr>
              <a:buSzPts val="1200"/>
              <a:buFont typeface="Arial"/>
              <a:buNone/>
            </a:pPr>
            <a:r>
              <a:t/>
            </a:r>
            <a:endParaRPr/>
          </a:p>
        </p:txBody>
      </p:sp>
      <p:sp>
        <p:nvSpPr>
          <p:cNvPr id="109" name="Google Shape;10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The mix of debt and equity for wind and solar projects varies considerably by region, reflecting the different ways the industries have developed in each region. </a:t>
            </a:r>
            <a:endParaRPr/>
          </a:p>
          <a:p>
            <a:pPr indent="-171450" lvl="0" marL="171450" rtl="0" algn="l">
              <a:spcBef>
                <a:spcPts val="0"/>
              </a:spcBef>
              <a:spcAft>
                <a:spcPts val="0"/>
              </a:spcAft>
              <a:buClr>
                <a:schemeClr val="dk1"/>
              </a:buClr>
              <a:buSzPts val="1200"/>
              <a:buFont typeface="Arial"/>
              <a:buChar char="•"/>
            </a:pPr>
            <a:r>
              <a:rPr lang="en-GB"/>
              <a:t>In general, the overall cost of finance depends on the risks associated with each region, which reflect overall business risks as well as specific policy regimes associated with renewable energy investment (these will be covered in later slides)</a:t>
            </a:r>
            <a:endParaRPr/>
          </a:p>
          <a:p>
            <a:pPr indent="0" lvl="0" marL="0" rtl="0" algn="l">
              <a:spcBef>
                <a:spcPts val="0"/>
              </a:spcBef>
              <a:spcAft>
                <a:spcPts val="0"/>
              </a:spcAft>
              <a:buNone/>
            </a:pPr>
            <a:r>
              <a:t/>
            </a:r>
            <a:endParaRPr/>
          </a:p>
        </p:txBody>
      </p:sp>
      <p:sp>
        <p:nvSpPr>
          <p:cNvPr id="119" name="Google Shape;11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2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2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41"/>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41"/>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41"/>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4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3"/>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43"/>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43"/>
          <p:cNvGrpSpPr/>
          <p:nvPr/>
        </p:nvGrpSpPr>
        <p:grpSpPr>
          <a:xfrm>
            <a:off x="9055065" y="266555"/>
            <a:ext cx="1097280" cy="718618"/>
            <a:chOff x="3403969" y="5271776"/>
            <a:chExt cx="1878150" cy="1161732"/>
          </a:xfrm>
        </p:grpSpPr>
        <p:pic>
          <p:nvPicPr>
            <p:cNvPr descr="Logo&#10;&#10;Description automatically generated" id="31" name="Google Shape;31;p43"/>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43"/>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43"/>
          <p:cNvPicPr preferRelativeResize="0"/>
          <p:nvPr/>
        </p:nvPicPr>
        <p:blipFill rotWithShape="1">
          <a:blip r:embed="rId3">
            <a:alphaModFix/>
          </a:blip>
          <a:srcRect b="55139" l="72969" r="1015" t="6111"/>
          <a:stretch/>
        </p:blipFill>
        <p:spPr>
          <a:xfrm>
            <a:off x="10504156" y="175718"/>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44"/>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44"/>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4"/>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44"/>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45"/>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5"/>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2" name="Google Shape;42;p45"/>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45"/>
          <p:cNvSpPr txBox="1"/>
          <p:nvPr>
            <p:ph idx="12" type="sldNum"/>
          </p:nvPr>
        </p:nvSpPr>
        <p:spPr>
          <a:xfrm>
            <a:off x="11786286" y="6497852"/>
            <a:ext cx="4057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47"/>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47"/>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2400"/>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52" name="Google Shape;52;p4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a:lvl1pPr>
            <a:lvl2pPr indent="0" lvl="1" marL="0" marR="0" algn="r">
              <a:lnSpc>
                <a:spcPct val="100000"/>
              </a:lnSpc>
              <a:spcBef>
                <a:spcPts val="0"/>
              </a:spcBef>
              <a:spcAft>
                <a:spcPts val="0"/>
              </a:spcAft>
              <a:buClr>
                <a:srgbClr val="000000"/>
              </a:buClr>
              <a:buSzPts val="1000"/>
              <a:buFont typeface="Arial"/>
              <a:buNone/>
              <a:defRPr/>
            </a:lvl2pPr>
            <a:lvl3pPr indent="0" lvl="2" marL="0" marR="0" algn="r">
              <a:lnSpc>
                <a:spcPct val="100000"/>
              </a:lnSpc>
              <a:spcBef>
                <a:spcPts val="0"/>
              </a:spcBef>
              <a:spcAft>
                <a:spcPts val="0"/>
              </a:spcAft>
              <a:buClr>
                <a:srgbClr val="000000"/>
              </a:buClr>
              <a:buSzPts val="1000"/>
              <a:buFont typeface="Arial"/>
              <a:buNone/>
              <a:defRPr/>
            </a:lvl3pPr>
            <a:lvl4pPr indent="0" lvl="3" marL="0" marR="0" algn="r">
              <a:lnSpc>
                <a:spcPct val="100000"/>
              </a:lnSpc>
              <a:spcBef>
                <a:spcPts val="0"/>
              </a:spcBef>
              <a:spcAft>
                <a:spcPts val="0"/>
              </a:spcAft>
              <a:buClr>
                <a:srgbClr val="000000"/>
              </a:buClr>
              <a:buSzPts val="1000"/>
              <a:buFont typeface="Arial"/>
              <a:buNone/>
              <a:defRPr/>
            </a:lvl4pPr>
            <a:lvl5pPr indent="0" lvl="4" marL="0" marR="0" algn="r">
              <a:lnSpc>
                <a:spcPct val="100000"/>
              </a:lnSpc>
              <a:spcBef>
                <a:spcPts val="0"/>
              </a:spcBef>
              <a:spcAft>
                <a:spcPts val="0"/>
              </a:spcAft>
              <a:buClr>
                <a:srgbClr val="000000"/>
              </a:buClr>
              <a:buSzPts val="1000"/>
              <a:buFont typeface="Arial"/>
              <a:buNone/>
              <a:defRPr/>
            </a:lvl5pPr>
            <a:lvl6pPr indent="0" lvl="5" marL="0" marR="0" algn="r">
              <a:lnSpc>
                <a:spcPct val="100000"/>
              </a:lnSpc>
              <a:spcBef>
                <a:spcPts val="0"/>
              </a:spcBef>
              <a:spcAft>
                <a:spcPts val="0"/>
              </a:spcAft>
              <a:buClr>
                <a:srgbClr val="000000"/>
              </a:buClr>
              <a:buSzPts val="1000"/>
              <a:buFont typeface="Arial"/>
              <a:buNone/>
              <a:defRPr/>
            </a:lvl6pPr>
            <a:lvl7pPr indent="0" lvl="6" marL="0" marR="0" algn="r">
              <a:lnSpc>
                <a:spcPct val="100000"/>
              </a:lnSpc>
              <a:spcBef>
                <a:spcPts val="0"/>
              </a:spcBef>
              <a:spcAft>
                <a:spcPts val="0"/>
              </a:spcAft>
              <a:buClr>
                <a:srgbClr val="000000"/>
              </a:buClr>
              <a:buSzPts val="1000"/>
              <a:buFont typeface="Arial"/>
              <a:buNone/>
              <a:defRPr/>
            </a:lvl7pPr>
            <a:lvl8pPr indent="0" lvl="7" marL="0" marR="0" algn="r">
              <a:lnSpc>
                <a:spcPct val="100000"/>
              </a:lnSpc>
              <a:spcBef>
                <a:spcPts val="0"/>
              </a:spcBef>
              <a:spcAft>
                <a:spcPts val="0"/>
              </a:spcAft>
              <a:buClr>
                <a:srgbClr val="000000"/>
              </a:buClr>
              <a:buSzPts val="1000"/>
              <a:buFont typeface="Arial"/>
              <a:buNone/>
              <a:defRPr/>
            </a:lvl8pPr>
            <a:lvl9pPr indent="0" lvl="8" marL="0" marR="0" algn="r">
              <a:lnSpc>
                <a:spcPct val="100000"/>
              </a:lnSpc>
              <a:spcBef>
                <a:spcPts val="0"/>
              </a:spcBef>
              <a:spcAft>
                <a:spcPts val="0"/>
              </a:spcAft>
              <a:buClr>
                <a:srgbClr val="000000"/>
              </a:buClr>
              <a:buSzPts val="10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4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4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42"/>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42"/>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42"/>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42"/>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42"/>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42"/>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4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4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8" name="Google Shape;48;p4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bbhub.io/bnef/sites/4/2016/08/Finance-Guide-for-Policymakers-RE-GreenInfra-August-2016.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bbhub.io/bnef/sites/4/2016/08/Finance-Guide-for-Policymakers-RE-GreenInfra-August-2016.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oecd.org/development/development-finance-institutions-private-sector-development.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hyperlink" Target="https://www.oecd.org/environment/aggregate-trends-of-climate-finance-provided-and-mobilised-by-developed-countries-in-2013-2020-d28f963c-en.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hyperlink" Target="https://www.climatepolicyinitiative.org/publication/global-landscape-of-climate-finance-a-decade-of-da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hyperlink" Target="https://www.convergence.finance/blended-financ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hyperlink" Target="https://www.esmap.org/sites/default/files/RPSR_English%20_Overview_Final.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1" Type="http://schemas.openxmlformats.org/officeDocument/2006/relationships/hyperlink" Target="https://mc-cd8320d4-36a1-40ac-83cc-3389-cdn-endpoint.azureedge.net/-/media/Files/IRENA/Agency/Publication/2023/May/IRENA_Cost_of_financing_renewable_power_2023.pdf?rev=6b95edc23fa5468190745975681a71cc" TargetMode="External"/><Relationship Id="rId10" Type="http://schemas.openxmlformats.org/officeDocument/2006/relationships/hyperlink" Target="https://climatecompatiblegrowth.com/openlearn-courses/" TargetMode="External"/><Relationship Id="rId13" Type="http://schemas.openxmlformats.org/officeDocument/2006/relationships/hyperlink" Target="https://eur03.safelinks.protection.outlook.com/?url=https%3A%2F%2Fro.uow.edu.au%2Fcgi%2Fviewcontent.cgi%3Farticle%3D2287%26context%3Daabfj&amp;data=05%7C01%7Cwill.blyth%40fcdo.gov.uk%7C9db8b024e3ba4cef403508dbc49c4fa7%7Cd3a2d0d37cc84f52bbf985bd43d94279%7C0%7C0%7C638319950040806034%7CUnknown%7CTWFpbGZsb3d8eyJWIjoiMC4wLjAwMDAiLCJQIjoiV2luMzIiLCJBTiI6Ik1haWwiLCJXVCI6Mn0%3D%7C3000%7C%7C%7C&amp;sdata=6rEKS5itVrYBO4rUoE9jkKyKo8pUfpIC2OQQTJ%2FHEY0%3D&amp;reserved=0" TargetMode="External"/><Relationship Id="rId12" Type="http://schemas.openxmlformats.org/officeDocument/2006/relationships/hyperlink" Target="https://eur03.safelinks.protection.outlook.com/?url=https%3A%2F%2Fwww.ceew.in%2Fcef%2Fquick-reads%2Fexplains%2Finvits&amp;data=05%7C01%7Cwill.blyth%40fcdo.gov.uk%7C9db8b024e3ba4cef403508dbc49c4fa7%7Cd3a2d0d37cc84f52bbf985bd43d94279%7C0%7C0%7C638319950040806034%7CUnknown%7CTWFpbGZsb3d8eyJWIjoiMC4wLjAwMDAiLCJQIjoiV2luMzIiLCJBTiI6Ik1haWwiLCJXVCI6Mn0%3D%7C3000%7C%7C%7C&amp;sdata=v9V3haX%2FC88lzstxh7391q%2BgUIRRLdMwRsFU2Vhl%2B4c%3D&amp;reserved=0"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bbhub.io/bnef/sites/4/2016/08/Finance-Guide-for-Policymakers-RE-GreenInfra-August-2016.pdf" TargetMode="External"/><Relationship Id="rId4" Type="http://schemas.openxmlformats.org/officeDocument/2006/relationships/hyperlink" Target="https://cldp.doc.gov/sites/default/files/UnderstandingPowerProjectFinancing.pdf" TargetMode="External"/><Relationship Id="rId9" Type="http://schemas.openxmlformats.org/officeDocument/2006/relationships/hyperlink" Target="https://www.convergence.finance/blended-finance" TargetMode="External"/><Relationship Id="rId15" Type="http://schemas.openxmlformats.org/officeDocument/2006/relationships/hyperlink" Target="https://eur03.safelinks.protection.outlook.com/?url=https%3A%2F%2Fwww.bseindia.com%2Fdownloads%2Fipo%2F202131516277DLOO.pdf&amp;data=05%7C01%7Cwill.blyth%40fcdo.gov.uk%7C9db8b024e3ba4cef403508dbc49c4fa7%7Cd3a2d0d37cc84f52bbf985bd43d94279%7C0%7C0%7C638319950040806034%7CUnknown%7CTWFpbGZsb3d8eyJWIjoiMC4wLjAwMDAiLCJQIjoiV2luMzIiLCJBTiI6Ik1haWwiLCJXVCI6Mn0%3D%7C3000%7C%7C%7C&amp;sdata=ChSW0jz57ebopE6z%2B6%2B4uibxwskPdf6W9j3ekqUR06s%3D&amp;reserved=0" TargetMode="External"/><Relationship Id="rId14" Type="http://schemas.openxmlformats.org/officeDocument/2006/relationships/hyperlink" Target="https://eur03.safelinks.protection.outlook.com/?url=https%3A%2F%2Fieefa.org%2Fresources%2Fieefa-india-infrastructure-investment-trusts-unlock-value-renewable-energy-assets&amp;data=05%7C01%7Cwill.blyth%40fcdo.gov.uk%7C9db8b024e3ba4cef403508dbc49c4fa7%7Cd3a2d0d37cc84f52bbf985bd43d94279%7C0%7C0%7C638319950040806034%7CUnknown%7CTWFpbGZsb3d8eyJWIjoiMC4wLjAwMDAiLCJQIjoiV2luMzIiLCJBTiI6Ik1haWwiLCJXVCI6Mn0%3D%7C3000%7C%7C%7C&amp;sdata=guhLEWa1Q9XTnKivGBqSmKT4PbB36ZEImZsUBj8rL2M%3D&amp;reserved=0" TargetMode="External"/><Relationship Id="rId5" Type="http://schemas.openxmlformats.org/officeDocument/2006/relationships/hyperlink" Target="https://cldp.doc.gov/sites/default/files/2023-03/Consolidated%20Articles-SEAsia_ENG.pdf" TargetMode="External"/><Relationship Id="rId6" Type="http://schemas.openxmlformats.org/officeDocument/2006/relationships/hyperlink" Target="https://www.oecd.org/dac/financing-sustainable-development/blended-finance-principles/guidance-and-principles/" TargetMode="External"/><Relationship Id="rId7" Type="http://schemas.openxmlformats.org/officeDocument/2006/relationships/hyperlink" Target="https://one.oecd.org/document/DCD/DAC(2020)42/FINAL/En/pdf" TargetMode="External"/><Relationship Id="rId8" Type="http://schemas.openxmlformats.org/officeDocument/2006/relationships/hyperlink" Target="https://www.irena.org/Publications/2023/May/Low-cost-finance-for-the-energy-transitio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5.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www.iea.org/reports/world-energy-outlook-202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651352" y="4466206"/>
            <a:ext cx="7892284" cy="1948751"/>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800"/>
              <a:buNone/>
            </a:pPr>
            <a:r>
              <a:rPr lang="en-GB" sz="6000">
                <a:solidFill>
                  <a:schemeClr val="lt1"/>
                </a:solidFill>
              </a:rPr>
              <a:t>Lecture 9 </a:t>
            </a:r>
            <a:br>
              <a:rPr lang="en-GB"/>
            </a:br>
            <a:r>
              <a:rPr lang="en-GB"/>
              <a:t>Finance </a:t>
            </a:r>
            <a:endParaRPr/>
          </a:p>
        </p:txBody>
      </p:sp>
      <p:sp>
        <p:nvSpPr>
          <p:cNvPr id="59" name="Google Shape;59;p1"/>
          <p:cNvSpPr txBox="1"/>
          <p:nvPr>
            <p:ph idx="1" type="subTitle"/>
          </p:nvPr>
        </p:nvSpPr>
        <p:spPr>
          <a:xfrm>
            <a:off x="688931" y="3889354"/>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0" name="Google Shape;60;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61" name="Google Shape;61;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62" name="Google Shape;62;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Key financing structures</a:t>
            </a:r>
            <a:endParaRPr/>
          </a:p>
        </p:txBody>
      </p:sp>
      <p:pic>
        <p:nvPicPr>
          <p:cNvPr id="130" name="Google Shape;130;p10"/>
          <p:cNvPicPr preferRelativeResize="0"/>
          <p:nvPr/>
        </p:nvPicPr>
        <p:blipFill rotWithShape="1">
          <a:blip r:embed="rId3">
            <a:alphaModFix/>
          </a:blip>
          <a:srcRect b="-17612" l="6562" r="4606" t="0"/>
          <a:stretch/>
        </p:blipFill>
        <p:spPr>
          <a:xfrm>
            <a:off x="7788542" y="1412954"/>
            <a:ext cx="4238513" cy="3752381"/>
          </a:xfrm>
          <a:prstGeom prst="rect">
            <a:avLst/>
          </a:prstGeom>
          <a:noFill/>
          <a:ln>
            <a:noFill/>
          </a:ln>
        </p:spPr>
      </p:pic>
      <p:pic>
        <p:nvPicPr>
          <p:cNvPr id="131" name="Google Shape;131;p10"/>
          <p:cNvPicPr preferRelativeResize="0"/>
          <p:nvPr/>
        </p:nvPicPr>
        <p:blipFill rotWithShape="1">
          <a:blip r:embed="rId4">
            <a:alphaModFix/>
          </a:blip>
          <a:srcRect b="0" l="795" r="3800" t="0"/>
          <a:stretch/>
        </p:blipFill>
        <p:spPr>
          <a:xfrm>
            <a:off x="3974956" y="1412953"/>
            <a:ext cx="3698049" cy="3752381"/>
          </a:xfrm>
          <a:prstGeom prst="rect">
            <a:avLst/>
          </a:prstGeom>
          <a:noFill/>
          <a:ln cap="flat" cmpd="sng" w="9525">
            <a:solidFill>
              <a:srgbClr val="2F75FF"/>
            </a:solidFill>
            <a:prstDash val="solid"/>
            <a:round/>
            <a:headEnd len="sm" w="sm" type="none"/>
            <a:tailEnd len="sm" w="sm" type="none"/>
          </a:ln>
        </p:spPr>
      </p:pic>
      <p:pic>
        <p:nvPicPr>
          <p:cNvPr id="132" name="Google Shape;132;p10"/>
          <p:cNvPicPr preferRelativeResize="0"/>
          <p:nvPr/>
        </p:nvPicPr>
        <p:blipFill rotWithShape="1">
          <a:blip r:embed="rId5">
            <a:alphaModFix/>
          </a:blip>
          <a:srcRect b="0" l="4330" r="5785" t="0"/>
          <a:stretch/>
        </p:blipFill>
        <p:spPr>
          <a:xfrm>
            <a:off x="161370" y="1412953"/>
            <a:ext cx="3698049" cy="5219048"/>
          </a:xfrm>
          <a:prstGeom prst="rect">
            <a:avLst/>
          </a:prstGeom>
          <a:noFill/>
          <a:ln cap="flat" cmpd="sng" w="9525">
            <a:solidFill>
              <a:srgbClr val="2F75FF"/>
            </a:solidFill>
            <a:prstDash val="solid"/>
            <a:round/>
            <a:headEnd len="sm" w="sm" type="none"/>
            <a:tailEnd len="sm" w="sm" type="none"/>
          </a:ln>
        </p:spPr>
      </p:pic>
      <p:sp>
        <p:nvSpPr>
          <p:cNvPr id="133" name="Google Shape;133;p10"/>
          <p:cNvSpPr txBox="1"/>
          <p:nvPr/>
        </p:nvSpPr>
        <p:spPr>
          <a:xfrm>
            <a:off x="7164593" y="6381504"/>
            <a:ext cx="34997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200">
                <a:solidFill>
                  <a:srgbClr val="1B1B1B"/>
                </a:solidFill>
                <a:latin typeface="Merriweather"/>
                <a:ea typeface="Merriweather"/>
                <a:cs typeface="Merriweather"/>
                <a:sym typeface="Merriweather"/>
              </a:rPr>
              <a:t>Source: CLDP Understanding Power Project Financing</a:t>
            </a:r>
            <a:endParaRPr sz="12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type="title"/>
          </p:nvPr>
        </p:nvSpPr>
        <p:spPr>
          <a:xfrm>
            <a:off x="597878" y="128652"/>
            <a:ext cx="8417168"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Pros and cons of public and private financing structures</a:t>
            </a:r>
            <a:endParaRPr/>
          </a:p>
        </p:txBody>
      </p:sp>
      <p:graphicFrame>
        <p:nvGraphicFramePr>
          <p:cNvPr id="140" name="Google Shape;140;p11"/>
          <p:cNvGraphicFramePr/>
          <p:nvPr/>
        </p:nvGraphicFramePr>
        <p:xfrm>
          <a:off x="691661" y="2089064"/>
          <a:ext cx="3000000" cy="3000000"/>
        </p:xfrm>
        <a:graphic>
          <a:graphicData uri="http://schemas.openxmlformats.org/drawingml/2006/table">
            <a:tbl>
              <a:tblPr bandRow="1" firstRow="1">
                <a:noFill/>
                <a:tableStyleId>{07A689EF-AF64-431C-B0DD-8D6BD87B40DD}</a:tableStyleId>
              </a:tblPr>
              <a:tblGrid>
                <a:gridCol w="2262550"/>
                <a:gridCol w="4443050"/>
                <a:gridCol w="4103075"/>
              </a:tblGrid>
              <a:tr h="370850">
                <a:tc>
                  <a:txBody>
                    <a:bodyPr/>
                    <a:lstStyle/>
                    <a:p>
                      <a:pPr indent="0" lvl="0" marL="0" marR="0" rtl="0" algn="l">
                        <a:lnSpc>
                          <a:spcPct val="100000"/>
                        </a:lnSpc>
                        <a:spcBef>
                          <a:spcPts val="0"/>
                        </a:spcBef>
                        <a:spcAft>
                          <a:spcPts val="0"/>
                        </a:spcAft>
                        <a:buNone/>
                      </a:pPr>
                      <a:r>
                        <a:rPr lang="en-GB" sz="1400" u="none" cap="none" strike="noStrike"/>
                        <a:t>Structure</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Strengths</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Weaknesses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Host Government finance</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Lower financing costs, particularly if concessional financing is available or if the host country is able to raise funds by issuing bonds on international capital markets</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Fewer coordination challenges</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lang="en-GB" sz="1400" u="none" cap="none" strike="noStrike"/>
                        <a:t>Opportunity cost of capital</a:t>
                      </a:r>
                      <a:endParaRPr/>
                    </a:p>
                    <a:p>
                      <a:pPr indent="-285750" lvl="0" marL="285750" marR="0" rtl="0" algn="l">
                        <a:lnSpc>
                          <a:spcPct val="100000"/>
                        </a:lnSpc>
                        <a:spcBef>
                          <a:spcPts val="0"/>
                        </a:spcBef>
                        <a:spcAft>
                          <a:spcPts val="0"/>
                        </a:spcAft>
                        <a:buClr>
                          <a:srgbClr val="000000"/>
                        </a:buClr>
                        <a:buSzPts val="1400"/>
                        <a:buFont typeface="Arial"/>
                        <a:buChar char="•"/>
                      </a:pPr>
                      <a:r>
                        <a:rPr lang="en-GB" sz="1400" u="none" cap="none" strike="noStrike"/>
                        <a:t>Significant cash required from government which may be constrained by sovereign debt limits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Developer finance</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Fewer coordination challenges</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No cash required from government</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Limited number of developers with appetite for this structure</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Project finance</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No cash required from Government</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Project risk efficiently and equitably allocated to parties willing and able to bear the risks</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Thorough due diligence and performance guarantees required by project company</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Complex coordination challenges</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Projects take more time to reach operations</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Higher up-front costs</a:t>
                      </a:r>
                      <a:endParaRPr sz="1400" u="none" cap="none" strike="noStrike"/>
                    </a:p>
                  </a:txBody>
                  <a:tcPr marT="45725" marB="45725" marR="91450" marL="91450"/>
                </a:tc>
              </a:tr>
            </a:tbl>
          </a:graphicData>
        </a:graphic>
      </p:graphicFrame>
      <p:sp>
        <p:nvSpPr>
          <p:cNvPr id="141" name="Google Shape;141;p11"/>
          <p:cNvSpPr txBox="1"/>
          <p:nvPr/>
        </p:nvSpPr>
        <p:spPr>
          <a:xfrm>
            <a:off x="7164593" y="6381504"/>
            <a:ext cx="34997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200">
                <a:solidFill>
                  <a:srgbClr val="1B1B1B"/>
                </a:solidFill>
                <a:latin typeface="Merriweather"/>
                <a:ea typeface="Merriweather"/>
                <a:cs typeface="Merriweather"/>
                <a:sym typeface="Merriweather"/>
              </a:rPr>
              <a:t>Source: CLDP Understanding Power Project Financing</a:t>
            </a:r>
            <a:endParaRPr sz="12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Power Purchase Agreements	</a:t>
            </a:r>
            <a:endParaRPr/>
          </a:p>
        </p:txBody>
      </p:sp>
      <p:sp>
        <p:nvSpPr>
          <p:cNvPr id="148" name="Google Shape;148;p12"/>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a:bodyPr>
          <a:lstStyle/>
          <a:p>
            <a:pPr indent="-457200" lvl="0" marL="558800" rtl="0" algn="l">
              <a:lnSpc>
                <a:spcPct val="110000"/>
              </a:lnSpc>
              <a:spcBef>
                <a:spcPts val="300"/>
              </a:spcBef>
              <a:spcAft>
                <a:spcPts val="0"/>
              </a:spcAft>
              <a:buClr>
                <a:schemeClr val="dk1"/>
              </a:buClr>
              <a:buSzPts val="2000"/>
              <a:buFont typeface="Arial"/>
              <a:buAutoNum type="arabicPeriod"/>
            </a:pPr>
            <a:r>
              <a:rPr lang="en-GB"/>
              <a:t>A power purchase agreement is a contract between the project company (the seller) and the ‘offtaker’ (the organisation that buys the electricity). </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a:t>In many emerging markets, the offtaker is often the government owned utility, but it may be a private organisation that is buying electricity for it’s own consumption where this is allowed within the regulations.</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a:t>The bankability of a PPA will depend on various factors:</a:t>
            </a:r>
            <a:endParaRPr/>
          </a:p>
          <a:p>
            <a:pPr indent="-457200" lvl="1" marL="1016000" rtl="0" algn="l">
              <a:lnSpc>
                <a:spcPct val="100000"/>
              </a:lnSpc>
              <a:spcBef>
                <a:spcPts val="300"/>
              </a:spcBef>
              <a:spcAft>
                <a:spcPts val="0"/>
              </a:spcAft>
              <a:buSzPts val="2000"/>
              <a:buChar char="•"/>
            </a:pPr>
            <a:r>
              <a:rPr lang="en-GB"/>
              <a:t>Term (duration) of the PPA – is it well matched to the financing structure</a:t>
            </a:r>
            <a:endParaRPr/>
          </a:p>
          <a:p>
            <a:pPr indent="-457200" lvl="1" marL="1016000" rtl="0" algn="l">
              <a:lnSpc>
                <a:spcPct val="100000"/>
              </a:lnSpc>
              <a:spcBef>
                <a:spcPts val="0"/>
              </a:spcBef>
              <a:spcAft>
                <a:spcPts val="0"/>
              </a:spcAft>
              <a:buSzPts val="2000"/>
              <a:buChar char="•"/>
            </a:pPr>
            <a:r>
              <a:rPr lang="en-GB"/>
              <a:t>Reliability of the tariff - is it subject to regulatory or tax changes</a:t>
            </a:r>
            <a:endParaRPr/>
          </a:p>
          <a:p>
            <a:pPr indent="-457200" lvl="1" marL="1016000" rtl="0" algn="l">
              <a:lnSpc>
                <a:spcPct val="100000"/>
              </a:lnSpc>
              <a:spcBef>
                <a:spcPts val="0"/>
              </a:spcBef>
              <a:spcAft>
                <a:spcPts val="0"/>
              </a:spcAft>
              <a:buSzPts val="2000"/>
              <a:buChar char="•"/>
            </a:pPr>
            <a:r>
              <a:rPr lang="en-GB"/>
              <a:t>Offtaker creditworthiness - can the buyer honour the payment terms of the contract?</a:t>
            </a:r>
            <a:endParaRPr/>
          </a:p>
          <a:p>
            <a:pPr indent="-457200" lvl="1" marL="1016000" rtl="0" algn="l">
              <a:lnSpc>
                <a:spcPct val="100000"/>
              </a:lnSpc>
              <a:spcBef>
                <a:spcPts val="0"/>
              </a:spcBef>
              <a:spcAft>
                <a:spcPts val="0"/>
              </a:spcAft>
              <a:buSzPts val="2000"/>
              <a:buChar char="•"/>
            </a:pPr>
            <a:r>
              <a:rPr lang="en-GB"/>
              <a:t>Sponsor quality - how financially robust are the owners / equity providers?</a:t>
            </a:r>
            <a:endParaRPr/>
          </a:p>
          <a:p>
            <a:pPr indent="-457200" lvl="1" marL="1016000" rtl="0" algn="l">
              <a:lnSpc>
                <a:spcPct val="100000"/>
              </a:lnSpc>
              <a:spcBef>
                <a:spcPts val="0"/>
              </a:spcBef>
              <a:spcAft>
                <a:spcPts val="0"/>
              </a:spcAft>
              <a:buSzPts val="2000"/>
              <a:buChar char="•"/>
            </a:pPr>
            <a:r>
              <a:rPr lang="en-GB"/>
              <a:t>Currency / exchange rate risks – are the payments in the same currency as the loans?</a:t>
            </a:r>
            <a:endParaRPr/>
          </a:p>
          <a:p>
            <a:pPr indent="-457200" lvl="1" marL="1016000" rtl="0" algn="l">
              <a:lnSpc>
                <a:spcPct val="100000"/>
              </a:lnSpc>
              <a:spcBef>
                <a:spcPts val="0"/>
              </a:spcBef>
              <a:spcAft>
                <a:spcPts val="0"/>
              </a:spcAft>
              <a:buSzPts val="2000"/>
              <a:buChar char="•"/>
            </a:pPr>
            <a:r>
              <a:rPr lang="en-GB"/>
              <a:t>Termination arrangements and rights in the event of payment defaults</a:t>
            </a:r>
            <a:endParaRPr/>
          </a:p>
          <a:p>
            <a:pPr indent="-330200" lvl="1" marL="1016000" rtl="0" algn="l">
              <a:lnSpc>
                <a:spcPct val="100000"/>
              </a:lnSpc>
              <a:spcBef>
                <a:spcPts val="0"/>
              </a:spcBef>
              <a:spcAft>
                <a:spcPts val="0"/>
              </a:spcAft>
              <a:buSzPts val="2000"/>
              <a:buNone/>
            </a:pPr>
            <a:r>
              <a:t/>
            </a:r>
            <a:endParaRPr/>
          </a:p>
          <a:p>
            <a:pPr indent="-330200" lvl="1" marL="1016000" rtl="0" algn="l">
              <a:lnSpc>
                <a:spcPct val="100000"/>
              </a:lnSpc>
              <a:spcBef>
                <a:spcPts val="0"/>
              </a:spcBef>
              <a:spcAft>
                <a:spcPts val="0"/>
              </a:spcAft>
              <a:buSzPts val="2000"/>
              <a:buNone/>
            </a:pPr>
            <a:r>
              <a:t/>
            </a:r>
            <a:endParaRPr/>
          </a:p>
          <a:p>
            <a:pPr indent="-330200" lvl="1" marL="1016000" rtl="0" algn="l">
              <a:lnSpc>
                <a:spcPct val="100000"/>
              </a:lnSpc>
              <a:spcBef>
                <a:spcPts val="0"/>
              </a:spcBef>
              <a:spcAft>
                <a:spcPts val="0"/>
              </a:spcAft>
              <a:buSzPts val="2000"/>
              <a:buNone/>
            </a:pPr>
            <a:r>
              <a:t/>
            </a:r>
            <a:endParaRPr/>
          </a:p>
        </p:txBody>
      </p:sp>
      <p:sp>
        <p:nvSpPr>
          <p:cNvPr id="149" name="Google Shape;149;p12"/>
          <p:cNvSpPr txBox="1"/>
          <p:nvPr/>
        </p:nvSpPr>
        <p:spPr>
          <a:xfrm>
            <a:off x="763793" y="6347012"/>
            <a:ext cx="84518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https://cldp.doc.gov/sites/default/files/PPA%20Second%20Edition%20Update.pdf</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1</a:t>
            </a:r>
            <a:endParaRPr b="0" i="0" sz="1800" u="none" cap="none" strike="noStrike">
              <a:solidFill>
                <a:srgbClr val="242424"/>
              </a:solidFill>
              <a:latin typeface="Arial"/>
              <a:ea typeface="Arial"/>
              <a:cs typeface="Arial"/>
              <a:sym typeface="Arial"/>
            </a:endParaRPr>
          </a:p>
        </p:txBody>
      </p:sp>
      <p:sp>
        <p:nvSpPr>
          <p:cNvPr id="156" name="Google Shape;156;p1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Sources of Finance</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txBox="1"/>
          <p:nvPr>
            <p:ph type="title"/>
          </p:nvPr>
        </p:nvSpPr>
        <p:spPr>
          <a:xfrm>
            <a:off x="650914" y="43032"/>
            <a:ext cx="8407025"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Sources of capital:</a:t>
            </a:r>
            <a:br>
              <a:rPr lang="en-GB"/>
            </a:br>
            <a:r>
              <a:rPr lang="en-GB"/>
              <a:t>1. Commercial debt</a:t>
            </a:r>
            <a:endParaRPr/>
          </a:p>
        </p:txBody>
      </p:sp>
      <p:graphicFrame>
        <p:nvGraphicFramePr>
          <p:cNvPr id="163" name="Google Shape;163;p14"/>
          <p:cNvGraphicFramePr/>
          <p:nvPr/>
        </p:nvGraphicFramePr>
        <p:xfrm>
          <a:off x="741082" y="1687855"/>
          <a:ext cx="3000000" cy="3000000"/>
        </p:xfrm>
        <a:graphic>
          <a:graphicData uri="http://schemas.openxmlformats.org/drawingml/2006/table">
            <a:tbl>
              <a:tblPr bandRow="1" firstRow="1">
                <a:noFill/>
                <a:tableStyleId>{07A689EF-AF64-431C-B0DD-8D6BD87B40DD}</a:tableStyleId>
              </a:tblPr>
              <a:tblGrid>
                <a:gridCol w="1388925"/>
                <a:gridCol w="2818500"/>
                <a:gridCol w="6755800"/>
              </a:tblGrid>
              <a:tr h="370850">
                <a:tc>
                  <a:txBody>
                    <a:bodyPr/>
                    <a:lstStyle/>
                    <a:p>
                      <a:pPr indent="0" lvl="0" marL="0" marR="0" rtl="0" algn="l">
                        <a:lnSpc>
                          <a:spcPct val="100000"/>
                        </a:lnSpc>
                        <a:spcBef>
                          <a:spcPts val="0"/>
                        </a:spcBef>
                        <a:spcAft>
                          <a:spcPts val="0"/>
                        </a:spcAft>
                        <a:buNone/>
                      </a:pPr>
                      <a:r>
                        <a:rPr lang="en-GB" sz="1400" u="none" cap="none" strike="noStrike"/>
                        <a:t>Institution</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Type of finance provided</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Application</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Commercial banks</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Corporate debt </a:t>
                      </a:r>
                      <a:endParaRPr/>
                    </a:p>
                  </a:txBody>
                  <a:tcPr marT="45725" marB="45725" marR="91450" marL="91450"/>
                </a:tc>
                <a:tc>
                  <a:txBody>
                    <a:bodyPr/>
                    <a:lstStyle/>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This includes a range of applications such as:</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Short-term ‘working capital facility’ loans,</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Senior debt (loans) for longer-term investments.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Project debt finance or non-recourse/limited-recourse finance</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Debt is borrowed for a specific project, legally established as a</a:t>
                      </a:r>
                      <a:endParaRPr/>
                    </a:p>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standalone entity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Mezzanine debt finance</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Sits between senior debt and equity in the order of repayment if the project suffers financial distress. It takes intermediate levels of risk and finance costs lie in between the costs of debt and equity.</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Refinancing debt</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Debt is refinanced when the term of the original loans finishes, or when the risk profile of the project changes, making it attractive to new types of lender</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Investment banking</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Brokering and underwriting the initial sale of major assets such as projects or companies to raise debt (in the form of bonds) or equity (in the form of shares) from the wider financial markets</a:t>
                      </a:r>
                      <a:endParaRPr/>
                    </a:p>
                  </a:txBody>
                  <a:tcPr marT="45725" marB="45725" marR="91450" marL="91450"/>
                </a:tc>
              </a:tr>
            </a:tbl>
          </a:graphicData>
        </a:graphic>
      </p:graphicFrame>
      <p:sp>
        <p:nvSpPr>
          <p:cNvPr id="164" name="Google Shape;164;p14"/>
          <p:cNvSpPr txBox="1"/>
          <p:nvPr/>
        </p:nvSpPr>
        <p:spPr>
          <a:xfrm>
            <a:off x="1204856" y="6390042"/>
            <a:ext cx="8692179" cy="48496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Source: BNEF </a:t>
            </a:r>
            <a:r>
              <a:rPr lang="en-GB" sz="1200" u="sng">
                <a:solidFill>
                  <a:schemeClr val="dk1"/>
                </a:solidFill>
                <a:latin typeface="Arial"/>
                <a:ea typeface="Arial"/>
                <a:cs typeface="Arial"/>
                <a:sym typeface="Arial"/>
                <a:hlinkClick r:id="rId3">
                  <a:extLst>
                    <a:ext uri="{A12FA001-AC4F-418D-AE19-62706E023703}">
                      <ahyp:hlinkClr val="tx"/>
                    </a:ext>
                  </a:extLst>
                </a:hlinkClick>
              </a:rPr>
              <a:t>https://www.bbhub.io/bnef/sites/4/2016/08/Finance-Guide-for-Policymakers-RE-GreenInfra-August-2016.pdf</a:t>
            </a:r>
            <a:r>
              <a:rPr lang="en-GB" sz="1200">
                <a:solidFill>
                  <a:schemeClr val="dk1"/>
                </a:solidFill>
                <a:latin typeface="Arial"/>
                <a:ea typeface="Arial"/>
                <a:cs typeface="Arial"/>
                <a:sym typeface="Arial"/>
              </a:rPr>
              <a:t>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5"/>
          <p:cNvSpPr txBox="1"/>
          <p:nvPr>
            <p:ph type="title"/>
          </p:nvPr>
        </p:nvSpPr>
        <p:spPr>
          <a:xfrm>
            <a:off x="650914" y="43032"/>
            <a:ext cx="8407025"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Sources of capital:</a:t>
            </a:r>
            <a:br>
              <a:rPr lang="en-GB"/>
            </a:br>
            <a:r>
              <a:rPr lang="en-GB"/>
              <a:t>(2) Commercial equity</a:t>
            </a:r>
            <a:endParaRPr/>
          </a:p>
        </p:txBody>
      </p:sp>
      <p:graphicFrame>
        <p:nvGraphicFramePr>
          <p:cNvPr id="171" name="Google Shape;171;p15"/>
          <p:cNvGraphicFramePr/>
          <p:nvPr/>
        </p:nvGraphicFramePr>
        <p:xfrm>
          <a:off x="741082" y="1687855"/>
          <a:ext cx="3000000" cy="3000000"/>
        </p:xfrm>
        <a:graphic>
          <a:graphicData uri="http://schemas.openxmlformats.org/drawingml/2006/table">
            <a:tbl>
              <a:tblPr bandRow="1" firstRow="1">
                <a:noFill/>
                <a:tableStyleId>{07A689EF-AF64-431C-B0DD-8D6BD87B40DD}</a:tableStyleId>
              </a:tblPr>
              <a:tblGrid>
                <a:gridCol w="2927275"/>
                <a:gridCol w="2678650"/>
                <a:gridCol w="5357300"/>
              </a:tblGrid>
              <a:tr h="370850">
                <a:tc>
                  <a:txBody>
                    <a:bodyPr/>
                    <a:lstStyle/>
                    <a:p>
                      <a:pPr indent="0" lvl="0" marL="0" marR="0" rtl="0" algn="l">
                        <a:lnSpc>
                          <a:spcPct val="100000"/>
                        </a:lnSpc>
                        <a:spcBef>
                          <a:spcPts val="0"/>
                        </a:spcBef>
                        <a:spcAft>
                          <a:spcPts val="0"/>
                        </a:spcAft>
                        <a:buNone/>
                      </a:pPr>
                      <a:r>
                        <a:rPr lang="en-GB" sz="1400" u="none" cap="none" strike="noStrike"/>
                        <a:t>Institution</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Type of finance provided</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Application</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Venture capital</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Equity </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Higher-risk &amp; return finance for early stage investment, with rapid exit</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Private equity</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Equity</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Medium risk and return, expect to exit in 3-7 years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Institutional investors (e.g. pension funds, insurance companies), and infrastructure funds</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Equity (shares) or debt (bonds)</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Low risk and return investment of long-term capital in established projects or companies with a reliable return over a long duration, typically 15 years or more</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Other (e.g. corporates, foundations, high-net-worth individuals, impact investors, crowd-funding)</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Equity. </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Usually lower volumes compared to the above financial market sources, but can be important in some niche applications. </a:t>
                      </a:r>
                      <a:endParaRPr/>
                    </a:p>
                  </a:txBody>
                  <a:tcPr marT="45725" marB="45725" marR="91450" marL="91450"/>
                </a:tc>
              </a:tr>
            </a:tbl>
          </a:graphicData>
        </a:graphic>
      </p:graphicFrame>
      <p:sp>
        <p:nvSpPr>
          <p:cNvPr id="172" name="Google Shape;172;p15"/>
          <p:cNvSpPr txBox="1"/>
          <p:nvPr/>
        </p:nvSpPr>
        <p:spPr>
          <a:xfrm>
            <a:off x="1204856" y="6390042"/>
            <a:ext cx="8692179" cy="48496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Source: BNEF </a:t>
            </a:r>
            <a:r>
              <a:rPr lang="en-GB" sz="1200" u="sng">
                <a:solidFill>
                  <a:schemeClr val="dk1"/>
                </a:solidFill>
                <a:latin typeface="Arial"/>
                <a:ea typeface="Arial"/>
                <a:cs typeface="Arial"/>
                <a:sym typeface="Arial"/>
                <a:hlinkClick r:id="rId3">
                  <a:extLst>
                    <a:ext uri="{A12FA001-AC4F-418D-AE19-62706E023703}">
                      <ahyp:hlinkClr val="tx"/>
                    </a:ext>
                  </a:extLst>
                </a:hlinkClick>
              </a:rPr>
              <a:t>https://www.bbhub.io/bnef/sites/4/2016/08/Finance-Guide-for-Policymakers-RE-GreenInfra-August-2016.pdf</a:t>
            </a:r>
            <a:r>
              <a:rPr lang="en-GB" sz="1200">
                <a:solidFill>
                  <a:schemeClr val="dk1"/>
                </a:solidFill>
                <a:latin typeface="Arial"/>
                <a:ea typeface="Arial"/>
                <a:cs typeface="Arial"/>
                <a:sym typeface="Arial"/>
              </a:rPr>
              <a:t>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6"/>
          <p:cNvSpPr txBox="1"/>
          <p:nvPr>
            <p:ph type="title"/>
          </p:nvPr>
        </p:nvSpPr>
        <p:spPr>
          <a:xfrm>
            <a:off x="715461"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Sources of capital:</a:t>
            </a:r>
            <a:br>
              <a:rPr lang="en-GB"/>
            </a:br>
            <a:r>
              <a:rPr lang="en-GB"/>
              <a:t>(3) International public finance</a:t>
            </a:r>
            <a:endParaRPr/>
          </a:p>
        </p:txBody>
      </p:sp>
      <p:graphicFrame>
        <p:nvGraphicFramePr>
          <p:cNvPr id="179" name="Google Shape;179;p16"/>
          <p:cNvGraphicFramePr/>
          <p:nvPr/>
        </p:nvGraphicFramePr>
        <p:xfrm>
          <a:off x="585433" y="1252408"/>
          <a:ext cx="3000000" cy="3000000"/>
        </p:xfrm>
        <a:graphic>
          <a:graphicData uri="http://schemas.openxmlformats.org/drawingml/2006/table">
            <a:tbl>
              <a:tblPr bandRow="1" firstRow="1">
                <a:noFill/>
                <a:tableStyleId>{07A689EF-AF64-431C-B0DD-8D6BD87B40DD}</a:tableStyleId>
              </a:tblPr>
              <a:tblGrid>
                <a:gridCol w="1952425"/>
                <a:gridCol w="2312900"/>
                <a:gridCol w="6755800"/>
              </a:tblGrid>
              <a:tr h="318675">
                <a:tc>
                  <a:txBody>
                    <a:bodyPr/>
                    <a:lstStyle/>
                    <a:p>
                      <a:pPr indent="0" lvl="0" marL="0" marR="0" rtl="0" algn="l">
                        <a:lnSpc>
                          <a:spcPct val="100000"/>
                        </a:lnSpc>
                        <a:spcBef>
                          <a:spcPts val="0"/>
                        </a:spcBef>
                        <a:spcAft>
                          <a:spcPts val="0"/>
                        </a:spcAft>
                        <a:buNone/>
                      </a:pPr>
                      <a:r>
                        <a:rPr lang="en-GB" sz="1400" u="none" cap="none" strike="noStrike"/>
                        <a:t>Institution</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Type of finance provided</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Examples / application</a:t>
                      </a:r>
                      <a:endParaRPr/>
                    </a:p>
                  </a:txBody>
                  <a:tcPr marT="45725" marB="45725" marR="91450" marL="91450"/>
                </a:tc>
              </a:tr>
              <a:tr h="1362025">
                <a:tc>
                  <a:txBody>
                    <a:bodyPr/>
                    <a:lstStyle/>
                    <a:p>
                      <a:pPr indent="0" lvl="0" marL="0" marR="0" rtl="0" algn="l">
                        <a:lnSpc>
                          <a:spcPct val="100000"/>
                        </a:lnSpc>
                        <a:spcBef>
                          <a:spcPts val="0"/>
                        </a:spcBef>
                        <a:spcAft>
                          <a:spcPts val="0"/>
                        </a:spcAft>
                        <a:buNone/>
                      </a:pPr>
                      <a:r>
                        <a:rPr b="0" i="0" lang="en-GB" sz="1400" u="none" cap="none" strike="noStrike">
                          <a:latin typeface="Arial"/>
                          <a:ea typeface="Arial"/>
                          <a:cs typeface="Arial"/>
                          <a:sym typeface="Arial"/>
                        </a:rPr>
                        <a:t>Bilateral Development Finance Institutions (DFIs)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Debt and equity</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latin typeface="Arial"/>
                          <a:ea typeface="Arial"/>
                          <a:cs typeface="Arial"/>
                          <a:sym typeface="Arial"/>
                        </a:rPr>
                        <a:t>DFIs are development-focused and most active in markets where there is limited access to private finance. DFIs can lower pricing of finance, lengthen tenor (duration of loans), add transparency and offer coverage for investors in places of high risk. </a:t>
                      </a:r>
                      <a:endParaRPr sz="1400" u="none" cap="none" strike="noStrike"/>
                    </a:p>
                  </a:txBody>
                  <a:tcPr marT="45725" marB="45725" marR="91450" marL="91450"/>
                </a:tc>
              </a:tr>
              <a:tr h="318675">
                <a:tc>
                  <a:txBody>
                    <a:bodyPr/>
                    <a:lstStyle/>
                    <a:p>
                      <a:pPr indent="0" lvl="0" marL="0" marR="0" rtl="0" algn="l">
                        <a:lnSpc>
                          <a:spcPct val="100000"/>
                        </a:lnSpc>
                        <a:spcBef>
                          <a:spcPts val="0"/>
                        </a:spcBef>
                        <a:spcAft>
                          <a:spcPts val="0"/>
                        </a:spcAft>
                        <a:buNone/>
                      </a:pPr>
                      <a:r>
                        <a:rPr b="0" i="0" lang="en-GB" sz="1400" u="none" cap="none" strike="noStrike">
                          <a:latin typeface="Arial"/>
                          <a:ea typeface="Arial"/>
                          <a:cs typeface="Arial"/>
                          <a:sym typeface="Arial"/>
                        </a:rPr>
                        <a:t>Multilateral development banks (MDBs)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Debt, equity credit enhancement</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latin typeface="Arial"/>
                          <a:ea typeface="Arial"/>
                          <a:cs typeface="Arial"/>
                          <a:sym typeface="Arial"/>
                        </a:rPr>
                        <a:t>MDBs are international DFIs with governmental membership. They also provide debt and equity. Some of this may be ‘concessional’, i.e. supplied at lower cost than commercial finance.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As well as debt and equity, MDBs </a:t>
                      </a:r>
                      <a:r>
                        <a:rPr b="0" i="0" lang="en-GB" sz="1400" u="none" cap="none" strike="noStrike">
                          <a:latin typeface="Arial"/>
                          <a:ea typeface="Arial"/>
                          <a:cs typeface="Arial"/>
                          <a:sym typeface="Arial"/>
                        </a:rPr>
                        <a:t>can provide a variety of credit enhancement products, including partial credit guarantees for private sector projects and companies to mobilise private sector financing.</a:t>
                      </a:r>
                      <a:endParaRPr sz="1400" u="none" cap="none" strike="noStrike"/>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318675">
                <a:tc>
                  <a:txBody>
                    <a:bodyPr/>
                    <a:lstStyle/>
                    <a:p>
                      <a:pPr indent="0" lvl="0" marL="0" marR="0" rtl="0" algn="l">
                        <a:lnSpc>
                          <a:spcPct val="100000"/>
                        </a:lnSpc>
                        <a:spcBef>
                          <a:spcPts val="0"/>
                        </a:spcBef>
                        <a:spcAft>
                          <a:spcPts val="0"/>
                        </a:spcAft>
                        <a:buNone/>
                      </a:pPr>
                      <a:r>
                        <a:rPr b="0" i="0" lang="en-GB" sz="1400" u="none" cap="none" strike="noStrike">
                          <a:latin typeface="Arial"/>
                          <a:ea typeface="Arial"/>
                          <a:cs typeface="Arial"/>
                          <a:sym typeface="Arial"/>
                        </a:rPr>
                        <a:t>Export Credit Agencies (ECAs)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Risk guarantees and insurance</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latin typeface="Arial"/>
                          <a:ea typeface="Arial"/>
                          <a:cs typeface="Arial"/>
                          <a:sym typeface="Arial"/>
                        </a:rPr>
                        <a:t>ECAs are established by a country's government to promote export of its goods and services. ECAs provide cover to a transaction by means of insurance or by means of a direct guarantee of payment. </a:t>
                      </a:r>
                      <a:endParaRPr sz="1400" u="none" cap="none" strike="noStrike"/>
                    </a:p>
                  </a:txBody>
                  <a:tcPr marT="45725" marB="45725" marR="91450" marL="91450"/>
                </a:tc>
              </a:tr>
            </a:tbl>
          </a:graphicData>
        </a:graphic>
      </p:graphicFrame>
      <p:sp>
        <p:nvSpPr>
          <p:cNvPr id="180" name="Google Shape;180;p16"/>
          <p:cNvSpPr txBox="1"/>
          <p:nvPr/>
        </p:nvSpPr>
        <p:spPr>
          <a:xfrm>
            <a:off x="585433" y="6121101"/>
            <a:ext cx="83643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Further information: </a:t>
            </a:r>
            <a:r>
              <a:rPr lang="en-GB" sz="1200" u="sng">
                <a:solidFill>
                  <a:schemeClr val="dk1"/>
                </a:solidFill>
                <a:latin typeface="Arial"/>
                <a:ea typeface="Arial"/>
                <a:cs typeface="Arial"/>
                <a:sym typeface="Arial"/>
                <a:hlinkClick r:id="rId3">
                  <a:extLst>
                    <a:ext uri="{A12FA001-AC4F-418D-AE19-62706E023703}">
                      <ahyp:hlinkClr val="tx"/>
                    </a:ext>
                  </a:extLst>
                </a:hlinkClick>
              </a:rPr>
              <a:t>https://www.oecd.org/development/development-finance-institutions-private-sector-development.htm</a:t>
            </a:r>
            <a:r>
              <a:rPr lang="en-GB" sz="1200">
                <a:solidFill>
                  <a:schemeClr val="dk1"/>
                </a:solidFill>
                <a:latin typeface="Arial"/>
                <a:ea typeface="Arial"/>
                <a:cs typeface="Arial"/>
                <a:sym typeface="Arial"/>
              </a:rPr>
              <a:t>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812280" y="143009"/>
            <a:ext cx="8103896" cy="132959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Sources of capital:</a:t>
            </a:r>
            <a:br>
              <a:rPr lang="en-GB"/>
            </a:br>
            <a:r>
              <a:rPr lang="en-GB"/>
              <a:t>(4) - National and sub-national debt</a:t>
            </a:r>
            <a:br>
              <a:rPr lang="en-GB">
                <a:latin typeface="Arial"/>
                <a:ea typeface="Arial"/>
                <a:cs typeface="Arial"/>
                <a:sym typeface="Arial"/>
              </a:rPr>
            </a:br>
            <a:endParaRPr/>
          </a:p>
        </p:txBody>
      </p:sp>
      <p:graphicFrame>
        <p:nvGraphicFramePr>
          <p:cNvPr id="187" name="Google Shape;187;p17"/>
          <p:cNvGraphicFramePr/>
          <p:nvPr/>
        </p:nvGraphicFramePr>
        <p:xfrm>
          <a:off x="812280" y="2268767"/>
          <a:ext cx="3000000" cy="3000000"/>
        </p:xfrm>
        <a:graphic>
          <a:graphicData uri="http://schemas.openxmlformats.org/drawingml/2006/table">
            <a:tbl>
              <a:tblPr bandRow="1" firstRow="1">
                <a:noFill/>
                <a:tableStyleId>{07A689EF-AF64-431C-B0DD-8D6BD87B40DD}</a:tableStyleId>
              </a:tblPr>
              <a:tblGrid>
                <a:gridCol w="1539550"/>
                <a:gridCol w="2689400"/>
                <a:gridCol w="6024275"/>
              </a:tblGrid>
              <a:tr h="370850">
                <a:tc>
                  <a:txBody>
                    <a:bodyPr/>
                    <a:lstStyle/>
                    <a:p>
                      <a:pPr indent="0" lvl="0" marL="0" marR="0" rtl="0" algn="l">
                        <a:lnSpc>
                          <a:spcPct val="100000"/>
                        </a:lnSpc>
                        <a:spcBef>
                          <a:spcPts val="0"/>
                        </a:spcBef>
                        <a:spcAft>
                          <a:spcPts val="0"/>
                        </a:spcAft>
                        <a:buNone/>
                      </a:pPr>
                      <a:r>
                        <a:rPr lang="en-GB" sz="1400" u="none" cap="none" strike="noStrike"/>
                        <a:t>Institution</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Type of finance provided</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Application</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National government</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Debt – sovereign bond</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latin typeface="Arial"/>
                          <a:ea typeface="Arial"/>
                          <a:cs typeface="Arial"/>
                          <a:sym typeface="Arial"/>
                        </a:rPr>
                        <a:t>A sovereign bond is a bond issued by the national government for financing certain government objectives or needs. Sovereign bond issuances are an established way for countries, including countries on the African continent, to raise capital.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b="0" i="0" lang="en-GB" sz="1400" u="none" cap="none" strike="noStrike">
                          <a:latin typeface="Arial"/>
                          <a:ea typeface="Arial"/>
                          <a:cs typeface="Arial"/>
                          <a:sym typeface="Arial"/>
                        </a:rPr>
                        <a:t>Municipality or state-owned utility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GB" sz="1400" u="none" cap="none" strike="noStrike">
                          <a:latin typeface="Arial"/>
                          <a:ea typeface="Arial"/>
                          <a:cs typeface="Arial"/>
                          <a:sym typeface="Arial"/>
                        </a:rPr>
                        <a:t>Sub-sovereign bonds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GB" sz="1400" u="none" cap="none" strike="noStrike">
                          <a:latin typeface="Arial"/>
                          <a:ea typeface="Arial"/>
                          <a:cs typeface="Arial"/>
                          <a:sym typeface="Arial"/>
                        </a:rPr>
                        <a:t>Quasi-sovereign bonds are bonds issued by a state-owned entity or parastatal and that may carry an implicit or explicit sovereign guarantee. A state-owned utility can be considered either sub-sovereign or quasi-sovereign depending on its ownership and operating structure. </a:t>
                      </a:r>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GB" sz="1400" u="none" cap="none" strike="noStrike">
                          <a:latin typeface="Arial"/>
                          <a:ea typeface="Arial"/>
                          <a:cs typeface="Arial"/>
                          <a:sym typeface="Arial"/>
                        </a:rPr>
                        <a:t>The amount that governments and state-owned enterprises can borrow is ultimately constrained by sovereign debt limits</a:t>
                      </a:r>
                      <a:endParaRPr sz="1400" u="none" cap="none" strike="noStrike"/>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293077" y="134655"/>
            <a:ext cx="8698126" cy="132959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Climate finance for developing countries are increasing but have not yet met the $100bn goal</a:t>
            </a:r>
            <a:endParaRPr/>
          </a:p>
        </p:txBody>
      </p:sp>
      <p:pic>
        <p:nvPicPr>
          <p:cNvPr id="194" name="Google Shape;194;p18"/>
          <p:cNvPicPr preferRelativeResize="0"/>
          <p:nvPr/>
        </p:nvPicPr>
        <p:blipFill rotWithShape="1">
          <a:blip r:embed="rId3">
            <a:alphaModFix/>
          </a:blip>
          <a:srcRect b="0" l="0" r="0" t="0"/>
          <a:stretch/>
        </p:blipFill>
        <p:spPr>
          <a:xfrm>
            <a:off x="1165432" y="1277548"/>
            <a:ext cx="8039528" cy="4817695"/>
          </a:xfrm>
          <a:prstGeom prst="rect">
            <a:avLst/>
          </a:prstGeom>
          <a:noFill/>
          <a:ln>
            <a:noFill/>
          </a:ln>
        </p:spPr>
      </p:pic>
      <p:sp>
        <p:nvSpPr>
          <p:cNvPr id="195" name="Google Shape;195;p18"/>
          <p:cNvSpPr txBox="1"/>
          <p:nvPr/>
        </p:nvSpPr>
        <p:spPr>
          <a:xfrm>
            <a:off x="1027774" y="6252367"/>
            <a:ext cx="97301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Source: </a:t>
            </a:r>
            <a:r>
              <a:rPr lang="en-GB" sz="1400" u="sng">
                <a:solidFill>
                  <a:schemeClr val="dk1"/>
                </a:solidFill>
                <a:latin typeface="Arial"/>
                <a:ea typeface="Arial"/>
                <a:cs typeface="Arial"/>
                <a:sym typeface="Arial"/>
                <a:hlinkClick r:id="rId4">
                  <a:extLst>
                    <a:ext uri="{A12FA001-AC4F-418D-AE19-62706E023703}">
                      <ahyp:hlinkClr val="tx"/>
                    </a:ext>
                  </a:extLst>
                </a:hlinkClick>
              </a:rPr>
              <a:t>Aggregate Trends of Climate Finance Provided and Mobilised by Developed Countries in 2013-2020 | en | OECD</a:t>
            </a:r>
            <a:endParaRPr sz="14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ph type="title"/>
          </p:nvPr>
        </p:nvSpPr>
        <p:spPr>
          <a:xfrm>
            <a:off x="746631" y="123143"/>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But climate finance will only meet part of total climate finance needs</a:t>
            </a:r>
            <a:endParaRPr/>
          </a:p>
        </p:txBody>
      </p:sp>
      <p:pic>
        <p:nvPicPr>
          <p:cNvPr id="202" name="Google Shape;202;p19"/>
          <p:cNvPicPr preferRelativeResize="0"/>
          <p:nvPr/>
        </p:nvPicPr>
        <p:blipFill rotWithShape="1">
          <a:blip r:embed="rId3">
            <a:alphaModFix/>
          </a:blip>
          <a:srcRect b="0" l="0" r="0" t="0"/>
          <a:stretch/>
        </p:blipFill>
        <p:spPr>
          <a:xfrm>
            <a:off x="644770" y="1273258"/>
            <a:ext cx="8246242" cy="5279941"/>
          </a:xfrm>
          <a:prstGeom prst="rect">
            <a:avLst/>
          </a:prstGeom>
          <a:noFill/>
          <a:ln>
            <a:noFill/>
          </a:ln>
        </p:spPr>
      </p:pic>
      <p:sp>
        <p:nvSpPr>
          <p:cNvPr id="203" name="Google Shape;203;p19"/>
          <p:cNvSpPr txBox="1"/>
          <p:nvPr/>
        </p:nvSpPr>
        <p:spPr>
          <a:xfrm>
            <a:off x="9334354" y="2349620"/>
            <a:ext cx="2306662" cy="3560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Global Landscape of Climate Finance: A Decade of Data - CPI (climatepolicyinitiative.org)</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Agenda</a:t>
            </a:r>
            <a:endParaRPr/>
          </a:p>
        </p:txBody>
      </p:sp>
      <p:sp>
        <p:nvSpPr>
          <p:cNvPr id="69" name="Google Shape;69;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lnSpcReduction="10000"/>
          </a:bodyPr>
          <a:lstStyle/>
          <a:p>
            <a:pPr indent="-330200" lvl="0" marL="558800" rtl="0" algn="l">
              <a:lnSpc>
                <a:spcPct val="110000"/>
              </a:lnSpc>
              <a:spcBef>
                <a:spcPts val="300"/>
              </a:spcBef>
              <a:spcAft>
                <a:spcPts val="0"/>
              </a:spcAft>
              <a:buClr>
                <a:schemeClr val="dk1"/>
              </a:buClr>
              <a:buSzPts val="2000"/>
              <a:buFont typeface="Arial"/>
              <a:buNone/>
            </a:pPr>
            <a:r>
              <a:t/>
            </a:r>
            <a:endParaRPr/>
          </a:p>
          <a:p>
            <a:pPr indent="0" lvl="0" marL="0" rtl="0" algn="l">
              <a:lnSpc>
                <a:spcPct val="110000"/>
              </a:lnSpc>
              <a:spcBef>
                <a:spcPts val="600"/>
              </a:spcBef>
              <a:spcAft>
                <a:spcPts val="0"/>
              </a:spcAft>
              <a:buSzPts val="2000"/>
              <a:buNone/>
            </a:pPr>
            <a:r>
              <a:rPr b="1" lang="en-GB" sz="1800">
                <a:latin typeface="Calibri"/>
                <a:ea typeface="Calibri"/>
                <a:cs typeface="Calibri"/>
                <a:sym typeface="Calibri"/>
              </a:rPr>
              <a:t>Lecture Summary</a:t>
            </a:r>
            <a:endParaRPr sz="1800">
              <a:latin typeface="Calibri"/>
              <a:ea typeface="Calibri"/>
              <a:cs typeface="Calibri"/>
              <a:sym typeface="Calibri"/>
            </a:endParaRPr>
          </a:p>
          <a:p>
            <a:pPr indent="0" lvl="0" marL="0" rtl="0" algn="l">
              <a:lnSpc>
                <a:spcPct val="110000"/>
              </a:lnSpc>
              <a:spcBef>
                <a:spcPts val="600"/>
              </a:spcBef>
              <a:spcAft>
                <a:spcPts val="0"/>
              </a:spcAft>
              <a:buSzPts val="2000"/>
              <a:buNone/>
            </a:pPr>
            <a:r>
              <a:rPr lang="en-GB" sz="1800">
                <a:latin typeface="Calibri"/>
                <a:ea typeface="Calibri"/>
                <a:cs typeface="Calibri"/>
                <a:sym typeface="Calibri"/>
              </a:rPr>
              <a:t>This lecture aims to provide energy sector specialists with a primer on financing in order for them to better understand how projects move from the planning stage through to completion. The module is focused on financing of large-scale infrastructure projects (links are provided for other material for understanding financing of distributed energy supply models is provided).</a:t>
            </a:r>
            <a:endParaRPr/>
          </a:p>
          <a:p>
            <a:pPr indent="0" lvl="0" marL="0" rtl="0" algn="l">
              <a:lnSpc>
                <a:spcPct val="110000"/>
              </a:lnSpc>
              <a:spcBef>
                <a:spcPts val="600"/>
              </a:spcBef>
              <a:spcAft>
                <a:spcPts val="0"/>
              </a:spcAft>
              <a:buSzPts val="2000"/>
              <a:buNone/>
            </a:pPr>
            <a:r>
              <a:rPr lang="en-GB" sz="1800">
                <a:latin typeface="Calibri"/>
                <a:ea typeface="Calibri"/>
                <a:cs typeface="Calibri"/>
                <a:sym typeface="Calibri"/>
              </a:rPr>
              <a:t> </a:t>
            </a:r>
            <a:endParaRPr/>
          </a:p>
          <a:p>
            <a:pPr indent="0" lvl="0" marL="0" rtl="0" algn="l">
              <a:lnSpc>
                <a:spcPct val="110000"/>
              </a:lnSpc>
              <a:spcBef>
                <a:spcPts val="600"/>
              </a:spcBef>
              <a:spcAft>
                <a:spcPts val="0"/>
              </a:spcAft>
              <a:buSzPts val="2000"/>
              <a:buNone/>
            </a:pPr>
            <a:r>
              <a:rPr b="1" lang="en-GB" sz="1800">
                <a:latin typeface="Calibri"/>
                <a:ea typeface="Calibri"/>
                <a:cs typeface="Calibri"/>
                <a:sym typeface="Calibri"/>
              </a:rPr>
              <a:t>Intended Learning Outcomes</a:t>
            </a:r>
            <a:endParaRPr/>
          </a:p>
          <a:p>
            <a:pPr indent="0" lvl="0" marL="0" rtl="0" algn="l">
              <a:lnSpc>
                <a:spcPct val="110000"/>
              </a:lnSpc>
              <a:spcBef>
                <a:spcPts val="600"/>
              </a:spcBef>
              <a:spcAft>
                <a:spcPts val="0"/>
              </a:spcAft>
              <a:buSzPts val="2000"/>
              <a:buNone/>
            </a:pPr>
            <a:r>
              <a:rPr b="1" lang="en-GB" sz="1800">
                <a:latin typeface="Calibri"/>
                <a:ea typeface="Calibri"/>
                <a:cs typeface="Calibri"/>
                <a:sym typeface="Calibri"/>
              </a:rPr>
              <a:t>By the end of this module, you will:</a:t>
            </a:r>
            <a:endParaRPr sz="1800">
              <a:latin typeface="Calibri"/>
              <a:ea typeface="Calibri"/>
              <a:cs typeface="Calibri"/>
              <a:sym typeface="Calibri"/>
            </a:endParaRPr>
          </a:p>
          <a:p>
            <a:pPr indent="-285750" lvl="0" marL="285750" rtl="0" algn="l">
              <a:lnSpc>
                <a:spcPct val="110000"/>
              </a:lnSpc>
              <a:spcBef>
                <a:spcPts val="600"/>
              </a:spcBef>
              <a:spcAft>
                <a:spcPts val="0"/>
              </a:spcAft>
              <a:buSzPts val="2000"/>
              <a:buFont typeface="Arial"/>
              <a:buChar char="•"/>
            </a:pPr>
            <a:r>
              <a:rPr lang="en-GB" sz="1800">
                <a:latin typeface="Calibri"/>
                <a:ea typeface="Calibri"/>
                <a:cs typeface="Calibri"/>
                <a:sym typeface="Calibri"/>
              </a:rPr>
              <a:t>Understand the basic principles of the finance sector </a:t>
            </a:r>
            <a:endParaRPr/>
          </a:p>
          <a:p>
            <a:pPr indent="-285750" lvl="0" marL="285750" rtl="0" algn="l">
              <a:lnSpc>
                <a:spcPct val="110000"/>
              </a:lnSpc>
              <a:spcBef>
                <a:spcPts val="600"/>
              </a:spcBef>
              <a:spcAft>
                <a:spcPts val="0"/>
              </a:spcAft>
              <a:buSzPts val="2000"/>
              <a:buFont typeface="Arial"/>
              <a:buChar char="•"/>
            </a:pPr>
            <a:r>
              <a:rPr lang="en-GB" sz="1800">
                <a:latin typeface="Calibri"/>
                <a:ea typeface="Calibri"/>
                <a:cs typeface="Calibri"/>
                <a:sym typeface="Calibri"/>
              </a:rPr>
              <a:t>Understand different sources of finance, and the key factors that different providers of capital consider when making investments</a:t>
            </a:r>
            <a:endParaRPr/>
          </a:p>
          <a:p>
            <a:pPr indent="-285750" lvl="0" marL="285750" rtl="0" algn="l">
              <a:lnSpc>
                <a:spcPct val="110000"/>
              </a:lnSpc>
              <a:spcBef>
                <a:spcPts val="600"/>
              </a:spcBef>
              <a:spcAft>
                <a:spcPts val="0"/>
              </a:spcAft>
              <a:buSzPts val="2000"/>
              <a:buFont typeface="Arial"/>
              <a:buChar char="•"/>
            </a:pPr>
            <a:r>
              <a:rPr lang="en-GB" sz="1800">
                <a:latin typeface="Calibri"/>
                <a:ea typeface="Calibri"/>
                <a:cs typeface="Calibri"/>
                <a:sym typeface="Calibri"/>
              </a:rPr>
              <a:t>Explore the different financing structures used in different country contexts for power generation and grids projects using case study examples. </a:t>
            </a:r>
            <a:endParaRPr/>
          </a:p>
          <a:p>
            <a:pPr indent="0" lvl="0" marL="101600" rtl="0" algn="l">
              <a:lnSpc>
                <a:spcPct val="110000"/>
              </a:lnSpc>
              <a:spcBef>
                <a:spcPts val="600"/>
              </a:spcBef>
              <a:spcAft>
                <a:spcPts val="0"/>
              </a:spcAft>
              <a:buSzPts val="2000"/>
              <a:buNone/>
            </a:pPr>
            <a:r>
              <a:t/>
            </a:r>
            <a:endParaRPr/>
          </a:p>
          <a:p>
            <a:pPr indent="-330200" lvl="0" marL="558800" rtl="0" algn="l">
              <a:lnSpc>
                <a:spcPct val="110000"/>
              </a:lnSpc>
              <a:spcBef>
                <a:spcPts val="600"/>
              </a:spcBef>
              <a:spcAft>
                <a:spcPts val="0"/>
              </a:spcAft>
              <a:buClr>
                <a:schemeClr val="dk1"/>
              </a:buClr>
              <a:buSzPts val="2000"/>
              <a:buFont typeface="Arial"/>
              <a:buNone/>
            </a:pPr>
            <a:r>
              <a:t/>
            </a:r>
            <a:endParaRPr/>
          </a:p>
          <a:p>
            <a:pPr indent="-330200" lvl="0" marL="558800" rtl="0" algn="l">
              <a:lnSpc>
                <a:spcPct val="110000"/>
              </a:lnSpc>
              <a:spcBef>
                <a:spcPts val="600"/>
              </a:spcBef>
              <a:spcAft>
                <a:spcPts val="300"/>
              </a:spcAft>
              <a:buClr>
                <a:schemeClr val="dk1"/>
              </a:buClr>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Concessional finance</a:t>
            </a:r>
            <a:endParaRPr/>
          </a:p>
        </p:txBody>
      </p:sp>
      <p:sp>
        <p:nvSpPr>
          <p:cNvPr id="210" name="Google Shape;210;p20"/>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a:bodyPr>
          <a:lstStyle/>
          <a:p>
            <a:pPr indent="0" lvl="0" marL="101600" rtl="0" algn="l">
              <a:lnSpc>
                <a:spcPct val="110000"/>
              </a:lnSpc>
              <a:spcBef>
                <a:spcPts val="300"/>
              </a:spcBef>
              <a:spcAft>
                <a:spcPts val="0"/>
              </a:spcAft>
              <a:buSzPts val="2000"/>
              <a:buNone/>
            </a:pPr>
            <a:r>
              <a:rPr lang="en-GB"/>
              <a:t>Typically, concessional finance includes:</a:t>
            </a:r>
            <a:endParaRPr/>
          </a:p>
          <a:p>
            <a:pPr indent="-457200" lvl="1" marL="1016000" rtl="0" algn="l">
              <a:lnSpc>
                <a:spcPct val="100000"/>
              </a:lnSpc>
              <a:spcBef>
                <a:spcPts val="300"/>
              </a:spcBef>
              <a:spcAft>
                <a:spcPts val="0"/>
              </a:spcAft>
              <a:buSzPts val="2000"/>
              <a:buChar char="•"/>
            </a:pPr>
            <a:r>
              <a:rPr lang="en-GB"/>
              <a:t>Guarantees, insurance and other risk mitigation instruments.</a:t>
            </a:r>
            <a:endParaRPr/>
          </a:p>
          <a:p>
            <a:pPr indent="-457200" lvl="1" marL="1016000" rtl="0" algn="l">
              <a:lnSpc>
                <a:spcPct val="100000"/>
              </a:lnSpc>
              <a:spcBef>
                <a:spcPts val="0"/>
              </a:spcBef>
              <a:spcAft>
                <a:spcPts val="0"/>
              </a:spcAft>
              <a:buSzPts val="2000"/>
              <a:buChar char="•"/>
            </a:pPr>
            <a:r>
              <a:rPr lang="en-GB"/>
              <a:t>Concessional </a:t>
            </a:r>
            <a:r>
              <a:rPr b="1" lang="en-GB"/>
              <a:t>loans</a:t>
            </a:r>
            <a:r>
              <a:rPr lang="en-GB"/>
              <a:t> (with below market-rates of interest, or paid back over longer time periods than typically available on commercial money markets)</a:t>
            </a:r>
            <a:endParaRPr/>
          </a:p>
          <a:p>
            <a:pPr indent="-457200" lvl="1" marL="1016000" rtl="0" algn="l">
              <a:lnSpc>
                <a:spcPct val="100000"/>
              </a:lnSpc>
              <a:spcBef>
                <a:spcPts val="0"/>
              </a:spcBef>
              <a:spcAft>
                <a:spcPts val="0"/>
              </a:spcAft>
              <a:buSzPts val="2000"/>
              <a:buChar char="•"/>
            </a:pPr>
            <a:r>
              <a:rPr lang="en-GB"/>
              <a:t>Other instruments may include for example </a:t>
            </a:r>
            <a:r>
              <a:rPr b="1" lang="en-GB"/>
              <a:t>equity</a:t>
            </a:r>
            <a:r>
              <a:rPr lang="en-GB"/>
              <a:t> provided with a grant element, higher risk appetite or ‘softer’ payback conditions than available on commercial finance markets</a:t>
            </a:r>
            <a:endParaRPr/>
          </a:p>
          <a:p>
            <a:pPr indent="-457200" lvl="1" marL="1016000" rtl="0" algn="l">
              <a:lnSpc>
                <a:spcPct val="100000"/>
              </a:lnSpc>
              <a:spcBef>
                <a:spcPts val="0"/>
              </a:spcBef>
              <a:spcAft>
                <a:spcPts val="0"/>
              </a:spcAft>
              <a:buSzPts val="2000"/>
              <a:buChar char="•"/>
            </a:pPr>
            <a:r>
              <a:rPr b="1" lang="en-GB"/>
              <a:t>Grants</a:t>
            </a:r>
            <a:r>
              <a:rPr lang="en-GB"/>
              <a:t> (which are not paid back) to increase the viability of projects</a:t>
            </a:r>
            <a:endParaRPr/>
          </a:p>
          <a:p>
            <a:pPr indent="-330200" lvl="1" marL="1016000" rtl="0" algn="l">
              <a:lnSpc>
                <a:spcPct val="100000"/>
              </a:lnSpc>
              <a:spcBef>
                <a:spcPts val="0"/>
              </a:spcBef>
              <a:spcAft>
                <a:spcPts val="0"/>
              </a:spcAft>
              <a:buSzPts val="2000"/>
              <a:buNone/>
            </a:pPr>
            <a:r>
              <a:t/>
            </a:r>
            <a:endParaRPr/>
          </a:p>
          <a:p>
            <a:pPr indent="-330200" lvl="0" marL="558800" rtl="0" algn="l">
              <a:lnSpc>
                <a:spcPct val="110000"/>
              </a:lnSpc>
              <a:spcBef>
                <a:spcPts val="300"/>
              </a:spcBef>
              <a:spcAft>
                <a:spcPts val="300"/>
              </a:spcAft>
              <a:buClr>
                <a:schemeClr val="dk1"/>
              </a:buClr>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Blended finance archetypes</a:t>
            </a:r>
            <a:endParaRPr/>
          </a:p>
        </p:txBody>
      </p:sp>
      <p:pic>
        <p:nvPicPr>
          <p:cNvPr descr="Graphical user interface, application, Word&#10;&#10;Description automatically generated" id="217" name="Google Shape;217;p21"/>
          <p:cNvPicPr preferRelativeResize="0"/>
          <p:nvPr/>
        </p:nvPicPr>
        <p:blipFill rotWithShape="1">
          <a:blip r:embed="rId3">
            <a:alphaModFix/>
          </a:blip>
          <a:srcRect b="8710" l="10455" r="59439" t="15780"/>
          <a:stretch/>
        </p:blipFill>
        <p:spPr>
          <a:xfrm>
            <a:off x="629400" y="1121209"/>
            <a:ext cx="8128732" cy="5654729"/>
          </a:xfrm>
          <a:prstGeom prst="rect">
            <a:avLst/>
          </a:prstGeom>
          <a:noFill/>
          <a:ln>
            <a:noFill/>
          </a:ln>
        </p:spPr>
      </p:pic>
      <p:sp>
        <p:nvSpPr>
          <p:cNvPr id="218" name="Google Shape;218;p21"/>
          <p:cNvSpPr txBox="1"/>
          <p:nvPr/>
        </p:nvSpPr>
        <p:spPr>
          <a:xfrm>
            <a:off x="9050215" y="3198167"/>
            <a:ext cx="25204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u="sng">
                <a:solidFill>
                  <a:schemeClr val="dk1"/>
                </a:solidFill>
                <a:latin typeface="Arial"/>
                <a:ea typeface="Arial"/>
                <a:cs typeface="Arial"/>
                <a:sym typeface="Arial"/>
                <a:hlinkClick r:id="rId4">
                  <a:extLst>
                    <a:ext uri="{A12FA001-AC4F-418D-AE19-62706E023703}">
                      <ahyp:hlinkClr val="tx"/>
                    </a:ext>
                  </a:extLst>
                </a:hlinkClick>
              </a:rPr>
              <a:t>https://www.convergence.finance/blended-finance</a:t>
            </a:r>
            <a:endParaRPr sz="12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What are private investors looking for?</a:t>
            </a:r>
            <a:endParaRPr/>
          </a:p>
        </p:txBody>
      </p:sp>
      <p:sp>
        <p:nvSpPr>
          <p:cNvPr id="225" name="Google Shape;225;p22"/>
          <p:cNvSpPr txBox="1"/>
          <p:nvPr>
            <p:ph idx="1" type="body"/>
          </p:nvPr>
        </p:nvSpPr>
        <p:spPr>
          <a:xfrm>
            <a:off x="629399" y="1252729"/>
            <a:ext cx="10933801" cy="4339180"/>
          </a:xfrm>
          <a:prstGeom prst="rect">
            <a:avLst/>
          </a:prstGeom>
          <a:noFill/>
          <a:ln>
            <a:noFill/>
          </a:ln>
        </p:spPr>
        <p:txBody>
          <a:bodyPr anchorCtr="0" anchor="t" bIns="0" lIns="0" spcFirstLastPara="1" rIns="0" wrap="square" tIns="0">
            <a:normAutofit/>
          </a:bodyPr>
          <a:lstStyle/>
          <a:p>
            <a:pPr indent="0" lvl="0" marL="101600" rtl="0" algn="l">
              <a:lnSpc>
                <a:spcPct val="110000"/>
              </a:lnSpc>
              <a:spcBef>
                <a:spcPts val="300"/>
              </a:spcBef>
              <a:spcAft>
                <a:spcPts val="0"/>
              </a:spcAft>
              <a:buSzPts val="2000"/>
              <a:buNone/>
            </a:pPr>
            <a:r>
              <a:rPr lang="en-GB" sz="2000">
                <a:solidFill>
                  <a:srgbClr val="000000"/>
                </a:solidFill>
                <a:latin typeface="Calibri"/>
                <a:ea typeface="Calibri"/>
                <a:cs typeface="Calibri"/>
                <a:sym typeface="Calibri"/>
              </a:rPr>
              <a:t>Energy sector investments can provide an opportunity for private investors to contribute to their climate finance portfolios. Key issues that investors will want to understand before providing finance include:</a:t>
            </a:r>
            <a:endParaRPr sz="2000">
              <a:latin typeface="Calibri"/>
              <a:ea typeface="Calibri"/>
              <a:cs typeface="Calibri"/>
              <a:sym typeface="Calibri"/>
            </a:endParaRPr>
          </a:p>
          <a:p>
            <a:pPr indent="-342900" lvl="1" marL="800100" rtl="0" algn="l">
              <a:lnSpc>
                <a:spcPct val="100000"/>
              </a:lnSpc>
              <a:spcBef>
                <a:spcPts val="300"/>
              </a:spcBef>
              <a:spcAft>
                <a:spcPts val="0"/>
              </a:spcAft>
              <a:buSzPts val="1000"/>
              <a:buFont typeface="Noto Sans Symbols"/>
              <a:buChar char="∙"/>
            </a:pPr>
            <a:r>
              <a:rPr lang="en-GB">
                <a:solidFill>
                  <a:srgbClr val="000000"/>
                </a:solidFill>
                <a:latin typeface="Calibri"/>
                <a:ea typeface="Calibri"/>
                <a:cs typeface="Calibri"/>
                <a:sym typeface="Calibri"/>
              </a:rPr>
              <a:t>The links national climate targets</a:t>
            </a:r>
            <a:endParaRPr>
              <a:solidFill>
                <a:srgbClr val="000000"/>
              </a:solidFill>
              <a:latin typeface="Calibri"/>
              <a:ea typeface="Calibri"/>
              <a:cs typeface="Calibri"/>
              <a:sym typeface="Calibri"/>
            </a:endParaRPr>
          </a:p>
          <a:p>
            <a:pPr indent="-342900" lvl="1" marL="800100" rtl="0" algn="l">
              <a:lnSpc>
                <a:spcPct val="100000"/>
              </a:lnSpc>
              <a:spcBef>
                <a:spcPts val="0"/>
              </a:spcBef>
              <a:spcAft>
                <a:spcPts val="0"/>
              </a:spcAft>
              <a:buSzPts val="1000"/>
              <a:buFont typeface="Noto Sans Symbols"/>
              <a:buChar char="∙"/>
            </a:pPr>
            <a:r>
              <a:rPr lang="en-GB">
                <a:solidFill>
                  <a:srgbClr val="000000"/>
                </a:solidFill>
                <a:latin typeface="Calibri"/>
                <a:ea typeface="Calibri"/>
                <a:cs typeface="Calibri"/>
                <a:sym typeface="Calibri"/>
              </a:rPr>
              <a:t>The potential for additional revenue </a:t>
            </a:r>
            <a:endParaRPr/>
          </a:p>
          <a:p>
            <a:pPr indent="-342900" lvl="1" marL="800100" rtl="0" algn="l">
              <a:lnSpc>
                <a:spcPct val="100000"/>
              </a:lnSpc>
              <a:spcBef>
                <a:spcPts val="0"/>
              </a:spcBef>
              <a:spcAft>
                <a:spcPts val="0"/>
              </a:spcAft>
              <a:buSzPts val="1000"/>
              <a:buFont typeface="Noto Sans Symbols"/>
              <a:buChar char="∙"/>
            </a:pPr>
            <a:r>
              <a:rPr lang="en-GB">
                <a:solidFill>
                  <a:srgbClr val="000000"/>
                </a:solidFill>
                <a:latin typeface="Calibri"/>
                <a:ea typeface="Calibri"/>
                <a:cs typeface="Calibri"/>
                <a:sym typeface="Calibri"/>
              </a:rPr>
              <a:t>Evidence for carbon emissions reduced or avoided</a:t>
            </a:r>
            <a:endParaRPr>
              <a:solidFill>
                <a:srgbClr val="000000"/>
              </a:solidFill>
              <a:latin typeface="Calibri"/>
              <a:ea typeface="Calibri"/>
              <a:cs typeface="Calibri"/>
              <a:sym typeface="Calibri"/>
            </a:endParaRPr>
          </a:p>
          <a:p>
            <a:pPr indent="-342900" lvl="1" marL="800100" rtl="0" algn="l">
              <a:lnSpc>
                <a:spcPct val="100000"/>
              </a:lnSpc>
              <a:spcBef>
                <a:spcPts val="0"/>
              </a:spcBef>
              <a:spcAft>
                <a:spcPts val="0"/>
              </a:spcAft>
              <a:buSzPts val="1000"/>
              <a:buFont typeface="Noto Sans Symbols"/>
              <a:buChar char="∙"/>
            </a:pPr>
            <a:r>
              <a:rPr lang="en-GB">
                <a:solidFill>
                  <a:srgbClr val="000000"/>
                </a:solidFill>
                <a:latin typeface="Calibri"/>
                <a:ea typeface="Calibri"/>
                <a:cs typeface="Calibri"/>
                <a:sym typeface="Calibri"/>
              </a:rPr>
              <a:t>Familiarity with the investment type being considered</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Section 2</a:t>
            </a:r>
            <a:endParaRPr b="0" i="0" sz="1800" u="none" cap="none" strike="noStrike">
              <a:solidFill>
                <a:srgbClr val="242424"/>
              </a:solidFill>
              <a:latin typeface="Arial"/>
              <a:ea typeface="Arial"/>
              <a:cs typeface="Arial"/>
              <a:sym typeface="Arial"/>
            </a:endParaRPr>
          </a:p>
        </p:txBody>
      </p:sp>
      <p:sp>
        <p:nvSpPr>
          <p:cNvPr id="232" name="Google Shape;232;p2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Role of government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4"/>
          <p:cNvSpPr txBox="1"/>
          <p:nvPr>
            <p:ph type="title"/>
          </p:nvPr>
        </p:nvSpPr>
        <p:spPr>
          <a:xfrm>
            <a:off x="629399" y="0"/>
            <a:ext cx="8198077"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Ownership structures determine financing options</a:t>
            </a:r>
            <a:endParaRPr/>
          </a:p>
        </p:txBody>
      </p:sp>
      <p:sp>
        <p:nvSpPr>
          <p:cNvPr id="239" name="Google Shape;239;p24"/>
          <p:cNvSpPr txBox="1"/>
          <p:nvPr>
            <p:ph idx="1" type="body"/>
          </p:nvPr>
        </p:nvSpPr>
        <p:spPr>
          <a:xfrm>
            <a:off x="465277" y="1252728"/>
            <a:ext cx="4139997" cy="5523209"/>
          </a:xfrm>
          <a:prstGeom prst="rect">
            <a:avLst/>
          </a:prstGeom>
          <a:noFill/>
          <a:ln>
            <a:noFill/>
          </a:ln>
        </p:spPr>
        <p:txBody>
          <a:bodyPr anchorCtr="0" anchor="t" bIns="0" lIns="0" spcFirstLastPara="1" rIns="0" wrap="square" tIns="0">
            <a:normAutofit fontScale="77500" lnSpcReduction="20000"/>
          </a:bodyPr>
          <a:lstStyle/>
          <a:p>
            <a:pPr indent="-457200" lvl="0" marL="558800" rtl="0" algn="l">
              <a:lnSpc>
                <a:spcPct val="110000"/>
              </a:lnSpc>
              <a:spcBef>
                <a:spcPts val="300"/>
              </a:spcBef>
              <a:spcAft>
                <a:spcPts val="0"/>
              </a:spcAft>
              <a:buClr>
                <a:schemeClr val="dk1"/>
              </a:buClr>
              <a:buSzPct val="129032"/>
              <a:buFont typeface="Arial"/>
              <a:buAutoNum type="arabicPeriod"/>
            </a:pPr>
            <a:r>
              <a:rPr lang="en-GB"/>
              <a:t>Fully unbundled system - separate ownership of generation and transmission assets</a:t>
            </a:r>
            <a:endParaRPr/>
          </a:p>
          <a:p>
            <a:pPr indent="-457200" lvl="1" marL="1016000" rtl="0" algn="l">
              <a:lnSpc>
                <a:spcPct val="100000"/>
              </a:lnSpc>
              <a:spcBef>
                <a:spcPts val="300"/>
              </a:spcBef>
              <a:spcAft>
                <a:spcPts val="0"/>
              </a:spcAft>
              <a:buSzPct val="129032"/>
              <a:buChar char="•"/>
            </a:pPr>
            <a:r>
              <a:rPr lang="en-GB"/>
              <a:t>Private finance structures dominates generation investment</a:t>
            </a:r>
            <a:endParaRPr/>
          </a:p>
          <a:p>
            <a:pPr indent="-457200" lvl="1" marL="1016000" rtl="0" algn="l">
              <a:lnSpc>
                <a:spcPct val="100000"/>
              </a:lnSpc>
              <a:spcBef>
                <a:spcPts val="0"/>
              </a:spcBef>
              <a:spcAft>
                <a:spcPts val="0"/>
              </a:spcAft>
              <a:buSzPct val="129032"/>
              <a:buChar char="•"/>
            </a:pPr>
            <a:r>
              <a:rPr lang="en-GB"/>
              <a:t>Transmission investment depends on ownership (see later examples)</a:t>
            </a:r>
            <a:endParaRPr/>
          </a:p>
          <a:p>
            <a:pPr indent="-330200" lvl="1" marL="1016000" rtl="0" algn="l">
              <a:lnSpc>
                <a:spcPct val="100000"/>
              </a:lnSpc>
              <a:spcBef>
                <a:spcPts val="0"/>
              </a:spcBef>
              <a:spcAft>
                <a:spcPts val="0"/>
              </a:spcAft>
              <a:buSzPct val="129032"/>
              <a:buNone/>
            </a:pPr>
            <a:r>
              <a:t/>
            </a:r>
            <a:endParaRPr/>
          </a:p>
          <a:p>
            <a:pPr indent="-457200" lvl="0" marL="558800" rtl="0" algn="l">
              <a:lnSpc>
                <a:spcPct val="110000"/>
              </a:lnSpc>
              <a:spcBef>
                <a:spcPts val="300"/>
              </a:spcBef>
              <a:spcAft>
                <a:spcPts val="0"/>
              </a:spcAft>
              <a:buClr>
                <a:schemeClr val="dk1"/>
              </a:buClr>
              <a:buSzPct val="129032"/>
              <a:buFont typeface="Arial"/>
              <a:buAutoNum type="arabicPeriod"/>
            </a:pPr>
            <a:r>
              <a:rPr lang="en-GB"/>
              <a:t>Fully integrated systems – state-owned utility owns and operates all infrastructure including generation and transmission:</a:t>
            </a:r>
            <a:endParaRPr/>
          </a:p>
          <a:p>
            <a:pPr indent="-457200" lvl="1" marL="1016000" rtl="0" algn="l">
              <a:lnSpc>
                <a:spcPct val="100000"/>
              </a:lnSpc>
              <a:spcBef>
                <a:spcPts val="300"/>
              </a:spcBef>
              <a:spcAft>
                <a:spcPts val="0"/>
              </a:spcAft>
              <a:buSzPct val="129032"/>
              <a:buChar char="•"/>
            </a:pPr>
            <a:r>
              <a:rPr lang="en-GB"/>
              <a:t>Government-funded finance structure dominates</a:t>
            </a:r>
            <a:endParaRPr/>
          </a:p>
          <a:p>
            <a:pPr indent="0" lvl="1" marL="558800" rtl="0" algn="l">
              <a:lnSpc>
                <a:spcPct val="100000"/>
              </a:lnSpc>
              <a:spcBef>
                <a:spcPts val="0"/>
              </a:spcBef>
              <a:spcAft>
                <a:spcPts val="0"/>
              </a:spcAft>
              <a:buSzPct val="129032"/>
              <a:buNone/>
            </a:pPr>
            <a:r>
              <a:t/>
            </a:r>
            <a:endParaRPr/>
          </a:p>
          <a:p>
            <a:pPr indent="-457200" lvl="0" marL="558800" rtl="0" algn="l">
              <a:lnSpc>
                <a:spcPct val="110000"/>
              </a:lnSpc>
              <a:spcBef>
                <a:spcPts val="300"/>
              </a:spcBef>
              <a:spcAft>
                <a:spcPts val="0"/>
              </a:spcAft>
              <a:buClr>
                <a:schemeClr val="dk1"/>
              </a:buClr>
              <a:buSzPct val="129032"/>
              <a:buFont typeface="Arial"/>
              <a:buAutoNum type="arabicPeriod"/>
            </a:pPr>
            <a:r>
              <a:rPr lang="en-GB"/>
              <a:t>Partially unbundled system – mixed ownership model</a:t>
            </a:r>
            <a:endParaRPr/>
          </a:p>
          <a:p>
            <a:pPr indent="-457200" lvl="1" marL="1016000" rtl="0" algn="l">
              <a:lnSpc>
                <a:spcPct val="100000"/>
              </a:lnSpc>
              <a:spcBef>
                <a:spcPts val="300"/>
              </a:spcBef>
              <a:spcAft>
                <a:spcPts val="0"/>
              </a:spcAft>
              <a:buSzPct val="129032"/>
              <a:buChar char="•"/>
            </a:pPr>
            <a:r>
              <a:rPr lang="en-GB"/>
              <a:t>Finance may be a mix of public and private</a:t>
            </a:r>
            <a:endParaRPr/>
          </a:p>
          <a:p>
            <a:pPr indent="-457200" lvl="1" marL="1016000" rtl="0" algn="l">
              <a:lnSpc>
                <a:spcPct val="100000"/>
              </a:lnSpc>
              <a:spcBef>
                <a:spcPts val="0"/>
              </a:spcBef>
              <a:spcAft>
                <a:spcPts val="0"/>
              </a:spcAft>
              <a:buSzPct val="129032"/>
              <a:buChar char="•"/>
            </a:pPr>
            <a:r>
              <a:rPr lang="en-GB"/>
              <a:t>Direct procurement of private investment by governments remains widespread especially in South Asia and sub-Saharan Africa (see graph and next slide)</a:t>
            </a:r>
            <a:endParaRPr/>
          </a:p>
          <a:p>
            <a:pPr indent="0" lvl="0" marL="101600" rtl="0" algn="l">
              <a:lnSpc>
                <a:spcPct val="110000"/>
              </a:lnSpc>
              <a:spcBef>
                <a:spcPts val="300"/>
              </a:spcBef>
              <a:spcAft>
                <a:spcPts val="300"/>
              </a:spcAft>
              <a:buSzPct val="129032"/>
              <a:buNone/>
            </a:pPr>
            <a:r>
              <a:t/>
            </a:r>
            <a:endParaRPr/>
          </a:p>
        </p:txBody>
      </p:sp>
      <p:pic>
        <p:nvPicPr>
          <p:cNvPr id="240" name="Google Shape;240;p24"/>
          <p:cNvPicPr preferRelativeResize="0"/>
          <p:nvPr/>
        </p:nvPicPr>
        <p:blipFill rotWithShape="1">
          <a:blip r:embed="rId3">
            <a:alphaModFix/>
          </a:blip>
          <a:srcRect b="0" l="0" r="0" t="0"/>
          <a:stretch/>
        </p:blipFill>
        <p:spPr>
          <a:xfrm>
            <a:off x="4769397" y="2074764"/>
            <a:ext cx="6958770" cy="3342938"/>
          </a:xfrm>
          <a:prstGeom prst="rect">
            <a:avLst/>
          </a:prstGeom>
          <a:noFill/>
          <a:ln>
            <a:noFill/>
          </a:ln>
        </p:spPr>
      </p:pic>
      <p:sp>
        <p:nvSpPr>
          <p:cNvPr id="241" name="Google Shape;241;p24"/>
          <p:cNvSpPr txBox="1"/>
          <p:nvPr/>
        </p:nvSpPr>
        <p:spPr>
          <a:xfrm>
            <a:off x="5498123" y="5779476"/>
            <a:ext cx="57325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u="sng">
                <a:solidFill>
                  <a:schemeClr val="dk1"/>
                </a:solidFill>
                <a:latin typeface="Arial"/>
                <a:ea typeface="Arial"/>
                <a:cs typeface="Arial"/>
                <a:sym typeface="Arial"/>
                <a:hlinkClick r:id="rId4">
                  <a:extLst>
                    <a:ext uri="{A12FA001-AC4F-418D-AE19-62706E023703}">
                      <ahyp:hlinkClr val="tx"/>
                    </a:ext>
                  </a:extLst>
                </a:hlinkClick>
              </a:rPr>
              <a:t>Source: Rethinking Power Sector Reform in the Developing World (esmap.org)</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629399" y="124804"/>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Creating an enabling environment for private finance</a:t>
            </a:r>
            <a:endParaRPr/>
          </a:p>
        </p:txBody>
      </p:sp>
      <p:sp>
        <p:nvSpPr>
          <p:cNvPr id="248" name="Google Shape;248;p25"/>
          <p:cNvSpPr txBox="1"/>
          <p:nvPr>
            <p:ph idx="1" type="body"/>
          </p:nvPr>
        </p:nvSpPr>
        <p:spPr>
          <a:xfrm>
            <a:off x="629399" y="1252729"/>
            <a:ext cx="6776867" cy="4083064"/>
          </a:xfrm>
          <a:prstGeom prst="rect">
            <a:avLst/>
          </a:prstGeom>
          <a:noFill/>
          <a:ln>
            <a:noFill/>
          </a:ln>
        </p:spPr>
        <p:txBody>
          <a:bodyPr anchorCtr="0" anchor="t" bIns="0" lIns="0" spcFirstLastPara="1" rIns="0" wrap="square" tIns="0">
            <a:normAutofit/>
          </a:bodyPr>
          <a:lstStyle/>
          <a:p>
            <a:pPr indent="-330200" lvl="0" marL="558800" rtl="0" algn="l">
              <a:lnSpc>
                <a:spcPct val="110000"/>
              </a:lnSpc>
              <a:spcBef>
                <a:spcPts val="300"/>
              </a:spcBef>
              <a:spcAft>
                <a:spcPts val="0"/>
              </a:spcAft>
              <a:buClr>
                <a:schemeClr val="dk1"/>
              </a:buClr>
              <a:buSzPts val="2000"/>
              <a:buFont typeface="Arial"/>
              <a:buNone/>
            </a:pPr>
            <a:r>
              <a:t/>
            </a:r>
            <a:endParaRPr sz="2100"/>
          </a:p>
          <a:p>
            <a:pPr indent="0" lvl="0" marL="101600" rtl="0" algn="l">
              <a:lnSpc>
                <a:spcPct val="110000"/>
              </a:lnSpc>
              <a:spcBef>
                <a:spcPts val="600"/>
              </a:spcBef>
              <a:spcAft>
                <a:spcPts val="0"/>
              </a:spcAft>
              <a:buSzPts val="2000"/>
              <a:buNone/>
            </a:pPr>
            <a:r>
              <a:rPr lang="en-GB" sz="2100"/>
              <a:t>Governments</a:t>
            </a:r>
            <a:r>
              <a:rPr lang="en-GB"/>
              <a:t> play a crucial role in creating conducive conditions for private investment in their countries. These generally all work towards reducing risks to investors. </a:t>
            </a:r>
            <a:endParaRPr b="1" sz="1800">
              <a:solidFill>
                <a:srgbClr val="222222"/>
              </a:solidFill>
              <a:latin typeface="Crimson Text"/>
              <a:ea typeface="Crimson Text"/>
              <a:cs typeface="Crimson Text"/>
              <a:sym typeface="Crimson Text"/>
            </a:endParaRPr>
          </a:p>
          <a:p>
            <a:pPr indent="-330200" lvl="1" marL="1016000" rtl="0" algn="l">
              <a:lnSpc>
                <a:spcPct val="100000"/>
              </a:lnSpc>
              <a:spcBef>
                <a:spcPts val="300"/>
              </a:spcBef>
              <a:spcAft>
                <a:spcPts val="0"/>
              </a:spcAft>
              <a:buSzPts val="2000"/>
              <a:buNone/>
            </a:pPr>
            <a:r>
              <a:t/>
            </a:r>
            <a:endParaRPr/>
          </a:p>
        </p:txBody>
      </p:sp>
      <p:sp>
        <p:nvSpPr>
          <p:cNvPr id="249" name="Google Shape;249;p25"/>
          <p:cNvSpPr txBox="1"/>
          <p:nvPr/>
        </p:nvSpPr>
        <p:spPr>
          <a:xfrm>
            <a:off x="2042583" y="6170083"/>
            <a:ext cx="73363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Sources: </a:t>
            </a:r>
            <a:endParaRPr sz="18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CLDP Understanding Power Purchase Agreements,</a:t>
            </a:r>
            <a:endParaRPr sz="18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IRENA Low-cost finance for the energy transition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3</a:t>
            </a:r>
            <a:endParaRPr b="0" i="0" sz="1800" u="none" cap="none" strike="noStrike">
              <a:solidFill>
                <a:srgbClr val="242424"/>
              </a:solidFill>
              <a:latin typeface="Arial"/>
              <a:ea typeface="Arial"/>
              <a:cs typeface="Arial"/>
              <a:sym typeface="Arial"/>
            </a:endParaRPr>
          </a:p>
        </p:txBody>
      </p:sp>
      <p:sp>
        <p:nvSpPr>
          <p:cNvPr id="256" name="Google Shape;256;p2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Example of Financing Electricity Generation Projects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597513" y="266868"/>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Procurement of grid-scale solar</a:t>
            </a:r>
            <a:endParaRPr/>
          </a:p>
        </p:txBody>
      </p:sp>
      <p:pic>
        <p:nvPicPr>
          <p:cNvPr id="263" name="Google Shape;263;p27"/>
          <p:cNvPicPr preferRelativeResize="0"/>
          <p:nvPr/>
        </p:nvPicPr>
        <p:blipFill rotWithShape="1">
          <a:blip r:embed="rId3">
            <a:alphaModFix/>
          </a:blip>
          <a:srcRect b="0" l="0" r="0" t="0"/>
          <a:stretch/>
        </p:blipFill>
        <p:spPr>
          <a:xfrm>
            <a:off x="764205" y="1660502"/>
            <a:ext cx="8780255" cy="4930630"/>
          </a:xfrm>
          <a:prstGeom prst="rect">
            <a:avLst/>
          </a:prstGeom>
          <a:noFill/>
          <a:ln>
            <a:noFill/>
          </a:ln>
        </p:spPr>
      </p:pic>
      <p:sp>
        <p:nvSpPr>
          <p:cNvPr id="264" name="Google Shape;264;p27"/>
          <p:cNvSpPr txBox="1"/>
          <p:nvPr/>
        </p:nvSpPr>
        <p:spPr>
          <a:xfrm>
            <a:off x="764205" y="1069571"/>
            <a:ext cx="89135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Auctions for contracts with independent power producers – the case of ‘Scaling Solar’</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txBox="1"/>
          <p:nvPr>
            <p:ph type="title"/>
          </p:nvPr>
        </p:nvSpPr>
        <p:spPr>
          <a:xfrm>
            <a:off x="782788"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‘Scaling Solar’ achievements and lessons learned</a:t>
            </a:r>
            <a:endParaRPr/>
          </a:p>
        </p:txBody>
      </p:sp>
      <p:sp>
        <p:nvSpPr>
          <p:cNvPr id="271" name="Google Shape;271;p28"/>
          <p:cNvSpPr txBox="1"/>
          <p:nvPr>
            <p:ph idx="1" type="body"/>
          </p:nvPr>
        </p:nvSpPr>
        <p:spPr>
          <a:xfrm>
            <a:off x="629399" y="1252729"/>
            <a:ext cx="10933801" cy="4075176"/>
          </a:xfrm>
          <a:prstGeom prst="rect">
            <a:avLst/>
          </a:prstGeom>
          <a:noFill/>
          <a:ln>
            <a:noFill/>
          </a:ln>
        </p:spPr>
        <p:txBody>
          <a:bodyPr anchorCtr="0" anchor="t" bIns="0" lIns="0" spcFirstLastPara="1" rIns="0" wrap="square" tIns="0">
            <a:normAutofit/>
          </a:bodyPr>
          <a:lstStyle/>
          <a:p>
            <a:pPr indent="-342900" lvl="0" marL="444500" rtl="0" algn="l">
              <a:lnSpc>
                <a:spcPct val="110000"/>
              </a:lnSpc>
              <a:spcBef>
                <a:spcPts val="300"/>
              </a:spcBef>
              <a:spcAft>
                <a:spcPts val="0"/>
              </a:spcAft>
              <a:buSzPts val="2000"/>
              <a:buFont typeface="Arial"/>
              <a:buChar char="•"/>
            </a:pPr>
            <a:r>
              <a:rPr lang="en-GB"/>
              <a:t>Scaling solar achieved record low tariffs</a:t>
            </a:r>
            <a:endParaRPr/>
          </a:p>
          <a:p>
            <a:pPr indent="-342900" lvl="0" marL="444500" rtl="0" algn="l">
              <a:lnSpc>
                <a:spcPct val="110000"/>
              </a:lnSpc>
              <a:spcBef>
                <a:spcPts val="600"/>
              </a:spcBef>
              <a:spcAft>
                <a:spcPts val="0"/>
              </a:spcAft>
              <a:buSzPts val="2000"/>
              <a:buFont typeface="Arial"/>
              <a:buChar char="•"/>
            </a:pPr>
            <a:r>
              <a:rPr lang="en-GB"/>
              <a:t>Demonstrate the role of best practices in auction success (auction design, process / documentation standardisation etc.)</a:t>
            </a:r>
            <a:endParaRPr/>
          </a:p>
          <a:p>
            <a:pPr indent="-342900" lvl="0" marL="444500" rtl="0" algn="l">
              <a:lnSpc>
                <a:spcPct val="110000"/>
              </a:lnSpc>
              <a:spcBef>
                <a:spcPts val="600"/>
              </a:spcBef>
              <a:spcAft>
                <a:spcPts val="0"/>
              </a:spcAft>
              <a:buSzPts val="2000"/>
              <a:buFont typeface="Arial"/>
              <a:buChar char="•"/>
            </a:pPr>
            <a:r>
              <a:rPr lang="en-GB"/>
              <a:t>Projects &amp; investments completed and operational:</a:t>
            </a:r>
            <a:endParaRPr/>
          </a:p>
          <a:p>
            <a:pPr indent="-330200" lvl="0" marL="558800" rtl="0" algn="l">
              <a:lnSpc>
                <a:spcPct val="110000"/>
              </a:lnSpc>
              <a:spcBef>
                <a:spcPts val="600"/>
              </a:spcBef>
              <a:spcAft>
                <a:spcPts val="300"/>
              </a:spcAft>
              <a:buClr>
                <a:schemeClr val="dk1"/>
              </a:buClr>
              <a:buSzPts val="2000"/>
              <a:buFont typeface="Arial"/>
              <a:buNone/>
            </a:pPr>
            <a:r>
              <a:t/>
            </a:r>
            <a:endParaRPr/>
          </a:p>
        </p:txBody>
      </p:sp>
      <p:graphicFrame>
        <p:nvGraphicFramePr>
          <p:cNvPr id="272" name="Google Shape;272;p28"/>
          <p:cNvGraphicFramePr/>
          <p:nvPr/>
        </p:nvGraphicFramePr>
        <p:xfrm>
          <a:off x="782788" y="3429000"/>
          <a:ext cx="3000000" cy="3000000"/>
        </p:xfrm>
        <a:graphic>
          <a:graphicData uri="http://schemas.openxmlformats.org/drawingml/2006/table">
            <a:tbl>
              <a:tblPr bandRow="1" firstRow="1">
                <a:noFill/>
                <a:tableStyleId>{07A689EF-AF64-431C-B0DD-8D6BD87B40DD}</a:tableStyleId>
              </a:tblPr>
              <a:tblGrid>
                <a:gridCol w="1379425"/>
                <a:gridCol w="1652950"/>
                <a:gridCol w="1817075"/>
                <a:gridCol w="4865075"/>
              </a:tblGrid>
              <a:tr h="370850">
                <a:tc>
                  <a:txBody>
                    <a:bodyPr/>
                    <a:lstStyle/>
                    <a:p>
                      <a:pPr indent="0" lvl="0" marL="0" marR="0" rtl="0" algn="l">
                        <a:lnSpc>
                          <a:spcPct val="100000"/>
                        </a:lnSpc>
                        <a:spcBef>
                          <a:spcPts val="0"/>
                        </a:spcBef>
                        <a:spcAft>
                          <a:spcPts val="0"/>
                        </a:spcAft>
                        <a:buNone/>
                      </a:pPr>
                      <a:r>
                        <a:rPr lang="en-GB" sz="1800" u="none" cap="none" strike="noStrike"/>
                        <a:t>Country</a:t>
                      </a:r>
                      <a:endParaRPr/>
                    </a:p>
                  </a:txBody>
                  <a:tcPr marT="45725" marB="45725" marR="91450" marL="91450"/>
                </a:tc>
                <a:tc>
                  <a:txBody>
                    <a:bodyPr/>
                    <a:lstStyle/>
                    <a:p>
                      <a:pPr indent="0" lvl="0" marL="0" marR="0" rtl="0" algn="l">
                        <a:lnSpc>
                          <a:spcPct val="100000"/>
                        </a:lnSpc>
                        <a:spcBef>
                          <a:spcPts val="0"/>
                        </a:spcBef>
                        <a:spcAft>
                          <a:spcPts val="0"/>
                        </a:spcAft>
                        <a:buNone/>
                      </a:pPr>
                      <a:r>
                        <a:rPr lang="en-GB" sz="1800" u="none" cap="none" strike="noStrike"/>
                        <a:t>Project size (MW)</a:t>
                      </a:r>
                      <a:endParaRPr/>
                    </a:p>
                  </a:txBody>
                  <a:tcPr marT="45725" marB="45725" marR="91450" marL="91450"/>
                </a:tc>
                <a:tc>
                  <a:txBody>
                    <a:bodyPr/>
                    <a:lstStyle/>
                    <a:p>
                      <a:pPr indent="0" lvl="0" marL="0" marR="0" rtl="0" algn="l">
                        <a:lnSpc>
                          <a:spcPct val="100000"/>
                        </a:lnSpc>
                        <a:spcBef>
                          <a:spcPts val="0"/>
                        </a:spcBef>
                        <a:spcAft>
                          <a:spcPts val="0"/>
                        </a:spcAft>
                        <a:buNone/>
                      </a:pPr>
                      <a:r>
                        <a:rPr lang="en-GB" sz="1800" u="none" cap="none" strike="noStrike"/>
                        <a:t>Tariff </a:t>
                      </a:r>
                      <a:endParaRPr/>
                    </a:p>
                    <a:p>
                      <a:pPr indent="0" lvl="0" marL="0" marR="0" rtl="0" algn="l">
                        <a:lnSpc>
                          <a:spcPct val="100000"/>
                        </a:lnSpc>
                        <a:spcBef>
                          <a:spcPts val="0"/>
                        </a:spcBef>
                        <a:spcAft>
                          <a:spcPts val="0"/>
                        </a:spcAft>
                        <a:buNone/>
                      </a:pPr>
                      <a:r>
                        <a:rPr lang="en-GB" sz="1800" u="none" cap="none" strike="noStrike"/>
                        <a:t>(US c/kWh)</a:t>
                      </a:r>
                      <a:endParaRPr/>
                    </a:p>
                  </a:txBody>
                  <a:tcPr marT="45725" marB="45725" marR="91450" marL="91450"/>
                </a:tc>
                <a:tc>
                  <a:txBody>
                    <a:bodyPr/>
                    <a:lstStyle/>
                    <a:p>
                      <a:pPr indent="0" lvl="0" marL="216000" marR="0" rtl="0" algn="l">
                        <a:lnSpc>
                          <a:spcPct val="100000"/>
                        </a:lnSpc>
                        <a:spcBef>
                          <a:spcPts val="0"/>
                        </a:spcBef>
                        <a:spcAft>
                          <a:spcPts val="0"/>
                        </a:spcAft>
                        <a:buNone/>
                      </a:pPr>
                      <a:r>
                        <a:rPr lang="en-GB" sz="1800" u="none" cap="none" strike="noStrike"/>
                        <a:t>Date</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800" u="none" cap="none" strike="noStrike"/>
                        <a:t>Senegal</a:t>
                      </a:r>
                      <a:endParaRPr/>
                    </a:p>
                  </a:txBody>
                  <a:tcPr marT="45725" marB="45725" marR="91450" marL="91450"/>
                </a:tc>
                <a:tc>
                  <a:txBody>
                    <a:bodyPr/>
                    <a:lstStyle/>
                    <a:p>
                      <a:pPr indent="0" lvl="0" marL="540000" marR="0" rtl="0" algn="r">
                        <a:lnSpc>
                          <a:spcPct val="100000"/>
                        </a:lnSpc>
                        <a:spcBef>
                          <a:spcPts val="0"/>
                        </a:spcBef>
                        <a:spcAft>
                          <a:spcPts val="0"/>
                        </a:spcAft>
                        <a:buNone/>
                      </a:pPr>
                      <a:r>
                        <a:rPr lang="en-GB" sz="1800" u="none" cap="none" strike="noStrike"/>
                        <a:t>60</a:t>
                      </a:r>
                      <a:endParaRPr/>
                    </a:p>
                  </a:txBody>
                  <a:tcPr marT="45725" marB="45725" marR="91450" marL="91450"/>
                </a:tc>
                <a:tc>
                  <a:txBody>
                    <a:bodyPr/>
                    <a:lstStyle/>
                    <a:p>
                      <a:pPr indent="0" lvl="0" marL="540000" marR="0" rtl="0" algn="r">
                        <a:lnSpc>
                          <a:spcPct val="100000"/>
                        </a:lnSpc>
                        <a:spcBef>
                          <a:spcPts val="0"/>
                        </a:spcBef>
                        <a:spcAft>
                          <a:spcPts val="0"/>
                        </a:spcAft>
                        <a:buNone/>
                      </a:pPr>
                      <a:r>
                        <a:rPr lang="en-GB" sz="1800" u="none" cap="none" strike="noStrike"/>
                        <a:t>&lt;4.0</a:t>
                      </a:r>
                      <a:endParaRPr/>
                    </a:p>
                  </a:txBody>
                  <a:tcPr marT="45725" marB="45725" marR="91450" marL="91450"/>
                </a:tc>
                <a:tc>
                  <a:txBody>
                    <a:bodyPr/>
                    <a:lstStyle/>
                    <a:p>
                      <a:pPr indent="0" lvl="0" marL="252000" marR="0" rtl="0" algn="l">
                        <a:lnSpc>
                          <a:spcPct val="100000"/>
                        </a:lnSpc>
                        <a:spcBef>
                          <a:spcPts val="0"/>
                        </a:spcBef>
                        <a:spcAft>
                          <a:spcPts val="0"/>
                        </a:spcAft>
                        <a:buNone/>
                      </a:pPr>
                      <a:r>
                        <a:rPr lang="en-GB" sz="1800" u="none" cap="none" strike="noStrike"/>
                        <a:t>2021 – operational</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800" u="none" cap="none" strike="noStrike"/>
                        <a:t>Uzbekistan</a:t>
                      </a:r>
                      <a:endParaRPr/>
                    </a:p>
                  </a:txBody>
                  <a:tcPr marT="45725" marB="45725" marR="91450" marL="91450"/>
                </a:tc>
                <a:tc>
                  <a:txBody>
                    <a:bodyPr/>
                    <a:lstStyle/>
                    <a:p>
                      <a:pPr indent="0" lvl="0" marL="540000" marR="0" rtl="0" algn="r">
                        <a:lnSpc>
                          <a:spcPct val="100000"/>
                        </a:lnSpc>
                        <a:spcBef>
                          <a:spcPts val="0"/>
                        </a:spcBef>
                        <a:spcAft>
                          <a:spcPts val="0"/>
                        </a:spcAft>
                        <a:buNone/>
                      </a:pPr>
                      <a:r>
                        <a:rPr lang="en-GB" sz="1800" u="none" cap="none" strike="noStrike"/>
                        <a:t>100</a:t>
                      </a:r>
                      <a:endParaRPr/>
                    </a:p>
                    <a:p>
                      <a:pPr indent="0" lvl="0" marL="540000" marR="0" rtl="0" algn="r">
                        <a:lnSpc>
                          <a:spcPct val="100000"/>
                        </a:lnSpc>
                        <a:spcBef>
                          <a:spcPts val="0"/>
                        </a:spcBef>
                        <a:spcAft>
                          <a:spcPts val="0"/>
                        </a:spcAft>
                        <a:buNone/>
                      </a:pPr>
                      <a:r>
                        <a:rPr lang="en-GB" sz="1800" u="none" cap="none" strike="noStrike"/>
                        <a:t>440</a:t>
                      </a:r>
                      <a:endParaRPr/>
                    </a:p>
                  </a:txBody>
                  <a:tcPr marT="45725" marB="45725" marR="91450" marL="91450"/>
                </a:tc>
                <a:tc>
                  <a:txBody>
                    <a:bodyPr/>
                    <a:lstStyle/>
                    <a:p>
                      <a:pPr indent="0" lvl="0" marL="540000" marR="0" rtl="0" algn="r">
                        <a:lnSpc>
                          <a:spcPct val="100000"/>
                        </a:lnSpc>
                        <a:spcBef>
                          <a:spcPts val="0"/>
                        </a:spcBef>
                        <a:spcAft>
                          <a:spcPts val="0"/>
                        </a:spcAft>
                        <a:buNone/>
                      </a:pPr>
                      <a:r>
                        <a:rPr lang="en-GB" sz="1800" u="none" cap="none" strike="noStrike"/>
                        <a:t>2.7</a:t>
                      </a:r>
                      <a:endParaRPr/>
                    </a:p>
                    <a:p>
                      <a:pPr indent="0" lvl="0" marL="354013" marR="0" rtl="0" algn="r">
                        <a:lnSpc>
                          <a:spcPct val="100000"/>
                        </a:lnSpc>
                        <a:spcBef>
                          <a:spcPts val="0"/>
                        </a:spcBef>
                        <a:spcAft>
                          <a:spcPts val="0"/>
                        </a:spcAft>
                        <a:buNone/>
                      </a:pPr>
                      <a:r>
                        <a:rPr lang="en-GB" sz="1800" u="none" cap="none" strike="noStrike"/>
                        <a:t>1.8</a:t>
                      </a:r>
                      <a:endParaRPr/>
                    </a:p>
                  </a:txBody>
                  <a:tcPr marT="45725" marB="45725" marR="91450" marL="91450"/>
                </a:tc>
                <a:tc>
                  <a:txBody>
                    <a:bodyPr/>
                    <a:lstStyle/>
                    <a:p>
                      <a:pPr indent="0" lvl="0" marL="252000" marR="0" rtl="0" algn="l">
                        <a:lnSpc>
                          <a:spcPct val="100000"/>
                        </a:lnSpc>
                        <a:spcBef>
                          <a:spcPts val="0"/>
                        </a:spcBef>
                        <a:spcAft>
                          <a:spcPts val="0"/>
                        </a:spcAft>
                        <a:buNone/>
                      </a:pPr>
                      <a:r>
                        <a:rPr lang="en-GB" sz="1800" u="none" cap="none" strike="noStrike"/>
                        <a:t>2019 – Phase 1 operational</a:t>
                      </a:r>
                      <a:endParaRPr/>
                    </a:p>
                    <a:p>
                      <a:pPr indent="0" lvl="0" marL="252000" marR="0" rtl="0" algn="l">
                        <a:lnSpc>
                          <a:spcPct val="100000"/>
                        </a:lnSpc>
                        <a:spcBef>
                          <a:spcPts val="0"/>
                        </a:spcBef>
                        <a:spcAft>
                          <a:spcPts val="0"/>
                        </a:spcAft>
                        <a:buNone/>
                      </a:pPr>
                      <a:r>
                        <a:rPr lang="en-GB" sz="1800" u="none" cap="none" strike="noStrike"/>
                        <a:t>2023 – Phase 2 expected financial close</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800" u="none" cap="none" strike="noStrike"/>
                        <a:t>Zambia</a:t>
                      </a:r>
                      <a:endParaRPr/>
                    </a:p>
                  </a:txBody>
                  <a:tcPr marT="45725" marB="45725" marR="91450" marL="91450"/>
                </a:tc>
                <a:tc>
                  <a:txBody>
                    <a:bodyPr/>
                    <a:lstStyle/>
                    <a:p>
                      <a:pPr indent="0" lvl="0" marL="540000" marR="0" rtl="0" algn="r">
                        <a:lnSpc>
                          <a:spcPct val="100000"/>
                        </a:lnSpc>
                        <a:spcBef>
                          <a:spcPts val="0"/>
                        </a:spcBef>
                        <a:spcAft>
                          <a:spcPts val="0"/>
                        </a:spcAft>
                        <a:buNone/>
                      </a:pPr>
                      <a:r>
                        <a:rPr lang="en-GB" sz="1800" u="none" cap="none" strike="noStrike"/>
                        <a:t>75  </a:t>
                      </a:r>
                      <a:endParaRPr/>
                    </a:p>
                  </a:txBody>
                  <a:tcPr marT="45725" marB="45725" marR="91450" marL="91450"/>
                </a:tc>
                <a:tc>
                  <a:txBody>
                    <a:bodyPr/>
                    <a:lstStyle/>
                    <a:p>
                      <a:pPr indent="0" lvl="0" marL="540000" marR="0" rtl="0" algn="r">
                        <a:lnSpc>
                          <a:spcPct val="100000"/>
                        </a:lnSpc>
                        <a:spcBef>
                          <a:spcPts val="0"/>
                        </a:spcBef>
                        <a:spcAft>
                          <a:spcPts val="0"/>
                        </a:spcAft>
                        <a:buNone/>
                      </a:pPr>
                      <a:r>
                        <a:rPr lang="en-GB" sz="1800" u="none" cap="none" strike="noStrike"/>
                        <a:t>6.0</a:t>
                      </a:r>
                      <a:endParaRPr/>
                    </a:p>
                  </a:txBody>
                  <a:tcPr marT="45725" marB="45725" marR="91450" marL="91450"/>
                </a:tc>
                <a:tc>
                  <a:txBody>
                    <a:bodyPr/>
                    <a:lstStyle/>
                    <a:p>
                      <a:pPr indent="0" lvl="0" marL="252000" marR="0" rtl="0" algn="l">
                        <a:lnSpc>
                          <a:spcPct val="100000"/>
                        </a:lnSpc>
                        <a:spcBef>
                          <a:spcPts val="0"/>
                        </a:spcBef>
                        <a:spcAft>
                          <a:spcPts val="0"/>
                        </a:spcAft>
                        <a:buNone/>
                      </a:pPr>
                      <a:r>
                        <a:rPr lang="en-GB" sz="1800" u="none" cap="none" strike="noStrike"/>
                        <a:t>2019 – operational</a:t>
                      </a:r>
                      <a:endParaRPr/>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9"/>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4</a:t>
            </a:r>
            <a:endParaRPr b="0" i="0" sz="1800" u="none" cap="none" strike="noStrike">
              <a:solidFill>
                <a:srgbClr val="242424"/>
              </a:solidFill>
              <a:latin typeface="Arial"/>
              <a:ea typeface="Arial"/>
              <a:cs typeface="Arial"/>
              <a:sym typeface="Arial"/>
            </a:endParaRPr>
          </a:p>
        </p:txBody>
      </p:sp>
      <p:sp>
        <p:nvSpPr>
          <p:cNvPr id="279" name="Google Shape;279;p29"/>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Examples of Financing Transmission Projects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Lecture structure</a:t>
            </a:r>
            <a:endParaRPr/>
          </a:p>
        </p:txBody>
      </p:sp>
      <p:sp>
        <p:nvSpPr>
          <p:cNvPr id="75" name="Google Shape;75;p3"/>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fontScale="85000" lnSpcReduction="20000"/>
          </a:bodyPr>
          <a:lstStyle/>
          <a:p>
            <a:pPr indent="-457200" lvl="0" marL="558800" rtl="0" algn="l">
              <a:lnSpc>
                <a:spcPct val="110000"/>
              </a:lnSpc>
              <a:spcBef>
                <a:spcPts val="300"/>
              </a:spcBef>
              <a:spcAft>
                <a:spcPts val="0"/>
              </a:spcAft>
              <a:buClr>
                <a:schemeClr val="dk1"/>
              </a:buClr>
              <a:buSzPct val="117647"/>
              <a:buFont typeface="Arial"/>
              <a:buAutoNum type="arabicPeriod"/>
            </a:pPr>
            <a:r>
              <a:rPr lang="en-GB"/>
              <a:t>Finance structures - the basics</a:t>
            </a:r>
            <a:endParaRPr/>
          </a:p>
          <a:p>
            <a:pPr indent="-457200" lvl="1" marL="1016000" rtl="0" algn="l">
              <a:lnSpc>
                <a:spcPct val="100000"/>
              </a:lnSpc>
              <a:spcBef>
                <a:spcPts val="300"/>
              </a:spcBef>
              <a:spcAft>
                <a:spcPts val="0"/>
              </a:spcAft>
              <a:buSzPct val="117647"/>
              <a:buChar char="•"/>
            </a:pPr>
            <a:r>
              <a:rPr lang="en-GB"/>
              <a:t>Risk &amp; return, debt &amp; equity, cost of capital</a:t>
            </a:r>
            <a:endParaRPr/>
          </a:p>
          <a:p>
            <a:pPr indent="-457200" lvl="1" marL="1016000" rtl="0" algn="l">
              <a:lnSpc>
                <a:spcPct val="100000"/>
              </a:lnSpc>
              <a:spcBef>
                <a:spcPts val="0"/>
              </a:spcBef>
              <a:spcAft>
                <a:spcPts val="0"/>
              </a:spcAft>
              <a:buSzPct val="117647"/>
              <a:buChar char="•"/>
            </a:pPr>
            <a:r>
              <a:rPr lang="en-GB"/>
              <a:t>Public and private financing structures </a:t>
            </a:r>
            <a:endParaRPr/>
          </a:p>
          <a:p>
            <a:pPr indent="-330200" lvl="0" marL="558800" rtl="0" algn="l">
              <a:lnSpc>
                <a:spcPct val="110000"/>
              </a:lnSpc>
              <a:spcBef>
                <a:spcPts val="300"/>
              </a:spcBef>
              <a:spcAft>
                <a:spcPts val="0"/>
              </a:spcAft>
              <a:buClr>
                <a:schemeClr val="dk1"/>
              </a:buClr>
              <a:buSzPct val="117647"/>
              <a:buFont typeface="Arial"/>
              <a:buNone/>
            </a:pPr>
            <a:r>
              <a:t/>
            </a:r>
            <a:endParaRPr/>
          </a:p>
          <a:p>
            <a:pPr indent="-457200" lvl="0" marL="558800" rtl="0" algn="l">
              <a:lnSpc>
                <a:spcPct val="110000"/>
              </a:lnSpc>
              <a:spcBef>
                <a:spcPts val="600"/>
              </a:spcBef>
              <a:spcAft>
                <a:spcPts val="0"/>
              </a:spcAft>
              <a:buClr>
                <a:schemeClr val="dk1"/>
              </a:buClr>
              <a:buSzPct val="117647"/>
              <a:buFont typeface="Arial"/>
              <a:buAutoNum type="arabicPeriod"/>
            </a:pPr>
            <a:r>
              <a:rPr lang="en-GB"/>
              <a:t>Sources of finance</a:t>
            </a:r>
            <a:endParaRPr/>
          </a:p>
          <a:p>
            <a:pPr indent="-457200" lvl="1" marL="1016000" rtl="0" algn="l">
              <a:lnSpc>
                <a:spcPct val="100000"/>
              </a:lnSpc>
              <a:spcBef>
                <a:spcPts val="300"/>
              </a:spcBef>
              <a:spcAft>
                <a:spcPts val="0"/>
              </a:spcAft>
              <a:buSzPct val="117647"/>
              <a:buChar char="•"/>
            </a:pPr>
            <a:r>
              <a:rPr lang="en-GB"/>
              <a:t>Sources of private and public finance</a:t>
            </a:r>
            <a:endParaRPr/>
          </a:p>
          <a:p>
            <a:pPr indent="-457200" lvl="1" marL="1016000" rtl="0" algn="l">
              <a:lnSpc>
                <a:spcPct val="100000"/>
              </a:lnSpc>
              <a:spcBef>
                <a:spcPts val="0"/>
              </a:spcBef>
              <a:spcAft>
                <a:spcPts val="0"/>
              </a:spcAft>
              <a:buSzPct val="117647"/>
              <a:buChar char="•"/>
            </a:pPr>
            <a:r>
              <a:rPr lang="en-GB"/>
              <a:t>Climate finance, risk mitigation and other elements of financing</a:t>
            </a:r>
            <a:endParaRPr/>
          </a:p>
          <a:p>
            <a:pPr indent="-330200" lvl="0" marL="558800" rtl="0" algn="l">
              <a:lnSpc>
                <a:spcPct val="110000"/>
              </a:lnSpc>
              <a:spcBef>
                <a:spcPts val="300"/>
              </a:spcBef>
              <a:spcAft>
                <a:spcPts val="0"/>
              </a:spcAft>
              <a:buClr>
                <a:schemeClr val="dk1"/>
              </a:buClr>
              <a:buSzPct val="117647"/>
              <a:buFont typeface="Arial"/>
              <a:buNone/>
            </a:pPr>
            <a:r>
              <a:t/>
            </a:r>
            <a:endParaRPr/>
          </a:p>
          <a:p>
            <a:pPr indent="-457200" lvl="0" marL="558800" rtl="0" algn="l">
              <a:lnSpc>
                <a:spcPct val="110000"/>
              </a:lnSpc>
              <a:spcBef>
                <a:spcPts val="600"/>
              </a:spcBef>
              <a:spcAft>
                <a:spcPts val="0"/>
              </a:spcAft>
              <a:buClr>
                <a:schemeClr val="dk1"/>
              </a:buClr>
              <a:buSzPct val="117647"/>
              <a:buFont typeface="Arial"/>
              <a:buAutoNum type="arabicPeriod"/>
            </a:pPr>
            <a:r>
              <a:rPr lang="en-GB"/>
              <a:t>Role of Government</a:t>
            </a:r>
            <a:endParaRPr/>
          </a:p>
          <a:p>
            <a:pPr indent="-457200" lvl="1" marL="1016000" rtl="0" algn="l">
              <a:lnSpc>
                <a:spcPct val="100000"/>
              </a:lnSpc>
              <a:spcBef>
                <a:spcPts val="300"/>
              </a:spcBef>
              <a:spcAft>
                <a:spcPts val="0"/>
              </a:spcAft>
              <a:buSzPct val="117647"/>
              <a:buChar char="•"/>
            </a:pPr>
            <a:r>
              <a:rPr lang="en-GB"/>
              <a:t>Enabling environment</a:t>
            </a:r>
            <a:endParaRPr/>
          </a:p>
          <a:p>
            <a:pPr indent="-457200" lvl="1" marL="1016000" rtl="0" algn="l">
              <a:lnSpc>
                <a:spcPct val="100000"/>
              </a:lnSpc>
              <a:spcBef>
                <a:spcPts val="0"/>
              </a:spcBef>
              <a:spcAft>
                <a:spcPts val="0"/>
              </a:spcAft>
              <a:buSzPct val="117647"/>
              <a:buChar char="•"/>
            </a:pPr>
            <a:r>
              <a:rPr lang="en-GB"/>
              <a:t>Mobilising finance</a:t>
            </a:r>
            <a:endParaRPr/>
          </a:p>
          <a:p>
            <a:pPr indent="-330200" lvl="1" marL="1016000" rtl="0" algn="l">
              <a:lnSpc>
                <a:spcPct val="100000"/>
              </a:lnSpc>
              <a:spcBef>
                <a:spcPts val="0"/>
              </a:spcBef>
              <a:spcAft>
                <a:spcPts val="0"/>
              </a:spcAft>
              <a:buSzPct val="117647"/>
              <a:buNone/>
            </a:pPr>
            <a:r>
              <a:t/>
            </a:r>
            <a:endParaRPr/>
          </a:p>
          <a:p>
            <a:pPr indent="-457200" lvl="0" marL="558800" rtl="0" algn="l">
              <a:lnSpc>
                <a:spcPct val="110000"/>
              </a:lnSpc>
              <a:spcBef>
                <a:spcPts val="300"/>
              </a:spcBef>
              <a:spcAft>
                <a:spcPts val="0"/>
              </a:spcAft>
              <a:buClr>
                <a:schemeClr val="dk1"/>
              </a:buClr>
              <a:buSzPct val="117647"/>
              <a:buFont typeface="Arial"/>
              <a:buAutoNum type="arabicPeriod"/>
            </a:pPr>
            <a:r>
              <a:rPr lang="en-GB"/>
              <a:t>4.	Examples of financing structures for electricity generation</a:t>
            </a:r>
            <a:endParaRPr/>
          </a:p>
          <a:p>
            <a:pPr indent="-457200" lvl="1" marL="1016000" rtl="0" algn="l">
              <a:lnSpc>
                <a:spcPct val="100000"/>
              </a:lnSpc>
              <a:spcBef>
                <a:spcPts val="300"/>
              </a:spcBef>
              <a:spcAft>
                <a:spcPts val="0"/>
              </a:spcAft>
              <a:buSzPct val="117647"/>
              <a:buChar char="•"/>
            </a:pPr>
            <a:r>
              <a:rPr lang="en-GB"/>
              <a:t>Including corporate &amp; project finance</a:t>
            </a:r>
            <a:endParaRPr/>
          </a:p>
          <a:p>
            <a:pPr indent="-330200" lvl="1" marL="1016000" rtl="0" algn="l">
              <a:lnSpc>
                <a:spcPct val="100000"/>
              </a:lnSpc>
              <a:spcBef>
                <a:spcPts val="0"/>
              </a:spcBef>
              <a:spcAft>
                <a:spcPts val="0"/>
              </a:spcAft>
              <a:buSzPct val="117647"/>
              <a:buNone/>
            </a:pPr>
            <a:r>
              <a:t/>
            </a:r>
            <a:endParaRPr/>
          </a:p>
          <a:p>
            <a:pPr indent="-457200" lvl="0" marL="558800" rtl="0" algn="l">
              <a:lnSpc>
                <a:spcPct val="110000"/>
              </a:lnSpc>
              <a:spcBef>
                <a:spcPts val="300"/>
              </a:spcBef>
              <a:spcAft>
                <a:spcPts val="0"/>
              </a:spcAft>
              <a:buClr>
                <a:schemeClr val="dk1"/>
              </a:buClr>
              <a:buSzPct val="117647"/>
              <a:buFont typeface="Arial"/>
              <a:buAutoNum type="arabicPeriod"/>
            </a:pPr>
            <a:r>
              <a:rPr lang="en-GB"/>
              <a:t>5.	Examples of Financing transmission</a:t>
            </a:r>
            <a:endParaRPr/>
          </a:p>
          <a:p>
            <a:pPr indent="-457200" lvl="1" marL="1016000" rtl="0" algn="l">
              <a:lnSpc>
                <a:spcPct val="100000"/>
              </a:lnSpc>
              <a:spcBef>
                <a:spcPts val="300"/>
              </a:spcBef>
              <a:spcAft>
                <a:spcPts val="0"/>
              </a:spcAft>
              <a:buSzPct val="117647"/>
              <a:buChar char="•"/>
            </a:pPr>
            <a:r>
              <a:rPr lang="en-GB"/>
              <a:t>Public and private sector-led financing structures</a:t>
            </a:r>
            <a:endParaRPr/>
          </a:p>
          <a:p>
            <a:pPr indent="-330200" lvl="1" marL="1016000" rtl="0" algn="l">
              <a:lnSpc>
                <a:spcPct val="100000"/>
              </a:lnSpc>
              <a:spcBef>
                <a:spcPts val="0"/>
              </a:spcBef>
              <a:spcAft>
                <a:spcPts val="0"/>
              </a:spcAft>
              <a:buSzPct val="117647"/>
              <a:buNone/>
            </a:pPr>
            <a:r>
              <a:t/>
            </a:r>
            <a:endParaRPr/>
          </a:p>
          <a:p>
            <a:pPr indent="0" lvl="0" marL="101600" rtl="0" algn="l">
              <a:lnSpc>
                <a:spcPct val="110000"/>
              </a:lnSpc>
              <a:spcBef>
                <a:spcPts val="300"/>
              </a:spcBef>
              <a:spcAft>
                <a:spcPts val="0"/>
              </a:spcAft>
              <a:buSzPct val="117647"/>
              <a:buNone/>
            </a:pPr>
            <a:r>
              <a:rPr b="1" lang="en-GB"/>
              <a:t>Case Study: Data-2-Deal</a:t>
            </a:r>
            <a:endParaRPr/>
          </a:p>
          <a:p>
            <a:pPr indent="-330200" lvl="0" marL="558800" rtl="0" algn="l">
              <a:lnSpc>
                <a:spcPct val="110000"/>
              </a:lnSpc>
              <a:spcBef>
                <a:spcPts val="600"/>
              </a:spcBef>
              <a:spcAft>
                <a:spcPts val="300"/>
              </a:spcAft>
              <a:buClr>
                <a:schemeClr val="dk1"/>
              </a:buClr>
              <a:buSzPct val="117647"/>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0"/>
          <p:cNvSpPr txBox="1"/>
          <p:nvPr>
            <p:ph type="title"/>
          </p:nvPr>
        </p:nvSpPr>
        <p:spPr>
          <a:xfrm>
            <a:off x="773779" y="74246"/>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Sovereign debt funding model:</a:t>
            </a:r>
            <a:br>
              <a:rPr lang="en-GB"/>
            </a:br>
            <a:r>
              <a:rPr lang="en-GB"/>
              <a:t>Lake Turkana, Kenya</a:t>
            </a:r>
            <a:endParaRPr/>
          </a:p>
        </p:txBody>
      </p:sp>
      <p:sp>
        <p:nvSpPr>
          <p:cNvPr id="286" name="Google Shape;286;p30"/>
          <p:cNvSpPr txBox="1"/>
          <p:nvPr>
            <p:ph idx="1" type="body"/>
          </p:nvPr>
        </p:nvSpPr>
        <p:spPr>
          <a:xfrm>
            <a:off x="629399" y="1252729"/>
            <a:ext cx="10933801" cy="1935640"/>
          </a:xfrm>
          <a:prstGeom prst="rect">
            <a:avLst/>
          </a:prstGeom>
          <a:noFill/>
          <a:ln>
            <a:noFill/>
          </a:ln>
        </p:spPr>
        <p:txBody>
          <a:bodyPr anchorCtr="0" anchor="t" bIns="0" lIns="0" spcFirstLastPara="1" rIns="0" wrap="square" tIns="0">
            <a:normAutofit/>
          </a:bodyPr>
          <a:lstStyle/>
          <a:p>
            <a:pPr indent="0" lvl="0" marL="101600" rtl="0" algn="l">
              <a:lnSpc>
                <a:spcPct val="110000"/>
              </a:lnSpc>
              <a:spcBef>
                <a:spcPts val="300"/>
              </a:spcBef>
              <a:spcAft>
                <a:spcPts val="300"/>
              </a:spcAft>
              <a:buSzPts val="2000"/>
              <a:buNone/>
            </a:pPr>
            <a:r>
              <a:rPr b="1" lang="en-GB" sz="1800">
                <a:solidFill>
                  <a:srgbClr val="002A6C"/>
                </a:solidFill>
                <a:latin typeface="Lato"/>
                <a:ea typeface="Lato"/>
                <a:cs typeface="Lato"/>
                <a:sym typeface="Lato"/>
              </a:rPr>
              <a:t>Lake Turkana Transmission line project </a:t>
            </a:r>
            <a:r>
              <a:rPr lang="en-GB" sz="1800">
                <a:solidFill>
                  <a:srgbClr val="002A6C"/>
                </a:solidFill>
                <a:latin typeface="Lato"/>
                <a:ea typeface="Lato"/>
                <a:cs typeface="Lato"/>
                <a:sym typeface="Lato"/>
              </a:rPr>
              <a:t>The </a:t>
            </a:r>
            <a:r>
              <a:rPr b="0" i="0" lang="en-GB" sz="1800" u="none" strike="noStrike">
                <a:solidFill>
                  <a:srgbClr val="002A6C"/>
                </a:solidFill>
                <a:latin typeface="Lato"/>
                <a:ea typeface="Lato"/>
                <a:cs typeface="Lato"/>
                <a:sym typeface="Lato"/>
              </a:rPr>
              <a:t>original relationship among parties in the at the time of commissioning of the line</a:t>
            </a:r>
            <a:endParaRPr/>
          </a:p>
        </p:txBody>
      </p:sp>
      <p:pic>
        <p:nvPicPr>
          <p:cNvPr id="287" name="Google Shape;287;p30"/>
          <p:cNvPicPr preferRelativeResize="0"/>
          <p:nvPr/>
        </p:nvPicPr>
        <p:blipFill rotWithShape="1">
          <a:blip r:embed="rId3">
            <a:alphaModFix/>
          </a:blip>
          <a:srcRect b="0" l="0" r="0" t="0"/>
          <a:stretch/>
        </p:blipFill>
        <p:spPr>
          <a:xfrm>
            <a:off x="3074442" y="2029791"/>
            <a:ext cx="8935955" cy="4070219"/>
          </a:xfrm>
          <a:prstGeom prst="rect">
            <a:avLst/>
          </a:prstGeom>
          <a:noFill/>
          <a:ln>
            <a:noFill/>
          </a:ln>
        </p:spPr>
      </p:pic>
      <p:sp>
        <p:nvSpPr>
          <p:cNvPr id="288" name="Google Shape;288;p30"/>
          <p:cNvSpPr txBox="1"/>
          <p:nvPr/>
        </p:nvSpPr>
        <p:spPr>
          <a:xfrm>
            <a:off x="5739063" y="6381504"/>
            <a:ext cx="46161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Source: CLDP </a:t>
            </a:r>
            <a:r>
              <a:rPr b="1" i="0" lang="en-GB" sz="1400">
                <a:solidFill>
                  <a:srgbClr val="1B1B1B"/>
                </a:solidFill>
                <a:latin typeface="Merriweather"/>
                <a:ea typeface="Merriweather"/>
                <a:cs typeface="Merriweather"/>
                <a:sym typeface="Merriweather"/>
              </a:rPr>
              <a:t>Understanding Power Transmission Financing </a:t>
            </a:r>
            <a:endParaRPr sz="1200">
              <a:solidFill>
                <a:schemeClr val="dk1"/>
              </a:solidFill>
              <a:latin typeface="Arial"/>
              <a:ea typeface="Arial"/>
              <a:cs typeface="Arial"/>
              <a:sym typeface="Arial"/>
            </a:endParaRPr>
          </a:p>
        </p:txBody>
      </p:sp>
      <p:sp>
        <p:nvSpPr>
          <p:cNvPr id="289" name="Google Shape;289;p30"/>
          <p:cNvSpPr txBox="1"/>
          <p:nvPr/>
        </p:nvSpPr>
        <p:spPr>
          <a:xfrm>
            <a:off x="264695" y="2598821"/>
            <a:ext cx="3284621"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Sovereign debt funded model</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Underpinned by a tolling agreement that defines the fee (“toll”) that KETRACO, the grid company, charges for transmitting the electricity</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1"/>
          <p:cNvSpPr txBox="1"/>
          <p:nvPr>
            <p:ph type="title"/>
          </p:nvPr>
        </p:nvSpPr>
        <p:spPr>
          <a:xfrm>
            <a:off x="713621" y="60431"/>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State-owned utility borrowing model:</a:t>
            </a:r>
            <a:br>
              <a:rPr lang="en-GB"/>
            </a:br>
            <a:r>
              <a:rPr lang="en-GB"/>
              <a:t>Nampower</a:t>
            </a:r>
            <a:endParaRPr/>
          </a:p>
        </p:txBody>
      </p:sp>
      <p:sp>
        <p:nvSpPr>
          <p:cNvPr id="296" name="Google Shape;296;p31"/>
          <p:cNvSpPr txBox="1"/>
          <p:nvPr>
            <p:ph idx="1" type="body"/>
          </p:nvPr>
        </p:nvSpPr>
        <p:spPr>
          <a:xfrm>
            <a:off x="629400" y="1252728"/>
            <a:ext cx="4243390" cy="3475683"/>
          </a:xfrm>
          <a:prstGeom prst="rect">
            <a:avLst/>
          </a:prstGeom>
          <a:noFill/>
          <a:ln>
            <a:noFill/>
          </a:ln>
        </p:spPr>
        <p:txBody>
          <a:bodyPr anchorCtr="0" anchor="t" bIns="0" lIns="0" spcFirstLastPara="1" rIns="0" wrap="square" tIns="0">
            <a:normAutofit fontScale="85000" lnSpcReduction="20000"/>
          </a:bodyPr>
          <a:lstStyle/>
          <a:p>
            <a:pPr indent="-342900" lvl="0" marL="444500" rtl="0" algn="l">
              <a:lnSpc>
                <a:spcPct val="110000"/>
              </a:lnSpc>
              <a:spcBef>
                <a:spcPts val="300"/>
              </a:spcBef>
              <a:spcAft>
                <a:spcPts val="0"/>
              </a:spcAft>
              <a:buSzPct val="117647"/>
              <a:buFont typeface="Arial"/>
              <a:buChar char="•"/>
            </a:pPr>
            <a:r>
              <a:rPr b="0" i="0" lang="en-GB" sz="2000" u="none" strike="noStrike">
                <a:solidFill>
                  <a:srgbClr val="002A6C"/>
                </a:solidFill>
                <a:latin typeface="Lato"/>
                <a:ea typeface="Lato"/>
                <a:cs typeface="Lato"/>
                <a:sym typeface="Lato"/>
              </a:rPr>
              <a:t>In 2007, the Namibian state-owned utility NamPower successfully issued a $3B Namibian dollar-denominated long-term bond to fund the Caprivi Link Interconnector connecting Namibia to the Zambian and Zimbabwean electricity networks</a:t>
            </a:r>
            <a:endParaRPr/>
          </a:p>
          <a:p>
            <a:pPr indent="-342900" lvl="0" marL="444500" rtl="0" algn="l">
              <a:lnSpc>
                <a:spcPct val="110000"/>
              </a:lnSpc>
              <a:spcBef>
                <a:spcPts val="600"/>
              </a:spcBef>
              <a:spcAft>
                <a:spcPts val="0"/>
              </a:spcAft>
              <a:buSzPct val="117647"/>
              <a:buFont typeface="Arial"/>
              <a:buChar char="•"/>
            </a:pPr>
            <a:r>
              <a:rPr lang="en-GB">
                <a:solidFill>
                  <a:srgbClr val="002A6C"/>
                </a:solidFill>
                <a:latin typeface="Lato"/>
                <a:ea typeface="Lato"/>
                <a:cs typeface="Lato"/>
                <a:sym typeface="Lato"/>
              </a:rPr>
              <a:t>This commercial debt financing (65%) was combined with debt (35%) from various DFIs.</a:t>
            </a:r>
            <a:endParaRPr/>
          </a:p>
          <a:p>
            <a:pPr indent="-342900" lvl="0" marL="444500" rtl="0" algn="l">
              <a:lnSpc>
                <a:spcPct val="110000"/>
              </a:lnSpc>
              <a:spcBef>
                <a:spcPts val="600"/>
              </a:spcBef>
              <a:spcAft>
                <a:spcPts val="0"/>
              </a:spcAft>
              <a:buSzPct val="117647"/>
              <a:buFont typeface="Arial"/>
              <a:buChar char="•"/>
            </a:pPr>
            <a:r>
              <a:rPr lang="en-GB">
                <a:solidFill>
                  <a:srgbClr val="002A6C"/>
                </a:solidFill>
                <a:latin typeface="Lato"/>
                <a:ea typeface="Lato"/>
                <a:cs typeface="Lato"/>
                <a:sym typeface="Lato"/>
              </a:rPr>
              <a:t>This allowed the contract to be signed with the project developer (ABB Power Grids) to develop the project</a:t>
            </a:r>
            <a:endParaRPr/>
          </a:p>
          <a:p>
            <a:pPr indent="0" lvl="0" marL="101600" rtl="0" algn="l">
              <a:lnSpc>
                <a:spcPct val="110000"/>
              </a:lnSpc>
              <a:spcBef>
                <a:spcPts val="600"/>
              </a:spcBef>
              <a:spcAft>
                <a:spcPts val="300"/>
              </a:spcAft>
              <a:buSzPct val="117647"/>
              <a:buNone/>
            </a:pPr>
            <a:r>
              <a:t/>
            </a:r>
            <a:endParaRPr/>
          </a:p>
        </p:txBody>
      </p:sp>
      <p:pic>
        <p:nvPicPr>
          <p:cNvPr id="297" name="Google Shape;297;p31"/>
          <p:cNvPicPr preferRelativeResize="0"/>
          <p:nvPr/>
        </p:nvPicPr>
        <p:blipFill rotWithShape="1">
          <a:blip r:embed="rId3">
            <a:alphaModFix/>
          </a:blip>
          <a:srcRect b="0" l="0" r="0" t="0"/>
          <a:stretch/>
        </p:blipFill>
        <p:spPr>
          <a:xfrm>
            <a:off x="5263288" y="1166890"/>
            <a:ext cx="6768291" cy="5691110"/>
          </a:xfrm>
          <a:prstGeom prst="rect">
            <a:avLst/>
          </a:prstGeom>
          <a:noFill/>
          <a:ln>
            <a:noFill/>
          </a:ln>
        </p:spPr>
      </p:pic>
      <p:sp>
        <p:nvSpPr>
          <p:cNvPr id="298" name="Google Shape;298;p31"/>
          <p:cNvSpPr txBox="1"/>
          <p:nvPr/>
        </p:nvSpPr>
        <p:spPr>
          <a:xfrm>
            <a:off x="629400" y="6381504"/>
            <a:ext cx="46161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Source: CLDP </a:t>
            </a:r>
            <a:r>
              <a:rPr b="1" i="0" lang="en-GB" sz="1400">
                <a:solidFill>
                  <a:srgbClr val="1B1B1B"/>
                </a:solidFill>
                <a:latin typeface="Merriweather"/>
                <a:ea typeface="Merriweather"/>
                <a:cs typeface="Merriweather"/>
                <a:sym typeface="Merriweather"/>
              </a:rPr>
              <a:t>Understanding Power Transmission Financing </a:t>
            </a:r>
            <a:endParaRPr sz="12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2"/>
          <p:cNvSpPr txBox="1"/>
          <p:nvPr>
            <p:ph type="title"/>
          </p:nvPr>
        </p:nvSpPr>
        <p:spPr>
          <a:xfrm>
            <a:off x="99484" y="53163"/>
            <a:ext cx="4911428"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Independent Power Transmission  projects in Peru</a:t>
            </a:r>
            <a:endParaRPr/>
          </a:p>
        </p:txBody>
      </p:sp>
      <p:sp>
        <p:nvSpPr>
          <p:cNvPr id="305" name="Google Shape;305;p32"/>
          <p:cNvSpPr txBox="1"/>
          <p:nvPr>
            <p:ph idx="1" type="body"/>
          </p:nvPr>
        </p:nvSpPr>
        <p:spPr>
          <a:xfrm>
            <a:off x="629399" y="1252728"/>
            <a:ext cx="3567801" cy="4922031"/>
          </a:xfrm>
          <a:prstGeom prst="rect">
            <a:avLst/>
          </a:prstGeom>
          <a:noFill/>
          <a:ln>
            <a:noFill/>
          </a:ln>
        </p:spPr>
        <p:txBody>
          <a:bodyPr anchorCtr="0" anchor="t" bIns="0" lIns="0" spcFirstLastPara="1" rIns="0" wrap="square" tIns="0">
            <a:normAutofit/>
          </a:bodyPr>
          <a:lstStyle/>
          <a:p>
            <a:pPr indent="-457200" lvl="0" marL="558800" rtl="0" algn="l">
              <a:lnSpc>
                <a:spcPct val="110000"/>
              </a:lnSpc>
              <a:spcBef>
                <a:spcPts val="300"/>
              </a:spcBef>
              <a:spcAft>
                <a:spcPts val="0"/>
              </a:spcAft>
              <a:buClr>
                <a:schemeClr val="dk1"/>
              </a:buClr>
              <a:buSzPts val="2000"/>
              <a:buFont typeface="Arial"/>
              <a:buAutoNum type="arabicPeriod"/>
            </a:pPr>
            <a:r>
              <a:rPr lang="en-GB" sz="1800">
                <a:solidFill>
                  <a:srgbClr val="002A6C"/>
                </a:solidFill>
              </a:rPr>
              <a:t>Procurement of privately financed transmission projects started in 1998.  Private investors selected through a competitive process. </a:t>
            </a:r>
            <a:endParaRPr>
              <a:solidFill>
                <a:srgbClr val="242424"/>
              </a:solidFill>
            </a:endParaRPr>
          </a:p>
          <a:p>
            <a:pPr indent="-457200" lvl="0" marL="558800" rtl="0" algn="l">
              <a:lnSpc>
                <a:spcPct val="110000"/>
              </a:lnSpc>
              <a:spcBef>
                <a:spcPts val="600"/>
              </a:spcBef>
              <a:spcAft>
                <a:spcPts val="0"/>
              </a:spcAft>
              <a:buClr>
                <a:schemeClr val="dk1"/>
              </a:buClr>
              <a:buSzPts val="2000"/>
              <a:buFont typeface="Arial"/>
              <a:buAutoNum type="arabicPeriod"/>
            </a:pPr>
            <a:r>
              <a:rPr lang="en-GB" sz="1800">
                <a:solidFill>
                  <a:srgbClr val="002A6C"/>
                </a:solidFill>
              </a:rPr>
              <a:t> 7,560 km transmission lines (220kV and 500kV), a total budget of $2.6 billion. All these projects were based on a BOOT model and were 30-year contracts.</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sz="1800">
                <a:solidFill>
                  <a:srgbClr val="002A6C"/>
                </a:solidFill>
              </a:rPr>
              <a:t>Winning bids for IPT projects in Peru were an average of 36% lower than expected.</a:t>
            </a:r>
            <a:endParaRPr sz="1800">
              <a:solidFill>
                <a:srgbClr val="002A6C"/>
              </a:solidFill>
            </a:endParaRPr>
          </a:p>
          <a:p>
            <a:pPr indent="-330200" lvl="0" marL="558800" rtl="0" algn="l">
              <a:lnSpc>
                <a:spcPct val="110000"/>
              </a:lnSpc>
              <a:spcBef>
                <a:spcPts val="600"/>
              </a:spcBef>
              <a:spcAft>
                <a:spcPts val="0"/>
              </a:spcAft>
              <a:buClr>
                <a:schemeClr val="dk1"/>
              </a:buClr>
              <a:buSzPts val="2000"/>
              <a:buFont typeface="Arial"/>
              <a:buNone/>
            </a:pPr>
            <a:r>
              <a:t/>
            </a:r>
            <a:endParaRPr sz="1800">
              <a:solidFill>
                <a:srgbClr val="002A6C"/>
              </a:solidFill>
            </a:endParaRPr>
          </a:p>
          <a:p>
            <a:pPr indent="-330200" lvl="0" marL="558800" rtl="0" algn="l">
              <a:lnSpc>
                <a:spcPct val="110000"/>
              </a:lnSpc>
              <a:spcBef>
                <a:spcPts val="600"/>
              </a:spcBef>
              <a:spcAft>
                <a:spcPts val="300"/>
              </a:spcAft>
              <a:buClr>
                <a:schemeClr val="dk1"/>
              </a:buClr>
              <a:buSzPts val="2000"/>
              <a:buFont typeface="Arial"/>
              <a:buNone/>
            </a:pPr>
            <a:r>
              <a:t/>
            </a:r>
            <a:endParaRPr/>
          </a:p>
        </p:txBody>
      </p:sp>
      <p:pic>
        <p:nvPicPr>
          <p:cNvPr descr="Chart&#10;&#10;Description automatically generated" id="306" name="Google Shape;306;p32"/>
          <p:cNvPicPr preferRelativeResize="0"/>
          <p:nvPr/>
        </p:nvPicPr>
        <p:blipFill rotWithShape="1">
          <a:blip r:embed="rId3">
            <a:alphaModFix/>
          </a:blip>
          <a:srcRect b="0" l="0" r="0" t="0"/>
          <a:stretch/>
        </p:blipFill>
        <p:spPr>
          <a:xfrm>
            <a:off x="5348817" y="49230"/>
            <a:ext cx="6743699" cy="6516124"/>
          </a:xfrm>
          <a:prstGeom prst="rect">
            <a:avLst/>
          </a:prstGeom>
          <a:noFill/>
          <a:ln>
            <a:noFill/>
          </a:ln>
        </p:spPr>
      </p:pic>
      <p:pic>
        <p:nvPicPr>
          <p:cNvPr descr="Text, logo&#10;&#10;Description automatically generated" id="307" name="Google Shape;307;p32"/>
          <p:cNvPicPr preferRelativeResize="0"/>
          <p:nvPr/>
        </p:nvPicPr>
        <p:blipFill rotWithShape="1">
          <a:blip r:embed="rId4">
            <a:alphaModFix/>
          </a:blip>
          <a:srcRect b="0" l="0" r="0" t="0"/>
          <a:stretch/>
        </p:blipFill>
        <p:spPr>
          <a:xfrm>
            <a:off x="6131984" y="6509386"/>
            <a:ext cx="5664200" cy="347978"/>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3"/>
          <p:cNvSpPr txBox="1"/>
          <p:nvPr>
            <p:ph type="title"/>
          </p:nvPr>
        </p:nvSpPr>
        <p:spPr>
          <a:xfrm>
            <a:off x="713621" y="48128"/>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Private Finance Models (2):</a:t>
            </a:r>
            <a:br>
              <a:rPr lang="en-GB"/>
            </a:br>
            <a:r>
              <a:rPr lang="en-GB"/>
              <a:t>Whole of Grid concessions</a:t>
            </a:r>
            <a:endParaRPr/>
          </a:p>
        </p:txBody>
      </p:sp>
      <p:pic>
        <p:nvPicPr>
          <p:cNvPr id="314" name="Google Shape;314;p33"/>
          <p:cNvPicPr preferRelativeResize="0"/>
          <p:nvPr/>
        </p:nvPicPr>
        <p:blipFill rotWithShape="1">
          <a:blip r:embed="rId3">
            <a:alphaModFix/>
          </a:blip>
          <a:srcRect b="0" l="0" r="0" t="0"/>
          <a:stretch/>
        </p:blipFill>
        <p:spPr>
          <a:xfrm>
            <a:off x="5110317" y="1235312"/>
            <a:ext cx="6495238" cy="5133333"/>
          </a:xfrm>
          <a:prstGeom prst="rect">
            <a:avLst/>
          </a:prstGeom>
          <a:noFill/>
          <a:ln>
            <a:noFill/>
          </a:ln>
        </p:spPr>
      </p:pic>
      <p:sp>
        <p:nvSpPr>
          <p:cNvPr id="315" name="Google Shape;315;p33"/>
          <p:cNvSpPr txBox="1"/>
          <p:nvPr/>
        </p:nvSpPr>
        <p:spPr>
          <a:xfrm>
            <a:off x="586445" y="1235312"/>
            <a:ext cx="3516323"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u="sng">
                <a:solidFill>
                  <a:schemeClr val="dk1"/>
                </a:solidFill>
                <a:latin typeface="Arial"/>
                <a:ea typeface="Arial"/>
                <a:cs typeface="Arial"/>
                <a:sym typeface="Arial"/>
              </a:rPr>
              <a:t>How it works</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A concession is granted to a private company giving it the right to develop, construct, operate and maintain transmission infrastructure.</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This usually involves an upfront fee paid by concessionaire to the state-owned transmission company</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In return, the company receives the remuneration from operating the grid, taking the form of ‘use of system’ charges paid by electricity generators, distribution companies and electricity consumers.</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The regulator will play an important role in determining licence conditions and setting tariffs.</a:t>
            </a:r>
            <a:endParaRPr/>
          </a:p>
        </p:txBody>
      </p:sp>
      <p:sp>
        <p:nvSpPr>
          <p:cNvPr id="316" name="Google Shape;316;p33"/>
          <p:cNvSpPr txBox="1"/>
          <p:nvPr/>
        </p:nvSpPr>
        <p:spPr>
          <a:xfrm>
            <a:off x="485022" y="5075529"/>
            <a:ext cx="439669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u="sng">
                <a:solidFill>
                  <a:schemeClr val="dk1"/>
                </a:solidFill>
                <a:latin typeface="Arial"/>
                <a:ea typeface="Arial"/>
                <a:cs typeface="Arial"/>
                <a:sym typeface="Arial"/>
              </a:rPr>
              <a:t>Example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0" i="0" lang="en-GB" sz="1400" u="none" strike="noStrike">
                <a:solidFill>
                  <a:schemeClr val="dk1"/>
                </a:solidFill>
                <a:latin typeface="Arial"/>
                <a:ea typeface="Arial"/>
                <a:cs typeface="Arial"/>
                <a:sym typeface="Arial"/>
              </a:rPr>
              <a:t>The Philippines is an example of a long-term (25-year) concession for </a:t>
            </a:r>
            <a:r>
              <a:rPr lang="en-GB" sz="1400">
                <a:solidFill>
                  <a:schemeClr val="dk1"/>
                </a:solidFill>
                <a:latin typeface="Arial"/>
                <a:ea typeface="Arial"/>
                <a:cs typeface="Arial"/>
                <a:sym typeface="Arial"/>
              </a:rPr>
              <a:t>e</a:t>
            </a:r>
            <a:r>
              <a:rPr b="0" i="0" lang="en-GB" sz="1400" u="none" strike="noStrike">
                <a:solidFill>
                  <a:schemeClr val="dk1"/>
                </a:solidFill>
                <a:latin typeface="Arial"/>
                <a:ea typeface="Arial"/>
                <a:cs typeface="Arial"/>
                <a:sym typeface="Arial"/>
              </a:rPr>
              <a:t>xisting transmission assets. The main goal was to raise capital for the sector and the Treasury. Privatisation of the transmission system attracted close to $4.2 billion in a concession deal that closed in 2007.</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b="1" sz="1400" u="sng">
              <a:solidFill>
                <a:schemeClr val="dk1"/>
              </a:solidFill>
              <a:latin typeface="Arial"/>
              <a:ea typeface="Arial"/>
              <a:cs typeface="Arial"/>
              <a:sym typeface="Arial"/>
            </a:endParaRPr>
          </a:p>
        </p:txBody>
      </p:sp>
      <p:sp>
        <p:nvSpPr>
          <p:cNvPr id="317" name="Google Shape;317;p33"/>
          <p:cNvSpPr txBox="1"/>
          <p:nvPr/>
        </p:nvSpPr>
        <p:spPr>
          <a:xfrm>
            <a:off x="7355053" y="6502095"/>
            <a:ext cx="46161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Source: CLDP </a:t>
            </a:r>
            <a:r>
              <a:rPr b="1" i="0" lang="en-GB" sz="1400">
                <a:solidFill>
                  <a:srgbClr val="1B1B1B"/>
                </a:solidFill>
                <a:latin typeface="Merriweather"/>
                <a:ea typeface="Merriweather"/>
                <a:cs typeface="Merriweather"/>
                <a:sym typeface="Merriweather"/>
              </a:rPr>
              <a:t>Understanding Power Transmission Financing </a:t>
            </a:r>
            <a:endParaRPr sz="12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ph type="title"/>
          </p:nvPr>
        </p:nvSpPr>
        <p:spPr>
          <a:xfrm>
            <a:off x="629399" y="193040"/>
            <a:ext cx="8103896" cy="831510"/>
          </a:xfrm>
          <a:prstGeom prst="rect">
            <a:avLst/>
          </a:prstGeom>
          <a:noFill/>
          <a:ln>
            <a:noFill/>
          </a:ln>
        </p:spPr>
        <p:txBody>
          <a:bodyPr anchorCtr="0" anchor="t" bIns="0" lIns="0" spcFirstLastPara="1" rIns="0" wrap="square" tIns="12700">
            <a:spAutoFit/>
          </a:bodyPr>
          <a:lstStyle/>
          <a:p>
            <a:pPr indent="0" lvl="0" marL="12700" rtl="0" algn="l">
              <a:lnSpc>
                <a:spcPct val="90000"/>
              </a:lnSpc>
              <a:spcBef>
                <a:spcPts val="600"/>
              </a:spcBef>
              <a:spcAft>
                <a:spcPts val="600"/>
              </a:spcAft>
              <a:buSzPts val="3400"/>
              <a:buNone/>
            </a:pPr>
            <a:r>
              <a:rPr b="0" lang="en-GB" sz="2400">
                <a:solidFill>
                  <a:srgbClr val="006FC0"/>
                </a:solidFill>
              </a:rPr>
              <a:t>Listed platforms to monetise assets – India’s Infrastructure investment trust </a:t>
            </a:r>
            <a:r>
              <a:rPr lang="en-GB" sz="2400">
                <a:solidFill>
                  <a:srgbClr val="006FC0"/>
                </a:solidFill>
              </a:rPr>
              <a:t>case study </a:t>
            </a:r>
            <a:r>
              <a:rPr b="0" lang="en-GB" sz="2400">
                <a:solidFill>
                  <a:srgbClr val="006FC0"/>
                </a:solidFill>
              </a:rPr>
              <a:t>(1 of 2)</a:t>
            </a:r>
            <a:endParaRPr b="0" sz="2400">
              <a:solidFill>
                <a:srgbClr val="006FC0"/>
              </a:solidFill>
            </a:endParaRPr>
          </a:p>
        </p:txBody>
      </p:sp>
      <p:sp>
        <p:nvSpPr>
          <p:cNvPr id="324" name="Google Shape;324;p34"/>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a:bodyPr>
          <a:lstStyle/>
          <a:p>
            <a:pPr indent="-330200" lvl="0" marL="558800" rtl="0" algn="l">
              <a:lnSpc>
                <a:spcPct val="110000"/>
              </a:lnSpc>
              <a:spcBef>
                <a:spcPts val="300"/>
              </a:spcBef>
              <a:spcAft>
                <a:spcPts val="300"/>
              </a:spcAft>
              <a:buClr>
                <a:schemeClr val="dk1"/>
              </a:buClr>
              <a:buSzPts val="2000"/>
              <a:buFont typeface="Arial"/>
              <a:buNone/>
            </a:pPr>
            <a:r>
              <a:t/>
            </a:r>
            <a:endParaRPr/>
          </a:p>
        </p:txBody>
      </p:sp>
      <p:sp>
        <p:nvSpPr>
          <p:cNvPr id="325" name="Google Shape;325;p34"/>
          <p:cNvSpPr txBox="1"/>
          <p:nvPr/>
        </p:nvSpPr>
        <p:spPr>
          <a:xfrm>
            <a:off x="381000" y="1264920"/>
            <a:ext cx="11430000" cy="6858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Listed platforms, like the Infrastructure investment trusts (InvITs) used in India, can enable the monetization of infrastructure assets post-construction. This reduces cost of capital and hence the cost to consumers.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1200"/>
              </a:spcBef>
              <a:spcAft>
                <a:spcPts val="0"/>
              </a:spcAft>
              <a:buNone/>
            </a:pPr>
            <a:r>
              <a:t/>
            </a:r>
            <a:endParaRPr sz="1800">
              <a:solidFill>
                <a:schemeClr val="dk1"/>
              </a:solidFill>
              <a:latin typeface="Arial"/>
              <a:ea typeface="Arial"/>
              <a:cs typeface="Arial"/>
              <a:sym typeface="Arial"/>
            </a:endParaRPr>
          </a:p>
        </p:txBody>
      </p:sp>
      <p:sp>
        <p:nvSpPr>
          <p:cNvPr id="326" name="Google Shape;326;p34"/>
          <p:cNvSpPr txBox="1"/>
          <p:nvPr/>
        </p:nvSpPr>
        <p:spPr>
          <a:xfrm>
            <a:off x="381000" y="6412321"/>
            <a:ext cx="110490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Arial"/>
                <a:ea typeface="Arial"/>
                <a:cs typeface="Arial"/>
                <a:sym typeface="Arial"/>
              </a:rPr>
              <a:t>Notes: </a:t>
            </a:r>
            <a:endParaRPr/>
          </a:p>
        </p:txBody>
      </p:sp>
      <p:sp>
        <p:nvSpPr>
          <p:cNvPr id="327" name="Google Shape;327;p34"/>
          <p:cNvSpPr txBox="1"/>
          <p:nvPr/>
        </p:nvSpPr>
        <p:spPr>
          <a:xfrm>
            <a:off x="658369" y="2218529"/>
            <a:ext cx="11152631" cy="45727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InvIT rules</a:t>
            </a:r>
            <a:endParaRPr/>
          </a:p>
          <a:p>
            <a:pPr indent="0" lvl="0" marL="0" marR="0" rtl="0" algn="l">
              <a:spcBef>
                <a:spcPts val="600"/>
              </a:spcBef>
              <a:spcAft>
                <a:spcPts val="0"/>
              </a:spcAft>
              <a:buNone/>
            </a:pPr>
            <a:r>
              <a:rPr lang="en-GB" sz="1600">
                <a:solidFill>
                  <a:schemeClr val="dk1"/>
                </a:solidFill>
                <a:latin typeface="Arial"/>
                <a:ea typeface="Arial"/>
                <a:cs typeface="Arial"/>
                <a:sym typeface="Arial"/>
              </a:rPr>
              <a:t>InvITs are a special form of trust designed by the Securities and Exchange Board of India to support infrastructure asset investment specifically. </a:t>
            </a:r>
            <a:endParaRPr/>
          </a:p>
          <a:p>
            <a:pPr indent="0" lvl="0" marL="0" marR="0" rtl="0" algn="l">
              <a:spcBef>
                <a:spcPts val="600"/>
              </a:spcBef>
              <a:spcAft>
                <a:spcPts val="0"/>
              </a:spcAft>
              <a:buNone/>
            </a:pPr>
            <a:r>
              <a:rPr lang="en-GB" sz="1600">
                <a:solidFill>
                  <a:schemeClr val="dk1"/>
                </a:solidFill>
                <a:latin typeface="Arial"/>
                <a:ea typeface="Arial"/>
                <a:cs typeface="Arial"/>
                <a:sym typeface="Arial"/>
              </a:rPr>
              <a:t>InvITs must ensure:</a:t>
            </a:r>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Arial"/>
                <a:ea typeface="Arial"/>
                <a:cs typeface="Arial"/>
                <a:sym typeface="Arial"/>
              </a:rPr>
              <a:t>Minimum net-worth requirements and asset sizes for the set-up of the InvIT.</a:t>
            </a:r>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Arial"/>
                <a:ea typeface="Arial"/>
                <a:cs typeface="Arial"/>
                <a:sym typeface="Arial"/>
              </a:rPr>
              <a:t>Restrictions on what assets the InvIT can invest in; generally restricting a supermajority of assets to a certain sector, and to operational assets.</a:t>
            </a:r>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Arial"/>
                <a:ea typeface="Arial"/>
                <a:cs typeface="Arial"/>
                <a:sym typeface="Arial"/>
              </a:rPr>
              <a:t>90% of the cash flow needs to be distributed</a:t>
            </a:r>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Arial"/>
                <a:ea typeface="Arial"/>
                <a:cs typeface="Arial"/>
                <a:sym typeface="Arial"/>
              </a:rPr>
              <a:t>Leverage limits of up to 70% of asset value.</a:t>
            </a:r>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Arial"/>
                <a:ea typeface="Arial"/>
                <a:cs typeface="Arial"/>
                <a:sym typeface="Arial"/>
              </a:rPr>
              <a:t>Governance, investment decisions and operational management of assets are done by contracted third parties (Trustee, Investment Manager, Project Manager)</a:t>
            </a:r>
            <a:endParaRPr/>
          </a:p>
          <a:p>
            <a:pPr indent="0" lvl="0" marL="0" marR="0" rtl="0" algn="l">
              <a:spcBef>
                <a:spcPts val="600"/>
              </a:spcBef>
              <a:spcAft>
                <a:spcPts val="0"/>
              </a:spcAft>
              <a:buNone/>
            </a:pPr>
            <a:r>
              <a:t/>
            </a:r>
            <a:endParaRPr sz="1600">
              <a:solidFill>
                <a:schemeClr val="dk1"/>
              </a:solidFill>
              <a:latin typeface="Arial"/>
              <a:ea typeface="Arial"/>
              <a:cs typeface="Arial"/>
              <a:sym typeface="Arial"/>
            </a:endParaRPr>
          </a:p>
          <a:p>
            <a:pPr indent="0" lvl="0" marL="0" marR="0" rtl="0" algn="l">
              <a:spcBef>
                <a:spcPts val="600"/>
              </a:spcBef>
              <a:spcAft>
                <a:spcPts val="0"/>
              </a:spcAft>
              <a:buNone/>
            </a:pPr>
            <a:r>
              <a:rPr lang="en-GB" sz="1600">
                <a:solidFill>
                  <a:schemeClr val="dk1"/>
                </a:solidFill>
                <a:latin typeface="Arial"/>
                <a:ea typeface="Arial"/>
                <a:cs typeface="Arial"/>
                <a:sym typeface="Arial"/>
              </a:rPr>
              <a:t>InvITs can be publicly or privately listed.</a:t>
            </a:r>
            <a:endParaRPr sz="14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5"/>
          <p:cNvSpPr txBox="1"/>
          <p:nvPr>
            <p:ph type="title"/>
          </p:nvPr>
        </p:nvSpPr>
        <p:spPr>
          <a:xfrm>
            <a:off x="631093" y="199563"/>
            <a:ext cx="8103896" cy="720710"/>
          </a:xfrm>
          <a:prstGeom prst="rect">
            <a:avLst/>
          </a:prstGeom>
          <a:noFill/>
          <a:ln>
            <a:noFill/>
          </a:ln>
        </p:spPr>
        <p:txBody>
          <a:bodyPr anchorCtr="0" anchor="t" bIns="0" lIns="0" spcFirstLastPara="1" rIns="0" wrap="square" tIns="12700">
            <a:spAutoFit/>
          </a:bodyPr>
          <a:lstStyle/>
          <a:p>
            <a:pPr indent="0" lvl="0" marL="12700" rtl="0" algn="l">
              <a:lnSpc>
                <a:spcPct val="90000"/>
              </a:lnSpc>
              <a:spcBef>
                <a:spcPts val="600"/>
              </a:spcBef>
              <a:spcAft>
                <a:spcPts val="600"/>
              </a:spcAft>
              <a:buSzPts val="3400"/>
              <a:buNone/>
            </a:pPr>
            <a:r>
              <a:rPr b="0" lang="en-GB" sz="2000">
                <a:solidFill>
                  <a:srgbClr val="006FC0"/>
                </a:solidFill>
              </a:rPr>
              <a:t>India’s Infrastructure investment trust - case study of Sterlite Power </a:t>
            </a:r>
            <a:br>
              <a:rPr b="0" lang="en-GB" sz="2000">
                <a:solidFill>
                  <a:srgbClr val="006FC0"/>
                </a:solidFill>
              </a:rPr>
            </a:br>
            <a:r>
              <a:rPr b="0" lang="en-GB" sz="2000">
                <a:solidFill>
                  <a:srgbClr val="006FC0"/>
                </a:solidFill>
              </a:rPr>
              <a:t>(2 of 2)</a:t>
            </a:r>
            <a:endParaRPr b="0" sz="2000">
              <a:solidFill>
                <a:srgbClr val="006FC0"/>
              </a:solidFill>
            </a:endParaRPr>
          </a:p>
        </p:txBody>
      </p:sp>
      <p:sp>
        <p:nvSpPr>
          <p:cNvPr id="334" name="Google Shape;334;p35"/>
          <p:cNvSpPr txBox="1"/>
          <p:nvPr/>
        </p:nvSpPr>
        <p:spPr>
          <a:xfrm>
            <a:off x="381000" y="6412321"/>
            <a:ext cx="110490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Arial"/>
                <a:ea typeface="Arial"/>
                <a:cs typeface="Arial"/>
                <a:sym typeface="Arial"/>
              </a:rPr>
              <a:t>Notes: </a:t>
            </a:r>
            <a:endParaRPr/>
          </a:p>
        </p:txBody>
      </p:sp>
      <p:grpSp>
        <p:nvGrpSpPr>
          <p:cNvPr id="335" name="Google Shape;335;p35"/>
          <p:cNvGrpSpPr/>
          <p:nvPr/>
        </p:nvGrpSpPr>
        <p:grpSpPr>
          <a:xfrm>
            <a:off x="8198161" y="1708921"/>
            <a:ext cx="3291122" cy="1200898"/>
            <a:chOff x="365412" y="2855051"/>
            <a:chExt cx="4388161" cy="1282732"/>
          </a:xfrm>
        </p:grpSpPr>
        <p:sp>
          <p:nvSpPr>
            <p:cNvPr id="336" name="Google Shape;336;p35"/>
            <p:cNvSpPr txBox="1"/>
            <p:nvPr/>
          </p:nvSpPr>
          <p:spPr>
            <a:xfrm>
              <a:off x="935201" y="2855051"/>
              <a:ext cx="3818372" cy="394500"/>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Selldown to KKR and GIC </a:t>
              </a:r>
              <a:endParaRPr/>
            </a:p>
          </p:txBody>
        </p:sp>
        <p:sp>
          <p:nvSpPr>
            <p:cNvPr id="337" name="Google Shape;337;p35"/>
            <p:cNvSpPr txBox="1"/>
            <p:nvPr/>
          </p:nvSpPr>
          <p:spPr>
            <a:xfrm>
              <a:off x="365412" y="3152898"/>
              <a:ext cx="3721767" cy="984885"/>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400">
                  <a:solidFill>
                    <a:srgbClr val="707070"/>
                  </a:solidFill>
                  <a:latin typeface="Arial"/>
                  <a:ea typeface="Arial"/>
                  <a:cs typeface="Arial"/>
                  <a:sym typeface="Arial"/>
                </a:rPr>
                <a:t>IndiGrid raised US$400 Mn through a preferential issue to </a:t>
              </a:r>
              <a:r>
                <a:rPr b="1" lang="en-GB" sz="1400">
                  <a:solidFill>
                    <a:srgbClr val="707070"/>
                  </a:solidFill>
                  <a:latin typeface="Arial"/>
                  <a:ea typeface="Arial"/>
                  <a:cs typeface="Arial"/>
                  <a:sym typeface="Arial"/>
                </a:rPr>
                <a:t>KKR &amp; GIC </a:t>
              </a:r>
              <a:r>
                <a:rPr lang="en-GB" sz="1400">
                  <a:solidFill>
                    <a:srgbClr val="707070"/>
                  </a:solidFill>
                  <a:latin typeface="Arial"/>
                  <a:ea typeface="Arial"/>
                  <a:cs typeface="Arial"/>
                  <a:sym typeface="Arial"/>
                </a:rPr>
                <a:t>in 2019, giving them a controlling stake</a:t>
              </a:r>
              <a:endParaRPr sz="1400">
                <a:solidFill>
                  <a:srgbClr val="707070"/>
                </a:solidFill>
                <a:latin typeface="Arial"/>
                <a:ea typeface="Arial"/>
                <a:cs typeface="Arial"/>
                <a:sym typeface="Arial"/>
              </a:endParaRPr>
            </a:p>
          </p:txBody>
        </p:sp>
      </p:grpSp>
      <p:grpSp>
        <p:nvGrpSpPr>
          <p:cNvPr id="338" name="Google Shape;338;p35"/>
          <p:cNvGrpSpPr/>
          <p:nvPr/>
        </p:nvGrpSpPr>
        <p:grpSpPr>
          <a:xfrm>
            <a:off x="6357344" y="4611412"/>
            <a:ext cx="3028817" cy="629359"/>
            <a:chOff x="77985" y="2658145"/>
            <a:chExt cx="3181031" cy="839146"/>
          </a:xfrm>
        </p:grpSpPr>
        <p:sp>
          <p:nvSpPr>
            <p:cNvPr id="339" name="Google Shape;339;p35"/>
            <p:cNvSpPr txBox="1"/>
            <p:nvPr/>
          </p:nvSpPr>
          <p:spPr>
            <a:xfrm>
              <a:off x="77985" y="2658145"/>
              <a:ext cx="2926080" cy="533480"/>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  Current Status</a:t>
              </a:r>
              <a:endParaRPr/>
            </a:p>
          </p:txBody>
        </p:sp>
        <p:sp>
          <p:nvSpPr>
            <p:cNvPr id="340" name="Google Shape;340;p35"/>
            <p:cNvSpPr txBox="1"/>
            <p:nvPr/>
          </p:nvSpPr>
          <p:spPr>
            <a:xfrm>
              <a:off x="332936" y="3086922"/>
              <a:ext cx="2926080" cy="410369"/>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t/>
              </a:r>
              <a:endParaRPr sz="1400">
                <a:solidFill>
                  <a:srgbClr val="707070"/>
                </a:solidFill>
                <a:latin typeface="Arial"/>
                <a:ea typeface="Arial"/>
                <a:cs typeface="Arial"/>
                <a:sym typeface="Arial"/>
              </a:endParaRPr>
            </a:p>
          </p:txBody>
        </p:sp>
      </p:grpSp>
      <p:grpSp>
        <p:nvGrpSpPr>
          <p:cNvPr id="341" name="Google Shape;341;p35"/>
          <p:cNvGrpSpPr/>
          <p:nvPr/>
        </p:nvGrpSpPr>
        <p:grpSpPr>
          <a:xfrm>
            <a:off x="1248847" y="1669350"/>
            <a:ext cx="3026428" cy="1218164"/>
            <a:chOff x="96396" y="2634250"/>
            <a:chExt cx="3516073" cy="1624218"/>
          </a:xfrm>
        </p:grpSpPr>
        <p:sp>
          <p:nvSpPr>
            <p:cNvPr id="342" name="Google Shape;342;p35"/>
            <p:cNvSpPr txBox="1"/>
            <p:nvPr/>
          </p:nvSpPr>
          <p:spPr>
            <a:xfrm>
              <a:off x="96396" y="2634250"/>
              <a:ext cx="2926080" cy="492442"/>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Set-up of InvIT</a:t>
              </a:r>
              <a:endParaRPr/>
            </a:p>
          </p:txBody>
        </p:sp>
        <p:sp>
          <p:nvSpPr>
            <p:cNvPr id="343" name="Google Shape;343;p35"/>
            <p:cNvSpPr txBox="1"/>
            <p:nvPr/>
          </p:nvSpPr>
          <p:spPr>
            <a:xfrm>
              <a:off x="213309" y="2986326"/>
              <a:ext cx="3399160" cy="1272142"/>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400">
                  <a:solidFill>
                    <a:srgbClr val="707070"/>
                  </a:solidFill>
                  <a:latin typeface="Arial"/>
                  <a:ea typeface="Arial"/>
                  <a:cs typeface="Arial"/>
                  <a:sym typeface="Arial"/>
                </a:rPr>
                <a:t>Sterlite Power launched the IndiGrid InvIT with two transmission assets, raising US$120m from 19 anchor investors </a:t>
              </a:r>
              <a:endParaRPr/>
            </a:p>
          </p:txBody>
        </p:sp>
      </p:grpSp>
      <p:grpSp>
        <p:nvGrpSpPr>
          <p:cNvPr id="344" name="Google Shape;344;p35"/>
          <p:cNvGrpSpPr/>
          <p:nvPr/>
        </p:nvGrpSpPr>
        <p:grpSpPr>
          <a:xfrm>
            <a:off x="4343420" y="1696856"/>
            <a:ext cx="3222977" cy="996452"/>
            <a:chOff x="-40713" y="2670051"/>
            <a:chExt cx="3744424" cy="1328601"/>
          </a:xfrm>
        </p:grpSpPr>
        <p:sp>
          <p:nvSpPr>
            <p:cNvPr id="345" name="Google Shape;345;p35"/>
            <p:cNvSpPr txBox="1"/>
            <p:nvPr/>
          </p:nvSpPr>
          <p:spPr>
            <a:xfrm>
              <a:off x="-40713" y="2670051"/>
              <a:ext cx="3399159" cy="492442"/>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IndiGrid IPO</a:t>
              </a:r>
              <a:endParaRPr/>
            </a:p>
          </p:txBody>
        </p:sp>
        <p:sp>
          <p:nvSpPr>
            <p:cNvPr id="346" name="Google Shape;346;p35"/>
            <p:cNvSpPr txBox="1"/>
            <p:nvPr/>
          </p:nvSpPr>
          <p:spPr>
            <a:xfrm>
              <a:off x="466888" y="3013768"/>
              <a:ext cx="3236823" cy="98488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400">
                  <a:solidFill>
                    <a:srgbClr val="707070"/>
                  </a:solidFill>
                  <a:latin typeface="Arial"/>
                  <a:ea typeface="Arial"/>
                  <a:cs typeface="Arial"/>
                  <a:sym typeface="Arial"/>
                </a:rPr>
                <a:t>IPOed in 2017, the InvIT raised US$ 350Mn from additional investors</a:t>
              </a:r>
              <a:br>
                <a:rPr lang="en-GB" sz="1400">
                  <a:solidFill>
                    <a:srgbClr val="707070"/>
                  </a:solidFill>
                  <a:latin typeface="Arial"/>
                  <a:ea typeface="Arial"/>
                  <a:cs typeface="Arial"/>
                  <a:sym typeface="Arial"/>
                </a:rPr>
              </a:br>
              <a:endParaRPr b="1" sz="1400">
                <a:solidFill>
                  <a:srgbClr val="707070"/>
                </a:solidFill>
                <a:latin typeface="Arial"/>
                <a:ea typeface="Arial"/>
                <a:cs typeface="Arial"/>
                <a:sym typeface="Arial"/>
              </a:endParaRPr>
            </a:p>
          </p:txBody>
        </p:sp>
      </p:grpSp>
      <p:sp>
        <p:nvSpPr>
          <p:cNvPr id="347" name="Google Shape;347;p35"/>
          <p:cNvSpPr/>
          <p:nvPr/>
        </p:nvSpPr>
        <p:spPr>
          <a:xfrm>
            <a:off x="1310979" y="1673411"/>
            <a:ext cx="330822" cy="297120"/>
          </a:xfrm>
          <a:prstGeom prst="rect">
            <a:avLst/>
          </a:prstGeom>
          <a:solidFill>
            <a:schemeClr val="accent1"/>
          </a:solidFill>
          <a:ln cap="flat" cmpd="sng" w="25400">
            <a:solidFill>
              <a:srgbClr val="000D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1</a:t>
            </a:r>
            <a:endParaRPr/>
          </a:p>
        </p:txBody>
      </p:sp>
      <p:sp>
        <p:nvSpPr>
          <p:cNvPr id="348" name="Google Shape;348;p35"/>
          <p:cNvSpPr/>
          <p:nvPr/>
        </p:nvSpPr>
        <p:spPr>
          <a:xfrm>
            <a:off x="4752626" y="1665818"/>
            <a:ext cx="330822" cy="297120"/>
          </a:xfrm>
          <a:prstGeom prst="rect">
            <a:avLst/>
          </a:prstGeom>
          <a:solidFill>
            <a:schemeClr val="accent1"/>
          </a:solidFill>
          <a:ln cap="flat" cmpd="sng" w="25400">
            <a:solidFill>
              <a:srgbClr val="000D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2</a:t>
            </a:r>
            <a:endParaRPr/>
          </a:p>
        </p:txBody>
      </p:sp>
      <p:sp>
        <p:nvSpPr>
          <p:cNvPr id="349" name="Google Shape;349;p35"/>
          <p:cNvSpPr/>
          <p:nvPr/>
        </p:nvSpPr>
        <p:spPr>
          <a:xfrm>
            <a:off x="8164824" y="1679623"/>
            <a:ext cx="330822" cy="297120"/>
          </a:xfrm>
          <a:prstGeom prst="rect">
            <a:avLst/>
          </a:prstGeom>
          <a:solidFill>
            <a:schemeClr val="accent1"/>
          </a:solidFill>
          <a:ln cap="flat" cmpd="sng" w="25400">
            <a:solidFill>
              <a:srgbClr val="000D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3</a:t>
            </a:r>
            <a:endParaRPr/>
          </a:p>
        </p:txBody>
      </p:sp>
      <p:sp>
        <p:nvSpPr>
          <p:cNvPr id="350" name="Google Shape;350;p35"/>
          <p:cNvSpPr/>
          <p:nvPr/>
        </p:nvSpPr>
        <p:spPr>
          <a:xfrm>
            <a:off x="6552149" y="4636394"/>
            <a:ext cx="330822" cy="297120"/>
          </a:xfrm>
          <a:prstGeom prst="rect">
            <a:avLst/>
          </a:prstGeom>
          <a:solidFill>
            <a:schemeClr val="accent1"/>
          </a:solidFill>
          <a:ln cap="flat" cmpd="sng" w="25400">
            <a:solidFill>
              <a:srgbClr val="000D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5</a:t>
            </a:r>
            <a:endParaRPr/>
          </a:p>
        </p:txBody>
      </p:sp>
      <p:grpSp>
        <p:nvGrpSpPr>
          <p:cNvPr id="351" name="Google Shape;351;p35"/>
          <p:cNvGrpSpPr/>
          <p:nvPr/>
        </p:nvGrpSpPr>
        <p:grpSpPr>
          <a:xfrm>
            <a:off x="2226564" y="2991180"/>
            <a:ext cx="7406640" cy="1391679"/>
            <a:chOff x="1883664" y="3048330"/>
            <a:chExt cx="7406640" cy="1391679"/>
          </a:xfrm>
        </p:grpSpPr>
        <p:sp>
          <p:nvSpPr>
            <p:cNvPr id="352" name="Google Shape;352;p35"/>
            <p:cNvSpPr/>
            <p:nvPr/>
          </p:nvSpPr>
          <p:spPr>
            <a:xfrm>
              <a:off x="1883664" y="3048330"/>
              <a:ext cx="1553745" cy="736764"/>
            </a:xfrm>
            <a:custGeom>
              <a:rect b="b" l="l" r="r" t="t"/>
              <a:pathLst>
                <a:path extrusionOk="0" h="1127878" w="2130458">
                  <a:moveTo>
                    <a:pt x="1065229" y="0"/>
                  </a:moveTo>
                  <a:cubicBezTo>
                    <a:pt x="1653539" y="0"/>
                    <a:pt x="2130458" y="476919"/>
                    <a:pt x="2130458" y="1065229"/>
                  </a:cubicBezTo>
                  <a:lnTo>
                    <a:pt x="2124143" y="1127878"/>
                  </a:lnTo>
                  <a:lnTo>
                    <a:pt x="1816931" y="1127878"/>
                  </a:lnTo>
                  <a:lnTo>
                    <a:pt x="1820094" y="1065229"/>
                  </a:lnTo>
                  <a:cubicBezTo>
                    <a:pt x="1820094" y="648329"/>
                    <a:pt x="1482129" y="310364"/>
                    <a:pt x="1065229" y="310364"/>
                  </a:cubicBezTo>
                  <a:cubicBezTo>
                    <a:pt x="648329" y="310364"/>
                    <a:pt x="310364" y="648329"/>
                    <a:pt x="310364" y="1065229"/>
                  </a:cubicBezTo>
                  <a:lnTo>
                    <a:pt x="313528" y="1127878"/>
                  </a:lnTo>
                  <a:lnTo>
                    <a:pt x="6316" y="1127878"/>
                  </a:lnTo>
                  <a:lnTo>
                    <a:pt x="0" y="1065229"/>
                  </a:lnTo>
                  <a:cubicBezTo>
                    <a:pt x="0" y="476919"/>
                    <a:pt x="476919" y="0"/>
                    <a:pt x="1065229" y="0"/>
                  </a:cubicBez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53" name="Google Shape;353;p35"/>
            <p:cNvSpPr/>
            <p:nvPr/>
          </p:nvSpPr>
          <p:spPr>
            <a:xfrm>
              <a:off x="1897484" y="3866942"/>
              <a:ext cx="1526109" cy="573067"/>
            </a:xfrm>
            <a:custGeom>
              <a:rect b="b" l="l" r="r" t="t"/>
              <a:pathLst>
                <a:path extrusionOk="0" h="877282" w="2092565">
                  <a:moveTo>
                    <a:pt x="0" y="0"/>
                  </a:moveTo>
                  <a:lnTo>
                    <a:pt x="317871" y="0"/>
                  </a:lnTo>
                  <a:lnTo>
                    <a:pt x="350738" y="105880"/>
                  </a:lnTo>
                  <a:cubicBezTo>
                    <a:pt x="465333" y="376813"/>
                    <a:pt x="733607" y="566918"/>
                    <a:pt x="1046282" y="566918"/>
                  </a:cubicBezTo>
                  <a:cubicBezTo>
                    <a:pt x="1358957" y="566918"/>
                    <a:pt x="1627231" y="376813"/>
                    <a:pt x="1741826" y="105880"/>
                  </a:cubicBezTo>
                  <a:lnTo>
                    <a:pt x="1774693" y="0"/>
                  </a:lnTo>
                  <a:lnTo>
                    <a:pt x="2092565" y="0"/>
                  </a:lnTo>
                  <a:lnTo>
                    <a:pt x="2089870" y="26734"/>
                  </a:lnTo>
                  <a:cubicBezTo>
                    <a:pt x="1990541" y="512141"/>
                    <a:pt x="1561054" y="877282"/>
                    <a:pt x="1046282" y="877282"/>
                  </a:cubicBezTo>
                  <a:cubicBezTo>
                    <a:pt x="531511" y="877282"/>
                    <a:pt x="102024" y="512141"/>
                    <a:pt x="2695" y="26734"/>
                  </a:cubicBezTo>
                  <a:lnTo>
                    <a:pt x="0" y="0"/>
                  </a:lnTo>
                  <a:close/>
                </a:path>
              </a:pathLst>
            </a:custGeom>
            <a:solidFill>
              <a:srgbClr val="E8E8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54" name="Google Shape;354;p35"/>
            <p:cNvSpPr/>
            <p:nvPr/>
          </p:nvSpPr>
          <p:spPr>
            <a:xfrm>
              <a:off x="3848448" y="3048330"/>
              <a:ext cx="1526109" cy="573067"/>
            </a:xfrm>
            <a:custGeom>
              <a:rect b="b" l="l" r="r" t="t"/>
              <a:pathLst>
                <a:path extrusionOk="0" h="877282" w="2092565">
                  <a:moveTo>
                    <a:pt x="1046282" y="0"/>
                  </a:moveTo>
                  <a:cubicBezTo>
                    <a:pt x="1561054" y="0"/>
                    <a:pt x="1990541" y="365141"/>
                    <a:pt x="2089870" y="850548"/>
                  </a:cubicBezTo>
                  <a:lnTo>
                    <a:pt x="2092565" y="877282"/>
                  </a:lnTo>
                  <a:lnTo>
                    <a:pt x="1774694" y="877282"/>
                  </a:lnTo>
                  <a:lnTo>
                    <a:pt x="1741826" y="771401"/>
                  </a:lnTo>
                  <a:cubicBezTo>
                    <a:pt x="1627231" y="500468"/>
                    <a:pt x="1358957" y="310363"/>
                    <a:pt x="1046282" y="310363"/>
                  </a:cubicBezTo>
                  <a:cubicBezTo>
                    <a:pt x="733607" y="310363"/>
                    <a:pt x="465333" y="500468"/>
                    <a:pt x="350738" y="771401"/>
                  </a:cubicBezTo>
                  <a:lnTo>
                    <a:pt x="317871" y="877282"/>
                  </a:lnTo>
                  <a:lnTo>
                    <a:pt x="0" y="877282"/>
                  </a:lnTo>
                  <a:lnTo>
                    <a:pt x="2695" y="850548"/>
                  </a:lnTo>
                  <a:cubicBezTo>
                    <a:pt x="102023" y="365141"/>
                    <a:pt x="531511" y="0"/>
                    <a:pt x="1046282" y="0"/>
                  </a:cubicBez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55" name="Google Shape;355;p35"/>
            <p:cNvSpPr/>
            <p:nvPr/>
          </p:nvSpPr>
          <p:spPr>
            <a:xfrm>
              <a:off x="3834629" y="3703245"/>
              <a:ext cx="1553745" cy="736764"/>
            </a:xfrm>
            <a:custGeom>
              <a:rect b="b" l="l" r="r" t="t"/>
              <a:pathLst>
                <a:path extrusionOk="0" h="1127878" w="2130458">
                  <a:moveTo>
                    <a:pt x="6316" y="0"/>
                  </a:moveTo>
                  <a:lnTo>
                    <a:pt x="313528" y="0"/>
                  </a:lnTo>
                  <a:lnTo>
                    <a:pt x="310364" y="62648"/>
                  </a:lnTo>
                  <a:cubicBezTo>
                    <a:pt x="310364" y="479548"/>
                    <a:pt x="648329" y="817513"/>
                    <a:pt x="1065229" y="817513"/>
                  </a:cubicBezTo>
                  <a:cubicBezTo>
                    <a:pt x="1482129" y="817513"/>
                    <a:pt x="1820094" y="479548"/>
                    <a:pt x="1820094" y="62648"/>
                  </a:cubicBezTo>
                  <a:lnTo>
                    <a:pt x="1816931" y="0"/>
                  </a:lnTo>
                  <a:lnTo>
                    <a:pt x="2124143" y="0"/>
                  </a:lnTo>
                  <a:lnTo>
                    <a:pt x="2130458" y="62649"/>
                  </a:lnTo>
                  <a:cubicBezTo>
                    <a:pt x="2130458" y="650959"/>
                    <a:pt x="1653539" y="1127878"/>
                    <a:pt x="1065229" y="1127878"/>
                  </a:cubicBezTo>
                  <a:cubicBezTo>
                    <a:pt x="476919" y="1127878"/>
                    <a:pt x="0" y="650959"/>
                    <a:pt x="0" y="62649"/>
                  </a:cubicBezTo>
                  <a:lnTo>
                    <a:pt x="6316" y="0"/>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56" name="Google Shape;356;p35"/>
            <p:cNvSpPr/>
            <p:nvPr/>
          </p:nvSpPr>
          <p:spPr>
            <a:xfrm>
              <a:off x="5794738" y="3048330"/>
              <a:ext cx="1553745" cy="736764"/>
            </a:xfrm>
            <a:custGeom>
              <a:rect b="b" l="l" r="r" t="t"/>
              <a:pathLst>
                <a:path extrusionOk="0" h="1127878" w="2130458">
                  <a:moveTo>
                    <a:pt x="1065229" y="0"/>
                  </a:moveTo>
                  <a:cubicBezTo>
                    <a:pt x="1653539" y="0"/>
                    <a:pt x="2130458" y="476919"/>
                    <a:pt x="2130458" y="1065229"/>
                  </a:cubicBezTo>
                  <a:lnTo>
                    <a:pt x="2124142" y="1127878"/>
                  </a:lnTo>
                  <a:lnTo>
                    <a:pt x="1816931" y="1127878"/>
                  </a:lnTo>
                  <a:lnTo>
                    <a:pt x="1820094" y="1065228"/>
                  </a:lnTo>
                  <a:cubicBezTo>
                    <a:pt x="1820094" y="648328"/>
                    <a:pt x="1482129" y="310363"/>
                    <a:pt x="1065229" y="310363"/>
                  </a:cubicBezTo>
                  <a:cubicBezTo>
                    <a:pt x="648329" y="310363"/>
                    <a:pt x="310364" y="648328"/>
                    <a:pt x="310364" y="1065228"/>
                  </a:cubicBezTo>
                  <a:lnTo>
                    <a:pt x="313528" y="1127878"/>
                  </a:lnTo>
                  <a:lnTo>
                    <a:pt x="6316" y="1127878"/>
                  </a:lnTo>
                  <a:lnTo>
                    <a:pt x="0" y="1065229"/>
                  </a:lnTo>
                  <a:cubicBezTo>
                    <a:pt x="0" y="476919"/>
                    <a:pt x="476919" y="0"/>
                    <a:pt x="1065229" y="0"/>
                  </a:cubicBez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57" name="Google Shape;357;p35"/>
            <p:cNvSpPr/>
            <p:nvPr/>
          </p:nvSpPr>
          <p:spPr>
            <a:xfrm>
              <a:off x="5799413" y="3866942"/>
              <a:ext cx="1526108" cy="573067"/>
            </a:xfrm>
            <a:custGeom>
              <a:rect b="b" l="l" r="r" t="t"/>
              <a:pathLst>
                <a:path extrusionOk="0" h="877282" w="2092564">
                  <a:moveTo>
                    <a:pt x="0" y="0"/>
                  </a:moveTo>
                  <a:lnTo>
                    <a:pt x="317872" y="0"/>
                  </a:lnTo>
                  <a:lnTo>
                    <a:pt x="350738" y="105879"/>
                  </a:lnTo>
                  <a:cubicBezTo>
                    <a:pt x="465333" y="376812"/>
                    <a:pt x="733607" y="566917"/>
                    <a:pt x="1046282" y="566917"/>
                  </a:cubicBezTo>
                  <a:cubicBezTo>
                    <a:pt x="1358957" y="566917"/>
                    <a:pt x="1627231" y="376812"/>
                    <a:pt x="1741826" y="105879"/>
                  </a:cubicBezTo>
                  <a:lnTo>
                    <a:pt x="1774693" y="0"/>
                  </a:lnTo>
                  <a:lnTo>
                    <a:pt x="2092564" y="0"/>
                  </a:lnTo>
                  <a:lnTo>
                    <a:pt x="2089869" y="26734"/>
                  </a:lnTo>
                  <a:cubicBezTo>
                    <a:pt x="1990541" y="512141"/>
                    <a:pt x="1561053" y="877282"/>
                    <a:pt x="1046282" y="877282"/>
                  </a:cubicBezTo>
                  <a:cubicBezTo>
                    <a:pt x="531511" y="877282"/>
                    <a:pt x="102024" y="512141"/>
                    <a:pt x="2695" y="26734"/>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58" name="Google Shape;358;p35"/>
            <p:cNvSpPr/>
            <p:nvPr/>
          </p:nvSpPr>
          <p:spPr>
            <a:xfrm>
              <a:off x="7750377" y="3048330"/>
              <a:ext cx="1526108" cy="573067"/>
            </a:xfrm>
            <a:custGeom>
              <a:rect b="b" l="l" r="r" t="t"/>
              <a:pathLst>
                <a:path extrusionOk="0" h="877282" w="2092564">
                  <a:moveTo>
                    <a:pt x="1046282" y="0"/>
                  </a:moveTo>
                  <a:cubicBezTo>
                    <a:pt x="1561053" y="0"/>
                    <a:pt x="1990541" y="365141"/>
                    <a:pt x="2089869" y="850548"/>
                  </a:cubicBezTo>
                  <a:lnTo>
                    <a:pt x="2092564" y="877282"/>
                  </a:lnTo>
                  <a:lnTo>
                    <a:pt x="1774694" y="877282"/>
                  </a:lnTo>
                  <a:lnTo>
                    <a:pt x="1741827" y="771401"/>
                  </a:lnTo>
                  <a:cubicBezTo>
                    <a:pt x="1627232" y="500468"/>
                    <a:pt x="1358958" y="310363"/>
                    <a:pt x="1046283" y="310363"/>
                  </a:cubicBezTo>
                  <a:cubicBezTo>
                    <a:pt x="733608" y="310363"/>
                    <a:pt x="465334" y="500468"/>
                    <a:pt x="350739" y="771401"/>
                  </a:cubicBezTo>
                  <a:lnTo>
                    <a:pt x="317872" y="877282"/>
                  </a:lnTo>
                  <a:lnTo>
                    <a:pt x="0" y="877282"/>
                  </a:lnTo>
                  <a:lnTo>
                    <a:pt x="2695" y="850548"/>
                  </a:lnTo>
                  <a:cubicBezTo>
                    <a:pt x="102023" y="365141"/>
                    <a:pt x="531511" y="0"/>
                    <a:pt x="1046282" y="0"/>
                  </a:cubicBezTo>
                  <a:close/>
                </a:path>
              </a:pathLst>
            </a:custGeom>
            <a:solidFill>
              <a:srgbClr val="E8E8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59" name="Google Shape;359;p35"/>
            <p:cNvSpPr/>
            <p:nvPr/>
          </p:nvSpPr>
          <p:spPr>
            <a:xfrm>
              <a:off x="7736559" y="3703245"/>
              <a:ext cx="1553745" cy="736764"/>
            </a:xfrm>
            <a:custGeom>
              <a:rect b="b" l="l" r="r" t="t"/>
              <a:pathLst>
                <a:path extrusionOk="0" h="1127878" w="2130458">
                  <a:moveTo>
                    <a:pt x="6316" y="0"/>
                  </a:moveTo>
                  <a:lnTo>
                    <a:pt x="313529" y="0"/>
                  </a:lnTo>
                  <a:lnTo>
                    <a:pt x="310365" y="62648"/>
                  </a:lnTo>
                  <a:cubicBezTo>
                    <a:pt x="310365" y="479548"/>
                    <a:pt x="648330" y="817513"/>
                    <a:pt x="1065230" y="817513"/>
                  </a:cubicBezTo>
                  <a:cubicBezTo>
                    <a:pt x="1482130" y="817513"/>
                    <a:pt x="1820095" y="479548"/>
                    <a:pt x="1820095" y="62648"/>
                  </a:cubicBezTo>
                  <a:lnTo>
                    <a:pt x="1816932" y="0"/>
                  </a:lnTo>
                  <a:lnTo>
                    <a:pt x="2124142" y="0"/>
                  </a:lnTo>
                  <a:lnTo>
                    <a:pt x="2130458" y="62649"/>
                  </a:lnTo>
                  <a:cubicBezTo>
                    <a:pt x="2130458" y="650959"/>
                    <a:pt x="1653539" y="1127878"/>
                    <a:pt x="1065229" y="1127878"/>
                  </a:cubicBezTo>
                  <a:cubicBezTo>
                    <a:pt x="476919" y="1127878"/>
                    <a:pt x="0" y="650959"/>
                    <a:pt x="0" y="62649"/>
                  </a:cubicBezTo>
                  <a:lnTo>
                    <a:pt x="6316" y="0"/>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60" name="Google Shape;360;p35"/>
            <p:cNvSpPr/>
            <p:nvPr/>
          </p:nvSpPr>
          <p:spPr>
            <a:xfrm>
              <a:off x="3402614" y="3703245"/>
              <a:ext cx="466811" cy="81849"/>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1" name="Google Shape;361;p35"/>
            <p:cNvSpPr/>
            <p:nvPr/>
          </p:nvSpPr>
          <p:spPr>
            <a:xfrm>
              <a:off x="5353579" y="3703245"/>
              <a:ext cx="466811" cy="81849"/>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2" name="Google Shape;362;p35"/>
            <p:cNvSpPr/>
            <p:nvPr/>
          </p:nvSpPr>
          <p:spPr>
            <a:xfrm>
              <a:off x="7304544" y="3703245"/>
              <a:ext cx="466811" cy="81849"/>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Money with solid fill" id="363" name="Google Shape;363;p35"/>
            <p:cNvPicPr preferRelativeResize="0"/>
            <p:nvPr/>
          </p:nvPicPr>
          <p:blipFill rotWithShape="1">
            <a:blip r:embed="rId3">
              <a:alphaModFix/>
            </a:blip>
            <a:srcRect b="0" l="0" r="0" t="0"/>
            <a:stretch/>
          </p:blipFill>
          <p:spPr>
            <a:xfrm rot="-1351622">
              <a:off x="6187107" y="3388347"/>
              <a:ext cx="709640" cy="609600"/>
            </a:xfrm>
            <a:prstGeom prst="rect">
              <a:avLst/>
            </a:prstGeom>
            <a:noFill/>
            <a:ln>
              <a:noFill/>
            </a:ln>
          </p:spPr>
        </p:pic>
        <p:pic>
          <p:nvPicPr>
            <p:cNvPr descr="Electric Tower with solid fill" id="364" name="Google Shape;364;p35"/>
            <p:cNvPicPr preferRelativeResize="0"/>
            <p:nvPr/>
          </p:nvPicPr>
          <p:blipFill rotWithShape="1">
            <a:blip r:embed="rId4">
              <a:alphaModFix/>
            </a:blip>
            <a:srcRect b="0" l="0" r="0" t="0"/>
            <a:stretch/>
          </p:blipFill>
          <p:spPr>
            <a:xfrm>
              <a:off x="4328757" y="3413840"/>
              <a:ext cx="578810" cy="578810"/>
            </a:xfrm>
            <a:prstGeom prst="rect">
              <a:avLst/>
            </a:prstGeom>
            <a:noFill/>
            <a:ln>
              <a:noFill/>
            </a:ln>
          </p:spPr>
        </p:pic>
        <p:pic>
          <p:nvPicPr>
            <p:cNvPr descr="Question Mark with solid fill" id="365" name="Google Shape;365;p35"/>
            <p:cNvPicPr preferRelativeResize="0"/>
            <p:nvPr/>
          </p:nvPicPr>
          <p:blipFill rotWithShape="1">
            <a:blip r:embed="rId5">
              <a:alphaModFix/>
            </a:blip>
            <a:srcRect b="0" l="0" r="0" t="0"/>
            <a:stretch/>
          </p:blipFill>
          <p:spPr>
            <a:xfrm>
              <a:off x="2364471" y="3454763"/>
              <a:ext cx="578811" cy="578811"/>
            </a:xfrm>
            <a:prstGeom prst="rect">
              <a:avLst/>
            </a:prstGeom>
            <a:noFill/>
            <a:ln>
              <a:noFill/>
            </a:ln>
          </p:spPr>
        </p:pic>
        <p:pic>
          <p:nvPicPr>
            <p:cNvPr descr="Coins with solid fill" id="366" name="Google Shape;366;p35"/>
            <p:cNvPicPr preferRelativeResize="0"/>
            <p:nvPr/>
          </p:nvPicPr>
          <p:blipFill rotWithShape="1">
            <a:blip r:embed="rId6">
              <a:alphaModFix/>
            </a:blip>
            <a:srcRect b="0" l="0" r="0" t="0"/>
            <a:stretch/>
          </p:blipFill>
          <p:spPr>
            <a:xfrm rot="-542416">
              <a:off x="8196239" y="3420502"/>
              <a:ext cx="598815" cy="598815"/>
            </a:xfrm>
            <a:prstGeom prst="rect">
              <a:avLst/>
            </a:prstGeom>
            <a:noFill/>
            <a:ln>
              <a:noFill/>
            </a:ln>
          </p:spPr>
        </p:pic>
      </p:grpSp>
      <p:sp>
        <p:nvSpPr>
          <p:cNvPr id="367" name="Google Shape;367;p35"/>
          <p:cNvSpPr txBox="1"/>
          <p:nvPr/>
        </p:nvSpPr>
        <p:spPr>
          <a:xfrm>
            <a:off x="6600095" y="4954210"/>
            <a:ext cx="4389392" cy="95410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400">
                <a:solidFill>
                  <a:srgbClr val="707070"/>
                </a:solidFill>
                <a:latin typeface="Arial"/>
                <a:ea typeface="Arial"/>
                <a:cs typeface="Arial"/>
                <a:sym typeface="Arial"/>
              </a:rPr>
              <a:t>As on date, 11 commissioned projects ~7,000 ckm “</a:t>
            </a:r>
            <a:r>
              <a:rPr i="1" lang="en-GB" sz="1400">
                <a:solidFill>
                  <a:srgbClr val="707070"/>
                </a:solidFill>
                <a:latin typeface="Arial"/>
                <a:ea typeface="Arial"/>
                <a:cs typeface="Arial"/>
                <a:sym typeface="Arial"/>
              </a:rPr>
              <a:t>flipped”</a:t>
            </a:r>
            <a:r>
              <a:rPr lang="en-GB" sz="1400">
                <a:solidFill>
                  <a:srgbClr val="707070"/>
                </a:solidFill>
                <a:latin typeface="Arial"/>
                <a:ea typeface="Arial"/>
                <a:cs typeface="Arial"/>
                <a:sym typeface="Arial"/>
              </a:rPr>
              <a:t> to the InvIT by Sterlite Power; framework agreement in place for sell-off of future operational assets. Four other transmission assets acquired from other developers.</a:t>
            </a:r>
            <a:endParaRPr/>
          </a:p>
        </p:txBody>
      </p:sp>
      <p:grpSp>
        <p:nvGrpSpPr>
          <p:cNvPr id="368" name="Google Shape;368;p35"/>
          <p:cNvGrpSpPr/>
          <p:nvPr/>
        </p:nvGrpSpPr>
        <p:grpSpPr>
          <a:xfrm>
            <a:off x="2660114" y="4627384"/>
            <a:ext cx="3029063" cy="1354942"/>
            <a:chOff x="222114" y="2705473"/>
            <a:chExt cx="3519136" cy="1806589"/>
          </a:xfrm>
        </p:grpSpPr>
        <p:sp>
          <p:nvSpPr>
            <p:cNvPr id="369" name="Google Shape;369;p35"/>
            <p:cNvSpPr txBox="1"/>
            <p:nvPr/>
          </p:nvSpPr>
          <p:spPr>
            <a:xfrm>
              <a:off x="222114" y="2705473"/>
              <a:ext cx="3399158" cy="492442"/>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  Exit from Platform</a:t>
              </a:r>
              <a:endParaRPr/>
            </a:p>
          </p:txBody>
        </p:sp>
        <p:sp>
          <p:nvSpPr>
            <p:cNvPr id="370" name="Google Shape;370;p35"/>
            <p:cNvSpPr txBox="1"/>
            <p:nvPr/>
          </p:nvSpPr>
          <p:spPr>
            <a:xfrm>
              <a:off x="504427" y="3239920"/>
              <a:ext cx="3236823" cy="1272142"/>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400">
                  <a:solidFill>
                    <a:srgbClr val="707070"/>
                  </a:solidFill>
                  <a:latin typeface="Arial"/>
                  <a:ea typeface="Arial"/>
                  <a:cs typeface="Arial"/>
                  <a:sym typeface="Arial"/>
                </a:rPr>
                <a:t>Sterlite exited Indigrid in 2020 through sale of its residual stake making it a truly third-party Yield vehicle  </a:t>
              </a:r>
              <a:endParaRPr b="1" sz="1400">
                <a:solidFill>
                  <a:srgbClr val="707070"/>
                </a:solidFill>
                <a:latin typeface="Arial"/>
                <a:ea typeface="Arial"/>
                <a:cs typeface="Arial"/>
                <a:sym typeface="Arial"/>
              </a:endParaRPr>
            </a:p>
          </p:txBody>
        </p:sp>
      </p:grpSp>
      <p:sp>
        <p:nvSpPr>
          <p:cNvPr id="371" name="Google Shape;371;p35"/>
          <p:cNvSpPr/>
          <p:nvPr/>
        </p:nvSpPr>
        <p:spPr>
          <a:xfrm>
            <a:off x="2812377" y="4598274"/>
            <a:ext cx="330822" cy="297120"/>
          </a:xfrm>
          <a:prstGeom prst="rect">
            <a:avLst/>
          </a:prstGeom>
          <a:solidFill>
            <a:schemeClr val="accent1"/>
          </a:solidFill>
          <a:ln cap="flat" cmpd="sng" w="25400">
            <a:solidFill>
              <a:srgbClr val="000D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4</a:t>
            </a:r>
            <a:endParaRPr/>
          </a:p>
        </p:txBody>
      </p:sp>
      <p:sp>
        <p:nvSpPr>
          <p:cNvPr id="372" name="Google Shape;372;p35"/>
          <p:cNvSpPr txBox="1"/>
          <p:nvPr/>
        </p:nvSpPr>
        <p:spPr>
          <a:xfrm>
            <a:off x="1476390" y="6439827"/>
            <a:ext cx="61591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Note: Above mentioned USD values are based on prevailing INR – USD conversion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6"/>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379" name="Google Shape;379;p3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Resources &amp; Links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7"/>
          <p:cNvSpPr txBox="1"/>
          <p:nvPr>
            <p:ph type="title"/>
          </p:nvPr>
        </p:nvSpPr>
        <p:spPr>
          <a:xfrm>
            <a:off x="629399" y="103634"/>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Links to resources on financing small scale / distributed energy system investments</a:t>
            </a:r>
            <a:endParaRPr/>
          </a:p>
        </p:txBody>
      </p:sp>
      <p:sp>
        <p:nvSpPr>
          <p:cNvPr id="385" name="Google Shape;385;p37"/>
          <p:cNvSpPr txBox="1"/>
          <p:nvPr>
            <p:ph idx="1" type="body"/>
          </p:nvPr>
        </p:nvSpPr>
        <p:spPr>
          <a:xfrm>
            <a:off x="629399" y="1198315"/>
            <a:ext cx="10933801" cy="4461369"/>
          </a:xfrm>
          <a:prstGeom prst="rect">
            <a:avLst/>
          </a:prstGeom>
          <a:noFill/>
          <a:ln>
            <a:noFill/>
          </a:ln>
        </p:spPr>
        <p:txBody>
          <a:bodyPr anchorCtr="0" anchor="t" bIns="0" lIns="0" spcFirstLastPara="1" rIns="0" wrap="square" tIns="0">
            <a:normAutofit fontScale="62500" lnSpcReduction="20000"/>
          </a:bodyPr>
          <a:lstStyle/>
          <a:p>
            <a:pPr indent="-457200" lvl="0" marL="558800" rtl="0" algn="l">
              <a:lnSpc>
                <a:spcPct val="110000"/>
              </a:lnSpc>
              <a:spcBef>
                <a:spcPts val="300"/>
              </a:spcBef>
              <a:spcAft>
                <a:spcPts val="0"/>
              </a:spcAft>
              <a:buClr>
                <a:schemeClr val="dk1"/>
              </a:buClr>
              <a:buSzPct val="160000"/>
              <a:buFont typeface="Arial"/>
              <a:buAutoNum type="arabicPeriod"/>
            </a:pPr>
            <a:r>
              <a:rPr lang="en-GB"/>
              <a:t>BNEF Finance Guide for Policy Makers </a:t>
            </a:r>
            <a:r>
              <a:rPr lang="en-GB" sz="2000" u="sng">
                <a:solidFill>
                  <a:schemeClr val="hlink"/>
                </a:solidFill>
                <a:hlinkClick r:id="rId3"/>
              </a:rPr>
              <a:t>https://www.bbhub.io/bnef/sites/4/2016/08/Finance-Guide-for-Policymakers-RE-GreenInfra-August-2016.pdf</a:t>
            </a:r>
            <a:r>
              <a:rPr lang="en-GB" sz="2000"/>
              <a:t> </a:t>
            </a:r>
            <a:endParaRPr/>
          </a:p>
          <a:p>
            <a:pPr indent="-457200" lvl="0" marL="558800" rtl="0" algn="l">
              <a:lnSpc>
                <a:spcPct val="110000"/>
              </a:lnSpc>
              <a:spcBef>
                <a:spcPts val="600"/>
              </a:spcBef>
              <a:spcAft>
                <a:spcPts val="0"/>
              </a:spcAft>
              <a:buClr>
                <a:schemeClr val="dk1"/>
              </a:buClr>
              <a:buSzPct val="160000"/>
              <a:buFont typeface="Arial"/>
              <a:buAutoNum type="arabicPeriod"/>
            </a:pPr>
            <a:r>
              <a:rPr b="1" i="0" lang="en-GB">
                <a:solidFill>
                  <a:srgbClr val="1B1B1B"/>
                </a:solidFill>
                <a:latin typeface="Merriweather"/>
                <a:ea typeface="Merriweather"/>
                <a:cs typeface="Merriweather"/>
                <a:sym typeface="Merriweather"/>
              </a:rPr>
              <a:t>Understanding Power Purchase Agreements </a:t>
            </a:r>
            <a:r>
              <a:rPr i="0" lang="en-GB">
                <a:solidFill>
                  <a:srgbClr val="1B1B1B"/>
                </a:solidFill>
                <a:latin typeface="Merriweather"/>
                <a:ea typeface="Merriweather"/>
                <a:cs typeface="Merriweather"/>
                <a:sym typeface="Merriweather"/>
              </a:rPr>
              <a:t>https://cldp.doc.gov/sites/default/files/PPA%20Second%20Edition%20Update.pdf</a:t>
            </a:r>
            <a:endParaRPr/>
          </a:p>
          <a:p>
            <a:pPr indent="-457200" lvl="0" marL="558800" rtl="0" algn="l">
              <a:lnSpc>
                <a:spcPct val="110000"/>
              </a:lnSpc>
              <a:spcBef>
                <a:spcPts val="600"/>
              </a:spcBef>
              <a:spcAft>
                <a:spcPts val="0"/>
              </a:spcAft>
              <a:buClr>
                <a:schemeClr val="dk1"/>
              </a:buClr>
              <a:buSzPct val="160000"/>
              <a:buFont typeface="Arial"/>
              <a:buAutoNum type="arabicPeriod"/>
            </a:pPr>
            <a:r>
              <a:rPr b="1" i="0" lang="en-GB">
                <a:solidFill>
                  <a:srgbClr val="1B1B1B"/>
                </a:solidFill>
                <a:latin typeface="Merriweather"/>
                <a:ea typeface="Merriweather"/>
                <a:cs typeface="Merriweather"/>
                <a:sym typeface="Merriweather"/>
              </a:rPr>
              <a:t>Understanding Power Project Procurement </a:t>
            </a:r>
            <a:r>
              <a:rPr lang="en-GB"/>
              <a:t>https://cldp.doc.gov/sites/default/files/UnderstandingPowerProjectProcurement.pdf</a:t>
            </a:r>
            <a:endParaRPr/>
          </a:p>
          <a:p>
            <a:pPr indent="-457200" lvl="0" marL="558800" rtl="0" algn="l">
              <a:lnSpc>
                <a:spcPct val="110000"/>
              </a:lnSpc>
              <a:spcBef>
                <a:spcPts val="600"/>
              </a:spcBef>
              <a:spcAft>
                <a:spcPts val="0"/>
              </a:spcAft>
              <a:buClr>
                <a:schemeClr val="dk1"/>
              </a:buClr>
              <a:buSzPct val="160000"/>
              <a:buFont typeface="Arial"/>
              <a:buAutoNum type="arabicPeriod"/>
            </a:pPr>
            <a:r>
              <a:rPr b="1" i="0" lang="en-GB">
                <a:solidFill>
                  <a:srgbClr val="1B1B1B"/>
                </a:solidFill>
                <a:latin typeface="Merriweather"/>
                <a:ea typeface="Merriweather"/>
                <a:cs typeface="Merriweather"/>
                <a:sym typeface="Merriweather"/>
              </a:rPr>
              <a:t>Understanding Power Project Financing </a:t>
            </a:r>
            <a:r>
              <a:rPr lang="en-GB" u="sng">
                <a:solidFill>
                  <a:schemeClr val="hlink"/>
                </a:solidFill>
                <a:hlinkClick r:id="rId4"/>
              </a:rPr>
              <a:t>https://cldp.doc.gov/sites/default/files/UnderstandingPowerProjectFinancing.pdf</a:t>
            </a:r>
            <a:endParaRPr/>
          </a:p>
          <a:p>
            <a:pPr indent="-457200" lvl="0" marL="558800" rtl="0" algn="l">
              <a:lnSpc>
                <a:spcPct val="110000"/>
              </a:lnSpc>
              <a:spcBef>
                <a:spcPts val="600"/>
              </a:spcBef>
              <a:spcAft>
                <a:spcPts val="0"/>
              </a:spcAft>
              <a:buClr>
                <a:schemeClr val="dk1"/>
              </a:buClr>
              <a:buSzPct val="160000"/>
              <a:buFont typeface="Arial"/>
              <a:buAutoNum type="arabicPeriod"/>
            </a:pPr>
            <a:r>
              <a:rPr b="1" i="0" lang="en-GB">
                <a:solidFill>
                  <a:srgbClr val="1B1B1B"/>
                </a:solidFill>
                <a:latin typeface="Merriweather"/>
                <a:ea typeface="Merriweather"/>
                <a:cs typeface="Merriweather"/>
                <a:sym typeface="Merriweather"/>
              </a:rPr>
              <a:t>Understanding Power Transmission Financing </a:t>
            </a:r>
            <a:r>
              <a:rPr lang="en-GB" u="sng">
                <a:solidFill>
                  <a:schemeClr val="hlink"/>
                </a:solidFill>
                <a:hlinkClick r:id="rId5"/>
              </a:rPr>
              <a:t>https://cldp.doc.gov/sites/default/files/2023-03/Consolidated%20Articles-SEAsia_ENG.pdf</a:t>
            </a:r>
            <a:r>
              <a:rPr lang="en-GB"/>
              <a:t> </a:t>
            </a:r>
            <a:endParaRPr/>
          </a:p>
          <a:p>
            <a:pPr indent="-457200" lvl="0" marL="558800" rtl="0" algn="l">
              <a:lnSpc>
                <a:spcPct val="110000"/>
              </a:lnSpc>
              <a:spcBef>
                <a:spcPts val="600"/>
              </a:spcBef>
              <a:spcAft>
                <a:spcPts val="0"/>
              </a:spcAft>
              <a:buClr>
                <a:schemeClr val="dk1"/>
              </a:buClr>
              <a:buSzPct val="160000"/>
              <a:buFont typeface="Arial"/>
              <a:buAutoNum type="arabicPeriod"/>
            </a:pPr>
            <a:r>
              <a:rPr lang="en-GB"/>
              <a:t>OECD Blended finance guide </a:t>
            </a:r>
            <a:endParaRPr/>
          </a:p>
          <a:p>
            <a:pPr indent="-457200" lvl="1" marL="1016000" rtl="0" algn="l">
              <a:lnSpc>
                <a:spcPct val="100000"/>
              </a:lnSpc>
              <a:spcBef>
                <a:spcPts val="300"/>
              </a:spcBef>
              <a:spcAft>
                <a:spcPts val="0"/>
              </a:spcAft>
              <a:buSzPct val="160000"/>
              <a:buChar char="•"/>
            </a:pPr>
            <a:r>
              <a:rPr lang="en-GB" u="sng">
                <a:solidFill>
                  <a:schemeClr val="hlink"/>
                </a:solidFill>
                <a:hlinkClick r:id="rId6"/>
              </a:rPr>
              <a:t>https://www.oecd.org/dac/financing-sustainable-development/blended-finance-principles/guidance-and-principles/</a:t>
            </a:r>
            <a:r>
              <a:rPr lang="en-GB"/>
              <a:t> </a:t>
            </a:r>
            <a:endParaRPr/>
          </a:p>
          <a:p>
            <a:pPr indent="-457200" lvl="1" marL="1016000" rtl="0" algn="l">
              <a:lnSpc>
                <a:spcPct val="100000"/>
              </a:lnSpc>
              <a:spcBef>
                <a:spcPts val="0"/>
              </a:spcBef>
              <a:spcAft>
                <a:spcPts val="0"/>
              </a:spcAft>
              <a:buSzPct val="160000"/>
              <a:buChar char="•"/>
            </a:pPr>
            <a:r>
              <a:rPr lang="en-GB" u="sng">
                <a:solidFill>
                  <a:schemeClr val="hlink"/>
                </a:solidFill>
                <a:hlinkClick r:id="rId7"/>
              </a:rPr>
              <a:t>https://one.oecd.org/document/DCD/DAC(2020)42/FINAL/En/pdf</a:t>
            </a:r>
            <a:r>
              <a:rPr lang="en-GB"/>
              <a:t> </a:t>
            </a:r>
            <a:endParaRPr/>
          </a:p>
          <a:p>
            <a:pPr indent="-330200" lvl="1" marL="1016000" rtl="0" algn="l">
              <a:lnSpc>
                <a:spcPct val="100000"/>
              </a:lnSpc>
              <a:spcBef>
                <a:spcPts val="0"/>
              </a:spcBef>
              <a:spcAft>
                <a:spcPts val="0"/>
              </a:spcAft>
              <a:buSzPct val="160000"/>
              <a:buNone/>
            </a:pPr>
            <a:r>
              <a:t/>
            </a:r>
            <a:endParaRPr/>
          </a:p>
          <a:p>
            <a:pPr indent="-457200" lvl="0" marL="558800" rtl="0" algn="l">
              <a:lnSpc>
                <a:spcPct val="110000"/>
              </a:lnSpc>
              <a:spcBef>
                <a:spcPts val="300"/>
              </a:spcBef>
              <a:spcAft>
                <a:spcPts val="0"/>
              </a:spcAft>
              <a:buClr>
                <a:schemeClr val="dk1"/>
              </a:buClr>
              <a:buSzPct val="160000"/>
              <a:buFont typeface="Arial"/>
              <a:buAutoNum type="arabicPeriod"/>
            </a:pPr>
            <a:r>
              <a:rPr lang="en-GB" u="sng">
                <a:solidFill>
                  <a:schemeClr val="hlink"/>
                </a:solidFill>
                <a:hlinkClick r:id="rId8"/>
              </a:rPr>
              <a:t>IRENA: Low-cost finance for the energy transition (irena.org)</a:t>
            </a:r>
            <a:endParaRPr/>
          </a:p>
          <a:p>
            <a:pPr indent="-457200" lvl="0" marL="558800" rtl="0" algn="l">
              <a:lnSpc>
                <a:spcPct val="110000"/>
              </a:lnSpc>
              <a:spcBef>
                <a:spcPts val="600"/>
              </a:spcBef>
              <a:spcAft>
                <a:spcPts val="0"/>
              </a:spcAft>
              <a:buClr>
                <a:schemeClr val="dk1"/>
              </a:buClr>
              <a:buSzPct val="139130"/>
              <a:buFont typeface="Arial"/>
              <a:buAutoNum type="arabicPeriod"/>
            </a:pPr>
            <a:r>
              <a:rPr lang="en-GB" sz="2300"/>
              <a:t>1.</a:t>
            </a:r>
            <a:r>
              <a:rPr lang="en-GB" sz="2300">
                <a:solidFill>
                  <a:srgbClr val="000000"/>
                </a:solidFill>
              </a:rPr>
              <a:t>Convergence. Blended Finance. n.d. Viewed 12 February 2021. </a:t>
            </a:r>
            <a:r>
              <a:rPr lang="en-GB" sz="2300" u="sng">
                <a:solidFill>
                  <a:srgbClr val="000000"/>
                </a:solidFill>
                <a:hlinkClick r:id="rId9">
                  <a:extLst>
                    <a:ext uri="{A12FA001-AC4F-418D-AE19-62706E023703}">
                      <ahyp:hlinkClr val="tx"/>
                    </a:ext>
                  </a:extLst>
                </a:hlinkClick>
              </a:rPr>
              <a:t>https://www.convergence.finance/blended-finance</a:t>
            </a:r>
            <a:r>
              <a:rPr lang="en-GB" sz="2300">
                <a:solidFill>
                  <a:srgbClr val="000000"/>
                </a:solidFill>
              </a:rPr>
              <a:t> </a:t>
            </a:r>
            <a:endParaRPr/>
          </a:p>
          <a:p>
            <a:pPr indent="-330200" lvl="0" marL="558800" rtl="0" algn="l">
              <a:lnSpc>
                <a:spcPct val="110000"/>
              </a:lnSpc>
              <a:spcBef>
                <a:spcPts val="600"/>
              </a:spcBef>
              <a:spcAft>
                <a:spcPts val="0"/>
              </a:spcAft>
              <a:buClr>
                <a:schemeClr val="dk1"/>
              </a:buClr>
              <a:buSzPct val="160000"/>
              <a:buFont typeface="Arial"/>
              <a:buNone/>
            </a:pPr>
            <a:r>
              <a:t/>
            </a:r>
            <a:endParaRPr/>
          </a:p>
          <a:p>
            <a:pPr indent="-457200" lvl="0" marL="558800" rtl="0" algn="l">
              <a:lnSpc>
                <a:spcPct val="110000"/>
              </a:lnSpc>
              <a:spcBef>
                <a:spcPts val="600"/>
              </a:spcBef>
              <a:spcAft>
                <a:spcPts val="0"/>
              </a:spcAft>
              <a:buClr>
                <a:schemeClr val="dk1"/>
              </a:buClr>
              <a:buSzPct val="160000"/>
              <a:buFont typeface="Arial"/>
              <a:buAutoNum type="arabicPeriod"/>
            </a:pPr>
            <a:r>
              <a:rPr lang="en-GB"/>
              <a:t>CCG OpenLearn series </a:t>
            </a:r>
            <a:r>
              <a:rPr lang="en-GB" u="sng">
                <a:solidFill>
                  <a:schemeClr val="hlink"/>
                </a:solidFill>
                <a:hlinkClick r:id="rId10"/>
              </a:rPr>
              <a:t>OpenLearn Courses – Climate Compatible Growth</a:t>
            </a:r>
            <a:endParaRPr/>
          </a:p>
          <a:p>
            <a:pPr indent="-457200" lvl="0" marL="558800" rtl="0" algn="l">
              <a:lnSpc>
                <a:spcPct val="110000"/>
              </a:lnSpc>
              <a:spcBef>
                <a:spcPts val="600"/>
              </a:spcBef>
              <a:spcAft>
                <a:spcPts val="0"/>
              </a:spcAft>
              <a:buClr>
                <a:schemeClr val="dk1"/>
              </a:buClr>
              <a:buSzPct val="160000"/>
              <a:buFont typeface="Arial"/>
              <a:buAutoNum type="arabicPeriod"/>
            </a:pPr>
            <a:r>
              <a:rPr lang="en-GB"/>
              <a:t>IRENA (2023), International Renewable Energy Agency, Abu Dhabi. </a:t>
            </a:r>
            <a:r>
              <a:rPr lang="en-GB" u="sng">
                <a:solidFill>
                  <a:schemeClr val="hlink"/>
                </a:solidFill>
                <a:hlinkClick r:id="rId11"/>
              </a:rPr>
              <a:t>The cost of financing for renewable power</a:t>
            </a:r>
            <a:endParaRPr/>
          </a:p>
          <a:p>
            <a:pPr indent="-457200" lvl="0" marL="558800" rtl="0" algn="l">
              <a:lnSpc>
                <a:spcPct val="110000"/>
              </a:lnSpc>
              <a:spcBef>
                <a:spcPts val="600"/>
              </a:spcBef>
              <a:spcAft>
                <a:spcPts val="0"/>
              </a:spcAft>
              <a:buClr>
                <a:srgbClr val="242424"/>
              </a:buClr>
              <a:buSzPct val="160000"/>
              <a:buAutoNum type="arabicPeriod"/>
            </a:pPr>
            <a:r>
              <a:rPr lang="en-GB">
                <a:latin typeface="Arial"/>
                <a:ea typeface="Arial"/>
                <a:cs typeface="Arial"/>
                <a:sym typeface="Arial"/>
              </a:rPr>
              <a:t>India's Infrastructure Investment Trusts</a:t>
            </a:r>
            <a:endParaRPr/>
          </a:p>
          <a:p>
            <a:pPr indent="-457200" lvl="1" marL="1016000" rtl="0" algn="l">
              <a:lnSpc>
                <a:spcPct val="100000"/>
              </a:lnSpc>
              <a:spcBef>
                <a:spcPts val="300"/>
              </a:spcBef>
              <a:spcAft>
                <a:spcPts val="0"/>
              </a:spcAft>
              <a:buClr>
                <a:srgbClr val="002060"/>
              </a:buClr>
              <a:buSzPct val="177777"/>
              <a:buChar char="•"/>
            </a:pPr>
            <a:r>
              <a:rPr lang="en-GB" sz="1800">
                <a:latin typeface="Cambria"/>
                <a:ea typeface="Cambria"/>
                <a:cs typeface="Cambria"/>
                <a:sym typeface="Cambria"/>
              </a:rPr>
              <a:t>Explanation of InvITs by CEEW (</a:t>
            </a:r>
            <a:r>
              <a:rPr lang="en-GB" sz="1800" u="sng">
                <a:solidFill>
                  <a:schemeClr val="hlink"/>
                </a:solidFill>
                <a:latin typeface="Cambria"/>
                <a:ea typeface="Cambria"/>
                <a:cs typeface="Cambria"/>
                <a:sym typeface="Cambria"/>
                <a:hlinkClick r:id="rId12"/>
              </a:rPr>
              <a:t>link</a:t>
            </a:r>
            <a:r>
              <a:rPr lang="en-GB" sz="1800">
                <a:latin typeface="Cambria"/>
                <a:ea typeface="Cambria"/>
                <a:cs typeface="Cambria"/>
                <a:sym typeface="Cambria"/>
              </a:rPr>
              <a:t>)</a:t>
            </a:r>
            <a:endParaRPr/>
          </a:p>
          <a:p>
            <a:pPr indent="-457200" lvl="1" marL="1016000" rtl="0" algn="l">
              <a:lnSpc>
                <a:spcPct val="100000"/>
              </a:lnSpc>
              <a:spcBef>
                <a:spcPts val="0"/>
              </a:spcBef>
              <a:spcAft>
                <a:spcPts val="0"/>
              </a:spcAft>
              <a:buSzPct val="177777"/>
              <a:buChar char="•"/>
            </a:pPr>
            <a:r>
              <a:rPr lang="en-GB" sz="1800">
                <a:latin typeface="Cambria"/>
                <a:ea typeface="Cambria"/>
                <a:cs typeface="Cambria"/>
                <a:sym typeface="Cambria"/>
              </a:rPr>
              <a:t>Academic paper on InvITs (</a:t>
            </a:r>
            <a:r>
              <a:rPr lang="en-GB" sz="1800" u="sng">
                <a:solidFill>
                  <a:schemeClr val="hlink"/>
                </a:solidFill>
                <a:latin typeface="Cambria"/>
                <a:ea typeface="Cambria"/>
                <a:cs typeface="Cambria"/>
                <a:sym typeface="Cambria"/>
                <a:hlinkClick r:id="rId13"/>
              </a:rPr>
              <a:t>link</a:t>
            </a:r>
            <a:r>
              <a:rPr lang="en-GB" sz="1800">
                <a:latin typeface="Cambria"/>
                <a:ea typeface="Cambria"/>
                <a:cs typeface="Cambria"/>
                <a:sym typeface="Cambria"/>
              </a:rPr>
              <a:t>)</a:t>
            </a:r>
            <a:endParaRPr/>
          </a:p>
          <a:p>
            <a:pPr indent="-457200" lvl="1" marL="1016000" rtl="0" algn="l">
              <a:lnSpc>
                <a:spcPct val="100000"/>
              </a:lnSpc>
              <a:spcBef>
                <a:spcPts val="0"/>
              </a:spcBef>
              <a:spcAft>
                <a:spcPts val="0"/>
              </a:spcAft>
              <a:buSzPct val="177777"/>
              <a:buChar char="•"/>
            </a:pPr>
            <a:r>
              <a:rPr lang="en-GB" sz="1800">
                <a:latin typeface="Cambria"/>
                <a:ea typeface="Cambria"/>
                <a:cs typeface="Cambria"/>
                <a:sym typeface="Cambria"/>
              </a:rPr>
              <a:t>Another write up on InvITs (</a:t>
            </a:r>
            <a:r>
              <a:rPr lang="en-GB" sz="1800" u="sng">
                <a:solidFill>
                  <a:schemeClr val="hlink"/>
                </a:solidFill>
                <a:latin typeface="Cambria"/>
                <a:ea typeface="Cambria"/>
                <a:cs typeface="Cambria"/>
                <a:sym typeface="Cambria"/>
                <a:hlinkClick r:id="rId14"/>
              </a:rPr>
              <a:t>link</a:t>
            </a:r>
            <a:r>
              <a:rPr lang="en-GB" sz="1800">
                <a:latin typeface="Cambria"/>
                <a:ea typeface="Cambria"/>
                <a:cs typeface="Cambria"/>
                <a:sym typeface="Cambria"/>
              </a:rPr>
              <a:t>)</a:t>
            </a:r>
            <a:endParaRPr/>
          </a:p>
          <a:p>
            <a:pPr indent="-457200" lvl="1" marL="1016000" rtl="0" algn="l">
              <a:lnSpc>
                <a:spcPct val="100000"/>
              </a:lnSpc>
              <a:spcBef>
                <a:spcPts val="0"/>
              </a:spcBef>
              <a:spcAft>
                <a:spcPts val="0"/>
              </a:spcAft>
              <a:buSzPct val="177777"/>
              <a:buChar char="•"/>
            </a:pPr>
            <a:r>
              <a:rPr lang="en-GB" sz="1800">
                <a:latin typeface="Cambria"/>
                <a:ea typeface="Cambria"/>
                <a:cs typeface="Cambria"/>
                <a:sym typeface="Cambria"/>
              </a:rPr>
              <a:t>The initial IndiGrid offer document (</a:t>
            </a:r>
            <a:r>
              <a:rPr lang="en-GB" sz="1800" u="sng">
                <a:solidFill>
                  <a:schemeClr val="hlink"/>
                </a:solidFill>
                <a:latin typeface="Cambria"/>
                <a:ea typeface="Cambria"/>
                <a:cs typeface="Cambria"/>
                <a:sym typeface="Cambria"/>
                <a:hlinkClick r:id="rId15"/>
              </a:rPr>
              <a:t>link</a:t>
            </a:r>
            <a:r>
              <a:rPr lang="en-GB" sz="1800">
                <a:latin typeface="Cambria"/>
                <a:ea typeface="Cambria"/>
                <a:cs typeface="Cambria"/>
                <a:sym typeface="Cambria"/>
              </a:rPr>
              <a:t>)</a:t>
            </a:r>
            <a:endParaRPr/>
          </a:p>
          <a:p>
            <a:pPr indent="-330200" lvl="1" marL="1016000" rtl="0" algn="l">
              <a:lnSpc>
                <a:spcPct val="100000"/>
              </a:lnSpc>
              <a:spcBef>
                <a:spcPts val="0"/>
              </a:spcBef>
              <a:spcAft>
                <a:spcPts val="0"/>
              </a:spcAft>
              <a:buSzPct val="160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91" name="Google Shape;39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92" name="Google Shape;392;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3" name="Google Shape;393;p38"/>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Blyth W.,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9: Finance.</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394" name="Google Shape;394;p38"/>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395" name="Google Shape;395;p38"/>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396" name="Google Shape;396;p38"/>
          <p:cNvSpPr txBox="1"/>
          <p:nvPr/>
        </p:nvSpPr>
        <p:spPr>
          <a:xfrm>
            <a:off x="9266839" y="4569195"/>
            <a:ext cx="2372017" cy="3385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Will Blyth from CCG and Green Grids Initiative</a:t>
            </a:r>
            <a:endParaRPr/>
          </a:p>
        </p:txBody>
      </p:sp>
      <p:pic>
        <p:nvPicPr>
          <p:cNvPr id="397" name="Google Shape;397;p38"/>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descr="Graphical user interface, text" id="402" name="Google Shape;402;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3" name="Google Shape;403;p39"/>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Key takeaway messages</a:t>
            </a:r>
            <a:endParaRPr/>
          </a:p>
        </p:txBody>
      </p:sp>
      <p:sp>
        <p:nvSpPr>
          <p:cNvPr id="81" name="Google Shape;81;p4"/>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fontScale="77500" lnSpcReduction="20000"/>
          </a:bodyPr>
          <a:lstStyle/>
          <a:p>
            <a:pPr indent="-457200" lvl="0" marL="558800" rtl="0" algn="l">
              <a:lnSpc>
                <a:spcPct val="110000"/>
              </a:lnSpc>
              <a:spcBef>
                <a:spcPts val="300"/>
              </a:spcBef>
              <a:spcAft>
                <a:spcPts val="0"/>
              </a:spcAft>
              <a:buClr>
                <a:schemeClr val="dk1"/>
              </a:buClr>
              <a:buSzPct val="129032"/>
              <a:buFont typeface="Arial"/>
              <a:buAutoNum type="arabicPeriod"/>
            </a:pPr>
            <a:r>
              <a:rPr lang="en-GB"/>
              <a:t>All investors have to balance </a:t>
            </a:r>
            <a:r>
              <a:rPr b="1" lang="en-GB"/>
              <a:t>risk and return</a:t>
            </a:r>
            <a:r>
              <a:rPr lang="en-GB"/>
              <a:t>. A project’s ability to deliver financial returns will face different types of risk depending on the context. Sources of finance with higher risk tolerance will need to generate higher returns, making them a more costly way to raise capital to finance projects.</a:t>
            </a:r>
            <a:endParaRPr/>
          </a:p>
          <a:p>
            <a:pPr indent="-457200" lvl="0" marL="558800" rtl="0" algn="l">
              <a:lnSpc>
                <a:spcPct val="110000"/>
              </a:lnSpc>
              <a:spcBef>
                <a:spcPts val="600"/>
              </a:spcBef>
              <a:spcAft>
                <a:spcPts val="0"/>
              </a:spcAft>
              <a:buClr>
                <a:schemeClr val="dk1"/>
              </a:buClr>
              <a:buSzPct val="129032"/>
              <a:buFont typeface="Arial"/>
              <a:buAutoNum type="arabicPeriod"/>
            </a:pPr>
            <a:r>
              <a:rPr b="1" lang="en-GB"/>
              <a:t>Allocation of risk</a:t>
            </a:r>
            <a:r>
              <a:rPr lang="en-GB"/>
              <a:t> to investors will depend on the </a:t>
            </a:r>
            <a:r>
              <a:rPr b="1" lang="en-GB"/>
              <a:t>business model</a:t>
            </a:r>
            <a:r>
              <a:rPr lang="en-GB"/>
              <a:t>. Various models are explored for electricity generation and transmission projects. </a:t>
            </a:r>
            <a:endParaRPr/>
          </a:p>
          <a:p>
            <a:pPr indent="-457200" lvl="0" marL="558800" rtl="0" algn="l">
              <a:lnSpc>
                <a:spcPct val="110000"/>
              </a:lnSpc>
              <a:spcBef>
                <a:spcPts val="600"/>
              </a:spcBef>
              <a:spcAft>
                <a:spcPts val="0"/>
              </a:spcAft>
              <a:buClr>
                <a:schemeClr val="dk1"/>
              </a:buClr>
              <a:buSzPct val="129032"/>
              <a:buFont typeface="Arial"/>
              <a:buAutoNum type="arabicPeriod"/>
            </a:pPr>
            <a:r>
              <a:rPr b="1" lang="en-GB"/>
              <a:t>Concessional finance</a:t>
            </a:r>
            <a:r>
              <a:rPr lang="en-GB"/>
              <a:t> is available from development finance institutions (DFIs) – e.g. multi-lateral development banks – on terms that are more favourable than commercial finance. However, this tends to be limited in volume, and is not sufficient to entirely finance the infrastructure needs of emerging and developing economies.</a:t>
            </a:r>
            <a:endParaRPr/>
          </a:p>
          <a:p>
            <a:pPr indent="-457200" lvl="0" marL="558800" rtl="0" algn="l">
              <a:lnSpc>
                <a:spcPct val="110000"/>
              </a:lnSpc>
              <a:spcBef>
                <a:spcPts val="600"/>
              </a:spcBef>
              <a:spcAft>
                <a:spcPts val="0"/>
              </a:spcAft>
              <a:buClr>
                <a:schemeClr val="dk1"/>
              </a:buClr>
              <a:buSzPct val="129032"/>
              <a:buFont typeface="Arial"/>
              <a:buAutoNum type="arabicPeriod"/>
            </a:pPr>
            <a:r>
              <a:rPr b="1" lang="en-GB"/>
              <a:t>Blended finance</a:t>
            </a:r>
            <a:r>
              <a:rPr lang="en-GB"/>
              <a:t> combines concessional finance with larger volumes of commercial capital by using the concessional finance to reduce the risk exposure of other financiers.</a:t>
            </a:r>
            <a:endParaRPr/>
          </a:p>
          <a:p>
            <a:pPr indent="-457200" lvl="0" marL="558800" rtl="0" algn="l">
              <a:lnSpc>
                <a:spcPct val="110000"/>
              </a:lnSpc>
              <a:spcBef>
                <a:spcPts val="600"/>
              </a:spcBef>
              <a:spcAft>
                <a:spcPts val="0"/>
              </a:spcAft>
              <a:buClr>
                <a:schemeClr val="dk1"/>
              </a:buClr>
              <a:buSzPct val="129032"/>
              <a:buFont typeface="Arial"/>
              <a:buAutoNum type="arabicPeriod"/>
            </a:pPr>
            <a:r>
              <a:rPr lang="en-GB"/>
              <a:t>A variety </a:t>
            </a:r>
            <a:r>
              <a:rPr b="1" lang="en-GB"/>
              <a:t>of risk mitigation products</a:t>
            </a:r>
            <a:r>
              <a:rPr lang="en-GB"/>
              <a:t> can also be used. These include partial risk guarantees or insurance products from DFIs, or sovereign guarantees from the host government. The latter may be constrained by sovereign debt limits. </a:t>
            </a:r>
            <a:endParaRPr/>
          </a:p>
          <a:p>
            <a:pPr indent="-457200" lvl="0" marL="558800" rtl="0" algn="l">
              <a:lnSpc>
                <a:spcPct val="110000"/>
              </a:lnSpc>
              <a:spcBef>
                <a:spcPts val="600"/>
              </a:spcBef>
              <a:spcAft>
                <a:spcPts val="0"/>
              </a:spcAft>
              <a:buClr>
                <a:schemeClr val="dk1"/>
              </a:buClr>
              <a:buSzPct val="129032"/>
              <a:buFont typeface="Arial"/>
              <a:buAutoNum type="arabicPeriod"/>
            </a:pPr>
            <a:r>
              <a:rPr lang="en-GB"/>
              <a:t>A more systemic and sustainable long-term approach is to </a:t>
            </a:r>
            <a:r>
              <a:rPr b="1" lang="en-GB"/>
              <a:t>reduce</a:t>
            </a:r>
            <a:r>
              <a:rPr lang="en-GB"/>
              <a:t> </a:t>
            </a:r>
            <a:r>
              <a:rPr b="1" lang="en-GB"/>
              <a:t>risks in order to attract capital at more favourable rates. </a:t>
            </a:r>
            <a:r>
              <a:rPr lang="en-GB"/>
              <a:t>This requires an improvement in the business case of the project, typically by improving a country’s policy and regulatory regime.</a:t>
            </a:r>
            <a:endParaRPr/>
          </a:p>
          <a:p>
            <a:pPr indent="-457200" lvl="0" marL="558800" rtl="0" algn="l">
              <a:lnSpc>
                <a:spcPct val="110000"/>
              </a:lnSpc>
              <a:spcBef>
                <a:spcPts val="600"/>
              </a:spcBef>
              <a:spcAft>
                <a:spcPts val="300"/>
              </a:spcAft>
              <a:buClr>
                <a:schemeClr val="dk1"/>
              </a:buClr>
              <a:buSzPct val="129032"/>
              <a:buFont typeface="Arial"/>
              <a:buAutoNum type="arabicPeriod"/>
            </a:pPr>
            <a:r>
              <a:rPr lang="en-GB"/>
              <a:t>A </a:t>
            </a:r>
            <a:r>
              <a:rPr b="1" lang="en-GB"/>
              <a:t>case study</a:t>
            </a:r>
            <a:r>
              <a:rPr lang="en-GB"/>
              <a:t> sets out how governments can create more favourable investment conditions by improving national and sectoral planning processes, with careful policy design which includes internal and external financial stakeholders.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type="title"/>
          </p:nvPr>
        </p:nvSpPr>
        <p:spPr>
          <a:xfrm>
            <a:off x="629400" y="476496"/>
            <a:ext cx="8338754"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Global investment needs in the power sector</a:t>
            </a:r>
            <a:endParaRPr/>
          </a:p>
        </p:txBody>
      </p:sp>
      <p:pic>
        <p:nvPicPr>
          <p:cNvPr id="88" name="Google Shape;88;p5"/>
          <p:cNvPicPr preferRelativeResize="0"/>
          <p:nvPr/>
        </p:nvPicPr>
        <p:blipFill rotWithShape="1">
          <a:blip r:embed="rId3">
            <a:alphaModFix/>
          </a:blip>
          <a:srcRect b="0" l="0" r="0" t="0"/>
          <a:stretch/>
        </p:blipFill>
        <p:spPr>
          <a:xfrm>
            <a:off x="629400" y="1362295"/>
            <a:ext cx="9124200" cy="4656488"/>
          </a:xfrm>
          <a:prstGeom prst="rect">
            <a:avLst/>
          </a:prstGeom>
          <a:noFill/>
          <a:ln>
            <a:noFill/>
          </a:ln>
        </p:spPr>
      </p:pic>
      <p:sp>
        <p:nvSpPr>
          <p:cNvPr id="89" name="Google Shape;89;p5"/>
          <p:cNvSpPr txBox="1"/>
          <p:nvPr/>
        </p:nvSpPr>
        <p:spPr>
          <a:xfrm>
            <a:off x="1805353" y="6381504"/>
            <a:ext cx="66924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Source: IEA World Energy Outlook 2022 </a:t>
            </a:r>
            <a:r>
              <a:rPr lang="en-GB" sz="1200" u="sng">
                <a:solidFill>
                  <a:schemeClr val="dk1"/>
                </a:solidFill>
                <a:latin typeface="Arial"/>
                <a:ea typeface="Arial"/>
                <a:cs typeface="Arial"/>
                <a:sym typeface="Arial"/>
                <a:hlinkClick r:id="rId4">
                  <a:extLst>
                    <a:ext uri="{A12FA001-AC4F-418D-AE19-62706E023703}">
                      <ahyp:hlinkClr val="tx"/>
                    </a:ext>
                  </a:extLst>
                </a:hlinkClick>
              </a:rPr>
              <a:t>https://www.iea.org/reports/world-energy-outlook-2022</a:t>
            </a:r>
            <a:r>
              <a:rPr lang="en-GB" sz="1200">
                <a:solidFill>
                  <a:schemeClr val="dk1"/>
                </a:solidFill>
                <a:latin typeface="Arial"/>
                <a:ea typeface="Arial"/>
                <a:cs typeface="Arial"/>
                <a:sym typeface="Arial"/>
              </a:rPr>
              <a:t>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6"/>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1</a:t>
            </a:r>
            <a:endParaRPr b="0" i="0" sz="1800" u="none" cap="none" strike="noStrike">
              <a:solidFill>
                <a:srgbClr val="242424"/>
              </a:solidFill>
              <a:latin typeface="Arial"/>
              <a:ea typeface="Arial"/>
              <a:cs typeface="Arial"/>
              <a:sym typeface="Arial"/>
            </a:endParaRPr>
          </a:p>
        </p:txBody>
      </p:sp>
      <p:sp>
        <p:nvSpPr>
          <p:cNvPr id="96" name="Google Shape;96;p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Finance structures - the basics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Risk and Return</a:t>
            </a:r>
            <a:endParaRPr/>
          </a:p>
        </p:txBody>
      </p:sp>
      <p:graphicFrame>
        <p:nvGraphicFramePr>
          <p:cNvPr id="103" name="Google Shape;103;p7"/>
          <p:cNvGraphicFramePr/>
          <p:nvPr/>
        </p:nvGraphicFramePr>
        <p:xfrm>
          <a:off x="67212" y="2635853"/>
          <a:ext cx="3000000" cy="3000000"/>
        </p:xfrm>
        <a:graphic>
          <a:graphicData uri="http://schemas.openxmlformats.org/drawingml/2006/table">
            <a:tbl>
              <a:tblPr bandRow="1" firstRow="1">
                <a:noFill/>
                <a:tableStyleId>{F48A3D2E-07DD-48DB-9F28-8E038E9F84DD}</a:tableStyleId>
              </a:tblPr>
              <a:tblGrid>
                <a:gridCol w="1681725"/>
                <a:gridCol w="4347075"/>
              </a:tblGrid>
              <a:tr h="370850">
                <a:tc>
                  <a:txBody>
                    <a:bodyPr/>
                    <a:lstStyle/>
                    <a:p>
                      <a:pPr indent="0" lvl="0" marL="0" marR="0" rtl="0" algn="l">
                        <a:lnSpc>
                          <a:spcPct val="100000"/>
                        </a:lnSpc>
                        <a:spcBef>
                          <a:spcPts val="0"/>
                        </a:spcBef>
                        <a:spcAft>
                          <a:spcPts val="0"/>
                        </a:spcAft>
                        <a:buNone/>
                      </a:pPr>
                      <a:r>
                        <a:rPr lang="en-GB" sz="1600" u="none" cap="none" strike="noStrike"/>
                        <a:t>Sources of risk</a:t>
                      </a:r>
                      <a:endParaRPr/>
                    </a:p>
                  </a:txBody>
                  <a:tcPr marT="45725" marB="45725" marR="91450" marL="91450"/>
                </a:tc>
                <a:tc>
                  <a:txBody>
                    <a:bodyPr/>
                    <a:lstStyle/>
                    <a:p>
                      <a:pPr indent="0" lvl="0" marL="0" marR="0" rtl="0" algn="l">
                        <a:lnSpc>
                          <a:spcPct val="100000"/>
                        </a:lnSpc>
                        <a:spcBef>
                          <a:spcPts val="0"/>
                        </a:spcBef>
                        <a:spcAft>
                          <a:spcPts val="0"/>
                        </a:spcAft>
                        <a:buNone/>
                      </a:pPr>
                      <a:r>
                        <a:rPr lang="en-GB" sz="1600" u="none" cap="none" strike="noStrike"/>
                        <a:t>Examples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600" u="none" cap="none" strike="noStrike"/>
                        <a:t>Country risk </a:t>
                      </a:r>
                      <a:endParaRPr/>
                    </a:p>
                  </a:txBody>
                  <a:tcPr marT="45725" marB="45725" marR="91450" marL="91450"/>
                </a:tc>
                <a:tc>
                  <a:txBody>
                    <a:bodyPr/>
                    <a:lstStyle/>
                    <a:p>
                      <a:pPr indent="0" lvl="0" marL="0" marR="0" rtl="0" algn="l">
                        <a:lnSpc>
                          <a:spcPct val="100000"/>
                        </a:lnSpc>
                        <a:spcBef>
                          <a:spcPts val="0"/>
                        </a:spcBef>
                        <a:spcAft>
                          <a:spcPts val="0"/>
                        </a:spcAft>
                        <a:buNone/>
                      </a:pPr>
                      <a:r>
                        <a:rPr lang="en-GB" sz="1600" u="none" cap="none" strike="noStrike"/>
                        <a:t>political risks, security, government stability, status &amp; transparency of legal system</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600" u="none" cap="none" strike="noStrike"/>
                        <a:t>Financial and economic risk</a:t>
                      </a:r>
                      <a:endParaRPr/>
                    </a:p>
                  </a:txBody>
                  <a:tcPr marT="45725" marB="45725" marR="91450" marL="91450"/>
                </a:tc>
                <a:tc>
                  <a:txBody>
                    <a:bodyPr/>
                    <a:lstStyle/>
                    <a:p>
                      <a:pPr indent="0" lvl="0" marL="0" marR="0" rtl="0" algn="l">
                        <a:lnSpc>
                          <a:spcPct val="100000"/>
                        </a:lnSpc>
                        <a:spcBef>
                          <a:spcPts val="0"/>
                        </a:spcBef>
                        <a:spcAft>
                          <a:spcPts val="0"/>
                        </a:spcAft>
                        <a:buNone/>
                      </a:pPr>
                      <a:r>
                        <a:rPr lang="en-GB" sz="1600" u="none" cap="none" strike="noStrike"/>
                        <a:t>economic growth, inflation, interest rates, currency &amp; exchange rates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600" u="none" cap="none" strike="noStrike"/>
                        <a:t>Policy, and regulatory risk </a:t>
                      </a:r>
                      <a:endParaRPr/>
                    </a:p>
                  </a:txBody>
                  <a:tcPr marT="45725" marB="45725" marR="91450" marL="91450"/>
                </a:tc>
                <a:tc>
                  <a:txBody>
                    <a:bodyPr/>
                    <a:lstStyle/>
                    <a:p>
                      <a:pPr indent="0" lvl="0" marL="0" marR="0" rtl="0" algn="l">
                        <a:lnSpc>
                          <a:spcPct val="100000"/>
                        </a:lnSpc>
                        <a:spcBef>
                          <a:spcPts val="0"/>
                        </a:spcBef>
                        <a:spcAft>
                          <a:spcPts val="0"/>
                        </a:spcAft>
                        <a:buNone/>
                      </a:pPr>
                      <a:r>
                        <a:rPr lang="en-GB" sz="1600" u="none" cap="none" strike="noStrike"/>
                        <a:t>changes to tariff structures, subsidy regimes, permitting requirements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600" u="none" cap="none" strike="noStrike"/>
                        <a:t>Technical and project-specific risk </a:t>
                      </a:r>
                      <a:endParaRPr/>
                    </a:p>
                  </a:txBody>
                  <a:tcPr marT="45725" marB="45725" marR="91450" marL="91450"/>
                </a:tc>
                <a:tc>
                  <a:txBody>
                    <a:bodyPr/>
                    <a:lstStyle/>
                    <a:p>
                      <a:pPr indent="0" lvl="0" marL="0" marR="0" rtl="0" algn="l">
                        <a:lnSpc>
                          <a:spcPct val="100000"/>
                        </a:lnSpc>
                        <a:spcBef>
                          <a:spcPts val="0"/>
                        </a:spcBef>
                        <a:spcAft>
                          <a:spcPts val="0"/>
                        </a:spcAft>
                        <a:buNone/>
                      </a:pPr>
                      <a:r>
                        <a:rPr lang="en-GB" sz="1600" u="none" cap="none" strike="noStrike"/>
                        <a:t>construction risk, technological risk, environmental risk, operational / performance risk</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600" u="none" cap="none" strike="noStrike"/>
                        <a:t>Market risk </a:t>
                      </a:r>
                      <a:endParaRPr/>
                    </a:p>
                  </a:txBody>
                  <a:tcPr marT="45725" marB="45725" marR="91450" marL="91450"/>
                </a:tc>
                <a:tc>
                  <a:txBody>
                    <a:bodyPr/>
                    <a:lstStyle/>
                    <a:p>
                      <a:pPr indent="0" lvl="0" marL="0" marR="0" rtl="0" algn="l">
                        <a:lnSpc>
                          <a:spcPct val="100000"/>
                        </a:lnSpc>
                        <a:spcBef>
                          <a:spcPts val="0"/>
                        </a:spcBef>
                        <a:spcAft>
                          <a:spcPts val="0"/>
                        </a:spcAft>
                        <a:buNone/>
                      </a:pPr>
                      <a:r>
                        <a:rPr lang="en-GB" sz="1600" u="none" cap="none" strike="noStrike"/>
                        <a:t>future demand and supply balance, market pricing risks, fuel prices, subsidy prices</a:t>
                      </a:r>
                      <a:endParaRPr/>
                    </a:p>
                  </a:txBody>
                  <a:tcPr marT="45725" marB="45725" marR="91450" marL="91450"/>
                </a:tc>
              </a:tr>
            </a:tbl>
          </a:graphicData>
        </a:graphic>
      </p:graphicFrame>
      <p:sp>
        <p:nvSpPr>
          <p:cNvPr id="104" name="Google Shape;104;p7"/>
          <p:cNvSpPr txBox="1"/>
          <p:nvPr/>
        </p:nvSpPr>
        <p:spPr>
          <a:xfrm>
            <a:off x="308511" y="1120866"/>
            <a:ext cx="1006641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6D9CFF"/>
                </a:solidFill>
                <a:latin typeface="Arial"/>
                <a:ea typeface="Arial"/>
                <a:cs typeface="Arial"/>
                <a:sym typeface="Arial"/>
              </a:rPr>
              <a:t>Key message: </a:t>
            </a:r>
            <a:r>
              <a:rPr lang="en-GB" sz="2000">
                <a:solidFill>
                  <a:srgbClr val="6D9CFF"/>
                </a:solidFill>
                <a:latin typeface="Arial"/>
                <a:ea typeface="Arial"/>
                <a:cs typeface="Arial"/>
                <a:sym typeface="Arial"/>
              </a:rPr>
              <a:t>higher risk projects will require investment sources with greater risk tolerance. As a general principle, these sources will require higher levels of return. Higher project risk therefore makes it more expensive to raise capital. The table shows various sources of risk affecting energy projects. </a:t>
            </a:r>
            <a:endParaRPr/>
          </a:p>
        </p:txBody>
      </p:sp>
      <p:pic>
        <p:nvPicPr>
          <p:cNvPr descr="risk-return-infographic" id="105" name="Google Shape;105;p7"/>
          <p:cNvPicPr preferRelativeResize="0"/>
          <p:nvPr/>
        </p:nvPicPr>
        <p:blipFill rotWithShape="1">
          <a:blip r:embed="rId3">
            <a:alphaModFix/>
          </a:blip>
          <a:srcRect b="0" l="0" r="0" t="0"/>
          <a:stretch/>
        </p:blipFill>
        <p:spPr>
          <a:xfrm>
            <a:off x="6263313" y="2635853"/>
            <a:ext cx="6197325" cy="3237409"/>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Debt vs. equity and the cost of capital</a:t>
            </a:r>
            <a:endParaRPr/>
          </a:p>
        </p:txBody>
      </p:sp>
      <p:sp>
        <p:nvSpPr>
          <p:cNvPr id="112" name="Google Shape;112;p8"/>
          <p:cNvSpPr txBox="1"/>
          <p:nvPr/>
        </p:nvSpPr>
        <p:spPr>
          <a:xfrm>
            <a:off x="887215" y="2648626"/>
            <a:ext cx="5022931" cy="383423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300"/>
              </a:spcBef>
              <a:spcAft>
                <a:spcPts val="0"/>
              </a:spcAft>
              <a:buClr>
                <a:schemeClr val="dk1"/>
              </a:buClr>
              <a:buSzPts val="2000"/>
              <a:buFont typeface="Arial"/>
              <a:buNone/>
            </a:pPr>
            <a:r>
              <a:rPr b="1" i="0" lang="en-GB" sz="1800" u="sng" cap="none" strike="noStrike">
                <a:solidFill>
                  <a:schemeClr val="dk1"/>
                </a:solidFill>
                <a:latin typeface="Open Sans"/>
                <a:ea typeface="Open Sans"/>
                <a:cs typeface="Open Sans"/>
                <a:sym typeface="Open Sans"/>
              </a:rPr>
              <a:t>EQUITY FINANCE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2000"/>
              <a:buFont typeface="Arial"/>
              <a:buNone/>
            </a:pPr>
            <a:r>
              <a:rPr b="1" i="0" lang="en-GB" sz="1800" u="none" cap="none" strike="noStrike">
                <a:solidFill>
                  <a:schemeClr val="dk1"/>
                </a:solidFill>
                <a:latin typeface="Open Sans"/>
                <a:ea typeface="Open Sans"/>
                <a:cs typeface="Open Sans"/>
                <a:sym typeface="Open Sans"/>
              </a:rPr>
              <a:t>Equity / Share Holders</a:t>
            </a:r>
            <a:endParaRPr/>
          </a:p>
          <a:p>
            <a:pPr indent="-457200" lvl="0" marL="558800" marR="0" rtl="0" algn="l">
              <a:lnSpc>
                <a:spcPct val="100000"/>
              </a:lnSpc>
              <a:spcBef>
                <a:spcPts val="600"/>
              </a:spcBef>
              <a:spcAft>
                <a:spcPts val="0"/>
              </a:spcAft>
              <a:buClr>
                <a:schemeClr val="dk1"/>
              </a:buClr>
              <a:buSzPts val="2000"/>
              <a:buFont typeface="Arial"/>
              <a:buAutoNum type="arabicPeriod"/>
            </a:pPr>
            <a:r>
              <a:rPr b="0" i="0" lang="en-GB" sz="1800" u="none" cap="none" strike="noStrike">
                <a:solidFill>
                  <a:schemeClr val="dk1"/>
                </a:solidFill>
                <a:latin typeface="Open Sans"/>
                <a:ea typeface="Open Sans"/>
                <a:cs typeface="Open Sans"/>
                <a:sym typeface="Open Sans"/>
              </a:rPr>
              <a:t>Owners of the company</a:t>
            </a:r>
            <a:endParaRPr/>
          </a:p>
          <a:p>
            <a:pPr indent="-457200" lvl="0" marL="558800" marR="0" rtl="0" algn="l">
              <a:lnSpc>
                <a:spcPct val="100000"/>
              </a:lnSpc>
              <a:spcBef>
                <a:spcPts val="600"/>
              </a:spcBef>
              <a:spcAft>
                <a:spcPts val="0"/>
              </a:spcAft>
              <a:buClr>
                <a:schemeClr val="dk1"/>
              </a:buClr>
              <a:buSzPts val="2000"/>
              <a:buFont typeface="Arial"/>
              <a:buAutoNum type="arabicPeriod"/>
            </a:pPr>
            <a:r>
              <a:rPr b="0" i="0" lang="en-GB" sz="1800" u="none" cap="none" strike="noStrike">
                <a:solidFill>
                  <a:schemeClr val="dk1"/>
                </a:solidFill>
                <a:latin typeface="Open Sans"/>
                <a:ea typeface="Open Sans"/>
                <a:cs typeface="Open Sans"/>
                <a:sym typeface="Open Sans"/>
              </a:rPr>
              <a:t>Have voting power</a:t>
            </a:r>
            <a:endParaRPr/>
          </a:p>
          <a:p>
            <a:pPr indent="-457200" lvl="0" marL="558800" marR="0" rtl="0" algn="l">
              <a:lnSpc>
                <a:spcPct val="100000"/>
              </a:lnSpc>
              <a:spcBef>
                <a:spcPts val="600"/>
              </a:spcBef>
              <a:spcAft>
                <a:spcPts val="0"/>
              </a:spcAft>
              <a:buClr>
                <a:schemeClr val="dk1"/>
              </a:buClr>
              <a:buSzPts val="2000"/>
              <a:buFont typeface="Arial"/>
              <a:buAutoNum type="arabicPeriod"/>
            </a:pPr>
            <a:r>
              <a:rPr b="0" i="0" lang="en-GB" sz="1800" u="none" cap="none" strike="noStrike">
                <a:solidFill>
                  <a:schemeClr val="dk1"/>
                </a:solidFill>
                <a:latin typeface="Open Sans"/>
                <a:ea typeface="Open Sans"/>
                <a:cs typeface="Open Sans"/>
                <a:sym typeface="Open Sans"/>
              </a:rPr>
              <a:t>Receive dividends and capital gains</a:t>
            </a:r>
            <a:endParaRPr/>
          </a:p>
          <a:p>
            <a:pPr indent="-457200" lvl="0" marL="558800" marR="0" rtl="0" algn="l">
              <a:lnSpc>
                <a:spcPct val="100000"/>
              </a:lnSpc>
              <a:spcBef>
                <a:spcPts val="600"/>
              </a:spcBef>
              <a:spcAft>
                <a:spcPts val="0"/>
              </a:spcAft>
              <a:buClr>
                <a:schemeClr val="dk1"/>
              </a:buClr>
              <a:buSzPts val="2000"/>
              <a:buFont typeface="Arial"/>
              <a:buAutoNum type="arabicPeriod"/>
            </a:pPr>
            <a:r>
              <a:rPr b="0" i="0" lang="en-GB" sz="1800" u="none" cap="none" strike="noStrike">
                <a:solidFill>
                  <a:schemeClr val="dk1"/>
                </a:solidFill>
                <a:latin typeface="Open Sans"/>
                <a:ea typeface="Open Sans"/>
                <a:cs typeface="Open Sans"/>
                <a:sym typeface="Open Sans"/>
              </a:rPr>
              <a:t>Take risk: no dividend if the company makes losses</a:t>
            </a:r>
            <a:endParaRPr/>
          </a:p>
          <a:p>
            <a:pPr indent="-457200" lvl="0" marL="558800" marR="0" rtl="0" algn="l">
              <a:lnSpc>
                <a:spcPct val="100000"/>
              </a:lnSpc>
              <a:spcBef>
                <a:spcPts val="600"/>
              </a:spcBef>
              <a:spcAft>
                <a:spcPts val="0"/>
              </a:spcAft>
              <a:buClr>
                <a:schemeClr val="dk1"/>
              </a:buClr>
              <a:buSzPts val="2000"/>
              <a:buFont typeface="Arial"/>
              <a:buAutoNum type="arabicPeriod"/>
            </a:pPr>
            <a:r>
              <a:rPr b="0" i="0" lang="en-GB" sz="1800" u="none" cap="none" strike="noStrike">
                <a:solidFill>
                  <a:schemeClr val="dk1"/>
                </a:solidFill>
                <a:latin typeface="Open Sans"/>
                <a:ea typeface="Open Sans"/>
                <a:cs typeface="Open Sans"/>
                <a:sym typeface="Open Sans"/>
              </a:rPr>
              <a:t>Expect higher return</a:t>
            </a:r>
            <a:endParaRPr/>
          </a:p>
          <a:p>
            <a:pPr indent="-457200" lvl="0" marL="558800" marR="0" rtl="0" algn="l">
              <a:lnSpc>
                <a:spcPct val="100000"/>
              </a:lnSpc>
              <a:spcBef>
                <a:spcPts val="600"/>
              </a:spcBef>
              <a:spcAft>
                <a:spcPts val="300"/>
              </a:spcAft>
              <a:buClr>
                <a:schemeClr val="dk1"/>
              </a:buClr>
              <a:buSzPts val="2000"/>
              <a:buFont typeface="Arial"/>
              <a:buAutoNum type="arabicPeriod"/>
            </a:pPr>
            <a:r>
              <a:rPr b="0" i="0" lang="en-GB" sz="1800" u="none" cap="none" strike="noStrike">
                <a:solidFill>
                  <a:schemeClr val="dk1"/>
                </a:solidFill>
                <a:latin typeface="Open Sans"/>
                <a:ea typeface="Open Sans"/>
                <a:cs typeface="Open Sans"/>
                <a:sym typeface="Open Sans"/>
              </a:rPr>
              <a:t>Dividend is taxable</a:t>
            </a:r>
            <a:endParaRPr/>
          </a:p>
        </p:txBody>
      </p:sp>
      <p:sp>
        <p:nvSpPr>
          <p:cNvPr id="113" name="Google Shape;113;p8"/>
          <p:cNvSpPr txBox="1"/>
          <p:nvPr/>
        </p:nvSpPr>
        <p:spPr>
          <a:xfrm>
            <a:off x="6281854" y="2648626"/>
            <a:ext cx="4939990" cy="383423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Arial"/>
              <a:buNone/>
            </a:pPr>
            <a:r>
              <a:rPr b="1" lang="en-GB" sz="1800" u="sng">
                <a:solidFill>
                  <a:schemeClr val="dk1"/>
                </a:solidFill>
                <a:latin typeface="Open Sans"/>
                <a:ea typeface="Open Sans"/>
                <a:cs typeface="Open Sans"/>
                <a:sym typeface="Open Sans"/>
              </a:rPr>
              <a:t>DEBT FINANCE</a:t>
            </a:r>
            <a:endParaRPr sz="1800">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800"/>
              <a:buFont typeface="Arial"/>
              <a:buNone/>
            </a:pPr>
            <a:r>
              <a:rPr b="1" lang="en-GB" sz="1800">
                <a:solidFill>
                  <a:schemeClr val="dk1"/>
                </a:solidFill>
                <a:latin typeface="Open Sans"/>
                <a:ea typeface="Open Sans"/>
                <a:cs typeface="Open Sans"/>
                <a:sym typeface="Open Sans"/>
              </a:rPr>
              <a:t>Creditors / Lenders</a:t>
            </a:r>
            <a:endParaRPr/>
          </a:p>
          <a:p>
            <a:pPr indent="-228600" lvl="0" marL="228600" marR="0" rtl="0" algn="l">
              <a:lnSpc>
                <a:spcPct val="100000"/>
              </a:lnSpc>
              <a:spcBef>
                <a:spcPts val="100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Lend funds at an agreed cost for a specific period</a:t>
            </a:r>
            <a:endParaRPr/>
          </a:p>
          <a:p>
            <a:pPr indent="-228600" lvl="0" marL="228600" marR="0" rtl="0" algn="l">
              <a:lnSpc>
                <a:spcPct val="100000"/>
              </a:lnSpc>
              <a:spcBef>
                <a:spcPts val="100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Receive payments for principal and interest whether the company makes or loses money</a:t>
            </a:r>
            <a:endParaRPr/>
          </a:p>
          <a:p>
            <a:pPr indent="-228600" lvl="0" marL="228600" marR="0" rtl="0" algn="l">
              <a:lnSpc>
                <a:spcPct val="100000"/>
              </a:lnSpc>
              <a:spcBef>
                <a:spcPts val="100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Priority claim on assets</a:t>
            </a:r>
            <a:endParaRPr/>
          </a:p>
          <a:p>
            <a:pPr indent="-228600" lvl="0" marL="228600" marR="0" rtl="0" algn="l">
              <a:lnSpc>
                <a:spcPct val="100000"/>
              </a:lnSpc>
              <a:spcBef>
                <a:spcPts val="100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Less risk, less expensive</a:t>
            </a:r>
            <a:endParaRPr/>
          </a:p>
          <a:p>
            <a:pPr indent="-228600" lvl="0" marL="228600" marR="0" rtl="0" algn="l">
              <a:lnSpc>
                <a:spcPct val="100000"/>
              </a:lnSpc>
              <a:spcBef>
                <a:spcPts val="100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Interest is tax deductible</a:t>
            </a:r>
            <a:endParaRPr/>
          </a:p>
        </p:txBody>
      </p:sp>
      <p:sp>
        <p:nvSpPr>
          <p:cNvPr id="114" name="Google Shape;114;p8"/>
          <p:cNvSpPr txBox="1"/>
          <p:nvPr/>
        </p:nvSpPr>
        <p:spPr>
          <a:xfrm>
            <a:off x="5910146" y="6381504"/>
            <a:ext cx="53698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Source: CCG_Track5_Lecture2 OpenLearn series </a:t>
            </a:r>
            <a:endParaRPr/>
          </a:p>
        </p:txBody>
      </p:sp>
      <p:sp>
        <p:nvSpPr>
          <p:cNvPr id="115" name="Google Shape;115;p8"/>
          <p:cNvSpPr txBox="1"/>
          <p:nvPr/>
        </p:nvSpPr>
        <p:spPr>
          <a:xfrm>
            <a:off x="629400" y="1244119"/>
            <a:ext cx="10650549"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6D9CFF"/>
              </a:buClr>
              <a:buSzPts val="1800"/>
              <a:buFont typeface="Arial"/>
              <a:buChar char="•"/>
            </a:pPr>
            <a:r>
              <a:rPr lang="en-GB" sz="1800">
                <a:solidFill>
                  <a:srgbClr val="6D9CFF"/>
                </a:solidFill>
                <a:latin typeface="Arial"/>
                <a:ea typeface="Arial"/>
                <a:cs typeface="Arial"/>
                <a:sym typeface="Arial"/>
              </a:rPr>
              <a:t>There are two main types of capital, debt and equity</a:t>
            </a:r>
            <a:endParaRPr/>
          </a:p>
          <a:p>
            <a:pPr indent="-285750" lvl="0" marL="285750" marR="0" rtl="0" algn="l">
              <a:spcBef>
                <a:spcPts val="0"/>
              </a:spcBef>
              <a:spcAft>
                <a:spcPts val="0"/>
              </a:spcAft>
              <a:buClr>
                <a:srgbClr val="6D9CFF"/>
              </a:buClr>
              <a:buSzPts val="1800"/>
              <a:buFont typeface="Arial"/>
              <a:buChar char="•"/>
            </a:pPr>
            <a:r>
              <a:rPr lang="en-GB" sz="1800">
                <a:solidFill>
                  <a:srgbClr val="6D9CFF"/>
                </a:solidFill>
                <a:latin typeface="Arial"/>
                <a:ea typeface="Arial"/>
                <a:cs typeface="Arial"/>
                <a:sym typeface="Arial"/>
              </a:rPr>
              <a:t>These have different tolerance of &amp; exposure to risk, reflected in the way their money is paid back</a:t>
            </a:r>
            <a:endParaRPr/>
          </a:p>
          <a:p>
            <a:pPr indent="-285750" lvl="0" marL="285750" marR="0" rtl="0" algn="l">
              <a:spcBef>
                <a:spcPts val="0"/>
              </a:spcBef>
              <a:spcAft>
                <a:spcPts val="0"/>
              </a:spcAft>
              <a:buClr>
                <a:srgbClr val="6D9CFF"/>
              </a:buClr>
              <a:buSzPts val="1800"/>
              <a:buFont typeface="Arial"/>
              <a:buChar char="•"/>
            </a:pPr>
            <a:r>
              <a:rPr lang="en-GB" sz="1800">
                <a:solidFill>
                  <a:srgbClr val="6D9CFF"/>
                </a:solidFill>
                <a:latin typeface="Arial"/>
                <a:ea typeface="Arial"/>
                <a:cs typeface="Arial"/>
                <a:sym typeface="Arial"/>
              </a:rPr>
              <a:t>Equity takes higher risk and requires higher return (more expensive for project financing)</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655905"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Cost of Capital estimates by region and technolology</a:t>
            </a:r>
            <a:endParaRPr/>
          </a:p>
        </p:txBody>
      </p:sp>
      <p:pic>
        <p:nvPicPr>
          <p:cNvPr id="122" name="Google Shape;122;p9"/>
          <p:cNvPicPr preferRelativeResize="0"/>
          <p:nvPr/>
        </p:nvPicPr>
        <p:blipFill rotWithShape="1">
          <a:blip r:embed="rId3">
            <a:alphaModFix/>
          </a:blip>
          <a:srcRect b="0" l="0" r="0" t="0"/>
          <a:stretch/>
        </p:blipFill>
        <p:spPr>
          <a:xfrm>
            <a:off x="543936" y="919694"/>
            <a:ext cx="11104127" cy="5643493"/>
          </a:xfrm>
          <a:prstGeom prst="rect">
            <a:avLst/>
          </a:prstGeom>
          <a:noFill/>
          <a:ln>
            <a:noFill/>
          </a:ln>
        </p:spPr>
      </p:pic>
      <p:sp>
        <p:nvSpPr>
          <p:cNvPr id="123" name="Google Shape;123;p9"/>
          <p:cNvSpPr txBox="1"/>
          <p:nvPr/>
        </p:nvSpPr>
        <p:spPr>
          <a:xfrm>
            <a:off x="940903" y="6496927"/>
            <a:ext cx="111041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strike="noStrike">
                <a:solidFill>
                  <a:schemeClr val="dk1"/>
                </a:solidFill>
                <a:latin typeface="Arial"/>
                <a:ea typeface="Arial"/>
                <a:cs typeface="Arial"/>
                <a:sym typeface="Arial"/>
              </a:rPr>
              <a:t>IRENA (2023), </a:t>
            </a:r>
            <a:r>
              <a:rPr b="0" i="1" lang="en-GB" sz="1800" u="none" strike="noStrike">
                <a:solidFill>
                  <a:schemeClr val="dk1"/>
                </a:solidFill>
                <a:latin typeface="Arial"/>
                <a:ea typeface="Arial"/>
                <a:cs typeface="Arial"/>
                <a:sym typeface="Arial"/>
              </a:rPr>
              <a:t>The cost of financing for renewable power</a:t>
            </a:r>
            <a:r>
              <a:rPr b="0" i="0" lang="en-GB" sz="1800" u="none" strike="noStrike">
                <a:solidFill>
                  <a:schemeClr val="dk1"/>
                </a:solidFill>
                <a:latin typeface="Arial"/>
                <a:ea typeface="Arial"/>
                <a:cs typeface="Arial"/>
                <a:sym typeface="Arial"/>
              </a:rPr>
              <a:t>, International Renewable Energy Agency, Abu Dhabi.</a:t>
            </a:r>
            <a:endParaRPr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y fmtid="{D5CDD505-2E9C-101B-9397-08002B2CF9AE}" pid="13" name="MSIP_Label_e15c0bf4-4fcf-490e-a436-5b2e5bba7512_Enabled">
    <vt:lpwstr>true</vt:lpwstr>
  </property>
  <property fmtid="{D5CDD505-2E9C-101B-9397-08002B2CF9AE}" pid="14" name="MSIP_Label_e15c0bf4-4fcf-490e-a436-5b2e5bba7512_SetDate">
    <vt:lpwstr>2023-04-25T14:27:17Z</vt:lpwstr>
  </property>
  <property fmtid="{D5CDD505-2E9C-101B-9397-08002B2CF9AE}" pid="15" name="MSIP_Label_e15c0bf4-4fcf-490e-a436-5b2e5bba7512_Method">
    <vt:lpwstr>Privileged</vt:lpwstr>
  </property>
  <property fmtid="{D5CDD505-2E9C-101B-9397-08002B2CF9AE}" pid="16" name="MSIP_Label_e15c0bf4-4fcf-490e-a436-5b2e5bba7512_Name">
    <vt:lpwstr>NOT PROTECTIVELY MARKED</vt:lpwstr>
  </property>
  <property fmtid="{D5CDD505-2E9C-101B-9397-08002B2CF9AE}" pid="17" name="MSIP_Label_e15c0bf4-4fcf-490e-a436-5b2e5bba7512_SiteId">
    <vt:lpwstr>d3a2d0d3-7cc8-4f52-bbf9-85bd43d94279</vt:lpwstr>
  </property>
  <property fmtid="{D5CDD505-2E9C-101B-9397-08002B2CF9AE}" pid="18" name="MSIP_Label_e15c0bf4-4fcf-490e-a436-5b2e5bba7512_ActionId">
    <vt:lpwstr>d8ec085a-0bd4-4170-9ab7-80907712ae97</vt:lpwstr>
  </property>
  <property fmtid="{D5CDD505-2E9C-101B-9397-08002B2CF9AE}" pid="19" name="MSIP_Label_e15c0bf4-4fcf-490e-a436-5b2e5bba7512_ContentBits">
    <vt:lpwstr>0</vt:lpwstr>
  </property>
</Properties>
</file>