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embeddedFontLst>
    <p:embeddedFont>
      <p:font typeface="Helvetica Neue"/>
      <p:regular r:id="rId13"/>
      <p:bold r:id="rId14"/>
      <p:italic r:id="rId15"/>
      <p:boldItalic r:id="rId16"/>
    </p:embeddedFont>
    <p:embeddedFont>
      <p:font typeface="Open Sans"/>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1" roundtripDataSignature="AMtx7mg/tA5z/BZq0rFn8dV6m14OmUbk2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OpenSans-boldItalic.fntdata"/><Relationship Id="rId11" Type="http://schemas.openxmlformats.org/officeDocument/2006/relationships/slide" Target="slides/slide7.xml"/><Relationship Id="rId10" Type="http://schemas.openxmlformats.org/officeDocument/2006/relationships/slide" Target="slides/slide6.xml"/><Relationship Id="rId21" Type="http://customschemas.google.com/relationships/presentationmetadata" Target="metadata"/><Relationship Id="rId13" Type="http://schemas.openxmlformats.org/officeDocument/2006/relationships/font" Target="fonts/HelveticaNeue-regular.fntdata"/><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HelveticaNeue-italic.fntdata"/><Relationship Id="rId14" Type="http://schemas.openxmlformats.org/officeDocument/2006/relationships/font" Target="fonts/HelveticaNeue-bold.fntdata"/><Relationship Id="rId17" Type="http://schemas.openxmlformats.org/officeDocument/2006/relationships/font" Target="fonts/OpenSans-regular.fntdata"/><Relationship Id="rId16" Type="http://schemas.openxmlformats.org/officeDocument/2006/relationships/font" Target="fonts/HelveticaNeue-boldItalic.fntdata"/><Relationship Id="rId5" Type="http://schemas.openxmlformats.org/officeDocument/2006/relationships/slide" Target="slides/slide1.xml"/><Relationship Id="rId19" Type="http://schemas.openxmlformats.org/officeDocument/2006/relationships/font" Target="fonts/OpenSans-italic.fntdata"/><Relationship Id="rId6" Type="http://schemas.openxmlformats.org/officeDocument/2006/relationships/slide" Target="slides/slide2.xml"/><Relationship Id="rId18" Type="http://schemas.openxmlformats.org/officeDocument/2006/relationships/font" Target="fonts/OpenSans-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9a9771003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g39a9771003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9a97710039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g39a97710039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96" name="Google Shape;96;g39a97710039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9a97710039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g39a97710039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07" name="Google Shape;107;g39a97710039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9a97710039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g39a97710039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15" name="Google Shape;115;g39a97710039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9a97710039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g39a97710039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23" name="Google Shape;123;g39a97710039_0_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9a97710039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g39a97710039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33" name="Google Shape;133;g39a97710039_0_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9a97710039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g39a97710039_0_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41" name="Google Shape;141;g39a97710039_0_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9a97710039_0_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g39a97710039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 name="Shape 13"/>
        <p:cNvGrpSpPr/>
        <p:nvPr/>
      </p:nvGrpSpPr>
      <p:grpSpPr>
        <a:xfrm>
          <a:off x="0" y="0"/>
          <a:ext cx="0" cy="0"/>
          <a:chOff x="0" y="0"/>
          <a:chExt cx="0" cy="0"/>
        </a:xfrm>
      </p:grpSpPr>
      <p:pic>
        <p:nvPicPr>
          <p:cNvPr id="14" name="Google Shape;14;p3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 name="Google Shape;15;p35"/>
          <p:cNvSpPr txBox="1"/>
          <p:nvPr>
            <p:ph type="ctrTitle"/>
          </p:nvPr>
        </p:nvSpPr>
        <p:spPr>
          <a:xfrm>
            <a:off x="2979507" y="739739"/>
            <a:ext cx="4880223" cy="4982968"/>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4800"/>
              <a:buFont typeface="Helvetica Neue"/>
              <a:buNone/>
              <a:defRPr b="1" i="0" sz="320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44"/>
          <p:cNvSpPr txBox="1"/>
          <p:nvPr>
            <p:ph type="title"/>
          </p:nvPr>
        </p:nvSpPr>
        <p:spPr>
          <a:xfrm>
            <a:off x="838200" y="0"/>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4"/>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bg>
      <p:bgPr>
        <a:solidFill>
          <a:schemeClr val="lt1"/>
        </a:solidFill>
      </p:bgPr>
    </p:bg>
    <p:spTree>
      <p:nvGrpSpPr>
        <p:cNvPr id="58" name="Shape 58"/>
        <p:cNvGrpSpPr/>
        <p:nvPr/>
      </p:nvGrpSpPr>
      <p:grpSpPr>
        <a:xfrm>
          <a:off x="0" y="0"/>
          <a:ext cx="0" cy="0"/>
          <a:chOff x="0" y="0"/>
          <a:chExt cx="0" cy="0"/>
        </a:xfrm>
      </p:grpSpPr>
      <p:sp>
        <p:nvSpPr>
          <p:cNvPr id="59" name="Google Shape;59;p45"/>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1_Picture with Caption">
    <p:spTree>
      <p:nvGrpSpPr>
        <p:cNvPr id="60" name="Shape 60"/>
        <p:cNvGrpSpPr/>
        <p:nvPr/>
      </p:nvGrpSpPr>
      <p:grpSpPr>
        <a:xfrm>
          <a:off x="0" y="0"/>
          <a:ext cx="0" cy="0"/>
          <a:chOff x="0" y="0"/>
          <a:chExt cx="0" cy="0"/>
        </a:xfrm>
      </p:grpSpPr>
      <p:pic>
        <p:nvPicPr>
          <p:cNvPr id="61" name="Google Shape;61;p4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2" name="Google Shape;62;p46"/>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63" name="Google Shape;63;p46"/>
          <p:cNvSpPr txBox="1"/>
          <p:nvPr>
            <p:ph type="title"/>
          </p:nvPr>
        </p:nvSpPr>
        <p:spPr>
          <a:xfrm>
            <a:off x="839788" y="0"/>
            <a:ext cx="10864532"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6"/>
          <p:cNvSpPr txBox="1"/>
          <p:nvPr>
            <p:ph idx="1" type="body"/>
          </p:nvPr>
        </p:nvSpPr>
        <p:spPr>
          <a:xfrm>
            <a:off x="839788" y="1316038"/>
            <a:ext cx="4910771" cy="42963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200" u="none" cap="none" strike="noStrike">
                <a:solidFill>
                  <a:srgbClr val="EEF3FE"/>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65" name="Google Shape;65;p46"/>
          <p:cNvSpPr txBox="1"/>
          <p:nvPr>
            <p:ph idx="2" type="body"/>
          </p:nvPr>
        </p:nvSpPr>
        <p:spPr>
          <a:xfrm>
            <a:off x="839788" y="1829664"/>
            <a:ext cx="4910771"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000" u="none" cap="none" strike="noStrike">
                <a:solidFill>
                  <a:schemeClr val="lt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66" name="Google Shape;66;p46"/>
          <p:cNvSpPr/>
          <p:nvPr/>
        </p:nvSpPr>
        <p:spPr>
          <a:xfrm>
            <a:off x="5981252" y="1829664"/>
            <a:ext cx="5927463" cy="473623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7" name="Google Shape;67;p46"/>
          <p:cNvSpPr/>
          <p:nvPr>
            <p:ph idx="3" type="pic"/>
          </p:nvPr>
        </p:nvSpPr>
        <p:spPr>
          <a:xfrm>
            <a:off x="6096000" y="1971040"/>
            <a:ext cx="5608320" cy="4419600"/>
          </a:xfrm>
          <a:prstGeom prst="rect">
            <a:avLst/>
          </a:prstGeom>
          <a:noFill/>
          <a:ln>
            <a:noFill/>
          </a:ln>
        </p:spPr>
      </p:sp>
      <p:cxnSp>
        <p:nvCxnSpPr>
          <p:cNvPr id="68" name="Google Shape;68;p46"/>
          <p:cNvCxnSpPr/>
          <p:nvPr/>
        </p:nvCxnSpPr>
        <p:spPr>
          <a:xfrm>
            <a:off x="6169572" y="5370785"/>
            <a:ext cx="5517931" cy="0"/>
          </a:xfrm>
          <a:prstGeom prst="straightConnector1">
            <a:avLst/>
          </a:prstGeom>
          <a:noFill/>
          <a:ln cap="flat" cmpd="sng" w="19050">
            <a:solidFill>
              <a:srgbClr val="0851FC"/>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1_Picture with Caption 2">
    <p:spTree>
      <p:nvGrpSpPr>
        <p:cNvPr id="69" name="Shape 69"/>
        <p:cNvGrpSpPr/>
        <p:nvPr/>
      </p:nvGrpSpPr>
      <p:grpSpPr>
        <a:xfrm>
          <a:off x="0" y="0"/>
          <a:ext cx="0" cy="0"/>
          <a:chOff x="0" y="0"/>
          <a:chExt cx="0" cy="0"/>
        </a:xfrm>
      </p:grpSpPr>
      <p:pic>
        <p:nvPicPr>
          <p:cNvPr id="70" name="Google Shape;70;p4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71" name="Google Shape;71;p47"/>
          <p:cNvSpPr/>
          <p:nvPr/>
        </p:nvSpPr>
        <p:spPr>
          <a:xfrm>
            <a:off x="279699" y="1829664"/>
            <a:ext cx="11629017" cy="473623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2" name="Google Shape;72;p47"/>
          <p:cNvSpPr/>
          <p:nvPr>
            <p:ph idx="2" type="pic"/>
          </p:nvPr>
        </p:nvSpPr>
        <p:spPr>
          <a:xfrm>
            <a:off x="6096000" y="1971040"/>
            <a:ext cx="5608320" cy="4419600"/>
          </a:xfrm>
          <a:prstGeom prst="rect">
            <a:avLst/>
          </a:prstGeom>
          <a:noFill/>
          <a:ln>
            <a:noFill/>
          </a:ln>
        </p:spPr>
      </p:sp>
      <p:sp>
        <p:nvSpPr>
          <p:cNvPr id="73" name="Google Shape;73;p47"/>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74" name="Google Shape;74;p47"/>
          <p:cNvSpPr txBox="1"/>
          <p:nvPr>
            <p:ph idx="1" type="body"/>
          </p:nvPr>
        </p:nvSpPr>
        <p:spPr>
          <a:xfrm>
            <a:off x="839788" y="1756881"/>
            <a:ext cx="4910771" cy="48288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75" name="Google Shape;75;p47"/>
          <p:cNvSpPr txBox="1"/>
          <p:nvPr>
            <p:ph idx="3" type="body"/>
          </p:nvPr>
        </p:nvSpPr>
        <p:spPr>
          <a:xfrm>
            <a:off x="839788" y="2283087"/>
            <a:ext cx="4910771"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76" name="Google Shape;76;p47"/>
          <p:cNvSpPr txBox="1"/>
          <p:nvPr>
            <p:ph type="title"/>
          </p:nvPr>
        </p:nvSpPr>
        <p:spPr>
          <a:xfrm>
            <a:off x="839788" y="555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77" name="Shape 77"/>
        <p:cNvGrpSpPr/>
        <p:nvPr/>
      </p:nvGrpSpPr>
      <p:grpSpPr>
        <a:xfrm>
          <a:off x="0" y="0"/>
          <a:ext cx="0" cy="0"/>
          <a:chOff x="0" y="0"/>
          <a:chExt cx="0" cy="0"/>
        </a:xfrm>
      </p:grpSpPr>
      <p:sp>
        <p:nvSpPr>
          <p:cNvPr id="78" name="Google Shape;78;p48"/>
          <p:cNvSpPr txBox="1"/>
          <p:nvPr>
            <p:ph type="title"/>
          </p:nvPr>
        </p:nvSpPr>
        <p:spPr>
          <a:xfrm>
            <a:off x="838200" y="15804"/>
            <a:ext cx="10515600" cy="13255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8"/>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3">
    <p:spTree>
      <p:nvGrpSpPr>
        <p:cNvPr id="80" name="Shape 80"/>
        <p:cNvGrpSpPr/>
        <p:nvPr/>
      </p:nvGrpSpPr>
      <p:grpSpPr>
        <a:xfrm>
          <a:off x="0" y="0"/>
          <a:ext cx="0" cy="0"/>
          <a:chOff x="0" y="0"/>
          <a:chExt cx="0" cy="0"/>
        </a:xfrm>
      </p:grpSpPr>
      <p:sp>
        <p:nvSpPr>
          <p:cNvPr id="81" name="Google Shape;81;p49"/>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82" name="Google Shape;82;p49"/>
          <p:cNvSpPr txBox="1"/>
          <p:nvPr>
            <p:ph idx="1" type="body"/>
          </p:nvPr>
        </p:nvSpPr>
        <p:spPr>
          <a:xfrm>
            <a:off x="838200" y="1325562"/>
            <a:ext cx="5181600" cy="4851401"/>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83" name="Google Shape;83;p49"/>
          <p:cNvSpPr txBox="1"/>
          <p:nvPr>
            <p:ph idx="2" type="body"/>
          </p:nvPr>
        </p:nvSpPr>
        <p:spPr>
          <a:xfrm>
            <a:off x="6148754" y="1325562"/>
            <a:ext cx="5181600" cy="4851401"/>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84" name="Google Shape;84;p49"/>
          <p:cNvSpPr txBox="1"/>
          <p:nvPr>
            <p:ph type="title"/>
          </p:nvPr>
        </p:nvSpPr>
        <p:spPr>
          <a:xfrm>
            <a:off x="838200" y="-1"/>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6" name="Shape 16"/>
        <p:cNvGrpSpPr/>
        <p:nvPr/>
      </p:nvGrpSpPr>
      <p:grpSpPr>
        <a:xfrm>
          <a:off x="0" y="0"/>
          <a:ext cx="0" cy="0"/>
          <a:chOff x="0" y="0"/>
          <a:chExt cx="0" cy="0"/>
        </a:xfrm>
      </p:grpSpPr>
      <p:sp>
        <p:nvSpPr>
          <p:cNvPr id="17" name="Google Shape;17;p36"/>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18" name="Google Shape;18;p36"/>
          <p:cNvSpPr txBox="1"/>
          <p:nvPr>
            <p:ph idx="1" type="body"/>
          </p:nvPr>
        </p:nvSpPr>
        <p:spPr>
          <a:xfrm>
            <a:off x="838200" y="1325562"/>
            <a:ext cx="10515600" cy="485140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 name="Google Shape;19;p36"/>
          <p:cNvSpPr txBox="1"/>
          <p:nvPr>
            <p:ph type="title"/>
          </p:nvPr>
        </p:nvSpPr>
        <p:spPr>
          <a:xfrm>
            <a:off x="838200" y="-1"/>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p:spTree>
      <p:nvGrpSpPr>
        <p:cNvPr id="20" name="Shape 20"/>
        <p:cNvGrpSpPr/>
        <p:nvPr/>
      </p:nvGrpSpPr>
      <p:grpSpPr>
        <a:xfrm>
          <a:off x="0" y="0"/>
          <a:ext cx="0" cy="0"/>
          <a:chOff x="0" y="0"/>
          <a:chExt cx="0" cy="0"/>
        </a:xfrm>
      </p:grpSpPr>
      <p:sp>
        <p:nvSpPr>
          <p:cNvPr id="21" name="Google Shape;21;p37"/>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22" name="Google Shape;22;p37"/>
          <p:cNvSpPr txBox="1"/>
          <p:nvPr>
            <p:ph idx="1" type="body"/>
          </p:nvPr>
        </p:nvSpPr>
        <p:spPr>
          <a:xfrm>
            <a:off x="838200" y="1325562"/>
            <a:ext cx="5181600" cy="4851401"/>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23" name="Google Shape;23;p37"/>
          <p:cNvSpPr txBox="1"/>
          <p:nvPr>
            <p:ph type="title"/>
          </p:nvPr>
        </p:nvSpPr>
        <p:spPr>
          <a:xfrm>
            <a:off x="838200" y="-1"/>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1_Comparison">
    <p:spTree>
      <p:nvGrpSpPr>
        <p:cNvPr id="24" name="Shape 24"/>
        <p:cNvGrpSpPr/>
        <p:nvPr/>
      </p:nvGrpSpPr>
      <p:grpSpPr>
        <a:xfrm>
          <a:off x="0" y="0"/>
          <a:ext cx="0" cy="0"/>
          <a:chOff x="0" y="0"/>
          <a:chExt cx="0" cy="0"/>
        </a:xfrm>
      </p:grpSpPr>
      <p:sp>
        <p:nvSpPr>
          <p:cNvPr id="25" name="Google Shape;25;p38"/>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26" name="Google Shape;26;p38"/>
          <p:cNvSpPr txBox="1"/>
          <p:nvPr>
            <p:ph type="title"/>
          </p:nvPr>
        </p:nvSpPr>
        <p:spPr>
          <a:xfrm>
            <a:off x="839788" y="0"/>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8"/>
          <p:cNvSpPr txBox="1"/>
          <p:nvPr>
            <p:ph idx="1" type="body"/>
          </p:nvPr>
        </p:nvSpPr>
        <p:spPr>
          <a:xfrm>
            <a:off x="839788" y="1346930"/>
            <a:ext cx="5157787"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000" u="none" cap="none" strike="noStrike">
                <a:solidFill>
                  <a:srgbClr val="000000"/>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spTree>
      <p:nvGrpSpPr>
        <p:cNvPr id="28" name="Shape 28"/>
        <p:cNvGrpSpPr/>
        <p:nvPr/>
      </p:nvGrpSpPr>
      <p:grpSpPr>
        <a:xfrm>
          <a:off x="0" y="0"/>
          <a:ext cx="0" cy="0"/>
          <a:chOff x="0" y="0"/>
          <a:chExt cx="0" cy="0"/>
        </a:xfrm>
      </p:grpSpPr>
      <p:sp>
        <p:nvSpPr>
          <p:cNvPr id="29" name="Google Shape;29;p39"/>
          <p:cNvSpPr txBox="1"/>
          <p:nvPr>
            <p:ph type="title"/>
          </p:nvPr>
        </p:nvSpPr>
        <p:spPr>
          <a:xfrm>
            <a:off x="554736" y="182372"/>
            <a:ext cx="11082528" cy="73152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9"/>
          <p:cNvSpPr/>
          <p:nvPr/>
        </p:nvSpPr>
        <p:spPr>
          <a:xfrm>
            <a:off x="11312525" y="6498754"/>
            <a:ext cx="325501" cy="138499"/>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sv-SE" sz="900" u="none" cap="none" strike="noStrike">
                <a:solidFill>
                  <a:schemeClr val="dk1"/>
                </a:solidFill>
                <a:latin typeface="Arial"/>
                <a:ea typeface="Arial"/>
                <a:cs typeface="Arial"/>
                <a:sym typeface="Arial"/>
              </a:rPr>
              <a:t>‹#›</a:t>
            </a:fld>
            <a:endParaRPr b="0" i="0" sz="900" u="none" cap="none" strike="noStrike">
              <a:solidFill>
                <a:schemeClr val="dk1"/>
              </a:solidFill>
              <a:latin typeface="Arial"/>
              <a:ea typeface="Arial"/>
              <a:cs typeface="Arial"/>
              <a:sym typeface="Arial"/>
            </a:endParaRPr>
          </a:p>
        </p:txBody>
      </p:sp>
      <p:sp>
        <p:nvSpPr>
          <p:cNvPr id="31" name="Google Shape;31;p39"/>
          <p:cNvSpPr txBox="1"/>
          <p:nvPr>
            <p:ph idx="1" type="body"/>
          </p:nvPr>
        </p:nvSpPr>
        <p:spPr>
          <a:xfrm>
            <a:off x="7159752" y="78768"/>
            <a:ext cx="4480560" cy="123111"/>
          </a:xfrm>
          <a:prstGeom prst="rect">
            <a:avLst/>
          </a:prstGeom>
          <a:noFill/>
          <a:ln>
            <a:noFill/>
          </a:ln>
        </p:spPr>
        <p:txBody>
          <a:bodyPr anchorCtr="0" anchor="ctr" bIns="45700" lIns="91425" spcFirstLastPara="1" rIns="91425" wrap="square" tIns="45700">
            <a:spAutoFit/>
          </a:bodyPr>
          <a:lstStyle>
            <a:lvl1pPr indent="-228600" lvl="0" marL="457200" marR="0" rtl="0" algn="r">
              <a:lnSpc>
                <a:spcPct val="90000"/>
              </a:lnSpc>
              <a:spcBef>
                <a:spcPts val="100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1pPr>
            <a:lvl2pPr indent="-228600" lvl="1" marL="9144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2" name="Google Shape;32;p39"/>
          <p:cNvSpPr txBox="1"/>
          <p:nvPr>
            <p:ph idx="2" type="subTitle"/>
          </p:nvPr>
        </p:nvSpPr>
        <p:spPr>
          <a:xfrm>
            <a:off x="554736" y="903861"/>
            <a:ext cx="11082528" cy="276999"/>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100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1pPr>
            <a:lvl2pPr lvl="1"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1_Title Slide">
    <p:spTree>
      <p:nvGrpSpPr>
        <p:cNvPr id="33" name="Shape 33"/>
        <p:cNvGrpSpPr/>
        <p:nvPr/>
      </p:nvGrpSpPr>
      <p:grpSpPr>
        <a:xfrm>
          <a:off x="0" y="0"/>
          <a:ext cx="0" cy="0"/>
          <a:chOff x="0" y="0"/>
          <a:chExt cx="0" cy="0"/>
        </a:xfrm>
      </p:grpSpPr>
      <p:pic>
        <p:nvPicPr>
          <p:cNvPr id="34" name="Google Shape;34;p4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5" name="Google Shape;35;p40"/>
          <p:cNvSpPr txBox="1"/>
          <p:nvPr>
            <p:ph type="ctrTitle"/>
          </p:nvPr>
        </p:nvSpPr>
        <p:spPr>
          <a:xfrm>
            <a:off x="2979507" y="739739"/>
            <a:ext cx="5368965" cy="1736334"/>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4800"/>
              <a:buFont typeface="Helvetica Neue"/>
              <a:buNone/>
              <a:defRPr b="1" i="0" sz="3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0"/>
          <p:cNvSpPr txBox="1"/>
          <p:nvPr>
            <p:ph idx="1" type="subTitle"/>
          </p:nvPr>
        </p:nvSpPr>
        <p:spPr>
          <a:xfrm>
            <a:off x="2979507" y="2476073"/>
            <a:ext cx="5368965" cy="10479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600"/>
              <a:buFont typeface="Arial"/>
              <a:buNone/>
              <a:defRPr b="0" i="0" sz="2400" u="none" cap="none" strike="noStrike">
                <a:solidFill>
                  <a:schemeClr val="lt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rgbClr val="000000"/>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rgbClr val="000000"/>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bg>
      <p:bgPr>
        <a:solidFill>
          <a:schemeClr val="lt1"/>
        </a:solidFill>
      </p:bgPr>
    </p:bg>
    <p:spTree>
      <p:nvGrpSpPr>
        <p:cNvPr id="37" name="Shape 37"/>
        <p:cNvGrpSpPr/>
        <p:nvPr/>
      </p:nvGrpSpPr>
      <p:grpSpPr>
        <a:xfrm>
          <a:off x="0" y="0"/>
          <a:ext cx="0" cy="0"/>
          <a:chOff x="0" y="0"/>
          <a:chExt cx="0" cy="0"/>
        </a:xfrm>
      </p:grpSpPr>
      <p:sp>
        <p:nvSpPr>
          <p:cNvPr id="38" name="Google Shape;38;p41"/>
          <p:cNvSpPr txBox="1"/>
          <p:nvPr>
            <p:ph type="title"/>
          </p:nvPr>
        </p:nvSpPr>
        <p:spPr>
          <a:xfrm>
            <a:off x="838200" y="5556"/>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1"/>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40" name="Google Shape;40;p41"/>
          <p:cNvSpPr txBox="1"/>
          <p:nvPr>
            <p:ph idx="1" type="body"/>
          </p:nvPr>
        </p:nvSpPr>
        <p:spPr>
          <a:xfrm>
            <a:off x="838200" y="1926431"/>
            <a:ext cx="5257800" cy="4639469"/>
          </a:xfrm>
          <a:prstGeom prst="rect">
            <a:avLst/>
          </a:prstGeom>
          <a:noFill/>
          <a:ln>
            <a:noFill/>
          </a:ln>
        </p:spPr>
        <p:txBody>
          <a:bodyPr anchorCtr="0" anchor="t" bIns="90000" lIns="90000" spcFirstLastPara="1" rIns="91425" wrap="square" tIns="36000">
            <a:noAutofit/>
          </a:bodyPr>
          <a:lstStyle>
            <a:lvl1pPr indent="-228600" lvl="0" marL="457200" marR="0" rtl="0" algn="l">
              <a:lnSpc>
                <a:spcPct val="90000"/>
              </a:lnSpc>
              <a:spcBef>
                <a:spcPts val="100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1" name="Google Shape;41;p41"/>
          <p:cNvSpPr txBox="1"/>
          <p:nvPr>
            <p:ph idx="2" type="body"/>
          </p:nvPr>
        </p:nvSpPr>
        <p:spPr>
          <a:xfrm>
            <a:off x="834081" y="1321595"/>
            <a:ext cx="5183188" cy="604836"/>
          </a:xfrm>
          <a:prstGeom prst="rect">
            <a:avLst/>
          </a:prstGeom>
          <a:noFill/>
          <a:ln>
            <a:noFill/>
          </a:ln>
        </p:spPr>
        <p:txBody>
          <a:bodyPr anchorCtr="0" anchor="t" bIns="90000" lIns="91425" spcFirstLastPara="1" rIns="91425" wrap="square" tIns="360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accent5"/>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2">
    <p:bg>
      <p:bgPr>
        <a:solidFill>
          <a:schemeClr val="lt1"/>
        </a:solidFill>
      </p:bgPr>
    </p:bg>
    <p:spTree>
      <p:nvGrpSpPr>
        <p:cNvPr id="42" name="Shape 42"/>
        <p:cNvGrpSpPr/>
        <p:nvPr/>
      </p:nvGrpSpPr>
      <p:grpSpPr>
        <a:xfrm>
          <a:off x="0" y="0"/>
          <a:ext cx="0" cy="0"/>
          <a:chOff x="0" y="0"/>
          <a:chExt cx="0" cy="0"/>
        </a:xfrm>
      </p:grpSpPr>
      <p:sp>
        <p:nvSpPr>
          <p:cNvPr id="43" name="Google Shape;43;p42"/>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44" name="Google Shape;44;p42"/>
          <p:cNvSpPr txBox="1"/>
          <p:nvPr>
            <p:ph idx="1" type="body"/>
          </p:nvPr>
        </p:nvSpPr>
        <p:spPr>
          <a:xfrm>
            <a:off x="838200" y="1926431"/>
            <a:ext cx="5257800" cy="4639469"/>
          </a:xfrm>
          <a:prstGeom prst="rect">
            <a:avLst/>
          </a:prstGeom>
          <a:noFill/>
          <a:ln>
            <a:noFill/>
          </a:ln>
        </p:spPr>
        <p:txBody>
          <a:bodyPr anchorCtr="0" anchor="t" bIns="90000" lIns="90000" spcFirstLastPara="1" rIns="91425" wrap="square" tIns="36000">
            <a:noAutofit/>
          </a:bodyPr>
          <a:lstStyle>
            <a:lvl1pPr indent="-228600" lvl="0" marL="457200" marR="0" rtl="0" algn="l">
              <a:lnSpc>
                <a:spcPct val="90000"/>
              </a:lnSpc>
              <a:spcBef>
                <a:spcPts val="100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5" name="Google Shape;45;p42"/>
          <p:cNvSpPr txBox="1"/>
          <p:nvPr>
            <p:ph idx="2" type="body"/>
          </p:nvPr>
        </p:nvSpPr>
        <p:spPr>
          <a:xfrm>
            <a:off x="834081" y="1321595"/>
            <a:ext cx="5183188" cy="604836"/>
          </a:xfrm>
          <a:prstGeom prst="rect">
            <a:avLst/>
          </a:prstGeom>
          <a:noFill/>
          <a:ln>
            <a:noFill/>
          </a:ln>
        </p:spPr>
        <p:txBody>
          <a:bodyPr anchorCtr="0" anchor="t" bIns="90000" lIns="91425" spcFirstLastPara="1" rIns="91425" wrap="square" tIns="360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accent5"/>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pic>
        <p:nvPicPr>
          <p:cNvPr id="47" name="Google Shape;47;p4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8" name="Google Shape;48;p43"/>
          <p:cNvSpPr/>
          <p:nvPr/>
        </p:nvSpPr>
        <p:spPr>
          <a:xfrm>
            <a:off x="5997575" y="1316038"/>
            <a:ext cx="5540304" cy="446831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 name="Google Shape;49;p43"/>
          <p:cNvSpPr txBox="1"/>
          <p:nvPr>
            <p:ph type="title"/>
          </p:nvPr>
        </p:nvSpPr>
        <p:spPr>
          <a:xfrm>
            <a:off x="839788" y="0"/>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3"/>
          <p:cNvSpPr txBox="1"/>
          <p:nvPr>
            <p:ph idx="1" type="body"/>
          </p:nvPr>
        </p:nvSpPr>
        <p:spPr>
          <a:xfrm>
            <a:off x="839788" y="1316038"/>
            <a:ext cx="5157787" cy="46139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51" name="Google Shape;51;p43"/>
          <p:cNvSpPr txBox="1"/>
          <p:nvPr>
            <p:ph idx="2" type="body"/>
          </p:nvPr>
        </p:nvSpPr>
        <p:spPr>
          <a:xfrm>
            <a:off x="839788" y="1816278"/>
            <a:ext cx="5157787"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000" u="none" cap="none" strike="noStrike">
                <a:solidFill>
                  <a:schemeClr val="lt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52" name="Google Shape;52;p43"/>
          <p:cNvSpPr txBox="1"/>
          <p:nvPr>
            <p:ph idx="3" type="body"/>
          </p:nvPr>
        </p:nvSpPr>
        <p:spPr>
          <a:xfrm>
            <a:off x="6172200" y="1316038"/>
            <a:ext cx="5183188" cy="46139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53" name="Google Shape;53;p43"/>
          <p:cNvSpPr txBox="1"/>
          <p:nvPr>
            <p:ph idx="4" type="body"/>
          </p:nvPr>
        </p:nvSpPr>
        <p:spPr>
          <a:xfrm>
            <a:off x="6172200" y="1816278"/>
            <a:ext cx="5183188"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000" u="none" cap="none" strike="noStrike">
                <a:solidFill>
                  <a:schemeClr val="lt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54" name="Google Shape;54;p43"/>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34"/>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1" name="Google Shape;11;p34"/>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12" name="Google Shape;12;p34"/>
          <p:cNvSpPr txBox="1"/>
          <p:nvPr>
            <p:ph type="title"/>
          </p:nvPr>
        </p:nvSpPr>
        <p:spPr>
          <a:xfrm>
            <a:off x="838200" y="0"/>
            <a:ext cx="10515600" cy="1325563"/>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hyperlink" Target="https://www.open.edu/openlearncreate/course/view.php?id=1804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descr="Several logos on a white background&#10;&#10;AI-generated content may be incorrect." id="89" name="Google Shape;89;g39a97710039_0_0"/>
          <p:cNvPicPr preferRelativeResize="0"/>
          <p:nvPr/>
        </p:nvPicPr>
        <p:blipFill rotWithShape="1">
          <a:blip r:embed="rId3">
            <a:alphaModFix/>
          </a:blip>
          <a:srcRect b="0" l="0" r="0" t="0"/>
          <a:stretch/>
        </p:blipFill>
        <p:spPr>
          <a:xfrm>
            <a:off x="6633049" y="4491045"/>
            <a:ext cx="4175394" cy="1837316"/>
          </a:xfrm>
          <a:prstGeom prst="rect">
            <a:avLst/>
          </a:prstGeom>
          <a:noFill/>
          <a:ln>
            <a:noFill/>
          </a:ln>
        </p:spPr>
      </p:pic>
      <p:sp>
        <p:nvSpPr>
          <p:cNvPr id="90" name="Google Shape;90;g39a97710039_0_0"/>
          <p:cNvSpPr txBox="1"/>
          <p:nvPr/>
        </p:nvSpPr>
        <p:spPr>
          <a:xfrm>
            <a:off x="2631989" y="711914"/>
            <a:ext cx="5033400" cy="36930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sv-SE" sz="1800" u="none" cap="none" strike="noStrike">
                <a:solidFill>
                  <a:schemeClr val="lt1"/>
                </a:solidFill>
                <a:latin typeface="Arial"/>
                <a:ea typeface="Arial"/>
                <a:cs typeface="Arial"/>
                <a:sym typeface="Arial"/>
              </a:rPr>
              <a:t>CLEWs++ Modelling Course</a:t>
            </a:r>
            <a:endParaRPr b="0" i="0" sz="1800" u="none" cap="none" strike="noStrike">
              <a:solidFill>
                <a:srgbClr val="000000"/>
              </a:solidFill>
              <a:latin typeface="Arial"/>
              <a:ea typeface="Arial"/>
              <a:cs typeface="Arial"/>
              <a:sym typeface="Arial"/>
            </a:endParaRPr>
          </a:p>
        </p:txBody>
      </p:sp>
      <p:sp>
        <p:nvSpPr>
          <p:cNvPr id="91" name="Google Shape;91;g39a97710039_0_0"/>
          <p:cNvSpPr txBox="1"/>
          <p:nvPr/>
        </p:nvSpPr>
        <p:spPr>
          <a:xfrm>
            <a:off x="2631989" y="2063818"/>
            <a:ext cx="5517000" cy="107730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sv-SE" sz="3200" u="sng" cap="none" strike="noStrike">
                <a:solidFill>
                  <a:schemeClr val="lt1"/>
                </a:solidFill>
                <a:latin typeface="Arial"/>
                <a:ea typeface="Arial"/>
                <a:cs typeface="Arial"/>
                <a:sym typeface="Arial"/>
              </a:rPr>
              <a:t>LECTURE 12 </a:t>
            </a:r>
            <a:endParaRPr b="1" i="0" sz="3200" u="sng"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400"/>
              <a:buFont typeface="Arial"/>
              <a:buNone/>
            </a:pPr>
            <a:r>
              <a:rPr b="1" i="0" lang="sv-SE" sz="3200" u="none" cap="none" strike="noStrike">
                <a:solidFill>
                  <a:schemeClr val="lt1"/>
                </a:solidFill>
                <a:latin typeface="Arial"/>
                <a:ea typeface="Arial"/>
                <a:cs typeface="Arial"/>
                <a:sym typeface="Arial"/>
              </a:rPr>
              <a:t>From MDI to MUIO</a:t>
            </a:r>
            <a:endParaRPr b="1" i="0" sz="3200" u="none" cap="none" strike="noStrike">
              <a:solidFill>
                <a:schemeClr val="lt1"/>
              </a:solidFill>
              <a:latin typeface="Arial"/>
              <a:ea typeface="Arial"/>
              <a:cs typeface="Arial"/>
              <a:sym typeface="Arial"/>
            </a:endParaRPr>
          </a:p>
        </p:txBody>
      </p:sp>
      <p:sp>
        <p:nvSpPr>
          <p:cNvPr id="92" name="Google Shape;92;g39a97710039_0_0"/>
          <p:cNvSpPr txBox="1"/>
          <p:nvPr/>
        </p:nvSpPr>
        <p:spPr>
          <a:xfrm>
            <a:off x="10119225" y="1950425"/>
            <a:ext cx="1772100" cy="208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sv-SE" sz="1000" u="none" cap="none" strike="noStrike">
                <a:solidFill>
                  <a:srgbClr val="000000"/>
                </a:solidFill>
                <a:latin typeface="Arial"/>
                <a:ea typeface="Arial"/>
                <a:cs typeface="Arial"/>
                <a:sym typeface="Arial"/>
              </a:rPr>
              <a:t>RECOMMENDED CITATION: Avgerinopoulos, G., </a:t>
            </a:r>
            <a:r>
              <a:rPr b="0" i="0" lang="sv-SE" sz="1000" u="none" cap="none" strike="noStrike">
                <a:solidFill>
                  <a:schemeClr val="dk1"/>
                </a:solidFill>
                <a:latin typeface="Arial"/>
                <a:ea typeface="Arial"/>
                <a:cs typeface="Arial"/>
                <a:sym typeface="Arial"/>
              </a:rPr>
              <a:t>Gardumi, F., and </a:t>
            </a:r>
            <a:r>
              <a:rPr lang="sv-SE" sz="1000"/>
              <a:t>Flint-Smith</a:t>
            </a:r>
            <a:r>
              <a:rPr b="0" i="0" lang="sv-SE" sz="1000" u="none" cap="none" strike="noStrike">
                <a:solidFill>
                  <a:srgbClr val="000000"/>
                </a:solidFill>
                <a:latin typeface="Arial"/>
                <a:ea typeface="Arial"/>
                <a:cs typeface="Arial"/>
                <a:sym typeface="Arial"/>
              </a:rPr>
              <a:t>, </a:t>
            </a:r>
            <a:r>
              <a:rPr lang="sv-SE" sz="1000"/>
              <a:t>A</a:t>
            </a:r>
            <a:r>
              <a:rPr b="0" i="0" lang="sv-SE" sz="1000" u="none" cap="none" strike="noStrike">
                <a:solidFill>
                  <a:srgbClr val="000000"/>
                </a:solidFill>
                <a:latin typeface="Arial"/>
                <a:ea typeface="Arial"/>
                <a:cs typeface="Arial"/>
                <a:sym typeface="Arial"/>
              </a:rPr>
              <a:t>. (2026). 'Lecture 12: </a:t>
            </a:r>
            <a:r>
              <a:rPr lang="sv-SE" sz="1000"/>
              <a:t>From MDI to MUIO</a:t>
            </a:r>
            <a:r>
              <a:rPr b="0" i="0" lang="sv-SE" sz="1000" u="none" cap="none" strike="noStrike">
                <a:solidFill>
                  <a:srgbClr val="000000"/>
                </a:solidFill>
                <a:latin typeface="Arial"/>
                <a:ea typeface="Arial"/>
                <a:cs typeface="Arial"/>
                <a:sym typeface="Arial"/>
              </a:rPr>
              <a:t>'. Climate Compatible Growth programme OpenLearn Collection [Powerpoint Lecture].  [Online]. Available at: </a:t>
            </a:r>
            <a:r>
              <a:rPr b="0" i="0" lang="sv-SE" sz="1000" u="sng" cap="none" strike="noStrike">
                <a:solidFill>
                  <a:schemeClr val="hlink"/>
                </a:solidFill>
                <a:latin typeface="Arial"/>
                <a:ea typeface="Arial"/>
                <a:cs typeface="Arial"/>
                <a:sym typeface="Arial"/>
                <a:hlinkClick r:id="rId4"/>
              </a:rPr>
              <a:t>https://www.open.edu/openlearncreate/course/view.php?id=18048</a:t>
            </a:r>
            <a:r>
              <a:rPr b="0" i="0" lang="sv-SE" sz="1000" u="none" cap="none" strike="noStrike">
                <a:solidFill>
                  <a:srgbClr val="000000"/>
                </a:solidFill>
                <a:latin typeface="Arial"/>
                <a:ea typeface="Arial"/>
                <a:cs typeface="Arial"/>
                <a:sym typeface="Arial"/>
              </a:rPr>
              <a:t> </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39a97710039_0_6"/>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99" name="Google Shape;99;g39a97710039_0_6"/>
          <p:cNvSpPr txBox="1"/>
          <p:nvPr/>
        </p:nvSpPr>
        <p:spPr>
          <a:xfrm>
            <a:off x="835428" y="1786512"/>
            <a:ext cx="9737400" cy="40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
        <p:nvSpPr>
          <p:cNvPr id="100" name="Google Shape;100;g39a97710039_0_6"/>
          <p:cNvSpPr txBox="1"/>
          <p:nvPr>
            <p:ph type="title"/>
          </p:nvPr>
        </p:nvSpPr>
        <p:spPr>
          <a:xfrm>
            <a:off x="468000" y="288000"/>
            <a:ext cx="10515600" cy="68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sz="2800">
                <a:solidFill>
                  <a:srgbClr val="C00000"/>
                </a:solidFill>
              </a:rPr>
              <a:t>Learning outcomes</a:t>
            </a:r>
            <a:endParaRPr>
              <a:solidFill>
                <a:srgbClr val="C00000"/>
              </a:solidFill>
            </a:endParaRPr>
          </a:p>
        </p:txBody>
      </p:sp>
      <p:sp>
        <p:nvSpPr>
          <p:cNvPr id="101" name="Google Shape;101;g39a97710039_0_6"/>
          <p:cNvSpPr txBox="1"/>
          <p:nvPr/>
        </p:nvSpPr>
        <p:spPr>
          <a:xfrm>
            <a:off x="1368000" y="1960614"/>
            <a:ext cx="9615600" cy="2308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0" i="0" lang="sv-SE" sz="2400" u="none" cap="none" strike="noStrike">
                <a:solidFill>
                  <a:srgbClr val="000000"/>
                </a:solidFill>
                <a:latin typeface="Arial"/>
                <a:ea typeface="Arial"/>
                <a:cs typeface="Arial"/>
                <a:sym typeface="Arial"/>
              </a:rPr>
              <a:t>Complete model development moving from the MDI to MUIO.</a:t>
            </a:r>
            <a:endParaRPr b="0" i="0" sz="2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0" i="0" sz="2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0" i="0" sz="2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0" i="0" sz="2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b="0" i="0" lang="sv-SE" sz="2400" u="none" cap="none" strike="noStrike">
                <a:solidFill>
                  <a:srgbClr val="000000"/>
                </a:solidFill>
                <a:latin typeface="Arial"/>
                <a:ea typeface="Arial"/>
                <a:cs typeface="Arial"/>
                <a:sym typeface="Arial"/>
              </a:rPr>
              <a:t>Use two alternative approaches for inputing data into MUIO and explain their respective advantages and disadvantages.</a:t>
            </a:r>
            <a:endParaRPr b="0" i="0" sz="2400" u="none" cap="none" strike="noStrike">
              <a:solidFill>
                <a:srgbClr val="000000"/>
              </a:solidFill>
              <a:latin typeface="Arial"/>
              <a:ea typeface="Arial"/>
              <a:cs typeface="Arial"/>
              <a:sym typeface="Arial"/>
            </a:endParaRPr>
          </a:p>
        </p:txBody>
      </p:sp>
      <p:sp>
        <p:nvSpPr>
          <p:cNvPr id="102" name="Google Shape;102;g39a97710039_0_6"/>
          <p:cNvSpPr/>
          <p:nvPr/>
        </p:nvSpPr>
        <p:spPr>
          <a:xfrm>
            <a:off x="576000" y="1837784"/>
            <a:ext cx="662100" cy="702000"/>
          </a:xfrm>
          <a:prstGeom prst="ellipse">
            <a:avLst/>
          </a:prstGeom>
          <a:solidFill>
            <a:schemeClr val="accent1"/>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chemeClr val="lt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103" name="Google Shape;103;g39a97710039_0_6"/>
          <p:cNvSpPr/>
          <p:nvPr/>
        </p:nvSpPr>
        <p:spPr>
          <a:xfrm>
            <a:off x="576000" y="3506765"/>
            <a:ext cx="662100" cy="702000"/>
          </a:xfrm>
          <a:prstGeom prst="ellipse">
            <a:avLst/>
          </a:prstGeom>
          <a:solidFill>
            <a:schemeClr val="accent1"/>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chemeClr val="lt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39a97710039_0_16"/>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110" name="Google Shape;110;g39a97710039_0_16"/>
          <p:cNvSpPr txBox="1"/>
          <p:nvPr>
            <p:ph type="title"/>
          </p:nvPr>
        </p:nvSpPr>
        <p:spPr>
          <a:xfrm>
            <a:off x="468000" y="288000"/>
            <a:ext cx="10515600" cy="68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sz="2800">
                <a:solidFill>
                  <a:srgbClr val="C00000"/>
                </a:solidFill>
              </a:rPr>
              <a:t>Using the MDI to develop a model</a:t>
            </a:r>
            <a:endParaRPr>
              <a:solidFill>
                <a:srgbClr val="C00000"/>
              </a:solidFill>
            </a:endParaRPr>
          </a:p>
        </p:txBody>
      </p:sp>
      <p:sp>
        <p:nvSpPr>
          <p:cNvPr id="111" name="Google Shape;111;g39a97710039_0_16"/>
          <p:cNvSpPr txBox="1"/>
          <p:nvPr/>
        </p:nvSpPr>
        <p:spPr>
          <a:xfrm>
            <a:off x="468000" y="1152000"/>
            <a:ext cx="11279400" cy="49152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Arial"/>
              <a:buChar char="•"/>
            </a:pPr>
            <a:r>
              <a:rPr b="0" i="0" lang="sv-SE" sz="2000" u="none" cap="none" strike="noStrike">
                <a:solidFill>
                  <a:schemeClr val="dk1"/>
                </a:solidFill>
                <a:latin typeface="Arial"/>
                <a:ea typeface="Arial"/>
                <a:cs typeface="Arial"/>
                <a:sym typeface="Arial"/>
              </a:rPr>
              <a:t>The previous lecture explained how the Model Development Infrastructure (MDI) tool works to collect the necessary data inputs to build a model. This lecture covers how to translate the collected data from the MDI into the Model User Interface (MUIO) on OSeMOSYS.</a:t>
            </a:r>
            <a:endParaRPr b="0" i="0" sz="2000" u="none" cap="none" strike="noStrike">
              <a:solidFill>
                <a:schemeClr val="dk1"/>
              </a:solidFill>
              <a:latin typeface="Arial"/>
              <a:ea typeface="Arial"/>
              <a:cs typeface="Arial"/>
              <a:sym typeface="Arial"/>
            </a:endParaRPr>
          </a:p>
          <a:p>
            <a:pPr indent="-285750" lvl="0" marL="285750" marR="0" rtl="0" algn="l">
              <a:lnSpc>
                <a:spcPct val="100000"/>
              </a:lnSpc>
              <a:spcBef>
                <a:spcPts val="1000"/>
              </a:spcBef>
              <a:spcAft>
                <a:spcPts val="0"/>
              </a:spcAft>
              <a:buClr>
                <a:schemeClr val="dk1"/>
              </a:buClr>
              <a:buSzPts val="1800"/>
              <a:buFont typeface="Arial"/>
              <a:buChar char="•"/>
            </a:pPr>
            <a:r>
              <a:rPr b="0" i="0" lang="sv-SE" sz="2000" u="none" cap="none" strike="noStrike">
                <a:solidFill>
                  <a:schemeClr val="dk1"/>
                </a:solidFill>
                <a:latin typeface="Arial"/>
                <a:ea typeface="Arial"/>
                <a:cs typeface="Arial"/>
                <a:sym typeface="Arial"/>
              </a:rPr>
              <a:t>Before building a first version of your model, it is important to have downloaded the MDI and followed the accompanying instructions from start to finish. Upon completion, the MDI produces the </a:t>
            </a:r>
            <a:r>
              <a:rPr b="0" i="1" lang="sv-SE" sz="2000" u="none" cap="none" strike="noStrike">
                <a:solidFill>
                  <a:schemeClr val="dk1"/>
                </a:solidFill>
                <a:latin typeface="Arial"/>
                <a:ea typeface="Arial"/>
                <a:cs typeface="Arial"/>
                <a:sym typeface="Arial"/>
              </a:rPr>
              <a:t>Model Input Data</a:t>
            </a:r>
            <a:r>
              <a:rPr b="0" i="0" lang="sv-SE" sz="2000" u="none" cap="none" strike="noStrike">
                <a:solidFill>
                  <a:schemeClr val="dk1"/>
                </a:solidFill>
                <a:latin typeface="Arial"/>
                <a:ea typeface="Arial"/>
                <a:cs typeface="Arial"/>
                <a:sym typeface="Arial"/>
              </a:rPr>
              <a:t> file, which contains all the information required to build a first version of the model.</a:t>
            </a:r>
            <a:endParaRPr b="0" i="0" sz="2000" u="none" cap="none" strike="noStrike">
              <a:solidFill>
                <a:schemeClr val="dk1"/>
              </a:solidFill>
              <a:latin typeface="Arial"/>
              <a:ea typeface="Arial"/>
              <a:cs typeface="Arial"/>
              <a:sym typeface="Arial"/>
            </a:endParaRPr>
          </a:p>
          <a:p>
            <a:pPr indent="-285750" lvl="0" marL="285750" marR="0" rtl="0" algn="l">
              <a:lnSpc>
                <a:spcPct val="100000"/>
              </a:lnSpc>
              <a:spcBef>
                <a:spcPts val="1000"/>
              </a:spcBef>
              <a:spcAft>
                <a:spcPts val="0"/>
              </a:spcAft>
              <a:buClr>
                <a:srgbClr val="000000"/>
              </a:buClr>
              <a:buSzPts val="1800"/>
              <a:buFont typeface="Arial"/>
              <a:buChar char="•"/>
            </a:pPr>
            <a:r>
              <a:rPr b="0" i="0" lang="sv-SE" sz="2000" u="none" cap="none" strike="noStrike">
                <a:solidFill>
                  <a:srgbClr val="000000"/>
                </a:solidFill>
                <a:latin typeface="Arial"/>
                <a:ea typeface="Arial"/>
                <a:cs typeface="Arial"/>
                <a:sym typeface="Arial"/>
              </a:rPr>
              <a:t>Once the data has been produced, there are two ways to input it into MUIO:</a:t>
            </a:r>
            <a:endParaRPr/>
          </a:p>
          <a:p>
            <a:pPr indent="-342900" lvl="1" marL="914400" marR="0" rtl="0" algn="l">
              <a:lnSpc>
                <a:spcPct val="100000"/>
              </a:lnSpc>
              <a:spcBef>
                <a:spcPts val="1000"/>
              </a:spcBef>
              <a:spcAft>
                <a:spcPts val="0"/>
              </a:spcAft>
              <a:buClr>
                <a:srgbClr val="000000"/>
              </a:buClr>
              <a:buSzPts val="1800"/>
              <a:buFont typeface="Arial"/>
              <a:buChar char="•"/>
            </a:pPr>
            <a:r>
              <a:rPr b="1" i="0" lang="sv-SE" sz="2000" u="none" cap="none" strike="noStrike">
                <a:solidFill>
                  <a:srgbClr val="000000"/>
                </a:solidFill>
                <a:latin typeface="Arial"/>
                <a:ea typeface="Arial"/>
                <a:cs typeface="Arial"/>
                <a:sym typeface="Arial"/>
              </a:rPr>
              <a:t>Sector by sector → </a:t>
            </a:r>
            <a:r>
              <a:rPr b="1" i="0" lang="sv-SE" sz="2000" u="none" cap="none" strike="noStrike">
                <a:solidFill>
                  <a:schemeClr val="dk1"/>
                </a:solidFill>
                <a:latin typeface="Arial"/>
                <a:ea typeface="Arial"/>
                <a:cs typeface="Arial"/>
                <a:sym typeface="Arial"/>
              </a:rPr>
              <a:t>less prone to errors</a:t>
            </a:r>
            <a:r>
              <a:rPr b="0" i="0" lang="sv-SE" sz="2000" u="none" cap="none" strike="noStrike">
                <a:solidFill>
                  <a:schemeClr val="dk1"/>
                </a:solidFill>
                <a:latin typeface="Arial"/>
                <a:ea typeface="Arial"/>
                <a:cs typeface="Arial"/>
                <a:sym typeface="Arial"/>
              </a:rPr>
              <a:t>, but </a:t>
            </a:r>
            <a:r>
              <a:rPr b="1" i="0" lang="sv-SE" sz="2000" u="none" cap="none" strike="noStrike">
                <a:solidFill>
                  <a:schemeClr val="dk1"/>
                </a:solidFill>
                <a:latin typeface="Arial"/>
                <a:ea typeface="Arial"/>
                <a:cs typeface="Arial"/>
                <a:sym typeface="Arial"/>
              </a:rPr>
              <a:t>time-consuming</a:t>
            </a:r>
            <a:r>
              <a:rPr b="0" i="0" lang="sv-SE" sz="2000" u="none" cap="none" strike="noStrike">
                <a:solidFill>
                  <a:schemeClr val="dk1"/>
                </a:solidFill>
                <a:latin typeface="Arial"/>
                <a:ea typeface="Arial"/>
                <a:cs typeface="Arial"/>
                <a:sym typeface="Arial"/>
              </a:rPr>
              <a:t>. Strongly </a:t>
            </a:r>
            <a:r>
              <a:rPr b="1" i="0" lang="sv-SE" sz="2000" u="none" cap="none" strike="noStrike">
                <a:solidFill>
                  <a:schemeClr val="dk1"/>
                </a:solidFill>
                <a:latin typeface="Arial"/>
                <a:ea typeface="Arial"/>
                <a:cs typeface="Arial"/>
                <a:sym typeface="Arial"/>
              </a:rPr>
              <a:t>recommended for beginners</a:t>
            </a:r>
            <a:endParaRPr b="0" i="0" sz="2000" u="none" cap="none" strike="noStrike">
              <a:solidFill>
                <a:srgbClr val="000000"/>
              </a:solidFill>
              <a:latin typeface="Arial"/>
              <a:ea typeface="Arial"/>
              <a:cs typeface="Arial"/>
              <a:sym typeface="Arial"/>
            </a:endParaRPr>
          </a:p>
          <a:p>
            <a:pPr indent="-342900" lvl="1" marL="914400" marR="0" rtl="0" algn="l">
              <a:lnSpc>
                <a:spcPct val="100000"/>
              </a:lnSpc>
              <a:spcBef>
                <a:spcPts val="0"/>
              </a:spcBef>
              <a:spcAft>
                <a:spcPts val="0"/>
              </a:spcAft>
              <a:buClr>
                <a:srgbClr val="000000"/>
              </a:buClr>
              <a:buSzPts val="1800"/>
              <a:buFont typeface="Arial"/>
              <a:buChar char="•"/>
            </a:pPr>
            <a:r>
              <a:rPr b="1" i="0" lang="sv-SE" sz="2000" u="none" cap="none" strike="noStrike">
                <a:solidFill>
                  <a:srgbClr val="000000"/>
                </a:solidFill>
                <a:latin typeface="Arial"/>
                <a:ea typeface="Arial"/>
                <a:cs typeface="Arial"/>
                <a:sym typeface="Arial"/>
              </a:rPr>
              <a:t>All data in one go → </a:t>
            </a:r>
            <a:r>
              <a:rPr b="0" i="0" lang="sv-SE" sz="2000" u="none" cap="none" strike="noStrike">
                <a:solidFill>
                  <a:schemeClr val="dk1"/>
                </a:solidFill>
                <a:latin typeface="Arial"/>
                <a:ea typeface="Arial"/>
                <a:cs typeface="Arial"/>
                <a:sym typeface="Arial"/>
              </a:rPr>
              <a:t>generally </a:t>
            </a:r>
            <a:r>
              <a:rPr b="1" i="0" lang="sv-SE" sz="2000" u="none" cap="none" strike="noStrike">
                <a:solidFill>
                  <a:schemeClr val="dk1"/>
                </a:solidFill>
                <a:latin typeface="Arial"/>
                <a:ea typeface="Arial"/>
                <a:cs typeface="Arial"/>
                <a:sym typeface="Arial"/>
              </a:rPr>
              <a:t>faster</a:t>
            </a:r>
            <a:r>
              <a:rPr b="0" i="0" lang="sv-SE" sz="2000" u="none" cap="none" strike="noStrike">
                <a:solidFill>
                  <a:schemeClr val="dk1"/>
                </a:solidFill>
                <a:latin typeface="Arial"/>
                <a:ea typeface="Arial"/>
                <a:cs typeface="Arial"/>
                <a:sym typeface="Arial"/>
              </a:rPr>
              <a:t>, but </a:t>
            </a:r>
            <a:r>
              <a:rPr b="1" i="0" lang="sv-SE" sz="2000" u="none" cap="none" strike="noStrike">
                <a:solidFill>
                  <a:schemeClr val="dk1"/>
                </a:solidFill>
                <a:latin typeface="Arial"/>
                <a:ea typeface="Arial"/>
                <a:cs typeface="Arial"/>
                <a:sym typeface="Arial"/>
              </a:rPr>
              <a:t>more prone to errors</a:t>
            </a:r>
            <a:r>
              <a:rPr b="0" i="0" lang="sv-SE" sz="2000" u="none" cap="none" strike="noStrike">
                <a:solidFill>
                  <a:schemeClr val="dk1"/>
                </a:solidFill>
                <a:latin typeface="Arial"/>
                <a:ea typeface="Arial"/>
                <a:cs typeface="Arial"/>
                <a:sym typeface="Arial"/>
              </a:rPr>
              <a:t> and therefore </a:t>
            </a:r>
            <a:r>
              <a:rPr b="1" i="0" lang="sv-SE" sz="2000" u="none" cap="none" strike="noStrike">
                <a:solidFill>
                  <a:schemeClr val="dk1"/>
                </a:solidFill>
                <a:latin typeface="Arial"/>
                <a:ea typeface="Arial"/>
                <a:cs typeface="Arial"/>
                <a:sym typeface="Arial"/>
              </a:rPr>
              <a:t>requires a higher level of experience and confidence</a:t>
            </a:r>
            <a:r>
              <a:rPr b="0" i="0" lang="sv-SE" sz="2000" u="none" cap="none" strike="noStrike">
                <a:solidFill>
                  <a:schemeClr val="dk1"/>
                </a:solidFill>
                <a:latin typeface="Arial"/>
                <a:ea typeface="Arial"/>
                <a:cs typeface="Arial"/>
                <a:sym typeface="Arial"/>
              </a:rPr>
              <a:t>.</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1100"/>
              <a:buFont typeface="Arial"/>
              <a:buNone/>
            </a:pPr>
            <a:r>
              <a:rPr b="0" i="0" lang="sv-SE" sz="2000" u="none" cap="none" strike="noStrike">
                <a:solidFill>
                  <a:schemeClr val="dk1"/>
                </a:solidFill>
                <a:latin typeface="Arial"/>
                <a:ea typeface="Arial"/>
                <a:cs typeface="Arial"/>
                <a:sym typeface="Arial"/>
              </a:rPr>
              <a:t>The coming slides describe each method and outline their respective advantages and disadvantages.</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39a97710039_0_23"/>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118" name="Google Shape;118;g39a97710039_0_23"/>
          <p:cNvSpPr txBox="1"/>
          <p:nvPr>
            <p:ph type="title"/>
          </p:nvPr>
        </p:nvSpPr>
        <p:spPr>
          <a:xfrm>
            <a:off x="468000" y="288000"/>
            <a:ext cx="10515600" cy="68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sz="2800">
                <a:solidFill>
                  <a:srgbClr val="C00000"/>
                </a:solidFill>
              </a:rPr>
              <a:t>Using the MDI to develop a model</a:t>
            </a:r>
            <a:endParaRPr>
              <a:solidFill>
                <a:srgbClr val="C00000"/>
              </a:solidFill>
            </a:endParaRPr>
          </a:p>
        </p:txBody>
      </p:sp>
      <p:sp>
        <p:nvSpPr>
          <p:cNvPr id="119" name="Google Shape;119;g39a97710039_0_23"/>
          <p:cNvSpPr txBox="1"/>
          <p:nvPr/>
        </p:nvSpPr>
        <p:spPr>
          <a:xfrm>
            <a:off x="504000" y="1152000"/>
            <a:ext cx="10128000" cy="40431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1000"/>
              </a:spcBef>
              <a:spcAft>
                <a:spcPts val="0"/>
              </a:spcAft>
              <a:buClr>
                <a:srgbClr val="000000"/>
              </a:buClr>
              <a:buSzPts val="1800"/>
              <a:buFont typeface="Arial"/>
              <a:buChar char="•"/>
            </a:pPr>
            <a:r>
              <a:rPr b="0" i="0" lang="sv-SE" sz="2400" u="none" cap="none" strike="noStrike">
                <a:solidFill>
                  <a:srgbClr val="000000"/>
                </a:solidFill>
                <a:latin typeface="Arial"/>
                <a:ea typeface="Arial"/>
                <a:cs typeface="Arial"/>
                <a:sym typeface="Arial"/>
              </a:rPr>
              <a:t>The MDI is preloaded with a set of model features (e.g. sets, technologies, commodities) that can be used flexibly, depending on the scope of the specific model.</a:t>
            </a:r>
            <a:endParaRPr b="0" i="0" sz="2400" u="none" cap="none" strike="noStrike">
              <a:solidFill>
                <a:srgbClr val="000000"/>
              </a:solidFill>
              <a:latin typeface="Arial"/>
              <a:ea typeface="Arial"/>
              <a:cs typeface="Arial"/>
              <a:sym typeface="Arial"/>
            </a:endParaRPr>
          </a:p>
          <a:p>
            <a:pPr indent="-285750" lvl="0" marL="285750" marR="0" rtl="0" algn="l">
              <a:lnSpc>
                <a:spcPct val="100000"/>
              </a:lnSpc>
              <a:spcBef>
                <a:spcPts val="1000"/>
              </a:spcBef>
              <a:spcAft>
                <a:spcPts val="0"/>
              </a:spcAft>
              <a:buClr>
                <a:srgbClr val="000000"/>
              </a:buClr>
              <a:buSzPts val="1800"/>
              <a:buFont typeface="Arial"/>
              <a:buChar char="•"/>
            </a:pPr>
            <a:r>
              <a:rPr b="0" i="0" lang="sv-SE" sz="2400" u="none" cap="none" strike="noStrike">
                <a:solidFill>
                  <a:srgbClr val="000000"/>
                </a:solidFill>
                <a:latin typeface="Arial"/>
                <a:ea typeface="Arial"/>
                <a:cs typeface="Arial"/>
                <a:sym typeface="Arial"/>
              </a:rPr>
              <a:t>In most cases, there will inevitably be features that the modeller wants to include, which are not covered by the MDI (e.g. specific technologies or commodities, or UDCs for specific policy targets). These can often be defined after an initial version of the model has been developed, as the user engages with stakeholders. </a:t>
            </a:r>
            <a:endParaRPr b="0" i="0" sz="2400" u="none" cap="none" strike="noStrike">
              <a:solidFill>
                <a:srgbClr val="000000"/>
              </a:solidFill>
              <a:latin typeface="Arial"/>
              <a:ea typeface="Arial"/>
              <a:cs typeface="Arial"/>
              <a:sym typeface="Arial"/>
            </a:endParaRPr>
          </a:p>
          <a:p>
            <a:pPr indent="-285750" lvl="0" marL="285750" marR="0" rtl="0" algn="l">
              <a:lnSpc>
                <a:spcPct val="100000"/>
              </a:lnSpc>
              <a:spcBef>
                <a:spcPts val="1000"/>
              </a:spcBef>
              <a:spcAft>
                <a:spcPts val="0"/>
              </a:spcAft>
              <a:buClr>
                <a:srgbClr val="000000"/>
              </a:buClr>
              <a:buSzPts val="1800"/>
              <a:buFont typeface="Arial"/>
              <a:buChar char="•"/>
            </a:pPr>
            <a:r>
              <a:rPr b="0" i="0" lang="sv-SE" sz="2400" u="none" cap="none" strike="noStrike">
                <a:solidFill>
                  <a:srgbClr val="000000"/>
                </a:solidFill>
                <a:latin typeface="Arial"/>
                <a:ea typeface="Arial"/>
                <a:cs typeface="Arial"/>
                <a:sym typeface="Arial"/>
              </a:rPr>
              <a:t>Such features can be incorporated either by modifying the existing MDI files or by creating additional input files, depending on user preference.</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39a97710039_0_30"/>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126" name="Google Shape;126;g39a97710039_0_30"/>
          <p:cNvSpPr txBox="1"/>
          <p:nvPr>
            <p:ph type="title"/>
          </p:nvPr>
        </p:nvSpPr>
        <p:spPr>
          <a:xfrm>
            <a:off x="468000" y="288000"/>
            <a:ext cx="10515600" cy="68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a:solidFill>
                  <a:srgbClr val="C00000"/>
                </a:solidFill>
              </a:rPr>
              <a:t>Input approach 1: </a:t>
            </a:r>
            <a:r>
              <a:rPr lang="sv-SE" sz="2800">
                <a:solidFill>
                  <a:srgbClr val="C00000"/>
                </a:solidFill>
              </a:rPr>
              <a:t>Sector by </a:t>
            </a:r>
            <a:r>
              <a:rPr lang="sv-SE">
                <a:solidFill>
                  <a:srgbClr val="C00000"/>
                </a:solidFill>
              </a:rPr>
              <a:t>S</a:t>
            </a:r>
            <a:r>
              <a:rPr lang="sv-SE" sz="2800">
                <a:solidFill>
                  <a:srgbClr val="C00000"/>
                </a:solidFill>
              </a:rPr>
              <a:t>ector</a:t>
            </a:r>
            <a:endParaRPr>
              <a:solidFill>
                <a:srgbClr val="C00000"/>
              </a:solidFill>
            </a:endParaRPr>
          </a:p>
        </p:txBody>
      </p:sp>
      <p:sp>
        <p:nvSpPr>
          <p:cNvPr id="127" name="Google Shape;127;g39a97710039_0_30"/>
          <p:cNvSpPr txBox="1"/>
          <p:nvPr/>
        </p:nvSpPr>
        <p:spPr>
          <a:xfrm>
            <a:off x="468000" y="1116000"/>
            <a:ext cx="11217600" cy="28425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1000"/>
              </a:spcBef>
              <a:spcAft>
                <a:spcPts val="0"/>
              </a:spcAft>
              <a:buClr>
                <a:srgbClr val="000000"/>
              </a:buClr>
              <a:buSzPts val="1800"/>
              <a:buFont typeface="Arial"/>
              <a:buChar char="•"/>
            </a:pPr>
            <a:r>
              <a:rPr b="0" i="0" lang="sv-SE" sz="1800" u="none" cap="none" strike="noStrike">
                <a:solidFill>
                  <a:srgbClr val="000000"/>
                </a:solidFill>
                <a:latin typeface="Arial"/>
                <a:ea typeface="Arial"/>
                <a:cs typeface="Arial"/>
                <a:sym typeface="Arial"/>
              </a:rPr>
              <a:t>In this approach, the user builds the model </a:t>
            </a:r>
            <a:r>
              <a:rPr b="1" i="0" lang="sv-SE" sz="1800" u="none" cap="none" strike="noStrike">
                <a:solidFill>
                  <a:srgbClr val="000000"/>
                </a:solidFill>
                <a:latin typeface="Arial"/>
                <a:ea typeface="Arial"/>
                <a:cs typeface="Arial"/>
                <a:sym typeface="Arial"/>
              </a:rPr>
              <a:t>one sector at a time</a:t>
            </a:r>
            <a:r>
              <a:rPr b="0" i="0" lang="sv-SE" sz="1800" u="none" cap="none" strike="noStrike">
                <a:solidFill>
                  <a:srgbClr val="000000"/>
                </a:solidFill>
                <a:latin typeface="Arial"/>
                <a:ea typeface="Arial"/>
                <a:cs typeface="Arial"/>
                <a:sym typeface="Arial"/>
              </a:rPr>
              <a:t>, running, debugging, and carrying out quality assurance (QA) before moving on to the next sector. </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1000"/>
              </a:spcBef>
              <a:spcAft>
                <a:spcPts val="0"/>
              </a:spcAft>
              <a:buClr>
                <a:srgbClr val="000000"/>
              </a:buClr>
              <a:buSzPts val="1800"/>
              <a:buFont typeface="Arial"/>
              <a:buChar char="•"/>
            </a:pPr>
            <a:r>
              <a:rPr b="1" i="0" lang="sv-SE" sz="1800" u="none" cap="none" strike="noStrike">
                <a:solidFill>
                  <a:srgbClr val="000000"/>
                </a:solidFill>
                <a:latin typeface="Arial"/>
                <a:ea typeface="Arial"/>
                <a:cs typeface="Arial"/>
                <a:sym typeface="Arial"/>
              </a:rPr>
              <a:t>Demand-side energy sectors – buildings, industry, and transport – should be prioritised</a:t>
            </a:r>
            <a:r>
              <a:rPr b="0" i="0" lang="sv-SE" sz="1800" u="none" cap="none" strike="noStrike">
                <a:solidFill>
                  <a:srgbClr val="000000"/>
                </a:solidFill>
                <a:latin typeface="Arial"/>
                <a:ea typeface="Arial"/>
                <a:cs typeface="Arial"/>
                <a:sym typeface="Arial"/>
              </a:rPr>
              <a:t> over the power sector and other supply-side components, because it is easier to calibrate the latter once the demands are all defined. OSeMOSYS is a demand-driven model and as such, if there is no exogenous demand defined, the model will not produce any credible results. Water, land, waste, and agriculture should be addressed afterwards.</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1000"/>
              </a:spcBef>
              <a:spcAft>
                <a:spcPts val="0"/>
              </a:spcAft>
              <a:buClr>
                <a:srgbClr val="000000"/>
              </a:buClr>
              <a:buSzPts val="1800"/>
              <a:buFont typeface="Arial"/>
              <a:buChar char="•"/>
            </a:pPr>
            <a:r>
              <a:rPr b="0" i="0" lang="sv-SE" sz="1800" u="none" cap="none" strike="noStrike">
                <a:solidFill>
                  <a:srgbClr val="000000"/>
                </a:solidFill>
                <a:latin typeface="Arial"/>
                <a:ea typeface="Arial"/>
                <a:cs typeface="Arial"/>
                <a:sym typeface="Arial"/>
              </a:rPr>
              <a:t>The following sequence is recommended for entering input parameters. It is best practice to run the model after each step and to add the next parameter </a:t>
            </a:r>
            <a:r>
              <a:rPr b="0" i="0" lang="sv-SE" sz="1800" u="none" cap="none" strike="noStrike">
                <a:solidFill>
                  <a:schemeClr val="dk1"/>
                </a:solidFill>
                <a:latin typeface="Arial"/>
                <a:ea typeface="Arial"/>
                <a:cs typeface="Arial"/>
                <a:sym typeface="Arial"/>
              </a:rPr>
              <a:t>only once the model runs successfully</a:t>
            </a:r>
            <a:r>
              <a:rPr b="0" i="0" lang="sv-SE" sz="1800" u="none" cap="none" strike="noStrike">
                <a:solidFill>
                  <a:srgbClr val="000000"/>
                </a:solidFill>
                <a:latin typeface="Arial"/>
                <a:ea typeface="Arial"/>
                <a:cs typeface="Arial"/>
                <a:sym typeface="Arial"/>
              </a:rPr>
              <a:t>:</a:t>
            </a:r>
            <a:endParaRPr/>
          </a:p>
        </p:txBody>
      </p:sp>
      <p:sp>
        <p:nvSpPr>
          <p:cNvPr id="128" name="Google Shape;128;g39a97710039_0_30"/>
          <p:cNvSpPr txBox="1"/>
          <p:nvPr/>
        </p:nvSpPr>
        <p:spPr>
          <a:xfrm>
            <a:off x="5512089" y="4394200"/>
            <a:ext cx="6199200" cy="1754700"/>
          </a:xfrm>
          <a:prstGeom prst="rect">
            <a:avLst/>
          </a:prstGeom>
          <a:noFill/>
          <a:ln>
            <a:noFill/>
          </a:ln>
        </p:spPr>
        <p:txBody>
          <a:bodyPr anchorCtr="0" anchor="t" bIns="45700" lIns="91425" spcFirstLastPara="1" rIns="91425" wrap="square" tIns="45700">
            <a:spAutoFit/>
          </a:bodyPr>
          <a:lstStyle/>
          <a:p>
            <a:pPr indent="0" lvl="0" marL="114300" marR="0" rtl="0" algn="l">
              <a:lnSpc>
                <a:spcPct val="100000"/>
              </a:lnSpc>
              <a:spcBef>
                <a:spcPts val="0"/>
              </a:spcBef>
              <a:spcAft>
                <a:spcPts val="0"/>
              </a:spcAft>
              <a:buNone/>
            </a:pPr>
            <a:r>
              <a:rPr b="0" i="0" lang="sv-SE" sz="1800" u="none" cap="none" strike="noStrike">
                <a:solidFill>
                  <a:srgbClr val="000000"/>
                </a:solidFill>
                <a:latin typeface="Arial"/>
                <a:ea typeface="Arial"/>
                <a:cs typeface="Arial"/>
                <a:sym typeface="Arial"/>
              </a:rPr>
              <a:t>5. Define </a:t>
            </a:r>
            <a:r>
              <a:rPr b="1" i="0" lang="sv-SE" sz="1800" u="none" cap="none" strike="noStrike">
                <a:solidFill>
                  <a:srgbClr val="000000"/>
                </a:solidFill>
                <a:latin typeface="Arial"/>
                <a:ea typeface="Arial"/>
                <a:cs typeface="Arial"/>
                <a:sym typeface="Arial"/>
              </a:rPr>
              <a:t>operational life</a:t>
            </a:r>
            <a:endParaRPr/>
          </a:p>
          <a:p>
            <a:pPr indent="0" lvl="0" marL="114300" marR="0" rtl="0" algn="l">
              <a:lnSpc>
                <a:spcPct val="100000"/>
              </a:lnSpc>
              <a:spcBef>
                <a:spcPts val="0"/>
              </a:spcBef>
              <a:spcAft>
                <a:spcPts val="0"/>
              </a:spcAft>
              <a:buNone/>
            </a:pPr>
            <a:r>
              <a:rPr b="0" i="0" lang="sv-SE" sz="1800" u="none" cap="none" strike="noStrike">
                <a:solidFill>
                  <a:srgbClr val="000000"/>
                </a:solidFill>
                <a:latin typeface="Arial"/>
                <a:ea typeface="Arial"/>
                <a:cs typeface="Arial"/>
                <a:sym typeface="Arial"/>
              </a:rPr>
              <a:t>6. Set </a:t>
            </a:r>
            <a:r>
              <a:rPr b="1" i="0" lang="sv-SE" sz="1800" u="none" cap="none" strike="noStrike">
                <a:solidFill>
                  <a:srgbClr val="000000"/>
                </a:solidFill>
                <a:latin typeface="Arial"/>
                <a:ea typeface="Arial"/>
                <a:cs typeface="Arial"/>
                <a:sym typeface="Arial"/>
              </a:rPr>
              <a:t>capacity-to-activity units</a:t>
            </a:r>
            <a:endParaRPr b="0" i="0" sz="1800" u="none" cap="none" strike="noStrike">
              <a:solidFill>
                <a:srgbClr val="000000"/>
              </a:solidFill>
              <a:latin typeface="Arial"/>
              <a:ea typeface="Arial"/>
              <a:cs typeface="Arial"/>
              <a:sym typeface="Arial"/>
            </a:endParaRPr>
          </a:p>
          <a:p>
            <a:pPr indent="0" lvl="0" marL="114300" marR="0" rtl="0" algn="l">
              <a:lnSpc>
                <a:spcPct val="100000"/>
              </a:lnSpc>
              <a:spcBef>
                <a:spcPts val="0"/>
              </a:spcBef>
              <a:spcAft>
                <a:spcPts val="0"/>
              </a:spcAft>
              <a:buNone/>
            </a:pPr>
            <a:r>
              <a:rPr b="0" i="0" lang="sv-SE" sz="1800" u="none" cap="none" strike="noStrike">
                <a:solidFill>
                  <a:srgbClr val="000000"/>
                </a:solidFill>
                <a:latin typeface="Arial"/>
                <a:ea typeface="Arial"/>
                <a:cs typeface="Arial"/>
                <a:sym typeface="Arial"/>
              </a:rPr>
              <a:t>7. Apply </a:t>
            </a:r>
            <a:r>
              <a:rPr b="1" i="0" lang="sv-SE" sz="1800" u="none" cap="none" strike="noStrike">
                <a:solidFill>
                  <a:srgbClr val="000000"/>
                </a:solidFill>
                <a:latin typeface="Arial"/>
                <a:ea typeface="Arial"/>
                <a:cs typeface="Arial"/>
                <a:sym typeface="Arial"/>
              </a:rPr>
              <a:t>capacity factors</a:t>
            </a:r>
            <a:r>
              <a:rPr b="0" i="0" lang="sv-SE" sz="1800" u="none" cap="none" strike="noStrike">
                <a:solidFill>
                  <a:srgbClr val="000000"/>
                </a:solidFill>
                <a:latin typeface="Arial"/>
                <a:ea typeface="Arial"/>
                <a:cs typeface="Arial"/>
                <a:sym typeface="Arial"/>
              </a:rPr>
              <a:t>, where relevant</a:t>
            </a:r>
            <a:endParaRPr/>
          </a:p>
          <a:p>
            <a:pPr indent="0" lvl="0" marL="114300" marR="0" rtl="0" algn="l">
              <a:lnSpc>
                <a:spcPct val="100000"/>
              </a:lnSpc>
              <a:spcBef>
                <a:spcPts val="0"/>
              </a:spcBef>
              <a:spcAft>
                <a:spcPts val="0"/>
              </a:spcAft>
              <a:buNone/>
            </a:pPr>
            <a:r>
              <a:rPr b="0" i="0" lang="sv-SE" sz="1800" u="none" cap="none" strike="noStrike">
                <a:solidFill>
                  <a:srgbClr val="000000"/>
                </a:solidFill>
                <a:latin typeface="Arial"/>
                <a:ea typeface="Arial"/>
                <a:cs typeface="Arial"/>
                <a:sym typeface="Arial"/>
              </a:rPr>
              <a:t>8. Set </a:t>
            </a:r>
            <a:r>
              <a:rPr b="1" i="0" lang="sv-SE" sz="1800" u="none" cap="none" strike="noStrike">
                <a:solidFill>
                  <a:srgbClr val="000000"/>
                </a:solidFill>
                <a:latin typeface="Arial"/>
                <a:ea typeface="Arial"/>
                <a:cs typeface="Arial"/>
                <a:sym typeface="Arial"/>
              </a:rPr>
              <a:t>Total Technology Annual Activity Lower Limits</a:t>
            </a:r>
            <a:endParaRPr b="0" i="0" sz="1800" u="none" cap="none" strike="noStrike">
              <a:solidFill>
                <a:srgbClr val="000000"/>
              </a:solidFill>
              <a:latin typeface="Arial"/>
              <a:ea typeface="Arial"/>
              <a:cs typeface="Arial"/>
              <a:sym typeface="Arial"/>
            </a:endParaRPr>
          </a:p>
          <a:p>
            <a:pPr indent="0" lvl="0" marL="114300" marR="0" rtl="0" algn="l">
              <a:lnSpc>
                <a:spcPct val="100000"/>
              </a:lnSpc>
              <a:spcBef>
                <a:spcPts val="0"/>
              </a:spcBef>
              <a:spcAft>
                <a:spcPts val="0"/>
              </a:spcAft>
              <a:buNone/>
            </a:pPr>
            <a:r>
              <a:rPr b="0" i="0" lang="sv-SE" sz="1800" u="none" cap="none" strike="noStrike">
                <a:solidFill>
                  <a:srgbClr val="000000"/>
                </a:solidFill>
                <a:latin typeface="Arial"/>
                <a:ea typeface="Arial"/>
                <a:cs typeface="Arial"/>
                <a:sym typeface="Arial"/>
              </a:rPr>
              <a:t>9. Set </a:t>
            </a:r>
            <a:r>
              <a:rPr b="1" i="0" lang="sv-SE" sz="1800" u="none" cap="none" strike="noStrike">
                <a:solidFill>
                  <a:srgbClr val="000000"/>
                </a:solidFill>
                <a:latin typeface="Arial"/>
                <a:ea typeface="Arial"/>
                <a:cs typeface="Arial"/>
                <a:sym typeface="Arial"/>
              </a:rPr>
              <a:t>Total Technology Annual Activity Upper Limits</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129" name="Google Shape;129;g39a97710039_0_30"/>
          <p:cNvSpPr txBox="1"/>
          <p:nvPr/>
        </p:nvSpPr>
        <p:spPr>
          <a:xfrm>
            <a:off x="288000" y="4394200"/>
            <a:ext cx="5323200" cy="2031900"/>
          </a:xfrm>
          <a:prstGeom prst="rect">
            <a:avLst/>
          </a:prstGeom>
          <a:noFill/>
          <a:ln>
            <a:noFill/>
          </a:ln>
        </p:spPr>
        <p:txBody>
          <a:bodyPr anchorCtr="0" anchor="t" bIns="45700" lIns="91425" spcFirstLastPara="1" rIns="91425" wrap="square" tIns="45700">
            <a:spAutoFit/>
          </a:bodyPr>
          <a:lstStyle/>
          <a:p>
            <a:pPr indent="-279400" lvl="0" marL="457200" marR="0" rtl="0" algn="l">
              <a:lnSpc>
                <a:spcPct val="100000"/>
              </a:lnSpc>
              <a:spcBef>
                <a:spcPts val="0"/>
              </a:spcBef>
              <a:spcAft>
                <a:spcPts val="0"/>
              </a:spcAft>
              <a:buClr>
                <a:srgbClr val="000000"/>
              </a:buClr>
              <a:buSzPts val="1800"/>
              <a:buFont typeface="Arial"/>
              <a:buAutoNum type="arabicPeriod"/>
            </a:pPr>
            <a:r>
              <a:rPr b="0" i="0" lang="sv-SE" sz="1800" u="none" cap="none" strike="noStrike">
                <a:solidFill>
                  <a:srgbClr val="000000"/>
                </a:solidFill>
                <a:latin typeface="Arial"/>
                <a:ea typeface="Arial"/>
                <a:cs typeface="Arial"/>
                <a:sym typeface="Arial"/>
              </a:rPr>
              <a:t>Create and connect </a:t>
            </a:r>
            <a:r>
              <a:rPr b="1" i="0" lang="sv-SE" sz="1800" u="none" cap="none" strike="noStrike">
                <a:solidFill>
                  <a:srgbClr val="000000"/>
                </a:solidFill>
                <a:latin typeface="Arial"/>
                <a:ea typeface="Arial"/>
                <a:cs typeface="Arial"/>
                <a:sym typeface="Arial"/>
              </a:rPr>
              <a:t>technologies, commodities, and emissions</a:t>
            </a:r>
            <a:r>
              <a:rPr b="0" i="0" lang="sv-SE" sz="1800" u="none" cap="none" strike="noStrike">
                <a:solidFill>
                  <a:srgbClr val="000000"/>
                </a:solidFill>
                <a:latin typeface="Arial"/>
                <a:ea typeface="Arial"/>
                <a:cs typeface="Arial"/>
                <a:sym typeface="Arial"/>
              </a:rPr>
              <a:t> in the </a:t>
            </a:r>
            <a:r>
              <a:rPr b="0" i="1" lang="sv-SE" sz="1800" u="none" cap="none" strike="noStrike">
                <a:solidFill>
                  <a:srgbClr val="000000"/>
                </a:solidFill>
                <a:latin typeface="Arial"/>
                <a:ea typeface="Arial"/>
                <a:cs typeface="Arial"/>
                <a:sym typeface="Arial"/>
              </a:rPr>
              <a:t>Configure model</a:t>
            </a:r>
            <a:r>
              <a:rPr b="0" i="0" lang="sv-SE" sz="1800" u="none" cap="none" strike="noStrike">
                <a:solidFill>
                  <a:srgbClr val="000000"/>
                </a:solidFill>
                <a:latin typeface="Arial"/>
                <a:ea typeface="Arial"/>
                <a:cs typeface="Arial"/>
                <a:sym typeface="Arial"/>
              </a:rPr>
              <a:t> panel</a:t>
            </a:r>
            <a:endParaRPr/>
          </a:p>
          <a:p>
            <a:pPr indent="-279400" lvl="0" marL="457200" marR="0" rtl="0" algn="l">
              <a:lnSpc>
                <a:spcPct val="100000"/>
              </a:lnSpc>
              <a:spcBef>
                <a:spcPts val="0"/>
              </a:spcBef>
              <a:spcAft>
                <a:spcPts val="0"/>
              </a:spcAft>
              <a:buClr>
                <a:srgbClr val="000000"/>
              </a:buClr>
              <a:buSzPts val="1800"/>
              <a:buFont typeface="Arial"/>
              <a:buAutoNum type="arabicPeriod"/>
            </a:pPr>
            <a:r>
              <a:rPr b="0" i="0" lang="sv-SE" sz="1800" u="none" cap="none" strike="noStrike">
                <a:solidFill>
                  <a:srgbClr val="000000"/>
                </a:solidFill>
                <a:latin typeface="Arial"/>
                <a:ea typeface="Arial"/>
                <a:cs typeface="Arial"/>
                <a:sym typeface="Arial"/>
              </a:rPr>
              <a:t>Define </a:t>
            </a:r>
            <a:r>
              <a:rPr b="1" i="0" lang="sv-SE" sz="1800" u="none" cap="none" strike="noStrike">
                <a:solidFill>
                  <a:srgbClr val="000000"/>
                </a:solidFill>
                <a:latin typeface="Arial"/>
                <a:ea typeface="Arial"/>
                <a:cs typeface="Arial"/>
                <a:sym typeface="Arial"/>
              </a:rPr>
              <a:t>Input and Output Activity Ratios</a:t>
            </a:r>
            <a:endParaRPr b="0" i="0" sz="1800" u="none" cap="none" strike="noStrike">
              <a:solidFill>
                <a:srgbClr val="000000"/>
              </a:solidFill>
              <a:latin typeface="Arial"/>
              <a:ea typeface="Arial"/>
              <a:cs typeface="Arial"/>
              <a:sym typeface="Arial"/>
            </a:endParaRPr>
          </a:p>
          <a:p>
            <a:pPr indent="-279400" lvl="0" marL="457200" marR="0" rtl="0" algn="l">
              <a:lnSpc>
                <a:spcPct val="100000"/>
              </a:lnSpc>
              <a:spcBef>
                <a:spcPts val="0"/>
              </a:spcBef>
              <a:spcAft>
                <a:spcPts val="0"/>
              </a:spcAft>
              <a:buClr>
                <a:srgbClr val="000000"/>
              </a:buClr>
              <a:buSzPts val="1800"/>
              <a:buFont typeface="Arial"/>
              <a:buAutoNum type="arabicPeriod"/>
            </a:pPr>
            <a:r>
              <a:rPr b="0" i="0" lang="sv-SE" sz="1800" u="none" cap="none" strike="noStrike">
                <a:solidFill>
                  <a:srgbClr val="000000"/>
                </a:solidFill>
                <a:latin typeface="Arial"/>
                <a:ea typeface="Arial"/>
                <a:cs typeface="Arial"/>
                <a:sym typeface="Arial"/>
              </a:rPr>
              <a:t>Enter </a:t>
            </a:r>
            <a:r>
              <a:rPr b="1" i="0" lang="sv-SE" sz="1800" u="none" cap="none" strike="noStrike">
                <a:solidFill>
                  <a:srgbClr val="000000"/>
                </a:solidFill>
                <a:latin typeface="Arial"/>
                <a:ea typeface="Arial"/>
                <a:cs typeface="Arial"/>
                <a:sym typeface="Arial"/>
              </a:rPr>
              <a:t>demands and demand profiles</a:t>
            </a:r>
            <a:endParaRPr b="0" i="0" sz="1800" u="none" cap="none" strike="noStrike">
              <a:solidFill>
                <a:srgbClr val="000000"/>
              </a:solidFill>
              <a:latin typeface="Arial"/>
              <a:ea typeface="Arial"/>
              <a:cs typeface="Arial"/>
              <a:sym typeface="Arial"/>
            </a:endParaRPr>
          </a:p>
          <a:p>
            <a:pPr indent="-279400" lvl="0" marL="457200" marR="0" rtl="0" algn="l">
              <a:lnSpc>
                <a:spcPct val="100000"/>
              </a:lnSpc>
              <a:spcBef>
                <a:spcPts val="0"/>
              </a:spcBef>
              <a:spcAft>
                <a:spcPts val="0"/>
              </a:spcAft>
              <a:buClr>
                <a:srgbClr val="000000"/>
              </a:buClr>
              <a:buSzPts val="1800"/>
              <a:buFont typeface="Arial"/>
              <a:buAutoNum type="arabicPeriod"/>
            </a:pPr>
            <a:r>
              <a:rPr b="0" i="0" lang="sv-SE" sz="1800" u="none" cap="none" strike="noStrike">
                <a:solidFill>
                  <a:srgbClr val="000000"/>
                </a:solidFill>
                <a:latin typeface="Arial"/>
                <a:ea typeface="Arial"/>
                <a:cs typeface="Arial"/>
                <a:sym typeface="Arial"/>
              </a:rPr>
              <a:t>Specify </a:t>
            </a:r>
            <a:r>
              <a:rPr b="1" i="0" lang="sv-SE" sz="1800" u="none" cap="none" strike="noStrike">
                <a:solidFill>
                  <a:srgbClr val="000000"/>
                </a:solidFill>
                <a:latin typeface="Arial"/>
                <a:ea typeface="Arial"/>
                <a:cs typeface="Arial"/>
                <a:sym typeface="Arial"/>
              </a:rPr>
              <a:t>capital and fixed costs</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39a97710039_0_39"/>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136" name="Google Shape;136;g39a97710039_0_39"/>
          <p:cNvSpPr txBox="1"/>
          <p:nvPr>
            <p:ph type="title"/>
          </p:nvPr>
        </p:nvSpPr>
        <p:spPr>
          <a:xfrm>
            <a:off x="468000" y="288000"/>
            <a:ext cx="10515600" cy="68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a:solidFill>
                  <a:srgbClr val="C00000"/>
                </a:solidFill>
              </a:rPr>
              <a:t>Input approach 1: </a:t>
            </a:r>
            <a:r>
              <a:rPr lang="sv-SE" sz="2800">
                <a:solidFill>
                  <a:srgbClr val="C00000"/>
                </a:solidFill>
              </a:rPr>
              <a:t>Sector by </a:t>
            </a:r>
            <a:r>
              <a:rPr lang="sv-SE">
                <a:solidFill>
                  <a:srgbClr val="C00000"/>
                </a:solidFill>
              </a:rPr>
              <a:t>S</a:t>
            </a:r>
            <a:r>
              <a:rPr lang="sv-SE" sz="2800">
                <a:solidFill>
                  <a:srgbClr val="C00000"/>
                </a:solidFill>
              </a:rPr>
              <a:t>ector (continued)</a:t>
            </a:r>
            <a:endParaRPr>
              <a:solidFill>
                <a:srgbClr val="C00000"/>
              </a:solidFill>
            </a:endParaRPr>
          </a:p>
        </p:txBody>
      </p:sp>
      <p:sp>
        <p:nvSpPr>
          <p:cNvPr id="137" name="Google Shape;137;g39a97710039_0_39"/>
          <p:cNvSpPr txBox="1"/>
          <p:nvPr/>
        </p:nvSpPr>
        <p:spPr>
          <a:xfrm>
            <a:off x="468000" y="1152000"/>
            <a:ext cx="11094000" cy="41712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1000"/>
              </a:spcBef>
              <a:spcAft>
                <a:spcPts val="0"/>
              </a:spcAft>
              <a:buClr>
                <a:srgbClr val="000000"/>
              </a:buClr>
              <a:buSzPts val="1800"/>
              <a:buFont typeface="Arial"/>
              <a:buChar char="•"/>
            </a:pPr>
            <a:r>
              <a:rPr b="0" i="0" lang="sv-SE" sz="2000" u="none" cap="none" strike="noStrike">
                <a:solidFill>
                  <a:srgbClr val="000000"/>
                </a:solidFill>
                <a:latin typeface="Arial"/>
                <a:ea typeface="Arial"/>
                <a:cs typeface="Arial"/>
                <a:sym typeface="Arial"/>
              </a:rPr>
              <a:t>The residual capacity can typically be added safely for all sectors at the end in a single step.</a:t>
            </a:r>
            <a:endParaRPr b="0" i="0" sz="2000" u="none" cap="none" strike="noStrike">
              <a:solidFill>
                <a:srgbClr val="000000"/>
              </a:solidFill>
              <a:latin typeface="Arial"/>
              <a:ea typeface="Arial"/>
              <a:cs typeface="Arial"/>
              <a:sym typeface="Arial"/>
            </a:endParaRPr>
          </a:p>
          <a:p>
            <a:pPr indent="-285750" lvl="0" marL="285750" marR="0" rtl="0" algn="l">
              <a:lnSpc>
                <a:spcPct val="100000"/>
              </a:lnSpc>
              <a:spcBef>
                <a:spcPts val="1000"/>
              </a:spcBef>
              <a:spcAft>
                <a:spcPts val="0"/>
              </a:spcAft>
              <a:buClr>
                <a:srgbClr val="000000"/>
              </a:buClr>
              <a:buSzPts val="1800"/>
              <a:buFont typeface="Arial"/>
              <a:buChar char="•"/>
            </a:pPr>
            <a:r>
              <a:rPr b="0" i="0" lang="sv-SE" sz="2000" u="none" cap="none" strike="noStrike">
                <a:solidFill>
                  <a:srgbClr val="000000"/>
                </a:solidFill>
                <a:latin typeface="Arial"/>
                <a:ea typeface="Arial"/>
                <a:cs typeface="Arial"/>
                <a:sym typeface="Arial"/>
              </a:rPr>
              <a:t>If the input data for a specific parameter causes the model to fail, it is recommended to roll back those changes and then re-enter the data incrementally (technology by technology, or at least in smaller groups) until the source of the error is identified.</a:t>
            </a:r>
            <a:endParaRPr b="0" i="0" sz="2000" u="none" cap="none" strike="noStrike">
              <a:solidFill>
                <a:srgbClr val="000000"/>
              </a:solidFill>
              <a:latin typeface="Arial"/>
              <a:ea typeface="Arial"/>
              <a:cs typeface="Arial"/>
              <a:sym typeface="Arial"/>
            </a:endParaRPr>
          </a:p>
          <a:p>
            <a:pPr indent="-285750" lvl="0" marL="285750" marR="0" rtl="0" algn="l">
              <a:lnSpc>
                <a:spcPct val="100000"/>
              </a:lnSpc>
              <a:spcBef>
                <a:spcPts val="1000"/>
              </a:spcBef>
              <a:spcAft>
                <a:spcPts val="0"/>
              </a:spcAft>
              <a:buClr>
                <a:srgbClr val="000000"/>
              </a:buClr>
              <a:buSzPts val="1800"/>
              <a:buFont typeface="Arial"/>
              <a:buChar char="•"/>
            </a:pPr>
            <a:r>
              <a:rPr b="0" i="0" lang="sv-SE" sz="2000" u="none" cap="none" strike="noStrike">
                <a:solidFill>
                  <a:srgbClr val="000000"/>
                </a:solidFill>
                <a:latin typeface="Arial"/>
                <a:ea typeface="Arial"/>
                <a:cs typeface="Arial"/>
                <a:sym typeface="Arial"/>
              </a:rPr>
              <a:t>Using this method, it may be the case that the results of intermediate steps are not sensible because key parameters driving the optimisation have not yet been entered. Still, it is good practice that the user checks the results and sees if they meet the expectations.</a:t>
            </a:r>
            <a:endParaRPr b="0" i="0" sz="2000" u="none" cap="none" strike="noStrike">
              <a:solidFill>
                <a:srgbClr val="000000"/>
              </a:solidFill>
              <a:latin typeface="Arial"/>
              <a:ea typeface="Arial"/>
              <a:cs typeface="Arial"/>
              <a:sym typeface="Arial"/>
            </a:endParaRPr>
          </a:p>
          <a:p>
            <a:pPr indent="-285750" lvl="0" marL="285750" marR="0" rtl="0" algn="l">
              <a:lnSpc>
                <a:spcPct val="100000"/>
              </a:lnSpc>
              <a:spcBef>
                <a:spcPts val="1000"/>
              </a:spcBef>
              <a:spcAft>
                <a:spcPts val="0"/>
              </a:spcAft>
              <a:buClr>
                <a:srgbClr val="000000"/>
              </a:buClr>
              <a:buSzPts val="1800"/>
              <a:buFont typeface="Arial"/>
              <a:buChar char="•"/>
            </a:pPr>
            <a:r>
              <a:rPr b="0" i="0" lang="sv-SE" sz="2000" u="none" cap="none" strike="noStrike">
                <a:solidFill>
                  <a:srgbClr val="000000"/>
                </a:solidFill>
                <a:latin typeface="Arial"/>
                <a:ea typeface="Arial"/>
                <a:cs typeface="Arial"/>
                <a:sym typeface="Arial"/>
              </a:rPr>
              <a:t>E.g. it is important to note that the costs of some technologies are determined further upstream in the system. For example, the cost of electricity used in households is derived from the power sector. To avoid technologies that rely on electricity appearing to have near-zero costs during intermediate runs, a temporary variable cost can be assigned, with the reminder to remove it once the upstream sectors are fully implemented.</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39a97710039_0_46"/>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144" name="Google Shape;144;g39a97710039_0_46"/>
          <p:cNvSpPr txBox="1"/>
          <p:nvPr>
            <p:ph type="title"/>
          </p:nvPr>
        </p:nvSpPr>
        <p:spPr>
          <a:xfrm>
            <a:off x="468000" y="288000"/>
            <a:ext cx="10515600" cy="68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a:solidFill>
                  <a:srgbClr val="C00000"/>
                </a:solidFill>
              </a:rPr>
              <a:t>Input approach 2: </a:t>
            </a:r>
            <a:r>
              <a:rPr lang="sv-SE" sz="2800">
                <a:solidFill>
                  <a:srgbClr val="C00000"/>
                </a:solidFill>
              </a:rPr>
              <a:t>All </a:t>
            </a:r>
            <a:r>
              <a:rPr lang="sv-SE">
                <a:solidFill>
                  <a:srgbClr val="C00000"/>
                </a:solidFill>
              </a:rPr>
              <a:t>D</a:t>
            </a:r>
            <a:r>
              <a:rPr lang="sv-SE" sz="2800">
                <a:solidFill>
                  <a:srgbClr val="C00000"/>
                </a:solidFill>
              </a:rPr>
              <a:t>ata in </a:t>
            </a:r>
            <a:r>
              <a:rPr lang="sv-SE">
                <a:solidFill>
                  <a:srgbClr val="C00000"/>
                </a:solidFill>
              </a:rPr>
              <a:t>O</a:t>
            </a:r>
            <a:r>
              <a:rPr lang="sv-SE" sz="2800">
                <a:solidFill>
                  <a:srgbClr val="C00000"/>
                </a:solidFill>
              </a:rPr>
              <a:t>ne </a:t>
            </a:r>
            <a:r>
              <a:rPr lang="sv-SE">
                <a:solidFill>
                  <a:srgbClr val="C00000"/>
                </a:solidFill>
              </a:rPr>
              <a:t>Go</a:t>
            </a:r>
            <a:endParaRPr>
              <a:solidFill>
                <a:srgbClr val="C00000"/>
              </a:solidFill>
            </a:endParaRPr>
          </a:p>
        </p:txBody>
      </p:sp>
      <p:sp>
        <p:nvSpPr>
          <p:cNvPr id="145" name="Google Shape;145;g39a97710039_0_46"/>
          <p:cNvSpPr txBox="1"/>
          <p:nvPr/>
        </p:nvSpPr>
        <p:spPr>
          <a:xfrm>
            <a:off x="468000" y="1939309"/>
            <a:ext cx="10128000" cy="22473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Arial"/>
              <a:buChar char="•"/>
            </a:pPr>
            <a:r>
              <a:rPr b="0" i="0" lang="sv-SE" sz="2000" u="none" cap="none" strike="noStrike">
                <a:solidFill>
                  <a:srgbClr val="000000"/>
                </a:solidFill>
                <a:latin typeface="Arial"/>
                <a:ea typeface="Arial"/>
                <a:cs typeface="Arial"/>
                <a:sym typeface="Arial"/>
              </a:rPr>
              <a:t>In this approach, the user builds all model sectors </a:t>
            </a:r>
            <a:r>
              <a:rPr b="1" i="0" lang="sv-SE" sz="2000" u="none" cap="none" strike="noStrike">
                <a:solidFill>
                  <a:srgbClr val="000000"/>
                </a:solidFill>
                <a:latin typeface="Arial"/>
                <a:ea typeface="Arial"/>
                <a:cs typeface="Arial"/>
                <a:sym typeface="Arial"/>
              </a:rPr>
              <a:t>simultaneously</a:t>
            </a:r>
            <a:r>
              <a:rPr b="0" i="0" lang="sv-SE" sz="2000" u="none" cap="none" strike="noStrike">
                <a:solidFill>
                  <a:srgbClr val="000000"/>
                </a:solidFill>
                <a:latin typeface="Arial"/>
                <a:ea typeface="Arial"/>
                <a:cs typeface="Arial"/>
                <a:sym typeface="Arial"/>
              </a:rPr>
              <a:t>. The order in which parameters are entered is identical to that of the previous approach.</a:t>
            </a:r>
            <a:endParaRPr/>
          </a:p>
          <a:p>
            <a:pPr indent="-171450" lvl="0" marL="285750" marR="0" rtl="0" algn="l">
              <a:lnSpc>
                <a:spcPct val="100000"/>
              </a:lnSpc>
              <a:spcBef>
                <a:spcPts val="0"/>
              </a:spcBef>
              <a:spcAft>
                <a:spcPts val="0"/>
              </a:spcAft>
              <a:buClr>
                <a:srgbClr val="000000"/>
              </a:buClr>
              <a:buSzPts val="1800"/>
              <a:buFont typeface="Arial"/>
              <a:buNone/>
            </a:pPr>
            <a:r>
              <a:t/>
            </a:r>
            <a:endParaRPr b="0" i="0" sz="20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rgbClr val="000000"/>
              </a:buClr>
              <a:buSzPts val="18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20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1" i="0" lang="sv-SE" sz="2000" u="none" cap="none" strike="noStrike">
                <a:solidFill>
                  <a:srgbClr val="000000"/>
                </a:solidFill>
                <a:latin typeface="Arial"/>
                <a:ea typeface="Arial"/>
                <a:cs typeface="Arial"/>
                <a:sym typeface="Arial"/>
              </a:rPr>
              <a:t>Note:</a:t>
            </a:r>
            <a:r>
              <a:rPr b="0" i="0" lang="sv-SE" sz="2000" u="none" cap="none" strike="noStrike">
                <a:solidFill>
                  <a:srgbClr val="000000"/>
                </a:solidFill>
                <a:latin typeface="Arial"/>
                <a:ea typeface="Arial"/>
                <a:cs typeface="Arial"/>
                <a:sym typeface="Arial"/>
              </a:rPr>
              <a:t> Even if the model runs successfully, quality assurance of the results must still be carried out on a sector-by-sector basis.</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39a97710039_0_53"/>
          <p:cNvSpPr txBox="1"/>
          <p:nvPr>
            <p:ph type="ctrTitle"/>
          </p:nvPr>
        </p:nvSpPr>
        <p:spPr>
          <a:xfrm flipH="1">
            <a:off x="4185363" y="0"/>
            <a:ext cx="3648000" cy="6858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800"/>
              <a:buNone/>
            </a:pPr>
            <a:r>
              <a:rPr lang="sv-SE"/>
              <a:t>Thank you</a:t>
            </a:r>
            <a:endParaRPr/>
          </a:p>
        </p:txBody>
      </p:sp>
      <p:sp>
        <p:nvSpPr>
          <p:cNvPr id="151" name="Google Shape;151;g39a97710039_0_53"/>
          <p:cNvSpPr txBox="1"/>
          <p:nvPr>
            <p:ph idx="1" type="subTitle"/>
          </p:nvPr>
        </p:nvSpPr>
        <p:spPr>
          <a:xfrm>
            <a:off x="6009375" y="5795916"/>
            <a:ext cx="6176100" cy="10620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3600"/>
              <a:buNone/>
            </a:pPr>
            <a:r>
              <a:rPr lang="sv-SE"/>
              <a:t>www.climatecompatiblegrowth.com</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CG Lecture theme">
  <a:themeElements>
    <a:clrScheme name="CCG 2025">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2019-06-09T10:25:43Z</dcterms:created>
  <dc:creator>Eunice Ramos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