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Helvetica Neue"/>
      <p:regular r:id="rId42"/>
      <p:bold r:id="rId43"/>
      <p:italic r:id="rId44"/>
      <p:boldItalic r:id="rId45"/>
    </p:embeddedFont>
    <p:embeddedFont>
      <p:font typeface="Open Sans ExtraBold"/>
      <p:bold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mwt4R2QzqmyI7qlignC8OQJPT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HelveticaNeue-regular.fntdata"/><Relationship Id="rId41" Type="http://schemas.openxmlformats.org/officeDocument/2006/relationships/slide" Target="slides/slide36.xml"/><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OpenSansExtraBold-bold.fntdata"/><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OpenSansExtraBold-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just">
              <a:lnSpc>
                <a:spcPct val="110000"/>
              </a:lnSpc>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Map Projection </a:t>
            </a:r>
            <a:r>
              <a:rPr lang="en-US" sz="2000">
                <a:latin typeface="Open Sans"/>
                <a:ea typeface="Open Sans"/>
                <a:cs typeface="Open Sans"/>
                <a:sym typeface="Open Sans"/>
              </a:rPr>
              <a:t>refers to the method used to depict 3-dimension data (the earth’s surface) in a 2-dimensional representation (a map). A projection may preserve shape, or area, or some compromise of the two, however an exact replication of the 3-dimensional shapes in not possible, so the projection chosen will influence how data appears in GIS platforms.</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Projections are specified in GIS using a </a:t>
            </a:r>
            <a:r>
              <a:rPr b="1" lang="en-US" sz="2000">
                <a:latin typeface="Open Sans"/>
                <a:ea typeface="Open Sans"/>
                <a:cs typeface="Open Sans"/>
                <a:sym typeface="Open Sans"/>
              </a:rPr>
              <a:t>coordinate reference system (CRS)</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Each CRS has a specified unit:</a:t>
            </a:r>
            <a:endParaRPr/>
          </a:p>
          <a:p>
            <a:pPr indent="-342900" lvl="1" marL="8001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Meters</a:t>
            </a:r>
            <a:r>
              <a:rPr lang="en-US" sz="2000">
                <a:latin typeface="Open Sans"/>
                <a:ea typeface="Open Sans"/>
                <a:cs typeface="Open Sans"/>
                <a:sym typeface="Open Sans"/>
              </a:rPr>
              <a:t>: A CRS denominated in meters can be useful for geoprocessing operations that require inputs in metric units</a:t>
            </a:r>
            <a:endParaRPr/>
          </a:p>
          <a:p>
            <a:pPr indent="-342900" lvl="1" marL="8001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Degrees</a:t>
            </a:r>
            <a:r>
              <a:rPr lang="en-US" sz="2000">
                <a:latin typeface="Open Sans"/>
                <a:ea typeface="Open Sans"/>
                <a:cs typeface="Open Sans"/>
                <a:sym typeface="Open Sans"/>
              </a:rPr>
              <a:t>: A CRS denominated in degrees provides a better user experience in GIS platforms</a:t>
            </a:r>
            <a:endParaRPr b="1" sz="2000">
              <a:latin typeface="Open Sans"/>
              <a:ea typeface="Open Sans"/>
              <a:cs typeface="Open Sans"/>
              <a:sym typeface="Open Sans"/>
            </a:endParaRPr>
          </a:p>
          <a:p>
            <a:pPr indent="0" lvl="0" marL="0" rtl="0" algn="l">
              <a:spcBef>
                <a:spcPts val="169"/>
              </a:spcBef>
              <a:spcAft>
                <a:spcPts val="0"/>
              </a:spcAft>
              <a:buClr>
                <a:schemeClr val="dk1"/>
              </a:buClr>
              <a:buSzPts val="1200"/>
              <a:buFont typeface="Arial"/>
              <a:buNone/>
            </a:pPr>
            <a:r>
              <a:rPr lang="en-US"/>
              <a:t>- You may need to define or convert (reproject) your data to execute certain geoprocessing functions</a:t>
            </a:r>
            <a:endParaRPr/>
          </a:p>
        </p:txBody>
      </p:sp>
      <p:sp>
        <p:nvSpPr>
          <p:cNvPr id="181" name="Google Shape;18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Open Sans"/>
                <a:ea typeface="Open Sans"/>
                <a:cs typeface="Open Sans"/>
                <a:sym typeface="Open Sans"/>
              </a:rPr>
              <a:t>Sustainable Development Goal 7 (SDG7) calls for “affordable, reliable, sustainable and modern energy for all” by 2030. Energy is interconnected with 125 (74%) out of 169 SDG targets.</a:t>
            </a:r>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Open Sans"/>
                <a:ea typeface="Open Sans"/>
                <a:cs typeface="Open Sans"/>
                <a:sym typeface="Open Sans"/>
              </a:rPr>
              <a:t>Sustainable Development Goal 7 (SDG7) calls for “affordable, reliable, sustainable and modern energy for all” by 2030. Energy is interconnected with 125 (74%) out of 169 SDG targets.</a:t>
            </a:r>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It is common to have to clean, reconcile, or harmonize data attributes when using GIS data. Raw data require:</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Reformatting</a:t>
            </a:r>
            <a:r>
              <a:rPr lang="en-US" sz="2000">
                <a:latin typeface="Open Sans"/>
                <a:ea typeface="Open Sans"/>
                <a:cs typeface="Open Sans"/>
                <a:sym typeface="Open Sans"/>
              </a:rPr>
              <a:t> data (ex. Number, string, etc.). For example, numbers/percentages stored in text (string) format may not function properly in calculations</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Adjusting </a:t>
            </a:r>
            <a:r>
              <a:rPr b="1" lang="en-US" sz="2000">
                <a:latin typeface="Open Sans"/>
                <a:ea typeface="Open Sans"/>
                <a:cs typeface="Open Sans"/>
                <a:sym typeface="Open Sans"/>
              </a:rPr>
              <a:t>labels</a:t>
            </a:r>
            <a:r>
              <a:rPr b="0" lang="en-US" sz="2000">
                <a:latin typeface="Open Sans"/>
                <a:ea typeface="Open Sans"/>
                <a:cs typeface="Open Sans"/>
                <a:sym typeface="Open Sans"/>
              </a:rPr>
              <a:t> and </a:t>
            </a:r>
            <a:r>
              <a:rPr b="1" lang="en-US" sz="2000">
                <a:latin typeface="Open Sans"/>
                <a:ea typeface="Open Sans"/>
                <a:cs typeface="Open Sans"/>
                <a:sym typeface="Open Sans"/>
              </a:rPr>
              <a:t>units</a:t>
            </a:r>
            <a:r>
              <a:rPr b="0" lang="en-US" sz="2000">
                <a:latin typeface="Open Sans"/>
                <a:ea typeface="Open Sans"/>
                <a:cs typeface="Open Sans"/>
                <a:sym typeface="Open Sans"/>
              </a:rPr>
              <a:t>. Sometimes data may not be entered in the correct unit or format for end consumption. Misspellings or redundant categories can be reconciled.</a:t>
            </a:r>
            <a:endParaRPr b="1" sz="2000">
              <a:latin typeface="Open Sans"/>
              <a:ea typeface="Open Sans"/>
              <a:cs typeface="Open Sans"/>
              <a:sym typeface="Open Sans"/>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Adding </a:t>
            </a:r>
            <a:r>
              <a:rPr lang="en-US" sz="2000">
                <a:latin typeface="Open Sans"/>
                <a:ea typeface="Open Sans"/>
                <a:cs typeface="Open Sans"/>
                <a:sym typeface="Open Sans"/>
              </a:rPr>
              <a:t>attribute columns. You may wish to add addition data for features within a dataset</a:t>
            </a:r>
            <a:endParaRPr b="1" sz="2000">
              <a:latin typeface="Open Sans"/>
              <a:ea typeface="Open Sans"/>
              <a:cs typeface="Open Sans"/>
              <a:sym typeface="Open Sans"/>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Removing</a:t>
            </a:r>
            <a:r>
              <a:rPr lang="en-US" sz="2000">
                <a:latin typeface="Open Sans"/>
                <a:ea typeface="Open Sans"/>
                <a:cs typeface="Open Sans"/>
                <a:sym typeface="Open Sans"/>
              </a:rPr>
              <a:t> unnecessary attributes. Additional attributes increase the file size of your dataset. Removing columns that are irrelevant or redundant can streamline your data and improve user experience</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Data attributes can be modified in </a:t>
            </a:r>
            <a:r>
              <a:rPr b="1" lang="en-US" sz="2000">
                <a:latin typeface="Open Sans"/>
                <a:ea typeface="Open Sans"/>
                <a:cs typeface="Open Sans"/>
                <a:sym typeface="Open Sans"/>
              </a:rPr>
              <a:t>GIS program</a:t>
            </a:r>
            <a:r>
              <a:rPr lang="en-US" sz="2000">
                <a:latin typeface="Open Sans"/>
                <a:ea typeface="Open Sans"/>
                <a:cs typeface="Open Sans"/>
                <a:sym typeface="Open Sans"/>
              </a:rPr>
              <a:t>, or in a </a:t>
            </a:r>
            <a:r>
              <a:rPr b="1" lang="en-US" sz="2000">
                <a:latin typeface="Open Sans"/>
                <a:ea typeface="Open Sans"/>
                <a:cs typeface="Open Sans"/>
                <a:sym typeface="Open Sans"/>
              </a:rPr>
              <a:t>spreadsheet</a:t>
            </a:r>
            <a:r>
              <a:rPr lang="en-US" sz="2000">
                <a:latin typeface="Open Sans"/>
                <a:ea typeface="Open Sans"/>
                <a:cs typeface="Open Sans"/>
                <a:sym typeface="Open Sans"/>
              </a:rPr>
              <a:t> editor</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Data attributes should be recorded </a:t>
            </a:r>
            <a:r>
              <a:rPr b="1" lang="en-US" sz="2000">
                <a:latin typeface="Open Sans"/>
                <a:ea typeface="Open Sans"/>
                <a:cs typeface="Open Sans"/>
                <a:sym typeface="Open Sans"/>
              </a:rPr>
              <a:t>consistently</a:t>
            </a:r>
            <a:r>
              <a:rPr lang="en-US" sz="2000">
                <a:latin typeface="Open Sans"/>
                <a:ea typeface="Open Sans"/>
                <a:cs typeface="Open Sans"/>
                <a:sym typeface="Open Sans"/>
              </a:rPr>
              <a:t>, clearly </a:t>
            </a:r>
            <a:r>
              <a:rPr b="1" lang="en-US" sz="2000">
                <a:latin typeface="Open Sans"/>
                <a:ea typeface="Open Sans"/>
                <a:cs typeface="Open Sans"/>
                <a:sym typeface="Open Sans"/>
              </a:rPr>
              <a:t>labelled</a:t>
            </a:r>
            <a:r>
              <a:rPr lang="en-US" sz="2000">
                <a:latin typeface="Open Sans"/>
                <a:ea typeface="Open Sans"/>
                <a:cs typeface="Open Sans"/>
                <a:sym typeface="Open Sans"/>
              </a:rPr>
              <a:t>, and </a:t>
            </a:r>
            <a:r>
              <a:rPr b="1" lang="en-US" sz="2000">
                <a:latin typeface="Open Sans"/>
                <a:ea typeface="Open Sans"/>
                <a:cs typeface="Open Sans"/>
                <a:sym typeface="Open Sans"/>
              </a:rPr>
              <a:t>relevant</a:t>
            </a:r>
            <a:r>
              <a:rPr lang="en-US" sz="2000">
                <a:latin typeface="Open Sans"/>
                <a:ea typeface="Open Sans"/>
                <a:cs typeface="Open Sans"/>
                <a:sym typeface="Open Sans"/>
              </a:rPr>
              <a:t> to user objectives</a:t>
            </a:r>
            <a:endParaRPr/>
          </a:p>
        </p:txBody>
      </p:sp>
      <p:sp>
        <p:nvSpPr>
          <p:cNvPr id="213" name="Google Shape;2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There are many ways to modify data attributes in QGIS</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Manual Entry</a:t>
            </a:r>
            <a:r>
              <a:rPr lang="en-US" sz="2000">
                <a:latin typeface="Open Sans"/>
                <a:ea typeface="Open Sans"/>
                <a:cs typeface="Open Sans"/>
                <a:sym typeface="Open Sans"/>
              </a:rPr>
              <a:t>: select features to edit (manual selection or </a:t>
            </a:r>
            <a:r>
              <a:rPr i="1" lang="en-US" sz="2000">
                <a:latin typeface="Open Sans"/>
                <a:ea typeface="Open Sans"/>
                <a:cs typeface="Open Sans"/>
                <a:sym typeface="Open Sans"/>
              </a:rPr>
              <a:t>select by attribute</a:t>
            </a:r>
            <a:r>
              <a:rPr lang="en-US" sz="2000">
                <a:latin typeface="Open Sans"/>
                <a:ea typeface="Open Sans"/>
                <a:cs typeface="Open Sans"/>
                <a:sym typeface="Open Sans"/>
              </a:rPr>
              <a:t>), and enter values manually. Remember to use single quotes (‘example’) for text entry.</a:t>
            </a:r>
            <a:endParaRPr b="1" sz="2000">
              <a:latin typeface="Open Sans"/>
              <a:ea typeface="Open Sans"/>
              <a:cs typeface="Open Sans"/>
              <a:sym typeface="Open Sans"/>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Field Calculator</a:t>
            </a:r>
            <a:r>
              <a:rPr lang="en-US" sz="2000">
                <a:latin typeface="Open Sans"/>
                <a:ea typeface="Open Sans"/>
                <a:cs typeface="Open Sans"/>
                <a:sym typeface="Open Sans"/>
              </a:rPr>
              <a:t>: specify a mathematic or geometric (e.g. area) calculation to apply to an attribute column. See screenshot on following slides.</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Join Attributes by Location</a:t>
            </a:r>
            <a:r>
              <a:rPr lang="en-US" sz="2000">
                <a:latin typeface="Open Sans"/>
                <a:ea typeface="Open Sans"/>
                <a:cs typeface="Open Sans"/>
                <a:sym typeface="Open Sans"/>
              </a:rPr>
              <a:t>: populate attribute columns with values reflecting relation to other geospatial data. See screenshot on following slides.</a:t>
            </a:r>
            <a:endParaRPr/>
          </a:p>
        </p:txBody>
      </p:sp>
      <p:sp>
        <p:nvSpPr>
          <p:cNvPr id="223" name="Google Shape;22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t>Open Function Editor from Attribute Table</a:t>
            </a:r>
            <a:endParaRPr/>
          </a:p>
          <a:p>
            <a:pPr indent="0" lvl="0" marL="0" rtl="0" algn="l">
              <a:spcBef>
                <a:spcPts val="0"/>
              </a:spcBef>
              <a:spcAft>
                <a:spcPts val="0"/>
              </a:spcAft>
              <a:buNone/>
            </a:pPr>
            <a:r>
              <a:rPr i="0" lang="en-US" sz="3200"/>
              <a:t>Enter expression in the left-hand pane. You can click on functions in the center pane to populate them in the expression dialogue pane. Help text, including an example and descriptions of parameters, can be found in the right pane.</a:t>
            </a:r>
            <a:endParaRPr/>
          </a:p>
        </p:txBody>
      </p:sp>
      <p:sp>
        <p:nvSpPr>
          <p:cNvPr id="235" name="Google Shape;23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Noto Sans Symbols"/>
              <a:buNone/>
            </a:pPr>
            <a:r>
              <a:rPr lang="en-US" sz="2000">
                <a:latin typeface="Open Sans"/>
                <a:ea typeface="Open Sans"/>
                <a:cs typeface="Open Sans"/>
                <a:sym typeface="Open Sans"/>
              </a:rPr>
              <a:t>Join attributes by location can be used to add attribute data that represents the geospatial relation between two data layers. For example, if you wanted a column showing which district a minigrid is located in.</a:t>
            </a:r>
            <a:endParaRPr/>
          </a:p>
          <a:p>
            <a:pPr indent="0" lvl="0" marL="0" rtl="0" algn="l">
              <a:spcBef>
                <a:spcPts val="0"/>
              </a:spcBef>
              <a:spcAft>
                <a:spcPts val="0"/>
              </a:spcAft>
              <a:buClr>
                <a:schemeClr val="dk1"/>
              </a:buClr>
              <a:buSzPts val="2000"/>
              <a:buFont typeface="Noto Sans Symbols"/>
              <a:buNone/>
            </a:pPr>
            <a:r>
              <a:t/>
            </a:r>
            <a:endParaRPr sz="2000">
              <a:latin typeface="Open Sans"/>
              <a:ea typeface="Open Sans"/>
              <a:cs typeface="Open Sans"/>
              <a:sym typeface="Open Sans"/>
            </a:endParaRPr>
          </a:p>
          <a:p>
            <a:pPr indent="0" lvl="0" marL="0" rtl="0" algn="l">
              <a:spcBef>
                <a:spcPts val="0"/>
              </a:spcBef>
              <a:spcAft>
                <a:spcPts val="0"/>
              </a:spcAft>
              <a:buClr>
                <a:schemeClr val="dk1"/>
              </a:buClr>
              <a:buSzPts val="2000"/>
              <a:buFont typeface="Noto Sans Symbols"/>
              <a:buNone/>
            </a:pPr>
            <a:r>
              <a:rPr lang="en-US" sz="2000">
                <a:latin typeface="Open Sans"/>
                <a:ea typeface="Open Sans"/>
                <a:cs typeface="Open Sans"/>
                <a:sym typeface="Open Sans"/>
              </a:rPr>
              <a:t>The tool can be accessed in your toolbar: vector &gt; Data Management Tools &gt; Join Attributes by Location</a:t>
            </a:r>
            <a:endParaRPr/>
          </a:p>
          <a:p>
            <a:pPr indent="0" lvl="0" marL="0" rtl="0" algn="l">
              <a:spcBef>
                <a:spcPts val="0"/>
              </a:spcBef>
              <a:spcAft>
                <a:spcPts val="0"/>
              </a:spcAft>
              <a:buClr>
                <a:schemeClr val="dk1"/>
              </a:buClr>
              <a:buSzPts val="2000"/>
              <a:buFont typeface="Noto Sans Symbols"/>
              <a:buNone/>
            </a:pPr>
            <a:r>
              <a:t/>
            </a:r>
            <a:endParaRPr sz="2000">
              <a:latin typeface="Open Sans"/>
              <a:ea typeface="Open Sans"/>
              <a:cs typeface="Open Sans"/>
              <a:sym typeface="Open Sans"/>
            </a:endParaRPr>
          </a:p>
          <a:p>
            <a:pPr indent="0" lvl="0" marL="0" rtl="0" algn="l">
              <a:spcBef>
                <a:spcPts val="0"/>
              </a:spcBef>
              <a:spcAft>
                <a:spcPts val="0"/>
              </a:spcAft>
              <a:buClr>
                <a:schemeClr val="dk1"/>
              </a:buClr>
              <a:buSzPts val="2000"/>
              <a:buFont typeface="Noto Sans Symbols"/>
              <a:buNone/>
            </a:pPr>
            <a:r>
              <a:rPr lang="en-US" sz="2000">
                <a:latin typeface="Open Sans"/>
                <a:ea typeface="Open Sans"/>
                <a:cs typeface="Open Sans"/>
                <a:sym typeface="Open Sans"/>
              </a:rPr>
              <a:t>Select the destination and source layers, along with the geometric inclusion criteria and the join type (one-to-one, one-to-many)</a:t>
            </a:r>
            <a:endParaRPr/>
          </a:p>
          <a:p>
            <a:pPr indent="0" lvl="0" marL="0" rtl="0" algn="l">
              <a:spcBef>
                <a:spcPts val="0"/>
              </a:spcBef>
              <a:spcAft>
                <a:spcPts val="0"/>
              </a:spcAft>
              <a:buClr>
                <a:schemeClr val="dk1"/>
              </a:buClr>
              <a:buSzPts val="2000"/>
              <a:buFont typeface="Noto Sans Symbols"/>
              <a:buNone/>
            </a:pPr>
            <a:r>
              <a:t/>
            </a:r>
            <a:endParaRPr sz="2000">
              <a:latin typeface="Open Sans"/>
              <a:ea typeface="Open Sans"/>
              <a:cs typeface="Open Sans"/>
              <a:sym typeface="Open Sans"/>
            </a:endParaRPr>
          </a:p>
          <a:p>
            <a:pPr indent="0" lvl="0" marL="0" rtl="0" algn="l">
              <a:spcBef>
                <a:spcPts val="0"/>
              </a:spcBef>
              <a:spcAft>
                <a:spcPts val="0"/>
              </a:spcAft>
              <a:buClr>
                <a:schemeClr val="dk1"/>
              </a:buClr>
              <a:buSzPts val="2000"/>
              <a:buFont typeface="Noto Sans Symbols"/>
              <a:buNone/>
            </a:pPr>
            <a:r>
              <a:t/>
            </a:r>
            <a:endParaRPr sz="2000">
              <a:latin typeface="Open Sans"/>
              <a:ea typeface="Open Sans"/>
              <a:cs typeface="Open Sans"/>
              <a:sym typeface="Open Sans"/>
            </a:endParaRPr>
          </a:p>
        </p:txBody>
      </p:sp>
      <p:sp>
        <p:nvSpPr>
          <p:cNvPr id="257" name="Google Shape;2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Attribute tables can also be modified in a </a:t>
            </a:r>
            <a:r>
              <a:rPr b="1" lang="en-US" sz="2000">
                <a:latin typeface="Open Sans"/>
                <a:ea typeface="Open Sans"/>
                <a:cs typeface="Open Sans"/>
                <a:sym typeface="Open Sans"/>
              </a:rPr>
              <a:t>spreadsheet editor</a:t>
            </a:r>
            <a:r>
              <a:rPr lang="en-US" sz="2000">
                <a:latin typeface="Open Sans"/>
                <a:ea typeface="Open Sans"/>
                <a:cs typeface="Open Sans"/>
                <a:sym typeface="Open Sans"/>
              </a:rPr>
              <a:t>, like Excel</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Export </a:t>
            </a:r>
            <a:r>
              <a:rPr lang="en-US" sz="2000">
                <a:latin typeface="Open Sans"/>
                <a:ea typeface="Open Sans"/>
                <a:cs typeface="Open Sans"/>
                <a:sym typeface="Open Sans"/>
              </a:rPr>
              <a:t>attribute table as a .csv file</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Load </a:t>
            </a:r>
            <a:r>
              <a:rPr lang="en-US" sz="2000">
                <a:latin typeface="Open Sans"/>
                <a:ea typeface="Open Sans"/>
                <a:cs typeface="Open Sans"/>
                <a:sym typeface="Open Sans"/>
              </a:rPr>
              <a:t>.csv file in spreadsheet editor and modify attributes as needed</a:t>
            </a:r>
            <a:endParaRPr/>
          </a:p>
          <a:p>
            <a:pPr indent="-342900" lvl="2" marL="12573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The ‘</a:t>
            </a:r>
            <a:r>
              <a:rPr b="1" i="1" lang="en-US" sz="2000">
                <a:latin typeface="Open Sans"/>
                <a:ea typeface="Open Sans"/>
                <a:cs typeface="Open Sans"/>
                <a:sym typeface="Open Sans"/>
              </a:rPr>
              <a:t>lookup</a:t>
            </a:r>
            <a:r>
              <a:rPr lang="en-US" sz="2000">
                <a:latin typeface="Open Sans"/>
                <a:ea typeface="Open Sans"/>
                <a:cs typeface="Open Sans"/>
                <a:sym typeface="Open Sans"/>
              </a:rPr>
              <a:t>’ function can be useful for matching values with an another spreadsheet. </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Reload</a:t>
            </a:r>
            <a:r>
              <a:rPr lang="en-US" sz="2000">
                <a:latin typeface="Open Sans"/>
                <a:ea typeface="Open Sans"/>
                <a:cs typeface="Open Sans"/>
                <a:sym typeface="Open Sans"/>
              </a:rPr>
              <a:t> modified .csv file in GIS program</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Join</a:t>
            </a:r>
            <a:r>
              <a:rPr lang="en-US" sz="2000">
                <a:latin typeface="Open Sans"/>
                <a:ea typeface="Open Sans"/>
                <a:cs typeface="Open Sans"/>
                <a:sym typeface="Open Sans"/>
              </a:rPr>
              <a:t> to data layer</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Save</a:t>
            </a:r>
            <a:r>
              <a:rPr lang="en-US" sz="2000">
                <a:latin typeface="Open Sans"/>
                <a:ea typeface="Open Sans"/>
                <a:cs typeface="Open Sans"/>
                <a:sym typeface="Open Sans"/>
              </a:rPr>
              <a:t> as new layer</a:t>
            </a:r>
            <a:endParaRPr/>
          </a:p>
        </p:txBody>
      </p:sp>
      <p:sp>
        <p:nvSpPr>
          <p:cNvPr id="278" name="Google Shape;27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288" name="Google Shape;28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300" name="Google Shape;30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This lecture has four Intended Learning Outcomes. After this lecture you will:</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Understand the characteristics and uses of vector, raster, and tabular data types in GIS</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Be able to view, modify, and clean data attributes</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Adjust coordinate reference systems for different data types</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Perform standard geoprocessing functions to reduce upload file size</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a:t>
            </a:r>
            <a:endParaRPr sz="1200">
              <a:latin typeface="Arial"/>
              <a:ea typeface="Arial"/>
              <a:cs typeface="Arial"/>
              <a:sym typeface="Arial"/>
            </a:endParaRPr>
          </a:p>
          <a:p>
            <a:pPr indent="0" lvl="0" marL="0" rtl="0" algn="l">
              <a:spcBef>
                <a:spcPts val="0"/>
              </a:spcBef>
              <a:spcAft>
                <a:spcPts val="0"/>
              </a:spcAft>
              <a:buNone/>
            </a:pPr>
            <a:r>
              <a:rPr lang="en-US" sz="1200">
                <a:solidFill>
                  <a:srgbClr val="27915C"/>
                </a:solidFill>
                <a:latin typeface="Calibri"/>
                <a:ea typeface="Calibri"/>
                <a:cs typeface="Calibri"/>
                <a:sym typeface="Calibri"/>
              </a:rPr>
              <a:t>These learning outcomes will be important to understand the context of the course.</a:t>
            </a:r>
            <a:endParaRPr/>
          </a:p>
        </p:txBody>
      </p:sp>
      <p:sp>
        <p:nvSpPr>
          <p:cNvPr id="83" name="Google Shape;8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n-US" sz="1800">
                <a:latin typeface="Open Sans"/>
                <a:ea typeface="Open Sans"/>
                <a:cs typeface="Open Sans"/>
                <a:sym typeface="Open Sans"/>
              </a:rPr>
              <a:t>Datasets with lots of features and detail may be very large files (examples: roads, distribution network)</a:t>
            </a:r>
            <a:endParaRPr/>
          </a:p>
          <a:p>
            <a:pPr indent="-342900" lvl="0" marL="342900" rtl="0" algn="l">
              <a:spcBef>
                <a:spcPts val="0"/>
              </a:spcBef>
              <a:spcAft>
                <a:spcPts val="0"/>
              </a:spcAft>
              <a:buClr>
                <a:schemeClr val="dk1"/>
              </a:buClr>
              <a:buSzPts val="1800"/>
              <a:buFont typeface="Noto Sans Symbols"/>
              <a:buChar char="❑"/>
            </a:pPr>
            <a:r>
              <a:rPr lang="en-US" sz="1800">
                <a:latin typeface="Open Sans"/>
                <a:ea typeface="Open Sans"/>
                <a:cs typeface="Open Sans"/>
                <a:sym typeface="Open Sans"/>
              </a:rPr>
              <a:t>The </a:t>
            </a:r>
            <a:r>
              <a:rPr b="1" lang="en-US" sz="1800">
                <a:latin typeface="Open Sans"/>
                <a:ea typeface="Open Sans"/>
                <a:cs typeface="Open Sans"/>
                <a:sym typeface="Open Sans"/>
              </a:rPr>
              <a:t>Simplify</a:t>
            </a:r>
            <a:r>
              <a:rPr lang="en-US" sz="1800">
                <a:latin typeface="Open Sans"/>
                <a:ea typeface="Open Sans"/>
                <a:cs typeface="Open Sans"/>
                <a:sym typeface="Open Sans"/>
              </a:rPr>
              <a:t> function reduces the number of vertices for lines and polygon features</a:t>
            </a:r>
            <a:endParaRPr/>
          </a:p>
          <a:p>
            <a:pPr indent="-342900" lvl="0" marL="342900" rtl="0" algn="l">
              <a:spcBef>
                <a:spcPts val="0"/>
              </a:spcBef>
              <a:spcAft>
                <a:spcPts val="0"/>
              </a:spcAft>
              <a:buClr>
                <a:schemeClr val="dk1"/>
              </a:buClr>
              <a:buSzPts val="1800"/>
              <a:buFont typeface="Noto Sans Symbols"/>
              <a:buChar char="❑"/>
            </a:pPr>
            <a:r>
              <a:rPr lang="en-US" sz="1800">
                <a:latin typeface="Open Sans"/>
                <a:ea typeface="Open Sans"/>
                <a:cs typeface="Open Sans"/>
                <a:sym typeface="Open Sans"/>
              </a:rPr>
              <a:t>This reduces file size and improves </a:t>
            </a:r>
            <a:r>
              <a:rPr b="1" lang="en-US" sz="1800">
                <a:latin typeface="Open Sans"/>
                <a:ea typeface="Open Sans"/>
                <a:cs typeface="Open Sans"/>
                <a:sym typeface="Open Sans"/>
              </a:rPr>
              <a:t>performance</a:t>
            </a:r>
            <a:r>
              <a:rPr lang="en-US" sz="1800">
                <a:latin typeface="Open Sans"/>
                <a:ea typeface="Open Sans"/>
                <a:cs typeface="Open Sans"/>
                <a:sym typeface="Open Sans"/>
              </a:rPr>
              <a:t>, but limits </a:t>
            </a:r>
            <a:r>
              <a:rPr b="1" lang="en-US" sz="1800">
                <a:latin typeface="Open Sans"/>
                <a:ea typeface="Open Sans"/>
                <a:cs typeface="Open Sans"/>
                <a:sym typeface="Open Sans"/>
              </a:rPr>
              <a:t>accuracy</a:t>
            </a:r>
            <a:endParaRPr/>
          </a:p>
          <a:p>
            <a:pPr indent="0" lvl="0" marL="0" rtl="0" algn="l">
              <a:spcBef>
                <a:spcPts val="0"/>
              </a:spcBef>
              <a:spcAft>
                <a:spcPts val="0"/>
              </a:spcAft>
              <a:buClr>
                <a:schemeClr val="dk1"/>
              </a:buClr>
              <a:buSzPts val="1200"/>
              <a:buFont typeface="Arial"/>
              <a:buNone/>
            </a:pPr>
            <a:r>
              <a:t/>
            </a:r>
            <a:endParaRPr b="0"/>
          </a:p>
        </p:txBody>
      </p:sp>
      <p:sp>
        <p:nvSpPr>
          <p:cNvPr id="310" name="Google Shape;3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Find the ‘Simplify’ tool in your QGIS toolbar. Vector &gt; Geometry &gt; Simplify.</a:t>
            </a:r>
            <a:endParaRPr/>
          </a:p>
          <a:p>
            <a:pPr indent="0" lvl="0" marL="0" marR="0" rtl="0" algn="l">
              <a:lnSpc>
                <a:spcPct val="100000"/>
              </a:lnSpc>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Select input data</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Set tolerance. This value should be no larger than 1000 meters to maintain accuracy in the standard 1 km sq resolution in EAE</a:t>
            </a:r>
            <a:endParaRPr/>
          </a:p>
          <a:p>
            <a:pPr indent="0" lvl="1" marL="45720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 If meters are not populating for the map unit, then you may need to reproject the layer to a meter-denominated CRS (ex. 102100 – Web Mercator Sphere)</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321" name="Google Shape;32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337" name="Google Shape;33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347" name="Google Shape;34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When to </a:t>
            </a:r>
            <a:r>
              <a:rPr b="1" lang="en-US" sz="2000">
                <a:latin typeface="Open Sans"/>
                <a:ea typeface="Open Sans"/>
                <a:cs typeface="Open Sans"/>
                <a:sym typeface="Open Sans"/>
              </a:rPr>
              <a:t>merge</a:t>
            </a:r>
            <a:r>
              <a:rPr lang="en-US" sz="2000">
                <a:latin typeface="Open Sans"/>
                <a:ea typeface="Open Sans"/>
                <a:cs typeface="Open Sans"/>
                <a:sym typeface="Open Sans"/>
              </a:rPr>
              <a:t> vector datasets:</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Multiple versions or sources </a:t>
            </a:r>
            <a:r>
              <a:rPr lang="en-US" sz="2000">
                <a:latin typeface="Open Sans"/>
                <a:ea typeface="Open Sans"/>
                <a:cs typeface="Open Sans"/>
                <a:sym typeface="Open Sans"/>
              </a:rPr>
              <a:t>of the same data with distinct features</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Similar use case </a:t>
            </a:r>
            <a:r>
              <a:rPr lang="en-US" sz="2000">
                <a:latin typeface="Open Sans"/>
                <a:ea typeface="Open Sans"/>
                <a:cs typeface="Open Sans"/>
                <a:sym typeface="Open Sans"/>
              </a:rPr>
              <a:t>for features from each data set</a:t>
            </a:r>
            <a:endParaRPr b="0" sz="2000">
              <a:latin typeface="Open Sans"/>
              <a:ea typeface="Open Sans"/>
              <a:cs typeface="Open Sans"/>
              <a:sym typeface="Open Sans"/>
            </a:endParaRPr>
          </a:p>
          <a:p>
            <a:pPr indent="-342900" lvl="0" marL="342900" rtl="0" algn="l">
              <a:spcBef>
                <a:spcPts val="0"/>
              </a:spcBef>
              <a:spcAft>
                <a:spcPts val="0"/>
              </a:spcAft>
              <a:buClr>
                <a:schemeClr val="dk1"/>
              </a:buClr>
              <a:buSzPts val="2000"/>
              <a:buFont typeface="Noto Sans Symbols"/>
              <a:buChar char="▪"/>
            </a:pPr>
            <a:r>
              <a:rPr b="0" lang="en-US" sz="2000">
                <a:latin typeface="Open Sans"/>
                <a:ea typeface="Open Sans"/>
                <a:cs typeface="Open Sans"/>
                <a:sym typeface="Open Sans"/>
              </a:rPr>
              <a:t>Merged datasets may have duplicate features, inconsistent attributes, etc. and typically require further cleaning</a:t>
            </a:r>
            <a:endParaRPr sz="2000">
              <a:latin typeface="Open Sans"/>
              <a:ea typeface="Open Sans"/>
              <a:cs typeface="Open Sans"/>
              <a:sym typeface="Open Sans"/>
            </a:endParaRPr>
          </a:p>
        </p:txBody>
      </p:sp>
      <p:sp>
        <p:nvSpPr>
          <p:cNvPr id="363" name="Google Shape;36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373" name="Google Shape;37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383" name="Google Shape;38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Raster source data often </a:t>
            </a:r>
            <a:r>
              <a:rPr b="1" lang="en-US" sz="2000">
                <a:latin typeface="Open Sans"/>
                <a:ea typeface="Open Sans"/>
                <a:cs typeface="Open Sans"/>
                <a:sym typeface="Open Sans"/>
              </a:rPr>
              <a:t>extends beyond </a:t>
            </a:r>
            <a:r>
              <a:rPr lang="en-US" sz="2000">
                <a:latin typeface="Open Sans"/>
                <a:ea typeface="Open Sans"/>
                <a:cs typeface="Open Sans"/>
                <a:sym typeface="Open Sans"/>
              </a:rPr>
              <a:t>national boundary</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Regional/continent-wide datasets</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Satellite imagery in geometric ‘tiles’</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This increases </a:t>
            </a:r>
            <a:r>
              <a:rPr b="1" lang="en-US" sz="2000">
                <a:latin typeface="Open Sans"/>
                <a:ea typeface="Open Sans"/>
                <a:cs typeface="Open Sans"/>
                <a:sym typeface="Open Sans"/>
              </a:rPr>
              <a:t>file size</a:t>
            </a:r>
            <a:r>
              <a:rPr lang="en-US" sz="2000">
                <a:latin typeface="Open Sans"/>
                <a:ea typeface="Open Sans"/>
                <a:cs typeface="Open Sans"/>
                <a:sym typeface="Open Sans"/>
              </a:rPr>
              <a:t>, especially for high-resolution rasters</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Clipping</a:t>
            </a:r>
            <a:r>
              <a:rPr lang="en-US" sz="2000">
                <a:latin typeface="Open Sans"/>
                <a:ea typeface="Open Sans"/>
                <a:cs typeface="Open Sans"/>
                <a:sym typeface="Open Sans"/>
              </a:rPr>
              <a:t> to national boundary only keeps the values we’re interested in</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While </a:t>
            </a:r>
            <a:r>
              <a:rPr b="1" lang="en-US" sz="2000">
                <a:latin typeface="Open Sans"/>
                <a:ea typeface="Open Sans"/>
                <a:cs typeface="Open Sans"/>
                <a:sym typeface="Open Sans"/>
              </a:rPr>
              <a:t>Paver</a:t>
            </a:r>
            <a:r>
              <a:rPr b="0" lang="en-US" sz="2000">
                <a:latin typeface="Open Sans"/>
                <a:ea typeface="Open Sans"/>
                <a:cs typeface="Open Sans"/>
                <a:sym typeface="Open Sans"/>
              </a:rPr>
              <a:t>, EAE’s automated data processing tool, also clips raster to country boundaries, for large countries we still recommend this as a pre-processing step to streamline data uploads</a:t>
            </a:r>
            <a:endParaRPr sz="20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b="0"/>
          </a:p>
        </p:txBody>
      </p:sp>
      <p:sp>
        <p:nvSpPr>
          <p:cNvPr id="395" name="Google Shape;39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406" name="Google Shape;40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Raster source data often </a:t>
            </a:r>
            <a:r>
              <a:rPr b="1" lang="en-US" sz="2000">
                <a:latin typeface="Open Sans"/>
                <a:ea typeface="Open Sans"/>
                <a:cs typeface="Open Sans"/>
                <a:sym typeface="Open Sans"/>
              </a:rPr>
              <a:t>extends beyond </a:t>
            </a:r>
            <a:r>
              <a:rPr lang="en-US" sz="2000">
                <a:latin typeface="Open Sans"/>
                <a:ea typeface="Open Sans"/>
                <a:cs typeface="Open Sans"/>
                <a:sym typeface="Open Sans"/>
              </a:rPr>
              <a:t>national boundary</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Regional/continent-wide datasets</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Satellite imagery in geometric ‘tiles’</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This increases </a:t>
            </a:r>
            <a:r>
              <a:rPr b="1" lang="en-US" sz="2000">
                <a:latin typeface="Open Sans"/>
                <a:ea typeface="Open Sans"/>
                <a:cs typeface="Open Sans"/>
                <a:sym typeface="Open Sans"/>
              </a:rPr>
              <a:t>file size</a:t>
            </a:r>
            <a:r>
              <a:rPr lang="en-US" sz="2000">
                <a:latin typeface="Open Sans"/>
                <a:ea typeface="Open Sans"/>
                <a:cs typeface="Open Sans"/>
                <a:sym typeface="Open Sans"/>
              </a:rPr>
              <a:t>, especially for high-resolution rasters</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Clipping</a:t>
            </a:r>
            <a:r>
              <a:rPr lang="en-US" sz="2000">
                <a:latin typeface="Open Sans"/>
                <a:ea typeface="Open Sans"/>
                <a:cs typeface="Open Sans"/>
                <a:sym typeface="Open Sans"/>
              </a:rPr>
              <a:t> to national boundary only keeps the values we’re interested in</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While </a:t>
            </a:r>
            <a:r>
              <a:rPr b="1" lang="en-US" sz="2000">
                <a:latin typeface="Open Sans"/>
                <a:ea typeface="Open Sans"/>
                <a:cs typeface="Open Sans"/>
                <a:sym typeface="Open Sans"/>
              </a:rPr>
              <a:t>Paver</a:t>
            </a:r>
            <a:r>
              <a:rPr b="0" lang="en-US" sz="2000">
                <a:latin typeface="Open Sans"/>
                <a:ea typeface="Open Sans"/>
                <a:cs typeface="Open Sans"/>
                <a:sym typeface="Open Sans"/>
              </a:rPr>
              <a:t>, EAE’s automated data processing tool, also clips raster to country boundaries, for large countries we still recommend this as a pre-processing step to streamline data uploads</a:t>
            </a:r>
            <a:endParaRPr sz="20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b="0"/>
          </a:p>
        </p:txBody>
      </p:sp>
      <p:sp>
        <p:nvSpPr>
          <p:cNvPr id="418" name="Google Shape;41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chemeClr val="dk1"/>
              </a:buClr>
              <a:buSzPts val="1200"/>
              <a:buFont typeface="Open Sans"/>
              <a:buNone/>
            </a:pPr>
            <a:r>
              <a:rPr b="1" lang="en-US" sz="1200">
                <a:latin typeface="Open Sans"/>
                <a:ea typeface="Open Sans"/>
                <a:cs typeface="Open Sans"/>
                <a:sym typeface="Open Sans"/>
              </a:rPr>
              <a:t>Geospatial data </a:t>
            </a:r>
            <a:r>
              <a:rPr lang="en-US" sz="1200">
                <a:latin typeface="Open Sans"/>
                <a:ea typeface="Open Sans"/>
                <a:cs typeface="Open Sans"/>
                <a:sym typeface="Open Sans"/>
              </a:rPr>
              <a:t>refers to any data that is associated with a particular place or geographic feature. The principal types of geospatial data are </a:t>
            </a:r>
            <a:r>
              <a:rPr b="1" lang="en-US" sz="1200">
                <a:latin typeface="Open Sans"/>
                <a:ea typeface="Open Sans"/>
                <a:cs typeface="Open Sans"/>
                <a:sym typeface="Open Sans"/>
              </a:rPr>
              <a:t>vector </a:t>
            </a:r>
            <a:r>
              <a:rPr lang="en-US" sz="1200">
                <a:latin typeface="Open Sans"/>
                <a:ea typeface="Open Sans"/>
                <a:cs typeface="Open Sans"/>
                <a:sym typeface="Open Sans"/>
              </a:rPr>
              <a:t>and</a:t>
            </a:r>
            <a:r>
              <a:rPr b="1" lang="en-US" sz="1200">
                <a:latin typeface="Open Sans"/>
                <a:ea typeface="Open Sans"/>
                <a:cs typeface="Open Sans"/>
                <a:sym typeface="Open Sans"/>
              </a:rPr>
              <a:t> raster </a:t>
            </a:r>
            <a:r>
              <a:rPr b="0" lang="en-US" sz="1200">
                <a:latin typeface="Open Sans"/>
                <a:ea typeface="Open Sans"/>
                <a:cs typeface="Open Sans"/>
                <a:sym typeface="Open Sans"/>
              </a:rPr>
              <a:t>data</a:t>
            </a:r>
            <a:r>
              <a:rPr lang="en-US" sz="1200">
                <a:latin typeface="Open Sans"/>
                <a:ea typeface="Open Sans"/>
                <a:cs typeface="Open Sans"/>
                <a:sym typeface="Open Sans"/>
              </a:rPr>
              <a:t>. </a:t>
            </a:r>
            <a:r>
              <a:rPr b="1" lang="en-US" sz="1200">
                <a:latin typeface="Open Sans"/>
                <a:ea typeface="Open Sans"/>
                <a:cs typeface="Open Sans"/>
                <a:sym typeface="Open Sans"/>
              </a:rPr>
              <a:t>Tabular</a:t>
            </a:r>
            <a:r>
              <a:rPr lang="en-US" sz="1200">
                <a:latin typeface="Open Sans"/>
                <a:ea typeface="Open Sans"/>
                <a:cs typeface="Open Sans"/>
                <a:sym typeface="Open Sans"/>
              </a:rPr>
              <a:t> data (e.g. spreadsheets) can sometimes be geospatial, if data values are linked to a location. This might be a coordinate pair (</a:t>
            </a:r>
            <a:r>
              <a:rPr i="1" lang="en-US" sz="1200">
                <a:latin typeface="Open Sans"/>
                <a:ea typeface="Open Sans"/>
                <a:cs typeface="Open Sans"/>
                <a:sym typeface="Open Sans"/>
              </a:rPr>
              <a:t>longitude-latitude</a:t>
            </a:r>
            <a:r>
              <a:rPr lang="en-US" sz="1200">
                <a:latin typeface="Open Sans"/>
                <a:ea typeface="Open Sans"/>
                <a:cs typeface="Open Sans"/>
                <a:sym typeface="Open Sans"/>
              </a:rPr>
              <a:t>), or an administrative unit, like a province or municipality. Geospatial data usually includes both </a:t>
            </a:r>
            <a:r>
              <a:rPr b="1" lang="en-US" sz="1200">
                <a:latin typeface="Open Sans"/>
                <a:ea typeface="Open Sans"/>
                <a:cs typeface="Open Sans"/>
                <a:sym typeface="Open Sans"/>
              </a:rPr>
              <a:t>geometry</a:t>
            </a:r>
            <a:r>
              <a:rPr b="0" lang="en-US" sz="1200">
                <a:latin typeface="Open Sans"/>
                <a:ea typeface="Open Sans"/>
                <a:cs typeface="Open Sans"/>
                <a:sym typeface="Open Sans"/>
              </a:rPr>
              <a:t> (the shape on the map)</a:t>
            </a:r>
            <a:r>
              <a:rPr lang="en-US" sz="1200">
                <a:latin typeface="Open Sans"/>
                <a:ea typeface="Open Sans"/>
                <a:cs typeface="Open Sans"/>
                <a:sym typeface="Open Sans"/>
              </a:rPr>
              <a:t> and </a:t>
            </a:r>
            <a:r>
              <a:rPr b="1" lang="en-US" sz="1200">
                <a:latin typeface="Open Sans"/>
                <a:ea typeface="Open Sans"/>
                <a:cs typeface="Open Sans"/>
                <a:sym typeface="Open Sans"/>
              </a:rPr>
              <a:t>attributes</a:t>
            </a:r>
            <a:r>
              <a:rPr b="0" lang="en-US" sz="1200">
                <a:latin typeface="Open Sans"/>
                <a:ea typeface="Open Sans"/>
                <a:cs typeface="Open Sans"/>
                <a:sym typeface="Open Sans"/>
              </a:rPr>
              <a:t> (details or characteristics describing the mapped feature).</a:t>
            </a:r>
            <a:endParaRPr b="1" sz="1200">
              <a:latin typeface="Open Sans"/>
              <a:ea typeface="Open Sans"/>
              <a:cs typeface="Open Sans"/>
              <a:sym typeface="Open Sans"/>
            </a:endParaRPr>
          </a:p>
          <a:p>
            <a:pPr indent="0" lvl="0" marL="0" rtl="0" algn="l">
              <a:spcBef>
                <a:spcPts val="169"/>
              </a:spcBef>
              <a:spcAft>
                <a:spcPts val="0"/>
              </a:spcAft>
              <a:buNone/>
            </a:pPr>
            <a:r>
              <a:t/>
            </a:r>
            <a:endParaRPr b="0" sz="1200">
              <a:latin typeface="Open Sans"/>
              <a:ea typeface="Open Sans"/>
              <a:cs typeface="Open Sans"/>
              <a:sym typeface="Open Sans"/>
            </a:endParaRPr>
          </a:p>
          <a:p>
            <a:pPr indent="0" lvl="0" marL="0" rtl="0" algn="l">
              <a:spcBef>
                <a:spcPts val="0"/>
              </a:spcBef>
              <a:spcAft>
                <a:spcPts val="0"/>
              </a:spcAft>
              <a:buNone/>
            </a:pPr>
            <a:r>
              <a:t/>
            </a:r>
            <a:endParaRPr b="0" sz="12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b="0"/>
          </a:p>
        </p:txBody>
      </p:sp>
      <p:sp>
        <p:nvSpPr>
          <p:cNvPr id="93" name="Google Shape;9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Select input data (raster layer you wish to resample)</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Select aggregation method – this is important! Different methods yield different outcomes and support different data types:</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For population density, you should use ‘sum’ to capture the aggregate of the smaller cells</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For some continuous data (e.g. elevation), you may wish to use an average</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For categorical data, you may wish to use a geometric rather than arithmetic resampling method. You can use the ‘warp’ tool (not pictured, but similar process) for methods like nearest neighbor.</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Set target resolution (pixel size)</a:t>
            </a:r>
            <a:endParaRPr/>
          </a:p>
          <a:p>
            <a:pPr indent="0" lvl="0" marL="0" rtl="0" algn="l">
              <a:spcBef>
                <a:spcPts val="0"/>
              </a:spcBef>
              <a:spcAft>
                <a:spcPts val="0"/>
              </a:spcAft>
              <a:buClr>
                <a:schemeClr val="dk1"/>
              </a:buClr>
              <a:buSzPts val="1200"/>
              <a:buFont typeface="Arial"/>
              <a:buNone/>
            </a:pPr>
            <a:r>
              <a:t/>
            </a:r>
            <a:endParaRPr b="0"/>
          </a:p>
        </p:txBody>
      </p:sp>
      <p:sp>
        <p:nvSpPr>
          <p:cNvPr id="429" name="Google Shape;42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Source raster files may come in a </a:t>
            </a:r>
            <a:r>
              <a:rPr b="1" lang="en-US" sz="2000">
                <a:latin typeface="Open Sans"/>
                <a:ea typeface="Open Sans"/>
                <a:cs typeface="Open Sans"/>
                <a:sym typeface="Open Sans"/>
              </a:rPr>
              <a:t>higher resolution </a:t>
            </a:r>
            <a:r>
              <a:rPr lang="en-US" sz="2000">
                <a:latin typeface="Open Sans"/>
                <a:ea typeface="Open Sans"/>
                <a:cs typeface="Open Sans"/>
                <a:sym typeface="Open Sans"/>
              </a:rPr>
              <a:t>(finer pixel size) than what is supported in the Energy Access Explorer</a:t>
            </a:r>
            <a:endParaRPr/>
          </a:p>
          <a:p>
            <a:pPr indent="-342900" lvl="0" marL="3429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Resampling</a:t>
            </a:r>
            <a:r>
              <a:rPr lang="en-US" sz="2000">
                <a:latin typeface="Open Sans"/>
                <a:ea typeface="Open Sans"/>
                <a:cs typeface="Open Sans"/>
                <a:sym typeface="Open Sans"/>
              </a:rPr>
              <a:t> the raster reduces the file size by adjusting the pixel size.</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You may need to install the GRASS plugin to access </a:t>
            </a:r>
            <a:r>
              <a:rPr b="1" lang="en-US" sz="2000">
                <a:latin typeface="Open Sans"/>
                <a:ea typeface="Open Sans"/>
                <a:cs typeface="Open Sans"/>
                <a:sym typeface="Open Sans"/>
              </a:rPr>
              <a:t>r.resamp.stats  </a:t>
            </a:r>
            <a:endParaRPr/>
          </a:p>
          <a:p>
            <a:pPr indent="0" lvl="0" marL="0" rtl="0" algn="l">
              <a:spcBef>
                <a:spcPts val="0"/>
              </a:spcBef>
              <a:spcAft>
                <a:spcPts val="0"/>
              </a:spcAft>
              <a:buClr>
                <a:schemeClr val="dk1"/>
              </a:buClr>
              <a:buSzPts val="1200"/>
              <a:buFont typeface="Arial"/>
              <a:buNone/>
            </a:pPr>
            <a:r>
              <a:t/>
            </a:r>
            <a:endParaRPr b="0"/>
          </a:p>
        </p:txBody>
      </p:sp>
      <p:sp>
        <p:nvSpPr>
          <p:cNvPr id="448" name="Google Shape;44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Source raster files may come in a </a:t>
            </a:r>
            <a:r>
              <a:rPr b="1" lang="en-US" sz="2000">
                <a:latin typeface="Open Sans"/>
                <a:ea typeface="Open Sans"/>
                <a:cs typeface="Open Sans"/>
                <a:sym typeface="Open Sans"/>
              </a:rPr>
              <a:t>higher resolution </a:t>
            </a:r>
            <a:r>
              <a:rPr lang="en-US" sz="2000">
                <a:latin typeface="Open Sans"/>
                <a:ea typeface="Open Sans"/>
                <a:cs typeface="Open Sans"/>
                <a:sym typeface="Open Sans"/>
              </a:rPr>
              <a:t>(finer pixel size) than what is supported in the Energy Access Explorer</a:t>
            </a:r>
            <a:endParaRPr/>
          </a:p>
          <a:p>
            <a:pPr indent="-342900" lvl="0" marL="3429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Resampling</a:t>
            </a:r>
            <a:r>
              <a:rPr lang="en-US" sz="2000">
                <a:latin typeface="Open Sans"/>
                <a:ea typeface="Open Sans"/>
                <a:cs typeface="Open Sans"/>
                <a:sym typeface="Open Sans"/>
              </a:rPr>
              <a:t> the raster reduces the file size by adjusting the pixel size.</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You may need to install the GRASS plugin to access </a:t>
            </a:r>
            <a:r>
              <a:rPr b="1" lang="en-US" sz="2000">
                <a:latin typeface="Open Sans"/>
                <a:ea typeface="Open Sans"/>
                <a:cs typeface="Open Sans"/>
                <a:sym typeface="Open Sans"/>
              </a:rPr>
              <a:t>r.resamp.stats  </a:t>
            </a:r>
            <a:endParaRPr/>
          </a:p>
          <a:p>
            <a:pPr indent="0" lvl="0" marL="0" rtl="0" algn="l">
              <a:spcBef>
                <a:spcPts val="0"/>
              </a:spcBef>
              <a:spcAft>
                <a:spcPts val="0"/>
              </a:spcAft>
              <a:buClr>
                <a:schemeClr val="dk1"/>
              </a:buClr>
              <a:buSzPts val="1200"/>
              <a:buFont typeface="Arial"/>
              <a:buNone/>
            </a:pPr>
            <a:r>
              <a:t/>
            </a:r>
            <a:endParaRPr b="0"/>
          </a:p>
        </p:txBody>
      </p:sp>
      <p:sp>
        <p:nvSpPr>
          <p:cNvPr id="458" name="Google Shape;45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Source raster files may come in a </a:t>
            </a:r>
            <a:r>
              <a:rPr b="1" lang="en-US" sz="2000">
                <a:latin typeface="Open Sans"/>
                <a:ea typeface="Open Sans"/>
                <a:cs typeface="Open Sans"/>
                <a:sym typeface="Open Sans"/>
              </a:rPr>
              <a:t>higher resolution </a:t>
            </a:r>
            <a:r>
              <a:rPr lang="en-US" sz="2000">
                <a:latin typeface="Open Sans"/>
                <a:ea typeface="Open Sans"/>
                <a:cs typeface="Open Sans"/>
                <a:sym typeface="Open Sans"/>
              </a:rPr>
              <a:t>(finer pixel size) than what is supported in the Energy Access Explorer</a:t>
            </a:r>
            <a:endParaRPr/>
          </a:p>
          <a:p>
            <a:pPr indent="-342900" lvl="0" marL="3429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Resampling</a:t>
            </a:r>
            <a:r>
              <a:rPr lang="en-US" sz="2000">
                <a:latin typeface="Open Sans"/>
                <a:ea typeface="Open Sans"/>
                <a:cs typeface="Open Sans"/>
                <a:sym typeface="Open Sans"/>
              </a:rPr>
              <a:t> the raster reduces the file size by adjusting the pixel size.</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You may need to install the GRASS plugin to access </a:t>
            </a:r>
            <a:r>
              <a:rPr b="1" lang="en-US" sz="2000">
                <a:latin typeface="Open Sans"/>
                <a:ea typeface="Open Sans"/>
                <a:cs typeface="Open Sans"/>
                <a:sym typeface="Open Sans"/>
              </a:rPr>
              <a:t>r.resamp.stats  </a:t>
            </a:r>
            <a:endParaRPr/>
          </a:p>
          <a:p>
            <a:pPr indent="0" lvl="0" marL="0" rtl="0" algn="l">
              <a:spcBef>
                <a:spcPts val="0"/>
              </a:spcBef>
              <a:spcAft>
                <a:spcPts val="0"/>
              </a:spcAft>
              <a:buClr>
                <a:schemeClr val="dk1"/>
              </a:buClr>
              <a:buSzPts val="1200"/>
              <a:buFont typeface="Arial"/>
              <a:buNone/>
            </a:pPr>
            <a:r>
              <a:t/>
            </a:r>
            <a:endParaRPr b="0"/>
          </a:p>
        </p:txBody>
      </p:sp>
      <p:sp>
        <p:nvSpPr>
          <p:cNvPr id="468" name="Google Shape;46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Source raster files may come in a </a:t>
            </a:r>
            <a:r>
              <a:rPr b="1" lang="en-US" sz="2000">
                <a:latin typeface="Open Sans"/>
                <a:ea typeface="Open Sans"/>
                <a:cs typeface="Open Sans"/>
                <a:sym typeface="Open Sans"/>
              </a:rPr>
              <a:t>higher resolution </a:t>
            </a:r>
            <a:r>
              <a:rPr lang="en-US" sz="2000">
                <a:latin typeface="Open Sans"/>
                <a:ea typeface="Open Sans"/>
                <a:cs typeface="Open Sans"/>
                <a:sym typeface="Open Sans"/>
              </a:rPr>
              <a:t>(finer pixel size) than what is supported in the Energy Access Explorer</a:t>
            </a:r>
            <a:endParaRPr/>
          </a:p>
          <a:p>
            <a:pPr indent="-342900" lvl="0" marL="3429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Resampling</a:t>
            </a:r>
            <a:r>
              <a:rPr lang="en-US" sz="2000">
                <a:latin typeface="Open Sans"/>
                <a:ea typeface="Open Sans"/>
                <a:cs typeface="Open Sans"/>
                <a:sym typeface="Open Sans"/>
              </a:rPr>
              <a:t> the raster reduces the file size by adjusting the pixel size.</a:t>
            </a:r>
            <a:endParaRPr/>
          </a:p>
          <a:p>
            <a:pPr indent="-342900" lvl="1" marL="8001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You may need to install the GRASS plugin to access </a:t>
            </a:r>
            <a:r>
              <a:rPr b="1" lang="en-US" sz="2000">
                <a:latin typeface="Open Sans"/>
                <a:ea typeface="Open Sans"/>
                <a:cs typeface="Open Sans"/>
                <a:sym typeface="Open Sans"/>
              </a:rPr>
              <a:t>r.resamp.stats  </a:t>
            </a:r>
            <a:endParaRPr/>
          </a:p>
          <a:p>
            <a:pPr indent="0" lvl="0" marL="0" rtl="0" algn="l">
              <a:spcBef>
                <a:spcPts val="0"/>
              </a:spcBef>
              <a:spcAft>
                <a:spcPts val="0"/>
              </a:spcAft>
              <a:buClr>
                <a:schemeClr val="dk1"/>
              </a:buClr>
              <a:buSzPts val="1200"/>
              <a:buFont typeface="Arial"/>
              <a:buNone/>
            </a:pPr>
            <a:r>
              <a:t/>
            </a:r>
            <a:endParaRPr b="0"/>
          </a:p>
        </p:txBody>
      </p:sp>
      <p:sp>
        <p:nvSpPr>
          <p:cNvPr id="479" name="Google Shape;47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Noto Sans Symbols"/>
              <a:buChar char="❑"/>
            </a:pPr>
            <a:r>
              <a:rPr lang="en-US" sz="1200">
                <a:latin typeface="Open Sans"/>
                <a:ea typeface="Open Sans"/>
                <a:cs typeface="Open Sans"/>
                <a:sym typeface="Open Sans"/>
              </a:rPr>
              <a:t>Vector Data refers to shapes—</a:t>
            </a:r>
            <a:r>
              <a:rPr b="1" lang="en-US" sz="1200">
                <a:latin typeface="Open Sans"/>
                <a:ea typeface="Open Sans"/>
                <a:cs typeface="Open Sans"/>
                <a:sym typeface="Open Sans"/>
              </a:rPr>
              <a:t>points</a:t>
            </a:r>
            <a:r>
              <a:rPr lang="en-US" sz="1200">
                <a:latin typeface="Open Sans"/>
                <a:ea typeface="Open Sans"/>
                <a:cs typeface="Open Sans"/>
                <a:sym typeface="Open Sans"/>
              </a:rPr>
              <a:t>, </a:t>
            </a:r>
            <a:r>
              <a:rPr b="1" lang="en-US" sz="1200">
                <a:latin typeface="Open Sans"/>
                <a:ea typeface="Open Sans"/>
                <a:cs typeface="Open Sans"/>
                <a:sym typeface="Open Sans"/>
              </a:rPr>
              <a:t>lines</a:t>
            </a:r>
            <a:r>
              <a:rPr lang="en-US" sz="1200">
                <a:latin typeface="Open Sans"/>
                <a:ea typeface="Open Sans"/>
                <a:cs typeface="Open Sans"/>
                <a:sym typeface="Open Sans"/>
              </a:rPr>
              <a:t>, and </a:t>
            </a:r>
            <a:r>
              <a:rPr b="1" lang="en-US" sz="1200">
                <a:latin typeface="Open Sans"/>
                <a:ea typeface="Open Sans"/>
                <a:cs typeface="Open Sans"/>
                <a:sym typeface="Open Sans"/>
              </a:rPr>
              <a:t>polygons</a:t>
            </a:r>
            <a:r>
              <a:rPr lang="en-US" sz="1200">
                <a:latin typeface="Open Sans"/>
                <a:ea typeface="Open Sans"/>
                <a:cs typeface="Open Sans"/>
                <a:sym typeface="Open Sans"/>
              </a:rPr>
              <a:t>—that represent discrete real-world features.</a:t>
            </a:r>
            <a:endParaRPr/>
          </a:p>
          <a:p>
            <a:pPr indent="-342900" lvl="0" marL="342900" rtl="0" algn="l">
              <a:spcBef>
                <a:spcPts val="0"/>
              </a:spcBef>
              <a:spcAft>
                <a:spcPts val="0"/>
              </a:spcAft>
              <a:buClr>
                <a:schemeClr val="dk1"/>
              </a:buClr>
              <a:buSzPts val="2000"/>
              <a:buFont typeface="Noto Sans Symbols"/>
              <a:buChar char="❑"/>
            </a:pPr>
            <a:r>
              <a:rPr lang="en-US" sz="2000">
                <a:latin typeface="Open Sans"/>
                <a:ea typeface="Open Sans"/>
                <a:cs typeface="Open Sans"/>
                <a:sym typeface="Open Sans"/>
              </a:rPr>
              <a:t>There are multiple </a:t>
            </a:r>
            <a:r>
              <a:rPr b="1" lang="en-US" sz="2000">
                <a:latin typeface="Open Sans"/>
                <a:ea typeface="Open Sans"/>
                <a:cs typeface="Open Sans"/>
                <a:sym typeface="Open Sans"/>
              </a:rPr>
              <a:t>formats </a:t>
            </a:r>
            <a:r>
              <a:rPr b="0" lang="en-US" sz="2000">
                <a:latin typeface="Open Sans"/>
                <a:ea typeface="Open Sans"/>
                <a:cs typeface="Open Sans"/>
                <a:sym typeface="Open Sans"/>
              </a:rPr>
              <a:t>(or file types) </a:t>
            </a:r>
            <a:r>
              <a:rPr lang="en-US" sz="2000">
                <a:latin typeface="Open Sans"/>
                <a:ea typeface="Open Sans"/>
                <a:cs typeface="Open Sans"/>
                <a:sym typeface="Open Sans"/>
              </a:rPr>
              <a:t>that can be used to store vector data:</a:t>
            </a:r>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Shapefile</a:t>
            </a:r>
            <a:r>
              <a:rPr lang="en-US" sz="2000">
                <a:latin typeface="Open Sans"/>
                <a:ea typeface="Open Sans"/>
                <a:cs typeface="Open Sans"/>
                <a:sym typeface="Open Sans"/>
              </a:rPr>
              <a:t>: probably the most common vector format; to use a shapefile, it will need to be stored in the same folder location with associated files (.shx, .dbf, .prj, .xml, .sbn) which help determine how it functions in GIS software </a:t>
            </a:r>
            <a:endParaRPr b="1" sz="2000">
              <a:latin typeface="Open Sans"/>
              <a:ea typeface="Open Sans"/>
              <a:cs typeface="Open Sans"/>
              <a:sym typeface="Open Sans"/>
            </a:endParaRPr>
          </a:p>
          <a:p>
            <a:pPr indent="-342900" lvl="1" marL="800100" rtl="0" algn="l">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GeoJSON</a:t>
            </a:r>
            <a:r>
              <a:rPr b="0" lang="en-US" sz="2000">
                <a:latin typeface="Open Sans"/>
                <a:ea typeface="Open Sans"/>
                <a:cs typeface="Open Sans"/>
                <a:sym typeface="Open Sans"/>
              </a:rPr>
              <a:t>: GeoJSON is a lighter version that is comprised of a single file (it does not require associated configuration files, like a shapefile does), and offers efficient data storage which takes up less space. For this reason, GeoJSON files are preferred for web mapping applications, and are the required input format for vector data in Energy Access Explorer</a:t>
            </a:r>
            <a:endParaRPr b="1" sz="20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a:p>
        </p:txBody>
      </p:sp>
      <p:sp>
        <p:nvSpPr>
          <p:cNvPr id="102" name="Google Shape;1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latin typeface="Open Sans"/>
                <a:ea typeface="Open Sans"/>
                <a:cs typeface="Open Sans"/>
                <a:sym typeface="Open Sans"/>
              </a:rPr>
              <a:t>Raster data refers to georeferenced ‘images’ containing pixels arranged in a grid</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Each </a:t>
            </a:r>
            <a:r>
              <a:rPr b="1" lang="en-US" sz="2000">
                <a:latin typeface="Open Sans"/>
                <a:ea typeface="Open Sans"/>
                <a:cs typeface="Open Sans"/>
                <a:sym typeface="Open Sans"/>
              </a:rPr>
              <a:t>pixel</a:t>
            </a:r>
            <a:r>
              <a:rPr lang="en-US" sz="2000">
                <a:latin typeface="Open Sans"/>
                <a:ea typeface="Open Sans"/>
                <a:cs typeface="Open Sans"/>
                <a:sym typeface="Open Sans"/>
              </a:rPr>
              <a:t> has an associated data </a:t>
            </a:r>
            <a:r>
              <a:rPr b="1" lang="en-US" sz="2000">
                <a:latin typeface="Open Sans"/>
                <a:ea typeface="Open Sans"/>
                <a:cs typeface="Open Sans"/>
                <a:sym typeface="Open Sans"/>
              </a:rPr>
              <a:t>value</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Pixels are uniform in size, known as the </a:t>
            </a:r>
            <a:r>
              <a:rPr b="1" lang="en-US" sz="2000">
                <a:latin typeface="Open Sans"/>
                <a:ea typeface="Open Sans"/>
                <a:cs typeface="Open Sans"/>
                <a:sym typeface="Open Sans"/>
              </a:rPr>
              <a:t>resolution</a:t>
            </a:r>
            <a:r>
              <a:rPr lang="en-US" sz="2000">
                <a:latin typeface="Open Sans"/>
                <a:ea typeface="Open Sans"/>
                <a:cs typeface="Open Sans"/>
                <a:sym typeface="Open Sans"/>
              </a:rPr>
              <a:t> of the raster (e.g. 1 km sq)</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Rasters may show </a:t>
            </a:r>
            <a:r>
              <a:rPr b="1" lang="en-US" sz="2000">
                <a:latin typeface="Open Sans"/>
                <a:ea typeface="Open Sans"/>
                <a:cs typeface="Open Sans"/>
                <a:sym typeface="Open Sans"/>
              </a:rPr>
              <a:t>discrete</a:t>
            </a:r>
            <a:r>
              <a:rPr lang="en-US" sz="2000">
                <a:latin typeface="Open Sans"/>
                <a:ea typeface="Open Sans"/>
                <a:cs typeface="Open Sans"/>
                <a:sym typeface="Open Sans"/>
              </a:rPr>
              <a:t> or </a:t>
            </a:r>
            <a:r>
              <a:rPr b="1" lang="en-US" sz="2000">
                <a:latin typeface="Open Sans"/>
                <a:ea typeface="Open Sans"/>
                <a:cs typeface="Open Sans"/>
                <a:sym typeface="Open Sans"/>
              </a:rPr>
              <a:t>continuous</a:t>
            </a:r>
            <a:r>
              <a:rPr lang="en-US" sz="2000">
                <a:latin typeface="Open Sans"/>
                <a:ea typeface="Open Sans"/>
                <a:cs typeface="Open Sans"/>
                <a:sym typeface="Open Sans"/>
              </a:rPr>
              <a:t> data:</a:t>
            </a:r>
            <a:endParaRPr/>
          </a:p>
          <a:p>
            <a:pPr indent="-342900" lvl="1" marL="8001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In </a:t>
            </a:r>
            <a:r>
              <a:rPr i="1" lang="en-US" sz="2000">
                <a:latin typeface="Open Sans"/>
                <a:ea typeface="Open Sans"/>
                <a:cs typeface="Open Sans"/>
                <a:sym typeface="Open Sans"/>
              </a:rPr>
              <a:t>discrete </a:t>
            </a:r>
            <a:r>
              <a:rPr lang="en-US" sz="2000">
                <a:latin typeface="Open Sans"/>
                <a:ea typeface="Open Sans"/>
                <a:cs typeface="Open Sans"/>
                <a:sym typeface="Open Sans"/>
              </a:rPr>
              <a:t>rasters, the pixel values correspond with </a:t>
            </a:r>
            <a:r>
              <a:rPr b="1" lang="en-US" sz="2000">
                <a:latin typeface="Open Sans"/>
                <a:ea typeface="Open Sans"/>
                <a:cs typeface="Open Sans"/>
                <a:sym typeface="Open Sans"/>
              </a:rPr>
              <a:t>categories </a:t>
            </a:r>
            <a:endParaRPr/>
          </a:p>
          <a:p>
            <a:pPr indent="-342900" lvl="2" marL="12573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Example: land cover</a:t>
            </a:r>
            <a:endParaRPr b="1" sz="2000">
              <a:latin typeface="Open Sans"/>
              <a:ea typeface="Open Sans"/>
              <a:cs typeface="Open Sans"/>
              <a:sym typeface="Open Sans"/>
            </a:endParaRPr>
          </a:p>
          <a:p>
            <a:pPr indent="-342900" lvl="1" marL="8001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In </a:t>
            </a:r>
            <a:r>
              <a:rPr i="1" lang="en-US" sz="2000">
                <a:latin typeface="Open Sans"/>
                <a:ea typeface="Open Sans"/>
                <a:cs typeface="Open Sans"/>
                <a:sym typeface="Open Sans"/>
              </a:rPr>
              <a:t>continuous</a:t>
            </a:r>
            <a:r>
              <a:rPr lang="en-US" sz="2000">
                <a:latin typeface="Open Sans"/>
                <a:ea typeface="Open Sans"/>
                <a:cs typeface="Open Sans"/>
                <a:sym typeface="Open Sans"/>
              </a:rPr>
              <a:t> data rasters, pixels correspond with </a:t>
            </a:r>
            <a:r>
              <a:rPr b="1" lang="en-US" sz="2000">
                <a:latin typeface="Open Sans"/>
                <a:ea typeface="Open Sans"/>
                <a:cs typeface="Open Sans"/>
                <a:sym typeface="Open Sans"/>
              </a:rPr>
              <a:t>numerical values</a:t>
            </a:r>
            <a:endParaRPr/>
          </a:p>
          <a:p>
            <a:pPr indent="-342900" lvl="2" marL="12573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Example: population density, elevation</a:t>
            </a:r>
            <a:endParaRPr/>
          </a:p>
          <a:p>
            <a:pPr indent="-342900" lvl="0" marL="342900" rtl="0" algn="l">
              <a:spcBef>
                <a:spcPts val="0"/>
              </a:spcBef>
              <a:spcAft>
                <a:spcPts val="0"/>
              </a:spcAft>
              <a:buClr>
                <a:schemeClr val="dk1"/>
              </a:buClr>
              <a:buSzPts val="2000"/>
              <a:buFont typeface="Open Sans"/>
              <a:buChar char="-"/>
            </a:pPr>
            <a:r>
              <a:rPr b="1" lang="en-US" sz="2000">
                <a:latin typeface="Open Sans"/>
                <a:ea typeface="Open Sans"/>
                <a:cs typeface="Open Sans"/>
                <a:sym typeface="Open Sans"/>
              </a:rPr>
              <a:t>Remote sensing </a:t>
            </a:r>
            <a:r>
              <a:rPr lang="en-US" sz="2000">
                <a:latin typeface="Open Sans"/>
                <a:ea typeface="Open Sans"/>
                <a:cs typeface="Open Sans"/>
                <a:sym typeface="Open Sans"/>
              </a:rPr>
              <a:t>(e.g. satellite imaging) data is captured in raster format</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It is easy to perform mathematical </a:t>
            </a:r>
            <a:r>
              <a:rPr b="1" lang="en-US" sz="2000">
                <a:latin typeface="Open Sans"/>
                <a:ea typeface="Open Sans"/>
                <a:cs typeface="Open Sans"/>
                <a:sym typeface="Open Sans"/>
              </a:rPr>
              <a:t>calculations</a:t>
            </a:r>
            <a:r>
              <a:rPr lang="en-US" sz="2000">
                <a:latin typeface="Open Sans"/>
                <a:ea typeface="Open Sans"/>
                <a:cs typeface="Open Sans"/>
                <a:sym typeface="Open Sans"/>
              </a:rPr>
              <a:t> with raster data</a:t>
            </a:r>
            <a:endParaRPr sz="24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latin typeface="Open Sans"/>
                <a:ea typeface="Open Sans"/>
                <a:cs typeface="Open Sans"/>
                <a:sym typeface="Open Sans"/>
              </a:rPr>
              <a:t>Raster data refers to georeferenced ‘images’ containing pixels arranged in a grid</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Each </a:t>
            </a:r>
            <a:r>
              <a:rPr b="1" lang="en-US" sz="2000">
                <a:latin typeface="Open Sans"/>
                <a:ea typeface="Open Sans"/>
                <a:cs typeface="Open Sans"/>
                <a:sym typeface="Open Sans"/>
              </a:rPr>
              <a:t>pixel</a:t>
            </a:r>
            <a:r>
              <a:rPr lang="en-US" sz="2000">
                <a:latin typeface="Open Sans"/>
                <a:ea typeface="Open Sans"/>
                <a:cs typeface="Open Sans"/>
                <a:sym typeface="Open Sans"/>
              </a:rPr>
              <a:t> has an associated data </a:t>
            </a:r>
            <a:r>
              <a:rPr b="1" lang="en-US" sz="2000">
                <a:latin typeface="Open Sans"/>
                <a:ea typeface="Open Sans"/>
                <a:cs typeface="Open Sans"/>
                <a:sym typeface="Open Sans"/>
              </a:rPr>
              <a:t>value</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Pixels are uniform in size, known as the </a:t>
            </a:r>
            <a:r>
              <a:rPr b="1" lang="en-US" sz="2000">
                <a:latin typeface="Open Sans"/>
                <a:ea typeface="Open Sans"/>
                <a:cs typeface="Open Sans"/>
                <a:sym typeface="Open Sans"/>
              </a:rPr>
              <a:t>resolution</a:t>
            </a:r>
            <a:r>
              <a:rPr lang="en-US" sz="2000">
                <a:latin typeface="Open Sans"/>
                <a:ea typeface="Open Sans"/>
                <a:cs typeface="Open Sans"/>
                <a:sym typeface="Open Sans"/>
              </a:rPr>
              <a:t> of the raster (e.g. 1 km sq)</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Rasters may show </a:t>
            </a:r>
            <a:r>
              <a:rPr b="1" lang="en-US" sz="2000">
                <a:latin typeface="Open Sans"/>
                <a:ea typeface="Open Sans"/>
                <a:cs typeface="Open Sans"/>
                <a:sym typeface="Open Sans"/>
              </a:rPr>
              <a:t>discrete</a:t>
            </a:r>
            <a:r>
              <a:rPr lang="en-US" sz="2000">
                <a:latin typeface="Open Sans"/>
                <a:ea typeface="Open Sans"/>
                <a:cs typeface="Open Sans"/>
                <a:sym typeface="Open Sans"/>
              </a:rPr>
              <a:t> or </a:t>
            </a:r>
            <a:r>
              <a:rPr b="1" lang="en-US" sz="2000">
                <a:latin typeface="Open Sans"/>
                <a:ea typeface="Open Sans"/>
                <a:cs typeface="Open Sans"/>
                <a:sym typeface="Open Sans"/>
              </a:rPr>
              <a:t>continuous</a:t>
            </a:r>
            <a:r>
              <a:rPr lang="en-US" sz="2000">
                <a:latin typeface="Open Sans"/>
                <a:ea typeface="Open Sans"/>
                <a:cs typeface="Open Sans"/>
                <a:sym typeface="Open Sans"/>
              </a:rPr>
              <a:t> data:</a:t>
            </a:r>
            <a:endParaRPr/>
          </a:p>
          <a:p>
            <a:pPr indent="-342900" lvl="1" marL="8001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In </a:t>
            </a:r>
            <a:r>
              <a:rPr i="1" lang="en-US" sz="2000">
                <a:latin typeface="Open Sans"/>
                <a:ea typeface="Open Sans"/>
                <a:cs typeface="Open Sans"/>
                <a:sym typeface="Open Sans"/>
              </a:rPr>
              <a:t>discrete </a:t>
            </a:r>
            <a:r>
              <a:rPr lang="en-US" sz="2000">
                <a:latin typeface="Open Sans"/>
                <a:ea typeface="Open Sans"/>
                <a:cs typeface="Open Sans"/>
                <a:sym typeface="Open Sans"/>
              </a:rPr>
              <a:t>rasters, the pixel values correspond with </a:t>
            </a:r>
            <a:r>
              <a:rPr b="1" lang="en-US" sz="2000">
                <a:latin typeface="Open Sans"/>
                <a:ea typeface="Open Sans"/>
                <a:cs typeface="Open Sans"/>
                <a:sym typeface="Open Sans"/>
              </a:rPr>
              <a:t>categories </a:t>
            </a:r>
            <a:endParaRPr/>
          </a:p>
          <a:p>
            <a:pPr indent="-342900" lvl="2" marL="12573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Example: land cover</a:t>
            </a:r>
            <a:endParaRPr b="1" sz="2000">
              <a:latin typeface="Open Sans"/>
              <a:ea typeface="Open Sans"/>
              <a:cs typeface="Open Sans"/>
              <a:sym typeface="Open Sans"/>
            </a:endParaRPr>
          </a:p>
          <a:p>
            <a:pPr indent="-342900" lvl="1" marL="8001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In </a:t>
            </a:r>
            <a:r>
              <a:rPr i="1" lang="en-US" sz="2000">
                <a:latin typeface="Open Sans"/>
                <a:ea typeface="Open Sans"/>
                <a:cs typeface="Open Sans"/>
                <a:sym typeface="Open Sans"/>
              </a:rPr>
              <a:t>continuous</a:t>
            </a:r>
            <a:r>
              <a:rPr lang="en-US" sz="2000">
                <a:latin typeface="Open Sans"/>
                <a:ea typeface="Open Sans"/>
                <a:cs typeface="Open Sans"/>
                <a:sym typeface="Open Sans"/>
              </a:rPr>
              <a:t> data rasters, pixels correspond with </a:t>
            </a:r>
            <a:r>
              <a:rPr b="1" lang="en-US" sz="2000">
                <a:latin typeface="Open Sans"/>
                <a:ea typeface="Open Sans"/>
                <a:cs typeface="Open Sans"/>
                <a:sym typeface="Open Sans"/>
              </a:rPr>
              <a:t>numerical values</a:t>
            </a:r>
            <a:endParaRPr/>
          </a:p>
          <a:p>
            <a:pPr indent="-342900" lvl="2" marL="12573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Example: population density, elevation</a:t>
            </a:r>
            <a:endParaRPr/>
          </a:p>
          <a:p>
            <a:pPr indent="-342900" lvl="0" marL="342900" rtl="0" algn="l">
              <a:spcBef>
                <a:spcPts val="0"/>
              </a:spcBef>
              <a:spcAft>
                <a:spcPts val="0"/>
              </a:spcAft>
              <a:buClr>
                <a:schemeClr val="dk1"/>
              </a:buClr>
              <a:buSzPts val="2000"/>
              <a:buFont typeface="Open Sans"/>
              <a:buChar char="-"/>
            </a:pPr>
            <a:r>
              <a:rPr b="1" lang="en-US" sz="2000">
                <a:latin typeface="Open Sans"/>
                <a:ea typeface="Open Sans"/>
                <a:cs typeface="Open Sans"/>
                <a:sym typeface="Open Sans"/>
              </a:rPr>
              <a:t>Remote sensing </a:t>
            </a:r>
            <a:r>
              <a:rPr lang="en-US" sz="2000">
                <a:latin typeface="Open Sans"/>
                <a:ea typeface="Open Sans"/>
                <a:cs typeface="Open Sans"/>
                <a:sym typeface="Open Sans"/>
              </a:rPr>
              <a:t>(e.g. satellite imaging) data is captured in raster format</a:t>
            </a:r>
            <a:endParaRPr/>
          </a:p>
          <a:p>
            <a:pPr indent="-342900" lvl="0" marL="342900" rtl="0" algn="l">
              <a:spcBef>
                <a:spcPts val="0"/>
              </a:spcBef>
              <a:spcAft>
                <a:spcPts val="0"/>
              </a:spcAft>
              <a:buClr>
                <a:schemeClr val="dk1"/>
              </a:buClr>
              <a:buSzPts val="2000"/>
              <a:buFont typeface="Open Sans"/>
              <a:buChar char="-"/>
            </a:pPr>
            <a:r>
              <a:rPr lang="en-US" sz="2000">
                <a:latin typeface="Open Sans"/>
                <a:ea typeface="Open Sans"/>
                <a:cs typeface="Open Sans"/>
                <a:sym typeface="Open Sans"/>
              </a:rPr>
              <a:t>It is easy to perform mathematical </a:t>
            </a:r>
            <a:r>
              <a:rPr b="1" lang="en-US" sz="2000">
                <a:latin typeface="Open Sans"/>
                <a:ea typeface="Open Sans"/>
                <a:cs typeface="Open Sans"/>
                <a:sym typeface="Open Sans"/>
              </a:rPr>
              <a:t>calculations</a:t>
            </a:r>
            <a:r>
              <a:rPr lang="en-US" sz="2000">
                <a:latin typeface="Open Sans"/>
                <a:ea typeface="Open Sans"/>
                <a:cs typeface="Open Sans"/>
                <a:sym typeface="Open Sans"/>
              </a:rPr>
              <a:t> with raster data</a:t>
            </a:r>
            <a:endParaRPr sz="24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just">
              <a:lnSpc>
                <a:spcPct val="110000"/>
              </a:lnSpc>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Tabular data </a:t>
            </a:r>
            <a:r>
              <a:rPr lang="en-US" sz="2000">
                <a:latin typeface="Open Sans"/>
                <a:ea typeface="Open Sans"/>
                <a:cs typeface="Open Sans"/>
                <a:sym typeface="Open Sans"/>
              </a:rPr>
              <a:t>refers to data tables arranged in rows and columns</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This data type can be used in GIS if it includes </a:t>
            </a:r>
            <a:r>
              <a:rPr b="1" lang="en-US" sz="2000">
                <a:latin typeface="Open Sans"/>
                <a:ea typeface="Open Sans"/>
                <a:cs typeface="Open Sans"/>
                <a:sym typeface="Open Sans"/>
              </a:rPr>
              <a:t>georeferenced data </a:t>
            </a:r>
            <a:r>
              <a:rPr lang="en-US" sz="2000">
                <a:latin typeface="Open Sans"/>
                <a:ea typeface="Open Sans"/>
                <a:cs typeface="Open Sans"/>
                <a:sym typeface="Open Sans"/>
              </a:rPr>
              <a:t>columns</a:t>
            </a:r>
            <a:endParaRPr/>
          </a:p>
          <a:p>
            <a:pPr indent="-342900" lvl="1" marL="8001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Tabular data can be used in GIS platforms if it contains geospatial references:</a:t>
            </a:r>
            <a:endParaRPr/>
          </a:p>
          <a:p>
            <a:pPr indent="-342900" lvl="2" marL="12573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Coordinates</a:t>
            </a:r>
            <a:r>
              <a:rPr lang="en-US" sz="2000">
                <a:latin typeface="Open Sans"/>
                <a:ea typeface="Open Sans"/>
                <a:cs typeface="Open Sans"/>
                <a:sym typeface="Open Sans"/>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endParaRPr/>
          </a:p>
          <a:p>
            <a:pPr indent="-342900" lvl="2" marL="12573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Administrative Units</a:t>
            </a:r>
            <a:r>
              <a:rPr lang="en-US" sz="2000">
                <a:latin typeface="Open Sans"/>
                <a:ea typeface="Open Sans"/>
                <a:cs typeface="Open Sans"/>
                <a:sym typeface="Open Sans"/>
              </a:rPr>
              <a:t>: data values can be associated with national or subnational (province, state, or municipality) administrative units. The unique feature IDs associated with the vector polygons associated with each unit should be recorded in its own column.</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Common uses for tabular data in GIS include </a:t>
            </a:r>
            <a:r>
              <a:rPr b="1" lang="en-US" sz="2000">
                <a:latin typeface="Open Sans"/>
                <a:ea typeface="Open Sans"/>
                <a:cs typeface="Open Sans"/>
                <a:sym typeface="Open Sans"/>
              </a:rPr>
              <a:t>field observations </a:t>
            </a:r>
            <a:r>
              <a:rPr lang="en-US" sz="2000">
                <a:latin typeface="Open Sans"/>
                <a:ea typeface="Open Sans"/>
                <a:cs typeface="Open Sans"/>
                <a:sym typeface="Open Sans"/>
              </a:rPr>
              <a:t>(recorded as coordinates), and </a:t>
            </a:r>
            <a:r>
              <a:rPr b="1" lang="en-US" sz="2000">
                <a:latin typeface="Open Sans"/>
                <a:ea typeface="Open Sans"/>
                <a:cs typeface="Open Sans"/>
                <a:sym typeface="Open Sans"/>
              </a:rPr>
              <a:t>census data </a:t>
            </a:r>
            <a:r>
              <a:rPr lang="en-US" sz="2000">
                <a:latin typeface="Open Sans"/>
                <a:ea typeface="Open Sans"/>
                <a:cs typeface="Open Sans"/>
                <a:sym typeface="Open Sans"/>
              </a:rPr>
              <a:t>(at subnational level)</a:t>
            </a:r>
            <a:endParaRPr/>
          </a:p>
          <a:p>
            <a:pPr indent="0" lvl="0" marL="0" rtl="0" algn="l">
              <a:spcBef>
                <a:spcPts val="169"/>
              </a:spcBef>
              <a:spcAft>
                <a:spcPts val="0"/>
              </a:spcAft>
              <a:buClr>
                <a:schemeClr val="dk1"/>
              </a:buClr>
              <a:buSzPts val="1200"/>
              <a:buFont typeface="Arial"/>
              <a:buNone/>
            </a:pPr>
            <a:r>
              <a:t/>
            </a:r>
            <a:endParaRPr/>
          </a:p>
        </p:txBody>
      </p:sp>
      <p:sp>
        <p:nvSpPr>
          <p:cNvPr id="135" name="Google Shape;1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just">
              <a:lnSpc>
                <a:spcPct val="110000"/>
              </a:lnSpc>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Tabular data </a:t>
            </a:r>
            <a:r>
              <a:rPr lang="en-US" sz="2000">
                <a:latin typeface="Open Sans"/>
                <a:ea typeface="Open Sans"/>
                <a:cs typeface="Open Sans"/>
                <a:sym typeface="Open Sans"/>
              </a:rPr>
              <a:t>refers to data tables arranged in rows and columns</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This data type can be used in GIS if it includes </a:t>
            </a:r>
            <a:r>
              <a:rPr b="1" lang="en-US" sz="2000">
                <a:latin typeface="Open Sans"/>
                <a:ea typeface="Open Sans"/>
                <a:cs typeface="Open Sans"/>
                <a:sym typeface="Open Sans"/>
              </a:rPr>
              <a:t>georeferenced data </a:t>
            </a:r>
            <a:r>
              <a:rPr lang="en-US" sz="2000">
                <a:latin typeface="Open Sans"/>
                <a:ea typeface="Open Sans"/>
                <a:cs typeface="Open Sans"/>
                <a:sym typeface="Open Sans"/>
              </a:rPr>
              <a:t>columns</a:t>
            </a:r>
            <a:endParaRPr/>
          </a:p>
          <a:p>
            <a:pPr indent="-342900" lvl="1" marL="8001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Tabular data can be used in GIS platforms if it contains geospatial references:</a:t>
            </a:r>
            <a:endParaRPr/>
          </a:p>
          <a:p>
            <a:pPr indent="-342900" lvl="2" marL="12573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Coordinates</a:t>
            </a:r>
            <a:r>
              <a:rPr lang="en-US" sz="2000">
                <a:latin typeface="Open Sans"/>
                <a:ea typeface="Open Sans"/>
                <a:cs typeface="Open Sans"/>
                <a:sym typeface="Open Sans"/>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endParaRPr/>
          </a:p>
          <a:p>
            <a:pPr indent="-342900" lvl="2" marL="12573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Administrative Units</a:t>
            </a:r>
            <a:r>
              <a:rPr lang="en-US" sz="2000">
                <a:latin typeface="Open Sans"/>
                <a:ea typeface="Open Sans"/>
                <a:cs typeface="Open Sans"/>
                <a:sym typeface="Open Sans"/>
              </a:rPr>
              <a:t>: data values can be associated with national or subnational (province, state, or municipality) administrative units. The unique feature IDs associated with the vector polygons associated with each unit should be recorded in its own column.</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Common uses for tabular data in GIS include </a:t>
            </a:r>
            <a:r>
              <a:rPr b="1" lang="en-US" sz="2000">
                <a:latin typeface="Open Sans"/>
                <a:ea typeface="Open Sans"/>
                <a:cs typeface="Open Sans"/>
                <a:sym typeface="Open Sans"/>
              </a:rPr>
              <a:t>field observations </a:t>
            </a:r>
            <a:r>
              <a:rPr lang="en-US" sz="2000">
                <a:latin typeface="Open Sans"/>
                <a:ea typeface="Open Sans"/>
                <a:cs typeface="Open Sans"/>
                <a:sym typeface="Open Sans"/>
              </a:rPr>
              <a:t>(recorded as coordinates), and </a:t>
            </a:r>
            <a:r>
              <a:rPr b="1" lang="en-US" sz="2000">
                <a:latin typeface="Open Sans"/>
                <a:ea typeface="Open Sans"/>
                <a:cs typeface="Open Sans"/>
                <a:sym typeface="Open Sans"/>
              </a:rPr>
              <a:t>census data </a:t>
            </a:r>
            <a:r>
              <a:rPr lang="en-US" sz="2000">
                <a:latin typeface="Open Sans"/>
                <a:ea typeface="Open Sans"/>
                <a:cs typeface="Open Sans"/>
                <a:sym typeface="Open Sans"/>
              </a:rPr>
              <a:t>(at subnational level)</a:t>
            </a:r>
            <a:endParaRPr/>
          </a:p>
          <a:p>
            <a:pPr indent="0" lvl="0" marL="0" rtl="0" algn="l">
              <a:spcBef>
                <a:spcPts val="169"/>
              </a:spcBef>
              <a:spcAft>
                <a:spcPts val="0"/>
              </a:spcAft>
              <a:buClr>
                <a:schemeClr val="dk1"/>
              </a:buClr>
              <a:buSzPts val="1200"/>
              <a:buFont typeface="Arial"/>
              <a:buNone/>
            </a:pPr>
            <a:r>
              <a:t/>
            </a:r>
            <a:endParaRPr/>
          </a:p>
        </p:txBody>
      </p:sp>
      <p:sp>
        <p:nvSpPr>
          <p:cNvPr id="144" name="Google Shape;14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just">
              <a:lnSpc>
                <a:spcPct val="110000"/>
              </a:lnSpc>
              <a:spcBef>
                <a:spcPts val="0"/>
              </a:spcBef>
              <a:spcAft>
                <a:spcPts val="0"/>
              </a:spcAft>
              <a:buClr>
                <a:schemeClr val="dk1"/>
              </a:buClr>
              <a:buSzPts val="2000"/>
              <a:buFont typeface="Noto Sans Symbols"/>
              <a:buChar char="❑"/>
            </a:pPr>
            <a:r>
              <a:rPr b="1" lang="en-US" sz="2000">
                <a:latin typeface="Open Sans"/>
                <a:ea typeface="Open Sans"/>
                <a:cs typeface="Open Sans"/>
                <a:sym typeface="Open Sans"/>
              </a:rPr>
              <a:t>Tabular data </a:t>
            </a:r>
            <a:r>
              <a:rPr lang="en-US" sz="2000">
                <a:latin typeface="Open Sans"/>
                <a:ea typeface="Open Sans"/>
                <a:cs typeface="Open Sans"/>
                <a:sym typeface="Open Sans"/>
              </a:rPr>
              <a:t>refers to data tables arranged in rows and columns</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This data type can be used in GIS if it includes </a:t>
            </a:r>
            <a:r>
              <a:rPr b="1" lang="en-US" sz="2000">
                <a:latin typeface="Open Sans"/>
                <a:ea typeface="Open Sans"/>
                <a:cs typeface="Open Sans"/>
                <a:sym typeface="Open Sans"/>
              </a:rPr>
              <a:t>georeferenced data </a:t>
            </a:r>
            <a:r>
              <a:rPr lang="en-US" sz="2000">
                <a:latin typeface="Open Sans"/>
                <a:ea typeface="Open Sans"/>
                <a:cs typeface="Open Sans"/>
                <a:sym typeface="Open Sans"/>
              </a:rPr>
              <a:t>columns</a:t>
            </a:r>
            <a:endParaRPr/>
          </a:p>
          <a:p>
            <a:pPr indent="-342900" lvl="1" marL="8001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Tabular data can be used in GIS platforms if it contains geospatial references:</a:t>
            </a:r>
            <a:endParaRPr/>
          </a:p>
          <a:p>
            <a:pPr indent="-342900" lvl="2" marL="12573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Coordinates</a:t>
            </a:r>
            <a:r>
              <a:rPr lang="en-US" sz="2000">
                <a:latin typeface="Open Sans"/>
                <a:ea typeface="Open Sans"/>
                <a:cs typeface="Open Sans"/>
                <a:sym typeface="Open Sans"/>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endParaRPr/>
          </a:p>
          <a:p>
            <a:pPr indent="-342900" lvl="2" marL="1257300" rtl="0" algn="just">
              <a:lnSpc>
                <a:spcPct val="110000"/>
              </a:lnSpc>
              <a:spcBef>
                <a:spcPts val="169"/>
              </a:spcBef>
              <a:spcAft>
                <a:spcPts val="0"/>
              </a:spcAft>
              <a:buClr>
                <a:schemeClr val="dk1"/>
              </a:buClr>
              <a:buSzPts val="2000"/>
              <a:buFont typeface="Noto Sans Symbols"/>
              <a:buChar char="▪"/>
            </a:pPr>
            <a:r>
              <a:rPr b="1" lang="en-US" sz="2000">
                <a:latin typeface="Open Sans"/>
                <a:ea typeface="Open Sans"/>
                <a:cs typeface="Open Sans"/>
                <a:sym typeface="Open Sans"/>
              </a:rPr>
              <a:t>Administrative Units</a:t>
            </a:r>
            <a:r>
              <a:rPr lang="en-US" sz="2000">
                <a:latin typeface="Open Sans"/>
                <a:ea typeface="Open Sans"/>
                <a:cs typeface="Open Sans"/>
                <a:sym typeface="Open Sans"/>
              </a:rPr>
              <a:t>: data values can be associated with national or subnational (province, state, or municipality) administrative units. The unique feature IDs associated with the vector polygons associated with each unit should be recorded in its own column.</a:t>
            </a:r>
            <a:endParaRPr/>
          </a:p>
          <a:p>
            <a:pPr indent="-342900" lvl="0" marL="342900" rtl="0" algn="just">
              <a:lnSpc>
                <a:spcPct val="110000"/>
              </a:lnSpc>
              <a:spcBef>
                <a:spcPts val="169"/>
              </a:spcBef>
              <a:spcAft>
                <a:spcPts val="0"/>
              </a:spcAft>
              <a:buClr>
                <a:schemeClr val="dk1"/>
              </a:buClr>
              <a:buSzPts val="2000"/>
              <a:buFont typeface="Noto Sans Symbols"/>
              <a:buChar char="❑"/>
            </a:pPr>
            <a:r>
              <a:rPr lang="en-US" sz="2000">
                <a:latin typeface="Open Sans"/>
                <a:ea typeface="Open Sans"/>
                <a:cs typeface="Open Sans"/>
                <a:sym typeface="Open Sans"/>
              </a:rPr>
              <a:t>Common uses for tabular data in GIS include </a:t>
            </a:r>
            <a:r>
              <a:rPr b="1" lang="en-US" sz="2000">
                <a:latin typeface="Open Sans"/>
                <a:ea typeface="Open Sans"/>
                <a:cs typeface="Open Sans"/>
                <a:sym typeface="Open Sans"/>
              </a:rPr>
              <a:t>field observations </a:t>
            </a:r>
            <a:r>
              <a:rPr lang="en-US" sz="2000">
                <a:latin typeface="Open Sans"/>
                <a:ea typeface="Open Sans"/>
                <a:cs typeface="Open Sans"/>
                <a:sym typeface="Open Sans"/>
              </a:rPr>
              <a:t>(recorded as coordinates), and </a:t>
            </a:r>
            <a:r>
              <a:rPr b="1" lang="en-US" sz="2000">
                <a:latin typeface="Open Sans"/>
                <a:ea typeface="Open Sans"/>
                <a:cs typeface="Open Sans"/>
                <a:sym typeface="Open Sans"/>
              </a:rPr>
              <a:t>census data </a:t>
            </a:r>
            <a:r>
              <a:rPr lang="en-US" sz="2000">
                <a:latin typeface="Open Sans"/>
                <a:ea typeface="Open Sans"/>
                <a:cs typeface="Open Sans"/>
                <a:sym typeface="Open Sans"/>
              </a:rPr>
              <a:t>(at subnational level)</a:t>
            </a:r>
            <a:endParaRPr/>
          </a:p>
          <a:p>
            <a:pPr indent="0" lvl="0" marL="0" rtl="0" algn="l">
              <a:spcBef>
                <a:spcPts val="169"/>
              </a:spcBef>
              <a:spcAft>
                <a:spcPts val="0"/>
              </a:spcAft>
              <a:buClr>
                <a:schemeClr val="dk1"/>
              </a:buClr>
              <a:buSzPts val="1200"/>
              <a:buFont typeface="Arial"/>
              <a:buNone/>
            </a:pPr>
            <a:r>
              <a:t/>
            </a:r>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pic>
        <p:nvPicPr>
          <p:cNvPr id="15" name="Google Shape;15;p38"/>
          <p:cNvPicPr preferRelativeResize="0"/>
          <p:nvPr/>
        </p:nvPicPr>
        <p:blipFill rotWithShape="1">
          <a:blip r:embed="rId2">
            <a:alphaModFix/>
          </a:blip>
          <a:srcRect b="0" l="0" r="0" t="0"/>
          <a:stretch/>
        </p:blipFill>
        <p:spPr>
          <a:xfrm>
            <a:off x="-1" y="0"/>
            <a:ext cx="12192000" cy="6858000"/>
          </a:xfrm>
          <a:prstGeom prst="rect">
            <a:avLst/>
          </a:prstGeom>
          <a:noFill/>
          <a:ln>
            <a:noFill/>
          </a:ln>
        </p:spPr>
      </p:pic>
      <p:sp>
        <p:nvSpPr>
          <p:cNvPr id="16" name="Google Shape;16;p38"/>
          <p:cNvSpPr txBox="1"/>
          <p:nvPr>
            <p:ph type="ctrTitle"/>
          </p:nvPr>
        </p:nvSpPr>
        <p:spPr>
          <a:xfrm>
            <a:off x="1" y="1952105"/>
            <a:ext cx="9607824"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subTitle"/>
          </p:nvPr>
        </p:nvSpPr>
        <p:spPr>
          <a:xfrm>
            <a:off x="0" y="4339705"/>
            <a:ext cx="9607826" cy="195210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600"/>
              <a:buNone/>
              <a:defRPr b="0"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63" name="Shape 63"/>
        <p:cNvGrpSpPr/>
        <p:nvPr/>
      </p:nvGrpSpPr>
      <p:grpSpPr>
        <a:xfrm>
          <a:off x="0" y="0"/>
          <a:ext cx="0" cy="0"/>
          <a:chOff x="0" y="0"/>
          <a:chExt cx="0" cy="0"/>
        </a:xfrm>
      </p:grpSpPr>
      <p:sp>
        <p:nvSpPr>
          <p:cNvPr id="64" name="Google Shape;64;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44"/>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4"/>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4"/>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8" name="Shape 68"/>
        <p:cNvGrpSpPr/>
        <p:nvPr/>
      </p:nvGrpSpPr>
      <p:grpSpPr>
        <a:xfrm>
          <a:off x="0" y="0"/>
          <a:ext cx="0" cy="0"/>
          <a:chOff x="0" y="0"/>
          <a:chExt cx="0" cy="0"/>
        </a:xfrm>
      </p:grpSpPr>
      <p:sp>
        <p:nvSpPr>
          <p:cNvPr id="69" name="Google Shape;69;p4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71" name="Google Shape;71;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 name="Shape 18"/>
        <p:cNvGrpSpPr/>
        <p:nvPr/>
      </p:nvGrpSpPr>
      <p:grpSpPr>
        <a:xfrm>
          <a:off x="0" y="0"/>
          <a:ext cx="0" cy="0"/>
          <a:chOff x="0" y="0"/>
          <a:chExt cx="0" cy="0"/>
        </a:xfrm>
      </p:grpSpPr>
      <p:sp>
        <p:nvSpPr>
          <p:cNvPr id="19" name="Google Shape;19;p41"/>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4" name="Shape 24"/>
        <p:cNvGrpSpPr/>
        <p:nvPr/>
      </p:nvGrpSpPr>
      <p:grpSpPr>
        <a:xfrm>
          <a:off x="0" y="0"/>
          <a:ext cx="0" cy="0"/>
          <a:chOff x="0" y="0"/>
          <a:chExt cx="0" cy="0"/>
        </a:xfrm>
      </p:grpSpPr>
      <p:pic>
        <p:nvPicPr>
          <p:cNvPr id="25" name="Google Shape;25;p46"/>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26" name="Google Shape;26;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46"/>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6"/>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29" name="Shape 29"/>
        <p:cNvGrpSpPr/>
        <p:nvPr/>
      </p:nvGrpSpPr>
      <p:grpSpPr>
        <a:xfrm>
          <a:off x="0" y="0"/>
          <a:ext cx="0" cy="0"/>
          <a:chOff x="0" y="0"/>
          <a:chExt cx="0" cy="0"/>
        </a:xfrm>
      </p:grpSpPr>
      <p:sp>
        <p:nvSpPr>
          <p:cNvPr id="30" name="Google Shape;30;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31" name="Google Shape;31;p47"/>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7"/>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7"/>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48"/>
          <p:cNvSpPr txBox="1"/>
          <p:nvPr>
            <p:ph idx="1" type="body"/>
          </p:nvPr>
        </p:nvSpPr>
        <p:spPr>
          <a:xfrm>
            <a:off x="838200" y="1239210"/>
            <a:ext cx="10515600" cy="49377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48"/>
          <p:cNvSpPr txBox="1"/>
          <p:nvPr>
            <p:ph type="title"/>
          </p:nvPr>
        </p:nvSpPr>
        <p:spPr>
          <a:xfrm>
            <a:off x="838200" y="0"/>
            <a:ext cx="10515600" cy="10787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8" name="Shape 38"/>
        <p:cNvGrpSpPr/>
        <p:nvPr/>
      </p:nvGrpSpPr>
      <p:grpSpPr>
        <a:xfrm>
          <a:off x="0" y="0"/>
          <a:ext cx="0" cy="0"/>
          <a:chOff x="0" y="0"/>
          <a:chExt cx="0" cy="0"/>
        </a:xfrm>
      </p:grpSpPr>
      <p:sp>
        <p:nvSpPr>
          <p:cNvPr id="39" name="Google Shape;39;p49"/>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41" name="Google Shape;41;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7" name="Shape 47"/>
        <p:cNvGrpSpPr/>
        <p:nvPr/>
      </p:nvGrpSpPr>
      <p:grpSpPr>
        <a:xfrm>
          <a:off x="0" y="0"/>
          <a:ext cx="0" cy="0"/>
          <a:chOff x="0" y="0"/>
          <a:chExt cx="0" cy="0"/>
        </a:xfrm>
      </p:grpSpPr>
      <p:sp>
        <p:nvSpPr>
          <p:cNvPr id="48" name="Google Shape;48;p40"/>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4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3" name="Shape 53"/>
        <p:cNvGrpSpPr/>
        <p:nvPr/>
      </p:nvGrpSpPr>
      <p:grpSpPr>
        <a:xfrm>
          <a:off x="0" y="0"/>
          <a:ext cx="0" cy="0"/>
          <a:chOff x="0" y="0"/>
          <a:chExt cx="0" cy="0"/>
        </a:xfrm>
      </p:grpSpPr>
      <p:sp>
        <p:nvSpPr>
          <p:cNvPr id="54" name="Google Shape;54;p42"/>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2"/>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2"/>
          <p:cNvSpPr/>
          <p:nvPr>
            <p:ph idx="2" type="pic"/>
          </p:nvPr>
        </p:nvSpPr>
        <p:spPr>
          <a:xfrm>
            <a:off x="6172202" y="1239210"/>
            <a:ext cx="5181598" cy="4937753"/>
          </a:xfrm>
          <a:prstGeom prst="rect">
            <a:avLst/>
          </a:prstGeom>
          <a:noFill/>
          <a:ln>
            <a:noFill/>
          </a:ln>
        </p:spPr>
      </p:sp>
      <p:sp>
        <p:nvSpPr>
          <p:cNvPr id="57" name="Google Shape;57;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58" name="Shape 58"/>
        <p:cNvGrpSpPr/>
        <p:nvPr/>
      </p:nvGrpSpPr>
      <p:grpSpPr>
        <a:xfrm>
          <a:off x="0" y="0"/>
          <a:ext cx="0" cy="0"/>
          <a:chOff x="0" y="0"/>
          <a:chExt cx="0" cy="0"/>
        </a:xfrm>
      </p:grpSpPr>
      <p:pic>
        <p:nvPicPr>
          <p:cNvPr id="59" name="Google Shape;59;p43"/>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60" name="Google Shape;60;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61" name="Google Shape;61;p43"/>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43"/>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 name="Google Shape;12;p37"/>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pic>
        <p:nvPicPr>
          <p:cNvPr id="43" name="Google Shape;43;p3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4" name="Google Shape;44;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39"/>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6.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9.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www.qgistutorials.com/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idx="1" type="subTitle"/>
          </p:nvPr>
        </p:nvSpPr>
        <p:spPr>
          <a:xfrm>
            <a:off x="1158844" y="4323781"/>
            <a:ext cx="6201623" cy="947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sz="3200">
                <a:solidFill>
                  <a:schemeClr val="lt1"/>
                </a:solidFill>
              </a:rPr>
              <a:t>LECTURE 3</a:t>
            </a:r>
            <a:br>
              <a:rPr b="1" lang="en-US" sz="3200"/>
            </a:br>
            <a:r>
              <a:rPr b="1" lang="en-US" sz="3200">
                <a:solidFill>
                  <a:schemeClr val="dk1"/>
                </a:solidFill>
              </a:rPr>
              <a:t>KEY GIS CONCEPTS</a:t>
            </a:r>
            <a:endParaRPr/>
          </a:p>
        </p:txBody>
      </p:sp>
      <p:pic>
        <p:nvPicPr>
          <p:cNvPr descr="A black background with white text&#10;&#10;Description automatically generated" id="77" name="Google Shape;77;p1"/>
          <p:cNvPicPr preferRelativeResize="0"/>
          <p:nvPr/>
        </p:nvPicPr>
        <p:blipFill rotWithShape="1">
          <a:blip r:embed="rId3">
            <a:alphaModFix/>
          </a:blip>
          <a:srcRect b="0" l="0" r="0" t="0"/>
          <a:stretch/>
        </p:blipFill>
        <p:spPr>
          <a:xfrm>
            <a:off x="597528" y="3775297"/>
            <a:ext cx="3327517" cy="782486"/>
          </a:xfrm>
          <a:prstGeom prst="rect">
            <a:avLst/>
          </a:prstGeom>
          <a:noFill/>
          <a:ln>
            <a:noFill/>
          </a:ln>
        </p:spPr>
      </p:pic>
      <p:sp>
        <p:nvSpPr>
          <p:cNvPr id="78" name="Google Shape;78;p1"/>
          <p:cNvSpPr txBox="1"/>
          <p:nvPr/>
        </p:nvSpPr>
        <p:spPr>
          <a:xfrm>
            <a:off x="7939610" y="5364606"/>
            <a:ext cx="15496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1" lang="en-US" sz="800" u="none" cap="none" strike="noStrike">
                <a:solidFill>
                  <a:srgbClr val="FFFFFF"/>
                </a:solidFill>
                <a:latin typeface="Open Sans"/>
                <a:ea typeface="Open Sans"/>
                <a:cs typeface="Open Sans"/>
                <a:sym typeface="Open Sans"/>
              </a:rPr>
              <a:t>Supported by and in collaboration with World Resources Institute</a:t>
            </a:r>
            <a:endParaRPr/>
          </a:p>
        </p:txBody>
      </p:sp>
      <p:pic>
        <p:nvPicPr>
          <p:cNvPr id="79" name="Google Shape;79;p1"/>
          <p:cNvPicPr preferRelativeResize="0"/>
          <p:nvPr/>
        </p:nvPicPr>
        <p:blipFill rotWithShape="1">
          <a:blip r:embed="rId4">
            <a:alphaModFix/>
          </a:blip>
          <a:srcRect b="0" l="0" r="0" t="0"/>
          <a:stretch/>
        </p:blipFill>
        <p:spPr>
          <a:xfrm>
            <a:off x="8027367" y="5917631"/>
            <a:ext cx="1184564" cy="410649"/>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4" name="Google Shape;184;p10"/>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Geographic Projections</a:t>
            </a:r>
            <a:endParaRPr/>
          </a:p>
        </p:txBody>
      </p:sp>
      <p:sp>
        <p:nvSpPr>
          <p:cNvPr id="185" name="Google Shape;185;p10"/>
          <p:cNvSpPr txBox="1"/>
          <p:nvPr/>
        </p:nvSpPr>
        <p:spPr>
          <a:xfrm>
            <a:off x="1189608" y="2158008"/>
            <a:ext cx="9716815" cy="288495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Map Projection </a:t>
            </a:r>
            <a:r>
              <a:rPr lang="en-US" sz="2000">
                <a:solidFill>
                  <a:schemeClr val="dk1"/>
                </a:solidFill>
                <a:latin typeface="Arial"/>
                <a:ea typeface="Arial"/>
                <a:cs typeface="Arial"/>
                <a:sym typeface="Arial"/>
              </a:rPr>
              <a:t>refers to the method used to depict 3-dimension data (the earth’s surface) in a 2-dimensional representation (a map)</a:t>
            </a:r>
            <a:endParaRPr/>
          </a:p>
          <a:p>
            <a:pPr indent="-342900" lvl="0" marL="342900" marR="0" rtl="0" algn="just">
              <a:lnSpc>
                <a:spcPct val="110000"/>
              </a:lnSpc>
              <a:spcBef>
                <a:spcPts val="169"/>
              </a:spcBef>
              <a:spcAft>
                <a:spcPts val="0"/>
              </a:spcAft>
              <a:buClr>
                <a:schemeClr val="dk1"/>
              </a:buClr>
              <a:buSzPts val="2000"/>
              <a:buFont typeface="Arial"/>
              <a:buChar char="•"/>
            </a:pPr>
            <a:r>
              <a:rPr lang="en-US" sz="2000">
                <a:solidFill>
                  <a:schemeClr val="dk1"/>
                </a:solidFill>
                <a:latin typeface="Arial"/>
                <a:ea typeface="Arial"/>
                <a:cs typeface="Arial"/>
                <a:sym typeface="Arial"/>
              </a:rPr>
              <a:t>Projections are specified in GIS using a </a:t>
            </a:r>
            <a:r>
              <a:rPr b="1" lang="en-US" sz="2000">
                <a:solidFill>
                  <a:schemeClr val="dk1"/>
                </a:solidFill>
                <a:latin typeface="Arial"/>
                <a:ea typeface="Arial"/>
                <a:cs typeface="Arial"/>
                <a:sym typeface="Arial"/>
              </a:rPr>
              <a:t>coordinate reference system (CRS)</a:t>
            </a:r>
            <a:endParaRPr/>
          </a:p>
          <a:p>
            <a:pPr indent="-342900" lvl="0" marL="342900" marR="0" rtl="0" algn="just">
              <a:lnSpc>
                <a:spcPct val="110000"/>
              </a:lnSpc>
              <a:spcBef>
                <a:spcPts val="169"/>
              </a:spcBef>
              <a:spcAft>
                <a:spcPts val="0"/>
              </a:spcAft>
              <a:buClr>
                <a:schemeClr val="dk1"/>
              </a:buClr>
              <a:buSzPts val="2000"/>
              <a:buFont typeface="Arial"/>
              <a:buChar char="•"/>
            </a:pPr>
            <a:r>
              <a:rPr lang="en-US" sz="2000">
                <a:solidFill>
                  <a:schemeClr val="dk1"/>
                </a:solidFill>
                <a:latin typeface="Arial"/>
                <a:ea typeface="Arial"/>
                <a:cs typeface="Arial"/>
                <a:sym typeface="Arial"/>
              </a:rPr>
              <a:t>Each CRS has a specified unit:</a:t>
            </a:r>
            <a:endParaRPr/>
          </a:p>
          <a:p>
            <a:pPr indent="-342900" lvl="1" marL="800100" marR="0" rtl="0" algn="just">
              <a:lnSpc>
                <a:spcPct val="110000"/>
              </a:lnSpc>
              <a:spcBef>
                <a:spcPts val="169"/>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Meters</a:t>
            </a:r>
            <a:r>
              <a:rPr b="0" i="0" lang="en-US" sz="2000" u="none" cap="none" strike="noStrike">
                <a:solidFill>
                  <a:schemeClr val="dk1"/>
                </a:solidFill>
                <a:latin typeface="Arial"/>
                <a:ea typeface="Arial"/>
                <a:cs typeface="Arial"/>
                <a:sym typeface="Arial"/>
              </a:rPr>
              <a:t>: A CRS denominated in meters can be useful for geoprocessing operations that require inputs in metric units</a:t>
            </a:r>
            <a:endParaRPr/>
          </a:p>
          <a:p>
            <a:pPr indent="-342900" lvl="1" marL="800100" marR="0" rtl="0" algn="just">
              <a:lnSpc>
                <a:spcPct val="110000"/>
              </a:lnSpc>
              <a:spcBef>
                <a:spcPts val="169"/>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Degrees</a:t>
            </a:r>
            <a:r>
              <a:rPr b="0" i="0" lang="en-US" sz="2000" u="none" cap="none" strike="noStrike">
                <a:solidFill>
                  <a:schemeClr val="dk1"/>
                </a:solidFill>
                <a:latin typeface="Arial"/>
                <a:ea typeface="Arial"/>
                <a:cs typeface="Arial"/>
                <a:sym typeface="Arial"/>
              </a:rPr>
              <a:t>: A CRS denominated in degrees provides more intuitive navigation for GIS users</a:t>
            </a:r>
            <a:endParaRPr/>
          </a:p>
        </p:txBody>
      </p:sp>
      <p:sp>
        <p:nvSpPr>
          <p:cNvPr id="186" name="Google Shape;186;p10"/>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3" name="Google Shape;193;p11"/>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
        <p:nvSpPr>
          <p:cNvPr id="194" name="Google Shape;194;p11"/>
          <p:cNvSpPr/>
          <p:nvPr/>
        </p:nvSpPr>
        <p:spPr>
          <a:xfrm>
            <a:off x="509383" y="1242900"/>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QGIS – Geographic Information System Software</a:t>
            </a:r>
            <a:endParaRPr sz="1800">
              <a:solidFill>
                <a:schemeClr val="dk1"/>
              </a:solidFill>
              <a:latin typeface="Arial"/>
              <a:ea typeface="Arial"/>
              <a:cs typeface="Arial"/>
              <a:sym typeface="Arial"/>
            </a:endParaRPr>
          </a:p>
        </p:txBody>
      </p:sp>
      <p:sp>
        <p:nvSpPr>
          <p:cNvPr id="195" name="Google Shape;195;p11"/>
          <p:cNvSpPr txBox="1"/>
          <p:nvPr/>
        </p:nvSpPr>
        <p:spPr>
          <a:xfrm>
            <a:off x="509383" y="1545974"/>
            <a:ext cx="534493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QGIS </a:t>
            </a:r>
            <a:r>
              <a:rPr lang="en-US" sz="2000">
                <a:solidFill>
                  <a:schemeClr val="dk1"/>
                </a:solidFill>
                <a:latin typeface="Arial"/>
                <a:ea typeface="Arial"/>
                <a:cs typeface="Arial"/>
                <a:sym typeface="Arial"/>
              </a:rPr>
              <a:t>is a free, open-source software GIS software used for the creation, analysis, visualization, and management of geographic data and maps.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Geospatial data often requires cleaning, updating, and transformation to ensure clarity and consistency. </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QGIS provides essential tools for data preprocessing, including reformatting attributes, aligning coordinate systems, and structuring data to match the desired format and granularity required by EAE.</a:t>
            </a:r>
            <a:endParaRPr sz="18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p:txBody>
      </p:sp>
      <p:pic>
        <p:nvPicPr>
          <p:cNvPr descr="A screenshot of a computer&#10;&#10;Description automatically generated" id="196" name="Google Shape;196;p11"/>
          <p:cNvPicPr preferRelativeResize="0"/>
          <p:nvPr/>
        </p:nvPicPr>
        <p:blipFill rotWithShape="1">
          <a:blip r:embed="rId3">
            <a:alphaModFix/>
          </a:blip>
          <a:srcRect b="0" l="0" r="0" t="0"/>
          <a:stretch/>
        </p:blipFill>
        <p:spPr>
          <a:xfrm>
            <a:off x="6633248" y="3199316"/>
            <a:ext cx="3997806" cy="2760761"/>
          </a:xfrm>
          <a:prstGeom prst="rect">
            <a:avLst/>
          </a:prstGeom>
          <a:noFill/>
          <a:ln>
            <a:noFill/>
          </a:ln>
        </p:spPr>
      </p:pic>
      <p:pic>
        <p:nvPicPr>
          <p:cNvPr descr="A green letter and a white background&#10;&#10;Description automatically generated" id="197" name="Google Shape;197;p11"/>
          <p:cNvPicPr preferRelativeResize="0"/>
          <p:nvPr/>
        </p:nvPicPr>
        <p:blipFill rotWithShape="1">
          <a:blip r:embed="rId4">
            <a:alphaModFix/>
          </a:blip>
          <a:srcRect b="0" l="0" r="0" t="0"/>
          <a:stretch/>
        </p:blipFill>
        <p:spPr>
          <a:xfrm>
            <a:off x="7325976" y="2260363"/>
            <a:ext cx="2743200" cy="844062"/>
          </a:xfrm>
          <a:prstGeom prst="rect">
            <a:avLst/>
          </a:prstGeom>
          <a:noFill/>
          <a:ln>
            <a:noFill/>
          </a:ln>
        </p:spPr>
      </p:pic>
      <p:sp>
        <p:nvSpPr>
          <p:cNvPr id="198" name="Google Shape;198;p11"/>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5" name="Google Shape;205;p12"/>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Attribute Tables</a:t>
            </a:r>
            <a:endParaRPr/>
          </a:p>
        </p:txBody>
      </p:sp>
      <p:sp>
        <p:nvSpPr>
          <p:cNvPr id="206" name="Google Shape;206;p12"/>
          <p:cNvSpPr txBox="1"/>
          <p:nvPr/>
        </p:nvSpPr>
        <p:spPr>
          <a:xfrm>
            <a:off x="256898" y="-27720"/>
            <a:ext cx="6951976" cy="808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3.2 Working with Data Attributes</a:t>
            </a:r>
            <a:endParaRPr b="1" i="0" sz="2800" u="none" cap="none" strike="noStrike">
              <a:solidFill>
                <a:srgbClr val="C00000"/>
              </a:solidFill>
              <a:latin typeface="Arial"/>
              <a:ea typeface="Arial"/>
              <a:cs typeface="Arial"/>
              <a:sym typeface="Arial"/>
            </a:endParaRPr>
          </a:p>
        </p:txBody>
      </p:sp>
      <p:sp>
        <p:nvSpPr>
          <p:cNvPr id="207" name="Google Shape;207;p12"/>
          <p:cNvSpPr txBox="1"/>
          <p:nvPr/>
        </p:nvSpPr>
        <p:spPr>
          <a:xfrm>
            <a:off x="1189608" y="1847057"/>
            <a:ext cx="9716815" cy="1631216"/>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Data </a:t>
            </a:r>
            <a:r>
              <a:rPr b="1" lang="en-US" sz="2000">
                <a:solidFill>
                  <a:schemeClr val="dk1"/>
                </a:solidFill>
                <a:latin typeface="Arial"/>
                <a:ea typeface="Arial"/>
                <a:cs typeface="Arial"/>
                <a:sym typeface="Arial"/>
              </a:rPr>
              <a:t>attributes</a:t>
            </a:r>
            <a:r>
              <a:rPr lang="en-US" sz="2000">
                <a:solidFill>
                  <a:schemeClr val="dk1"/>
                </a:solidFill>
                <a:latin typeface="Arial"/>
                <a:ea typeface="Arial"/>
                <a:cs typeface="Arial"/>
                <a:sym typeface="Arial"/>
              </a:rPr>
              <a:t> are informational values about a geospatial feature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These are stored in the </a:t>
            </a:r>
            <a:r>
              <a:rPr b="1" lang="en-US" sz="2000">
                <a:solidFill>
                  <a:schemeClr val="dk1"/>
                </a:solidFill>
                <a:latin typeface="Arial"/>
                <a:ea typeface="Arial"/>
                <a:cs typeface="Arial"/>
                <a:sym typeface="Arial"/>
              </a:rPr>
              <a:t>attribute table</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Attributes can be </a:t>
            </a:r>
            <a:r>
              <a:rPr b="1" i="0" lang="en-US" sz="2000" u="none" cap="none" strike="noStrike">
                <a:solidFill>
                  <a:schemeClr val="dk1"/>
                </a:solidFill>
                <a:latin typeface="Arial"/>
                <a:ea typeface="Arial"/>
                <a:cs typeface="Arial"/>
                <a:sym typeface="Arial"/>
              </a:rPr>
              <a:t>viewed</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modified</a:t>
            </a:r>
            <a:r>
              <a:rPr b="0" i="0" lang="en-US" sz="2000" u="none" cap="none" strike="noStrike">
                <a:solidFill>
                  <a:schemeClr val="dk1"/>
                </a:solidFill>
                <a:latin typeface="Arial"/>
                <a:ea typeface="Arial"/>
                <a:cs typeface="Arial"/>
                <a:sym typeface="Arial"/>
              </a:rPr>
              <a:t>, or </a:t>
            </a:r>
            <a:r>
              <a:rPr b="1" i="0" lang="en-US" sz="2000" u="none" cap="none" strike="noStrike">
                <a:solidFill>
                  <a:schemeClr val="dk1"/>
                </a:solidFill>
                <a:latin typeface="Arial"/>
                <a:ea typeface="Arial"/>
                <a:cs typeface="Arial"/>
                <a:sym typeface="Arial"/>
              </a:rPr>
              <a:t>added</a:t>
            </a:r>
            <a:r>
              <a:rPr b="0" i="0" lang="en-US" sz="2000" u="none" cap="none" strike="noStrike">
                <a:solidFill>
                  <a:schemeClr val="dk1"/>
                </a:solidFill>
                <a:latin typeface="Arial"/>
                <a:ea typeface="Arial"/>
                <a:cs typeface="Arial"/>
                <a:sym typeface="Arial"/>
              </a:rPr>
              <a:t> in the attribute table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Attributes can also be added to geospatial features by </a:t>
            </a:r>
            <a:r>
              <a:rPr b="1" lang="en-US" sz="2000">
                <a:solidFill>
                  <a:schemeClr val="dk1"/>
                </a:solidFill>
                <a:latin typeface="Arial"/>
                <a:ea typeface="Arial"/>
                <a:cs typeface="Arial"/>
                <a:sym typeface="Arial"/>
              </a:rPr>
              <a:t>joining</a:t>
            </a:r>
            <a:r>
              <a:rPr lang="en-US" sz="2000">
                <a:solidFill>
                  <a:schemeClr val="dk1"/>
                </a:solidFill>
                <a:latin typeface="Arial"/>
                <a:ea typeface="Arial"/>
                <a:cs typeface="Arial"/>
                <a:sym typeface="Arial"/>
              </a:rPr>
              <a:t> a .csv file</a:t>
            </a:r>
            <a:endParaRPr/>
          </a:p>
        </p:txBody>
      </p:sp>
      <p:pic>
        <p:nvPicPr>
          <p:cNvPr id="208" name="Google Shape;208;p12"/>
          <p:cNvPicPr preferRelativeResize="0"/>
          <p:nvPr/>
        </p:nvPicPr>
        <p:blipFill rotWithShape="1">
          <a:blip r:embed="rId3">
            <a:alphaModFix/>
          </a:blip>
          <a:srcRect b="0" l="0" r="0" t="0"/>
          <a:stretch/>
        </p:blipFill>
        <p:spPr>
          <a:xfrm>
            <a:off x="145696" y="3688426"/>
            <a:ext cx="11506925" cy="1479710"/>
          </a:xfrm>
          <a:prstGeom prst="rect">
            <a:avLst/>
          </a:prstGeom>
          <a:noFill/>
          <a:ln>
            <a:noFill/>
          </a:ln>
        </p:spPr>
      </p:pic>
      <p:sp>
        <p:nvSpPr>
          <p:cNvPr id="209" name="Google Shape;209;p12"/>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6" name="Google Shape;216;p13"/>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Cleaning &amp; Harmonizing Attributes</a:t>
            </a:r>
            <a:endParaRPr/>
          </a:p>
        </p:txBody>
      </p:sp>
      <p:sp>
        <p:nvSpPr>
          <p:cNvPr id="217" name="Google Shape;217;p13"/>
          <p:cNvSpPr txBox="1"/>
          <p:nvPr/>
        </p:nvSpPr>
        <p:spPr>
          <a:xfrm>
            <a:off x="1189608" y="1847057"/>
            <a:ext cx="9716815" cy="2554545"/>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It is common to have to clean, reconcile, or harmonize data attributes when using GIS data. Raw data may require:</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Reformatting</a:t>
            </a:r>
            <a:r>
              <a:rPr b="0" i="0" lang="en-US" sz="2000" u="none" cap="none" strike="noStrike">
                <a:solidFill>
                  <a:schemeClr val="dk1"/>
                </a:solidFill>
                <a:latin typeface="Arial"/>
                <a:ea typeface="Arial"/>
                <a:cs typeface="Arial"/>
                <a:sym typeface="Arial"/>
              </a:rPr>
              <a:t> data (ex. Number, string, etc.)</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Adjusting </a:t>
            </a:r>
            <a:r>
              <a:rPr b="1" i="0" lang="en-US" sz="2000" u="none" cap="none" strike="noStrike">
                <a:solidFill>
                  <a:schemeClr val="dk1"/>
                </a:solidFill>
                <a:latin typeface="Arial"/>
                <a:ea typeface="Arial"/>
                <a:cs typeface="Arial"/>
                <a:sym typeface="Arial"/>
              </a:rPr>
              <a:t>labels </a:t>
            </a:r>
            <a:r>
              <a:rPr b="0" i="0" lang="en-US" sz="2000" u="none" cap="none" strike="noStrike">
                <a:solidFill>
                  <a:schemeClr val="dk1"/>
                </a:solidFill>
                <a:latin typeface="Arial"/>
                <a:ea typeface="Arial"/>
                <a:cs typeface="Arial"/>
                <a:sym typeface="Arial"/>
              </a:rPr>
              <a:t>and </a:t>
            </a:r>
            <a:r>
              <a:rPr b="1" i="0" lang="en-US" sz="2000" u="none" cap="none" strike="noStrike">
                <a:solidFill>
                  <a:schemeClr val="dk1"/>
                </a:solidFill>
                <a:latin typeface="Arial"/>
                <a:ea typeface="Arial"/>
                <a:cs typeface="Arial"/>
                <a:sym typeface="Arial"/>
              </a:rPr>
              <a:t>units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Removing</a:t>
            </a:r>
            <a:r>
              <a:rPr b="0" i="0" lang="en-US" sz="2000" u="none" cap="none" strike="noStrike">
                <a:solidFill>
                  <a:schemeClr val="dk1"/>
                </a:solidFill>
                <a:latin typeface="Arial"/>
                <a:ea typeface="Arial"/>
                <a:cs typeface="Arial"/>
                <a:sym typeface="Arial"/>
              </a:rPr>
              <a:t> unnecessary attributes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Data attributes should be recorded </a:t>
            </a:r>
            <a:r>
              <a:rPr b="1" lang="en-US" sz="2000">
                <a:solidFill>
                  <a:schemeClr val="dk1"/>
                </a:solidFill>
                <a:latin typeface="Arial"/>
                <a:ea typeface="Arial"/>
                <a:cs typeface="Arial"/>
                <a:sym typeface="Arial"/>
              </a:rPr>
              <a:t>consistently</a:t>
            </a:r>
            <a:r>
              <a:rPr lang="en-US" sz="2000">
                <a:solidFill>
                  <a:schemeClr val="dk1"/>
                </a:solidFill>
                <a:latin typeface="Arial"/>
                <a:ea typeface="Arial"/>
                <a:cs typeface="Arial"/>
                <a:sym typeface="Arial"/>
              </a:rPr>
              <a:t>, clearly </a:t>
            </a:r>
            <a:r>
              <a:rPr b="1" lang="en-US" sz="2000">
                <a:solidFill>
                  <a:schemeClr val="dk1"/>
                </a:solidFill>
                <a:latin typeface="Arial"/>
                <a:ea typeface="Arial"/>
                <a:cs typeface="Arial"/>
                <a:sym typeface="Arial"/>
              </a:rPr>
              <a:t>labelled</a:t>
            </a:r>
            <a:r>
              <a:rPr lang="en-US" sz="2000">
                <a:solidFill>
                  <a:schemeClr val="dk1"/>
                </a:solidFill>
                <a:latin typeface="Arial"/>
                <a:ea typeface="Arial"/>
                <a:cs typeface="Arial"/>
                <a:sym typeface="Arial"/>
              </a:rPr>
              <a:t>, and </a:t>
            </a:r>
            <a:r>
              <a:rPr b="1" lang="en-US" sz="2000">
                <a:solidFill>
                  <a:schemeClr val="dk1"/>
                </a:solidFill>
                <a:latin typeface="Arial"/>
                <a:ea typeface="Arial"/>
                <a:cs typeface="Arial"/>
                <a:sym typeface="Arial"/>
              </a:rPr>
              <a:t>relevant</a:t>
            </a:r>
            <a:r>
              <a:rPr lang="en-US" sz="2000">
                <a:solidFill>
                  <a:schemeClr val="dk1"/>
                </a:solidFill>
                <a:latin typeface="Arial"/>
                <a:ea typeface="Arial"/>
                <a:cs typeface="Arial"/>
                <a:sym typeface="Arial"/>
              </a:rPr>
              <a:t> to user objectives</a:t>
            </a:r>
            <a:endParaRPr/>
          </a:p>
        </p:txBody>
      </p:sp>
      <p:sp>
        <p:nvSpPr>
          <p:cNvPr id="218" name="Google Shape;218;p13"/>
          <p:cNvSpPr txBox="1"/>
          <p:nvPr/>
        </p:nvSpPr>
        <p:spPr>
          <a:xfrm>
            <a:off x="256898" y="-27720"/>
            <a:ext cx="6951976" cy="808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3.2 Working with Data Attributes</a:t>
            </a:r>
            <a:endParaRPr b="1" i="0" sz="2800" u="none" cap="none" strike="noStrike">
              <a:solidFill>
                <a:srgbClr val="C00000"/>
              </a:solidFill>
              <a:latin typeface="Arial"/>
              <a:ea typeface="Arial"/>
              <a:cs typeface="Arial"/>
              <a:sym typeface="Arial"/>
            </a:endParaRPr>
          </a:p>
        </p:txBody>
      </p:sp>
      <p:sp>
        <p:nvSpPr>
          <p:cNvPr id="219" name="Google Shape;219;p13"/>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6" name="Google Shape;226;p14"/>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Adding &amp; Modifying Data Attributes in QGIS</a:t>
            </a:r>
            <a:endParaRPr/>
          </a:p>
        </p:txBody>
      </p:sp>
      <p:sp>
        <p:nvSpPr>
          <p:cNvPr id="227" name="Google Shape;227;p14"/>
          <p:cNvSpPr txBox="1"/>
          <p:nvPr/>
        </p:nvSpPr>
        <p:spPr>
          <a:xfrm>
            <a:off x="1189608" y="1847057"/>
            <a:ext cx="9716815" cy="3477875"/>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There are many ways to modify data attributes in QGIS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Manual Entry</a:t>
            </a:r>
            <a:r>
              <a:rPr b="0" i="0" lang="en-US" sz="2000" u="none" cap="none" strike="noStrike">
                <a:solidFill>
                  <a:schemeClr val="dk1"/>
                </a:solidFill>
                <a:latin typeface="Arial"/>
                <a:ea typeface="Arial"/>
                <a:cs typeface="Arial"/>
                <a:sym typeface="Arial"/>
              </a:rPr>
              <a:t>: select features to edit (manual selection or </a:t>
            </a:r>
            <a:r>
              <a:rPr b="0" i="1" lang="en-US" sz="2000" u="none" cap="none" strike="noStrike">
                <a:solidFill>
                  <a:schemeClr val="dk1"/>
                </a:solidFill>
                <a:latin typeface="Arial"/>
                <a:ea typeface="Arial"/>
                <a:cs typeface="Arial"/>
                <a:sym typeface="Arial"/>
              </a:rPr>
              <a:t>select by attribute</a:t>
            </a:r>
            <a:r>
              <a:rPr b="0" i="0" lang="en-US" sz="2000" u="none" cap="none" strike="noStrike">
                <a:solidFill>
                  <a:schemeClr val="dk1"/>
                </a:solidFill>
                <a:latin typeface="Arial"/>
                <a:ea typeface="Arial"/>
                <a:cs typeface="Arial"/>
                <a:sym typeface="Arial"/>
              </a:rPr>
              <a:t>), and enter values manually</a:t>
            </a:r>
            <a:endParaRPr/>
          </a:p>
          <a:p>
            <a:pPr indent="-215900" lvl="1" marL="80010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a:t>
            </a:r>
            <a:endParaRPr b="1" i="0" sz="2000" u="none" cap="none" strike="noStrike">
              <a:solidFill>
                <a:schemeClr val="dk1"/>
              </a:solidFill>
              <a:latin typeface="Arial"/>
              <a:ea typeface="Arial"/>
              <a:cs typeface="Arial"/>
              <a:sym typeface="Arial"/>
            </a:endParaRPr>
          </a:p>
          <a:p>
            <a:pPr indent="-215900" lvl="1" marL="800100" marR="0" rtl="0" algn="l">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Function Editor</a:t>
            </a:r>
            <a:r>
              <a:rPr b="0" i="0" lang="en-US" sz="2000" u="none" cap="none" strike="noStrike">
                <a:solidFill>
                  <a:schemeClr val="dk1"/>
                </a:solidFill>
                <a:latin typeface="Arial"/>
                <a:ea typeface="Arial"/>
                <a:cs typeface="Arial"/>
                <a:sym typeface="Arial"/>
              </a:rPr>
              <a:t>: specify a mathematic or geometric (e.g. area) calculation to apply to an attribute column</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Join Attributes by Location</a:t>
            </a:r>
            <a:r>
              <a:rPr b="0" i="0" lang="en-US" sz="2000" u="none" cap="none" strike="noStrike">
                <a:solidFill>
                  <a:schemeClr val="dk1"/>
                </a:solidFill>
                <a:latin typeface="Arial"/>
                <a:ea typeface="Arial"/>
                <a:cs typeface="Arial"/>
                <a:sym typeface="Arial"/>
              </a:rPr>
              <a:t>: populate attribute columns with values reflecting relation to other geospatial data</a:t>
            </a:r>
            <a:endParaRPr/>
          </a:p>
        </p:txBody>
      </p:sp>
      <p:pic>
        <p:nvPicPr>
          <p:cNvPr id="228" name="Google Shape;228;p14"/>
          <p:cNvPicPr preferRelativeResize="0"/>
          <p:nvPr/>
        </p:nvPicPr>
        <p:blipFill rotWithShape="1">
          <a:blip r:embed="rId3">
            <a:alphaModFix/>
          </a:blip>
          <a:srcRect b="0" l="0" r="0" t="0"/>
          <a:stretch/>
        </p:blipFill>
        <p:spPr>
          <a:xfrm>
            <a:off x="2058864" y="3186849"/>
            <a:ext cx="8419813" cy="657466"/>
          </a:xfrm>
          <a:prstGeom prst="rect">
            <a:avLst/>
          </a:prstGeom>
          <a:noFill/>
          <a:ln>
            <a:noFill/>
          </a:ln>
        </p:spPr>
      </p:pic>
      <p:sp>
        <p:nvSpPr>
          <p:cNvPr id="229" name="Google Shape;229;p14"/>
          <p:cNvSpPr/>
          <p:nvPr/>
        </p:nvSpPr>
        <p:spPr>
          <a:xfrm>
            <a:off x="2058864" y="3186849"/>
            <a:ext cx="301563" cy="295316"/>
          </a:xfrm>
          <a:prstGeom prst="rect">
            <a:avLst/>
          </a:prstGeom>
          <a:noFill/>
          <a:ln cap="flat" cmpd="sng" w="1905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4"/>
          <p:cNvSpPr txBox="1"/>
          <p:nvPr/>
        </p:nvSpPr>
        <p:spPr>
          <a:xfrm>
            <a:off x="256898" y="-27720"/>
            <a:ext cx="6951976" cy="808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3.2 Working with Data Attributes</a:t>
            </a:r>
            <a:endParaRPr b="1" i="0" sz="2800" u="none" cap="none" strike="noStrike">
              <a:solidFill>
                <a:srgbClr val="C00000"/>
              </a:solidFill>
              <a:latin typeface="Arial"/>
              <a:ea typeface="Arial"/>
              <a:cs typeface="Arial"/>
              <a:sym typeface="Arial"/>
            </a:endParaRPr>
          </a:p>
        </p:txBody>
      </p:sp>
      <p:sp>
        <p:nvSpPr>
          <p:cNvPr id="231" name="Google Shape;231;p14"/>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5"/>
          <p:cNvPicPr preferRelativeResize="0"/>
          <p:nvPr/>
        </p:nvPicPr>
        <p:blipFill rotWithShape="1">
          <a:blip r:embed="rId3">
            <a:alphaModFix/>
          </a:blip>
          <a:srcRect b="0" l="0" r="0" t="0"/>
          <a:stretch/>
        </p:blipFill>
        <p:spPr>
          <a:xfrm>
            <a:off x="1257943" y="1897084"/>
            <a:ext cx="6904372" cy="584820"/>
          </a:xfrm>
          <a:prstGeom prst="rect">
            <a:avLst/>
          </a:prstGeom>
          <a:noFill/>
          <a:ln>
            <a:noFill/>
          </a:ln>
        </p:spPr>
      </p:pic>
      <p:sp>
        <p:nvSpPr>
          <p:cNvPr id="238" name="Google Shape;238;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9" name="Google Shape;239;p15"/>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Adding &amp; Modifying Data Attributes in QGIS</a:t>
            </a:r>
            <a:endParaRPr/>
          </a:p>
        </p:txBody>
      </p:sp>
      <p:sp>
        <p:nvSpPr>
          <p:cNvPr id="240" name="Google Shape;240;p15"/>
          <p:cNvSpPr txBox="1"/>
          <p:nvPr/>
        </p:nvSpPr>
        <p:spPr>
          <a:xfrm>
            <a:off x="256898" y="3567999"/>
            <a:ext cx="2901466" cy="92333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Expression to be applied to selected attribute column</a:t>
            </a:r>
            <a:endParaRPr/>
          </a:p>
          <a:p>
            <a:pPr indent="0" lvl="0" marL="0" marR="0" rtl="0" algn="ctr">
              <a:spcBef>
                <a:spcPts val="0"/>
              </a:spcBef>
              <a:spcAft>
                <a:spcPts val="0"/>
              </a:spcAft>
              <a:buNone/>
            </a:pPr>
            <a:r>
              <a:rPr i="1" lang="en-US" sz="1800">
                <a:solidFill>
                  <a:schemeClr val="dk1"/>
                </a:solidFill>
                <a:latin typeface="Arial"/>
                <a:ea typeface="Arial"/>
                <a:cs typeface="Arial"/>
                <a:sym typeface="Arial"/>
              </a:rPr>
              <a:t>(example: area in km sq)</a:t>
            </a:r>
            <a:endParaRPr/>
          </a:p>
        </p:txBody>
      </p:sp>
      <p:pic>
        <p:nvPicPr>
          <p:cNvPr id="241" name="Google Shape;241;p15"/>
          <p:cNvPicPr preferRelativeResize="0"/>
          <p:nvPr/>
        </p:nvPicPr>
        <p:blipFill rotWithShape="1">
          <a:blip r:embed="rId4">
            <a:alphaModFix/>
          </a:blip>
          <a:srcRect b="0" l="0" r="0" t="0"/>
          <a:stretch/>
        </p:blipFill>
        <p:spPr>
          <a:xfrm>
            <a:off x="3338214" y="2466755"/>
            <a:ext cx="6103497" cy="3940324"/>
          </a:xfrm>
          <a:prstGeom prst="rect">
            <a:avLst/>
          </a:prstGeom>
          <a:noFill/>
          <a:ln>
            <a:noFill/>
          </a:ln>
        </p:spPr>
      </p:pic>
      <p:cxnSp>
        <p:nvCxnSpPr>
          <p:cNvPr id="242" name="Google Shape;242;p15"/>
          <p:cNvCxnSpPr>
            <a:stCxn id="240" idx="3"/>
            <a:endCxn id="243" idx="1"/>
          </p:cNvCxnSpPr>
          <p:nvPr/>
        </p:nvCxnSpPr>
        <p:spPr>
          <a:xfrm flipH="1" rot="10800000">
            <a:off x="3158364" y="3554464"/>
            <a:ext cx="265200" cy="475200"/>
          </a:xfrm>
          <a:prstGeom prst="straightConnector1">
            <a:avLst/>
          </a:prstGeom>
          <a:noFill/>
          <a:ln cap="flat" cmpd="sng" w="9525">
            <a:solidFill>
              <a:srgbClr val="001D68"/>
            </a:solidFill>
            <a:prstDash val="solid"/>
            <a:round/>
            <a:headEnd len="sm" w="sm" type="none"/>
            <a:tailEnd len="sm" w="sm" type="none"/>
          </a:ln>
        </p:spPr>
      </p:cxnSp>
      <p:sp>
        <p:nvSpPr>
          <p:cNvPr id="243" name="Google Shape;243;p15"/>
          <p:cNvSpPr/>
          <p:nvPr/>
        </p:nvSpPr>
        <p:spPr>
          <a:xfrm>
            <a:off x="3423685" y="3157879"/>
            <a:ext cx="2115878" cy="793103"/>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15"/>
          <p:cNvSpPr txBox="1"/>
          <p:nvPr/>
        </p:nvSpPr>
        <p:spPr>
          <a:xfrm>
            <a:off x="584787" y="4810734"/>
            <a:ext cx="2190307" cy="92333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Menu of available mathematical and geometric functions</a:t>
            </a:r>
            <a:endParaRPr/>
          </a:p>
        </p:txBody>
      </p:sp>
      <p:sp>
        <p:nvSpPr>
          <p:cNvPr id="245" name="Google Shape;245;p15"/>
          <p:cNvSpPr/>
          <p:nvPr/>
        </p:nvSpPr>
        <p:spPr>
          <a:xfrm>
            <a:off x="5676560" y="3157879"/>
            <a:ext cx="1693027" cy="2934576"/>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46" name="Google Shape;246;p15"/>
          <p:cNvCxnSpPr>
            <a:stCxn id="244" idx="3"/>
            <a:endCxn id="245" idx="1"/>
          </p:cNvCxnSpPr>
          <p:nvPr/>
        </p:nvCxnSpPr>
        <p:spPr>
          <a:xfrm flipH="1" rot="10800000">
            <a:off x="2775094" y="4625299"/>
            <a:ext cx="2901600" cy="647100"/>
          </a:xfrm>
          <a:prstGeom prst="straightConnector1">
            <a:avLst/>
          </a:prstGeom>
          <a:noFill/>
          <a:ln cap="flat" cmpd="sng" w="9525">
            <a:solidFill>
              <a:srgbClr val="001D68"/>
            </a:solidFill>
            <a:prstDash val="solid"/>
            <a:round/>
            <a:headEnd len="sm" w="sm" type="none"/>
            <a:tailEnd len="sm" w="sm" type="none"/>
          </a:ln>
        </p:spPr>
      </p:cxnSp>
      <p:sp>
        <p:nvSpPr>
          <p:cNvPr id="247" name="Google Shape;247;p15"/>
          <p:cNvSpPr/>
          <p:nvPr/>
        </p:nvSpPr>
        <p:spPr>
          <a:xfrm>
            <a:off x="7559135" y="2913322"/>
            <a:ext cx="1776251" cy="3179134"/>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5"/>
          <p:cNvSpPr txBox="1"/>
          <p:nvPr/>
        </p:nvSpPr>
        <p:spPr>
          <a:xfrm>
            <a:off x="9670181" y="4186948"/>
            <a:ext cx="1937032"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Help text and example function</a:t>
            </a:r>
            <a:endParaRPr/>
          </a:p>
        </p:txBody>
      </p:sp>
      <p:cxnSp>
        <p:nvCxnSpPr>
          <p:cNvPr id="249" name="Google Shape;249;p15"/>
          <p:cNvCxnSpPr>
            <a:stCxn id="248" idx="1"/>
            <a:endCxn id="247" idx="3"/>
          </p:cNvCxnSpPr>
          <p:nvPr/>
        </p:nvCxnSpPr>
        <p:spPr>
          <a:xfrm rot="10800000">
            <a:off x="9335381" y="4502914"/>
            <a:ext cx="334800" cy="7200"/>
          </a:xfrm>
          <a:prstGeom prst="straightConnector1">
            <a:avLst/>
          </a:prstGeom>
          <a:noFill/>
          <a:ln cap="flat" cmpd="sng" w="9525">
            <a:solidFill>
              <a:srgbClr val="001D68"/>
            </a:solidFill>
            <a:prstDash val="solid"/>
            <a:round/>
            <a:headEnd len="sm" w="sm" type="none"/>
            <a:tailEnd len="sm" w="sm" type="none"/>
          </a:ln>
        </p:spPr>
      </p:cxnSp>
      <p:sp>
        <p:nvSpPr>
          <p:cNvPr id="250" name="Google Shape;250;p15"/>
          <p:cNvSpPr/>
          <p:nvPr/>
        </p:nvSpPr>
        <p:spPr>
          <a:xfrm>
            <a:off x="2243480" y="2139991"/>
            <a:ext cx="350874" cy="305498"/>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15"/>
          <p:cNvSpPr txBox="1"/>
          <p:nvPr/>
        </p:nvSpPr>
        <p:spPr>
          <a:xfrm>
            <a:off x="235444" y="2726871"/>
            <a:ext cx="2901466"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Open Function Editor from Attribute Table</a:t>
            </a:r>
            <a:endParaRPr i="1" sz="1800">
              <a:solidFill>
                <a:schemeClr val="dk1"/>
              </a:solidFill>
              <a:latin typeface="Arial"/>
              <a:ea typeface="Arial"/>
              <a:cs typeface="Arial"/>
              <a:sym typeface="Arial"/>
            </a:endParaRPr>
          </a:p>
        </p:txBody>
      </p:sp>
      <p:cxnSp>
        <p:nvCxnSpPr>
          <p:cNvPr id="252" name="Google Shape;252;p15"/>
          <p:cNvCxnSpPr>
            <a:endCxn id="250" idx="2"/>
          </p:cNvCxnSpPr>
          <p:nvPr/>
        </p:nvCxnSpPr>
        <p:spPr>
          <a:xfrm flipH="1" rot="10800000">
            <a:off x="1414217" y="2445489"/>
            <a:ext cx="1004700" cy="281400"/>
          </a:xfrm>
          <a:prstGeom prst="straightConnector1">
            <a:avLst/>
          </a:prstGeom>
          <a:noFill/>
          <a:ln cap="flat" cmpd="sng" w="9525">
            <a:solidFill>
              <a:srgbClr val="001D68"/>
            </a:solidFill>
            <a:prstDash val="solid"/>
            <a:round/>
            <a:headEnd len="sm" w="sm" type="none"/>
            <a:tailEnd len="sm" w="sm" type="none"/>
          </a:ln>
        </p:spPr>
      </p:cxnSp>
      <p:sp>
        <p:nvSpPr>
          <p:cNvPr id="253" name="Google Shape;253;p15"/>
          <p:cNvSpPr txBox="1"/>
          <p:nvPr/>
        </p:nvSpPr>
        <p:spPr>
          <a:xfrm>
            <a:off x="256898" y="-27720"/>
            <a:ext cx="6951976" cy="808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3.2 Working with Data Attributes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0" name="Google Shape;260;p16"/>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Adding &amp; Modifying Data Attributes in QGIS</a:t>
            </a:r>
            <a:endParaRPr/>
          </a:p>
        </p:txBody>
      </p:sp>
      <p:pic>
        <p:nvPicPr>
          <p:cNvPr id="261" name="Google Shape;261;p16"/>
          <p:cNvPicPr preferRelativeResize="0"/>
          <p:nvPr/>
        </p:nvPicPr>
        <p:blipFill rotWithShape="1">
          <a:blip r:embed="rId3">
            <a:alphaModFix/>
          </a:blip>
          <a:srcRect b="0" l="0" r="0" t="0"/>
          <a:stretch/>
        </p:blipFill>
        <p:spPr>
          <a:xfrm>
            <a:off x="2675857" y="1971814"/>
            <a:ext cx="8791556" cy="4046214"/>
          </a:xfrm>
          <a:prstGeom prst="rect">
            <a:avLst/>
          </a:prstGeom>
          <a:noFill/>
          <a:ln>
            <a:noFill/>
          </a:ln>
        </p:spPr>
      </p:pic>
      <p:sp>
        <p:nvSpPr>
          <p:cNvPr id="262" name="Google Shape;262;p16"/>
          <p:cNvSpPr txBox="1"/>
          <p:nvPr/>
        </p:nvSpPr>
        <p:spPr>
          <a:xfrm>
            <a:off x="256898" y="2535492"/>
            <a:ext cx="2252386"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layer to add geographic attributes</a:t>
            </a:r>
            <a:endParaRPr i="1" sz="1800">
              <a:solidFill>
                <a:schemeClr val="dk1"/>
              </a:solidFill>
              <a:latin typeface="Arial"/>
              <a:ea typeface="Arial"/>
              <a:cs typeface="Arial"/>
              <a:sym typeface="Arial"/>
            </a:endParaRPr>
          </a:p>
        </p:txBody>
      </p:sp>
      <p:sp>
        <p:nvSpPr>
          <p:cNvPr id="263" name="Google Shape;263;p16"/>
          <p:cNvSpPr txBox="1"/>
          <p:nvPr/>
        </p:nvSpPr>
        <p:spPr>
          <a:xfrm>
            <a:off x="256898" y="4197703"/>
            <a:ext cx="2252386"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layer to source location information</a:t>
            </a:r>
            <a:endParaRPr i="1" sz="1800">
              <a:solidFill>
                <a:schemeClr val="dk1"/>
              </a:solidFill>
              <a:latin typeface="Arial"/>
              <a:ea typeface="Arial"/>
              <a:cs typeface="Arial"/>
              <a:sym typeface="Arial"/>
            </a:endParaRPr>
          </a:p>
        </p:txBody>
      </p:sp>
      <p:sp>
        <p:nvSpPr>
          <p:cNvPr id="264" name="Google Shape;264;p16"/>
          <p:cNvSpPr txBox="1"/>
          <p:nvPr/>
        </p:nvSpPr>
        <p:spPr>
          <a:xfrm>
            <a:off x="253028" y="3456709"/>
            <a:ext cx="2252386"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geometric inclusion criteria</a:t>
            </a:r>
            <a:endParaRPr i="1" sz="1800">
              <a:solidFill>
                <a:schemeClr val="dk1"/>
              </a:solidFill>
              <a:latin typeface="Arial"/>
              <a:ea typeface="Arial"/>
              <a:cs typeface="Arial"/>
              <a:sym typeface="Arial"/>
            </a:endParaRPr>
          </a:p>
        </p:txBody>
      </p:sp>
      <p:sp>
        <p:nvSpPr>
          <p:cNvPr id="265" name="Google Shape;265;p16"/>
          <p:cNvSpPr txBox="1"/>
          <p:nvPr/>
        </p:nvSpPr>
        <p:spPr>
          <a:xfrm>
            <a:off x="330837" y="5118929"/>
            <a:ext cx="2096767" cy="92333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join type:</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(e.g. one-to-one, one-to-many)</a:t>
            </a:r>
            <a:endParaRPr i="1" sz="1800">
              <a:solidFill>
                <a:schemeClr val="dk1"/>
              </a:solidFill>
              <a:latin typeface="Arial"/>
              <a:ea typeface="Arial"/>
              <a:cs typeface="Arial"/>
              <a:sym typeface="Arial"/>
            </a:endParaRPr>
          </a:p>
        </p:txBody>
      </p:sp>
      <p:cxnSp>
        <p:nvCxnSpPr>
          <p:cNvPr id="266" name="Google Shape;266;p16"/>
          <p:cNvCxnSpPr>
            <a:stCxn id="262" idx="3"/>
            <a:endCxn id="267" idx="1"/>
          </p:cNvCxnSpPr>
          <p:nvPr/>
        </p:nvCxnSpPr>
        <p:spPr>
          <a:xfrm>
            <a:off x="2509284" y="2858658"/>
            <a:ext cx="252900" cy="2100"/>
          </a:xfrm>
          <a:prstGeom prst="straightConnector1">
            <a:avLst/>
          </a:prstGeom>
          <a:noFill/>
          <a:ln cap="flat" cmpd="sng" w="9525">
            <a:solidFill>
              <a:srgbClr val="001D68"/>
            </a:solidFill>
            <a:prstDash val="solid"/>
            <a:round/>
            <a:headEnd len="sm" w="sm" type="none"/>
            <a:tailEnd len="sm" w="sm" type="none"/>
          </a:ln>
        </p:spPr>
      </p:cxnSp>
      <p:sp>
        <p:nvSpPr>
          <p:cNvPr id="267" name="Google Shape;267;p16"/>
          <p:cNvSpPr/>
          <p:nvPr/>
        </p:nvSpPr>
        <p:spPr>
          <a:xfrm>
            <a:off x="2762312" y="2615609"/>
            <a:ext cx="6200935" cy="490225"/>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6"/>
          <p:cNvSpPr/>
          <p:nvPr/>
        </p:nvSpPr>
        <p:spPr>
          <a:xfrm>
            <a:off x="2762312" y="3242963"/>
            <a:ext cx="6200935" cy="1071703"/>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69" name="Google Shape;269;p16"/>
          <p:cNvCxnSpPr>
            <a:stCxn id="264" idx="3"/>
            <a:endCxn id="268" idx="1"/>
          </p:cNvCxnSpPr>
          <p:nvPr/>
        </p:nvCxnSpPr>
        <p:spPr>
          <a:xfrm flipH="1" rot="10800000">
            <a:off x="2505414" y="3778675"/>
            <a:ext cx="256800" cy="1200"/>
          </a:xfrm>
          <a:prstGeom prst="straightConnector1">
            <a:avLst/>
          </a:prstGeom>
          <a:noFill/>
          <a:ln cap="flat" cmpd="sng" w="9525">
            <a:solidFill>
              <a:srgbClr val="001D68"/>
            </a:solidFill>
            <a:prstDash val="solid"/>
            <a:round/>
            <a:headEnd len="sm" w="sm" type="none"/>
            <a:tailEnd len="sm" w="sm" type="none"/>
          </a:ln>
        </p:spPr>
      </p:cxnSp>
      <p:sp>
        <p:nvSpPr>
          <p:cNvPr id="270" name="Google Shape;270;p16"/>
          <p:cNvSpPr/>
          <p:nvPr/>
        </p:nvSpPr>
        <p:spPr>
          <a:xfrm>
            <a:off x="2766182" y="4314666"/>
            <a:ext cx="6200935" cy="405429"/>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1" name="Google Shape;271;p16"/>
          <p:cNvCxnSpPr>
            <a:stCxn id="263" idx="3"/>
            <a:endCxn id="270" idx="1"/>
          </p:cNvCxnSpPr>
          <p:nvPr/>
        </p:nvCxnSpPr>
        <p:spPr>
          <a:xfrm flipH="1" rot="10800000">
            <a:off x="2509284" y="4517269"/>
            <a:ext cx="256800" cy="3600"/>
          </a:xfrm>
          <a:prstGeom prst="straightConnector1">
            <a:avLst/>
          </a:prstGeom>
          <a:noFill/>
          <a:ln cap="flat" cmpd="sng" w="9525">
            <a:solidFill>
              <a:srgbClr val="001D68"/>
            </a:solidFill>
            <a:prstDash val="solid"/>
            <a:round/>
            <a:headEnd len="sm" w="sm" type="none"/>
            <a:tailEnd len="sm" w="sm" type="none"/>
          </a:ln>
        </p:spPr>
      </p:cxnSp>
      <p:sp>
        <p:nvSpPr>
          <p:cNvPr id="272" name="Google Shape;272;p16"/>
          <p:cNvSpPr/>
          <p:nvPr/>
        </p:nvSpPr>
        <p:spPr>
          <a:xfrm>
            <a:off x="2766182" y="5367836"/>
            <a:ext cx="6200935" cy="423962"/>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3" name="Google Shape;273;p16"/>
          <p:cNvCxnSpPr>
            <a:stCxn id="265" idx="3"/>
            <a:endCxn id="272" idx="1"/>
          </p:cNvCxnSpPr>
          <p:nvPr/>
        </p:nvCxnSpPr>
        <p:spPr>
          <a:xfrm flipH="1" rot="10800000">
            <a:off x="2427604" y="5579694"/>
            <a:ext cx="338700" cy="900"/>
          </a:xfrm>
          <a:prstGeom prst="straightConnector1">
            <a:avLst/>
          </a:prstGeom>
          <a:noFill/>
          <a:ln cap="flat" cmpd="sng" w="9525">
            <a:solidFill>
              <a:srgbClr val="001D68"/>
            </a:solidFill>
            <a:prstDash val="solid"/>
            <a:round/>
            <a:headEnd len="sm" w="sm" type="none"/>
            <a:tailEnd len="sm" w="sm" type="none"/>
          </a:ln>
        </p:spPr>
      </p:cxnSp>
      <p:sp>
        <p:nvSpPr>
          <p:cNvPr id="274" name="Google Shape;274;p16"/>
          <p:cNvSpPr txBox="1"/>
          <p:nvPr/>
        </p:nvSpPr>
        <p:spPr>
          <a:xfrm>
            <a:off x="256898" y="-27720"/>
            <a:ext cx="6951976" cy="808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3.2 Working with Data Attributes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1" name="Google Shape;281;p17"/>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Adding &amp; Modifying Data Attributes in Spreadsheets</a:t>
            </a:r>
            <a:endParaRPr/>
          </a:p>
        </p:txBody>
      </p:sp>
      <p:sp>
        <p:nvSpPr>
          <p:cNvPr id="282" name="Google Shape;282;p17"/>
          <p:cNvSpPr txBox="1"/>
          <p:nvPr/>
        </p:nvSpPr>
        <p:spPr>
          <a:xfrm>
            <a:off x="1189608" y="1847057"/>
            <a:ext cx="9716815" cy="286232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Attribute tables can also be modified in a </a:t>
            </a:r>
            <a:r>
              <a:rPr b="1" lang="en-US" sz="2000">
                <a:solidFill>
                  <a:schemeClr val="dk1"/>
                </a:solidFill>
                <a:latin typeface="Arial"/>
                <a:ea typeface="Arial"/>
                <a:cs typeface="Arial"/>
                <a:sym typeface="Arial"/>
              </a:rPr>
              <a:t>spreadsheet editor</a:t>
            </a:r>
            <a:r>
              <a:rPr lang="en-US" sz="2000">
                <a:solidFill>
                  <a:schemeClr val="dk1"/>
                </a:solidFill>
                <a:latin typeface="Arial"/>
                <a:ea typeface="Arial"/>
                <a:cs typeface="Arial"/>
                <a:sym typeface="Arial"/>
              </a:rPr>
              <a:t>, like Excel</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Export </a:t>
            </a:r>
            <a:r>
              <a:rPr b="0" i="0" lang="en-US" sz="2000" u="none" cap="none" strike="noStrike">
                <a:solidFill>
                  <a:schemeClr val="dk1"/>
                </a:solidFill>
                <a:latin typeface="Arial"/>
                <a:ea typeface="Arial"/>
                <a:cs typeface="Arial"/>
                <a:sym typeface="Arial"/>
              </a:rPr>
              <a:t>attribute table as a .csv file</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Load </a:t>
            </a:r>
            <a:r>
              <a:rPr b="0" i="0" lang="en-US" sz="2000" u="none" cap="none" strike="noStrike">
                <a:solidFill>
                  <a:schemeClr val="dk1"/>
                </a:solidFill>
                <a:latin typeface="Arial"/>
                <a:ea typeface="Arial"/>
                <a:cs typeface="Arial"/>
                <a:sym typeface="Arial"/>
              </a:rPr>
              <a:t>.csv file in spreadsheet editor and modify attributes as needed</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a:t>
            </a:r>
            <a:r>
              <a:rPr b="1" i="1" lang="en-US" sz="2000" u="none" cap="none" strike="noStrike">
                <a:solidFill>
                  <a:schemeClr val="dk1"/>
                </a:solidFill>
                <a:latin typeface="Arial"/>
                <a:ea typeface="Arial"/>
                <a:cs typeface="Arial"/>
                <a:sym typeface="Arial"/>
              </a:rPr>
              <a:t>lookup</a:t>
            </a:r>
            <a:r>
              <a:rPr b="0" i="0" lang="en-US" sz="2000" u="none" cap="none" strike="noStrike">
                <a:solidFill>
                  <a:schemeClr val="dk1"/>
                </a:solidFill>
                <a:latin typeface="Arial"/>
                <a:ea typeface="Arial"/>
                <a:cs typeface="Arial"/>
                <a:sym typeface="Arial"/>
              </a:rPr>
              <a:t>’ function can be useful for matching values with an another spreadsheet</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Reload</a:t>
            </a:r>
            <a:r>
              <a:rPr b="0" i="0" lang="en-US" sz="2000" u="none" cap="none" strike="noStrike">
                <a:solidFill>
                  <a:schemeClr val="dk1"/>
                </a:solidFill>
                <a:latin typeface="Arial"/>
                <a:ea typeface="Arial"/>
                <a:cs typeface="Arial"/>
                <a:sym typeface="Arial"/>
              </a:rPr>
              <a:t> modified .csv file in GIS program</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Join</a:t>
            </a:r>
            <a:r>
              <a:rPr b="0" i="0" lang="en-US" sz="2000" u="none" cap="none" strike="noStrike">
                <a:solidFill>
                  <a:schemeClr val="dk1"/>
                </a:solidFill>
                <a:latin typeface="Arial"/>
                <a:ea typeface="Arial"/>
                <a:cs typeface="Arial"/>
                <a:sym typeface="Arial"/>
              </a:rPr>
              <a:t> to data layer</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Save</a:t>
            </a:r>
            <a:r>
              <a:rPr b="0" i="0" lang="en-US" sz="2000" u="none" cap="none" strike="noStrike">
                <a:solidFill>
                  <a:schemeClr val="dk1"/>
                </a:solidFill>
                <a:latin typeface="Arial"/>
                <a:ea typeface="Arial"/>
                <a:cs typeface="Arial"/>
                <a:sym typeface="Arial"/>
              </a:rPr>
              <a:t> as new layer</a:t>
            </a:r>
            <a:endParaRPr/>
          </a:p>
        </p:txBody>
      </p:sp>
      <p:sp>
        <p:nvSpPr>
          <p:cNvPr id="283" name="Google Shape;283;p17"/>
          <p:cNvSpPr txBox="1"/>
          <p:nvPr/>
        </p:nvSpPr>
        <p:spPr>
          <a:xfrm>
            <a:off x="256898" y="-27720"/>
            <a:ext cx="6951976" cy="80830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3.2 Working with Data Attributes</a:t>
            </a:r>
            <a:endParaRPr b="1" i="0" sz="2800" u="none" cap="none" strike="noStrike">
              <a:solidFill>
                <a:srgbClr val="C00000"/>
              </a:solidFill>
              <a:latin typeface="Arial"/>
              <a:ea typeface="Arial"/>
              <a:cs typeface="Arial"/>
              <a:sym typeface="Arial"/>
            </a:endParaRPr>
          </a:p>
        </p:txBody>
      </p:sp>
      <p:sp>
        <p:nvSpPr>
          <p:cNvPr id="284" name="Google Shape;284;p17"/>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1" name="Google Shape;291;p18"/>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Vector Data Tools</a:t>
            </a:r>
            <a:endParaRPr/>
          </a:p>
        </p:txBody>
      </p:sp>
      <p:sp>
        <p:nvSpPr>
          <p:cNvPr id="292" name="Google Shape;292;p18"/>
          <p:cNvSpPr txBox="1"/>
          <p:nvPr/>
        </p:nvSpPr>
        <p:spPr>
          <a:xfrm>
            <a:off x="1189608" y="1847057"/>
            <a:ext cx="9716815" cy="286232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QGIS comes with a variety of built-in vector processing tools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Additional tools are available via installed plug-ins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293" name="Google Shape;293;p18"/>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pic>
        <p:nvPicPr>
          <p:cNvPr id="294" name="Google Shape;294;p18"/>
          <p:cNvPicPr preferRelativeResize="0"/>
          <p:nvPr/>
        </p:nvPicPr>
        <p:blipFill rotWithShape="1">
          <a:blip r:embed="rId3">
            <a:alphaModFix/>
          </a:blip>
          <a:srcRect b="0" l="0" r="0" t="0"/>
          <a:stretch/>
        </p:blipFill>
        <p:spPr>
          <a:xfrm>
            <a:off x="1821849" y="2574091"/>
            <a:ext cx="5971815" cy="1318576"/>
          </a:xfrm>
          <a:prstGeom prst="rect">
            <a:avLst/>
          </a:prstGeom>
          <a:noFill/>
          <a:ln>
            <a:noFill/>
          </a:ln>
        </p:spPr>
      </p:pic>
      <p:pic>
        <p:nvPicPr>
          <p:cNvPr id="295" name="Google Shape;295;p18"/>
          <p:cNvPicPr preferRelativeResize="0"/>
          <p:nvPr/>
        </p:nvPicPr>
        <p:blipFill rotWithShape="1">
          <a:blip r:embed="rId4">
            <a:alphaModFix/>
          </a:blip>
          <a:srcRect b="0" l="0" r="0" t="0"/>
          <a:stretch/>
        </p:blipFill>
        <p:spPr>
          <a:xfrm>
            <a:off x="1821849" y="4460417"/>
            <a:ext cx="6020640" cy="657317"/>
          </a:xfrm>
          <a:prstGeom prst="rect">
            <a:avLst/>
          </a:prstGeom>
          <a:noFill/>
          <a:ln>
            <a:noFill/>
          </a:ln>
        </p:spPr>
      </p:pic>
      <p:sp>
        <p:nvSpPr>
          <p:cNvPr id="296" name="Google Shape;296;p18"/>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19"/>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Reproject Vectors</a:t>
            </a:r>
            <a:endParaRPr/>
          </a:p>
        </p:txBody>
      </p:sp>
      <p:sp>
        <p:nvSpPr>
          <p:cNvPr id="304" name="Google Shape;304;p19"/>
          <p:cNvSpPr txBox="1"/>
          <p:nvPr/>
        </p:nvSpPr>
        <p:spPr>
          <a:xfrm>
            <a:off x="1189608" y="1847057"/>
            <a:ext cx="9716815" cy="2246769"/>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Energy Access Explorer automatically reprojects input data through </a:t>
            </a:r>
            <a:r>
              <a:rPr b="1" lang="en-US" sz="2000">
                <a:solidFill>
                  <a:schemeClr val="dk1"/>
                </a:solidFill>
                <a:latin typeface="Arial"/>
                <a:ea typeface="Arial"/>
                <a:cs typeface="Arial"/>
                <a:sym typeface="Arial"/>
              </a:rPr>
              <a:t>Paver</a:t>
            </a:r>
            <a:r>
              <a:rPr lang="en-US" sz="2000">
                <a:solidFill>
                  <a:schemeClr val="dk1"/>
                </a:solidFill>
                <a:latin typeface="Arial"/>
                <a:ea typeface="Arial"/>
                <a:cs typeface="Arial"/>
                <a:sym typeface="Arial"/>
              </a:rPr>
              <a:t>, the automated data processing tool in the system backend</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It is sometimes still necessary to </a:t>
            </a:r>
            <a:r>
              <a:rPr b="1" lang="en-US" sz="2000">
                <a:solidFill>
                  <a:schemeClr val="dk1"/>
                </a:solidFill>
                <a:latin typeface="Arial"/>
                <a:ea typeface="Arial"/>
                <a:cs typeface="Arial"/>
                <a:sym typeface="Arial"/>
              </a:rPr>
              <a:t>reproject</a:t>
            </a:r>
            <a:r>
              <a:rPr lang="en-US" sz="2000">
                <a:solidFill>
                  <a:schemeClr val="dk1"/>
                </a:solidFill>
                <a:latin typeface="Arial"/>
                <a:ea typeface="Arial"/>
                <a:cs typeface="Arial"/>
                <a:sym typeface="Arial"/>
              </a:rPr>
              <a:t> layer for pre-upload processing</a:t>
            </a:r>
            <a:endParaRPr/>
          </a:p>
          <a:p>
            <a:pPr indent="-342900" lvl="1" marL="800100" marR="0" rtl="0" algn="l">
              <a:spcBef>
                <a:spcPts val="0"/>
              </a:spcBef>
              <a:spcAft>
                <a:spcPts val="0"/>
              </a:spcAft>
              <a:buClr>
                <a:schemeClr val="dk1"/>
              </a:buClr>
              <a:buSzPts val="2000"/>
              <a:buFont typeface="Arial"/>
              <a:buChar char="•"/>
            </a:pPr>
            <a:r>
              <a:rPr b="0" i="1" lang="en-US" sz="2000" u="none" cap="none" strike="noStrike">
                <a:solidFill>
                  <a:schemeClr val="dk1"/>
                </a:solidFill>
                <a:latin typeface="Arial"/>
                <a:ea typeface="Arial"/>
                <a:cs typeface="Arial"/>
                <a:sym typeface="Arial"/>
              </a:rPr>
              <a:t>A recommended, meter-denominated CRS is 100102 – Web Mercator Sphere</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pic>
        <p:nvPicPr>
          <p:cNvPr id="305" name="Google Shape;305;p19"/>
          <p:cNvPicPr preferRelativeResize="0"/>
          <p:nvPr/>
        </p:nvPicPr>
        <p:blipFill rotWithShape="1">
          <a:blip r:embed="rId3">
            <a:alphaModFix/>
          </a:blip>
          <a:srcRect b="0" l="0" r="0" t="0"/>
          <a:stretch/>
        </p:blipFill>
        <p:spPr>
          <a:xfrm>
            <a:off x="1760995" y="3791150"/>
            <a:ext cx="7875445" cy="2513670"/>
          </a:xfrm>
          <a:prstGeom prst="rect">
            <a:avLst/>
          </a:prstGeom>
          <a:noFill/>
          <a:ln>
            <a:noFill/>
          </a:ln>
        </p:spPr>
      </p:pic>
      <p:sp>
        <p:nvSpPr>
          <p:cNvPr id="306" name="Google Shape;306;p19"/>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lt1"/>
                </a:solidFill>
                <a:latin typeface="Open Sans ExtraBold"/>
                <a:ea typeface="Open Sans ExtraBold"/>
                <a:cs typeface="Open Sans ExtraBold"/>
                <a:sym typeface="Open Sans ExtraBold"/>
              </a:rPr>
              <a:t>2</a:t>
            </a:r>
            <a:endParaRPr b="1" i="0" sz="1400" u="none" cap="none" strike="noStrike">
              <a:solidFill>
                <a:schemeClr val="lt1"/>
              </a:solidFill>
              <a:latin typeface="Open Sans ExtraBold"/>
              <a:ea typeface="Open Sans ExtraBold"/>
              <a:cs typeface="Open Sans ExtraBold"/>
              <a:sym typeface="Open Sans ExtraBold"/>
            </a:endParaRPr>
          </a:p>
        </p:txBody>
      </p:sp>
      <p:sp>
        <p:nvSpPr>
          <p:cNvPr id="86" name="Google Shape;86;p2"/>
          <p:cNvSpPr/>
          <p:nvPr/>
        </p:nvSpPr>
        <p:spPr>
          <a:xfrm>
            <a:off x="887215" y="1512021"/>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800" u="none" cap="none" strike="noStrike">
              <a:solidFill>
                <a:schemeClr val="dk1"/>
              </a:solidFill>
              <a:latin typeface="Open Sans"/>
              <a:ea typeface="Open Sans"/>
              <a:cs typeface="Open Sans"/>
              <a:sym typeface="Open Sans"/>
            </a:endParaRPr>
          </a:p>
          <a:p>
            <a:pPr indent="0" lvl="0" marL="0" marR="0" rtl="0" algn="l">
              <a:spcBef>
                <a:spcPts val="1200"/>
              </a:spcBef>
              <a:spcAft>
                <a:spcPts val="0"/>
              </a:spcAft>
              <a:buNone/>
            </a:pPr>
            <a:br>
              <a:rPr b="0" i="0" lang="en-US" sz="1800" u="none" cap="none" strike="noStrik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87" name="Google Shape;87;p2"/>
          <p:cNvSpPr txBox="1"/>
          <p:nvPr/>
        </p:nvSpPr>
        <p:spPr>
          <a:xfrm>
            <a:off x="1189608" y="573207"/>
            <a:ext cx="7651304" cy="65437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Learning Outcomes</a:t>
            </a:r>
            <a:endParaRPr/>
          </a:p>
        </p:txBody>
      </p:sp>
      <p:sp>
        <p:nvSpPr>
          <p:cNvPr id="88" name="Google Shape;88;p2"/>
          <p:cNvSpPr txBox="1"/>
          <p:nvPr/>
        </p:nvSpPr>
        <p:spPr>
          <a:xfrm>
            <a:off x="1189608" y="2206766"/>
            <a:ext cx="5611610" cy="313875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ILO1: Understand the characteristics and uses of vector, raster, and tabular data types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ILO2: View, modify, and clean data attributes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ILO3: Adjust vector datasets to make them suitable for EAE backend uploading</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ILO4: Perform pre-processing with raster datasets for easy uploading into EAE</a:t>
            </a:r>
            <a:endParaRPr/>
          </a:p>
        </p:txBody>
      </p:sp>
      <p:sp>
        <p:nvSpPr>
          <p:cNvPr id="89" name="Google Shape;89;p2"/>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By the end of this lecture, you will:</a:t>
            </a:r>
            <a:endParaRPr/>
          </a:p>
        </p:txBody>
      </p:sp>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3" name="Google Shape;313;p20"/>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Simplify Vectors</a:t>
            </a:r>
            <a:endParaRPr/>
          </a:p>
        </p:txBody>
      </p:sp>
      <p:sp>
        <p:nvSpPr>
          <p:cNvPr id="314" name="Google Shape;314;p20"/>
          <p:cNvSpPr txBox="1"/>
          <p:nvPr/>
        </p:nvSpPr>
        <p:spPr>
          <a:xfrm>
            <a:off x="4944140" y="1847057"/>
            <a:ext cx="4798368" cy="286232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Datasets with lots of features and detail may be very large files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a:t>
            </a:r>
            <a:r>
              <a:rPr b="1" lang="en-US" sz="2000">
                <a:solidFill>
                  <a:schemeClr val="dk1"/>
                </a:solidFill>
                <a:latin typeface="Arial"/>
                <a:ea typeface="Arial"/>
                <a:cs typeface="Arial"/>
                <a:sym typeface="Arial"/>
              </a:rPr>
              <a:t>Simplify</a:t>
            </a:r>
            <a:r>
              <a:rPr lang="en-US" sz="2000">
                <a:solidFill>
                  <a:schemeClr val="dk1"/>
                </a:solidFill>
                <a:latin typeface="Arial"/>
                <a:ea typeface="Arial"/>
                <a:cs typeface="Arial"/>
                <a:sym typeface="Arial"/>
              </a:rPr>
              <a:t> function reduces the number of vertices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This reduces file size and improves </a:t>
            </a:r>
            <a:r>
              <a:rPr b="1" lang="en-US" sz="2000">
                <a:solidFill>
                  <a:schemeClr val="dk1"/>
                </a:solidFill>
                <a:latin typeface="Arial"/>
                <a:ea typeface="Arial"/>
                <a:cs typeface="Arial"/>
                <a:sym typeface="Arial"/>
              </a:rPr>
              <a:t>performance</a:t>
            </a:r>
            <a:r>
              <a:rPr lang="en-US" sz="2000">
                <a:solidFill>
                  <a:schemeClr val="dk1"/>
                </a:solidFill>
                <a:latin typeface="Arial"/>
                <a:ea typeface="Arial"/>
                <a:cs typeface="Arial"/>
                <a:sym typeface="Arial"/>
              </a:rPr>
              <a:t>, but limits </a:t>
            </a:r>
            <a:r>
              <a:rPr b="1" lang="en-US" sz="2000">
                <a:solidFill>
                  <a:schemeClr val="dk1"/>
                </a:solidFill>
                <a:latin typeface="Arial"/>
                <a:ea typeface="Arial"/>
                <a:cs typeface="Arial"/>
                <a:sym typeface="Arial"/>
              </a:rPr>
              <a:t>accuracy</a:t>
            </a:r>
            <a:endParaRPr/>
          </a:p>
        </p:txBody>
      </p:sp>
      <p:pic>
        <p:nvPicPr>
          <p:cNvPr id="315" name="Google Shape;315;p20"/>
          <p:cNvPicPr preferRelativeResize="0"/>
          <p:nvPr/>
        </p:nvPicPr>
        <p:blipFill rotWithShape="1">
          <a:blip r:embed="rId3">
            <a:alphaModFix/>
          </a:blip>
          <a:srcRect b="0" l="0" r="0" t="0"/>
          <a:stretch/>
        </p:blipFill>
        <p:spPr>
          <a:xfrm>
            <a:off x="1189608" y="2195054"/>
            <a:ext cx="3613408" cy="3296443"/>
          </a:xfrm>
          <a:prstGeom prst="rect">
            <a:avLst/>
          </a:prstGeom>
          <a:noFill/>
          <a:ln>
            <a:noFill/>
          </a:ln>
        </p:spPr>
      </p:pic>
      <p:sp>
        <p:nvSpPr>
          <p:cNvPr id="316" name="Google Shape;316;p20"/>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
        <p:nvSpPr>
          <p:cNvPr id="317" name="Google Shape;317;p20"/>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4" name="Google Shape;324;p21"/>
          <p:cNvSpPr/>
          <p:nvPr/>
        </p:nvSpPr>
        <p:spPr>
          <a:xfrm>
            <a:off x="664404" y="122453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Simplify Vectors</a:t>
            </a:r>
            <a:endParaRPr/>
          </a:p>
        </p:txBody>
      </p:sp>
      <p:pic>
        <p:nvPicPr>
          <p:cNvPr id="325" name="Google Shape;325;p21"/>
          <p:cNvPicPr preferRelativeResize="0"/>
          <p:nvPr/>
        </p:nvPicPr>
        <p:blipFill rotWithShape="1">
          <a:blip r:embed="rId3">
            <a:alphaModFix/>
          </a:blip>
          <a:srcRect b="0" l="0" r="0" t="0"/>
          <a:stretch/>
        </p:blipFill>
        <p:spPr>
          <a:xfrm>
            <a:off x="3787319" y="1543983"/>
            <a:ext cx="7240418" cy="4276283"/>
          </a:xfrm>
          <a:prstGeom prst="rect">
            <a:avLst/>
          </a:prstGeom>
          <a:noFill/>
          <a:ln>
            <a:noFill/>
          </a:ln>
        </p:spPr>
      </p:pic>
      <p:sp>
        <p:nvSpPr>
          <p:cNvPr id="326" name="Google Shape;326;p21"/>
          <p:cNvSpPr/>
          <p:nvPr/>
        </p:nvSpPr>
        <p:spPr>
          <a:xfrm>
            <a:off x="3886675" y="2262871"/>
            <a:ext cx="4461182" cy="457797"/>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21"/>
          <p:cNvSpPr txBox="1"/>
          <p:nvPr/>
        </p:nvSpPr>
        <p:spPr>
          <a:xfrm>
            <a:off x="855791" y="2317214"/>
            <a:ext cx="1871329"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input</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 data</a:t>
            </a:r>
            <a:endParaRPr/>
          </a:p>
        </p:txBody>
      </p:sp>
      <p:cxnSp>
        <p:nvCxnSpPr>
          <p:cNvPr id="328" name="Google Shape;328;p21"/>
          <p:cNvCxnSpPr>
            <a:stCxn id="327" idx="3"/>
            <a:endCxn id="326" idx="1"/>
          </p:cNvCxnSpPr>
          <p:nvPr/>
        </p:nvCxnSpPr>
        <p:spPr>
          <a:xfrm flipH="1" rot="10800000">
            <a:off x="2727120" y="2491880"/>
            <a:ext cx="1159500" cy="148500"/>
          </a:xfrm>
          <a:prstGeom prst="straightConnector1">
            <a:avLst/>
          </a:prstGeom>
          <a:noFill/>
          <a:ln cap="flat" cmpd="sng" w="9525">
            <a:solidFill>
              <a:srgbClr val="001D68"/>
            </a:solidFill>
            <a:prstDash val="solid"/>
            <a:round/>
            <a:headEnd len="sm" w="sm" type="none"/>
            <a:tailEnd len="sm" w="sm" type="none"/>
          </a:ln>
        </p:spPr>
      </p:cxnSp>
      <p:sp>
        <p:nvSpPr>
          <p:cNvPr id="329" name="Google Shape;329;p21"/>
          <p:cNvSpPr/>
          <p:nvPr/>
        </p:nvSpPr>
        <p:spPr>
          <a:xfrm>
            <a:off x="3921023" y="3407734"/>
            <a:ext cx="4461182" cy="457797"/>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p21"/>
          <p:cNvSpPr txBox="1"/>
          <p:nvPr/>
        </p:nvSpPr>
        <p:spPr>
          <a:xfrm>
            <a:off x="664404" y="3042846"/>
            <a:ext cx="2254102" cy="1200329"/>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Set </a:t>
            </a:r>
            <a:r>
              <a:rPr i="1" lang="en-US" sz="1800">
                <a:solidFill>
                  <a:schemeClr val="dk1"/>
                </a:solidFill>
                <a:latin typeface="Arial"/>
                <a:ea typeface="Arial"/>
                <a:cs typeface="Arial"/>
                <a:sym typeface="Arial"/>
              </a:rPr>
              <a:t>Tolerance</a:t>
            </a:r>
            <a:r>
              <a:rPr lang="en-US" sz="1800">
                <a:solidFill>
                  <a:schemeClr val="dk1"/>
                </a:solidFill>
                <a:latin typeface="Arial"/>
                <a:ea typeface="Arial"/>
                <a:cs typeface="Arial"/>
                <a:sym typeface="Arial"/>
              </a:rPr>
              <a:t>: maximum distance from existing points to approximate</a:t>
            </a:r>
            <a:endParaRPr/>
          </a:p>
        </p:txBody>
      </p:sp>
      <p:cxnSp>
        <p:nvCxnSpPr>
          <p:cNvPr id="331" name="Google Shape;331;p21"/>
          <p:cNvCxnSpPr>
            <a:stCxn id="330" idx="3"/>
            <a:endCxn id="329" idx="1"/>
          </p:cNvCxnSpPr>
          <p:nvPr/>
        </p:nvCxnSpPr>
        <p:spPr>
          <a:xfrm flipH="1" rot="10800000">
            <a:off x="2918506" y="3636711"/>
            <a:ext cx="1002600" cy="6300"/>
          </a:xfrm>
          <a:prstGeom prst="straightConnector1">
            <a:avLst/>
          </a:prstGeom>
          <a:noFill/>
          <a:ln cap="flat" cmpd="sng" w="9525">
            <a:solidFill>
              <a:srgbClr val="001D68"/>
            </a:solidFill>
            <a:prstDash val="solid"/>
            <a:round/>
            <a:headEnd len="sm" w="sm" type="none"/>
            <a:tailEnd len="sm" w="sm" type="none"/>
          </a:ln>
        </p:spPr>
      </p:cxnSp>
      <p:sp>
        <p:nvSpPr>
          <p:cNvPr id="332" name="Google Shape;332;p21"/>
          <p:cNvSpPr txBox="1"/>
          <p:nvPr/>
        </p:nvSpPr>
        <p:spPr>
          <a:xfrm>
            <a:off x="398590" y="4604174"/>
            <a:ext cx="2785730"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C00000"/>
                </a:solidFill>
                <a:latin typeface="Arial"/>
                <a:ea typeface="Arial"/>
                <a:cs typeface="Arial"/>
                <a:sym typeface="Arial"/>
              </a:rPr>
              <a:t>Caution: you may need to reproject layer </a:t>
            </a:r>
            <a:endParaRPr/>
          </a:p>
        </p:txBody>
      </p:sp>
      <p:sp>
        <p:nvSpPr>
          <p:cNvPr id="333" name="Google Shape;333;p21"/>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0" name="Google Shape;340;p22"/>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Dissolve Tool</a:t>
            </a:r>
            <a:endParaRPr/>
          </a:p>
        </p:txBody>
      </p:sp>
      <p:sp>
        <p:nvSpPr>
          <p:cNvPr id="341" name="Google Shape;341;p22"/>
          <p:cNvSpPr txBox="1"/>
          <p:nvPr/>
        </p:nvSpPr>
        <p:spPr>
          <a:xfrm>
            <a:off x="1189608" y="1847057"/>
            <a:ext cx="9716815" cy="286232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Dissolve</a:t>
            </a:r>
            <a:r>
              <a:rPr lang="en-US" sz="2000">
                <a:solidFill>
                  <a:schemeClr val="dk1"/>
                </a:solidFill>
                <a:latin typeface="Arial"/>
                <a:ea typeface="Arial"/>
                <a:cs typeface="Arial"/>
                <a:sym typeface="Arial"/>
              </a:rPr>
              <a:t> enables users to consolidate features within a layer with matching attributes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Example: Match district and provincial boundaries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Example: Combine lines that are the same capacity (kV)</a:t>
            </a:r>
            <a:endParaRPr/>
          </a:p>
          <a:p>
            <a:pPr indent="-215900" lvl="1" marL="80010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Dissolving reduces the </a:t>
            </a:r>
            <a:r>
              <a:rPr b="1" lang="en-US" sz="2000">
                <a:solidFill>
                  <a:schemeClr val="dk1"/>
                </a:solidFill>
                <a:latin typeface="Arial"/>
                <a:ea typeface="Arial"/>
                <a:cs typeface="Arial"/>
                <a:sym typeface="Arial"/>
              </a:rPr>
              <a:t>number</a:t>
            </a:r>
            <a:r>
              <a:rPr lang="en-US" sz="2000">
                <a:solidFill>
                  <a:schemeClr val="dk1"/>
                </a:solidFill>
                <a:latin typeface="Arial"/>
                <a:ea typeface="Arial"/>
                <a:cs typeface="Arial"/>
                <a:sym typeface="Arial"/>
              </a:rPr>
              <a:t> of features, and file size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Unselected attributes may be </a:t>
            </a:r>
            <a:r>
              <a:rPr b="1" lang="en-US" sz="2000">
                <a:solidFill>
                  <a:schemeClr val="dk1"/>
                </a:solidFill>
                <a:latin typeface="Arial"/>
                <a:ea typeface="Arial"/>
                <a:cs typeface="Arial"/>
                <a:sym typeface="Arial"/>
              </a:rPr>
              <a:t>lost or overwritten</a:t>
            </a:r>
            <a:endParaRPr/>
          </a:p>
        </p:txBody>
      </p:sp>
      <p:sp>
        <p:nvSpPr>
          <p:cNvPr id="342" name="Google Shape;342;p22"/>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
        <p:nvSpPr>
          <p:cNvPr id="343" name="Google Shape;343;p22"/>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0" name="Google Shape;350;p23"/>
          <p:cNvSpPr/>
          <p:nvPr/>
        </p:nvSpPr>
        <p:spPr>
          <a:xfrm>
            <a:off x="732406" y="1222204"/>
            <a:ext cx="202194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Dissolve Tool</a:t>
            </a:r>
            <a:endParaRPr/>
          </a:p>
        </p:txBody>
      </p:sp>
      <p:pic>
        <p:nvPicPr>
          <p:cNvPr id="351" name="Google Shape;351;p23"/>
          <p:cNvPicPr preferRelativeResize="0"/>
          <p:nvPr/>
        </p:nvPicPr>
        <p:blipFill rotWithShape="1">
          <a:blip r:embed="rId3">
            <a:alphaModFix/>
          </a:blip>
          <a:srcRect b="0" l="0" r="0" t="0"/>
          <a:stretch/>
        </p:blipFill>
        <p:spPr>
          <a:xfrm>
            <a:off x="3695697" y="1543983"/>
            <a:ext cx="7306695" cy="4324954"/>
          </a:xfrm>
          <a:prstGeom prst="rect">
            <a:avLst/>
          </a:prstGeom>
          <a:noFill/>
          <a:ln>
            <a:noFill/>
          </a:ln>
        </p:spPr>
      </p:pic>
      <p:sp>
        <p:nvSpPr>
          <p:cNvPr id="352" name="Google Shape;352;p23"/>
          <p:cNvSpPr txBox="1"/>
          <p:nvPr/>
        </p:nvSpPr>
        <p:spPr>
          <a:xfrm>
            <a:off x="1189608" y="3196944"/>
            <a:ext cx="1871329"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one or more attributes</a:t>
            </a:r>
            <a:endParaRPr/>
          </a:p>
        </p:txBody>
      </p:sp>
      <p:sp>
        <p:nvSpPr>
          <p:cNvPr id="353" name="Google Shape;353;p23"/>
          <p:cNvSpPr/>
          <p:nvPr/>
        </p:nvSpPr>
        <p:spPr>
          <a:xfrm>
            <a:off x="3821575" y="3122513"/>
            <a:ext cx="4461182" cy="457797"/>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54" name="Google Shape;354;p23"/>
          <p:cNvCxnSpPr>
            <a:stCxn id="352" idx="3"/>
            <a:endCxn id="353" idx="1"/>
          </p:cNvCxnSpPr>
          <p:nvPr/>
        </p:nvCxnSpPr>
        <p:spPr>
          <a:xfrm flipH="1" rot="10800000">
            <a:off x="3060937" y="3351510"/>
            <a:ext cx="760500" cy="168600"/>
          </a:xfrm>
          <a:prstGeom prst="straightConnector1">
            <a:avLst/>
          </a:prstGeom>
          <a:noFill/>
          <a:ln cap="flat" cmpd="sng" w="9525">
            <a:solidFill>
              <a:srgbClr val="001D68"/>
            </a:solidFill>
            <a:prstDash val="solid"/>
            <a:round/>
            <a:headEnd len="sm" w="sm" type="none"/>
            <a:tailEnd len="sm" w="sm" type="none"/>
          </a:ln>
        </p:spPr>
      </p:cxnSp>
      <p:sp>
        <p:nvSpPr>
          <p:cNvPr id="355" name="Google Shape;355;p23"/>
          <p:cNvSpPr txBox="1"/>
          <p:nvPr/>
        </p:nvSpPr>
        <p:spPr>
          <a:xfrm>
            <a:off x="1189607" y="2321784"/>
            <a:ext cx="1871329"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input data</a:t>
            </a:r>
            <a:endParaRPr/>
          </a:p>
        </p:txBody>
      </p:sp>
      <p:sp>
        <p:nvSpPr>
          <p:cNvPr id="356" name="Google Shape;356;p23"/>
          <p:cNvSpPr txBox="1"/>
          <p:nvPr/>
        </p:nvSpPr>
        <p:spPr>
          <a:xfrm>
            <a:off x="732406" y="4072174"/>
            <a:ext cx="2785730"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C00000"/>
                </a:solidFill>
                <a:latin typeface="Arial"/>
                <a:ea typeface="Arial"/>
                <a:cs typeface="Arial"/>
                <a:sym typeface="Arial"/>
              </a:rPr>
              <a:t>Caution: unselected attributes may be lost</a:t>
            </a:r>
            <a:endParaRPr/>
          </a:p>
        </p:txBody>
      </p:sp>
      <p:cxnSp>
        <p:nvCxnSpPr>
          <p:cNvPr id="357" name="Google Shape;357;p23"/>
          <p:cNvCxnSpPr>
            <a:stCxn id="355" idx="3"/>
            <a:endCxn id="358" idx="1"/>
          </p:cNvCxnSpPr>
          <p:nvPr/>
        </p:nvCxnSpPr>
        <p:spPr>
          <a:xfrm flipH="1" rot="10800000">
            <a:off x="3060936" y="2500350"/>
            <a:ext cx="771300" cy="144600"/>
          </a:xfrm>
          <a:prstGeom prst="straightConnector1">
            <a:avLst/>
          </a:prstGeom>
          <a:noFill/>
          <a:ln cap="flat" cmpd="sng" w="9525">
            <a:solidFill>
              <a:srgbClr val="001D68"/>
            </a:solidFill>
            <a:prstDash val="solid"/>
            <a:round/>
            <a:headEnd len="sm" w="sm" type="none"/>
            <a:tailEnd len="sm" w="sm" type="none"/>
          </a:ln>
        </p:spPr>
      </p:cxnSp>
      <p:sp>
        <p:nvSpPr>
          <p:cNvPr id="358" name="Google Shape;358;p23"/>
          <p:cNvSpPr/>
          <p:nvPr/>
        </p:nvSpPr>
        <p:spPr>
          <a:xfrm>
            <a:off x="3832213" y="2271450"/>
            <a:ext cx="4461182" cy="457797"/>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9" name="Google Shape;359;p23"/>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6" name="Google Shape;366;p24"/>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Merging Vector Data</a:t>
            </a:r>
            <a:endParaRPr/>
          </a:p>
        </p:txBody>
      </p:sp>
      <p:sp>
        <p:nvSpPr>
          <p:cNvPr id="367" name="Google Shape;367;p24"/>
          <p:cNvSpPr txBox="1"/>
          <p:nvPr/>
        </p:nvSpPr>
        <p:spPr>
          <a:xfrm>
            <a:off x="1189608" y="1847057"/>
            <a:ext cx="8552900" cy="1631216"/>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When to </a:t>
            </a:r>
            <a:r>
              <a:rPr b="1" lang="en-US" sz="2000">
                <a:solidFill>
                  <a:schemeClr val="dk1"/>
                </a:solidFill>
                <a:latin typeface="Arial"/>
                <a:ea typeface="Arial"/>
                <a:cs typeface="Arial"/>
                <a:sym typeface="Arial"/>
              </a:rPr>
              <a:t>merge</a:t>
            </a:r>
            <a:r>
              <a:rPr lang="en-US" sz="2000">
                <a:solidFill>
                  <a:schemeClr val="dk1"/>
                </a:solidFill>
                <a:latin typeface="Arial"/>
                <a:ea typeface="Arial"/>
                <a:cs typeface="Arial"/>
                <a:sym typeface="Arial"/>
              </a:rPr>
              <a:t> vector datasets: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Multiple versions or sources </a:t>
            </a:r>
            <a:r>
              <a:rPr b="0" i="0" lang="en-US" sz="2000" u="none" cap="none" strike="noStrike">
                <a:solidFill>
                  <a:schemeClr val="dk1"/>
                </a:solidFill>
                <a:latin typeface="Arial"/>
                <a:ea typeface="Arial"/>
                <a:cs typeface="Arial"/>
                <a:sym typeface="Arial"/>
              </a:rPr>
              <a:t>of the same data with distinct features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Similar use case </a:t>
            </a:r>
            <a:r>
              <a:rPr b="0" i="0" lang="en-US" sz="2000" u="none" cap="none" strike="noStrike">
                <a:solidFill>
                  <a:schemeClr val="dk1"/>
                </a:solidFill>
                <a:latin typeface="Arial"/>
                <a:ea typeface="Arial"/>
                <a:cs typeface="Arial"/>
                <a:sym typeface="Arial"/>
              </a:rPr>
              <a:t>for features from each data set</a:t>
            </a:r>
            <a:endParaRPr/>
          </a:p>
        </p:txBody>
      </p:sp>
      <p:pic>
        <p:nvPicPr>
          <p:cNvPr id="368" name="Google Shape;368;p24"/>
          <p:cNvPicPr preferRelativeResize="0"/>
          <p:nvPr/>
        </p:nvPicPr>
        <p:blipFill rotWithShape="1">
          <a:blip r:embed="rId3">
            <a:alphaModFix/>
          </a:blip>
          <a:srcRect b="0" l="0" r="0" t="0"/>
          <a:stretch/>
        </p:blipFill>
        <p:spPr>
          <a:xfrm>
            <a:off x="1715601" y="3505994"/>
            <a:ext cx="6963747" cy="2229161"/>
          </a:xfrm>
          <a:prstGeom prst="rect">
            <a:avLst/>
          </a:prstGeom>
          <a:noFill/>
          <a:ln>
            <a:noFill/>
          </a:ln>
        </p:spPr>
      </p:pic>
      <p:sp>
        <p:nvSpPr>
          <p:cNvPr id="369" name="Google Shape;369;p24"/>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6" name="Google Shape;376;p25"/>
          <p:cNvSpPr/>
          <p:nvPr/>
        </p:nvSpPr>
        <p:spPr>
          <a:xfrm>
            <a:off x="723253" y="132502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Vector Data Conversion</a:t>
            </a:r>
            <a:endParaRPr/>
          </a:p>
        </p:txBody>
      </p:sp>
      <p:sp>
        <p:nvSpPr>
          <p:cNvPr id="377" name="Google Shape;377;p25"/>
          <p:cNvSpPr txBox="1"/>
          <p:nvPr/>
        </p:nvSpPr>
        <p:spPr>
          <a:xfrm>
            <a:off x="723253" y="1725130"/>
            <a:ext cx="5530169" cy="3477875"/>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For uploads to Energy Access Explorer, data must be in </a:t>
            </a:r>
            <a:r>
              <a:rPr b="1" lang="en-US" sz="2000">
                <a:solidFill>
                  <a:schemeClr val="dk1"/>
                </a:solidFill>
                <a:latin typeface="Arial"/>
                <a:ea typeface="Arial"/>
                <a:cs typeface="Arial"/>
                <a:sym typeface="Arial"/>
              </a:rPr>
              <a:t>GeoJSON</a:t>
            </a:r>
            <a:r>
              <a:rPr lang="en-US" sz="2000">
                <a:solidFill>
                  <a:schemeClr val="dk1"/>
                </a:solidFill>
                <a:latin typeface="Arial"/>
                <a:ea typeface="Arial"/>
                <a:cs typeface="Arial"/>
                <a:sym typeface="Arial"/>
              </a:rPr>
              <a:t> format</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It is easy to </a:t>
            </a:r>
            <a:r>
              <a:rPr b="1" lang="en-US" sz="2000">
                <a:solidFill>
                  <a:schemeClr val="dk1"/>
                </a:solidFill>
                <a:latin typeface="Arial"/>
                <a:ea typeface="Arial"/>
                <a:cs typeface="Arial"/>
                <a:sym typeface="Arial"/>
              </a:rPr>
              <a:t>convert</a:t>
            </a:r>
            <a:r>
              <a:rPr lang="en-US" sz="2000">
                <a:solidFill>
                  <a:schemeClr val="dk1"/>
                </a:solidFill>
                <a:latin typeface="Arial"/>
                <a:ea typeface="Arial"/>
                <a:cs typeface="Arial"/>
                <a:sym typeface="Arial"/>
              </a:rPr>
              <a:t> and export datasets in QGIS in various formats: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Right-click</a:t>
            </a:r>
            <a:r>
              <a:rPr b="0" i="0" lang="en-US" sz="2000" u="none" cap="none" strike="noStrike">
                <a:solidFill>
                  <a:schemeClr val="dk1"/>
                </a:solidFill>
                <a:latin typeface="Arial"/>
                <a:ea typeface="Arial"/>
                <a:cs typeface="Arial"/>
                <a:sym typeface="Arial"/>
              </a:rPr>
              <a:t> on your data layer</a:t>
            </a:r>
            <a:endParaRPr/>
          </a:p>
          <a:p>
            <a:pPr indent="-342900" lvl="1" marL="800100" marR="0" rtl="0" algn="l">
              <a:spcBef>
                <a:spcPts val="0"/>
              </a:spcBef>
              <a:spcAft>
                <a:spcPts val="0"/>
              </a:spcAft>
              <a:buClr>
                <a:schemeClr val="dk1"/>
              </a:buClr>
              <a:buSzPts val="2000"/>
              <a:buFont typeface="Arial"/>
              <a:buChar char="•"/>
            </a:pPr>
            <a:r>
              <a:rPr b="0" i="1" lang="en-US" sz="2000" u="none" cap="none" strike="noStrike">
                <a:solidFill>
                  <a:schemeClr val="dk1"/>
                </a:solidFill>
                <a:latin typeface="Arial"/>
                <a:ea typeface="Arial"/>
                <a:cs typeface="Arial"/>
                <a:sym typeface="Arial"/>
              </a:rPr>
              <a:t>Export &gt; Save Features As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Select</a:t>
            </a:r>
            <a:r>
              <a:rPr b="0" i="1"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GeoJSON </a:t>
            </a:r>
            <a:r>
              <a:rPr b="0" i="0" lang="en-US" sz="2000" u="none" cap="none" strike="noStrike">
                <a:solidFill>
                  <a:schemeClr val="dk1"/>
                </a:solidFill>
                <a:latin typeface="Arial"/>
                <a:ea typeface="Arial"/>
                <a:cs typeface="Arial"/>
                <a:sym typeface="Arial"/>
              </a:rPr>
              <a:t>from the menu</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Save as </a:t>
            </a:r>
            <a:r>
              <a:rPr b="0" i="0" lang="en-US" sz="2000" u="none" cap="none" strike="noStrike">
                <a:solidFill>
                  <a:schemeClr val="dk1"/>
                </a:solidFill>
                <a:latin typeface="Arial"/>
                <a:ea typeface="Arial"/>
                <a:cs typeface="Arial"/>
                <a:sym typeface="Arial"/>
              </a:rPr>
              <a:t>a new dataset in the desired format</a:t>
            </a:r>
            <a:endParaRPr b="1" i="0" sz="2000" u="none" cap="none" strike="noStrike">
              <a:solidFill>
                <a:schemeClr val="dk1"/>
              </a:solidFill>
              <a:latin typeface="Arial"/>
              <a:ea typeface="Arial"/>
              <a:cs typeface="Arial"/>
              <a:sym typeface="Arial"/>
            </a:endParaRPr>
          </a:p>
        </p:txBody>
      </p:sp>
      <p:pic>
        <p:nvPicPr>
          <p:cNvPr id="378" name="Google Shape;378;p25"/>
          <p:cNvPicPr preferRelativeResize="0"/>
          <p:nvPr/>
        </p:nvPicPr>
        <p:blipFill rotWithShape="1">
          <a:blip r:embed="rId3">
            <a:alphaModFix/>
          </a:blip>
          <a:srcRect b="0" l="0" r="0" t="0"/>
          <a:stretch/>
        </p:blipFill>
        <p:spPr>
          <a:xfrm>
            <a:off x="7407528" y="1525075"/>
            <a:ext cx="3908619" cy="4522080"/>
          </a:xfrm>
          <a:prstGeom prst="rect">
            <a:avLst/>
          </a:prstGeom>
          <a:noFill/>
          <a:ln>
            <a:noFill/>
          </a:ln>
        </p:spPr>
      </p:pic>
      <p:sp>
        <p:nvSpPr>
          <p:cNvPr id="379" name="Google Shape;379;p25"/>
          <p:cNvSpPr txBox="1"/>
          <p:nvPr/>
        </p:nvSpPr>
        <p:spPr>
          <a:xfrm>
            <a:off x="256898" y="-27720"/>
            <a:ext cx="7150630" cy="81945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3.3 Working with Vector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6" name="Google Shape;386;p26"/>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Raster Data Tools</a:t>
            </a:r>
            <a:endParaRPr/>
          </a:p>
        </p:txBody>
      </p:sp>
      <p:sp>
        <p:nvSpPr>
          <p:cNvPr id="387" name="Google Shape;387;p26"/>
          <p:cNvSpPr txBox="1"/>
          <p:nvPr/>
        </p:nvSpPr>
        <p:spPr>
          <a:xfrm>
            <a:off x="1189608" y="1847057"/>
            <a:ext cx="9716815" cy="3477875"/>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QGIS comes with a variety of built-in raster processing tools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Additional tools are available via installed plug-ins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388" name="Google Shape;388;p26"/>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pic>
        <p:nvPicPr>
          <p:cNvPr id="389" name="Google Shape;389;p26"/>
          <p:cNvPicPr preferRelativeResize="0"/>
          <p:nvPr/>
        </p:nvPicPr>
        <p:blipFill rotWithShape="1">
          <a:blip r:embed="rId3">
            <a:alphaModFix/>
          </a:blip>
          <a:srcRect b="0" l="0" r="0" t="0"/>
          <a:stretch/>
        </p:blipFill>
        <p:spPr>
          <a:xfrm>
            <a:off x="1821849" y="2618930"/>
            <a:ext cx="6020640" cy="1733792"/>
          </a:xfrm>
          <a:prstGeom prst="rect">
            <a:avLst/>
          </a:prstGeom>
          <a:noFill/>
          <a:ln>
            <a:noFill/>
          </a:ln>
        </p:spPr>
      </p:pic>
      <p:pic>
        <p:nvPicPr>
          <p:cNvPr id="390" name="Google Shape;390;p26"/>
          <p:cNvPicPr preferRelativeResize="0"/>
          <p:nvPr/>
        </p:nvPicPr>
        <p:blipFill rotWithShape="1">
          <a:blip r:embed="rId4">
            <a:alphaModFix/>
          </a:blip>
          <a:srcRect b="0" l="0" r="0" t="0"/>
          <a:stretch/>
        </p:blipFill>
        <p:spPr>
          <a:xfrm>
            <a:off x="1821849" y="5033228"/>
            <a:ext cx="6020640" cy="657317"/>
          </a:xfrm>
          <a:prstGeom prst="rect">
            <a:avLst/>
          </a:prstGeom>
          <a:noFill/>
          <a:ln>
            <a:noFill/>
          </a:ln>
        </p:spPr>
      </p:pic>
      <p:sp>
        <p:nvSpPr>
          <p:cNvPr id="391" name="Google Shape;391;p26"/>
          <p:cNvSpPr/>
          <p:nvPr/>
        </p:nvSpPr>
        <p:spPr>
          <a:xfrm>
            <a:off x="6858000" y="6148512"/>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8" name="Google Shape;398;p27"/>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Clip Raster</a:t>
            </a:r>
            <a:endParaRPr/>
          </a:p>
        </p:txBody>
      </p:sp>
      <p:sp>
        <p:nvSpPr>
          <p:cNvPr id="399" name="Google Shape;399;p27"/>
          <p:cNvSpPr txBox="1"/>
          <p:nvPr/>
        </p:nvSpPr>
        <p:spPr>
          <a:xfrm>
            <a:off x="1189608" y="1847057"/>
            <a:ext cx="9716815" cy="2246769"/>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Raster source data often </a:t>
            </a:r>
            <a:r>
              <a:rPr b="1" lang="en-US" sz="2000">
                <a:solidFill>
                  <a:schemeClr val="dk1"/>
                </a:solidFill>
                <a:latin typeface="Arial"/>
                <a:ea typeface="Arial"/>
                <a:cs typeface="Arial"/>
                <a:sym typeface="Arial"/>
              </a:rPr>
              <a:t>extends beyond </a:t>
            </a:r>
            <a:r>
              <a:rPr lang="en-US" sz="2000">
                <a:solidFill>
                  <a:schemeClr val="dk1"/>
                </a:solidFill>
                <a:latin typeface="Arial"/>
                <a:ea typeface="Arial"/>
                <a:cs typeface="Arial"/>
                <a:sym typeface="Arial"/>
              </a:rPr>
              <a:t>national boundary</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Regional/continent-wide datasets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Satellite imagery in geometric ‘tiles’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This results in large </a:t>
            </a:r>
            <a:r>
              <a:rPr b="1" lang="en-US" sz="2000">
                <a:solidFill>
                  <a:schemeClr val="dk1"/>
                </a:solidFill>
                <a:latin typeface="Arial"/>
                <a:ea typeface="Arial"/>
                <a:cs typeface="Arial"/>
                <a:sym typeface="Arial"/>
              </a:rPr>
              <a:t>file size</a:t>
            </a:r>
            <a:r>
              <a:rPr lang="en-US" sz="2000">
                <a:solidFill>
                  <a:schemeClr val="dk1"/>
                </a:solidFill>
                <a:latin typeface="Arial"/>
                <a:ea typeface="Arial"/>
                <a:cs typeface="Arial"/>
                <a:sym typeface="Arial"/>
              </a:rPr>
              <a:t>, especially for high-resolution rasters</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Clipping</a:t>
            </a:r>
            <a:r>
              <a:rPr b="0" i="0" lang="en-US" sz="2000" u="none" cap="none" strike="noStrike">
                <a:solidFill>
                  <a:schemeClr val="dk1"/>
                </a:solidFill>
                <a:latin typeface="Arial"/>
                <a:ea typeface="Arial"/>
                <a:cs typeface="Arial"/>
                <a:sym typeface="Arial"/>
              </a:rPr>
              <a:t> to national boundary only keeps the values we’re interested in</a:t>
            </a:r>
            <a:endParaRPr/>
          </a:p>
        </p:txBody>
      </p:sp>
      <p:pic>
        <p:nvPicPr>
          <p:cNvPr id="400" name="Google Shape;400;p27"/>
          <p:cNvPicPr preferRelativeResize="0"/>
          <p:nvPr/>
        </p:nvPicPr>
        <p:blipFill rotWithShape="1">
          <a:blip r:embed="rId3">
            <a:alphaModFix/>
          </a:blip>
          <a:srcRect b="0" l="0" r="0" t="0"/>
          <a:stretch/>
        </p:blipFill>
        <p:spPr>
          <a:xfrm>
            <a:off x="1456738" y="4185047"/>
            <a:ext cx="7278116" cy="2010056"/>
          </a:xfrm>
          <a:prstGeom prst="rect">
            <a:avLst/>
          </a:prstGeom>
          <a:noFill/>
          <a:ln>
            <a:noFill/>
          </a:ln>
        </p:spPr>
      </p:pic>
      <p:sp>
        <p:nvSpPr>
          <p:cNvPr id="401" name="Google Shape;401;p27"/>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
        <p:nvSpPr>
          <p:cNvPr id="402" name="Google Shape;402;p27"/>
          <p:cNvSpPr/>
          <p:nvPr/>
        </p:nvSpPr>
        <p:spPr>
          <a:xfrm>
            <a:off x="8084635" y="6212430"/>
            <a:ext cx="37730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                                 SOURCE: QGIS </a:t>
            </a:r>
            <a:endParaRPr b="1" i="1" sz="1400">
              <a:solidFill>
                <a:schemeClr val="dk1"/>
              </a:solidFill>
              <a:latin typeface="Arial"/>
              <a:ea typeface="Arial"/>
              <a:cs typeface="Arial"/>
              <a:sym typeface="Arial"/>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9" name="Google Shape;409;p28"/>
          <p:cNvSpPr/>
          <p:nvPr/>
        </p:nvSpPr>
        <p:spPr>
          <a:xfrm>
            <a:off x="6947848" y="6097292"/>
            <a:ext cx="48281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SOURCE: Africa Land Surface Forms, USGS</a:t>
            </a:r>
            <a:endParaRPr b="1" i="1" sz="1400">
              <a:solidFill>
                <a:schemeClr val="dk1"/>
              </a:solidFill>
              <a:latin typeface="Arial"/>
              <a:ea typeface="Arial"/>
              <a:cs typeface="Arial"/>
              <a:sym typeface="Arial"/>
            </a:endParaRPr>
          </a:p>
        </p:txBody>
      </p:sp>
      <p:sp>
        <p:nvSpPr>
          <p:cNvPr id="410" name="Google Shape;410;p28"/>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Clip Raster</a:t>
            </a:r>
            <a:endParaRPr/>
          </a:p>
        </p:txBody>
      </p:sp>
      <p:pic>
        <p:nvPicPr>
          <p:cNvPr id="411" name="Google Shape;411;p28"/>
          <p:cNvPicPr preferRelativeResize="0"/>
          <p:nvPr/>
        </p:nvPicPr>
        <p:blipFill rotWithShape="1">
          <a:blip r:embed="rId3">
            <a:alphaModFix/>
          </a:blip>
          <a:srcRect b="0" l="0" r="0" t="0"/>
          <a:stretch/>
        </p:blipFill>
        <p:spPr>
          <a:xfrm>
            <a:off x="1231136" y="1944093"/>
            <a:ext cx="4828146" cy="4267200"/>
          </a:xfrm>
          <a:prstGeom prst="rect">
            <a:avLst/>
          </a:prstGeom>
          <a:noFill/>
          <a:ln>
            <a:noFill/>
          </a:ln>
        </p:spPr>
      </p:pic>
      <p:pic>
        <p:nvPicPr>
          <p:cNvPr id="412" name="Google Shape;412;p28"/>
          <p:cNvPicPr preferRelativeResize="0"/>
          <p:nvPr/>
        </p:nvPicPr>
        <p:blipFill rotWithShape="1">
          <a:blip r:embed="rId4">
            <a:alphaModFix/>
          </a:blip>
          <a:srcRect b="0" l="0" r="0" t="0"/>
          <a:stretch/>
        </p:blipFill>
        <p:spPr>
          <a:xfrm>
            <a:off x="6775759" y="1896520"/>
            <a:ext cx="4699764" cy="4248346"/>
          </a:xfrm>
          <a:prstGeom prst="rect">
            <a:avLst/>
          </a:prstGeom>
          <a:noFill/>
          <a:ln>
            <a:noFill/>
          </a:ln>
        </p:spPr>
      </p:pic>
      <p:sp>
        <p:nvSpPr>
          <p:cNvPr id="413" name="Google Shape;413;p28"/>
          <p:cNvSpPr/>
          <p:nvPr/>
        </p:nvSpPr>
        <p:spPr>
          <a:xfrm>
            <a:off x="6261100" y="3429000"/>
            <a:ext cx="1244600" cy="400110"/>
          </a:xfrm>
          <a:prstGeom prst="rightArrow">
            <a:avLst>
              <a:gd fmla="val 50000" name="adj1"/>
              <a:gd fmla="val 50000" name="adj2"/>
            </a:avLst>
          </a:prstGeom>
          <a:solidFill>
            <a:srgbClr val="F8FDC7"/>
          </a:solidFill>
          <a:ln cap="flat" cmpd="sng" w="38100">
            <a:solidFill>
              <a:srgbClr val="0068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4" name="Google Shape;414;p28"/>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21" name="Google Shape;421;p29"/>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Resample Raster</a:t>
            </a:r>
            <a:endParaRPr/>
          </a:p>
        </p:txBody>
      </p:sp>
      <p:sp>
        <p:nvSpPr>
          <p:cNvPr id="422" name="Google Shape;422;p29"/>
          <p:cNvSpPr txBox="1"/>
          <p:nvPr/>
        </p:nvSpPr>
        <p:spPr>
          <a:xfrm>
            <a:off x="1189608" y="1847057"/>
            <a:ext cx="9716815" cy="193899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Source raster files may come in a </a:t>
            </a:r>
            <a:r>
              <a:rPr b="1" lang="en-US" sz="2000">
                <a:solidFill>
                  <a:schemeClr val="dk1"/>
                </a:solidFill>
                <a:latin typeface="Arial"/>
                <a:ea typeface="Arial"/>
                <a:cs typeface="Arial"/>
                <a:sym typeface="Arial"/>
              </a:rPr>
              <a:t>higher resolution </a:t>
            </a:r>
            <a:r>
              <a:rPr lang="en-US" sz="2000">
                <a:solidFill>
                  <a:schemeClr val="dk1"/>
                </a:solidFill>
                <a:latin typeface="Arial"/>
                <a:ea typeface="Arial"/>
                <a:cs typeface="Arial"/>
                <a:sym typeface="Arial"/>
              </a:rPr>
              <a:t>(finer pixel size) than what is supported in the Energy Access Explorer</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Resampling</a:t>
            </a:r>
            <a:r>
              <a:rPr lang="en-US" sz="2000">
                <a:solidFill>
                  <a:schemeClr val="dk1"/>
                </a:solidFill>
                <a:latin typeface="Arial"/>
                <a:ea typeface="Arial"/>
                <a:cs typeface="Arial"/>
                <a:sym typeface="Arial"/>
              </a:rPr>
              <a:t> the raster reduces the file size by adjusting the pixel size.</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You may need to install the GRASS plugin to access </a:t>
            </a:r>
            <a:r>
              <a:rPr b="1" i="0" lang="en-US" sz="2000" u="none" cap="none" strike="noStrike">
                <a:solidFill>
                  <a:schemeClr val="dk1"/>
                </a:solidFill>
                <a:latin typeface="Arial"/>
                <a:ea typeface="Arial"/>
                <a:cs typeface="Arial"/>
                <a:sym typeface="Arial"/>
              </a:rPr>
              <a:t>r.resamp.stats  </a:t>
            </a:r>
            <a:endParaRPr/>
          </a:p>
        </p:txBody>
      </p:sp>
      <p:pic>
        <p:nvPicPr>
          <p:cNvPr id="423" name="Google Shape;423;p29"/>
          <p:cNvPicPr preferRelativeResize="0"/>
          <p:nvPr/>
        </p:nvPicPr>
        <p:blipFill rotWithShape="1">
          <a:blip r:embed="rId3">
            <a:alphaModFix/>
          </a:blip>
          <a:srcRect b="0" l="0" r="0" t="0"/>
          <a:stretch/>
        </p:blipFill>
        <p:spPr>
          <a:xfrm>
            <a:off x="256898" y="3907305"/>
            <a:ext cx="7763958" cy="1333686"/>
          </a:xfrm>
          <a:prstGeom prst="rect">
            <a:avLst/>
          </a:prstGeom>
          <a:noFill/>
          <a:ln>
            <a:noFill/>
          </a:ln>
        </p:spPr>
      </p:pic>
      <p:pic>
        <p:nvPicPr>
          <p:cNvPr id="424" name="Google Shape;424;p29"/>
          <p:cNvPicPr preferRelativeResize="0"/>
          <p:nvPr/>
        </p:nvPicPr>
        <p:blipFill rotWithShape="1">
          <a:blip r:embed="rId4">
            <a:alphaModFix/>
          </a:blip>
          <a:srcRect b="0" l="0" r="22440" t="0"/>
          <a:stretch/>
        </p:blipFill>
        <p:spPr>
          <a:xfrm>
            <a:off x="8129893" y="3907305"/>
            <a:ext cx="3391374" cy="1810003"/>
          </a:xfrm>
          <a:prstGeom prst="rect">
            <a:avLst/>
          </a:prstGeom>
          <a:noFill/>
          <a:ln>
            <a:noFill/>
          </a:ln>
        </p:spPr>
      </p:pic>
      <p:sp>
        <p:nvSpPr>
          <p:cNvPr id="425" name="Google Shape;425;p29"/>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96" name="Google Shape;96;p3"/>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
        <p:nvSpPr>
          <p:cNvPr id="97" name="Google Shape;97;p3"/>
          <p:cNvSpPr txBox="1"/>
          <p:nvPr/>
        </p:nvSpPr>
        <p:spPr>
          <a:xfrm>
            <a:off x="1189608" y="2158008"/>
            <a:ext cx="9716815" cy="284180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Geospatial data </a:t>
            </a:r>
            <a:r>
              <a:rPr lang="en-US" sz="2000">
                <a:solidFill>
                  <a:schemeClr val="dk1"/>
                </a:solidFill>
                <a:latin typeface="Arial"/>
                <a:ea typeface="Arial"/>
                <a:cs typeface="Arial"/>
                <a:sym typeface="Arial"/>
              </a:rPr>
              <a:t>captures information in relation to a particular geographic location</a:t>
            </a:r>
            <a:endParaRPr/>
          </a:p>
          <a:p>
            <a:pPr indent="-342900" lvl="1" marL="800100" marR="0" rtl="0" algn="just">
              <a:lnSpc>
                <a:spcPct val="110000"/>
              </a:lnSpc>
              <a:spcBef>
                <a:spcPts val="169"/>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principal types of geospatial data are </a:t>
            </a:r>
            <a:r>
              <a:rPr b="1" i="0" lang="en-US" sz="2000" u="none" cap="none" strike="noStrike">
                <a:solidFill>
                  <a:schemeClr val="dk1"/>
                </a:solidFill>
                <a:latin typeface="Arial"/>
                <a:ea typeface="Arial"/>
                <a:cs typeface="Arial"/>
                <a:sym typeface="Arial"/>
              </a:rPr>
              <a:t>vector </a:t>
            </a:r>
            <a:r>
              <a:rPr b="0" i="0" lang="en-US" sz="2000" u="none" cap="none" strike="noStrike">
                <a:solidFill>
                  <a:schemeClr val="dk1"/>
                </a:solidFill>
                <a:latin typeface="Arial"/>
                <a:ea typeface="Arial"/>
                <a:cs typeface="Arial"/>
                <a:sym typeface="Arial"/>
              </a:rPr>
              <a:t>and</a:t>
            </a:r>
            <a:r>
              <a:rPr b="1" i="0" lang="en-US" sz="2000" u="none" cap="none" strike="noStrike">
                <a:solidFill>
                  <a:schemeClr val="dk1"/>
                </a:solidFill>
                <a:latin typeface="Arial"/>
                <a:ea typeface="Arial"/>
                <a:cs typeface="Arial"/>
                <a:sym typeface="Arial"/>
              </a:rPr>
              <a:t> raster </a:t>
            </a:r>
            <a:endParaRPr/>
          </a:p>
          <a:p>
            <a:pPr indent="-342900" lvl="1" marL="800100" marR="0" rtl="0" algn="just">
              <a:lnSpc>
                <a:spcPct val="110000"/>
              </a:lnSpc>
              <a:spcBef>
                <a:spcPts val="169"/>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Tabular</a:t>
            </a:r>
            <a:r>
              <a:rPr b="0" i="0" lang="en-US" sz="2000" u="none" cap="none" strike="noStrike">
                <a:solidFill>
                  <a:schemeClr val="dk1"/>
                </a:solidFill>
                <a:latin typeface="Arial"/>
                <a:ea typeface="Arial"/>
                <a:cs typeface="Arial"/>
                <a:sym typeface="Arial"/>
              </a:rPr>
              <a:t> data (e.g. spreadsheets) can be represented geospatially, if data values are linked to a location </a:t>
            </a:r>
            <a:endParaRPr/>
          </a:p>
          <a:p>
            <a:pPr indent="-342900" lvl="0" marL="342900" marR="0" rtl="0" algn="just">
              <a:lnSpc>
                <a:spcPct val="110000"/>
              </a:lnSpc>
              <a:spcBef>
                <a:spcPts val="169"/>
              </a:spcBef>
              <a:spcAft>
                <a:spcPts val="0"/>
              </a:spcAft>
              <a:buClr>
                <a:schemeClr val="dk1"/>
              </a:buClr>
              <a:buSzPts val="2000"/>
              <a:buFont typeface="Arial"/>
              <a:buChar char="•"/>
            </a:pPr>
            <a:r>
              <a:rPr lang="en-US" sz="2000">
                <a:solidFill>
                  <a:schemeClr val="dk1"/>
                </a:solidFill>
                <a:latin typeface="Arial"/>
                <a:ea typeface="Arial"/>
                <a:cs typeface="Arial"/>
                <a:sym typeface="Arial"/>
              </a:rPr>
              <a:t>Geospatial data usually includes both </a:t>
            </a:r>
            <a:r>
              <a:rPr b="1" lang="en-US" sz="2000">
                <a:solidFill>
                  <a:schemeClr val="dk1"/>
                </a:solidFill>
                <a:latin typeface="Arial"/>
                <a:ea typeface="Arial"/>
                <a:cs typeface="Arial"/>
                <a:sym typeface="Arial"/>
              </a:rPr>
              <a:t>geometry</a:t>
            </a:r>
            <a:r>
              <a:rPr lang="en-US" sz="2000">
                <a:solidFill>
                  <a:schemeClr val="dk1"/>
                </a:solidFill>
                <a:latin typeface="Arial"/>
                <a:ea typeface="Arial"/>
                <a:cs typeface="Arial"/>
                <a:sym typeface="Arial"/>
              </a:rPr>
              <a:t> and </a:t>
            </a:r>
            <a:r>
              <a:rPr b="1" lang="en-US" sz="2000">
                <a:solidFill>
                  <a:schemeClr val="dk1"/>
                </a:solidFill>
                <a:latin typeface="Arial"/>
                <a:ea typeface="Arial"/>
                <a:cs typeface="Arial"/>
                <a:sym typeface="Arial"/>
              </a:rPr>
              <a:t>attributes</a:t>
            </a:r>
            <a:endParaRPr/>
          </a:p>
          <a:p>
            <a:pPr indent="0" lvl="0" marL="0" marR="0" rtl="0" algn="l">
              <a:spcBef>
                <a:spcPts val="169"/>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98" name="Google Shape;98;p3"/>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Geospatial Data Overview</a:t>
            </a:r>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30"/>
          <p:cNvPicPr preferRelativeResize="0"/>
          <p:nvPr/>
        </p:nvPicPr>
        <p:blipFill rotWithShape="1">
          <a:blip r:embed="rId3">
            <a:alphaModFix/>
          </a:blip>
          <a:srcRect b="0" l="0" r="0" t="0"/>
          <a:stretch/>
        </p:blipFill>
        <p:spPr>
          <a:xfrm>
            <a:off x="2837315" y="1909875"/>
            <a:ext cx="5061172" cy="4308271"/>
          </a:xfrm>
          <a:prstGeom prst="rect">
            <a:avLst/>
          </a:prstGeom>
          <a:noFill/>
          <a:ln>
            <a:noFill/>
          </a:ln>
        </p:spPr>
      </p:pic>
      <p:sp>
        <p:nvSpPr>
          <p:cNvPr id="432" name="Google Shape;432;p3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3" name="Google Shape;433;p30"/>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Resample Raster</a:t>
            </a:r>
            <a:endParaRPr/>
          </a:p>
        </p:txBody>
      </p:sp>
      <p:sp>
        <p:nvSpPr>
          <p:cNvPr id="434" name="Google Shape;434;p30"/>
          <p:cNvSpPr txBox="1"/>
          <p:nvPr/>
        </p:nvSpPr>
        <p:spPr>
          <a:xfrm>
            <a:off x="462456" y="2736835"/>
            <a:ext cx="1871329"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Select input data</a:t>
            </a:r>
            <a:endParaRPr/>
          </a:p>
        </p:txBody>
      </p:sp>
      <p:cxnSp>
        <p:nvCxnSpPr>
          <p:cNvPr id="435" name="Google Shape;435;p30"/>
          <p:cNvCxnSpPr>
            <a:stCxn id="434" idx="3"/>
            <a:endCxn id="436" idx="1"/>
          </p:cNvCxnSpPr>
          <p:nvPr/>
        </p:nvCxnSpPr>
        <p:spPr>
          <a:xfrm flipH="1" rot="10800000">
            <a:off x="2333785" y="2918701"/>
            <a:ext cx="638100" cy="141300"/>
          </a:xfrm>
          <a:prstGeom prst="straightConnector1">
            <a:avLst/>
          </a:prstGeom>
          <a:noFill/>
          <a:ln cap="flat" cmpd="sng" w="9525">
            <a:solidFill>
              <a:srgbClr val="001D68"/>
            </a:solidFill>
            <a:prstDash val="solid"/>
            <a:round/>
            <a:headEnd len="sm" w="sm" type="none"/>
            <a:tailEnd len="sm" w="sm" type="none"/>
          </a:ln>
        </p:spPr>
      </p:cxnSp>
      <p:sp>
        <p:nvSpPr>
          <p:cNvPr id="437" name="Google Shape;437;p30"/>
          <p:cNvSpPr/>
          <p:nvPr/>
        </p:nvSpPr>
        <p:spPr>
          <a:xfrm>
            <a:off x="2971800" y="3194505"/>
            <a:ext cx="4787900" cy="516259"/>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38" name="Google Shape;438;p30"/>
          <p:cNvCxnSpPr>
            <a:stCxn id="439" idx="1"/>
            <a:endCxn id="437" idx="3"/>
          </p:cNvCxnSpPr>
          <p:nvPr/>
        </p:nvCxnSpPr>
        <p:spPr>
          <a:xfrm flipH="1">
            <a:off x="7759834" y="3445655"/>
            <a:ext cx="1077300" cy="6900"/>
          </a:xfrm>
          <a:prstGeom prst="straightConnector1">
            <a:avLst/>
          </a:prstGeom>
          <a:noFill/>
          <a:ln cap="flat" cmpd="sng" w="9525">
            <a:solidFill>
              <a:srgbClr val="001D68"/>
            </a:solidFill>
            <a:prstDash val="solid"/>
            <a:round/>
            <a:headEnd len="sm" w="sm" type="none"/>
            <a:tailEnd len="sm" w="sm" type="none"/>
          </a:ln>
        </p:spPr>
      </p:cxnSp>
      <p:sp>
        <p:nvSpPr>
          <p:cNvPr id="440" name="Google Shape;440;p30"/>
          <p:cNvSpPr txBox="1"/>
          <p:nvPr/>
        </p:nvSpPr>
        <p:spPr>
          <a:xfrm>
            <a:off x="8837134" y="650619"/>
            <a:ext cx="2373156" cy="369332"/>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Aggregation Method</a:t>
            </a:r>
            <a:endParaRPr/>
          </a:p>
        </p:txBody>
      </p:sp>
      <p:sp>
        <p:nvSpPr>
          <p:cNvPr id="441" name="Google Shape;441;p30"/>
          <p:cNvSpPr txBox="1"/>
          <p:nvPr/>
        </p:nvSpPr>
        <p:spPr>
          <a:xfrm>
            <a:off x="185021" y="5425153"/>
            <a:ext cx="2373157" cy="64633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Set target resolution</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(pixel size)</a:t>
            </a:r>
            <a:endParaRPr/>
          </a:p>
        </p:txBody>
      </p:sp>
      <p:sp>
        <p:nvSpPr>
          <p:cNvPr id="442" name="Google Shape;442;p30"/>
          <p:cNvSpPr/>
          <p:nvPr/>
        </p:nvSpPr>
        <p:spPr>
          <a:xfrm>
            <a:off x="3098800" y="5463253"/>
            <a:ext cx="4508500" cy="565391"/>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43" name="Google Shape;443;p30"/>
          <p:cNvCxnSpPr>
            <a:stCxn id="442" idx="1"/>
            <a:endCxn id="441" idx="3"/>
          </p:cNvCxnSpPr>
          <p:nvPr/>
        </p:nvCxnSpPr>
        <p:spPr>
          <a:xfrm flipH="1">
            <a:off x="2558200" y="5745949"/>
            <a:ext cx="540600" cy="2400"/>
          </a:xfrm>
          <a:prstGeom prst="straightConnector1">
            <a:avLst/>
          </a:prstGeom>
          <a:noFill/>
          <a:ln cap="flat" cmpd="sng" w="9525">
            <a:solidFill>
              <a:srgbClr val="001D68"/>
            </a:solidFill>
            <a:prstDash val="solid"/>
            <a:round/>
            <a:headEnd len="sm" w="sm" type="none"/>
            <a:tailEnd len="sm" w="sm" type="none"/>
          </a:ln>
        </p:spPr>
      </p:cxnSp>
      <p:sp>
        <p:nvSpPr>
          <p:cNvPr id="436" name="Google Shape;436;p30"/>
          <p:cNvSpPr/>
          <p:nvPr/>
        </p:nvSpPr>
        <p:spPr>
          <a:xfrm>
            <a:off x="2971800" y="2660635"/>
            <a:ext cx="4787900" cy="516259"/>
          </a:xfrm>
          <a:prstGeom prst="rect">
            <a:avLst/>
          </a:prstGeom>
          <a:noFill/>
          <a:ln cap="flat" cmpd="sng" w="25400">
            <a:solidFill>
              <a:srgbClr val="2B28B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9" name="Google Shape;439;p30"/>
          <p:cNvPicPr preferRelativeResize="0"/>
          <p:nvPr/>
        </p:nvPicPr>
        <p:blipFill rotWithShape="1">
          <a:blip r:embed="rId4">
            <a:alphaModFix/>
          </a:blip>
          <a:srcRect b="0" l="0" r="0" t="0"/>
          <a:stretch/>
        </p:blipFill>
        <p:spPr>
          <a:xfrm>
            <a:off x="8837134" y="1014618"/>
            <a:ext cx="2373156" cy="4862073"/>
          </a:xfrm>
          <a:prstGeom prst="rect">
            <a:avLst/>
          </a:prstGeom>
          <a:noFill/>
          <a:ln>
            <a:noFill/>
          </a:ln>
        </p:spPr>
      </p:pic>
      <p:sp>
        <p:nvSpPr>
          <p:cNvPr id="444" name="Google Shape;444;p30"/>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51" name="Google Shape;451;p31"/>
          <p:cNvSpPr/>
          <p:nvPr/>
        </p:nvSpPr>
        <p:spPr>
          <a:xfrm>
            <a:off x="561278" y="155513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Raster Calculator</a:t>
            </a:r>
            <a:endParaRPr/>
          </a:p>
        </p:txBody>
      </p:sp>
      <p:sp>
        <p:nvSpPr>
          <p:cNvPr id="452" name="Google Shape;452;p31"/>
          <p:cNvSpPr txBox="1"/>
          <p:nvPr/>
        </p:nvSpPr>
        <p:spPr>
          <a:xfrm>
            <a:off x="512956" y="1847057"/>
            <a:ext cx="11117766" cy="1015663"/>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One of the advantages of raster data is the ability to </a:t>
            </a:r>
            <a:r>
              <a:rPr b="1" lang="en-US" sz="2000">
                <a:solidFill>
                  <a:schemeClr val="dk1"/>
                </a:solidFill>
                <a:latin typeface="Arial"/>
                <a:ea typeface="Arial"/>
                <a:cs typeface="Arial"/>
                <a:sym typeface="Arial"/>
              </a:rPr>
              <a:t>perform calculations </a:t>
            </a:r>
            <a:r>
              <a:rPr lang="en-US" sz="2000">
                <a:solidFill>
                  <a:schemeClr val="dk1"/>
                </a:solidFill>
                <a:latin typeface="Arial"/>
                <a:ea typeface="Arial"/>
                <a:cs typeface="Arial"/>
                <a:sym typeface="Arial"/>
              </a:rPr>
              <a:t>on the pixel values</a:t>
            </a:r>
            <a:endParaRPr b="1"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a:t>
            </a:r>
            <a:r>
              <a:rPr b="1" lang="en-US" sz="2000">
                <a:solidFill>
                  <a:schemeClr val="dk1"/>
                </a:solidFill>
                <a:latin typeface="Arial"/>
                <a:ea typeface="Arial"/>
                <a:cs typeface="Arial"/>
                <a:sym typeface="Arial"/>
              </a:rPr>
              <a:t>Raster Calculator </a:t>
            </a:r>
            <a:r>
              <a:rPr lang="en-US" sz="2000">
                <a:solidFill>
                  <a:schemeClr val="dk1"/>
                </a:solidFill>
                <a:latin typeface="Arial"/>
                <a:ea typeface="Arial"/>
                <a:cs typeface="Arial"/>
                <a:sym typeface="Arial"/>
              </a:rPr>
              <a:t>enables users to perform calculations on all pixels</a:t>
            </a:r>
            <a:endParaRPr/>
          </a:p>
        </p:txBody>
      </p:sp>
      <p:pic>
        <p:nvPicPr>
          <p:cNvPr id="453" name="Google Shape;453;p31"/>
          <p:cNvPicPr preferRelativeResize="0"/>
          <p:nvPr/>
        </p:nvPicPr>
        <p:blipFill rotWithShape="1">
          <a:blip r:embed="rId3">
            <a:alphaModFix/>
          </a:blip>
          <a:srcRect b="0" l="0" r="0" t="0"/>
          <a:stretch/>
        </p:blipFill>
        <p:spPr>
          <a:xfrm>
            <a:off x="1001896" y="3181966"/>
            <a:ext cx="5934007" cy="2120900"/>
          </a:xfrm>
          <a:prstGeom prst="rect">
            <a:avLst/>
          </a:prstGeom>
          <a:noFill/>
          <a:ln>
            <a:noFill/>
          </a:ln>
        </p:spPr>
      </p:pic>
      <p:sp>
        <p:nvSpPr>
          <p:cNvPr id="454" name="Google Shape;454;p31"/>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61" name="Google Shape;461;p32"/>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Raster Calculator</a:t>
            </a:r>
            <a:endParaRPr/>
          </a:p>
        </p:txBody>
      </p:sp>
      <p:pic>
        <p:nvPicPr>
          <p:cNvPr id="462" name="Google Shape;462;p32"/>
          <p:cNvPicPr preferRelativeResize="0"/>
          <p:nvPr/>
        </p:nvPicPr>
        <p:blipFill rotWithShape="1">
          <a:blip r:embed="rId3">
            <a:alphaModFix/>
          </a:blip>
          <a:srcRect b="0" l="0" r="0" t="0"/>
          <a:stretch/>
        </p:blipFill>
        <p:spPr>
          <a:xfrm>
            <a:off x="6841706" y="977900"/>
            <a:ext cx="4739229" cy="5295900"/>
          </a:xfrm>
          <a:prstGeom prst="rect">
            <a:avLst/>
          </a:prstGeom>
          <a:noFill/>
          <a:ln>
            <a:noFill/>
          </a:ln>
        </p:spPr>
      </p:pic>
      <p:sp>
        <p:nvSpPr>
          <p:cNvPr id="463" name="Google Shape;463;p32"/>
          <p:cNvSpPr txBox="1"/>
          <p:nvPr/>
        </p:nvSpPr>
        <p:spPr>
          <a:xfrm>
            <a:off x="1189609" y="1847057"/>
            <a:ext cx="5147692" cy="193899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Users can enter an expression using </a:t>
            </a:r>
            <a:r>
              <a:rPr b="1" lang="en-US" sz="2000">
                <a:solidFill>
                  <a:schemeClr val="dk1"/>
                </a:solidFill>
                <a:latin typeface="Arial"/>
                <a:ea typeface="Arial"/>
                <a:cs typeface="Arial"/>
                <a:sym typeface="Arial"/>
              </a:rPr>
              <a:t>logical</a:t>
            </a:r>
            <a:r>
              <a:rPr lang="en-US" sz="2000">
                <a:solidFill>
                  <a:schemeClr val="dk1"/>
                </a:solidFill>
                <a:latin typeface="Arial"/>
                <a:ea typeface="Arial"/>
                <a:cs typeface="Arial"/>
                <a:sym typeface="Arial"/>
              </a:rPr>
              <a:t> and </a:t>
            </a:r>
            <a:r>
              <a:rPr b="1" lang="en-US" sz="2000">
                <a:solidFill>
                  <a:schemeClr val="dk1"/>
                </a:solidFill>
                <a:latin typeface="Arial"/>
                <a:ea typeface="Arial"/>
                <a:cs typeface="Arial"/>
                <a:sym typeface="Arial"/>
              </a:rPr>
              <a:t>mathematical</a:t>
            </a:r>
            <a:r>
              <a:rPr lang="en-US" sz="2000">
                <a:solidFill>
                  <a:schemeClr val="dk1"/>
                </a:solidFill>
                <a:latin typeface="Arial"/>
                <a:ea typeface="Arial"/>
                <a:cs typeface="Arial"/>
                <a:sym typeface="Arial"/>
              </a:rPr>
              <a:t> operators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Examples: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Unit conversions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Set null values to zeroes </a:t>
            </a:r>
            <a:endParaRPr/>
          </a:p>
        </p:txBody>
      </p:sp>
      <p:sp>
        <p:nvSpPr>
          <p:cNvPr id="464" name="Google Shape;464;p32"/>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71" name="Google Shape;471;p33"/>
          <p:cNvSpPr/>
          <p:nvPr/>
        </p:nvSpPr>
        <p:spPr>
          <a:xfrm>
            <a:off x="597589" y="128603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Merge Raster (Mosaic)</a:t>
            </a:r>
            <a:endParaRPr/>
          </a:p>
        </p:txBody>
      </p:sp>
      <p:sp>
        <p:nvSpPr>
          <p:cNvPr id="472" name="Google Shape;472;p33"/>
          <p:cNvSpPr txBox="1"/>
          <p:nvPr/>
        </p:nvSpPr>
        <p:spPr>
          <a:xfrm>
            <a:off x="597589" y="1522101"/>
            <a:ext cx="7252870" cy="2246769"/>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It is sometimes necessary to </a:t>
            </a:r>
            <a:r>
              <a:rPr b="1" lang="en-US" sz="2000">
                <a:solidFill>
                  <a:schemeClr val="dk1"/>
                </a:solidFill>
                <a:latin typeface="Arial"/>
                <a:ea typeface="Arial"/>
                <a:cs typeface="Arial"/>
                <a:sym typeface="Arial"/>
              </a:rPr>
              <a:t>combine raster files </a:t>
            </a:r>
            <a:r>
              <a:rPr lang="en-US" sz="2000">
                <a:solidFill>
                  <a:schemeClr val="dk1"/>
                </a:solidFill>
                <a:latin typeface="Arial"/>
                <a:ea typeface="Arial"/>
                <a:cs typeface="Arial"/>
                <a:sym typeface="Arial"/>
              </a:rPr>
              <a:t>together to cover the entire target area</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Remote sensed data </a:t>
            </a:r>
            <a:r>
              <a:rPr b="0" i="0" lang="en-US" sz="2000" u="none" cap="none" strike="noStrike">
                <a:solidFill>
                  <a:schemeClr val="dk1"/>
                </a:solidFill>
                <a:latin typeface="Arial"/>
                <a:ea typeface="Arial"/>
                <a:cs typeface="Arial"/>
                <a:sym typeface="Arial"/>
              </a:rPr>
              <a:t>(e.g. digital elevation models) are often release in rectangular ‘tiles’ which do not align to national boundaries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To combine rasters, use the </a:t>
            </a:r>
            <a:r>
              <a:rPr b="1" lang="en-US" sz="2000">
                <a:solidFill>
                  <a:schemeClr val="dk1"/>
                </a:solidFill>
                <a:latin typeface="Arial"/>
                <a:ea typeface="Arial"/>
                <a:cs typeface="Arial"/>
                <a:sym typeface="Arial"/>
              </a:rPr>
              <a:t>merge</a:t>
            </a:r>
            <a:r>
              <a:rPr lang="en-US" sz="2000">
                <a:solidFill>
                  <a:schemeClr val="dk1"/>
                </a:solidFill>
                <a:latin typeface="Arial"/>
                <a:ea typeface="Arial"/>
                <a:cs typeface="Arial"/>
                <a:sym typeface="Arial"/>
              </a:rPr>
              <a:t> tool in QGIS:</a:t>
            </a:r>
            <a:endParaRPr/>
          </a:p>
        </p:txBody>
      </p:sp>
      <p:pic>
        <p:nvPicPr>
          <p:cNvPr id="473" name="Google Shape;473;p33"/>
          <p:cNvPicPr preferRelativeResize="0"/>
          <p:nvPr/>
        </p:nvPicPr>
        <p:blipFill rotWithShape="1">
          <a:blip r:embed="rId3">
            <a:alphaModFix/>
          </a:blip>
          <a:srcRect b="0" l="0" r="0" t="0"/>
          <a:stretch/>
        </p:blipFill>
        <p:spPr>
          <a:xfrm>
            <a:off x="7590116" y="1543983"/>
            <a:ext cx="4003624" cy="4449775"/>
          </a:xfrm>
          <a:prstGeom prst="rect">
            <a:avLst/>
          </a:prstGeom>
          <a:noFill/>
          <a:ln>
            <a:noFill/>
          </a:ln>
        </p:spPr>
      </p:pic>
      <p:pic>
        <p:nvPicPr>
          <p:cNvPr id="474" name="Google Shape;474;p33"/>
          <p:cNvPicPr preferRelativeResize="0"/>
          <p:nvPr/>
        </p:nvPicPr>
        <p:blipFill rotWithShape="1">
          <a:blip r:embed="rId4">
            <a:alphaModFix/>
          </a:blip>
          <a:srcRect b="0" l="0" r="0" t="0"/>
          <a:stretch/>
        </p:blipFill>
        <p:spPr>
          <a:xfrm>
            <a:off x="597589" y="4093826"/>
            <a:ext cx="7401958" cy="2229161"/>
          </a:xfrm>
          <a:prstGeom prst="rect">
            <a:avLst/>
          </a:prstGeom>
          <a:noFill/>
          <a:ln>
            <a:noFill/>
          </a:ln>
        </p:spPr>
      </p:pic>
      <p:sp>
        <p:nvSpPr>
          <p:cNvPr id="475" name="Google Shape;475;p33"/>
          <p:cNvSpPr txBox="1"/>
          <p:nvPr/>
        </p:nvSpPr>
        <p:spPr>
          <a:xfrm>
            <a:off x="256898" y="-27720"/>
            <a:ext cx="7150630" cy="79934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3.4 Working with Raster Data</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82" name="Google Shape;482;p34"/>
          <p:cNvSpPr/>
          <p:nvPr/>
        </p:nvSpPr>
        <p:spPr>
          <a:xfrm>
            <a:off x="1189608" y="154398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QGIS Tutorials</a:t>
            </a:r>
            <a:endParaRPr/>
          </a:p>
        </p:txBody>
      </p:sp>
      <p:sp>
        <p:nvSpPr>
          <p:cNvPr id="483" name="Google Shape;483;p34"/>
          <p:cNvSpPr txBox="1"/>
          <p:nvPr/>
        </p:nvSpPr>
        <p:spPr>
          <a:xfrm>
            <a:off x="256897" y="-27720"/>
            <a:ext cx="10691840" cy="95327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Lecture 3 Appendix: Supplemental QGIS Tutorials</a:t>
            </a:r>
            <a:endParaRPr b="1" i="0" sz="2800" u="none" cap="none" strike="noStrike">
              <a:solidFill>
                <a:srgbClr val="C00000"/>
              </a:solidFill>
              <a:latin typeface="Arial"/>
              <a:ea typeface="Arial"/>
              <a:cs typeface="Arial"/>
              <a:sym typeface="Arial"/>
            </a:endParaRPr>
          </a:p>
        </p:txBody>
      </p:sp>
      <p:sp>
        <p:nvSpPr>
          <p:cNvPr id="484" name="Google Shape;484;p34"/>
          <p:cNvSpPr txBox="1"/>
          <p:nvPr/>
        </p:nvSpPr>
        <p:spPr>
          <a:xfrm>
            <a:off x="1189608" y="1847057"/>
            <a:ext cx="9157550" cy="36009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For course participants with limited prior experience using GIS software, you may wish to supplement the contents of this course with QGIS Tutorials</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b="1" lang="en-US" sz="2800" u="sng">
                <a:solidFill>
                  <a:schemeClr val="dk1"/>
                </a:solidFill>
                <a:latin typeface="Arial"/>
                <a:ea typeface="Arial"/>
                <a:cs typeface="Arial"/>
                <a:sym typeface="Arial"/>
                <a:hlinkClick r:id="rId3">
                  <a:extLst>
                    <a:ext uri="{A12FA001-AC4F-418D-AE19-62706E023703}">
                      <ahyp:hlinkClr val="tx"/>
                    </a:ext>
                  </a:extLst>
                </a:hlinkClick>
              </a:rPr>
              <a:t>QGIS Tutorials and Tips — QGIS Tutorials and Tips</a:t>
            </a:r>
            <a:endParaRPr b="1" sz="28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This website includes guided exercises on various GIS operations, ranging from basic to advanced. The exercises include </a:t>
            </a:r>
            <a:r>
              <a:rPr b="1" lang="en-US" sz="2000">
                <a:solidFill>
                  <a:schemeClr val="dk1"/>
                </a:solidFill>
                <a:latin typeface="Arial"/>
                <a:ea typeface="Arial"/>
                <a:cs typeface="Arial"/>
                <a:sym typeface="Arial"/>
              </a:rPr>
              <a:t>sample data </a:t>
            </a:r>
            <a:r>
              <a:rPr lang="en-US" sz="2000">
                <a:solidFill>
                  <a:schemeClr val="dk1"/>
                </a:solidFill>
                <a:latin typeface="Arial"/>
                <a:ea typeface="Arial"/>
                <a:cs typeface="Arial"/>
                <a:sym typeface="Arial"/>
              </a:rPr>
              <a:t>and </a:t>
            </a:r>
            <a:r>
              <a:rPr b="1" lang="en-US" sz="2000">
                <a:solidFill>
                  <a:schemeClr val="dk1"/>
                </a:solidFill>
                <a:latin typeface="Arial"/>
                <a:ea typeface="Arial"/>
                <a:cs typeface="Arial"/>
                <a:sym typeface="Arial"/>
              </a:rPr>
              <a:t>step-by-step instructions</a:t>
            </a:r>
            <a:r>
              <a:rPr lang="en-US" sz="2000">
                <a:solidFill>
                  <a:schemeClr val="dk1"/>
                </a:solidFill>
                <a:latin typeface="Arial"/>
                <a:ea typeface="Arial"/>
                <a:cs typeface="Arial"/>
                <a:sym typeface="Arial"/>
              </a:rPr>
              <a:t>. It is entirely </a:t>
            </a:r>
            <a:r>
              <a:rPr b="1" lang="en-US" sz="2000">
                <a:solidFill>
                  <a:schemeClr val="dk1"/>
                </a:solidFill>
                <a:latin typeface="Arial"/>
                <a:ea typeface="Arial"/>
                <a:cs typeface="Arial"/>
                <a:sym typeface="Arial"/>
              </a:rPr>
              <a:t>free to use </a:t>
            </a:r>
            <a:r>
              <a:rPr lang="en-US" sz="2000">
                <a:solidFill>
                  <a:schemeClr val="dk1"/>
                </a:solidFill>
                <a:latin typeface="Arial"/>
                <a:ea typeface="Arial"/>
                <a:cs typeface="Arial"/>
                <a:sym typeface="Arial"/>
              </a:rPr>
              <a:t>and content is available in </a:t>
            </a:r>
            <a:r>
              <a:rPr b="1" lang="en-US" sz="2000">
                <a:solidFill>
                  <a:schemeClr val="dk1"/>
                </a:solidFill>
                <a:latin typeface="Arial"/>
                <a:ea typeface="Arial"/>
                <a:cs typeface="Arial"/>
                <a:sym typeface="Arial"/>
              </a:rPr>
              <a:t>multiple languages</a:t>
            </a:r>
            <a:r>
              <a:rPr lang="en-US" sz="2000">
                <a:solidFill>
                  <a:schemeClr val="dk1"/>
                </a:solidFill>
                <a:latin typeface="Arial"/>
                <a:ea typeface="Arial"/>
                <a:cs typeface="Arial"/>
                <a:sym typeface="Arial"/>
              </a:rPr>
              <a:t>. The website also features helpful links to other GIS learning content.</a:t>
            </a:r>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5"/>
          <p:cNvSpPr txBox="1"/>
          <p:nvPr>
            <p:ph type="ctrTitle"/>
          </p:nvPr>
        </p:nvSpPr>
        <p:spPr>
          <a:xfrm>
            <a:off x="1" y="811371"/>
            <a:ext cx="9607824"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Helvetica Neue"/>
              <a:buNone/>
            </a:pPr>
            <a:r>
              <a:rPr lang="en-US"/>
              <a:t>Thank you</a:t>
            </a:r>
            <a:endParaRPr/>
          </a:p>
        </p:txBody>
      </p:sp>
      <p:sp>
        <p:nvSpPr>
          <p:cNvPr id="490" name="Google Shape;490;p35"/>
          <p:cNvSpPr txBox="1"/>
          <p:nvPr>
            <p:ph idx="1" type="subTitle"/>
          </p:nvPr>
        </p:nvSpPr>
        <p:spPr>
          <a:xfrm>
            <a:off x="0" y="3198971"/>
            <a:ext cx="9607826" cy="19521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3600"/>
              <a:buNone/>
            </a:pPr>
            <a:r>
              <a:rPr lang="en-US"/>
              <a:t>www.climatecompatiblegrowth.com</a:t>
            </a:r>
            <a:endParaRPr/>
          </a:p>
        </p:txBody>
      </p:sp>
      <p:sp>
        <p:nvSpPr>
          <p:cNvPr id="491" name="Google Shape;491;p35"/>
          <p:cNvSpPr txBox="1"/>
          <p:nvPr/>
        </p:nvSpPr>
        <p:spPr>
          <a:xfrm>
            <a:off x="1571796" y="5944606"/>
            <a:ext cx="646423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Woldeamanuel, A. A., Khalid, A., Anand, S., Sahar, T., Saklani, A., Sinclair-Lecaros, S., Mentis, D., Ronoh, D., &amp; Stockman, J., 2024.</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Lecture 1: Energy Access Explorer. Release Version 2.0</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 [online presentation]. Climate Compatible Growth Programme, World Resource Institute</a:t>
            </a:r>
            <a:endParaRPr b="0" i="0" sz="1400" u="none" cap="none" strike="noStrike">
              <a:solidFill>
                <a:srgbClr val="000000"/>
              </a:solidFill>
              <a:latin typeface="Arial"/>
              <a:ea typeface="Arial"/>
              <a:cs typeface="Arial"/>
              <a:sym typeface="Arial"/>
            </a:endParaRPr>
          </a:p>
        </p:txBody>
      </p:sp>
      <p:sp>
        <p:nvSpPr>
          <p:cNvPr id="492" name="Google Shape;492;p35"/>
          <p:cNvSpPr txBox="1"/>
          <p:nvPr/>
        </p:nvSpPr>
        <p:spPr>
          <a:xfrm>
            <a:off x="3299082" y="4138370"/>
            <a:ext cx="30096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Supported by and in collaboration with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World Resources Institute</a:t>
            </a:r>
            <a:endParaRPr b="0" i="0" sz="1400" u="none" cap="none" strike="noStrike">
              <a:solidFill>
                <a:srgbClr val="000000"/>
              </a:solidFill>
              <a:latin typeface="Arial"/>
              <a:ea typeface="Arial"/>
              <a:cs typeface="Arial"/>
              <a:sym typeface="Arial"/>
            </a:endParaRPr>
          </a:p>
        </p:txBody>
      </p:sp>
      <p:sp>
        <p:nvSpPr>
          <p:cNvPr id="493" name="Google Shape;493;p35"/>
          <p:cNvSpPr txBox="1"/>
          <p:nvPr/>
        </p:nvSpPr>
        <p:spPr>
          <a:xfrm>
            <a:off x="1800808" y="5581726"/>
            <a:ext cx="6055568"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b="0" i="0" sz="1400" u="none" cap="none" strike="noStrike">
              <a:solidFill>
                <a:srgbClr val="000000"/>
              </a:solidFill>
              <a:latin typeface="Arial"/>
              <a:ea typeface="Arial"/>
              <a:cs typeface="Arial"/>
              <a:sym typeface="Arial"/>
            </a:endParaRPr>
          </a:p>
        </p:txBody>
      </p:sp>
      <p:pic>
        <p:nvPicPr>
          <p:cNvPr id="494" name="Google Shape;494;p35"/>
          <p:cNvPicPr preferRelativeResize="0"/>
          <p:nvPr/>
        </p:nvPicPr>
        <p:blipFill rotWithShape="1">
          <a:blip r:embed="rId3">
            <a:alphaModFix/>
          </a:blip>
          <a:srcRect b="0" l="0" r="0" t="0"/>
          <a:stretch/>
        </p:blipFill>
        <p:spPr>
          <a:xfrm>
            <a:off x="3960485" y="4716457"/>
            <a:ext cx="1686852" cy="584775"/>
          </a:xfrm>
          <a:prstGeom prst="rect">
            <a:avLst/>
          </a:prstGeom>
          <a:noFill/>
          <a:ln>
            <a:noFill/>
          </a:ln>
        </p:spPr>
      </p:pic>
    </p:spTree>
  </p:cSld>
  <p:clrMapOvr>
    <a:masterClrMapping/>
  </p:clrMapOvr>
  <p:transition spd="slow">
    <p:wipe dir="l"/>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Graphical user interface, text" id="499" name="Google Shape;499;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0" name="Google Shape;500;p3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Arial"/>
                <a:ea typeface="Arial"/>
                <a:cs typeface="Arial"/>
                <a:sym typeface="Arial"/>
              </a:rPr>
              <a:t>This document was updated on 0</a:t>
            </a:r>
            <a:r>
              <a:rPr b="1" lang="en-US" sz="2400">
                <a:solidFill>
                  <a:schemeClr val="accent1"/>
                </a:solidFill>
              </a:rPr>
              <a:t>5</a:t>
            </a:r>
            <a:r>
              <a:rPr b="1" lang="en-US" sz="2400">
                <a:solidFill>
                  <a:schemeClr val="accent1"/>
                </a:solidFill>
                <a:latin typeface="Arial"/>
                <a:ea typeface="Arial"/>
                <a:cs typeface="Arial"/>
                <a:sym typeface="Arial"/>
              </a:rPr>
              <a:t>.1</a:t>
            </a:r>
            <a:r>
              <a:rPr b="1" lang="en-US" sz="2400">
                <a:solidFill>
                  <a:schemeClr val="accent1"/>
                </a:solidFill>
              </a:rPr>
              <a:t>0</a:t>
            </a:r>
            <a:r>
              <a:rPr b="1" lang="en-US" sz="2400">
                <a:solidFill>
                  <a:schemeClr val="accent1"/>
                </a:solidFill>
                <a:latin typeface="Arial"/>
                <a:ea typeface="Arial"/>
                <a:cs typeface="Arial"/>
                <a:sym typeface="Arial"/>
              </a:rPr>
              <a:t>.202</a:t>
            </a:r>
            <a:r>
              <a:rPr b="1" lang="en-US" sz="2400">
                <a:solidFill>
                  <a:schemeClr val="accent1"/>
                </a:solidFill>
              </a:rPr>
              <a:t>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4"/>
          <p:cNvSpPr txBox="1"/>
          <p:nvPr/>
        </p:nvSpPr>
        <p:spPr>
          <a:xfrm>
            <a:off x="747132" y="1490008"/>
            <a:ext cx="9226581"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Vector Data refers to shapes—</a:t>
            </a:r>
            <a:r>
              <a:rPr b="1" lang="en-US" sz="2000">
                <a:solidFill>
                  <a:schemeClr val="dk1"/>
                </a:solidFill>
                <a:latin typeface="Arial"/>
                <a:ea typeface="Arial"/>
                <a:cs typeface="Arial"/>
                <a:sym typeface="Arial"/>
              </a:rPr>
              <a:t>points</a:t>
            </a:r>
            <a:r>
              <a:rPr lang="en-US" sz="2000">
                <a:solidFill>
                  <a:schemeClr val="dk1"/>
                </a:solidFill>
                <a:latin typeface="Arial"/>
                <a:ea typeface="Arial"/>
                <a:cs typeface="Arial"/>
                <a:sym typeface="Arial"/>
              </a:rPr>
              <a:t>, </a:t>
            </a:r>
            <a:r>
              <a:rPr b="1" lang="en-US" sz="2000">
                <a:solidFill>
                  <a:schemeClr val="dk1"/>
                </a:solidFill>
                <a:latin typeface="Arial"/>
                <a:ea typeface="Arial"/>
                <a:cs typeface="Arial"/>
                <a:sym typeface="Arial"/>
              </a:rPr>
              <a:t>lines</a:t>
            </a:r>
            <a:r>
              <a:rPr lang="en-US" sz="2000">
                <a:solidFill>
                  <a:schemeClr val="dk1"/>
                </a:solidFill>
                <a:latin typeface="Arial"/>
                <a:ea typeface="Arial"/>
                <a:cs typeface="Arial"/>
                <a:sym typeface="Arial"/>
              </a:rPr>
              <a:t>, and </a:t>
            </a:r>
            <a:r>
              <a:rPr b="1" lang="en-US" sz="2000">
                <a:solidFill>
                  <a:schemeClr val="dk1"/>
                </a:solidFill>
                <a:latin typeface="Arial"/>
                <a:ea typeface="Arial"/>
                <a:cs typeface="Arial"/>
                <a:sym typeface="Arial"/>
              </a:rPr>
              <a:t>polygons</a:t>
            </a:r>
            <a:r>
              <a:rPr lang="en-US" sz="2000">
                <a:solidFill>
                  <a:schemeClr val="dk1"/>
                </a:solidFill>
                <a:latin typeface="Arial"/>
                <a:ea typeface="Arial"/>
                <a:cs typeface="Arial"/>
                <a:sym typeface="Arial"/>
              </a:rPr>
              <a:t>—that represent discrete real-world features.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There are multiple </a:t>
            </a:r>
            <a:r>
              <a:rPr b="1" lang="en-US" sz="2000">
                <a:solidFill>
                  <a:schemeClr val="dk1"/>
                </a:solidFill>
                <a:latin typeface="Arial"/>
                <a:ea typeface="Arial"/>
                <a:cs typeface="Arial"/>
                <a:sym typeface="Arial"/>
              </a:rPr>
              <a:t>formats </a:t>
            </a:r>
            <a:r>
              <a:rPr lang="en-US" sz="2000">
                <a:solidFill>
                  <a:schemeClr val="dk1"/>
                </a:solidFill>
                <a:latin typeface="Arial"/>
                <a:ea typeface="Arial"/>
                <a:cs typeface="Arial"/>
                <a:sym typeface="Arial"/>
              </a:rPr>
              <a:t>that can be used to store vector data:</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Shapefile</a:t>
            </a:r>
            <a:r>
              <a:rPr b="0" i="0" lang="en-US" sz="2000" u="none" cap="none" strike="noStrike">
                <a:solidFill>
                  <a:schemeClr val="dk1"/>
                </a:solidFill>
                <a:latin typeface="Arial"/>
                <a:ea typeface="Arial"/>
                <a:cs typeface="Arial"/>
                <a:sym typeface="Arial"/>
              </a:rPr>
              <a:t>: most commonly used, requires additional files</a:t>
            </a:r>
            <a:endParaRPr b="1" i="0" sz="2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GeoJSON</a:t>
            </a:r>
            <a:r>
              <a:rPr b="0" i="0" lang="en-US" sz="2000" u="none" cap="none" strike="noStrike">
                <a:solidFill>
                  <a:schemeClr val="dk1"/>
                </a:solidFill>
                <a:latin typeface="Arial"/>
                <a:ea typeface="Arial"/>
                <a:cs typeface="Arial"/>
                <a:sym typeface="Arial"/>
              </a:rPr>
              <a:t>: efficient data storage, </a:t>
            </a:r>
            <a:r>
              <a:rPr b="1" i="1" lang="en-US" sz="2000" u="none" cap="none" strike="noStrike">
                <a:solidFill>
                  <a:schemeClr val="dk1"/>
                </a:solidFill>
                <a:latin typeface="Arial"/>
                <a:ea typeface="Arial"/>
                <a:cs typeface="Arial"/>
                <a:sym typeface="Arial"/>
              </a:rPr>
              <a:t>EAE input format</a:t>
            </a:r>
            <a:endParaRPr/>
          </a:p>
        </p:txBody>
      </p:sp>
      <p:sp>
        <p:nvSpPr>
          <p:cNvPr id="106" name="Google Shape;106;p4"/>
          <p:cNvSpPr/>
          <p:nvPr/>
        </p:nvSpPr>
        <p:spPr>
          <a:xfrm>
            <a:off x="747132" y="1191147"/>
            <a:ext cx="57276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Vector Data</a:t>
            </a:r>
            <a:endParaRPr/>
          </a:p>
        </p:txBody>
      </p:sp>
      <p:pic>
        <p:nvPicPr>
          <p:cNvPr id="107" name="Google Shape;107;p4"/>
          <p:cNvPicPr preferRelativeResize="0"/>
          <p:nvPr/>
        </p:nvPicPr>
        <p:blipFill rotWithShape="1">
          <a:blip r:embed="rId3">
            <a:alphaModFix/>
          </a:blip>
          <a:srcRect b="0" l="0" r="0" t="0"/>
          <a:stretch/>
        </p:blipFill>
        <p:spPr>
          <a:xfrm>
            <a:off x="3877927" y="3624676"/>
            <a:ext cx="3368346" cy="2575137"/>
          </a:xfrm>
          <a:prstGeom prst="rect">
            <a:avLst/>
          </a:prstGeom>
          <a:noFill/>
          <a:ln>
            <a:noFill/>
          </a:ln>
        </p:spPr>
      </p:pic>
      <p:pic>
        <p:nvPicPr>
          <p:cNvPr id="108" name="Google Shape;108;p4"/>
          <p:cNvPicPr preferRelativeResize="0"/>
          <p:nvPr/>
        </p:nvPicPr>
        <p:blipFill rotWithShape="1">
          <a:blip r:embed="rId4">
            <a:alphaModFix/>
          </a:blip>
          <a:srcRect b="0" l="0" r="-11714" t="0"/>
          <a:stretch/>
        </p:blipFill>
        <p:spPr>
          <a:xfrm>
            <a:off x="747132" y="3624676"/>
            <a:ext cx="3445191" cy="2576021"/>
          </a:xfrm>
          <a:prstGeom prst="rect">
            <a:avLst/>
          </a:prstGeom>
          <a:noFill/>
          <a:ln>
            <a:noFill/>
          </a:ln>
        </p:spPr>
      </p:pic>
      <p:pic>
        <p:nvPicPr>
          <p:cNvPr id="109" name="Google Shape;109;p4"/>
          <p:cNvPicPr preferRelativeResize="0"/>
          <p:nvPr/>
        </p:nvPicPr>
        <p:blipFill rotWithShape="1">
          <a:blip r:embed="rId5">
            <a:alphaModFix/>
          </a:blip>
          <a:srcRect b="0" l="0" r="0" t="0"/>
          <a:stretch/>
        </p:blipFill>
        <p:spPr>
          <a:xfrm>
            <a:off x="7300816" y="3624676"/>
            <a:ext cx="3126423" cy="2575137"/>
          </a:xfrm>
          <a:prstGeom prst="rect">
            <a:avLst/>
          </a:prstGeom>
          <a:noFill/>
          <a:ln>
            <a:noFill/>
          </a:ln>
        </p:spPr>
      </p:pic>
      <p:sp>
        <p:nvSpPr>
          <p:cNvPr id="110" name="Google Shape;110;p4"/>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7" name="Google Shape;117;p5"/>
          <p:cNvSpPr txBox="1"/>
          <p:nvPr/>
        </p:nvSpPr>
        <p:spPr>
          <a:xfrm>
            <a:off x="557562" y="1847057"/>
            <a:ext cx="10348862"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Raster data refers to georeferenced ‘images’ containing pixels arranged in a grid</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Each </a:t>
            </a:r>
            <a:r>
              <a:rPr b="1" lang="en-US" sz="2000">
                <a:solidFill>
                  <a:schemeClr val="dk1"/>
                </a:solidFill>
                <a:latin typeface="Arial"/>
                <a:ea typeface="Arial"/>
                <a:cs typeface="Arial"/>
                <a:sym typeface="Arial"/>
              </a:rPr>
              <a:t>pixel</a:t>
            </a:r>
            <a:r>
              <a:rPr lang="en-US" sz="2000">
                <a:solidFill>
                  <a:schemeClr val="dk1"/>
                </a:solidFill>
                <a:latin typeface="Arial"/>
                <a:ea typeface="Arial"/>
                <a:cs typeface="Arial"/>
                <a:sym typeface="Arial"/>
              </a:rPr>
              <a:t> has an associated data </a:t>
            </a:r>
            <a:r>
              <a:rPr b="1" lang="en-US" sz="2000">
                <a:solidFill>
                  <a:schemeClr val="dk1"/>
                </a:solidFill>
                <a:latin typeface="Arial"/>
                <a:ea typeface="Arial"/>
                <a:cs typeface="Arial"/>
                <a:sym typeface="Arial"/>
              </a:rPr>
              <a:t>value</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Pixels are uniform in size, known as the </a:t>
            </a:r>
            <a:r>
              <a:rPr b="1" lang="en-US" sz="2000">
                <a:solidFill>
                  <a:schemeClr val="dk1"/>
                </a:solidFill>
                <a:latin typeface="Arial"/>
                <a:ea typeface="Arial"/>
                <a:cs typeface="Arial"/>
                <a:sym typeface="Arial"/>
              </a:rPr>
              <a:t>resolution</a:t>
            </a:r>
            <a:r>
              <a:rPr lang="en-US" sz="2000">
                <a:solidFill>
                  <a:schemeClr val="dk1"/>
                </a:solidFill>
                <a:latin typeface="Arial"/>
                <a:ea typeface="Arial"/>
                <a:cs typeface="Arial"/>
                <a:sym typeface="Arial"/>
              </a:rPr>
              <a:t> of the raster (e.g. 1 km sq)</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Rasters may show </a:t>
            </a:r>
            <a:r>
              <a:rPr b="1" lang="en-US" sz="2000">
                <a:solidFill>
                  <a:schemeClr val="dk1"/>
                </a:solidFill>
                <a:latin typeface="Arial"/>
                <a:ea typeface="Arial"/>
                <a:cs typeface="Arial"/>
                <a:sym typeface="Arial"/>
              </a:rPr>
              <a:t>discrete</a:t>
            </a:r>
            <a:r>
              <a:rPr lang="en-US" sz="2000">
                <a:solidFill>
                  <a:schemeClr val="dk1"/>
                </a:solidFill>
                <a:latin typeface="Arial"/>
                <a:ea typeface="Arial"/>
                <a:cs typeface="Arial"/>
                <a:sym typeface="Arial"/>
              </a:rPr>
              <a:t> or </a:t>
            </a:r>
            <a:r>
              <a:rPr b="1" lang="en-US" sz="2000">
                <a:solidFill>
                  <a:schemeClr val="dk1"/>
                </a:solidFill>
                <a:latin typeface="Arial"/>
                <a:ea typeface="Arial"/>
                <a:cs typeface="Arial"/>
                <a:sym typeface="Arial"/>
              </a:rPr>
              <a:t>continuous</a:t>
            </a:r>
            <a:r>
              <a:rPr lang="en-US" sz="2000">
                <a:solidFill>
                  <a:schemeClr val="dk1"/>
                </a:solidFill>
                <a:latin typeface="Arial"/>
                <a:ea typeface="Arial"/>
                <a:cs typeface="Arial"/>
                <a:sym typeface="Arial"/>
              </a:rPr>
              <a:t> data:</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 </a:t>
            </a:r>
            <a:r>
              <a:rPr b="0" i="1" lang="en-US" sz="2000" u="none" cap="none" strike="noStrike">
                <a:solidFill>
                  <a:schemeClr val="dk1"/>
                </a:solidFill>
                <a:latin typeface="Arial"/>
                <a:ea typeface="Arial"/>
                <a:cs typeface="Arial"/>
                <a:sym typeface="Arial"/>
              </a:rPr>
              <a:t>discrete </a:t>
            </a:r>
            <a:r>
              <a:rPr b="0" i="0" lang="en-US" sz="2000" u="none" cap="none" strike="noStrike">
                <a:solidFill>
                  <a:schemeClr val="dk1"/>
                </a:solidFill>
                <a:latin typeface="Arial"/>
                <a:ea typeface="Arial"/>
                <a:cs typeface="Arial"/>
                <a:sym typeface="Arial"/>
              </a:rPr>
              <a:t>rasters, the pixel values correspond with </a:t>
            </a:r>
            <a:r>
              <a:rPr b="1" i="0" lang="en-US" sz="2000" u="none" cap="none" strike="noStrike">
                <a:solidFill>
                  <a:schemeClr val="dk1"/>
                </a:solidFill>
                <a:latin typeface="Arial"/>
                <a:ea typeface="Arial"/>
                <a:cs typeface="Arial"/>
                <a:sym typeface="Arial"/>
              </a:rPr>
              <a:t>categories </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Example: land cover</a:t>
            </a:r>
            <a:endParaRPr b="1" i="0" sz="2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 </a:t>
            </a:r>
            <a:r>
              <a:rPr b="0" i="1" lang="en-US" sz="2000" u="none" cap="none" strike="noStrike">
                <a:solidFill>
                  <a:schemeClr val="dk1"/>
                </a:solidFill>
                <a:latin typeface="Arial"/>
                <a:ea typeface="Arial"/>
                <a:cs typeface="Arial"/>
                <a:sym typeface="Arial"/>
              </a:rPr>
              <a:t>continuous</a:t>
            </a:r>
            <a:r>
              <a:rPr b="0" i="0" lang="en-US" sz="2000" u="none" cap="none" strike="noStrike">
                <a:solidFill>
                  <a:schemeClr val="dk1"/>
                </a:solidFill>
                <a:latin typeface="Arial"/>
                <a:ea typeface="Arial"/>
                <a:cs typeface="Arial"/>
                <a:sym typeface="Arial"/>
              </a:rPr>
              <a:t> data rasters, pixels correspond with </a:t>
            </a:r>
            <a:r>
              <a:rPr b="1" i="0" lang="en-US" sz="2000" u="none" cap="none" strike="noStrike">
                <a:solidFill>
                  <a:schemeClr val="dk1"/>
                </a:solidFill>
                <a:latin typeface="Arial"/>
                <a:ea typeface="Arial"/>
                <a:cs typeface="Arial"/>
                <a:sym typeface="Arial"/>
              </a:rPr>
              <a:t>numerical values</a:t>
            </a:r>
            <a:endParaRPr/>
          </a:p>
          <a:p>
            <a:pPr indent="-342900" lvl="2" marL="12573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Example: population density, elevation</a:t>
            </a:r>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Remote sensing </a:t>
            </a:r>
            <a:r>
              <a:rPr lang="en-US" sz="2000">
                <a:solidFill>
                  <a:schemeClr val="dk1"/>
                </a:solidFill>
                <a:latin typeface="Arial"/>
                <a:ea typeface="Arial"/>
                <a:cs typeface="Arial"/>
                <a:sym typeface="Arial"/>
              </a:rPr>
              <a:t>(e.g. satellite imaging) data is captured in raster format</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It is easy to perform mathematical </a:t>
            </a:r>
            <a:r>
              <a:rPr b="1" lang="en-US" sz="2000">
                <a:solidFill>
                  <a:schemeClr val="dk1"/>
                </a:solidFill>
                <a:latin typeface="Arial"/>
                <a:ea typeface="Arial"/>
                <a:cs typeface="Arial"/>
                <a:sym typeface="Arial"/>
              </a:rPr>
              <a:t>calculations</a:t>
            </a:r>
            <a:r>
              <a:rPr lang="en-US" sz="2000">
                <a:solidFill>
                  <a:schemeClr val="dk1"/>
                </a:solidFill>
                <a:latin typeface="Arial"/>
                <a:ea typeface="Arial"/>
                <a:cs typeface="Arial"/>
                <a:sym typeface="Arial"/>
              </a:rPr>
              <a:t> with raster data</a:t>
            </a:r>
            <a:endParaRPr sz="2400">
              <a:solidFill>
                <a:schemeClr val="dk1"/>
              </a:solidFill>
              <a:latin typeface="Arial"/>
              <a:ea typeface="Arial"/>
              <a:cs typeface="Arial"/>
              <a:sym typeface="Arial"/>
            </a:endParaRPr>
          </a:p>
        </p:txBody>
      </p:sp>
      <p:sp>
        <p:nvSpPr>
          <p:cNvPr id="118" name="Google Shape;118;p5"/>
          <p:cNvSpPr/>
          <p:nvPr/>
        </p:nvSpPr>
        <p:spPr>
          <a:xfrm>
            <a:off x="453627" y="144694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Raster Data</a:t>
            </a:r>
            <a:endParaRPr/>
          </a:p>
        </p:txBody>
      </p:sp>
      <p:sp>
        <p:nvSpPr>
          <p:cNvPr id="119" name="Google Shape;119;p5"/>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6" name="Google Shape;126;p6"/>
          <p:cNvSpPr/>
          <p:nvPr/>
        </p:nvSpPr>
        <p:spPr>
          <a:xfrm>
            <a:off x="1122702" y="5957688"/>
            <a:ext cx="48372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Population Density (Continuous) – Source: WorldPop, 2023</a:t>
            </a:r>
            <a:endParaRPr b="1" i="1" sz="1400">
              <a:solidFill>
                <a:schemeClr val="dk1"/>
              </a:solidFill>
              <a:latin typeface="Arial"/>
              <a:ea typeface="Arial"/>
              <a:cs typeface="Arial"/>
              <a:sym typeface="Arial"/>
            </a:endParaRPr>
          </a:p>
        </p:txBody>
      </p:sp>
      <p:sp>
        <p:nvSpPr>
          <p:cNvPr id="127" name="Google Shape;127;p6"/>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Raster Data - Examples</a:t>
            </a:r>
            <a:endParaRPr/>
          </a:p>
        </p:txBody>
      </p:sp>
      <p:pic>
        <p:nvPicPr>
          <p:cNvPr id="128" name="Google Shape;128;p6"/>
          <p:cNvPicPr preferRelativeResize="0"/>
          <p:nvPr/>
        </p:nvPicPr>
        <p:blipFill rotWithShape="1">
          <a:blip r:embed="rId3">
            <a:alphaModFix/>
          </a:blip>
          <a:srcRect b="0" l="0" r="0" t="0"/>
          <a:stretch/>
        </p:blipFill>
        <p:spPr>
          <a:xfrm>
            <a:off x="1189608" y="2136186"/>
            <a:ext cx="4589619" cy="3821502"/>
          </a:xfrm>
          <a:prstGeom prst="rect">
            <a:avLst/>
          </a:prstGeom>
          <a:noFill/>
          <a:ln>
            <a:noFill/>
          </a:ln>
        </p:spPr>
      </p:pic>
      <p:pic>
        <p:nvPicPr>
          <p:cNvPr id="129" name="Google Shape;129;p6"/>
          <p:cNvPicPr preferRelativeResize="0"/>
          <p:nvPr/>
        </p:nvPicPr>
        <p:blipFill rotWithShape="1">
          <a:blip r:embed="rId4">
            <a:alphaModFix/>
          </a:blip>
          <a:srcRect b="0" l="0" r="0" t="0"/>
          <a:stretch/>
        </p:blipFill>
        <p:spPr>
          <a:xfrm>
            <a:off x="6026846" y="2108466"/>
            <a:ext cx="4589619" cy="3840586"/>
          </a:xfrm>
          <a:prstGeom prst="rect">
            <a:avLst/>
          </a:prstGeom>
          <a:noFill/>
          <a:ln>
            <a:noFill/>
          </a:ln>
        </p:spPr>
      </p:pic>
      <p:sp>
        <p:nvSpPr>
          <p:cNvPr id="130" name="Google Shape;130;p6"/>
          <p:cNvSpPr/>
          <p:nvPr/>
        </p:nvSpPr>
        <p:spPr>
          <a:xfrm>
            <a:off x="5971091" y="5909940"/>
            <a:ext cx="4975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Consumption Tier (Discrete) – Source: Falchetta et al, 2018</a:t>
            </a:r>
            <a:endParaRPr b="1" i="1" sz="1400">
              <a:solidFill>
                <a:schemeClr val="dk1"/>
              </a:solidFill>
              <a:latin typeface="Arial"/>
              <a:ea typeface="Arial"/>
              <a:cs typeface="Arial"/>
              <a:sym typeface="Arial"/>
            </a:endParaRPr>
          </a:p>
        </p:txBody>
      </p:sp>
      <p:sp>
        <p:nvSpPr>
          <p:cNvPr id="131" name="Google Shape;131;p6"/>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8" name="Google Shape;138;p7"/>
          <p:cNvSpPr/>
          <p:nvPr/>
        </p:nvSpPr>
        <p:spPr>
          <a:xfrm>
            <a:off x="464779" y="127345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Tabular Data Inputs</a:t>
            </a:r>
            <a:endParaRPr/>
          </a:p>
        </p:txBody>
      </p:sp>
      <p:sp>
        <p:nvSpPr>
          <p:cNvPr id="139" name="Google Shape;139;p7"/>
          <p:cNvSpPr txBox="1"/>
          <p:nvPr/>
        </p:nvSpPr>
        <p:spPr>
          <a:xfrm>
            <a:off x="464779" y="1723111"/>
            <a:ext cx="9716815" cy="424731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Tabular data </a:t>
            </a:r>
            <a:r>
              <a:rPr lang="en-US" sz="2000">
                <a:solidFill>
                  <a:schemeClr val="dk1"/>
                </a:solidFill>
                <a:latin typeface="Arial"/>
                <a:ea typeface="Arial"/>
                <a:cs typeface="Arial"/>
                <a:sym typeface="Arial"/>
              </a:rPr>
              <a:t>refers to data tables arranged in rows and columns</a:t>
            </a:r>
            <a:endParaRPr/>
          </a:p>
          <a:p>
            <a:pPr indent="-342900" lvl="0" marL="342900" marR="0" rtl="0" algn="just">
              <a:lnSpc>
                <a:spcPct val="110000"/>
              </a:lnSpc>
              <a:spcBef>
                <a:spcPts val="169"/>
              </a:spcBef>
              <a:spcAft>
                <a:spcPts val="0"/>
              </a:spcAft>
              <a:buClr>
                <a:schemeClr val="dk1"/>
              </a:buClr>
              <a:buSzPts val="2000"/>
              <a:buFont typeface="Arial"/>
              <a:buChar char="•"/>
            </a:pPr>
            <a:r>
              <a:rPr lang="en-US" sz="2000">
                <a:solidFill>
                  <a:schemeClr val="dk1"/>
                </a:solidFill>
                <a:latin typeface="Arial"/>
                <a:ea typeface="Arial"/>
                <a:cs typeface="Arial"/>
                <a:sym typeface="Arial"/>
              </a:rPr>
              <a:t>This data type can be used in GIS if it includes </a:t>
            </a:r>
            <a:r>
              <a:rPr b="1" lang="en-US" sz="2000">
                <a:solidFill>
                  <a:schemeClr val="dk1"/>
                </a:solidFill>
                <a:latin typeface="Arial"/>
                <a:ea typeface="Arial"/>
                <a:cs typeface="Arial"/>
                <a:sym typeface="Arial"/>
              </a:rPr>
              <a:t>georeferenced data </a:t>
            </a:r>
            <a:r>
              <a:rPr lang="en-US" sz="2000">
                <a:solidFill>
                  <a:schemeClr val="dk1"/>
                </a:solidFill>
                <a:latin typeface="Arial"/>
                <a:ea typeface="Arial"/>
                <a:cs typeface="Arial"/>
                <a:sym typeface="Arial"/>
              </a:rPr>
              <a:t>columns</a:t>
            </a:r>
            <a:endParaRPr/>
          </a:p>
          <a:p>
            <a:pPr indent="-342900" lvl="1" marL="800100" marR="0" rtl="0" algn="just">
              <a:lnSpc>
                <a:spcPct val="110000"/>
              </a:lnSpc>
              <a:spcBef>
                <a:spcPts val="169"/>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Tabular data can be used in GIS platforms if it contains geospatial references:</a:t>
            </a:r>
            <a:endParaRPr/>
          </a:p>
          <a:p>
            <a:pPr indent="-342900" lvl="2" marL="1257300" marR="0" rtl="0" algn="just">
              <a:lnSpc>
                <a:spcPct val="110000"/>
              </a:lnSpc>
              <a:spcBef>
                <a:spcPts val="169"/>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Coordinates</a:t>
            </a:r>
            <a:r>
              <a:rPr b="0" i="0" lang="en-US" sz="2000" u="none" cap="none" strike="noStrike">
                <a:solidFill>
                  <a:schemeClr val="dk1"/>
                </a:solidFill>
                <a:latin typeface="Arial"/>
                <a:ea typeface="Arial"/>
                <a:cs typeface="Arial"/>
                <a:sym typeface="Arial"/>
              </a:rPr>
              <a:t>: point data can be georeferenced using longitude-latitude coordinate pairs. Note that coordinates may be in either decimal degree or degree-minute-second format.</a:t>
            </a:r>
            <a:endParaRPr b="0" i="0" sz="2000" u="none" cap="none" strike="noStrike">
              <a:solidFill>
                <a:schemeClr val="dk1"/>
              </a:solidFill>
              <a:latin typeface="Arial"/>
              <a:ea typeface="Arial"/>
              <a:cs typeface="Arial"/>
              <a:sym typeface="Arial"/>
            </a:endParaRPr>
          </a:p>
          <a:p>
            <a:pPr indent="-342900" lvl="2" marL="1257300" marR="0" rtl="0" algn="just">
              <a:lnSpc>
                <a:spcPct val="110000"/>
              </a:lnSpc>
              <a:spcBef>
                <a:spcPts val="169"/>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Administrative Units</a:t>
            </a:r>
            <a:r>
              <a:rPr b="0" i="0" lang="en-US" sz="2000" u="none" cap="none" strike="noStrike">
                <a:solidFill>
                  <a:schemeClr val="dk1"/>
                </a:solidFill>
                <a:latin typeface="Arial"/>
                <a:ea typeface="Arial"/>
                <a:cs typeface="Arial"/>
                <a:sym typeface="Arial"/>
              </a:rPr>
              <a:t>: data values can be associated with national or subnational (province, state, or municipality) administrative units.</a:t>
            </a:r>
            <a:endParaRPr/>
          </a:p>
          <a:p>
            <a:pPr indent="-342900" lvl="0" marL="342900" marR="0" rtl="0" algn="just">
              <a:lnSpc>
                <a:spcPct val="110000"/>
              </a:lnSpc>
              <a:spcBef>
                <a:spcPts val="169"/>
              </a:spcBef>
              <a:spcAft>
                <a:spcPts val="0"/>
              </a:spcAft>
              <a:buClr>
                <a:schemeClr val="dk1"/>
              </a:buClr>
              <a:buSzPts val="2000"/>
              <a:buFont typeface="Arial"/>
              <a:buChar char="•"/>
            </a:pPr>
            <a:r>
              <a:rPr lang="en-US" sz="2000">
                <a:solidFill>
                  <a:schemeClr val="dk1"/>
                </a:solidFill>
                <a:latin typeface="Arial"/>
                <a:ea typeface="Arial"/>
                <a:cs typeface="Arial"/>
                <a:sym typeface="Arial"/>
              </a:rPr>
              <a:t>Common uses for tabular data in GIS include </a:t>
            </a:r>
            <a:r>
              <a:rPr b="1" lang="en-US" sz="2000">
                <a:solidFill>
                  <a:schemeClr val="dk1"/>
                </a:solidFill>
                <a:latin typeface="Arial"/>
                <a:ea typeface="Arial"/>
                <a:cs typeface="Arial"/>
                <a:sym typeface="Arial"/>
              </a:rPr>
              <a:t>field observations </a:t>
            </a:r>
            <a:r>
              <a:rPr lang="en-US" sz="2000">
                <a:solidFill>
                  <a:schemeClr val="dk1"/>
                </a:solidFill>
                <a:latin typeface="Arial"/>
                <a:ea typeface="Arial"/>
                <a:cs typeface="Arial"/>
                <a:sym typeface="Arial"/>
              </a:rPr>
              <a:t>(recorded as coordinates), and </a:t>
            </a:r>
            <a:r>
              <a:rPr b="1" lang="en-US" sz="2000">
                <a:solidFill>
                  <a:schemeClr val="dk1"/>
                </a:solidFill>
                <a:latin typeface="Arial"/>
                <a:ea typeface="Arial"/>
                <a:cs typeface="Arial"/>
                <a:sym typeface="Arial"/>
              </a:rPr>
              <a:t>census data </a:t>
            </a:r>
            <a:r>
              <a:rPr lang="en-US" sz="2000">
                <a:solidFill>
                  <a:schemeClr val="dk1"/>
                </a:solidFill>
                <a:latin typeface="Arial"/>
                <a:ea typeface="Arial"/>
                <a:cs typeface="Arial"/>
                <a:sym typeface="Arial"/>
              </a:rPr>
              <a:t>(at subnational level)</a:t>
            </a:r>
            <a:endParaRPr/>
          </a:p>
          <a:p>
            <a:pPr indent="-215900" lvl="0" marL="342900" marR="0" rtl="0" algn="l">
              <a:spcBef>
                <a:spcPts val="169"/>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40" name="Google Shape;140;p7"/>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7" name="Google Shape;147;p8"/>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Tabular Data Example</a:t>
            </a:r>
            <a:endParaRPr/>
          </a:p>
        </p:txBody>
      </p:sp>
      <p:pic>
        <p:nvPicPr>
          <p:cNvPr id="148" name="Google Shape;148;p8"/>
          <p:cNvPicPr preferRelativeResize="0"/>
          <p:nvPr/>
        </p:nvPicPr>
        <p:blipFill rotWithShape="1">
          <a:blip r:embed="rId3">
            <a:alphaModFix/>
          </a:blip>
          <a:srcRect b="0" l="0" r="0" t="0"/>
          <a:stretch/>
        </p:blipFill>
        <p:spPr>
          <a:xfrm>
            <a:off x="2562369" y="2112410"/>
            <a:ext cx="1844096" cy="3621135"/>
          </a:xfrm>
          <a:prstGeom prst="rect">
            <a:avLst/>
          </a:prstGeom>
          <a:noFill/>
          <a:ln>
            <a:noFill/>
          </a:ln>
        </p:spPr>
      </p:pic>
      <p:sp>
        <p:nvSpPr>
          <p:cNvPr id="149" name="Google Shape;149;p8"/>
          <p:cNvSpPr/>
          <p:nvPr/>
        </p:nvSpPr>
        <p:spPr>
          <a:xfrm>
            <a:off x="603850" y="5851387"/>
            <a:ext cx="517537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Data Extract: Electric Lighting percent (Subregion) – Uganda Census</a:t>
            </a:r>
            <a:endParaRPr b="1" i="1" sz="1400">
              <a:solidFill>
                <a:schemeClr val="dk1"/>
              </a:solidFill>
              <a:latin typeface="Arial"/>
              <a:ea typeface="Arial"/>
              <a:cs typeface="Arial"/>
              <a:sym typeface="Arial"/>
            </a:endParaRPr>
          </a:p>
        </p:txBody>
      </p:sp>
      <p:pic>
        <p:nvPicPr>
          <p:cNvPr id="150" name="Google Shape;150;p8"/>
          <p:cNvPicPr preferRelativeResize="0"/>
          <p:nvPr/>
        </p:nvPicPr>
        <p:blipFill rotWithShape="1">
          <a:blip r:embed="rId4">
            <a:alphaModFix/>
          </a:blip>
          <a:srcRect b="0" l="0" r="0" t="0"/>
          <a:stretch/>
        </p:blipFill>
        <p:spPr>
          <a:xfrm>
            <a:off x="6003541" y="2015872"/>
            <a:ext cx="4589619" cy="3801742"/>
          </a:xfrm>
          <a:prstGeom prst="rect">
            <a:avLst/>
          </a:prstGeom>
          <a:noFill/>
          <a:ln>
            <a:noFill/>
          </a:ln>
        </p:spPr>
      </p:pic>
      <p:sp>
        <p:nvSpPr>
          <p:cNvPr id="151" name="Google Shape;151;p8"/>
          <p:cNvSpPr/>
          <p:nvPr/>
        </p:nvSpPr>
        <p:spPr>
          <a:xfrm>
            <a:off x="6003541" y="5814587"/>
            <a:ext cx="458961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Visualization in Energy Access Explorer</a:t>
            </a:r>
            <a:endParaRPr b="1" i="1" sz="1400">
              <a:solidFill>
                <a:schemeClr val="dk1"/>
              </a:solidFill>
              <a:latin typeface="Arial"/>
              <a:ea typeface="Arial"/>
              <a:cs typeface="Arial"/>
              <a:sym typeface="Arial"/>
            </a:endParaRPr>
          </a:p>
        </p:txBody>
      </p:sp>
      <p:sp>
        <p:nvSpPr>
          <p:cNvPr id="152" name="Google Shape;152;p8"/>
          <p:cNvSpPr/>
          <p:nvPr/>
        </p:nvSpPr>
        <p:spPr>
          <a:xfrm>
            <a:off x="4630781" y="3278038"/>
            <a:ext cx="1148446" cy="538782"/>
          </a:xfrm>
          <a:prstGeom prst="rightArrow">
            <a:avLst>
              <a:gd fmla="val 50000" name="adj1"/>
              <a:gd fmla="val 50000" name="adj2"/>
            </a:avLst>
          </a:prstGeom>
          <a:solidFill>
            <a:srgbClr val="FCFFA4"/>
          </a:solidFill>
          <a:ln cap="flat" cmpd="sng" w="25400">
            <a:solidFill>
              <a:srgbClr val="781C6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8"/>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0" name="Google Shape;160;p9"/>
          <p:cNvSpPr/>
          <p:nvPr/>
        </p:nvSpPr>
        <p:spPr>
          <a:xfrm>
            <a:off x="553992" y="1217703"/>
            <a:ext cx="68535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Geospatial Data Organization</a:t>
            </a:r>
            <a:endParaRPr/>
          </a:p>
        </p:txBody>
      </p:sp>
      <p:sp>
        <p:nvSpPr>
          <p:cNvPr id="161" name="Google Shape;161;p9"/>
          <p:cNvSpPr txBox="1"/>
          <p:nvPr/>
        </p:nvSpPr>
        <p:spPr>
          <a:xfrm>
            <a:off x="553992" y="1667356"/>
            <a:ext cx="7150628" cy="216982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Datasets </a:t>
            </a:r>
            <a:r>
              <a:rPr lang="en-US" sz="2000">
                <a:solidFill>
                  <a:schemeClr val="dk1"/>
                </a:solidFill>
                <a:latin typeface="Arial"/>
                <a:ea typeface="Arial"/>
                <a:cs typeface="Arial"/>
                <a:sym typeface="Arial"/>
              </a:rPr>
              <a:t>are a group of features in the same geospatial format and saved to the same file</a:t>
            </a:r>
            <a:endParaRPr/>
          </a:p>
          <a:p>
            <a:pPr indent="-342900" lvl="0" marL="342900" marR="0" rtl="0" algn="just">
              <a:lnSpc>
                <a:spcPct val="110000"/>
              </a:lnSpc>
              <a:spcBef>
                <a:spcPts val="169"/>
              </a:spcBef>
              <a:spcAft>
                <a:spcPts val="0"/>
              </a:spcAft>
              <a:buClr>
                <a:schemeClr val="dk1"/>
              </a:buClr>
              <a:buSzPts val="2000"/>
              <a:buFont typeface="Arial"/>
              <a:buChar char="•"/>
            </a:pPr>
            <a:r>
              <a:rPr b="1" lang="en-US" sz="2000">
                <a:solidFill>
                  <a:schemeClr val="dk1"/>
                </a:solidFill>
                <a:latin typeface="Arial"/>
                <a:ea typeface="Arial"/>
                <a:cs typeface="Arial"/>
                <a:sym typeface="Arial"/>
              </a:rPr>
              <a:t>Features </a:t>
            </a:r>
            <a:r>
              <a:rPr lang="en-US" sz="2000">
                <a:solidFill>
                  <a:schemeClr val="dk1"/>
                </a:solidFill>
                <a:latin typeface="Arial"/>
                <a:ea typeface="Arial"/>
                <a:cs typeface="Arial"/>
                <a:sym typeface="Arial"/>
              </a:rPr>
              <a:t>are discrete geospatial units within a dataset</a:t>
            </a:r>
            <a:endParaRPr/>
          </a:p>
          <a:p>
            <a:pPr indent="-342900" lvl="0" marL="342900" marR="0" rtl="0" algn="just">
              <a:lnSpc>
                <a:spcPct val="110000"/>
              </a:lnSpc>
              <a:spcBef>
                <a:spcPts val="169"/>
              </a:spcBef>
              <a:spcAft>
                <a:spcPts val="0"/>
              </a:spcAft>
              <a:buClr>
                <a:schemeClr val="dk1"/>
              </a:buClr>
              <a:buSzPts val="2000"/>
              <a:buFont typeface="Arial"/>
              <a:buChar char="•"/>
            </a:pPr>
            <a:r>
              <a:rPr b="1" lang="en-US" sz="2000">
                <a:solidFill>
                  <a:schemeClr val="dk1"/>
                </a:solidFill>
                <a:latin typeface="Arial"/>
                <a:ea typeface="Arial"/>
                <a:cs typeface="Arial"/>
                <a:sym typeface="Arial"/>
              </a:rPr>
              <a:t>Attributes </a:t>
            </a:r>
            <a:r>
              <a:rPr lang="en-US" sz="2000">
                <a:solidFill>
                  <a:schemeClr val="dk1"/>
                </a:solidFill>
                <a:latin typeface="Arial"/>
                <a:ea typeface="Arial"/>
                <a:cs typeface="Arial"/>
                <a:sym typeface="Arial"/>
              </a:rPr>
              <a:t>are descriptive data linked to specific features in a dataset</a:t>
            </a:r>
            <a:endParaRPr b="1" sz="2000">
              <a:solidFill>
                <a:schemeClr val="dk1"/>
              </a:solidFill>
              <a:latin typeface="Arial"/>
              <a:ea typeface="Arial"/>
              <a:cs typeface="Arial"/>
              <a:sym typeface="Arial"/>
            </a:endParaRPr>
          </a:p>
          <a:p>
            <a:pPr indent="-215900" lvl="0" marL="342900" marR="0" rtl="0" algn="l">
              <a:spcBef>
                <a:spcPts val="169"/>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62" name="Google Shape;162;p9"/>
          <p:cNvSpPr/>
          <p:nvPr/>
        </p:nvSpPr>
        <p:spPr>
          <a:xfrm>
            <a:off x="511319" y="4209273"/>
            <a:ext cx="3566160" cy="1972794"/>
          </a:xfrm>
          <a:prstGeom prst="rect">
            <a:avLst/>
          </a:prstGeom>
          <a:solidFill>
            <a:srgbClr val="00184E"/>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DATASET</a:t>
            </a:r>
            <a:endParaRPr/>
          </a:p>
          <a:p>
            <a:pPr indent="0" lvl="0" marL="0" marR="0" rtl="0" algn="ctr">
              <a:spcBef>
                <a:spcPts val="0"/>
              </a:spcBef>
              <a:spcAft>
                <a:spcPts val="0"/>
              </a:spcAft>
              <a:buNone/>
            </a:pPr>
            <a:r>
              <a:rPr i="1" lang="en-US" sz="1800">
                <a:solidFill>
                  <a:schemeClr val="lt1"/>
                </a:solidFill>
                <a:latin typeface="Arial"/>
                <a:ea typeface="Arial"/>
                <a:cs typeface="Arial"/>
                <a:sym typeface="Arial"/>
              </a:rPr>
              <a:t>(ex. Power Plants)</a:t>
            </a:r>
            <a:endParaRPr/>
          </a:p>
        </p:txBody>
      </p:sp>
      <p:sp>
        <p:nvSpPr>
          <p:cNvPr id="163" name="Google Shape;163;p9"/>
          <p:cNvSpPr/>
          <p:nvPr/>
        </p:nvSpPr>
        <p:spPr>
          <a:xfrm>
            <a:off x="4077230" y="4209273"/>
            <a:ext cx="3562068" cy="658368"/>
          </a:xfrm>
          <a:prstGeom prst="rect">
            <a:avLst/>
          </a:prstGeom>
          <a:solidFill>
            <a:srgbClr val="0B5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FEATURE 1</a:t>
            </a:r>
            <a:endParaRPr/>
          </a:p>
          <a:p>
            <a:pPr indent="0" lvl="0" marL="0" marR="0" rtl="0" algn="ctr">
              <a:spcBef>
                <a:spcPts val="0"/>
              </a:spcBef>
              <a:spcAft>
                <a:spcPts val="0"/>
              </a:spcAft>
              <a:buNone/>
            </a:pPr>
            <a:r>
              <a:rPr i="1" lang="en-US" sz="1800">
                <a:solidFill>
                  <a:schemeClr val="lt1"/>
                </a:solidFill>
                <a:latin typeface="Arial"/>
                <a:ea typeface="Arial"/>
                <a:cs typeface="Arial"/>
                <a:sym typeface="Arial"/>
              </a:rPr>
              <a:t>(Power Plant A)</a:t>
            </a:r>
            <a:endParaRPr/>
          </a:p>
        </p:txBody>
      </p:sp>
      <p:sp>
        <p:nvSpPr>
          <p:cNvPr id="164" name="Google Shape;164;p9"/>
          <p:cNvSpPr/>
          <p:nvPr/>
        </p:nvSpPr>
        <p:spPr>
          <a:xfrm>
            <a:off x="4082907" y="4857949"/>
            <a:ext cx="3566160" cy="658368"/>
          </a:xfrm>
          <a:prstGeom prst="rect">
            <a:avLst/>
          </a:prstGeom>
          <a:solidFill>
            <a:srgbClr val="0B5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FEATURE 2</a:t>
            </a:r>
            <a:endParaRPr/>
          </a:p>
          <a:p>
            <a:pPr indent="0" lvl="0" marL="0" marR="0" rtl="0" algn="ctr">
              <a:spcBef>
                <a:spcPts val="0"/>
              </a:spcBef>
              <a:spcAft>
                <a:spcPts val="0"/>
              </a:spcAft>
              <a:buNone/>
            </a:pPr>
            <a:r>
              <a:rPr i="1" lang="en-US" sz="1800">
                <a:solidFill>
                  <a:schemeClr val="lt1"/>
                </a:solidFill>
                <a:latin typeface="Arial"/>
                <a:ea typeface="Arial"/>
                <a:cs typeface="Arial"/>
                <a:sym typeface="Arial"/>
              </a:rPr>
              <a:t>(Power Plant B)</a:t>
            </a:r>
            <a:endParaRPr/>
          </a:p>
        </p:txBody>
      </p:sp>
      <p:sp>
        <p:nvSpPr>
          <p:cNvPr id="165" name="Google Shape;165;p9"/>
          <p:cNvSpPr/>
          <p:nvPr/>
        </p:nvSpPr>
        <p:spPr>
          <a:xfrm>
            <a:off x="4082907" y="5525591"/>
            <a:ext cx="3566160" cy="658368"/>
          </a:xfrm>
          <a:prstGeom prst="rect">
            <a:avLst/>
          </a:prstGeom>
          <a:solidFill>
            <a:srgbClr val="0B5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FEATURE 3</a:t>
            </a:r>
            <a:endParaRPr/>
          </a:p>
          <a:p>
            <a:pPr indent="0" lvl="0" marL="0" marR="0" rtl="0" algn="ctr">
              <a:spcBef>
                <a:spcPts val="0"/>
              </a:spcBef>
              <a:spcAft>
                <a:spcPts val="0"/>
              </a:spcAft>
              <a:buNone/>
            </a:pPr>
            <a:r>
              <a:rPr i="1" lang="en-US" sz="1800">
                <a:solidFill>
                  <a:schemeClr val="lt1"/>
                </a:solidFill>
                <a:latin typeface="Arial"/>
                <a:ea typeface="Arial"/>
                <a:cs typeface="Arial"/>
                <a:sym typeface="Arial"/>
              </a:rPr>
              <a:t>(Power Plant C)</a:t>
            </a:r>
            <a:endParaRPr/>
          </a:p>
        </p:txBody>
      </p:sp>
      <p:sp>
        <p:nvSpPr>
          <p:cNvPr id="166" name="Google Shape;166;p9"/>
          <p:cNvSpPr/>
          <p:nvPr/>
        </p:nvSpPr>
        <p:spPr>
          <a:xfrm>
            <a:off x="7648818" y="4209273"/>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 (Fuel Source)</a:t>
            </a:r>
            <a:endParaRPr/>
          </a:p>
        </p:txBody>
      </p:sp>
      <p:sp>
        <p:nvSpPr>
          <p:cNvPr id="167" name="Google Shape;167;p9"/>
          <p:cNvSpPr/>
          <p:nvPr/>
        </p:nvSpPr>
        <p:spPr>
          <a:xfrm>
            <a:off x="7648817" y="4431356"/>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II (Capacity)</a:t>
            </a:r>
            <a:endParaRPr/>
          </a:p>
        </p:txBody>
      </p:sp>
      <p:sp>
        <p:nvSpPr>
          <p:cNvPr id="168" name="Google Shape;168;p9"/>
          <p:cNvSpPr/>
          <p:nvPr/>
        </p:nvSpPr>
        <p:spPr>
          <a:xfrm>
            <a:off x="7648817" y="4650812"/>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III (Status)</a:t>
            </a:r>
            <a:endParaRPr/>
          </a:p>
        </p:txBody>
      </p:sp>
      <p:sp>
        <p:nvSpPr>
          <p:cNvPr id="169" name="Google Shape;169;p9"/>
          <p:cNvSpPr/>
          <p:nvPr/>
        </p:nvSpPr>
        <p:spPr>
          <a:xfrm>
            <a:off x="7658586" y="4883579"/>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 (Fuel Source)</a:t>
            </a:r>
            <a:endParaRPr/>
          </a:p>
        </p:txBody>
      </p:sp>
      <p:sp>
        <p:nvSpPr>
          <p:cNvPr id="170" name="Google Shape;170;p9"/>
          <p:cNvSpPr/>
          <p:nvPr/>
        </p:nvSpPr>
        <p:spPr>
          <a:xfrm>
            <a:off x="7658585" y="5088409"/>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II (Capacity)</a:t>
            </a:r>
            <a:endParaRPr/>
          </a:p>
        </p:txBody>
      </p:sp>
      <p:sp>
        <p:nvSpPr>
          <p:cNvPr id="171" name="Google Shape;171;p9"/>
          <p:cNvSpPr/>
          <p:nvPr/>
        </p:nvSpPr>
        <p:spPr>
          <a:xfrm>
            <a:off x="7658585" y="5298096"/>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III (Status)</a:t>
            </a:r>
            <a:endParaRPr/>
          </a:p>
        </p:txBody>
      </p:sp>
      <p:sp>
        <p:nvSpPr>
          <p:cNvPr id="172" name="Google Shape;172;p9"/>
          <p:cNvSpPr/>
          <p:nvPr/>
        </p:nvSpPr>
        <p:spPr>
          <a:xfrm>
            <a:off x="7659030" y="5527824"/>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 (Fuel Source)</a:t>
            </a:r>
            <a:endParaRPr/>
          </a:p>
        </p:txBody>
      </p:sp>
      <p:sp>
        <p:nvSpPr>
          <p:cNvPr id="173" name="Google Shape;173;p9"/>
          <p:cNvSpPr/>
          <p:nvPr/>
        </p:nvSpPr>
        <p:spPr>
          <a:xfrm>
            <a:off x="7659029" y="5749907"/>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II (Capacity)</a:t>
            </a:r>
            <a:endParaRPr/>
          </a:p>
        </p:txBody>
      </p:sp>
      <p:sp>
        <p:nvSpPr>
          <p:cNvPr id="174" name="Google Shape;174;p9"/>
          <p:cNvSpPr/>
          <p:nvPr/>
        </p:nvSpPr>
        <p:spPr>
          <a:xfrm>
            <a:off x="7659029" y="5952110"/>
            <a:ext cx="3566160" cy="219456"/>
          </a:xfrm>
          <a:prstGeom prst="rect">
            <a:avLst/>
          </a:prstGeom>
          <a:solidFill>
            <a:srgbClr val="AEC5FF"/>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chemeClr val="dk1"/>
                </a:solidFill>
                <a:latin typeface="Arial"/>
                <a:ea typeface="Arial"/>
                <a:cs typeface="Arial"/>
                <a:sym typeface="Arial"/>
              </a:rPr>
              <a:t>Attribute III (Status)</a:t>
            </a:r>
            <a:endParaRPr/>
          </a:p>
        </p:txBody>
      </p:sp>
      <p:pic>
        <p:nvPicPr>
          <p:cNvPr id="175" name="Google Shape;175;p9"/>
          <p:cNvPicPr preferRelativeResize="0"/>
          <p:nvPr/>
        </p:nvPicPr>
        <p:blipFill rotWithShape="1">
          <a:blip r:embed="rId3">
            <a:alphaModFix/>
          </a:blip>
          <a:srcRect b="0" l="0" r="0" t="0"/>
          <a:stretch/>
        </p:blipFill>
        <p:spPr>
          <a:xfrm>
            <a:off x="8340237" y="1166575"/>
            <a:ext cx="2894722" cy="2547979"/>
          </a:xfrm>
          <a:prstGeom prst="rect">
            <a:avLst/>
          </a:prstGeom>
          <a:noFill/>
          <a:ln>
            <a:noFill/>
          </a:ln>
        </p:spPr>
      </p:pic>
      <p:sp>
        <p:nvSpPr>
          <p:cNvPr id="176" name="Google Shape;176;p9"/>
          <p:cNvSpPr txBox="1"/>
          <p:nvPr/>
        </p:nvSpPr>
        <p:spPr>
          <a:xfrm>
            <a:off x="8283501" y="3661455"/>
            <a:ext cx="292291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Arial"/>
                <a:ea typeface="Arial"/>
                <a:cs typeface="Arial"/>
                <a:sym typeface="Arial"/>
              </a:rPr>
              <a:t>Selected feature within a dataset</a:t>
            </a:r>
            <a:endParaRPr/>
          </a:p>
        </p:txBody>
      </p:sp>
      <p:sp>
        <p:nvSpPr>
          <p:cNvPr id="177" name="Google Shape;177;p9"/>
          <p:cNvSpPr txBox="1"/>
          <p:nvPr/>
        </p:nvSpPr>
        <p:spPr>
          <a:xfrm>
            <a:off x="256898" y="-27720"/>
            <a:ext cx="7150629" cy="87521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3.1 GIS Data Types &amp; Formats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2024-09-25T16:22:53Z</dcterms:created>
  <dc:creator>Santiago Sinclair-Lecaros</dc:creator>
</cp:coreProperties>
</file>