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8"/>
  </p:notesMasterIdLst>
  <p:handoutMasterIdLst>
    <p:handoutMasterId r:id="rId29"/>
  </p:handoutMasterIdLst>
  <p:sldIdLst>
    <p:sldId id="545" r:id="rId5"/>
    <p:sldId id="546" r:id="rId6"/>
    <p:sldId id="547" r:id="rId7"/>
    <p:sldId id="548" r:id="rId8"/>
    <p:sldId id="549" r:id="rId9"/>
    <p:sldId id="550" r:id="rId10"/>
    <p:sldId id="551" r:id="rId11"/>
    <p:sldId id="552" r:id="rId12"/>
    <p:sldId id="553" r:id="rId13"/>
    <p:sldId id="554" r:id="rId14"/>
    <p:sldId id="555" r:id="rId15"/>
    <p:sldId id="556" r:id="rId16"/>
    <p:sldId id="557" r:id="rId17"/>
    <p:sldId id="558" r:id="rId18"/>
    <p:sldId id="559" r:id="rId19"/>
    <p:sldId id="560" r:id="rId20"/>
    <p:sldId id="561" r:id="rId21"/>
    <p:sldId id="562" r:id="rId22"/>
    <p:sldId id="563" r:id="rId23"/>
    <p:sldId id="564" r:id="rId24"/>
    <p:sldId id="565" r:id="rId25"/>
    <p:sldId id="566" r:id="rId26"/>
    <p:sldId id="567" r:id="rId27"/>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14B1C-5AAF-F8CE-4786-24935F2B75E8}" v="4" dt="2026-02-09T13:57:32.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161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64F14B1C-5AAF-F8CE-4786-24935F2B75E8}"/>
    <pc:docChg chg="modSld">
      <pc:chgData name="Alexander Deliukov" userId="S::alexander_think-e.be#ext#@flux50.onmicrosoft.com::bee075c1-faac-4166-8fcb-7b2057bad6f6" providerId="AD" clId="Web-{64F14B1C-5AAF-F8CE-4786-24935F2B75E8}" dt="2026-02-09T13:57:32.483" v="2" actId="14100"/>
      <pc:docMkLst>
        <pc:docMk/>
      </pc:docMkLst>
      <pc:sldChg chg="addSp modSp">
        <pc:chgData name="Alexander Deliukov" userId="S::alexander_think-e.be#ext#@flux50.onmicrosoft.com::bee075c1-faac-4166-8fcb-7b2057bad6f6" providerId="AD" clId="Web-{64F14B1C-5AAF-F8CE-4786-24935F2B75E8}" dt="2026-02-09T13:57:32.483" v="2" actId="14100"/>
        <pc:sldMkLst>
          <pc:docMk/>
          <pc:sldMk cId="3207074913" sldId="545"/>
        </pc:sldMkLst>
        <pc:picChg chg="add mod">
          <ac:chgData name="Alexander Deliukov" userId="S::alexander_think-e.be#ext#@flux50.onmicrosoft.com::bee075c1-faac-4166-8fcb-7b2057bad6f6" providerId="AD" clId="Web-{64F14B1C-5AAF-F8CE-4786-24935F2B75E8}" dt="2026-02-09T13:57:32.483" v="2" actId="14100"/>
          <ac:picMkLst>
            <pc:docMk/>
            <pc:sldMk cId="3207074913" sldId="545"/>
            <ac:picMk id="4" creationId="{CBE9B402-D347-696A-DCDB-01CD9491AC8D}"/>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6T17:05:22.439" v="31" actId="404"/>
      <pc:docMkLst>
        <pc:docMk/>
      </pc:docMkLst>
      <pc:sldChg chg="modSp mod">
        <pc:chgData name="Alexander Deliukov" userId="d5fda0f2-1d08-4016-b7e9-bb882f168707" providerId="ADAL" clId="{FE9DFF45-01DC-45CC-A80A-B50597210401}" dt="2026-01-26T17:04:29.142" v="16" actId="20577"/>
        <pc:sldMkLst>
          <pc:docMk/>
          <pc:sldMk cId="3207074913" sldId="545"/>
        </pc:sldMkLst>
        <pc:spChg chg="mod">
          <ac:chgData name="Alexander Deliukov" userId="d5fda0f2-1d08-4016-b7e9-bb882f168707" providerId="ADAL" clId="{FE9DFF45-01DC-45CC-A80A-B50597210401}" dt="2026-01-26T17:04:29.142" v="16" actId="20577"/>
          <ac:spMkLst>
            <pc:docMk/>
            <pc:sldMk cId="3207074913" sldId="545"/>
            <ac:spMk id="2" creationId="{3D9FAAFF-7E8F-640B-7BF0-4D0B7FC15CEF}"/>
          </ac:spMkLst>
        </pc:spChg>
      </pc:sldChg>
      <pc:sldChg chg="modSp modNotesTx">
        <pc:chgData name="Alexander Deliukov" userId="d5fda0f2-1d08-4016-b7e9-bb882f168707" providerId="ADAL" clId="{FE9DFF45-01DC-45CC-A80A-B50597210401}" dt="2026-01-26T17:04:19.754" v="14" actId="6549"/>
        <pc:sldMkLst>
          <pc:docMk/>
          <pc:sldMk cId="1651632323" sldId="546"/>
        </pc:sldMkLst>
        <pc:spChg chg="mod">
          <ac:chgData name="Alexander Deliukov" userId="d5fda0f2-1d08-4016-b7e9-bb882f168707" providerId="ADAL" clId="{FE9DFF45-01DC-45CC-A80A-B50597210401}" dt="2026-01-26T17:04:10.918" v="11" actId="20577"/>
          <ac:spMkLst>
            <pc:docMk/>
            <pc:sldMk cId="1651632323" sldId="546"/>
            <ac:spMk id="2" creationId="{0FE65402-2D24-4C0B-3A9B-70B199ADCEA8}"/>
          </ac:spMkLst>
        </pc:spChg>
      </pc:sldChg>
      <pc:sldChg chg="modSp mod">
        <pc:chgData name="Alexander Deliukov" userId="d5fda0f2-1d08-4016-b7e9-bb882f168707" providerId="ADAL" clId="{FE9DFF45-01DC-45CC-A80A-B50597210401}" dt="2026-01-26T17:04:53.741" v="25" actId="1076"/>
        <pc:sldMkLst>
          <pc:docMk/>
          <pc:sldMk cId="522071" sldId="548"/>
        </pc:sldMkLst>
        <pc:spChg chg="mod">
          <ac:chgData name="Alexander Deliukov" userId="d5fda0f2-1d08-4016-b7e9-bb882f168707" providerId="ADAL" clId="{FE9DFF45-01DC-45CC-A80A-B50597210401}" dt="2026-01-26T17:04:53.741" v="25" actId="1076"/>
          <ac:spMkLst>
            <pc:docMk/>
            <pc:sldMk cId="522071" sldId="548"/>
            <ac:spMk id="2" creationId="{1013318B-F51A-DE9B-4143-B6140E6B757E}"/>
          </ac:spMkLst>
        </pc:spChg>
      </pc:sldChg>
      <pc:sldChg chg="modSp mod">
        <pc:chgData name="Alexander Deliukov" userId="d5fda0f2-1d08-4016-b7e9-bb882f168707" providerId="ADAL" clId="{FE9DFF45-01DC-45CC-A80A-B50597210401}" dt="2026-01-26T17:05:00.720" v="26" actId="1076"/>
        <pc:sldMkLst>
          <pc:docMk/>
          <pc:sldMk cId="845949611" sldId="554"/>
        </pc:sldMkLst>
        <pc:spChg chg="mod">
          <ac:chgData name="Alexander Deliukov" userId="d5fda0f2-1d08-4016-b7e9-bb882f168707" providerId="ADAL" clId="{FE9DFF45-01DC-45CC-A80A-B50597210401}" dt="2026-01-26T17:05:00.720" v="26" actId="1076"/>
          <ac:spMkLst>
            <pc:docMk/>
            <pc:sldMk cId="845949611" sldId="554"/>
            <ac:spMk id="4" creationId="{92FE9A94-DCC1-E1C5-4D79-C962BC490CDE}"/>
          </ac:spMkLst>
        </pc:spChg>
      </pc:sldChg>
      <pc:sldChg chg="modSp mod">
        <pc:chgData name="Alexander Deliukov" userId="d5fda0f2-1d08-4016-b7e9-bb882f168707" providerId="ADAL" clId="{FE9DFF45-01DC-45CC-A80A-B50597210401}" dt="2026-01-26T17:05:05.381" v="27" actId="1076"/>
        <pc:sldMkLst>
          <pc:docMk/>
          <pc:sldMk cId="3162450399" sldId="556"/>
        </pc:sldMkLst>
        <pc:spChg chg="mod">
          <ac:chgData name="Alexander Deliukov" userId="d5fda0f2-1d08-4016-b7e9-bb882f168707" providerId="ADAL" clId="{FE9DFF45-01DC-45CC-A80A-B50597210401}" dt="2026-01-26T17:05:05.381" v="27" actId="1076"/>
          <ac:spMkLst>
            <pc:docMk/>
            <pc:sldMk cId="3162450399" sldId="556"/>
            <ac:spMk id="4" creationId="{B86F7BA3-B558-E7EE-49BC-1EDCDFCA81CE}"/>
          </ac:spMkLst>
        </pc:spChg>
      </pc:sldChg>
      <pc:sldChg chg="modSp mod">
        <pc:chgData name="Alexander Deliukov" userId="d5fda0f2-1d08-4016-b7e9-bb882f168707" providerId="ADAL" clId="{FE9DFF45-01DC-45CC-A80A-B50597210401}" dt="2026-01-26T17:05:13.113" v="28" actId="14100"/>
        <pc:sldMkLst>
          <pc:docMk/>
          <pc:sldMk cId="9466394" sldId="560"/>
        </pc:sldMkLst>
        <pc:spChg chg="mod">
          <ac:chgData name="Alexander Deliukov" userId="d5fda0f2-1d08-4016-b7e9-bb882f168707" providerId="ADAL" clId="{FE9DFF45-01DC-45CC-A80A-B50597210401}" dt="2026-01-26T17:05:13.113" v="28" actId="14100"/>
          <ac:spMkLst>
            <pc:docMk/>
            <pc:sldMk cId="9466394" sldId="560"/>
            <ac:spMk id="4" creationId="{B8F24D65-3C3C-DDDB-79E7-E2DA63900FA9}"/>
          </ac:spMkLst>
        </pc:spChg>
      </pc:sldChg>
      <pc:sldChg chg="modSp mod">
        <pc:chgData name="Alexander Deliukov" userId="d5fda0f2-1d08-4016-b7e9-bb882f168707" providerId="ADAL" clId="{FE9DFF45-01DC-45CC-A80A-B50597210401}" dt="2026-01-26T17:05:22.439" v="31" actId="404"/>
        <pc:sldMkLst>
          <pc:docMk/>
          <pc:sldMk cId="3660923524" sldId="565"/>
        </pc:sldMkLst>
        <pc:spChg chg="mod">
          <ac:chgData name="Alexander Deliukov" userId="d5fda0f2-1d08-4016-b7e9-bb882f168707" providerId="ADAL" clId="{FE9DFF45-01DC-45CC-A80A-B50597210401}" dt="2026-01-26T17:05:22.439" v="31" actId="404"/>
          <ac:spMkLst>
            <pc:docMk/>
            <pc:sldMk cId="3660923524" sldId="565"/>
            <ac:spMk id="29" creationId="{4ECDE187-04E2-45C2-AB71-3163282F7484}"/>
          </ac:spMkLst>
        </pc:spChg>
        <pc:spChg chg="mod">
          <ac:chgData name="Alexander Deliukov" userId="d5fda0f2-1d08-4016-b7e9-bb882f168707" providerId="ADAL" clId="{FE9DFF45-01DC-45CC-A80A-B50597210401}" dt="2026-01-26T17:05:22.439" v="31" actId="404"/>
          <ac:spMkLst>
            <pc:docMk/>
            <pc:sldMk cId="3660923524" sldId="565"/>
            <ac:spMk id="41" creationId="{D9C87595-16A2-4A0F-9DBB-4AF40FA3BA2C}"/>
          </ac:spMkLst>
        </pc:spChg>
        <pc:spChg chg="mod">
          <ac:chgData name="Alexander Deliukov" userId="d5fda0f2-1d08-4016-b7e9-bb882f168707" providerId="ADAL" clId="{FE9DFF45-01DC-45CC-A80A-B50597210401}" dt="2026-01-26T17:05:22.439" v="31" actId="404"/>
          <ac:spMkLst>
            <pc:docMk/>
            <pc:sldMk cId="3660923524" sldId="565"/>
            <ac:spMk id="49" creationId="{E8F01505-D47E-4B07-82B8-EC043F5EC813}"/>
          </ac:spMkLst>
        </pc:spChg>
        <pc:spChg chg="mod">
          <ac:chgData name="Alexander Deliukov" userId="d5fda0f2-1d08-4016-b7e9-bb882f168707" providerId="ADAL" clId="{FE9DFF45-01DC-45CC-A80A-B50597210401}" dt="2026-01-26T17:05:22.439" v="31" actId="404"/>
          <ac:spMkLst>
            <pc:docMk/>
            <pc:sldMk cId="3660923524" sldId="565"/>
            <ac:spMk id="60" creationId="{DB6D982A-54DA-4FCC-9383-F91FC1E1D9CE}"/>
          </ac:spMkLst>
        </pc:spChg>
      </pc:sldChg>
      <pc:sldChg chg="modSp mod">
        <pc:chgData name="Alexander Deliukov" userId="d5fda0f2-1d08-4016-b7e9-bb882f168707" providerId="ADAL" clId="{FE9DFF45-01DC-45CC-A80A-B50597210401}" dt="2026-01-26T17:04:43.286" v="22" actId="1076"/>
        <pc:sldMkLst>
          <pc:docMk/>
          <pc:sldMk cId="2909434133" sldId="566"/>
        </pc:sldMkLst>
        <pc:spChg chg="mod">
          <ac:chgData name="Alexander Deliukov" userId="d5fda0f2-1d08-4016-b7e9-bb882f168707" providerId="ADAL" clId="{FE9DFF45-01DC-45CC-A80A-B50597210401}" dt="2026-01-26T16:54:04.635" v="9" actId="14100"/>
          <ac:spMkLst>
            <pc:docMk/>
            <pc:sldMk cId="2909434133" sldId="566"/>
            <ac:spMk id="3" creationId="{588B6934-5886-3ADF-A471-F555B25C58CC}"/>
          </ac:spMkLst>
        </pc:spChg>
        <pc:spChg chg="mod">
          <ac:chgData name="Alexander Deliukov" userId="d5fda0f2-1d08-4016-b7e9-bb882f168707" providerId="ADAL" clId="{FE9DFF45-01DC-45CC-A80A-B50597210401}" dt="2026-01-26T17:04:43.286" v="22" actId="1076"/>
          <ac:spMkLst>
            <pc:docMk/>
            <pc:sldMk cId="2909434133" sldId="566"/>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Modification du style du texte maître</a:t>
            </a:r>
          </a:p>
          <a:p>
            <a:pPr lvl="1"/>
            <a:r>
              <a:rPr lang="ko-KR" altLang="en-US"/>
              <a:t>Deuxième niveau</a:t>
            </a:r>
          </a:p>
          <a:p>
            <a:pPr lvl="2"/>
            <a:r>
              <a:rPr lang="ko-KR" altLang="en-US"/>
              <a:t>Troisième niveau</a:t>
            </a:r>
          </a:p>
          <a:p>
            <a:pPr lvl="3"/>
            <a:r>
              <a:rPr lang="ko-KR" altLang="en-US"/>
              <a:t>Quatrième niveau</a:t>
            </a:r>
          </a:p>
          <a:p>
            <a:pPr lvl="4"/>
            <a:r>
              <a:rPr lang="ko-KR" altLang="en-US"/>
              <a:t>Cinquième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pen.edu/openlearncreate/course/view.php?id=12165"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eurelectric.org/in-detail/cybersecurity-in-the-power-sector/" TargetMode="External"/><Relationship Id="rId5" Type="http://schemas.openxmlformats.org/officeDocument/2006/relationships/hyperlink" Target="https://energy.ec.europa.eu/topics/energy-security/critical-infrastructure-and-cybersecurity_en" TargetMode="External"/><Relationship Id="rId4" Type="http://schemas.openxmlformats.org/officeDocument/2006/relationships/hyperlink" Target="https://www.open.edu/openlearncreate/course/view.php?id=17128"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flickr.com/photos/cogdog/25621334570/in/photolist-F3538L-e3puT1-2jPvptr-eiRPEb-W3VVvk-2qLU7r7-8sUnd6-kDEX27-6Qu5Eu-a9KGML-nys2eK-pSMqc2-6pCyxe-5rtdWR-zM1fcq-2itP53X-ayunVx-7bHKC7"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www.flickr.com/photos/136770128@N07/41397205085/in/photolist-2ogdgAj-2658uPg-6xBqJg-25cUn6m-qXN5UL-qXM5oq-qim3kw-rfgaMd-qim5vU-rfdjcz-qXU51i-rfdkWr-7SRfo4-7SUwyW-7SUx4W-7SUwfL-7SUwk9-7SRfFK-7SUwMh-7SUwBW-7SUwYG-7SUwwS-7SUwWd-7SUx13-7SUwt7-7SReRF-7SRf6a-7SUwNW-7SReW2-7SUwRy-7SRfkM-2cPxSTQ-2cPxVfy-2cTVZZz-7SUwDU-7SRfM4-P8PBNZ-2cTW5eX-2a8pG6C-2cTVUnn-2bMWDew-2bveCzp-Pmy83p-7SUwU9-kg8qkG-kg62FD-kg6GAk-kg67T2-kg6vdF"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5" Type="http://schemas.openxmlformats.org/officeDocument/2006/relationships/hyperlink" Target="https://creativecommons.org/publicdomain/zero/1.0/" TargetMode="External"/><Relationship Id="rId15" Type="http://schemas.openxmlformats.org/officeDocument/2006/relationships/hyperlink" Target="https://www.flickr.com/photos/ecastro/3352213726/in/photolist-67dYmo-375Rj-4JMD5o-9YzjqQ-nndcPF-g7nnX-82aNeE-9aW8Lj-brPPoq-hppiC7-G7Zsmm-4GyUmU-bcgybX-aXz1HK-4fYWh2-6jo3LL-RDF71T-vXcbS-93R8pt-hGqa-8dxDRV-5fEiXQ-7KJWri-bQpzGz-uA5ght-uHSaf-xdAux-ai27DP-85SDc9-4NytpL-uWNio-ai27Ax-AKrbw-C4evd2-ES6s8-AKnnw-4DP18E-ai27yD-AKi15-AKqUo-AKnHG-AKqyF-AKo3e-AKa7C-AK5xu-AKmP6-AKpUw-AKpaH-AKiCV-AKb4w"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worldsdirection/" TargetMode="External"/><Relationship Id="rId9" Type="http://schemas.openxmlformats.org/officeDocument/2006/relationships/hyperlink" Target="https://www.flickr.com/photos/ninara/24135500745/" TargetMode="External"/><Relationship Id="rId14" Type="http://schemas.openxmlformats.org/officeDocument/2006/relationships/hyperlink" Target="https://www.flickr.com/photos/rappan/36651981325/in/photolist-XQNZ7v-2kbhLqc-2qEioKw-uZS4s-KD2rB-2nH5y5U-QizbH5-5mTmEc-H8uNok-5FjmNU-6sf1e7-2iCLfST-2pe8Kwn-Yb45MJ-2h1QNzn-XSeRmW-9dKT25-7HVC4c-8wkhuM-buRg2w-8wodab-8wkawn-8wofdj-2kHkKTs-2oPscmV-8woeHE-3hQymR-8wodCU-8wkfkF-542EoY-29jHAV7-Ms5mGi-SdkSsg-Ay99Kn-2mcdGUJ-W7MNU4-2nxN6fd-2oPM2v6-2mEYqD2-2nr3KKW-nfLkbn-2evkV3Y-2cLGjDu-2jWuoZ7-WiSReo-28WCayp-bWARWW-21dtwGU-2m7v9up-2jZe3S5"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Les mythes sur la cybersécurité dans le domaine de l'énergie numérique... démystifiés ! </a:t>
            </a:r>
          </a:p>
          <a:p>
            <a:r>
              <a:rPr lang="en-GB" sz="1200" b="0" i="0" kern="1200" dirty="0">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sauf indication contraire.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4344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Mythe n° 3 : la cybersécurité relève uniquement de la responsabilité des entreprises énergétiques et des gouvernements, et non des individus ou des communautés.</a:t>
            </a:r>
          </a:p>
          <a:p>
            <a:pPr latinLnBrk="0"/>
            <a:r>
              <a:rPr lang="en-US" sz="1200" dirty="0">
                <a:ea typeface="Calibri"/>
                <a:cs typeface="Calibri"/>
              </a:rPr>
              <a:t>Les particuliers et les communautés ont un rôle à jouer dans la cybersécurité, car ils peuvent prendre des mesures pour protéger leurs propres appareils et réseaux contre les cyberattaques. </a:t>
            </a:r>
          </a:p>
          <a:p>
            <a:pPr latinLnBrk="0"/>
            <a:endParaRPr lang="en-US" sz="1200" dirty="0">
              <a:ea typeface="Calibri"/>
              <a:cs typeface="Calibri"/>
            </a:endParaRPr>
          </a:p>
          <a:p>
            <a:pPr latinLnBrk="0"/>
            <a:r>
              <a:rPr lang="en-US" sz="1200" dirty="0">
                <a:ea typeface="Calibri"/>
                <a:cs typeface="Calibri"/>
              </a:rPr>
              <a:t>Vous pouvez contribuer à un écosystème énergétique plus sûr en suivant de bonnes pratiques telles que : </a:t>
            </a:r>
          </a:p>
          <a:p>
            <a:pPr latinLnBrk="0"/>
            <a:endParaRPr lang="en-US" sz="1200" dirty="0">
              <a:ea typeface="Calibri"/>
              <a:cs typeface="Calibri"/>
            </a:endParaRPr>
          </a:p>
          <a:p>
            <a:pPr marL="342900" indent="-342900" latinLnBrk="0">
              <a:buFont typeface="Arial" panose="020B0604020202020204" pitchFamily="34" charset="0"/>
              <a:buChar char="•"/>
            </a:pPr>
            <a:r>
              <a:rPr lang="en-US" sz="1200" dirty="0">
                <a:ea typeface="Calibri"/>
                <a:cs typeface="Calibri"/>
              </a:rPr>
              <a:t>Utiliser des mots de passe forts.</a:t>
            </a:r>
          </a:p>
          <a:p>
            <a:pPr marL="342900" indent="-342900" latinLnBrk="0">
              <a:buFont typeface="Arial" panose="020B0604020202020204" pitchFamily="34" charset="0"/>
              <a:buChar char="•"/>
            </a:pPr>
            <a:r>
              <a:rPr lang="en-US" sz="1200" dirty="0">
                <a:ea typeface="Calibri"/>
                <a:cs typeface="Calibri"/>
              </a:rPr>
              <a:t>Maintenir vos logiciels à jour.</a:t>
            </a:r>
          </a:p>
          <a:p>
            <a:pPr marL="342900" indent="-342900" latinLnBrk="0">
              <a:buFont typeface="Arial" panose="020B0604020202020204" pitchFamily="34" charset="0"/>
              <a:buChar char="•"/>
            </a:pPr>
            <a:r>
              <a:rPr lang="en-US" sz="1200" dirty="0">
                <a:ea typeface="Calibri"/>
                <a:cs typeface="Calibri"/>
              </a:rPr>
              <a:t>Faire preuve de prudence face aux e-mails suspects.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97386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Mythe n° 4 : les sources d'énergie renouvelables sont intrinsèquement plus sûres que les sources d'énergie traditionnelles.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Mes panneaux solaires domestiques sont-ils sûrs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62066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Mythe n° 4 : les sources d'énergie renouvelables sont intrinsèquement plus sûres que les sources d'énergie traditionnelles.</a:t>
            </a:r>
          </a:p>
          <a:p>
            <a:pPr latinLnBrk="0"/>
            <a:r>
              <a:rPr lang="en-US" sz="1200" dirty="0">
                <a:ea typeface="Calibri"/>
                <a:cs typeface="Calibri"/>
              </a:rPr>
              <a:t>Les sources d'énergie renouvelables, telles que les panneaux solaires et les éoliennes, sont également vulnérables aux cyberattaques, car elles reposent sur des technologies numériques pour la surveillance, le contrôle et l'intégration au réseau.</a:t>
            </a:r>
          </a:p>
          <a:p>
            <a:pPr latinLnBrk="0"/>
            <a:endParaRPr lang="en-US" sz="1200" dirty="0">
              <a:ea typeface="Calibri"/>
              <a:cs typeface="Calibri"/>
            </a:endParaRPr>
          </a:p>
          <a:p>
            <a:pPr latinLnBrk="0"/>
            <a:r>
              <a:rPr lang="en-US" sz="1200" dirty="0">
                <a:ea typeface="Calibri"/>
                <a:cs typeface="Calibri"/>
              </a:rPr>
              <a:t>Les pirates peuvent exploiter ces vulnérabilités pour perturber la production d'énergie ou manipuler les flux énergétiques.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142421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Mythe n° 5 : les technologies blockchain sont la solution miracle pour la cybersécurité dans le secteur de l'énergie.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Quel rôle jouent les technologies blockchain dans la cybersécurité du secteur énergétique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966715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Mythe n° 5 : les technologies blockchain sont la solution miracle pour la cybersécurité dans le secteur de l'énergie.</a:t>
            </a:r>
          </a:p>
          <a:p>
            <a:pPr latinLnBrk="0"/>
            <a:r>
              <a:rPr lang="en-GB" sz="1200" dirty="0">
                <a:ea typeface="Public Sans"/>
                <a:cs typeface="Public Sans"/>
              </a:rPr>
              <a:t>Si la technologie blockchain peut améliorer la sécurité dans certains aspects du secteur énergétique, elle ne constitue pas une solution complète à tous les défis liés à la cybersécurité.</a:t>
            </a:r>
          </a:p>
          <a:p>
            <a:pPr latinLnBrk="0"/>
            <a:r>
              <a:rPr lang="en-GB" sz="1200" dirty="0">
                <a:ea typeface="Public Sans"/>
                <a:cs typeface="Public Sans"/>
              </a:rPr>
              <a:t> </a:t>
            </a:r>
          </a:p>
          <a:p>
            <a:pPr latinLnBrk="0"/>
            <a:r>
              <a:rPr lang="en-GB" sz="1200" dirty="0">
                <a:ea typeface="Public Sans"/>
                <a:cs typeface="Public Sans"/>
              </a:rPr>
              <a:t>Les réseaux blockchain eux-mêmes peuvent être vulnérables aux attaques, et leur efficacité dépend d'une mise en œuvre et d'une intégration appropriées avec d'autres mesures de sécurité.</a:t>
            </a:r>
            <a:endParaRPr lang="en-GB" sz="1200" noProof="0" dirty="0">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152921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Mythe n° 6 : seuls les mots de passe complexes peuvent empêcher les cyberattaques contre les appareils énergétiques intelligents.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Un mot de passe complexe empêche-t-il les cyberattaques ?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420951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Mythe n° 6 : seuls des mots de passe complexes peuvent empêcher les cyberattaques contre les appareils énergétiques intelligents.</a:t>
            </a:r>
          </a:p>
          <a:p>
            <a:pPr latinLnBrk="0"/>
            <a:r>
              <a:rPr lang="en-GB" sz="1200" dirty="0"/>
              <a:t>Si les mots de passe forts sont essentiels, d'autres mesures de sécurité sont indispensables pour assurer une protection complète. Ces mesures comprennent : </a:t>
            </a:r>
          </a:p>
          <a:p>
            <a:pPr latinLnBrk="0"/>
            <a:endParaRPr lang="en-GB" sz="1200" dirty="0"/>
          </a:p>
          <a:p>
            <a:pPr marL="342900" indent="-342900" latinLnBrk="0">
              <a:buFont typeface="Arial" panose="020B0604020202020204" pitchFamily="34" charset="0"/>
              <a:buChar char="•"/>
            </a:pPr>
            <a:r>
              <a:rPr lang="en-GB" sz="1200" dirty="0"/>
              <a:t>Mises à jour régulières des logiciels.</a:t>
            </a:r>
          </a:p>
          <a:p>
            <a:pPr marL="342900" indent="-342900" latinLnBrk="0">
              <a:buFont typeface="Arial" panose="020B0604020202020204" pitchFamily="34" charset="0"/>
              <a:buChar char="•"/>
            </a:pPr>
            <a:r>
              <a:rPr lang="en-GB" sz="1200" dirty="0"/>
              <a:t>Des réseaux Wi-Fi sécurisés.</a:t>
            </a:r>
          </a:p>
          <a:p>
            <a:pPr marL="342900" indent="-342900" latinLnBrk="0">
              <a:buFont typeface="Arial" panose="020B0604020202020204" pitchFamily="34" charset="0"/>
              <a:buChar char="•"/>
            </a:pPr>
            <a:r>
              <a:rPr lang="en-GB" sz="1200" dirty="0"/>
              <a:t>L'authentification multifactorielle.</a:t>
            </a:r>
            <a:endParaRPr lang="en-GB" sz="1200" noProof="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300833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Mythe n° 7 : les cyberattaques contre les infrastructures énergétiques visent principalement les grandes centrales électriques et les sous-stations.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Une cyberattaque ne viserait-elle que les centrales électriques et les sous-stations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529978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Mythe n° 7 : les cyberattaques contre les infrastructures énergétiques visent principalement les grandes centrales électriques et les sous-stations.</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Les cyberattaques peuvent viser divers éléments des infrastructures énergétiques, notamment les petits réseaux de distribution, les sources d'énergie renouvelables et même les compteurs intelligents individuels, ce qui peut entraîner des perturbations et des violations de données.</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283039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Mythe n° 8 : l'utilisation d'un logiciel antivirus suffit à protéger les réseaux domestiques contre les cyberattaques visant les appareils énergétiques intelligents.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L'utilisation d'un logiciel antivirus constitue-t-elle une protection adéquate pour mon réseau domestique ?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85046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noProof="0" dirty="0">
                <a:solidFill>
                  <a:srgbClr val="2B2C30"/>
                </a:solidFill>
                <a:ea typeface="Public Sans"/>
                <a:cs typeface="Public Sans"/>
                <a:sym typeface="Public Sans"/>
              </a:rPr>
              <a:t>Malentendus concernant la confidentialité, la sûreté et la sécurité dans la production et la consommation </a:t>
            </a:r>
            <a:r>
              <a:rPr lang="en-GB" sz="1200" noProof="0" dirty="0" err="1">
                <a:solidFill>
                  <a:srgbClr val="2B2C30"/>
                </a:solidFill>
                <a:ea typeface="Public Sans"/>
                <a:cs typeface="Public Sans"/>
                <a:sym typeface="Public Sans"/>
              </a:rPr>
              <a:t>d'énergie</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sont</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fréquentes</a:t>
            </a:r>
            <a:r>
              <a:rPr lang="en-GB" sz="1200" noProof="0" dirty="0">
                <a:solidFill>
                  <a:srgbClr val="2B2C30"/>
                </a:solidFill>
                <a:ea typeface="Public Sans"/>
                <a:cs typeface="Public Sans"/>
                <a:sym typeface="Public Sans"/>
              </a:rPr>
              <a:t>. Dans cette présentation, nous démystifions </a:t>
            </a:r>
            <a:r>
              <a:rPr lang="en-GB" sz="1200" dirty="0">
                <a:solidFill>
                  <a:srgbClr val="2B2C30"/>
                </a:solidFill>
                <a:ea typeface="Public Sans"/>
                <a:cs typeface="Public Sans"/>
                <a:sym typeface="Public Sans"/>
              </a:rPr>
              <a:t>huit </a:t>
            </a:r>
            <a:r>
              <a:rPr lang="en-GB" sz="1200" noProof="0" dirty="0">
                <a:solidFill>
                  <a:srgbClr val="2B2C30"/>
                </a:solidFill>
                <a:ea typeface="Public Sans"/>
                <a:cs typeface="Public Sans"/>
                <a:sym typeface="Public Sans"/>
              </a:rPr>
              <a:t>mythes </a:t>
            </a:r>
            <a:r>
              <a:rPr lang="en-GB" sz="1200" dirty="0">
                <a:solidFill>
                  <a:srgbClr val="2B2C30"/>
                </a:solidFill>
                <a:ea typeface="Public Sans"/>
                <a:cs typeface="Public Sans"/>
                <a:sym typeface="Public Sans"/>
              </a:rPr>
              <a:t>liés à la cybersécurité </a:t>
            </a:r>
            <a:r>
              <a:rPr lang="en-GB" sz="1200" noProof="0" dirty="0">
                <a:solidFill>
                  <a:srgbClr val="2B2C30"/>
                </a:solidFill>
                <a:ea typeface="Public Sans"/>
                <a:cs typeface="Public Sans"/>
                <a:sym typeface="Public Sans"/>
              </a:rPr>
              <a:t>dans le domaine de l'énergie afin de clarifier ces idées fausses. </a:t>
            </a:r>
          </a:p>
          <a:p>
            <a:pPr latinLnBrk="0"/>
            <a:endParaRPr lang="en-GB" sz="1200" dirty="0">
              <a:solidFill>
                <a:srgbClr val="2B2C30"/>
              </a:solidFill>
              <a:ea typeface="Public Sans"/>
              <a:cs typeface="Public Sans"/>
              <a:sym typeface="Public Sans"/>
            </a:endParaRPr>
          </a:p>
          <a:p>
            <a:pPr latinLnBrk="0"/>
            <a:r>
              <a:rPr lang="en-GB" sz="1200" noProof="0" dirty="0">
                <a:solidFill>
                  <a:srgbClr val="2B2C30"/>
                </a:solidFill>
                <a:ea typeface="Public Sans"/>
                <a:cs typeface="Public Sans"/>
                <a:sym typeface="Public Sans"/>
              </a:rPr>
              <a:t>En explorant ces mythes, nous améliorerons notre compréhension de la numérisation de l'énergie et prendrons des décisions plus éclairées pour rester en sécurité. </a:t>
            </a:r>
          </a:p>
          <a:p>
            <a:pPr latinLnBrk="0"/>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1452850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Mythe n° 8 : l'utilisation d'un logiciel antivirus suffit à protéger les réseaux domestiques contre les cyberattaques visant les appareils énergétiques intelligents. </a:t>
            </a:r>
          </a:p>
          <a:p>
            <a:pPr latinLnBrk="0"/>
            <a:r>
              <a:rPr lang="en-GB" sz="1200" dirty="0"/>
              <a:t>Les logiciels antivirus ne constituent qu'une couche de protection parmi d'autres. </a:t>
            </a:r>
          </a:p>
          <a:p>
            <a:pPr latinLnBrk="0"/>
            <a:endParaRPr lang="en-GB" sz="1200" dirty="0"/>
          </a:p>
          <a:p>
            <a:pPr latinLnBrk="0"/>
            <a:r>
              <a:rPr lang="en-GB" sz="1200" dirty="0"/>
              <a:t>Des pare-feu, des configurations réseau sécurisées et des mises à jour de sécurité régulières pour tous les appareils connectés sont également nécessaires pour prévenir les cyberattaques.</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2387028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Prochaines étapes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vous souhaitez en savoir plus sur la cybersécurité et la production et la consommation d'énergie, les ressources suivantes pourraient vous être utiles :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Découvrez le cours « Digital Energy Essentials » (Les bases de l'énergie numérique) d'Every1 </a:t>
            </a:r>
            <a:r>
              <a:rPr lang="en-US" altLang="ko-KR" sz="1200" i="1" dirty="0">
                <a:solidFill>
                  <a:srgbClr val="373737"/>
                </a:solidFill>
                <a:hlinkClick r:id="rId3"/>
              </a:rPr>
              <a:t>Confidentialité, sûreté et sécurité dans le paysage énergétique numérique</a:t>
            </a:r>
            <a:r>
              <a:rPr lang="en-US" altLang="ko-KR" sz="1200" i="1" dirty="0">
                <a:solidFill>
                  <a:srgbClr val="373737"/>
                </a:solidFill>
              </a:rPr>
              <a:t>.</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Approfondissez vos connaissances sur les mythes liés à la numérisation de l'énergie dans le cours « </a:t>
            </a:r>
            <a:r>
              <a:rPr lang="en-GB" sz="1200" i="1" noProof="0" dirty="0">
                <a:solidFill>
                  <a:srgbClr val="373737"/>
                </a:solidFill>
                <a:hlinkClick r:id="rId4"/>
              </a:rPr>
              <a:t>Energy Myths Busted! Fact Vs. Fiction » (Les mythes énergétiques démystifiés ! Réalité ou fiction ?) </a:t>
            </a:r>
            <a:r>
              <a:rPr lang="en-GB" sz="1200" noProof="0" dirty="0">
                <a:solidFill>
                  <a:srgbClr val="373737"/>
                </a:solidFill>
              </a:rPr>
              <a:t>d'Every1.</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Lisez l'article de la Commission européenne intitulé « </a:t>
            </a:r>
            <a:r>
              <a:rPr lang="en-US" altLang="ko-KR" sz="1200" i="1" dirty="0">
                <a:solidFill>
                  <a:srgbClr val="373737"/>
                </a:solidFill>
                <a:hlinkClick r:id="rId5"/>
              </a:rPr>
              <a:t>Infrastructures critiques et cybersécurité </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Lisez l'article </a:t>
            </a:r>
            <a:r>
              <a:rPr lang="en-US" altLang="ko-KR" sz="1200" dirty="0" err="1">
                <a:solidFill>
                  <a:srgbClr val="373737"/>
                </a:solidFill>
              </a:rPr>
              <a:t>d'eurelectric intitulé « </a:t>
            </a:r>
            <a:r>
              <a:rPr lang="en-US" altLang="ko-KR" sz="1200" i="1" dirty="0">
                <a:solidFill>
                  <a:srgbClr val="373737"/>
                </a:solidFill>
                <a:hlinkClick r:id="rId6"/>
              </a:rPr>
              <a:t>Cybersécurité dans le secteur de l'électricité </a:t>
            </a:r>
            <a:r>
              <a:rPr lang="en-US" altLang="ko-KR" sz="1200" i="1" dirty="0">
                <a:solidFill>
                  <a:srgbClr val="373737"/>
                </a:solidFill>
              </a:rPr>
              <a:t>».</a:t>
            </a:r>
            <a:endParaRPr lang="ko-KR" altLang="en-US" sz="1200" dirty="0">
              <a:solidFill>
                <a:srgbClr val="373737"/>
              </a:solidFill>
            </a:endParaRPr>
          </a:p>
          <a:p>
            <a:endParaRPr lang="en-GB" dirty="0"/>
          </a:p>
          <a:p>
            <a:endParaRPr lang="en-GB" dirty="0"/>
          </a:p>
          <a:p>
            <a:r>
              <a:rPr lang="en-GB" dirty="0"/>
              <a:t>https://www.open.edu/openlearncreate/course/view.php?id=12165</a:t>
            </a:r>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065866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latinLnBrk="0"/>
            <a:r>
              <a:rPr lang="en-GB" dirty="0"/>
              <a:t>Cette présentation intitulée « </a:t>
            </a:r>
            <a:r>
              <a:rPr lang="en-GB" i="1" dirty="0"/>
              <a:t>Energy Myths Busted! Cybersecurity Energy Sector Myths </a:t>
            </a:r>
            <a:r>
              <a:rPr lang="en-GB" dirty="0"/>
              <a:t>» (Les mythes énergétiques démystifiés ! Mythes sur la cybersécurité dans le secteur énergétique) 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US" dirty="0">
                <a:solidFill>
                  <a:schemeClr val="dk1"/>
                </a:solidFill>
                <a:ea typeface="Public Sans"/>
                <a:cs typeface="Public Sans"/>
                <a:sym typeface="Public Sans"/>
                <a:hlinkClick r:id="rId4"/>
              </a:rPr>
              <a:t>Password Day </a:t>
            </a:r>
            <a:r>
              <a:rPr lang="en-US" dirty="0">
                <a:solidFill>
                  <a:schemeClr val="dk1"/>
                </a:solidFill>
                <a:ea typeface="Public Sans"/>
                <a:cs typeface="Public Sans"/>
                <a:sym typeface="Public Sans"/>
              </a:rPr>
              <a:t>par World's Direction est sous licence </a:t>
            </a:r>
            <a:r>
              <a:rPr lang="en-US" dirty="0">
                <a:solidFill>
                  <a:schemeClr val="dk1"/>
                </a:solidFill>
                <a:ea typeface="Public Sans"/>
                <a:cs typeface="Public Sans"/>
                <a:sym typeface="Public Sans"/>
                <a:hlinkClick r:id="rId5"/>
              </a:rPr>
              <a:t>CC0 1.0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par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sur Pexels.com</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Image du mythe n° 1 </a:t>
            </a:r>
            <a:r>
              <a:rPr lang="en-US" dirty="0">
                <a:solidFill>
                  <a:schemeClr val="dk1"/>
                </a:solidFill>
                <a:ea typeface="Public Sans"/>
                <a:cs typeface="Public Sans"/>
                <a:sym typeface="Public Sans"/>
              </a:rPr>
              <a:t>: </a:t>
            </a:r>
            <a:r>
              <a:rPr lang="en-GB" b="0" i="0" dirty="0" err="1">
                <a:solidFill>
                  <a:srgbClr val="242424"/>
                </a:solidFill>
                <a:effectLst/>
                <a:hlinkClick r:id="rId7"/>
              </a:rPr>
              <a:t>Vorarlberger </a:t>
            </a:r>
            <a:r>
              <a:rPr lang="en-GB" b="0" i="0" dirty="0">
                <a:solidFill>
                  <a:srgbClr val="242424"/>
                </a:solidFill>
                <a:effectLst/>
                <a:hlinkClick r:id="rId7"/>
              </a:rPr>
              <a:t>Kraftwerke-Energy meter (electro)-smart meter-02ASD </a:t>
            </a:r>
            <a:r>
              <a:rPr lang="en-GB" b="0" i="0" dirty="0">
                <a:solidFill>
                  <a:srgbClr val="242424"/>
                </a:solidFill>
                <a:effectLst/>
              </a:rPr>
              <a:t>par </a:t>
            </a:r>
            <a:r>
              <a:rPr lang="en-GB" b="0" i="0" dirty="0" err="1">
                <a:solidFill>
                  <a:srgbClr val="242424"/>
                </a:solidFill>
                <a:effectLst/>
              </a:rPr>
              <a:t>Asurnipal </a:t>
            </a:r>
            <a:r>
              <a:rPr lang="en-GB" b="0" i="0" dirty="0">
                <a:solidFill>
                  <a:srgbClr val="242424"/>
                </a:solidFill>
                <a:effectLst/>
              </a:rPr>
              <a:t>est sous licence </a:t>
            </a:r>
            <a:r>
              <a:rPr lang="en-GB" b="0" i="0" dirty="0">
                <a:solidFill>
                  <a:srgbClr val="242424"/>
                </a:solidFill>
                <a:effectLst/>
                <a:hlinkClick r:id="rId3"/>
              </a:rPr>
              <a:t>CC BY-SA 4.0</a:t>
            </a:r>
            <a:r>
              <a:rPr lang="en-GB" b="0" i="0" dirty="0">
                <a:solidFill>
                  <a:srgbClr val="242424"/>
                </a:solidFill>
                <a:effectLst/>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Image du mythe n° 2 </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8"/>
              </a:rPr>
              <a:t>Free as in </a:t>
            </a:r>
            <a:r>
              <a:rPr lang="en-US" dirty="0" err="1">
                <a:solidFill>
                  <a:schemeClr val="dk1"/>
                </a:solidFill>
                <a:ea typeface="Public Sans"/>
                <a:cs typeface="Public Sans"/>
                <a:sym typeface="Public Sans"/>
                <a:hlinkClick r:id="rId8"/>
              </a:rPr>
              <a:t>Wifi </a:t>
            </a:r>
            <a:r>
              <a:rPr lang="en-US" dirty="0">
                <a:solidFill>
                  <a:schemeClr val="dk1"/>
                </a:solidFill>
                <a:ea typeface="Public Sans"/>
                <a:cs typeface="Public Sans"/>
                <a:sym typeface="Public Sans"/>
              </a:rPr>
              <a:t>par Alan Levine est sous licence </a:t>
            </a:r>
            <a:r>
              <a:rPr lang="en-US" dirty="0">
                <a:solidFill>
                  <a:schemeClr val="dk1"/>
                </a:solidFill>
                <a:ea typeface="Public Sans"/>
                <a:cs typeface="Public Sans"/>
                <a:sym typeface="Public Sans"/>
                <a:hlinkClick r:id="rId5"/>
              </a:rPr>
              <a:t>CC0 1.0</a:t>
            </a:r>
            <a:endParaRPr lang="en-US" i="1"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mythe n° 3 : </a:t>
            </a:r>
            <a:r>
              <a:rPr lang="en-US" dirty="0">
                <a:solidFill>
                  <a:schemeClr val="dk1"/>
                </a:solidFill>
                <a:ea typeface="Public Sans"/>
                <a:cs typeface="Public Sans"/>
                <a:sym typeface="Public Sans"/>
                <a:hlinkClick r:id="rId4"/>
              </a:rPr>
              <a:t>Password Day </a:t>
            </a:r>
            <a:r>
              <a:rPr lang="en-US" dirty="0">
                <a:solidFill>
                  <a:schemeClr val="dk1"/>
                </a:solidFill>
                <a:ea typeface="Public Sans"/>
                <a:cs typeface="Public Sans"/>
                <a:sym typeface="Public Sans"/>
              </a:rPr>
              <a:t>par World's Direction est sous licence </a:t>
            </a:r>
            <a:r>
              <a:rPr lang="en-US" dirty="0">
                <a:solidFill>
                  <a:schemeClr val="dk1"/>
                </a:solidFill>
                <a:ea typeface="Public Sans"/>
                <a:cs typeface="Public Sans"/>
                <a:sym typeface="Public Sans"/>
                <a:hlinkClick r:id="rId5"/>
              </a:rPr>
              <a:t>CC0 1.0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Image du mythe n° 4 </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9"/>
              </a:rPr>
              <a:t>Panneaux solaires en Belgique </a:t>
            </a:r>
            <a:r>
              <a:rPr lang="en-US" dirty="0">
                <a:solidFill>
                  <a:schemeClr val="dk1"/>
                </a:solidFill>
                <a:ea typeface="Public Sans"/>
                <a:cs typeface="Public Sans"/>
                <a:sym typeface="Public Sans"/>
              </a:rPr>
              <a:t>par </a:t>
            </a:r>
            <a:r>
              <a:rPr lang="en-US" dirty="0" err="1">
                <a:solidFill>
                  <a:schemeClr val="dk1"/>
                </a:solidFill>
                <a:ea typeface="Public Sans"/>
                <a:cs typeface="Public Sans"/>
                <a:sym typeface="Public Sans"/>
              </a:rPr>
              <a:t>Ninara </a:t>
            </a:r>
            <a:r>
              <a:rPr lang="en-US" dirty="0">
                <a:solidFill>
                  <a:schemeClr val="dk1"/>
                </a:solidFill>
                <a:ea typeface="Public Sans"/>
                <a:cs typeface="Public Sans"/>
                <a:sym typeface="Public Sans"/>
              </a:rPr>
              <a:t>sous licence </a:t>
            </a:r>
            <a:r>
              <a:rPr lang="en-US" dirty="0">
                <a:solidFill>
                  <a:schemeClr val="dk1"/>
                </a:solidFill>
                <a:ea typeface="Public Sans"/>
                <a:cs typeface="Public Sans"/>
                <a:sym typeface="Public Sans"/>
                <a:hlinkClick r:id="rId10"/>
              </a:rPr>
              <a:t>CC BY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mythe n° 5 : </a:t>
            </a:r>
            <a:r>
              <a:rPr lang="en-US" dirty="0">
                <a:solidFill>
                  <a:schemeClr val="dk1"/>
                </a:solidFill>
                <a:ea typeface="Public Sans"/>
                <a:cs typeface="Public Sans"/>
                <a:sym typeface="Public Sans"/>
                <a:hlinkClick r:id="rId11"/>
              </a:rPr>
              <a:t>blockchains </a:t>
            </a:r>
            <a:r>
              <a:rPr lang="en-US" dirty="0">
                <a:solidFill>
                  <a:schemeClr val="dk1"/>
                </a:solidFill>
                <a:ea typeface="Public Sans"/>
                <a:cs typeface="Public Sans"/>
                <a:sym typeface="Public Sans"/>
              </a:rPr>
              <a:t>par Mario A. P. sous licence </a:t>
            </a:r>
            <a:r>
              <a:rPr lang="en-US" dirty="0">
                <a:solidFill>
                  <a:schemeClr val="dk1"/>
                </a:solidFill>
                <a:ea typeface="Public Sans"/>
                <a:cs typeface="Public Sans"/>
                <a:sym typeface="Public Sans"/>
                <a:hlinkClick r:id="rId10"/>
              </a:rPr>
              <a:t>CC BY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Image du mythe n° 6 </a:t>
            </a:r>
            <a:r>
              <a:rPr lang="en-US" dirty="0">
                <a:solidFill>
                  <a:schemeClr val="dk1"/>
                </a:solidFill>
                <a:ea typeface="Public Sans"/>
                <a:cs typeface="Public Sans"/>
                <a:sym typeface="Public Sans"/>
              </a:rPr>
              <a:t>: </a:t>
            </a:r>
            <a:r>
              <a:rPr lang="en-US" sz="1200" dirty="0">
                <a:solidFill>
                  <a:schemeClr val="dk1"/>
                </a:solidFill>
                <a:ea typeface="Public Sans"/>
                <a:cs typeface="Public Sans"/>
                <a:sym typeface="Public Sans"/>
                <a:hlinkClick r:id="rId12"/>
              </a:rPr>
              <a:t>Cybersecurity </a:t>
            </a:r>
            <a:r>
              <a:rPr lang="en-US" sz="1200" dirty="0">
                <a:solidFill>
                  <a:schemeClr val="dk1"/>
                </a:solidFill>
                <a:ea typeface="Public Sans"/>
                <a:cs typeface="Public Sans"/>
                <a:sym typeface="Public Sans"/>
              </a:rPr>
              <a:t>par Richard Patterson est sous licence </a:t>
            </a:r>
            <a:r>
              <a:rPr lang="en-US" dirty="0">
                <a:solidFill>
                  <a:schemeClr val="dk1"/>
                </a:solidFill>
                <a:ea typeface="Public Sans"/>
                <a:cs typeface="Public Sans"/>
                <a:sym typeface="Public Sans"/>
                <a:hlinkClick r:id="rId13"/>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mythe n° 7 : </a:t>
            </a:r>
            <a:r>
              <a:rPr lang="en-GB" i="0" u="none" strike="noStrike" dirty="0">
                <a:solidFill>
                  <a:srgbClr val="212124"/>
                </a:solidFill>
                <a:effectLst/>
                <a:hlinkClick r:id="rId14"/>
              </a:rPr>
              <a:t>Urbex - Centrale électrique </a:t>
            </a:r>
            <a:r>
              <a:rPr lang="en-GB" i="0" u="none" strike="noStrike" dirty="0" err="1">
                <a:solidFill>
                  <a:srgbClr val="212124"/>
                </a:solidFill>
                <a:effectLst/>
                <a:hlinkClick r:id="rId14"/>
              </a:rPr>
              <a:t>Elettricita </a:t>
            </a:r>
            <a:r>
              <a:rPr lang="en-GB" i="0" u="none" strike="noStrike" dirty="0">
                <a:solidFill>
                  <a:srgbClr val="212124"/>
                </a:solidFill>
                <a:effectLst/>
                <a:hlinkClick r:id="rId14"/>
              </a:rPr>
              <a:t>(IT) </a:t>
            </a:r>
            <a:r>
              <a:rPr lang="en-GB" i="0" u="none" strike="noStrike" dirty="0">
                <a:solidFill>
                  <a:srgbClr val="212124"/>
                </a:solidFill>
                <a:effectLst/>
              </a:rPr>
              <a:t>par Raphael </a:t>
            </a:r>
            <a:r>
              <a:rPr lang="en-GB" i="0" u="none" strike="noStrike" dirty="0" err="1">
                <a:solidFill>
                  <a:srgbClr val="212124"/>
                </a:solidFill>
                <a:effectLst/>
              </a:rPr>
              <a:t>Panhuber </a:t>
            </a:r>
            <a:r>
              <a:rPr lang="en-GB" i="0" u="none" strike="noStrike" dirty="0">
                <a:solidFill>
                  <a:srgbClr val="212124"/>
                </a:solidFill>
                <a:effectLst/>
              </a:rPr>
              <a:t>est sous licence </a:t>
            </a:r>
            <a:r>
              <a:rPr lang="en-US" dirty="0">
                <a:solidFill>
                  <a:schemeClr val="dk1"/>
                </a:solidFill>
                <a:ea typeface="Public Sans"/>
                <a:cs typeface="Public Sans"/>
                <a:sym typeface="Public Sans"/>
                <a:hlinkClick r:id="rId13"/>
              </a:rPr>
              <a:t>CC BY-SA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Image du mythe n° 8 : </a:t>
            </a:r>
            <a:r>
              <a:rPr lang="en-US" sz="1200" dirty="0">
                <a:solidFill>
                  <a:schemeClr val="dk1"/>
                </a:solidFill>
                <a:ea typeface="Public Sans"/>
                <a:cs typeface="Public Sans"/>
                <a:sym typeface="Public Sans"/>
                <a:hlinkClick r:id="rId15"/>
              </a:rPr>
              <a:t>Pare-feu </a:t>
            </a:r>
            <a:r>
              <a:rPr lang="en-US" sz="1200" dirty="0">
                <a:solidFill>
                  <a:schemeClr val="dk1"/>
                </a:solidFill>
                <a:ea typeface="Public Sans"/>
                <a:cs typeface="Public Sans"/>
                <a:sym typeface="Public Sans"/>
              </a:rPr>
              <a:t>par Eric E Castro sous licence </a:t>
            </a:r>
            <a:r>
              <a:rPr lang="en-US" dirty="0">
                <a:solidFill>
                  <a:schemeClr val="dk1"/>
                </a:solidFill>
                <a:ea typeface="Public Sans"/>
                <a:cs typeface="Public Sans"/>
                <a:sym typeface="Public Sans"/>
                <a:hlinkClick r:id="rId10"/>
              </a:rPr>
              <a:t>CC BY 2.0</a:t>
            </a:r>
            <a:r>
              <a:rPr lang="en-US" dirty="0">
                <a:solidFill>
                  <a:schemeClr val="dk1"/>
                </a:solidFill>
                <a:ea typeface="Public Sans"/>
                <a:cs typeface="Public Sans"/>
                <a:sym typeface="Public Sans"/>
              </a:rPr>
              <a:t>.</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Merci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292287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Notre exploration de chaque mythe commence par une question qui invite à la réflexion. Prenez un moment pour réfléchir à chaque question avant de passer à l'explication qui démystifie le mythe. </a:t>
            </a:r>
          </a:p>
          <a:p>
            <a:pPr latinLnBrk="0"/>
            <a:endParaRPr lang="en-GB" sz="1200" noProof="0" dirty="0">
              <a:solidFill>
                <a:srgbClr val="2B2C30"/>
              </a:solidFill>
              <a:sym typeface="Public Sans"/>
            </a:endParaRPr>
          </a:p>
          <a:p>
            <a:pPr latinLnBrk="0"/>
            <a:r>
              <a:rPr lang="en-GB" sz="1200" dirty="0">
                <a:solidFill>
                  <a:srgbClr val="2B2C30"/>
                </a:solidFill>
                <a:sym typeface="Public Sans"/>
              </a:rPr>
              <a:t>Vous pouvez traiter chaque mythe tour à tour. Vous pouvez également sélectionner un mythe particulier que vous souhaitez explorer en premier via le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26080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Huit mythes sur la cybersécurité dans le domaine de l'énergie numérique</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Les compteurs intelligents et autres appareils énergétiques numériques ne sont pas vulnérables aux cyberattaques</a:t>
            </a:r>
          </a:p>
          <a:p>
            <a:pPr marL="342900" indent="-342900" latinLnBrk="0">
              <a:buFont typeface="+mj-lt"/>
              <a:buAutoNum type="arabicPeriod"/>
            </a:pPr>
            <a:r>
              <a:rPr lang="en-GB" sz="1200" noProof="0" dirty="0">
                <a:ea typeface="Public Sans"/>
                <a:cs typeface="Public Sans"/>
                <a:sym typeface="Public Sans"/>
              </a:rPr>
              <a:t>Seules les grandes entreprises énergétiques sont la cible des cyberattaques, pas les particuliers ni les petites entreprises</a:t>
            </a:r>
          </a:p>
          <a:p>
            <a:pPr marL="342900" indent="-342900" latinLnBrk="0">
              <a:buFont typeface="+mj-lt"/>
              <a:buAutoNum type="arabicPeriod"/>
            </a:pPr>
            <a:r>
              <a:rPr lang="en-GB" sz="1200" noProof="0" dirty="0">
                <a:ea typeface="Public Sans"/>
                <a:cs typeface="Public Sans"/>
                <a:sym typeface="Public Sans"/>
              </a:rPr>
              <a:t>La cybersécurité relève uniquement de la responsabilité des entreprises énergétiques et des gouvernements, et non des particuliers ou des communautés</a:t>
            </a:r>
          </a:p>
          <a:p>
            <a:pPr marL="342900" indent="-342900" latinLnBrk="0">
              <a:buFont typeface="+mj-lt"/>
              <a:buAutoNum type="arabicPeriod"/>
            </a:pPr>
            <a:r>
              <a:rPr lang="en-GB" sz="1200" noProof="0" dirty="0">
                <a:ea typeface="Public Sans"/>
                <a:cs typeface="Public Sans"/>
                <a:sym typeface="Public Sans"/>
              </a:rPr>
              <a:t>Les sources d'énergie renouvelables sont intrinsèquement plus sûres que les sources d'énergie traditionnelles</a:t>
            </a:r>
          </a:p>
          <a:p>
            <a:pPr marL="342900" indent="-342900" latinLnBrk="0">
              <a:buFont typeface="+mj-lt"/>
              <a:buAutoNum type="arabicPeriod"/>
            </a:pPr>
            <a:r>
              <a:rPr lang="en-GB" sz="1200" noProof="0" dirty="0">
                <a:ea typeface="Public Sans"/>
                <a:cs typeface="Public Sans"/>
                <a:sym typeface="Public Sans"/>
              </a:rPr>
              <a:t>Les technologies blockchain sont la solution miracle pour la cybersécurité dans le secteur de l'énergie</a:t>
            </a:r>
          </a:p>
          <a:p>
            <a:pPr marL="342900" indent="-342900" latinLnBrk="0">
              <a:buFont typeface="+mj-lt"/>
              <a:buAutoNum type="arabicPeriod"/>
            </a:pPr>
            <a:r>
              <a:rPr lang="en-GB" sz="1200" noProof="0" dirty="0">
                <a:ea typeface="Public Sans"/>
                <a:cs typeface="Public Sans"/>
                <a:sym typeface="Public Sans"/>
              </a:rPr>
              <a:t>Seuls des mots de passe complexes peuvent empêcher les cyberattaques contre les appareils énergétiques intelligents</a:t>
            </a:r>
          </a:p>
          <a:p>
            <a:pPr marL="342900" indent="-342900" latinLnBrk="0">
              <a:buFont typeface="+mj-lt"/>
              <a:buAutoNum type="arabicPeriod"/>
            </a:pPr>
            <a:r>
              <a:rPr lang="en-GB" sz="1200" noProof="0" dirty="0">
                <a:ea typeface="Public Sans"/>
                <a:cs typeface="Public Sans"/>
                <a:sym typeface="Public Sans"/>
              </a:rPr>
              <a:t>Les cyberattaques contre les infrastructures énergétiques visent principalement les grandes centrales électriques et les sous-stations.</a:t>
            </a:r>
          </a:p>
          <a:p>
            <a:pPr marL="342900" indent="-342900" latinLnBrk="0">
              <a:buFont typeface="+mj-lt"/>
              <a:buAutoNum type="arabicPeriod"/>
            </a:pPr>
            <a:r>
              <a:rPr lang="en-GB" sz="1200" noProof="0" dirty="0">
                <a:ea typeface="Public Sans"/>
                <a:cs typeface="Public Sans"/>
                <a:sym typeface="Public Sans"/>
              </a:rPr>
              <a:t>L'utilisation d'un logiciel antivirus suffit à protéger les réseaux domestiques contre les cyberattaques visant les appareils énergétiques intelligents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57880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Mythe n° 1 : les compteurs intelligents et autres appareils énergétiques numériques ne sont pas vulnérables aux cyberattaques.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Mon compteur intelligent est-il vulnérable aux cyberattaques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44094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Mythe n° 1 : les compteurs intelligents et autres appareils énergétiques numériques ne sont pas vulnérables aux cyberattaques.</a:t>
            </a:r>
            <a:endParaRPr lang="en-US" sz="1050" kern="1200" dirty="0">
              <a:solidFill>
                <a:schemeClr val="bg1"/>
              </a:solidFill>
              <a:latin typeface="+mn-lt"/>
              <a:ea typeface="+mn-ea"/>
              <a:cs typeface="+mn-cs"/>
            </a:endParaRPr>
          </a:p>
          <a:p>
            <a:pPr latinLnBrk="0"/>
            <a:r>
              <a:rPr lang="en-US" sz="1200" dirty="0">
                <a:ea typeface="Public Sans"/>
                <a:cs typeface="Public Sans"/>
                <a:sym typeface="Public Sans"/>
              </a:rPr>
              <a:t>Les compteurs intelligents et autres appareils énergétiques numériques sont vulnérables aux cyberattaques, car ils sont connectés à Internet et disposent souvent de fonctionnalités de sécurité limitées. </a:t>
            </a:r>
          </a:p>
          <a:p>
            <a:pPr latinLnBrk="0"/>
            <a:endParaRPr lang="en-US" sz="1200" dirty="0">
              <a:ea typeface="Public Sans"/>
              <a:cs typeface="Public Sans"/>
              <a:sym typeface="Public Sans"/>
            </a:endParaRPr>
          </a:p>
          <a:p>
            <a:pPr latinLnBrk="0"/>
            <a:r>
              <a:rPr lang="en-US" sz="1200" dirty="0">
                <a:ea typeface="Public Sans"/>
                <a:cs typeface="Public Sans"/>
                <a:sym typeface="Public Sans"/>
              </a:rPr>
              <a:t>Les pirates peuvent exploiter ces vulnérabilités pour accéder à des données sensibles, perturber les services énergétiques ou même causer des dommages physiques aux infrastructures énergétiques.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88410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Mythe n° 2 : seules les grandes entreprises énergétiques sont la cible de cyberattaques, pas les particuliers ni les petites entreprises.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Ma maison ou mon entreprise sera-t-elle la cible d'une cyberattaque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3609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Mythe n° 2 : seules les grandes entreprises énergétiques sont la cible des cyberattaques, pas les particuliers ni les petites entreprises. </a:t>
            </a:r>
          </a:p>
          <a:p>
            <a:pPr latinLnBrk="0"/>
            <a:r>
              <a:rPr lang="en-US" sz="1200" dirty="0">
                <a:solidFill>
                  <a:srgbClr val="2B2C30"/>
                </a:solidFill>
              </a:rPr>
              <a:t>Les propriétaires et les petites entreprises sont également la cible de cyberattaques, car ils disposent souvent de mesures de sécurité moins sophistiquées. </a:t>
            </a:r>
          </a:p>
          <a:p>
            <a:pPr latinLnBrk="0"/>
            <a:endParaRPr lang="en-US" sz="1200" dirty="0">
              <a:solidFill>
                <a:srgbClr val="2B2C30"/>
              </a:solidFill>
            </a:endParaRPr>
          </a:p>
          <a:p>
            <a:pPr latinLnBrk="0"/>
            <a:r>
              <a:rPr lang="en-US" sz="1200" dirty="0">
                <a:solidFill>
                  <a:srgbClr val="2B2C30"/>
                </a:solidFill>
              </a:rPr>
              <a:t>Les pirates peuvent exploiter les vulnérabilités des réseaux Wi-Fi domestiques ou des appareils intelligents pour accéder à des données personnelles ou perturber les services énergétiques.</a:t>
            </a:r>
            <a:endParaRPr lang="en-US" sz="1200" dirty="0"/>
          </a:p>
          <a:p>
            <a:pPr latinLnBrk="0"/>
            <a:endParaRPr lang="en-US" sz="1200" dirty="0">
              <a:solidFill>
                <a:srgbClr val="2B2C30"/>
              </a:solidFill>
              <a:ea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14707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Mythe n° 3 : la cybersécurité relève uniquement de la responsabilité des entreprises énergétiques et des gouvernements, et non des individus ou des communautés.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Quel est mon rôle dans la cybersécurité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161219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7B31B5DB-E4EF-1516-CE36-D4B6649F54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55" y="6210793"/>
            <a:ext cx="2048495" cy="429383"/>
          </a:xfrm>
          <a:prstGeom prst="rect">
            <a:avLst/>
          </a:prstGeom>
        </p:spPr>
      </p:pic>
      <p:sp>
        <p:nvSpPr>
          <p:cNvPr id="6" name="TextBox 5">
            <a:extLst>
              <a:ext uri="{FF2B5EF4-FFF2-40B4-BE49-F238E27FC236}">
                <a16:creationId xmlns:a16="http://schemas.microsoft.com/office/drawing/2014/main" id="{D49D4A1E-50E4-2DAC-5B25-62982C3804C2}"/>
              </a:ext>
            </a:extLst>
          </p:cNvPr>
          <p:cNvSpPr txBox="1"/>
          <p:nvPr userDrawn="1"/>
        </p:nvSpPr>
        <p:spPr>
          <a:xfrm>
            <a:off x="2173650" y="5996226"/>
            <a:ext cx="5411181" cy="861774"/>
          </a:xfrm>
          <a:prstGeom prst="rect">
            <a:avLst/>
          </a:prstGeom>
          <a:noFill/>
        </p:spPr>
        <p:txBody>
          <a:bodyPr wrap="square" rtlCol="0">
            <a:spAutoFit/>
          </a:bodyPr>
          <a:lstStyle/>
          <a:p>
            <a:pPr latinLnBrk="0" hangingPunct="0"/>
            <a:r>
              <a:rPr lang="fr-FR" sz="1000" b="0" i="0" kern="1200" noProof="1">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fr-FR"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fr-FR" sz="1000" b="0" i="0" kern="1200" noProof="1">
                <a:solidFill>
                  <a:schemeClr val="tx1"/>
                </a:solidFill>
                <a:effectLst/>
                <a:latin typeface="+mn-lt"/>
                <a:ea typeface="+mn-ea"/>
                <a:cs typeface="+mn-cs"/>
              </a:rPr>
              <a:t>sauf indication contraire. </a:t>
            </a:r>
            <a:endParaRPr lang="fr-FR"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open.edu/openlearncreate/course/view.php?id=12165"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eurelectric.org/in-detail/cybersecurity-in-the-power-sector/" TargetMode="External"/><Relationship Id="rId5" Type="http://schemas.openxmlformats.org/officeDocument/2006/relationships/hyperlink" Target="https://energy.ec.europa.eu/topics/energy-security/critical-infrastructure-and-cybersecurity_en" TargetMode="External"/><Relationship Id="rId4" Type="http://schemas.openxmlformats.org/officeDocument/2006/relationships/hyperlink" Target="https://www.open.edu/openlearncreate/course/view.php?id=17128"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cogdog/25621334570/in/photolist-F3538L-e3puT1-2jPvptr-eiRPEb-W3VVvk-2qLU7r7-8sUnd6-kDEX27-6Qu5Eu-a9KGML-nys2eK-pSMqc2-6pCyxe-5rtdWR-zM1fcq-2itP53X-ayunVx-7bHKC7"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www.flickr.com/photos/136770128@N07/41397205085/in/photolist-2ogdgAj-2658uPg-6xBqJg-25cUn6m-qXN5UL-qXM5oq-qim3kw-rfgaMd-qim5vU-rfdjcz-qXU51i-rfdkWr-7SRfo4-7SUwyW-7SUx4W-7SUwfL-7SUwk9-7SRfFK-7SUwMh-7SUwBW-7SUwYG-7SUwwS-7SUwWd-7SUx13-7SUwt7-7SReRF-7SRf6a-7SUwNW-7SReW2-7SUwRy-7SRfkM-2cPxSTQ-2cPxVfy-2cTVZZz-7SUwDU-7SRfM4-P8PBNZ-2cTW5eX-2a8pG6C-2cTVUnn-2bMWDew-2bveCzp-Pmy83p-7SUwU9-kg8qkG-kg62FD-kg6GAk-kg67T2-kg6v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5" Type="http://schemas.openxmlformats.org/officeDocument/2006/relationships/hyperlink" Target="https://creativecommons.org/publicdomain/zero/1.0/" TargetMode="External"/><Relationship Id="rId15" Type="http://schemas.openxmlformats.org/officeDocument/2006/relationships/hyperlink" Target="https://www.flickr.com/photos/ecastro/3352213726/in/photolist-67dYmo-375Rj-4JMD5o-9YzjqQ-nndcPF-g7nnX-82aNeE-9aW8Lj-brPPoq-hppiC7-G7Zsmm-4GyUmU-bcgybX-aXz1HK-4fYWh2-6jo3LL-RDF71T-vXcbS-93R8pt-hGqa-8dxDRV-5fEiXQ-7KJWri-bQpzGz-uA5ght-uHSaf-xdAux-ai27DP-85SDc9-4NytpL-uWNio-ai27Ax-AKrbw-C4evd2-ES6s8-AKnnw-4DP18E-ai27yD-AKi15-AKqUo-AKnHG-AKqyF-AKo3e-AKa7C-AK5xu-AKmP6-AKpUw-AKpaH-AKiCV-AKb4w"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worldsdirection/" TargetMode="External"/><Relationship Id="rId9" Type="http://schemas.openxmlformats.org/officeDocument/2006/relationships/hyperlink" Target="https://www.flickr.com/photos/ninara/24135500745/" TargetMode="External"/><Relationship Id="rId14" Type="http://schemas.openxmlformats.org/officeDocument/2006/relationships/hyperlink" Target="https://www.flickr.com/photos/rappan/36651981325/in/photolist-XQNZ7v-2kbhLqc-2qEioKw-uZS4s-KD2rB-2nH5y5U-QizbH5-5mTmEc-H8uNok-5FjmNU-6sf1e7-2iCLfST-2pe8Kwn-Yb45MJ-2h1QNzn-XSeRmW-9dKT25-7HVC4c-8wkhuM-buRg2w-8wodab-8wkawn-8wofdj-2kHkKTs-2oPscmV-8woeHE-3hQymR-8wodCU-8wkfkF-542EoY-29jHAV7-Ms5mGi-SdkSsg-Ay99Kn-2mcdGUJ-W7MNU4-2nxN6fd-2oPM2v6-2mEYqD2-2nr3KKW-nfLkbn-2evkV3Y-2cLGjDu-2jWuoZ7-WiSReo-28WCayp-bWARWW-21dtwGU-2m7v9up-2jZe3S5"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72D02863-26DC-954C-0D25-64411EEFEFE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455" y="1905678"/>
            <a:ext cx="4513545" cy="3046643"/>
          </a:xfrm>
          <a:prstGeom prst="rect">
            <a:avLst/>
          </a:prstGeom>
        </p:spPr>
      </p:pic>
      <p:sp>
        <p:nvSpPr>
          <p:cNvPr id="2" name="Title 1">
            <a:extLst>
              <a:ext uri="{FF2B5EF4-FFF2-40B4-BE49-F238E27FC236}">
                <a16:creationId xmlns:a16="http://schemas.microsoft.com/office/drawing/2014/main" id="{3D9FAAFF-7E8F-640B-7BF0-4D0B7FC15CEF}"/>
              </a:ext>
            </a:extLst>
          </p:cNvPr>
          <p:cNvSpPr>
            <a:spLocks noGrp="1"/>
          </p:cNvSpPr>
          <p:nvPr>
            <p:ph type="title" idx="4294967295"/>
          </p:nvPr>
        </p:nvSpPr>
        <p:spPr>
          <a:xfrm>
            <a:off x="642257" y="1443127"/>
            <a:ext cx="6930851" cy="3971744"/>
          </a:xfrm>
          <a:prstGeom prst="rect">
            <a:avLst/>
          </a:prstGeom>
        </p:spPr>
        <p:txBody>
          <a:bodyPr/>
          <a:lstStyle/>
          <a:p>
            <a:pPr rtl="0" eaLnBrk="1" latinLnBrk="0" hangingPunct="1"/>
            <a:r>
              <a:rPr lang="fr-FR" sz="60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Cybersécurité </a:t>
            </a:r>
            <a:br>
              <a:rPr lang="fr-FR" sz="60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br>
            <a:r>
              <a:rPr lang="fr-FR" sz="60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mythes sur l'énergie numérique... </a:t>
            </a:r>
            <a:br>
              <a:rPr lang="fr-FR" sz="60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br>
            <a:r>
              <a:rPr lang="fr-FR" sz="60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Démystifiés ! </a:t>
            </a:r>
            <a:endParaRPr lang="fr-FR" sz="6000" noProof="1">
              <a:effectLst/>
            </a:endParaRPr>
          </a:p>
        </p:txBody>
      </p:sp>
    </p:spTree>
    <p:extLst>
      <p:ext uri="{BB962C8B-B14F-4D97-AF65-F5344CB8AC3E}">
        <p14:creationId xmlns:p14="http://schemas.microsoft.com/office/powerpoint/2010/main" val="3207074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311122" y="1994298"/>
            <a:ext cx="6516007" cy="3785652"/>
          </a:xfrm>
          <a:prstGeom prst="rect">
            <a:avLst/>
          </a:prstGeom>
          <a:noFill/>
        </p:spPr>
        <p:txBody>
          <a:bodyPr wrap="square" rtlCol="0">
            <a:spAutoFit/>
          </a:bodyPr>
          <a:lstStyle/>
          <a:p>
            <a:pPr latinLnBrk="0"/>
            <a:r>
              <a:rPr lang="en-US" sz="2400" dirty="0">
                <a:ea typeface="Calibri"/>
                <a:cs typeface="Calibri"/>
              </a:rPr>
              <a:t>Les individus et les communautés ont un rôle à jouer dans la cybersécurité, car ils peuvent prendre des mesures pour protéger leurs propres appareils et réseaux contre les cyberattaques. </a:t>
            </a:r>
          </a:p>
          <a:p>
            <a:pPr latinLnBrk="0"/>
            <a:endParaRPr lang="en-US" sz="2400" dirty="0">
              <a:ea typeface="Calibri"/>
              <a:cs typeface="Calibri"/>
            </a:endParaRPr>
          </a:p>
          <a:p>
            <a:pPr latinLnBrk="0"/>
            <a:r>
              <a:rPr lang="en-US" sz="2400" dirty="0">
                <a:ea typeface="Calibri"/>
                <a:cs typeface="Calibri"/>
              </a:rPr>
              <a:t>Vous pouvez contribuer à un écosystème énergétique plus sûr en suivant de bonnes pratiques telles que : </a:t>
            </a:r>
          </a:p>
          <a:p>
            <a:pPr latinLnBrk="0"/>
            <a:endParaRPr lang="en-US" sz="2400" dirty="0">
              <a:ea typeface="Calibri"/>
              <a:cs typeface="Calibri"/>
            </a:endParaRPr>
          </a:p>
          <a:p>
            <a:pPr marL="342900" indent="-342900" latinLnBrk="0">
              <a:buFont typeface="Arial" panose="020B0604020202020204" pitchFamily="34" charset="0"/>
              <a:buChar char="•"/>
            </a:pPr>
            <a:r>
              <a:rPr lang="en-US" sz="2400" dirty="0">
                <a:ea typeface="Calibri"/>
                <a:cs typeface="Calibri"/>
              </a:rPr>
              <a:t>Utiliser des mots de passe forts.</a:t>
            </a:r>
          </a:p>
          <a:p>
            <a:pPr marL="342900" indent="-342900" latinLnBrk="0">
              <a:buFont typeface="Arial" panose="020B0604020202020204" pitchFamily="34" charset="0"/>
              <a:buChar char="•"/>
            </a:pPr>
            <a:r>
              <a:rPr lang="en-US" sz="2400" dirty="0">
                <a:ea typeface="Calibri"/>
                <a:cs typeface="Calibri"/>
              </a:rPr>
              <a:t>Maintenir vos logiciels à jour.</a:t>
            </a:r>
          </a:p>
          <a:p>
            <a:pPr marL="342900" indent="-342900" latinLnBrk="0">
              <a:buFont typeface="Arial" panose="020B0604020202020204" pitchFamily="34" charset="0"/>
              <a:buChar char="•"/>
            </a:pPr>
            <a:r>
              <a:rPr lang="en-US" sz="2400" dirty="0">
                <a:ea typeface="Calibri"/>
                <a:cs typeface="Calibri"/>
              </a:rPr>
              <a:t>Faire preuve de prudence face aux e-mails suspects.</a:t>
            </a:r>
          </a:p>
        </p:txBody>
      </p:sp>
      <p:pic>
        <p:nvPicPr>
          <p:cNvPr id="7" name="Picture 6">
            <a:extLst>
              <a:ext uri="{FF2B5EF4-FFF2-40B4-BE49-F238E27FC236}">
                <a16:creationId xmlns:a16="http://schemas.microsoft.com/office/drawing/2014/main" id="{3BE8B866-FC93-FCF5-C9FC-42DDE24E2D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86" y="2755726"/>
            <a:ext cx="4712254" cy="3180772"/>
          </a:xfrm>
          <a:prstGeom prst="rect">
            <a:avLst/>
          </a:prstGeom>
        </p:spPr>
      </p:pic>
      <p:sp>
        <p:nvSpPr>
          <p:cNvPr id="3" name="Title 2">
            <a:extLst>
              <a:ext uri="{FF2B5EF4-FFF2-40B4-BE49-F238E27FC236}">
                <a16:creationId xmlns:a16="http://schemas.microsoft.com/office/drawing/2014/main" id="{0702BB5B-94FA-8DE3-CDDF-693E62A83A28}"/>
              </a:ext>
            </a:extLst>
          </p:cNvPr>
          <p:cNvSpPr>
            <a:spLocks noGrp="1"/>
          </p:cNvSpPr>
          <p:nvPr>
            <p:ph type="title" idx="4294967295"/>
          </p:nvPr>
        </p:nvSpPr>
        <p:spPr>
          <a:xfrm>
            <a:off x="431800" y="578485"/>
            <a:ext cx="1082548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3 : la cybersécurité relève uniquement de la responsabilité des entreprises énergétiques et des gouvernements, et non des individus ou des communautés.</a:t>
            </a:r>
            <a:endParaRPr lang="fr-FR" noProof="1">
              <a:effectLst/>
            </a:endParaRPr>
          </a:p>
          <a:p>
            <a:endParaRPr lang="fr-FR" noProof="1"/>
          </a:p>
        </p:txBody>
      </p:sp>
    </p:spTree>
    <p:extLst>
      <p:ext uri="{BB962C8B-B14F-4D97-AF65-F5344CB8AC3E}">
        <p14:creationId xmlns:p14="http://schemas.microsoft.com/office/powerpoint/2010/main" val="8459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C9928-D83C-17CC-ADA7-E95E988229BD}"/>
              </a:ext>
            </a:extLst>
          </p:cNvPr>
          <p:cNvSpPr>
            <a:spLocks noGrp="1"/>
          </p:cNvSpPr>
          <p:nvPr>
            <p:ph type="title" idx="4294967295"/>
          </p:nvPr>
        </p:nvSpPr>
        <p:spPr>
          <a:xfrm>
            <a:off x="279400" y="588645"/>
            <a:ext cx="10515600" cy="1325563"/>
          </a:xfrm>
          <a:prstGeom prst="rect">
            <a:avLst/>
          </a:prstGeom>
        </p:spPr>
        <p:txBody>
          <a:bodyPr/>
          <a:lstStyle/>
          <a:p>
            <a:pPr rtl="0" eaLnBrk="1" latinLnBrk="0" hangingPunct="1"/>
            <a:r>
              <a:rPr lang="fr-FR" sz="2800" b="1" kern="1200" noProof="1">
                <a:solidFill>
                  <a:srgbClr val="FFFFFF"/>
                </a:solidFill>
                <a:effectLst/>
                <a:latin typeface="Public Sans"/>
                <a:ea typeface="Public Sans"/>
                <a:cs typeface="Public Sans"/>
              </a:rPr>
              <a:t>Mythe n° 4 : les sources d'énergie renouvelables sont intrinsèquement plus sûres que les sources d'énergie traditionnelles </a:t>
            </a:r>
            <a:r>
              <a:rPr lang="fr-FR" sz="2800" b="1" kern="1200" baseline="0" noProof="1">
                <a:solidFill>
                  <a:srgbClr val="FFFFFF"/>
                </a:solidFill>
                <a:effectLst/>
                <a:latin typeface="Public Sans"/>
                <a:ea typeface="Public Sans"/>
                <a:cs typeface="Public Sans"/>
              </a:rPr>
              <a:t>- Introduction</a:t>
            </a:r>
            <a:endParaRPr lang="fr-FR" noProof="1">
              <a:effectLst/>
            </a:endParaRPr>
          </a:p>
          <a:p>
            <a:endParaRPr lang="fr-FR"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077238" y="3429000"/>
            <a:ext cx="10434181" cy="830997"/>
          </a:xfrm>
          <a:prstGeom prst="rect">
            <a:avLst/>
          </a:prstGeom>
          <a:noFill/>
        </p:spPr>
        <p:txBody>
          <a:bodyPr wrap="square" rtlCol="0">
            <a:spAutoFit/>
          </a:bodyPr>
          <a:lstStyle/>
          <a:p>
            <a:pPr algn="ctr" latinLnBrk="0"/>
            <a:r>
              <a:rPr lang="en-US" sz="4800" i="1" dirty="0">
                <a:solidFill>
                  <a:schemeClr val="accent2"/>
                </a:solidFill>
              </a:rPr>
              <a:t>Mes panneaux solaires domestiques sont-ils sûrs ?</a:t>
            </a:r>
            <a:endParaRPr lang="en-US" sz="4000" i="1" dirty="0">
              <a:solidFill>
                <a:schemeClr val="accent2"/>
              </a:solidFill>
            </a:endParaRPr>
          </a:p>
        </p:txBody>
      </p:sp>
    </p:spTree>
    <p:extLst>
      <p:ext uri="{BB962C8B-B14F-4D97-AF65-F5344CB8AC3E}">
        <p14:creationId xmlns:p14="http://schemas.microsoft.com/office/powerpoint/2010/main" val="115742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CCAE6-366E-EFC6-8A5A-F94219008CF3}"/>
              </a:ext>
            </a:extLst>
          </p:cNvPr>
          <p:cNvSpPr>
            <a:spLocks noGrp="1"/>
          </p:cNvSpPr>
          <p:nvPr>
            <p:ph type="title" idx="4294967295"/>
          </p:nvPr>
        </p:nvSpPr>
        <p:spPr>
          <a:xfrm>
            <a:off x="291812" y="568325"/>
            <a:ext cx="10515600" cy="1325563"/>
          </a:xfrm>
          <a:prstGeom prst="rect">
            <a:avLst/>
          </a:prstGeom>
        </p:spPr>
        <p:txBody>
          <a:bodyPr/>
          <a:lstStyle/>
          <a:p>
            <a:pPr rtl="0" eaLnBrk="1" latinLnBrk="0" hangingPunct="1"/>
            <a:r>
              <a:rPr lang="fr-FR" sz="2800" b="1" kern="1200" noProof="1">
                <a:solidFill>
                  <a:srgbClr val="FFFFFF"/>
                </a:solidFill>
                <a:effectLst/>
                <a:latin typeface="Public Sans"/>
                <a:ea typeface="Public Sans"/>
                <a:cs typeface="Public Sans"/>
              </a:rPr>
              <a:t>Mythe n° 4 : les sources d'énergie renouvelables sont intrinsèquement plus sûres que les sources d'énergie traditionnelles.</a:t>
            </a:r>
            <a:endParaRPr lang="fr-FR" noProof="1">
              <a:effectLst/>
            </a:endParaRPr>
          </a:p>
          <a:p>
            <a:endParaRPr lang="fr-FR"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751332" y="2601826"/>
            <a:ext cx="6175920" cy="2677656"/>
          </a:xfrm>
          <a:prstGeom prst="rect">
            <a:avLst/>
          </a:prstGeom>
          <a:noFill/>
        </p:spPr>
        <p:txBody>
          <a:bodyPr wrap="square" rtlCol="0">
            <a:spAutoFit/>
          </a:bodyPr>
          <a:lstStyle/>
          <a:p>
            <a:pPr latinLnBrk="0"/>
            <a:r>
              <a:rPr lang="en-US" sz="2400" dirty="0">
                <a:ea typeface="Calibri"/>
                <a:cs typeface="Calibri"/>
              </a:rPr>
              <a:t>Les sources d'énergie renouvelables, telles que les panneaux solaires et les éoliennes, sont également vulnérables aux cyberattaques, car elles reposent sur des technologies numériques pour la surveillance, le contrôle et l'intégration au réseau.</a:t>
            </a:r>
          </a:p>
          <a:p>
            <a:pPr latinLnBrk="0"/>
            <a:endParaRPr lang="en-US" sz="2400" dirty="0">
              <a:ea typeface="Calibri"/>
              <a:cs typeface="Calibri"/>
            </a:endParaRPr>
          </a:p>
          <a:p>
            <a:pPr latinLnBrk="0"/>
            <a:r>
              <a:rPr lang="en-US" sz="2400" dirty="0">
                <a:ea typeface="Calibri"/>
                <a:cs typeface="Calibri"/>
              </a:rPr>
              <a:t>Les pirates peuvent exploiter ces vulnérabilités pour perturber la production d'énergie ou manipuler les flux énergétiques.</a:t>
            </a:r>
          </a:p>
        </p:txBody>
      </p:sp>
      <p:pic>
        <p:nvPicPr>
          <p:cNvPr id="7" name="Picture 6">
            <a:extLst>
              <a:ext uri="{FF2B5EF4-FFF2-40B4-BE49-F238E27FC236}">
                <a16:creationId xmlns:a16="http://schemas.microsoft.com/office/drawing/2014/main" id="{BADABF0A-B52F-915B-32A0-277138DC54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48" y="3031298"/>
            <a:ext cx="5284864" cy="2752681"/>
          </a:xfrm>
          <a:prstGeom prst="rect">
            <a:avLst/>
          </a:prstGeom>
        </p:spPr>
      </p:pic>
    </p:spTree>
    <p:extLst>
      <p:ext uri="{BB962C8B-B14F-4D97-AF65-F5344CB8AC3E}">
        <p14:creationId xmlns:p14="http://schemas.microsoft.com/office/powerpoint/2010/main" val="316245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37C11-4C8B-EB7D-C5FB-5CC1DEAE5827}"/>
              </a:ext>
            </a:extLst>
          </p:cNvPr>
          <p:cNvSpPr>
            <a:spLocks noGrp="1"/>
          </p:cNvSpPr>
          <p:nvPr>
            <p:ph type="title" idx="4294967295"/>
          </p:nvPr>
        </p:nvSpPr>
        <p:spPr>
          <a:xfrm>
            <a:off x="350520" y="5683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5 : les technologies blockchain sont la solution miracle pour la cybersécurité dans le secteur de l'énergie </a:t>
            </a:r>
            <a:r>
              <a:rPr lang="fr-FR" sz="2800" b="1" kern="1200" baseline="0" noProof="1">
                <a:solidFill>
                  <a:srgbClr val="FFFFFF"/>
                </a:solidFill>
                <a:effectLst/>
                <a:latin typeface="Calibri" panose="020F0502020204030204" pitchFamily="34" charset="0"/>
                <a:ea typeface="Public Sans"/>
                <a:cs typeface="Public Sans"/>
              </a:rPr>
              <a:t>- Introduction</a:t>
            </a:r>
            <a:endParaRPr lang="fr-FR" noProof="1">
              <a:effectLst/>
            </a:endParaRPr>
          </a:p>
          <a:p>
            <a:endParaRPr lang="fr-FR"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Quel rôle jouent les technologies blockchain dans la cybersécurité du secteur énergétique ?</a:t>
            </a:r>
            <a:endParaRPr lang="en-US" sz="4000" i="1" dirty="0">
              <a:solidFill>
                <a:schemeClr val="accent2"/>
              </a:solidFill>
            </a:endParaRPr>
          </a:p>
        </p:txBody>
      </p:sp>
    </p:spTree>
    <p:extLst>
      <p:ext uri="{BB962C8B-B14F-4D97-AF65-F5344CB8AC3E}">
        <p14:creationId xmlns:p14="http://schemas.microsoft.com/office/powerpoint/2010/main" val="200217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661764" y="2680831"/>
            <a:ext cx="5939809" cy="3416320"/>
          </a:xfrm>
          <a:prstGeom prst="rect">
            <a:avLst/>
          </a:prstGeom>
          <a:noFill/>
        </p:spPr>
        <p:txBody>
          <a:bodyPr wrap="square" rtlCol="0">
            <a:spAutoFit/>
          </a:bodyPr>
          <a:lstStyle/>
          <a:p>
            <a:pPr latinLnBrk="0"/>
            <a:r>
              <a:rPr lang="en-GB" sz="2400" dirty="0">
                <a:ea typeface="Public Sans"/>
                <a:cs typeface="Public Sans"/>
              </a:rPr>
              <a:t>Si la technologie blockchain peut renforcer la sécurité dans certains aspects du secteur énergétique, elle ne constitue pas une solution complète à tous les défis liés à la cybersécurité.</a:t>
            </a:r>
          </a:p>
          <a:p>
            <a:pPr latinLnBrk="0"/>
            <a:r>
              <a:rPr lang="en-GB" sz="2400" dirty="0">
                <a:ea typeface="Public Sans"/>
                <a:cs typeface="Public Sans"/>
              </a:rPr>
              <a:t> </a:t>
            </a:r>
          </a:p>
          <a:p>
            <a:pPr latinLnBrk="0"/>
            <a:r>
              <a:rPr lang="en-GB" sz="2400" dirty="0">
                <a:ea typeface="Public Sans"/>
                <a:cs typeface="Public Sans"/>
              </a:rPr>
              <a:t>Les réseaux blockchain eux-mêmes peuvent être vulnérables aux attaques, et leur efficacité dépend d'une mise en œuvre adéquate et d'une intégration avec d'autres mesures de sécurité.</a:t>
            </a:r>
            <a:endParaRPr lang="en-GB" sz="2400" noProof="0" dirty="0">
              <a:ea typeface="Public Sans"/>
              <a:cs typeface="Public Sans"/>
            </a:endParaRPr>
          </a:p>
        </p:txBody>
      </p:sp>
      <p:pic>
        <p:nvPicPr>
          <p:cNvPr id="7" name="Picture 6">
            <a:extLst>
              <a:ext uri="{FF2B5EF4-FFF2-40B4-BE49-F238E27FC236}">
                <a16:creationId xmlns:a16="http://schemas.microsoft.com/office/drawing/2014/main" id="{DC2A354A-22A9-D65A-DE8A-C354DC3B01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95" y="3281819"/>
            <a:ext cx="5206304" cy="2214345"/>
          </a:xfrm>
          <a:prstGeom prst="rect">
            <a:avLst/>
          </a:prstGeom>
        </p:spPr>
      </p:pic>
      <p:sp>
        <p:nvSpPr>
          <p:cNvPr id="2" name="Title 1">
            <a:extLst>
              <a:ext uri="{FF2B5EF4-FFF2-40B4-BE49-F238E27FC236}">
                <a16:creationId xmlns:a16="http://schemas.microsoft.com/office/drawing/2014/main" id="{5CD9CC2A-E953-8914-D62C-03F19C8AE63B}"/>
              </a:ext>
            </a:extLst>
          </p:cNvPr>
          <p:cNvSpPr>
            <a:spLocks noGrp="1"/>
          </p:cNvSpPr>
          <p:nvPr>
            <p:ph type="title" idx="4294967295"/>
          </p:nvPr>
        </p:nvSpPr>
        <p:spPr>
          <a:xfrm>
            <a:off x="403964" y="54800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5 : les technologies blockchain sont la solution miracle pour la cybersécurité dans le secteur de l'énergie.</a:t>
            </a:r>
            <a:endParaRPr lang="fr-FR" noProof="1">
              <a:effectLst/>
            </a:endParaRPr>
          </a:p>
          <a:p>
            <a:endParaRPr lang="fr-FR" noProof="1"/>
          </a:p>
        </p:txBody>
      </p:sp>
    </p:spTree>
    <p:extLst>
      <p:ext uri="{BB962C8B-B14F-4D97-AF65-F5344CB8AC3E}">
        <p14:creationId xmlns:p14="http://schemas.microsoft.com/office/powerpoint/2010/main" val="39877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CC7A8-3E21-E914-776A-A3F841558835}"/>
              </a:ext>
            </a:extLst>
          </p:cNvPr>
          <p:cNvSpPr>
            <a:spLocks noGrp="1"/>
          </p:cNvSpPr>
          <p:nvPr>
            <p:ph type="title" idx="4294967295"/>
          </p:nvPr>
        </p:nvSpPr>
        <p:spPr>
          <a:xfrm>
            <a:off x="330200" y="58864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6 : seuls les mots de passe complexes peuvent empêcher les cyberattaques sur les appareils énergétiques intelligents </a:t>
            </a:r>
            <a:r>
              <a:rPr lang="fr-FR" sz="2800" b="1" kern="1200" baseline="0" noProof="1">
                <a:solidFill>
                  <a:srgbClr val="FFFFFF"/>
                </a:solidFill>
                <a:effectLst/>
                <a:latin typeface="Calibri" panose="020F0502020204030204" pitchFamily="34" charset="0"/>
                <a:ea typeface="Public Sans"/>
                <a:cs typeface="Public Sans"/>
              </a:rPr>
              <a:t>- Introduction</a:t>
            </a:r>
            <a:endParaRPr lang="fr-FR" noProof="1">
              <a:effectLst/>
            </a:endParaRPr>
          </a:p>
          <a:p>
            <a:endParaRPr lang="fr-FR"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Un mot de passe complexe permet-il d'empêcher les cyberattaques ? </a:t>
            </a:r>
            <a:endParaRPr lang="en-US" sz="4000" i="1" dirty="0">
              <a:solidFill>
                <a:schemeClr val="accent2"/>
              </a:solidFill>
            </a:endParaRPr>
          </a:p>
        </p:txBody>
      </p:sp>
    </p:spTree>
    <p:extLst>
      <p:ext uri="{BB962C8B-B14F-4D97-AF65-F5344CB8AC3E}">
        <p14:creationId xmlns:p14="http://schemas.microsoft.com/office/powerpoint/2010/main" val="64370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98301" y="3159944"/>
            <a:ext cx="6859167" cy="2677656"/>
          </a:xfrm>
          <a:prstGeom prst="rect">
            <a:avLst/>
          </a:prstGeom>
          <a:noFill/>
        </p:spPr>
        <p:txBody>
          <a:bodyPr wrap="square" rtlCol="0">
            <a:spAutoFit/>
          </a:bodyPr>
          <a:lstStyle/>
          <a:p>
            <a:pPr latinLnBrk="0"/>
            <a:r>
              <a:rPr lang="en-GB" sz="2400" dirty="0"/>
              <a:t>Si les mots de passe forts sont essentiels, d'autres mesures de sécurité sont également cruciales pour une protection complète. Ces mesures comprennent : </a:t>
            </a:r>
          </a:p>
          <a:p>
            <a:pPr latinLnBrk="0"/>
            <a:endParaRPr lang="en-GB" sz="2400" dirty="0"/>
          </a:p>
          <a:p>
            <a:pPr marL="342900" indent="-342900" latinLnBrk="0">
              <a:buFont typeface="Arial" panose="020B0604020202020204" pitchFamily="34" charset="0"/>
              <a:buChar char="•"/>
            </a:pPr>
            <a:r>
              <a:rPr lang="en-GB" sz="2400" dirty="0"/>
              <a:t>Mises à jour régulières des logiciels.</a:t>
            </a:r>
          </a:p>
          <a:p>
            <a:pPr marL="342900" indent="-342900" latinLnBrk="0">
              <a:buFont typeface="Arial" panose="020B0604020202020204" pitchFamily="34" charset="0"/>
              <a:buChar char="•"/>
            </a:pPr>
            <a:r>
              <a:rPr lang="en-GB" sz="2400" dirty="0"/>
              <a:t>Des réseaux Wi-Fi sécurisés.</a:t>
            </a:r>
          </a:p>
          <a:p>
            <a:pPr marL="342900" indent="-342900" latinLnBrk="0">
              <a:buFont typeface="Arial" panose="020B0604020202020204" pitchFamily="34" charset="0"/>
              <a:buChar char="•"/>
            </a:pPr>
            <a:r>
              <a:rPr lang="en-GB" sz="2400" dirty="0"/>
              <a:t>L'authentification multifactorielle.</a:t>
            </a:r>
            <a:endParaRPr lang="en-GB" sz="2400" noProof="0" dirty="0">
              <a:solidFill>
                <a:schemeClr val="tx1"/>
              </a:solidFill>
            </a:endParaRPr>
          </a:p>
        </p:txBody>
      </p:sp>
      <p:pic>
        <p:nvPicPr>
          <p:cNvPr id="7" name="Picture 6">
            <a:extLst>
              <a:ext uri="{FF2B5EF4-FFF2-40B4-BE49-F238E27FC236}">
                <a16:creationId xmlns:a16="http://schemas.microsoft.com/office/drawing/2014/main" id="{1C93E88F-78E4-95AC-BD11-FB3D2D8CA8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22" y="3159944"/>
            <a:ext cx="4772416" cy="2324142"/>
          </a:xfrm>
          <a:prstGeom prst="rect">
            <a:avLst/>
          </a:prstGeom>
        </p:spPr>
      </p:pic>
      <p:sp>
        <p:nvSpPr>
          <p:cNvPr id="2" name="Title 1">
            <a:extLst>
              <a:ext uri="{FF2B5EF4-FFF2-40B4-BE49-F238E27FC236}">
                <a16:creationId xmlns:a16="http://schemas.microsoft.com/office/drawing/2014/main" id="{EFC61126-F643-8433-7D91-EE54F239B60C}"/>
              </a:ext>
            </a:extLst>
          </p:cNvPr>
          <p:cNvSpPr>
            <a:spLocks noGrp="1"/>
          </p:cNvSpPr>
          <p:nvPr>
            <p:ph type="title" idx="4294967295"/>
          </p:nvPr>
        </p:nvSpPr>
        <p:spPr>
          <a:xfrm>
            <a:off x="267222" y="54800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6 : seuls des mots de passe complexes peuvent empêcher les cyberattaques sur les appareils énergétiques intelligents.</a:t>
            </a:r>
            <a:endParaRPr lang="fr-FR" noProof="1">
              <a:effectLst/>
            </a:endParaRPr>
          </a:p>
          <a:p>
            <a:endParaRPr lang="fr-FR" noProof="1"/>
          </a:p>
        </p:txBody>
      </p:sp>
    </p:spTree>
    <p:extLst>
      <p:ext uri="{BB962C8B-B14F-4D97-AF65-F5344CB8AC3E}">
        <p14:creationId xmlns:p14="http://schemas.microsoft.com/office/powerpoint/2010/main" val="946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2BA2E-3066-C151-182F-FFF5CEECF399}"/>
              </a:ext>
            </a:extLst>
          </p:cNvPr>
          <p:cNvSpPr>
            <a:spLocks noGrp="1"/>
          </p:cNvSpPr>
          <p:nvPr>
            <p:ph type="title" idx="4294967295"/>
          </p:nvPr>
        </p:nvSpPr>
        <p:spPr>
          <a:xfrm>
            <a:off x="350520" y="53784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7 : les cyberattaques contre les infrastructures énergétiques visent principalement les grandes centrales électriques et les sous-stations </a:t>
            </a:r>
            <a:r>
              <a:rPr lang="fr-FR" sz="2800" b="1" kern="1200" baseline="0" noProof="1">
                <a:solidFill>
                  <a:srgbClr val="FFFFFF"/>
                </a:solidFill>
                <a:effectLst/>
                <a:latin typeface="Calibri" panose="020F0502020204030204" pitchFamily="34" charset="0"/>
                <a:ea typeface="Public Sans"/>
                <a:cs typeface="Public Sans"/>
              </a:rPr>
              <a:t>- Introduction</a:t>
            </a:r>
            <a:endParaRPr lang="fr-FR" noProof="1">
              <a:effectLst/>
            </a:endParaRPr>
          </a:p>
          <a:p>
            <a:endParaRPr lang="fr-FR"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Une cyberattaque ne viserait-elle que les centrales électriques et les sous-stations ?</a:t>
            </a:r>
            <a:endParaRPr lang="en-US" sz="4000" i="1" dirty="0">
              <a:solidFill>
                <a:schemeClr val="accent2"/>
              </a:solidFill>
            </a:endParaRPr>
          </a:p>
        </p:txBody>
      </p:sp>
    </p:spTree>
    <p:extLst>
      <p:ext uri="{BB962C8B-B14F-4D97-AF65-F5344CB8AC3E}">
        <p14:creationId xmlns:p14="http://schemas.microsoft.com/office/powerpoint/2010/main" val="401158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5638086" y="3224358"/>
            <a:ext cx="5887233" cy="2308324"/>
          </a:xfrm>
          <a:prstGeom prst="rect">
            <a:avLst/>
          </a:prstGeom>
          <a:noFill/>
        </p:spPr>
        <p:txBody>
          <a:bodyPr wrap="square" rtlCol="0">
            <a:spAutoFit/>
          </a:bodyPr>
          <a:lstStyle/>
          <a:p>
            <a:pPr latinLnBrk="0"/>
            <a:r>
              <a:rPr lang="en-GB" sz="2400" dirty="0"/>
              <a:t>Les cyberattaques peuvent cibler divers éléments des infrastructures énergétiques, notamment les petits réseaux de distribution, les sources d'énergie renouvelables et même les compteurs intelligents individuels, ce qui peut entraîner des perturbations et des violations de données.</a:t>
            </a:r>
            <a:endParaRPr lang="en-GB" sz="2400" noProof="0" dirty="0"/>
          </a:p>
        </p:txBody>
      </p:sp>
      <p:pic>
        <p:nvPicPr>
          <p:cNvPr id="7" name="Picture 6">
            <a:extLst>
              <a:ext uri="{FF2B5EF4-FFF2-40B4-BE49-F238E27FC236}">
                <a16:creationId xmlns:a16="http://schemas.microsoft.com/office/drawing/2014/main" id="{A13B71C8-8AEE-4DA6-A79C-9B174E78E8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961263"/>
            <a:ext cx="5087591" cy="2834515"/>
          </a:xfrm>
          <a:prstGeom prst="rect">
            <a:avLst/>
          </a:prstGeom>
        </p:spPr>
      </p:pic>
      <p:sp>
        <p:nvSpPr>
          <p:cNvPr id="2" name="Title 1">
            <a:extLst>
              <a:ext uri="{FF2B5EF4-FFF2-40B4-BE49-F238E27FC236}">
                <a16:creationId xmlns:a16="http://schemas.microsoft.com/office/drawing/2014/main" id="{EE8A48A6-14C4-B819-EC72-F3134F040CD8}"/>
              </a:ext>
            </a:extLst>
          </p:cNvPr>
          <p:cNvSpPr>
            <a:spLocks noGrp="1"/>
          </p:cNvSpPr>
          <p:nvPr>
            <p:ph type="title" idx="4294967295"/>
          </p:nvPr>
        </p:nvSpPr>
        <p:spPr>
          <a:xfrm>
            <a:off x="207273" y="58864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7 : les cyberattaques contre les infrastructures énergétiques visent principalement les grandes centrales électriques et les sous-stations.</a:t>
            </a:r>
            <a:endParaRPr lang="fr-FR" noProof="1">
              <a:effectLst/>
            </a:endParaRPr>
          </a:p>
          <a:p>
            <a:endParaRPr lang="fr-FR" noProof="1"/>
          </a:p>
        </p:txBody>
      </p:sp>
    </p:spTree>
    <p:extLst>
      <p:ext uri="{BB962C8B-B14F-4D97-AF65-F5344CB8AC3E}">
        <p14:creationId xmlns:p14="http://schemas.microsoft.com/office/powerpoint/2010/main" val="282494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95347-6762-6469-7A49-EC111ABEF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919F8-1C25-D4F8-E0E2-E3CBB7FBBC6B}"/>
              </a:ext>
            </a:extLst>
          </p:cNvPr>
          <p:cNvSpPr>
            <a:spLocks noGrp="1"/>
          </p:cNvSpPr>
          <p:nvPr>
            <p:ph type="title" idx="4294967295"/>
          </p:nvPr>
        </p:nvSpPr>
        <p:spPr>
          <a:xfrm>
            <a:off x="370840" y="527685"/>
            <a:ext cx="1118108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8 : l'utilisation d'un logiciel antivirus suffit à protéger les réseaux domestiques contre les cyberattaques visant les appareils énergétiques intelligents </a:t>
            </a:r>
            <a:r>
              <a:rPr lang="fr-FR" sz="2800" b="1" kern="1200" baseline="0" noProof="1">
                <a:solidFill>
                  <a:srgbClr val="FFFFFF"/>
                </a:solidFill>
                <a:effectLst/>
                <a:latin typeface="Calibri" panose="020F0502020204030204" pitchFamily="34" charset="0"/>
                <a:ea typeface="Public Sans"/>
                <a:cs typeface="Public Sans"/>
              </a:rPr>
              <a:t>- Introduction</a:t>
            </a:r>
            <a:endParaRPr lang="fr-FR" noProof="1">
              <a:effectLst/>
            </a:endParaRPr>
          </a:p>
          <a:p>
            <a:endParaRPr lang="fr-FR" noProof="1"/>
          </a:p>
        </p:txBody>
      </p:sp>
      <p:sp>
        <p:nvSpPr>
          <p:cNvPr id="4" name="TextBox 3">
            <a:extLst>
              <a:ext uri="{FF2B5EF4-FFF2-40B4-BE49-F238E27FC236}">
                <a16:creationId xmlns:a16="http://schemas.microsoft.com/office/drawing/2014/main" id="{EB8B333A-EAC0-EE87-74D4-C07DB8C5CC98}"/>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L'utilisation d'un logiciel antivirus constitue-t-elle une protection suffisante pour mon réseau domestique ?  </a:t>
            </a:r>
            <a:endParaRPr lang="en-US" sz="4000" i="1" dirty="0">
              <a:solidFill>
                <a:schemeClr val="accent2"/>
              </a:solidFill>
            </a:endParaRPr>
          </a:p>
        </p:txBody>
      </p:sp>
    </p:spTree>
    <p:extLst>
      <p:ext uri="{BB962C8B-B14F-4D97-AF65-F5344CB8AC3E}">
        <p14:creationId xmlns:p14="http://schemas.microsoft.com/office/powerpoint/2010/main" val="383433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673911" y="1351508"/>
            <a:ext cx="6944367" cy="4893647"/>
          </a:xfrm>
          <a:prstGeom prst="rect">
            <a:avLst/>
          </a:prstGeom>
          <a:noFill/>
        </p:spPr>
        <p:txBody>
          <a:bodyPr wrap="square" rtlCol="0">
            <a:spAutoFit/>
          </a:bodyPr>
          <a:lstStyle/>
          <a:p>
            <a:pPr latinLnBrk="0"/>
            <a:r>
              <a:rPr lang="en-GB" sz="2400" noProof="0" dirty="0">
                <a:solidFill>
                  <a:srgbClr val="2B2C30"/>
                </a:solidFill>
                <a:ea typeface="Public Sans"/>
                <a:cs typeface="Public Sans"/>
                <a:sym typeface="Public Sans"/>
              </a:rPr>
              <a:t>Les idées fausses concernant la confidentialité, la sûreté et la sécurité dans la production et la consommation d'énergie sont </a:t>
            </a:r>
          </a:p>
          <a:p>
            <a:pPr latinLnBrk="0"/>
            <a:r>
              <a:rPr lang="en-GB" sz="2400" noProof="0" dirty="0" err="1">
                <a:solidFill>
                  <a:srgbClr val="2B2C30"/>
                </a:solidFill>
                <a:ea typeface="Public Sans"/>
                <a:cs typeface="Public Sans"/>
                <a:sym typeface="Public Sans"/>
              </a:rPr>
              <a:t>fréquentes</a:t>
            </a:r>
            <a:r>
              <a:rPr lang="en-GB" sz="2400" noProof="0" dirty="0">
                <a:solidFill>
                  <a:srgbClr val="2B2C30"/>
                </a:solidFill>
                <a:ea typeface="Public Sans"/>
                <a:cs typeface="Public Sans"/>
                <a:sym typeface="Public Sans"/>
              </a:rPr>
              <a:t>. Dans cette présentation, nous démystifions </a:t>
            </a:r>
            <a:r>
              <a:rPr lang="en-GB" sz="2400" dirty="0">
                <a:solidFill>
                  <a:srgbClr val="2B2C30"/>
                </a:solidFill>
                <a:ea typeface="Public Sans"/>
                <a:cs typeface="Public Sans"/>
                <a:sym typeface="Public Sans"/>
              </a:rPr>
              <a:t>huit </a:t>
            </a:r>
            <a:r>
              <a:rPr lang="en-GB" sz="2400" noProof="0" dirty="0">
                <a:solidFill>
                  <a:srgbClr val="2B2C30"/>
                </a:solidFill>
                <a:ea typeface="Public Sans"/>
                <a:cs typeface="Public Sans"/>
                <a:sym typeface="Public Sans"/>
              </a:rPr>
              <a:t>mythes </a:t>
            </a:r>
            <a:r>
              <a:rPr lang="en-GB" sz="2400" dirty="0">
                <a:solidFill>
                  <a:srgbClr val="2B2C30"/>
                </a:solidFill>
                <a:ea typeface="Public Sans"/>
                <a:cs typeface="Public Sans"/>
                <a:sym typeface="Public Sans"/>
              </a:rPr>
              <a:t>liés à la cybersécurité </a:t>
            </a:r>
            <a:r>
              <a:rPr lang="en-GB" sz="2400" noProof="0" dirty="0">
                <a:solidFill>
                  <a:srgbClr val="2B2C30"/>
                </a:solidFill>
                <a:ea typeface="Public Sans"/>
                <a:cs typeface="Public Sans"/>
                <a:sym typeface="Public Sans"/>
              </a:rPr>
              <a:t>dans le domaine de l'énergie afin de clarifier ces idées fausses. </a:t>
            </a:r>
          </a:p>
          <a:p>
            <a:pPr latinLnBrk="0"/>
            <a:endParaRPr lang="en-GB" sz="2400" dirty="0">
              <a:solidFill>
                <a:srgbClr val="2B2C30"/>
              </a:solidFill>
              <a:ea typeface="Public Sans"/>
              <a:cs typeface="Public Sans"/>
              <a:sym typeface="Public Sans"/>
            </a:endParaRPr>
          </a:p>
          <a:p>
            <a:pPr latinLnBrk="0"/>
            <a:r>
              <a:rPr lang="en-GB" sz="2400" noProof="0" dirty="0">
                <a:solidFill>
                  <a:srgbClr val="2B2C30"/>
                </a:solidFill>
                <a:ea typeface="Public Sans"/>
                <a:cs typeface="Public Sans"/>
                <a:sym typeface="Public Sans"/>
              </a:rPr>
              <a:t>En explorant ces mythes, nous améliorerons notre compréhension de la numérisation de l'énergie et prendrons des décisions plus éclairées pour rester en sécurité. </a:t>
            </a:r>
          </a:p>
          <a:p>
            <a:pPr latinLnBrk="0"/>
            <a:endParaRPr lang="en-GB" sz="2400" noProof="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BAC5D167-EB67-71D1-DB6B-AC9FF56F3D82}"/>
              </a:ext>
            </a:extLst>
          </p:cNvPr>
          <p:cNvSpPr>
            <a:spLocks noGrp="1"/>
          </p:cNvSpPr>
          <p:nvPr>
            <p:ph type="title" idx="4294967295"/>
          </p:nvPr>
        </p:nvSpPr>
        <p:spPr>
          <a:xfrm>
            <a:off x="573722" y="598805"/>
            <a:ext cx="10515600" cy="1325563"/>
          </a:xfrm>
          <a:prstGeom prst="rect">
            <a:avLst/>
          </a:prstGeom>
        </p:spPr>
        <p:txBody>
          <a:bodyPr/>
          <a:lstStyle/>
          <a:p>
            <a:r>
              <a:rPr lang="fr-FR" sz="2800" b="1" noProof="1">
                <a:solidFill>
                  <a:schemeClr val="bg1"/>
                </a:solidFill>
              </a:rPr>
              <a:t>Introduction 1</a:t>
            </a:r>
          </a:p>
        </p:txBody>
      </p:sp>
    </p:spTree>
    <p:extLst>
      <p:ext uri="{BB962C8B-B14F-4D97-AF65-F5344CB8AC3E}">
        <p14:creationId xmlns:p14="http://schemas.microsoft.com/office/powerpoint/2010/main" val="16516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6C51D-6B2B-A6F7-C12A-DE208F2F6B4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F25073C-6F7F-8A58-D462-A38F9A8F73AD}"/>
              </a:ext>
            </a:extLst>
          </p:cNvPr>
          <p:cNvSpPr txBox="1"/>
          <p:nvPr/>
        </p:nvSpPr>
        <p:spPr>
          <a:xfrm>
            <a:off x="5504425" y="3013547"/>
            <a:ext cx="6100176" cy="2677656"/>
          </a:xfrm>
          <a:prstGeom prst="rect">
            <a:avLst/>
          </a:prstGeom>
          <a:noFill/>
        </p:spPr>
        <p:txBody>
          <a:bodyPr wrap="square" rtlCol="0">
            <a:spAutoFit/>
          </a:bodyPr>
          <a:lstStyle/>
          <a:p>
            <a:pPr latinLnBrk="0"/>
            <a:r>
              <a:rPr lang="en-GB" sz="2400" dirty="0"/>
              <a:t>Les logiciels antivirus ne constituent qu'une couche de protection parmi d'autres. </a:t>
            </a:r>
          </a:p>
          <a:p>
            <a:pPr latinLnBrk="0"/>
            <a:endParaRPr lang="en-GB" sz="2400" dirty="0"/>
          </a:p>
          <a:p>
            <a:pPr latinLnBrk="0"/>
            <a:r>
              <a:rPr lang="en-GB" sz="2400" dirty="0"/>
              <a:t>Des pare-feu, des configurations réseau sécurisées et des mises à jour de sécurité régulières pour tous les appareils connectés sont également nécessaires pour prévenir les cyberattaques.</a:t>
            </a:r>
            <a:endParaRPr lang="en-GB" sz="2400" noProof="0" dirty="0"/>
          </a:p>
        </p:txBody>
      </p:sp>
      <p:pic>
        <p:nvPicPr>
          <p:cNvPr id="7" name="Picture 6">
            <a:extLst>
              <a:ext uri="{FF2B5EF4-FFF2-40B4-BE49-F238E27FC236}">
                <a16:creationId xmlns:a16="http://schemas.microsoft.com/office/drawing/2014/main" id="{24770F88-4875-2618-1599-59E645092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755725"/>
            <a:ext cx="4971638" cy="3193301"/>
          </a:xfrm>
          <a:prstGeom prst="rect">
            <a:avLst/>
          </a:prstGeom>
        </p:spPr>
      </p:pic>
      <p:sp>
        <p:nvSpPr>
          <p:cNvPr id="2" name="Title 1">
            <a:extLst>
              <a:ext uri="{FF2B5EF4-FFF2-40B4-BE49-F238E27FC236}">
                <a16:creationId xmlns:a16="http://schemas.microsoft.com/office/drawing/2014/main" id="{54CE2E5B-D851-E1C1-6C30-4F86C63424D4}"/>
              </a:ext>
            </a:extLst>
          </p:cNvPr>
          <p:cNvSpPr>
            <a:spLocks noGrp="1"/>
          </p:cNvSpPr>
          <p:nvPr>
            <p:ph type="title" idx="4294967295"/>
          </p:nvPr>
        </p:nvSpPr>
        <p:spPr>
          <a:xfrm>
            <a:off x="246624" y="608965"/>
            <a:ext cx="11132575"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8 : l'utilisation d'un logiciel antivirus suffit à protéger les réseaux domestiques contre les cyberattaques visant les appareils énergétiques intelligents. </a:t>
            </a:r>
            <a:endParaRPr lang="fr-FR" noProof="1">
              <a:effectLst/>
            </a:endParaRPr>
          </a:p>
          <a:p>
            <a:endParaRPr lang="fr-FR" noProof="1"/>
          </a:p>
        </p:txBody>
      </p:sp>
    </p:spTree>
    <p:extLst>
      <p:ext uri="{BB962C8B-B14F-4D97-AF65-F5344CB8AC3E}">
        <p14:creationId xmlns:p14="http://schemas.microsoft.com/office/powerpoint/2010/main" val="282963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AE1116E8-AFFF-1CBA-2DE6-E956B6807FD0}"/>
              </a:ext>
            </a:extLst>
          </p:cNvPr>
          <p:cNvSpPr>
            <a:spLocks noGrp="1"/>
          </p:cNvSpPr>
          <p:nvPr>
            <p:ph type="title" idx="4294967295"/>
          </p:nvPr>
        </p:nvSpPr>
        <p:spPr>
          <a:xfrm>
            <a:off x="753706" y="655740"/>
            <a:ext cx="10515600" cy="1325563"/>
          </a:xfrm>
          <a:prstGeom prst="rect">
            <a:avLst/>
          </a:prstGeom>
        </p:spPr>
        <p:txBody>
          <a:bodyPr/>
          <a:lstStyle/>
          <a:p>
            <a:pPr rtl="0" eaLnBrk="1" latinLnBrk="1" hangingPunct="1"/>
            <a:r>
              <a:rPr lang="fr-FR"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Prochaines étapes</a:t>
            </a:r>
            <a:endParaRPr lang="fr-FR" noProof="1">
              <a:effectLst/>
            </a:endParaRPr>
          </a:p>
          <a:p>
            <a:endParaRPr lang="fr-FR"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vous souhaitez en savoir plus sur la cybersécurité et la production et la consommation d'énergie, les ressources suivantes peuvent vous être utiles :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33331" y="3259415"/>
            <a:ext cx="2175491" cy="2062103"/>
          </a:xfrm>
          <a:prstGeom prst="rect">
            <a:avLst/>
          </a:prstGeom>
          <a:noFill/>
        </p:spPr>
        <p:txBody>
          <a:bodyPr wrap="square" lIns="91440" tIns="45720" rIns="91440" bIns="45720" rtlCol="0" anchor="t" anchorCtr="0">
            <a:spAutoFit/>
          </a:bodyPr>
          <a:lstStyle/>
          <a:p>
            <a:pPr algn="ctr"/>
            <a:r>
              <a:rPr lang="en-US" altLang="ko-KR" sz="1600" dirty="0">
                <a:solidFill>
                  <a:srgbClr val="373737"/>
                </a:solidFill>
              </a:rPr>
              <a:t>Découvrez le cours « Digital Energy Essentials » (Les fondamentaux de l'énergie numérique) de Every1 </a:t>
            </a:r>
            <a:r>
              <a:rPr lang="en-US" altLang="ko-KR" sz="1600" i="1" dirty="0">
                <a:solidFill>
                  <a:srgbClr val="373737"/>
                </a:solidFill>
                <a:hlinkClick r:id="rId3"/>
              </a:rPr>
              <a:t>Confidentialité, sûreté et sécurité dans le paysage énergétique numérique</a:t>
            </a:r>
            <a:r>
              <a:rPr lang="en-US" altLang="ko-KR" sz="1600" i="1" dirty="0">
                <a:solidFill>
                  <a:srgbClr val="373737"/>
                </a:solidFill>
              </a:rPr>
              <a:t>.</a:t>
            </a:r>
            <a:endParaRPr lang="ko-KR" altLang="en-US" sz="1600" dirty="0">
              <a:solidFill>
                <a:srgbClr val="373737"/>
              </a:solidFill>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27649" y="3287190"/>
            <a:ext cx="2364667" cy="2554545"/>
          </a:xfrm>
          <a:prstGeom prst="rect">
            <a:avLst/>
          </a:prstGeom>
          <a:noFill/>
        </p:spPr>
        <p:txBody>
          <a:bodyPr wrap="square" rtlCol="0" anchor="t" anchorCtr="0">
            <a:spAutoFit/>
          </a:bodyPr>
          <a:lstStyle/>
          <a:p>
            <a:pPr algn="ctr" latinLnBrk="0"/>
            <a:r>
              <a:rPr lang="en-GB" sz="1600" noProof="0" dirty="0">
                <a:solidFill>
                  <a:srgbClr val="373737"/>
                </a:solidFill>
              </a:rPr>
              <a:t>Approfondissez vos connaissances sur les mythes liés à la numérisation de l'énergie dans le cours « </a:t>
            </a:r>
            <a:r>
              <a:rPr lang="en-GB" sz="1600" i="1" noProof="0" dirty="0">
                <a:solidFill>
                  <a:srgbClr val="373737"/>
                </a:solidFill>
                <a:hlinkClick r:id="rId4"/>
              </a:rPr>
              <a:t>Energy Myths Busted! Fact Vs. Fiction » (Les mythes énergétiques démystifiés ! Réalité ou fiction ?) </a:t>
            </a:r>
            <a:r>
              <a:rPr lang="en-GB" sz="1600" noProof="0" dirty="0">
                <a:solidFill>
                  <a:srgbClr val="373737"/>
                </a:solidFill>
              </a:rPr>
              <a:t>d'Every1.</a:t>
            </a: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dirty="0"/>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1323439"/>
          </a:xfrm>
          <a:prstGeom prst="rect">
            <a:avLst/>
          </a:prstGeom>
          <a:noFill/>
        </p:spPr>
        <p:txBody>
          <a:bodyPr wrap="square" rtlCol="0" anchor="t" anchorCtr="0">
            <a:spAutoFit/>
          </a:bodyPr>
          <a:lstStyle/>
          <a:p>
            <a:pPr algn="ctr"/>
            <a:r>
              <a:rPr lang="en-US" altLang="ko-KR" sz="1600" dirty="0">
                <a:solidFill>
                  <a:srgbClr val="373737"/>
                </a:solidFill>
              </a:rPr>
              <a:t>Lisez l'article de la Commission européenne intitulé « </a:t>
            </a:r>
            <a:r>
              <a:rPr lang="en-US" altLang="ko-KR" sz="1600" i="1" dirty="0">
                <a:solidFill>
                  <a:srgbClr val="373737"/>
                </a:solidFill>
                <a:hlinkClick r:id="rId5"/>
              </a:rPr>
              <a:t>Infrastructures critiques et cybersécurité </a:t>
            </a:r>
            <a:r>
              <a:rPr lang="en-US" altLang="ko-KR" sz="1600" i="1" dirty="0">
                <a:solidFill>
                  <a:srgbClr val="373737"/>
                </a:solidFill>
              </a:rPr>
              <a:t>».</a:t>
            </a:r>
            <a:endParaRPr lang="ko-KR" altLang="en-US" sz="16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087293" y="3504565"/>
            <a:ext cx="2071376" cy="1323439"/>
          </a:xfrm>
          <a:prstGeom prst="rect">
            <a:avLst/>
          </a:prstGeom>
          <a:noFill/>
        </p:spPr>
        <p:txBody>
          <a:bodyPr wrap="square" rtlCol="0" anchor="t" anchorCtr="0">
            <a:spAutoFit/>
          </a:bodyPr>
          <a:lstStyle/>
          <a:p>
            <a:pPr algn="ctr"/>
            <a:r>
              <a:rPr lang="en-US" altLang="ko-KR" sz="1600" dirty="0">
                <a:solidFill>
                  <a:srgbClr val="373737"/>
                </a:solidFill>
              </a:rPr>
              <a:t>Lisez l'article </a:t>
            </a:r>
            <a:r>
              <a:rPr lang="en-US" altLang="ko-KR" sz="1600" dirty="0" err="1">
                <a:solidFill>
                  <a:srgbClr val="373737"/>
                </a:solidFill>
              </a:rPr>
              <a:t>d'eurelectric intitulé « </a:t>
            </a:r>
            <a:r>
              <a:rPr lang="en-US" altLang="ko-KR" sz="1600" i="1" dirty="0">
                <a:solidFill>
                  <a:srgbClr val="373737"/>
                </a:solidFill>
                <a:hlinkClick r:id="rId6"/>
              </a:rPr>
              <a:t>Cybersécurité dans le secteur de l'électricité </a:t>
            </a:r>
            <a:r>
              <a:rPr lang="en-US" altLang="ko-KR" sz="1600" i="1" dirty="0">
                <a:solidFill>
                  <a:srgbClr val="373737"/>
                </a:solidFill>
              </a:rPr>
              <a:t>».</a:t>
            </a:r>
            <a:endParaRPr lang="ko-KR" altLang="en-US" sz="1600" dirty="0">
              <a:solidFill>
                <a:srgbClr val="373737"/>
              </a:solidFill>
            </a:endParaRPr>
          </a:p>
        </p:txBody>
      </p:sp>
    </p:spTree>
    <p:extLst>
      <p:ext uri="{BB962C8B-B14F-4D97-AF65-F5344CB8AC3E}">
        <p14:creationId xmlns:p14="http://schemas.microsoft.com/office/powerpoint/2010/main" val="3660923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8B6934-5886-3ADF-A471-F555B25C58CC}"/>
              </a:ext>
            </a:extLst>
          </p:cNvPr>
          <p:cNvSpPr>
            <a:spLocks noGrp="1"/>
          </p:cNvSpPr>
          <p:nvPr>
            <p:ph type="title" idx="4294967295"/>
          </p:nvPr>
        </p:nvSpPr>
        <p:spPr>
          <a:xfrm>
            <a:off x="381000" y="720725"/>
            <a:ext cx="2838938" cy="1325563"/>
          </a:xfrm>
          <a:prstGeom prst="rect">
            <a:avLst/>
          </a:prstGeom>
        </p:spPr>
        <p:txBody>
          <a:bodyPr/>
          <a:lstStyle/>
          <a:p>
            <a:pPr rtl="0" eaLnBrk="1" latinLnBrk="1" hangingPunct="1"/>
            <a:r>
              <a:rPr lang="fr-F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Remerciements</a:t>
            </a:r>
            <a:endParaRPr lang="fr-FR" noProof="1">
              <a:effectLst/>
            </a:endParaRPr>
          </a:p>
          <a:p>
            <a:endParaRPr lang="fr-FR"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58848" y="274869"/>
            <a:ext cx="7628351" cy="6463308"/>
          </a:xfrm>
          <a:prstGeom prst="rect">
            <a:avLst/>
          </a:prstGeom>
          <a:noFill/>
        </p:spPr>
        <p:txBody>
          <a:bodyPr wrap="square" lIns="91440" tIns="45720" rIns="91440" bIns="45720" rtlCol="0" anchor="t">
            <a:spAutoFit/>
          </a:bodyPr>
          <a:lstStyle/>
          <a:p>
            <a:pPr latinLnBrk="0"/>
            <a:r>
              <a:rPr lang="en-GB" dirty="0"/>
              <a:t>Cette présentation </a:t>
            </a:r>
            <a:r>
              <a:rPr lang="en-GB" dirty="0" err="1"/>
              <a:t>intitulée</a:t>
            </a:r>
            <a:r>
              <a:rPr lang="en-GB" dirty="0"/>
              <a:t>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Cybersécurité</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mythes</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sur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l'énergie</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numérique...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Démystifiés</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GB" i="1" dirty="0"/>
              <a:t> </a:t>
            </a:r>
            <a:r>
              <a:rPr lang="en-GB" dirty="0"/>
              <a:t>» 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US" dirty="0">
                <a:solidFill>
                  <a:schemeClr val="dk1"/>
                </a:solidFill>
                <a:ea typeface="Public Sans"/>
                <a:cs typeface="Public Sans"/>
                <a:sym typeface="Public Sans"/>
                <a:hlinkClick r:id="rId4"/>
              </a:rPr>
              <a:t>Password Day </a:t>
            </a:r>
            <a:r>
              <a:rPr lang="en-US" dirty="0">
                <a:solidFill>
                  <a:schemeClr val="dk1"/>
                </a:solidFill>
                <a:ea typeface="Public Sans"/>
                <a:cs typeface="Public Sans"/>
                <a:sym typeface="Public Sans"/>
              </a:rPr>
              <a:t>par World's Direction est sous licence </a:t>
            </a:r>
            <a:r>
              <a:rPr lang="en-US" dirty="0">
                <a:solidFill>
                  <a:schemeClr val="dk1"/>
                </a:solidFill>
                <a:ea typeface="Public Sans"/>
                <a:cs typeface="Public Sans"/>
                <a:sym typeface="Public Sans"/>
                <a:hlinkClick r:id="rId5"/>
              </a:rPr>
              <a:t>CC0 1.0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par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sur Pexels.com</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Image du mythe n° 1 </a:t>
            </a:r>
            <a:r>
              <a:rPr lang="en-US" dirty="0">
                <a:solidFill>
                  <a:schemeClr val="dk1"/>
                </a:solidFill>
                <a:ea typeface="Public Sans"/>
                <a:cs typeface="Public Sans"/>
                <a:sym typeface="Public Sans"/>
              </a:rPr>
              <a:t>: </a:t>
            </a:r>
            <a:r>
              <a:rPr lang="en-GB" b="0" i="0" dirty="0">
                <a:solidFill>
                  <a:srgbClr val="242424"/>
                </a:solidFill>
                <a:effectLst/>
                <a:hlinkClick r:id="rId7"/>
              </a:rPr>
              <a:t>Vorarlberger Kraftwerke-Energy meter (electro)-smart meter-02ASD </a:t>
            </a:r>
            <a:r>
              <a:rPr lang="en-GB" b="0" i="0" dirty="0">
                <a:solidFill>
                  <a:srgbClr val="242424"/>
                </a:solidFill>
                <a:effectLst/>
              </a:rPr>
              <a:t>par </a:t>
            </a:r>
            <a:r>
              <a:rPr lang="en-GB" b="0" i="0" dirty="0" err="1">
                <a:solidFill>
                  <a:srgbClr val="242424"/>
                </a:solidFill>
                <a:effectLst/>
              </a:rPr>
              <a:t>Asurnipal </a:t>
            </a:r>
            <a:r>
              <a:rPr lang="en-GB" b="0" i="0" dirty="0">
                <a:solidFill>
                  <a:srgbClr val="242424"/>
                </a:solidFill>
                <a:effectLst/>
              </a:rPr>
              <a:t>est sous licence </a:t>
            </a:r>
            <a:r>
              <a:rPr lang="en-GB" b="0" i="0" dirty="0">
                <a:solidFill>
                  <a:srgbClr val="242424"/>
                </a:solidFill>
                <a:effectLst/>
                <a:hlinkClick r:id="rId3"/>
              </a:rPr>
              <a:t>CC BY-SA 4.0</a:t>
            </a:r>
            <a:r>
              <a:rPr lang="en-GB" b="0" i="0" dirty="0">
                <a:solidFill>
                  <a:srgbClr val="242424"/>
                </a:solidFill>
                <a:effectLst/>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Image du mythe n° 2 </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8"/>
              </a:rPr>
              <a:t>Free as in </a:t>
            </a:r>
            <a:r>
              <a:rPr lang="en-US" dirty="0" err="1">
                <a:solidFill>
                  <a:schemeClr val="dk1"/>
                </a:solidFill>
                <a:ea typeface="Public Sans"/>
                <a:cs typeface="Public Sans"/>
                <a:sym typeface="Public Sans"/>
                <a:hlinkClick r:id="rId8"/>
              </a:rPr>
              <a:t>Wifi </a:t>
            </a:r>
            <a:r>
              <a:rPr lang="en-US" dirty="0">
                <a:solidFill>
                  <a:schemeClr val="dk1"/>
                </a:solidFill>
                <a:ea typeface="Public Sans"/>
                <a:cs typeface="Public Sans"/>
                <a:sym typeface="Public Sans"/>
              </a:rPr>
              <a:t>par Alan Levine est sous licence </a:t>
            </a:r>
            <a:r>
              <a:rPr lang="en-US" dirty="0">
                <a:solidFill>
                  <a:schemeClr val="dk1"/>
                </a:solidFill>
                <a:ea typeface="Public Sans"/>
                <a:cs typeface="Public Sans"/>
                <a:sym typeface="Public Sans"/>
                <a:hlinkClick r:id="rId5"/>
              </a:rPr>
              <a:t>CC0 1.0</a:t>
            </a:r>
            <a:endParaRPr lang="en-US" i="1"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mythe n° 3 : </a:t>
            </a:r>
            <a:r>
              <a:rPr lang="en-US" dirty="0">
                <a:solidFill>
                  <a:schemeClr val="dk1"/>
                </a:solidFill>
                <a:ea typeface="Public Sans"/>
                <a:cs typeface="Public Sans"/>
                <a:sym typeface="Public Sans"/>
                <a:hlinkClick r:id="rId4"/>
              </a:rPr>
              <a:t>Password Day </a:t>
            </a:r>
            <a:r>
              <a:rPr lang="en-US" dirty="0">
                <a:solidFill>
                  <a:schemeClr val="dk1"/>
                </a:solidFill>
                <a:ea typeface="Public Sans"/>
                <a:cs typeface="Public Sans"/>
                <a:sym typeface="Public Sans"/>
              </a:rPr>
              <a:t>par World's Direction est sous licence </a:t>
            </a:r>
            <a:r>
              <a:rPr lang="en-US" dirty="0">
                <a:solidFill>
                  <a:schemeClr val="dk1"/>
                </a:solidFill>
                <a:ea typeface="Public Sans"/>
                <a:cs typeface="Public Sans"/>
                <a:sym typeface="Public Sans"/>
                <a:hlinkClick r:id="rId5"/>
              </a:rPr>
              <a:t>CC0 1.0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Image du mythe n° 4 </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9"/>
              </a:rPr>
              <a:t>Panneaux solaires en Belgique </a:t>
            </a:r>
            <a:r>
              <a:rPr lang="en-US" dirty="0">
                <a:solidFill>
                  <a:schemeClr val="dk1"/>
                </a:solidFill>
                <a:ea typeface="Public Sans"/>
                <a:cs typeface="Public Sans"/>
                <a:sym typeface="Public Sans"/>
              </a:rPr>
              <a:t>par </a:t>
            </a:r>
            <a:r>
              <a:rPr lang="en-US" dirty="0" err="1">
                <a:solidFill>
                  <a:schemeClr val="dk1"/>
                </a:solidFill>
                <a:ea typeface="Public Sans"/>
                <a:cs typeface="Public Sans"/>
                <a:sym typeface="Public Sans"/>
              </a:rPr>
              <a:t>Ninara </a:t>
            </a:r>
            <a:r>
              <a:rPr lang="en-US" dirty="0">
                <a:solidFill>
                  <a:schemeClr val="dk1"/>
                </a:solidFill>
                <a:ea typeface="Public Sans"/>
                <a:cs typeface="Public Sans"/>
                <a:sym typeface="Public Sans"/>
              </a:rPr>
              <a:t>sous licence </a:t>
            </a:r>
            <a:r>
              <a:rPr lang="en-US" dirty="0">
                <a:solidFill>
                  <a:schemeClr val="dk1"/>
                </a:solidFill>
                <a:ea typeface="Public Sans"/>
                <a:cs typeface="Public Sans"/>
                <a:sym typeface="Public Sans"/>
                <a:hlinkClick r:id="rId10"/>
              </a:rPr>
              <a:t>CC BY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mythe n° 5 : </a:t>
            </a:r>
            <a:r>
              <a:rPr lang="en-US" dirty="0">
                <a:solidFill>
                  <a:schemeClr val="dk1"/>
                </a:solidFill>
                <a:ea typeface="Public Sans"/>
                <a:cs typeface="Public Sans"/>
                <a:sym typeface="Public Sans"/>
                <a:hlinkClick r:id="rId11"/>
              </a:rPr>
              <a:t>blockchains </a:t>
            </a:r>
            <a:r>
              <a:rPr lang="en-US" dirty="0">
                <a:solidFill>
                  <a:schemeClr val="dk1"/>
                </a:solidFill>
                <a:ea typeface="Public Sans"/>
                <a:cs typeface="Public Sans"/>
                <a:sym typeface="Public Sans"/>
              </a:rPr>
              <a:t>par Mario A. P. sous licence </a:t>
            </a:r>
            <a:r>
              <a:rPr lang="en-US" dirty="0">
                <a:solidFill>
                  <a:schemeClr val="dk1"/>
                </a:solidFill>
                <a:ea typeface="Public Sans"/>
                <a:cs typeface="Public Sans"/>
                <a:sym typeface="Public Sans"/>
                <a:hlinkClick r:id="rId10"/>
              </a:rPr>
              <a:t>CC BY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Image du mythe n° 6 </a:t>
            </a:r>
            <a:r>
              <a:rPr lang="en-US" dirty="0">
                <a:solidFill>
                  <a:schemeClr val="dk1"/>
                </a:solidFill>
                <a:ea typeface="Public Sans"/>
                <a:cs typeface="Public Sans"/>
                <a:sym typeface="Public Sans"/>
              </a:rPr>
              <a:t>: </a:t>
            </a:r>
            <a:r>
              <a:rPr lang="en-US" sz="1800" dirty="0">
                <a:solidFill>
                  <a:schemeClr val="dk1"/>
                </a:solidFill>
                <a:ea typeface="Public Sans"/>
                <a:cs typeface="Public Sans"/>
                <a:sym typeface="Public Sans"/>
                <a:hlinkClick r:id="rId12"/>
              </a:rPr>
              <a:t>Cybersecurity </a:t>
            </a:r>
            <a:r>
              <a:rPr lang="en-US" sz="1800" dirty="0">
                <a:solidFill>
                  <a:schemeClr val="dk1"/>
                </a:solidFill>
                <a:ea typeface="Public Sans"/>
                <a:cs typeface="Public Sans"/>
                <a:sym typeface="Public Sans"/>
              </a:rPr>
              <a:t>par Richard Patterson est sous licence </a:t>
            </a:r>
            <a:r>
              <a:rPr lang="en-US" dirty="0">
                <a:solidFill>
                  <a:schemeClr val="dk1"/>
                </a:solidFill>
                <a:ea typeface="Public Sans"/>
                <a:cs typeface="Public Sans"/>
                <a:sym typeface="Public Sans"/>
                <a:hlinkClick r:id="rId13"/>
              </a:rPr>
              <a:t>CC BY-SA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mythe n° 7 : </a:t>
            </a:r>
            <a:r>
              <a:rPr lang="en-GB" i="0" u="none" strike="noStrike" dirty="0">
                <a:solidFill>
                  <a:srgbClr val="212124"/>
                </a:solidFill>
                <a:effectLst/>
                <a:hlinkClick r:id="rId14"/>
              </a:rPr>
              <a:t>Urbex - Centrale électrique Elettricita (IT) </a:t>
            </a:r>
            <a:r>
              <a:rPr lang="en-GB" i="0" u="none" strike="noStrike" dirty="0">
                <a:solidFill>
                  <a:srgbClr val="212124"/>
                </a:solidFill>
                <a:effectLst/>
              </a:rPr>
              <a:t>par Raphael </a:t>
            </a:r>
            <a:r>
              <a:rPr lang="en-GB" i="0" u="none" strike="noStrike" dirty="0" err="1">
                <a:solidFill>
                  <a:srgbClr val="212124"/>
                </a:solidFill>
                <a:effectLst/>
              </a:rPr>
              <a:t>Panhuber </a:t>
            </a:r>
            <a:r>
              <a:rPr lang="en-GB" i="0" u="none" strike="noStrike" dirty="0">
                <a:solidFill>
                  <a:srgbClr val="212124"/>
                </a:solidFill>
                <a:effectLst/>
              </a:rPr>
              <a:t>est sous licence </a:t>
            </a:r>
            <a:r>
              <a:rPr lang="en-US" dirty="0">
                <a:solidFill>
                  <a:schemeClr val="dk1"/>
                </a:solidFill>
                <a:ea typeface="Public Sans"/>
                <a:cs typeface="Public Sans"/>
                <a:sym typeface="Public Sans"/>
                <a:hlinkClick r:id="rId13"/>
              </a:rPr>
              <a:t>CC BY-SA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Image du mythe n° 8 : </a:t>
            </a:r>
            <a:r>
              <a:rPr lang="en-US" sz="1800" dirty="0">
                <a:solidFill>
                  <a:schemeClr val="dk1"/>
                </a:solidFill>
                <a:ea typeface="Public Sans"/>
                <a:cs typeface="Public Sans"/>
                <a:sym typeface="Public Sans"/>
                <a:hlinkClick r:id="rId15"/>
              </a:rPr>
              <a:t>Pare-feu </a:t>
            </a:r>
            <a:r>
              <a:rPr lang="en-US" sz="1800" dirty="0">
                <a:solidFill>
                  <a:schemeClr val="dk1"/>
                </a:solidFill>
                <a:ea typeface="Public Sans"/>
                <a:cs typeface="Public Sans"/>
                <a:sym typeface="Public Sans"/>
              </a:rPr>
              <a:t>par Eric E Castro sous licence </a:t>
            </a:r>
            <a:r>
              <a:rPr lang="en-US" dirty="0">
                <a:solidFill>
                  <a:schemeClr val="dk1"/>
                </a:solidFill>
                <a:ea typeface="Public Sans"/>
                <a:cs typeface="Public Sans"/>
                <a:sym typeface="Public Sans"/>
                <a:hlinkClick r:id="rId10"/>
              </a:rPr>
              <a:t>CC BY 2.0</a:t>
            </a:r>
            <a:r>
              <a:rPr lang="en-US" dirty="0">
                <a:solidFill>
                  <a:schemeClr val="dk1"/>
                </a:solidFill>
                <a:ea typeface="Public Sans"/>
                <a:cs typeface="Public Sans"/>
                <a:sym typeface="Public Sans"/>
              </a:rPr>
              <a:t>.</a:t>
            </a:r>
            <a:endParaRPr lang="en-US" sz="1800" dirty="0">
              <a:solidFill>
                <a:schemeClr val="dk1"/>
              </a:solidFill>
              <a:ea typeface="Public Sans"/>
              <a:cs typeface="Public Sans"/>
              <a:sym typeface="Public Sans"/>
            </a:endParaRPr>
          </a:p>
        </p:txBody>
      </p:sp>
    </p:spTree>
    <p:extLst>
      <p:ext uri="{BB962C8B-B14F-4D97-AF65-F5344CB8AC3E}">
        <p14:creationId xmlns:p14="http://schemas.microsoft.com/office/powerpoint/2010/main" val="2909434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DBD2-F3B7-C318-E1DD-B405D08D3265}"/>
              </a:ext>
            </a:extLst>
          </p:cNvPr>
          <p:cNvSpPr>
            <a:spLocks noGrp="1"/>
          </p:cNvSpPr>
          <p:nvPr>
            <p:ph type="title" idx="4294967295"/>
          </p:nvPr>
        </p:nvSpPr>
        <p:spPr>
          <a:xfrm>
            <a:off x="4018280" y="2884805"/>
            <a:ext cx="5644230" cy="1325563"/>
          </a:xfrm>
          <a:prstGeom prst="rect">
            <a:avLst/>
          </a:prstGeom>
        </p:spPr>
        <p:txBody>
          <a:bodyPr/>
          <a:lstStyle/>
          <a:p>
            <a:r>
              <a:rPr lang="fr-FR" sz="6000" noProof="1">
                <a:solidFill>
                  <a:schemeClr val="bg1"/>
                </a:solidFill>
              </a:rPr>
              <a:t>Merci !</a:t>
            </a:r>
          </a:p>
        </p:txBody>
      </p:sp>
    </p:spTree>
    <p:extLst>
      <p:ext uri="{BB962C8B-B14F-4D97-AF65-F5344CB8AC3E}">
        <p14:creationId xmlns:p14="http://schemas.microsoft.com/office/powerpoint/2010/main" val="143670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3911" y="2005360"/>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Notre exploration de chaque mythe commence par une question qui invite à la réflexion. Prenez le temps de réfléchir à chaque question avant de passer à l'explication qui démystifie le mythe. </a:t>
            </a:r>
          </a:p>
          <a:p>
            <a:pPr latinLnBrk="0"/>
            <a:endParaRPr lang="en-GB" sz="2400" noProof="0" dirty="0">
              <a:solidFill>
                <a:srgbClr val="2B2C30"/>
              </a:solidFill>
              <a:sym typeface="Public Sans"/>
            </a:endParaRPr>
          </a:p>
          <a:p>
            <a:pPr latinLnBrk="0"/>
            <a:r>
              <a:rPr lang="en-GB" sz="2400" dirty="0">
                <a:solidFill>
                  <a:srgbClr val="2B2C30"/>
                </a:solidFill>
                <a:sym typeface="Public Sans"/>
              </a:rPr>
              <a:t>Vous pouvez traiter chaque mythe tour à tour. Vous pouvez également sélectionner un mythe particulier que vous souhaitez explorer en premier via le menu.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1ED7490E-9347-3102-252B-FFF05250FEF6}"/>
              </a:ext>
            </a:extLst>
          </p:cNvPr>
          <p:cNvSpPr>
            <a:spLocks noGrp="1"/>
          </p:cNvSpPr>
          <p:nvPr>
            <p:ph type="title" idx="4294967295"/>
          </p:nvPr>
        </p:nvSpPr>
        <p:spPr>
          <a:xfrm>
            <a:off x="706120" y="679797"/>
            <a:ext cx="10515600" cy="1325563"/>
          </a:xfrm>
          <a:prstGeom prst="rect">
            <a:avLst/>
          </a:prstGeom>
        </p:spPr>
        <p:txBody>
          <a:bodyPr/>
          <a:lstStyle/>
          <a:p>
            <a:r>
              <a:rPr lang="fr-FR" sz="2800" b="1" noProof="1">
                <a:solidFill>
                  <a:schemeClr val="bg1"/>
                </a:solidFill>
              </a:rPr>
              <a:t>Introduction 2</a:t>
            </a:r>
          </a:p>
        </p:txBody>
      </p:sp>
    </p:spTree>
    <p:extLst>
      <p:ext uri="{BB962C8B-B14F-4D97-AF65-F5344CB8AC3E}">
        <p14:creationId xmlns:p14="http://schemas.microsoft.com/office/powerpoint/2010/main" val="269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0EF305-446B-5270-3C6D-92D8903E94F7}"/>
              </a:ext>
            </a:extLst>
          </p:cNvPr>
          <p:cNvSpPr>
            <a:spLocks noGrp="1"/>
          </p:cNvSpPr>
          <p:nvPr>
            <p:ph type="title" idx="4294967295"/>
          </p:nvPr>
        </p:nvSpPr>
        <p:spPr>
          <a:xfrm>
            <a:off x="513080" y="823456"/>
            <a:ext cx="10515600" cy="1325563"/>
          </a:xfrm>
          <a:prstGeom prst="rect">
            <a:avLst/>
          </a:prstGeom>
        </p:spPr>
        <p:txBody>
          <a:bodyPr/>
          <a:lstStyle/>
          <a:p>
            <a:pPr rtl="0" eaLnBrk="1" latinLnBrk="1" hangingPunct="1"/>
            <a:r>
              <a:rPr lang="fr-FR" sz="2800" b="1" kern="1200" noProof="1">
                <a:solidFill>
                  <a:srgbClr val="FFFFFF"/>
                </a:solidFill>
                <a:effectLst/>
                <a:latin typeface="Calibri" panose="020F0502020204030204" pitchFamily="34" charset="0"/>
                <a:ea typeface="Public Sans"/>
                <a:cs typeface="Public Sans"/>
              </a:rPr>
              <a:t>Huit mythes sur la cybersécurité dans le domaine de l'énergie numérique</a:t>
            </a:r>
            <a:endParaRPr lang="fr-FR" noProof="1">
              <a:effectLst/>
            </a:endParaRPr>
          </a:p>
          <a:p>
            <a:endParaRPr lang="fr-FR"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4708981"/>
          </a:xfrm>
          <a:prstGeom prst="rect">
            <a:avLst/>
          </a:prstGeom>
          <a:noFill/>
        </p:spPr>
        <p:txBody>
          <a:bodyPr wrap="square" rtlCol="0">
            <a:spAutoFit/>
          </a:bodyPr>
          <a:lstStyle/>
          <a:p>
            <a:pPr marL="342900" indent="-342900" latinLnBrk="0">
              <a:buFont typeface="+mj-lt"/>
              <a:buAutoNum type="arabicPeriod"/>
            </a:pPr>
            <a:r>
              <a:rPr lang="en-GB" sz="2000" noProof="0" dirty="0">
                <a:ea typeface="Public Sans"/>
                <a:cs typeface="Public Sans"/>
                <a:sym typeface="Public Sans"/>
              </a:rPr>
              <a:t>Les compteurs intelligents et autres appareils énergétiques numériques ne sont pas vulnérables aux cyberattaques</a:t>
            </a:r>
          </a:p>
          <a:p>
            <a:pPr marL="342900" indent="-342900" latinLnBrk="0">
              <a:buFont typeface="+mj-lt"/>
              <a:buAutoNum type="arabicPeriod"/>
            </a:pPr>
            <a:r>
              <a:rPr lang="en-GB" sz="2000" noProof="0" dirty="0">
                <a:ea typeface="Public Sans"/>
                <a:cs typeface="Public Sans"/>
                <a:sym typeface="Public Sans"/>
              </a:rPr>
              <a:t>Seules les grandes entreprises énergétiques sont la cible des cyberattaques, et non les particuliers ou les petites entreprises</a:t>
            </a:r>
          </a:p>
          <a:p>
            <a:pPr marL="342900" indent="-342900" latinLnBrk="0">
              <a:buFont typeface="+mj-lt"/>
              <a:buAutoNum type="arabicPeriod"/>
            </a:pPr>
            <a:r>
              <a:rPr lang="en-GB" sz="2000" noProof="0" dirty="0">
                <a:ea typeface="Public Sans"/>
                <a:cs typeface="Public Sans"/>
                <a:sym typeface="Public Sans"/>
              </a:rPr>
              <a:t>La cybersécurité relève uniquement de la responsabilité des entreprises énergétiques et des gouvernements, et non des particuliers ou des communautés</a:t>
            </a:r>
          </a:p>
          <a:p>
            <a:pPr marL="342900" indent="-342900" latinLnBrk="0">
              <a:buFont typeface="+mj-lt"/>
              <a:buAutoNum type="arabicPeriod"/>
            </a:pPr>
            <a:r>
              <a:rPr lang="en-GB" sz="2000" noProof="0" dirty="0">
                <a:ea typeface="Public Sans"/>
                <a:cs typeface="Public Sans"/>
                <a:sym typeface="Public Sans"/>
              </a:rPr>
              <a:t>Les sources d'énergie renouvelables sont intrinsèquement plus sûres que les sources d'énergie traditionnelles</a:t>
            </a:r>
          </a:p>
          <a:p>
            <a:pPr marL="342900" indent="-342900" latinLnBrk="0">
              <a:buFont typeface="+mj-lt"/>
              <a:buAutoNum type="arabicPeriod"/>
            </a:pPr>
            <a:r>
              <a:rPr lang="en-GB" sz="2000" noProof="0" dirty="0">
                <a:ea typeface="Public Sans"/>
                <a:cs typeface="Public Sans"/>
                <a:sym typeface="Public Sans"/>
              </a:rPr>
              <a:t>Les technologies blockchain sont la solution miracle pour la cybersécurité dans le secteur de l'énergie</a:t>
            </a:r>
          </a:p>
          <a:p>
            <a:pPr marL="342900" indent="-342900" latinLnBrk="0">
              <a:buFont typeface="+mj-lt"/>
              <a:buAutoNum type="arabicPeriod"/>
            </a:pPr>
            <a:r>
              <a:rPr lang="en-GB" sz="2000" noProof="0" dirty="0">
                <a:ea typeface="Public Sans"/>
                <a:cs typeface="Public Sans"/>
                <a:sym typeface="Public Sans"/>
              </a:rPr>
              <a:t>Seuls des mots de passe complexes peuvent empêcher les cyberattaques contre les appareils énergétiques intelligents</a:t>
            </a:r>
          </a:p>
          <a:p>
            <a:pPr marL="342900" indent="-342900" latinLnBrk="0">
              <a:buFont typeface="+mj-lt"/>
              <a:buAutoNum type="arabicPeriod"/>
            </a:pPr>
            <a:r>
              <a:rPr lang="en-GB" sz="2000" noProof="0" dirty="0">
                <a:ea typeface="Public Sans"/>
                <a:cs typeface="Public Sans"/>
                <a:sym typeface="Public Sans"/>
              </a:rPr>
              <a:t>Les cyberattaques contre les infrastructures énergétiques visent principalement les grandes centrales électriques et les sous-stations.</a:t>
            </a:r>
          </a:p>
          <a:p>
            <a:pPr marL="342900" indent="-342900" latinLnBrk="0">
              <a:buFont typeface="+mj-lt"/>
              <a:buAutoNum type="arabicPeriod"/>
            </a:pPr>
            <a:r>
              <a:rPr lang="en-GB" sz="2000" noProof="0" dirty="0">
                <a:ea typeface="Public Sans"/>
                <a:cs typeface="Public Sans"/>
                <a:sym typeface="Public Sans"/>
              </a:rPr>
              <a:t>L'utilisation d'un logiciel antivirus suffit à protéger les réseaux domestiques contre les cyberattaques visant les appareils énergétiques intelligents</a:t>
            </a:r>
          </a:p>
        </p:txBody>
      </p:sp>
    </p:spTree>
    <p:extLst>
      <p:ext uri="{BB962C8B-B14F-4D97-AF65-F5344CB8AC3E}">
        <p14:creationId xmlns:p14="http://schemas.microsoft.com/office/powerpoint/2010/main" val="52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49CC-8AAE-59BF-0B50-FCEC7A8D7069}"/>
              </a:ext>
            </a:extLst>
          </p:cNvPr>
          <p:cNvSpPr>
            <a:spLocks noGrp="1"/>
          </p:cNvSpPr>
          <p:nvPr>
            <p:ph type="title" idx="4294967295"/>
          </p:nvPr>
        </p:nvSpPr>
        <p:spPr>
          <a:xfrm>
            <a:off x="411480" y="52768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1 : les compteurs intelligents et autres appareils énergétiques numériques ne sont pas vulnérables aux cyberattaques </a:t>
            </a:r>
            <a:r>
              <a:rPr lang="fr-FR" sz="2800" b="1" kern="1200" baseline="0" noProof="1">
                <a:solidFill>
                  <a:srgbClr val="FFFFFF"/>
                </a:solidFill>
                <a:effectLst/>
                <a:latin typeface="Calibri" panose="020F0502020204030204" pitchFamily="34" charset="0"/>
                <a:ea typeface="Public Sans"/>
                <a:cs typeface="Public Sans"/>
              </a:rPr>
              <a:t>- Introduction</a:t>
            </a:r>
            <a:endParaRPr lang="fr-FR" noProof="1">
              <a:effectLst/>
            </a:endParaRPr>
          </a:p>
          <a:p>
            <a:endParaRPr lang="fr-FR"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Mon compteur intelligent est-il vulnérable aux cyberattaques ?</a:t>
            </a:r>
            <a:endParaRPr lang="en-GB" sz="4800" i="1" dirty="0">
              <a:solidFill>
                <a:schemeClr val="accent5"/>
              </a:solidFill>
            </a:endParaRPr>
          </a:p>
        </p:txBody>
      </p:sp>
    </p:spTree>
    <p:extLst>
      <p:ext uri="{BB962C8B-B14F-4D97-AF65-F5344CB8AC3E}">
        <p14:creationId xmlns:p14="http://schemas.microsoft.com/office/powerpoint/2010/main" val="256022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2C5B0-0301-FF9A-CE7F-61B7911B252F}"/>
              </a:ext>
            </a:extLst>
          </p:cNvPr>
          <p:cNvSpPr>
            <a:spLocks noGrp="1"/>
          </p:cNvSpPr>
          <p:nvPr>
            <p:ph type="title" idx="4294967295"/>
          </p:nvPr>
        </p:nvSpPr>
        <p:spPr>
          <a:xfrm>
            <a:off x="472440" y="62928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1 : les compteurs intelligents et autres appareils énergétiques numériques ne sont pas vulnérables aux cyberattaques.</a:t>
            </a:r>
            <a:endParaRPr lang="fr-FR" noProof="1">
              <a:effectLst/>
            </a:endParaRPr>
          </a:p>
          <a:p>
            <a:endParaRPr lang="fr-FR"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409162" y="3148244"/>
            <a:ext cx="7405355" cy="2677656"/>
          </a:xfrm>
          <a:prstGeom prst="rect">
            <a:avLst/>
          </a:prstGeom>
          <a:noFill/>
        </p:spPr>
        <p:txBody>
          <a:bodyPr wrap="square" rtlCol="0">
            <a:spAutoFit/>
          </a:bodyPr>
          <a:lstStyle/>
          <a:p>
            <a:pPr latinLnBrk="0"/>
            <a:r>
              <a:rPr lang="en-US" sz="2400" dirty="0">
                <a:ea typeface="Public Sans"/>
                <a:cs typeface="Public Sans"/>
                <a:sym typeface="Public Sans"/>
              </a:rPr>
              <a:t>Les compteurs intelligents et autres appareils énergétiques numériques sont vulnérables aux cyberattaques, car ils sont connectés à Internet et disposent souvent de fonctionnalités de sécurité limitées. </a:t>
            </a:r>
          </a:p>
          <a:p>
            <a:pPr latinLnBrk="0"/>
            <a:endParaRPr lang="en-US" sz="2400" dirty="0">
              <a:ea typeface="Public Sans"/>
              <a:cs typeface="Public Sans"/>
              <a:sym typeface="Public Sans"/>
            </a:endParaRPr>
          </a:p>
          <a:p>
            <a:pPr latinLnBrk="0"/>
            <a:r>
              <a:rPr lang="en-US" sz="2400" dirty="0">
                <a:ea typeface="Public Sans"/>
                <a:cs typeface="Public Sans"/>
                <a:sym typeface="Public Sans"/>
              </a:rPr>
              <a:t>Les pirates peuvent exploiter ces vulnérabilités pour accéder à des données sensibles, perturber les services énergétiques, voire causer des dommages physiques aux infrastructures énergétiques.</a:t>
            </a:r>
          </a:p>
        </p:txBody>
      </p:sp>
      <p:pic>
        <p:nvPicPr>
          <p:cNvPr id="7" name="Picture 6">
            <a:extLst>
              <a:ext uri="{FF2B5EF4-FFF2-40B4-BE49-F238E27FC236}">
                <a16:creationId xmlns:a16="http://schemas.microsoft.com/office/drawing/2014/main" id="{184FB94F-2ABE-89D5-8102-E896A52C6F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43" y="2081498"/>
            <a:ext cx="2828851" cy="4595707"/>
          </a:xfrm>
          <a:prstGeom prst="rect">
            <a:avLst/>
          </a:prstGeom>
        </p:spPr>
      </p:pic>
    </p:spTree>
    <p:extLst>
      <p:ext uri="{BB962C8B-B14F-4D97-AF65-F5344CB8AC3E}">
        <p14:creationId xmlns:p14="http://schemas.microsoft.com/office/powerpoint/2010/main" val="415483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3619A-E5AB-0484-A455-A4D0AE13DB61}"/>
              </a:ext>
            </a:extLst>
          </p:cNvPr>
          <p:cNvSpPr>
            <a:spLocks noGrp="1"/>
          </p:cNvSpPr>
          <p:nvPr>
            <p:ph type="title" idx="4294967295"/>
          </p:nvPr>
        </p:nvSpPr>
        <p:spPr>
          <a:xfrm>
            <a:off x="431800" y="57848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2 : seules les grandes entreprises énergétiques sont la cible de cyberattaques, pas les propriétaires individuels ni les petites entreprises </a:t>
            </a:r>
            <a:r>
              <a:rPr lang="fr-FR" sz="2800" b="1" kern="1200" baseline="0" noProof="1">
                <a:solidFill>
                  <a:srgbClr val="FFFFFF"/>
                </a:solidFill>
                <a:effectLst/>
                <a:latin typeface="Calibri" panose="020F0502020204030204" pitchFamily="34" charset="0"/>
                <a:ea typeface="Public Sans"/>
                <a:cs typeface="Public Sans"/>
              </a:rPr>
              <a:t>- Introduction</a:t>
            </a:r>
            <a:endParaRPr lang="fr-FR" noProof="1">
              <a:effectLst/>
            </a:endParaRPr>
          </a:p>
          <a:p>
            <a:endParaRPr lang="fr-FR"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Ma maison ou mon entreprise sera-t-elle la cible d'une cyberattaque ?</a:t>
            </a:r>
            <a:endParaRPr lang="en-US" sz="4000" i="1" dirty="0">
              <a:solidFill>
                <a:schemeClr val="accent2"/>
              </a:solidFill>
            </a:endParaRPr>
          </a:p>
        </p:txBody>
      </p:sp>
    </p:spTree>
    <p:extLst>
      <p:ext uri="{BB962C8B-B14F-4D97-AF65-F5344CB8AC3E}">
        <p14:creationId xmlns:p14="http://schemas.microsoft.com/office/powerpoint/2010/main" val="25550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1FE2F4-538C-9D07-BD13-1F8720662358}"/>
              </a:ext>
            </a:extLst>
          </p:cNvPr>
          <p:cNvSpPr>
            <a:spLocks noGrp="1"/>
          </p:cNvSpPr>
          <p:nvPr>
            <p:ph type="title" idx="4294967295"/>
          </p:nvPr>
        </p:nvSpPr>
        <p:spPr>
          <a:xfrm>
            <a:off x="381000" y="58864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2 : seules les grandes entreprises énergétiques sont la cible de cyberattaques, pas les propriétaires individuels ni les petites entreprises. </a:t>
            </a:r>
            <a:endParaRPr lang="fr-FR" noProof="1">
              <a:effectLst/>
            </a:endParaRPr>
          </a:p>
          <a:p>
            <a:endParaRPr lang="fr-FR"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960307" y="2990071"/>
            <a:ext cx="6854210" cy="3046988"/>
          </a:xfrm>
          <a:prstGeom prst="rect">
            <a:avLst/>
          </a:prstGeom>
          <a:noFill/>
        </p:spPr>
        <p:txBody>
          <a:bodyPr wrap="square" rtlCol="0">
            <a:spAutoFit/>
          </a:bodyPr>
          <a:lstStyle/>
          <a:p>
            <a:pPr latinLnBrk="0"/>
            <a:r>
              <a:rPr lang="en-US" sz="2400" dirty="0">
                <a:solidFill>
                  <a:srgbClr val="2B2C30"/>
                </a:solidFill>
              </a:rPr>
              <a:t>Les propriétaires immobiliers et les petites entreprises sont également la cible de cyberattaques, car ils disposent souvent de mesures de sécurité moins sophistiquées. </a:t>
            </a:r>
          </a:p>
          <a:p>
            <a:pPr latinLnBrk="0"/>
            <a:endParaRPr lang="en-US" sz="2400" dirty="0">
              <a:solidFill>
                <a:srgbClr val="2B2C30"/>
              </a:solidFill>
            </a:endParaRPr>
          </a:p>
          <a:p>
            <a:pPr latinLnBrk="0"/>
            <a:r>
              <a:rPr lang="en-US" sz="2400" dirty="0">
                <a:solidFill>
                  <a:srgbClr val="2B2C30"/>
                </a:solidFill>
              </a:rPr>
              <a:t>Les pirates peuvent exploiter les vulnérabilités des réseaux Wi-Fi domestiques ou des appareils intelligents pour accéder à des données personnelles ou perturber les services énergétiques.</a:t>
            </a:r>
            <a:endParaRPr lang="en-US" sz="2400" dirty="0"/>
          </a:p>
          <a:p>
            <a:pPr latinLnBrk="0"/>
            <a:endParaRPr lang="en-US" sz="2400" dirty="0">
              <a:solidFill>
                <a:srgbClr val="2B2C30"/>
              </a:solidFill>
              <a:ea typeface="Public Sans"/>
            </a:endParaRPr>
          </a:p>
        </p:txBody>
      </p:sp>
      <p:pic>
        <p:nvPicPr>
          <p:cNvPr id="7" name="Picture 6">
            <a:extLst>
              <a:ext uri="{FF2B5EF4-FFF2-40B4-BE49-F238E27FC236}">
                <a16:creationId xmlns:a16="http://schemas.microsoft.com/office/drawing/2014/main" id="{0900087E-7566-A936-939D-497E5774C2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64" y="2905338"/>
            <a:ext cx="4458281" cy="2970234"/>
          </a:xfrm>
          <a:prstGeom prst="rect">
            <a:avLst/>
          </a:prstGeom>
        </p:spPr>
      </p:pic>
    </p:spTree>
    <p:extLst>
      <p:ext uri="{BB962C8B-B14F-4D97-AF65-F5344CB8AC3E}">
        <p14:creationId xmlns:p14="http://schemas.microsoft.com/office/powerpoint/2010/main" val="62451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2BC88-375A-B6A7-A107-203A1B6D27EA}"/>
              </a:ext>
            </a:extLst>
          </p:cNvPr>
          <p:cNvSpPr>
            <a:spLocks noGrp="1"/>
          </p:cNvSpPr>
          <p:nvPr>
            <p:ph type="title" idx="4294967295"/>
          </p:nvPr>
        </p:nvSpPr>
        <p:spPr>
          <a:xfrm>
            <a:off x="360680" y="517525"/>
            <a:ext cx="1126236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Mythe n° 3 : la cybersécurité relève uniquement de la responsabilité des entreprises énergétiques et des gouvernements, et non des individus ou des communautés </a:t>
            </a:r>
            <a:r>
              <a:rPr lang="fr-FR" sz="2800" b="1" kern="1200" baseline="0" noProof="1">
                <a:solidFill>
                  <a:srgbClr val="FFFFFF"/>
                </a:solidFill>
                <a:effectLst/>
                <a:latin typeface="Calibri" panose="020F0502020204030204" pitchFamily="34" charset="0"/>
                <a:ea typeface="Public Sans"/>
                <a:cs typeface="Public Sans"/>
              </a:rPr>
              <a:t>– Introduction</a:t>
            </a:r>
            <a:endParaRPr lang="fr-FR" noProof="1">
              <a:effectLst/>
            </a:endParaRPr>
          </a:p>
          <a:p>
            <a:endParaRPr lang="fr-FR"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3429000"/>
            <a:ext cx="10421655" cy="769441"/>
          </a:xfrm>
          <a:prstGeom prst="rect">
            <a:avLst/>
          </a:prstGeom>
          <a:noFill/>
        </p:spPr>
        <p:txBody>
          <a:bodyPr wrap="square" rtlCol="0">
            <a:spAutoFit/>
          </a:bodyPr>
          <a:lstStyle/>
          <a:p>
            <a:pPr algn="ctr" latinLnBrk="0"/>
            <a:r>
              <a:rPr lang="en-US" sz="4400" i="1" dirty="0">
                <a:solidFill>
                  <a:schemeClr val="accent5"/>
                </a:solidFill>
              </a:rPr>
              <a:t>Quel rôle est-ce que je joue dans la cybersécurité ?</a:t>
            </a:r>
            <a:endParaRPr lang="en-GB" sz="4400" i="1" dirty="0">
              <a:solidFill>
                <a:schemeClr val="accent5"/>
              </a:solidFill>
            </a:endParaRPr>
          </a:p>
        </p:txBody>
      </p:sp>
    </p:spTree>
    <p:extLst>
      <p:ext uri="{BB962C8B-B14F-4D97-AF65-F5344CB8AC3E}">
        <p14:creationId xmlns:p14="http://schemas.microsoft.com/office/powerpoint/2010/main" val="720040990"/>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38077E-DFA6-4ED4-A4CF-1AF6CABA07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380</TotalTime>
  <Words>3119</Words>
  <Application>Microsoft Macintosh PowerPoint</Application>
  <PresentationFormat>Widescreen</PresentationFormat>
  <Paragraphs>214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맑은 고딕</vt:lpstr>
      <vt:lpstr>Arial</vt:lpstr>
      <vt:lpstr>Calibri</vt:lpstr>
      <vt:lpstr>Public Sans</vt:lpstr>
      <vt:lpstr>Every1 slide master</vt:lpstr>
      <vt:lpstr>Cybersécurité  mythes sur l'énergie numérique...  Démystifiés ! </vt:lpstr>
      <vt:lpstr>Introduction 1</vt:lpstr>
      <vt:lpstr>Introduction 2</vt:lpstr>
      <vt:lpstr>Huit mythes sur la cybersécurité dans le domaine de l'énergie numérique </vt:lpstr>
      <vt:lpstr>Mythe n° 1 : les compteurs intelligents et autres appareils énergétiques numériques ne sont pas vulnérables aux cyberattaques - Introduction </vt:lpstr>
      <vt:lpstr>Mythe n° 1 : les compteurs intelligents et autres appareils énergétiques numériques ne sont pas vulnérables aux cyberattaques. </vt:lpstr>
      <vt:lpstr>Mythe n° 2 : seules les grandes entreprises énergétiques sont la cible de cyberattaques, pas les propriétaires individuels ni les petites entreprises - Introduction </vt:lpstr>
      <vt:lpstr>Mythe n° 2 : seules les grandes entreprises énergétiques sont la cible de cyberattaques, pas les propriétaires individuels ni les petites entreprises.  </vt:lpstr>
      <vt:lpstr>Mythe n° 3 : la cybersécurité relève uniquement de la responsabilité des entreprises énergétiques et des gouvernements, et non des individus ou des communautés – Introduction </vt:lpstr>
      <vt:lpstr>Mythe n° 3 : la cybersécurité relève uniquement de la responsabilité des entreprises énergétiques et des gouvernements, et non des individus ou des communautés. </vt:lpstr>
      <vt:lpstr>Mythe n° 4 : les sources d'énergie renouvelables sont intrinsèquement plus sûres que les sources d'énergie traditionnelles - Introduction </vt:lpstr>
      <vt:lpstr>Mythe n° 4 : les sources d'énergie renouvelables sont intrinsèquement plus sûres que les sources d'énergie traditionnelles. </vt:lpstr>
      <vt:lpstr>Mythe n° 5 : les technologies blockchain sont la solution miracle pour la cybersécurité dans le secteur de l'énergie - Introduction </vt:lpstr>
      <vt:lpstr>Mythe n° 5 : les technologies blockchain sont la solution miracle pour la cybersécurité dans le secteur de l'énergie. </vt:lpstr>
      <vt:lpstr>Mythe n° 6 : seuls les mots de passe complexes peuvent empêcher les cyberattaques sur les appareils énergétiques intelligents - Introduction </vt:lpstr>
      <vt:lpstr>Mythe n° 6 : seuls des mots de passe complexes peuvent empêcher les cyberattaques sur les appareils énergétiques intelligents. </vt:lpstr>
      <vt:lpstr>Mythe n° 7 : les cyberattaques contre les infrastructures énergétiques visent principalement les grandes centrales électriques et les sous-stations - Introduction </vt:lpstr>
      <vt:lpstr>Mythe n° 7 : les cyberattaques contre les infrastructures énergétiques visent principalement les grandes centrales électriques et les sous-stations. </vt:lpstr>
      <vt:lpstr>Mythe n° 8 : l'utilisation d'un logiciel antivirus suffit à protéger les réseaux domestiques contre les cyberattaques visant les appareils énergétiques intelligents - Introduction </vt:lpstr>
      <vt:lpstr>Mythe n° 8 : l'utilisation d'un logiciel antivirus suffit à protéger les réseaux domestiques contre les cyberattaques visant les appareils énergétiques intelligents.  </vt:lpstr>
      <vt:lpstr>Prochaines étapes </vt:lpstr>
      <vt:lpstr>Remerciements </vt:lpstr>
      <vt:lpstr>Merci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2026-03-09T12:19:22Z</dcterms:modified>
  <cp:category/>
</cp:coreProperties>
</file>