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Open Sans" panose="020B0606030504020204" pitchFamily="34" charset="0"/>
      <p:regular r:id="rId32"/>
      <p:bold r:id="rId33"/>
      <p:italic r:id="rId34"/>
      <p:boldItalic r:id="rId35"/>
    </p:embeddedFont>
    <p:embeddedFont>
      <p:font typeface="Open Sans ExtraBold" panose="020B0606030504020204" pitchFamily="34" charset="0"/>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GJV7FhHK7t++NKg1PUm32g==" hashData="6rzg6T+A6ks/nRWXHGW0UE6klTQRiPkuwWZn8EpVFqIwKnZNvhBQJdPpxvffjqlr14vuAddv0+E6NscNsumm+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IDhxzZetBbWNzxPBXOJBz13++/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1"/>
  </p:normalViewPr>
  <p:slideViewPr>
    <p:cSldViewPr snapToGrid="0">
      <p:cViewPr varScale="1">
        <p:scale>
          <a:sx n="116" d="100"/>
          <a:sy n="116" d="100"/>
        </p:scale>
        <p:origin x="65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0" i="0" u="none" strike="noStrike" cap="none">
                <a:solidFill>
                  <a:srgbClr val="000000"/>
                </a:solidFill>
                <a:latin typeface="Arial"/>
                <a:ea typeface="Arial"/>
                <a:cs typeface="Arial"/>
                <a:sym typeface="Arial"/>
              </a:rPr>
              <a:t>Tout d'abord, le réseau national peut être divisé en trois grandes parties : la production </a:t>
            </a:r>
            <a:r>
              <a:rPr lang="en-US" sz="1100">
                <a:solidFill>
                  <a:srgbClr val="000000"/>
                </a:solidFill>
                <a:latin typeface="Arial"/>
                <a:ea typeface="Arial"/>
                <a:cs typeface="Arial"/>
                <a:sym typeface="Arial"/>
              </a:rPr>
              <a:t>centralisée </a:t>
            </a:r>
            <a:r>
              <a:rPr lang="en-US" sz="1100" b="0" i="0" u="none" strike="noStrike" cap="none">
                <a:solidFill>
                  <a:srgbClr val="000000"/>
                </a:solidFill>
                <a:latin typeface="Arial"/>
                <a:ea typeface="Arial"/>
                <a:cs typeface="Arial"/>
                <a:sym typeface="Arial"/>
              </a:rPr>
              <a:t>d'</a:t>
            </a:r>
            <a:r>
              <a:rPr lang="en-US" sz="1100">
                <a:solidFill>
                  <a:srgbClr val="000000"/>
                </a:solidFill>
                <a:latin typeface="Arial"/>
                <a:ea typeface="Arial"/>
                <a:cs typeface="Arial"/>
                <a:sym typeface="Arial"/>
              </a:rPr>
              <a:t>électricité</a:t>
            </a:r>
            <a:r>
              <a:rPr lang="en-US" sz="1100" b="0" i="0" u="none" strike="noStrike" cap="none">
                <a:solidFill>
                  <a:srgbClr val="000000"/>
                </a:solidFill>
                <a:latin typeface="Arial"/>
                <a:ea typeface="Arial"/>
                <a:cs typeface="Arial"/>
                <a:sym typeface="Arial"/>
              </a:rPr>
              <a:t>, la transmission et la distribution. Traditionnellement, le réseau national produit de l'électricité grâce à de grandes centrales électriques basées, par exemple, sur les combustibles fossiles et l'énergie hydraulique, qui </a:t>
            </a:r>
            <a:r>
              <a:rPr lang="en-US" sz="1100">
                <a:solidFill>
                  <a:srgbClr val="000000"/>
                </a:solidFill>
                <a:latin typeface="Arial"/>
                <a:ea typeface="Arial"/>
                <a:cs typeface="Arial"/>
                <a:sym typeface="Arial"/>
              </a:rPr>
              <a:t>sont connectées </a:t>
            </a:r>
            <a:r>
              <a:rPr lang="en-US" sz="1100" b="0" i="0" u="none" strike="noStrike" cap="none">
                <a:solidFill>
                  <a:srgbClr val="000000"/>
                </a:solidFill>
                <a:latin typeface="Arial"/>
                <a:ea typeface="Arial"/>
                <a:cs typeface="Arial"/>
                <a:sym typeface="Arial"/>
              </a:rPr>
              <a:t>au réseau de transmission. Toutefois, des centrales électriques plus petites, telles que des parcs éoliens et des panneaux photovoltaïques, peuvent également être connectées directement au réseau de distribution. Le réseau national utilise les économies d'échelle pour réduire les coûts de production, mais </a:t>
            </a:r>
            <a:r>
              <a:rPr lang="en-US" sz="1100">
                <a:solidFill>
                  <a:srgbClr val="000000"/>
                </a:solidFill>
                <a:latin typeface="Arial"/>
                <a:ea typeface="Arial"/>
                <a:cs typeface="Arial"/>
                <a:sym typeface="Arial"/>
              </a:rPr>
              <a:t>nécessite des </a:t>
            </a:r>
            <a:r>
              <a:rPr lang="en-US" sz="1100" b="0" i="0" u="none" strike="noStrike" cap="none">
                <a:solidFill>
                  <a:srgbClr val="000000"/>
                </a:solidFill>
                <a:latin typeface="Arial"/>
                <a:ea typeface="Arial"/>
                <a:cs typeface="Arial"/>
                <a:sym typeface="Arial"/>
              </a:rPr>
              <a:t>réseaux étendus pour transmettre et distribuer l'électricité aux clients</a:t>
            </a:r>
            <a:r>
              <a:rPr lang="en-US" sz="1100">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solidFill>
                <a:srgbClr val="000000"/>
              </a:solidFill>
              <a:latin typeface="Calibri"/>
              <a:ea typeface="Calibri"/>
              <a:cs typeface="Calibri"/>
              <a:sym typeface="Calibri"/>
            </a:endParaRPr>
          </a:p>
          <a:p>
            <a:pPr marL="0" lvl="0" indent="0" algn="l" rtl="0">
              <a:spcBef>
                <a:spcPts val="0"/>
              </a:spcBef>
              <a:spcAft>
                <a:spcPts val="0"/>
              </a:spcAft>
              <a:buNone/>
            </a:pPr>
            <a:r>
              <a:rPr lang="en-US" sz="1100">
                <a:solidFill>
                  <a:srgbClr val="000000"/>
                </a:solidFill>
                <a:latin typeface="Arial"/>
                <a:ea typeface="Arial"/>
                <a:cs typeface="Arial"/>
                <a:sym typeface="Arial"/>
              </a:rPr>
              <a:t>En examinant le diagramme de flux, on constate que le réseau national a un flux d'énergie spécifique :</a:t>
            </a:r>
            <a:endParaRPr/>
          </a:p>
          <a:p>
            <a:pPr marL="0" lvl="0" indent="0" algn="l" rtl="0">
              <a:spcBef>
                <a:spcPts val="0"/>
              </a:spcBef>
              <a:spcAft>
                <a:spcPts val="0"/>
              </a:spcAft>
              <a:buNone/>
            </a:pPr>
            <a:r>
              <a:rPr lang="en-US" sz="1100" b="1">
                <a:solidFill>
                  <a:srgbClr val="000000"/>
                </a:solidFill>
                <a:latin typeface="Arial"/>
                <a:ea typeface="Arial"/>
                <a:cs typeface="Arial"/>
                <a:sym typeface="Arial"/>
              </a:rPr>
              <a:t>Production centralisée d'électricité</a:t>
            </a:r>
            <a:endParaRPr sz="1100" b="1">
              <a:solidFill>
                <a:srgbClr val="000000"/>
              </a:solidFill>
              <a:latin typeface="Arial"/>
              <a:ea typeface="Arial"/>
              <a:cs typeface="Arial"/>
              <a:sym typeface="Arial"/>
            </a:endParaRPr>
          </a:p>
          <a:p>
            <a:pPr marL="457200" lvl="1" indent="0" algn="l" rtl="0">
              <a:spcBef>
                <a:spcPts val="0"/>
              </a:spcBef>
              <a:spcAft>
                <a:spcPts val="0"/>
              </a:spcAft>
              <a:buNone/>
            </a:pPr>
            <a:r>
              <a:rPr lang="en-US" sz="1100">
                <a:solidFill>
                  <a:srgbClr val="000000"/>
                </a:solidFill>
                <a:latin typeface="Arial"/>
                <a:ea typeface="Arial"/>
                <a:cs typeface="Arial"/>
                <a:sym typeface="Arial"/>
              </a:rPr>
              <a:t>La première partie est constituée par les </a:t>
            </a:r>
            <a:r>
              <a:rPr lang="en-US" sz="1100" b="0" i="0" u="none" strike="noStrike" cap="none">
                <a:solidFill>
                  <a:srgbClr val="000000"/>
                </a:solidFill>
                <a:latin typeface="Arial"/>
                <a:ea typeface="Arial"/>
                <a:cs typeface="Arial"/>
                <a:sym typeface="Arial"/>
              </a:rPr>
              <a:t>centrales électriques, que vous voyez </a:t>
            </a:r>
            <a:r>
              <a:rPr lang="en-US" sz="1100">
                <a:solidFill>
                  <a:srgbClr val="000000"/>
                </a:solidFill>
                <a:latin typeface="Arial"/>
                <a:ea typeface="Arial"/>
                <a:cs typeface="Arial"/>
                <a:sym typeface="Arial"/>
              </a:rPr>
              <a:t>en </a:t>
            </a:r>
            <a:r>
              <a:rPr lang="en-US" sz="1100" b="0" i="0" u="none" strike="noStrike" cap="none">
                <a:solidFill>
                  <a:srgbClr val="000000"/>
                </a:solidFill>
                <a:latin typeface="Arial"/>
                <a:ea typeface="Arial"/>
                <a:cs typeface="Arial"/>
                <a:sym typeface="Arial"/>
              </a:rPr>
              <a:t>haut de l'image, qui produisent de l'électricité.</a:t>
            </a:r>
            <a:endParaRPr sz="11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r>
              <a:rPr lang="en-US" sz="1100" b="1" i="0" u="none" strike="noStrike" cap="none">
                <a:solidFill>
                  <a:srgbClr val="000000"/>
                </a:solidFill>
                <a:latin typeface="Arial"/>
                <a:ea typeface="Arial"/>
                <a:cs typeface="Arial"/>
                <a:sym typeface="Arial"/>
              </a:rPr>
              <a:t>Transport d'électricité par des lignes à haute tension (</a:t>
            </a:r>
            <a:r>
              <a:rPr lang="en-US" sz="1100" b="1">
                <a:solidFill>
                  <a:srgbClr val="000000"/>
                </a:solidFill>
                <a:latin typeface="Arial"/>
                <a:ea typeface="Arial"/>
                <a:cs typeface="Arial"/>
                <a:sym typeface="Arial"/>
              </a:rPr>
              <a:t>HT) </a:t>
            </a:r>
            <a:r>
              <a:rPr lang="en-US" sz="1100" b="1" i="0" u="none" strike="noStrike" cap="none">
                <a:solidFill>
                  <a:srgbClr val="000000"/>
                </a:solidFill>
                <a:latin typeface="Arial"/>
                <a:ea typeface="Arial"/>
                <a:cs typeface="Arial"/>
                <a:sym typeface="Arial"/>
              </a:rPr>
              <a:t>- moyenne tension (</a:t>
            </a:r>
            <a:r>
              <a:rPr lang="en-US" sz="1100" b="1">
                <a:solidFill>
                  <a:srgbClr val="000000"/>
                </a:solidFill>
                <a:latin typeface="Arial"/>
                <a:ea typeface="Arial"/>
                <a:cs typeface="Arial"/>
                <a:sym typeface="Arial"/>
              </a:rPr>
              <a:t>MT)</a:t>
            </a:r>
            <a:endParaRPr sz="1100" b="0" i="0" u="none" strike="noStrike" cap="none">
              <a:solidFill>
                <a:srgbClr val="000000"/>
              </a:solidFill>
              <a:latin typeface="Arial"/>
              <a:ea typeface="Arial"/>
              <a:cs typeface="Arial"/>
              <a:sym typeface="Arial"/>
            </a:endParaRPr>
          </a:p>
          <a:p>
            <a:pPr marL="457200" lvl="1" indent="0" algn="l" rtl="0">
              <a:spcBef>
                <a:spcPts val="0"/>
              </a:spcBef>
              <a:spcAft>
                <a:spcPts val="0"/>
              </a:spcAft>
              <a:buNone/>
            </a:pPr>
            <a:r>
              <a:rPr lang="en-US" sz="1100" b="0" i="0" u="none" strike="noStrike" cap="none">
                <a:solidFill>
                  <a:srgbClr val="000000"/>
                </a:solidFill>
                <a:latin typeface="Arial"/>
                <a:ea typeface="Arial"/>
                <a:cs typeface="Arial"/>
                <a:sym typeface="Arial"/>
              </a:rPr>
              <a:t>L'électricité est ensuite acheminée vers les villes et les agglomérations par le biais du </a:t>
            </a:r>
            <a:r>
              <a:rPr lang="en-US" sz="1100">
                <a:solidFill>
                  <a:srgbClr val="000000"/>
                </a:solidFill>
                <a:latin typeface="Arial"/>
                <a:ea typeface="Arial"/>
                <a:cs typeface="Arial"/>
                <a:sym typeface="Arial"/>
              </a:rPr>
              <a:t>réseau de </a:t>
            </a:r>
            <a:r>
              <a:rPr lang="en-US" sz="1100" b="0" i="0" u="none" strike="noStrike" cap="none">
                <a:solidFill>
                  <a:srgbClr val="000000"/>
                </a:solidFill>
                <a:latin typeface="Arial"/>
                <a:ea typeface="Arial"/>
                <a:cs typeface="Arial"/>
                <a:sym typeface="Arial"/>
              </a:rPr>
              <a:t>transport</a:t>
            </a:r>
            <a:r>
              <a:rPr lang="en-US" sz="1100">
                <a:solidFill>
                  <a:srgbClr val="000000"/>
                </a:solidFill>
                <a:latin typeface="Arial"/>
                <a:ea typeface="Arial"/>
                <a:cs typeface="Arial"/>
                <a:sym typeface="Arial"/>
              </a:rPr>
              <a:t>, que vous voyez en jaune au milieu de l'image, et </a:t>
            </a:r>
            <a:r>
              <a:rPr lang="en-US" sz="1100" b="0" i="0" u="none" strike="noStrike" cap="none">
                <a:solidFill>
                  <a:srgbClr val="000000"/>
                </a:solidFill>
                <a:latin typeface="Arial"/>
                <a:ea typeface="Arial"/>
                <a:cs typeface="Arial"/>
                <a:sym typeface="Arial"/>
              </a:rPr>
              <a:t>qui se compose de lignes à haute tension et à moyenne tension.</a:t>
            </a:r>
            <a:endParaRPr sz="11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r>
              <a:rPr lang="en-US" sz="1100" b="1" i="0" u="none" strike="noStrike" cap="none">
                <a:solidFill>
                  <a:srgbClr val="000000"/>
                </a:solidFill>
                <a:latin typeface="Arial"/>
                <a:ea typeface="Arial"/>
                <a:cs typeface="Arial"/>
                <a:sym typeface="Arial"/>
              </a:rPr>
              <a:t>Distribution d'électricité par des lignes à moyenne tension - basse tension (</a:t>
            </a:r>
            <a:r>
              <a:rPr lang="en-US" sz="1100" b="1">
                <a:solidFill>
                  <a:srgbClr val="000000"/>
                </a:solidFill>
                <a:latin typeface="Arial"/>
                <a:ea typeface="Arial"/>
                <a:cs typeface="Arial"/>
                <a:sym typeface="Arial"/>
              </a:rPr>
              <a:t>BT</a:t>
            </a:r>
            <a:r>
              <a:rPr lang="en-US" sz="1100" b="1" i="0" u="none" strike="noStrike" cap="none">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a:p>
            <a:pPr marL="457200" lvl="1" indent="0" algn="l" rtl="0">
              <a:spcBef>
                <a:spcPts val="0"/>
              </a:spcBef>
              <a:spcAft>
                <a:spcPts val="0"/>
              </a:spcAft>
              <a:buNone/>
            </a:pPr>
            <a:r>
              <a:rPr lang="en-US" sz="1100" b="0" i="0" u="none" strike="noStrike" cap="none">
                <a:solidFill>
                  <a:srgbClr val="000000"/>
                </a:solidFill>
                <a:latin typeface="Arial"/>
                <a:ea typeface="Arial"/>
                <a:cs typeface="Arial"/>
                <a:sym typeface="Arial"/>
              </a:rPr>
              <a:t>Enfin, les </a:t>
            </a:r>
            <a:r>
              <a:rPr lang="en-US" sz="1100">
                <a:solidFill>
                  <a:srgbClr val="000000"/>
                </a:solidFill>
                <a:latin typeface="Arial"/>
                <a:ea typeface="Arial"/>
                <a:cs typeface="Arial"/>
                <a:sym typeface="Arial"/>
              </a:rPr>
              <a:t>réseaux de</a:t>
            </a:r>
            <a:r>
              <a:rPr lang="en-US" sz="1100" b="0" i="0" u="none" strike="noStrike" cap="none">
                <a:solidFill>
                  <a:srgbClr val="000000"/>
                </a:solidFill>
                <a:latin typeface="Arial"/>
                <a:ea typeface="Arial"/>
                <a:cs typeface="Arial"/>
                <a:sym typeface="Arial"/>
              </a:rPr>
              <a:t> distribution</a:t>
            </a:r>
            <a:r>
              <a:rPr lang="en-US" sz="1100">
                <a:solidFill>
                  <a:srgbClr val="000000"/>
                </a:solidFill>
                <a:latin typeface="Arial"/>
                <a:ea typeface="Arial"/>
                <a:cs typeface="Arial"/>
                <a:sym typeface="Arial"/>
              </a:rPr>
              <a:t>, que vous voyez en bas de l'image, </a:t>
            </a:r>
            <a:r>
              <a:rPr lang="en-US" sz="1100" b="0" i="0" u="none" strike="noStrike" cap="none">
                <a:solidFill>
                  <a:srgbClr val="000000"/>
                </a:solidFill>
                <a:latin typeface="Arial"/>
                <a:ea typeface="Arial"/>
                <a:cs typeface="Arial"/>
                <a:sym typeface="Arial"/>
              </a:rPr>
              <a:t>reçoivent l'électricité du réseau de transport et la distribuent au client par le biais de lignes à moyenne tension et à basse tension.</a:t>
            </a:r>
            <a:endParaRPr sz="1100" b="0" i="0" u="none" strike="noStrike" cap="none">
              <a:solidFill>
                <a:srgbClr val="000000"/>
              </a:solidFill>
              <a:latin typeface="Arial"/>
              <a:ea typeface="Arial"/>
              <a:cs typeface="Arial"/>
              <a:sym typeface="Arial"/>
            </a:endParaRPr>
          </a:p>
        </p:txBody>
      </p:sp>
      <p:sp>
        <p:nvSpPr>
          <p:cNvPr id="267" name="Google Shape;2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 mini-réseaux sont une version plus petite du réseau, alimentant une seule ville ou un seul village à partir de sources de production locales qui se connectent au réseau de distribution qui, à son tour, connecte chaque client.  La source de production peut être, par exemple, des panneaux solaires, des turbines éoliennes, un générateur diesel ou de l'énergie hydraulique. Ces sources peuvent être associées à des batteries ou à une combinaison des technologies avec différentes sources de production (appelée hybride).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Dans ce cas, le choix d'un type de production dépend des ressources disponibles localement dans la localité où se trouve le mini-réseau. Par exemple, s'il est proche d'une rivière, ce qui permettrait d'utiliser l'énergie hydroélectrique, ou quel est le potentiel solaire ou éolien ? De même, quel serait le coût du diesel si nous devions l'acheter et le transporter jusqu'à la localité ?  Si l'électricité est produite directement sur place, il n'est pas nécessaire de mettre en place un réseau de transport. Cependant, une capacité de production plus faible signifie que la production ne peut pas bénéficier autant des économies d'échelle que dans un réseau national.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Les avantages du mini-réseau sont les suivants :</a:t>
            </a:r>
            <a:endParaRPr/>
          </a:p>
          <a:p>
            <a:pPr marL="0" lvl="0" indent="0" algn="l" rtl="0">
              <a:spcBef>
                <a:spcPts val="0"/>
              </a:spcBef>
              <a:spcAft>
                <a:spcPts val="0"/>
              </a:spcAft>
              <a:buNone/>
            </a:pPr>
            <a:r>
              <a:rPr lang="en-US"/>
              <a:t>Ils peuvent répondre à des niveaux de demande moyens/élevés, généralement pour un groupe de ménages et/ou de charges productives. (Il s'agit de mini-réseaux isolés (hors réseau), qui ne sont pas interconnectés à un réseau régional ou national).</a:t>
            </a:r>
            <a:endParaRPr/>
          </a:p>
          <a:p>
            <a:pPr marL="0" lvl="0" indent="0" algn="l" rtl="0">
              <a:spcBef>
                <a:spcPts val="0"/>
              </a:spcBef>
              <a:spcAft>
                <a:spcPts val="0"/>
              </a:spcAft>
              <a:buNone/>
            </a:pPr>
            <a:r>
              <a:rPr lang="en-US"/>
              <a:t>Ils n'ont pas de coûts de transmission mais des coûts de distribution modestes (MT ou BT).</a:t>
            </a:r>
            <a:endParaRPr/>
          </a:p>
          <a:p>
            <a:pPr marL="0" lvl="0" indent="0" algn="l" rtl="0">
              <a:spcBef>
                <a:spcPts val="0"/>
              </a:spcBef>
              <a:spcAft>
                <a:spcPts val="0"/>
              </a:spcAft>
              <a:buNone/>
            </a:pPr>
            <a:r>
              <a:rPr lang="en-US"/>
              <a:t>Elles dépendent des ressources énergétiques disponibles localement et impliquent un stockage dans des batteries et un investissement initial élevé (si elles sont basées sur des sources renouvelables).</a:t>
            </a:r>
            <a:endParaRPr/>
          </a:p>
          <a:p>
            <a:pPr marL="0" lvl="0" indent="0" algn="l" rtl="0">
              <a:spcBef>
                <a:spcPts val="0"/>
              </a:spcBef>
              <a:spcAft>
                <a:spcPts val="0"/>
              </a:spcAft>
              <a:buNone/>
            </a:pPr>
            <a:r>
              <a:rPr lang="en-US"/>
              <a:t>S'il s'agit d'un diesel, ils dépendent de la disponibilité et/ou du coût du carburant.</a:t>
            </a:r>
            <a:endParaRPr/>
          </a:p>
        </p:txBody>
      </p:sp>
      <p:sp>
        <p:nvSpPr>
          <p:cNvPr id="278" name="Google Shape;27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Enfin, nous avons les technologies autonomes dans lesquelles le client dispose de sa propre unité de production. Il peut s'agir d'un petit générateur diesel ou, comme c'est le plus souvent le cas aujourd'hui, de son propre système solaire domestique (ou SHS, Solar Home System). Ces unités sont petites et ont un coût plus élevé par kilowatt de capacité installée, mais elles n'ont pas besoin de réseau de transmission et de distribution car le client produit de l'électricité directement là où il en a besoin. Tout comme les mini-réseaux, les systèmes autonomes doivent utiliser les ressources disponibles localement. Cela signifie qu'il faut tenir compte du potentiel solaire et du coût local du diesel, y compris les coûts de transport.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Les avantages des systèmes autonomes sont les suivants :</a:t>
            </a:r>
            <a:endParaRPr/>
          </a:p>
          <a:p>
            <a:pPr marL="0" lvl="0" indent="0" algn="l" rtl="0">
              <a:spcBef>
                <a:spcPts val="0"/>
              </a:spcBef>
              <a:spcAft>
                <a:spcPts val="0"/>
              </a:spcAft>
              <a:buNone/>
            </a:pPr>
            <a:r>
              <a:rPr lang="en-US"/>
              <a:t>Ils sont </a:t>
            </a:r>
            <a:r>
              <a:rPr lang="en-US" sz="1200"/>
              <a:t>les mieux </a:t>
            </a:r>
            <a:r>
              <a:rPr lang="en-US"/>
              <a:t>à même de </a:t>
            </a:r>
            <a:r>
              <a:rPr lang="en-US" sz="1200"/>
              <a:t>répondre à des niveaux de demande faibles, généralement des ménages individuels et quelques clients</a:t>
            </a:r>
            <a:r>
              <a:rPr lang="en-US"/>
              <a:t>. </a:t>
            </a:r>
            <a:endParaRPr sz="1200"/>
          </a:p>
          <a:p>
            <a:pPr marL="0" lvl="0" indent="0" algn="l" rtl="0">
              <a:spcBef>
                <a:spcPts val="0"/>
              </a:spcBef>
              <a:spcAft>
                <a:spcPts val="0"/>
              </a:spcAft>
              <a:buNone/>
            </a:pPr>
            <a:r>
              <a:rPr lang="en-US" sz="1200"/>
              <a:t>Aucun réseau de transmission et de distribution n'est nécessaire</a:t>
            </a:r>
            <a:r>
              <a:rPr lang="en-US"/>
              <a:t>. </a:t>
            </a:r>
            <a:endParaRPr sz="1200"/>
          </a:p>
          <a:p>
            <a:pPr marL="0" lvl="0" indent="0" algn="l" rtl="0">
              <a:spcBef>
                <a:spcPts val="0"/>
              </a:spcBef>
              <a:spcAft>
                <a:spcPts val="0"/>
              </a:spcAft>
              <a:buNone/>
            </a:pPr>
            <a:r>
              <a:rPr lang="en-US"/>
              <a:t>Ils sont déployés </a:t>
            </a:r>
            <a:r>
              <a:rPr lang="en-US" sz="1200"/>
              <a:t>relativement facilement</a:t>
            </a:r>
            <a:r>
              <a:rPr lang="en-US"/>
              <a:t>.</a:t>
            </a:r>
            <a:endParaRPr sz="1200"/>
          </a:p>
          <a:p>
            <a:pPr marL="0" lvl="0" indent="0" algn="l" rtl="0">
              <a:spcBef>
                <a:spcPts val="0"/>
              </a:spcBef>
              <a:spcAft>
                <a:spcPts val="0"/>
              </a:spcAft>
              <a:buNone/>
            </a:pPr>
            <a:r>
              <a:rPr lang="en-US"/>
              <a:t>Elles dépendent </a:t>
            </a:r>
            <a:r>
              <a:rPr lang="en-US" sz="1200"/>
              <a:t>des ressources disponibles </a:t>
            </a:r>
            <a:r>
              <a:rPr lang="en-US"/>
              <a:t>localement</a:t>
            </a:r>
            <a:r>
              <a:rPr lang="en-US" sz="1200"/>
              <a:t>, peuvent impliquer un stockage par batterie </a:t>
            </a:r>
            <a:r>
              <a:rPr lang="en-US"/>
              <a:t>et </a:t>
            </a:r>
            <a:r>
              <a:rPr lang="en-US" sz="1200"/>
              <a:t>ont un coût d'investissement initial relativement élevé (pour l'énergie photovoltaïque uniquement</a:t>
            </a:r>
            <a:r>
              <a:rPr lang="en-US"/>
              <a:t>). </a:t>
            </a:r>
            <a:endParaRPr sz="1200"/>
          </a:p>
          <a:p>
            <a:pPr marL="0" lvl="0" indent="0" algn="l" rtl="0">
              <a:spcBef>
                <a:spcPts val="0"/>
              </a:spcBef>
              <a:spcAft>
                <a:spcPts val="0"/>
              </a:spcAft>
              <a:buNone/>
            </a:pPr>
            <a:r>
              <a:rPr lang="en-US"/>
              <a:t>Elles ont </a:t>
            </a:r>
            <a:r>
              <a:rPr lang="en-US" sz="1200"/>
              <a:t>un coût d'investissement initial plus faible mais dépendent de la disponibilité et du coût du carburant (pour le diesel uniquement)</a:t>
            </a:r>
            <a:r>
              <a:rPr lang="en-US"/>
              <a:t>.</a:t>
            </a:r>
            <a:endParaRPr sz="1200"/>
          </a:p>
        </p:txBody>
      </p:sp>
      <p:sp>
        <p:nvSpPr>
          <p:cNvPr id="301" name="Google Shape;30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Historiquement, les modèles de systèmes énergétiques nationaux se sont concentrés sur l'optimisation de la production d'électricité du réseau. Il s'agit d'étudier </a:t>
            </a:r>
            <a:r>
              <a:rPr lang="en-US">
                <a:solidFill>
                  <a:srgbClr val="000000"/>
                </a:solidFill>
                <a:latin typeface="Arial"/>
                <a:ea typeface="Arial"/>
                <a:cs typeface="Arial"/>
                <a:sym typeface="Arial"/>
              </a:rPr>
              <a:t>une combinaison de </a:t>
            </a:r>
            <a:r>
              <a:rPr lang="en-US" sz="1200" b="0" i="0" u="none" strike="noStrike" cap="none">
                <a:solidFill>
                  <a:srgbClr val="000000"/>
                </a:solidFill>
                <a:latin typeface="Arial"/>
                <a:ea typeface="Arial"/>
                <a:cs typeface="Arial"/>
                <a:sym typeface="Arial"/>
              </a:rPr>
              <a:t>centrales électriques capables de fournir une électricité fiable à un faible coût. Ces modèles tiennent compte de différentes contraintes telles que la disponibilité des ressources et les émissions de gaz à effet de serre. Toutefois, ces modèles ne sont pas optimaux pour modéliser les technologies hors réseau (où nous incluons les mini-réseaux et les technologies autonomes). L'amélioration de l'accès à l'électricité et des zones actuellement non desservies </a:t>
            </a:r>
            <a:r>
              <a:rPr lang="en-US">
                <a:solidFill>
                  <a:srgbClr val="000000"/>
                </a:solidFill>
                <a:latin typeface="Arial"/>
                <a:ea typeface="Arial"/>
                <a:cs typeface="Arial"/>
                <a:sym typeface="Arial"/>
              </a:rPr>
              <a:t>à </a:t>
            </a:r>
            <a:r>
              <a:rPr lang="en-US" sz="1200" b="0" i="0" u="none" strike="noStrike" cap="none">
                <a:solidFill>
                  <a:srgbClr val="000000"/>
                </a:solidFill>
                <a:latin typeface="Arial"/>
                <a:ea typeface="Arial"/>
                <a:cs typeface="Arial"/>
                <a:sym typeface="Arial"/>
              </a:rPr>
              <a:t>moindre coût </a:t>
            </a:r>
            <a:r>
              <a:rPr lang="en-US">
                <a:solidFill>
                  <a:srgbClr val="000000"/>
                </a:solidFill>
                <a:latin typeface="Arial"/>
                <a:ea typeface="Arial"/>
                <a:cs typeface="Arial"/>
                <a:sym typeface="Arial"/>
              </a:rPr>
              <a:t>doit </a:t>
            </a:r>
            <a:r>
              <a:rPr lang="en-US" sz="1200" b="0" i="0" u="none" strike="noStrike" cap="none">
                <a:solidFill>
                  <a:srgbClr val="000000"/>
                </a:solidFill>
                <a:latin typeface="Arial"/>
                <a:ea typeface="Arial"/>
                <a:cs typeface="Arial"/>
                <a:sym typeface="Arial"/>
              </a:rPr>
              <a:t>également prendre en compte les technologies hors réseau. C'est la raison pour laquelle des modèles géospatiaux d'électrification ont été développés, comme nous le verrons plus en détail dans les sections suivantes</a:t>
            </a:r>
            <a:r>
              <a:rPr lang="en-US">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sp>
        <p:nvSpPr>
          <p:cNvPr id="317" name="Google Shape;31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L'accès à l'énergie moderne, et à l'électricité en particulier, est un ingrédient important du progrès socio-économique et du bien-être. Comme nous l'avons vu précédemment, de nombreux efforts d'électrification se concentrent sur le déploiement de grands réseaux centralisés. En revanche, les systèmes hors réseau ne peuvent fournir de l'électricité qu'à une petite partie de la population mondiale. Cependant, avec l'Agenda 2030 et la réalisation de l'accès universel à l'énergie pour tous, c'est-à-dire l'objectif de développement durable n°7, les solutions énergétiques décentralisées ont le potentiel de jouer un rôle clé pour les parties de la population qui n'ont toujours pas accès à l'électricité. L'Agence internationale de l'énergie estime qu'environ 70 % des ménages ruraux pourraient être électrifiés grâce à des technologies hors réseau (autonomes et mini-réseaux) au cours de la prochaine décennie. Bien que cette transition soit prometteuse, elle peut également accroître la complexité du processus de planification de l'électrification. En effet, les technologies hors réseau sont différentes de celles du réseau central et comportent leurs propres risques. Par exemple, une technologie nouvelle et coûteuse, comme les énergies renouvelables à petite échelle avec stockage, sera introduite dans les zones rurales de l'Afrique subsaharienne où le prix peut être un facteur clé. Ces technologies renouvelables à petite échelle peuvent également être mises en œuvre par de nouveaux acteurs qui doivent s'impliquer et coopérer au niveau local.</a:t>
            </a:r>
            <a:endParaRPr/>
          </a:p>
        </p:txBody>
      </p:sp>
      <p:sp>
        <p:nvSpPr>
          <p:cNvPr id="343" name="Google Shape;34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Le processus d'électrification est, bien entendu, spécifique à chaque cas en termes de lieu, de temps et de ressources disponibles à chaque endroit. Cependant, il semble qu'il y ait des modèles communs entre le développement historique de l'électrification.</a:t>
            </a:r>
            <a:endParaRPr/>
          </a:p>
          <a:p>
            <a:pPr marL="0" lvl="0" indent="0" algn="l" rtl="0">
              <a:spcBef>
                <a:spcPts val="0"/>
              </a:spcBef>
              <a:spcAft>
                <a:spcPts val="0"/>
              </a:spcAft>
              <a:buNone/>
            </a:pPr>
            <a:r>
              <a:rPr lang="en-US"/>
              <a:t>La première phase de développement peut être illustrée par de petits projets pilotes innovants (de mini-réseaux) qui s'appuient sur un modèle commercial proposé et testent leur faisabilité initiale.</a:t>
            </a:r>
            <a:endParaRPr/>
          </a:p>
          <a:p>
            <a:pPr marL="0" lvl="0" indent="0" algn="l" rtl="0">
              <a:spcBef>
                <a:spcPts val="0"/>
              </a:spcBef>
              <a:spcAft>
                <a:spcPts val="0"/>
              </a:spcAft>
              <a:buNone/>
            </a:pPr>
            <a:r>
              <a:rPr lang="en-US"/>
              <a:t>La deuxième phase est la phase de déploiement, au cours de laquelle nous trouvons les clients qui peuvent se permettre de payer l'accès premium à un certain service d'électricité (connexion à des mini-réseaux plus importants). C'est également à ce stade que nous voyons la preuve de la viabilité économique de la technologie et de ses applications.</a:t>
            </a:r>
            <a:endParaRPr/>
          </a:p>
          <a:p>
            <a:pPr marL="0" lvl="0" indent="0" algn="l" rtl="0">
              <a:spcBef>
                <a:spcPts val="0"/>
              </a:spcBef>
              <a:spcAft>
                <a:spcPts val="0"/>
              </a:spcAft>
              <a:buClr>
                <a:schemeClr val="dk1"/>
              </a:buClr>
              <a:buSzPts val="1200"/>
              <a:buFont typeface="Calibri"/>
              <a:buNone/>
            </a:pPr>
            <a:r>
              <a:rPr lang="en-US"/>
              <a:t>La troisième phase est l'expansion économique des mini-réseaux vers des réseaux connectés plus importants qui peuvent alors bénéficier de l'économie d'échelle. L'opportunité économique potentielle que cela représente stimule également le développement de la région.</a:t>
            </a:r>
            <a:endParaRPr/>
          </a:p>
          <a:p>
            <a:pPr marL="0" lvl="0" indent="0" algn="l" rtl="0">
              <a:spcBef>
                <a:spcPts val="0"/>
              </a:spcBef>
              <a:spcAft>
                <a:spcPts val="0"/>
              </a:spcAft>
              <a:buNone/>
            </a:pPr>
            <a:r>
              <a:rPr lang="en-US"/>
              <a:t>La quatrième et dernière phase est celle de la mise à l'échelle sociale, au cours de laquelle un acteur public intervient et commence à réguler le marché et à le compléter. Cela permet aux localités qui ne sont pas économiquement viables d'être néanmoins connectées. C'est ce que l'on appelle souvent l'électrification du dernier kilomètre.</a:t>
            </a:r>
            <a:endParaRPr/>
          </a:p>
        </p:txBody>
      </p:sp>
      <p:sp>
        <p:nvSpPr>
          <p:cNvPr id="353" name="Google Shape;35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dernière phase (mise à l'échelle sociale) se produit lorsque le réseau central et/ou les technologies décentralisées sont déployés, généralement dans le cadre d'un plan d'électrification de l'État, et que la population du "dernier kilomètre" bénéficie d'un accès à l'énergie. Nous voyons ici des défis communs qui sont liés à l'objectif de développement durable n° 7. Comment parvenir à un accès universel à l'électricité - en particulier en ce qui concerne les communautés rurales éloignées non desservies - et à quel coût ? En outre, des questions se posent quant à la manière de garantir un approvisionnement fiable et respectueux de l'environnement. </a:t>
            </a:r>
            <a:endParaRPr sz="12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r>
              <a:rPr lang="en-US"/>
              <a:t>Historiquement, ces quatre phases se sont généralement déroulées dans l'ordre indiqué sur l'image, les grands systèmes prenant le pas sur les petits au fur et à mesure que l'électrification progressait. Cela a finalement conduit au développement des réseaux électriques modernes d'aujourd'hui, essentiellement centralisés, dans de nombreux pays. Ce n'est plus le cas aujourd'hui, puisque des réseaux centralisés sont disponibles - à différents niveaux de capacité et de fiabilité - dans la plupart des pays. Cela signifie qu'aujourd'hui, les populations non électrifiées peuvent se passer de petits systèmes pilotes hors réseau et se connecter directement au réseau central. </a:t>
            </a:r>
            <a:endParaRPr sz="1200" b="0" i="0" u="none" strike="noStrike" cap="none">
              <a:solidFill>
                <a:srgbClr val="000000"/>
              </a:solidFill>
              <a:latin typeface="Arial"/>
              <a:ea typeface="Arial"/>
              <a:cs typeface="Arial"/>
              <a:sym typeface="Arial"/>
            </a:endParaRPr>
          </a:p>
        </p:txBody>
      </p:sp>
      <p:sp>
        <p:nvSpPr>
          <p:cNvPr id="362" name="Google Shape;36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D'un autre côté, comme le montre l'histoire, ce saut dans la connexion directe au réseau central n'est pas facile, surtout lorsqu'il s'agit de populations plus éloignées et plus pauvres, appelées le "dernier kilomètre". Il dépend fortement d'une forte détermination politique soutenue par un financement gouvernemental. La planification et la mise en œuvre prennent également beaucoup de temps. Dans certains cas, le coût de l'extension du réseau est si élevé qu'il ne s'agit tout simplement pas d'une option d'électrification viable, même dans les pays qui disposent des ressources financières, technologiques et politiques nécessaires pour réaliser ce saut. D'un point de vue économique, le coût des lignes de distribution était moins élevé et la dépendance à l'égard de l'électricité importée était également moindre. La communauté bénéficiaire s'est également sentie concernée.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Aujourd'hui, les technologies de réseau et hors réseau sont passées de la première à la troisième phase et sont devenues techniquement et financièrement plus viables, ce que nous aborderons dans les prochaines parties du cours. La possibilité de connecter plusieurs technologies de centrales électriques, d'avoir des interconnexions régionales et des lignes de transmission à longue distance rend l'électricité du réseau flexible, fiable et considérablement bon marché. D'autre part, les mini-réseaux sont disponibles sous différentes configurations (CA ou CC) et peuvent être alimentés par une variété de sources d'énergie primaire telles que le pétrole, la biomasse, l'hydroélectricité, le vent, le soleil, l'hydrogène ou les systèmes hybrides. En outre, les systèmes solaires domestiques et autres mini, micro ou pico-générateurs peuvent fournir de l'électricité quotidienne aux ménages sur demande. Cependant, cette gamme d'options technologiques augmente également la complexité du processus de planification de l'électrification. Des questions telles que : Où, quand et à quel prix ces technologies peuvent-elles être déployées pour assurer l'accès à l'électricité ? Qui va payer et selon quelles normes et/ou conditions ? Comment ces paiements seront-ils effectués ? Ce sont des questions auxquelles les planificateurs de l'électrification sont souvent confrontés aujourd'hui. En gardant tout cela à l'esprit, l'histoire peut nous donner quelques leçons clés qui pourraient être utiles pour la politique d'électrification aujourd'hui. </a:t>
            </a:r>
            <a:endParaRPr/>
          </a:p>
        </p:txBody>
      </p:sp>
      <p:sp>
        <p:nvSpPr>
          <p:cNvPr id="373" name="Google Shape;3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Quelles leçons pouvons-nous tirer de l'histoire ? Tout d'abord, les premiers systèmes électriques étaient conçus et construits en fonction du contexte local, notamment des ressources naturelles, des technologies disponibles, des chaînes d'approvisionnement et de la demande. En d'autres termes, les technologies d'électrification d'aujourd'hui devraient être conçues autour de technologies qui exploitent au mieux les ressources naturelles locales disponibles afin de garantir des chaînes d'approvisionnement durables.</a:t>
            </a:r>
            <a:endParaRPr/>
          </a:p>
          <a:p>
            <a:pPr marL="0" lvl="0" indent="0" algn="l" rtl="0">
              <a:spcBef>
                <a:spcPts val="0"/>
              </a:spcBef>
              <a:spcAft>
                <a:spcPts val="0"/>
              </a:spcAft>
              <a:buNone/>
            </a:pPr>
            <a:r>
              <a:rPr lang="en-US"/>
              <a:t>Deuxièmement, le développement des systèmes électriques a toujours été lié à la rentabilité. Qu'ils soient publics ou privés, les systèmes qui n'étaient pas économiquement viables finissaient par cesser leurs activités. Les premiers petits systèmes isolés étaient situés dans des endroits où la demande était évidente et très crédible, par exemple l'industrie, les mines ou les magasins commerciaux. Ils pouvaient s'offrir des services d'électricité à un prix élevé. Par conséquent, des liens étroits entre la fourniture d'électricité et la productivité sont essentiels au développement de solutions d'électrification durables. </a:t>
            </a:r>
            <a:endParaRPr/>
          </a:p>
          <a:p>
            <a:pPr marL="0" lvl="0" indent="0" algn="l" rtl="0">
              <a:spcBef>
                <a:spcPts val="0"/>
              </a:spcBef>
              <a:spcAft>
                <a:spcPts val="0"/>
              </a:spcAft>
              <a:buNone/>
            </a:pPr>
            <a:r>
              <a:rPr lang="en-US"/>
              <a:t>Troisièmement, l'implication de la communauté et la création d'un sentiment d'appropriation peuvent améliorer la fonctionnalité des systèmes électriques à long terme, en particulier dans les zones rurales. Cela est particulièrement vrai pour les configurations hors réseau, qui peuvent nécessiter des pratiques de gouvernance inclusives et/ou un dialogue ouvert concernant les paramètres de conception et d'exploitation, tels que la construction, l'entretien, l'expansion et les tarifs.</a:t>
            </a:r>
            <a:endParaRPr/>
          </a:p>
          <a:p>
            <a:pPr marL="0" lvl="0" indent="0" algn="l" rtl="0">
              <a:spcBef>
                <a:spcPts val="0"/>
              </a:spcBef>
              <a:spcAft>
                <a:spcPts val="0"/>
              </a:spcAft>
              <a:buNone/>
            </a:pPr>
            <a:r>
              <a:rPr lang="en-US"/>
              <a:t>Enfin, il est clair que, quelle que soit l'approche de l'électrification, les efforts d'accès à l'électricité semblent bénéficier de la mise en place d'un cadre politique fort et clair. Ce cadre doit fixer des objectifs clairs pour les progrès de l'électrification en créant une feuille de route solide pour les activités de planification de l'électrification dans le pays/la région. Les rôles dans le processus d'électrification doivent être clairement définis pour les différentes parties prenantes, telles que les planificateurs, le gouvernement, les régulateurs politiques, les développeurs, les investisseurs, les acteurs tiers, par exemple les ONG, et la communauté.</a:t>
            </a:r>
            <a:endParaRPr/>
          </a:p>
        </p:txBody>
      </p:sp>
      <p:sp>
        <p:nvSpPr>
          <p:cNvPr id="384" name="Google Shape;38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Ce cours comporte quatre objectifs d'apprentissage. Après ce cours, vous serez en mesure de</a:t>
            </a:r>
            <a:endParaRPr/>
          </a:p>
          <a:p>
            <a:pPr marL="0" lvl="0" indent="0" algn="l" rtl="0">
              <a:spcBef>
                <a:spcPts val="0"/>
              </a:spcBef>
              <a:spcAft>
                <a:spcPts val="0"/>
              </a:spcAft>
              <a:buClr>
                <a:schemeClr val="dk1"/>
              </a:buClr>
              <a:buSzPts val="1200"/>
              <a:buFont typeface="Calibri"/>
              <a:buNone/>
            </a:pPr>
            <a:r>
              <a:rPr lang="en-US"/>
              <a:t>Décrire l'état de l'accès à l'énergie dans le monde.</a:t>
            </a:r>
            <a:endParaRPr/>
          </a:p>
          <a:p>
            <a:pPr marL="0" lvl="0" indent="0" algn="l" rtl="0">
              <a:lnSpc>
                <a:spcPct val="90000"/>
              </a:lnSpc>
              <a:spcBef>
                <a:spcPts val="1000"/>
              </a:spcBef>
              <a:spcAft>
                <a:spcPts val="0"/>
              </a:spcAft>
              <a:buNone/>
            </a:pPr>
            <a:r>
              <a:rPr lang="en-US"/>
              <a:t>Énumérer les options technologiques pour l'électrification.</a:t>
            </a:r>
            <a:endParaRPr/>
          </a:p>
          <a:p>
            <a:pPr marL="0" lvl="0" indent="0" algn="l" rtl="0">
              <a:lnSpc>
                <a:spcPct val="90000"/>
              </a:lnSpc>
              <a:spcBef>
                <a:spcPts val="1000"/>
              </a:spcBef>
              <a:spcAft>
                <a:spcPts val="0"/>
              </a:spcAft>
              <a:buNone/>
            </a:pPr>
            <a:r>
              <a:rPr lang="en-US"/>
              <a:t>Décrire le contexte historique des mini-réseaux.</a:t>
            </a:r>
            <a:endParaRPr/>
          </a:p>
          <a:p>
            <a:pPr marL="0" lvl="0" indent="0" algn="l" rtl="0">
              <a:lnSpc>
                <a:spcPct val="90000"/>
              </a:lnSpc>
              <a:spcBef>
                <a:spcPts val="1000"/>
              </a:spcBef>
              <a:spcAft>
                <a:spcPts val="0"/>
              </a:spcAft>
              <a:buNone/>
            </a:pPr>
            <a:r>
              <a:rPr lang="en-US"/>
              <a:t>Extraire les résultats de la plateforme mondiale d'électrification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Ces résultats d'apprentissage seront importants pour la compréhension de base de la modélisation géospatiale.</a:t>
            </a:r>
            <a:endParaRPr/>
          </a:p>
        </p:txBody>
      </p:sp>
      <p:sp>
        <p:nvSpPr>
          <p:cNvPr id="180" name="Google Shape;18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Dans ce mini-cours, nous allons examiner de plus près la Plateforme mondiale d'électrification (GEP pour Global Electrification Platform) qui a été développée par le consortium des institutions suivantes :</a:t>
            </a:r>
            <a:endParaRPr/>
          </a:p>
          <a:p>
            <a:pPr marL="0" lvl="0" indent="0" algn="l" rtl="0">
              <a:spcBef>
                <a:spcPts val="0"/>
              </a:spcBef>
              <a:spcAft>
                <a:spcPts val="0"/>
              </a:spcAft>
              <a:buNone/>
            </a:pPr>
            <a:r>
              <a:rPr lang="en-US"/>
              <a:t>Banque mondiale, ESMAP, KTH, Development Seed, World Resources Institute, ABB, Google et Université de Cambridge.</a:t>
            </a:r>
            <a:endParaRPr/>
          </a:p>
        </p:txBody>
      </p:sp>
      <p:sp>
        <p:nvSpPr>
          <p:cNvPr id="401" name="Google Shape;40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plateforme GEP a été lancée en 2019 et </a:t>
            </a:r>
            <a:r>
              <a:rPr lang="en-US" sz="1200" b="0" i="0">
                <a:solidFill>
                  <a:schemeClr val="dk1"/>
                </a:solidFill>
                <a:latin typeface="Calibri"/>
                <a:ea typeface="Calibri"/>
                <a:cs typeface="Calibri"/>
                <a:sym typeface="Calibri"/>
              </a:rPr>
              <a:t>constitue un portail ouvert pour les données, les analyses et les recherches sur les investissements dans l'électrification. Elle est conçue selon les principes d'ouverture et de transparence et vise à permettre la réutilisation, la réplicabilité et la reproductibilité des processus et des données intégrés dans la p</a:t>
            </a:r>
            <a:r>
              <a:rPr lang="en-US"/>
              <a:t>lateforme</a:t>
            </a:r>
            <a:r>
              <a:rPr lang="en-US" sz="1200" b="0" i="0">
                <a:solidFill>
                  <a:schemeClr val="dk1"/>
                </a:solidFill>
                <a:latin typeface="Calibri"/>
                <a:ea typeface="Calibri"/>
                <a:cs typeface="Calibri"/>
                <a:sym typeface="Calibri"/>
              </a:rPr>
              <a:t>. Sur la base de ces principes, les résultats du GEP sont disponibles à trois niveaux :</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Niveau 1 - GEP Explorer </a:t>
            </a:r>
            <a:r>
              <a:rPr lang="en-US" sz="1200" b="0" i="0">
                <a:solidFill>
                  <a:schemeClr val="dk1"/>
                </a:solidFill>
                <a:latin typeface="Calibri"/>
                <a:ea typeface="Calibri"/>
                <a:cs typeface="Calibri"/>
                <a:sym typeface="Calibri"/>
              </a:rPr>
              <a:t>: Perspectives d'investissement dans l'électrification actualisées et accessibles à tous </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Niveau 2 - Générateur GEP </a:t>
            </a:r>
            <a:r>
              <a:rPr lang="en-US" sz="1200" b="0" i="0">
                <a:solidFill>
                  <a:schemeClr val="dk1"/>
                </a:solidFill>
                <a:latin typeface="Calibri"/>
                <a:ea typeface="Calibri"/>
                <a:cs typeface="Calibri"/>
                <a:sym typeface="Calibri"/>
              </a:rPr>
              <a:t>: Interface utilisateur open source (UI pour User Interface) pour générer des perspectives d'électrification à la volée</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Niveau 3 - Boîte à outils GEP </a:t>
            </a:r>
            <a:r>
              <a:rPr lang="en-US" sz="1200" b="0" i="0">
                <a:solidFill>
                  <a:schemeClr val="dk1"/>
                </a:solidFill>
                <a:latin typeface="Calibri"/>
                <a:ea typeface="Calibri"/>
                <a:cs typeface="Calibri"/>
                <a:sym typeface="Calibri"/>
              </a:rPr>
              <a:t>: Documentation et matériel de formation en libre accès</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Le GEP s'adresse à quatre </a:t>
            </a:r>
            <a:r>
              <a:rPr lang="en-US"/>
              <a:t>publics </a:t>
            </a:r>
            <a:r>
              <a:rPr lang="en-US" sz="1200" b="0" i="0">
                <a:solidFill>
                  <a:schemeClr val="dk1"/>
                </a:solidFill>
                <a:latin typeface="Calibri"/>
                <a:ea typeface="Calibri"/>
                <a:cs typeface="Calibri"/>
                <a:sym typeface="Calibri"/>
              </a:rPr>
              <a:t>principaux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b="0"/>
              <a:t>Les décideurs de </a:t>
            </a:r>
            <a:r>
              <a:rPr lang="en-US"/>
              <a:t>haut niveau </a:t>
            </a:r>
            <a:r>
              <a:rPr lang="en-US" b="0"/>
              <a:t>qui utiliseront les résultats du GEP Explorer qui produit des options d'investissement géo-infographiques pour tous les pays cibles.</a:t>
            </a:r>
            <a:endParaRPr b="0"/>
          </a:p>
          <a:p>
            <a:pPr marL="0" lvl="0" indent="0" algn="l" rtl="0">
              <a:spcBef>
                <a:spcPts val="0"/>
              </a:spcBef>
              <a:spcAft>
                <a:spcPts val="0"/>
              </a:spcAft>
              <a:buNone/>
            </a:pPr>
            <a:r>
              <a:rPr lang="en-US" b="0"/>
              <a:t>Les analystes des politiques publiques et des investissements qui utiliseront le générateur de scénarios GEP pour élaborer des scénarios sur mesure afin d'atteindre des objectifs spécifiques en matière de politique ou d'investissement.</a:t>
            </a:r>
            <a:endParaRPr/>
          </a:p>
          <a:p>
            <a:pPr marL="0" lvl="0" indent="0" algn="l" rtl="0">
              <a:spcBef>
                <a:spcPts val="0"/>
              </a:spcBef>
              <a:spcAft>
                <a:spcPts val="0"/>
              </a:spcAft>
              <a:buNone/>
            </a:pPr>
            <a:r>
              <a:rPr lang="en-US" b="0"/>
              <a:t>Les producteurs de données et les développeurs </a:t>
            </a:r>
            <a:r>
              <a:rPr lang="en-US"/>
              <a:t>informatiques</a:t>
            </a:r>
            <a:r>
              <a:rPr lang="en-US" b="0"/>
              <a:t> </a:t>
            </a:r>
            <a:r>
              <a:rPr lang="en-US"/>
              <a:t>qui </a:t>
            </a:r>
            <a:r>
              <a:rPr lang="en-US" b="0"/>
              <a:t>utiliseront la boîte à outils GEP et disposeront d'une cible </a:t>
            </a:r>
            <a:r>
              <a:rPr lang="en-US"/>
              <a:t>pour</a:t>
            </a:r>
            <a:r>
              <a:rPr lang="en-US" b="0"/>
              <a:t> laquelle des informations et des méthodes supplémentaires pourront être utilisées (avec un impact mondial).</a:t>
            </a:r>
            <a:endParaRPr b="0"/>
          </a:p>
          <a:p>
            <a:pPr marL="0" lvl="0" indent="0" algn="l" rtl="0">
              <a:spcBef>
                <a:spcPts val="0"/>
              </a:spcBef>
              <a:spcAft>
                <a:spcPts val="0"/>
              </a:spcAft>
              <a:buNone/>
            </a:pPr>
            <a:r>
              <a:rPr lang="en-US" b="0"/>
              <a:t>Les organisations de développement mondial </a:t>
            </a:r>
            <a:r>
              <a:rPr lang="en-US"/>
              <a:t>qui </a:t>
            </a:r>
            <a:r>
              <a:rPr lang="en-US" b="0"/>
              <a:t>disposeront d'</a:t>
            </a:r>
            <a:r>
              <a:rPr lang="en-US"/>
              <a:t>une plateforme pour la sensibilisation des pays. Le logiciel fournit un tremplin pour une analyse et un engagement sur mesure, du monde universitaire aux développeurs de projets. </a:t>
            </a:r>
            <a:endParaRPr/>
          </a:p>
        </p:txBody>
      </p:sp>
      <p:sp>
        <p:nvSpPr>
          <p:cNvPr id="409" name="Google Shape;40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L'architecture du GEP est divisée en trois niveaux décrits précédemment.</a:t>
            </a:r>
            <a:endParaRPr/>
          </a:p>
          <a:p>
            <a:pPr marL="0" lvl="0" indent="0" algn="l" rtl="0">
              <a:spcBef>
                <a:spcPts val="0"/>
              </a:spcBef>
              <a:spcAft>
                <a:spcPts val="0"/>
              </a:spcAft>
              <a:buNone/>
            </a:pPr>
            <a:r>
              <a:rPr lang="en-US"/>
              <a:t>Niveau 1 : commence par les données fournies par des fournisseurs de données énergétiques tels que la Banque mondiale, le WRI ou KTH. Ces données sont ensuite combinées dans le modèle énergétique OnSSET qui produit plusieurs centaines de scénarios. Ceux-ci sont téléchargés dans une base de données et sur un site web où vous pouvez explorer différents scénarios d'investissement dans le GEP Explorer.</a:t>
            </a:r>
            <a:endParaRPr/>
          </a:p>
          <a:p>
            <a:pPr marL="0" lvl="0" indent="0" algn="l" rtl="0">
              <a:spcBef>
                <a:spcPts val="0"/>
              </a:spcBef>
              <a:spcAft>
                <a:spcPts val="0"/>
              </a:spcAft>
              <a:buNone/>
            </a:pPr>
            <a:r>
              <a:rPr lang="en-US"/>
              <a:t>Niveau 2 : est formulé pour l'analyste qui souhaite développer ses propres scénarios. L'analyste recueille les quelque 100 ensembles de données nécessaires à la construction du modèle. Il exécute ensuite le modèle dans le générateur GEP et explore les résultats sur l'ordinateur local.</a:t>
            </a:r>
            <a:endParaRPr/>
          </a:p>
          <a:p>
            <a:pPr marL="0" lvl="0" indent="0" algn="l" rtl="0">
              <a:spcBef>
                <a:spcPts val="0"/>
              </a:spcBef>
              <a:spcAft>
                <a:spcPts val="0"/>
              </a:spcAft>
              <a:buNone/>
            </a:pPr>
            <a:r>
              <a:rPr lang="en-US"/>
              <a:t>Niveau 3 : il s'agit de la boîte à outils GEP où sont publiés tout le matériel pédagogique, la documentation et les données de base.</a:t>
            </a:r>
            <a:endParaRPr/>
          </a:p>
        </p:txBody>
      </p:sp>
      <p:sp>
        <p:nvSpPr>
          <p:cNvPr id="418" name="Google Shape;41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GEP Explorer est un site web en libre accès qui permet de parcourir différents scénarios d'électrification. Le site propose jusqu'à 96 scénarios, par pays, pour 58 pays. Les résultats présentés sur la plateforme ont été générés à l'aide du modèle OnSSET. Ces scénarios explorent les options d'électrification les moins coûteuses pour différents objectifs de demande, coûts technologiques et autres aspects importants.</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a:t>À partir du GEP, vous pouvez également télécharger les données d'entrée que vous avez utilisées et vous pouvez exécuter votre propre modèle sur votre ordinateur en utilisant le code OnSSET, qui est disponible sur GitHub.</a:t>
            </a:r>
            <a:endParaRPr/>
          </a:p>
          <a:p>
            <a:pPr marL="0" lvl="0" indent="0" algn="l" rtl="0">
              <a:spcBef>
                <a:spcPts val="0"/>
              </a:spcBef>
              <a:spcAft>
                <a:spcPts val="0"/>
              </a:spcAft>
              <a:buNone/>
            </a:pPr>
            <a:endParaRPr/>
          </a:p>
          <a:p>
            <a:pPr marL="0" lvl="0" indent="0" algn="l" rtl="0">
              <a:spcBef>
                <a:spcPts val="0"/>
              </a:spcBef>
              <a:spcAft>
                <a:spcPts val="0"/>
              </a:spcAft>
              <a:buNone/>
            </a:pPr>
            <a:r>
              <a:rPr lang="en-US"/>
              <a:t>Pour votre première expérience pratique, vous utiliserez l'Explorateur GEP pour explorer les résultats.</a:t>
            </a:r>
            <a:endParaRPr/>
          </a:p>
        </p:txBody>
      </p:sp>
      <p:sp>
        <p:nvSpPr>
          <p:cNvPr id="427" name="Google Shape;42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Les messages clés de la plateforme mondiale d'électrification qui est un outil open source, avec des ensembles de données basés sur les principes d'ouverture et de transparence. Elle aspire à permettre la réutilisation, la réplicabilité et la reproductibilité.</a:t>
            </a:r>
            <a:endParaRPr/>
          </a:p>
          <a:p>
            <a:pPr marL="0" lvl="0" indent="0" algn="l" rtl="0">
              <a:spcBef>
                <a:spcPts val="0"/>
              </a:spcBef>
              <a:spcAft>
                <a:spcPts val="0"/>
              </a:spcAft>
              <a:buClr>
                <a:schemeClr val="dk1"/>
              </a:buClr>
              <a:buSzPts val="1100"/>
              <a:buFont typeface="Arial"/>
              <a:buNone/>
            </a:pPr>
            <a:r>
              <a:rPr lang="en-US"/>
              <a:t>Ensuite, la plateforme est divisée en trois niveaux : GEP Explorer, GEP Generator et GEP Toolbox.</a:t>
            </a:r>
            <a:endParaRPr/>
          </a:p>
          <a:p>
            <a:pPr marL="0" lvl="0" indent="0" algn="l" rtl="0">
              <a:spcBef>
                <a:spcPts val="0"/>
              </a:spcBef>
              <a:spcAft>
                <a:spcPts val="0"/>
              </a:spcAft>
              <a:buNone/>
            </a:pPr>
            <a:r>
              <a:rPr lang="en-US"/>
              <a:t>Enfin, le public cible du GEP est le suivant : Les décideurs de haut niveau, les analystes de politiques publiques et d’investissements, les producteurs de données et les développeurs </a:t>
            </a:r>
            <a:r>
              <a:rPr lang="en-US" sz="1600">
                <a:latin typeface="Open Sans"/>
                <a:ea typeface="Open Sans"/>
                <a:cs typeface="Open Sans"/>
                <a:sym typeface="Open Sans"/>
              </a:rPr>
              <a:t>informatiques</a:t>
            </a:r>
            <a:r>
              <a:rPr lang="en-US"/>
              <a:t>, ainsi que les organisations mondiales de développement.</a:t>
            </a:r>
            <a:endParaRPr/>
          </a:p>
        </p:txBody>
      </p:sp>
      <p:sp>
        <p:nvSpPr>
          <p:cNvPr id="437" name="Google Shape;43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52" name="Google Shape;45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2015, l'Assemblée générale des Nations unies a lancé l'Agenda 2030 pour le développement durable qui comprend 17 objectifs de développement durable pour les personnes, la planète et la prospérité.  Tout au long de ce cours, nous nous concentrerons sur l'ODD 7 : "Garantir l'accès de tous à des services énergétiques fiables, durables et modernes à un coût abordable d'ici à 2030".</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Nous utiliserons l'outil Open Source Spatial Electrification Tool (OnSSET), qui se concentre spécifiquement sur l'accès à l'électricité. Comme nous l'avons déjà dit et comme nous le verrons dans ce cours, l'ODD 7 et l'électricité sont importants à la fois en eux-mêmes et en tant que catalyseurs d'autres objectifs de développements, par exemple l</a:t>
            </a:r>
            <a:r>
              <a:rPr lang="en-US" b="0"/>
              <a:t>'</a:t>
            </a:r>
            <a:r>
              <a:rPr lang="en-US">
                <a:solidFill>
                  <a:srgbClr val="000000"/>
                </a:solidFill>
              </a:rPr>
              <a:t>amélioration des </a:t>
            </a:r>
            <a:r>
              <a:rPr lang="en-US" b="0"/>
              <a:t>installations de santé, l'amélioration de l'éducation </a:t>
            </a:r>
            <a:r>
              <a:rPr lang="en-US"/>
              <a:t>et le </a:t>
            </a:r>
            <a:r>
              <a:rPr lang="en-US" b="0"/>
              <a:t>développement </a:t>
            </a:r>
            <a:r>
              <a:rPr lang="en-US"/>
              <a:t>économique.</a:t>
            </a:r>
            <a:r>
              <a:rPr lang="en-US">
                <a:solidFill>
                  <a:schemeClr val="lt2"/>
                </a:solidFill>
              </a:rPr>
              <a:t>.</a:t>
            </a:r>
            <a:endParaRPr b="0"/>
          </a:p>
        </p:txBody>
      </p:sp>
      <p:sp>
        <p:nvSpPr>
          <p:cNvPr id="190" name="Google Shape;19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Mais pourquoi l'ODD 7 est-il si important ? Comme nous l'avons déjà abordé dans le cours 1, l'ODD 7 est important pour plusieurs des ODD. </a:t>
            </a:r>
            <a:endParaRPr/>
          </a:p>
          <a:p>
            <a:pPr marL="0" lvl="0" indent="0" algn="l" rtl="0">
              <a:spcBef>
                <a:spcPts val="0"/>
              </a:spcBef>
              <a:spcAft>
                <a:spcPts val="0"/>
              </a:spcAft>
              <a:buNone/>
            </a:pPr>
            <a:r>
              <a:rPr lang="en-US"/>
              <a:t>Le système énergétique soutient tous les secteurs, qu'il s'agisse des entreprises, de la médecine, de l'éducation, de l'agriculture, des infrastructures, des communications ou de la haute technologie. L'accès à l'électricité dans les pays les plus pauvres a commencé à augmenter et l'efficacité énergétique continue de s'améliorer. Parallèlement, la part des énergies renouvelables dans la production d'électricité augmente. Pendant de nombreuses décennies, les combustibles fossiles tels que le charbon, le pétrole ou le gaz ont été les principales sources de production d'électricité, mais la combustion de combustibles carbonés produit de grandes quantités de gaz à effet de serre, qui sont à l'origine du changement climatique et ont des effets néfastes sur le bien-être des personnes et sur l'environnement. Cela concerne tout le monde, et pas seulement quelques populations. En outre, la consommation mondiale d'électricité augmente rapidement. Sans un approvisionnement stable en électricité, les pays ne seront pas en mesure d'alimenter leurs économies. </a:t>
            </a:r>
            <a:endParaRPr/>
          </a:p>
        </p:txBody>
      </p:sp>
      <p:sp>
        <p:nvSpPr>
          <p:cNvPr id="201" name="Google Shape;20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En 2010, environ 1,2 milliard de personnes dans le monde n'avaient pas accès à l'électricité. Au cours de la dernière décennie, de nombreux progrès ont été réalisés, notamment en Asie. Selon les derniers chiffres, le nombre de personnes n'ayant pas accès à l'électricité a diminué pour atteindre environ 789 millions de personnes.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Comme vous pouvez le voir sur la diapositive, l'Afrique subsaharienne est aujourd'hui la région où la plupart des gens n'ont pas accès à l'électricité dans leur foyer. L'Agence internationale de l'énergie (AIE) a prévu dans les Perspectives énergétiques mondiales 2019 (WEO) que si nous suivons les politiques et les tendances actuelles, 530 millions de personnes en Afrique subsaharienne n'auront toujours pas accès à l'électricité d'ici 2030. Cela signifierait que nous n'atteindrions pas la cible de l'ODD 7. Dans un scénario plus ambitieux, l'AIE montre que les technologies hors réseau seraient l'option technologique la moins coûteuse pour deux tiers de tous les nouveaux raccordements afin de réaliser l'ODD 7 et d'atteindre l'accès universel d'ici à 2030. Le réseau national fournirait le tiers restant des nouvelles connexions. C'est cette répartition entre les technologies en réseau et hors réseau que nous étudierons tout au long de ce cours. La meilleure option varie d'un pays à l'autre en fonction des objectifs de demande et des coûts des technologies, pour ne citer que quelques paramètres. </a:t>
            </a:r>
            <a:endParaRPr/>
          </a:p>
        </p:txBody>
      </p:sp>
      <p:sp>
        <p:nvSpPr>
          <p:cNvPr id="212" name="Google Shape;2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b="0" i="0" u="none" strike="noStrike" cap="none">
                <a:solidFill>
                  <a:srgbClr val="000000"/>
                </a:solidFill>
                <a:latin typeface="Arial"/>
                <a:ea typeface="Arial"/>
                <a:cs typeface="Arial"/>
                <a:sym typeface="Arial"/>
              </a:rPr>
              <a:t>La réalisation de l'</a:t>
            </a:r>
            <a:r>
              <a:rPr lang="en-US">
                <a:solidFill>
                  <a:srgbClr val="000000"/>
                </a:solidFill>
                <a:latin typeface="Arial"/>
                <a:ea typeface="Arial"/>
                <a:cs typeface="Arial"/>
                <a:sym typeface="Arial"/>
              </a:rPr>
              <a:t>ODD 7 d'</a:t>
            </a:r>
            <a:r>
              <a:rPr lang="en-US" sz="1200" b="0" i="0" u="none" strike="noStrike" cap="none">
                <a:solidFill>
                  <a:srgbClr val="000000"/>
                </a:solidFill>
                <a:latin typeface="Arial"/>
                <a:ea typeface="Arial"/>
                <a:cs typeface="Arial"/>
                <a:sym typeface="Arial"/>
              </a:rPr>
              <a:t>ici 2030 nécessite une transformation fondamentale du secteur de l'électricité dans les zones actuellement non desservies. Pour réussir, la planification de l'électrification moderne doit tenir compte d'une série de </a:t>
            </a:r>
            <a:r>
              <a:rPr lang="en-US">
                <a:latin typeface="Arial"/>
                <a:ea typeface="Arial"/>
                <a:cs typeface="Arial"/>
                <a:sym typeface="Arial"/>
              </a:rPr>
              <a:t>différents</a:t>
            </a:r>
            <a:r>
              <a:rPr lang="en-US" sz="1200" b="0" i="0" u="none" strike="noStrike" cap="none">
                <a:solidFill>
                  <a:srgbClr val="000000"/>
                </a:solidFill>
                <a:latin typeface="Arial"/>
                <a:ea typeface="Arial"/>
                <a:cs typeface="Arial"/>
                <a:sym typeface="Arial"/>
              </a:rPr>
              <a:t> facteurs.</a:t>
            </a:r>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rgbClr val="000000"/>
                </a:solidFill>
                <a:latin typeface="Arial"/>
                <a:ea typeface="Arial"/>
                <a:cs typeface="Arial"/>
                <a:sym typeface="Arial"/>
              </a:rPr>
              <a:t>Tout d'abord, le coût du système doit être pris en considération et il doit être réduit au minimum afin que les fonds nécessaires puissent être collectés par les gouvernements, les organisations internationales et les entreprises, ainsi que par les consommateurs potentiels.</a:t>
            </a:r>
            <a:endParaRPr sz="12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Un deuxième facteur à prendre en considération est que le processus et les modèles de planification doivent tenir compte de l'innovation technologique. Le système électrique des pays où l'accès à l'électricité est faible aujourd'hui ne doit pas nécessairement </a:t>
            </a:r>
            <a:r>
              <a:rPr lang="en-US">
                <a:solidFill>
                  <a:srgbClr val="000000"/>
                </a:solidFill>
                <a:latin typeface="Arial"/>
                <a:ea typeface="Arial"/>
                <a:cs typeface="Arial"/>
                <a:sym typeface="Arial"/>
              </a:rPr>
              <a:t>copier </a:t>
            </a:r>
            <a:r>
              <a:rPr lang="en-US" sz="1200" b="0" i="0" u="none" strike="noStrike" cap="none">
                <a:solidFill>
                  <a:srgbClr val="000000"/>
                </a:solidFill>
                <a:latin typeface="Arial"/>
                <a:ea typeface="Arial"/>
                <a:cs typeface="Arial"/>
                <a:sym typeface="Arial"/>
              </a:rPr>
              <a:t>les systèmes des pays qui ont un accès universel à l'électricité. Par exemple, avec la baisse des coûts de </a:t>
            </a:r>
            <a:r>
              <a:rPr lang="en-US">
                <a:solidFill>
                  <a:srgbClr val="000000"/>
                </a:solidFill>
                <a:latin typeface="Arial"/>
                <a:ea typeface="Arial"/>
                <a:cs typeface="Arial"/>
                <a:sym typeface="Arial"/>
              </a:rPr>
              <a:t>l</a:t>
            </a:r>
            <a:r>
              <a:rPr lang="en-US" sz="1200" b="0" i="0" u="none" strike="noStrike" cap="none">
                <a:solidFill>
                  <a:srgbClr val="000000"/>
                </a:solidFill>
                <a:latin typeface="Arial"/>
                <a:ea typeface="Arial"/>
                <a:cs typeface="Arial"/>
                <a:sym typeface="Arial"/>
              </a:rPr>
              <a:t>'énergie solaire photovoltaïque </a:t>
            </a:r>
            <a:r>
              <a:rPr lang="en-US">
                <a:solidFill>
                  <a:srgbClr val="000000"/>
                </a:solidFill>
                <a:latin typeface="Arial"/>
                <a:ea typeface="Arial"/>
                <a:cs typeface="Arial"/>
                <a:sym typeface="Arial"/>
              </a:rPr>
              <a:t>(PV) </a:t>
            </a:r>
            <a:r>
              <a:rPr lang="en-US" sz="1200" b="0" i="0" u="none" strike="noStrike" cap="none">
                <a:solidFill>
                  <a:srgbClr val="000000"/>
                </a:solidFill>
                <a:latin typeface="Arial"/>
                <a:ea typeface="Arial"/>
                <a:cs typeface="Arial"/>
                <a:sym typeface="Arial"/>
              </a:rPr>
              <a:t>et la disponibilité de systèmes solaires domestiques, ces solutions pourraient être utilisées pour fournir un accès à l'électricité. Soit à la place, soit avant que le réseau ne soit étendu à cet endroit. Par conséquent, les modèles énergétiques pour l'accès à l'électricité </a:t>
            </a:r>
            <a:r>
              <a:rPr lang="en-US">
                <a:solidFill>
                  <a:srgbClr val="000000"/>
                </a:solidFill>
                <a:latin typeface="Arial"/>
                <a:ea typeface="Arial"/>
                <a:cs typeface="Arial"/>
                <a:sym typeface="Arial"/>
              </a:rPr>
              <a:t>doivent être en </a:t>
            </a:r>
            <a:r>
              <a:rPr lang="en-US" sz="1200" b="0" i="0" u="none" strike="noStrike" cap="none">
                <a:solidFill>
                  <a:srgbClr val="000000"/>
                </a:solidFill>
                <a:latin typeface="Arial"/>
                <a:ea typeface="Arial"/>
                <a:cs typeface="Arial"/>
                <a:sym typeface="Arial"/>
              </a:rPr>
              <a:t>mesure d'inclure ces systèmes de manière adéquate</a:t>
            </a:r>
            <a:r>
              <a:rPr lang="en-US">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Un troisième facteur est celui des considérations environnementales, qui doivent également être prises en compte. Souvent, les personnes qui n'ont pas accès à l'électricité sont les mêmes qui subissent les plus grands risques liés au changement climatique. La source d'énergie utilisée pour produire l'électricité peut avoir une incidence sur le coût de l'électricité ainsi que sur ses effets sur l'environnement</a:t>
            </a:r>
            <a:r>
              <a:rPr lang="en-US">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r>
              <a:rPr lang="en-US">
                <a:solidFill>
                  <a:srgbClr val="000000"/>
                </a:solidFill>
                <a:latin typeface="Arial"/>
                <a:ea typeface="Arial"/>
                <a:cs typeface="Arial"/>
                <a:sym typeface="Arial"/>
              </a:rPr>
              <a:t>Le quatrième </a:t>
            </a:r>
            <a:r>
              <a:rPr lang="en-US" sz="1200" b="0" i="0" u="none" strike="noStrike" cap="none">
                <a:solidFill>
                  <a:srgbClr val="000000"/>
                </a:solidFill>
                <a:latin typeface="Arial"/>
                <a:ea typeface="Arial"/>
                <a:cs typeface="Arial"/>
                <a:sym typeface="Arial"/>
              </a:rPr>
              <a:t>facteur est de savoir qui paiera l'investissement. Les entreprises privées sont-elles autorisées à investir dans la production, le transport et la distribution d'électricité connectée au réseau ou seulement dans le </a:t>
            </a:r>
            <a:r>
              <a:rPr lang="en-US">
                <a:solidFill>
                  <a:srgbClr val="000000"/>
                </a:solidFill>
                <a:latin typeface="Arial"/>
                <a:ea typeface="Arial"/>
                <a:cs typeface="Arial"/>
                <a:sym typeface="Arial"/>
              </a:rPr>
              <a:t>secteur de l'utilisation finale </a:t>
            </a:r>
            <a:r>
              <a:rPr lang="en-US" sz="1200" b="0" i="0" u="none" strike="noStrike" cap="none">
                <a:solidFill>
                  <a:srgbClr val="000000"/>
                </a:solidFill>
                <a:latin typeface="Arial"/>
                <a:ea typeface="Arial"/>
                <a:cs typeface="Arial"/>
                <a:sym typeface="Arial"/>
              </a:rPr>
              <a:t>? De même, le gouvernement investit-il uniquement dans la production d'électricité en réseau ou gère-t-il également des mini-réseaux et des systèmes solaires domestiques </a:t>
            </a:r>
            <a:r>
              <a:rPr lang="en-US">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rgbClr val="000000"/>
                </a:solidFill>
                <a:latin typeface="Arial"/>
                <a:ea typeface="Arial"/>
                <a:cs typeface="Arial"/>
                <a:sym typeface="Arial"/>
              </a:rPr>
              <a:t>Enfin, les préoccupations géopolitiques peuvent également entrer en ligne de compte. Il s'agit de savoir si l'énergie est d'origine locale, comme l'énergie solaire ou éolienne, ou si elle dépend d'autres pays, ce qui est souvent le cas des combustibles fossiles s'ils doivent être importés. De même, l'énergie hydroélectrique peut également être géopolitique si elle dépend de rivières transfrontalières.</a:t>
            </a:r>
            <a:endParaRPr sz="1200" b="0" i="0" u="none" strike="noStrike" cap="none">
              <a:solidFill>
                <a:srgbClr val="000000"/>
              </a:solidFill>
              <a:latin typeface="Arial"/>
              <a:ea typeface="Arial"/>
              <a:cs typeface="Arial"/>
              <a:sym typeface="Arial"/>
            </a:endParaRPr>
          </a:p>
        </p:txBody>
      </p:sp>
      <p:sp>
        <p:nvSpPr>
          <p:cNvPr id="225" name="Google Shape;22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 messages clés de cet mini-cours sont, tout d'abord, que l'accès à l'énergie durable est important non seulement en tant qu'objectif en soi, mais aussi parce qu'il peut contribuer à améliorer de nombreux domaines tels que la santé, l'éducation et le développement économique. </a:t>
            </a:r>
            <a:endParaRPr/>
          </a:p>
          <a:p>
            <a:pPr marL="0" lvl="0" indent="0" algn="l" rtl="0">
              <a:spcBef>
                <a:spcPts val="0"/>
              </a:spcBef>
              <a:spcAft>
                <a:spcPts val="0"/>
              </a:spcAft>
              <a:buNone/>
            </a:pPr>
            <a:r>
              <a:rPr lang="en-US"/>
              <a:t>Deuxièmement, plusieurs questions différentes doivent être prises en compte dans la planification du réseau électrique afin d'améliorer l'accès à l'électricité, des aspects économiques aux considérations environnementales en passant par les préoccupations géopolitiques.</a:t>
            </a:r>
            <a:endParaRPr/>
          </a:p>
        </p:txBody>
      </p:sp>
      <p:sp>
        <p:nvSpPr>
          <p:cNvPr id="234" name="Google Shape;23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Dans cette section, nous allons passer en revue les concepts de base de la modélisation géospatiale de l'électrification et de l'outil Open Source Spatial Electrification Tool (OnSSET). De nombreuses études ont montré que l'accès universel à l'électricité peut être réalisé au moindre coût en combinant trois catégories de technologies. La première est souvent appelée réseau national ou centralisé, ou simplement réseau. La deuxième est le mini-réseau et la troisième les technologies autonomes. Ces technologies et catégories seront brièvement expliquées dans la section suivante.</a:t>
            </a:r>
            <a:endParaRPr/>
          </a:p>
        </p:txBody>
      </p:sp>
      <p:sp>
        <p:nvSpPr>
          <p:cNvPr id="251" name="Google Shape;2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0"/>
          <p:cNvSpPr>
            <a:spLocks noGrp="1"/>
          </p:cNvSpPr>
          <p:nvPr>
            <p:ph type="pic" idx="2"/>
          </p:nvPr>
        </p:nvSpPr>
        <p:spPr>
          <a:xfrm>
            <a:off x="5183188" y="987425"/>
            <a:ext cx="6172200" cy="4873625"/>
          </a:xfrm>
          <a:prstGeom prst="rect">
            <a:avLst/>
          </a:prstGeom>
          <a:noFill/>
          <a:ln>
            <a:noFill/>
          </a:ln>
        </p:spPr>
      </p:sp>
      <p:sp>
        <p:nvSpPr>
          <p:cNvPr id="76" name="Google Shape;76;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4"/>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
        <p:nvSpPr>
          <p:cNvPr id="104" name="Google Shape;104;p44"/>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Google Shape;106;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5"/>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4" name="Google Shape;11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pic>
        <p:nvPicPr>
          <p:cNvPr id="20" name="Google Shape;20;p31"/>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21" name="Google Shape;2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1"/>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5" name="Google Shape;145;p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9"/>
        <p:cNvGrpSpPr/>
        <p:nvPr/>
      </p:nvGrpSpPr>
      <p:grpSpPr>
        <a:xfrm>
          <a:off x="0" y="0"/>
          <a:ext cx="0" cy="0"/>
          <a:chOff x="0" y="0"/>
          <a:chExt cx="0" cy="0"/>
        </a:xfrm>
      </p:grpSpPr>
      <p:sp>
        <p:nvSpPr>
          <p:cNvPr id="150" name="Google Shape;150;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52"/>
          <p:cNvSpPr>
            <a:spLocks noGrp="1"/>
          </p:cNvSpPr>
          <p:nvPr>
            <p:ph type="pic" idx="2"/>
          </p:nvPr>
        </p:nvSpPr>
        <p:spPr>
          <a:xfrm>
            <a:off x="5183188" y="987425"/>
            <a:ext cx="6172200" cy="4873625"/>
          </a:xfrm>
          <a:prstGeom prst="rect">
            <a:avLst/>
          </a:prstGeom>
          <a:noFill/>
          <a:ln>
            <a:noFill/>
          </a:ln>
        </p:spPr>
      </p:sp>
      <p:sp>
        <p:nvSpPr>
          <p:cNvPr id="152" name="Google Shape;152;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3" name="Google Shape;15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sp>
        <p:nvSpPr>
          <p:cNvPr id="157" name="Google Shape;157;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Google Shape;163;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4"/>
        <p:cNvGrpSpPr/>
        <p:nvPr/>
      </p:nvGrpSpPr>
      <p:grpSpPr>
        <a:xfrm>
          <a:off x="0" y="0"/>
          <a:ext cx="0" cy="0"/>
          <a:chOff x="0" y="0"/>
          <a:chExt cx="0" cy="0"/>
        </a:xfrm>
      </p:grpSpPr>
      <p:pic>
        <p:nvPicPr>
          <p:cNvPr id="25" name="Google Shape;25;p32" descr="Graphical user interface, text&#10;&#10;Description automatically generated"/>
          <p:cNvPicPr preferRelativeResize="0"/>
          <p:nvPr/>
        </p:nvPicPr>
        <p:blipFill rotWithShape="1">
          <a:blip r:embed="rId2">
            <a:alphaModFix/>
          </a:blip>
          <a:srcRect/>
          <a:stretch/>
        </p:blipFill>
        <p:spPr>
          <a:xfrm>
            <a:off x="-3565" y="-1605"/>
            <a:ext cx="12192000" cy="6858000"/>
          </a:xfrm>
          <a:prstGeom prst="rect">
            <a:avLst/>
          </a:prstGeom>
          <a:noFill/>
          <a:ln>
            <a:noFill/>
          </a:ln>
        </p:spPr>
      </p:pic>
      <p:sp>
        <p:nvSpPr>
          <p:cNvPr id="26" name="Google Shape;2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2"/>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
        <p:cNvGrpSpPr/>
        <p:nvPr/>
      </p:nvGrpSpPr>
      <p:grpSpPr>
        <a:xfrm>
          <a:off x="0" y="0"/>
          <a:ext cx="0" cy="0"/>
          <a:chOff x="0" y="0"/>
          <a:chExt cx="0" cy="0"/>
        </a:xfrm>
      </p:grpSpPr>
      <p:pic>
        <p:nvPicPr>
          <p:cNvPr id="30" name="Google Shape;30;p33" descr="A picture containing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1" name="Google Shape;31;p33"/>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
        <p:nvSpPr>
          <p:cNvPr id="32" name="Google Shape;32;p33"/>
          <p:cNvSpPr txBox="1">
            <a:spLocks noGrp="1"/>
          </p:cNvSpPr>
          <p:nvPr>
            <p:ph type="title"/>
          </p:nvPr>
        </p:nvSpPr>
        <p:spPr>
          <a:xfrm>
            <a:off x="805249" y="4443413"/>
            <a:ext cx="5587313" cy="13250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3"/>
          <p:cNvSpPr txBox="1">
            <a:spLocks noGrp="1"/>
          </p:cNvSpPr>
          <p:nvPr>
            <p:ph type="body" idx="1"/>
          </p:nvPr>
        </p:nvSpPr>
        <p:spPr>
          <a:xfrm>
            <a:off x="804863" y="4052888"/>
            <a:ext cx="5588000" cy="390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pic>
        <p:nvPicPr>
          <p:cNvPr id="35" name="Google Shape;35;p34"/>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36" name="Google Shape;3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4"/>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pload.wikimedia.org/wikipedia/commons/9/90/Electricity_Grid_Schematic_English.sv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hyperlink" Target="https://pic.made-in-china.com/4f0j00jChQiVbmllpJ/Small-Diesel-Generator-Set-Generator.jp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iopscience.iop.org/article/10.1088/1742-6596/1549/5/05212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07/s10666-018-9627-1" TargetMode="External"/><Relationship Id="rId7" Type="http://schemas.openxmlformats.org/officeDocument/2006/relationships/hyperlink" Target="https://doi.org/10.1016/j.apgeog.2016.04.009"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onsset.github.io/teaching_kit/courses/module_1/Lecture_1/" TargetMode="External"/><Relationship Id="rId5" Type="http://schemas.openxmlformats.org/officeDocument/2006/relationships/hyperlink" Target="https://doi.org/10.1088/1748-9326/aa7b29" TargetMode="External"/><Relationship Id="rId4" Type="http://schemas.openxmlformats.org/officeDocument/2006/relationships/hyperlink" Target="https://energypedia.info/wiki/Mini_Grids#Definition_and_Overvie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creativecommons.org/licenses/by-nc-nd/2.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creativecommons.org/licenses/by/4.0/" TargetMode="External"/><Relationship Id="rId4" Type="http://schemas.openxmlformats.org/officeDocument/2006/relationships/hyperlink" Target="https://doi.org/10.3390/su1205179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creativecommons.org/licenses/by/4.0/" TargetMode="External"/><Relationship Id="rId4" Type="http://schemas.openxmlformats.org/officeDocument/2006/relationships/hyperlink" Target="https://doi.org/10.3390/en12071395"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kth.diva-portal.org/smash/get/diva2:1431484/FULLTEXT01.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doi.org/10.3390/su12051793" TargetMode="External"/><Relationship Id="rId4" Type="http://schemas.openxmlformats.org/officeDocument/2006/relationships/hyperlink" Target="https://doi.org/10.3390/en1207139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gep-user-guide.readthedocs.io/en/latest/Overview.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electrifynow.energydata.info/"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gep-user-guide.readthedocs.io/en/lates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un.org/sustainabledevelopment/news/communications-materi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4.0/" TargetMode="External"/><Relationship Id="rId4" Type="http://schemas.openxmlformats.org/officeDocument/2006/relationships/hyperlink" Target="http://ourworldindata.org/energy-acces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38/s41560-017-0036-5" TargetMode="External"/><Relationship Id="rId7" Type="http://schemas.openxmlformats.org/officeDocument/2006/relationships/hyperlink" Target="https://www.un.org/sustainabledevelopment/wp-content/uploads/2016/08/7_Why-It-Matters-2020.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doi.org/10.1787/caf32f3b-en" TargetMode="External"/><Relationship Id="rId5" Type="http://schemas.openxmlformats.org/officeDocument/2006/relationships/hyperlink" Target="https://onsset.github.io/teaching_kit/courses/module_1/Lecture_1/" TargetMode="External"/><Relationship Id="rId4" Type="http://schemas.openxmlformats.org/officeDocument/2006/relationships/hyperlink" Target="https://openknowledge.worldbank.org/handle/10986/3382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creativecommons.org/licenses/by-nc-nd/2.0/" TargetMode="Externa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 descr="A picture containing calendar&#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4" name="Google Shape;174;p1"/>
          <p:cNvSpPr txBox="1"/>
          <p:nvPr/>
        </p:nvSpPr>
        <p:spPr>
          <a:xfrm>
            <a:off x="720810" y="3539234"/>
            <a:ext cx="3602700" cy="6465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i="0" u="none" strike="noStrike" cap="none">
                <a:solidFill>
                  <a:schemeClr val="dk1"/>
                </a:solidFill>
                <a:latin typeface="Open Sans ExtraBold"/>
                <a:ea typeface="Open Sans ExtraBold"/>
                <a:cs typeface="Open Sans ExtraBold"/>
                <a:sym typeface="Open Sans ExtraBold"/>
              </a:rPr>
              <a:t>OnSSET/</a:t>
            </a:r>
            <a:r>
              <a:rPr lang="en-US" sz="1800" b="1">
                <a:solidFill>
                  <a:schemeClr val="dk1"/>
                </a:solidFill>
                <a:latin typeface="Open Sans ExtraBold"/>
                <a:ea typeface="Open Sans ExtraBold"/>
                <a:cs typeface="Open Sans ExtraBold"/>
                <a:sym typeface="Open Sans ExtraBold"/>
              </a:rPr>
              <a:t>Plateforme mondiale d'électrification</a:t>
            </a:r>
            <a:endParaRPr sz="1800" b="1">
              <a:solidFill>
                <a:schemeClr val="dk1"/>
              </a:solidFill>
              <a:latin typeface="Open Sans ExtraBold"/>
              <a:ea typeface="Open Sans ExtraBold"/>
              <a:cs typeface="Open Sans ExtraBold"/>
              <a:sym typeface="Open Sans ExtraBold"/>
            </a:endParaRPr>
          </a:p>
        </p:txBody>
      </p:sp>
      <p:sp>
        <p:nvSpPr>
          <p:cNvPr id="175" name="Google Shape;175;p1"/>
          <p:cNvSpPr txBox="1">
            <a:spLocks noGrp="1"/>
          </p:cNvSpPr>
          <p:nvPr>
            <p:ph type="title" idx="4294967295"/>
          </p:nvPr>
        </p:nvSpPr>
        <p:spPr>
          <a:xfrm>
            <a:off x="720811" y="4482543"/>
            <a:ext cx="7281863" cy="16049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960"/>
              <a:buFont typeface="Open Sans"/>
              <a:buNone/>
            </a:pPr>
            <a:r>
              <a:rPr lang="en-US" b="1">
                <a:solidFill>
                  <a:schemeClr val="lt1"/>
                </a:solidFill>
                <a:latin typeface="Open Sans"/>
                <a:ea typeface="Open Sans"/>
                <a:cs typeface="Open Sans"/>
                <a:sym typeface="Open Sans"/>
              </a:rPr>
              <a:t>LECTURE 2</a:t>
            </a:r>
            <a:br>
              <a:rPr lang="en-US" b="1">
                <a:latin typeface="Open Sans"/>
                <a:ea typeface="Open Sans"/>
                <a:cs typeface="Open Sans"/>
                <a:sym typeface="Open Sans"/>
              </a:rPr>
            </a:br>
            <a:r>
              <a:rPr lang="en-US" b="1">
                <a:latin typeface="Open Sans"/>
                <a:ea typeface="Open Sans"/>
                <a:cs typeface="Open Sans"/>
                <a:sym typeface="Open Sans"/>
              </a:rPr>
              <a:t>LES SDGs ET L'ACCÈS À L'ÉNERGIE</a:t>
            </a:r>
            <a:endParaRPr/>
          </a:p>
        </p:txBody>
      </p:sp>
      <p:sp>
        <p:nvSpPr>
          <p:cNvPr id="176" name="Google Shape;176;p1"/>
          <p:cNvSpPr txBox="1"/>
          <p:nvPr/>
        </p:nvSpPr>
        <p:spPr>
          <a:xfrm>
            <a:off x="8461829" y="6085113"/>
            <a:ext cx="374105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Version 1.0</a:t>
            </a:r>
            <a:endParaRPr sz="1800" b="1">
              <a:solidFill>
                <a:schemeClr val="lt1"/>
              </a:solidFill>
              <a:latin typeface="Open Sans"/>
              <a:ea typeface="Open Sans"/>
              <a:cs typeface="Open Sans"/>
              <a:sym typeface="Open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0"/>
          <p:cNvSpPr/>
          <p:nvPr/>
        </p:nvSpPr>
        <p:spPr>
          <a:xfrm>
            <a:off x="887214" y="1389619"/>
            <a:ext cx="866585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Option d'électrification: Extension du réseau national/régional</a:t>
            </a:r>
            <a:endParaRPr/>
          </a:p>
        </p:txBody>
      </p:sp>
      <p:sp>
        <p:nvSpPr>
          <p:cNvPr id="270" name="Google Shape;270;p10"/>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Options d'électrification </a:t>
            </a:r>
            <a:endParaRPr/>
          </a:p>
        </p:txBody>
      </p:sp>
      <p:sp>
        <p:nvSpPr>
          <p:cNvPr id="271" name="Google Shape;271;p10"/>
          <p:cNvSpPr/>
          <p:nvPr/>
        </p:nvSpPr>
        <p:spPr>
          <a:xfrm>
            <a:off x="6058539" y="1914058"/>
            <a:ext cx="5524515" cy="43597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Open Sans"/>
                <a:ea typeface="Open Sans"/>
                <a:cs typeface="Open Sans"/>
                <a:sym typeface="Open Sans"/>
              </a:rPr>
              <a:t>Avantages et inconvénients du réseau national</a:t>
            </a:r>
            <a:endParaRPr sz="1600">
              <a:solidFill>
                <a:schemeClr val="dk1"/>
              </a:solidFill>
              <a:latin typeface="Open Sans"/>
              <a:ea typeface="Open Sans"/>
              <a:cs typeface="Open Sans"/>
              <a:sym typeface="Open Sans"/>
            </a:endParaRPr>
          </a:p>
          <a:p>
            <a:pPr marL="0" marR="0" lvl="0" indent="0" algn="l" rtl="0">
              <a:lnSpc>
                <a:spcPct val="114000"/>
              </a:lnSpc>
              <a:spcBef>
                <a:spcPts val="600"/>
              </a:spcBef>
              <a:spcAft>
                <a:spcPts val="0"/>
              </a:spcAft>
              <a:buNone/>
            </a:pPr>
            <a:r>
              <a:rPr lang="en-US" sz="1600">
                <a:solidFill>
                  <a:schemeClr val="dk1"/>
                </a:solidFill>
                <a:latin typeface="Open Sans"/>
                <a:ea typeface="Open Sans"/>
                <a:cs typeface="Open Sans"/>
                <a:sym typeface="Open Sans"/>
              </a:rPr>
              <a:t>- Production centralisée d'électricité (mélange de sources d'énergie et de centrales électriques) </a:t>
            </a:r>
            <a:endParaRPr/>
          </a:p>
          <a:p>
            <a:pPr marL="0" marR="0" lvl="0" indent="0" algn="l" rtl="0">
              <a:lnSpc>
                <a:spcPct val="114000"/>
              </a:lnSpc>
              <a:spcBef>
                <a:spcPts val="400"/>
              </a:spcBef>
              <a:spcAft>
                <a:spcPts val="0"/>
              </a:spcAft>
              <a:buNone/>
            </a:pPr>
            <a:r>
              <a:rPr lang="en-US" sz="1600">
                <a:solidFill>
                  <a:schemeClr val="dk1"/>
                </a:solidFill>
                <a:latin typeface="Open Sans"/>
                <a:ea typeface="Open Sans"/>
                <a:cs typeface="Open Sans"/>
                <a:sym typeface="Open Sans"/>
              </a:rPr>
              <a:t>- Peut mieux tirer parti des économies d'échelle, ce qui peut entraîner une baisse du coût unitaire de l'électricité. </a:t>
            </a:r>
            <a:endParaRPr/>
          </a:p>
          <a:p>
            <a:pPr marL="0" marR="0" lvl="0" indent="0" algn="l" rtl="0">
              <a:lnSpc>
                <a:spcPct val="114000"/>
              </a:lnSpc>
              <a:spcBef>
                <a:spcPts val="400"/>
              </a:spcBef>
              <a:spcAft>
                <a:spcPts val="0"/>
              </a:spcAft>
              <a:buNone/>
            </a:pPr>
            <a:r>
              <a:rPr lang="en-US" sz="1600">
                <a:solidFill>
                  <a:schemeClr val="dk1"/>
                </a:solidFill>
                <a:latin typeface="Open Sans"/>
                <a:ea typeface="Open Sans"/>
                <a:cs typeface="Open Sans"/>
                <a:sym typeface="Open Sans"/>
              </a:rPr>
              <a:t>- Nécessite l'extension des lignes de transport et de distribution à la zone d'intérêt (HT-MT-BT + sous-stations, transformateurs) </a:t>
            </a:r>
            <a:endParaRPr/>
          </a:p>
          <a:p>
            <a:pPr marL="0" marR="0" lvl="0" indent="0" algn="l" rtl="0">
              <a:lnSpc>
                <a:spcPct val="114000"/>
              </a:lnSpc>
              <a:spcBef>
                <a:spcPts val="400"/>
              </a:spcBef>
              <a:spcAft>
                <a:spcPts val="0"/>
              </a:spcAft>
              <a:buNone/>
            </a:pPr>
            <a:r>
              <a:rPr lang="en-US" sz="1600">
                <a:solidFill>
                  <a:schemeClr val="dk1"/>
                </a:solidFill>
                <a:latin typeface="Open Sans"/>
                <a:ea typeface="Open Sans"/>
                <a:cs typeface="Open Sans"/>
                <a:sym typeface="Open Sans"/>
              </a:rPr>
              <a:t>- Un processus à forte intensité de capital et généralement de longue haleine</a:t>
            </a:r>
            <a:br>
              <a:rPr lang="en-US" sz="1600">
                <a:solidFill>
                  <a:schemeClr val="dk1"/>
                </a:solidFill>
                <a:latin typeface="Calibri"/>
                <a:ea typeface="Calibri"/>
                <a:cs typeface="Calibri"/>
                <a:sym typeface="Calibri"/>
              </a:rPr>
            </a:br>
            <a:r>
              <a:rPr lang="en-US" sz="1600">
                <a:solidFill>
                  <a:schemeClr val="dk1"/>
                </a:solidFill>
                <a:latin typeface="Open Sans"/>
                <a:ea typeface="Open Sans"/>
                <a:cs typeface="Open Sans"/>
                <a:sym typeface="Open Sans"/>
              </a:rPr>
              <a:t>(en termes de planification, de construction, d'exploitation et de maintenance) </a:t>
            </a:r>
            <a:endParaRPr/>
          </a:p>
          <a:p>
            <a:pPr marL="0" marR="0" lvl="0" indent="0" algn="l" rtl="0">
              <a:lnSpc>
                <a:spcPct val="114000"/>
              </a:lnSpc>
              <a:spcBef>
                <a:spcPts val="400"/>
              </a:spcBef>
              <a:spcAft>
                <a:spcPts val="0"/>
              </a:spcAft>
              <a:buNone/>
            </a:pPr>
            <a:r>
              <a:rPr lang="en-US" sz="1600">
                <a:solidFill>
                  <a:schemeClr val="dk1"/>
                </a:solidFill>
                <a:latin typeface="Open Sans"/>
                <a:ea typeface="Open Sans"/>
                <a:cs typeface="Open Sans"/>
                <a:sym typeface="Open Sans"/>
              </a:rPr>
              <a:t>- Ne dépend pas des ressources disponibles localement (au niveau de la communauté) </a:t>
            </a:r>
            <a:endParaRPr/>
          </a:p>
          <a:p>
            <a:pPr marL="0" marR="0" lvl="0" indent="0" algn="l" rtl="0">
              <a:spcBef>
                <a:spcPts val="400"/>
              </a:spcBef>
              <a:spcAft>
                <a:spcPts val="0"/>
              </a:spcAft>
              <a:buNone/>
            </a:pPr>
            <a:endParaRPr sz="2000">
              <a:solidFill>
                <a:schemeClr val="dk1"/>
              </a:solidFill>
              <a:latin typeface="Open Sans"/>
              <a:ea typeface="Open Sans"/>
              <a:cs typeface="Open Sans"/>
              <a:sym typeface="Open Sans"/>
            </a:endParaRPr>
          </a:p>
        </p:txBody>
      </p:sp>
      <p:sp>
        <p:nvSpPr>
          <p:cNvPr id="272" name="Google Shape;272;p10"/>
          <p:cNvSpPr/>
          <p:nvPr/>
        </p:nvSpPr>
        <p:spPr>
          <a:xfrm>
            <a:off x="-40299" y="6416739"/>
            <a:ext cx="170110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273" name="Google Shape;273;p10"/>
          <p:cNvSpPr/>
          <p:nvPr/>
        </p:nvSpPr>
        <p:spPr>
          <a:xfrm>
            <a:off x="4191194" y="5385223"/>
            <a:ext cx="174749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a:t>
            </a:r>
            <a:r>
              <a:rPr lang="en-US"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https://upload.wikimedia.org/wikipedia/commons/9/90/Electricity_Grid_Schematic_English.svg </a:t>
            </a:r>
            <a:r>
              <a:rPr lang="en-US" sz="1000">
                <a:solidFill>
                  <a:schemeClr val="dk1"/>
                </a:solidFill>
                <a:latin typeface="Open Sans"/>
                <a:ea typeface="Open Sans"/>
                <a:cs typeface="Open Sans"/>
                <a:sym typeface="Open Sans"/>
              </a:rPr>
              <a:t>sous licence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pic>
        <p:nvPicPr>
          <p:cNvPr id="274" name="Google Shape;274;p10"/>
          <p:cNvPicPr preferRelativeResize="0"/>
          <p:nvPr/>
        </p:nvPicPr>
        <p:blipFill rotWithShape="1">
          <a:blip r:embed="rId5">
            <a:alphaModFix/>
          </a:blip>
          <a:srcRect/>
          <a:stretch/>
        </p:blipFill>
        <p:spPr>
          <a:xfrm>
            <a:off x="937238" y="1886019"/>
            <a:ext cx="3539410" cy="4657309"/>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1"/>
          <p:cNvSpPr/>
          <p:nvPr/>
        </p:nvSpPr>
        <p:spPr>
          <a:xfrm>
            <a:off x="887214" y="992056"/>
            <a:ext cx="1024183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Mini-réseaux (photovoltaïques, hydroélectriques, éoliens, diesel ou hybrides) </a:t>
            </a:r>
            <a:endParaRPr/>
          </a:p>
        </p:txBody>
      </p:sp>
      <p:sp>
        <p:nvSpPr>
          <p:cNvPr id="281" name="Google Shape;281;p11"/>
          <p:cNvSpPr txBox="1"/>
          <p:nvPr/>
        </p:nvSpPr>
        <p:spPr>
          <a:xfrm>
            <a:off x="887215" y="-333289"/>
            <a:ext cx="977276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Options d'électrification</a:t>
            </a:r>
            <a:endParaRPr/>
          </a:p>
        </p:txBody>
      </p:sp>
      <p:sp>
        <p:nvSpPr>
          <p:cNvPr id="282" name="Google Shape;282;p11"/>
          <p:cNvSpPr txBox="1">
            <a:spLocks noGrp="1"/>
          </p:cNvSpPr>
          <p:nvPr>
            <p:ph type="body" idx="1"/>
          </p:nvPr>
        </p:nvSpPr>
        <p:spPr>
          <a:xfrm>
            <a:off x="892625" y="1297750"/>
            <a:ext cx="10776900" cy="221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500"/>
              <a:buNone/>
            </a:pPr>
            <a:r>
              <a:rPr lang="en-US" sz="2000" b="1"/>
              <a:t>Avantages et inconvénients des mini-réseaux</a:t>
            </a:r>
            <a:endParaRPr sz="2000">
              <a:latin typeface="Open Sans"/>
              <a:ea typeface="Open Sans"/>
              <a:cs typeface="Open Sans"/>
              <a:sym typeface="Open Sans"/>
            </a:endParaRPr>
          </a:p>
          <a:p>
            <a:pPr marL="342900" lvl="0" indent="-342900" algn="l" rtl="0">
              <a:lnSpc>
                <a:spcPct val="100000"/>
              </a:lnSpc>
              <a:spcBef>
                <a:spcPts val="400"/>
              </a:spcBef>
              <a:spcAft>
                <a:spcPts val="0"/>
              </a:spcAft>
              <a:buClr>
                <a:srgbClr val="000000"/>
              </a:buClr>
              <a:buSzPts val="2500"/>
              <a:buFont typeface="Arial"/>
              <a:buChar char="•"/>
            </a:pPr>
            <a:r>
              <a:rPr lang="en-US">
                <a:latin typeface="Open Sans"/>
                <a:ea typeface="Open Sans"/>
                <a:cs typeface="Open Sans"/>
                <a:sym typeface="Open Sans"/>
              </a:rPr>
              <a:t>Peut répondre à des niveaux de demande moyens/élevés, généralement pour un groupe de ménages et/ou de charges productives.</a:t>
            </a:r>
            <a:endParaRPr/>
          </a:p>
          <a:p>
            <a:pPr marL="342900" lvl="0" indent="-342900" algn="l" rtl="0">
              <a:lnSpc>
                <a:spcPct val="100000"/>
              </a:lnSpc>
              <a:spcBef>
                <a:spcPts val="400"/>
              </a:spcBef>
              <a:spcAft>
                <a:spcPts val="0"/>
              </a:spcAft>
              <a:buClr>
                <a:schemeClr val="dk1"/>
              </a:buClr>
              <a:buSzPts val="2500"/>
              <a:buFont typeface="Arial"/>
              <a:buChar char="•"/>
            </a:pPr>
            <a:r>
              <a:rPr lang="en-US">
                <a:latin typeface="Open Sans"/>
                <a:ea typeface="Open Sans"/>
                <a:cs typeface="Open Sans"/>
                <a:sym typeface="Open Sans"/>
              </a:rPr>
              <a:t>Pas de coûts de transmission mais des coûts de distribution modestes (MT ou BT)</a:t>
            </a:r>
            <a:endParaRPr/>
          </a:p>
          <a:p>
            <a:pPr marL="342900" lvl="0" indent="-342900" algn="l" rtl="0">
              <a:lnSpc>
                <a:spcPct val="100000"/>
              </a:lnSpc>
              <a:spcBef>
                <a:spcPts val="400"/>
              </a:spcBef>
              <a:spcAft>
                <a:spcPts val="0"/>
              </a:spcAft>
              <a:buClr>
                <a:schemeClr val="dk1"/>
              </a:buClr>
              <a:buSzPts val="2500"/>
              <a:buFont typeface="Arial"/>
              <a:buChar char="•"/>
            </a:pPr>
            <a:r>
              <a:rPr lang="en-US">
                <a:latin typeface="Open Sans"/>
                <a:ea typeface="Open Sans"/>
                <a:cs typeface="Open Sans"/>
                <a:sym typeface="Open Sans"/>
              </a:rPr>
              <a:t>Dépendent des ressources énergétiques disponibles localement et impliquent un stockage dans des batteries et un investissement initial élevé (s'ils sont basés sur des sources renouvelables).</a:t>
            </a:r>
            <a:endParaRPr/>
          </a:p>
          <a:p>
            <a:pPr marL="342900" lvl="0" indent="-342900" algn="l" rtl="0">
              <a:lnSpc>
                <a:spcPct val="100000"/>
              </a:lnSpc>
              <a:spcBef>
                <a:spcPts val="400"/>
              </a:spcBef>
              <a:spcAft>
                <a:spcPts val="0"/>
              </a:spcAft>
              <a:buClr>
                <a:schemeClr val="dk1"/>
              </a:buClr>
              <a:buSzPts val="2500"/>
              <a:buFont typeface="Arial"/>
              <a:buChar char="•"/>
            </a:pPr>
            <a:r>
              <a:rPr lang="en-US">
                <a:latin typeface="Open Sans"/>
                <a:ea typeface="Open Sans"/>
                <a:cs typeface="Open Sans"/>
                <a:sym typeface="Open Sans"/>
              </a:rPr>
              <a:t>Dépend de la disponibilité/du coût du carburant (si le diesel est inclus)</a:t>
            </a:r>
            <a:endParaRPr>
              <a:latin typeface="Open Sans"/>
              <a:ea typeface="Open Sans"/>
              <a:cs typeface="Open Sans"/>
              <a:sym typeface="Open Sans"/>
            </a:endParaRPr>
          </a:p>
        </p:txBody>
      </p:sp>
      <p:sp>
        <p:nvSpPr>
          <p:cNvPr id="283" name="Google Shape;283;p11"/>
          <p:cNvSpPr/>
          <p:nvPr/>
        </p:nvSpPr>
        <p:spPr>
          <a:xfrm>
            <a:off x="1161874" y="5514729"/>
            <a:ext cx="1610161" cy="4779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a:solidFill>
                  <a:schemeClr val="accent1"/>
                </a:solidFill>
                <a:latin typeface="Calibri"/>
                <a:ea typeface="Calibri"/>
                <a:cs typeface="Calibri"/>
                <a:sym typeface="Calibri"/>
              </a:rPr>
              <a:t>Photovoltaïque (PV)</a:t>
            </a:r>
            <a:endParaRPr sz="1400" i="0" u="none" strike="noStrike">
              <a:solidFill>
                <a:schemeClr val="accent1"/>
              </a:solidFill>
              <a:latin typeface="Calibri"/>
              <a:ea typeface="Calibri"/>
              <a:cs typeface="Calibri"/>
              <a:sym typeface="Calibri"/>
            </a:endParaRPr>
          </a:p>
        </p:txBody>
      </p:sp>
      <p:sp>
        <p:nvSpPr>
          <p:cNvPr id="284" name="Google Shape;284;p11"/>
          <p:cNvSpPr/>
          <p:nvPr/>
        </p:nvSpPr>
        <p:spPr>
          <a:xfrm>
            <a:off x="3848201" y="5514729"/>
            <a:ext cx="1260376" cy="4779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a:solidFill>
                  <a:schemeClr val="accent1"/>
                </a:solidFill>
                <a:latin typeface="Calibri"/>
                <a:ea typeface="Calibri"/>
                <a:cs typeface="Calibri"/>
                <a:sym typeface="Calibri"/>
              </a:rPr>
              <a:t>Petit/Mini Hydro</a:t>
            </a:r>
            <a:endParaRPr sz="1400" i="0" u="none" strike="noStrike">
              <a:solidFill>
                <a:schemeClr val="accent1"/>
              </a:solidFill>
              <a:latin typeface="Calibri"/>
              <a:ea typeface="Calibri"/>
              <a:cs typeface="Calibri"/>
              <a:sym typeface="Calibri"/>
            </a:endParaRPr>
          </a:p>
        </p:txBody>
      </p:sp>
      <p:sp>
        <p:nvSpPr>
          <p:cNvPr id="285" name="Google Shape;285;p11"/>
          <p:cNvSpPr/>
          <p:nvPr/>
        </p:nvSpPr>
        <p:spPr>
          <a:xfrm>
            <a:off x="6667683" y="5432675"/>
            <a:ext cx="1260376" cy="27671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a:solidFill>
                  <a:schemeClr val="accent1"/>
                </a:solidFill>
                <a:latin typeface="Calibri"/>
                <a:ea typeface="Calibri"/>
                <a:cs typeface="Calibri"/>
                <a:sym typeface="Calibri"/>
              </a:rPr>
              <a:t>Éolienne</a:t>
            </a:r>
            <a:endParaRPr sz="1400" i="0" u="none" strike="noStrike">
              <a:solidFill>
                <a:schemeClr val="accent1"/>
              </a:solidFill>
              <a:latin typeface="Calibri"/>
              <a:ea typeface="Calibri"/>
              <a:cs typeface="Calibri"/>
              <a:sym typeface="Calibri"/>
            </a:endParaRPr>
          </a:p>
        </p:txBody>
      </p:sp>
      <p:sp>
        <p:nvSpPr>
          <p:cNvPr id="286" name="Google Shape;286;p11"/>
          <p:cNvSpPr/>
          <p:nvPr/>
        </p:nvSpPr>
        <p:spPr>
          <a:xfrm>
            <a:off x="9293542" y="5480406"/>
            <a:ext cx="1260376" cy="4779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a:solidFill>
                  <a:schemeClr val="accent1"/>
                </a:solidFill>
                <a:latin typeface="Calibri"/>
                <a:ea typeface="Calibri"/>
                <a:cs typeface="Calibri"/>
                <a:sym typeface="Calibri"/>
              </a:rPr>
              <a:t>Générateur diesel</a:t>
            </a:r>
            <a:endParaRPr sz="1400" i="0" u="none" strike="noStrike">
              <a:solidFill>
                <a:schemeClr val="accent1"/>
              </a:solidFill>
              <a:latin typeface="Calibri"/>
              <a:ea typeface="Calibri"/>
              <a:cs typeface="Calibri"/>
              <a:sym typeface="Calibri"/>
            </a:endParaRPr>
          </a:p>
        </p:txBody>
      </p:sp>
      <p:sp>
        <p:nvSpPr>
          <p:cNvPr id="287" name="Google Shape;287;p11"/>
          <p:cNvSpPr/>
          <p:nvPr/>
        </p:nvSpPr>
        <p:spPr>
          <a:xfrm>
            <a:off x="2960412" y="4632391"/>
            <a:ext cx="471016" cy="27671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a:solidFill>
                  <a:schemeClr val="accent1"/>
                </a:solidFill>
                <a:latin typeface="Calibri"/>
                <a:ea typeface="Calibri"/>
                <a:cs typeface="Calibri"/>
                <a:sym typeface="Calibri"/>
              </a:rPr>
              <a:t>ou</a:t>
            </a:r>
            <a:endParaRPr sz="1400" i="0" u="none" strike="noStrike">
              <a:solidFill>
                <a:schemeClr val="accent1"/>
              </a:solidFill>
              <a:latin typeface="Calibri"/>
              <a:ea typeface="Calibri"/>
              <a:cs typeface="Calibri"/>
              <a:sym typeface="Calibri"/>
            </a:endParaRPr>
          </a:p>
        </p:txBody>
      </p:sp>
      <p:sp>
        <p:nvSpPr>
          <p:cNvPr id="288" name="Google Shape;288;p11"/>
          <p:cNvSpPr/>
          <p:nvPr/>
        </p:nvSpPr>
        <p:spPr>
          <a:xfrm>
            <a:off x="5607605" y="4569115"/>
            <a:ext cx="488395" cy="27671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a:solidFill>
                  <a:schemeClr val="accent1"/>
                </a:solidFill>
                <a:latin typeface="Calibri"/>
                <a:ea typeface="Calibri"/>
                <a:cs typeface="Calibri"/>
                <a:sym typeface="Calibri"/>
              </a:rPr>
              <a:t>ou</a:t>
            </a:r>
            <a:endParaRPr sz="1400" i="0" u="none" strike="noStrike">
              <a:solidFill>
                <a:schemeClr val="accent1"/>
              </a:solidFill>
              <a:latin typeface="Calibri"/>
              <a:ea typeface="Calibri"/>
              <a:cs typeface="Calibri"/>
              <a:sym typeface="Calibri"/>
            </a:endParaRPr>
          </a:p>
        </p:txBody>
      </p:sp>
      <p:sp>
        <p:nvSpPr>
          <p:cNvPr id="289" name="Google Shape;289;p11"/>
          <p:cNvSpPr/>
          <p:nvPr/>
        </p:nvSpPr>
        <p:spPr>
          <a:xfrm>
            <a:off x="8407524" y="4610982"/>
            <a:ext cx="448241" cy="27671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a:solidFill>
                  <a:schemeClr val="accent1"/>
                </a:solidFill>
                <a:latin typeface="Calibri"/>
                <a:ea typeface="Calibri"/>
                <a:cs typeface="Calibri"/>
                <a:sym typeface="Calibri"/>
              </a:rPr>
              <a:t>ou</a:t>
            </a:r>
            <a:endParaRPr sz="1400" i="0" u="none" strike="noStrike">
              <a:solidFill>
                <a:schemeClr val="accent1"/>
              </a:solidFill>
              <a:latin typeface="Calibri"/>
              <a:ea typeface="Calibri"/>
              <a:cs typeface="Calibri"/>
              <a:sym typeface="Calibri"/>
            </a:endParaRPr>
          </a:p>
        </p:txBody>
      </p:sp>
      <p:sp>
        <p:nvSpPr>
          <p:cNvPr id="290" name="Google Shape;290;p11"/>
          <p:cNvSpPr/>
          <p:nvPr/>
        </p:nvSpPr>
        <p:spPr>
          <a:xfrm>
            <a:off x="1019399" y="4061090"/>
            <a:ext cx="10109700" cy="2100000"/>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a:solidFill>
                <a:schemeClr val="accent1"/>
              </a:solidFill>
              <a:latin typeface="Calibri"/>
              <a:ea typeface="Calibri"/>
              <a:cs typeface="Calibri"/>
              <a:sym typeface="Calibri"/>
            </a:endParaRPr>
          </a:p>
        </p:txBody>
      </p:sp>
      <p:pic>
        <p:nvPicPr>
          <p:cNvPr id="291" name="Google Shape;291;p11"/>
          <p:cNvPicPr preferRelativeResize="0"/>
          <p:nvPr/>
        </p:nvPicPr>
        <p:blipFill rotWithShape="1">
          <a:blip r:embed="rId3">
            <a:alphaModFix/>
          </a:blip>
          <a:srcRect/>
          <a:stretch/>
        </p:blipFill>
        <p:spPr>
          <a:xfrm>
            <a:off x="1161874" y="4186779"/>
            <a:ext cx="1610162" cy="1207622"/>
          </a:xfrm>
          <a:prstGeom prst="rect">
            <a:avLst/>
          </a:prstGeom>
          <a:noFill/>
          <a:ln>
            <a:noFill/>
          </a:ln>
        </p:spPr>
      </p:pic>
      <p:pic>
        <p:nvPicPr>
          <p:cNvPr id="292" name="Google Shape;292;p11"/>
          <p:cNvPicPr preferRelativeResize="0"/>
          <p:nvPr/>
        </p:nvPicPr>
        <p:blipFill rotWithShape="1">
          <a:blip r:embed="rId4">
            <a:alphaModFix/>
          </a:blip>
          <a:srcRect/>
          <a:stretch/>
        </p:blipFill>
        <p:spPr>
          <a:xfrm>
            <a:off x="3656099" y="4203979"/>
            <a:ext cx="1644581" cy="1090719"/>
          </a:xfrm>
          <a:prstGeom prst="rect">
            <a:avLst/>
          </a:prstGeom>
          <a:noFill/>
          <a:ln>
            <a:noFill/>
          </a:ln>
        </p:spPr>
      </p:pic>
      <p:pic>
        <p:nvPicPr>
          <p:cNvPr id="293" name="Google Shape;293;p11"/>
          <p:cNvPicPr preferRelativeResize="0"/>
          <p:nvPr/>
        </p:nvPicPr>
        <p:blipFill rotWithShape="1">
          <a:blip r:embed="rId5">
            <a:alphaModFix/>
          </a:blip>
          <a:srcRect/>
          <a:stretch/>
        </p:blipFill>
        <p:spPr>
          <a:xfrm>
            <a:off x="6495144" y="4255702"/>
            <a:ext cx="1605455" cy="903541"/>
          </a:xfrm>
          <a:prstGeom prst="rect">
            <a:avLst/>
          </a:prstGeom>
          <a:noFill/>
          <a:ln>
            <a:noFill/>
          </a:ln>
        </p:spPr>
      </p:pic>
      <p:pic>
        <p:nvPicPr>
          <p:cNvPr id="294" name="Google Shape;294;p11" descr="C:\Users\foivos\Desktop\diesel.jpg"/>
          <p:cNvPicPr preferRelativeResize="0"/>
          <p:nvPr/>
        </p:nvPicPr>
        <p:blipFill rotWithShape="1">
          <a:blip r:embed="rId6">
            <a:alphaModFix/>
          </a:blip>
          <a:srcRect/>
          <a:stretch/>
        </p:blipFill>
        <p:spPr>
          <a:xfrm>
            <a:off x="9293542" y="4134965"/>
            <a:ext cx="1498621" cy="1271566"/>
          </a:xfrm>
          <a:prstGeom prst="rect">
            <a:avLst/>
          </a:prstGeom>
          <a:noFill/>
          <a:ln>
            <a:noFill/>
          </a:ln>
        </p:spPr>
      </p:pic>
      <p:sp>
        <p:nvSpPr>
          <p:cNvPr id="295" name="Google Shape;295;p11"/>
          <p:cNvSpPr/>
          <p:nvPr/>
        </p:nvSpPr>
        <p:spPr>
          <a:xfrm>
            <a:off x="9518624" y="3726603"/>
            <a:ext cx="180530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(Energypedia, 2021)</a:t>
            </a:r>
            <a:endParaRPr/>
          </a:p>
        </p:txBody>
      </p:sp>
      <p:sp>
        <p:nvSpPr>
          <p:cNvPr id="296" name="Google Shape;296;p11"/>
          <p:cNvSpPr/>
          <p:nvPr/>
        </p:nvSpPr>
        <p:spPr>
          <a:xfrm>
            <a:off x="941644" y="6175268"/>
            <a:ext cx="248978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Adapté de Mentis et al. 2021</a:t>
            </a:r>
            <a:endParaRPr sz="1000">
              <a:solidFill>
                <a:schemeClr val="dk1"/>
              </a:solidFill>
              <a:latin typeface="Open Sans"/>
              <a:ea typeface="Open Sans"/>
              <a:cs typeface="Open Sans"/>
              <a:sym typeface="Open Sans"/>
            </a:endParaRPr>
          </a:p>
        </p:txBody>
      </p:sp>
      <p:sp>
        <p:nvSpPr>
          <p:cNvPr id="297" name="Google Shape;297;p11"/>
          <p:cNvSpPr/>
          <p:nvPr/>
        </p:nvSpPr>
        <p:spPr>
          <a:xfrm>
            <a:off x="9701032" y="6160529"/>
            <a:ext cx="176797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a:t>
            </a:r>
            <a:r>
              <a:rPr lang="en-US" sz="1000">
                <a:solidFill>
                  <a:schemeClr val="dk1"/>
                </a:solidFill>
                <a:latin typeface="Open Sans"/>
                <a:ea typeface="Open Sans"/>
                <a:cs typeface="Open Sans"/>
                <a:sym typeface="Open Sans"/>
              </a:rPr>
              <a:t>: </a:t>
            </a:r>
            <a:r>
              <a:rPr lang="en-US" sz="1000" u="sng">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image</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2"/>
          <p:cNvSpPr/>
          <p:nvPr/>
        </p:nvSpPr>
        <p:spPr>
          <a:xfrm>
            <a:off x="887214" y="1041751"/>
            <a:ext cx="9996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Systèmes autonomes (lanternes solaires, système solaire domestique, groupes électrogènes diesel)</a:t>
            </a:r>
            <a:endParaRPr/>
          </a:p>
        </p:txBody>
      </p:sp>
      <p:sp>
        <p:nvSpPr>
          <p:cNvPr id="304" name="Google Shape;304;p12"/>
          <p:cNvSpPr txBox="1"/>
          <p:nvPr/>
        </p:nvSpPr>
        <p:spPr>
          <a:xfrm>
            <a:off x="887215" y="-402862"/>
            <a:ext cx="7651200" cy="13692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Options d'électrification </a:t>
            </a:r>
            <a:endParaRPr/>
          </a:p>
        </p:txBody>
      </p:sp>
      <p:sp>
        <p:nvSpPr>
          <p:cNvPr id="305" name="Google Shape;305;p12"/>
          <p:cNvSpPr txBox="1">
            <a:spLocks noGrp="1"/>
          </p:cNvSpPr>
          <p:nvPr>
            <p:ph type="body" idx="1"/>
          </p:nvPr>
        </p:nvSpPr>
        <p:spPr>
          <a:xfrm>
            <a:off x="884854" y="1770606"/>
            <a:ext cx="4919034" cy="428423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b="1"/>
              <a:t>Avantages et inconvénients du système autonome</a:t>
            </a:r>
            <a:endParaRPr/>
          </a:p>
          <a:p>
            <a:pPr marL="228600" lvl="0" indent="-228600" algn="l" rtl="0">
              <a:lnSpc>
                <a:spcPct val="90000"/>
              </a:lnSpc>
              <a:spcBef>
                <a:spcPts val="1000"/>
              </a:spcBef>
              <a:spcAft>
                <a:spcPts val="0"/>
              </a:spcAft>
              <a:buClr>
                <a:schemeClr val="dk1"/>
              </a:buClr>
              <a:buSzPts val="1800"/>
              <a:buChar char="•"/>
            </a:pPr>
            <a:r>
              <a:rPr lang="en-US"/>
              <a:t>La meilleure solution consiste à répondre à une faible demande, généralement celle des ménages individuels et de quelques clients. </a:t>
            </a:r>
            <a:endParaRPr sz="1600"/>
          </a:p>
          <a:p>
            <a:pPr marL="228600" lvl="0" indent="-228600" algn="l" rtl="0">
              <a:lnSpc>
                <a:spcPct val="90000"/>
              </a:lnSpc>
              <a:spcBef>
                <a:spcPts val="1000"/>
              </a:spcBef>
              <a:spcAft>
                <a:spcPts val="0"/>
              </a:spcAft>
              <a:buClr>
                <a:schemeClr val="dk1"/>
              </a:buClr>
              <a:buSzPts val="1800"/>
              <a:buChar char="•"/>
            </a:pPr>
            <a:r>
              <a:rPr lang="en-US"/>
              <a:t>Aucun réseau de transmission et de distribution n'est nécessaire </a:t>
            </a:r>
            <a:endParaRPr/>
          </a:p>
          <a:p>
            <a:pPr marL="228600" lvl="0" indent="-228600" algn="l" rtl="0">
              <a:lnSpc>
                <a:spcPct val="90000"/>
              </a:lnSpc>
              <a:spcBef>
                <a:spcPts val="1000"/>
              </a:spcBef>
              <a:spcAft>
                <a:spcPts val="0"/>
              </a:spcAft>
              <a:buClr>
                <a:schemeClr val="dk1"/>
              </a:buClr>
              <a:buSzPts val="1800"/>
              <a:buChar char="•"/>
            </a:pPr>
            <a:r>
              <a:rPr lang="en-US"/>
              <a:t>Déploiement relativement facile/rapide</a:t>
            </a:r>
            <a:endParaRPr/>
          </a:p>
          <a:p>
            <a:pPr marL="228600" lvl="0" indent="-228600" algn="l" rtl="0">
              <a:lnSpc>
                <a:spcPct val="90000"/>
              </a:lnSpc>
              <a:spcBef>
                <a:spcPts val="1000"/>
              </a:spcBef>
              <a:spcAft>
                <a:spcPts val="0"/>
              </a:spcAft>
              <a:buClr>
                <a:schemeClr val="dk1"/>
              </a:buClr>
              <a:buSzPts val="1800"/>
              <a:buChar char="•"/>
            </a:pPr>
            <a:r>
              <a:rPr lang="en-US"/>
              <a:t>Dépendent des ressources disponibles localement, peuvent impliquer un stockage par batterie et ont un coût d'investissement initial relativement élevé (pour le photovoltaïque uniquement). </a:t>
            </a:r>
            <a:endParaRPr/>
          </a:p>
          <a:p>
            <a:pPr marL="228600" lvl="0" indent="-228600" algn="l" rtl="0">
              <a:lnSpc>
                <a:spcPct val="90000"/>
              </a:lnSpc>
              <a:spcBef>
                <a:spcPts val="1000"/>
              </a:spcBef>
              <a:spcAft>
                <a:spcPts val="0"/>
              </a:spcAft>
              <a:buClr>
                <a:schemeClr val="dk1"/>
              </a:buClr>
              <a:buSzPts val="1800"/>
              <a:buChar char="•"/>
            </a:pPr>
            <a:r>
              <a:rPr lang="en-US"/>
              <a:t>Coût d'investissement initial moins élevé, mais dépendant de la disponibilité et du coût du carburant (s'il s'agit d'un carburant diesel) </a:t>
            </a:r>
            <a:endParaRPr/>
          </a:p>
          <a:p>
            <a:pPr marL="228600" lvl="0" indent="-114300" algn="l" rtl="0">
              <a:lnSpc>
                <a:spcPct val="90000"/>
              </a:lnSpc>
              <a:spcBef>
                <a:spcPts val="1000"/>
              </a:spcBef>
              <a:spcAft>
                <a:spcPts val="0"/>
              </a:spcAft>
              <a:buClr>
                <a:schemeClr val="dk1"/>
              </a:buClr>
              <a:buSzPts val="1800"/>
              <a:buNone/>
            </a:pPr>
            <a:endParaRPr/>
          </a:p>
          <a:p>
            <a:pPr marL="228600" lvl="0" indent="-76200" algn="l" rtl="0">
              <a:lnSpc>
                <a:spcPct val="90000"/>
              </a:lnSpc>
              <a:spcBef>
                <a:spcPts val="1000"/>
              </a:spcBef>
              <a:spcAft>
                <a:spcPts val="0"/>
              </a:spcAft>
              <a:buClr>
                <a:schemeClr val="dk1"/>
              </a:buClr>
              <a:buSzPts val="2400"/>
              <a:buNone/>
            </a:pPr>
            <a:endParaRPr sz="2400">
              <a:latin typeface="Open Sans"/>
              <a:ea typeface="Open Sans"/>
              <a:cs typeface="Open Sans"/>
              <a:sym typeface="Open Sans"/>
            </a:endParaRPr>
          </a:p>
        </p:txBody>
      </p:sp>
      <p:sp>
        <p:nvSpPr>
          <p:cNvPr id="306" name="Google Shape;306;p12"/>
          <p:cNvSpPr/>
          <p:nvPr/>
        </p:nvSpPr>
        <p:spPr>
          <a:xfrm>
            <a:off x="5895474" y="2622285"/>
            <a:ext cx="5101390" cy="2100110"/>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a:solidFill>
                <a:schemeClr val="accent1"/>
              </a:solidFill>
              <a:latin typeface="Calibri"/>
              <a:ea typeface="Calibri"/>
              <a:cs typeface="Calibri"/>
              <a:sym typeface="Calibri"/>
            </a:endParaRPr>
          </a:p>
        </p:txBody>
      </p:sp>
      <p:sp>
        <p:nvSpPr>
          <p:cNvPr id="307" name="Google Shape;307;p12"/>
          <p:cNvSpPr/>
          <p:nvPr/>
        </p:nvSpPr>
        <p:spPr>
          <a:xfrm>
            <a:off x="9278820" y="4120724"/>
            <a:ext cx="1260376" cy="4779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a:solidFill>
                  <a:schemeClr val="accent1"/>
                </a:solidFill>
                <a:latin typeface="Calibri"/>
                <a:ea typeface="Calibri"/>
                <a:cs typeface="Calibri"/>
                <a:sym typeface="Calibri"/>
              </a:rPr>
              <a:t>Générateur diesel</a:t>
            </a:r>
            <a:endParaRPr sz="1400" i="0" u="none" strike="noStrike">
              <a:solidFill>
                <a:schemeClr val="accent1"/>
              </a:solidFill>
              <a:latin typeface="Calibri"/>
              <a:ea typeface="Calibri"/>
              <a:cs typeface="Calibri"/>
              <a:sym typeface="Calibri"/>
            </a:endParaRPr>
          </a:p>
        </p:txBody>
      </p:sp>
      <p:sp>
        <p:nvSpPr>
          <p:cNvPr id="308" name="Google Shape;308;p12"/>
          <p:cNvSpPr/>
          <p:nvPr/>
        </p:nvSpPr>
        <p:spPr>
          <a:xfrm>
            <a:off x="6231129" y="4017609"/>
            <a:ext cx="1260376" cy="4779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a:solidFill>
                  <a:schemeClr val="accent1"/>
                </a:solidFill>
                <a:latin typeface="Calibri"/>
                <a:ea typeface="Calibri"/>
                <a:cs typeface="Calibri"/>
                <a:sym typeface="Calibri"/>
              </a:rPr>
              <a:t>Photovoltaïque (PV)</a:t>
            </a:r>
            <a:endParaRPr sz="1400" i="0" u="none" strike="noStrike">
              <a:solidFill>
                <a:schemeClr val="accent1"/>
              </a:solidFill>
              <a:latin typeface="Calibri"/>
              <a:ea typeface="Calibri"/>
              <a:cs typeface="Calibri"/>
              <a:sym typeface="Calibri"/>
            </a:endParaRPr>
          </a:p>
        </p:txBody>
      </p:sp>
      <p:sp>
        <p:nvSpPr>
          <p:cNvPr id="309" name="Google Shape;309;p12"/>
          <p:cNvSpPr/>
          <p:nvPr/>
        </p:nvSpPr>
        <p:spPr>
          <a:xfrm>
            <a:off x="8254316" y="3533983"/>
            <a:ext cx="442423" cy="27671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a:solidFill>
                  <a:schemeClr val="accent1"/>
                </a:solidFill>
                <a:latin typeface="Calibri"/>
                <a:ea typeface="Calibri"/>
                <a:cs typeface="Calibri"/>
                <a:sym typeface="Calibri"/>
              </a:rPr>
              <a:t>ou</a:t>
            </a:r>
            <a:endParaRPr sz="1400" i="0" u="none" strike="noStrike">
              <a:solidFill>
                <a:schemeClr val="accent1"/>
              </a:solidFill>
              <a:latin typeface="Calibri"/>
              <a:ea typeface="Calibri"/>
              <a:cs typeface="Calibri"/>
              <a:sym typeface="Calibri"/>
            </a:endParaRPr>
          </a:p>
        </p:txBody>
      </p:sp>
      <p:pic>
        <p:nvPicPr>
          <p:cNvPr id="310" name="Google Shape;310;p12"/>
          <p:cNvPicPr preferRelativeResize="0"/>
          <p:nvPr/>
        </p:nvPicPr>
        <p:blipFill rotWithShape="1">
          <a:blip r:embed="rId3">
            <a:alphaModFix/>
          </a:blip>
          <a:srcRect/>
          <a:stretch/>
        </p:blipFill>
        <p:spPr>
          <a:xfrm>
            <a:off x="6069966" y="2786928"/>
            <a:ext cx="1610162" cy="1207622"/>
          </a:xfrm>
          <a:prstGeom prst="rect">
            <a:avLst/>
          </a:prstGeom>
          <a:noFill/>
          <a:ln>
            <a:noFill/>
          </a:ln>
        </p:spPr>
      </p:pic>
      <p:pic>
        <p:nvPicPr>
          <p:cNvPr id="311" name="Google Shape;311;p12" descr="C:\Users\foivos\Desktop\diesel.jpg"/>
          <p:cNvPicPr preferRelativeResize="0"/>
          <p:nvPr/>
        </p:nvPicPr>
        <p:blipFill rotWithShape="1">
          <a:blip r:embed="rId4">
            <a:alphaModFix/>
          </a:blip>
          <a:srcRect/>
          <a:stretch/>
        </p:blipFill>
        <p:spPr>
          <a:xfrm>
            <a:off x="9159698" y="2725448"/>
            <a:ext cx="1498621" cy="1271566"/>
          </a:xfrm>
          <a:prstGeom prst="rect">
            <a:avLst/>
          </a:prstGeom>
          <a:noFill/>
          <a:ln>
            <a:noFill/>
          </a:ln>
        </p:spPr>
      </p:pic>
      <p:sp>
        <p:nvSpPr>
          <p:cNvPr id="312" name="Google Shape;312;p12"/>
          <p:cNvSpPr/>
          <p:nvPr/>
        </p:nvSpPr>
        <p:spPr>
          <a:xfrm>
            <a:off x="887215" y="6457035"/>
            <a:ext cx="24897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Adapté de Mentis et al. 2021</a:t>
            </a:r>
            <a:endParaRPr sz="1000">
              <a:solidFill>
                <a:schemeClr val="dk1"/>
              </a:solidFill>
              <a:latin typeface="Open Sans"/>
              <a:ea typeface="Open Sans"/>
              <a:cs typeface="Open Sans"/>
              <a:sym typeface="Open Sans"/>
            </a:endParaRPr>
          </a:p>
        </p:txBody>
      </p:sp>
      <p:sp>
        <p:nvSpPr>
          <p:cNvPr id="313" name="Google Shape;313;p12"/>
          <p:cNvSpPr/>
          <p:nvPr/>
        </p:nvSpPr>
        <p:spPr>
          <a:xfrm>
            <a:off x="8350018" y="4747803"/>
            <a:ext cx="280770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a:t>
            </a:r>
            <a:r>
              <a:rPr lang="en-US" sz="1000" u="sng">
                <a:solidFill>
                  <a:srgbClr val="1155CC"/>
                </a:solidFill>
                <a:latin typeface="Open Sans"/>
                <a:ea typeface="Open Sans"/>
                <a:cs typeface="Open Sans"/>
                <a:sym typeface="Open Sans"/>
              </a:rPr>
              <a:t>: </a:t>
            </a:r>
            <a:r>
              <a:rPr lang="en-US" sz="1000">
                <a:solidFill>
                  <a:schemeClr val="dk1"/>
                </a:solidFill>
                <a:latin typeface="Open Sans"/>
                <a:ea typeface="Open Sans"/>
                <a:cs typeface="Open Sans"/>
                <a:sym typeface="Open Sans"/>
              </a:rPr>
              <a:t>https://pic.made-in-china.com/4f0j00jChQiVbmllpJ/Small-Diesel-Generator-Set-Generator.jpg </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3"/>
          <p:cNvSpPr/>
          <p:nvPr/>
        </p:nvSpPr>
        <p:spPr>
          <a:xfrm>
            <a:off x="921539" y="1369025"/>
            <a:ext cx="621792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Quelles sont les options en matière d'électrification</a:t>
            </a:r>
            <a:r>
              <a:rPr lang="en-US" sz="1800" b="1">
                <a:solidFill>
                  <a:srgbClr val="9CC2E5"/>
                </a:solidFill>
                <a:latin typeface="Open Sans"/>
                <a:ea typeface="Open Sans"/>
                <a:cs typeface="Open Sans"/>
                <a:sym typeface="Open Sans"/>
              </a:rPr>
              <a:t>? </a:t>
            </a:r>
            <a:endParaRPr/>
          </a:p>
        </p:txBody>
      </p:sp>
      <p:sp>
        <p:nvSpPr>
          <p:cNvPr id="320" name="Google Shape;320;p13"/>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Options d'électrification </a:t>
            </a:r>
            <a:endParaRPr/>
          </a:p>
        </p:txBody>
      </p:sp>
      <p:sp>
        <p:nvSpPr>
          <p:cNvPr id="321" name="Google Shape;321;p13"/>
          <p:cNvSpPr txBox="1"/>
          <p:nvPr/>
        </p:nvSpPr>
        <p:spPr>
          <a:xfrm>
            <a:off x="936249" y="2225787"/>
            <a:ext cx="1506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Sur l</a:t>
            </a:r>
            <a:r>
              <a:rPr lang="en-US" b="1"/>
              <a:t>e réseau</a:t>
            </a:r>
            <a:endParaRPr sz="1400" b="1" i="0" u="none" strike="noStrike" cap="none">
              <a:solidFill>
                <a:srgbClr val="000000"/>
              </a:solidFill>
              <a:latin typeface="Arial"/>
              <a:ea typeface="Arial"/>
              <a:cs typeface="Arial"/>
              <a:sym typeface="Arial"/>
            </a:endParaRPr>
          </a:p>
        </p:txBody>
      </p:sp>
      <p:pic>
        <p:nvPicPr>
          <p:cNvPr id="322" name="Google Shape;322;p13"/>
          <p:cNvPicPr preferRelativeResize="0"/>
          <p:nvPr/>
        </p:nvPicPr>
        <p:blipFill rotWithShape="1">
          <a:blip r:embed="rId3">
            <a:alphaModFix/>
          </a:blip>
          <a:srcRect/>
          <a:stretch/>
        </p:blipFill>
        <p:spPr>
          <a:xfrm>
            <a:off x="1037279" y="2541893"/>
            <a:ext cx="3136648" cy="2980601"/>
          </a:xfrm>
          <a:prstGeom prst="rect">
            <a:avLst/>
          </a:prstGeom>
          <a:noFill/>
          <a:ln>
            <a:noFill/>
          </a:ln>
        </p:spPr>
      </p:pic>
      <p:sp>
        <p:nvSpPr>
          <p:cNvPr id="323" name="Google Shape;323;p13"/>
          <p:cNvSpPr txBox="1"/>
          <p:nvPr/>
        </p:nvSpPr>
        <p:spPr>
          <a:xfrm>
            <a:off x="8222479" y="2206925"/>
            <a:ext cx="2203200" cy="307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a:t>Systèmes </a:t>
            </a:r>
            <a:r>
              <a:rPr lang="en-US" sz="1400" b="1">
                <a:solidFill>
                  <a:srgbClr val="000000"/>
                </a:solidFill>
                <a:latin typeface="Arial"/>
                <a:ea typeface="Arial"/>
                <a:cs typeface="Arial"/>
                <a:sym typeface="Arial"/>
              </a:rPr>
              <a:t>Autonome</a:t>
            </a:r>
            <a:endParaRPr sz="1400" b="1" i="0" u="none" strike="noStrike" cap="none">
              <a:solidFill>
                <a:srgbClr val="000000"/>
              </a:solidFill>
              <a:latin typeface="Arial"/>
              <a:ea typeface="Arial"/>
              <a:cs typeface="Arial"/>
              <a:sym typeface="Arial"/>
            </a:endParaRPr>
          </a:p>
        </p:txBody>
      </p:sp>
      <p:sp>
        <p:nvSpPr>
          <p:cNvPr id="324" name="Google Shape;324;p13"/>
          <p:cNvSpPr txBox="1"/>
          <p:nvPr/>
        </p:nvSpPr>
        <p:spPr>
          <a:xfrm>
            <a:off x="4204747" y="2225800"/>
            <a:ext cx="1506900" cy="307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Mini-</a:t>
            </a:r>
            <a:r>
              <a:rPr lang="en-US" b="1">
                <a:solidFill>
                  <a:schemeClr val="dk1"/>
                </a:solidFill>
              </a:rPr>
              <a:t>réseaux</a:t>
            </a:r>
            <a:endParaRPr sz="1400" b="1" i="0" u="none" strike="noStrike" cap="none">
              <a:solidFill>
                <a:srgbClr val="000000"/>
              </a:solidFill>
              <a:latin typeface="Arial"/>
              <a:ea typeface="Arial"/>
              <a:cs typeface="Arial"/>
              <a:sym typeface="Arial"/>
            </a:endParaRPr>
          </a:p>
        </p:txBody>
      </p:sp>
      <p:sp>
        <p:nvSpPr>
          <p:cNvPr id="325" name="Google Shape;325;p13"/>
          <p:cNvSpPr/>
          <p:nvPr/>
        </p:nvSpPr>
        <p:spPr>
          <a:xfrm>
            <a:off x="4310396" y="2537738"/>
            <a:ext cx="6134324" cy="297436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6" name="Google Shape;326;p13"/>
          <p:cNvSpPr txBox="1"/>
          <p:nvPr/>
        </p:nvSpPr>
        <p:spPr>
          <a:xfrm>
            <a:off x="4924669" y="2948380"/>
            <a:ext cx="4624472" cy="707846"/>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rgbClr val="000000"/>
                </a:solidFill>
                <a:latin typeface="Open Sans"/>
                <a:ea typeface="Open Sans"/>
                <a:cs typeface="Open Sans"/>
                <a:sym typeface="Open Sans"/>
              </a:rPr>
              <a:t>Modèles typiques de systèmes énergétiques à </a:t>
            </a:r>
            <a:r>
              <a:rPr lang="en-US" sz="2000">
                <a:solidFill>
                  <a:srgbClr val="000000"/>
                </a:solidFill>
                <a:latin typeface="Open Sans"/>
                <a:ea typeface="Open Sans"/>
                <a:cs typeface="Open Sans"/>
                <a:sym typeface="Open Sans"/>
              </a:rPr>
              <a:t>moyen et long terme</a:t>
            </a:r>
            <a:endParaRPr sz="2000" b="0" i="0" u="none" strike="noStrike" cap="none">
              <a:solidFill>
                <a:srgbClr val="000000"/>
              </a:solidFill>
              <a:latin typeface="Open Sans"/>
              <a:ea typeface="Open Sans"/>
              <a:cs typeface="Open Sans"/>
              <a:sym typeface="Open Sans"/>
            </a:endParaRPr>
          </a:p>
        </p:txBody>
      </p:sp>
      <p:sp>
        <p:nvSpPr>
          <p:cNvPr id="327" name="Google Shape;327;p13"/>
          <p:cNvSpPr/>
          <p:nvPr/>
        </p:nvSpPr>
        <p:spPr>
          <a:xfrm rot="10800000">
            <a:off x="3952298" y="3205812"/>
            <a:ext cx="873473" cy="434980"/>
          </a:xfrm>
          <a:prstGeom prst="rightArrow">
            <a:avLst>
              <a:gd name="adj1" fmla="val 50000"/>
              <a:gd name="adj2" fmla="val 50000"/>
            </a:avLst>
          </a:prstGeom>
          <a:solidFill>
            <a:srgbClr val="496D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8" name="Google Shape;328;p13"/>
          <p:cNvSpPr/>
          <p:nvPr/>
        </p:nvSpPr>
        <p:spPr>
          <a:xfrm>
            <a:off x="8193448" y="6092100"/>
            <a:ext cx="3595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Mentis et al, 2016 ; Dalla Longa et al, 2018</a:t>
            </a:r>
            <a:endParaRPr/>
          </a:p>
        </p:txBody>
      </p:sp>
      <p:sp>
        <p:nvSpPr>
          <p:cNvPr id="329" name="Google Shape;329;p13"/>
          <p:cNvSpPr/>
          <p:nvPr/>
        </p:nvSpPr>
        <p:spPr>
          <a:xfrm>
            <a:off x="936249" y="6158174"/>
            <a:ext cx="248978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Adapté de Mentis et al. 2021</a:t>
            </a:r>
            <a:endParaRPr sz="1000">
              <a:solidFill>
                <a:schemeClr val="dk1"/>
              </a:solidFill>
              <a:latin typeface="Open Sans"/>
              <a:ea typeface="Open Sans"/>
              <a:cs typeface="Open Sans"/>
              <a:sym typeface="Open Sans"/>
            </a:endParaRPr>
          </a:p>
        </p:txBody>
      </p:sp>
      <p:sp>
        <p:nvSpPr>
          <p:cNvPr id="330" name="Google Shape;330;p13"/>
          <p:cNvSpPr txBox="1"/>
          <p:nvPr/>
        </p:nvSpPr>
        <p:spPr>
          <a:xfrm>
            <a:off x="940999" y="5558075"/>
            <a:ext cx="2656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a:t>
            </a:r>
            <a:r>
              <a:rPr lang="en-US" sz="1000">
                <a:solidFill>
                  <a:schemeClr val="dk1"/>
                </a:solidFill>
                <a:latin typeface="Open Sans"/>
                <a:ea typeface="Open Sans"/>
                <a:cs typeface="Open Sans"/>
                <a:sym typeface="Open Sans"/>
              </a:rPr>
              <a:t>: Huang et al. 2020,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 </a:t>
            </a:r>
            <a:r>
              <a:rPr lang="en-US" sz="1000">
                <a:solidFill>
                  <a:schemeClr val="dk1"/>
                </a:solidFill>
                <a:latin typeface="Open Sans"/>
                <a:ea typeface="Open Sans"/>
                <a:cs typeface="Open Sans"/>
                <a:sym typeface="Open Sans"/>
              </a:rPr>
              <a:t>, sous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4"/>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 du cours</a:t>
            </a:r>
            <a:endParaRPr sz="1800" b="1">
              <a:solidFill>
                <a:schemeClr val="lt1"/>
              </a:solidFill>
              <a:latin typeface="Open Sans ExtraBold"/>
              <a:ea typeface="Open Sans ExtraBold"/>
              <a:cs typeface="Open Sans ExtraBold"/>
              <a:sym typeface="Open Sans ExtraBold"/>
            </a:endParaRPr>
          </a:p>
        </p:txBody>
      </p:sp>
      <p:sp>
        <p:nvSpPr>
          <p:cNvPr id="336" name="Google Shape;336;p14"/>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conférence Objectif d'apprentissage</a:t>
            </a:r>
            <a:endParaRPr sz="2800" b="1" i="1">
              <a:solidFill>
                <a:schemeClr val="lt1"/>
              </a:solidFill>
              <a:latin typeface="Open Sans"/>
              <a:ea typeface="Open Sans"/>
              <a:cs typeface="Open Sans"/>
              <a:sym typeface="Open Sans"/>
            </a:endParaRPr>
          </a:p>
        </p:txBody>
      </p:sp>
      <p:sp>
        <p:nvSpPr>
          <p:cNvPr id="337" name="Google Shape;337;p14"/>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38" name="Google Shape;338;p14"/>
          <p:cNvSpPr txBox="1"/>
          <p:nvPr/>
        </p:nvSpPr>
        <p:spPr>
          <a:xfrm>
            <a:off x="887215" y="-2931"/>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2.2 Références</a:t>
            </a:r>
            <a:endParaRPr/>
          </a:p>
        </p:txBody>
      </p:sp>
      <p:sp>
        <p:nvSpPr>
          <p:cNvPr id="339" name="Google Shape;339;p14"/>
          <p:cNvSpPr/>
          <p:nvPr/>
        </p:nvSpPr>
        <p:spPr>
          <a:xfrm>
            <a:off x="933868" y="1448053"/>
            <a:ext cx="9386700" cy="477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Dalla Longa, F., Strikkers, T., Kober, T., van der Zwaan, B., 2018. Advancing Energy Access Modelling with Geographic Information System Data. Environ Model Assess 23, 627–637. </a:t>
            </a:r>
            <a:r>
              <a:rPr lang="en-US" sz="16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https://doi.org/10.1007/s10666-018-9627-1</a:t>
            </a: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Energypedia, 2021. Mini Grids [WWW Document]. URL </a:t>
            </a:r>
            <a:r>
              <a:rPr lang="en-US" sz="16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https://energypedia.info/wiki/Mini_Grids#Definition_and_Overview</a:t>
            </a:r>
            <a:r>
              <a:rPr lang="en-US" sz="1600">
                <a:solidFill>
                  <a:srgbClr val="000000"/>
                </a:solidFill>
                <a:latin typeface="Open Sans"/>
                <a:ea typeface="Open Sans"/>
                <a:cs typeface="Open Sans"/>
                <a:sym typeface="Open Sans"/>
              </a:rPr>
              <a:t> (accessed 2.13.21).</a:t>
            </a:r>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Mentis, D., Howells, M., Rogner, H., Korkovelos, A., Arderne, C., Zepeda, E., Siyal, S., Taliotis, C., Bazilian, M., de Roo, A., Tanvez, Y., Oudalov, A., Scholtz, E., 2017. Lighting the World: the first application of an open source, spatial electrification tool (OnSSET) on Sub-Saharan Africa. Environmental Research Letters 12, 085003. </a:t>
            </a:r>
            <a:r>
              <a:rPr lang="en-US" sz="16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https://doi.org/10.1088/1748-9326/aa7b29</a:t>
            </a: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Mentis, D., Korkovelos, A., Sahlberg, A., Khavari, B., n.d. Lecture 1: Introduction to geospatial electrification modelling [WWW Document]. OnSSET Teaching Kit. URL </a:t>
            </a:r>
            <a:r>
              <a:rPr lang="en-US" sz="1600" u="sng">
                <a:solidFill>
                  <a:srgbClr val="0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https://onsset.github.io/teaching_kit/courses/module_1/Lecture_1/</a:t>
            </a:r>
            <a:r>
              <a:rPr lang="en-US" sz="1600">
                <a:solidFill>
                  <a:srgbClr val="000000"/>
                </a:solidFill>
                <a:latin typeface="Open Sans"/>
                <a:ea typeface="Open Sans"/>
                <a:cs typeface="Open Sans"/>
                <a:sym typeface="Open Sans"/>
              </a:rPr>
              <a:t>   (accessed 2.18.21).</a:t>
            </a:r>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Mentis, D., Andersson, M., Howells, M., Rogner, H., Siyal, S., Broad, O., Korkovelos, A., Bazilian, M., 2016. The benefits of geospatial planning in energy access – A case study on Ethiopia. Applied Geography 72, 1–13. </a:t>
            </a:r>
            <a:r>
              <a:rPr lang="en-US" sz="1600" u="sng">
                <a:solidFill>
                  <a:srgbClr val="000000"/>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https://doi.org/10.1016/j.apgeog.2016.04.009</a:t>
            </a: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5"/>
          <p:cNvSpPr/>
          <p:nvPr/>
        </p:nvSpPr>
        <p:spPr>
          <a:xfrm>
            <a:off x="887214" y="1389619"/>
            <a:ext cx="87139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L'histoire peut-elle nous éclairer sur la feuille de route de l'ODD 7?</a:t>
            </a:r>
            <a:endParaRPr sz="2000" b="1">
              <a:solidFill>
                <a:srgbClr val="9CC2E5"/>
              </a:solidFill>
              <a:latin typeface="Open Sans"/>
              <a:ea typeface="Open Sans"/>
              <a:cs typeface="Open Sans"/>
              <a:sym typeface="Open Sans"/>
            </a:endParaRPr>
          </a:p>
        </p:txBody>
      </p:sp>
      <p:sp>
        <p:nvSpPr>
          <p:cNvPr id="346" name="Google Shape;346;p15"/>
          <p:cNvSpPr txBox="1"/>
          <p:nvPr/>
        </p:nvSpPr>
        <p:spPr>
          <a:xfrm>
            <a:off x="887215" y="4640"/>
            <a:ext cx="6156007" cy="1369074"/>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2.3 Contexte historique des mini-réseaux </a:t>
            </a:r>
            <a:endParaRPr/>
          </a:p>
        </p:txBody>
      </p:sp>
      <p:sp>
        <p:nvSpPr>
          <p:cNvPr id="347" name="Google Shape;347;p15"/>
          <p:cNvSpPr/>
          <p:nvPr/>
        </p:nvSpPr>
        <p:spPr>
          <a:xfrm>
            <a:off x="9836373" y="6102735"/>
            <a:ext cx="191533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Korkovelos et al. 2020</a:t>
            </a:r>
            <a:endParaRPr sz="1400" i="1">
              <a:solidFill>
                <a:schemeClr val="dk1"/>
              </a:solidFill>
              <a:latin typeface="Open Sans"/>
              <a:ea typeface="Open Sans"/>
              <a:cs typeface="Open Sans"/>
              <a:sym typeface="Open Sans"/>
            </a:endParaRPr>
          </a:p>
        </p:txBody>
      </p:sp>
      <p:pic>
        <p:nvPicPr>
          <p:cNvPr id="348" name="Google Shape;348;p15"/>
          <p:cNvPicPr preferRelativeResize="0"/>
          <p:nvPr/>
        </p:nvPicPr>
        <p:blipFill rotWithShape="1">
          <a:blip r:embed="rId3">
            <a:alphaModFix/>
          </a:blip>
          <a:srcRect/>
          <a:stretch/>
        </p:blipFill>
        <p:spPr>
          <a:xfrm>
            <a:off x="1030987" y="1869718"/>
            <a:ext cx="6012235" cy="4010343"/>
          </a:xfrm>
          <a:prstGeom prst="rect">
            <a:avLst/>
          </a:prstGeom>
          <a:noFill/>
          <a:ln>
            <a:noFill/>
          </a:ln>
        </p:spPr>
      </p:pic>
      <p:sp>
        <p:nvSpPr>
          <p:cNvPr id="349" name="Google Shape;349;p15"/>
          <p:cNvSpPr/>
          <p:nvPr/>
        </p:nvSpPr>
        <p:spPr>
          <a:xfrm>
            <a:off x="933159" y="5882828"/>
            <a:ext cx="654221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"Mini-réseau photovoltaïque alimentant une pompe à eau dans un village rural du Niger. Sélectionné pour un financement dans le cadre du quatrième cycle" par l'Agence internationale pour les énergies renouvelables (IRENA) est placé sous licence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 BY-NC-ND 2.0.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6"/>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Phases </a:t>
            </a:r>
            <a:r>
              <a:rPr lang="en-US" sz="1800" b="1">
                <a:solidFill>
                  <a:srgbClr val="9CC2E5"/>
                </a:solidFill>
                <a:latin typeface="Open Sans"/>
                <a:ea typeface="Open Sans"/>
                <a:cs typeface="Open Sans"/>
                <a:sym typeface="Open Sans"/>
              </a:rPr>
              <a:t>historiques</a:t>
            </a:r>
            <a:r>
              <a:rPr lang="en-US" sz="2000" b="1">
                <a:solidFill>
                  <a:srgbClr val="9CC2E5"/>
                </a:solidFill>
                <a:latin typeface="Open Sans"/>
                <a:ea typeface="Open Sans"/>
                <a:cs typeface="Open Sans"/>
                <a:sym typeface="Open Sans"/>
              </a:rPr>
              <a:t> de l'électrification </a:t>
            </a:r>
            <a:endParaRPr/>
          </a:p>
        </p:txBody>
      </p:sp>
      <p:sp>
        <p:nvSpPr>
          <p:cNvPr id="356" name="Google Shape;356;p16"/>
          <p:cNvSpPr txBox="1"/>
          <p:nvPr/>
        </p:nvSpPr>
        <p:spPr>
          <a:xfrm>
            <a:off x="887215" y="4640"/>
            <a:ext cx="5713090" cy="1386392"/>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2.3 Contexte historique des mini-réseaux</a:t>
            </a:r>
            <a:endParaRPr/>
          </a:p>
        </p:txBody>
      </p:sp>
      <p:sp>
        <p:nvSpPr>
          <p:cNvPr id="357" name="Google Shape;357;p16"/>
          <p:cNvSpPr txBox="1">
            <a:spLocks noGrp="1"/>
          </p:cNvSpPr>
          <p:nvPr>
            <p:ph type="body" idx="1"/>
          </p:nvPr>
        </p:nvSpPr>
        <p:spPr>
          <a:xfrm>
            <a:off x="838200" y="1825625"/>
            <a:ext cx="10515600" cy="2853089"/>
          </a:xfrm>
          <a:prstGeom prst="rect">
            <a:avLst/>
          </a:prstGeom>
          <a:noFill/>
          <a:ln>
            <a:noFill/>
          </a:ln>
        </p:spPr>
        <p:txBody>
          <a:bodyPr spcFirstLastPara="1" wrap="square" lIns="91425" tIns="45700" rIns="91425" bIns="45700" anchor="t" anchorCtr="0">
            <a:spAutoFit/>
          </a:bodyPr>
          <a:lstStyle/>
          <a:p>
            <a:pPr marL="228600" lvl="0" indent="-228600" algn="l" rtl="0">
              <a:lnSpc>
                <a:spcPct val="200000"/>
              </a:lnSpc>
              <a:spcBef>
                <a:spcPts val="0"/>
              </a:spcBef>
              <a:spcAft>
                <a:spcPts val="0"/>
              </a:spcAft>
              <a:buClr>
                <a:schemeClr val="dk1"/>
              </a:buClr>
              <a:buSzPts val="2000"/>
              <a:buChar char="•"/>
            </a:pPr>
            <a:r>
              <a:rPr lang="en-US" sz="2000" b="1">
                <a:latin typeface="Open Sans"/>
                <a:ea typeface="Open Sans"/>
                <a:cs typeface="Open Sans"/>
                <a:sym typeface="Open Sans"/>
              </a:rPr>
              <a:t>Phase 1 - </a:t>
            </a:r>
            <a:r>
              <a:rPr lang="en-US" sz="2000">
                <a:latin typeface="Open Sans"/>
                <a:ea typeface="Open Sans"/>
                <a:cs typeface="Open Sans"/>
                <a:sym typeface="Open Sans"/>
              </a:rPr>
              <a:t>Projets pilotes</a:t>
            </a:r>
            <a:endParaRPr sz="2000">
              <a:latin typeface="Open Sans"/>
              <a:ea typeface="Open Sans"/>
              <a:cs typeface="Open Sans"/>
              <a:sym typeface="Open Sans"/>
            </a:endParaRPr>
          </a:p>
          <a:p>
            <a:pPr marL="228600" lvl="0" indent="-228600" algn="l" rtl="0">
              <a:lnSpc>
                <a:spcPct val="200000"/>
              </a:lnSpc>
              <a:spcBef>
                <a:spcPts val="1000"/>
              </a:spcBef>
              <a:spcAft>
                <a:spcPts val="0"/>
              </a:spcAft>
              <a:buClr>
                <a:schemeClr val="dk1"/>
              </a:buClr>
              <a:buSzPts val="2000"/>
              <a:buChar char="•"/>
            </a:pPr>
            <a:r>
              <a:rPr lang="en-US" sz="2000" b="1">
                <a:latin typeface="Open Sans"/>
                <a:ea typeface="Open Sans"/>
                <a:cs typeface="Open Sans"/>
                <a:sym typeface="Open Sans"/>
              </a:rPr>
              <a:t>Phase 2 - </a:t>
            </a:r>
            <a:r>
              <a:rPr lang="en-US" sz="2000">
                <a:latin typeface="Open Sans"/>
                <a:ea typeface="Open Sans"/>
                <a:cs typeface="Open Sans"/>
                <a:sym typeface="Open Sans"/>
              </a:rPr>
              <a:t>Déploiement</a:t>
            </a:r>
            <a:r>
              <a:rPr lang="en-US" sz="2000" b="1">
                <a:latin typeface="Open Sans"/>
                <a:ea typeface="Open Sans"/>
                <a:cs typeface="Open Sans"/>
                <a:sym typeface="Open Sans"/>
              </a:rPr>
              <a:t> </a:t>
            </a:r>
            <a:r>
              <a:rPr lang="en-US" sz="2000">
                <a:latin typeface="Open Sans"/>
                <a:ea typeface="Open Sans"/>
                <a:cs typeface="Open Sans"/>
                <a:sym typeface="Open Sans"/>
              </a:rPr>
              <a:t>technologique</a:t>
            </a:r>
            <a:r>
              <a:rPr lang="en-US" sz="2000" b="1">
                <a:latin typeface="Open Sans"/>
                <a:ea typeface="Open Sans"/>
                <a:cs typeface="Open Sans"/>
                <a:sym typeface="Open Sans"/>
              </a:rPr>
              <a:t> </a:t>
            </a:r>
            <a:endParaRPr sz="2000">
              <a:latin typeface="Open Sans"/>
              <a:ea typeface="Open Sans"/>
              <a:cs typeface="Open Sans"/>
              <a:sym typeface="Open Sans"/>
            </a:endParaRPr>
          </a:p>
          <a:p>
            <a:pPr marL="228600" lvl="0" indent="-228600" algn="l" rtl="0">
              <a:lnSpc>
                <a:spcPct val="200000"/>
              </a:lnSpc>
              <a:spcBef>
                <a:spcPts val="1000"/>
              </a:spcBef>
              <a:spcAft>
                <a:spcPts val="0"/>
              </a:spcAft>
              <a:buClr>
                <a:schemeClr val="dk1"/>
              </a:buClr>
              <a:buSzPts val="2000"/>
              <a:buChar char="•"/>
            </a:pPr>
            <a:r>
              <a:rPr lang="en-US" sz="2000" b="1">
                <a:latin typeface="Open Sans"/>
                <a:ea typeface="Open Sans"/>
                <a:cs typeface="Open Sans"/>
                <a:sym typeface="Open Sans"/>
              </a:rPr>
              <a:t>Phase 3 - </a:t>
            </a:r>
            <a:r>
              <a:rPr lang="en-US" sz="2000">
                <a:latin typeface="Open Sans"/>
                <a:ea typeface="Open Sans"/>
                <a:cs typeface="Open Sans"/>
                <a:sym typeface="Open Sans"/>
              </a:rPr>
              <a:t>Expansion économique</a:t>
            </a:r>
            <a:r>
              <a:rPr lang="en-US" sz="2000" b="1">
                <a:latin typeface="Open Sans"/>
                <a:ea typeface="Open Sans"/>
                <a:cs typeface="Open Sans"/>
                <a:sym typeface="Open Sans"/>
              </a:rPr>
              <a:t> </a:t>
            </a:r>
            <a:endParaRPr sz="2000">
              <a:latin typeface="Open Sans"/>
              <a:ea typeface="Open Sans"/>
              <a:cs typeface="Open Sans"/>
              <a:sym typeface="Open Sans"/>
            </a:endParaRPr>
          </a:p>
          <a:p>
            <a:pPr marL="228600" lvl="0" indent="-228600" algn="l" rtl="0">
              <a:lnSpc>
                <a:spcPct val="200000"/>
              </a:lnSpc>
              <a:spcBef>
                <a:spcPts val="1000"/>
              </a:spcBef>
              <a:spcAft>
                <a:spcPts val="0"/>
              </a:spcAft>
              <a:buClr>
                <a:schemeClr val="dk1"/>
              </a:buClr>
              <a:buSzPts val="2000"/>
              <a:buChar char="•"/>
            </a:pPr>
            <a:r>
              <a:rPr lang="en-US" sz="2000" b="1">
                <a:latin typeface="Open Sans"/>
                <a:ea typeface="Open Sans"/>
                <a:cs typeface="Open Sans"/>
                <a:sym typeface="Open Sans"/>
              </a:rPr>
              <a:t>Phase 4 - </a:t>
            </a:r>
            <a:r>
              <a:rPr lang="en-US" sz="2000">
                <a:latin typeface="Open Sans"/>
                <a:ea typeface="Open Sans"/>
                <a:cs typeface="Open Sans"/>
                <a:sym typeface="Open Sans"/>
              </a:rPr>
              <a:t>Mise à l'échelle sociale</a:t>
            </a:r>
            <a:endParaRPr sz="2000">
              <a:latin typeface="Open Sans"/>
              <a:ea typeface="Open Sans"/>
              <a:cs typeface="Open Sans"/>
              <a:sym typeface="Open Sans"/>
            </a:endParaRPr>
          </a:p>
        </p:txBody>
      </p:sp>
      <p:sp>
        <p:nvSpPr>
          <p:cNvPr id="358" name="Google Shape;358;p16"/>
          <p:cNvSpPr/>
          <p:nvPr/>
        </p:nvSpPr>
        <p:spPr>
          <a:xfrm>
            <a:off x="9790013" y="6090670"/>
            <a:ext cx="19538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Korkovelos et al, 2020</a:t>
            </a:r>
            <a:endParaRPr sz="1400" i="1">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7"/>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Le "dernier kilomètre" </a:t>
            </a:r>
            <a:endParaRPr/>
          </a:p>
        </p:txBody>
      </p:sp>
      <p:sp>
        <p:nvSpPr>
          <p:cNvPr id="365" name="Google Shape;365;p17"/>
          <p:cNvSpPr txBox="1"/>
          <p:nvPr/>
        </p:nvSpPr>
        <p:spPr>
          <a:xfrm>
            <a:off x="873846" y="4640"/>
            <a:ext cx="5925965" cy="1369074"/>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2.3 Contexte historique des mini-réseaux  </a:t>
            </a:r>
            <a:endParaRPr/>
          </a:p>
        </p:txBody>
      </p:sp>
      <p:pic>
        <p:nvPicPr>
          <p:cNvPr id="366" name="Google Shape;366;p17"/>
          <p:cNvPicPr preferRelativeResize="0"/>
          <p:nvPr/>
        </p:nvPicPr>
        <p:blipFill rotWithShape="1">
          <a:blip r:embed="rId3">
            <a:alphaModFix/>
          </a:blip>
          <a:srcRect/>
          <a:stretch/>
        </p:blipFill>
        <p:spPr>
          <a:xfrm>
            <a:off x="972746" y="1983738"/>
            <a:ext cx="4113200" cy="3693708"/>
          </a:xfrm>
          <a:prstGeom prst="rect">
            <a:avLst/>
          </a:prstGeom>
          <a:noFill/>
          <a:ln>
            <a:noFill/>
          </a:ln>
        </p:spPr>
      </p:pic>
      <p:sp>
        <p:nvSpPr>
          <p:cNvPr id="367" name="Google Shape;367;p17"/>
          <p:cNvSpPr/>
          <p:nvPr/>
        </p:nvSpPr>
        <p:spPr>
          <a:xfrm>
            <a:off x="5295266" y="1975962"/>
            <a:ext cx="273519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Développement du réseau électrique en Pennsylvanie entre 1900 et 1930</a:t>
            </a:r>
            <a:endParaRPr sz="1800">
              <a:solidFill>
                <a:schemeClr val="dk1"/>
              </a:solidFill>
              <a:latin typeface="Open Sans"/>
              <a:ea typeface="Open Sans"/>
              <a:cs typeface="Open Sans"/>
              <a:sym typeface="Open Sans"/>
            </a:endParaRPr>
          </a:p>
        </p:txBody>
      </p:sp>
      <p:sp>
        <p:nvSpPr>
          <p:cNvPr id="368" name="Google Shape;368;p17"/>
          <p:cNvSpPr/>
          <p:nvPr/>
        </p:nvSpPr>
        <p:spPr>
          <a:xfrm>
            <a:off x="10205069" y="6099066"/>
            <a:ext cx="152580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Korkovelos, 2020</a:t>
            </a:r>
            <a:endParaRPr sz="1400" i="1">
              <a:solidFill>
                <a:schemeClr val="dk1"/>
              </a:solidFill>
              <a:latin typeface="Open Sans"/>
              <a:ea typeface="Open Sans"/>
              <a:cs typeface="Open Sans"/>
              <a:sym typeface="Open Sans"/>
            </a:endParaRPr>
          </a:p>
        </p:txBody>
      </p:sp>
      <p:sp>
        <p:nvSpPr>
          <p:cNvPr id="369" name="Google Shape;369;p17"/>
          <p:cNvSpPr/>
          <p:nvPr/>
        </p:nvSpPr>
        <p:spPr>
          <a:xfrm>
            <a:off x="950180" y="5736212"/>
            <a:ext cx="359104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Korkovelos et al, 2020,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US" sz="1000">
                <a:solidFill>
                  <a:schemeClr val="dk1"/>
                </a:solidFill>
                <a:latin typeface="Open Sans"/>
                <a:ea typeface="Open Sans"/>
                <a:cs typeface="Open Sans"/>
                <a:sym typeface="Open Sans"/>
              </a:rPr>
              <a:t>, sous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
          <p:cNvSpPr/>
          <p:nvPr/>
        </p:nvSpPr>
        <p:spPr>
          <a:xfrm>
            <a:off x="887215" y="1355295"/>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Sauter le pas vers des options durables? </a:t>
            </a:r>
            <a:endParaRPr/>
          </a:p>
        </p:txBody>
      </p:sp>
      <p:sp>
        <p:nvSpPr>
          <p:cNvPr id="376" name="Google Shape;376;p18"/>
          <p:cNvSpPr txBox="1"/>
          <p:nvPr/>
        </p:nvSpPr>
        <p:spPr>
          <a:xfrm>
            <a:off x="887215" y="-4019"/>
            <a:ext cx="5962472" cy="1403710"/>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2.3 Contexte historique des mini-réseaux</a:t>
            </a:r>
            <a:endParaRPr/>
          </a:p>
        </p:txBody>
      </p:sp>
      <p:sp>
        <p:nvSpPr>
          <p:cNvPr id="377" name="Google Shape;377;p18"/>
          <p:cNvSpPr/>
          <p:nvPr/>
        </p:nvSpPr>
        <p:spPr>
          <a:xfrm>
            <a:off x="7732027" y="2831922"/>
            <a:ext cx="304610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La population électrifiée au Malawi en 2018 est de ~11%.</a:t>
            </a:r>
            <a:endParaRPr/>
          </a:p>
          <a:p>
            <a:pPr marL="0" marR="0" lvl="0" indent="0" algn="l" rtl="0">
              <a:spcBef>
                <a:spcPts val="0"/>
              </a:spcBef>
              <a:spcAft>
                <a:spcPts val="0"/>
              </a:spcAft>
              <a:buNone/>
            </a:pPr>
            <a:endParaRPr sz="20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2000">
                <a:solidFill>
                  <a:schemeClr val="dk1"/>
                </a:solidFill>
                <a:latin typeface="Open Sans"/>
                <a:ea typeface="Open Sans"/>
                <a:cs typeface="Open Sans"/>
                <a:sym typeface="Open Sans"/>
              </a:rPr>
              <a:t>Les établissements ruraux sont situés loin du réseau central. </a:t>
            </a:r>
            <a:endParaRPr/>
          </a:p>
        </p:txBody>
      </p:sp>
      <p:pic>
        <p:nvPicPr>
          <p:cNvPr id="378" name="Google Shape;378;p18"/>
          <p:cNvPicPr preferRelativeResize="0"/>
          <p:nvPr/>
        </p:nvPicPr>
        <p:blipFill rotWithShape="1">
          <a:blip r:embed="rId3">
            <a:alphaModFix/>
          </a:blip>
          <a:srcRect/>
          <a:stretch/>
        </p:blipFill>
        <p:spPr>
          <a:xfrm>
            <a:off x="4558723" y="1760215"/>
            <a:ext cx="3068623" cy="4283674"/>
          </a:xfrm>
          <a:prstGeom prst="rect">
            <a:avLst/>
          </a:prstGeom>
          <a:noFill/>
          <a:ln>
            <a:noFill/>
          </a:ln>
        </p:spPr>
      </p:pic>
      <p:sp>
        <p:nvSpPr>
          <p:cNvPr id="379" name="Google Shape;379;p18"/>
          <p:cNvSpPr/>
          <p:nvPr/>
        </p:nvSpPr>
        <p:spPr>
          <a:xfrm>
            <a:off x="8365144" y="6098318"/>
            <a:ext cx="338310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Korkovelos, 2020, Korkovelos et al, 2019</a:t>
            </a:r>
            <a:endParaRPr sz="1400" i="1">
              <a:solidFill>
                <a:schemeClr val="dk1"/>
              </a:solidFill>
              <a:latin typeface="Open Sans"/>
              <a:ea typeface="Open Sans"/>
              <a:cs typeface="Open Sans"/>
              <a:sym typeface="Open Sans"/>
            </a:endParaRPr>
          </a:p>
        </p:txBody>
      </p:sp>
      <p:sp>
        <p:nvSpPr>
          <p:cNvPr id="380" name="Google Shape;380;p18"/>
          <p:cNvSpPr/>
          <p:nvPr/>
        </p:nvSpPr>
        <p:spPr>
          <a:xfrm>
            <a:off x="4524410" y="5965484"/>
            <a:ext cx="290319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Korkovelos et al,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 </a:t>
            </a:r>
            <a:r>
              <a:rPr lang="en-US" sz="1000">
                <a:solidFill>
                  <a:schemeClr val="dk1"/>
                </a:solidFill>
                <a:latin typeface="Open Sans"/>
                <a:ea typeface="Open Sans"/>
                <a:cs typeface="Open Sans"/>
                <a:sym typeface="Open Sans"/>
              </a:rPr>
              <a:t>2019 sous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9"/>
          <p:cNvSpPr/>
          <p:nvPr/>
        </p:nvSpPr>
        <p:spPr>
          <a:xfrm>
            <a:off x="900945" y="1389619"/>
            <a:ext cx="651364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Quelles leçons pouvons-nous tirer de l'histoire?</a:t>
            </a:r>
            <a:endParaRPr sz="2000" b="1">
              <a:solidFill>
                <a:srgbClr val="9CC2E5"/>
              </a:solidFill>
              <a:latin typeface="Open Sans"/>
              <a:ea typeface="Open Sans"/>
              <a:cs typeface="Open Sans"/>
              <a:sym typeface="Open Sans"/>
            </a:endParaRPr>
          </a:p>
        </p:txBody>
      </p:sp>
      <p:sp>
        <p:nvSpPr>
          <p:cNvPr id="387" name="Google Shape;387;p19"/>
          <p:cNvSpPr txBox="1"/>
          <p:nvPr/>
        </p:nvSpPr>
        <p:spPr>
          <a:xfrm>
            <a:off x="900583" y="4640"/>
            <a:ext cx="5832726" cy="136907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2.3 Contexte historique des mini-réseaux  </a:t>
            </a:r>
            <a:endParaRPr/>
          </a:p>
        </p:txBody>
      </p:sp>
      <p:sp>
        <p:nvSpPr>
          <p:cNvPr id="388" name="Google Shape;388;p19"/>
          <p:cNvSpPr txBox="1">
            <a:spLocks noGrp="1"/>
          </p:cNvSpPr>
          <p:nvPr>
            <p:ph type="body" idx="1"/>
          </p:nvPr>
        </p:nvSpPr>
        <p:spPr>
          <a:xfrm>
            <a:off x="887215" y="1934198"/>
            <a:ext cx="8293768" cy="36367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b="1">
                <a:latin typeface="Open Sans"/>
                <a:ea typeface="Open Sans"/>
                <a:cs typeface="Open Sans"/>
                <a:sym typeface="Open Sans"/>
              </a:rPr>
              <a:t>Leçon 1 </a:t>
            </a:r>
            <a:r>
              <a:rPr lang="en-US" sz="2000">
                <a:latin typeface="Open Sans"/>
                <a:ea typeface="Open Sans"/>
                <a:cs typeface="Open Sans"/>
                <a:sym typeface="Open Sans"/>
              </a:rPr>
              <a:t>- Tirer parti des ressources locales disponibles</a:t>
            </a:r>
            <a:endParaRPr/>
          </a:p>
          <a:p>
            <a:pPr marL="228600" lvl="0" indent="-228600" algn="l" rtl="0">
              <a:lnSpc>
                <a:spcPct val="90000"/>
              </a:lnSpc>
              <a:spcBef>
                <a:spcPts val="1000"/>
              </a:spcBef>
              <a:spcAft>
                <a:spcPts val="0"/>
              </a:spcAft>
              <a:buClr>
                <a:schemeClr val="dk1"/>
              </a:buClr>
              <a:buSzPts val="2000"/>
              <a:buChar char="•"/>
            </a:pPr>
            <a:r>
              <a:rPr lang="en-US" sz="2000" b="1">
                <a:latin typeface="Open Sans"/>
                <a:ea typeface="Open Sans"/>
                <a:cs typeface="Open Sans"/>
                <a:sym typeface="Open Sans"/>
              </a:rPr>
              <a:t>Leçon 2 </a:t>
            </a:r>
            <a:r>
              <a:rPr lang="en-US" sz="2000">
                <a:latin typeface="Open Sans"/>
                <a:ea typeface="Open Sans"/>
                <a:cs typeface="Open Sans"/>
                <a:sym typeface="Open Sans"/>
              </a:rPr>
              <a:t>- Rentabilité économique</a:t>
            </a:r>
            <a:endParaRPr/>
          </a:p>
          <a:p>
            <a:pPr marL="228600" lvl="0" indent="-228600" algn="l" rtl="0">
              <a:lnSpc>
                <a:spcPct val="90000"/>
              </a:lnSpc>
              <a:spcBef>
                <a:spcPts val="1000"/>
              </a:spcBef>
              <a:spcAft>
                <a:spcPts val="0"/>
              </a:spcAft>
              <a:buClr>
                <a:schemeClr val="dk1"/>
              </a:buClr>
              <a:buSzPts val="2000"/>
              <a:buChar char="•"/>
            </a:pPr>
            <a:r>
              <a:rPr lang="en-US" sz="2000" b="1">
                <a:latin typeface="Open Sans"/>
                <a:ea typeface="Open Sans"/>
                <a:cs typeface="Open Sans"/>
                <a:sym typeface="Open Sans"/>
              </a:rPr>
              <a:t>Leçon 3 </a:t>
            </a:r>
            <a:r>
              <a:rPr lang="en-US" sz="2000">
                <a:latin typeface="Open Sans"/>
                <a:ea typeface="Open Sans"/>
                <a:cs typeface="Open Sans"/>
                <a:sym typeface="Open Sans"/>
              </a:rPr>
              <a:t>- Participation de la communauté </a:t>
            </a:r>
            <a:endParaRPr/>
          </a:p>
          <a:p>
            <a:pPr marL="228600" lvl="0" indent="-228600" algn="l" rtl="0">
              <a:lnSpc>
                <a:spcPct val="90000"/>
              </a:lnSpc>
              <a:spcBef>
                <a:spcPts val="1000"/>
              </a:spcBef>
              <a:spcAft>
                <a:spcPts val="0"/>
              </a:spcAft>
              <a:buClr>
                <a:schemeClr val="dk1"/>
              </a:buClr>
              <a:buSzPts val="2000"/>
              <a:buChar char="•"/>
            </a:pPr>
            <a:r>
              <a:rPr lang="en-US" sz="2000" b="1">
                <a:latin typeface="Open Sans"/>
                <a:ea typeface="Open Sans"/>
                <a:cs typeface="Open Sans"/>
                <a:sym typeface="Open Sans"/>
              </a:rPr>
              <a:t>Leçon 4 </a:t>
            </a:r>
            <a:r>
              <a:rPr lang="en-US" sz="2000">
                <a:latin typeface="Open Sans"/>
                <a:ea typeface="Open Sans"/>
                <a:cs typeface="Open Sans"/>
                <a:sym typeface="Open Sans"/>
              </a:rPr>
              <a:t>- Détermination politique et réglementation</a:t>
            </a:r>
            <a:endParaRPr/>
          </a:p>
          <a:p>
            <a:pPr marL="0" lvl="0" indent="0" algn="l" rtl="0">
              <a:lnSpc>
                <a:spcPct val="90000"/>
              </a:lnSpc>
              <a:spcBef>
                <a:spcPts val="1000"/>
              </a:spcBef>
              <a:spcAft>
                <a:spcPts val="0"/>
              </a:spcAft>
              <a:buClr>
                <a:schemeClr val="dk1"/>
              </a:buClr>
              <a:buSzPts val="2000"/>
              <a:buNone/>
            </a:pPr>
            <a:endParaRPr sz="2000">
              <a:latin typeface="Open Sans"/>
              <a:ea typeface="Open Sans"/>
              <a:cs typeface="Open Sans"/>
              <a:sym typeface="Open Sans"/>
            </a:endParaRPr>
          </a:p>
        </p:txBody>
      </p:sp>
      <p:sp>
        <p:nvSpPr>
          <p:cNvPr id="389" name="Google Shape;389;p19"/>
          <p:cNvSpPr/>
          <p:nvPr/>
        </p:nvSpPr>
        <p:spPr>
          <a:xfrm>
            <a:off x="10234789" y="6100829"/>
            <a:ext cx="152580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Korkovelos, 2020</a:t>
            </a:r>
            <a:endParaRPr sz="1400" i="1">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 du cours</a:t>
            </a:r>
            <a:endParaRPr sz="1800" b="1">
              <a:solidFill>
                <a:schemeClr val="lt1"/>
              </a:solidFill>
              <a:latin typeface="Open Sans ExtraBold"/>
              <a:ea typeface="Open Sans ExtraBold"/>
              <a:cs typeface="Open Sans ExtraBold"/>
              <a:sym typeface="Open Sans ExtraBold"/>
            </a:endParaRPr>
          </a:p>
        </p:txBody>
      </p:sp>
      <p:sp>
        <p:nvSpPr>
          <p:cNvPr id="183" name="Google Shape;183;p2"/>
          <p:cNvSpPr/>
          <p:nvPr/>
        </p:nvSpPr>
        <p:spPr>
          <a:xfrm>
            <a:off x="1044005" y="1818917"/>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84" name="Google Shape;184;p2"/>
          <p:cNvSpPr txBox="1"/>
          <p:nvPr/>
        </p:nvSpPr>
        <p:spPr>
          <a:xfrm>
            <a:off x="887215" y="335319"/>
            <a:ext cx="7651304" cy="136907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Objectifs du cours</a:t>
            </a:r>
            <a:endParaRPr sz="4400">
              <a:solidFill>
                <a:schemeClr val="dk1"/>
              </a:solidFill>
              <a:latin typeface="Open Sans"/>
              <a:ea typeface="Open Sans"/>
              <a:cs typeface="Open Sans"/>
              <a:sym typeface="Open Sans"/>
            </a:endParaRPr>
          </a:p>
        </p:txBody>
      </p:sp>
      <p:sp>
        <p:nvSpPr>
          <p:cNvPr id="185" name="Google Shape;185;p2"/>
          <p:cNvSpPr txBox="1"/>
          <p:nvPr/>
        </p:nvSpPr>
        <p:spPr>
          <a:xfrm>
            <a:off x="887215" y="2150297"/>
            <a:ext cx="5007501" cy="2724128"/>
          </a:xfrm>
          <a:prstGeom prst="rect">
            <a:avLst/>
          </a:prstGeom>
          <a:noFill/>
          <a:ln>
            <a:noFill/>
          </a:ln>
        </p:spPr>
        <p:txBody>
          <a:bodyPr spcFirstLastPara="1" wrap="square" lIns="91425" tIns="45700" rIns="91425" bIns="45700" anchor="t" anchorCtr="0">
            <a:normAutofit lnSpcReduction="20000"/>
          </a:bodyPr>
          <a:lstStyle/>
          <a:p>
            <a:pPr marL="342900" marR="0" lvl="0" indent="-342900" algn="l" rtl="0">
              <a:lnSpc>
                <a:spcPct val="90000"/>
              </a:lnSpc>
              <a:spcBef>
                <a:spcPts val="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OA1: décrire la situation de l'accès à l'énergie dans le monde.</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OA2: Dresser la liste des options technologiques pour l'électrification.</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OA3: Décrire le contexte historique des mini-réseaux.</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OA4: Extraire les résultats de la plateforme mondiale d'électrification</a:t>
            </a:r>
            <a:endParaRPr/>
          </a:p>
          <a:p>
            <a:pPr marL="0" marR="0" lvl="0" indent="0" algn="l" rtl="0">
              <a:lnSpc>
                <a:spcPct val="10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186" name="Google Shape;186;p2"/>
          <p:cNvSpPr/>
          <p:nvPr/>
        </p:nvSpPr>
        <p:spPr>
          <a:xfrm>
            <a:off x="887214" y="1689794"/>
            <a:ext cx="6905064" cy="40011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rgbClr val="9CC2E5"/>
                </a:solidFill>
                <a:latin typeface="Open Sans"/>
                <a:ea typeface="Open Sans"/>
                <a:cs typeface="Open Sans"/>
                <a:sym typeface="Open Sans"/>
              </a:rPr>
              <a:t>À la fin de cette séance, vous serez en mesure de</a:t>
            </a:r>
            <a:endParaRPr sz="2000" b="1">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0"/>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 du cours</a:t>
            </a:r>
            <a:endParaRPr sz="1800" b="1">
              <a:solidFill>
                <a:schemeClr val="lt1"/>
              </a:solidFill>
              <a:latin typeface="Open Sans ExtraBold"/>
              <a:ea typeface="Open Sans ExtraBold"/>
              <a:cs typeface="Open Sans ExtraBold"/>
              <a:sym typeface="Open Sans ExtraBold"/>
            </a:endParaRPr>
          </a:p>
        </p:txBody>
      </p:sp>
      <p:sp>
        <p:nvSpPr>
          <p:cNvPr id="395" name="Google Shape;395;p20"/>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96" name="Google Shape;396;p20"/>
          <p:cNvSpPr txBox="1"/>
          <p:nvPr/>
        </p:nvSpPr>
        <p:spPr>
          <a:xfrm>
            <a:off x="887215" y="6274"/>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2.3 Références</a:t>
            </a:r>
            <a:endParaRPr/>
          </a:p>
        </p:txBody>
      </p:sp>
      <p:sp>
        <p:nvSpPr>
          <p:cNvPr id="397" name="Google Shape;397;p20"/>
          <p:cNvSpPr/>
          <p:nvPr/>
        </p:nvSpPr>
        <p:spPr>
          <a:xfrm>
            <a:off x="933868" y="1460247"/>
            <a:ext cx="5307000" cy="378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Korkovelos, A., 2020. Advancing the state of geospatial electrification modelling: New data, methods, applications, insight and electrification investment outlooks. </a:t>
            </a:r>
            <a:r>
              <a:rPr lang="en-US" sz="16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http://kth.diva-portal.org/smash/get/diva2:1431484/FULLTEXT01.pdf</a:t>
            </a:r>
            <a:r>
              <a:rPr lang="en-US" sz="1600">
                <a:solidFill>
                  <a:srgbClr val="000000"/>
                </a:solidFill>
                <a:latin typeface="Open Sans"/>
                <a:ea typeface="Open Sans"/>
                <a:cs typeface="Open Sans"/>
                <a:sym typeface="Open Sans"/>
              </a:rPr>
              <a:t> </a:t>
            </a: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Korkovelos, A., Khavari, B., Sahlberg, A., Howells, M., Arderne, C., 2019. The Role of Open Access Data in Geospatial Electrification Planning and the Achievement of SDG7. An OnSSET-Based Case Study for Malawi. Energies 12, 1395. </a:t>
            </a:r>
            <a:r>
              <a:rPr lang="en-US" sz="16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https://doi.org/10.3390/en12071395</a:t>
            </a: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Korkovelos, A., Zerriffi, H., Howells, M., Bazilian, M., Rogner, H.-H., Fuso Nerini, F., 2020. A Retrospective Analysis of Energy Access with a Focus on the Role of Mini-Grids. Sustainability 12, 1793. </a:t>
            </a:r>
            <a:r>
              <a:rPr lang="en-US" sz="16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https://doi.org/10.3390/su12051793</a:t>
            </a: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1"/>
          <p:cNvSpPr txBox="1"/>
          <p:nvPr/>
        </p:nvSpPr>
        <p:spPr>
          <a:xfrm>
            <a:off x="887215" y="4640"/>
            <a:ext cx="672724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Plateforme mondiale d'électrification (GEP) </a:t>
            </a:r>
            <a:endParaRPr/>
          </a:p>
        </p:txBody>
      </p:sp>
      <p:sp>
        <p:nvSpPr>
          <p:cNvPr id="404" name="Google Shape;404;p21"/>
          <p:cNvSpPr/>
          <p:nvPr/>
        </p:nvSpPr>
        <p:spPr>
          <a:xfrm>
            <a:off x="8463197" y="6002536"/>
            <a:ext cx="323894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Capture d'écran de </a:t>
            </a:r>
            <a:r>
              <a:rPr lang="en-US" sz="1000">
                <a:solidFill>
                  <a:schemeClr val="dk1"/>
                </a:solidFill>
                <a:latin typeface="Open Sans"/>
                <a:ea typeface="Open Sans"/>
                <a:cs typeface="Open Sans"/>
                <a:sym typeface="Open Sans"/>
              </a:rPr>
              <a:t>: https://electrifynow.energydata.info</a:t>
            </a:r>
            <a:endParaRPr/>
          </a:p>
        </p:txBody>
      </p:sp>
      <p:pic>
        <p:nvPicPr>
          <p:cNvPr id="405" name="Google Shape;405;p21"/>
          <p:cNvPicPr preferRelativeResize="0"/>
          <p:nvPr/>
        </p:nvPicPr>
        <p:blipFill rotWithShape="1">
          <a:blip r:embed="rId3">
            <a:alphaModFix/>
          </a:blip>
          <a:srcRect/>
          <a:stretch/>
        </p:blipFill>
        <p:spPr>
          <a:xfrm>
            <a:off x="3650673" y="1392164"/>
            <a:ext cx="5943600" cy="4587240"/>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2"/>
          <p:cNvSpPr/>
          <p:nvPr/>
        </p:nvSpPr>
        <p:spPr>
          <a:xfrm>
            <a:off x="887215" y="1770619"/>
            <a:ext cx="6217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Open Sans"/>
                <a:ea typeface="Open Sans"/>
                <a:cs typeface="Open Sans"/>
                <a:sym typeface="Open Sans"/>
              </a:rPr>
              <a:t> </a:t>
            </a:r>
            <a:endParaRPr/>
          </a:p>
        </p:txBody>
      </p:sp>
      <p:sp>
        <p:nvSpPr>
          <p:cNvPr id="412" name="Google Shape;412;p22"/>
          <p:cNvSpPr txBox="1"/>
          <p:nvPr/>
        </p:nvSpPr>
        <p:spPr>
          <a:xfrm>
            <a:off x="913950" y="385640"/>
            <a:ext cx="6783600" cy="13692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Plateforme mondiale d'électrification (GEP)</a:t>
            </a:r>
            <a:endParaRPr/>
          </a:p>
        </p:txBody>
      </p:sp>
      <p:sp>
        <p:nvSpPr>
          <p:cNvPr id="413" name="Google Shape;413;p22"/>
          <p:cNvSpPr txBox="1">
            <a:spLocks noGrp="1"/>
          </p:cNvSpPr>
          <p:nvPr>
            <p:ph type="body" idx="1"/>
          </p:nvPr>
        </p:nvSpPr>
        <p:spPr>
          <a:xfrm>
            <a:off x="959427" y="2387388"/>
            <a:ext cx="7164600" cy="26307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US" sz="2000" b="1">
                <a:latin typeface="Open Sans"/>
                <a:ea typeface="Open Sans"/>
                <a:cs typeface="Open Sans"/>
                <a:sym typeface="Open Sans"/>
              </a:rPr>
              <a:t>Niveau 1 - GEP Explorer</a:t>
            </a:r>
            <a:r>
              <a:rPr lang="en-US" sz="2000">
                <a:latin typeface="Open Sans"/>
                <a:ea typeface="Open Sans"/>
                <a:cs typeface="Open Sans"/>
                <a:sym typeface="Open Sans"/>
              </a:rPr>
              <a:t>: Perspectives d'investissement dans l'électrification actualisées et accessibles à tous </a:t>
            </a:r>
            <a:endParaRPr/>
          </a:p>
          <a:p>
            <a:pPr marL="228600" lvl="0" indent="-228600" algn="l" rtl="0">
              <a:lnSpc>
                <a:spcPct val="100000"/>
              </a:lnSpc>
              <a:spcBef>
                <a:spcPts val="1000"/>
              </a:spcBef>
              <a:spcAft>
                <a:spcPts val="0"/>
              </a:spcAft>
              <a:buClr>
                <a:schemeClr val="dk1"/>
              </a:buClr>
              <a:buSzPts val="2000"/>
              <a:buChar char="•"/>
            </a:pPr>
            <a:r>
              <a:rPr lang="en-US" sz="2000" b="1">
                <a:latin typeface="Open Sans"/>
                <a:ea typeface="Open Sans"/>
                <a:cs typeface="Open Sans"/>
                <a:sym typeface="Open Sans"/>
              </a:rPr>
              <a:t>Niveau 2 - Générateur GEP</a:t>
            </a:r>
            <a:r>
              <a:rPr lang="en-US" sz="2000">
                <a:latin typeface="Open Sans"/>
                <a:ea typeface="Open Sans"/>
                <a:cs typeface="Open Sans"/>
                <a:sym typeface="Open Sans"/>
              </a:rPr>
              <a:t>: Interface utilisateur open-source pour générer des perspectives d'électrification à la volée</a:t>
            </a:r>
            <a:endParaRPr/>
          </a:p>
          <a:p>
            <a:pPr marL="228600" lvl="0" indent="-228600" algn="l" rtl="0">
              <a:lnSpc>
                <a:spcPct val="100000"/>
              </a:lnSpc>
              <a:spcBef>
                <a:spcPts val="1000"/>
              </a:spcBef>
              <a:spcAft>
                <a:spcPts val="0"/>
              </a:spcAft>
              <a:buClr>
                <a:schemeClr val="dk1"/>
              </a:buClr>
              <a:buSzPts val="2000"/>
              <a:buChar char="•"/>
            </a:pPr>
            <a:r>
              <a:rPr lang="en-US" sz="2000" b="1">
                <a:latin typeface="Open Sans"/>
                <a:ea typeface="Open Sans"/>
                <a:cs typeface="Open Sans"/>
                <a:sym typeface="Open Sans"/>
              </a:rPr>
              <a:t>Niveau 3 - Boîte à outils GEP</a:t>
            </a:r>
            <a:r>
              <a:rPr lang="en-US" sz="2000">
                <a:latin typeface="Open Sans"/>
                <a:ea typeface="Open Sans"/>
                <a:cs typeface="Open Sans"/>
                <a:sym typeface="Open Sans"/>
              </a:rPr>
              <a:t>: Documentation et matériel de formation complets et en libre accès</a:t>
            </a:r>
            <a:endParaRPr/>
          </a:p>
        </p:txBody>
      </p:sp>
      <p:sp>
        <p:nvSpPr>
          <p:cNvPr id="414" name="Google Shape;414;p22"/>
          <p:cNvSpPr/>
          <p:nvPr/>
        </p:nvSpPr>
        <p:spPr>
          <a:xfrm>
            <a:off x="933450" y="1802969"/>
            <a:ext cx="6217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Niveaux et public cible </a:t>
            </a:r>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3"/>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L'architecture générale du GEP </a:t>
            </a:r>
            <a:endParaRPr/>
          </a:p>
        </p:txBody>
      </p:sp>
      <p:sp>
        <p:nvSpPr>
          <p:cNvPr id="421" name="Google Shape;421;p23"/>
          <p:cNvSpPr txBox="1"/>
          <p:nvPr/>
        </p:nvSpPr>
        <p:spPr>
          <a:xfrm>
            <a:off x="887215" y="4640"/>
            <a:ext cx="6727243"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Plateforme mondiale d'électrification (GEP)</a:t>
            </a:r>
            <a:endParaRPr/>
          </a:p>
        </p:txBody>
      </p:sp>
      <p:pic>
        <p:nvPicPr>
          <p:cNvPr id="422" name="Google Shape;422;p23"/>
          <p:cNvPicPr preferRelativeResize="0"/>
          <p:nvPr/>
        </p:nvPicPr>
        <p:blipFill rotWithShape="1">
          <a:blip r:embed="rId3">
            <a:alphaModFix/>
          </a:blip>
          <a:srcRect/>
          <a:stretch/>
        </p:blipFill>
        <p:spPr>
          <a:xfrm>
            <a:off x="1019567" y="1890919"/>
            <a:ext cx="7772648" cy="4085607"/>
          </a:xfrm>
          <a:prstGeom prst="rect">
            <a:avLst/>
          </a:prstGeom>
          <a:noFill/>
          <a:ln>
            <a:noFill/>
          </a:ln>
        </p:spPr>
      </p:pic>
      <p:sp>
        <p:nvSpPr>
          <p:cNvPr id="423" name="Google Shape;423;p23"/>
          <p:cNvSpPr/>
          <p:nvPr/>
        </p:nvSpPr>
        <p:spPr>
          <a:xfrm>
            <a:off x="948999" y="6163588"/>
            <a:ext cx="57637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000000"/>
                </a:solidFill>
                <a:latin typeface="Open Sans"/>
                <a:ea typeface="Open Sans"/>
                <a:cs typeface="Open Sans"/>
                <a:sym typeface="Open Sans"/>
              </a:rPr>
              <a:t>Source de l'image </a:t>
            </a:r>
            <a:r>
              <a:rPr lang="en-US" sz="10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a:t>
            </a:r>
            <a:r>
              <a:rPr lang="en-US" sz="1000">
                <a:solidFill>
                  <a:schemeClr val="dk1"/>
                </a:solidFill>
                <a:latin typeface="Open Sans"/>
                <a:ea typeface="Open Sans"/>
                <a:cs typeface="Open Sans"/>
                <a:sym typeface="Open Sans"/>
              </a:rPr>
              <a:t>https://gep-user-guide.readthedocs.io/en/latest/Overview.html  </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4"/>
          <p:cNvSpPr/>
          <p:nvPr/>
        </p:nvSpPr>
        <p:spPr>
          <a:xfrm>
            <a:off x="887214" y="1389619"/>
            <a:ext cx="71137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Plateforme mondiale d'électrification - Explorer </a:t>
            </a:r>
            <a:endParaRPr/>
          </a:p>
        </p:txBody>
      </p:sp>
      <p:sp>
        <p:nvSpPr>
          <p:cNvPr id="430" name="Google Shape;430;p24"/>
          <p:cNvSpPr txBox="1"/>
          <p:nvPr/>
        </p:nvSpPr>
        <p:spPr>
          <a:xfrm>
            <a:off x="860478" y="4640"/>
            <a:ext cx="6753980"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Plateforme mondiale d'électrification (GEP)</a:t>
            </a:r>
            <a:endParaRPr/>
          </a:p>
        </p:txBody>
      </p:sp>
      <p:sp>
        <p:nvSpPr>
          <p:cNvPr id="431" name="Google Shape;431;p24"/>
          <p:cNvSpPr txBox="1">
            <a:spLocks noGrp="1"/>
          </p:cNvSpPr>
          <p:nvPr>
            <p:ph type="body" idx="1"/>
          </p:nvPr>
        </p:nvSpPr>
        <p:spPr>
          <a:xfrm>
            <a:off x="838200" y="1825625"/>
            <a:ext cx="5161953" cy="5065105"/>
          </a:xfrm>
          <a:prstGeom prst="rect">
            <a:avLst/>
          </a:prstGeom>
          <a:noFill/>
          <a:ln>
            <a:noFill/>
          </a:ln>
        </p:spPr>
        <p:txBody>
          <a:bodyPr spcFirstLastPara="1" wrap="square" lIns="91425" tIns="45700" rIns="91425" bIns="45700" anchor="t" anchorCtr="0">
            <a:spAutoFit/>
          </a:bodyPr>
          <a:lstStyle/>
          <a:p>
            <a:pPr marL="228600" lvl="0" indent="-228600" algn="l" rtl="0">
              <a:lnSpc>
                <a:spcPct val="114000"/>
              </a:lnSpc>
              <a:spcBef>
                <a:spcPts val="0"/>
              </a:spcBef>
              <a:spcAft>
                <a:spcPts val="0"/>
              </a:spcAft>
              <a:buClr>
                <a:schemeClr val="dk1"/>
              </a:buClr>
              <a:buSzPts val="1400"/>
              <a:buChar char="•"/>
            </a:pPr>
            <a:r>
              <a:rPr lang="en-US" sz="1400">
                <a:latin typeface="Open Sans"/>
                <a:ea typeface="Open Sans"/>
                <a:cs typeface="Open Sans"/>
                <a:sym typeface="Open Sans"/>
              </a:rPr>
              <a:t>Le GEP est une plateforme interactive en ligne, en libre accès, qui permet d'obtenir une vue d'ensemble des scénarios d'investissement dans l'électrification pour 58 pays. </a:t>
            </a:r>
            <a:endParaRPr sz="1400">
              <a:latin typeface="Open Sans"/>
              <a:ea typeface="Open Sans"/>
              <a:cs typeface="Open Sans"/>
              <a:sym typeface="Open Sans"/>
            </a:endParaRPr>
          </a:p>
          <a:p>
            <a:pPr marL="228600" lvl="0" indent="-228600" algn="l" rtl="0">
              <a:lnSpc>
                <a:spcPct val="114000"/>
              </a:lnSpc>
              <a:spcBef>
                <a:spcPts val="1600"/>
              </a:spcBef>
              <a:spcAft>
                <a:spcPts val="0"/>
              </a:spcAft>
              <a:buClr>
                <a:schemeClr val="dk1"/>
              </a:buClr>
              <a:buSzPts val="1400"/>
              <a:buChar char="•"/>
            </a:pPr>
            <a:r>
              <a:rPr lang="en-US" sz="1400">
                <a:latin typeface="Open Sans"/>
                <a:ea typeface="Open Sans"/>
                <a:cs typeface="Open Sans"/>
                <a:sym typeface="Open Sans"/>
              </a:rPr>
              <a:t>La plateforme fournit actuellement </a:t>
            </a:r>
            <a:r>
              <a:rPr lang="en-US" sz="1400" b="1">
                <a:latin typeface="Open Sans"/>
                <a:ea typeface="Open Sans"/>
                <a:cs typeface="Open Sans"/>
                <a:sym typeface="Open Sans"/>
              </a:rPr>
              <a:t>96 </a:t>
            </a:r>
            <a:r>
              <a:rPr lang="en-US" sz="1400">
                <a:latin typeface="Open Sans"/>
                <a:ea typeface="Open Sans"/>
                <a:cs typeface="Open Sans"/>
                <a:sym typeface="Open Sans"/>
              </a:rPr>
              <a:t>scénarios d'électrification par pays sur la base d'une version du modèle OnSSET, explorant les variations de la croissance démographique, du niveau de la demande, des coûts de la technologie et d'autres paramètres de décision.</a:t>
            </a:r>
            <a:endParaRPr/>
          </a:p>
          <a:p>
            <a:pPr marL="228600" lvl="0" indent="-228600" algn="l" rtl="0">
              <a:lnSpc>
                <a:spcPct val="114000"/>
              </a:lnSpc>
              <a:spcBef>
                <a:spcPts val="1600"/>
              </a:spcBef>
              <a:spcAft>
                <a:spcPts val="0"/>
              </a:spcAft>
              <a:buClr>
                <a:schemeClr val="dk1"/>
              </a:buClr>
              <a:buSzPts val="1400"/>
              <a:buChar char="•"/>
            </a:pPr>
            <a:r>
              <a:rPr lang="en-US" sz="1400">
                <a:latin typeface="Open Sans"/>
                <a:ea typeface="Open Sans"/>
                <a:cs typeface="Open Sans"/>
                <a:sym typeface="Open Sans"/>
              </a:rPr>
              <a:t>Les fichiers de données d'entrée, les paramètres de coût, le modèle OnSSET, etc., peuvent être téléchargés pour permettre à chacun d'exécuter ses propres scénarios personnalisés.</a:t>
            </a:r>
            <a:endParaRPr/>
          </a:p>
          <a:p>
            <a:pPr marL="228600" lvl="0" indent="-228600" algn="l" rtl="0">
              <a:lnSpc>
                <a:spcPct val="114000"/>
              </a:lnSpc>
              <a:spcBef>
                <a:spcPts val="1600"/>
              </a:spcBef>
              <a:spcAft>
                <a:spcPts val="0"/>
              </a:spcAft>
              <a:buClr>
                <a:schemeClr val="dk1"/>
              </a:buClr>
              <a:buSzPts val="1400"/>
              <a:buChar char="•"/>
            </a:pPr>
            <a:r>
              <a:rPr lang="en-US" sz="1400">
                <a:latin typeface="Open Sans"/>
                <a:ea typeface="Open Sans"/>
                <a:cs typeface="Open Sans"/>
                <a:sym typeface="Open Sans"/>
              </a:rPr>
              <a:t>La plateforme est disponible à l'adresse suivante </a:t>
            </a:r>
            <a:r>
              <a:rPr lang="en-US" sz="1400">
                <a:solidFill>
                  <a:srgbClr val="595959"/>
                </a:solidFill>
                <a:latin typeface="Open Sans"/>
                <a:ea typeface="Open Sans"/>
                <a:cs typeface="Open Sans"/>
                <a:sym typeface="Open Sans"/>
              </a:rPr>
              <a:t>: https://electrifynow.energydata.info/ </a:t>
            </a:r>
            <a:endParaRPr/>
          </a:p>
          <a:p>
            <a:pPr marL="228600" lvl="0" indent="-127000" algn="l" rtl="0">
              <a:lnSpc>
                <a:spcPct val="100000"/>
              </a:lnSpc>
              <a:spcBef>
                <a:spcPts val="2600"/>
              </a:spcBef>
              <a:spcAft>
                <a:spcPts val="0"/>
              </a:spcAft>
              <a:buClr>
                <a:schemeClr val="dk1"/>
              </a:buClr>
              <a:buSzPts val="1600"/>
              <a:buFont typeface="Arial"/>
              <a:buNone/>
            </a:pPr>
            <a:endParaRPr sz="1600">
              <a:solidFill>
                <a:srgbClr val="595959"/>
              </a:solidFill>
              <a:latin typeface="Open Sans"/>
              <a:ea typeface="Open Sans"/>
              <a:cs typeface="Open Sans"/>
              <a:sym typeface="Open Sans"/>
            </a:endParaRPr>
          </a:p>
        </p:txBody>
      </p:sp>
      <p:sp>
        <p:nvSpPr>
          <p:cNvPr id="432" name="Google Shape;432;p24"/>
          <p:cNvSpPr/>
          <p:nvPr/>
        </p:nvSpPr>
        <p:spPr>
          <a:xfrm>
            <a:off x="6096000" y="6448761"/>
            <a:ext cx="346730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Capture d'écran de </a:t>
            </a:r>
            <a:r>
              <a:rPr lang="en-US" sz="1000">
                <a:solidFill>
                  <a:schemeClr val="dk1"/>
                </a:solidFill>
                <a:latin typeface="Open Sans"/>
                <a:ea typeface="Open Sans"/>
                <a:cs typeface="Open Sans"/>
                <a:sym typeface="Open Sans"/>
              </a:rPr>
              <a:t>: https://electrifynow.energydata.info</a:t>
            </a:r>
            <a:endParaRPr/>
          </a:p>
        </p:txBody>
      </p:sp>
      <p:pic>
        <p:nvPicPr>
          <p:cNvPr id="433" name="Google Shape;433;p24"/>
          <p:cNvPicPr preferRelativeResize="0"/>
          <p:nvPr/>
        </p:nvPicPr>
        <p:blipFill rotWithShape="1">
          <a:blip r:embed="rId3">
            <a:alphaModFix/>
          </a:blip>
          <a:srcRect/>
          <a:stretch/>
        </p:blipFill>
        <p:spPr>
          <a:xfrm>
            <a:off x="5942488" y="1825625"/>
            <a:ext cx="5943600" cy="4587240"/>
          </a:xfrm>
          <a:prstGeom prst="rect">
            <a:avLst/>
          </a:prstGeom>
          <a:noFill/>
          <a:ln>
            <a:noFill/>
          </a:ln>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5"/>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Messages clés</a:t>
            </a:r>
            <a:endParaRPr/>
          </a:p>
        </p:txBody>
      </p:sp>
      <p:sp>
        <p:nvSpPr>
          <p:cNvPr id="440" name="Google Shape;440;p25"/>
          <p:cNvSpPr txBox="1"/>
          <p:nvPr/>
        </p:nvSpPr>
        <p:spPr>
          <a:xfrm>
            <a:off x="860478" y="4640"/>
            <a:ext cx="6687478"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Plateforme mondiale d'électrification (GEP)</a:t>
            </a:r>
            <a:endParaRPr/>
          </a:p>
        </p:txBody>
      </p:sp>
      <p:sp>
        <p:nvSpPr>
          <p:cNvPr id="441" name="Google Shape;441;p25"/>
          <p:cNvSpPr txBox="1">
            <a:spLocks noGrp="1"/>
          </p:cNvSpPr>
          <p:nvPr>
            <p:ph type="body" idx="1"/>
          </p:nvPr>
        </p:nvSpPr>
        <p:spPr>
          <a:xfrm>
            <a:off x="838200" y="1825625"/>
            <a:ext cx="8809760" cy="4351338"/>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114000"/>
              </a:lnSpc>
              <a:spcBef>
                <a:spcPts val="0"/>
              </a:spcBef>
              <a:spcAft>
                <a:spcPts val="0"/>
              </a:spcAft>
              <a:buClr>
                <a:schemeClr val="dk1"/>
              </a:buClr>
              <a:buSzPts val="1800"/>
              <a:buChar char="•"/>
            </a:pPr>
            <a:r>
              <a:rPr lang="en-US">
                <a:latin typeface="Open Sans"/>
                <a:ea typeface="Open Sans"/>
                <a:cs typeface="Open Sans"/>
                <a:sym typeface="Open Sans"/>
              </a:rPr>
              <a:t>Outil et ensembles de données en source ouverte basés sur les principes d'ouverture et de transparence et visant à permettre la réutilisation, la réplicabilité et la reproductibilité.</a:t>
            </a:r>
            <a:endParaRPr>
              <a:latin typeface="Open Sans"/>
              <a:ea typeface="Open Sans"/>
              <a:cs typeface="Open Sans"/>
              <a:sym typeface="Open Sans"/>
            </a:endParaRPr>
          </a:p>
          <a:p>
            <a:pPr marL="228600" lvl="0" indent="-228600" algn="l" rtl="0">
              <a:lnSpc>
                <a:spcPct val="114000"/>
              </a:lnSpc>
              <a:spcBef>
                <a:spcPts val="1000"/>
              </a:spcBef>
              <a:spcAft>
                <a:spcPts val="0"/>
              </a:spcAft>
              <a:buClr>
                <a:schemeClr val="dk1"/>
              </a:buClr>
              <a:buSzPts val="1800"/>
              <a:buChar char="•"/>
            </a:pPr>
            <a:r>
              <a:rPr lang="en-US" b="1">
                <a:latin typeface="Open Sans"/>
                <a:ea typeface="Open Sans"/>
                <a:cs typeface="Open Sans"/>
                <a:sym typeface="Open Sans"/>
              </a:rPr>
              <a:t>La plate-forme est divisée en trois niveaux :</a:t>
            </a:r>
            <a:endParaRPr/>
          </a:p>
          <a:p>
            <a:pPr marL="685800" lvl="1" indent="-228600" algn="l" rtl="0">
              <a:lnSpc>
                <a:spcPct val="114000"/>
              </a:lnSpc>
              <a:spcBef>
                <a:spcPts val="500"/>
              </a:spcBef>
              <a:spcAft>
                <a:spcPts val="0"/>
              </a:spcAft>
              <a:buClr>
                <a:schemeClr val="dk1"/>
              </a:buClr>
              <a:buSzPts val="1600"/>
              <a:buChar char="•"/>
            </a:pPr>
            <a:r>
              <a:rPr lang="en-US" sz="1600">
                <a:latin typeface="Open Sans"/>
                <a:ea typeface="Open Sans"/>
                <a:cs typeface="Open Sans"/>
                <a:sym typeface="Open Sans"/>
              </a:rPr>
              <a:t>Niveau 1 - GEP Explorer</a:t>
            </a:r>
            <a:endParaRPr/>
          </a:p>
          <a:p>
            <a:pPr marL="685800" lvl="1" indent="-228600" algn="l" rtl="0">
              <a:lnSpc>
                <a:spcPct val="114000"/>
              </a:lnSpc>
              <a:spcBef>
                <a:spcPts val="500"/>
              </a:spcBef>
              <a:spcAft>
                <a:spcPts val="0"/>
              </a:spcAft>
              <a:buClr>
                <a:schemeClr val="dk1"/>
              </a:buClr>
              <a:buSzPts val="1600"/>
              <a:buChar char="•"/>
            </a:pPr>
            <a:r>
              <a:rPr lang="en-US" sz="1600">
                <a:latin typeface="Open Sans"/>
                <a:ea typeface="Open Sans"/>
                <a:cs typeface="Open Sans"/>
                <a:sym typeface="Open Sans"/>
              </a:rPr>
              <a:t>Niveau 2 - Générateur GEP</a:t>
            </a:r>
            <a:endParaRPr/>
          </a:p>
          <a:p>
            <a:pPr marL="685800" lvl="1" indent="-228600" algn="l" rtl="0">
              <a:lnSpc>
                <a:spcPct val="114000"/>
              </a:lnSpc>
              <a:spcBef>
                <a:spcPts val="500"/>
              </a:spcBef>
              <a:spcAft>
                <a:spcPts val="0"/>
              </a:spcAft>
              <a:buClr>
                <a:schemeClr val="dk1"/>
              </a:buClr>
              <a:buSzPts val="1600"/>
              <a:buChar char="•"/>
            </a:pPr>
            <a:r>
              <a:rPr lang="en-US" sz="1600">
                <a:latin typeface="Open Sans"/>
                <a:ea typeface="Open Sans"/>
                <a:cs typeface="Open Sans"/>
                <a:sym typeface="Open Sans"/>
              </a:rPr>
              <a:t>Niveau 3 - Boîte à outils GEP </a:t>
            </a:r>
            <a:endParaRPr sz="1600">
              <a:latin typeface="Open Sans"/>
              <a:ea typeface="Open Sans"/>
              <a:cs typeface="Open Sans"/>
              <a:sym typeface="Open Sans"/>
            </a:endParaRPr>
          </a:p>
          <a:p>
            <a:pPr marL="228600" lvl="0" indent="-228600" algn="l" rtl="0">
              <a:lnSpc>
                <a:spcPct val="114000"/>
              </a:lnSpc>
              <a:spcBef>
                <a:spcPts val="1000"/>
              </a:spcBef>
              <a:spcAft>
                <a:spcPts val="0"/>
              </a:spcAft>
              <a:buClr>
                <a:schemeClr val="dk1"/>
              </a:buClr>
              <a:buSzPts val="1800"/>
              <a:buChar char="•"/>
            </a:pPr>
            <a:r>
              <a:rPr lang="en-US" b="1">
                <a:latin typeface="Open Sans"/>
                <a:ea typeface="Open Sans"/>
                <a:cs typeface="Open Sans"/>
                <a:sym typeface="Open Sans"/>
              </a:rPr>
              <a:t>Quatre principaux publics cibles pour le GEP :</a:t>
            </a:r>
            <a:endParaRPr/>
          </a:p>
          <a:p>
            <a:pPr marL="685800" lvl="1" indent="-228600" algn="l" rtl="0">
              <a:lnSpc>
                <a:spcPct val="114000"/>
              </a:lnSpc>
              <a:spcBef>
                <a:spcPts val="500"/>
              </a:spcBef>
              <a:spcAft>
                <a:spcPts val="0"/>
              </a:spcAft>
              <a:buClr>
                <a:schemeClr val="dk1"/>
              </a:buClr>
              <a:buSzPts val="1600"/>
              <a:buChar char="•"/>
            </a:pPr>
            <a:r>
              <a:rPr lang="en-US" sz="1600">
                <a:latin typeface="Open Sans"/>
                <a:ea typeface="Open Sans"/>
                <a:cs typeface="Open Sans"/>
                <a:sym typeface="Open Sans"/>
              </a:rPr>
              <a:t>Décideurs de haut niveau</a:t>
            </a:r>
            <a:endParaRPr/>
          </a:p>
          <a:p>
            <a:pPr marL="685800" lvl="1" indent="-228600" algn="l" rtl="0">
              <a:lnSpc>
                <a:spcPct val="114000"/>
              </a:lnSpc>
              <a:spcBef>
                <a:spcPts val="500"/>
              </a:spcBef>
              <a:spcAft>
                <a:spcPts val="0"/>
              </a:spcAft>
              <a:buClr>
                <a:schemeClr val="dk1"/>
              </a:buClr>
              <a:buSzPts val="1600"/>
              <a:buChar char="•"/>
            </a:pPr>
            <a:r>
              <a:rPr lang="en-US" sz="1600">
                <a:latin typeface="Open Sans"/>
                <a:ea typeface="Open Sans"/>
                <a:cs typeface="Open Sans"/>
                <a:sym typeface="Open Sans"/>
              </a:rPr>
              <a:t>Analystes de politiques publiques et d'investissement</a:t>
            </a:r>
            <a:endParaRPr/>
          </a:p>
          <a:p>
            <a:pPr marL="685800" lvl="1" indent="-228600" algn="l" rtl="0">
              <a:lnSpc>
                <a:spcPct val="114000"/>
              </a:lnSpc>
              <a:spcBef>
                <a:spcPts val="500"/>
              </a:spcBef>
              <a:spcAft>
                <a:spcPts val="0"/>
              </a:spcAft>
              <a:buClr>
                <a:schemeClr val="dk1"/>
              </a:buClr>
              <a:buSzPts val="1600"/>
              <a:buChar char="•"/>
            </a:pPr>
            <a:r>
              <a:rPr lang="en-US" sz="1600">
                <a:latin typeface="Open Sans"/>
                <a:ea typeface="Open Sans"/>
                <a:cs typeface="Open Sans"/>
                <a:sym typeface="Open Sans"/>
              </a:rPr>
              <a:t>Producteurs de données et développeurs informatiques</a:t>
            </a:r>
            <a:endParaRPr/>
          </a:p>
          <a:p>
            <a:pPr marL="685800" lvl="1" indent="-228600" algn="l" rtl="0">
              <a:lnSpc>
                <a:spcPct val="114000"/>
              </a:lnSpc>
              <a:spcBef>
                <a:spcPts val="500"/>
              </a:spcBef>
              <a:spcAft>
                <a:spcPts val="0"/>
              </a:spcAft>
              <a:buClr>
                <a:schemeClr val="dk1"/>
              </a:buClr>
              <a:buSzPts val="1600"/>
              <a:buChar char="•"/>
            </a:pPr>
            <a:r>
              <a:rPr lang="en-US" sz="1600">
                <a:latin typeface="Open Sans"/>
                <a:ea typeface="Open Sans"/>
                <a:cs typeface="Open Sans"/>
                <a:sym typeface="Open Sans"/>
              </a:rPr>
              <a:t>Organisations mondiales de développement</a:t>
            </a:r>
            <a:endParaRPr sz="1600">
              <a:latin typeface="Open Sans"/>
              <a:ea typeface="Open Sans"/>
              <a:cs typeface="Open Sans"/>
              <a:sym typeface="Open Sans"/>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6"/>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47" name="Google Shape;447;p26"/>
          <p:cNvSpPr txBox="1"/>
          <p:nvPr/>
        </p:nvSpPr>
        <p:spPr>
          <a:xfrm>
            <a:off x="887215" y="6274"/>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2.4 Références</a:t>
            </a:r>
            <a:endParaRPr/>
          </a:p>
        </p:txBody>
      </p:sp>
      <p:sp>
        <p:nvSpPr>
          <p:cNvPr id="448" name="Google Shape;448;p26"/>
          <p:cNvSpPr/>
          <p:nvPr/>
        </p:nvSpPr>
        <p:spPr>
          <a:xfrm>
            <a:off x="933868" y="1575364"/>
            <a:ext cx="7395900" cy="181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Global Electrification Platform Explorer [WWW Document], n.d. . Global Electrification Platform Explorer. URL </a:t>
            </a:r>
            <a:r>
              <a:rPr lang="en-US" sz="16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https://electrifynow.energydata.info</a:t>
            </a:r>
            <a:r>
              <a:rPr lang="en-US" sz="1600">
                <a:solidFill>
                  <a:srgbClr val="000000"/>
                </a:solidFill>
                <a:latin typeface="Open Sans"/>
                <a:ea typeface="Open Sans"/>
                <a:cs typeface="Open Sans"/>
                <a:sym typeface="Open Sans"/>
              </a:rPr>
              <a:t> (accessed 2.14.21).</a:t>
            </a:r>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Welcome to The GEP User’s Guide! — The GEP User Guide 09-06-2019 documentation [WWW Document], n.d. URL </a:t>
            </a:r>
            <a:r>
              <a:rPr lang="en-US" sz="16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https://gep-user-guide.readthedocs.io/en/latest/</a:t>
            </a:r>
            <a:r>
              <a:rPr lang="en-US" sz="1600">
                <a:solidFill>
                  <a:srgbClr val="000000"/>
                </a:solidFill>
                <a:latin typeface="Open Sans"/>
                <a:ea typeface="Open Sans"/>
                <a:cs typeface="Open Sans"/>
                <a:sym typeface="Open Sans"/>
              </a:rPr>
              <a:t> (accessed 2.14.21).</a:t>
            </a: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27" descr="Graphical user interface, sunburst chart&#10;&#10;Description automatically generated"/>
          <p:cNvPicPr preferRelativeResize="0"/>
          <p:nvPr/>
        </p:nvPicPr>
        <p:blipFill rotWithShape="1">
          <a:blip r:embed="rId3">
            <a:alphaModFix/>
          </a:blip>
          <a:srcRect/>
          <a:stretch/>
        </p:blipFill>
        <p:spPr>
          <a:xfrm>
            <a:off x="1373" y="1374"/>
            <a:ext cx="12189254" cy="6855250"/>
          </a:xfrm>
          <a:prstGeom prst="rect">
            <a:avLst/>
          </a:prstGeom>
          <a:noFill/>
          <a:ln>
            <a:noFill/>
          </a:ln>
        </p:spPr>
      </p:pic>
      <p:sp>
        <p:nvSpPr>
          <p:cNvPr id="455" name="Google Shape;455;p2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27</a:t>
            </a:r>
            <a:endParaRPr sz="1400" b="1">
              <a:solidFill>
                <a:schemeClr val="lt1"/>
              </a:solidFill>
              <a:latin typeface="Open Sans ExtraBold"/>
              <a:ea typeface="Open Sans ExtraBold"/>
              <a:cs typeface="Open Sans ExtraBold"/>
              <a:sym typeface="Open Sans ExtraBold"/>
            </a:endParaRPr>
          </a:p>
        </p:txBody>
      </p:sp>
      <p:sp>
        <p:nvSpPr>
          <p:cNvPr id="456" name="Google Shape;456;p27"/>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9CC2E5"/>
              </a:solidFill>
              <a:latin typeface="Open Sans"/>
              <a:ea typeface="Open Sans"/>
              <a:cs typeface="Open Sans"/>
              <a:sym typeface="Open Sans"/>
            </a:endParaRPr>
          </a:p>
        </p:txBody>
      </p:sp>
      <p:sp>
        <p:nvSpPr>
          <p:cNvPr id="457" name="Google Shape;457;p27"/>
          <p:cNvSpPr txBox="1"/>
          <p:nvPr/>
        </p:nvSpPr>
        <p:spPr>
          <a:xfrm>
            <a:off x="718081" y="2211605"/>
            <a:ext cx="5293587" cy="19327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400"/>
              <a:buFont typeface="Open Sans"/>
              <a:buNone/>
            </a:pPr>
            <a:r>
              <a:rPr lang="en-US" sz="4400" b="1">
                <a:solidFill>
                  <a:schemeClr val="dk1"/>
                </a:solidFill>
                <a:latin typeface="Open Sans"/>
                <a:ea typeface="Open Sans"/>
                <a:cs typeface="Open Sans"/>
                <a:sym typeface="Open Sans"/>
              </a:rPr>
              <a:t>Nous vous remercions de l'attention que vous avez portée à ce cours !</a:t>
            </a:r>
            <a:endParaRPr sz="44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28" descr="Graphical user interface, webs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64" name="Google Shape;464;p28"/>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465" name="Google Shape;465;p28"/>
          <p:cNvSpPr txBox="1"/>
          <p:nvPr/>
        </p:nvSpPr>
        <p:spPr>
          <a:xfrm>
            <a:off x="9108490" y="4846074"/>
            <a:ext cx="2372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rgbClr val="FFFFFF"/>
                </a:solidFill>
                <a:latin typeface="Open Sans"/>
                <a:ea typeface="Open Sans"/>
                <a:cs typeface="Open Sans"/>
                <a:sym typeface="Open Sans"/>
              </a:rPr>
              <a:t>Moksnes N., Sahlberg A., Khavari B. 2021.</a:t>
            </a:r>
            <a:br>
              <a:rPr lang="en-US" sz="800">
                <a:solidFill>
                  <a:srgbClr val="FFFFFF"/>
                </a:solidFill>
                <a:latin typeface="Open Sans"/>
                <a:ea typeface="Open Sans"/>
                <a:cs typeface="Open Sans"/>
                <a:sym typeface="Open Sans"/>
              </a:rPr>
            </a:br>
            <a:r>
              <a:rPr lang="en-US" sz="800">
                <a:solidFill>
                  <a:srgbClr val="FFFFFF"/>
                </a:solidFill>
                <a:latin typeface="Open Sans"/>
                <a:ea typeface="Open Sans"/>
                <a:cs typeface="Open Sans"/>
                <a:sym typeface="Open Sans"/>
              </a:rPr>
              <a:t>Lecture 2: OnSSET/Global Electrification</a:t>
            </a:r>
            <a:br>
              <a:rPr lang="en-US" sz="800">
                <a:solidFill>
                  <a:srgbClr val="FFFFFF"/>
                </a:solidFill>
                <a:latin typeface="Open Sans"/>
                <a:ea typeface="Open Sans"/>
                <a:cs typeface="Open Sans"/>
                <a:sym typeface="Open Sans"/>
              </a:rPr>
            </a:br>
            <a:r>
              <a:rPr lang="en-US" sz="800">
                <a:solidFill>
                  <a:srgbClr val="FFFFFF"/>
                </a:solidFill>
                <a:latin typeface="Open Sans"/>
                <a:ea typeface="Open Sans"/>
                <a:cs typeface="Open Sans"/>
                <a:sym typeface="Open Sans"/>
              </a:rPr>
              <a:t>Platform. Release Version 1.0. [online</a:t>
            </a:r>
            <a:br>
              <a:rPr lang="en-US" sz="800">
                <a:solidFill>
                  <a:srgbClr val="FFFFFF"/>
                </a:solidFill>
                <a:latin typeface="Open Sans"/>
                <a:ea typeface="Open Sans"/>
                <a:cs typeface="Open Sans"/>
                <a:sym typeface="Open Sans"/>
              </a:rPr>
            </a:br>
            <a:r>
              <a:rPr lang="en-US" sz="800">
                <a:solidFill>
                  <a:srgbClr val="FFFFFF"/>
                </a:solidFill>
                <a:latin typeface="Open Sans"/>
                <a:ea typeface="Open Sans"/>
                <a:cs typeface="Open Sans"/>
                <a:sym typeface="Open Sans"/>
              </a:rPr>
              <a:t>presentation]. Climate Compatible Growth</a:t>
            </a:r>
            <a:br>
              <a:rPr lang="en-US" sz="800">
                <a:solidFill>
                  <a:srgbClr val="FFFFFF"/>
                </a:solidFill>
                <a:latin typeface="Open Sans"/>
                <a:ea typeface="Open Sans"/>
                <a:cs typeface="Open Sans"/>
                <a:sym typeface="Open Sans"/>
              </a:rPr>
            </a:br>
            <a:r>
              <a:rPr lang="en-US" sz="800">
                <a:solidFill>
                  <a:srgbClr val="FFFFFF"/>
                </a:solidFill>
                <a:latin typeface="Open Sans"/>
                <a:ea typeface="Open Sans"/>
                <a:cs typeface="Open Sans"/>
                <a:sym typeface="Open Sans"/>
              </a:rPr>
              <a:t>Programme, Energy Sector Management Assistance Program and World Bank Group</a:t>
            </a:r>
            <a:endParaRPr sz="800">
              <a:solidFill>
                <a:srgbClr val="FFFFFF"/>
              </a:solidFill>
              <a:latin typeface="Open Sans"/>
              <a:ea typeface="Open Sans"/>
              <a:cs typeface="Open Sans"/>
              <a:sym typeface="Open Sans"/>
            </a:endParaRPr>
          </a:p>
        </p:txBody>
      </p:sp>
      <p:sp>
        <p:nvSpPr>
          <p:cNvPr id="466" name="Google Shape;466;p28"/>
          <p:cNvSpPr txBox="1"/>
          <p:nvPr/>
        </p:nvSpPr>
        <p:spPr>
          <a:xfrm>
            <a:off x="443400" y="4628475"/>
            <a:ext cx="51927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a:solidFill>
                  <a:srgbClr val="000000"/>
                </a:solidFill>
                <a:latin typeface="Open Sans"/>
                <a:ea typeface="Open Sans"/>
                <a:cs typeface="Open Sans"/>
                <a:sym typeface="Open Sans"/>
              </a:rPr>
              <a:t>The translation of this material to French was assisted by Ariane Millot.</a:t>
            </a:r>
            <a:endParaRPr sz="1100" b="1">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
          <p:cNvSpPr/>
          <p:nvPr/>
        </p:nvSpPr>
        <p:spPr>
          <a:xfrm>
            <a:off x="887215" y="1548643"/>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ODD 7 </a:t>
            </a:r>
            <a:endParaRPr/>
          </a:p>
        </p:txBody>
      </p:sp>
      <p:sp>
        <p:nvSpPr>
          <p:cNvPr id="193" name="Google Shape;193;p3"/>
          <p:cNvSpPr txBox="1"/>
          <p:nvPr/>
        </p:nvSpPr>
        <p:spPr>
          <a:xfrm>
            <a:off x="887225" y="163675"/>
            <a:ext cx="9648600" cy="13833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Accès à l'énergie et OnSSET</a:t>
            </a:r>
            <a:endParaRPr sz="4400">
              <a:solidFill>
                <a:schemeClr val="dk1"/>
              </a:solidFill>
              <a:latin typeface="Open Sans"/>
              <a:ea typeface="Open Sans"/>
              <a:cs typeface="Open Sans"/>
              <a:sym typeface="Open Sans"/>
            </a:endParaRPr>
          </a:p>
        </p:txBody>
      </p:sp>
      <p:pic>
        <p:nvPicPr>
          <p:cNvPr id="194" name="Google Shape;194;p3"/>
          <p:cNvPicPr preferRelativeResize="0">
            <a:picLocks noGrp="1"/>
          </p:cNvPicPr>
          <p:nvPr>
            <p:ph type="body" idx="1"/>
          </p:nvPr>
        </p:nvPicPr>
        <p:blipFill rotWithShape="1">
          <a:blip r:embed="rId3">
            <a:alphaModFix/>
          </a:blip>
          <a:srcRect/>
          <a:stretch/>
        </p:blipFill>
        <p:spPr>
          <a:xfrm>
            <a:off x="6184399" y="1541451"/>
            <a:ext cx="4351338" cy="4351338"/>
          </a:xfrm>
          <a:prstGeom prst="rect">
            <a:avLst/>
          </a:prstGeom>
          <a:noFill/>
          <a:ln>
            <a:noFill/>
          </a:ln>
        </p:spPr>
      </p:pic>
      <p:sp>
        <p:nvSpPr>
          <p:cNvPr id="195" name="Google Shape;195;p3"/>
          <p:cNvSpPr/>
          <p:nvPr/>
        </p:nvSpPr>
        <p:spPr>
          <a:xfrm>
            <a:off x="888767" y="2937152"/>
            <a:ext cx="41363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00"/>
                </a:solidFill>
                <a:latin typeface="Open Sans"/>
                <a:ea typeface="Open Sans"/>
                <a:cs typeface="Open Sans"/>
                <a:sym typeface="Open Sans"/>
              </a:rPr>
              <a:t>ODD 7: "</a:t>
            </a:r>
            <a:r>
              <a:rPr lang="en-US" sz="2400">
                <a:latin typeface="Open Sans"/>
                <a:ea typeface="Open Sans"/>
                <a:cs typeface="Open Sans"/>
                <a:sym typeface="Open Sans"/>
              </a:rPr>
              <a:t> Garantir l'accès de tous à des services énergétiques fiables, durables et modernes à un coût abordable</a:t>
            </a:r>
            <a:r>
              <a:rPr lang="en-US" sz="2400">
                <a:solidFill>
                  <a:srgbClr val="000000"/>
                </a:solidFill>
                <a:latin typeface="Open Sans"/>
                <a:ea typeface="Open Sans"/>
                <a:cs typeface="Open Sans"/>
                <a:sym typeface="Open Sans"/>
              </a:rPr>
              <a:t> d'ici à 2030...". </a:t>
            </a:r>
            <a:endParaRPr sz="2400">
              <a:solidFill>
                <a:srgbClr val="000000"/>
              </a:solidFill>
              <a:latin typeface="Open Sans"/>
              <a:ea typeface="Open Sans"/>
              <a:cs typeface="Open Sans"/>
              <a:sym typeface="Open Sans"/>
            </a:endParaRPr>
          </a:p>
        </p:txBody>
      </p:sp>
      <p:sp>
        <p:nvSpPr>
          <p:cNvPr id="196" name="Google Shape;196;p3"/>
          <p:cNvSpPr/>
          <p:nvPr/>
        </p:nvSpPr>
        <p:spPr>
          <a:xfrm>
            <a:off x="10761254" y="6086055"/>
            <a:ext cx="91563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ONU, 2021</a:t>
            </a:r>
            <a:endParaRPr sz="1400" i="1">
              <a:solidFill>
                <a:schemeClr val="dk1"/>
              </a:solidFill>
              <a:latin typeface="Open Sans"/>
              <a:ea typeface="Open Sans"/>
              <a:cs typeface="Open Sans"/>
              <a:sym typeface="Open Sans"/>
            </a:endParaRPr>
          </a:p>
        </p:txBody>
      </p:sp>
      <p:sp>
        <p:nvSpPr>
          <p:cNvPr id="197" name="Google Shape;197;p3"/>
          <p:cNvSpPr txBox="1"/>
          <p:nvPr/>
        </p:nvSpPr>
        <p:spPr>
          <a:xfrm>
            <a:off x="6098868" y="5908340"/>
            <a:ext cx="225000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a:t>
            </a:r>
            <a:r>
              <a:rPr lang="en-US" sz="1000">
                <a:solidFill>
                  <a:schemeClr val="dk1"/>
                </a:solidFill>
                <a:latin typeface="Open Sans"/>
                <a:ea typeface="Open Sans"/>
                <a:cs typeface="Open Sans"/>
                <a:sym typeface="Open Sans"/>
              </a:rPr>
              <a:t>: ONU,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
          <p:cNvSpPr/>
          <p:nvPr/>
        </p:nvSpPr>
        <p:spPr>
          <a:xfrm>
            <a:off x="887215" y="1389619"/>
            <a:ext cx="621792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L'accès à l'énergie est important dans de nombreux </a:t>
            </a:r>
            <a:r>
              <a:rPr lang="en-US" sz="1800" b="1">
                <a:solidFill>
                  <a:srgbClr val="9CC2E5"/>
                </a:solidFill>
                <a:latin typeface="Open Sans"/>
                <a:ea typeface="Open Sans"/>
                <a:cs typeface="Open Sans"/>
                <a:sym typeface="Open Sans"/>
              </a:rPr>
              <a:t>secteurs </a:t>
            </a:r>
            <a:endParaRPr sz="1800" b="1">
              <a:solidFill>
                <a:srgbClr val="9CC2E5"/>
              </a:solidFill>
              <a:latin typeface="Open Sans"/>
              <a:ea typeface="Open Sans"/>
              <a:cs typeface="Open Sans"/>
              <a:sym typeface="Open Sans"/>
            </a:endParaRPr>
          </a:p>
        </p:txBody>
      </p:sp>
      <p:sp>
        <p:nvSpPr>
          <p:cNvPr id="204" name="Google Shape;204;p4"/>
          <p:cNvSpPr txBox="1"/>
          <p:nvPr/>
        </p:nvSpPr>
        <p:spPr>
          <a:xfrm>
            <a:off x="887231" y="4650"/>
            <a:ext cx="9003600" cy="13692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Accès à l'énergie et OnSSET </a:t>
            </a:r>
            <a:endParaRPr/>
          </a:p>
        </p:txBody>
      </p:sp>
      <p:pic>
        <p:nvPicPr>
          <p:cNvPr id="205" name="Google Shape;205;p4"/>
          <p:cNvPicPr preferRelativeResize="0">
            <a:picLocks noGrp="1"/>
          </p:cNvPicPr>
          <p:nvPr>
            <p:ph type="body" idx="1"/>
          </p:nvPr>
        </p:nvPicPr>
        <p:blipFill rotWithShape="1">
          <a:blip r:embed="rId3">
            <a:alphaModFix/>
          </a:blip>
          <a:srcRect/>
          <a:stretch/>
        </p:blipFill>
        <p:spPr>
          <a:xfrm>
            <a:off x="2968813" y="2052195"/>
            <a:ext cx="3915184" cy="4351338"/>
          </a:xfrm>
          <a:prstGeom prst="rect">
            <a:avLst/>
          </a:prstGeom>
          <a:noFill/>
          <a:ln>
            <a:noFill/>
          </a:ln>
        </p:spPr>
      </p:pic>
      <p:pic>
        <p:nvPicPr>
          <p:cNvPr id="206" name="Google Shape;206;p4"/>
          <p:cNvPicPr preferRelativeResize="0"/>
          <p:nvPr/>
        </p:nvPicPr>
        <p:blipFill rotWithShape="1">
          <a:blip r:embed="rId4">
            <a:alphaModFix/>
          </a:blip>
          <a:srcRect/>
          <a:stretch/>
        </p:blipFill>
        <p:spPr>
          <a:xfrm>
            <a:off x="6394638" y="1546379"/>
            <a:ext cx="5344760" cy="2441451"/>
          </a:xfrm>
          <a:prstGeom prst="rect">
            <a:avLst/>
          </a:prstGeom>
          <a:noFill/>
          <a:ln>
            <a:noFill/>
          </a:ln>
        </p:spPr>
      </p:pic>
      <p:pic>
        <p:nvPicPr>
          <p:cNvPr id="207" name="Google Shape;207;p4"/>
          <p:cNvPicPr preferRelativeResize="0"/>
          <p:nvPr/>
        </p:nvPicPr>
        <p:blipFill rotWithShape="1">
          <a:blip r:embed="rId5">
            <a:alphaModFix/>
          </a:blip>
          <a:srcRect/>
          <a:stretch/>
        </p:blipFill>
        <p:spPr>
          <a:xfrm>
            <a:off x="0" y="3754793"/>
            <a:ext cx="3188878" cy="2657399"/>
          </a:xfrm>
          <a:prstGeom prst="rect">
            <a:avLst/>
          </a:prstGeom>
          <a:noFill/>
          <a:ln>
            <a:noFill/>
          </a:ln>
        </p:spPr>
      </p:pic>
      <p:sp>
        <p:nvSpPr>
          <p:cNvPr id="208" name="Google Shape;208;p4"/>
          <p:cNvSpPr/>
          <p:nvPr/>
        </p:nvSpPr>
        <p:spPr>
          <a:xfrm>
            <a:off x="9239549" y="6093525"/>
            <a:ext cx="2583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Fuso Nerini, 2018 ; ONU, 2016</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5"/>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Accès à l'énergie et ODD 7 </a:t>
            </a:r>
            <a:endParaRPr/>
          </a:p>
        </p:txBody>
      </p:sp>
      <p:sp>
        <p:nvSpPr>
          <p:cNvPr id="215" name="Google Shape;215;p5"/>
          <p:cNvSpPr txBox="1"/>
          <p:nvPr/>
        </p:nvSpPr>
        <p:spPr>
          <a:xfrm>
            <a:off x="887231" y="4650"/>
            <a:ext cx="9127500" cy="13692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Accès à l'énergie et OnSSET</a:t>
            </a:r>
            <a:endParaRPr sz="4400">
              <a:solidFill>
                <a:schemeClr val="dk1"/>
              </a:solidFill>
              <a:latin typeface="Open Sans"/>
              <a:ea typeface="Open Sans"/>
              <a:cs typeface="Open Sans"/>
              <a:sym typeface="Open Sans"/>
            </a:endParaRPr>
          </a:p>
        </p:txBody>
      </p:sp>
      <p:pic>
        <p:nvPicPr>
          <p:cNvPr id="216" name="Google Shape;216;p5"/>
          <p:cNvPicPr preferRelativeResize="0">
            <a:picLocks noGrp="1"/>
          </p:cNvPicPr>
          <p:nvPr>
            <p:ph type="body" idx="1"/>
          </p:nvPr>
        </p:nvPicPr>
        <p:blipFill rotWithShape="1">
          <a:blip r:embed="rId3">
            <a:alphaModFix/>
          </a:blip>
          <a:srcRect/>
          <a:stretch/>
        </p:blipFill>
        <p:spPr>
          <a:xfrm>
            <a:off x="887226" y="1781954"/>
            <a:ext cx="5977568" cy="4246902"/>
          </a:xfrm>
          <a:prstGeom prst="rect">
            <a:avLst/>
          </a:prstGeom>
          <a:noFill/>
          <a:ln>
            <a:noFill/>
          </a:ln>
        </p:spPr>
      </p:pic>
      <p:sp>
        <p:nvSpPr>
          <p:cNvPr id="217" name="Google Shape;217;p5"/>
          <p:cNvSpPr/>
          <p:nvPr/>
        </p:nvSpPr>
        <p:spPr>
          <a:xfrm>
            <a:off x="7620608" y="2274535"/>
            <a:ext cx="3305433"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En 2021, 789 millions de personnes n'avaient pas accès aux services d'électricité.</a:t>
            </a:r>
            <a:endParaRPr sz="2000">
              <a:solidFill>
                <a:schemeClr val="dk1"/>
              </a:solidFill>
              <a:latin typeface="Open Sans"/>
              <a:ea typeface="Open Sans"/>
              <a:cs typeface="Open Sans"/>
              <a:sym typeface="Open Sans"/>
            </a:endParaRPr>
          </a:p>
        </p:txBody>
      </p:sp>
      <p:sp>
        <p:nvSpPr>
          <p:cNvPr id="218" name="Google Shape;218;p5"/>
          <p:cNvSpPr/>
          <p:nvPr/>
        </p:nvSpPr>
        <p:spPr>
          <a:xfrm>
            <a:off x="7620599" y="3510800"/>
            <a:ext cx="3518700" cy="19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Open Sans"/>
                <a:ea typeface="Open Sans"/>
                <a:cs typeface="Open Sans"/>
                <a:sym typeface="Open Sans"/>
              </a:rPr>
              <a:t>Si nous suivons les politiques et les tendances actuelles, 530 millions de personnes en Afrique subsaharienne n'auront toujours pas accès à l'électricité d'ici à 2030.</a:t>
            </a:r>
            <a:endParaRPr sz="2000">
              <a:solidFill>
                <a:schemeClr val="dk1"/>
              </a:solidFill>
              <a:latin typeface="Open Sans"/>
              <a:ea typeface="Open Sans"/>
              <a:cs typeface="Open Sans"/>
              <a:sym typeface="Open Sans"/>
            </a:endParaRPr>
          </a:p>
        </p:txBody>
      </p:sp>
      <p:sp>
        <p:nvSpPr>
          <p:cNvPr id="219" name="Google Shape;219;p5"/>
          <p:cNvSpPr txBox="1"/>
          <p:nvPr/>
        </p:nvSpPr>
        <p:spPr>
          <a:xfrm>
            <a:off x="10014757" y="6082223"/>
            <a:ext cx="239529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IEA, 2019 ; IEA, 2020</a:t>
            </a:r>
            <a:endParaRPr/>
          </a:p>
        </p:txBody>
      </p:sp>
      <p:sp>
        <p:nvSpPr>
          <p:cNvPr id="220" name="Google Shape;220;p5"/>
          <p:cNvSpPr/>
          <p:nvPr/>
        </p:nvSpPr>
        <p:spPr>
          <a:xfrm>
            <a:off x="901959" y="6152547"/>
            <a:ext cx="252505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 </a:t>
            </a:r>
            <a:r>
              <a:rPr lang="en-US" sz="1000">
                <a:solidFill>
                  <a:srgbClr val="1D1C1D"/>
                </a:solidFill>
                <a:latin typeface="Open Sans"/>
                <a:ea typeface="Open Sans"/>
                <a:cs typeface="Open Sans"/>
                <a:sym typeface="Open Sans"/>
              </a:rPr>
              <a:t>Adapté de Mentis et al. 2021</a:t>
            </a:r>
            <a:endParaRPr sz="1000">
              <a:solidFill>
                <a:schemeClr val="dk1"/>
              </a:solidFill>
              <a:latin typeface="Open Sans"/>
              <a:ea typeface="Open Sans"/>
              <a:cs typeface="Open Sans"/>
              <a:sym typeface="Open Sans"/>
            </a:endParaRPr>
          </a:p>
        </p:txBody>
      </p:sp>
      <p:sp>
        <p:nvSpPr>
          <p:cNvPr id="221" name="Google Shape;221;p5"/>
          <p:cNvSpPr txBox="1"/>
          <p:nvPr/>
        </p:nvSpPr>
        <p:spPr>
          <a:xfrm>
            <a:off x="3507158" y="6152548"/>
            <a:ext cx="459369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a:t>
            </a:r>
            <a:r>
              <a:rPr lang="en-US" sz="1000">
                <a:solidFill>
                  <a:schemeClr val="dk1"/>
                </a:solidFill>
                <a:latin typeface="Open Sans"/>
                <a:ea typeface="Open Sans"/>
                <a:cs typeface="Open Sans"/>
                <a:sym typeface="Open Sans"/>
              </a:rPr>
              <a:t>: OurWorldInData.org,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US" sz="1000">
                <a:solidFill>
                  <a:schemeClr val="dk1"/>
                </a:solidFill>
                <a:latin typeface="Open Sans"/>
                <a:ea typeface="Open Sans"/>
                <a:cs typeface="Open Sans"/>
                <a:sym typeface="Open Sans"/>
              </a:rPr>
              <a:t>, sous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a:t>
            </a:r>
            <a:r>
              <a:rPr lang="en-US" sz="1000">
                <a:solidFill>
                  <a:schemeClr val="dk1"/>
                </a:solidFill>
                <a:latin typeface="Open Sans"/>
                <a:ea typeface="Open Sans"/>
                <a:cs typeface="Open Sans"/>
                <a:sym typeface="Open Sans"/>
              </a:rPr>
              <a:t>4.0</a:t>
            </a:r>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6"/>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Transformation du système électrique </a:t>
            </a:r>
            <a:endParaRPr/>
          </a:p>
        </p:txBody>
      </p:sp>
      <p:sp>
        <p:nvSpPr>
          <p:cNvPr id="228" name="Google Shape;228;p6"/>
          <p:cNvSpPr txBox="1"/>
          <p:nvPr/>
        </p:nvSpPr>
        <p:spPr>
          <a:xfrm>
            <a:off x="887230" y="4650"/>
            <a:ext cx="8507700" cy="13692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Accès à l'énergie et OnSSET</a:t>
            </a:r>
            <a:endParaRPr sz="4400">
              <a:solidFill>
                <a:schemeClr val="dk1"/>
              </a:solidFill>
              <a:latin typeface="Open Sans"/>
              <a:ea typeface="Open Sans"/>
              <a:cs typeface="Open Sans"/>
              <a:sym typeface="Open Sans"/>
            </a:endParaRPr>
          </a:p>
        </p:txBody>
      </p:sp>
      <p:sp>
        <p:nvSpPr>
          <p:cNvPr id="229" name="Google Shape;229;p6"/>
          <p:cNvSpPr/>
          <p:nvPr/>
        </p:nvSpPr>
        <p:spPr>
          <a:xfrm>
            <a:off x="895874" y="1850160"/>
            <a:ext cx="8988251" cy="36317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1A1A1A"/>
                </a:solidFill>
                <a:latin typeface="Open Sans"/>
                <a:ea typeface="Open Sans"/>
                <a:cs typeface="Open Sans"/>
                <a:sym typeface="Open Sans"/>
              </a:rPr>
              <a:t>La réalisation de l'ODD 7 d'ici à 2030 nécessite une </a:t>
            </a:r>
            <a:r>
              <a:rPr lang="en-US" sz="2000" b="1">
                <a:solidFill>
                  <a:srgbClr val="1A1A1A"/>
                </a:solidFill>
                <a:latin typeface="Open Sans"/>
                <a:ea typeface="Open Sans"/>
                <a:cs typeface="Open Sans"/>
                <a:sym typeface="Open Sans"/>
              </a:rPr>
              <a:t>transformation fondamentale </a:t>
            </a:r>
            <a:r>
              <a:rPr lang="en-US" sz="2000">
                <a:solidFill>
                  <a:srgbClr val="1A1A1A"/>
                </a:solidFill>
                <a:latin typeface="Open Sans"/>
                <a:ea typeface="Open Sans"/>
                <a:cs typeface="Open Sans"/>
                <a:sym typeface="Open Sans"/>
              </a:rPr>
              <a:t>du secteur de l'électricité dans les zones actuellement non desservies.</a:t>
            </a:r>
            <a:endParaRPr/>
          </a:p>
          <a:p>
            <a:pPr marL="0" marR="0" lvl="0" indent="0" algn="l" rtl="0">
              <a:spcBef>
                <a:spcPts val="1000"/>
              </a:spcBef>
              <a:spcAft>
                <a:spcPts val="0"/>
              </a:spcAft>
              <a:buNone/>
            </a:pPr>
            <a:r>
              <a:rPr lang="en-US" sz="2000">
                <a:solidFill>
                  <a:srgbClr val="1A1A1A"/>
                </a:solidFill>
                <a:latin typeface="Open Sans"/>
                <a:ea typeface="Open Sans"/>
                <a:cs typeface="Open Sans"/>
                <a:sym typeface="Open Sans"/>
              </a:rPr>
              <a:t>La planification de l'électrification moderne doit prendre en compte :</a:t>
            </a:r>
            <a:endParaRPr sz="1200">
              <a:solidFill>
                <a:srgbClr val="1A1A1A"/>
              </a:solidFill>
              <a:latin typeface="Open Sans"/>
              <a:ea typeface="Open Sans"/>
              <a:cs typeface="Open Sans"/>
              <a:sym typeface="Open Sans"/>
            </a:endParaRPr>
          </a:p>
          <a:p>
            <a:pPr marL="0" marR="0" lvl="0" indent="0" algn="l" rtl="0">
              <a:spcBef>
                <a:spcPts val="1000"/>
              </a:spcBef>
              <a:spcAft>
                <a:spcPts val="0"/>
              </a:spcAft>
              <a:buClr>
                <a:srgbClr val="1A9988"/>
              </a:buClr>
              <a:buSzPts val="2220"/>
              <a:buFont typeface="Arial"/>
              <a:buNone/>
            </a:pPr>
            <a:r>
              <a:rPr lang="en-US" sz="2000" b="1">
                <a:solidFill>
                  <a:srgbClr val="1A1A1A"/>
                </a:solidFill>
                <a:latin typeface="Open Sans"/>
                <a:ea typeface="Open Sans"/>
                <a:cs typeface="Open Sans"/>
                <a:sym typeface="Open Sans"/>
              </a:rPr>
              <a:t>	1) Minimisation du coût du système </a:t>
            </a:r>
            <a:endParaRPr/>
          </a:p>
          <a:p>
            <a:pPr marL="0" marR="0" lvl="0" indent="0" algn="l" rtl="0">
              <a:spcBef>
                <a:spcPts val="1000"/>
              </a:spcBef>
              <a:spcAft>
                <a:spcPts val="0"/>
              </a:spcAft>
              <a:buNone/>
            </a:pPr>
            <a:r>
              <a:rPr lang="en-US" sz="2000" b="1">
                <a:solidFill>
                  <a:srgbClr val="1A1A1A"/>
                </a:solidFill>
                <a:latin typeface="Open Sans"/>
                <a:ea typeface="Open Sans"/>
                <a:cs typeface="Open Sans"/>
                <a:sym typeface="Open Sans"/>
              </a:rPr>
              <a:t>	2) Innovation technologique </a:t>
            </a:r>
            <a:r>
              <a:rPr lang="en-US" sz="2000">
                <a:solidFill>
                  <a:srgbClr val="1A1A1A"/>
                </a:solidFill>
                <a:latin typeface="Open Sans"/>
                <a:ea typeface="Open Sans"/>
                <a:cs typeface="Open Sans"/>
                <a:sym typeface="Open Sans"/>
              </a:rPr>
              <a:t>(nouvelles technologies et configurations de systèmes</a:t>
            </a:r>
            <a:r>
              <a:rPr lang="en-US" sz="2000" b="1">
                <a:solidFill>
                  <a:srgbClr val="1A1A1A"/>
                </a:solidFill>
                <a:latin typeface="Open Sans"/>
                <a:ea typeface="Open Sans"/>
                <a:cs typeface="Open Sans"/>
                <a:sym typeface="Open Sans"/>
              </a:rPr>
              <a:t>)</a:t>
            </a:r>
            <a:endParaRPr/>
          </a:p>
          <a:p>
            <a:pPr marL="0" marR="0" lvl="0" indent="0" algn="l" rtl="0">
              <a:spcBef>
                <a:spcPts val="1000"/>
              </a:spcBef>
              <a:spcAft>
                <a:spcPts val="0"/>
              </a:spcAft>
              <a:buClr>
                <a:srgbClr val="1A9988"/>
              </a:buClr>
              <a:buSzPts val="2220"/>
              <a:buFont typeface="Arial"/>
              <a:buNone/>
            </a:pPr>
            <a:r>
              <a:rPr lang="en-US" sz="2000" b="1">
                <a:solidFill>
                  <a:srgbClr val="1A1A1A"/>
                </a:solidFill>
                <a:latin typeface="Open Sans"/>
                <a:ea typeface="Open Sans"/>
                <a:cs typeface="Open Sans"/>
                <a:sym typeface="Open Sans"/>
              </a:rPr>
              <a:t>	3) Intégrité environnementale </a:t>
            </a:r>
            <a:endParaRPr/>
          </a:p>
          <a:p>
            <a:pPr marL="0" marR="0" lvl="0" indent="0" algn="l" rtl="0">
              <a:spcBef>
                <a:spcPts val="1000"/>
              </a:spcBef>
              <a:spcAft>
                <a:spcPts val="0"/>
              </a:spcAft>
              <a:buNone/>
            </a:pPr>
            <a:r>
              <a:rPr lang="en-US" sz="2000" b="1">
                <a:solidFill>
                  <a:srgbClr val="1A1A1A"/>
                </a:solidFill>
                <a:latin typeface="Open Sans"/>
                <a:ea typeface="Open Sans"/>
                <a:cs typeface="Open Sans"/>
                <a:sym typeface="Open Sans"/>
              </a:rPr>
              <a:t>	4) Initiatives privées et/ou publiques </a:t>
            </a:r>
            <a:endParaRPr sz="2000" b="1">
              <a:solidFill>
                <a:srgbClr val="1A1A1A"/>
              </a:solidFill>
              <a:latin typeface="Open Sans"/>
              <a:ea typeface="Open Sans"/>
              <a:cs typeface="Open Sans"/>
              <a:sym typeface="Open Sans"/>
            </a:endParaRPr>
          </a:p>
          <a:p>
            <a:pPr marL="0" marR="0" lvl="0" indent="0" algn="l" rtl="0">
              <a:spcBef>
                <a:spcPts val="1000"/>
              </a:spcBef>
              <a:spcAft>
                <a:spcPts val="0"/>
              </a:spcAft>
              <a:buClr>
                <a:srgbClr val="1A9988"/>
              </a:buClr>
              <a:buSzPts val="2220"/>
              <a:buFont typeface="Arial"/>
              <a:buNone/>
            </a:pPr>
            <a:r>
              <a:rPr lang="en-US" sz="2000" b="1">
                <a:solidFill>
                  <a:srgbClr val="1A1A1A"/>
                </a:solidFill>
                <a:latin typeface="Open Sans"/>
                <a:ea typeface="Open Sans"/>
                <a:cs typeface="Open Sans"/>
                <a:sym typeface="Open Sans"/>
              </a:rPr>
              <a:t>	5) Préoccupations géopolitiques </a:t>
            </a:r>
            <a:r>
              <a:rPr lang="en-US" sz="2000">
                <a:solidFill>
                  <a:srgbClr val="1A1A1A"/>
                </a:solidFill>
                <a:latin typeface="Open Sans"/>
                <a:ea typeface="Open Sans"/>
                <a:cs typeface="Open Sans"/>
                <a:sym typeface="Open Sans"/>
              </a:rPr>
              <a:t>(sécurité énergétique et fiabilité de l'approvisionnement)</a:t>
            </a:r>
            <a:endParaRPr sz="1200">
              <a:solidFill>
                <a:srgbClr val="1A1A1A"/>
              </a:solidFill>
              <a:latin typeface="Open Sans"/>
              <a:ea typeface="Open Sans"/>
              <a:cs typeface="Open Sans"/>
              <a:sym typeface="Open Sans"/>
            </a:endParaRPr>
          </a:p>
        </p:txBody>
      </p:sp>
      <p:sp>
        <p:nvSpPr>
          <p:cNvPr id="230" name="Google Shape;230;p6"/>
          <p:cNvSpPr/>
          <p:nvPr/>
        </p:nvSpPr>
        <p:spPr>
          <a:xfrm>
            <a:off x="892850" y="6158400"/>
            <a:ext cx="22596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Messages clés </a:t>
            </a:r>
            <a:endParaRPr/>
          </a:p>
        </p:txBody>
      </p:sp>
      <p:sp>
        <p:nvSpPr>
          <p:cNvPr id="237" name="Google Shape;237;p7"/>
          <p:cNvSpPr txBox="1"/>
          <p:nvPr/>
        </p:nvSpPr>
        <p:spPr>
          <a:xfrm>
            <a:off x="887225" y="4650"/>
            <a:ext cx="8918100" cy="13692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Accès à l'énergie et OnSSET</a:t>
            </a:r>
            <a:endParaRPr sz="4400">
              <a:solidFill>
                <a:schemeClr val="dk1"/>
              </a:solidFill>
              <a:latin typeface="Open Sans"/>
              <a:ea typeface="Open Sans"/>
              <a:cs typeface="Open Sans"/>
              <a:sym typeface="Open Sans"/>
            </a:endParaRPr>
          </a:p>
        </p:txBody>
      </p:sp>
      <p:sp>
        <p:nvSpPr>
          <p:cNvPr id="238" name="Google Shape;238;p7"/>
          <p:cNvSpPr txBox="1">
            <a:spLocks noGrp="1"/>
          </p:cNvSpPr>
          <p:nvPr>
            <p:ph type="body" idx="1"/>
          </p:nvPr>
        </p:nvSpPr>
        <p:spPr>
          <a:xfrm>
            <a:off x="838200" y="1825625"/>
            <a:ext cx="4861214" cy="3424815"/>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rgbClr val="000000"/>
              </a:buClr>
              <a:buSzPct val="100000"/>
              <a:buFont typeface="Calibri"/>
              <a:buAutoNum type="arabicParenR"/>
            </a:pPr>
            <a:r>
              <a:rPr lang="en-US" sz="2000">
                <a:solidFill>
                  <a:srgbClr val="1A1A1A"/>
                </a:solidFill>
                <a:latin typeface="Open Sans"/>
                <a:ea typeface="Open Sans"/>
                <a:cs typeface="Open Sans"/>
                <a:sym typeface="Open Sans"/>
              </a:rPr>
              <a:t>L'accès à l'énergie durable (électricité) est essentiel pour atteindre de nombreux objectifs de développement durable (par exemple, l'amélioration des infrastructures de santé, l'amélioration de l'éducation, le développement économique).</a:t>
            </a:r>
            <a:endParaRPr sz="2000">
              <a:solidFill>
                <a:srgbClr val="1A1A1A"/>
              </a:solidFill>
              <a:latin typeface="Open Sans"/>
              <a:ea typeface="Open Sans"/>
              <a:cs typeface="Open Sans"/>
              <a:sym typeface="Open Sans"/>
            </a:endParaRPr>
          </a:p>
          <a:p>
            <a:pPr marL="342900" lvl="0" indent="-342900" algn="l" rtl="0">
              <a:lnSpc>
                <a:spcPct val="100000"/>
              </a:lnSpc>
              <a:spcBef>
                <a:spcPts val="1000"/>
              </a:spcBef>
              <a:spcAft>
                <a:spcPts val="0"/>
              </a:spcAft>
              <a:buClr>
                <a:srgbClr val="000000"/>
              </a:buClr>
              <a:buSzPct val="100000"/>
              <a:buFont typeface="Calibri"/>
              <a:buAutoNum type="arabicParenR"/>
            </a:pPr>
            <a:r>
              <a:rPr lang="en-US" sz="2000">
                <a:solidFill>
                  <a:srgbClr val="1A1A1A"/>
                </a:solidFill>
                <a:latin typeface="Open Sans"/>
                <a:ea typeface="Open Sans"/>
                <a:cs typeface="Open Sans"/>
                <a:sym typeface="Open Sans"/>
              </a:rPr>
              <a:t>La planification des réseaux électriques doit tenir compte de nombreux facteurs tels que la minimisation des coûts, les aspects environnementaux et la géopolitique.</a:t>
            </a:r>
            <a:endParaRPr sz="2000">
              <a:solidFill>
                <a:srgbClr val="1A1A1A"/>
              </a:solidFill>
              <a:latin typeface="Open Sans"/>
              <a:ea typeface="Open Sans"/>
              <a:cs typeface="Open Sans"/>
              <a:sym typeface="Open Sans"/>
            </a:endParaRPr>
          </a:p>
          <a:p>
            <a:pPr marL="0" lvl="0" indent="0" algn="l" rtl="0">
              <a:lnSpc>
                <a:spcPct val="100000"/>
              </a:lnSpc>
              <a:spcBef>
                <a:spcPts val="1000"/>
              </a:spcBef>
              <a:spcAft>
                <a:spcPts val="0"/>
              </a:spcAft>
              <a:buClr>
                <a:schemeClr val="dk1"/>
              </a:buClr>
              <a:buSzPct val="100000"/>
              <a:buNone/>
            </a:pPr>
            <a:endParaRPr sz="2000">
              <a:latin typeface="Open Sans"/>
              <a:ea typeface="Open Sans"/>
              <a:cs typeface="Open Sans"/>
              <a:sym typeface="Open Sans"/>
            </a:endParaRPr>
          </a:p>
        </p:txBody>
      </p:sp>
      <p:sp>
        <p:nvSpPr>
          <p:cNvPr id="239" name="Google Shape;239;p7"/>
          <p:cNvSpPr/>
          <p:nvPr/>
        </p:nvSpPr>
        <p:spPr>
          <a:xfrm>
            <a:off x="903576" y="6160425"/>
            <a:ext cx="22662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8"/>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 du cours</a:t>
            </a:r>
            <a:endParaRPr sz="1800" b="1">
              <a:solidFill>
                <a:schemeClr val="lt1"/>
              </a:solidFill>
              <a:latin typeface="Open Sans ExtraBold"/>
              <a:ea typeface="Open Sans ExtraBold"/>
              <a:cs typeface="Open Sans ExtraBold"/>
              <a:sym typeface="Open Sans ExtraBold"/>
            </a:endParaRPr>
          </a:p>
        </p:txBody>
      </p:sp>
      <p:sp>
        <p:nvSpPr>
          <p:cNvPr id="245" name="Google Shape;245;p8"/>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conférence Objectif d'apprentissage</a:t>
            </a:r>
            <a:endParaRPr sz="2800" b="1" i="1">
              <a:solidFill>
                <a:schemeClr val="lt1"/>
              </a:solidFill>
              <a:latin typeface="Open Sans"/>
              <a:ea typeface="Open Sans"/>
              <a:cs typeface="Open Sans"/>
              <a:sym typeface="Open Sans"/>
            </a:endParaRPr>
          </a:p>
        </p:txBody>
      </p:sp>
      <p:sp>
        <p:nvSpPr>
          <p:cNvPr id="246" name="Google Shape;246;p8"/>
          <p:cNvSpPr txBox="1"/>
          <p:nvPr/>
        </p:nvSpPr>
        <p:spPr>
          <a:xfrm>
            <a:off x="887215" y="6274"/>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2.1 Références</a:t>
            </a:r>
            <a:endParaRPr/>
          </a:p>
        </p:txBody>
      </p:sp>
      <p:sp>
        <p:nvSpPr>
          <p:cNvPr id="247" name="Google Shape;247;p8"/>
          <p:cNvSpPr/>
          <p:nvPr/>
        </p:nvSpPr>
        <p:spPr>
          <a:xfrm>
            <a:off x="885400" y="1475050"/>
            <a:ext cx="10065600" cy="477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Fuso Nerini, F., Tomei, J., To, L.S., Bisaga, I., Parikh, P., Black, M., Borrion, A., Spataru, C., Castán Broto, V., Anandarajah, G., Milligan, B., Mulugetta, Y., 2018. Mapping synergies and trade-offs between energy and the Sustainable Development Goals. Nature Energy 3, 10–15. </a:t>
            </a:r>
            <a:r>
              <a:rPr lang="en-US" sz="16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https://doi.org/10.1038/s41560-017-0036-5</a:t>
            </a: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International Energy Agency; International Renewable Energy Agency; United Nations Statistics Division; World Bank; World Health Organization. 2020. Tracking SDG 7 : The Energy Progress Report 2020. World Bank, Washington, DC. © World Bank. </a:t>
            </a:r>
            <a:r>
              <a:rPr lang="en-US" sz="16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https://openknowledge.worldbank.org/handle/10986/33822</a:t>
            </a:r>
            <a:r>
              <a:rPr lang="en-US" sz="1600">
                <a:solidFill>
                  <a:srgbClr val="000000"/>
                </a:solidFill>
                <a:latin typeface="Open Sans"/>
                <a:ea typeface="Open Sans"/>
                <a:cs typeface="Open Sans"/>
                <a:sym typeface="Open Sans"/>
              </a:rPr>
              <a:t> License: CC BY-NC 3.0 IGO</a:t>
            </a: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Mentis, D., Korkovelos, A., Sahlberg, A., Khavari, B., n.d. Lecture 1: Introduction to geospatial electrification modelling [WWW Document]. OnSSET  Teaching Kit. URL  </a:t>
            </a:r>
            <a:r>
              <a:rPr lang="en-US" sz="16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https://onsset.github.io/teaching_kit/courses/module_1/Lecture_1/</a:t>
            </a:r>
            <a:r>
              <a:rPr lang="en-US" sz="1600">
                <a:solidFill>
                  <a:srgbClr val="000000"/>
                </a:solidFill>
                <a:latin typeface="Open Sans"/>
                <a:ea typeface="Open Sans"/>
                <a:cs typeface="Open Sans"/>
                <a:sym typeface="Open Sans"/>
              </a:rPr>
              <a:t>  (accessed 2.18.21).</a:t>
            </a:r>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2019. WORLD ENERGY OUTLOOK 2019. OECD Publishing 810. </a:t>
            </a:r>
            <a:r>
              <a:rPr lang="en-US" sz="1600" u="sng">
                <a:solidFill>
                  <a:srgbClr val="0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https://doi.org/10.1787/caf32f3b-en</a:t>
            </a: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6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000000"/>
                </a:solidFill>
                <a:latin typeface="Open Sans"/>
                <a:ea typeface="Open Sans"/>
                <a:cs typeface="Open Sans"/>
                <a:sym typeface="Open Sans"/>
              </a:rPr>
              <a:t>UN, 2016. AFFORDABLE AND CLEAN ENERGY: 2016. </a:t>
            </a:r>
            <a:r>
              <a:rPr lang="en-US" sz="1600" u="sng">
                <a:solidFill>
                  <a:srgbClr val="000000"/>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https://www.un.org/sustainabledevelopment/wp-content/uploads/2016/08/7_Why-It-Matters-2020.pdf</a:t>
            </a:r>
            <a:r>
              <a:rPr lang="en-US" sz="1600">
                <a:solidFill>
                  <a:srgbClr val="000000"/>
                </a:solidFill>
                <a:latin typeface="Open Sans"/>
                <a:ea typeface="Open Sans"/>
                <a:cs typeface="Open Sans"/>
                <a:sym typeface="Open Sans"/>
              </a:rPr>
              <a:t> </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9"/>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Options d'électrification</a:t>
            </a:r>
            <a:endParaRPr/>
          </a:p>
        </p:txBody>
      </p:sp>
      <p:sp>
        <p:nvSpPr>
          <p:cNvPr id="254" name="Google Shape;254;p9"/>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Options d'électrification </a:t>
            </a:r>
            <a:endParaRPr/>
          </a:p>
        </p:txBody>
      </p:sp>
      <p:sp>
        <p:nvSpPr>
          <p:cNvPr id="255" name="Google Shape;255;p9"/>
          <p:cNvSpPr/>
          <p:nvPr/>
        </p:nvSpPr>
        <p:spPr>
          <a:xfrm>
            <a:off x="1980608" y="1884546"/>
            <a:ext cx="765668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000"/>
              <a:buFont typeface="Arial"/>
              <a:buNone/>
            </a:pPr>
            <a:r>
              <a:rPr lang="en-US" sz="2000" b="1" i="1">
                <a:solidFill>
                  <a:srgbClr val="000000"/>
                </a:solidFill>
                <a:latin typeface="Open Sans"/>
                <a:ea typeface="Open Sans"/>
                <a:cs typeface="Open Sans"/>
                <a:sym typeface="Open Sans"/>
              </a:rPr>
              <a:t>Comment assurer l'accès à l'électricité au moindre coût?</a:t>
            </a:r>
            <a:endParaRPr sz="2000" b="1">
              <a:solidFill>
                <a:srgbClr val="000000"/>
              </a:solidFill>
              <a:latin typeface="Open Sans"/>
              <a:ea typeface="Open Sans"/>
              <a:cs typeface="Open Sans"/>
              <a:sym typeface="Open Sans"/>
            </a:endParaRPr>
          </a:p>
        </p:txBody>
      </p:sp>
      <p:sp>
        <p:nvSpPr>
          <p:cNvPr id="256" name="Google Shape;256;p9"/>
          <p:cNvSpPr/>
          <p:nvPr/>
        </p:nvSpPr>
        <p:spPr>
          <a:xfrm>
            <a:off x="921747" y="6143701"/>
            <a:ext cx="250100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Adapté de Mentis et al. 2021</a:t>
            </a:r>
            <a:endParaRPr sz="1000">
              <a:solidFill>
                <a:schemeClr val="dk1"/>
              </a:solidFill>
              <a:latin typeface="Open Sans"/>
              <a:ea typeface="Open Sans"/>
              <a:cs typeface="Open Sans"/>
              <a:sym typeface="Open Sans"/>
            </a:endParaRPr>
          </a:p>
        </p:txBody>
      </p:sp>
      <p:pic>
        <p:nvPicPr>
          <p:cNvPr id="257" name="Google Shape;257;p9"/>
          <p:cNvPicPr preferRelativeResize="0"/>
          <p:nvPr/>
        </p:nvPicPr>
        <p:blipFill rotWithShape="1">
          <a:blip r:embed="rId3">
            <a:alphaModFix/>
          </a:blip>
          <a:srcRect/>
          <a:stretch/>
        </p:blipFill>
        <p:spPr>
          <a:xfrm>
            <a:off x="987063" y="2906616"/>
            <a:ext cx="3587416" cy="2391611"/>
          </a:xfrm>
          <a:prstGeom prst="rect">
            <a:avLst/>
          </a:prstGeom>
          <a:noFill/>
          <a:ln>
            <a:noFill/>
          </a:ln>
        </p:spPr>
      </p:pic>
      <p:sp>
        <p:nvSpPr>
          <p:cNvPr id="258" name="Google Shape;258;p9"/>
          <p:cNvSpPr txBox="1"/>
          <p:nvPr/>
        </p:nvSpPr>
        <p:spPr>
          <a:xfrm>
            <a:off x="1649305" y="2540266"/>
            <a:ext cx="226293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RÉSEAU</a:t>
            </a:r>
            <a:endParaRPr/>
          </a:p>
        </p:txBody>
      </p:sp>
      <p:pic>
        <p:nvPicPr>
          <p:cNvPr id="259" name="Google Shape;259;p9"/>
          <p:cNvPicPr preferRelativeResize="0"/>
          <p:nvPr/>
        </p:nvPicPr>
        <p:blipFill rotWithShape="1">
          <a:blip r:embed="rId4">
            <a:alphaModFix/>
          </a:blip>
          <a:srcRect/>
          <a:stretch/>
        </p:blipFill>
        <p:spPr>
          <a:xfrm>
            <a:off x="8461903" y="4098837"/>
            <a:ext cx="2942990" cy="2189747"/>
          </a:xfrm>
          <a:prstGeom prst="rect">
            <a:avLst/>
          </a:prstGeom>
          <a:noFill/>
          <a:ln>
            <a:noFill/>
          </a:ln>
        </p:spPr>
      </p:pic>
      <p:sp>
        <p:nvSpPr>
          <p:cNvPr id="260" name="Google Shape;260;p9"/>
          <p:cNvSpPr/>
          <p:nvPr/>
        </p:nvSpPr>
        <p:spPr>
          <a:xfrm>
            <a:off x="8386899" y="3729500"/>
            <a:ext cx="3018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SYSTÈMES AUTONOMES</a:t>
            </a:r>
            <a:endParaRPr sz="1800">
              <a:solidFill>
                <a:schemeClr val="dk1"/>
              </a:solidFill>
              <a:latin typeface="Calibri"/>
              <a:ea typeface="Calibri"/>
              <a:cs typeface="Calibri"/>
              <a:sym typeface="Calibri"/>
            </a:endParaRPr>
          </a:p>
        </p:txBody>
      </p:sp>
      <p:pic>
        <p:nvPicPr>
          <p:cNvPr id="261" name="Google Shape;261;p9"/>
          <p:cNvPicPr preferRelativeResize="0"/>
          <p:nvPr/>
        </p:nvPicPr>
        <p:blipFill rotWithShape="1">
          <a:blip r:embed="rId5">
            <a:alphaModFix/>
          </a:blip>
          <a:srcRect/>
          <a:stretch/>
        </p:blipFill>
        <p:spPr>
          <a:xfrm>
            <a:off x="4805665" y="3256039"/>
            <a:ext cx="3421145" cy="2281877"/>
          </a:xfrm>
          <a:prstGeom prst="rect">
            <a:avLst/>
          </a:prstGeom>
          <a:noFill/>
          <a:ln>
            <a:noFill/>
          </a:ln>
        </p:spPr>
      </p:pic>
      <p:sp>
        <p:nvSpPr>
          <p:cNvPr id="262" name="Google Shape;262;p9"/>
          <p:cNvSpPr/>
          <p:nvPr/>
        </p:nvSpPr>
        <p:spPr>
          <a:xfrm>
            <a:off x="5922175" y="2906625"/>
            <a:ext cx="1690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MINI-RÉSEAUX</a:t>
            </a:r>
            <a:endParaRPr sz="1800">
              <a:solidFill>
                <a:schemeClr val="dk1"/>
              </a:solidFill>
              <a:latin typeface="Calibri"/>
              <a:ea typeface="Calibri"/>
              <a:cs typeface="Calibri"/>
              <a:sym typeface="Calibri"/>
            </a:endParaRPr>
          </a:p>
        </p:txBody>
      </p:sp>
      <p:sp>
        <p:nvSpPr>
          <p:cNvPr id="263" name="Google Shape;263;p9"/>
          <p:cNvSpPr/>
          <p:nvPr/>
        </p:nvSpPr>
        <p:spPr>
          <a:xfrm>
            <a:off x="4747759" y="5524999"/>
            <a:ext cx="3479052"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Agence internationale pour les énergies renouvelables (IRENA) sous licence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BY-NC-ND 2.0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6792</Words>
  <Application>Microsoft Macintosh PowerPoint</Application>
  <PresentationFormat>Widescreen</PresentationFormat>
  <Paragraphs>320</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Open Sans ExtraBold</vt:lpstr>
      <vt:lpstr>Calibri</vt:lpstr>
      <vt:lpstr>Open Sans</vt:lpstr>
      <vt:lpstr>Office Theme</vt:lpstr>
      <vt:lpstr>Office Theme</vt:lpstr>
      <vt:lpstr>LECTURE 2 LES SDGs ET L'ACCÈS À L'ÉNERGIE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Sarel Greyling</dc:creator>
  <cp:lastModifiedBy>Yeganyan, Rudolf</cp:lastModifiedBy>
  <cp:revision>1</cp:revision>
  <dcterms:created xsi:type="dcterms:W3CDTF">2021-02-10T16:48:02Z</dcterms:created>
  <dcterms:modified xsi:type="dcterms:W3CDTF">2024-06-20T13:31:27Z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