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Open Sans ExtraBold" panose="020B0606030504020204" pitchFamily="34" charset="0"/>
      <p:bold r:id="rId34"/>
      <p:italic r:id="rId35"/>
      <p:boldItalic r:id="rId36"/>
    </p:embeddedFont>
    <p:embeddedFont>
      <p:font typeface="Open Sans Light" panose="020B0306030504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mOfhPFzn+IbSJUlDqHt35Q==" hashData="KKyUpXXZnNXyVGn0DRgg/EJRJ2UTBAtXr7WG2PMzj/wS5e1ImvnKmzIscSj5bStIyRFdouyOxI6Da17LKrd9/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wwbFY1SQY2+bYFs2SSgvlHLvc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9CE3F4-470C-4C95-8122-03DCBA53860C}">
  <a:tblStyle styleId="{6F9CE3F4-470C-4C95-8122-03DCBA53860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93"/>
  </p:normalViewPr>
  <p:slideViewPr>
    <p:cSldViewPr snapToGrid="0">
      <p:cViewPr varScale="1">
        <p:scale>
          <a:sx n="118" d="100"/>
          <a:sy n="118" d="100"/>
        </p:scale>
        <p:origin x="6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1pPr>
            <a:lvl2pPr marL="914400" marR="0" lvl="1"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2pPr>
            <a:lvl3pPr marL="1371600" marR="0" lvl="2"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3pPr>
            <a:lvl4pPr marL="1828800" marR="0" lvl="3"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4pPr>
            <a:lvl5pPr marL="2286000" marR="0" lvl="4"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Open Sans"/>
                <a:ea typeface="Open Sans"/>
                <a:cs typeface="Open Sans"/>
                <a:sym typeface="Open Sans"/>
              </a:rPr>
              <a:t>‹#›</a:t>
            </a:fld>
            <a:endParaRPr sz="1200" b="0" i="0" u="none" strike="noStrike" cap="none">
              <a:solidFill>
                <a:schemeClr val="dk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Open Sans"/>
                <a:ea typeface="Open Sans"/>
                <a:cs typeface="Open Sans"/>
                <a:sym typeface="Open Sans"/>
              </a:rPr>
              <a:t>1</a:t>
            </a:fld>
            <a:endParaRPr sz="1200" b="0" i="0"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rPr>
              <a:t>Una curva de carga muestra las variaciones de la demanda de electricidad en orden cronológico, es decir, en el orden en que se producen, durante un periodo determinado. Las curvas de carga son útiles para identificar los patrones de la demanda de electricidad y entender cuándo es alta la demanda.</a:t>
            </a:r>
            <a:endParaRPr/>
          </a:p>
          <a:p>
            <a:pPr marL="0" lvl="0" indent="0" algn="l" rtl="0">
              <a:spcBef>
                <a:spcPts val="360"/>
              </a:spcBef>
              <a:spcAft>
                <a:spcPts val="0"/>
              </a:spcAft>
              <a:buNone/>
            </a:pPr>
            <a:r>
              <a:rPr lang="en-US" sz="1200">
                <a:solidFill>
                  <a:schemeClr val="dk1"/>
                </a:solidFill>
              </a:rPr>
              <a:t>Una curva de duración de la carga muestra los mismos datos de demanda de electricidad ordenados de mayor a menor demanda en lugar de por orden cronológico. Las curvas de duración de la carga son útiles para identificar la cantidad de tiempo que la demanda está dentro de un determinado rango. Esta información es útil para determinar cuánto tiempo tendrá que funcionar un generador construido para satisfacer la demanda máxima, y cuánta generación de electricidad tendrá que funcionar siempre.</a:t>
            </a:r>
            <a:endParaRPr/>
          </a:p>
          <a:p>
            <a:pPr marL="0" marR="0" lvl="0" indent="0" algn="l" rtl="0">
              <a:lnSpc>
                <a:spcPct val="100000"/>
              </a:lnSpc>
              <a:spcBef>
                <a:spcPts val="0"/>
              </a:spcBef>
              <a:spcAft>
                <a:spcPts val="0"/>
              </a:spcAft>
              <a:buClr>
                <a:schemeClr val="dk1"/>
              </a:buClr>
              <a:buSzPts val="1200"/>
              <a:buFont typeface="Open Sans"/>
              <a:buNone/>
            </a:pPr>
            <a:r>
              <a:rPr lang="en-US" sz="1200">
                <a:solidFill>
                  <a:schemeClr val="dk1"/>
                </a:solidFill>
                <a:latin typeface="Open Sans"/>
                <a:ea typeface="Open Sans"/>
                <a:cs typeface="Open Sans"/>
                <a:sym typeface="Open Sans"/>
              </a:rPr>
              <a:t>Podemos utilizar la curva de duración de la carga para hacer un análisis rápido del </a:t>
            </a:r>
            <a:r>
              <a:rPr lang="en-US">
                <a:latin typeface="Open Sans"/>
                <a:ea typeface="Open Sans"/>
                <a:cs typeface="Open Sans"/>
                <a:sym typeface="Open Sans"/>
              </a:rPr>
              <a:t>comportamiento de </a:t>
            </a:r>
            <a:r>
              <a:rPr lang="en-US" sz="1200">
                <a:solidFill>
                  <a:schemeClr val="dk1"/>
                </a:solidFill>
                <a:latin typeface="Open Sans"/>
                <a:ea typeface="Open Sans"/>
                <a:cs typeface="Open Sans"/>
                <a:sym typeface="Open Sans"/>
              </a:rPr>
              <a:t>la demanda durante el año. Por ejemplo, podemos ver fácilmente que la demanda está por encima de los </a:t>
            </a:r>
            <a:r>
              <a:rPr lang="en-US">
                <a:latin typeface="Open Sans"/>
                <a:ea typeface="Open Sans"/>
                <a:cs typeface="Open Sans"/>
                <a:sym typeface="Open Sans"/>
              </a:rPr>
              <a:t>2.000 </a:t>
            </a:r>
            <a:r>
              <a:rPr lang="en-US" sz="1200">
                <a:solidFill>
                  <a:schemeClr val="dk1"/>
                </a:solidFill>
                <a:latin typeface="Open Sans"/>
                <a:ea typeface="Open Sans"/>
                <a:cs typeface="Open Sans"/>
                <a:sym typeface="Open Sans"/>
              </a:rPr>
              <a:t>megavatios, </a:t>
            </a:r>
            <a:r>
              <a:rPr lang="en-US">
                <a:latin typeface="Open Sans"/>
                <a:ea typeface="Open Sans"/>
                <a:cs typeface="Open Sans"/>
                <a:sym typeface="Open Sans"/>
              </a:rPr>
              <a:t>o el </a:t>
            </a:r>
            <a:r>
              <a:rPr lang="en-US" sz="1200">
                <a:solidFill>
                  <a:schemeClr val="dk1"/>
                </a:solidFill>
                <a:latin typeface="Open Sans"/>
                <a:ea typeface="Open Sans"/>
                <a:cs typeface="Open Sans"/>
                <a:sym typeface="Open Sans"/>
              </a:rPr>
              <a:t>70% de la demanda máxima, durante unas </a:t>
            </a:r>
            <a:r>
              <a:rPr lang="en-US">
                <a:latin typeface="Open Sans"/>
                <a:ea typeface="Open Sans"/>
                <a:cs typeface="Open Sans"/>
                <a:sym typeface="Open Sans"/>
              </a:rPr>
              <a:t>2.900 </a:t>
            </a:r>
            <a:r>
              <a:rPr lang="en-US" sz="1200">
                <a:solidFill>
                  <a:schemeClr val="dk1"/>
                </a:solidFill>
                <a:latin typeface="Open Sans"/>
                <a:ea typeface="Open Sans"/>
                <a:cs typeface="Open Sans"/>
                <a:sym typeface="Open Sans"/>
              </a:rPr>
              <a:t>horas (</a:t>
            </a:r>
            <a:r>
              <a:rPr lang="en-US">
                <a:latin typeface="Open Sans"/>
                <a:ea typeface="Open Sans"/>
                <a:cs typeface="Open Sans"/>
                <a:sym typeface="Open Sans"/>
              </a:rPr>
              <a:t>2.918 </a:t>
            </a:r>
            <a:r>
              <a:rPr lang="en-US" sz="1200">
                <a:solidFill>
                  <a:schemeClr val="dk1"/>
                </a:solidFill>
                <a:latin typeface="Open Sans"/>
                <a:ea typeface="Open Sans"/>
                <a:cs typeface="Open Sans"/>
                <a:sym typeface="Open Sans"/>
              </a:rPr>
              <a:t>horas para ser exactos), o el 33% del año. Esta información podría ayudar a estimar la frecuencia con la que el sistema eléctrico está sometido a grandes tensiones para programar el mantenimiento y la sustitución de las infraestructuras.</a:t>
            </a:r>
            <a:endParaRPr/>
          </a:p>
          <a:p>
            <a:pPr marL="0" lvl="0" indent="0" algn="l" rtl="0">
              <a:spcBef>
                <a:spcPts val="360"/>
              </a:spcBef>
              <a:spcAft>
                <a:spcPts val="0"/>
              </a:spcAft>
              <a:buNone/>
            </a:pPr>
            <a:endParaRPr sz="1200">
              <a:solidFill>
                <a:schemeClr val="dk1"/>
              </a:solidFill>
            </a:endParaRPr>
          </a:p>
        </p:txBody>
      </p:sp>
      <p:sp>
        <p:nvSpPr>
          <p:cNvPr id="263" name="Google Shape;26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a:ea typeface="Open Sans"/>
                <a:cs typeface="Open Sans"/>
                <a:sym typeface="Open Sans"/>
              </a:rPr>
              <a:t>Esta diapositiva muestra el lugar que ocupa el módulo MAED-E.L. en el proceso de planificación del sistema eléctrico. MAED-E.L</a:t>
            </a:r>
            <a:r>
              <a:rPr lang="en-US">
                <a:latin typeface="Open Sans"/>
                <a:ea typeface="Open Sans"/>
                <a:cs typeface="Open Sans"/>
                <a:sym typeface="Open Sans"/>
              </a:rPr>
              <a:t>. </a:t>
            </a:r>
            <a:r>
              <a:rPr lang="en-US" sz="1200">
                <a:solidFill>
                  <a:schemeClr val="dk1"/>
                </a:solidFill>
                <a:latin typeface="Open Sans"/>
                <a:ea typeface="Open Sans"/>
                <a:cs typeface="Open Sans"/>
                <a:sym typeface="Open Sans"/>
              </a:rPr>
              <a:t>toma como entrada la demanda anual proyectada de </a:t>
            </a:r>
            <a:r>
              <a:rPr lang="en-US">
                <a:latin typeface="Open Sans"/>
                <a:ea typeface="Open Sans"/>
                <a:cs typeface="Open Sans"/>
                <a:sym typeface="Open Sans"/>
              </a:rPr>
              <a:t>MAED-D</a:t>
            </a:r>
            <a:r>
              <a:rPr lang="en-US" sz="1200">
                <a:solidFill>
                  <a:schemeClr val="dk1"/>
                </a:solidFill>
                <a:latin typeface="Open Sans"/>
                <a:ea typeface="Open Sans"/>
                <a:cs typeface="Open Sans"/>
                <a:sym typeface="Open Sans"/>
              </a:rPr>
              <a:t>, tratada anteriormente en este curso. En las siguientes diapositivas, aprenderá a utilizar MAED-E.L</a:t>
            </a:r>
            <a:r>
              <a:rPr lang="en-US">
                <a:latin typeface="Open Sans"/>
                <a:ea typeface="Open Sans"/>
                <a:cs typeface="Open Sans"/>
                <a:sym typeface="Open Sans"/>
              </a:rPr>
              <a:t>. </a:t>
            </a:r>
            <a:r>
              <a:rPr lang="en-US" sz="1200">
                <a:solidFill>
                  <a:schemeClr val="dk1"/>
                </a:solidFill>
                <a:latin typeface="Open Sans"/>
                <a:ea typeface="Open Sans"/>
                <a:cs typeface="Open Sans"/>
                <a:sym typeface="Open Sans"/>
              </a:rPr>
              <a:t>para crear proyecciones de demanda eléctrica horaria</a:t>
            </a:r>
            <a:r>
              <a:rPr lang="en-US">
                <a:latin typeface="Open Sans"/>
                <a:ea typeface="Open Sans"/>
                <a:cs typeface="Open Sans"/>
                <a:sym typeface="Open Sans"/>
              </a:rPr>
              <a:t>. </a:t>
            </a:r>
            <a:endParaRPr sz="1200">
              <a:solidFill>
                <a:schemeClr val="dk1"/>
              </a:solidFill>
            </a:endParaRPr>
          </a:p>
          <a:p>
            <a:pPr marL="0" marR="0" lvl="0" indent="0" algn="l" rtl="0">
              <a:lnSpc>
                <a:spcPct val="100000"/>
              </a:lnSpc>
              <a:spcBef>
                <a:spcPts val="0"/>
              </a:spcBef>
              <a:spcAft>
                <a:spcPts val="0"/>
              </a:spcAft>
              <a:buClr>
                <a:schemeClr val="dk1"/>
              </a:buClr>
              <a:buSzPts val="1200"/>
              <a:buFont typeface="Open Sans"/>
              <a:buNone/>
            </a:pPr>
            <a:r>
              <a:rPr lang="en-US" sz="1200">
                <a:solidFill>
                  <a:schemeClr val="dk1"/>
                </a:solidFill>
              </a:rPr>
              <a:t>Estas proyecciones pueden exportarse al formato utilizado por WASP, el paquete de planificación automática de sistemas de Wein, para ayudar a encontrar el plan de expansión óptimo para un sistema de generación de energía eléctrica. Las proyecciones de la demanda horaria también pueden exportarse a Excel para utilizarlas en el software de planificación de la expansión del sistema eléctrico de su elección.</a:t>
            </a:r>
            <a:endParaRPr/>
          </a:p>
          <a:p>
            <a:pPr marL="0" lvl="0" indent="0" algn="l" rtl="0">
              <a:spcBef>
                <a:spcPts val="360"/>
              </a:spcBef>
              <a:spcAft>
                <a:spcPts val="0"/>
              </a:spcAft>
              <a:buNone/>
            </a:pPr>
            <a:endParaRPr sz="1200">
              <a:solidFill>
                <a:schemeClr val="dk1"/>
              </a:solidFill>
            </a:endParaRPr>
          </a:p>
        </p:txBody>
      </p:sp>
      <p:sp>
        <p:nvSpPr>
          <p:cNvPr id="291" name="Google Shape;29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a:ea typeface="Open Sans"/>
                <a:cs typeface="Open Sans"/>
                <a:sym typeface="Open Sans"/>
              </a:rPr>
              <a:t>La demanda horaria de electricidad en </a:t>
            </a:r>
            <a:r>
              <a:rPr lang="en-US">
                <a:latin typeface="Open Sans"/>
                <a:ea typeface="Open Sans"/>
                <a:cs typeface="Open Sans"/>
                <a:sym typeface="Open Sans"/>
              </a:rPr>
              <a:t>MAED-E.L. </a:t>
            </a:r>
            <a:r>
              <a:rPr lang="en-US" sz="1200">
                <a:solidFill>
                  <a:schemeClr val="dk1"/>
                </a:solidFill>
                <a:latin typeface="Open Sans"/>
                <a:ea typeface="Open Sans"/>
                <a:cs typeface="Open Sans"/>
                <a:sym typeface="Open Sans"/>
              </a:rPr>
              <a:t>puede estimarse para los sectores económicos considerados en </a:t>
            </a:r>
            <a:r>
              <a:rPr lang="en-US">
                <a:latin typeface="Open Sans"/>
                <a:ea typeface="Open Sans"/>
                <a:cs typeface="Open Sans"/>
                <a:sym typeface="Open Sans"/>
              </a:rPr>
              <a:t>MAED-D</a:t>
            </a:r>
            <a:r>
              <a:rPr lang="en-US" sz="1200">
                <a:solidFill>
                  <a:schemeClr val="dk1"/>
                </a:solidFill>
                <a:latin typeface="Open Sans"/>
                <a:ea typeface="Open Sans"/>
                <a:cs typeface="Open Sans"/>
                <a:sym typeface="Open Sans"/>
              </a:rPr>
              <a:t>: Industria, </a:t>
            </a:r>
            <a:r>
              <a:rPr lang="en-US">
                <a:latin typeface="Open Sans"/>
                <a:ea typeface="Open Sans"/>
                <a:cs typeface="Open Sans"/>
                <a:sym typeface="Open Sans"/>
              </a:rPr>
              <a:t>Hogar, Servicios y Transporte</a:t>
            </a:r>
            <a:r>
              <a:rPr lang="en-US" sz="1200">
                <a:solidFill>
                  <a:schemeClr val="dk1"/>
                </a:solidFill>
                <a:latin typeface="Open Sans"/>
                <a:ea typeface="Open Sans"/>
                <a:cs typeface="Open Sans"/>
                <a:sym typeface="Open Sans"/>
              </a:rPr>
              <a:t>, o para los sectores que el usuario defina en el caso que se desarrolle en </a:t>
            </a:r>
            <a:r>
              <a:rPr lang="en-US">
                <a:latin typeface="Open Sans"/>
                <a:ea typeface="Open Sans"/>
                <a:cs typeface="Open Sans"/>
                <a:sym typeface="Open Sans"/>
              </a:rPr>
              <a:t>MAED-E.L.</a:t>
            </a:r>
            <a:endParaRPr sz="1200">
              <a:solidFill>
                <a:schemeClr val="dk1"/>
              </a:solidFill>
              <a:latin typeface="Open Sans"/>
              <a:ea typeface="Open Sans"/>
              <a:cs typeface="Open Sans"/>
              <a:sym typeface="Open Sans"/>
            </a:endParaRPr>
          </a:p>
          <a:p>
            <a:pPr marL="0" lvl="0" indent="0" algn="l" rtl="0">
              <a:spcBef>
                <a:spcPts val="360"/>
              </a:spcBef>
              <a:spcAft>
                <a:spcPts val="0"/>
              </a:spcAft>
              <a:buNone/>
            </a:pPr>
            <a:r>
              <a:rPr lang="en-US">
                <a:latin typeface="Open Sans"/>
                <a:ea typeface="Open Sans"/>
                <a:cs typeface="Open Sans"/>
                <a:sym typeface="Open Sans"/>
              </a:rPr>
              <a:t>MAED-E.L. </a:t>
            </a:r>
            <a:r>
              <a:rPr lang="en-US" sz="1200">
                <a:solidFill>
                  <a:schemeClr val="dk1"/>
                </a:solidFill>
                <a:latin typeface="Open Sans"/>
                <a:ea typeface="Open Sans"/>
                <a:cs typeface="Open Sans"/>
                <a:sym typeface="Open Sans"/>
              </a:rPr>
              <a:t>también permite calcular la demanda eléctrica horaria de los clientes dentro de los sectores. Esto significa que el usuario puede dividir la demanda anual de energía de cada sector en diferentes subsectores o grupos de clientes para describir las diferencias en la demanda de energía y los patrones de carga entre estos usuarios</a:t>
            </a:r>
            <a:r>
              <a:rPr lang="en-US">
                <a:latin typeface="Open Sans"/>
                <a:ea typeface="Open Sans"/>
                <a:cs typeface="Open Sans"/>
                <a:sym typeface="Open Sans"/>
              </a:rPr>
              <a:t>. </a:t>
            </a:r>
            <a:endParaRPr sz="1200">
              <a:solidFill>
                <a:schemeClr val="dk1"/>
              </a:solidFill>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La división de la demanda en sectores y clientes nos permite tener en cuenta cómo el crecimiento previsto de la demanda en algunos sectores y la disminución prevista de la demanda </a:t>
            </a:r>
            <a:r>
              <a:rPr lang="en-US">
                <a:latin typeface="Open Sans"/>
                <a:ea typeface="Open Sans"/>
                <a:cs typeface="Open Sans"/>
                <a:sym typeface="Open Sans"/>
              </a:rPr>
              <a:t>de </a:t>
            </a:r>
            <a:r>
              <a:rPr lang="en-US" sz="1200">
                <a:solidFill>
                  <a:schemeClr val="dk1"/>
                </a:solidFill>
                <a:latin typeface="Open Sans"/>
                <a:ea typeface="Open Sans"/>
                <a:cs typeface="Open Sans"/>
                <a:sym typeface="Open Sans"/>
              </a:rPr>
              <a:t>otros sectores afecta al perfil de la demanda horaria nacional.</a:t>
            </a:r>
            <a:endParaRPr/>
          </a:p>
          <a:p>
            <a:pPr marL="0" lvl="0" indent="0" algn="l" rtl="0">
              <a:spcBef>
                <a:spcPts val="360"/>
              </a:spcBef>
              <a:spcAft>
                <a:spcPts val="0"/>
              </a:spcAft>
              <a:buNone/>
            </a:pPr>
            <a:endParaRPr sz="1200">
              <a:solidFill>
                <a:schemeClr val="dk1"/>
              </a:solidFill>
            </a:endParaRPr>
          </a:p>
        </p:txBody>
      </p:sp>
      <p:sp>
        <p:nvSpPr>
          <p:cNvPr id="310" name="Google Shape;31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a:ea typeface="Open Sans"/>
                <a:cs typeface="Open Sans"/>
                <a:sym typeface="Open Sans"/>
              </a:rPr>
              <a:t>La utilización </a:t>
            </a:r>
            <a:r>
              <a:rPr lang="en-US">
                <a:latin typeface="Open Sans"/>
                <a:ea typeface="Open Sans"/>
                <a:cs typeface="Open Sans"/>
                <a:sym typeface="Open Sans"/>
              </a:rPr>
              <a:t>del MAED-E.L. </a:t>
            </a:r>
            <a:r>
              <a:rPr lang="en-US" sz="1200">
                <a:solidFill>
                  <a:schemeClr val="dk1"/>
                </a:solidFill>
                <a:latin typeface="Open Sans"/>
                <a:ea typeface="Open Sans"/>
                <a:cs typeface="Open Sans"/>
                <a:sym typeface="Open Sans"/>
              </a:rPr>
              <a:t>para predecir la demanda horaria de electricidad implica 3 pasos</a:t>
            </a:r>
            <a:r>
              <a:rPr lang="en-US">
                <a:latin typeface="Open Sans"/>
                <a:ea typeface="Open Sans"/>
                <a:cs typeface="Open Sans"/>
                <a:sym typeface="Open Sans"/>
              </a:rPr>
              <a:t>. </a:t>
            </a:r>
            <a:endParaRPr sz="1200">
              <a:solidFill>
                <a:schemeClr val="dk1"/>
              </a:solidFill>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En primer lugar, </a:t>
            </a:r>
            <a:r>
              <a:rPr lang="en-US">
                <a:latin typeface="Open Sans"/>
                <a:ea typeface="Open Sans"/>
                <a:cs typeface="Open Sans"/>
                <a:sym typeface="Open Sans"/>
              </a:rPr>
              <a:t>el usuario reconstruye la demanda horaria </a:t>
            </a:r>
            <a:r>
              <a:rPr lang="en-US" sz="1200">
                <a:solidFill>
                  <a:schemeClr val="dk1"/>
                </a:solidFill>
                <a:latin typeface="Open Sans"/>
                <a:ea typeface="Open Sans"/>
                <a:cs typeface="Open Sans"/>
                <a:sym typeface="Open Sans"/>
              </a:rPr>
              <a:t>de un año base histórico del que ya dispone de datos de demanda horaria. Este proceso implica utilizar los datos de demanda para calcular los coeficientes de modulación que MAED-E.L</a:t>
            </a:r>
            <a:r>
              <a:rPr lang="en-US">
                <a:latin typeface="Open Sans"/>
                <a:ea typeface="Open Sans"/>
                <a:cs typeface="Open Sans"/>
                <a:sym typeface="Open Sans"/>
              </a:rPr>
              <a:t>. </a:t>
            </a:r>
            <a:r>
              <a:rPr lang="en-US" sz="1200">
                <a:solidFill>
                  <a:schemeClr val="dk1"/>
                </a:solidFill>
                <a:latin typeface="Open Sans"/>
                <a:ea typeface="Open Sans"/>
                <a:cs typeface="Open Sans"/>
                <a:sym typeface="Open Sans"/>
              </a:rPr>
              <a:t>utiliza para representar la demanda horaria. El </a:t>
            </a:r>
            <a:r>
              <a:rPr lang="en-US">
                <a:latin typeface="Open Sans"/>
                <a:ea typeface="Open Sans"/>
                <a:cs typeface="Open Sans"/>
                <a:sym typeface="Open Sans"/>
              </a:rPr>
              <a:t>usuario debe </a:t>
            </a:r>
            <a:r>
              <a:rPr lang="en-US" sz="1200">
                <a:solidFill>
                  <a:schemeClr val="dk1"/>
                </a:solidFill>
                <a:latin typeface="Open Sans"/>
                <a:ea typeface="Open Sans"/>
                <a:cs typeface="Open Sans"/>
                <a:sym typeface="Open Sans"/>
              </a:rPr>
              <a:t>asegurarse de que los resultados de MAED-E.L. </a:t>
            </a:r>
            <a:r>
              <a:rPr lang="en-US">
                <a:latin typeface="Open Sans"/>
                <a:ea typeface="Open Sans"/>
                <a:cs typeface="Open Sans"/>
                <a:sym typeface="Open Sans"/>
              </a:rPr>
              <a:t>coinciden con los datos de </a:t>
            </a:r>
            <a:r>
              <a:rPr lang="en-US" sz="1200">
                <a:solidFill>
                  <a:schemeClr val="dk1"/>
                </a:solidFill>
                <a:latin typeface="Open Sans"/>
                <a:ea typeface="Open Sans"/>
                <a:cs typeface="Open Sans"/>
                <a:sym typeface="Open Sans"/>
              </a:rPr>
              <a:t>demanda reales</a:t>
            </a:r>
            <a:r>
              <a:rPr lang="en-US">
                <a:latin typeface="Open Sans"/>
                <a:ea typeface="Open Sans"/>
                <a:cs typeface="Open Sans"/>
                <a:sym typeface="Open Sans"/>
              </a:rPr>
              <a:t>, entendiendo que puede haber un </a:t>
            </a:r>
            <a:r>
              <a:rPr lang="en-US" sz="1200">
                <a:solidFill>
                  <a:schemeClr val="dk1"/>
                </a:solidFill>
                <a:latin typeface="Open Sans"/>
                <a:ea typeface="Open Sans"/>
                <a:cs typeface="Open Sans"/>
                <a:sym typeface="Open Sans"/>
              </a:rPr>
              <a:t>margen de error.</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A continuación, el usuario debe introducir sus hipótesis de escenario en </a:t>
            </a:r>
            <a:r>
              <a:rPr lang="en-US">
                <a:latin typeface="Open Sans"/>
                <a:ea typeface="Open Sans"/>
                <a:cs typeface="Open Sans"/>
                <a:sym typeface="Open Sans"/>
              </a:rPr>
              <a:t>MAED-E.L.. Los supuestos del escenario </a:t>
            </a:r>
            <a:r>
              <a:rPr lang="en-US" sz="1200">
                <a:solidFill>
                  <a:schemeClr val="dk1"/>
                </a:solidFill>
                <a:latin typeface="Open Sans"/>
                <a:ea typeface="Open Sans"/>
                <a:cs typeface="Open Sans"/>
                <a:sym typeface="Open Sans"/>
              </a:rPr>
              <a:t>incluyen los sectores y clientes que se van a modelar, los patrones temporales que afectan al consumo de electricidad y otra información sobre el uso de la electricidad</a:t>
            </a:r>
            <a:r>
              <a:rPr lang="en-US">
                <a:latin typeface="Open Sans"/>
                <a:ea typeface="Open Sans"/>
                <a:cs typeface="Open Sans"/>
                <a:sym typeface="Open Sans"/>
              </a:rPr>
              <a:t>. </a:t>
            </a:r>
            <a:endParaRPr sz="1200">
              <a:solidFill>
                <a:schemeClr val="dk1"/>
              </a:solidFill>
            </a:endParaRPr>
          </a:p>
          <a:p>
            <a:pPr marL="0" lvl="0" indent="0" algn="l" rtl="0">
              <a:spcBef>
                <a:spcPts val="360"/>
              </a:spcBef>
              <a:spcAft>
                <a:spcPts val="0"/>
              </a:spcAft>
              <a:buNone/>
            </a:pPr>
            <a:r>
              <a:rPr lang="en-US" sz="1200">
                <a:solidFill>
                  <a:schemeClr val="dk1"/>
                </a:solidFill>
              </a:rPr>
              <a:t>Por último, hay que analizar las proyecciones de demanda horaria para asegurarse de que parecen razonables y concuerdan con otras proyecciones de demanda, así como entender cómo sus hipótesis de escenario afectan a la demanda proyectada. </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En el resto de esta mini conferencia, aprenderá cómo </a:t>
            </a:r>
            <a:r>
              <a:rPr lang="en-US">
                <a:latin typeface="Open Sans"/>
                <a:ea typeface="Open Sans"/>
                <a:cs typeface="Open Sans"/>
                <a:sym typeface="Open Sans"/>
              </a:rPr>
              <a:t>MAED-E.L. </a:t>
            </a:r>
            <a:r>
              <a:rPr lang="en-US" sz="1200">
                <a:solidFill>
                  <a:schemeClr val="dk1"/>
                </a:solidFill>
                <a:latin typeface="Open Sans"/>
                <a:ea typeface="Open Sans"/>
                <a:cs typeface="Open Sans"/>
                <a:sym typeface="Open Sans"/>
              </a:rPr>
              <a:t>representa la demanda horaria para que pueda reconstruir la demanda del año base a partir de los datos horarios.</a:t>
            </a:r>
            <a:endParaRPr>
              <a:latin typeface="Open Sans"/>
              <a:ea typeface="Open Sans"/>
              <a:cs typeface="Open Sans"/>
              <a:sym typeface="Open Sans"/>
            </a:endParaRPr>
          </a:p>
        </p:txBody>
      </p:sp>
      <p:sp>
        <p:nvSpPr>
          <p:cNvPr id="357" name="Google Shape;35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chemeClr val="dk1"/>
                </a:solidFill>
                <a:latin typeface="Open Sans"/>
                <a:ea typeface="Open Sans"/>
                <a:cs typeface="Open Sans"/>
                <a:sym typeface="Open Sans"/>
              </a:rPr>
              <a:t>La demanda anual de electricidad de un cliente determinado se convierte en la demanda horaria de electricidad de ese cliente utilizando </a:t>
            </a:r>
            <a:r>
              <a:rPr lang="en-US" sz="1100">
                <a:latin typeface="Open Sans"/>
                <a:ea typeface="Open Sans"/>
                <a:cs typeface="Open Sans"/>
                <a:sym typeface="Open Sans"/>
              </a:rPr>
              <a:t>los siguientes </a:t>
            </a:r>
            <a:r>
              <a:rPr lang="en-US" sz="1100">
                <a:solidFill>
                  <a:schemeClr val="dk1"/>
                </a:solidFill>
                <a:latin typeface="Open Sans"/>
                <a:ea typeface="Open Sans"/>
                <a:cs typeface="Open Sans"/>
                <a:sym typeface="Open Sans"/>
              </a:rPr>
              <a:t>factores:</a:t>
            </a:r>
            <a:endParaRPr/>
          </a:p>
          <a:p>
            <a:pPr marL="457200" lvl="1" indent="0" algn="l" rtl="0">
              <a:spcBef>
                <a:spcPts val="330"/>
              </a:spcBef>
              <a:spcAft>
                <a:spcPts val="0"/>
              </a:spcAft>
              <a:buNone/>
            </a:pPr>
            <a:r>
              <a:rPr lang="en-US" sz="1100">
                <a:solidFill>
                  <a:schemeClr val="dk1"/>
                </a:solidFill>
              </a:rPr>
              <a:t>El crecimiento de la demanda en el transcurso del año.</a:t>
            </a:r>
            <a:endParaRPr/>
          </a:p>
          <a:p>
            <a:pPr marL="457200" lvl="1" indent="0" algn="l" rtl="0">
              <a:spcBef>
                <a:spcPts val="330"/>
              </a:spcBef>
              <a:spcAft>
                <a:spcPts val="0"/>
              </a:spcAft>
              <a:buNone/>
            </a:pPr>
            <a:r>
              <a:rPr lang="en-US" sz="1100">
                <a:solidFill>
                  <a:schemeClr val="dk1"/>
                </a:solidFill>
                <a:latin typeface="Open Sans"/>
                <a:ea typeface="Open Sans"/>
                <a:cs typeface="Open Sans"/>
                <a:sym typeface="Open Sans"/>
              </a:rPr>
              <a:t>La variación por temporada, que puede ser de semestres, trimestres, meses o semanas, u otras divisiones temporales durante el año.</a:t>
            </a:r>
            <a:endParaRPr/>
          </a:p>
          <a:p>
            <a:pPr marL="457200" lvl="1" indent="0" algn="l" rtl="0">
              <a:spcBef>
                <a:spcPts val="330"/>
              </a:spcBef>
              <a:spcAft>
                <a:spcPts val="0"/>
              </a:spcAft>
              <a:buNone/>
            </a:pPr>
            <a:r>
              <a:rPr lang="en-US" sz="1100">
                <a:solidFill>
                  <a:schemeClr val="dk1"/>
                </a:solidFill>
                <a:latin typeface="Open Sans"/>
                <a:ea typeface="Open Sans"/>
                <a:cs typeface="Open Sans"/>
                <a:sym typeface="Open Sans"/>
              </a:rPr>
              <a:t>La variación en los distintos tipos de días, como los laborables, los de fin de semana y los festivos.</a:t>
            </a:r>
            <a:endParaRPr/>
          </a:p>
          <a:p>
            <a:pPr marL="457200" lvl="1" indent="0" algn="l" rtl="0">
              <a:spcBef>
                <a:spcPts val="330"/>
              </a:spcBef>
              <a:spcAft>
                <a:spcPts val="0"/>
              </a:spcAft>
              <a:buNone/>
            </a:pPr>
            <a:r>
              <a:rPr lang="en-US" sz="1100">
                <a:solidFill>
                  <a:schemeClr val="dk1"/>
                </a:solidFill>
              </a:rPr>
              <a:t>La variación horaria en diferentes momentos del día.</a:t>
            </a:r>
            <a:endParaRPr/>
          </a:p>
          <a:p>
            <a:pPr marL="0" lvl="0" indent="0" algn="l" rtl="0">
              <a:spcBef>
                <a:spcPts val="330"/>
              </a:spcBef>
              <a:spcAft>
                <a:spcPts val="0"/>
              </a:spcAft>
              <a:buNone/>
            </a:pPr>
            <a:r>
              <a:rPr lang="en-US" sz="1100">
                <a:solidFill>
                  <a:schemeClr val="dk1"/>
                </a:solidFill>
                <a:latin typeface="Open Sans"/>
                <a:ea typeface="Open Sans"/>
                <a:cs typeface="Open Sans"/>
                <a:sym typeface="Open Sans"/>
              </a:rPr>
              <a:t>Cada uno de estos factores está representado por un coeficiente de modulación de carga</a:t>
            </a:r>
            <a:r>
              <a:rPr lang="en-US" sz="1100">
                <a:latin typeface="Open Sans"/>
                <a:ea typeface="Open Sans"/>
                <a:cs typeface="Open Sans"/>
                <a:sym typeface="Open Sans"/>
              </a:rPr>
              <a:t>. </a:t>
            </a:r>
            <a:r>
              <a:rPr lang="en-US" sz="1100">
                <a:solidFill>
                  <a:schemeClr val="dk1"/>
                </a:solidFill>
                <a:latin typeface="Open Sans"/>
                <a:ea typeface="Open Sans"/>
                <a:cs typeface="Open Sans"/>
                <a:sym typeface="Open Sans"/>
              </a:rPr>
              <a:t>Estos coeficientes de modulación de la carga permiten a </a:t>
            </a:r>
            <a:r>
              <a:rPr lang="en-US" sz="1100">
                <a:latin typeface="Open Sans"/>
                <a:ea typeface="Open Sans"/>
                <a:cs typeface="Open Sans"/>
                <a:sym typeface="Open Sans"/>
              </a:rPr>
              <a:t>MAED-E.L. </a:t>
            </a:r>
            <a:r>
              <a:rPr lang="en-US" sz="1100">
                <a:solidFill>
                  <a:schemeClr val="dk1"/>
                </a:solidFill>
                <a:latin typeface="Open Sans"/>
                <a:ea typeface="Open Sans"/>
                <a:cs typeface="Open Sans"/>
                <a:sym typeface="Open Sans"/>
              </a:rPr>
              <a:t>convertir la demanda anual de electricidad de un cliente en carga de demanda del cliente en una hora, día y semana del año determinados.</a:t>
            </a:r>
            <a:endParaRPr/>
          </a:p>
          <a:p>
            <a:pPr marL="457200" lvl="1" indent="0" algn="l" rtl="0">
              <a:spcBef>
                <a:spcPts val="330"/>
              </a:spcBef>
              <a:spcAft>
                <a:spcPts val="0"/>
              </a:spcAft>
              <a:buNone/>
            </a:pPr>
            <a:r>
              <a:rPr lang="en-US" sz="1100">
                <a:solidFill>
                  <a:schemeClr val="dk1"/>
                </a:solidFill>
                <a:latin typeface="Open Sans"/>
                <a:ea typeface="Open Sans"/>
                <a:cs typeface="Open Sans"/>
                <a:sym typeface="Open Sans"/>
              </a:rPr>
              <a:t>La tasa de crecimiento medio de la demanda de electricidad puede obtenerse a partir de los resultados de </a:t>
            </a:r>
            <a:r>
              <a:rPr lang="en-US" sz="1100">
                <a:latin typeface="Open Sans"/>
                <a:ea typeface="Open Sans"/>
                <a:cs typeface="Open Sans"/>
                <a:sym typeface="Open Sans"/>
              </a:rPr>
              <a:t>MAED-D </a:t>
            </a:r>
            <a:r>
              <a:rPr lang="en-US" sz="1100">
                <a:solidFill>
                  <a:schemeClr val="dk1"/>
                </a:solidFill>
                <a:latin typeface="Open Sans"/>
                <a:ea typeface="Open Sans"/>
                <a:cs typeface="Open Sans"/>
                <a:sym typeface="Open Sans"/>
              </a:rPr>
              <a:t>o puede ser definida por el usuario.</a:t>
            </a:r>
            <a:endParaRPr/>
          </a:p>
          <a:p>
            <a:pPr marL="457200" lvl="1" indent="0" algn="l" rtl="0">
              <a:spcBef>
                <a:spcPts val="330"/>
              </a:spcBef>
              <a:spcAft>
                <a:spcPts val="0"/>
              </a:spcAft>
              <a:buNone/>
            </a:pPr>
            <a:r>
              <a:rPr lang="en-US" sz="1100">
                <a:solidFill>
                  <a:schemeClr val="dk1"/>
                </a:solidFill>
              </a:rPr>
              <a:t>Los coeficientes de variación estacional se definen para cada semana u otro periodo del año.</a:t>
            </a:r>
            <a:endParaRPr/>
          </a:p>
          <a:p>
            <a:pPr marL="457200" lvl="1" indent="0" algn="l" rtl="0">
              <a:spcBef>
                <a:spcPts val="330"/>
              </a:spcBef>
              <a:spcAft>
                <a:spcPts val="0"/>
              </a:spcAft>
              <a:buNone/>
            </a:pPr>
            <a:r>
              <a:rPr lang="en-US" sz="1100">
                <a:solidFill>
                  <a:schemeClr val="dk1"/>
                </a:solidFill>
              </a:rPr>
              <a:t>Los coeficientes de variación semanal se definen por días en cada semana.</a:t>
            </a:r>
            <a:endParaRPr/>
          </a:p>
          <a:p>
            <a:pPr marL="457200" lvl="1" indent="0" algn="l" rtl="0">
              <a:spcBef>
                <a:spcPts val="330"/>
              </a:spcBef>
              <a:spcAft>
                <a:spcPts val="0"/>
              </a:spcAft>
              <a:buNone/>
            </a:pPr>
            <a:r>
              <a:rPr lang="en-US" sz="1100">
                <a:solidFill>
                  <a:schemeClr val="dk1"/>
                </a:solidFill>
                <a:latin typeface="Open Sans"/>
                <a:ea typeface="Open Sans"/>
                <a:cs typeface="Open Sans"/>
                <a:sym typeface="Open Sans"/>
              </a:rPr>
              <a:t>Los coeficientes de variación diaria se especifican para 24 horas en cada tipo de día definido.</a:t>
            </a:r>
            <a:endParaRPr sz="1100">
              <a:latin typeface="Open Sans"/>
              <a:ea typeface="Open Sans"/>
              <a:cs typeface="Open Sans"/>
              <a:sym typeface="Open Sans"/>
            </a:endParaRPr>
          </a:p>
          <a:p>
            <a:pPr marL="457200" lvl="1" indent="0" algn="l" rtl="0">
              <a:spcBef>
                <a:spcPts val="330"/>
              </a:spcBef>
              <a:spcAft>
                <a:spcPts val="0"/>
              </a:spcAft>
              <a:buNone/>
            </a:pPr>
            <a:r>
              <a:rPr lang="en-US" sz="1100">
                <a:solidFill>
                  <a:schemeClr val="dk1"/>
                </a:solidFill>
                <a:latin typeface="Open Sans"/>
                <a:ea typeface="Open Sans"/>
                <a:cs typeface="Open Sans"/>
                <a:sym typeface="Open Sans"/>
              </a:rPr>
              <a:t>Para hallar la demanda eléctrica de un cliente para una hora concreta, se multiplica el producto de todos estos coeficientes por la demanda eléctrica media de ese cliente y se ajusta con el crecimiento de la demanda anual. Por lo tanto, conocer todos estos coeficientes para un cliente en un año nos permite calcular la demanda eléctrica cronológica hora a hora para todas las </a:t>
            </a:r>
            <a:r>
              <a:rPr lang="en-US" sz="1100">
                <a:latin typeface="Open Sans"/>
                <a:ea typeface="Open Sans"/>
                <a:cs typeface="Open Sans"/>
                <a:sym typeface="Open Sans"/>
              </a:rPr>
              <a:t>8.760 </a:t>
            </a:r>
            <a:r>
              <a:rPr lang="en-US" sz="1100">
                <a:solidFill>
                  <a:schemeClr val="dk1"/>
                </a:solidFill>
                <a:latin typeface="Open Sans"/>
                <a:ea typeface="Open Sans"/>
                <a:cs typeface="Open Sans"/>
                <a:sym typeface="Open Sans"/>
              </a:rPr>
              <a:t>horas de ese año. Este cálculo se repite para cada cliente, y la carga </a:t>
            </a:r>
            <a:r>
              <a:rPr lang="en-US" sz="1100">
                <a:latin typeface="Open Sans"/>
                <a:ea typeface="Open Sans"/>
                <a:cs typeface="Open Sans"/>
                <a:sym typeface="Open Sans"/>
              </a:rPr>
              <a:t>de la </a:t>
            </a:r>
            <a:r>
              <a:rPr lang="en-US" sz="1100">
                <a:solidFill>
                  <a:schemeClr val="dk1"/>
                </a:solidFill>
                <a:latin typeface="Open Sans"/>
                <a:ea typeface="Open Sans"/>
                <a:cs typeface="Open Sans"/>
                <a:sym typeface="Open Sans"/>
              </a:rPr>
              <a:t>misma hora de todos los clientes de un </a:t>
            </a:r>
            <a:r>
              <a:rPr lang="en-US" sz="1100">
                <a:latin typeface="Open Sans"/>
                <a:ea typeface="Open Sans"/>
                <a:cs typeface="Open Sans"/>
                <a:sym typeface="Open Sans"/>
              </a:rPr>
              <a:t>sector puede </a:t>
            </a:r>
            <a:r>
              <a:rPr lang="en-US" sz="1100">
                <a:solidFill>
                  <a:schemeClr val="dk1"/>
                </a:solidFill>
                <a:latin typeface="Open Sans"/>
                <a:ea typeface="Open Sans"/>
                <a:cs typeface="Open Sans"/>
                <a:sym typeface="Open Sans"/>
              </a:rPr>
              <a:t>sumarse para calcular la demanda horaria de electricidad de ese sector. Sumando la demanda de todos los sectores se obtienen los </a:t>
            </a:r>
            <a:r>
              <a:rPr lang="en-US" sz="1100">
                <a:latin typeface="Open Sans"/>
                <a:ea typeface="Open Sans"/>
                <a:cs typeface="Open Sans"/>
                <a:sym typeface="Open Sans"/>
              </a:rPr>
              <a:t>valores </a:t>
            </a:r>
            <a:r>
              <a:rPr lang="en-US" sz="1100">
                <a:solidFill>
                  <a:schemeClr val="dk1"/>
                </a:solidFill>
                <a:latin typeface="Open Sans"/>
                <a:ea typeface="Open Sans"/>
                <a:cs typeface="Open Sans"/>
                <a:sym typeface="Open Sans"/>
              </a:rPr>
              <a:t>totales de carga horaria del sistema eléctrico en un año determinado.</a:t>
            </a:r>
            <a:endParaRPr/>
          </a:p>
          <a:p>
            <a:pPr marL="0" lvl="0" indent="0" algn="l" rtl="0">
              <a:spcBef>
                <a:spcPts val="360"/>
              </a:spcBef>
              <a:spcAft>
                <a:spcPts val="0"/>
              </a:spcAft>
              <a:buNone/>
            </a:pPr>
            <a:endParaRPr/>
          </a:p>
        </p:txBody>
      </p:sp>
      <p:sp>
        <p:nvSpPr>
          <p:cNvPr id="380" name="Google Shape;3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Open Sans"/>
              <a:buNone/>
            </a:pPr>
            <a:r>
              <a:rPr lang="en-US" sz="1200">
                <a:solidFill>
                  <a:schemeClr val="dk1"/>
                </a:solidFill>
              </a:rPr>
              <a:t>En la siguiente minilección estudiaremos cómo hallar estos coeficientes de modulación a partir de los datos de la demanda horaria de un año base. Antes de hallar estos coeficientes, hay que tener en cuenta el crecimiento de la demanda a lo largo del año base. Como se muestra en esta curva de carga con el consumo semanal de energía de un año, la demanda de electricidad crece ligeramente a lo largo del año, lo que se muestra en la línea roja. Este crecimiento puede deberse a factores como el crecimiento de la población, el aumento de la electrificación y el crecimiento del uso de los electrodomésticos. </a:t>
            </a:r>
            <a:endParaRPr/>
          </a:p>
        </p:txBody>
      </p:sp>
      <p:sp>
        <p:nvSpPr>
          <p:cNvPr id="502" name="Google Shape;50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a:ea typeface="Open Sans"/>
                <a:cs typeface="Open Sans"/>
                <a:sym typeface="Open Sans"/>
              </a:rPr>
              <a:t>Para tener en cuenta el crecimiento de la demanda con respecto al año base, utilizaremos el deflactor de la tendencia de crecimiento. El deflactor de la tendencia de crecimiento para un año determinado es un valor único que representa el crecimiento de la demanda entre el año de interés y el siguiente. </a:t>
            </a:r>
            <a:r>
              <a:rPr lang="en-US">
                <a:latin typeface="Open Sans"/>
                <a:ea typeface="Open Sans"/>
                <a:cs typeface="Open Sans"/>
                <a:sym typeface="Open Sans"/>
              </a:rPr>
              <a:t>La línea roja del gráfico de la izquierda muestra la tendencia de crecimiento lineal. Para </a:t>
            </a:r>
            <a:r>
              <a:rPr lang="en-US" sz="1200">
                <a:solidFill>
                  <a:schemeClr val="dk1"/>
                </a:solidFill>
                <a:latin typeface="Open Sans"/>
                <a:ea typeface="Open Sans"/>
                <a:cs typeface="Open Sans"/>
                <a:sym typeface="Open Sans"/>
              </a:rPr>
              <a:t>ver el efecto de la eliminación de este crecimiento, compare la curva de carga de la izquierda, que muestra el consumo semanal de energía y la tendencia de crecimiento, y el gráfico de la derecha, que muestra la misma curva de carga con la tendencia de crecimiento eliminada</a:t>
            </a:r>
            <a:r>
              <a:rPr lang="en-US" sz="1200" b="1">
                <a:solidFill>
                  <a:schemeClr val="dk1"/>
                </a:solidFill>
                <a:latin typeface="Open Sans"/>
                <a:ea typeface="Open Sans"/>
                <a:cs typeface="Open Sans"/>
                <a:sym typeface="Open Sans"/>
              </a:rPr>
              <a:t>.</a:t>
            </a:r>
            <a:r>
              <a:rPr lang="en-US" sz="1200">
                <a:solidFill>
                  <a:schemeClr val="dk1"/>
                </a:solidFill>
                <a:latin typeface="Open Sans"/>
                <a:ea typeface="Open Sans"/>
                <a:cs typeface="Open Sans"/>
                <a:sym typeface="Open Sans"/>
              </a:rPr>
              <a:t> La contabilización del crecimiento de la carga nos permite ver las tendencias con mayor precisión, como el alto nivel de demanda en las semanas de verano y los niveles más bajos de demanda en las semanas de invierno.</a:t>
            </a:r>
            <a:endParaRPr/>
          </a:p>
        </p:txBody>
      </p:sp>
      <p:sp>
        <p:nvSpPr>
          <p:cNvPr id="516" name="Google Shape;51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a:ea typeface="Open Sans"/>
                <a:cs typeface="Open Sans"/>
                <a:sym typeface="Open Sans"/>
              </a:rPr>
              <a:t>En </a:t>
            </a:r>
            <a:r>
              <a:rPr lang="en-US">
                <a:latin typeface="Open Sans"/>
                <a:ea typeface="Open Sans"/>
                <a:cs typeface="Open Sans"/>
                <a:sym typeface="Open Sans"/>
              </a:rPr>
              <a:t>el MAED-E.L. se </a:t>
            </a:r>
            <a:r>
              <a:rPr lang="en-US" sz="1200">
                <a:solidFill>
                  <a:schemeClr val="dk1"/>
                </a:solidFill>
                <a:latin typeface="Open Sans"/>
                <a:ea typeface="Open Sans"/>
                <a:cs typeface="Open Sans"/>
                <a:sym typeface="Open Sans"/>
              </a:rPr>
              <a:t>ha seleccionado la semana como unidad de tiempo elemental para representar las variaciones estacionales, por lo que el deflactor de la tendencia de crecimiento, así como los coeficientes estacionales, deben calcularse sobre una base semanal. Dado que la primera y la última semana del año pueden no ser semanas completas, deben calcularse 53 valores para el deflactor de la tendencia de crecimiento.</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El deflactor de la tendencia de crecimiento </a:t>
            </a:r>
            <a:r>
              <a:rPr lang="en-US">
                <a:latin typeface="Open Sans"/>
                <a:ea typeface="Open Sans"/>
                <a:cs typeface="Open Sans"/>
                <a:sym typeface="Open Sans"/>
              </a:rPr>
              <a:t>(o G.i. ) </a:t>
            </a:r>
            <a:r>
              <a:rPr lang="en-US" sz="1200">
                <a:solidFill>
                  <a:schemeClr val="dk1"/>
                </a:solidFill>
                <a:latin typeface="Open Sans"/>
                <a:ea typeface="Open Sans"/>
                <a:cs typeface="Open Sans"/>
                <a:sym typeface="Open Sans"/>
              </a:rPr>
              <a:t>para cada semana </a:t>
            </a:r>
            <a:r>
              <a:rPr lang="en-US">
                <a:latin typeface="Open Sans"/>
                <a:ea typeface="Open Sans"/>
                <a:cs typeface="Open Sans"/>
                <a:sym typeface="Open Sans"/>
              </a:rPr>
              <a:t>i </a:t>
            </a:r>
            <a:r>
              <a:rPr lang="en-US" sz="1200">
                <a:solidFill>
                  <a:schemeClr val="dk1"/>
                </a:solidFill>
                <a:latin typeface="Open Sans"/>
                <a:ea typeface="Open Sans"/>
                <a:cs typeface="Open Sans"/>
                <a:sym typeface="Open Sans"/>
              </a:rPr>
              <a:t>se calcula como se muestra en la primera ecuación. i es el número de la semana, y r es la tasa media de crecimiento anual de la demanda de electricidad, en porcentaje, entre el año anterior, </a:t>
            </a:r>
            <a:r>
              <a:rPr lang="en-US">
                <a:latin typeface="Open Sans"/>
                <a:ea typeface="Open Sans"/>
                <a:cs typeface="Open Sans"/>
                <a:sym typeface="Open Sans"/>
              </a:rPr>
              <a:t>A menos 1, </a:t>
            </a:r>
            <a:r>
              <a:rPr lang="en-US" sz="1200">
                <a:solidFill>
                  <a:schemeClr val="dk1"/>
                </a:solidFill>
                <a:latin typeface="Open Sans"/>
                <a:ea typeface="Open Sans"/>
                <a:cs typeface="Open Sans"/>
                <a:sym typeface="Open Sans"/>
              </a:rPr>
              <a:t>y el año actual, A</a:t>
            </a:r>
            <a:r>
              <a:rPr lang="en-US">
                <a:latin typeface="Open Sans"/>
                <a:ea typeface="Open Sans"/>
                <a:cs typeface="Open Sans"/>
                <a:sym typeface="Open Sans"/>
              </a:rPr>
              <a:t>. </a:t>
            </a:r>
            <a:endParaRPr sz="1200">
              <a:solidFill>
                <a:schemeClr val="dk1"/>
              </a:solidFill>
            </a:endParaRPr>
          </a:p>
          <a:p>
            <a:pPr marL="0" lvl="0" indent="0" algn="l" rtl="0">
              <a:spcBef>
                <a:spcPts val="360"/>
              </a:spcBef>
              <a:spcAft>
                <a:spcPts val="0"/>
              </a:spcAft>
              <a:buNone/>
            </a:pPr>
            <a:r>
              <a:rPr lang="en-US">
                <a:latin typeface="Open Sans"/>
                <a:ea typeface="Open Sans"/>
                <a:cs typeface="Open Sans"/>
                <a:sym typeface="Open Sans"/>
              </a:rPr>
              <a:t>El </a:t>
            </a:r>
            <a:r>
              <a:rPr lang="en-US" sz="1200">
                <a:solidFill>
                  <a:schemeClr val="dk1"/>
                </a:solidFill>
                <a:latin typeface="Open Sans"/>
                <a:ea typeface="Open Sans"/>
                <a:cs typeface="Open Sans"/>
                <a:sym typeface="Open Sans"/>
              </a:rPr>
              <a:t>usuario especifica la tasa media de crecimiento anual de la electricidad para el primer año y el </a:t>
            </a:r>
            <a:r>
              <a:rPr lang="en-US">
                <a:latin typeface="Open Sans"/>
                <a:ea typeface="Open Sans"/>
                <a:cs typeface="Open Sans"/>
                <a:sym typeface="Open Sans"/>
              </a:rPr>
              <a:t>programa </a:t>
            </a:r>
            <a:r>
              <a:rPr lang="en-US" sz="1200">
                <a:solidFill>
                  <a:schemeClr val="dk1"/>
                </a:solidFill>
                <a:latin typeface="Open Sans"/>
                <a:ea typeface="Open Sans"/>
                <a:cs typeface="Open Sans"/>
                <a:sym typeface="Open Sans"/>
              </a:rPr>
              <a:t>la calcula para el resto de los años del estudio a partir de los resultados </a:t>
            </a:r>
            <a:r>
              <a:rPr lang="en-US">
                <a:latin typeface="Open Sans"/>
                <a:ea typeface="Open Sans"/>
                <a:cs typeface="Open Sans"/>
                <a:sym typeface="Open Sans"/>
              </a:rPr>
              <a:t>del MAED-D</a:t>
            </a:r>
            <a:r>
              <a:rPr lang="en-US" sz="1200">
                <a:solidFill>
                  <a:schemeClr val="dk1"/>
                </a:solidFill>
                <a:latin typeface="Open Sans"/>
                <a:ea typeface="Open Sans"/>
                <a:cs typeface="Open Sans"/>
                <a:sym typeface="Open Sans"/>
              </a:rPr>
              <a:t>.</a:t>
            </a:r>
            <a:endParaRPr/>
          </a:p>
        </p:txBody>
      </p:sp>
      <p:sp>
        <p:nvSpPr>
          <p:cNvPr id="532" name="Google Shape;53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a:ea typeface="Open Sans"/>
                <a:cs typeface="Open Sans"/>
                <a:sym typeface="Open Sans"/>
              </a:rPr>
              <a:t>En esta mini conferencia, utilizaremos una serie de subíndices para especificar el marco temporal o el cliente al que se aplica un coeficiente. Para evitar confusiones, a continuación presentamos un avance de los subíndices que utilizaremos en esta conferencia.</a:t>
            </a:r>
            <a:endParaRPr/>
          </a:p>
          <a:p>
            <a:pPr marL="0" lvl="0" indent="0" algn="l" rtl="0">
              <a:spcBef>
                <a:spcPts val="360"/>
              </a:spcBef>
              <a:spcAft>
                <a:spcPts val="0"/>
              </a:spcAft>
              <a:buNone/>
            </a:pPr>
            <a:r>
              <a:rPr lang="en-US">
                <a:latin typeface="Open Sans"/>
                <a:ea typeface="Open Sans"/>
                <a:cs typeface="Open Sans"/>
                <a:sym typeface="Open Sans"/>
              </a:rPr>
              <a:t>i </a:t>
            </a:r>
            <a:r>
              <a:rPr lang="en-US" sz="1200">
                <a:solidFill>
                  <a:schemeClr val="dk1"/>
                </a:solidFill>
                <a:latin typeface="Open Sans"/>
                <a:ea typeface="Open Sans"/>
                <a:cs typeface="Open Sans"/>
                <a:sym typeface="Open Sans"/>
              </a:rPr>
              <a:t>indica el número de la semana del año, de 1 a 53 (teniendo en cuenta las semanas incompletas)</a:t>
            </a:r>
            <a:endParaRPr/>
          </a:p>
          <a:p>
            <a:pPr marL="0" lvl="0" indent="0" algn="l" rtl="0">
              <a:spcBef>
                <a:spcPts val="360"/>
              </a:spcBef>
              <a:spcAft>
                <a:spcPts val="0"/>
              </a:spcAft>
              <a:buNone/>
            </a:pPr>
            <a:r>
              <a:rPr lang="en-US">
                <a:latin typeface="Open Sans"/>
                <a:ea typeface="Open Sans"/>
                <a:cs typeface="Open Sans"/>
                <a:sym typeface="Open Sans"/>
              </a:rPr>
              <a:t>i.d. </a:t>
            </a:r>
            <a:r>
              <a:rPr lang="en-US" sz="1200">
                <a:solidFill>
                  <a:schemeClr val="dk1"/>
                </a:solidFill>
                <a:latin typeface="Open Sans"/>
                <a:ea typeface="Open Sans"/>
                <a:cs typeface="Open Sans"/>
                <a:sym typeface="Open Sans"/>
              </a:rPr>
              <a:t>denota el tipo de día de la semana, de 1 a 7.</a:t>
            </a:r>
            <a:endParaRPr/>
          </a:p>
          <a:p>
            <a:pPr marL="0" lvl="0" indent="0" algn="l" rtl="0">
              <a:spcBef>
                <a:spcPts val="360"/>
              </a:spcBef>
              <a:spcAft>
                <a:spcPts val="0"/>
              </a:spcAft>
              <a:buNone/>
            </a:pPr>
            <a:r>
              <a:rPr lang="en-US">
                <a:latin typeface="Open Sans"/>
                <a:ea typeface="Open Sans"/>
                <a:cs typeface="Open Sans"/>
                <a:sym typeface="Open Sans"/>
              </a:rPr>
              <a:t>i.s. </a:t>
            </a:r>
            <a:r>
              <a:rPr lang="en-US" sz="1200">
                <a:solidFill>
                  <a:schemeClr val="dk1"/>
                </a:solidFill>
                <a:latin typeface="Open Sans"/>
                <a:ea typeface="Open Sans"/>
                <a:cs typeface="Open Sans"/>
                <a:sym typeface="Open Sans"/>
              </a:rPr>
              <a:t>denota la estación del año, especificada por el usuario. Hablaremos más sobre la designación de estaciones en la próxima clase.</a:t>
            </a:r>
            <a:endParaRPr/>
          </a:p>
          <a:p>
            <a:pPr marL="0" lvl="0" indent="0" algn="l" rtl="0">
              <a:spcBef>
                <a:spcPts val="360"/>
              </a:spcBef>
              <a:spcAft>
                <a:spcPts val="0"/>
              </a:spcAft>
              <a:buNone/>
            </a:pPr>
            <a:r>
              <a:rPr lang="en-US">
                <a:latin typeface="Open Sans"/>
                <a:ea typeface="Open Sans"/>
                <a:cs typeface="Open Sans"/>
                <a:sym typeface="Open Sans"/>
              </a:rPr>
              <a:t>i.c. </a:t>
            </a:r>
            <a:r>
              <a:rPr lang="en-US" sz="1200">
                <a:solidFill>
                  <a:schemeClr val="dk1"/>
                </a:solidFill>
                <a:latin typeface="Open Sans"/>
                <a:ea typeface="Open Sans"/>
                <a:cs typeface="Open Sans"/>
                <a:sym typeface="Open Sans"/>
              </a:rPr>
              <a:t>denota el cliente al que se aplica el coeficiente</a:t>
            </a:r>
            <a:r>
              <a:rPr lang="en-US">
                <a:latin typeface="Open Sans"/>
                <a:ea typeface="Open Sans"/>
                <a:cs typeface="Open Sans"/>
                <a:sym typeface="Open Sans"/>
              </a:rPr>
              <a:t>, </a:t>
            </a:r>
            <a:r>
              <a:rPr lang="en-US" sz="1200">
                <a:solidFill>
                  <a:schemeClr val="dk1"/>
                </a:solidFill>
                <a:latin typeface="Open Sans"/>
                <a:ea typeface="Open Sans"/>
                <a:cs typeface="Open Sans"/>
                <a:sym typeface="Open Sans"/>
              </a:rPr>
              <a:t>de la lista de clientes que el usuario introduce.</a:t>
            </a:r>
            <a:endParaRPr/>
          </a:p>
          <a:p>
            <a:pPr marL="0" lvl="0" indent="0" algn="l" rtl="0">
              <a:spcBef>
                <a:spcPts val="360"/>
              </a:spcBef>
              <a:spcAft>
                <a:spcPts val="0"/>
              </a:spcAft>
              <a:buNone/>
            </a:pPr>
            <a:r>
              <a:rPr lang="en-US">
                <a:latin typeface="Open Sans"/>
                <a:ea typeface="Open Sans"/>
                <a:cs typeface="Open Sans"/>
                <a:sym typeface="Open Sans"/>
              </a:rPr>
              <a:t>h </a:t>
            </a:r>
            <a:r>
              <a:rPr lang="en-US" sz="1200">
                <a:solidFill>
                  <a:schemeClr val="dk1"/>
                </a:solidFill>
                <a:latin typeface="Open Sans"/>
                <a:ea typeface="Open Sans"/>
                <a:cs typeface="Open Sans"/>
                <a:sym typeface="Open Sans"/>
              </a:rPr>
              <a:t>indica la hora del día, de 1 a 24.</a:t>
            </a:r>
            <a:endParaRPr/>
          </a:p>
        </p:txBody>
      </p:sp>
      <p:sp>
        <p:nvSpPr>
          <p:cNvPr id="548" name="Google Shape;54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a:ea typeface="Open Sans"/>
                <a:cs typeface="Open Sans"/>
                <a:sym typeface="Open Sans"/>
              </a:rPr>
              <a:t>Para determinar los coeficientes estacionales de cada semana, el primer paso es eliminar la tendencia de crecimiento.</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Como se muestra en la primera ecuación, lo hacemos dividiendo la demanda de electricidad en la semana </a:t>
            </a:r>
            <a:r>
              <a:rPr lang="en-US">
                <a:latin typeface="Open Sans"/>
                <a:ea typeface="Open Sans"/>
                <a:cs typeface="Open Sans"/>
                <a:sym typeface="Open Sans"/>
              </a:rPr>
              <a:t>i, </a:t>
            </a:r>
            <a:r>
              <a:rPr lang="en-US" sz="1200">
                <a:solidFill>
                  <a:schemeClr val="dk1"/>
                </a:solidFill>
                <a:latin typeface="Open Sans"/>
                <a:ea typeface="Open Sans"/>
                <a:cs typeface="Open Sans"/>
                <a:sym typeface="Open Sans"/>
              </a:rPr>
              <a:t>E.i</a:t>
            </a:r>
            <a:r>
              <a:rPr lang="en-US">
                <a:latin typeface="Open Sans"/>
                <a:ea typeface="Open Sans"/>
                <a:cs typeface="Open Sans"/>
                <a:sym typeface="Open Sans"/>
              </a:rPr>
              <a:t>. , </a:t>
            </a:r>
            <a:r>
              <a:rPr lang="en-US" sz="1200">
                <a:solidFill>
                  <a:schemeClr val="dk1"/>
                </a:solidFill>
                <a:latin typeface="Open Sans"/>
                <a:ea typeface="Open Sans"/>
                <a:cs typeface="Open Sans"/>
                <a:sym typeface="Open Sans"/>
              </a:rPr>
              <a:t>por el deflactor de la tendencia de crecimiento para la misma semana, </a:t>
            </a:r>
            <a:r>
              <a:rPr lang="en-US">
                <a:latin typeface="Open Sans"/>
                <a:ea typeface="Open Sans"/>
                <a:cs typeface="Open Sans"/>
                <a:sym typeface="Open Sans"/>
              </a:rPr>
              <a:t>G</a:t>
            </a:r>
            <a:r>
              <a:rPr lang="en-US" sz="1200">
                <a:solidFill>
                  <a:schemeClr val="dk1"/>
                </a:solidFill>
                <a:latin typeface="Open Sans"/>
                <a:ea typeface="Open Sans"/>
                <a:cs typeface="Open Sans"/>
                <a:sym typeface="Open Sans"/>
              </a:rPr>
              <a:t>. </a:t>
            </a:r>
            <a:r>
              <a:rPr lang="en-US">
                <a:latin typeface="Open Sans"/>
                <a:ea typeface="Open Sans"/>
                <a:cs typeface="Open Sans"/>
                <a:sym typeface="Open Sans"/>
              </a:rPr>
              <a:t>i.. </a:t>
            </a:r>
            <a:r>
              <a:rPr lang="en-US" sz="1200">
                <a:solidFill>
                  <a:schemeClr val="dk1"/>
                </a:solidFill>
                <a:latin typeface="Open Sans"/>
                <a:ea typeface="Open Sans"/>
                <a:cs typeface="Open Sans"/>
                <a:sym typeface="Open Sans"/>
              </a:rPr>
              <a:t>Este cálculo nos da un nuevo valor, E.</a:t>
            </a:r>
            <a:r>
              <a:rPr lang="en-US">
                <a:latin typeface="Open Sans"/>
                <a:ea typeface="Open Sans"/>
                <a:cs typeface="Open Sans"/>
                <a:sym typeface="Open Sans"/>
              </a:rPr>
              <a:t>i prime</a:t>
            </a:r>
            <a:r>
              <a:rPr lang="en-US" sz="1200">
                <a:solidFill>
                  <a:schemeClr val="dk1"/>
                </a:solidFill>
                <a:latin typeface="Open Sans"/>
                <a:ea typeface="Open Sans"/>
                <a:cs typeface="Open Sans"/>
                <a:sym typeface="Open Sans"/>
              </a:rPr>
              <a:t>, </a:t>
            </a:r>
            <a:r>
              <a:rPr lang="en-US">
                <a:latin typeface="Open Sans"/>
                <a:ea typeface="Open Sans"/>
                <a:cs typeface="Open Sans"/>
                <a:sym typeface="Open Sans"/>
              </a:rPr>
              <a:t>que es la demanda de electricidad </a:t>
            </a:r>
            <a:r>
              <a:rPr lang="en-US" sz="1200">
                <a:solidFill>
                  <a:schemeClr val="dk1"/>
                </a:solidFill>
                <a:latin typeface="Open Sans"/>
                <a:ea typeface="Open Sans"/>
                <a:cs typeface="Open Sans"/>
                <a:sym typeface="Open Sans"/>
              </a:rPr>
              <a:t>en la semana </a:t>
            </a:r>
            <a:r>
              <a:rPr lang="en-US">
                <a:latin typeface="Open Sans"/>
                <a:ea typeface="Open Sans"/>
                <a:cs typeface="Open Sans"/>
                <a:sym typeface="Open Sans"/>
              </a:rPr>
              <a:t>i </a:t>
            </a:r>
            <a:r>
              <a:rPr lang="en-US" sz="1200">
                <a:solidFill>
                  <a:schemeClr val="dk1"/>
                </a:solidFill>
                <a:latin typeface="Open Sans"/>
                <a:ea typeface="Open Sans"/>
                <a:cs typeface="Open Sans"/>
                <a:sym typeface="Open Sans"/>
              </a:rPr>
              <a:t>sin la tendencia de crecimiento.</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A continuación, calculamos el consumo medio semanal del año</a:t>
            </a:r>
            <a:r>
              <a:rPr lang="en-US">
                <a:latin typeface="Open Sans"/>
                <a:ea typeface="Open Sans"/>
                <a:cs typeface="Open Sans"/>
                <a:sym typeface="Open Sans"/>
              </a:rPr>
              <a:t>, </a:t>
            </a:r>
            <a:r>
              <a:rPr lang="en-US" sz="1200">
                <a:solidFill>
                  <a:schemeClr val="dk1"/>
                </a:solidFill>
                <a:latin typeface="Open Sans"/>
                <a:ea typeface="Open Sans"/>
                <a:cs typeface="Open Sans"/>
                <a:sym typeface="Open Sans"/>
              </a:rPr>
              <a:t>utilizando estos nuevos valores de la demanda semanal de electricidad. El consumo medio semanal, C.S.A.</a:t>
            </a:r>
            <a:r>
              <a:rPr lang="en-US">
                <a:latin typeface="Open Sans"/>
                <a:ea typeface="Open Sans"/>
                <a:cs typeface="Open Sans"/>
                <a:sym typeface="Open Sans"/>
              </a:rPr>
              <a:t>, </a:t>
            </a:r>
            <a:r>
              <a:rPr lang="en-US" sz="1200">
                <a:solidFill>
                  <a:schemeClr val="dk1"/>
                </a:solidFill>
                <a:latin typeface="Open Sans"/>
                <a:ea typeface="Open Sans"/>
                <a:cs typeface="Open Sans"/>
                <a:sym typeface="Open Sans"/>
              </a:rPr>
              <a:t>es la suma de los valores de la demanda semanal de electricidad de todo el año dividida por el número total de semanas, 53.</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Una vez conocidos el consumo medio semanal, </a:t>
            </a:r>
            <a:r>
              <a:rPr lang="en-US">
                <a:latin typeface="Open Sans"/>
                <a:ea typeface="Open Sans"/>
                <a:cs typeface="Open Sans"/>
                <a:sym typeface="Open Sans"/>
              </a:rPr>
              <a:t>A.W.C., </a:t>
            </a:r>
            <a:r>
              <a:rPr lang="en-US" sz="1200">
                <a:solidFill>
                  <a:schemeClr val="dk1"/>
                </a:solidFill>
                <a:latin typeface="Open Sans"/>
                <a:ea typeface="Open Sans"/>
                <a:cs typeface="Open Sans"/>
                <a:sym typeface="Open Sans"/>
              </a:rPr>
              <a:t>y la demanda semanal de electricidad, </a:t>
            </a:r>
            <a:r>
              <a:rPr lang="en-US">
                <a:latin typeface="Open Sans"/>
                <a:ea typeface="Open Sans"/>
                <a:cs typeface="Open Sans"/>
                <a:sym typeface="Open Sans"/>
              </a:rPr>
              <a:t>E.i prime</a:t>
            </a:r>
            <a:r>
              <a:rPr lang="en-US" sz="1200">
                <a:solidFill>
                  <a:schemeClr val="dk1"/>
                </a:solidFill>
                <a:latin typeface="Open Sans"/>
                <a:ea typeface="Open Sans"/>
                <a:cs typeface="Open Sans"/>
                <a:sym typeface="Open Sans"/>
              </a:rPr>
              <a:t>, podemos definir los coeficientes estacionales </a:t>
            </a:r>
            <a:r>
              <a:rPr lang="en-US">
                <a:latin typeface="Open Sans"/>
                <a:ea typeface="Open Sans"/>
                <a:cs typeface="Open Sans"/>
                <a:sym typeface="Open Sans"/>
              </a:rPr>
              <a:t>S.i. , </a:t>
            </a:r>
            <a:r>
              <a:rPr lang="en-US" sz="1200">
                <a:solidFill>
                  <a:schemeClr val="dk1"/>
                </a:solidFill>
                <a:latin typeface="Open Sans"/>
                <a:ea typeface="Open Sans"/>
                <a:cs typeface="Open Sans"/>
                <a:sym typeface="Open Sans"/>
              </a:rPr>
              <a:t>dividiendo la demanda de electricidad en cada semana por el consumo medio semanal</a:t>
            </a:r>
            <a:r>
              <a:rPr lang="en-US">
                <a:latin typeface="Open Sans"/>
                <a:ea typeface="Open Sans"/>
                <a:cs typeface="Open Sans"/>
                <a:sym typeface="Open Sans"/>
              </a:rPr>
              <a:t>. </a:t>
            </a:r>
            <a:endParaRPr sz="1200">
              <a:solidFill>
                <a:schemeClr val="dk1"/>
              </a:solidFill>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La suma global de los coeficientes estacionales debe ser igual a 53.</a:t>
            </a:r>
            <a:endParaRPr/>
          </a:p>
        </p:txBody>
      </p:sp>
      <p:sp>
        <p:nvSpPr>
          <p:cNvPr id="565" name="Google Shape;56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Open Sans"/>
              <a:buNone/>
            </a:pPr>
            <a:r>
              <a:rPr lang="en-US">
                <a:latin typeface="Open Sans"/>
                <a:ea typeface="Open Sans"/>
                <a:cs typeface="Open Sans"/>
                <a:sym typeface="Open Sans"/>
              </a:rPr>
              <a:t>Esta conferencia tiene cuatro resultados de aprendizaje previstos:</a:t>
            </a:r>
            <a:endParaRPr/>
          </a:p>
          <a:p>
            <a:pPr marL="457200" lvl="0" indent="-311150" algn="l" rtl="0">
              <a:spcBef>
                <a:spcPts val="0"/>
              </a:spcBef>
              <a:spcAft>
                <a:spcPts val="0"/>
              </a:spcAft>
              <a:buClr>
                <a:srgbClr val="333333"/>
              </a:buClr>
              <a:buSzPts val="1300"/>
              <a:buFont typeface="Calibri"/>
              <a:buAutoNum type="arabicPeriod"/>
            </a:pPr>
            <a:r>
              <a:rPr lang="en-US">
                <a:solidFill>
                  <a:srgbClr val="333333"/>
                </a:solidFill>
                <a:highlight>
                  <a:srgbClr val="FFFFFF"/>
                </a:highlight>
                <a:latin typeface="Open Sans"/>
                <a:ea typeface="Open Sans"/>
                <a:cs typeface="Open Sans"/>
                <a:sym typeface="Open Sans"/>
              </a:rPr>
              <a:t>Explicar la importancia de adecuar la oferta de electricidad a la demanda horaria</a:t>
            </a:r>
            <a:endParaRPr>
              <a:solidFill>
                <a:srgbClr val="333333"/>
              </a:solidFill>
              <a:highlight>
                <a:srgbClr val="FFFFFF"/>
              </a:highlight>
              <a:latin typeface="Open Sans"/>
              <a:ea typeface="Open Sans"/>
              <a:cs typeface="Open Sans"/>
              <a:sym typeface="Open Sans"/>
            </a:endParaRPr>
          </a:p>
          <a:p>
            <a:pPr marL="457200" lvl="0" indent="-311150" algn="l" rtl="0">
              <a:spcBef>
                <a:spcPts val="0"/>
              </a:spcBef>
              <a:spcAft>
                <a:spcPts val="0"/>
              </a:spcAft>
              <a:buClr>
                <a:srgbClr val="333333"/>
              </a:buClr>
              <a:buSzPts val="1300"/>
              <a:buFont typeface="Calibri"/>
              <a:buAutoNum type="arabicPeriod"/>
            </a:pPr>
            <a:r>
              <a:rPr lang="en-US">
                <a:solidFill>
                  <a:srgbClr val="333333"/>
                </a:solidFill>
                <a:highlight>
                  <a:srgbClr val="FFFFFF"/>
                </a:highlight>
                <a:latin typeface="Open Sans"/>
                <a:ea typeface="Open Sans"/>
                <a:cs typeface="Open Sans"/>
                <a:sym typeface="Open Sans"/>
              </a:rPr>
              <a:t>Entender cómo MAED-E.L. puede ayudar a planificar la expansión del sistema eléctrico mediante la predicción de los datos de la demanda de electricidad por hora</a:t>
            </a:r>
            <a:endParaRPr>
              <a:solidFill>
                <a:srgbClr val="333333"/>
              </a:solidFill>
              <a:highlight>
                <a:srgbClr val="FFFFFF"/>
              </a:highlight>
              <a:latin typeface="Open Sans"/>
              <a:ea typeface="Open Sans"/>
              <a:cs typeface="Open Sans"/>
              <a:sym typeface="Open Sans"/>
            </a:endParaRPr>
          </a:p>
          <a:p>
            <a:pPr marL="457200" lvl="0" indent="-311150" algn="l" rtl="0">
              <a:spcBef>
                <a:spcPts val="0"/>
              </a:spcBef>
              <a:spcAft>
                <a:spcPts val="0"/>
              </a:spcAft>
              <a:buClr>
                <a:srgbClr val="333333"/>
              </a:buClr>
              <a:buSzPts val="1300"/>
              <a:buFont typeface="Calibri"/>
              <a:buAutoNum type="arabicPeriod"/>
            </a:pPr>
            <a:r>
              <a:rPr lang="en-US">
                <a:solidFill>
                  <a:srgbClr val="333333"/>
                </a:solidFill>
                <a:highlight>
                  <a:srgbClr val="FFFFFF"/>
                </a:highlight>
                <a:latin typeface="Open Sans"/>
                <a:ea typeface="Open Sans"/>
                <a:cs typeface="Open Sans"/>
                <a:sym typeface="Open Sans"/>
              </a:rPr>
              <a:t>tener en cuenta las tendencias de crecimiento previstas por el MAED-D en los datos de la demanda horaria a partir de un año base utilizando el deflactor de la tendencia de crecimiento</a:t>
            </a:r>
            <a:endParaRPr>
              <a:solidFill>
                <a:srgbClr val="333333"/>
              </a:solidFill>
              <a:highlight>
                <a:srgbClr val="FFFFFF"/>
              </a:highlight>
              <a:latin typeface="Open Sans"/>
              <a:ea typeface="Open Sans"/>
              <a:cs typeface="Open Sans"/>
              <a:sym typeface="Open Sans"/>
            </a:endParaRPr>
          </a:p>
          <a:p>
            <a:pPr marL="457200" lvl="0" indent="-298450" algn="l" rtl="0">
              <a:spcBef>
                <a:spcPts val="0"/>
              </a:spcBef>
              <a:spcAft>
                <a:spcPts val="0"/>
              </a:spcAft>
              <a:buClr>
                <a:srgbClr val="333333"/>
              </a:buClr>
              <a:buSzPts val="1100"/>
              <a:buFont typeface="Open Sans"/>
              <a:buAutoNum type="arabicPeriod"/>
            </a:pPr>
            <a:r>
              <a:rPr lang="en-US">
                <a:solidFill>
                  <a:srgbClr val="333333"/>
                </a:solidFill>
                <a:highlight>
                  <a:srgbClr val="FFFFFF"/>
                </a:highlight>
                <a:latin typeface="Open Sans"/>
                <a:ea typeface="Open Sans"/>
                <a:cs typeface="Open Sans"/>
                <a:sym typeface="Open Sans"/>
              </a:rPr>
              <a:t>calcular los coeficientes de modulación estacional, diaria y horaria a partir de los datos de demanda horaria de un año base</a:t>
            </a:r>
            <a:endParaRPr>
              <a:latin typeface="Open Sans"/>
              <a:ea typeface="Open Sans"/>
              <a:cs typeface="Open Sans"/>
              <a:sym typeface="Open Sans"/>
            </a:endParaRPr>
          </a:p>
          <a:p>
            <a:pPr marL="457200" marR="0" lvl="0" indent="-228600" algn="l" rtl="0">
              <a:lnSpc>
                <a:spcPct val="100000"/>
              </a:lnSpc>
              <a:spcBef>
                <a:spcPts val="0"/>
              </a:spcBef>
              <a:spcAft>
                <a:spcPts val="0"/>
              </a:spcAft>
              <a:buClr>
                <a:srgbClr val="333333"/>
              </a:buClr>
              <a:buSzPts val="1300"/>
              <a:buFont typeface="Calibri"/>
              <a:buNone/>
            </a:pPr>
            <a:endParaRPr>
              <a:solidFill>
                <a:srgbClr val="333333"/>
              </a:solidFill>
              <a:highlight>
                <a:srgbClr val="FFFFFF"/>
              </a:highlight>
            </a:endParaRPr>
          </a:p>
          <a:p>
            <a:pPr marL="0" lvl="0" indent="0" algn="l" rtl="0">
              <a:spcBef>
                <a:spcPts val="360"/>
              </a:spcBef>
              <a:spcAft>
                <a:spcPts val="0"/>
              </a:spcAft>
              <a:buNone/>
            </a:pPr>
            <a:endParaRPr/>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a:ea typeface="Open Sans"/>
                <a:cs typeface="Open Sans"/>
                <a:sym typeface="Open Sans"/>
              </a:rPr>
              <a:t>A continuación, calculamos los coeficientes diarios. Estos coeficientes reflejan las fluctuaciones de la demanda de electricidad debidas al tipo de día, como lunes, martes, día laborable o festivo. Los coeficientes diarios deben definirse para cada día de la semana.</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Como se muestra en la primera ecuación, el primer paso es calcular la demanda media diaria de electricidad, </a:t>
            </a:r>
            <a:r>
              <a:rPr lang="en-US">
                <a:latin typeface="Open Sans"/>
                <a:ea typeface="Open Sans"/>
                <a:cs typeface="Open Sans"/>
                <a:sym typeface="Open Sans"/>
              </a:rPr>
              <a:t>E media i</a:t>
            </a:r>
            <a:r>
              <a:rPr lang="en-US" sz="1200">
                <a:solidFill>
                  <a:schemeClr val="dk1"/>
                </a:solidFill>
                <a:latin typeface="Open Sans"/>
                <a:ea typeface="Open Sans"/>
                <a:cs typeface="Open Sans"/>
                <a:sym typeface="Open Sans"/>
              </a:rPr>
              <a:t>, para la semana i</a:t>
            </a:r>
            <a:r>
              <a:rPr lang="en-US">
                <a:latin typeface="Open Sans"/>
                <a:ea typeface="Open Sans"/>
                <a:cs typeface="Open Sans"/>
                <a:sym typeface="Open Sans"/>
              </a:rPr>
              <a:t>. </a:t>
            </a:r>
            <a:r>
              <a:rPr lang="en-US" sz="1200">
                <a:solidFill>
                  <a:schemeClr val="dk1"/>
                </a:solidFill>
                <a:latin typeface="Open Sans"/>
                <a:ea typeface="Open Sans"/>
                <a:cs typeface="Open Sans"/>
                <a:sym typeface="Open Sans"/>
              </a:rPr>
              <a:t>Encontramos E </a:t>
            </a:r>
            <a:r>
              <a:rPr lang="en-US">
                <a:latin typeface="Open Sans"/>
                <a:ea typeface="Open Sans"/>
                <a:cs typeface="Open Sans"/>
                <a:sym typeface="Open Sans"/>
              </a:rPr>
              <a:t>media i </a:t>
            </a:r>
            <a:r>
              <a:rPr lang="en-US" sz="1200">
                <a:solidFill>
                  <a:schemeClr val="dk1"/>
                </a:solidFill>
                <a:latin typeface="Open Sans"/>
                <a:ea typeface="Open Sans"/>
                <a:cs typeface="Open Sans"/>
                <a:sym typeface="Open Sans"/>
              </a:rPr>
              <a:t>dividiendo la demanda de electricidad de la semana </a:t>
            </a:r>
            <a:r>
              <a:rPr lang="en-US">
                <a:latin typeface="Open Sans"/>
                <a:ea typeface="Open Sans"/>
                <a:cs typeface="Open Sans"/>
                <a:sym typeface="Open Sans"/>
              </a:rPr>
              <a:t>i </a:t>
            </a:r>
            <a:r>
              <a:rPr lang="en-US" sz="1200">
                <a:solidFill>
                  <a:schemeClr val="dk1"/>
                </a:solidFill>
                <a:latin typeface="Open Sans"/>
                <a:ea typeface="Open Sans"/>
                <a:cs typeface="Open Sans"/>
                <a:sym typeface="Open Sans"/>
              </a:rPr>
              <a:t>entre 7, el número de días de la semana.</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A continuación, hallamos los coeficientes diarios, D</a:t>
            </a:r>
            <a:r>
              <a:rPr lang="en-US">
                <a:latin typeface="Open Sans"/>
                <a:ea typeface="Open Sans"/>
                <a:cs typeface="Open Sans"/>
                <a:sym typeface="Open Sans"/>
              </a:rPr>
              <a:t>. </a:t>
            </a:r>
            <a:r>
              <a:rPr lang="en-US" sz="1200">
                <a:solidFill>
                  <a:schemeClr val="dk1"/>
                </a:solidFill>
                <a:latin typeface="Open Sans"/>
                <a:ea typeface="Open Sans"/>
                <a:cs typeface="Open Sans"/>
                <a:sym typeface="Open Sans"/>
              </a:rPr>
              <a:t>i.</a:t>
            </a:r>
            <a:r>
              <a:rPr lang="en-US">
                <a:latin typeface="Open Sans"/>
                <a:ea typeface="Open Sans"/>
                <a:cs typeface="Open Sans"/>
                <a:sym typeface="Open Sans"/>
              </a:rPr>
              <a:t>i.d., </a:t>
            </a:r>
            <a:r>
              <a:rPr lang="en-US" sz="1200">
                <a:solidFill>
                  <a:schemeClr val="dk1"/>
                </a:solidFill>
                <a:latin typeface="Open Sans"/>
                <a:ea typeface="Open Sans"/>
                <a:cs typeface="Open Sans"/>
                <a:sym typeface="Open Sans"/>
              </a:rPr>
              <a:t>dividiendo la demanda de electricidad del día </a:t>
            </a:r>
            <a:r>
              <a:rPr lang="en-US">
                <a:latin typeface="Open Sans"/>
                <a:ea typeface="Open Sans"/>
                <a:cs typeface="Open Sans"/>
                <a:sym typeface="Open Sans"/>
              </a:rPr>
              <a:t>i.d. </a:t>
            </a:r>
            <a:r>
              <a:rPr lang="en-US" sz="1200">
                <a:solidFill>
                  <a:schemeClr val="dk1"/>
                </a:solidFill>
                <a:latin typeface="Open Sans"/>
                <a:ea typeface="Open Sans"/>
                <a:cs typeface="Open Sans"/>
                <a:sym typeface="Open Sans"/>
              </a:rPr>
              <a:t>de la semana i</a:t>
            </a:r>
            <a:r>
              <a:rPr lang="en-US">
                <a:latin typeface="Open Sans"/>
                <a:ea typeface="Open Sans"/>
                <a:cs typeface="Open Sans"/>
                <a:sym typeface="Open Sans"/>
              </a:rPr>
              <a:t>, E i.i.d., </a:t>
            </a:r>
            <a:r>
              <a:rPr lang="en-US" sz="1200">
                <a:solidFill>
                  <a:schemeClr val="dk1"/>
                </a:solidFill>
                <a:latin typeface="Open Sans"/>
                <a:ea typeface="Open Sans"/>
                <a:cs typeface="Open Sans"/>
                <a:sym typeface="Open Sans"/>
              </a:rPr>
              <a:t>por la demanda media diaria de electricidad de la semana i</a:t>
            </a:r>
            <a:r>
              <a:rPr lang="en-US">
                <a:latin typeface="Open Sans"/>
                <a:ea typeface="Open Sans"/>
                <a:cs typeface="Open Sans"/>
                <a:sym typeface="Open Sans"/>
              </a:rPr>
              <a:t>, </a:t>
            </a:r>
            <a:r>
              <a:rPr lang="en-US" sz="1200">
                <a:solidFill>
                  <a:schemeClr val="dk1"/>
                </a:solidFill>
                <a:latin typeface="Open Sans"/>
                <a:ea typeface="Open Sans"/>
                <a:cs typeface="Open Sans"/>
                <a:sym typeface="Open Sans"/>
              </a:rPr>
              <a:t>E </a:t>
            </a:r>
            <a:r>
              <a:rPr lang="en-US">
                <a:latin typeface="Open Sans"/>
                <a:ea typeface="Open Sans"/>
                <a:cs typeface="Open Sans"/>
                <a:sym typeface="Open Sans"/>
              </a:rPr>
              <a:t>media i</a:t>
            </a:r>
            <a:r>
              <a:rPr lang="en-US" sz="1200">
                <a:solidFill>
                  <a:schemeClr val="dk1"/>
                </a:solidFill>
                <a:latin typeface="Open Sans"/>
                <a:ea typeface="Open Sans"/>
                <a:cs typeface="Open Sans"/>
                <a:sym typeface="Open Sans"/>
              </a:rPr>
              <a:t>, como se indica en la segunda ecuación.</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Como se indica en la tercera ecuación, la suma de los coeficientes diarios de cada semana debe ser igual a 7.</a:t>
            </a:r>
            <a:endParaRPr/>
          </a:p>
          <a:p>
            <a:pPr marL="0" lvl="0" indent="0" algn="l" rtl="0">
              <a:spcBef>
                <a:spcPts val="360"/>
              </a:spcBef>
              <a:spcAft>
                <a:spcPts val="0"/>
              </a:spcAft>
              <a:buNone/>
            </a:pPr>
            <a:endParaRPr sz="1200">
              <a:solidFill>
                <a:schemeClr val="dk1"/>
              </a:solidFill>
            </a:endParaRPr>
          </a:p>
        </p:txBody>
      </p:sp>
      <p:sp>
        <p:nvSpPr>
          <p:cNvPr id="582" name="Google Shape;58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a:ea typeface="Open Sans"/>
                <a:cs typeface="Open Sans"/>
                <a:sym typeface="Open Sans"/>
              </a:rPr>
              <a:t>El objetivo de los coeficientes horarios es repartir la demanda de energía a lo largo de las 24 horas del día. Para cada hora del día, se dará un coeficiente en función del nivel de demanda en esa hora.</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Así, el coeficiente horario, capital H, se calcula como la demanda eléctrica media, capital E, en la hora h del día </a:t>
            </a:r>
            <a:r>
              <a:rPr lang="en-US">
                <a:latin typeface="Open Sans"/>
                <a:ea typeface="Open Sans"/>
                <a:cs typeface="Open Sans"/>
                <a:sym typeface="Open Sans"/>
              </a:rPr>
              <a:t>i.d., en la </a:t>
            </a:r>
            <a:r>
              <a:rPr lang="en-US" sz="1200">
                <a:solidFill>
                  <a:schemeClr val="dk1"/>
                </a:solidFill>
                <a:latin typeface="Open Sans"/>
                <a:ea typeface="Open Sans"/>
                <a:cs typeface="Open Sans"/>
                <a:sym typeface="Open Sans"/>
              </a:rPr>
              <a:t>estación </a:t>
            </a:r>
            <a:r>
              <a:rPr lang="en-US">
                <a:latin typeface="Open Sans"/>
                <a:ea typeface="Open Sans"/>
                <a:cs typeface="Open Sans"/>
                <a:sym typeface="Open Sans"/>
              </a:rPr>
              <a:t>i.s. </a:t>
            </a:r>
            <a:r>
              <a:rPr lang="en-US" sz="1200">
                <a:solidFill>
                  <a:schemeClr val="dk1"/>
                </a:solidFill>
                <a:latin typeface="Open Sans"/>
                <a:ea typeface="Open Sans"/>
                <a:cs typeface="Open Sans"/>
                <a:sym typeface="Open Sans"/>
              </a:rPr>
              <a:t>para el cliente </a:t>
            </a:r>
            <a:r>
              <a:rPr lang="en-US">
                <a:latin typeface="Open Sans"/>
                <a:ea typeface="Open Sans"/>
                <a:cs typeface="Open Sans"/>
                <a:sym typeface="Open Sans"/>
              </a:rPr>
              <a:t>i.c., </a:t>
            </a:r>
            <a:r>
              <a:rPr lang="en-US" sz="1200">
                <a:solidFill>
                  <a:schemeClr val="dk1"/>
                </a:solidFill>
                <a:latin typeface="Open Sans"/>
                <a:ea typeface="Open Sans"/>
                <a:cs typeface="Open Sans"/>
                <a:sym typeface="Open Sans"/>
              </a:rPr>
              <a:t>dividida por la demanda eléctrica media horaria, capital E, del día </a:t>
            </a:r>
            <a:r>
              <a:rPr lang="en-US">
                <a:latin typeface="Open Sans"/>
                <a:ea typeface="Open Sans"/>
                <a:cs typeface="Open Sans"/>
                <a:sym typeface="Open Sans"/>
              </a:rPr>
              <a:t>i.d., </a:t>
            </a:r>
            <a:r>
              <a:rPr lang="en-US" sz="1200">
                <a:solidFill>
                  <a:schemeClr val="dk1"/>
                </a:solidFill>
                <a:latin typeface="Open Sans"/>
                <a:ea typeface="Open Sans"/>
                <a:cs typeface="Open Sans"/>
                <a:sym typeface="Open Sans"/>
              </a:rPr>
              <a:t>en la estación </a:t>
            </a:r>
            <a:r>
              <a:rPr lang="en-US">
                <a:latin typeface="Open Sans"/>
                <a:ea typeface="Open Sans"/>
                <a:cs typeface="Open Sans"/>
                <a:sym typeface="Open Sans"/>
              </a:rPr>
              <a:t>i.s. </a:t>
            </a:r>
            <a:r>
              <a:rPr lang="en-US" sz="1200">
                <a:solidFill>
                  <a:schemeClr val="dk1"/>
                </a:solidFill>
                <a:latin typeface="Open Sans"/>
                <a:ea typeface="Open Sans"/>
                <a:cs typeface="Open Sans"/>
                <a:sym typeface="Open Sans"/>
              </a:rPr>
              <a:t>para el cliente </a:t>
            </a:r>
            <a:r>
              <a:rPr lang="en-US">
                <a:latin typeface="Open Sans"/>
                <a:ea typeface="Open Sans"/>
                <a:cs typeface="Open Sans"/>
                <a:sym typeface="Open Sans"/>
              </a:rPr>
              <a:t>i.c..</a:t>
            </a:r>
            <a:endParaRPr sz="1200">
              <a:solidFill>
                <a:schemeClr val="dk1"/>
              </a:solidFill>
              <a:latin typeface="Open Sans"/>
              <a:ea typeface="Open Sans"/>
              <a:cs typeface="Open Sans"/>
              <a:sym typeface="Open Sans"/>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La suma de los coeficientes horarios de cada día debe ser igual a 24.</a:t>
            </a:r>
            <a:endParaRPr/>
          </a:p>
        </p:txBody>
      </p:sp>
      <p:sp>
        <p:nvSpPr>
          <p:cNvPr id="599" name="Google Shape;59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Ahora hemos visto cómo se pueden calcular los coeficientes para tener en cuenta la variación temporal de la demanda. </a:t>
            </a:r>
            <a:endParaRPr/>
          </a:p>
          <a:p>
            <a:pPr marL="0" lvl="0" indent="0" algn="l" rtl="0">
              <a:spcBef>
                <a:spcPts val="360"/>
              </a:spcBef>
              <a:spcAft>
                <a:spcPts val="0"/>
              </a:spcAft>
              <a:buNone/>
            </a:pPr>
            <a:r>
              <a:rPr lang="en-US">
                <a:latin typeface="Open Sans"/>
                <a:ea typeface="Open Sans"/>
                <a:cs typeface="Open Sans"/>
                <a:sym typeface="Open Sans"/>
              </a:rPr>
              <a:t>La tendencia de crecimiento a lo largo del año se representa mediante el deflactor de tendencia de crecimiento G para cada semana i.</a:t>
            </a:r>
            <a:endParaRPr/>
          </a:p>
          <a:p>
            <a:pPr marL="0" lvl="0" indent="0" algn="l" rtl="0">
              <a:spcBef>
                <a:spcPts val="360"/>
              </a:spcBef>
              <a:spcAft>
                <a:spcPts val="0"/>
              </a:spcAft>
              <a:buNone/>
            </a:pPr>
            <a:r>
              <a:rPr lang="en-US">
                <a:latin typeface="Open Sans"/>
                <a:ea typeface="Open Sans"/>
                <a:cs typeface="Open Sans"/>
                <a:sym typeface="Open Sans"/>
              </a:rPr>
              <a:t>Las variaciones estacionales se contabilizan con los coeficientes estacionales S para cada semana i.</a:t>
            </a:r>
            <a:endParaRPr/>
          </a:p>
          <a:p>
            <a:pPr marL="0" lvl="0" indent="0" algn="l" rtl="0">
              <a:spcBef>
                <a:spcPts val="360"/>
              </a:spcBef>
              <a:spcAft>
                <a:spcPts val="0"/>
              </a:spcAft>
              <a:buNone/>
            </a:pPr>
            <a:r>
              <a:rPr lang="en-US">
                <a:latin typeface="Open Sans"/>
                <a:ea typeface="Open Sans"/>
                <a:cs typeface="Open Sans"/>
                <a:sym typeface="Open Sans"/>
              </a:rPr>
              <a:t>Las variaciones diarias se representan mediante los coeficientes diarios D para cada semana i y cada tipo de día i.d.</a:t>
            </a:r>
            <a:endParaRPr/>
          </a:p>
          <a:p>
            <a:pPr marL="0" lvl="0" indent="0" algn="l" rtl="0">
              <a:spcBef>
                <a:spcPts val="360"/>
              </a:spcBef>
              <a:spcAft>
                <a:spcPts val="0"/>
              </a:spcAft>
              <a:buNone/>
            </a:pPr>
            <a:r>
              <a:rPr lang="en-US">
                <a:latin typeface="Open Sans"/>
                <a:ea typeface="Open Sans"/>
                <a:cs typeface="Open Sans"/>
                <a:sym typeface="Open Sans"/>
              </a:rPr>
              <a:t>Por último, las variaciones horarias se contabilizan con los coeficientes horarios capital H para cada una de las 24 horas de un día h, cada cliente i.c., cada tipo de día i.d. , y cada estación i.s.</a:t>
            </a:r>
            <a:endParaRPr/>
          </a:p>
          <a:p>
            <a:pPr marL="0" lvl="0" indent="0" algn="l" rtl="0">
              <a:spcBef>
                <a:spcPts val="360"/>
              </a:spcBef>
              <a:spcAft>
                <a:spcPts val="0"/>
              </a:spcAft>
              <a:buNone/>
            </a:pPr>
            <a:endParaRPr/>
          </a:p>
          <a:p>
            <a:pPr marL="0" lvl="0" indent="0" algn="l" rtl="0">
              <a:spcBef>
                <a:spcPts val="360"/>
              </a:spcBef>
              <a:spcAft>
                <a:spcPts val="0"/>
              </a:spcAft>
              <a:buNone/>
            </a:pPr>
            <a:r>
              <a:rPr lang="en-US">
                <a:latin typeface="Open Sans"/>
                <a:ea typeface="Open Sans"/>
                <a:cs typeface="Open Sans"/>
                <a:sym typeface="Open Sans"/>
              </a:rPr>
              <a:t>Con esto concluye la clase 9, que ha ofrecido una introducción al MAED-E.L. y a la curva de demanda de electricidad.</a:t>
            </a:r>
            <a:endParaRPr/>
          </a:p>
          <a:p>
            <a:pPr marL="0" lvl="0" indent="0" algn="l" rtl="0">
              <a:spcBef>
                <a:spcPts val="360"/>
              </a:spcBef>
              <a:spcAft>
                <a:spcPts val="0"/>
              </a:spcAft>
              <a:buNone/>
            </a:pPr>
            <a:r>
              <a:rPr lang="en-US">
                <a:latin typeface="Open Sans"/>
                <a:ea typeface="Open Sans"/>
                <a:cs typeface="Open Sans"/>
                <a:sym typeface="Open Sans"/>
              </a:rPr>
              <a:t>En la siguiente clase, aprenderá cómo MAED-E.L. utiliza estos coeficientes para calcular los perfiles de demanda de electricidad por hora para cada cliente, sector y todo el sistema.</a:t>
            </a:r>
            <a:endParaRPr/>
          </a:p>
        </p:txBody>
      </p:sp>
      <p:sp>
        <p:nvSpPr>
          <p:cNvPr id="614" name="Google Shape;61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None/>
            </a:pPr>
            <a:r>
              <a:rPr lang="en-US" sz="1200">
                <a:solidFill>
                  <a:schemeClr val="dk1"/>
                </a:solidFill>
                <a:latin typeface="Open Sans"/>
                <a:ea typeface="Open Sans"/>
                <a:cs typeface="Open Sans"/>
                <a:sym typeface="Open Sans"/>
              </a:rPr>
              <a:t>La electricidad es un vector energético, o forma de mover la energía de un lugar a otro, que se utiliza para alimentar muchas tecnologías modernas</a:t>
            </a:r>
            <a:r>
              <a:rPr lang="en-US">
                <a:latin typeface="Open Sans"/>
                <a:ea typeface="Open Sans"/>
                <a:cs typeface="Open Sans"/>
                <a:sym typeface="Open Sans"/>
              </a:rPr>
              <a:t>, </a:t>
            </a:r>
            <a:r>
              <a:rPr lang="en-US" sz="1200">
                <a:solidFill>
                  <a:schemeClr val="dk1"/>
                </a:solidFill>
                <a:latin typeface="Open Sans"/>
                <a:ea typeface="Open Sans"/>
                <a:cs typeface="Open Sans"/>
                <a:sym typeface="Open Sans"/>
              </a:rPr>
              <a:t>desde las bombillas hasta los teléfonos móviles. Uno de los retos que plantea el uso de la electricidad es </a:t>
            </a:r>
            <a:r>
              <a:rPr lang="en-US">
                <a:latin typeface="Open Sans"/>
                <a:ea typeface="Open Sans"/>
                <a:cs typeface="Open Sans"/>
                <a:sym typeface="Open Sans"/>
              </a:rPr>
              <a:t>su almacenamiento.</a:t>
            </a:r>
            <a:r>
              <a:rPr lang="en-US" sz="1200">
                <a:solidFill>
                  <a:schemeClr val="dk1"/>
                </a:solidFill>
                <a:latin typeface="Open Sans"/>
                <a:ea typeface="Open Sans"/>
                <a:cs typeface="Open Sans"/>
                <a:sym typeface="Open Sans"/>
              </a:rPr>
              <a:t> Los combustibles líquidos, como el petróleo y el gasóleo, pueden almacenarse en tanques hasta que estemos listos para usarlos, y los edificios pueden calentarse unas horas antes de que los necesitemos. Sin embargo, la electricidad tiene que utilizarse de inmediato. Esto significa que la electricidad tiene que generarse, transmitirse y distribuirse exactamente en el mismo momento en que se demanda.</a:t>
            </a:r>
            <a:endParaRPr/>
          </a:p>
          <a:p>
            <a:pPr marL="0" lvl="0" indent="0" algn="l" rtl="0">
              <a:spcBef>
                <a:spcPts val="360"/>
              </a:spcBef>
              <a:spcAft>
                <a:spcPts val="0"/>
              </a:spcAft>
              <a:buNone/>
            </a:pPr>
            <a:endParaRPr sz="1200">
              <a:solidFill>
                <a:schemeClr val="dk1"/>
              </a:solidFill>
            </a:endParaRPr>
          </a:p>
          <a:p>
            <a:pPr marL="0" lvl="0" indent="0" algn="l" rtl="0">
              <a:spcBef>
                <a:spcPts val="360"/>
              </a:spcBef>
              <a:spcAft>
                <a:spcPts val="0"/>
              </a:spcAft>
              <a:buNone/>
            </a:pPr>
            <a:endParaRPr sz="1200">
              <a:solidFill>
                <a:schemeClr val="dk1"/>
              </a:solidFill>
            </a:endParaRPr>
          </a:p>
        </p:txBody>
      </p:sp>
      <p:sp>
        <p:nvSpPr>
          <p:cNvPr id="142" name="Google Shape;1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rgbClr val="000000"/>
              </a:buClr>
              <a:buSzPts val="1100"/>
              <a:buFont typeface="Arial"/>
              <a:buNone/>
            </a:pPr>
            <a:r>
              <a:rPr lang="en-US">
                <a:latin typeface="Open Sans"/>
                <a:ea typeface="Open Sans"/>
                <a:cs typeface="Open Sans"/>
                <a:sym typeface="Open Sans"/>
              </a:rPr>
              <a:t>El </a:t>
            </a:r>
            <a:r>
              <a:rPr lang="en-US" sz="1200">
                <a:solidFill>
                  <a:schemeClr val="dk1"/>
                </a:solidFill>
                <a:latin typeface="Open Sans"/>
                <a:ea typeface="Open Sans"/>
                <a:cs typeface="Open Sans"/>
                <a:sym typeface="Open Sans"/>
              </a:rPr>
              <a:t>sistema eléctrico debe suministrar siempre suficiente electricidad para satisfacer la demanda</a:t>
            </a:r>
            <a:endParaRPr sz="1200">
              <a:solidFill>
                <a:schemeClr val="dk1"/>
              </a:solidFill>
            </a:endParaRPr>
          </a:p>
          <a:p>
            <a:pPr marL="158750" marR="0" lvl="0" indent="0" algn="l" rtl="0">
              <a:lnSpc>
                <a:spcPct val="100000"/>
              </a:lnSpc>
              <a:spcBef>
                <a:spcPts val="0"/>
              </a:spcBef>
              <a:spcAft>
                <a:spcPts val="0"/>
              </a:spcAft>
              <a:buClr>
                <a:srgbClr val="000000"/>
              </a:buClr>
              <a:buSzPts val="1100"/>
              <a:buFont typeface="Arial"/>
              <a:buNone/>
            </a:pPr>
            <a:r>
              <a:rPr lang="en-US" sz="1200">
                <a:solidFill>
                  <a:schemeClr val="dk1"/>
                </a:solidFill>
                <a:latin typeface="Open Sans"/>
                <a:ea typeface="Open Sans"/>
                <a:cs typeface="Open Sans"/>
                <a:sym typeface="Open Sans"/>
              </a:rPr>
              <a:t>Tenemos formas de almacenar pequeñas cantidades de electricidad, y un importante esfuerzo de investigación se centra en el desarrollo de tecnologías asequibles para almacenar mayores cantidades de electricidad. </a:t>
            </a:r>
            <a:endParaRPr/>
          </a:p>
          <a:p>
            <a:pPr marL="158750" lvl="0" indent="0" algn="l" rtl="0">
              <a:spcBef>
                <a:spcPts val="0"/>
              </a:spcBef>
              <a:spcAft>
                <a:spcPts val="0"/>
              </a:spcAft>
              <a:buClr>
                <a:srgbClr val="000000"/>
              </a:buClr>
              <a:buSzPts val="1100"/>
              <a:buFont typeface="Arial"/>
              <a:buNone/>
            </a:pPr>
            <a:r>
              <a:rPr lang="en-US" sz="1200">
                <a:solidFill>
                  <a:schemeClr val="dk1"/>
                </a:solidFill>
                <a:latin typeface="Open Sans"/>
                <a:ea typeface="Open Sans"/>
                <a:cs typeface="Open Sans"/>
                <a:sym typeface="Open Sans"/>
              </a:rPr>
              <a:t>Para decidir cuánta capacidad de generación de electricidad hay que construir, hay que saber cuánta demanda de electricidad </a:t>
            </a:r>
            <a:r>
              <a:rPr lang="en-US">
                <a:latin typeface="Open Sans"/>
                <a:ea typeface="Open Sans"/>
                <a:cs typeface="Open Sans"/>
                <a:sym typeface="Open Sans"/>
              </a:rPr>
              <a:t>es probable que haya a lo largo </a:t>
            </a:r>
            <a:r>
              <a:rPr lang="en-US" sz="1200">
                <a:solidFill>
                  <a:schemeClr val="dk1"/>
                </a:solidFill>
                <a:latin typeface="Open Sans"/>
                <a:ea typeface="Open Sans"/>
                <a:cs typeface="Open Sans"/>
                <a:sym typeface="Open Sans"/>
              </a:rPr>
              <a:t>del año. No basta con conocer la media o el total de la demanda anual de electricidad. Para saber la capacidad de generación y transmisión que se necesitará en cada momento, necesitamos conocer la demanda de electricidad de cada mes, semana, día y hora</a:t>
            </a:r>
            <a:r>
              <a:rPr lang="en-US">
                <a:latin typeface="Open Sans"/>
                <a:ea typeface="Open Sans"/>
                <a:cs typeface="Open Sans"/>
                <a:sym typeface="Open Sans"/>
              </a:rPr>
              <a:t>. </a:t>
            </a:r>
            <a:endParaRPr sz="1200">
              <a:solidFill>
                <a:schemeClr val="dk1"/>
              </a:solidFill>
            </a:endParaRPr>
          </a:p>
          <a:p>
            <a:pPr marL="158750" lvl="0" indent="0" algn="l" rtl="0">
              <a:spcBef>
                <a:spcPts val="0"/>
              </a:spcBef>
              <a:spcAft>
                <a:spcPts val="0"/>
              </a:spcAft>
              <a:buClr>
                <a:srgbClr val="000000"/>
              </a:buClr>
              <a:buSzPts val="1100"/>
              <a:buFont typeface="Arial"/>
              <a:buNone/>
            </a:pPr>
            <a:r>
              <a:rPr lang="en-US" sz="1200">
                <a:solidFill>
                  <a:schemeClr val="dk1"/>
                </a:solidFill>
                <a:latin typeface="Open Sans"/>
                <a:ea typeface="Open Sans"/>
                <a:cs typeface="Open Sans"/>
                <a:sym typeface="Open Sans"/>
              </a:rPr>
              <a:t>Estos patrones horarios de la demanda de electricidad dependen de diferentes factores, como la geografía y el clima, el estilo de vida de la población, el nivel de electrificación, las tecnologías y el horario de trabajo de los sectores económicos</a:t>
            </a:r>
            <a:r>
              <a:rPr lang="en-US">
                <a:latin typeface="Open Sans"/>
                <a:ea typeface="Open Sans"/>
                <a:cs typeface="Open Sans"/>
                <a:sym typeface="Open Sans"/>
              </a:rPr>
              <a:t>. </a:t>
            </a:r>
            <a:endParaRPr sz="1200">
              <a:solidFill>
                <a:schemeClr val="dk1"/>
              </a:solidFill>
            </a:endParaRPr>
          </a:p>
          <a:p>
            <a:pPr marL="158750" lvl="0" indent="0" algn="l" rtl="0">
              <a:spcBef>
                <a:spcPts val="360"/>
              </a:spcBef>
              <a:spcAft>
                <a:spcPts val="0"/>
              </a:spcAft>
              <a:buClr>
                <a:schemeClr val="dk1"/>
              </a:buClr>
              <a:buSzPts val="1200"/>
              <a:buFont typeface="Open Sans"/>
              <a:buNone/>
            </a:pPr>
            <a:endParaRPr sz="1200">
              <a:solidFill>
                <a:schemeClr val="dk1"/>
              </a:solidFill>
            </a:endParaRPr>
          </a:p>
        </p:txBody>
      </p:sp>
      <p:sp>
        <p:nvSpPr>
          <p:cNvPr id="164" name="Google Shape;1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Open Sans"/>
                <a:ea typeface="Open Sans"/>
                <a:cs typeface="Open Sans"/>
                <a:sym typeface="Open Sans"/>
              </a:rPr>
              <a:t>Un ejemplo de las consecuencias negativas de un desajuste entre la oferta y la demanda es el siguiente. </a:t>
            </a:r>
            <a:endParaRPr/>
          </a:p>
          <a:p>
            <a:pPr marL="0" lvl="0" indent="0" algn="l" rtl="0">
              <a:spcBef>
                <a:spcPts val="1000"/>
              </a:spcBef>
              <a:spcAft>
                <a:spcPts val="0"/>
              </a:spcAft>
              <a:buNone/>
            </a:pPr>
            <a:r>
              <a:rPr lang="en-US">
                <a:latin typeface="Open Sans"/>
                <a:ea typeface="Open Sans"/>
                <a:cs typeface="Open Sans"/>
                <a:sym typeface="Open Sans"/>
              </a:rPr>
              <a:t>Las grandes redes eléctricas transportan corriente alterna y están diseñadas para una frecuencia de corriente específica.</a:t>
            </a:r>
            <a:endParaRPr/>
          </a:p>
          <a:p>
            <a:pPr marL="0" lvl="0" indent="0" algn="l" rtl="0">
              <a:spcBef>
                <a:spcPts val="1000"/>
              </a:spcBef>
              <a:spcAft>
                <a:spcPts val="0"/>
              </a:spcAft>
              <a:buNone/>
            </a:pPr>
            <a:r>
              <a:rPr lang="en-US">
                <a:latin typeface="Open Sans"/>
                <a:ea typeface="Open Sans"/>
                <a:cs typeface="Open Sans"/>
                <a:sym typeface="Open Sans"/>
              </a:rPr>
              <a:t>Si hay más demanda de electricidad que oferta, la frecuencia de la red bajará.</a:t>
            </a:r>
            <a:endParaRPr/>
          </a:p>
          <a:p>
            <a:pPr marL="0" lvl="0" indent="0" algn="l" rtl="0">
              <a:spcBef>
                <a:spcPts val="1000"/>
              </a:spcBef>
              <a:spcAft>
                <a:spcPts val="0"/>
              </a:spcAft>
              <a:buNone/>
            </a:pPr>
            <a:r>
              <a:rPr lang="en-US">
                <a:latin typeface="Open Sans"/>
                <a:ea typeface="Open Sans"/>
                <a:cs typeface="Open Sans"/>
                <a:sym typeface="Open Sans"/>
              </a:rPr>
              <a:t>Si la frecuencia de la red es demasiado baja, los generadores pueden desconectarse porque no se ajustan lo suficiente a la frecuencia de la red.</a:t>
            </a:r>
            <a:endParaRPr/>
          </a:p>
          <a:p>
            <a:pPr marL="0" lvl="0" indent="0" algn="l" rtl="0">
              <a:spcBef>
                <a:spcPts val="1000"/>
              </a:spcBef>
              <a:spcAft>
                <a:spcPts val="0"/>
              </a:spcAft>
              <a:buNone/>
            </a:pPr>
            <a:r>
              <a:rPr lang="en-US">
                <a:latin typeface="Open Sans"/>
                <a:ea typeface="Open Sans"/>
                <a:cs typeface="Open Sans"/>
                <a:sym typeface="Open Sans"/>
              </a:rPr>
              <a:t>La desconexión de los generadores puede provocar apagones que pueden durar horas o incluso días hasta que los generadores vuelvan a funcionar.</a:t>
            </a:r>
            <a:endParaRPr/>
          </a:p>
          <a:p>
            <a:pPr marL="0" lvl="0" indent="0" algn="l" rtl="0">
              <a:spcBef>
                <a:spcPts val="1000"/>
              </a:spcBef>
              <a:spcAft>
                <a:spcPts val="0"/>
              </a:spcAft>
              <a:buNone/>
            </a:pPr>
            <a:r>
              <a:rPr lang="en-US">
                <a:latin typeface="Open Sans"/>
                <a:ea typeface="Open Sans"/>
                <a:cs typeface="Open Sans"/>
                <a:sym typeface="Open Sans"/>
              </a:rPr>
              <a:t>Para evitar los apagones, la mayoría de las redes tienen planes de desconexión de la carga eléctrica para reducir la demanda. </a:t>
            </a:r>
            <a:endParaRPr/>
          </a:p>
          <a:p>
            <a:pPr marL="0" lvl="0" indent="0" algn="l" rtl="0">
              <a:spcBef>
                <a:spcPts val="1000"/>
              </a:spcBef>
              <a:spcAft>
                <a:spcPts val="0"/>
              </a:spcAft>
              <a:buNone/>
            </a:pPr>
            <a:r>
              <a:rPr lang="en-US">
                <a:latin typeface="Open Sans"/>
                <a:ea typeface="Open Sans"/>
                <a:cs typeface="Open Sans"/>
                <a:sym typeface="Open Sans"/>
              </a:rPr>
              <a:t>Por lo tanto, la planificación para adecuar la oferta y la demanda es importante para mantener las luces encendidas.</a:t>
            </a:r>
            <a:endParaRPr/>
          </a:p>
          <a:p>
            <a:pPr marL="0" lvl="0" indent="0" algn="l" rtl="0">
              <a:spcBef>
                <a:spcPts val="360"/>
              </a:spcBef>
              <a:spcAft>
                <a:spcPts val="0"/>
              </a:spcAft>
              <a:buNone/>
            </a:pPr>
            <a:endParaRPr/>
          </a:p>
        </p:txBody>
      </p:sp>
      <p:sp>
        <p:nvSpPr>
          <p:cNvPr id="179" name="Google Shape;17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None/>
            </a:pPr>
            <a:r>
              <a:rPr lang="en-US"/>
              <a:t>Las tecnologías renovables, como los aerogeneradores y las células solares, se han convertido en generadores de electricidad más importantes a medida que sus precios han bajado y los responsables de la toma de decisiones trabajan para reducir las emisiones de gases de efecto invernadero de los generadores alimentados por combustibles fósiles. Uno de los mayores retos de la energía eólica y solar es que son fuentes de energía intermitentes o no continuas. Mientras que la demanda de electricidad tiende a seguir un patrón predecible, la producción eólica y solar cambia con el tiempo y puede ser difícil de predecir con más de unos días de antelación.</a:t>
            </a:r>
            <a:endParaRPr/>
          </a:p>
          <a:p>
            <a:pPr marL="171450" lvl="0" indent="-171450" algn="l" rtl="0">
              <a:spcBef>
                <a:spcPts val="0"/>
              </a:spcBef>
              <a:spcAft>
                <a:spcPts val="0"/>
              </a:spcAft>
              <a:buNone/>
            </a:pPr>
            <a:r>
              <a:rPr lang="en-US"/>
              <a:t>A la izquierda, puedes ver un gráfico de la demanda de electricidad de las dos primeras semanas del año, basado en los datos de demanda horaria de ejemplo utilizados en los ejercicios prácticos. Como puedes ver, la demanda sigue un patrón consistente cada día, con picos de demanda por la mañana y por la tarde y menos electricidad utilizada durante la noche. Aunque la cantidad de demanda de electricidad cambia un poco de un día a otro, es bastante predecible.</a:t>
            </a:r>
            <a:endParaRPr/>
          </a:p>
          <a:p>
            <a:pPr marL="171450" lvl="0" indent="-171450" algn="l" rtl="0">
              <a:spcBef>
                <a:spcPts val="0"/>
              </a:spcBef>
              <a:spcAft>
                <a:spcPts val="0"/>
              </a:spcAft>
              <a:buNone/>
            </a:pPr>
            <a:r>
              <a:rPr lang="en-US">
                <a:latin typeface="Open Sans"/>
                <a:ea typeface="Open Sans"/>
                <a:cs typeface="Open Sans"/>
                <a:sym typeface="Open Sans"/>
              </a:rPr>
              <a:t>Compara los datos de la demanda con los gráficos de la derecha. El gráfico superior muestra la generación de energía solar de una planta de 1 kilovatio en Oxford (Reino Unido) durante las dos primeras semanas de 2015. Como se puede ver, la cantidad de energía solar generada cada día depende de si el tiempo está claro o nublado, y no se genera energía solar una vez que el sol se ha puesto. En un día nublado de invierno en el hemisferio norte, puede haber muy poca energía solar. </a:t>
            </a:r>
            <a:endParaRPr/>
          </a:p>
          <a:p>
            <a:pPr marL="171450" lvl="0" indent="-171450" algn="l" rtl="0">
              <a:spcBef>
                <a:spcPts val="0"/>
              </a:spcBef>
              <a:spcAft>
                <a:spcPts val="0"/>
              </a:spcAft>
              <a:buNone/>
            </a:pPr>
            <a:r>
              <a:rPr lang="en-US">
                <a:latin typeface="Open Sans"/>
                <a:ea typeface="Open Sans"/>
                <a:cs typeface="Open Sans"/>
                <a:sym typeface="Open Sans"/>
              </a:rPr>
              <a:t>El gráfico inferior de la derecha muestra la generación de energía eólica de una planta de 1 kilovatio de ejemplo en Oxford, Reino Unido, durante las dos primeras semanas de 2019. La cantidad de energía eólica cambia cada pocos días, dependiendo de si el tiempo es ventoso o está quieto. </a:t>
            </a:r>
            <a:endParaRPr/>
          </a:p>
          <a:p>
            <a:pPr marL="171450" lvl="0" indent="-171450" algn="l" rtl="0">
              <a:spcBef>
                <a:spcPts val="0"/>
              </a:spcBef>
              <a:spcAft>
                <a:spcPts val="0"/>
              </a:spcAft>
              <a:buNone/>
            </a:pPr>
            <a:r>
              <a:rPr lang="en-US">
                <a:latin typeface="Open Sans"/>
                <a:ea typeface="Open Sans"/>
                <a:cs typeface="Open Sans"/>
                <a:sym typeface="Open Sans"/>
              </a:rPr>
              <a:t>A medida que intentamos satisfacer una mayor demanda de electricidad utilizando recursos eólicos y solares, tenemos que averiguar cómo satisfacer patrones de demanda constantes a partir de la generación intermitente.</a:t>
            </a:r>
            <a:endParaRPr/>
          </a:p>
        </p:txBody>
      </p:sp>
      <p:sp>
        <p:nvSpPr>
          <p:cNvPr id="190" name="Google Shape;19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Open Sans"/>
                <a:ea typeface="Open Sans"/>
                <a:cs typeface="Open Sans"/>
                <a:sym typeface="Open Sans"/>
              </a:rPr>
              <a:t>Una opción para satisfacer los patrones de demanda de electricidad con energía eólica y solar intermitente es utilizar el almacenamiento de electricidad. El almacenamiento de electricidad nos permite guardar la energía extra de la generación eólica y solar para utilizarla cuando la demanda de electricidad es alta y la producción renovable es baja. </a:t>
            </a:r>
            <a:endParaRPr/>
          </a:p>
          <a:p>
            <a:pPr marL="0" lvl="0" indent="0" algn="l" rtl="0">
              <a:spcBef>
                <a:spcPts val="0"/>
              </a:spcBef>
              <a:spcAft>
                <a:spcPts val="0"/>
              </a:spcAft>
              <a:buClr>
                <a:schemeClr val="dk1"/>
              </a:buClr>
              <a:buSzPts val="1200"/>
              <a:buFont typeface="Open Sans"/>
              <a:buNone/>
            </a:pPr>
            <a:endParaRPr/>
          </a:p>
          <a:p>
            <a:pPr marL="0" lvl="0" indent="0" algn="l" rtl="0">
              <a:spcBef>
                <a:spcPts val="0"/>
              </a:spcBef>
              <a:spcAft>
                <a:spcPts val="0"/>
              </a:spcAft>
              <a:buClr>
                <a:schemeClr val="dk1"/>
              </a:buClr>
              <a:buSzPts val="1200"/>
              <a:buFont typeface="Open Sans"/>
              <a:buNone/>
            </a:pPr>
            <a:r>
              <a:rPr lang="en-US">
                <a:latin typeface="Open Sans"/>
                <a:ea typeface="Open Sans"/>
                <a:cs typeface="Open Sans"/>
                <a:sym typeface="Open Sans"/>
              </a:rPr>
              <a:t>Como se ha mencionado antes en esta conferencia, tenemos algunas formas de almacenar electricidad. Las tecnologías de almacenamiento más utilizadas en la red eléctrica son la hidroeléctrica de bombeo y los pequeños dispositivos como las baterías de iones de litio. La tecnología hidroeléctrica de bombeo se limita generalmente a las zonas geográficas donde el agua puede almacenarse en un depósito elevado. Las baterías de iones de litio son cada vez más comunes en la red eléctrica, ya que su coste ha bajado drásticamente en la última década. Sin embargo, estos dispositivos son limitados porque no pueden almacenar energía indefinidamente durante largos periodos de tiempo. Algunas soluciones de almacenamiento asequible y a gran escala en las que trabajan investigadores y empresarios son las baterías de larga duración, el hidrógeno y otros combustibles limpios, el almacenamiento de energía térmica, el almacenamiento de aire comprimido y otros tipos de almacenamiento de energía cinética.</a:t>
            </a:r>
            <a:endParaRPr/>
          </a:p>
          <a:p>
            <a:pPr marL="0" lvl="0" indent="0" algn="l" rtl="0">
              <a:spcBef>
                <a:spcPts val="0"/>
              </a:spcBef>
              <a:spcAft>
                <a:spcPts val="0"/>
              </a:spcAft>
              <a:buClr>
                <a:schemeClr val="dk1"/>
              </a:buClr>
              <a:buSzPts val="1200"/>
              <a:buFont typeface="Open Sans"/>
              <a:buNone/>
            </a:pPr>
            <a:endParaRPr/>
          </a:p>
          <a:p>
            <a:pPr marL="0" lvl="0" indent="0" algn="l" rtl="0">
              <a:spcBef>
                <a:spcPts val="0"/>
              </a:spcBef>
              <a:spcAft>
                <a:spcPts val="0"/>
              </a:spcAft>
              <a:buClr>
                <a:schemeClr val="dk1"/>
              </a:buClr>
              <a:buSzPts val="1200"/>
              <a:buFont typeface="Open Sans"/>
              <a:buNone/>
            </a:pPr>
            <a:r>
              <a:rPr lang="en-US">
                <a:latin typeface="Open Sans"/>
                <a:ea typeface="Open Sans"/>
                <a:cs typeface="Open Sans"/>
                <a:sym typeface="Open Sans"/>
              </a:rPr>
              <a:t>Otra forma de adaptar la demanda de electricidad a la oferta de las energías renovables intermitentes es desplazar la demanda, lo que suele denominarse flexibilidad de la carga. Mientras que el almacenamiento desplaza la oferta de electricidad en el tiempo, la flexibilidad de la carga desplaza la demanda de electricidad en el tiempo. Esto significa que ciertas actividades que consumen electricidad, como la carga de vehículos eléctricos, la calefacción y la refrigeración de espacios, el calentamiento del agua, los ciclos de lavado e incluso la computación en los centros de datos, se reprograman para que ocurran cuando hay mucha generación de electricidad renovable. Por supuesto, hay ciertas actividades que consumen electricidad que los clientes pueden resistirse a reprogramar para que coincidan con la generación renovable, como la iluminación y la cocina. Nadie quiere quedarse a oscuras o con el horno frío esperando a que sople el viento.</a:t>
            </a:r>
            <a:endParaRPr/>
          </a:p>
          <a:p>
            <a:pPr marL="0" lvl="0" indent="0" algn="l" rtl="0">
              <a:spcBef>
                <a:spcPts val="0"/>
              </a:spcBef>
              <a:spcAft>
                <a:spcPts val="0"/>
              </a:spcAft>
              <a:buClr>
                <a:schemeClr val="dk1"/>
              </a:buClr>
              <a:buSzPts val="1200"/>
              <a:buFont typeface="Open Sans"/>
              <a:buNone/>
            </a:pPr>
            <a:endParaRPr/>
          </a:p>
          <a:p>
            <a:pPr marL="0" lvl="0" indent="0" algn="l" rtl="0">
              <a:spcBef>
                <a:spcPts val="0"/>
              </a:spcBef>
              <a:spcAft>
                <a:spcPts val="0"/>
              </a:spcAft>
              <a:buClr>
                <a:schemeClr val="dk1"/>
              </a:buClr>
              <a:buSzPts val="1200"/>
              <a:buFont typeface="Open Sans"/>
              <a:buNone/>
            </a:pPr>
            <a:r>
              <a:rPr lang="en-US">
                <a:latin typeface="Open Sans"/>
                <a:ea typeface="Open Sans"/>
                <a:cs typeface="Open Sans"/>
                <a:sym typeface="Open Sans"/>
              </a:rPr>
              <a:t>Para que la flexibilidad de la carga se utilice en un sistema eléctrico, se necesitan sistemas de comunicación inteligentes que permitan a las cargas coordinarse con el sistema. También se necesitan políticas que permitan y recompensen la flexibilidad de la carga para fomentar la participación de los consumidores. Se necesitan políticas de privacidad de datos para garantizar que la información sobre el uso de la electricidad de los hogares y las empresas no se utilice de forma indebida o sea robada.</a:t>
            </a:r>
            <a:endParaRPr/>
          </a:p>
        </p:txBody>
      </p:sp>
      <p:sp>
        <p:nvSpPr>
          <p:cNvPr id="208" name="Google Shape;20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Open Sans"/>
                <a:ea typeface="Open Sans"/>
                <a:cs typeface="Open Sans"/>
                <a:sym typeface="Open Sans"/>
              </a:rPr>
              <a:t>Ahora que hemos cubierto la importancia de entender los perfiles de la demanda de electricidad, vamos a considerar el MAED-E.L..</a:t>
            </a:r>
            <a:endParaRPr/>
          </a:p>
          <a:p>
            <a:pPr marL="0" lvl="0" indent="0" algn="l" rtl="0">
              <a:spcBef>
                <a:spcPts val="360"/>
              </a:spcBef>
              <a:spcAft>
                <a:spcPts val="0"/>
              </a:spcAft>
              <a:buNone/>
            </a:pPr>
            <a:r>
              <a:rPr lang="en-US">
                <a:latin typeface="Open Sans"/>
                <a:ea typeface="Open Sans"/>
                <a:cs typeface="Open Sans"/>
                <a:sym typeface="Open Sans"/>
              </a:rPr>
              <a:t>MAED-E.L. </a:t>
            </a:r>
            <a:r>
              <a:rPr lang="en-US" sz="1200">
                <a:solidFill>
                  <a:schemeClr val="dk1"/>
                </a:solidFill>
                <a:latin typeface="Open Sans"/>
                <a:ea typeface="Open Sans"/>
                <a:cs typeface="Open Sans"/>
                <a:sym typeface="Open Sans"/>
              </a:rPr>
              <a:t>es el segundo módulo del modelo MAED. Convierte la demanda eléctrica anual proyectada en curvas de demanda eléctrica horaria previstas para ayudar a planificar la expansión del sistema eléctrico.</a:t>
            </a:r>
            <a:endParaRPr/>
          </a:p>
        </p:txBody>
      </p:sp>
      <p:sp>
        <p:nvSpPr>
          <p:cNvPr id="236" name="Google Shape;2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Open Sans"/>
                <a:ea typeface="Open Sans"/>
                <a:cs typeface="Open Sans"/>
                <a:sym typeface="Open Sans"/>
              </a:rPr>
              <a:t>¿Por qué necesitamos que </a:t>
            </a:r>
            <a:r>
              <a:rPr lang="en-US">
                <a:latin typeface="Open Sans"/>
                <a:ea typeface="Open Sans"/>
                <a:cs typeface="Open Sans"/>
                <a:sym typeface="Open Sans"/>
              </a:rPr>
              <a:t>el MAED-E.L. </a:t>
            </a:r>
            <a:r>
              <a:rPr lang="en-US" sz="1200">
                <a:solidFill>
                  <a:schemeClr val="dk1"/>
                </a:solidFill>
                <a:latin typeface="Open Sans"/>
                <a:ea typeface="Open Sans"/>
                <a:cs typeface="Open Sans"/>
                <a:sym typeface="Open Sans"/>
              </a:rPr>
              <a:t>nos dé el perfil de la demanda horaria en lugar de utilizar simplemente la carga eléctrica media del año?</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La demanda anual de electricidad nos da el nivel medio de carga eléctrica en el transcurso de un año, como se muestra en rojo en este gráfico. Si sólo utilizáramos este valor para evaluar el gráfico mostrado, estimaríamos que una capacidad de </a:t>
            </a:r>
            <a:r>
              <a:rPr lang="en-US">
                <a:latin typeface="Open Sans"/>
                <a:ea typeface="Open Sans"/>
                <a:cs typeface="Open Sans"/>
                <a:sym typeface="Open Sans"/>
              </a:rPr>
              <a:t>1.820 </a:t>
            </a:r>
            <a:r>
              <a:rPr lang="en-US" sz="1200">
                <a:solidFill>
                  <a:schemeClr val="dk1"/>
                </a:solidFill>
                <a:latin typeface="Open Sans"/>
                <a:ea typeface="Open Sans"/>
                <a:cs typeface="Open Sans"/>
                <a:sym typeface="Open Sans"/>
              </a:rPr>
              <a:t>megavatios sería suficiente para satisfacer la demanda de electricidad de este año, sin tener en cuenta la capacidad de reserva. Esta es la línea roja.</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Sin embargo, este gráfico muestra la importancia de disponer de información más detallada sobre la carga eléctrica hora a hora, que se muestra en azul en el gráfico. Estos datos muestran la enorme variedad de la demanda de electricidad a lo largo del año. Es especialmente importante el hecho de que</a:t>
            </a:r>
            <a:r>
              <a:rPr lang="en-US">
                <a:latin typeface="Open Sans"/>
                <a:ea typeface="Open Sans"/>
                <a:cs typeface="Open Sans"/>
                <a:sym typeface="Open Sans"/>
              </a:rPr>
              <a:t>, </a:t>
            </a:r>
            <a:r>
              <a:rPr lang="en-US" sz="1200">
                <a:solidFill>
                  <a:schemeClr val="dk1"/>
                </a:solidFill>
                <a:latin typeface="Open Sans"/>
                <a:ea typeface="Open Sans"/>
                <a:cs typeface="Open Sans"/>
                <a:sym typeface="Open Sans"/>
              </a:rPr>
              <a:t>durante gran parte del año</a:t>
            </a:r>
            <a:r>
              <a:rPr lang="en-US">
                <a:latin typeface="Open Sans"/>
                <a:ea typeface="Open Sans"/>
                <a:cs typeface="Open Sans"/>
                <a:sym typeface="Open Sans"/>
              </a:rPr>
              <a:t>, la </a:t>
            </a:r>
            <a:r>
              <a:rPr lang="en-US" sz="1200">
                <a:solidFill>
                  <a:schemeClr val="dk1"/>
                </a:solidFill>
                <a:latin typeface="Open Sans"/>
                <a:ea typeface="Open Sans"/>
                <a:cs typeface="Open Sans"/>
                <a:sym typeface="Open Sans"/>
              </a:rPr>
              <a:t>demanda está por encima de la media. Si construyéramos un sistema eléctrico con </a:t>
            </a:r>
            <a:r>
              <a:rPr lang="en-US">
                <a:latin typeface="Open Sans"/>
                <a:ea typeface="Open Sans"/>
                <a:cs typeface="Open Sans"/>
                <a:sym typeface="Open Sans"/>
              </a:rPr>
              <a:t>1.820 </a:t>
            </a:r>
            <a:r>
              <a:rPr lang="en-US" sz="1200">
                <a:solidFill>
                  <a:schemeClr val="dk1"/>
                </a:solidFill>
                <a:latin typeface="Open Sans"/>
                <a:ea typeface="Open Sans"/>
                <a:cs typeface="Open Sans"/>
                <a:sym typeface="Open Sans"/>
              </a:rPr>
              <a:t>megavatios de capacidad de generación, ¡no podría satisfacer la demanda de electricidad durante casi la mitad del año</a:t>
            </a:r>
            <a:r>
              <a:rPr lang="en-US">
                <a:latin typeface="Open Sans"/>
                <a:ea typeface="Open Sans"/>
                <a:cs typeface="Open Sans"/>
                <a:sym typeface="Open Sans"/>
              </a:rPr>
              <a:t>! </a:t>
            </a:r>
            <a:endParaRPr sz="1200">
              <a:solidFill>
                <a:schemeClr val="dk1"/>
              </a:solidFill>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Obsérvese también que la demanda eléctrica máxima alcanza un valor de </a:t>
            </a:r>
            <a:r>
              <a:rPr lang="en-US">
                <a:latin typeface="Open Sans"/>
                <a:ea typeface="Open Sans"/>
                <a:cs typeface="Open Sans"/>
                <a:sym typeface="Open Sans"/>
              </a:rPr>
              <a:t>2.866 megavatios</a:t>
            </a:r>
            <a:r>
              <a:rPr lang="en-US" sz="1200">
                <a:solidFill>
                  <a:schemeClr val="dk1"/>
                </a:solidFill>
                <a:latin typeface="Open Sans"/>
                <a:ea typeface="Open Sans"/>
                <a:cs typeface="Open Sans"/>
                <a:sym typeface="Open Sans"/>
              </a:rPr>
              <a:t>. Esto significa que se necesitan casi </a:t>
            </a:r>
            <a:r>
              <a:rPr lang="en-US">
                <a:latin typeface="Open Sans"/>
                <a:ea typeface="Open Sans"/>
                <a:cs typeface="Open Sans"/>
                <a:sym typeface="Open Sans"/>
              </a:rPr>
              <a:t>1.000 </a:t>
            </a:r>
            <a:r>
              <a:rPr lang="en-US" sz="1200">
                <a:solidFill>
                  <a:schemeClr val="dk1"/>
                </a:solidFill>
                <a:latin typeface="Open Sans"/>
                <a:ea typeface="Open Sans"/>
                <a:cs typeface="Open Sans"/>
                <a:sym typeface="Open Sans"/>
              </a:rPr>
              <a:t>megavatios más de capacidad de generación para satisfacer la demanda máxima de lo que estimamos utilizando sólo la carga eléctrica media.</a:t>
            </a:r>
            <a:endParaRPr/>
          </a:p>
          <a:p>
            <a:pPr marL="0" lvl="0" indent="0" algn="l" rtl="0">
              <a:spcBef>
                <a:spcPts val="360"/>
              </a:spcBef>
              <a:spcAft>
                <a:spcPts val="0"/>
              </a:spcAft>
              <a:buNone/>
            </a:pPr>
            <a:r>
              <a:rPr lang="en-US" sz="1200">
                <a:solidFill>
                  <a:schemeClr val="dk1"/>
                </a:solidFill>
                <a:latin typeface="Open Sans"/>
                <a:ea typeface="Open Sans"/>
                <a:cs typeface="Open Sans"/>
                <a:sym typeface="Open Sans"/>
              </a:rPr>
              <a:t>Como muestra este ejemplo, utilizar sólo la media de la demanda eléctrica para calcular las necesidades de capacidad del sistema de generación eléctrica conducirá a una subestimación de las necesidades reales. La gran diferencia en las estimaciones de las necesidades de capacidad de generación muestra la importancia de utilizar la carga eléctrica horaria para la planificación de la expansión del sistema eléctrico. Por esta razón, la demanda eléctrica horaria es un dato de entrada crucial para los modelos que determinan las características necesarias del sistema de generación eléctrica para la planificación de la expansión del sistema.</a:t>
            </a:r>
            <a:endParaRPr/>
          </a:p>
        </p:txBody>
      </p:sp>
      <p:sp>
        <p:nvSpPr>
          <p:cNvPr id="249" name="Google Shape;2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p:nvPr/>
        </p:nvSpPr>
        <p:spPr>
          <a:xfrm>
            <a:off x="11701463" y="6456363"/>
            <a:ext cx="454025"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17" name="Google Shape;17;p25"/>
          <p:cNvSpPr txBox="1"/>
          <p:nvPr/>
        </p:nvSpPr>
        <p:spPr>
          <a:xfrm>
            <a:off x="11798300" y="6492875"/>
            <a:ext cx="3937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Open Sans"/>
                <a:ea typeface="Open Sans"/>
                <a:cs typeface="Open Sans"/>
                <a:sym typeface="Open Sans"/>
              </a:rPr>
              <a:t>‹#›</a:t>
            </a:fld>
            <a:endParaRPr sz="1200" b="0" i="0" u="none" strike="noStrike" cap="none">
              <a:solidFill>
                <a:srgbClr val="888888"/>
              </a:solidFill>
              <a:latin typeface="Open Sans"/>
              <a:ea typeface="Open Sans"/>
              <a:cs typeface="Open Sans"/>
              <a:sym typeface="Open Sans"/>
            </a:endParaRPr>
          </a:p>
        </p:txBody>
      </p:sp>
      <p:pic>
        <p:nvPicPr>
          <p:cNvPr id="18" name="Google Shape;18;p25" descr="A picture containing 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2" name="Google Shape;82;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b="0" i="0">
                <a:latin typeface="Open Sans"/>
                <a:ea typeface="Open Sans"/>
                <a:cs typeface="Open Sans"/>
                <a:sym typeface="Open Sans"/>
              </a:defRPr>
            </a:lvl1pPr>
            <a:lvl2pPr marL="914400" lvl="1" indent="-406400" algn="l">
              <a:lnSpc>
                <a:spcPct val="90000"/>
              </a:lnSpc>
              <a:spcBef>
                <a:spcPts val="500"/>
              </a:spcBef>
              <a:spcAft>
                <a:spcPts val="0"/>
              </a:spcAft>
              <a:buClr>
                <a:schemeClr val="dk1"/>
              </a:buClr>
              <a:buSzPts val="2800"/>
              <a:buChar char="•"/>
              <a:defRPr sz="2800" b="0" i="0">
                <a:latin typeface="Open Sans"/>
                <a:ea typeface="Open Sans"/>
                <a:cs typeface="Open Sans"/>
                <a:sym typeface="Open Sans"/>
              </a:defRPr>
            </a:lvl2pPr>
            <a:lvl3pPr marL="1371600" lvl="2" indent="-381000" algn="l">
              <a:lnSpc>
                <a:spcPct val="90000"/>
              </a:lnSpc>
              <a:spcBef>
                <a:spcPts val="500"/>
              </a:spcBef>
              <a:spcAft>
                <a:spcPts val="0"/>
              </a:spcAft>
              <a:buClr>
                <a:schemeClr val="dk1"/>
              </a:buClr>
              <a:buSzPts val="2400"/>
              <a:buChar char="•"/>
              <a:defRPr sz="2400" b="0" i="0">
                <a:latin typeface="Open Sans"/>
                <a:ea typeface="Open Sans"/>
                <a:cs typeface="Open Sans"/>
                <a:sym typeface="Open Sans"/>
              </a:defRPr>
            </a:lvl3pPr>
            <a:lvl4pPr marL="1828800" lvl="3" indent="-355600" algn="l">
              <a:lnSpc>
                <a:spcPct val="90000"/>
              </a:lnSpc>
              <a:spcBef>
                <a:spcPts val="500"/>
              </a:spcBef>
              <a:spcAft>
                <a:spcPts val="0"/>
              </a:spcAft>
              <a:buClr>
                <a:schemeClr val="dk1"/>
              </a:buClr>
              <a:buSzPts val="2000"/>
              <a:buChar char="•"/>
              <a:defRPr sz="2000" b="0" i="0">
                <a:latin typeface="Open Sans"/>
                <a:ea typeface="Open Sans"/>
                <a:cs typeface="Open Sans"/>
                <a:sym typeface="Open Sans"/>
              </a:defRPr>
            </a:lvl4pPr>
            <a:lvl5pPr marL="2286000" lvl="4" indent="-355600" algn="l">
              <a:lnSpc>
                <a:spcPct val="90000"/>
              </a:lnSpc>
              <a:spcBef>
                <a:spcPts val="500"/>
              </a:spcBef>
              <a:spcAft>
                <a:spcPts val="0"/>
              </a:spcAft>
              <a:buClr>
                <a:schemeClr val="dk1"/>
              </a:buClr>
              <a:buSzPts val="2000"/>
              <a:buChar char="•"/>
              <a:defRPr sz="2000" b="0" i="0">
                <a:latin typeface="Open Sans"/>
                <a:ea typeface="Open Sans"/>
                <a:cs typeface="Open Sans"/>
                <a:sym typeface="Open Sans"/>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9" name="Google Shape;89;p35"/>
          <p:cNvSpPr>
            <a:spLocks noGrp="1"/>
          </p:cNvSpPr>
          <p:nvPr>
            <p:ph type="pic" idx="2"/>
          </p:nvPr>
        </p:nvSpPr>
        <p:spPr>
          <a:xfrm>
            <a:off x="5183188" y="987425"/>
            <a:ext cx="6172200" cy="4873625"/>
          </a:xfrm>
          <a:prstGeom prst="rect">
            <a:avLst/>
          </a:prstGeom>
          <a:noFill/>
          <a:ln>
            <a:noFill/>
          </a:ln>
        </p:spPr>
      </p:sp>
      <p:sp>
        <p:nvSpPr>
          <p:cNvPr id="90" name="Google Shape;90;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6" name="Google Shape;96;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2" name="Google Shape;102;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a:solidFill>
                  <a:srgbClr val="888888"/>
                </a:solidFill>
                <a:latin typeface="Open Sans"/>
                <a:ea typeface="Open Sans"/>
                <a:cs typeface="Open Sans"/>
                <a:sym typeface="Open Sans"/>
              </a:defRPr>
            </a:lvl1pPr>
            <a:lvl2pPr marL="0" lvl="1" indent="0" algn="r">
              <a:spcBef>
                <a:spcPts val="0"/>
              </a:spcBef>
              <a:spcAft>
                <a:spcPts val="0"/>
              </a:spcAft>
              <a:buNone/>
              <a:defRPr sz="1200" b="0" i="0">
                <a:solidFill>
                  <a:srgbClr val="888888"/>
                </a:solidFill>
                <a:latin typeface="Open Sans"/>
                <a:ea typeface="Open Sans"/>
                <a:cs typeface="Open Sans"/>
                <a:sym typeface="Open Sans"/>
              </a:defRPr>
            </a:lvl2pPr>
            <a:lvl3pPr marL="0" lvl="2" indent="0" algn="r">
              <a:spcBef>
                <a:spcPts val="0"/>
              </a:spcBef>
              <a:spcAft>
                <a:spcPts val="0"/>
              </a:spcAft>
              <a:buNone/>
              <a:defRPr sz="1200" b="0" i="0">
                <a:solidFill>
                  <a:srgbClr val="888888"/>
                </a:solidFill>
                <a:latin typeface="Open Sans"/>
                <a:ea typeface="Open Sans"/>
                <a:cs typeface="Open Sans"/>
                <a:sym typeface="Open Sans"/>
              </a:defRPr>
            </a:lvl3pPr>
            <a:lvl4pPr marL="0" lvl="3" indent="0" algn="r">
              <a:spcBef>
                <a:spcPts val="0"/>
              </a:spcBef>
              <a:spcAft>
                <a:spcPts val="0"/>
              </a:spcAft>
              <a:buNone/>
              <a:defRPr sz="1200" b="0" i="0">
                <a:solidFill>
                  <a:srgbClr val="888888"/>
                </a:solidFill>
                <a:latin typeface="Open Sans"/>
                <a:ea typeface="Open Sans"/>
                <a:cs typeface="Open Sans"/>
                <a:sym typeface="Open Sans"/>
              </a:defRPr>
            </a:lvl4pPr>
            <a:lvl5pPr marL="0" lvl="4" indent="0" algn="r">
              <a:spcBef>
                <a:spcPts val="0"/>
              </a:spcBef>
              <a:spcAft>
                <a:spcPts val="0"/>
              </a:spcAft>
              <a:buNone/>
              <a:defRPr sz="1200" b="0" i="0">
                <a:solidFill>
                  <a:srgbClr val="888888"/>
                </a:solidFill>
                <a:latin typeface="Open Sans"/>
                <a:ea typeface="Open Sans"/>
                <a:cs typeface="Open Sans"/>
                <a:sym typeface="Open Sans"/>
              </a:defRPr>
            </a:lvl5pPr>
            <a:lvl6pPr marL="0" lvl="5" indent="0" algn="r">
              <a:spcBef>
                <a:spcPts val="0"/>
              </a:spcBef>
              <a:spcAft>
                <a:spcPts val="0"/>
              </a:spcAft>
              <a:buNone/>
              <a:defRPr sz="1200" b="0" i="0">
                <a:solidFill>
                  <a:srgbClr val="888888"/>
                </a:solidFill>
                <a:latin typeface="Open Sans"/>
                <a:ea typeface="Open Sans"/>
                <a:cs typeface="Open Sans"/>
                <a:sym typeface="Open Sans"/>
              </a:defRPr>
            </a:lvl6pPr>
            <a:lvl7pPr marL="0" lvl="6" indent="0" algn="r">
              <a:spcBef>
                <a:spcPts val="0"/>
              </a:spcBef>
              <a:spcAft>
                <a:spcPts val="0"/>
              </a:spcAft>
              <a:buNone/>
              <a:defRPr sz="1200" b="0" i="0">
                <a:solidFill>
                  <a:srgbClr val="888888"/>
                </a:solidFill>
                <a:latin typeface="Open Sans"/>
                <a:ea typeface="Open Sans"/>
                <a:cs typeface="Open Sans"/>
                <a:sym typeface="Open Sans"/>
              </a:defRPr>
            </a:lvl7pPr>
            <a:lvl8pPr marL="0" lvl="7" indent="0" algn="r">
              <a:spcBef>
                <a:spcPts val="0"/>
              </a:spcBef>
              <a:spcAft>
                <a:spcPts val="0"/>
              </a:spcAft>
              <a:buNone/>
              <a:defRPr sz="1200" b="0" i="0">
                <a:solidFill>
                  <a:srgbClr val="888888"/>
                </a:solidFill>
                <a:latin typeface="Open Sans"/>
                <a:ea typeface="Open Sans"/>
                <a:cs typeface="Open Sans"/>
                <a:sym typeface="Open Sans"/>
              </a:defRPr>
            </a:lvl8pPr>
            <a:lvl9pPr marL="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pic>
        <p:nvPicPr>
          <p:cNvPr id="34" name="Google Shape;34;p28"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5" name="Google Shape;35;p28"/>
          <p:cNvSpPr txBox="1">
            <a:spLocks noGrp="1"/>
          </p:cNvSpPr>
          <p:nvPr>
            <p:ph type="title"/>
          </p:nvPr>
        </p:nvSpPr>
        <p:spPr>
          <a:xfrm>
            <a:off x="838200" y="207808"/>
            <a:ext cx="105156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28"/>
          <p:cNvSpPr txBox="1">
            <a:spLocks noGrp="1"/>
          </p:cNvSpPr>
          <p:nvPr>
            <p:ph type="body" idx="1"/>
          </p:nvPr>
        </p:nvSpPr>
        <p:spPr>
          <a:xfrm>
            <a:off x="887215" y="1533371"/>
            <a:ext cx="10251600" cy="426229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0"/>
              </a:spcBef>
              <a:spcAft>
                <a:spcPts val="0"/>
              </a:spcAft>
              <a:buClr>
                <a:schemeClr val="dk1"/>
              </a:buClr>
              <a:buSzPts val="1300"/>
              <a:buNone/>
              <a:defRPr sz="2000"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pic>
        <p:nvPicPr>
          <p:cNvPr id="41" name="Google Shape;41;p29" descr="Graphical user interface, text&#10;&#10;Description automatically generated"/>
          <p:cNvPicPr preferRelativeResize="0"/>
          <p:nvPr/>
        </p:nvPicPr>
        <p:blipFill rotWithShape="1">
          <a:blip r:embed="rId2">
            <a:alphaModFix/>
          </a:blip>
          <a:srcRect/>
          <a:stretch/>
        </p:blipFill>
        <p:spPr>
          <a:xfrm>
            <a:off x="0" y="277813"/>
            <a:ext cx="12192000" cy="6858000"/>
          </a:xfrm>
          <a:prstGeom prst="rect">
            <a:avLst/>
          </a:prstGeom>
          <a:noFill/>
          <a:ln>
            <a:noFill/>
          </a:ln>
        </p:spPr>
      </p:pic>
      <p:sp>
        <p:nvSpPr>
          <p:cNvPr id="42" name="Google Shape;42;p29"/>
          <p:cNvSpPr txBox="1"/>
          <p:nvPr/>
        </p:nvSpPr>
        <p:spPr>
          <a:xfrm>
            <a:off x="887413" y="11113"/>
            <a:ext cx="7651750" cy="137001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endParaRPr sz="4400" b="0" i="0">
              <a:solidFill>
                <a:schemeClr val="dk1"/>
              </a:solidFill>
              <a:latin typeface="Open Sans"/>
              <a:ea typeface="Open Sans"/>
              <a:cs typeface="Open Sans"/>
              <a:sym typeface="Open Sans"/>
            </a:endParaRPr>
          </a:p>
        </p:txBody>
      </p:sp>
      <p:sp>
        <p:nvSpPr>
          <p:cNvPr id="43" name="Google Shape;43;p29"/>
          <p:cNvSpPr txBox="1"/>
          <p:nvPr/>
        </p:nvSpPr>
        <p:spPr>
          <a:xfrm>
            <a:off x="835025" y="46038"/>
            <a:ext cx="7651750" cy="1362075"/>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4400" b="0" i="0">
              <a:solidFill>
                <a:schemeClr val="dk1"/>
              </a:solidFill>
              <a:latin typeface="Open Sans"/>
              <a:ea typeface="Open Sans"/>
              <a:cs typeface="Open Sans"/>
              <a:sym typeface="Open Sans"/>
            </a:endParaRPr>
          </a:p>
        </p:txBody>
      </p:sp>
      <p:sp>
        <p:nvSpPr>
          <p:cNvPr id="44" name="Google Shape;44;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9"/>
          <p:cNvSpPr txBox="1">
            <a:spLocks noGrp="1"/>
          </p:cNvSpPr>
          <p:nvPr>
            <p:ph type="body" idx="2"/>
          </p:nvPr>
        </p:nvSpPr>
        <p:spPr>
          <a:xfrm>
            <a:off x="887215" y="1533371"/>
            <a:ext cx="10251600" cy="426229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0"/>
              </a:spcBef>
              <a:spcAft>
                <a:spcPts val="0"/>
              </a:spcAft>
              <a:buClr>
                <a:schemeClr val="dk1"/>
              </a:buClr>
              <a:buSzPts val="1300"/>
              <a:buNone/>
              <a:defRPr sz="2000"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11785600" y="6497638"/>
            <a:ext cx="406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9"/>
        <p:cNvGrpSpPr/>
        <p:nvPr/>
      </p:nvGrpSpPr>
      <p:grpSpPr>
        <a:xfrm>
          <a:off x="0" y="0"/>
          <a:ext cx="0" cy="0"/>
          <a:chOff x="0" y="0"/>
          <a:chExt cx="0" cy="0"/>
        </a:xfrm>
      </p:grpSpPr>
      <p:pic>
        <p:nvPicPr>
          <p:cNvPr id="50" name="Google Shape;50;p3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1" name="Google Shape;51;p30"/>
          <p:cNvSpPr txBox="1"/>
          <p:nvPr/>
        </p:nvSpPr>
        <p:spPr>
          <a:xfrm>
            <a:off x="865188" y="1425575"/>
            <a:ext cx="5992812" cy="348932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2000" b="0" i="0">
              <a:solidFill>
                <a:srgbClr val="9CC2E5"/>
              </a:solidFill>
              <a:latin typeface="Open Sans"/>
              <a:ea typeface="Open Sans"/>
              <a:cs typeface="Open Sans"/>
              <a:sym typeface="Open Sans"/>
            </a:endParaRPr>
          </a:p>
        </p:txBody>
      </p:sp>
      <p:sp>
        <p:nvSpPr>
          <p:cNvPr id="52" name="Google Shape;52;p30"/>
          <p:cNvSpPr txBox="1"/>
          <p:nvPr/>
        </p:nvSpPr>
        <p:spPr>
          <a:xfrm>
            <a:off x="987425" y="198438"/>
            <a:ext cx="10515600" cy="13255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4400" b="0" i="0">
                <a:solidFill>
                  <a:schemeClr val="dk1"/>
                </a:solidFill>
                <a:latin typeface="Open Sans"/>
                <a:ea typeface="Open Sans"/>
                <a:cs typeface="Open Sans"/>
                <a:sym typeface="Open Sans"/>
              </a:rPr>
              <a:t>Click to edit Master title style</a:t>
            </a:r>
            <a:endParaRPr sz="4400" b="0" i="0">
              <a:solidFill>
                <a:schemeClr val="dk1"/>
              </a:solidFill>
              <a:latin typeface="Open Sans"/>
              <a:ea typeface="Open Sans"/>
              <a:cs typeface="Open Sans"/>
              <a:sym typeface="Open Sans"/>
            </a:endParaRPr>
          </a:p>
        </p:txBody>
      </p:sp>
      <p:sp>
        <p:nvSpPr>
          <p:cNvPr id="53" name="Google Shape;53;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Open Sans"/>
                <a:ea typeface="Open Sans"/>
                <a:cs typeface="Open Sans"/>
                <a:sym typeface="Open Sans"/>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30"/>
          <p:cNvSpPr txBox="1">
            <a:spLocks noGrp="1"/>
          </p:cNvSpPr>
          <p:nvPr>
            <p:ph type="body" idx="2"/>
          </p:nvPr>
        </p:nvSpPr>
        <p:spPr>
          <a:xfrm>
            <a:off x="887215" y="1533371"/>
            <a:ext cx="10251600" cy="426229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0"/>
              </a:spcBef>
              <a:spcAft>
                <a:spcPts val="0"/>
              </a:spcAft>
              <a:buClr>
                <a:schemeClr val="dk1"/>
              </a:buClr>
              <a:buSzPts val="1300"/>
              <a:buNone/>
              <a:defRPr sz="2000"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56" name="Google Shape;5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1pPr>
            <a:lvl2pPr marR="0" lvl="1"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2pPr>
            <a:lvl3pPr marR="0" lvl="2"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3pPr>
            <a:lvl4pPr marR="0" lvl="3"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4pPr>
            <a:lvl5pPr marR="0" lvl="4"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spcAft>
                <a:spcPts val="0"/>
              </a:spcAft>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open.edu/openlearncreate/mod/quiz/view.php?id=173967" TargetMode="External"/><Relationship Id="rId4" Type="http://schemas.openxmlformats.org/officeDocument/2006/relationships/hyperlink" Target="http://www.google.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 descr="A picture containing background pattern&#10;&#10;Description automatically generated"/>
          <p:cNvPicPr preferRelativeResize="0"/>
          <p:nvPr/>
        </p:nvPicPr>
        <p:blipFill rotWithShape="1">
          <a:blip r:embed="rId3">
            <a:alphaModFix/>
          </a:blip>
          <a:srcRect/>
          <a:stretch/>
        </p:blipFill>
        <p:spPr>
          <a:xfrm>
            <a:off x="1186" y="2174"/>
            <a:ext cx="12193506" cy="6852602"/>
          </a:xfrm>
          <a:prstGeom prst="rect">
            <a:avLst/>
          </a:prstGeom>
          <a:noFill/>
          <a:ln>
            <a:noFill/>
          </a:ln>
        </p:spPr>
      </p:pic>
      <p:sp>
        <p:nvSpPr>
          <p:cNvPr id="112" name="Google Shape;112;p1"/>
          <p:cNvSpPr txBox="1"/>
          <p:nvPr/>
        </p:nvSpPr>
        <p:spPr>
          <a:xfrm>
            <a:off x="8856491" y="6300251"/>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lt1"/>
                </a:solidFill>
                <a:latin typeface="Open Sans"/>
                <a:ea typeface="Open Sans"/>
                <a:cs typeface="Open Sans"/>
                <a:sym typeface="Open Sans"/>
              </a:rPr>
              <a:t>Versión 1.0</a:t>
            </a:r>
            <a:endParaRPr sz="1050" b="0" i="0" u="none" strike="noStrike" cap="none">
              <a:solidFill>
                <a:schemeClr val="lt1"/>
              </a:solidFill>
              <a:latin typeface="Open Sans"/>
              <a:ea typeface="Open Sans"/>
              <a:cs typeface="Open Sans"/>
              <a:sym typeface="Open Sans"/>
            </a:endParaRPr>
          </a:p>
        </p:txBody>
      </p:sp>
      <p:sp>
        <p:nvSpPr>
          <p:cNvPr id="113" name="Google Shape;113;p1"/>
          <p:cNvSpPr txBox="1"/>
          <p:nvPr/>
        </p:nvSpPr>
        <p:spPr>
          <a:xfrm>
            <a:off x="610325" y="2913524"/>
            <a:ext cx="7288289" cy="34778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4400" b="1" i="0" u="none" strike="noStrike" cap="none" dirty="0">
                <a:solidFill>
                  <a:schemeClr val="lt1"/>
                </a:solidFill>
                <a:latin typeface="Arial"/>
                <a:ea typeface="Arial"/>
                <a:cs typeface="Arial"/>
                <a:sym typeface="Arial"/>
              </a:rPr>
              <a:t>LECTURA 9 </a:t>
            </a:r>
            <a:r>
              <a:rPr lang="en-US" sz="4400" b="1" i="0" u="none" strike="noStrike" cap="none" dirty="0">
                <a:solidFill>
                  <a:schemeClr val="dk1"/>
                </a:solidFill>
                <a:latin typeface="Arial"/>
                <a:ea typeface="Arial"/>
                <a:cs typeface="Arial"/>
                <a:sym typeface="Arial"/>
              </a:rPr>
              <a:t> </a:t>
            </a:r>
            <a:br>
              <a:rPr lang="en-US" sz="4400" b="1" i="0" u="none" strike="noStrike" cap="none" dirty="0">
                <a:solidFill>
                  <a:schemeClr val="dk1"/>
                </a:solidFill>
                <a:latin typeface="Arial"/>
                <a:ea typeface="Arial"/>
                <a:cs typeface="Arial"/>
                <a:sym typeface="Arial"/>
              </a:rPr>
            </a:br>
            <a:r>
              <a:rPr lang="en-US" sz="4400" b="1" i="0" u="none" strike="noStrike" cap="none" dirty="0">
                <a:solidFill>
                  <a:schemeClr val="dk1"/>
                </a:solidFill>
                <a:latin typeface="Arial"/>
                <a:ea typeface="Arial"/>
                <a:cs typeface="Arial"/>
                <a:sym typeface="Arial"/>
              </a:rPr>
              <a:t>INTRODUCCIÓN AL MAED-EL Y A LAS CURVAS DE DEMANDA DE ELECTRICIDAD</a:t>
            </a:r>
            <a:endParaRPr sz="4400" b="1" i="0" u="none" strike="noStrike" cap="none" dirty="0">
              <a:solidFill>
                <a:schemeClr val="dk1"/>
              </a:solidFill>
              <a:latin typeface="Arial"/>
              <a:ea typeface="Arial"/>
              <a:cs typeface="Arial"/>
              <a:sym typeface="Arial"/>
            </a:endParaRPr>
          </a:p>
        </p:txBody>
      </p:sp>
      <p:sp>
        <p:nvSpPr>
          <p:cNvPr id="114" name="Google Shape;114;p1"/>
          <p:cNvSpPr txBox="1"/>
          <p:nvPr/>
        </p:nvSpPr>
        <p:spPr>
          <a:xfrm>
            <a:off x="610325" y="2400816"/>
            <a:ext cx="2169451" cy="368807"/>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EBS Y MAED</a:t>
            </a:r>
            <a:endParaRPr sz="1800" b="1" i="0" u="none" strike="noStrike" cap="none">
              <a:solidFill>
                <a:srgbClr val="000000"/>
              </a:solidFill>
              <a:latin typeface="Arial"/>
              <a:ea typeface="Arial"/>
              <a:cs typeface="Arial"/>
              <a:sym typeface="Arial"/>
            </a:endParaRPr>
          </a:p>
        </p:txBody>
      </p:sp>
      <p:sp>
        <p:nvSpPr>
          <p:cNvPr id="115" name="Google Shape;115;p1"/>
          <p:cNvSpPr/>
          <p:nvPr/>
        </p:nvSpPr>
        <p:spPr>
          <a:xfrm>
            <a:off x="6531703" y="379780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6" name="Google Shape;116;p1" descr="Track7_Lecture9_Slide1.mp3"/>
          <p:cNvPicPr preferRelativeResize="0"/>
          <p:nvPr/>
        </p:nvPicPr>
        <p:blipFill rotWithShape="1">
          <a:blip r:embed="rId4">
            <a:alphaModFix/>
          </a:blip>
          <a:srcRect/>
          <a:stretch/>
        </p:blipFill>
        <p:spPr>
          <a:xfrm>
            <a:off x="6603068" y="3869171"/>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10" descr="Graphical user interface, text&#10;&#10;Description automatically generated"/>
          <p:cNvPicPr preferRelativeResize="0"/>
          <p:nvPr/>
        </p:nvPicPr>
        <p:blipFill rotWithShape="1">
          <a:blip r:embed="rId3">
            <a:alphaModFix/>
          </a:blip>
          <a:srcRect/>
          <a:stretch/>
        </p:blipFill>
        <p:spPr>
          <a:xfrm>
            <a:off x="0" y="1174"/>
            <a:ext cx="12192000" cy="6858000"/>
          </a:xfrm>
          <a:prstGeom prst="rect">
            <a:avLst/>
          </a:prstGeom>
          <a:noFill/>
          <a:ln>
            <a:noFill/>
          </a:ln>
        </p:spPr>
      </p:pic>
      <p:sp>
        <p:nvSpPr>
          <p:cNvPr id="266" name="Google Shape;266;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pic>
        <p:nvPicPr>
          <p:cNvPr id="267" name="Google Shape;267;p10" descr="Chart, line chart, histogram&#10;&#10;Description automatically generated"/>
          <p:cNvPicPr preferRelativeResize="0"/>
          <p:nvPr/>
        </p:nvPicPr>
        <p:blipFill rotWithShape="1">
          <a:blip r:embed="rId4">
            <a:alphaModFix/>
          </a:blip>
          <a:srcRect/>
          <a:stretch/>
        </p:blipFill>
        <p:spPr>
          <a:xfrm>
            <a:off x="892339" y="2749945"/>
            <a:ext cx="3819942" cy="3000666"/>
          </a:xfrm>
          <a:prstGeom prst="rect">
            <a:avLst/>
          </a:prstGeom>
          <a:noFill/>
          <a:ln>
            <a:noFill/>
          </a:ln>
        </p:spPr>
      </p:pic>
      <p:sp>
        <p:nvSpPr>
          <p:cNvPr id="268" name="Google Shape;268;p10"/>
          <p:cNvSpPr/>
          <p:nvPr/>
        </p:nvSpPr>
        <p:spPr>
          <a:xfrm>
            <a:off x="4954751" y="3794691"/>
            <a:ext cx="1471087" cy="562140"/>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9" name="Google Shape;269;p10"/>
          <p:cNvSpPr txBox="1"/>
          <p:nvPr/>
        </p:nvSpPr>
        <p:spPr>
          <a:xfrm>
            <a:off x="4632645" y="4417939"/>
            <a:ext cx="2196543"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Los mismos datos, los mismos ejes</a:t>
            </a:r>
            <a:endParaRPr sz="2400">
              <a:solidFill>
                <a:schemeClr val="dk1"/>
              </a:solidFill>
              <a:latin typeface="Arial"/>
              <a:ea typeface="Arial"/>
              <a:cs typeface="Arial"/>
              <a:sym typeface="Arial"/>
            </a:endParaRPr>
          </a:p>
        </p:txBody>
      </p:sp>
      <p:sp>
        <p:nvSpPr>
          <p:cNvPr id="270" name="Google Shape;270;p10"/>
          <p:cNvSpPr txBox="1"/>
          <p:nvPr/>
        </p:nvSpPr>
        <p:spPr>
          <a:xfrm>
            <a:off x="1323814" y="2349835"/>
            <a:ext cx="295699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Curva de carga</a:t>
            </a:r>
            <a:endParaRPr/>
          </a:p>
        </p:txBody>
      </p:sp>
      <p:sp>
        <p:nvSpPr>
          <p:cNvPr id="271" name="Google Shape;271;p10"/>
          <p:cNvSpPr txBox="1"/>
          <p:nvPr/>
        </p:nvSpPr>
        <p:spPr>
          <a:xfrm>
            <a:off x="6940977" y="2531412"/>
            <a:ext cx="417678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Curva de duración de la carga</a:t>
            </a:r>
            <a:endParaRPr/>
          </a:p>
        </p:txBody>
      </p:sp>
      <p:sp>
        <p:nvSpPr>
          <p:cNvPr id="272" name="Google Shape;272;p10"/>
          <p:cNvSpPr txBox="1"/>
          <p:nvPr/>
        </p:nvSpPr>
        <p:spPr>
          <a:xfrm>
            <a:off x="577583" y="5784955"/>
            <a:ext cx="444945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Orden cronológico</a:t>
            </a:r>
            <a:endParaRPr sz="1800">
              <a:solidFill>
                <a:schemeClr val="dk1"/>
              </a:solidFill>
              <a:latin typeface="Arial"/>
              <a:ea typeface="Arial"/>
              <a:cs typeface="Arial"/>
              <a:sym typeface="Arial"/>
            </a:endParaRPr>
          </a:p>
        </p:txBody>
      </p:sp>
      <p:sp>
        <p:nvSpPr>
          <p:cNvPr id="273" name="Google Shape;273;p10"/>
          <p:cNvSpPr txBox="1"/>
          <p:nvPr/>
        </p:nvSpPr>
        <p:spPr>
          <a:xfrm>
            <a:off x="6753096" y="5784955"/>
            <a:ext cx="444945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Clasificados por nivel de demanda</a:t>
            </a:r>
            <a:endParaRPr/>
          </a:p>
        </p:txBody>
      </p:sp>
      <p:grpSp>
        <p:nvGrpSpPr>
          <p:cNvPr id="274" name="Google Shape;274;p10"/>
          <p:cNvGrpSpPr/>
          <p:nvPr/>
        </p:nvGrpSpPr>
        <p:grpSpPr>
          <a:xfrm>
            <a:off x="7020347" y="2974282"/>
            <a:ext cx="4097414" cy="2685266"/>
            <a:chOff x="539552" y="1331913"/>
            <a:chExt cx="7729862" cy="4545359"/>
          </a:xfrm>
        </p:grpSpPr>
        <p:pic>
          <p:nvPicPr>
            <p:cNvPr id="275" name="Google Shape;275;p10"/>
            <p:cNvPicPr preferRelativeResize="0"/>
            <p:nvPr/>
          </p:nvPicPr>
          <p:blipFill rotWithShape="1">
            <a:blip r:embed="rId5">
              <a:alphaModFix/>
            </a:blip>
            <a:srcRect/>
            <a:stretch/>
          </p:blipFill>
          <p:spPr>
            <a:xfrm>
              <a:off x="539552" y="1331913"/>
              <a:ext cx="7729862" cy="4545359"/>
            </a:xfrm>
            <a:prstGeom prst="rect">
              <a:avLst/>
            </a:prstGeom>
            <a:noFill/>
            <a:ln>
              <a:noFill/>
            </a:ln>
          </p:spPr>
        </p:pic>
        <p:cxnSp>
          <p:nvCxnSpPr>
            <p:cNvPr id="276" name="Google Shape;276;p10"/>
            <p:cNvCxnSpPr/>
            <p:nvPr/>
          </p:nvCxnSpPr>
          <p:spPr>
            <a:xfrm>
              <a:off x="1331640" y="3045810"/>
              <a:ext cx="2232248" cy="0"/>
            </a:xfrm>
            <a:prstGeom prst="straightConnector1">
              <a:avLst/>
            </a:prstGeom>
            <a:solidFill>
              <a:srgbClr val="FF6600"/>
            </a:solidFill>
            <a:ln w="22225" cap="flat" cmpd="sng">
              <a:solidFill>
                <a:srgbClr val="FF0000"/>
              </a:solidFill>
              <a:prstDash val="solid"/>
              <a:round/>
              <a:headEnd type="none" w="sm" len="sm"/>
              <a:tailEnd type="none" w="sm" len="sm"/>
            </a:ln>
          </p:spPr>
        </p:cxnSp>
        <p:cxnSp>
          <p:nvCxnSpPr>
            <p:cNvPr id="277" name="Google Shape;277;p10"/>
            <p:cNvCxnSpPr/>
            <p:nvPr/>
          </p:nvCxnSpPr>
          <p:spPr>
            <a:xfrm rot="10800000">
              <a:off x="3563888" y="3045810"/>
              <a:ext cx="0" cy="2111382"/>
            </a:xfrm>
            <a:prstGeom prst="straightConnector1">
              <a:avLst/>
            </a:prstGeom>
            <a:solidFill>
              <a:srgbClr val="FF6600"/>
            </a:solidFill>
            <a:ln w="22225" cap="flat" cmpd="sng">
              <a:solidFill>
                <a:srgbClr val="B02633"/>
              </a:solidFill>
              <a:prstDash val="solid"/>
              <a:round/>
              <a:headEnd type="none" w="sm" len="sm"/>
              <a:tailEnd type="none" w="sm" len="sm"/>
            </a:ln>
          </p:spPr>
        </p:cxnSp>
      </p:grpSp>
      <p:pic>
        <p:nvPicPr>
          <p:cNvPr id="278" name="Google Shape;278;p10"/>
          <p:cNvPicPr preferRelativeResize="0"/>
          <p:nvPr/>
        </p:nvPicPr>
        <p:blipFill rotWithShape="1">
          <a:blip r:embed="rId6">
            <a:alphaModFix/>
          </a:blip>
          <a:srcRect/>
          <a:stretch/>
        </p:blipFill>
        <p:spPr>
          <a:xfrm>
            <a:off x="7454115" y="3405273"/>
            <a:ext cx="1211754" cy="595497"/>
          </a:xfrm>
          <a:prstGeom prst="rect">
            <a:avLst/>
          </a:prstGeom>
          <a:solidFill>
            <a:srgbClr val="B02633"/>
          </a:solidFill>
          <a:ln>
            <a:noFill/>
          </a:ln>
        </p:spPr>
      </p:pic>
      <p:sp>
        <p:nvSpPr>
          <p:cNvPr id="279" name="Google Shape;279;p10"/>
          <p:cNvSpPr txBox="1"/>
          <p:nvPr/>
        </p:nvSpPr>
        <p:spPr>
          <a:xfrm>
            <a:off x="8588040" y="3663548"/>
            <a:ext cx="13446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B02633"/>
                </a:solidFill>
                <a:latin typeface="Open Sans"/>
                <a:ea typeface="Open Sans"/>
                <a:cs typeface="Open Sans"/>
                <a:sym typeface="Open Sans"/>
              </a:rPr>
              <a:t>2000 MW</a:t>
            </a:r>
            <a:endParaRPr/>
          </a:p>
        </p:txBody>
      </p:sp>
      <p:cxnSp>
        <p:nvCxnSpPr>
          <p:cNvPr id="280" name="Google Shape;280;p10"/>
          <p:cNvCxnSpPr/>
          <p:nvPr/>
        </p:nvCxnSpPr>
        <p:spPr>
          <a:xfrm>
            <a:off x="4399766" y="3765472"/>
            <a:ext cx="4736" cy="9757"/>
          </a:xfrm>
          <a:prstGeom prst="straightConnector1">
            <a:avLst/>
          </a:prstGeom>
          <a:solidFill>
            <a:srgbClr val="FF6600"/>
          </a:solidFill>
          <a:ln w="22225" cap="flat" cmpd="sng">
            <a:solidFill>
              <a:srgbClr val="FF0000"/>
            </a:solidFill>
            <a:prstDash val="solid"/>
            <a:round/>
            <a:headEnd type="none" w="sm" len="sm"/>
            <a:tailEnd type="stealth" w="med" len="med"/>
          </a:ln>
        </p:spPr>
      </p:cxnSp>
      <p:grpSp>
        <p:nvGrpSpPr>
          <p:cNvPr id="281" name="Google Shape;281;p10"/>
          <p:cNvGrpSpPr/>
          <p:nvPr/>
        </p:nvGrpSpPr>
        <p:grpSpPr>
          <a:xfrm>
            <a:off x="8654434" y="4587815"/>
            <a:ext cx="1584027" cy="646331"/>
            <a:chOff x="3961766" y="368374"/>
            <a:chExt cx="2988299" cy="1094045"/>
          </a:xfrm>
        </p:grpSpPr>
        <p:sp>
          <p:nvSpPr>
            <p:cNvPr id="282" name="Google Shape;282;p10"/>
            <p:cNvSpPr txBox="1"/>
            <p:nvPr/>
          </p:nvSpPr>
          <p:spPr>
            <a:xfrm>
              <a:off x="4452286" y="368374"/>
              <a:ext cx="2497779" cy="10940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B02633"/>
                  </a:solidFill>
                  <a:latin typeface="Open Sans"/>
                  <a:ea typeface="Open Sans"/>
                  <a:cs typeface="Open Sans"/>
                  <a:sym typeface="Open Sans"/>
                </a:rPr>
                <a:t>2918 horas</a:t>
              </a:r>
              <a:endParaRPr/>
            </a:p>
          </p:txBody>
        </p:sp>
        <p:cxnSp>
          <p:nvCxnSpPr>
            <p:cNvPr id="283" name="Google Shape;283;p10"/>
            <p:cNvCxnSpPr/>
            <p:nvPr/>
          </p:nvCxnSpPr>
          <p:spPr>
            <a:xfrm flipH="1">
              <a:off x="3961766" y="1046016"/>
              <a:ext cx="576064" cy="328682"/>
            </a:xfrm>
            <a:prstGeom prst="straightConnector1">
              <a:avLst/>
            </a:prstGeom>
            <a:solidFill>
              <a:srgbClr val="FF6600"/>
            </a:solidFill>
            <a:ln w="22225" cap="flat" cmpd="sng">
              <a:solidFill>
                <a:srgbClr val="B02633"/>
              </a:solidFill>
              <a:prstDash val="solid"/>
              <a:round/>
              <a:headEnd type="none" w="sm" len="sm"/>
              <a:tailEnd type="stealth" w="med" len="med"/>
            </a:ln>
          </p:spPr>
        </p:cxnSp>
      </p:grpSp>
      <p:sp>
        <p:nvSpPr>
          <p:cNvPr id="284" name="Google Shape;284;p10"/>
          <p:cNvSpPr/>
          <p:nvPr/>
        </p:nvSpPr>
        <p:spPr>
          <a:xfrm>
            <a:off x="892339" y="1390634"/>
            <a:ext cx="6217920"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Curvas de carga y de duración de la carga</a:t>
            </a:r>
            <a:endParaRPr sz="2000" b="1">
              <a:solidFill>
                <a:srgbClr val="9CC2E5"/>
              </a:solidFill>
              <a:latin typeface="Arial"/>
              <a:ea typeface="Arial"/>
              <a:cs typeface="Arial"/>
              <a:sym typeface="Arial"/>
            </a:endParaRPr>
          </a:p>
        </p:txBody>
      </p:sp>
      <p:sp>
        <p:nvSpPr>
          <p:cNvPr id="285" name="Google Shape;285;p10"/>
          <p:cNvSpPr/>
          <p:nvPr/>
        </p:nvSpPr>
        <p:spPr>
          <a:xfrm>
            <a:off x="858079" y="187251"/>
            <a:ext cx="9074637"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Conferencia 9.2 Objetivo de MAED-EL</a:t>
            </a:r>
            <a:endParaRPr sz="4400" b="0" i="0">
              <a:solidFill>
                <a:schemeClr val="dk1"/>
              </a:solidFill>
              <a:latin typeface="Arial"/>
              <a:ea typeface="Arial"/>
              <a:cs typeface="Arial"/>
              <a:sym typeface="Arial"/>
            </a:endParaRPr>
          </a:p>
        </p:txBody>
      </p:sp>
      <p:sp>
        <p:nvSpPr>
          <p:cNvPr id="286" name="Google Shape;286;p10"/>
          <p:cNvSpPr/>
          <p:nvPr/>
        </p:nvSpPr>
        <p:spPr>
          <a:xfrm>
            <a:off x="10318384" y="11588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7" name="Google Shape;287;p10" descr="Track7_Lecture9_Slide10.mp3"/>
          <p:cNvPicPr preferRelativeResize="0"/>
          <p:nvPr/>
        </p:nvPicPr>
        <p:blipFill rotWithShape="1">
          <a:blip r:embed="rId7">
            <a:alphaModFix/>
          </a:blip>
          <a:srcRect/>
          <a:stretch/>
        </p:blipFill>
        <p:spPr>
          <a:xfrm>
            <a:off x="10389749" y="18725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4" name="Google Shape;294;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11</a:t>
            </a:fld>
            <a:endParaRPr sz="1400" b="1">
              <a:solidFill>
                <a:schemeClr val="lt1"/>
              </a:solidFill>
              <a:latin typeface="Open Sans ExtraBold"/>
              <a:ea typeface="Open Sans ExtraBold"/>
              <a:cs typeface="Open Sans ExtraBold"/>
              <a:sym typeface="Open Sans ExtraBold"/>
            </a:endParaRPr>
          </a:p>
        </p:txBody>
      </p:sp>
      <p:grpSp>
        <p:nvGrpSpPr>
          <p:cNvPr id="295" name="Google Shape;295;p11"/>
          <p:cNvGrpSpPr/>
          <p:nvPr/>
        </p:nvGrpSpPr>
        <p:grpSpPr>
          <a:xfrm>
            <a:off x="2224358" y="3420262"/>
            <a:ext cx="7743281" cy="1497380"/>
            <a:chOff x="0" y="1542737"/>
            <a:chExt cx="7743281" cy="1497380"/>
          </a:xfrm>
        </p:grpSpPr>
        <p:sp>
          <p:nvSpPr>
            <p:cNvPr id="296" name="Google Shape;296;p11"/>
            <p:cNvSpPr/>
            <p:nvPr/>
          </p:nvSpPr>
          <p:spPr>
            <a:xfrm>
              <a:off x="0" y="1542737"/>
              <a:ext cx="2763837" cy="1488647"/>
            </a:xfrm>
            <a:prstGeom prst="chevron">
              <a:avLst>
                <a:gd name="adj"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txBox="1"/>
            <p:nvPr/>
          </p:nvSpPr>
          <p:spPr>
            <a:xfrm>
              <a:off x="744324" y="1542737"/>
              <a:ext cx="1275190" cy="148864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Open Sans Light"/>
                <a:buNone/>
              </a:pPr>
              <a:r>
                <a:rPr lang="en-US" sz="1400" b="0" i="0">
                  <a:solidFill>
                    <a:schemeClr val="lt1"/>
                  </a:solidFill>
                  <a:latin typeface="Open Sans Light"/>
                  <a:ea typeface="Open Sans Light"/>
                  <a:cs typeface="Open Sans Light"/>
                  <a:sym typeface="Open Sans Light"/>
                </a:rPr>
                <a:t>MAED-D</a:t>
              </a:r>
              <a:endParaRPr/>
            </a:p>
            <a:p>
              <a:pPr marL="0" marR="0" lvl="0" indent="0" algn="ctr" rtl="0">
                <a:lnSpc>
                  <a:spcPct val="90000"/>
                </a:lnSpc>
                <a:spcBef>
                  <a:spcPts val="490"/>
                </a:spcBef>
                <a:spcAft>
                  <a:spcPts val="0"/>
                </a:spcAft>
                <a:buClr>
                  <a:schemeClr val="lt1"/>
                </a:buClr>
                <a:buSzPts val="1400"/>
                <a:buFont typeface="Open Sans Light"/>
                <a:buNone/>
              </a:pPr>
              <a:r>
                <a:rPr lang="en-US" sz="1400" b="0" i="0">
                  <a:solidFill>
                    <a:schemeClr val="lt1"/>
                  </a:solidFill>
                  <a:latin typeface="Open Sans Light"/>
                  <a:ea typeface="Open Sans Light"/>
                  <a:cs typeface="Open Sans Light"/>
                  <a:sym typeface="Open Sans Light"/>
                </a:rPr>
                <a:t>Proyección de la demanda anual</a:t>
              </a:r>
              <a:endParaRPr/>
            </a:p>
          </p:txBody>
        </p:sp>
        <p:sp>
          <p:nvSpPr>
            <p:cNvPr id="298" name="Google Shape;298;p11"/>
            <p:cNvSpPr/>
            <p:nvPr/>
          </p:nvSpPr>
          <p:spPr>
            <a:xfrm>
              <a:off x="2489722" y="1551470"/>
              <a:ext cx="2763837" cy="1488647"/>
            </a:xfrm>
            <a:prstGeom prst="chevron">
              <a:avLst>
                <a:gd name="adj" fmla="val 5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txBox="1"/>
            <p:nvPr/>
          </p:nvSpPr>
          <p:spPr>
            <a:xfrm>
              <a:off x="3234046" y="1551470"/>
              <a:ext cx="1275190" cy="148864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Open Sans Light"/>
                <a:buNone/>
              </a:pPr>
              <a:r>
                <a:rPr lang="en-US" sz="1400" b="0" i="0">
                  <a:solidFill>
                    <a:schemeClr val="lt1"/>
                  </a:solidFill>
                  <a:latin typeface="Open Sans Light"/>
                  <a:ea typeface="Open Sans Light"/>
                  <a:cs typeface="Open Sans Light"/>
                  <a:sym typeface="Open Sans Light"/>
                </a:rPr>
                <a:t>MAED-EL</a:t>
              </a:r>
              <a:endParaRPr/>
            </a:p>
            <a:p>
              <a:pPr marL="0" marR="0" lvl="0" indent="0" algn="ctr" rtl="0">
                <a:lnSpc>
                  <a:spcPct val="90000"/>
                </a:lnSpc>
                <a:spcBef>
                  <a:spcPts val="490"/>
                </a:spcBef>
                <a:spcAft>
                  <a:spcPts val="0"/>
                </a:spcAft>
                <a:buClr>
                  <a:schemeClr val="lt1"/>
                </a:buClr>
                <a:buSzPts val="1400"/>
                <a:buFont typeface="Open Sans Light"/>
                <a:buNone/>
              </a:pPr>
              <a:r>
                <a:rPr lang="en-US" sz="1400" b="0" i="0">
                  <a:solidFill>
                    <a:schemeClr val="lt1"/>
                  </a:solidFill>
                  <a:latin typeface="Open Sans Light"/>
                  <a:ea typeface="Open Sans Light"/>
                  <a:cs typeface="Open Sans Light"/>
                  <a:sym typeface="Open Sans Light"/>
                </a:rPr>
                <a:t>Proyección de la demanda horaria</a:t>
              </a:r>
              <a:endParaRPr/>
            </a:p>
          </p:txBody>
        </p:sp>
        <p:sp>
          <p:nvSpPr>
            <p:cNvPr id="300" name="Google Shape;300;p11"/>
            <p:cNvSpPr/>
            <p:nvPr/>
          </p:nvSpPr>
          <p:spPr>
            <a:xfrm>
              <a:off x="4979444" y="1551470"/>
              <a:ext cx="2763837" cy="1488647"/>
            </a:xfrm>
            <a:prstGeom prst="chevron">
              <a:avLst>
                <a:gd name="adj"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txBox="1"/>
            <p:nvPr/>
          </p:nvSpPr>
          <p:spPr>
            <a:xfrm>
              <a:off x="5723768" y="1551470"/>
              <a:ext cx="1275190" cy="148864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chemeClr val="lt1"/>
                </a:buClr>
                <a:buSzPts val="1400"/>
                <a:buFont typeface="Open Sans Light"/>
                <a:buNone/>
              </a:pPr>
              <a:r>
                <a:rPr lang="en-US" sz="1400" b="0" i="0">
                  <a:solidFill>
                    <a:schemeClr val="lt1"/>
                  </a:solidFill>
                  <a:latin typeface="Open Sans Light"/>
                  <a:ea typeface="Open Sans Light"/>
                  <a:cs typeface="Open Sans Light"/>
                  <a:sym typeface="Open Sans Light"/>
                </a:rPr>
                <a:t>WASP</a:t>
              </a:r>
              <a:endParaRPr/>
            </a:p>
            <a:p>
              <a:pPr marL="0" marR="0" lvl="0" indent="0" algn="ctr" rtl="0">
                <a:lnSpc>
                  <a:spcPct val="90000"/>
                </a:lnSpc>
                <a:spcBef>
                  <a:spcPts val="490"/>
                </a:spcBef>
                <a:spcAft>
                  <a:spcPts val="0"/>
                </a:spcAft>
                <a:buClr>
                  <a:schemeClr val="lt1"/>
                </a:buClr>
                <a:buSzPts val="1400"/>
                <a:buFont typeface="Open Sans Light"/>
                <a:buNone/>
              </a:pPr>
              <a:r>
                <a:rPr lang="en-US" sz="1400" b="0" i="0">
                  <a:solidFill>
                    <a:schemeClr val="lt1"/>
                  </a:solidFill>
                  <a:latin typeface="Open Sans Light"/>
                  <a:ea typeface="Open Sans Light"/>
                  <a:cs typeface="Open Sans Light"/>
                  <a:sym typeface="Open Sans Light"/>
                </a:rPr>
                <a:t>Plan óptimo de expansión de la generación de electricidad</a:t>
              </a:r>
              <a:endParaRPr/>
            </a:p>
          </p:txBody>
        </p:sp>
      </p:grpSp>
      <p:sp>
        <p:nvSpPr>
          <p:cNvPr id="302" name="Google Shape;302;p11"/>
          <p:cNvSpPr txBox="1"/>
          <p:nvPr/>
        </p:nvSpPr>
        <p:spPr>
          <a:xfrm>
            <a:off x="3047999" y="2715588"/>
            <a:ext cx="6096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Planificación del sistema eléctrico</a:t>
            </a:r>
            <a:endParaRPr/>
          </a:p>
        </p:txBody>
      </p:sp>
      <p:sp>
        <p:nvSpPr>
          <p:cNvPr id="303" name="Google Shape;303;p11"/>
          <p:cNvSpPr/>
          <p:nvPr/>
        </p:nvSpPr>
        <p:spPr>
          <a:xfrm>
            <a:off x="858079" y="1592160"/>
            <a:ext cx="8626163"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El papel de MAED-EL en la planificación del sistema eléctrico</a:t>
            </a:r>
            <a:endParaRPr/>
          </a:p>
        </p:txBody>
      </p:sp>
      <p:sp>
        <p:nvSpPr>
          <p:cNvPr id="304" name="Google Shape;304;p11"/>
          <p:cNvSpPr/>
          <p:nvPr/>
        </p:nvSpPr>
        <p:spPr>
          <a:xfrm>
            <a:off x="858079" y="187251"/>
            <a:ext cx="8094535"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Conferencia 9.2 Objetivo de MAED-EL</a:t>
            </a:r>
            <a:endParaRPr sz="4400" b="0" i="0">
              <a:solidFill>
                <a:schemeClr val="dk1"/>
              </a:solidFill>
              <a:latin typeface="Arial"/>
              <a:ea typeface="Arial"/>
              <a:cs typeface="Arial"/>
              <a:sym typeface="Arial"/>
            </a:endParaRPr>
          </a:p>
        </p:txBody>
      </p:sp>
      <p:sp>
        <p:nvSpPr>
          <p:cNvPr id="305" name="Google Shape;305;p11"/>
          <p:cNvSpPr/>
          <p:nvPr/>
        </p:nvSpPr>
        <p:spPr>
          <a:xfrm>
            <a:off x="10591304" y="11588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6" name="Google Shape;306;p11" descr="Track7_Lecture9_Slide11.mp3"/>
          <p:cNvPicPr preferRelativeResize="0"/>
          <p:nvPr/>
        </p:nvPicPr>
        <p:blipFill rotWithShape="1">
          <a:blip r:embed="rId4">
            <a:alphaModFix/>
          </a:blip>
          <a:srcRect/>
          <a:stretch/>
        </p:blipFill>
        <p:spPr>
          <a:xfrm>
            <a:off x="10662669" y="18725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3" name="Google Shape;313;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12</a:t>
            </a:fld>
            <a:endParaRPr sz="1400" b="1">
              <a:solidFill>
                <a:schemeClr val="lt1"/>
              </a:solidFill>
              <a:latin typeface="Open Sans ExtraBold"/>
              <a:ea typeface="Open Sans ExtraBold"/>
              <a:cs typeface="Open Sans ExtraBold"/>
              <a:sym typeface="Open Sans ExtraBold"/>
            </a:endParaRPr>
          </a:p>
        </p:txBody>
      </p:sp>
      <p:sp>
        <p:nvSpPr>
          <p:cNvPr id="314" name="Google Shape;314;p12"/>
          <p:cNvSpPr/>
          <p:nvPr/>
        </p:nvSpPr>
        <p:spPr>
          <a:xfrm>
            <a:off x="858079" y="1465978"/>
            <a:ext cx="8309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Cómo MAED-EL modela la demanda en un sistema eléctrico</a:t>
            </a:r>
            <a:endParaRPr/>
          </a:p>
        </p:txBody>
      </p:sp>
      <p:grpSp>
        <p:nvGrpSpPr>
          <p:cNvPr id="315" name="Google Shape;315;p12"/>
          <p:cNvGrpSpPr/>
          <p:nvPr/>
        </p:nvGrpSpPr>
        <p:grpSpPr>
          <a:xfrm>
            <a:off x="1019736" y="2607087"/>
            <a:ext cx="10534765" cy="2788009"/>
            <a:chOff x="0" y="828195"/>
            <a:chExt cx="10534765" cy="2788009"/>
          </a:xfrm>
        </p:grpSpPr>
        <p:sp>
          <p:nvSpPr>
            <p:cNvPr id="316" name="Google Shape;316;p12"/>
            <p:cNvSpPr/>
            <p:nvPr/>
          </p:nvSpPr>
          <p:spPr>
            <a:xfrm>
              <a:off x="0" y="2779802"/>
              <a:ext cx="10534765" cy="836402"/>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txBox="1"/>
            <p:nvPr/>
          </p:nvSpPr>
          <p:spPr>
            <a:xfrm>
              <a:off x="0" y="2779802"/>
              <a:ext cx="3160429" cy="836402"/>
            </a:xfrm>
            <a:prstGeom prst="rect">
              <a:avLst/>
            </a:prstGeom>
            <a:noFill/>
            <a:ln>
              <a:noFill/>
            </a:ln>
          </p:spPr>
          <p:txBody>
            <a:bodyPr spcFirstLastPara="1" wrap="square" lIns="135125" tIns="135125" rIns="135125" bIns="135125" anchor="ctr" anchorCtr="0">
              <a:noAutofit/>
            </a:bodyPr>
            <a:lstStyle/>
            <a:p>
              <a:pPr marL="0" marR="0" lvl="0" indent="0" algn="l" rtl="0">
                <a:lnSpc>
                  <a:spcPct val="90000"/>
                </a:lnSpc>
                <a:spcBef>
                  <a:spcPts val="0"/>
                </a:spcBef>
                <a:spcAft>
                  <a:spcPts val="0"/>
                </a:spcAft>
                <a:buClr>
                  <a:schemeClr val="dk1"/>
                </a:buClr>
                <a:buSzPts val="1900"/>
                <a:buFont typeface="Open Sans"/>
                <a:buNone/>
              </a:pPr>
              <a:r>
                <a:rPr lang="en-US" sz="1900" b="0" i="0">
                  <a:solidFill>
                    <a:schemeClr val="dk1"/>
                  </a:solidFill>
                  <a:latin typeface="Open Sans"/>
                  <a:ea typeface="Open Sans"/>
                  <a:cs typeface="Open Sans"/>
                  <a:sym typeface="Open Sans"/>
                </a:rPr>
                <a:t>Demanda de los clientes</a:t>
              </a:r>
              <a:endParaRPr/>
            </a:p>
          </p:txBody>
        </p:sp>
        <p:sp>
          <p:nvSpPr>
            <p:cNvPr id="318" name="Google Shape;318;p12"/>
            <p:cNvSpPr/>
            <p:nvPr/>
          </p:nvSpPr>
          <p:spPr>
            <a:xfrm>
              <a:off x="0" y="1803999"/>
              <a:ext cx="10534765" cy="836402"/>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txBox="1"/>
            <p:nvPr/>
          </p:nvSpPr>
          <p:spPr>
            <a:xfrm>
              <a:off x="0" y="1803999"/>
              <a:ext cx="3160429" cy="836402"/>
            </a:xfrm>
            <a:prstGeom prst="rect">
              <a:avLst/>
            </a:prstGeom>
            <a:noFill/>
            <a:ln>
              <a:noFill/>
            </a:ln>
          </p:spPr>
          <p:txBody>
            <a:bodyPr spcFirstLastPara="1" wrap="square" lIns="135125" tIns="135125" rIns="135125" bIns="135125" anchor="ctr" anchorCtr="0">
              <a:noAutofit/>
            </a:bodyPr>
            <a:lstStyle/>
            <a:p>
              <a:pPr marL="0" marR="0" lvl="0" indent="0" algn="l" rtl="0">
                <a:lnSpc>
                  <a:spcPct val="90000"/>
                </a:lnSpc>
                <a:spcBef>
                  <a:spcPts val="0"/>
                </a:spcBef>
                <a:spcAft>
                  <a:spcPts val="0"/>
                </a:spcAft>
                <a:buClr>
                  <a:schemeClr val="dk1"/>
                </a:buClr>
                <a:buSzPts val="1900"/>
                <a:buFont typeface="Open Sans"/>
                <a:buNone/>
              </a:pPr>
              <a:r>
                <a:rPr lang="en-US" sz="1900" b="0" i="0">
                  <a:solidFill>
                    <a:schemeClr val="dk1"/>
                  </a:solidFill>
                  <a:latin typeface="Open Sans"/>
                  <a:ea typeface="Open Sans"/>
                  <a:cs typeface="Open Sans"/>
                  <a:sym typeface="Open Sans"/>
                </a:rPr>
                <a:t>Demanda del sector</a:t>
              </a:r>
              <a:endParaRPr/>
            </a:p>
          </p:txBody>
        </p:sp>
        <p:sp>
          <p:nvSpPr>
            <p:cNvPr id="320" name="Google Shape;320;p12"/>
            <p:cNvSpPr/>
            <p:nvPr/>
          </p:nvSpPr>
          <p:spPr>
            <a:xfrm>
              <a:off x="0" y="828195"/>
              <a:ext cx="10534765" cy="836402"/>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txBox="1"/>
            <p:nvPr/>
          </p:nvSpPr>
          <p:spPr>
            <a:xfrm>
              <a:off x="0" y="828195"/>
              <a:ext cx="3160429" cy="836402"/>
            </a:xfrm>
            <a:prstGeom prst="rect">
              <a:avLst/>
            </a:prstGeom>
            <a:noFill/>
            <a:ln>
              <a:noFill/>
            </a:ln>
          </p:spPr>
          <p:txBody>
            <a:bodyPr spcFirstLastPara="1" wrap="square" lIns="135125" tIns="135125" rIns="135125" bIns="135125" anchor="ctr" anchorCtr="0">
              <a:noAutofit/>
            </a:bodyPr>
            <a:lstStyle/>
            <a:p>
              <a:pPr marL="0" marR="0" lvl="0" indent="0" algn="l" rtl="0">
                <a:lnSpc>
                  <a:spcPct val="90000"/>
                </a:lnSpc>
                <a:spcBef>
                  <a:spcPts val="0"/>
                </a:spcBef>
                <a:spcAft>
                  <a:spcPts val="0"/>
                </a:spcAft>
                <a:buClr>
                  <a:schemeClr val="dk1"/>
                </a:buClr>
                <a:buSzPts val="1900"/>
                <a:buFont typeface="Open Sans"/>
                <a:buNone/>
              </a:pPr>
              <a:r>
                <a:rPr lang="en-US" sz="1900" b="0" i="0">
                  <a:solidFill>
                    <a:schemeClr val="dk1"/>
                  </a:solidFill>
                  <a:latin typeface="Open Sans"/>
                  <a:ea typeface="Open Sans"/>
                  <a:cs typeface="Open Sans"/>
                  <a:sym typeface="Open Sans"/>
                </a:rPr>
                <a:t>Demanda nacional</a:t>
              </a:r>
              <a:endParaRPr/>
            </a:p>
          </p:txBody>
        </p:sp>
        <p:sp>
          <p:nvSpPr>
            <p:cNvPr id="322" name="Google Shape;322;p12"/>
            <p:cNvSpPr/>
            <p:nvPr/>
          </p:nvSpPr>
          <p:spPr>
            <a:xfrm>
              <a:off x="6559286" y="897896"/>
              <a:ext cx="1045503" cy="697002"/>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txBox="1"/>
            <p:nvPr/>
          </p:nvSpPr>
          <p:spPr>
            <a:xfrm>
              <a:off x="6579700" y="918310"/>
              <a:ext cx="1004675" cy="65617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Open Sans Light"/>
                <a:buNone/>
              </a:pPr>
              <a:r>
                <a:rPr lang="en-US" sz="1300" b="0" i="0">
                  <a:solidFill>
                    <a:schemeClr val="lt1"/>
                  </a:solidFill>
                  <a:latin typeface="Open Sans Light"/>
                  <a:ea typeface="Open Sans Light"/>
                  <a:cs typeface="Open Sans Light"/>
                  <a:sym typeface="Open Sans Light"/>
                </a:rPr>
                <a:t>Nación</a:t>
              </a:r>
              <a:endParaRPr/>
            </a:p>
          </p:txBody>
        </p:sp>
        <p:sp>
          <p:nvSpPr>
            <p:cNvPr id="324" name="Google Shape;324;p12"/>
            <p:cNvSpPr/>
            <p:nvPr/>
          </p:nvSpPr>
          <p:spPr>
            <a:xfrm>
              <a:off x="5043306" y="1594898"/>
              <a:ext cx="2038731" cy="27880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487AA8"/>
              </a:solidFill>
              <a:prstDash val="solid"/>
              <a:miter lim="800000"/>
              <a:headEnd type="none" w="sm" len="sm"/>
              <a:tailEnd type="none" w="sm" len="sm"/>
            </a:ln>
          </p:spPr>
        </p:sp>
        <p:sp>
          <p:nvSpPr>
            <p:cNvPr id="325" name="Google Shape;325;p12"/>
            <p:cNvSpPr/>
            <p:nvPr/>
          </p:nvSpPr>
          <p:spPr>
            <a:xfrm>
              <a:off x="4520554" y="1873699"/>
              <a:ext cx="1045503" cy="697002"/>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txBox="1"/>
            <p:nvPr/>
          </p:nvSpPr>
          <p:spPr>
            <a:xfrm>
              <a:off x="4540968" y="1894113"/>
              <a:ext cx="1004675" cy="65617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Open Sans Light"/>
                <a:buNone/>
              </a:pPr>
              <a:r>
                <a:rPr lang="en-US" sz="1300" b="0" i="0">
                  <a:solidFill>
                    <a:schemeClr val="lt1"/>
                  </a:solidFill>
                  <a:latin typeface="Open Sans Light"/>
                  <a:ea typeface="Open Sans Light"/>
                  <a:cs typeface="Open Sans Light"/>
                  <a:sym typeface="Open Sans Light"/>
                </a:rPr>
                <a:t>Industria</a:t>
              </a:r>
              <a:endParaRPr/>
            </a:p>
          </p:txBody>
        </p:sp>
        <p:sp>
          <p:nvSpPr>
            <p:cNvPr id="327" name="Google Shape;327;p12"/>
            <p:cNvSpPr/>
            <p:nvPr/>
          </p:nvSpPr>
          <p:spPr>
            <a:xfrm>
              <a:off x="3684152" y="2570701"/>
              <a:ext cx="1359154" cy="27880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528CBE"/>
              </a:solidFill>
              <a:prstDash val="solid"/>
              <a:miter lim="800000"/>
              <a:headEnd type="none" w="sm" len="sm"/>
              <a:tailEnd type="none" w="sm" len="sm"/>
            </a:ln>
          </p:spPr>
        </p:sp>
        <p:sp>
          <p:nvSpPr>
            <p:cNvPr id="328" name="Google Shape;328;p12"/>
            <p:cNvSpPr/>
            <p:nvPr/>
          </p:nvSpPr>
          <p:spPr>
            <a:xfrm>
              <a:off x="3161400" y="2849502"/>
              <a:ext cx="1045503" cy="697002"/>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2"/>
            <p:cNvSpPr txBox="1"/>
            <p:nvPr/>
          </p:nvSpPr>
          <p:spPr>
            <a:xfrm>
              <a:off x="3181814" y="2869916"/>
              <a:ext cx="1004675" cy="65617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Open Sans Light"/>
                <a:buNone/>
              </a:pPr>
              <a:r>
                <a:rPr lang="en-US" sz="1300" b="0" i="0">
                  <a:solidFill>
                    <a:schemeClr val="lt1"/>
                  </a:solidFill>
                  <a:latin typeface="Open Sans Light"/>
                  <a:ea typeface="Open Sans Light"/>
                  <a:cs typeface="Open Sans Light"/>
                  <a:sym typeface="Open Sans Light"/>
                </a:rPr>
                <a:t>Fabricación de acero</a:t>
              </a:r>
              <a:endParaRPr/>
            </a:p>
          </p:txBody>
        </p:sp>
        <p:sp>
          <p:nvSpPr>
            <p:cNvPr id="330" name="Google Shape;330;p12"/>
            <p:cNvSpPr/>
            <p:nvPr/>
          </p:nvSpPr>
          <p:spPr>
            <a:xfrm>
              <a:off x="4997586" y="2570701"/>
              <a:ext cx="91440" cy="278800"/>
            </a:xfrm>
            <a:custGeom>
              <a:avLst/>
              <a:gdLst/>
              <a:ahLst/>
              <a:cxnLst/>
              <a:rect l="l" t="t" r="r" b="b"/>
              <a:pathLst>
                <a:path w="120000" h="120000" extrusionOk="0">
                  <a:moveTo>
                    <a:pt x="60000" y="0"/>
                  </a:moveTo>
                  <a:lnTo>
                    <a:pt x="60000" y="120000"/>
                  </a:lnTo>
                </a:path>
              </a:pathLst>
            </a:custGeom>
            <a:noFill/>
            <a:ln w="12700" cap="flat" cmpd="sng">
              <a:solidFill>
                <a:srgbClr val="528CBE"/>
              </a:solidFill>
              <a:prstDash val="solid"/>
              <a:miter lim="800000"/>
              <a:headEnd type="none" w="sm" len="sm"/>
              <a:tailEnd type="none" w="sm" len="sm"/>
            </a:ln>
          </p:spPr>
        </p:sp>
        <p:sp>
          <p:nvSpPr>
            <p:cNvPr id="331" name="Google Shape;331;p12"/>
            <p:cNvSpPr/>
            <p:nvPr/>
          </p:nvSpPr>
          <p:spPr>
            <a:xfrm>
              <a:off x="4520554" y="2849502"/>
              <a:ext cx="1045503" cy="697002"/>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2"/>
            <p:cNvSpPr txBox="1"/>
            <p:nvPr/>
          </p:nvSpPr>
          <p:spPr>
            <a:xfrm>
              <a:off x="4540968" y="2869916"/>
              <a:ext cx="1004675" cy="65617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Open Sans Light"/>
                <a:buNone/>
              </a:pPr>
              <a:r>
                <a:rPr lang="en-US" sz="1300" b="0" i="0">
                  <a:solidFill>
                    <a:schemeClr val="lt1"/>
                  </a:solidFill>
                  <a:latin typeface="Open Sans Light"/>
                  <a:ea typeface="Open Sans Light"/>
                  <a:cs typeface="Open Sans Light"/>
                  <a:sym typeface="Open Sans Light"/>
                </a:rPr>
                <a:t>Agricultura</a:t>
              </a:r>
              <a:endParaRPr/>
            </a:p>
          </p:txBody>
        </p:sp>
        <p:sp>
          <p:nvSpPr>
            <p:cNvPr id="333" name="Google Shape;333;p12"/>
            <p:cNvSpPr/>
            <p:nvPr/>
          </p:nvSpPr>
          <p:spPr>
            <a:xfrm>
              <a:off x="5043306" y="2570701"/>
              <a:ext cx="1359154" cy="27880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528CBE"/>
              </a:solidFill>
              <a:prstDash val="solid"/>
              <a:miter lim="800000"/>
              <a:headEnd type="none" w="sm" len="sm"/>
              <a:tailEnd type="none" w="sm" len="sm"/>
            </a:ln>
          </p:spPr>
        </p:sp>
        <p:sp>
          <p:nvSpPr>
            <p:cNvPr id="334" name="Google Shape;334;p12"/>
            <p:cNvSpPr/>
            <p:nvPr/>
          </p:nvSpPr>
          <p:spPr>
            <a:xfrm>
              <a:off x="5879709" y="2849502"/>
              <a:ext cx="1045503" cy="697002"/>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2"/>
            <p:cNvSpPr txBox="1"/>
            <p:nvPr/>
          </p:nvSpPr>
          <p:spPr>
            <a:xfrm>
              <a:off x="5900123" y="2869916"/>
              <a:ext cx="1004675" cy="65617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Open Sans Light"/>
                <a:buNone/>
              </a:pPr>
              <a:r>
                <a:rPr lang="en-US" sz="1300" b="0" i="0">
                  <a:solidFill>
                    <a:schemeClr val="lt1"/>
                  </a:solidFill>
                  <a:latin typeface="Open Sans Light"/>
                  <a:ea typeface="Open Sans Light"/>
                  <a:cs typeface="Open Sans Light"/>
                  <a:sym typeface="Open Sans Light"/>
                </a:rPr>
                <a:t>Otros</a:t>
              </a:r>
              <a:endParaRPr/>
            </a:p>
          </p:txBody>
        </p:sp>
        <p:sp>
          <p:nvSpPr>
            <p:cNvPr id="336" name="Google Shape;336;p12"/>
            <p:cNvSpPr/>
            <p:nvPr/>
          </p:nvSpPr>
          <p:spPr>
            <a:xfrm>
              <a:off x="6402460" y="1594898"/>
              <a:ext cx="679577" cy="27880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487AA8"/>
              </a:solidFill>
              <a:prstDash val="solid"/>
              <a:miter lim="800000"/>
              <a:headEnd type="none" w="sm" len="sm"/>
              <a:tailEnd type="none" w="sm" len="sm"/>
            </a:ln>
          </p:spPr>
        </p:sp>
        <p:sp>
          <p:nvSpPr>
            <p:cNvPr id="337" name="Google Shape;337;p12"/>
            <p:cNvSpPr/>
            <p:nvPr/>
          </p:nvSpPr>
          <p:spPr>
            <a:xfrm>
              <a:off x="5879709" y="1873699"/>
              <a:ext cx="1045503" cy="697002"/>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2"/>
            <p:cNvSpPr txBox="1"/>
            <p:nvPr/>
          </p:nvSpPr>
          <p:spPr>
            <a:xfrm>
              <a:off x="5900123" y="1894113"/>
              <a:ext cx="1004675" cy="65617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Open Sans Light"/>
                <a:buNone/>
              </a:pPr>
              <a:r>
                <a:rPr lang="en-US" sz="1300" b="0" i="0">
                  <a:solidFill>
                    <a:schemeClr val="lt1"/>
                  </a:solidFill>
                  <a:latin typeface="Open Sans Light"/>
                  <a:ea typeface="Open Sans Light"/>
                  <a:cs typeface="Open Sans Light"/>
                  <a:sym typeface="Open Sans Light"/>
                </a:rPr>
                <a:t>Hogar</a:t>
              </a:r>
              <a:endParaRPr/>
            </a:p>
          </p:txBody>
        </p:sp>
        <p:sp>
          <p:nvSpPr>
            <p:cNvPr id="339" name="Google Shape;339;p12"/>
            <p:cNvSpPr/>
            <p:nvPr/>
          </p:nvSpPr>
          <p:spPr>
            <a:xfrm>
              <a:off x="7082038" y="1594898"/>
              <a:ext cx="679577" cy="27880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487AA8"/>
              </a:solidFill>
              <a:prstDash val="solid"/>
              <a:miter lim="800000"/>
              <a:headEnd type="none" w="sm" len="sm"/>
              <a:tailEnd type="none" w="sm" len="sm"/>
            </a:ln>
          </p:spPr>
        </p:sp>
        <p:sp>
          <p:nvSpPr>
            <p:cNvPr id="340" name="Google Shape;340;p12"/>
            <p:cNvSpPr/>
            <p:nvPr/>
          </p:nvSpPr>
          <p:spPr>
            <a:xfrm>
              <a:off x="7238863" y="1873699"/>
              <a:ext cx="1045503" cy="697002"/>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2"/>
            <p:cNvSpPr txBox="1"/>
            <p:nvPr/>
          </p:nvSpPr>
          <p:spPr>
            <a:xfrm>
              <a:off x="7259277" y="1894113"/>
              <a:ext cx="1004675" cy="65617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Open Sans Light"/>
                <a:buNone/>
              </a:pPr>
              <a:r>
                <a:rPr lang="en-US" sz="1300" b="0" i="0">
                  <a:solidFill>
                    <a:schemeClr val="lt1"/>
                  </a:solidFill>
                  <a:latin typeface="Open Sans Light"/>
                  <a:ea typeface="Open Sans Light"/>
                  <a:cs typeface="Open Sans Light"/>
                  <a:sym typeface="Open Sans Light"/>
                </a:rPr>
                <a:t>Servicio</a:t>
              </a:r>
              <a:endParaRPr/>
            </a:p>
          </p:txBody>
        </p:sp>
        <p:sp>
          <p:nvSpPr>
            <p:cNvPr id="342" name="Google Shape;342;p12"/>
            <p:cNvSpPr/>
            <p:nvPr/>
          </p:nvSpPr>
          <p:spPr>
            <a:xfrm>
              <a:off x="7082038" y="1594898"/>
              <a:ext cx="2038731" cy="27880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487AA8"/>
              </a:solidFill>
              <a:prstDash val="solid"/>
              <a:miter lim="800000"/>
              <a:headEnd type="none" w="sm" len="sm"/>
              <a:tailEnd type="none" w="sm" len="sm"/>
            </a:ln>
          </p:spPr>
        </p:sp>
        <p:sp>
          <p:nvSpPr>
            <p:cNvPr id="343" name="Google Shape;343;p12"/>
            <p:cNvSpPr/>
            <p:nvPr/>
          </p:nvSpPr>
          <p:spPr>
            <a:xfrm>
              <a:off x="8598018" y="1873699"/>
              <a:ext cx="1045503" cy="697002"/>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2"/>
            <p:cNvSpPr txBox="1"/>
            <p:nvPr/>
          </p:nvSpPr>
          <p:spPr>
            <a:xfrm>
              <a:off x="8618432" y="1894113"/>
              <a:ext cx="1004675" cy="65617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Open Sans Light"/>
                <a:buNone/>
              </a:pPr>
              <a:r>
                <a:rPr lang="en-US" sz="1300" b="0" i="0">
                  <a:solidFill>
                    <a:schemeClr val="lt1"/>
                  </a:solidFill>
                  <a:latin typeface="Open Sans Light"/>
                  <a:ea typeface="Open Sans Light"/>
                  <a:cs typeface="Open Sans Light"/>
                  <a:sym typeface="Open Sans Light"/>
                </a:rPr>
                <a:t>Transporte</a:t>
              </a:r>
              <a:endParaRPr/>
            </a:p>
          </p:txBody>
        </p:sp>
        <p:sp>
          <p:nvSpPr>
            <p:cNvPr id="345" name="Google Shape;345;p12"/>
            <p:cNvSpPr/>
            <p:nvPr/>
          </p:nvSpPr>
          <p:spPr>
            <a:xfrm>
              <a:off x="8441192" y="2570701"/>
              <a:ext cx="679577" cy="27880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528CBE"/>
              </a:solidFill>
              <a:prstDash val="solid"/>
              <a:miter lim="800000"/>
              <a:headEnd type="none" w="sm" len="sm"/>
              <a:tailEnd type="none" w="sm" len="sm"/>
            </a:ln>
          </p:spPr>
        </p:sp>
        <p:sp>
          <p:nvSpPr>
            <p:cNvPr id="346" name="Google Shape;346;p12"/>
            <p:cNvSpPr/>
            <p:nvPr/>
          </p:nvSpPr>
          <p:spPr>
            <a:xfrm>
              <a:off x="7918440" y="2849502"/>
              <a:ext cx="1045503" cy="697002"/>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2"/>
            <p:cNvSpPr txBox="1"/>
            <p:nvPr/>
          </p:nvSpPr>
          <p:spPr>
            <a:xfrm>
              <a:off x="7938854" y="2869916"/>
              <a:ext cx="1004675" cy="65617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Open Sans Light"/>
                <a:buNone/>
              </a:pPr>
              <a:r>
                <a:rPr lang="en-US" sz="1300" b="0" i="0">
                  <a:solidFill>
                    <a:schemeClr val="lt1"/>
                  </a:solidFill>
                  <a:latin typeface="Open Sans Light"/>
                  <a:ea typeface="Open Sans Light"/>
                  <a:cs typeface="Open Sans Light"/>
                  <a:sym typeface="Open Sans Light"/>
                </a:rPr>
                <a:t>Personal</a:t>
              </a:r>
              <a:endParaRPr/>
            </a:p>
          </p:txBody>
        </p:sp>
        <p:sp>
          <p:nvSpPr>
            <p:cNvPr id="348" name="Google Shape;348;p12"/>
            <p:cNvSpPr/>
            <p:nvPr/>
          </p:nvSpPr>
          <p:spPr>
            <a:xfrm>
              <a:off x="9120769" y="2570701"/>
              <a:ext cx="679577" cy="27880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528CBE"/>
              </a:solidFill>
              <a:prstDash val="solid"/>
              <a:miter lim="800000"/>
              <a:headEnd type="none" w="sm" len="sm"/>
              <a:tailEnd type="none" w="sm" len="sm"/>
            </a:ln>
          </p:spPr>
        </p:sp>
        <p:sp>
          <p:nvSpPr>
            <p:cNvPr id="349" name="Google Shape;349;p12"/>
            <p:cNvSpPr/>
            <p:nvPr/>
          </p:nvSpPr>
          <p:spPr>
            <a:xfrm>
              <a:off x="9277595" y="2849502"/>
              <a:ext cx="1045503" cy="697002"/>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2"/>
            <p:cNvSpPr txBox="1"/>
            <p:nvPr/>
          </p:nvSpPr>
          <p:spPr>
            <a:xfrm>
              <a:off x="9298009" y="2869916"/>
              <a:ext cx="1004675" cy="65617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Open Sans Light"/>
                <a:buNone/>
              </a:pPr>
              <a:r>
                <a:rPr lang="en-US" sz="1300" b="0" i="0">
                  <a:solidFill>
                    <a:schemeClr val="lt1"/>
                  </a:solidFill>
                  <a:latin typeface="Open Sans Light"/>
                  <a:ea typeface="Open Sans Light"/>
                  <a:cs typeface="Open Sans Light"/>
                  <a:sym typeface="Open Sans Light"/>
                </a:rPr>
                <a:t>Flete</a:t>
              </a:r>
              <a:endParaRPr/>
            </a:p>
          </p:txBody>
        </p:sp>
      </p:grpSp>
      <p:sp>
        <p:nvSpPr>
          <p:cNvPr id="351" name="Google Shape;351;p12"/>
          <p:cNvSpPr/>
          <p:nvPr/>
        </p:nvSpPr>
        <p:spPr>
          <a:xfrm>
            <a:off x="858079" y="187251"/>
            <a:ext cx="724393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Conferencia 9.2 Objetivo de MAED-EL</a:t>
            </a:r>
            <a:endParaRPr sz="4400" b="0" i="0">
              <a:solidFill>
                <a:schemeClr val="dk1"/>
              </a:solidFill>
              <a:latin typeface="Arial"/>
              <a:ea typeface="Arial"/>
              <a:cs typeface="Arial"/>
              <a:sym typeface="Arial"/>
            </a:endParaRPr>
          </a:p>
        </p:txBody>
      </p:sp>
      <p:sp>
        <p:nvSpPr>
          <p:cNvPr id="352" name="Google Shape;352;p12"/>
          <p:cNvSpPr/>
          <p:nvPr/>
        </p:nvSpPr>
        <p:spPr>
          <a:xfrm>
            <a:off x="10175223" y="18725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3" name="Google Shape;353;p12" descr="Track7_Lecture9_Slide12.mp3"/>
          <p:cNvPicPr preferRelativeResize="0"/>
          <p:nvPr/>
        </p:nvPicPr>
        <p:blipFill rotWithShape="1">
          <a:blip r:embed="rId4">
            <a:alphaModFix/>
          </a:blip>
          <a:srcRect/>
          <a:stretch/>
        </p:blipFill>
        <p:spPr>
          <a:xfrm>
            <a:off x="10246588" y="29574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5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1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0" name="Google Shape;360;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grpSp>
        <p:nvGrpSpPr>
          <p:cNvPr id="361" name="Google Shape;361;p13"/>
          <p:cNvGrpSpPr/>
          <p:nvPr/>
        </p:nvGrpSpPr>
        <p:grpSpPr>
          <a:xfrm>
            <a:off x="4232563" y="2839589"/>
            <a:ext cx="3046158" cy="3307077"/>
            <a:chOff x="2631690" y="1983"/>
            <a:chExt cx="3046158" cy="3307077"/>
          </a:xfrm>
        </p:grpSpPr>
        <p:sp>
          <p:nvSpPr>
            <p:cNvPr id="362" name="Google Shape;362;p13"/>
            <p:cNvSpPr/>
            <p:nvPr/>
          </p:nvSpPr>
          <p:spPr>
            <a:xfrm>
              <a:off x="2631690" y="1983"/>
              <a:ext cx="3046158" cy="1022458"/>
            </a:xfrm>
            <a:prstGeom prst="roundRect">
              <a:avLst>
                <a:gd name="adj" fmla="val 10000"/>
              </a:avLst>
            </a:prstGeom>
            <a:solidFill>
              <a:srgbClr val="64C8F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txBox="1"/>
            <p:nvPr/>
          </p:nvSpPr>
          <p:spPr>
            <a:xfrm>
              <a:off x="2661637" y="31930"/>
              <a:ext cx="2986264" cy="96256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Open Sans Light"/>
                <a:buNone/>
              </a:pPr>
              <a:r>
                <a:rPr lang="en-US" sz="2000" b="0" i="0">
                  <a:solidFill>
                    <a:schemeClr val="lt1"/>
                  </a:solidFill>
                  <a:latin typeface="Open Sans Light"/>
                  <a:ea typeface="Open Sans Light"/>
                  <a:cs typeface="Open Sans Light"/>
                  <a:sym typeface="Open Sans Light"/>
                </a:rPr>
                <a:t>Reconstrucción de la demanda horaria del año base</a:t>
              </a:r>
              <a:endParaRPr/>
            </a:p>
          </p:txBody>
        </p:sp>
        <p:sp>
          <p:nvSpPr>
            <p:cNvPr id="364" name="Google Shape;364;p13"/>
            <p:cNvSpPr/>
            <p:nvPr/>
          </p:nvSpPr>
          <p:spPr>
            <a:xfrm rot="5400000">
              <a:off x="4011980" y="1043480"/>
              <a:ext cx="285577" cy="342692"/>
            </a:xfrm>
            <a:prstGeom prst="rightArrow">
              <a:avLst>
                <a:gd name="adj1" fmla="val 60000"/>
                <a:gd name="adj2" fmla="val 50000"/>
              </a:avLst>
            </a:prstGeom>
            <a:solidFill>
              <a:srgbClr val="F4B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txBox="1"/>
            <p:nvPr/>
          </p:nvSpPr>
          <p:spPr>
            <a:xfrm>
              <a:off x="4051961" y="1072038"/>
              <a:ext cx="205616" cy="19990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366" name="Google Shape;366;p13"/>
            <p:cNvSpPr/>
            <p:nvPr/>
          </p:nvSpPr>
          <p:spPr>
            <a:xfrm>
              <a:off x="2631690" y="1405212"/>
              <a:ext cx="3046158" cy="761539"/>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txBox="1"/>
            <p:nvPr/>
          </p:nvSpPr>
          <p:spPr>
            <a:xfrm>
              <a:off x="2653995" y="1427517"/>
              <a:ext cx="3001548" cy="71692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Open Sans Light"/>
                <a:buNone/>
              </a:pPr>
              <a:r>
                <a:rPr lang="en-US" sz="2000" b="0" i="0">
                  <a:solidFill>
                    <a:schemeClr val="lt1"/>
                  </a:solidFill>
                  <a:latin typeface="Open Sans Light"/>
                  <a:ea typeface="Open Sans Light"/>
                  <a:cs typeface="Open Sans Light"/>
                  <a:sym typeface="Open Sans Light"/>
                </a:rPr>
                <a:t>Desarrollo de escenarios</a:t>
              </a:r>
              <a:endParaRPr/>
            </a:p>
          </p:txBody>
        </p:sp>
        <p:sp>
          <p:nvSpPr>
            <p:cNvPr id="368" name="Google Shape;368;p13"/>
            <p:cNvSpPr/>
            <p:nvPr/>
          </p:nvSpPr>
          <p:spPr>
            <a:xfrm rot="5400000">
              <a:off x="4011980" y="2185790"/>
              <a:ext cx="285577" cy="342692"/>
            </a:xfrm>
            <a:prstGeom prst="rightArrow">
              <a:avLst>
                <a:gd name="adj1" fmla="val 60000"/>
                <a:gd name="adj2" fmla="val 50000"/>
              </a:avLst>
            </a:prstGeom>
            <a:solidFill>
              <a:srgbClr val="F4B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txBox="1"/>
            <p:nvPr/>
          </p:nvSpPr>
          <p:spPr>
            <a:xfrm>
              <a:off x="4051961" y="2214348"/>
              <a:ext cx="205616" cy="19990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370" name="Google Shape;370;p13"/>
            <p:cNvSpPr/>
            <p:nvPr/>
          </p:nvSpPr>
          <p:spPr>
            <a:xfrm>
              <a:off x="2631690" y="2547521"/>
              <a:ext cx="3046158" cy="761539"/>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txBox="1"/>
            <p:nvPr/>
          </p:nvSpPr>
          <p:spPr>
            <a:xfrm>
              <a:off x="2653995" y="2569826"/>
              <a:ext cx="3001548" cy="71692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Open Sans Light"/>
                <a:buNone/>
              </a:pPr>
              <a:r>
                <a:rPr lang="en-US" sz="2000" b="0" i="0">
                  <a:solidFill>
                    <a:schemeClr val="lt1"/>
                  </a:solidFill>
                  <a:latin typeface="Open Sans Light"/>
                  <a:ea typeface="Open Sans Light"/>
                  <a:cs typeface="Open Sans Light"/>
                  <a:sym typeface="Open Sans Light"/>
                </a:rPr>
                <a:t>Análisis de resultados</a:t>
              </a:r>
              <a:endParaRPr/>
            </a:p>
          </p:txBody>
        </p:sp>
      </p:grpSp>
      <p:sp>
        <p:nvSpPr>
          <p:cNvPr id="372" name="Google Shape;372;p13"/>
          <p:cNvSpPr txBox="1"/>
          <p:nvPr/>
        </p:nvSpPr>
        <p:spPr>
          <a:xfrm>
            <a:off x="2092587" y="2189035"/>
            <a:ext cx="732610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Predicción de la demanda horaria de electricidad en MAED-EL</a:t>
            </a:r>
            <a:endParaRPr sz="1800">
              <a:solidFill>
                <a:schemeClr val="dk1"/>
              </a:solidFill>
              <a:latin typeface="Arial"/>
              <a:ea typeface="Arial"/>
              <a:cs typeface="Arial"/>
              <a:sym typeface="Arial"/>
            </a:endParaRPr>
          </a:p>
        </p:txBody>
      </p:sp>
      <p:sp>
        <p:nvSpPr>
          <p:cNvPr id="373" name="Google Shape;373;p13"/>
          <p:cNvSpPr/>
          <p:nvPr/>
        </p:nvSpPr>
        <p:spPr>
          <a:xfrm>
            <a:off x="732546" y="1540464"/>
            <a:ext cx="8309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Pasos para predecir la demanda horaria de electricidad</a:t>
            </a:r>
            <a:endParaRPr/>
          </a:p>
        </p:txBody>
      </p:sp>
      <p:sp>
        <p:nvSpPr>
          <p:cNvPr id="374" name="Google Shape;374;p13"/>
          <p:cNvSpPr txBox="1"/>
          <p:nvPr/>
        </p:nvSpPr>
        <p:spPr>
          <a:xfrm>
            <a:off x="732546" y="203861"/>
            <a:ext cx="9498691" cy="1334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9.3 Representación de la </a:t>
            </a:r>
            <a:br>
              <a:rPr lang="en-US" sz="4400" b="0" i="0">
                <a:solidFill>
                  <a:schemeClr val="dk1"/>
                </a:solidFill>
                <a:latin typeface="Arial"/>
                <a:ea typeface="Arial"/>
                <a:cs typeface="Arial"/>
                <a:sym typeface="Arial"/>
              </a:rPr>
            </a:br>
            <a:r>
              <a:rPr lang="en-US" sz="4400" b="0" i="0">
                <a:solidFill>
                  <a:schemeClr val="dk1"/>
                </a:solidFill>
                <a:latin typeface="Arial"/>
                <a:ea typeface="Arial"/>
                <a:cs typeface="Arial"/>
                <a:sym typeface="Arial"/>
              </a:rPr>
              <a:t>la demanda horaria de electricidad </a:t>
            </a:r>
            <a:endParaRPr/>
          </a:p>
        </p:txBody>
      </p:sp>
      <p:sp>
        <p:nvSpPr>
          <p:cNvPr id="375" name="Google Shape;375;p13"/>
          <p:cNvSpPr/>
          <p:nvPr/>
        </p:nvSpPr>
        <p:spPr>
          <a:xfrm>
            <a:off x="10573441" y="14136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6" name="Google Shape;376;p13" descr="Track7_Lecture9_Slide13.mp3"/>
          <p:cNvPicPr preferRelativeResize="0"/>
          <p:nvPr/>
        </p:nvPicPr>
        <p:blipFill rotWithShape="1">
          <a:blip r:embed="rId4">
            <a:alphaModFix/>
          </a:blip>
          <a:srcRect/>
          <a:stretch/>
        </p:blipFill>
        <p:spPr>
          <a:xfrm>
            <a:off x="10644806" y="21272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1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3" name="Google Shape;383;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grpSp>
        <p:nvGrpSpPr>
          <p:cNvPr id="384" name="Google Shape;384;p14"/>
          <p:cNvGrpSpPr/>
          <p:nvPr/>
        </p:nvGrpSpPr>
        <p:grpSpPr>
          <a:xfrm>
            <a:off x="1822291" y="1994965"/>
            <a:ext cx="8613427" cy="4144255"/>
            <a:chOff x="1810792" y="1617279"/>
            <a:chExt cx="9400177" cy="4524793"/>
          </a:xfrm>
        </p:grpSpPr>
        <p:grpSp>
          <p:nvGrpSpPr>
            <p:cNvPr id="385" name="Google Shape;385;p14"/>
            <p:cNvGrpSpPr/>
            <p:nvPr/>
          </p:nvGrpSpPr>
          <p:grpSpPr>
            <a:xfrm>
              <a:off x="4353237" y="5383002"/>
              <a:ext cx="6857732" cy="759070"/>
              <a:chOff x="672774" y="5216783"/>
              <a:chExt cx="7950851" cy="1062832"/>
            </a:xfrm>
          </p:grpSpPr>
          <p:sp>
            <p:nvSpPr>
              <p:cNvPr id="386" name="Google Shape;386;p14"/>
              <p:cNvSpPr txBox="1"/>
              <p:nvPr/>
            </p:nvSpPr>
            <p:spPr>
              <a:xfrm>
                <a:off x="3962401" y="5715001"/>
                <a:ext cx="3886200" cy="5646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Resultado: Carga horaria</a:t>
                </a:r>
                <a:endParaRPr/>
              </a:p>
            </p:txBody>
          </p:sp>
          <p:cxnSp>
            <p:nvCxnSpPr>
              <p:cNvPr id="387" name="Google Shape;387;p14"/>
              <p:cNvCxnSpPr/>
              <p:nvPr/>
            </p:nvCxnSpPr>
            <p:spPr>
              <a:xfrm>
                <a:off x="672774" y="6139002"/>
                <a:ext cx="7950851" cy="1372"/>
              </a:xfrm>
              <a:prstGeom prst="straightConnector1">
                <a:avLst/>
              </a:prstGeom>
              <a:noFill/>
              <a:ln w="9525" cap="flat" cmpd="sng">
                <a:solidFill>
                  <a:schemeClr val="dk1"/>
                </a:solidFill>
                <a:prstDash val="solid"/>
                <a:round/>
                <a:headEnd type="none" w="med" len="med"/>
                <a:tailEnd type="triangle" w="med" len="med"/>
              </a:ln>
            </p:spPr>
          </p:cxnSp>
          <p:cxnSp>
            <p:nvCxnSpPr>
              <p:cNvPr id="388" name="Google Shape;388;p14"/>
              <p:cNvCxnSpPr/>
              <p:nvPr/>
            </p:nvCxnSpPr>
            <p:spPr>
              <a:xfrm rot="10800000" flipH="1">
                <a:off x="672774" y="5414401"/>
                <a:ext cx="1520" cy="724600"/>
              </a:xfrm>
              <a:prstGeom prst="straightConnector1">
                <a:avLst/>
              </a:prstGeom>
              <a:noFill/>
              <a:ln w="9525" cap="flat" cmpd="sng">
                <a:solidFill>
                  <a:schemeClr val="dk1"/>
                </a:solidFill>
                <a:prstDash val="solid"/>
                <a:round/>
                <a:headEnd type="none" w="med" len="med"/>
                <a:tailEnd type="triangle" w="med" len="med"/>
              </a:ln>
            </p:spPr>
          </p:cxnSp>
          <p:cxnSp>
            <p:nvCxnSpPr>
              <p:cNvPr id="389" name="Google Shape;389;p14"/>
              <p:cNvCxnSpPr/>
              <p:nvPr/>
            </p:nvCxnSpPr>
            <p:spPr>
              <a:xfrm>
                <a:off x="672774" y="5612020"/>
                <a:ext cx="7877908" cy="1372"/>
              </a:xfrm>
              <a:prstGeom prst="straightConnector1">
                <a:avLst/>
              </a:prstGeom>
              <a:noFill/>
              <a:ln w="9525" cap="flat" cmpd="sng">
                <a:solidFill>
                  <a:schemeClr val="dk1"/>
                </a:solidFill>
                <a:prstDash val="dot"/>
                <a:round/>
                <a:headEnd type="none" w="med" len="med"/>
                <a:tailEnd type="none" w="med" len="med"/>
              </a:ln>
            </p:spPr>
          </p:cxnSp>
          <p:sp>
            <p:nvSpPr>
              <p:cNvPr id="390" name="Google Shape;390;p14"/>
              <p:cNvSpPr/>
              <p:nvPr/>
            </p:nvSpPr>
            <p:spPr>
              <a:xfrm>
                <a:off x="672774" y="5216783"/>
                <a:ext cx="2704991" cy="724600"/>
              </a:xfrm>
              <a:custGeom>
                <a:avLst/>
                <a:gdLst/>
                <a:ahLst/>
                <a:cxnLst/>
                <a:rect l="l" t="t" r="r" b="b"/>
                <a:pathLst>
                  <a:path w="3690" h="902" extrusionOk="0">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391" name="Google Shape;391;p14"/>
            <p:cNvGrpSpPr/>
            <p:nvPr/>
          </p:nvGrpSpPr>
          <p:grpSpPr>
            <a:xfrm>
              <a:off x="4382587" y="2272364"/>
              <a:ext cx="6828382" cy="618849"/>
              <a:chOff x="599831" y="4360437"/>
              <a:chExt cx="7950851" cy="758526"/>
            </a:xfrm>
          </p:grpSpPr>
          <p:sp>
            <p:nvSpPr>
              <p:cNvPr id="392" name="Google Shape;392;p14"/>
              <p:cNvSpPr txBox="1"/>
              <p:nvPr/>
            </p:nvSpPr>
            <p:spPr>
              <a:xfrm>
                <a:off x="3962399" y="4624703"/>
                <a:ext cx="3918367" cy="4942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Tendencia de crecimiento</a:t>
                </a:r>
                <a:endParaRPr/>
              </a:p>
            </p:txBody>
          </p:sp>
          <p:cxnSp>
            <p:nvCxnSpPr>
              <p:cNvPr id="393" name="Google Shape;393;p14"/>
              <p:cNvCxnSpPr/>
              <p:nvPr/>
            </p:nvCxnSpPr>
            <p:spPr>
              <a:xfrm>
                <a:off x="599831" y="5085038"/>
                <a:ext cx="7950851" cy="1372"/>
              </a:xfrm>
              <a:prstGeom prst="straightConnector1">
                <a:avLst/>
              </a:prstGeom>
              <a:noFill/>
              <a:ln w="9525" cap="flat" cmpd="sng">
                <a:solidFill>
                  <a:schemeClr val="dk1"/>
                </a:solidFill>
                <a:prstDash val="solid"/>
                <a:round/>
                <a:headEnd type="none" w="med" len="med"/>
                <a:tailEnd type="triangle" w="med" len="med"/>
              </a:ln>
            </p:spPr>
          </p:cxnSp>
          <p:cxnSp>
            <p:nvCxnSpPr>
              <p:cNvPr id="394" name="Google Shape;394;p14"/>
              <p:cNvCxnSpPr/>
              <p:nvPr/>
            </p:nvCxnSpPr>
            <p:spPr>
              <a:xfrm rot="10800000" flipH="1">
                <a:off x="599831" y="4360437"/>
                <a:ext cx="1520" cy="724600"/>
              </a:xfrm>
              <a:prstGeom prst="straightConnector1">
                <a:avLst/>
              </a:prstGeom>
              <a:noFill/>
              <a:ln w="9525" cap="flat" cmpd="sng">
                <a:solidFill>
                  <a:schemeClr val="dk1"/>
                </a:solidFill>
                <a:prstDash val="solid"/>
                <a:round/>
                <a:headEnd type="none" w="med" len="med"/>
                <a:tailEnd type="triangle" w="med" len="med"/>
              </a:ln>
            </p:spPr>
          </p:cxnSp>
          <p:cxnSp>
            <p:nvCxnSpPr>
              <p:cNvPr id="395" name="Google Shape;395;p14"/>
              <p:cNvCxnSpPr/>
              <p:nvPr/>
            </p:nvCxnSpPr>
            <p:spPr>
              <a:xfrm>
                <a:off x="599831" y="4689801"/>
                <a:ext cx="7877908" cy="1372"/>
              </a:xfrm>
              <a:prstGeom prst="straightConnector1">
                <a:avLst/>
              </a:prstGeom>
              <a:noFill/>
              <a:ln w="9525" cap="flat" cmpd="sng">
                <a:solidFill>
                  <a:schemeClr val="dk1"/>
                </a:solidFill>
                <a:prstDash val="dot"/>
                <a:round/>
                <a:headEnd type="none" w="med" len="med"/>
                <a:tailEnd type="none" w="med" len="med"/>
              </a:ln>
            </p:spPr>
          </p:cxnSp>
          <p:cxnSp>
            <p:nvCxnSpPr>
              <p:cNvPr id="396" name="Google Shape;396;p14"/>
              <p:cNvCxnSpPr/>
              <p:nvPr/>
            </p:nvCxnSpPr>
            <p:spPr>
              <a:xfrm rot="10800000" flipH="1">
                <a:off x="599831" y="4558056"/>
                <a:ext cx="7950851" cy="263491"/>
              </a:xfrm>
              <a:prstGeom prst="straightConnector1">
                <a:avLst/>
              </a:prstGeom>
              <a:noFill/>
              <a:ln w="9525" cap="flat" cmpd="sng">
                <a:solidFill>
                  <a:schemeClr val="dk1"/>
                </a:solidFill>
                <a:prstDash val="solid"/>
                <a:round/>
                <a:headEnd type="none" w="med" len="med"/>
                <a:tailEnd type="none" w="med" len="med"/>
              </a:ln>
            </p:spPr>
          </p:cxnSp>
          <p:cxnSp>
            <p:nvCxnSpPr>
              <p:cNvPr id="397" name="Google Shape;397;p14"/>
              <p:cNvCxnSpPr/>
              <p:nvPr/>
            </p:nvCxnSpPr>
            <p:spPr>
              <a:xfrm>
                <a:off x="2277533" y="5085038"/>
                <a:ext cx="72944" cy="1372"/>
              </a:xfrm>
              <a:prstGeom prst="straightConnector1">
                <a:avLst/>
              </a:prstGeom>
              <a:noFill/>
              <a:ln w="9525" cap="flat" cmpd="sng">
                <a:solidFill>
                  <a:schemeClr val="dk1"/>
                </a:solidFill>
                <a:prstDash val="solid"/>
                <a:round/>
                <a:headEnd type="none" w="med" len="med"/>
                <a:tailEnd type="none" w="med" len="med"/>
              </a:ln>
            </p:spPr>
          </p:cxnSp>
        </p:grpSp>
        <p:grpSp>
          <p:nvGrpSpPr>
            <p:cNvPr id="398" name="Google Shape;398;p14"/>
            <p:cNvGrpSpPr/>
            <p:nvPr/>
          </p:nvGrpSpPr>
          <p:grpSpPr>
            <a:xfrm>
              <a:off x="4382587" y="4618668"/>
              <a:ext cx="6828382" cy="652822"/>
              <a:chOff x="599831" y="3504092"/>
              <a:chExt cx="7950851" cy="800168"/>
            </a:xfrm>
          </p:grpSpPr>
          <p:sp>
            <p:nvSpPr>
              <p:cNvPr id="399" name="Google Shape;399;p14"/>
              <p:cNvSpPr txBox="1"/>
              <p:nvPr/>
            </p:nvSpPr>
            <p:spPr>
              <a:xfrm>
                <a:off x="3962399" y="3810000"/>
                <a:ext cx="3886200" cy="4942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Variaciones diarias por hora</a:t>
                </a:r>
                <a:endParaRPr/>
              </a:p>
            </p:txBody>
          </p:sp>
          <p:cxnSp>
            <p:nvCxnSpPr>
              <p:cNvPr id="400" name="Google Shape;400;p14"/>
              <p:cNvCxnSpPr/>
              <p:nvPr/>
            </p:nvCxnSpPr>
            <p:spPr>
              <a:xfrm>
                <a:off x="599831" y="4294565"/>
                <a:ext cx="7950851" cy="1372"/>
              </a:xfrm>
              <a:prstGeom prst="straightConnector1">
                <a:avLst/>
              </a:prstGeom>
              <a:noFill/>
              <a:ln w="9525" cap="flat" cmpd="sng">
                <a:solidFill>
                  <a:schemeClr val="dk1"/>
                </a:solidFill>
                <a:prstDash val="solid"/>
                <a:round/>
                <a:headEnd type="none" w="med" len="med"/>
                <a:tailEnd type="triangle" w="med" len="med"/>
              </a:ln>
            </p:spPr>
          </p:cxnSp>
          <p:cxnSp>
            <p:nvCxnSpPr>
              <p:cNvPr id="401" name="Google Shape;401;p14"/>
              <p:cNvCxnSpPr/>
              <p:nvPr/>
            </p:nvCxnSpPr>
            <p:spPr>
              <a:xfrm rot="10800000" flipH="1">
                <a:off x="599831" y="3569964"/>
                <a:ext cx="1520" cy="724600"/>
              </a:xfrm>
              <a:prstGeom prst="straightConnector1">
                <a:avLst/>
              </a:prstGeom>
              <a:noFill/>
              <a:ln w="9525" cap="flat" cmpd="sng">
                <a:solidFill>
                  <a:schemeClr val="dk1"/>
                </a:solidFill>
                <a:prstDash val="solid"/>
                <a:round/>
                <a:headEnd type="none" w="med" len="med"/>
                <a:tailEnd type="triangle" w="med" len="med"/>
              </a:ln>
            </p:spPr>
          </p:cxnSp>
          <p:cxnSp>
            <p:nvCxnSpPr>
              <p:cNvPr id="402" name="Google Shape;402;p14"/>
              <p:cNvCxnSpPr/>
              <p:nvPr/>
            </p:nvCxnSpPr>
            <p:spPr>
              <a:xfrm>
                <a:off x="599831" y="3899328"/>
                <a:ext cx="7877908" cy="1372"/>
              </a:xfrm>
              <a:prstGeom prst="straightConnector1">
                <a:avLst/>
              </a:prstGeom>
              <a:noFill/>
              <a:ln w="9525" cap="flat" cmpd="sng">
                <a:solidFill>
                  <a:schemeClr val="dk1"/>
                </a:solidFill>
                <a:prstDash val="dot"/>
                <a:round/>
                <a:headEnd type="none" w="med" len="med"/>
                <a:tailEnd type="none" w="med" len="med"/>
              </a:ln>
            </p:spPr>
          </p:cxnSp>
          <p:cxnSp>
            <p:nvCxnSpPr>
              <p:cNvPr id="403" name="Google Shape;403;p14"/>
              <p:cNvCxnSpPr/>
              <p:nvPr/>
            </p:nvCxnSpPr>
            <p:spPr>
              <a:xfrm rot="10800000" flipH="1">
                <a:off x="672774"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04" name="Google Shape;404;p14"/>
              <p:cNvCxnSpPr/>
              <p:nvPr/>
            </p:nvCxnSpPr>
            <p:spPr>
              <a:xfrm rot="10800000" flipH="1">
                <a:off x="745718"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05" name="Google Shape;405;p14"/>
              <p:cNvCxnSpPr/>
              <p:nvPr/>
            </p:nvCxnSpPr>
            <p:spPr>
              <a:xfrm rot="10800000" flipH="1">
                <a:off x="818662"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06" name="Google Shape;406;p14"/>
              <p:cNvCxnSpPr/>
              <p:nvPr/>
            </p:nvCxnSpPr>
            <p:spPr>
              <a:xfrm rot="10800000" flipH="1">
                <a:off x="891605"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07" name="Google Shape;407;p14"/>
              <p:cNvCxnSpPr/>
              <p:nvPr/>
            </p:nvCxnSpPr>
            <p:spPr>
              <a:xfrm rot="10800000" flipH="1">
                <a:off x="1037492"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08" name="Google Shape;408;p14"/>
              <p:cNvCxnSpPr/>
              <p:nvPr/>
            </p:nvCxnSpPr>
            <p:spPr>
              <a:xfrm rot="10800000" flipH="1">
                <a:off x="964549"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09" name="Google Shape;409;p14"/>
              <p:cNvCxnSpPr/>
              <p:nvPr/>
            </p:nvCxnSpPr>
            <p:spPr>
              <a:xfrm rot="10800000" flipH="1">
                <a:off x="1183379"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10" name="Google Shape;410;p14"/>
              <p:cNvCxnSpPr/>
              <p:nvPr/>
            </p:nvCxnSpPr>
            <p:spPr>
              <a:xfrm rot="10800000" flipH="1">
                <a:off x="1329267" y="3569964"/>
                <a:ext cx="1520" cy="724600"/>
              </a:xfrm>
              <a:prstGeom prst="straightConnector1">
                <a:avLst/>
              </a:prstGeom>
              <a:noFill/>
              <a:ln w="9525" cap="rnd" cmpd="sng">
                <a:solidFill>
                  <a:schemeClr val="dk1"/>
                </a:solidFill>
                <a:prstDash val="dot"/>
                <a:round/>
                <a:headEnd type="none" w="med" len="med"/>
                <a:tailEnd type="none" w="med" len="med"/>
              </a:ln>
            </p:spPr>
          </p:cxnSp>
          <p:cxnSp>
            <p:nvCxnSpPr>
              <p:cNvPr id="411" name="Google Shape;411;p14"/>
              <p:cNvCxnSpPr/>
              <p:nvPr/>
            </p:nvCxnSpPr>
            <p:spPr>
              <a:xfrm rot="10800000" flipH="1">
                <a:off x="1475154"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12" name="Google Shape;412;p14"/>
              <p:cNvCxnSpPr/>
              <p:nvPr/>
            </p:nvCxnSpPr>
            <p:spPr>
              <a:xfrm rot="10800000" flipH="1">
                <a:off x="1621041"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13" name="Google Shape;413;p14"/>
              <p:cNvCxnSpPr/>
              <p:nvPr/>
            </p:nvCxnSpPr>
            <p:spPr>
              <a:xfrm rot="10800000" flipH="1">
                <a:off x="1766928"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14" name="Google Shape;414;p14"/>
              <p:cNvCxnSpPr/>
              <p:nvPr/>
            </p:nvCxnSpPr>
            <p:spPr>
              <a:xfrm rot="10800000" flipH="1">
                <a:off x="1839872" y="3504092"/>
                <a:ext cx="1520" cy="790473"/>
              </a:xfrm>
              <a:prstGeom prst="straightConnector1">
                <a:avLst/>
              </a:prstGeom>
              <a:noFill/>
              <a:ln w="9525" cap="rnd" cmpd="sng">
                <a:solidFill>
                  <a:schemeClr val="dk1"/>
                </a:solidFill>
                <a:prstDash val="dot"/>
                <a:round/>
                <a:headEnd type="none" w="med" len="med"/>
                <a:tailEnd type="none" w="med" len="med"/>
              </a:ln>
            </p:spPr>
          </p:cxnSp>
          <p:cxnSp>
            <p:nvCxnSpPr>
              <p:cNvPr id="415" name="Google Shape;415;p14"/>
              <p:cNvCxnSpPr/>
              <p:nvPr/>
            </p:nvCxnSpPr>
            <p:spPr>
              <a:xfrm rot="10800000" flipH="1">
                <a:off x="1693985"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16" name="Google Shape;416;p14"/>
              <p:cNvCxnSpPr/>
              <p:nvPr/>
            </p:nvCxnSpPr>
            <p:spPr>
              <a:xfrm rot="10800000" flipH="1">
                <a:off x="1548097"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17" name="Google Shape;417;p14"/>
              <p:cNvCxnSpPr/>
              <p:nvPr/>
            </p:nvCxnSpPr>
            <p:spPr>
              <a:xfrm rot="10800000" flipH="1">
                <a:off x="1402210" y="3569964"/>
                <a:ext cx="1520" cy="724600"/>
              </a:xfrm>
              <a:prstGeom prst="straightConnector1">
                <a:avLst/>
              </a:prstGeom>
              <a:noFill/>
              <a:ln w="9525" cap="rnd" cmpd="sng">
                <a:solidFill>
                  <a:schemeClr val="dk1"/>
                </a:solidFill>
                <a:prstDash val="dot"/>
                <a:round/>
                <a:headEnd type="none" w="med" len="med"/>
                <a:tailEnd type="none" w="med" len="med"/>
              </a:ln>
            </p:spPr>
          </p:cxnSp>
          <p:cxnSp>
            <p:nvCxnSpPr>
              <p:cNvPr id="418" name="Google Shape;418;p14"/>
              <p:cNvCxnSpPr/>
              <p:nvPr/>
            </p:nvCxnSpPr>
            <p:spPr>
              <a:xfrm rot="10800000" flipH="1">
                <a:off x="1256323"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19" name="Google Shape;419;p14"/>
              <p:cNvCxnSpPr/>
              <p:nvPr/>
            </p:nvCxnSpPr>
            <p:spPr>
              <a:xfrm rot="10800000" flipH="1">
                <a:off x="1110436"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20" name="Google Shape;420;p14"/>
              <p:cNvCxnSpPr/>
              <p:nvPr/>
            </p:nvCxnSpPr>
            <p:spPr>
              <a:xfrm rot="10800000" flipH="1">
                <a:off x="1912815" y="3504092"/>
                <a:ext cx="1520" cy="790473"/>
              </a:xfrm>
              <a:prstGeom prst="straightConnector1">
                <a:avLst/>
              </a:prstGeom>
              <a:noFill/>
              <a:ln w="9525" cap="rnd" cmpd="sng">
                <a:solidFill>
                  <a:schemeClr val="dk1"/>
                </a:solidFill>
                <a:prstDash val="dot"/>
                <a:round/>
                <a:headEnd type="none" w="med" len="med"/>
                <a:tailEnd type="none" w="med" len="med"/>
              </a:ln>
            </p:spPr>
          </p:cxnSp>
          <p:cxnSp>
            <p:nvCxnSpPr>
              <p:cNvPr id="421" name="Google Shape;421;p14"/>
              <p:cNvCxnSpPr/>
              <p:nvPr/>
            </p:nvCxnSpPr>
            <p:spPr>
              <a:xfrm rot="10800000" flipH="1">
                <a:off x="1985759"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22" name="Google Shape;422;p14"/>
              <p:cNvCxnSpPr/>
              <p:nvPr/>
            </p:nvCxnSpPr>
            <p:spPr>
              <a:xfrm rot="10800000" flipH="1">
                <a:off x="2131646"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23" name="Google Shape;423;p14"/>
              <p:cNvCxnSpPr/>
              <p:nvPr/>
            </p:nvCxnSpPr>
            <p:spPr>
              <a:xfrm rot="10800000" flipH="1">
                <a:off x="2058703"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24" name="Google Shape;424;p14"/>
              <p:cNvCxnSpPr/>
              <p:nvPr/>
            </p:nvCxnSpPr>
            <p:spPr>
              <a:xfrm rot="10800000" flipH="1">
                <a:off x="2204590"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25" name="Google Shape;425;p14"/>
              <p:cNvCxnSpPr/>
              <p:nvPr/>
            </p:nvCxnSpPr>
            <p:spPr>
              <a:xfrm rot="10800000" flipH="1">
                <a:off x="2277533"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26" name="Google Shape;426;p14"/>
              <p:cNvCxnSpPr/>
              <p:nvPr/>
            </p:nvCxnSpPr>
            <p:spPr>
              <a:xfrm rot="10800000" flipH="1">
                <a:off x="2350477"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27" name="Google Shape;427;p14"/>
              <p:cNvCxnSpPr/>
              <p:nvPr/>
            </p:nvCxnSpPr>
            <p:spPr>
              <a:xfrm>
                <a:off x="599831" y="4096946"/>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28" name="Google Shape;428;p14"/>
              <p:cNvCxnSpPr/>
              <p:nvPr/>
            </p:nvCxnSpPr>
            <p:spPr>
              <a:xfrm>
                <a:off x="672774" y="4096946"/>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29" name="Google Shape;429;p14"/>
              <p:cNvCxnSpPr/>
              <p:nvPr/>
            </p:nvCxnSpPr>
            <p:spPr>
              <a:xfrm>
                <a:off x="891605" y="4294565"/>
                <a:ext cx="72944" cy="1372"/>
              </a:xfrm>
              <a:prstGeom prst="straightConnector1">
                <a:avLst/>
              </a:prstGeom>
              <a:noFill/>
              <a:ln w="9525" cap="flat" cmpd="sng">
                <a:solidFill>
                  <a:schemeClr val="dk1"/>
                </a:solidFill>
                <a:prstDash val="solid"/>
                <a:round/>
                <a:headEnd type="none" w="med" len="med"/>
                <a:tailEnd type="none" w="med" len="med"/>
              </a:ln>
            </p:spPr>
          </p:cxnSp>
          <p:cxnSp>
            <p:nvCxnSpPr>
              <p:cNvPr id="430" name="Google Shape;430;p14"/>
              <p:cNvCxnSpPr/>
              <p:nvPr/>
            </p:nvCxnSpPr>
            <p:spPr>
              <a:xfrm>
                <a:off x="745718" y="4031074"/>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31" name="Google Shape;431;p14"/>
              <p:cNvCxnSpPr/>
              <p:nvPr/>
            </p:nvCxnSpPr>
            <p:spPr>
              <a:xfrm>
                <a:off x="818662" y="4031074"/>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32" name="Google Shape;432;p14"/>
              <p:cNvCxnSpPr/>
              <p:nvPr/>
            </p:nvCxnSpPr>
            <p:spPr>
              <a:xfrm>
                <a:off x="891605" y="3965201"/>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33" name="Google Shape;433;p14"/>
              <p:cNvCxnSpPr/>
              <p:nvPr/>
            </p:nvCxnSpPr>
            <p:spPr>
              <a:xfrm>
                <a:off x="964549" y="3899328"/>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34" name="Google Shape;434;p14"/>
              <p:cNvCxnSpPr/>
              <p:nvPr/>
            </p:nvCxnSpPr>
            <p:spPr>
              <a:xfrm>
                <a:off x="1037492" y="3833455"/>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35" name="Google Shape;435;p14"/>
              <p:cNvCxnSpPr/>
              <p:nvPr/>
            </p:nvCxnSpPr>
            <p:spPr>
              <a:xfrm>
                <a:off x="1110436" y="3767583"/>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36" name="Google Shape;436;p14"/>
              <p:cNvCxnSpPr/>
              <p:nvPr/>
            </p:nvCxnSpPr>
            <p:spPr>
              <a:xfrm>
                <a:off x="1402210" y="4294565"/>
                <a:ext cx="72944" cy="1372"/>
              </a:xfrm>
              <a:prstGeom prst="straightConnector1">
                <a:avLst/>
              </a:prstGeom>
              <a:noFill/>
              <a:ln w="9525" cap="flat" cmpd="sng">
                <a:solidFill>
                  <a:schemeClr val="dk1"/>
                </a:solidFill>
                <a:prstDash val="solid"/>
                <a:round/>
                <a:headEnd type="none" w="med" len="med"/>
                <a:tailEnd type="none" w="med" len="med"/>
              </a:ln>
            </p:spPr>
          </p:cxnSp>
          <p:cxnSp>
            <p:nvCxnSpPr>
              <p:cNvPr id="437" name="Google Shape;437;p14"/>
              <p:cNvCxnSpPr/>
              <p:nvPr/>
            </p:nvCxnSpPr>
            <p:spPr>
              <a:xfrm>
                <a:off x="1183379" y="3701710"/>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38" name="Google Shape;438;p14"/>
              <p:cNvCxnSpPr/>
              <p:nvPr/>
            </p:nvCxnSpPr>
            <p:spPr>
              <a:xfrm>
                <a:off x="1256323" y="3635837"/>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39" name="Google Shape;439;p14"/>
              <p:cNvCxnSpPr/>
              <p:nvPr/>
            </p:nvCxnSpPr>
            <p:spPr>
              <a:xfrm>
                <a:off x="1329267" y="3569964"/>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40" name="Google Shape;440;p14"/>
              <p:cNvCxnSpPr/>
              <p:nvPr/>
            </p:nvCxnSpPr>
            <p:spPr>
              <a:xfrm>
                <a:off x="1402210" y="3635837"/>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41" name="Google Shape;441;p14"/>
              <p:cNvCxnSpPr/>
              <p:nvPr/>
            </p:nvCxnSpPr>
            <p:spPr>
              <a:xfrm>
                <a:off x="1475154" y="3701710"/>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42" name="Google Shape;442;p14"/>
              <p:cNvCxnSpPr/>
              <p:nvPr/>
            </p:nvCxnSpPr>
            <p:spPr>
              <a:xfrm>
                <a:off x="1548097" y="3767583"/>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43" name="Google Shape;443;p14"/>
              <p:cNvCxnSpPr/>
              <p:nvPr/>
            </p:nvCxnSpPr>
            <p:spPr>
              <a:xfrm>
                <a:off x="1693985" y="3767583"/>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44" name="Google Shape;444;p14"/>
              <p:cNvCxnSpPr/>
              <p:nvPr/>
            </p:nvCxnSpPr>
            <p:spPr>
              <a:xfrm>
                <a:off x="1621041" y="3833455"/>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45" name="Google Shape;445;p14"/>
              <p:cNvCxnSpPr/>
              <p:nvPr/>
            </p:nvCxnSpPr>
            <p:spPr>
              <a:xfrm>
                <a:off x="1766928" y="3701710"/>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46" name="Google Shape;446;p14"/>
              <p:cNvCxnSpPr/>
              <p:nvPr/>
            </p:nvCxnSpPr>
            <p:spPr>
              <a:xfrm>
                <a:off x="2131646" y="4294565"/>
                <a:ext cx="72944" cy="1372"/>
              </a:xfrm>
              <a:prstGeom prst="straightConnector1">
                <a:avLst/>
              </a:prstGeom>
              <a:noFill/>
              <a:ln w="9525" cap="flat" cmpd="sng">
                <a:solidFill>
                  <a:schemeClr val="dk1"/>
                </a:solidFill>
                <a:prstDash val="solid"/>
                <a:round/>
                <a:headEnd type="none" w="med" len="med"/>
                <a:tailEnd type="none" w="med" len="med"/>
              </a:ln>
            </p:spPr>
          </p:cxnSp>
          <p:cxnSp>
            <p:nvCxnSpPr>
              <p:cNvPr id="447" name="Google Shape;447;p14"/>
              <p:cNvCxnSpPr/>
              <p:nvPr/>
            </p:nvCxnSpPr>
            <p:spPr>
              <a:xfrm>
                <a:off x="1839872" y="3504092"/>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48" name="Google Shape;448;p14"/>
              <p:cNvCxnSpPr/>
              <p:nvPr/>
            </p:nvCxnSpPr>
            <p:spPr>
              <a:xfrm>
                <a:off x="1912815" y="3635837"/>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49" name="Google Shape;449;p14"/>
              <p:cNvCxnSpPr/>
              <p:nvPr/>
            </p:nvCxnSpPr>
            <p:spPr>
              <a:xfrm>
                <a:off x="1985759" y="3701710"/>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50" name="Google Shape;450;p14"/>
              <p:cNvCxnSpPr/>
              <p:nvPr/>
            </p:nvCxnSpPr>
            <p:spPr>
              <a:xfrm>
                <a:off x="2058703" y="3833455"/>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51" name="Google Shape;451;p14"/>
              <p:cNvCxnSpPr/>
              <p:nvPr/>
            </p:nvCxnSpPr>
            <p:spPr>
              <a:xfrm>
                <a:off x="2131646" y="3965201"/>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52" name="Google Shape;452;p14"/>
              <p:cNvCxnSpPr/>
              <p:nvPr/>
            </p:nvCxnSpPr>
            <p:spPr>
              <a:xfrm>
                <a:off x="2277533" y="4096946"/>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453" name="Google Shape;453;p14"/>
              <p:cNvCxnSpPr/>
              <p:nvPr/>
            </p:nvCxnSpPr>
            <p:spPr>
              <a:xfrm>
                <a:off x="2204590" y="4031074"/>
                <a:ext cx="72944" cy="1372"/>
              </a:xfrm>
              <a:prstGeom prst="straightConnector1">
                <a:avLst/>
              </a:prstGeom>
              <a:noFill/>
              <a:ln w="28575" cap="flat" cmpd="sng">
                <a:solidFill>
                  <a:schemeClr val="dk1"/>
                </a:solidFill>
                <a:prstDash val="solid"/>
                <a:round/>
                <a:headEnd type="none" w="med" len="med"/>
                <a:tailEnd type="none" w="med" len="med"/>
              </a:ln>
            </p:spPr>
          </p:cxnSp>
        </p:grpSp>
        <p:grpSp>
          <p:nvGrpSpPr>
            <p:cNvPr id="454" name="Google Shape;454;p14"/>
            <p:cNvGrpSpPr/>
            <p:nvPr/>
          </p:nvGrpSpPr>
          <p:grpSpPr>
            <a:xfrm>
              <a:off x="4354542" y="3643023"/>
              <a:ext cx="6856427" cy="960083"/>
              <a:chOff x="599831" y="2647746"/>
              <a:chExt cx="7950851" cy="935362"/>
            </a:xfrm>
          </p:grpSpPr>
          <p:cxnSp>
            <p:nvCxnSpPr>
              <p:cNvPr id="455" name="Google Shape;455;p14"/>
              <p:cNvCxnSpPr/>
              <p:nvPr/>
            </p:nvCxnSpPr>
            <p:spPr>
              <a:xfrm>
                <a:off x="818662" y="2845364"/>
                <a:ext cx="218831" cy="1372"/>
              </a:xfrm>
              <a:prstGeom prst="straightConnector1">
                <a:avLst/>
              </a:prstGeom>
              <a:noFill/>
              <a:ln w="28575" cap="flat" cmpd="sng">
                <a:solidFill>
                  <a:schemeClr val="dk1"/>
                </a:solidFill>
                <a:prstDash val="solid"/>
                <a:round/>
                <a:headEnd type="none" w="med" len="med"/>
                <a:tailEnd type="none" w="med" len="med"/>
              </a:ln>
            </p:spPr>
          </p:cxnSp>
          <p:cxnSp>
            <p:nvCxnSpPr>
              <p:cNvPr id="456" name="Google Shape;456;p14"/>
              <p:cNvCxnSpPr/>
              <p:nvPr/>
            </p:nvCxnSpPr>
            <p:spPr>
              <a:xfrm>
                <a:off x="1037492" y="2845364"/>
                <a:ext cx="218831" cy="1372"/>
              </a:xfrm>
              <a:prstGeom prst="straightConnector1">
                <a:avLst/>
              </a:prstGeom>
              <a:noFill/>
              <a:ln w="28575" cap="flat" cmpd="sng">
                <a:solidFill>
                  <a:schemeClr val="dk1"/>
                </a:solidFill>
                <a:prstDash val="solid"/>
                <a:round/>
                <a:headEnd type="none" w="med" len="med"/>
                <a:tailEnd type="none" w="med" len="med"/>
              </a:ln>
            </p:spPr>
          </p:cxnSp>
          <p:cxnSp>
            <p:nvCxnSpPr>
              <p:cNvPr id="457" name="Google Shape;457;p14"/>
              <p:cNvCxnSpPr/>
              <p:nvPr/>
            </p:nvCxnSpPr>
            <p:spPr>
              <a:xfrm>
                <a:off x="1256323" y="2845364"/>
                <a:ext cx="218831" cy="1372"/>
              </a:xfrm>
              <a:prstGeom prst="straightConnector1">
                <a:avLst/>
              </a:prstGeom>
              <a:noFill/>
              <a:ln w="28575" cap="flat" cmpd="sng">
                <a:solidFill>
                  <a:schemeClr val="dk1"/>
                </a:solidFill>
                <a:prstDash val="solid"/>
                <a:round/>
                <a:headEnd type="none" w="med" len="med"/>
                <a:tailEnd type="none" w="med" len="med"/>
              </a:ln>
            </p:spPr>
          </p:cxnSp>
          <p:cxnSp>
            <p:nvCxnSpPr>
              <p:cNvPr id="458" name="Google Shape;458;p14"/>
              <p:cNvCxnSpPr/>
              <p:nvPr/>
            </p:nvCxnSpPr>
            <p:spPr>
              <a:xfrm>
                <a:off x="1475154" y="2845364"/>
                <a:ext cx="218831" cy="1372"/>
              </a:xfrm>
              <a:prstGeom prst="straightConnector1">
                <a:avLst/>
              </a:prstGeom>
              <a:noFill/>
              <a:ln w="28575" cap="flat" cmpd="sng">
                <a:solidFill>
                  <a:schemeClr val="dk1"/>
                </a:solidFill>
                <a:prstDash val="solid"/>
                <a:round/>
                <a:headEnd type="none" w="med" len="med"/>
                <a:tailEnd type="none" w="med" len="med"/>
              </a:ln>
            </p:spPr>
          </p:cxnSp>
          <p:grpSp>
            <p:nvGrpSpPr>
              <p:cNvPr id="459" name="Google Shape;459;p14"/>
              <p:cNvGrpSpPr/>
              <p:nvPr/>
            </p:nvGrpSpPr>
            <p:grpSpPr>
              <a:xfrm>
                <a:off x="599831" y="2647746"/>
                <a:ext cx="7950851" cy="935362"/>
                <a:chOff x="599831" y="2647746"/>
                <a:chExt cx="7950851" cy="935362"/>
              </a:xfrm>
            </p:grpSpPr>
            <p:sp>
              <p:nvSpPr>
                <p:cNvPr id="460" name="Google Shape;460;p14"/>
                <p:cNvSpPr txBox="1"/>
                <p:nvPr/>
              </p:nvSpPr>
              <p:spPr>
                <a:xfrm>
                  <a:off x="3962401" y="2895600"/>
                  <a:ext cx="3886201" cy="687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Variaciones semanales por día</a:t>
                  </a:r>
                  <a:endParaRPr/>
                </a:p>
              </p:txBody>
            </p:sp>
            <p:cxnSp>
              <p:nvCxnSpPr>
                <p:cNvPr id="461" name="Google Shape;461;p14"/>
                <p:cNvCxnSpPr/>
                <p:nvPr/>
              </p:nvCxnSpPr>
              <p:spPr>
                <a:xfrm>
                  <a:off x="599831" y="3372346"/>
                  <a:ext cx="7950851" cy="1372"/>
                </a:xfrm>
                <a:prstGeom prst="straightConnector1">
                  <a:avLst/>
                </a:prstGeom>
                <a:noFill/>
                <a:ln w="9525" cap="flat" cmpd="sng">
                  <a:solidFill>
                    <a:schemeClr val="dk1"/>
                  </a:solidFill>
                  <a:prstDash val="solid"/>
                  <a:round/>
                  <a:headEnd type="none" w="med" len="med"/>
                  <a:tailEnd type="triangle" w="med" len="med"/>
                </a:ln>
              </p:spPr>
            </p:cxnSp>
            <p:cxnSp>
              <p:nvCxnSpPr>
                <p:cNvPr id="462" name="Google Shape;462;p14"/>
                <p:cNvCxnSpPr/>
                <p:nvPr/>
              </p:nvCxnSpPr>
              <p:spPr>
                <a:xfrm rot="10800000" flipH="1">
                  <a:off x="599831" y="2647746"/>
                  <a:ext cx="1520" cy="724600"/>
                </a:xfrm>
                <a:prstGeom prst="straightConnector1">
                  <a:avLst/>
                </a:prstGeom>
                <a:noFill/>
                <a:ln w="9525" cap="flat" cmpd="sng">
                  <a:solidFill>
                    <a:schemeClr val="dk1"/>
                  </a:solidFill>
                  <a:prstDash val="solid"/>
                  <a:round/>
                  <a:headEnd type="none" w="med" len="med"/>
                  <a:tailEnd type="triangle" w="med" len="med"/>
                </a:ln>
              </p:spPr>
            </p:cxnSp>
            <p:cxnSp>
              <p:nvCxnSpPr>
                <p:cNvPr id="463" name="Google Shape;463;p14"/>
                <p:cNvCxnSpPr/>
                <p:nvPr/>
              </p:nvCxnSpPr>
              <p:spPr>
                <a:xfrm>
                  <a:off x="599831" y="2977110"/>
                  <a:ext cx="7877908" cy="1372"/>
                </a:xfrm>
                <a:prstGeom prst="straightConnector1">
                  <a:avLst/>
                </a:prstGeom>
                <a:noFill/>
                <a:ln w="9525" cap="flat" cmpd="sng">
                  <a:solidFill>
                    <a:schemeClr val="dk1"/>
                  </a:solidFill>
                  <a:prstDash val="dot"/>
                  <a:round/>
                  <a:headEnd type="none" w="med" len="med"/>
                  <a:tailEnd type="none" w="med" len="med"/>
                </a:ln>
              </p:spPr>
            </p:cxnSp>
            <p:cxnSp>
              <p:nvCxnSpPr>
                <p:cNvPr id="464" name="Google Shape;464;p14"/>
                <p:cNvCxnSpPr/>
                <p:nvPr/>
              </p:nvCxnSpPr>
              <p:spPr>
                <a:xfrm rot="10800000" flipH="1">
                  <a:off x="818662"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65" name="Google Shape;465;p14"/>
                <p:cNvCxnSpPr/>
                <p:nvPr/>
              </p:nvCxnSpPr>
              <p:spPr>
                <a:xfrm rot="10800000" flipH="1">
                  <a:off x="1037492"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66" name="Google Shape;466;p14"/>
                <p:cNvCxnSpPr/>
                <p:nvPr/>
              </p:nvCxnSpPr>
              <p:spPr>
                <a:xfrm rot="10800000" flipH="1">
                  <a:off x="1256323"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67" name="Google Shape;467;p14"/>
                <p:cNvCxnSpPr/>
                <p:nvPr/>
              </p:nvCxnSpPr>
              <p:spPr>
                <a:xfrm rot="10800000" flipH="1">
                  <a:off x="1475154"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68" name="Google Shape;468;p14"/>
                <p:cNvCxnSpPr/>
                <p:nvPr/>
              </p:nvCxnSpPr>
              <p:spPr>
                <a:xfrm rot="10800000" flipH="1">
                  <a:off x="1693985"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69" name="Google Shape;469;p14"/>
                <p:cNvCxnSpPr/>
                <p:nvPr/>
              </p:nvCxnSpPr>
              <p:spPr>
                <a:xfrm rot="10800000" flipH="1">
                  <a:off x="1912815"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70" name="Google Shape;470;p14"/>
                <p:cNvCxnSpPr/>
                <p:nvPr/>
              </p:nvCxnSpPr>
              <p:spPr>
                <a:xfrm rot="10800000" flipH="1">
                  <a:off x="2131646"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471" name="Google Shape;471;p14"/>
                <p:cNvCxnSpPr/>
                <p:nvPr/>
              </p:nvCxnSpPr>
              <p:spPr>
                <a:xfrm>
                  <a:off x="599831" y="3042982"/>
                  <a:ext cx="218831" cy="1372"/>
                </a:xfrm>
                <a:prstGeom prst="straightConnector1">
                  <a:avLst/>
                </a:prstGeom>
                <a:noFill/>
                <a:ln w="28575" cap="flat" cmpd="sng">
                  <a:solidFill>
                    <a:schemeClr val="dk1"/>
                  </a:solidFill>
                  <a:prstDash val="solid"/>
                  <a:round/>
                  <a:headEnd type="none" w="med" len="med"/>
                  <a:tailEnd type="none" w="med" len="med"/>
                </a:ln>
              </p:spPr>
            </p:cxnSp>
            <p:cxnSp>
              <p:nvCxnSpPr>
                <p:cNvPr id="472" name="Google Shape;472;p14"/>
                <p:cNvCxnSpPr/>
                <p:nvPr/>
              </p:nvCxnSpPr>
              <p:spPr>
                <a:xfrm>
                  <a:off x="891605" y="3372346"/>
                  <a:ext cx="218831" cy="1372"/>
                </a:xfrm>
                <a:prstGeom prst="straightConnector1">
                  <a:avLst/>
                </a:prstGeom>
                <a:noFill/>
                <a:ln w="9525" cap="flat" cmpd="sng">
                  <a:solidFill>
                    <a:schemeClr val="dk1"/>
                  </a:solidFill>
                  <a:prstDash val="solid"/>
                  <a:round/>
                  <a:headEnd type="none" w="med" len="med"/>
                  <a:tailEnd type="none" w="med" len="med"/>
                </a:ln>
              </p:spPr>
            </p:cxnSp>
            <p:cxnSp>
              <p:nvCxnSpPr>
                <p:cNvPr id="473" name="Google Shape;473;p14"/>
                <p:cNvCxnSpPr/>
                <p:nvPr/>
              </p:nvCxnSpPr>
              <p:spPr>
                <a:xfrm>
                  <a:off x="1693985" y="3108855"/>
                  <a:ext cx="218831" cy="1372"/>
                </a:xfrm>
                <a:prstGeom prst="straightConnector1">
                  <a:avLst/>
                </a:prstGeom>
                <a:noFill/>
                <a:ln w="28575" cap="flat" cmpd="sng">
                  <a:solidFill>
                    <a:schemeClr val="dk1"/>
                  </a:solidFill>
                  <a:prstDash val="solid"/>
                  <a:round/>
                  <a:headEnd type="none" w="med" len="med"/>
                  <a:tailEnd type="none" w="med" len="med"/>
                </a:ln>
              </p:spPr>
            </p:cxnSp>
            <p:cxnSp>
              <p:nvCxnSpPr>
                <p:cNvPr id="474" name="Google Shape;474;p14"/>
                <p:cNvCxnSpPr/>
                <p:nvPr/>
              </p:nvCxnSpPr>
              <p:spPr>
                <a:xfrm>
                  <a:off x="1621041" y="3372346"/>
                  <a:ext cx="218831" cy="1372"/>
                </a:xfrm>
                <a:prstGeom prst="straightConnector1">
                  <a:avLst/>
                </a:prstGeom>
                <a:noFill/>
                <a:ln w="9525" cap="flat" cmpd="sng">
                  <a:solidFill>
                    <a:schemeClr val="dk1"/>
                  </a:solidFill>
                  <a:prstDash val="solid"/>
                  <a:round/>
                  <a:headEnd type="none" w="med" len="med"/>
                  <a:tailEnd type="none" w="med" len="med"/>
                </a:ln>
              </p:spPr>
            </p:cxnSp>
            <p:cxnSp>
              <p:nvCxnSpPr>
                <p:cNvPr id="475" name="Google Shape;475;p14"/>
                <p:cNvCxnSpPr/>
                <p:nvPr/>
              </p:nvCxnSpPr>
              <p:spPr>
                <a:xfrm>
                  <a:off x="1912815" y="3174728"/>
                  <a:ext cx="218831" cy="1372"/>
                </a:xfrm>
                <a:prstGeom prst="straightConnector1">
                  <a:avLst/>
                </a:prstGeom>
                <a:noFill/>
                <a:ln w="28575" cap="flat" cmpd="sng">
                  <a:solidFill>
                    <a:schemeClr val="dk1"/>
                  </a:solidFill>
                  <a:prstDash val="solid"/>
                  <a:round/>
                  <a:headEnd type="none" w="med" len="med"/>
                  <a:tailEnd type="none" w="med" len="med"/>
                </a:ln>
              </p:spPr>
            </p:cxnSp>
          </p:grpSp>
        </p:grpSp>
        <p:grpSp>
          <p:nvGrpSpPr>
            <p:cNvPr id="476" name="Google Shape;476;p14"/>
            <p:cNvGrpSpPr/>
            <p:nvPr/>
          </p:nvGrpSpPr>
          <p:grpSpPr>
            <a:xfrm>
              <a:off x="4382587" y="3038959"/>
              <a:ext cx="6828382" cy="512777"/>
              <a:chOff x="599831" y="1923146"/>
              <a:chExt cx="7950851" cy="628515"/>
            </a:xfrm>
          </p:grpSpPr>
          <p:cxnSp>
            <p:nvCxnSpPr>
              <p:cNvPr id="477" name="Google Shape;477;p14"/>
              <p:cNvCxnSpPr/>
              <p:nvPr/>
            </p:nvCxnSpPr>
            <p:spPr>
              <a:xfrm>
                <a:off x="599831" y="2120764"/>
                <a:ext cx="7877908" cy="1372"/>
              </a:xfrm>
              <a:prstGeom prst="straightConnector1">
                <a:avLst/>
              </a:prstGeom>
              <a:noFill/>
              <a:ln w="9525" cap="flat" cmpd="sng">
                <a:solidFill>
                  <a:schemeClr val="dk1"/>
                </a:solidFill>
                <a:prstDash val="dot"/>
                <a:round/>
                <a:headEnd type="none" w="med" len="med"/>
                <a:tailEnd type="none" w="med" len="med"/>
              </a:ln>
            </p:spPr>
          </p:cxnSp>
          <p:sp>
            <p:nvSpPr>
              <p:cNvPr id="478" name="Google Shape;478;p14"/>
              <p:cNvSpPr txBox="1"/>
              <p:nvPr/>
            </p:nvSpPr>
            <p:spPr>
              <a:xfrm>
                <a:off x="3962399" y="2057400"/>
                <a:ext cx="3886200" cy="4942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Variaciones estacionales</a:t>
                </a:r>
                <a:endParaRPr/>
              </a:p>
            </p:txBody>
          </p:sp>
          <p:cxnSp>
            <p:nvCxnSpPr>
              <p:cNvPr id="479" name="Google Shape;479;p14"/>
              <p:cNvCxnSpPr/>
              <p:nvPr/>
            </p:nvCxnSpPr>
            <p:spPr>
              <a:xfrm>
                <a:off x="599831" y="2449502"/>
                <a:ext cx="7950851" cy="1372"/>
              </a:xfrm>
              <a:prstGeom prst="straightConnector1">
                <a:avLst/>
              </a:prstGeom>
              <a:noFill/>
              <a:ln w="9525" cap="flat" cmpd="sng">
                <a:solidFill>
                  <a:schemeClr val="dk1"/>
                </a:solidFill>
                <a:prstDash val="solid"/>
                <a:round/>
                <a:headEnd type="none" w="med" len="med"/>
                <a:tailEnd type="triangle" w="med" len="med"/>
              </a:ln>
            </p:spPr>
          </p:cxnSp>
          <p:cxnSp>
            <p:nvCxnSpPr>
              <p:cNvPr id="480" name="Google Shape;480;p14"/>
              <p:cNvCxnSpPr/>
              <p:nvPr/>
            </p:nvCxnSpPr>
            <p:spPr>
              <a:xfrm rot="10800000" flipH="1">
                <a:off x="599831" y="1923146"/>
                <a:ext cx="1520" cy="526982"/>
              </a:xfrm>
              <a:prstGeom prst="straightConnector1">
                <a:avLst/>
              </a:prstGeom>
              <a:noFill/>
              <a:ln w="9525" cap="flat" cmpd="sng">
                <a:solidFill>
                  <a:schemeClr val="dk1"/>
                </a:solidFill>
                <a:prstDash val="solid"/>
                <a:round/>
                <a:headEnd type="none" w="med" len="med"/>
                <a:tailEnd type="triangle" w="med" len="med"/>
              </a:ln>
            </p:spPr>
          </p:cxnSp>
          <p:cxnSp>
            <p:nvCxnSpPr>
              <p:cNvPr id="481" name="Google Shape;481;p14"/>
              <p:cNvCxnSpPr/>
              <p:nvPr/>
            </p:nvCxnSpPr>
            <p:spPr>
              <a:xfrm rot="10800000" flipH="1">
                <a:off x="2131646" y="1989018"/>
                <a:ext cx="1520" cy="461109"/>
              </a:xfrm>
              <a:prstGeom prst="straightConnector1">
                <a:avLst/>
              </a:prstGeom>
              <a:noFill/>
              <a:ln w="9525" cap="rnd" cmpd="sng">
                <a:solidFill>
                  <a:schemeClr val="dk1"/>
                </a:solidFill>
                <a:prstDash val="dot"/>
                <a:round/>
                <a:headEnd type="none" w="med" len="med"/>
                <a:tailEnd type="none" w="med" len="med"/>
              </a:ln>
            </p:spPr>
          </p:cxnSp>
          <p:cxnSp>
            <p:nvCxnSpPr>
              <p:cNvPr id="482" name="Google Shape;482;p14"/>
              <p:cNvCxnSpPr/>
              <p:nvPr/>
            </p:nvCxnSpPr>
            <p:spPr>
              <a:xfrm rot="10800000" flipH="1">
                <a:off x="3663462" y="1989018"/>
                <a:ext cx="1520" cy="461109"/>
              </a:xfrm>
              <a:prstGeom prst="straightConnector1">
                <a:avLst/>
              </a:prstGeom>
              <a:noFill/>
              <a:ln w="9525" cap="rnd" cmpd="sng">
                <a:solidFill>
                  <a:schemeClr val="dk1"/>
                </a:solidFill>
                <a:prstDash val="dot"/>
                <a:round/>
                <a:headEnd type="none" w="med" len="med"/>
                <a:tailEnd type="none" w="med" len="med"/>
              </a:ln>
            </p:spPr>
          </p:cxnSp>
          <p:cxnSp>
            <p:nvCxnSpPr>
              <p:cNvPr id="483" name="Google Shape;483;p14"/>
              <p:cNvCxnSpPr/>
              <p:nvPr/>
            </p:nvCxnSpPr>
            <p:spPr>
              <a:xfrm>
                <a:off x="599831" y="2186637"/>
                <a:ext cx="1531815" cy="1372"/>
              </a:xfrm>
              <a:prstGeom prst="straightConnector1">
                <a:avLst/>
              </a:prstGeom>
              <a:noFill/>
              <a:ln w="28575" cap="flat" cmpd="sng">
                <a:solidFill>
                  <a:schemeClr val="dk1"/>
                </a:solidFill>
                <a:prstDash val="solid"/>
                <a:round/>
                <a:headEnd type="none" w="med" len="med"/>
                <a:tailEnd type="none" w="med" len="med"/>
              </a:ln>
            </p:spPr>
          </p:cxnSp>
          <p:cxnSp>
            <p:nvCxnSpPr>
              <p:cNvPr id="484" name="Google Shape;484;p14"/>
              <p:cNvCxnSpPr/>
              <p:nvPr/>
            </p:nvCxnSpPr>
            <p:spPr>
              <a:xfrm>
                <a:off x="3663462" y="2066321"/>
                <a:ext cx="1531815" cy="1372"/>
              </a:xfrm>
              <a:prstGeom prst="straightConnector1">
                <a:avLst/>
              </a:prstGeom>
              <a:noFill/>
              <a:ln w="28575" cap="flat" cmpd="sng">
                <a:solidFill>
                  <a:schemeClr val="dk1"/>
                </a:solidFill>
                <a:prstDash val="solid"/>
                <a:round/>
                <a:headEnd type="none" w="med" len="med"/>
                <a:tailEnd type="none" w="med" len="med"/>
              </a:ln>
            </p:spPr>
          </p:cxnSp>
          <p:cxnSp>
            <p:nvCxnSpPr>
              <p:cNvPr id="485" name="Google Shape;485;p14"/>
              <p:cNvCxnSpPr/>
              <p:nvPr/>
            </p:nvCxnSpPr>
            <p:spPr>
              <a:xfrm>
                <a:off x="2131646" y="2000448"/>
                <a:ext cx="1531815" cy="1372"/>
              </a:xfrm>
              <a:prstGeom prst="straightConnector1">
                <a:avLst/>
              </a:prstGeom>
              <a:noFill/>
              <a:ln w="28575" cap="flat" cmpd="sng">
                <a:solidFill>
                  <a:schemeClr val="dk1"/>
                </a:solidFill>
                <a:prstDash val="solid"/>
                <a:round/>
                <a:headEnd type="none" w="med" len="med"/>
                <a:tailEnd type="none" w="med" len="med"/>
              </a:ln>
            </p:spPr>
          </p:cxnSp>
        </p:grpSp>
        <p:grpSp>
          <p:nvGrpSpPr>
            <p:cNvPr id="486" name="Google Shape;486;p14"/>
            <p:cNvGrpSpPr/>
            <p:nvPr/>
          </p:nvGrpSpPr>
          <p:grpSpPr>
            <a:xfrm>
              <a:off x="4382587" y="1617279"/>
              <a:ext cx="6828382" cy="592289"/>
              <a:chOff x="599831" y="1144103"/>
              <a:chExt cx="7950851" cy="725972"/>
            </a:xfrm>
          </p:grpSpPr>
          <p:sp>
            <p:nvSpPr>
              <p:cNvPr id="487" name="Google Shape;487;p14"/>
              <p:cNvSpPr/>
              <p:nvPr/>
            </p:nvSpPr>
            <p:spPr>
              <a:xfrm>
                <a:off x="599831" y="1341721"/>
                <a:ext cx="7877908" cy="526982"/>
              </a:xfrm>
              <a:prstGeom prst="rect">
                <a:avLst/>
              </a:prstGeom>
              <a:solidFill>
                <a:srgbClr val="64C8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cxnSp>
            <p:nvCxnSpPr>
              <p:cNvPr id="488" name="Google Shape;488;p14"/>
              <p:cNvCxnSpPr/>
              <p:nvPr/>
            </p:nvCxnSpPr>
            <p:spPr>
              <a:xfrm>
                <a:off x="599831" y="1868703"/>
                <a:ext cx="7950851" cy="1372"/>
              </a:xfrm>
              <a:prstGeom prst="straightConnector1">
                <a:avLst/>
              </a:prstGeom>
              <a:noFill/>
              <a:ln w="9525" cap="flat" cmpd="sng">
                <a:solidFill>
                  <a:schemeClr val="dk1"/>
                </a:solidFill>
                <a:prstDash val="solid"/>
                <a:round/>
                <a:headEnd type="none" w="med" len="med"/>
                <a:tailEnd type="triangle" w="med" len="med"/>
              </a:ln>
            </p:spPr>
          </p:cxnSp>
          <p:cxnSp>
            <p:nvCxnSpPr>
              <p:cNvPr id="489" name="Google Shape;489;p14"/>
              <p:cNvCxnSpPr/>
              <p:nvPr/>
            </p:nvCxnSpPr>
            <p:spPr>
              <a:xfrm rot="10800000" flipH="1">
                <a:off x="599831" y="1144103"/>
                <a:ext cx="1520" cy="724600"/>
              </a:xfrm>
              <a:prstGeom prst="straightConnector1">
                <a:avLst/>
              </a:prstGeom>
              <a:noFill/>
              <a:ln w="9525" cap="flat" cmpd="sng">
                <a:solidFill>
                  <a:schemeClr val="dk1"/>
                </a:solidFill>
                <a:prstDash val="solid"/>
                <a:round/>
                <a:headEnd type="none" w="med" len="med"/>
                <a:tailEnd type="triangle" w="med" len="med"/>
              </a:ln>
            </p:spPr>
          </p:cxnSp>
          <p:cxnSp>
            <p:nvCxnSpPr>
              <p:cNvPr id="490" name="Google Shape;490;p14"/>
              <p:cNvCxnSpPr/>
              <p:nvPr/>
            </p:nvCxnSpPr>
            <p:spPr>
              <a:xfrm>
                <a:off x="599831" y="1341721"/>
                <a:ext cx="7877908" cy="1372"/>
              </a:xfrm>
              <a:prstGeom prst="straightConnector1">
                <a:avLst/>
              </a:prstGeom>
              <a:noFill/>
              <a:ln w="28575" cap="flat" cmpd="sng">
                <a:solidFill>
                  <a:schemeClr val="dk1"/>
                </a:solidFill>
                <a:prstDash val="solid"/>
                <a:round/>
                <a:headEnd type="none" w="med" len="med"/>
                <a:tailEnd type="none" w="med" len="med"/>
              </a:ln>
            </p:spPr>
          </p:cxnSp>
          <p:cxnSp>
            <p:nvCxnSpPr>
              <p:cNvPr id="491" name="Google Shape;491;p14"/>
              <p:cNvCxnSpPr/>
              <p:nvPr/>
            </p:nvCxnSpPr>
            <p:spPr>
              <a:xfrm>
                <a:off x="8477738" y="1341721"/>
                <a:ext cx="1520" cy="526982"/>
              </a:xfrm>
              <a:prstGeom prst="straightConnector1">
                <a:avLst/>
              </a:prstGeom>
              <a:noFill/>
              <a:ln w="9525" cap="flat" cmpd="sng">
                <a:solidFill>
                  <a:schemeClr val="dk1"/>
                </a:solidFill>
                <a:prstDash val="solid"/>
                <a:round/>
                <a:headEnd type="none" w="med" len="med"/>
                <a:tailEnd type="none" w="med" len="med"/>
              </a:ln>
            </p:spPr>
          </p:cxnSp>
        </p:grpSp>
        <p:sp>
          <p:nvSpPr>
            <p:cNvPr id="492" name="Google Shape;492;p14"/>
            <p:cNvSpPr txBox="1"/>
            <p:nvPr/>
          </p:nvSpPr>
          <p:spPr>
            <a:xfrm>
              <a:off x="6442783" y="1814131"/>
              <a:ext cx="4704705" cy="4032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Entrada: Demanda media anual</a:t>
              </a:r>
              <a:endParaRPr/>
            </a:p>
          </p:txBody>
        </p:sp>
        <p:sp>
          <p:nvSpPr>
            <p:cNvPr id="493" name="Google Shape;493;p14"/>
            <p:cNvSpPr/>
            <p:nvPr/>
          </p:nvSpPr>
          <p:spPr>
            <a:xfrm>
              <a:off x="3646689" y="2132300"/>
              <a:ext cx="462764" cy="3499927"/>
            </a:xfrm>
            <a:prstGeom prst="downArrow">
              <a:avLst>
                <a:gd name="adj1" fmla="val 50000"/>
                <a:gd name="adj2" fmla="val 50000"/>
              </a:avLst>
            </a:prstGeom>
            <a:solidFill>
              <a:srgbClr val="B02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4" name="Google Shape;494;p14"/>
            <p:cNvSpPr txBox="1"/>
            <p:nvPr/>
          </p:nvSpPr>
          <p:spPr>
            <a:xfrm>
              <a:off x="1810792" y="3481929"/>
              <a:ext cx="1922857" cy="13105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Aumentar el detalle del tiempo</a:t>
              </a:r>
              <a:endParaRPr/>
            </a:p>
          </p:txBody>
        </p:sp>
      </p:grpSp>
      <p:sp>
        <p:nvSpPr>
          <p:cNvPr id="495" name="Google Shape;495;p14"/>
          <p:cNvSpPr/>
          <p:nvPr/>
        </p:nvSpPr>
        <p:spPr>
          <a:xfrm>
            <a:off x="874478" y="1946128"/>
            <a:ext cx="2603250" cy="12003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Pasos para predecir la demanda horaria de electricidad</a:t>
            </a:r>
            <a:endParaRPr/>
          </a:p>
        </p:txBody>
      </p:sp>
      <p:sp>
        <p:nvSpPr>
          <p:cNvPr id="496" name="Google Shape;496;p14"/>
          <p:cNvSpPr txBox="1"/>
          <p:nvPr/>
        </p:nvSpPr>
        <p:spPr>
          <a:xfrm>
            <a:off x="807154" y="288632"/>
            <a:ext cx="949869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9.3 Representación de la </a:t>
            </a:r>
            <a:br>
              <a:rPr lang="en-US" sz="4400" b="0" i="0">
                <a:solidFill>
                  <a:schemeClr val="dk1"/>
                </a:solidFill>
                <a:latin typeface="Arial"/>
                <a:ea typeface="Arial"/>
                <a:cs typeface="Arial"/>
                <a:sym typeface="Arial"/>
              </a:rPr>
            </a:br>
            <a:r>
              <a:rPr lang="en-US" sz="4400" b="0" i="0">
                <a:solidFill>
                  <a:schemeClr val="dk1"/>
                </a:solidFill>
                <a:latin typeface="Arial"/>
                <a:ea typeface="Arial"/>
                <a:cs typeface="Arial"/>
                <a:sym typeface="Arial"/>
              </a:rPr>
              <a:t>la demanda horaria de electricidad </a:t>
            </a:r>
            <a:endParaRPr/>
          </a:p>
        </p:txBody>
      </p:sp>
      <p:sp>
        <p:nvSpPr>
          <p:cNvPr id="497" name="Google Shape;497;p14"/>
          <p:cNvSpPr/>
          <p:nvPr/>
        </p:nvSpPr>
        <p:spPr>
          <a:xfrm>
            <a:off x="10797886" y="-3369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8" name="Google Shape;498;p14" descr="Track7_Lecture9_Slide14.mp3"/>
          <p:cNvPicPr preferRelativeResize="0"/>
          <p:nvPr/>
        </p:nvPicPr>
        <p:blipFill rotWithShape="1">
          <a:blip r:embed="rId4">
            <a:alphaModFix/>
          </a:blip>
          <a:srcRect/>
          <a:stretch/>
        </p:blipFill>
        <p:spPr>
          <a:xfrm>
            <a:off x="10869251" y="3766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50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1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05" name="Google Shape;505;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grpSp>
        <p:nvGrpSpPr>
          <p:cNvPr id="506" name="Google Shape;506;p15"/>
          <p:cNvGrpSpPr/>
          <p:nvPr/>
        </p:nvGrpSpPr>
        <p:grpSpPr>
          <a:xfrm>
            <a:off x="1044754" y="2205091"/>
            <a:ext cx="4865768" cy="4078762"/>
            <a:chOff x="1058006" y="2191839"/>
            <a:chExt cx="4865768" cy="4078762"/>
          </a:xfrm>
        </p:grpSpPr>
        <p:pic>
          <p:nvPicPr>
            <p:cNvPr id="507" name="Google Shape;507;p15"/>
            <p:cNvPicPr preferRelativeResize="0"/>
            <p:nvPr/>
          </p:nvPicPr>
          <p:blipFill rotWithShape="1">
            <a:blip r:embed="rId4">
              <a:alphaModFix/>
            </a:blip>
            <a:srcRect/>
            <a:stretch/>
          </p:blipFill>
          <p:spPr>
            <a:xfrm>
              <a:off x="1058006" y="2191839"/>
              <a:ext cx="4865768" cy="3237687"/>
            </a:xfrm>
            <a:prstGeom prst="rect">
              <a:avLst/>
            </a:prstGeom>
            <a:noFill/>
            <a:ln>
              <a:noFill/>
            </a:ln>
          </p:spPr>
        </p:pic>
        <p:sp>
          <p:nvSpPr>
            <p:cNvPr id="508" name="Google Shape;508;p15"/>
            <p:cNvSpPr txBox="1"/>
            <p:nvPr/>
          </p:nvSpPr>
          <p:spPr>
            <a:xfrm>
              <a:off x="1461564" y="5439604"/>
              <a:ext cx="405865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Con tendencia al crecimiento</a:t>
              </a:r>
              <a:endParaRPr/>
            </a:p>
          </p:txBody>
        </p:sp>
      </p:grpSp>
      <p:sp>
        <p:nvSpPr>
          <p:cNvPr id="509" name="Google Shape;509;p15"/>
          <p:cNvSpPr/>
          <p:nvPr/>
        </p:nvSpPr>
        <p:spPr>
          <a:xfrm>
            <a:off x="947881" y="1707927"/>
            <a:ext cx="8309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Tendencia de crecimiento de la demanda</a:t>
            </a:r>
            <a:endParaRPr sz="2000" b="1">
              <a:solidFill>
                <a:srgbClr val="9CC2E5"/>
              </a:solidFill>
              <a:latin typeface="Arial"/>
              <a:ea typeface="Arial"/>
              <a:cs typeface="Arial"/>
              <a:sym typeface="Arial"/>
            </a:endParaRPr>
          </a:p>
        </p:txBody>
      </p:sp>
      <p:sp>
        <p:nvSpPr>
          <p:cNvPr id="510" name="Google Shape;510;p15"/>
          <p:cNvSpPr txBox="1"/>
          <p:nvPr/>
        </p:nvSpPr>
        <p:spPr>
          <a:xfrm>
            <a:off x="857112" y="305381"/>
            <a:ext cx="949869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9.3 Representación de la </a:t>
            </a:r>
            <a:br>
              <a:rPr lang="en-US" sz="4400" b="0" i="0">
                <a:solidFill>
                  <a:schemeClr val="dk1"/>
                </a:solidFill>
                <a:latin typeface="Arial"/>
                <a:ea typeface="Arial"/>
                <a:cs typeface="Arial"/>
                <a:sym typeface="Arial"/>
              </a:rPr>
            </a:br>
            <a:r>
              <a:rPr lang="en-US" sz="4400" b="0" i="0">
                <a:solidFill>
                  <a:schemeClr val="dk1"/>
                </a:solidFill>
                <a:latin typeface="Arial"/>
                <a:ea typeface="Arial"/>
                <a:cs typeface="Arial"/>
                <a:sym typeface="Arial"/>
              </a:rPr>
              <a:t>la demanda horaria de electricidad </a:t>
            </a:r>
            <a:endParaRPr/>
          </a:p>
        </p:txBody>
      </p:sp>
      <p:sp>
        <p:nvSpPr>
          <p:cNvPr id="511" name="Google Shape;511;p15"/>
          <p:cNvSpPr/>
          <p:nvPr/>
        </p:nvSpPr>
        <p:spPr>
          <a:xfrm>
            <a:off x="10391486" y="34300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2" name="Google Shape;512;p15" descr="Track7_Lecture9_Slide15.mp3"/>
          <p:cNvPicPr preferRelativeResize="0"/>
          <p:nvPr/>
        </p:nvPicPr>
        <p:blipFill rotWithShape="1">
          <a:blip r:embed="rId5">
            <a:alphaModFix/>
          </a:blip>
          <a:srcRect/>
          <a:stretch/>
        </p:blipFill>
        <p:spPr>
          <a:xfrm>
            <a:off x="10462851" y="40030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50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1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19" name="Google Shape;519;p1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grpSp>
        <p:nvGrpSpPr>
          <p:cNvPr id="520" name="Google Shape;520;p16"/>
          <p:cNvGrpSpPr/>
          <p:nvPr/>
        </p:nvGrpSpPr>
        <p:grpSpPr>
          <a:xfrm>
            <a:off x="973764" y="2339064"/>
            <a:ext cx="10244471" cy="4078762"/>
            <a:chOff x="1001120" y="2520715"/>
            <a:chExt cx="10244471" cy="4078762"/>
          </a:xfrm>
        </p:grpSpPr>
        <p:pic>
          <p:nvPicPr>
            <p:cNvPr id="521" name="Google Shape;521;p16"/>
            <p:cNvPicPr preferRelativeResize="0"/>
            <p:nvPr/>
          </p:nvPicPr>
          <p:blipFill rotWithShape="1">
            <a:blip r:embed="rId4">
              <a:alphaModFix/>
            </a:blip>
            <a:srcRect/>
            <a:stretch/>
          </p:blipFill>
          <p:spPr>
            <a:xfrm>
              <a:off x="1001120" y="2520715"/>
              <a:ext cx="4865768" cy="3237687"/>
            </a:xfrm>
            <a:prstGeom prst="rect">
              <a:avLst/>
            </a:prstGeom>
            <a:noFill/>
            <a:ln>
              <a:noFill/>
            </a:ln>
          </p:spPr>
        </p:pic>
        <p:pic>
          <p:nvPicPr>
            <p:cNvPr id="522" name="Google Shape;522;p16"/>
            <p:cNvPicPr preferRelativeResize="0"/>
            <p:nvPr/>
          </p:nvPicPr>
          <p:blipFill rotWithShape="1">
            <a:blip r:embed="rId5">
              <a:alphaModFix/>
            </a:blip>
            <a:srcRect/>
            <a:stretch/>
          </p:blipFill>
          <p:spPr>
            <a:xfrm>
              <a:off x="6374786" y="2520715"/>
              <a:ext cx="4870805" cy="3237687"/>
            </a:xfrm>
            <a:prstGeom prst="rect">
              <a:avLst/>
            </a:prstGeom>
            <a:noFill/>
            <a:ln>
              <a:noFill/>
            </a:ln>
          </p:spPr>
        </p:pic>
        <p:sp>
          <p:nvSpPr>
            <p:cNvPr id="523" name="Google Shape;523;p16"/>
            <p:cNvSpPr txBox="1"/>
            <p:nvPr/>
          </p:nvSpPr>
          <p:spPr>
            <a:xfrm>
              <a:off x="1404677" y="5768480"/>
              <a:ext cx="405865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Con tendencia al crecimiento</a:t>
              </a:r>
              <a:endParaRPr/>
            </a:p>
          </p:txBody>
        </p:sp>
        <p:sp>
          <p:nvSpPr>
            <p:cNvPr id="524" name="Google Shape;524;p16"/>
            <p:cNvSpPr txBox="1"/>
            <p:nvPr/>
          </p:nvSpPr>
          <p:spPr>
            <a:xfrm>
              <a:off x="6367670" y="5768480"/>
              <a:ext cx="486576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Sin tendencia al crecimiento</a:t>
              </a:r>
              <a:endParaRPr/>
            </a:p>
          </p:txBody>
        </p:sp>
      </p:grpSp>
      <p:sp>
        <p:nvSpPr>
          <p:cNvPr id="525" name="Google Shape;525;p16"/>
          <p:cNvSpPr/>
          <p:nvPr/>
        </p:nvSpPr>
        <p:spPr>
          <a:xfrm>
            <a:off x="877167" y="1837161"/>
            <a:ext cx="8309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Visualización del deflactor de la tendencia de crecimiento</a:t>
            </a:r>
            <a:endParaRPr sz="2000" b="1">
              <a:solidFill>
                <a:srgbClr val="9CC2E5"/>
              </a:solidFill>
              <a:latin typeface="Arial"/>
              <a:ea typeface="Arial"/>
              <a:cs typeface="Arial"/>
              <a:sym typeface="Arial"/>
            </a:endParaRPr>
          </a:p>
        </p:txBody>
      </p:sp>
      <p:sp>
        <p:nvSpPr>
          <p:cNvPr id="526" name="Google Shape;526;p16"/>
          <p:cNvSpPr txBox="1"/>
          <p:nvPr/>
        </p:nvSpPr>
        <p:spPr>
          <a:xfrm>
            <a:off x="877167" y="331131"/>
            <a:ext cx="949869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9.3 Representación de la </a:t>
            </a:r>
            <a:br>
              <a:rPr lang="en-US" sz="4400" b="0" i="0">
                <a:solidFill>
                  <a:schemeClr val="dk1"/>
                </a:solidFill>
                <a:latin typeface="Arial"/>
                <a:ea typeface="Arial"/>
                <a:cs typeface="Arial"/>
                <a:sym typeface="Arial"/>
              </a:rPr>
            </a:br>
            <a:r>
              <a:rPr lang="en-US" sz="4400" b="0" i="0">
                <a:solidFill>
                  <a:schemeClr val="dk1"/>
                </a:solidFill>
                <a:latin typeface="Arial"/>
                <a:ea typeface="Arial"/>
                <a:cs typeface="Arial"/>
                <a:sym typeface="Arial"/>
              </a:rPr>
              <a:t>la demanda horaria de electricidad </a:t>
            </a:r>
            <a:endParaRPr/>
          </a:p>
        </p:txBody>
      </p:sp>
      <p:sp>
        <p:nvSpPr>
          <p:cNvPr id="527" name="Google Shape;527;p16"/>
          <p:cNvSpPr/>
          <p:nvPr/>
        </p:nvSpPr>
        <p:spPr>
          <a:xfrm>
            <a:off x="10447223" y="15009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8" name="Google Shape;528;p16" descr="Track7_Lecture9_Slide16.mp3"/>
          <p:cNvPicPr preferRelativeResize="0"/>
          <p:nvPr/>
        </p:nvPicPr>
        <p:blipFill rotWithShape="1">
          <a:blip r:embed="rId6">
            <a:alphaModFix/>
          </a:blip>
          <a:srcRect/>
          <a:stretch/>
        </p:blipFill>
        <p:spPr>
          <a:xfrm>
            <a:off x="10518588" y="22145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animEffect transition="in" filter="fade">
                                      <p:cBhvr>
                                        <p:cTn id="7" dur="50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35" name="Google Shape;535;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17</a:t>
            </a:fld>
            <a:endParaRPr sz="1400" b="1">
              <a:solidFill>
                <a:schemeClr val="lt1"/>
              </a:solidFill>
              <a:latin typeface="Open Sans ExtraBold"/>
              <a:ea typeface="Open Sans ExtraBold"/>
              <a:cs typeface="Open Sans ExtraBold"/>
              <a:sym typeface="Open Sans ExtraBold"/>
            </a:endParaRPr>
          </a:p>
        </p:txBody>
      </p:sp>
      <p:sp>
        <p:nvSpPr>
          <p:cNvPr id="536" name="Google Shape;536;p17"/>
          <p:cNvSpPr txBox="1"/>
          <p:nvPr/>
        </p:nvSpPr>
        <p:spPr>
          <a:xfrm>
            <a:off x="3616759" y="2205676"/>
            <a:ext cx="4536504" cy="1225848"/>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nvGrpSpPr>
          <p:cNvPr id="537" name="Google Shape;537;p17"/>
          <p:cNvGrpSpPr/>
          <p:nvPr/>
        </p:nvGrpSpPr>
        <p:grpSpPr>
          <a:xfrm>
            <a:off x="2816633" y="3721446"/>
            <a:ext cx="7820090" cy="2586187"/>
            <a:chOff x="1092777" y="4016338"/>
            <a:chExt cx="7820090" cy="2586187"/>
          </a:xfrm>
        </p:grpSpPr>
        <p:sp>
          <p:nvSpPr>
            <p:cNvPr id="538" name="Google Shape;538;p17"/>
            <p:cNvSpPr txBox="1"/>
            <p:nvPr/>
          </p:nvSpPr>
          <p:spPr>
            <a:xfrm>
              <a:off x="2477200" y="4016338"/>
              <a:ext cx="3367910" cy="969433"/>
            </a:xfrm>
            <a:prstGeom prst="rect">
              <a:avLst/>
            </a:prstGeom>
            <a:blipFill rotWithShape="1">
              <a:blip r:embed="rId5">
                <a:alphaModFix/>
              </a:blip>
              <a:stretch>
                <a:fillRect b="-38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39" name="Google Shape;539;p17"/>
            <p:cNvSpPr txBox="1"/>
            <p:nvPr/>
          </p:nvSpPr>
          <p:spPr>
            <a:xfrm>
              <a:off x="1092777" y="4299131"/>
              <a:ext cx="109677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Open Sans"/>
                  <a:ea typeface="Open Sans"/>
                  <a:cs typeface="Open Sans"/>
                  <a:sym typeface="Open Sans"/>
                </a:rPr>
                <a:t>Dónde:</a:t>
              </a:r>
              <a:endParaRPr/>
            </a:p>
          </p:txBody>
        </p:sp>
        <p:sp>
          <p:nvSpPr>
            <p:cNvPr id="540" name="Google Shape;540;p17"/>
            <p:cNvSpPr txBox="1"/>
            <p:nvPr/>
          </p:nvSpPr>
          <p:spPr>
            <a:xfrm>
              <a:off x="2189552" y="5279086"/>
              <a:ext cx="6723315" cy="1323439"/>
            </a:xfrm>
            <a:prstGeom prst="rect">
              <a:avLst/>
            </a:prstGeom>
            <a:blipFill rotWithShape="1">
              <a:blip r:embed="rId6">
                <a:alphaModFix/>
              </a:blip>
              <a:stretch>
                <a:fillRect l="-1131" t="-2856" b="-76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sp>
        <p:nvSpPr>
          <p:cNvPr id="541" name="Google Shape;541;p17"/>
          <p:cNvSpPr/>
          <p:nvPr/>
        </p:nvSpPr>
        <p:spPr>
          <a:xfrm>
            <a:off x="644186" y="1797911"/>
            <a:ext cx="8309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Cálculo del deflactor de la tendencia de crecimiento</a:t>
            </a:r>
            <a:endParaRPr sz="2000" b="1">
              <a:solidFill>
                <a:srgbClr val="9CC2E5"/>
              </a:solidFill>
              <a:latin typeface="Arial"/>
              <a:ea typeface="Arial"/>
              <a:cs typeface="Arial"/>
              <a:sym typeface="Arial"/>
            </a:endParaRPr>
          </a:p>
        </p:txBody>
      </p:sp>
      <p:sp>
        <p:nvSpPr>
          <p:cNvPr id="542" name="Google Shape;542;p17"/>
          <p:cNvSpPr txBox="1"/>
          <p:nvPr/>
        </p:nvSpPr>
        <p:spPr>
          <a:xfrm>
            <a:off x="644186" y="353970"/>
            <a:ext cx="949869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9.3 Representación de la </a:t>
            </a:r>
            <a:br>
              <a:rPr lang="en-US" sz="4400" b="0" i="0">
                <a:solidFill>
                  <a:schemeClr val="dk1"/>
                </a:solidFill>
                <a:latin typeface="Arial"/>
                <a:ea typeface="Arial"/>
                <a:cs typeface="Arial"/>
                <a:sym typeface="Arial"/>
              </a:rPr>
            </a:br>
            <a:r>
              <a:rPr lang="en-US" sz="4400" b="0" i="0">
                <a:solidFill>
                  <a:schemeClr val="dk1"/>
                </a:solidFill>
                <a:latin typeface="Arial"/>
                <a:ea typeface="Arial"/>
                <a:cs typeface="Arial"/>
                <a:sym typeface="Arial"/>
              </a:rPr>
              <a:t>la demanda horaria de electricidad </a:t>
            </a:r>
            <a:endParaRPr/>
          </a:p>
        </p:txBody>
      </p:sp>
      <p:sp>
        <p:nvSpPr>
          <p:cNvPr id="543" name="Google Shape;543;p17"/>
          <p:cNvSpPr/>
          <p:nvPr/>
        </p:nvSpPr>
        <p:spPr>
          <a:xfrm>
            <a:off x="10592284" y="14136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4" name="Google Shape;544;p17" descr="Track7_Lecture9_Slide17.mp3"/>
          <p:cNvPicPr preferRelativeResize="0"/>
          <p:nvPr/>
        </p:nvPicPr>
        <p:blipFill rotWithShape="1">
          <a:blip r:embed="rId7">
            <a:alphaModFix/>
          </a:blip>
          <a:srcRect/>
          <a:stretch/>
        </p:blipFill>
        <p:spPr>
          <a:xfrm>
            <a:off x="10636723" y="21272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5000"/>
                                        <p:tgtEl>
                                          <p:spTgt spid="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1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51" name="Google Shape;551;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graphicFrame>
        <p:nvGraphicFramePr>
          <p:cNvPr id="552" name="Google Shape;552;p18"/>
          <p:cNvGraphicFramePr/>
          <p:nvPr/>
        </p:nvGraphicFramePr>
        <p:xfrm>
          <a:off x="2009668" y="2449903"/>
          <a:ext cx="8127975" cy="3596700"/>
        </p:xfrm>
        <a:graphic>
          <a:graphicData uri="http://schemas.openxmlformats.org/drawingml/2006/table">
            <a:tbl>
              <a:tblPr firstRow="1" bandRow="1">
                <a:noFill/>
                <a:tableStyleId>{6F9CE3F4-470C-4C95-8122-03DCBA53860C}</a:tableStyleId>
              </a:tblPr>
              <a:tblGrid>
                <a:gridCol w="2709325">
                  <a:extLst>
                    <a:ext uri="{9D8B030D-6E8A-4147-A177-3AD203B41FA5}">
                      <a16:colId xmlns:a16="http://schemas.microsoft.com/office/drawing/2014/main" val="20000"/>
                    </a:ext>
                  </a:extLst>
                </a:gridCol>
                <a:gridCol w="2709325">
                  <a:extLst>
                    <a:ext uri="{9D8B030D-6E8A-4147-A177-3AD203B41FA5}">
                      <a16:colId xmlns:a16="http://schemas.microsoft.com/office/drawing/2014/main" val="20001"/>
                    </a:ext>
                  </a:extLst>
                </a:gridCol>
                <a:gridCol w="27093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2000" b="1" i="1" u="none" strike="noStrike" cap="none">
                          <a:latin typeface="Open Sans"/>
                          <a:ea typeface="Open Sans"/>
                          <a:cs typeface="Open Sans"/>
                          <a:sym typeface="Open Sans"/>
                        </a:rPr>
                        <a:t>Subíndice</a:t>
                      </a:r>
                      <a:endParaRPr/>
                    </a:p>
                  </a:txBody>
                  <a:tcPr marL="91450" marR="91450" marT="45725" marB="45725"/>
                </a:tc>
                <a:tc>
                  <a:txBody>
                    <a:bodyPr/>
                    <a:lstStyle/>
                    <a:p>
                      <a:pPr marL="0" marR="0" lvl="0" indent="0" algn="l" rtl="0">
                        <a:spcBef>
                          <a:spcPts val="0"/>
                        </a:spcBef>
                        <a:spcAft>
                          <a:spcPts val="0"/>
                        </a:spcAft>
                        <a:buNone/>
                      </a:pPr>
                      <a:r>
                        <a:rPr lang="en-US" sz="2000" b="1" i="1">
                          <a:solidFill>
                            <a:schemeClr val="dk1"/>
                          </a:solidFill>
                          <a:latin typeface="Open Sans"/>
                          <a:ea typeface="Open Sans"/>
                          <a:cs typeface="Open Sans"/>
                          <a:sym typeface="Open Sans"/>
                        </a:rPr>
                        <a:t>Significado</a:t>
                      </a:r>
                      <a:endParaRPr/>
                    </a:p>
                  </a:txBody>
                  <a:tcPr marL="91450" marR="91450" marT="45725" marB="45725"/>
                </a:tc>
                <a:tc>
                  <a:txBody>
                    <a:bodyPr/>
                    <a:lstStyle/>
                    <a:p>
                      <a:pPr marL="0" marR="0" lvl="0" indent="0" algn="l" rtl="0">
                        <a:spcBef>
                          <a:spcPts val="0"/>
                        </a:spcBef>
                        <a:spcAft>
                          <a:spcPts val="0"/>
                        </a:spcAft>
                        <a:buNone/>
                      </a:pPr>
                      <a:r>
                        <a:rPr lang="en-US" sz="2000" b="1" i="1">
                          <a:solidFill>
                            <a:schemeClr val="dk1"/>
                          </a:solidFill>
                          <a:latin typeface="Open Sans"/>
                          <a:ea typeface="Open Sans"/>
                          <a:cs typeface="Open Sans"/>
                          <a:sym typeface="Open Sans"/>
                        </a:rPr>
                        <a:t>Valores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2000" b="0" i="0">
                        <a:latin typeface="Open Sans Light"/>
                        <a:ea typeface="Open Sans Light"/>
                        <a:cs typeface="Open Sans Light"/>
                        <a:sym typeface="Open Sans Light"/>
                      </a:endParaRPr>
                    </a:p>
                  </a:txBody>
                  <a:tcPr marL="91450" marR="91450" marT="45725" marB="45725"/>
                </a:tc>
                <a:tc>
                  <a:txBody>
                    <a:bodyPr/>
                    <a:lstStyle/>
                    <a:p>
                      <a:pPr marL="0" marR="0" lvl="0" indent="0" algn="l" rtl="0">
                        <a:spcBef>
                          <a:spcPts val="0"/>
                        </a:spcBef>
                        <a:spcAft>
                          <a:spcPts val="0"/>
                        </a:spcAft>
                        <a:buNone/>
                      </a:pPr>
                      <a:r>
                        <a:rPr lang="en-US" sz="2000" b="0" i="0">
                          <a:latin typeface="Open Sans Light"/>
                          <a:ea typeface="Open Sans Light"/>
                          <a:cs typeface="Open Sans Light"/>
                          <a:sym typeface="Open Sans Light"/>
                        </a:rPr>
                        <a:t>Número de semana del año</a:t>
                      </a:r>
                      <a:endParaRPr/>
                    </a:p>
                  </a:txBody>
                  <a:tcPr marL="91450" marR="91450" marT="45725" marB="45725"/>
                </a:tc>
                <a:tc>
                  <a:txBody>
                    <a:bodyPr/>
                    <a:lstStyle/>
                    <a:p>
                      <a:pPr marL="0" marR="0" lvl="0" indent="0" algn="l" rtl="0">
                        <a:spcBef>
                          <a:spcPts val="0"/>
                        </a:spcBef>
                        <a:spcAft>
                          <a:spcPts val="0"/>
                        </a:spcAft>
                        <a:buNone/>
                      </a:pPr>
                      <a:r>
                        <a:rPr lang="en-US" sz="2000" b="0" i="0">
                          <a:latin typeface="Open Sans Light"/>
                          <a:ea typeface="Open Sans Light"/>
                          <a:cs typeface="Open Sans Light"/>
                          <a:sym typeface="Open Sans Light"/>
                        </a:rPr>
                        <a:t>1...53</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endParaRPr sz="2000" b="0" i="0">
                        <a:latin typeface="Open Sans Light"/>
                        <a:ea typeface="Open Sans Light"/>
                        <a:cs typeface="Open Sans Light"/>
                        <a:sym typeface="Open Sans Light"/>
                      </a:endParaRPr>
                    </a:p>
                  </a:txBody>
                  <a:tcPr marL="91450" marR="91450" marT="45725" marB="45725"/>
                </a:tc>
                <a:tc>
                  <a:txBody>
                    <a:bodyPr/>
                    <a:lstStyle/>
                    <a:p>
                      <a:pPr marL="0" marR="0" lvl="0" indent="0" algn="l" rtl="0">
                        <a:spcBef>
                          <a:spcPts val="0"/>
                        </a:spcBef>
                        <a:spcAft>
                          <a:spcPts val="0"/>
                        </a:spcAft>
                        <a:buNone/>
                      </a:pPr>
                      <a:r>
                        <a:rPr lang="en-US" sz="2000" b="0" i="0">
                          <a:latin typeface="Open Sans Light"/>
                          <a:ea typeface="Open Sans Light"/>
                          <a:cs typeface="Open Sans Light"/>
                          <a:sym typeface="Open Sans Light"/>
                        </a:rPr>
                        <a:t>Tipo de día de la semana</a:t>
                      </a:r>
                      <a:endParaRPr/>
                    </a:p>
                  </a:txBody>
                  <a:tcPr marL="91450" marR="91450" marT="45725" marB="45725"/>
                </a:tc>
                <a:tc>
                  <a:txBody>
                    <a:bodyPr/>
                    <a:lstStyle/>
                    <a:p>
                      <a:pPr marL="0" marR="0" lvl="0" indent="0" algn="l" rtl="0">
                        <a:spcBef>
                          <a:spcPts val="0"/>
                        </a:spcBef>
                        <a:spcAft>
                          <a:spcPts val="0"/>
                        </a:spcAft>
                        <a:buNone/>
                      </a:pPr>
                      <a:r>
                        <a:rPr lang="en-US" sz="2000" b="0" i="0">
                          <a:latin typeface="Open Sans Light"/>
                          <a:ea typeface="Open Sans Light"/>
                          <a:cs typeface="Open Sans Light"/>
                          <a:sym typeface="Open Sans Light"/>
                        </a:rPr>
                        <a:t>1...7</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endParaRPr sz="2000" b="0" i="0">
                        <a:latin typeface="Open Sans Light"/>
                        <a:ea typeface="Open Sans Light"/>
                        <a:cs typeface="Open Sans Light"/>
                        <a:sym typeface="Open Sans Light"/>
                      </a:endParaRPr>
                    </a:p>
                  </a:txBody>
                  <a:tcPr marL="91450" marR="91450" marT="45725" marB="45725"/>
                </a:tc>
                <a:tc>
                  <a:txBody>
                    <a:bodyPr/>
                    <a:lstStyle/>
                    <a:p>
                      <a:pPr marL="0" marR="0" lvl="0" indent="0" algn="l" rtl="0">
                        <a:spcBef>
                          <a:spcPts val="0"/>
                        </a:spcBef>
                        <a:spcAft>
                          <a:spcPts val="0"/>
                        </a:spcAft>
                        <a:buNone/>
                      </a:pPr>
                      <a:r>
                        <a:rPr lang="en-US" sz="2000" b="0" i="0">
                          <a:latin typeface="Open Sans Light"/>
                          <a:ea typeface="Open Sans Light"/>
                          <a:cs typeface="Open Sans Light"/>
                          <a:sym typeface="Open Sans Light"/>
                        </a:rPr>
                        <a:t>Temporada del año</a:t>
                      </a:r>
                      <a:endParaRPr/>
                    </a:p>
                  </a:txBody>
                  <a:tcPr marL="91450" marR="91450" marT="45725" marB="45725"/>
                </a:tc>
                <a:tc>
                  <a:txBody>
                    <a:bodyPr/>
                    <a:lstStyle/>
                    <a:p>
                      <a:pPr marL="0" marR="0" lvl="0" indent="0" algn="l" rtl="0">
                        <a:spcBef>
                          <a:spcPts val="0"/>
                        </a:spcBef>
                        <a:spcAft>
                          <a:spcPts val="0"/>
                        </a:spcAft>
                        <a:buNone/>
                      </a:pPr>
                      <a:r>
                        <a:rPr lang="en-US" sz="2000" b="0" i="0">
                          <a:latin typeface="Open Sans Light"/>
                          <a:ea typeface="Open Sans Light"/>
                          <a:cs typeface="Open Sans Light"/>
                          <a:sym typeface="Open Sans Light"/>
                        </a:rPr>
                        <a:t>(especificado por el usuario)</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2000" b="0" i="0">
                        <a:latin typeface="Open Sans Light"/>
                        <a:ea typeface="Open Sans Light"/>
                        <a:cs typeface="Open Sans Light"/>
                        <a:sym typeface="Open Sans Light"/>
                      </a:endParaRPr>
                    </a:p>
                  </a:txBody>
                  <a:tcPr marL="91450" marR="91450" marT="45725" marB="45725"/>
                </a:tc>
                <a:tc>
                  <a:txBody>
                    <a:bodyPr/>
                    <a:lstStyle/>
                    <a:p>
                      <a:pPr marL="0" marR="0" lvl="0" indent="0" algn="l" rtl="0">
                        <a:spcBef>
                          <a:spcPts val="0"/>
                        </a:spcBef>
                        <a:spcAft>
                          <a:spcPts val="0"/>
                        </a:spcAft>
                        <a:buNone/>
                      </a:pPr>
                      <a:r>
                        <a:rPr lang="en-US" sz="2000" b="0" i="0">
                          <a:latin typeface="Open Sans Light"/>
                          <a:ea typeface="Open Sans Light"/>
                          <a:cs typeface="Open Sans Light"/>
                          <a:sym typeface="Open Sans Light"/>
                        </a:rPr>
                        <a:t>Cliente</a:t>
                      </a:r>
                      <a:endParaRPr/>
                    </a:p>
                  </a:txBody>
                  <a:tcPr marL="91450" marR="91450" marT="45725" marB="45725"/>
                </a:tc>
                <a:tc>
                  <a:txBody>
                    <a:bodyPr/>
                    <a:lstStyle/>
                    <a:p>
                      <a:pPr marL="0" marR="0" lvl="0" indent="0" algn="l" rtl="0">
                        <a:spcBef>
                          <a:spcPts val="0"/>
                        </a:spcBef>
                        <a:spcAft>
                          <a:spcPts val="0"/>
                        </a:spcAft>
                        <a:buNone/>
                      </a:pPr>
                      <a:r>
                        <a:rPr lang="en-US" sz="2000" b="0" i="0">
                          <a:latin typeface="Open Sans Light"/>
                          <a:ea typeface="Open Sans Light"/>
                          <a:cs typeface="Open Sans Light"/>
                          <a:sym typeface="Open Sans Light"/>
                        </a:rPr>
                        <a:t>(nombres de los clientes)</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endParaRPr sz="2000" b="0" i="0">
                        <a:latin typeface="Open Sans Light"/>
                        <a:ea typeface="Open Sans Light"/>
                        <a:cs typeface="Open Sans Light"/>
                        <a:sym typeface="Open Sans Light"/>
                      </a:endParaRPr>
                    </a:p>
                  </a:txBody>
                  <a:tcPr marL="91450" marR="91450" marT="45725" marB="45725"/>
                </a:tc>
                <a:tc>
                  <a:txBody>
                    <a:bodyPr/>
                    <a:lstStyle/>
                    <a:p>
                      <a:pPr marL="0" marR="0" lvl="0" indent="0" algn="l" rtl="0">
                        <a:spcBef>
                          <a:spcPts val="0"/>
                        </a:spcBef>
                        <a:spcAft>
                          <a:spcPts val="0"/>
                        </a:spcAft>
                        <a:buNone/>
                      </a:pPr>
                      <a:r>
                        <a:rPr lang="en-US" sz="2000" b="0" i="0">
                          <a:latin typeface="Open Sans Light"/>
                          <a:ea typeface="Open Sans Light"/>
                          <a:cs typeface="Open Sans Light"/>
                          <a:sym typeface="Open Sans Light"/>
                        </a:rPr>
                        <a:t>Hora del día</a:t>
                      </a:r>
                      <a:endParaRPr/>
                    </a:p>
                  </a:txBody>
                  <a:tcPr marL="91450" marR="91450" marT="45725" marB="45725"/>
                </a:tc>
                <a:tc>
                  <a:txBody>
                    <a:bodyPr/>
                    <a:lstStyle/>
                    <a:p>
                      <a:pPr marL="0" marR="0" lvl="0" indent="0" algn="l" rtl="0">
                        <a:spcBef>
                          <a:spcPts val="0"/>
                        </a:spcBef>
                        <a:spcAft>
                          <a:spcPts val="0"/>
                        </a:spcAft>
                        <a:buNone/>
                      </a:pPr>
                      <a:r>
                        <a:rPr lang="en-US" sz="2000" b="0" i="0">
                          <a:latin typeface="Open Sans Light"/>
                          <a:ea typeface="Open Sans Light"/>
                          <a:cs typeface="Open Sans Light"/>
                          <a:sym typeface="Open Sans Light"/>
                        </a:rPr>
                        <a:t>1...24</a:t>
                      </a:r>
                      <a:endParaRPr/>
                    </a:p>
                  </a:txBody>
                  <a:tcPr marL="91450" marR="91450" marT="45725" marB="45725"/>
                </a:tc>
                <a:extLst>
                  <a:ext uri="{0D108BD9-81ED-4DB2-BD59-A6C34878D82A}">
                    <a16:rowId xmlns:a16="http://schemas.microsoft.com/office/drawing/2014/main" val="10005"/>
                  </a:ext>
                </a:extLst>
              </a:tr>
            </a:tbl>
          </a:graphicData>
        </a:graphic>
      </p:graphicFrame>
      <p:sp>
        <p:nvSpPr>
          <p:cNvPr id="553" name="Google Shape;553;p18"/>
          <p:cNvSpPr txBox="1"/>
          <p:nvPr/>
        </p:nvSpPr>
        <p:spPr>
          <a:xfrm>
            <a:off x="2032000" y="3082111"/>
            <a:ext cx="2658534" cy="400110"/>
          </a:xfrm>
          <a:prstGeom prst="rect">
            <a:avLst/>
          </a:prstGeom>
          <a:noFill/>
          <a:ln>
            <a:noFill/>
          </a:ln>
        </p:spPr>
        <p:txBody>
          <a:bodyPr spcFirstLastPara="1" wrap="square" lIns="91425" tIns="45700" rIns="91425" bIns="45700" anchor="t" anchorCtr="0">
            <a:spAutoFit/>
          </a:bodyPr>
          <a:lstStyle/>
          <a:p>
            <a:pPr marL="1076325" marR="0" lvl="0" indent="0" algn="l" rtl="0">
              <a:spcBef>
                <a:spcPts val="0"/>
              </a:spcBef>
              <a:spcAft>
                <a:spcPts val="0"/>
              </a:spcAft>
              <a:buNone/>
            </a:pPr>
            <a:r>
              <a:rPr lang="en-US" sz="2000">
                <a:solidFill>
                  <a:srgbClr val="000000"/>
                </a:solidFill>
                <a:latin typeface="Open Sans Light"/>
                <a:ea typeface="Open Sans Light"/>
                <a:cs typeface="Open Sans Light"/>
                <a:sym typeface="Open Sans Light"/>
              </a:rPr>
              <a:t>i</a:t>
            </a:r>
            <a:endParaRPr sz="2000">
              <a:solidFill>
                <a:srgbClr val="000000"/>
              </a:solidFill>
              <a:latin typeface="Open Sans Light"/>
              <a:ea typeface="Open Sans Light"/>
              <a:cs typeface="Open Sans Light"/>
              <a:sym typeface="Open Sans Light"/>
            </a:endParaRPr>
          </a:p>
        </p:txBody>
      </p:sp>
      <p:sp>
        <p:nvSpPr>
          <p:cNvPr id="554" name="Google Shape;554;p18"/>
          <p:cNvSpPr txBox="1"/>
          <p:nvPr/>
        </p:nvSpPr>
        <p:spPr>
          <a:xfrm>
            <a:off x="2054333" y="3470530"/>
            <a:ext cx="2658534" cy="400110"/>
          </a:xfrm>
          <a:prstGeom prst="rect">
            <a:avLst/>
          </a:prstGeom>
          <a:noFill/>
          <a:ln>
            <a:noFill/>
          </a:ln>
        </p:spPr>
        <p:txBody>
          <a:bodyPr spcFirstLastPara="1" wrap="square" lIns="91425" tIns="45700" rIns="91425" bIns="45700" anchor="t" anchorCtr="0">
            <a:spAutoFit/>
          </a:bodyPr>
          <a:lstStyle/>
          <a:p>
            <a:pPr marL="1076325" marR="0" lvl="0" indent="0" algn="l" rtl="0">
              <a:spcBef>
                <a:spcPts val="0"/>
              </a:spcBef>
              <a:spcAft>
                <a:spcPts val="0"/>
              </a:spcAft>
              <a:buNone/>
            </a:pPr>
            <a:r>
              <a:rPr lang="en-US" sz="2000">
                <a:solidFill>
                  <a:srgbClr val="000000"/>
                </a:solidFill>
                <a:latin typeface="Open Sans Light"/>
                <a:ea typeface="Open Sans Light"/>
                <a:cs typeface="Open Sans Light"/>
                <a:sym typeface="Open Sans Light"/>
              </a:rPr>
              <a:t>id</a:t>
            </a:r>
            <a:endParaRPr/>
          </a:p>
        </p:txBody>
      </p:sp>
      <p:sp>
        <p:nvSpPr>
          <p:cNvPr id="555" name="Google Shape;555;p18"/>
          <p:cNvSpPr txBox="1"/>
          <p:nvPr/>
        </p:nvSpPr>
        <p:spPr>
          <a:xfrm>
            <a:off x="2054333" y="3875032"/>
            <a:ext cx="2658534" cy="400110"/>
          </a:xfrm>
          <a:prstGeom prst="rect">
            <a:avLst/>
          </a:prstGeom>
          <a:noFill/>
          <a:ln>
            <a:noFill/>
          </a:ln>
        </p:spPr>
        <p:txBody>
          <a:bodyPr spcFirstLastPara="1" wrap="square" lIns="91425" tIns="45700" rIns="91425" bIns="45700" anchor="t" anchorCtr="0">
            <a:spAutoFit/>
          </a:bodyPr>
          <a:lstStyle/>
          <a:p>
            <a:pPr marL="1076325" marR="0" lvl="0" indent="0" algn="l" rtl="0">
              <a:spcBef>
                <a:spcPts val="0"/>
              </a:spcBef>
              <a:spcAft>
                <a:spcPts val="0"/>
              </a:spcAft>
              <a:buNone/>
            </a:pPr>
            <a:r>
              <a:rPr lang="en-US" sz="2000">
                <a:solidFill>
                  <a:srgbClr val="000000"/>
                </a:solidFill>
                <a:latin typeface="Open Sans Light"/>
                <a:ea typeface="Open Sans Light"/>
                <a:cs typeface="Open Sans Light"/>
                <a:sym typeface="Open Sans Light"/>
              </a:rPr>
              <a:t>es</a:t>
            </a:r>
            <a:endParaRPr/>
          </a:p>
        </p:txBody>
      </p:sp>
      <p:sp>
        <p:nvSpPr>
          <p:cNvPr id="556" name="Google Shape;556;p18"/>
          <p:cNvSpPr txBox="1"/>
          <p:nvPr/>
        </p:nvSpPr>
        <p:spPr>
          <a:xfrm>
            <a:off x="2032000" y="4248223"/>
            <a:ext cx="2658534" cy="400110"/>
          </a:xfrm>
          <a:prstGeom prst="rect">
            <a:avLst/>
          </a:prstGeom>
          <a:noFill/>
          <a:ln>
            <a:noFill/>
          </a:ln>
        </p:spPr>
        <p:txBody>
          <a:bodyPr spcFirstLastPara="1" wrap="square" lIns="91425" tIns="45700" rIns="91425" bIns="45700" anchor="t" anchorCtr="0">
            <a:spAutoFit/>
          </a:bodyPr>
          <a:lstStyle/>
          <a:p>
            <a:pPr marL="1076325" marR="0" lvl="0" indent="0" algn="l" rtl="0">
              <a:spcBef>
                <a:spcPts val="0"/>
              </a:spcBef>
              <a:spcAft>
                <a:spcPts val="0"/>
              </a:spcAft>
              <a:buNone/>
            </a:pPr>
            <a:r>
              <a:rPr lang="en-US" sz="2000">
                <a:solidFill>
                  <a:srgbClr val="000000"/>
                </a:solidFill>
                <a:latin typeface="Open Sans Light"/>
                <a:ea typeface="Open Sans Light"/>
                <a:cs typeface="Open Sans Light"/>
                <a:sym typeface="Open Sans Light"/>
              </a:rPr>
              <a:t>ic</a:t>
            </a:r>
            <a:endParaRPr sz="2000">
              <a:solidFill>
                <a:srgbClr val="000000"/>
              </a:solidFill>
              <a:latin typeface="Open Sans Light"/>
              <a:ea typeface="Open Sans Light"/>
              <a:cs typeface="Open Sans Light"/>
              <a:sym typeface="Open Sans Light"/>
            </a:endParaRPr>
          </a:p>
        </p:txBody>
      </p:sp>
      <p:sp>
        <p:nvSpPr>
          <p:cNvPr id="557" name="Google Shape;557;p18"/>
          <p:cNvSpPr txBox="1"/>
          <p:nvPr/>
        </p:nvSpPr>
        <p:spPr>
          <a:xfrm>
            <a:off x="2054333" y="4658092"/>
            <a:ext cx="2658534" cy="400110"/>
          </a:xfrm>
          <a:prstGeom prst="rect">
            <a:avLst/>
          </a:prstGeom>
          <a:noFill/>
          <a:ln>
            <a:noFill/>
          </a:ln>
        </p:spPr>
        <p:txBody>
          <a:bodyPr spcFirstLastPara="1" wrap="square" lIns="91425" tIns="45700" rIns="91425" bIns="45700" anchor="t" anchorCtr="0">
            <a:spAutoFit/>
          </a:bodyPr>
          <a:lstStyle/>
          <a:p>
            <a:pPr marL="1076325" marR="0" lvl="0" indent="0" algn="l" rtl="0">
              <a:spcBef>
                <a:spcPts val="0"/>
              </a:spcBef>
              <a:spcAft>
                <a:spcPts val="0"/>
              </a:spcAft>
              <a:buNone/>
            </a:pPr>
            <a:r>
              <a:rPr lang="en-US" sz="2000">
                <a:solidFill>
                  <a:srgbClr val="000000"/>
                </a:solidFill>
                <a:latin typeface="Open Sans Light"/>
                <a:ea typeface="Open Sans Light"/>
                <a:cs typeface="Open Sans Light"/>
                <a:sym typeface="Open Sans Light"/>
              </a:rPr>
              <a:t>h</a:t>
            </a:r>
            <a:endParaRPr/>
          </a:p>
        </p:txBody>
      </p:sp>
      <p:sp>
        <p:nvSpPr>
          <p:cNvPr id="558" name="Google Shape;558;p18"/>
          <p:cNvSpPr txBox="1">
            <a:spLocks noGrp="1"/>
          </p:cNvSpPr>
          <p:nvPr>
            <p:ph type="title"/>
          </p:nvPr>
        </p:nvSpPr>
        <p:spPr>
          <a:xfrm>
            <a:off x="858078" y="217231"/>
            <a:ext cx="6420546"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latin typeface="Arial"/>
                <a:ea typeface="Arial"/>
                <a:cs typeface="Arial"/>
                <a:sym typeface="Arial"/>
              </a:rPr>
              <a:t>Clase 9.4 Coeficientes de modulación</a:t>
            </a:r>
            <a:endParaRPr/>
          </a:p>
        </p:txBody>
      </p:sp>
      <p:sp>
        <p:nvSpPr>
          <p:cNvPr id="559" name="Google Shape;559;p18"/>
          <p:cNvSpPr/>
          <p:nvPr/>
        </p:nvSpPr>
        <p:spPr>
          <a:xfrm>
            <a:off x="873962" y="1578669"/>
            <a:ext cx="8309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Subíndices</a:t>
            </a:r>
            <a:endParaRPr/>
          </a:p>
        </p:txBody>
      </p:sp>
      <p:sp>
        <p:nvSpPr>
          <p:cNvPr id="560" name="Google Shape;560;p18"/>
          <p:cNvSpPr/>
          <p:nvPr/>
        </p:nvSpPr>
        <p:spPr>
          <a:xfrm>
            <a:off x="10206716" y="29371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61" name="Google Shape;561;p18" descr="Track7_Lecture9_Slide18.mp3"/>
          <p:cNvPicPr preferRelativeResize="0"/>
          <p:nvPr/>
        </p:nvPicPr>
        <p:blipFill rotWithShape="1">
          <a:blip r:embed="rId4">
            <a:alphaModFix/>
          </a:blip>
          <a:srcRect/>
          <a:stretch/>
        </p:blipFill>
        <p:spPr>
          <a:xfrm>
            <a:off x="10206716" y="36508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fade">
                                      <p:cBhvr>
                                        <p:cTn id="7" dur="50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1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68" name="Google Shape;568;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19</a:t>
            </a:fld>
            <a:endParaRPr sz="1400" b="1">
              <a:solidFill>
                <a:schemeClr val="lt1"/>
              </a:solidFill>
              <a:latin typeface="Open Sans ExtraBold"/>
              <a:ea typeface="Open Sans ExtraBold"/>
              <a:cs typeface="Open Sans ExtraBold"/>
              <a:sym typeface="Open Sans ExtraBold"/>
            </a:endParaRPr>
          </a:p>
        </p:txBody>
      </p:sp>
      <p:sp>
        <p:nvSpPr>
          <p:cNvPr id="569" name="Google Shape;569;p19"/>
          <p:cNvSpPr txBox="1"/>
          <p:nvPr/>
        </p:nvSpPr>
        <p:spPr>
          <a:xfrm>
            <a:off x="6133632" y="1760025"/>
            <a:ext cx="4750039" cy="40677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Dónde:</a:t>
            </a:r>
            <a:endParaRPr/>
          </a:p>
          <a:p>
            <a:pPr marL="0" marR="0" lvl="0" indent="0" algn="l" rtl="0">
              <a:spcBef>
                <a:spcPts val="1000"/>
              </a:spcBef>
              <a:spcAft>
                <a:spcPts val="0"/>
              </a:spcAft>
              <a:buNone/>
            </a:pPr>
            <a:r>
              <a:rPr lang="en-US" sz="2000" b="1">
                <a:solidFill>
                  <a:srgbClr val="000000"/>
                </a:solidFill>
                <a:latin typeface="Arial"/>
                <a:ea typeface="Arial"/>
                <a:cs typeface="Arial"/>
                <a:sym typeface="Arial"/>
              </a:rPr>
              <a:t>i</a:t>
            </a:r>
            <a:r>
              <a:rPr lang="en-US" sz="2000">
                <a:solidFill>
                  <a:srgbClr val="000000"/>
                </a:solidFill>
                <a:latin typeface="Arial"/>
                <a:ea typeface="Arial"/>
                <a:cs typeface="Arial"/>
                <a:sym typeface="Arial"/>
              </a:rPr>
              <a:t>: número de semanas del año (1...53)</a:t>
            </a:r>
            <a:endParaRPr/>
          </a:p>
          <a:p>
            <a:pPr marL="0" marR="0" lvl="0" indent="0" algn="l" rtl="0">
              <a:spcBef>
                <a:spcPts val="1000"/>
              </a:spcBef>
              <a:spcAft>
                <a:spcPts val="0"/>
              </a:spcAft>
              <a:buNone/>
            </a:pPr>
            <a:r>
              <a:rPr lang="en-US" sz="2000">
                <a:solidFill>
                  <a:srgbClr val="000000"/>
                </a:solidFill>
                <a:latin typeface="Arial"/>
                <a:ea typeface="Arial"/>
                <a:cs typeface="Arial"/>
                <a:sym typeface="Arial"/>
              </a:rPr>
              <a:t>: Demanda de electricidad en la semana i</a:t>
            </a:r>
            <a:endParaRPr sz="2000">
              <a:solidFill>
                <a:srgbClr val="000000"/>
              </a:solidFill>
              <a:latin typeface="Arial"/>
              <a:ea typeface="Arial"/>
              <a:cs typeface="Arial"/>
              <a:sym typeface="Arial"/>
            </a:endParaRPr>
          </a:p>
          <a:p>
            <a:pPr marL="0" marR="0" lvl="0" indent="0" algn="l" rtl="0">
              <a:spcBef>
                <a:spcPts val="1000"/>
              </a:spcBef>
              <a:spcAft>
                <a:spcPts val="0"/>
              </a:spcAft>
              <a:buNone/>
            </a:pPr>
            <a:r>
              <a:rPr lang="en-US" sz="2000">
                <a:solidFill>
                  <a:srgbClr val="000000"/>
                </a:solidFill>
                <a:latin typeface="Arial"/>
                <a:ea typeface="Arial"/>
                <a:cs typeface="Arial"/>
                <a:sym typeface="Arial"/>
              </a:rPr>
              <a:t>: Coeficiente de tendencia de crecimiento para la semana I</a:t>
            </a:r>
            <a:endParaRPr/>
          </a:p>
          <a:p>
            <a:pPr marL="0" marR="0" lvl="0" indent="0" algn="l" rtl="0">
              <a:spcBef>
                <a:spcPts val="1000"/>
              </a:spcBef>
              <a:spcAft>
                <a:spcPts val="0"/>
              </a:spcAft>
              <a:buNone/>
            </a:pPr>
            <a:r>
              <a:rPr lang="en-US" sz="2000" b="1">
                <a:solidFill>
                  <a:srgbClr val="000000"/>
                </a:solidFill>
                <a:latin typeface="Arial"/>
                <a:ea typeface="Arial"/>
                <a:cs typeface="Arial"/>
                <a:sym typeface="Arial"/>
              </a:rPr>
              <a:t>CMA</a:t>
            </a:r>
            <a:r>
              <a:rPr lang="en-US" sz="2000">
                <a:solidFill>
                  <a:srgbClr val="000000"/>
                </a:solidFill>
                <a:latin typeface="Arial"/>
                <a:ea typeface="Arial"/>
                <a:cs typeface="Arial"/>
                <a:sym typeface="Arial"/>
              </a:rPr>
              <a:t>: Consumo medio semanal</a:t>
            </a:r>
            <a:endParaRPr/>
          </a:p>
          <a:p>
            <a:pPr marL="0" marR="0" lvl="0" indent="0" algn="l" rtl="0">
              <a:spcBef>
                <a:spcPts val="1000"/>
              </a:spcBef>
              <a:spcAft>
                <a:spcPts val="0"/>
              </a:spcAft>
              <a:buNone/>
            </a:pPr>
            <a:r>
              <a:rPr lang="en-US" sz="2000">
                <a:solidFill>
                  <a:srgbClr val="000000"/>
                </a:solidFill>
                <a:latin typeface="Arial"/>
                <a:ea typeface="Arial"/>
                <a:cs typeface="Arial"/>
                <a:sym typeface="Arial"/>
              </a:rPr>
              <a:t>: Coeficiente estacional</a:t>
            </a:r>
            <a:endParaRPr/>
          </a:p>
          <a:p>
            <a:pPr marL="0" marR="0" lvl="0" indent="0" algn="l" rtl="0">
              <a:spcBef>
                <a:spcPts val="1000"/>
              </a:spcBef>
              <a:spcAft>
                <a:spcPts val="0"/>
              </a:spcAft>
              <a:buNone/>
            </a:pPr>
            <a:endParaRPr sz="2000">
              <a:solidFill>
                <a:srgbClr val="000000"/>
              </a:solidFill>
              <a:latin typeface="Arial"/>
              <a:ea typeface="Arial"/>
              <a:cs typeface="Arial"/>
              <a:sym typeface="Arial"/>
            </a:endParaRPr>
          </a:p>
          <a:p>
            <a:pPr marL="0" marR="0" lvl="0" indent="0" algn="l" rtl="0">
              <a:spcBef>
                <a:spcPts val="1000"/>
              </a:spcBef>
              <a:spcAft>
                <a:spcPts val="0"/>
              </a:spcAft>
              <a:buNone/>
            </a:pPr>
            <a:endParaRPr sz="2000">
              <a:solidFill>
                <a:srgbClr val="000000"/>
              </a:solidFill>
              <a:latin typeface="Arial"/>
              <a:ea typeface="Arial"/>
              <a:cs typeface="Arial"/>
              <a:sym typeface="Arial"/>
            </a:endParaRPr>
          </a:p>
        </p:txBody>
      </p:sp>
      <p:sp>
        <p:nvSpPr>
          <p:cNvPr id="570" name="Google Shape;570;p19"/>
          <p:cNvSpPr txBox="1"/>
          <p:nvPr/>
        </p:nvSpPr>
        <p:spPr>
          <a:xfrm>
            <a:off x="1100097" y="3321012"/>
            <a:ext cx="3075522" cy="1396793"/>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71" name="Google Shape;571;p19"/>
          <p:cNvSpPr txBox="1"/>
          <p:nvPr/>
        </p:nvSpPr>
        <p:spPr>
          <a:xfrm>
            <a:off x="1648741" y="4994063"/>
            <a:ext cx="1978234" cy="1001877"/>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72" name="Google Shape;572;p19"/>
          <p:cNvSpPr txBox="1"/>
          <p:nvPr/>
        </p:nvSpPr>
        <p:spPr>
          <a:xfrm>
            <a:off x="7228329" y="4858064"/>
            <a:ext cx="1968424" cy="1137876"/>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73" name="Google Shape;573;p19"/>
          <p:cNvSpPr txBox="1"/>
          <p:nvPr/>
        </p:nvSpPr>
        <p:spPr>
          <a:xfrm>
            <a:off x="2747722" y="2174088"/>
            <a:ext cx="638188" cy="1034707"/>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74" name="Google Shape;574;p19"/>
          <p:cNvSpPr txBox="1"/>
          <p:nvPr/>
        </p:nvSpPr>
        <p:spPr>
          <a:xfrm>
            <a:off x="1606352" y="2488087"/>
            <a:ext cx="1048684" cy="554383"/>
          </a:xfrm>
          <a:prstGeom prst="rect">
            <a:avLst/>
          </a:pr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75" name="Google Shape;575;p19"/>
          <p:cNvSpPr/>
          <p:nvPr/>
        </p:nvSpPr>
        <p:spPr>
          <a:xfrm>
            <a:off x="887214" y="1593415"/>
            <a:ext cx="8309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Coeficientes estacionales</a:t>
            </a:r>
            <a:endParaRPr/>
          </a:p>
        </p:txBody>
      </p:sp>
      <p:sp>
        <p:nvSpPr>
          <p:cNvPr id="576" name="Google Shape;576;p19"/>
          <p:cNvSpPr txBox="1"/>
          <p:nvPr/>
        </p:nvSpPr>
        <p:spPr>
          <a:xfrm>
            <a:off x="858077" y="217231"/>
            <a:ext cx="8636797"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9.4 Coeficientes de modulación</a:t>
            </a:r>
            <a:endParaRPr/>
          </a:p>
        </p:txBody>
      </p:sp>
      <p:sp>
        <p:nvSpPr>
          <p:cNvPr id="577" name="Google Shape;577;p19"/>
          <p:cNvSpPr/>
          <p:nvPr/>
        </p:nvSpPr>
        <p:spPr>
          <a:xfrm>
            <a:off x="10074987" y="19609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8" name="Google Shape;578;p19" descr="Track7_Lecture9_Slide19.mp3"/>
          <p:cNvPicPr preferRelativeResize="0"/>
          <p:nvPr/>
        </p:nvPicPr>
        <p:blipFill rotWithShape="1">
          <a:blip r:embed="rId9">
            <a:alphaModFix/>
          </a:blip>
          <a:srcRect/>
          <a:stretch/>
        </p:blipFill>
        <p:spPr>
          <a:xfrm>
            <a:off x="10146352" y="23931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animEffect transition="in" filter="fade">
                                      <p:cBhvr>
                                        <p:cTn id="7" dur="50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23" name="Google Shape;123;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i="0" u="none" strike="noStrike" cap="none">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24" name="Google Shape;124;p2"/>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a:solidFill>
                  <a:schemeClr val="lt1"/>
                </a:solidFill>
                <a:latin typeface="Open Sans"/>
                <a:ea typeface="Open Sans"/>
                <a:cs typeface="Open Sans"/>
                <a:sym typeface="Open Sans"/>
              </a:rPr>
              <a:t>Mini conferencia Objetivo de aprendizaje</a:t>
            </a:r>
            <a:endParaRPr sz="2800">
              <a:solidFill>
                <a:schemeClr val="lt1"/>
              </a:solidFill>
              <a:latin typeface="Open Sans"/>
              <a:ea typeface="Open Sans"/>
              <a:cs typeface="Open Sans"/>
              <a:sym typeface="Open Sans"/>
            </a:endParaRPr>
          </a:p>
        </p:txBody>
      </p:sp>
      <p:sp>
        <p:nvSpPr>
          <p:cNvPr id="125" name="Google Shape;125;p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u="none">
                <a:solidFill>
                  <a:schemeClr val="lt1"/>
                </a:solidFill>
                <a:latin typeface="Open Sans ExtraBold"/>
                <a:ea typeface="Open Sans ExtraBold"/>
                <a:cs typeface="Open Sans ExtraBold"/>
                <a:sym typeface="Open Sans ExtraBold"/>
              </a:rPr>
              <a:t>2</a:t>
            </a:fld>
            <a:endParaRPr sz="1400" b="1" u="none">
              <a:solidFill>
                <a:schemeClr val="lt1"/>
              </a:solidFill>
              <a:latin typeface="Open Sans ExtraBold"/>
              <a:ea typeface="Open Sans ExtraBold"/>
              <a:cs typeface="Open Sans ExtraBold"/>
              <a:sym typeface="Open Sans ExtraBold"/>
            </a:endParaRPr>
          </a:p>
        </p:txBody>
      </p:sp>
      <p:sp>
        <p:nvSpPr>
          <p:cNvPr id="126" name="Google Shape;126;p2"/>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sp>
        <p:nvSpPr>
          <p:cNvPr id="127" name="Google Shape;127;p2"/>
          <p:cNvSpPr txBox="1"/>
          <p:nvPr/>
        </p:nvSpPr>
        <p:spPr>
          <a:xfrm>
            <a:off x="536340" y="211507"/>
            <a:ext cx="8150459"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Arial"/>
              <a:buNone/>
            </a:pPr>
            <a:r>
              <a:rPr lang="en-US" sz="4400" b="0" u="none">
                <a:solidFill>
                  <a:schemeClr val="dk1"/>
                </a:solidFill>
                <a:latin typeface="Arial"/>
                <a:ea typeface="Arial"/>
                <a:cs typeface="Arial"/>
                <a:sym typeface="Arial"/>
              </a:rPr>
              <a:t>Resultados de aprendizaje previstos (OIT)</a:t>
            </a:r>
            <a:endParaRPr/>
          </a:p>
        </p:txBody>
      </p:sp>
      <p:sp>
        <p:nvSpPr>
          <p:cNvPr id="128" name="Google Shape;128;p2"/>
          <p:cNvSpPr txBox="1"/>
          <p:nvPr/>
        </p:nvSpPr>
        <p:spPr>
          <a:xfrm>
            <a:off x="694725" y="1680987"/>
            <a:ext cx="7354122" cy="462383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3333"/>
              </a:buClr>
              <a:buSzPts val="1600"/>
              <a:buFont typeface="Arial"/>
              <a:buNone/>
            </a:pPr>
            <a:r>
              <a:rPr lang="en-US" sz="1800" b="1" u="none">
                <a:solidFill>
                  <a:srgbClr val="9CC2E5"/>
                </a:solidFill>
                <a:latin typeface="Arial"/>
                <a:ea typeface="Arial"/>
                <a:cs typeface="Arial"/>
                <a:sym typeface="Arial"/>
              </a:rPr>
              <a:t>Esta conferencia tiene cuatro resultados de aprendizaje previstos:</a:t>
            </a:r>
            <a:endParaRPr sz="1800" b="1" u="none">
              <a:solidFill>
                <a:srgbClr val="9CC2E5"/>
              </a:solidFill>
              <a:latin typeface="Arial"/>
              <a:ea typeface="Arial"/>
              <a:cs typeface="Arial"/>
              <a:sym typeface="Arial"/>
            </a:endParaRPr>
          </a:p>
          <a:p>
            <a:pPr marL="342900" marR="0" lvl="0" indent="-342900" algn="l" rtl="0">
              <a:lnSpc>
                <a:spcPct val="110000"/>
              </a:lnSpc>
              <a:spcBef>
                <a:spcPts val="2200"/>
              </a:spcBef>
              <a:spcAft>
                <a:spcPts val="0"/>
              </a:spcAft>
              <a:buClr>
                <a:schemeClr val="dk1"/>
              </a:buClr>
              <a:buSzPts val="1800"/>
              <a:buFont typeface="Arial"/>
              <a:buChar char="•"/>
            </a:pPr>
            <a:r>
              <a:rPr lang="en-US" sz="1800" b="0" u="none">
                <a:solidFill>
                  <a:schemeClr val="dk1"/>
                </a:solidFill>
                <a:latin typeface="Arial"/>
                <a:ea typeface="Arial"/>
                <a:cs typeface="Arial"/>
                <a:sym typeface="Arial"/>
              </a:rPr>
              <a:t>OIT1: explicar la importancia de adecuar la oferta de electricidad a la demanda horaria</a:t>
            </a:r>
            <a:endParaRPr sz="1800" b="0" u="none">
              <a:solidFill>
                <a:schemeClr val="dk1"/>
              </a:solidFill>
              <a:latin typeface="Arial"/>
              <a:ea typeface="Arial"/>
              <a:cs typeface="Arial"/>
              <a:sym typeface="Arial"/>
            </a:endParaRPr>
          </a:p>
          <a:p>
            <a:pPr marL="342900" marR="0" lvl="0" indent="-342900" algn="l" rtl="0">
              <a:lnSpc>
                <a:spcPct val="110000"/>
              </a:lnSpc>
              <a:spcBef>
                <a:spcPts val="1000"/>
              </a:spcBef>
              <a:spcAft>
                <a:spcPts val="0"/>
              </a:spcAft>
              <a:buClr>
                <a:schemeClr val="dk1"/>
              </a:buClr>
              <a:buSzPts val="1800"/>
              <a:buFont typeface="Arial"/>
              <a:buChar char="•"/>
            </a:pPr>
            <a:r>
              <a:rPr lang="en-US" sz="1800" b="0" u="none">
                <a:solidFill>
                  <a:schemeClr val="dk1"/>
                </a:solidFill>
                <a:latin typeface="Arial"/>
                <a:ea typeface="Arial"/>
                <a:cs typeface="Arial"/>
                <a:sym typeface="Arial"/>
              </a:rPr>
              <a:t>OIT2: entender cómo MAED-EL puede ayudar a la planificación de la expansión del sistema eléctrico mediante la predicción de los datos de la demanda de electricidad por hora</a:t>
            </a:r>
            <a:endParaRPr sz="1800" b="0" u="none">
              <a:solidFill>
                <a:schemeClr val="dk1"/>
              </a:solidFill>
              <a:latin typeface="Arial"/>
              <a:ea typeface="Arial"/>
              <a:cs typeface="Arial"/>
              <a:sym typeface="Arial"/>
            </a:endParaRPr>
          </a:p>
          <a:p>
            <a:pPr marL="342900" marR="0" lvl="0" indent="-342900" algn="l" rtl="0">
              <a:lnSpc>
                <a:spcPct val="110000"/>
              </a:lnSpc>
              <a:spcBef>
                <a:spcPts val="1000"/>
              </a:spcBef>
              <a:spcAft>
                <a:spcPts val="0"/>
              </a:spcAft>
              <a:buClr>
                <a:schemeClr val="dk1"/>
              </a:buClr>
              <a:buSzPts val="1800"/>
              <a:buFont typeface="Arial"/>
              <a:buChar char="•"/>
            </a:pPr>
            <a:r>
              <a:rPr lang="en-US" sz="1800" b="0" u="none">
                <a:solidFill>
                  <a:schemeClr val="dk1"/>
                </a:solidFill>
                <a:latin typeface="Arial"/>
                <a:ea typeface="Arial"/>
                <a:cs typeface="Arial"/>
                <a:sym typeface="Arial"/>
              </a:rPr>
              <a:t>OIT3: tener en cuenta las tendencias de crecimiento previstas por el MAED-D en los datos de la demanda horaria a partir de un año base utilizando el deflactor de la tendencia de crecimiento</a:t>
            </a:r>
            <a:endParaRPr sz="1800" b="0" u="none">
              <a:solidFill>
                <a:schemeClr val="dk1"/>
              </a:solidFill>
              <a:latin typeface="Arial"/>
              <a:ea typeface="Arial"/>
              <a:cs typeface="Arial"/>
              <a:sym typeface="Arial"/>
            </a:endParaRPr>
          </a:p>
          <a:p>
            <a:pPr marL="342900" marR="0" lvl="0" indent="-342900" algn="l" rtl="0">
              <a:lnSpc>
                <a:spcPct val="110000"/>
              </a:lnSpc>
              <a:spcBef>
                <a:spcPts val="1000"/>
              </a:spcBef>
              <a:spcAft>
                <a:spcPts val="0"/>
              </a:spcAft>
              <a:buClr>
                <a:schemeClr val="dk1"/>
              </a:buClr>
              <a:buSzPts val="1800"/>
              <a:buFont typeface="Arial"/>
              <a:buChar char="•"/>
            </a:pPr>
            <a:r>
              <a:rPr lang="en-US" sz="1800" b="0" u="none">
                <a:solidFill>
                  <a:schemeClr val="dk1"/>
                </a:solidFill>
                <a:latin typeface="Arial"/>
                <a:ea typeface="Arial"/>
                <a:cs typeface="Arial"/>
                <a:sym typeface="Arial"/>
              </a:rPr>
              <a:t>OIT4: calcular los coeficientes de modulación estacional, diaria y horaria a partir de los datos de demanda horaria de un año base</a:t>
            </a:r>
            <a:endParaRPr sz="1800" b="0" u="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800"/>
              <a:buFont typeface="Arial"/>
              <a:buNone/>
            </a:pPr>
            <a:endParaRPr sz="1800" b="0" u="none">
              <a:solidFill>
                <a:schemeClr val="dk1"/>
              </a:solidFill>
              <a:latin typeface="Arial"/>
              <a:ea typeface="Arial"/>
              <a:cs typeface="Arial"/>
              <a:sym typeface="Arial"/>
            </a:endParaRPr>
          </a:p>
        </p:txBody>
      </p:sp>
      <p:grpSp>
        <p:nvGrpSpPr>
          <p:cNvPr id="129" name="Google Shape;129;p2"/>
          <p:cNvGrpSpPr/>
          <p:nvPr/>
        </p:nvGrpSpPr>
        <p:grpSpPr>
          <a:xfrm>
            <a:off x="8138124" y="2039006"/>
            <a:ext cx="3359151" cy="3589341"/>
            <a:chOff x="5322277" y="1528650"/>
            <a:chExt cx="3214025" cy="2447800"/>
          </a:xfrm>
        </p:grpSpPr>
        <p:sp>
          <p:nvSpPr>
            <p:cNvPr id="130" name="Google Shape;130;p2"/>
            <p:cNvSpPr/>
            <p:nvPr/>
          </p:nvSpPr>
          <p:spPr>
            <a:xfrm>
              <a:off x="5322277" y="1528650"/>
              <a:ext cx="3214025"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u="none">
                  <a:solidFill>
                    <a:schemeClr val="dk1"/>
                  </a:solidFill>
                  <a:latin typeface="Arial"/>
                  <a:ea typeface="Arial"/>
                  <a:cs typeface="Arial"/>
                  <a:sym typeface="Arial"/>
                </a:rPr>
                <a:t>9.1. Oferta y demanda de electricidad</a:t>
              </a:r>
              <a:endParaRPr sz="1600" b="0" u="none">
                <a:solidFill>
                  <a:schemeClr val="dk1"/>
                </a:solidFill>
                <a:latin typeface="Arial"/>
                <a:ea typeface="Arial"/>
                <a:cs typeface="Arial"/>
                <a:sym typeface="Arial"/>
              </a:endParaRPr>
            </a:p>
          </p:txBody>
        </p:sp>
        <p:sp>
          <p:nvSpPr>
            <p:cNvPr id="131" name="Google Shape;131;p2"/>
            <p:cNvSpPr/>
            <p:nvPr/>
          </p:nvSpPr>
          <p:spPr>
            <a:xfrm>
              <a:off x="5322277" y="2212350"/>
              <a:ext cx="3214025"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u="none">
                  <a:solidFill>
                    <a:schemeClr val="dk1"/>
                  </a:solidFill>
                  <a:latin typeface="Arial"/>
                  <a:ea typeface="Arial"/>
                  <a:cs typeface="Arial"/>
                  <a:sym typeface="Arial"/>
                </a:rPr>
                <a:t>9.2. Objetivo de MAED-EL</a:t>
              </a:r>
              <a:endParaRPr/>
            </a:p>
          </p:txBody>
        </p:sp>
        <p:sp>
          <p:nvSpPr>
            <p:cNvPr id="132" name="Google Shape;132;p2"/>
            <p:cNvSpPr/>
            <p:nvPr/>
          </p:nvSpPr>
          <p:spPr>
            <a:xfrm>
              <a:off x="5322277" y="2861138"/>
              <a:ext cx="3214025"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u="none">
                  <a:solidFill>
                    <a:schemeClr val="dk1"/>
                  </a:solidFill>
                  <a:latin typeface="Arial"/>
                  <a:ea typeface="Arial"/>
                  <a:cs typeface="Arial"/>
                  <a:sym typeface="Arial"/>
                </a:rPr>
                <a:t>9.3 Representación de la demanda horaria</a:t>
              </a:r>
              <a:endParaRPr sz="1600" b="0" u="none">
                <a:solidFill>
                  <a:schemeClr val="dk1"/>
                </a:solidFill>
                <a:latin typeface="Arial"/>
                <a:ea typeface="Arial"/>
                <a:cs typeface="Arial"/>
                <a:sym typeface="Arial"/>
              </a:endParaRPr>
            </a:p>
          </p:txBody>
        </p:sp>
        <p:sp>
          <p:nvSpPr>
            <p:cNvPr id="133" name="Google Shape;133;p2"/>
            <p:cNvSpPr/>
            <p:nvPr/>
          </p:nvSpPr>
          <p:spPr>
            <a:xfrm>
              <a:off x="5322277" y="3509950"/>
              <a:ext cx="3214025"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u="none">
                  <a:solidFill>
                    <a:schemeClr val="dk1"/>
                  </a:solidFill>
                  <a:latin typeface="Arial"/>
                  <a:ea typeface="Arial"/>
                  <a:cs typeface="Arial"/>
                  <a:sym typeface="Arial"/>
                </a:rPr>
                <a:t>9.4. Coeficientes de tiempo</a:t>
              </a:r>
              <a:endParaRPr sz="1600" b="0" u="none">
                <a:solidFill>
                  <a:schemeClr val="dk1"/>
                </a:solidFill>
                <a:latin typeface="Arial"/>
                <a:ea typeface="Arial"/>
                <a:cs typeface="Arial"/>
                <a:sym typeface="Arial"/>
              </a:endParaRPr>
            </a:p>
          </p:txBody>
        </p:sp>
        <p:cxnSp>
          <p:nvCxnSpPr>
            <p:cNvPr id="134" name="Google Shape;134;p2"/>
            <p:cNvCxnSpPr>
              <a:stCxn id="130" idx="2"/>
              <a:endCxn id="131" idx="0"/>
            </p:cNvCxnSpPr>
            <p:nvPr/>
          </p:nvCxnSpPr>
          <p:spPr>
            <a:xfrm>
              <a:off x="6929290" y="1995150"/>
              <a:ext cx="0" cy="217200"/>
            </a:xfrm>
            <a:prstGeom prst="straightConnector1">
              <a:avLst/>
            </a:prstGeom>
            <a:noFill/>
            <a:ln w="9525" cap="flat" cmpd="sng">
              <a:solidFill>
                <a:schemeClr val="dk2"/>
              </a:solidFill>
              <a:prstDash val="solid"/>
              <a:round/>
              <a:headEnd type="none" w="med" len="med"/>
              <a:tailEnd type="triangle" w="med" len="med"/>
            </a:ln>
          </p:spPr>
        </p:cxnSp>
        <p:cxnSp>
          <p:nvCxnSpPr>
            <p:cNvPr id="135" name="Google Shape;135;p2"/>
            <p:cNvCxnSpPr>
              <a:stCxn id="131" idx="2"/>
              <a:endCxn id="132" idx="0"/>
            </p:cNvCxnSpPr>
            <p:nvPr/>
          </p:nvCxnSpPr>
          <p:spPr>
            <a:xfrm>
              <a:off x="6929290" y="2678850"/>
              <a:ext cx="0" cy="182400"/>
            </a:xfrm>
            <a:prstGeom prst="straightConnector1">
              <a:avLst/>
            </a:prstGeom>
            <a:noFill/>
            <a:ln w="9525" cap="flat" cmpd="sng">
              <a:solidFill>
                <a:schemeClr val="dk2"/>
              </a:solidFill>
              <a:prstDash val="solid"/>
              <a:round/>
              <a:headEnd type="none" w="med" len="med"/>
              <a:tailEnd type="triangle" w="med" len="med"/>
            </a:ln>
          </p:spPr>
        </p:cxnSp>
        <p:cxnSp>
          <p:nvCxnSpPr>
            <p:cNvPr id="136" name="Google Shape;136;p2"/>
            <p:cNvCxnSpPr>
              <a:stCxn id="132" idx="2"/>
              <a:endCxn id="133" idx="0"/>
            </p:cNvCxnSpPr>
            <p:nvPr/>
          </p:nvCxnSpPr>
          <p:spPr>
            <a:xfrm>
              <a:off x="6929290" y="3327638"/>
              <a:ext cx="0" cy="182400"/>
            </a:xfrm>
            <a:prstGeom prst="straightConnector1">
              <a:avLst/>
            </a:prstGeom>
            <a:noFill/>
            <a:ln w="9525" cap="flat" cmpd="sng">
              <a:solidFill>
                <a:schemeClr val="dk2"/>
              </a:solidFill>
              <a:prstDash val="solid"/>
              <a:round/>
              <a:headEnd type="none" w="med" len="med"/>
              <a:tailEnd type="triangle" w="med" len="med"/>
            </a:ln>
          </p:spPr>
        </p:cxnSp>
      </p:grpSp>
      <p:sp>
        <p:nvSpPr>
          <p:cNvPr id="137" name="Google Shape;137;p2"/>
          <p:cNvSpPr/>
          <p:nvPr/>
        </p:nvSpPr>
        <p:spPr>
          <a:xfrm>
            <a:off x="9746334" y="11859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8" name="Google Shape;138;p2" descr="Track7_Lecture9_Slide2.mp3"/>
          <p:cNvPicPr preferRelativeResize="0"/>
          <p:nvPr/>
        </p:nvPicPr>
        <p:blipFill rotWithShape="1">
          <a:blip r:embed="rId4">
            <a:alphaModFix/>
          </a:blip>
          <a:srcRect/>
          <a:stretch/>
        </p:blipFill>
        <p:spPr>
          <a:xfrm>
            <a:off x="9817699" y="20590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20"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85" name="Google Shape;585;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20</a:t>
            </a:fld>
            <a:endParaRPr sz="1400" b="1">
              <a:solidFill>
                <a:schemeClr val="lt1"/>
              </a:solidFill>
              <a:latin typeface="Open Sans ExtraBold"/>
              <a:ea typeface="Open Sans ExtraBold"/>
              <a:cs typeface="Open Sans ExtraBold"/>
              <a:sym typeface="Open Sans ExtraBold"/>
            </a:endParaRPr>
          </a:p>
        </p:txBody>
      </p:sp>
      <p:sp>
        <p:nvSpPr>
          <p:cNvPr id="586" name="Google Shape;586;p20"/>
          <p:cNvSpPr txBox="1"/>
          <p:nvPr/>
        </p:nvSpPr>
        <p:spPr>
          <a:xfrm>
            <a:off x="872588" y="2823006"/>
            <a:ext cx="1508490" cy="55823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87" name="Google Shape;587;p20"/>
          <p:cNvSpPr txBox="1"/>
          <p:nvPr/>
        </p:nvSpPr>
        <p:spPr>
          <a:xfrm>
            <a:off x="6281368" y="1843560"/>
            <a:ext cx="4139952" cy="26314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Dónde</a:t>
            </a:r>
            <a:r>
              <a:rPr lang="en-US" sz="2000">
                <a:solidFill>
                  <a:srgbClr val="000000"/>
                </a:solidFill>
                <a:latin typeface="Arial"/>
                <a:ea typeface="Arial"/>
                <a:cs typeface="Arial"/>
                <a:sym typeface="Arial"/>
              </a:rPr>
              <a:t>:</a:t>
            </a:r>
            <a:endParaRPr/>
          </a:p>
          <a:p>
            <a:pPr marL="0" marR="0" lvl="0" indent="0" algn="l" rtl="0">
              <a:spcBef>
                <a:spcPts val="1000"/>
              </a:spcBef>
              <a:spcAft>
                <a:spcPts val="0"/>
              </a:spcAft>
              <a:buNone/>
            </a:pPr>
            <a:r>
              <a:rPr lang="en-US" sz="2000">
                <a:solidFill>
                  <a:srgbClr val="000000"/>
                </a:solidFill>
                <a:latin typeface="Arial"/>
                <a:ea typeface="Arial"/>
                <a:cs typeface="Arial"/>
                <a:sym typeface="Arial"/>
              </a:rPr>
              <a:t>: Demanda de electricidad en la semana i</a:t>
            </a:r>
            <a:endParaRPr sz="2000">
              <a:solidFill>
                <a:srgbClr val="000000"/>
              </a:solidFill>
              <a:latin typeface="Arial"/>
              <a:ea typeface="Arial"/>
              <a:cs typeface="Arial"/>
              <a:sym typeface="Arial"/>
            </a:endParaRPr>
          </a:p>
          <a:p>
            <a:pPr marL="0" marR="0" lvl="0" indent="0" algn="l" rtl="0">
              <a:spcBef>
                <a:spcPts val="1000"/>
              </a:spcBef>
              <a:spcAft>
                <a:spcPts val="0"/>
              </a:spcAft>
              <a:buNone/>
            </a:pPr>
            <a:r>
              <a:rPr lang="en-US" sz="2000">
                <a:solidFill>
                  <a:srgbClr val="000000"/>
                </a:solidFill>
                <a:latin typeface="Arial"/>
                <a:ea typeface="Arial"/>
                <a:cs typeface="Arial"/>
                <a:sym typeface="Arial"/>
              </a:rPr>
              <a:t>: Demanda media diaria de electricidad en la semana I</a:t>
            </a:r>
            <a:endParaRPr/>
          </a:p>
          <a:p>
            <a:pPr marL="0" marR="0" lvl="0" indent="0" algn="l" rtl="0">
              <a:spcBef>
                <a:spcPts val="1000"/>
              </a:spcBef>
              <a:spcAft>
                <a:spcPts val="0"/>
              </a:spcAft>
              <a:buNone/>
            </a:pPr>
            <a:r>
              <a:rPr lang="en-US" sz="2000">
                <a:solidFill>
                  <a:srgbClr val="000000"/>
                </a:solidFill>
                <a:latin typeface="Arial"/>
                <a:ea typeface="Arial"/>
                <a:cs typeface="Arial"/>
                <a:sym typeface="Arial"/>
              </a:rPr>
              <a:t>: Demanda de electricidad en el día id de la semana i (id: 1...7)</a:t>
            </a:r>
            <a:endParaRPr/>
          </a:p>
        </p:txBody>
      </p:sp>
      <p:sp>
        <p:nvSpPr>
          <p:cNvPr id="588" name="Google Shape;588;p20"/>
          <p:cNvSpPr txBox="1"/>
          <p:nvPr/>
        </p:nvSpPr>
        <p:spPr>
          <a:xfrm>
            <a:off x="792402" y="3861292"/>
            <a:ext cx="1565685" cy="564706"/>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89" name="Google Shape;589;p20"/>
          <p:cNvSpPr txBox="1"/>
          <p:nvPr/>
        </p:nvSpPr>
        <p:spPr>
          <a:xfrm>
            <a:off x="7032183" y="4794526"/>
            <a:ext cx="2638322" cy="1137876"/>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90" name="Google Shape;590;p20"/>
          <p:cNvSpPr txBox="1"/>
          <p:nvPr/>
        </p:nvSpPr>
        <p:spPr>
          <a:xfrm>
            <a:off x="2558900" y="2609131"/>
            <a:ext cx="597921" cy="897425"/>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91" name="Google Shape;591;p20"/>
          <p:cNvSpPr txBox="1"/>
          <p:nvPr/>
        </p:nvSpPr>
        <p:spPr>
          <a:xfrm>
            <a:off x="2558900" y="3655603"/>
            <a:ext cx="1534217" cy="1040157"/>
          </a:xfrm>
          <a:prstGeom prst="rect">
            <a:avLst/>
          </a:pr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92" name="Google Shape;592;p20"/>
          <p:cNvSpPr/>
          <p:nvPr/>
        </p:nvSpPr>
        <p:spPr>
          <a:xfrm>
            <a:off x="872588" y="1519992"/>
            <a:ext cx="8309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Coeficientes diarios</a:t>
            </a:r>
            <a:endParaRPr/>
          </a:p>
        </p:txBody>
      </p:sp>
      <p:sp>
        <p:nvSpPr>
          <p:cNvPr id="593" name="Google Shape;593;p20"/>
          <p:cNvSpPr txBox="1"/>
          <p:nvPr/>
        </p:nvSpPr>
        <p:spPr>
          <a:xfrm>
            <a:off x="858078" y="217231"/>
            <a:ext cx="7828722"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9.4 Coeficientes de modulación</a:t>
            </a:r>
            <a:endParaRPr/>
          </a:p>
        </p:txBody>
      </p:sp>
      <p:sp>
        <p:nvSpPr>
          <p:cNvPr id="594" name="Google Shape;594;p20"/>
          <p:cNvSpPr/>
          <p:nvPr/>
        </p:nvSpPr>
        <p:spPr>
          <a:xfrm>
            <a:off x="9735312" y="25988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95" name="Google Shape;595;p20" descr="Track7_Lecture9_Slide20.mp3"/>
          <p:cNvPicPr preferRelativeResize="0"/>
          <p:nvPr/>
        </p:nvPicPr>
        <p:blipFill rotWithShape="1">
          <a:blip r:embed="rId9">
            <a:alphaModFix/>
          </a:blip>
          <a:srcRect/>
          <a:stretch/>
        </p:blipFill>
        <p:spPr>
          <a:xfrm>
            <a:off x="9806677" y="34000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animEffect transition="in" filter="fade">
                                      <p:cBhvr>
                                        <p:cTn id="7" dur="50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2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02" name="Google Shape;602;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21</a:t>
            </a:fld>
            <a:endParaRPr sz="1400" b="1">
              <a:solidFill>
                <a:schemeClr val="lt1"/>
              </a:solidFill>
              <a:latin typeface="Open Sans ExtraBold"/>
              <a:ea typeface="Open Sans ExtraBold"/>
              <a:cs typeface="Open Sans ExtraBold"/>
              <a:sym typeface="Open Sans ExtraBold"/>
            </a:endParaRPr>
          </a:p>
        </p:txBody>
      </p:sp>
      <p:sp>
        <p:nvSpPr>
          <p:cNvPr id="603" name="Google Shape;603;p21"/>
          <p:cNvSpPr txBox="1"/>
          <p:nvPr/>
        </p:nvSpPr>
        <p:spPr>
          <a:xfrm>
            <a:off x="887214" y="2406931"/>
            <a:ext cx="3176675" cy="564706"/>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604" name="Google Shape;604;p21"/>
          <p:cNvSpPr txBox="1"/>
          <p:nvPr/>
        </p:nvSpPr>
        <p:spPr>
          <a:xfrm>
            <a:off x="6310206" y="2168849"/>
            <a:ext cx="5051294" cy="1968552"/>
          </a:xfrm>
          <a:prstGeom prst="rect">
            <a:avLst/>
          </a:prstGeom>
          <a:noFill/>
          <a:ln>
            <a:noFill/>
          </a:ln>
        </p:spPr>
        <p:txBody>
          <a:bodyPr spcFirstLastPara="1" wrap="square" lIns="91425" tIns="45700" rIns="91425" bIns="45700" anchor="t" anchorCtr="0">
            <a:spAutoFit/>
          </a:bodyPr>
          <a:lstStyle/>
          <a:p>
            <a:pPr marL="1076325" marR="0" lvl="0" indent="-1076325" algn="l" rtl="0">
              <a:spcBef>
                <a:spcPts val="0"/>
              </a:spcBef>
              <a:spcAft>
                <a:spcPts val="0"/>
              </a:spcAft>
              <a:buNone/>
            </a:pPr>
            <a:r>
              <a:rPr lang="en-US" sz="2000">
                <a:solidFill>
                  <a:srgbClr val="000000"/>
                </a:solidFill>
                <a:latin typeface="Arial"/>
                <a:ea typeface="Arial"/>
                <a:cs typeface="Arial"/>
                <a:sym typeface="Arial"/>
              </a:rPr>
              <a:t>Dónde:</a:t>
            </a:r>
            <a:endParaRPr/>
          </a:p>
          <a:p>
            <a:pPr marL="1076325" marR="0" lvl="0" indent="-1076325" algn="l" rtl="0">
              <a:spcBef>
                <a:spcPts val="0"/>
              </a:spcBef>
              <a:spcAft>
                <a:spcPts val="0"/>
              </a:spcAft>
              <a:buNone/>
            </a:pPr>
            <a:r>
              <a:rPr lang="en-US" sz="2000">
                <a:solidFill>
                  <a:srgbClr val="000000"/>
                </a:solidFill>
                <a:latin typeface="Arial"/>
                <a:ea typeface="Arial"/>
                <a:cs typeface="Arial"/>
                <a:sym typeface="Arial"/>
              </a:rPr>
              <a:t>: Demanda media de electricidad en la hora h del día tipo id, en la temporada es, para el cliente ic</a:t>
            </a:r>
            <a:endParaRPr sz="2000">
              <a:solidFill>
                <a:srgbClr val="000000"/>
              </a:solidFill>
              <a:latin typeface="Arial"/>
              <a:ea typeface="Arial"/>
              <a:cs typeface="Arial"/>
              <a:sym typeface="Arial"/>
            </a:endParaRPr>
          </a:p>
          <a:p>
            <a:pPr marL="0" marR="0" lvl="0" indent="0" algn="l" rtl="0">
              <a:spcBef>
                <a:spcPts val="0"/>
              </a:spcBef>
              <a:spcAft>
                <a:spcPts val="0"/>
              </a:spcAft>
              <a:buNone/>
            </a:pPr>
            <a:endParaRPr sz="2000">
              <a:solidFill>
                <a:srgbClr val="000000"/>
              </a:solidFill>
              <a:latin typeface="Arial"/>
              <a:ea typeface="Arial"/>
              <a:cs typeface="Arial"/>
              <a:sym typeface="Arial"/>
            </a:endParaRPr>
          </a:p>
          <a:p>
            <a:pPr marL="1076325" marR="0" lvl="0" indent="0" algn="l" rtl="0">
              <a:spcBef>
                <a:spcPts val="0"/>
              </a:spcBef>
              <a:spcAft>
                <a:spcPts val="0"/>
              </a:spcAft>
              <a:buNone/>
            </a:pPr>
            <a:r>
              <a:rPr lang="en-US" sz="2000">
                <a:solidFill>
                  <a:srgbClr val="000000"/>
                </a:solidFill>
                <a:latin typeface="Arial"/>
                <a:ea typeface="Arial"/>
                <a:cs typeface="Arial"/>
                <a:sym typeface="Arial"/>
              </a:rPr>
              <a:t>(h: 1...24; id: 1...7; ic: 1...6)</a:t>
            </a:r>
            <a:endParaRPr/>
          </a:p>
        </p:txBody>
      </p:sp>
      <p:sp>
        <p:nvSpPr>
          <p:cNvPr id="605" name="Google Shape;605;p21"/>
          <p:cNvSpPr txBox="1"/>
          <p:nvPr/>
        </p:nvSpPr>
        <p:spPr>
          <a:xfrm>
            <a:off x="7490674" y="4615562"/>
            <a:ext cx="3096344" cy="1137876"/>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606" name="Google Shape;606;p21"/>
          <p:cNvSpPr txBox="1"/>
          <p:nvPr/>
        </p:nvSpPr>
        <p:spPr>
          <a:xfrm>
            <a:off x="3061523" y="2163273"/>
            <a:ext cx="3248683" cy="1379160"/>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607" name="Google Shape;607;p21"/>
          <p:cNvSpPr/>
          <p:nvPr/>
        </p:nvSpPr>
        <p:spPr>
          <a:xfrm>
            <a:off x="877652" y="1552115"/>
            <a:ext cx="8309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Coeficientes horarios</a:t>
            </a:r>
            <a:endParaRPr/>
          </a:p>
        </p:txBody>
      </p:sp>
      <p:sp>
        <p:nvSpPr>
          <p:cNvPr id="608" name="Google Shape;608;p21"/>
          <p:cNvSpPr txBox="1"/>
          <p:nvPr/>
        </p:nvSpPr>
        <p:spPr>
          <a:xfrm>
            <a:off x="848516" y="217231"/>
            <a:ext cx="8309538"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9.4 Coeficientes de modulación</a:t>
            </a:r>
            <a:endParaRPr/>
          </a:p>
        </p:txBody>
      </p:sp>
      <p:sp>
        <p:nvSpPr>
          <p:cNvPr id="609" name="Google Shape;609;p21"/>
          <p:cNvSpPr/>
          <p:nvPr/>
        </p:nvSpPr>
        <p:spPr>
          <a:xfrm>
            <a:off x="9926131" y="203411"/>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0" name="Google Shape;610;p21" descr="Track7_Lecture9_Slide21.mp3"/>
          <p:cNvPicPr preferRelativeResize="0"/>
          <p:nvPr/>
        </p:nvPicPr>
        <p:blipFill rotWithShape="1">
          <a:blip r:embed="rId7">
            <a:alphaModFix/>
          </a:blip>
          <a:srcRect/>
          <a:stretch/>
        </p:blipFill>
        <p:spPr>
          <a:xfrm>
            <a:off x="9997496" y="291762"/>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5000"/>
                                        <p:tgtEl>
                                          <p:spTgt spid="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2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17" name="Google Shape;617;p2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22</a:t>
            </a:fld>
            <a:endParaRPr sz="1400" b="1">
              <a:solidFill>
                <a:schemeClr val="lt1"/>
              </a:solidFill>
              <a:latin typeface="Open Sans ExtraBold"/>
              <a:ea typeface="Open Sans ExtraBold"/>
              <a:cs typeface="Open Sans ExtraBold"/>
              <a:sym typeface="Open Sans ExtraBold"/>
            </a:endParaRPr>
          </a:p>
        </p:txBody>
      </p:sp>
      <p:grpSp>
        <p:nvGrpSpPr>
          <p:cNvPr id="618" name="Google Shape;618;p22"/>
          <p:cNvGrpSpPr/>
          <p:nvPr/>
        </p:nvGrpSpPr>
        <p:grpSpPr>
          <a:xfrm>
            <a:off x="1947131" y="5508214"/>
            <a:ext cx="6857732" cy="725157"/>
            <a:chOff x="672774" y="5216783"/>
            <a:chExt cx="7950851" cy="1015348"/>
          </a:xfrm>
        </p:grpSpPr>
        <p:sp>
          <p:nvSpPr>
            <p:cNvPr id="619" name="Google Shape;619;p22"/>
            <p:cNvSpPr txBox="1"/>
            <p:nvPr/>
          </p:nvSpPr>
          <p:spPr>
            <a:xfrm>
              <a:off x="3962400" y="5715001"/>
              <a:ext cx="3886200" cy="5171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Resultado: Carga horaria</a:t>
              </a:r>
              <a:endParaRPr/>
            </a:p>
          </p:txBody>
        </p:sp>
        <p:cxnSp>
          <p:nvCxnSpPr>
            <p:cNvPr id="620" name="Google Shape;620;p22"/>
            <p:cNvCxnSpPr/>
            <p:nvPr/>
          </p:nvCxnSpPr>
          <p:spPr>
            <a:xfrm>
              <a:off x="672774" y="6139002"/>
              <a:ext cx="7950851" cy="1372"/>
            </a:xfrm>
            <a:prstGeom prst="straightConnector1">
              <a:avLst/>
            </a:prstGeom>
            <a:noFill/>
            <a:ln w="9525" cap="flat" cmpd="sng">
              <a:solidFill>
                <a:schemeClr val="dk1"/>
              </a:solidFill>
              <a:prstDash val="solid"/>
              <a:round/>
              <a:headEnd type="none" w="med" len="med"/>
              <a:tailEnd type="triangle" w="med" len="med"/>
            </a:ln>
          </p:spPr>
        </p:cxnSp>
        <p:cxnSp>
          <p:nvCxnSpPr>
            <p:cNvPr id="621" name="Google Shape;621;p22"/>
            <p:cNvCxnSpPr/>
            <p:nvPr/>
          </p:nvCxnSpPr>
          <p:spPr>
            <a:xfrm rot="10800000" flipH="1">
              <a:off x="672774" y="5414401"/>
              <a:ext cx="1520" cy="724600"/>
            </a:xfrm>
            <a:prstGeom prst="straightConnector1">
              <a:avLst/>
            </a:prstGeom>
            <a:noFill/>
            <a:ln w="9525" cap="flat" cmpd="sng">
              <a:solidFill>
                <a:schemeClr val="dk1"/>
              </a:solidFill>
              <a:prstDash val="solid"/>
              <a:round/>
              <a:headEnd type="none" w="med" len="med"/>
              <a:tailEnd type="triangle" w="med" len="med"/>
            </a:ln>
          </p:spPr>
        </p:cxnSp>
        <p:cxnSp>
          <p:nvCxnSpPr>
            <p:cNvPr id="622" name="Google Shape;622;p22"/>
            <p:cNvCxnSpPr/>
            <p:nvPr/>
          </p:nvCxnSpPr>
          <p:spPr>
            <a:xfrm>
              <a:off x="672774" y="5612020"/>
              <a:ext cx="7877908" cy="1372"/>
            </a:xfrm>
            <a:prstGeom prst="straightConnector1">
              <a:avLst/>
            </a:prstGeom>
            <a:noFill/>
            <a:ln w="9525" cap="flat" cmpd="sng">
              <a:solidFill>
                <a:schemeClr val="dk1"/>
              </a:solidFill>
              <a:prstDash val="dot"/>
              <a:round/>
              <a:headEnd type="none" w="med" len="med"/>
              <a:tailEnd type="none" w="med" len="med"/>
            </a:ln>
          </p:spPr>
        </p:cxnSp>
        <p:sp>
          <p:nvSpPr>
            <p:cNvPr id="623" name="Google Shape;623;p22"/>
            <p:cNvSpPr/>
            <p:nvPr/>
          </p:nvSpPr>
          <p:spPr>
            <a:xfrm>
              <a:off x="672774" y="5216783"/>
              <a:ext cx="2704991" cy="724600"/>
            </a:xfrm>
            <a:custGeom>
              <a:avLst/>
              <a:gdLst/>
              <a:ahLst/>
              <a:cxnLst/>
              <a:rect l="l" t="t" r="r" b="b"/>
              <a:pathLst>
                <a:path w="3690" h="902" extrusionOk="0">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p:txBody>
        </p:sp>
      </p:grpSp>
      <p:grpSp>
        <p:nvGrpSpPr>
          <p:cNvPr id="624" name="Google Shape;624;p22"/>
          <p:cNvGrpSpPr/>
          <p:nvPr/>
        </p:nvGrpSpPr>
        <p:grpSpPr>
          <a:xfrm>
            <a:off x="2008640" y="2430625"/>
            <a:ext cx="6828382" cy="592290"/>
            <a:chOff x="599831" y="4360437"/>
            <a:chExt cx="7950851" cy="725973"/>
          </a:xfrm>
        </p:grpSpPr>
        <p:sp>
          <p:nvSpPr>
            <p:cNvPr id="625" name="Google Shape;625;p22"/>
            <p:cNvSpPr txBox="1"/>
            <p:nvPr/>
          </p:nvSpPr>
          <p:spPr>
            <a:xfrm>
              <a:off x="3962399" y="4624703"/>
              <a:ext cx="3918368" cy="4526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Tendencia de crecimiento</a:t>
              </a:r>
              <a:endParaRPr/>
            </a:p>
          </p:txBody>
        </p:sp>
        <p:cxnSp>
          <p:nvCxnSpPr>
            <p:cNvPr id="626" name="Google Shape;626;p22"/>
            <p:cNvCxnSpPr/>
            <p:nvPr/>
          </p:nvCxnSpPr>
          <p:spPr>
            <a:xfrm>
              <a:off x="599831" y="5085038"/>
              <a:ext cx="7950851" cy="1372"/>
            </a:xfrm>
            <a:prstGeom prst="straightConnector1">
              <a:avLst/>
            </a:prstGeom>
            <a:noFill/>
            <a:ln w="9525" cap="flat" cmpd="sng">
              <a:solidFill>
                <a:schemeClr val="dk1"/>
              </a:solidFill>
              <a:prstDash val="solid"/>
              <a:round/>
              <a:headEnd type="none" w="med" len="med"/>
              <a:tailEnd type="triangle" w="med" len="med"/>
            </a:ln>
          </p:spPr>
        </p:cxnSp>
        <p:cxnSp>
          <p:nvCxnSpPr>
            <p:cNvPr id="627" name="Google Shape;627;p22"/>
            <p:cNvCxnSpPr/>
            <p:nvPr/>
          </p:nvCxnSpPr>
          <p:spPr>
            <a:xfrm rot="10800000" flipH="1">
              <a:off x="599831" y="4360437"/>
              <a:ext cx="1520" cy="724600"/>
            </a:xfrm>
            <a:prstGeom prst="straightConnector1">
              <a:avLst/>
            </a:prstGeom>
            <a:noFill/>
            <a:ln w="9525" cap="flat" cmpd="sng">
              <a:solidFill>
                <a:schemeClr val="dk1"/>
              </a:solidFill>
              <a:prstDash val="solid"/>
              <a:round/>
              <a:headEnd type="none" w="med" len="med"/>
              <a:tailEnd type="triangle" w="med" len="med"/>
            </a:ln>
          </p:spPr>
        </p:cxnSp>
        <p:cxnSp>
          <p:nvCxnSpPr>
            <p:cNvPr id="628" name="Google Shape;628;p22"/>
            <p:cNvCxnSpPr/>
            <p:nvPr/>
          </p:nvCxnSpPr>
          <p:spPr>
            <a:xfrm>
              <a:off x="599831" y="4689801"/>
              <a:ext cx="7877908" cy="1372"/>
            </a:xfrm>
            <a:prstGeom prst="straightConnector1">
              <a:avLst/>
            </a:prstGeom>
            <a:noFill/>
            <a:ln w="9525" cap="flat" cmpd="sng">
              <a:solidFill>
                <a:schemeClr val="dk1"/>
              </a:solidFill>
              <a:prstDash val="dot"/>
              <a:round/>
              <a:headEnd type="none" w="med" len="med"/>
              <a:tailEnd type="none" w="med" len="med"/>
            </a:ln>
          </p:spPr>
        </p:cxnSp>
        <p:cxnSp>
          <p:nvCxnSpPr>
            <p:cNvPr id="629" name="Google Shape;629;p22"/>
            <p:cNvCxnSpPr/>
            <p:nvPr/>
          </p:nvCxnSpPr>
          <p:spPr>
            <a:xfrm rot="10800000" flipH="1">
              <a:off x="599831" y="4558056"/>
              <a:ext cx="7950851" cy="263491"/>
            </a:xfrm>
            <a:prstGeom prst="straightConnector1">
              <a:avLst/>
            </a:prstGeom>
            <a:noFill/>
            <a:ln w="9525" cap="flat" cmpd="sng">
              <a:solidFill>
                <a:schemeClr val="dk1"/>
              </a:solidFill>
              <a:prstDash val="solid"/>
              <a:round/>
              <a:headEnd type="none" w="med" len="med"/>
              <a:tailEnd type="none" w="med" len="med"/>
            </a:ln>
          </p:spPr>
        </p:cxnSp>
        <p:cxnSp>
          <p:nvCxnSpPr>
            <p:cNvPr id="630" name="Google Shape;630;p22"/>
            <p:cNvCxnSpPr/>
            <p:nvPr/>
          </p:nvCxnSpPr>
          <p:spPr>
            <a:xfrm>
              <a:off x="2277533" y="5085038"/>
              <a:ext cx="72944" cy="1372"/>
            </a:xfrm>
            <a:prstGeom prst="straightConnector1">
              <a:avLst/>
            </a:prstGeom>
            <a:noFill/>
            <a:ln w="9525" cap="flat" cmpd="sng">
              <a:solidFill>
                <a:schemeClr val="dk1"/>
              </a:solidFill>
              <a:prstDash val="solid"/>
              <a:round/>
              <a:headEnd type="none" w="med" len="med"/>
              <a:tailEnd type="none" w="med" len="med"/>
            </a:ln>
          </p:spPr>
        </p:cxnSp>
      </p:grpSp>
      <p:grpSp>
        <p:nvGrpSpPr>
          <p:cNvPr id="631" name="Google Shape;631;p22"/>
          <p:cNvGrpSpPr/>
          <p:nvPr/>
        </p:nvGrpSpPr>
        <p:grpSpPr>
          <a:xfrm>
            <a:off x="1976481" y="4776933"/>
            <a:ext cx="6828382" cy="646032"/>
            <a:chOff x="599831" y="3504092"/>
            <a:chExt cx="7950851" cy="791845"/>
          </a:xfrm>
        </p:grpSpPr>
        <p:sp>
          <p:nvSpPr>
            <p:cNvPr id="632" name="Google Shape;632;p22"/>
            <p:cNvSpPr txBox="1"/>
            <p:nvPr/>
          </p:nvSpPr>
          <p:spPr>
            <a:xfrm>
              <a:off x="3962400" y="3810000"/>
              <a:ext cx="3886200" cy="4526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Variaciones diarias por hora</a:t>
              </a:r>
              <a:endParaRPr/>
            </a:p>
          </p:txBody>
        </p:sp>
        <p:cxnSp>
          <p:nvCxnSpPr>
            <p:cNvPr id="633" name="Google Shape;633;p22"/>
            <p:cNvCxnSpPr/>
            <p:nvPr/>
          </p:nvCxnSpPr>
          <p:spPr>
            <a:xfrm>
              <a:off x="599831" y="4294565"/>
              <a:ext cx="7950851" cy="1372"/>
            </a:xfrm>
            <a:prstGeom prst="straightConnector1">
              <a:avLst/>
            </a:prstGeom>
            <a:noFill/>
            <a:ln w="9525" cap="flat" cmpd="sng">
              <a:solidFill>
                <a:schemeClr val="dk1"/>
              </a:solidFill>
              <a:prstDash val="solid"/>
              <a:round/>
              <a:headEnd type="none" w="med" len="med"/>
              <a:tailEnd type="triangle" w="med" len="med"/>
            </a:ln>
          </p:spPr>
        </p:cxnSp>
        <p:cxnSp>
          <p:nvCxnSpPr>
            <p:cNvPr id="634" name="Google Shape;634;p22"/>
            <p:cNvCxnSpPr/>
            <p:nvPr/>
          </p:nvCxnSpPr>
          <p:spPr>
            <a:xfrm rot="10800000" flipH="1">
              <a:off x="599831" y="3569964"/>
              <a:ext cx="1520" cy="724600"/>
            </a:xfrm>
            <a:prstGeom prst="straightConnector1">
              <a:avLst/>
            </a:prstGeom>
            <a:noFill/>
            <a:ln w="9525" cap="flat" cmpd="sng">
              <a:solidFill>
                <a:schemeClr val="dk1"/>
              </a:solidFill>
              <a:prstDash val="solid"/>
              <a:round/>
              <a:headEnd type="none" w="med" len="med"/>
              <a:tailEnd type="triangle" w="med" len="med"/>
            </a:ln>
          </p:spPr>
        </p:cxnSp>
        <p:cxnSp>
          <p:nvCxnSpPr>
            <p:cNvPr id="635" name="Google Shape;635;p22"/>
            <p:cNvCxnSpPr/>
            <p:nvPr/>
          </p:nvCxnSpPr>
          <p:spPr>
            <a:xfrm>
              <a:off x="599831" y="3899328"/>
              <a:ext cx="7877908" cy="1372"/>
            </a:xfrm>
            <a:prstGeom prst="straightConnector1">
              <a:avLst/>
            </a:prstGeom>
            <a:noFill/>
            <a:ln w="9525" cap="flat" cmpd="sng">
              <a:solidFill>
                <a:schemeClr val="dk1"/>
              </a:solidFill>
              <a:prstDash val="dot"/>
              <a:round/>
              <a:headEnd type="none" w="med" len="med"/>
              <a:tailEnd type="none" w="med" len="med"/>
            </a:ln>
          </p:spPr>
        </p:cxnSp>
        <p:cxnSp>
          <p:nvCxnSpPr>
            <p:cNvPr id="636" name="Google Shape;636;p22"/>
            <p:cNvCxnSpPr/>
            <p:nvPr/>
          </p:nvCxnSpPr>
          <p:spPr>
            <a:xfrm rot="10800000" flipH="1">
              <a:off x="672774"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37" name="Google Shape;637;p22"/>
            <p:cNvCxnSpPr/>
            <p:nvPr/>
          </p:nvCxnSpPr>
          <p:spPr>
            <a:xfrm rot="10800000" flipH="1">
              <a:off x="745718"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38" name="Google Shape;638;p22"/>
            <p:cNvCxnSpPr/>
            <p:nvPr/>
          </p:nvCxnSpPr>
          <p:spPr>
            <a:xfrm rot="10800000" flipH="1">
              <a:off x="818662"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39" name="Google Shape;639;p22"/>
            <p:cNvCxnSpPr/>
            <p:nvPr/>
          </p:nvCxnSpPr>
          <p:spPr>
            <a:xfrm rot="10800000" flipH="1">
              <a:off x="891605"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40" name="Google Shape;640;p22"/>
            <p:cNvCxnSpPr/>
            <p:nvPr/>
          </p:nvCxnSpPr>
          <p:spPr>
            <a:xfrm rot="10800000" flipH="1">
              <a:off x="1037492"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41" name="Google Shape;641;p22"/>
            <p:cNvCxnSpPr/>
            <p:nvPr/>
          </p:nvCxnSpPr>
          <p:spPr>
            <a:xfrm rot="10800000" flipH="1">
              <a:off x="964549"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42" name="Google Shape;642;p22"/>
            <p:cNvCxnSpPr/>
            <p:nvPr/>
          </p:nvCxnSpPr>
          <p:spPr>
            <a:xfrm rot="10800000" flipH="1">
              <a:off x="1183379"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43" name="Google Shape;643;p22"/>
            <p:cNvCxnSpPr/>
            <p:nvPr/>
          </p:nvCxnSpPr>
          <p:spPr>
            <a:xfrm rot="10800000" flipH="1">
              <a:off x="1329267" y="3569964"/>
              <a:ext cx="1520" cy="724600"/>
            </a:xfrm>
            <a:prstGeom prst="straightConnector1">
              <a:avLst/>
            </a:prstGeom>
            <a:noFill/>
            <a:ln w="9525" cap="rnd" cmpd="sng">
              <a:solidFill>
                <a:schemeClr val="dk1"/>
              </a:solidFill>
              <a:prstDash val="dot"/>
              <a:round/>
              <a:headEnd type="none" w="med" len="med"/>
              <a:tailEnd type="none" w="med" len="med"/>
            </a:ln>
          </p:spPr>
        </p:cxnSp>
        <p:cxnSp>
          <p:nvCxnSpPr>
            <p:cNvPr id="644" name="Google Shape;644;p22"/>
            <p:cNvCxnSpPr/>
            <p:nvPr/>
          </p:nvCxnSpPr>
          <p:spPr>
            <a:xfrm rot="10800000" flipH="1">
              <a:off x="1475154"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45" name="Google Shape;645;p22"/>
            <p:cNvCxnSpPr/>
            <p:nvPr/>
          </p:nvCxnSpPr>
          <p:spPr>
            <a:xfrm rot="10800000" flipH="1">
              <a:off x="1621041"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46" name="Google Shape;646;p22"/>
            <p:cNvCxnSpPr/>
            <p:nvPr/>
          </p:nvCxnSpPr>
          <p:spPr>
            <a:xfrm rot="10800000" flipH="1">
              <a:off x="1766928"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47" name="Google Shape;647;p22"/>
            <p:cNvCxnSpPr/>
            <p:nvPr/>
          </p:nvCxnSpPr>
          <p:spPr>
            <a:xfrm rot="10800000" flipH="1">
              <a:off x="1839872" y="3504092"/>
              <a:ext cx="1520" cy="790473"/>
            </a:xfrm>
            <a:prstGeom prst="straightConnector1">
              <a:avLst/>
            </a:prstGeom>
            <a:noFill/>
            <a:ln w="9525" cap="rnd" cmpd="sng">
              <a:solidFill>
                <a:schemeClr val="dk1"/>
              </a:solidFill>
              <a:prstDash val="dot"/>
              <a:round/>
              <a:headEnd type="none" w="med" len="med"/>
              <a:tailEnd type="none" w="med" len="med"/>
            </a:ln>
          </p:spPr>
        </p:cxnSp>
        <p:cxnSp>
          <p:nvCxnSpPr>
            <p:cNvPr id="648" name="Google Shape;648;p22"/>
            <p:cNvCxnSpPr/>
            <p:nvPr/>
          </p:nvCxnSpPr>
          <p:spPr>
            <a:xfrm rot="10800000" flipH="1">
              <a:off x="1693985"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49" name="Google Shape;649;p22"/>
            <p:cNvCxnSpPr/>
            <p:nvPr/>
          </p:nvCxnSpPr>
          <p:spPr>
            <a:xfrm rot="10800000" flipH="1">
              <a:off x="1548097"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50" name="Google Shape;650;p22"/>
            <p:cNvCxnSpPr/>
            <p:nvPr/>
          </p:nvCxnSpPr>
          <p:spPr>
            <a:xfrm rot="10800000" flipH="1">
              <a:off x="1402210" y="3569964"/>
              <a:ext cx="1520" cy="724600"/>
            </a:xfrm>
            <a:prstGeom prst="straightConnector1">
              <a:avLst/>
            </a:prstGeom>
            <a:noFill/>
            <a:ln w="9525" cap="rnd" cmpd="sng">
              <a:solidFill>
                <a:schemeClr val="dk1"/>
              </a:solidFill>
              <a:prstDash val="dot"/>
              <a:round/>
              <a:headEnd type="none" w="med" len="med"/>
              <a:tailEnd type="none" w="med" len="med"/>
            </a:ln>
          </p:spPr>
        </p:cxnSp>
        <p:cxnSp>
          <p:nvCxnSpPr>
            <p:cNvPr id="651" name="Google Shape;651;p22"/>
            <p:cNvCxnSpPr/>
            <p:nvPr/>
          </p:nvCxnSpPr>
          <p:spPr>
            <a:xfrm rot="10800000" flipH="1">
              <a:off x="1256323"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52" name="Google Shape;652;p22"/>
            <p:cNvCxnSpPr/>
            <p:nvPr/>
          </p:nvCxnSpPr>
          <p:spPr>
            <a:xfrm rot="10800000" flipH="1">
              <a:off x="1110436"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53" name="Google Shape;653;p22"/>
            <p:cNvCxnSpPr/>
            <p:nvPr/>
          </p:nvCxnSpPr>
          <p:spPr>
            <a:xfrm rot="10800000" flipH="1">
              <a:off x="1912815" y="3504092"/>
              <a:ext cx="1520" cy="790473"/>
            </a:xfrm>
            <a:prstGeom prst="straightConnector1">
              <a:avLst/>
            </a:prstGeom>
            <a:noFill/>
            <a:ln w="9525" cap="rnd" cmpd="sng">
              <a:solidFill>
                <a:schemeClr val="dk1"/>
              </a:solidFill>
              <a:prstDash val="dot"/>
              <a:round/>
              <a:headEnd type="none" w="med" len="med"/>
              <a:tailEnd type="none" w="med" len="med"/>
            </a:ln>
          </p:spPr>
        </p:cxnSp>
        <p:cxnSp>
          <p:nvCxnSpPr>
            <p:cNvPr id="654" name="Google Shape;654;p22"/>
            <p:cNvCxnSpPr/>
            <p:nvPr/>
          </p:nvCxnSpPr>
          <p:spPr>
            <a:xfrm rot="10800000" flipH="1">
              <a:off x="1985759"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55" name="Google Shape;655;p22"/>
            <p:cNvCxnSpPr/>
            <p:nvPr/>
          </p:nvCxnSpPr>
          <p:spPr>
            <a:xfrm rot="10800000" flipH="1">
              <a:off x="2131646"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56" name="Google Shape;656;p22"/>
            <p:cNvCxnSpPr/>
            <p:nvPr/>
          </p:nvCxnSpPr>
          <p:spPr>
            <a:xfrm rot="10800000" flipH="1">
              <a:off x="2058703"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57" name="Google Shape;657;p22"/>
            <p:cNvCxnSpPr/>
            <p:nvPr/>
          </p:nvCxnSpPr>
          <p:spPr>
            <a:xfrm rot="10800000" flipH="1">
              <a:off x="2204590"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58" name="Google Shape;658;p22"/>
            <p:cNvCxnSpPr/>
            <p:nvPr/>
          </p:nvCxnSpPr>
          <p:spPr>
            <a:xfrm rot="10800000" flipH="1">
              <a:off x="2277533"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59" name="Google Shape;659;p22"/>
            <p:cNvCxnSpPr/>
            <p:nvPr/>
          </p:nvCxnSpPr>
          <p:spPr>
            <a:xfrm rot="10800000" flipH="1">
              <a:off x="2350477" y="3635837"/>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60" name="Google Shape;660;p22"/>
            <p:cNvCxnSpPr/>
            <p:nvPr/>
          </p:nvCxnSpPr>
          <p:spPr>
            <a:xfrm>
              <a:off x="599831" y="4096946"/>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61" name="Google Shape;661;p22"/>
            <p:cNvCxnSpPr/>
            <p:nvPr/>
          </p:nvCxnSpPr>
          <p:spPr>
            <a:xfrm>
              <a:off x="672774" y="4096946"/>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62" name="Google Shape;662;p22"/>
            <p:cNvCxnSpPr/>
            <p:nvPr/>
          </p:nvCxnSpPr>
          <p:spPr>
            <a:xfrm>
              <a:off x="891605" y="4294565"/>
              <a:ext cx="72944" cy="1372"/>
            </a:xfrm>
            <a:prstGeom prst="straightConnector1">
              <a:avLst/>
            </a:prstGeom>
            <a:noFill/>
            <a:ln w="9525" cap="flat" cmpd="sng">
              <a:solidFill>
                <a:schemeClr val="dk1"/>
              </a:solidFill>
              <a:prstDash val="solid"/>
              <a:round/>
              <a:headEnd type="none" w="med" len="med"/>
              <a:tailEnd type="none" w="med" len="med"/>
            </a:ln>
          </p:spPr>
        </p:cxnSp>
        <p:cxnSp>
          <p:nvCxnSpPr>
            <p:cNvPr id="663" name="Google Shape;663;p22"/>
            <p:cNvCxnSpPr/>
            <p:nvPr/>
          </p:nvCxnSpPr>
          <p:spPr>
            <a:xfrm>
              <a:off x="745718" y="4031074"/>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64" name="Google Shape;664;p22"/>
            <p:cNvCxnSpPr/>
            <p:nvPr/>
          </p:nvCxnSpPr>
          <p:spPr>
            <a:xfrm>
              <a:off x="818662" y="4031074"/>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65" name="Google Shape;665;p22"/>
            <p:cNvCxnSpPr/>
            <p:nvPr/>
          </p:nvCxnSpPr>
          <p:spPr>
            <a:xfrm>
              <a:off x="891605" y="3965201"/>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66" name="Google Shape;666;p22"/>
            <p:cNvCxnSpPr/>
            <p:nvPr/>
          </p:nvCxnSpPr>
          <p:spPr>
            <a:xfrm>
              <a:off x="964549" y="3899328"/>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67" name="Google Shape;667;p22"/>
            <p:cNvCxnSpPr/>
            <p:nvPr/>
          </p:nvCxnSpPr>
          <p:spPr>
            <a:xfrm>
              <a:off x="1037492" y="3833455"/>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68" name="Google Shape;668;p22"/>
            <p:cNvCxnSpPr/>
            <p:nvPr/>
          </p:nvCxnSpPr>
          <p:spPr>
            <a:xfrm>
              <a:off x="1110436" y="3767583"/>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69" name="Google Shape;669;p22"/>
            <p:cNvCxnSpPr/>
            <p:nvPr/>
          </p:nvCxnSpPr>
          <p:spPr>
            <a:xfrm>
              <a:off x="1402210" y="4294565"/>
              <a:ext cx="72944" cy="1372"/>
            </a:xfrm>
            <a:prstGeom prst="straightConnector1">
              <a:avLst/>
            </a:prstGeom>
            <a:noFill/>
            <a:ln w="9525" cap="flat" cmpd="sng">
              <a:solidFill>
                <a:schemeClr val="dk1"/>
              </a:solidFill>
              <a:prstDash val="solid"/>
              <a:round/>
              <a:headEnd type="none" w="med" len="med"/>
              <a:tailEnd type="none" w="med" len="med"/>
            </a:ln>
          </p:spPr>
        </p:cxnSp>
        <p:cxnSp>
          <p:nvCxnSpPr>
            <p:cNvPr id="670" name="Google Shape;670;p22"/>
            <p:cNvCxnSpPr/>
            <p:nvPr/>
          </p:nvCxnSpPr>
          <p:spPr>
            <a:xfrm>
              <a:off x="1183379" y="3701710"/>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71" name="Google Shape;671;p22"/>
            <p:cNvCxnSpPr/>
            <p:nvPr/>
          </p:nvCxnSpPr>
          <p:spPr>
            <a:xfrm>
              <a:off x="1256323" y="3635837"/>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72" name="Google Shape;672;p22"/>
            <p:cNvCxnSpPr/>
            <p:nvPr/>
          </p:nvCxnSpPr>
          <p:spPr>
            <a:xfrm>
              <a:off x="1329267" y="3569964"/>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73" name="Google Shape;673;p22"/>
            <p:cNvCxnSpPr/>
            <p:nvPr/>
          </p:nvCxnSpPr>
          <p:spPr>
            <a:xfrm>
              <a:off x="1402210" y="3635837"/>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74" name="Google Shape;674;p22"/>
            <p:cNvCxnSpPr/>
            <p:nvPr/>
          </p:nvCxnSpPr>
          <p:spPr>
            <a:xfrm>
              <a:off x="1475154" y="3701710"/>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75" name="Google Shape;675;p22"/>
            <p:cNvCxnSpPr/>
            <p:nvPr/>
          </p:nvCxnSpPr>
          <p:spPr>
            <a:xfrm>
              <a:off x="1548097" y="3767583"/>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76" name="Google Shape;676;p22"/>
            <p:cNvCxnSpPr/>
            <p:nvPr/>
          </p:nvCxnSpPr>
          <p:spPr>
            <a:xfrm>
              <a:off x="1693985" y="3767583"/>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77" name="Google Shape;677;p22"/>
            <p:cNvCxnSpPr/>
            <p:nvPr/>
          </p:nvCxnSpPr>
          <p:spPr>
            <a:xfrm>
              <a:off x="1621041" y="3833455"/>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78" name="Google Shape;678;p22"/>
            <p:cNvCxnSpPr/>
            <p:nvPr/>
          </p:nvCxnSpPr>
          <p:spPr>
            <a:xfrm>
              <a:off x="1766928" y="3701710"/>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79" name="Google Shape;679;p22"/>
            <p:cNvCxnSpPr/>
            <p:nvPr/>
          </p:nvCxnSpPr>
          <p:spPr>
            <a:xfrm>
              <a:off x="2131646" y="4294565"/>
              <a:ext cx="72944" cy="1372"/>
            </a:xfrm>
            <a:prstGeom prst="straightConnector1">
              <a:avLst/>
            </a:prstGeom>
            <a:noFill/>
            <a:ln w="9525" cap="flat" cmpd="sng">
              <a:solidFill>
                <a:schemeClr val="dk1"/>
              </a:solidFill>
              <a:prstDash val="solid"/>
              <a:round/>
              <a:headEnd type="none" w="med" len="med"/>
              <a:tailEnd type="none" w="med" len="med"/>
            </a:ln>
          </p:spPr>
        </p:cxnSp>
        <p:cxnSp>
          <p:nvCxnSpPr>
            <p:cNvPr id="680" name="Google Shape;680;p22"/>
            <p:cNvCxnSpPr/>
            <p:nvPr/>
          </p:nvCxnSpPr>
          <p:spPr>
            <a:xfrm>
              <a:off x="1839872" y="3504092"/>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81" name="Google Shape;681;p22"/>
            <p:cNvCxnSpPr/>
            <p:nvPr/>
          </p:nvCxnSpPr>
          <p:spPr>
            <a:xfrm>
              <a:off x="1912815" y="3635837"/>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82" name="Google Shape;682;p22"/>
            <p:cNvCxnSpPr/>
            <p:nvPr/>
          </p:nvCxnSpPr>
          <p:spPr>
            <a:xfrm>
              <a:off x="1985759" y="3701710"/>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83" name="Google Shape;683;p22"/>
            <p:cNvCxnSpPr/>
            <p:nvPr/>
          </p:nvCxnSpPr>
          <p:spPr>
            <a:xfrm>
              <a:off x="2058703" y="3833455"/>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84" name="Google Shape;684;p22"/>
            <p:cNvCxnSpPr/>
            <p:nvPr/>
          </p:nvCxnSpPr>
          <p:spPr>
            <a:xfrm>
              <a:off x="2131646" y="3965201"/>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85" name="Google Shape;685;p22"/>
            <p:cNvCxnSpPr/>
            <p:nvPr/>
          </p:nvCxnSpPr>
          <p:spPr>
            <a:xfrm>
              <a:off x="2277533" y="4096946"/>
              <a:ext cx="72944" cy="1372"/>
            </a:xfrm>
            <a:prstGeom prst="straightConnector1">
              <a:avLst/>
            </a:prstGeom>
            <a:noFill/>
            <a:ln w="28575" cap="flat" cmpd="sng">
              <a:solidFill>
                <a:schemeClr val="dk1"/>
              </a:solidFill>
              <a:prstDash val="solid"/>
              <a:round/>
              <a:headEnd type="none" w="med" len="med"/>
              <a:tailEnd type="none" w="med" len="med"/>
            </a:ln>
          </p:spPr>
        </p:cxnSp>
        <p:cxnSp>
          <p:nvCxnSpPr>
            <p:cNvPr id="686" name="Google Shape;686;p22"/>
            <p:cNvCxnSpPr/>
            <p:nvPr/>
          </p:nvCxnSpPr>
          <p:spPr>
            <a:xfrm>
              <a:off x="2204590" y="4031074"/>
              <a:ext cx="72944" cy="1372"/>
            </a:xfrm>
            <a:prstGeom prst="straightConnector1">
              <a:avLst/>
            </a:prstGeom>
            <a:noFill/>
            <a:ln w="28575" cap="flat" cmpd="sng">
              <a:solidFill>
                <a:schemeClr val="dk1"/>
              </a:solidFill>
              <a:prstDash val="solid"/>
              <a:round/>
              <a:headEnd type="none" w="med" len="med"/>
              <a:tailEnd type="none" w="med" len="med"/>
            </a:ln>
          </p:spPr>
        </p:cxnSp>
      </p:grpSp>
      <p:grpSp>
        <p:nvGrpSpPr>
          <p:cNvPr id="687" name="Google Shape;687;p22"/>
          <p:cNvGrpSpPr/>
          <p:nvPr/>
        </p:nvGrpSpPr>
        <p:grpSpPr>
          <a:xfrm>
            <a:off x="1976481" y="3801286"/>
            <a:ext cx="6856427" cy="745159"/>
            <a:chOff x="599831" y="2647746"/>
            <a:chExt cx="7950851" cy="725972"/>
          </a:xfrm>
        </p:grpSpPr>
        <p:cxnSp>
          <p:nvCxnSpPr>
            <p:cNvPr id="688" name="Google Shape;688;p22"/>
            <p:cNvCxnSpPr/>
            <p:nvPr/>
          </p:nvCxnSpPr>
          <p:spPr>
            <a:xfrm>
              <a:off x="818662" y="2845364"/>
              <a:ext cx="218831" cy="1372"/>
            </a:xfrm>
            <a:prstGeom prst="straightConnector1">
              <a:avLst/>
            </a:prstGeom>
            <a:noFill/>
            <a:ln w="28575" cap="flat" cmpd="sng">
              <a:solidFill>
                <a:schemeClr val="dk1"/>
              </a:solidFill>
              <a:prstDash val="solid"/>
              <a:round/>
              <a:headEnd type="none" w="med" len="med"/>
              <a:tailEnd type="none" w="med" len="med"/>
            </a:ln>
          </p:spPr>
        </p:cxnSp>
        <p:cxnSp>
          <p:nvCxnSpPr>
            <p:cNvPr id="689" name="Google Shape;689;p22"/>
            <p:cNvCxnSpPr/>
            <p:nvPr/>
          </p:nvCxnSpPr>
          <p:spPr>
            <a:xfrm>
              <a:off x="1037492" y="2845364"/>
              <a:ext cx="218831" cy="1372"/>
            </a:xfrm>
            <a:prstGeom prst="straightConnector1">
              <a:avLst/>
            </a:prstGeom>
            <a:noFill/>
            <a:ln w="28575" cap="flat" cmpd="sng">
              <a:solidFill>
                <a:schemeClr val="dk1"/>
              </a:solidFill>
              <a:prstDash val="solid"/>
              <a:round/>
              <a:headEnd type="none" w="med" len="med"/>
              <a:tailEnd type="none" w="med" len="med"/>
            </a:ln>
          </p:spPr>
        </p:cxnSp>
        <p:cxnSp>
          <p:nvCxnSpPr>
            <p:cNvPr id="690" name="Google Shape;690;p22"/>
            <p:cNvCxnSpPr/>
            <p:nvPr/>
          </p:nvCxnSpPr>
          <p:spPr>
            <a:xfrm>
              <a:off x="1256323" y="2845364"/>
              <a:ext cx="218831" cy="1372"/>
            </a:xfrm>
            <a:prstGeom prst="straightConnector1">
              <a:avLst/>
            </a:prstGeom>
            <a:noFill/>
            <a:ln w="28575" cap="flat" cmpd="sng">
              <a:solidFill>
                <a:schemeClr val="dk1"/>
              </a:solidFill>
              <a:prstDash val="solid"/>
              <a:round/>
              <a:headEnd type="none" w="med" len="med"/>
              <a:tailEnd type="none" w="med" len="med"/>
            </a:ln>
          </p:spPr>
        </p:cxnSp>
        <p:cxnSp>
          <p:nvCxnSpPr>
            <p:cNvPr id="691" name="Google Shape;691;p22"/>
            <p:cNvCxnSpPr/>
            <p:nvPr/>
          </p:nvCxnSpPr>
          <p:spPr>
            <a:xfrm>
              <a:off x="1475154" y="2845364"/>
              <a:ext cx="218831" cy="1372"/>
            </a:xfrm>
            <a:prstGeom prst="straightConnector1">
              <a:avLst/>
            </a:prstGeom>
            <a:noFill/>
            <a:ln w="28575" cap="flat" cmpd="sng">
              <a:solidFill>
                <a:schemeClr val="dk1"/>
              </a:solidFill>
              <a:prstDash val="solid"/>
              <a:round/>
              <a:headEnd type="none" w="med" len="med"/>
              <a:tailEnd type="none" w="med" len="med"/>
            </a:ln>
          </p:spPr>
        </p:cxnSp>
        <p:grpSp>
          <p:nvGrpSpPr>
            <p:cNvPr id="692" name="Google Shape;692;p22"/>
            <p:cNvGrpSpPr/>
            <p:nvPr/>
          </p:nvGrpSpPr>
          <p:grpSpPr>
            <a:xfrm>
              <a:off x="599831" y="2647746"/>
              <a:ext cx="7950851" cy="725972"/>
              <a:chOff x="599831" y="2647746"/>
              <a:chExt cx="7950851" cy="725972"/>
            </a:xfrm>
          </p:grpSpPr>
          <p:sp>
            <p:nvSpPr>
              <p:cNvPr id="693" name="Google Shape;693;p22"/>
              <p:cNvSpPr txBox="1"/>
              <p:nvPr/>
            </p:nvSpPr>
            <p:spPr>
              <a:xfrm>
                <a:off x="3962401" y="2895600"/>
                <a:ext cx="3886201" cy="3598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Variaciones semanales por día</a:t>
                </a:r>
                <a:endParaRPr/>
              </a:p>
            </p:txBody>
          </p:sp>
          <p:cxnSp>
            <p:nvCxnSpPr>
              <p:cNvPr id="694" name="Google Shape;694;p22"/>
              <p:cNvCxnSpPr/>
              <p:nvPr/>
            </p:nvCxnSpPr>
            <p:spPr>
              <a:xfrm>
                <a:off x="599831" y="3372346"/>
                <a:ext cx="7950851" cy="1372"/>
              </a:xfrm>
              <a:prstGeom prst="straightConnector1">
                <a:avLst/>
              </a:prstGeom>
              <a:noFill/>
              <a:ln w="9525" cap="flat" cmpd="sng">
                <a:solidFill>
                  <a:schemeClr val="dk1"/>
                </a:solidFill>
                <a:prstDash val="solid"/>
                <a:round/>
                <a:headEnd type="none" w="med" len="med"/>
                <a:tailEnd type="triangle" w="med" len="med"/>
              </a:ln>
            </p:spPr>
          </p:cxnSp>
          <p:cxnSp>
            <p:nvCxnSpPr>
              <p:cNvPr id="695" name="Google Shape;695;p22"/>
              <p:cNvCxnSpPr/>
              <p:nvPr/>
            </p:nvCxnSpPr>
            <p:spPr>
              <a:xfrm rot="10800000" flipH="1">
                <a:off x="599831" y="2647746"/>
                <a:ext cx="1520" cy="724600"/>
              </a:xfrm>
              <a:prstGeom prst="straightConnector1">
                <a:avLst/>
              </a:prstGeom>
              <a:noFill/>
              <a:ln w="9525" cap="flat" cmpd="sng">
                <a:solidFill>
                  <a:schemeClr val="dk1"/>
                </a:solidFill>
                <a:prstDash val="solid"/>
                <a:round/>
                <a:headEnd type="none" w="med" len="med"/>
                <a:tailEnd type="triangle" w="med" len="med"/>
              </a:ln>
            </p:spPr>
          </p:cxnSp>
          <p:cxnSp>
            <p:nvCxnSpPr>
              <p:cNvPr id="696" name="Google Shape;696;p22"/>
              <p:cNvCxnSpPr/>
              <p:nvPr/>
            </p:nvCxnSpPr>
            <p:spPr>
              <a:xfrm>
                <a:off x="599831" y="2977110"/>
                <a:ext cx="7877908" cy="1372"/>
              </a:xfrm>
              <a:prstGeom prst="straightConnector1">
                <a:avLst/>
              </a:prstGeom>
              <a:noFill/>
              <a:ln w="9525" cap="flat" cmpd="sng">
                <a:solidFill>
                  <a:schemeClr val="dk1"/>
                </a:solidFill>
                <a:prstDash val="dot"/>
                <a:round/>
                <a:headEnd type="none" w="med" len="med"/>
                <a:tailEnd type="none" w="med" len="med"/>
              </a:ln>
            </p:spPr>
          </p:cxnSp>
          <p:cxnSp>
            <p:nvCxnSpPr>
              <p:cNvPr id="697" name="Google Shape;697;p22"/>
              <p:cNvCxnSpPr/>
              <p:nvPr/>
            </p:nvCxnSpPr>
            <p:spPr>
              <a:xfrm rot="10800000" flipH="1">
                <a:off x="818662"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98" name="Google Shape;698;p22"/>
              <p:cNvCxnSpPr/>
              <p:nvPr/>
            </p:nvCxnSpPr>
            <p:spPr>
              <a:xfrm rot="10800000" flipH="1">
                <a:off x="1037492"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699" name="Google Shape;699;p22"/>
              <p:cNvCxnSpPr/>
              <p:nvPr/>
            </p:nvCxnSpPr>
            <p:spPr>
              <a:xfrm rot="10800000" flipH="1">
                <a:off x="1256323"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700" name="Google Shape;700;p22"/>
              <p:cNvCxnSpPr/>
              <p:nvPr/>
            </p:nvCxnSpPr>
            <p:spPr>
              <a:xfrm rot="10800000" flipH="1">
                <a:off x="1475154"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701" name="Google Shape;701;p22"/>
              <p:cNvCxnSpPr/>
              <p:nvPr/>
            </p:nvCxnSpPr>
            <p:spPr>
              <a:xfrm rot="10800000" flipH="1">
                <a:off x="1693985"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702" name="Google Shape;702;p22"/>
              <p:cNvCxnSpPr/>
              <p:nvPr/>
            </p:nvCxnSpPr>
            <p:spPr>
              <a:xfrm rot="10800000" flipH="1">
                <a:off x="1912815"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703" name="Google Shape;703;p22"/>
              <p:cNvCxnSpPr/>
              <p:nvPr/>
            </p:nvCxnSpPr>
            <p:spPr>
              <a:xfrm rot="10800000" flipH="1">
                <a:off x="2131646" y="2713619"/>
                <a:ext cx="1520" cy="658727"/>
              </a:xfrm>
              <a:prstGeom prst="straightConnector1">
                <a:avLst/>
              </a:prstGeom>
              <a:noFill/>
              <a:ln w="9525" cap="rnd" cmpd="sng">
                <a:solidFill>
                  <a:schemeClr val="dk1"/>
                </a:solidFill>
                <a:prstDash val="dot"/>
                <a:round/>
                <a:headEnd type="none" w="med" len="med"/>
                <a:tailEnd type="none" w="med" len="med"/>
              </a:ln>
            </p:spPr>
          </p:cxnSp>
          <p:cxnSp>
            <p:nvCxnSpPr>
              <p:cNvPr id="704" name="Google Shape;704;p22"/>
              <p:cNvCxnSpPr/>
              <p:nvPr/>
            </p:nvCxnSpPr>
            <p:spPr>
              <a:xfrm>
                <a:off x="599831" y="3042982"/>
                <a:ext cx="218831" cy="1372"/>
              </a:xfrm>
              <a:prstGeom prst="straightConnector1">
                <a:avLst/>
              </a:prstGeom>
              <a:noFill/>
              <a:ln w="28575" cap="flat" cmpd="sng">
                <a:solidFill>
                  <a:schemeClr val="dk1"/>
                </a:solidFill>
                <a:prstDash val="solid"/>
                <a:round/>
                <a:headEnd type="none" w="med" len="med"/>
                <a:tailEnd type="none" w="med" len="med"/>
              </a:ln>
            </p:spPr>
          </p:cxnSp>
          <p:cxnSp>
            <p:nvCxnSpPr>
              <p:cNvPr id="705" name="Google Shape;705;p22"/>
              <p:cNvCxnSpPr/>
              <p:nvPr/>
            </p:nvCxnSpPr>
            <p:spPr>
              <a:xfrm>
                <a:off x="891605" y="3372346"/>
                <a:ext cx="218831" cy="1372"/>
              </a:xfrm>
              <a:prstGeom prst="straightConnector1">
                <a:avLst/>
              </a:prstGeom>
              <a:noFill/>
              <a:ln w="9525" cap="flat" cmpd="sng">
                <a:solidFill>
                  <a:schemeClr val="dk1"/>
                </a:solidFill>
                <a:prstDash val="solid"/>
                <a:round/>
                <a:headEnd type="none" w="med" len="med"/>
                <a:tailEnd type="none" w="med" len="med"/>
              </a:ln>
            </p:spPr>
          </p:cxnSp>
          <p:cxnSp>
            <p:nvCxnSpPr>
              <p:cNvPr id="706" name="Google Shape;706;p22"/>
              <p:cNvCxnSpPr/>
              <p:nvPr/>
            </p:nvCxnSpPr>
            <p:spPr>
              <a:xfrm>
                <a:off x="1693985" y="3108855"/>
                <a:ext cx="218831" cy="1372"/>
              </a:xfrm>
              <a:prstGeom prst="straightConnector1">
                <a:avLst/>
              </a:prstGeom>
              <a:noFill/>
              <a:ln w="28575" cap="flat" cmpd="sng">
                <a:solidFill>
                  <a:schemeClr val="dk1"/>
                </a:solidFill>
                <a:prstDash val="solid"/>
                <a:round/>
                <a:headEnd type="none" w="med" len="med"/>
                <a:tailEnd type="none" w="med" len="med"/>
              </a:ln>
            </p:spPr>
          </p:cxnSp>
          <p:cxnSp>
            <p:nvCxnSpPr>
              <p:cNvPr id="707" name="Google Shape;707;p22"/>
              <p:cNvCxnSpPr/>
              <p:nvPr/>
            </p:nvCxnSpPr>
            <p:spPr>
              <a:xfrm>
                <a:off x="1621041" y="3372346"/>
                <a:ext cx="218831" cy="1372"/>
              </a:xfrm>
              <a:prstGeom prst="straightConnector1">
                <a:avLst/>
              </a:prstGeom>
              <a:noFill/>
              <a:ln w="9525" cap="flat" cmpd="sng">
                <a:solidFill>
                  <a:schemeClr val="dk1"/>
                </a:solidFill>
                <a:prstDash val="solid"/>
                <a:round/>
                <a:headEnd type="none" w="med" len="med"/>
                <a:tailEnd type="none" w="med" len="med"/>
              </a:ln>
            </p:spPr>
          </p:cxnSp>
          <p:cxnSp>
            <p:nvCxnSpPr>
              <p:cNvPr id="708" name="Google Shape;708;p22"/>
              <p:cNvCxnSpPr/>
              <p:nvPr/>
            </p:nvCxnSpPr>
            <p:spPr>
              <a:xfrm>
                <a:off x="1912815" y="3174728"/>
                <a:ext cx="218831" cy="1372"/>
              </a:xfrm>
              <a:prstGeom prst="straightConnector1">
                <a:avLst/>
              </a:prstGeom>
              <a:noFill/>
              <a:ln w="28575" cap="flat" cmpd="sng">
                <a:solidFill>
                  <a:schemeClr val="dk1"/>
                </a:solidFill>
                <a:prstDash val="solid"/>
                <a:round/>
                <a:headEnd type="none" w="med" len="med"/>
                <a:tailEnd type="none" w="med" len="med"/>
              </a:ln>
            </p:spPr>
          </p:cxnSp>
        </p:grpSp>
      </p:grpSp>
      <p:grpSp>
        <p:nvGrpSpPr>
          <p:cNvPr id="709" name="Google Shape;709;p22"/>
          <p:cNvGrpSpPr/>
          <p:nvPr/>
        </p:nvGrpSpPr>
        <p:grpSpPr>
          <a:xfrm>
            <a:off x="1976481" y="3197223"/>
            <a:ext cx="6828382" cy="478864"/>
            <a:chOff x="599831" y="1923146"/>
            <a:chExt cx="7950851" cy="586947"/>
          </a:xfrm>
        </p:grpSpPr>
        <p:cxnSp>
          <p:nvCxnSpPr>
            <p:cNvPr id="710" name="Google Shape;710;p22"/>
            <p:cNvCxnSpPr/>
            <p:nvPr/>
          </p:nvCxnSpPr>
          <p:spPr>
            <a:xfrm>
              <a:off x="599831" y="2120764"/>
              <a:ext cx="7877908" cy="1372"/>
            </a:xfrm>
            <a:prstGeom prst="straightConnector1">
              <a:avLst/>
            </a:prstGeom>
            <a:noFill/>
            <a:ln w="9525" cap="flat" cmpd="sng">
              <a:solidFill>
                <a:schemeClr val="dk1"/>
              </a:solidFill>
              <a:prstDash val="dot"/>
              <a:round/>
              <a:headEnd type="none" w="med" len="med"/>
              <a:tailEnd type="none" w="med" len="med"/>
            </a:ln>
          </p:spPr>
        </p:cxnSp>
        <p:sp>
          <p:nvSpPr>
            <p:cNvPr id="711" name="Google Shape;711;p22"/>
            <p:cNvSpPr txBox="1"/>
            <p:nvPr/>
          </p:nvSpPr>
          <p:spPr>
            <a:xfrm>
              <a:off x="3962400" y="2057400"/>
              <a:ext cx="3886200" cy="4526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Variaciones estacionales</a:t>
              </a:r>
              <a:endParaRPr/>
            </a:p>
          </p:txBody>
        </p:sp>
        <p:cxnSp>
          <p:nvCxnSpPr>
            <p:cNvPr id="712" name="Google Shape;712;p22"/>
            <p:cNvCxnSpPr/>
            <p:nvPr/>
          </p:nvCxnSpPr>
          <p:spPr>
            <a:xfrm>
              <a:off x="599831" y="2449502"/>
              <a:ext cx="7950851" cy="1372"/>
            </a:xfrm>
            <a:prstGeom prst="straightConnector1">
              <a:avLst/>
            </a:prstGeom>
            <a:noFill/>
            <a:ln w="9525" cap="flat" cmpd="sng">
              <a:solidFill>
                <a:schemeClr val="dk1"/>
              </a:solidFill>
              <a:prstDash val="solid"/>
              <a:round/>
              <a:headEnd type="none" w="med" len="med"/>
              <a:tailEnd type="triangle" w="med" len="med"/>
            </a:ln>
          </p:spPr>
        </p:cxnSp>
        <p:cxnSp>
          <p:nvCxnSpPr>
            <p:cNvPr id="713" name="Google Shape;713;p22"/>
            <p:cNvCxnSpPr/>
            <p:nvPr/>
          </p:nvCxnSpPr>
          <p:spPr>
            <a:xfrm rot="10800000" flipH="1">
              <a:off x="599831" y="1923146"/>
              <a:ext cx="1520" cy="526982"/>
            </a:xfrm>
            <a:prstGeom prst="straightConnector1">
              <a:avLst/>
            </a:prstGeom>
            <a:noFill/>
            <a:ln w="9525" cap="flat" cmpd="sng">
              <a:solidFill>
                <a:schemeClr val="dk1"/>
              </a:solidFill>
              <a:prstDash val="solid"/>
              <a:round/>
              <a:headEnd type="none" w="med" len="med"/>
              <a:tailEnd type="triangle" w="med" len="med"/>
            </a:ln>
          </p:spPr>
        </p:cxnSp>
        <p:cxnSp>
          <p:nvCxnSpPr>
            <p:cNvPr id="714" name="Google Shape;714;p22"/>
            <p:cNvCxnSpPr/>
            <p:nvPr/>
          </p:nvCxnSpPr>
          <p:spPr>
            <a:xfrm rot="10800000" flipH="1">
              <a:off x="2131646" y="1989018"/>
              <a:ext cx="1520" cy="461109"/>
            </a:xfrm>
            <a:prstGeom prst="straightConnector1">
              <a:avLst/>
            </a:prstGeom>
            <a:noFill/>
            <a:ln w="9525" cap="rnd" cmpd="sng">
              <a:solidFill>
                <a:schemeClr val="dk1"/>
              </a:solidFill>
              <a:prstDash val="dot"/>
              <a:round/>
              <a:headEnd type="none" w="med" len="med"/>
              <a:tailEnd type="none" w="med" len="med"/>
            </a:ln>
          </p:spPr>
        </p:cxnSp>
        <p:cxnSp>
          <p:nvCxnSpPr>
            <p:cNvPr id="715" name="Google Shape;715;p22"/>
            <p:cNvCxnSpPr/>
            <p:nvPr/>
          </p:nvCxnSpPr>
          <p:spPr>
            <a:xfrm rot="10800000" flipH="1">
              <a:off x="3663462" y="1989018"/>
              <a:ext cx="1520" cy="461109"/>
            </a:xfrm>
            <a:prstGeom prst="straightConnector1">
              <a:avLst/>
            </a:prstGeom>
            <a:noFill/>
            <a:ln w="9525" cap="rnd" cmpd="sng">
              <a:solidFill>
                <a:schemeClr val="dk1"/>
              </a:solidFill>
              <a:prstDash val="dot"/>
              <a:round/>
              <a:headEnd type="none" w="med" len="med"/>
              <a:tailEnd type="none" w="med" len="med"/>
            </a:ln>
          </p:spPr>
        </p:cxnSp>
        <p:cxnSp>
          <p:nvCxnSpPr>
            <p:cNvPr id="716" name="Google Shape;716;p22"/>
            <p:cNvCxnSpPr/>
            <p:nvPr/>
          </p:nvCxnSpPr>
          <p:spPr>
            <a:xfrm>
              <a:off x="599831" y="2186637"/>
              <a:ext cx="1531815" cy="1372"/>
            </a:xfrm>
            <a:prstGeom prst="straightConnector1">
              <a:avLst/>
            </a:prstGeom>
            <a:noFill/>
            <a:ln w="28575" cap="flat" cmpd="sng">
              <a:solidFill>
                <a:schemeClr val="dk1"/>
              </a:solidFill>
              <a:prstDash val="solid"/>
              <a:round/>
              <a:headEnd type="none" w="med" len="med"/>
              <a:tailEnd type="none" w="med" len="med"/>
            </a:ln>
          </p:spPr>
        </p:cxnSp>
        <p:cxnSp>
          <p:nvCxnSpPr>
            <p:cNvPr id="717" name="Google Shape;717;p22"/>
            <p:cNvCxnSpPr/>
            <p:nvPr/>
          </p:nvCxnSpPr>
          <p:spPr>
            <a:xfrm>
              <a:off x="3663462" y="2066321"/>
              <a:ext cx="1531815" cy="1372"/>
            </a:xfrm>
            <a:prstGeom prst="straightConnector1">
              <a:avLst/>
            </a:prstGeom>
            <a:noFill/>
            <a:ln w="28575" cap="flat" cmpd="sng">
              <a:solidFill>
                <a:schemeClr val="dk1"/>
              </a:solidFill>
              <a:prstDash val="solid"/>
              <a:round/>
              <a:headEnd type="none" w="med" len="med"/>
              <a:tailEnd type="none" w="med" len="med"/>
            </a:ln>
          </p:spPr>
        </p:cxnSp>
        <p:cxnSp>
          <p:nvCxnSpPr>
            <p:cNvPr id="718" name="Google Shape;718;p22"/>
            <p:cNvCxnSpPr/>
            <p:nvPr/>
          </p:nvCxnSpPr>
          <p:spPr>
            <a:xfrm>
              <a:off x="2131646" y="2000448"/>
              <a:ext cx="1531815" cy="1372"/>
            </a:xfrm>
            <a:prstGeom prst="straightConnector1">
              <a:avLst/>
            </a:prstGeom>
            <a:noFill/>
            <a:ln w="28575" cap="flat" cmpd="sng">
              <a:solidFill>
                <a:schemeClr val="dk1"/>
              </a:solidFill>
              <a:prstDash val="solid"/>
              <a:round/>
              <a:headEnd type="none" w="med" len="med"/>
              <a:tailEnd type="none" w="med" len="med"/>
            </a:ln>
          </p:spPr>
        </p:cxnSp>
      </p:grpSp>
      <p:grpSp>
        <p:nvGrpSpPr>
          <p:cNvPr id="719" name="Google Shape;719;p22"/>
          <p:cNvGrpSpPr/>
          <p:nvPr/>
        </p:nvGrpSpPr>
        <p:grpSpPr>
          <a:xfrm>
            <a:off x="2008640" y="1758951"/>
            <a:ext cx="6828382" cy="592289"/>
            <a:chOff x="599831" y="1144103"/>
            <a:chExt cx="7950851" cy="725972"/>
          </a:xfrm>
        </p:grpSpPr>
        <p:sp>
          <p:nvSpPr>
            <p:cNvPr id="720" name="Google Shape;720;p22"/>
            <p:cNvSpPr/>
            <p:nvPr/>
          </p:nvSpPr>
          <p:spPr>
            <a:xfrm>
              <a:off x="599831" y="1341721"/>
              <a:ext cx="7877908" cy="526982"/>
            </a:xfrm>
            <a:prstGeom prst="rect">
              <a:avLst/>
            </a:prstGeom>
            <a:solidFill>
              <a:srgbClr val="64C8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p:txBody>
        </p:sp>
        <p:cxnSp>
          <p:nvCxnSpPr>
            <p:cNvPr id="721" name="Google Shape;721;p22"/>
            <p:cNvCxnSpPr/>
            <p:nvPr/>
          </p:nvCxnSpPr>
          <p:spPr>
            <a:xfrm>
              <a:off x="599831" y="1868703"/>
              <a:ext cx="7950851" cy="1372"/>
            </a:xfrm>
            <a:prstGeom prst="straightConnector1">
              <a:avLst/>
            </a:prstGeom>
            <a:noFill/>
            <a:ln w="9525" cap="flat" cmpd="sng">
              <a:solidFill>
                <a:schemeClr val="dk1"/>
              </a:solidFill>
              <a:prstDash val="solid"/>
              <a:round/>
              <a:headEnd type="none" w="med" len="med"/>
              <a:tailEnd type="triangle" w="med" len="med"/>
            </a:ln>
          </p:spPr>
        </p:cxnSp>
        <p:cxnSp>
          <p:nvCxnSpPr>
            <p:cNvPr id="722" name="Google Shape;722;p22"/>
            <p:cNvCxnSpPr/>
            <p:nvPr/>
          </p:nvCxnSpPr>
          <p:spPr>
            <a:xfrm rot="10800000" flipH="1">
              <a:off x="599831" y="1144103"/>
              <a:ext cx="1520" cy="724600"/>
            </a:xfrm>
            <a:prstGeom prst="straightConnector1">
              <a:avLst/>
            </a:prstGeom>
            <a:noFill/>
            <a:ln w="9525" cap="flat" cmpd="sng">
              <a:solidFill>
                <a:schemeClr val="dk1"/>
              </a:solidFill>
              <a:prstDash val="solid"/>
              <a:round/>
              <a:headEnd type="none" w="med" len="med"/>
              <a:tailEnd type="triangle" w="med" len="med"/>
            </a:ln>
          </p:spPr>
        </p:cxnSp>
        <p:cxnSp>
          <p:nvCxnSpPr>
            <p:cNvPr id="723" name="Google Shape;723;p22"/>
            <p:cNvCxnSpPr/>
            <p:nvPr/>
          </p:nvCxnSpPr>
          <p:spPr>
            <a:xfrm>
              <a:off x="599831" y="1341721"/>
              <a:ext cx="7877908" cy="1372"/>
            </a:xfrm>
            <a:prstGeom prst="straightConnector1">
              <a:avLst/>
            </a:prstGeom>
            <a:noFill/>
            <a:ln w="28575" cap="flat" cmpd="sng">
              <a:solidFill>
                <a:schemeClr val="dk1"/>
              </a:solidFill>
              <a:prstDash val="solid"/>
              <a:round/>
              <a:headEnd type="none" w="med" len="med"/>
              <a:tailEnd type="none" w="med" len="med"/>
            </a:ln>
          </p:spPr>
        </p:cxnSp>
        <p:cxnSp>
          <p:nvCxnSpPr>
            <p:cNvPr id="724" name="Google Shape;724;p22"/>
            <p:cNvCxnSpPr/>
            <p:nvPr/>
          </p:nvCxnSpPr>
          <p:spPr>
            <a:xfrm>
              <a:off x="8477738" y="1341721"/>
              <a:ext cx="1520" cy="526982"/>
            </a:xfrm>
            <a:prstGeom prst="straightConnector1">
              <a:avLst/>
            </a:prstGeom>
            <a:noFill/>
            <a:ln w="9525" cap="flat" cmpd="sng">
              <a:solidFill>
                <a:schemeClr val="dk1"/>
              </a:solidFill>
              <a:prstDash val="solid"/>
              <a:round/>
              <a:headEnd type="none" w="med" len="med"/>
              <a:tailEnd type="none" w="med" len="med"/>
            </a:ln>
          </p:spPr>
        </p:cxnSp>
      </p:grpSp>
      <p:sp>
        <p:nvSpPr>
          <p:cNvPr id="725" name="Google Shape;725;p22"/>
          <p:cNvSpPr txBox="1"/>
          <p:nvPr/>
        </p:nvSpPr>
        <p:spPr>
          <a:xfrm>
            <a:off x="4813080" y="1970946"/>
            <a:ext cx="38165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Entrada: Demanda media anual</a:t>
            </a:r>
            <a:endParaRPr/>
          </a:p>
        </p:txBody>
      </p:sp>
      <p:sp>
        <p:nvSpPr>
          <p:cNvPr id="726" name="Google Shape;726;p22"/>
          <p:cNvSpPr/>
          <p:nvPr/>
        </p:nvSpPr>
        <p:spPr>
          <a:xfrm>
            <a:off x="8920437" y="2350121"/>
            <a:ext cx="462764" cy="3499927"/>
          </a:xfrm>
          <a:prstGeom prst="down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727" name="Google Shape;727;p22"/>
          <p:cNvSpPr txBox="1"/>
          <p:nvPr/>
        </p:nvSpPr>
        <p:spPr>
          <a:xfrm>
            <a:off x="9392208" y="3574357"/>
            <a:ext cx="171314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1">
                <a:solidFill>
                  <a:schemeClr val="dk1"/>
                </a:solidFill>
                <a:latin typeface="Arial"/>
                <a:ea typeface="Arial"/>
                <a:cs typeface="Arial"/>
                <a:sym typeface="Arial"/>
              </a:rPr>
              <a:t>Aumentar el detalle del tiempo</a:t>
            </a:r>
            <a:endParaRPr/>
          </a:p>
        </p:txBody>
      </p:sp>
      <p:sp>
        <p:nvSpPr>
          <p:cNvPr id="728" name="Google Shape;728;p22"/>
          <p:cNvSpPr txBox="1"/>
          <p:nvPr/>
        </p:nvSpPr>
        <p:spPr>
          <a:xfrm>
            <a:off x="823178" y="2406951"/>
            <a:ext cx="524906" cy="58477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729" name="Google Shape;729;p22"/>
          <p:cNvSpPr txBox="1"/>
          <p:nvPr/>
        </p:nvSpPr>
        <p:spPr>
          <a:xfrm>
            <a:off x="846669" y="3156809"/>
            <a:ext cx="537239" cy="585455"/>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730" name="Google Shape;730;p22"/>
          <p:cNvSpPr txBox="1"/>
          <p:nvPr/>
        </p:nvSpPr>
        <p:spPr>
          <a:xfrm>
            <a:off x="625770" y="3920237"/>
            <a:ext cx="902900" cy="606384"/>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731" name="Google Shape;731;p22"/>
          <p:cNvSpPr txBox="1"/>
          <p:nvPr/>
        </p:nvSpPr>
        <p:spPr>
          <a:xfrm>
            <a:off x="219652" y="4776933"/>
            <a:ext cx="1664747" cy="606384"/>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732" name="Google Shape;732;p22"/>
          <p:cNvSpPr/>
          <p:nvPr/>
        </p:nvSpPr>
        <p:spPr>
          <a:xfrm>
            <a:off x="858078" y="1467127"/>
            <a:ext cx="8309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Pasos para predecir la demanda horaria de electricidad</a:t>
            </a:r>
            <a:endParaRPr/>
          </a:p>
        </p:txBody>
      </p:sp>
      <p:sp>
        <p:nvSpPr>
          <p:cNvPr id="733" name="Google Shape;733;p22"/>
          <p:cNvSpPr txBox="1"/>
          <p:nvPr/>
        </p:nvSpPr>
        <p:spPr>
          <a:xfrm>
            <a:off x="858077" y="217231"/>
            <a:ext cx="809665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9.4 Coeficientes de modulación</a:t>
            </a:r>
            <a:endParaRPr/>
          </a:p>
        </p:txBody>
      </p:sp>
      <p:sp>
        <p:nvSpPr>
          <p:cNvPr id="734" name="Google Shape;734;p22"/>
          <p:cNvSpPr/>
          <p:nvPr/>
        </p:nvSpPr>
        <p:spPr>
          <a:xfrm>
            <a:off x="10096252" y="145866"/>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35" name="Google Shape;735;p22" descr="Track7_Lecture9_Slide22.mp3"/>
          <p:cNvPicPr preferRelativeResize="0"/>
          <p:nvPr/>
        </p:nvPicPr>
        <p:blipFill rotWithShape="1">
          <a:blip r:embed="rId8">
            <a:alphaModFix/>
          </a:blip>
          <a:srcRect/>
          <a:stretch/>
        </p:blipFill>
        <p:spPr>
          <a:xfrm>
            <a:off x="10167617" y="217231"/>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5"/>
                                        </p:tgtEl>
                                        <p:attrNameLst>
                                          <p:attrName>style.visibility</p:attrName>
                                        </p:attrNameLst>
                                      </p:cBhvr>
                                      <p:to>
                                        <p:strVal val="visible"/>
                                      </p:to>
                                    </p:set>
                                    <p:animEffect transition="in" filter="fade">
                                      <p:cBhvr>
                                        <p:cTn id="7" dur="5000"/>
                                        <p:tgtEl>
                                          <p:spTgt spid="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p23" descr="Graphical user interface, webs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42" name="Google Shape;742;p23"/>
          <p:cNvSpPr txBox="1"/>
          <p:nvPr/>
        </p:nvSpPr>
        <p:spPr>
          <a:xfrm>
            <a:off x="8770753" y="4656995"/>
            <a:ext cx="309518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Collett, K.A., Charbonnier F., Ahsan A., Halloran C., Vijay, A., Berdellans I., Hasanovic S., Gritsevskyi A, Stankeviciute L.,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Tot M.; Welsch M., Hirmer S., 2021. Clase 9: Introducción a MAED-EL y a las curvas de demanda de electricidad, estudio de balance energético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 MAED (proyecciones de demanda). Versión 1.0.  [presentación en línea]. Programa de Crecimiento Compatible con el Clima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 el Organismo Internacional de Energía Atómica.</a:t>
            </a:r>
            <a:endParaRPr sz="800">
              <a:solidFill>
                <a:schemeClr val="lt1"/>
              </a:solidFill>
              <a:latin typeface="Calibri"/>
              <a:ea typeface="Calibri"/>
              <a:cs typeface="Calibri"/>
              <a:sym typeface="Calibri"/>
            </a:endParaRPr>
          </a:p>
        </p:txBody>
      </p:sp>
      <p:sp>
        <p:nvSpPr>
          <p:cNvPr id="743" name="Google Shape;743;p23"/>
          <p:cNvSpPr txBox="1"/>
          <p:nvPr/>
        </p:nvSpPr>
        <p:spPr>
          <a:xfrm>
            <a:off x="9899301" y="5905083"/>
            <a:ext cx="203042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Cursos CCG (esto le llevará </a:t>
            </a:r>
            <a:br>
              <a:rPr lang="en-US" sz="800">
                <a:solidFill>
                  <a:schemeClr val="dk1"/>
                </a:solidFill>
                <a:latin typeface="Open Sans"/>
                <a:ea typeface="Open Sans"/>
                <a:cs typeface="Open Sans"/>
                <a:sym typeface="Open Sans"/>
              </a:rPr>
            </a:br>
            <a:r>
              <a:rPr lang="en-US" sz="800">
                <a:solidFill>
                  <a:schemeClr val="lt1"/>
                </a:solidFill>
                <a:latin typeface="Open Sans"/>
                <a:ea typeface="Open Sans"/>
                <a:cs typeface="Open Sans"/>
                <a:sym typeface="Open Sans"/>
              </a:rPr>
              <a:t>a la página web http://www.ClimateCompatibleGrowth.com/teachingmaterials)</a:t>
            </a:r>
            <a:endParaRPr/>
          </a:p>
        </p:txBody>
      </p:sp>
      <p:grpSp>
        <p:nvGrpSpPr>
          <p:cNvPr id="744" name="Google Shape;744;p23"/>
          <p:cNvGrpSpPr/>
          <p:nvPr/>
        </p:nvGrpSpPr>
        <p:grpSpPr>
          <a:xfrm>
            <a:off x="3339465" y="4098850"/>
            <a:ext cx="1877504" cy="558800"/>
            <a:chOff x="929196" y="5461000"/>
            <a:chExt cx="1877504" cy="558800"/>
          </a:xfrm>
        </p:grpSpPr>
        <p:sp>
          <p:nvSpPr>
            <p:cNvPr id="745" name="Google Shape;745;p23">
              <a:hlinkClick r:id="rId4"/>
            </p:cNvPr>
            <p:cNvSpPr/>
            <p:nvPr/>
          </p:nvSpPr>
          <p:spPr>
            <a:xfrm>
              <a:off x="929196" y="5461000"/>
              <a:ext cx="1877504" cy="5588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6" name="Google Shape;746;p23"/>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Hacer la prueba</a:t>
              </a:r>
              <a:endParaRPr/>
            </a:p>
          </p:txBody>
        </p:sp>
        <p:sp>
          <p:nvSpPr>
            <p:cNvPr id="747" name="Google Shape;747;p23">
              <a:hlinkClick r:id="rId5"/>
            </p:cNvPr>
            <p:cNvSpPr/>
            <p:nvPr/>
          </p:nvSpPr>
          <p:spPr>
            <a:xfrm>
              <a:off x="929196" y="5461000"/>
              <a:ext cx="1877504" cy="55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3"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45" name="Google Shape;145;p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46" name="Google Shape;146;p3"/>
          <p:cNvSpPr/>
          <p:nvPr/>
        </p:nvSpPr>
        <p:spPr>
          <a:xfrm>
            <a:off x="861068" y="1940678"/>
            <a:ext cx="6217920"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El reto del uso de la electricidad</a:t>
            </a:r>
            <a:endParaRPr/>
          </a:p>
        </p:txBody>
      </p:sp>
      <p:pic>
        <p:nvPicPr>
          <p:cNvPr id="147" name="Google Shape;147;p3"/>
          <p:cNvPicPr preferRelativeResize="0"/>
          <p:nvPr/>
        </p:nvPicPr>
        <p:blipFill rotWithShape="1">
          <a:blip r:embed="rId4">
            <a:alphaModFix/>
          </a:blip>
          <a:srcRect/>
          <a:stretch/>
        </p:blipFill>
        <p:spPr>
          <a:xfrm flipH="1">
            <a:off x="1114815" y="3101433"/>
            <a:ext cx="1515635" cy="957995"/>
          </a:xfrm>
          <a:prstGeom prst="rect">
            <a:avLst/>
          </a:prstGeom>
          <a:noFill/>
          <a:ln>
            <a:noFill/>
          </a:ln>
        </p:spPr>
      </p:pic>
      <p:sp>
        <p:nvSpPr>
          <p:cNvPr id="148" name="Google Shape;148;p3"/>
          <p:cNvSpPr txBox="1"/>
          <p:nvPr/>
        </p:nvSpPr>
        <p:spPr>
          <a:xfrm>
            <a:off x="808682" y="2420396"/>
            <a:ext cx="179919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Vector energético</a:t>
            </a:r>
            <a:endParaRPr/>
          </a:p>
        </p:txBody>
      </p:sp>
      <p:sp>
        <p:nvSpPr>
          <p:cNvPr id="149" name="Google Shape;149;p3"/>
          <p:cNvSpPr txBox="1"/>
          <p:nvPr/>
        </p:nvSpPr>
        <p:spPr>
          <a:xfrm>
            <a:off x="5589925" y="2414564"/>
            <a:ext cx="112924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Almacenamiento</a:t>
            </a:r>
            <a:endParaRPr/>
          </a:p>
        </p:txBody>
      </p:sp>
      <p:sp>
        <p:nvSpPr>
          <p:cNvPr id="150" name="Google Shape;150;p3"/>
          <p:cNvSpPr txBox="1"/>
          <p:nvPr/>
        </p:nvSpPr>
        <p:spPr>
          <a:xfrm>
            <a:off x="9342486" y="2412925"/>
            <a:ext cx="120263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Uso final</a:t>
            </a:r>
            <a:endParaRPr/>
          </a:p>
        </p:txBody>
      </p:sp>
      <p:pic>
        <p:nvPicPr>
          <p:cNvPr id="151" name="Google Shape;151;p3" descr="Icon&#10;&#10;Description automatically generated"/>
          <p:cNvPicPr preferRelativeResize="0"/>
          <p:nvPr/>
        </p:nvPicPr>
        <p:blipFill rotWithShape="1">
          <a:blip r:embed="rId5">
            <a:alphaModFix/>
          </a:blip>
          <a:srcRect/>
          <a:stretch/>
        </p:blipFill>
        <p:spPr>
          <a:xfrm>
            <a:off x="5617520" y="2997681"/>
            <a:ext cx="1074058" cy="1099835"/>
          </a:xfrm>
          <a:prstGeom prst="rect">
            <a:avLst/>
          </a:prstGeom>
          <a:noFill/>
          <a:ln>
            <a:noFill/>
          </a:ln>
        </p:spPr>
      </p:pic>
      <p:pic>
        <p:nvPicPr>
          <p:cNvPr id="152" name="Google Shape;152;p3"/>
          <p:cNvPicPr preferRelativeResize="0"/>
          <p:nvPr/>
        </p:nvPicPr>
        <p:blipFill rotWithShape="1">
          <a:blip r:embed="rId6">
            <a:alphaModFix/>
          </a:blip>
          <a:srcRect/>
          <a:stretch/>
        </p:blipFill>
        <p:spPr>
          <a:xfrm>
            <a:off x="9582839" y="4529129"/>
            <a:ext cx="721927" cy="1140824"/>
          </a:xfrm>
          <a:prstGeom prst="rect">
            <a:avLst/>
          </a:prstGeom>
          <a:noFill/>
          <a:ln>
            <a:noFill/>
          </a:ln>
        </p:spPr>
      </p:pic>
      <p:pic>
        <p:nvPicPr>
          <p:cNvPr id="153" name="Google Shape;153;p3" descr="A yellow letter on a black background&#10;&#10;Description automatically generated with low confidence"/>
          <p:cNvPicPr preferRelativeResize="0"/>
          <p:nvPr/>
        </p:nvPicPr>
        <p:blipFill rotWithShape="1">
          <a:blip r:embed="rId7">
            <a:alphaModFix/>
          </a:blip>
          <a:srcRect/>
          <a:stretch/>
        </p:blipFill>
        <p:spPr>
          <a:xfrm>
            <a:off x="1429074" y="4473000"/>
            <a:ext cx="887117" cy="1263081"/>
          </a:xfrm>
          <a:prstGeom prst="rect">
            <a:avLst/>
          </a:prstGeom>
          <a:noFill/>
          <a:ln>
            <a:noFill/>
          </a:ln>
        </p:spPr>
      </p:pic>
      <p:sp>
        <p:nvSpPr>
          <p:cNvPr id="154" name="Google Shape;154;p3"/>
          <p:cNvSpPr/>
          <p:nvPr/>
        </p:nvSpPr>
        <p:spPr>
          <a:xfrm>
            <a:off x="2488670" y="3438410"/>
            <a:ext cx="2842194" cy="264310"/>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55" name="Google Shape;155;p3"/>
          <p:cNvSpPr/>
          <p:nvPr/>
        </p:nvSpPr>
        <p:spPr>
          <a:xfrm>
            <a:off x="6629339" y="3438408"/>
            <a:ext cx="2134269" cy="264311"/>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56" name="Google Shape;156;p3"/>
          <p:cNvSpPr/>
          <p:nvPr/>
        </p:nvSpPr>
        <p:spPr>
          <a:xfrm>
            <a:off x="2267660" y="4969823"/>
            <a:ext cx="7410967" cy="263477"/>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157" name="Google Shape;157;p3" descr="A picture containing toy&#10;&#10;Description automatically generated"/>
          <p:cNvPicPr preferRelativeResize="0"/>
          <p:nvPr/>
        </p:nvPicPr>
        <p:blipFill rotWithShape="1">
          <a:blip r:embed="rId8">
            <a:alphaModFix/>
          </a:blip>
          <a:srcRect/>
          <a:stretch/>
        </p:blipFill>
        <p:spPr>
          <a:xfrm>
            <a:off x="8763609" y="2990333"/>
            <a:ext cx="2360386" cy="1180193"/>
          </a:xfrm>
          <a:prstGeom prst="rect">
            <a:avLst/>
          </a:prstGeom>
          <a:noFill/>
          <a:ln>
            <a:noFill/>
          </a:ln>
        </p:spPr>
      </p:pic>
      <p:sp>
        <p:nvSpPr>
          <p:cNvPr id="158" name="Google Shape;158;p3"/>
          <p:cNvSpPr txBox="1">
            <a:spLocks noGrp="1"/>
          </p:cNvSpPr>
          <p:nvPr>
            <p:ph type="title"/>
          </p:nvPr>
        </p:nvSpPr>
        <p:spPr>
          <a:xfrm>
            <a:off x="868174" y="534186"/>
            <a:ext cx="949869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latin typeface="Arial"/>
                <a:ea typeface="Arial"/>
                <a:cs typeface="Arial"/>
                <a:sym typeface="Arial"/>
              </a:rPr>
              <a:t>Clase 9.1</a:t>
            </a:r>
            <a:br>
              <a:rPr lang="en-US">
                <a:latin typeface="Arial"/>
                <a:ea typeface="Arial"/>
                <a:cs typeface="Arial"/>
                <a:sym typeface="Arial"/>
              </a:rPr>
            </a:br>
            <a:r>
              <a:rPr lang="en-US">
                <a:latin typeface="Arial"/>
                <a:ea typeface="Arial"/>
                <a:cs typeface="Arial"/>
                <a:sym typeface="Arial"/>
              </a:rPr>
              <a:t>Oferta y demanda de electricidad </a:t>
            </a:r>
            <a:endParaRPr>
              <a:latin typeface="Arial"/>
              <a:ea typeface="Arial"/>
              <a:cs typeface="Arial"/>
              <a:sym typeface="Arial"/>
            </a:endParaRPr>
          </a:p>
        </p:txBody>
      </p:sp>
      <p:sp>
        <p:nvSpPr>
          <p:cNvPr id="159" name="Google Shape;159;p3"/>
          <p:cNvSpPr/>
          <p:nvPr/>
        </p:nvSpPr>
        <p:spPr>
          <a:xfrm>
            <a:off x="10067354" y="29952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3" descr="Track7_Lecture9_Slide3.mp3"/>
          <p:cNvPicPr preferRelativeResize="0"/>
          <p:nvPr/>
        </p:nvPicPr>
        <p:blipFill rotWithShape="1">
          <a:blip r:embed="rId9">
            <a:alphaModFix/>
          </a:blip>
          <a:srcRect/>
          <a:stretch/>
        </p:blipFill>
        <p:spPr>
          <a:xfrm>
            <a:off x="10167477" y="37088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4"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67" name="Google Shape;167;p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68" name="Google Shape;168;p4"/>
          <p:cNvSpPr txBox="1"/>
          <p:nvPr/>
        </p:nvSpPr>
        <p:spPr>
          <a:xfrm>
            <a:off x="2170942" y="4545051"/>
            <a:ext cx="738583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9CC2E5"/>
                </a:solidFill>
                <a:latin typeface="Arial"/>
                <a:ea typeface="Arial"/>
                <a:cs typeface="Arial"/>
                <a:sym typeface="Arial"/>
              </a:rPr>
              <a:t>En todo momento.</a:t>
            </a:r>
            <a:endParaRPr/>
          </a:p>
        </p:txBody>
      </p:sp>
      <p:sp>
        <p:nvSpPr>
          <p:cNvPr id="169" name="Google Shape;169;p4"/>
          <p:cNvSpPr txBox="1"/>
          <p:nvPr/>
        </p:nvSpPr>
        <p:spPr>
          <a:xfrm>
            <a:off x="1137685" y="2502763"/>
            <a:ext cx="4014886"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800" i="1">
                <a:solidFill>
                  <a:srgbClr val="2E75B5"/>
                </a:solidFill>
                <a:latin typeface="Open Sans"/>
                <a:ea typeface="Open Sans"/>
                <a:cs typeface="Open Sans"/>
                <a:sym typeface="Open Sans"/>
              </a:rPr>
              <a:t>Suministro de electricidad</a:t>
            </a:r>
            <a:endParaRPr sz="4800" i="1">
              <a:solidFill>
                <a:srgbClr val="2E75B5"/>
              </a:solidFill>
              <a:latin typeface="Open Sans"/>
              <a:ea typeface="Open Sans"/>
              <a:cs typeface="Open Sans"/>
              <a:sym typeface="Open Sans"/>
            </a:endParaRPr>
          </a:p>
        </p:txBody>
      </p:sp>
      <p:sp>
        <p:nvSpPr>
          <p:cNvPr id="170" name="Google Shape;170;p4"/>
          <p:cNvSpPr txBox="1"/>
          <p:nvPr/>
        </p:nvSpPr>
        <p:spPr>
          <a:xfrm>
            <a:off x="4997282" y="2964644"/>
            <a:ext cx="125757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Open Sans"/>
                <a:ea typeface="Open Sans"/>
                <a:cs typeface="Open Sans"/>
                <a:sym typeface="Open Sans"/>
              </a:rPr>
              <a:t>=</a:t>
            </a:r>
            <a:endParaRPr sz="5400">
              <a:solidFill>
                <a:srgbClr val="385623"/>
              </a:solidFill>
              <a:latin typeface="Open Sans"/>
              <a:ea typeface="Open Sans"/>
              <a:cs typeface="Open Sans"/>
              <a:sym typeface="Open Sans"/>
            </a:endParaRPr>
          </a:p>
        </p:txBody>
      </p:sp>
      <p:sp>
        <p:nvSpPr>
          <p:cNvPr id="171" name="Google Shape;171;p4"/>
          <p:cNvSpPr txBox="1"/>
          <p:nvPr/>
        </p:nvSpPr>
        <p:spPr>
          <a:xfrm>
            <a:off x="6099567" y="2502763"/>
            <a:ext cx="366371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i="1">
                <a:solidFill>
                  <a:srgbClr val="C00000"/>
                </a:solidFill>
                <a:latin typeface="Open Sans"/>
                <a:ea typeface="Open Sans"/>
                <a:cs typeface="Open Sans"/>
                <a:sym typeface="Open Sans"/>
              </a:rPr>
              <a:t>Demanda de electricidad</a:t>
            </a:r>
            <a:endParaRPr/>
          </a:p>
        </p:txBody>
      </p:sp>
      <p:sp>
        <p:nvSpPr>
          <p:cNvPr id="172" name="Google Shape;172;p4"/>
          <p:cNvSpPr/>
          <p:nvPr/>
        </p:nvSpPr>
        <p:spPr>
          <a:xfrm>
            <a:off x="887215" y="1903195"/>
            <a:ext cx="6217920"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Balance eléctrico</a:t>
            </a:r>
            <a:endParaRPr sz="2000" b="1">
              <a:solidFill>
                <a:srgbClr val="9CC2E5"/>
              </a:solidFill>
              <a:latin typeface="Arial"/>
              <a:ea typeface="Arial"/>
              <a:cs typeface="Arial"/>
              <a:sym typeface="Arial"/>
            </a:endParaRPr>
          </a:p>
        </p:txBody>
      </p:sp>
      <p:sp>
        <p:nvSpPr>
          <p:cNvPr id="173" name="Google Shape;173;p4"/>
          <p:cNvSpPr txBox="1"/>
          <p:nvPr/>
        </p:nvSpPr>
        <p:spPr>
          <a:xfrm>
            <a:off x="839577" y="370438"/>
            <a:ext cx="949869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9.1</a:t>
            </a:r>
            <a:br>
              <a:rPr lang="en-US" sz="4400" b="0" i="0">
                <a:solidFill>
                  <a:schemeClr val="dk1"/>
                </a:solidFill>
                <a:latin typeface="Arial"/>
                <a:ea typeface="Arial"/>
                <a:cs typeface="Arial"/>
                <a:sym typeface="Arial"/>
              </a:rPr>
            </a:br>
            <a:r>
              <a:rPr lang="en-US" sz="4400" b="0" i="0">
                <a:solidFill>
                  <a:schemeClr val="dk1"/>
                </a:solidFill>
                <a:latin typeface="Arial"/>
                <a:ea typeface="Arial"/>
                <a:cs typeface="Arial"/>
                <a:sym typeface="Arial"/>
              </a:rPr>
              <a:t>Oferta y demanda de electricidad </a:t>
            </a:r>
            <a:endParaRPr sz="4400" b="0" i="0">
              <a:solidFill>
                <a:schemeClr val="dk1"/>
              </a:solidFill>
              <a:latin typeface="Arial"/>
              <a:ea typeface="Arial"/>
              <a:cs typeface="Arial"/>
              <a:sym typeface="Arial"/>
            </a:endParaRPr>
          </a:p>
        </p:txBody>
      </p:sp>
      <p:sp>
        <p:nvSpPr>
          <p:cNvPr id="174" name="Google Shape;174;p4"/>
          <p:cNvSpPr/>
          <p:nvPr/>
        </p:nvSpPr>
        <p:spPr>
          <a:xfrm>
            <a:off x="10338268" y="16351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5" name="Google Shape;175;p4" descr="Track7_Lecture9_Slide4.mp3"/>
          <p:cNvPicPr preferRelativeResize="0"/>
          <p:nvPr/>
        </p:nvPicPr>
        <p:blipFill rotWithShape="1">
          <a:blip r:embed="rId4">
            <a:alphaModFix/>
          </a:blip>
          <a:srcRect/>
          <a:stretch/>
        </p:blipFill>
        <p:spPr>
          <a:xfrm>
            <a:off x="10419421" y="234877"/>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5" descr="Graphical user interface, text&#10;&#10;Description automatically generated"/>
          <p:cNvPicPr preferRelativeResize="0"/>
          <p:nvPr/>
        </p:nvPicPr>
        <p:blipFill rotWithShape="1">
          <a:blip r:embed="rId3">
            <a:alphaModFix/>
          </a:blip>
          <a:srcRect/>
          <a:stretch/>
        </p:blipFill>
        <p:spPr>
          <a:xfrm>
            <a:off x="0" y="19455"/>
            <a:ext cx="12192000" cy="6858000"/>
          </a:xfrm>
          <a:prstGeom prst="rect">
            <a:avLst/>
          </a:prstGeom>
          <a:noFill/>
          <a:ln>
            <a:noFill/>
          </a:ln>
        </p:spPr>
      </p:pic>
      <p:sp>
        <p:nvSpPr>
          <p:cNvPr id="182" name="Google Shape;182;p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5</a:t>
            </a:fld>
            <a:endParaRPr sz="1400" b="1">
              <a:solidFill>
                <a:schemeClr val="lt1"/>
              </a:solidFill>
              <a:latin typeface="Open Sans ExtraBold"/>
              <a:ea typeface="Open Sans ExtraBold"/>
              <a:cs typeface="Open Sans ExtraBold"/>
              <a:sym typeface="Open Sans ExtraBold"/>
            </a:endParaRPr>
          </a:p>
        </p:txBody>
      </p:sp>
      <p:sp>
        <p:nvSpPr>
          <p:cNvPr id="183" name="Google Shape;183;p5"/>
          <p:cNvSpPr txBox="1">
            <a:spLocks noGrp="1"/>
          </p:cNvSpPr>
          <p:nvPr>
            <p:ph type="body" idx="1"/>
          </p:nvPr>
        </p:nvSpPr>
        <p:spPr>
          <a:xfrm>
            <a:off x="844826" y="1747572"/>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CC2E5"/>
              </a:buClr>
              <a:buSzPts val="2000"/>
              <a:buNone/>
            </a:pPr>
            <a:r>
              <a:rPr lang="en-US" sz="2000" b="1">
                <a:solidFill>
                  <a:srgbClr val="9CC2E5"/>
                </a:solidFill>
                <a:latin typeface="Arial"/>
                <a:ea typeface="Arial"/>
                <a:cs typeface="Arial"/>
                <a:sym typeface="Arial"/>
              </a:rPr>
              <a:t>Consecuencias del desajuste </a:t>
            </a:r>
            <a:endParaRPr sz="2000" b="1">
              <a:solidFill>
                <a:srgbClr val="9CC2E5"/>
              </a:solidFill>
              <a:latin typeface="Arial"/>
              <a:ea typeface="Arial"/>
              <a:cs typeface="Arial"/>
              <a:sym typeface="Arial"/>
            </a:endParaRPr>
          </a:p>
          <a:p>
            <a:pPr marL="228600" lvl="0" indent="-228600" algn="l" rtl="0">
              <a:lnSpc>
                <a:spcPct val="100000"/>
              </a:lnSpc>
              <a:spcBef>
                <a:spcPts val="600"/>
              </a:spcBef>
              <a:spcAft>
                <a:spcPts val="0"/>
              </a:spcAft>
              <a:buClr>
                <a:schemeClr val="dk1"/>
              </a:buClr>
              <a:buSzPts val="2000"/>
              <a:buChar char="•"/>
            </a:pPr>
            <a:r>
              <a:rPr lang="en-US" sz="2000">
                <a:latin typeface="Arial"/>
                <a:ea typeface="Arial"/>
                <a:cs typeface="Arial"/>
                <a:sym typeface="Arial"/>
              </a:rPr>
              <a:t>Las grandes redes eléctricas transportan corriente alterna y están diseñadas para una determinada </a:t>
            </a:r>
            <a:br>
              <a:rPr lang="en-US" sz="2000">
                <a:latin typeface="Arial"/>
                <a:ea typeface="Arial"/>
                <a:cs typeface="Arial"/>
                <a:sym typeface="Arial"/>
              </a:rPr>
            </a:br>
            <a:r>
              <a:rPr lang="en-US" sz="2000">
                <a:latin typeface="Arial"/>
                <a:ea typeface="Arial"/>
                <a:cs typeface="Arial"/>
                <a:sym typeface="Arial"/>
              </a:rPr>
              <a:t>frecuencia de corriente</a:t>
            </a:r>
            <a:endParaRPr/>
          </a:p>
          <a:p>
            <a:pPr marL="685800" lvl="1" indent="-228600" algn="l" rtl="0">
              <a:lnSpc>
                <a:spcPct val="100000"/>
              </a:lnSpc>
              <a:spcBef>
                <a:spcPts val="600"/>
              </a:spcBef>
              <a:spcAft>
                <a:spcPts val="0"/>
              </a:spcAft>
              <a:buClr>
                <a:schemeClr val="dk1"/>
              </a:buClr>
              <a:buSzPts val="1600"/>
              <a:buChar char="•"/>
            </a:pPr>
            <a:r>
              <a:rPr lang="en-US" sz="1600">
                <a:latin typeface="Arial"/>
                <a:ea typeface="Arial"/>
                <a:cs typeface="Arial"/>
                <a:sym typeface="Arial"/>
              </a:rPr>
              <a:t>Dependiendo del país, esta frecuencia puede ser de 50 o 60 Hz</a:t>
            </a:r>
            <a:endParaRPr/>
          </a:p>
          <a:p>
            <a:pPr marL="228600" lvl="0" indent="-228600" algn="l" rtl="0">
              <a:lnSpc>
                <a:spcPct val="100000"/>
              </a:lnSpc>
              <a:spcBef>
                <a:spcPts val="600"/>
              </a:spcBef>
              <a:spcAft>
                <a:spcPts val="0"/>
              </a:spcAft>
              <a:buClr>
                <a:schemeClr val="dk1"/>
              </a:buClr>
              <a:buSzPts val="2000"/>
              <a:buChar char="•"/>
            </a:pPr>
            <a:r>
              <a:rPr lang="en-US" sz="2000">
                <a:latin typeface="Arial"/>
                <a:ea typeface="Arial"/>
                <a:cs typeface="Arial"/>
                <a:sym typeface="Arial"/>
              </a:rPr>
              <a:t>Si la demanda de electricidad es mayor que la oferta, la frecuencia de la red baja</a:t>
            </a:r>
            <a:endParaRPr/>
          </a:p>
          <a:p>
            <a:pPr marL="228600" lvl="0" indent="-228600" algn="l" rtl="0">
              <a:lnSpc>
                <a:spcPct val="100000"/>
              </a:lnSpc>
              <a:spcBef>
                <a:spcPts val="600"/>
              </a:spcBef>
              <a:spcAft>
                <a:spcPts val="0"/>
              </a:spcAft>
              <a:buClr>
                <a:schemeClr val="dk1"/>
              </a:buClr>
              <a:buSzPts val="2000"/>
              <a:buChar char="•"/>
            </a:pPr>
            <a:r>
              <a:rPr lang="en-US" sz="2000">
                <a:latin typeface="Arial"/>
                <a:ea typeface="Arial"/>
                <a:cs typeface="Arial"/>
                <a:sym typeface="Arial"/>
              </a:rPr>
              <a:t>Si la frecuencia de la red baja lo suficiente, los generadores se desconectan porque </a:t>
            </a:r>
            <a:br>
              <a:rPr lang="en-US" sz="2000">
                <a:latin typeface="Arial"/>
                <a:ea typeface="Arial"/>
                <a:cs typeface="Arial"/>
                <a:sym typeface="Arial"/>
              </a:rPr>
            </a:br>
            <a:r>
              <a:rPr lang="en-US" sz="2000">
                <a:latin typeface="Arial"/>
                <a:ea typeface="Arial"/>
                <a:cs typeface="Arial"/>
                <a:sym typeface="Arial"/>
              </a:rPr>
              <a:t>no se adaptan lo suficientemente bien a la frecuencia de la red</a:t>
            </a:r>
            <a:endParaRPr/>
          </a:p>
          <a:p>
            <a:pPr marL="228600" lvl="0" indent="-228600" algn="l" rtl="0">
              <a:lnSpc>
                <a:spcPct val="100000"/>
              </a:lnSpc>
              <a:spcBef>
                <a:spcPts val="600"/>
              </a:spcBef>
              <a:spcAft>
                <a:spcPts val="0"/>
              </a:spcAft>
              <a:buClr>
                <a:schemeClr val="dk1"/>
              </a:buClr>
              <a:buSzPts val="2000"/>
              <a:buChar char="•"/>
            </a:pPr>
            <a:r>
              <a:rPr lang="en-US" sz="2000">
                <a:latin typeface="Arial"/>
                <a:ea typeface="Arial"/>
                <a:cs typeface="Arial"/>
                <a:sym typeface="Arial"/>
              </a:rPr>
              <a:t>La desconexión de los generadores provoca apagones que pueden durar horas o incluso días hasta que los generadores vuelven a funcionar</a:t>
            </a:r>
            <a:endParaRPr/>
          </a:p>
          <a:p>
            <a:pPr marL="228600" lvl="0" indent="-228600" algn="l" rtl="0">
              <a:lnSpc>
                <a:spcPct val="100000"/>
              </a:lnSpc>
              <a:spcBef>
                <a:spcPts val="600"/>
              </a:spcBef>
              <a:spcAft>
                <a:spcPts val="0"/>
              </a:spcAft>
              <a:buClr>
                <a:schemeClr val="dk1"/>
              </a:buClr>
              <a:buSzPts val="2000"/>
              <a:buChar char="•"/>
            </a:pPr>
            <a:r>
              <a:rPr lang="en-US" sz="2000">
                <a:latin typeface="Arial"/>
                <a:ea typeface="Arial"/>
                <a:cs typeface="Arial"/>
                <a:sym typeface="Arial"/>
              </a:rPr>
              <a:t>Para evitar los apagones, la mayoría de las redes tienen planes de desconexión de la carga eléctrica</a:t>
            </a:r>
            <a:endParaRPr/>
          </a:p>
          <a:p>
            <a:pPr marL="228600" lvl="0" indent="-228600" algn="l" rtl="0">
              <a:lnSpc>
                <a:spcPct val="100000"/>
              </a:lnSpc>
              <a:spcBef>
                <a:spcPts val="600"/>
              </a:spcBef>
              <a:spcAft>
                <a:spcPts val="0"/>
              </a:spcAft>
              <a:buClr>
                <a:schemeClr val="dk1"/>
              </a:buClr>
              <a:buSzPts val="2000"/>
              <a:buChar char="•"/>
            </a:pPr>
            <a:r>
              <a:rPr lang="en-US" sz="2000">
                <a:latin typeface="Arial"/>
                <a:ea typeface="Arial"/>
                <a:cs typeface="Arial"/>
                <a:sym typeface="Arial"/>
              </a:rPr>
              <a:t>La planificación de la oferta y la demanda es importante para mantener la luz.</a:t>
            </a:r>
            <a:endParaRPr/>
          </a:p>
        </p:txBody>
      </p:sp>
      <p:sp>
        <p:nvSpPr>
          <p:cNvPr id="184" name="Google Shape;184;p5"/>
          <p:cNvSpPr txBox="1"/>
          <p:nvPr/>
        </p:nvSpPr>
        <p:spPr>
          <a:xfrm>
            <a:off x="860612" y="421802"/>
            <a:ext cx="949869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9.1</a:t>
            </a:r>
            <a:br>
              <a:rPr lang="en-US" sz="4400" b="0" i="0">
                <a:solidFill>
                  <a:schemeClr val="dk1"/>
                </a:solidFill>
                <a:latin typeface="Arial"/>
                <a:ea typeface="Arial"/>
                <a:cs typeface="Arial"/>
                <a:sym typeface="Arial"/>
              </a:rPr>
            </a:br>
            <a:r>
              <a:rPr lang="en-US" sz="4400" b="0" i="0">
                <a:solidFill>
                  <a:schemeClr val="dk1"/>
                </a:solidFill>
                <a:latin typeface="Arial"/>
                <a:ea typeface="Arial"/>
                <a:cs typeface="Arial"/>
                <a:sym typeface="Arial"/>
              </a:rPr>
              <a:t>Oferta y demanda de electricidad </a:t>
            </a:r>
            <a:endParaRPr sz="4400" b="0" i="0">
              <a:solidFill>
                <a:schemeClr val="dk1"/>
              </a:solidFill>
              <a:latin typeface="Arial"/>
              <a:ea typeface="Arial"/>
              <a:cs typeface="Arial"/>
              <a:sym typeface="Arial"/>
            </a:endParaRPr>
          </a:p>
        </p:txBody>
      </p:sp>
      <p:sp>
        <p:nvSpPr>
          <p:cNvPr id="185" name="Google Shape;185;p5"/>
          <p:cNvSpPr/>
          <p:nvPr/>
        </p:nvSpPr>
        <p:spPr>
          <a:xfrm>
            <a:off x="10287938" y="20041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5" descr="Track7_Lecture9_Slide5.mp3"/>
          <p:cNvPicPr preferRelativeResize="0"/>
          <p:nvPr/>
        </p:nvPicPr>
        <p:blipFill rotWithShape="1">
          <a:blip r:embed="rId4">
            <a:alphaModFix/>
          </a:blip>
          <a:srcRect/>
          <a:stretch/>
        </p:blipFill>
        <p:spPr>
          <a:xfrm>
            <a:off x="10359303" y="27178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3" name="Google Shape;193;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grpSp>
        <p:nvGrpSpPr>
          <p:cNvPr id="194" name="Google Shape;194;p6"/>
          <p:cNvGrpSpPr/>
          <p:nvPr/>
        </p:nvGrpSpPr>
        <p:grpSpPr>
          <a:xfrm>
            <a:off x="7260182" y="1925516"/>
            <a:ext cx="2856149" cy="4017219"/>
            <a:chOff x="7028269" y="1541203"/>
            <a:chExt cx="3419365" cy="4805722"/>
          </a:xfrm>
        </p:grpSpPr>
        <p:pic>
          <p:nvPicPr>
            <p:cNvPr id="195" name="Google Shape;195;p6"/>
            <p:cNvPicPr preferRelativeResize="0"/>
            <p:nvPr/>
          </p:nvPicPr>
          <p:blipFill rotWithShape="1">
            <a:blip r:embed="rId4">
              <a:alphaModFix/>
            </a:blip>
            <a:srcRect/>
            <a:stretch/>
          </p:blipFill>
          <p:spPr>
            <a:xfrm>
              <a:off x="7028269" y="4296215"/>
              <a:ext cx="3419365" cy="2050710"/>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7028269" y="1541203"/>
              <a:ext cx="3419365" cy="2055256"/>
            </a:xfrm>
            <a:prstGeom prst="rect">
              <a:avLst/>
            </a:prstGeom>
            <a:noFill/>
            <a:ln>
              <a:noFill/>
            </a:ln>
          </p:spPr>
        </p:pic>
      </p:grpSp>
      <p:pic>
        <p:nvPicPr>
          <p:cNvPr id="197" name="Google Shape;197;p6"/>
          <p:cNvPicPr preferRelativeResize="0"/>
          <p:nvPr/>
        </p:nvPicPr>
        <p:blipFill rotWithShape="1">
          <a:blip r:embed="rId6">
            <a:alphaModFix/>
          </a:blip>
          <a:srcRect/>
          <a:stretch/>
        </p:blipFill>
        <p:spPr>
          <a:xfrm>
            <a:off x="1013111" y="2765879"/>
            <a:ext cx="4075427" cy="2452854"/>
          </a:xfrm>
          <a:prstGeom prst="rect">
            <a:avLst/>
          </a:prstGeom>
          <a:noFill/>
          <a:ln>
            <a:noFill/>
          </a:ln>
        </p:spPr>
      </p:pic>
      <p:sp>
        <p:nvSpPr>
          <p:cNvPr id="198" name="Google Shape;198;p6"/>
          <p:cNvSpPr txBox="1"/>
          <p:nvPr/>
        </p:nvSpPr>
        <p:spPr>
          <a:xfrm>
            <a:off x="5304342" y="3323074"/>
            <a:ext cx="1284021" cy="120032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7200">
                <a:solidFill>
                  <a:schemeClr val="dk1"/>
                </a:solidFill>
                <a:latin typeface="Open Sans"/>
                <a:ea typeface="Open Sans"/>
                <a:cs typeface="Open Sans"/>
                <a:sym typeface="Open Sans"/>
              </a:rPr>
              <a:t>=</a:t>
            </a:r>
            <a:endParaRPr sz="7200" baseline="30000">
              <a:solidFill>
                <a:schemeClr val="dk1"/>
              </a:solidFill>
              <a:latin typeface="Open Sans"/>
              <a:ea typeface="Open Sans"/>
              <a:cs typeface="Open Sans"/>
              <a:sym typeface="Open Sans"/>
            </a:endParaRPr>
          </a:p>
        </p:txBody>
      </p:sp>
      <p:sp>
        <p:nvSpPr>
          <p:cNvPr id="199" name="Google Shape;199;p6"/>
          <p:cNvSpPr txBox="1"/>
          <p:nvPr/>
        </p:nvSpPr>
        <p:spPr>
          <a:xfrm>
            <a:off x="8011980" y="3429630"/>
            <a:ext cx="1284021"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chemeClr val="dk1"/>
                </a:solidFill>
                <a:latin typeface="Open Sans"/>
                <a:ea typeface="Open Sans"/>
                <a:cs typeface="Open Sans"/>
                <a:sym typeface="Open Sans"/>
              </a:rPr>
              <a:t>+</a:t>
            </a:r>
            <a:endParaRPr sz="6000" baseline="30000">
              <a:solidFill>
                <a:schemeClr val="dk1"/>
              </a:solidFill>
              <a:latin typeface="Open Sans"/>
              <a:ea typeface="Open Sans"/>
              <a:cs typeface="Open Sans"/>
              <a:sym typeface="Open Sans"/>
            </a:endParaRPr>
          </a:p>
        </p:txBody>
      </p:sp>
      <p:sp>
        <p:nvSpPr>
          <p:cNvPr id="200" name="Google Shape;200;p6"/>
          <p:cNvSpPr/>
          <p:nvPr/>
        </p:nvSpPr>
        <p:spPr>
          <a:xfrm>
            <a:off x="893841" y="1942951"/>
            <a:ext cx="6217920"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Renovables intermitentes</a:t>
            </a:r>
            <a:endParaRPr/>
          </a:p>
        </p:txBody>
      </p:sp>
      <p:sp>
        <p:nvSpPr>
          <p:cNvPr id="201" name="Google Shape;201;p6"/>
          <p:cNvSpPr/>
          <p:nvPr/>
        </p:nvSpPr>
        <p:spPr>
          <a:xfrm>
            <a:off x="6175706" y="3627773"/>
            <a:ext cx="469871" cy="5909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3600" b="1">
                <a:solidFill>
                  <a:srgbClr val="9CC2E5"/>
                </a:solidFill>
                <a:latin typeface="Open Sans"/>
                <a:ea typeface="Open Sans"/>
                <a:cs typeface="Open Sans"/>
                <a:sym typeface="Open Sans"/>
              </a:rPr>
              <a:t>?</a:t>
            </a:r>
            <a:endParaRPr/>
          </a:p>
        </p:txBody>
      </p:sp>
      <p:sp>
        <p:nvSpPr>
          <p:cNvPr id="202" name="Google Shape;202;p6"/>
          <p:cNvSpPr txBox="1"/>
          <p:nvPr/>
        </p:nvSpPr>
        <p:spPr>
          <a:xfrm>
            <a:off x="860612" y="619125"/>
            <a:ext cx="949869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9.1</a:t>
            </a:r>
            <a:br>
              <a:rPr lang="en-US" sz="4400" b="0" i="0">
                <a:solidFill>
                  <a:schemeClr val="dk1"/>
                </a:solidFill>
                <a:latin typeface="Arial"/>
                <a:ea typeface="Arial"/>
                <a:cs typeface="Arial"/>
                <a:sym typeface="Arial"/>
              </a:rPr>
            </a:br>
            <a:r>
              <a:rPr lang="en-US" sz="4400" b="0" i="0">
                <a:solidFill>
                  <a:schemeClr val="dk1"/>
                </a:solidFill>
                <a:latin typeface="Arial"/>
                <a:ea typeface="Arial"/>
                <a:cs typeface="Arial"/>
                <a:sym typeface="Arial"/>
              </a:rPr>
              <a:t>Oferta y demanda de electricidad </a:t>
            </a:r>
            <a:endParaRPr sz="4400" b="0" i="0">
              <a:solidFill>
                <a:schemeClr val="dk1"/>
              </a:solidFill>
              <a:latin typeface="Arial"/>
              <a:ea typeface="Arial"/>
              <a:cs typeface="Arial"/>
              <a:sym typeface="Arial"/>
            </a:endParaRPr>
          </a:p>
        </p:txBody>
      </p:sp>
      <p:sp>
        <p:nvSpPr>
          <p:cNvPr id="203" name="Google Shape;203;p6"/>
          <p:cNvSpPr/>
          <p:nvPr/>
        </p:nvSpPr>
        <p:spPr>
          <a:xfrm>
            <a:off x="10335750" y="18016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6" descr="Track7_Lecture9_Slide6.mp3"/>
          <p:cNvPicPr preferRelativeResize="0"/>
          <p:nvPr/>
        </p:nvPicPr>
        <p:blipFill rotWithShape="1">
          <a:blip r:embed="rId7">
            <a:alphaModFix/>
          </a:blip>
          <a:srcRect/>
          <a:stretch/>
        </p:blipFill>
        <p:spPr>
          <a:xfrm>
            <a:off x="10407115" y="25153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7" descr="Graphical user interface, text&#10;&#10;Description automatically generated"/>
          <p:cNvPicPr preferRelativeResize="0"/>
          <p:nvPr/>
        </p:nvPicPr>
        <p:blipFill rotWithShape="1">
          <a:blip r:embed="rId3">
            <a:alphaModFix/>
          </a:blip>
          <a:srcRect/>
          <a:stretch/>
        </p:blipFill>
        <p:spPr>
          <a:xfrm>
            <a:off x="0" y="1223"/>
            <a:ext cx="12192000" cy="6858000"/>
          </a:xfrm>
          <a:prstGeom prst="rect">
            <a:avLst/>
          </a:prstGeom>
          <a:noFill/>
          <a:ln>
            <a:noFill/>
          </a:ln>
        </p:spPr>
      </p:pic>
      <p:sp>
        <p:nvSpPr>
          <p:cNvPr id="211" name="Google Shape;211;p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grpSp>
        <p:nvGrpSpPr>
          <p:cNvPr id="212" name="Google Shape;212;p7"/>
          <p:cNvGrpSpPr/>
          <p:nvPr/>
        </p:nvGrpSpPr>
        <p:grpSpPr>
          <a:xfrm>
            <a:off x="2867201" y="1947904"/>
            <a:ext cx="6207049" cy="4134930"/>
            <a:chOff x="2340864" y="3512"/>
            <a:chExt cx="6207049" cy="4134930"/>
          </a:xfrm>
        </p:grpSpPr>
        <p:sp>
          <p:nvSpPr>
            <p:cNvPr id="213" name="Google Shape;213;p7"/>
            <p:cNvSpPr/>
            <p:nvPr/>
          </p:nvSpPr>
          <p:spPr>
            <a:xfrm>
              <a:off x="2340864" y="3512"/>
              <a:ext cx="2439210" cy="716436"/>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txBox="1"/>
            <p:nvPr/>
          </p:nvSpPr>
          <p:spPr>
            <a:xfrm>
              <a:off x="2361848" y="24496"/>
              <a:ext cx="2397242" cy="674468"/>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lt1"/>
                </a:buClr>
                <a:buSzPts val="1500"/>
                <a:buFont typeface="Open Sans Light"/>
                <a:buNone/>
              </a:pPr>
              <a:r>
                <a:rPr lang="en-US" sz="1500" b="0" i="0">
                  <a:solidFill>
                    <a:schemeClr val="lt1"/>
                  </a:solidFill>
                  <a:latin typeface="Open Sans Light"/>
                  <a:ea typeface="Open Sans Light"/>
                  <a:cs typeface="Open Sans Light"/>
                  <a:sym typeface="Open Sans Light"/>
                </a:rPr>
                <a:t>Almacenamiento de electricidad</a:t>
              </a:r>
              <a:endParaRPr/>
            </a:p>
          </p:txBody>
        </p:sp>
        <p:sp>
          <p:nvSpPr>
            <p:cNvPr id="215" name="Google Shape;215;p7"/>
            <p:cNvSpPr/>
            <p:nvPr/>
          </p:nvSpPr>
          <p:spPr>
            <a:xfrm>
              <a:off x="2584785" y="719949"/>
              <a:ext cx="243921" cy="899400"/>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216" name="Google Shape;216;p7"/>
            <p:cNvSpPr/>
            <p:nvPr/>
          </p:nvSpPr>
          <p:spPr>
            <a:xfrm>
              <a:off x="2828706" y="899059"/>
              <a:ext cx="2680494" cy="1440582"/>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txBox="1"/>
            <p:nvPr/>
          </p:nvSpPr>
          <p:spPr>
            <a:xfrm>
              <a:off x="2870899" y="941252"/>
              <a:ext cx="2596108" cy="1356196"/>
            </a:xfrm>
            <a:prstGeom prst="rect">
              <a:avLst/>
            </a:prstGeom>
            <a:noFill/>
            <a:ln>
              <a:noFill/>
            </a:ln>
          </p:spPr>
          <p:txBody>
            <a:bodyPr spcFirstLastPara="1" wrap="square" lIns="22850" tIns="15225" rIns="22850" bIns="15225" anchor="t" anchorCtr="0">
              <a:noAutofit/>
            </a:bodyPr>
            <a:lstStyle/>
            <a:p>
              <a:pPr marL="0" marR="0" lvl="0" indent="0" algn="l" rtl="0">
                <a:lnSpc>
                  <a:spcPct val="100000"/>
                </a:lnSpc>
                <a:spcBef>
                  <a:spcPts val="0"/>
                </a:spcBef>
                <a:spcAft>
                  <a:spcPts val="0"/>
                </a:spcAft>
                <a:buClr>
                  <a:schemeClr val="dk1"/>
                </a:buClr>
                <a:buSzPts val="1200"/>
                <a:buFont typeface="Open Sans Light"/>
                <a:buNone/>
              </a:pPr>
              <a:r>
                <a:rPr lang="en-US" sz="1200" b="0" i="0">
                  <a:solidFill>
                    <a:schemeClr val="dk1"/>
                  </a:solidFill>
                  <a:latin typeface="Open Sans Light"/>
                  <a:ea typeface="Open Sans Light"/>
                  <a:cs typeface="Open Sans Light"/>
                  <a:sym typeface="Open Sans Light"/>
                </a:rPr>
                <a:t>Tecnología actual</a:t>
              </a:r>
              <a:endParaRPr/>
            </a:p>
            <a:p>
              <a:pPr marL="114300" marR="0" lvl="1" indent="-114300" algn="l" rtl="0">
                <a:lnSpc>
                  <a:spcPct val="100000"/>
                </a:lnSpc>
                <a:spcBef>
                  <a:spcPts val="200"/>
                </a:spcBef>
                <a:spcAft>
                  <a:spcPts val="0"/>
                </a:spcAft>
                <a:buClr>
                  <a:schemeClr val="dk1"/>
                </a:buClr>
                <a:buSzPts val="1200"/>
                <a:buFont typeface="Open Sans Light"/>
                <a:buChar char="•"/>
              </a:pPr>
              <a:r>
                <a:rPr lang="en-US" sz="1200" b="0" i="0" u="none" strike="noStrike" cap="none">
                  <a:solidFill>
                    <a:schemeClr val="dk1"/>
                  </a:solidFill>
                  <a:latin typeface="Open Sans Light"/>
                  <a:ea typeface="Open Sans Light"/>
                  <a:cs typeface="Open Sans Light"/>
                  <a:sym typeface="Open Sans Light"/>
                </a:rPr>
                <a:t>Hidroeléctrica de bombeo</a:t>
              </a:r>
              <a:endParaRPr/>
            </a:p>
            <a:p>
              <a:pPr marL="114300" marR="0" lvl="1" indent="-114300" algn="l" rtl="0">
                <a:lnSpc>
                  <a:spcPct val="100000"/>
                </a:lnSpc>
                <a:spcBef>
                  <a:spcPts val="200"/>
                </a:spcBef>
                <a:spcAft>
                  <a:spcPts val="0"/>
                </a:spcAft>
                <a:buClr>
                  <a:schemeClr val="dk1"/>
                </a:buClr>
                <a:buSzPts val="1200"/>
                <a:buFont typeface="Open Sans Light"/>
                <a:buChar char="•"/>
              </a:pPr>
              <a:r>
                <a:rPr lang="en-US" sz="1200" b="0" i="0" u="none" strike="noStrike" cap="none">
                  <a:solidFill>
                    <a:schemeClr val="dk1"/>
                  </a:solidFill>
                  <a:latin typeface="Open Sans Light"/>
                  <a:ea typeface="Open Sans Light"/>
                  <a:cs typeface="Open Sans Light"/>
                  <a:sym typeface="Open Sans Light"/>
                </a:rPr>
                <a:t>Baterías de iones de litio</a:t>
              </a:r>
              <a:endParaRPr/>
            </a:p>
          </p:txBody>
        </p:sp>
        <p:sp>
          <p:nvSpPr>
            <p:cNvPr id="218" name="Google Shape;218;p7"/>
            <p:cNvSpPr/>
            <p:nvPr/>
          </p:nvSpPr>
          <p:spPr>
            <a:xfrm>
              <a:off x="2584785" y="719949"/>
              <a:ext cx="243921" cy="2519092"/>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219" name="Google Shape;219;p7"/>
            <p:cNvSpPr/>
            <p:nvPr/>
          </p:nvSpPr>
          <p:spPr>
            <a:xfrm>
              <a:off x="2828706" y="2518751"/>
              <a:ext cx="2680494" cy="1440582"/>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txBox="1"/>
            <p:nvPr/>
          </p:nvSpPr>
          <p:spPr>
            <a:xfrm>
              <a:off x="2870899" y="2560943"/>
              <a:ext cx="2596108" cy="1577499"/>
            </a:xfrm>
            <a:prstGeom prst="rect">
              <a:avLst/>
            </a:prstGeom>
            <a:noFill/>
            <a:ln>
              <a:noFill/>
            </a:ln>
          </p:spPr>
          <p:txBody>
            <a:bodyPr spcFirstLastPara="1" wrap="square" lIns="22850" tIns="15225" rIns="22850" bIns="15225" anchor="t" anchorCtr="0">
              <a:noAutofit/>
            </a:bodyPr>
            <a:lstStyle/>
            <a:p>
              <a:pPr marL="0" marR="0" lvl="0" indent="0" algn="l" rtl="0">
                <a:lnSpc>
                  <a:spcPct val="100000"/>
                </a:lnSpc>
                <a:spcBef>
                  <a:spcPts val="0"/>
                </a:spcBef>
                <a:spcAft>
                  <a:spcPts val="0"/>
                </a:spcAft>
                <a:buClr>
                  <a:schemeClr val="dk1"/>
                </a:buClr>
                <a:buSzPts val="1200"/>
                <a:buFont typeface="Open Sans Light"/>
                <a:buNone/>
              </a:pPr>
              <a:r>
                <a:rPr lang="en-US" sz="1200" b="0" i="0" dirty="0" err="1">
                  <a:solidFill>
                    <a:schemeClr val="dk1"/>
                  </a:solidFill>
                  <a:latin typeface="Open Sans Light"/>
                  <a:ea typeface="Open Sans Light"/>
                  <a:cs typeface="Open Sans Light"/>
                  <a:sym typeface="Open Sans Light"/>
                </a:rPr>
                <a:t>Desarrollar</a:t>
              </a:r>
              <a:r>
                <a:rPr lang="en-US" sz="1200" b="0" i="0" dirty="0">
                  <a:solidFill>
                    <a:schemeClr val="dk1"/>
                  </a:solidFill>
                  <a:latin typeface="Open Sans Light"/>
                  <a:ea typeface="Open Sans Light"/>
                  <a:cs typeface="Open Sans Light"/>
                  <a:sym typeface="Open Sans Light"/>
                </a:rPr>
                <a:t> la </a:t>
              </a:r>
              <a:r>
                <a:rPr lang="en-US" sz="1200" b="0" i="0" dirty="0" err="1">
                  <a:solidFill>
                    <a:schemeClr val="dk1"/>
                  </a:solidFill>
                  <a:latin typeface="Open Sans Light"/>
                  <a:ea typeface="Open Sans Light"/>
                  <a:cs typeface="Open Sans Light"/>
                  <a:sym typeface="Open Sans Light"/>
                </a:rPr>
                <a:t>tecnología</a:t>
              </a:r>
              <a:endParaRPr dirty="0"/>
            </a:p>
            <a:p>
              <a:pPr marL="114300" marR="0" lvl="1" indent="-114300" algn="l" rtl="0">
                <a:lnSpc>
                  <a:spcPct val="90000"/>
                </a:lnSpc>
                <a:spcBef>
                  <a:spcPts val="200"/>
                </a:spcBef>
                <a:spcAft>
                  <a:spcPts val="0"/>
                </a:spcAft>
                <a:buClr>
                  <a:schemeClr val="dk1"/>
                </a:buClr>
                <a:buSzPts val="1200"/>
                <a:buFont typeface="Open Sans Light"/>
                <a:buChar char="•"/>
              </a:pPr>
              <a:r>
                <a:rPr lang="en-US" sz="1100" b="0" i="0" u="none" strike="noStrike" cap="none" dirty="0" err="1">
                  <a:solidFill>
                    <a:schemeClr val="dk1"/>
                  </a:solidFill>
                  <a:latin typeface="Open Sans Light"/>
                  <a:ea typeface="Open Sans Light"/>
                  <a:cs typeface="Open Sans Light"/>
                  <a:sym typeface="Open Sans Light"/>
                </a:rPr>
                <a:t>Baterías</a:t>
              </a:r>
              <a:r>
                <a:rPr lang="en-US" sz="1100" b="0" i="0" u="none" strike="noStrike" cap="none" dirty="0">
                  <a:solidFill>
                    <a:schemeClr val="dk1"/>
                  </a:solidFill>
                  <a:latin typeface="Open Sans Light"/>
                  <a:ea typeface="Open Sans Light"/>
                  <a:cs typeface="Open Sans Light"/>
                  <a:sym typeface="Open Sans Light"/>
                </a:rPr>
                <a:t> de </a:t>
              </a:r>
              <a:r>
                <a:rPr lang="en-US" sz="1100" b="0" i="0" u="none" strike="noStrike" cap="none" dirty="0" err="1">
                  <a:solidFill>
                    <a:schemeClr val="dk1"/>
                  </a:solidFill>
                  <a:latin typeface="Open Sans Light"/>
                  <a:ea typeface="Open Sans Light"/>
                  <a:cs typeface="Open Sans Light"/>
                  <a:sym typeface="Open Sans Light"/>
                </a:rPr>
                <a:t>larga</a:t>
              </a:r>
              <a:r>
                <a:rPr lang="en-US" sz="1100" b="0" i="0" u="none" strike="noStrike" cap="none" dirty="0">
                  <a:solidFill>
                    <a:schemeClr val="dk1"/>
                  </a:solidFill>
                  <a:latin typeface="Open Sans Light"/>
                  <a:ea typeface="Open Sans Light"/>
                  <a:cs typeface="Open Sans Light"/>
                  <a:sym typeface="Open Sans Light"/>
                </a:rPr>
                <a:t> </a:t>
              </a:r>
              <a:r>
                <a:rPr lang="en-US" sz="1100" b="0" i="0" u="none" strike="noStrike" cap="none" dirty="0" err="1">
                  <a:solidFill>
                    <a:schemeClr val="dk1"/>
                  </a:solidFill>
                  <a:latin typeface="Open Sans Light"/>
                  <a:ea typeface="Open Sans Light"/>
                  <a:cs typeface="Open Sans Light"/>
                  <a:sym typeface="Open Sans Light"/>
                </a:rPr>
                <a:t>duración</a:t>
              </a:r>
              <a:endParaRPr sz="1100" b="0" i="0" u="none" strike="noStrike" cap="none" dirty="0">
                <a:solidFill>
                  <a:schemeClr val="dk1"/>
                </a:solidFill>
                <a:latin typeface="Open Sans Light"/>
                <a:ea typeface="Open Sans Light"/>
                <a:cs typeface="Open Sans Light"/>
                <a:sym typeface="Open Sans Light"/>
              </a:endParaRPr>
            </a:p>
            <a:p>
              <a:pPr marL="114300" marR="0" lvl="1" indent="-114300" algn="l" rtl="0">
                <a:lnSpc>
                  <a:spcPct val="90000"/>
                </a:lnSpc>
                <a:spcBef>
                  <a:spcPts val="180"/>
                </a:spcBef>
                <a:spcAft>
                  <a:spcPts val="0"/>
                </a:spcAft>
                <a:buClr>
                  <a:schemeClr val="dk1"/>
                </a:buClr>
                <a:buSzPts val="1200"/>
                <a:buFont typeface="Open Sans Light"/>
                <a:buChar char="•"/>
              </a:pPr>
              <a:r>
                <a:rPr lang="en-US" sz="1100" b="0" i="0" u="none" strike="noStrike" cap="none" dirty="0" err="1">
                  <a:solidFill>
                    <a:schemeClr val="dk1"/>
                  </a:solidFill>
                  <a:latin typeface="Open Sans Light"/>
                  <a:ea typeface="Open Sans Light"/>
                  <a:cs typeface="Open Sans Light"/>
                  <a:sym typeface="Open Sans Light"/>
                </a:rPr>
                <a:t>Hidrógeno</a:t>
              </a:r>
              <a:r>
                <a:rPr lang="en-US" sz="1100" b="0" i="0" u="none" strike="noStrike" cap="none" dirty="0">
                  <a:solidFill>
                    <a:schemeClr val="dk1"/>
                  </a:solidFill>
                  <a:latin typeface="Open Sans Light"/>
                  <a:ea typeface="Open Sans Light"/>
                  <a:cs typeface="Open Sans Light"/>
                  <a:sym typeface="Open Sans Light"/>
                </a:rPr>
                <a:t> y combustibles </a:t>
              </a:r>
              <a:r>
                <a:rPr lang="en-US" sz="1100" b="0" i="0" u="none" strike="noStrike" cap="none" dirty="0" err="1">
                  <a:solidFill>
                    <a:schemeClr val="dk1"/>
                  </a:solidFill>
                  <a:latin typeface="Open Sans Light"/>
                  <a:ea typeface="Open Sans Light"/>
                  <a:cs typeface="Open Sans Light"/>
                  <a:sym typeface="Open Sans Light"/>
                </a:rPr>
                <a:t>limpios</a:t>
              </a:r>
              <a:endParaRPr sz="1200" dirty="0"/>
            </a:p>
            <a:p>
              <a:pPr marL="114300" marR="0" lvl="1" indent="-114300" algn="l" rtl="0">
                <a:lnSpc>
                  <a:spcPct val="90000"/>
                </a:lnSpc>
                <a:spcBef>
                  <a:spcPts val="180"/>
                </a:spcBef>
                <a:spcAft>
                  <a:spcPts val="0"/>
                </a:spcAft>
                <a:buClr>
                  <a:schemeClr val="dk1"/>
                </a:buClr>
                <a:buSzPts val="1200"/>
                <a:buFont typeface="Open Sans Light"/>
                <a:buChar char="•"/>
              </a:pPr>
              <a:r>
                <a:rPr lang="en-US" sz="1100" b="0" i="0" u="none" strike="noStrike" cap="none" dirty="0" err="1">
                  <a:solidFill>
                    <a:schemeClr val="dk1"/>
                  </a:solidFill>
                  <a:latin typeface="Open Sans Light"/>
                  <a:ea typeface="Open Sans Light"/>
                  <a:cs typeface="Open Sans Light"/>
                  <a:sym typeface="Open Sans Light"/>
                </a:rPr>
                <a:t>Almacenamiento</a:t>
              </a:r>
              <a:r>
                <a:rPr lang="en-US" sz="1100" b="0" i="0" u="none" strike="noStrike" cap="none" dirty="0">
                  <a:solidFill>
                    <a:schemeClr val="dk1"/>
                  </a:solidFill>
                  <a:latin typeface="Open Sans Light"/>
                  <a:ea typeface="Open Sans Light"/>
                  <a:cs typeface="Open Sans Light"/>
                  <a:sym typeface="Open Sans Light"/>
                </a:rPr>
                <a:t> de </a:t>
              </a:r>
              <a:r>
                <a:rPr lang="en-US" sz="1100" b="0" i="0" u="none" strike="noStrike" cap="none" dirty="0" err="1">
                  <a:solidFill>
                    <a:schemeClr val="dk1"/>
                  </a:solidFill>
                  <a:latin typeface="Open Sans Light"/>
                  <a:ea typeface="Open Sans Light"/>
                  <a:cs typeface="Open Sans Light"/>
                  <a:sym typeface="Open Sans Light"/>
                </a:rPr>
                <a:t>energía</a:t>
              </a:r>
              <a:r>
                <a:rPr lang="en-US" sz="1100" b="0" i="0" u="none" strike="noStrike" cap="none" dirty="0">
                  <a:solidFill>
                    <a:schemeClr val="dk1"/>
                  </a:solidFill>
                  <a:latin typeface="Open Sans Light"/>
                  <a:ea typeface="Open Sans Light"/>
                  <a:cs typeface="Open Sans Light"/>
                  <a:sym typeface="Open Sans Light"/>
                </a:rPr>
                <a:t> </a:t>
              </a:r>
              <a:r>
                <a:rPr lang="en-US" sz="1100" b="0" i="0" u="none" strike="noStrike" cap="none" dirty="0" err="1">
                  <a:solidFill>
                    <a:schemeClr val="dk1"/>
                  </a:solidFill>
                  <a:latin typeface="Open Sans Light"/>
                  <a:ea typeface="Open Sans Light"/>
                  <a:cs typeface="Open Sans Light"/>
                  <a:sym typeface="Open Sans Light"/>
                </a:rPr>
                <a:t>térmica</a:t>
              </a:r>
              <a:endParaRPr sz="1200" dirty="0"/>
            </a:p>
            <a:p>
              <a:pPr marL="114300" marR="0" lvl="1" indent="-114300" algn="l" rtl="0">
                <a:lnSpc>
                  <a:spcPct val="90000"/>
                </a:lnSpc>
                <a:spcBef>
                  <a:spcPts val="180"/>
                </a:spcBef>
                <a:spcAft>
                  <a:spcPts val="0"/>
                </a:spcAft>
                <a:buClr>
                  <a:schemeClr val="dk1"/>
                </a:buClr>
                <a:buSzPts val="1200"/>
                <a:buFont typeface="Open Sans Light"/>
                <a:buChar char="•"/>
              </a:pPr>
              <a:r>
                <a:rPr lang="en-US" sz="1100" b="0" i="0" u="none" strike="noStrike" cap="none" dirty="0" err="1">
                  <a:solidFill>
                    <a:schemeClr val="dk1"/>
                  </a:solidFill>
                  <a:latin typeface="Open Sans Light"/>
                  <a:ea typeface="Open Sans Light"/>
                  <a:cs typeface="Open Sans Light"/>
                  <a:sym typeface="Open Sans Light"/>
                </a:rPr>
                <a:t>Almacenamiento</a:t>
              </a:r>
              <a:r>
                <a:rPr lang="en-US" sz="1100" b="0" i="0" u="none" strike="noStrike" cap="none" dirty="0">
                  <a:solidFill>
                    <a:schemeClr val="dk1"/>
                  </a:solidFill>
                  <a:latin typeface="Open Sans Light"/>
                  <a:ea typeface="Open Sans Light"/>
                  <a:cs typeface="Open Sans Light"/>
                  <a:sym typeface="Open Sans Light"/>
                </a:rPr>
                <a:t> de </a:t>
              </a:r>
              <a:r>
                <a:rPr lang="en-US" sz="1100" b="0" i="0" u="none" strike="noStrike" cap="none" dirty="0" err="1">
                  <a:solidFill>
                    <a:schemeClr val="dk1"/>
                  </a:solidFill>
                  <a:latin typeface="Open Sans Light"/>
                  <a:ea typeface="Open Sans Light"/>
                  <a:cs typeface="Open Sans Light"/>
                  <a:sym typeface="Open Sans Light"/>
                </a:rPr>
                <a:t>aire</a:t>
              </a:r>
              <a:r>
                <a:rPr lang="en-US" sz="1100" b="0" i="0" u="none" strike="noStrike" cap="none" dirty="0">
                  <a:solidFill>
                    <a:schemeClr val="dk1"/>
                  </a:solidFill>
                  <a:latin typeface="Open Sans Light"/>
                  <a:ea typeface="Open Sans Light"/>
                  <a:cs typeface="Open Sans Light"/>
                  <a:sym typeface="Open Sans Light"/>
                </a:rPr>
                <a:t> </a:t>
              </a:r>
              <a:r>
                <a:rPr lang="en-US" sz="1100" b="0" i="0" u="none" strike="noStrike" cap="none" dirty="0" err="1">
                  <a:solidFill>
                    <a:schemeClr val="dk1"/>
                  </a:solidFill>
                  <a:latin typeface="Open Sans Light"/>
                  <a:ea typeface="Open Sans Light"/>
                  <a:cs typeface="Open Sans Light"/>
                  <a:sym typeface="Open Sans Light"/>
                </a:rPr>
                <a:t>comprimido</a:t>
              </a:r>
              <a:endParaRPr sz="1100" b="0" i="0" u="none" strike="noStrike" cap="none" dirty="0">
                <a:solidFill>
                  <a:schemeClr val="dk1"/>
                </a:solidFill>
                <a:latin typeface="Open Sans Light"/>
                <a:ea typeface="Open Sans Light"/>
                <a:cs typeface="Open Sans Light"/>
                <a:sym typeface="Open Sans Light"/>
              </a:endParaRPr>
            </a:p>
            <a:p>
              <a:pPr marL="114300" marR="0" lvl="1" indent="-114300" algn="l" rtl="0">
                <a:lnSpc>
                  <a:spcPct val="90000"/>
                </a:lnSpc>
                <a:spcBef>
                  <a:spcPts val="180"/>
                </a:spcBef>
                <a:spcAft>
                  <a:spcPts val="0"/>
                </a:spcAft>
                <a:buClr>
                  <a:schemeClr val="dk1"/>
                </a:buClr>
                <a:buSzPts val="1200"/>
                <a:buFont typeface="Open Sans Light"/>
                <a:buChar char="•"/>
              </a:pPr>
              <a:r>
                <a:rPr lang="en-US" sz="1100" b="0" i="0" u="none" strike="noStrike" cap="none" dirty="0" err="1">
                  <a:solidFill>
                    <a:schemeClr val="dk1"/>
                  </a:solidFill>
                  <a:latin typeface="Open Sans Light"/>
                  <a:ea typeface="Open Sans Light"/>
                  <a:cs typeface="Open Sans Light"/>
                  <a:sym typeface="Open Sans Light"/>
                </a:rPr>
                <a:t>Almacenamiento</a:t>
              </a:r>
              <a:r>
                <a:rPr lang="en-US" sz="1100" b="0" i="0" u="none" strike="noStrike" cap="none" dirty="0">
                  <a:solidFill>
                    <a:schemeClr val="dk1"/>
                  </a:solidFill>
                  <a:latin typeface="Open Sans Light"/>
                  <a:ea typeface="Open Sans Light"/>
                  <a:cs typeface="Open Sans Light"/>
                  <a:sym typeface="Open Sans Light"/>
                </a:rPr>
                <a:t> de </a:t>
              </a:r>
              <a:r>
                <a:rPr lang="en-US" sz="1100" b="0" i="0" u="none" strike="noStrike" cap="none" dirty="0" err="1">
                  <a:solidFill>
                    <a:schemeClr val="dk1"/>
                  </a:solidFill>
                  <a:latin typeface="Open Sans Light"/>
                  <a:ea typeface="Open Sans Light"/>
                  <a:cs typeface="Open Sans Light"/>
                  <a:sym typeface="Open Sans Light"/>
                </a:rPr>
                <a:t>energía</a:t>
              </a:r>
              <a:r>
                <a:rPr lang="en-US" sz="1100" b="0" i="0" u="none" strike="noStrike" cap="none" dirty="0">
                  <a:solidFill>
                    <a:schemeClr val="dk1"/>
                  </a:solidFill>
                  <a:latin typeface="Open Sans Light"/>
                  <a:ea typeface="Open Sans Light"/>
                  <a:cs typeface="Open Sans Light"/>
                  <a:sym typeface="Open Sans Light"/>
                </a:rPr>
                <a:t> </a:t>
              </a:r>
              <a:r>
                <a:rPr lang="en-US" sz="1100" b="0" i="0" u="none" strike="noStrike" cap="none" dirty="0" err="1">
                  <a:solidFill>
                    <a:schemeClr val="dk1"/>
                  </a:solidFill>
                  <a:latin typeface="Open Sans Light"/>
                  <a:ea typeface="Open Sans Light"/>
                  <a:cs typeface="Open Sans Light"/>
                  <a:sym typeface="Open Sans Light"/>
                </a:rPr>
                <a:t>cinética</a:t>
              </a:r>
              <a:endParaRPr sz="1100" b="0" i="0" u="none" strike="noStrike" cap="none" dirty="0">
                <a:solidFill>
                  <a:schemeClr val="dk1"/>
                </a:solidFill>
                <a:latin typeface="Open Sans Light"/>
                <a:ea typeface="Open Sans Light"/>
                <a:cs typeface="Open Sans Light"/>
                <a:sym typeface="Open Sans Light"/>
              </a:endParaRPr>
            </a:p>
          </p:txBody>
        </p:sp>
        <p:sp>
          <p:nvSpPr>
            <p:cNvPr id="221" name="Google Shape;221;p7"/>
            <p:cNvSpPr/>
            <p:nvPr/>
          </p:nvSpPr>
          <p:spPr>
            <a:xfrm>
              <a:off x="5379577" y="3512"/>
              <a:ext cx="2439210" cy="716436"/>
            </a:xfrm>
            <a:prstGeom prst="roundRect">
              <a:avLst>
                <a:gd name="adj" fmla="val 10000"/>
              </a:avLst>
            </a:prstGeom>
            <a:solidFill>
              <a:srgbClr val="B026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txBox="1"/>
            <p:nvPr/>
          </p:nvSpPr>
          <p:spPr>
            <a:xfrm>
              <a:off x="5400561" y="24496"/>
              <a:ext cx="2397242" cy="674468"/>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chemeClr val="lt1"/>
                </a:buClr>
                <a:buSzPts val="1500"/>
                <a:buFont typeface="Open Sans Light"/>
                <a:buNone/>
              </a:pPr>
              <a:r>
                <a:rPr lang="en-US" sz="1500" b="0" i="0">
                  <a:solidFill>
                    <a:schemeClr val="lt1"/>
                  </a:solidFill>
                  <a:latin typeface="Open Sans Light"/>
                  <a:ea typeface="Open Sans Light"/>
                  <a:cs typeface="Open Sans Light"/>
                  <a:sym typeface="Open Sans Light"/>
                </a:rPr>
                <a:t>Flexibilidad de carga</a:t>
              </a:r>
              <a:endParaRPr/>
            </a:p>
          </p:txBody>
        </p:sp>
        <p:sp>
          <p:nvSpPr>
            <p:cNvPr id="223" name="Google Shape;223;p7"/>
            <p:cNvSpPr/>
            <p:nvPr/>
          </p:nvSpPr>
          <p:spPr>
            <a:xfrm>
              <a:off x="5623498" y="719949"/>
              <a:ext cx="243921" cy="899400"/>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224" name="Google Shape;224;p7"/>
            <p:cNvSpPr/>
            <p:nvPr/>
          </p:nvSpPr>
          <p:spPr>
            <a:xfrm>
              <a:off x="5867419" y="899059"/>
              <a:ext cx="2680494" cy="1440582"/>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txBox="1"/>
            <p:nvPr/>
          </p:nvSpPr>
          <p:spPr>
            <a:xfrm>
              <a:off x="5909612" y="941252"/>
              <a:ext cx="2596108" cy="1356196"/>
            </a:xfrm>
            <a:prstGeom prst="rect">
              <a:avLst/>
            </a:prstGeom>
            <a:noFill/>
            <a:ln>
              <a:noFill/>
            </a:ln>
          </p:spPr>
          <p:txBody>
            <a:bodyPr spcFirstLastPara="1" wrap="square" lIns="22850" tIns="15225" rIns="22850" bIns="15225" anchor="t" anchorCtr="0">
              <a:noAutofit/>
            </a:bodyPr>
            <a:lstStyle/>
            <a:p>
              <a:pPr marL="0" marR="0" lvl="0" indent="0" algn="l" rtl="0">
                <a:lnSpc>
                  <a:spcPct val="100000"/>
                </a:lnSpc>
                <a:spcBef>
                  <a:spcPts val="0"/>
                </a:spcBef>
                <a:spcAft>
                  <a:spcPts val="0"/>
                </a:spcAft>
                <a:buClr>
                  <a:schemeClr val="dk1"/>
                </a:buClr>
                <a:buSzPts val="1200"/>
                <a:buFont typeface="Open Sans Light"/>
                <a:buNone/>
              </a:pPr>
              <a:r>
                <a:rPr lang="en-US" sz="1200" b="0" i="0" dirty="0">
                  <a:solidFill>
                    <a:schemeClr val="dk1"/>
                  </a:solidFill>
                  <a:latin typeface="Open Sans Light"/>
                  <a:ea typeface="Open Sans Light"/>
                  <a:cs typeface="Open Sans Light"/>
                  <a:sym typeface="Open Sans Light"/>
                </a:rPr>
                <a:t>Cargas </a:t>
              </a:r>
              <a:r>
                <a:rPr lang="en-US" sz="1200" b="0" i="0" dirty="0" err="1">
                  <a:solidFill>
                    <a:schemeClr val="dk1"/>
                  </a:solidFill>
                  <a:latin typeface="Open Sans Light"/>
                  <a:ea typeface="Open Sans Light"/>
                  <a:cs typeface="Open Sans Light"/>
                  <a:sym typeface="Open Sans Light"/>
                </a:rPr>
                <a:t>desplazables</a:t>
              </a:r>
              <a:endParaRPr dirty="0"/>
            </a:p>
            <a:p>
              <a:pPr marL="114300" marR="0" lvl="1" indent="-114300" algn="l" rtl="0">
                <a:lnSpc>
                  <a:spcPct val="90000"/>
                </a:lnSpc>
                <a:spcBef>
                  <a:spcPts val="200"/>
                </a:spcBef>
                <a:spcAft>
                  <a:spcPts val="0"/>
                </a:spcAft>
                <a:buClr>
                  <a:schemeClr val="dk1"/>
                </a:buClr>
                <a:buSzPts val="1200"/>
                <a:buFont typeface="Open Sans Light"/>
                <a:buChar char="•"/>
              </a:pPr>
              <a:r>
                <a:rPr lang="en-US" sz="1100" b="0" i="0" u="none" strike="noStrike" cap="none" dirty="0">
                  <a:solidFill>
                    <a:schemeClr val="dk1"/>
                  </a:solidFill>
                  <a:latin typeface="Open Sans Light"/>
                  <a:ea typeface="Open Sans Light"/>
                  <a:cs typeface="Open Sans Light"/>
                  <a:sym typeface="Open Sans Light"/>
                </a:rPr>
                <a:t>Carga de </a:t>
              </a:r>
              <a:r>
                <a:rPr lang="en-US" sz="1100" b="0" i="0" u="none" strike="noStrike" cap="none" dirty="0" err="1">
                  <a:solidFill>
                    <a:schemeClr val="dk1"/>
                  </a:solidFill>
                  <a:latin typeface="Open Sans Light"/>
                  <a:ea typeface="Open Sans Light"/>
                  <a:cs typeface="Open Sans Light"/>
                  <a:sym typeface="Open Sans Light"/>
                </a:rPr>
                <a:t>vehículos</a:t>
              </a:r>
              <a:r>
                <a:rPr lang="en-US" sz="1100" b="0" i="0" u="none" strike="noStrike" cap="none" dirty="0">
                  <a:solidFill>
                    <a:schemeClr val="dk1"/>
                  </a:solidFill>
                  <a:latin typeface="Open Sans Light"/>
                  <a:ea typeface="Open Sans Light"/>
                  <a:cs typeface="Open Sans Light"/>
                  <a:sym typeface="Open Sans Light"/>
                </a:rPr>
                <a:t> </a:t>
              </a:r>
              <a:r>
                <a:rPr lang="en-US" sz="1100" b="0" i="0" u="none" strike="noStrike" cap="none" dirty="0" err="1">
                  <a:solidFill>
                    <a:schemeClr val="dk1"/>
                  </a:solidFill>
                  <a:latin typeface="Open Sans Light"/>
                  <a:ea typeface="Open Sans Light"/>
                  <a:cs typeface="Open Sans Light"/>
                  <a:sym typeface="Open Sans Light"/>
                </a:rPr>
                <a:t>eléctricos</a:t>
              </a:r>
              <a:endParaRPr sz="1200" dirty="0"/>
            </a:p>
            <a:p>
              <a:pPr marL="114300" marR="0" lvl="1" indent="-114300" algn="l" rtl="0">
                <a:lnSpc>
                  <a:spcPct val="90000"/>
                </a:lnSpc>
                <a:spcBef>
                  <a:spcPts val="180"/>
                </a:spcBef>
                <a:spcAft>
                  <a:spcPts val="0"/>
                </a:spcAft>
                <a:buClr>
                  <a:schemeClr val="dk1"/>
                </a:buClr>
                <a:buSzPts val="1200"/>
                <a:buFont typeface="Open Sans Light"/>
                <a:buChar char="•"/>
              </a:pPr>
              <a:r>
                <a:rPr lang="en-US" sz="1100" b="0" i="0" u="none" strike="noStrike" cap="none" dirty="0" err="1">
                  <a:solidFill>
                    <a:schemeClr val="dk1"/>
                  </a:solidFill>
                  <a:latin typeface="Open Sans Light"/>
                  <a:ea typeface="Open Sans Light"/>
                  <a:cs typeface="Open Sans Light"/>
                  <a:sym typeface="Open Sans Light"/>
                </a:rPr>
                <a:t>Calefacción</a:t>
              </a:r>
              <a:r>
                <a:rPr lang="en-US" sz="1100" b="0" i="0" u="none" strike="noStrike" cap="none" dirty="0">
                  <a:solidFill>
                    <a:schemeClr val="dk1"/>
                  </a:solidFill>
                  <a:latin typeface="Open Sans Light"/>
                  <a:ea typeface="Open Sans Light"/>
                  <a:cs typeface="Open Sans Light"/>
                  <a:sym typeface="Open Sans Light"/>
                </a:rPr>
                <a:t> y </a:t>
              </a:r>
              <a:r>
                <a:rPr lang="en-US" sz="1100" b="0" i="0" u="none" strike="noStrike" cap="none" dirty="0" err="1">
                  <a:solidFill>
                    <a:schemeClr val="dk1"/>
                  </a:solidFill>
                  <a:latin typeface="Open Sans Light"/>
                  <a:ea typeface="Open Sans Light"/>
                  <a:cs typeface="Open Sans Light"/>
                  <a:sym typeface="Open Sans Light"/>
                </a:rPr>
                <a:t>refrigeración</a:t>
              </a:r>
              <a:r>
                <a:rPr lang="en-US" sz="1100" b="0" i="0" u="none" strike="noStrike" cap="none" dirty="0">
                  <a:solidFill>
                    <a:schemeClr val="dk1"/>
                  </a:solidFill>
                  <a:latin typeface="Open Sans Light"/>
                  <a:ea typeface="Open Sans Light"/>
                  <a:cs typeface="Open Sans Light"/>
                  <a:sym typeface="Open Sans Light"/>
                </a:rPr>
                <a:t> de </a:t>
              </a:r>
              <a:r>
                <a:rPr lang="en-US" sz="1100" b="0" i="0" u="none" strike="noStrike" cap="none" dirty="0" err="1">
                  <a:solidFill>
                    <a:schemeClr val="dk1"/>
                  </a:solidFill>
                  <a:latin typeface="Open Sans Light"/>
                  <a:ea typeface="Open Sans Light"/>
                  <a:cs typeface="Open Sans Light"/>
                  <a:sym typeface="Open Sans Light"/>
                </a:rPr>
                <a:t>espacios</a:t>
              </a:r>
              <a:endParaRPr sz="1100" b="0" i="0" u="none" strike="noStrike" cap="none" dirty="0">
                <a:solidFill>
                  <a:schemeClr val="dk1"/>
                </a:solidFill>
                <a:latin typeface="Open Sans Light"/>
                <a:ea typeface="Open Sans Light"/>
                <a:cs typeface="Open Sans Light"/>
                <a:sym typeface="Open Sans Light"/>
              </a:endParaRPr>
            </a:p>
            <a:p>
              <a:pPr marL="114300" marR="0" lvl="1" indent="-114300" algn="l" rtl="0">
                <a:lnSpc>
                  <a:spcPct val="90000"/>
                </a:lnSpc>
                <a:spcBef>
                  <a:spcPts val="180"/>
                </a:spcBef>
                <a:spcAft>
                  <a:spcPts val="0"/>
                </a:spcAft>
                <a:buClr>
                  <a:schemeClr val="dk1"/>
                </a:buClr>
                <a:buSzPts val="1200"/>
                <a:buFont typeface="Open Sans Light"/>
                <a:buChar char="•"/>
              </a:pPr>
              <a:r>
                <a:rPr lang="en-US" sz="1100" b="0" i="0" u="none" strike="noStrike" cap="none" dirty="0" err="1">
                  <a:solidFill>
                    <a:schemeClr val="dk1"/>
                  </a:solidFill>
                  <a:latin typeface="Open Sans Light"/>
                  <a:ea typeface="Open Sans Light"/>
                  <a:cs typeface="Open Sans Light"/>
                  <a:sym typeface="Open Sans Light"/>
                </a:rPr>
                <a:t>Calentamiento</a:t>
              </a:r>
              <a:r>
                <a:rPr lang="en-US" sz="1100" b="0" i="0" u="none" strike="noStrike" cap="none" dirty="0">
                  <a:solidFill>
                    <a:schemeClr val="dk1"/>
                  </a:solidFill>
                  <a:latin typeface="Open Sans Light"/>
                  <a:ea typeface="Open Sans Light"/>
                  <a:cs typeface="Open Sans Light"/>
                  <a:sym typeface="Open Sans Light"/>
                </a:rPr>
                <a:t> del </a:t>
              </a:r>
              <a:r>
                <a:rPr lang="en-US" sz="1100" b="0" i="0" u="none" strike="noStrike" cap="none" dirty="0" err="1">
                  <a:solidFill>
                    <a:schemeClr val="dk1"/>
                  </a:solidFill>
                  <a:latin typeface="Open Sans Light"/>
                  <a:ea typeface="Open Sans Light"/>
                  <a:cs typeface="Open Sans Light"/>
                  <a:sym typeface="Open Sans Light"/>
                </a:rPr>
                <a:t>agua</a:t>
              </a:r>
              <a:endParaRPr sz="1200" dirty="0"/>
            </a:p>
            <a:p>
              <a:pPr marL="114300" marR="0" lvl="1" indent="-114300" algn="l" rtl="0">
                <a:lnSpc>
                  <a:spcPct val="90000"/>
                </a:lnSpc>
                <a:spcBef>
                  <a:spcPts val="180"/>
                </a:spcBef>
                <a:spcAft>
                  <a:spcPts val="0"/>
                </a:spcAft>
                <a:buClr>
                  <a:schemeClr val="dk1"/>
                </a:buClr>
                <a:buSzPts val="1200"/>
                <a:buFont typeface="Open Sans Light"/>
                <a:buChar char="•"/>
              </a:pPr>
              <a:r>
                <a:rPr lang="en-US" sz="1100" b="0" i="0" u="none" strike="noStrike" cap="none" dirty="0" err="1">
                  <a:solidFill>
                    <a:schemeClr val="dk1"/>
                  </a:solidFill>
                  <a:latin typeface="Open Sans Light"/>
                  <a:ea typeface="Open Sans Light"/>
                  <a:cs typeface="Open Sans Light"/>
                  <a:sym typeface="Open Sans Light"/>
                </a:rPr>
                <a:t>Ciclos</a:t>
              </a:r>
              <a:r>
                <a:rPr lang="en-US" sz="1100" b="0" i="0" u="none" strike="noStrike" cap="none" dirty="0">
                  <a:solidFill>
                    <a:schemeClr val="dk1"/>
                  </a:solidFill>
                  <a:latin typeface="Open Sans Light"/>
                  <a:ea typeface="Open Sans Light"/>
                  <a:cs typeface="Open Sans Light"/>
                  <a:sym typeface="Open Sans Light"/>
                </a:rPr>
                <a:t> de </a:t>
              </a:r>
              <a:r>
                <a:rPr lang="en-US" sz="1100" b="0" i="0" u="none" strike="noStrike" cap="none" dirty="0" err="1">
                  <a:solidFill>
                    <a:schemeClr val="dk1"/>
                  </a:solidFill>
                  <a:latin typeface="Open Sans Light"/>
                  <a:ea typeface="Open Sans Light"/>
                  <a:cs typeface="Open Sans Light"/>
                  <a:sym typeface="Open Sans Light"/>
                </a:rPr>
                <a:t>lavado</a:t>
              </a:r>
              <a:endParaRPr sz="1200" dirty="0"/>
            </a:p>
            <a:p>
              <a:pPr marL="114300" marR="0" lvl="1" indent="-114300" algn="l" rtl="0">
                <a:lnSpc>
                  <a:spcPct val="90000"/>
                </a:lnSpc>
                <a:spcBef>
                  <a:spcPts val="180"/>
                </a:spcBef>
                <a:spcAft>
                  <a:spcPts val="0"/>
                </a:spcAft>
                <a:buClr>
                  <a:schemeClr val="dk1"/>
                </a:buClr>
                <a:buSzPts val="1200"/>
                <a:buFont typeface="Open Sans Light"/>
                <a:buChar char="•"/>
              </a:pPr>
              <a:r>
                <a:rPr lang="en-US" sz="1100" b="0" i="0" u="none" strike="noStrike" cap="none" dirty="0" err="1">
                  <a:solidFill>
                    <a:schemeClr val="dk1"/>
                  </a:solidFill>
                  <a:latin typeface="Open Sans Light"/>
                  <a:ea typeface="Open Sans Light"/>
                  <a:cs typeface="Open Sans Light"/>
                  <a:sym typeface="Open Sans Light"/>
                </a:rPr>
                <a:t>Computación</a:t>
              </a:r>
              <a:r>
                <a:rPr lang="en-US" sz="1100" b="0" i="0" u="none" strike="noStrike" cap="none" dirty="0">
                  <a:solidFill>
                    <a:schemeClr val="dk1"/>
                  </a:solidFill>
                  <a:latin typeface="Open Sans Light"/>
                  <a:ea typeface="Open Sans Light"/>
                  <a:cs typeface="Open Sans Light"/>
                  <a:sym typeface="Open Sans Light"/>
                </a:rPr>
                <a:t> en </a:t>
              </a:r>
              <a:r>
                <a:rPr lang="en-US" sz="1100" b="0" i="0" u="none" strike="noStrike" cap="none" dirty="0" err="1">
                  <a:solidFill>
                    <a:schemeClr val="dk1"/>
                  </a:solidFill>
                  <a:latin typeface="Open Sans Light"/>
                  <a:ea typeface="Open Sans Light"/>
                  <a:cs typeface="Open Sans Light"/>
                  <a:sym typeface="Open Sans Light"/>
                </a:rPr>
                <a:t>los</a:t>
              </a:r>
              <a:r>
                <a:rPr lang="en-US" sz="1100" b="0" i="0" u="none" strike="noStrike" cap="none" dirty="0">
                  <a:solidFill>
                    <a:schemeClr val="dk1"/>
                  </a:solidFill>
                  <a:latin typeface="Open Sans Light"/>
                  <a:ea typeface="Open Sans Light"/>
                  <a:cs typeface="Open Sans Light"/>
                  <a:sym typeface="Open Sans Light"/>
                </a:rPr>
                <a:t> </a:t>
              </a:r>
              <a:r>
                <a:rPr lang="en-US" sz="1100" b="0" i="0" u="none" strike="noStrike" cap="none" dirty="0" err="1">
                  <a:solidFill>
                    <a:schemeClr val="dk1"/>
                  </a:solidFill>
                  <a:latin typeface="Open Sans Light"/>
                  <a:ea typeface="Open Sans Light"/>
                  <a:cs typeface="Open Sans Light"/>
                  <a:sym typeface="Open Sans Light"/>
                </a:rPr>
                <a:t>centros</a:t>
              </a:r>
              <a:r>
                <a:rPr lang="en-US" sz="1100" b="0" i="0" u="none" strike="noStrike" cap="none" dirty="0">
                  <a:solidFill>
                    <a:schemeClr val="dk1"/>
                  </a:solidFill>
                  <a:latin typeface="Open Sans Light"/>
                  <a:ea typeface="Open Sans Light"/>
                  <a:cs typeface="Open Sans Light"/>
                  <a:sym typeface="Open Sans Light"/>
                </a:rPr>
                <a:t> de </a:t>
              </a:r>
              <a:r>
                <a:rPr lang="en-US" sz="1100" b="0" i="0" u="none" strike="noStrike" cap="none" dirty="0" err="1">
                  <a:solidFill>
                    <a:schemeClr val="dk1"/>
                  </a:solidFill>
                  <a:latin typeface="Open Sans Light"/>
                  <a:ea typeface="Open Sans Light"/>
                  <a:cs typeface="Open Sans Light"/>
                  <a:sym typeface="Open Sans Light"/>
                </a:rPr>
                <a:t>datos</a:t>
              </a:r>
              <a:endParaRPr sz="1200" dirty="0"/>
            </a:p>
          </p:txBody>
        </p:sp>
        <p:sp>
          <p:nvSpPr>
            <p:cNvPr id="226" name="Google Shape;226;p7"/>
            <p:cNvSpPr/>
            <p:nvPr/>
          </p:nvSpPr>
          <p:spPr>
            <a:xfrm>
              <a:off x="5623498" y="719949"/>
              <a:ext cx="243921" cy="2519092"/>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227" name="Google Shape;227;p7"/>
            <p:cNvSpPr/>
            <p:nvPr/>
          </p:nvSpPr>
          <p:spPr>
            <a:xfrm>
              <a:off x="5867419" y="2518751"/>
              <a:ext cx="2680494" cy="1440582"/>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txBox="1"/>
            <p:nvPr/>
          </p:nvSpPr>
          <p:spPr>
            <a:xfrm>
              <a:off x="5909612" y="2560944"/>
              <a:ext cx="2596108" cy="1356196"/>
            </a:xfrm>
            <a:prstGeom prst="rect">
              <a:avLst/>
            </a:prstGeom>
            <a:noFill/>
            <a:ln>
              <a:noFill/>
            </a:ln>
          </p:spPr>
          <p:txBody>
            <a:bodyPr spcFirstLastPara="1" wrap="square" lIns="22850" tIns="15225" rIns="22850" bIns="152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1200" b="0" i="0">
                  <a:solidFill>
                    <a:schemeClr val="dk1"/>
                  </a:solidFill>
                  <a:latin typeface="Open Sans Light"/>
                  <a:ea typeface="Open Sans Light"/>
                  <a:cs typeface="Open Sans Light"/>
                  <a:sym typeface="Open Sans Light"/>
                </a:rPr>
                <a:t>Cargas no desplazables</a:t>
              </a:r>
              <a:endParaRPr sz="1200" b="0" i="0">
                <a:solidFill>
                  <a:schemeClr val="dk1"/>
                </a:solidFill>
                <a:latin typeface="Open Sans Light"/>
                <a:ea typeface="Open Sans Light"/>
                <a:cs typeface="Open Sans Light"/>
                <a:sym typeface="Open Sans Light"/>
              </a:endParaRPr>
            </a:p>
            <a:p>
              <a:pPr marL="114300" marR="0" lvl="1" indent="-114300" algn="l" rtl="0">
                <a:lnSpc>
                  <a:spcPct val="100000"/>
                </a:lnSpc>
                <a:spcBef>
                  <a:spcPts val="200"/>
                </a:spcBef>
                <a:spcAft>
                  <a:spcPts val="0"/>
                </a:spcAft>
                <a:buClr>
                  <a:srgbClr val="000000"/>
                </a:buClr>
                <a:buSzPts val="1200"/>
                <a:buFont typeface="Open Sans Light"/>
                <a:buChar char="•"/>
              </a:pPr>
              <a:r>
                <a:rPr lang="en-US" sz="1200" b="0" i="0" u="none" strike="noStrike" cap="none">
                  <a:solidFill>
                    <a:srgbClr val="000000"/>
                  </a:solidFill>
                  <a:latin typeface="Open Sans Light"/>
                  <a:ea typeface="Open Sans Light"/>
                  <a:cs typeface="Open Sans Light"/>
                  <a:sym typeface="Open Sans Light"/>
                </a:rPr>
                <a:t>Iluminación</a:t>
              </a:r>
              <a:endParaRPr/>
            </a:p>
            <a:p>
              <a:pPr marL="114300" marR="0" lvl="1" indent="-114300" algn="l" rtl="0">
                <a:lnSpc>
                  <a:spcPct val="100000"/>
                </a:lnSpc>
                <a:spcBef>
                  <a:spcPts val="200"/>
                </a:spcBef>
                <a:spcAft>
                  <a:spcPts val="0"/>
                </a:spcAft>
                <a:buClr>
                  <a:schemeClr val="dk1"/>
                </a:buClr>
                <a:buSzPts val="1200"/>
                <a:buFont typeface="Open Sans Light"/>
                <a:buChar char="•"/>
              </a:pPr>
              <a:r>
                <a:rPr lang="en-US" sz="1200" b="0" i="0" u="none" strike="noStrike" cap="none">
                  <a:solidFill>
                    <a:schemeClr val="dk1"/>
                  </a:solidFill>
                  <a:latin typeface="Open Sans Light"/>
                  <a:ea typeface="Open Sans Light"/>
                  <a:cs typeface="Open Sans Light"/>
                  <a:sym typeface="Open Sans Light"/>
                </a:rPr>
                <a:t>Cocinar</a:t>
              </a:r>
              <a:endParaRPr sz="1200" b="0" i="0" u="none" strike="noStrike" cap="none">
                <a:solidFill>
                  <a:srgbClr val="000000"/>
                </a:solidFill>
                <a:latin typeface="Open Sans Light"/>
                <a:ea typeface="Open Sans Light"/>
                <a:cs typeface="Open Sans Light"/>
                <a:sym typeface="Open Sans Light"/>
              </a:endParaRPr>
            </a:p>
          </p:txBody>
        </p:sp>
      </p:grpSp>
      <p:sp>
        <p:nvSpPr>
          <p:cNvPr id="229" name="Google Shape;229;p7"/>
          <p:cNvSpPr/>
          <p:nvPr/>
        </p:nvSpPr>
        <p:spPr>
          <a:xfrm>
            <a:off x="669226" y="1427696"/>
            <a:ext cx="7645317"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Almacenamiento de electricidad y flexibilidad de carga</a:t>
            </a:r>
            <a:endParaRPr sz="2000" b="1">
              <a:solidFill>
                <a:srgbClr val="9CC2E5"/>
              </a:solidFill>
              <a:latin typeface="Arial"/>
              <a:ea typeface="Arial"/>
              <a:cs typeface="Arial"/>
              <a:sym typeface="Arial"/>
            </a:endParaRPr>
          </a:p>
        </p:txBody>
      </p:sp>
      <p:sp>
        <p:nvSpPr>
          <p:cNvPr id="230" name="Google Shape;230;p7"/>
          <p:cNvSpPr txBox="1"/>
          <p:nvPr/>
        </p:nvSpPr>
        <p:spPr>
          <a:xfrm>
            <a:off x="669226" y="237980"/>
            <a:ext cx="9782578"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Clase 9.1 Oferta y demanda de electricidad </a:t>
            </a:r>
            <a:endParaRPr sz="4400" b="0" i="0">
              <a:solidFill>
                <a:schemeClr val="dk1"/>
              </a:solidFill>
              <a:latin typeface="Arial"/>
              <a:ea typeface="Arial"/>
              <a:cs typeface="Arial"/>
              <a:sym typeface="Arial"/>
            </a:endParaRPr>
          </a:p>
        </p:txBody>
      </p:sp>
      <p:sp>
        <p:nvSpPr>
          <p:cNvPr id="231" name="Google Shape;231;p7"/>
          <p:cNvSpPr/>
          <p:nvPr/>
        </p:nvSpPr>
        <p:spPr>
          <a:xfrm>
            <a:off x="10061768" y="16713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p7" descr="Track7_Lecture9_Slide7.mp3"/>
          <p:cNvPicPr preferRelativeResize="0"/>
          <p:nvPr/>
        </p:nvPicPr>
        <p:blipFill rotWithShape="1">
          <a:blip r:embed="rId4">
            <a:alphaModFix/>
          </a:blip>
          <a:srcRect/>
          <a:stretch/>
        </p:blipFill>
        <p:spPr>
          <a:xfrm>
            <a:off x="10133133" y="238504"/>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9" name="Google Shape;239;p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pic>
        <p:nvPicPr>
          <p:cNvPr id="240" name="Google Shape;240;p8" descr="MAED - Mozilla Firefox"/>
          <p:cNvPicPr preferRelativeResize="0"/>
          <p:nvPr/>
        </p:nvPicPr>
        <p:blipFill rotWithShape="1">
          <a:blip r:embed="rId4">
            <a:alphaModFix/>
          </a:blip>
          <a:srcRect l="1212" t="3030" r="2422" b="5163"/>
          <a:stretch/>
        </p:blipFill>
        <p:spPr>
          <a:xfrm>
            <a:off x="3097378" y="2050423"/>
            <a:ext cx="5249278" cy="4156766"/>
          </a:xfrm>
          <a:prstGeom prst="rect">
            <a:avLst/>
          </a:prstGeom>
          <a:noFill/>
          <a:ln>
            <a:noFill/>
          </a:ln>
        </p:spPr>
      </p:pic>
      <p:sp>
        <p:nvSpPr>
          <p:cNvPr id="241" name="Google Shape;241;p8"/>
          <p:cNvSpPr/>
          <p:nvPr/>
        </p:nvSpPr>
        <p:spPr>
          <a:xfrm>
            <a:off x="5722017" y="5235626"/>
            <a:ext cx="2526740" cy="747725"/>
          </a:xfrm>
          <a:prstGeom prst="rect">
            <a:avLst/>
          </a:prstGeom>
          <a:noFill/>
          <a:ln w="28575" cap="flat" cmpd="sng">
            <a:solidFill>
              <a:srgbClr val="B026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sp>
        <p:nvSpPr>
          <p:cNvPr id="242" name="Google Shape;242;p8"/>
          <p:cNvSpPr/>
          <p:nvPr/>
        </p:nvSpPr>
        <p:spPr>
          <a:xfrm>
            <a:off x="429040" y="1561352"/>
            <a:ext cx="6217920"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Introducción a MAED-EL</a:t>
            </a:r>
            <a:endParaRPr/>
          </a:p>
        </p:txBody>
      </p:sp>
      <p:sp>
        <p:nvSpPr>
          <p:cNvPr id="243" name="Google Shape;243;p8"/>
          <p:cNvSpPr/>
          <p:nvPr/>
        </p:nvSpPr>
        <p:spPr>
          <a:xfrm>
            <a:off x="429040" y="258715"/>
            <a:ext cx="882128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Arial"/>
                <a:ea typeface="Arial"/>
                <a:cs typeface="Arial"/>
                <a:sym typeface="Arial"/>
              </a:rPr>
              <a:t>Conferencia 9.2 Objetivo de MAED-EL</a:t>
            </a:r>
            <a:endParaRPr sz="4400" b="0" i="0">
              <a:solidFill>
                <a:schemeClr val="dk1"/>
              </a:solidFill>
              <a:latin typeface="Arial"/>
              <a:ea typeface="Arial"/>
              <a:cs typeface="Arial"/>
              <a:sym typeface="Arial"/>
            </a:endParaRPr>
          </a:p>
        </p:txBody>
      </p:sp>
      <p:sp>
        <p:nvSpPr>
          <p:cNvPr id="244" name="Google Shape;244;p8"/>
          <p:cNvSpPr/>
          <p:nvPr/>
        </p:nvSpPr>
        <p:spPr>
          <a:xfrm>
            <a:off x="10097539" y="1341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5" name="Google Shape;245;p8" descr="Track7_Lecture9_Slide8.mp3"/>
          <p:cNvPicPr preferRelativeResize="0"/>
          <p:nvPr/>
        </p:nvPicPr>
        <p:blipFill rotWithShape="1">
          <a:blip r:embed="rId5">
            <a:alphaModFix/>
          </a:blip>
          <a:srcRect/>
          <a:stretch/>
        </p:blipFill>
        <p:spPr>
          <a:xfrm>
            <a:off x="10168904" y="205539"/>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2" name="Google Shape;252;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pic>
        <p:nvPicPr>
          <p:cNvPr id="253" name="Google Shape;253;p9"/>
          <p:cNvPicPr preferRelativeResize="0"/>
          <p:nvPr/>
        </p:nvPicPr>
        <p:blipFill rotWithShape="1">
          <a:blip r:embed="rId4">
            <a:alphaModFix/>
          </a:blip>
          <a:srcRect/>
          <a:stretch/>
        </p:blipFill>
        <p:spPr>
          <a:xfrm>
            <a:off x="2889216" y="1797873"/>
            <a:ext cx="5586772" cy="4384930"/>
          </a:xfrm>
          <a:prstGeom prst="rect">
            <a:avLst/>
          </a:prstGeom>
          <a:noFill/>
          <a:ln>
            <a:noFill/>
          </a:ln>
        </p:spPr>
      </p:pic>
      <p:cxnSp>
        <p:nvCxnSpPr>
          <p:cNvPr id="254" name="Google Shape;254;p9"/>
          <p:cNvCxnSpPr/>
          <p:nvPr/>
        </p:nvCxnSpPr>
        <p:spPr>
          <a:xfrm>
            <a:off x="3401760" y="3686769"/>
            <a:ext cx="4929849" cy="0"/>
          </a:xfrm>
          <a:prstGeom prst="straightConnector1">
            <a:avLst/>
          </a:prstGeom>
          <a:solidFill>
            <a:srgbClr val="FF6600"/>
          </a:solidFill>
          <a:ln w="38100" cap="flat" cmpd="sng">
            <a:solidFill>
              <a:srgbClr val="B02633"/>
            </a:solidFill>
            <a:prstDash val="solid"/>
            <a:round/>
            <a:headEnd type="none" w="sm" len="sm"/>
            <a:tailEnd type="none" w="sm" len="sm"/>
          </a:ln>
        </p:spPr>
      </p:cxnSp>
      <p:sp>
        <p:nvSpPr>
          <p:cNvPr id="255" name="Google Shape;255;p9"/>
          <p:cNvSpPr txBox="1"/>
          <p:nvPr/>
        </p:nvSpPr>
        <p:spPr>
          <a:xfrm>
            <a:off x="3407763" y="3734895"/>
            <a:ext cx="11832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Open Sans"/>
                <a:ea typeface="Open Sans"/>
                <a:cs typeface="Open Sans"/>
                <a:sym typeface="Open Sans"/>
              </a:rPr>
              <a:t>1820 MW</a:t>
            </a:r>
            <a:endParaRPr/>
          </a:p>
        </p:txBody>
      </p:sp>
      <p:sp>
        <p:nvSpPr>
          <p:cNvPr id="256" name="Google Shape;256;p9"/>
          <p:cNvSpPr/>
          <p:nvPr/>
        </p:nvSpPr>
        <p:spPr>
          <a:xfrm>
            <a:off x="939493" y="1470678"/>
            <a:ext cx="6217920" cy="3693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1">
                <a:solidFill>
                  <a:srgbClr val="9CC2E5"/>
                </a:solidFill>
                <a:latin typeface="Arial"/>
                <a:ea typeface="Arial"/>
                <a:cs typeface="Arial"/>
                <a:sym typeface="Arial"/>
              </a:rPr>
              <a:t>Demanda anual frente a demanda horaria</a:t>
            </a:r>
            <a:endParaRPr sz="2000" b="1">
              <a:solidFill>
                <a:srgbClr val="9CC2E5"/>
              </a:solidFill>
              <a:latin typeface="Arial"/>
              <a:ea typeface="Arial"/>
              <a:cs typeface="Arial"/>
              <a:sym typeface="Arial"/>
            </a:endParaRPr>
          </a:p>
        </p:txBody>
      </p:sp>
      <p:sp>
        <p:nvSpPr>
          <p:cNvPr id="257" name="Google Shape;257;p9"/>
          <p:cNvSpPr/>
          <p:nvPr/>
        </p:nvSpPr>
        <p:spPr>
          <a:xfrm>
            <a:off x="858079" y="187251"/>
            <a:ext cx="9115261"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400" b="0" i="0">
                <a:solidFill>
                  <a:schemeClr val="dk1"/>
                </a:solidFill>
                <a:latin typeface="Open Sans"/>
                <a:ea typeface="Open Sans"/>
                <a:cs typeface="Open Sans"/>
                <a:sym typeface="Open Sans"/>
              </a:rPr>
              <a:t>Conferencia 9.2 Objetivo de MAED-EL</a:t>
            </a:r>
            <a:endParaRPr sz="4400" b="0" i="0">
              <a:solidFill>
                <a:schemeClr val="dk1"/>
              </a:solidFill>
              <a:latin typeface="Open Sans"/>
              <a:ea typeface="Open Sans"/>
              <a:cs typeface="Open Sans"/>
              <a:sym typeface="Open Sans"/>
            </a:endParaRPr>
          </a:p>
        </p:txBody>
      </p:sp>
      <p:sp>
        <p:nvSpPr>
          <p:cNvPr id="258" name="Google Shape;258;p9"/>
          <p:cNvSpPr/>
          <p:nvPr/>
        </p:nvSpPr>
        <p:spPr>
          <a:xfrm>
            <a:off x="10559406" y="22438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9" name="Google Shape;259;p9" descr="Track7_Lecture9_Slide9.mp3"/>
          <p:cNvPicPr preferRelativeResize="0"/>
          <p:nvPr/>
        </p:nvPicPr>
        <p:blipFill rotWithShape="1">
          <a:blip r:embed="rId5">
            <a:alphaModFix/>
          </a:blip>
          <a:srcRect/>
          <a:stretch/>
        </p:blipFill>
        <p:spPr>
          <a:xfrm>
            <a:off x="10630771" y="29574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5353</Words>
  <Application>Microsoft Macintosh PowerPoint</Application>
  <PresentationFormat>Widescreen</PresentationFormat>
  <Paragraphs>334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Open Sans</vt:lpstr>
      <vt:lpstr>Open Sans ExtraBold</vt:lpstr>
      <vt:lpstr>Open Sans Light</vt:lpstr>
      <vt:lpstr>Calibri</vt:lpstr>
      <vt:lpstr>Arial</vt:lpstr>
      <vt:lpstr>Office Theme</vt:lpstr>
      <vt:lpstr>PowerPoint Presentation</vt:lpstr>
      <vt:lpstr>PowerPoint Presentation</vt:lpstr>
      <vt:lpstr>Clase 9.1 Oferta y demanda de electricidad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Clase 9.4 Coeficientes de modulación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Yeganyan, Rudolf</cp:lastModifiedBy>
  <cp:revision>2</cp:revision>
  <dcterms:created xsi:type="dcterms:W3CDTF">2021-02-10T16:48:02Z</dcterms:created>
  <dcterms:modified xsi:type="dcterms:W3CDTF">2022-11-08T16:19:54Z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