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12192000"/>
  <p:notesSz cx="6858000" cy="9144000"/>
  <p:embeddedFontLst>
    <p:embeddedFont>
      <p:font typeface="Open Sans ExtraBold"/>
      <p:bold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di80hbE+OsfKjt9xjSyFqIr+b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605993-5E30-4B5B-91B3-D3FAE015AE25}">
  <a:tblStyle styleId="{55605993-5E30-4B5B-91B3-D3FAE015AE2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penSansExtraBol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regular.fntdata"/><Relationship Id="rId30" Type="http://schemas.openxmlformats.org/officeDocument/2006/relationships/font" Target="fonts/OpenSansExtraBold-boldItalic.fntdata"/><Relationship Id="rId11" Type="http://schemas.openxmlformats.org/officeDocument/2006/relationships/slide" Target="slides/slide4.xml"/><Relationship Id="rId33" Type="http://schemas.openxmlformats.org/officeDocument/2006/relationships/font" Target="fonts/OpenSans-italic.fntdata"/><Relationship Id="rId10" Type="http://schemas.openxmlformats.org/officeDocument/2006/relationships/slide" Target="slides/slide3.xml"/><Relationship Id="rId32" Type="http://schemas.openxmlformats.org/officeDocument/2006/relationships/font" Target="fonts/OpenSans-bold.fntdata"/><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 governance function are</a:t>
            </a:r>
            <a:endParaRPr/>
          </a:p>
          <a:p>
            <a:pPr indent="-228600" lvl="0" marL="228600" rtl="0" algn="l">
              <a:spcBef>
                <a:spcPts val="0"/>
              </a:spcBef>
              <a:spcAft>
                <a:spcPts val="0"/>
              </a:spcAft>
              <a:buClr>
                <a:schemeClr val="dk1"/>
              </a:buClr>
              <a:buSzPts val="1200"/>
              <a:buFont typeface="Calibri"/>
              <a:buAutoNum type="arabicPeriod"/>
            </a:pPr>
            <a:r>
              <a:rPr lang="en-GB"/>
              <a:t>Narrative and high-level direction setting: A narrative that frames climate action or the electricity transition objectives along domestic priorities can raise (political) support and can be crucial for the long-term success of the intervention.</a:t>
            </a:r>
            <a:endParaRPr/>
          </a:p>
          <a:p>
            <a:pPr indent="-228600" lvl="0" marL="228600" rtl="0" algn="l">
              <a:spcBef>
                <a:spcPts val="0"/>
              </a:spcBef>
              <a:spcAft>
                <a:spcPts val="0"/>
              </a:spcAft>
              <a:buClr>
                <a:schemeClr val="dk1"/>
              </a:buClr>
              <a:buSzPts val="1200"/>
              <a:buFont typeface="Calibri"/>
              <a:buAutoNum type="arabicPeriod"/>
            </a:pPr>
            <a:r>
              <a:rPr lang="en-GB"/>
              <a:t>Knowledge and expert advice: Decision-making for the electricity transition requires up-to-date knowledge and, thus, robust mechanisms of knowledge creation, assessment and sharing.</a:t>
            </a:r>
            <a:endParaRPr/>
          </a:p>
          <a:p>
            <a:pPr indent="-228600" lvl="0" marL="228600" rtl="0" algn="l">
              <a:spcBef>
                <a:spcPts val="0"/>
              </a:spcBef>
              <a:spcAft>
                <a:spcPts val="0"/>
              </a:spcAft>
              <a:buClr>
                <a:schemeClr val="dk1"/>
              </a:buClr>
              <a:buSzPts val="1200"/>
              <a:buFont typeface="Calibri"/>
              <a:buAutoNum type="arabicPeriod"/>
            </a:pPr>
            <a:r>
              <a:rPr lang="en-GB"/>
              <a:t>Strategy articulation: Large-scale transformations like the electricity transition require long-term strategies which are often underpinned by long-term and interim targets.</a:t>
            </a:r>
            <a:endParaRPr/>
          </a:p>
          <a:p>
            <a:pPr indent="-228600" lvl="0" marL="228600" rtl="0" algn="l">
              <a:spcBef>
                <a:spcPts val="0"/>
              </a:spcBef>
              <a:spcAft>
                <a:spcPts val="0"/>
              </a:spcAft>
              <a:buClr>
                <a:schemeClr val="dk1"/>
              </a:buClr>
              <a:buSzPts val="1200"/>
              <a:buFont typeface="Calibri"/>
              <a:buAutoNum type="arabicPeriod"/>
            </a:pPr>
            <a:r>
              <a:rPr lang="en-GB"/>
              <a:t>Integration: The cross-sectoral nature of climate but also the electricity transition requires identification of linkages and fostering synergies, e.g., across different regulatory regimes.</a:t>
            </a:r>
            <a:endParaRPr/>
          </a:p>
          <a:p>
            <a:pPr indent="-228600" lvl="0" marL="228600" rtl="0" algn="l">
              <a:spcBef>
                <a:spcPts val="0"/>
              </a:spcBef>
              <a:spcAft>
                <a:spcPts val="0"/>
              </a:spcAft>
              <a:buClr>
                <a:schemeClr val="dk1"/>
              </a:buClr>
              <a:buSzPts val="1200"/>
              <a:buFont typeface="Calibri"/>
              <a:buAutoNum type="arabicPeriod"/>
            </a:pPr>
            <a:r>
              <a:rPr lang="en-GB"/>
              <a:t>Mainstreaming: Climate and electricity transition related concerns need to be embedded across all relevant sectors.</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202" name="Google Shape;20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03" name="Google Shape;203;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startAt="6"/>
            </a:pPr>
            <a:r>
              <a:rPr lang="en-GB"/>
              <a:t>Coordination: Effective governance of the electricity transition requires coordination - both horizontal (between government departments/sectors) and vertical (between different levels of government).</a:t>
            </a:r>
            <a:endParaRPr/>
          </a:p>
          <a:p>
            <a:pPr indent="-228600" lvl="0" marL="228600" rtl="0" algn="l">
              <a:spcBef>
                <a:spcPts val="0"/>
              </a:spcBef>
              <a:spcAft>
                <a:spcPts val="0"/>
              </a:spcAft>
              <a:buClr>
                <a:schemeClr val="dk1"/>
              </a:buClr>
              <a:buSzPts val="1200"/>
              <a:buFont typeface="Calibri"/>
              <a:buAutoNum type="arabicPeriod" startAt="6"/>
            </a:pPr>
            <a:r>
              <a:rPr lang="en-GB"/>
              <a:t>Stakeholder engagement and alignment: This is about the importance of working together with all relevant stakeholders. Participatory approaches can enhance policy or actions and provide credibility and enduring commitment to the transition.</a:t>
            </a:r>
            <a:endParaRPr/>
          </a:p>
          <a:p>
            <a:pPr indent="-228600" lvl="0" marL="228600" rtl="0" algn="l">
              <a:spcBef>
                <a:spcPts val="0"/>
              </a:spcBef>
              <a:spcAft>
                <a:spcPts val="0"/>
              </a:spcAft>
              <a:buClr>
                <a:schemeClr val="dk1"/>
              </a:buClr>
              <a:buSzPts val="1200"/>
              <a:buFont typeface="Calibri"/>
              <a:buAutoNum type="arabicPeriod" startAt="6"/>
            </a:pPr>
            <a:r>
              <a:rPr lang="en-GB"/>
              <a:t>Finance mobilisation and channelling: Mobilising foreign and domestic finance is crucial for the transition, for example, grid investments. The ability to get funds is often dependent on other governance functions.</a:t>
            </a:r>
            <a:endParaRPr/>
          </a:p>
          <a:p>
            <a:pPr indent="-228600" lvl="0" marL="228600" rtl="0" algn="l">
              <a:spcBef>
                <a:spcPts val="0"/>
              </a:spcBef>
              <a:spcAft>
                <a:spcPts val="0"/>
              </a:spcAft>
              <a:buClr>
                <a:schemeClr val="dk1"/>
              </a:buClr>
              <a:buSzPts val="1200"/>
              <a:buFont typeface="Calibri"/>
              <a:buAutoNum type="arabicPeriod" startAt="6"/>
            </a:pPr>
            <a:r>
              <a:rPr lang="en-GB"/>
              <a:t>Oversight, accountability and enforcement: A system of oversight and accountability is necessary to oversee implementation. This requires, for example, a robust measurement, reporting, and verification (MRV) approach.</a:t>
            </a:r>
            <a:endParaRPr/>
          </a:p>
          <a:p>
            <a:pPr indent="-95250" lvl="1" marL="6286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To summarize, this section gave an overview of the general governance functions that can be relevant for the electricity transition – this might get a bit clearer in the coming minutes when going through exemplary building blocks that could address them.</a:t>
            </a:r>
            <a:endParaRPr/>
          </a:p>
        </p:txBody>
      </p:sp>
      <p:sp>
        <p:nvSpPr>
          <p:cNvPr id="231" name="Google Shape;2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32" name="Google Shape;232;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55" name="Google Shape;255;p12: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The following section provides exemplary building blocks for meeting those governance functions. In particular, it lists a few examples for building blocks addressing the 'Narrative and high-level direction setting' and 'Knowledge and expert advice' functions.</a:t>
            </a:r>
            <a:endParaRPr/>
          </a:p>
        </p:txBody>
      </p:sp>
      <p:sp>
        <p:nvSpPr>
          <p:cNvPr id="256" name="Google Shape;256;p12: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57150" lvl="0" marL="57150" rtl="0" algn="l">
              <a:spcBef>
                <a:spcPts val="0"/>
              </a:spcBef>
              <a:spcAft>
                <a:spcPts val="0"/>
              </a:spcAft>
              <a:buClr>
                <a:schemeClr val="dk1"/>
              </a:buClr>
              <a:buSzPts val="1200"/>
              <a:buFont typeface="Arial"/>
              <a:buChar char="•"/>
            </a:pPr>
            <a:r>
              <a:rPr lang="en-GB"/>
              <a:t>A few example building block to address the narrative and strategy governance functions are provided on the slide. This includes</a:t>
            </a:r>
            <a:endParaRPr/>
          </a:p>
          <a:p>
            <a:pPr indent="-171450" lvl="1" marL="628650" rtl="0" algn="l">
              <a:spcBef>
                <a:spcPts val="0"/>
              </a:spcBef>
              <a:spcAft>
                <a:spcPts val="0"/>
              </a:spcAft>
              <a:buClr>
                <a:schemeClr val="dk1"/>
              </a:buClr>
              <a:buSzPts val="1200"/>
              <a:buFont typeface="Arial"/>
              <a:buChar char="•"/>
            </a:pPr>
            <a:r>
              <a:rPr lang="en-GB"/>
              <a:t>Setting out a convincing narrative and vision: Basic electricity law or government policy can be important instruments for setting out and codifying a clear narrative and vision that are grounded in domestic priorities.</a:t>
            </a:r>
            <a:endParaRPr/>
          </a:p>
          <a:p>
            <a:pPr indent="-171450" lvl="1" marL="628650" rtl="0" algn="l">
              <a:spcBef>
                <a:spcPts val="0"/>
              </a:spcBef>
              <a:spcAft>
                <a:spcPts val="0"/>
              </a:spcAft>
              <a:buClr>
                <a:schemeClr val="dk1"/>
              </a:buClr>
              <a:buSzPts val="1200"/>
              <a:buFont typeface="Arial"/>
              <a:buChar char="•"/>
            </a:pPr>
            <a:r>
              <a:rPr lang="en-GB"/>
              <a:t>Establishing certainty on goals and strategy: Law and policy can set out long-term goals and a strategy in terms that avoid frequent updates to ensure stability and certainty in the transition process. A stronger sense of certainty might be achieved if this is established in electricity or climate change law that is passed by the national legislature and mandates the transition.</a:t>
            </a:r>
            <a:endParaRPr/>
          </a:p>
          <a:p>
            <a:pPr indent="-171450" lvl="1" marL="628650" rtl="0" algn="l">
              <a:spcBef>
                <a:spcPts val="0"/>
              </a:spcBef>
              <a:spcAft>
                <a:spcPts val="0"/>
              </a:spcAft>
              <a:buClr>
                <a:schemeClr val="dk1"/>
              </a:buClr>
              <a:buSzPts val="1200"/>
              <a:buFont typeface="Arial"/>
              <a:buChar char="•"/>
            </a:pPr>
            <a:r>
              <a:rPr lang="en-GB"/>
              <a:t>Establishing planning authority and mechanisms: A statutory electricity planning authority - that is appropriately resourced and empowered - can aid the government's transition planning. Mechanisms need to ensure directions of the authority are followed up and underpinned by policy measures and finance where relevant. Law and policy can also establish integrated planning processes across governmental and other stakeholders that allow for coordination and consistent planning.</a:t>
            </a:r>
            <a:endParaRPr/>
          </a:p>
          <a:p>
            <a:pPr indent="76200" lvl="0" marL="0" rtl="0" algn="l">
              <a:spcBef>
                <a:spcPts val="0"/>
              </a:spcBef>
              <a:spcAft>
                <a:spcPts val="0"/>
              </a:spcAft>
              <a:buClr>
                <a:schemeClr val="dk1"/>
              </a:buClr>
              <a:buSzPts val="1200"/>
              <a:buFont typeface="Arial"/>
              <a:buNone/>
            </a:pPr>
            <a:r>
              <a:t/>
            </a:r>
            <a:endParaRPr/>
          </a:p>
        </p:txBody>
      </p:sp>
      <p:sp>
        <p:nvSpPr>
          <p:cNvPr id="263" name="Google Shape;2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64" name="Google Shape;264;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Please take a few minutes to think about and discuss with your neighbours governance functions for the electricity transition in the context you are working in:</a:t>
            </a:r>
            <a:endParaRPr/>
          </a:p>
          <a:p>
            <a:pPr indent="-342900" lvl="0" marL="342900" rtl="0" algn="l">
              <a:spcBef>
                <a:spcPts val="0"/>
              </a:spcBef>
              <a:spcAft>
                <a:spcPts val="0"/>
              </a:spcAft>
              <a:buClr>
                <a:schemeClr val="dk1"/>
              </a:buClr>
              <a:buSzPts val="1200"/>
              <a:buFont typeface="Calibri"/>
              <a:buAutoNum type="arabicPeriod"/>
            </a:pPr>
            <a:r>
              <a:rPr lang="en-GB"/>
              <a:t>What are the most important governance functions to be addressed going forward, which are less relevant?</a:t>
            </a:r>
            <a:endParaRPr/>
          </a:p>
          <a:p>
            <a:pPr indent="-342900" lvl="0" marL="342900" rtl="0" algn="l">
              <a:spcBef>
                <a:spcPts val="0"/>
              </a:spcBef>
              <a:spcAft>
                <a:spcPts val="0"/>
              </a:spcAft>
              <a:buClr>
                <a:schemeClr val="dk1"/>
              </a:buClr>
              <a:buSzPts val="1200"/>
              <a:buFont typeface="Calibri"/>
              <a:buAutoNum type="arabicPeriod"/>
            </a:pPr>
            <a:r>
              <a:rPr lang="en-GB"/>
              <a:t>What kind of law and policy instruments could be appropriate?</a:t>
            </a:r>
            <a:endParaRPr/>
          </a:p>
          <a:p>
            <a:pPr indent="-95250" lvl="0" marL="171450" rtl="0" algn="l">
              <a:spcBef>
                <a:spcPts val="0"/>
              </a:spcBef>
              <a:spcAft>
                <a:spcPts val="0"/>
              </a:spcAft>
              <a:buClr>
                <a:schemeClr val="dk1"/>
              </a:buClr>
              <a:buSzPts val="1200"/>
              <a:buFont typeface="Arial"/>
              <a:buNone/>
            </a:pPr>
            <a:r>
              <a:t/>
            </a:r>
            <a:endParaRPr/>
          </a:p>
        </p:txBody>
      </p:sp>
      <p:sp>
        <p:nvSpPr>
          <p:cNvPr id="284" name="Google Shape;28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85" name="Google Shape;285;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There are a number of relevant resources for further reading which are listed on the slide.</a:t>
            </a:r>
            <a:endParaRPr/>
          </a:p>
        </p:txBody>
      </p:sp>
      <p:sp>
        <p:nvSpPr>
          <p:cNvPr id="293" name="Google Shape;2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94" name="Google Shape;294;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01" name="Google Shape;301;p1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Apart from designing law and policy instruments for meeting governance requirements, an often larger challenge is actually advancing those policies or legislation.</a:t>
            </a:r>
            <a:endParaRPr/>
          </a:p>
        </p:txBody>
      </p:sp>
      <p:sp>
        <p:nvSpPr>
          <p:cNvPr id="302" name="Google Shape;302;p1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 The main challenge is often gaining the necessary momentum and support across different government ministries, private and non-governmental stakeholders, and the public.</a:t>
            </a:r>
            <a:endParaRPr/>
          </a:p>
          <a:p>
            <a:pPr indent="-171450" lvl="0" marL="171450" rtl="0" algn="l">
              <a:spcBef>
                <a:spcPts val="0"/>
              </a:spcBef>
              <a:spcAft>
                <a:spcPts val="0"/>
              </a:spcAft>
              <a:buClr>
                <a:schemeClr val="dk1"/>
              </a:buClr>
              <a:buSzPts val="1200"/>
              <a:buFont typeface="Arial"/>
              <a:buChar char="•"/>
            </a:pPr>
            <a:r>
              <a:rPr lang="en-GB"/>
              <a:t> First step in addressing this is understanding the specific national circumstances including the political economy.</a:t>
            </a:r>
            <a:endParaRPr/>
          </a:p>
          <a:p>
            <a:pPr indent="-171450" lvl="0" marL="171450" rtl="0" algn="l">
              <a:spcBef>
                <a:spcPts val="0"/>
              </a:spcBef>
              <a:spcAft>
                <a:spcPts val="0"/>
              </a:spcAft>
              <a:buClr>
                <a:schemeClr val="dk1"/>
              </a:buClr>
              <a:buSzPts val="1200"/>
              <a:buFont typeface="Arial"/>
              <a:buChar char="•"/>
            </a:pPr>
            <a:r>
              <a:rPr lang="en-GB"/>
              <a:t> Strategies to overcome this challenge will vary widely, but there are some general strategic elements that can be important to support implementation of durable policy. That is, it is important to think about the current policy and its implementation but also its durability and further policies (i.e., policy sequencing). Important element can be</a:t>
            </a:r>
            <a:endParaRPr/>
          </a:p>
          <a:p>
            <a:pPr indent="-228600" lvl="1" marL="685800" rtl="0" algn="l">
              <a:spcBef>
                <a:spcPts val="0"/>
              </a:spcBef>
              <a:spcAft>
                <a:spcPts val="0"/>
              </a:spcAft>
              <a:buClr>
                <a:schemeClr val="dk1"/>
              </a:buClr>
              <a:buSzPts val="1200"/>
              <a:buFont typeface="Calibri"/>
              <a:buAutoNum type="arabicPeriod"/>
            </a:pPr>
            <a:r>
              <a:rPr lang="en-GB"/>
              <a:t> Concentrating policy benefits and diffuse cost. For example, subsidies like FiT or tax rebates, often technology-specific, focus benefits but spread cost, for example, across bill or tax payers.</a:t>
            </a:r>
            <a:endParaRPr/>
          </a:p>
          <a:p>
            <a:pPr indent="-228600" lvl="1" marL="685800" rtl="0" algn="l">
              <a:spcBef>
                <a:spcPts val="0"/>
              </a:spcBef>
              <a:spcAft>
                <a:spcPts val="0"/>
              </a:spcAft>
              <a:buClr>
                <a:schemeClr val="dk1"/>
              </a:buClr>
              <a:buSzPts val="1200"/>
              <a:buFont typeface="Calibri"/>
              <a:buAutoNum type="arabicPeriod"/>
            </a:pPr>
            <a:r>
              <a:rPr lang="en-GB"/>
              <a:t> Expanding policy winners through linking with other priorities, for example, job creation, industrial policy objectives.</a:t>
            </a:r>
            <a:endParaRPr/>
          </a:p>
          <a:p>
            <a:pPr indent="-228600" lvl="1" marL="685800" rtl="0" algn="l">
              <a:spcBef>
                <a:spcPts val="0"/>
              </a:spcBef>
              <a:spcAft>
                <a:spcPts val="0"/>
              </a:spcAft>
              <a:buClr>
                <a:schemeClr val="dk1"/>
              </a:buClr>
              <a:buSzPts val="1200"/>
              <a:buFont typeface="Calibri"/>
              <a:buAutoNum type="arabicPeriod"/>
            </a:pPr>
            <a:r>
              <a:rPr lang="en-GB"/>
              <a:t> Pairing policies with visible, concentrated cost with concentrated benefits. This can be either by compensating policy losers that are bearing the cost or providing benefits to policy winners/actors to support the policy. For example, British Columbia's carbon tax was introduced alongside a reduction in corporate tax. It can also be useful to communicate benefits of policy, e.g., when revenues are reinvest in renewables, to the public to increase support</a:t>
            </a:r>
            <a:endParaRPr/>
          </a:p>
          <a:p>
            <a:pPr indent="-228600" lvl="1" marL="685800" rtl="0" algn="l">
              <a:spcBef>
                <a:spcPts val="0"/>
              </a:spcBef>
              <a:spcAft>
                <a:spcPts val="0"/>
              </a:spcAft>
              <a:buClr>
                <a:schemeClr val="dk1"/>
              </a:buClr>
              <a:buSzPts val="1200"/>
              <a:buFont typeface="Calibri"/>
              <a:buAutoNum type="arabicPeriod"/>
            </a:pPr>
            <a:r>
              <a:rPr lang="en-GB"/>
              <a:t> Establishing positive feedback and path dependency. For example, firms that have spent capital on policy compliance are less likely to support a rollback, benefits going to key groups can increase support for further policies.</a:t>
            </a:r>
            <a:endParaRPr/>
          </a:p>
          <a:p>
            <a:pPr indent="-95250" lvl="3" marL="15430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These are a few elements of a potential strategy to overcome those challenges, largely focusing on the policy design. It will also require a very context-specific process, including, for example, stakeholders engagement in the development of new law and policy, and socializing policy elements among policy makers before a policy is proposed.</a:t>
            </a:r>
            <a:endParaRPr/>
          </a:p>
          <a:p>
            <a:pPr indent="-95250" lvl="0" marL="171450" rtl="0" algn="l">
              <a:spcBef>
                <a:spcPts val="0"/>
              </a:spcBef>
              <a:spcAft>
                <a:spcPts val="0"/>
              </a:spcAft>
              <a:buClr>
                <a:schemeClr val="dk1"/>
              </a:buClr>
              <a:buSzPts val="1200"/>
              <a:buFont typeface="Arial"/>
              <a:buNone/>
            </a:pPr>
            <a:r>
              <a:t/>
            </a:r>
            <a:endParaRPr/>
          </a:p>
          <a:p>
            <a:pPr indent="-95250" lvl="1" marL="457200" rtl="0" algn="l">
              <a:spcBef>
                <a:spcPts val="0"/>
              </a:spcBef>
              <a:spcAft>
                <a:spcPts val="0"/>
              </a:spcAft>
              <a:buClr>
                <a:schemeClr val="dk1"/>
              </a:buClr>
              <a:buSzPts val="1200"/>
              <a:buFont typeface="Arial"/>
              <a:buNone/>
            </a:pPr>
            <a:r>
              <a:t/>
            </a:r>
            <a:endParaRPr/>
          </a:p>
        </p:txBody>
      </p:sp>
      <p:sp>
        <p:nvSpPr>
          <p:cNvPr id="309" name="Google Shape;30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310" name="Google Shape;310;p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A few resources for further reading are highlighted on the slide.</a:t>
            </a:r>
            <a:endParaRPr/>
          </a:p>
        </p:txBody>
      </p:sp>
      <p:sp>
        <p:nvSpPr>
          <p:cNvPr id="320" name="Google Shape;3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321" name="Google Shape;321;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Clr>
                <a:schemeClr val="dk1"/>
              </a:buClr>
              <a:buSzPts val="1200"/>
              <a:buFont typeface="Arial"/>
              <a:buChar char="•"/>
            </a:pPr>
            <a:r>
              <a:rPr lang="en-GB"/>
              <a:t> To conclude, crucial elements when considering law and policy for the electricity transition are</a:t>
            </a:r>
            <a:endParaRPr/>
          </a:p>
          <a:p>
            <a:pPr indent="-342900" lvl="0" marL="444500" rtl="0" algn="l">
              <a:lnSpc>
                <a:spcPct val="110000"/>
              </a:lnSpc>
              <a:spcBef>
                <a:spcPts val="600"/>
              </a:spcBef>
              <a:spcAft>
                <a:spcPts val="0"/>
              </a:spcAft>
              <a:buClr>
                <a:schemeClr val="dk1"/>
              </a:buClr>
              <a:buSzPts val="1200"/>
              <a:buFont typeface="Arial"/>
              <a:buChar char="•"/>
            </a:pPr>
            <a:r>
              <a:rPr lang="en-GB"/>
              <a:t>the landscape of law and policy relevant to the electricity transitions, both in terms of opportunities and barriers,</a:t>
            </a:r>
            <a:endParaRPr/>
          </a:p>
          <a:p>
            <a:pPr indent="-342900" lvl="0" marL="444500" rtl="0" algn="l">
              <a:lnSpc>
                <a:spcPct val="110000"/>
              </a:lnSpc>
              <a:spcBef>
                <a:spcPts val="600"/>
              </a:spcBef>
              <a:spcAft>
                <a:spcPts val="0"/>
              </a:spcAft>
              <a:buClr>
                <a:schemeClr val="dk1"/>
              </a:buClr>
              <a:buSzPts val="1200"/>
              <a:buFont typeface="Arial"/>
              <a:buChar char="•"/>
            </a:pPr>
            <a:r>
              <a:rPr lang="en-GB"/>
              <a:t>the underlying core governance functions and potential building blocks to meet governance requirements, and</a:t>
            </a:r>
            <a:endParaRPr/>
          </a:p>
          <a:p>
            <a:pPr indent="-342900" lvl="0" marL="444500" rtl="0" algn="l">
              <a:lnSpc>
                <a:spcPct val="110000"/>
              </a:lnSpc>
              <a:spcBef>
                <a:spcPts val="600"/>
              </a:spcBef>
              <a:spcAft>
                <a:spcPts val="0"/>
              </a:spcAft>
              <a:buClr>
                <a:schemeClr val="dk1"/>
              </a:buClr>
              <a:buSzPts val="1200"/>
              <a:buFont typeface="Arial"/>
              <a:buChar char="•"/>
            </a:pPr>
            <a:r>
              <a:rPr lang="en-GB"/>
              <a:t>potential challenges and opportunities for advancing relevant policies and laws.</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330" name="Google Shape;330;p1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 electricity transition in general, and law and policy in particular, are highly complex and context specific. With respect to law and policy, for example, different legal systems, and forms of government can decisively shape the nature of required law and policy.</a:t>
            </a:r>
            <a:endParaRPr/>
          </a:p>
          <a:p>
            <a:pPr indent="-171450" lvl="0" marL="171450" rtl="0" algn="l">
              <a:spcBef>
                <a:spcPts val="0"/>
              </a:spcBef>
              <a:spcAft>
                <a:spcPts val="0"/>
              </a:spcAft>
              <a:buClr>
                <a:schemeClr val="dk1"/>
              </a:buClr>
              <a:buSzPts val="1200"/>
              <a:buFont typeface="Arial"/>
              <a:buChar char="•"/>
            </a:pPr>
            <a:r>
              <a:rPr lang="en-GB"/>
              <a:t>This also affects how this lecture approaches the topic.</a:t>
            </a:r>
            <a:endParaRPr/>
          </a:p>
          <a:p>
            <a:pPr indent="-171450" lvl="1" marL="457200" rtl="0" algn="l">
              <a:spcBef>
                <a:spcPts val="0"/>
              </a:spcBef>
              <a:spcAft>
                <a:spcPts val="0"/>
              </a:spcAft>
              <a:buClr>
                <a:schemeClr val="dk1"/>
              </a:buClr>
              <a:buSzPts val="1200"/>
              <a:buFont typeface="Arial"/>
              <a:buChar char="•"/>
            </a:pPr>
            <a:r>
              <a:rPr lang="en-GB"/>
              <a:t>It does not intend to describe the impossible proposition of an 'ideal law', instead this lecture aims to discuss potential governance requirements and building blocks for meeting the same through law and policy.</a:t>
            </a:r>
            <a:endParaRPr/>
          </a:p>
          <a:p>
            <a:pPr indent="-171450" lvl="1" marL="457200" rtl="0" algn="l">
              <a:spcBef>
                <a:spcPts val="0"/>
              </a:spcBef>
              <a:spcAft>
                <a:spcPts val="0"/>
              </a:spcAft>
              <a:buClr>
                <a:schemeClr val="dk1"/>
              </a:buClr>
              <a:buSzPts val="1200"/>
              <a:buFont typeface="Arial"/>
              <a:buChar char="•"/>
            </a:pPr>
            <a:r>
              <a:rPr lang="en-GB"/>
              <a:t>The lecture does not aim to provide a complete picture but rather a tool for analysis and pointers to other resources.</a:t>
            </a:r>
            <a:endParaRPr/>
          </a:p>
          <a:p>
            <a:pPr indent="-171450" lvl="1" marL="457200" rtl="0" algn="l">
              <a:spcBef>
                <a:spcPts val="0"/>
              </a:spcBef>
              <a:spcAft>
                <a:spcPts val="0"/>
              </a:spcAft>
              <a:buClr>
                <a:schemeClr val="dk1"/>
              </a:buClr>
              <a:buSzPts val="1200"/>
              <a:buFont typeface="Arial"/>
              <a:buChar char="•"/>
            </a:pPr>
            <a:r>
              <a:rPr lang="en-GB"/>
              <a:t>The lecture's thinking comes from the perspective of a climate action-driven electricity transition but most aspects will be relevant in other cases as well.</a:t>
            </a:r>
            <a:endParaRPr/>
          </a:p>
          <a:p>
            <a:pPr indent="-95250" lvl="1" marL="457200" rtl="0" algn="l">
              <a:spcBef>
                <a:spcPts val="0"/>
              </a:spcBef>
              <a:spcAft>
                <a:spcPts val="0"/>
              </a:spcAft>
              <a:buClr>
                <a:schemeClr val="dk1"/>
              </a:buClr>
              <a:buSzPts val="1200"/>
              <a:buFont typeface="Arial"/>
              <a:buNone/>
            </a:pPr>
            <a:r>
              <a:t/>
            </a:r>
            <a:endParaRPr/>
          </a:p>
          <a:p>
            <a:pPr indent="-95250" lvl="1" marL="457200" rtl="0" algn="l">
              <a:spcBef>
                <a:spcPts val="0"/>
              </a:spcBef>
              <a:spcAft>
                <a:spcPts val="0"/>
              </a:spcAft>
              <a:buClr>
                <a:schemeClr val="dk1"/>
              </a:buClr>
              <a:buSzPts val="1200"/>
              <a:buFont typeface="Arial"/>
              <a:buNone/>
            </a:pPr>
            <a:r>
              <a:t/>
            </a:r>
            <a:endParaRPr/>
          </a:p>
        </p:txBody>
      </p:sp>
      <p:sp>
        <p:nvSpPr>
          <p:cNvPr id="74" name="Google Shape;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75" name="Google Shape;75;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7" name="Google Shape;33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Clr>
                <a:schemeClr val="dk1"/>
              </a:buClr>
              <a:buSzPts val="1200"/>
              <a:buFont typeface="Arial"/>
              <a:buChar char="•"/>
            </a:pPr>
            <a:r>
              <a:rPr lang="en-GB"/>
              <a:t>The intended learning outcomes of this lecture are</a:t>
            </a:r>
            <a:endParaRPr/>
          </a:p>
          <a:p>
            <a:pPr indent="-342900" lvl="0" marL="444500" rtl="0" algn="l">
              <a:lnSpc>
                <a:spcPct val="110000"/>
              </a:lnSpc>
              <a:spcBef>
                <a:spcPts val="600"/>
              </a:spcBef>
              <a:spcAft>
                <a:spcPts val="0"/>
              </a:spcAft>
              <a:buClr>
                <a:schemeClr val="dk1"/>
              </a:buClr>
              <a:buSzPts val="1200"/>
              <a:buFont typeface="Calibri"/>
              <a:buAutoNum type="arabicPeriod"/>
            </a:pPr>
            <a:r>
              <a:rPr lang="en-GB"/>
              <a:t>To be able to map the landscape of law and policy for electricity transitions,</a:t>
            </a:r>
            <a:endParaRPr/>
          </a:p>
          <a:p>
            <a:pPr indent="-342900" lvl="0" marL="444500" rtl="0" algn="l">
              <a:lnSpc>
                <a:spcPct val="110000"/>
              </a:lnSpc>
              <a:spcBef>
                <a:spcPts val="600"/>
              </a:spcBef>
              <a:spcAft>
                <a:spcPts val="0"/>
              </a:spcAft>
              <a:buClr>
                <a:schemeClr val="dk1"/>
              </a:buClr>
              <a:buSzPts val="1200"/>
              <a:buFont typeface="Calibri"/>
              <a:buAutoNum type="arabicPeriod"/>
            </a:pPr>
            <a:r>
              <a:rPr lang="en-GB"/>
              <a:t>To understand the underlying core governance functions and potential building blocks to meet governance requirements for electricity transitions, and</a:t>
            </a:r>
            <a:endParaRPr/>
          </a:p>
          <a:p>
            <a:pPr indent="-342900" lvl="0" marL="444500" rtl="0" algn="l">
              <a:lnSpc>
                <a:spcPct val="110000"/>
              </a:lnSpc>
              <a:spcBef>
                <a:spcPts val="600"/>
              </a:spcBef>
              <a:spcAft>
                <a:spcPts val="0"/>
              </a:spcAft>
              <a:buClr>
                <a:schemeClr val="dk1"/>
              </a:buClr>
              <a:buSzPts val="1200"/>
              <a:buFont typeface="Calibri"/>
              <a:buAutoNum type="arabicPeriod"/>
            </a:pPr>
            <a:r>
              <a:rPr lang="en-GB"/>
              <a:t>To understand potential challenges and opportunities for advancing relevant policies and laws.</a:t>
            </a:r>
            <a:endParaRPr/>
          </a:p>
          <a:p>
            <a:pPr indent="-285750" lvl="0" marL="285750" rtl="0" algn="l">
              <a:spcBef>
                <a:spcPts val="300"/>
              </a:spcBef>
              <a:spcAft>
                <a:spcPts val="0"/>
              </a:spcAft>
              <a:buClr>
                <a:schemeClr val="dk1"/>
              </a:buClr>
              <a:buSzPts val="1200"/>
              <a:buFont typeface="Arial"/>
              <a:buChar char="•"/>
            </a:pPr>
            <a:r>
              <a:rPr lang="en-GB"/>
              <a:t>An additional case study session on the topic is provided alongside this lecture.</a:t>
            </a:r>
            <a:endParaRPr/>
          </a:p>
        </p:txBody>
      </p:sp>
      <p:sp>
        <p:nvSpPr>
          <p:cNvPr id="82" name="Google Shape;8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89" name="Google Shape;89;p4: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The first section of the law and policy lecture reflects on what one can consider as law and policy for electricity transitions.</a:t>
            </a:r>
            <a:endParaRPr/>
          </a:p>
          <a:p>
            <a:pPr indent="-171450" lvl="0" marL="171450" rtl="0" algn="l">
              <a:spcBef>
                <a:spcPts val="0"/>
              </a:spcBef>
              <a:spcAft>
                <a:spcPts val="0"/>
              </a:spcAft>
              <a:buClr>
                <a:schemeClr val="dk1"/>
              </a:buClr>
              <a:buSzPts val="1200"/>
              <a:buFont typeface="Arial"/>
              <a:buChar char="•"/>
            </a:pPr>
            <a:r>
              <a:rPr lang="en-GB"/>
              <a:t>This is relevant for analyses of what law and policy is currently in place, but also what instruments are available going forward. This mapping can be an important step in charting out the electricity transition, identifying legal barriers and opportunities.</a:t>
            </a:r>
            <a:endParaRPr/>
          </a:p>
        </p:txBody>
      </p:sp>
      <p:sp>
        <p:nvSpPr>
          <p:cNvPr id="90" name="Google Shape;90;p4: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There is a wide range of different law and policy instruments that are relevant to the electricity transition. Law and policy here refers to all different types of legal documents, including legislation, policies, regulation, and others. Relevant law and policy instruments can be concerned with overarching climate considerations, directly or indirectly with the energy/electricity sector, or with an interconnected sector.</a:t>
            </a:r>
            <a:endParaRPr/>
          </a:p>
          <a:p>
            <a:pPr indent="-171450" lvl="0" marL="171450" rtl="0" algn="l">
              <a:spcBef>
                <a:spcPts val="0"/>
              </a:spcBef>
              <a:spcAft>
                <a:spcPts val="0"/>
              </a:spcAft>
              <a:buClr>
                <a:schemeClr val="dk1"/>
              </a:buClr>
              <a:buSzPts val="1200"/>
              <a:buFont typeface="Arial"/>
              <a:buChar char="•"/>
            </a:pPr>
            <a:r>
              <a:rPr lang="en-GB"/>
              <a:t>This slide shows a range of different type of those documents, from climate framework laws to power sector regulation.</a:t>
            </a:r>
            <a:endParaRPr/>
          </a:p>
          <a:p>
            <a:pPr indent="-171450" lvl="0" marL="171450" rtl="0" algn="l">
              <a:spcBef>
                <a:spcPts val="0"/>
              </a:spcBef>
              <a:spcAft>
                <a:spcPts val="0"/>
              </a:spcAft>
              <a:buClr>
                <a:schemeClr val="dk1"/>
              </a:buClr>
              <a:buSzPts val="1200"/>
              <a:buFont typeface="Arial"/>
              <a:buChar char="•"/>
            </a:pPr>
            <a:r>
              <a:rPr lang="en-GB"/>
              <a:t>It is important to note that not all are relevant or necessary in every context, that some are more or less important in different contexts, and that they might face different challenges and address different governance functions in different contexts.</a:t>
            </a:r>
            <a:endParaRPr/>
          </a:p>
          <a:p>
            <a:pPr indent="-171450" lvl="0" marL="171450" rtl="0" algn="l">
              <a:spcBef>
                <a:spcPts val="0"/>
              </a:spcBef>
              <a:spcAft>
                <a:spcPts val="0"/>
              </a:spcAft>
              <a:buClr>
                <a:schemeClr val="dk1"/>
              </a:buClr>
              <a:buSzPts val="1200"/>
              <a:buFont typeface="Arial"/>
              <a:buChar char="•"/>
            </a:pPr>
            <a:r>
              <a:rPr lang="en-GB"/>
              <a:t>In summary, a wide range of different law and policy instruments might be existing and/or relevant in a certain context when thinking about codifying and shaping the electricity transition.</a:t>
            </a:r>
            <a:endParaRPr/>
          </a:p>
          <a:p>
            <a:pPr indent="0" lvl="0" marL="0" rtl="0" algn="l">
              <a:spcBef>
                <a:spcPts val="0"/>
              </a:spcBef>
              <a:spcAft>
                <a:spcPts val="0"/>
              </a:spcAft>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97" name="Google Shape;9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98" name="Google Shape;98;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Please take a few minutes to think about and discuss with your neighbours existing laws and policies relevant to the electricity transition in the context you are working in:</a:t>
            </a:r>
            <a:endParaRPr/>
          </a:p>
          <a:p>
            <a:pPr indent="-95250" lvl="0" marL="171450" rtl="0" algn="l">
              <a:spcBef>
                <a:spcPts val="0"/>
              </a:spcBef>
              <a:spcAft>
                <a:spcPts val="0"/>
              </a:spcAft>
              <a:buClr>
                <a:schemeClr val="dk1"/>
              </a:buClr>
              <a:buSzPts val="1200"/>
              <a:buFont typeface="Arial"/>
              <a:buNone/>
            </a:pPr>
            <a:r>
              <a:t/>
            </a:r>
            <a:endParaRPr/>
          </a:p>
          <a:p>
            <a:pPr indent="-342900" lvl="0" marL="342900" rtl="0" algn="l">
              <a:spcBef>
                <a:spcPts val="0"/>
              </a:spcBef>
              <a:spcAft>
                <a:spcPts val="0"/>
              </a:spcAft>
              <a:buClr>
                <a:schemeClr val="dk1"/>
              </a:buClr>
              <a:buSzPts val="1200"/>
              <a:buFont typeface="Calibri"/>
              <a:buAutoNum type="arabicPeriod"/>
            </a:pPr>
            <a:r>
              <a:rPr lang="en-GB"/>
              <a:t>What type of laws and policies are in place?</a:t>
            </a:r>
            <a:endParaRPr/>
          </a:p>
          <a:p>
            <a:pPr indent="-342900" lvl="0" marL="342900" rtl="0" algn="l">
              <a:spcBef>
                <a:spcPts val="0"/>
              </a:spcBef>
              <a:spcAft>
                <a:spcPts val="0"/>
              </a:spcAft>
              <a:buClr>
                <a:schemeClr val="dk1"/>
              </a:buClr>
              <a:buSzPts val="1200"/>
              <a:buFont typeface="Calibri"/>
              <a:buAutoNum type="arabicPeriod"/>
            </a:pPr>
            <a:r>
              <a:rPr lang="en-GB"/>
              <a:t>Do they hinder or support the electricity transition?</a:t>
            </a:r>
            <a:endParaRPr/>
          </a:p>
          <a:p>
            <a:pPr indent="-342900" lvl="0" marL="342900" rtl="0" algn="l">
              <a:spcBef>
                <a:spcPts val="0"/>
              </a:spcBef>
              <a:spcAft>
                <a:spcPts val="0"/>
              </a:spcAft>
              <a:buClr>
                <a:schemeClr val="dk1"/>
              </a:buClr>
              <a:buSzPts val="1200"/>
              <a:buFont typeface="Calibri"/>
              <a:buAutoNum type="arabicPeriod"/>
            </a:pPr>
            <a:r>
              <a:rPr lang="en-GB"/>
              <a:t>Are there any types of instruments beyond the ones listed here?</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48" name="Google Shape;148;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This slide provides links to a few different tools that can be used to explore electricity and other climate law and policies.</a:t>
            </a:r>
            <a:endParaRPr/>
          </a:p>
          <a:p>
            <a:pPr indent="0" lvl="0" marL="0" rtl="0" algn="l">
              <a:spcBef>
                <a:spcPts val="0"/>
              </a:spcBef>
              <a:spcAft>
                <a:spcPts val="0"/>
              </a:spcAft>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57" name="Google Shape;157;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65" name="Google Shape;165;p8: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71450" lvl="0" marL="171450" rtl="0" algn="l">
              <a:spcBef>
                <a:spcPts val="0"/>
              </a:spcBef>
              <a:spcAft>
                <a:spcPts val="0"/>
              </a:spcAft>
              <a:buClr>
                <a:schemeClr val="dk1"/>
              </a:buClr>
              <a:buSzPts val="1200"/>
              <a:buFont typeface="Arial"/>
              <a:buChar char="•"/>
            </a:pPr>
            <a:r>
              <a:rPr lang="en-GB"/>
              <a:t>After having considered the landscape of laws and policies, the following slides consider what functions law and policy might have to fulfil to support an electricity transition.</a:t>
            </a:r>
            <a:endParaRPr/>
          </a:p>
        </p:txBody>
      </p:sp>
      <p:sp>
        <p:nvSpPr>
          <p:cNvPr id="166" name="Google Shape;166;p8: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This will focus on so called governance functions. Governance functions come from the wider thinking about climate governance. They were developed by Sridhar and colleagues and are here applied to electricity more specifically.</a:t>
            </a:r>
            <a:endParaRPr/>
          </a:p>
          <a:p>
            <a:pPr indent="-171450" lvl="0" marL="171450" rtl="0" algn="l">
              <a:spcBef>
                <a:spcPts val="0"/>
              </a:spcBef>
              <a:spcAft>
                <a:spcPts val="0"/>
              </a:spcAft>
              <a:buClr>
                <a:schemeClr val="dk1"/>
              </a:buClr>
              <a:buSzPts val="1200"/>
              <a:buFont typeface="Arial"/>
              <a:buChar char="•"/>
            </a:pPr>
            <a:r>
              <a:rPr lang="en-GB"/>
              <a:t>These governance functions are functions, or requirements for the electricity transition, that have to be addressed by law and policy, or potentially other governance instruments, by establishing relevant institutions or processes.</a:t>
            </a:r>
            <a:endParaRPr/>
          </a:p>
          <a:p>
            <a:pPr indent="-171450" lvl="0" marL="171450" rtl="0" algn="l">
              <a:spcBef>
                <a:spcPts val="0"/>
              </a:spcBef>
              <a:spcAft>
                <a:spcPts val="0"/>
              </a:spcAft>
              <a:buClr>
                <a:schemeClr val="dk1"/>
              </a:buClr>
              <a:buSzPts val="1200"/>
              <a:buFont typeface="Arial"/>
              <a:buChar char="•"/>
            </a:pPr>
            <a:r>
              <a:rPr lang="en-GB"/>
              <a:t>They can be used as a tool for analysis, both with respect to existing law and policy and what is necessary going forward.</a:t>
            </a:r>
            <a:endParaRPr/>
          </a:p>
          <a:p>
            <a:pPr indent="-171450" lvl="0" marL="171450" rtl="0" algn="l">
              <a:spcBef>
                <a:spcPts val="0"/>
              </a:spcBef>
              <a:spcAft>
                <a:spcPts val="0"/>
              </a:spcAft>
              <a:buClr>
                <a:schemeClr val="dk1"/>
              </a:buClr>
              <a:buSzPts val="1200"/>
              <a:buFont typeface="Arial"/>
              <a:buChar char="•"/>
            </a:pPr>
            <a:r>
              <a:rPr lang="en-GB"/>
              <a:t>It is important to note that these governance functions</a:t>
            </a:r>
            <a:endParaRPr/>
          </a:p>
          <a:p>
            <a:pPr indent="-171450" lvl="1" marL="628650" rtl="0" algn="l">
              <a:spcBef>
                <a:spcPts val="0"/>
              </a:spcBef>
              <a:spcAft>
                <a:spcPts val="0"/>
              </a:spcAft>
              <a:buClr>
                <a:schemeClr val="dk1"/>
              </a:buClr>
              <a:buSzPts val="1200"/>
              <a:buFont typeface="Arial"/>
              <a:buChar char="•"/>
            </a:pPr>
            <a:r>
              <a:rPr lang="en-GB"/>
              <a:t>are more or less, or not at all relevant in different contexts and the way they are addressed might be different,</a:t>
            </a:r>
            <a:endParaRPr/>
          </a:p>
          <a:p>
            <a:pPr indent="-171450" lvl="1" marL="628650" rtl="0" algn="l">
              <a:spcBef>
                <a:spcPts val="0"/>
              </a:spcBef>
              <a:spcAft>
                <a:spcPts val="0"/>
              </a:spcAft>
              <a:buClr>
                <a:schemeClr val="dk1"/>
              </a:buClr>
              <a:buSzPts val="1200"/>
              <a:buFont typeface="Arial"/>
              <a:buChar char="•"/>
            </a:pPr>
            <a:r>
              <a:rPr lang="en-GB"/>
              <a:t>are not necessarily discrete, but overlap, and</a:t>
            </a:r>
            <a:endParaRPr/>
          </a:p>
          <a:p>
            <a:pPr indent="-171450" lvl="1" marL="628650" rtl="0" algn="l">
              <a:spcBef>
                <a:spcPts val="0"/>
              </a:spcBef>
              <a:spcAft>
                <a:spcPts val="0"/>
              </a:spcAft>
              <a:buClr>
                <a:schemeClr val="dk1"/>
              </a:buClr>
              <a:buSzPts val="1200"/>
              <a:buFont typeface="Arial"/>
              <a:buChar char="•"/>
            </a:pPr>
            <a:r>
              <a:rPr lang="en-GB"/>
              <a:t>do not all at once need to be addressed by a new law or policy.</a:t>
            </a:r>
            <a:endParaRPr/>
          </a:p>
          <a:p>
            <a:pPr indent="-95250" lvl="1" marL="6286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 nine functions are listed on the right of the slide and are explained in more detail in the next two slides.</a:t>
            </a:r>
            <a:endParaRPr/>
          </a:p>
        </p:txBody>
      </p:sp>
      <p:sp>
        <p:nvSpPr>
          <p:cNvPr id="173" name="Google Shape;1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74" name="Google Shape;174;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3"/>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3"/>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3"/>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5"/>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5"/>
          <p:cNvGrpSpPr/>
          <p:nvPr/>
        </p:nvGrpSpPr>
        <p:grpSpPr>
          <a:xfrm>
            <a:off x="9055065" y="304655"/>
            <a:ext cx="1097280" cy="718618"/>
            <a:chOff x="3403969" y="5271776"/>
            <a:chExt cx="1878150" cy="1161732"/>
          </a:xfrm>
        </p:grpSpPr>
        <p:pic>
          <p:nvPicPr>
            <p:cNvPr descr="Logo&#10;&#10;Description automatically generated" id="31" name="Google Shape;31;p25"/>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5"/>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5"/>
          <p:cNvPicPr preferRelativeResize="0"/>
          <p:nvPr/>
        </p:nvPicPr>
        <p:blipFill rotWithShape="1">
          <a:blip r:embed="rId3">
            <a:alphaModFix/>
          </a:blip>
          <a:srcRect b="55139" l="72969" r="1015" t="6111"/>
          <a:stretch/>
        </p:blipFill>
        <p:spPr>
          <a:xfrm>
            <a:off x="10504156" y="204293"/>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26"/>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26"/>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6"/>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7"/>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2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49" name="Shape 49"/>
        <p:cNvGrpSpPr/>
        <p:nvPr/>
      </p:nvGrpSpPr>
      <p:grpSpPr>
        <a:xfrm>
          <a:off x="0" y="0"/>
          <a:ext cx="0" cy="0"/>
          <a:chOff x="0" y="0"/>
          <a:chExt cx="0" cy="0"/>
        </a:xfrm>
      </p:grpSpPr>
      <p:sp>
        <p:nvSpPr>
          <p:cNvPr id="50" name="Google Shape;50;p2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52" name="Google Shape;52;p29"/>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picture containing text&#10;&#10;Description automatically generated" id="53" name="Google Shape;53;p29"/>
          <p:cNvPicPr preferRelativeResize="0"/>
          <p:nvPr/>
        </p:nvPicPr>
        <p:blipFill rotWithShape="1">
          <a:blip r:embed="rId2">
            <a:alphaModFix/>
          </a:blip>
          <a:srcRect b="0" l="0" r="0" t="0"/>
          <a:stretch/>
        </p:blipFill>
        <p:spPr>
          <a:xfrm>
            <a:off x="9236027" y="84497"/>
            <a:ext cx="2394763" cy="821042"/>
          </a:xfrm>
          <a:prstGeom prst="rect">
            <a:avLst/>
          </a:prstGeom>
          <a:noFill/>
          <a:ln>
            <a:noFill/>
          </a:ln>
        </p:spPr>
      </p:pic>
      <p:sp>
        <p:nvSpPr>
          <p:cNvPr id="54" name="Google Shape;54;p29"/>
          <p:cNvSpPr txBox="1"/>
          <p:nvPr/>
        </p:nvSpPr>
        <p:spPr>
          <a:xfrm>
            <a:off x="9123374" y="854366"/>
            <a:ext cx="222556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chemeClr val="dk1"/>
                </a:solidFill>
                <a:latin typeface="Arial"/>
                <a:ea typeface="Arial"/>
                <a:cs typeface="Arial"/>
                <a:sym typeface="Arial"/>
              </a:rPr>
              <a:t>a joint project of CEM and MI</a:t>
            </a:r>
            <a:endParaRPr/>
          </a:p>
        </p:txBody>
      </p:sp>
      <p:pic>
        <p:nvPicPr>
          <p:cNvPr descr="Text&#10;&#10;Description automatically generated" id="55" name="Google Shape;55;p29"/>
          <p:cNvPicPr preferRelativeResize="0"/>
          <p:nvPr/>
        </p:nvPicPr>
        <p:blipFill rotWithShape="1">
          <a:blip r:embed="rId3">
            <a:alphaModFix/>
          </a:blip>
          <a:srcRect b="29315" l="0" r="77004" t="0"/>
          <a:stretch/>
        </p:blipFill>
        <p:spPr>
          <a:xfrm>
            <a:off x="11281465" y="757908"/>
            <a:ext cx="349325" cy="350374"/>
          </a:xfrm>
          <a:prstGeom prst="rect">
            <a:avLst/>
          </a:prstGeom>
          <a:noFill/>
          <a:ln>
            <a:noFill/>
          </a:ln>
        </p:spPr>
      </p:pic>
      <p:pic>
        <p:nvPicPr>
          <p:cNvPr descr="A picture containing text, clock, light&#10;&#10;Description automatically generated" id="56" name="Google Shape;56;p29"/>
          <p:cNvPicPr preferRelativeResize="0"/>
          <p:nvPr/>
        </p:nvPicPr>
        <p:blipFill rotWithShape="1">
          <a:blip r:embed="rId4">
            <a:alphaModFix/>
          </a:blip>
          <a:srcRect b="-2906" l="0" r="75749" t="0"/>
          <a:stretch/>
        </p:blipFill>
        <p:spPr>
          <a:xfrm>
            <a:off x="11029941" y="827033"/>
            <a:ext cx="318995" cy="30858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57" name="Shape 57"/>
        <p:cNvGrpSpPr/>
        <p:nvPr/>
      </p:nvGrpSpPr>
      <p:grpSpPr>
        <a:xfrm>
          <a:off x="0" y="0"/>
          <a:ext cx="0" cy="0"/>
          <a:chOff x="0" y="0"/>
          <a:chExt cx="0" cy="0"/>
        </a:xfrm>
      </p:grpSpPr>
      <p:sp>
        <p:nvSpPr>
          <p:cNvPr id="58" name="Google Shape;58;p30"/>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59" name="Google Shape;59;p30"/>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Clr>
                <a:schemeClr val="lt1"/>
              </a:buClr>
              <a:buSzPts val="1400"/>
              <a:buFont typeface="Trebuchet MS"/>
              <a:buNone/>
              <a:defRPr sz="1800">
                <a:solidFill>
                  <a:schemeClr val="lt1"/>
                </a:solidFill>
                <a:latin typeface="Trebuchet MS"/>
                <a:ea typeface="Trebuchet MS"/>
                <a:cs typeface="Trebuchet MS"/>
                <a:sym typeface="Trebuchet MS"/>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3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 name="Google Shape;61;p30"/>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4"/>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4"/>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4"/>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4"/>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4"/>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4"/>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28"/>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28"/>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lse.ac.uk/granthaminstitute/publication/climate-governance-functions-towards-context-specific-climate-laws/" TargetMode="External"/><Relationship Id="rId4" Type="http://schemas.openxmlformats.org/officeDocument/2006/relationships/hyperlink" Target="https://www.nrel.gov/docs/fy22osti/83951.pdf" TargetMode="External"/><Relationship Id="rId10" Type="http://schemas.openxmlformats.org/officeDocument/2006/relationships/hyperlink" Target="https://app.climatepolicyradar.org/" TargetMode="External"/><Relationship Id="rId9" Type="http://schemas.openxmlformats.org/officeDocument/2006/relationships/hyperlink" Target="https://www.climateparl.net/" TargetMode="External"/><Relationship Id="rId5" Type="http://schemas.openxmlformats.org/officeDocument/2006/relationships/hyperlink" Target="https://www.nrel.gov/docs/fy19osti/73931.pdf" TargetMode="External"/><Relationship Id="rId6" Type="http://schemas.openxmlformats.org/officeDocument/2006/relationships/hyperlink" Target="https://www.clientearth.org/media/eg1ajv4x/net-zero-report-1210-final-corrections.pdf" TargetMode="External"/><Relationship Id="rId7" Type="http://schemas.openxmlformats.org/officeDocument/2006/relationships/hyperlink" Target="https://careclimatechange.org/wp-content/uploads/2019/06/Adaptation-Good-Practice-Checklist.pdf" TargetMode="External"/><Relationship Id="rId8" Type="http://schemas.openxmlformats.org/officeDocument/2006/relationships/hyperlink" Target="https://www.carbontrust.com/our-work-and-impact/guides-reports-and-tools/supporting-a-rapid-just-and-equitable-transition-away-from-co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hyperlink" Target="https://doi.org/10.1016/j.erss.2020.10177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i.org/10.1038/s41893-023-01109-5" TargetMode="External"/><Relationship Id="rId4" Type="http://schemas.openxmlformats.org/officeDocument/2006/relationships/hyperlink" Target="https://doi.org/10.1126/science.aab1336" TargetMode="External"/><Relationship Id="rId5" Type="http://schemas.openxmlformats.org/officeDocument/2006/relationships/hyperlink" Target="https://doi.org/10.1016/j.gloenvcha.2015.08.008" TargetMode="External"/><Relationship Id="rId6" Type="http://schemas.openxmlformats.org/officeDocument/2006/relationships/hyperlink" Target="https://doi.org/10.1016/j.erss.2020.10177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limatepolicyradar.org/" TargetMode="External"/><Relationship Id="rId4" Type="http://schemas.openxmlformats.org/officeDocument/2006/relationships/hyperlink" Target="https://www.e3g.org/" TargetMode="External"/><Relationship Id="rId5" Type="http://schemas.openxmlformats.org/officeDocument/2006/relationships/hyperlink" Target="https://www.climateparl.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pp.climatepolicyradar.org/" TargetMode="External"/><Relationship Id="rId4" Type="http://schemas.openxmlformats.org/officeDocument/2006/relationships/hyperlink" Target="https://climate-laws.org/" TargetMode="External"/><Relationship Id="rId5" Type="http://schemas.openxmlformats.org/officeDocument/2006/relationships/hyperlink" Target="http://climatecasechart.com/" TargetMode="External"/><Relationship Id="rId6" Type="http://schemas.openxmlformats.org/officeDocument/2006/relationships/hyperlink" Target="https://www.iea.org/policies/about" TargetMode="External"/><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lse.ac.uk/granthaminstitute/publication/climate-governance-functions-towards-context-specific-climate-law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651352" y="4412120"/>
            <a:ext cx="7029608" cy="1948751"/>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800"/>
              <a:buNone/>
            </a:pPr>
            <a:r>
              <a:rPr lang="en-GB" sz="6000">
                <a:solidFill>
                  <a:schemeClr val="lt1"/>
                </a:solidFill>
              </a:rPr>
              <a:t>Lecture 2 </a:t>
            </a:r>
            <a:br>
              <a:rPr lang="en-GB"/>
            </a:br>
            <a:r>
              <a:rPr lang="en-GB"/>
              <a:t>Law and Policy</a:t>
            </a:r>
            <a:endParaRPr/>
          </a:p>
        </p:txBody>
      </p:sp>
      <p:sp>
        <p:nvSpPr>
          <p:cNvPr id="67" name="Google Shape;67;p1"/>
          <p:cNvSpPr txBox="1"/>
          <p:nvPr>
            <p:ph idx="1" type="subTitle"/>
          </p:nvPr>
        </p:nvSpPr>
        <p:spPr>
          <a:xfrm>
            <a:off x="688931" y="381651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8" name="Google Shape;68;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9" name="Google Shape;69;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70" name="Google Shape;70;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06" name="Google Shape;206;p10"/>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Overview of governance functions (i)</a:t>
            </a:r>
            <a:endParaRPr/>
          </a:p>
        </p:txBody>
      </p:sp>
      <p:grpSp>
        <p:nvGrpSpPr>
          <p:cNvPr id="207" name="Google Shape;207;p10"/>
          <p:cNvGrpSpPr/>
          <p:nvPr/>
        </p:nvGrpSpPr>
        <p:grpSpPr>
          <a:xfrm>
            <a:off x="756123" y="2249006"/>
            <a:ext cx="11011055" cy="3088858"/>
            <a:chOff x="5166" y="1090544"/>
            <a:chExt cx="11011055" cy="3088858"/>
          </a:xfrm>
        </p:grpSpPr>
        <p:sp>
          <p:nvSpPr>
            <p:cNvPr id="208" name="Google Shape;208;p10"/>
            <p:cNvSpPr/>
            <p:nvPr/>
          </p:nvSpPr>
          <p:spPr>
            <a:xfrm>
              <a:off x="5166" y="1090544"/>
              <a:ext cx="1980405" cy="761097"/>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txBox="1"/>
            <p:nvPr/>
          </p:nvSpPr>
          <p:spPr>
            <a:xfrm>
              <a:off x="5166" y="1090544"/>
              <a:ext cx="1980405" cy="761097"/>
            </a:xfrm>
            <a:prstGeom prst="rect">
              <a:avLst/>
            </a:prstGeom>
            <a:noFill/>
            <a:ln>
              <a:noFill/>
            </a:ln>
          </p:spPr>
          <p:txBody>
            <a:bodyPr anchorCtr="0" anchor="ctr" bIns="65000" lIns="113775" spcFirstLastPara="1" rIns="113775" wrap="square" tIns="65000">
              <a:noAutofit/>
            </a:bodyPr>
            <a:lstStyle/>
            <a:p>
              <a:pPr indent="0" lvl="0" marL="0" marR="0" rtl="0" algn="l">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Narrative and high-level direction-setting</a:t>
              </a:r>
              <a:endParaRPr/>
            </a:p>
          </p:txBody>
        </p:sp>
        <p:sp>
          <p:nvSpPr>
            <p:cNvPr id="210" name="Google Shape;210;p10"/>
            <p:cNvSpPr/>
            <p:nvPr/>
          </p:nvSpPr>
          <p:spPr>
            <a:xfrm>
              <a:off x="5166" y="1851642"/>
              <a:ext cx="1980405" cy="232776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txBox="1"/>
            <p:nvPr/>
          </p:nvSpPr>
          <p:spPr>
            <a:xfrm>
              <a:off x="5166" y="1851642"/>
              <a:ext cx="1980405" cy="23277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A narrative that frames climate action or the electricity transition objectives along domestic priorities can raise (political) support.</a:t>
              </a:r>
              <a:endParaRPr/>
            </a:p>
          </p:txBody>
        </p:sp>
        <p:sp>
          <p:nvSpPr>
            <p:cNvPr id="212" name="Google Shape;212;p10"/>
            <p:cNvSpPr/>
            <p:nvPr/>
          </p:nvSpPr>
          <p:spPr>
            <a:xfrm>
              <a:off x="2262828" y="1090544"/>
              <a:ext cx="1980405" cy="761097"/>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2262828" y="1090544"/>
              <a:ext cx="1980405" cy="761097"/>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Knowledge and expert advice</a:t>
              </a:r>
              <a:endParaRPr/>
            </a:p>
          </p:txBody>
        </p:sp>
        <p:sp>
          <p:nvSpPr>
            <p:cNvPr id="214" name="Google Shape;214;p10"/>
            <p:cNvSpPr/>
            <p:nvPr/>
          </p:nvSpPr>
          <p:spPr>
            <a:xfrm>
              <a:off x="2262828" y="1851642"/>
              <a:ext cx="1980405" cy="232776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txBox="1"/>
            <p:nvPr/>
          </p:nvSpPr>
          <p:spPr>
            <a:xfrm>
              <a:off x="2262828" y="1851642"/>
              <a:ext cx="1980405" cy="23277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Decision-making requires up-to-date knowledge and, thus, robust mechanisms of knowledge creation, assessment and sharing.</a:t>
              </a:r>
              <a:endParaRPr b="0" i="0" sz="1600" u="none" cap="none" strike="noStrike">
                <a:solidFill>
                  <a:schemeClr val="dk1"/>
                </a:solidFill>
                <a:latin typeface="Arial"/>
                <a:ea typeface="Arial"/>
                <a:cs typeface="Arial"/>
                <a:sym typeface="Arial"/>
              </a:endParaRPr>
            </a:p>
          </p:txBody>
        </p:sp>
        <p:sp>
          <p:nvSpPr>
            <p:cNvPr id="216" name="Google Shape;216;p10"/>
            <p:cNvSpPr/>
            <p:nvPr/>
          </p:nvSpPr>
          <p:spPr>
            <a:xfrm>
              <a:off x="4520491" y="1090544"/>
              <a:ext cx="1980405" cy="761097"/>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4520491" y="1090544"/>
              <a:ext cx="1980405" cy="761097"/>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Strategy articulation</a:t>
              </a:r>
              <a:endParaRPr/>
            </a:p>
          </p:txBody>
        </p:sp>
        <p:sp>
          <p:nvSpPr>
            <p:cNvPr id="218" name="Google Shape;218;p10"/>
            <p:cNvSpPr/>
            <p:nvPr/>
          </p:nvSpPr>
          <p:spPr>
            <a:xfrm>
              <a:off x="4520491" y="1851642"/>
              <a:ext cx="1980405" cy="232776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4520491" y="1851642"/>
              <a:ext cx="1980405" cy="23277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Large-scale transformations require long-term strategies, often underpinned by long-term and interim targets.</a:t>
              </a:r>
              <a:endParaRPr/>
            </a:p>
          </p:txBody>
        </p:sp>
        <p:sp>
          <p:nvSpPr>
            <p:cNvPr id="220" name="Google Shape;220;p10"/>
            <p:cNvSpPr/>
            <p:nvPr/>
          </p:nvSpPr>
          <p:spPr>
            <a:xfrm>
              <a:off x="6778154" y="1090544"/>
              <a:ext cx="1980405" cy="761097"/>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txBox="1"/>
            <p:nvPr/>
          </p:nvSpPr>
          <p:spPr>
            <a:xfrm>
              <a:off x="6778154" y="1090544"/>
              <a:ext cx="1980405" cy="761097"/>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Integration</a:t>
              </a:r>
              <a:endParaRPr/>
            </a:p>
          </p:txBody>
        </p:sp>
        <p:sp>
          <p:nvSpPr>
            <p:cNvPr id="222" name="Google Shape;222;p10"/>
            <p:cNvSpPr/>
            <p:nvPr/>
          </p:nvSpPr>
          <p:spPr>
            <a:xfrm>
              <a:off x="6778154" y="1851642"/>
              <a:ext cx="1980405" cy="232776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txBox="1"/>
            <p:nvPr/>
          </p:nvSpPr>
          <p:spPr>
            <a:xfrm>
              <a:off x="6778154" y="1851642"/>
              <a:ext cx="1980405" cy="23277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The cross-sectoral nature requires identification of linkages and fostering synergies, e.g., across different regulatory regimes.</a:t>
              </a:r>
              <a:endParaRPr/>
            </a:p>
          </p:txBody>
        </p:sp>
        <p:sp>
          <p:nvSpPr>
            <p:cNvPr id="224" name="Google Shape;224;p10"/>
            <p:cNvSpPr/>
            <p:nvPr/>
          </p:nvSpPr>
          <p:spPr>
            <a:xfrm>
              <a:off x="9035816" y="1090544"/>
              <a:ext cx="1980405" cy="761097"/>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
            <p:cNvSpPr txBox="1"/>
            <p:nvPr/>
          </p:nvSpPr>
          <p:spPr>
            <a:xfrm>
              <a:off x="9035816" y="1090544"/>
              <a:ext cx="1980405" cy="761097"/>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Mainstreaming</a:t>
              </a:r>
              <a:endParaRPr/>
            </a:p>
          </p:txBody>
        </p:sp>
        <p:sp>
          <p:nvSpPr>
            <p:cNvPr id="226" name="Google Shape;226;p10"/>
            <p:cNvSpPr/>
            <p:nvPr/>
          </p:nvSpPr>
          <p:spPr>
            <a:xfrm>
              <a:off x="9035816" y="1851642"/>
              <a:ext cx="1980405" cy="232776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txBox="1"/>
            <p:nvPr/>
          </p:nvSpPr>
          <p:spPr>
            <a:xfrm>
              <a:off x="9035816" y="1851642"/>
              <a:ext cx="1980405" cy="23277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Climate and electricity transition related concerns need to be embedded across all relevant sectors.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35" name="Google Shape;235;p11"/>
          <p:cNvSpPr txBox="1"/>
          <p:nvPr>
            <p:ph type="title"/>
          </p:nvPr>
        </p:nvSpPr>
        <p:spPr>
          <a:xfrm>
            <a:off x="629400" y="476496"/>
            <a:ext cx="8103896"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Overview of governance functions (ii)</a:t>
            </a:r>
            <a:endParaRPr sz="2800"/>
          </a:p>
          <a:p>
            <a:pPr indent="0" lvl="0" marL="0" rtl="0" algn="l">
              <a:lnSpc>
                <a:spcPct val="90000"/>
              </a:lnSpc>
              <a:spcBef>
                <a:spcPts val="0"/>
              </a:spcBef>
              <a:spcAft>
                <a:spcPts val="0"/>
              </a:spcAft>
              <a:buClr>
                <a:schemeClr val="dk2"/>
              </a:buClr>
              <a:buSzPts val="3400"/>
              <a:buFont typeface="Trebuchet MS"/>
              <a:buNone/>
            </a:pPr>
            <a:r>
              <a:t/>
            </a:r>
            <a:endParaRPr sz="2800"/>
          </a:p>
        </p:txBody>
      </p:sp>
      <p:grpSp>
        <p:nvGrpSpPr>
          <p:cNvPr id="236" name="Google Shape;236;p11"/>
          <p:cNvGrpSpPr/>
          <p:nvPr/>
        </p:nvGrpSpPr>
        <p:grpSpPr>
          <a:xfrm>
            <a:off x="754552" y="2084798"/>
            <a:ext cx="9556458" cy="2953448"/>
            <a:chOff x="3595" y="1390162"/>
            <a:chExt cx="9556458" cy="2953448"/>
          </a:xfrm>
        </p:grpSpPr>
        <p:sp>
          <p:nvSpPr>
            <p:cNvPr id="237" name="Google Shape;237;p11"/>
            <p:cNvSpPr/>
            <p:nvPr/>
          </p:nvSpPr>
          <p:spPr>
            <a:xfrm>
              <a:off x="3595" y="1390162"/>
              <a:ext cx="2162094" cy="72999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txBox="1"/>
            <p:nvPr/>
          </p:nvSpPr>
          <p:spPr>
            <a:xfrm>
              <a:off x="3595" y="1390162"/>
              <a:ext cx="2162094" cy="729998"/>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Coordination</a:t>
              </a:r>
              <a:endParaRPr/>
            </a:p>
          </p:txBody>
        </p:sp>
        <p:sp>
          <p:nvSpPr>
            <p:cNvPr id="239" name="Google Shape;239;p11"/>
            <p:cNvSpPr/>
            <p:nvPr/>
          </p:nvSpPr>
          <p:spPr>
            <a:xfrm>
              <a:off x="3595" y="2120160"/>
              <a:ext cx="2162094" cy="222345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
            <p:cNvSpPr txBox="1"/>
            <p:nvPr/>
          </p:nvSpPr>
          <p:spPr>
            <a:xfrm>
              <a:off x="3595" y="2120160"/>
              <a:ext cx="2162094" cy="2223450"/>
            </a:xfrm>
            <a:prstGeom prst="rect">
              <a:avLst/>
            </a:prstGeom>
            <a:noFill/>
            <a:ln>
              <a:noFill/>
            </a:ln>
          </p:spPr>
          <p:txBody>
            <a:bodyPr anchorCtr="0" anchor="t" bIns="120000" lIns="80000" spcFirstLastPara="1" rIns="106675" wrap="square" tIns="800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Effective governance of the transition requires horizontal (between departments/sectors) and vertical (between different levels of government) coordination.</a:t>
              </a:r>
              <a:endParaRPr/>
            </a:p>
          </p:txBody>
        </p:sp>
        <p:sp>
          <p:nvSpPr>
            <p:cNvPr id="241" name="Google Shape;241;p11"/>
            <p:cNvSpPr/>
            <p:nvPr/>
          </p:nvSpPr>
          <p:spPr>
            <a:xfrm>
              <a:off x="2468383" y="1390162"/>
              <a:ext cx="2162094" cy="72999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txBox="1"/>
            <p:nvPr/>
          </p:nvSpPr>
          <p:spPr>
            <a:xfrm>
              <a:off x="2468383" y="1390162"/>
              <a:ext cx="2162094" cy="729998"/>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Stakeholder engagement and alignment</a:t>
              </a:r>
              <a:endParaRPr/>
            </a:p>
          </p:txBody>
        </p:sp>
        <p:sp>
          <p:nvSpPr>
            <p:cNvPr id="243" name="Google Shape;243;p11"/>
            <p:cNvSpPr/>
            <p:nvPr/>
          </p:nvSpPr>
          <p:spPr>
            <a:xfrm>
              <a:off x="2468383" y="2120160"/>
              <a:ext cx="2162094" cy="222345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txBox="1"/>
            <p:nvPr/>
          </p:nvSpPr>
          <p:spPr>
            <a:xfrm>
              <a:off x="2468383" y="2120160"/>
              <a:ext cx="2162094" cy="2223450"/>
            </a:xfrm>
            <a:prstGeom prst="rect">
              <a:avLst/>
            </a:prstGeom>
            <a:noFill/>
            <a:ln>
              <a:noFill/>
            </a:ln>
          </p:spPr>
          <p:txBody>
            <a:bodyPr anchorCtr="0" anchor="t" bIns="120000" lIns="80000" spcFirstLastPara="1" rIns="106675" wrap="square" tIns="800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Participatory approaches can enhance policy or actions and provide credibility and enduring commitment.</a:t>
              </a:r>
              <a:endParaRPr/>
            </a:p>
          </p:txBody>
        </p:sp>
        <p:sp>
          <p:nvSpPr>
            <p:cNvPr id="245" name="Google Shape;245;p11"/>
            <p:cNvSpPr/>
            <p:nvPr/>
          </p:nvSpPr>
          <p:spPr>
            <a:xfrm>
              <a:off x="4933171" y="1390162"/>
              <a:ext cx="2162094" cy="72999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txBox="1"/>
            <p:nvPr/>
          </p:nvSpPr>
          <p:spPr>
            <a:xfrm>
              <a:off x="4933171" y="1390162"/>
              <a:ext cx="2162094" cy="729998"/>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Finance mobilisation and channelling</a:t>
              </a:r>
              <a:endParaRPr sz="1500">
                <a:solidFill>
                  <a:schemeClr val="lt1"/>
                </a:solidFill>
                <a:latin typeface="Arial"/>
                <a:ea typeface="Arial"/>
                <a:cs typeface="Arial"/>
                <a:sym typeface="Arial"/>
              </a:endParaRPr>
            </a:p>
          </p:txBody>
        </p:sp>
        <p:sp>
          <p:nvSpPr>
            <p:cNvPr id="247" name="Google Shape;247;p11"/>
            <p:cNvSpPr/>
            <p:nvPr/>
          </p:nvSpPr>
          <p:spPr>
            <a:xfrm>
              <a:off x="4933171" y="2120160"/>
              <a:ext cx="2162094" cy="222345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txBox="1"/>
            <p:nvPr/>
          </p:nvSpPr>
          <p:spPr>
            <a:xfrm>
              <a:off x="4933171" y="2120160"/>
              <a:ext cx="2162094" cy="2223450"/>
            </a:xfrm>
            <a:prstGeom prst="rect">
              <a:avLst/>
            </a:prstGeom>
            <a:noFill/>
            <a:ln>
              <a:noFill/>
            </a:ln>
          </p:spPr>
          <p:txBody>
            <a:bodyPr anchorCtr="0" anchor="t" bIns="120000" lIns="80000" spcFirstLastPara="1" rIns="106675" wrap="square" tIns="800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Mobilising foreign and domestic finance is crucial for the transition. The ability to get funds is often dependent on other governance functions.</a:t>
              </a:r>
              <a:endParaRPr/>
            </a:p>
          </p:txBody>
        </p:sp>
        <p:sp>
          <p:nvSpPr>
            <p:cNvPr id="249" name="Google Shape;249;p11"/>
            <p:cNvSpPr/>
            <p:nvPr/>
          </p:nvSpPr>
          <p:spPr>
            <a:xfrm>
              <a:off x="7397959" y="1390162"/>
              <a:ext cx="2162094" cy="72999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txBox="1"/>
            <p:nvPr/>
          </p:nvSpPr>
          <p:spPr>
            <a:xfrm>
              <a:off x="7397959" y="1390162"/>
              <a:ext cx="2162094" cy="729998"/>
            </a:xfrm>
            <a:prstGeom prst="rect">
              <a:avLst/>
            </a:prstGeom>
            <a:noFill/>
            <a:ln>
              <a:noFill/>
            </a:ln>
          </p:spPr>
          <p:txBody>
            <a:bodyPr anchorCtr="0" anchor="ctr" bIns="60950" lIns="106675" spcFirstLastPara="1" rIns="106675" wrap="square" tIns="60950">
              <a:noAutofit/>
            </a:bodyPr>
            <a:lstStyle/>
            <a:p>
              <a:pPr indent="0" lvl="0" marL="0" marR="0" rtl="0" algn="ctr">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Oversight, accountability and enforcement</a:t>
              </a:r>
              <a:endParaRPr sz="1500">
                <a:solidFill>
                  <a:schemeClr val="lt1"/>
                </a:solidFill>
                <a:latin typeface="Calibri"/>
                <a:ea typeface="Calibri"/>
                <a:cs typeface="Calibri"/>
                <a:sym typeface="Calibri"/>
              </a:endParaRPr>
            </a:p>
          </p:txBody>
        </p:sp>
        <p:sp>
          <p:nvSpPr>
            <p:cNvPr id="251" name="Google Shape;251;p11"/>
            <p:cNvSpPr/>
            <p:nvPr/>
          </p:nvSpPr>
          <p:spPr>
            <a:xfrm>
              <a:off x="7397959" y="2120160"/>
              <a:ext cx="2162094" cy="222345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txBox="1"/>
            <p:nvPr/>
          </p:nvSpPr>
          <p:spPr>
            <a:xfrm>
              <a:off x="7397959" y="2120160"/>
              <a:ext cx="2162094" cy="2223450"/>
            </a:xfrm>
            <a:prstGeom prst="rect">
              <a:avLst/>
            </a:prstGeom>
            <a:noFill/>
            <a:ln>
              <a:noFill/>
            </a:ln>
          </p:spPr>
          <p:txBody>
            <a:bodyPr anchorCtr="0" anchor="t" bIns="120000" lIns="80000" spcFirstLastPara="1" rIns="106675" wrap="square" tIns="800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A system of oversight and accountability is necessary to oversee implementation. This requires, for example, a robust measurement, reporting, and verification (MRV) approach.</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Arial"/>
                <a:ea typeface="Arial"/>
                <a:cs typeface="Arial"/>
                <a:sym typeface="Arial"/>
              </a:rPr>
              <a:t>Electricity Transition Playbook: Law and Policy</a:t>
            </a:r>
            <a:endParaRPr sz="2000">
              <a:solidFill>
                <a:srgbClr val="FFFFFF"/>
              </a:solidFill>
              <a:latin typeface="Arial"/>
              <a:ea typeface="Arial"/>
              <a:cs typeface="Arial"/>
              <a:sym typeface="Arial"/>
            </a:endParaRPr>
          </a:p>
        </p:txBody>
      </p:sp>
      <p:sp>
        <p:nvSpPr>
          <p:cNvPr id="259" name="Google Shape;259;p1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Meeting governance functions for electricity transitions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67" name="Google Shape;267;p13"/>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latin typeface="Arial"/>
                <a:ea typeface="Arial"/>
                <a:cs typeface="Arial"/>
                <a:sym typeface="Arial"/>
              </a:rPr>
              <a:t>Building block example: Narrative</a:t>
            </a:r>
            <a:r>
              <a:rPr lang="en-GB" sz="2800"/>
              <a:t> and Strategy</a:t>
            </a:r>
            <a:endParaRPr sz="2800"/>
          </a:p>
        </p:txBody>
      </p:sp>
      <p:grpSp>
        <p:nvGrpSpPr>
          <p:cNvPr id="268" name="Google Shape;268;p13"/>
          <p:cNvGrpSpPr/>
          <p:nvPr/>
        </p:nvGrpSpPr>
        <p:grpSpPr>
          <a:xfrm>
            <a:off x="629480" y="1592663"/>
            <a:ext cx="10237303" cy="4346325"/>
            <a:chOff x="0" y="69767"/>
            <a:chExt cx="10237303" cy="4346325"/>
          </a:xfrm>
        </p:grpSpPr>
        <p:sp>
          <p:nvSpPr>
            <p:cNvPr id="269" name="Google Shape;269;p13"/>
            <p:cNvSpPr/>
            <p:nvPr/>
          </p:nvSpPr>
          <p:spPr>
            <a:xfrm>
              <a:off x="0" y="291167"/>
              <a:ext cx="10237303" cy="82687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txBox="1"/>
            <p:nvPr/>
          </p:nvSpPr>
          <p:spPr>
            <a:xfrm>
              <a:off x="0" y="291167"/>
              <a:ext cx="10237303" cy="826875"/>
            </a:xfrm>
            <a:prstGeom prst="rect">
              <a:avLst/>
            </a:prstGeom>
            <a:noFill/>
            <a:ln>
              <a:noFill/>
            </a:ln>
          </p:spPr>
          <p:txBody>
            <a:bodyPr anchorCtr="0" anchor="t" bIns="106675" lIns="794525" spcFirstLastPara="1" rIns="794525" wrap="square" tIns="3124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Basic electricity law or government policy can be important instruments for setting out and codifying a clear narrative and vision that are grounded in domestic priorities.</a:t>
              </a:r>
              <a:endParaRPr/>
            </a:p>
          </p:txBody>
        </p:sp>
        <p:sp>
          <p:nvSpPr>
            <p:cNvPr id="271" name="Google Shape;271;p13"/>
            <p:cNvSpPr/>
            <p:nvPr/>
          </p:nvSpPr>
          <p:spPr>
            <a:xfrm>
              <a:off x="511865" y="69767"/>
              <a:ext cx="7166112" cy="442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txBox="1"/>
            <p:nvPr/>
          </p:nvSpPr>
          <p:spPr>
            <a:xfrm>
              <a:off x="533481" y="91383"/>
              <a:ext cx="7122880" cy="399568"/>
            </a:xfrm>
            <a:prstGeom prst="rect">
              <a:avLst/>
            </a:prstGeom>
            <a:noFill/>
            <a:ln>
              <a:noFill/>
            </a:ln>
          </p:spPr>
          <p:txBody>
            <a:bodyPr anchorCtr="0" anchor="ctr" bIns="0" lIns="270850" spcFirstLastPara="1" rIns="270850" wrap="square" tIns="0">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Setting out a convincing narrative and vision</a:t>
              </a:r>
              <a:endParaRPr sz="1500">
                <a:solidFill>
                  <a:schemeClr val="lt1"/>
                </a:solidFill>
                <a:latin typeface="Arial"/>
                <a:ea typeface="Arial"/>
                <a:cs typeface="Arial"/>
                <a:sym typeface="Arial"/>
              </a:endParaRPr>
            </a:p>
          </p:txBody>
        </p:sp>
        <p:sp>
          <p:nvSpPr>
            <p:cNvPr id="273" name="Google Shape;273;p13"/>
            <p:cNvSpPr/>
            <p:nvPr/>
          </p:nvSpPr>
          <p:spPr>
            <a:xfrm>
              <a:off x="0" y="1420442"/>
              <a:ext cx="10237303" cy="125212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txBox="1"/>
            <p:nvPr/>
          </p:nvSpPr>
          <p:spPr>
            <a:xfrm>
              <a:off x="0" y="1420442"/>
              <a:ext cx="10237303" cy="1252125"/>
            </a:xfrm>
            <a:prstGeom prst="rect">
              <a:avLst/>
            </a:prstGeom>
            <a:noFill/>
            <a:ln>
              <a:noFill/>
            </a:ln>
          </p:spPr>
          <p:txBody>
            <a:bodyPr anchorCtr="0" anchor="t" bIns="106675" lIns="794525" spcFirstLastPara="1" rIns="794525" wrap="square" tIns="3124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Law and policy can set out long-term goals and a strategy in terms that avoid frequent updates to ensure stability and certainty in the transition process.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 A stronger sense of certainty might be achieved if this is established in electricity or climate change law that is passed by the national legislature and mandates the transition.</a:t>
              </a:r>
              <a:endParaRPr b="0" i="0" sz="1500" u="none" cap="none" strike="noStrike">
                <a:solidFill>
                  <a:schemeClr val="dk1"/>
                </a:solidFill>
                <a:latin typeface="Arial"/>
                <a:ea typeface="Arial"/>
                <a:cs typeface="Arial"/>
                <a:sym typeface="Arial"/>
              </a:endParaRPr>
            </a:p>
          </p:txBody>
        </p:sp>
        <p:sp>
          <p:nvSpPr>
            <p:cNvPr id="275" name="Google Shape;275;p13"/>
            <p:cNvSpPr/>
            <p:nvPr/>
          </p:nvSpPr>
          <p:spPr>
            <a:xfrm>
              <a:off x="511865" y="1199042"/>
              <a:ext cx="7166112" cy="442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txBox="1"/>
            <p:nvPr/>
          </p:nvSpPr>
          <p:spPr>
            <a:xfrm>
              <a:off x="533481" y="1220658"/>
              <a:ext cx="7122880" cy="399568"/>
            </a:xfrm>
            <a:prstGeom prst="rect">
              <a:avLst/>
            </a:prstGeom>
            <a:noFill/>
            <a:ln>
              <a:noFill/>
            </a:ln>
          </p:spPr>
          <p:txBody>
            <a:bodyPr anchorCtr="0" anchor="ctr" bIns="0" lIns="270850" spcFirstLastPara="1" rIns="270850" wrap="square" tIns="0">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Establishing certainty on goals and strategy</a:t>
              </a:r>
              <a:endParaRPr sz="1500">
                <a:solidFill>
                  <a:schemeClr val="lt1"/>
                </a:solidFill>
                <a:latin typeface="Arial"/>
                <a:ea typeface="Arial"/>
                <a:cs typeface="Arial"/>
                <a:sym typeface="Arial"/>
              </a:endParaRPr>
            </a:p>
          </p:txBody>
        </p:sp>
        <p:sp>
          <p:nvSpPr>
            <p:cNvPr id="277" name="Google Shape;277;p13"/>
            <p:cNvSpPr/>
            <p:nvPr/>
          </p:nvSpPr>
          <p:spPr>
            <a:xfrm>
              <a:off x="0" y="2974967"/>
              <a:ext cx="10237303" cy="1441125"/>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txBox="1"/>
            <p:nvPr/>
          </p:nvSpPr>
          <p:spPr>
            <a:xfrm>
              <a:off x="0" y="2974967"/>
              <a:ext cx="10237303" cy="1441125"/>
            </a:xfrm>
            <a:prstGeom prst="rect">
              <a:avLst/>
            </a:prstGeom>
            <a:noFill/>
            <a:ln>
              <a:noFill/>
            </a:ln>
          </p:spPr>
          <p:txBody>
            <a:bodyPr anchorCtr="0" anchor="t" bIns="106675" lIns="794525" spcFirstLastPara="1" rIns="794525" wrap="square" tIns="31240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A statutory electricity planning authority that is appropriately resourced and empowered can aid the government's transition planning – with mechanisms ensuring directions of the authority are followed up on and underpinned by policy measures and finance where relevant.</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Law and policy can establish integrated planning processes across governmental and other stakeholders that allow for coordination and consistent planning.</a:t>
              </a:r>
              <a:endParaRPr b="0" i="0" sz="1500" u="none" cap="none" strike="noStrike">
                <a:solidFill>
                  <a:schemeClr val="dk1"/>
                </a:solidFill>
                <a:latin typeface="Arial"/>
                <a:ea typeface="Arial"/>
                <a:cs typeface="Arial"/>
                <a:sym typeface="Arial"/>
              </a:endParaRPr>
            </a:p>
          </p:txBody>
        </p:sp>
        <p:sp>
          <p:nvSpPr>
            <p:cNvPr id="279" name="Google Shape;279;p13"/>
            <p:cNvSpPr/>
            <p:nvPr/>
          </p:nvSpPr>
          <p:spPr>
            <a:xfrm>
              <a:off x="511865" y="2753567"/>
              <a:ext cx="7166112" cy="442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txBox="1"/>
            <p:nvPr/>
          </p:nvSpPr>
          <p:spPr>
            <a:xfrm>
              <a:off x="533481" y="2775183"/>
              <a:ext cx="7122880" cy="399568"/>
            </a:xfrm>
            <a:prstGeom prst="rect">
              <a:avLst/>
            </a:prstGeom>
            <a:noFill/>
            <a:ln>
              <a:noFill/>
            </a:ln>
          </p:spPr>
          <p:txBody>
            <a:bodyPr anchorCtr="0" anchor="ctr" bIns="0" lIns="270850" spcFirstLastPara="1" rIns="270850" wrap="square" tIns="0">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Establishing planning authority and mechanisms</a:t>
              </a:r>
              <a:endParaRPr sz="1500">
                <a:solidFill>
                  <a:schemeClr val="lt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4"/>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88" name="Google Shape;288;p14"/>
          <p:cNvSpPr txBox="1"/>
          <p:nvPr/>
        </p:nvSpPr>
        <p:spPr>
          <a:xfrm>
            <a:off x="629682" y="1589635"/>
            <a:ext cx="1062026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Please take a few minutes to think about, and discuss with your neighbours, governance functions for the electricity transition in the context you are working in:</a:t>
            </a:r>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342900" lvl="0" marL="342900" marR="0" rtl="0" algn="l">
              <a:spcBef>
                <a:spcPts val="0"/>
              </a:spcBef>
              <a:spcAft>
                <a:spcPts val="0"/>
              </a:spcAft>
              <a:buClr>
                <a:srgbClr val="242424"/>
              </a:buClr>
              <a:buSzPts val="1800"/>
              <a:buFont typeface="Arial"/>
              <a:buAutoNum type="arabicPeriod"/>
            </a:pPr>
            <a:r>
              <a:rPr lang="en-GB" sz="1800">
                <a:solidFill>
                  <a:srgbClr val="242424"/>
                </a:solidFill>
                <a:latin typeface="Arial"/>
                <a:ea typeface="Arial"/>
                <a:cs typeface="Arial"/>
                <a:sym typeface="Arial"/>
              </a:rPr>
              <a:t>What are the most important governance functions to be addressed going forward, which are less relevant?</a:t>
            </a:r>
            <a:endParaRPr/>
          </a:p>
          <a:p>
            <a:pPr indent="-342900" lvl="0" marL="342900" marR="0" rtl="0" algn="l">
              <a:spcBef>
                <a:spcPts val="0"/>
              </a:spcBef>
              <a:spcAft>
                <a:spcPts val="0"/>
              </a:spcAft>
              <a:buClr>
                <a:srgbClr val="242424"/>
              </a:buClr>
              <a:buSzPts val="1800"/>
              <a:buFont typeface="Arial"/>
              <a:buAutoNum type="arabicPeriod"/>
            </a:pPr>
            <a:r>
              <a:rPr lang="en-GB" sz="1800">
                <a:solidFill>
                  <a:srgbClr val="242424"/>
                </a:solidFill>
                <a:latin typeface="Arial"/>
                <a:ea typeface="Arial"/>
                <a:cs typeface="Arial"/>
                <a:sym typeface="Arial"/>
              </a:rPr>
              <a:t>What kind of law and policy instruments could be appropriate?</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 name="Google Shape;289;p14"/>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Activity: Governance functions and instruments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5"/>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297" name="Google Shape;297;p15"/>
          <p:cNvSpPr txBox="1"/>
          <p:nvPr/>
        </p:nvSpPr>
        <p:spPr>
          <a:xfrm>
            <a:off x="629682" y="1589635"/>
            <a:ext cx="1062026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Useful literature to explore aspects and best practices for law and policy include</a:t>
            </a:r>
            <a:endParaRPr/>
          </a:p>
          <a:p>
            <a:pPr indent="-171450" lvl="0" marL="285750" marR="0" rtl="0" algn="l">
              <a:spcBef>
                <a:spcPts val="0"/>
              </a:spcBef>
              <a:spcAft>
                <a:spcPts val="0"/>
              </a:spcAft>
              <a:buClr>
                <a:schemeClr val="dk1"/>
              </a:buClr>
              <a:buSzPts val="1800"/>
              <a:buFont typeface="Arial"/>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3">
                  <a:extLst>
                    <a:ext uri="{A12FA001-AC4F-418D-AE19-62706E023703}">
                      <ahyp:hlinkClr val="tx"/>
                    </a:ext>
                  </a:extLst>
                </a:hlinkClick>
              </a:rPr>
              <a:t>Climate Governance Functions: Towards Context-Specific Climate Laws</a:t>
            </a:r>
            <a:r>
              <a:rPr lang="en-GB" sz="1800">
                <a:solidFill>
                  <a:schemeClr val="dk1"/>
                </a:solidFill>
                <a:latin typeface="Arial"/>
                <a:ea typeface="Arial"/>
                <a:cs typeface="Arial"/>
                <a:sym typeface="Arial"/>
              </a:rPr>
              <a:t>, Sridhar et al., 2022</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4">
                  <a:extLst>
                    <a:ext uri="{A12FA001-AC4F-418D-AE19-62706E023703}">
                      <ahyp:hlinkClr val="tx"/>
                    </a:ext>
                  </a:extLst>
                </a:hlinkClick>
              </a:rPr>
              <a:t>Lessons Learned for Rapid Decarbonization of Power Sectors</a:t>
            </a:r>
            <a:r>
              <a:rPr lang="en-GB" sz="1800">
                <a:solidFill>
                  <a:schemeClr val="dk1"/>
                </a:solidFill>
                <a:latin typeface="Arial"/>
                <a:ea typeface="Arial"/>
                <a:cs typeface="Arial"/>
                <a:sym typeface="Arial"/>
              </a:rPr>
              <a:t>, Clean Energy Ministerial, 2022</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5">
                  <a:extLst>
                    <a:ext uri="{A12FA001-AC4F-418D-AE19-62706E023703}">
                      <ahyp:hlinkClr val="tx"/>
                    </a:ext>
                  </a:extLst>
                </a:hlinkClick>
              </a:rPr>
              <a:t>Ten Principles for Power Sector Transformation in Emerging Economies</a:t>
            </a:r>
            <a:r>
              <a:rPr lang="en-GB" sz="1800">
                <a:solidFill>
                  <a:schemeClr val="dk1"/>
                </a:solidFill>
                <a:latin typeface="Arial"/>
                <a:ea typeface="Arial"/>
                <a:cs typeface="Arial"/>
                <a:sym typeface="Arial"/>
              </a:rPr>
              <a:t>, 21st Century Power Partnership and the National Renewable Energy Laboratory, 2019</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6">
                  <a:extLst>
                    <a:ext uri="{A12FA001-AC4F-418D-AE19-62706E023703}">
                      <ahyp:hlinkClr val="tx"/>
                    </a:ext>
                  </a:extLst>
                </a:hlinkClick>
              </a:rPr>
              <a:t>Navigating Net-Zero: Global Lessons in Climate Law-Making</a:t>
            </a:r>
            <a:r>
              <a:rPr lang="en-GB" sz="1800">
                <a:solidFill>
                  <a:schemeClr val="dk1"/>
                </a:solidFill>
                <a:latin typeface="Arial"/>
                <a:ea typeface="Arial"/>
                <a:cs typeface="Arial"/>
                <a:sym typeface="Arial"/>
              </a:rPr>
              <a:t>, ClientEarth, 2021</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7">
                  <a:extLst>
                    <a:ext uri="{A12FA001-AC4F-418D-AE19-62706E023703}">
                      <ahyp:hlinkClr val="tx"/>
                    </a:ext>
                  </a:extLst>
                </a:hlinkClick>
              </a:rPr>
              <a:t>Adaptation Good Practice Checklist</a:t>
            </a:r>
            <a:r>
              <a:rPr lang="en-GB" sz="1800">
                <a:solidFill>
                  <a:schemeClr val="dk1"/>
                </a:solidFill>
                <a:latin typeface="Arial"/>
                <a:ea typeface="Arial"/>
                <a:cs typeface="Arial"/>
                <a:sym typeface="Arial"/>
              </a:rPr>
              <a:t>, CARE International, 2015</a:t>
            </a:r>
            <a:endParaRPr/>
          </a:p>
          <a:p>
            <a:pPr indent="-285750" lvl="0" marL="285750" marR="0" rtl="0" algn="l">
              <a:spcBef>
                <a:spcPts val="0"/>
              </a:spcBef>
              <a:spcAft>
                <a:spcPts val="0"/>
              </a:spcAft>
              <a:buClr>
                <a:srgbClr val="2E3558"/>
              </a:buClr>
              <a:buSzPts val="1800"/>
              <a:buFont typeface="Arial"/>
              <a:buChar char="•"/>
            </a:pPr>
            <a:r>
              <a:rPr lang="en-GB" sz="1800" u="sng">
                <a:solidFill>
                  <a:srgbClr val="2E3558"/>
                </a:solidFill>
                <a:latin typeface="Arial"/>
                <a:ea typeface="Arial"/>
                <a:cs typeface="Arial"/>
                <a:sym typeface="Arial"/>
                <a:hlinkClick r:id="rId8">
                  <a:extLst>
                    <a:ext uri="{A12FA001-AC4F-418D-AE19-62706E023703}">
                      <ahyp:hlinkClr val="tx"/>
                    </a:ext>
                  </a:extLst>
                </a:hlinkClick>
              </a:rPr>
              <a:t>Supporting a rapid, just and equitable transition away from coal</a:t>
            </a:r>
            <a:r>
              <a:rPr lang="en-GB" sz="1800">
                <a:solidFill>
                  <a:schemeClr val="dk1"/>
                </a:solidFill>
                <a:latin typeface="Arial"/>
                <a:ea typeface="Arial"/>
                <a:cs typeface="Arial"/>
                <a:sym typeface="Arial"/>
              </a:rPr>
              <a:t>, Carbon Trust, 2023</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Resources on the </a:t>
            </a:r>
            <a:r>
              <a:rPr lang="en-GB" sz="1800" u="sng">
                <a:solidFill>
                  <a:schemeClr val="dk1"/>
                </a:solidFill>
                <a:latin typeface="Arial"/>
                <a:ea typeface="Arial"/>
                <a:cs typeface="Arial"/>
                <a:sym typeface="Arial"/>
                <a:hlinkClick r:id="rId9">
                  <a:extLst>
                    <a:ext uri="{A12FA001-AC4F-418D-AE19-62706E023703}">
                      <ahyp:hlinkClr val="tx"/>
                    </a:ext>
                  </a:extLst>
                </a:hlinkClick>
              </a:rPr>
              <a:t>website of the Climate Parliament</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Aforementioned database tools, for example </a:t>
            </a:r>
            <a:r>
              <a:rPr lang="en-GB" sz="1800" u="sng">
                <a:solidFill>
                  <a:schemeClr val="dk1"/>
                </a:solidFill>
                <a:latin typeface="Arial"/>
                <a:ea typeface="Arial"/>
                <a:cs typeface="Arial"/>
                <a:sym typeface="Arial"/>
                <a:hlinkClick r:id="rId10">
                  <a:extLst>
                    <a:ext uri="{A12FA001-AC4F-418D-AE19-62706E023703}">
                      <ahyp:hlinkClr val="tx"/>
                    </a:ext>
                  </a:extLst>
                </a:hlinkClick>
              </a:rPr>
              <a:t>Climate Policy Radar</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 name="Google Shape;298;p15"/>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Arial"/>
                <a:ea typeface="Arial"/>
                <a:cs typeface="Arial"/>
                <a:sym typeface="Arial"/>
              </a:rPr>
              <a:t>Electricity Transition Playbook: Law and Policy</a:t>
            </a:r>
            <a:endParaRPr sz="2000">
              <a:solidFill>
                <a:srgbClr val="FFFFFF"/>
              </a:solidFill>
              <a:latin typeface="Arial"/>
              <a:ea typeface="Arial"/>
              <a:cs typeface="Arial"/>
              <a:sym typeface="Arial"/>
            </a:endParaRPr>
          </a:p>
        </p:txBody>
      </p:sp>
      <p:sp>
        <p:nvSpPr>
          <p:cNvPr id="305" name="Google Shape;305;p1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Challenges and opportunities for law and policy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7"/>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313" name="Google Shape;313;p17"/>
          <p:cNvSpPr txBox="1"/>
          <p:nvPr/>
        </p:nvSpPr>
        <p:spPr>
          <a:xfrm>
            <a:off x="600928" y="1589635"/>
            <a:ext cx="4912448" cy="72943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One of the main challenges to advance new policies or legislation for the electricity transition can be the process of building the necessary momentum and political support across government, private sector,  stakeholders, and the public.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best way to overcome this challenge will vary widely but important strategic elements can be:</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concentrating policy benefits and diffuse cost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expanding policy winners through linking with other priorities</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pairing policies with visible, concentrated cost with concentrated benefits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establishing positive feedback and path dependency</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 name="Google Shape;314;p17"/>
          <p:cNvSpPr txBox="1"/>
          <p:nvPr>
            <p:ph type="title"/>
          </p:nvPr>
        </p:nvSpPr>
        <p:spPr>
          <a:xfrm>
            <a:off x="629400" y="476496"/>
            <a:ext cx="8103896"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The political economy of advancing policy</a:t>
            </a:r>
            <a:endParaRPr sz="2800"/>
          </a:p>
          <a:p>
            <a:pPr indent="0" lvl="0" marL="0" rtl="0" algn="l">
              <a:lnSpc>
                <a:spcPct val="90000"/>
              </a:lnSpc>
              <a:spcBef>
                <a:spcPts val="0"/>
              </a:spcBef>
              <a:spcAft>
                <a:spcPts val="0"/>
              </a:spcAft>
              <a:buClr>
                <a:schemeClr val="dk2"/>
              </a:buClr>
              <a:buSzPts val="3400"/>
              <a:buFont typeface="Trebuchet MS"/>
              <a:buNone/>
            </a:pPr>
            <a:r>
              <a:t/>
            </a:r>
            <a:endParaRPr sz="2800"/>
          </a:p>
        </p:txBody>
      </p:sp>
      <p:pic>
        <p:nvPicPr>
          <p:cNvPr id="315" name="Google Shape;315;p17"/>
          <p:cNvPicPr preferRelativeResize="0"/>
          <p:nvPr/>
        </p:nvPicPr>
        <p:blipFill rotWithShape="1">
          <a:blip r:embed="rId3">
            <a:alphaModFix/>
          </a:blip>
          <a:srcRect b="0" l="0" r="0" t="0"/>
          <a:stretch/>
        </p:blipFill>
        <p:spPr>
          <a:xfrm>
            <a:off x="5454345" y="1989558"/>
            <a:ext cx="6403639" cy="2664551"/>
          </a:xfrm>
          <a:prstGeom prst="rect">
            <a:avLst/>
          </a:prstGeom>
          <a:noFill/>
          <a:ln>
            <a:noFill/>
          </a:ln>
        </p:spPr>
      </p:pic>
      <p:sp>
        <p:nvSpPr>
          <p:cNvPr id="316" name="Google Shape;316;p17"/>
          <p:cNvSpPr txBox="1"/>
          <p:nvPr/>
        </p:nvSpPr>
        <p:spPr>
          <a:xfrm>
            <a:off x="5508402" y="4749945"/>
            <a:ext cx="634708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The figure is adapted from Jakob, M., Flachsland, C., Christoph Steckel, J., &amp; Urpelainen, J. (2020). Actors, objectives, context: A framework of the political economy of energy and climate policy applied to India, Indonesia, and Vietnam. </a:t>
            </a:r>
            <a:r>
              <a:rPr i="1" lang="en-GB" sz="1200">
                <a:solidFill>
                  <a:schemeClr val="dk1"/>
                </a:solidFill>
                <a:latin typeface="Arial"/>
                <a:ea typeface="Arial"/>
                <a:cs typeface="Arial"/>
                <a:sym typeface="Arial"/>
              </a:rPr>
              <a:t>Energy Research &amp; Social Science</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70</a:t>
            </a:r>
            <a:r>
              <a:rPr lang="en-GB" sz="1200">
                <a:solidFill>
                  <a:schemeClr val="dk1"/>
                </a:solidFill>
                <a:latin typeface="Arial"/>
                <a:ea typeface="Arial"/>
                <a:cs typeface="Arial"/>
                <a:sym typeface="Arial"/>
              </a:rPr>
              <a:t>, 101775. </a:t>
            </a:r>
            <a:r>
              <a:rPr lang="en-GB" sz="1200" u="sng">
                <a:solidFill>
                  <a:srgbClr val="2E3558"/>
                </a:solidFill>
                <a:latin typeface="Arial"/>
                <a:ea typeface="Arial"/>
                <a:cs typeface="Arial"/>
                <a:sym typeface="Arial"/>
                <a:hlinkClick r:id="rId4">
                  <a:extLst>
                    <a:ext uri="{A12FA001-AC4F-418D-AE19-62706E023703}">
                      <ahyp:hlinkClr val="tx"/>
                    </a:ext>
                  </a:extLst>
                </a:hlinkClick>
              </a:rPr>
              <a:t>https://doi.org/10.1016/j.erss.2020.101775</a:t>
            </a:r>
            <a:r>
              <a:rPr lang="en-GB" sz="1200">
                <a:solidFill>
                  <a:schemeClr val="dk1"/>
                </a:solidFill>
                <a:latin typeface="Arial"/>
                <a:ea typeface="Arial"/>
                <a:cs typeface="Arial"/>
                <a:sym typeface="Arial"/>
              </a:rPr>
              <a: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8"/>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324" name="Google Shape;324;p18"/>
          <p:cNvSpPr txBox="1"/>
          <p:nvPr/>
        </p:nvSpPr>
        <p:spPr>
          <a:xfrm>
            <a:off x="629682" y="1589635"/>
            <a:ext cx="1062026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Useful literature to explore this in more detail includes</a:t>
            </a:r>
            <a:endParaRPr/>
          </a:p>
          <a:p>
            <a:pPr indent="-171450" lvl="0" marL="285750" marR="0" rtl="0" algn="l">
              <a:spcBef>
                <a:spcPts val="0"/>
              </a:spcBef>
              <a:spcAft>
                <a:spcPts val="0"/>
              </a:spcAft>
              <a:buClr>
                <a:schemeClr val="dk1"/>
              </a:buClr>
              <a:buSzPts val="1800"/>
              <a:buFont typeface="Arial"/>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3">
                  <a:extLst>
                    <a:ext uri="{A12FA001-AC4F-418D-AE19-62706E023703}">
                      <ahyp:hlinkClr val="tx"/>
                    </a:ext>
                  </a:extLst>
                </a:hlinkClick>
              </a:rPr>
              <a:t>Political Strategies for Climate and Environmental Solutions</a:t>
            </a:r>
            <a:r>
              <a:rPr lang="en-GB" sz="1800">
                <a:solidFill>
                  <a:schemeClr val="dk1"/>
                </a:solidFill>
                <a:latin typeface="Arial"/>
                <a:ea typeface="Arial"/>
                <a:cs typeface="Arial"/>
                <a:sym typeface="Arial"/>
              </a:rPr>
              <a:t>. Meckling, Jonas, and Valerie J. Karplus.  </a:t>
            </a:r>
            <a:r>
              <a:rPr i="1" lang="en-GB" sz="1800">
                <a:solidFill>
                  <a:schemeClr val="dk1"/>
                </a:solidFill>
                <a:latin typeface="Arial"/>
                <a:ea typeface="Arial"/>
                <a:cs typeface="Arial"/>
                <a:sym typeface="Arial"/>
              </a:rPr>
              <a:t>Nature Sustainability</a:t>
            </a:r>
            <a:r>
              <a:rPr lang="en-GB" sz="1800">
                <a:solidFill>
                  <a:schemeClr val="dk1"/>
                </a:solidFill>
                <a:latin typeface="Arial"/>
                <a:ea typeface="Arial"/>
                <a:cs typeface="Arial"/>
                <a:sym typeface="Arial"/>
              </a:rPr>
              <a:t>, 4 May 2023, 1–10.</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4">
                  <a:extLst>
                    <a:ext uri="{A12FA001-AC4F-418D-AE19-62706E023703}">
                      <ahyp:hlinkClr val="tx"/>
                    </a:ext>
                  </a:extLst>
                </a:hlinkClick>
              </a:rPr>
              <a:t>Winning Coalitions for Climate Policy</a:t>
            </a:r>
            <a:r>
              <a:rPr lang="en-GB" sz="1800">
                <a:solidFill>
                  <a:schemeClr val="dk1"/>
                </a:solidFill>
                <a:latin typeface="Arial"/>
                <a:ea typeface="Arial"/>
                <a:cs typeface="Arial"/>
                <a:sym typeface="Arial"/>
              </a:rPr>
              <a:t>. Meckling et al. </a:t>
            </a:r>
            <a:r>
              <a:rPr i="1" lang="en-GB" sz="1800">
                <a:solidFill>
                  <a:schemeClr val="dk1"/>
                </a:solidFill>
                <a:latin typeface="Arial"/>
                <a:ea typeface="Arial"/>
                <a:cs typeface="Arial"/>
                <a:sym typeface="Arial"/>
              </a:rPr>
              <a:t>Science</a:t>
            </a:r>
            <a:r>
              <a:rPr lang="en-GB" sz="1800">
                <a:solidFill>
                  <a:schemeClr val="dk1"/>
                </a:solidFill>
                <a:latin typeface="Arial"/>
                <a:ea typeface="Arial"/>
                <a:cs typeface="Arial"/>
                <a:sym typeface="Arial"/>
              </a:rPr>
              <a:t>, 11 September 2015.</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5">
                  <a:extLst>
                    <a:ext uri="{A12FA001-AC4F-418D-AE19-62706E023703}">
                      <ahyp:hlinkClr val="tx"/>
                    </a:ext>
                  </a:extLst>
                </a:hlinkClick>
              </a:rPr>
              <a:t>The Political Economy of Passing Climate Change Legislation: Evidence from a Survey.</a:t>
            </a:r>
            <a:r>
              <a:rPr lang="en-GB" sz="1800">
                <a:solidFill>
                  <a:schemeClr val="dk1"/>
                </a:solidFill>
                <a:latin typeface="Arial"/>
                <a:ea typeface="Arial"/>
                <a:cs typeface="Arial"/>
                <a:sym typeface="Arial"/>
              </a:rPr>
              <a:t> Fankhauser et al. </a:t>
            </a:r>
            <a:r>
              <a:rPr i="1" lang="en-GB" sz="1800">
                <a:solidFill>
                  <a:schemeClr val="dk1"/>
                </a:solidFill>
                <a:latin typeface="Arial"/>
                <a:ea typeface="Arial"/>
                <a:cs typeface="Arial"/>
                <a:sym typeface="Arial"/>
              </a:rPr>
              <a:t>Global Environmental Change</a:t>
            </a:r>
            <a:r>
              <a:rPr lang="en-GB" sz="1800">
                <a:solidFill>
                  <a:schemeClr val="dk1"/>
                </a:solidFill>
                <a:latin typeface="Arial"/>
                <a:ea typeface="Arial"/>
                <a:cs typeface="Arial"/>
                <a:sym typeface="Arial"/>
              </a:rPr>
              <a:t> 35 (1 November 2015): 52–61. </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6">
                  <a:extLst>
                    <a:ext uri="{A12FA001-AC4F-418D-AE19-62706E023703}">
                      <ahyp:hlinkClr val="tx"/>
                    </a:ext>
                  </a:extLst>
                </a:hlinkClick>
              </a:rPr>
              <a:t>Actors, Objectives, Context: A Framework of the Political Economy of Energy and Climate Policy Applied to India, Indonesia, and Vietnam</a:t>
            </a:r>
            <a:r>
              <a:rPr lang="en-GB" sz="1800">
                <a:solidFill>
                  <a:schemeClr val="dk1"/>
                </a:solidFill>
                <a:latin typeface="Arial"/>
                <a:ea typeface="Arial"/>
                <a:cs typeface="Arial"/>
                <a:sym typeface="Arial"/>
              </a:rPr>
              <a:t>. Jakob et al. </a:t>
            </a:r>
            <a:r>
              <a:rPr i="1" lang="en-GB" sz="1800">
                <a:solidFill>
                  <a:schemeClr val="dk1"/>
                </a:solidFill>
                <a:latin typeface="Arial"/>
                <a:ea typeface="Arial"/>
                <a:cs typeface="Arial"/>
                <a:sym typeface="Arial"/>
              </a:rPr>
              <a:t>Energy Research &amp; Social Science</a:t>
            </a:r>
            <a:r>
              <a:rPr lang="en-GB" sz="1800">
                <a:solidFill>
                  <a:schemeClr val="dk1"/>
                </a:solidFill>
                <a:latin typeface="Arial"/>
                <a:ea typeface="Arial"/>
                <a:cs typeface="Arial"/>
                <a:sym typeface="Arial"/>
              </a:rPr>
              <a:t> 70 (1 December 2020): 101775.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 name="Google Shape;325;p18"/>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Resources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9"/>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333" name="Google Shape;333;p19"/>
          <p:cNvSpPr txBox="1"/>
          <p:nvPr/>
        </p:nvSpPr>
        <p:spPr>
          <a:xfrm>
            <a:off x="629682" y="1589635"/>
            <a:ext cx="10620260" cy="5341462"/>
          </a:xfrm>
          <a:prstGeom prst="rect">
            <a:avLst/>
          </a:prstGeom>
          <a:noFill/>
          <a:ln>
            <a:noFill/>
          </a:ln>
        </p:spPr>
        <p:txBody>
          <a:bodyPr anchorCtr="0" anchor="t" bIns="45700" lIns="91425" spcFirstLastPara="1" rIns="91425" wrap="square" tIns="45700">
            <a:spAutoFit/>
          </a:bodyPr>
          <a:lstStyle/>
          <a:p>
            <a:pPr indent="0" lvl="0" marL="101600" marR="0" rtl="0" algn="l">
              <a:lnSpc>
                <a:spcPct val="110000"/>
              </a:lnSpc>
              <a:spcBef>
                <a:spcPts val="0"/>
              </a:spcBef>
              <a:spcAft>
                <a:spcPts val="0"/>
              </a:spcAft>
              <a:buNone/>
            </a:pPr>
            <a:r>
              <a:rPr lang="en-GB" sz="1800">
                <a:solidFill>
                  <a:schemeClr val="dk1"/>
                </a:solidFill>
                <a:latin typeface="Arial"/>
                <a:ea typeface="Arial"/>
                <a:cs typeface="Arial"/>
                <a:sym typeface="Arial"/>
              </a:rPr>
              <a:t>Crucial elements when considering law and policy for the electricity transition are:</a:t>
            </a:r>
            <a:endParaRPr/>
          </a:p>
          <a:p>
            <a:pPr indent="0" lvl="0" marL="101600" marR="0" rtl="0" algn="l">
              <a:lnSpc>
                <a:spcPct val="110000"/>
              </a:lnSpc>
              <a:spcBef>
                <a:spcPts val="600"/>
              </a:spcBef>
              <a:spcAft>
                <a:spcPts val="0"/>
              </a:spcAft>
              <a:buNone/>
            </a:pPr>
            <a:r>
              <a:t/>
            </a:r>
            <a:endParaRPr sz="1800">
              <a:solidFill>
                <a:schemeClr val="dk1"/>
              </a:solidFill>
              <a:latin typeface="Arial"/>
              <a:ea typeface="Arial"/>
              <a:cs typeface="Arial"/>
              <a:sym typeface="Arial"/>
            </a:endParaRPr>
          </a:p>
          <a:p>
            <a:pPr indent="-342900" lvl="0" marL="444500" marR="0" rtl="0" algn="l">
              <a:lnSpc>
                <a:spcPct val="110000"/>
              </a:lnSpc>
              <a:spcBef>
                <a:spcPts val="600"/>
              </a:spcBef>
              <a:spcAft>
                <a:spcPts val="0"/>
              </a:spcAft>
              <a:buClr>
                <a:schemeClr val="dk1"/>
              </a:buClr>
              <a:buSzPts val="1800"/>
              <a:buFont typeface="Arial"/>
              <a:buChar char="•"/>
            </a:pPr>
            <a:r>
              <a:rPr lang="en-GB" sz="1800">
                <a:solidFill>
                  <a:schemeClr val="dk1"/>
                </a:solidFill>
                <a:latin typeface="Arial"/>
                <a:ea typeface="Arial"/>
                <a:cs typeface="Arial"/>
                <a:sym typeface="Arial"/>
              </a:rPr>
              <a:t>the landscape of law and policy relevant to the electricity transitions</a:t>
            </a:r>
            <a:r>
              <a:rPr lang="en-GB" sz="1800">
                <a:solidFill>
                  <a:srgbClr val="242424"/>
                </a:solidFill>
                <a:latin typeface="Arial"/>
                <a:ea typeface="Arial"/>
                <a:cs typeface="Arial"/>
                <a:sym typeface="Arial"/>
              </a:rPr>
              <a:t>, both in terms of opportunities and barriers,</a:t>
            </a:r>
            <a:endParaRPr/>
          </a:p>
          <a:p>
            <a:pPr indent="-342900" lvl="0" marL="444500" marR="0" rtl="0" algn="l">
              <a:lnSpc>
                <a:spcPct val="110000"/>
              </a:lnSpc>
              <a:spcBef>
                <a:spcPts val="600"/>
              </a:spcBef>
              <a:spcAft>
                <a:spcPts val="0"/>
              </a:spcAft>
              <a:buClr>
                <a:schemeClr val="dk1"/>
              </a:buClr>
              <a:buSzPts val="1800"/>
              <a:buFont typeface="Arial"/>
              <a:buChar char="•"/>
            </a:pPr>
            <a:r>
              <a:rPr lang="en-GB" sz="1800">
                <a:solidFill>
                  <a:schemeClr val="dk1"/>
                </a:solidFill>
                <a:latin typeface="Arial"/>
                <a:ea typeface="Arial"/>
                <a:cs typeface="Arial"/>
                <a:sym typeface="Arial"/>
              </a:rPr>
              <a:t>the underlying core governance functions and potential building blocks to meet governance requirements, and</a:t>
            </a:r>
            <a:endParaRPr sz="1800">
              <a:solidFill>
                <a:schemeClr val="dk1"/>
              </a:solidFill>
              <a:latin typeface="Arial"/>
              <a:ea typeface="Arial"/>
              <a:cs typeface="Arial"/>
              <a:sym typeface="Arial"/>
            </a:endParaRPr>
          </a:p>
          <a:p>
            <a:pPr indent="-342900" lvl="0" marL="444500" marR="0" rtl="0" algn="l">
              <a:lnSpc>
                <a:spcPct val="110000"/>
              </a:lnSpc>
              <a:spcBef>
                <a:spcPts val="600"/>
              </a:spcBef>
              <a:spcAft>
                <a:spcPts val="0"/>
              </a:spcAft>
              <a:buClr>
                <a:schemeClr val="dk1"/>
              </a:buClr>
              <a:buSzPts val="1800"/>
              <a:buFont typeface="Arial"/>
              <a:buChar char="•"/>
            </a:pPr>
            <a:r>
              <a:rPr lang="en-GB" sz="1800">
                <a:solidFill>
                  <a:schemeClr val="dk1"/>
                </a:solidFill>
                <a:latin typeface="Arial"/>
                <a:ea typeface="Arial"/>
                <a:cs typeface="Arial"/>
                <a:sym typeface="Arial"/>
              </a:rPr>
              <a:t>potential challenges and opportunities for advancing relevant policies and laws.</a:t>
            </a:r>
            <a:endParaRPr sz="1800">
              <a:solidFill>
                <a:schemeClr val="dk1"/>
              </a:solidFill>
              <a:latin typeface="Arial"/>
              <a:ea typeface="Arial"/>
              <a:cs typeface="Arial"/>
              <a:sym typeface="Arial"/>
            </a:endParaRPr>
          </a:p>
          <a:p>
            <a:pPr indent="0" lvl="0" marL="0" marR="0" rtl="0" algn="l">
              <a:spcBef>
                <a:spcPts val="30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Acknowledgement:</a:t>
            </a:r>
            <a:r>
              <a:rPr lang="en-GB" sz="1800">
                <a:solidFill>
                  <a:schemeClr val="dk1"/>
                </a:solidFill>
                <a:latin typeface="Arial"/>
                <a:ea typeface="Arial"/>
                <a:cs typeface="Arial"/>
                <a:sym typeface="Arial"/>
              </a:rPr>
              <a:t> the development of this material has greatly benefited from contributions by experts from the </a:t>
            </a:r>
            <a:r>
              <a:rPr lang="en-GB" sz="1800" u="sng">
                <a:solidFill>
                  <a:schemeClr val="dk1"/>
                </a:solidFill>
                <a:latin typeface="Arial"/>
                <a:ea typeface="Arial"/>
                <a:cs typeface="Arial"/>
                <a:sym typeface="Arial"/>
                <a:hlinkClick r:id="rId3">
                  <a:extLst>
                    <a:ext uri="{A12FA001-AC4F-418D-AE19-62706E023703}">
                      <ahyp:hlinkClr val="tx"/>
                    </a:ext>
                  </a:extLst>
                </a:hlinkClick>
              </a:rPr>
              <a:t>Climate Policy Radar</a:t>
            </a:r>
            <a:r>
              <a:rPr lang="en-GB" sz="1800">
                <a:solidFill>
                  <a:schemeClr val="dk1"/>
                </a:solidFill>
                <a:latin typeface="Arial"/>
                <a:ea typeface="Arial"/>
                <a:cs typeface="Arial"/>
                <a:sym typeface="Arial"/>
              </a:rPr>
              <a:t>, </a:t>
            </a:r>
            <a:r>
              <a:rPr lang="en-GB" sz="1800" u="sng">
                <a:solidFill>
                  <a:schemeClr val="dk1"/>
                </a:solidFill>
                <a:latin typeface="Arial"/>
                <a:ea typeface="Arial"/>
                <a:cs typeface="Arial"/>
                <a:sym typeface="Arial"/>
                <a:hlinkClick r:id="rId4">
                  <a:extLst>
                    <a:ext uri="{A12FA001-AC4F-418D-AE19-62706E023703}">
                      <ahyp:hlinkClr val="tx"/>
                    </a:ext>
                  </a:extLst>
                </a:hlinkClick>
              </a:rPr>
              <a:t>E3G</a:t>
            </a:r>
            <a:r>
              <a:rPr lang="en-GB" sz="1800">
                <a:solidFill>
                  <a:schemeClr val="dk1"/>
                </a:solidFill>
                <a:latin typeface="Arial"/>
                <a:ea typeface="Arial"/>
                <a:cs typeface="Arial"/>
                <a:sym typeface="Arial"/>
              </a:rPr>
              <a:t>, and the </a:t>
            </a:r>
            <a:r>
              <a:rPr lang="en-GB" sz="1800" u="sng">
                <a:solidFill>
                  <a:schemeClr val="dk1"/>
                </a:solidFill>
                <a:latin typeface="Arial"/>
                <a:ea typeface="Arial"/>
                <a:cs typeface="Arial"/>
                <a:sym typeface="Arial"/>
                <a:hlinkClick r:id="rId5">
                  <a:extLst>
                    <a:ext uri="{A12FA001-AC4F-418D-AE19-62706E023703}">
                      <ahyp:hlinkClr val="tx"/>
                    </a:ext>
                  </a:extLst>
                </a:hlinkClick>
              </a:rPr>
              <a:t>Climate Parliament</a:t>
            </a:r>
            <a:r>
              <a:rPr lang="en-GB" sz="1800">
                <a:solidFill>
                  <a:schemeClr val="dk1"/>
                </a:solidFill>
                <a:latin typeface="Arial"/>
                <a:ea typeface="Arial"/>
                <a:cs typeface="Arial"/>
                <a:sym typeface="Arial"/>
              </a:rPr>
              <a: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 name="Google Shape;334;p19"/>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Conclusions</a:t>
            </a:r>
            <a:endParaRPr sz="2800"/>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nvSpPr>
        <p:spPr>
          <a:xfrm>
            <a:off x="592212" y="1343984"/>
            <a:ext cx="9436514"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The electricity transition and relevant laws and policies are </a:t>
            </a:r>
            <a:endParaRPr sz="1800">
              <a:solidFill>
                <a:srgbClr val="242424"/>
              </a:solidFill>
              <a:latin typeface="Arial"/>
              <a:ea typeface="Arial"/>
              <a:cs typeface="Arial"/>
              <a:sym typeface="Arial"/>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complex and,</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very context-specific.</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0" lvl="0" marL="0" marR="0" rtl="0" algn="l">
              <a:spcBef>
                <a:spcPts val="0"/>
              </a:spcBef>
              <a:spcAft>
                <a:spcPts val="0"/>
              </a:spcAft>
              <a:buNone/>
            </a:pPr>
            <a:r>
              <a:rPr lang="en-GB" sz="1800">
                <a:solidFill>
                  <a:srgbClr val="242424"/>
                </a:solidFill>
                <a:latin typeface="Arial"/>
                <a:ea typeface="Arial"/>
                <a:cs typeface="Arial"/>
                <a:sym typeface="Arial"/>
              </a:rPr>
              <a:t>Thus, this lecture does</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not intend to describe an 'ideal' law or course of action but </a:t>
            </a:r>
            <a:r>
              <a:rPr b="1" lang="en-GB" sz="1800">
                <a:solidFill>
                  <a:srgbClr val="242424"/>
                </a:solidFill>
                <a:latin typeface="Arial"/>
                <a:ea typeface="Arial"/>
                <a:cs typeface="Arial"/>
                <a:sym typeface="Arial"/>
              </a:rPr>
              <a:t>outlines potential governance requirements and building blocks for meeting the same through law and policy</a:t>
            </a:r>
            <a:r>
              <a:rPr lang="en-GB" sz="1800">
                <a:solidFill>
                  <a:srgbClr val="242424"/>
                </a:solidFill>
                <a:latin typeface="Arial"/>
                <a:ea typeface="Arial"/>
                <a:cs typeface="Arial"/>
                <a:sym typeface="Arial"/>
              </a:rPr>
              <a:t>,</a:t>
            </a:r>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not claim to provide a complete picture but rather </a:t>
            </a:r>
            <a:r>
              <a:rPr b="1" lang="en-GB" sz="1800">
                <a:solidFill>
                  <a:srgbClr val="242424"/>
                </a:solidFill>
                <a:latin typeface="Arial"/>
                <a:ea typeface="Arial"/>
                <a:cs typeface="Arial"/>
                <a:sym typeface="Arial"/>
              </a:rPr>
              <a:t>a lens for analysis and point out other resources</a:t>
            </a:r>
            <a:r>
              <a:rPr lang="en-GB" sz="1800">
                <a:solidFill>
                  <a:srgbClr val="242424"/>
                </a:solidFill>
                <a:latin typeface="Arial"/>
                <a:ea typeface="Arial"/>
                <a:cs typeface="Arial"/>
                <a:sym typeface="Arial"/>
              </a:rPr>
              <a:t>, and</a:t>
            </a:r>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285750" lvl="0" marL="285750" marR="0" rtl="0" algn="l">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take the perspective of a </a:t>
            </a:r>
            <a:r>
              <a:rPr b="1" lang="en-GB" sz="1800">
                <a:solidFill>
                  <a:srgbClr val="242424"/>
                </a:solidFill>
                <a:latin typeface="Arial"/>
                <a:ea typeface="Arial"/>
                <a:cs typeface="Arial"/>
                <a:sym typeface="Arial"/>
              </a:rPr>
              <a:t>climate action-driven electricity transition</a:t>
            </a:r>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p:txBody>
      </p:sp>
      <p:sp>
        <p:nvSpPr>
          <p:cNvPr id="78" name="Google Shape;78;p2"/>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Approaching law and policy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40" name="Google Shape;340;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41" name="Google Shape;34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2" name="Google Shape;342;p20"/>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Hofbauer, L.,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2: Law and Policy.</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343" name="Google Shape;343;p20"/>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344" name="Google Shape;344;p20"/>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345" name="Google Shape;345;p20"/>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Leonhard Hofbauer from CCG and Green Grids Initiative</a:t>
            </a:r>
            <a:endParaRPr/>
          </a:p>
        </p:txBody>
      </p:sp>
      <p:pic>
        <p:nvPicPr>
          <p:cNvPr id="346" name="Google Shape;346;p20"/>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Graphical user interface, text" id="351" name="Google Shape;351;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2" name="Google Shape;352;p21"/>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Lecture</a:t>
            </a:r>
            <a:r>
              <a:rPr lang="en-GB"/>
              <a:t> overview</a:t>
            </a:r>
            <a:endParaRPr/>
          </a:p>
        </p:txBody>
      </p:sp>
      <p:sp>
        <p:nvSpPr>
          <p:cNvPr id="85" name="Google Shape;85;p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Intended learning outcomes:</a:t>
            </a:r>
            <a:endParaRPr/>
          </a:p>
          <a:p>
            <a:pPr indent="-342900" lvl="0" marL="444500" rtl="0" algn="l">
              <a:lnSpc>
                <a:spcPct val="110000"/>
              </a:lnSpc>
              <a:spcBef>
                <a:spcPts val="600"/>
              </a:spcBef>
              <a:spcAft>
                <a:spcPts val="0"/>
              </a:spcAft>
              <a:buSzPts val="2000"/>
              <a:buFont typeface="Arial"/>
              <a:buChar char="•"/>
            </a:pPr>
            <a:r>
              <a:rPr lang="en-GB"/>
              <a:t>To be able to map the landscape of law and policy for electricity transitions</a:t>
            </a:r>
            <a:endParaRPr/>
          </a:p>
          <a:p>
            <a:pPr indent="-342900" lvl="0" marL="444500" rtl="0" algn="l">
              <a:lnSpc>
                <a:spcPct val="110000"/>
              </a:lnSpc>
              <a:spcBef>
                <a:spcPts val="600"/>
              </a:spcBef>
              <a:spcAft>
                <a:spcPts val="0"/>
              </a:spcAft>
              <a:buSzPts val="2000"/>
              <a:buFont typeface="Arial"/>
              <a:buChar char="•"/>
            </a:pPr>
            <a:r>
              <a:rPr lang="en-GB"/>
              <a:t>To understand the underlying core governance functions and potential building blocks to meet governance requirements for electricity transitions</a:t>
            </a:r>
            <a:endParaRPr/>
          </a:p>
          <a:p>
            <a:pPr indent="-342900" lvl="0" marL="444500" rtl="0" algn="l">
              <a:lnSpc>
                <a:spcPct val="110000"/>
              </a:lnSpc>
              <a:spcBef>
                <a:spcPts val="600"/>
              </a:spcBef>
              <a:spcAft>
                <a:spcPts val="0"/>
              </a:spcAft>
              <a:buSzPts val="2000"/>
              <a:buFont typeface="Arial"/>
              <a:buChar char="•"/>
            </a:pPr>
            <a:r>
              <a:rPr lang="en-GB"/>
              <a:t>To understand potential challenges and opportunities for advancing relevant policies and laws</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SzPts val="2000"/>
              <a:buFont typeface="Arial"/>
              <a:buNone/>
            </a:pPr>
            <a:r>
              <a:t/>
            </a:r>
            <a:endParaRPr/>
          </a:p>
        </p:txBody>
      </p:sp>
      <p:graphicFrame>
        <p:nvGraphicFramePr>
          <p:cNvPr id="86" name="Google Shape;86;p3"/>
          <p:cNvGraphicFramePr/>
          <p:nvPr/>
        </p:nvGraphicFramePr>
        <p:xfrm>
          <a:off x="628800" y="3808341"/>
          <a:ext cx="3000000" cy="3000000"/>
        </p:xfrm>
        <a:graphic>
          <a:graphicData uri="http://schemas.openxmlformats.org/drawingml/2006/table">
            <a:tbl>
              <a:tblPr bandRow="1" firstRow="1">
                <a:noFill/>
                <a:tableStyleId>{55605993-5E30-4B5B-91B3-D3FAE015AE25}</a:tableStyleId>
              </a:tblPr>
              <a:tblGrid>
                <a:gridCol w="8765825"/>
              </a:tblGrid>
              <a:tr h="370850">
                <a:tc>
                  <a:txBody>
                    <a:bodyPr/>
                    <a:lstStyle/>
                    <a:p>
                      <a:pPr indent="0" lvl="0" marL="0" marR="0" rtl="0" algn="l">
                        <a:lnSpc>
                          <a:spcPct val="100000"/>
                        </a:lnSpc>
                        <a:spcBef>
                          <a:spcPts val="0"/>
                        </a:spcBef>
                        <a:spcAft>
                          <a:spcPts val="0"/>
                        </a:spcAft>
                        <a:buNone/>
                      </a:pPr>
                      <a:r>
                        <a:rPr lang="en-GB" sz="1800" u="none" cap="none" strike="noStrike"/>
                        <a:t>Lecture structure</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1800"/>
                        <a:buFont typeface="Arial"/>
                        <a:buAutoNum type="arabicParenR"/>
                      </a:pPr>
                      <a:r>
                        <a:rPr lang="en-GB" sz="1800" u="none" cap="none" strike="noStrike"/>
                        <a:t>Introduction and context</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2)  Overview of the landscape of law and policy relevant to the transition</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3)  Introduction of relevant governance functions</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4)  Meeting governance functions for the electricity transition</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5)  Challenges and opportunities for advancing laws and policies</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latin typeface="Arial"/>
                          <a:ea typeface="Arial"/>
                          <a:cs typeface="Arial"/>
                          <a:sym typeface="Arial"/>
                        </a:rPr>
                        <a:t>6)  Q&amp;A</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Arial"/>
                <a:ea typeface="Arial"/>
                <a:cs typeface="Arial"/>
                <a:sym typeface="Arial"/>
              </a:rPr>
              <a:t>Electricity Transition Playbook: Law and Policy </a:t>
            </a:r>
            <a:endParaRPr sz="2000">
              <a:solidFill>
                <a:srgbClr val="FFFFFF"/>
              </a:solidFill>
              <a:latin typeface="Arial"/>
              <a:ea typeface="Arial"/>
              <a:cs typeface="Arial"/>
              <a:sym typeface="Arial"/>
            </a:endParaRPr>
          </a:p>
        </p:txBody>
      </p:sp>
      <p:sp>
        <p:nvSpPr>
          <p:cNvPr id="93" name="Google Shape;93;p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Law and policy landscape for electricity transitions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Law and policy for electricity transitions</a:t>
            </a:r>
            <a:endParaRPr/>
          </a:p>
        </p:txBody>
      </p:sp>
      <p:grpSp>
        <p:nvGrpSpPr>
          <p:cNvPr id="101" name="Google Shape;101;p5"/>
          <p:cNvGrpSpPr/>
          <p:nvPr/>
        </p:nvGrpSpPr>
        <p:grpSpPr>
          <a:xfrm>
            <a:off x="634567" y="1460933"/>
            <a:ext cx="10845560" cy="2053911"/>
            <a:chOff x="5088" y="108244"/>
            <a:chExt cx="10845560" cy="2053911"/>
          </a:xfrm>
        </p:grpSpPr>
        <p:sp>
          <p:nvSpPr>
            <p:cNvPr id="102" name="Google Shape;102;p5"/>
            <p:cNvSpPr/>
            <p:nvPr/>
          </p:nvSpPr>
          <p:spPr>
            <a:xfrm>
              <a:off x="5088" y="108244"/>
              <a:ext cx="1950640" cy="56063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txBox="1"/>
            <p:nvPr/>
          </p:nvSpPr>
          <p:spPr>
            <a:xfrm>
              <a:off x="5088" y="108244"/>
              <a:ext cx="1950640" cy="56063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Climate framework law</a:t>
              </a:r>
              <a:endParaRPr sz="1600">
                <a:solidFill>
                  <a:schemeClr val="lt1"/>
                </a:solidFill>
                <a:latin typeface="Arial"/>
                <a:ea typeface="Arial"/>
                <a:cs typeface="Arial"/>
                <a:sym typeface="Arial"/>
              </a:endParaRPr>
            </a:p>
          </p:txBody>
        </p:sp>
        <p:sp>
          <p:nvSpPr>
            <p:cNvPr id="104" name="Google Shape;104;p5"/>
            <p:cNvSpPr/>
            <p:nvPr/>
          </p:nvSpPr>
          <p:spPr>
            <a:xfrm>
              <a:off x="5088" y="668875"/>
              <a:ext cx="1950640" cy="149328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txBox="1"/>
            <p:nvPr/>
          </p:nvSpPr>
          <p:spPr>
            <a:xfrm>
              <a:off x="5088" y="668875"/>
              <a:ext cx="1950640" cy="149328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Climate Change Act (2008, UK)</a:t>
              </a:r>
              <a:endParaRPr b="0" i="0" sz="1600" u="none" cap="none" strike="noStrike">
                <a:solidFill>
                  <a:schemeClr val="dk1"/>
                </a:solidFill>
                <a:latin typeface="Arial"/>
                <a:ea typeface="Arial"/>
                <a:cs typeface="Arial"/>
                <a:sym typeface="Arial"/>
              </a:endParaRPr>
            </a:p>
          </p:txBody>
        </p:sp>
        <p:sp>
          <p:nvSpPr>
            <p:cNvPr id="106" name="Google Shape;106;p5"/>
            <p:cNvSpPr/>
            <p:nvPr/>
          </p:nvSpPr>
          <p:spPr>
            <a:xfrm>
              <a:off x="2228818" y="108244"/>
              <a:ext cx="1950640" cy="56063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txBox="1"/>
            <p:nvPr/>
          </p:nvSpPr>
          <p:spPr>
            <a:xfrm>
              <a:off x="2228818" y="108244"/>
              <a:ext cx="1950640" cy="56063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Submissions to UNFCCC</a:t>
              </a:r>
              <a:endParaRPr sz="1600">
                <a:solidFill>
                  <a:schemeClr val="lt1"/>
                </a:solidFill>
                <a:latin typeface="Arial"/>
                <a:ea typeface="Arial"/>
                <a:cs typeface="Arial"/>
                <a:sym typeface="Arial"/>
              </a:endParaRPr>
            </a:p>
          </p:txBody>
        </p:sp>
        <p:sp>
          <p:nvSpPr>
            <p:cNvPr id="108" name="Google Shape;108;p5"/>
            <p:cNvSpPr/>
            <p:nvPr/>
          </p:nvSpPr>
          <p:spPr>
            <a:xfrm>
              <a:off x="2228818" y="668875"/>
              <a:ext cx="1950640" cy="149328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txBox="1"/>
            <p:nvPr/>
          </p:nvSpPr>
          <p:spPr>
            <a:xfrm>
              <a:off x="2228818" y="668875"/>
              <a:ext cx="1950640" cy="149328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Nationally Determined Contribution (NDC), Long-term strategy (LT-LEDS)</a:t>
              </a:r>
              <a:endParaRPr b="0" i="0" sz="1600" u="none" cap="none" strike="noStrike">
                <a:solidFill>
                  <a:schemeClr val="dk1"/>
                </a:solidFill>
                <a:latin typeface="Arial"/>
                <a:ea typeface="Arial"/>
                <a:cs typeface="Arial"/>
                <a:sym typeface="Arial"/>
              </a:endParaRPr>
            </a:p>
          </p:txBody>
        </p:sp>
        <p:sp>
          <p:nvSpPr>
            <p:cNvPr id="110" name="Google Shape;110;p5"/>
            <p:cNvSpPr/>
            <p:nvPr/>
          </p:nvSpPr>
          <p:spPr>
            <a:xfrm>
              <a:off x="4452548" y="108244"/>
              <a:ext cx="1950640" cy="56063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txBox="1"/>
            <p:nvPr/>
          </p:nvSpPr>
          <p:spPr>
            <a:xfrm>
              <a:off x="4452548" y="108244"/>
              <a:ext cx="1950640" cy="56063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Energy legislation</a:t>
              </a:r>
              <a:endParaRPr sz="1600">
                <a:solidFill>
                  <a:schemeClr val="lt1"/>
                </a:solidFill>
                <a:latin typeface="Arial"/>
                <a:ea typeface="Arial"/>
                <a:cs typeface="Arial"/>
                <a:sym typeface="Arial"/>
              </a:endParaRPr>
            </a:p>
          </p:txBody>
        </p:sp>
        <p:sp>
          <p:nvSpPr>
            <p:cNvPr id="112" name="Google Shape;112;p5"/>
            <p:cNvSpPr/>
            <p:nvPr/>
          </p:nvSpPr>
          <p:spPr>
            <a:xfrm>
              <a:off x="4452548" y="668875"/>
              <a:ext cx="1950640" cy="149328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txBox="1"/>
            <p:nvPr/>
          </p:nvSpPr>
          <p:spPr>
            <a:xfrm>
              <a:off x="4452548" y="668875"/>
              <a:ext cx="1950640" cy="149328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 Energy Transition Act (2015, Mexico)</a:t>
              </a:r>
              <a:endParaRPr/>
            </a:p>
          </p:txBody>
        </p:sp>
        <p:sp>
          <p:nvSpPr>
            <p:cNvPr id="114" name="Google Shape;114;p5"/>
            <p:cNvSpPr/>
            <p:nvPr/>
          </p:nvSpPr>
          <p:spPr>
            <a:xfrm>
              <a:off x="6676278" y="108244"/>
              <a:ext cx="1950640" cy="56063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txBox="1"/>
            <p:nvPr/>
          </p:nvSpPr>
          <p:spPr>
            <a:xfrm>
              <a:off x="6676278" y="108244"/>
              <a:ext cx="1950640" cy="56063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Electricity legisation</a:t>
              </a:r>
              <a:endParaRPr/>
            </a:p>
          </p:txBody>
        </p:sp>
        <p:sp>
          <p:nvSpPr>
            <p:cNvPr id="116" name="Google Shape;116;p5"/>
            <p:cNvSpPr/>
            <p:nvPr/>
          </p:nvSpPr>
          <p:spPr>
            <a:xfrm>
              <a:off x="6676278" y="668875"/>
              <a:ext cx="1950640" cy="149328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txBox="1"/>
            <p:nvPr/>
          </p:nvSpPr>
          <p:spPr>
            <a:xfrm>
              <a:off x="6676278" y="668875"/>
              <a:ext cx="1950640" cy="149328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Electricity Act (2005, India)</a:t>
              </a:r>
              <a:endParaRPr/>
            </a:p>
          </p:txBody>
        </p:sp>
        <p:sp>
          <p:nvSpPr>
            <p:cNvPr id="118" name="Google Shape;118;p5"/>
            <p:cNvSpPr/>
            <p:nvPr/>
          </p:nvSpPr>
          <p:spPr>
            <a:xfrm>
              <a:off x="8900008" y="108244"/>
              <a:ext cx="1950640" cy="56063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txBox="1"/>
            <p:nvPr/>
          </p:nvSpPr>
          <p:spPr>
            <a:xfrm>
              <a:off x="8900008" y="108244"/>
              <a:ext cx="1950640" cy="56063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Energy &amp; electricity policies</a:t>
              </a:r>
              <a:endParaRPr/>
            </a:p>
          </p:txBody>
        </p:sp>
        <p:sp>
          <p:nvSpPr>
            <p:cNvPr id="120" name="Google Shape;120;p5"/>
            <p:cNvSpPr/>
            <p:nvPr/>
          </p:nvSpPr>
          <p:spPr>
            <a:xfrm>
              <a:off x="8900008" y="668875"/>
              <a:ext cx="1950640" cy="1493280"/>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txBox="1"/>
            <p:nvPr/>
          </p:nvSpPr>
          <p:spPr>
            <a:xfrm>
              <a:off x="8900008" y="668875"/>
              <a:ext cx="1950640" cy="149328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14th Five-Year Plan on energy planning (PRC, 2022) or other executive energy policy documents</a:t>
              </a:r>
              <a:endParaRPr/>
            </a:p>
          </p:txBody>
        </p:sp>
      </p:grpSp>
      <p:grpSp>
        <p:nvGrpSpPr>
          <p:cNvPr id="122" name="Google Shape;122;p5"/>
          <p:cNvGrpSpPr/>
          <p:nvPr/>
        </p:nvGrpSpPr>
        <p:grpSpPr>
          <a:xfrm>
            <a:off x="634566" y="3929783"/>
            <a:ext cx="10845560" cy="1802508"/>
            <a:chOff x="5088" y="233945"/>
            <a:chExt cx="10845560" cy="1802508"/>
          </a:xfrm>
        </p:grpSpPr>
        <p:sp>
          <p:nvSpPr>
            <p:cNvPr id="123" name="Google Shape;123;p5"/>
            <p:cNvSpPr/>
            <p:nvPr/>
          </p:nvSpPr>
          <p:spPr>
            <a:xfrm>
              <a:off x="5088" y="233945"/>
              <a:ext cx="1950640" cy="485681"/>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a:off x="5088" y="233945"/>
              <a:ext cx="1950640" cy="48568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 Power sector regulations</a:t>
              </a:r>
              <a:endParaRPr sz="1400">
                <a:solidFill>
                  <a:schemeClr val="lt1"/>
                </a:solidFill>
                <a:latin typeface="Arial"/>
                <a:ea typeface="Arial"/>
                <a:cs typeface="Arial"/>
                <a:sym typeface="Arial"/>
              </a:endParaRPr>
            </a:p>
          </p:txBody>
        </p:sp>
        <p:sp>
          <p:nvSpPr>
            <p:cNvPr id="125" name="Google Shape;125;p5"/>
            <p:cNvSpPr/>
            <p:nvPr/>
          </p:nvSpPr>
          <p:spPr>
            <a:xfrm>
              <a:off x="5088" y="719626"/>
              <a:ext cx="1950640" cy="131682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txBox="1"/>
            <p:nvPr/>
          </p:nvSpPr>
          <p:spPr>
            <a:xfrm>
              <a:off x="5088" y="719626"/>
              <a:ext cx="1950640" cy="131682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National Grid's Grid Code (UK)</a:t>
              </a:r>
              <a:endParaRPr/>
            </a:p>
          </p:txBody>
        </p:sp>
        <p:sp>
          <p:nvSpPr>
            <p:cNvPr id="127" name="Google Shape;127;p5"/>
            <p:cNvSpPr/>
            <p:nvPr/>
          </p:nvSpPr>
          <p:spPr>
            <a:xfrm>
              <a:off x="2228818" y="233945"/>
              <a:ext cx="1950640" cy="485681"/>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txBox="1"/>
            <p:nvPr/>
          </p:nvSpPr>
          <p:spPr>
            <a:xfrm>
              <a:off x="2228818" y="233945"/>
              <a:ext cx="1950640" cy="48568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Climate or electricity litigation</a:t>
              </a:r>
              <a:endParaRPr sz="1400">
                <a:solidFill>
                  <a:schemeClr val="lt1"/>
                </a:solidFill>
                <a:latin typeface="Arial"/>
                <a:ea typeface="Arial"/>
                <a:cs typeface="Arial"/>
                <a:sym typeface="Arial"/>
              </a:endParaRPr>
            </a:p>
          </p:txBody>
        </p:sp>
        <p:sp>
          <p:nvSpPr>
            <p:cNvPr id="129" name="Google Shape;129;p5"/>
            <p:cNvSpPr/>
            <p:nvPr/>
          </p:nvSpPr>
          <p:spPr>
            <a:xfrm>
              <a:off x="2228818" y="719626"/>
              <a:ext cx="1950640" cy="131682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txBox="1"/>
            <p:nvPr/>
          </p:nvSpPr>
          <p:spPr>
            <a:xfrm>
              <a:off x="2228818" y="719626"/>
              <a:ext cx="1950640" cy="131682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GB" sz="1400" u="none" cap="none" strike="noStrike">
                  <a:solidFill>
                    <a:schemeClr val="dk1"/>
                  </a:solidFill>
                  <a:latin typeface="Calibri"/>
                  <a:ea typeface="Calibri"/>
                  <a:cs typeface="Calibri"/>
                  <a:sym typeface="Calibri"/>
                </a:rPr>
                <a:t>Litigation in the UK forcing government to update net zero strategy (2022)</a:t>
              </a:r>
              <a:endParaRPr b="0" i="0" sz="1400" u="none" cap="none" strike="noStrike">
                <a:solidFill>
                  <a:schemeClr val="dk1"/>
                </a:solidFill>
                <a:latin typeface="Arial"/>
                <a:ea typeface="Arial"/>
                <a:cs typeface="Arial"/>
                <a:sym typeface="Arial"/>
              </a:endParaRPr>
            </a:p>
          </p:txBody>
        </p:sp>
        <p:sp>
          <p:nvSpPr>
            <p:cNvPr id="131" name="Google Shape;131;p5"/>
            <p:cNvSpPr/>
            <p:nvPr/>
          </p:nvSpPr>
          <p:spPr>
            <a:xfrm>
              <a:off x="4452548" y="233945"/>
              <a:ext cx="1950640" cy="485681"/>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txBox="1"/>
            <p:nvPr/>
          </p:nvSpPr>
          <p:spPr>
            <a:xfrm>
              <a:off x="4452548" y="233945"/>
              <a:ext cx="1950640" cy="48568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Other overlapping sectoral law </a:t>
              </a:r>
              <a:endParaRPr sz="1400">
                <a:solidFill>
                  <a:schemeClr val="lt1"/>
                </a:solidFill>
                <a:latin typeface="Arial"/>
                <a:ea typeface="Arial"/>
                <a:cs typeface="Arial"/>
                <a:sym typeface="Arial"/>
              </a:endParaRPr>
            </a:p>
          </p:txBody>
        </p:sp>
        <p:sp>
          <p:nvSpPr>
            <p:cNvPr id="133" name="Google Shape;133;p5"/>
            <p:cNvSpPr/>
            <p:nvPr/>
          </p:nvSpPr>
          <p:spPr>
            <a:xfrm>
              <a:off x="4452548" y="719626"/>
              <a:ext cx="1950640" cy="131682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txBox="1"/>
            <p:nvPr/>
          </p:nvSpPr>
          <p:spPr>
            <a:xfrm>
              <a:off x="4452548" y="719626"/>
              <a:ext cx="1950640" cy="131682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Legislation or regulation on the energy performance of buildings like the Building Energy Act (Germany, 2020)</a:t>
              </a:r>
              <a:endParaRPr b="0" i="0" sz="1400" u="none" cap="none" strike="noStrike">
                <a:solidFill>
                  <a:schemeClr val="dk1"/>
                </a:solidFill>
                <a:latin typeface="Arial"/>
                <a:ea typeface="Arial"/>
                <a:cs typeface="Arial"/>
                <a:sym typeface="Arial"/>
              </a:endParaRPr>
            </a:p>
          </p:txBody>
        </p:sp>
        <p:sp>
          <p:nvSpPr>
            <p:cNvPr id="135" name="Google Shape;135;p5"/>
            <p:cNvSpPr/>
            <p:nvPr/>
          </p:nvSpPr>
          <p:spPr>
            <a:xfrm>
              <a:off x="6676278" y="233945"/>
              <a:ext cx="1950640" cy="485681"/>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txBox="1"/>
            <p:nvPr/>
          </p:nvSpPr>
          <p:spPr>
            <a:xfrm>
              <a:off x="6676278" y="233945"/>
              <a:ext cx="1950640" cy="48568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Trade or investment treaties</a:t>
              </a:r>
              <a:endParaRPr/>
            </a:p>
          </p:txBody>
        </p:sp>
        <p:sp>
          <p:nvSpPr>
            <p:cNvPr id="137" name="Google Shape;137;p5"/>
            <p:cNvSpPr/>
            <p:nvPr/>
          </p:nvSpPr>
          <p:spPr>
            <a:xfrm>
              <a:off x="6676278" y="719626"/>
              <a:ext cx="1950640" cy="131682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txBox="1"/>
            <p:nvPr/>
          </p:nvSpPr>
          <p:spPr>
            <a:xfrm>
              <a:off x="6676278" y="719626"/>
              <a:ext cx="1950640" cy="131682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North American Free Trade Agreement (NAFTA, 1994)</a:t>
              </a:r>
              <a:endParaRPr/>
            </a:p>
          </p:txBody>
        </p:sp>
        <p:sp>
          <p:nvSpPr>
            <p:cNvPr id="139" name="Google Shape;139;p5"/>
            <p:cNvSpPr/>
            <p:nvPr/>
          </p:nvSpPr>
          <p:spPr>
            <a:xfrm>
              <a:off x="8900008" y="233945"/>
              <a:ext cx="1950640" cy="485681"/>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8900008" y="233945"/>
              <a:ext cx="1950640" cy="48568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a:t>
              </a:r>
              <a:endParaRPr sz="1400">
                <a:solidFill>
                  <a:schemeClr val="lt1"/>
                </a:solidFill>
                <a:latin typeface="Arial"/>
                <a:ea typeface="Arial"/>
                <a:cs typeface="Arial"/>
                <a:sym typeface="Arial"/>
              </a:endParaRPr>
            </a:p>
          </p:txBody>
        </p:sp>
        <p:sp>
          <p:nvSpPr>
            <p:cNvPr id="141" name="Google Shape;141;p5"/>
            <p:cNvSpPr/>
            <p:nvPr/>
          </p:nvSpPr>
          <p:spPr>
            <a:xfrm>
              <a:off x="8900008" y="719626"/>
              <a:ext cx="1950640" cy="1316827"/>
            </a:xfrm>
            <a:prstGeom prst="rect">
              <a:avLst/>
            </a:prstGeom>
            <a:solidFill>
              <a:srgbClr val="CACACC">
                <a:alpha val="89803"/>
              </a:srgbClr>
            </a:solidFill>
            <a:ln cap="flat" cmpd="sng" w="25400">
              <a:solidFill>
                <a:srgbClr val="CACA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5"/>
          <p:cNvSpPr txBox="1"/>
          <p:nvPr/>
        </p:nvSpPr>
        <p:spPr>
          <a:xfrm>
            <a:off x="198782" y="2760869"/>
            <a:ext cx="1612347" cy="3533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5"/>
          <p:cNvSpPr txBox="1"/>
          <p:nvPr/>
        </p:nvSpPr>
        <p:spPr>
          <a:xfrm rot="-5400000">
            <a:off x="-187740" y="2573129"/>
            <a:ext cx="12589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Examples</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51" name="Google Shape;151;p6"/>
          <p:cNvSpPr txBox="1"/>
          <p:nvPr/>
        </p:nvSpPr>
        <p:spPr>
          <a:xfrm>
            <a:off x="629682" y="1589635"/>
            <a:ext cx="1062026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Please take a few minutes to think about, and discuss with your neighbours, existing laws and policies relevant to the electricity transition in the context you are working in:</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342900" lvl="0" marL="342900" marR="0" rtl="0" algn="l">
              <a:spcBef>
                <a:spcPts val="0"/>
              </a:spcBef>
              <a:spcAft>
                <a:spcPts val="0"/>
              </a:spcAft>
              <a:buClr>
                <a:srgbClr val="242424"/>
              </a:buClr>
              <a:buSzPts val="1800"/>
              <a:buFont typeface="Arial"/>
              <a:buAutoNum type="arabicPeriod"/>
            </a:pPr>
            <a:r>
              <a:rPr lang="en-GB" sz="1800">
                <a:solidFill>
                  <a:srgbClr val="242424"/>
                </a:solidFill>
                <a:latin typeface="Arial"/>
                <a:ea typeface="Arial"/>
                <a:cs typeface="Arial"/>
                <a:sym typeface="Arial"/>
              </a:rPr>
              <a:t>What type of laws and policies are in place?</a:t>
            </a:r>
            <a:endParaRPr/>
          </a:p>
          <a:p>
            <a:pPr indent="-342900" lvl="0" marL="342900" marR="0" rtl="0" algn="l">
              <a:spcBef>
                <a:spcPts val="0"/>
              </a:spcBef>
              <a:spcAft>
                <a:spcPts val="0"/>
              </a:spcAft>
              <a:buClr>
                <a:srgbClr val="242424"/>
              </a:buClr>
              <a:buSzPts val="1800"/>
              <a:buFont typeface="Arial"/>
              <a:buAutoNum type="arabicPeriod"/>
            </a:pPr>
            <a:r>
              <a:rPr lang="en-GB" sz="1800">
                <a:solidFill>
                  <a:srgbClr val="242424"/>
                </a:solidFill>
                <a:latin typeface="Arial"/>
                <a:ea typeface="Arial"/>
                <a:cs typeface="Arial"/>
                <a:sym typeface="Arial"/>
              </a:rPr>
              <a:t>Do they hinder or support the electricity transition?</a:t>
            </a:r>
            <a:endParaRPr/>
          </a:p>
          <a:p>
            <a:pPr indent="-342900" lvl="0" marL="342900" marR="0" rtl="0" algn="l">
              <a:spcBef>
                <a:spcPts val="0"/>
              </a:spcBef>
              <a:spcAft>
                <a:spcPts val="0"/>
              </a:spcAft>
              <a:buClr>
                <a:srgbClr val="242424"/>
              </a:buClr>
              <a:buSzPts val="1800"/>
              <a:buFont typeface="Arial"/>
              <a:buAutoNum type="arabicPeriod"/>
            </a:pPr>
            <a:r>
              <a:rPr lang="en-GB" sz="1800">
                <a:solidFill>
                  <a:srgbClr val="242424"/>
                </a:solidFill>
                <a:latin typeface="Arial"/>
                <a:ea typeface="Arial"/>
                <a:cs typeface="Arial"/>
                <a:sym typeface="Arial"/>
              </a:rPr>
              <a:t>Are there any types of instruments beyond the ones listed here?</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 name="Google Shape;152;p6"/>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Activity: Existing laws and policies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60" name="Google Shape;160;p7"/>
          <p:cNvSpPr txBox="1"/>
          <p:nvPr/>
        </p:nvSpPr>
        <p:spPr>
          <a:xfrm>
            <a:off x="629682" y="1589635"/>
            <a:ext cx="1062026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Useful tools to explore electricity and other climate laws and policies include</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3">
                  <a:extLst>
                    <a:ext uri="{A12FA001-AC4F-418D-AE19-62706E023703}">
                      <ahyp:hlinkClr val="tx"/>
                    </a:ext>
                  </a:extLst>
                </a:hlinkClick>
              </a:rPr>
              <a:t>Climate Policy Radar</a:t>
            </a:r>
            <a:r>
              <a:rPr lang="en-GB" sz="1800">
                <a:solidFill>
                  <a:schemeClr val="dk1"/>
                </a:solidFill>
                <a:latin typeface="Arial"/>
                <a:ea typeface="Arial"/>
                <a:cs typeface="Arial"/>
                <a:sym typeface="Arial"/>
              </a:rPr>
              <a:t> (CPR) tool,</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4">
                  <a:extLst>
                    <a:ext uri="{A12FA001-AC4F-418D-AE19-62706E023703}">
                      <ahyp:hlinkClr val="tx"/>
                    </a:ext>
                  </a:extLst>
                </a:hlinkClick>
              </a:rPr>
              <a:t>Climate Change Laws of the World</a:t>
            </a:r>
            <a:r>
              <a:rPr lang="en-GB" sz="1800">
                <a:solidFill>
                  <a:schemeClr val="dk1"/>
                </a:solidFill>
                <a:latin typeface="Arial"/>
                <a:ea typeface="Arial"/>
                <a:cs typeface="Arial"/>
                <a:sym typeface="Arial"/>
              </a:rPr>
              <a:t> (powered by CPR),</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5">
                  <a:extLst>
                    <a:ext uri="{A12FA001-AC4F-418D-AE19-62706E023703}">
                      <ahyp:hlinkClr val="tx"/>
                    </a:ext>
                  </a:extLst>
                </a:hlinkClick>
              </a:rPr>
              <a:t>Climate Change Litigation Databases</a:t>
            </a:r>
            <a:r>
              <a:rPr lang="en-GB" sz="1800">
                <a:solidFill>
                  <a:schemeClr val="dk1"/>
                </a:solidFill>
                <a:latin typeface="Arial"/>
                <a:ea typeface="Arial"/>
                <a:cs typeface="Arial"/>
                <a:sym typeface="Arial"/>
              </a:rPr>
              <a:t> by the Sabin Centre for Climate Change Law, and</a:t>
            </a:r>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Arial"/>
                <a:ea typeface="Arial"/>
                <a:cs typeface="Arial"/>
                <a:sym typeface="Arial"/>
                <a:hlinkClick r:id="rId6">
                  <a:extLst>
                    <a:ext uri="{A12FA001-AC4F-418D-AE19-62706E023703}">
                      <ahyp:hlinkClr val="tx"/>
                    </a:ext>
                  </a:extLst>
                </a:hlinkClick>
              </a:rPr>
              <a:t> Policies and Measures Database</a:t>
            </a:r>
            <a:r>
              <a:rPr lang="en-GB" sz="1800">
                <a:solidFill>
                  <a:schemeClr val="dk1"/>
                </a:solidFill>
                <a:latin typeface="Arial"/>
                <a:ea typeface="Arial"/>
                <a:cs typeface="Arial"/>
                <a:sym typeface="Arial"/>
              </a:rPr>
              <a:t>  by the International Energy Agency.</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 name="Google Shape;161;p7"/>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Resources</a:t>
            </a:r>
            <a:endParaRPr/>
          </a:p>
        </p:txBody>
      </p:sp>
      <p:pic>
        <p:nvPicPr>
          <p:cNvPr descr="Graphical user interface, text, application, email&#10;&#10;Description automatically generated" id="162" name="Google Shape;162;p7"/>
          <p:cNvPicPr preferRelativeResize="0"/>
          <p:nvPr/>
        </p:nvPicPr>
        <p:blipFill rotWithShape="1">
          <a:blip r:embed="rId7">
            <a:alphaModFix/>
          </a:blip>
          <a:srcRect b="0" l="0" r="0" t="0"/>
          <a:stretch/>
        </p:blipFill>
        <p:spPr>
          <a:xfrm>
            <a:off x="1581150" y="3167499"/>
            <a:ext cx="7591425" cy="348403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Arial"/>
                <a:ea typeface="Arial"/>
                <a:cs typeface="Arial"/>
                <a:sym typeface="Arial"/>
              </a:rPr>
              <a:t>Electricity Transition Playbook: Law and Policy </a:t>
            </a:r>
            <a:endParaRPr sz="2000">
              <a:solidFill>
                <a:srgbClr val="FFFFFF"/>
              </a:solidFill>
              <a:latin typeface="Arial"/>
              <a:ea typeface="Arial"/>
              <a:cs typeface="Arial"/>
              <a:sym typeface="Arial"/>
            </a:endParaRPr>
          </a:p>
        </p:txBody>
      </p:sp>
      <p:sp>
        <p:nvSpPr>
          <p:cNvPr id="169" name="Google Shape;169;p8"/>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Introducing governance functions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77" name="Google Shape;177;p9"/>
          <p:cNvSpPr txBox="1"/>
          <p:nvPr/>
        </p:nvSpPr>
        <p:spPr>
          <a:xfrm>
            <a:off x="629682" y="1589635"/>
            <a:ext cx="5750087"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42424"/>
                </a:solidFill>
                <a:latin typeface="Arial"/>
                <a:ea typeface="Arial"/>
                <a:cs typeface="Arial"/>
                <a:sym typeface="Arial"/>
              </a:rPr>
              <a:t>Addressing climate change, including the electricity transition, poses certain </a:t>
            </a:r>
            <a:r>
              <a:rPr b="1" lang="en-GB" sz="1800">
                <a:solidFill>
                  <a:srgbClr val="242424"/>
                </a:solidFill>
                <a:latin typeface="Arial"/>
                <a:ea typeface="Arial"/>
                <a:cs typeface="Arial"/>
                <a:sym typeface="Arial"/>
              </a:rPr>
              <a:t>governance requirements, or functions, to be met by law and policy</a:t>
            </a:r>
            <a:r>
              <a:rPr lang="en-GB" sz="1800">
                <a:solidFill>
                  <a:srgbClr val="242424"/>
                </a:solidFill>
                <a:latin typeface="Arial"/>
                <a:ea typeface="Arial"/>
                <a:cs typeface="Arial"/>
                <a:sym typeface="Arial"/>
              </a:rPr>
              <a:t>, or other governance instruments.</a:t>
            </a:r>
            <a:endParaRPr/>
          </a:p>
          <a:p>
            <a:pPr indent="0" lvl="0" marL="0" marR="0" rtl="0" algn="l">
              <a:spcBef>
                <a:spcPts val="0"/>
              </a:spcBef>
              <a:spcAft>
                <a:spcPts val="0"/>
              </a:spcAft>
              <a:buNone/>
            </a:pPr>
            <a:r>
              <a:t/>
            </a:r>
            <a:endParaRPr sz="1800">
              <a:solidFill>
                <a:srgbClr val="242424"/>
              </a:solidFill>
              <a:latin typeface="Arial"/>
              <a:ea typeface="Arial"/>
              <a:cs typeface="Arial"/>
              <a:sym typeface="Arial"/>
            </a:endParaRPr>
          </a:p>
          <a:p>
            <a:pPr indent="0" lvl="0" marL="0" marR="0" rtl="0" algn="l">
              <a:spcBef>
                <a:spcPts val="0"/>
              </a:spcBef>
              <a:spcAft>
                <a:spcPts val="0"/>
              </a:spcAft>
              <a:buNone/>
            </a:pPr>
            <a:r>
              <a:rPr lang="en-GB" sz="1800">
                <a:solidFill>
                  <a:srgbClr val="242424"/>
                </a:solidFill>
                <a:latin typeface="Arial"/>
                <a:ea typeface="Arial"/>
                <a:cs typeface="Arial"/>
                <a:sym typeface="Arial"/>
              </a:rPr>
              <a:t>These 9 functions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are less or more relevant depending on the domestic context,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might be addressed differently in different contexts,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are not necessarily discrete, but overlap, and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do not need to be addressed all at once by a new law or policy.</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governance functions are adopted from Sridhar et al. (2022), which provide more detail.</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 name="Google Shape;178;p9"/>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Concept of governance functions</a:t>
            </a:r>
            <a:endParaRPr/>
          </a:p>
        </p:txBody>
      </p:sp>
      <p:grpSp>
        <p:nvGrpSpPr>
          <p:cNvPr id="179" name="Google Shape;179;p9"/>
          <p:cNvGrpSpPr/>
          <p:nvPr/>
        </p:nvGrpSpPr>
        <p:grpSpPr>
          <a:xfrm>
            <a:off x="6421573" y="1967809"/>
            <a:ext cx="5311912" cy="3319945"/>
            <a:chOff x="0" y="511174"/>
            <a:chExt cx="5311912" cy="3319945"/>
          </a:xfrm>
        </p:grpSpPr>
        <p:sp>
          <p:nvSpPr>
            <p:cNvPr id="180" name="Google Shape;180;p9"/>
            <p:cNvSpPr/>
            <p:nvPr/>
          </p:nvSpPr>
          <p:spPr>
            <a:xfrm>
              <a:off x="0" y="511174"/>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txBox="1"/>
            <p:nvPr/>
          </p:nvSpPr>
          <p:spPr>
            <a:xfrm>
              <a:off x="0" y="511174"/>
              <a:ext cx="1659972" cy="995983"/>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Narrative and high-level direction-setting</a:t>
              </a:r>
              <a:endParaRPr/>
            </a:p>
          </p:txBody>
        </p:sp>
        <p:sp>
          <p:nvSpPr>
            <p:cNvPr id="182" name="Google Shape;182;p9"/>
            <p:cNvSpPr/>
            <p:nvPr/>
          </p:nvSpPr>
          <p:spPr>
            <a:xfrm>
              <a:off x="1825970" y="511174"/>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txBox="1"/>
            <p:nvPr/>
          </p:nvSpPr>
          <p:spPr>
            <a:xfrm>
              <a:off x="1825970" y="511174"/>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Knowledge and expert advice</a:t>
              </a:r>
              <a:endParaRPr/>
            </a:p>
          </p:txBody>
        </p:sp>
        <p:sp>
          <p:nvSpPr>
            <p:cNvPr id="184" name="Google Shape;184;p9"/>
            <p:cNvSpPr/>
            <p:nvPr/>
          </p:nvSpPr>
          <p:spPr>
            <a:xfrm>
              <a:off x="3651940" y="511174"/>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txBox="1"/>
            <p:nvPr/>
          </p:nvSpPr>
          <p:spPr>
            <a:xfrm>
              <a:off x="3651940" y="511174"/>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Strategy articulation</a:t>
              </a:r>
              <a:endParaRPr/>
            </a:p>
          </p:txBody>
        </p:sp>
        <p:sp>
          <p:nvSpPr>
            <p:cNvPr id="186" name="Google Shape;186;p9"/>
            <p:cNvSpPr/>
            <p:nvPr/>
          </p:nvSpPr>
          <p:spPr>
            <a:xfrm>
              <a:off x="0" y="1673155"/>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txBox="1"/>
            <p:nvPr/>
          </p:nvSpPr>
          <p:spPr>
            <a:xfrm>
              <a:off x="0" y="1673155"/>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Integration</a:t>
              </a:r>
              <a:endParaRPr sz="1600">
                <a:solidFill>
                  <a:schemeClr val="lt1"/>
                </a:solidFill>
                <a:latin typeface="Arial"/>
                <a:ea typeface="Arial"/>
                <a:cs typeface="Arial"/>
                <a:sym typeface="Arial"/>
              </a:endParaRPr>
            </a:p>
          </p:txBody>
        </p:sp>
        <p:sp>
          <p:nvSpPr>
            <p:cNvPr id="188" name="Google Shape;188;p9"/>
            <p:cNvSpPr/>
            <p:nvPr/>
          </p:nvSpPr>
          <p:spPr>
            <a:xfrm>
              <a:off x="1825970" y="1673155"/>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txBox="1"/>
            <p:nvPr/>
          </p:nvSpPr>
          <p:spPr>
            <a:xfrm>
              <a:off x="1825970" y="1673155"/>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Mainstreaming</a:t>
              </a:r>
              <a:endParaRPr sz="1600">
                <a:solidFill>
                  <a:schemeClr val="lt1"/>
                </a:solidFill>
                <a:latin typeface="Arial"/>
                <a:ea typeface="Arial"/>
                <a:cs typeface="Arial"/>
                <a:sym typeface="Arial"/>
              </a:endParaRPr>
            </a:p>
          </p:txBody>
        </p:sp>
        <p:sp>
          <p:nvSpPr>
            <p:cNvPr id="190" name="Google Shape;190;p9"/>
            <p:cNvSpPr/>
            <p:nvPr/>
          </p:nvSpPr>
          <p:spPr>
            <a:xfrm>
              <a:off x="3651940" y="1673155"/>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txBox="1"/>
            <p:nvPr/>
          </p:nvSpPr>
          <p:spPr>
            <a:xfrm>
              <a:off x="3651940" y="1673155"/>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Coordination</a:t>
              </a:r>
              <a:endParaRPr sz="1600">
                <a:solidFill>
                  <a:schemeClr val="lt1"/>
                </a:solidFill>
                <a:latin typeface="Arial"/>
                <a:ea typeface="Arial"/>
                <a:cs typeface="Arial"/>
                <a:sym typeface="Arial"/>
              </a:endParaRPr>
            </a:p>
          </p:txBody>
        </p:sp>
        <p:sp>
          <p:nvSpPr>
            <p:cNvPr id="192" name="Google Shape;192;p9"/>
            <p:cNvSpPr/>
            <p:nvPr/>
          </p:nvSpPr>
          <p:spPr>
            <a:xfrm>
              <a:off x="0" y="2835136"/>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txBox="1"/>
            <p:nvPr/>
          </p:nvSpPr>
          <p:spPr>
            <a:xfrm>
              <a:off x="0" y="2835136"/>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Stakeholder engagement and alignment</a:t>
              </a:r>
              <a:endParaRPr sz="1600">
                <a:solidFill>
                  <a:schemeClr val="lt1"/>
                </a:solidFill>
                <a:latin typeface="Arial"/>
                <a:ea typeface="Arial"/>
                <a:cs typeface="Arial"/>
                <a:sym typeface="Arial"/>
              </a:endParaRPr>
            </a:p>
          </p:txBody>
        </p:sp>
        <p:sp>
          <p:nvSpPr>
            <p:cNvPr id="194" name="Google Shape;194;p9"/>
            <p:cNvSpPr/>
            <p:nvPr/>
          </p:nvSpPr>
          <p:spPr>
            <a:xfrm>
              <a:off x="1825970" y="2835136"/>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txBox="1"/>
            <p:nvPr/>
          </p:nvSpPr>
          <p:spPr>
            <a:xfrm>
              <a:off x="1825970" y="2835136"/>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Finance mobilisation and channelling</a:t>
              </a:r>
              <a:endParaRPr sz="1600">
                <a:solidFill>
                  <a:schemeClr val="lt1"/>
                </a:solidFill>
                <a:latin typeface="Arial"/>
                <a:ea typeface="Arial"/>
                <a:cs typeface="Arial"/>
                <a:sym typeface="Arial"/>
              </a:endParaRPr>
            </a:p>
          </p:txBody>
        </p:sp>
        <p:sp>
          <p:nvSpPr>
            <p:cNvPr id="196" name="Google Shape;196;p9"/>
            <p:cNvSpPr/>
            <p:nvPr/>
          </p:nvSpPr>
          <p:spPr>
            <a:xfrm>
              <a:off x="3651940" y="2835136"/>
              <a:ext cx="1659972" cy="995983"/>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txBox="1"/>
            <p:nvPr/>
          </p:nvSpPr>
          <p:spPr>
            <a:xfrm>
              <a:off x="3651940" y="2835136"/>
              <a:ext cx="1659972" cy="99598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Oversight, accountability and enforcement</a:t>
              </a:r>
              <a:endParaRPr sz="1600">
                <a:solidFill>
                  <a:schemeClr val="lt1"/>
                </a:solidFill>
                <a:latin typeface="Arial"/>
                <a:ea typeface="Arial"/>
                <a:cs typeface="Arial"/>
                <a:sym typeface="Arial"/>
              </a:endParaRPr>
            </a:p>
          </p:txBody>
        </p:sp>
      </p:grpSp>
      <p:sp>
        <p:nvSpPr>
          <p:cNvPr id="198" name="Google Shape;198;p9"/>
          <p:cNvSpPr txBox="1"/>
          <p:nvPr/>
        </p:nvSpPr>
        <p:spPr>
          <a:xfrm>
            <a:off x="6327912" y="5411303"/>
            <a:ext cx="5311913"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Governance functions from Sridhar, A., Dubash, N. K., Averchenkova, A., Higham, C., Rumble, O., &amp; Gilder, A. (2022). </a:t>
            </a:r>
            <a:r>
              <a:rPr i="1" lang="en-GB" sz="1200">
                <a:solidFill>
                  <a:schemeClr val="dk1"/>
                </a:solidFill>
                <a:latin typeface="Arial"/>
                <a:ea typeface="Arial"/>
                <a:cs typeface="Arial"/>
                <a:sym typeface="Arial"/>
              </a:rPr>
              <a:t>Climate governance functions: Towards context-specific climate laws</a:t>
            </a:r>
            <a:r>
              <a:rPr lang="en-GB" sz="1200">
                <a:solidFill>
                  <a:schemeClr val="dk1"/>
                </a:solidFill>
                <a:latin typeface="Arial"/>
                <a:ea typeface="Arial"/>
                <a:cs typeface="Arial"/>
                <a:sym typeface="Arial"/>
              </a:rPr>
              <a:t>. </a:t>
            </a:r>
            <a:r>
              <a:rPr lang="en-GB" sz="1200" u="sng">
                <a:solidFill>
                  <a:srgbClr val="2E3558"/>
                </a:solidFill>
                <a:latin typeface="Arial"/>
                <a:ea typeface="Arial"/>
                <a:cs typeface="Arial"/>
                <a:sym typeface="Arial"/>
                <a:hlinkClick r:id="rId3">
                  <a:extLst>
                    <a:ext uri="{A12FA001-AC4F-418D-AE19-62706E023703}">
                      <ahyp:hlinkClr val="tx"/>
                    </a:ext>
                  </a:extLst>
                </a:hlinkClick>
              </a:rPr>
              <a:t>https://www.lse.ac.uk/granthaminstitute/publication/climate-governance-functions-towards-context-specific-climate-laws/</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