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3"/>
  </p:notesMasterIdLst>
  <p:sldIdLst>
    <p:sldId id="256" r:id="rId6"/>
    <p:sldId id="257" r:id="rId7"/>
    <p:sldId id="290" r:id="rId8"/>
    <p:sldId id="291" r:id="rId9"/>
    <p:sldId id="292" r:id="rId10"/>
    <p:sldId id="293" r:id="rId11"/>
    <p:sldId id="294" r:id="rId12"/>
    <p:sldId id="304" r:id="rId13"/>
    <p:sldId id="296" r:id="rId14"/>
    <p:sldId id="315" r:id="rId15"/>
    <p:sldId id="297" r:id="rId16"/>
    <p:sldId id="298" r:id="rId17"/>
    <p:sldId id="299" r:id="rId18"/>
    <p:sldId id="305" r:id="rId19"/>
    <p:sldId id="300" r:id="rId20"/>
    <p:sldId id="301" r:id="rId21"/>
    <p:sldId id="302" r:id="rId22"/>
    <p:sldId id="303" r:id="rId23"/>
    <p:sldId id="306" r:id="rId24"/>
    <p:sldId id="309" r:id="rId25"/>
    <p:sldId id="310" r:id="rId26"/>
    <p:sldId id="311" r:id="rId27"/>
    <p:sldId id="312" r:id="rId28"/>
    <p:sldId id="313" r:id="rId29"/>
    <p:sldId id="314" r:id="rId30"/>
    <p:sldId id="317" r:id="rId31"/>
    <p:sldId id="3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exas26Xs+o3mREmIiVV6w==" hashData="EuHrHxfozT4ZoLdqxGX8kzGQGJA90niHJt43CQcrKgGPeFVfIY8OwXSKV9vZTylplLD2MO0NoygB7efPjPKmd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10"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20"/>
    <p:restoredTop sz="83613" autoAdjust="0"/>
  </p:normalViewPr>
  <p:slideViewPr>
    <p:cSldViewPr snapToGrid="0">
      <p:cViewPr varScale="1">
        <p:scale>
          <a:sx n="91" d="100"/>
          <a:sy n="91" d="100"/>
        </p:scale>
        <p:origin x="141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2/24/2025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Ao analisar a tomada de decisões e fornecer recomendações para a tomada de decisões, </a:t>
            </a:r>
            <a:r>
              <a:rPr lang="en-US" baseline="0" dirty="0"/>
              <a:t>é importante </a:t>
            </a:r>
            <a:r>
              <a:rPr lang="en-US" dirty="0"/>
              <a:t>testar a robustez da solução óptima. O que é que </a:t>
            </a:r>
            <a:r>
              <a:rPr lang="en-US" baseline="0" dirty="0"/>
              <a:t>isso implica</a:t>
            </a:r>
            <a:r>
              <a:rPr lang="en-US" dirty="0"/>
              <a:t>? Se modelarmos uma solução, devemos testar a forma como as alterações nas variáveis de entrada afectam os resultados. Pode haver parâmetros muito sensíveis que alterem os resultados: por exemplo, alterações no custo do gasóleo ou no crescimento da procura. É bom compreender estes parâmetros para compreender também </a:t>
            </a:r>
            <a:r>
              <a:rPr lang="en-US" baseline="0" dirty="0"/>
              <a:t>a robustez das conclusões.</a:t>
            </a:r>
            <a:endParaRPr lang="en-US" dirty="0"/>
          </a:p>
          <a:p>
            <a:pPr>
              <a:defRPr/>
            </a:pPr>
            <a:r>
              <a:rPr lang="en-US" sz="1200" kern="1200" dirty="0">
                <a:solidFill>
                  <a:schemeClr val="tx1"/>
                </a:solidFill>
                <a:effectLst/>
                <a:latin typeface="+mn-lt"/>
                <a:ea typeface="+mn-ea"/>
                <a:cs typeface="+mn-cs"/>
              </a:rPr>
              <a:t>Podemos utilizar a análise de cenários para encontrar valores críticos. Por exemplo, a </a:t>
            </a:r>
            <a:r>
              <a:rPr lang="en-US" dirty="0"/>
              <a:t>que custo do </a:t>
            </a:r>
            <a:r>
              <a:rPr lang="en-US" sz="1200" kern="1200" dirty="0">
                <a:solidFill>
                  <a:schemeClr val="tx1"/>
                </a:solidFill>
                <a:effectLst/>
                <a:latin typeface="+mn-lt"/>
                <a:ea typeface="+mn-ea"/>
                <a:cs typeface="+mn-cs"/>
              </a:rPr>
              <a:t>gasóleo os geradores a gasóleo produzem eletricidade </a:t>
            </a:r>
            <a:r>
              <a:rPr lang="en-US" dirty="0"/>
              <a:t>a </a:t>
            </a:r>
            <a:r>
              <a:rPr lang="en-US" sz="1200" kern="1200" dirty="0">
                <a:solidFill>
                  <a:schemeClr val="tx1"/>
                </a:solidFill>
                <a:effectLst/>
                <a:latin typeface="+mn-lt"/>
                <a:ea typeface="+mn-ea"/>
                <a:cs typeface="+mn-cs"/>
              </a:rPr>
              <a:t>um custo inferior ao dos painéis fotovoltaicos para eletrificação fora da rede, </a:t>
            </a:r>
            <a:r>
              <a:rPr lang="en-US" sz="1200" kern="1200" baseline="0" dirty="0">
                <a:solidFill>
                  <a:schemeClr val="tx1"/>
                </a:solidFill>
                <a:effectLst/>
                <a:latin typeface="+mn-lt"/>
                <a:ea typeface="+mn-ea"/>
                <a:cs typeface="+mn-cs"/>
              </a:rPr>
              <a:t>ou vice-versa.</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Também podemos identificar variáveis-chave na nossa análise, o que significa que </a:t>
            </a:r>
            <a:r>
              <a:rPr lang="en-US" dirty="0"/>
              <a:t>podemos avaliar qual </a:t>
            </a:r>
            <a:r>
              <a:rPr lang="en-US" sz="1200" kern="1200" dirty="0">
                <a:solidFill>
                  <a:schemeClr val="tx1"/>
                </a:solidFill>
                <a:effectLst/>
                <a:latin typeface="+mn-lt"/>
                <a:ea typeface="+mn-ea"/>
                <a:cs typeface="+mn-cs"/>
              </a:rPr>
              <a:t>destes </a:t>
            </a:r>
            <a:r>
              <a:rPr lang="en-US" dirty="0"/>
              <a:t>parâmetros </a:t>
            </a:r>
            <a:r>
              <a:rPr lang="en-US" sz="1200" kern="1200" dirty="0">
                <a:solidFill>
                  <a:schemeClr val="tx1"/>
                </a:solidFill>
                <a:effectLst/>
                <a:latin typeface="+mn-lt"/>
                <a:ea typeface="+mn-ea"/>
                <a:cs typeface="+mn-cs"/>
              </a:rPr>
              <a:t>tem o maior efeito na estratégia ou nas soluções. Podemos ver que o crescimento da procura, por exemplo, pode ser muito mais importante do que a eficiência das turbinas eólicas. Isto</a:t>
            </a:r>
            <a:r>
              <a:rPr lang="en-US" dirty="0"/>
              <a:t>, </a:t>
            </a:r>
            <a:r>
              <a:rPr lang="en-US" sz="1200" kern="1200" dirty="0">
                <a:solidFill>
                  <a:schemeClr val="tx1"/>
                </a:solidFill>
                <a:effectLst/>
                <a:latin typeface="+mn-lt"/>
                <a:ea typeface="+mn-ea"/>
                <a:cs typeface="+mn-cs"/>
              </a:rPr>
              <a:t>assim como outros cenários e análises de sensibilidade</a:t>
            </a:r>
            <a:r>
              <a:rPr lang="en-US" dirty="0"/>
              <a:t>, é </a:t>
            </a:r>
            <a:r>
              <a:rPr lang="en-US" sz="1200" kern="1200" dirty="0">
                <a:solidFill>
                  <a:schemeClr val="tx1"/>
                </a:solidFill>
                <a:effectLst/>
                <a:latin typeface="+mn-lt"/>
                <a:ea typeface="+mn-ea"/>
                <a:cs typeface="+mn-cs"/>
              </a:rPr>
              <a:t>importante no processo de </a:t>
            </a:r>
            <a:r>
              <a:rPr lang="en-US" dirty="0"/>
              <a:t>tomada de decisão</a:t>
            </a:r>
            <a:r>
              <a:rPr lang="en-US" sz="1200" kern="1200" dirty="0">
                <a:solidFill>
                  <a:schemeClr val="tx1"/>
                </a:solidFill>
                <a:effectLst/>
                <a:latin typeface="+mn-lt"/>
                <a:ea typeface="+mn-ea"/>
                <a:cs typeface="+mn-cs"/>
              </a:rPr>
              <a:t>.</a:t>
            </a:r>
            <a:endParaRPr lang="en-US" dirty="0">
              <a:cs typeface="Calibri"/>
            </a:endParaRPr>
          </a:p>
        </p:txBody>
      </p:sp>
      <p:sp>
        <p:nvSpPr>
          <p:cNvPr id="212" name="Google Shape;21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extLst>
      <p:ext uri="{BB962C8B-B14F-4D97-AF65-F5344CB8AC3E}">
        <p14:creationId xmlns:p14="http://schemas.microsoft.com/office/powerpoint/2010/main" val="340650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dirty="0"/>
              <a:t>A análise de sensibilidade é também importante para a comunicação</a:t>
            </a:r>
            <a:r>
              <a:rPr lang="en-GB" sz="1200" kern="1200" dirty="0">
                <a:solidFill>
                  <a:schemeClr val="tx1"/>
                </a:solidFill>
                <a:effectLst/>
                <a:latin typeface="+mn-lt"/>
                <a:ea typeface="+mn-ea"/>
                <a:cs typeface="+mn-cs"/>
              </a:rPr>
              <a:t>. Quando fazemos as nossas recomendações, estas podem ser entendidas de forma mais credível ou convincente através do desenvolvimento de </a:t>
            </a:r>
            <a:r>
              <a:rPr lang="en-GB" dirty="0"/>
              <a:t>análises de cenários </a:t>
            </a:r>
            <a:r>
              <a:rPr lang="en-GB" sz="1200" kern="1200" dirty="0">
                <a:solidFill>
                  <a:schemeClr val="tx1"/>
                </a:solidFill>
                <a:effectLst/>
                <a:latin typeface="+mn-lt"/>
                <a:ea typeface="+mn-ea"/>
                <a:cs typeface="+mn-cs"/>
              </a:rPr>
              <a:t>e </a:t>
            </a:r>
            <a:r>
              <a:rPr lang="en-GB" dirty="0"/>
              <a:t>da demonstração </a:t>
            </a:r>
            <a:r>
              <a:rPr lang="en-GB" sz="1200" kern="1200" dirty="0">
                <a:solidFill>
                  <a:schemeClr val="tx1"/>
                </a:solidFill>
                <a:effectLst/>
                <a:latin typeface="+mn-lt"/>
                <a:ea typeface="+mn-ea"/>
                <a:cs typeface="+mn-cs"/>
              </a:rPr>
              <a:t>da forma como diferentes desenvolvimentos afectariam a combinação ideal de abastecimento. Como analistas de energia, podemos então mostrar isto aos decisores e deixá-los escolher os seus pressupostos</a:t>
            </a:r>
            <a:r>
              <a:rPr lang="en-GB" dirty="0"/>
              <a:t>. </a:t>
            </a:r>
            <a:endParaRPr lang="en-GB" sz="1200" kern="1200" dirty="0">
              <a:solidFill>
                <a:schemeClr val="tx1"/>
              </a:solidFill>
              <a:effectLst/>
              <a:latin typeface="+mn-lt"/>
              <a:ea typeface="+mn-ea"/>
              <a:cs typeface="+mn-cs"/>
            </a:endParaRPr>
          </a:p>
          <a:p>
            <a:r>
              <a:rPr lang="en-GB" dirty="0"/>
              <a:t>A análise de sensibilidade pode também aumentar </a:t>
            </a:r>
            <a:r>
              <a:rPr lang="en-GB" sz="1200" kern="1200" dirty="0">
                <a:solidFill>
                  <a:schemeClr val="tx1"/>
                </a:solidFill>
                <a:effectLst/>
                <a:latin typeface="+mn-lt"/>
                <a:ea typeface="+mn-ea"/>
                <a:cs typeface="+mn-cs"/>
              </a:rPr>
              <a:t>a compreensão do próprio modelo e da forma como o sistema interage. Descrevendo como as alterações em algumas das variáveis de entrada alteram as variáveis de saída ou os resultados.</a:t>
            </a:r>
            <a:r>
              <a:rPr lang="en-GB" dirty="0"/>
              <a:t> Também podemos desenvolver hipóteses para testar.</a:t>
            </a:r>
            <a:endParaRPr dirty="0"/>
          </a:p>
        </p:txBody>
      </p:sp>
      <p:sp>
        <p:nvSpPr>
          <p:cNvPr id="219" name="Google Shape;21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extLst>
      <p:ext uri="{BB962C8B-B14F-4D97-AF65-F5344CB8AC3E}">
        <p14:creationId xmlns:p14="http://schemas.microsoft.com/office/powerpoint/2010/main" val="322264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Por último, utilizamos a análise de cenários e de sensibilidade para o desenvolvimento do modelo. Aqui podemos investigar diferentes entradas para testar o nosso modelo e ver se existem certas limitações que são evidentes se aumentarmos ou diminuirmos um valor específico. Podemos utilizar este método para identificar áreas do modelo em que é necessário lidar com dados insuficientes ou em falta. Se estes dados de entrada tiverem um grande efeito nos resultados da modelação, poderemos ter de gastar tempo a recolher </a:t>
            </a:r>
            <a:r>
              <a:rPr lang="en-GB" dirty="0"/>
              <a:t>estes conjuntos de dados </a:t>
            </a:r>
            <a:r>
              <a:rPr lang="en-GB" sz="1200" kern="1200" dirty="0">
                <a:solidFill>
                  <a:schemeClr val="tx1"/>
                </a:solidFill>
                <a:effectLst/>
                <a:latin typeface="+mn-lt"/>
                <a:ea typeface="+mn-ea"/>
                <a:cs typeface="+mn-cs"/>
              </a:rPr>
              <a:t>ou a tentar melhorá-los. </a:t>
            </a:r>
            <a:r>
              <a:rPr lang="en-GB" dirty="0"/>
              <a:t>Por outro lado, </a:t>
            </a:r>
            <a:r>
              <a:rPr lang="en-GB" sz="1200" kern="1200" baseline="0" dirty="0">
                <a:solidFill>
                  <a:schemeClr val="tx1"/>
                </a:solidFill>
                <a:effectLst/>
                <a:latin typeface="+mn-lt"/>
                <a:ea typeface="+mn-ea"/>
                <a:cs typeface="+mn-cs"/>
              </a:rPr>
              <a:t>também </a:t>
            </a:r>
            <a:r>
              <a:rPr lang="en-GB" sz="1200" kern="1200" dirty="0">
                <a:solidFill>
                  <a:schemeClr val="tx1"/>
                </a:solidFill>
                <a:effectLst/>
                <a:latin typeface="+mn-lt"/>
                <a:ea typeface="+mn-ea"/>
                <a:cs typeface="+mn-cs"/>
              </a:rPr>
              <a:t>podemos compreender se </a:t>
            </a:r>
            <a:r>
              <a:rPr lang="en-GB" dirty="0"/>
              <a:t>um conjunto de dados </a:t>
            </a:r>
            <a:r>
              <a:rPr lang="en-GB" sz="1200" kern="1200" dirty="0">
                <a:solidFill>
                  <a:schemeClr val="tx1"/>
                </a:solidFill>
                <a:effectLst/>
                <a:latin typeface="+mn-lt"/>
                <a:ea typeface="+mn-ea"/>
                <a:cs typeface="+mn-cs"/>
              </a:rPr>
              <a:t>tem apenas um pequeno impacto nos resultados da modelação.</a:t>
            </a:r>
            <a:endParaRPr dirty="0"/>
          </a:p>
        </p:txBody>
      </p:sp>
      <p:sp>
        <p:nvSpPr>
          <p:cNvPr id="226" name="Google Shape;22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1690782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dirty="0"/>
              <a:t>A nossa investigação indica que alguns </a:t>
            </a:r>
            <a:r>
              <a:rPr lang="en-GB" sz="1200" kern="1200" dirty="0">
                <a:solidFill>
                  <a:schemeClr val="tx1"/>
                </a:solidFill>
                <a:effectLst/>
                <a:latin typeface="+mn-lt"/>
                <a:ea typeface="+mn-ea"/>
                <a:cs typeface="+mn-cs"/>
              </a:rPr>
              <a:t>parâmetros que </a:t>
            </a:r>
            <a:r>
              <a:rPr lang="en-GB" sz="1200" kern="1200" baseline="0" dirty="0">
                <a:solidFill>
                  <a:schemeClr val="tx1"/>
                </a:solidFill>
                <a:effectLst/>
                <a:latin typeface="+mn-lt"/>
                <a:ea typeface="+mn-ea"/>
                <a:cs typeface="+mn-cs"/>
              </a:rPr>
              <a:t>afectam a </a:t>
            </a:r>
            <a:r>
              <a:rPr lang="en-GB" sz="1200" kern="1200" dirty="0">
                <a:solidFill>
                  <a:schemeClr val="tx1"/>
                </a:solidFill>
                <a:effectLst/>
                <a:latin typeface="+mn-lt"/>
                <a:ea typeface="+mn-ea"/>
                <a:cs typeface="+mn-cs"/>
              </a:rPr>
              <a:t>análise da eletrificação na OnSSET </a:t>
            </a:r>
            <a:r>
              <a:rPr lang="en-GB" dirty="0"/>
              <a:t>são particularmente importantes</a:t>
            </a:r>
            <a:r>
              <a:rPr lang="en-GB" sz="1200" kern="1200" dirty="0">
                <a:solidFill>
                  <a:schemeClr val="tx1"/>
                </a:solidFill>
                <a:effectLst/>
                <a:latin typeface="+mn-lt"/>
                <a:ea typeface="+mn-ea"/>
                <a:cs typeface="+mn-cs"/>
              </a:rPr>
              <a:t>. Estes são a procura de energia e o objetivo de acesso à energia</a:t>
            </a:r>
            <a:r>
              <a:rPr lang="en-GB" dirty="0"/>
              <a:t>, </a:t>
            </a:r>
            <a:r>
              <a:rPr lang="en-GB" sz="1200" kern="1200" dirty="0">
                <a:solidFill>
                  <a:schemeClr val="tx1"/>
                </a:solidFill>
                <a:effectLst/>
                <a:latin typeface="+mn-lt"/>
                <a:ea typeface="+mn-ea"/>
                <a:cs typeface="+mn-cs"/>
              </a:rPr>
              <a:t>que normalmente </a:t>
            </a:r>
            <a:r>
              <a:rPr lang="en-GB" dirty="0"/>
              <a:t>têm </a:t>
            </a:r>
            <a:r>
              <a:rPr lang="en-GB" sz="1200" kern="1200" dirty="0">
                <a:solidFill>
                  <a:schemeClr val="tx1"/>
                </a:solidFill>
                <a:effectLst/>
                <a:latin typeface="+mn-lt"/>
                <a:ea typeface="+mn-ea"/>
                <a:cs typeface="+mn-cs"/>
              </a:rPr>
              <a:t>um impacto fundamental na escolha da tecnologia e nos custos de investimento. O custo da rede de produção de eletricidade também terá um efeito sobre as tecnologias de rede versus fora da rede. Finalmente, temos os custos tecnológicos para as diferentes tecnologias que têm um maior impacto no custo total do investimento </a:t>
            </a:r>
            <a:r>
              <a:rPr lang="en-GB" dirty="0"/>
              <a:t>e </a:t>
            </a:r>
            <a:r>
              <a:rPr lang="en-GB" sz="1200" kern="1200" dirty="0">
                <a:solidFill>
                  <a:schemeClr val="tx1"/>
                </a:solidFill>
                <a:effectLst/>
                <a:latin typeface="+mn-lt"/>
                <a:ea typeface="+mn-ea"/>
                <a:cs typeface="+mn-cs"/>
              </a:rPr>
              <a:t>que serão </a:t>
            </a:r>
            <a:r>
              <a:rPr lang="en-GB" dirty="0"/>
              <a:t>consideradas </a:t>
            </a:r>
            <a:r>
              <a:rPr lang="en-GB" sz="1200" kern="1200" dirty="0">
                <a:solidFill>
                  <a:schemeClr val="tx1"/>
                </a:solidFill>
                <a:effectLst/>
                <a:latin typeface="+mn-lt"/>
                <a:ea typeface="+mn-ea"/>
                <a:cs typeface="+mn-cs"/>
              </a:rPr>
              <a:t>as tecnologias </a:t>
            </a:r>
            <a:r>
              <a:rPr lang="en-GB" dirty="0"/>
              <a:t>de menor custo</a:t>
            </a:r>
            <a:r>
              <a:rPr lang="en-GB" sz="1200" kern="1200" dirty="0">
                <a:solidFill>
                  <a:schemeClr val="tx1"/>
                </a:solidFill>
                <a:effectLst/>
                <a:latin typeface="+mn-lt"/>
                <a:ea typeface="+mn-ea"/>
                <a:cs typeface="+mn-cs"/>
              </a:rPr>
              <a:t>. No entanto, dependendo do </a:t>
            </a:r>
            <a:r>
              <a:rPr lang="en-GB" sz="1200" kern="1200" baseline="0" dirty="0">
                <a:solidFill>
                  <a:schemeClr val="tx1"/>
                </a:solidFill>
                <a:effectLst/>
                <a:latin typeface="+mn-lt"/>
                <a:ea typeface="+mn-ea"/>
                <a:cs typeface="+mn-cs"/>
              </a:rPr>
              <a:t>país </a:t>
            </a:r>
            <a:r>
              <a:rPr lang="en-GB" dirty="0"/>
              <a:t>e </a:t>
            </a:r>
            <a:r>
              <a:rPr lang="en-GB" sz="1200" kern="1200" dirty="0">
                <a:solidFill>
                  <a:schemeClr val="tx1"/>
                </a:solidFill>
                <a:effectLst/>
                <a:latin typeface="+mn-lt"/>
                <a:ea typeface="+mn-ea"/>
                <a:cs typeface="+mn-cs"/>
              </a:rPr>
              <a:t>das </a:t>
            </a:r>
            <a:r>
              <a:rPr lang="en-GB" dirty="0"/>
              <a:t>suas caraterísticas, </a:t>
            </a:r>
            <a:r>
              <a:rPr lang="en-GB" sz="1200" kern="1200" baseline="0" dirty="0">
                <a:solidFill>
                  <a:schemeClr val="tx1"/>
                </a:solidFill>
                <a:effectLst/>
                <a:latin typeface="+mn-lt"/>
                <a:ea typeface="+mn-ea"/>
                <a:cs typeface="+mn-cs"/>
              </a:rPr>
              <a:t>estes </a:t>
            </a:r>
            <a:r>
              <a:rPr lang="en-GB" dirty="0"/>
              <a:t>parâmetros-chave irão variar.</a:t>
            </a:r>
            <a:endParaRPr lang="en-GB" sz="1200" kern="1200" dirty="0">
              <a:solidFill>
                <a:schemeClr val="tx1"/>
              </a:solidFill>
              <a:effectLst/>
              <a:latin typeface="+mn-lt"/>
              <a:ea typeface="+mn-ea"/>
              <a:cs typeface="+mn-cs"/>
            </a:endParaRPr>
          </a:p>
        </p:txBody>
      </p:sp>
      <p:sp>
        <p:nvSpPr>
          <p:cNvPr id="234" name="Google Shape;23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extLst>
      <p:ext uri="{BB962C8B-B14F-4D97-AF65-F5344CB8AC3E}">
        <p14:creationId xmlns:p14="http://schemas.microsoft.com/office/powerpoint/2010/main" val="265609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dirty="0"/>
              <a:t>Nesta </a:t>
            </a:r>
            <a:r>
              <a:rPr lang="en-GB" sz="1200" kern="1200" dirty="0">
                <a:solidFill>
                  <a:schemeClr val="tx1"/>
                </a:solidFill>
                <a:effectLst/>
                <a:latin typeface="+mn-lt"/>
                <a:ea typeface="+mn-ea"/>
                <a:cs typeface="+mn-cs"/>
              </a:rPr>
              <a:t>mini-aula </a:t>
            </a:r>
            <a:r>
              <a:rPr lang="en-GB" dirty="0"/>
              <a:t>e na anterior, </a:t>
            </a:r>
            <a:r>
              <a:rPr lang="en-GB" sz="1200" kern="1200" dirty="0">
                <a:solidFill>
                  <a:schemeClr val="tx1"/>
                </a:solidFill>
                <a:effectLst/>
                <a:latin typeface="+mn-lt"/>
                <a:ea typeface="+mn-ea"/>
                <a:cs typeface="+mn-cs"/>
              </a:rPr>
              <a:t>falámos sobre a importância dos cenários e da análise de sensibilidade </a:t>
            </a:r>
            <a:r>
              <a:rPr lang="en-GB" sz="1200" kern="1200" baseline="0" dirty="0">
                <a:solidFill>
                  <a:schemeClr val="tx1"/>
                </a:solidFill>
                <a:effectLst/>
                <a:latin typeface="+mn-lt"/>
                <a:ea typeface="+mn-ea"/>
                <a:cs typeface="+mn-cs"/>
              </a:rPr>
              <a:t>para </a:t>
            </a:r>
            <a:r>
              <a:rPr lang="en-GB" sz="1200" kern="1200" dirty="0">
                <a:solidFill>
                  <a:schemeClr val="tx1"/>
                </a:solidFill>
                <a:effectLst/>
                <a:latin typeface="+mn-lt"/>
                <a:ea typeface="+mn-ea"/>
                <a:cs typeface="+mn-cs"/>
              </a:rPr>
              <a:t>compreender as implicações das diferentes políticas e dos diferentes desenvolvimentos. Os cenários e a análise de sensibilidade podem fornecer muitas informações úteis, mas o desenvolvimento de muitos cenários </a:t>
            </a:r>
            <a:r>
              <a:rPr lang="en-GB" dirty="0"/>
              <a:t>é também um </a:t>
            </a:r>
            <a:r>
              <a:rPr lang="en-GB" sz="1200" kern="1200" dirty="0">
                <a:solidFill>
                  <a:schemeClr val="tx1"/>
                </a:solidFill>
                <a:effectLst/>
                <a:latin typeface="+mn-lt"/>
                <a:ea typeface="+mn-ea"/>
                <a:cs typeface="+mn-cs"/>
              </a:rPr>
              <a:t>processo moroso. Se quisermos fazer uma análise exploratória de cenários em todos os 150 parâmetros de entrada e 15 </a:t>
            </a:r>
            <a:r>
              <a:rPr lang="en-GB" dirty="0"/>
              <a:t>conjuntos de dados G.I.S. </a:t>
            </a:r>
            <a:r>
              <a:rPr lang="en-GB" sz="1200" kern="1200" dirty="0">
                <a:solidFill>
                  <a:schemeClr val="tx1"/>
                </a:solidFill>
                <a:effectLst/>
                <a:latin typeface="+mn-lt"/>
                <a:ea typeface="+mn-ea"/>
                <a:cs typeface="+mn-cs"/>
              </a:rPr>
              <a:t>da OnSSET</a:t>
            </a:r>
            <a:r>
              <a:rPr lang="en-GB" dirty="0"/>
              <a:t>, </a:t>
            </a:r>
            <a:r>
              <a:rPr lang="en-GB" sz="1200" kern="1200" dirty="0">
                <a:solidFill>
                  <a:schemeClr val="tx1"/>
                </a:solidFill>
                <a:effectLst/>
                <a:latin typeface="+mn-lt"/>
                <a:ea typeface="+mn-ea"/>
                <a:cs typeface="+mn-cs"/>
              </a:rPr>
              <a:t>precisaríamos de desenvolver centenas ou milhares de cenários. Este seria um processo muito moroso. Por isso, muitas vezes é bom recorrer à experiência de estudos anteriores para </a:t>
            </a:r>
            <a:r>
              <a:rPr lang="en-GB" dirty="0"/>
              <a:t>determinar quais </a:t>
            </a:r>
            <a:r>
              <a:rPr lang="en-GB" sz="1200" kern="1200" dirty="0">
                <a:solidFill>
                  <a:schemeClr val="tx1"/>
                </a:solidFill>
                <a:effectLst/>
                <a:latin typeface="+mn-lt"/>
                <a:ea typeface="+mn-ea"/>
                <a:cs typeface="+mn-cs"/>
              </a:rPr>
              <a:t>são os principais factores de produção ou os principais motores.</a:t>
            </a:r>
            <a:endParaRPr dirty="0"/>
          </a:p>
        </p:txBody>
      </p:sp>
      <p:sp>
        <p:nvSpPr>
          <p:cNvPr id="247" name="Google Shape;2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8241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defRPr/>
            </a:pPr>
            <a:r>
              <a:rPr lang="en-US" dirty="0"/>
              <a:t>Considerando o </a:t>
            </a:r>
            <a:r>
              <a:rPr lang="en-US" sz="1200" kern="1200" dirty="0">
                <a:solidFill>
                  <a:schemeClr val="tx1"/>
                </a:solidFill>
                <a:effectLst/>
                <a:latin typeface="+mn-lt"/>
                <a:ea typeface="+mn-ea"/>
                <a:cs typeface="+mn-cs"/>
              </a:rPr>
              <a:t>desenvolvimento de um cenário exploratório, no exemplo acima </a:t>
            </a:r>
            <a:r>
              <a:rPr lang="en-US" sz="1200" kern="1200" baseline="0" dirty="0">
                <a:solidFill>
                  <a:schemeClr val="tx1"/>
                </a:solidFill>
                <a:effectLst/>
                <a:latin typeface="+mn-lt"/>
                <a:ea typeface="+mn-ea"/>
                <a:cs typeface="+mn-cs"/>
              </a:rPr>
              <a:t>analisamos </a:t>
            </a:r>
            <a:r>
              <a:rPr lang="en-US" sz="1200" kern="1200" dirty="0">
                <a:solidFill>
                  <a:schemeClr val="tx1"/>
                </a:solidFill>
                <a:effectLst/>
                <a:latin typeface="+mn-lt"/>
                <a:ea typeface="+mn-ea"/>
                <a:cs typeface="+mn-cs"/>
              </a:rPr>
              <a:t>dois factores: o crescimento da população e o preço da rede.</a:t>
            </a:r>
            <a:r>
              <a:rPr lang="en-GB" sz="1200" kern="1200" dirty="0">
                <a:solidFill>
                  <a:schemeClr val="tx1"/>
                </a:solidFill>
                <a:effectLst/>
                <a:latin typeface="+mn-lt"/>
                <a:ea typeface="+mn-ea"/>
                <a:cs typeface="+mn-cs"/>
              </a:rPr>
              <a:t> Ambas as variáveis têm um valor baixo e um valor alto. Se combinarmos todas as diferentes combinações aqui, </a:t>
            </a:r>
            <a:r>
              <a:rPr lang="en-GB" dirty="0"/>
              <a:t>obteremos </a:t>
            </a:r>
            <a:r>
              <a:rPr lang="en-GB" sz="1200" kern="1200" dirty="0">
                <a:solidFill>
                  <a:schemeClr val="tx1"/>
                </a:solidFill>
                <a:effectLst/>
                <a:latin typeface="+mn-lt"/>
                <a:ea typeface="+mn-ea"/>
                <a:cs typeface="+mn-cs"/>
              </a:rPr>
              <a:t>quatro cenários diferentes</a:t>
            </a:r>
            <a:r>
              <a:rPr lang="en-GB" dirty="0"/>
              <a:t>. Estes são os seguintes: baixo </a:t>
            </a:r>
            <a:r>
              <a:rPr lang="en-GB" sz="1200" kern="1200" dirty="0">
                <a:solidFill>
                  <a:schemeClr val="tx1"/>
                </a:solidFill>
                <a:effectLst/>
                <a:latin typeface="+mn-lt"/>
                <a:ea typeface="+mn-ea"/>
                <a:cs typeface="+mn-cs"/>
              </a:rPr>
              <a:t>crescimento populacional e baixo preço da rede</a:t>
            </a:r>
            <a:r>
              <a:rPr lang="en-GB" dirty="0"/>
              <a:t>; </a:t>
            </a:r>
            <a:r>
              <a:rPr lang="en-GB" sz="1200" kern="1200" dirty="0">
                <a:solidFill>
                  <a:schemeClr val="tx1"/>
                </a:solidFill>
                <a:effectLst/>
                <a:latin typeface="+mn-lt"/>
                <a:ea typeface="+mn-ea"/>
                <a:cs typeface="+mn-cs"/>
              </a:rPr>
              <a:t>baixo crescimento populacional e alto preço da rede</a:t>
            </a:r>
            <a:r>
              <a:rPr lang="en-GB" dirty="0"/>
              <a:t>; alto </a:t>
            </a:r>
            <a:r>
              <a:rPr lang="en-GB" sz="1200" kern="1200" dirty="0">
                <a:solidFill>
                  <a:schemeClr val="tx1"/>
                </a:solidFill>
                <a:effectLst/>
                <a:latin typeface="+mn-lt"/>
                <a:ea typeface="+mn-ea"/>
                <a:cs typeface="+mn-cs"/>
              </a:rPr>
              <a:t>crescimento populacional e baixo preço da rede; e</a:t>
            </a:r>
            <a:r>
              <a:rPr lang="en-GB" dirty="0"/>
              <a:t>, </a:t>
            </a:r>
            <a:r>
              <a:rPr lang="en-GB" sz="1200" kern="1200" dirty="0">
                <a:solidFill>
                  <a:schemeClr val="tx1"/>
                </a:solidFill>
                <a:effectLst/>
                <a:latin typeface="+mn-lt"/>
                <a:ea typeface="+mn-ea"/>
                <a:cs typeface="+mn-cs"/>
              </a:rPr>
              <a:t>finalmente</a:t>
            </a:r>
            <a:r>
              <a:rPr lang="en-GB" dirty="0"/>
              <a:t>, </a:t>
            </a:r>
            <a:r>
              <a:rPr lang="en-GB" sz="1200" kern="1200" dirty="0">
                <a:solidFill>
                  <a:schemeClr val="tx1"/>
                </a:solidFill>
                <a:effectLst/>
                <a:latin typeface="+mn-lt"/>
                <a:ea typeface="+mn-ea"/>
                <a:cs typeface="+mn-cs"/>
              </a:rPr>
              <a:t>alto crescimento populacional e alto preço da rede. Como vê, se acrescentássemos mais uma variável com duas alavancas, duplicaríamos os cenários, passando a ter 8 cenários. Se a terceira variável tivesse três alavancas, </a:t>
            </a:r>
            <a:r>
              <a:rPr lang="en-GB" sz="1200" kern="1200" baseline="0" dirty="0">
                <a:solidFill>
                  <a:schemeClr val="tx1"/>
                </a:solidFill>
                <a:effectLst/>
                <a:latin typeface="+mn-lt"/>
                <a:ea typeface="+mn-ea"/>
                <a:cs typeface="+mn-cs"/>
              </a:rPr>
              <a:t>teríamos </a:t>
            </a:r>
            <a:r>
              <a:rPr lang="en-GB" sz="1200" kern="1200" dirty="0">
                <a:solidFill>
                  <a:schemeClr val="tx1"/>
                </a:solidFill>
                <a:effectLst/>
                <a:latin typeface="+mn-lt"/>
                <a:ea typeface="+mn-ea"/>
                <a:cs typeface="+mn-cs"/>
              </a:rPr>
              <a:t>12 combinações. O desenvolvimento destas combinações de cenários com múltiplas variáveis aumenta muito rapidamente o número de cenários que precisamos de executar.</a:t>
            </a:r>
            <a:endParaRPr lang="en-US" dirty="0"/>
          </a:p>
        </p:txBody>
      </p:sp>
      <p:sp>
        <p:nvSpPr>
          <p:cNvPr id="254" name="Google Shape;25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extLst>
      <p:ext uri="{BB962C8B-B14F-4D97-AF65-F5344CB8AC3E}">
        <p14:creationId xmlns:p14="http://schemas.microsoft.com/office/powerpoint/2010/main" val="320663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As principais mensagens a </a:t>
            </a:r>
            <a:r>
              <a:rPr lang="en-GB" dirty="0"/>
              <a:t>reter são</a:t>
            </a:r>
            <a:r>
              <a:rPr lang="en-GB" sz="1200" kern="1200" dirty="0">
                <a:solidFill>
                  <a:schemeClr val="tx1"/>
                </a:solidFill>
                <a:effectLst/>
                <a:latin typeface="+mn-lt"/>
                <a:ea typeface="+mn-ea"/>
                <a:cs typeface="+mn-cs"/>
              </a:rPr>
              <a:t>, em primeiro lugar, que o futuro é incerto </a:t>
            </a:r>
            <a:r>
              <a:rPr lang="en-GB" sz="1200" kern="1200" baseline="0" dirty="0">
                <a:solidFill>
                  <a:schemeClr val="tx1"/>
                </a:solidFill>
                <a:effectLst/>
                <a:latin typeface="+mn-lt"/>
                <a:ea typeface="+mn-ea"/>
                <a:cs typeface="+mn-cs"/>
              </a:rPr>
              <a:t>e</a:t>
            </a:r>
            <a:r>
              <a:rPr lang="en-GB" sz="1200" kern="1200" dirty="0">
                <a:solidFill>
                  <a:schemeClr val="tx1"/>
                </a:solidFill>
                <a:effectLst/>
                <a:latin typeface="+mn-lt"/>
                <a:ea typeface="+mn-ea"/>
                <a:cs typeface="+mn-cs"/>
              </a:rPr>
              <a:t> que existem muitas opções diferentes de evolução da procura e da oferta. Podemos ter algumas previsões ou projecções, mas nunca podemos ter a certeza. Para </a:t>
            </a:r>
            <a:r>
              <a:rPr lang="en-GB" sz="1200" kern="1200" baseline="0" dirty="0">
                <a:solidFill>
                  <a:schemeClr val="tx1"/>
                </a:solidFill>
                <a:effectLst/>
                <a:latin typeface="+mn-lt"/>
                <a:ea typeface="+mn-ea"/>
                <a:cs typeface="+mn-cs"/>
              </a:rPr>
              <a:t>atenuar esta incerteza</a:t>
            </a:r>
            <a:r>
              <a:rPr lang="en-GB" sz="1200" kern="1200" dirty="0">
                <a:solidFill>
                  <a:schemeClr val="tx1"/>
                </a:solidFill>
                <a:effectLst/>
                <a:latin typeface="+mn-lt"/>
                <a:ea typeface="+mn-ea"/>
                <a:cs typeface="+mn-cs"/>
              </a:rPr>
              <a:t>, podemos desenvolver vários cenários. </a:t>
            </a:r>
            <a:r>
              <a:rPr lang="en-GB" dirty="0"/>
              <a:t>Ao investigar </a:t>
            </a:r>
            <a:r>
              <a:rPr lang="en-GB" sz="1200" kern="1200" baseline="0" dirty="0">
                <a:solidFill>
                  <a:schemeClr val="tx1"/>
                </a:solidFill>
                <a:effectLst/>
                <a:latin typeface="+mn-lt"/>
                <a:ea typeface="+mn-ea"/>
                <a:cs typeface="+mn-cs"/>
              </a:rPr>
              <a:t>muitos </a:t>
            </a:r>
            <a:r>
              <a:rPr lang="en-GB" sz="1200" kern="1200" dirty="0">
                <a:solidFill>
                  <a:schemeClr val="tx1"/>
                </a:solidFill>
                <a:effectLst/>
                <a:latin typeface="+mn-lt"/>
                <a:ea typeface="+mn-ea"/>
                <a:cs typeface="+mn-cs"/>
              </a:rPr>
              <a:t>desenvolvimentos futuros diferentes</a:t>
            </a:r>
            <a:r>
              <a:rPr lang="en-GB" dirty="0"/>
              <a:t>, </a:t>
            </a:r>
            <a:r>
              <a:rPr lang="en-GB" sz="1200" kern="1200" dirty="0">
                <a:solidFill>
                  <a:schemeClr val="tx1"/>
                </a:solidFill>
                <a:effectLst/>
                <a:latin typeface="+mn-lt"/>
                <a:ea typeface="+mn-ea"/>
                <a:cs typeface="+mn-cs"/>
              </a:rPr>
              <a:t>os conhecimentos de modelação podem ser mais robustos</a:t>
            </a:r>
            <a:r>
              <a:rPr lang="en-GB" sz="1200" kern="1200" baseline="0" dirty="0">
                <a:solidFill>
                  <a:schemeClr val="tx1"/>
                </a:solidFill>
                <a:effectLst/>
                <a:latin typeface="+mn-lt"/>
                <a:ea typeface="+mn-ea"/>
                <a:cs typeface="+mn-cs"/>
              </a:rPr>
              <a:t>. Ao mesmo tempo, a existência de muitos cenários diferentes pode levar a dificuldades </a:t>
            </a:r>
            <a:r>
              <a:rPr lang="en-GB" dirty="0"/>
              <a:t>resultantes da comunicação de </a:t>
            </a:r>
            <a:r>
              <a:rPr lang="en-GB" sz="1200" kern="1200" baseline="0" dirty="0">
                <a:solidFill>
                  <a:schemeClr val="tx1"/>
                </a:solidFill>
                <a:effectLst/>
                <a:latin typeface="+mn-lt"/>
                <a:ea typeface="+mn-ea"/>
                <a:cs typeface="+mn-cs"/>
              </a:rPr>
              <a:t>muitos resultados diferentes. </a:t>
            </a:r>
            <a:r>
              <a:rPr lang="en-GB" sz="1200" kern="1200" dirty="0">
                <a:solidFill>
                  <a:schemeClr val="tx1"/>
                </a:solidFill>
                <a:effectLst/>
                <a:latin typeface="+mn-lt"/>
                <a:ea typeface="+mn-ea"/>
                <a:cs typeface="+mn-cs"/>
              </a:rPr>
              <a:t>Finalmente, os cenários devem ser cuidadosamente desenvolvidos </a:t>
            </a:r>
            <a:r>
              <a:rPr lang="en-GB" dirty="0"/>
              <a:t>para tentar ter </a:t>
            </a:r>
            <a:r>
              <a:rPr lang="en-GB" sz="1200" kern="1200" dirty="0">
                <a:solidFill>
                  <a:schemeClr val="tx1"/>
                </a:solidFill>
                <a:effectLst/>
                <a:latin typeface="+mn-lt"/>
                <a:ea typeface="+mn-ea"/>
                <a:cs typeface="+mn-cs"/>
              </a:rPr>
              <a:t>em conta as questões a que estamos a tentar responder com o modelo energético. Além disso, </a:t>
            </a:r>
            <a:r>
              <a:rPr lang="en-GB" sz="1200" kern="1200" baseline="0" dirty="0">
                <a:solidFill>
                  <a:schemeClr val="tx1"/>
                </a:solidFill>
                <a:effectLst/>
                <a:latin typeface="+mn-lt"/>
                <a:ea typeface="+mn-ea"/>
                <a:cs typeface="+mn-cs"/>
              </a:rPr>
              <a:t>dar atenção específica às </a:t>
            </a:r>
            <a:r>
              <a:rPr lang="en-GB" sz="1200" kern="1200" dirty="0">
                <a:solidFill>
                  <a:schemeClr val="tx1"/>
                </a:solidFill>
                <a:effectLst/>
                <a:latin typeface="+mn-lt"/>
                <a:ea typeface="+mn-ea"/>
                <a:cs typeface="+mn-cs"/>
              </a:rPr>
              <a:t>principais variáveis de entrada que terão o maior efeito sobre a questão a que estamos a tentar responder torna </a:t>
            </a:r>
            <a:r>
              <a:rPr lang="en-GB" sz="1200" kern="1200" baseline="0" dirty="0">
                <a:solidFill>
                  <a:schemeClr val="tx1"/>
                </a:solidFill>
                <a:effectLst/>
                <a:latin typeface="+mn-lt"/>
                <a:ea typeface="+mn-ea"/>
                <a:cs typeface="+mn-cs"/>
              </a:rPr>
              <a:t>a visão mais robusta</a:t>
            </a:r>
            <a:r>
              <a:rPr lang="en-GB"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279" name="Google Shape;27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30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Nesta </a:t>
            </a:r>
            <a:r>
              <a:rPr lang="en-GB" dirty="0"/>
              <a:t>palestra</a:t>
            </a:r>
            <a:r>
              <a:rPr lang="en-GB" sz="1200" kern="1200" dirty="0">
                <a:solidFill>
                  <a:schemeClr val="tx1"/>
                </a:solidFill>
                <a:effectLst/>
                <a:latin typeface="+mn-lt"/>
                <a:ea typeface="+mn-ea"/>
                <a:cs typeface="+mn-cs"/>
              </a:rPr>
              <a:t> e na seguinte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iremos abordar algumas das teorias mais avançadas da ferramenta OnSSET. O objetivo desta palestra é explicar com </a:t>
            </a:r>
            <a:r>
              <a:rPr lang="en-GB" dirty="0"/>
              <a:t>mais </a:t>
            </a:r>
            <a:r>
              <a:rPr lang="en-GB" sz="1200" kern="1200" dirty="0">
                <a:solidFill>
                  <a:schemeClr val="tx1"/>
                </a:solidFill>
                <a:effectLst/>
                <a:latin typeface="+mn-lt"/>
                <a:ea typeface="+mn-ea"/>
                <a:cs typeface="+mn-cs"/>
              </a:rPr>
              <a:t>detalhe como calculamos a opção de eletrificação </a:t>
            </a:r>
            <a:r>
              <a:rPr lang="en-GB" dirty="0"/>
              <a:t>de menor custo </a:t>
            </a:r>
            <a:r>
              <a:rPr lang="en-GB" sz="1200" kern="1200" dirty="0">
                <a:solidFill>
                  <a:schemeClr val="tx1"/>
                </a:solidFill>
                <a:effectLst/>
                <a:latin typeface="+mn-lt"/>
                <a:ea typeface="+mn-ea"/>
                <a:cs typeface="+mn-cs"/>
              </a:rPr>
              <a:t>para cada local. Iremos focar-nos no </a:t>
            </a:r>
            <a:r>
              <a:rPr lang="en-GB" dirty="0"/>
              <a:t>conceito de </a:t>
            </a:r>
            <a:r>
              <a:rPr lang="en-GB" sz="1200" kern="1200" dirty="0">
                <a:solidFill>
                  <a:schemeClr val="tx1"/>
                </a:solidFill>
                <a:effectLst/>
                <a:latin typeface="+mn-lt"/>
                <a:ea typeface="+mn-ea"/>
                <a:cs typeface="+mn-cs"/>
              </a:rPr>
              <a:t>custo </a:t>
            </a:r>
            <a:r>
              <a:rPr lang="en-GB" dirty="0"/>
              <a:t>nivelado </a:t>
            </a:r>
            <a:r>
              <a:rPr lang="en-GB" sz="1200" kern="1200" dirty="0">
                <a:solidFill>
                  <a:schemeClr val="tx1"/>
                </a:solidFill>
                <a:effectLst/>
                <a:latin typeface="+mn-lt"/>
                <a:ea typeface="+mn-ea"/>
                <a:cs typeface="+mn-cs"/>
              </a:rPr>
              <a:t>da </a:t>
            </a:r>
            <a:r>
              <a:rPr lang="en-GB" dirty="0"/>
              <a:t>eletricidade, </a:t>
            </a:r>
            <a:r>
              <a:rPr lang="en-GB" sz="1200" kern="1200" dirty="0">
                <a:solidFill>
                  <a:schemeClr val="tx1"/>
                </a:solidFill>
                <a:effectLst/>
                <a:latin typeface="+mn-lt"/>
                <a:ea typeface="+mn-ea"/>
                <a:cs typeface="+mn-cs"/>
              </a:rPr>
              <a:t>e também nas metodologias de dimensionamento que utilizamos para as diferentes tecnologias. </a:t>
            </a:r>
            <a:r>
              <a:rPr lang="en-US" sz="1200" kern="1200" baseline="0" dirty="0">
                <a:solidFill>
                  <a:schemeClr val="tx1"/>
                </a:solidFill>
                <a:effectLst/>
                <a:latin typeface="+mn-lt"/>
                <a:ea typeface="+mn-ea"/>
                <a:cs typeface="+mn-cs"/>
              </a:rPr>
              <a:t>Utilizamos </a:t>
            </a:r>
            <a:r>
              <a:rPr lang="en-US" sz="1200" kern="1200" dirty="0">
                <a:solidFill>
                  <a:schemeClr val="tx1"/>
                </a:solidFill>
                <a:effectLst/>
                <a:latin typeface="+mn-lt"/>
                <a:ea typeface="+mn-ea"/>
                <a:cs typeface="+mn-cs"/>
              </a:rPr>
              <a:t>o custo nivelado da eletricidade, como explicado anteriormente, para comparar diferentes tecnologias </a:t>
            </a:r>
            <a:r>
              <a:rPr lang="en-US" sz="1200" kern="1200" baseline="0" dirty="0">
                <a:solidFill>
                  <a:schemeClr val="tx1"/>
                </a:solidFill>
                <a:effectLst/>
                <a:latin typeface="+mn-lt"/>
                <a:ea typeface="+mn-ea"/>
                <a:cs typeface="+mn-cs"/>
              </a:rPr>
              <a:t>com </a:t>
            </a:r>
            <a:r>
              <a:rPr lang="en-US" sz="1200" kern="1200" dirty="0">
                <a:solidFill>
                  <a:schemeClr val="tx1"/>
                </a:solidFill>
                <a:effectLst/>
                <a:latin typeface="+mn-lt"/>
                <a:ea typeface="+mn-ea"/>
                <a:cs typeface="+mn-cs"/>
              </a:rPr>
              <a:t>diferentes estruturas de custos.</a:t>
            </a:r>
            <a:endParaRPr dirty="0"/>
          </a:p>
        </p:txBody>
      </p:sp>
      <p:sp>
        <p:nvSpPr>
          <p:cNvPr id="259" name="Google Shape;259;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8369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kern="1200" baseline="0" dirty="0">
                <a:solidFill>
                  <a:schemeClr val="tx1"/>
                </a:solidFill>
                <a:effectLst/>
                <a:latin typeface="+mn-lt"/>
                <a:ea typeface="+mn-ea"/>
                <a:cs typeface="+mn-cs"/>
              </a:rPr>
              <a:t>Na OnSSET, as tecnologias de mini-redes podem ser alimentadas por </a:t>
            </a:r>
            <a:r>
              <a:rPr lang="en-GB" sz="1200" kern="1200" dirty="0">
                <a:solidFill>
                  <a:schemeClr val="tx1"/>
                </a:solidFill>
                <a:effectLst/>
                <a:latin typeface="+mn-lt"/>
                <a:ea typeface="+mn-ea"/>
                <a:cs typeface="+mn-cs"/>
              </a:rPr>
              <a:t>diferentes recursos energéticos, como a energia solar fotovoltaica</a:t>
            </a:r>
            <a:r>
              <a:rPr lang="en-GB" sz="1200" kern="1200" baseline="0" dirty="0">
                <a:solidFill>
                  <a:schemeClr val="tx1"/>
                </a:solidFill>
                <a:effectLst/>
                <a:latin typeface="+mn-lt"/>
                <a:ea typeface="+mn-ea"/>
                <a:cs typeface="+mn-cs"/>
              </a:rPr>
              <a:t>, a </a:t>
            </a:r>
            <a:r>
              <a:rPr lang="en-GB" sz="1200" kern="1200" dirty="0">
                <a:solidFill>
                  <a:schemeClr val="tx1"/>
                </a:solidFill>
                <a:effectLst/>
                <a:latin typeface="+mn-lt"/>
                <a:ea typeface="+mn-ea"/>
                <a:cs typeface="+mn-cs"/>
              </a:rPr>
              <a:t>energia eólica</a:t>
            </a:r>
            <a:r>
              <a:rPr lang="en-GB" dirty="0"/>
              <a:t>,</a:t>
            </a:r>
            <a:r>
              <a:rPr lang="en-GB" sz="1200" kern="1200" dirty="0">
                <a:solidFill>
                  <a:schemeClr val="tx1"/>
                </a:solidFill>
                <a:effectLst/>
                <a:latin typeface="+mn-lt"/>
                <a:ea typeface="+mn-ea"/>
                <a:cs typeface="+mn-cs"/>
              </a:rPr>
              <a:t> a energia hidroelétrica ou o gasóleo. Da mesma forma, </a:t>
            </a:r>
            <a:r>
              <a:rPr lang="en-GB" sz="1200" kern="1200" baseline="0" dirty="0">
                <a:solidFill>
                  <a:schemeClr val="tx1"/>
                </a:solidFill>
                <a:effectLst/>
                <a:latin typeface="+mn-lt"/>
                <a:ea typeface="+mn-ea"/>
                <a:cs typeface="+mn-cs"/>
              </a:rPr>
              <a:t>as </a:t>
            </a:r>
            <a:r>
              <a:rPr lang="en-GB" sz="1200" kern="1200" dirty="0">
                <a:solidFill>
                  <a:schemeClr val="tx1"/>
                </a:solidFill>
                <a:effectLst/>
                <a:latin typeface="+mn-lt"/>
                <a:ea typeface="+mn-ea"/>
                <a:cs typeface="+mn-cs"/>
              </a:rPr>
              <a:t>tecnologias </a:t>
            </a:r>
            <a:r>
              <a:rPr lang="en-GB" dirty="0"/>
              <a:t>autónomas </a:t>
            </a:r>
            <a:r>
              <a:rPr lang="en-GB" sz="1200" kern="1200" dirty="0">
                <a:solidFill>
                  <a:schemeClr val="tx1"/>
                </a:solidFill>
                <a:effectLst/>
                <a:latin typeface="+mn-lt"/>
                <a:ea typeface="+mn-ea"/>
                <a:cs typeface="+mn-cs"/>
              </a:rPr>
              <a:t>são baseadas em energia solar </a:t>
            </a:r>
            <a:r>
              <a:rPr lang="en-GB" sz="1200" kern="1200" baseline="0" dirty="0">
                <a:solidFill>
                  <a:schemeClr val="tx1"/>
                </a:solidFill>
                <a:effectLst/>
                <a:latin typeface="+mn-lt"/>
                <a:ea typeface="+mn-ea"/>
                <a:cs typeface="+mn-cs"/>
              </a:rPr>
              <a:t>fotovoltaica </a:t>
            </a:r>
            <a:r>
              <a:rPr lang="en-GB" sz="1200" kern="1200" dirty="0">
                <a:solidFill>
                  <a:schemeClr val="tx1"/>
                </a:solidFill>
                <a:effectLst/>
                <a:latin typeface="+mn-lt"/>
                <a:ea typeface="+mn-ea"/>
                <a:cs typeface="+mn-cs"/>
              </a:rPr>
              <a:t>ou gasóleo. O custo nivelado da eletricidade (</a:t>
            </a:r>
            <a:r>
              <a:rPr lang="en-GB" dirty="0"/>
              <a:t>C.C.O.E</a:t>
            </a:r>
            <a:r>
              <a:rPr lang="en-GB" sz="1200" kern="1200" dirty="0">
                <a:solidFill>
                  <a:schemeClr val="tx1"/>
                </a:solidFill>
                <a:effectLst/>
                <a:latin typeface="+mn-lt"/>
                <a:ea typeface="+mn-ea"/>
                <a:cs typeface="+mn-cs"/>
              </a:rPr>
              <a:t>.) representa o custo final da eletricidade necessária para que este sistema atinja o ponto de equilíbrio durante o tempo de vida do projeto. </a:t>
            </a:r>
            <a:r>
              <a:rPr lang="en-GB" sz="1200" kern="1200" baseline="0" dirty="0">
                <a:solidFill>
                  <a:schemeClr val="tx1"/>
                </a:solidFill>
                <a:effectLst/>
                <a:latin typeface="+mn-lt"/>
                <a:ea typeface="+mn-ea"/>
                <a:cs typeface="+mn-cs"/>
              </a:rPr>
              <a:t>Por outras palavras, </a:t>
            </a:r>
            <a:r>
              <a:rPr lang="en-GB" sz="1200" kern="1200" dirty="0">
                <a:solidFill>
                  <a:schemeClr val="tx1"/>
                </a:solidFill>
                <a:effectLst/>
                <a:latin typeface="+mn-lt"/>
                <a:ea typeface="+mn-ea"/>
                <a:cs typeface="+mn-cs"/>
              </a:rPr>
              <a:t>a que custo deve a eletricidade ser vendida para que o projeto se mantenha sem lucros e sem perdas?</a:t>
            </a:r>
            <a:endParaRPr dirty="0"/>
          </a:p>
        </p:txBody>
      </p:sp>
      <p:sp>
        <p:nvSpPr>
          <p:cNvPr id="267" name="Google Shape;267;p1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extLst>
      <p:ext uri="{BB962C8B-B14F-4D97-AF65-F5344CB8AC3E}">
        <p14:creationId xmlns:p14="http://schemas.microsoft.com/office/powerpoint/2010/main" val="187368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400" kern="1200" dirty="0">
                <a:solidFill>
                  <a:schemeClr val="tx1"/>
                </a:solidFill>
                <a:effectLst/>
                <a:latin typeface="+mn-lt"/>
                <a:ea typeface="+mn-ea"/>
                <a:cs typeface="+mn-cs"/>
              </a:rPr>
              <a:t>A fórmula </a:t>
            </a:r>
            <a:r>
              <a:rPr lang="en-US" sz="1400" dirty="0"/>
              <a:t>L.C.O.E. </a:t>
            </a:r>
            <a:r>
              <a:rPr lang="en-US" sz="1400" kern="1200" dirty="0">
                <a:solidFill>
                  <a:schemeClr val="tx1"/>
                </a:solidFill>
                <a:effectLst/>
                <a:latin typeface="+mn-lt"/>
                <a:ea typeface="+mn-ea"/>
                <a:cs typeface="+mn-cs"/>
              </a:rPr>
              <a:t>que vê aqui é a soma de todos os custos no numerador e a eletricidade gerada no denominador. No numerador, a letra I representa </a:t>
            </a:r>
            <a:r>
              <a:rPr lang="en-US" sz="1400" dirty="0"/>
              <a:t>o </a:t>
            </a:r>
            <a:r>
              <a:rPr lang="en-US" sz="1400" kern="1200" dirty="0">
                <a:solidFill>
                  <a:schemeClr val="tx1"/>
                </a:solidFill>
                <a:effectLst/>
                <a:latin typeface="+mn-lt"/>
                <a:ea typeface="+mn-ea"/>
                <a:cs typeface="+mn-cs"/>
              </a:rPr>
              <a:t>custo </a:t>
            </a:r>
            <a:r>
              <a:rPr lang="en-US" sz="1400" dirty="0"/>
              <a:t>de investimento </a:t>
            </a:r>
            <a:r>
              <a:rPr lang="en-US" sz="1400" kern="1200" baseline="0" dirty="0">
                <a:solidFill>
                  <a:schemeClr val="tx1"/>
                </a:solidFill>
                <a:effectLst/>
                <a:latin typeface="+mn-lt"/>
                <a:ea typeface="+mn-ea"/>
                <a:cs typeface="+mn-cs"/>
              </a:rPr>
              <a:t>do </a:t>
            </a:r>
            <a:r>
              <a:rPr lang="en-US" sz="1400" kern="1200" dirty="0">
                <a:solidFill>
                  <a:schemeClr val="tx1"/>
                </a:solidFill>
                <a:effectLst/>
                <a:latin typeface="+mn-lt"/>
                <a:ea typeface="+mn-ea"/>
                <a:cs typeface="+mn-cs"/>
              </a:rPr>
              <a:t>sistema, O&amp;M </a:t>
            </a:r>
            <a:r>
              <a:rPr lang="en-US" sz="1400" kern="1200" baseline="0" dirty="0">
                <a:solidFill>
                  <a:schemeClr val="tx1"/>
                </a:solidFill>
                <a:effectLst/>
                <a:latin typeface="+mn-lt"/>
                <a:ea typeface="+mn-ea"/>
                <a:cs typeface="+mn-cs"/>
              </a:rPr>
              <a:t>representa </a:t>
            </a:r>
            <a:r>
              <a:rPr lang="en-US" sz="1400" kern="1200" dirty="0">
                <a:solidFill>
                  <a:schemeClr val="tx1"/>
                </a:solidFill>
                <a:effectLst/>
                <a:latin typeface="+mn-lt"/>
                <a:ea typeface="+mn-ea"/>
                <a:cs typeface="+mn-cs"/>
              </a:rPr>
              <a:t>os custos de operação e manutenção e F representa os custos de combustível. No denominador, E representa a eletricidade </a:t>
            </a:r>
            <a:r>
              <a:rPr lang="en-US" sz="1400" kern="1200" baseline="0" dirty="0">
                <a:solidFill>
                  <a:schemeClr val="tx1"/>
                </a:solidFill>
                <a:effectLst/>
                <a:latin typeface="+mn-lt"/>
                <a:ea typeface="+mn-ea"/>
                <a:cs typeface="+mn-cs"/>
              </a:rPr>
              <a:t>gerada </a:t>
            </a:r>
            <a:r>
              <a:rPr lang="en-US" sz="1400" kern="1200" dirty="0">
                <a:solidFill>
                  <a:schemeClr val="tx1"/>
                </a:solidFill>
                <a:effectLst/>
                <a:latin typeface="+mn-lt"/>
                <a:ea typeface="+mn-ea"/>
                <a:cs typeface="+mn-cs"/>
              </a:rPr>
              <a:t>durante o período de vida do projeto. Estes são resumidos para todos os anos do tempo de vida da tecnologia ou do projeto</a:t>
            </a:r>
            <a:r>
              <a:rPr lang="en-US" sz="1400" dirty="0"/>
              <a:t>. </a:t>
            </a:r>
            <a:endParaRPr lang="en-US" sz="1400" kern="1200" dirty="0">
              <a:solidFill>
                <a:schemeClr val="tx1"/>
              </a:solidFill>
              <a:effectLst/>
              <a:latin typeface="+mn-lt"/>
              <a:ea typeface="+mn-ea"/>
              <a:cs typeface="+mn-cs"/>
            </a:endParaRPr>
          </a:p>
          <a:p>
            <a:pPr>
              <a:buSzPts val="1400"/>
              <a:defRPr/>
            </a:pPr>
            <a:r>
              <a:rPr lang="en-US" sz="1400" kern="1200" dirty="0">
                <a:solidFill>
                  <a:schemeClr val="tx1"/>
                </a:solidFill>
                <a:effectLst/>
                <a:latin typeface="+mn-lt"/>
                <a:ea typeface="+mn-ea"/>
                <a:cs typeface="+mn-cs"/>
              </a:rPr>
              <a:t>Por fim, existe mais um parâmetro </a:t>
            </a:r>
            <a:r>
              <a:rPr lang="en-US" sz="1400" kern="1200" baseline="0" dirty="0">
                <a:solidFill>
                  <a:schemeClr val="tx1"/>
                </a:solidFill>
                <a:effectLst/>
                <a:latin typeface="+mn-lt"/>
                <a:ea typeface="+mn-ea"/>
                <a:cs typeface="+mn-cs"/>
              </a:rPr>
              <a:t>que faz parte da </a:t>
            </a:r>
            <a:r>
              <a:rPr lang="en-US" sz="1400" dirty="0"/>
              <a:t>L.C.O.E</a:t>
            </a:r>
            <a:r>
              <a:rPr lang="en-US" sz="1400" kern="1200" baseline="0" dirty="0">
                <a:solidFill>
                  <a:schemeClr val="tx1"/>
                </a:solidFill>
                <a:effectLst/>
                <a:latin typeface="+mn-lt"/>
                <a:ea typeface="+mn-ea"/>
                <a:cs typeface="+mn-cs"/>
              </a:rPr>
              <a:t>. que </a:t>
            </a:r>
            <a:r>
              <a:rPr lang="en-US" sz="1400" kern="1200" dirty="0">
                <a:solidFill>
                  <a:schemeClr val="tx1"/>
                </a:solidFill>
                <a:effectLst/>
                <a:latin typeface="+mn-lt"/>
                <a:ea typeface="+mn-ea"/>
                <a:cs typeface="+mn-cs"/>
              </a:rPr>
              <a:t>é a taxa de desconto </a:t>
            </a:r>
            <a:r>
              <a:rPr lang="en-US" sz="1400" dirty="0"/>
              <a:t>(ou r na fórmula). </a:t>
            </a:r>
            <a:r>
              <a:rPr lang="en-US" sz="1400" kern="1200" dirty="0">
                <a:solidFill>
                  <a:schemeClr val="tx1"/>
                </a:solidFill>
                <a:effectLst/>
                <a:latin typeface="+mn-lt"/>
                <a:ea typeface="+mn-ea"/>
                <a:cs typeface="+mn-cs"/>
              </a:rPr>
              <a:t>Este parâmetro será descrito </a:t>
            </a:r>
            <a:r>
              <a:rPr lang="en-US" sz="1400" kern="1200" baseline="0" dirty="0">
                <a:solidFill>
                  <a:schemeClr val="tx1"/>
                </a:solidFill>
                <a:effectLst/>
                <a:latin typeface="+mn-lt"/>
                <a:ea typeface="+mn-ea"/>
                <a:cs typeface="+mn-cs"/>
              </a:rPr>
              <a:t>com mais pormenor nos próximos diapositivos.</a:t>
            </a:r>
            <a:endParaRPr sz="1400" dirty="0"/>
          </a:p>
        </p:txBody>
      </p:sp>
      <p:sp>
        <p:nvSpPr>
          <p:cNvPr id="285" name="Google Shape;285;p1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extLst>
      <p:ext uri="{BB962C8B-B14F-4D97-AF65-F5344CB8AC3E}">
        <p14:creationId xmlns:p14="http://schemas.microsoft.com/office/powerpoint/2010/main" val="344668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Esta aula tem quatro Resultados Pretendidos do Aluno. </a:t>
            </a:r>
            <a:r>
              <a:rPr lang="en-US" baseline="0" dirty="0"/>
              <a:t>Depois desta aula</a:t>
            </a:r>
            <a:r>
              <a:rPr lang="en-US" dirty="0"/>
              <a:t>, </a:t>
            </a:r>
            <a:r>
              <a:rPr lang="en-US" baseline="0" dirty="0"/>
              <a:t>será capaz de</a:t>
            </a:r>
          </a:p>
          <a:p>
            <a:pPr marL="0" lvl="0" indent="0" algn="l" rtl="0">
              <a:spcBef>
                <a:spcPts val="0"/>
              </a:spcBef>
              <a:spcAft>
                <a:spcPts val="0"/>
              </a:spcAft>
              <a:buNone/>
            </a:pPr>
            <a:endParaRPr lang="en-US" baseline="0" dirty="0"/>
          </a:p>
          <a:p>
            <a:pPr marL="0" indent="0" algn="l">
              <a:buFont typeface="Arial" panose="020B0604020202020204" pitchFamily="34" charset="0"/>
              <a:buNone/>
            </a:pPr>
            <a:r>
              <a:rPr lang="en-US" sz="1200" dirty="0">
                <a:ea typeface="+mn-lt"/>
                <a:cs typeface="+mn-lt"/>
              </a:rPr>
              <a:t>Descrever as questões a que a modelação energética pode responder.</a:t>
            </a:r>
          </a:p>
          <a:p>
            <a:pPr marL="0" indent="0" algn="l">
              <a:buFont typeface="Arial" panose="020B0604020202020204" pitchFamily="34" charset="0"/>
              <a:buNone/>
            </a:pPr>
            <a:r>
              <a:rPr lang="en-US" sz="1200" dirty="0">
                <a:ea typeface="+mn-lt"/>
                <a:cs typeface="+mn-lt"/>
              </a:rPr>
              <a:t>Explicar os diferentes métodos de construção de cenários.</a:t>
            </a:r>
          </a:p>
          <a:p>
            <a:pPr marL="0" indent="0" algn="l">
              <a:buFont typeface="Arial" panose="020B0604020202020204" pitchFamily="34" charset="0"/>
              <a:buNone/>
            </a:pPr>
            <a:r>
              <a:rPr lang="en-US" sz="1200" dirty="0">
                <a:ea typeface="+mn-lt"/>
                <a:cs typeface="+mn-lt"/>
              </a:rPr>
              <a:t>Enumerar os domínios em que a análise de cenários é importante.</a:t>
            </a:r>
          </a:p>
          <a:p>
            <a:pPr marL="0" indent="0" algn="l">
              <a:buFont typeface="Arial" panose="020B0604020202020204" pitchFamily="34" charset="0"/>
              <a:buNone/>
            </a:pPr>
            <a:r>
              <a:rPr lang="en-US" sz="1200" dirty="0">
                <a:ea typeface="+mn-lt"/>
                <a:cs typeface="+mn-lt"/>
              </a:rPr>
              <a:t>Descrever o valor temporal do dinheiro.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Isto é importante para uma compreensão mais profunda </a:t>
            </a:r>
            <a:r>
              <a:rPr lang="en-US" baseline="0" dirty="0"/>
              <a:t>da </a:t>
            </a:r>
            <a:r>
              <a:rPr lang="en-US" dirty="0"/>
              <a:t>OnSSET e </a:t>
            </a:r>
            <a:r>
              <a:rPr lang="en-US" baseline="0" dirty="0"/>
              <a:t>da modelação </a:t>
            </a:r>
            <a:r>
              <a:rPr lang="en-US" dirty="0"/>
              <a:t>energética </a:t>
            </a:r>
            <a:r>
              <a:rPr lang="en-US" baseline="0" dirty="0"/>
              <a:t>em geral.</a:t>
            </a:r>
            <a:endParaRPr lang="en-US" dirty="0">
              <a:cs typeface="Calibri"/>
            </a:endParaRPr>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5: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Em primeiro lugar, existe um aspeto que designamos por "valor temporal do dinheiro". Isto significa que 100 dólares no futuro não valem o mesmo que 100 dólares hoje. Digamos que, hipoteticamente, lhe foi dada a opção de receber 100 dólares hoje ou 100 dólares daqui a um ano. </a:t>
            </a:r>
            <a:r>
              <a:rPr lang="en-GB" sz="1200" kern="1200" baseline="0" dirty="0">
                <a:solidFill>
                  <a:schemeClr val="tx1"/>
                </a:solidFill>
                <a:effectLst/>
                <a:latin typeface="+mn-lt"/>
                <a:ea typeface="+mn-ea"/>
                <a:cs typeface="+mn-cs"/>
              </a:rPr>
              <a:t>A escolha inteligente seria </a:t>
            </a:r>
            <a:r>
              <a:rPr lang="en-GB" sz="1200" kern="1200" dirty="0">
                <a:solidFill>
                  <a:schemeClr val="tx1"/>
                </a:solidFill>
                <a:effectLst/>
                <a:latin typeface="+mn-lt"/>
                <a:ea typeface="+mn-ea"/>
                <a:cs typeface="+mn-cs"/>
              </a:rPr>
              <a:t>ficar com o dinheiro de hoje. A razão para isso é que o dinheiro que é gasto hoje pode ser utilizado para obter receitas ou juros no ano seguinte. Se colocar o dinheiro no banco, </a:t>
            </a:r>
            <a:r>
              <a:rPr lang="en-GB" sz="1200" kern="1200" baseline="0" dirty="0">
                <a:solidFill>
                  <a:schemeClr val="tx1"/>
                </a:solidFill>
                <a:effectLst/>
                <a:latin typeface="+mn-lt"/>
                <a:ea typeface="+mn-ea"/>
                <a:cs typeface="+mn-cs"/>
              </a:rPr>
              <a:t>obterá</a:t>
            </a:r>
            <a:r>
              <a:rPr lang="en-GB" sz="1200" kern="1200" dirty="0">
                <a:solidFill>
                  <a:schemeClr val="tx1"/>
                </a:solidFill>
                <a:effectLst/>
                <a:latin typeface="+mn-lt"/>
                <a:ea typeface="+mn-ea"/>
                <a:cs typeface="+mn-cs"/>
              </a:rPr>
              <a:t> (com sorte) uma taxa de juro e os seus 100 </a:t>
            </a:r>
            <a:r>
              <a:rPr lang="en-GB" sz="1200" kern="1200" baseline="0" dirty="0">
                <a:solidFill>
                  <a:schemeClr val="tx1"/>
                </a:solidFill>
                <a:effectLst/>
                <a:latin typeface="+mn-lt"/>
                <a:ea typeface="+mn-ea"/>
                <a:cs typeface="+mn-cs"/>
              </a:rPr>
              <a:t>dólares valerão </a:t>
            </a:r>
            <a:r>
              <a:rPr lang="en-GB" sz="1200" kern="1200" dirty="0">
                <a:solidFill>
                  <a:schemeClr val="tx1"/>
                </a:solidFill>
                <a:effectLst/>
                <a:latin typeface="+mn-lt"/>
                <a:ea typeface="+mn-ea"/>
                <a:cs typeface="+mn-cs"/>
              </a:rPr>
              <a:t>mais daqui a um ano. </a:t>
            </a:r>
            <a:r>
              <a:rPr lang="en-GB" sz="1200" kern="1200" noProof="0" dirty="0">
                <a:solidFill>
                  <a:schemeClr val="tx1"/>
                </a:solidFill>
                <a:effectLst/>
                <a:latin typeface="+mn-lt"/>
                <a:ea typeface="+mn-ea"/>
                <a:cs typeface="+mn-cs"/>
              </a:rPr>
              <a:t>Da mesma forma</a:t>
            </a:r>
            <a:r>
              <a:rPr lang="en-GB" sz="1200" kern="1200" dirty="0">
                <a:solidFill>
                  <a:schemeClr val="tx1"/>
                </a:solidFill>
                <a:effectLst/>
                <a:latin typeface="+mn-lt"/>
                <a:ea typeface="+mn-ea"/>
                <a:cs typeface="+mn-cs"/>
              </a:rPr>
              <a:t>, pode investir esses 100 dólares numa empresa que (espera-se) gere receitas e, assim, </a:t>
            </a:r>
            <a:r>
              <a:rPr lang="en-GB" sz="1200" kern="1200" baseline="0" dirty="0">
                <a:solidFill>
                  <a:schemeClr val="tx1"/>
                </a:solidFill>
                <a:effectLst/>
                <a:latin typeface="+mn-lt"/>
                <a:ea typeface="+mn-ea"/>
                <a:cs typeface="+mn-cs"/>
              </a:rPr>
              <a:t>os </a:t>
            </a:r>
            <a:r>
              <a:rPr lang="en-GB" sz="1200" kern="1200" dirty="0">
                <a:solidFill>
                  <a:schemeClr val="tx1"/>
                </a:solidFill>
                <a:effectLst/>
                <a:latin typeface="+mn-lt"/>
                <a:ea typeface="+mn-ea"/>
                <a:cs typeface="+mn-cs"/>
              </a:rPr>
              <a:t>100 dólares de hoje valerão mais daqui a um ano</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Se tivermos uma taxa de juro de 10 por cento através do banco ou de uma empresa e quisermos calcular o valor futuro dos 100 dólares, multiplicamo-lo por (1+0,1), o que corresponde a 110 dólares daqui a um ano. Se mantivermos o dinheiro no banco ou na empresa para obter receitas durante mais um ano</a:t>
            </a:r>
            <a:r>
              <a:rPr lang="en-GB" dirty="0"/>
              <a:t>, </a:t>
            </a:r>
            <a:r>
              <a:rPr lang="en-GB" sz="1200" kern="1200" dirty="0">
                <a:solidFill>
                  <a:schemeClr val="tx1"/>
                </a:solidFill>
                <a:effectLst/>
                <a:latin typeface="+mn-lt"/>
                <a:ea typeface="+mn-ea"/>
                <a:cs typeface="+mn-cs"/>
              </a:rPr>
              <a:t>vemos que os 110 dólares </a:t>
            </a:r>
            <a:r>
              <a:rPr lang="en-GB" dirty="0"/>
              <a:t>aumentam </a:t>
            </a:r>
            <a:r>
              <a:rPr lang="en-GB" sz="1200" kern="1200" dirty="0">
                <a:solidFill>
                  <a:schemeClr val="tx1"/>
                </a:solidFill>
                <a:effectLst/>
                <a:latin typeface="+mn-lt"/>
                <a:ea typeface="+mn-ea"/>
                <a:cs typeface="+mn-cs"/>
              </a:rPr>
              <a:t>mais 10%. Calculamos isto como 100 vezes (1 + 0,1) elevado a 2, porque agora estamos a poupar para dois anos, </a:t>
            </a:r>
            <a:r>
              <a:rPr lang="en-GB" sz="1200" kern="1200" baseline="0" dirty="0">
                <a:solidFill>
                  <a:schemeClr val="tx1"/>
                </a:solidFill>
                <a:effectLst/>
                <a:latin typeface="+mn-lt"/>
                <a:ea typeface="+mn-ea"/>
                <a:cs typeface="+mn-cs"/>
              </a:rPr>
              <a:t>ou </a:t>
            </a:r>
            <a:r>
              <a:rPr lang="en-GB" sz="1200" kern="1200" dirty="0">
                <a:solidFill>
                  <a:schemeClr val="tx1"/>
                </a:solidFill>
                <a:effectLst/>
                <a:latin typeface="+mn-lt"/>
                <a:ea typeface="+mn-ea"/>
                <a:cs typeface="+mn-cs"/>
              </a:rPr>
              <a:t>seja, 121 dólares</a:t>
            </a:r>
            <a:r>
              <a:rPr lang="en-GB" dirty="0"/>
              <a:t>. </a:t>
            </a:r>
            <a:endParaRPr lang="en-GB" sz="1200" kern="1200" dirty="0">
              <a:solidFill>
                <a:schemeClr val="tx1"/>
              </a:solidFill>
              <a:effectLst/>
              <a:latin typeface="+mn-lt"/>
              <a:cs typeface="Calibri"/>
            </a:endParaRPr>
          </a:p>
        </p:txBody>
      </p:sp>
      <p:sp>
        <p:nvSpPr>
          <p:cNvPr id="296" name="Google Shape;296;p1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extLst>
      <p:ext uri="{BB962C8B-B14F-4D97-AF65-F5344CB8AC3E}">
        <p14:creationId xmlns:p14="http://schemas.microsoft.com/office/powerpoint/2010/main" val="1858315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Introduzimos </a:t>
            </a:r>
            <a:r>
              <a:rPr lang="en-GB" sz="1200" kern="1200" baseline="0" dirty="0">
                <a:solidFill>
                  <a:schemeClr val="tx1"/>
                </a:solidFill>
                <a:effectLst/>
                <a:latin typeface="+mn-lt"/>
                <a:ea typeface="+mn-ea"/>
                <a:cs typeface="+mn-cs"/>
              </a:rPr>
              <a:t>agora o termo "</a:t>
            </a:r>
            <a:r>
              <a:rPr lang="en-GB" sz="1200" kern="1200" dirty="0">
                <a:solidFill>
                  <a:schemeClr val="tx1"/>
                </a:solidFill>
                <a:effectLst/>
                <a:latin typeface="+mn-lt"/>
                <a:ea typeface="+mn-ea"/>
                <a:cs typeface="+mn-cs"/>
              </a:rPr>
              <a:t>desconto", que é quando se calcula o valor do dinheiro para trás utilizando uma </a:t>
            </a:r>
            <a:r>
              <a:rPr lang="en-GB" sz="1200" kern="1200" baseline="0" dirty="0">
                <a:solidFill>
                  <a:schemeClr val="tx1"/>
                </a:solidFill>
                <a:effectLst/>
                <a:latin typeface="+mn-lt"/>
                <a:ea typeface="+mn-ea"/>
                <a:cs typeface="+mn-cs"/>
              </a:rPr>
              <a:t>taxa de </a:t>
            </a:r>
            <a:r>
              <a:rPr lang="en-GB" sz="1200" kern="1200" dirty="0">
                <a:solidFill>
                  <a:schemeClr val="tx1"/>
                </a:solidFill>
                <a:effectLst/>
                <a:latin typeface="+mn-lt"/>
                <a:ea typeface="+mn-ea"/>
                <a:cs typeface="+mn-cs"/>
              </a:rPr>
              <a:t>desconto. Utilizaremos </a:t>
            </a:r>
            <a:r>
              <a:rPr lang="en-GB" sz="1200" kern="1200" baseline="0" dirty="0">
                <a:solidFill>
                  <a:schemeClr val="tx1"/>
                </a:solidFill>
                <a:effectLst/>
                <a:latin typeface="+mn-lt"/>
                <a:ea typeface="+mn-ea"/>
                <a:cs typeface="+mn-cs"/>
              </a:rPr>
              <a:t>o mesmo exemplo anterior</a:t>
            </a:r>
            <a:r>
              <a:rPr lang="en-GB" dirty="0"/>
              <a:t>. Consideramos </a:t>
            </a:r>
            <a:r>
              <a:rPr lang="en-GB" sz="1200" kern="1200" dirty="0">
                <a:solidFill>
                  <a:schemeClr val="tx1"/>
                </a:solidFill>
                <a:effectLst/>
                <a:latin typeface="+mn-lt"/>
                <a:ea typeface="+mn-ea"/>
                <a:cs typeface="+mn-cs"/>
              </a:rPr>
              <a:t>110 dólares daqui a um ano</a:t>
            </a:r>
            <a:r>
              <a:rPr lang="en-GB" dirty="0"/>
              <a:t>, </a:t>
            </a:r>
            <a:r>
              <a:rPr lang="en-GB" sz="1200" kern="1200" dirty="0">
                <a:solidFill>
                  <a:schemeClr val="tx1"/>
                </a:solidFill>
                <a:effectLst/>
                <a:latin typeface="+mn-lt"/>
                <a:ea typeface="+mn-ea"/>
                <a:cs typeface="+mn-cs"/>
              </a:rPr>
              <a:t>mas agora queremos decidir quanto é que isso vale no valor atual. Este "fator de desconto", que </a:t>
            </a:r>
            <a:r>
              <a:rPr lang="en-GB" sz="1200" kern="1200" baseline="0" dirty="0">
                <a:solidFill>
                  <a:schemeClr val="tx1"/>
                </a:solidFill>
                <a:effectLst/>
                <a:latin typeface="+mn-lt"/>
                <a:ea typeface="+mn-ea"/>
                <a:cs typeface="+mn-cs"/>
              </a:rPr>
              <a:t>abordaremos em pormenor na próxima aula, </a:t>
            </a:r>
            <a:r>
              <a:rPr lang="en-GB" sz="1200" kern="1200" dirty="0">
                <a:solidFill>
                  <a:schemeClr val="tx1"/>
                </a:solidFill>
                <a:effectLst/>
                <a:latin typeface="+mn-lt"/>
                <a:ea typeface="+mn-ea"/>
                <a:cs typeface="+mn-cs"/>
              </a:rPr>
              <a:t>é a taxa de juro utilizada para o desconto. Se tivermos uma taxa de desconto elevada, isso significa que os custos no futuro reflectem um valor mais baixo hoje. Se o dinheiro crescer 20% ao ano, a diferença a descontar será maior do que se crescer 2% ao ano. Na prática, isto significa que as tecnologias </a:t>
            </a:r>
            <a:r>
              <a:rPr lang="en-GB" dirty="0"/>
              <a:t>renováveis</a:t>
            </a:r>
            <a:r>
              <a:rPr lang="en-GB" sz="1200" kern="1200" dirty="0">
                <a:solidFill>
                  <a:schemeClr val="tx1"/>
                </a:solidFill>
                <a:effectLst/>
                <a:latin typeface="+mn-lt"/>
                <a:ea typeface="+mn-ea"/>
                <a:cs typeface="+mn-cs"/>
              </a:rPr>
              <a:t>, que têm frequentemente custos iniciais elevados e custos de funcionamento baixos ao longo da sua vida útil, beneficiam geralmente de taxas de desconto baixas. </a:t>
            </a:r>
            <a:r>
              <a:rPr lang="en-GB" dirty="0"/>
              <a:t>Por outro lado, </a:t>
            </a:r>
            <a:r>
              <a:rPr lang="en-GB" sz="1200" kern="1200" dirty="0">
                <a:solidFill>
                  <a:schemeClr val="tx1"/>
                </a:solidFill>
                <a:effectLst/>
                <a:latin typeface="+mn-lt"/>
                <a:ea typeface="+mn-ea"/>
                <a:cs typeface="+mn-cs"/>
              </a:rPr>
              <a:t>os geradores </a:t>
            </a:r>
            <a:r>
              <a:rPr lang="en-GB" dirty="0"/>
              <a:t>a gasóleo</a:t>
            </a:r>
            <a:r>
              <a:rPr lang="en-GB" sz="1200" kern="1200" dirty="0">
                <a:solidFill>
                  <a:schemeClr val="tx1"/>
                </a:solidFill>
                <a:effectLst/>
                <a:latin typeface="+mn-lt"/>
                <a:ea typeface="+mn-ea"/>
                <a:cs typeface="+mn-cs"/>
              </a:rPr>
              <a:t>, que têm custos de investimento mais baixos, mas custos de funcionamento elevados</a:t>
            </a:r>
            <a:r>
              <a:rPr lang="en-GB" dirty="0"/>
              <a:t>, </a:t>
            </a:r>
            <a:r>
              <a:rPr lang="en-GB" sz="1200" kern="1200" dirty="0">
                <a:solidFill>
                  <a:schemeClr val="tx1"/>
                </a:solidFill>
                <a:effectLst/>
                <a:latin typeface="+mn-lt"/>
                <a:ea typeface="+mn-ea"/>
                <a:cs typeface="+mn-cs"/>
              </a:rPr>
              <a:t>serão mais frequentemente os </a:t>
            </a:r>
            <a:r>
              <a:rPr lang="en-GB" dirty="0"/>
              <a:t>de menor custo </a:t>
            </a:r>
            <a:r>
              <a:rPr lang="en-GB" sz="1200" kern="1200" dirty="0">
                <a:solidFill>
                  <a:schemeClr val="tx1"/>
                </a:solidFill>
                <a:effectLst/>
                <a:latin typeface="+mn-lt"/>
                <a:ea typeface="+mn-ea"/>
                <a:cs typeface="+mn-cs"/>
              </a:rPr>
              <a:t>com taxas de desconto mais elevadas.</a:t>
            </a:r>
            <a:endParaRPr lang="en-GB" dirty="0"/>
          </a:p>
          <a:p>
            <a:pPr marL="0" lvl="0" indent="0" algn="l" rtl="0">
              <a:lnSpc>
                <a:spcPct val="100000"/>
              </a:lnSpc>
              <a:spcBef>
                <a:spcPts val="0"/>
              </a:spcBef>
              <a:spcAft>
                <a:spcPts val="0"/>
              </a:spcAft>
              <a:buSzPts val="1400"/>
              <a:buNone/>
            </a:pPr>
            <a:endParaRPr dirty="0"/>
          </a:p>
        </p:txBody>
      </p:sp>
      <p:sp>
        <p:nvSpPr>
          <p:cNvPr id="303" name="Google Shape;303;p1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9340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75488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Os modelos energéticos criam uma imagem simplificada dos sistemas energéticos </a:t>
            </a:r>
            <a:r>
              <a:rPr lang="en-GB" dirty="0"/>
              <a:t>reais</a:t>
            </a:r>
            <a:r>
              <a:rPr lang="en-GB" sz="1200" kern="1200" dirty="0">
                <a:solidFill>
                  <a:schemeClr val="tx1"/>
                </a:solidFill>
                <a:effectLst/>
                <a:latin typeface="+mn-lt"/>
                <a:ea typeface="+mn-ea"/>
                <a:cs typeface="+mn-cs"/>
              </a:rPr>
              <a:t>, traduzindo os componentes (por exemplo</a:t>
            </a:r>
            <a:r>
              <a:rPr lang="en-GB" dirty="0"/>
              <a:t>, </a:t>
            </a:r>
            <a:r>
              <a:rPr lang="en-GB" sz="1200" kern="1200" dirty="0">
                <a:solidFill>
                  <a:schemeClr val="tx1"/>
                </a:solidFill>
                <a:effectLst/>
                <a:latin typeface="+mn-lt"/>
                <a:ea typeface="+mn-ea"/>
                <a:cs typeface="+mn-cs"/>
              </a:rPr>
              <a:t>centrais eléctricas</a:t>
            </a:r>
            <a:r>
              <a:rPr lang="en-GB" dirty="0"/>
              <a:t>) </a:t>
            </a:r>
            <a:r>
              <a:rPr lang="en-GB" sz="1200" kern="1200" dirty="0">
                <a:solidFill>
                  <a:schemeClr val="tx1"/>
                </a:solidFill>
                <a:effectLst/>
                <a:latin typeface="+mn-lt"/>
                <a:ea typeface="+mn-ea"/>
                <a:cs typeface="+mn-cs"/>
              </a:rPr>
              <a:t>e os fluxos do sistema energético em formulações matemáticas. Estas equações representam uma interação </a:t>
            </a:r>
            <a:r>
              <a:rPr lang="en-GB" dirty="0"/>
              <a:t>baseada em regras </a:t>
            </a:r>
            <a:r>
              <a:rPr lang="en-GB" sz="1200" kern="1200" dirty="0">
                <a:solidFill>
                  <a:schemeClr val="tx1"/>
                </a:solidFill>
                <a:effectLst/>
                <a:latin typeface="+mn-lt"/>
                <a:ea typeface="+mn-ea"/>
                <a:cs typeface="+mn-cs"/>
              </a:rPr>
              <a:t>entre os principais componentes do sistema. Estas </a:t>
            </a:r>
            <a:r>
              <a:rPr lang="en-GB" sz="1200" kern="1200" baseline="0" dirty="0">
                <a:solidFill>
                  <a:schemeClr val="tx1"/>
                </a:solidFill>
                <a:effectLst/>
                <a:latin typeface="+mn-lt"/>
                <a:ea typeface="+mn-ea"/>
                <a:cs typeface="+mn-cs"/>
              </a:rPr>
              <a:t>interações </a:t>
            </a:r>
            <a:r>
              <a:rPr lang="en-GB" sz="1200" kern="1200" dirty="0">
                <a:solidFill>
                  <a:schemeClr val="tx1"/>
                </a:solidFill>
                <a:effectLst/>
                <a:latin typeface="+mn-lt"/>
                <a:ea typeface="+mn-ea"/>
                <a:cs typeface="+mn-cs"/>
              </a:rPr>
              <a:t>são descritas através de fórmulas. Como exemplo, </a:t>
            </a:r>
            <a:r>
              <a:rPr lang="en-GB" sz="1200" kern="1200" baseline="0" dirty="0">
                <a:solidFill>
                  <a:schemeClr val="tx1"/>
                </a:solidFill>
                <a:effectLst/>
                <a:latin typeface="+mn-lt"/>
                <a:ea typeface="+mn-ea"/>
                <a:cs typeface="+mn-cs"/>
              </a:rPr>
              <a:t>podemos olhar para </a:t>
            </a:r>
            <a:r>
              <a:rPr lang="en-GB" sz="1200" kern="1200" dirty="0">
                <a:solidFill>
                  <a:schemeClr val="tx1"/>
                </a:solidFill>
                <a:effectLst/>
                <a:latin typeface="+mn-lt"/>
                <a:ea typeface="+mn-ea"/>
                <a:cs typeface="+mn-cs"/>
              </a:rPr>
              <a:t>um gerador a gasóleo. O </a:t>
            </a:r>
            <a:r>
              <a:rPr lang="en-GB" sz="1200" kern="1200" baseline="0" dirty="0">
                <a:solidFill>
                  <a:schemeClr val="tx1"/>
                </a:solidFill>
                <a:effectLst/>
                <a:latin typeface="+mn-lt"/>
                <a:ea typeface="+mn-ea"/>
                <a:cs typeface="+mn-cs"/>
              </a:rPr>
              <a:t>gerador a gasóleo consome </a:t>
            </a:r>
            <a:r>
              <a:rPr lang="en-GB" sz="1200" kern="1200" dirty="0">
                <a:solidFill>
                  <a:schemeClr val="tx1"/>
                </a:solidFill>
                <a:effectLst/>
                <a:latin typeface="+mn-lt"/>
                <a:ea typeface="+mn-ea"/>
                <a:cs typeface="+mn-cs"/>
              </a:rPr>
              <a:t>X litros de gasóleo para obter Y </a:t>
            </a:r>
            <a:r>
              <a:rPr lang="en-GB" dirty="0"/>
              <a:t>quilowatts-hora de </a:t>
            </a:r>
            <a:r>
              <a:rPr lang="en-GB" sz="1200" kern="1200" dirty="0">
                <a:solidFill>
                  <a:schemeClr val="tx1"/>
                </a:solidFill>
                <a:effectLst/>
                <a:latin typeface="+mn-lt"/>
                <a:ea typeface="+mn-ea"/>
                <a:cs typeface="+mn-cs"/>
              </a:rPr>
              <a:t>eletricidade. Se o </a:t>
            </a:r>
            <a:r>
              <a:rPr lang="en-GB" sz="1200" kern="1200" baseline="0" dirty="0">
                <a:solidFill>
                  <a:schemeClr val="tx1"/>
                </a:solidFill>
                <a:effectLst/>
                <a:latin typeface="+mn-lt"/>
                <a:ea typeface="+mn-ea"/>
                <a:cs typeface="+mn-cs"/>
              </a:rPr>
              <a:t>gerador a gasóleo estiver </a:t>
            </a:r>
            <a:r>
              <a:rPr lang="en-GB" sz="1200" kern="1200" dirty="0">
                <a:solidFill>
                  <a:schemeClr val="tx1"/>
                </a:solidFill>
                <a:effectLst/>
                <a:latin typeface="+mn-lt"/>
                <a:ea typeface="+mn-ea"/>
                <a:cs typeface="+mn-cs"/>
              </a:rPr>
              <a:t>ligado a uma rede de distribuição, distribuímos a eletricidade na rede de distribuição. </a:t>
            </a:r>
            <a:r>
              <a:rPr lang="en-GB" sz="1200" kern="1200" baseline="0" dirty="0">
                <a:solidFill>
                  <a:schemeClr val="tx1"/>
                </a:solidFill>
                <a:effectLst/>
                <a:latin typeface="+mn-lt"/>
                <a:ea typeface="+mn-ea"/>
                <a:cs typeface="+mn-cs"/>
              </a:rPr>
              <a:t>Ao incluir a rede de distribuição</a:t>
            </a:r>
            <a:r>
              <a:rPr lang="en-GB" sz="1200" kern="1200" dirty="0">
                <a:solidFill>
                  <a:schemeClr val="tx1"/>
                </a:solidFill>
                <a:effectLst/>
                <a:latin typeface="+mn-lt"/>
                <a:ea typeface="+mn-ea"/>
                <a:cs typeface="+mn-cs"/>
              </a:rPr>
              <a:t>, utilizamos equações para calcular a dimensão necessária da rede de distribuição </a:t>
            </a:r>
            <a:r>
              <a:rPr lang="en-GB" sz="1200" kern="1200" baseline="0" dirty="0">
                <a:solidFill>
                  <a:schemeClr val="tx1"/>
                </a:solidFill>
                <a:effectLst/>
                <a:latin typeface="+mn-lt"/>
                <a:ea typeface="+mn-ea"/>
                <a:cs typeface="+mn-cs"/>
              </a:rPr>
              <a:t>e </a:t>
            </a:r>
            <a:r>
              <a:rPr lang="en-GB" sz="1200" kern="1200" dirty="0">
                <a:solidFill>
                  <a:schemeClr val="tx1"/>
                </a:solidFill>
                <a:effectLst/>
                <a:latin typeface="+mn-lt"/>
                <a:ea typeface="+mn-ea"/>
                <a:cs typeface="+mn-cs"/>
              </a:rPr>
              <a:t>o tipo de gerador a gasóleo </a:t>
            </a:r>
            <a:r>
              <a:rPr lang="en-GB" dirty="0"/>
              <a:t>necessário </a:t>
            </a:r>
            <a:r>
              <a:rPr lang="en-GB" sz="1200" kern="1200" dirty="0">
                <a:solidFill>
                  <a:schemeClr val="tx1"/>
                </a:solidFill>
                <a:effectLst/>
                <a:latin typeface="+mn-lt"/>
                <a:ea typeface="+mn-ea"/>
                <a:cs typeface="+mn-cs"/>
              </a:rPr>
              <a:t>para satisfazer a procura do cliente. Também formulamos equações para o custo de todos estes componentes. Todas estas equações interligadas formam uma representação simplificada do sistema de energia.</a:t>
            </a:r>
          </a:p>
          <a:p>
            <a:r>
              <a:rPr lang="en-GB" sz="1200" kern="1200" dirty="0">
                <a:solidFill>
                  <a:schemeClr val="tx1"/>
                </a:solidFill>
                <a:effectLst/>
                <a:latin typeface="+mn-lt"/>
                <a:ea typeface="+mn-ea"/>
                <a:cs typeface="+mn-cs"/>
              </a:rPr>
              <a:t>Em seguida, calibramos o modelo para refletir o estado atual do sistema energético e dos fluxos de energia, associando os combustíveis com base na forma como fluem através do sistema. O modelo pode então explorar diferentes sistemas energéticos futuros em termos de</a:t>
            </a:r>
            <a:r>
              <a:rPr lang="en-GB" dirty="0"/>
              <a:t>, por exemplo, </a:t>
            </a:r>
            <a:r>
              <a:rPr lang="en-GB" sz="1200" kern="1200" dirty="0">
                <a:solidFill>
                  <a:schemeClr val="tx1"/>
                </a:solidFill>
                <a:effectLst/>
                <a:latin typeface="+mn-lt"/>
                <a:ea typeface="+mn-ea"/>
                <a:cs typeface="+mn-cs"/>
              </a:rPr>
              <a:t>tecnologia, opções de combustível </a:t>
            </a:r>
            <a:r>
              <a:rPr lang="en-GB" dirty="0"/>
              <a:t>ou </a:t>
            </a:r>
            <a:r>
              <a:rPr lang="en-GB" sz="1200" kern="1200" dirty="0">
                <a:solidFill>
                  <a:schemeClr val="tx1"/>
                </a:solidFill>
                <a:effectLst/>
                <a:latin typeface="+mn-lt"/>
                <a:ea typeface="+mn-ea"/>
                <a:cs typeface="+mn-cs"/>
              </a:rPr>
              <a:t>procura de energia.</a:t>
            </a:r>
            <a:endParaRPr lang="en-GB" sz="1200" kern="1200" dirty="0">
              <a:solidFill>
                <a:schemeClr val="tx1"/>
              </a:solidFill>
              <a:effectLst/>
              <a:latin typeface="+mn-lt"/>
              <a:cs typeface="Calibri"/>
            </a:endParaRPr>
          </a:p>
          <a:p>
            <a:pPr marL="0" lvl="0" indent="0" algn="l" rtl="0">
              <a:spcBef>
                <a:spcPts val="0"/>
              </a:spcBef>
              <a:spcAft>
                <a:spcPts val="0"/>
              </a:spcAft>
              <a:buNone/>
            </a:pPr>
            <a:r>
              <a:rPr lang="en-GB" sz="1200" kern="1200" dirty="0">
                <a:solidFill>
                  <a:schemeClr val="tx1"/>
                </a:solidFill>
                <a:effectLst/>
                <a:latin typeface="+mn-lt"/>
                <a:ea typeface="+mn-ea"/>
                <a:cs typeface="+mn-cs"/>
              </a:rPr>
              <a:t>Um aspeto muito importante a ter em conta sobre a modelação energética é o facto de a modelação energética poder </a:t>
            </a:r>
            <a:r>
              <a:rPr lang="en-GB" dirty="0"/>
              <a:t>fornecer </a:t>
            </a:r>
            <a:r>
              <a:rPr lang="en-GB" sz="1200" kern="1200" dirty="0">
                <a:solidFill>
                  <a:schemeClr val="tx1"/>
                </a:solidFill>
                <a:effectLst/>
                <a:latin typeface="+mn-lt"/>
                <a:ea typeface="+mn-ea"/>
                <a:cs typeface="+mn-cs"/>
              </a:rPr>
              <a:t>informações, mas não respostas. Um modelo energético pode ajudar-nos a compreender as consequências de determinadas decisões ou a forma como podemos atingir um objetivo específico.</a:t>
            </a:r>
            <a:endParaRPr lang="en-GB" sz="1200" kern="1200" dirty="0">
              <a:solidFill>
                <a:schemeClr val="tx1"/>
              </a:solidFill>
              <a:effectLst/>
              <a:latin typeface="+mn-lt"/>
              <a:cs typeface="Calibri" panose="020F0502020204030204"/>
            </a:endParaRPr>
          </a:p>
          <a:p>
            <a:pPr marL="0" lvl="0" indent="0" algn="l" rtl="0">
              <a:spcBef>
                <a:spcPts val="0"/>
              </a:spcBef>
              <a:spcAft>
                <a:spcPts val="0"/>
              </a:spcAft>
              <a:buNone/>
            </a:pPr>
            <a:endParaRPr dirty="0"/>
          </a:p>
        </p:txBody>
      </p:sp>
      <p:sp>
        <p:nvSpPr>
          <p:cNvPr id="155" name="Google Shape;1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56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O governo ou o decisor pode ter uma ideia qualitativa do desenvolvimento futuro do país e do seu sistema energético. Podem existir objectivos políticos relacionados</a:t>
            </a:r>
            <a:r>
              <a:rPr lang="en-GB" dirty="0"/>
              <a:t>, por exemplo, </a:t>
            </a:r>
            <a:r>
              <a:rPr lang="en-GB" sz="1200" kern="1200" dirty="0">
                <a:solidFill>
                  <a:schemeClr val="tx1"/>
                </a:solidFill>
                <a:effectLst/>
                <a:latin typeface="+mn-lt"/>
                <a:ea typeface="+mn-ea"/>
                <a:cs typeface="+mn-cs"/>
              </a:rPr>
              <a:t>com o desenvolvimento económico, restrições financeiras ou redução das emissões. Podem existir ideias relacionadas com a segurança energética ligadas a opções tecnológicas, </a:t>
            </a:r>
            <a:r>
              <a:rPr lang="en-GB" sz="1200" kern="1200" baseline="0" dirty="0">
                <a:solidFill>
                  <a:schemeClr val="tx1"/>
                </a:solidFill>
                <a:effectLst/>
                <a:latin typeface="+mn-lt"/>
                <a:ea typeface="+mn-ea"/>
                <a:cs typeface="+mn-cs"/>
              </a:rPr>
              <a:t>em que </a:t>
            </a:r>
            <a:r>
              <a:rPr lang="en-GB" sz="1200" kern="1200" dirty="0">
                <a:solidFill>
                  <a:schemeClr val="tx1"/>
                </a:solidFill>
                <a:effectLst/>
                <a:latin typeface="+mn-lt"/>
                <a:ea typeface="+mn-ea"/>
                <a:cs typeface="+mn-cs"/>
              </a:rPr>
              <a:t>um interessado pode preferir utilizar recursos disponíveis no país que não exijam importações. </a:t>
            </a:r>
            <a:r>
              <a:rPr lang="en-GB" sz="1200" kern="1200" baseline="0" dirty="0">
                <a:solidFill>
                  <a:schemeClr val="tx1"/>
                </a:solidFill>
                <a:effectLst/>
                <a:latin typeface="+mn-lt"/>
                <a:ea typeface="+mn-ea"/>
                <a:cs typeface="+mn-cs"/>
              </a:rPr>
              <a:t>Além disso, as opções tecnológicas podem ser limitadas </a:t>
            </a:r>
            <a:r>
              <a:rPr lang="en-GB" sz="1200" kern="1200" dirty="0">
                <a:solidFill>
                  <a:schemeClr val="tx1"/>
                </a:solidFill>
                <a:effectLst/>
                <a:latin typeface="+mn-lt"/>
                <a:ea typeface="+mn-ea"/>
                <a:cs typeface="+mn-cs"/>
              </a:rPr>
              <a:t>a tecnologias renováveis em vez de tecnologias baseadas em combustíveis fósseis para reduzir as emissões. Existem </a:t>
            </a:r>
            <a:r>
              <a:rPr lang="en-GB" dirty="0"/>
              <a:t>diferentes </a:t>
            </a:r>
            <a:r>
              <a:rPr lang="en-GB" sz="1200" kern="1200" dirty="0">
                <a:solidFill>
                  <a:schemeClr val="tx1"/>
                </a:solidFill>
                <a:effectLst/>
                <a:latin typeface="+mn-lt"/>
                <a:ea typeface="+mn-ea"/>
                <a:cs typeface="+mn-cs"/>
              </a:rPr>
              <a:t>objectivos </a:t>
            </a:r>
            <a:r>
              <a:rPr lang="en-GB" dirty="0"/>
              <a:t>ou </a:t>
            </a:r>
            <a:r>
              <a:rPr lang="en-GB" sz="1200" kern="1200" dirty="0">
                <a:solidFill>
                  <a:schemeClr val="tx1"/>
                </a:solidFill>
                <a:effectLst/>
                <a:latin typeface="+mn-lt"/>
                <a:ea typeface="+mn-ea"/>
                <a:cs typeface="+mn-cs"/>
              </a:rPr>
              <a:t>metas que os diferentes interessados podem ter. </a:t>
            </a:r>
            <a:endParaRPr lang="en-US" dirty="0"/>
          </a:p>
          <a:p>
            <a:r>
              <a:rPr lang="en-GB" sz="1200" kern="1200" dirty="0">
                <a:solidFill>
                  <a:schemeClr val="tx1"/>
                </a:solidFill>
                <a:effectLst/>
                <a:latin typeface="+mn-lt"/>
                <a:ea typeface="+mn-ea"/>
                <a:cs typeface="+mn-cs"/>
              </a:rPr>
              <a:t>Os modelos de sistemas energéticos </a:t>
            </a:r>
            <a:r>
              <a:rPr lang="en-GB" sz="1200" kern="1200" baseline="0" dirty="0">
                <a:solidFill>
                  <a:schemeClr val="tx1"/>
                </a:solidFill>
                <a:effectLst/>
                <a:latin typeface="+mn-lt"/>
                <a:ea typeface="+mn-ea"/>
                <a:cs typeface="+mn-cs"/>
              </a:rPr>
              <a:t>podem </a:t>
            </a:r>
            <a:r>
              <a:rPr lang="en-GB" sz="1200" kern="1200" dirty="0">
                <a:solidFill>
                  <a:schemeClr val="tx1"/>
                </a:solidFill>
                <a:effectLst/>
                <a:latin typeface="+mn-lt"/>
                <a:ea typeface="+mn-ea"/>
                <a:cs typeface="+mn-cs"/>
              </a:rPr>
              <a:t>fornecer um quadro para avaliar quantitativamente as implicações de diferentes políticas energéticas ou de diferentes opções de desenvolvimento no sistema de aprovisionamento. Isto significa que o processo de modelização do sistema energético pode fornecer números a estes </a:t>
            </a:r>
            <a:r>
              <a:rPr lang="en-GB" sz="1200" kern="1200" baseline="0" dirty="0">
                <a:solidFill>
                  <a:schemeClr val="tx1"/>
                </a:solidFill>
                <a:effectLst/>
                <a:latin typeface="+mn-lt"/>
                <a:ea typeface="+mn-ea"/>
                <a:cs typeface="+mn-cs"/>
              </a:rPr>
              <a:t>objectivos </a:t>
            </a:r>
            <a:r>
              <a:rPr lang="en-GB" sz="1200" kern="1200" dirty="0">
                <a:solidFill>
                  <a:schemeClr val="tx1"/>
                </a:solidFill>
                <a:effectLst/>
                <a:latin typeface="+mn-lt"/>
                <a:ea typeface="+mn-ea"/>
                <a:cs typeface="+mn-cs"/>
              </a:rPr>
              <a:t>qualitativos </a:t>
            </a:r>
            <a:r>
              <a:rPr lang="en-GB" sz="1200" kern="1200" baseline="0" dirty="0">
                <a:solidFill>
                  <a:schemeClr val="tx1"/>
                </a:solidFill>
                <a:effectLst/>
                <a:latin typeface="+mn-lt"/>
                <a:ea typeface="+mn-ea"/>
                <a:cs typeface="+mn-cs"/>
              </a:rPr>
              <a:t>para </a:t>
            </a:r>
            <a:r>
              <a:rPr lang="en-GB" sz="1200" kern="1200" dirty="0">
                <a:solidFill>
                  <a:schemeClr val="tx1"/>
                </a:solidFill>
                <a:effectLst/>
                <a:latin typeface="+mn-lt"/>
                <a:ea typeface="+mn-ea"/>
                <a:cs typeface="+mn-cs"/>
              </a:rPr>
              <a:t>indicar qual é a magnitude do custo da aplicação de uma determinada política ou da tentativa de atingir um objetivo específico de eletrificação. Além disso</a:t>
            </a:r>
            <a:r>
              <a:rPr lang="en-GB" dirty="0"/>
              <a:t>, </a:t>
            </a:r>
            <a:r>
              <a:rPr lang="en-GB" sz="1200" kern="1200" dirty="0">
                <a:solidFill>
                  <a:schemeClr val="tx1"/>
                </a:solidFill>
                <a:effectLst/>
                <a:latin typeface="+mn-lt"/>
                <a:ea typeface="+mn-ea"/>
                <a:cs typeface="+mn-cs"/>
              </a:rPr>
              <a:t>a modelização pode dar </a:t>
            </a:r>
            <a:r>
              <a:rPr lang="en-GB" dirty="0"/>
              <a:t>uma </a:t>
            </a:r>
            <a:r>
              <a:rPr lang="en-GB" sz="1200" kern="1200" dirty="0">
                <a:solidFill>
                  <a:schemeClr val="tx1"/>
                </a:solidFill>
                <a:effectLst/>
                <a:latin typeface="+mn-lt"/>
                <a:ea typeface="+mn-ea"/>
                <a:cs typeface="+mn-cs"/>
              </a:rPr>
              <a:t>indicação sobre as escolhas tecnológicas</a:t>
            </a:r>
            <a:r>
              <a:rPr lang="en-GB" dirty="0"/>
              <a:t>, por exemplo, talvez </a:t>
            </a:r>
            <a:r>
              <a:rPr lang="en-GB" sz="1200" kern="1200" dirty="0">
                <a:solidFill>
                  <a:schemeClr val="tx1"/>
                </a:solidFill>
                <a:effectLst/>
                <a:latin typeface="+mn-lt"/>
                <a:ea typeface="+mn-ea"/>
                <a:cs typeface="+mn-cs"/>
              </a:rPr>
              <a:t>metade da população seja electrificada por tecnologias </a:t>
            </a:r>
            <a:r>
              <a:rPr lang="en-GB" dirty="0"/>
              <a:t>autónomas </a:t>
            </a:r>
            <a:r>
              <a:rPr lang="en-GB" sz="1200" kern="1200" dirty="0">
                <a:solidFill>
                  <a:schemeClr val="tx1"/>
                </a:solidFill>
                <a:effectLst/>
                <a:latin typeface="+mn-lt"/>
                <a:ea typeface="+mn-ea"/>
                <a:cs typeface="+mn-cs"/>
              </a:rPr>
              <a:t>versus mini-rede ou rede. </a:t>
            </a:r>
            <a:r>
              <a:rPr lang="en-GB" dirty="0"/>
              <a:t>Outras </a:t>
            </a:r>
            <a:r>
              <a:rPr lang="en-GB" sz="1200" kern="1200" dirty="0">
                <a:solidFill>
                  <a:schemeClr val="tx1"/>
                </a:solidFill>
                <a:effectLst/>
                <a:latin typeface="+mn-lt"/>
                <a:ea typeface="+mn-ea"/>
                <a:cs typeface="+mn-cs"/>
              </a:rPr>
              <a:t>condições </a:t>
            </a:r>
            <a:r>
              <a:rPr lang="en-GB" dirty="0"/>
              <a:t>podem ser </a:t>
            </a:r>
            <a:r>
              <a:rPr lang="en-GB" sz="1200" kern="1200" dirty="0">
                <a:solidFill>
                  <a:schemeClr val="tx1"/>
                </a:solidFill>
                <a:effectLst/>
                <a:latin typeface="+mn-lt"/>
                <a:ea typeface="+mn-ea"/>
                <a:cs typeface="+mn-cs"/>
              </a:rPr>
              <a:t>estabelecidas pelas partes interessadas ou </a:t>
            </a:r>
            <a:r>
              <a:rPr lang="en-GB" dirty="0"/>
              <a:t>resultar de </a:t>
            </a:r>
            <a:r>
              <a:rPr lang="en-GB" sz="1200" kern="1200" dirty="0">
                <a:solidFill>
                  <a:schemeClr val="tx1"/>
                </a:solidFill>
                <a:effectLst/>
                <a:latin typeface="+mn-lt"/>
                <a:ea typeface="+mn-ea"/>
                <a:cs typeface="+mn-cs"/>
              </a:rPr>
              <a:t>factores </a:t>
            </a:r>
            <a:r>
              <a:rPr lang="en-GB" dirty="0"/>
              <a:t>externos. Estas </a:t>
            </a:r>
            <a:r>
              <a:rPr lang="en-GB" sz="1200" kern="1200" dirty="0">
                <a:solidFill>
                  <a:schemeClr val="tx1"/>
                </a:solidFill>
                <a:effectLst/>
                <a:latin typeface="+mn-lt"/>
                <a:ea typeface="+mn-ea"/>
                <a:cs typeface="+mn-cs"/>
              </a:rPr>
              <a:t>podem mudar </a:t>
            </a:r>
            <a:r>
              <a:rPr lang="en-GB" dirty="0"/>
              <a:t>consoante </a:t>
            </a:r>
            <a:r>
              <a:rPr lang="en-GB" sz="1200" kern="1200" dirty="0">
                <a:solidFill>
                  <a:schemeClr val="tx1"/>
                </a:solidFill>
                <a:effectLst/>
                <a:latin typeface="+mn-lt"/>
                <a:ea typeface="+mn-ea"/>
                <a:cs typeface="+mn-cs"/>
              </a:rPr>
              <a:t>os diferentes desenvolvimentos nacionais ou a implementação de diferentes políticas</a:t>
            </a:r>
            <a:r>
              <a:rPr lang="en-GB" dirty="0"/>
              <a:t>. </a:t>
            </a:r>
            <a:endParaRPr lang="en-US" dirty="0">
              <a:cs typeface="Calibri"/>
            </a:endParaRPr>
          </a:p>
        </p:txBody>
      </p:sp>
      <p:sp>
        <p:nvSpPr>
          <p:cNvPr id="164" name="Google Shape;1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51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 primeiro lugar, os modelos não podem prever o futuro. Haverá sempre incertezas nos parâmetros </a:t>
            </a:r>
            <a:r>
              <a:rPr lang="en-US" dirty="0"/>
              <a:t>de entrada de </a:t>
            </a:r>
            <a:r>
              <a:rPr lang="en-US" sz="1200" kern="1200" dirty="0">
                <a:solidFill>
                  <a:schemeClr val="tx1"/>
                </a:solidFill>
                <a:effectLst/>
                <a:latin typeface="+mn-lt"/>
                <a:ea typeface="+mn-ea"/>
                <a:cs typeface="+mn-cs"/>
              </a:rPr>
              <a:t>um modelo que modela o desenvolvimento futuro. </a:t>
            </a:r>
            <a:r>
              <a:rPr lang="en-US" sz="1200" kern="1200" baseline="0" dirty="0">
                <a:solidFill>
                  <a:schemeClr val="tx1"/>
                </a:solidFill>
                <a:effectLst/>
                <a:latin typeface="+mn-lt"/>
                <a:ea typeface="+mn-ea"/>
                <a:cs typeface="+mn-cs"/>
              </a:rPr>
              <a:t>Os parâmetros </a:t>
            </a:r>
            <a:r>
              <a:rPr lang="en-US" sz="1200" kern="1200" dirty="0">
                <a:solidFill>
                  <a:schemeClr val="tx1"/>
                </a:solidFill>
                <a:effectLst/>
                <a:latin typeface="+mn-lt"/>
                <a:ea typeface="+mn-ea"/>
                <a:cs typeface="+mn-cs"/>
              </a:rPr>
              <a:t>incertos </a:t>
            </a:r>
            <a:r>
              <a:rPr lang="en-US" sz="1200" kern="1200" baseline="0" dirty="0">
                <a:solidFill>
                  <a:schemeClr val="tx1"/>
                </a:solidFill>
                <a:effectLst/>
                <a:latin typeface="+mn-lt"/>
                <a:ea typeface="+mn-ea"/>
                <a:cs typeface="+mn-cs"/>
              </a:rPr>
              <a:t>podem ser a </a:t>
            </a:r>
            <a:r>
              <a:rPr lang="en-GB" sz="1200" kern="1200" baseline="0" dirty="0">
                <a:solidFill>
                  <a:schemeClr val="tx1"/>
                </a:solidFill>
                <a:effectLst/>
                <a:latin typeface="+mn-lt"/>
                <a:ea typeface="+mn-ea"/>
                <a:cs typeface="+mn-cs"/>
              </a:rPr>
              <a:t>forma como </a:t>
            </a:r>
            <a:r>
              <a:rPr lang="en-GB" sz="1200" kern="1200" dirty="0">
                <a:solidFill>
                  <a:schemeClr val="tx1"/>
                </a:solidFill>
                <a:effectLst/>
                <a:latin typeface="+mn-lt"/>
                <a:ea typeface="+mn-ea"/>
                <a:cs typeface="+mn-cs"/>
              </a:rPr>
              <a:t>o preço do gasóleo irá evoluir no futuro</a:t>
            </a:r>
            <a:r>
              <a:rPr lang="en-GB" dirty="0"/>
              <a:t>, </a:t>
            </a:r>
            <a:r>
              <a:rPr lang="en-GB" sz="1200" kern="1200" dirty="0">
                <a:solidFill>
                  <a:schemeClr val="tx1"/>
                </a:solidFill>
                <a:effectLst/>
                <a:latin typeface="+mn-lt"/>
                <a:ea typeface="+mn-ea"/>
                <a:cs typeface="+mn-cs"/>
              </a:rPr>
              <a:t>a forma como os custos dos painéis fotovoltaicos serão reduzidos nos próximos 10 anos ou o que pensamos que será a procura de energia. Todos estes parâmetros são estimativas baseadas em diferentes </a:t>
            </a:r>
            <a:r>
              <a:rPr lang="en-GB" sz="1200" kern="1200" baseline="0" dirty="0">
                <a:solidFill>
                  <a:schemeClr val="tx1"/>
                </a:solidFill>
                <a:effectLst/>
                <a:latin typeface="+mn-lt"/>
                <a:ea typeface="+mn-ea"/>
                <a:cs typeface="+mn-cs"/>
              </a:rPr>
              <a:t>conjuntos de </a:t>
            </a:r>
            <a:r>
              <a:rPr lang="en-GB" sz="1200" kern="1200" dirty="0">
                <a:solidFill>
                  <a:schemeClr val="tx1"/>
                </a:solidFill>
                <a:effectLst/>
                <a:latin typeface="+mn-lt"/>
                <a:ea typeface="+mn-ea"/>
                <a:cs typeface="+mn-cs"/>
              </a:rPr>
              <a:t>informação, mas nunca podem prever o que acontecerá no futuro, uma vez que existem muitas incertezas.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 modelo pode ajudar-nos a compreender melhor o futuro. Isto permite que os decisores se mantenham preparados e tomem decisões informadas. Explorando </a:t>
            </a:r>
            <a:r>
              <a:rPr lang="en-GB" sz="1200" kern="1200" baseline="0" dirty="0">
                <a:solidFill>
                  <a:schemeClr val="tx1"/>
                </a:solidFill>
                <a:effectLst/>
                <a:latin typeface="+mn-lt"/>
                <a:ea typeface="+mn-ea"/>
                <a:cs typeface="+mn-cs"/>
              </a:rPr>
              <a:t>uma infinidade de futuros diferentes, </a:t>
            </a:r>
            <a:r>
              <a:rPr lang="en-GB" sz="1200" kern="1200" dirty="0">
                <a:solidFill>
                  <a:schemeClr val="tx1"/>
                </a:solidFill>
                <a:effectLst/>
                <a:latin typeface="+mn-lt"/>
                <a:ea typeface="+mn-ea"/>
                <a:cs typeface="+mn-cs"/>
              </a:rPr>
              <a:t>podem ser desenvolvidas estratégias que são robustas e que funcionarão com muitos desenvolvimentos diferentes. No entanto, um aspeto importante a salientar é que os modelos não podem tomar decisões. O modelo </a:t>
            </a:r>
            <a:r>
              <a:rPr lang="en-GB" sz="1200" kern="1200" baseline="0" dirty="0">
                <a:solidFill>
                  <a:schemeClr val="tx1"/>
                </a:solidFill>
                <a:effectLst/>
                <a:latin typeface="+mn-lt"/>
                <a:ea typeface="+mn-ea"/>
                <a:cs typeface="+mn-cs"/>
              </a:rPr>
              <a:t>energético </a:t>
            </a:r>
            <a:r>
              <a:rPr lang="en-GB" sz="1200" kern="1200" dirty="0">
                <a:solidFill>
                  <a:schemeClr val="tx1"/>
                </a:solidFill>
                <a:effectLst/>
                <a:latin typeface="+mn-lt"/>
                <a:ea typeface="+mn-ea"/>
                <a:cs typeface="+mn-cs"/>
              </a:rPr>
              <a:t>pode indicar uma determinada combinação de tecnologias para satisfazer uma procura específica, </a:t>
            </a:r>
            <a:r>
              <a:rPr lang="en-GB" sz="1200" kern="1200" baseline="0" dirty="0">
                <a:solidFill>
                  <a:schemeClr val="tx1"/>
                </a:solidFill>
                <a:effectLst/>
                <a:latin typeface="+mn-lt"/>
                <a:ea typeface="+mn-ea"/>
                <a:cs typeface="+mn-cs"/>
              </a:rPr>
              <a:t>sob determinadas </a:t>
            </a:r>
            <a:r>
              <a:rPr lang="en-GB" dirty="0"/>
              <a:t>estruturas </a:t>
            </a:r>
            <a:r>
              <a:rPr lang="en-GB" sz="1200" kern="1200" baseline="0" dirty="0">
                <a:solidFill>
                  <a:schemeClr val="tx1"/>
                </a:solidFill>
                <a:effectLst/>
                <a:latin typeface="+mn-lt"/>
                <a:ea typeface="+mn-ea"/>
                <a:cs typeface="+mn-cs"/>
              </a:rPr>
              <a:t>de custos e opções tecnológicas</a:t>
            </a:r>
            <a:r>
              <a:rPr lang="en-GB" sz="1200" kern="1200" dirty="0">
                <a:solidFill>
                  <a:schemeClr val="tx1"/>
                </a:solidFill>
                <a:effectLst/>
                <a:latin typeface="+mn-lt"/>
                <a:ea typeface="+mn-ea"/>
                <a:cs typeface="+mn-cs"/>
              </a:rPr>
              <a:t>. No entanto, com outras estruturas </a:t>
            </a:r>
            <a:r>
              <a:rPr lang="en-GB" dirty="0"/>
              <a:t>de custos </a:t>
            </a:r>
            <a:r>
              <a:rPr lang="en-GB" sz="1200" kern="1200" dirty="0">
                <a:solidFill>
                  <a:schemeClr val="tx1"/>
                </a:solidFill>
                <a:effectLst/>
                <a:latin typeface="+mn-lt"/>
                <a:ea typeface="+mn-ea"/>
                <a:cs typeface="+mn-cs"/>
              </a:rPr>
              <a:t>ou outras exigências, o modelo pode escolher outra combinação com diferentes </a:t>
            </a:r>
            <a:r>
              <a:rPr lang="en-GB" dirty="0"/>
              <a:t>custos </a:t>
            </a:r>
            <a:r>
              <a:rPr lang="en-GB" sz="1200" kern="1200" dirty="0">
                <a:solidFill>
                  <a:schemeClr val="tx1"/>
                </a:solidFill>
                <a:effectLst/>
                <a:latin typeface="+mn-lt"/>
                <a:ea typeface="+mn-ea"/>
                <a:cs typeface="+mn-cs"/>
              </a:rPr>
              <a:t>de investimento e tecnologias.</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173" name="Google Shape;17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85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200" dirty="0"/>
              <a:t>George Box</a:t>
            </a:r>
            <a:r>
              <a:rPr lang="en-US" dirty="0"/>
              <a:t>, um famoso estatístico</a:t>
            </a:r>
            <a:r>
              <a:rPr lang="en-US" sz="1200" dirty="0"/>
              <a:t>, afirmou que "todos os modelos estão errados, mas alguns são úteis"</a:t>
            </a:r>
            <a:r>
              <a:rPr lang="en-US" i="1" dirty="0"/>
              <a:t>.</a:t>
            </a:r>
            <a:endParaRPr lang="en-GB" sz="1200" kern="1200" dirty="0">
              <a:solidFill>
                <a:schemeClr val="tx1"/>
              </a:solidFill>
              <a:effectLst/>
              <a:latin typeface="+mn-lt"/>
              <a:ea typeface="+mn-ea"/>
              <a:cs typeface="+mn-cs"/>
            </a:endParaRPr>
          </a:p>
          <a:p>
            <a:r>
              <a:rPr lang="en-GB" dirty="0"/>
              <a:t>Os modelos fornecem </a:t>
            </a:r>
            <a:r>
              <a:rPr lang="en-GB" sz="1200" kern="1200" dirty="0">
                <a:solidFill>
                  <a:schemeClr val="tx1"/>
                </a:solidFill>
                <a:effectLst/>
                <a:latin typeface="+mn-lt"/>
                <a:ea typeface="+mn-ea"/>
                <a:cs typeface="+mn-cs"/>
              </a:rPr>
              <a:t>uma versão simplificada da realidade e não podem captar todas as interações do mundo real. Também utilizam estimativas sobre desenvolvimentos futuros que têm uma certa probabilidade. Em qualquer modelo, haverá sempre incertezas que não são corretas. No entanto, se fornecermos um bom modelo com dados de entrada corretos, podemos obter informações que podem ajudar a orientar as decisões com maior probabilidade de êxito da política ou do investimento.</a:t>
            </a:r>
            <a:endParaRPr dirty="0"/>
          </a:p>
        </p:txBody>
      </p:sp>
      <p:sp>
        <p:nvSpPr>
          <p:cNvPr id="183" name="Google Shape;18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618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As principais mensagens a retirar são que os modelos podem ser muito úteis para informar as políticas e outras decisões. Em primeiro lugar, os resultados de um modelo nunca são melhores do que os </a:t>
            </a:r>
            <a:r>
              <a:rPr lang="en-GB" sz="1200" kern="1200" baseline="0" dirty="0">
                <a:solidFill>
                  <a:schemeClr val="tx1"/>
                </a:solidFill>
                <a:effectLst/>
                <a:latin typeface="+mn-lt"/>
                <a:ea typeface="+mn-ea"/>
                <a:cs typeface="+mn-cs"/>
              </a:rPr>
              <a:t>parâmetros </a:t>
            </a:r>
            <a:r>
              <a:rPr lang="en-GB" sz="1200" kern="1200" dirty="0">
                <a:solidFill>
                  <a:schemeClr val="tx1"/>
                </a:solidFill>
                <a:effectLst/>
                <a:latin typeface="+mn-lt"/>
                <a:ea typeface="+mn-ea"/>
                <a:cs typeface="+mn-cs"/>
              </a:rPr>
              <a:t>de entrada</a:t>
            </a:r>
            <a:r>
              <a:rPr lang="en-GB" dirty="0"/>
              <a:t>, </a:t>
            </a:r>
            <a:r>
              <a:rPr lang="en-GB" sz="1200" kern="1200" baseline="0" dirty="0">
                <a:solidFill>
                  <a:schemeClr val="tx1"/>
                </a:solidFill>
                <a:effectLst/>
                <a:latin typeface="+mn-lt"/>
                <a:ea typeface="+mn-ea"/>
                <a:cs typeface="+mn-cs"/>
              </a:rPr>
              <a:t>tais como </a:t>
            </a:r>
            <a:r>
              <a:rPr lang="en-GB" sz="1200" kern="1200" dirty="0">
                <a:solidFill>
                  <a:schemeClr val="tx1"/>
                </a:solidFill>
                <a:effectLst/>
                <a:latin typeface="+mn-lt"/>
                <a:ea typeface="+mn-ea"/>
                <a:cs typeface="+mn-cs"/>
              </a:rPr>
              <a:t>os custos e as tendências que introduzimos no modelo. Em segundo lugar, </a:t>
            </a:r>
            <a:r>
              <a:rPr lang="en-GB" dirty="0"/>
              <a:t>os modelos são </a:t>
            </a:r>
            <a:r>
              <a:rPr lang="en-GB" sz="1200" kern="1200" dirty="0">
                <a:solidFill>
                  <a:schemeClr val="tx1"/>
                </a:solidFill>
                <a:effectLst/>
                <a:latin typeface="+mn-lt"/>
                <a:ea typeface="+mn-ea"/>
                <a:cs typeface="+mn-cs"/>
              </a:rPr>
              <a:t>uma versão simplificada da realidade. </a:t>
            </a:r>
            <a:r>
              <a:rPr lang="en-GB" dirty="0"/>
              <a:t>No entanto, </a:t>
            </a:r>
            <a:r>
              <a:rPr lang="en-GB" sz="1200" kern="1200" baseline="0" dirty="0">
                <a:solidFill>
                  <a:schemeClr val="tx1"/>
                </a:solidFill>
                <a:effectLst/>
                <a:latin typeface="+mn-lt"/>
                <a:ea typeface="+mn-ea"/>
                <a:cs typeface="+mn-cs"/>
              </a:rPr>
              <a:t>ainda podem </a:t>
            </a:r>
            <a:r>
              <a:rPr lang="en-GB" sz="1200" kern="1200" dirty="0">
                <a:solidFill>
                  <a:schemeClr val="tx1"/>
                </a:solidFill>
                <a:effectLst/>
                <a:latin typeface="+mn-lt"/>
                <a:ea typeface="+mn-ea"/>
                <a:cs typeface="+mn-cs"/>
              </a:rPr>
              <a:t>fornecer informações para tomar decisões sólidas </a:t>
            </a:r>
            <a:r>
              <a:rPr lang="en-GB" dirty="0"/>
              <a:t>que </a:t>
            </a:r>
            <a:r>
              <a:rPr lang="en-GB" sz="1200" kern="1200" dirty="0">
                <a:solidFill>
                  <a:schemeClr val="tx1"/>
                </a:solidFill>
                <a:effectLst/>
                <a:latin typeface="+mn-lt"/>
                <a:ea typeface="+mn-ea"/>
                <a:cs typeface="+mn-cs"/>
              </a:rPr>
              <a:t>tenham a melhor hipótese de concretizar o desenvolvimento futuro que desejamos</a:t>
            </a:r>
            <a:r>
              <a:rPr lang="en-GB" dirty="0"/>
              <a:t>. </a:t>
            </a:r>
            <a:endParaRPr lang="sv-SE"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
        <p:nvSpPr>
          <p:cNvPr id="188" name="Google Shape;1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97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Nesta mini-aula, vamos falar sobre a forma como </a:t>
            </a:r>
            <a:r>
              <a:rPr lang="en-GB" sz="1200" kern="1200" baseline="0" dirty="0">
                <a:solidFill>
                  <a:schemeClr val="tx1"/>
                </a:solidFill>
                <a:effectLst/>
                <a:latin typeface="+mn-lt"/>
                <a:ea typeface="+mn-ea"/>
                <a:cs typeface="+mn-cs"/>
              </a:rPr>
              <a:t>utilizamos </a:t>
            </a:r>
            <a:r>
              <a:rPr lang="en-GB" sz="1200" kern="1200" dirty="0">
                <a:solidFill>
                  <a:schemeClr val="tx1"/>
                </a:solidFill>
                <a:effectLst/>
                <a:latin typeface="+mn-lt"/>
                <a:ea typeface="+mn-ea"/>
                <a:cs typeface="+mn-cs"/>
              </a:rPr>
              <a:t>a análise de cenários e de sensibilidade. Em geral, podemos dizer que existem três </a:t>
            </a:r>
            <a:r>
              <a:rPr lang="en-GB" sz="1200" kern="1200" baseline="0" dirty="0">
                <a:solidFill>
                  <a:schemeClr val="tx1"/>
                </a:solidFill>
                <a:effectLst/>
                <a:latin typeface="+mn-lt"/>
                <a:ea typeface="+mn-ea"/>
                <a:cs typeface="+mn-cs"/>
              </a:rPr>
              <a:t>tipos</a:t>
            </a:r>
            <a:r>
              <a:rPr lang="en-GB" sz="1200" kern="1200" dirty="0">
                <a:solidFill>
                  <a:schemeClr val="tx1"/>
                </a:solidFill>
                <a:effectLst/>
                <a:latin typeface="+mn-lt"/>
                <a:ea typeface="+mn-ea"/>
                <a:cs typeface="+mn-cs"/>
              </a:rPr>
              <a:t> de cenários que podemos desenvolver, sendo que um cenário é um possível desenvolvimento futuro</a:t>
            </a:r>
            <a:r>
              <a:rPr lang="en-GB" dirty="0"/>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 primeiro conjunto de cenários pode ser designado por cenários de previsão. Os cenários de previsão tentam prever os desenvolvimentos futuros mais prováveis. Estes cenários tentam prever diferentes evoluções da procura, dos custos tecnológicos </a:t>
            </a:r>
            <a:r>
              <a:rPr lang="en-GB" dirty="0"/>
              <a:t>e </a:t>
            </a:r>
            <a:r>
              <a:rPr lang="en-GB" sz="1200" kern="1200" dirty="0">
                <a:solidFill>
                  <a:schemeClr val="tx1"/>
                </a:solidFill>
                <a:effectLst/>
                <a:latin typeface="+mn-lt"/>
                <a:ea typeface="+mn-ea"/>
                <a:cs typeface="+mn-cs"/>
              </a:rPr>
              <a:t>dos preços </a:t>
            </a:r>
            <a:r>
              <a:rPr lang="en-GB" dirty="0"/>
              <a:t>dos combustíveis </a:t>
            </a:r>
            <a:r>
              <a:rPr lang="en-GB" sz="1200" kern="1200" dirty="0">
                <a:solidFill>
                  <a:schemeClr val="tx1"/>
                </a:solidFill>
                <a:effectLst/>
                <a:latin typeface="+mn-lt"/>
                <a:ea typeface="+mn-ea"/>
                <a:cs typeface="+mn-cs"/>
              </a:rPr>
              <a:t>com base</a:t>
            </a:r>
            <a:r>
              <a:rPr lang="en-GB" dirty="0"/>
              <a:t>, por exemplo, </a:t>
            </a:r>
            <a:r>
              <a:rPr lang="en-GB" sz="1200" kern="1200" dirty="0">
                <a:solidFill>
                  <a:schemeClr val="tx1"/>
                </a:solidFill>
                <a:effectLst/>
                <a:latin typeface="+mn-lt"/>
                <a:ea typeface="+mn-ea"/>
                <a:cs typeface="+mn-cs"/>
              </a:rPr>
              <a:t>em tendências históricas e relatórios científicos.</a:t>
            </a:r>
            <a:r>
              <a:rPr lang="en-GB" dirty="0"/>
              <a:t> O seu objetivo é encontrar um cenário ótimo.</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O segundo conjunto de cenários são os cenários exploratórios ou normativos</a:t>
            </a:r>
            <a:r>
              <a:rPr lang="en-GB" dirty="0"/>
              <a:t>, também designados por análise da incerteza. Isto </a:t>
            </a:r>
            <a:r>
              <a:rPr lang="en-GB" sz="1200" kern="1200" dirty="0">
                <a:solidFill>
                  <a:schemeClr val="tx1"/>
                </a:solidFill>
                <a:effectLst/>
                <a:latin typeface="+mn-lt"/>
                <a:ea typeface="+mn-ea"/>
                <a:cs typeface="+mn-cs"/>
              </a:rPr>
              <a:t>significa que tentamos explorar uma série de futuros alternativos diferentes, em vez de encontrarmos o que consideramos ser a evolução mais provável das diferentes variáveis. Por exemplo, em vez </a:t>
            </a:r>
            <a:r>
              <a:rPr lang="en-GB" sz="1200" kern="1200" baseline="0" dirty="0">
                <a:solidFill>
                  <a:schemeClr val="tx1"/>
                </a:solidFill>
                <a:effectLst/>
                <a:latin typeface="+mn-lt"/>
                <a:ea typeface="+mn-ea"/>
                <a:cs typeface="+mn-cs"/>
              </a:rPr>
              <a:t>de estimarmos </a:t>
            </a:r>
            <a:r>
              <a:rPr lang="en-GB" sz="1200" kern="1200" dirty="0">
                <a:solidFill>
                  <a:schemeClr val="tx1"/>
                </a:solidFill>
                <a:effectLst/>
                <a:latin typeface="+mn-lt"/>
                <a:ea typeface="+mn-ea"/>
                <a:cs typeface="+mn-cs"/>
              </a:rPr>
              <a:t>qual será o preço do petróleo no próximo ano</a:t>
            </a:r>
            <a:r>
              <a:rPr lang="en-GB" dirty="0"/>
              <a:t>, </a:t>
            </a:r>
            <a:r>
              <a:rPr lang="en-GB" sz="1200" kern="1200" dirty="0">
                <a:solidFill>
                  <a:schemeClr val="tx1"/>
                </a:solidFill>
                <a:effectLst/>
                <a:latin typeface="+mn-lt"/>
                <a:ea typeface="+mn-ea"/>
                <a:cs typeface="+mn-cs"/>
              </a:rPr>
              <a:t>analisamos uma vasta gama de desenvolvimentos diferentes. </a:t>
            </a:r>
            <a:r>
              <a:rPr lang="en-GB" dirty="0"/>
              <a:t>Por exemplo, podemos considerar as seguintes questões: </a:t>
            </a:r>
            <a:r>
              <a:rPr lang="en-GB" sz="1200" kern="1200" dirty="0">
                <a:solidFill>
                  <a:schemeClr val="tx1"/>
                </a:solidFill>
                <a:effectLst/>
                <a:latin typeface="+mn-lt"/>
                <a:ea typeface="+mn-ea"/>
                <a:cs typeface="+mn-cs"/>
              </a:rPr>
              <a:t>E se o preço do petróleo diminuir? E se se mantiver inalterado? E se aumentar com taxas diferentes? E como é que isso afecta os resultados? Em vez de tentar encontrar o desenvolvimento mais provável, queremos explorar diferentes desenvolvimentos para encontrar uma solução robusta que funcione bem em diferentes desenvolvimentos destes cenários</a:t>
            </a:r>
            <a:r>
              <a:rPr lang="en-GB" dirty="0"/>
              <a:t>. </a:t>
            </a:r>
            <a:endParaRPr lang="en-GB" sz="1200" kern="1200" dirty="0">
              <a:solidFill>
                <a:schemeClr val="tx1"/>
              </a:solidFill>
              <a:effectLst/>
              <a:latin typeface="+mn-lt"/>
              <a:cs typeface="Calibri" panose="020F0502020204030204"/>
            </a:endParaRPr>
          </a:p>
          <a:p>
            <a:pPr marL="0" lvl="0" indent="0" algn="l" rtl="0">
              <a:spcBef>
                <a:spcPts val="0"/>
              </a:spcBef>
              <a:spcAft>
                <a:spcPts val="0"/>
              </a:spcAft>
              <a:buNone/>
            </a:pPr>
            <a:r>
              <a:rPr lang="en-GB" sz="1200" kern="1200" dirty="0">
                <a:solidFill>
                  <a:schemeClr val="tx1"/>
                </a:solidFill>
                <a:effectLst/>
                <a:latin typeface="+mn-lt"/>
                <a:ea typeface="+mn-ea"/>
                <a:cs typeface="+mn-cs"/>
              </a:rPr>
              <a:t>Ambos os métodos de cenários analisam diferentes variáveis e quais serão os seus resultados no futuro.</a:t>
            </a:r>
            <a:endParaRPr dirty="0"/>
          </a:p>
        </p:txBody>
      </p:sp>
      <p:sp>
        <p:nvSpPr>
          <p:cNvPr id="201" name="Google Shape;20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3341070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O terceiro tipo de cenários são os cenários retrospectivos. Em vez de olhar para a forma como pensamos que as coisas vão evoluir e o que é que isso significa, os cenários retrospectivos analisam como é que queremos que o futuro seja daqui a 10 anos. </a:t>
            </a:r>
            <a:r>
              <a:rPr lang="en-GB" sz="1200" kern="1200" baseline="0" dirty="0">
                <a:solidFill>
                  <a:schemeClr val="tx1"/>
                </a:solidFill>
                <a:effectLst/>
                <a:latin typeface="+mn-lt"/>
                <a:ea typeface="+mn-ea"/>
                <a:cs typeface="+mn-cs"/>
              </a:rPr>
              <a:t>O modelo </a:t>
            </a:r>
            <a:r>
              <a:rPr lang="en-GB" sz="1200" kern="1200" dirty="0">
                <a:solidFill>
                  <a:schemeClr val="tx1"/>
                </a:solidFill>
                <a:effectLst/>
                <a:latin typeface="+mn-lt"/>
                <a:ea typeface="+mn-ea"/>
                <a:cs typeface="+mn-cs"/>
              </a:rPr>
              <a:t>identifica então os parâmetros-chave necessários para </a:t>
            </a:r>
            <a:r>
              <a:rPr lang="en-GB" sz="1200" kern="1200" baseline="0" dirty="0">
                <a:solidFill>
                  <a:schemeClr val="tx1"/>
                </a:solidFill>
                <a:effectLst/>
                <a:latin typeface="+mn-lt"/>
                <a:ea typeface="+mn-ea"/>
                <a:cs typeface="+mn-cs"/>
              </a:rPr>
              <a:t>lá chegar</a:t>
            </a:r>
            <a:r>
              <a:rPr lang="en-GB" sz="1200" kern="1200" dirty="0">
                <a:solidFill>
                  <a:schemeClr val="tx1"/>
                </a:solidFill>
                <a:effectLst/>
                <a:latin typeface="+mn-lt"/>
                <a:ea typeface="+mn-ea"/>
                <a:cs typeface="+mn-cs"/>
              </a:rPr>
              <a:t>. A título de </a:t>
            </a:r>
            <a:r>
              <a:rPr lang="en-GB" sz="1200" kern="1200" baseline="0" dirty="0">
                <a:solidFill>
                  <a:schemeClr val="tx1"/>
                </a:solidFill>
                <a:effectLst/>
                <a:latin typeface="+mn-lt"/>
                <a:ea typeface="+mn-ea"/>
                <a:cs typeface="+mn-cs"/>
              </a:rPr>
              <a:t>exemplo</a:t>
            </a:r>
            <a:r>
              <a:rPr lang="en-GB" dirty="0"/>
              <a:t>, consideremos as questões a colocar se </a:t>
            </a:r>
            <a:r>
              <a:rPr lang="en-GB" sz="1200" kern="1200" dirty="0">
                <a:solidFill>
                  <a:schemeClr val="tx1"/>
                </a:solidFill>
                <a:effectLst/>
                <a:latin typeface="+mn-lt"/>
                <a:ea typeface="+mn-ea"/>
                <a:cs typeface="+mn-cs"/>
              </a:rPr>
              <a:t>quisermos que 30% da população seja abastecida por painéis fotovoltaicos</a:t>
            </a:r>
            <a:r>
              <a:rPr lang="en-GB" dirty="0"/>
              <a:t>. </a:t>
            </a:r>
            <a:r>
              <a:rPr lang="en-GB" sz="1200" kern="1200" dirty="0">
                <a:solidFill>
                  <a:schemeClr val="tx1"/>
                </a:solidFill>
                <a:effectLst/>
                <a:latin typeface="+mn-lt"/>
                <a:ea typeface="+mn-ea"/>
                <a:cs typeface="+mn-cs"/>
              </a:rPr>
              <a:t>O que é que precisamos de fazer para garantir que os painéis fotovoltaicos são a alternativa de </a:t>
            </a:r>
            <a:r>
              <a:rPr lang="en-GB" dirty="0"/>
              <a:t>menor custo </a:t>
            </a:r>
            <a:r>
              <a:rPr lang="en-GB" sz="1200" kern="1200" dirty="0">
                <a:solidFill>
                  <a:schemeClr val="tx1"/>
                </a:solidFill>
                <a:effectLst/>
                <a:latin typeface="+mn-lt"/>
                <a:ea typeface="+mn-ea"/>
                <a:cs typeface="+mn-cs"/>
              </a:rPr>
              <a:t>para 30% da população? Quanto é que precisamos que o preço baixe? Quanto é que precisaríamos de subsidiar os painéis, caso o preço seja demasiado elevado</a:t>
            </a:r>
            <a:r>
              <a:rPr lang="en-GB" dirty="0"/>
              <a:t>? </a:t>
            </a:r>
            <a:endParaRPr lang="en-GB" sz="1200" kern="1200" dirty="0">
              <a:solidFill>
                <a:schemeClr val="tx1"/>
              </a:solidFill>
              <a:effectLst/>
              <a:latin typeface="+mn-lt"/>
              <a:ea typeface="+mn-ea"/>
              <a:cs typeface="+mn-cs"/>
            </a:endParaRPr>
          </a:p>
          <a:p>
            <a:pPr>
              <a:defRPr/>
            </a:pPr>
            <a:r>
              <a:rPr lang="en-US" dirty="0"/>
              <a:t>Quando fazemos uma análise de sensibilidade ou uma análise de incerteza</a:t>
            </a:r>
            <a:r>
              <a:rPr lang="en-US" baseline="0" dirty="0"/>
              <a:t>, analisamos </a:t>
            </a:r>
            <a:r>
              <a:rPr lang="en-US" dirty="0"/>
              <a:t>a forma como a alteração </a:t>
            </a:r>
            <a:r>
              <a:rPr lang="en-US" baseline="0" dirty="0"/>
              <a:t>das </a:t>
            </a:r>
            <a:r>
              <a:rPr lang="en-US" dirty="0"/>
              <a:t>variáveis de entrada afecta os resultados. Tal como descrito anteriormente, um modelo fornece uma versão simplificada da realidade e, por conseguinte, tem incertezas. Em segundo lugar, não sabemos como o futuro se irá desenvolver. Podemos tentar prever o que vai acontecer em termos de procura, de oferta </a:t>
            </a:r>
            <a:r>
              <a:rPr lang="en-US" baseline="0" dirty="0"/>
              <a:t>ou </a:t>
            </a:r>
            <a:r>
              <a:rPr lang="en-US" dirty="0"/>
              <a:t>de custos. No entanto, nunca seremos </a:t>
            </a:r>
            <a:r>
              <a:rPr lang="en-US" baseline="0" dirty="0"/>
              <a:t>capazes de </a:t>
            </a:r>
            <a:r>
              <a:rPr lang="en-US" dirty="0"/>
              <a:t>prever o futuro. </a:t>
            </a:r>
            <a:endParaRPr lang="en-US" dirty="0">
              <a:cs typeface="Calibri"/>
            </a:endParaRPr>
          </a:p>
        </p:txBody>
      </p:sp>
      <p:sp>
        <p:nvSpPr>
          <p:cNvPr id="201" name="Google Shape;20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114163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2/24/2025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2/24/2025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2/24/2025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2/24/2025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2/24/2025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2/24/2025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2/24/2025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2/24/2025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2/24/2025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2/24/2025</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5281/zenodo.4574031"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creativecommons.org/licenses/by/4.0/legalcod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onsset.github.io/teaching_kit/courses/module_3/Lecture%205/" TargetMode="External"/><Relationship Id="rId2" Type="http://schemas.openxmlformats.org/officeDocument/2006/relationships/hyperlink" Target="https://doi.org/10.1111/j.1574-0862.1997.tb00449.x" TargetMode="External"/><Relationship Id="rId1" Type="http://schemas.openxmlformats.org/officeDocument/2006/relationships/slideLayout" Target="../slideLayouts/slideLayout2.xml"/><Relationship Id="rId4" Type="http://schemas.openxmlformats.org/officeDocument/2006/relationships/hyperlink" Target="https://doi.org/10.5281/ZENODO.1493074"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5281/zenodo.4574031"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creativecommons.org/licenses/by/4.0/legalcod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onsset.github.io/teaching_kit/courses/module_3/Lecture%20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hyperlink" Target="http://endev-indonesia.info/" TargetMode="External"/><Relationship Id="rId3" Type="http://schemas.openxmlformats.org/officeDocument/2006/relationships/image" Target="../media/image5.gif"/><Relationship Id="rId7"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doi.org/10.1088/1742-6596/1549/5/052121" TargetMode="External"/><Relationship Id="rId5" Type="http://schemas.openxmlformats.org/officeDocument/2006/relationships/hyperlink" Target="https://www.energy.gov/energysaver/buying-and-making-electricity/hybrid-wind-and-solar-electric-systems" TargetMode="External"/><Relationship Id="rId4" Type="http://schemas.openxmlformats.org/officeDocument/2006/relationships/image" Target="../media/image6.jpeg"/><Relationship Id="rId9"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onsset.github.io/teaching_kit/courses/module_3/Lecture%206/" TargetMode="External"/><Relationship Id="rId2" Type="http://schemas.openxmlformats.org/officeDocument/2006/relationships/hyperlink" Target="https://doi.org/10.1088/1748-9326/11/11/11401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onsset.github.io/teaching_kit/courses/module_3/Lecture%20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5281/zenodo.4574031"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creativecommons.org/licenses/by/4.0/legalco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0F66E7C1-524D-C24E-89B0-6DFA8B41C08B}"/>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0C2C5ECA-2E9D-5A49-8812-B06E21C95FF2}"/>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Versão 1.0</a:t>
            </a:r>
            <a:endParaRPr lang="en-US" b="1" dirty="0">
              <a:solidFill>
                <a:schemeClr val="bg1"/>
              </a:solidFill>
              <a:latin typeface="Open Sans"/>
              <a:cs typeface="Calibri"/>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92802" y="3403733"/>
            <a:ext cx="3250548"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Plataforma de Eletrificação</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662322" y="4014210"/>
            <a:ext cx="7799507" cy="2297968"/>
          </a:xfrm>
        </p:spPr>
        <p:txBody>
          <a:bodyPr>
            <a:noAutofit/>
          </a:bodyPr>
          <a:lstStyle/>
          <a:p>
            <a:r>
              <a:rPr lang="en-GB" sz="3200" dirty="0">
                <a:solidFill>
                  <a:schemeClr val="bg1"/>
                </a:solidFill>
              </a:rPr>
              <a:t>AULA 7</a:t>
            </a:r>
            <a:br>
              <a:rPr lang="en-GB" sz="3200" dirty="0"/>
            </a:br>
            <a:r>
              <a:rPr lang="en-US" sz="3200" dirty="0"/>
              <a:t>MODELAGEM ENERGÉTICA, DESENVOLVIMENTO DE CENÁRIOS E ANÁLISE DE SENSIBILIDADE</a:t>
            </a:r>
            <a:endParaRPr lang="en-GB" sz="3200" dirty="0"/>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11"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Previsões, cenários e previsões retrospectivas</a:t>
            </a:r>
            <a:endParaRPr sz="2000" dirty="0">
              <a:solidFill>
                <a:schemeClr val="accent5">
                  <a:lumMod val="60000"/>
                  <a:lumOff val="40000"/>
                </a:schemeClr>
              </a:solidFill>
              <a:latin typeface="Calibri"/>
              <a:ea typeface="Calibri"/>
              <a:cs typeface="Calibri"/>
              <a:sym typeface="Calibri"/>
            </a:endParaRPr>
          </a:p>
        </p:txBody>
      </p:sp>
      <p:sp>
        <p:nvSpPr>
          <p:cNvPr id="6" name="Rounded Rectangle 5"/>
          <p:cNvSpPr/>
          <p:nvPr/>
        </p:nvSpPr>
        <p:spPr>
          <a:xfrm>
            <a:off x="838200"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4307006"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7826646" y="2112360"/>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039389"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12" name="Rectangle 11"/>
          <p:cNvSpPr/>
          <p:nvPr/>
        </p:nvSpPr>
        <p:spPr>
          <a:xfrm>
            <a:off x="4505978"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13" name="Rectangle 12"/>
          <p:cNvSpPr/>
          <p:nvPr/>
        </p:nvSpPr>
        <p:spPr>
          <a:xfrm>
            <a:off x="7975748" y="3037985"/>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14" name="Rectangle 13"/>
          <p:cNvSpPr/>
          <p:nvPr/>
        </p:nvSpPr>
        <p:spPr>
          <a:xfrm>
            <a:off x="1172570" y="2217859"/>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Previsão</a:t>
            </a:r>
          </a:p>
        </p:txBody>
      </p:sp>
      <p:sp>
        <p:nvSpPr>
          <p:cNvPr id="15" name="Rectangle 14"/>
          <p:cNvSpPr/>
          <p:nvPr/>
        </p:nvSpPr>
        <p:spPr>
          <a:xfrm>
            <a:off x="4641376" y="2218385"/>
            <a:ext cx="2101755" cy="509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Cenários: exploratórios e normativos</a:t>
            </a:r>
          </a:p>
        </p:txBody>
      </p:sp>
      <p:sp>
        <p:nvSpPr>
          <p:cNvPr id="16" name="Rectangle 15"/>
          <p:cNvSpPr/>
          <p:nvPr/>
        </p:nvSpPr>
        <p:spPr>
          <a:xfrm>
            <a:off x="8110182" y="2219437"/>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Previsão do futuro</a:t>
            </a:r>
          </a:p>
        </p:txBody>
      </p:sp>
      <p:sp>
        <p:nvSpPr>
          <p:cNvPr id="17" name="Rectangle 16"/>
          <p:cNvSpPr/>
          <p:nvPr/>
        </p:nvSpPr>
        <p:spPr>
          <a:xfrm>
            <a:off x="1037171"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sp>
        <p:nvSpPr>
          <p:cNvPr id="18" name="Rectangle 17"/>
          <p:cNvSpPr/>
          <p:nvPr/>
        </p:nvSpPr>
        <p:spPr>
          <a:xfrm>
            <a:off x="4505977" y="5271097"/>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sp>
        <p:nvSpPr>
          <p:cNvPr id="19" name="Rectangle 18"/>
          <p:cNvSpPr/>
          <p:nvPr/>
        </p:nvSpPr>
        <p:spPr>
          <a:xfrm>
            <a:off x="7974783"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cxnSp>
        <p:nvCxnSpPr>
          <p:cNvPr id="20" name="Straight Arrow Connector 19"/>
          <p:cNvCxnSpPr>
            <a:stCxn id="17" idx="0"/>
          </p:cNvCxnSpPr>
          <p:nvPr/>
        </p:nvCxnSpPr>
        <p:spPr>
          <a:xfrm flipH="1" flipV="1">
            <a:off x="1172570" y="3611191"/>
            <a:ext cx="1050877"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0"/>
          </p:cNvCxnSpPr>
          <p:nvPr/>
        </p:nvCxnSpPr>
        <p:spPr>
          <a:xfrm flipV="1">
            <a:off x="2223447" y="3611191"/>
            <a:ext cx="874595"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0" idx="2"/>
          </p:cNvCxnSpPr>
          <p:nvPr/>
        </p:nvCxnSpPr>
        <p:spPr>
          <a:xfrm flipV="1">
            <a:off x="2223447" y="3599808"/>
            <a:ext cx="2218" cy="1664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392072" y="3845467"/>
            <a:ext cx="627797" cy="5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374710" y="3831820"/>
            <a:ext cx="518615" cy="10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0"/>
          </p:cNvCxnSpPr>
          <p:nvPr/>
        </p:nvCxnSpPr>
        <p:spPr>
          <a:xfrm flipH="1" flipV="1">
            <a:off x="4641376" y="3611191"/>
            <a:ext cx="1050877" cy="16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252414" y="3614823"/>
            <a:ext cx="438703" cy="1649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659898" y="3643016"/>
            <a:ext cx="32355" cy="162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691116" y="3643016"/>
            <a:ext cx="404884" cy="162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676075" y="3643016"/>
            <a:ext cx="888498" cy="1616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Arc 29"/>
          <p:cNvSpPr/>
          <p:nvPr/>
        </p:nvSpPr>
        <p:spPr>
          <a:xfrm rot="3486606">
            <a:off x="7559170" y="2961958"/>
            <a:ext cx="2096872" cy="2795308"/>
          </a:xfrm>
          <a:prstGeom prst="arc">
            <a:avLst>
              <a:gd name="adj1" fmla="val 16200000"/>
              <a:gd name="adj2" fmla="val 21534335"/>
            </a:avLst>
          </a:prstGeom>
          <a:ln>
            <a:prstDash val="sys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Oval 30"/>
          <p:cNvSpPr/>
          <p:nvPr/>
        </p:nvSpPr>
        <p:spPr>
          <a:xfrm>
            <a:off x="9703558" y="361119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p:cNvSpPr/>
          <p:nvPr/>
        </p:nvSpPr>
        <p:spPr>
          <a:xfrm>
            <a:off x="8695896" y="364076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p:cNvSpPr/>
          <p:nvPr/>
        </p:nvSpPr>
        <p:spPr>
          <a:xfrm>
            <a:off x="9175848" y="362938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Arc 33"/>
          <p:cNvSpPr/>
          <p:nvPr/>
        </p:nvSpPr>
        <p:spPr>
          <a:xfrm rot="14347232">
            <a:off x="9369573" y="2997005"/>
            <a:ext cx="2153532" cy="3051597"/>
          </a:xfrm>
          <a:prstGeom prst="arc">
            <a:avLst>
              <a:gd name="adj1" fmla="val 16200000"/>
              <a:gd name="adj2" fmla="val 21534335"/>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Title 1">
            <a:extLst>
              <a:ext uri="{FF2B5EF4-FFF2-40B4-BE49-F238E27FC236}">
                <a16:creationId xmlns:a16="http://schemas.microsoft.com/office/drawing/2014/main" id="{2BC529AE-B528-7F47-8B05-90F70E10F8C6}"/>
              </a:ext>
            </a:extLst>
          </p:cNvPr>
          <p:cNvSpPr txBox="1">
            <a:spLocks/>
          </p:cNvSpPr>
          <p:nvPr/>
        </p:nvSpPr>
        <p:spPr>
          <a:xfrm>
            <a:off x="0" y="410368"/>
            <a:ext cx="11719034"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Análise de cenários e de sensibilidade </a:t>
            </a:r>
            <a:r>
              <a:rPr lang="en-US" dirty="0" err="1"/>
              <a:t>na</a:t>
            </a:r>
            <a:r>
              <a:rPr lang="en-US" dirty="0"/>
              <a:t> </a:t>
            </a:r>
            <a:r>
              <a:rPr lang="en-US" dirty="0" err="1"/>
              <a:t>modelagem</a:t>
            </a:r>
            <a:r>
              <a:rPr lang="en-US" dirty="0"/>
              <a:t> do sistema energético</a:t>
            </a:r>
          </a:p>
        </p:txBody>
      </p:sp>
      <p:sp>
        <p:nvSpPr>
          <p:cNvPr id="38" name="Rectangle 37">
            <a:extLst>
              <a:ext uri="{FF2B5EF4-FFF2-40B4-BE49-F238E27FC236}">
                <a16:creationId xmlns:a16="http://schemas.microsoft.com/office/drawing/2014/main" id="{62A71755-2145-E940-98E8-B3399A2D7A21}"/>
              </a:ext>
            </a:extLst>
          </p:cNvPr>
          <p:cNvSpPr/>
          <p:nvPr/>
        </p:nvSpPr>
        <p:spPr>
          <a:xfrm>
            <a:off x="908639" y="6154483"/>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Adaptado </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de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2">
            <a:extLst>
              <a:ext uri="{FF2B5EF4-FFF2-40B4-BE49-F238E27FC236}">
                <a16:creationId xmlns:a16="http://schemas.microsoft.com/office/drawing/2014/main" id="{7D0B3BA0-9563-0D4F-9D03-446C3152DD01}"/>
              </a:ext>
            </a:extLst>
          </p:cNvPr>
          <p:cNvSpPr txBox="1"/>
          <p:nvPr/>
        </p:nvSpPr>
        <p:spPr>
          <a:xfrm>
            <a:off x="7603569" y="6144347"/>
            <a:ext cx="42164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3"/>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635888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aphicFrame>
        <p:nvGraphicFramePr>
          <p:cNvPr id="215" name="Google Shape;215;p18"/>
          <p:cNvGraphicFramePr/>
          <p:nvPr>
            <p:extLst>
              <p:ext uri="{D42A27DB-BD31-4B8C-83A1-F6EECF244321}">
                <p14:modId xmlns:p14="http://schemas.microsoft.com/office/powerpoint/2010/main" val="1797159616"/>
              </p:ext>
            </p:extLst>
          </p:nvPr>
        </p:nvGraphicFramePr>
        <p:xfrm>
          <a:off x="838200" y="2229044"/>
          <a:ext cx="9197051" cy="4170373"/>
        </p:xfrm>
        <a:graphic>
          <a:graphicData uri="http://schemas.openxmlformats.org/drawingml/2006/table">
            <a:tbl>
              <a:tblPr>
                <a:noFill/>
              </a:tblPr>
              <a:tblGrid>
                <a:gridCol w="640986">
                  <a:extLst>
                    <a:ext uri="{9D8B030D-6E8A-4147-A177-3AD203B41FA5}">
                      <a16:colId xmlns:a16="http://schemas.microsoft.com/office/drawing/2014/main" val="20000"/>
                    </a:ext>
                  </a:extLst>
                </a:gridCol>
                <a:gridCol w="8556065">
                  <a:extLst>
                    <a:ext uri="{9D8B030D-6E8A-4147-A177-3AD203B41FA5}">
                      <a16:colId xmlns:a16="http://schemas.microsoft.com/office/drawing/2014/main" val="20001"/>
                    </a:ext>
                  </a:extLst>
                </a:gridCol>
              </a:tblGrid>
              <a:tr h="557734">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 </a:t>
                      </a:r>
                      <a:endParaRPr lang="en-US"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b="1" i="1" u="none" strike="noStrike" cap="none" dirty="0">
                          <a:latin typeface="Open Sans" panose="020B0606030504020204" pitchFamily="34" charset="0"/>
                          <a:ea typeface="Open Sans" panose="020B0606030504020204" pitchFamily="34" charset="0"/>
                          <a:cs typeface="Open Sans" panose="020B0606030504020204" pitchFamily="34" charset="0"/>
                        </a:rPr>
                        <a:t>Tomada de decisões ou desenvolvimento de recomendações para os decisores</a:t>
                      </a:r>
                      <a:endParaRPr sz="18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23637">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1.1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Testar a robustez de uma </a:t>
                      </a:r>
                      <a:r>
                        <a:rPr lang="en-US" sz="1800" u="none" strike="noStrike" cap="none" dirty="0" err="1">
                          <a:latin typeface="Open Sans" panose="020B0606030504020204" pitchFamily="34" charset="0"/>
                          <a:ea typeface="Open Sans" panose="020B0606030504020204" pitchFamily="34" charset="0"/>
                          <a:cs typeface="Open Sans" panose="020B0606030504020204" pitchFamily="34" charset="0"/>
                        </a:rPr>
                        <a:t>solução</a:t>
                      </a: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 </a:t>
                      </a:r>
                      <a:r>
                        <a:rPr lang="en-US" sz="1800" u="none" strike="noStrike" cap="none" dirty="0" err="1">
                          <a:latin typeface="Open Sans" panose="020B0606030504020204" pitchFamily="34" charset="0"/>
                          <a:ea typeface="Open Sans" panose="020B0606030504020204" pitchFamily="34" charset="0"/>
                          <a:cs typeface="Open Sans" panose="020B0606030504020204" pitchFamily="34" charset="0"/>
                        </a:rPr>
                        <a:t>ótima</a:t>
                      </a: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28332">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1.2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Identificação de valores críticos, limiares ou valores de equilíbrio em que a </a:t>
                      </a:r>
                      <a:r>
                        <a:rPr lang="en-US" sz="1800" u="none" strike="noStrike" cap="none" dirty="0" err="1">
                          <a:latin typeface="Open Sans" panose="020B0606030504020204" pitchFamily="34" charset="0"/>
                          <a:ea typeface="Open Sans" panose="020B0606030504020204" pitchFamily="34" charset="0"/>
                          <a:cs typeface="Open Sans" panose="020B0606030504020204" pitchFamily="34" charset="0"/>
                        </a:rPr>
                        <a:t>estratégia</a:t>
                      </a: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 </a:t>
                      </a:r>
                      <a:r>
                        <a:rPr lang="en-US" sz="1800" u="none" strike="noStrike" cap="none" dirty="0" err="1">
                          <a:latin typeface="Open Sans" panose="020B0606030504020204" pitchFamily="34" charset="0"/>
                          <a:ea typeface="Open Sans" panose="020B0606030504020204" pitchFamily="34" charset="0"/>
                          <a:cs typeface="Open Sans" panose="020B0606030504020204" pitchFamily="34" charset="0"/>
                        </a:rPr>
                        <a:t>ótima</a:t>
                      </a: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 muda.</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23637">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1.3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Identificar variáveis sensíveis ou importantes.</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85978">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1.4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Investigação de </a:t>
                      </a:r>
                      <a:r>
                        <a:rPr lang="en-US" sz="1800" u="none" strike="noStrike" cap="none" dirty="0" err="1">
                          <a:latin typeface="Open Sans" panose="020B0606030504020204" pitchFamily="34" charset="0"/>
                          <a:ea typeface="Open Sans" panose="020B0606030504020204" pitchFamily="34" charset="0"/>
                          <a:cs typeface="Open Sans" panose="020B0606030504020204" pitchFamily="34" charset="0"/>
                        </a:rPr>
                        <a:t>soluções</a:t>
                      </a: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 sub-</a:t>
                      </a:r>
                      <a:r>
                        <a:rPr lang="en-US" sz="1800" u="none" strike="noStrike" cap="none" dirty="0" err="1">
                          <a:latin typeface="Open Sans" panose="020B0606030504020204" pitchFamily="34" charset="0"/>
                          <a:ea typeface="Open Sans" panose="020B0606030504020204" pitchFamily="34" charset="0"/>
                          <a:cs typeface="Open Sans" panose="020B0606030504020204" pitchFamily="34" charset="0"/>
                        </a:rPr>
                        <a:t>ótimas</a:t>
                      </a: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57734">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1.5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Elaborar recomendações flexíveis que dependam das circunstâncias.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57734">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1.6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Comparação dos valores de estratégias de decisão simples e complexas.</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23637">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1.7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Avaliar o "grau de risco" de uma estratégia ou cenário.</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85978">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 name="Google Shape;387;p22"/>
          <p:cNvSpPr txBox="1"/>
          <p:nvPr/>
        </p:nvSpPr>
        <p:spPr>
          <a:xfrm>
            <a:off x="838200" y="1735931"/>
            <a:ext cx="71811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Porquê fazer uma análise de sensibilidade / incerteza?</a:t>
            </a:r>
            <a:endParaRPr sz="2000" dirty="0">
              <a:solidFill>
                <a:schemeClr val="dk1"/>
              </a:solidFill>
              <a:latin typeface="Calibri"/>
              <a:ea typeface="Calibri"/>
              <a:cs typeface="Calibri"/>
              <a:sym typeface="Calibri"/>
            </a:endParaRPr>
          </a:p>
        </p:txBody>
      </p:sp>
      <p:sp>
        <p:nvSpPr>
          <p:cNvPr id="9" name="Title 1">
            <a:extLst>
              <a:ext uri="{FF2B5EF4-FFF2-40B4-BE49-F238E27FC236}">
                <a16:creationId xmlns:a16="http://schemas.microsoft.com/office/drawing/2014/main" id="{7B50EA7E-07CB-7146-95D3-6900CBD056E3}"/>
              </a:ext>
            </a:extLst>
          </p:cNvPr>
          <p:cNvSpPr txBox="1">
            <a:spLocks/>
          </p:cNvSpPr>
          <p:nvPr/>
        </p:nvSpPr>
        <p:spPr>
          <a:xfrm>
            <a:off x="0" y="410368"/>
            <a:ext cx="11750566"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Análise de cenários e de sensibilidade </a:t>
            </a:r>
            <a:r>
              <a:rPr lang="en-US" dirty="0" err="1"/>
              <a:t>na</a:t>
            </a:r>
            <a:r>
              <a:rPr lang="en-US" dirty="0"/>
              <a:t> </a:t>
            </a:r>
            <a:r>
              <a:rPr lang="en-US" dirty="0" err="1"/>
              <a:t>modelagem</a:t>
            </a:r>
            <a:r>
              <a:rPr lang="en-US" dirty="0"/>
              <a:t> do sistema energético</a:t>
            </a:r>
          </a:p>
        </p:txBody>
      </p:sp>
      <p:sp>
        <p:nvSpPr>
          <p:cNvPr id="11" name="Google Shape;230;p20">
            <a:extLst>
              <a:ext uri="{FF2B5EF4-FFF2-40B4-BE49-F238E27FC236}">
                <a16:creationId xmlns:a16="http://schemas.microsoft.com/office/drawing/2014/main" id="{DB7DA3BC-11D6-C944-9CBA-EA39DB0670CC}"/>
              </a:ext>
            </a:extLst>
          </p:cNvPr>
          <p:cNvSpPr txBox="1"/>
          <p:nvPr/>
        </p:nvSpPr>
        <p:spPr>
          <a:xfrm>
            <a:off x="10483185" y="6079039"/>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2" name="Rectangle 11">
            <a:extLst>
              <a:ext uri="{FF2B5EF4-FFF2-40B4-BE49-F238E27FC236}">
                <a16:creationId xmlns:a16="http://schemas.microsoft.com/office/drawing/2014/main" id="{8D4B803F-5F64-A549-9AA3-B9B9A26EADE0}"/>
              </a:ext>
            </a:extLst>
          </p:cNvPr>
          <p:cNvSpPr/>
          <p:nvPr/>
        </p:nvSpPr>
        <p:spPr>
          <a:xfrm>
            <a:off x="838200" y="614055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50163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aphicFrame>
        <p:nvGraphicFramePr>
          <p:cNvPr id="222" name="Google Shape;222;p19"/>
          <p:cNvGraphicFramePr/>
          <p:nvPr>
            <p:extLst>
              <p:ext uri="{D42A27DB-BD31-4B8C-83A1-F6EECF244321}">
                <p14:modId xmlns:p14="http://schemas.microsoft.com/office/powerpoint/2010/main" val="4258601202"/>
              </p:ext>
            </p:extLst>
          </p:nvPr>
        </p:nvGraphicFramePr>
        <p:xfrm>
          <a:off x="723861" y="2303138"/>
          <a:ext cx="10744277" cy="3674800"/>
        </p:xfrm>
        <a:graphic>
          <a:graphicData uri="http://schemas.openxmlformats.org/drawingml/2006/table">
            <a:tbl>
              <a:tblPr>
                <a:noFill/>
              </a:tblPr>
              <a:tblGrid>
                <a:gridCol w="556074">
                  <a:extLst>
                    <a:ext uri="{9D8B030D-6E8A-4147-A177-3AD203B41FA5}">
                      <a16:colId xmlns:a16="http://schemas.microsoft.com/office/drawing/2014/main" val="20000"/>
                    </a:ext>
                  </a:extLst>
                </a:gridCol>
                <a:gridCol w="10188203">
                  <a:extLst>
                    <a:ext uri="{9D8B030D-6E8A-4147-A177-3AD203B41FA5}">
                      <a16:colId xmlns:a16="http://schemas.microsoft.com/office/drawing/2014/main" val="20001"/>
                    </a:ext>
                  </a:extLst>
                </a:gridCol>
              </a:tblGrid>
              <a:tr h="192775">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Comunicação</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3700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Tornar as recomendações mais credíveis, compreensíveis, convincentes ou persuasivas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Permitir que os decisores seleccionem pressupostos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Transmitir falta de </a:t>
                      </a:r>
                      <a:r>
                        <a:rPr lang="en-US" sz="2000" u="none" strike="noStrike" cap="none" dirty="0" err="1">
                          <a:latin typeface="Open Sans" panose="020B0606030504020204" pitchFamily="34" charset="0"/>
                          <a:ea typeface="Open Sans" panose="020B0606030504020204" pitchFamily="34" charset="0"/>
                          <a:cs typeface="Open Sans" panose="020B0606030504020204" pitchFamily="34" charset="0"/>
                        </a:rPr>
                        <a:t>empenho</a:t>
                      </a: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 em qualquer estratégia única</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92775">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Maior compreensão ou quantificação do sistema</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Estimativa das relações entre variáveis de entrada e de saída</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Compreender as relações entre as variáveis de entrada e de saída</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192775">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Desenvolvimento de hipóteses para teste</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192775">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7" name="Google Shape;387;p22"/>
          <p:cNvSpPr txBox="1"/>
          <p:nvPr/>
        </p:nvSpPr>
        <p:spPr>
          <a:xfrm>
            <a:off x="838200" y="1735931"/>
            <a:ext cx="739140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Porquê fazer uma análise de sensibilidade / incerteza?</a:t>
            </a:r>
            <a:endParaRPr sz="2000" dirty="0">
              <a:solidFill>
                <a:schemeClr val="dk1"/>
              </a:solidFill>
              <a:latin typeface="Calibri"/>
              <a:ea typeface="Calibri"/>
              <a:cs typeface="Calibri"/>
              <a:sym typeface="Calibri"/>
            </a:endParaRPr>
          </a:p>
        </p:txBody>
      </p:sp>
      <p:sp>
        <p:nvSpPr>
          <p:cNvPr id="8" name="Google Shape;230;p20"/>
          <p:cNvSpPr txBox="1"/>
          <p:nvPr/>
        </p:nvSpPr>
        <p:spPr>
          <a:xfrm>
            <a:off x="10483185" y="6079039"/>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Rectangle 8"/>
          <p:cNvSpPr/>
          <p:nvPr/>
        </p:nvSpPr>
        <p:spPr>
          <a:xfrm>
            <a:off x="838200" y="614055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D30969CC-C835-9D45-8D63-500A648529C7}"/>
              </a:ext>
            </a:extLst>
          </p:cNvPr>
          <p:cNvSpPr txBox="1">
            <a:spLocks/>
          </p:cNvSpPr>
          <p:nvPr/>
        </p:nvSpPr>
        <p:spPr>
          <a:xfrm>
            <a:off x="0" y="410368"/>
            <a:ext cx="11750566"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Análise de cenários e de sensibilidade </a:t>
            </a:r>
            <a:r>
              <a:rPr lang="en-US" dirty="0" err="1"/>
              <a:t>na</a:t>
            </a:r>
            <a:r>
              <a:rPr lang="en-US" dirty="0"/>
              <a:t> </a:t>
            </a:r>
            <a:r>
              <a:rPr lang="en-US" dirty="0" err="1"/>
              <a:t>modelagem</a:t>
            </a:r>
            <a:r>
              <a:rPr lang="en-US" dirty="0"/>
              <a:t> do sistema energético</a:t>
            </a:r>
          </a:p>
        </p:txBody>
      </p:sp>
    </p:spTree>
    <p:extLst>
      <p:ext uri="{BB962C8B-B14F-4D97-AF65-F5344CB8AC3E}">
        <p14:creationId xmlns:p14="http://schemas.microsoft.com/office/powerpoint/2010/main" val="3838770203"/>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aphicFrame>
        <p:nvGraphicFramePr>
          <p:cNvPr id="229" name="Google Shape;229;p20"/>
          <p:cNvGraphicFramePr/>
          <p:nvPr>
            <p:extLst>
              <p:ext uri="{D42A27DB-BD31-4B8C-83A1-F6EECF244321}">
                <p14:modId xmlns:p14="http://schemas.microsoft.com/office/powerpoint/2010/main" val="867926675"/>
              </p:ext>
            </p:extLst>
          </p:nvPr>
        </p:nvGraphicFramePr>
        <p:xfrm>
          <a:off x="965274" y="2530320"/>
          <a:ext cx="10942375" cy="2836850"/>
        </p:xfrm>
        <a:graphic>
          <a:graphicData uri="http://schemas.openxmlformats.org/drawingml/2006/table">
            <a:tbl>
              <a:tblPr>
                <a:noFill/>
              </a:tblPr>
              <a:tblGrid>
                <a:gridCol w="532476">
                  <a:extLst>
                    <a:ext uri="{9D8B030D-6E8A-4147-A177-3AD203B41FA5}">
                      <a16:colId xmlns:a16="http://schemas.microsoft.com/office/drawing/2014/main" val="20000"/>
                    </a:ext>
                  </a:extLst>
                </a:gridCol>
                <a:gridCol w="10409899">
                  <a:extLst>
                    <a:ext uri="{9D8B030D-6E8A-4147-A177-3AD203B41FA5}">
                      <a16:colId xmlns:a16="http://schemas.microsoft.com/office/drawing/2014/main" val="20001"/>
                    </a:ext>
                  </a:extLst>
                </a:gridCol>
              </a:tblGrid>
              <a:tr h="381175">
                <a:tc>
                  <a:txBody>
                    <a:bodyPr/>
                    <a:lstStyle/>
                    <a:p>
                      <a:pPr marL="0" marR="0" lvl="0" indent="0" algn="l" rtl="0">
                        <a:spcBef>
                          <a:spcPts val="0"/>
                        </a:spcBef>
                        <a:spcAft>
                          <a:spcPts val="0"/>
                        </a:spcAft>
                        <a:buFont typeface="+mj-lt"/>
                        <a:buNone/>
                      </a:pPr>
                      <a:r>
                        <a:rPr lang="en-US" sz="2000" u="none" strike="noStrike" cap="none" dirty="0">
                          <a:latin typeface="Open Sans"/>
                        </a:rPr>
                        <a:t>4.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b="1" i="1" u="none" strike="noStrike" cap="none" dirty="0">
                          <a:latin typeface="Open Sans"/>
                        </a:rPr>
                        <a:t>Desenvolvimento de modelos</a:t>
                      </a:r>
                      <a:endParaRPr sz="2000" b="1" u="none" strike="noStrike" cap="none"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9800">
                <a:tc>
                  <a:txBody>
                    <a:bodyPr/>
                    <a:lstStyle/>
                    <a:p>
                      <a:pPr marL="0" marR="0" lvl="0" indent="0" algn="l" rtl="0">
                        <a:spcBef>
                          <a:spcPts val="0"/>
                        </a:spcBef>
                        <a:spcAft>
                          <a:spcPts val="0"/>
                        </a:spcAft>
                        <a:buFont typeface="+mj-lt"/>
                        <a:buNone/>
                      </a:pPr>
                      <a:r>
                        <a:rPr lang="en-US" sz="2000" u="none" strike="noStrike" cap="none" dirty="0">
                          <a:latin typeface="Open Sans"/>
                        </a:rPr>
                        <a:t>4.1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Testar a validade ou a exatidão do modelo.</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4.2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Procura de erros no modelo.</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4.3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Simplificar o modelo.</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4.4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Calibração do modelo.</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4.5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Lidar com dados insuficientes ou em falta.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4.6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Dar prioridade à aquisição de informações.</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30" name="Google Shape;230;p20"/>
          <p:cNvSpPr txBox="1"/>
          <p:nvPr/>
        </p:nvSpPr>
        <p:spPr>
          <a:xfrm>
            <a:off x="10479581" y="6073858"/>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8" name="Google Shape;387;p22"/>
          <p:cNvSpPr txBox="1"/>
          <p:nvPr/>
        </p:nvSpPr>
        <p:spPr>
          <a:xfrm>
            <a:off x="838200" y="1735931"/>
            <a:ext cx="708660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Porquê fazer uma análise de sensibilidade / incerteza?</a:t>
            </a:r>
            <a:endParaRPr sz="2000" dirty="0">
              <a:solidFill>
                <a:schemeClr val="dk1"/>
              </a:solidFill>
              <a:latin typeface="Calibri"/>
              <a:ea typeface="Calibri"/>
              <a:cs typeface="Calibri"/>
              <a:sym typeface="Calibri"/>
            </a:endParaRPr>
          </a:p>
        </p:txBody>
      </p:sp>
      <p:sp>
        <p:nvSpPr>
          <p:cNvPr id="6" name="Rectangle 5"/>
          <p:cNvSpPr/>
          <p:nvPr/>
        </p:nvSpPr>
        <p:spPr>
          <a:xfrm>
            <a:off x="893834" y="6152958"/>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A4BC7F7C-0490-0945-8BD4-242A55C9344F}"/>
              </a:ext>
            </a:extLst>
          </p:cNvPr>
          <p:cNvSpPr txBox="1">
            <a:spLocks/>
          </p:cNvSpPr>
          <p:nvPr/>
        </p:nvSpPr>
        <p:spPr>
          <a:xfrm>
            <a:off x="0" y="410368"/>
            <a:ext cx="11761076"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Análise de cenários e de sensibilidade </a:t>
            </a:r>
            <a:r>
              <a:rPr lang="en-US" dirty="0" err="1"/>
              <a:t>na</a:t>
            </a:r>
            <a:r>
              <a:rPr lang="en-US" dirty="0"/>
              <a:t> </a:t>
            </a:r>
            <a:r>
              <a:rPr lang="en-US" dirty="0" err="1"/>
              <a:t>modelagem</a:t>
            </a:r>
            <a:r>
              <a:rPr lang="en-US" dirty="0"/>
              <a:t> do sistema energético</a:t>
            </a:r>
          </a:p>
        </p:txBody>
      </p:sp>
    </p:spTree>
    <p:extLst>
      <p:ext uri="{BB962C8B-B14F-4D97-AF65-F5344CB8AC3E}">
        <p14:creationId xmlns:p14="http://schemas.microsoft.com/office/powerpoint/2010/main" val="122699066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Aula 7.2 Referências</a:t>
            </a:r>
          </a:p>
        </p:txBody>
      </p:sp>
      <p:sp>
        <p:nvSpPr>
          <p:cNvPr id="4" name="Rectangle 3"/>
          <p:cNvSpPr/>
          <p:nvPr/>
        </p:nvSpPr>
        <p:spPr>
          <a:xfrm>
            <a:off x="838200" y="1690688"/>
            <a:ext cx="8005763" cy="4708981"/>
          </a:xfrm>
          <a:prstGeom prst="rect">
            <a:avLst/>
          </a:prstGeom>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Pannell, D.J., 1997. Análise de sensibilidade de modelos económicos normativos: quadro teórico e estratégias práticas. Agricultural Economics 16, 139-152. </a:t>
            </a:r>
            <a:r>
              <a:rPr lang="en-US" sz="2000" dirty="0">
                <a:latin typeface="Open Sans" panose="020B0606030504020204" pitchFamily="34" charset="0"/>
                <a:ea typeface="Open Sans" panose="020B0606030504020204" pitchFamily="34" charset="0"/>
                <a:cs typeface="Open Sans" panose="020B0606030504020204" pitchFamily="34" charset="0"/>
                <a:hlinkClick r:id="rId2"/>
              </a:rPr>
              <a:t>https://doi.org/10.1111/j.1574-0862.1997.tb00449.x</a:t>
            </a: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sv-SE" sz="2000"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Aula 5: Modelação energética, desenvolvimento de cenários e análise de sensibilidade [Documento WWW]. Kit Didático OnSSET.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https://onsset.github.io/teaching_kit/courses/module_3/Lecture%205/ </a:t>
            </a:r>
            <a:r>
              <a:rPr lang="sv-SE" sz="2000" dirty="0">
                <a:latin typeface="Open Sans" panose="020B0606030504020204" pitchFamily="34" charset="0"/>
                <a:ea typeface="Open Sans" panose="020B0606030504020204" pitchFamily="34" charset="0"/>
                <a:cs typeface="Open Sans" panose="020B0606030504020204" pitchFamily="34" charset="0"/>
              </a:rPr>
              <a:t>(acedido em 2.18.21).</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r>
              <a:rPr lang="sv-SE" sz="2000"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Introdução à Modelação de Sistemas de Energia. </a:t>
            </a:r>
            <a:r>
              <a:rPr lang="sv-SE" sz="2000" dirty="0">
                <a:latin typeface="Open Sans" panose="020B0606030504020204" pitchFamily="34" charset="0"/>
                <a:ea typeface="Open Sans" panose="020B0606030504020204" pitchFamily="34" charset="0"/>
                <a:cs typeface="Open Sans" panose="020B0606030504020204" pitchFamily="34" charset="0"/>
                <a:hlinkClick r:id="rId4"/>
              </a:rPr>
              <a:t>https://doi.org/10.5281/ZENODO.1493074</a:t>
            </a:r>
            <a:endParaRPr lang="sv-SE" sz="2000" dirty="0">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2666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22"/>
          <p:cNvSpPr/>
          <p:nvPr/>
        </p:nvSpPr>
        <p:spPr>
          <a:xfrm>
            <a:off x="838200" y="2424686"/>
            <a:ext cx="10864030" cy="3280858"/>
          </a:xfrm>
          <a:prstGeom prst="rect">
            <a:avLst/>
          </a:prstGeom>
          <a:noFill/>
          <a:ln>
            <a:noFill/>
          </a:ln>
        </p:spPr>
        <p:txBody>
          <a:bodyPr spcFirstLastPara="1" wrap="square" lIns="91425" tIns="45700" rIns="91425" bIns="45700" anchor="t" anchorCtr="0">
            <a:spAutoFit/>
          </a:bodyPr>
          <a:lstStyle/>
          <a:p>
            <a:pPr marL="457200" indent="-457200">
              <a:lnSpc>
                <a:spcPct val="130000"/>
              </a:lnSpc>
              <a:spcAft>
                <a:spcPts val="300"/>
              </a:spcAft>
              <a:buClr>
                <a:schemeClr val="dk1"/>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Objetivo de acesso à energia</a:t>
            </a:r>
          </a:p>
          <a:p>
            <a:pPr lvl="1">
              <a:lnSpc>
                <a:spcPct val="130000"/>
              </a:lnSpc>
              <a:spcAft>
                <a:spcPts val="300"/>
              </a:spcAft>
              <a:buClr>
                <a:schemeClr val="dk1"/>
              </a:buClr>
              <a:buSzPts val="2800"/>
            </a:pPr>
            <a:r>
              <a:rPr lang="en-US" dirty="0">
                <a:solidFill>
                  <a:schemeClr val="dk1"/>
                </a:solidFill>
                <a:latin typeface="Open Sans" panose="020B0606030504020204"/>
                <a:ea typeface="Calibri"/>
                <a:cs typeface="Calibri"/>
                <a:sym typeface="Calibri"/>
              </a:rPr>
              <a:t>Quantos kWh consumirá </a:t>
            </a:r>
            <a:r>
              <a:rPr lang="en-US" dirty="0" err="1">
                <a:solidFill>
                  <a:schemeClr val="dk1"/>
                </a:solidFill>
                <a:latin typeface="Open Sans" panose="020B0606030504020204"/>
                <a:ea typeface="Calibri"/>
                <a:cs typeface="Calibri"/>
                <a:sym typeface="Calibri"/>
              </a:rPr>
              <a:t>cada</a:t>
            </a:r>
            <a:r>
              <a:rPr lang="en-US" dirty="0">
                <a:solidFill>
                  <a:schemeClr val="dk1"/>
                </a:solidFill>
                <a:latin typeface="Open Sans" panose="020B0606030504020204"/>
                <a:ea typeface="Calibri"/>
                <a:cs typeface="Calibri"/>
                <a:sym typeface="Calibri"/>
              </a:rPr>
              <a:t> </a:t>
            </a:r>
            <a:r>
              <a:rPr lang="en-US" dirty="0" err="1">
                <a:solidFill>
                  <a:schemeClr val="dk1"/>
                </a:solidFill>
                <a:latin typeface="Open Sans" panose="020B0606030504020204"/>
                <a:ea typeface="Calibri"/>
                <a:cs typeface="Calibri"/>
                <a:sym typeface="Calibri"/>
              </a:rPr>
              <a:t>domicílio</a:t>
            </a:r>
            <a:r>
              <a:rPr lang="en-US" dirty="0">
                <a:solidFill>
                  <a:schemeClr val="dk1"/>
                </a:solidFill>
                <a:latin typeface="Open Sans" panose="020B0606030504020204"/>
                <a:ea typeface="Calibri"/>
                <a:cs typeface="Calibri"/>
                <a:sym typeface="Calibri"/>
              </a:rPr>
              <a:t> por ano?</a:t>
            </a:r>
            <a:endParaRPr lang="en-US" dirty="0">
              <a:solidFill>
                <a:srgbClr val="FF0000"/>
              </a:solidFill>
              <a:latin typeface="Open Sans" panose="020B0606030504020204"/>
              <a:ea typeface="Calibri"/>
              <a:cs typeface="Calibri"/>
              <a:sym typeface="Calibri"/>
            </a:endParaRPr>
          </a:p>
          <a:p>
            <a:pPr marL="457200" indent="-457200">
              <a:lnSpc>
                <a:spcPct val="130000"/>
              </a:lnSpc>
              <a:spcAft>
                <a:spcPts val="300"/>
              </a:spcAft>
              <a:buClr>
                <a:schemeClr val="dk1"/>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Crescimento da população</a:t>
            </a:r>
            <a:endParaRPr lang="en-US" dirty="0">
              <a:solidFill>
                <a:schemeClr val="dk1"/>
              </a:solidFill>
              <a:latin typeface="Open Sans" panose="020B0606030504020204"/>
              <a:ea typeface="Calibri"/>
              <a:cs typeface="Calibri"/>
              <a:sym typeface="Calibri"/>
            </a:endParaRPr>
          </a:p>
          <a:p>
            <a:pPr lvl="1">
              <a:lnSpc>
                <a:spcPct val="130000"/>
              </a:lnSpc>
              <a:spcAft>
                <a:spcPts val="300"/>
              </a:spcAft>
              <a:buClr>
                <a:schemeClr val="dk1"/>
              </a:buClr>
              <a:buSzPts val="2800"/>
            </a:pPr>
            <a:r>
              <a:rPr lang="en-US" dirty="0">
                <a:solidFill>
                  <a:schemeClr val="dk1"/>
                </a:solidFill>
                <a:latin typeface="Open Sans" panose="020B0606030504020204"/>
                <a:ea typeface="Calibri"/>
                <a:cs typeface="Calibri"/>
                <a:sym typeface="Calibri"/>
              </a:rPr>
              <a:t>Quantas pessoas vão receber eletricidade nos próximos anos?</a:t>
            </a:r>
            <a:endParaRPr lang="en-US" dirty="0">
              <a:solidFill>
                <a:schemeClr val="dk1"/>
              </a:solidFill>
              <a:latin typeface="Open Sans" panose="020B0606030504020204"/>
              <a:ea typeface="Calibri"/>
              <a:cs typeface="Calibri"/>
            </a:endParaRPr>
          </a:p>
          <a:p>
            <a:pPr marL="457200" indent="-457200">
              <a:lnSpc>
                <a:spcPct val="130000"/>
              </a:lnSpc>
              <a:spcAft>
                <a:spcPts val="300"/>
              </a:spcAft>
              <a:buClr>
                <a:srgbClr val="000000"/>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Custo da eletricidade na rede</a:t>
            </a:r>
            <a:endParaRPr lang="en-US" dirty="0">
              <a:solidFill>
                <a:schemeClr val="dk1"/>
              </a:solidFill>
              <a:latin typeface="Open Sans" panose="020B0606030504020204"/>
              <a:ea typeface="Calibri"/>
              <a:cs typeface="Calibri"/>
              <a:sym typeface="Calibri"/>
            </a:endParaRPr>
          </a:p>
          <a:p>
            <a:pPr lvl="1">
              <a:lnSpc>
                <a:spcPct val="130000"/>
              </a:lnSpc>
              <a:spcAft>
                <a:spcPts val="300"/>
              </a:spcAft>
              <a:buClr>
                <a:srgbClr val="000000"/>
              </a:buClr>
              <a:buSzPts val="2800"/>
            </a:pPr>
            <a:r>
              <a:rPr lang="en-US" dirty="0">
                <a:solidFill>
                  <a:schemeClr val="dk1"/>
                </a:solidFill>
                <a:latin typeface="Open Sans" panose="020B0606030504020204"/>
                <a:ea typeface="Calibri"/>
                <a:cs typeface="Calibri"/>
                <a:sym typeface="Calibri"/>
              </a:rPr>
              <a:t>Qual será o custo de produção da eletricidade para a rede nacional nos próximos anos?</a:t>
            </a:r>
            <a:endParaRPr lang="en-US" dirty="0">
              <a:solidFill>
                <a:srgbClr val="FF0000"/>
              </a:solidFill>
              <a:latin typeface="Open Sans" panose="020B0606030504020204"/>
              <a:ea typeface="Calibri"/>
              <a:cs typeface="Calibri"/>
              <a:sym typeface="Calibri"/>
            </a:endParaRPr>
          </a:p>
          <a:p>
            <a:pPr marL="457200" indent="-457200">
              <a:lnSpc>
                <a:spcPct val="130000"/>
              </a:lnSpc>
              <a:spcAft>
                <a:spcPts val="300"/>
              </a:spcAft>
              <a:buClr>
                <a:srgbClr val="000000"/>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Custos tecnológicos</a:t>
            </a:r>
            <a:endParaRPr lang="en-US" dirty="0">
              <a:solidFill>
                <a:schemeClr val="dk1"/>
              </a:solidFill>
              <a:latin typeface="Open Sans" panose="020B0606030504020204"/>
              <a:ea typeface="Calibri"/>
              <a:cs typeface="Calibri"/>
            </a:endParaRPr>
          </a:p>
          <a:p>
            <a:pPr lvl="1">
              <a:lnSpc>
                <a:spcPct val="130000"/>
              </a:lnSpc>
              <a:spcAft>
                <a:spcPts val="300"/>
              </a:spcAft>
              <a:buClr>
                <a:schemeClr val="dk1"/>
              </a:buClr>
              <a:buSzPts val="2800"/>
            </a:pPr>
            <a:r>
              <a:rPr lang="en-US" dirty="0">
                <a:solidFill>
                  <a:schemeClr val="dk1"/>
                </a:solidFill>
                <a:latin typeface="Open Sans" panose="020B0606030504020204"/>
                <a:ea typeface="Calibri"/>
                <a:cs typeface="Calibri"/>
                <a:sym typeface="Calibri"/>
              </a:rPr>
              <a:t>Quais serão os custos de investimento das tecnologias fora da rede nos próximos anos?</a:t>
            </a:r>
            <a:endParaRPr dirty="0">
              <a:solidFill>
                <a:schemeClr val="dk1"/>
              </a:solidFill>
              <a:latin typeface="Open Sans" panose="020B0606030504020204"/>
              <a:ea typeface="Calibri"/>
              <a:cs typeface="Calibri"/>
              <a:sym typeface="Calibri"/>
            </a:endParaRPr>
          </a:p>
        </p:txBody>
      </p:sp>
      <p:sp>
        <p:nvSpPr>
          <p:cNvPr id="4" name="Title 3"/>
          <p:cNvSpPr>
            <a:spLocks noGrp="1"/>
          </p:cNvSpPr>
          <p:nvPr>
            <p:ph type="title"/>
          </p:nvPr>
        </p:nvSpPr>
        <p:spPr/>
        <p:txBody>
          <a:bodyPr/>
          <a:lstStyle/>
          <a:p>
            <a:r>
              <a:rPr lang="en-US" dirty="0"/>
              <a:t>7.3 Análise de cenários</a:t>
            </a:r>
            <a:endParaRPr lang="en-GB" dirty="0"/>
          </a:p>
        </p:txBody>
      </p:sp>
      <p:sp>
        <p:nvSpPr>
          <p:cNvPr id="13" name="Google Shape;387;p22"/>
          <p:cNvSpPr txBox="1"/>
          <p:nvPr/>
        </p:nvSpPr>
        <p:spPr>
          <a:xfrm>
            <a:off x="838200" y="1670910"/>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Parâmetros importantes na análise da eletrificação</a:t>
            </a:r>
          </a:p>
        </p:txBody>
      </p:sp>
      <p:sp>
        <p:nvSpPr>
          <p:cNvPr id="8" name="Rectangle 7">
            <a:extLst>
              <a:ext uri="{FF2B5EF4-FFF2-40B4-BE49-F238E27FC236}">
                <a16:creationId xmlns:a16="http://schemas.microsoft.com/office/drawing/2014/main" id="{7C515177-D339-7A44-BBF3-1E7F7E8C2CE8}"/>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939008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23"/>
          <p:cNvSpPr txBox="1">
            <a:spLocks noGrp="1"/>
          </p:cNvSpPr>
          <p:nvPr>
            <p:ph idx="1"/>
          </p:nvPr>
        </p:nvSpPr>
        <p:spPr>
          <a:xfrm>
            <a:off x="838200" y="2382253"/>
            <a:ext cx="10515600" cy="3794710"/>
          </a:xfrm>
          <a:prstGeom prst="rect">
            <a:avLst/>
          </a:prstGeom>
          <a:noFill/>
          <a:ln>
            <a:noFill/>
          </a:ln>
        </p:spPr>
        <p:txBody>
          <a:bodyPr spcFirstLastPara="1" vert="horz" wrap="square" lIns="91425" tIns="45700" rIns="91425" bIns="45700" rtlCol="0" anchor="t" anchorCtr="0">
            <a:normAutofit/>
          </a:bodyPr>
          <a:lstStyle/>
          <a:p>
            <a:pPr marL="342900" indent="-342900">
              <a:lnSpc>
                <a:spcPct val="114000"/>
              </a:lnSpc>
              <a:spcBef>
                <a:spcPts val="0"/>
              </a:spcBef>
              <a:spcAft>
                <a:spcPts val="600"/>
              </a:spcAft>
              <a:buClr>
                <a:schemeClr val="dk1"/>
              </a:buClr>
              <a:buSzPct val="140000"/>
            </a:pPr>
            <a:r>
              <a:rPr lang="en-US" sz="2000" dirty="0">
                <a:latin typeface="Open Sans" panose="020B0606030504020204"/>
              </a:rPr>
              <a:t>Os cenários e a análise de sensibilidade podem fornecer informações úteis...</a:t>
            </a:r>
          </a:p>
          <a:p>
            <a:pPr marL="342900" indent="-342900">
              <a:lnSpc>
                <a:spcPct val="114000"/>
              </a:lnSpc>
              <a:spcBef>
                <a:spcPts val="640"/>
              </a:spcBef>
              <a:spcAft>
                <a:spcPts val="600"/>
              </a:spcAft>
              <a:buClr>
                <a:schemeClr val="dk1"/>
              </a:buClr>
              <a:buSzPct val="140000"/>
            </a:pPr>
            <a:r>
              <a:rPr lang="en-US" sz="2000" dirty="0">
                <a:latin typeface="Open Sans" panose="020B0606030504020204"/>
              </a:rPr>
              <a:t>... mas também pode consumir muito tempo</a:t>
            </a:r>
          </a:p>
          <a:p>
            <a:pPr marL="342900" indent="-342900">
              <a:lnSpc>
                <a:spcPct val="114000"/>
              </a:lnSpc>
              <a:spcBef>
                <a:spcPts val="640"/>
              </a:spcBef>
              <a:spcAft>
                <a:spcPts val="600"/>
              </a:spcAft>
              <a:buClr>
                <a:schemeClr val="dk1"/>
              </a:buClr>
              <a:buSzPct val="140000"/>
            </a:pPr>
            <a:r>
              <a:rPr lang="en-US" sz="2000" dirty="0">
                <a:latin typeface="Open Sans" panose="020B0606030504020204"/>
              </a:rPr>
              <a:t>Muitas vezes, pode ser útil desenvolver inicialmente alguns cenários</a:t>
            </a:r>
          </a:p>
          <a:p>
            <a:pPr marL="342900" indent="-342900">
              <a:lnSpc>
                <a:spcPct val="114000"/>
              </a:lnSpc>
              <a:spcBef>
                <a:spcPts val="640"/>
              </a:spcBef>
              <a:spcAft>
                <a:spcPts val="600"/>
              </a:spcAft>
              <a:buClr>
                <a:schemeClr val="dk1"/>
              </a:buClr>
              <a:buSzPct val="140000"/>
            </a:pPr>
            <a:r>
              <a:rPr lang="en-US" sz="2000" dirty="0">
                <a:latin typeface="Open Sans" panose="020B0606030504020204"/>
              </a:rPr>
              <a:t>Em seguida, executar o modelo e analisar os resultados e, com base neles, formular novos cenários/sensibilidade</a:t>
            </a:r>
          </a:p>
        </p:txBody>
      </p:sp>
      <p:sp>
        <p:nvSpPr>
          <p:cNvPr id="4"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Análise de cenários</a:t>
            </a:r>
            <a:endParaRPr lang="en-GB" dirty="0"/>
          </a:p>
        </p:txBody>
      </p:sp>
      <p:sp>
        <p:nvSpPr>
          <p:cNvPr id="5"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Desenvolvimento de cenários e análise de sensibilidade</a:t>
            </a:r>
          </a:p>
        </p:txBody>
      </p:sp>
      <p:sp>
        <p:nvSpPr>
          <p:cNvPr id="10" name="Rectangle 9">
            <a:extLst>
              <a:ext uri="{FF2B5EF4-FFF2-40B4-BE49-F238E27FC236}">
                <a16:creationId xmlns:a16="http://schemas.microsoft.com/office/drawing/2014/main" id="{94A71829-33EC-234F-9D8D-7B47415F8706}"/>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463619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4"/>
          <p:cNvSpPr txBox="1"/>
          <p:nvPr/>
        </p:nvSpPr>
        <p:spPr>
          <a:xfrm>
            <a:off x="4311849" y="2410079"/>
            <a:ext cx="2880159" cy="57582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2400"/>
            </a:pPr>
            <a:r>
              <a:rPr lang="en-US" sz="2400" b="1" dirty="0">
                <a:solidFill>
                  <a:schemeClr val="dk1"/>
                </a:solidFill>
                <a:latin typeface="Calibri"/>
                <a:ea typeface="Calibri"/>
                <a:cs typeface="Calibri"/>
                <a:sym typeface="Calibri"/>
              </a:rPr>
              <a:t>Crescimento da população</a:t>
            </a:r>
            <a:endParaRPr sz="2400" b="1" dirty="0">
              <a:solidFill>
                <a:srgbClr val="FF0000"/>
              </a:solidFill>
              <a:latin typeface="Calibri"/>
              <a:ea typeface="Calibri"/>
              <a:cs typeface="Calibri"/>
              <a:sym typeface="Calibri"/>
            </a:endParaRPr>
          </a:p>
        </p:txBody>
      </p:sp>
      <p:sp>
        <p:nvSpPr>
          <p:cNvPr id="259" name="Google Shape;259;p24"/>
          <p:cNvSpPr/>
          <p:nvPr/>
        </p:nvSpPr>
        <p:spPr>
          <a:xfrm>
            <a:off x="1647845" y="4153248"/>
            <a:ext cx="2626401" cy="461665"/>
          </a:xfrm>
          <a:prstGeom prst="rect">
            <a:avLst/>
          </a:prstGeom>
          <a:noFill/>
          <a:ln>
            <a:noFill/>
          </a:ln>
        </p:spPr>
        <p:txBody>
          <a:bodyPr spcFirstLastPara="1" wrap="square" lIns="91425" tIns="45700" rIns="91425" bIns="45700" anchor="t" anchorCtr="0">
            <a:spAutoFit/>
          </a:bodyPr>
          <a:lstStyle/>
          <a:p>
            <a:pPr algn="ctr"/>
            <a:r>
              <a:rPr lang="en-US" sz="2400" b="1" dirty="0">
                <a:solidFill>
                  <a:schemeClr val="dk1"/>
                </a:solidFill>
                <a:latin typeface="Calibri"/>
                <a:ea typeface="Calibri"/>
                <a:cs typeface="Calibri"/>
                <a:sym typeface="Calibri"/>
              </a:rPr>
              <a:t>Preço da rede</a:t>
            </a:r>
            <a:endParaRPr sz="2400" b="1" dirty="0">
              <a:solidFill>
                <a:schemeClr val="dk1"/>
              </a:solidFill>
              <a:latin typeface="Calibri"/>
              <a:ea typeface="Calibri"/>
              <a:cs typeface="Calibri"/>
              <a:sym typeface="Calibri"/>
            </a:endParaRPr>
          </a:p>
        </p:txBody>
      </p:sp>
      <p:sp>
        <p:nvSpPr>
          <p:cNvPr id="260" name="Google Shape;260;p24"/>
          <p:cNvSpPr/>
          <p:nvPr/>
        </p:nvSpPr>
        <p:spPr>
          <a:xfrm>
            <a:off x="7596236" y="4173558"/>
            <a:ext cx="2626401" cy="461665"/>
          </a:xfrm>
          <a:prstGeom prst="rect">
            <a:avLst/>
          </a:prstGeom>
          <a:noFill/>
          <a:ln>
            <a:noFill/>
          </a:ln>
        </p:spPr>
        <p:txBody>
          <a:bodyPr spcFirstLastPara="1" wrap="square" lIns="91425" tIns="45700" rIns="91425" bIns="45700" anchor="t" anchorCtr="0">
            <a:spAutoFit/>
          </a:bodyPr>
          <a:lstStyle/>
          <a:p>
            <a:pPr algn="ctr"/>
            <a:r>
              <a:rPr lang="en-US" sz="2400" b="1" dirty="0">
                <a:solidFill>
                  <a:schemeClr val="dk1"/>
                </a:solidFill>
                <a:latin typeface="Calibri"/>
                <a:ea typeface="Calibri"/>
                <a:cs typeface="Calibri"/>
                <a:sym typeface="Calibri"/>
              </a:rPr>
              <a:t>Preço da rede</a:t>
            </a:r>
            <a:endParaRPr sz="2400" b="1" dirty="0">
              <a:solidFill>
                <a:schemeClr val="dk1"/>
              </a:solidFill>
              <a:latin typeface="Calibri"/>
              <a:ea typeface="Calibri"/>
              <a:cs typeface="Calibri"/>
              <a:sym typeface="Calibri"/>
            </a:endParaRPr>
          </a:p>
        </p:txBody>
      </p:sp>
      <p:cxnSp>
        <p:nvCxnSpPr>
          <p:cNvPr id="261" name="Google Shape;261;p24"/>
          <p:cNvCxnSpPr>
            <a:cxnSpLocks/>
            <a:stCxn id="258" idx="2"/>
            <a:endCxn id="259" idx="0"/>
          </p:cNvCxnSpPr>
          <p:nvPr/>
        </p:nvCxnSpPr>
        <p:spPr>
          <a:xfrm flipH="1">
            <a:off x="2961046" y="2985905"/>
            <a:ext cx="2790883" cy="1167343"/>
          </a:xfrm>
          <a:prstGeom prst="straightConnector1">
            <a:avLst/>
          </a:prstGeom>
          <a:noFill/>
          <a:ln w="9525" cap="flat" cmpd="sng">
            <a:solidFill>
              <a:srgbClr val="0C0C0C"/>
            </a:solidFill>
            <a:prstDash val="solid"/>
            <a:round/>
            <a:headEnd type="none" w="sm" len="sm"/>
            <a:tailEnd type="triangle" w="med" len="med"/>
          </a:ln>
        </p:spPr>
      </p:cxnSp>
      <p:cxnSp>
        <p:nvCxnSpPr>
          <p:cNvPr id="262" name="Google Shape;262;p24"/>
          <p:cNvCxnSpPr>
            <a:cxnSpLocks/>
            <a:stCxn id="258" idx="2"/>
            <a:endCxn id="260" idx="0"/>
          </p:cNvCxnSpPr>
          <p:nvPr/>
        </p:nvCxnSpPr>
        <p:spPr>
          <a:xfrm>
            <a:off x="5751929" y="2985905"/>
            <a:ext cx="3157508" cy="1187653"/>
          </a:xfrm>
          <a:prstGeom prst="straightConnector1">
            <a:avLst/>
          </a:prstGeom>
          <a:noFill/>
          <a:ln w="9525" cap="flat" cmpd="sng">
            <a:solidFill>
              <a:srgbClr val="0C0C0C"/>
            </a:solidFill>
            <a:prstDash val="solid"/>
            <a:round/>
            <a:headEnd type="none" w="sm" len="sm"/>
            <a:tailEnd type="triangle" w="med" len="med"/>
          </a:ln>
        </p:spPr>
      </p:cxnSp>
      <p:cxnSp>
        <p:nvCxnSpPr>
          <p:cNvPr id="263" name="Google Shape;263;p24"/>
          <p:cNvCxnSpPr>
            <a:stCxn id="260" idx="2"/>
            <a:endCxn id="264" idx="0"/>
          </p:cNvCxnSpPr>
          <p:nvPr/>
        </p:nvCxnSpPr>
        <p:spPr>
          <a:xfrm>
            <a:off x="8909437" y="4635223"/>
            <a:ext cx="1542517" cy="877043"/>
          </a:xfrm>
          <a:prstGeom prst="straightConnector1">
            <a:avLst/>
          </a:prstGeom>
          <a:noFill/>
          <a:ln w="9525" cap="flat" cmpd="sng">
            <a:solidFill>
              <a:srgbClr val="0C0C0C"/>
            </a:solidFill>
            <a:prstDash val="solid"/>
            <a:round/>
            <a:headEnd type="none" w="sm" len="sm"/>
            <a:tailEnd type="triangle" w="med" len="med"/>
          </a:ln>
        </p:spPr>
      </p:cxnSp>
      <p:cxnSp>
        <p:nvCxnSpPr>
          <p:cNvPr id="265" name="Google Shape;265;p24"/>
          <p:cNvCxnSpPr>
            <a:stCxn id="260" idx="2"/>
            <a:endCxn id="266" idx="0"/>
          </p:cNvCxnSpPr>
          <p:nvPr/>
        </p:nvCxnSpPr>
        <p:spPr>
          <a:xfrm flipH="1">
            <a:off x="7415736" y="4635222"/>
            <a:ext cx="1493700" cy="897600"/>
          </a:xfrm>
          <a:prstGeom prst="straightConnector1">
            <a:avLst/>
          </a:prstGeom>
          <a:noFill/>
          <a:ln w="9525" cap="flat" cmpd="sng">
            <a:solidFill>
              <a:srgbClr val="0C0C0C"/>
            </a:solidFill>
            <a:prstDash val="solid"/>
            <a:round/>
            <a:headEnd type="none" w="sm" len="sm"/>
            <a:tailEnd type="triangle" w="med" len="med"/>
          </a:ln>
        </p:spPr>
      </p:cxnSp>
      <p:cxnSp>
        <p:nvCxnSpPr>
          <p:cNvPr id="267" name="Google Shape;267;p24"/>
          <p:cNvCxnSpPr>
            <a:stCxn id="259" idx="2"/>
            <a:endCxn id="268" idx="0"/>
          </p:cNvCxnSpPr>
          <p:nvPr/>
        </p:nvCxnSpPr>
        <p:spPr>
          <a:xfrm>
            <a:off x="2961045" y="4614912"/>
            <a:ext cx="1663200" cy="918000"/>
          </a:xfrm>
          <a:prstGeom prst="straightConnector1">
            <a:avLst/>
          </a:prstGeom>
          <a:noFill/>
          <a:ln w="9525" cap="flat" cmpd="sng">
            <a:solidFill>
              <a:srgbClr val="0C0C0C"/>
            </a:solidFill>
            <a:prstDash val="solid"/>
            <a:round/>
            <a:headEnd type="none" w="sm" len="sm"/>
            <a:tailEnd type="triangle" w="med" len="med"/>
          </a:ln>
        </p:spPr>
      </p:cxnSp>
      <p:cxnSp>
        <p:nvCxnSpPr>
          <p:cNvPr id="269" name="Google Shape;269;p24"/>
          <p:cNvCxnSpPr>
            <a:stCxn id="259" idx="2"/>
            <a:endCxn id="270" idx="0"/>
          </p:cNvCxnSpPr>
          <p:nvPr/>
        </p:nvCxnSpPr>
        <p:spPr>
          <a:xfrm flipH="1">
            <a:off x="1541445" y="4614912"/>
            <a:ext cx="1419600" cy="918000"/>
          </a:xfrm>
          <a:prstGeom prst="straightConnector1">
            <a:avLst/>
          </a:prstGeom>
          <a:noFill/>
          <a:ln w="9525" cap="flat" cmpd="sng">
            <a:solidFill>
              <a:srgbClr val="0C0C0C"/>
            </a:solidFill>
            <a:prstDash val="solid"/>
            <a:round/>
            <a:headEnd type="none" w="sm" len="sm"/>
            <a:tailEnd type="triangle" w="med" len="med"/>
          </a:ln>
        </p:spPr>
      </p:cxnSp>
      <p:sp>
        <p:nvSpPr>
          <p:cNvPr id="271" name="Google Shape;271;p24"/>
          <p:cNvSpPr/>
          <p:nvPr/>
        </p:nvSpPr>
        <p:spPr>
          <a:xfrm>
            <a:off x="3617189" y="3022238"/>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Baixa</a:t>
            </a:r>
            <a:endParaRPr sz="2400" dirty="0">
              <a:solidFill>
                <a:schemeClr val="dk1"/>
              </a:solidFill>
              <a:latin typeface="Calibri"/>
              <a:ea typeface="Calibri"/>
              <a:cs typeface="Calibri"/>
              <a:sym typeface="Calibri"/>
            </a:endParaRPr>
          </a:p>
        </p:txBody>
      </p:sp>
      <p:sp>
        <p:nvSpPr>
          <p:cNvPr id="272" name="Google Shape;272;p24"/>
          <p:cNvSpPr/>
          <p:nvPr/>
        </p:nvSpPr>
        <p:spPr>
          <a:xfrm>
            <a:off x="1037997" y="4762684"/>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Baixa</a:t>
            </a:r>
            <a:endParaRPr sz="2400" dirty="0">
              <a:solidFill>
                <a:schemeClr val="dk1"/>
              </a:solidFill>
              <a:latin typeface="Calibri"/>
              <a:ea typeface="Calibri"/>
              <a:cs typeface="Calibri"/>
              <a:sym typeface="Calibri"/>
            </a:endParaRPr>
          </a:p>
        </p:txBody>
      </p:sp>
      <p:sp>
        <p:nvSpPr>
          <p:cNvPr id="273" name="Google Shape;273;p24"/>
          <p:cNvSpPr/>
          <p:nvPr/>
        </p:nvSpPr>
        <p:spPr>
          <a:xfrm>
            <a:off x="6946090" y="4776330"/>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Baixa</a:t>
            </a:r>
            <a:endParaRPr sz="2400" dirty="0">
              <a:solidFill>
                <a:schemeClr val="dk1"/>
              </a:solidFill>
              <a:latin typeface="Calibri"/>
              <a:ea typeface="Calibri"/>
              <a:cs typeface="Calibri"/>
              <a:sym typeface="Calibri"/>
            </a:endParaRPr>
          </a:p>
        </p:txBody>
      </p:sp>
      <p:sp>
        <p:nvSpPr>
          <p:cNvPr id="274" name="Google Shape;274;p24"/>
          <p:cNvSpPr/>
          <p:nvPr/>
        </p:nvSpPr>
        <p:spPr>
          <a:xfrm>
            <a:off x="7415888" y="3022238"/>
            <a:ext cx="1253801"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Elevado</a:t>
            </a:r>
            <a:endParaRPr sz="2400" dirty="0">
              <a:solidFill>
                <a:schemeClr val="dk1"/>
              </a:solidFill>
              <a:latin typeface="Calibri"/>
              <a:ea typeface="Calibri"/>
              <a:cs typeface="Calibri"/>
              <a:sym typeface="Calibri"/>
            </a:endParaRPr>
          </a:p>
        </p:txBody>
      </p:sp>
      <p:sp>
        <p:nvSpPr>
          <p:cNvPr id="275" name="Google Shape;275;p24"/>
          <p:cNvSpPr/>
          <p:nvPr/>
        </p:nvSpPr>
        <p:spPr>
          <a:xfrm>
            <a:off x="10079794" y="4762686"/>
            <a:ext cx="11662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Elevado</a:t>
            </a:r>
            <a:endParaRPr sz="2400" dirty="0">
              <a:solidFill>
                <a:schemeClr val="dk1"/>
              </a:solidFill>
              <a:latin typeface="Calibri"/>
              <a:ea typeface="Calibri"/>
              <a:cs typeface="Calibri"/>
              <a:sym typeface="Calibri"/>
            </a:endParaRPr>
          </a:p>
        </p:txBody>
      </p:sp>
      <p:sp>
        <p:nvSpPr>
          <p:cNvPr id="276" name="Google Shape;276;p24"/>
          <p:cNvSpPr/>
          <p:nvPr/>
        </p:nvSpPr>
        <p:spPr>
          <a:xfrm>
            <a:off x="3992339" y="4762685"/>
            <a:ext cx="1253572"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Elevado</a:t>
            </a:r>
            <a:endParaRPr sz="2400" dirty="0">
              <a:solidFill>
                <a:schemeClr val="dk1"/>
              </a:solidFill>
              <a:latin typeface="Calibri"/>
              <a:ea typeface="Calibri"/>
              <a:cs typeface="Calibri"/>
              <a:sym typeface="Calibri"/>
            </a:endParaRPr>
          </a:p>
        </p:txBody>
      </p:sp>
      <p:sp>
        <p:nvSpPr>
          <p:cNvPr id="270" name="Google Shape;270;p24"/>
          <p:cNvSpPr/>
          <p:nvPr/>
        </p:nvSpPr>
        <p:spPr>
          <a:xfrm>
            <a:off x="250590"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Cenário baixo/baixo</a:t>
            </a:r>
            <a:endParaRPr sz="2400" dirty="0">
              <a:solidFill>
                <a:schemeClr val="dk1"/>
              </a:solidFill>
              <a:latin typeface="Calibri"/>
              <a:ea typeface="Calibri"/>
              <a:cs typeface="Calibri"/>
              <a:sym typeface="Calibri"/>
            </a:endParaRPr>
          </a:p>
        </p:txBody>
      </p:sp>
      <p:sp>
        <p:nvSpPr>
          <p:cNvPr id="268" name="Google Shape;268;p24"/>
          <p:cNvSpPr/>
          <p:nvPr/>
        </p:nvSpPr>
        <p:spPr>
          <a:xfrm>
            <a:off x="3333319"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Cenário baixo/alto</a:t>
            </a:r>
            <a:endParaRPr sz="2400" dirty="0">
              <a:solidFill>
                <a:schemeClr val="dk1"/>
              </a:solidFill>
              <a:latin typeface="Calibri"/>
              <a:ea typeface="Calibri"/>
              <a:cs typeface="Calibri"/>
              <a:sym typeface="Calibri"/>
            </a:endParaRPr>
          </a:p>
        </p:txBody>
      </p:sp>
      <p:sp>
        <p:nvSpPr>
          <p:cNvPr id="266" name="Google Shape;266;p24"/>
          <p:cNvSpPr/>
          <p:nvPr/>
        </p:nvSpPr>
        <p:spPr>
          <a:xfrm>
            <a:off x="6124942"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Cenário alto/baixo</a:t>
            </a:r>
            <a:endParaRPr sz="2400" dirty="0">
              <a:solidFill>
                <a:schemeClr val="dk1"/>
              </a:solidFill>
              <a:latin typeface="Calibri"/>
              <a:ea typeface="Calibri"/>
              <a:cs typeface="Calibri"/>
              <a:sym typeface="Calibri"/>
            </a:endParaRPr>
          </a:p>
        </p:txBody>
      </p:sp>
      <p:sp>
        <p:nvSpPr>
          <p:cNvPr id="264" name="Google Shape;264;p24"/>
          <p:cNvSpPr/>
          <p:nvPr/>
        </p:nvSpPr>
        <p:spPr>
          <a:xfrm>
            <a:off x="9161009" y="5512266"/>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Cenário Alto/Alto</a:t>
            </a:r>
            <a:endParaRPr sz="2400" dirty="0">
              <a:solidFill>
                <a:schemeClr val="dk1"/>
              </a:solidFill>
              <a:latin typeface="Calibri"/>
              <a:ea typeface="Calibri"/>
              <a:cs typeface="Calibri"/>
              <a:sym typeface="Calibri"/>
            </a:endParaRPr>
          </a:p>
        </p:txBody>
      </p:sp>
      <p:sp>
        <p:nvSpPr>
          <p:cNvPr id="25"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Análise de cenários</a:t>
            </a:r>
            <a:endParaRPr lang="en-GB" dirty="0"/>
          </a:p>
        </p:txBody>
      </p:sp>
      <p:sp>
        <p:nvSpPr>
          <p:cNvPr id="26"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Parâmetros importantes na análise da eletrificação</a:t>
            </a:r>
          </a:p>
        </p:txBody>
      </p:sp>
      <p:sp>
        <p:nvSpPr>
          <p:cNvPr id="24" name="TextBox 2"/>
          <p:cNvSpPr txBox="1"/>
          <p:nvPr/>
        </p:nvSpPr>
        <p:spPr>
          <a:xfrm>
            <a:off x="7549704" y="6143088"/>
            <a:ext cx="426198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3"/>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E2E38821-8DD8-E349-8FC0-937ADBB0B9DE}"/>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36107020"/>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5"/>
          <p:cNvSpPr txBox="1">
            <a:spLocks noGrp="1"/>
          </p:cNvSpPr>
          <p:nvPr>
            <p:ph idx="1"/>
          </p:nvPr>
        </p:nvSpPr>
        <p:spPr>
          <a:xfrm>
            <a:off x="838200" y="2229044"/>
            <a:ext cx="6071818" cy="2614420"/>
          </a:xfrm>
          <a:prstGeom prst="rect">
            <a:avLst/>
          </a:prstGeom>
          <a:noFill/>
          <a:ln>
            <a:noFill/>
          </a:ln>
        </p:spPr>
        <p:txBody>
          <a:bodyPr spcFirstLastPara="1" vert="horz" wrap="square" lIns="91425" tIns="45700" rIns="91425" bIns="45700" rtlCol="0" anchor="t" anchorCtr="0">
            <a:normAutofit/>
          </a:bodyPr>
          <a:lstStyle/>
          <a:p>
            <a:pPr marL="0" indent="0">
              <a:spcBef>
                <a:spcPts val="640"/>
              </a:spcBef>
              <a:buClr>
                <a:schemeClr val="dk1"/>
              </a:buClr>
              <a:buSzPts val="3200"/>
              <a:buNone/>
            </a:pPr>
            <a:r>
              <a:rPr lang="en-US" sz="2000" dirty="0">
                <a:latin typeface="Open Sans" panose="020B0606030504020204"/>
              </a:rPr>
              <a:t>O futuro é incerto</a:t>
            </a:r>
            <a:endParaRPr sz="2000" dirty="0">
              <a:latin typeface="Open Sans" panose="020B0606030504020204"/>
            </a:endParaRPr>
          </a:p>
          <a:p>
            <a:pPr marL="203200" indent="0">
              <a:spcBef>
                <a:spcPts val="640"/>
              </a:spcBef>
              <a:buClr>
                <a:schemeClr val="dk1"/>
              </a:buClr>
              <a:buSzPts val="3200"/>
              <a:buNone/>
            </a:pPr>
            <a:endParaRPr sz="2000" dirty="0">
              <a:latin typeface="Open Sans" panose="020B0606030504020204"/>
            </a:endParaRPr>
          </a:p>
          <a:p>
            <a:pPr marL="0" indent="0">
              <a:spcBef>
                <a:spcPts val="640"/>
              </a:spcBef>
              <a:buClr>
                <a:schemeClr val="dk1"/>
              </a:buClr>
              <a:buSzPts val="3200"/>
              <a:buNone/>
            </a:pPr>
            <a:r>
              <a:rPr lang="en-US" sz="2000" dirty="0">
                <a:latin typeface="Open Sans" panose="020B0606030504020204"/>
              </a:rPr>
              <a:t>Poderão ser necessários vários cenários para obter respostas sólidas dos modelos energéticos</a:t>
            </a:r>
            <a:br>
              <a:rPr lang="en-US" sz="2000" dirty="0">
                <a:latin typeface="Open Sans" panose="020B0606030504020204"/>
              </a:rPr>
            </a:br>
            <a:endParaRPr lang="en-US" sz="2000" dirty="0">
              <a:latin typeface="Open Sans" panose="020B0606030504020204"/>
            </a:endParaRPr>
          </a:p>
          <a:p>
            <a:pPr marL="0" indent="0">
              <a:spcBef>
                <a:spcPts val="640"/>
              </a:spcBef>
              <a:buClr>
                <a:schemeClr val="dk1"/>
              </a:buClr>
              <a:buSzPts val="3200"/>
              <a:buNone/>
            </a:pPr>
            <a:r>
              <a:rPr lang="en-US" sz="2000" dirty="0">
                <a:latin typeface="Open Sans" panose="020B0606030504020204"/>
              </a:rPr>
              <a:t>Os cenários devem ser cuidadosamente desenvolvidos em função das questões a que pretendem responder</a:t>
            </a:r>
            <a:endParaRPr sz="2000" dirty="0">
              <a:latin typeface="Open Sans" panose="020B0606030504020204"/>
            </a:endParaRPr>
          </a:p>
          <a:p>
            <a:pPr marL="0" indent="0">
              <a:spcBef>
                <a:spcPts val="640"/>
              </a:spcBef>
              <a:buClr>
                <a:schemeClr val="dk1"/>
              </a:buClr>
              <a:buSzPts val="3200"/>
              <a:buNone/>
            </a:pPr>
            <a:endParaRPr dirty="0"/>
          </a:p>
        </p:txBody>
      </p:sp>
      <p:sp>
        <p:nvSpPr>
          <p:cNvPr id="4"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Análise de cenários</a:t>
            </a:r>
            <a:endParaRPr lang="en-GB" dirty="0"/>
          </a:p>
        </p:txBody>
      </p:sp>
      <p:sp>
        <p:nvSpPr>
          <p:cNvPr id="5"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Mensagem principal</a:t>
            </a:r>
          </a:p>
        </p:txBody>
      </p:sp>
      <p:sp>
        <p:nvSpPr>
          <p:cNvPr id="8" name="Rectangle 7">
            <a:extLst>
              <a:ext uri="{FF2B5EF4-FFF2-40B4-BE49-F238E27FC236}">
                <a16:creationId xmlns:a16="http://schemas.microsoft.com/office/drawing/2014/main" id="{3C575942-B9DC-214F-BDE4-746A95564420}"/>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099872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Aula 7.3 Referências</a:t>
            </a:r>
          </a:p>
        </p:txBody>
      </p:sp>
      <p:sp>
        <p:nvSpPr>
          <p:cNvPr id="4" name="Rectangle 3"/>
          <p:cNvSpPr/>
          <p:nvPr/>
        </p:nvSpPr>
        <p:spPr>
          <a:xfrm>
            <a:off x="838200" y="1871470"/>
            <a:ext cx="4445000" cy="2308324"/>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Aula 5: Modelação energética, desenvolvimento de cenários e análise de sensibilidade [Documento WWW]. Kit Didático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e_3/Lecture%205/ (acedido em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326389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Open Sans"/>
              </a:rPr>
              <a:t>Resultados</a:t>
            </a:r>
            <a:r>
              <a:rPr lang="en-GB" sz="4400" dirty="0">
                <a:latin typeface="Open Sans"/>
              </a:rPr>
              <a:t> </a:t>
            </a:r>
            <a:r>
              <a:rPr lang="en-GB" sz="4400" dirty="0" err="1">
                <a:latin typeface="Open Sans"/>
              </a:rPr>
              <a:t>esperados</a:t>
            </a:r>
            <a:r>
              <a:rPr lang="en-GB" sz="4400" dirty="0">
                <a:latin typeface="Open Sans"/>
              </a:rPr>
              <a:t> da aprendizagem</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18917"/>
            <a:ext cx="6531501" cy="42137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dirty="0">
                <a:solidFill>
                  <a:schemeClr val="accent5">
                    <a:lumMod val="60000"/>
                    <a:lumOff val="40000"/>
                  </a:schemeClr>
                </a:solidFill>
                <a:latin typeface="Open Sans" panose="020B0606030504020204"/>
                <a:ea typeface="+mn-lt"/>
                <a:cs typeface="+mn-lt"/>
              </a:rPr>
              <a:t>No final desta aula, será capaz de</a:t>
            </a:r>
          </a:p>
          <a:p>
            <a:pPr algn="l"/>
            <a:endParaRPr lang="en-US" sz="1600" dirty="0">
              <a:latin typeface="Open Sans" panose="020B0606030504020204"/>
              <a:ea typeface="+mn-lt"/>
              <a:cs typeface="+mn-lt"/>
            </a:endParaRPr>
          </a:p>
          <a:p>
            <a:pPr marL="342900" indent="-342900" algn="l">
              <a:buFont typeface="Arial" panose="020B0604020202020204" pitchFamily="34" charset="0"/>
              <a:buAutoNum type="arabicPeriod"/>
            </a:pPr>
            <a:r>
              <a:rPr lang="en-US" sz="2000" dirty="0">
                <a:latin typeface="Open Sans" panose="020B0606030504020204"/>
                <a:ea typeface="+mn-lt"/>
                <a:cs typeface="+mn-lt"/>
              </a:rPr>
              <a:t>REA1: Descrever as questões a que a </a:t>
            </a:r>
            <a:r>
              <a:rPr lang="en-US" sz="2000" dirty="0" err="1">
                <a:latin typeface="Open Sans" panose="020B0606030504020204"/>
                <a:ea typeface="+mn-lt"/>
                <a:cs typeface="+mn-lt"/>
              </a:rPr>
              <a:t>modelagem</a:t>
            </a:r>
            <a:r>
              <a:rPr lang="en-US" sz="2000" dirty="0">
                <a:latin typeface="Open Sans" panose="020B0606030504020204"/>
                <a:ea typeface="+mn-lt"/>
                <a:cs typeface="+mn-lt"/>
              </a:rPr>
              <a:t> energética pode responder.</a:t>
            </a:r>
          </a:p>
          <a:p>
            <a:pPr marL="342900" indent="-342900" algn="l">
              <a:buFont typeface="Arial" panose="020B0604020202020204" pitchFamily="34" charset="0"/>
              <a:buAutoNum type="arabicPeriod"/>
            </a:pPr>
            <a:r>
              <a:rPr lang="en-US" sz="2000" dirty="0">
                <a:latin typeface="Open Sans" panose="020B0606030504020204"/>
                <a:ea typeface="+mn-lt"/>
                <a:cs typeface="+mn-lt"/>
              </a:rPr>
              <a:t>REA2: Explicar diferentes métodos de construção de cenários.</a:t>
            </a:r>
          </a:p>
          <a:p>
            <a:pPr marL="342900" indent="-342900" algn="l">
              <a:buFont typeface="Arial" panose="020B0604020202020204" pitchFamily="34" charset="0"/>
              <a:buAutoNum type="arabicPeriod"/>
            </a:pPr>
            <a:r>
              <a:rPr lang="en-US" sz="2000" dirty="0">
                <a:latin typeface="Open Sans" panose="020B0606030504020204"/>
                <a:ea typeface="+mn-lt"/>
                <a:cs typeface="+mn-lt"/>
              </a:rPr>
              <a:t>REA3: Enumerar os domínios em que a análise de cenários é importante.</a:t>
            </a:r>
          </a:p>
          <a:p>
            <a:pPr marL="342900" indent="-342900" algn="l">
              <a:buFont typeface="Arial" panose="020B0604020202020204" pitchFamily="34" charset="0"/>
              <a:buAutoNum type="arabicPeriod"/>
            </a:pPr>
            <a:r>
              <a:rPr lang="en-US" sz="2000" dirty="0">
                <a:latin typeface="Open Sans" panose="020B0606030504020204"/>
                <a:ea typeface="+mn-lt"/>
                <a:cs typeface="+mn-lt"/>
              </a:rPr>
              <a:t>REA4: Descrever o valor temporal do dinheiro.</a:t>
            </a: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2"/>
          <p:cNvSpPr/>
          <p:nvPr/>
        </p:nvSpPr>
        <p:spPr>
          <a:xfrm>
            <a:off x="0" y="2736881"/>
            <a:ext cx="12188700" cy="1076700"/>
          </a:xfrm>
          <a:prstGeom prst="rect">
            <a:avLst/>
          </a:prstGeom>
          <a:solidFill>
            <a:srgbClr val="8EB4E3"/>
          </a:solidFill>
          <a:ln w="9525" cap="flat" cmpd="sng">
            <a:solidFill>
              <a:srgbClr val="558E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63" name="Google Shape;263;p12"/>
          <p:cNvSpPr txBox="1"/>
          <p:nvPr/>
        </p:nvSpPr>
        <p:spPr>
          <a:xfrm>
            <a:off x="664515" y="2963168"/>
            <a:ext cx="10647004" cy="62412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17375E"/>
              </a:buClr>
              <a:buSzPts val="3600"/>
              <a:buFont typeface="Calibri"/>
              <a:buNone/>
            </a:pPr>
            <a:r>
              <a:rPr lang="en-GB" sz="3600" b="0" i="0" u="none" strike="noStrike" cap="none" dirty="0">
                <a:solidFill>
                  <a:srgbClr val="17375E"/>
                </a:solidFill>
                <a:latin typeface="Calibri"/>
                <a:ea typeface="Calibri"/>
                <a:cs typeface="Calibri"/>
                <a:sym typeface="Calibri"/>
              </a:rPr>
              <a:t>Compreender o Custo Nivelado da Eletricidade (LCOE)</a:t>
            </a:r>
            <a:endParaRPr sz="1400" b="0" i="0" u="none" strike="noStrike" cap="none" dirty="0">
              <a:solidFill>
                <a:srgbClr val="000000"/>
              </a:solidFill>
              <a:latin typeface="Arial"/>
              <a:ea typeface="Arial"/>
              <a:cs typeface="Arial"/>
              <a:sym typeface="Arial"/>
            </a:endParaRPr>
          </a:p>
        </p:txBody>
      </p:sp>
      <p:sp>
        <p:nvSpPr>
          <p:cNvPr id="2" name="Title 1"/>
          <p:cNvSpPr>
            <a:spLocks noGrp="1"/>
          </p:cNvSpPr>
          <p:nvPr>
            <p:ph type="title"/>
          </p:nvPr>
        </p:nvSpPr>
        <p:spPr/>
        <p:txBody>
          <a:bodyPr/>
          <a:lstStyle/>
          <a:p>
            <a:r>
              <a:rPr lang="en-GB" dirty="0"/>
              <a:t>7.4 Teoria avançada I </a:t>
            </a:r>
          </a:p>
        </p:txBody>
      </p:sp>
      <p:sp>
        <p:nvSpPr>
          <p:cNvPr id="3" name="Rectangle 2"/>
          <p:cNvSpPr/>
          <p:nvPr/>
        </p:nvSpPr>
        <p:spPr>
          <a:xfrm>
            <a:off x="838200" y="1697006"/>
            <a:ext cx="4540025" cy="400110"/>
          </a:xfrm>
          <a:prstGeom prst="rect">
            <a:avLst/>
          </a:prstGeom>
        </p:spPr>
        <p:txBody>
          <a:bodyPr wrap="none">
            <a:spAutoFit/>
          </a:bodyPr>
          <a:lstStyle/>
          <a:p>
            <a:r>
              <a:rPr lang="en-US" sz="2000" b="1" dirty="0">
                <a:solidFill>
                  <a:schemeClr val="accent5">
                    <a:lumMod val="60000"/>
                    <a:lumOff val="40000"/>
                  </a:schemeClr>
                </a:solidFill>
                <a:latin typeface="Open Sans" panose="020B0606030504020204"/>
              </a:rPr>
              <a:t>Custo nivelado da eletricidade (LCOE)</a:t>
            </a:r>
            <a:endParaRPr lang="en-GB" sz="2000" b="1" dirty="0">
              <a:solidFill>
                <a:schemeClr val="accent5">
                  <a:lumMod val="60000"/>
                  <a:lumOff val="40000"/>
                </a:schemeClr>
              </a:solidFill>
              <a:latin typeface="Open Sans" panose="020B0606030504020204"/>
            </a:endParaRPr>
          </a:p>
        </p:txBody>
      </p:sp>
    </p:spTree>
    <p:extLst>
      <p:ext uri="{BB962C8B-B14F-4D97-AF65-F5344CB8AC3E}">
        <p14:creationId xmlns:p14="http://schemas.microsoft.com/office/powerpoint/2010/main" val="19258871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56202" y="3997624"/>
            <a:ext cx="2665009" cy="2358797"/>
          </a:xfrm>
        </p:spPr>
      </p:pic>
      <p:sp>
        <p:nvSpPr>
          <p:cNvPr id="270" name="Google Shape;270;p13"/>
          <p:cNvSpPr/>
          <p:nvPr/>
        </p:nvSpPr>
        <p:spPr>
          <a:xfrm>
            <a:off x="8251669" y="1342658"/>
            <a:ext cx="550620" cy="2547425"/>
          </a:xfrm>
          <a:prstGeom prst="leftBrace">
            <a:avLst>
              <a:gd name="adj1" fmla="val 40545"/>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71" name="Google Shape;271;p13"/>
          <p:cNvSpPr txBox="1"/>
          <p:nvPr/>
        </p:nvSpPr>
        <p:spPr>
          <a:xfrm>
            <a:off x="8713996" y="1478719"/>
            <a:ext cx="2728631" cy="230828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Energia solar fotovoltaica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Turbinas eólicas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Mini e pequenas centrais hidroeléctricas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err="1">
                <a:solidFill>
                  <a:schemeClr val="dk1"/>
                </a:solidFill>
                <a:latin typeface="Calibri"/>
                <a:ea typeface="Calibri"/>
                <a:cs typeface="Calibri"/>
                <a:sym typeface="Calibri"/>
              </a:rPr>
              <a:t>Geradores</a:t>
            </a:r>
            <a:r>
              <a:rPr lang="en-GB" sz="1800" b="0" i="0" u="none" strike="noStrike" cap="none" dirty="0">
                <a:solidFill>
                  <a:schemeClr val="dk1"/>
                </a:solidFill>
                <a:latin typeface="Calibri"/>
                <a:ea typeface="Calibri"/>
                <a:cs typeface="Calibri"/>
                <a:sym typeface="Calibri"/>
              </a:rPr>
              <a:t> à diesel</a:t>
            </a:r>
            <a:endParaRPr sz="1800" b="0" i="0" u="none" strike="noStrike" cap="none" dirty="0">
              <a:solidFill>
                <a:schemeClr val="dk1"/>
              </a:solidFill>
              <a:latin typeface="Calibri"/>
              <a:ea typeface="Calibri"/>
              <a:cs typeface="Calibri"/>
              <a:sym typeface="Calibri"/>
            </a:endParaRPr>
          </a:p>
        </p:txBody>
      </p:sp>
      <p:sp>
        <p:nvSpPr>
          <p:cNvPr id="272" name="Google Shape;272;p13"/>
          <p:cNvSpPr/>
          <p:nvPr/>
        </p:nvSpPr>
        <p:spPr>
          <a:xfrm>
            <a:off x="8237123" y="4278490"/>
            <a:ext cx="565167" cy="1253067"/>
          </a:xfrm>
          <a:prstGeom prst="leftBrace">
            <a:avLst>
              <a:gd name="adj1" fmla="val 29808"/>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73" name="Google Shape;273;p13"/>
          <p:cNvSpPr txBox="1"/>
          <p:nvPr/>
        </p:nvSpPr>
        <p:spPr>
          <a:xfrm>
            <a:off x="8802289" y="4331228"/>
            <a:ext cx="2640338" cy="1200288"/>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Energia solar fotovoltaica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err="1">
                <a:solidFill>
                  <a:schemeClr val="dk1"/>
                </a:solidFill>
                <a:latin typeface="Calibri"/>
                <a:ea typeface="Calibri"/>
                <a:cs typeface="Calibri"/>
                <a:sym typeface="Calibri"/>
              </a:rPr>
              <a:t>Geradores</a:t>
            </a:r>
            <a:r>
              <a:rPr lang="en-GB" sz="1800" b="0" i="0" u="none" strike="noStrike" cap="none" dirty="0">
                <a:solidFill>
                  <a:schemeClr val="dk1"/>
                </a:solidFill>
                <a:latin typeface="Calibri"/>
                <a:ea typeface="Calibri"/>
                <a:cs typeface="Calibri"/>
                <a:sym typeface="Calibri"/>
              </a:rPr>
              <a:t> à diesel</a:t>
            </a:r>
            <a:endParaRPr sz="1800" b="0" i="0" u="none" strike="noStrike" cap="none" dirty="0">
              <a:solidFill>
                <a:schemeClr val="dk1"/>
              </a:solidFill>
              <a:latin typeface="Calibri"/>
              <a:ea typeface="Calibri"/>
              <a:cs typeface="Calibri"/>
              <a:sym typeface="Calibri"/>
            </a:endParaRPr>
          </a:p>
        </p:txBody>
      </p:sp>
      <p:sp>
        <p:nvSpPr>
          <p:cNvPr id="274" name="Google Shape;274;p13"/>
          <p:cNvSpPr txBox="1"/>
          <p:nvPr/>
        </p:nvSpPr>
        <p:spPr>
          <a:xfrm>
            <a:off x="8109905" y="1048703"/>
            <a:ext cx="293467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chemeClr val="dk1"/>
                </a:solidFill>
                <a:latin typeface="Calibri"/>
                <a:ea typeface="Calibri"/>
                <a:cs typeface="Calibri"/>
                <a:sym typeface="Calibri"/>
              </a:rPr>
              <a:t>Tecnologias de </a:t>
            </a:r>
            <a:r>
              <a:rPr lang="en-GB" sz="1600" b="1" i="0" u="none" strike="noStrike" cap="none" dirty="0" err="1">
                <a:solidFill>
                  <a:schemeClr val="dk1"/>
                </a:solidFill>
                <a:latin typeface="Calibri"/>
                <a:ea typeface="Calibri"/>
                <a:cs typeface="Calibri"/>
                <a:sym typeface="Calibri"/>
              </a:rPr>
              <a:t>fornecimento</a:t>
            </a:r>
            <a:endParaRPr sz="1600" b="1" i="0" u="none" strike="noStrike" cap="none" dirty="0">
              <a:solidFill>
                <a:schemeClr val="dk1"/>
              </a:solidFill>
              <a:latin typeface="Calibri"/>
              <a:ea typeface="Calibri"/>
              <a:cs typeface="Calibri"/>
              <a:sym typeface="Calibri"/>
            </a:endParaRPr>
          </a:p>
        </p:txBody>
      </p:sp>
      <p:sp>
        <p:nvSpPr>
          <p:cNvPr id="275" name="Google Shape;275;p13"/>
          <p:cNvSpPr txBox="1"/>
          <p:nvPr/>
        </p:nvSpPr>
        <p:spPr>
          <a:xfrm>
            <a:off x="1645945" y="2121195"/>
            <a:ext cx="17671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Na rede </a:t>
            </a:r>
            <a:r>
              <a:rPr lang="en-GB" sz="1800" b="0" i="0" u="none" strike="noStrike" cap="none" dirty="0" err="1">
                <a:solidFill>
                  <a:schemeClr val="dk1"/>
                </a:solidFill>
                <a:latin typeface="Calibri"/>
                <a:ea typeface="Calibri"/>
                <a:cs typeface="Calibri"/>
                <a:sym typeface="Calibri"/>
              </a:rPr>
              <a:t>elétrica</a:t>
            </a:r>
            <a:endParaRPr sz="1800" b="0" i="0" u="none" strike="noStrike" cap="none" dirty="0">
              <a:solidFill>
                <a:schemeClr val="dk1"/>
              </a:solidFill>
              <a:latin typeface="Calibri"/>
              <a:ea typeface="Calibri"/>
              <a:cs typeface="Calibri"/>
              <a:sym typeface="Calibri"/>
            </a:endParaRPr>
          </a:p>
        </p:txBody>
      </p:sp>
      <p:pic>
        <p:nvPicPr>
          <p:cNvPr id="276" name="Google Shape;276;p13"/>
          <p:cNvPicPr preferRelativeResize="0"/>
          <p:nvPr/>
        </p:nvPicPr>
        <p:blipFill rotWithShape="1">
          <a:blip r:embed="rId4">
            <a:alphaModFix/>
          </a:blip>
          <a:srcRect/>
          <a:stretch/>
        </p:blipFill>
        <p:spPr>
          <a:xfrm>
            <a:off x="602081" y="2528888"/>
            <a:ext cx="3729556" cy="3626368"/>
          </a:xfrm>
          <a:prstGeom prst="rect">
            <a:avLst/>
          </a:prstGeom>
          <a:noFill/>
          <a:ln>
            <a:noFill/>
          </a:ln>
        </p:spPr>
      </p:pic>
      <p:sp>
        <p:nvSpPr>
          <p:cNvPr id="279" name="Google Shape;279;p13"/>
          <p:cNvSpPr txBox="1"/>
          <p:nvPr/>
        </p:nvSpPr>
        <p:spPr>
          <a:xfrm>
            <a:off x="5241930" y="4093844"/>
            <a:ext cx="2446285" cy="36929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dirty="0">
                <a:solidFill>
                  <a:schemeClr val="dk1"/>
                </a:solidFill>
                <a:latin typeface="Calibri"/>
                <a:ea typeface="Calibri"/>
                <a:cs typeface="Calibri"/>
                <a:sym typeface="Calibri"/>
              </a:rPr>
              <a:t>Autónomo</a:t>
            </a:r>
            <a:endParaRPr sz="1800" b="0" i="0" u="none" strike="noStrike" cap="none" dirty="0">
              <a:solidFill>
                <a:schemeClr val="dk1"/>
              </a:solidFill>
              <a:latin typeface="Calibri"/>
              <a:ea typeface="Calibri"/>
              <a:cs typeface="Calibri"/>
              <a:sym typeface="Calibri"/>
            </a:endParaRPr>
          </a:p>
        </p:txBody>
      </p:sp>
      <p:sp>
        <p:nvSpPr>
          <p:cNvPr id="281" name="Google Shape;281;p13"/>
          <p:cNvSpPr txBox="1"/>
          <p:nvPr/>
        </p:nvSpPr>
        <p:spPr>
          <a:xfrm>
            <a:off x="838200" y="1682747"/>
            <a:ext cx="7361700" cy="368848"/>
          </a:xfrm>
          <a:prstGeom prst="rect">
            <a:avLst/>
          </a:prstGeom>
          <a:noFill/>
          <a:ln>
            <a:noFill/>
          </a:ln>
        </p:spPr>
        <p:txBody>
          <a:bodyPr spcFirstLastPara="1" wrap="square" lIns="91425" tIns="45700" rIns="91425" bIns="45700" anchor="b" anchorCtr="0">
            <a:noAutofit/>
          </a:bodyPr>
          <a:lstStyle/>
          <a:p>
            <a:pPr marL="0" marR="0" lvl="0" indent="0" rtl="0">
              <a:lnSpc>
                <a:spcPct val="90000"/>
              </a:lnSpc>
              <a:spcBef>
                <a:spcPts val="0"/>
              </a:spcBef>
              <a:spcAft>
                <a:spcPts val="0"/>
              </a:spcAft>
              <a:buClr>
                <a:srgbClr val="17375E"/>
              </a:buClr>
              <a:buSzPts val="3600"/>
              <a:buFont typeface="Calibri"/>
              <a:buNone/>
            </a:pPr>
            <a:r>
              <a:rPr lang="en-GB" sz="2000" b="1" i="0" u="none" strike="noStrike" cap="none" dirty="0">
                <a:solidFill>
                  <a:schemeClr val="accent5">
                    <a:lumMod val="60000"/>
                    <a:lumOff val="40000"/>
                  </a:schemeClr>
                </a:solidFill>
                <a:latin typeface="Open Sans" panose="020B0606030504020204"/>
                <a:ea typeface="Calibri"/>
                <a:cs typeface="Calibri"/>
                <a:sym typeface="Calibri"/>
              </a:rPr>
              <a:t>Opções de eletrificação</a:t>
            </a:r>
            <a:endParaRPr sz="2000" b="1" i="0" u="none" strike="noStrike" cap="none" dirty="0">
              <a:solidFill>
                <a:schemeClr val="accent5">
                  <a:lumMod val="60000"/>
                  <a:lumOff val="40000"/>
                </a:schemeClr>
              </a:solidFill>
              <a:latin typeface="Open Sans" panose="020B0606030504020204"/>
              <a:ea typeface="Arial"/>
              <a:cs typeface="Arial"/>
              <a:sym typeface="Arial"/>
            </a:endParaRPr>
          </a:p>
        </p:txBody>
      </p:sp>
      <p:sp>
        <p:nvSpPr>
          <p:cNvPr id="5" name="Rectangle 4"/>
          <p:cNvSpPr/>
          <p:nvPr/>
        </p:nvSpPr>
        <p:spPr>
          <a:xfrm>
            <a:off x="4942152" y="6401477"/>
            <a:ext cx="2863284"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Departamento de Energia dos EUA,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p:cNvSpPr/>
          <p:nvPr/>
        </p:nvSpPr>
        <p:spPr>
          <a:xfrm>
            <a:off x="481839" y="6155256"/>
            <a:ext cx="412164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Huang et al. 2020,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CC-BY 3.0</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6822" y="1760566"/>
            <a:ext cx="2459592" cy="1844694"/>
          </a:xfrm>
          <a:prstGeom prst="rect">
            <a:avLst/>
          </a:prstGeom>
        </p:spPr>
      </p:pic>
      <p:sp>
        <p:nvSpPr>
          <p:cNvPr id="280" name="Google Shape;280;p13"/>
          <p:cNvSpPr txBox="1"/>
          <p:nvPr/>
        </p:nvSpPr>
        <p:spPr>
          <a:xfrm>
            <a:off x="5156203" y="1613147"/>
            <a:ext cx="1470508" cy="37307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dirty="0">
                <a:solidFill>
                  <a:schemeClr val="dk1"/>
                </a:solidFill>
                <a:latin typeface="Calibri"/>
                <a:ea typeface="Calibri"/>
                <a:cs typeface="Calibri"/>
                <a:sym typeface="Calibri"/>
              </a:rPr>
              <a:t>Mini-rede</a:t>
            </a:r>
            <a:endParaRPr sz="1800" b="0" i="0" u="none" strike="noStrike" cap="none" dirty="0">
              <a:solidFill>
                <a:schemeClr val="dk1"/>
              </a:solidFill>
              <a:latin typeface="Calibri"/>
              <a:ea typeface="Calibri"/>
              <a:cs typeface="Calibri"/>
              <a:sym typeface="Calibri"/>
            </a:endParaRPr>
          </a:p>
        </p:txBody>
      </p:sp>
      <p:sp>
        <p:nvSpPr>
          <p:cNvPr id="22" name="Rectangle 21"/>
          <p:cNvSpPr/>
          <p:nvPr/>
        </p:nvSpPr>
        <p:spPr>
          <a:xfrm>
            <a:off x="5048046" y="3560882"/>
            <a:ext cx="3061859" cy="400110"/>
          </a:xfrm>
          <a:prstGeom prst="rect">
            <a:avLst/>
          </a:prstGeom>
        </p:spPr>
        <p:txBody>
          <a:bodyPr wrap="squar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Energising Development (EnDev) Indonesia,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9"/>
              </a:rPr>
              <a:t>CC-3.0 Unported</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8981529" y="6139452"/>
            <a:ext cx="2728632"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Adaptado de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itle 1">
            <a:extLst>
              <a:ext uri="{FF2B5EF4-FFF2-40B4-BE49-F238E27FC236}">
                <a16:creationId xmlns:a16="http://schemas.microsoft.com/office/drawing/2014/main" id="{13FD4EB6-A9E3-6E44-BCD4-4407C852E842}"/>
              </a:ext>
            </a:extLst>
          </p:cNvPr>
          <p:cNvSpPr>
            <a:spLocks noGrp="1"/>
          </p:cNvSpPr>
          <p:nvPr>
            <p:ph type="title"/>
          </p:nvPr>
        </p:nvSpPr>
        <p:spPr>
          <a:xfrm>
            <a:off x="838200" y="365125"/>
            <a:ext cx="7717234" cy="1325563"/>
          </a:xfrm>
        </p:spPr>
        <p:txBody>
          <a:bodyPr/>
          <a:lstStyle/>
          <a:p>
            <a:r>
              <a:rPr lang="en-GB" dirty="0"/>
              <a:t>7.4 Teoria avançada I</a:t>
            </a:r>
          </a:p>
        </p:txBody>
      </p:sp>
    </p:spTree>
    <p:extLst>
      <p:ext uri="{BB962C8B-B14F-4D97-AF65-F5344CB8AC3E}">
        <p14:creationId xmlns:p14="http://schemas.microsoft.com/office/powerpoint/2010/main" val="161645731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 name="Title 1"/>
          <p:cNvSpPr>
            <a:spLocks noGrp="1"/>
          </p:cNvSpPr>
          <p:nvPr>
            <p:ph type="title"/>
          </p:nvPr>
        </p:nvSpPr>
        <p:spPr/>
        <p:txBody>
          <a:bodyPr/>
          <a:lstStyle/>
          <a:p>
            <a:r>
              <a:rPr lang="en-GB" dirty="0"/>
              <a:t>7.4 Teoria avançada I</a:t>
            </a:r>
          </a:p>
        </p:txBody>
      </p:sp>
      <p:sp>
        <p:nvSpPr>
          <p:cNvPr id="288" name="Google Shape;288;p14"/>
          <p:cNvSpPr/>
          <p:nvPr/>
        </p:nvSpPr>
        <p:spPr>
          <a:xfrm>
            <a:off x="1538383" y="3794787"/>
            <a:ext cx="4464198" cy="1721938"/>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89" name="Google Shape;289;p14"/>
          <p:cNvSpPr txBox="1"/>
          <p:nvPr/>
        </p:nvSpPr>
        <p:spPr>
          <a:xfrm>
            <a:off x="838200" y="1620650"/>
            <a:ext cx="9060873" cy="423311"/>
          </a:xfrm>
          <a:prstGeom prst="rect">
            <a:avLst/>
          </a:prstGeom>
          <a:noFill/>
          <a:ln>
            <a:noFill/>
          </a:ln>
        </p:spPr>
        <p:txBody>
          <a:bodyPr spcFirstLastPara="1" wrap="square" lIns="91425" tIns="45700" rIns="91425" bIns="45700" anchor="b" anchorCtr="0">
            <a:noAutofit/>
          </a:bodyPr>
          <a:lstStyle/>
          <a:p>
            <a:pPr marL="0" marR="0" lvl="0" indent="0" rtl="0">
              <a:lnSpc>
                <a:spcPct val="90000"/>
              </a:lnSpc>
              <a:spcBef>
                <a:spcPts val="0"/>
              </a:spcBef>
              <a:spcAft>
                <a:spcPts val="0"/>
              </a:spcAft>
              <a:buClr>
                <a:srgbClr val="17375E"/>
              </a:buClr>
              <a:buSzPts val="3600"/>
              <a:buFont typeface="Calibri"/>
              <a:buNone/>
            </a:pPr>
            <a:r>
              <a:rPr lang="en-GB" sz="2000" b="1" i="0" u="none" strike="noStrike" cap="none" dirty="0">
                <a:solidFill>
                  <a:schemeClr val="accent5">
                    <a:lumMod val="60000"/>
                    <a:lumOff val="40000"/>
                  </a:schemeClr>
                </a:solidFill>
                <a:latin typeface="Open Sans" panose="020B0606030504020204"/>
                <a:ea typeface="Calibri"/>
                <a:cs typeface="Calibri"/>
                <a:sym typeface="Calibri"/>
              </a:rPr>
              <a:t>Custo nivelado da eletricidade (LCOE)</a:t>
            </a:r>
            <a:endParaRPr sz="2000" b="1" i="0" u="none" strike="noStrike" cap="none" dirty="0">
              <a:solidFill>
                <a:schemeClr val="accent5">
                  <a:lumMod val="60000"/>
                  <a:lumOff val="40000"/>
                </a:schemeClr>
              </a:solidFill>
              <a:latin typeface="Open Sans" panose="020B0606030504020204"/>
              <a:ea typeface="Arial"/>
              <a:cs typeface="Arial"/>
              <a:sym typeface="Arial"/>
            </a:endParaRPr>
          </a:p>
        </p:txBody>
      </p:sp>
      <p:sp>
        <p:nvSpPr>
          <p:cNvPr id="290" name="Google Shape;290;p14"/>
          <p:cNvSpPr/>
          <p:nvPr/>
        </p:nvSpPr>
        <p:spPr>
          <a:xfrm>
            <a:off x="838200" y="2068160"/>
            <a:ext cx="5980282" cy="1585009"/>
          </a:xfrm>
          <a:prstGeom prst="rect">
            <a:avLst/>
          </a:prstGeom>
          <a:noFill/>
          <a:ln>
            <a:noFill/>
          </a:ln>
        </p:spPr>
        <p:txBody>
          <a:bodyPr spcFirstLastPara="1" wrap="square" lIns="91425" tIns="45700" rIns="91425" bIns="45700" anchor="t" anchorCtr="0">
            <a:spAutoFit/>
          </a:bodyPr>
          <a:lstStyle/>
          <a:p>
            <a:pPr algn="just">
              <a:lnSpc>
                <a:spcPct val="115000"/>
              </a:lnSpc>
              <a:buClr>
                <a:srgbClr val="000000"/>
              </a:buClr>
              <a:buSzPts val="2200"/>
            </a:pPr>
            <a:r>
              <a:rPr lang="en-GB" sz="2000" b="0" i="0" u="none" strike="noStrike" cap="none" dirty="0">
                <a:solidFill>
                  <a:schemeClr val="dk1"/>
                </a:solidFill>
                <a:latin typeface="Open Sans" panose="020B0606030504020204"/>
                <a:ea typeface="Calibri"/>
                <a:cs typeface="Calibri"/>
                <a:sym typeface="Calibri"/>
              </a:rPr>
              <a:t>O LCOE de uma fonte específica representa o custo final da eletricidade necessária para que o sistema global atinja </a:t>
            </a:r>
            <a:r>
              <a:rPr lang="en-GB" sz="2000" dirty="0">
                <a:solidFill>
                  <a:schemeClr val="dk1"/>
                </a:solidFill>
                <a:latin typeface="Open Sans" panose="020B0606030504020204"/>
                <a:ea typeface="Calibri"/>
                <a:cs typeface="Calibri"/>
                <a:sym typeface="Calibri"/>
              </a:rPr>
              <a:t>o ponto de equilíbrio </a:t>
            </a:r>
            <a:r>
              <a:rPr lang="en-GB" sz="2000" b="0" i="0" u="none" strike="noStrike" cap="none" dirty="0">
                <a:solidFill>
                  <a:schemeClr val="dk1"/>
                </a:solidFill>
                <a:latin typeface="Open Sans" panose="020B0606030504020204"/>
                <a:ea typeface="Calibri"/>
                <a:cs typeface="Calibri"/>
                <a:sym typeface="Calibri"/>
              </a:rPr>
              <a:t>durante o tempo de vida do projeto.</a:t>
            </a:r>
            <a:endParaRPr sz="2000" b="0" i="0" u="none" strike="noStrike" cap="none" dirty="0">
              <a:solidFill>
                <a:schemeClr val="dk1"/>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2200"/>
              <a:buFont typeface="Arial"/>
              <a:buNone/>
            </a:pPr>
            <a:r>
              <a:rPr lang="en-GB" sz="2000" b="0" i="0" u="none" strike="noStrike" cap="none" dirty="0">
                <a:solidFill>
                  <a:schemeClr val="dk1"/>
                </a:solidFill>
                <a:latin typeface="Open Sans" panose="020B0606030504020204"/>
                <a:ea typeface="Calibri"/>
                <a:cs typeface="Calibri"/>
                <a:sym typeface="Calibri"/>
              </a:rPr>
              <a:t> </a:t>
            </a:r>
            <a:endParaRPr sz="2000" b="0" i="0" u="none" strike="noStrike" cap="none" dirty="0">
              <a:solidFill>
                <a:schemeClr val="dk1"/>
              </a:solidFill>
              <a:latin typeface="Open Sans" panose="020B0606030504020204"/>
              <a:ea typeface="Calibri"/>
              <a:cs typeface="Calibri"/>
              <a:sym typeface="Calibri"/>
            </a:endParaRPr>
          </a:p>
        </p:txBody>
      </p:sp>
      <p:sp>
        <p:nvSpPr>
          <p:cNvPr id="292" name="Google Shape;292;p14"/>
          <p:cNvSpPr txBox="1"/>
          <p:nvPr/>
        </p:nvSpPr>
        <p:spPr>
          <a:xfrm>
            <a:off x="6818482" y="3125337"/>
            <a:ext cx="4862079" cy="306083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I</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 Despesas de investimento para um sistema específico no ano </a:t>
            </a:r>
            <a:r>
              <a:rPr lang="en-GB" sz="1800" b="0" i="1" u="none" strike="noStrike" cap="none"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O&amp;M</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 os custos de funcionamento e manutenção</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F</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 as despesas de combustível,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E</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 a eletricidade produzida,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r: </a:t>
            </a:r>
            <a:r>
              <a:rPr lang="en-GB" sz="1800" b="0" i="0" u="none" strike="noStrike" cap="none" dirty="0">
                <a:solidFill>
                  <a:schemeClr val="dk1"/>
                </a:solidFill>
                <a:latin typeface="Open Sans" panose="020B0606030504020204"/>
                <a:ea typeface="Calibri"/>
                <a:cs typeface="Calibri"/>
                <a:sym typeface="Calibri"/>
              </a:rPr>
              <a:t>a taxa de desconto,</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n: </a:t>
            </a:r>
            <a:r>
              <a:rPr lang="en-GB" sz="1800" b="0" i="0" u="none" strike="noStrike" cap="none" dirty="0">
                <a:solidFill>
                  <a:schemeClr val="dk1"/>
                </a:solidFill>
                <a:latin typeface="Open Sans" panose="020B0606030504020204"/>
                <a:ea typeface="Calibri"/>
                <a:cs typeface="Calibri"/>
                <a:sym typeface="Calibri"/>
              </a:rPr>
              <a:t>o tempo de vida do sistema. </a:t>
            </a:r>
            <a:endParaRPr sz="1400" b="0" i="0" u="none" strike="noStrike" cap="none" dirty="0">
              <a:solidFill>
                <a:srgbClr val="000000"/>
              </a:solidFill>
              <a:latin typeface="Open Sans" panose="020B0606030504020204"/>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dirty="0">
              <a:solidFill>
                <a:schemeClr val="dk1"/>
              </a:solidFill>
              <a:latin typeface="Open Sans" panose="020B0606030504020204"/>
              <a:ea typeface="Calibri"/>
              <a:cs typeface="Calibri"/>
              <a:sym typeface="Calibri"/>
            </a:endParaRPr>
          </a:p>
        </p:txBody>
      </p:sp>
      <p:pic>
        <p:nvPicPr>
          <p:cNvPr id="3" name="Picture 3">
            <a:extLst>
              <a:ext uri="{FF2B5EF4-FFF2-40B4-BE49-F238E27FC236}">
                <a16:creationId xmlns:a16="http://schemas.microsoft.com/office/drawing/2014/main" id="{5F26459B-8B3B-495F-B1F5-100D654650A9}"/>
              </a:ext>
            </a:extLst>
          </p:cNvPr>
          <p:cNvPicPr>
            <a:picLocks noChangeAspect="1"/>
          </p:cNvPicPr>
          <p:nvPr/>
        </p:nvPicPr>
        <p:blipFill>
          <a:blip r:embed="rId3"/>
          <a:stretch>
            <a:fillRect/>
          </a:stretch>
        </p:blipFill>
        <p:spPr>
          <a:xfrm>
            <a:off x="1456840" y="3882371"/>
            <a:ext cx="4628827" cy="1560072"/>
          </a:xfrm>
          <a:prstGeom prst="rect">
            <a:avLst/>
          </a:prstGeom>
        </p:spPr>
      </p:pic>
      <p:sp>
        <p:nvSpPr>
          <p:cNvPr id="11" name="Rectangle 10">
            <a:extLst>
              <a:ext uri="{FF2B5EF4-FFF2-40B4-BE49-F238E27FC236}">
                <a16:creationId xmlns:a16="http://schemas.microsoft.com/office/drawing/2014/main" id="{ADE1EB08-E160-1D4B-B48A-CF5048B82C06}"/>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2896132"/>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5"/>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spcBef>
                <a:spcPts val="0"/>
              </a:spcBef>
              <a:buClr>
                <a:srgbClr val="17375E"/>
              </a:buClr>
              <a:buSzPts val="3600"/>
            </a:pPr>
            <a:r>
              <a:rPr lang="en-GB" dirty="0"/>
              <a:t>7.4 Teoria avançada I </a:t>
            </a:r>
            <a:endParaRPr dirty="0">
              <a:solidFill>
                <a:srgbClr val="17375E"/>
              </a:solidFill>
            </a:endParaRPr>
          </a:p>
        </p:txBody>
      </p:sp>
      <p:sp>
        <p:nvSpPr>
          <p:cNvPr id="299" name="Google Shape;299;p15"/>
          <p:cNvSpPr txBox="1">
            <a:spLocks noGrp="1"/>
          </p:cNvSpPr>
          <p:nvPr>
            <p:ph idx="1"/>
          </p:nvPr>
        </p:nvSpPr>
        <p:spPr>
          <a:xfrm>
            <a:off x="838200" y="2224585"/>
            <a:ext cx="10515600" cy="395237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000" dirty="0">
                <a:latin typeface="Open Sans" panose="020B0606030504020204"/>
              </a:rPr>
              <a:t>100$ no futuro não valem o mesmo que 100$ hoje</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Isto porque o dinheiro gasto hoje pode ser utilizado para cobrar receitas/juros</a:t>
            </a:r>
            <a:br>
              <a:rPr lang="en-GB" sz="2000" dirty="0">
                <a:latin typeface="Open Sans" panose="020B0606030504020204"/>
              </a:rPr>
            </a:b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u="sng" dirty="0">
                <a:latin typeface="Open Sans" panose="020B0606030504020204"/>
              </a:rPr>
              <a:t>Exemplo:</a:t>
            </a:r>
            <a:r>
              <a:rPr lang="en-GB" sz="2000" dirty="0">
                <a:latin typeface="Open Sans" panose="020B0606030504020204"/>
              </a:rPr>
              <a:t> Com uma taxa de juro de 10%. Calcule o valor futuro dos $100 de hoje </a:t>
            </a:r>
            <a:endParaRPr sz="2000" dirty="0">
              <a:latin typeface="Open Sans" panose="020B0606030504020204"/>
            </a:endParaRPr>
          </a:p>
          <a:p>
            <a:pPr marL="0" indent="0">
              <a:buClr>
                <a:schemeClr val="dk1"/>
              </a:buClr>
              <a:buSzPts val="2800"/>
              <a:buNone/>
            </a:pPr>
            <a:r>
              <a:rPr lang="en-GB" sz="2000" dirty="0">
                <a:latin typeface="Open Sans" panose="020B0606030504020204"/>
              </a:rPr>
              <a:t>	Após 1 ano:                 100*(1 + 0.1) = $110 </a:t>
            </a:r>
            <a:endParaRPr sz="2000" dirty="0">
              <a:latin typeface="Open Sans" panose="020B0606030504020204"/>
            </a:endParaRPr>
          </a:p>
          <a:p>
            <a:pPr marL="0" indent="0">
              <a:buClr>
                <a:schemeClr val="dk1"/>
              </a:buClr>
              <a:buSzPts val="2800"/>
              <a:buNone/>
            </a:pPr>
            <a:r>
              <a:rPr lang="en-GB" sz="2000" dirty="0">
                <a:latin typeface="Open Sans" panose="020B0606030504020204"/>
              </a:rPr>
              <a:t>	Após 2 anos:               100*(1 + 0,1)</a:t>
            </a:r>
            <a:r>
              <a:rPr lang="en-GB" sz="2000" baseline="30000" dirty="0">
                <a:latin typeface="Open Sans" panose="020B0606030504020204"/>
              </a:rPr>
              <a:t>2</a:t>
            </a:r>
            <a:r>
              <a:rPr lang="en-GB" sz="2000" dirty="0">
                <a:latin typeface="Open Sans" panose="020B0606030504020204"/>
              </a:rPr>
              <a:t> = $121 </a:t>
            </a:r>
            <a:endParaRPr sz="2000" dirty="0">
              <a:latin typeface="Open Sans" panose="020B0606030504020204"/>
            </a:endParaRPr>
          </a:p>
          <a:p>
            <a:pPr marL="0" indent="0">
              <a:buClr>
                <a:schemeClr val="dk1"/>
              </a:buClr>
              <a:buSzPts val="2800"/>
              <a:buNone/>
            </a:pPr>
            <a:r>
              <a:rPr lang="en-GB" sz="2000" dirty="0">
                <a:latin typeface="Open Sans" panose="020B0606030504020204"/>
              </a:rPr>
              <a:t>	Após n anos:               100*(1 + 0,1) </a:t>
            </a:r>
            <a:r>
              <a:rPr lang="en-GB" sz="2000" baseline="30000" dirty="0">
                <a:latin typeface="Open Sans" panose="020B0606030504020204"/>
              </a:rPr>
              <a:t>n</a:t>
            </a: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a:endParaRPr>
          </a:p>
        </p:txBody>
      </p:sp>
      <p:sp>
        <p:nvSpPr>
          <p:cNvPr id="2" name="Rectangle 1"/>
          <p:cNvSpPr/>
          <p:nvPr/>
        </p:nvSpPr>
        <p:spPr>
          <a:xfrm>
            <a:off x="838200" y="1690688"/>
            <a:ext cx="2728824"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Valor temporal do dinheiro</a:t>
            </a:r>
          </a:p>
        </p:txBody>
      </p:sp>
      <p:sp>
        <p:nvSpPr>
          <p:cNvPr id="8" name="Rectangle 7">
            <a:extLst>
              <a:ext uri="{FF2B5EF4-FFF2-40B4-BE49-F238E27FC236}">
                <a16:creationId xmlns:a16="http://schemas.microsoft.com/office/drawing/2014/main" id="{80DD477E-C817-1448-8AAD-241C071AAA70}"/>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7338638"/>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Google Shape;306;p16"/>
          <p:cNvSpPr txBox="1">
            <a:spLocks noGrp="1"/>
          </p:cNvSpPr>
          <p:nvPr>
            <p:ph idx="1"/>
          </p:nvPr>
        </p:nvSpPr>
        <p:spPr>
          <a:xfrm>
            <a:off x="838200" y="2128776"/>
            <a:ext cx="10515600" cy="3827463"/>
          </a:xfrm>
          <a:prstGeom prst="rect">
            <a:avLst/>
          </a:prstGeom>
          <a:noFill/>
          <a:ln>
            <a:noFill/>
          </a:ln>
        </p:spPr>
        <p:txBody>
          <a:bodyPr spcFirstLastPara="1" wrap="square" lIns="91425" tIns="45700" rIns="91425" bIns="45700" anchor="t" anchorCtr="0">
            <a:noAutofit/>
          </a:bodyPr>
          <a:lstStyle/>
          <a:p>
            <a:pPr marL="457200" lvl="0" indent="-457200" algn="l" rtl="0">
              <a:lnSpc>
                <a:spcPct val="114000"/>
              </a:lnSpc>
              <a:spcBef>
                <a:spcPts val="1000"/>
              </a:spcBef>
              <a:spcAft>
                <a:spcPts val="300"/>
              </a:spcAft>
              <a:buClr>
                <a:schemeClr val="dk1"/>
              </a:buClr>
              <a:buSzPts val="2800"/>
              <a:buChar char="•"/>
            </a:pPr>
            <a:r>
              <a:rPr lang="en-GB" b="1" dirty="0">
                <a:latin typeface="Open Sans" panose="020B0606030504020204"/>
              </a:rPr>
              <a:t>Desconto</a:t>
            </a:r>
            <a:r>
              <a:rPr lang="en-GB" dirty="0">
                <a:latin typeface="Open Sans" panose="020B0606030504020204"/>
              </a:rPr>
              <a:t>:</a:t>
            </a:r>
            <a:endParaRPr dirty="0">
              <a:latin typeface="Open Sans" panose="020B0606030504020204"/>
            </a:endParaRPr>
          </a:p>
          <a:p>
            <a:pPr indent="0">
              <a:lnSpc>
                <a:spcPct val="114000"/>
              </a:lnSpc>
              <a:spcAft>
                <a:spcPts val="300"/>
              </a:spcAft>
              <a:buClr>
                <a:schemeClr val="dk1"/>
              </a:buClr>
              <a:buSzPts val="2800"/>
              <a:buNone/>
            </a:pPr>
            <a:r>
              <a:rPr lang="en-GB" dirty="0">
                <a:latin typeface="Open Sans" panose="020B0606030504020204"/>
              </a:rPr>
              <a:t>Fazer recuar o dinheiro no tempo através da utilização de uma taxa de desconto</a:t>
            </a:r>
            <a:endParaRPr dirty="0">
              <a:latin typeface="Open Sans" panose="020B0606030504020204"/>
            </a:endParaRPr>
          </a:p>
          <a:p>
            <a:pPr marL="228600" lvl="0" indent="-228600" algn="l" rtl="0">
              <a:lnSpc>
                <a:spcPct val="114000"/>
              </a:lnSpc>
              <a:spcBef>
                <a:spcPts val="1000"/>
              </a:spcBef>
              <a:spcAft>
                <a:spcPts val="300"/>
              </a:spcAft>
              <a:buClr>
                <a:schemeClr val="dk1"/>
              </a:buClr>
              <a:buSzPts val="2800"/>
              <a:buChar char="•"/>
            </a:pPr>
            <a:r>
              <a:rPr lang="en-GB" b="1" dirty="0">
                <a:latin typeface="Open Sans" panose="020B0606030504020204"/>
              </a:rPr>
              <a:t>   Fator de desconto</a:t>
            </a:r>
            <a:r>
              <a:rPr lang="en-GB" dirty="0">
                <a:latin typeface="Open Sans" panose="020B0606030504020204"/>
              </a:rPr>
              <a:t>:</a:t>
            </a:r>
            <a:br>
              <a:rPr lang="en-GB" dirty="0">
                <a:latin typeface="Open Sans" panose="020B0606030504020204"/>
              </a:rPr>
            </a:br>
            <a:r>
              <a:rPr lang="en-GB" dirty="0">
                <a:latin typeface="Open Sans" panose="020B0606030504020204"/>
              </a:rPr>
              <a:t>A taxa de juro utilizada para o desconto </a:t>
            </a:r>
            <a:endParaRPr dirty="0">
              <a:latin typeface="Open Sans" panose="020B0606030504020204"/>
            </a:endParaRPr>
          </a:p>
          <a:p>
            <a:pPr marL="0" indent="0">
              <a:lnSpc>
                <a:spcPct val="114000"/>
              </a:lnSpc>
              <a:spcAft>
                <a:spcPts val="300"/>
              </a:spcAft>
              <a:buClr>
                <a:schemeClr val="dk1"/>
              </a:buClr>
              <a:buSzPts val="2800"/>
              <a:buNone/>
            </a:pPr>
            <a:r>
              <a:rPr lang="en-GB" dirty="0">
                <a:latin typeface="Open Sans" panose="020B0606030504020204"/>
              </a:rPr>
              <a:t>Taxas de desconto mais elevadas significam que os investimentos feitos no </a:t>
            </a:r>
            <a:r>
              <a:rPr lang="en-GB" dirty="0" err="1">
                <a:latin typeface="Open Sans" panose="020B0606030504020204"/>
              </a:rPr>
              <a:t>futuro</a:t>
            </a:r>
            <a:r>
              <a:rPr lang="en-GB" dirty="0">
                <a:latin typeface="Open Sans" panose="020B0606030504020204"/>
              </a:rPr>
              <a:t> </a:t>
            </a:r>
            <a:r>
              <a:rPr lang="en-GB" dirty="0" err="1">
                <a:latin typeface="Open Sans" panose="020B0606030504020204"/>
              </a:rPr>
              <a:t>refletem</a:t>
            </a:r>
            <a:r>
              <a:rPr lang="en-GB" dirty="0">
                <a:latin typeface="Open Sans" panose="020B0606030504020204"/>
              </a:rPr>
              <a:t> um valor mais baixo hoje. Isto significa que as energias renováveis com custos iniciais elevados e custos de funcionamento baixos são favorecidas por taxas de desconto baixas, enquanto, por exemplo, os geradores a diesel com custos iniciais mais baixos mas custos de funcionamento (combustível) mais elevados têm um melhor desempenho com taxas de desconto elevadas.</a:t>
            </a:r>
            <a:endParaRPr dirty="0">
              <a:latin typeface="Open Sans" panose="020B0606030504020204"/>
            </a:endParaRPr>
          </a:p>
        </p:txBody>
      </p:sp>
      <p:sp>
        <p:nvSpPr>
          <p:cNvPr id="5" name="Google Shape;298;p15"/>
          <p:cNvSpPr txBox="1">
            <a:spLocks/>
          </p:cNvSpPr>
          <p:nvPr/>
        </p:nvSpPr>
        <p:spPr>
          <a:xfrm>
            <a:off x="838200" y="230582"/>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Teoria avançada I </a:t>
            </a:r>
            <a:endParaRPr lang="en-GB" dirty="0">
              <a:solidFill>
                <a:srgbClr val="17375E"/>
              </a:solidFill>
            </a:endParaRPr>
          </a:p>
        </p:txBody>
      </p:sp>
      <p:sp>
        <p:nvSpPr>
          <p:cNvPr id="6" name="Rectangle 5"/>
          <p:cNvSpPr/>
          <p:nvPr/>
        </p:nvSpPr>
        <p:spPr>
          <a:xfrm>
            <a:off x="838200" y="1556145"/>
            <a:ext cx="4650825"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Valor temporal do dinheiro </a:t>
            </a:r>
            <a:r>
              <a:rPr lang="en-SE" sz="2000" b="1">
                <a:solidFill>
                  <a:schemeClr val="accent5">
                    <a:lumMod val="60000"/>
                    <a:lumOff val="40000"/>
                  </a:schemeClr>
                </a:solidFill>
                <a:latin typeface="Open Sans" panose="020B0606030504020204"/>
              </a:rPr>
              <a:t>- </a:t>
            </a:r>
            <a:r>
              <a:rPr lang="en-GB" sz="2000" b="1" dirty="0">
                <a:solidFill>
                  <a:schemeClr val="accent5">
                    <a:lumMod val="60000"/>
                    <a:lumOff val="40000"/>
                  </a:schemeClr>
                </a:solidFill>
                <a:latin typeface="Open Sans" panose="020B0606030504020204"/>
              </a:rPr>
              <a:t>Taxa de desconto</a:t>
            </a:r>
          </a:p>
        </p:txBody>
      </p:sp>
      <p:sp>
        <p:nvSpPr>
          <p:cNvPr id="2" name="Rectangle 1"/>
          <p:cNvSpPr/>
          <p:nvPr/>
        </p:nvSpPr>
        <p:spPr>
          <a:xfrm>
            <a:off x="9756591" y="6061789"/>
            <a:ext cx="2045753" cy="307777"/>
          </a:xfrm>
          <a:prstGeom prst="rect">
            <a:avLst/>
          </a:prstGeom>
        </p:spPr>
        <p:txBody>
          <a:bodyPr wrap="none">
            <a:spAutoFit/>
          </a:bodyPr>
          <a:lstStyle/>
          <a:p>
            <a:r>
              <a:rPr lang="sv-SE" sz="1400" i="1" dirty="0">
                <a:latin typeface="Open Sans" panose="020B0606030504020204" pitchFamily="34" charset="0"/>
                <a:ea typeface="Open Sans" panose="020B0606030504020204" pitchFamily="34" charset="0"/>
                <a:cs typeface="Open Sans" panose="020B0606030504020204" pitchFamily="34" charset="0"/>
              </a:rPr>
              <a:t>Hirth e Steckel, 2016</a:t>
            </a:r>
            <a:endParaRPr lang="en-GB" sz="14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C4858E59-1B70-9045-9982-9D88FE5F39DF}"/>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59367047"/>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Aula 7.4 Referências</a:t>
            </a:r>
          </a:p>
        </p:txBody>
      </p:sp>
      <p:sp>
        <p:nvSpPr>
          <p:cNvPr id="4" name="Rectangle 3"/>
          <p:cNvSpPr/>
          <p:nvPr/>
        </p:nvSpPr>
        <p:spPr>
          <a:xfrm>
            <a:off x="838200" y="1798796"/>
            <a:ext cx="6159499" cy="2585323"/>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Hirth, L., Steckel, J.C., 2016. O papel dos custos de capital na descarbonização do sector da eletricidade. Environ. Res. Lett. 11, 114010. </a:t>
            </a:r>
            <a:r>
              <a:rPr lang="en-US" dirty="0">
                <a:latin typeface="Open Sans" panose="020B0606030504020204" pitchFamily="34" charset="0"/>
                <a:ea typeface="Open Sans" panose="020B0606030504020204" pitchFamily="34" charset="0"/>
                <a:cs typeface="Open Sans" panose="020B0606030504020204" pitchFamily="34" charset="0"/>
                <a:hlinkClick r:id="rId2"/>
              </a:rPr>
              <a:t>https://doi.org/10.1088/1748-9326/11/11/114010</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Aula 6: Teoria avançada do Gerador de Cenários GEP [Documento WWW]. Kit Didático OnSSET.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e_3/Lecture%206/ (acedido em 2.18.21).</a:t>
            </a:r>
          </a:p>
        </p:txBody>
      </p:sp>
    </p:spTree>
    <p:extLst>
      <p:ext uri="{BB962C8B-B14F-4D97-AF65-F5344CB8AC3E}">
        <p14:creationId xmlns:p14="http://schemas.microsoft.com/office/powerpoint/2010/main" val="113881143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D85BED0E-AC85-E44B-8A3D-2EA6206FCFDF}"/>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Agradecemos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pela </a:t>
            </a:r>
            <a:r>
              <a:rPr lang="en-GB" sz="4400" dirty="0" err="1">
                <a:latin typeface="Open Sans"/>
                <a:ea typeface="Open Sans" panose="020B0606030504020204" pitchFamily="34" charset="0"/>
                <a:cs typeface="Open Sans" panose="020B0606030504020204" pitchFamily="34" charset="0"/>
                <a:sym typeface="Bodoni SvtyTwo ITC TT-Book"/>
              </a:rPr>
              <a:t>sua</a:t>
            </a:r>
            <a:r>
              <a:rPr lang="en-GB" sz="4400" dirty="0">
                <a:latin typeface="Open Sans"/>
                <a:ea typeface="Open Sans" panose="020B0606030504020204" pitchFamily="34" charset="0"/>
                <a:cs typeface="Open Sans" panose="020B0606030504020204" pitchFamily="34" charset="0"/>
                <a:sym typeface="Bodoni SvtyTwo ITC TT-Book"/>
              </a:rPr>
              <a:t> atenção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err="1">
                <a:latin typeface="Open Sans"/>
                <a:ea typeface="Open Sans" panose="020B0606030504020204" pitchFamily="34" charset="0"/>
                <a:cs typeface="Open Sans" panose="020B0606030504020204" pitchFamily="34" charset="0"/>
                <a:sym typeface="Bodoni SvtyTwo ITC TT-Book"/>
              </a:rPr>
              <a:t>nesta</a:t>
            </a:r>
            <a:r>
              <a:rPr lang="en-GB" sz="4400" dirty="0">
                <a:latin typeface="Open Sans"/>
                <a:ea typeface="Open Sans" panose="020B0606030504020204" pitchFamily="34" charset="0"/>
                <a:cs typeface="Open Sans" panose="020B0606030504020204" pitchFamily="34" charset="0"/>
                <a:sym typeface="Bodoni SvtyTwo ITC TT-Book"/>
              </a:rPr>
              <a:t> aula!</a:t>
            </a:r>
          </a:p>
        </p:txBody>
      </p:sp>
    </p:spTree>
    <p:extLst>
      <p:ext uri="{BB962C8B-B14F-4D97-AF65-F5344CB8AC3E}">
        <p14:creationId xmlns:p14="http://schemas.microsoft.com/office/powerpoint/2010/main" val="267158694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6A86875D-3AA0-AF4E-85E1-E45E0FF25D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EA66A09-34DE-5543-8A54-0148C9117CDD}"/>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do CCG (isto levá-lo-á </a:t>
            </a:r>
            <a:br>
              <a:rPr lang="en-US" sz="800" dirty="0">
                <a:solidFill>
                  <a:schemeClr val="bg1"/>
                </a:solidFill>
                <a:latin typeface="Open Sans "/>
              </a:rPr>
            </a:br>
            <a:r>
              <a:rPr lang="en-US" sz="800" dirty="0">
                <a:solidFill>
                  <a:schemeClr val="bg1"/>
                </a:solidFill>
                <a:latin typeface="Open Sans "/>
              </a:rPr>
              <a:t>para a ligação ao sítio Web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64E96099-7E68-EB42-9AC9-8F8A7C6C5090}"/>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Palestra 7: OnSSET/Plataforma Global de Eletrificação</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Plataforma. Versão de lançamento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apresentação]. Programa de Crescimento Compatível com o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Crescimento Compatível com o Clima, Programa de Assistência à Gestão do Setor Energético e Grupo do Banco Mundial</a:t>
            </a:r>
            <a:endParaRPr lang="en-US" sz="800" dirty="0">
              <a:solidFill>
                <a:schemeClr val="bg1"/>
              </a:solidFill>
              <a:latin typeface="Open Sans"/>
              <a:ea typeface="+mn-lt"/>
              <a:cs typeface="+mn-lt"/>
            </a:endParaRPr>
          </a:p>
        </p:txBody>
      </p:sp>
    </p:spTree>
    <p:extLst>
      <p:ext uri="{BB962C8B-B14F-4D97-AF65-F5344CB8AC3E}">
        <p14:creationId xmlns:p14="http://schemas.microsoft.com/office/powerpoint/2010/main" val="173247964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60" name="Google Shape;160;p11"/>
          <p:cNvSpPr txBox="1">
            <a:spLocks noGrp="1"/>
          </p:cNvSpPr>
          <p:nvPr>
            <p:ph idx="1"/>
          </p:nvPr>
        </p:nvSpPr>
        <p:spPr>
          <a:xfrm>
            <a:off x="831018" y="2004252"/>
            <a:ext cx="10515600" cy="3992699"/>
          </a:xfrm>
          <a:prstGeom prst="rect">
            <a:avLst/>
          </a:prstGeom>
          <a:noFill/>
          <a:ln>
            <a:noFill/>
          </a:ln>
        </p:spPr>
        <p:txBody>
          <a:bodyPr spcFirstLastPara="1" vert="horz" wrap="square" lIns="91425" tIns="45700" rIns="91425" bIns="45700" rtlCol="0" anchor="t" anchorCtr="0">
            <a:noAutofit/>
          </a:bodyPr>
          <a:lstStyle/>
          <a:p>
            <a:pPr>
              <a:lnSpc>
                <a:spcPct val="114000"/>
              </a:lnSpc>
              <a:spcBef>
                <a:spcPts val="0"/>
              </a:spcBef>
              <a:spcAft>
                <a:spcPts val="300"/>
              </a:spcAft>
              <a:buClr>
                <a:schemeClr val="dk1"/>
              </a:buClr>
              <a:buSzPts val="3200"/>
            </a:pPr>
            <a:r>
              <a:rPr lang="en-US" sz="2000" dirty="0">
                <a:latin typeface="Open Sans" panose="020B0606030504020204" pitchFamily="34" charset="0"/>
                <a:ea typeface="Open Sans" panose="020B0606030504020204" pitchFamily="34" charset="0"/>
                <a:cs typeface="Open Sans" panose="020B0606030504020204" pitchFamily="34" charset="0"/>
              </a:rPr>
              <a:t>A </a:t>
            </a:r>
            <a:r>
              <a:rPr lang="en-US" sz="2000" dirty="0" err="1">
                <a:latin typeface="Open Sans" panose="020B0606030504020204" pitchFamily="34" charset="0"/>
                <a:ea typeface="Open Sans" panose="020B0606030504020204" pitchFamily="34" charset="0"/>
                <a:cs typeface="Open Sans" panose="020B0606030504020204" pitchFamily="34" charset="0"/>
              </a:rPr>
              <a:t>modelagem</a:t>
            </a:r>
            <a:r>
              <a:rPr lang="en-US" sz="2000" dirty="0">
                <a:latin typeface="Open Sans" panose="020B0606030504020204" pitchFamily="34" charset="0"/>
                <a:ea typeface="Open Sans" panose="020B0606030504020204" pitchFamily="34" charset="0"/>
                <a:cs typeface="Open Sans" panose="020B0606030504020204" pitchFamily="34" charset="0"/>
              </a:rPr>
              <a:t> energética cria </a:t>
            </a:r>
            <a:r>
              <a:rPr lang="en-US" sz="2000" b="1" dirty="0">
                <a:latin typeface="Open Sans" panose="020B0606030504020204" pitchFamily="34" charset="0"/>
                <a:ea typeface="Open Sans" panose="020B0606030504020204" pitchFamily="34" charset="0"/>
                <a:cs typeface="Open Sans" panose="020B0606030504020204" pitchFamily="34" charset="0"/>
              </a:rPr>
              <a:t>imagens simplificadas </a:t>
            </a:r>
            <a:r>
              <a:rPr lang="en-US" sz="2000" dirty="0">
                <a:latin typeface="Open Sans" panose="020B0606030504020204" pitchFamily="34" charset="0"/>
                <a:ea typeface="Open Sans" panose="020B0606030504020204" pitchFamily="34" charset="0"/>
                <a:cs typeface="Open Sans" panose="020B0606030504020204" pitchFamily="34" charset="0"/>
              </a:rPr>
              <a:t>de sistemas energéticos reais, traduzindo os componentes, a estrutura e os fluxos em formulações matemáticas (equações) fáceis de gerir.</a:t>
            </a:r>
          </a:p>
          <a:p>
            <a:pPr>
              <a:lnSpc>
                <a:spcPct val="114000"/>
              </a:lnSpc>
              <a:spcBef>
                <a:spcPts val="0"/>
              </a:spcBef>
              <a:spcAft>
                <a:spcPts val="300"/>
              </a:spcAft>
              <a:buClr>
                <a:srgbClr val="000000"/>
              </a:buClr>
              <a:buSzPts val="3200"/>
            </a:pPr>
            <a:r>
              <a:rPr lang="en-US" sz="2000" b="1" dirty="0">
                <a:latin typeface="Open Sans" panose="020B0606030504020204" pitchFamily="34" charset="0"/>
                <a:ea typeface="Open Sans" panose="020B0606030504020204" pitchFamily="34" charset="0"/>
                <a:cs typeface="Open Sans" panose="020B0606030504020204" pitchFamily="34" charset="0"/>
              </a:rPr>
              <a:t>As equações </a:t>
            </a:r>
            <a:r>
              <a:rPr lang="en-US" sz="2000" dirty="0">
                <a:latin typeface="Open Sans" panose="020B0606030504020204" pitchFamily="34" charset="0"/>
                <a:ea typeface="Open Sans" panose="020B0606030504020204" pitchFamily="34" charset="0"/>
                <a:cs typeface="Open Sans" panose="020B0606030504020204" pitchFamily="34" charset="0"/>
              </a:rPr>
              <a:t>representam interações baseadas em regras entre os principais componentes do sistema.</a:t>
            </a:r>
          </a:p>
          <a:p>
            <a:pPr>
              <a:lnSpc>
                <a:spcPct val="114000"/>
              </a:lnSpc>
              <a:spcBef>
                <a:spcPts val="0"/>
              </a:spcBef>
              <a:spcAft>
                <a:spcPts val="300"/>
              </a:spcAft>
              <a:buClr>
                <a:srgbClr val="000000"/>
              </a:buClr>
              <a:buSzPts val="3200"/>
            </a:pPr>
            <a:r>
              <a:rPr lang="en-US" sz="2000" dirty="0">
                <a:latin typeface="Open Sans" panose="020B0606030504020204" pitchFamily="34" charset="0"/>
                <a:ea typeface="Open Sans" panose="020B0606030504020204" pitchFamily="34" charset="0"/>
                <a:cs typeface="Open Sans" panose="020B0606030504020204" pitchFamily="34" charset="0"/>
              </a:rPr>
              <a:t>Uma vez calibrados para refletir o atual sistema energético e os fluxos de energia, podem ser avaliadas </a:t>
            </a:r>
            <a:r>
              <a:rPr lang="en-US" sz="2000" b="1" dirty="0">
                <a:latin typeface="Open Sans" panose="020B0606030504020204" pitchFamily="34" charset="0"/>
                <a:ea typeface="Open Sans" panose="020B0606030504020204" pitchFamily="34" charset="0"/>
                <a:cs typeface="Open Sans" panose="020B0606030504020204" pitchFamily="34" charset="0"/>
              </a:rPr>
              <a:t>as futuras tecnologias e opções de combustível </a:t>
            </a:r>
            <a:r>
              <a:rPr lang="en-US" sz="2000" dirty="0">
                <a:latin typeface="Open Sans" panose="020B0606030504020204" pitchFamily="34" charset="0"/>
                <a:ea typeface="Open Sans" panose="020B0606030504020204" pitchFamily="34" charset="0"/>
                <a:cs typeface="Open Sans" panose="020B0606030504020204" pitchFamily="34" charset="0"/>
              </a:rPr>
              <a:t>para satisfazer as futuras necessidades energéticas.</a:t>
            </a:r>
          </a:p>
          <a:p>
            <a:pPr marL="0" indent="0">
              <a:lnSpc>
                <a:spcPct val="95000"/>
              </a:lnSpc>
              <a:spcBef>
                <a:spcPts val="640"/>
              </a:spcBef>
              <a:buClr>
                <a:schemeClr val="dk1"/>
              </a:buClr>
              <a:buSzPts val="3200"/>
              <a:buNone/>
            </a:pPr>
            <a:endParaRPr dirty="0">
              <a:latin typeface="Open Sans" panose="020B0606030504020204" pitchFamily="34" charset="0"/>
              <a:ea typeface="Open Sans" panose="020B0606030504020204" pitchFamily="34" charset="0"/>
              <a:cs typeface="Open Sans" panose="020B0606030504020204" pitchFamily="34" charset="0"/>
            </a:endParaRPr>
          </a:p>
          <a:p>
            <a:pPr marL="0" indent="0" algn="ctr">
              <a:lnSpc>
                <a:spcPct val="95000"/>
              </a:lnSpc>
              <a:spcBef>
                <a:spcPts val="640"/>
              </a:spcBef>
              <a:buClr>
                <a:srgbClr val="FF0000"/>
              </a:buClr>
              <a:buSzPts val="3200"/>
              <a:buNone/>
            </a:pP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A </a:t>
            </a:r>
            <a:r>
              <a:rPr lang="en-US"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modelagem</a:t>
            </a: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 energética fornece conhecimentos e NÃO respostas</a:t>
            </a:r>
            <a:endParaRPr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95000"/>
              </a:lnSpc>
              <a:spcBef>
                <a:spcPts val="480"/>
              </a:spcBef>
              <a:buClr>
                <a:schemeClr val="dk1"/>
              </a:buClr>
              <a:buSzPts val="2399"/>
              <a:buNone/>
            </a:pPr>
            <a:endParaRPr sz="2399"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87;p22"/>
          <p:cNvSpPr txBox="1"/>
          <p:nvPr/>
        </p:nvSpPr>
        <p:spPr>
          <a:xfrm>
            <a:off x="831018" y="1572042"/>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O que é a </a:t>
            </a:r>
            <a:r>
              <a:rPr lang="en-US" sz="2000" b="1" dirty="0" err="1">
                <a:solidFill>
                  <a:schemeClr val="accent5">
                    <a:lumMod val="60000"/>
                    <a:lumOff val="40000"/>
                  </a:schemeClr>
                </a:solidFill>
                <a:latin typeface="Open Sans"/>
                <a:ea typeface="+mn-lt"/>
                <a:cs typeface="+mn-lt"/>
                <a:sym typeface="Calibri"/>
              </a:rPr>
              <a:t>modelagem</a:t>
            </a:r>
            <a:r>
              <a:rPr lang="en-US" sz="2000" b="1" dirty="0">
                <a:solidFill>
                  <a:schemeClr val="accent5">
                    <a:lumMod val="60000"/>
                    <a:lumOff val="40000"/>
                  </a:schemeClr>
                </a:solidFill>
                <a:latin typeface="Open Sans"/>
                <a:ea typeface="+mn-lt"/>
                <a:cs typeface="+mn-lt"/>
                <a:sym typeface="Calibri"/>
              </a:rPr>
              <a:t> do sistema energético?</a:t>
            </a:r>
            <a:endParaRPr sz="2000" dirty="0">
              <a:solidFill>
                <a:schemeClr val="accent5">
                  <a:lumMod val="60000"/>
                  <a:lumOff val="40000"/>
                </a:schemeClr>
              </a:solidFill>
              <a:latin typeface="Calibri"/>
              <a:ea typeface="Calibri"/>
              <a:cs typeface="Calibri"/>
              <a:sym typeface="Calibri"/>
            </a:endParaRPr>
          </a:p>
        </p:txBody>
      </p:sp>
      <p:sp>
        <p:nvSpPr>
          <p:cNvPr id="8" name="Rectangle 7"/>
          <p:cNvSpPr/>
          <p:nvPr/>
        </p:nvSpPr>
        <p:spPr>
          <a:xfrm>
            <a:off x="831018" y="6145520"/>
            <a:ext cx="1758815"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a:extLst>
              <a:ext uri="{FF2B5EF4-FFF2-40B4-BE49-F238E27FC236}">
                <a16:creationId xmlns:a16="http://schemas.microsoft.com/office/drawing/2014/main" id="{13984626-7F3B-7D49-888D-1316322E01B8}"/>
              </a:ext>
            </a:extLst>
          </p:cNvPr>
          <p:cNvSpPr txBox="1">
            <a:spLocks/>
          </p:cNvSpPr>
          <p:nvPr/>
        </p:nvSpPr>
        <p:spPr>
          <a:xfrm>
            <a:off x="838200" y="283899"/>
            <a:ext cx="6540062"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Política energética e sistema energético</a:t>
            </a:r>
            <a:endParaRPr lang="en-GB" dirty="0"/>
          </a:p>
        </p:txBody>
      </p:sp>
    </p:spTree>
    <p:extLst>
      <p:ext uri="{BB962C8B-B14F-4D97-AF65-F5344CB8AC3E}">
        <p14:creationId xmlns:p14="http://schemas.microsoft.com/office/powerpoint/2010/main" val="1263017420"/>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12"/>
          <p:cNvSpPr txBox="1">
            <a:spLocks noGrp="1"/>
          </p:cNvSpPr>
          <p:nvPr>
            <p:ph idx="1"/>
          </p:nvPr>
        </p:nvSpPr>
        <p:spPr>
          <a:xfrm>
            <a:off x="838200" y="1987548"/>
            <a:ext cx="10515600" cy="4351338"/>
          </a:xfrm>
          <a:prstGeom prst="rect">
            <a:avLst/>
          </a:prstGeom>
          <a:noFill/>
          <a:ln>
            <a:noFill/>
          </a:ln>
        </p:spPr>
        <p:txBody>
          <a:bodyPr spcFirstLastPara="1" vert="horz" wrap="square" lIns="91425" tIns="45700" rIns="91425" bIns="45700" rtlCol="0" anchor="t" anchorCtr="0">
            <a:noAutofit/>
          </a:bodyPr>
          <a:lstStyle/>
          <a:p>
            <a:pPr marL="0" indent="0">
              <a:lnSpc>
                <a:spcPct val="114000"/>
              </a:lnSpc>
              <a:spcBef>
                <a:spcPts val="0"/>
              </a:spcBef>
              <a:spcAft>
                <a:spcPts val="300"/>
              </a:spcAft>
              <a:buClr>
                <a:schemeClr val="dk1"/>
              </a:buClr>
              <a:buSzPts val="2400"/>
              <a:buNone/>
            </a:pPr>
            <a:r>
              <a:rPr lang="en-US" dirty="0">
                <a:latin typeface="Open Sans" panose="020B0606030504020204" pitchFamily="34" charset="0"/>
                <a:ea typeface="Open Sans" panose="020B0606030504020204" pitchFamily="34" charset="0"/>
                <a:cs typeface="Open Sans" panose="020B0606030504020204" pitchFamily="34" charset="0"/>
                <a:sym typeface="Calibri"/>
              </a:rPr>
              <a:t>Os governos/públicos têm ideias </a:t>
            </a:r>
            <a:r>
              <a:rPr lang="en-US" b="1" dirty="0">
                <a:latin typeface="Open Sans" panose="020B0606030504020204" pitchFamily="34" charset="0"/>
                <a:ea typeface="Open Sans" panose="020B0606030504020204" pitchFamily="34" charset="0"/>
                <a:cs typeface="Open Sans" panose="020B0606030504020204" pitchFamily="34" charset="0"/>
                <a:sym typeface="Calibri"/>
              </a:rPr>
              <a:t>qualitativas </a:t>
            </a:r>
            <a:r>
              <a:rPr lang="en-US" dirty="0">
                <a:latin typeface="Open Sans" panose="020B0606030504020204" pitchFamily="34" charset="0"/>
                <a:ea typeface="Open Sans" panose="020B0606030504020204" pitchFamily="34" charset="0"/>
                <a:cs typeface="Open Sans" panose="020B0606030504020204" pitchFamily="34" charset="0"/>
                <a:sym typeface="Calibri"/>
              </a:rPr>
              <a:t>sobre o desenvolvimento futuro do país e do seu sistema energético, por exemplo:</a:t>
            </a:r>
            <a:endParaRPr dirty="0">
              <a:latin typeface="Open Sans" panose="020B0606030504020204" pitchFamily="34" charset="0"/>
              <a:ea typeface="Open Sans" panose="020B0606030504020204" pitchFamily="34" charset="0"/>
              <a:cs typeface="Open Sans" panose="020B0606030504020204" pitchFamily="34" charset="0"/>
              <a:sym typeface="Calibri"/>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Objectivos políticos (por exemplo, </a:t>
            </a:r>
            <a:r>
              <a:rPr lang="en-US" sz="1800" dirty="0" err="1">
                <a:latin typeface="Open Sans" panose="020B0606030504020204" pitchFamily="34" charset="0"/>
                <a:ea typeface="Open Sans" panose="020B0606030504020204" pitchFamily="34" charset="0"/>
                <a:cs typeface="Open Sans" panose="020B0606030504020204" pitchFamily="34" charset="0"/>
                <a:sym typeface="Calibri"/>
              </a:rPr>
              <a:t>desenvolvimento</a:t>
            </a: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 </a:t>
            </a:r>
            <a:r>
              <a:rPr lang="en-US" sz="1800" dirty="0" err="1">
                <a:latin typeface="Open Sans" panose="020B0606030504020204" pitchFamily="34" charset="0"/>
                <a:ea typeface="Open Sans" panose="020B0606030504020204" pitchFamily="34" charset="0"/>
                <a:cs typeface="Open Sans" panose="020B0606030504020204" pitchFamily="34" charset="0"/>
                <a:sym typeface="Calibri"/>
              </a:rPr>
              <a:t>econômico</a:t>
            </a: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 restrições financeiras, restrições ambientais, segurança energética, desenvolvimento rural...)</a:t>
            </a:r>
            <a:endParaRPr sz="18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Opções tecnológicas preferidas (por exemplo, utilização de recursos nacionais, aumento da quota de energias renováveis...)</a:t>
            </a:r>
            <a:endParaRPr sz="18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A disponibilidade e os preços futuros das formas de energia...</a:t>
            </a:r>
            <a:endParaRPr sz="18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Perceção do público: pode preferir algumas tecnologias a outras</a:t>
            </a:r>
            <a:endParaRPr sz="1800" dirty="0">
              <a:latin typeface="Open Sans" panose="020B0606030504020204" pitchFamily="34" charset="0"/>
              <a:ea typeface="Open Sans" panose="020B0606030504020204" pitchFamily="34" charset="0"/>
              <a:cs typeface="Open Sans" panose="020B0606030504020204" pitchFamily="34" charset="0"/>
              <a:sym typeface="Calibri"/>
            </a:endParaRPr>
          </a:p>
          <a:p>
            <a:pPr marL="0" indent="0">
              <a:lnSpc>
                <a:spcPct val="114000"/>
              </a:lnSpc>
              <a:spcBef>
                <a:spcPts val="480"/>
              </a:spcBef>
              <a:spcAft>
                <a:spcPts val="300"/>
              </a:spcAft>
              <a:buClr>
                <a:schemeClr val="dk1"/>
              </a:buClr>
              <a:buSzPts val="2400"/>
              <a:buNone/>
            </a:pPr>
            <a:r>
              <a:rPr lang="en-US" dirty="0">
                <a:latin typeface="Open Sans" panose="020B0606030504020204" pitchFamily="34" charset="0"/>
                <a:ea typeface="Open Sans" panose="020B0606030504020204" pitchFamily="34" charset="0"/>
                <a:cs typeface="Open Sans" panose="020B0606030504020204" pitchFamily="34" charset="0"/>
                <a:sym typeface="Calibri"/>
              </a:rPr>
              <a:t>Os modelos de sistemas energéticos fornecem quadros para avaliar </a:t>
            </a:r>
            <a:r>
              <a:rPr lang="en-US" b="1" dirty="0">
                <a:latin typeface="Open Sans" panose="020B0606030504020204" pitchFamily="34" charset="0"/>
                <a:ea typeface="Open Sans" panose="020B0606030504020204" pitchFamily="34" charset="0"/>
                <a:cs typeface="Open Sans" panose="020B0606030504020204" pitchFamily="34" charset="0"/>
                <a:sym typeface="Calibri"/>
              </a:rPr>
              <a:t>quantitativamente </a:t>
            </a:r>
            <a:r>
              <a:rPr lang="en-US" dirty="0">
                <a:latin typeface="Open Sans" panose="020B0606030504020204" pitchFamily="34" charset="0"/>
                <a:ea typeface="Open Sans" panose="020B0606030504020204" pitchFamily="34" charset="0"/>
                <a:cs typeface="Open Sans" panose="020B0606030504020204" pitchFamily="34" charset="0"/>
                <a:sym typeface="Calibri"/>
              </a:rPr>
              <a:t>as implicações de diferentes opções de política energética/desenvolvimento no sistema de </a:t>
            </a:r>
            <a:r>
              <a:rPr lang="en-US" dirty="0" err="1">
                <a:latin typeface="Open Sans" panose="020B0606030504020204" pitchFamily="34" charset="0"/>
                <a:ea typeface="Open Sans" panose="020B0606030504020204" pitchFamily="34" charset="0"/>
                <a:cs typeface="Open Sans" panose="020B0606030504020204" pitchFamily="34" charset="0"/>
                <a:sym typeface="Calibri"/>
              </a:rPr>
              <a:t>fornecimento</a:t>
            </a:r>
            <a:r>
              <a:rPr lang="en-US" dirty="0">
                <a:latin typeface="Open Sans" panose="020B0606030504020204" pitchFamily="34" charset="0"/>
                <a:ea typeface="Open Sans" panose="020B0606030504020204" pitchFamily="34" charset="0"/>
                <a:cs typeface="Open Sans" panose="020B0606030504020204" pitchFamily="34" charset="0"/>
                <a:sym typeface="Calibri"/>
              </a:rPr>
              <a:t> de </a:t>
            </a:r>
            <a:r>
              <a:rPr lang="en-US" dirty="0" err="1">
                <a:latin typeface="Open Sans" panose="020B0606030504020204" pitchFamily="34" charset="0"/>
                <a:ea typeface="Open Sans" panose="020B0606030504020204" pitchFamily="34" charset="0"/>
                <a:cs typeface="Open Sans" panose="020B0606030504020204" pitchFamily="34" charset="0"/>
                <a:sym typeface="Calibri"/>
              </a:rPr>
              <a:t>energia</a:t>
            </a:r>
            <a:endParaRPr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Google Shape;387;p22"/>
          <p:cNvSpPr txBox="1"/>
          <p:nvPr/>
        </p:nvSpPr>
        <p:spPr>
          <a:xfrm>
            <a:off x="838200" y="1556555"/>
            <a:ext cx="6736793" cy="2690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Visão da </a:t>
            </a:r>
            <a:r>
              <a:rPr lang="en-US" sz="2000" b="1" dirty="0" err="1">
                <a:solidFill>
                  <a:schemeClr val="accent5">
                    <a:lumMod val="60000"/>
                    <a:lumOff val="40000"/>
                  </a:schemeClr>
                </a:solidFill>
                <a:latin typeface="Open Sans"/>
                <a:ea typeface="+mn-lt"/>
                <a:cs typeface="+mn-lt"/>
                <a:sym typeface="Calibri"/>
              </a:rPr>
              <a:t>modelagem</a:t>
            </a:r>
            <a:endParaRPr sz="2000" dirty="0">
              <a:solidFill>
                <a:schemeClr val="dk1"/>
              </a:solidFill>
              <a:latin typeface="Calibri"/>
              <a:ea typeface="Calibri"/>
              <a:cs typeface="Calibri"/>
              <a:sym typeface="Calibri"/>
            </a:endParaRPr>
          </a:p>
        </p:txBody>
      </p:sp>
      <p:sp>
        <p:nvSpPr>
          <p:cNvPr id="12" name="Title 1">
            <a:extLst>
              <a:ext uri="{FF2B5EF4-FFF2-40B4-BE49-F238E27FC236}">
                <a16:creationId xmlns:a16="http://schemas.microsoft.com/office/drawing/2014/main" id="{8C8AD3E7-E864-784B-914A-76351E40F8A5}"/>
              </a:ext>
            </a:extLst>
          </p:cNvPr>
          <p:cNvSpPr txBox="1">
            <a:spLocks/>
          </p:cNvSpPr>
          <p:nvPr/>
        </p:nvSpPr>
        <p:spPr>
          <a:xfrm>
            <a:off x="838200" y="283899"/>
            <a:ext cx="636138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Política energética e sistema energético</a:t>
            </a:r>
            <a:endParaRPr lang="en-GB" dirty="0"/>
          </a:p>
        </p:txBody>
      </p:sp>
      <p:sp>
        <p:nvSpPr>
          <p:cNvPr id="13" name="Rectangle 12">
            <a:extLst>
              <a:ext uri="{FF2B5EF4-FFF2-40B4-BE49-F238E27FC236}">
                <a16:creationId xmlns:a16="http://schemas.microsoft.com/office/drawing/2014/main" id="{A89726C2-1995-C345-B4F9-21E0E579979B}"/>
              </a:ext>
            </a:extLst>
          </p:cNvPr>
          <p:cNvSpPr/>
          <p:nvPr/>
        </p:nvSpPr>
        <p:spPr>
          <a:xfrm>
            <a:off x="831018" y="6145520"/>
            <a:ext cx="1758815"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3122294"/>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9" name="Google Shape;179;p13"/>
          <p:cNvSpPr txBox="1">
            <a:spLocks noGrp="1"/>
          </p:cNvSpPr>
          <p:nvPr>
            <p:ph idx="1"/>
          </p:nvPr>
        </p:nvSpPr>
        <p:spPr>
          <a:xfrm>
            <a:off x="838200" y="2026635"/>
            <a:ext cx="8305800" cy="2545365"/>
          </a:xfrm>
          <a:prstGeom prst="rect">
            <a:avLst/>
          </a:prstGeom>
          <a:noFill/>
          <a:ln>
            <a:noFill/>
          </a:ln>
        </p:spPr>
        <p:txBody>
          <a:bodyPr spcFirstLastPara="1" vert="horz" wrap="square" lIns="91425" tIns="45700" rIns="91425" bIns="45700" rtlCol="0" anchor="t" anchorCtr="0">
            <a:noAutofit/>
          </a:bodyPr>
          <a:lstStyle/>
          <a:p>
            <a:pPr marL="0" indent="0">
              <a:lnSpc>
                <a:spcPct val="114000"/>
              </a:lnSpc>
              <a:spcBef>
                <a:spcPts val="0"/>
              </a:spcBef>
              <a:spcAft>
                <a:spcPts val="600"/>
              </a:spcAft>
              <a:buClr>
                <a:schemeClr val="dk1"/>
              </a:buClr>
              <a:buSzPts val="3200"/>
              <a:buNone/>
            </a:pPr>
            <a:r>
              <a:rPr lang="en-US" sz="2000" b="1" dirty="0">
                <a:latin typeface="Open Sans" panose="020B0606030504020204"/>
                <a:ea typeface="Calibri"/>
                <a:cs typeface="Calibri"/>
                <a:sym typeface="Calibri"/>
              </a:rPr>
              <a:t>Não podem prever o futuro</a:t>
            </a:r>
            <a:endParaRPr sz="2000" b="1" dirty="0">
              <a:latin typeface="Open Sans" panose="020B0606030504020204"/>
              <a:ea typeface="Calibri"/>
              <a:cs typeface="Calibri"/>
              <a:sym typeface="Calibri"/>
            </a:endParaRPr>
          </a:p>
          <a:p>
            <a:pPr marL="742950" lvl="1" indent="-285750">
              <a:lnSpc>
                <a:spcPct val="114000"/>
              </a:lnSpc>
              <a:spcBef>
                <a:spcPts val="560"/>
              </a:spcBef>
              <a:spcAft>
                <a:spcPts val="600"/>
              </a:spcAft>
              <a:buClr>
                <a:schemeClr val="dk1"/>
              </a:buClr>
              <a:buSzPts val="2800"/>
              <a:buChar char="–"/>
            </a:pPr>
            <a:r>
              <a:rPr lang="en-US" sz="2000" dirty="0">
                <a:latin typeface="Open Sans" panose="020B0606030504020204"/>
                <a:ea typeface="Calibri"/>
                <a:cs typeface="Calibri"/>
                <a:sym typeface="Calibri"/>
              </a:rPr>
              <a:t>Mas pode proporcionar uma melhor compreensão do futuro e ajudar a tomar decisões informadas e a preparar-se.</a:t>
            </a:r>
            <a:endParaRPr sz="2000" dirty="0">
              <a:latin typeface="Open Sans" panose="020B0606030504020204"/>
            </a:endParaRPr>
          </a:p>
          <a:p>
            <a:pPr marL="0" indent="0">
              <a:lnSpc>
                <a:spcPct val="114000"/>
              </a:lnSpc>
              <a:spcBef>
                <a:spcPts val="640"/>
              </a:spcBef>
              <a:spcAft>
                <a:spcPts val="600"/>
              </a:spcAft>
              <a:buClr>
                <a:schemeClr val="dk1"/>
              </a:buClr>
              <a:buSzPts val="3200"/>
              <a:buNone/>
            </a:pPr>
            <a:r>
              <a:rPr lang="en-US" sz="2000" b="1" dirty="0">
                <a:latin typeface="Open Sans" panose="020B0606030504020204"/>
                <a:ea typeface="Calibri"/>
                <a:cs typeface="Calibri"/>
                <a:sym typeface="Calibri"/>
              </a:rPr>
              <a:t>Não podem tomar decisões</a:t>
            </a:r>
            <a:endParaRPr sz="2000" b="1" dirty="0">
              <a:latin typeface="Open Sans" panose="020B0606030504020204"/>
              <a:ea typeface="Calibri"/>
              <a:cs typeface="Calibri"/>
              <a:sym typeface="Calibri"/>
            </a:endParaRPr>
          </a:p>
          <a:p>
            <a:pPr marL="742950" lvl="1" indent="-285750">
              <a:lnSpc>
                <a:spcPct val="114000"/>
              </a:lnSpc>
              <a:spcBef>
                <a:spcPts val="560"/>
              </a:spcBef>
              <a:spcAft>
                <a:spcPts val="600"/>
              </a:spcAft>
              <a:buClr>
                <a:schemeClr val="dk1"/>
              </a:buClr>
              <a:buSzPts val="2800"/>
              <a:buChar char="–"/>
            </a:pPr>
            <a:r>
              <a:rPr lang="en-US" sz="2000" dirty="0">
                <a:latin typeface="Open Sans" panose="020B0606030504020204"/>
                <a:ea typeface="Calibri"/>
                <a:cs typeface="Calibri"/>
                <a:sym typeface="Calibri"/>
              </a:rPr>
              <a:t>A principal tarefa de um analista de energia é avaliar diferentes opções e fornecer dados claros aos decisores</a:t>
            </a:r>
            <a:endParaRPr sz="2000" dirty="0">
              <a:latin typeface="Open Sans" panose="020B0606030504020204"/>
              <a:ea typeface="Calibri"/>
              <a:cs typeface="Calibri"/>
              <a:sym typeface="Calibri"/>
            </a:endParaRPr>
          </a:p>
          <a:p>
            <a:pPr marL="342900" indent="-139700">
              <a:spcBef>
                <a:spcPts val="640"/>
              </a:spcBef>
              <a:buClr>
                <a:schemeClr val="dk1"/>
              </a:buClr>
              <a:buSzPts val="3200"/>
              <a:buNone/>
            </a:pPr>
            <a:endParaRPr sz="2000" dirty="0">
              <a:latin typeface="Open Sans" panose="020B0606030504020204"/>
              <a:ea typeface="Calibri"/>
              <a:cs typeface="Calibri"/>
              <a:sym typeface="Calibri"/>
            </a:endParaRPr>
          </a:p>
        </p:txBody>
      </p:sp>
      <p:sp>
        <p:nvSpPr>
          <p:cNvPr id="9" name="Title 1"/>
          <p:cNvSpPr txBox="1">
            <a:spLocks/>
          </p:cNvSpPr>
          <p:nvPr/>
        </p:nvSpPr>
        <p:spPr>
          <a:xfrm>
            <a:off x="838199" y="283899"/>
            <a:ext cx="632985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Política energética e sistema energético</a:t>
            </a:r>
            <a:endParaRPr lang="en-GB" dirty="0"/>
          </a:p>
        </p:txBody>
      </p:sp>
      <p:sp>
        <p:nvSpPr>
          <p:cNvPr id="6" name="Rectangle 5"/>
          <p:cNvSpPr/>
          <p:nvPr/>
        </p:nvSpPr>
        <p:spPr>
          <a:xfrm>
            <a:off x="838200" y="6152981"/>
            <a:ext cx="2622834"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Adaptado de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87;p22">
            <a:extLst>
              <a:ext uri="{FF2B5EF4-FFF2-40B4-BE49-F238E27FC236}">
                <a16:creationId xmlns:a16="http://schemas.microsoft.com/office/drawing/2014/main" id="{EE0CDA00-0877-3B44-BADD-761F4E80F79A}"/>
              </a:ext>
            </a:extLst>
          </p:cNvPr>
          <p:cNvSpPr txBox="1"/>
          <p:nvPr/>
        </p:nvSpPr>
        <p:spPr>
          <a:xfrm>
            <a:off x="838200" y="1556555"/>
            <a:ext cx="6736793" cy="2690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Visão da </a:t>
            </a:r>
            <a:r>
              <a:rPr lang="en-US" sz="2000" b="1" dirty="0" err="1">
                <a:solidFill>
                  <a:schemeClr val="accent5">
                    <a:lumMod val="60000"/>
                    <a:lumOff val="40000"/>
                  </a:schemeClr>
                </a:solidFill>
                <a:latin typeface="Open Sans"/>
                <a:ea typeface="+mn-lt"/>
                <a:cs typeface="+mn-lt"/>
                <a:sym typeface="Calibri"/>
              </a:rPr>
              <a:t>modelagem</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87218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idx="1"/>
          </p:nvPr>
        </p:nvSpPr>
        <p:spPr>
          <a:xfrm>
            <a:off x="838200" y="2641599"/>
            <a:ext cx="10515600" cy="1384301"/>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chemeClr val="dk1"/>
              </a:buClr>
              <a:buSzPts val="3600"/>
              <a:buNone/>
            </a:pPr>
            <a:r>
              <a:rPr lang="en-US" sz="3600" i="1" dirty="0">
                <a:latin typeface="Open Sans" panose="020B0606030504020204" pitchFamily="34" charset="0"/>
                <a:ea typeface="Open Sans" panose="020B0606030504020204" pitchFamily="34" charset="0"/>
                <a:cs typeface="Open Sans" panose="020B0606030504020204" pitchFamily="34" charset="0"/>
              </a:rPr>
              <a:t>"Todos os modelos estão errados, mas alguns são úteis"</a:t>
            </a:r>
            <a:endParaRPr dirty="0">
              <a:latin typeface="Open Sans" panose="020B0606030504020204" pitchFamily="34" charset="0"/>
              <a:ea typeface="Open Sans" panose="020B0606030504020204" pitchFamily="34" charset="0"/>
              <a:cs typeface="Open Sans" panose="020B0606030504020204" pitchFamily="34" charset="0"/>
            </a:endParaRPr>
          </a:p>
          <a:p>
            <a:pPr marL="457200" lvl="1" indent="0">
              <a:spcBef>
                <a:spcPts val="640"/>
              </a:spcBef>
              <a:buClr>
                <a:schemeClr val="dk1"/>
              </a:buClr>
              <a:buSzPts val="3200"/>
              <a:buNone/>
            </a:pPr>
            <a:r>
              <a:rPr lang="en-US" sz="3200" i="1" dirty="0">
                <a:latin typeface="Open Sans" panose="020B0606030504020204" pitchFamily="34" charset="0"/>
                <a:ea typeface="Open Sans" panose="020B0606030504020204" pitchFamily="34" charset="0"/>
                <a:cs typeface="Open Sans" panose="020B0606030504020204" pitchFamily="34" charset="0"/>
              </a:rPr>
              <a:t>					- George P. E. Box</a:t>
            </a:r>
            <a:endParaRPr sz="3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950986" y="6127749"/>
            <a:ext cx="1834156" cy="246221"/>
          </a:xfrm>
          <a:prstGeom prst="rect">
            <a:avLst/>
          </a:prstGeom>
        </p:spPr>
        <p:txBody>
          <a:bodyPr wrap="none">
            <a:spAutoFit/>
          </a:bodyPr>
          <a:lstStyle/>
          <a:p>
            <a:r>
              <a:rPr lang="sv-SE" sz="1000" b="1" dirty="0">
                <a:solidFill>
                  <a:srgbClr val="1D1C1D"/>
                </a:solidFill>
                <a:latin typeface="Slack-Lato"/>
              </a:rPr>
              <a:t>Fonte:</a:t>
            </a:r>
            <a:r>
              <a:rPr lang="sv-SE" sz="1000" dirty="0">
                <a:solidFill>
                  <a:srgbClr val="1D1C1D"/>
                </a:solidFill>
                <a:latin typeface="Slack-Lato"/>
              </a:rPr>
              <a:t> Sahlberg et al. 2018</a:t>
            </a:r>
            <a:endParaRPr lang="en-GB" sz="1000" dirty="0"/>
          </a:p>
        </p:txBody>
      </p:sp>
      <p:sp>
        <p:nvSpPr>
          <p:cNvPr id="9" name="Title 1">
            <a:extLst>
              <a:ext uri="{FF2B5EF4-FFF2-40B4-BE49-F238E27FC236}">
                <a16:creationId xmlns:a16="http://schemas.microsoft.com/office/drawing/2014/main" id="{64E9770F-E503-D04D-9756-CD67ADAD12E7}"/>
              </a:ext>
            </a:extLst>
          </p:cNvPr>
          <p:cNvSpPr txBox="1">
            <a:spLocks/>
          </p:cNvSpPr>
          <p:nvPr/>
        </p:nvSpPr>
        <p:spPr>
          <a:xfrm>
            <a:off x="838199" y="283899"/>
            <a:ext cx="631934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Política energética e sistema energético</a:t>
            </a:r>
            <a:endParaRPr lang="en-GB" dirty="0"/>
          </a:p>
        </p:txBody>
      </p:sp>
    </p:spTree>
    <p:extLst>
      <p:ext uri="{BB962C8B-B14F-4D97-AF65-F5344CB8AC3E}">
        <p14:creationId xmlns:p14="http://schemas.microsoft.com/office/powerpoint/2010/main" val="334954958"/>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p15"/>
          <p:cNvSpPr txBox="1">
            <a:spLocks noGrp="1"/>
          </p:cNvSpPr>
          <p:nvPr>
            <p:ph idx="1"/>
          </p:nvPr>
        </p:nvSpPr>
        <p:spPr>
          <a:xfrm>
            <a:off x="838200" y="2183802"/>
            <a:ext cx="9683187" cy="2604700"/>
          </a:xfrm>
          <a:prstGeom prst="rect">
            <a:avLst/>
          </a:prstGeom>
          <a:noFill/>
          <a:ln>
            <a:noFill/>
          </a:ln>
        </p:spPr>
        <p:txBody>
          <a:bodyPr spcFirstLastPara="1" vert="horz" wrap="square" lIns="91425" tIns="45700" rIns="91425" bIns="45700" rtlCol="0" anchor="t" anchorCtr="0">
            <a:normAutofit fontScale="92500" lnSpcReduction="10000"/>
          </a:bodyPr>
          <a:lstStyle/>
          <a:p>
            <a:pPr marL="0" indent="0">
              <a:lnSpc>
                <a:spcPct val="114000"/>
              </a:lnSpc>
              <a:spcBef>
                <a:spcPts val="0"/>
              </a:spcBef>
              <a:spcAft>
                <a:spcPts val="600"/>
              </a:spcAft>
              <a:buClr>
                <a:schemeClr val="dk1"/>
              </a:buClr>
              <a:buSzPts val="3200"/>
              <a:buNone/>
            </a:pPr>
            <a:r>
              <a:rPr lang="en-US" sz="2200" dirty="0">
                <a:latin typeface="Open Sans" panose="020B0606030504020204"/>
              </a:rPr>
              <a:t>Os modelos podem ser muito úteis para informar as políticas e outras decisões, mas...</a:t>
            </a:r>
          </a:p>
          <a:p>
            <a:pPr marL="0" indent="0">
              <a:lnSpc>
                <a:spcPct val="114000"/>
              </a:lnSpc>
              <a:spcBef>
                <a:spcPts val="0"/>
              </a:spcBef>
              <a:spcAft>
                <a:spcPts val="600"/>
              </a:spcAft>
              <a:buClr>
                <a:schemeClr val="dk1"/>
              </a:buClr>
              <a:buSzPts val="3200"/>
              <a:buNone/>
            </a:pPr>
            <a:endParaRPr sz="2200" dirty="0">
              <a:latin typeface="Open Sans" panose="020B0606030504020204"/>
            </a:endParaRPr>
          </a:p>
          <a:p>
            <a:pPr marL="0" indent="0">
              <a:lnSpc>
                <a:spcPct val="114000"/>
              </a:lnSpc>
              <a:spcBef>
                <a:spcPts val="640"/>
              </a:spcBef>
              <a:spcAft>
                <a:spcPts val="600"/>
              </a:spcAft>
              <a:buClr>
                <a:schemeClr val="dk1"/>
              </a:buClr>
              <a:buSzPts val="3200"/>
              <a:buNone/>
            </a:pPr>
            <a:r>
              <a:rPr lang="en-US" sz="2200" dirty="0">
                <a:latin typeface="Open Sans" panose="020B0606030504020204"/>
              </a:rPr>
              <a:t>1. A qualidade dos resultados da </a:t>
            </a:r>
            <a:r>
              <a:rPr lang="en-US" sz="2200" dirty="0" err="1">
                <a:latin typeface="Open Sans" panose="020B0606030504020204"/>
              </a:rPr>
              <a:t>modelagem</a:t>
            </a:r>
            <a:r>
              <a:rPr lang="en-US" sz="2200" dirty="0">
                <a:latin typeface="Open Sans" panose="020B0606030504020204"/>
              </a:rPr>
              <a:t> </a:t>
            </a:r>
            <a:r>
              <a:rPr lang="en-US" sz="2200" dirty="0" err="1">
                <a:latin typeface="Open Sans" panose="020B0606030504020204"/>
              </a:rPr>
              <a:t>são</a:t>
            </a:r>
            <a:r>
              <a:rPr lang="en-US" sz="2200" dirty="0">
                <a:latin typeface="Open Sans" panose="020B0606030504020204"/>
              </a:rPr>
              <a:t> </a:t>
            </a:r>
            <a:r>
              <a:rPr lang="en-US" sz="2200" dirty="0" err="1">
                <a:latin typeface="Open Sans" panose="020B0606030504020204"/>
              </a:rPr>
              <a:t>altamente</a:t>
            </a:r>
            <a:r>
              <a:rPr lang="en-US" sz="2200" dirty="0">
                <a:latin typeface="Open Sans" panose="020B0606030504020204"/>
              </a:rPr>
              <a:t> </a:t>
            </a:r>
            <a:r>
              <a:rPr lang="en-US" sz="2200" dirty="0" err="1">
                <a:latin typeface="Open Sans" panose="020B0606030504020204"/>
              </a:rPr>
              <a:t>dependes</a:t>
            </a:r>
            <a:r>
              <a:rPr lang="en-US" sz="2200" dirty="0">
                <a:latin typeface="Open Sans" panose="020B0606030504020204"/>
              </a:rPr>
              <a:t> da qualidade dos dados de entrada</a:t>
            </a:r>
          </a:p>
          <a:p>
            <a:pPr marL="0" indent="0">
              <a:lnSpc>
                <a:spcPct val="114000"/>
              </a:lnSpc>
              <a:spcBef>
                <a:spcPts val="640"/>
              </a:spcBef>
              <a:spcAft>
                <a:spcPts val="600"/>
              </a:spcAft>
              <a:buClr>
                <a:schemeClr val="dk1"/>
              </a:buClr>
              <a:buSzPts val="3200"/>
              <a:buNone/>
            </a:pPr>
            <a:r>
              <a:rPr lang="en-US" sz="2200" dirty="0">
                <a:latin typeface="Open Sans" panose="020B0606030504020204"/>
              </a:rPr>
              <a:t>2. Um modelo bem concebido fornece uma versão simplificada da realidade</a:t>
            </a:r>
          </a:p>
          <a:p>
            <a:pPr marL="0" indent="0">
              <a:spcBef>
                <a:spcPts val="640"/>
              </a:spcBef>
              <a:buClr>
                <a:schemeClr val="dk1"/>
              </a:buClr>
              <a:buSzPts val="3200"/>
              <a:buNone/>
            </a:pPr>
            <a:endParaRPr sz="2400" dirty="0">
              <a:latin typeface="Open Sans" panose="020B0606030504020204"/>
            </a:endParaRPr>
          </a:p>
          <a:p>
            <a:pPr marL="514350" indent="-311150">
              <a:spcBef>
                <a:spcPts val="640"/>
              </a:spcBef>
              <a:buClr>
                <a:schemeClr val="dk1"/>
              </a:buClr>
              <a:buSzPts val="3200"/>
              <a:buNone/>
            </a:pPr>
            <a:endParaRPr sz="2400" dirty="0">
              <a:latin typeface="Open Sans" panose="020B0606030504020204"/>
            </a:endParaRPr>
          </a:p>
          <a:p>
            <a:pPr marL="0" indent="0">
              <a:spcBef>
                <a:spcPts val="640"/>
              </a:spcBef>
              <a:buClr>
                <a:schemeClr val="dk1"/>
              </a:buClr>
              <a:buSzPts val="3200"/>
              <a:buNone/>
            </a:pPr>
            <a:endParaRPr sz="2400" dirty="0">
              <a:latin typeface="Open Sans" panose="020B0606030504020204"/>
            </a:endParaRPr>
          </a:p>
        </p:txBody>
      </p:sp>
      <p:sp>
        <p:nvSpPr>
          <p:cNvPr id="7" name="Google Shape;387;p22"/>
          <p:cNvSpPr txBox="1"/>
          <p:nvPr/>
        </p:nvSpPr>
        <p:spPr>
          <a:xfrm>
            <a:off x="838200" y="1621630"/>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Mensagens-chave</a:t>
            </a:r>
            <a:endParaRPr sz="2000" dirty="0">
              <a:solidFill>
                <a:schemeClr val="dk1"/>
              </a:solidFill>
              <a:latin typeface="Calibri"/>
              <a:ea typeface="Calibri"/>
              <a:cs typeface="Calibri"/>
              <a:sym typeface="Calibri"/>
            </a:endParaRPr>
          </a:p>
        </p:txBody>
      </p:sp>
      <p:sp>
        <p:nvSpPr>
          <p:cNvPr id="8" name="Rectangle 7"/>
          <p:cNvSpPr/>
          <p:nvPr/>
        </p:nvSpPr>
        <p:spPr>
          <a:xfrm>
            <a:off x="122311" y="6356349"/>
            <a:ext cx="1834156" cy="246221"/>
          </a:xfrm>
          <a:prstGeom prst="rect">
            <a:avLst/>
          </a:prstGeom>
        </p:spPr>
        <p:txBody>
          <a:bodyPr wrap="none">
            <a:spAutoFit/>
          </a:bodyPr>
          <a:lstStyle/>
          <a:p>
            <a:r>
              <a:rPr lang="sv-SE" sz="1000" b="1" dirty="0">
                <a:solidFill>
                  <a:srgbClr val="1D1C1D"/>
                </a:solidFill>
                <a:latin typeface="Slack-Lato"/>
              </a:rPr>
              <a:t>Fonte:</a:t>
            </a:r>
            <a:r>
              <a:rPr lang="sv-SE" sz="1000" dirty="0">
                <a:solidFill>
                  <a:srgbClr val="1D1C1D"/>
                </a:solidFill>
                <a:latin typeface="Slack-Lato"/>
              </a:rPr>
              <a:t> Sahlberg et al. 2018</a:t>
            </a:r>
            <a:endParaRPr lang="en-GB" sz="1000" dirty="0"/>
          </a:p>
        </p:txBody>
      </p:sp>
      <p:sp>
        <p:nvSpPr>
          <p:cNvPr id="10" name="Title 1">
            <a:extLst>
              <a:ext uri="{FF2B5EF4-FFF2-40B4-BE49-F238E27FC236}">
                <a16:creationId xmlns:a16="http://schemas.microsoft.com/office/drawing/2014/main" id="{0FE8A6D3-0D3D-F64C-8145-EAC32DB895A9}"/>
              </a:ext>
            </a:extLst>
          </p:cNvPr>
          <p:cNvSpPr txBox="1">
            <a:spLocks/>
          </p:cNvSpPr>
          <p:nvPr/>
        </p:nvSpPr>
        <p:spPr>
          <a:xfrm>
            <a:off x="838200" y="283899"/>
            <a:ext cx="634036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Política energética e sistema energético</a:t>
            </a:r>
            <a:endParaRPr lang="en-GB" dirty="0"/>
          </a:p>
        </p:txBody>
      </p:sp>
    </p:spTree>
    <p:extLst>
      <p:ext uri="{BB962C8B-B14F-4D97-AF65-F5344CB8AC3E}">
        <p14:creationId xmlns:p14="http://schemas.microsoft.com/office/powerpoint/2010/main" val="556403722"/>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Aula 7.1 Referências</a:t>
            </a:r>
          </a:p>
        </p:txBody>
      </p:sp>
      <p:sp>
        <p:nvSpPr>
          <p:cNvPr id="5" name="Rectangle 4"/>
          <p:cNvSpPr/>
          <p:nvPr/>
        </p:nvSpPr>
        <p:spPr>
          <a:xfrm>
            <a:off x="838200" y="1794762"/>
            <a:ext cx="8078993" cy="2862322"/>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Aula 5: Modelação energética, desenvolvimento de cenários e análise de sensibilidade [Documento WWW]. Kit Didático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e_3/Lecture%205/ (acedido em 2.18.21).</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Introdução à Modelação de Sistemas de Energia, KTH-dESA e OpTIMUS.community. Disponível em: DOI: 10.5281/zenodo.1493113 </a:t>
            </a:r>
          </a:p>
        </p:txBody>
      </p:sp>
    </p:spTree>
    <p:extLst>
      <p:ext uri="{BB962C8B-B14F-4D97-AF65-F5344CB8AC3E}">
        <p14:creationId xmlns:p14="http://schemas.microsoft.com/office/powerpoint/2010/main" val="2220286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8" name="Title 1"/>
          <p:cNvSpPr txBox="1">
            <a:spLocks/>
          </p:cNvSpPr>
          <p:nvPr/>
        </p:nvSpPr>
        <p:spPr>
          <a:xfrm>
            <a:off x="0" y="410368"/>
            <a:ext cx="11719034"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Análise de cenários e de sensibilidade </a:t>
            </a:r>
            <a:r>
              <a:rPr lang="en-US" dirty="0" err="1"/>
              <a:t>na</a:t>
            </a:r>
            <a:r>
              <a:rPr lang="en-US" dirty="0"/>
              <a:t> </a:t>
            </a:r>
            <a:r>
              <a:rPr lang="en-US" dirty="0" err="1"/>
              <a:t>modelagem</a:t>
            </a:r>
            <a:r>
              <a:rPr lang="en-US" dirty="0"/>
              <a:t> do sistema energético</a:t>
            </a:r>
          </a:p>
        </p:txBody>
      </p:sp>
      <p:sp>
        <p:nvSpPr>
          <p:cNvPr id="11"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Previsões, cenários e previsões retrospectivas</a:t>
            </a:r>
            <a:endParaRPr sz="2000" dirty="0">
              <a:solidFill>
                <a:schemeClr val="accent5">
                  <a:lumMod val="60000"/>
                  <a:lumOff val="40000"/>
                </a:schemeClr>
              </a:solidFill>
              <a:latin typeface="Calibri"/>
              <a:ea typeface="Calibri"/>
              <a:cs typeface="Calibri"/>
              <a:sym typeface="Calibri"/>
            </a:endParaRPr>
          </a:p>
        </p:txBody>
      </p:sp>
      <p:sp>
        <p:nvSpPr>
          <p:cNvPr id="5" name="Rectangle 4"/>
          <p:cNvSpPr/>
          <p:nvPr/>
        </p:nvSpPr>
        <p:spPr>
          <a:xfrm>
            <a:off x="908639" y="6154483"/>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Fonte: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Adaptado </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de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ounded Rectangle 1"/>
          <p:cNvSpPr/>
          <p:nvPr/>
        </p:nvSpPr>
        <p:spPr>
          <a:xfrm>
            <a:off x="838200"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4307006"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7826646" y="2112360"/>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9389"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10" name="Rectangle 9"/>
          <p:cNvSpPr/>
          <p:nvPr/>
        </p:nvSpPr>
        <p:spPr>
          <a:xfrm>
            <a:off x="4505978"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12" name="Rectangle 11"/>
          <p:cNvSpPr/>
          <p:nvPr/>
        </p:nvSpPr>
        <p:spPr>
          <a:xfrm>
            <a:off x="7975748" y="3037985"/>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6" name="Rectangle 5"/>
          <p:cNvSpPr/>
          <p:nvPr/>
        </p:nvSpPr>
        <p:spPr>
          <a:xfrm>
            <a:off x="1172570" y="2217859"/>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Previsão</a:t>
            </a:r>
          </a:p>
        </p:txBody>
      </p:sp>
      <p:sp>
        <p:nvSpPr>
          <p:cNvPr id="13" name="Rectangle 12"/>
          <p:cNvSpPr/>
          <p:nvPr/>
        </p:nvSpPr>
        <p:spPr>
          <a:xfrm>
            <a:off x="4641376" y="2218385"/>
            <a:ext cx="2101755" cy="509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Cenários: exploratórios e normativos</a:t>
            </a:r>
          </a:p>
        </p:txBody>
      </p:sp>
      <p:sp>
        <p:nvSpPr>
          <p:cNvPr id="14" name="Rectangle 13"/>
          <p:cNvSpPr/>
          <p:nvPr/>
        </p:nvSpPr>
        <p:spPr>
          <a:xfrm>
            <a:off x="8110182" y="2219437"/>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Previsão do futuro</a:t>
            </a:r>
          </a:p>
        </p:txBody>
      </p:sp>
      <p:sp>
        <p:nvSpPr>
          <p:cNvPr id="15" name="Rectangle 14"/>
          <p:cNvSpPr/>
          <p:nvPr/>
        </p:nvSpPr>
        <p:spPr>
          <a:xfrm>
            <a:off x="1037171"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sp>
        <p:nvSpPr>
          <p:cNvPr id="16" name="Rectangle 15"/>
          <p:cNvSpPr/>
          <p:nvPr/>
        </p:nvSpPr>
        <p:spPr>
          <a:xfrm>
            <a:off x="4505977" y="5271097"/>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sp>
        <p:nvSpPr>
          <p:cNvPr id="17" name="Rectangle 16"/>
          <p:cNvSpPr/>
          <p:nvPr/>
        </p:nvSpPr>
        <p:spPr>
          <a:xfrm>
            <a:off x="7974783"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cxnSp>
        <p:nvCxnSpPr>
          <p:cNvPr id="19" name="Straight Arrow Connector 18"/>
          <p:cNvCxnSpPr>
            <a:stCxn id="15" idx="0"/>
          </p:cNvCxnSpPr>
          <p:nvPr/>
        </p:nvCxnSpPr>
        <p:spPr>
          <a:xfrm flipH="1" flipV="1">
            <a:off x="1172570" y="3611191"/>
            <a:ext cx="1050877"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0"/>
          </p:cNvCxnSpPr>
          <p:nvPr/>
        </p:nvCxnSpPr>
        <p:spPr>
          <a:xfrm flipV="1">
            <a:off x="2223447" y="3611191"/>
            <a:ext cx="874595"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4" idx="2"/>
          </p:cNvCxnSpPr>
          <p:nvPr/>
        </p:nvCxnSpPr>
        <p:spPr>
          <a:xfrm flipV="1">
            <a:off x="2223447" y="3599808"/>
            <a:ext cx="2218" cy="1664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392072" y="3845467"/>
            <a:ext cx="627797" cy="5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2374710" y="3831820"/>
            <a:ext cx="518615" cy="10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flipH="1" flipV="1">
            <a:off x="4641376" y="3611191"/>
            <a:ext cx="1050877" cy="16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252414" y="3614823"/>
            <a:ext cx="438703" cy="1649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659898" y="3643016"/>
            <a:ext cx="32355" cy="162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691116" y="3643016"/>
            <a:ext cx="404884" cy="162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676075" y="3643016"/>
            <a:ext cx="888498" cy="1616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Arc 52"/>
          <p:cNvSpPr/>
          <p:nvPr/>
        </p:nvSpPr>
        <p:spPr>
          <a:xfrm rot="14347232">
            <a:off x="9369573" y="2997005"/>
            <a:ext cx="2153532" cy="3051597"/>
          </a:xfrm>
          <a:prstGeom prst="arc">
            <a:avLst>
              <a:gd name="adj1" fmla="val 16200000"/>
              <a:gd name="adj2" fmla="val 21534335"/>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4" name="Arc 53"/>
          <p:cNvSpPr/>
          <p:nvPr/>
        </p:nvSpPr>
        <p:spPr>
          <a:xfrm rot="3486606">
            <a:off x="7559170" y="2961958"/>
            <a:ext cx="2096872" cy="2795308"/>
          </a:xfrm>
          <a:prstGeom prst="arc">
            <a:avLst>
              <a:gd name="adj1" fmla="val 16200000"/>
              <a:gd name="adj2" fmla="val 21534335"/>
            </a:avLst>
          </a:prstGeom>
          <a:ln>
            <a:prstDash val="sys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5" name="Oval 54"/>
          <p:cNvSpPr/>
          <p:nvPr/>
        </p:nvSpPr>
        <p:spPr>
          <a:xfrm>
            <a:off x="9703558" y="361119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8695896" y="364076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9175848" y="362938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2"/>
          <p:cNvSpPr txBox="1"/>
          <p:nvPr/>
        </p:nvSpPr>
        <p:spPr>
          <a:xfrm>
            <a:off x="7603569" y="6144347"/>
            <a:ext cx="42164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3"/>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87164691"/>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36FD69-E80D-4F71-915D-9839581AE6A3}">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628</TotalTime>
  <Words>5375</Words>
  <Application>Microsoft Office PowerPoint</Application>
  <PresentationFormat>Widescreen</PresentationFormat>
  <Paragraphs>303</Paragraphs>
  <Slides>27</Slides>
  <Notes>23</Notes>
  <HiddenSlides>0</HiddenSlides>
  <MMClips>0</MMClips>
  <ScaleCrop>false</ScaleCrop>
  <HeadingPairs>
    <vt:vector size="6" baseType="variant">
      <vt:variant>
        <vt:lpstr>Fontes usadas</vt:lpstr>
      </vt:variant>
      <vt:variant>
        <vt:i4>7</vt:i4>
      </vt:variant>
      <vt:variant>
        <vt:lpstr>Tema</vt:lpstr>
      </vt:variant>
      <vt:variant>
        <vt:i4>2</vt:i4>
      </vt:variant>
      <vt:variant>
        <vt:lpstr>Títulos de slides</vt:lpstr>
      </vt:variant>
      <vt:variant>
        <vt:i4>27</vt:i4>
      </vt:variant>
    </vt:vector>
  </HeadingPairs>
  <TitlesOfParts>
    <vt:vector size="36" baseType="lpstr">
      <vt:lpstr>Arial</vt:lpstr>
      <vt:lpstr>Calibri</vt:lpstr>
      <vt:lpstr>Calibri Light</vt:lpstr>
      <vt:lpstr>Open Sans</vt:lpstr>
      <vt:lpstr>Open Sans </vt:lpstr>
      <vt:lpstr>Open Sans ExtraBold</vt:lpstr>
      <vt:lpstr>Slack-Lato</vt:lpstr>
      <vt:lpstr>Office Theme</vt:lpstr>
      <vt:lpstr>Office Theme</vt:lpstr>
      <vt:lpstr>AULA 7 MODELAGEM ENERGÉTICA, DESENVOLVIMENTO DE CENÁRIOS E ANÁLISE DE SENSIBILIDADE</vt:lpstr>
      <vt:lpstr>Apresentação do PowerPoint</vt:lpstr>
      <vt:lpstr>Apresentação do PowerPoint</vt:lpstr>
      <vt:lpstr>Apresentação do PowerPoint</vt:lpstr>
      <vt:lpstr>Apresentação do PowerPoint</vt:lpstr>
      <vt:lpstr>Apresentação do PowerPoint</vt:lpstr>
      <vt:lpstr>Apresentação do PowerPoint</vt:lpstr>
      <vt:lpstr>Aula 7.1 Referências</vt:lpstr>
      <vt:lpstr>Apresentação do PowerPoint</vt:lpstr>
      <vt:lpstr>Apresentação do PowerPoint</vt:lpstr>
      <vt:lpstr>Apresentação do PowerPoint</vt:lpstr>
      <vt:lpstr>Apresentação do PowerPoint</vt:lpstr>
      <vt:lpstr>Apresentação do PowerPoint</vt:lpstr>
      <vt:lpstr>Aula 7.2 Referências</vt:lpstr>
      <vt:lpstr>7.3 Análise de cenários</vt:lpstr>
      <vt:lpstr>Apresentação do PowerPoint</vt:lpstr>
      <vt:lpstr>Apresentação do PowerPoint</vt:lpstr>
      <vt:lpstr>Apresentação do PowerPoint</vt:lpstr>
      <vt:lpstr>Aula 7.3 Referências</vt:lpstr>
      <vt:lpstr>7.4 Teoria avançada I </vt:lpstr>
      <vt:lpstr>7.4 Teoria avançada I</vt:lpstr>
      <vt:lpstr>7.4 Teoria avançada I</vt:lpstr>
      <vt:lpstr>7.4 Teoria avançada I </vt:lpstr>
      <vt:lpstr>Apresentação do PowerPoint</vt:lpstr>
      <vt:lpstr>Aula 7.4 Referências</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docId:9FA11DD2273128D597409A266B8C8BA9</cp:keywords>
  <cp:lastModifiedBy>Leo</cp:lastModifiedBy>
  <cp:revision>116</cp:revision>
  <dcterms:created xsi:type="dcterms:W3CDTF">2021-02-10T16:48:02Z</dcterms:created>
  <dcterms:modified xsi:type="dcterms:W3CDTF">2025-02-24T17:49:42Z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