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0" r:id="rId1"/>
  </p:sldMasterIdLst>
  <p:notesMasterIdLst>
    <p:notesMasterId r:id="rId11"/>
  </p:notesMasterIdLst>
  <p:sldIdLst>
    <p:sldId id="313" r:id="rId2"/>
    <p:sldId id="320" r:id="rId3"/>
    <p:sldId id="326" r:id="rId4"/>
    <p:sldId id="321" r:id="rId5"/>
    <p:sldId id="322" r:id="rId6"/>
    <p:sldId id="331" r:id="rId7"/>
    <p:sldId id="323" r:id="rId8"/>
    <p:sldId id="324" r:id="rId9"/>
    <p:sldId id="32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7" autoAdjust="0"/>
    <p:restoredTop sz="82002" autoAdjust="0"/>
  </p:normalViewPr>
  <p:slideViewPr>
    <p:cSldViewPr snapToGrid="0" snapToObjects="1">
      <p:cViewPr varScale="1">
        <p:scale>
          <a:sx n="88" d="100"/>
          <a:sy n="88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41F90-B056-814F-90B0-44A36A4ADB5D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7D72F-3E17-E34C-8F9E-17EDCCBB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59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Lauren</a:t>
            </a:r>
            <a:r>
              <a:rPr lang="en-US" baseline="0" dirty="0" smtClean="0"/>
              <a:t> and Konna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7D72F-3E17-E34C-8F9E-17EDCCBBED5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81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7D72F-3E17-E34C-8F9E-17EDCCBBED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2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3947" y="5963832"/>
            <a:ext cx="12375419" cy="979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8"/>
          <p:cNvSpPr/>
          <p:nvPr/>
        </p:nvSpPr>
        <p:spPr>
          <a:xfrm>
            <a:off x="-274590" y="-24276"/>
            <a:ext cx="5814212" cy="6967242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7465" h="6967242">
                <a:moveTo>
                  <a:pt x="40460" y="0"/>
                </a:moveTo>
                <a:lnTo>
                  <a:pt x="3997465" y="8092"/>
                </a:lnTo>
                <a:lnTo>
                  <a:pt x="2702740" y="6951058"/>
                </a:lnTo>
                <a:lnTo>
                  <a:pt x="64736" y="6967242"/>
                </a:lnTo>
                <a:lnTo>
                  <a:pt x="0" y="6967242"/>
                </a:lnTo>
                <a:lnTo>
                  <a:pt x="40460" y="0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1"/>
            <a:ext cx="6172200" cy="38036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1"/>
            <a:ext cx="6172200" cy="38036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57401"/>
            <a:ext cx="6172200" cy="380365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041" y="1871561"/>
            <a:ext cx="3128927" cy="346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899" y="1825625"/>
            <a:ext cx="3811901" cy="42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>
            <a:off x="0" y="6070038"/>
            <a:ext cx="12241161" cy="816077"/>
          </a:xfrm>
          <a:custGeom>
            <a:avLst/>
            <a:gdLst>
              <a:gd name="connsiteX0" fmla="*/ 12231329 w 12241161"/>
              <a:gd name="connsiteY0" fmla="*/ 0 h 816077"/>
              <a:gd name="connsiteX1" fmla="*/ 0 w 12241161"/>
              <a:gd name="connsiteY1" fmla="*/ 314632 h 816077"/>
              <a:gd name="connsiteX2" fmla="*/ 0 w 12241161"/>
              <a:gd name="connsiteY2" fmla="*/ 816077 h 816077"/>
              <a:gd name="connsiteX3" fmla="*/ 12241161 w 12241161"/>
              <a:gd name="connsiteY3" fmla="*/ 796413 h 816077"/>
              <a:gd name="connsiteX4" fmla="*/ 12231329 w 12241161"/>
              <a:gd name="connsiteY4" fmla="*/ 0 h 8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1161" h="816077">
                <a:moveTo>
                  <a:pt x="12231329" y="0"/>
                </a:moveTo>
                <a:lnTo>
                  <a:pt x="0" y="314632"/>
                </a:lnTo>
                <a:lnTo>
                  <a:pt x="0" y="816077"/>
                </a:lnTo>
                <a:lnTo>
                  <a:pt x="12241161" y="796413"/>
                </a:lnTo>
                <a:lnTo>
                  <a:pt x="1223132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7582" y="6356352"/>
            <a:ext cx="244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C4D9B3C0-B41B-1B40-A2AE-BA98CC36DAEE}" type="datetimeFigureOut">
              <a:rPr lang="en-US" smtClean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653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8064" y="369173"/>
            <a:ext cx="1275735" cy="790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68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j-lt"/>
          <a:ea typeface="Roboto" charset="0"/>
          <a:cs typeface="Roboto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j-lt"/>
          <a:ea typeface="Roboto" charset="0"/>
          <a:cs typeface="Roboto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j-lt"/>
          <a:ea typeface="Roboto" charset="0"/>
          <a:cs typeface="Roboto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j-lt"/>
          <a:ea typeface="Roboto" charset="0"/>
          <a:cs typeface="Roboto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j-lt"/>
          <a:ea typeface="Roboto" charset="0"/>
          <a:cs typeface="Roboto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j-lt"/>
          <a:ea typeface="Roboto" charset="0"/>
          <a:cs typeface="Roboto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meningitis.org/get-involved/students/challenge-leader-resources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28256"/>
            <a:ext cx="12192002" cy="8128001"/>
          </a:xfrm>
          <a:prstGeom prst="rect">
            <a:avLst/>
          </a:prstGeom>
        </p:spPr>
      </p:pic>
      <p:sp>
        <p:nvSpPr>
          <p:cNvPr id="12" name="Text Placeholder 5"/>
          <p:cNvSpPr txBox="1">
            <a:spLocks/>
          </p:cNvSpPr>
          <p:nvPr/>
        </p:nvSpPr>
        <p:spPr>
          <a:xfrm>
            <a:off x="838200" y="5399551"/>
            <a:ext cx="10734368" cy="128747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524891" y="-26504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216" y="237307"/>
            <a:ext cx="1264886" cy="78333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-1" y="5084338"/>
            <a:ext cx="12241161" cy="2907243"/>
          </a:xfrm>
          <a:custGeom>
            <a:avLst/>
            <a:gdLst>
              <a:gd name="connsiteX0" fmla="*/ 0 w 9242854"/>
              <a:gd name="connsiteY0" fmla="*/ 3253946 h 3262184"/>
              <a:gd name="connsiteX1" fmla="*/ 0 w 9242854"/>
              <a:gd name="connsiteY1" fmla="*/ 782595 h 3262184"/>
              <a:gd name="connsiteX2" fmla="*/ 9242854 w 9242854"/>
              <a:gd name="connsiteY2" fmla="*/ 0 h 3262184"/>
              <a:gd name="connsiteX3" fmla="*/ 9209902 w 9242854"/>
              <a:gd name="connsiteY3" fmla="*/ 3262184 h 3262184"/>
              <a:gd name="connsiteX4" fmla="*/ 0 w 9242854"/>
              <a:gd name="connsiteY4" fmla="*/ 3253946 h 3262184"/>
              <a:gd name="connsiteX0" fmla="*/ 0 w 9209902"/>
              <a:gd name="connsiteY0" fmla="*/ 3253946 h 3262184"/>
              <a:gd name="connsiteX1" fmla="*/ 0 w 9209902"/>
              <a:gd name="connsiteY1" fmla="*/ 782595 h 3262184"/>
              <a:gd name="connsiteX2" fmla="*/ 9165216 w 9209902"/>
              <a:gd name="connsiteY2" fmla="*/ 0 h 3262184"/>
              <a:gd name="connsiteX3" fmla="*/ 9209902 w 9209902"/>
              <a:gd name="connsiteY3" fmla="*/ 3262184 h 3262184"/>
              <a:gd name="connsiteX4" fmla="*/ 0 w 9209902"/>
              <a:gd name="connsiteY4" fmla="*/ 3253946 h 3262184"/>
              <a:gd name="connsiteX0" fmla="*/ 0 w 9165216"/>
              <a:gd name="connsiteY0" fmla="*/ 3253946 h 3253946"/>
              <a:gd name="connsiteX1" fmla="*/ 0 w 9165216"/>
              <a:gd name="connsiteY1" fmla="*/ 782595 h 3253946"/>
              <a:gd name="connsiteX2" fmla="*/ 9165216 w 9165216"/>
              <a:gd name="connsiteY2" fmla="*/ 0 h 3253946"/>
              <a:gd name="connsiteX3" fmla="*/ 9097759 w 9165216"/>
              <a:gd name="connsiteY3" fmla="*/ 3135975 h 3253946"/>
              <a:gd name="connsiteX4" fmla="*/ 0 w 9165216"/>
              <a:gd name="connsiteY4" fmla="*/ 3253946 h 3253946"/>
              <a:gd name="connsiteX0" fmla="*/ 0 w 9165216"/>
              <a:gd name="connsiteY0" fmla="*/ 3253946 h 3271893"/>
              <a:gd name="connsiteX1" fmla="*/ 0 w 9165216"/>
              <a:gd name="connsiteY1" fmla="*/ 782595 h 3271893"/>
              <a:gd name="connsiteX2" fmla="*/ 9165216 w 9165216"/>
              <a:gd name="connsiteY2" fmla="*/ 0 h 3271893"/>
              <a:gd name="connsiteX3" fmla="*/ 9149518 w 9165216"/>
              <a:gd name="connsiteY3" fmla="*/ 3271893 h 3271893"/>
              <a:gd name="connsiteX4" fmla="*/ 0 w 9165216"/>
              <a:gd name="connsiteY4" fmla="*/ 3253946 h 32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5216" h="3271893">
                <a:moveTo>
                  <a:pt x="0" y="3253946"/>
                </a:moveTo>
                <a:lnTo>
                  <a:pt x="0" y="782595"/>
                </a:lnTo>
                <a:lnTo>
                  <a:pt x="9165216" y="0"/>
                </a:lnTo>
                <a:cubicBezTo>
                  <a:pt x="9159983" y="1090631"/>
                  <a:pt x="9154751" y="2181262"/>
                  <a:pt x="9149518" y="3271893"/>
                </a:cubicBezTo>
                <a:lnTo>
                  <a:pt x="0" y="325394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451831" y="5929012"/>
            <a:ext cx="11337496" cy="595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algn="r"/>
            <a:r>
              <a:rPr lang="en-US" sz="6600" b="1" dirty="0" smtClean="0">
                <a:solidFill>
                  <a:srgbClr val="FFFFFF"/>
                </a:solidFill>
              </a:rPr>
              <a:t>Fundraising</a:t>
            </a:r>
            <a:endParaRPr lang="en-US" sz="6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74" y="-49161"/>
            <a:ext cx="10488191" cy="699212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4319" y="630277"/>
            <a:ext cx="6014310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Fundraising Opportunities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384103"/>
            <a:ext cx="47721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Organised by MRF:</a:t>
            </a:r>
            <a:endParaRPr lang="en-GB" b="1" dirty="0">
              <a:solidFill>
                <a:srgbClr val="00A3B2"/>
              </a:solidFill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Minimum 3 local street collections per term (UK)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Home collections (Christmas, Easter and summer)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London Loot </a:t>
            </a:r>
            <a:r>
              <a:rPr lang="en-GB" dirty="0" smtClean="0">
                <a:ea typeface="Roboto" panose="02000000000000000000" pitchFamily="2" charset="0"/>
              </a:rPr>
              <a:t>– collection in London </a:t>
            </a:r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>
                <a:ea typeface="Roboto" panose="02000000000000000000" pitchFamily="2" charset="0"/>
              </a:rPr>
              <a:t>Megaraids</a:t>
            </a:r>
            <a:r>
              <a:rPr lang="en-GB" dirty="0" smtClean="0">
                <a:ea typeface="Roboto" panose="02000000000000000000" pitchFamily="2" charset="0"/>
              </a:rPr>
              <a:t> </a:t>
            </a:r>
            <a:r>
              <a:rPr lang="en-GB" dirty="0" smtClean="0">
                <a:ea typeface="Roboto" panose="02000000000000000000" pitchFamily="2" charset="0"/>
              </a:rPr>
              <a:t>– collections in big cities </a:t>
            </a:r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Raffle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a typeface="Roboto" panose="02000000000000000000" pitchFamily="2" charset="0"/>
            </a:endParaRPr>
          </a:p>
          <a:p>
            <a:r>
              <a:rPr lang="en-GB" b="1" dirty="0" smtClean="0">
                <a:solidFill>
                  <a:srgbClr val="00A3AD"/>
                </a:solidFill>
                <a:ea typeface="Roboto" panose="02000000000000000000" pitchFamily="2" charset="0"/>
              </a:rPr>
              <a:t>Organised by you: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Your choice!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See your handout for group fundraisers you could organise around your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r="257"/>
          <a:stretch/>
        </p:blipFill>
        <p:spPr>
          <a:xfrm>
            <a:off x="1475098" y="-39329"/>
            <a:ext cx="10716902" cy="773671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4325" y="256129"/>
            <a:ext cx="5826219" cy="16002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+mn-lt"/>
              </a:rPr>
              <a:t>Group Fundraisers</a:t>
            </a:r>
            <a:endParaRPr lang="en-US" sz="44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0E3F1D09-A352-4587-9644-9567AE870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24" y="2062250"/>
            <a:ext cx="5012395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Each term you need to arrange at least 1 Group Fundraiser such as a bag pack, garden centre collection or train station collection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Contacts for some of these local to you are in your CL packs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These are large fundraisers that you will invite your team to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 especially those that are struggling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Try to organise them in the holidays to give you plenty of time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 have more ideas for you on the Challenge Leader Hub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41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109" b="4291"/>
          <a:stretch/>
        </p:blipFill>
        <p:spPr>
          <a:xfrm>
            <a:off x="1655989" y="-19665"/>
            <a:ext cx="12882049" cy="697246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4319" y="358189"/>
            <a:ext cx="6014310" cy="1600200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chemeClr val="accent1"/>
                </a:solidFill>
                <a:latin typeface="+mn-lt"/>
              </a:rPr>
              <a:t>CL HUB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384103"/>
            <a:ext cx="4772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We provide the following resources:</a:t>
            </a:r>
            <a:endParaRPr lang="en-GB" b="1" dirty="0">
              <a:solidFill>
                <a:srgbClr val="00A3B2"/>
              </a:solidFill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Recruitment plans tailored to your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Group fundraising guides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University-specific contact lists for organising group fundraisers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Case studies of previous Challenge Leaders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Ready-made fundraising / trip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LOADS of other resources to help you fulfil your role!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ea typeface="Roboto" panose="02000000000000000000" pitchFamily="2" charset="0"/>
            </a:endParaRPr>
          </a:p>
          <a:p>
            <a:r>
              <a:rPr lang="en-GB" dirty="0">
                <a:ea typeface="Roboto" panose="02000000000000000000" pitchFamily="2" charset="0"/>
                <a:hlinkClick r:id="rId5"/>
              </a:rPr>
              <a:t>https://</a:t>
            </a:r>
            <a:r>
              <a:rPr lang="en-GB" dirty="0" smtClean="0">
                <a:ea typeface="Roboto" panose="02000000000000000000" pitchFamily="2" charset="0"/>
                <a:hlinkClick r:id="rId5"/>
              </a:rPr>
              <a:t>www.meningitis.org/get-involved/students/challenge-leader-resources</a:t>
            </a:r>
            <a:endParaRPr lang="en-GB" dirty="0" smtClean="0">
              <a:ea typeface="Roboto" panose="02000000000000000000" pitchFamily="2" charset="0"/>
            </a:endParaRPr>
          </a:p>
          <a:p>
            <a:endParaRPr lang="en-GB" dirty="0" smtClean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8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94" y="-189890"/>
            <a:ext cx="10720276" cy="7142688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4319" y="358189"/>
            <a:ext cx="6014310" cy="16002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  <a:latin typeface="+mn-lt"/>
              </a:rPr>
              <a:t>1-2-1s</a:t>
            </a:r>
            <a:endParaRPr lang="en-US" sz="48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249959"/>
            <a:ext cx="47721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You will hold termly 121’s with your team. A how-to guide is in your CL pack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Always start off by discussing what fundraising ideas they already have, and then offer them some other ideas if needed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If they’re stuck for inspiration, tell them to draw a </a:t>
            </a:r>
            <a:r>
              <a:rPr lang="en-GB" dirty="0" err="1" smtClean="0">
                <a:ea typeface="Roboto" panose="02000000000000000000" pitchFamily="2" charset="0"/>
              </a:rPr>
              <a:t>mindmap</a:t>
            </a:r>
            <a:r>
              <a:rPr lang="en-GB" dirty="0" smtClean="0">
                <a:ea typeface="Roboto" panose="02000000000000000000" pitchFamily="2" charset="0"/>
              </a:rPr>
              <a:t> of all their networks, and think of a fundraiser that they could do with each of them</a:t>
            </a:r>
          </a:p>
          <a:p>
            <a:endParaRPr lang="en-GB" dirty="0" smtClean="0">
              <a:ea typeface="Roboto" panose="02000000000000000000" pitchFamily="2" charset="0"/>
            </a:endParaRPr>
          </a:p>
          <a:p>
            <a:r>
              <a:rPr lang="en-GB" dirty="0">
                <a:ea typeface="Roboto" panose="02000000000000000000" pitchFamily="2" charset="0"/>
              </a:rPr>
              <a:t>A</a:t>
            </a:r>
            <a:r>
              <a:rPr lang="en-GB" dirty="0" smtClean="0">
                <a:ea typeface="Roboto" panose="02000000000000000000" pitchFamily="2" charset="0"/>
              </a:rPr>
              <a:t>lways hold your 1-2-1s in a public place (such as in a café on campus, for example)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3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60" y="-68826"/>
            <a:ext cx="10644460" cy="710574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4319" y="760805"/>
            <a:ext cx="6014310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What is a workshop?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384103"/>
            <a:ext cx="45142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Your workshops are usually 1 hour sessions which are 50/50 trip and MRF focused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The 1</a:t>
            </a:r>
            <a:r>
              <a:rPr lang="en-GB" baseline="30000" dirty="0" smtClean="0">
                <a:ea typeface="Roboto" panose="02000000000000000000" pitchFamily="2" charset="0"/>
              </a:rPr>
              <a:t>st</a:t>
            </a:r>
            <a:r>
              <a:rPr lang="en-GB" dirty="0" smtClean="0">
                <a:ea typeface="Roboto" panose="02000000000000000000" pitchFamily="2" charset="0"/>
              </a:rPr>
              <a:t> half could be about kit, vaccines or the trip details itself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The 2</a:t>
            </a:r>
            <a:r>
              <a:rPr lang="en-GB" baseline="30000" dirty="0" smtClean="0">
                <a:ea typeface="Roboto" panose="02000000000000000000" pitchFamily="2" charset="0"/>
              </a:rPr>
              <a:t>nd</a:t>
            </a:r>
            <a:r>
              <a:rPr lang="en-GB" dirty="0" smtClean="0">
                <a:ea typeface="Roboto" panose="02000000000000000000" pitchFamily="2" charset="0"/>
              </a:rPr>
              <a:t> half about how to fundraise at home, getting the most out of street collections or brainstorming big events</a:t>
            </a:r>
          </a:p>
          <a:p>
            <a:endParaRPr lang="en-GB" dirty="0">
              <a:ea typeface="Roboto" panose="02000000000000000000" pitchFamily="2" charset="0"/>
            </a:endParaRPr>
          </a:p>
          <a:p>
            <a:pPr algn="ctr"/>
            <a:r>
              <a:rPr lang="en-GB" b="1" dirty="0" smtClean="0">
                <a:solidFill>
                  <a:srgbClr val="00A3AD"/>
                </a:solidFill>
                <a:ea typeface="Roboto" panose="02000000000000000000" pitchFamily="2" charset="0"/>
              </a:rPr>
              <a:t>You have all of these resources ready for you whatever you decide to talk about each term!</a:t>
            </a:r>
            <a:endParaRPr lang="en-GB" b="1" dirty="0">
              <a:solidFill>
                <a:srgbClr val="00A3AD"/>
              </a:solidFill>
              <a:ea typeface="Roboto" panose="02000000000000000000" pitchFamily="2" charset="0"/>
            </a:endParaRPr>
          </a:p>
          <a:p>
            <a:endParaRPr lang="en-GB" dirty="0" smtClean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30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60" y="-68826"/>
            <a:ext cx="10644460" cy="710574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4319" y="760805"/>
            <a:ext cx="6014310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How to deliver a workshop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384103"/>
            <a:ext cx="45142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You should hold 1 workshop per term.</a:t>
            </a:r>
          </a:p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A how-to is also in your CL Pack.</a:t>
            </a:r>
          </a:p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You need to:</a:t>
            </a:r>
            <a:endParaRPr lang="en-GB" b="1" dirty="0">
              <a:solidFill>
                <a:srgbClr val="00A3B2"/>
              </a:solidFill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Book a room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Create a private Facebook event and invite all of your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Print out enough handouts for everyone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Print out a copy of the script if you’re worried about forgetting stuff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Deliver the workshop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ea typeface="Roboto" panose="02000000000000000000" pitchFamily="2" charset="0"/>
            </a:endParaRPr>
          </a:p>
          <a:p>
            <a:endParaRPr lang="en-GB" dirty="0">
              <a:ea typeface="Roboto" panose="02000000000000000000" pitchFamily="2" charset="0"/>
            </a:endParaRPr>
          </a:p>
          <a:p>
            <a:pPr algn="ctr"/>
            <a:r>
              <a:rPr lang="en-GB" b="1" dirty="0" smtClean="0">
                <a:solidFill>
                  <a:srgbClr val="00A3AD"/>
                </a:solidFill>
                <a:ea typeface="Roboto" panose="02000000000000000000" pitchFamily="2" charset="0"/>
              </a:rPr>
              <a:t>All the rest of the work has been done </a:t>
            </a:r>
          </a:p>
          <a:p>
            <a:pPr algn="ctr"/>
            <a:r>
              <a:rPr lang="en-GB" b="1" dirty="0" smtClean="0">
                <a:solidFill>
                  <a:srgbClr val="00A3AD"/>
                </a:solidFill>
                <a:ea typeface="Roboto" panose="02000000000000000000" pitchFamily="2" charset="0"/>
              </a:rPr>
              <a:t>for you!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00" y="-49161"/>
            <a:ext cx="9449693" cy="708727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4319" y="265271"/>
            <a:ext cx="6014310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Elusive Fundraisers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1929643"/>
            <a:ext cx="47721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DA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Elusive Fundraisers are your fundraisers who you struggle to get in contact with.</a:t>
            </a:r>
          </a:p>
          <a:p>
            <a:r>
              <a:rPr lang="en-GB" b="1" dirty="0" smtClean="0">
                <a:solidFill>
                  <a:srgbClr val="00ADA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We </a:t>
            </a:r>
            <a:r>
              <a:rPr lang="en-GB" b="1" dirty="0">
                <a:solidFill>
                  <a:srgbClr val="00ADA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recommend </a:t>
            </a:r>
            <a:r>
              <a:rPr lang="en-GB" b="1" dirty="0" smtClean="0">
                <a:solidFill>
                  <a:srgbClr val="00ADA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the </a:t>
            </a:r>
            <a:r>
              <a:rPr lang="en-GB" b="1" dirty="0">
                <a:solidFill>
                  <a:srgbClr val="00ADA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following steps: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Initial contact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Fundraising opportunity/ important info (ALWAYS phrase in a way that requires a response)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Other Challenge Leader (or Challenges Officer) – good cop bad cop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Tag in Facebook post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Ask your charity/ tour operator for another means of contacting them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Try another method – not everyone uses social media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Leave it with your charity </a:t>
            </a:r>
          </a:p>
          <a:p>
            <a:pPr marL="457200" indent="-457200">
              <a:buFont typeface="+mj-lt"/>
              <a:buAutoNum type="arabicPeriod"/>
            </a:pP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ADA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Don’t waste your time/energy on those who don’t want to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4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32" y="0"/>
            <a:ext cx="10429197" cy="6952798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4319" y="358189"/>
            <a:ext cx="6014310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Socials 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384103"/>
            <a:ext cx="47721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Socials are a great way to get your team to bond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We recommend that your first social is a sober one in order to ensure it’s inclusive to everyone (going on a night out with a group of strangers can be very daunting!)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If there is drinking involved, we recommend electing a ‘sober sec’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It’s also a good idea to do a risk assessment prior to the event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Check out what Adam and Elisha did in their case study in your handbook </a:t>
            </a:r>
          </a:p>
        </p:txBody>
      </p:sp>
    </p:spTree>
    <p:extLst>
      <p:ext uri="{BB962C8B-B14F-4D97-AF65-F5344CB8AC3E}">
        <p14:creationId xmlns:p14="http://schemas.microsoft.com/office/powerpoint/2010/main" val="32384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RF">
  <a:themeElements>
    <a:clrScheme name="MRF FINAL">
      <a:dk1>
        <a:srgbClr val="191919"/>
      </a:dk1>
      <a:lt1>
        <a:srgbClr val="FFFFFF"/>
      </a:lt1>
      <a:dk2>
        <a:srgbClr val="191919"/>
      </a:dk2>
      <a:lt2>
        <a:srgbClr val="E7E6E6"/>
      </a:lt2>
      <a:accent1>
        <a:srgbClr val="582C83"/>
      </a:accent1>
      <a:accent2>
        <a:srgbClr val="D22630"/>
      </a:accent2>
      <a:accent3>
        <a:srgbClr val="0AA3AD"/>
      </a:accent3>
      <a:accent4>
        <a:srgbClr val="F2A900"/>
      </a:accent4>
      <a:accent5>
        <a:srgbClr val="3A5DC3"/>
      </a:accent5>
      <a:accent6>
        <a:srgbClr val="A5A5A5"/>
      </a:accent6>
      <a:hlink>
        <a:srgbClr val="582C83"/>
      </a:hlink>
      <a:folHlink>
        <a:srgbClr val="3A5D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496A6E41-BA07-DC4F-A2F8-5F8FDC84D580}" vid="{EBAE8E76-1FE9-7242-8659-0612872799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MRF</Template>
  <TotalTime>3980</TotalTime>
  <Words>616</Words>
  <Application>Microsoft Office PowerPoint</Application>
  <PresentationFormat>Widescreen</PresentationFormat>
  <Paragraphs>83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Roboto</vt:lpstr>
      <vt:lpstr>MRF</vt:lpstr>
      <vt:lpstr>PowerPoint Presentation</vt:lpstr>
      <vt:lpstr>Fundraising Opportunities</vt:lpstr>
      <vt:lpstr>Group Fundraisers</vt:lpstr>
      <vt:lpstr>CL HUB</vt:lpstr>
      <vt:lpstr>1-2-1s</vt:lpstr>
      <vt:lpstr>What is a workshop?</vt:lpstr>
      <vt:lpstr>How to deliver a workshop</vt:lpstr>
      <vt:lpstr>Elusive Fundraisers</vt:lpstr>
      <vt:lpstr>Socials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PowerPoint</dc:title>
  <dc:creator>Microsoft Office User</dc:creator>
  <cp:lastModifiedBy>Jenny Robinson</cp:lastModifiedBy>
  <cp:revision>107</cp:revision>
  <dcterms:created xsi:type="dcterms:W3CDTF">2017-11-04T15:47:17Z</dcterms:created>
  <dcterms:modified xsi:type="dcterms:W3CDTF">2018-09-18T16:18:39Z</dcterms:modified>
  <cp:contentStatus/>
</cp:coreProperties>
</file>