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702" r:id="rId5"/>
  </p:sldMasterIdLst>
  <p:notesMasterIdLst>
    <p:notesMasterId r:id="rId30"/>
  </p:notesMasterIdLst>
  <p:sldIdLst>
    <p:sldId id="256" r:id="rId6"/>
    <p:sldId id="268" r:id="rId7"/>
    <p:sldId id="269" r:id="rId8"/>
    <p:sldId id="270" r:id="rId9"/>
    <p:sldId id="271" r:id="rId10"/>
    <p:sldId id="272" r:id="rId11"/>
    <p:sldId id="293" r:id="rId12"/>
    <p:sldId id="274" r:id="rId13"/>
    <p:sldId id="275" r:id="rId14"/>
    <p:sldId id="294" r:id="rId15"/>
    <p:sldId id="276" r:id="rId16"/>
    <p:sldId id="277" r:id="rId17"/>
    <p:sldId id="278" r:id="rId18"/>
    <p:sldId id="279" r:id="rId19"/>
    <p:sldId id="280" r:id="rId20"/>
    <p:sldId id="281" r:id="rId21"/>
    <p:sldId id="282" r:id="rId22"/>
    <p:sldId id="292" r:id="rId23"/>
    <p:sldId id="291" r:id="rId24"/>
    <p:sldId id="285" r:id="rId25"/>
    <p:sldId id="286" r:id="rId26"/>
    <p:sldId id="287" r:id="rId27"/>
    <p:sldId id="290" r:id="rId28"/>
    <p:sldId id="29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qMP4iR1fASHAZuYCut6FQ==" hashData="MZqqaboME7RykGJk8Z3g/grvE4xIvK+20FHQiCpO9alKAqtUcGeEmcmRnC/j8Zb8WaSpzL0BgGpGlcL3bfnyP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E9B"/>
    <a:srgbClr val="425FA0"/>
    <a:srgbClr val="4E71BD"/>
    <a:srgbClr val="4E71C0"/>
    <a:srgbClr val="4F73C0"/>
    <a:srgbClr val="CBD3EA"/>
    <a:srgbClr val="C8102E"/>
    <a:srgbClr val="012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18" autoAdjust="0"/>
    <p:restoredTop sz="75782" autoAdjust="0"/>
  </p:normalViewPr>
  <p:slideViewPr>
    <p:cSldViewPr snapToGrid="0" snapToObjects="1">
      <p:cViewPr varScale="1">
        <p:scale>
          <a:sx n="102" d="100"/>
          <a:sy n="102" d="100"/>
        </p:scale>
        <p:origin x="6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This</a:t>
            </a:r>
            <a:r>
              <a:rPr lang="sv-SE" dirty="0"/>
              <a:t> </a:t>
            </a:r>
            <a:r>
              <a:rPr lang="sv-SE" dirty="0" err="1"/>
              <a:t>lecture</a:t>
            </a:r>
            <a:r>
              <a:rPr lang="sv-SE" dirty="0"/>
              <a:t> has </a:t>
            </a:r>
            <a:r>
              <a:rPr lang="sv-SE" dirty="0" err="1"/>
              <a:t>four</a:t>
            </a:r>
            <a:r>
              <a:rPr lang="sv-SE" dirty="0"/>
              <a:t> </a:t>
            </a:r>
            <a:r>
              <a:rPr lang="sv-SE" dirty="0" err="1"/>
              <a:t>Intended</a:t>
            </a:r>
            <a:r>
              <a:rPr lang="sv-SE" dirty="0"/>
              <a:t> Learning </a:t>
            </a:r>
            <a:r>
              <a:rPr lang="sv-SE" dirty="0" err="1"/>
              <a:t>Outcomes</a:t>
            </a:r>
            <a:r>
              <a:rPr lang="sv-SE" dirty="0"/>
              <a:t>. By the end </a:t>
            </a:r>
            <a:r>
              <a:rPr lang="sv-SE" dirty="0" err="1"/>
              <a:t>of</a:t>
            </a:r>
            <a:r>
              <a:rPr lang="sv-SE" dirty="0"/>
              <a:t> the </a:t>
            </a:r>
            <a:r>
              <a:rPr lang="sv-SE" dirty="0" err="1"/>
              <a:t>lecture</a:t>
            </a:r>
            <a:r>
              <a:rPr lang="sv-SE" dirty="0"/>
              <a:t> </a:t>
            </a:r>
            <a:r>
              <a:rPr lang="sv-SE" dirty="0" err="1"/>
              <a:t>you</a:t>
            </a:r>
            <a:r>
              <a:rPr lang="sv-SE" dirty="0"/>
              <a:t> </a:t>
            </a:r>
            <a:r>
              <a:rPr lang="sv-SE" dirty="0" err="1"/>
              <a:t>will</a:t>
            </a:r>
            <a:r>
              <a:rPr lang="sv-SE" dirty="0"/>
              <a:t>:</a:t>
            </a: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Have familiarity with components and processes in energy planning</a:t>
            </a: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Understand how to interpret and build a Reference Energy Systems</a:t>
            </a: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Have conceptual understanding of the </a:t>
            </a:r>
            <a:r>
              <a:rPr lang="en-US" dirty="0" err="1">
                <a:latin typeface="Roboto" panose="02000000000000000000" pitchFamily="2" charset="0"/>
                <a:ea typeface="Roboto" panose="02000000000000000000" pitchFamily="2" charset="0"/>
              </a:rPr>
              <a:t>OSeMOSYS</a:t>
            </a:r>
            <a:r>
              <a:rPr lang="en-US" dirty="0">
                <a:latin typeface="Roboto" panose="02000000000000000000" pitchFamily="2" charset="0"/>
                <a:ea typeface="Roboto" panose="02000000000000000000" pitchFamily="2" charset="0"/>
              </a:rPr>
              <a:t> tool and its most important parameters and variables</a:t>
            </a: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Gain knowledge of the basic concepts of CLEWS/</a:t>
            </a:r>
            <a:r>
              <a:rPr lang="en-US" dirty="0" err="1">
                <a:latin typeface="Roboto" panose="02000000000000000000" pitchFamily="2" charset="0"/>
                <a:ea typeface="Roboto" panose="02000000000000000000" pitchFamily="2" charset="0"/>
              </a:rPr>
              <a:t>OSeMOSYS</a:t>
            </a:r>
            <a:endParaRPr lang="en-US" dirty="0">
              <a:latin typeface="Roboto" panose="02000000000000000000" pitchFamily="2" charset="0"/>
              <a:ea typeface="Roboto" panose="02000000000000000000" pitchFamily="2" charset="0"/>
            </a:endParaRP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The</a:t>
            </a:r>
            <a:r>
              <a:rPr lang="en-US" baseline="0" dirty="0">
                <a:latin typeface="Roboto" panose="02000000000000000000" pitchFamily="2" charset="0"/>
                <a:ea typeface="Roboto" panose="02000000000000000000" pitchFamily="2" charset="0"/>
              </a:rPr>
              <a:t> lecture is structured in four parts. The first part explains the concepts of energy system and energy planning. The second part introduces the use of modelling tools to help energy planners. The third part dives into the first more technical concept: the Reference Energy System. Finally, the fourth part explains how a Reference Energy System can be designed.</a:t>
            </a:r>
            <a:endParaRPr lang="en-US" dirty="0">
              <a:latin typeface="Roboto" panose="02000000000000000000" pitchFamily="2" charset="0"/>
              <a:ea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3528194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One</a:t>
            </a:r>
            <a:r>
              <a:rPr lang="sv-SE" dirty="0"/>
              <a:t> </a:t>
            </a:r>
            <a:r>
              <a:rPr lang="sv-SE" dirty="0" err="1"/>
              <a:t>important</a:t>
            </a:r>
            <a:r>
              <a:rPr lang="sv-SE" baseline="0" dirty="0"/>
              <a:t> </a:t>
            </a:r>
            <a:r>
              <a:rPr lang="sv-SE" baseline="0" dirty="0" err="1"/>
              <a:t>point</a:t>
            </a:r>
            <a:r>
              <a:rPr lang="sv-SE" baseline="0" dirty="0"/>
              <a:t> must be </a:t>
            </a:r>
            <a:r>
              <a:rPr lang="sv-SE" baseline="0" dirty="0" err="1"/>
              <a:t>kept</a:t>
            </a:r>
            <a:r>
              <a:rPr lang="sv-SE" baseline="0" dirty="0"/>
              <a:t> in mind </a:t>
            </a:r>
            <a:r>
              <a:rPr lang="sv-SE" baseline="0" dirty="0" err="1"/>
              <a:t>when</a:t>
            </a:r>
            <a:r>
              <a:rPr lang="sv-SE" baseline="0" dirty="0"/>
              <a:t> designing or </a:t>
            </a:r>
            <a:r>
              <a:rPr lang="sv-SE" baseline="0" dirty="0" err="1"/>
              <a:t>using</a:t>
            </a:r>
            <a:r>
              <a:rPr lang="sv-SE" baseline="0" dirty="0"/>
              <a:t> </a:t>
            </a:r>
            <a:r>
              <a:rPr lang="sv-SE" baseline="0" dirty="0" err="1"/>
              <a:t>energy</a:t>
            </a:r>
            <a:r>
              <a:rPr lang="sv-SE" baseline="0" dirty="0"/>
              <a:t> system </a:t>
            </a:r>
            <a:r>
              <a:rPr lang="sv-SE" baseline="0" dirty="0" err="1"/>
              <a:t>modeling</a:t>
            </a:r>
            <a:r>
              <a:rPr lang="sv-SE" baseline="0" dirty="0"/>
              <a:t> </a:t>
            </a:r>
            <a:r>
              <a:rPr lang="sv-SE" baseline="0" dirty="0" err="1"/>
              <a:t>tools</a:t>
            </a:r>
            <a:r>
              <a:rPr lang="sv-SE" baseline="0" dirty="0"/>
              <a:t> (and </a:t>
            </a:r>
            <a:r>
              <a:rPr lang="sv-SE" baseline="0" dirty="0" err="1"/>
              <a:t>other</a:t>
            </a:r>
            <a:r>
              <a:rPr lang="sv-SE" baseline="0" dirty="0"/>
              <a:t> </a:t>
            </a:r>
            <a:r>
              <a:rPr lang="sv-SE" baseline="0" dirty="0" err="1"/>
              <a:t>modeling</a:t>
            </a:r>
            <a:r>
              <a:rPr lang="sv-SE" baseline="0" dirty="0"/>
              <a:t> </a:t>
            </a:r>
            <a:r>
              <a:rPr lang="sv-SE" baseline="0" dirty="0" err="1"/>
              <a:t>tools</a:t>
            </a:r>
            <a:r>
              <a:rPr lang="sv-SE" baseline="0" dirty="0"/>
              <a:t>): </a:t>
            </a:r>
            <a:r>
              <a:rPr lang="sv-SE" baseline="0" dirty="0" err="1"/>
              <a:t>models</a:t>
            </a:r>
            <a:r>
              <a:rPr lang="sv-SE" baseline="0" dirty="0"/>
              <a:t> </a:t>
            </a:r>
            <a:r>
              <a:rPr lang="sv-SE" baseline="0" dirty="0" err="1"/>
              <a:t>cannot</a:t>
            </a:r>
            <a:r>
              <a:rPr lang="sv-SE" baseline="0" dirty="0"/>
              <a:t> </a:t>
            </a:r>
            <a:r>
              <a:rPr lang="sv-SE" baseline="0" dirty="0" err="1"/>
              <a:t>predict</a:t>
            </a:r>
            <a:r>
              <a:rPr lang="sv-SE" baseline="0" dirty="0"/>
              <a:t> the </a:t>
            </a:r>
            <a:r>
              <a:rPr lang="sv-SE" baseline="0" dirty="0" err="1"/>
              <a:t>future</a:t>
            </a:r>
            <a:r>
              <a:rPr lang="sv-SE" baseline="0" dirty="0"/>
              <a:t>. </a:t>
            </a:r>
            <a:r>
              <a:rPr lang="sv-SE" baseline="0" dirty="0" err="1"/>
              <a:t>They</a:t>
            </a:r>
            <a:r>
              <a:rPr lang="sv-SE" baseline="0" dirty="0"/>
              <a:t> </a:t>
            </a:r>
            <a:r>
              <a:rPr lang="sv-SE" baseline="0" dirty="0" err="1"/>
              <a:t>can</a:t>
            </a:r>
            <a:r>
              <a:rPr lang="sv-SE" baseline="0" dirty="0"/>
              <a:t> </a:t>
            </a:r>
            <a:r>
              <a:rPr lang="sv-SE" baseline="0" dirty="0" err="1"/>
              <a:t>help</a:t>
            </a:r>
            <a:r>
              <a:rPr lang="sv-SE" baseline="0" dirty="0"/>
              <a:t> understand </a:t>
            </a:r>
            <a:r>
              <a:rPr lang="sv-SE" baseline="0" dirty="0" err="1"/>
              <a:t>how</a:t>
            </a:r>
            <a:r>
              <a:rPr lang="sv-SE" baseline="0" dirty="0"/>
              <a:t> the </a:t>
            </a:r>
            <a:r>
              <a:rPr lang="sv-SE" baseline="0" dirty="0" err="1"/>
              <a:t>future</a:t>
            </a:r>
            <a:r>
              <a:rPr lang="sv-SE" baseline="0" dirty="0"/>
              <a:t> </a:t>
            </a:r>
            <a:r>
              <a:rPr lang="sv-SE" baseline="0" dirty="0" err="1"/>
              <a:t>could</a:t>
            </a:r>
            <a:r>
              <a:rPr lang="sv-SE" baseline="0" dirty="0"/>
              <a:t> play </a:t>
            </a:r>
            <a:r>
              <a:rPr lang="sv-SE" baseline="0" dirty="0" err="1"/>
              <a:t>out</a:t>
            </a:r>
            <a:r>
              <a:rPr lang="sv-SE" baseline="0" dirty="0"/>
              <a:t>, given the information </a:t>
            </a:r>
            <a:r>
              <a:rPr lang="sv-SE" baseline="0" dirty="0" err="1"/>
              <a:t>we</a:t>
            </a:r>
            <a:r>
              <a:rPr lang="sv-SE" baseline="0" dirty="0"/>
              <a:t> </a:t>
            </a:r>
            <a:r>
              <a:rPr lang="sv-SE" baseline="0" dirty="0" err="1"/>
              <a:t>have</a:t>
            </a:r>
            <a:r>
              <a:rPr lang="sv-SE" baseline="0" dirty="0"/>
              <a:t> </a:t>
            </a:r>
            <a:r>
              <a:rPr lang="sv-SE" baseline="0" dirty="0" err="1"/>
              <a:t>now</a:t>
            </a:r>
            <a:r>
              <a:rPr lang="sv-SE" baseline="0" dirty="0"/>
              <a:t>. And </a:t>
            </a:r>
            <a:r>
              <a:rPr lang="sv-SE" baseline="0" dirty="0" err="1"/>
              <a:t>they</a:t>
            </a:r>
            <a:r>
              <a:rPr lang="sv-SE" baseline="0" dirty="0"/>
              <a:t> </a:t>
            </a:r>
            <a:r>
              <a:rPr lang="sv-SE" baseline="0" dirty="0" err="1"/>
              <a:t>can</a:t>
            </a:r>
            <a:r>
              <a:rPr lang="sv-SE" baseline="0" dirty="0"/>
              <a:t> </a:t>
            </a:r>
            <a:r>
              <a:rPr lang="sv-SE" baseline="0" dirty="0" err="1"/>
              <a:t>help</a:t>
            </a:r>
            <a:r>
              <a:rPr lang="sv-SE" baseline="0" dirty="0"/>
              <a:t> policy </a:t>
            </a:r>
            <a:r>
              <a:rPr lang="sv-SE" baseline="0" dirty="0" err="1"/>
              <a:t>makers</a:t>
            </a:r>
            <a:r>
              <a:rPr lang="sv-SE" baseline="0" dirty="0"/>
              <a:t> or </a:t>
            </a:r>
            <a:r>
              <a:rPr lang="sv-SE" baseline="0" dirty="0" err="1"/>
              <a:t>investors</a:t>
            </a:r>
            <a:r>
              <a:rPr lang="sv-SE" baseline="0" dirty="0"/>
              <a:t> </a:t>
            </a:r>
            <a:r>
              <a:rPr lang="sv-SE" baseline="0" dirty="0" err="1"/>
              <a:t>take</a:t>
            </a:r>
            <a:r>
              <a:rPr lang="sv-SE" baseline="0" dirty="0"/>
              <a:t> </a:t>
            </a:r>
            <a:r>
              <a:rPr lang="sv-SE" baseline="0" dirty="0" err="1"/>
              <a:t>decisions</a:t>
            </a:r>
            <a:r>
              <a:rPr lang="sv-SE" baseline="0" dirty="0"/>
              <a:t> to </a:t>
            </a:r>
            <a:r>
              <a:rPr lang="sv-SE" baseline="0" dirty="0" err="1"/>
              <a:t>prepare</a:t>
            </a:r>
            <a:r>
              <a:rPr lang="sv-SE" baseline="0" dirty="0"/>
              <a:t> for the </a:t>
            </a:r>
            <a:r>
              <a:rPr lang="sv-SE" baseline="0" dirty="0" err="1"/>
              <a:t>future</a:t>
            </a:r>
            <a:r>
              <a:rPr lang="sv-SE" baseline="0" dirty="0"/>
              <a:t> in the best </a:t>
            </a:r>
            <a:r>
              <a:rPr lang="sv-SE" baseline="0" dirty="0" err="1"/>
              <a:t>possible</a:t>
            </a:r>
            <a:r>
              <a:rPr lang="sv-SE" baseline="0" dirty="0"/>
              <a:t> </a:t>
            </a:r>
            <a:r>
              <a:rPr lang="sv-SE" baseline="0" dirty="0" err="1"/>
              <a:t>way</a:t>
            </a:r>
            <a:r>
              <a:rPr lang="sv-SE" baseline="0" dirty="0"/>
              <a:t>. Another </a:t>
            </a:r>
            <a:r>
              <a:rPr lang="sv-SE" baseline="0" dirty="0" err="1"/>
              <a:t>point</a:t>
            </a:r>
            <a:r>
              <a:rPr lang="sv-SE" baseline="0" dirty="0"/>
              <a:t> must be </a:t>
            </a:r>
            <a:r>
              <a:rPr lang="sv-SE" baseline="0" dirty="0" err="1"/>
              <a:t>kept</a:t>
            </a:r>
            <a:r>
              <a:rPr lang="sv-SE" baseline="0" dirty="0"/>
              <a:t> in mind: </a:t>
            </a:r>
            <a:r>
              <a:rPr lang="sv-SE" baseline="0" dirty="0" err="1"/>
              <a:t>models</a:t>
            </a:r>
            <a:r>
              <a:rPr lang="sv-SE" baseline="0" dirty="0"/>
              <a:t> </a:t>
            </a:r>
            <a:r>
              <a:rPr lang="sv-SE" baseline="0" dirty="0" err="1"/>
              <a:t>cannot</a:t>
            </a:r>
            <a:r>
              <a:rPr lang="sv-SE" baseline="0" dirty="0"/>
              <a:t> make </a:t>
            </a:r>
            <a:r>
              <a:rPr lang="sv-SE" baseline="0" dirty="0" err="1"/>
              <a:t>decisions</a:t>
            </a:r>
            <a:r>
              <a:rPr lang="sv-SE" baseline="0" dirty="0"/>
              <a:t>. </a:t>
            </a:r>
            <a:r>
              <a:rPr lang="sv-SE" baseline="0" dirty="0" err="1"/>
              <a:t>They</a:t>
            </a:r>
            <a:r>
              <a:rPr lang="sv-SE" baseline="0" dirty="0"/>
              <a:t> </a:t>
            </a:r>
            <a:r>
              <a:rPr lang="sv-SE" baseline="0" dirty="0" err="1"/>
              <a:t>only</a:t>
            </a:r>
            <a:r>
              <a:rPr lang="sv-SE" baseline="0" dirty="0"/>
              <a:t> support </a:t>
            </a:r>
            <a:r>
              <a:rPr lang="sv-SE" baseline="0" dirty="0" err="1"/>
              <a:t>decisions</a:t>
            </a:r>
            <a:r>
              <a:rPr lang="sv-SE" baseline="0" dirty="0"/>
              <a:t> and </a:t>
            </a:r>
            <a:r>
              <a:rPr lang="sv-SE" baseline="0" dirty="0" err="1"/>
              <a:t>they</a:t>
            </a:r>
            <a:r>
              <a:rPr lang="sv-SE" baseline="0" dirty="0"/>
              <a:t> </a:t>
            </a:r>
            <a:r>
              <a:rPr lang="sv-SE" baseline="0" dirty="0" err="1"/>
              <a:t>should</a:t>
            </a:r>
            <a:r>
              <a:rPr lang="sv-SE" baseline="0" dirty="0"/>
              <a:t> be </a:t>
            </a:r>
            <a:r>
              <a:rPr lang="sv-SE" baseline="0" dirty="0" err="1"/>
              <a:t>seen</a:t>
            </a:r>
            <a:r>
              <a:rPr lang="sv-SE" baseline="0" dirty="0"/>
              <a:t> as a </a:t>
            </a:r>
            <a:r>
              <a:rPr lang="sv-SE" baseline="0" dirty="0" err="1"/>
              <a:t>tool</a:t>
            </a:r>
            <a:r>
              <a:rPr lang="sv-SE" baseline="0" dirty="0"/>
              <a:t> to </a:t>
            </a:r>
            <a:r>
              <a:rPr lang="sv-SE" baseline="0" dirty="0" err="1"/>
              <a:t>help</a:t>
            </a:r>
            <a:r>
              <a:rPr lang="sv-SE" baseline="0" dirty="0"/>
              <a:t> </a:t>
            </a:r>
            <a:r>
              <a:rPr lang="sv-SE" baseline="0" dirty="0" err="1"/>
              <a:t>dialogues</a:t>
            </a:r>
            <a:r>
              <a:rPr lang="sv-SE" baseline="0" dirty="0"/>
              <a:t> </a:t>
            </a:r>
            <a:r>
              <a:rPr lang="sv-SE" baseline="0" dirty="0" err="1"/>
              <a:t>between</a:t>
            </a:r>
            <a:r>
              <a:rPr lang="sv-SE" baseline="0" dirty="0"/>
              <a:t> institutions and </a:t>
            </a:r>
            <a:r>
              <a:rPr lang="sv-SE" baseline="0" dirty="0" err="1"/>
              <a:t>individuals</a:t>
            </a:r>
            <a:r>
              <a:rPr lang="sv-SE" baseline="0" dirty="0"/>
              <a:t>. The </a:t>
            </a:r>
            <a:r>
              <a:rPr lang="sv-SE" baseline="0" dirty="0" err="1"/>
              <a:t>decisions</a:t>
            </a:r>
            <a:r>
              <a:rPr lang="sv-SE" baseline="0" dirty="0"/>
              <a:t> </a:t>
            </a:r>
            <a:r>
              <a:rPr lang="sv-SE" baseline="0" dirty="0" err="1"/>
              <a:t>will</a:t>
            </a:r>
            <a:r>
              <a:rPr lang="sv-SE" baseline="0" dirty="0"/>
              <a:t> </a:t>
            </a:r>
            <a:r>
              <a:rPr lang="sv-SE" baseline="0" dirty="0" err="1"/>
              <a:t>always</a:t>
            </a:r>
            <a:r>
              <a:rPr lang="sv-SE" baseline="0" dirty="0"/>
              <a:t> and </a:t>
            </a:r>
            <a:r>
              <a:rPr lang="sv-SE" baseline="0" dirty="0" err="1"/>
              <a:t>only</a:t>
            </a:r>
            <a:r>
              <a:rPr lang="sv-SE" baseline="0" dirty="0"/>
              <a:t> be taken by the institutions and </a:t>
            </a:r>
            <a:r>
              <a:rPr lang="sv-SE" baseline="0" dirty="0" err="1"/>
              <a:t>individuals</a:t>
            </a:r>
            <a:r>
              <a:rPr lang="sv-SE" baseline="0" dirty="0"/>
              <a:t>, </a:t>
            </a:r>
            <a:r>
              <a:rPr lang="sv-SE" baseline="0" dirty="0" err="1"/>
              <a:t>hopefully</a:t>
            </a:r>
            <a:r>
              <a:rPr lang="sv-SE" baseline="0" dirty="0"/>
              <a:t> </a:t>
            </a:r>
            <a:r>
              <a:rPr lang="sv-SE" baseline="0" dirty="0" err="1"/>
              <a:t>with</a:t>
            </a:r>
            <a:r>
              <a:rPr lang="sv-SE" baseline="0" dirty="0"/>
              <a:t> information coming from solid, </a:t>
            </a:r>
            <a:r>
              <a:rPr lang="sv-SE" baseline="0" dirty="0" err="1"/>
              <a:t>well-developed</a:t>
            </a:r>
            <a:r>
              <a:rPr lang="sv-SE" baseline="0" dirty="0"/>
              <a:t> and </a:t>
            </a:r>
            <a:r>
              <a:rPr lang="sv-SE" baseline="0" dirty="0" err="1"/>
              <a:t>unbiased</a:t>
            </a:r>
            <a:r>
              <a:rPr lang="sv-SE" baseline="0" dirty="0"/>
              <a:t> </a:t>
            </a:r>
            <a:r>
              <a:rPr lang="sv-SE" baseline="0" dirty="0" err="1"/>
              <a:t>models</a:t>
            </a:r>
            <a:r>
              <a:rPr lang="sv-SE" baseline="0" dirty="0"/>
              <a:t>. In </a:t>
            </a:r>
            <a:r>
              <a:rPr lang="sv-SE" baseline="0" dirty="0" err="1"/>
              <a:t>this</a:t>
            </a:r>
            <a:r>
              <a:rPr lang="sv-SE" baseline="0" dirty="0"/>
              <a:t> </a:t>
            </a:r>
            <a:r>
              <a:rPr lang="sv-SE" baseline="0" dirty="0" err="1"/>
              <a:t>context</a:t>
            </a:r>
            <a:r>
              <a:rPr lang="sv-SE" baseline="0" dirty="0"/>
              <a:t>, the </a:t>
            </a:r>
            <a:r>
              <a:rPr lang="sv-SE" baseline="0" dirty="0" err="1"/>
              <a:t>main</a:t>
            </a:r>
            <a:r>
              <a:rPr lang="sv-SE" baseline="0" dirty="0"/>
              <a:t> task </a:t>
            </a:r>
            <a:r>
              <a:rPr lang="sv-SE" baseline="0" dirty="0" err="1"/>
              <a:t>of</a:t>
            </a:r>
            <a:r>
              <a:rPr lang="sv-SE" baseline="0" dirty="0"/>
              <a:t> </a:t>
            </a:r>
            <a:r>
              <a:rPr lang="sv-SE" baseline="0" dirty="0" err="1"/>
              <a:t>energy</a:t>
            </a:r>
            <a:r>
              <a:rPr lang="sv-SE" baseline="0" dirty="0"/>
              <a:t> </a:t>
            </a:r>
            <a:r>
              <a:rPr lang="sv-SE" baseline="0" dirty="0" err="1"/>
              <a:t>analysts</a:t>
            </a:r>
            <a:r>
              <a:rPr lang="sv-SE" baseline="0" dirty="0"/>
              <a:t> </a:t>
            </a:r>
            <a:r>
              <a:rPr lang="sv-SE" baseline="0" dirty="0" err="1"/>
              <a:t>producing</a:t>
            </a:r>
            <a:r>
              <a:rPr lang="sv-SE" baseline="0" dirty="0"/>
              <a:t> or </a:t>
            </a:r>
            <a:r>
              <a:rPr lang="sv-SE" baseline="0" dirty="0" err="1"/>
              <a:t>using</a:t>
            </a:r>
            <a:r>
              <a:rPr lang="sv-SE" baseline="0" dirty="0"/>
              <a:t> </a:t>
            </a:r>
            <a:r>
              <a:rPr lang="sv-SE" baseline="0" dirty="0" err="1"/>
              <a:t>models</a:t>
            </a:r>
            <a:r>
              <a:rPr lang="sv-SE" baseline="0" dirty="0"/>
              <a:t> is to </a:t>
            </a:r>
            <a:r>
              <a:rPr lang="sv-SE" baseline="0" dirty="0" err="1"/>
              <a:t>evaluate</a:t>
            </a:r>
            <a:r>
              <a:rPr lang="sv-SE" baseline="0" dirty="0"/>
              <a:t> different policy options and </a:t>
            </a:r>
            <a:r>
              <a:rPr lang="sv-SE" baseline="0" dirty="0" err="1"/>
              <a:t>provide</a:t>
            </a:r>
            <a:r>
              <a:rPr lang="sv-SE" baseline="0" dirty="0"/>
              <a:t> </a:t>
            </a:r>
            <a:r>
              <a:rPr lang="sv-SE" baseline="0" dirty="0" err="1"/>
              <a:t>clear</a:t>
            </a:r>
            <a:r>
              <a:rPr lang="sv-SE" baseline="0" dirty="0"/>
              <a:t>, transparent and </a:t>
            </a:r>
            <a:r>
              <a:rPr lang="sv-SE" baseline="0" dirty="0" err="1"/>
              <a:t>quantitative</a:t>
            </a:r>
            <a:r>
              <a:rPr lang="sv-SE" baseline="0" dirty="0"/>
              <a:t> inputs for the </a:t>
            </a:r>
            <a:r>
              <a:rPr lang="sv-SE" baseline="0" dirty="0" err="1"/>
              <a:t>devision</a:t>
            </a:r>
            <a:r>
              <a:rPr lang="sv-SE" baseline="0" dirty="0"/>
              <a:t> </a:t>
            </a:r>
            <a:r>
              <a:rPr lang="sv-SE" baseline="0" dirty="0" err="1"/>
              <a:t>makers</a:t>
            </a:r>
            <a:r>
              <a:rPr lang="sv-SE" baseline="0" dirty="0"/>
              <a:t>.</a:t>
            </a:r>
          </a:p>
          <a:p>
            <a:r>
              <a:rPr lang="sv-SE" baseline="0" dirty="0" err="1"/>
              <a:t>While</a:t>
            </a:r>
            <a:r>
              <a:rPr lang="sv-SE" baseline="0" dirty="0"/>
              <a:t> </a:t>
            </a:r>
            <a:r>
              <a:rPr lang="sv-SE" baseline="0" dirty="0" err="1"/>
              <a:t>these</a:t>
            </a:r>
            <a:r>
              <a:rPr lang="sv-SE" baseline="0" dirty="0"/>
              <a:t> </a:t>
            </a:r>
            <a:r>
              <a:rPr lang="sv-SE" baseline="0" dirty="0" err="1"/>
              <a:t>concepts</a:t>
            </a:r>
            <a:r>
              <a:rPr lang="sv-SE" baseline="0" dirty="0"/>
              <a:t> </a:t>
            </a:r>
            <a:r>
              <a:rPr lang="sv-SE" baseline="0" dirty="0" err="1"/>
              <a:t>may</a:t>
            </a:r>
            <a:r>
              <a:rPr lang="sv-SE" baseline="0" dirty="0"/>
              <a:t> </a:t>
            </a:r>
            <a:r>
              <a:rPr lang="sv-SE" baseline="0" dirty="0" err="1"/>
              <a:t>seem</a:t>
            </a:r>
            <a:r>
              <a:rPr lang="sv-SE" baseline="0" dirty="0"/>
              <a:t> trivial at </a:t>
            </a:r>
            <a:r>
              <a:rPr lang="sv-SE" baseline="0" dirty="0" err="1"/>
              <a:t>first</a:t>
            </a:r>
            <a:r>
              <a:rPr lang="sv-SE" baseline="0" dirty="0"/>
              <a:t> </a:t>
            </a:r>
            <a:r>
              <a:rPr lang="sv-SE" baseline="0" dirty="0" err="1"/>
              <a:t>sight</a:t>
            </a:r>
            <a:r>
              <a:rPr lang="sv-SE" baseline="0" dirty="0"/>
              <a:t>, it is </a:t>
            </a:r>
            <a:r>
              <a:rPr lang="sv-SE" baseline="0" dirty="0" err="1"/>
              <a:t>easy</a:t>
            </a:r>
            <a:r>
              <a:rPr lang="sv-SE" baseline="0" dirty="0"/>
              <a:t> for </a:t>
            </a:r>
            <a:r>
              <a:rPr lang="sv-SE" baseline="0" dirty="0" err="1"/>
              <a:t>analysts</a:t>
            </a:r>
            <a:r>
              <a:rPr lang="sv-SE" baseline="0" dirty="0"/>
              <a:t> to </a:t>
            </a:r>
            <a:r>
              <a:rPr lang="sv-SE" baseline="0" dirty="0" err="1"/>
              <a:t>forget</a:t>
            </a:r>
            <a:r>
              <a:rPr lang="sv-SE" baseline="0" dirty="0"/>
              <a:t> </a:t>
            </a:r>
            <a:r>
              <a:rPr lang="sv-SE" baseline="0" dirty="0" err="1"/>
              <a:t>them</a:t>
            </a:r>
            <a:r>
              <a:rPr lang="sv-SE" baseline="0" dirty="0"/>
              <a:t> </a:t>
            </a:r>
            <a:r>
              <a:rPr lang="sv-SE" baseline="0" dirty="0" err="1"/>
              <a:t>when</a:t>
            </a:r>
            <a:r>
              <a:rPr lang="sv-SE" baseline="0" dirty="0"/>
              <a:t> </a:t>
            </a:r>
            <a:r>
              <a:rPr lang="sv-SE" baseline="0" dirty="0" err="1"/>
              <a:t>diving</a:t>
            </a:r>
            <a:r>
              <a:rPr lang="sv-SE" baseline="0" dirty="0"/>
              <a:t> </a:t>
            </a:r>
            <a:r>
              <a:rPr lang="sv-SE" baseline="0" dirty="0" err="1"/>
              <a:t>deep</a:t>
            </a:r>
            <a:r>
              <a:rPr lang="sv-SE" baseline="0" dirty="0"/>
              <a:t> </a:t>
            </a:r>
            <a:r>
              <a:rPr lang="sv-SE" baseline="0" dirty="0" err="1"/>
              <a:t>into</a:t>
            </a:r>
            <a:r>
              <a:rPr lang="sv-SE" baseline="0" dirty="0"/>
              <a:t> the </a:t>
            </a:r>
            <a:r>
              <a:rPr lang="sv-SE" baseline="0" dirty="0" err="1"/>
              <a:t>modeling</a:t>
            </a:r>
            <a:r>
              <a:rPr lang="sv-SE" baseline="0" dirty="0"/>
              <a:t> </a:t>
            </a:r>
            <a:r>
              <a:rPr lang="sv-SE" baseline="0" dirty="0" err="1"/>
              <a:t>work</a:t>
            </a:r>
            <a:r>
              <a:rPr lang="sv-SE" baseline="0" dirty="0"/>
              <a:t>.</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357967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All the </a:t>
            </a:r>
            <a:r>
              <a:rPr lang="sv-SE" dirty="0" err="1"/>
              <a:t>above</a:t>
            </a:r>
            <a:r>
              <a:rPr lang="sv-SE" dirty="0"/>
              <a:t> </a:t>
            </a:r>
            <a:r>
              <a:rPr lang="sv-SE" dirty="0" err="1"/>
              <a:t>concepts</a:t>
            </a:r>
            <a:r>
              <a:rPr lang="sv-SE" dirty="0"/>
              <a:t> </a:t>
            </a:r>
            <a:r>
              <a:rPr lang="sv-SE" dirty="0" err="1"/>
              <a:t>can</a:t>
            </a:r>
            <a:r>
              <a:rPr lang="sv-SE" dirty="0"/>
              <a:t> be </a:t>
            </a:r>
            <a:r>
              <a:rPr lang="sv-SE" dirty="0" err="1"/>
              <a:t>summarised</a:t>
            </a:r>
            <a:r>
              <a:rPr lang="sv-SE" dirty="0"/>
              <a:t> </a:t>
            </a:r>
            <a:r>
              <a:rPr lang="sv-SE" dirty="0" err="1"/>
              <a:t>with</a:t>
            </a:r>
            <a:r>
              <a:rPr lang="sv-SE" dirty="0"/>
              <a:t> a </a:t>
            </a:r>
            <a:r>
              <a:rPr lang="sv-SE" dirty="0" err="1"/>
              <a:t>well-known</a:t>
            </a:r>
            <a:r>
              <a:rPr lang="sv-SE" dirty="0"/>
              <a:t> expression in the </a:t>
            </a:r>
            <a:r>
              <a:rPr lang="sv-SE" dirty="0" err="1"/>
              <a:t>energy</a:t>
            </a:r>
            <a:r>
              <a:rPr lang="sv-SE" dirty="0"/>
              <a:t> </a:t>
            </a:r>
            <a:r>
              <a:rPr lang="sv-SE" dirty="0" err="1"/>
              <a:t>modeling</a:t>
            </a:r>
            <a:r>
              <a:rPr lang="sv-SE" dirty="0"/>
              <a:t> </a:t>
            </a:r>
            <a:r>
              <a:rPr lang="sv-SE" dirty="0" err="1"/>
              <a:t>community</a:t>
            </a:r>
            <a:r>
              <a:rPr lang="sv-SE" dirty="0"/>
              <a:t>: ’</a:t>
            </a:r>
            <a:r>
              <a:rPr lang="sv-SE" dirty="0" err="1"/>
              <a:t>Modeling</a:t>
            </a:r>
            <a:r>
              <a:rPr lang="sv-SE" dirty="0"/>
              <a:t> for </a:t>
            </a:r>
            <a:r>
              <a:rPr lang="sv-SE" dirty="0" err="1"/>
              <a:t>insights</a:t>
            </a:r>
            <a:r>
              <a:rPr lang="sv-SE" dirty="0"/>
              <a:t>, not </a:t>
            </a:r>
            <a:r>
              <a:rPr lang="sv-SE" dirty="0" err="1"/>
              <a:t>numbers</a:t>
            </a:r>
            <a:r>
              <a:rPr lang="sv-SE" dirty="0"/>
              <a:t>’. </a:t>
            </a:r>
            <a:r>
              <a:rPr lang="sv-SE" dirty="0" err="1"/>
              <a:t>This</a:t>
            </a:r>
            <a:r>
              <a:rPr lang="sv-SE" dirty="0"/>
              <a:t> expression is part </a:t>
            </a:r>
            <a:r>
              <a:rPr lang="sv-SE" dirty="0" err="1"/>
              <a:t>of</a:t>
            </a:r>
            <a:r>
              <a:rPr lang="sv-SE" dirty="0"/>
              <a:t> the </a:t>
            </a:r>
            <a:r>
              <a:rPr lang="sv-SE" dirty="0" err="1"/>
              <a:t>title</a:t>
            </a:r>
            <a:r>
              <a:rPr lang="sv-SE" dirty="0"/>
              <a:t> </a:t>
            </a:r>
            <a:r>
              <a:rPr lang="sv-SE" dirty="0" err="1"/>
              <a:t>of</a:t>
            </a:r>
            <a:r>
              <a:rPr lang="sv-SE" dirty="0"/>
              <a:t> a </a:t>
            </a:r>
            <a:r>
              <a:rPr lang="sv-SE" dirty="0" err="1"/>
              <a:t>publication</a:t>
            </a:r>
            <a:r>
              <a:rPr lang="sv-SE" dirty="0"/>
              <a:t> by Hill Huntington,</a:t>
            </a:r>
            <a:r>
              <a:rPr lang="sv-SE" baseline="0" dirty="0"/>
              <a:t> John </a:t>
            </a:r>
            <a:r>
              <a:rPr lang="sv-SE" baseline="0" dirty="0" err="1"/>
              <a:t>Weyant</a:t>
            </a:r>
            <a:r>
              <a:rPr lang="sv-SE" baseline="0" dirty="0"/>
              <a:t> and James </a:t>
            </a:r>
            <a:r>
              <a:rPr lang="sv-SE" baseline="0" dirty="0" err="1"/>
              <a:t>Sweeney</a:t>
            </a:r>
            <a:r>
              <a:rPr lang="sv-SE" baseline="0" dirty="0"/>
              <a:t>, </a:t>
            </a:r>
            <a:r>
              <a:rPr lang="sv-SE" baseline="0" dirty="0" err="1"/>
              <a:t>presenting</a:t>
            </a:r>
            <a:r>
              <a:rPr lang="sv-SE" baseline="0" dirty="0"/>
              <a:t> </a:t>
            </a:r>
            <a:r>
              <a:rPr lang="sv-SE" baseline="0" dirty="0" err="1"/>
              <a:t>early</a:t>
            </a:r>
            <a:r>
              <a:rPr lang="sv-SE" baseline="0" dirty="0"/>
              <a:t> </a:t>
            </a:r>
            <a:r>
              <a:rPr lang="sv-SE" baseline="0" dirty="0" err="1"/>
              <a:t>experiences</a:t>
            </a:r>
            <a:r>
              <a:rPr lang="sv-SE" baseline="0" dirty="0"/>
              <a:t> from the Energy </a:t>
            </a:r>
            <a:r>
              <a:rPr lang="sv-SE" baseline="0" dirty="0" err="1"/>
              <a:t>Modelling</a:t>
            </a:r>
            <a:r>
              <a:rPr lang="sv-SE" baseline="0" dirty="0"/>
              <a:t> Forum in USA. </a:t>
            </a:r>
            <a:r>
              <a:rPr lang="sv-SE" baseline="0" dirty="0" err="1"/>
              <a:t>Although</a:t>
            </a:r>
            <a:r>
              <a:rPr lang="sv-SE" baseline="0" dirty="0"/>
              <a:t> from 1982, the </a:t>
            </a:r>
            <a:r>
              <a:rPr lang="sv-SE" baseline="0" dirty="0" err="1"/>
              <a:t>publication</a:t>
            </a:r>
            <a:r>
              <a:rPr lang="sv-SE" baseline="0" dirty="0"/>
              <a:t> is still an </a:t>
            </a:r>
            <a:r>
              <a:rPr lang="sv-SE" baseline="0" dirty="0" err="1"/>
              <a:t>important</a:t>
            </a:r>
            <a:r>
              <a:rPr lang="sv-SE" baseline="0" dirty="0"/>
              <a:t> and relevant </a:t>
            </a:r>
            <a:r>
              <a:rPr lang="sv-SE" baseline="0" dirty="0" err="1"/>
              <a:t>reference</a:t>
            </a:r>
            <a:r>
              <a:rPr lang="sv-SE" baseline="0" dirty="0"/>
              <a:t> for the </a:t>
            </a:r>
            <a:r>
              <a:rPr lang="sv-SE" baseline="0" dirty="0" err="1"/>
              <a:t>energy</a:t>
            </a:r>
            <a:r>
              <a:rPr lang="sv-SE" baseline="0" dirty="0"/>
              <a:t> </a:t>
            </a:r>
            <a:r>
              <a:rPr lang="sv-SE" baseline="0" dirty="0" err="1"/>
              <a:t>modeling</a:t>
            </a:r>
            <a:r>
              <a:rPr lang="sv-SE" baseline="0" dirty="0"/>
              <a:t> </a:t>
            </a:r>
            <a:r>
              <a:rPr lang="sv-SE" baseline="0" dirty="0" err="1"/>
              <a:t>community</a:t>
            </a:r>
            <a:r>
              <a:rPr lang="sv-SE" baseline="0" dirty="0"/>
              <a:t> </a:t>
            </a:r>
            <a:r>
              <a:rPr lang="sv-SE" baseline="0" dirty="0" err="1"/>
              <a:t>of</a:t>
            </a:r>
            <a:r>
              <a:rPr lang="sv-SE" baseline="0" dirty="0"/>
              <a:t> </a:t>
            </a:r>
            <a:r>
              <a:rPr lang="sv-SE" baseline="0" dirty="0" err="1"/>
              <a:t>today</a:t>
            </a:r>
            <a:r>
              <a:rPr lang="sv-SE" baseline="0" dirty="0"/>
              <a:t>. It </a:t>
            </a:r>
            <a:r>
              <a:rPr lang="sv-SE" baseline="0" dirty="0" err="1"/>
              <a:t>collected</a:t>
            </a:r>
            <a:r>
              <a:rPr lang="sv-SE" baseline="0" dirty="0"/>
              <a:t> </a:t>
            </a:r>
            <a:r>
              <a:rPr lang="sv-SE" baseline="0" dirty="0" err="1"/>
              <a:t>lessons</a:t>
            </a:r>
            <a:r>
              <a:rPr lang="sv-SE" baseline="0" dirty="0"/>
              <a:t> from the </a:t>
            </a:r>
            <a:r>
              <a:rPr lang="sv-SE" baseline="0" dirty="0" err="1"/>
              <a:t>first</a:t>
            </a:r>
            <a:r>
              <a:rPr lang="sv-SE" baseline="0" dirty="0"/>
              <a:t> </a:t>
            </a:r>
            <a:r>
              <a:rPr lang="sv-SE" baseline="0" dirty="0" err="1"/>
              <a:t>decades</a:t>
            </a:r>
            <a:r>
              <a:rPr lang="sv-SE" baseline="0" dirty="0"/>
              <a:t> </a:t>
            </a:r>
            <a:r>
              <a:rPr lang="sv-SE" baseline="0" dirty="0" err="1"/>
              <a:t>of</a:t>
            </a:r>
            <a:r>
              <a:rPr lang="sv-SE" baseline="0" dirty="0"/>
              <a:t> </a:t>
            </a:r>
            <a:r>
              <a:rPr lang="sv-SE" baseline="0" dirty="0" err="1"/>
              <a:t>energy</a:t>
            </a:r>
            <a:r>
              <a:rPr lang="sv-SE" baseline="0" dirty="0"/>
              <a:t> </a:t>
            </a:r>
            <a:r>
              <a:rPr lang="sv-SE" baseline="0" dirty="0" err="1"/>
              <a:t>modeling</a:t>
            </a:r>
            <a:r>
              <a:rPr lang="sv-SE" baseline="0" dirty="0"/>
              <a:t>, </a:t>
            </a:r>
            <a:r>
              <a:rPr lang="sv-SE" baseline="0" dirty="0" err="1"/>
              <a:t>where</a:t>
            </a:r>
            <a:r>
              <a:rPr lang="sv-SE" baseline="0" dirty="0"/>
              <a:t> </a:t>
            </a:r>
            <a:r>
              <a:rPr lang="sv-SE" baseline="0" dirty="0" err="1"/>
              <a:t>several</a:t>
            </a:r>
            <a:r>
              <a:rPr lang="sv-SE" baseline="0" dirty="0"/>
              <a:t> </a:t>
            </a:r>
            <a:r>
              <a:rPr lang="sv-SE" baseline="0" dirty="0" err="1"/>
              <a:t>tools</a:t>
            </a:r>
            <a:r>
              <a:rPr lang="sv-SE" baseline="0" dirty="0"/>
              <a:t> </a:t>
            </a:r>
            <a:r>
              <a:rPr lang="sv-SE" baseline="0" dirty="0" err="1"/>
              <a:t>were</a:t>
            </a:r>
            <a:r>
              <a:rPr lang="sv-SE" baseline="0" dirty="0"/>
              <a:t> </a:t>
            </a:r>
            <a:r>
              <a:rPr lang="sv-SE" baseline="0" dirty="0" err="1"/>
              <a:t>created</a:t>
            </a:r>
            <a:r>
              <a:rPr lang="sv-SE" baseline="0" dirty="0"/>
              <a:t> to </a:t>
            </a:r>
            <a:r>
              <a:rPr lang="sv-SE" baseline="0" dirty="0" err="1"/>
              <a:t>better</a:t>
            </a:r>
            <a:r>
              <a:rPr lang="sv-SE" baseline="0" dirty="0"/>
              <a:t> understand </a:t>
            </a:r>
            <a:r>
              <a:rPr lang="sv-SE" baseline="0" dirty="0" err="1"/>
              <a:t>why</a:t>
            </a:r>
            <a:r>
              <a:rPr lang="sv-SE" baseline="0" dirty="0"/>
              <a:t> the </a:t>
            </a:r>
            <a:r>
              <a:rPr lang="sv-SE" baseline="0" dirty="0" err="1"/>
              <a:t>oil</a:t>
            </a:r>
            <a:r>
              <a:rPr lang="sv-SE" baseline="0" dirty="0"/>
              <a:t> </a:t>
            </a:r>
            <a:r>
              <a:rPr lang="sv-SE" baseline="0" dirty="0" err="1"/>
              <a:t>crises</a:t>
            </a:r>
            <a:r>
              <a:rPr lang="sv-SE" baseline="0" dirty="0"/>
              <a:t> </a:t>
            </a:r>
            <a:r>
              <a:rPr lang="sv-SE" baseline="0" dirty="0" err="1"/>
              <a:t>of</a:t>
            </a:r>
            <a:r>
              <a:rPr lang="sv-SE" baseline="0" dirty="0"/>
              <a:t> the 70s </a:t>
            </a:r>
            <a:r>
              <a:rPr lang="sv-SE" baseline="0" dirty="0" err="1"/>
              <a:t>had</a:t>
            </a:r>
            <a:r>
              <a:rPr lang="sv-SE" baseline="0" dirty="0"/>
              <a:t> </a:t>
            </a:r>
            <a:r>
              <a:rPr lang="sv-SE" baseline="0" dirty="0" err="1"/>
              <a:t>occurred</a:t>
            </a:r>
            <a:r>
              <a:rPr lang="sv-SE" baseline="0" dirty="0"/>
              <a:t> and </a:t>
            </a:r>
            <a:r>
              <a:rPr lang="sv-SE" baseline="0" dirty="0" err="1"/>
              <a:t>whether</a:t>
            </a:r>
            <a:r>
              <a:rPr lang="sv-SE" baseline="0" dirty="0"/>
              <a:t> </a:t>
            </a:r>
            <a:r>
              <a:rPr lang="sv-SE" baseline="0" dirty="0" err="1"/>
              <a:t>such</a:t>
            </a:r>
            <a:r>
              <a:rPr lang="sv-SE" baseline="0" dirty="0"/>
              <a:t> events </a:t>
            </a:r>
            <a:r>
              <a:rPr lang="sv-SE" baseline="0" dirty="0" err="1"/>
              <a:t>could</a:t>
            </a:r>
            <a:r>
              <a:rPr lang="sv-SE" baseline="0" dirty="0"/>
              <a:t> be </a:t>
            </a:r>
            <a:r>
              <a:rPr lang="sv-SE" baseline="0" dirty="0" err="1"/>
              <a:t>avoided</a:t>
            </a:r>
            <a:r>
              <a:rPr lang="sv-SE" baseline="0" dirty="0"/>
              <a:t> in the </a:t>
            </a:r>
            <a:r>
              <a:rPr lang="sv-SE" baseline="0" dirty="0" err="1"/>
              <a:t>future</a:t>
            </a:r>
            <a:r>
              <a:rPr lang="sv-SE" baseline="0" dirty="0"/>
              <a:t>. </a:t>
            </a:r>
            <a:r>
              <a:rPr lang="sv-SE" baseline="0" dirty="0" err="1"/>
              <a:t>Many</a:t>
            </a:r>
            <a:r>
              <a:rPr lang="sv-SE" baseline="0" dirty="0"/>
              <a:t> </a:t>
            </a:r>
            <a:r>
              <a:rPr lang="sv-SE" baseline="0" dirty="0" err="1"/>
              <a:t>of</a:t>
            </a:r>
            <a:r>
              <a:rPr lang="sv-SE" baseline="0" dirty="0"/>
              <a:t> </a:t>
            </a:r>
            <a:r>
              <a:rPr lang="sv-SE" baseline="0" dirty="0" err="1"/>
              <a:t>those</a:t>
            </a:r>
            <a:r>
              <a:rPr lang="sv-SE" baseline="0" dirty="0"/>
              <a:t> </a:t>
            </a:r>
            <a:r>
              <a:rPr lang="sv-SE" baseline="0" dirty="0" err="1"/>
              <a:t>tools</a:t>
            </a:r>
            <a:r>
              <a:rPr lang="sv-SE" baseline="0" dirty="0"/>
              <a:t> </a:t>
            </a:r>
            <a:r>
              <a:rPr lang="sv-SE" baseline="0" dirty="0" err="1"/>
              <a:t>are</a:t>
            </a:r>
            <a:r>
              <a:rPr lang="sv-SE" baseline="0" dirty="0"/>
              <a:t> still </a:t>
            </a:r>
            <a:r>
              <a:rPr lang="sv-SE" baseline="0" dirty="0" err="1"/>
              <a:t>there</a:t>
            </a:r>
            <a:r>
              <a:rPr lang="sv-SE" baseline="0" dirty="0"/>
              <a:t> </a:t>
            </a:r>
            <a:r>
              <a:rPr lang="sv-SE" baseline="0" dirty="0" err="1"/>
              <a:t>today</a:t>
            </a:r>
            <a:r>
              <a:rPr lang="sv-SE" baseline="0" dirty="0"/>
              <a:t> and </a:t>
            </a:r>
            <a:r>
              <a:rPr lang="sv-SE" baseline="0" dirty="0" err="1"/>
              <a:t>are</a:t>
            </a:r>
            <a:r>
              <a:rPr lang="sv-SE" baseline="0" dirty="0"/>
              <a:t> </a:t>
            </a:r>
            <a:r>
              <a:rPr lang="sv-SE" baseline="0" dirty="0" err="1"/>
              <a:t>widely</a:t>
            </a:r>
            <a:r>
              <a:rPr lang="sv-SE" baseline="0" dirty="0"/>
              <a:t> </a:t>
            </a:r>
            <a:r>
              <a:rPr lang="sv-SE" baseline="0" dirty="0" err="1"/>
              <a:t>used</a:t>
            </a:r>
            <a:r>
              <a:rPr lang="sv-SE" baseline="0" dirty="0"/>
              <a:t> </a:t>
            </a:r>
            <a:r>
              <a:rPr lang="sv-SE" baseline="0" dirty="0" err="1"/>
              <a:t>worldwide</a:t>
            </a:r>
            <a:r>
              <a:rPr lang="sv-SE" baseline="0" dirty="0"/>
              <a:t>. </a:t>
            </a:r>
            <a:r>
              <a:rPr lang="sv-SE" baseline="0" dirty="0" err="1"/>
              <a:t>Their</a:t>
            </a:r>
            <a:r>
              <a:rPr lang="sv-SE" baseline="0" dirty="0"/>
              <a:t> </a:t>
            </a:r>
            <a:r>
              <a:rPr lang="sv-SE" baseline="0" dirty="0" err="1"/>
              <a:t>scope</a:t>
            </a:r>
            <a:r>
              <a:rPr lang="sv-SE" baseline="0" dirty="0"/>
              <a:t> has not </a:t>
            </a:r>
            <a:r>
              <a:rPr lang="sv-SE" baseline="0" dirty="0" err="1"/>
              <a:t>changed</a:t>
            </a:r>
            <a:r>
              <a:rPr lang="sv-SE" baseline="0" dirty="0"/>
              <a:t> </a:t>
            </a:r>
            <a:r>
              <a:rPr lang="sv-SE" baseline="0" dirty="0" err="1"/>
              <a:t>significantly</a:t>
            </a:r>
            <a:r>
              <a:rPr lang="sv-SE" baseline="0" dirty="0"/>
              <a:t>: </a:t>
            </a:r>
            <a:r>
              <a:rPr lang="sv-SE" baseline="0" dirty="0" err="1"/>
              <a:t>they</a:t>
            </a:r>
            <a:r>
              <a:rPr lang="sv-SE" baseline="0" dirty="0"/>
              <a:t> </a:t>
            </a:r>
            <a:r>
              <a:rPr lang="sv-SE" baseline="0" dirty="0" err="1"/>
              <a:t>have</a:t>
            </a:r>
            <a:r>
              <a:rPr lang="sv-SE" baseline="0" dirty="0"/>
              <a:t> the same </a:t>
            </a:r>
            <a:r>
              <a:rPr lang="sv-SE" baseline="0" dirty="0" err="1"/>
              <a:t>role</a:t>
            </a:r>
            <a:r>
              <a:rPr lang="sv-SE" baseline="0" dirty="0"/>
              <a:t> </a:t>
            </a:r>
            <a:r>
              <a:rPr lang="sv-SE" baseline="0" dirty="0" err="1"/>
              <a:t>of</a:t>
            </a:r>
            <a:r>
              <a:rPr lang="sv-SE" baseline="0" dirty="0"/>
              <a:t> </a:t>
            </a:r>
            <a:r>
              <a:rPr lang="sv-SE" baseline="0" dirty="0" err="1"/>
              <a:t>helping</a:t>
            </a:r>
            <a:r>
              <a:rPr lang="sv-SE" baseline="0" dirty="0"/>
              <a:t> </a:t>
            </a:r>
            <a:r>
              <a:rPr lang="sv-SE" baseline="0" dirty="0" err="1"/>
              <a:t>us</a:t>
            </a:r>
            <a:r>
              <a:rPr lang="sv-SE" baseline="0" dirty="0"/>
              <a:t> understand </a:t>
            </a:r>
            <a:r>
              <a:rPr lang="sv-SE" baseline="0" dirty="0" err="1"/>
              <a:t>how</a:t>
            </a:r>
            <a:r>
              <a:rPr lang="sv-SE" baseline="0" dirty="0"/>
              <a:t> </a:t>
            </a:r>
            <a:r>
              <a:rPr lang="sv-SE" baseline="0" dirty="0" err="1"/>
              <a:t>we</a:t>
            </a:r>
            <a:r>
              <a:rPr lang="sv-SE" baseline="0" dirty="0"/>
              <a:t> </a:t>
            </a:r>
            <a:r>
              <a:rPr lang="sv-SE" baseline="0" dirty="0" err="1"/>
              <a:t>can</a:t>
            </a:r>
            <a:r>
              <a:rPr lang="sv-SE" baseline="0" dirty="0"/>
              <a:t> plan </a:t>
            </a:r>
            <a:r>
              <a:rPr lang="sv-SE" baseline="0" dirty="0" err="1"/>
              <a:t>energy</a:t>
            </a:r>
            <a:r>
              <a:rPr lang="sv-SE" baseline="0" dirty="0"/>
              <a:t> </a:t>
            </a:r>
            <a:r>
              <a:rPr lang="sv-SE" baseline="0" dirty="0" err="1"/>
              <a:t>supply</a:t>
            </a:r>
            <a:r>
              <a:rPr lang="sv-SE" baseline="0" dirty="0"/>
              <a:t> in a </a:t>
            </a:r>
            <a:r>
              <a:rPr lang="sv-SE" baseline="0" dirty="0" err="1"/>
              <a:t>better</a:t>
            </a:r>
            <a:r>
              <a:rPr lang="sv-SE" baseline="0" dirty="0"/>
              <a:t> </a:t>
            </a:r>
            <a:r>
              <a:rPr lang="sv-SE" baseline="0" dirty="0" err="1"/>
              <a:t>way</a:t>
            </a:r>
            <a:r>
              <a:rPr lang="sv-SE" baseline="0" dirty="0"/>
              <a:t> and </a:t>
            </a:r>
            <a:r>
              <a:rPr lang="sv-SE" baseline="0" dirty="0" err="1"/>
              <a:t>prepare</a:t>
            </a:r>
            <a:r>
              <a:rPr lang="sv-SE" baseline="0" dirty="0"/>
              <a:t> for </a:t>
            </a:r>
            <a:r>
              <a:rPr lang="sv-SE" baseline="0" dirty="0" err="1"/>
              <a:t>unexpected</a:t>
            </a:r>
            <a:r>
              <a:rPr lang="sv-SE" baseline="0" dirty="0"/>
              <a:t> </a:t>
            </a:r>
            <a:r>
              <a:rPr lang="sv-SE" baseline="0" dirty="0" err="1"/>
              <a:t>outcomes</a:t>
            </a:r>
            <a:r>
              <a:rPr lang="sv-SE" baseline="0" dirty="0"/>
              <a:t>.</a:t>
            </a:r>
          </a:p>
          <a:p>
            <a:r>
              <a:rPr lang="sv-SE" baseline="0" dirty="0"/>
              <a:t>The </a:t>
            </a:r>
            <a:r>
              <a:rPr lang="sv-SE" baseline="0" dirty="0" err="1"/>
              <a:t>next</a:t>
            </a:r>
            <a:r>
              <a:rPr lang="sv-SE" baseline="0" dirty="0"/>
              <a:t> </a:t>
            </a:r>
            <a:r>
              <a:rPr lang="sv-SE" baseline="0" dirty="0" err="1"/>
              <a:t>module</a:t>
            </a:r>
            <a:r>
              <a:rPr lang="sv-SE" baseline="0" dirty="0"/>
              <a:t> </a:t>
            </a:r>
            <a:r>
              <a:rPr lang="sv-SE" baseline="0" dirty="0" err="1"/>
              <a:t>will</a:t>
            </a:r>
            <a:r>
              <a:rPr lang="sv-SE" baseline="0" dirty="0"/>
              <a:t> start </a:t>
            </a:r>
            <a:r>
              <a:rPr lang="sv-SE" baseline="0" dirty="0" err="1"/>
              <a:t>diving</a:t>
            </a:r>
            <a:r>
              <a:rPr lang="sv-SE" baseline="0" dirty="0"/>
              <a:t> </a:t>
            </a:r>
            <a:r>
              <a:rPr lang="sv-SE" baseline="0" dirty="0" err="1"/>
              <a:t>into</a:t>
            </a:r>
            <a:r>
              <a:rPr lang="sv-SE" baseline="0" dirty="0"/>
              <a:t> </a:t>
            </a:r>
            <a:r>
              <a:rPr lang="sv-SE" baseline="0" dirty="0" err="1"/>
              <a:t>how</a:t>
            </a:r>
            <a:r>
              <a:rPr lang="sv-SE" baseline="0" dirty="0"/>
              <a:t> </a:t>
            </a:r>
            <a:r>
              <a:rPr lang="sv-SE" baseline="0" dirty="0" err="1"/>
              <a:t>these</a:t>
            </a:r>
            <a:r>
              <a:rPr lang="sv-SE" baseline="0" dirty="0"/>
              <a:t> </a:t>
            </a:r>
            <a:r>
              <a:rPr lang="sv-SE" baseline="0" dirty="0" err="1"/>
              <a:t>modelling</a:t>
            </a:r>
            <a:r>
              <a:rPr lang="sv-SE" baseline="0" dirty="0"/>
              <a:t> </a:t>
            </a:r>
            <a:r>
              <a:rPr lang="sv-SE" baseline="0" dirty="0" err="1"/>
              <a:t>tools</a:t>
            </a:r>
            <a:r>
              <a:rPr lang="sv-SE" baseline="0" dirty="0"/>
              <a:t> </a:t>
            </a:r>
            <a:r>
              <a:rPr lang="sv-SE" baseline="0" dirty="0" err="1"/>
              <a:t>work</a:t>
            </a:r>
            <a:r>
              <a:rPr lang="sv-SE" baseline="0" dirty="0"/>
              <a:t> and </a:t>
            </a:r>
            <a:r>
              <a:rPr lang="sv-SE" baseline="0" dirty="0" err="1"/>
              <a:t>how</a:t>
            </a:r>
            <a:r>
              <a:rPr lang="sv-SE" baseline="0" dirty="0"/>
              <a:t> a real </a:t>
            </a:r>
            <a:r>
              <a:rPr lang="sv-SE" baseline="0" dirty="0" err="1"/>
              <a:t>energy</a:t>
            </a:r>
            <a:r>
              <a:rPr lang="sv-SE" baseline="0" dirty="0"/>
              <a:t> system </a:t>
            </a:r>
            <a:r>
              <a:rPr lang="sv-SE" baseline="0" dirty="0" err="1"/>
              <a:t>can</a:t>
            </a:r>
            <a:r>
              <a:rPr lang="sv-SE" baseline="0" dirty="0"/>
              <a:t> be </a:t>
            </a:r>
            <a:r>
              <a:rPr lang="sv-SE" baseline="0" dirty="0" err="1"/>
              <a:t>turned</a:t>
            </a:r>
            <a:r>
              <a:rPr lang="sv-SE" baseline="0" dirty="0"/>
              <a:t> </a:t>
            </a:r>
            <a:r>
              <a:rPr lang="sv-SE" baseline="0" dirty="0" err="1"/>
              <a:t>into</a:t>
            </a:r>
            <a:r>
              <a:rPr lang="sv-SE" baseline="0" dirty="0"/>
              <a:t> a </a:t>
            </a:r>
            <a:r>
              <a:rPr lang="sv-SE" baseline="0" dirty="0" err="1"/>
              <a:t>mathematical</a:t>
            </a:r>
            <a:r>
              <a:rPr lang="sv-SE" baseline="0" dirty="0"/>
              <a:t> </a:t>
            </a:r>
            <a:r>
              <a:rPr lang="sv-SE" baseline="0" dirty="0" err="1"/>
              <a:t>construct</a:t>
            </a:r>
            <a:r>
              <a:rPr lang="sv-SE" baseline="0" dirty="0"/>
              <a:t>.</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155696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en-US" sz="1200" dirty="0">
                <a:latin typeface="Roboto" panose="02000000000000000000" pitchFamily="2" charset="0"/>
                <a:ea typeface="Roboto" panose="02000000000000000000" pitchFamily="2" charset="0"/>
                <a:cs typeface="Calibri" pitchFamily="34" charset="0"/>
              </a:rPr>
              <a:t>The </a:t>
            </a:r>
            <a:r>
              <a:rPr lang="sv-SE" altLang="en-US" sz="1200" dirty="0" err="1">
                <a:latin typeface="Roboto" panose="02000000000000000000" pitchFamily="2" charset="0"/>
                <a:ea typeface="Roboto" panose="02000000000000000000" pitchFamily="2" charset="0"/>
                <a:cs typeface="Calibri" pitchFamily="34" charset="0"/>
              </a:rPr>
              <a:t>first</a:t>
            </a:r>
            <a:r>
              <a:rPr lang="sv-SE" altLang="en-US" sz="1200" dirty="0">
                <a:latin typeface="Roboto" panose="02000000000000000000" pitchFamily="2" charset="0"/>
                <a:ea typeface="Roboto" panose="02000000000000000000" pitchFamily="2" charset="0"/>
                <a:cs typeface="Calibri" pitchFamily="34" charset="0"/>
              </a:rPr>
              <a:t> step in the </a:t>
            </a:r>
            <a:r>
              <a:rPr lang="sv-SE" altLang="en-US" sz="1200" dirty="0" err="1">
                <a:latin typeface="Roboto" panose="02000000000000000000" pitchFamily="2" charset="0"/>
                <a:ea typeface="Roboto" panose="02000000000000000000" pitchFamily="2" charset="0"/>
                <a:cs typeface="Calibri" pitchFamily="34" charset="0"/>
              </a:rPr>
              <a:t>creation</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model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an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system </a:t>
            </a:r>
            <a:r>
              <a:rPr lang="sv-SE" altLang="en-US" sz="1200" baseline="0" dirty="0" err="1">
                <a:latin typeface="Roboto" panose="02000000000000000000" pitchFamily="2" charset="0"/>
                <a:ea typeface="Roboto" panose="02000000000000000000" pitchFamily="2" charset="0"/>
                <a:cs typeface="Calibri" pitchFamily="34" charset="0"/>
              </a:rPr>
              <a:t>consists</a:t>
            </a:r>
            <a:r>
              <a:rPr lang="sv-SE" altLang="en-US" sz="1200" baseline="0" dirty="0">
                <a:latin typeface="Roboto" panose="02000000000000000000" pitchFamily="2" charset="0"/>
                <a:ea typeface="Roboto" panose="02000000000000000000" pitchFamily="2" charset="0"/>
                <a:cs typeface="Calibri" pitchFamily="34" charset="0"/>
              </a:rPr>
              <a:t> in </a:t>
            </a:r>
            <a:r>
              <a:rPr lang="sv-SE" altLang="en-US" sz="1200" baseline="0" dirty="0" err="1">
                <a:latin typeface="Roboto" panose="02000000000000000000" pitchFamily="2" charset="0"/>
                <a:ea typeface="Roboto" panose="02000000000000000000" pitchFamily="2" charset="0"/>
                <a:cs typeface="Calibri" pitchFamily="34" charset="0"/>
              </a:rPr>
              <a:t>making</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conceptual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scheme</a:t>
            </a:r>
            <a:r>
              <a:rPr lang="sv-SE" altLang="en-US" sz="1200" baseline="0" dirty="0">
                <a:latin typeface="Roboto" panose="02000000000000000000" pitchFamily="2" charset="0"/>
                <a:ea typeface="Roboto" panose="02000000000000000000" pitchFamily="2" charset="0"/>
                <a:cs typeface="Calibri" pitchFamily="34" charset="0"/>
              </a:rPr>
              <a:t> for it. To do so, like in </a:t>
            </a:r>
            <a:r>
              <a:rPr lang="sv-SE" altLang="en-US" sz="1200" baseline="0" dirty="0" err="1">
                <a:latin typeface="Roboto" panose="02000000000000000000" pitchFamily="2" charset="0"/>
                <a:ea typeface="Roboto" panose="02000000000000000000" pitchFamily="2" charset="0"/>
                <a:cs typeface="Calibri" pitchFamily="34" charset="0"/>
              </a:rPr>
              <a:t>many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domains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physics</a:t>
            </a:r>
            <a:r>
              <a:rPr lang="sv-SE" altLang="en-US" sz="1200" baseline="0" dirty="0">
                <a:latin typeface="Roboto" panose="02000000000000000000" pitchFamily="2" charset="0"/>
                <a:ea typeface="Roboto" panose="02000000000000000000" pitchFamily="2" charset="0"/>
                <a:cs typeface="Calibri" pitchFamily="34" charset="0"/>
              </a:rPr>
              <a:t> and </a:t>
            </a:r>
            <a:r>
              <a:rPr lang="sv-SE" altLang="en-US" sz="1200" baseline="0" dirty="0" err="1">
                <a:latin typeface="Roboto" panose="02000000000000000000" pitchFamily="2" charset="0"/>
                <a:ea typeface="Roboto" panose="02000000000000000000" pitchFamily="2" charset="0"/>
                <a:cs typeface="Calibri" pitchFamily="34" charset="0"/>
              </a:rPr>
              <a:t>engineering</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reality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needs</a:t>
            </a:r>
            <a:r>
              <a:rPr lang="sv-SE" altLang="en-US" sz="1200" baseline="0" dirty="0">
                <a:latin typeface="Roboto" panose="02000000000000000000" pitchFamily="2" charset="0"/>
                <a:ea typeface="Roboto" panose="02000000000000000000" pitchFamily="2" charset="0"/>
                <a:cs typeface="Calibri" pitchFamily="34" charset="0"/>
              </a:rPr>
              <a:t> to be </a:t>
            </a:r>
            <a:r>
              <a:rPr lang="sv-SE" altLang="en-US" sz="1200" baseline="0" dirty="0" err="1">
                <a:latin typeface="Roboto" panose="02000000000000000000" pitchFamily="2" charset="0"/>
                <a:ea typeface="Roboto" panose="02000000000000000000" pitchFamily="2" charset="0"/>
                <a:cs typeface="Calibri" pitchFamily="34" charset="0"/>
              </a:rPr>
              <a:t>turned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into</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simplified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manageable</a:t>
            </a:r>
            <a:r>
              <a:rPr lang="sv-SE" altLang="en-US" sz="1200" baseline="0" dirty="0">
                <a:latin typeface="Roboto" panose="02000000000000000000" pitchFamily="2" charset="0"/>
                <a:ea typeface="Roboto" panose="02000000000000000000" pitchFamily="2" charset="0"/>
                <a:cs typeface="Calibri" pitchFamily="34" charset="0"/>
              </a:rPr>
              <a:t> and </a:t>
            </a:r>
            <a:r>
              <a:rPr lang="sv-SE" altLang="en-US" sz="1200" baseline="0" dirty="0" err="1">
                <a:latin typeface="Roboto" panose="02000000000000000000" pitchFamily="2" charset="0"/>
                <a:ea typeface="Roboto" panose="02000000000000000000" pitchFamily="2" charset="0"/>
                <a:cs typeface="Calibri" pitchFamily="34" charset="0"/>
              </a:rPr>
              <a:t>organised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structure</a:t>
            </a:r>
            <a:r>
              <a:rPr lang="sv-SE" altLang="en-US" sz="1200" baseline="0" dirty="0">
                <a:latin typeface="Roboto" panose="02000000000000000000" pitchFamily="2" charset="0"/>
                <a:ea typeface="Roboto" panose="02000000000000000000" pitchFamily="2" charset="0"/>
                <a:cs typeface="Calibri" pitchFamily="34" charset="0"/>
              </a:rPr>
              <a:t>. In the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modeling</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field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this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structure</a:t>
            </a:r>
            <a:r>
              <a:rPr lang="sv-SE" altLang="en-US" sz="1200" baseline="0" dirty="0">
                <a:latin typeface="Roboto" panose="02000000000000000000" pitchFamily="2" charset="0"/>
                <a:ea typeface="Roboto" panose="02000000000000000000" pitchFamily="2" charset="0"/>
                <a:cs typeface="Calibri" pitchFamily="34" charset="0"/>
              </a:rPr>
              <a:t> is </a:t>
            </a:r>
            <a:r>
              <a:rPr lang="sv-SE" altLang="en-US" sz="1200" baseline="0" dirty="0" err="1">
                <a:latin typeface="Roboto" panose="02000000000000000000" pitchFamily="2" charset="0"/>
                <a:ea typeface="Roboto" panose="02000000000000000000" pitchFamily="2" charset="0"/>
                <a:cs typeface="Calibri" pitchFamily="34" charset="0"/>
              </a:rPr>
              <a:t>typically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called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Reference</a:t>
            </a:r>
            <a:r>
              <a:rPr lang="sv-SE" altLang="en-US" sz="1200" baseline="0" dirty="0">
                <a:latin typeface="Roboto" panose="02000000000000000000" pitchFamily="2" charset="0"/>
                <a:ea typeface="Roboto" panose="02000000000000000000" pitchFamily="2" charset="0"/>
                <a:cs typeface="Calibri" pitchFamily="34" charset="0"/>
              </a:rPr>
              <a:t> Energy System (</a:t>
            </a:r>
            <a:r>
              <a:rPr lang="sv-SE" altLang="en-US" sz="1200" baseline="0" dirty="0" err="1">
                <a:latin typeface="Roboto" panose="02000000000000000000" pitchFamily="2" charset="0"/>
                <a:ea typeface="Roboto" panose="02000000000000000000" pitchFamily="2" charset="0"/>
                <a:cs typeface="Calibri" pitchFamily="34" charset="0"/>
              </a:rPr>
              <a:t>abbreviated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with</a:t>
            </a:r>
            <a:r>
              <a:rPr lang="sv-SE" altLang="en-US" sz="1200" baseline="0" dirty="0">
                <a:latin typeface="Roboto" panose="02000000000000000000" pitchFamily="2" charset="0"/>
                <a:ea typeface="Roboto" panose="02000000000000000000" pitchFamily="2" charset="0"/>
                <a:cs typeface="Calibri" pitchFamily="34" charset="0"/>
              </a:rPr>
              <a:t> ’RES’). </a:t>
            </a:r>
            <a:r>
              <a:rPr lang="sv-SE" altLang="en-US" sz="1200" baseline="0" dirty="0" err="1">
                <a:latin typeface="Roboto" panose="02000000000000000000" pitchFamily="2" charset="0"/>
                <a:ea typeface="Roboto" panose="02000000000000000000" pitchFamily="2" charset="0"/>
                <a:cs typeface="Calibri" pitchFamily="34" charset="0"/>
              </a:rPr>
              <a:t>One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example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Reference</a:t>
            </a:r>
            <a:r>
              <a:rPr lang="sv-SE" altLang="en-US" sz="1200" baseline="0" dirty="0">
                <a:latin typeface="Roboto" panose="02000000000000000000" pitchFamily="2" charset="0"/>
                <a:ea typeface="Roboto" panose="02000000000000000000" pitchFamily="2" charset="0"/>
                <a:cs typeface="Calibri" pitchFamily="34" charset="0"/>
              </a:rPr>
              <a:t> Energy System is given in the </a:t>
            </a:r>
            <a:r>
              <a:rPr lang="sv-SE" altLang="en-US" sz="1200" baseline="0" dirty="0" err="1">
                <a:latin typeface="Roboto" panose="02000000000000000000" pitchFamily="2" charset="0"/>
                <a:ea typeface="Roboto" panose="02000000000000000000" pitchFamily="2" charset="0"/>
                <a:cs typeface="Calibri" pitchFamily="34" charset="0"/>
              </a:rPr>
              <a:t>figure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There</a:t>
            </a:r>
            <a:r>
              <a:rPr lang="sv-SE" altLang="en-US" sz="1200" baseline="0" dirty="0">
                <a:latin typeface="Roboto" panose="02000000000000000000" pitchFamily="2" charset="0"/>
                <a:ea typeface="Roboto" panose="02000000000000000000" pitchFamily="2" charset="0"/>
                <a:cs typeface="Calibri" pitchFamily="34" charset="0"/>
              </a:rPr>
              <a:t>, the </a:t>
            </a:r>
            <a:r>
              <a:rPr lang="sv-SE" altLang="en-US" sz="1200" baseline="0" dirty="0" err="1">
                <a:latin typeface="Roboto" panose="02000000000000000000" pitchFamily="2" charset="0"/>
                <a:ea typeface="Roboto" panose="02000000000000000000" pitchFamily="2" charset="0"/>
                <a:cs typeface="Calibri" pitchFamily="34" charset="0"/>
              </a:rPr>
              <a:t>complex</a:t>
            </a:r>
            <a:r>
              <a:rPr lang="sv-SE" altLang="en-US" sz="1200" baseline="0" dirty="0">
                <a:latin typeface="Roboto" panose="02000000000000000000" pitchFamily="2" charset="0"/>
                <a:ea typeface="Roboto" panose="02000000000000000000" pitchFamily="2" charset="0"/>
                <a:cs typeface="Calibri" pitchFamily="34" charset="0"/>
              </a:rPr>
              <a:t> set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supply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chains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constituting</a:t>
            </a:r>
            <a:r>
              <a:rPr lang="sv-SE" altLang="en-US" sz="1200" baseline="0" dirty="0">
                <a:latin typeface="Roboto" panose="02000000000000000000" pitchFamily="2" charset="0"/>
                <a:ea typeface="Roboto" panose="02000000000000000000" pitchFamily="2" charset="0"/>
                <a:cs typeface="Calibri" pitchFamily="34" charset="0"/>
              </a:rPr>
              <a:t> a real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system has </a:t>
            </a:r>
            <a:r>
              <a:rPr lang="sv-SE" altLang="en-US" sz="1200" baseline="0" dirty="0" err="1">
                <a:latin typeface="Roboto" panose="02000000000000000000" pitchFamily="2" charset="0"/>
                <a:ea typeface="Roboto" panose="02000000000000000000" pitchFamily="2" charset="0"/>
                <a:cs typeface="Calibri" pitchFamily="34" charset="0"/>
              </a:rPr>
              <a:t>been</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translared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into</a:t>
            </a:r>
            <a:r>
              <a:rPr lang="sv-SE" altLang="en-US" sz="1200" baseline="0" dirty="0">
                <a:latin typeface="Roboto" panose="02000000000000000000" pitchFamily="2" charset="0"/>
                <a:ea typeface="Roboto" panose="02000000000000000000" pitchFamily="2" charset="0"/>
                <a:cs typeface="Calibri" pitchFamily="34" charset="0"/>
              </a:rPr>
              <a:t> a sketch </a:t>
            </a:r>
            <a:r>
              <a:rPr lang="sv-SE" altLang="en-US" sz="1200" baseline="0" dirty="0" err="1">
                <a:latin typeface="Roboto" panose="02000000000000000000" pitchFamily="2" charset="0"/>
                <a:ea typeface="Roboto" panose="02000000000000000000" pitchFamily="2" charset="0"/>
                <a:cs typeface="Calibri" pitchFamily="34" charset="0"/>
              </a:rPr>
              <a:t>with</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few</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boxes</a:t>
            </a:r>
            <a:r>
              <a:rPr lang="sv-SE" altLang="en-US" sz="1200" baseline="0" dirty="0">
                <a:latin typeface="Roboto" panose="02000000000000000000" pitchFamily="2" charset="0"/>
                <a:ea typeface="Roboto" panose="02000000000000000000" pitchFamily="2" charset="0"/>
                <a:cs typeface="Calibri" pitchFamily="34" charset="0"/>
              </a:rPr>
              <a:t> and </a:t>
            </a:r>
            <a:r>
              <a:rPr lang="sv-SE" altLang="en-US" sz="1200" baseline="0" dirty="0" err="1">
                <a:latin typeface="Roboto" panose="02000000000000000000" pitchFamily="2" charset="0"/>
                <a:ea typeface="Roboto" panose="02000000000000000000" pitchFamily="2" charset="0"/>
                <a:cs typeface="Calibri" pitchFamily="34" charset="0"/>
              </a:rPr>
              <a:t>lines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Even</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though</a:t>
            </a:r>
            <a:r>
              <a:rPr lang="sv-SE" altLang="en-US" sz="1200" baseline="0" dirty="0">
                <a:latin typeface="Roboto" panose="02000000000000000000" pitchFamily="2" charset="0"/>
                <a:ea typeface="Roboto" panose="02000000000000000000" pitchFamily="2" charset="0"/>
                <a:cs typeface="Calibri" pitchFamily="34" charset="0"/>
              </a:rPr>
              <a:t> the </a:t>
            </a:r>
            <a:r>
              <a:rPr lang="sv-SE" altLang="en-US" sz="1200" baseline="0" dirty="0" err="1">
                <a:latin typeface="Roboto" panose="02000000000000000000" pitchFamily="2" charset="0"/>
                <a:ea typeface="Roboto" panose="02000000000000000000" pitchFamily="2" charset="0"/>
                <a:cs typeface="Calibri" pitchFamily="34" charset="0"/>
              </a:rPr>
              <a:t>structure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the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system is </a:t>
            </a:r>
            <a:r>
              <a:rPr lang="sv-SE" altLang="en-US" sz="1200" baseline="0" dirty="0" err="1">
                <a:latin typeface="Roboto" panose="02000000000000000000" pitchFamily="2" charset="0"/>
                <a:ea typeface="Roboto" panose="02000000000000000000" pitchFamily="2" charset="0"/>
                <a:cs typeface="Calibri" pitchFamily="34" charset="0"/>
              </a:rPr>
              <a:t>greatly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simplified</a:t>
            </a:r>
            <a:r>
              <a:rPr lang="sv-SE" altLang="en-US" sz="1200" baseline="0" dirty="0">
                <a:latin typeface="Roboto" panose="02000000000000000000" pitchFamily="2" charset="0"/>
                <a:ea typeface="Roboto" panose="02000000000000000000" pitchFamily="2" charset="0"/>
                <a:cs typeface="Calibri" pitchFamily="34" charset="0"/>
              </a:rPr>
              <a:t> in </a:t>
            </a:r>
            <a:r>
              <a:rPr lang="sv-SE" altLang="en-US" sz="1200" baseline="0" dirty="0" err="1">
                <a:latin typeface="Roboto" panose="02000000000000000000" pitchFamily="2" charset="0"/>
                <a:ea typeface="Roboto" panose="02000000000000000000" pitchFamily="2" charset="0"/>
                <a:cs typeface="Calibri" pitchFamily="34" charset="0"/>
              </a:rPr>
              <a:t>this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scheme</a:t>
            </a:r>
            <a:r>
              <a:rPr lang="sv-SE" altLang="en-US" sz="1200" baseline="0" dirty="0">
                <a:latin typeface="Roboto" panose="02000000000000000000" pitchFamily="2" charset="0"/>
                <a:ea typeface="Roboto" panose="02000000000000000000" pitchFamily="2" charset="0"/>
                <a:cs typeface="Calibri" pitchFamily="34" charset="0"/>
              </a:rPr>
              <a:t>, the </a:t>
            </a:r>
            <a:r>
              <a:rPr lang="sv-SE" altLang="en-US" sz="1200" baseline="0" dirty="0" err="1">
                <a:latin typeface="Roboto" panose="02000000000000000000" pitchFamily="2" charset="0"/>
                <a:ea typeface="Roboto" panose="02000000000000000000" pitchFamily="2" charset="0"/>
                <a:cs typeface="Calibri" pitchFamily="34" charset="0"/>
              </a:rPr>
              <a:t>figure</a:t>
            </a:r>
            <a:r>
              <a:rPr lang="sv-SE" altLang="en-US" sz="1200" baseline="0" dirty="0">
                <a:latin typeface="Roboto" panose="02000000000000000000" pitchFamily="2" charset="0"/>
                <a:ea typeface="Roboto" panose="02000000000000000000" pitchFamily="2" charset="0"/>
                <a:cs typeface="Calibri" pitchFamily="34" charset="0"/>
              </a:rPr>
              <a:t> still shows </a:t>
            </a:r>
            <a:r>
              <a:rPr lang="sv-SE" altLang="en-US" sz="1200" baseline="0" dirty="0" err="1">
                <a:latin typeface="Roboto" panose="02000000000000000000" pitchFamily="2" charset="0"/>
                <a:ea typeface="Roboto" panose="02000000000000000000" pitchFamily="2" charset="0"/>
                <a:cs typeface="Calibri" pitchFamily="34" charset="0"/>
              </a:rPr>
              <a:t>that</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essentially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there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are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primary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sources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that</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are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connected</a:t>
            </a:r>
            <a:r>
              <a:rPr lang="sv-SE" altLang="en-US" sz="1200" baseline="0" dirty="0">
                <a:latin typeface="Roboto" panose="02000000000000000000" pitchFamily="2" charset="0"/>
                <a:ea typeface="Roboto" panose="02000000000000000000" pitchFamily="2" charset="0"/>
                <a:cs typeface="Calibri" pitchFamily="34" charset="0"/>
              </a:rPr>
              <a:t> to final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needs</a:t>
            </a:r>
            <a:r>
              <a:rPr lang="sv-SE" altLang="en-US" sz="1200" baseline="0" dirty="0">
                <a:latin typeface="Roboto" panose="02000000000000000000" pitchFamily="2" charset="0"/>
                <a:ea typeface="Roboto" panose="02000000000000000000" pitchFamily="2" charset="0"/>
                <a:cs typeface="Calibri" pitchFamily="34" charset="0"/>
              </a:rPr>
              <a:t> by a </a:t>
            </a:r>
            <a:r>
              <a:rPr lang="sv-SE" altLang="en-US" sz="1200" baseline="0" dirty="0" err="1">
                <a:latin typeface="Roboto" panose="02000000000000000000" pitchFamily="2" charset="0"/>
                <a:ea typeface="Roboto" panose="02000000000000000000" pitchFamily="2" charset="0"/>
                <a:cs typeface="Calibri" pitchFamily="34" charset="0"/>
              </a:rPr>
              <a:t>number</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processes</a:t>
            </a:r>
            <a:r>
              <a:rPr lang="sv-SE" altLang="en-US" sz="1200" baseline="0" dirty="0">
                <a:latin typeface="Roboto" panose="02000000000000000000" pitchFamily="2" charset="0"/>
                <a:ea typeface="Roboto" panose="02000000000000000000" pitchFamily="2" charset="0"/>
                <a:cs typeface="Calibri" pitchFamily="34" charset="0"/>
              </a:rPr>
              <a:t>. Note </a:t>
            </a:r>
            <a:r>
              <a:rPr lang="sv-SE" altLang="en-US" sz="1200" baseline="0" dirty="0" err="1">
                <a:latin typeface="Roboto" panose="02000000000000000000" pitchFamily="2" charset="0"/>
                <a:ea typeface="Roboto" panose="02000000000000000000" pitchFamily="2" charset="0"/>
                <a:cs typeface="Calibri" pitchFamily="34" charset="0"/>
              </a:rPr>
              <a:t>that</a:t>
            </a:r>
            <a:r>
              <a:rPr lang="sv-SE" altLang="en-US" sz="1200" baseline="0" dirty="0">
                <a:latin typeface="Roboto" panose="02000000000000000000" pitchFamily="2" charset="0"/>
                <a:ea typeface="Roboto" panose="02000000000000000000" pitchFamily="2" charset="0"/>
                <a:cs typeface="Calibri" pitchFamily="34" charset="0"/>
              </a:rPr>
              <a:t> it is </a:t>
            </a:r>
            <a:r>
              <a:rPr lang="sv-SE" altLang="en-US" sz="1200" baseline="0" dirty="0" err="1">
                <a:latin typeface="Roboto" panose="02000000000000000000" pitchFamily="2" charset="0"/>
                <a:ea typeface="Roboto" panose="02000000000000000000" pitchFamily="2" charset="0"/>
                <a:cs typeface="Calibri" pitchFamily="34" charset="0"/>
              </a:rPr>
              <a:t>very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important</a:t>
            </a:r>
            <a:r>
              <a:rPr lang="sv-SE" altLang="en-US" sz="1200" baseline="0" dirty="0">
                <a:latin typeface="Roboto" panose="02000000000000000000" pitchFamily="2" charset="0"/>
                <a:ea typeface="Roboto" panose="02000000000000000000" pitchFamily="2" charset="0"/>
                <a:cs typeface="Calibri" pitchFamily="34" charset="0"/>
              </a:rPr>
              <a:t> to </a:t>
            </a:r>
            <a:r>
              <a:rPr lang="sv-SE" altLang="en-US" sz="1200" baseline="0" dirty="0" err="1">
                <a:latin typeface="Roboto" panose="02000000000000000000" pitchFamily="2" charset="0"/>
                <a:ea typeface="Roboto" panose="02000000000000000000" pitchFamily="2" charset="0"/>
                <a:cs typeface="Calibri" pitchFamily="34" charset="0"/>
              </a:rPr>
              <a:t>create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this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scheme</a:t>
            </a:r>
            <a:r>
              <a:rPr lang="sv-SE" altLang="en-US" sz="1200" baseline="0" dirty="0">
                <a:latin typeface="Roboto" panose="02000000000000000000" pitchFamily="2" charset="0"/>
                <a:ea typeface="Roboto" panose="02000000000000000000" pitchFamily="2" charset="0"/>
                <a:cs typeface="Calibri" pitchFamily="34" charset="0"/>
              </a:rPr>
              <a:t> at the </a:t>
            </a:r>
            <a:r>
              <a:rPr lang="sv-SE" altLang="en-US" sz="1200" baseline="0" dirty="0" err="1">
                <a:latin typeface="Roboto" panose="02000000000000000000" pitchFamily="2" charset="0"/>
                <a:ea typeface="Roboto" panose="02000000000000000000" pitchFamily="2" charset="0"/>
                <a:cs typeface="Calibri" pitchFamily="34" charset="0"/>
              </a:rPr>
              <a:t>very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beginning</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any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modeling</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exercise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Without</a:t>
            </a:r>
            <a:r>
              <a:rPr lang="sv-SE" altLang="en-US" sz="1200" baseline="0" dirty="0">
                <a:latin typeface="Roboto" panose="02000000000000000000" pitchFamily="2" charset="0"/>
                <a:ea typeface="Roboto" panose="02000000000000000000" pitchFamily="2" charset="0"/>
                <a:cs typeface="Calibri" pitchFamily="34" charset="0"/>
              </a:rPr>
              <a:t> it, it </a:t>
            </a:r>
            <a:r>
              <a:rPr lang="sv-SE" altLang="en-US" sz="1200" baseline="0" dirty="0" err="1">
                <a:latin typeface="Roboto" panose="02000000000000000000" pitchFamily="2" charset="0"/>
                <a:ea typeface="Roboto" panose="02000000000000000000" pitchFamily="2" charset="0"/>
                <a:cs typeface="Calibri" pitchFamily="34" charset="0"/>
              </a:rPr>
              <a:t>will</a:t>
            </a:r>
            <a:r>
              <a:rPr lang="sv-SE" altLang="en-US" sz="1200" baseline="0" dirty="0">
                <a:latin typeface="Roboto" panose="02000000000000000000" pitchFamily="2" charset="0"/>
                <a:ea typeface="Roboto" panose="02000000000000000000" pitchFamily="2" charset="0"/>
                <a:cs typeface="Calibri" pitchFamily="34" charset="0"/>
              </a:rPr>
              <a:t> be </a:t>
            </a:r>
            <a:r>
              <a:rPr lang="sv-SE" altLang="en-US" sz="1200" baseline="0" dirty="0" err="1">
                <a:latin typeface="Roboto" panose="02000000000000000000" pitchFamily="2" charset="0"/>
                <a:ea typeface="Roboto" panose="02000000000000000000" pitchFamily="2" charset="0"/>
                <a:cs typeface="Calibri" pitchFamily="34" charset="0"/>
              </a:rPr>
              <a:t>very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difficult</a:t>
            </a:r>
            <a:r>
              <a:rPr lang="sv-SE" altLang="en-US" sz="1200" baseline="0" dirty="0">
                <a:latin typeface="Roboto" panose="02000000000000000000" pitchFamily="2" charset="0"/>
                <a:ea typeface="Roboto" panose="02000000000000000000" pitchFamily="2" charset="0"/>
                <a:cs typeface="Calibri" pitchFamily="34" charset="0"/>
              </a:rPr>
              <a:t> to </a:t>
            </a:r>
            <a:r>
              <a:rPr lang="sv-SE" altLang="en-US" sz="1200" baseline="0" dirty="0" err="1">
                <a:latin typeface="Roboto" panose="02000000000000000000" pitchFamily="2" charset="0"/>
                <a:ea typeface="Roboto" panose="02000000000000000000" pitchFamily="2" charset="0"/>
                <a:cs typeface="Calibri" pitchFamily="34" charset="0"/>
              </a:rPr>
              <a:t>create</a:t>
            </a:r>
            <a:r>
              <a:rPr lang="sv-SE" altLang="en-US" sz="1200" baseline="0" dirty="0">
                <a:latin typeface="Roboto" panose="02000000000000000000" pitchFamily="2" charset="0"/>
                <a:ea typeface="Roboto" panose="02000000000000000000" pitchFamily="2" charset="0"/>
                <a:cs typeface="Calibri" pitchFamily="34" charset="0"/>
              </a:rPr>
              <a:t> an </a:t>
            </a:r>
            <a:r>
              <a:rPr lang="sv-SE" altLang="en-US" sz="1200" baseline="0" dirty="0" err="1">
                <a:latin typeface="Roboto" panose="02000000000000000000" pitchFamily="2" charset="0"/>
                <a:ea typeface="Roboto" panose="02000000000000000000" pitchFamily="2" charset="0"/>
                <a:cs typeface="Calibri" pitchFamily="34" charset="0"/>
              </a:rPr>
              <a:t>own</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idea</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what</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are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modeling</a:t>
            </a:r>
            <a:r>
              <a:rPr lang="sv-SE" altLang="en-US" sz="1200" baseline="0" dirty="0">
                <a:latin typeface="Roboto" panose="02000000000000000000" pitchFamily="2" charset="0"/>
                <a:ea typeface="Roboto" panose="02000000000000000000" pitchFamily="2" charset="0"/>
                <a:cs typeface="Calibri" pitchFamily="34" charset="0"/>
              </a:rPr>
              <a:t> and to </a:t>
            </a:r>
            <a:r>
              <a:rPr lang="sv-SE" altLang="en-US" sz="1200" baseline="0" dirty="0" err="1">
                <a:latin typeface="Roboto" panose="02000000000000000000" pitchFamily="2" charset="0"/>
                <a:ea typeface="Roboto" panose="02000000000000000000" pitchFamily="2" charset="0"/>
                <a:cs typeface="Calibri" pitchFamily="34" charset="0"/>
              </a:rPr>
              <a:t>communicate</a:t>
            </a:r>
            <a:r>
              <a:rPr lang="sv-SE" altLang="en-US" sz="1200" baseline="0" dirty="0">
                <a:latin typeface="Roboto" panose="02000000000000000000" pitchFamily="2" charset="0"/>
                <a:ea typeface="Roboto" panose="02000000000000000000" pitchFamily="2" charset="0"/>
                <a:cs typeface="Calibri" pitchFamily="34" charset="0"/>
              </a:rPr>
              <a:t> it to </a:t>
            </a:r>
            <a:r>
              <a:rPr lang="sv-SE" altLang="en-US" sz="1200" baseline="0" dirty="0" err="1">
                <a:latin typeface="Roboto" panose="02000000000000000000" pitchFamily="2" charset="0"/>
                <a:ea typeface="Roboto" panose="02000000000000000000" pitchFamily="2" charset="0"/>
                <a:cs typeface="Calibri" pitchFamily="34" charset="0"/>
              </a:rPr>
              <a:t>anyone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else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This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module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will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now</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proceed</a:t>
            </a:r>
            <a:r>
              <a:rPr lang="sv-SE" altLang="en-US" sz="1200" baseline="0" dirty="0">
                <a:latin typeface="Roboto" panose="02000000000000000000" pitchFamily="2" charset="0"/>
                <a:ea typeface="Roboto" panose="02000000000000000000" pitchFamily="2" charset="0"/>
                <a:cs typeface="Calibri" pitchFamily="34" charset="0"/>
              </a:rPr>
              <a:t> to </a:t>
            </a:r>
            <a:r>
              <a:rPr lang="sv-SE" altLang="en-US" sz="1200" baseline="0" dirty="0" err="1">
                <a:latin typeface="Roboto" panose="02000000000000000000" pitchFamily="2" charset="0"/>
                <a:ea typeface="Roboto" panose="02000000000000000000" pitchFamily="2" charset="0"/>
                <a:cs typeface="Calibri" pitchFamily="34" charset="0"/>
              </a:rPr>
              <a:t>describe</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few</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typical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characteristics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Reference</a:t>
            </a:r>
            <a:r>
              <a:rPr lang="sv-SE" altLang="en-US" sz="1200" baseline="0" dirty="0">
                <a:latin typeface="Roboto" panose="02000000000000000000" pitchFamily="2" charset="0"/>
                <a:ea typeface="Roboto" panose="02000000000000000000" pitchFamily="2" charset="0"/>
                <a:cs typeface="Calibri" pitchFamily="34" charset="0"/>
              </a:rPr>
              <a:t> Energy system.</a:t>
            </a:r>
            <a:endParaRPr lang="en-GB" altLang="en-US" sz="1200" dirty="0">
              <a:latin typeface="Roboto" panose="02000000000000000000" pitchFamily="2" charset="0"/>
              <a:ea typeface="Roboto" panose="02000000000000000000" pitchFamily="2" charset="0"/>
              <a:cs typeface="Calibri" pitchFamily="34" charset="0"/>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186072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a:t>
            </a:r>
            <a:r>
              <a:rPr lang="sv-SE" baseline="0" dirty="0"/>
              <a:t> </a:t>
            </a:r>
            <a:r>
              <a:rPr lang="sv-SE" baseline="0" dirty="0" err="1"/>
              <a:t>Reference</a:t>
            </a:r>
            <a:r>
              <a:rPr lang="sv-SE" baseline="0" dirty="0"/>
              <a:t> Energy System is a </a:t>
            </a:r>
            <a:r>
              <a:rPr lang="sv-SE" baseline="0" dirty="0" err="1"/>
              <a:t>simplified</a:t>
            </a:r>
            <a:r>
              <a:rPr lang="sv-SE" baseline="0" dirty="0"/>
              <a:t> and </a:t>
            </a:r>
            <a:r>
              <a:rPr lang="sv-SE" baseline="0" dirty="0" err="1"/>
              <a:t>aggregated</a:t>
            </a:r>
            <a:r>
              <a:rPr lang="sv-SE" baseline="0" dirty="0"/>
              <a:t> </a:t>
            </a:r>
            <a:r>
              <a:rPr lang="sv-SE" baseline="0" dirty="0" err="1"/>
              <a:t>graphical</a:t>
            </a:r>
            <a:r>
              <a:rPr lang="sv-SE" baseline="0" dirty="0"/>
              <a:t> representation </a:t>
            </a:r>
            <a:r>
              <a:rPr lang="sv-SE" baseline="0" dirty="0" err="1"/>
              <a:t>of</a:t>
            </a:r>
            <a:r>
              <a:rPr lang="sv-SE" baseline="0" dirty="0"/>
              <a:t> the real </a:t>
            </a:r>
            <a:r>
              <a:rPr lang="sv-SE" baseline="0" dirty="0" err="1"/>
              <a:t>energy</a:t>
            </a:r>
            <a:r>
              <a:rPr lang="sv-SE" baseline="0" dirty="0"/>
              <a:t> system </a:t>
            </a:r>
            <a:r>
              <a:rPr lang="sv-SE" baseline="0" dirty="0" err="1"/>
              <a:t>that</a:t>
            </a:r>
            <a:r>
              <a:rPr lang="sv-SE" baseline="0" dirty="0"/>
              <a:t> is </a:t>
            </a:r>
            <a:r>
              <a:rPr lang="sv-SE" baseline="0" dirty="0" err="1"/>
              <a:t>being</a:t>
            </a:r>
            <a:r>
              <a:rPr lang="sv-SE" baseline="0" dirty="0"/>
              <a:t> </a:t>
            </a:r>
            <a:r>
              <a:rPr lang="sv-SE" baseline="0" dirty="0" err="1"/>
              <a:t>analysed</a:t>
            </a:r>
            <a:r>
              <a:rPr lang="sv-SE" baseline="0" dirty="0"/>
              <a:t>. </a:t>
            </a:r>
            <a:r>
              <a:rPr lang="sv-SE" baseline="0" dirty="0" err="1"/>
              <a:t>Usually</a:t>
            </a:r>
            <a:r>
              <a:rPr lang="sv-SE" baseline="0" dirty="0"/>
              <a:t>, the </a:t>
            </a:r>
            <a:r>
              <a:rPr lang="sv-SE" baseline="0" dirty="0" err="1"/>
              <a:t>Reference</a:t>
            </a:r>
            <a:r>
              <a:rPr lang="sv-SE" baseline="0" dirty="0"/>
              <a:t> Energy System </a:t>
            </a:r>
            <a:r>
              <a:rPr lang="sv-SE" baseline="0" dirty="0" err="1"/>
              <a:t>represents</a:t>
            </a:r>
            <a:r>
              <a:rPr lang="sv-SE" baseline="0" dirty="0"/>
              <a:t> not </a:t>
            </a:r>
            <a:r>
              <a:rPr lang="sv-SE" baseline="0" dirty="0" err="1"/>
              <a:t>only</a:t>
            </a:r>
            <a:r>
              <a:rPr lang="sv-SE" baseline="0" dirty="0"/>
              <a:t> the </a:t>
            </a:r>
            <a:r>
              <a:rPr lang="sv-SE" baseline="0" dirty="0" err="1"/>
              <a:t>current</a:t>
            </a:r>
            <a:r>
              <a:rPr lang="sv-SE" baseline="0" dirty="0"/>
              <a:t> </a:t>
            </a:r>
            <a:r>
              <a:rPr lang="sv-SE" baseline="0" dirty="0" err="1"/>
              <a:t>energy</a:t>
            </a:r>
            <a:r>
              <a:rPr lang="sv-SE" baseline="0" dirty="0"/>
              <a:t> </a:t>
            </a:r>
            <a:r>
              <a:rPr lang="sv-SE" baseline="0" dirty="0" err="1"/>
              <a:t>supply</a:t>
            </a:r>
            <a:r>
              <a:rPr lang="sv-SE" baseline="0" dirty="0"/>
              <a:t> and </a:t>
            </a:r>
            <a:r>
              <a:rPr lang="sv-SE" baseline="0" dirty="0" err="1"/>
              <a:t>demand</a:t>
            </a:r>
            <a:r>
              <a:rPr lang="sv-SE" baseline="0" dirty="0"/>
              <a:t> </a:t>
            </a:r>
            <a:r>
              <a:rPr lang="sv-SE" baseline="0" dirty="0" err="1"/>
              <a:t>infrastructure</a:t>
            </a:r>
            <a:r>
              <a:rPr lang="sv-SE" baseline="0" dirty="0"/>
              <a:t>, </a:t>
            </a:r>
            <a:r>
              <a:rPr lang="sv-SE" baseline="0" dirty="0" err="1"/>
              <a:t>but</a:t>
            </a:r>
            <a:r>
              <a:rPr lang="sv-SE" baseline="0" dirty="0"/>
              <a:t> </a:t>
            </a:r>
            <a:r>
              <a:rPr lang="sv-SE" baseline="0" dirty="0" err="1"/>
              <a:t>also</a:t>
            </a:r>
            <a:r>
              <a:rPr lang="sv-SE" baseline="0" dirty="0"/>
              <a:t> potential </a:t>
            </a:r>
            <a:r>
              <a:rPr lang="sv-SE" baseline="0" dirty="0" err="1"/>
              <a:t>future</a:t>
            </a:r>
            <a:r>
              <a:rPr lang="sv-SE" baseline="0" dirty="0"/>
              <a:t> </a:t>
            </a:r>
            <a:r>
              <a:rPr lang="sv-SE" baseline="0" dirty="0" err="1"/>
              <a:t>infrastructure</a:t>
            </a:r>
            <a:r>
              <a:rPr lang="sv-SE" baseline="0" dirty="0"/>
              <a:t>. </a:t>
            </a:r>
            <a:r>
              <a:rPr lang="sv-SE" baseline="0" dirty="0" err="1"/>
              <a:t>That</a:t>
            </a:r>
            <a:r>
              <a:rPr lang="sv-SE" baseline="0" dirty="0"/>
              <a:t> is, </a:t>
            </a:r>
            <a:r>
              <a:rPr lang="sv-SE" baseline="0" dirty="0" err="1"/>
              <a:t>if</a:t>
            </a:r>
            <a:r>
              <a:rPr lang="sv-SE" baseline="0" dirty="0"/>
              <a:t> the </a:t>
            </a:r>
            <a:r>
              <a:rPr lang="sv-SE" baseline="0" dirty="0" err="1"/>
              <a:t>represented</a:t>
            </a:r>
            <a:r>
              <a:rPr lang="sv-SE" baseline="0" dirty="0"/>
              <a:t> </a:t>
            </a:r>
            <a:r>
              <a:rPr lang="sv-SE" baseline="0" dirty="0" err="1"/>
              <a:t>energy</a:t>
            </a:r>
            <a:r>
              <a:rPr lang="sv-SE" baseline="0" dirty="0"/>
              <a:t> system </a:t>
            </a:r>
            <a:r>
              <a:rPr lang="sv-SE" baseline="0" dirty="0" err="1"/>
              <a:t>does</a:t>
            </a:r>
            <a:r>
              <a:rPr lang="sv-SE" baseline="0" dirty="0"/>
              <a:t> not feature </a:t>
            </a:r>
            <a:r>
              <a:rPr lang="sv-SE" baseline="0" dirty="0" err="1"/>
              <a:t>wind</a:t>
            </a:r>
            <a:r>
              <a:rPr lang="sv-SE" baseline="0" dirty="0"/>
              <a:t> </a:t>
            </a:r>
            <a:r>
              <a:rPr lang="sv-SE" baseline="0" dirty="0" err="1"/>
              <a:t>turbines</a:t>
            </a:r>
            <a:r>
              <a:rPr lang="sv-SE" baseline="0" dirty="0"/>
              <a:t>, </a:t>
            </a:r>
            <a:r>
              <a:rPr lang="sv-SE" baseline="0" dirty="0" err="1"/>
              <a:t>but</a:t>
            </a:r>
            <a:r>
              <a:rPr lang="sv-SE" baseline="0" dirty="0"/>
              <a:t> </a:t>
            </a:r>
            <a:r>
              <a:rPr lang="sv-SE" baseline="0" dirty="0" err="1"/>
              <a:t>wind</a:t>
            </a:r>
            <a:r>
              <a:rPr lang="sv-SE" baseline="0" dirty="0"/>
              <a:t> </a:t>
            </a:r>
            <a:r>
              <a:rPr lang="sv-SE" baseline="0" dirty="0" err="1"/>
              <a:t>turbines</a:t>
            </a:r>
            <a:r>
              <a:rPr lang="sv-SE" baseline="0" dirty="0"/>
              <a:t> </a:t>
            </a:r>
            <a:r>
              <a:rPr lang="sv-SE" baseline="0" dirty="0" err="1"/>
              <a:t>may</a:t>
            </a:r>
            <a:r>
              <a:rPr lang="sv-SE" baseline="0" dirty="0"/>
              <a:t> play a </a:t>
            </a:r>
            <a:r>
              <a:rPr lang="sv-SE" baseline="0" dirty="0" err="1"/>
              <a:t>role</a:t>
            </a:r>
            <a:r>
              <a:rPr lang="sv-SE" baseline="0" dirty="0"/>
              <a:t> in </a:t>
            </a:r>
            <a:r>
              <a:rPr lang="sv-SE" baseline="0" dirty="0" err="1"/>
              <a:t>future</a:t>
            </a:r>
            <a:r>
              <a:rPr lang="sv-SE" baseline="0" dirty="0"/>
              <a:t> </a:t>
            </a:r>
            <a:r>
              <a:rPr lang="sv-SE" baseline="0" dirty="0" err="1"/>
              <a:t>years</a:t>
            </a:r>
            <a:r>
              <a:rPr lang="sv-SE" baseline="0" dirty="0"/>
              <a:t>, the </a:t>
            </a:r>
            <a:r>
              <a:rPr lang="sv-SE" baseline="0" dirty="0" err="1"/>
              <a:t>user</a:t>
            </a:r>
            <a:r>
              <a:rPr lang="sv-SE" baseline="0" dirty="0"/>
              <a:t> </a:t>
            </a:r>
            <a:r>
              <a:rPr lang="sv-SE" baseline="0" dirty="0" err="1"/>
              <a:t>should</a:t>
            </a:r>
            <a:r>
              <a:rPr lang="sv-SE" baseline="0" dirty="0"/>
              <a:t> </a:t>
            </a:r>
            <a:r>
              <a:rPr lang="sv-SE" baseline="0" dirty="0" err="1"/>
              <a:t>include</a:t>
            </a:r>
            <a:r>
              <a:rPr lang="sv-SE" baseline="0" dirty="0"/>
              <a:t> </a:t>
            </a:r>
            <a:r>
              <a:rPr lang="sv-SE" baseline="0" dirty="0" err="1"/>
              <a:t>them</a:t>
            </a:r>
            <a:r>
              <a:rPr lang="sv-SE" baseline="0" dirty="0"/>
              <a:t> in the representation. </a:t>
            </a:r>
            <a:r>
              <a:rPr lang="sv-SE" baseline="0" dirty="0" err="1"/>
              <a:t>This</a:t>
            </a:r>
            <a:r>
              <a:rPr lang="sv-SE" baseline="0" dirty="0"/>
              <a:t> is </a:t>
            </a:r>
            <a:r>
              <a:rPr lang="sv-SE" baseline="0" dirty="0" err="1"/>
              <a:t>important</a:t>
            </a:r>
            <a:r>
              <a:rPr lang="sv-SE" baseline="0" dirty="0"/>
              <a:t> </a:t>
            </a:r>
            <a:r>
              <a:rPr lang="sv-SE" baseline="0" dirty="0" err="1"/>
              <a:t>because</a:t>
            </a:r>
            <a:r>
              <a:rPr lang="sv-SE" baseline="0" dirty="0"/>
              <a:t> the </a:t>
            </a:r>
            <a:r>
              <a:rPr lang="sv-SE" baseline="0" dirty="0" err="1"/>
              <a:t>Reference</a:t>
            </a:r>
            <a:r>
              <a:rPr lang="sv-SE" baseline="0" dirty="0"/>
              <a:t> Energy System shows the </a:t>
            </a:r>
            <a:r>
              <a:rPr lang="sv-SE" baseline="0" dirty="0" err="1"/>
              <a:t>structure</a:t>
            </a:r>
            <a:r>
              <a:rPr lang="sv-SE" baseline="0" dirty="0"/>
              <a:t> </a:t>
            </a:r>
            <a:r>
              <a:rPr lang="sv-SE" baseline="0" dirty="0" err="1"/>
              <a:t>of</a:t>
            </a:r>
            <a:r>
              <a:rPr lang="sv-SE" baseline="0" dirty="0"/>
              <a:t> the </a:t>
            </a:r>
            <a:r>
              <a:rPr lang="sv-SE" baseline="0" dirty="0" err="1"/>
              <a:t>model</a:t>
            </a:r>
            <a:r>
              <a:rPr lang="sv-SE" baseline="0" dirty="0"/>
              <a:t> and the </a:t>
            </a:r>
            <a:r>
              <a:rPr lang="sv-SE" baseline="0" dirty="0" err="1"/>
              <a:t>model</a:t>
            </a:r>
            <a:r>
              <a:rPr lang="sv-SE" baseline="0" dirty="0"/>
              <a:t> is </a:t>
            </a:r>
            <a:r>
              <a:rPr lang="sv-SE" baseline="0" dirty="0" err="1"/>
              <a:t>supposed</a:t>
            </a:r>
            <a:r>
              <a:rPr lang="sv-SE" baseline="0" dirty="0"/>
              <a:t> to look </a:t>
            </a:r>
            <a:r>
              <a:rPr lang="sv-SE" baseline="0" dirty="0" err="1"/>
              <a:t>many</a:t>
            </a:r>
            <a:r>
              <a:rPr lang="sv-SE" baseline="0" dirty="0"/>
              <a:t> </a:t>
            </a:r>
            <a:r>
              <a:rPr lang="sv-SE" baseline="0" dirty="0" err="1"/>
              <a:t>years</a:t>
            </a:r>
            <a:r>
              <a:rPr lang="sv-SE" baseline="0" dirty="0"/>
              <a:t> </a:t>
            </a:r>
            <a:r>
              <a:rPr lang="sv-SE" baseline="0" dirty="0" err="1"/>
              <a:t>into</a:t>
            </a:r>
            <a:r>
              <a:rPr lang="sv-SE" baseline="0" dirty="0"/>
              <a:t> the </a:t>
            </a:r>
            <a:r>
              <a:rPr lang="sv-SE" baseline="0" dirty="0" err="1"/>
              <a:t>future</a:t>
            </a:r>
            <a:r>
              <a:rPr lang="sv-SE" baseline="0" dirty="0"/>
              <a:t>. Another </a:t>
            </a:r>
            <a:r>
              <a:rPr lang="sv-SE" baseline="0" dirty="0" err="1"/>
              <a:t>important</a:t>
            </a:r>
            <a:r>
              <a:rPr lang="sv-SE" baseline="0" dirty="0"/>
              <a:t> </a:t>
            </a:r>
            <a:r>
              <a:rPr lang="sv-SE" baseline="0" dirty="0" err="1"/>
              <a:t>characteristic</a:t>
            </a:r>
            <a:r>
              <a:rPr lang="sv-SE" baseline="0" dirty="0"/>
              <a:t> </a:t>
            </a:r>
            <a:r>
              <a:rPr lang="sv-SE" baseline="0" dirty="0" err="1"/>
              <a:t>of</a:t>
            </a:r>
            <a:r>
              <a:rPr lang="sv-SE" baseline="0" dirty="0"/>
              <a:t> a </a:t>
            </a:r>
            <a:r>
              <a:rPr lang="sv-SE" baseline="0" dirty="0" err="1"/>
              <a:t>Reference</a:t>
            </a:r>
            <a:r>
              <a:rPr lang="sv-SE" baseline="0" dirty="0"/>
              <a:t> Energy System is </a:t>
            </a:r>
            <a:r>
              <a:rPr lang="sv-SE" baseline="0" dirty="0" err="1"/>
              <a:t>that</a:t>
            </a:r>
            <a:r>
              <a:rPr lang="sv-SE" baseline="0" dirty="0"/>
              <a:t> it </a:t>
            </a:r>
            <a:r>
              <a:rPr lang="sv-SE" baseline="0" dirty="0" err="1"/>
              <a:t>represents</a:t>
            </a:r>
            <a:r>
              <a:rPr lang="sv-SE" baseline="0" dirty="0"/>
              <a:t> </a:t>
            </a:r>
            <a:r>
              <a:rPr lang="sv-SE" baseline="0" dirty="0" err="1"/>
              <a:t>entire</a:t>
            </a:r>
            <a:r>
              <a:rPr lang="sv-SE" baseline="0" dirty="0"/>
              <a:t> </a:t>
            </a:r>
            <a:r>
              <a:rPr lang="sv-SE" baseline="0" dirty="0" err="1"/>
              <a:t>energy</a:t>
            </a:r>
            <a:r>
              <a:rPr lang="sv-SE" baseline="0" dirty="0"/>
              <a:t> </a:t>
            </a:r>
            <a:r>
              <a:rPr lang="sv-SE" baseline="0" dirty="0" err="1"/>
              <a:t>supply-demand</a:t>
            </a:r>
            <a:r>
              <a:rPr lang="sv-SE" baseline="0" dirty="0"/>
              <a:t> </a:t>
            </a:r>
            <a:r>
              <a:rPr lang="sv-SE" baseline="0" dirty="0" err="1"/>
              <a:t>chains</a:t>
            </a:r>
            <a:r>
              <a:rPr lang="sv-SE" baseline="0" dirty="0"/>
              <a:t>, from </a:t>
            </a:r>
            <a:r>
              <a:rPr lang="sv-SE" baseline="0" dirty="0" err="1"/>
              <a:t>primary</a:t>
            </a:r>
            <a:r>
              <a:rPr lang="sv-SE" baseline="0" dirty="0"/>
              <a:t> </a:t>
            </a:r>
            <a:r>
              <a:rPr lang="sv-SE" baseline="0" dirty="0" err="1"/>
              <a:t>energy</a:t>
            </a:r>
            <a:r>
              <a:rPr lang="sv-SE" baseline="0" dirty="0"/>
              <a:t> </a:t>
            </a:r>
            <a:r>
              <a:rPr lang="sv-SE" baseline="0" dirty="0" err="1"/>
              <a:t>resources</a:t>
            </a:r>
            <a:r>
              <a:rPr lang="sv-SE" baseline="0" dirty="0"/>
              <a:t> to final </a:t>
            </a:r>
            <a:r>
              <a:rPr lang="sv-SE" baseline="0" dirty="0" err="1"/>
              <a:t>energy</a:t>
            </a:r>
            <a:r>
              <a:rPr lang="sv-SE" baseline="0" dirty="0"/>
              <a:t> </a:t>
            </a:r>
            <a:r>
              <a:rPr lang="sv-SE" baseline="0" dirty="0" err="1"/>
              <a:t>demands</a:t>
            </a:r>
            <a:r>
              <a:rPr lang="sv-SE" baseline="0" dirty="0"/>
              <a:t> (or final </a:t>
            </a:r>
            <a:r>
              <a:rPr lang="sv-SE" baseline="0" dirty="0" err="1"/>
              <a:t>energy</a:t>
            </a:r>
            <a:r>
              <a:rPr lang="sv-SE" baseline="0" dirty="0"/>
              <a:t> services). The </a:t>
            </a:r>
            <a:r>
              <a:rPr lang="sv-SE" baseline="0" dirty="0" err="1"/>
              <a:t>level</a:t>
            </a:r>
            <a:r>
              <a:rPr lang="sv-SE" baseline="0" dirty="0"/>
              <a:t> </a:t>
            </a:r>
            <a:r>
              <a:rPr lang="sv-SE" baseline="0" dirty="0" err="1"/>
              <a:t>of</a:t>
            </a:r>
            <a:r>
              <a:rPr lang="sv-SE" baseline="0" dirty="0"/>
              <a:t> </a:t>
            </a:r>
            <a:r>
              <a:rPr lang="sv-SE" baseline="0" dirty="0" err="1"/>
              <a:t>complexity</a:t>
            </a:r>
            <a:r>
              <a:rPr lang="sv-SE" baseline="0" dirty="0"/>
              <a:t> </a:t>
            </a:r>
            <a:r>
              <a:rPr lang="sv-SE" baseline="0" dirty="0" err="1"/>
              <a:t>of</a:t>
            </a:r>
            <a:r>
              <a:rPr lang="sv-SE" baseline="0" dirty="0"/>
              <a:t> the </a:t>
            </a:r>
            <a:r>
              <a:rPr lang="sv-SE" baseline="0" dirty="0" err="1"/>
              <a:t>Reference</a:t>
            </a:r>
            <a:r>
              <a:rPr lang="sv-SE" baseline="0" dirty="0"/>
              <a:t> Energy System </a:t>
            </a:r>
            <a:r>
              <a:rPr lang="sv-SE" baseline="0" dirty="0" err="1"/>
              <a:t>depends</a:t>
            </a:r>
            <a:r>
              <a:rPr lang="sv-SE" baseline="0" dirty="0"/>
              <a:t> on </a:t>
            </a:r>
            <a:r>
              <a:rPr lang="sv-SE" baseline="0" dirty="0" err="1"/>
              <a:t>what</a:t>
            </a:r>
            <a:r>
              <a:rPr lang="sv-SE" baseline="0" dirty="0"/>
              <a:t> </a:t>
            </a:r>
            <a:r>
              <a:rPr lang="sv-SE" baseline="0" dirty="0" err="1"/>
              <a:t>issues</a:t>
            </a:r>
            <a:r>
              <a:rPr lang="sv-SE" baseline="0" dirty="0"/>
              <a:t> the </a:t>
            </a:r>
            <a:r>
              <a:rPr lang="sv-SE" baseline="0" dirty="0" err="1"/>
              <a:t>user</a:t>
            </a:r>
            <a:r>
              <a:rPr lang="sv-SE" baseline="0" dirty="0"/>
              <a:t> </a:t>
            </a:r>
            <a:r>
              <a:rPr lang="sv-SE" baseline="0" dirty="0" err="1"/>
              <a:t>wants</a:t>
            </a:r>
            <a:r>
              <a:rPr lang="sv-SE" baseline="0" dirty="0"/>
              <a:t> to </a:t>
            </a:r>
            <a:r>
              <a:rPr lang="sv-SE" baseline="0" dirty="0" err="1"/>
              <a:t>analyse</a:t>
            </a:r>
            <a:r>
              <a:rPr lang="sv-SE" baseline="0" dirty="0"/>
              <a:t> (and </a:t>
            </a:r>
            <a:r>
              <a:rPr lang="sv-SE" baseline="0" dirty="0" err="1"/>
              <a:t>also</a:t>
            </a:r>
            <a:r>
              <a:rPr lang="sv-SE" baseline="0" dirty="0"/>
              <a:t> on the data </a:t>
            </a:r>
            <a:r>
              <a:rPr lang="sv-SE" baseline="0" dirty="0" err="1"/>
              <a:t>availability</a:t>
            </a:r>
            <a:r>
              <a:rPr lang="sv-SE" baseline="0" dirty="0"/>
              <a:t>). The </a:t>
            </a:r>
            <a:r>
              <a:rPr lang="sv-SE" baseline="0" dirty="0" err="1"/>
              <a:t>level</a:t>
            </a:r>
            <a:r>
              <a:rPr lang="sv-SE" baseline="0" dirty="0"/>
              <a:t> </a:t>
            </a:r>
            <a:r>
              <a:rPr lang="sv-SE" baseline="0" dirty="0" err="1"/>
              <a:t>of</a:t>
            </a:r>
            <a:r>
              <a:rPr lang="sv-SE" baseline="0" dirty="0"/>
              <a:t> </a:t>
            </a:r>
            <a:r>
              <a:rPr lang="sv-SE" baseline="0" dirty="0" err="1"/>
              <a:t>complexity</a:t>
            </a:r>
            <a:r>
              <a:rPr lang="sv-SE" baseline="0" dirty="0"/>
              <a:t> </a:t>
            </a:r>
            <a:r>
              <a:rPr lang="sv-SE" baseline="0" dirty="0" err="1"/>
              <a:t>should</a:t>
            </a:r>
            <a:r>
              <a:rPr lang="sv-SE" baseline="0" dirty="0"/>
              <a:t> be the minimum </a:t>
            </a:r>
            <a:r>
              <a:rPr lang="sv-SE" baseline="0" dirty="0" err="1"/>
              <a:t>one</a:t>
            </a:r>
            <a:r>
              <a:rPr lang="sv-SE" baseline="0" dirty="0"/>
              <a:t> </a:t>
            </a:r>
            <a:r>
              <a:rPr lang="sv-SE" baseline="0" dirty="0" err="1"/>
              <a:t>required</a:t>
            </a:r>
            <a:r>
              <a:rPr lang="sv-SE" baseline="0" dirty="0"/>
              <a:t> to </a:t>
            </a:r>
            <a:r>
              <a:rPr lang="sv-SE" baseline="0" dirty="0" err="1"/>
              <a:t>address</a:t>
            </a:r>
            <a:r>
              <a:rPr lang="sv-SE" baseline="0" dirty="0"/>
              <a:t> the policy </a:t>
            </a:r>
            <a:r>
              <a:rPr lang="sv-SE" baseline="0" dirty="0" err="1"/>
              <a:t>questions</a:t>
            </a:r>
            <a:r>
              <a:rPr lang="sv-SE" baseline="0" dirty="0"/>
              <a:t> </a:t>
            </a:r>
            <a:r>
              <a:rPr lang="sv-SE" baseline="0" dirty="0" err="1"/>
              <a:t>of</a:t>
            </a:r>
            <a:r>
              <a:rPr lang="sv-SE" baseline="0" dirty="0"/>
              <a:t> </a:t>
            </a:r>
            <a:r>
              <a:rPr lang="sv-SE" baseline="0" dirty="0" err="1"/>
              <a:t>interest</a:t>
            </a:r>
            <a:r>
              <a:rPr lang="sv-SE" baseline="0" dirty="0"/>
              <a:t>. For </a:t>
            </a:r>
            <a:r>
              <a:rPr lang="sv-SE" baseline="0" dirty="0" err="1"/>
              <a:t>instance</a:t>
            </a:r>
            <a:r>
              <a:rPr lang="sv-SE" baseline="0" dirty="0"/>
              <a:t>, </a:t>
            </a:r>
            <a:r>
              <a:rPr lang="sv-SE" baseline="0" dirty="0" err="1"/>
              <a:t>if</a:t>
            </a:r>
            <a:r>
              <a:rPr lang="sv-SE" baseline="0" dirty="0"/>
              <a:t> the </a:t>
            </a:r>
            <a:r>
              <a:rPr lang="sv-SE" baseline="0" dirty="0" err="1"/>
              <a:t>purpose</a:t>
            </a:r>
            <a:r>
              <a:rPr lang="sv-SE" baseline="0" dirty="0"/>
              <a:t> is to </a:t>
            </a:r>
            <a:r>
              <a:rPr lang="sv-SE" baseline="0" dirty="0" err="1"/>
              <a:t>analyse</a:t>
            </a:r>
            <a:r>
              <a:rPr lang="sv-SE" baseline="0" dirty="0"/>
              <a:t> the relative </a:t>
            </a:r>
            <a:r>
              <a:rPr lang="sv-SE" baseline="0" dirty="0" err="1"/>
              <a:t>role</a:t>
            </a:r>
            <a:r>
              <a:rPr lang="sv-SE" baseline="0" dirty="0"/>
              <a:t> </a:t>
            </a:r>
            <a:r>
              <a:rPr lang="sv-SE" baseline="0" dirty="0" err="1"/>
              <a:t>of</a:t>
            </a:r>
            <a:r>
              <a:rPr lang="sv-SE" baseline="0" dirty="0"/>
              <a:t> offshore and </a:t>
            </a:r>
            <a:r>
              <a:rPr lang="sv-SE" baseline="0" dirty="0" err="1"/>
              <a:t>onshore</a:t>
            </a:r>
            <a:r>
              <a:rPr lang="sv-SE" baseline="0" dirty="0"/>
              <a:t> </a:t>
            </a:r>
            <a:r>
              <a:rPr lang="sv-SE" baseline="0" dirty="0" err="1"/>
              <a:t>wind</a:t>
            </a:r>
            <a:r>
              <a:rPr lang="sv-SE" baseline="0" dirty="0"/>
              <a:t> </a:t>
            </a:r>
            <a:r>
              <a:rPr lang="sv-SE" baseline="0" dirty="0" err="1"/>
              <a:t>turbines</a:t>
            </a:r>
            <a:r>
              <a:rPr lang="sv-SE" baseline="0" dirty="0"/>
              <a:t>, </a:t>
            </a:r>
            <a:r>
              <a:rPr lang="sv-SE" baseline="0" dirty="0" err="1"/>
              <a:t>these</a:t>
            </a:r>
            <a:r>
              <a:rPr lang="sv-SE" baseline="0" dirty="0"/>
              <a:t> </a:t>
            </a:r>
            <a:r>
              <a:rPr lang="sv-SE" baseline="0" dirty="0" err="1"/>
              <a:t>two</a:t>
            </a:r>
            <a:r>
              <a:rPr lang="sv-SE" baseline="0" dirty="0"/>
              <a:t> </a:t>
            </a:r>
            <a:r>
              <a:rPr lang="sv-SE" baseline="0" dirty="0" err="1"/>
              <a:t>technologies</a:t>
            </a:r>
            <a:r>
              <a:rPr lang="sv-SE" baseline="0" dirty="0"/>
              <a:t> </a:t>
            </a:r>
            <a:r>
              <a:rPr lang="sv-SE" baseline="0" dirty="0" err="1"/>
              <a:t>should</a:t>
            </a:r>
            <a:r>
              <a:rPr lang="sv-SE" baseline="0" dirty="0"/>
              <a:t> be </a:t>
            </a:r>
            <a:r>
              <a:rPr lang="sv-SE" baseline="0" dirty="0" err="1"/>
              <a:t>represented</a:t>
            </a:r>
            <a:r>
              <a:rPr lang="sv-SE" baseline="0" dirty="0"/>
              <a:t> </a:t>
            </a:r>
            <a:r>
              <a:rPr lang="sv-SE" baseline="0" dirty="0" err="1"/>
              <a:t>separately</a:t>
            </a:r>
            <a:r>
              <a:rPr lang="sv-SE" baseline="0" dirty="0"/>
              <a:t> in the </a:t>
            </a:r>
            <a:r>
              <a:rPr lang="sv-SE" baseline="0" dirty="0" err="1"/>
              <a:t>model</a:t>
            </a:r>
            <a:r>
              <a:rPr lang="sv-SE" baseline="0" dirty="0"/>
              <a:t> and in the </a:t>
            </a:r>
            <a:r>
              <a:rPr lang="sv-SE" baseline="0" dirty="0" err="1"/>
              <a:t>Reference</a:t>
            </a:r>
            <a:r>
              <a:rPr lang="sv-SE" baseline="0" dirty="0"/>
              <a:t> Energy system.</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3003718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This</a:t>
            </a:r>
            <a:r>
              <a:rPr lang="sv-SE" baseline="0" dirty="0"/>
              <a:t> part</a:t>
            </a:r>
            <a:r>
              <a:rPr lang="sv-SE" dirty="0"/>
              <a:t> looks </a:t>
            </a:r>
            <a:r>
              <a:rPr lang="sv-SE" dirty="0" err="1"/>
              <a:t>more</a:t>
            </a:r>
            <a:r>
              <a:rPr lang="sv-SE" dirty="0"/>
              <a:t> </a:t>
            </a:r>
            <a:r>
              <a:rPr lang="sv-SE" dirty="0" err="1"/>
              <a:t>closely</a:t>
            </a:r>
            <a:r>
              <a:rPr lang="sv-SE" dirty="0"/>
              <a:t> at </a:t>
            </a:r>
            <a:r>
              <a:rPr lang="sv-SE" dirty="0" err="1"/>
              <a:t>how</a:t>
            </a:r>
            <a:r>
              <a:rPr lang="sv-SE" dirty="0"/>
              <a:t> the </a:t>
            </a:r>
            <a:r>
              <a:rPr lang="sv-SE" dirty="0" err="1"/>
              <a:t>Reference</a:t>
            </a:r>
            <a:r>
              <a:rPr lang="sv-SE" dirty="0"/>
              <a:t> Energy System is </a:t>
            </a:r>
            <a:r>
              <a:rPr lang="sv-SE" dirty="0" err="1"/>
              <a:t>usually</a:t>
            </a:r>
            <a:r>
              <a:rPr lang="sv-SE" dirty="0"/>
              <a:t> </a:t>
            </a:r>
            <a:r>
              <a:rPr lang="sv-SE" dirty="0" err="1"/>
              <a:t>structured</a:t>
            </a:r>
            <a:r>
              <a:rPr lang="sv-SE" dirty="0"/>
              <a:t>. </a:t>
            </a:r>
            <a:r>
              <a:rPr lang="sv-SE" dirty="0" err="1"/>
              <a:t>Firstly</a:t>
            </a:r>
            <a:r>
              <a:rPr lang="sv-SE" dirty="0"/>
              <a:t>, it </a:t>
            </a:r>
            <a:r>
              <a:rPr lang="sv-SE" dirty="0" err="1"/>
              <a:t>represents</a:t>
            </a:r>
            <a:r>
              <a:rPr lang="sv-SE" dirty="0"/>
              <a:t> different </a:t>
            </a:r>
            <a:r>
              <a:rPr lang="sv-SE" dirty="0" err="1"/>
              <a:t>levels</a:t>
            </a:r>
            <a:r>
              <a:rPr lang="sv-SE" dirty="0"/>
              <a:t> in the </a:t>
            </a:r>
            <a:r>
              <a:rPr lang="sv-SE" dirty="0" err="1"/>
              <a:t>energy</a:t>
            </a:r>
            <a:r>
              <a:rPr lang="sv-SE" dirty="0"/>
              <a:t> </a:t>
            </a:r>
            <a:r>
              <a:rPr lang="sv-SE" dirty="0" err="1"/>
              <a:t>supply-demand</a:t>
            </a:r>
            <a:r>
              <a:rPr lang="sv-SE" dirty="0"/>
              <a:t> </a:t>
            </a:r>
            <a:r>
              <a:rPr lang="sv-SE" dirty="0" err="1"/>
              <a:t>chains</a:t>
            </a:r>
            <a:r>
              <a:rPr lang="sv-SE" dirty="0"/>
              <a:t>. </a:t>
            </a:r>
            <a:r>
              <a:rPr lang="sv-SE" dirty="0" err="1"/>
              <a:t>That</a:t>
            </a:r>
            <a:r>
              <a:rPr lang="sv-SE" dirty="0"/>
              <a:t> is, it </a:t>
            </a:r>
            <a:r>
              <a:rPr lang="sv-SE" dirty="0" err="1"/>
              <a:t>represents</a:t>
            </a:r>
            <a:r>
              <a:rPr lang="sv-SE" dirty="0"/>
              <a:t> the succession</a:t>
            </a:r>
            <a:r>
              <a:rPr lang="sv-SE" baseline="0" dirty="0"/>
              <a:t> from </a:t>
            </a:r>
            <a:r>
              <a:rPr lang="sv-SE" baseline="0" dirty="0" err="1"/>
              <a:t>resource</a:t>
            </a:r>
            <a:r>
              <a:rPr lang="sv-SE" baseline="0" dirty="0"/>
              <a:t> import or </a:t>
            </a:r>
            <a:r>
              <a:rPr lang="sv-SE" baseline="0" dirty="0" err="1"/>
              <a:t>extraction</a:t>
            </a:r>
            <a:r>
              <a:rPr lang="sv-SE" baseline="0" dirty="0"/>
              <a:t>, to </a:t>
            </a:r>
            <a:r>
              <a:rPr lang="sv-SE" baseline="0" dirty="0" err="1"/>
              <a:t>primary</a:t>
            </a:r>
            <a:r>
              <a:rPr lang="sv-SE" baseline="0" dirty="0"/>
              <a:t> </a:t>
            </a:r>
            <a:r>
              <a:rPr lang="sv-SE" baseline="0" dirty="0" err="1"/>
              <a:t>energy</a:t>
            </a:r>
            <a:r>
              <a:rPr lang="sv-SE" baseline="0" dirty="0"/>
              <a:t> </a:t>
            </a:r>
            <a:r>
              <a:rPr lang="sv-SE" baseline="0" dirty="0" err="1"/>
              <a:t>uses</a:t>
            </a:r>
            <a:r>
              <a:rPr lang="sv-SE" baseline="0" dirty="0"/>
              <a:t>, to </a:t>
            </a:r>
            <a:r>
              <a:rPr lang="sv-SE" baseline="0" dirty="0" err="1"/>
              <a:t>secondary</a:t>
            </a:r>
            <a:r>
              <a:rPr lang="sv-SE" baseline="0" dirty="0"/>
              <a:t> </a:t>
            </a:r>
            <a:r>
              <a:rPr lang="sv-SE" baseline="0" dirty="0" err="1"/>
              <a:t>energy</a:t>
            </a:r>
            <a:r>
              <a:rPr lang="sv-SE" baseline="0" dirty="0"/>
              <a:t> </a:t>
            </a:r>
            <a:r>
              <a:rPr lang="sv-SE" baseline="0" dirty="0" err="1"/>
              <a:t>uses</a:t>
            </a:r>
            <a:r>
              <a:rPr lang="sv-SE" baseline="0" dirty="0"/>
              <a:t>, down to final </a:t>
            </a:r>
            <a:r>
              <a:rPr lang="sv-SE" baseline="0" dirty="0" err="1"/>
              <a:t>energy</a:t>
            </a:r>
            <a:r>
              <a:rPr lang="sv-SE" baseline="0" dirty="0"/>
              <a:t> </a:t>
            </a:r>
            <a:r>
              <a:rPr lang="sv-SE" baseline="0" dirty="0" err="1"/>
              <a:t>uses</a:t>
            </a:r>
            <a:r>
              <a:rPr lang="sv-SE" baseline="0" dirty="0"/>
              <a:t> or </a:t>
            </a:r>
            <a:r>
              <a:rPr lang="sv-SE" baseline="0" dirty="0" err="1"/>
              <a:t>even</a:t>
            </a:r>
            <a:r>
              <a:rPr lang="sv-SE" baseline="0" dirty="0"/>
              <a:t> final services. </a:t>
            </a:r>
            <a:r>
              <a:rPr lang="sv-SE" baseline="0" dirty="0" err="1"/>
              <a:t>This</a:t>
            </a:r>
            <a:r>
              <a:rPr lang="sv-SE" baseline="0" dirty="0"/>
              <a:t> </a:t>
            </a:r>
            <a:r>
              <a:rPr lang="sv-SE" baseline="0" dirty="0" err="1"/>
              <a:t>will</a:t>
            </a:r>
            <a:r>
              <a:rPr lang="sv-SE" baseline="0" dirty="0"/>
              <a:t> be </a:t>
            </a:r>
            <a:r>
              <a:rPr lang="sv-SE" baseline="0" dirty="0" err="1"/>
              <a:t>shown</a:t>
            </a:r>
            <a:r>
              <a:rPr lang="sv-SE" baseline="0" dirty="0"/>
              <a:t> in a </a:t>
            </a:r>
            <a:r>
              <a:rPr lang="sv-SE" baseline="0" dirty="0" err="1"/>
              <a:t>figure</a:t>
            </a:r>
            <a:r>
              <a:rPr lang="sv-SE" baseline="0" dirty="0"/>
              <a:t> </a:t>
            </a:r>
            <a:r>
              <a:rPr lang="sv-SE" baseline="0" dirty="0" err="1"/>
              <a:t>shortly</a:t>
            </a:r>
            <a:r>
              <a:rPr lang="sv-SE" baseline="0" dirty="0"/>
              <a:t>. It </a:t>
            </a:r>
            <a:r>
              <a:rPr lang="sv-SE" baseline="0" dirty="0" err="1"/>
              <a:t>represents</a:t>
            </a:r>
            <a:r>
              <a:rPr lang="sv-SE" baseline="0" dirty="0"/>
              <a:t> </a:t>
            </a:r>
            <a:r>
              <a:rPr lang="sv-SE" baseline="0" dirty="0" err="1"/>
              <a:t>separately</a:t>
            </a:r>
            <a:r>
              <a:rPr lang="sv-SE" baseline="0" dirty="0"/>
              <a:t> all the </a:t>
            </a:r>
            <a:r>
              <a:rPr lang="sv-SE" baseline="0" dirty="0" err="1"/>
              <a:t>energy</a:t>
            </a:r>
            <a:r>
              <a:rPr lang="sv-SE" baseline="0" dirty="0"/>
              <a:t> </a:t>
            </a:r>
            <a:r>
              <a:rPr lang="sv-SE" baseline="0" dirty="0" err="1"/>
              <a:t>carriers</a:t>
            </a:r>
            <a:r>
              <a:rPr lang="sv-SE" baseline="0" dirty="0"/>
              <a:t> and </a:t>
            </a:r>
            <a:r>
              <a:rPr lang="sv-SE" baseline="0" dirty="0" err="1"/>
              <a:t>commodities</a:t>
            </a:r>
            <a:r>
              <a:rPr lang="sv-SE" baseline="0" dirty="0"/>
              <a:t> </a:t>
            </a:r>
            <a:r>
              <a:rPr lang="sv-SE" baseline="0" dirty="0" err="1"/>
              <a:t>that</a:t>
            </a:r>
            <a:r>
              <a:rPr lang="sv-SE" baseline="0" dirty="0"/>
              <a:t> </a:t>
            </a:r>
            <a:r>
              <a:rPr lang="sv-SE" baseline="0" dirty="0" err="1"/>
              <a:t>are</a:t>
            </a:r>
            <a:r>
              <a:rPr lang="sv-SE" baseline="0" dirty="0"/>
              <a:t> </a:t>
            </a:r>
            <a:r>
              <a:rPr lang="sv-SE" baseline="0" dirty="0" err="1"/>
              <a:t>used</a:t>
            </a:r>
            <a:r>
              <a:rPr lang="sv-SE" baseline="0" dirty="0"/>
              <a:t> and </a:t>
            </a:r>
            <a:r>
              <a:rPr lang="sv-SE" baseline="0" dirty="0" err="1"/>
              <a:t>transported</a:t>
            </a:r>
            <a:r>
              <a:rPr lang="sv-SE" baseline="0" dirty="0"/>
              <a:t> in the part </a:t>
            </a:r>
            <a:r>
              <a:rPr lang="sv-SE" baseline="0" dirty="0" err="1"/>
              <a:t>of</a:t>
            </a:r>
            <a:r>
              <a:rPr lang="sv-SE" baseline="0" dirty="0"/>
              <a:t> the </a:t>
            </a:r>
            <a:r>
              <a:rPr lang="sv-SE" baseline="0" dirty="0" err="1"/>
              <a:t>energy</a:t>
            </a:r>
            <a:r>
              <a:rPr lang="sv-SE" baseline="0" dirty="0"/>
              <a:t> system </a:t>
            </a:r>
            <a:r>
              <a:rPr lang="sv-SE" baseline="0" dirty="0" err="1"/>
              <a:t>that</a:t>
            </a:r>
            <a:r>
              <a:rPr lang="sv-SE" baseline="0" dirty="0"/>
              <a:t> the </a:t>
            </a:r>
            <a:r>
              <a:rPr lang="sv-SE" baseline="0" dirty="0" err="1"/>
              <a:t>modeler</a:t>
            </a:r>
            <a:r>
              <a:rPr lang="sv-SE" baseline="0" dirty="0"/>
              <a:t> </a:t>
            </a:r>
            <a:r>
              <a:rPr lang="sv-SE" baseline="0" dirty="0" err="1"/>
              <a:t>wants</a:t>
            </a:r>
            <a:r>
              <a:rPr lang="sv-SE" baseline="0" dirty="0"/>
              <a:t> to </a:t>
            </a:r>
            <a:r>
              <a:rPr lang="sv-SE" baseline="0" dirty="0" err="1"/>
              <a:t>analyse</a:t>
            </a:r>
            <a:r>
              <a:rPr lang="sv-SE" baseline="0" dirty="0"/>
              <a:t>. For </a:t>
            </a:r>
            <a:r>
              <a:rPr lang="sv-SE" baseline="0" dirty="0" err="1"/>
              <a:t>example</a:t>
            </a:r>
            <a:r>
              <a:rPr lang="sv-SE" baseline="0" dirty="0"/>
              <a:t>, </a:t>
            </a:r>
            <a:r>
              <a:rPr lang="sv-SE" baseline="0" dirty="0" err="1"/>
              <a:t>if</a:t>
            </a:r>
            <a:r>
              <a:rPr lang="sv-SE" baseline="0" dirty="0"/>
              <a:t> the </a:t>
            </a:r>
            <a:r>
              <a:rPr lang="sv-SE" baseline="0" dirty="0" err="1"/>
              <a:t>modeler</a:t>
            </a:r>
            <a:r>
              <a:rPr lang="sv-SE" baseline="0" dirty="0"/>
              <a:t> </a:t>
            </a:r>
            <a:r>
              <a:rPr lang="sv-SE" baseline="0" dirty="0" err="1"/>
              <a:t>wants</a:t>
            </a:r>
            <a:r>
              <a:rPr lang="sv-SE" baseline="0" dirty="0"/>
              <a:t> to </a:t>
            </a:r>
            <a:r>
              <a:rPr lang="sv-SE" baseline="0" dirty="0" err="1"/>
              <a:t>include</a:t>
            </a:r>
            <a:r>
              <a:rPr lang="sv-SE" baseline="0" dirty="0"/>
              <a:t> the </a:t>
            </a:r>
            <a:r>
              <a:rPr lang="sv-SE" baseline="0" dirty="0" err="1"/>
              <a:t>coal</a:t>
            </a:r>
            <a:r>
              <a:rPr lang="sv-SE" baseline="0" dirty="0"/>
              <a:t> </a:t>
            </a:r>
            <a:r>
              <a:rPr lang="sv-SE" baseline="0" dirty="0" err="1"/>
              <a:t>power</a:t>
            </a:r>
            <a:r>
              <a:rPr lang="sv-SE" baseline="0" dirty="0"/>
              <a:t> </a:t>
            </a:r>
            <a:r>
              <a:rPr lang="sv-SE" baseline="0" dirty="0" err="1"/>
              <a:t>supply</a:t>
            </a:r>
            <a:r>
              <a:rPr lang="sv-SE" baseline="0" dirty="0"/>
              <a:t> </a:t>
            </a:r>
            <a:r>
              <a:rPr lang="sv-SE" baseline="0" dirty="0" err="1"/>
              <a:t>chain</a:t>
            </a:r>
            <a:r>
              <a:rPr lang="sv-SE" baseline="0" dirty="0"/>
              <a:t>, the </a:t>
            </a:r>
            <a:r>
              <a:rPr lang="sv-SE" baseline="0" dirty="0" err="1"/>
              <a:t>Reference</a:t>
            </a:r>
            <a:r>
              <a:rPr lang="sv-SE" baseline="0" dirty="0"/>
              <a:t> Energy System </a:t>
            </a:r>
            <a:r>
              <a:rPr lang="sv-SE" baseline="0" dirty="0" err="1"/>
              <a:t>may</a:t>
            </a:r>
            <a:r>
              <a:rPr lang="sv-SE" baseline="0" dirty="0"/>
              <a:t> </a:t>
            </a:r>
            <a:r>
              <a:rPr lang="sv-SE" baseline="0" dirty="0" err="1"/>
              <a:t>include</a:t>
            </a:r>
            <a:r>
              <a:rPr lang="sv-SE" baseline="0" dirty="0"/>
              <a:t> the </a:t>
            </a:r>
            <a:r>
              <a:rPr lang="sv-SE" baseline="0" dirty="0" err="1"/>
              <a:t>coal</a:t>
            </a:r>
            <a:r>
              <a:rPr lang="sv-SE" baseline="0" dirty="0"/>
              <a:t> </a:t>
            </a:r>
            <a:r>
              <a:rPr lang="sv-SE" baseline="0" dirty="0" err="1"/>
              <a:t>primary</a:t>
            </a:r>
            <a:r>
              <a:rPr lang="sv-SE" baseline="0" dirty="0"/>
              <a:t> </a:t>
            </a:r>
            <a:r>
              <a:rPr lang="sv-SE" baseline="0" dirty="0" err="1"/>
              <a:t>resource</a:t>
            </a:r>
            <a:r>
              <a:rPr lang="sv-SE" baseline="0" dirty="0"/>
              <a:t>, the </a:t>
            </a:r>
            <a:r>
              <a:rPr lang="sv-SE" baseline="0" dirty="0" err="1"/>
              <a:t>coal</a:t>
            </a:r>
            <a:r>
              <a:rPr lang="sv-SE" baseline="0" dirty="0"/>
              <a:t> </a:t>
            </a:r>
            <a:r>
              <a:rPr lang="sv-SE" baseline="0" dirty="0" err="1"/>
              <a:t>processed</a:t>
            </a:r>
            <a:r>
              <a:rPr lang="sv-SE" baseline="0" dirty="0"/>
              <a:t> for </a:t>
            </a:r>
            <a:r>
              <a:rPr lang="sv-SE" baseline="0" dirty="0" err="1"/>
              <a:t>use</a:t>
            </a:r>
            <a:r>
              <a:rPr lang="sv-SE" baseline="0" dirty="0"/>
              <a:t> in </a:t>
            </a:r>
            <a:r>
              <a:rPr lang="sv-SE" baseline="0" dirty="0" err="1"/>
              <a:t>power</a:t>
            </a:r>
            <a:r>
              <a:rPr lang="sv-SE" baseline="0" dirty="0"/>
              <a:t> plants, the </a:t>
            </a:r>
            <a:r>
              <a:rPr lang="sv-SE" baseline="0" dirty="0" err="1"/>
              <a:t>electricity</a:t>
            </a:r>
            <a:r>
              <a:rPr lang="sv-SE" baseline="0" dirty="0"/>
              <a:t> </a:t>
            </a:r>
            <a:r>
              <a:rPr lang="sv-SE" baseline="0" dirty="0" err="1"/>
              <a:t>supplied</a:t>
            </a:r>
            <a:r>
              <a:rPr lang="sv-SE" baseline="0" dirty="0"/>
              <a:t> by the </a:t>
            </a:r>
            <a:r>
              <a:rPr lang="sv-SE" baseline="0" dirty="0" err="1"/>
              <a:t>power</a:t>
            </a:r>
            <a:r>
              <a:rPr lang="sv-SE" baseline="0" dirty="0"/>
              <a:t> plants and the </a:t>
            </a:r>
            <a:r>
              <a:rPr lang="sv-SE" baseline="0" dirty="0" err="1"/>
              <a:t>electricity</a:t>
            </a:r>
            <a:r>
              <a:rPr lang="sv-SE" baseline="0" dirty="0"/>
              <a:t> </a:t>
            </a:r>
            <a:r>
              <a:rPr lang="sv-SE" baseline="0" dirty="0" err="1"/>
              <a:t>distributed</a:t>
            </a:r>
            <a:r>
              <a:rPr lang="sv-SE" baseline="0" dirty="0"/>
              <a:t> to the final </a:t>
            </a:r>
            <a:r>
              <a:rPr lang="sv-SE" baseline="0" dirty="0" err="1"/>
              <a:t>users</a:t>
            </a:r>
            <a:r>
              <a:rPr lang="sv-SE" baseline="0" dirty="0"/>
              <a:t>. </a:t>
            </a:r>
            <a:r>
              <a:rPr lang="sv-SE" baseline="0" dirty="0" err="1"/>
              <a:t>Finally</a:t>
            </a:r>
            <a:r>
              <a:rPr lang="sv-SE" baseline="0" dirty="0"/>
              <a:t>, the </a:t>
            </a:r>
            <a:r>
              <a:rPr lang="sv-SE" baseline="0" dirty="0" err="1"/>
              <a:t>Reference</a:t>
            </a:r>
            <a:r>
              <a:rPr lang="sv-SE" baseline="0" dirty="0"/>
              <a:t> Energy System </a:t>
            </a:r>
            <a:r>
              <a:rPr lang="sv-SE" baseline="0" dirty="0" err="1"/>
              <a:t>includes</a:t>
            </a:r>
            <a:r>
              <a:rPr lang="sv-SE" baseline="0" dirty="0"/>
              <a:t> the set </a:t>
            </a:r>
            <a:r>
              <a:rPr lang="sv-SE" baseline="0" dirty="0" err="1"/>
              <a:t>of</a:t>
            </a:r>
            <a:r>
              <a:rPr lang="sv-SE" baseline="0" dirty="0"/>
              <a:t> </a:t>
            </a:r>
            <a:r>
              <a:rPr lang="sv-SE" baseline="0" dirty="0" err="1"/>
              <a:t>technologies</a:t>
            </a:r>
            <a:r>
              <a:rPr lang="sv-SE" baseline="0" dirty="0"/>
              <a:t>, </a:t>
            </a:r>
            <a:r>
              <a:rPr lang="sv-SE" baseline="0" dirty="0" err="1"/>
              <a:t>infrastructure</a:t>
            </a:r>
            <a:r>
              <a:rPr lang="sv-SE" baseline="0" dirty="0"/>
              <a:t> and </a:t>
            </a:r>
            <a:r>
              <a:rPr lang="sv-SE" baseline="0" dirty="0" err="1"/>
              <a:t>processes</a:t>
            </a:r>
            <a:r>
              <a:rPr lang="sv-SE" baseline="0" dirty="0"/>
              <a:t> </a:t>
            </a:r>
            <a:r>
              <a:rPr lang="sv-SE" baseline="0" dirty="0" err="1"/>
              <a:t>that</a:t>
            </a:r>
            <a:r>
              <a:rPr lang="sv-SE" baseline="0" dirty="0"/>
              <a:t> </a:t>
            </a:r>
            <a:r>
              <a:rPr lang="sv-SE" baseline="0" dirty="0" err="1"/>
              <a:t>are</a:t>
            </a:r>
            <a:r>
              <a:rPr lang="sv-SE" baseline="0" dirty="0"/>
              <a:t> part </a:t>
            </a:r>
            <a:r>
              <a:rPr lang="sv-SE" baseline="0" dirty="0" err="1"/>
              <a:t>of</a:t>
            </a:r>
            <a:r>
              <a:rPr lang="sv-SE" baseline="0" dirty="0"/>
              <a:t> the </a:t>
            </a:r>
            <a:r>
              <a:rPr lang="sv-SE" baseline="0" dirty="0" err="1"/>
              <a:t>energy</a:t>
            </a:r>
            <a:r>
              <a:rPr lang="sv-SE" baseline="0" dirty="0"/>
              <a:t> system </a:t>
            </a:r>
            <a:r>
              <a:rPr lang="sv-SE" baseline="0" dirty="0" err="1"/>
              <a:t>that</a:t>
            </a:r>
            <a:r>
              <a:rPr lang="sv-SE" baseline="0" dirty="0"/>
              <a:t> is </a:t>
            </a:r>
            <a:r>
              <a:rPr lang="sv-SE" baseline="0" dirty="0" err="1"/>
              <a:t>being</a:t>
            </a:r>
            <a:r>
              <a:rPr lang="sv-SE" baseline="0" dirty="0"/>
              <a:t> </a:t>
            </a:r>
            <a:r>
              <a:rPr lang="sv-SE" baseline="0" dirty="0" err="1"/>
              <a:t>analysed</a:t>
            </a:r>
            <a:r>
              <a:rPr lang="sv-SE" baseline="0" dirty="0"/>
              <a:t>. </a:t>
            </a:r>
            <a:r>
              <a:rPr lang="sv-SE" baseline="0" dirty="0" err="1"/>
              <a:t>These</a:t>
            </a:r>
            <a:r>
              <a:rPr lang="sv-SE" baseline="0" dirty="0"/>
              <a:t> </a:t>
            </a:r>
            <a:r>
              <a:rPr lang="sv-SE" baseline="0" dirty="0" err="1"/>
              <a:t>need</a:t>
            </a:r>
            <a:r>
              <a:rPr lang="sv-SE" baseline="0" dirty="0"/>
              <a:t> not be </a:t>
            </a:r>
            <a:r>
              <a:rPr lang="sv-SE" baseline="0" dirty="0" err="1"/>
              <a:t>represented</a:t>
            </a:r>
            <a:r>
              <a:rPr lang="sv-SE" baseline="0" dirty="0"/>
              <a:t> </a:t>
            </a:r>
            <a:r>
              <a:rPr lang="sv-SE" baseline="0" dirty="0" err="1"/>
              <a:t>individually</a:t>
            </a:r>
            <a:r>
              <a:rPr lang="sv-SE" baseline="0" dirty="0"/>
              <a:t>, </a:t>
            </a:r>
            <a:r>
              <a:rPr lang="sv-SE" baseline="0" dirty="0" err="1"/>
              <a:t>but</a:t>
            </a:r>
            <a:r>
              <a:rPr lang="sv-SE" baseline="0" dirty="0"/>
              <a:t> </a:t>
            </a:r>
            <a:r>
              <a:rPr lang="sv-SE" baseline="0" dirty="0" err="1"/>
              <a:t>they</a:t>
            </a:r>
            <a:r>
              <a:rPr lang="sv-SE" baseline="0" dirty="0"/>
              <a:t> </a:t>
            </a:r>
            <a:r>
              <a:rPr lang="sv-SE" baseline="0" dirty="0" err="1"/>
              <a:t>can</a:t>
            </a:r>
            <a:r>
              <a:rPr lang="sv-SE" baseline="0" dirty="0"/>
              <a:t> </a:t>
            </a:r>
            <a:r>
              <a:rPr lang="sv-SE" baseline="0" dirty="0" err="1"/>
              <a:t>also</a:t>
            </a:r>
            <a:r>
              <a:rPr lang="sv-SE" baseline="0" dirty="0"/>
              <a:t> be </a:t>
            </a:r>
            <a:r>
              <a:rPr lang="sv-SE" baseline="0" dirty="0" err="1"/>
              <a:t>represented</a:t>
            </a:r>
            <a:r>
              <a:rPr lang="sv-SE" baseline="0" dirty="0"/>
              <a:t> in an </a:t>
            </a:r>
            <a:r>
              <a:rPr lang="sv-SE" baseline="0" dirty="0" err="1"/>
              <a:t>aggregated</a:t>
            </a:r>
            <a:r>
              <a:rPr lang="sv-SE" baseline="0" dirty="0"/>
              <a:t> </a:t>
            </a:r>
            <a:r>
              <a:rPr lang="sv-SE" baseline="0" dirty="0" err="1"/>
              <a:t>way</a:t>
            </a:r>
            <a:r>
              <a:rPr lang="sv-SE" baseline="0" dirty="0"/>
              <a:t>. The </a:t>
            </a:r>
            <a:r>
              <a:rPr lang="sv-SE" baseline="0" dirty="0" err="1"/>
              <a:t>level</a:t>
            </a:r>
            <a:r>
              <a:rPr lang="sv-SE" baseline="0" dirty="0"/>
              <a:t> </a:t>
            </a:r>
            <a:r>
              <a:rPr lang="sv-SE" baseline="0" dirty="0" err="1"/>
              <a:t>of</a:t>
            </a:r>
            <a:r>
              <a:rPr lang="sv-SE" baseline="0" dirty="0"/>
              <a:t> </a:t>
            </a:r>
            <a:r>
              <a:rPr lang="sv-SE" baseline="0" dirty="0" err="1"/>
              <a:t>detail</a:t>
            </a:r>
            <a:r>
              <a:rPr lang="sv-SE" baseline="0" dirty="0"/>
              <a:t> </a:t>
            </a:r>
            <a:r>
              <a:rPr lang="sv-SE" baseline="0" dirty="0" err="1"/>
              <a:t>depends</a:t>
            </a:r>
            <a:r>
              <a:rPr lang="sv-SE" baseline="0" dirty="0"/>
              <a:t> on the </a:t>
            </a:r>
            <a:r>
              <a:rPr lang="sv-SE" baseline="0" dirty="0" err="1"/>
              <a:t>objective</a:t>
            </a:r>
            <a:r>
              <a:rPr lang="sv-SE" baseline="0" dirty="0"/>
              <a:t> </a:t>
            </a:r>
            <a:r>
              <a:rPr lang="sv-SE" baseline="0" dirty="0" err="1"/>
              <a:t>of</a:t>
            </a:r>
            <a:r>
              <a:rPr lang="sv-SE" baseline="0" dirty="0"/>
              <a:t> the </a:t>
            </a:r>
            <a:r>
              <a:rPr lang="sv-SE" baseline="0" dirty="0" err="1"/>
              <a:t>analysis</a:t>
            </a:r>
            <a:r>
              <a:rPr lang="sv-SE" baseline="0" dirty="0"/>
              <a:t>.</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3402128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Here</a:t>
            </a:r>
            <a:r>
              <a:rPr lang="sv-SE" dirty="0"/>
              <a:t> </a:t>
            </a:r>
            <a:r>
              <a:rPr lang="sv-SE" dirty="0" err="1"/>
              <a:t>you</a:t>
            </a:r>
            <a:r>
              <a:rPr lang="sv-SE" dirty="0"/>
              <a:t> </a:t>
            </a:r>
            <a:r>
              <a:rPr lang="sv-SE" dirty="0" err="1"/>
              <a:t>may</a:t>
            </a:r>
            <a:r>
              <a:rPr lang="sv-SE" baseline="0" dirty="0"/>
              <a:t> </a:t>
            </a:r>
            <a:r>
              <a:rPr lang="sv-SE" baseline="0" dirty="0" err="1"/>
              <a:t>see</a:t>
            </a:r>
            <a:r>
              <a:rPr lang="sv-SE" baseline="0" dirty="0"/>
              <a:t> an </a:t>
            </a:r>
            <a:r>
              <a:rPr lang="sv-SE" baseline="0" dirty="0" err="1"/>
              <a:t>example</a:t>
            </a:r>
            <a:r>
              <a:rPr lang="sv-SE" baseline="0" dirty="0"/>
              <a:t> </a:t>
            </a:r>
            <a:r>
              <a:rPr lang="sv-SE" baseline="0" dirty="0" err="1"/>
              <a:t>of</a:t>
            </a:r>
            <a:r>
              <a:rPr lang="sv-SE" baseline="0" dirty="0"/>
              <a:t> all </a:t>
            </a:r>
            <a:r>
              <a:rPr lang="sv-SE" baseline="0" dirty="0" err="1"/>
              <a:t>that</a:t>
            </a:r>
            <a:r>
              <a:rPr lang="sv-SE" baseline="0" dirty="0"/>
              <a:t> </a:t>
            </a:r>
            <a:r>
              <a:rPr lang="sv-SE" baseline="0" dirty="0" err="1"/>
              <a:t>was</a:t>
            </a:r>
            <a:r>
              <a:rPr lang="sv-SE" baseline="0" dirty="0"/>
              <a:t> </a:t>
            </a:r>
            <a:r>
              <a:rPr lang="sv-SE" baseline="0" dirty="0" err="1"/>
              <a:t>described</a:t>
            </a:r>
            <a:r>
              <a:rPr lang="sv-SE" baseline="0" dirty="0"/>
              <a:t> in the </a:t>
            </a:r>
            <a:r>
              <a:rPr lang="sv-SE" baseline="0" dirty="0" err="1"/>
              <a:t>previous</a:t>
            </a:r>
            <a:r>
              <a:rPr lang="sv-SE" baseline="0" dirty="0"/>
              <a:t> </a:t>
            </a:r>
            <a:r>
              <a:rPr lang="sv-SE" baseline="0" dirty="0" err="1"/>
              <a:t>slide</a:t>
            </a:r>
            <a:r>
              <a:rPr lang="sv-SE" baseline="0" dirty="0"/>
              <a:t>. In </a:t>
            </a:r>
            <a:r>
              <a:rPr lang="sv-SE" baseline="0" dirty="0" err="1"/>
              <a:t>this</a:t>
            </a:r>
            <a:r>
              <a:rPr lang="sv-SE" baseline="0" dirty="0"/>
              <a:t> </a:t>
            </a:r>
            <a:r>
              <a:rPr lang="sv-SE" baseline="0" dirty="0" err="1"/>
              <a:t>very</a:t>
            </a:r>
            <a:r>
              <a:rPr lang="sv-SE" baseline="0" dirty="0"/>
              <a:t> simple </a:t>
            </a:r>
            <a:r>
              <a:rPr lang="sv-SE" baseline="0" dirty="0" err="1"/>
              <a:t>Reference</a:t>
            </a:r>
            <a:r>
              <a:rPr lang="sv-SE" baseline="0" dirty="0"/>
              <a:t> Energy system </a:t>
            </a:r>
            <a:r>
              <a:rPr lang="sv-SE" baseline="0" dirty="0" err="1"/>
              <a:t>you</a:t>
            </a:r>
            <a:r>
              <a:rPr lang="sv-SE" baseline="0" dirty="0"/>
              <a:t> </a:t>
            </a:r>
            <a:r>
              <a:rPr lang="sv-SE" baseline="0" dirty="0" err="1"/>
              <a:t>may</a:t>
            </a:r>
            <a:r>
              <a:rPr lang="sv-SE" baseline="0" dirty="0"/>
              <a:t> </a:t>
            </a:r>
            <a:r>
              <a:rPr lang="sv-SE" baseline="0" dirty="0" err="1"/>
              <a:t>see</a:t>
            </a:r>
            <a:r>
              <a:rPr lang="sv-SE" baseline="0" dirty="0"/>
              <a:t>, in different </a:t>
            </a:r>
            <a:r>
              <a:rPr lang="sv-SE" baseline="0" dirty="0" err="1"/>
              <a:t>colours</a:t>
            </a:r>
            <a:r>
              <a:rPr lang="sv-SE" baseline="0" dirty="0"/>
              <a:t>, different </a:t>
            </a:r>
            <a:r>
              <a:rPr lang="sv-SE" baseline="0" dirty="0" err="1"/>
              <a:t>electricity</a:t>
            </a:r>
            <a:r>
              <a:rPr lang="sv-SE" baseline="0" dirty="0"/>
              <a:t> </a:t>
            </a:r>
            <a:r>
              <a:rPr lang="sv-SE" baseline="0" dirty="0" err="1"/>
              <a:t>supply</a:t>
            </a:r>
            <a:r>
              <a:rPr lang="sv-SE" baseline="0" dirty="0"/>
              <a:t> </a:t>
            </a:r>
            <a:r>
              <a:rPr lang="sv-SE" baseline="0" dirty="0" err="1"/>
              <a:t>chains</a:t>
            </a:r>
            <a:r>
              <a:rPr lang="sv-SE" baseline="0" dirty="0"/>
              <a:t>: in </a:t>
            </a:r>
            <a:r>
              <a:rPr lang="sv-SE" baseline="0" dirty="0" err="1"/>
              <a:t>violet</a:t>
            </a:r>
            <a:r>
              <a:rPr lang="sv-SE" baseline="0" dirty="0"/>
              <a:t>, the </a:t>
            </a:r>
            <a:r>
              <a:rPr lang="sv-SE" baseline="0" dirty="0" err="1"/>
              <a:t>electricity</a:t>
            </a:r>
            <a:r>
              <a:rPr lang="sv-SE" baseline="0" dirty="0"/>
              <a:t> </a:t>
            </a:r>
            <a:r>
              <a:rPr lang="sv-SE" baseline="0" dirty="0" err="1"/>
              <a:t>supply</a:t>
            </a:r>
            <a:r>
              <a:rPr lang="sv-SE" baseline="0" dirty="0"/>
              <a:t> from gas; in black, the </a:t>
            </a:r>
            <a:r>
              <a:rPr lang="sv-SE" baseline="0" dirty="0" err="1"/>
              <a:t>one</a:t>
            </a:r>
            <a:r>
              <a:rPr lang="sv-SE" baseline="0" dirty="0"/>
              <a:t> from </a:t>
            </a:r>
            <a:r>
              <a:rPr lang="sv-SE" baseline="0" dirty="0" err="1"/>
              <a:t>coal</a:t>
            </a:r>
            <a:r>
              <a:rPr lang="sv-SE" baseline="0" dirty="0"/>
              <a:t>; in </a:t>
            </a:r>
            <a:r>
              <a:rPr lang="sv-SE" baseline="0" dirty="0" err="1"/>
              <a:t>blue</a:t>
            </a:r>
            <a:r>
              <a:rPr lang="sv-SE" baseline="0" dirty="0"/>
              <a:t>, the </a:t>
            </a:r>
            <a:r>
              <a:rPr lang="sv-SE" baseline="0" dirty="0" err="1"/>
              <a:t>one</a:t>
            </a:r>
            <a:r>
              <a:rPr lang="sv-SE" baseline="0" dirty="0"/>
              <a:t> from hydro; in </a:t>
            </a:r>
            <a:r>
              <a:rPr lang="sv-SE" baseline="0" dirty="0" err="1"/>
              <a:t>yellow</a:t>
            </a:r>
            <a:r>
              <a:rPr lang="sv-SE" baseline="0" dirty="0"/>
              <a:t>-orange, the </a:t>
            </a:r>
            <a:r>
              <a:rPr lang="sv-SE" baseline="0" dirty="0" err="1"/>
              <a:t>one</a:t>
            </a:r>
            <a:r>
              <a:rPr lang="sv-SE" baseline="0" dirty="0"/>
              <a:t> from solar </a:t>
            </a:r>
            <a:r>
              <a:rPr lang="sv-SE" baseline="0" dirty="0" err="1"/>
              <a:t>photovoltaic</a:t>
            </a:r>
            <a:r>
              <a:rPr lang="sv-SE" baseline="0" dirty="0"/>
              <a:t>; in </a:t>
            </a:r>
            <a:r>
              <a:rPr lang="sv-SE" baseline="0" dirty="0" err="1"/>
              <a:t>pink</a:t>
            </a:r>
            <a:r>
              <a:rPr lang="sv-SE" baseline="0" dirty="0"/>
              <a:t>, the </a:t>
            </a:r>
            <a:r>
              <a:rPr lang="sv-SE" baseline="0" dirty="0" err="1"/>
              <a:t>one</a:t>
            </a:r>
            <a:r>
              <a:rPr lang="sv-SE" baseline="0" dirty="0"/>
              <a:t> from </a:t>
            </a:r>
            <a:r>
              <a:rPr lang="sv-SE" baseline="0" dirty="0" err="1"/>
              <a:t>wind</a:t>
            </a:r>
            <a:r>
              <a:rPr lang="sv-SE" baseline="0" dirty="0"/>
              <a:t>. </a:t>
            </a:r>
            <a:r>
              <a:rPr lang="sv-SE" baseline="0" dirty="0" err="1"/>
              <a:t>Following</a:t>
            </a:r>
            <a:r>
              <a:rPr lang="sv-SE" baseline="0" dirty="0"/>
              <a:t> a </a:t>
            </a:r>
            <a:r>
              <a:rPr lang="sv-SE" baseline="0" dirty="0" err="1"/>
              <a:t>typical</a:t>
            </a:r>
            <a:r>
              <a:rPr lang="sv-SE" baseline="0" dirty="0"/>
              <a:t> representation, the </a:t>
            </a:r>
            <a:r>
              <a:rPr lang="sv-SE" baseline="0" dirty="0" err="1"/>
              <a:t>left</a:t>
            </a:r>
            <a:r>
              <a:rPr lang="sv-SE" baseline="0" dirty="0"/>
              <a:t>-hand </a:t>
            </a:r>
            <a:r>
              <a:rPr lang="sv-SE" baseline="0" dirty="0" err="1"/>
              <a:t>side</a:t>
            </a:r>
            <a:r>
              <a:rPr lang="sv-SE" baseline="0" dirty="0"/>
              <a:t> </a:t>
            </a:r>
            <a:r>
              <a:rPr lang="sv-SE" baseline="0" dirty="0" err="1"/>
              <a:t>of</a:t>
            </a:r>
            <a:r>
              <a:rPr lang="sv-SE" baseline="0" dirty="0"/>
              <a:t> the </a:t>
            </a:r>
            <a:r>
              <a:rPr lang="sv-SE" baseline="0" dirty="0" err="1"/>
              <a:t>figure</a:t>
            </a:r>
            <a:r>
              <a:rPr lang="sv-SE" baseline="0" dirty="0"/>
              <a:t> shows the ’start’ </a:t>
            </a:r>
            <a:r>
              <a:rPr lang="sv-SE" baseline="0" dirty="0" err="1"/>
              <a:t>of</a:t>
            </a:r>
            <a:r>
              <a:rPr lang="sv-SE" baseline="0" dirty="0"/>
              <a:t> the </a:t>
            </a:r>
            <a:r>
              <a:rPr lang="sv-SE" baseline="0" dirty="0" err="1"/>
              <a:t>chains</a:t>
            </a:r>
            <a:r>
              <a:rPr lang="sv-SE" baseline="0" dirty="0"/>
              <a:t>, </a:t>
            </a:r>
            <a:r>
              <a:rPr lang="sv-SE" baseline="0" dirty="0" err="1"/>
              <a:t>that</a:t>
            </a:r>
            <a:r>
              <a:rPr lang="sv-SE" baseline="0" dirty="0"/>
              <a:t> is, the </a:t>
            </a:r>
            <a:r>
              <a:rPr lang="sv-SE" baseline="0" dirty="0" err="1"/>
              <a:t>primary</a:t>
            </a:r>
            <a:r>
              <a:rPr lang="sv-SE" baseline="0" dirty="0"/>
              <a:t> </a:t>
            </a:r>
            <a:r>
              <a:rPr lang="sv-SE" baseline="0" dirty="0" err="1"/>
              <a:t>resources</a:t>
            </a:r>
            <a:r>
              <a:rPr lang="sv-SE" baseline="0" dirty="0"/>
              <a:t>. </a:t>
            </a:r>
            <a:r>
              <a:rPr lang="sv-SE" baseline="0" dirty="0" err="1"/>
              <a:t>These</a:t>
            </a:r>
            <a:r>
              <a:rPr lang="sv-SE" baseline="0" dirty="0"/>
              <a:t> </a:t>
            </a:r>
            <a:r>
              <a:rPr lang="sv-SE" baseline="0" dirty="0" err="1"/>
              <a:t>are</a:t>
            </a:r>
            <a:r>
              <a:rPr lang="sv-SE" baseline="0" dirty="0"/>
              <a:t>, </a:t>
            </a:r>
            <a:r>
              <a:rPr lang="sv-SE" baseline="0" dirty="0" err="1"/>
              <a:t>respectively</a:t>
            </a:r>
            <a:r>
              <a:rPr lang="sv-SE" baseline="0" dirty="0"/>
              <a:t>, gas, </a:t>
            </a:r>
            <a:r>
              <a:rPr lang="sv-SE" baseline="0" dirty="0" err="1"/>
              <a:t>coal</a:t>
            </a:r>
            <a:r>
              <a:rPr lang="sv-SE" baseline="0" dirty="0"/>
              <a:t>, </a:t>
            </a:r>
            <a:r>
              <a:rPr lang="sv-SE" baseline="0" dirty="0" err="1"/>
              <a:t>water</a:t>
            </a:r>
            <a:r>
              <a:rPr lang="sv-SE" baseline="0" dirty="0"/>
              <a:t>, </a:t>
            </a:r>
            <a:r>
              <a:rPr lang="sv-SE" baseline="0" dirty="0" err="1"/>
              <a:t>sun</a:t>
            </a:r>
            <a:r>
              <a:rPr lang="sv-SE" baseline="0" dirty="0"/>
              <a:t> and </a:t>
            </a:r>
            <a:r>
              <a:rPr lang="sv-SE" baseline="0" dirty="0" err="1"/>
              <a:t>wind</a:t>
            </a:r>
            <a:r>
              <a:rPr lang="sv-SE" baseline="0" dirty="0"/>
              <a:t>. The </a:t>
            </a:r>
            <a:r>
              <a:rPr lang="sv-SE" baseline="0" dirty="0" err="1"/>
              <a:t>centre</a:t>
            </a:r>
            <a:r>
              <a:rPr lang="sv-SE" baseline="0" dirty="0"/>
              <a:t> features the </a:t>
            </a:r>
            <a:r>
              <a:rPr lang="sv-SE" baseline="0" dirty="0" err="1"/>
              <a:t>secondary</a:t>
            </a:r>
            <a:r>
              <a:rPr lang="sv-SE" baseline="0" dirty="0"/>
              <a:t> </a:t>
            </a:r>
            <a:r>
              <a:rPr lang="sv-SE" baseline="0" dirty="0" err="1"/>
              <a:t>energy</a:t>
            </a:r>
            <a:r>
              <a:rPr lang="sv-SE" baseline="0" dirty="0"/>
              <a:t> </a:t>
            </a:r>
            <a:r>
              <a:rPr lang="sv-SE" baseline="0" dirty="0" err="1"/>
              <a:t>supply</a:t>
            </a:r>
            <a:r>
              <a:rPr lang="sv-SE" baseline="0" dirty="0"/>
              <a:t>, </a:t>
            </a:r>
            <a:r>
              <a:rPr lang="sv-SE" baseline="0" dirty="0" err="1"/>
              <a:t>that</a:t>
            </a:r>
            <a:r>
              <a:rPr lang="sv-SE" baseline="0" dirty="0"/>
              <a:t> is, the </a:t>
            </a:r>
            <a:r>
              <a:rPr lang="sv-SE" baseline="0" dirty="0" err="1"/>
              <a:t>supply</a:t>
            </a:r>
            <a:r>
              <a:rPr lang="sv-SE" baseline="0" dirty="0"/>
              <a:t> </a:t>
            </a:r>
            <a:r>
              <a:rPr lang="sv-SE" baseline="0" dirty="0" err="1"/>
              <a:t>of</a:t>
            </a:r>
            <a:r>
              <a:rPr lang="sv-SE" baseline="0" dirty="0"/>
              <a:t> </a:t>
            </a:r>
            <a:r>
              <a:rPr lang="sv-SE" baseline="0" dirty="0" err="1"/>
              <a:t>energy</a:t>
            </a:r>
            <a:r>
              <a:rPr lang="sv-SE" baseline="0" dirty="0"/>
              <a:t> </a:t>
            </a:r>
            <a:r>
              <a:rPr lang="sv-SE" baseline="0" dirty="0" err="1"/>
              <a:t>carriers</a:t>
            </a:r>
            <a:r>
              <a:rPr lang="sv-SE" baseline="0" dirty="0"/>
              <a:t> coming from the </a:t>
            </a:r>
            <a:r>
              <a:rPr lang="sv-SE" baseline="0" dirty="0" err="1"/>
              <a:t>conversion</a:t>
            </a:r>
            <a:r>
              <a:rPr lang="sv-SE" baseline="0" dirty="0"/>
              <a:t> </a:t>
            </a:r>
            <a:r>
              <a:rPr lang="sv-SE" baseline="0" dirty="0" err="1"/>
              <a:t>of</a:t>
            </a:r>
            <a:r>
              <a:rPr lang="sv-SE" baseline="0" dirty="0"/>
              <a:t> the </a:t>
            </a:r>
            <a:r>
              <a:rPr lang="sv-SE" baseline="0" dirty="0" err="1"/>
              <a:t>primary</a:t>
            </a:r>
            <a:r>
              <a:rPr lang="sv-SE" baseline="0" dirty="0"/>
              <a:t> </a:t>
            </a:r>
            <a:r>
              <a:rPr lang="sv-SE" baseline="0" dirty="0" err="1"/>
              <a:t>energy</a:t>
            </a:r>
            <a:r>
              <a:rPr lang="sv-SE" baseline="0" dirty="0"/>
              <a:t> </a:t>
            </a:r>
            <a:r>
              <a:rPr lang="sv-SE" baseline="0" dirty="0" err="1"/>
              <a:t>carriers</a:t>
            </a:r>
            <a:r>
              <a:rPr lang="sv-SE" baseline="0" dirty="0"/>
              <a:t>. The </a:t>
            </a:r>
            <a:r>
              <a:rPr lang="sv-SE" baseline="0" dirty="0" err="1"/>
              <a:t>secondary</a:t>
            </a:r>
            <a:r>
              <a:rPr lang="sv-SE" baseline="0" dirty="0"/>
              <a:t> </a:t>
            </a:r>
            <a:r>
              <a:rPr lang="sv-SE" baseline="0" dirty="0" err="1"/>
              <a:t>energy</a:t>
            </a:r>
            <a:r>
              <a:rPr lang="sv-SE" baseline="0" dirty="0"/>
              <a:t> </a:t>
            </a:r>
            <a:r>
              <a:rPr lang="sv-SE" baseline="0" dirty="0" err="1"/>
              <a:t>supply</a:t>
            </a:r>
            <a:r>
              <a:rPr lang="sv-SE" baseline="0" dirty="0"/>
              <a:t> </a:t>
            </a:r>
            <a:r>
              <a:rPr lang="sv-SE" baseline="0" dirty="0" err="1"/>
              <a:t>includes</a:t>
            </a:r>
            <a:r>
              <a:rPr lang="sv-SE" baseline="0" dirty="0"/>
              <a:t> </a:t>
            </a:r>
            <a:r>
              <a:rPr lang="sv-SE" baseline="0" dirty="0" err="1"/>
              <a:t>conversion</a:t>
            </a:r>
            <a:r>
              <a:rPr lang="sv-SE" baseline="0" dirty="0"/>
              <a:t> </a:t>
            </a:r>
            <a:r>
              <a:rPr lang="sv-SE" baseline="0" dirty="0" err="1"/>
              <a:t>processes</a:t>
            </a:r>
            <a:r>
              <a:rPr lang="sv-SE" baseline="0" dirty="0"/>
              <a:t> like </a:t>
            </a:r>
            <a:r>
              <a:rPr lang="sv-SE" baseline="0" dirty="0" err="1"/>
              <a:t>power</a:t>
            </a:r>
            <a:r>
              <a:rPr lang="sv-SE" baseline="0" dirty="0"/>
              <a:t> plants, </a:t>
            </a:r>
            <a:r>
              <a:rPr lang="sv-SE" baseline="0" dirty="0" err="1"/>
              <a:t>but</a:t>
            </a:r>
            <a:r>
              <a:rPr lang="sv-SE" baseline="0" dirty="0"/>
              <a:t> </a:t>
            </a:r>
            <a:r>
              <a:rPr lang="sv-SE" baseline="0" dirty="0" err="1"/>
              <a:t>also</a:t>
            </a:r>
            <a:r>
              <a:rPr lang="sv-SE" baseline="0" dirty="0"/>
              <a:t> </a:t>
            </a:r>
            <a:r>
              <a:rPr lang="sv-SE" baseline="0" dirty="0" err="1"/>
              <a:t>electricity</a:t>
            </a:r>
            <a:r>
              <a:rPr lang="sv-SE" baseline="0" dirty="0"/>
              <a:t> transmission and distribution </a:t>
            </a:r>
            <a:r>
              <a:rPr lang="sv-SE" baseline="0" dirty="0" err="1"/>
              <a:t>infrastructure</a:t>
            </a:r>
            <a:r>
              <a:rPr lang="sv-SE" baseline="0" dirty="0"/>
              <a:t>. </a:t>
            </a:r>
            <a:r>
              <a:rPr lang="sv-SE" baseline="0" dirty="0" err="1"/>
              <a:t>Finally</a:t>
            </a:r>
            <a:r>
              <a:rPr lang="sv-SE" baseline="0" dirty="0"/>
              <a:t>, on the right </a:t>
            </a:r>
            <a:r>
              <a:rPr lang="sv-SE" baseline="0" dirty="0" err="1"/>
              <a:t>there</a:t>
            </a:r>
            <a:r>
              <a:rPr lang="sv-SE" baseline="0" dirty="0"/>
              <a:t> is the final </a:t>
            </a:r>
            <a:r>
              <a:rPr lang="sv-SE" baseline="0" dirty="0" err="1"/>
              <a:t>energy</a:t>
            </a:r>
            <a:r>
              <a:rPr lang="sv-SE" baseline="0" dirty="0"/>
              <a:t> </a:t>
            </a:r>
            <a:r>
              <a:rPr lang="sv-SE" baseline="0" dirty="0" err="1"/>
              <a:t>demand</a:t>
            </a:r>
            <a:r>
              <a:rPr lang="sv-SE" baseline="0" dirty="0"/>
              <a:t> (in </a:t>
            </a:r>
            <a:r>
              <a:rPr lang="sv-SE" baseline="0" dirty="0" err="1"/>
              <a:t>this</a:t>
            </a:r>
            <a:r>
              <a:rPr lang="sv-SE" baseline="0" dirty="0"/>
              <a:t> </a:t>
            </a:r>
            <a:r>
              <a:rPr lang="sv-SE" baseline="0" dirty="0" err="1"/>
              <a:t>case</a:t>
            </a:r>
            <a:r>
              <a:rPr lang="sv-SE" baseline="0" dirty="0"/>
              <a:t> a </a:t>
            </a:r>
            <a:r>
              <a:rPr lang="sv-SE" baseline="0" dirty="0" err="1"/>
              <a:t>demand</a:t>
            </a:r>
            <a:r>
              <a:rPr lang="sv-SE" baseline="0" dirty="0"/>
              <a:t> for </a:t>
            </a:r>
            <a:r>
              <a:rPr lang="sv-SE" baseline="0" dirty="0" err="1"/>
              <a:t>electricity</a:t>
            </a:r>
            <a:r>
              <a:rPr lang="sv-SE" baseline="0" dirty="0"/>
              <a:t>). Note </a:t>
            </a:r>
            <a:r>
              <a:rPr lang="sv-SE" baseline="0" dirty="0" err="1"/>
              <a:t>that</a:t>
            </a:r>
            <a:r>
              <a:rPr lang="sv-SE" baseline="0" dirty="0"/>
              <a:t> </a:t>
            </a:r>
            <a:r>
              <a:rPr lang="sv-SE" baseline="0" dirty="0" err="1"/>
              <a:t>many</a:t>
            </a:r>
            <a:r>
              <a:rPr lang="sv-SE" baseline="0" dirty="0"/>
              <a:t> </a:t>
            </a:r>
            <a:r>
              <a:rPr lang="sv-SE" baseline="0" dirty="0" err="1"/>
              <a:t>more</a:t>
            </a:r>
            <a:r>
              <a:rPr lang="sv-SE" baseline="0" dirty="0"/>
              <a:t> </a:t>
            </a:r>
            <a:r>
              <a:rPr lang="sv-SE" baseline="0" dirty="0" err="1"/>
              <a:t>levels</a:t>
            </a:r>
            <a:r>
              <a:rPr lang="sv-SE" baseline="0" dirty="0"/>
              <a:t> </a:t>
            </a:r>
            <a:r>
              <a:rPr lang="sv-SE" baseline="0" dirty="0" err="1"/>
              <a:t>can</a:t>
            </a:r>
            <a:r>
              <a:rPr lang="sv-SE" baseline="0" dirty="0"/>
              <a:t> be </a:t>
            </a:r>
            <a:r>
              <a:rPr lang="sv-SE" baseline="0" dirty="0" err="1"/>
              <a:t>represented</a:t>
            </a:r>
            <a:r>
              <a:rPr lang="sv-SE" baseline="0" dirty="0"/>
              <a:t>, in </a:t>
            </a:r>
            <a:r>
              <a:rPr lang="sv-SE" baseline="0" dirty="0" err="1"/>
              <a:t>much</a:t>
            </a:r>
            <a:r>
              <a:rPr lang="sv-SE" baseline="0" dirty="0"/>
              <a:t> </a:t>
            </a:r>
            <a:r>
              <a:rPr lang="sv-SE" baseline="0" dirty="0" err="1"/>
              <a:t>higher</a:t>
            </a:r>
            <a:r>
              <a:rPr lang="sv-SE" baseline="0" dirty="0"/>
              <a:t> </a:t>
            </a:r>
            <a:r>
              <a:rPr lang="sv-SE" baseline="0" dirty="0" err="1"/>
              <a:t>detail</a:t>
            </a:r>
            <a:r>
              <a:rPr lang="sv-SE" baseline="0" dirty="0"/>
              <a:t>. </a:t>
            </a:r>
            <a:r>
              <a:rPr lang="sv-SE" baseline="0" dirty="0" err="1"/>
              <a:t>This</a:t>
            </a:r>
            <a:r>
              <a:rPr lang="sv-SE" baseline="0" dirty="0"/>
              <a:t> is just an illustrative </a:t>
            </a:r>
            <a:r>
              <a:rPr lang="sv-SE" baseline="0" dirty="0" err="1"/>
              <a:t>example</a:t>
            </a:r>
            <a:r>
              <a:rPr lang="sv-SE" baseline="0" dirty="0"/>
              <a:t>. In the </a:t>
            </a:r>
            <a:r>
              <a:rPr lang="sv-SE" baseline="0" dirty="0" err="1"/>
              <a:t>figure</a:t>
            </a:r>
            <a:r>
              <a:rPr lang="sv-SE" baseline="0" dirty="0"/>
              <a:t>, the </a:t>
            </a:r>
            <a:r>
              <a:rPr lang="sv-SE" baseline="0" dirty="0" err="1"/>
              <a:t>lines</a:t>
            </a:r>
            <a:r>
              <a:rPr lang="sv-SE" baseline="0" dirty="0"/>
              <a:t> </a:t>
            </a:r>
            <a:r>
              <a:rPr lang="sv-SE" baseline="0" dirty="0" err="1"/>
              <a:t>represent</a:t>
            </a:r>
            <a:r>
              <a:rPr lang="sv-SE" baseline="0" dirty="0"/>
              <a:t> </a:t>
            </a:r>
            <a:r>
              <a:rPr lang="sv-SE" baseline="0" dirty="0" err="1"/>
              <a:t>energy</a:t>
            </a:r>
            <a:r>
              <a:rPr lang="sv-SE" baseline="0" dirty="0"/>
              <a:t> </a:t>
            </a:r>
            <a:r>
              <a:rPr lang="sv-SE" baseline="0" dirty="0" err="1"/>
              <a:t>carriers</a:t>
            </a:r>
            <a:r>
              <a:rPr lang="sv-SE" baseline="0" dirty="0"/>
              <a:t> or </a:t>
            </a:r>
            <a:r>
              <a:rPr lang="sv-SE" baseline="0" dirty="0" err="1"/>
              <a:t>commodities</a:t>
            </a:r>
            <a:r>
              <a:rPr lang="sv-SE" baseline="0" dirty="0"/>
              <a:t> </a:t>
            </a:r>
            <a:r>
              <a:rPr lang="sv-SE" baseline="0" dirty="0" err="1"/>
              <a:t>that</a:t>
            </a:r>
            <a:r>
              <a:rPr lang="sv-SE" baseline="0" dirty="0"/>
              <a:t> </a:t>
            </a:r>
            <a:r>
              <a:rPr lang="sv-SE" baseline="0" dirty="0" err="1"/>
              <a:t>flow</a:t>
            </a:r>
            <a:r>
              <a:rPr lang="sv-SE" baseline="0" dirty="0"/>
              <a:t> </a:t>
            </a:r>
            <a:r>
              <a:rPr lang="sv-SE" baseline="0" dirty="0" err="1"/>
              <a:t>through</a:t>
            </a:r>
            <a:r>
              <a:rPr lang="sv-SE" baseline="0" dirty="0"/>
              <a:t> the </a:t>
            </a:r>
            <a:r>
              <a:rPr lang="sv-SE" baseline="0" dirty="0" err="1"/>
              <a:t>supply</a:t>
            </a:r>
            <a:r>
              <a:rPr lang="sv-SE" baseline="0" dirty="0"/>
              <a:t> </a:t>
            </a:r>
            <a:r>
              <a:rPr lang="sv-SE" baseline="0" dirty="0" err="1"/>
              <a:t>chains</a:t>
            </a:r>
            <a:r>
              <a:rPr lang="sv-SE" baseline="0" dirty="0"/>
              <a:t>; the </a:t>
            </a:r>
            <a:r>
              <a:rPr lang="sv-SE" baseline="0" dirty="0" err="1"/>
              <a:t>boxes</a:t>
            </a:r>
            <a:r>
              <a:rPr lang="sv-SE" baseline="0" dirty="0"/>
              <a:t> </a:t>
            </a:r>
            <a:r>
              <a:rPr lang="sv-SE" baseline="0" dirty="0" err="1"/>
              <a:t>represent</a:t>
            </a:r>
            <a:r>
              <a:rPr lang="sv-SE" baseline="0" dirty="0"/>
              <a:t> </a:t>
            </a:r>
            <a:r>
              <a:rPr lang="sv-SE" baseline="0" dirty="0" err="1"/>
              <a:t>technologies</a:t>
            </a:r>
            <a:r>
              <a:rPr lang="sv-SE" baseline="0" dirty="0"/>
              <a:t>, or </a:t>
            </a:r>
            <a:r>
              <a:rPr lang="sv-SE" baseline="0" dirty="0" err="1"/>
              <a:t>processes</a:t>
            </a:r>
            <a:r>
              <a:rPr lang="sv-SE" baseline="0" dirty="0"/>
              <a:t> </a:t>
            </a:r>
            <a:r>
              <a:rPr lang="sv-SE" baseline="0" dirty="0" err="1"/>
              <a:t>that</a:t>
            </a:r>
            <a:r>
              <a:rPr lang="sv-SE" baseline="0" dirty="0"/>
              <a:t> </a:t>
            </a:r>
            <a:r>
              <a:rPr lang="sv-SE" baseline="0" dirty="0" err="1"/>
              <a:t>use</a:t>
            </a:r>
            <a:r>
              <a:rPr lang="sv-SE" baseline="0" dirty="0"/>
              <a:t> </a:t>
            </a:r>
            <a:r>
              <a:rPr lang="sv-SE" baseline="0" dirty="0" err="1"/>
              <a:t>energy</a:t>
            </a:r>
            <a:r>
              <a:rPr lang="sv-SE" baseline="0" dirty="0"/>
              <a:t> </a:t>
            </a:r>
            <a:r>
              <a:rPr lang="sv-SE" baseline="0" dirty="0" err="1"/>
              <a:t>carriers</a:t>
            </a:r>
            <a:r>
              <a:rPr lang="sv-SE" baseline="0" dirty="0"/>
              <a:t> and/or </a:t>
            </a:r>
            <a:r>
              <a:rPr lang="sv-SE" baseline="0" dirty="0" err="1"/>
              <a:t>convert</a:t>
            </a:r>
            <a:r>
              <a:rPr lang="sv-SE" baseline="0" dirty="0"/>
              <a:t> </a:t>
            </a:r>
            <a:r>
              <a:rPr lang="sv-SE" baseline="0" dirty="0" err="1"/>
              <a:t>them</a:t>
            </a:r>
            <a:r>
              <a:rPr lang="sv-SE" baseline="0" dirty="0"/>
              <a:t> </a:t>
            </a:r>
            <a:r>
              <a:rPr lang="sv-SE" baseline="0" dirty="0" err="1"/>
              <a:t>into</a:t>
            </a:r>
            <a:r>
              <a:rPr lang="sv-SE" baseline="0" dirty="0"/>
              <a:t> </a:t>
            </a:r>
            <a:r>
              <a:rPr lang="sv-SE" baseline="0" dirty="0" err="1"/>
              <a:t>other</a:t>
            </a:r>
            <a:r>
              <a:rPr lang="sv-SE" baseline="0" dirty="0"/>
              <a:t> </a:t>
            </a:r>
            <a:r>
              <a:rPr lang="sv-SE" baseline="0" dirty="0" err="1"/>
              <a:t>carriers</a:t>
            </a:r>
            <a:r>
              <a:rPr lang="sv-SE" baseline="0" dirty="0"/>
              <a:t>. In </a:t>
            </a:r>
            <a:r>
              <a:rPr lang="sv-SE" baseline="0" dirty="0" err="1"/>
              <a:t>this</a:t>
            </a:r>
            <a:r>
              <a:rPr lang="sv-SE" baseline="0" dirty="0"/>
              <a:t> </a:t>
            </a:r>
            <a:r>
              <a:rPr lang="sv-SE" baseline="0" dirty="0" err="1"/>
              <a:t>example</a:t>
            </a:r>
            <a:r>
              <a:rPr lang="sv-SE" baseline="0" dirty="0"/>
              <a:t>, the </a:t>
            </a:r>
            <a:r>
              <a:rPr lang="sv-SE" baseline="0" dirty="0" err="1"/>
              <a:t>boxes</a:t>
            </a:r>
            <a:r>
              <a:rPr lang="sv-SE" baseline="0" dirty="0"/>
              <a:t> on the </a:t>
            </a:r>
            <a:r>
              <a:rPr lang="sv-SE" baseline="0" dirty="0" err="1"/>
              <a:t>left</a:t>
            </a:r>
            <a:r>
              <a:rPr lang="sv-SE" baseline="0" dirty="0"/>
              <a:t> </a:t>
            </a:r>
            <a:r>
              <a:rPr lang="sv-SE" baseline="0" dirty="0" err="1"/>
              <a:t>represent</a:t>
            </a:r>
            <a:r>
              <a:rPr lang="sv-SE" baseline="0" dirty="0"/>
              <a:t> the mining </a:t>
            </a:r>
            <a:r>
              <a:rPr lang="sv-SE" baseline="0" dirty="0" err="1"/>
              <a:t>of</a:t>
            </a:r>
            <a:r>
              <a:rPr lang="sv-SE" baseline="0" dirty="0"/>
              <a:t> </a:t>
            </a:r>
            <a:r>
              <a:rPr lang="sv-SE" baseline="0" dirty="0" err="1"/>
              <a:t>primary</a:t>
            </a:r>
            <a:r>
              <a:rPr lang="sv-SE" baseline="0" dirty="0"/>
              <a:t> </a:t>
            </a:r>
            <a:r>
              <a:rPr lang="sv-SE" baseline="0" dirty="0" err="1"/>
              <a:t>energy</a:t>
            </a:r>
            <a:r>
              <a:rPr lang="sv-SE" baseline="0" dirty="0"/>
              <a:t>, the </a:t>
            </a:r>
            <a:r>
              <a:rPr lang="sv-SE" baseline="0" dirty="0" err="1"/>
              <a:t>ones</a:t>
            </a:r>
            <a:r>
              <a:rPr lang="sv-SE" baseline="0" dirty="0"/>
              <a:t> in the </a:t>
            </a:r>
            <a:r>
              <a:rPr lang="sv-SE" baseline="0" dirty="0" err="1"/>
              <a:t>centre</a:t>
            </a:r>
            <a:r>
              <a:rPr lang="sv-SE" baseline="0" dirty="0"/>
              <a:t> </a:t>
            </a:r>
            <a:r>
              <a:rPr lang="sv-SE" baseline="0" dirty="0" err="1"/>
              <a:t>represent</a:t>
            </a:r>
            <a:r>
              <a:rPr lang="sv-SE" baseline="0" dirty="0"/>
              <a:t> </a:t>
            </a:r>
            <a:r>
              <a:rPr lang="sv-SE" baseline="0" dirty="0" err="1"/>
              <a:t>power</a:t>
            </a:r>
            <a:r>
              <a:rPr lang="sv-SE" baseline="0" dirty="0"/>
              <a:t> plants and transmission </a:t>
            </a:r>
            <a:r>
              <a:rPr lang="sv-SE" baseline="0" dirty="0" err="1"/>
              <a:t>infrastructure</a:t>
            </a:r>
            <a:r>
              <a:rPr lang="sv-SE" baseline="0" dirty="0"/>
              <a:t>.</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939968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a:t>
            </a:r>
            <a:r>
              <a:rPr lang="sv-SE" baseline="0" dirty="0"/>
              <a:t> </a:t>
            </a:r>
            <a:r>
              <a:rPr lang="sv-SE" baseline="0" dirty="0" err="1"/>
              <a:t>Reference</a:t>
            </a:r>
            <a:r>
              <a:rPr lang="sv-SE" baseline="0" dirty="0"/>
              <a:t> Energy System is </a:t>
            </a:r>
            <a:r>
              <a:rPr lang="sv-SE" baseline="0" dirty="0" err="1"/>
              <a:t>very</a:t>
            </a:r>
            <a:r>
              <a:rPr lang="sv-SE" baseline="0" dirty="0"/>
              <a:t> </a:t>
            </a:r>
            <a:r>
              <a:rPr lang="sv-SE" baseline="0" dirty="0" err="1"/>
              <a:t>important</a:t>
            </a:r>
            <a:r>
              <a:rPr lang="sv-SE" baseline="0" dirty="0"/>
              <a:t> in </a:t>
            </a:r>
            <a:r>
              <a:rPr lang="sv-SE" baseline="0" dirty="0" err="1"/>
              <a:t>every</a:t>
            </a:r>
            <a:r>
              <a:rPr lang="sv-SE" baseline="0" dirty="0"/>
              <a:t> </a:t>
            </a:r>
            <a:r>
              <a:rPr lang="sv-SE" baseline="0" dirty="0" err="1"/>
              <a:t>energy</a:t>
            </a:r>
            <a:r>
              <a:rPr lang="sv-SE" baseline="0" dirty="0"/>
              <a:t> system </a:t>
            </a:r>
            <a:r>
              <a:rPr lang="sv-SE" baseline="0" dirty="0" err="1"/>
              <a:t>modeling</a:t>
            </a:r>
            <a:r>
              <a:rPr lang="sv-SE" baseline="0" dirty="0"/>
              <a:t> </a:t>
            </a:r>
            <a:r>
              <a:rPr lang="sv-SE" baseline="0" dirty="0" err="1"/>
              <a:t>exercise</a:t>
            </a:r>
            <a:r>
              <a:rPr lang="sv-SE" baseline="0" dirty="0"/>
              <a:t> </a:t>
            </a:r>
            <a:r>
              <a:rPr lang="sv-SE" baseline="0" dirty="0" err="1"/>
              <a:t>because</a:t>
            </a:r>
            <a:r>
              <a:rPr lang="sv-SE" baseline="0" dirty="0"/>
              <a:t> it </a:t>
            </a:r>
            <a:r>
              <a:rPr lang="sv-SE" baseline="0" dirty="0" err="1"/>
              <a:t>provides</a:t>
            </a:r>
            <a:r>
              <a:rPr lang="sv-SE" baseline="0" dirty="0"/>
              <a:t> the </a:t>
            </a:r>
            <a:r>
              <a:rPr lang="sv-SE" baseline="0" dirty="0" err="1"/>
              <a:t>modeler</a:t>
            </a:r>
            <a:r>
              <a:rPr lang="sv-SE" baseline="0" dirty="0"/>
              <a:t> </a:t>
            </a:r>
            <a:r>
              <a:rPr lang="sv-SE" baseline="0" dirty="0" err="1"/>
              <a:t>with</a:t>
            </a:r>
            <a:r>
              <a:rPr lang="sv-SE" baseline="0" dirty="0"/>
              <a:t> </a:t>
            </a:r>
            <a:r>
              <a:rPr lang="sv-SE" baseline="0" dirty="0" err="1"/>
              <a:t>guidance</a:t>
            </a:r>
            <a:r>
              <a:rPr lang="sv-SE" baseline="0" dirty="0"/>
              <a:t> </a:t>
            </a:r>
            <a:r>
              <a:rPr lang="sv-SE" baseline="0" dirty="0" err="1"/>
              <a:t>throughout</a:t>
            </a:r>
            <a:r>
              <a:rPr lang="sv-SE" baseline="0" dirty="0"/>
              <a:t> the rest </a:t>
            </a:r>
            <a:r>
              <a:rPr lang="sv-SE" baseline="0" dirty="0" err="1"/>
              <a:t>of</a:t>
            </a:r>
            <a:r>
              <a:rPr lang="sv-SE" baseline="0" dirty="0"/>
              <a:t> the </a:t>
            </a:r>
            <a:r>
              <a:rPr lang="sv-SE" baseline="0" dirty="0" err="1"/>
              <a:t>modeling</a:t>
            </a:r>
            <a:r>
              <a:rPr lang="sv-SE" baseline="0" dirty="0"/>
              <a:t> </a:t>
            </a:r>
            <a:r>
              <a:rPr lang="sv-SE" baseline="0" dirty="0" err="1"/>
              <a:t>exercise</a:t>
            </a:r>
            <a:r>
              <a:rPr lang="sv-SE" baseline="0" dirty="0"/>
              <a:t>. It is a </a:t>
            </a:r>
            <a:r>
              <a:rPr lang="sv-SE" baseline="0" dirty="0" err="1"/>
              <a:t>clear</a:t>
            </a:r>
            <a:r>
              <a:rPr lang="sv-SE" baseline="0" dirty="0"/>
              <a:t> and </a:t>
            </a:r>
            <a:r>
              <a:rPr lang="sv-SE" baseline="0" dirty="0" err="1"/>
              <a:t>easy</a:t>
            </a:r>
            <a:r>
              <a:rPr lang="sv-SE" baseline="0" dirty="0"/>
              <a:t>-to-</a:t>
            </a:r>
            <a:r>
              <a:rPr lang="sv-SE" baseline="0" dirty="0" err="1"/>
              <a:t>grasp</a:t>
            </a:r>
            <a:r>
              <a:rPr lang="sv-SE" baseline="0" dirty="0"/>
              <a:t> image </a:t>
            </a:r>
            <a:r>
              <a:rPr lang="sv-SE" baseline="0" dirty="0" err="1"/>
              <a:t>of</a:t>
            </a:r>
            <a:r>
              <a:rPr lang="sv-SE" baseline="0" dirty="0"/>
              <a:t> the </a:t>
            </a:r>
            <a:r>
              <a:rPr lang="sv-SE" baseline="0" dirty="0" err="1"/>
              <a:t>structure</a:t>
            </a:r>
            <a:r>
              <a:rPr lang="sv-SE" baseline="0" dirty="0"/>
              <a:t>, </a:t>
            </a:r>
            <a:r>
              <a:rPr lang="sv-SE" baseline="0" dirty="0" err="1"/>
              <a:t>scope</a:t>
            </a:r>
            <a:r>
              <a:rPr lang="sv-SE" baseline="0" dirty="0"/>
              <a:t> and </a:t>
            </a:r>
            <a:r>
              <a:rPr lang="sv-SE" baseline="0" dirty="0" err="1"/>
              <a:t>goal</a:t>
            </a:r>
            <a:r>
              <a:rPr lang="sv-SE" baseline="0" dirty="0"/>
              <a:t> </a:t>
            </a:r>
            <a:r>
              <a:rPr lang="sv-SE" baseline="0" dirty="0" err="1"/>
              <a:t>of</a:t>
            </a:r>
            <a:r>
              <a:rPr lang="sv-SE" baseline="0" dirty="0"/>
              <a:t> the </a:t>
            </a:r>
            <a:r>
              <a:rPr lang="sv-SE" baseline="0" dirty="0" err="1"/>
              <a:t>model</a:t>
            </a:r>
            <a:r>
              <a:rPr lang="sv-SE" baseline="0" dirty="0"/>
              <a:t>, </a:t>
            </a:r>
            <a:r>
              <a:rPr lang="sv-SE" baseline="0" dirty="0" err="1"/>
              <a:t>that</a:t>
            </a:r>
            <a:r>
              <a:rPr lang="sv-SE" baseline="0" dirty="0"/>
              <a:t> the </a:t>
            </a:r>
            <a:r>
              <a:rPr lang="sv-SE" baseline="0" dirty="0" err="1"/>
              <a:t>modeler</a:t>
            </a:r>
            <a:r>
              <a:rPr lang="sv-SE" baseline="0" dirty="0"/>
              <a:t> </a:t>
            </a:r>
            <a:r>
              <a:rPr lang="sv-SE" baseline="0" dirty="0" err="1"/>
              <a:t>may</a:t>
            </a:r>
            <a:r>
              <a:rPr lang="sv-SE" baseline="0" dirty="0"/>
              <a:t> </a:t>
            </a:r>
            <a:r>
              <a:rPr lang="sv-SE" baseline="0" dirty="0" err="1"/>
              <a:t>refer</a:t>
            </a:r>
            <a:r>
              <a:rPr lang="sv-SE" baseline="0" dirty="0"/>
              <a:t> to at </a:t>
            </a:r>
            <a:r>
              <a:rPr lang="sv-SE" baseline="0" dirty="0" err="1"/>
              <a:t>any</a:t>
            </a:r>
            <a:r>
              <a:rPr lang="sv-SE" baseline="0" dirty="0"/>
              <a:t> </a:t>
            </a:r>
            <a:r>
              <a:rPr lang="sv-SE" baseline="0" dirty="0" err="1"/>
              <a:t>point</a:t>
            </a:r>
            <a:r>
              <a:rPr lang="sv-SE" baseline="0" dirty="0"/>
              <a:t>. For </a:t>
            </a:r>
            <a:r>
              <a:rPr lang="sv-SE" baseline="0" dirty="0" err="1"/>
              <a:t>this</a:t>
            </a:r>
            <a:r>
              <a:rPr lang="sv-SE" baseline="0" dirty="0"/>
              <a:t> to be </a:t>
            </a:r>
            <a:r>
              <a:rPr lang="sv-SE" baseline="0" dirty="0" err="1"/>
              <a:t>true</a:t>
            </a:r>
            <a:r>
              <a:rPr lang="sv-SE" baseline="0" dirty="0"/>
              <a:t>, </a:t>
            </a:r>
            <a:r>
              <a:rPr lang="sv-SE" baseline="0" dirty="0" err="1"/>
              <a:t>however</a:t>
            </a:r>
            <a:r>
              <a:rPr lang="sv-SE" baseline="0" dirty="0"/>
              <a:t>, the </a:t>
            </a:r>
            <a:r>
              <a:rPr lang="sv-SE" baseline="0" dirty="0" err="1"/>
              <a:t>modeler</a:t>
            </a:r>
            <a:r>
              <a:rPr lang="sv-SE" baseline="0" dirty="0"/>
              <a:t> </a:t>
            </a:r>
            <a:r>
              <a:rPr lang="sv-SE" baseline="0" dirty="0" err="1"/>
              <a:t>needs</a:t>
            </a:r>
            <a:r>
              <a:rPr lang="sv-SE" baseline="0" dirty="0"/>
              <a:t> to make the </a:t>
            </a:r>
            <a:r>
              <a:rPr lang="sv-SE" baseline="0" dirty="0" err="1"/>
              <a:t>correct</a:t>
            </a:r>
            <a:r>
              <a:rPr lang="sv-SE" baseline="0" dirty="0"/>
              <a:t> </a:t>
            </a:r>
            <a:r>
              <a:rPr lang="sv-SE" baseline="0" dirty="0" err="1"/>
              <a:t>use</a:t>
            </a:r>
            <a:r>
              <a:rPr lang="sv-SE" baseline="0" dirty="0"/>
              <a:t> </a:t>
            </a:r>
            <a:r>
              <a:rPr lang="sv-SE" baseline="0" dirty="0" err="1"/>
              <a:t>of</a:t>
            </a:r>
            <a:r>
              <a:rPr lang="sv-SE" baseline="0" dirty="0"/>
              <a:t> the </a:t>
            </a:r>
            <a:r>
              <a:rPr lang="sv-SE" baseline="0" dirty="0" err="1"/>
              <a:t>Reference</a:t>
            </a:r>
            <a:r>
              <a:rPr lang="sv-SE" baseline="0" dirty="0"/>
              <a:t> Energy System. The </a:t>
            </a:r>
            <a:r>
              <a:rPr lang="sv-SE" baseline="0" dirty="0" err="1"/>
              <a:t>following</a:t>
            </a:r>
            <a:r>
              <a:rPr lang="sv-SE" baseline="0" dirty="0"/>
              <a:t> </a:t>
            </a:r>
            <a:r>
              <a:rPr lang="sv-SE" baseline="0" dirty="0" err="1"/>
              <a:t>indications</a:t>
            </a:r>
            <a:r>
              <a:rPr lang="sv-SE" baseline="0" dirty="0"/>
              <a:t> </a:t>
            </a:r>
            <a:r>
              <a:rPr lang="sv-SE" baseline="0" dirty="0" err="1"/>
              <a:t>may</a:t>
            </a:r>
            <a:r>
              <a:rPr lang="sv-SE" baseline="0" dirty="0"/>
              <a:t> </a:t>
            </a:r>
            <a:r>
              <a:rPr lang="sv-SE" baseline="0" dirty="0" err="1"/>
              <a:t>help</a:t>
            </a:r>
            <a:r>
              <a:rPr lang="sv-SE" baseline="0" dirty="0"/>
              <a:t> in </a:t>
            </a:r>
            <a:r>
              <a:rPr lang="sv-SE" baseline="0" dirty="0" err="1"/>
              <a:t>this</a:t>
            </a:r>
            <a:r>
              <a:rPr lang="sv-SE" baseline="0" dirty="0"/>
              <a:t> </a:t>
            </a:r>
            <a:r>
              <a:rPr lang="sv-SE" baseline="0" dirty="0" err="1"/>
              <a:t>direction</a:t>
            </a:r>
            <a:r>
              <a:rPr lang="sv-SE" baseline="0" dirty="0"/>
              <a:t>: </a:t>
            </a:r>
            <a:r>
              <a:rPr lang="sv-SE" baseline="0" dirty="0" err="1"/>
              <a:t>first</a:t>
            </a:r>
            <a:r>
              <a:rPr lang="sv-SE" baseline="0" dirty="0"/>
              <a:t>, the </a:t>
            </a:r>
            <a:r>
              <a:rPr lang="sv-SE" baseline="0" dirty="0" err="1"/>
              <a:t>Reference</a:t>
            </a:r>
            <a:r>
              <a:rPr lang="sv-SE" baseline="0" dirty="0"/>
              <a:t> Energy System </a:t>
            </a:r>
            <a:r>
              <a:rPr lang="sv-SE" baseline="0" dirty="0" err="1"/>
              <a:t>should</a:t>
            </a:r>
            <a:r>
              <a:rPr lang="sv-SE" baseline="0" dirty="0"/>
              <a:t> </a:t>
            </a:r>
            <a:r>
              <a:rPr lang="sv-SE" baseline="0" dirty="0" err="1"/>
              <a:t>actually</a:t>
            </a:r>
            <a:r>
              <a:rPr lang="sv-SE" baseline="0" dirty="0"/>
              <a:t> </a:t>
            </a:r>
            <a:r>
              <a:rPr lang="sv-SE" baseline="0" dirty="0" err="1"/>
              <a:t>include</a:t>
            </a:r>
            <a:r>
              <a:rPr lang="sv-SE" baseline="0" dirty="0"/>
              <a:t> </a:t>
            </a:r>
            <a:r>
              <a:rPr lang="sv-SE" baseline="0" dirty="0" err="1"/>
              <a:t>each</a:t>
            </a:r>
            <a:r>
              <a:rPr lang="sv-SE" baseline="0" dirty="0"/>
              <a:t> and </a:t>
            </a:r>
            <a:r>
              <a:rPr lang="sv-SE" baseline="0" dirty="0" err="1"/>
              <a:t>every</a:t>
            </a:r>
            <a:r>
              <a:rPr lang="sv-SE" baseline="0" dirty="0"/>
              <a:t> element </a:t>
            </a:r>
            <a:r>
              <a:rPr lang="sv-SE" baseline="0" dirty="0" err="1"/>
              <a:t>that</a:t>
            </a:r>
            <a:r>
              <a:rPr lang="sv-SE" baseline="0" dirty="0"/>
              <a:t> is to be </a:t>
            </a:r>
            <a:r>
              <a:rPr lang="sv-SE" baseline="0" dirty="0" err="1"/>
              <a:t>represented</a:t>
            </a:r>
            <a:r>
              <a:rPr lang="sv-SE" baseline="0" dirty="0"/>
              <a:t> in the </a:t>
            </a:r>
            <a:r>
              <a:rPr lang="sv-SE" baseline="0" dirty="0" err="1"/>
              <a:t>model</a:t>
            </a:r>
            <a:r>
              <a:rPr lang="sv-SE" baseline="0" dirty="0"/>
              <a:t>. </a:t>
            </a:r>
            <a:r>
              <a:rPr lang="sv-SE" baseline="0" dirty="0" err="1"/>
              <a:t>There</a:t>
            </a:r>
            <a:r>
              <a:rPr lang="sv-SE" baseline="0" dirty="0"/>
              <a:t> </a:t>
            </a:r>
            <a:r>
              <a:rPr lang="sv-SE" baseline="0" dirty="0" err="1"/>
              <a:t>should</a:t>
            </a:r>
            <a:r>
              <a:rPr lang="sv-SE" baseline="0" dirty="0"/>
              <a:t> be </a:t>
            </a:r>
            <a:r>
              <a:rPr lang="sv-SE" baseline="0" dirty="0" err="1"/>
              <a:t>complete</a:t>
            </a:r>
            <a:r>
              <a:rPr lang="sv-SE" baseline="0" dirty="0"/>
              <a:t> </a:t>
            </a:r>
            <a:r>
              <a:rPr lang="sv-SE" baseline="0" dirty="0" err="1"/>
              <a:t>correspondence</a:t>
            </a:r>
            <a:r>
              <a:rPr lang="sv-SE" baseline="0" dirty="0"/>
              <a:t> </a:t>
            </a:r>
            <a:r>
              <a:rPr lang="sv-SE" baseline="0" dirty="0" err="1"/>
              <a:t>between</a:t>
            </a:r>
            <a:r>
              <a:rPr lang="sv-SE" baseline="0" dirty="0"/>
              <a:t> the </a:t>
            </a:r>
            <a:r>
              <a:rPr lang="sv-SE" baseline="0" dirty="0" err="1"/>
              <a:t>structure</a:t>
            </a:r>
            <a:r>
              <a:rPr lang="sv-SE" baseline="0" dirty="0"/>
              <a:t> </a:t>
            </a:r>
            <a:r>
              <a:rPr lang="sv-SE" baseline="0" dirty="0" err="1"/>
              <a:t>of</a:t>
            </a:r>
            <a:r>
              <a:rPr lang="sv-SE" baseline="0" dirty="0"/>
              <a:t> the </a:t>
            </a:r>
            <a:r>
              <a:rPr lang="sv-SE" baseline="0" dirty="0" err="1"/>
              <a:t>model</a:t>
            </a:r>
            <a:r>
              <a:rPr lang="sv-SE" baseline="0" dirty="0"/>
              <a:t> and </a:t>
            </a:r>
            <a:r>
              <a:rPr lang="sv-SE" baseline="0" dirty="0" err="1"/>
              <a:t>this</a:t>
            </a:r>
            <a:r>
              <a:rPr lang="sv-SE" baseline="0" dirty="0"/>
              <a:t> </a:t>
            </a:r>
            <a:r>
              <a:rPr lang="sv-SE" baseline="0" dirty="0" err="1"/>
              <a:t>graphical</a:t>
            </a:r>
            <a:r>
              <a:rPr lang="sv-SE" baseline="0" dirty="0"/>
              <a:t> representation. </a:t>
            </a:r>
            <a:r>
              <a:rPr lang="sv-SE" baseline="0" dirty="0" err="1"/>
              <a:t>Secondly</a:t>
            </a:r>
            <a:r>
              <a:rPr lang="sv-SE" baseline="0" dirty="0"/>
              <a:t>, it </a:t>
            </a:r>
            <a:r>
              <a:rPr lang="sv-SE" baseline="0" dirty="0" err="1"/>
              <a:t>should</a:t>
            </a:r>
            <a:r>
              <a:rPr lang="sv-SE" baseline="0" dirty="0"/>
              <a:t> be </a:t>
            </a:r>
            <a:r>
              <a:rPr lang="sv-SE" baseline="0" dirty="0" err="1"/>
              <a:t>referred</a:t>
            </a:r>
            <a:r>
              <a:rPr lang="sv-SE" baseline="0" dirty="0"/>
              <a:t> to </a:t>
            </a:r>
            <a:r>
              <a:rPr lang="sv-SE" baseline="0" dirty="0" err="1"/>
              <a:t>when</a:t>
            </a:r>
            <a:r>
              <a:rPr lang="sv-SE" baseline="0" dirty="0"/>
              <a:t> </a:t>
            </a:r>
            <a:r>
              <a:rPr lang="sv-SE" baseline="0" dirty="0" err="1"/>
              <a:t>setting</a:t>
            </a:r>
            <a:r>
              <a:rPr lang="sv-SE" baseline="0" dirty="0"/>
              <a:t> all the </a:t>
            </a:r>
            <a:r>
              <a:rPr lang="sv-SE" baseline="0" dirty="0" err="1"/>
              <a:t>model</a:t>
            </a:r>
            <a:r>
              <a:rPr lang="sv-SE" baseline="0" dirty="0"/>
              <a:t> inputs. For </a:t>
            </a:r>
            <a:r>
              <a:rPr lang="sv-SE" baseline="0" dirty="0" err="1"/>
              <a:t>example</a:t>
            </a:r>
            <a:r>
              <a:rPr lang="sv-SE" baseline="0" dirty="0"/>
              <a:t>, </a:t>
            </a:r>
            <a:r>
              <a:rPr lang="sv-SE" baseline="0" dirty="0" err="1"/>
              <a:t>let</a:t>
            </a:r>
            <a:r>
              <a:rPr lang="sv-SE" baseline="0" dirty="0"/>
              <a:t> </a:t>
            </a:r>
            <a:r>
              <a:rPr lang="sv-SE" baseline="0" dirty="0" err="1"/>
              <a:t>us</a:t>
            </a:r>
            <a:r>
              <a:rPr lang="sv-SE" baseline="0" dirty="0"/>
              <a:t> </a:t>
            </a:r>
            <a:r>
              <a:rPr lang="sv-SE" baseline="0" dirty="0" err="1"/>
              <a:t>assume</a:t>
            </a:r>
            <a:r>
              <a:rPr lang="sv-SE" baseline="0" dirty="0"/>
              <a:t> </a:t>
            </a:r>
            <a:r>
              <a:rPr lang="sv-SE" baseline="0" dirty="0" err="1"/>
              <a:t>that</a:t>
            </a:r>
            <a:r>
              <a:rPr lang="sv-SE" baseline="0" dirty="0"/>
              <a:t> the </a:t>
            </a:r>
            <a:r>
              <a:rPr lang="sv-SE" baseline="0" dirty="0" err="1"/>
              <a:t>modeler</a:t>
            </a:r>
            <a:r>
              <a:rPr lang="sv-SE" baseline="0" dirty="0"/>
              <a:t> is </a:t>
            </a:r>
            <a:r>
              <a:rPr lang="sv-SE" baseline="0" dirty="0" err="1"/>
              <a:t>including</a:t>
            </a:r>
            <a:r>
              <a:rPr lang="sv-SE" baseline="0" dirty="0"/>
              <a:t> the gas-</a:t>
            </a:r>
            <a:r>
              <a:rPr lang="sv-SE" baseline="0" dirty="0" err="1"/>
              <a:t>fired</a:t>
            </a:r>
            <a:r>
              <a:rPr lang="sv-SE" baseline="0" dirty="0"/>
              <a:t> </a:t>
            </a:r>
            <a:r>
              <a:rPr lang="sv-SE" baseline="0" dirty="0" err="1"/>
              <a:t>electricity</a:t>
            </a:r>
            <a:r>
              <a:rPr lang="sv-SE" baseline="0" dirty="0"/>
              <a:t> </a:t>
            </a:r>
            <a:r>
              <a:rPr lang="sv-SE" baseline="0" dirty="0" err="1"/>
              <a:t>supply</a:t>
            </a:r>
            <a:r>
              <a:rPr lang="sv-SE" baseline="0" dirty="0"/>
              <a:t> </a:t>
            </a:r>
            <a:r>
              <a:rPr lang="sv-SE" baseline="0" dirty="0" err="1"/>
              <a:t>chain</a:t>
            </a:r>
            <a:r>
              <a:rPr lang="sv-SE" baseline="0" dirty="0"/>
              <a:t> in the </a:t>
            </a:r>
            <a:r>
              <a:rPr lang="sv-SE" baseline="0" dirty="0" err="1"/>
              <a:t>model</a:t>
            </a:r>
            <a:r>
              <a:rPr lang="sv-SE" baseline="0" dirty="0"/>
              <a:t> as </a:t>
            </a:r>
            <a:r>
              <a:rPr lang="sv-SE" baseline="0" dirty="0" err="1"/>
              <a:t>represented</a:t>
            </a:r>
            <a:r>
              <a:rPr lang="sv-SE" baseline="0" dirty="0"/>
              <a:t> at the </a:t>
            </a:r>
            <a:r>
              <a:rPr lang="sv-SE" baseline="0" dirty="0" err="1"/>
              <a:t>top</a:t>
            </a:r>
            <a:r>
              <a:rPr lang="sv-SE" baseline="0" dirty="0"/>
              <a:t> </a:t>
            </a:r>
            <a:r>
              <a:rPr lang="sv-SE" baseline="0" dirty="0" err="1"/>
              <a:t>of</a:t>
            </a:r>
            <a:r>
              <a:rPr lang="sv-SE" baseline="0" dirty="0"/>
              <a:t> the </a:t>
            </a:r>
            <a:r>
              <a:rPr lang="sv-SE" baseline="0" dirty="0" err="1"/>
              <a:t>figure</a:t>
            </a:r>
            <a:r>
              <a:rPr lang="sv-SE" baseline="0" dirty="0"/>
              <a:t>. The </a:t>
            </a:r>
            <a:r>
              <a:rPr lang="sv-SE" baseline="0" dirty="0" err="1"/>
              <a:t>figure</a:t>
            </a:r>
            <a:r>
              <a:rPr lang="sv-SE" baseline="0" dirty="0"/>
              <a:t> </a:t>
            </a:r>
            <a:r>
              <a:rPr lang="sv-SE" baseline="0" dirty="0" err="1"/>
              <a:t>might</a:t>
            </a:r>
            <a:r>
              <a:rPr lang="sv-SE" baseline="0" dirty="0"/>
              <a:t> </a:t>
            </a:r>
            <a:r>
              <a:rPr lang="sv-SE" baseline="0" dirty="0" err="1"/>
              <a:t>actually</a:t>
            </a:r>
            <a:r>
              <a:rPr lang="sv-SE" baseline="0" dirty="0"/>
              <a:t> guide the </a:t>
            </a:r>
            <a:r>
              <a:rPr lang="sv-SE" baseline="0" dirty="0" err="1"/>
              <a:t>modeler</a:t>
            </a:r>
            <a:r>
              <a:rPr lang="sv-SE" baseline="0" dirty="0"/>
              <a:t> in the process: </a:t>
            </a:r>
            <a:r>
              <a:rPr lang="sv-SE" baseline="0" dirty="0" err="1"/>
              <a:t>first</a:t>
            </a:r>
            <a:r>
              <a:rPr lang="sv-SE" baseline="0" dirty="0"/>
              <a:t>, </a:t>
            </a:r>
            <a:r>
              <a:rPr lang="sv-SE" baseline="0" dirty="0" err="1"/>
              <a:t>two</a:t>
            </a:r>
            <a:r>
              <a:rPr lang="sv-SE" baseline="0" dirty="0"/>
              <a:t> </a:t>
            </a:r>
            <a:r>
              <a:rPr lang="sv-SE" baseline="0" dirty="0" err="1"/>
              <a:t>types</a:t>
            </a:r>
            <a:r>
              <a:rPr lang="sv-SE" baseline="0" dirty="0"/>
              <a:t> </a:t>
            </a:r>
            <a:r>
              <a:rPr lang="sv-SE" baseline="0" dirty="0" err="1"/>
              <a:t>of</a:t>
            </a:r>
            <a:r>
              <a:rPr lang="sv-SE" baseline="0" dirty="0"/>
              <a:t> assets </a:t>
            </a:r>
            <a:r>
              <a:rPr lang="sv-SE" baseline="0" dirty="0" err="1"/>
              <a:t>representing</a:t>
            </a:r>
            <a:r>
              <a:rPr lang="sv-SE" baseline="0" dirty="0"/>
              <a:t> gas mining and gas </a:t>
            </a:r>
            <a:r>
              <a:rPr lang="sv-SE" baseline="0" dirty="0" err="1"/>
              <a:t>power</a:t>
            </a:r>
            <a:r>
              <a:rPr lang="sv-SE" baseline="0" dirty="0"/>
              <a:t> plants </a:t>
            </a:r>
            <a:r>
              <a:rPr lang="sv-SE" baseline="0" dirty="0" err="1"/>
              <a:t>should</a:t>
            </a:r>
            <a:r>
              <a:rPr lang="sv-SE" baseline="0" dirty="0"/>
              <a:t> be </a:t>
            </a:r>
            <a:r>
              <a:rPr lang="sv-SE" baseline="0" dirty="0" err="1"/>
              <a:t>created</a:t>
            </a:r>
            <a:r>
              <a:rPr lang="sv-SE" baseline="0" dirty="0"/>
              <a:t>; </a:t>
            </a:r>
            <a:r>
              <a:rPr lang="sv-SE" baseline="0" dirty="0" err="1"/>
              <a:t>then</a:t>
            </a:r>
            <a:r>
              <a:rPr lang="sv-SE" baseline="0" dirty="0"/>
              <a:t>, a </a:t>
            </a:r>
            <a:r>
              <a:rPr lang="sv-SE" baseline="0" dirty="0" err="1"/>
              <a:t>commodity</a:t>
            </a:r>
            <a:r>
              <a:rPr lang="sv-SE" baseline="0" dirty="0"/>
              <a:t> </a:t>
            </a:r>
            <a:r>
              <a:rPr lang="sv-SE" baseline="0" dirty="0" err="1"/>
              <a:t>representing</a:t>
            </a:r>
            <a:r>
              <a:rPr lang="sv-SE" baseline="0" dirty="0"/>
              <a:t> gas </a:t>
            </a:r>
            <a:r>
              <a:rPr lang="sv-SE" baseline="0" dirty="0" err="1"/>
              <a:t>should</a:t>
            </a:r>
            <a:r>
              <a:rPr lang="sv-SE" baseline="0" dirty="0"/>
              <a:t> be </a:t>
            </a:r>
            <a:r>
              <a:rPr lang="sv-SE" baseline="0" dirty="0" err="1"/>
              <a:t>created</a:t>
            </a:r>
            <a:r>
              <a:rPr lang="sv-SE" baseline="0" dirty="0"/>
              <a:t>; </a:t>
            </a:r>
            <a:r>
              <a:rPr lang="sv-SE" baseline="0" dirty="0" err="1"/>
              <a:t>this</a:t>
            </a:r>
            <a:r>
              <a:rPr lang="sv-SE" baseline="0" dirty="0"/>
              <a:t> </a:t>
            </a:r>
            <a:r>
              <a:rPr lang="sv-SE" baseline="0" dirty="0" err="1"/>
              <a:t>commodity</a:t>
            </a:r>
            <a:r>
              <a:rPr lang="sv-SE" baseline="0" dirty="0"/>
              <a:t> </a:t>
            </a:r>
            <a:r>
              <a:rPr lang="sv-SE" baseline="0" dirty="0" err="1"/>
              <a:t>should</a:t>
            </a:r>
            <a:r>
              <a:rPr lang="sv-SE" baseline="0" dirty="0"/>
              <a:t> be </a:t>
            </a:r>
            <a:r>
              <a:rPr lang="sv-SE" baseline="0" dirty="0" err="1"/>
              <a:t>somehow</a:t>
            </a:r>
            <a:r>
              <a:rPr lang="sv-SE" baseline="0" dirty="0"/>
              <a:t> </a:t>
            </a:r>
            <a:r>
              <a:rPr lang="sv-SE" baseline="0" dirty="0" err="1"/>
              <a:t>pinned</a:t>
            </a:r>
            <a:r>
              <a:rPr lang="sv-SE" baseline="0" dirty="0"/>
              <a:t> as an output </a:t>
            </a:r>
            <a:r>
              <a:rPr lang="sv-SE" baseline="0" dirty="0" err="1"/>
              <a:t>of</a:t>
            </a:r>
            <a:r>
              <a:rPr lang="sv-SE" baseline="0" dirty="0"/>
              <a:t> the gas mining and an input to the gas </a:t>
            </a:r>
            <a:r>
              <a:rPr lang="sv-SE" baseline="0" dirty="0" err="1"/>
              <a:t>power</a:t>
            </a:r>
            <a:r>
              <a:rPr lang="sv-SE" baseline="0" dirty="0"/>
              <a:t> plant; in the same </a:t>
            </a:r>
            <a:r>
              <a:rPr lang="sv-SE" baseline="0" dirty="0" err="1"/>
              <a:t>way</a:t>
            </a:r>
            <a:r>
              <a:rPr lang="sv-SE" baseline="0" dirty="0"/>
              <a:t>, the gas </a:t>
            </a:r>
            <a:r>
              <a:rPr lang="sv-SE" baseline="0" dirty="0" err="1"/>
              <a:t>power</a:t>
            </a:r>
            <a:r>
              <a:rPr lang="sv-SE" baseline="0" dirty="0"/>
              <a:t> plant </a:t>
            </a:r>
            <a:r>
              <a:rPr lang="sv-SE" baseline="0" dirty="0" err="1"/>
              <a:t>would</a:t>
            </a:r>
            <a:r>
              <a:rPr lang="sv-SE" baseline="0" dirty="0"/>
              <a:t> </a:t>
            </a:r>
            <a:r>
              <a:rPr lang="sv-SE" baseline="0" dirty="0" err="1"/>
              <a:t>provide</a:t>
            </a:r>
            <a:r>
              <a:rPr lang="sv-SE" baseline="0" dirty="0"/>
              <a:t> </a:t>
            </a:r>
            <a:r>
              <a:rPr lang="sv-SE" baseline="0" dirty="0" err="1"/>
              <a:t>electricity</a:t>
            </a:r>
            <a:r>
              <a:rPr lang="sv-SE" baseline="0" dirty="0"/>
              <a:t> as an output. The last </a:t>
            </a:r>
            <a:r>
              <a:rPr lang="sv-SE" baseline="0" dirty="0" err="1"/>
              <a:t>indication</a:t>
            </a:r>
            <a:r>
              <a:rPr lang="sv-SE" baseline="0" dirty="0"/>
              <a:t> </a:t>
            </a:r>
            <a:r>
              <a:rPr lang="sv-SE" baseline="0" dirty="0" err="1"/>
              <a:t>would</a:t>
            </a:r>
            <a:r>
              <a:rPr lang="sv-SE" baseline="0" dirty="0"/>
              <a:t> be to </a:t>
            </a:r>
            <a:r>
              <a:rPr lang="sv-SE" baseline="0" dirty="0" err="1"/>
              <a:t>remember</a:t>
            </a:r>
            <a:r>
              <a:rPr lang="sv-SE" baseline="0" dirty="0"/>
              <a:t> </a:t>
            </a:r>
            <a:r>
              <a:rPr lang="sv-SE" baseline="0" dirty="0" err="1"/>
              <a:t>that</a:t>
            </a:r>
            <a:r>
              <a:rPr lang="sv-SE" baseline="0" dirty="0"/>
              <a:t> the </a:t>
            </a:r>
            <a:r>
              <a:rPr lang="sv-SE" baseline="0" dirty="0" err="1"/>
              <a:t>Reference</a:t>
            </a:r>
            <a:r>
              <a:rPr lang="sv-SE" baseline="0" dirty="0"/>
              <a:t> Energy System </a:t>
            </a:r>
            <a:r>
              <a:rPr lang="sv-SE" baseline="0" dirty="0" err="1"/>
              <a:t>can</a:t>
            </a:r>
            <a:r>
              <a:rPr lang="sv-SE" baseline="0" dirty="0"/>
              <a:t> be </a:t>
            </a:r>
            <a:r>
              <a:rPr lang="sv-SE" baseline="0" dirty="0" err="1"/>
              <a:t>changed</a:t>
            </a:r>
            <a:r>
              <a:rPr lang="sv-SE" baseline="0" dirty="0"/>
              <a:t> at </a:t>
            </a:r>
            <a:r>
              <a:rPr lang="sv-SE" baseline="0" dirty="0" err="1"/>
              <a:t>any</a:t>
            </a:r>
            <a:r>
              <a:rPr lang="sv-SE" baseline="0" dirty="0"/>
              <a:t> </a:t>
            </a:r>
            <a:r>
              <a:rPr lang="sv-SE" baseline="0" dirty="0" err="1"/>
              <a:t>point</a:t>
            </a:r>
            <a:r>
              <a:rPr lang="sv-SE" baseline="0" dirty="0"/>
              <a:t>. </a:t>
            </a:r>
            <a:r>
              <a:rPr lang="sv-SE" baseline="0" dirty="0" err="1"/>
              <a:t>This</a:t>
            </a:r>
            <a:r>
              <a:rPr lang="sv-SE" baseline="0" dirty="0"/>
              <a:t> </a:t>
            </a:r>
            <a:r>
              <a:rPr lang="sv-SE" baseline="0" dirty="0" err="1"/>
              <a:t>becomes</a:t>
            </a:r>
            <a:r>
              <a:rPr lang="sv-SE" baseline="0" dirty="0"/>
              <a:t> </a:t>
            </a:r>
            <a:r>
              <a:rPr lang="sv-SE" baseline="0" dirty="0" err="1"/>
              <a:t>useful</a:t>
            </a:r>
            <a:r>
              <a:rPr lang="sv-SE" baseline="0" dirty="0"/>
              <a:t> </a:t>
            </a:r>
            <a:r>
              <a:rPr lang="sv-SE" baseline="0" dirty="0" err="1"/>
              <a:t>if</a:t>
            </a:r>
            <a:r>
              <a:rPr lang="sv-SE" baseline="0" dirty="0"/>
              <a:t> the </a:t>
            </a:r>
            <a:r>
              <a:rPr lang="sv-SE" baseline="0" dirty="0" err="1"/>
              <a:t>modeler</a:t>
            </a:r>
            <a:r>
              <a:rPr lang="sv-SE" baseline="0" dirty="0"/>
              <a:t> </a:t>
            </a:r>
            <a:r>
              <a:rPr lang="sv-SE" baseline="0" dirty="0" err="1"/>
              <a:t>finds</a:t>
            </a:r>
            <a:r>
              <a:rPr lang="sv-SE" baseline="0" dirty="0"/>
              <a:t> </a:t>
            </a:r>
            <a:r>
              <a:rPr lang="sv-SE" baseline="0" dirty="0" err="1"/>
              <a:t>out</a:t>
            </a:r>
            <a:r>
              <a:rPr lang="sv-SE" baseline="0" dirty="0"/>
              <a:t> </a:t>
            </a:r>
            <a:r>
              <a:rPr lang="sv-SE" baseline="0" dirty="0" err="1"/>
              <a:t>that</a:t>
            </a:r>
            <a:r>
              <a:rPr lang="sv-SE" baseline="0" dirty="0"/>
              <a:t> </a:t>
            </a:r>
            <a:r>
              <a:rPr lang="sv-SE" baseline="0" dirty="0" err="1"/>
              <a:t>one</a:t>
            </a:r>
            <a:r>
              <a:rPr lang="sv-SE" baseline="0" dirty="0"/>
              <a:t> </a:t>
            </a:r>
            <a:r>
              <a:rPr lang="sv-SE" baseline="0" dirty="0" err="1"/>
              <a:t>of</a:t>
            </a:r>
            <a:r>
              <a:rPr lang="sv-SE" baseline="0" dirty="0"/>
              <a:t> the </a:t>
            </a:r>
            <a:r>
              <a:rPr lang="sv-SE" baseline="0" dirty="0" err="1"/>
              <a:t>technological</a:t>
            </a:r>
            <a:r>
              <a:rPr lang="sv-SE" baseline="0" dirty="0"/>
              <a:t> options </a:t>
            </a:r>
            <a:r>
              <a:rPr lang="sv-SE" baseline="0" dirty="0" err="1"/>
              <a:t>included</a:t>
            </a:r>
            <a:r>
              <a:rPr lang="sv-SE" baseline="0" dirty="0"/>
              <a:t> in the representation is not </a:t>
            </a:r>
            <a:r>
              <a:rPr lang="sv-SE" baseline="0" dirty="0" err="1"/>
              <a:t>needed</a:t>
            </a:r>
            <a:r>
              <a:rPr lang="sv-SE" baseline="0" dirty="0"/>
              <a:t>. The </a:t>
            </a:r>
            <a:r>
              <a:rPr lang="sv-SE" baseline="0" dirty="0" err="1"/>
              <a:t>user</a:t>
            </a:r>
            <a:r>
              <a:rPr lang="sv-SE" baseline="0" dirty="0"/>
              <a:t> </a:t>
            </a:r>
            <a:r>
              <a:rPr lang="sv-SE" baseline="0" dirty="0" err="1"/>
              <a:t>may</a:t>
            </a:r>
            <a:r>
              <a:rPr lang="sv-SE" baseline="0" dirty="0"/>
              <a:t> in </a:t>
            </a:r>
            <a:r>
              <a:rPr lang="sv-SE" baseline="0" dirty="0" err="1"/>
              <a:t>such</a:t>
            </a:r>
            <a:r>
              <a:rPr lang="sv-SE" baseline="0" dirty="0"/>
              <a:t> </a:t>
            </a:r>
            <a:r>
              <a:rPr lang="sv-SE" baseline="0" dirty="0" err="1"/>
              <a:t>case</a:t>
            </a:r>
            <a:r>
              <a:rPr lang="sv-SE" baseline="0" dirty="0"/>
              <a:t> go back to the </a:t>
            </a:r>
            <a:r>
              <a:rPr lang="sv-SE" baseline="0" dirty="0" err="1"/>
              <a:t>Reference</a:t>
            </a:r>
            <a:r>
              <a:rPr lang="sv-SE" baseline="0" dirty="0"/>
              <a:t> Energy System and </a:t>
            </a:r>
            <a:r>
              <a:rPr lang="sv-SE" baseline="0" dirty="0" err="1"/>
              <a:t>remove</a:t>
            </a:r>
            <a:r>
              <a:rPr lang="sv-SE" baseline="0" dirty="0"/>
              <a:t> </a:t>
            </a:r>
            <a:r>
              <a:rPr lang="sv-SE" baseline="0" dirty="0" err="1"/>
              <a:t>that</a:t>
            </a:r>
            <a:r>
              <a:rPr lang="sv-SE" baseline="0" dirty="0"/>
              <a:t> option. </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2147972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module details </a:t>
            </a:r>
            <a:r>
              <a:rPr lang="en-US" baseline="0" dirty="0"/>
              <a:t>how a Reference Energy System may be created. The creation of a Reference Energy System is one of the most important moments of the entire modeling effort, since it determines the structure that the model will have. There are five main steps in the design of an R E S. The first step consists in identifying energy levels and carriers. That is, it consists in separating all the parts of the real energy system we are analyzing in some standard categories such as primary energy supply, secondary energy supply, final energy demands, final services demands. For example, starting from the left we may categorize the examples shown in the figure as follows: the first one, coal mining, fits within the very beginning of the supply chain, on the side of primary energy sources; the second one, a power plant, fits more or less in the center, in the secondary supply; the third one, the transmission network, fits again more or less in the secondary supply; also the fourth one, a field of solar photovoltaic panels for </a:t>
            </a:r>
            <a:r>
              <a:rPr lang="en-US" baseline="0" dirty="0" err="1"/>
              <a:t>centralised</a:t>
            </a:r>
            <a:r>
              <a:rPr lang="en-US" baseline="0" dirty="0"/>
              <a:t> energy supply, fits in the secondary supply, at the same stage as the power plant.</a:t>
            </a:r>
            <a:endParaRPr lang="en-US"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2346190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second step in the design </a:t>
            </a:r>
            <a:r>
              <a:rPr lang="sv-SE" dirty="0" err="1"/>
              <a:t>of</a:t>
            </a:r>
            <a:r>
              <a:rPr lang="sv-SE" dirty="0"/>
              <a:t> an R E</a:t>
            </a:r>
            <a:r>
              <a:rPr lang="sv-SE" baseline="0" dirty="0"/>
              <a:t> S </a:t>
            </a:r>
            <a:r>
              <a:rPr lang="sv-SE" baseline="0" dirty="0" err="1"/>
              <a:t>consists</a:t>
            </a:r>
            <a:r>
              <a:rPr lang="sv-SE" baseline="0" dirty="0"/>
              <a:t> in </a:t>
            </a:r>
            <a:r>
              <a:rPr lang="sv-SE" baseline="0" dirty="0" err="1"/>
              <a:t>further</a:t>
            </a:r>
            <a:r>
              <a:rPr lang="sv-SE" baseline="0" dirty="0"/>
              <a:t> </a:t>
            </a:r>
            <a:r>
              <a:rPr lang="sv-SE" baseline="0" dirty="0" err="1"/>
              <a:t>separating</a:t>
            </a:r>
            <a:r>
              <a:rPr lang="sv-SE" baseline="0" dirty="0"/>
              <a:t> the parts </a:t>
            </a:r>
            <a:r>
              <a:rPr lang="sv-SE" baseline="0" dirty="0" err="1"/>
              <a:t>of</a:t>
            </a:r>
            <a:r>
              <a:rPr lang="sv-SE" baseline="0" dirty="0"/>
              <a:t> the </a:t>
            </a:r>
            <a:r>
              <a:rPr lang="sv-SE" baseline="0" dirty="0" err="1"/>
              <a:t>supply</a:t>
            </a:r>
            <a:r>
              <a:rPr lang="sv-SE" baseline="0" dirty="0"/>
              <a:t> </a:t>
            </a:r>
            <a:r>
              <a:rPr lang="sv-SE" baseline="0" dirty="0" err="1"/>
              <a:t>chain</a:t>
            </a:r>
            <a:r>
              <a:rPr lang="sv-SE" baseline="0" dirty="0"/>
              <a:t> </a:t>
            </a:r>
            <a:r>
              <a:rPr lang="sv-SE" baseline="0" dirty="0" err="1"/>
              <a:t>previously</a:t>
            </a:r>
            <a:r>
              <a:rPr lang="sv-SE" baseline="0" dirty="0"/>
              <a:t> </a:t>
            </a:r>
            <a:r>
              <a:rPr lang="sv-SE" baseline="0" dirty="0" err="1"/>
              <a:t>identified</a:t>
            </a:r>
            <a:r>
              <a:rPr lang="sv-SE" baseline="0" dirty="0"/>
              <a:t> </a:t>
            </a:r>
            <a:r>
              <a:rPr lang="sv-SE" baseline="0" dirty="0" err="1"/>
              <a:t>into</a:t>
            </a:r>
            <a:r>
              <a:rPr lang="sv-SE" baseline="0" dirty="0"/>
              <a:t> </a:t>
            </a:r>
            <a:r>
              <a:rPr lang="sv-SE" baseline="0" dirty="0" err="1"/>
              <a:t>well-defined</a:t>
            </a:r>
            <a:r>
              <a:rPr lang="sv-SE" baseline="0" dirty="0"/>
              <a:t> </a:t>
            </a:r>
            <a:r>
              <a:rPr lang="sv-SE" baseline="0" dirty="0" err="1"/>
              <a:t>technologies</a:t>
            </a:r>
            <a:r>
              <a:rPr lang="sv-SE" baseline="0" dirty="0"/>
              <a:t> or </a:t>
            </a:r>
            <a:r>
              <a:rPr lang="sv-SE" baseline="0" dirty="0" err="1"/>
              <a:t>processes</a:t>
            </a:r>
            <a:r>
              <a:rPr lang="sv-SE" baseline="0" dirty="0"/>
              <a:t>. </a:t>
            </a:r>
            <a:r>
              <a:rPr lang="sv-SE" baseline="0" dirty="0" err="1"/>
              <a:t>This</a:t>
            </a:r>
            <a:r>
              <a:rPr lang="sv-SE" baseline="0" dirty="0"/>
              <a:t> step </a:t>
            </a:r>
            <a:r>
              <a:rPr lang="sv-SE" baseline="0" dirty="0" err="1"/>
              <a:t>identifies</a:t>
            </a:r>
            <a:r>
              <a:rPr lang="sv-SE" baseline="0" dirty="0"/>
              <a:t> </a:t>
            </a:r>
            <a:r>
              <a:rPr lang="sv-SE" baseline="0" dirty="0" err="1"/>
              <a:t>which</a:t>
            </a:r>
            <a:r>
              <a:rPr lang="sv-SE" baseline="0" dirty="0"/>
              <a:t> </a:t>
            </a:r>
            <a:r>
              <a:rPr lang="sv-SE" baseline="0" dirty="0" err="1"/>
              <a:t>conversion</a:t>
            </a:r>
            <a:r>
              <a:rPr lang="sv-SE" baseline="0" dirty="0"/>
              <a:t> </a:t>
            </a:r>
            <a:r>
              <a:rPr lang="sv-SE" baseline="0" dirty="0" err="1"/>
              <a:t>technologies</a:t>
            </a:r>
            <a:r>
              <a:rPr lang="sv-SE" baseline="0" dirty="0"/>
              <a:t> </a:t>
            </a:r>
            <a:r>
              <a:rPr lang="sv-SE" baseline="0" dirty="0" err="1"/>
              <a:t>are</a:t>
            </a:r>
            <a:r>
              <a:rPr lang="sv-SE" baseline="0" dirty="0"/>
              <a:t> </a:t>
            </a:r>
            <a:r>
              <a:rPr lang="sv-SE" baseline="0" dirty="0" err="1"/>
              <a:t>used</a:t>
            </a:r>
            <a:r>
              <a:rPr lang="sv-SE" baseline="0" dirty="0"/>
              <a:t> to transform </a:t>
            </a:r>
            <a:r>
              <a:rPr lang="sv-SE" baseline="0" dirty="0" err="1"/>
              <a:t>primary</a:t>
            </a:r>
            <a:r>
              <a:rPr lang="sv-SE" baseline="0" dirty="0"/>
              <a:t> </a:t>
            </a:r>
            <a:r>
              <a:rPr lang="sv-SE" baseline="0" dirty="0" err="1"/>
              <a:t>energy</a:t>
            </a:r>
            <a:r>
              <a:rPr lang="sv-SE" baseline="0" dirty="0"/>
              <a:t> to final </a:t>
            </a:r>
            <a:r>
              <a:rPr lang="sv-SE" baseline="0" dirty="0" err="1"/>
              <a:t>energy</a:t>
            </a:r>
            <a:r>
              <a:rPr lang="sv-SE" baseline="0" dirty="0"/>
              <a:t> at the different </a:t>
            </a:r>
            <a:r>
              <a:rPr lang="sv-SE" baseline="0" dirty="0" err="1"/>
              <a:t>levels</a:t>
            </a:r>
            <a:r>
              <a:rPr lang="sv-SE" baseline="0" dirty="0"/>
              <a:t> </a:t>
            </a:r>
            <a:r>
              <a:rPr lang="sv-SE" baseline="0" dirty="0" err="1"/>
              <a:t>of</a:t>
            </a:r>
            <a:r>
              <a:rPr lang="sv-SE" baseline="0" dirty="0"/>
              <a:t> the </a:t>
            </a:r>
            <a:r>
              <a:rPr lang="sv-SE" baseline="0" dirty="0" err="1"/>
              <a:t>supply</a:t>
            </a:r>
            <a:r>
              <a:rPr lang="sv-SE" baseline="0" dirty="0"/>
              <a:t> </a:t>
            </a:r>
            <a:r>
              <a:rPr lang="sv-SE" baseline="0" dirty="0" err="1"/>
              <a:t>chain</a:t>
            </a:r>
            <a:r>
              <a:rPr lang="sv-SE" baseline="0" dirty="0"/>
              <a:t> and </a:t>
            </a:r>
            <a:r>
              <a:rPr lang="sv-SE" baseline="0" dirty="0" err="1"/>
              <a:t>which</a:t>
            </a:r>
            <a:r>
              <a:rPr lang="sv-SE" baseline="0" dirty="0"/>
              <a:t> transmission </a:t>
            </a:r>
            <a:r>
              <a:rPr lang="sv-SE" baseline="0" dirty="0" err="1"/>
              <a:t>technologies</a:t>
            </a:r>
            <a:r>
              <a:rPr lang="sv-SE" baseline="0" dirty="0"/>
              <a:t> </a:t>
            </a:r>
            <a:r>
              <a:rPr lang="sv-SE" baseline="0" dirty="0" err="1"/>
              <a:t>are</a:t>
            </a:r>
            <a:r>
              <a:rPr lang="sv-SE" baseline="0" dirty="0"/>
              <a:t> </a:t>
            </a:r>
            <a:r>
              <a:rPr lang="sv-SE" baseline="0" dirty="0" err="1"/>
              <a:t>used</a:t>
            </a:r>
            <a:r>
              <a:rPr lang="sv-SE" baseline="0" dirty="0"/>
              <a:t> to </a:t>
            </a:r>
            <a:r>
              <a:rPr lang="sv-SE" baseline="0" dirty="0" err="1"/>
              <a:t>convey</a:t>
            </a:r>
            <a:r>
              <a:rPr lang="sv-SE" baseline="0" dirty="0"/>
              <a:t> the </a:t>
            </a:r>
            <a:r>
              <a:rPr lang="sv-SE" baseline="0" dirty="0" err="1"/>
              <a:t>energy</a:t>
            </a:r>
            <a:r>
              <a:rPr lang="sv-SE" baseline="0" dirty="0"/>
              <a:t> </a:t>
            </a:r>
            <a:r>
              <a:rPr lang="sv-SE" baseline="0" dirty="0" err="1"/>
              <a:t>carriers</a:t>
            </a:r>
            <a:r>
              <a:rPr lang="sv-SE" baseline="0" dirty="0"/>
              <a:t>. Note </a:t>
            </a:r>
            <a:r>
              <a:rPr lang="sv-SE" baseline="0" dirty="0" err="1"/>
              <a:t>that</a:t>
            </a:r>
            <a:r>
              <a:rPr lang="sv-SE" baseline="0" dirty="0"/>
              <a:t> the </a:t>
            </a:r>
            <a:r>
              <a:rPr lang="sv-SE" baseline="0" dirty="0" err="1"/>
              <a:t>word</a:t>
            </a:r>
            <a:r>
              <a:rPr lang="sv-SE" baseline="0" dirty="0"/>
              <a:t> ’</a:t>
            </a:r>
            <a:r>
              <a:rPr lang="sv-SE" baseline="0" dirty="0" err="1"/>
              <a:t>technology</a:t>
            </a:r>
            <a:r>
              <a:rPr lang="sv-SE" baseline="0" dirty="0"/>
              <a:t>’ </a:t>
            </a:r>
            <a:r>
              <a:rPr lang="sv-SE" baseline="0" dirty="0" err="1"/>
              <a:t>does</a:t>
            </a:r>
            <a:r>
              <a:rPr lang="sv-SE" baseline="0" dirty="0"/>
              <a:t> not </a:t>
            </a:r>
            <a:r>
              <a:rPr lang="sv-SE" baseline="0" dirty="0" err="1"/>
              <a:t>necessarily</a:t>
            </a:r>
            <a:r>
              <a:rPr lang="sv-SE" baseline="0" dirty="0"/>
              <a:t> </a:t>
            </a:r>
            <a:r>
              <a:rPr lang="sv-SE" baseline="0" dirty="0" err="1"/>
              <a:t>indicate</a:t>
            </a:r>
            <a:r>
              <a:rPr lang="sv-SE" baseline="0" dirty="0"/>
              <a:t> </a:t>
            </a:r>
            <a:r>
              <a:rPr lang="sv-SE" baseline="0" dirty="0" err="1"/>
              <a:t>each</a:t>
            </a:r>
            <a:r>
              <a:rPr lang="sv-SE" baseline="0" dirty="0"/>
              <a:t> </a:t>
            </a:r>
            <a:r>
              <a:rPr lang="sv-SE" baseline="0" dirty="0" err="1"/>
              <a:t>individual</a:t>
            </a:r>
            <a:r>
              <a:rPr lang="sv-SE" baseline="0" dirty="0"/>
              <a:t> </a:t>
            </a:r>
            <a:r>
              <a:rPr lang="sv-SE" baseline="0" dirty="0" err="1"/>
              <a:t>piece</a:t>
            </a:r>
            <a:r>
              <a:rPr lang="sv-SE" baseline="0" dirty="0"/>
              <a:t> </a:t>
            </a:r>
            <a:r>
              <a:rPr lang="sv-SE" baseline="0" dirty="0" err="1"/>
              <a:t>of</a:t>
            </a:r>
            <a:r>
              <a:rPr lang="sv-SE" baseline="0" dirty="0"/>
              <a:t> </a:t>
            </a:r>
            <a:r>
              <a:rPr lang="sv-SE" baseline="0" dirty="0" err="1"/>
              <a:t>infrastructure</a:t>
            </a:r>
            <a:r>
              <a:rPr lang="sv-SE" baseline="0" dirty="0"/>
              <a:t>. For </a:t>
            </a:r>
            <a:r>
              <a:rPr lang="sv-SE" baseline="0" dirty="0" err="1"/>
              <a:t>simplicity</a:t>
            </a:r>
            <a:r>
              <a:rPr lang="sv-SE" baseline="0" dirty="0"/>
              <a:t>, it is </a:t>
            </a:r>
            <a:r>
              <a:rPr lang="sv-SE" baseline="0" dirty="0" err="1"/>
              <a:t>also</a:t>
            </a:r>
            <a:r>
              <a:rPr lang="sv-SE" baseline="0" dirty="0"/>
              <a:t> common </a:t>
            </a:r>
            <a:r>
              <a:rPr lang="sv-SE" baseline="0" dirty="0" err="1"/>
              <a:t>practice</a:t>
            </a:r>
            <a:r>
              <a:rPr lang="sv-SE" baseline="0" dirty="0"/>
              <a:t> to </a:t>
            </a:r>
            <a:r>
              <a:rPr lang="sv-SE" baseline="0" dirty="0" err="1"/>
              <a:t>group</a:t>
            </a:r>
            <a:r>
              <a:rPr lang="sv-SE" baseline="0" dirty="0"/>
              <a:t> under </a:t>
            </a:r>
            <a:r>
              <a:rPr lang="sv-SE" baseline="0" dirty="0" err="1"/>
              <a:t>one</a:t>
            </a:r>
            <a:r>
              <a:rPr lang="sv-SE" baseline="0" dirty="0"/>
              <a:t> </a:t>
            </a:r>
            <a:r>
              <a:rPr lang="sv-SE" baseline="0" dirty="0" err="1"/>
              <a:t>label</a:t>
            </a:r>
            <a:r>
              <a:rPr lang="sv-SE" baseline="0" dirty="0"/>
              <a:t> </a:t>
            </a:r>
            <a:r>
              <a:rPr lang="sv-SE" baseline="0" dirty="0" err="1"/>
              <a:t>several</a:t>
            </a:r>
            <a:r>
              <a:rPr lang="sv-SE" baseline="0" dirty="0"/>
              <a:t> </a:t>
            </a:r>
            <a:r>
              <a:rPr lang="sv-SE" baseline="0" dirty="0" err="1"/>
              <a:t>individual</a:t>
            </a:r>
            <a:r>
              <a:rPr lang="sv-SE" baseline="0" dirty="0"/>
              <a:t> </a:t>
            </a:r>
            <a:r>
              <a:rPr lang="sv-SE" baseline="0" dirty="0" err="1"/>
              <a:t>pieces</a:t>
            </a:r>
            <a:r>
              <a:rPr lang="sv-SE" baseline="0" dirty="0"/>
              <a:t> </a:t>
            </a:r>
            <a:r>
              <a:rPr lang="sv-SE" baseline="0" dirty="0" err="1"/>
              <a:t>of</a:t>
            </a:r>
            <a:r>
              <a:rPr lang="sv-SE" baseline="0" dirty="0"/>
              <a:t> </a:t>
            </a:r>
            <a:r>
              <a:rPr lang="sv-SE" baseline="0" dirty="0" err="1"/>
              <a:t>infrastructure</a:t>
            </a:r>
            <a:r>
              <a:rPr lang="sv-SE" baseline="0" dirty="0"/>
              <a:t> </a:t>
            </a:r>
            <a:r>
              <a:rPr lang="sv-SE" baseline="0" dirty="0" err="1"/>
              <a:t>with</a:t>
            </a:r>
            <a:r>
              <a:rPr lang="sv-SE" baseline="0" dirty="0"/>
              <a:t> </a:t>
            </a:r>
            <a:r>
              <a:rPr lang="sv-SE" baseline="0" dirty="0" err="1"/>
              <a:t>similar</a:t>
            </a:r>
            <a:r>
              <a:rPr lang="sv-SE" baseline="0" dirty="0"/>
              <a:t> </a:t>
            </a:r>
            <a:r>
              <a:rPr lang="sv-SE" baseline="0" dirty="0" err="1"/>
              <a:t>characteristics</a:t>
            </a:r>
            <a:r>
              <a:rPr lang="sv-SE" baseline="0" dirty="0"/>
              <a:t>. For </a:t>
            </a:r>
            <a:r>
              <a:rPr lang="sv-SE" baseline="0" dirty="0" err="1"/>
              <a:t>example</a:t>
            </a:r>
            <a:r>
              <a:rPr lang="sv-SE" baseline="0" dirty="0"/>
              <a:t>, the </a:t>
            </a:r>
            <a:r>
              <a:rPr lang="sv-SE" baseline="0" dirty="0" err="1"/>
              <a:t>modeler</a:t>
            </a:r>
            <a:r>
              <a:rPr lang="sv-SE" baseline="0" dirty="0"/>
              <a:t> </a:t>
            </a:r>
            <a:r>
              <a:rPr lang="sv-SE" baseline="0" dirty="0" err="1"/>
              <a:t>may</a:t>
            </a:r>
            <a:r>
              <a:rPr lang="sv-SE" baseline="0" dirty="0"/>
              <a:t> </a:t>
            </a:r>
            <a:r>
              <a:rPr lang="sv-SE" baseline="0" dirty="0" err="1"/>
              <a:t>decide</a:t>
            </a:r>
            <a:r>
              <a:rPr lang="sv-SE" baseline="0" dirty="0"/>
              <a:t> to </a:t>
            </a:r>
            <a:r>
              <a:rPr lang="sv-SE" baseline="0" dirty="0" err="1"/>
              <a:t>group</a:t>
            </a:r>
            <a:r>
              <a:rPr lang="sv-SE" baseline="0" dirty="0"/>
              <a:t> </a:t>
            </a:r>
            <a:r>
              <a:rPr lang="sv-SE" baseline="0" dirty="0" err="1"/>
              <a:t>together</a:t>
            </a:r>
            <a:r>
              <a:rPr lang="sv-SE" baseline="0" dirty="0"/>
              <a:t> all </a:t>
            </a:r>
            <a:r>
              <a:rPr lang="sv-SE" baseline="0" dirty="0" err="1"/>
              <a:t>individual</a:t>
            </a:r>
            <a:r>
              <a:rPr lang="sv-SE" baseline="0" dirty="0"/>
              <a:t> </a:t>
            </a:r>
            <a:r>
              <a:rPr lang="sv-SE" baseline="0" dirty="0" err="1"/>
              <a:t>coal</a:t>
            </a:r>
            <a:r>
              <a:rPr lang="sv-SE" baseline="0" dirty="0"/>
              <a:t> </a:t>
            </a:r>
            <a:r>
              <a:rPr lang="sv-SE" baseline="0" dirty="0" err="1"/>
              <a:t>power</a:t>
            </a:r>
            <a:r>
              <a:rPr lang="sv-SE" baseline="0" dirty="0"/>
              <a:t> plants in </a:t>
            </a:r>
            <a:r>
              <a:rPr lang="sv-SE" baseline="0" dirty="0" err="1"/>
              <a:t>one</a:t>
            </a:r>
            <a:r>
              <a:rPr lang="sv-SE" baseline="0" dirty="0"/>
              <a:t> country under </a:t>
            </a:r>
            <a:r>
              <a:rPr lang="sv-SE" baseline="0" dirty="0" err="1"/>
              <a:t>one</a:t>
            </a:r>
            <a:r>
              <a:rPr lang="sv-SE" baseline="0" dirty="0"/>
              <a:t> same </a:t>
            </a:r>
            <a:r>
              <a:rPr lang="sv-SE" baseline="0" dirty="0" err="1"/>
              <a:t>category</a:t>
            </a:r>
            <a:r>
              <a:rPr lang="sv-SE" baseline="0" dirty="0"/>
              <a:t> </a:t>
            </a:r>
            <a:r>
              <a:rPr lang="sv-SE" baseline="0" dirty="0" err="1"/>
              <a:t>called</a:t>
            </a:r>
            <a:r>
              <a:rPr lang="sv-SE" baseline="0" dirty="0"/>
              <a:t> </a:t>
            </a:r>
            <a:r>
              <a:rPr lang="sv-SE" baseline="0" dirty="0" err="1"/>
              <a:t>power</a:t>
            </a:r>
            <a:r>
              <a:rPr lang="sv-SE" baseline="0" dirty="0"/>
              <a:t> plants. </a:t>
            </a:r>
            <a:r>
              <a:rPr lang="sv-SE" baseline="0" dirty="0" err="1"/>
              <a:t>This</a:t>
            </a:r>
            <a:r>
              <a:rPr lang="sv-SE" baseline="0" dirty="0"/>
              <a:t> process </a:t>
            </a:r>
            <a:r>
              <a:rPr lang="sv-SE" baseline="0" dirty="0" err="1"/>
              <a:t>of</a:t>
            </a:r>
            <a:r>
              <a:rPr lang="sv-SE" baseline="0" dirty="0"/>
              <a:t> </a:t>
            </a:r>
            <a:r>
              <a:rPr lang="sv-SE" baseline="0" dirty="0" err="1"/>
              <a:t>grouping</a:t>
            </a:r>
            <a:r>
              <a:rPr lang="sv-SE" baseline="0" dirty="0"/>
              <a:t> (or </a:t>
            </a:r>
            <a:r>
              <a:rPr lang="sv-SE" baseline="0" dirty="0" err="1"/>
              <a:t>aggregating</a:t>
            </a:r>
            <a:r>
              <a:rPr lang="sv-SE" baseline="0" dirty="0"/>
              <a:t>) is </a:t>
            </a:r>
            <a:r>
              <a:rPr lang="sv-SE" baseline="0" dirty="0" err="1"/>
              <a:t>very</a:t>
            </a:r>
            <a:r>
              <a:rPr lang="sv-SE" baseline="0" dirty="0"/>
              <a:t> common in </a:t>
            </a:r>
            <a:r>
              <a:rPr lang="sv-SE" baseline="0" dirty="0" err="1"/>
              <a:t>energy</a:t>
            </a:r>
            <a:r>
              <a:rPr lang="sv-SE" baseline="0" dirty="0"/>
              <a:t> systems </a:t>
            </a:r>
            <a:r>
              <a:rPr lang="sv-SE" baseline="0" dirty="0" err="1"/>
              <a:t>analysis</a:t>
            </a:r>
            <a:r>
              <a:rPr lang="sv-SE" baseline="0" dirty="0"/>
              <a:t> and it is </a:t>
            </a:r>
            <a:r>
              <a:rPr lang="sv-SE" baseline="0" dirty="0" err="1"/>
              <a:t>used</a:t>
            </a:r>
            <a:r>
              <a:rPr lang="sv-SE" baseline="0" dirty="0"/>
              <a:t> to </a:t>
            </a:r>
            <a:r>
              <a:rPr lang="sv-SE" baseline="0" dirty="0" err="1"/>
              <a:t>simplify</a:t>
            </a:r>
            <a:r>
              <a:rPr lang="sv-SE" baseline="0" dirty="0"/>
              <a:t> the </a:t>
            </a:r>
            <a:r>
              <a:rPr lang="sv-SE" baseline="0" dirty="0" err="1"/>
              <a:t>structure</a:t>
            </a:r>
            <a:r>
              <a:rPr lang="sv-SE" baseline="0" dirty="0"/>
              <a:t> </a:t>
            </a:r>
            <a:r>
              <a:rPr lang="sv-SE" baseline="0" dirty="0" err="1"/>
              <a:t>of</a:t>
            </a:r>
            <a:r>
              <a:rPr lang="sv-SE" baseline="0" dirty="0"/>
              <a:t> the </a:t>
            </a:r>
            <a:r>
              <a:rPr lang="sv-SE" baseline="0" dirty="0" err="1"/>
              <a:t>model</a:t>
            </a:r>
            <a:r>
              <a:rPr lang="sv-SE" baseline="0" dirty="0"/>
              <a:t> and the </a:t>
            </a:r>
            <a:r>
              <a:rPr lang="sv-SE" baseline="0" dirty="0" err="1"/>
              <a:t>computational</a:t>
            </a:r>
            <a:r>
              <a:rPr lang="sv-SE" baseline="0" dirty="0"/>
              <a:t> </a:t>
            </a:r>
            <a:r>
              <a:rPr lang="sv-SE" baseline="0" dirty="0" err="1"/>
              <a:t>effort</a:t>
            </a:r>
            <a:r>
              <a:rPr lang="sv-SE" baseline="0" dirty="0"/>
              <a:t> in </a:t>
            </a:r>
            <a:r>
              <a:rPr lang="sv-SE" baseline="0" dirty="0" err="1"/>
              <a:t>solving</a:t>
            </a:r>
            <a:r>
              <a:rPr lang="sv-SE" baseline="0" dirty="0"/>
              <a:t> it. If </a:t>
            </a:r>
            <a:r>
              <a:rPr lang="sv-SE" baseline="0" dirty="0" err="1"/>
              <a:t>done</a:t>
            </a:r>
            <a:r>
              <a:rPr lang="sv-SE" baseline="0" dirty="0"/>
              <a:t> </a:t>
            </a:r>
            <a:r>
              <a:rPr lang="sv-SE" baseline="0" dirty="0" err="1"/>
              <a:t>correctly</a:t>
            </a:r>
            <a:r>
              <a:rPr lang="sv-SE" baseline="0" dirty="0"/>
              <a:t>, the aggregation </a:t>
            </a:r>
            <a:r>
              <a:rPr lang="sv-SE" baseline="0" dirty="0" err="1"/>
              <a:t>of</a:t>
            </a:r>
            <a:r>
              <a:rPr lang="sv-SE" baseline="0" dirty="0"/>
              <a:t> </a:t>
            </a:r>
            <a:r>
              <a:rPr lang="sv-SE" baseline="0" dirty="0" err="1"/>
              <a:t>technologies</a:t>
            </a:r>
            <a:r>
              <a:rPr lang="sv-SE" baseline="0" dirty="0"/>
              <a:t> or </a:t>
            </a:r>
            <a:r>
              <a:rPr lang="sv-SE" baseline="0" dirty="0" err="1"/>
              <a:t>processes</a:t>
            </a:r>
            <a:r>
              <a:rPr lang="sv-SE" baseline="0" dirty="0"/>
              <a:t> </a:t>
            </a:r>
            <a:r>
              <a:rPr lang="sv-SE" baseline="0" dirty="0" err="1"/>
              <a:t>with</a:t>
            </a:r>
            <a:r>
              <a:rPr lang="sv-SE" baseline="0" dirty="0"/>
              <a:t> </a:t>
            </a:r>
            <a:r>
              <a:rPr lang="sv-SE" baseline="0" dirty="0" err="1"/>
              <a:t>similar</a:t>
            </a:r>
            <a:r>
              <a:rPr lang="sv-SE" baseline="0" dirty="0"/>
              <a:t> </a:t>
            </a:r>
            <a:r>
              <a:rPr lang="sv-SE" baseline="0" dirty="0" err="1"/>
              <a:t>characteristics</a:t>
            </a:r>
            <a:r>
              <a:rPr lang="sv-SE" baseline="0" dirty="0"/>
              <a:t> </a:t>
            </a:r>
            <a:r>
              <a:rPr lang="sv-SE" baseline="0" dirty="0" err="1"/>
              <a:t>may</a:t>
            </a:r>
            <a:r>
              <a:rPr lang="sv-SE" baseline="0" dirty="0"/>
              <a:t> </a:t>
            </a:r>
            <a:r>
              <a:rPr lang="sv-SE" baseline="0" dirty="0" err="1"/>
              <a:t>allow</a:t>
            </a:r>
            <a:r>
              <a:rPr lang="sv-SE" baseline="0" dirty="0"/>
              <a:t> the </a:t>
            </a:r>
            <a:r>
              <a:rPr lang="sv-SE" baseline="0" dirty="0" err="1"/>
              <a:t>modeler</a:t>
            </a:r>
            <a:r>
              <a:rPr lang="sv-SE" baseline="0" dirty="0"/>
              <a:t> to </a:t>
            </a:r>
            <a:r>
              <a:rPr lang="sv-SE" baseline="0" dirty="0" err="1"/>
              <a:t>address</a:t>
            </a:r>
            <a:r>
              <a:rPr lang="sv-SE" baseline="0" dirty="0"/>
              <a:t> </a:t>
            </a:r>
            <a:r>
              <a:rPr lang="sv-SE" baseline="0" dirty="0" err="1"/>
              <a:t>some</a:t>
            </a:r>
            <a:r>
              <a:rPr lang="sv-SE" baseline="0" dirty="0"/>
              <a:t> research </a:t>
            </a:r>
            <a:r>
              <a:rPr lang="sv-SE" baseline="0" dirty="0" err="1"/>
              <a:t>questions</a:t>
            </a:r>
            <a:r>
              <a:rPr lang="sv-SE" baseline="0" dirty="0"/>
              <a:t> </a:t>
            </a:r>
            <a:r>
              <a:rPr lang="sv-SE" baseline="0" dirty="0" err="1"/>
              <a:t>with</a:t>
            </a:r>
            <a:r>
              <a:rPr lang="sv-SE" baseline="0" dirty="0"/>
              <a:t> </a:t>
            </a:r>
            <a:r>
              <a:rPr lang="sv-SE" baseline="0" dirty="0" err="1"/>
              <a:t>limited</a:t>
            </a:r>
            <a:r>
              <a:rPr lang="sv-SE" baseline="0" dirty="0"/>
              <a:t> </a:t>
            </a:r>
            <a:r>
              <a:rPr lang="sv-SE" baseline="0" dirty="0" err="1"/>
              <a:t>computational</a:t>
            </a:r>
            <a:r>
              <a:rPr lang="sv-SE" baseline="0" dirty="0"/>
              <a:t> </a:t>
            </a:r>
            <a:r>
              <a:rPr lang="sv-SE" baseline="0" dirty="0" err="1"/>
              <a:t>effort</a:t>
            </a:r>
            <a:r>
              <a:rPr lang="sv-SE" baseline="0" dirty="0"/>
              <a:t> and </a:t>
            </a:r>
            <a:r>
              <a:rPr lang="sv-SE" baseline="0" dirty="0" err="1"/>
              <a:t>without</a:t>
            </a:r>
            <a:r>
              <a:rPr lang="sv-SE" baseline="0" dirty="0"/>
              <a:t> </a:t>
            </a:r>
            <a:r>
              <a:rPr lang="sv-SE" baseline="0" dirty="0" err="1"/>
              <a:t>losing</a:t>
            </a:r>
            <a:r>
              <a:rPr lang="sv-SE" baseline="0" dirty="0"/>
              <a:t> </a:t>
            </a:r>
            <a:r>
              <a:rPr lang="sv-SE" baseline="0" dirty="0" err="1"/>
              <a:t>significant</a:t>
            </a:r>
            <a:r>
              <a:rPr lang="sv-SE" baseline="0" dirty="0"/>
              <a:t> information.</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1057399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third</a:t>
            </a:r>
            <a:r>
              <a:rPr lang="sv-SE" baseline="0" dirty="0"/>
              <a:t> step in the design </a:t>
            </a:r>
            <a:r>
              <a:rPr lang="sv-SE" baseline="0" dirty="0" err="1"/>
              <a:t>of</a:t>
            </a:r>
            <a:r>
              <a:rPr lang="sv-SE" baseline="0" dirty="0"/>
              <a:t> an R E S </a:t>
            </a:r>
            <a:r>
              <a:rPr lang="sv-SE" baseline="0" dirty="0" err="1"/>
              <a:t>consists</a:t>
            </a:r>
            <a:r>
              <a:rPr lang="sv-SE" baseline="0" dirty="0"/>
              <a:t> in </a:t>
            </a:r>
            <a:r>
              <a:rPr lang="sv-SE" baseline="0" dirty="0" err="1"/>
              <a:t>introducing</a:t>
            </a:r>
            <a:r>
              <a:rPr lang="sv-SE" baseline="0" dirty="0"/>
              <a:t> </a:t>
            </a:r>
            <a:r>
              <a:rPr lang="sv-SE" baseline="0" dirty="0" err="1"/>
              <a:t>one</a:t>
            </a:r>
            <a:r>
              <a:rPr lang="sv-SE" baseline="0" dirty="0"/>
              <a:t> </a:t>
            </a:r>
            <a:r>
              <a:rPr lang="sv-SE" baseline="0" dirty="0" err="1"/>
              <a:t>more</a:t>
            </a:r>
            <a:r>
              <a:rPr lang="sv-SE" baseline="0" dirty="0"/>
              <a:t> </a:t>
            </a:r>
            <a:r>
              <a:rPr lang="sv-SE" baseline="0" dirty="0" err="1"/>
              <a:t>simplification</a:t>
            </a:r>
            <a:r>
              <a:rPr lang="sv-SE" baseline="0" dirty="0"/>
              <a:t>: for </a:t>
            </a:r>
            <a:r>
              <a:rPr lang="sv-SE" baseline="0" dirty="0" err="1"/>
              <a:t>each</a:t>
            </a:r>
            <a:r>
              <a:rPr lang="sv-SE" baseline="0" dirty="0"/>
              <a:t> </a:t>
            </a:r>
            <a:r>
              <a:rPr lang="sv-SE" baseline="0" dirty="0" err="1"/>
              <a:t>of</a:t>
            </a:r>
            <a:r>
              <a:rPr lang="sv-SE" baseline="0" dirty="0"/>
              <a:t> the </a:t>
            </a:r>
            <a:r>
              <a:rPr lang="sv-SE" baseline="0" dirty="0" err="1"/>
              <a:t>processes</a:t>
            </a:r>
            <a:r>
              <a:rPr lang="sv-SE" baseline="0" dirty="0"/>
              <a:t> or </a:t>
            </a:r>
            <a:r>
              <a:rPr lang="sv-SE" baseline="0" dirty="0" err="1"/>
              <a:t>technologies</a:t>
            </a:r>
            <a:r>
              <a:rPr lang="sv-SE" baseline="0" dirty="0"/>
              <a:t> </a:t>
            </a:r>
            <a:r>
              <a:rPr lang="sv-SE" baseline="0" dirty="0" err="1"/>
              <a:t>identified</a:t>
            </a:r>
            <a:r>
              <a:rPr lang="sv-SE" baseline="0" dirty="0"/>
              <a:t> in the </a:t>
            </a:r>
            <a:r>
              <a:rPr lang="sv-SE" baseline="0" dirty="0" err="1"/>
              <a:t>previous</a:t>
            </a:r>
            <a:r>
              <a:rPr lang="sv-SE" baseline="0" dirty="0"/>
              <a:t> step, </a:t>
            </a:r>
            <a:r>
              <a:rPr lang="sv-SE" baseline="0" dirty="0" err="1"/>
              <a:t>details</a:t>
            </a:r>
            <a:r>
              <a:rPr lang="sv-SE" baseline="0" dirty="0"/>
              <a:t> or </a:t>
            </a:r>
            <a:r>
              <a:rPr lang="sv-SE" baseline="0" dirty="0" err="1"/>
              <a:t>sub-processes</a:t>
            </a:r>
            <a:r>
              <a:rPr lang="sv-SE" baseline="0" dirty="0"/>
              <a:t> </a:t>
            </a:r>
            <a:r>
              <a:rPr lang="sv-SE" baseline="0" dirty="0" err="1"/>
              <a:t>of</a:t>
            </a:r>
            <a:r>
              <a:rPr lang="sv-SE" baseline="0" dirty="0"/>
              <a:t> no </a:t>
            </a:r>
            <a:r>
              <a:rPr lang="sv-SE" baseline="0" dirty="0" err="1"/>
              <a:t>relevance</a:t>
            </a:r>
            <a:r>
              <a:rPr lang="sv-SE" baseline="0" dirty="0"/>
              <a:t> </a:t>
            </a:r>
            <a:r>
              <a:rPr lang="sv-SE" baseline="0" dirty="0" err="1"/>
              <a:t>are</a:t>
            </a:r>
            <a:r>
              <a:rPr lang="sv-SE" baseline="0" dirty="0"/>
              <a:t> </a:t>
            </a:r>
            <a:r>
              <a:rPr lang="sv-SE" baseline="0" dirty="0" err="1"/>
              <a:t>removed</a:t>
            </a:r>
            <a:r>
              <a:rPr lang="sv-SE" baseline="0" dirty="0"/>
              <a:t> and </a:t>
            </a:r>
            <a:r>
              <a:rPr lang="sv-SE" baseline="0" dirty="0" err="1"/>
              <a:t>only</a:t>
            </a:r>
            <a:r>
              <a:rPr lang="sv-SE" baseline="0" dirty="0"/>
              <a:t> </a:t>
            </a:r>
            <a:r>
              <a:rPr lang="sv-SE" baseline="0" dirty="0" err="1"/>
              <a:t>one</a:t>
            </a:r>
            <a:r>
              <a:rPr lang="sv-SE" baseline="0" dirty="0"/>
              <a:t> </a:t>
            </a:r>
            <a:r>
              <a:rPr lang="sv-SE" baseline="0" dirty="0" err="1"/>
              <a:t>big</a:t>
            </a:r>
            <a:r>
              <a:rPr lang="sv-SE" baseline="0" dirty="0"/>
              <a:t> box is </a:t>
            </a:r>
            <a:r>
              <a:rPr lang="sv-SE" baseline="0" dirty="0" err="1"/>
              <a:t>kept</a:t>
            </a:r>
            <a:r>
              <a:rPr lang="sv-SE" baseline="0" dirty="0"/>
              <a:t>, </a:t>
            </a:r>
            <a:r>
              <a:rPr lang="sv-SE" baseline="0" dirty="0" err="1"/>
              <a:t>with</a:t>
            </a:r>
            <a:r>
              <a:rPr lang="sv-SE" baseline="0" dirty="0"/>
              <a:t> inputs, outputs and </a:t>
            </a:r>
            <a:r>
              <a:rPr lang="sv-SE" baseline="0" dirty="0" err="1"/>
              <a:t>some</a:t>
            </a:r>
            <a:r>
              <a:rPr lang="sv-SE" baseline="0" dirty="0"/>
              <a:t> transfer </a:t>
            </a:r>
            <a:r>
              <a:rPr lang="sv-SE" baseline="0" dirty="0" err="1"/>
              <a:t>functions</a:t>
            </a:r>
            <a:r>
              <a:rPr lang="sv-SE" baseline="0" dirty="0"/>
              <a:t>. The </a:t>
            </a:r>
            <a:r>
              <a:rPr lang="sv-SE" baseline="0" dirty="0" err="1"/>
              <a:t>example</a:t>
            </a:r>
            <a:r>
              <a:rPr lang="sv-SE" baseline="0" dirty="0"/>
              <a:t> in the </a:t>
            </a:r>
            <a:r>
              <a:rPr lang="sv-SE" baseline="0" dirty="0" err="1"/>
              <a:t>figures</a:t>
            </a:r>
            <a:r>
              <a:rPr lang="sv-SE" baseline="0" dirty="0"/>
              <a:t> </a:t>
            </a:r>
            <a:r>
              <a:rPr lang="sv-SE" baseline="0" dirty="0" err="1"/>
              <a:t>may</a:t>
            </a:r>
            <a:r>
              <a:rPr lang="sv-SE" baseline="0" dirty="0"/>
              <a:t> </a:t>
            </a:r>
            <a:r>
              <a:rPr lang="sv-SE" baseline="0" dirty="0" err="1"/>
              <a:t>clarify</a:t>
            </a:r>
            <a:r>
              <a:rPr lang="sv-SE" baseline="0" dirty="0"/>
              <a:t> </a:t>
            </a:r>
            <a:r>
              <a:rPr lang="sv-SE" baseline="0" dirty="0" err="1"/>
              <a:t>what</a:t>
            </a:r>
            <a:r>
              <a:rPr lang="sv-SE" baseline="0" dirty="0"/>
              <a:t> </a:t>
            </a:r>
            <a:r>
              <a:rPr lang="sv-SE" baseline="0" dirty="0" err="1"/>
              <a:t>this</a:t>
            </a:r>
            <a:r>
              <a:rPr lang="sv-SE" baseline="0" dirty="0"/>
              <a:t> </a:t>
            </a:r>
            <a:r>
              <a:rPr lang="sv-SE" baseline="0" dirty="0" err="1"/>
              <a:t>means</a:t>
            </a:r>
            <a:r>
              <a:rPr lang="sv-SE" baseline="0" dirty="0"/>
              <a:t>. On the </a:t>
            </a:r>
            <a:r>
              <a:rPr lang="sv-SE" baseline="0" dirty="0" err="1"/>
              <a:t>left</a:t>
            </a:r>
            <a:r>
              <a:rPr lang="sv-SE" baseline="0" dirty="0"/>
              <a:t>, a </a:t>
            </a:r>
            <a:r>
              <a:rPr lang="sv-SE" baseline="0" dirty="0" err="1"/>
              <a:t>rather</a:t>
            </a:r>
            <a:r>
              <a:rPr lang="sv-SE" baseline="0" dirty="0"/>
              <a:t> </a:t>
            </a:r>
            <a:r>
              <a:rPr lang="sv-SE" baseline="0" dirty="0" err="1"/>
              <a:t>complicated</a:t>
            </a:r>
            <a:r>
              <a:rPr lang="sv-SE" baseline="0" dirty="0"/>
              <a:t> </a:t>
            </a:r>
            <a:r>
              <a:rPr lang="sv-SE" baseline="0" dirty="0" err="1"/>
              <a:t>scheme</a:t>
            </a:r>
            <a:r>
              <a:rPr lang="sv-SE" baseline="0" dirty="0"/>
              <a:t> </a:t>
            </a:r>
            <a:r>
              <a:rPr lang="sv-SE" baseline="0" dirty="0" err="1"/>
              <a:t>of</a:t>
            </a:r>
            <a:r>
              <a:rPr lang="sv-SE" baseline="0" dirty="0"/>
              <a:t> a </a:t>
            </a:r>
            <a:r>
              <a:rPr lang="sv-SE" baseline="0" dirty="0" err="1"/>
              <a:t>refinery</a:t>
            </a:r>
            <a:r>
              <a:rPr lang="sv-SE" baseline="0" dirty="0"/>
              <a:t> is </a:t>
            </a:r>
            <a:r>
              <a:rPr lang="sv-SE" baseline="0" dirty="0" err="1"/>
              <a:t>shown</a:t>
            </a:r>
            <a:r>
              <a:rPr lang="sv-SE" baseline="0" dirty="0"/>
              <a:t>. A </a:t>
            </a:r>
            <a:r>
              <a:rPr lang="sv-SE" baseline="0" dirty="0" err="1"/>
              <a:t>refinery</a:t>
            </a:r>
            <a:r>
              <a:rPr lang="sv-SE" baseline="0" dirty="0"/>
              <a:t> is per se a </a:t>
            </a:r>
            <a:r>
              <a:rPr lang="sv-SE" baseline="0" dirty="0" err="1"/>
              <a:t>very</a:t>
            </a:r>
            <a:r>
              <a:rPr lang="sv-SE" baseline="0" dirty="0"/>
              <a:t> </a:t>
            </a:r>
            <a:r>
              <a:rPr lang="sv-SE" baseline="0" dirty="0" err="1"/>
              <a:t>complex</a:t>
            </a:r>
            <a:r>
              <a:rPr lang="sv-SE" baseline="0" dirty="0"/>
              <a:t> </a:t>
            </a:r>
            <a:r>
              <a:rPr lang="sv-SE" baseline="0" dirty="0" err="1"/>
              <a:t>network</a:t>
            </a:r>
            <a:r>
              <a:rPr lang="sv-SE" baseline="0" dirty="0"/>
              <a:t> </a:t>
            </a:r>
            <a:r>
              <a:rPr lang="sv-SE" baseline="0" dirty="0" err="1"/>
              <a:t>of</a:t>
            </a:r>
            <a:r>
              <a:rPr lang="sv-SE" baseline="0" dirty="0"/>
              <a:t> </a:t>
            </a:r>
            <a:r>
              <a:rPr lang="sv-SE" baseline="0" dirty="0" err="1"/>
              <a:t>processes</a:t>
            </a:r>
            <a:r>
              <a:rPr lang="sv-SE" baseline="0" dirty="0"/>
              <a:t> </a:t>
            </a:r>
            <a:r>
              <a:rPr lang="sv-SE" baseline="0" dirty="0" err="1"/>
              <a:t>exchanging</a:t>
            </a:r>
            <a:r>
              <a:rPr lang="sv-SE" baseline="0" dirty="0"/>
              <a:t> </a:t>
            </a:r>
            <a:r>
              <a:rPr lang="sv-SE" baseline="0" dirty="0" err="1"/>
              <a:t>energy</a:t>
            </a:r>
            <a:r>
              <a:rPr lang="sv-SE" baseline="0" dirty="0"/>
              <a:t> and material inputs and outputs. In </a:t>
            </a:r>
            <a:r>
              <a:rPr lang="sv-SE" baseline="0" dirty="0" err="1"/>
              <a:t>some</a:t>
            </a:r>
            <a:r>
              <a:rPr lang="sv-SE" baseline="0" dirty="0"/>
              <a:t> </a:t>
            </a:r>
            <a:r>
              <a:rPr lang="sv-SE" baseline="0" dirty="0" err="1"/>
              <a:t>cases</a:t>
            </a:r>
            <a:r>
              <a:rPr lang="sv-SE" baseline="0" dirty="0"/>
              <a:t> the </a:t>
            </a:r>
            <a:r>
              <a:rPr lang="sv-SE" baseline="0" dirty="0" err="1"/>
              <a:t>analyst</a:t>
            </a:r>
            <a:r>
              <a:rPr lang="sv-SE" baseline="0" dirty="0"/>
              <a:t> </a:t>
            </a:r>
            <a:r>
              <a:rPr lang="sv-SE" baseline="0" dirty="0" err="1"/>
              <a:t>may</a:t>
            </a:r>
            <a:r>
              <a:rPr lang="sv-SE" baseline="0" dirty="0"/>
              <a:t> </a:t>
            </a:r>
            <a:r>
              <a:rPr lang="sv-SE" baseline="0" dirty="0" err="1"/>
              <a:t>decide</a:t>
            </a:r>
            <a:r>
              <a:rPr lang="sv-SE" baseline="0" dirty="0"/>
              <a:t> to look </a:t>
            </a:r>
            <a:r>
              <a:rPr lang="sv-SE" baseline="0" dirty="0" err="1"/>
              <a:t>into</a:t>
            </a:r>
            <a:r>
              <a:rPr lang="sv-SE" baseline="0" dirty="0"/>
              <a:t> </a:t>
            </a:r>
            <a:r>
              <a:rPr lang="sv-SE" baseline="0" dirty="0" err="1"/>
              <a:t>each</a:t>
            </a:r>
            <a:r>
              <a:rPr lang="sv-SE" baseline="0" dirty="0"/>
              <a:t> </a:t>
            </a:r>
            <a:r>
              <a:rPr lang="sv-SE" baseline="0" dirty="0" err="1"/>
              <a:t>one</a:t>
            </a:r>
            <a:r>
              <a:rPr lang="sv-SE" baseline="0" dirty="0"/>
              <a:t> </a:t>
            </a:r>
            <a:r>
              <a:rPr lang="sv-SE" baseline="0" dirty="0" err="1"/>
              <a:t>of</a:t>
            </a:r>
            <a:r>
              <a:rPr lang="sv-SE" baseline="0" dirty="0"/>
              <a:t> </a:t>
            </a:r>
            <a:r>
              <a:rPr lang="sv-SE" baseline="0" dirty="0" err="1"/>
              <a:t>these</a:t>
            </a:r>
            <a:r>
              <a:rPr lang="sv-SE" baseline="0" dirty="0"/>
              <a:t> </a:t>
            </a:r>
            <a:r>
              <a:rPr lang="sv-SE" baseline="0" dirty="0" err="1"/>
              <a:t>processes</a:t>
            </a:r>
            <a:r>
              <a:rPr lang="sv-SE" baseline="0" dirty="0"/>
              <a:t>. </a:t>
            </a:r>
            <a:r>
              <a:rPr lang="sv-SE" baseline="0" dirty="0" err="1"/>
              <a:t>However</a:t>
            </a:r>
            <a:r>
              <a:rPr lang="sv-SE" baseline="0" dirty="0"/>
              <a:t>, for the purposes </a:t>
            </a:r>
            <a:r>
              <a:rPr lang="sv-SE" baseline="0" dirty="0" err="1"/>
              <a:t>of</a:t>
            </a:r>
            <a:r>
              <a:rPr lang="sv-SE" baseline="0" dirty="0"/>
              <a:t> an </a:t>
            </a:r>
            <a:r>
              <a:rPr lang="sv-SE" baseline="0" dirty="0" err="1"/>
              <a:t>energy</a:t>
            </a:r>
            <a:r>
              <a:rPr lang="sv-SE" baseline="0" dirty="0"/>
              <a:t> system </a:t>
            </a:r>
            <a:r>
              <a:rPr lang="sv-SE" baseline="0" dirty="0" err="1"/>
              <a:t>model</a:t>
            </a:r>
            <a:r>
              <a:rPr lang="sv-SE" baseline="0" dirty="0"/>
              <a:t> on national </a:t>
            </a:r>
            <a:r>
              <a:rPr lang="sv-SE" baseline="0" dirty="0" err="1"/>
              <a:t>scale</a:t>
            </a:r>
            <a:r>
              <a:rPr lang="sv-SE" baseline="0" dirty="0"/>
              <a:t>, the </a:t>
            </a:r>
            <a:r>
              <a:rPr lang="sv-SE" baseline="0" dirty="0" err="1"/>
              <a:t>analyst</a:t>
            </a:r>
            <a:r>
              <a:rPr lang="sv-SE" baseline="0" dirty="0"/>
              <a:t> </a:t>
            </a:r>
            <a:r>
              <a:rPr lang="sv-SE" baseline="0" dirty="0" err="1"/>
              <a:t>may</a:t>
            </a:r>
            <a:r>
              <a:rPr lang="sv-SE" baseline="0" dirty="0"/>
              <a:t> </a:t>
            </a:r>
            <a:r>
              <a:rPr lang="sv-SE" baseline="0" dirty="0" err="1"/>
              <a:t>decide</a:t>
            </a:r>
            <a:r>
              <a:rPr lang="sv-SE" baseline="0" dirty="0"/>
              <a:t> to </a:t>
            </a:r>
            <a:r>
              <a:rPr lang="sv-SE" baseline="0" dirty="0" err="1"/>
              <a:t>represent</a:t>
            </a:r>
            <a:r>
              <a:rPr lang="sv-SE" baseline="0" dirty="0"/>
              <a:t> a </a:t>
            </a:r>
            <a:r>
              <a:rPr lang="sv-SE" baseline="0" dirty="0" err="1"/>
              <a:t>refinery</a:t>
            </a:r>
            <a:r>
              <a:rPr lang="sv-SE" baseline="0" dirty="0"/>
              <a:t> </a:t>
            </a:r>
            <a:r>
              <a:rPr lang="sv-SE" baseline="0" dirty="0" err="1"/>
              <a:t>simply</a:t>
            </a:r>
            <a:r>
              <a:rPr lang="sv-SE" baseline="0" dirty="0"/>
              <a:t> as a ’box’ </a:t>
            </a:r>
            <a:r>
              <a:rPr lang="sv-SE" baseline="0" dirty="0" err="1"/>
              <a:t>which</a:t>
            </a:r>
            <a:r>
              <a:rPr lang="sv-SE" baseline="0" dirty="0"/>
              <a:t> </a:t>
            </a:r>
            <a:r>
              <a:rPr lang="sv-SE" baseline="0" dirty="0" err="1"/>
              <a:t>takes</a:t>
            </a:r>
            <a:r>
              <a:rPr lang="sv-SE" baseline="0" dirty="0"/>
              <a:t> </a:t>
            </a:r>
            <a:r>
              <a:rPr lang="sv-SE" baseline="0" dirty="0" err="1"/>
              <a:t>crude</a:t>
            </a:r>
            <a:r>
              <a:rPr lang="sv-SE" baseline="0" dirty="0"/>
              <a:t> </a:t>
            </a:r>
            <a:r>
              <a:rPr lang="sv-SE" baseline="0" dirty="0" err="1"/>
              <a:t>oil</a:t>
            </a:r>
            <a:r>
              <a:rPr lang="sv-SE" baseline="0" dirty="0"/>
              <a:t> as input and </a:t>
            </a:r>
            <a:r>
              <a:rPr lang="sv-SE" baseline="0" dirty="0" err="1"/>
              <a:t>which</a:t>
            </a:r>
            <a:r>
              <a:rPr lang="sv-SE" baseline="0" dirty="0"/>
              <a:t> gives, </a:t>
            </a:r>
            <a:r>
              <a:rPr lang="sv-SE" baseline="0" dirty="0" err="1"/>
              <a:t>after</a:t>
            </a:r>
            <a:r>
              <a:rPr lang="sv-SE" baseline="0" dirty="0"/>
              <a:t> a series </a:t>
            </a:r>
            <a:r>
              <a:rPr lang="sv-SE" baseline="0" dirty="0" err="1"/>
              <a:t>of</a:t>
            </a:r>
            <a:r>
              <a:rPr lang="sv-SE" baseline="0" dirty="0"/>
              <a:t> steps, a </a:t>
            </a:r>
            <a:r>
              <a:rPr lang="sv-SE" baseline="0" dirty="0" err="1"/>
              <a:t>number</a:t>
            </a:r>
            <a:r>
              <a:rPr lang="sv-SE" baseline="0" dirty="0"/>
              <a:t> </a:t>
            </a:r>
            <a:r>
              <a:rPr lang="sv-SE" baseline="0" dirty="0" err="1"/>
              <a:t>of</a:t>
            </a:r>
            <a:r>
              <a:rPr lang="sv-SE" baseline="0" dirty="0"/>
              <a:t> </a:t>
            </a:r>
            <a:r>
              <a:rPr lang="sv-SE" baseline="0" dirty="0" err="1"/>
              <a:t>oil</a:t>
            </a:r>
            <a:r>
              <a:rPr lang="sv-SE" baseline="0" dirty="0"/>
              <a:t> </a:t>
            </a:r>
            <a:r>
              <a:rPr lang="sv-SE" baseline="0" dirty="0" err="1"/>
              <a:t>products</a:t>
            </a:r>
            <a:r>
              <a:rPr lang="sv-SE" baseline="0" dirty="0"/>
              <a:t> as outputs. </a:t>
            </a:r>
            <a:r>
              <a:rPr lang="sv-SE" baseline="0" dirty="0" err="1"/>
              <a:t>This</a:t>
            </a:r>
            <a:r>
              <a:rPr lang="sv-SE" baseline="0" dirty="0"/>
              <a:t> </a:t>
            </a:r>
            <a:r>
              <a:rPr lang="sv-SE" baseline="0" dirty="0" err="1"/>
              <a:t>type</a:t>
            </a:r>
            <a:r>
              <a:rPr lang="sv-SE" baseline="0" dirty="0"/>
              <a:t> </a:t>
            </a:r>
            <a:r>
              <a:rPr lang="sv-SE" baseline="0" dirty="0" err="1"/>
              <a:t>of</a:t>
            </a:r>
            <a:r>
              <a:rPr lang="sv-SE" baseline="0" dirty="0"/>
              <a:t> representation is </a:t>
            </a:r>
            <a:r>
              <a:rPr lang="sv-SE" baseline="0" dirty="0" err="1"/>
              <a:t>shown</a:t>
            </a:r>
            <a:r>
              <a:rPr lang="sv-SE" baseline="0" dirty="0"/>
              <a:t> on the right. Not </a:t>
            </a:r>
            <a:r>
              <a:rPr lang="sv-SE" baseline="0" dirty="0" err="1"/>
              <a:t>looking</a:t>
            </a:r>
            <a:r>
              <a:rPr lang="sv-SE" baseline="0" dirty="0"/>
              <a:t> at </a:t>
            </a:r>
            <a:r>
              <a:rPr lang="sv-SE" baseline="0" dirty="0" err="1"/>
              <a:t>what</a:t>
            </a:r>
            <a:r>
              <a:rPr lang="sv-SE" baseline="0" dirty="0"/>
              <a:t> </a:t>
            </a:r>
            <a:r>
              <a:rPr lang="sv-SE" baseline="0" dirty="0" err="1"/>
              <a:t>happens</a:t>
            </a:r>
            <a:r>
              <a:rPr lang="sv-SE" baseline="0" dirty="0"/>
              <a:t> inside the </a:t>
            </a:r>
            <a:r>
              <a:rPr lang="sv-SE" baseline="0" dirty="0" err="1"/>
              <a:t>refinery</a:t>
            </a:r>
            <a:r>
              <a:rPr lang="sv-SE" baseline="0" dirty="0"/>
              <a:t> </a:t>
            </a:r>
            <a:r>
              <a:rPr lang="sv-SE" baseline="0" dirty="0" err="1"/>
              <a:t>does</a:t>
            </a:r>
            <a:r>
              <a:rPr lang="sv-SE" baseline="0" dirty="0"/>
              <a:t> not </a:t>
            </a:r>
            <a:r>
              <a:rPr lang="sv-SE" baseline="0" dirty="0" err="1"/>
              <a:t>mean</a:t>
            </a:r>
            <a:r>
              <a:rPr lang="sv-SE" baseline="0" dirty="0"/>
              <a:t> </a:t>
            </a:r>
            <a:r>
              <a:rPr lang="sv-SE" baseline="0" dirty="0" err="1"/>
              <a:t>that</a:t>
            </a:r>
            <a:r>
              <a:rPr lang="sv-SE" baseline="0" dirty="0"/>
              <a:t> the representation </a:t>
            </a:r>
            <a:r>
              <a:rPr lang="sv-SE" baseline="0" dirty="0" err="1"/>
              <a:t>of</a:t>
            </a:r>
            <a:r>
              <a:rPr lang="sv-SE" baseline="0" dirty="0"/>
              <a:t> the overall inputs and outputs is </a:t>
            </a:r>
            <a:r>
              <a:rPr lang="sv-SE" baseline="0" dirty="0" err="1"/>
              <a:t>necessarily</a:t>
            </a:r>
            <a:r>
              <a:rPr lang="sv-SE" baseline="0" dirty="0"/>
              <a:t> </a:t>
            </a:r>
            <a:r>
              <a:rPr lang="sv-SE" baseline="0" dirty="0" err="1"/>
              <a:t>inaccurate</a:t>
            </a:r>
            <a:r>
              <a:rPr lang="sv-SE" baseline="0" dirty="0"/>
              <a:t>. The </a:t>
            </a:r>
            <a:r>
              <a:rPr lang="sv-SE" baseline="0" dirty="0" err="1"/>
              <a:t>analyst</a:t>
            </a:r>
            <a:r>
              <a:rPr lang="sv-SE" baseline="0" dirty="0"/>
              <a:t> </a:t>
            </a:r>
            <a:r>
              <a:rPr lang="sv-SE" baseline="0" dirty="0" err="1"/>
              <a:t>can</a:t>
            </a:r>
            <a:r>
              <a:rPr lang="sv-SE" baseline="0" dirty="0"/>
              <a:t> still </a:t>
            </a:r>
            <a:r>
              <a:rPr lang="sv-SE" baseline="0" dirty="0" err="1"/>
              <a:t>reproduce</a:t>
            </a:r>
            <a:r>
              <a:rPr lang="sv-SE" baseline="0" dirty="0"/>
              <a:t> the </a:t>
            </a:r>
            <a:r>
              <a:rPr lang="sv-SE" baseline="0" dirty="0" err="1"/>
              <a:t>ratio</a:t>
            </a:r>
            <a:r>
              <a:rPr lang="sv-SE" baseline="0" dirty="0"/>
              <a:t> </a:t>
            </a:r>
            <a:r>
              <a:rPr lang="sv-SE" baseline="0" dirty="0" err="1"/>
              <a:t>of</a:t>
            </a:r>
            <a:r>
              <a:rPr lang="sv-SE" baseline="0" dirty="0"/>
              <a:t> outputs to inputs </a:t>
            </a:r>
            <a:r>
              <a:rPr lang="sv-SE" baseline="0" dirty="0" err="1"/>
              <a:t>accurately</a:t>
            </a:r>
            <a:r>
              <a:rPr lang="sv-SE" baseline="0" dirty="0"/>
              <a:t>, </a:t>
            </a:r>
            <a:r>
              <a:rPr lang="sv-SE" baseline="0" dirty="0" err="1"/>
              <a:t>according</a:t>
            </a:r>
            <a:r>
              <a:rPr lang="sv-SE" baseline="0" dirty="0"/>
              <a:t> to the real data coming from the </a:t>
            </a:r>
            <a:r>
              <a:rPr lang="sv-SE" baseline="0" dirty="0" err="1"/>
              <a:t>refinery</a:t>
            </a:r>
            <a:r>
              <a:rPr lang="sv-SE" baseline="0" dirty="0"/>
              <a:t>. In the same </a:t>
            </a:r>
            <a:r>
              <a:rPr lang="sv-SE" baseline="0" dirty="0" err="1"/>
              <a:t>way</a:t>
            </a:r>
            <a:r>
              <a:rPr lang="sv-SE" baseline="0" dirty="0"/>
              <a:t>, the </a:t>
            </a:r>
            <a:r>
              <a:rPr lang="sv-SE" baseline="0" dirty="0" err="1"/>
              <a:t>analyst</a:t>
            </a:r>
            <a:r>
              <a:rPr lang="sv-SE" baseline="0" dirty="0"/>
              <a:t> </a:t>
            </a:r>
            <a:r>
              <a:rPr lang="sv-SE" baseline="0" dirty="0" err="1"/>
              <a:t>can</a:t>
            </a:r>
            <a:r>
              <a:rPr lang="sv-SE" baseline="0" dirty="0"/>
              <a:t> </a:t>
            </a:r>
            <a:r>
              <a:rPr lang="sv-SE" baseline="0" dirty="0" err="1"/>
              <a:t>represent</a:t>
            </a:r>
            <a:r>
              <a:rPr lang="sv-SE" baseline="0" dirty="0"/>
              <a:t> all the </a:t>
            </a:r>
            <a:r>
              <a:rPr lang="sv-SE" baseline="0" dirty="0" err="1"/>
              <a:t>production</a:t>
            </a:r>
            <a:r>
              <a:rPr lang="sv-SE" baseline="0" dirty="0"/>
              <a:t> </a:t>
            </a:r>
            <a:r>
              <a:rPr lang="sv-SE" baseline="0" dirty="0" err="1"/>
              <a:t>costs</a:t>
            </a:r>
            <a:r>
              <a:rPr lang="sv-SE" baseline="0" dirty="0"/>
              <a:t> </a:t>
            </a:r>
            <a:r>
              <a:rPr lang="sv-SE" baseline="0" dirty="0" err="1"/>
              <a:t>accurately</a:t>
            </a:r>
            <a:r>
              <a:rPr lang="sv-SE" baseline="0" dirty="0"/>
              <a:t>, from the </a:t>
            </a:r>
            <a:r>
              <a:rPr lang="sv-SE" baseline="0" dirty="0" err="1"/>
              <a:t>accounts</a:t>
            </a:r>
            <a:r>
              <a:rPr lang="sv-SE" baseline="0" dirty="0"/>
              <a:t> </a:t>
            </a:r>
            <a:r>
              <a:rPr lang="sv-SE" baseline="0" dirty="0" err="1"/>
              <a:t>of</a:t>
            </a:r>
            <a:r>
              <a:rPr lang="sv-SE" baseline="0" dirty="0"/>
              <a:t> the </a:t>
            </a:r>
            <a:r>
              <a:rPr lang="sv-SE" baseline="0" dirty="0" err="1"/>
              <a:t>refinery</a:t>
            </a:r>
            <a:r>
              <a:rPr lang="sv-SE" baseline="0" dirty="0"/>
              <a:t>. The </a:t>
            </a:r>
            <a:r>
              <a:rPr lang="sv-SE" baseline="0" dirty="0" err="1"/>
              <a:t>only</a:t>
            </a:r>
            <a:r>
              <a:rPr lang="sv-SE" baseline="0" dirty="0"/>
              <a:t> information </a:t>
            </a:r>
            <a:r>
              <a:rPr lang="sv-SE" baseline="0" dirty="0" err="1"/>
              <a:t>that</a:t>
            </a:r>
            <a:r>
              <a:rPr lang="sv-SE" baseline="0" dirty="0"/>
              <a:t> is </a:t>
            </a:r>
            <a:r>
              <a:rPr lang="sv-SE" baseline="0" dirty="0" err="1"/>
              <a:t>lost</a:t>
            </a:r>
            <a:r>
              <a:rPr lang="sv-SE" baseline="0" dirty="0"/>
              <a:t> is </a:t>
            </a:r>
            <a:r>
              <a:rPr lang="sv-SE" baseline="0" dirty="0" err="1"/>
              <a:t>what</a:t>
            </a:r>
            <a:r>
              <a:rPr lang="sv-SE" baseline="0" dirty="0"/>
              <a:t> </a:t>
            </a:r>
            <a:r>
              <a:rPr lang="sv-SE" baseline="0" dirty="0" err="1"/>
              <a:t>happens</a:t>
            </a:r>
            <a:r>
              <a:rPr lang="sv-SE" baseline="0" dirty="0"/>
              <a:t> inside the </a:t>
            </a:r>
            <a:r>
              <a:rPr lang="sv-SE" baseline="0" dirty="0" err="1"/>
              <a:t>refinery</a:t>
            </a:r>
            <a:r>
              <a:rPr lang="sv-SE" baseline="0" dirty="0"/>
              <a:t>, </a:t>
            </a:r>
            <a:r>
              <a:rPr lang="sv-SE" baseline="0" dirty="0" err="1"/>
              <a:t>because</a:t>
            </a:r>
            <a:r>
              <a:rPr lang="sv-SE" baseline="0" dirty="0"/>
              <a:t> the </a:t>
            </a:r>
            <a:r>
              <a:rPr lang="sv-SE" baseline="0" dirty="0" err="1"/>
              <a:t>analyst</a:t>
            </a:r>
            <a:r>
              <a:rPr lang="sv-SE" baseline="0" dirty="0"/>
              <a:t> is not </a:t>
            </a:r>
            <a:r>
              <a:rPr lang="sv-SE" baseline="0" dirty="0" err="1"/>
              <a:t>interested</a:t>
            </a:r>
            <a:r>
              <a:rPr lang="sv-SE" baseline="0" dirty="0"/>
              <a:t> in it, in </a:t>
            </a:r>
            <a:r>
              <a:rPr lang="sv-SE" baseline="0" dirty="0" err="1"/>
              <a:t>this</a:t>
            </a:r>
            <a:r>
              <a:rPr lang="sv-SE" baseline="0" dirty="0"/>
              <a:t> </a:t>
            </a:r>
            <a:r>
              <a:rPr lang="sv-SE" baseline="0" dirty="0" err="1"/>
              <a:t>case</a:t>
            </a:r>
            <a:r>
              <a:rPr lang="sv-SE" baseline="0" dirty="0"/>
              <a:t>. </a:t>
            </a:r>
            <a:r>
              <a:rPr lang="sv-SE" baseline="0" dirty="0" err="1"/>
              <a:t>This</a:t>
            </a:r>
            <a:r>
              <a:rPr lang="sv-SE" baseline="0" dirty="0"/>
              <a:t> process </a:t>
            </a:r>
            <a:r>
              <a:rPr lang="sv-SE" baseline="0" dirty="0" err="1"/>
              <a:t>of</a:t>
            </a:r>
            <a:r>
              <a:rPr lang="sv-SE" baseline="0" dirty="0"/>
              <a:t> </a:t>
            </a:r>
            <a:r>
              <a:rPr lang="sv-SE" baseline="0" dirty="0" err="1"/>
              <a:t>simplification</a:t>
            </a:r>
            <a:r>
              <a:rPr lang="sv-SE" baseline="0" dirty="0"/>
              <a:t> </a:t>
            </a:r>
            <a:r>
              <a:rPr lang="sv-SE" baseline="0" dirty="0" err="1"/>
              <a:t>can</a:t>
            </a:r>
            <a:r>
              <a:rPr lang="sv-SE" baseline="0" dirty="0"/>
              <a:t> be </a:t>
            </a:r>
            <a:r>
              <a:rPr lang="sv-SE" baseline="0" dirty="0" err="1"/>
              <a:t>carried</a:t>
            </a:r>
            <a:r>
              <a:rPr lang="sv-SE" baseline="0" dirty="0"/>
              <a:t> </a:t>
            </a:r>
            <a:r>
              <a:rPr lang="sv-SE" baseline="0" dirty="0" err="1"/>
              <a:t>out</a:t>
            </a:r>
            <a:r>
              <a:rPr lang="sv-SE" baseline="0" dirty="0"/>
              <a:t> for all </a:t>
            </a:r>
            <a:r>
              <a:rPr lang="sv-SE" baseline="0" dirty="0" err="1"/>
              <a:t>other</a:t>
            </a:r>
            <a:r>
              <a:rPr lang="sv-SE" baseline="0" dirty="0"/>
              <a:t> </a:t>
            </a:r>
            <a:r>
              <a:rPr lang="sv-SE" baseline="0" dirty="0" err="1"/>
              <a:t>technologies</a:t>
            </a:r>
            <a:r>
              <a:rPr lang="sv-SE" baseline="0" dirty="0"/>
              <a:t> or </a:t>
            </a:r>
            <a:r>
              <a:rPr lang="sv-SE" baseline="0" dirty="0" err="1"/>
              <a:t>processes</a:t>
            </a:r>
            <a:r>
              <a:rPr lang="sv-SE" baseline="0" dirty="0"/>
              <a:t> </a:t>
            </a:r>
            <a:r>
              <a:rPr lang="sv-SE" baseline="0" dirty="0" err="1"/>
              <a:t>included</a:t>
            </a:r>
            <a:r>
              <a:rPr lang="sv-SE" baseline="0" dirty="0"/>
              <a:t> in the </a:t>
            </a:r>
            <a:r>
              <a:rPr lang="sv-SE" baseline="0" dirty="0" err="1"/>
              <a:t>model</a:t>
            </a:r>
            <a:r>
              <a:rPr lang="sv-SE" baseline="0" dirty="0"/>
              <a:t>.</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1343779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first</a:t>
            </a:r>
            <a:r>
              <a:rPr lang="sv-SE" dirty="0"/>
              <a:t> </a:t>
            </a:r>
            <a:r>
              <a:rPr lang="sv-SE" dirty="0" err="1"/>
              <a:t>component</a:t>
            </a:r>
            <a:r>
              <a:rPr lang="sv-SE" baseline="0" dirty="0"/>
              <a:t> </a:t>
            </a:r>
            <a:r>
              <a:rPr lang="sv-SE" baseline="0" dirty="0" err="1"/>
              <a:t>of</a:t>
            </a:r>
            <a:r>
              <a:rPr lang="sv-SE" baseline="0" dirty="0"/>
              <a:t> the </a:t>
            </a:r>
            <a:r>
              <a:rPr lang="sv-SE" baseline="0" dirty="0" err="1"/>
              <a:t>Climate</a:t>
            </a:r>
            <a:r>
              <a:rPr lang="sv-SE" baseline="0" dirty="0"/>
              <a:t>, Land, Energy and </a:t>
            </a:r>
            <a:r>
              <a:rPr lang="sv-SE" baseline="0" dirty="0" err="1"/>
              <a:t>Water</a:t>
            </a:r>
            <a:r>
              <a:rPr lang="sv-SE" baseline="0" dirty="0"/>
              <a:t> nexus </a:t>
            </a:r>
            <a:r>
              <a:rPr lang="sv-SE" baseline="0" dirty="0" err="1"/>
              <a:t>investigated</a:t>
            </a:r>
            <a:r>
              <a:rPr lang="sv-SE" baseline="0" dirty="0"/>
              <a:t> in </a:t>
            </a:r>
            <a:r>
              <a:rPr lang="sv-SE" baseline="0" dirty="0" err="1"/>
              <a:t>this</a:t>
            </a:r>
            <a:r>
              <a:rPr lang="sv-SE" baseline="0" dirty="0"/>
              <a:t> </a:t>
            </a:r>
            <a:r>
              <a:rPr lang="sv-SE" baseline="0" dirty="0" err="1"/>
              <a:t>course</a:t>
            </a:r>
            <a:r>
              <a:rPr lang="sv-SE" baseline="0" dirty="0"/>
              <a:t> is the </a:t>
            </a:r>
            <a:r>
              <a:rPr lang="sv-SE" baseline="0" dirty="0" err="1"/>
              <a:t>energy</a:t>
            </a:r>
            <a:r>
              <a:rPr lang="sv-SE" baseline="0" dirty="0"/>
              <a:t> system. </a:t>
            </a:r>
            <a:r>
              <a:rPr lang="sv-SE" baseline="0" dirty="0" err="1"/>
              <a:t>First</a:t>
            </a:r>
            <a:r>
              <a:rPr lang="sv-SE" baseline="0" dirty="0"/>
              <a:t>, </a:t>
            </a:r>
            <a:r>
              <a:rPr lang="sv-SE" baseline="0" dirty="0" err="1"/>
              <a:t>we</a:t>
            </a:r>
            <a:r>
              <a:rPr lang="sv-SE" baseline="0" dirty="0"/>
              <a:t> </a:t>
            </a:r>
            <a:r>
              <a:rPr lang="sv-SE" baseline="0" dirty="0" err="1"/>
              <a:t>need</a:t>
            </a:r>
            <a:r>
              <a:rPr lang="sv-SE" baseline="0" dirty="0"/>
              <a:t> to </a:t>
            </a:r>
            <a:r>
              <a:rPr lang="sv-SE" baseline="0" dirty="0" err="1"/>
              <a:t>clarify</a:t>
            </a:r>
            <a:r>
              <a:rPr lang="sv-SE" baseline="0" dirty="0"/>
              <a:t> </a:t>
            </a:r>
            <a:r>
              <a:rPr lang="sv-SE" baseline="0" dirty="0" err="1"/>
              <a:t>what</a:t>
            </a:r>
            <a:r>
              <a:rPr lang="sv-SE" baseline="0" dirty="0"/>
              <a:t> </a:t>
            </a:r>
            <a:r>
              <a:rPr lang="sv-SE" baseline="0" dirty="0" err="1"/>
              <a:t>we</a:t>
            </a:r>
            <a:r>
              <a:rPr lang="sv-SE" baseline="0" dirty="0"/>
              <a:t> </a:t>
            </a:r>
            <a:r>
              <a:rPr lang="sv-SE" baseline="0" dirty="0" err="1"/>
              <a:t>mean</a:t>
            </a:r>
            <a:r>
              <a:rPr lang="sv-SE" baseline="0" dirty="0"/>
              <a:t> by Energy System in </a:t>
            </a:r>
            <a:r>
              <a:rPr lang="sv-SE" baseline="0" dirty="0" err="1"/>
              <a:t>this</a:t>
            </a:r>
            <a:r>
              <a:rPr lang="sv-SE" baseline="0" dirty="0"/>
              <a:t> </a:t>
            </a:r>
            <a:r>
              <a:rPr lang="sv-SE" baseline="0" dirty="0" err="1"/>
              <a:t>course</a:t>
            </a:r>
            <a:r>
              <a:rPr lang="sv-SE"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err="1"/>
              <a:t>You</a:t>
            </a:r>
            <a:r>
              <a:rPr lang="sv-SE" baseline="0" dirty="0"/>
              <a:t> </a:t>
            </a:r>
            <a:r>
              <a:rPr lang="sv-SE" baseline="0" dirty="0" err="1"/>
              <a:t>may</a:t>
            </a:r>
            <a:r>
              <a:rPr lang="sv-SE" baseline="0" dirty="0"/>
              <a:t> come </a:t>
            </a:r>
            <a:r>
              <a:rPr lang="sv-SE" baseline="0" dirty="0" err="1"/>
              <a:t>across</a:t>
            </a:r>
            <a:r>
              <a:rPr lang="sv-SE" baseline="0" dirty="0"/>
              <a:t> different definitions. </a:t>
            </a:r>
            <a:r>
              <a:rPr lang="sv-SE" baseline="0" dirty="0" err="1"/>
              <a:t>Technology</a:t>
            </a:r>
            <a:r>
              <a:rPr lang="sv-SE" baseline="0" dirty="0"/>
              <a:t> experts and process </a:t>
            </a:r>
            <a:r>
              <a:rPr lang="sv-SE" baseline="0" dirty="0" err="1"/>
              <a:t>engineers</a:t>
            </a:r>
            <a:r>
              <a:rPr lang="sv-SE" baseline="0" dirty="0"/>
              <a:t> </a:t>
            </a:r>
            <a:r>
              <a:rPr lang="sv-SE" baseline="0" dirty="0" err="1"/>
              <a:t>may</a:t>
            </a:r>
            <a:r>
              <a:rPr lang="sv-SE" baseline="0" dirty="0"/>
              <a:t> </a:t>
            </a:r>
            <a:r>
              <a:rPr lang="sv-SE" baseline="0" dirty="0" err="1"/>
              <a:t>mean</a:t>
            </a:r>
            <a:r>
              <a:rPr lang="sv-SE" baseline="0" dirty="0"/>
              <a:t> by </a:t>
            </a:r>
            <a:r>
              <a:rPr lang="sv-SE" baseline="0" dirty="0" err="1"/>
              <a:t>energy</a:t>
            </a:r>
            <a:r>
              <a:rPr lang="sv-SE" baseline="0" dirty="0"/>
              <a:t> system a </a:t>
            </a:r>
            <a:r>
              <a:rPr lang="sv-SE" baseline="0" dirty="0" err="1"/>
              <a:t>component</a:t>
            </a:r>
            <a:r>
              <a:rPr lang="sv-SE" baseline="0" dirty="0"/>
              <a:t> (for </a:t>
            </a:r>
            <a:r>
              <a:rPr lang="sv-SE" baseline="0" dirty="0" err="1"/>
              <a:t>example</a:t>
            </a:r>
            <a:r>
              <a:rPr lang="sv-SE" baseline="0" dirty="0"/>
              <a:t>, a </a:t>
            </a:r>
            <a:r>
              <a:rPr lang="sv-SE" baseline="0" dirty="0" err="1"/>
              <a:t>turbine</a:t>
            </a:r>
            <a:r>
              <a:rPr lang="sv-SE" baseline="0" dirty="0"/>
              <a:t>) or a process (for </a:t>
            </a:r>
            <a:r>
              <a:rPr lang="sv-SE" baseline="0" dirty="0" err="1"/>
              <a:t>example</a:t>
            </a:r>
            <a:r>
              <a:rPr lang="sv-SE" baseline="0" dirty="0"/>
              <a:t>, an </a:t>
            </a:r>
            <a:r>
              <a:rPr lang="sv-SE" baseline="0" dirty="0" err="1"/>
              <a:t>entire</a:t>
            </a:r>
            <a:r>
              <a:rPr lang="sv-SE" baseline="0" dirty="0"/>
              <a:t> </a:t>
            </a:r>
            <a:r>
              <a:rPr lang="sv-SE" baseline="0" dirty="0" err="1"/>
              <a:t>coal</a:t>
            </a:r>
            <a:r>
              <a:rPr lang="sv-SE" baseline="0" dirty="0"/>
              <a:t> </a:t>
            </a:r>
            <a:r>
              <a:rPr lang="sv-SE" baseline="0" dirty="0" err="1"/>
              <a:t>power</a:t>
            </a:r>
            <a:r>
              <a:rPr lang="sv-SE" baseline="0" dirty="0"/>
              <a:t> plant). In </a:t>
            </a:r>
            <a:r>
              <a:rPr lang="sv-SE" baseline="0" dirty="0" err="1"/>
              <a:t>this</a:t>
            </a:r>
            <a:r>
              <a:rPr lang="sv-SE" baseline="0" dirty="0"/>
              <a:t> </a:t>
            </a:r>
            <a:r>
              <a:rPr lang="sv-SE" baseline="0" dirty="0" err="1"/>
              <a:t>course</a:t>
            </a:r>
            <a:r>
              <a:rPr lang="sv-SE" baseline="0" dirty="0"/>
              <a:t>, by </a:t>
            </a:r>
            <a:r>
              <a:rPr lang="sv-SE" baseline="0" dirty="0" err="1"/>
              <a:t>energy</a:t>
            </a:r>
            <a:r>
              <a:rPr lang="sv-SE" baseline="0" dirty="0"/>
              <a:t> system </a:t>
            </a:r>
            <a:r>
              <a:rPr lang="sv-SE" baseline="0" dirty="0" err="1"/>
              <a:t>we</a:t>
            </a:r>
            <a:r>
              <a:rPr lang="sv-SE" baseline="0" dirty="0"/>
              <a:t> </a:t>
            </a:r>
            <a:r>
              <a:rPr lang="sv-SE" baseline="0" dirty="0" err="1"/>
              <a:t>mean</a:t>
            </a:r>
            <a:r>
              <a:rPr lang="sv-SE" baseline="0" dirty="0"/>
              <a:t> the </a:t>
            </a:r>
            <a:r>
              <a:rPr lang="sv-SE" baseline="0" dirty="0" err="1"/>
              <a:t>complex</a:t>
            </a:r>
            <a:r>
              <a:rPr lang="sv-SE" baseline="0" dirty="0"/>
              <a:t> set </a:t>
            </a:r>
            <a:r>
              <a:rPr lang="sv-SE" baseline="0" dirty="0" err="1"/>
              <a:t>of</a:t>
            </a:r>
            <a:r>
              <a:rPr lang="sv-SE" baseline="0" dirty="0"/>
              <a:t> </a:t>
            </a:r>
            <a:r>
              <a:rPr lang="sv-SE" baseline="0" dirty="0" err="1"/>
              <a:t>infrastructure</a:t>
            </a:r>
            <a:r>
              <a:rPr lang="sv-SE" baseline="0" dirty="0"/>
              <a:t> and </a:t>
            </a:r>
            <a:r>
              <a:rPr lang="sv-SE" baseline="0" dirty="0" err="1"/>
              <a:t>processes</a:t>
            </a:r>
            <a:r>
              <a:rPr lang="sv-SE" baseline="0" dirty="0"/>
              <a:t> </a:t>
            </a:r>
            <a:r>
              <a:rPr lang="sv-SE" baseline="0" dirty="0" err="1"/>
              <a:t>making</a:t>
            </a:r>
            <a:r>
              <a:rPr lang="sv-SE" baseline="0" dirty="0"/>
              <a:t> </a:t>
            </a:r>
            <a:r>
              <a:rPr lang="sv-SE" baseline="0" dirty="0" err="1"/>
              <a:t>up</a:t>
            </a:r>
            <a:r>
              <a:rPr lang="sv-SE" baseline="0" dirty="0"/>
              <a:t> the </a:t>
            </a:r>
            <a:r>
              <a:rPr lang="sv-SE" baseline="0" dirty="0" err="1"/>
              <a:t>supply</a:t>
            </a:r>
            <a:r>
              <a:rPr lang="sv-SE" baseline="0" dirty="0"/>
              <a:t> </a:t>
            </a:r>
            <a:r>
              <a:rPr lang="sv-SE" baseline="0" dirty="0" err="1"/>
              <a:t>chains</a:t>
            </a:r>
            <a:r>
              <a:rPr lang="sv-SE" baseline="0" dirty="0"/>
              <a:t> </a:t>
            </a:r>
            <a:r>
              <a:rPr lang="sv-SE" baseline="0" dirty="0" err="1"/>
              <a:t>of</a:t>
            </a:r>
            <a:r>
              <a:rPr lang="sv-SE" baseline="0" dirty="0"/>
              <a:t> </a:t>
            </a:r>
            <a:r>
              <a:rPr lang="sv-SE" baseline="0" dirty="0" err="1"/>
              <a:t>energy</a:t>
            </a:r>
            <a:r>
              <a:rPr lang="sv-SE" baseline="0" dirty="0"/>
              <a:t> </a:t>
            </a:r>
            <a:r>
              <a:rPr lang="sv-SE" baseline="0" dirty="0" err="1"/>
              <a:t>vectors</a:t>
            </a:r>
            <a:r>
              <a:rPr lang="sv-SE" baseline="0" dirty="0"/>
              <a:t> from </a:t>
            </a:r>
            <a:r>
              <a:rPr lang="sv-SE" baseline="0" dirty="0" err="1"/>
              <a:t>primary</a:t>
            </a:r>
            <a:r>
              <a:rPr lang="sv-SE" baseline="0" dirty="0"/>
              <a:t> </a:t>
            </a:r>
            <a:r>
              <a:rPr lang="sv-SE" baseline="0" dirty="0" err="1"/>
              <a:t>sources</a:t>
            </a:r>
            <a:r>
              <a:rPr lang="sv-SE" baseline="0" dirty="0"/>
              <a:t> to final </a:t>
            </a:r>
            <a:r>
              <a:rPr lang="sv-SE" baseline="0" dirty="0" err="1"/>
              <a:t>demand</a:t>
            </a:r>
            <a:r>
              <a:rPr lang="sv-SE" baseline="0" dirty="0"/>
              <a:t>. So, in </a:t>
            </a:r>
            <a:r>
              <a:rPr lang="sv-SE" baseline="0" dirty="0" err="1"/>
              <a:t>this</a:t>
            </a:r>
            <a:r>
              <a:rPr lang="sv-SE" baseline="0" dirty="0"/>
              <a:t> </a:t>
            </a:r>
            <a:r>
              <a:rPr lang="sv-SE" baseline="0" dirty="0" err="1"/>
              <a:t>course</a:t>
            </a:r>
            <a:r>
              <a:rPr lang="sv-SE" baseline="0" dirty="0"/>
              <a:t> an </a:t>
            </a:r>
            <a:r>
              <a:rPr lang="sv-SE" baseline="0" dirty="0" err="1"/>
              <a:t>energy</a:t>
            </a:r>
            <a:r>
              <a:rPr lang="sv-SE" baseline="0" dirty="0"/>
              <a:t> system </a:t>
            </a:r>
            <a:r>
              <a:rPr lang="sv-SE" baseline="0" dirty="0" err="1"/>
              <a:t>will</a:t>
            </a:r>
            <a:r>
              <a:rPr lang="sv-SE" baseline="0" dirty="0"/>
              <a:t> be </a:t>
            </a:r>
            <a:r>
              <a:rPr lang="sv-SE" baseline="0" dirty="0" err="1"/>
              <a:t>constituted</a:t>
            </a:r>
            <a:r>
              <a:rPr lang="sv-SE" baseline="0" dirty="0"/>
              <a:t> </a:t>
            </a:r>
            <a:r>
              <a:rPr lang="sv-SE" baseline="0" dirty="0" err="1"/>
              <a:t>typically</a:t>
            </a:r>
            <a:r>
              <a:rPr lang="sv-SE" baseline="0" dirty="0"/>
              <a:t> by the parts </a:t>
            </a:r>
            <a:r>
              <a:rPr lang="sv-SE" baseline="0" dirty="0" err="1"/>
              <a:t>represented</a:t>
            </a:r>
            <a:r>
              <a:rPr lang="sv-SE" baseline="0" dirty="0"/>
              <a:t> in the </a:t>
            </a:r>
            <a:r>
              <a:rPr lang="sv-SE" baseline="0" dirty="0" err="1"/>
              <a:t>figure</a:t>
            </a:r>
            <a:r>
              <a:rPr lang="sv-SE" baseline="0" dirty="0"/>
              <a:t>: the </a:t>
            </a:r>
            <a:r>
              <a:rPr lang="sv-SE" baseline="0" dirty="0" err="1"/>
              <a:t>primary</a:t>
            </a:r>
            <a:r>
              <a:rPr lang="sv-SE" baseline="0" dirty="0"/>
              <a:t> </a:t>
            </a:r>
            <a:r>
              <a:rPr lang="sv-SE" baseline="0" dirty="0" err="1"/>
              <a:t>energy</a:t>
            </a:r>
            <a:r>
              <a:rPr lang="sv-SE" baseline="0" dirty="0"/>
              <a:t> </a:t>
            </a:r>
            <a:r>
              <a:rPr lang="sv-SE" baseline="0" dirty="0" err="1"/>
              <a:t>resources</a:t>
            </a:r>
            <a:r>
              <a:rPr lang="sv-SE" baseline="0" dirty="0"/>
              <a:t> (</a:t>
            </a:r>
            <a:r>
              <a:rPr lang="sv-SE" baseline="0" dirty="0" err="1"/>
              <a:t>such</a:t>
            </a:r>
            <a:r>
              <a:rPr lang="sv-SE" baseline="0" dirty="0"/>
              <a:t> as </a:t>
            </a:r>
            <a:r>
              <a:rPr lang="sv-SE" baseline="0" dirty="0" err="1"/>
              <a:t>coal</a:t>
            </a:r>
            <a:r>
              <a:rPr lang="sv-SE" baseline="0" dirty="0"/>
              <a:t>, </a:t>
            </a:r>
            <a:r>
              <a:rPr lang="sv-SE" baseline="0" dirty="0" err="1"/>
              <a:t>natural</a:t>
            </a:r>
            <a:r>
              <a:rPr lang="sv-SE" baseline="0" dirty="0"/>
              <a:t> gas and </a:t>
            </a:r>
            <a:r>
              <a:rPr lang="sv-SE" baseline="0" dirty="0" err="1"/>
              <a:t>oil</a:t>
            </a:r>
            <a:r>
              <a:rPr lang="sv-SE" baseline="0" dirty="0"/>
              <a:t>, </a:t>
            </a:r>
            <a:r>
              <a:rPr lang="sv-SE" baseline="0" dirty="0" err="1"/>
              <a:t>but</a:t>
            </a:r>
            <a:r>
              <a:rPr lang="sv-SE" baseline="0" dirty="0"/>
              <a:t> </a:t>
            </a:r>
            <a:r>
              <a:rPr lang="sv-SE" baseline="0" dirty="0" err="1"/>
              <a:t>also</a:t>
            </a:r>
            <a:r>
              <a:rPr lang="sv-SE" baseline="0" dirty="0"/>
              <a:t> </a:t>
            </a:r>
            <a:r>
              <a:rPr lang="sv-SE" baseline="0" dirty="0" err="1"/>
              <a:t>sun</a:t>
            </a:r>
            <a:r>
              <a:rPr lang="sv-SE" baseline="0" dirty="0"/>
              <a:t> and </a:t>
            </a:r>
            <a:r>
              <a:rPr lang="sv-SE" baseline="0" dirty="0" err="1"/>
              <a:t>wind</a:t>
            </a:r>
            <a:r>
              <a:rPr lang="sv-SE" baseline="0" dirty="0"/>
              <a:t>); the </a:t>
            </a:r>
            <a:r>
              <a:rPr lang="sv-SE" baseline="0" dirty="0" err="1"/>
              <a:t>energy</a:t>
            </a:r>
            <a:r>
              <a:rPr lang="sv-SE" baseline="0" dirty="0"/>
              <a:t> </a:t>
            </a:r>
            <a:r>
              <a:rPr lang="sv-SE" baseline="0" dirty="0" err="1"/>
              <a:t>conversion</a:t>
            </a:r>
            <a:r>
              <a:rPr lang="sv-SE" baseline="0" dirty="0"/>
              <a:t> </a:t>
            </a:r>
            <a:r>
              <a:rPr lang="sv-SE" baseline="0" dirty="0" err="1"/>
              <a:t>processes</a:t>
            </a:r>
            <a:r>
              <a:rPr lang="sv-SE" baseline="0" dirty="0"/>
              <a:t> (</a:t>
            </a:r>
            <a:r>
              <a:rPr lang="sv-SE" baseline="0" dirty="0" err="1"/>
              <a:t>such</a:t>
            </a:r>
            <a:r>
              <a:rPr lang="sv-SE" baseline="0" dirty="0"/>
              <a:t> as a </a:t>
            </a:r>
            <a:r>
              <a:rPr lang="sv-SE" baseline="0" dirty="0" err="1"/>
              <a:t>coal</a:t>
            </a:r>
            <a:r>
              <a:rPr lang="sv-SE" baseline="0" dirty="0"/>
              <a:t> </a:t>
            </a:r>
            <a:r>
              <a:rPr lang="sv-SE" baseline="0" dirty="0" err="1"/>
              <a:t>power</a:t>
            </a:r>
            <a:r>
              <a:rPr lang="sv-SE" baseline="0" dirty="0"/>
              <a:t> plant </a:t>
            </a:r>
            <a:r>
              <a:rPr lang="sv-SE" baseline="0" dirty="0" err="1"/>
              <a:t>processing</a:t>
            </a:r>
            <a:r>
              <a:rPr lang="sv-SE" baseline="0" dirty="0"/>
              <a:t> </a:t>
            </a:r>
            <a:r>
              <a:rPr lang="sv-SE" baseline="0" dirty="0" err="1"/>
              <a:t>coal</a:t>
            </a:r>
            <a:r>
              <a:rPr lang="sv-SE" baseline="0" dirty="0"/>
              <a:t> to </a:t>
            </a:r>
            <a:r>
              <a:rPr lang="sv-SE" baseline="0" dirty="0" err="1"/>
              <a:t>obtain</a:t>
            </a:r>
            <a:r>
              <a:rPr lang="sv-SE" baseline="0" dirty="0"/>
              <a:t> </a:t>
            </a:r>
            <a:r>
              <a:rPr lang="sv-SE" baseline="0" dirty="0" err="1"/>
              <a:t>electricity</a:t>
            </a:r>
            <a:r>
              <a:rPr lang="sv-SE" baseline="0" dirty="0"/>
              <a:t>); the </a:t>
            </a:r>
            <a:r>
              <a:rPr lang="sv-SE" baseline="0" dirty="0" err="1"/>
              <a:t>transportation</a:t>
            </a:r>
            <a:r>
              <a:rPr lang="sv-SE" baseline="0" dirty="0"/>
              <a:t> </a:t>
            </a:r>
            <a:r>
              <a:rPr lang="sv-SE" baseline="0" dirty="0" err="1"/>
              <a:t>infrastructure</a:t>
            </a:r>
            <a:r>
              <a:rPr lang="sv-SE" baseline="0" dirty="0"/>
              <a:t> (</a:t>
            </a:r>
            <a:r>
              <a:rPr lang="sv-SE" baseline="0" dirty="0" err="1"/>
              <a:t>such</a:t>
            </a:r>
            <a:r>
              <a:rPr lang="sv-SE" baseline="0" dirty="0"/>
              <a:t> as the </a:t>
            </a:r>
            <a:r>
              <a:rPr lang="sv-SE" baseline="0" dirty="0" err="1"/>
              <a:t>electricity</a:t>
            </a:r>
            <a:r>
              <a:rPr lang="sv-SE" baseline="0" dirty="0"/>
              <a:t> transmission and distribution </a:t>
            </a:r>
            <a:r>
              <a:rPr lang="sv-SE" baseline="0" dirty="0" err="1"/>
              <a:t>network</a:t>
            </a:r>
            <a:r>
              <a:rPr lang="sv-SE" baseline="0" dirty="0"/>
              <a:t>); down to the final </a:t>
            </a:r>
            <a:r>
              <a:rPr lang="sv-SE" baseline="0" dirty="0" err="1"/>
              <a:t>demands</a:t>
            </a:r>
            <a:r>
              <a:rPr lang="sv-SE" baseline="0" dirty="0"/>
              <a:t> for </a:t>
            </a:r>
            <a:r>
              <a:rPr lang="sv-SE" baseline="0" dirty="0" err="1"/>
              <a:t>energy</a:t>
            </a:r>
            <a:r>
              <a:rPr lang="sv-SE" baseline="0" dirty="0"/>
              <a:t> or </a:t>
            </a:r>
            <a:r>
              <a:rPr lang="sv-SE" baseline="0" dirty="0" err="1"/>
              <a:t>energy</a:t>
            </a:r>
            <a:r>
              <a:rPr lang="sv-SE" baseline="0" dirty="0"/>
              <a:t> services (</a:t>
            </a:r>
            <a:r>
              <a:rPr lang="sv-SE" baseline="0" dirty="0" err="1"/>
              <a:t>such</a:t>
            </a:r>
            <a:r>
              <a:rPr lang="sv-SE" baseline="0" dirty="0"/>
              <a:t> as </a:t>
            </a:r>
            <a:r>
              <a:rPr lang="sv-SE" baseline="0" dirty="0" err="1"/>
              <a:t>electricity</a:t>
            </a:r>
            <a:r>
              <a:rPr lang="sv-SE" baseline="0" dirty="0"/>
              <a:t> for turning on a </a:t>
            </a:r>
            <a:r>
              <a:rPr lang="sv-SE" baseline="0" dirty="0" err="1"/>
              <a:t>stove</a:t>
            </a:r>
            <a:r>
              <a:rPr lang="sv-SE" baseline="0" dirty="0"/>
              <a:t> or diesel for </a:t>
            </a:r>
            <a:r>
              <a:rPr lang="sv-SE" baseline="0" dirty="0" err="1"/>
              <a:t>driving</a:t>
            </a:r>
            <a:r>
              <a:rPr lang="sv-SE" baseline="0" dirty="0"/>
              <a:t> a </a:t>
            </a:r>
            <a:r>
              <a:rPr lang="sv-SE" baseline="0" dirty="0" err="1"/>
              <a:t>car</a:t>
            </a:r>
            <a:r>
              <a:rPr lang="sv-SE" baseline="0" dirty="0"/>
              <a:t>).</a:t>
            </a:r>
            <a:endParaRPr lang="sv-SE" dirty="0"/>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1852539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fourth</a:t>
            </a:r>
            <a:r>
              <a:rPr lang="sv-SE" dirty="0"/>
              <a:t> and last step</a:t>
            </a:r>
            <a:r>
              <a:rPr lang="sv-SE" baseline="0" dirty="0"/>
              <a:t> in the design </a:t>
            </a:r>
            <a:r>
              <a:rPr lang="sv-SE" baseline="0" dirty="0" err="1"/>
              <a:t>of</a:t>
            </a:r>
            <a:r>
              <a:rPr lang="sv-SE" baseline="0" dirty="0"/>
              <a:t> an R E S is the </a:t>
            </a:r>
            <a:r>
              <a:rPr lang="sv-SE" baseline="0" dirty="0" err="1"/>
              <a:t>clear</a:t>
            </a:r>
            <a:r>
              <a:rPr lang="sv-SE" baseline="0" dirty="0"/>
              <a:t> </a:t>
            </a:r>
            <a:r>
              <a:rPr lang="sv-SE" baseline="0" dirty="0" err="1"/>
              <a:t>identification</a:t>
            </a:r>
            <a:r>
              <a:rPr lang="sv-SE" baseline="0" dirty="0"/>
              <a:t> </a:t>
            </a:r>
            <a:r>
              <a:rPr lang="sv-SE" baseline="0" dirty="0" err="1"/>
              <a:t>of</a:t>
            </a:r>
            <a:r>
              <a:rPr lang="sv-SE" baseline="0" dirty="0"/>
              <a:t> the inputs and outputs </a:t>
            </a:r>
            <a:r>
              <a:rPr lang="sv-SE" baseline="0" dirty="0" err="1"/>
              <a:t>of</a:t>
            </a:r>
            <a:r>
              <a:rPr lang="sv-SE" baseline="0" dirty="0"/>
              <a:t> all the </a:t>
            </a:r>
            <a:r>
              <a:rPr lang="sv-SE" baseline="0" dirty="0" err="1"/>
              <a:t>technologies</a:t>
            </a:r>
            <a:r>
              <a:rPr lang="sv-SE" baseline="0" dirty="0"/>
              <a:t> (or </a:t>
            </a:r>
            <a:r>
              <a:rPr lang="sv-SE" baseline="0" dirty="0" err="1"/>
              <a:t>technology</a:t>
            </a:r>
            <a:r>
              <a:rPr lang="sv-SE" baseline="0" dirty="0"/>
              <a:t> </a:t>
            </a:r>
            <a:r>
              <a:rPr lang="sv-SE" baseline="0" dirty="0" err="1"/>
              <a:t>groups</a:t>
            </a:r>
            <a:r>
              <a:rPr lang="sv-SE" baseline="0" dirty="0"/>
              <a:t>) </a:t>
            </a:r>
            <a:r>
              <a:rPr lang="sv-SE" baseline="0" dirty="0" err="1"/>
              <a:t>defined</a:t>
            </a:r>
            <a:r>
              <a:rPr lang="sv-SE" baseline="0" dirty="0"/>
              <a:t> in the </a:t>
            </a:r>
            <a:r>
              <a:rPr lang="sv-SE" baseline="0" dirty="0" err="1"/>
              <a:t>previous</a:t>
            </a:r>
            <a:r>
              <a:rPr lang="sv-SE" baseline="0" dirty="0"/>
              <a:t> steps. </a:t>
            </a:r>
            <a:r>
              <a:rPr lang="sv-SE" baseline="0" dirty="0" err="1"/>
              <a:t>This</a:t>
            </a:r>
            <a:r>
              <a:rPr lang="sv-SE" baseline="0" dirty="0"/>
              <a:t> </a:t>
            </a:r>
            <a:r>
              <a:rPr lang="sv-SE" baseline="0" dirty="0" err="1"/>
              <a:t>comes</a:t>
            </a:r>
            <a:r>
              <a:rPr lang="sv-SE" baseline="0" dirty="0"/>
              <a:t> </a:t>
            </a:r>
            <a:r>
              <a:rPr lang="sv-SE" baseline="0" dirty="0" err="1"/>
              <a:t>almost</a:t>
            </a:r>
            <a:r>
              <a:rPr lang="sv-SE" baseline="0" dirty="0"/>
              <a:t> </a:t>
            </a:r>
            <a:r>
              <a:rPr lang="sv-SE" baseline="0" dirty="0" err="1"/>
              <a:t>automatically</a:t>
            </a:r>
            <a:r>
              <a:rPr lang="sv-SE" baseline="0" dirty="0"/>
              <a:t> from the </a:t>
            </a:r>
            <a:r>
              <a:rPr lang="sv-SE" baseline="0" dirty="0" err="1"/>
              <a:t>third</a:t>
            </a:r>
            <a:r>
              <a:rPr lang="sv-SE" baseline="0" dirty="0"/>
              <a:t> step. </a:t>
            </a:r>
            <a:r>
              <a:rPr lang="sv-SE" baseline="0" dirty="0" err="1"/>
              <a:t>Once</a:t>
            </a:r>
            <a:r>
              <a:rPr lang="sv-SE" baseline="0" dirty="0"/>
              <a:t> </a:t>
            </a:r>
            <a:r>
              <a:rPr lang="sv-SE" baseline="0" dirty="0" err="1"/>
              <a:t>each</a:t>
            </a:r>
            <a:r>
              <a:rPr lang="sv-SE" baseline="0" dirty="0"/>
              <a:t> set </a:t>
            </a:r>
            <a:r>
              <a:rPr lang="sv-SE" baseline="0" dirty="0" err="1"/>
              <a:t>of</a:t>
            </a:r>
            <a:r>
              <a:rPr lang="sv-SE" baseline="0" dirty="0"/>
              <a:t> </a:t>
            </a:r>
            <a:r>
              <a:rPr lang="sv-SE" baseline="0" dirty="0" err="1"/>
              <a:t>processes</a:t>
            </a:r>
            <a:r>
              <a:rPr lang="sv-SE" baseline="0" dirty="0"/>
              <a:t> has </a:t>
            </a:r>
            <a:r>
              <a:rPr lang="sv-SE" baseline="0" dirty="0" err="1"/>
              <a:t>been</a:t>
            </a:r>
            <a:r>
              <a:rPr lang="sv-SE" baseline="0" dirty="0"/>
              <a:t> </a:t>
            </a:r>
            <a:r>
              <a:rPr lang="sv-SE" baseline="0" dirty="0" err="1"/>
              <a:t>represented</a:t>
            </a:r>
            <a:r>
              <a:rPr lang="sv-SE" baseline="0" dirty="0"/>
              <a:t> </a:t>
            </a:r>
            <a:r>
              <a:rPr lang="sv-SE" baseline="0" dirty="0" err="1"/>
              <a:t>with</a:t>
            </a:r>
            <a:r>
              <a:rPr lang="sv-SE" baseline="0" dirty="0"/>
              <a:t> a box, </a:t>
            </a:r>
            <a:r>
              <a:rPr lang="sv-SE" baseline="0" dirty="0" err="1"/>
              <a:t>according</a:t>
            </a:r>
            <a:r>
              <a:rPr lang="sv-SE" baseline="0" dirty="0"/>
              <a:t> to the </a:t>
            </a:r>
            <a:r>
              <a:rPr lang="sv-SE" baseline="0" dirty="0" err="1"/>
              <a:t>level</a:t>
            </a:r>
            <a:r>
              <a:rPr lang="sv-SE" baseline="0" dirty="0"/>
              <a:t> </a:t>
            </a:r>
            <a:r>
              <a:rPr lang="sv-SE" baseline="0" dirty="0" err="1"/>
              <a:t>of</a:t>
            </a:r>
            <a:r>
              <a:rPr lang="sv-SE" baseline="0" dirty="0"/>
              <a:t> aggregation </a:t>
            </a:r>
            <a:r>
              <a:rPr lang="sv-SE" baseline="0" dirty="0" err="1"/>
              <a:t>that</a:t>
            </a:r>
            <a:r>
              <a:rPr lang="sv-SE" baseline="0" dirty="0"/>
              <a:t> the </a:t>
            </a:r>
            <a:r>
              <a:rPr lang="sv-SE" baseline="0" dirty="0" err="1"/>
              <a:t>modeler</a:t>
            </a:r>
            <a:r>
              <a:rPr lang="sv-SE" baseline="0" dirty="0"/>
              <a:t> </a:t>
            </a:r>
            <a:r>
              <a:rPr lang="sv-SE" baseline="0" dirty="0" err="1"/>
              <a:t>deems</a:t>
            </a:r>
            <a:r>
              <a:rPr lang="sv-SE" baseline="0" dirty="0"/>
              <a:t> best, the </a:t>
            </a:r>
            <a:r>
              <a:rPr lang="sv-SE" baseline="0" dirty="0" err="1"/>
              <a:t>border</a:t>
            </a:r>
            <a:r>
              <a:rPr lang="sv-SE" baseline="0" dirty="0"/>
              <a:t> </a:t>
            </a:r>
            <a:r>
              <a:rPr lang="sv-SE" baseline="0" dirty="0" err="1"/>
              <a:t>of</a:t>
            </a:r>
            <a:r>
              <a:rPr lang="sv-SE" baseline="0" dirty="0"/>
              <a:t> the box </a:t>
            </a:r>
            <a:r>
              <a:rPr lang="sv-SE" baseline="0" dirty="0" err="1"/>
              <a:t>can</a:t>
            </a:r>
            <a:r>
              <a:rPr lang="sv-SE" baseline="0" dirty="0"/>
              <a:t> be </a:t>
            </a:r>
            <a:r>
              <a:rPr lang="sv-SE" baseline="0" dirty="0" err="1"/>
              <a:t>considered</a:t>
            </a:r>
            <a:r>
              <a:rPr lang="sv-SE" baseline="0" dirty="0"/>
              <a:t> as the </a:t>
            </a:r>
            <a:r>
              <a:rPr lang="sv-SE" baseline="0" dirty="0" err="1"/>
              <a:t>boundary</a:t>
            </a:r>
            <a:r>
              <a:rPr lang="sv-SE" baseline="0" dirty="0"/>
              <a:t> </a:t>
            </a:r>
            <a:r>
              <a:rPr lang="sv-SE" baseline="0" dirty="0" err="1"/>
              <a:t>of</a:t>
            </a:r>
            <a:r>
              <a:rPr lang="sv-SE" baseline="0" dirty="0"/>
              <a:t> the </a:t>
            </a:r>
            <a:r>
              <a:rPr lang="sv-SE" baseline="0" dirty="0" err="1"/>
              <a:t>specific</a:t>
            </a:r>
            <a:r>
              <a:rPr lang="sv-SE" baseline="0" dirty="0"/>
              <a:t> process. Inputs </a:t>
            </a:r>
            <a:r>
              <a:rPr lang="sv-SE" baseline="0" dirty="0" err="1"/>
              <a:t>are</a:t>
            </a:r>
            <a:r>
              <a:rPr lang="sv-SE" baseline="0" dirty="0"/>
              <a:t> </a:t>
            </a:r>
            <a:r>
              <a:rPr lang="sv-SE" baseline="0" dirty="0" err="1"/>
              <a:t>identified</a:t>
            </a:r>
            <a:r>
              <a:rPr lang="sv-SE" baseline="0" dirty="0"/>
              <a:t> as </a:t>
            </a:r>
            <a:r>
              <a:rPr lang="sv-SE" baseline="0" dirty="0" err="1"/>
              <a:t>anything</a:t>
            </a:r>
            <a:r>
              <a:rPr lang="sv-SE" baseline="0" dirty="0"/>
              <a:t> </a:t>
            </a:r>
            <a:r>
              <a:rPr lang="sv-SE" baseline="0" dirty="0" err="1"/>
              <a:t>that</a:t>
            </a:r>
            <a:r>
              <a:rPr lang="sv-SE" baseline="0" dirty="0"/>
              <a:t> </a:t>
            </a:r>
            <a:r>
              <a:rPr lang="sv-SE" baseline="0" dirty="0" err="1"/>
              <a:t>crosses</a:t>
            </a:r>
            <a:r>
              <a:rPr lang="sv-SE" baseline="0" dirty="0"/>
              <a:t> the </a:t>
            </a:r>
            <a:r>
              <a:rPr lang="sv-SE" baseline="0" dirty="0" err="1"/>
              <a:t>boundary</a:t>
            </a:r>
            <a:r>
              <a:rPr lang="sv-SE" baseline="0" dirty="0"/>
              <a:t> </a:t>
            </a:r>
            <a:r>
              <a:rPr lang="sv-SE" baseline="0" dirty="0" err="1"/>
              <a:t>inwards</a:t>
            </a:r>
            <a:r>
              <a:rPr lang="sv-SE" baseline="0" dirty="0"/>
              <a:t> and outputs as </a:t>
            </a:r>
            <a:r>
              <a:rPr lang="sv-SE" baseline="0" dirty="0" err="1"/>
              <a:t>anything</a:t>
            </a:r>
            <a:r>
              <a:rPr lang="sv-SE" baseline="0" dirty="0"/>
              <a:t> </a:t>
            </a:r>
            <a:r>
              <a:rPr lang="sv-SE" baseline="0" dirty="0" err="1"/>
              <a:t>that</a:t>
            </a:r>
            <a:r>
              <a:rPr lang="sv-SE" baseline="0" dirty="0"/>
              <a:t> </a:t>
            </a:r>
            <a:r>
              <a:rPr lang="sv-SE" baseline="0" dirty="0" err="1"/>
              <a:t>crosses</a:t>
            </a:r>
            <a:r>
              <a:rPr lang="sv-SE" baseline="0" dirty="0"/>
              <a:t> the </a:t>
            </a:r>
            <a:r>
              <a:rPr lang="sv-SE" baseline="0" dirty="0" err="1"/>
              <a:t>boundary</a:t>
            </a:r>
            <a:r>
              <a:rPr lang="sv-SE" baseline="0" dirty="0"/>
              <a:t> </a:t>
            </a:r>
            <a:r>
              <a:rPr lang="sv-SE" baseline="0" dirty="0" err="1"/>
              <a:t>outwards</a:t>
            </a:r>
            <a:r>
              <a:rPr lang="sv-SE" baseline="0" dirty="0"/>
              <a:t>. </a:t>
            </a:r>
            <a:r>
              <a:rPr lang="sv-SE" baseline="0" dirty="0" err="1"/>
              <a:t>With</a:t>
            </a:r>
            <a:r>
              <a:rPr lang="sv-SE" baseline="0" dirty="0"/>
              <a:t> </a:t>
            </a:r>
            <a:r>
              <a:rPr lang="sv-SE" baseline="0" dirty="0" err="1"/>
              <a:t>this</a:t>
            </a:r>
            <a:r>
              <a:rPr lang="sv-SE" baseline="0" dirty="0"/>
              <a:t> </a:t>
            </a:r>
            <a:r>
              <a:rPr lang="sv-SE" baseline="0" dirty="0" err="1"/>
              <a:t>type</a:t>
            </a:r>
            <a:r>
              <a:rPr lang="sv-SE" baseline="0" dirty="0"/>
              <a:t> </a:t>
            </a:r>
            <a:r>
              <a:rPr lang="sv-SE" baseline="0" dirty="0" err="1"/>
              <a:t>of</a:t>
            </a:r>
            <a:r>
              <a:rPr lang="sv-SE" baseline="0" dirty="0"/>
              <a:t> representation the </a:t>
            </a:r>
            <a:r>
              <a:rPr lang="sv-SE" baseline="0" dirty="0" err="1"/>
              <a:t>modeler</a:t>
            </a:r>
            <a:r>
              <a:rPr lang="sv-SE" baseline="0" dirty="0"/>
              <a:t> </a:t>
            </a:r>
            <a:r>
              <a:rPr lang="sv-SE" baseline="0" dirty="0" err="1"/>
              <a:t>can</a:t>
            </a:r>
            <a:r>
              <a:rPr lang="sv-SE" baseline="0" dirty="0"/>
              <a:t> </a:t>
            </a:r>
            <a:r>
              <a:rPr lang="sv-SE" baseline="0" dirty="0" err="1"/>
              <a:t>actually</a:t>
            </a:r>
            <a:r>
              <a:rPr lang="sv-SE" baseline="0" dirty="0"/>
              <a:t> </a:t>
            </a:r>
            <a:r>
              <a:rPr lang="sv-SE" baseline="0" dirty="0" err="1"/>
              <a:t>represent</a:t>
            </a:r>
            <a:r>
              <a:rPr lang="sv-SE" baseline="0" dirty="0"/>
              <a:t> </a:t>
            </a:r>
            <a:r>
              <a:rPr lang="sv-SE" baseline="0" dirty="0" err="1"/>
              <a:t>many</a:t>
            </a:r>
            <a:r>
              <a:rPr lang="sv-SE" baseline="0" dirty="0"/>
              <a:t> </a:t>
            </a:r>
            <a:r>
              <a:rPr lang="sv-SE" baseline="0" dirty="0" err="1"/>
              <a:t>types</a:t>
            </a:r>
            <a:r>
              <a:rPr lang="sv-SE" baseline="0" dirty="0"/>
              <a:t> </a:t>
            </a:r>
            <a:r>
              <a:rPr lang="sv-SE" baseline="0" dirty="0" err="1"/>
              <a:t>of</a:t>
            </a:r>
            <a:r>
              <a:rPr lang="sv-SE" baseline="0" dirty="0"/>
              <a:t> </a:t>
            </a:r>
            <a:r>
              <a:rPr lang="sv-SE" baseline="0" dirty="0" err="1"/>
              <a:t>technologies</a:t>
            </a:r>
            <a:r>
              <a:rPr lang="sv-SE" baseline="0" dirty="0"/>
              <a:t> or </a:t>
            </a:r>
            <a:r>
              <a:rPr lang="sv-SE" baseline="0" dirty="0" err="1"/>
              <a:t>even</a:t>
            </a:r>
            <a:r>
              <a:rPr lang="sv-SE" baseline="0" dirty="0"/>
              <a:t> </a:t>
            </a:r>
            <a:r>
              <a:rPr lang="sv-SE" baseline="0" dirty="0" err="1"/>
              <a:t>natural</a:t>
            </a:r>
            <a:r>
              <a:rPr lang="sv-SE" baseline="0" dirty="0"/>
              <a:t> systems. </a:t>
            </a:r>
            <a:r>
              <a:rPr lang="sv-SE" baseline="0" dirty="0" err="1"/>
              <a:t>Let</a:t>
            </a:r>
            <a:r>
              <a:rPr lang="sv-SE" baseline="0" dirty="0"/>
              <a:t> </a:t>
            </a:r>
            <a:r>
              <a:rPr lang="sv-SE" baseline="0" dirty="0" err="1"/>
              <a:t>us</a:t>
            </a:r>
            <a:r>
              <a:rPr lang="sv-SE" baseline="0" dirty="0"/>
              <a:t> </a:t>
            </a:r>
            <a:r>
              <a:rPr lang="sv-SE" baseline="0" dirty="0" err="1"/>
              <a:t>take</a:t>
            </a:r>
            <a:r>
              <a:rPr lang="sv-SE" baseline="0" dirty="0"/>
              <a:t> the </a:t>
            </a:r>
            <a:r>
              <a:rPr lang="sv-SE" baseline="0" dirty="0" err="1"/>
              <a:t>example</a:t>
            </a:r>
            <a:r>
              <a:rPr lang="sv-SE" baseline="0" dirty="0"/>
              <a:t> in the </a:t>
            </a:r>
            <a:r>
              <a:rPr lang="sv-SE" baseline="0" dirty="0" err="1"/>
              <a:t>figure</a:t>
            </a:r>
            <a:r>
              <a:rPr lang="sv-SE" baseline="0" dirty="0"/>
              <a:t>, at the </a:t>
            </a:r>
            <a:r>
              <a:rPr lang="sv-SE" baseline="0" dirty="0" err="1"/>
              <a:t>bottom</a:t>
            </a:r>
            <a:r>
              <a:rPr lang="sv-SE" baseline="0" dirty="0"/>
              <a:t>. The </a:t>
            </a:r>
            <a:r>
              <a:rPr lang="sv-SE" baseline="0" dirty="0" err="1"/>
              <a:t>user</a:t>
            </a:r>
            <a:r>
              <a:rPr lang="sv-SE" baseline="0" dirty="0"/>
              <a:t> </a:t>
            </a:r>
            <a:r>
              <a:rPr lang="sv-SE" baseline="0" dirty="0" err="1"/>
              <a:t>can</a:t>
            </a:r>
            <a:r>
              <a:rPr lang="sv-SE" baseline="0" dirty="0"/>
              <a:t> </a:t>
            </a:r>
            <a:r>
              <a:rPr lang="sv-SE" baseline="0" dirty="0" err="1"/>
              <a:t>represent</a:t>
            </a:r>
            <a:r>
              <a:rPr lang="sv-SE" baseline="0" dirty="0"/>
              <a:t> a </a:t>
            </a:r>
            <a:r>
              <a:rPr lang="sv-SE" baseline="0" dirty="0" err="1"/>
              <a:t>car</a:t>
            </a:r>
            <a:r>
              <a:rPr lang="sv-SE" baseline="0" dirty="0"/>
              <a:t> by </a:t>
            </a:r>
            <a:r>
              <a:rPr lang="sv-SE" baseline="0" dirty="0" err="1"/>
              <a:t>introducing</a:t>
            </a:r>
            <a:r>
              <a:rPr lang="sv-SE" baseline="0" dirty="0"/>
              <a:t> in the </a:t>
            </a:r>
            <a:r>
              <a:rPr lang="sv-SE" baseline="0" dirty="0" err="1"/>
              <a:t>model</a:t>
            </a:r>
            <a:r>
              <a:rPr lang="sv-SE" baseline="0" dirty="0"/>
              <a:t> a box </a:t>
            </a:r>
            <a:r>
              <a:rPr lang="sv-SE" baseline="0" dirty="0" err="1"/>
              <a:t>which</a:t>
            </a:r>
            <a:r>
              <a:rPr lang="sv-SE" baseline="0" dirty="0"/>
              <a:t> </a:t>
            </a:r>
            <a:r>
              <a:rPr lang="sv-SE" baseline="0" dirty="0" err="1"/>
              <a:t>takes</a:t>
            </a:r>
            <a:r>
              <a:rPr lang="sv-SE" baseline="0" dirty="0"/>
              <a:t> as input diesel and gives as output a service </a:t>
            </a:r>
            <a:r>
              <a:rPr lang="sv-SE" baseline="0" dirty="0" err="1"/>
              <a:t>called</a:t>
            </a:r>
            <a:r>
              <a:rPr lang="sv-SE" baseline="0" dirty="0"/>
              <a:t> ’</a:t>
            </a:r>
            <a:r>
              <a:rPr lang="sv-SE" baseline="0" dirty="0" err="1"/>
              <a:t>transportation</a:t>
            </a:r>
            <a:r>
              <a:rPr lang="sv-SE" baseline="0" dirty="0"/>
              <a:t>’, </a:t>
            </a:r>
            <a:r>
              <a:rPr lang="sv-SE" baseline="0" dirty="0" err="1"/>
              <a:t>expressed</a:t>
            </a:r>
            <a:r>
              <a:rPr lang="sv-SE" baseline="0" dirty="0"/>
              <a:t> for </a:t>
            </a:r>
            <a:r>
              <a:rPr lang="sv-SE" baseline="0" dirty="0" err="1"/>
              <a:t>example</a:t>
            </a:r>
            <a:r>
              <a:rPr lang="sv-SE" baseline="0" dirty="0"/>
              <a:t> in </a:t>
            </a:r>
            <a:r>
              <a:rPr lang="sv-SE" baseline="0" dirty="0" err="1"/>
              <a:t>units</a:t>
            </a:r>
            <a:r>
              <a:rPr lang="sv-SE" baseline="0" dirty="0"/>
              <a:t> </a:t>
            </a:r>
            <a:r>
              <a:rPr lang="sv-SE" baseline="0" dirty="0" err="1"/>
              <a:t>of</a:t>
            </a:r>
            <a:r>
              <a:rPr lang="sv-SE" baseline="0" dirty="0"/>
              <a:t> </a:t>
            </a:r>
            <a:r>
              <a:rPr lang="sv-SE" baseline="0" dirty="0" err="1"/>
              <a:t>passenger</a:t>
            </a:r>
            <a:r>
              <a:rPr lang="sv-SE" baseline="0" dirty="0"/>
              <a:t>-km. The </a:t>
            </a:r>
            <a:r>
              <a:rPr lang="sv-SE" baseline="0" dirty="0" err="1"/>
              <a:t>modeler</a:t>
            </a:r>
            <a:r>
              <a:rPr lang="sv-SE" baseline="0" dirty="0"/>
              <a:t> </a:t>
            </a:r>
            <a:r>
              <a:rPr lang="sv-SE" baseline="0" dirty="0" err="1"/>
              <a:t>can</a:t>
            </a:r>
            <a:r>
              <a:rPr lang="sv-SE" baseline="0" dirty="0"/>
              <a:t> </a:t>
            </a:r>
            <a:r>
              <a:rPr lang="sv-SE" baseline="0" dirty="0" err="1"/>
              <a:t>detail</a:t>
            </a:r>
            <a:r>
              <a:rPr lang="sv-SE" baseline="0" dirty="0"/>
              <a:t> the </a:t>
            </a:r>
            <a:r>
              <a:rPr lang="sv-SE" baseline="0" dirty="0" err="1"/>
              <a:t>ratio</a:t>
            </a:r>
            <a:r>
              <a:rPr lang="sv-SE" baseline="0" dirty="0"/>
              <a:t> </a:t>
            </a:r>
            <a:r>
              <a:rPr lang="sv-SE" baseline="0" dirty="0" err="1"/>
              <a:t>of</a:t>
            </a:r>
            <a:r>
              <a:rPr lang="sv-SE" baseline="0" dirty="0"/>
              <a:t> output to input, so as to </a:t>
            </a:r>
            <a:r>
              <a:rPr lang="sv-SE" baseline="0" dirty="0" err="1"/>
              <a:t>represent</a:t>
            </a:r>
            <a:r>
              <a:rPr lang="sv-SE" baseline="0" dirty="0"/>
              <a:t> </a:t>
            </a:r>
            <a:r>
              <a:rPr lang="sv-SE" baseline="0" dirty="0" err="1"/>
              <a:t>accurately</a:t>
            </a:r>
            <a:r>
              <a:rPr lang="sv-SE" baseline="0" dirty="0"/>
              <a:t> </a:t>
            </a:r>
            <a:r>
              <a:rPr lang="sv-SE" baseline="0" dirty="0" err="1"/>
              <a:t>how</a:t>
            </a:r>
            <a:r>
              <a:rPr lang="sv-SE" baseline="0" dirty="0"/>
              <a:t> </a:t>
            </a:r>
            <a:r>
              <a:rPr lang="sv-SE" baseline="0" dirty="0" err="1"/>
              <a:t>much</a:t>
            </a:r>
            <a:r>
              <a:rPr lang="sv-SE" baseline="0" dirty="0"/>
              <a:t> </a:t>
            </a:r>
            <a:r>
              <a:rPr lang="sv-SE" baseline="0" dirty="0" err="1"/>
              <a:t>fuel</a:t>
            </a:r>
            <a:r>
              <a:rPr lang="sv-SE" baseline="0" dirty="0"/>
              <a:t> is </a:t>
            </a:r>
            <a:r>
              <a:rPr lang="sv-SE" baseline="0" dirty="0" err="1"/>
              <a:t>used</a:t>
            </a:r>
            <a:r>
              <a:rPr lang="sv-SE" baseline="0" dirty="0"/>
              <a:t> to </a:t>
            </a:r>
            <a:r>
              <a:rPr lang="sv-SE" baseline="0" dirty="0" err="1"/>
              <a:t>provide</a:t>
            </a:r>
            <a:r>
              <a:rPr lang="sv-SE" baseline="0" dirty="0"/>
              <a:t> a </a:t>
            </a:r>
            <a:r>
              <a:rPr lang="sv-SE" baseline="0" dirty="0" err="1"/>
              <a:t>certain</a:t>
            </a:r>
            <a:r>
              <a:rPr lang="sv-SE" baseline="0" dirty="0"/>
              <a:t> </a:t>
            </a:r>
            <a:r>
              <a:rPr lang="sv-SE" baseline="0" dirty="0" err="1"/>
              <a:t>amount</a:t>
            </a:r>
            <a:r>
              <a:rPr lang="sv-SE" baseline="0" dirty="0"/>
              <a:t> </a:t>
            </a:r>
            <a:r>
              <a:rPr lang="sv-SE" baseline="0" dirty="0" err="1"/>
              <a:t>of</a:t>
            </a:r>
            <a:r>
              <a:rPr lang="sv-SE" baseline="0" dirty="0"/>
              <a:t> service. </a:t>
            </a:r>
            <a:r>
              <a:rPr lang="sv-SE" baseline="0" dirty="0" err="1"/>
              <a:t>Also</a:t>
            </a:r>
            <a:r>
              <a:rPr lang="sv-SE" baseline="0" dirty="0"/>
              <a:t> the </a:t>
            </a:r>
            <a:r>
              <a:rPr lang="sv-SE" baseline="0" dirty="0" err="1"/>
              <a:t>cost</a:t>
            </a:r>
            <a:r>
              <a:rPr lang="sv-SE" baseline="0" dirty="0"/>
              <a:t> </a:t>
            </a:r>
            <a:r>
              <a:rPr lang="sv-SE" baseline="0" dirty="0" err="1"/>
              <a:t>of</a:t>
            </a:r>
            <a:r>
              <a:rPr lang="sv-SE" baseline="0" dirty="0"/>
              <a:t> </a:t>
            </a:r>
            <a:r>
              <a:rPr lang="sv-SE" baseline="0" dirty="0" err="1"/>
              <a:t>providing</a:t>
            </a:r>
            <a:r>
              <a:rPr lang="sv-SE" baseline="0" dirty="0"/>
              <a:t> the service </a:t>
            </a:r>
            <a:r>
              <a:rPr lang="sv-SE" baseline="0" dirty="0" err="1"/>
              <a:t>can</a:t>
            </a:r>
            <a:r>
              <a:rPr lang="sv-SE" baseline="0" dirty="0"/>
              <a:t> be </a:t>
            </a:r>
            <a:r>
              <a:rPr lang="sv-SE" baseline="0" dirty="0" err="1"/>
              <a:t>detailed</a:t>
            </a:r>
            <a:r>
              <a:rPr lang="sv-SE" baseline="0" dirty="0"/>
              <a:t>. </a:t>
            </a:r>
            <a:r>
              <a:rPr lang="sv-SE" baseline="0" dirty="0" err="1"/>
              <a:t>More</a:t>
            </a:r>
            <a:r>
              <a:rPr lang="sv-SE" baseline="0" dirty="0"/>
              <a:t> </a:t>
            </a:r>
            <a:r>
              <a:rPr lang="sv-SE" baseline="0" dirty="0" err="1"/>
              <a:t>examples</a:t>
            </a:r>
            <a:r>
              <a:rPr lang="sv-SE" baseline="0" dirty="0"/>
              <a:t> </a:t>
            </a:r>
            <a:r>
              <a:rPr lang="sv-SE" baseline="0" dirty="0" err="1"/>
              <a:t>will</a:t>
            </a:r>
            <a:r>
              <a:rPr lang="sv-SE" baseline="0" dirty="0"/>
              <a:t> be </a:t>
            </a:r>
            <a:r>
              <a:rPr lang="sv-SE" baseline="0" dirty="0" err="1"/>
              <a:t>shown</a:t>
            </a:r>
            <a:r>
              <a:rPr lang="sv-SE" baseline="0" dirty="0"/>
              <a:t> </a:t>
            </a:r>
            <a:r>
              <a:rPr lang="sv-SE" baseline="0" dirty="0" err="1"/>
              <a:t>further</a:t>
            </a:r>
            <a:r>
              <a:rPr lang="sv-SE" baseline="0" dirty="0"/>
              <a:t> </a:t>
            </a:r>
            <a:r>
              <a:rPr lang="sv-SE" baseline="0" dirty="0" err="1"/>
              <a:t>into</a:t>
            </a:r>
            <a:r>
              <a:rPr lang="sv-SE" baseline="0" dirty="0"/>
              <a:t> the </a:t>
            </a:r>
            <a:r>
              <a:rPr lang="sv-SE" baseline="0" dirty="0" err="1"/>
              <a:t>course</a:t>
            </a:r>
            <a:r>
              <a:rPr lang="sv-SE" baseline="0" dirty="0"/>
              <a:t>. Note </a:t>
            </a:r>
            <a:r>
              <a:rPr lang="sv-SE" baseline="0" dirty="0" err="1"/>
              <a:t>that</a:t>
            </a:r>
            <a:r>
              <a:rPr lang="sv-SE" baseline="0" dirty="0"/>
              <a:t> </a:t>
            </a:r>
            <a:r>
              <a:rPr lang="sv-SE" baseline="0" dirty="0" err="1"/>
              <a:t>there</a:t>
            </a:r>
            <a:r>
              <a:rPr lang="sv-SE" baseline="0" dirty="0"/>
              <a:t> is no </a:t>
            </a:r>
            <a:r>
              <a:rPr lang="sv-SE" baseline="0" dirty="0" err="1"/>
              <a:t>particular</a:t>
            </a:r>
            <a:r>
              <a:rPr lang="sv-SE" baseline="0" dirty="0"/>
              <a:t> </a:t>
            </a:r>
            <a:r>
              <a:rPr lang="sv-SE" baseline="0" dirty="0" err="1"/>
              <a:t>constraint</a:t>
            </a:r>
            <a:r>
              <a:rPr lang="sv-SE" baseline="0" dirty="0"/>
              <a:t> in </a:t>
            </a:r>
            <a:r>
              <a:rPr lang="sv-SE" baseline="0" dirty="0" err="1"/>
              <a:t>what</a:t>
            </a:r>
            <a:r>
              <a:rPr lang="sv-SE" baseline="0" dirty="0"/>
              <a:t> the </a:t>
            </a:r>
            <a:r>
              <a:rPr lang="sv-SE" baseline="0" dirty="0" err="1"/>
              <a:t>modeler</a:t>
            </a:r>
            <a:r>
              <a:rPr lang="sv-SE" baseline="0" dirty="0"/>
              <a:t> </a:t>
            </a:r>
            <a:r>
              <a:rPr lang="sv-SE" baseline="0" dirty="0" err="1"/>
              <a:t>can</a:t>
            </a:r>
            <a:r>
              <a:rPr lang="sv-SE" baseline="0" dirty="0"/>
              <a:t> </a:t>
            </a:r>
            <a:r>
              <a:rPr lang="sv-SE" baseline="0" dirty="0" err="1"/>
              <a:t>represent</a:t>
            </a:r>
            <a:r>
              <a:rPr lang="sv-SE" baseline="0" dirty="0"/>
              <a:t>. </a:t>
            </a:r>
            <a:r>
              <a:rPr lang="sv-SE" baseline="0" dirty="0" err="1"/>
              <a:t>Even</a:t>
            </a:r>
            <a:r>
              <a:rPr lang="sv-SE" baseline="0" dirty="0"/>
              <a:t> a </a:t>
            </a:r>
            <a:r>
              <a:rPr lang="sv-SE" baseline="0" dirty="0" err="1"/>
              <a:t>piece</a:t>
            </a:r>
            <a:r>
              <a:rPr lang="sv-SE" baseline="0" dirty="0"/>
              <a:t> </a:t>
            </a:r>
            <a:r>
              <a:rPr lang="sv-SE" baseline="0" dirty="0" err="1"/>
              <a:t>of</a:t>
            </a:r>
            <a:r>
              <a:rPr lang="sv-SE" baseline="0" dirty="0"/>
              <a:t> river </a:t>
            </a:r>
            <a:r>
              <a:rPr lang="sv-SE" baseline="0" dirty="0" err="1"/>
              <a:t>could</a:t>
            </a:r>
            <a:r>
              <a:rPr lang="sv-SE" baseline="0" dirty="0"/>
              <a:t> be </a:t>
            </a:r>
            <a:r>
              <a:rPr lang="sv-SE" baseline="0" dirty="0" err="1"/>
              <a:t>represented</a:t>
            </a:r>
            <a:r>
              <a:rPr lang="sv-SE" baseline="0" dirty="0"/>
              <a:t>, </a:t>
            </a:r>
            <a:r>
              <a:rPr lang="sv-SE" baseline="0" dirty="0" err="1"/>
              <a:t>with</a:t>
            </a:r>
            <a:r>
              <a:rPr lang="sv-SE" baseline="0" dirty="0"/>
              <a:t> a box </a:t>
            </a:r>
            <a:r>
              <a:rPr lang="sv-SE" baseline="0" dirty="0" err="1"/>
              <a:t>that</a:t>
            </a:r>
            <a:r>
              <a:rPr lang="sv-SE" baseline="0" dirty="0"/>
              <a:t> </a:t>
            </a:r>
            <a:r>
              <a:rPr lang="sv-SE" baseline="0" dirty="0" err="1"/>
              <a:t>takes</a:t>
            </a:r>
            <a:r>
              <a:rPr lang="sv-SE" baseline="0" dirty="0"/>
              <a:t> </a:t>
            </a:r>
            <a:r>
              <a:rPr lang="sv-SE" baseline="0" dirty="0" err="1"/>
              <a:t>water</a:t>
            </a:r>
            <a:r>
              <a:rPr lang="sv-SE" baseline="0" dirty="0"/>
              <a:t> as input and gives </a:t>
            </a:r>
            <a:r>
              <a:rPr lang="sv-SE" baseline="0" dirty="0" err="1"/>
              <a:t>water</a:t>
            </a:r>
            <a:r>
              <a:rPr lang="sv-SE" baseline="0" dirty="0"/>
              <a:t> as output.</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998169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fifth</a:t>
            </a:r>
            <a:r>
              <a:rPr lang="sv-SE" dirty="0"/>
              <a:t> and last step is</a:t>
            </a:r>
            <a:r>
              <a:rPr lang="sv-SE" baseline="0" dirty="0"/>
              <a:t> the </a:t>
            </a:r>
            <a:r>
              <a:rPr lang="sv-SE" baseline="0" dirty="0" err="1"/>
              <a:t>regionalization</a:t>
            </a:r>
            <a:r>
              <a:rPr lang="sv-SE" baseline="0" dirty="0"/>
              <a:t>. It is not </a:t>
            </a:r>
            <a:r>
              <a:rPr lang="sv-SE" baseline="0" dirty="0" err="1"/>
              <a:t>always</a:t>
            </a:r>
            <a:r>
              <a:rPr lang="sv-SE" baseline="0" dirty="0"/>
              <a:t> </a:t>
            </a:r>
            <a:r>
              <a:rPr lang="sv-SE" baseline="0" dirty="0" err="1"/>
              <a:t>needed</a:t>
            </a:r>
            <a:r>
              <a:rPr lang="sv-SE" baseline="0" dirty="0"/>
              <a:t>, </a:t>
            </a:r>
            <a:r>
              <a:rPr lang="sv-SE" baseline="0" dirty="0" err="1"/>
              <a:t>but</a:t>
            </a:r>
            <a:r>
              <a:rPr lang="sv-SE" baseline="0" dirty="0"/>
              <a:t> it </a:t>
            </a:r>
            <a:r>
              <a:rPr lang="sv-SE" baseline="0" dirty="0" err="1"/>
              <a:t>can</a:t>
            </a:r>
            <a:r>
              <a:rPr lang="sv-SE" baseline="0" dirty="0"/>
              <a:t> be </a:t>
            </a:r>
            <a:r>
              <a:rPr lang="sv-SE" baseline="0" dirty="0" err="1"/>
              <a:t>useful</a:t>
            </a:r>
            <a:r>
              <a:rPr lang="sv-SE" baseline="0" dirty="0"/>
              <a:t> in </a:t>
            </a:r>
            <a:r>
              <a:rPr lang="sv-SE" baseline="0" dirty="0" err="1"/>
              <a:t>some</a:t>
            </a:r>
            <a:r>
              <a:rPr lang="sv-SE" baseline="0" dirty="0"/>
              <a:t> </a:t>
            </a:r>
            <a:r>
              <a:rPr lang="sv-SE" baseline="0" dirty="0" err="1"/>
              <a:t>types</a:t>
            </a:r>
            <a:r>
              <a:rPr lang="sv-SE" baseline="0" dirty="0"/>
              <a:t> </a:t>
            </a:r>
            <a:r>
              <a:rPr lang="sv-SE" baseline="0" dirty="0" err="1"/>
              <a:t>of</a:t>
            </a:r>
            <a:r>
              <a:rPr lang="sv-SE" baseline="0" dirty="0"/>
              <a:t> </a:t>
            </a:r>
            <a:r>
              <a:rPr lang="sv-SE" baseline="0" dirty="0" err="1"/>
              <a:t>application</a:t>
            </a:r>
            <a:r>
              <a:rPr lang="sv-SE" baseline="0" dirty="0"/>
              <a:t>. </a:t>
            </a:r>
            <a:r>
              <a:rPr lang="sv-SE" baseline="0" dirty="0" err="1"/>
              <a:t>When</a:t>
            </a:r>
            <a:r>
              <a:rPr lang="sv-SE" baseline="0" dirty="0"/>
              <a:t> the </a:t>
            </a:r>
            <a:r>
              <a:rPr lang="sv-SE" baseline="0" dirty="0" err="1"/>
              <a:t>aim</a:t>
            </a:r>
            <a:r>
              <a:rPr lang="sv-SE" baseline="0" dirty="0"/>
              <a:t> </a:t>
            </a:r>
            <a:r>
              <a:rPr lang="sv-SE" baseline="0" dirty="0" err="1"/>
              <a:t>of</a:t>
            </a:r>
            <a:r>
              <a:rPr lang="sv-SE" baseline="0" dirty="0"/>
              <a:t> the </a:t>
            </a:r>
            <a:r>
              <a:rPr lang="sv-SE" baseline="0" dirty="0" err="1"/>
              <a:t>model</a:t>
            </a:r>
            <a:r>
              <a:rPr lang="sv-SE" baseline="0" dirty="0"/>
              <a:t> is to </a:t>
            </a:r>
            <a:r>
              <a:rPr lang="sv-SE" baseline="0" dirty="0" err="1"/>
              <a:t>investigate</a:t>
            </a:r>
            <a:r>
              <a:rPr lang="sv-SE" baseline="0" dirty="0"/>
              <a:t> the </a:t>
            </a:r>
            <a:r>
              <a:rPr lang="sv-SE" baseline="0" dirty="0" err="1"/>
              <a:t>impact</a:t>
            </a:r>
            <a:r>
              <a:rPr lang="sv-SE" baseline="0" dirty="0"/>
              <a:t> </a:t>
            </a:r>
            <a:r>
              <a:rPr lang="sv-SE" baseline="0" dirty="0" err="1"/>
              <a:t>of</a:t>
            </a:r>
            <a:r>
              <a:rPr lang="sv-SE" baseline="0" dirty="0"/>
              <a:t> regional </a:t>
            </a:r>
            <a:r>
              <a:rPr lang="sv-SE" baseline="0" dirty="0" err="1"/>
              <a:t>infrastructure</a:t>
            </a:r>
            <a:r>
              <a:rPr lang="sv-SE" baseline="0" dirty="0"/>
              <a:t> </a:t>
            </a:r>
            <a:r>
              <a:rPr lang="sv-SE" baseline="0" dirty="0" err="1"/>
              <a:t>development</a:t>
            </a:r>
            <a:r>
              <a:rPr lang="sv-SE" baseline="0" dirty="0"/>
              <a:t> on the </a:t>
            </a:r>
            <a:r>
              <a:rPr lang="sv-SE" baseline="0" dirty="0" err="1"/>
              <a:t>energy</a:t>
            </a:r>
            <a:r>
              <a:rPr lang="sv-SE" baseline="0" dirty="0"/>
              <a:t> system </a:t>
            </a:r>
            <a:r>
              <a:rPr lang="sv-SE" baseline="0" dirty="0" err="1"/>
              <a:t>of</a:t>
            </a:r>
            <a:r>
              <a:rPr lang="sv-SE" baseline="0" dirty="0"/>
              <a:t> </a:t>
            </a:r>
            <a:r>
              <a:rPr lang="sv-SE" baseline="0" dirty="0" err="1"/>
              <a:t>individual</a:t>
            </a:r>
            <a:r>
              <a:rPr lang="sv-SE" baseline="0" dirty="0"/>
              <a:t> </a:t>
            </a:r>
            <a:r>
              <a:rPr lang="sv-SE" baseline="0" dirty="0" err="1"/>
              <a:t>countries</a:t>
            </a:r>
            <a:r>
              <a:rPr lang="sv-SE" baseline="0" dirty="0"/>
              <a:t>, or the </a:t>
            </a:r>
            <a:r>
              <a:rPr lang="sv-SE" baseline="0" dirty="0" err="1"/>
              <a:t>role</a:t>
            </a:r>
            <a:r>
              <a:rPr lang="sv-SE" baseline="0" dirty="0"/>
              <a:t> </a:t>
            </a:r>
            <a:r>
              <a:rPr lang="sv-SE" baseline="0" dirty="0" err="1"/>
              <a:t>of</a:t>
            </a:r>
            <a:r>
              <a:rPr lang="sv-SE" baseline="0" dirty="0"/>
              <a:t> </a:t>
            </a:r>
            <a:r>
              <a:rPr lang="sv-SE" baseline="0" dirty="0" err="1"/>
              <a:t>trade</a:t>
            </a:r>
            <a:r>
              <a:rPr lang="sv-SE" baseline="0" dirty="0"/>
              <a:t> </a:t>
            </a:r>
            <a:r>
              <a:rPr lang="sv-SE" baseline="0" dirty="0" err="1"/>
              <a:t>between</a:t>
            </a:r>
            <a:r>
              <a:rPr lang="sv-SE" baseline="0" dirty="0"/>
              <a:t> different </a:t>
            </a:r>
            <a:r>
              <a:rPr lang="sv-SE" baseline="0" dirty="0" err="1"/>
              <a:t>countries</a:t>
            </a:r>
            <a:r>
              <a:rPr lang="sv-SE" baseline="0" dirty="0"/>
              <a:t>, </a:t>
            </a:r>
            <a:r>
              <a:rPr lang="sv-SE" baseline="0" dirty="0" err="1"/>
              <a:t>then</a:t>
            </a:r>
            <a:r>
              <a:rPr lang="sv-SE" baseline="0" dirty="0"/>
              <a:t> it </a:t>
            </a:r>
            <a:r>
              <a:rPr lang="sv-SE" baseline="0" dirty="0" err="1"/>
              <a:t>could</a:t>
            </a:r>
            <a:r>
              <a:rPr lang="sv-SE" baseline="0" dirty="0"/>
              <a:t> make sense to </a:t>
            </a:r>
            <a:r>
              <a:rPr lang="sv-SE" baseline="0" dirty="0" err="1"/>
              <a:t>represent</a:t>
            </a:r>
            <a:r>
              <a:rPr lang="sv-SE" baseline="0" dirty="0"/>
              <a:t> </a:t>
            </a:r>
            <a:r>
              <a:rPr lang="sv-SE" baseline="0" dirty="0" err="1"/>
              <a:t>each</a:t>
            </a:r>
            <a:r>
              <a:rPr lang="sv-SE" baseline="0" dirty="0"/>
              <a:t> country </a:t>
            </a:r>
            <a:r>
              <a:rPr lang="sv-SE" baseline="0" dirty="0" err="1"/>
              <a:t>separately</a:t>
            </a:r>
            <a:r>
              <a:rPr lang="sv-SE" baseline="0" dirty="0"/>
              <a:t> in the </a:t>
            </a:r>
            <a:r>
              <a:rPr lang="sv-SE" baseline="0" dirty="0" err="1"/>
              <a:t>model</a:t>
            </a:r>
            <a:r>
              <a:rPr lang="sv-SE" baseline="0" dirty="0"/>
              <a:t>. </a:t>
            </a:r>
            <a:r>
              <a:rPr lang="sv-SE" baseline="0" dirty="0" err="1"/>
              <a:t>This</a:t>
            </a:r>
            <a:r>
              <a:rPr lang="sv-SE" baseline="0" dirty="0"/>
              <a:t> </a:t>
            </a:r>
            <a:r>
              <a:rPr lang="sv-SE" baseline="0" dirty="0" err="1"/>
              <a:t>can</a:t>
            </a:r>
            <a:r>
              <a:rPr lang="sv-SE" baseline="0" dirty="0"/>
              <a:t> be </a:t>
            </a:r>
            <a:r>
              <a:rPr lang="sv-SE" baseline="0" dirty="0" err="1"/>
              <a:t>done</a:t>
            </a:r>
            <a:r>
              <a:rPr lang="sv-SE" baseline="0" dirty="0"/>
              <a:t> in </a:t>
            </a:r>
            <a:r>
              <a:rPr lang="sv-SE" baseline="0" dirty="0" err="1"/>
              <a:t>two</a:t>
            </a:r>
            <a:r>
              <a:rPr lang="sv-SE" baseline="0" dirty="0"/>
              <a:t> steps. The </a:t>
            </a:r>
            <a:r>
              <a:rPr lang="sv-SE" baseline="0" dirty="0" err="1"/>
              <a:t>first</a:t>
            </a:r>
            <a:r>
              <a:rPr lang="sv-SE" baseline="0" dirty="0"/>
              <a:t> </a:t>
            </a:r>
            <a:r>
              <a:rPr lang="sv-SE" baseline="0" dirty="0" err="1"/>
              <a:t>one</a:t>
            </a:r>
            <a:r>
              <a:rPr lang="sv-SE" baseline="0" dirty="0"/>
              <a:t> </a:t>
            </a:r>
            <a:r>
              <a:rPr lang="sv-SE" baseline="0" dirty="0" err="1"/>
              <a:t>consists</a:t>
            </a:r>
            <a:r>
              <a:rPr lang="sv-SE" baseline="0" dirty="0"/>
              <a:t> in </a:t>
            </a:r>
            <a:r>
              <a:rPr lang="sv-SE" baseline="0" dirty="0" err="1"/>
              <a:t>modeling</a:t>
            </a:r>
            <a:r>
              <a:rPr lang="sv-SE" baseline="0" dirty="0"/>
              <a:t> </a:t>
            </a:r>
            <a:r>
              <a:rPr lang="sv-SE" baseline="0" dirty="0" err="1"/>
              <a:t>separately</a:t>
            </a:r>
            <a:r>
              <a:rPr lang="sv-SE" baseline="0" dirty="0"/>
              <a:t> the </a:t>
            </a:r>
            <a:r>
              <a:rPr lang="sv-SE" baseline="0" dirty="0" err="1"/>
              <a:t>energy</a:t>
            </a:r>
            <a:r>
              <a:rPr lang="sv-SE" baseline="0" dirty="0"/>
              <a:t> </a:t>
            </a:r>
            <a:r>
              <a:rPr lang="sv-SE" baseline="0" dirty="0" err="1"/>
              <a:t>supply</a:t>
            </a:r>
            <a:r>
              <a:rPr lang="sv-SE" baseline="0" dirty="0"/>
              <a:t> </a:t>
            </a:r>
            <a:r>
              <a:rPr lang="sv-SE" baseline="0" dirty="0" err="1"/>
              <a:t>infrastructure</a:t>
            </a:r>
            <a:r>
              <a:rPr lang="sv-SE" baseline="0" dirty="0"/>
              <a:t> </a:t>
            </a:r>
            <a:r>
              <a:rPr lang="sv-SE" baseline="0" dirty="0" err="1"/>
              <a:t>of</a:t>
            </a:r>
            <a:r>
              <a:rPr lang="sv-SE" baseline="0" dirty="0"/>
              <a:t> </a:t>
            </a:r>
            <a:r>
              <a:rPr lang="sv-SE" baseline="0" dirty="0" err="1"/>
              <a:t>each</a:t>
            </a:r>
            <a:r>
              <a:rPr lang="sv-SE" baseline="0" dirty="0"/>
              <a:t> country, in the </a:t>
            </a:r>
            <a:r>
              <a:rPr lang="sv-SE" baseline="0" dirty="0" err="1"/>
              <a:t>way</a:t>
            </a:r>
            <a:r>
              <a:rPr lang="sv-SE" baseline="0" dirty="0"/>
              <a:t> </a:t>
            </a:r>
            <a:r>
              <a:rPr lang="sv-SE" baseline="0" dirty="0" err="1"/>
              <a:t>shown</a:t>
            </a:r>
            <a:r>
              <a:rPr lang="sv-SE" baseline="0" dirty="0"/>
              <a:t> in the </a:t>
            </a:r>
            <a:r>
              <a:rPr lang="sv-SE" baseline="0" dirty="0" err="1"/>
              <a:t>previous</a:t>
            </a:r>
            <a:r>
              <a:rPr lang="sv-SE" baseline="0" dirty="0"/>
              <a:t> </a:t>
            </a:r>
            <a:r>
              <a:rPr lang="sv-SE" baseline="0" dirty="0" err="1"/>
              <a:t>slides</a:t>
            </a:r>
            <a:r>
              <a:rPr lang="sv-SE" baseline="0" dirty="0"/>
              <a:t>. For </a:t>
            </a:r>
            <a:r>
              <a:rPr lang="sv-SE" baseline="0" dirty="0" err="1"/>
              <a:t>example</a:t>
            </a:r>
            <a:r>
              <a:rPr lang="sv-SE" baseline="0" dirty="0"/>
              <a:t>, </a:t>
            </a:r>
            <a:r>
              <a:rPr lang="sv-SE" baseline="0" dirty="0" err="1"/>
              <a:t>if</a:t>
            </a:r>
            <a:r>
              <a:rPr lang="sv-SE" baseline="0" dirty="0"/>
              <a:t> the </a:t>
            </a:r>
            <a:r>
              <a:rPr lang="sv-SE" baseline="0" dirty="0" err="1"/>
              <a:t>model</a:t>
            </a:r>
            <a:r>
              <a:rPr lang="sv-SE" baseline="0" dirty="0"/>
              <a:t> </a:t>
            </a:r>
            <a:r>
              <a:rPr lang="sv-SE" baseline="0" dirty="0" err="1"/>
              <a:t>includes</a:t>
            </a:r>
            <a:r>
              <a:rPr lang="sv-SE" baseline="0" dirty="0"/>
              <a:t> </a:t>
            </a:r>
            <a:r>
              <a:rPr lang="sv-SE" baseline="0" dirty="0" err="1"/>
              <a:t>Spain</a:t>
            </a:r>
            <a:r>
              <a:rPr lang="sv-SE" baseline="0" dirty="0"/>
              <a:t> and </a:t>
            </a:r>
            <a:r>
              <a:rPr lang="sv-SE" baseline="0" dirty="0" err="1"/>
              <a:t>France</a:t>
            </a:r>
            <a:r>
              <a:rPr lang="sv-SE" baseline="0" dirty="0"/>
              <a:t> and </a:t>
            </a:r>
            <a:r>
              <a:rPr lang="sv-SE" baseline="0" dirty="0" err="1"/>
              <a:t>both</a:t>
            </a:r>
            <a:r>
              <a:rPr lang="sv-SE" baseline="0" dirty="0"/>
              <a:t> </a:t>
            </a:r>
            <a:r>
              <a:rPr lang="sv-SE" baseline="0" dirty="0" err="1"/>
              <a:t>have</a:t>
            </a:r>
            <a:r>
              <a:rPr lang="sv-SE" baseline="0" dirty="0"/>
              <a:t> </a:t>
            </a:r>
            <a:r>
              <a:rPr lang="sv-SE" baseline="0" dirty="0" err="1"/>
              <a:t>natural</a:t>
            </a:r>
            <a:r>
              <a:rPr lang="sv-SE" baseline="0" dirty="0"/>
              <a:t> gas </a:t>
            </a:r>
            <a:r>
              <a:rPr lang="sv-SE" baseline="0" dirty="0" err="1"/>
              <a:t>supply</a:t>
            </a:r>
            <a:r>
              <a:rPr lang="sv-SE" baseline="0" dirty="0"/>
              <a:t> </a:t>
            </a:r>
            <a:r>
              <a:rPr lang="sv-SE" baseline="0" dirty="0" err="1"/>
              <a:t>infrastructure</a:t>
            </a:r>
            <a:r>
              <a:rPr lang="sv-SE" baseline="0" dirty="0"/>
              <a:t>, the </a:t>
            </a:r>
            <a:r>
              <a:rPr lang="sv-SE" baseline="0" dirty="0" err="1"/>
              <a:t>model</a:t>
            </a:r>
            <a:r>
              <a:rPr lang="sv-SE" baseline="0" dirty="0"/>
              <a:t> </a:t>
            </a:r>
            <a:r>
              <a:rPr lang="sv-SE" baseline="0" dirty="0" err="1"/>
              <a:t>shall</a:t>
            </a:r>
            <a:r>
              <a:rPr lang="sv-SE" baseline="0" dirty="0"/>
              <a:t> </a:t>
            </a:r>
            <a:r>
              <a:rPr lang="sv-SE" baseline="0" dirty="0" err="1"/>
              <a:t>include</a:t>
            </a:r>
            <a:r>
              <a:rPr lang="sv-SE" baseline="0" dirty="0"/>
              <a:t> </a:t>
            </a:r>
            <a:r>
              <a:rPr lang="sv-SE" baseline="0" dirty="0" err="1"/>
              <a:t>two</a:t>
            </a:r>
            <a:r>
              <a:rPr lang="sv-SE" baseline="0" dirty="0"/>
              <a:t> </a:t>
            </a:r>
            <a:r>
              <a:rPr lang="sv-SE" baseline="0" dirty="0" err="1"/>
              <a:t>natural</a:t>
            </a:r>
            <a:r>
              <a:rPr lang="sv-SE" baseline="0" dirty="0"/>
              <a:t> gas </a:t>
            </a:r>
            <a:r>
              <a:rPr lang="sv-SE" baseline="0" dirty="0" err="1"/>
              <a:t>supply</a:t>
            </a:r>
            <a:r>
              <a:rPr lang="sv-SE" baseline="0" dirty="0"/>
              <a:t> </a:t>
            </a:r>
            <a:r>
              <a:rPr lang="sv-SE" baseline="0" dirty="0" err="1"/>
              <a:t>chains</a:t>
            </a:r>
            <a:r>
              <a:rPr lang="sv-SE" baseline="0" dirty="0"/>
              <a:t>, </a:t>
            </a:r>
            <a:r>
              <a:rPr lang="sv-SE" baseline="0" dirty="0" err="1"/>
              <a:t>one</a:t>
            </a:r>
            <a:r>
              <a:rPr lang="sv-SE" baseline="0" dirty="0"/>
              <a:t> for </a:t>
            </a:r>
            <a:r>
              <a:rPr lang="sv-SE" baseline="0" dirty="0" err="1"/>
              <a:t>Spain</a:t>
            </a:r>
            <a:r>
              <a:rPr lang="sv-SE" baseline="0" dirty="0"/>
              <a:t> and </a:t>
            </a:r>
            <a:r>
              <a:rPr lang="sv-SE" baseline="0" dirty="0" err="1"/>
              <a:t>one</a:t>
            </a:r>
            <a:r>
              <a:rPr lang="sv-SE" baseline="0" dirty="0"/>
              <a:t> for </a:t>
            </a:r>
            <a:r>
              <a:rPr lang="sv-SE" baseline="0" dirty="0" err="1"/>
              <a:t>France</a:t>
            </a:r>
            <a:r>
              <a:rPr lang="sv-SE" baseline="0" dirty="0"/>
              <a:t>. The second step </a:t>
            </a:r>
            <a:r>
              <a:rPr lang="sv-SE" baseline="0" dirty="0" err="1"/>
              <a:t>consists</a:t>
            </a:r>
            <a:r>
              <a:rPr lang="sv-SE" baseline="0" dirty="0"/>
              <a:t> in </a:t>
            </a:r>
            <a:r>
              <a:rPr lang="sv-SE" baseline="0" dirty="0" err="1"/>
              <a:t>representing</a:t>
            </a:r>
            <a:r>
              <a:rPr lang="sv-SE" baseline="0" dirty="0"/>
              <a:t> the </a:t>
            </a:r>
            <a:r>
              <a:rPr lang="sv-SE" baseline="0" dirty="0" err="1"/>
              <a:t>energy</a:t>
            </a:r>
            <a:r>
              <a:rPr lang="sv-SE" baseline="0" dirty="0"/>
              <a:t> </a:t>
            </a:r>
            <a:r>
              <a:rPr lang="sv-SE" baseline="0" dirty="0" err="1"/>
              <a:t>trade</a:t>
            </a:r>
            <a:r>
              <a:rPr lang="sv-SE" baseline="0" dirty="0"/>
              <a:t> </a:t>
            </a:r>
            <a:r>
              <a:rPr lang="sv-SE" baseline="0" dirty="0" err="1"/>
              <a:t>infrastructure</a:t>
            </a:r>
            <a:r>
              <a:rPr lang="sv-SE" baseline="0" dirty="0"/>
              <a:t> </a:t>
            </a:r>
            <a:r>
              <a:rPr lang="sv-SE" baseline="0" dirty="0" err="1"/>
              <a:t>between</a:t>
            </a:r>
            <a:r>
              <a:rPr lang="sv-SE" baseline="0" dirty="0"/>
              <a:t> the </a:t>
            </a:r>
            <a:r>
              <a:rPr lang="sv-SE" baseline="0" dirty="0" err="1"/>
              <a:t>countries</a:t>
            </a:r>
            <a:r>
              <a:rPr lang="sv-SE" baseline="0" dirty="0"/>
              <a:t>. </a:t>
            </a:r>
            <a:r>
              <a:rPr lang="sv-SE" baseline="0" dirty="0" err="1"/>
              <a:t>Again</a:t>
            </a:r>
            <a:r>
              <a:rPr lang="sv-SE" baseline="0" dirty="0"/>
              <a:t>, </a:t>
            </a:r>
            <a:r>
              <a:rPr lang="sv-SE" baseline="0" dirty="0" err="1"/>
              <a:t>if</a:t>
            </a:r>
            <a:r>
              <a:rPr lang="sv-SE" baseline="0" dirty="0"/>
              <a:t> the </a:t>
            </a:r>
            <a:r>
              <a:rPr lang="sv-SE" baseline="0" dirty="0" err="1"/>
              <a:t>model</a:t>
            </a:r>
            <a:r>
              <a:rPr lang="sv-SE" baseline="0" dirty="0"/>
              <a:t> </a:t>
            </a:r>
            <a:r>
              <a:rPr lang="sv-SE" baseline="0" dirty="0" err="1"/>
              <a:t>includes</a:t>
            </a:r>
            <a:r>
              <a:rPr lang="sv-SE" baseline="0" dirty="0"/>
              <a:t> </a:t>
            </a:r>
            <a:r>
              <a:rPr lang="sv-SE" baseline="0" dirty="0" err="1"/>
              <a:t>Spain</a:t>
            </a:r>
            <a:r>
              <a:rPr lang="sv-SE" baseline="0" dirty="0"/>
              <a:t> and </a:t>
            </a:r>
            <a:r>
              <a:rPr lang="sv-SE" baseline="0" dirty="0" err="1"/>
              <a:t>France</a:t>
            </a:r>
            <a:r>
              <a:rPr lang="sv-SE" baseline="0" dirty="0"/>
              <a:t> and </a:t>
            </a:r>
            <a:r>
              <a:rPr lang="sv-SE" baseline="0" dirty="0" err="1"/>
              <a:t>represents</a:t>
            </a:r>
            <a:r>
              <a:rPr lang="sv-SE" baseline="0" dirty="0"/>
              <a:t> the </a:t>
            </a:r>
            <a:r>
              <a:rPr lang="sv-SE" baseline="0" dirty="0" err="1"/>
              <a:t>electricity</a:t>
            </a:r>
            <a:r>
              <a:rPr lang="sv-SE" baseline="0" dirty="0"/>
              <a:t> </a:t>
            </a:r>
            <a:r>
              <a:rPr lang="sv-SE" baseline="0" dirty="0" err="1"/>
              <a:t>supply</a:t>
            </a:r>
            <a:r>
              <a:rPr lang="sv-SE" baseline="0" dirty="0"/>
              <a:t> system </a:t>
            </a:r>
            <a:r>
              <a:rPr lang="sv-SE" baseline="0" dirty="0" err="1"/>
              <a:t>of</a:t>
            </a:r>
            <a:r>
              <a:rPr lang="sv-SE" baseline="0" dirty="0"/>
              <a:t> the </a:t>
            </a:r>
            <a:r>
              <a:rPr lang="sv-SE" baseline="0" dirty="0" err="1"/>
              <a:t>two</a:t>
            </a:r>
            <a:r>
              <a:rPr lang="sv-SE" baseline="0" dirty="0"/>
              <a:t> </a:t>
            </a:r>
            <a:r>
              <a:rPr lang="sv-SE" baseline="0" dirty="0" err="1"/>
              <a:t>countries</a:t>
            </a:r>
            <a:r>
              <a:rPr lang="sv-SE" baseline="0" dirty="0"/>
              <a:t>, the </a:t>
            </a:r>
            <a:r>
              <a:rPr lang="sv-SE" baseline="0" dirty="0" err="1"/>
              <a:t>user</a:t>
            </a:r>
            <a:r>
              <a:rPr lang="sv-SE" baseline="0" dirty="0"/>
              <a:t> </a:t>
            </a:r>
            <a:r>
              <a:rPr lang="sv-SE" baseline="0" dirty="0" err="1"/>
              <a:t>may</a:t>
            </a:r>
            <a:r>
              <a:rPr lang="sv-SE" baseline="0" dirty="0"/>
              <a:t> </a:t>
            </a:r>
            <a:r>
              <a:rPr lang="sv-SE" baseline="0" dirty="0" err="1"/>
              <a:t>allow</a:t>
            </a:r>
            <a:r>
              <a:rPr lang="sv-SE" baseline="0" dirty="0"/>
              <a:t> </a:t>
            </a:r>
            <a:r>
              <a:rPr lang="sv-SE" baseline="0" dirty="0" err="1"/>
              <a:t>electricity</a:t>
            </a:r>
            <a:r>
              <a:rPr lang="sv-SE" baseline="0" dirty="0"/>
              <a:t> to be </a:t>
            </a:r>
            <a:r>
              <a:rPr lang="sv-SE" baseline="0" dirty="0" err="1"/>
              <a:t>traded</a:t>
            </a:r>
            <a:r>
              <a:rPr lang="sv-SE" baseline="0" dirty="0"/>
              <a:t> </a:t>
            </a:r>
            <a:r>
              <a:rPr lang="sv-SE" baseline="0" dirty="0" err="1"/>
              <a:t>between</a:t>
            </a:r>
            <a:r>
              <a:rPr lang="sv-SE" baseline="0" dirty="0"/>
              <a:t> the </a:t>
            </a:r>
            <a:r>
              <a:rPr lang="sv-SE" baseline="0" dirty="0" err="1"/>
              <a:t>two</a:t>
            </a:r>
            <a:r>
              <a:rPr lang="sv-SE" baseline="0" dirty="0"/>
              <a:t> </a:t>
            </a:r>
            <a:r>
              <a:rPr lang="sv-SE" baseline="0" dirty="0" err="1"/>
              <a:t>countries</a:t>
            </a:r>
            <a:r>
              <a:rPr lang="sv-SE" baseline="0" dirty="0"/>
              <a:t> by </a:t>
            </a:r>
            <a:r>
              <a:rPr lang="sv-SE" baseline="0" dirty="0" err="1"/>
              <a:t>introducing</a:t>
            </a:r>
            <a:r>
              <a:rPr lang="sv-SE" baseline="0" dirty="0"/>
              <a:t> new </a:t>
            </a:r>
            <a:r>
              <a:rPr lang="sv-SE" baseline="0" dirty="0" err="1"/>
              <a:t>technologies</a:t>
            </a:r>
            <a:r>
              <a:rPr lang="sv-SE" baseline="0" dirty="0"/>
              <a:t>. </a:t>
            </a:r>
            <a:r>
              <a:rPr lang="sv-SE" baseline="0" dirty="0" err="1"/>
              <a:t>Examples</a:t>
            </a:r>
            <a:r>
              <a:rPr lang="sv-SE" baseline="0" dirty="0"/>
              <a:t> for </a:t>
            </a:r>
            <a:r>
              <a:rPr lang="sv-SE" baseline="0" dirty="0" err="1"/>
              <a:t>these</a:t>
            </a:r>
            <a:r>
              <a:rPr lang="sv-SE" baseline="0" dirty="0"/>
              <a:t> </a:t>
            </a:r>
            <a:r>
              <a:rPr lang="sv-SE" baseline="0" dirty="0" err="1"/>
              <a:t>are</a:t>
            </a:r>
            <a:r>
              <a:rPr lang="sv-SE" baseline="0" dirty="0"/>
              <a:t> </a:t>
            </a:r>
            <a:r>
              <a:rPr lang="sv-SE" baseline="0" dirty="0" err="1"/>
              <a:t>shown</a:t>
            </a:r>
            <a:r>
              <a:rPr lang="sv-SE" baseline="0" dirty="0"/>
              <a:t> on the </a:t>
            </a:r>
            <a:r>
              <a:rPr lang="sv-SE" baseline="0" dirty="0" err="1"/>
              <a:t>left</a:t>
            </a:r>
            <a:r>
              <a:rPr lang="sv-SE" baseline="0" dirty="0"/>
              <a:t>. The </a:t>
            </a:r>
            <a:r>
              <a:rPr lang="sv-SE" baseline="0" dirty="0" err="1"/>
              <a:t>technologies</a:t>
            </a:r>
            <a:r>
              <a:rPr lang="sv-SE" baseline="0" dirty="0"/>
              <a:t> </a:t>
            </a:r>
            <a:r>
              <a:rPr lang="sv-SE" baseline="0" dirty="0" err="1"/>
              <a:t>represent</a:t>
            </a:r>
            <a:r>
              <a:rPr lang="sv-SE" baseline="0" dirty="0"/>
              <a:t> in an </a:t>
            </a:r>
            <a:r>
              <a:rPr lang="sv-SE" baseline="0" dirty="0" err="1"/>
              <a:t>aggregated</a:t>
            </a:r>
            <a:r>
              <a:rPr lang="sv-SE" baseline="0" dirty="0"/>
              <a:t> fashion all </a:t>
            </a:r>
            <a:r>
              <a:rPr lang="sv-SE" baseline="0" dirty="0" err="1"/>
              <a:t>electricity</a:t>
            </a:r>
            <a:r>
              <a:rPr lang="sv-SE" baseline="0" dirty="0"/>
              <a:t> import/export </a:t>
            </a:r>
            <a:r>
              <a:rPr lang="sv-SE" baseline="0" dirty="0" err="1"/>
              <a:t>infrastructure</a:t>
            </a:r>
            <a:r>
              <a:rPr lang="sv-SE" baseline="0" dirty="0"/>
              <a:t> </a:t>
            </a:r>
            <a:r>
              <a:rPr lang="sv-SE" baseline="0" dirty="0" err="1"/>
              <a:t>between</a:t>
            </a:r>
            <a:r>
              <a:rPr lang="sv-SE" baseline="0" dirty="0"/>
              <a:t> the </a:t>
            </a:r>
            <a:r>
              <a:rPr lang="sv-SE" baseline="0" dirty="0" err="1"/>
              <a:t>two</a:t>
            </a:r>
            <a:r>
              <a:rPr lang="sv-SE" baseline="0" dirty="0"/>
              <a:t> </a:t>
            </a:r>
            <a:r>
              <a:rPr lang="sv-SE" baseline="0" dirty="0" err="1"/>
              <a:t>countries</a:t>
            </a:r>
            <a:r>
              <a:rPr lang="sv-SE" baseline="0" dirty="0"/>
              <a:t>. </a:t>
            </a:r>
            <a:r>
              <a:rPr lang="sv-SE" baseline="0" dirty="0" err="1"/>
              <a:t>They</a:t>
            </a:r>
            <a:r>
              <a:rPr lang="sv-SE" baseline="0" dirty="0"/>
              <a:t> </a:t>
            </a:r>
            <a:r>
              <a:rPr lang="sv-SE" baseline="0" dirty="0" err="1"/>
              <a:t>take</a:t>
            </a:r>
            <a:r>
              <a:rPr lang="sv-SE" baseline="0" dirty="0"/>
              <a:t> </a:t>
            </a:r>
            <a:r>
              <a:rPr lang="sv-SE" baseline="0" dirty="0" err="1"/>
              <a:t>electricity</a:t>
            </a:r>
            <a:r>
              <a:rPr lang="sv-SE" baseline="0" dirty="0"/>
              <a:t> </a:t>
            </a:r>
            <a:r>
              <a:rPr lang="sv-SE" baseline="0" dirty="0" err="1"/>
              <a:t>supplied</a:t>
            </a:r>
            <a:r>
              <a:rPr lang="sv-SE" baseline="0" dirty="0"/>
              <a:t> by </a:t>
            </a:r>
            <a:r>
              <a:rPr lang="sv-SE" baseline="0" dirty="0" err="1"/>
              <a:t>one</a:t>
            </a:r>
            <a:r>
              <a:rPr lang="sv-SE" baseline="0" dirty="0"/>
              <a:t> country as input and </a:t>
            </a:r>
            <a:r>
              <a:rPr lang="sv-SE" baseline="0" dirty="0" err="1"/>
              <a:t>deliver</a:t>
            </a:r>
            <a:r>
              <a:rPr lang="sv-SE" baseline="0" dirty="0"/>
              <a:t> </a:t>
            </a:r>
            <a:r>
              <a:rPr lang="sv-SE" baseline="0" dirty="0" err="1"/>
              <a:t>electricity</a:t>
            </a:r>
            <a:r>
              <a:rPr lang="sv-SE" baseline="0" dirty="0"/>
              <a:t> to the </a:t>
            </a:r>
            <a:r>
              <a:rPr lang="sv-SE" baseline="0" dirty="0" err="1"/>
              <a:t>other</a:t>
            </a:r>
            <a:r>
              <a:rPr lang="sv-SE" baseline="0" dirty="0"/>
              <a:t> country as output.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All </a:t>
            </a:r>
            <a:r>
              <a:rPr lang="sv-SE" baseline="0" dirty="0" err="1"/>
              <a:t>these</a:t>
            </a:r>
            <a:r>
              <a:rPr lang="sv-SE" baseline="0" dirty="0"/>
              <a:t> steps for the design </a:t>
            </a:r>
            <a:r>
              <a:rPr lang="sv-SE" baseline="0" dirty="0" err="1"/>
              <a:t>of</a:t>
            </a:r>
            <a:r>
              <a:rPr lang="sv-SE" baseline="0" dirty="0"/>
              <a:t> a </a:t>
            </a:r>
            <a:r>
              <a:rPr lang="sv-SE" baseline="0" dirty="0" err="1"/>
              <a:t>Reference</a:t>
            </a:r>
            <a:r>
              <a:rPr lang="sv-SE" baseline="0" dirty="0"/>
              <a:t> Energy System </a:t>
            </a:r>
            <a:r>
              <a:rPr lang="sv-SE" baseline="0" dirty="0" err="1"/>
              <a:t>are</a:t>
            </a:r>
            <a:r>
              <a:rPr lang="sv-SE" baseline="0" dirty="0"/>
              <a:t> not set in </a:t>
            </a:r>
            <a:r>
              <a:rPr lang="sv-SE" baseline="0" dirty="0" err="1"/>
              <a:t>stone</a:t>
            </a:r>
            <a:r>
              <a:rPr lang="sv-SE" baseline="0" dirty="0"/>
              <a:t> and </a:t>
            </a:r>
            <a:r>
              <a:rPr lang="sv-SE" baseline="0" dirty="0" err="1"/>
              <a:t>they</a:t>
            </a:r>
            <a:r>
              <a:rPr lang="sv-SE" baseline="0" dirty="0"/>
              <a:t> </a:t>
            </a:r>
            <a:r>
              <a:rPr lang="sv-SE" baseline="0" dirty="0" err="1"/>
              <a:t>will</a:t>
            </a:r>
            <a:r>
              <a:rPr lang="sv-SE" baseline="0" dirty="0"/>
              <a:t> be different </a:t>
            </a:r>
            <a:r>
              <a:rPr lang="sv-SE" baseline="0" dirty="0" err="1"/>
              <a:t>according</a:t>
            </a:r>
            <a:r>
              <a:rPr lang="sv-SE" baseline="0" dirty="0"/>
              <a:t> to the </a:t>
            </a:r>
            <a:r>
              <a:rPr lang="sv-SE" baseline="0" dirty="0" err="1"/>
              <a:t>scope</a:t>
            </a:r>
            <a:r>
              <a:rPr lang="sv-SE" baseline="0" dirty="0"/>
              <a:t> </a:t>
            </a:r>
            <a:r>
              <a:rPr lang="sv-SE" baseline="0" dirty="0" err="1"/>
              <a:t>of</a:t>
            </a:r>
            <a:r>
              <a:rPr lang="sv-SE" baseline="0" dirty="0"/>
              <a:t> the </a:t>
            </a:r>
            <a:r>
              <a:rPr lang="sv-SE" baseline="0" dirty="0" err="1"/>
              <a:t>models</a:t>
            </a:r>
            <a:r>
              <a:rPr lang="sv-SE" baseline="0" dirty="0"/>
              <a:t>. </a:t>
            </a:r>
            <a:r>
              <a:rPr lang="sv-SE" baseline="0" dirty="0" err="1"/>
              <a:t>However</a:t>
            </a:r>
            <a:r>
              <a:rPr lang="sv-SE" baseline="0" dirty="0"/>
              <a:t>, </a:t>
            </a:r>
            <a:r>
              <a:rPr lang="sv-SE" baseline="0" dirty="0" err="1"/>
              <a:t>they</a:t>
            </a:r>
            <a:r>
              <a:rPr lang="sv-SE" baseline="0" dirty="0"/>
              <a:t> </a:t>
            </a:r>
            <a:r>
              <a:rPr lang="sv-SE" baseline="0" dirty="0" err="1"/>
              <a:t>provide</a:t>
            </a:r>
            <a:r>
              <a:rPr lang="sv-SE" baseline="0" dirty="0"/>
              <a:t> </a:t>
            </a:r>
            <a:r>
              <a:rPr lang="sv-SE" baseline="0" dirty="0" err="1"/>
              <a:t>good</a:t>
            </a:r>
            <a:r>
              <a:rPr lang="sv-SE" baseline="0" dirty="0"/>
              <a:t> </a:t>
            </a:r>
            <a:r>
              <a:rPr lang="sv-SE" baseline="0" dirty="0" err="1"/>
              <a:t>guidance</a:t>
            </a:r>
            <a:r>
              <a:rPr lang="sv-SE" baseline="0" dirty="0"/>
              <a:t> </a:t>
            </a:r>
            <a:r>
              <a:rPr lang="sv-SE" baseline="0" dirty="0" err="1"/>
              <a:t>regarding</a:t>
            </a:r>
            <a:r>
              <a:rPr lang="sv-SE" baseline="0" dirty="0"/>
              <a:t> the </a:t>
            </a:r>
            <a:r>
              <a:rPr lang="sv-SE" baseline="0" dirty="0" err="1"/>
              <a:t>type</a:t>
            </a:r>
            <a:r>
              <a:rPr lang="sv-SE" baseline="0" dirty="0"/>
              <a:t> </a:t>
            </a:r>
            <a:r>
              <a:rPr lang="sv-SE" baseline="0" dirty="0" err="1"/>
              <a:t>of</a:t>
            </a:r>
            <a:r>
              <a:rPr lang="sv-SE" baseline="0" dirty="0"/>
              <a:t> </a:t>
            </a:r>
            <a:r>
              <a:rPr lang="sv-SE" baseline="0" dirty="0" err="1"/>
              <a:t>reflections</a:t>
            </a:r>
            <a:r>
              <a:rPr lang="sv-SE" baseline="0" dirty="0"/>
              <a:t> the </a:t>
            </a:r>
            <a:r>
              <a:rPr lang="sv-SE" baseline="0" dirty="0" err="1"/>
              <a:t>modeler</a:t>
            </a:r>
            <a:r>
              <a:rPr lang="sv-SE" baseline="0" dirty="0"/>
              <a:t> </a:t>
            </a:r>
            <a:r>
              <a:rPr lang="sv-SE" baseline="0" dirty="0" err="1"/>
              <a:t>needs</a:t>
            </a:r>
            <a:r>
              <a:rPr lang="sv-SE" baseline="0" dirty="0"/>
              <a:t> to make </a:t>
            </a:r>
            <a:r>
              <a:rPr lang="sv-SE" baseline="0" dirty="0" err="1"/>
              <a:t>when</a:t>
            </a:r>
            <a:r>
              <a:rPr lang="sv-SE" baseline="0" dirty="0"/>
              <a:t> </a:t>
            </a:r>
            <a:r>
              <a:rPr lang="sv-SE" baseline="0" dirty="0" err="1"/>
              <a:t>starting</a:t>
            </a:r>
            <a:r>
              <a:rPr lang="sv-SE" baseline="0" dirty="0"/>
              <a:t> </a:t>
            </a:r>
            <a:r>
              <a:rPr lang="sv-SE" baseline="0" dirty="0" err="1"/>
              <a:t>any</a:t>
            </a:r>
            <a:r>
              <a:rPr lang="sv-SE" baseline="0" dirty="0"/>
              <a:t> </a:t>
            </a:r>
            <a:r>
              <a:rPr lang="sv-SE" baseline="0" dirty="0" err="1"/>
              <a:t>energy</a:t>
            </a:r>
            <a:r>
              <a:rPr lang="sv-SE" baseline="0" dirty="0"/>
              <a:t> system </a:t>
            </a:r>
            <a:r>
              <a:rPr lang="sv-SE" baseline="0" dirty="0" err="1"/>
              <a:t>modeling</a:t>
            </a:r>
            <a:r>
              <a:rPr lang="sv-SE" baseline="0" dirty="0"/>
              <a:t> </a:t>
            </a:r>
            <a:r>
              <a:rPr lang="sv-SE" baseline="0" dirty="0" err="1"/>
              <a:t>effort</a:t>
            </a:r>
            <a:r>
              <a:rPr lang="sv-SE" baseline="0" dirty="0"/>
              <a:t>. </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3868890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54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energy</a:t>
            </a:r>
            <a:r>
              <a:rPr lang="sv-SE" dirty="0"/>
              <a:t> system </a:t>
            </a:r>
            <a:r>
              <a:rPr lang="sv-SE" dirty="0" err="1"/>
              <a:t>can</a:t>
            </a:r>
            <a:r>
              <a:rPr lang="sv-SE" baseline="0" dirty="0"/>
              <a:t> </a:t>
            </a:r>
            <a:r>
              <a:rPr lang="sv-SE" baseline="0" dirty="0" err="1"/>
              <a:t>therefore</a:t>
            </a:r>
            <a:r>
              <a:rPr lang="sv-SE" baseline="0" dirty="0"/>
              <a:t> be </a:t>
            </a:r>
            <a:r>
              <a:rPr lang="sv-SE" baseline="0" dirty="0" err="1"/>
              <a:t>seen</a:t>
            </a:r>
            <a:r>
              <a:rPr lang="sv-SE" baseline="0" dirty="0"/>
              <a:t> as a </a:t>
            </a:r>
            <a:r>
              <a:rPr lang="sv-SE" baseline="0" dirty="0" err="1"/>
              <a:t>big</a:t>
            </a:r>
            <a:r>
              <a:rPr lang="sv-SE" baseline="0" dirty="0"/>
              <a:t> set </a:t>
            </a:r>
            <a:r>
              <a:rPr lang="sv-SE" baseline="0" dirty="0" err="1"/>
              <a:t>of</a:t>
            </a:r>
            <a:r>
              <a:rPr lang="sv-SE" baseline="0" dirty="0"/>
              <a:t> </a:t>
            </a:r>
            <a:r>
              <a:rPr lang="sv-SE" baseline="0" dirty="0" err="1"/>
              <a:t>infrastructure</a:t>
            </a:r>
            <a:r>
              <a:rPr lang="sv-SE" baseline="0" dirty="0"/>
              <a:t> at the service </a:t>
            </a:r>
            <a:r>
              <a:rPr lang="sv-SE" baseline="0" dirty="0" err="1"/>
              <a:t>of</a:t>
            </a:r>
            <a:r>
              <a:rPr lang="sv-SE" baseline="0" dirty="0"/>
              <a:t> </a:t>
            </a:r>
            <a:r>
              <a:rPr lang="sv-SE" baseline="0" dirty="0" err="1"/>
              <a:t>people</a:t>
            </a:r>
            <a:r>
              <a:rPr lang="sv-SE" baseline="0" dirty="0"/>
              <a:t>. It </a:t>
            </a:r>
            <a:r>
              <a:rPr lang="sv-SE" baseline="0" dirty="0" err="1"/>
              <a:t>helps</a:t>
            </a:r>
            <a:r>
              <a:rPr lang="sv-SE" baseline="0" dirty="0"/>
              <a:t> </a:t>
            </a:r>
            <a:r>
              <a:rPr lang="sv-SE" baseline="0" dirty="0" err="1"/>
              <a:t>meet</a:t>
            </a:r>
            <a:r>
              <a:rPr lang="sv-SE" baseline="0" dirty="0"/>
              <a:t> </a:t>
            </a:r>
            <a:r>
              <a:rPr lang="sv-SE" baseline="0" dirty="0" err="1"/>
              <a:t>people’s</a:t>
            </a:r>
            <a:r>
              <a:rPr lang="sv-SE" baseline="0" dirty="0"/>
              <a:t> </a:t>
            </a:r>
            <a:r>
              <a:rPr lang="sv-SE" baseline="0" dirty="0" err="1"/>
              <a:t>needs</a:t>
            </a:r>
            <a:r>
              <a:rPr lang="sv-SE" baseline="0" dirty="0"/>
              <a:t> for </a:t>
            </a:r>
            <a:r>
              <a:rPr lang="sv-SE" baseline="0" dirty="0" err="1"/>
              <a:t>energy</a:t>
            </a:r>
            <a:r>
              <a:rPr lang="sv-SE" baseline="0" dirty="0"/>
              <a:t>. It </a:t>
            </a:r>
            <a:r>
              <a:rPr lang="sv-SE" baseline="0" dirty="0" err="1"/>
              <a:t>provides</a:t>
            </a:r>
            <a:r>
              <a:rPr lang="sv-SE" baseline="0" dirty="0"/>
              <a:t> </a:t>
            </a:r>
            <a:r>
              <a:rPr lang="sv-SE" baseline="0" dirty="0" err="1"/>
              <a:t>households</a:t>
            </a:r>
            <a:r>
              <a:rPr lang="sv-SE" baseline="0" dirty="0"/>
              <a:t> </a:t>
            </a:r>
            <a:r>
              <a:rPr lang="sv-SE" baseline="0" dirty="0" err="1"/>
              <a:t>with</a:t>
            </a:r>
            <a:r>
              <a:rPr lang="sv-SE" baseline="0" dirty="0"/>
              <a:t> the </a:t>
            </a:r>
            <a:r>
              <a:rPr lang="sv-SE" baseline="0" dirty="0" err="1"/>
              <a:t>electricity</a:t>
            </a:r>
            <a:r>
              <a:rPr lang="sv-SE" baseline="0" dirty="0"/>
              <a:t> </a:t>
            </a:r>
            <a:r>
              <a:rPr lang="sv-SE" baseline="0" dirty="0" err="1"/>
              <a:t>needed</a:t>
            </a:r>
            <a:r>
              <a:rPr lang="sv-SE" baseline="0" dirty="0"/>
              <a:t> to </a:t>
            </a:r>
            <a:r>
              <a:rPr lang="sv-SE" baseline="0" dirty="0" err="1"/>
              <a:t>turn</a:t>
            </a:r>
            <a:r>
              <a:rPr lang="sv-SE" baseline="0" dirty="0"/>
              <a:t> on </a:t>
            </a:r>
            <a:r>
              <a:rPr lang="sv-SE" baseline="0" dirty="0" err="1"/>
              <a:t>lights</a:t>
            </a:r>
            <a:r>
              <a:rPr lang="sv-SE" baseline="0" dirty="0"/>
              <a:t> or </a:t>
            </a:r>
            <a:r>
              <a:rPr lang="sv-SE" baseline="0" dirty="0" err="1"/>
              <a:t>stoves</a:t>
            </a:r>
            <a:r>
              <a:rPr lang="sv-SE" baseline="0" dirty="0"/>
              <a:t>; it </a:t>
            </a:r>
            <a:r>
              <a:rPr lang="sv-SE" baseline="0" dirty="0" err="1"/>
              <a:t>provides</a:t>
            </a:r>
            <a:r>
              <a:rPr lang="sv-SE" baseline="0" dirty="0"/>
              <a:t> </a:t>
            </a:r>
            <a:r>
              <a:rPr lang="sv-SE" baseline="0" dirty="0" err="1"/>
              <a:t>industries</a:t>
            </a:r>
            <a:r>
              <a:rPr lang="sv-SE" baseline="0" dirty="0"/>
              <a:t> </a:t>
            </a:r>
            <a:r>
              <a:rPr lang="sv-SE" baseline="0" dirty="0" err="1"/>
              <a:t>with</a:t>
            </a:r>
            <a:r>
              <a:rPr lang="sv-SE" baseline="0" dirty="0"/>
              <a:t> </a:t>
            </a:r>
            <a:r>
              <a:rPr lang="sv-SE" baseline="0" dirty="0" err="1"/>
              <a:t>fuels</a:t>
            </a:r>
            <a:r>
              <a:rPr lang="sv-SE" baseline="0" dirty="0"/>
              <a:t> for </a:t>
            </a:r>
            <a:r>
              <a:rPr lang="sv-SE" baseline="0" dirty="0" err="1"/>
              <a:t>running</a:t>
            </a:r>
            <a:r>
              <a:rPr lang="sv-SE" baseline="0" dirty="0"/>
              <a:t> </a:t>
            </a:r>
            <a:r>
              <a:rPr lang="sv-SE" baseline="0" dirty="0" err="1"/>
              <a:t>their</a:t>
            </a:r>
            <a:r>
              <a:rPr lang="sv-SE" baseline="0" dirty="0"/>
              <a:t> </a:t>
            </a:r>
            <a:r>
              <a:rPr lang="sv-SE" baseline="0" dirty="0" err="1"/>
              <a:t>production</a:t>
            </a:r>
            <a:r>
              <a:rPr lang="sv-SE" baseline="0" dirty="0"/>
              <a:t> </a:t>
            </a:r>
            <a:r>
              <a:rPr lang="sv-SE" baseline="0" dirty="0" err="1"/>
              <a:t>processes</a:t>
            </a:r>
            <a:r>
              <a:rPr lang="sv-SE" baseline="0" dirty="0"/>
              <a:t>; it </a:t>
            </a:r>
            <a:r>
              <a:rPr lang="sv-SE" baseline="0" dirty="0" err="1"/>
              <a:t>provides</a:t>
            </a:r>
            <a:r>
              <a:rPr lang="sv-SE" baseline="0" dirty="0"/>
              <a:t> shops </a:t>
            </a:r>
            <a:r>
              <a:rPr lang="sv-SE" baseline="0" dirty="0" err="1"/>
              <a:t>with</a:t>
            </a:r>
            <a:r>
              <a:rPr lang="sv-SE" baseline="0" dirty="0"/>
              <a:t> </a:t>
            </a:r>
            <a:r>
              <a:rPr lang="sv-SE" baseline="0" dirty="0" err="1"/>
              <a:t>energy</a:t>
            </a:r>
            <a:r>
              <a:rPr lang="sv-SE" baseline="0" dirty="0"/>
              <a:t> to </a:t>
            </a:r>
            <a:r>
              <a:rPr lang="sv-SE" baseline="0" dirty="0" err="1"/>
              <a:t>keep</a:t>
            </a:r>
            <a:r>
              <a:rPr lang="sv-SE" baseline="0" dirty="0"/>
              <a:t> the ambient </a:t>
            </a:r>
            <a:r>
              <a:rPr lang="sv-SE" baseline="0" dirty="0" err="1"/>
              <a:t>warm</a:t>
            </a:r>
            <a:r>
              <a:rPr lang="sv-SE" baseline="0" dirty="0"/>
              <a:t> or cool, etc. </a:t>
            </a:r>
            <a:r>
              <a:rPr lang="sv-SE" baseline="0" dirty="0" err="1"/>
              <a:t>Ultimately</a:t>
            </a:r>
            <a:r>
              <a:rPr lang="sv-SE" baseline="0" dirty="0"/>
              <a:t>, it </a:t>
            </a:r>
            <a:r>
              <a:rPr lang="sv-SE" baseline="0" dirty="0" err="1"/>
              <a:t>helps</a:t>
            </a:r>
            <a:r>
              <a:rPr lang="sv-SE" baseline="0" dirty="0"/>
              <a:t> the </a:t>
            </a:r>
            <a:r>
              <a:rPr lang="sv-SE" baseline="0" dirty="0" err="1"/>
              <a:t>economic</a:t>
            </a:r>
            <a:r>
              <a:rPr lang="sv-SE" baseline="0" dirty="0"/>
              <a:t> </a:t>
            </a:r>
            <a:r>
              <a:rPr lang="sv-SE" baseline="0" dirty="0" err="1"/>
              <a:t>development</a:t>
            </a:r>
            <a:r>
              <a:rPr lang="sv-SE" baseline="0" dirty="0"/>
              <a:t> </a:t>
            </a:r>
            <a:r>
              <a:rPr lang="sv-SE" baseline="0" dirty="0" err="1"/>
              <a:t>of</a:t>
            </a:r>
            <a:r>
              <a:rPr lang="sv-SE" baseline="0" dirty="0"/>
              <a:t> </a:t>
            </a:r>
            <a:r>
              <a:rPr lang="sv-SE" baseline="0" dirty="0" err="1"/>
              <a:t>countries</a:t>
            </a:r>
            <a:r>
              <a:rPr lang="sv-SE" baseline="0" dirty="0"/>
              <a:t> and </a:t>
            </a:r>
            <a:r>
              <a:rPr lang="sv-SE" baseline="0" dirty="0" err="1"/>
              <a:t>ensures</a:t>
            </a:r>
            <a:r>
              <a:rPr lang="sv-SE" baseline="0" dirty="0"/>
              <a:t> the </a:t>
            </a:r>
            <a:r>
              <a:rPr lang="sv-SE" baseline="0" dirty="0" err="1"/>
              <a:t>well-being</a:t>
            </a:r>
            <a:r>
              <a:rPr lang="sv-SE" baseline="0" dirty="0"/>
              <a:t> </a:t>
            </a:r>
            <a:r>
              <a:rPr lang="sv-SE" baseline="0" dirty="0" err="1"/>
              <a:t>of</a:t>
            </a:r>
            <a:r>
              <a:rPr lang="sv-SE" baseline="0" dirty="0"/>
              <a:t> </a:t>
            </a:r>
            <a:r>
              <a:rPr lang="sv-SE" baseline="0" dirty="0" err="1"/>
              <a:t>citizens</a:t>
            </a:r>
            <a:r>
              <a:rPr lang="sv-SE" baseline="0" dirty="0"/>
              <a:t>. In order for all to </a:t>
            </a:r>
            <a:r>
              <a:rPr lang="sv-SE" baseline="0" dirty="0" err="1"/>
              <a:t>have</a:t>
            </a:r>
            <a:r>
              <a:rPr lang="sv-SE" baseline="0" dirty="0"/>
              <a:t> access to the </a:t>
            </a:r>
            <a:r>
              <a:rPr lang="sv-SE" baseline="0" dirty="0" err="1"/>
              <a:t>energy</a:t>
            </a:r>
            <a:r>
              <a:rPr lang="sv-SE" baseline="0" dirty="0"/>
              <a:t> </a:t>
            </a:r>
            <a:r>
              <a:rPr lang="sv-SE" baseline="0" dirty="0" err="1"/>
              <a:t>they</a:t>
            </a:r>
            <a:r>
              <a:rPr lang="sv-SE" baseline="0" dirty="0"/>
              <a:t> </a:t>
            </a:r>
            <a:r>
              <a:rPr lang="sv-SE" baseline="0" dirty="0" err="1"/>
              <a:t>need</a:t>
            </a:r>
            <a:r>
              <a:rPr lang="sv-SE" baseline="0" dirty="0"/>
              <a:t>, the </a:t>
            </a:r>
            <a:r>
              <a:rPr lang="sv-SE" baseline="0" dirty="0" err="1"/>
              <a:t>investments</a:t>
            </a:r>
            <a:r>
              <a:rPr lang="sv-SE" baseline="0" dirty="0"/>
              <a:t> in </a:t>
            </a:r>
            <a:r>
              <a:rPr lang="sv-SE" baseline="0" dirty="0" err="1"/>
              <a:t>energy</a:t>
            </a:r>
            <a:r>
              <a:rPr lang="sv-SE" baseline="0" dirty="0"/>
              <a:t> </a:t>
            </a:r>
            <a:r>
              <a:rPr lang="sv-SE" baseline="0" dirty="0" err="1"/>
              <a:t>supply</a:t>
            </a:r>
            <a:r>
              <a:rPr lang="sv-SE" baseline="0" dirty="0"/>
              <a:t> </a:t>
            </a:r>
            <a:r>
              <a:rPr lang="sv-SE" baseline="0" dirty="0" err="1"/>
              <a:t>infrastructure</a:t>
            </a:r>
            <a:r>
              <a:rPr lang="sv-SE" baseline="0" dirty="0"/>
              <a:t> </a:t>
            </a:r>
            <a:r>
              <a:rPr lang="sv-SE" baseline="0" dirty="0" err="1"/>
              <a:t>need</a:t>
            </a:r>
            <a:r>
              <a:rPr lang="sv-SE" baseline="0" dirty="0"/>
              <a:t> to be </a:t>
            </a:r>
            <a:r>
              <a:rPr lang="sv-SE" baseline="0" dirty="0" err="1"/>
              <a:t>planned</a:t>
            </a:r>
            <a:r>
              <a:rPr lang="sv-SE" baseline="0" dirty="0"/>
              <a:t> </a:t>
            </a:r>
            <a:r>
              <a:rPr lang="sv-SE" baseline="0" dirty="0" err="1"/>
              <a:t>with</a:t>
            </a:r>
            <a:r>
              <a:rPr lang="sv-SE" baseline="0" dirty="0"/>
              <a:t> a long-term </a:t>
            </a:r>
            <a:r>
              <a:rPr lang="sv-SE" baseline="0" dirty="0" err="1"/>
              <a:t>perspective</a:t>
            </a:r>
            <a:r>
              <a:rPr lang="sv-SE" baseline="0" dirty="0"/>
              <a:t>, so </a:t>
            </a:r>
            <a:r>
              <a:rPr lang="sv-SE" baseline="0" dirty="0" err="1"/>
              <a:t>that</a:t>
            </a:r>
            <a:r>
              <a:rPr lang="sv-SE" baseline="0" dirty="0"/>
              <a:t> not </a:t>
            </a:r>
            <a:r>
              <a:rPr lang="sv-SE" baseline="0" dirty="0" err="1"/>
              <a:t>only</a:t>
            </a:r>
            <a:r>
              <a:rPr lang="sv-SE" baseline="0" dirty="0"/>
              <a:t> the </a:t>
            </a:r>
            <a:r>
              <a:rPr lang="sv-SE" baseline="0" dirty="0" err="1"/>
              <a:t>current</a:t>
            </a:r>
            <a:r>
              <a:rPr lang="sv-SE" baseline="0" dirty="0"/>
              <a:t> </a:t>
            </a:r>
            <a:r>
              <a:rPr lang="sv-SE" baseline="0" dirty="0" err="1"/>
              <a:t>but</a:t>
            </a:r>
            <a:r>
              <a:rPr lang="sv-SE" baseline="0" dirty="0"/>
              <a:t> </a:t>
            </a:r>
            <a:r>
              <a:rPr lang="sv-SE" baseline="0" dirty="0" err="1"/>
              <a:t>also</a:t>
            </a:r>
            <a:r>
              <a:rPr lang="sv-SE" baseline="0" dirty="0"/>
              <a:t> the </a:t>
            </a:r>
            <a:r>
              <a:rPr lang="sv-SE" baseline="0" dirty="0" err="1"/>
              <a:t>future</a:t>
            </a:r>
            <a:r>
              <a:rPr lang="sv-SE" baseline="0" dirty="0"/>
              <a:t> </a:t>
            </a:r>
            <a:r>
              <a:rPr lang="sv-SE" baseline="0" dirty="0" err="1"/>
              <a:t>energy</a:t>
            </a:r>
            <a:r>
              <a:rPr lang="sv-SE" baseline="0" dirty="0"/>
              <a:t> </a:t>
            </a:r>
            <a:r>
              <a:rPr lang="sv-SE" baseline="0" dirty="0" err="1"/>
              <a:t>needs</a:t>
            </a:r>
            <a:r>
              <a:rPr lang="sv-SE" baseline="0" dirty="0"/>
              <a:t> </a:t>
            </a:r>
            <a:r>
              <a:rPr lang="sv-SE" baseline="0" dirty="0" err="1"/>
              <a:t>may</a:t>
            </a:r>
            <a:r>
              <a:rPr lang="sv-SE" baseline="0" dirty="0"/>
              <a:t> be </a:t>
            </a:r>
            <a:r>
              <a:rPr lang="sv-SE" baseline="0" dirty="0" err="1"/>
              <a:t>met</a:t>
            </a:r>
            <a:r>
              <a:rPr lang="sv-SE" baseline="0" dirty="0"/>
              <a:t>. </a:t>
            </a:r>
            <a:r>
              <a:rPr lang="sv-SE" baseline="0" dirty="0" err="1"/>
              <a:t>However</a:t>
            </a:r>
            <a:r>
              <a:rPr lang="sv-SE" baseline="0" dirty="0"/>
              <a:t>, </a:t>
            </a:r>
            <a:r>
              <a:rPr lang="sv-SE" baseline="0" dirty="0" err="1"/>
              <a:t>there</a:t>
            </a:r>
            <a:r>
              <a:rPr lang="sv-SE" baseline="0" dirty="0"/>
              <a:t> </a:t>
            </a:r>
            <a:r>
              <a:rPr lang="sv-SE" baseline="0" dirty="0" err="1"/>
              <a:t>are</a:t>
            </a:r>
            <a:r>
              <a:rPr lang="sv-SE" baseline="0" dirty="0"/>
              <a:t> </a:t>
            </a:r>
            <a:r>
              <a:rPr lang="sv-SE" baseline="0" dirty="0" err="1"/>
              <a:t>many</a:t>
            </a:r>
            <a:r>
              <a:rPr lang="sv-SE" baseline="0" dirty="0"/>
              <a:t> </a:t>
            </a:r>
            <a:r>
              <a:rPr lang="sv-SE" baseline="0" dirty="0" err="1"/>
              <a:t>aspects</a:t>
            </a:r>
            <a:r>
              <a:rPr lang="sv-SE" baseline="0" dirty="0"/>
              <a:t> to be </a:t>
            </a:r>
            <a:r>
              <a:rPr lang="sv-SE" baseline="0" dirty="0" err="1"/>
              <a:t>considered</a:t>
            </a:r>
            <a:r>
              <a:rPr lang="sv-SE" baseline="0" dirty="0"/>
              <a:t> </a:t>
            </a:r>
            <a:r>
              <a:rPr lang="sv-SE" baseline="0" dirty="0" err="1"/>
              <a:t>when</a:t>
            </a:r>
            <a:r>
              <a:rPr lang="sv-SE" baseline="0" dirty="0"/>
              <a:t> planning </a:t>
            </a:r>
            <a:r>
              <a:rPr lang="sv-SE" baseline="0" dirty="0" err="1"/>
              <a:t>investments</a:t>
            </a:r>
            <a:r>
              <a:rPr lang="sv-SE" baseline="0" dirty="0"/>
              <a:t> in </a:t>
            </a:r>
            <a:r>
              <a:rPr lang="sv-SE" baseline="0" dirty="0" err="1"/>
              <a:t>energy</a:t>
            </a:r>
            <a:r>
              <a:rPr lang="sv-SE" baseline="0" dirty="0"/>
              <a:t> </a:t>
            </a:r>
            <a:r>
              <a:rPr lang="sv-SE" baseline="0" dirty="0" err="1"/>
              <a:t>infrastructure</a:t>
            </a:r>
            <a:r>
              <a:rPr lang="sv-SE" baseline="0" dirty="0"/>
              <a:t>: for </a:t>
            </a:r>
            <a:r>
              <a:rPr lang="sv-SE" baseline="0" dirty="0" err="1"/>
              <a:t>example</a:t>
            </a:r>
            <a:r>
              <a:rPr lang="sv-SE" baseline="0" dirty="0"/>
              <a:t> </a:t>
            </a:r>
            <a:r>
              <a:rPr lang="sv-SE" baseline="0" dirty="0" err="1"/>
              <a:t>availability</a:t>
            </a:r>
            <a:r>
              <a:rPr lang="sv-SE" baseline="0" dirty="0"/>
              <a:t> </a:t>
            </a:r>
            <a:r>
              <a:rPr lang="sv-SE" baseline="0" dirty="0" err="1"/>
              <a:t>of</a:t>
            </a:r>
            <a:r>
              <a:rPr lang="sv-SE" baseline="0" dirty="0"/>
              <a:t> budget, </a:t>
            </a:r>
            <a:r>
              <a:rPr lang="sv-SE" baseline="0" dirty="0" err="1"/>
              <a:t>energy</a:t>
            </a:r>
            <a:r>
              <a:rPr lang="sv-SE" baseline="0" dirty="0"/>
              <a:t> </a:t>
            </a:r>
            <a:r>
              <a:rPr lang="sv-SE" baseline="0" dirty="0" err="1"/>
              <a:t>supply</a:t>
            </a:r>
            <a:r>
              <a:rPr lang="sv-SE" baseline="0" dirty="0"/>
              <a:t> </a:t>
            </a:r>
            <a:r>
              <a:rPr lang="sv-SE" baseline="0" dirty="0" err="1"/>
              <a:t>security</a:t>
            </a:r>
            <a:r>
              <a:rPr lang="sv-SE" baseline="0" dirty="0"/>
              <a:t> </a:t>
            </a:r>
            <a:r>
              <a:rPr lang="sv-SE" baseline="0" dirty="0" err="1"/>
              <a:t>constraints</a:t>
            </a:r>
            <a:r>
              <a:rPr lang="sv-SE" baseline="0" dirty="0"/>
              <a:t>, </a:t>
            </a:r>
            <a:r>
              <a:rPr lang="sv-SE" baseline="0" dirty="0" err="1"/>
              <a:t>unexpected</a:t>
            </a:r>
            <a:r>
              <a:rPr lang="sv-SE" baseline="0" dirty="0"/>
              <a:t> global events (</a:t>
            </a:r>
            <a:r>
              <a:rPr lang="sv-SE" baseline="0" dirty="0" err="1"/>
              <a:t>such</a:t>
            </a:r>
            <a:r>
              <a:rPr lang="sv-SE" baseline="0" dirty="0"/>
              <a:t> as the </a:t>
            </a:r>
            <a:r>
              <a:rPr lang="sv-SE" baseline="0" dirty="0" err="1"/>
              <a:t>Covid</a:t>
            </a:r>
            <a:r>
              <a:rPr lang="sv-SE" baseline="0" dirty="0"/>
              <a:t> 19 </a:t>
            </a:r>
            <a:r>
              <a:rPr lang="sv-SE" baseline="0" dirty="0" err="1"/>
              <a:t>pandemic</a:t>
            </a:r>
            <a:r>
              <a:rPr lang="sv-SE" baseline="0" dirty="0"/>
              <a:t>), </a:t>
            </a:r>
            <a:r>
              <a:rPr lang="sv-SE" baseline="0" dirty="0" err="1"/>
              <a:t>availability</a:t>
            </a:r>
            <a:r>
              <a:rPr lang="sv-SE" baseline="0" dirty="0"/>
              <a:t> </a:t>
            </a:r>
            <a:r>
              <a:rPr lang="sv-SE" baseline="0" dirty="0" err="1"/>
              <a:t>of</a:t>
            </a:r>
            <a:r>
              <a:rPr lang="sv-SE" baseline="0" dirty="0"/>
              <a:t> </a:t>
            </a:r>
            <a:r>
              <a:rPr lang="sv-SE" baseline="0" dirty="0" err="1"/>
              <a:t>primary</a:t>
            </a:r>
            <a:r>
              <a:rPr lang="sv-SE" baseline="0" dirty="0"/>
              <a:t> </a:t>
            </a:r>
            <a:r>
              <a:rPr lang="sv-SE" baseline="0" dirty="0" err="1"/>
              <a:t>energy</a:t>
            </a:r>
            <a:r>
              <a:rPr lang="sv-SE" baseline="0" dirty="0"/>
              <a:t> </a:t>
            </a:r>
            <a:r>
              <a:rPr lang="sv-SE" baseline="0" dirty="0" err="1"/>
              <a:t>resources</a:t>
            </a:r>
            <a:r>
              <a:rPr lang="sv-SE" baseline="0" dirty="0"/>
              <a:t>, </a:t>
            </a:r>
            <a:r>
              <a:rPr lang="sv-SE" baseline="0" dirty="0" err="1"/>
              <a:t>effects</a:t>
            </a:r>
            <a:r>
              <a:rPr lang="sv-SE" baseline="0" dirty="0"/>
              <a:t> </a:t>
            </a:r>
            <a:r>
              <a:rPr lang="sv-SE" baseline="0" dirty="0" err="1"/>
              <a:t>of</a:t>
            </a:r>
            <a:r>
              <a:rPr lang="sv-SE" baseline="0" dirty="0"/>
              <a:t> </a:t>
            </a:r>
            <a:r>
              <a:rPr lang="sv-SE" baseline="0" dirty="0" err="1"/>
              <a:t>climate</a:t>
            </a:r>
            <a:r>
              <a:rPr lang="sv-SE" baseline="0" dirty="0"/>
              <a:t> </a:t>
            </a:r>
            <a:r>
              <a:rPr lang="sv-SE" baseline="0" dirty="0" err="1"/>
              <a:t>change</a:t>
            </a:r>
            <a:r>
              <a:rPr lang="sv-SE" baseline="0" dirty="0"/>
              <a:t> and so on.</a:t>
            </a:r>
            <a:endParaRPr lang="sv-SE" dirty="0"/>
          </a:p>
          <a:p>
            <a:endParaRPr lang="sv-SE" dirty="0"/>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301738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 order to </a:t>
            </a:r>
            <a:r>
              <a:rPr lang="sv-SE" dirty="0" err="1"/>
              <a:t>have</a:t>
            </a:r>
            <a:r>
              <a:rPr lang="sv-SE" dirty="0"/>
              <a:t> in </a:t>
            </a:r>
            <a:r>
              <a:rPr lang="sv-SE" dirty="0" err="1"/>
              <a:t>place</a:t>
            </a:r>
            <a:r>
              <a:rPr lang="sv-SE" dirty="0"/>
              <a:t> long-term plans</a:t>
            </a:r>
            <a:r>
              <a:rPr lang="sv-SE" baseline="0" dirty="0"/>
              <a:t> for </a:t>
            </a:r>
            <a:r>
              <a:rPr lang="sv-SE" baseline="0" dirty="0" err="1"/>
              <a:t>investments</a:t>
            </a:r>
            <a:r>
              <a:rPr lang="sv-SE" baseline="0" dirty="0"/>
              <a:t> in </a:t>
            </a:r>
            <a:r>
              <a:rPr lang="sv-SE" baseline="0" dirty="0" err="1"/>
              <a:t>energy</a:t>
            </a:r>
            <a:r>
              <a:rPr lang="sv-SE" baseline="0" dirty="0"/>
              <a:t> </a:t>
            </a:r>
            <a:r>
              <a:rPr lang="sv-SE" baseline="0" dirty="0" err="1"/>
              <a:t>infrastructure</a:t>
            </a:r>
            <a:r>
              <a:rPr lang="sv-SE" baseline="0" dirty="0"/>
              <a:t>, </a:t>
            </a:r>
            <a:r>
              <a:rPr lang="sv-SE" baseline="0" dirty="0" err="1"/>
              <a:t>governments</a:t>
            </a:r>
            <a:r>
              <a:rPr lang="sv-SE" baseline="0" dirty="0"/>
              <a:t> make </a:t>
            </a:r>
            <a:r>
              <a:rPr lang="sv-SE" baseline="0" dirty="0" err="1"/>
              <a:t>use</a:t>
            </a:r>
            <a:r>
              <a:rPr lang="sv-SE" baseline="0" dirty="0"/>
              <a:t> </a:t>
            </a:r>
            <a:r>
              <a:rPr lang="sv-SE" baseline="0" dirty="0" err="1"/>
              <a:t>of</a:t>
            </a:r>
            <a:r>
              <a:rPr lang="sv-SE" baseline="0" dirty="0"/>
              <a:t> </a:t>
            </a:r>
            <a:r>
              <a:rPr lang="sv-SE" baseline="0" dirty="0" err="1"/>
              <a:t>energy</a:t>
            </a:r>
            <a:r>
              <a:rPr lang="sv-SE" baseline="0" dirty="0"/>
              <a:t> </a:t>
            </a:r>
            <a:r>
              <a:rPr lang="sv-SE" baseline="0" dirty="0" err="1"/>
              <a:t>policies</a:t>
            </a:r>
            <a:r>
              <a:rPr lang="sv-SE" baseline="0" dirty="0"/>
              <a:t>. </a:t>
            </a:r>
            <a:r>
              <a:rPr lang="sv-SE" baseline="0" dirty="0" err="1"/>
              <a:t>Discussions</a:t>
            </a:r>
            <a:r>
              <a:rPr lang="sv-SE" baseline="0" dirty="0"/>
              <a:t> on </a:t>
            </a:r>
            <a:r>
              <a:rPr lang="sv-SE" baseline="0" dirty="0" err="1"/>
              <a:t>energy</a:t>
            </a:r>
            <a:r>
              <a:rPr lang="sv-SE" baseline="0" dirty="0"/>
              <a:t> </a:t>
            </a:r>
            <a:r>
              <a:rPr lang="sv-SE" baseline="0" dirty="0" err="1"/>
              <a:t>policies</a:t>
            </a:r>
            <a:r>
              <a:rPr lang="sv-SE" baseline="0" dirty="0"/>
              <a:t> </a:t>
            </a:r>
            <a:r>
              <a:rPr lang="sv-SE" baseline="0" dirty="0" err="1"/>
              <a:t>are</a:t>
            </a:r>
            <a:r>
              <a:rPr lang="sv-SE" baseline="0" dirty="0"/>
              <a:t> </a:t>
            </a:r>
            <a:r>
              <a:rPr lang="sv-SE" baseline="0" dirty="0" err="1"/>
              <a:t>constantly</a:t>
            </a:r>
            <a:r>
              <a:rPr lang="sv-SE" baseline="0" dirty="0"/>
              <a:t> in the </a:t>
            </a:r>
            <a:r>
              <a:rPr lang="sv-SE" baseline="0" dirty="0" err="1"/>
              <a:t>news</a:t>
            </a:r>
            <a:r>
              <a:rPr lang="sv-SE" baseline="0" dirty="0"/>
              <a:t>: the </a:t>
            </a:r>
            <a:r>
              <a:rPr lang="sv-SE" baseline="0" dirty="0" err="1"/>
              <a:t>European</a:t>
            </a:r>
            <a:r>
              <a:rPr lang="sv-SE" baseline="0" dirty="0"/>
              <a:t> </a:t>
            </a:r>
            <a:r>
              <a:rPr lang="sv-SE" baseline="0" dirty="0" err="1"/>
              <a:t>Commission’s</a:t>
            </a:r>
            <a:r>
              <a:rPr lang="sv-SE" baseline="0" dirty="0"/>
              <a:t> Green New Deal, </a:t>
            </a:r>
            <a:r>
              <a:rPr lang="sv-SE" baseline="0" dirty="0" err="1"/>
              <a:t>targeting</a:t>
            </a:r>
            <a:r>
              <a:rPr lang="sv-SE" baseline="0" dirty="0"/>
              <a:t> </a:t>
            </a:r>
            <a:r>
              <a:rPr lang="sv-SE" baseline="0" dirty="0" err="1"/>
              <a:t>net-zero</a:t>
            </a:r>
            <a:r>
              <a:rPr lang="sv-SE" baseline="0" dirty="0"/>
              <a:t> greenhouse gas emissions in 2050, </a:t>
            </a:r>
            <a:r>
              <a:rPr lang="sv-SE" baseline="0" dirty="0" err="1"/>
              <a:t>contains</a:t>
            </a:r>
            <a:r>
              <a:rPr lang="sv-SE" baseline="0" dirty="0"/>
              <a:t> </a:t>
            </a:r>
            <a:r>
              <a:rPr lang="sv-SE" baseline="0" dirty="0" err="1"/>
              <a:t>several</a:t>
            </a:r>
            <a:r>
              <a:rPr lang="sv-SE" baseline="0" dirty="0"/>
              <a:t> </a:t>
            </a:r>
            <a:r>
              <a:rPr lang="sv-SE" baseline="0" dirty="0" err="1"/>
              <a:t>examples</a:t>
            </a:r>
            <a:r>
              <a:rPr lang="sv-SE" baseline="0" dirty="0"/>
              <a:t> </a:t>
            </a:r>
            <a:r>
              <a:rPr lang="sv-SE" baseline="0" dirty="0" err="1"/>
              <a:t>of</a:t>
            </a:r>
            <a:r>
              <a:rPr lang="sv-SE" baseline="0" dirty="0"/>
              <a:t> </a:t>
            </a:r>
            <a:r>
              <a:rPr lang="sv-SE" baseline="0" dirty="0" err="1"/>
              <a:t>energy</a:t>
            </a:r>
            <a:r>
              <a:rPr lang="sv-SE" baseline="0" dirty="0"/>
              <a:t> policy; all </a:t>
            </a:r>
            <a:r>
              <a:rPr lang="sv-SE" baseline="0" dirty="0" err="1"/>
              <a:t>decisions</a:t>
            </a:r>
            <a:r>
              <a:rPr lang="sv-SE" baseline="0" dirty="0"/>
              <a:t> </a:t>
            </a:r>
            <a:r>
              <a:rPr lang="sv-SE" baseline="0" dirty="0" err="1"/>
              <a:t>of</a:t>
            </a:r>
            <a:r>
              <a:rPr lang="sv-SE" baseline="0" dirty="0"/>
              <a:t> national </a:t>
            </a:r>
            <a:r>
              <a:rPr lang="sv-SE" baseline="0" dirty="0" err="1"/>
              <a:t>leaders</a:t>
            </a:r>
            <a:r>
              <a:rPr lang="sv-SE" baseline="0" dirty="0"/>
              <a:t> </a:t>
            </a:r>
            <a:r>
              <a:rPr lang="sv-SE" baseline="0" dirty="0" err="1"/>
              <a:t>worldwide</a:t>
            </a:r>
            <a:r>
              <a:rPr lang="sv-SE" baseline="0" dirty="0"/>
              <a:t> </a:t>
            </a:r>
            <a:r>
              <a:rPr lang="sv-SE" baseline="0" dirty="0" err="1"/>
              <a:t>regarding</a:t>
            </a:r>
            <a:r>
              <a:rPr lang="sv-SE" baseline="0" dirty="0"/>
              <a:t> emission </a:t>
            </a:r>
            <a:r>
              <a:rPr lang="sv-SE" baseline="0" dirty="0" err="1"/>
              <a:t>targets</a:t>
            </a:r>
            <a:r>
              <a:rPr lang="sv-SE" baseline="0" dirty="0"/>
              <a:t>, support to </a:t>
            </a:r>
            <a:r>
              <a:rPr lang="sv-SE" baseline="0" dirty="0" err="1"/>
              <a:t>electric</a:t>
            </a:r>
            <a:r>
              <a:rPr lang="sv-SE" baseline="0" dirty="0"/>
              <a:t> </a:t>
            </a:r>
            <a:r>
              <a:rPr lang="sv-SE" baseline="0" dirty="0" err="1"/>
              <a:t>vehicles</a:t>
            </a:r>
            <a:r>
              <a:rPr lang="sv-SE" baseline="0" dirty="0"/>
              <a:t>, or support to </a:t>
            </a:r>
            <a:r>
              <a:rPr lang="sv-SE" baseline="0" dirty="0" err="1"/>
              <a:t>renewables</a:t>
            </a:r>
            <a:r>
              <a:rPr lang="sv-SE" baseline="0" dirty="0"/>
              <a:t> </a:t>
            </a:r>
            <a:r>
              <a:rPr lang="sv-SE" baseline="0" dirty="0" err="1"/>
              <a:t>are</a:t>
            </a:r>
            <a:r>
              <a:rPr lang="sv-SE" baseline="0" dirty="0"/>
              <a:t> </a:t>
            </a:r>
            <a:r>
              <a:rPr lang="sv-SE" baseline="0" dirty="0" err="1"/>
              <a:t>formalized</a:t>
            </a:r>
            <a:r>
              <a:rPr lang="sv-SE" baseline="0" dirty="0"/>
              <a:t> </a:t>
            </a:r>
            <a:r>
              <a:rPr lang="sv-SE" baseline="0" dirty="0" err="1"/>
              <a:t>through</a:t>
            </a:r>
            <a:r>
              <a:rPr lang="sv-SE" baseline="0" dirty="0"/>
              <a:t> </a:t>
            </a:r>
            <a:r>
              <a:rPr lang="sv-SE" baseline="0" dirty="0" err="1"/>
              <a:t>energy</a:t>
            </a:r>
            <a:r>
              <a:rPr lang="sv-SE" baseline="0" dirty="0"/>
              <a:t> </a:t>
            </a:r>
            <a:r>
              <a:rPr lang="sv-SE" baseline="0" dirty="0" err="1"/>
              <a:t>policies</a:t>
            </a:r>
            <a:r>
              <a:rPr lang="sv-SE" baseline="0" dirty="0"/>
              <a:t>. And so on. Energy policy </a:t>
            </a:r>
            <a:r>
              <a:rPr lang="sv-SE" baseline="0" dirty="0" err="1"/>
              <a:t>can</a:t>
            </a:r>
            <a:r>
              <a:rPr lang="sv-SE" baseline="0" dirty="0"/>
              <a:t> be </a:t>
            </a:r>
            <a:r>
              <a:rPr lang="sv-SE" baseline="0" dirty="0" err="1"/>
              <a:t>defined</a:t>
            </a:r>
            <a:r>
              <a:rPr lang="sv-SE" baseline="0" dirty="0"/>
              <a:t> as the </a:t>
            </a:r>
            <a:r>
              <a:rPr lang="sv-SE" baseline="0" dirty="0" err="1"/>
              <a:t>manner</a:t>
            </a:r>
            <a:r>
              <a:rPr lang="sv-SE" baseline="0" dirty="0"/>
              <a:t> in </a:t>
            </a:r>
            <a:r>
              <a:rPr lang="sv-SE" baseline="0" dirty="0" err="1"/>
              <a:t>which</a:t>
            </a:r>
            <a:r>
              <a:rPr lang="sv-SE" baseline="0" dirty="0"/>
              <a:t> a given </a:t>
            </a:r>
            <a:r>
              <a:rPr lang="sv-SE" baseline="0" dirty="0" err="1"/>
              <a:t>entity</a:t>
            </a:r>
            <a:r>
              <a:rPr lang="sv-SE" baseline="0" dirty="0"/>
              <a:t> (for </a:t>
            </a:r>
            <a:r>
              <a:rPr lang="sv-SE" baseline="0" dirty="0" err="1"/>
              <a:t>instance</a:t>
            </a:r>
            <a:r>
              <a:rPr lang="sv-SE" baseline="0" dirty="0"/>
              <a:t>, a </a:t>
            </a:r>
            <a:r>
              <a:rPr lang="sv-SE" baseline="0" dirty="0" err="1"/>
              <a:t>government</a:t>
            </a:r>
            <a:r>
              <a:rPr lang="sv-SE" baseline="0" dirty="0"/>
              <a:t>) </a:t>
            </a:r>
            <a:r>
              <a:rPr lang="sv-SE" baseline="0" dirty="0" err="1"/>
              <a:t>addresses</a:t>
            </a:r>
            <a:r>
              <a:rPr lang="sv-SE" baseline="0" dirty="0"/>
              <a:t> </a:t>
            </a:r>
            <a:r>
              <a:rPr lang="sv-SE" baseline="0" dirty="0" err="1"/>
              <a:t>issues</a:t>
            </a:r>
            <a:r>
              <a:rPr lang="sv-SE" baseline="0" dirty="0"/>
              <a:t> </a:t>
            </a:r>
            <a:r>
              <a:rPr lang="sv-SE" baseline="0" dirty="0" err="1"/>
              <a:t>of</a:t>
            </a:r>
            <a:r>
              <a:rPr lang="sv-SE" baseline="0" dirty="0"/>
              <a:t> </a:t>
            </a:r>
            <a:r>
              <a:rPr lang="sv-SE" baseline="0" dirty="0" err="1"/>
              <a:t>energy</a:t>
            </a:r>
            <a:r>
              <a:rPr lang="sv-SE" baseline="0" dirty="0"/>
              <a:t> planning. Energy </a:t>
            </a:r>
            <a:r>
              <a:rPr lang="sv-SE" baseline="0" dirty="0" err="1"/>
              <a:t>policies</a:t>
            </a:r>
            <a:r>
              <a:rPr lang="sv-SE" baseline="0" dirty="0"/>
              <a:t> cover all parts </a:t>
            </a:r>
            <a:r>
              <a:rPr lang="sv-SE" baseline="0" dirty="0" err="1"/>
              <a:t>of</a:t>
            </a:r>
            <a:r>
              <a:rPr lang="sv-SE" baseline="0" dirty="0"/>
              <a:t> the </a:t>
            </a:r>
            <a:r>
              <a:rPr lang="sv-SE" baseline="0" dirty="0" err="1"/>
              <a:t>energy</a:t>
            </a:r>
            <a:r>
              <a:rPr lang="sv-SE" baseline="0" dirty="0"/>
              <a:t> system, from </a:t>
            </a:r>
            <a:r>
              <a:rPr lang="sv-SE" baseline="0" dirty="0" err="1"/>
              <a:t>resources</a:t>
            </a:r>
            <a:r>
              <a:rPr lang="sv-SE" baseline="0" dirty="0"/>
              <a:t>, to </a:t>
            </a:r>
            <a:r>
              <a:rPr lang="sv-SE" baseline="0" dirty="0" err="1"/>
              <a:t>conversion</a:t>
            </a:r>
            <a:r>
              <a:rPr lang="sv-SE" baseline="0" dirty="0"/>
              <a:t>, distribution and end </a:t>
            </a:r>
            <a:r>
              <a:rPr lang="sv-SE" baseline="0" dirty="0" err="1"/>
              <a:t>uses</a:t>
            </a:r>
            <a:r>
              <a:rPr lang="sv-SE" baseline="0" dirty="0"/>
              <a:t>. </a:t>
            </a:r>
            <a:r>
              <a:rPr lang="sv-SE" baseline="0" dirty="0" err="1"/>
              <a:t>Aspects</a:t>
            </a:r>
            <a:r>
              <a:rPr lang="sv-SE" baseline="0" dirty="0"/>
              <a:t> </a:t>
            </a:r>
            <a:r>
              <a:rPr lang="sv-SE" baseline="0" dirty="0" err="1"/>
              <a:t>that</a:t>
            </a:r>
            <a:r>
              <a:rPr lang="sv-SE" baseline="0" dirty="0"/>
              <a:t> </a:t>
            </a:r>
            <a:r>
              <a:rPr lang="sv-SE" baseline="0" dirty="0" err="1"/>
              <a:t>are</a:t>
            </a:r>
            <a:r>
              <a:rPr lang="sv-SE" baseline="0" dirty="0"/>
              <a:t> </a:t>
            </a:r>
            <a:r>
              <a:rPr lang="sv-SE" baseline="0" dirty="0" err="1"/>
              <a:t>typically</a:t>
            </a:r>
            <a:r>
              <a:rPr lang="sv-SE" baseline="0" dirty="0"/>
              <a:t> </a:t>
            </a:r>
            <a:r>
              <a:rPr lang="sv-SE" baseline="0" dirty="0" err="1"/>
              <a:t>targeted</a:t>
            </a:r>
            <a:r>
              <a:rPr lang="sv-SE" baseline="0" dirty="0"/>
              <a:t> by </a:t>
            </a:r>
            <a:r>
              <a:rPr lang="sv-SE" baseline="0" dirty="0" err="1"/>
              <a:t>energy</a:t>
            </a:r>
            <a:r>
              <a:rPr lang="sv-SE" baseline="0" dirty="0"/>
              <a:t> </a:t>
            </a:r>
            <a:r>
              <a:rPr lang="sv-SE" baseline="0" dirty="0" err="1"/>
              <a:t>policies</a:t>
            </a:r>
            <a:r>
              <a:rPr lang="sv-SE" baseline="0" dirty="0"/>
              <a:t> </a:t>
            </a:r>
            <a:r>
              <a:rPr lang="sv-SE" baseline="0" dirty="0" err="1"/>
              <a:t>are</a:t>
            </a:r>
            <a:r>
              <a:rPr lang="sv-SE" baseline="0" dirty="0"/>
              <a:t>: </a:t>
            </a:r>
            <a:r>
              <a:rPr lang="sv-SE" baseline="0" dirty="0" err="1"/>
              <a:t>energy</a:t>
            </a:r>
            <a:r>
              <a:rPr lang="sv-SE" baseline="0" dirty="0"/>
              <a:t> </a:t>
            </a:r>
            <a:r>
              <a:rPr lang="sv-SE" baseline="0" dirty="0" err="1"/>
              <a:t>security</a:t>
            </a:r>
            <a:r>
              <a:rPr lang="sv-SE" baseline="0" dirty="0"/>
              <a:t> (for </a:t>
            </a:r>
            <a:r>
              <a:rPr lang="sv-SE" baseline="0" dirty="0" err="1"/>
              <a:t>instance</a:t>
            </a:r>
            <a:r>
              <a:rPr lang="sv-SE" baseline="0" dirty="0"/>
              <a:t>, </a:t>
            </a:r>
            <a:r>
              <a:rPr lang="sv-SE" baseline="0" dirty="0" err="1"/>
              <a:t>including</a:t>
            </a:r>
            <a:r>
              <a:rPr lang="sv-SE" baseline="0" dirty="0"/>
              <a:t> </a:t>
            </a:r>
            <a:r>
              <a:rPr lang="sv-SE" baseline="0" dirty="0" err="1"/>
              <a:t>independence</a:t>
            </a:r>
            <a:r>
              <a:rPr lang="sv-SE" baseline="0" dirty="0"/>
              <a:t> </a:t>
            </a:r>
            <a:r>
              <a:rPr lang="sv-SE" baseline="0" dirty="0" err="1"/>
              <a:t>of</a:t>
            </a:r>
            <a:r>
              <a:rPr lang="sv-SE" baseline="0" dirty="0"/>
              <a:t> the </a:t>
            </a:r>
            <a:r>
              <a:rPr lang="sv-SE" baseline="0" dirty="0" err="1"/>
              <a:t>energy</a:t>
            </a:r>
            <a:r>
              <a:rPr lang="sv-SE" baseline="0" dirty="0"/>
              <a:t> </a:t>
            </a:r>
            <a:r>
              <a:rPr lang="sv-SE" baseline="0" dirty="0" err="1"/>
              <a:t>supply</a:t>
            </a:r>
            <a:r>
              <a:rPr lang="sv-SE" baseline="0" dirty="0"/>
              <a:t> from </a:t>
            </a:r>
            <a:r>
              <a:rPr lang="sv-SE" baseline="0" dirty="0" err="1"/>
              <a:t>other</a:t>
            </a:r>
            <a:r>
              <a:rPr lang="sv-SE" baseline="0" dirty="0"/>
              <a:t> </a:t>
            </a:r>
            <a:r>
              <a:rPr lang="sv-SE" baseline="0" dirty="0" err="1"/>
              <a:t>countries</a:t>
            </a:r>
            <a:r>
              <a:rPr lang="sv-SE" baseline="0" dirty="0"/>
              <a:t>), </a:t>
            </a:r>
            <a:r>
              <a:rPr lang="sv-SE" baseline="0" dirty="0" err="1"/>
              <a:t>environmental</a:t>
            </a:r>
            <a:r>
              <a:rPr lang="sv-SE" baseline="0" dirty="0"/>
              <a:t> </a:t>
            </a:r>
            <a:r>
              <a:rPr lang="sv-SE" baseline="0" dirty="0" err="1"/>
              <a:t>protection</a:t>
            </a:r>
            <a:r>
              <a:rPr lang="sv-SE" baseline="0" dirty="0"/>
              <a:t> (for </a:t>
            </a:r>
            <a:r>
              <a:rPr lang="sv-SE" baseline="0" dirty="0" err="1"/>
              <a:t>instance</a:t>
            </a:r>
            <a:r>
              <a:rPr lang="sv-SE" baseline="0" dirty="0"/>
              <a:t>, limits to emission </a:t>
            </a:r>
            <a:r>
              <a:rPr lang="sv-SE" baseline="0" dirty="0" err="1"/>
              <a:t>of</a:t>
            </a:r>
            <a:r>
              <a:rPr lang="sv-SE" baseline="0" dirty="0"/>
              <a:t> greenhouse </a:t>
            </a:r>
            <a:r>
              <a:rPr lang="sv-SE" baseline="0" dirty="0" err="1"/>
              <a:t>gases</a:t>
            </a:r>
            <a:r>
              <a:rPr lang="sv-SE" baseline="0" dirty="0"/>
              <a:t>), market </a:t>
            </a:r>
            <a:r>
              <a:rPr lang="sv-SE" baseline="0" dirty="0" err="1"/>
              <a:t>structures</a:t>
            </a:r>
            <a:r>
              <a:rPr lang="sv-SE" baseline="0" dirty="0"/>
              <a:t> (for </a:t>
            </a:r>
            <a:r>
              <a:rPr lang="sv-SE" baseline="0" dirty="0" err="1"/>
              <a:t>instance</a:t>
            </a:r>
            <a:r>
              <a:rPr lang="sv-SE" baseline="0" dirty="0"/>
              <a:t>, </a:t>
            </a:r>
            <a:r>
              <a:rPr lang="sv-SE" baseline="0" dirty="0" err="1"/>
              <a:t>liberalisation</a:t>
            </a:r>
            <a:r>
              <a:rPr lang="sv-SE" baseline="0" dirty="0"/>
              <a:t> </a:t>
            </a:r>
            <a:r>
              <a:rPr lang="sv-SE" baseline="0" dirty="0" err="1"/>
              <a:t>of</a:t>
            </a:r>
            <a:r>
              <a:rPr lang="sv-SE" baseline="0" dirty="0"/>
              <a:t> </a:t>
            </a:r>
            <a:r>
              <a:rPr lang="sv-SE" baseline="0" dirty="0" err="1"/>
              <a:t>electricity</a:t>
            </a:r>
            <a:r>
              <a:rPr lang="sv-SE" baseline="0" dirty="0"/>
              <a:t> </a:t>
            </a:r>
            <a:r>
              <a:rPr lang="sv-SE" baseline="0" dirty="0" err="1"/>
              <a:t>supply</a:t>
            </a:r>
            <a:r>
              <a:rPr lang="sv-SE" baseline="0" dirty="0"/>
              <a:t>), </a:t>
            </a:r>
            <a:r>
              <a:rPr lang="sv-SE" baseline="0" dirty="0" err="1"/>
              <a:t>incentives</a:t>
            </a:r>
            <a:r>
              <a:rPr lang="sv-SE" baseline="0" dirty="0"/>
              <a:t> or </a:t>
            </a:r>
            <a:r>
              <a:rPr lang="sv-SE" baseline="0" dirty="0" err="1"/>
              <a:t>disincentives</a:t>
            </a:r>
            <a:r>
              <a:rPr lang="sv-SE" baseline="0" dirty="0"/>
              <a:t> (like </a:t>
            </a:r>
            <a:r>
              <a:rPr lang="sv-SE" baseline="0" dirty="0" err="1"/>
              <a:t>carbon</a:t>
            </a:r>
            <a:r>
              <a:rPr lang="sv-SE" baseline="0" dirty="0"/>
              <a:t> </a:t>
            </a:r>
            <a:r>
              <a:rPr lang="sv-SE" baseline="0" dirty="0" err="1"/>
              <a:t>taxes</a:t>
            </a:r>
            <a:r>
              <a:rPr lang="sv-SE" baseline="0" dirty="0"/>
              <a:t>), </a:t>
            </a:r>
            <a:r>
              <a:rPr lang="sv-SE" baseline="0" dirty="0" err="1"/>
              <a:t>energy</a:t>
            </a:r>
            <a:r>
              <a:rPr lang="sv-SE" baseline="0" dirty="0"/>
              <a:t> </a:t>
            </a:r>
            <a:r>
              <a:rPr lang="sv-SE" baseline="0" dirty="0" err="1"/>
              <a:t>conservation</a:t>
            </a:r>
            <a:r>
              <a:rPr lang="sv-SE" baseline="0" dirty="0"/>
              <a:t> (</a:t>
            </a:r>
            <a:r>
              <a:rPr lang="sv-SE" baseline="0" dirty="0" err="1"/>
              <a:t>such</a:t>
            </a:r>
            <a:r>
              <a:rPr lang="sv-SE" baseline="0" dirty="0"/>
              <a:t> as </a:t>
            </a:r>
            <a:r>
              <a:rPr lang="sv-SE" baseline="0" dirty="0" err="1"/>
              <a:t>measures</a:t>
            </a:r>
            <a:r>
              <a:rPr lang="sv-SE" baseline="0" dirty="0"/>
              <a:t> for </a:t>
            </a:r>
            <a:r>
              <a:rPr lang="sv-SE" baseline="0" dirty="0" err="1"/>
              <a:t>energy</a:t>
            </a:r>
            <a:r>
              <a:rPr lang="sv-SE" baseline="0" dirty="0"/>
              <a:t> </a:t>
            </a:r>
            <a:r>
              <a:rPr lang="sv-SE" baseline="0" dirty="0" err="1"/>
              <a:t>efficiency</a:t>
            </a:r>
            <a:r>
              <a:rPr lang="sv-SE" baseline="0" dirty="0"/>
              <a:t> in </a:t>
            </a:r>
            <a:r>
              <a:rPr lang="sv-SE" baseline="0" dirty="0" err="1"/>
              <a:t>buildings</a:t>
            </a:r>
            <a:r>
              <a:rPr lang="sv-SE" baseline="0" dirty="0"/>
              <a:t>).</a:t>
            </a:r>
            <a:endParaRPr lang="sv-SE" dirty="0"/>
          </a:p>
          <a:p>
            <a:endParaRPr lang="sv-SE" dirty="0"/>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370942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a:t>
            </a:r>
            <a:r>
              <a:rPr lang="sv-SE" baseline="0" dirty="0"/>
              <a:t>he </a:t>
            </a:r>
            <a:r>
              <a:rPr lang="sv-SE" baseline="0" dirty="0" err="1"/>
              <a:t>issues</a:t>
            </a:r>
            <a:r>
              <a:rPr lang="sv-SE" baseline="0" dirty="0"/>
              <a:t> </a:t>
            </a:r>
            <a:r>
              <a:rPr lang="sv-SE" baseline="0" dirty="0" err="1"/>
              <a:t>dealt</a:t>
            </a:r>
            <a:r>
              <a:rPr lang="sv-SE" baseline="0" dirty="0"/>
              <a:t> by </a:t>
            </a:r>
            <a:r>
              <a:rPr lang="sv-SE" baseline="0" dirty="0" err="1"/>
              <a:t>energy</a:t>
            </a:r>
            <a:r>
              <a:rPr lang="sv-SE" baseline="0" dirty="0"/>
              <a:t> </a:t>
            </a:r>
            <a:r>
              <a:rPr lang="sv-SE" baseline="0" dirty="0" err="1"/>
              <a:t>policies</a:t>
            </a:r>
            <a:r>
              <a:rPr lang="sv-SE" baseline="0" dirty="0"/>
              <a:t> </a:t>
            </a:r>
            <a:r>
              <a:rPr lang="sv-SE" baseline="0" dirty="0" err="1"/>
              <a:t>may</a:t>
            </a:r>
            <a:r>
              <a:rPr lang="sv-SE" baseline="0" dirty="0"/>
              <a:t> be </a:t>
            </a:r>
            <a:r>
              <a:rPr lang="sv-SE" baseline="0" dirty="0" err="1"/>
              <a:t>summarised</a:t>
            </a:r>
            <a:r>
              <a:rPr lang="sv-SE" baseline="0" dirty="0"/>
              <a:t> in </a:t>
            </a:r>
            <a:r>
              <a:rPr lang="sv-SE" baseline="0" dirty="0" err="1"/>
              <a:t>three</a:t>
            </a:r>
            <a:r>
              <a:rPr lang="sv-SE" baseline="0" dirty="0"/>
              <a:t> </a:t>
            </a:r>
            <a:r>
              <a:rPr lang="sv-SE" baseline="0" dirty="0" err="1"/>
              <a:t>categories</a:t>
            </a:r>
            <a:r>
              <a:rPr lang="sv-SE" baseline="0" dirty="0"/>
              <a:t>: </a:t>
            </a:r>
            <a:r>
              <a:rPr lang="sv-SE" baseline="0" dirty="0" err="1"/>
              <a:t>sustainability</a:t>
            </a:r>
            <a:r>
              <a:rPr lang="sv-SE" baseline="0" dirty="0"/>
              <a:t>, </a:t>
            </a:r>
            <a:r>
              <a:rPr lang="sv-SE" baseline="0" dirty="0" err="1"/>
              <a:t>security</a:t>
            </a:r>
            <a:r>
              <a:rPr lang="sv-SE" baseline="0" dirty="0"/>
              <a:t> and </a:t>
            </a:r>
            <a:r>
              <a:rPr lang="sv-SE" baseline="0" dirty="0" err="1"/>
              <a:t>affordability</a:t>
            </a:r>
            <a:r>
              <a:rPr lang="sv-SE" baseline="0" dirty="0"/>
              <a:t>. </a:t>
            </a:r>
            <a:r>
              <a:rPr lang="sv-SE" baseline="0" dirty="0" err="1"/>
              <a:t>These</a:t>
            </a:r>
            <a:r>
              <a:rPr lang="sv-SE" baseline="0" dirty="0"/>
              <a:t> </a:t>
            </a:r>
            <a:r>
              <a:rPr lang="sv-SE" baseline="0" dirty="0" err="1"/>
              <a:t>three</a:t>
            </a:r>
            <a:r>
              <a:rPr lang="sv-SE" baseline="0" dirty="0"/>
              <a:t> </a:t>
            </a:r>
            <a:r>
              <a:rPr lang="sv-SE" baseline="0" dirty="0" err="1"/>
              <a:t>categories</a:t>
            </a:r>
            <a:r>
              <a:rPr lang="sv-SE" baseline="0" dirty="0"/>
              <a:t> </a:t>
            </a:r>
            <a:r>
              <a:rPr lang="sv-SE" baseline="0" dirty="0" err="1"/>
              <a:t>are</a:t>
            </a:r>
            <a:r>
              <a:rPr lang="sv-SE" baseline="0" dirty="0"/>
              <a:t> </a:t>
            </a:r>
            <a:r>
              <a:rPr lang="sv-SE" baseline="0" dirty="0" err="1"/>
              <a:t>tightly</a:t>
            </a:r>
            <a:r>
              <a:rPr lang="sv-SE" baseline="0" dirty="0"/>
              <a:t> </a:t>
            </a:r>
            <a:r>
              <a:rPr lang="sv-SE" baseline="0" dirty="0" err="1"/>
              <a:t>linked</a:t>
            </a:r>
            <a:r>
              <a:rPr lang="sv-SE" baseline="0" dirty="0"/>
              <a:t> to the United </a:t>
            </a:r>
            <a:r>
              <a:rPr lang="sv-SE" baseline="0" dirty="0" err="1"/>
              <a:t>Nation’s</a:t>
            </a:r>
            <a:r>
              <a:rPr lang="sv-SE" baseline="0" dirty="0"/>
              <a:t> </a:t>
            </a:r>
            <a:r>
              <a:rPr lang="sv-SE" baseline="0" dirty="0" err="1"/>
              <a:t>Sustainable</a:t>
            </a:r>
            <a:r>
              <a:rPr lang="sv-SE" baseline="0" dirty="0"/>
              <a:t> </a:t>
            </a:r>
            <a:r>
              <a:rPr lang="sv-SE" baseline="0" dirty="0" err="1"/>
              <a:t>Development</a:t>
            </a:r>
            <a:r>
              <a:rPr lang="sv-SE" baseline="0" dirty="0"/>
              <a:t> agenda. </a:t>
            </a:r>
            <a:r>
              <a:rPr lang="sv-SE" baseline="0" dirty="0" err="1"/>
              <a:t>One</a:t>
            </a:r>
            <a:r>
              <a:rPr lang="sv-SE" baseline="0" dirty="0"/>
              <a:t> </a:t>
            </a:r>
            <a:r>
              <a:rPr lang="sv-SE" baseline="0" dirty="0" err="1"/>
              <a:t>may</a:t>
            </a:r>
            <a:r>
              <a:rPr lang="sv-SE" baseline="0" dirty="0"/>
              <a:t> </a:t>
            </a:r>
            <a:r>
              <a:rPr lang="sv-SE" baseline="0" dirty="0" err="1"/>
              <a:t>then</a:t>
            </a:r>
            <a:r>
              <a:rPr lang="sv-SE" baseline="0" dirty="0"/>
              <a:t> </a:t>
            </a:r>
            <a:r>
              <a:rPr lang="sv-SE" baseline="0" dirty="0" err="1"/>
              <a:t>say</a:t>
            </a:r>
            <a:r>
              <a:rPr lang="sv-SE" baseline="0" dirty="0"/>
              <a:t> </a:t>
            </a:r>
            <a:r>
              <a:rPr lang="sv-SE" baseline="0" dirty="0" err="1"/>
              <a:t>that</a:t>
            </a:r>
            <a:r>
              <a:rPr lang="sv-SE" baseline="0" dirty="0"/>
              <a:t> </a:t>
            </a:r>
            <a:r>
              <a:rPr lang="sv-SE" baseline="0" dirty="0" err="1"/>
              <a:t>energy</a:t>
            </a:r>
            <a:r>
              <a:rPr lang="sv-SE" baseline="0" dirty="0"/>
              <a:t> policy faces a so-</a:t>
            </a:r>
            <a:r>
              <a:rPr lang="sv-SE" baseline="0" dirty="0" err="1"/>
              <a:t>called</a:t>
            </a:r>
            <a:r>
              <a:rPr lang="sv-SE" baseline="0" dirty="0"/>
              <a:t> </a:t>
            </a:r>
            <a:r>
              <a:rPr lang="sv-SE" baseline="0" dirty="0" err="1"/>
              <a:t>trilemma</a:t>
            </a:r>
            <a:r>
              <a:rPr lang="sv-SE" baseline="0" dirty="0"/>
              <a:t>. </a:t>
            </a:r>
          </a:p>
          <a:p>
            <a:pPr marL="0" indent="0">
              <a:buFont typeface="Arial" panose="020B0604020202020204" pitchFamily="34" charset="0"/>
              <a:buNone/>
            </a:pPr>
            <a:r>
              <a:rPr lang="sv-SE" baseline="0" dirty="0"/>
              <a:t>As far as </a:t>
            </a:r>
            <a:r>
              <a:rPr lang="sv-SE" baseline="0" dirty="0" err="1"/>
              <a:t>sustainability</a:t>
            </a:r>
            <a:r>
              <a:rPr lang="sv-SE" baseline="0" dirty="0"/>
              <a:t> is </a:t>
            </a:r>
            <a:r>
              <a:rPr lang="sv-SE" baseline="0" dirty="0" err="1"/>
              <a:t>concerned</a:t>
            </a:r>
            <a:r>
              <a:rPr lang="sv-SE" baseline="0" dirty="0"/>
              <a:t>, </a:t>
            </a:r>
            <a:r>
              <a:rPr lang="sv-SE" baseline="0" dirty="0" err="1"/>
              <a:t>typical</a:t>
            </a:r>
            <a:r>
              <a:rPr lang="sv-SE" baseline="0" dirty="0"/>
              <a:t> </a:t>
            </a:r>
            <a:r>
              <a:rPr lang="sv-SE" baseline="0" dirty="0" err="1"/>
              <a:t>questions</a:t>
            </a:r>
            <a:r>
              <a:rPr lang="sv-SE" baseline="0" dirty="0"/>
              <a:t> </a:t>
            </a:r>
            <a:r>
              <a:rPr lang="sv-SE" baseline="0" dirty="0" err="1"/>
              <a:t>that</a:t>
            </a:r>
            <a:r>
              <a:rPr lang="sv-SE" baseline="0" dirty="0"/>
              <a:t> </a:t>
            </a:r>
            <a:r>
              <a:rPr lang="sv-SE" baseline="0" dirty="0" err="1"/>
              <a:t>energy</a:t>
            </a:r>
            <a:r>
              <a:rPr lang="sv-SE" baseline="0" dirty="0"/>
              <a:t> policy has to </a:t>
            </a:r>
            <a:r>
              <a:rPr lang="sv-SE" baseline="0" dirty="0" err="1"/>
              <a:t>address</a:t>
            </a:r>
            <a:r>
              <a:rPr lang="sv-SE" baseline="0" dirty="0"/>
              <a:t> </a:t>
            </a:r>
            <a:r>
              <a:rPr lang="sv-SE" baseline="0" dirty="0" err="1"/>
              <a:t>are</a:t>
            </a:r>
            <a:r>
              <a:rPr lang="sv-SE" baseline="0" dirty="0"/>
              <a:t>: </a:t>
            </a:r>
            <a:r>
              <a:rPr lang="en-US" sz="1200" dirty="0">
                <a:latin typeface="Roboto" panose="02000000000000000000" pitchFamily="2" charset="0"/>
                <a:ea typeface="Roboto" panose="02000000000000000000" pitchFamily="2" charset="0"/>
                <a:cs typeface="Calibri Light" panose="020F0302020204030204" pitchFamily="34" charset="0"/>
              </a:rPr>
              <a:t>What needs to be done to supply modern energy sources to remote areas? Or:</a:t>
            </a:r>
            <a:r>
              <a:rPr lang="en-US" sz="1200" baseline="0" dirty="0">
                <a:latin typeface="Roboto" panose="02000000000000000000" pitchFamily="2" charset="0"/>
                <a:ea typeface="Roboto" panose="02000000000000000000" pitchFamily="2" charset="0"/>
                <a:cs typeface="Calibri Light" panose="020F0302020204030204" pitchFamily="34" charset="0"/>
              </a:rPr>
              <a:t> </a:t>
            </a:r>
            <a:r>
              <a:rPr lang="en-US" sz="1200" dirty="0">
                <a:latin typeface="Roboto" panose="02000000000000000000" pitchFamily="2" charset="0"/>
                <a:ea typeface="Roboto" panose="02000000000000000000" pitchFamily="2" charset="0"/>
                <a:cs typeface="Calibri Light" panose="020F0302020204030204" pitchFamily="34" charset="0"/>
              </a:rPr>
              <a:t>What needs to be done to increase the share of renewable technologies?</a:t>
            </a:r>
          </a:p>
          <a:p>
            <a:pPr marL="0" indent="0">
              <a:buFont typeface="Arial" panose="020B0604020202020204" pitchFamily="34" charset="0"/>
              <a:buNone/>
            </a:pPr>
            <a:r>
              <a:rPr lang="en-US" sz="1200" dirty="0">
                <a:latin typeface="Roboto" panose="02000000000000000000" pitchFamily="2" charset="0"/>
                <a:ea typeface="Roboto" panose="02000000000000000000" pitchFamily="2" charset="0"/>
                <a:cs typeface="Calibri Light" panose="020F0302020204030204" pitchFamily="34" charset="0"/>
              </a:rPr>
              <a:t>As</a:t>
            </a:r>
            <a:r>
              <a:rPr lang="en-US" sz="1200" baseline="0" dirty="0">
                <a:latin typeface="Roboto" panose="02000000000000000000" pitchFamily="2" charset="0"/>
                <a:ea typeface="Roboto" panose="02000000000000000000" pitchFamily="2" charset="0"/>
                <a:cs typeface="Calibri Light" panose="020F0302020204030204" pitchFamily="34" charset="0"/>
              </a:rPr>
              <a:t> far as security is concerned, energy policy has to address questions such as: </a:t>
            </a:r>
            <a:r>
              <a:rPr lang="en-US" sz="1200" dirty="0">
                <a:latin typeface="Roboto" panose="02000000000000000000" pitchFamily="2" charset="0"/>
                <a:ea typeface="Roboto" panose="02000000000000000000" pitchFamily="2" charset="0"/>
                <a:cs typeface="Calibri Light" panose="020F0302020204030204" pitchFamily="34" charset="0"/>
              </a:rPr>
              <a:t>Should electricity import be allowed? Should existing nuclear facilities be closed down?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Roboto" panose="02000000000000000000" pitchFamily="2" charset="0"/>
                <a:ea typeface="Roboto" panose="02000000000000000000" pitchFamily="2" charset="0"/>
                <a:cs typeface="Calibri Light" panose="020F0302020204030204" pitchFamily="34" charset="0"/>
              </a:rPr>
              <a:t>Finally, regarding affordability,</a:t>
            </a:r>
            <a:r>
              <a:rPr lang="en-US" sz="1200" baseline="0" dirty="0">
                <a:latin typeface="Roboto" panose="02000000000000000000" pitchFamily="2" charset="0"/>
                <a:ea typeface="Roboto" panose="02000000000000000000" pitchFamily="2" charset="0"/>
                <a:cs typeface="Calibri Light" panose="020F0302020204030204" pitchFamily="34" charset="0"/>
              </a:rPr>
              <a:t> a typical question that energy policy will try to address could be: </a:t>
            </a:r>
            <a:r>
              <a:rPr lang="en-US" sz="1200" dirty="0">
                <a:latin typeface="Roboto" panose="02000000000000000000" pitchFamily="2" charset="0"/>
                <a:ea typeface="Roboto" panose="02000000000000000000" pitchFamily="2" charset="0"/>
                <a:cs typeface="Calibri Light" panose="020F0302020204030204" pitchFamily="34" charset="0"/>
              </a:rPr>
              <a:t>Can an energy conservation program help in reducing the cost of energy supply?</a:t>
            </a:r>
            <a:endParaRPr lang="sv-SE" sz="1200" dirty="0">
              <a:latin typeface="Roboto" panose="02000000000000000000" pitchFamily="2" charset="0"/>
              <a:ea typeface="Roboto" panose="02000000000000000000" pitchFamily="2"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err="1">
                <a:latin typeface="Roboto" panose="02000000000000000000" pitchFamily="2" charset="0"/>
                <a:ea typeface="Roboto" panose="02000000000000000000" pitchFamily="2" charset="0"/>
                <a:cs typeface="Calibri Light" panose="020F0302020204030204" pitchFamily="34" charset="0"/>
              </a:rPr>
              <a:t>Addressing</a:t>
            </a:r>
            <a:r>
              <a:rPr lang="sv-SE" sz="1200" baseline="0" dirty="0">
                <a:latin typeface="Roboto" panose="02000000000000000000" pitchFamily="2" charset="0"/>
                <a:ea typeface="Roboto" panose="02000000000000000000" pitchFamily="2" charset="0"/>
                <a:cs typeface="Calibri Light" panose="020F0302020204030204" pitchFamily="34" charset="0"/>
              </a:rPr>
              <a:t> all </a:t>
            </a:r>
            <a:r>
              <a:rPr lang="sv-SE" sz="1200" baseline="0" dirty="0" err="1">
                <a:latin typeface="Roboto" panose="02000000000000000000" pitchFamily="2" charset="0"/>
                <a:ea typeface="Roboto" panose="02000000000000000000" pitchFamily="2" charset="0"/>
                <a:cs typeface="Calibri Light" panose="020F0302020204030204" pitchFamily="34" charset="0"/>
              </a:rPr>
              <a:t>these</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questions</a:t>
            </a:r>
            <a:r>
              <a:rPr lang="sv-SE" sz="1200" baseline="0" dirty="0">
                <a:latin typeface="Roboto" panose="02000000000000000000" pitchFamily="2" charset="0"/>
                <a:ea typeface="Roboto" panose="02000000000000000000" pitchFamily="2" charset="0"/>
                <a:cs typeface="Calibri Light" panose="020F0302020204030204" pitchFamily="34" charset="0"/>
              </a:rPr>
              <a:t> for a country or a region </a:t>
            </a:r>
            <a:r>
              <a:rPr lang="sv-SE" sz="1200" baseline="0" dirty="0" err="1">
                <a:latin typeface="Roboto" panose="02000000000000000000" pitchFamily="2" charset="0"/>
                <a:ea typeface="Roboto" panose="02000000000000000000" pitchFamily="2" charset="0"/>
                <a:cs typeface="Calibri Light" panose="020F0302020204030204" pitchFamily="34" charset="0"/>
              </a:rPr>
              <a:t>requires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complicated</a:t>
            </a:r>
            <a:r>
              <a:rPr lang="sv-SE" sz="1200" baseline="0" dirty="0">
                <a:latin typeface="Roboto" panose="02000000000000000000" pitchFamily="2" charset="0"/>
                <a:ea typeface="Roboto" panose="02000000000000000000" pitchFamily="2" charset="0"/>
                <a:cs typeface="Calibri Light" panose="020F0302020204030204" pitchFamily="34" charset="0"/>
              </a:rPr>
              <a:t> decision </a:t>
            </a:r>
            <a:r>
              <a:rPr lang="sv-SE" sz="1200" baseline="0" dirty="0" err="1">
                <a:latin typeface="Roboto" panose="02000000000000000000" pitchFamily="2" charset="0"/>
                <a:ea typeface="Roboto" panose="02000000000000000000" pitchFamily="2" charset="0"/>
                <a:cs typeface="Calibri Light" panose="020F0302020204030204" pitchFamily="34" charset="0"/>
              </a:rPr>
              <a:t>making</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processes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that</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involve</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many</a:t>
            </a:r>
            <a:r>
              <a:rPr lang="sv-SE" sz="1200" baseline="0" dirty="0">
                <a:latin typeface="Roboto" panose="02000000000000000000" pitchFamily="2" charset="0"/>
                <a:ea typeface="Roboto" panose="02000000000000000000" pitchFamily="2" charset="0"/>
                <a:cs typeface="Calibri Light" panose="020F0302020204030204" pitchFamily="34" charset="0"/>
              </a:rPr>
              <a:t> parts </a:t>
            </a:r>
            <a:r>
              <a:rPr lang="sv-SE" sz="1200" baseline="0" dirty="0" err="1">
                <a:latin typeface="Roboto" panose="02000000000000000000" pitchFamily="2" charset="0"/>
                <a:ea typeface="Roboto" panose="02000000000000000000" pitchFamily="2" charset="0"/>
                <a:cs typeface="Calibri Light" panose="020F0302020204030204" pitchFamily="34" charset="0"/>
              </a:rPr>
              <a:t>of</a:t>
            </a:r>
            <a:r>
              <a:rPr lang="sv-SE" sz="1200" baseline="0" dirty="0">
                <a:latin typeface="Roboto" panose="02000000000000000000" pitchFamily="2" charset="0"/>
                <a:ea typeface="Roboto" panose="02000000000000000000" pitchFamily="2" charset="0"/>
                <a:cs typeface="Calibri Light" panose="020F0302020204030204" pitchFamily="34" charset="0"/>
              </a:rPr>
              <a:t> the </a:t>
            </a:r>
            <a:r>
              <a:rPr lang="sv-SE" sz="1200" baseline="0" dirty="0" err="1">
                <a:latin typeface="Roboto" panose="02000000000000000000" pitchFamily="2" charset="0"/>
                <a:ea typeface="Roboto" panose="02000000000000000000" pitchFamily="2" charset="0"/>
                <a:cs typeface="Calibri Light" panose="020F0302020204030204" pitchFamily="34" charset="0"/>
              </a:rPr>
              <a:t>energy</a:t>
            </a:r>
            <a:r>
              <a:rPr lang="sv-SE" sz="1200" baseline="0" dirty="0">
                <a:latin typeface="Roboto" panose="02000000000000000000" pitchFamily="2" charset="0"/>
                <a:ea typeface="Roboto" panose="02000000000000000000" pitchFamily="2" charset="0"/>
                <a:cs typeface="Calibri Light" panose="020F0302020204030204" pitchFamily="34" charset="0"/>
              </a:rPr>
              <a:t> system and </a:t>
            </a:r>
            <a:r>
              <a:rPr lang="sv-SE" sz="1200" baseline="0" dirty="0" err="1">
                <a:latin typeface="Roboto" panose="02000000000000000000" pitchFamily="2" charset="0"/>
                <a:ea typeface="Roboto" panose="02000000000000000000" pitchFamily="2" charset="0"/>
                <a:cs typeface="Calibri Light" panose="020F0302020204030204" pitchFamily="34" charset="0"/>
              </a:rPr>
              <a:t>many</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actors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Understanding</a:t>
            </a:r>
            <a:r>
              <a:rPr lang="sv-SE" sz="1200" baseline="0" dirty="0">
                <a:latin typeface="Roboto" panose="02000000000000000000" pitchFamily="2" charset="0"/>
                <a:ea typeface="Roboto" panose="02000000000000000000" pitchFamily="2" charset="0"/>
                <a:cs typeface="Calibri Light" panose="020F0302020204030204" pitchFamily="34" charset="0"/>
              </a:rPr>
              <a:t> a-priori </a:t>
            </a:r>
            <a:r>
              <a:rPr lang="sv-SE" sz="1200" baseline="0" dirty="0" err="1">
                <a:latin typeface="Roboto" panose="02000000000000000000" pitchFamily="2" charset="0"/>
                <a:ea typeface="Roboto" panose="02000000000000000000" pitchFamily="2" charset="0"/>
                <a:cs typeface="Calibri Light" panose="020F0302020204030204" pitchFamily="34" charset="0"/>
              </a:rPr>
              <a:t>what</a:t>
            </a:r>
            <a:r>
              <a:rPr lang="sv-SE" sz="1200" baseline="0" dirty="0">
                <a:latin typeface="Roboto" panose="02000000000000000000" pitchFamily="2" charset="0"/>
                <a:ea typeface="Roboto" panose="02000000000000000000" pitchFamily="2" charset="0"/>
                <a:cs typeface="Calibri Light" panose="020F0302020204030204" pitchFamily="34" charset="0"/>
              </a:rPr>
              <a:t> the </a:t>
            </a:r>
            <a:r>
              <a:rPr lang="sv-SE" sz="1200" baseline="0" dirty="0" err="1">
                <a:latin typeface="Roboto" panose="02000000000000000000" pitchFamily="2" charset="0"/>
                <a:ea typeface="Roboto" panose="02000000000000000000" pitchFamily="2" charset="0"/>
                <a:cs typeface="Calibri Light" panose="020F0302020204030204" pitchFamily="34" charset="0"/>
              </a:rPr>
              <a:t>impacts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of</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one</a:t>
            </a:r>
            <a:r>
              <a:rPr lang="sv-SE" sz="1200" baseline="0" dirty="0">
                <a:latin typeface="Roboto" panose="02000000000000000000" pitchFamily="2" charset="0"/>
                <a:ea typeface="Roboto" panose="02000000000000000000" pitchFamily="2" charset="0"/>
                <a:cs typeface="Calibri Light" panose="020F0302020204030204" pitchFamily="34" charset="0"/>
              </a:rPr>
              <a:t> decision </a:t>
            </a:r>
            <a:r>
              <a:rPr lang="sv-SE" sz="1200" baseline="0" dirty="0" err="1">
                <a:latin typeface="Roboto" panose="02000000000000000000" pitchFamily="2" charset="0"/>
                <a:ea typeface="Roboto" panose="02000000000000000000" pitchFamily="2" charset="0"/>
                <a:cs typeface="Calibri Light" panose="020F0302020204030204" pitchFamily="34" charset="0"/>
              </a:rPr>
              <a:t>could</a:t>
            </a:r>
            <a:r>
              <a:rPr lang="sv-SE" sz="1200" baseline="0" dirty="0">
                <a:latin typeface="Roboto" panose="02000000000000000000" pitchFamily="2" charset="0"/>
                <a:ea typeface="Roboto" panose="02000000000000000000" pitchFamily="2" charset="0"/>
                <a:cs typeface="Calibri Light" panose="020F0302020204030204" pitchFamily="34" charset="0"/>
              </a:rPr>
              <a:t> be in terms </a:t>
            </a:r>
            <a:r>
              <a:rPr lang="sv-SE" sz="1200" baseline="0" dirty="0" err="1">
                <a:latin typeface="Roboto" panose="02000000000000000000" pitchFamily="2" charset="0"/>
                <a:ea typeface="Roboto" panose="02000000000000000000" pitchFamily="2" charset="0"/>
                <a:cs typeface="Calibri Light" panose="020F0302020204030204" pitchFamily="34" charset="0"/>
              </a:rPr>
              <a:t>of</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sustainability</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security</a:t>
            </a:r>
            <a:r>
              <a:rPr lang="sv-SE" sz="1200" baseline="0" dirty="0">
                <a:latin typeface="Roboto" panose="02000000000000000000" pitchFamily="2" charset="0"/>
                <a:ea typeface="Roboto" panose="02000000000000000000" pitchFamily="2" charset="0"/>
                <a:cs typeface="Calibri Light" panose="020F0302020204030204" pitchFamily="34" charset="0"/>
              </a:rPr>
              <a:t> and </a:t>
            </a:r>
            <a:r>
              <a:rPr lang="sv-SE" sz="1200" baseline="0" dirty="0" err="1">
                <a:latin typeface="Roboto" panose="02000000000000000000" pitchFamily="2" charset="0"/>
                <a:ea typeface="Roboto" panose="02000000000000000000" pitchFamily="2" charset="0"/>
                <a:cs typeface="Calibri Light" panose="020F0302020204030204" pitchFamily="34" charset="0"/>
              </a:rPr>
              <a:t>affordability</a:t>
            </a:r>
            <a:r>
              <a:rPr lang="sv-SE" sz="1200" baseline="0" dirty="0">
                <a:latin typeface="Roboto" panose="02000000000000000000" pitchFamily="2" charset="0"/>
                <a:ea typeface="Roboto" panose="02000000000000000000" pitchFamily="2" charset="0"/>
                <a:cs typeface="Calibri Light" panose="020F0302020204030204" pitchFamily="34" charset="0"/>
              </a:rPr>
              <a:t> is not trivial. </a:t>
            </a:r>
            <a:r>
              <a:rPr lang="sv-SE" sz="1200" baseline="0" dirty="0" err="1">
                <a:latin typeface="Roboto" panose="02000000000000000000" pitchFamily="2" charset="0"/>
                <a:ea typeface="Roboto" panose="02000000000000000000" pitchFamily="2" charset="0"/>
                <a:cs typeface="Calibri Light" panose="020F0302020204030204" pitchFamily="34" charset="0"/>
              </a:rPr>
              <a:t>This</a:t>
            </a:r>
            <a:r>
              <a:rPr lang="sv-SE" sz="1200" baseline="0" dirty="0">
                <a:latin typeface="Roboto" panose="02000000000000000000" pitchFamily="2" charset="0"/>
                <a:ea typeface="Roboto" panose="02000000000000000000" pitchFamily="2" charset="0"/>
                <a:cs typeface="Calibri Light" panose="020F0302020204030204" pitchFamily="34" charset="0"/>
              </a:rPr>
              <a:t> is </a:t>
            </a:r>
            <a:r>
              <a:rPr lang="sv-SE" sz="1200" baseline="0" dirty="0" err="1">
                <a:latin typeface="Roboto" panose="02000000000000000000" pitchFamily="2" charset="0"/>
                <a:ea typeface="Roboto" panose="02000000000000000000" pitchFamily="2" charset="0"/>
                <a:cs typeface="Calibri Light" panose="020F0302020204030204" pitchFamily="34" charset="0"/>
              </a:rPr>
              <a:t>why</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tools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are</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created</a:t>
            </a:r>
            <a:r>
              <a:rPr lang="sv-SE" sz="1200" baseline="0" dirty="0">
                <a:latin typeface="Roboto" panose="02000000000000000000" pitchFamily="2" charset="0"/>
                <a:ea typeface="Roboto" panose="02000000000000000000" pitchFamily="2" charset="0"/>
                <a:cs typeface="Calibri Light" panose="020F0302020204030204" pitchFamily="34" charset="0"/>
              </a:rPr>
              <a:t> to </a:t>
            </a:r>
            <a:r>
              <a:rPr lang="sv-SE" sz="1200" baseline="0" dirty="0" err="1">
                <a:latin typeface="Roboto" panose="02000000000000000000" pitchFamily="2" charset="0"/>
                <a:ea typeface="Roboto" panose="02000000000000000000" pitchFamily="2" charset="0"/>
                <a:cs typeface="Calibri Light" panose="020F0302020204030204" pitchFamily="34" charset="0"/>
              </a:rPr>
              <a:t>help</a:t>
            </a:r>
            <a:r>
              <a:rPr lang="sv-SE" sz="1200" baseline="0" dirty="0">
                <a:latin typeface="Roboto" panose="02000000000000000000" pitchFamily="2" charset="0"/>
                <a:ea typeface="Roboto" panose="02000000000000000000" pitchFamily="2" charset="0"/>
                <a:cs typeface="Calibri Light" panose="020F0302020204030204" pitchFamily="34" charset="0"/>
              </a:rPr>
              <a:t> decision </a:t>
            </a:r>
            <a:r>
              <a:rPr lang="sv-SE" sz="1200" baseline="0" dirty="0" err="1">
                <a:latin typeface="Roboto" panose="02000000000000000000" pitchFamily="2" charset="0"/>
                <a:ea typeface="Roboto" panose="02000000000000000000" pitchFamily="2" charset="0"/>
                <a:cs typeface="Calibri Light" panose="020F0302020204030204" pitchFamily="34" charset="0"/>
              </a:rPr>
              <a:t>makers</a:t>
            </a:r>
            <a:r>
              <a:rPr lang="sv-SE" sz="1200" baseline="0" dirty="0">
                <a:latin typeface="Roboto" panose="02000000000000000000" pitchFamily="2" charset="0"/>
                <a:ea typeface="Roboto" panose="02000000000000000000" pitchFamily="2" charset="0"/>
                <a:cs typeface="Calibri Light" panose="020F0302020204030204" pitchFamily="34" charset="0"/>
              </a:rPr>
              <a:t> and </a:t>
            </a:r>
            <a:r>
              <a:rPr lang="sv-SE" sz="1200" baseline="0" dirty="0" err="1">
                <a:latin typeface="Roboto" panose="02000000000000000000" pitchFamily="2" charset="0"/>
                <a:ea typeface="Roboto" panose="02000000000000000000" pitchFamily="2" charset="0"/>
                <a:cs typeface="Calibri Light" panose="020F0302020204030204" pitchFamily="34" charset="0"/>
              </a:rPr>
              <a:t>investors</a:t>
            </a:r>
            <a:r>
              <a:rPr lang="sv-SE" sz="1200" baseline="0" dirty="0">
                <a:latin typeface="Roboto" panose="02000000000000000000" pitchFamily="2" charset="0"/>
                <a:ea typeface="Roboto" panose="02000000000000000000" pitchFamily="2" charset="0"/>
                <a:cs typeface="Calibri Light" panose="020F0302020204030204" pitchFamily="34" charset="0"/>
              </a:rPr>
              <a:t> understand the potential </a:t>
            </a:r>
            <a:r>
              <a:rPr lang="sv-SE" sz="1200" baseline="0" dirty="0" err="1">
                <a:latin typeface="Roboto" panose="02000000000000000000" pitchFamily="2" charset="0"/>
                <a:ea typeface="Roboto" panose="02000000000000000000" pitchFamily="2" charset="0"/>
                <a:cs typeface="Calibri Light" panose="020F0302020204030204" pitchFamily="34" charset="0"/>
              </a:rPr>
              <a:t>impacts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of</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decisions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aimed</a:t>
            </a:r>
            <a:r>
              <a:rPr lang="sv-SE" sz="1200" baseline="0" dirty="0">
                <a:latin typeface="Roboto" panose="02000000000000000000" pitchFamily="2" charset="0"/>
                <a:ea typeface="Roboto" panose="02000000000000000000" pitchFamily="2" charset="0"/>
                <a:cs typeface="Calibri Light" panose="020F0302020204030204" pitchFamily="34" charset="0"/>
              </a:rPr>
              <a:t> to </a:t>
            </a:r>
            <a:r>
              <a:rPr lang="sv-SE" sz="1200" baseline="0" dirty="0" err="1">
                <a:latin typeface="Roboto" panose="02000000000000000000" pitchFamily="2" charset="0"/>
                <a:ea typeface="Roboto" panose="02000000000000000000" pitchFamily="2" charset="0"/>
                <a:cs typeface="Calibri Light" panose="020F0302020204030204" pitchFamily="34" charset="0"/>
              </a:rPr>
              <a:t>address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these</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questions</a:t>
            </a:r>
            <a:r>
              <a:rPr lang="sv-SE" sz="1200" baseline="0" dirty="0">
                <a:latin typeface="Roboto" panose="02000000000000000000" pitchFamily="2" charset="0"/>
                <a:ea typeface="Roboto" panose="02000000000000000000" pitchFamily="2" charset="0"/>
                <a:cs typeface="Calibri Light" panose="020F0302020204030204" pitchFamily="34" charset="0"/>
              </a:rPr>
              <a:t>.</a:t>
            </a:r>
            <a:endParaRPr lang="en-US" sz="1200" dirty="0">
              <a:latin typeface="Roboto" panose="02000000000000000000" pitchFamily="2" charset="0"/>
              <a:ea typeface="Roboto" panose="02000000000000000000" pitchFamily="2"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344673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Roboto" panose="02000000000000000000" pitchFamily="2" charset="0"/>
                <a:ea typeface="Roboto" panose="02000000000000000000" pitchFamily="2" charset="0"/>
                <a:cs typeface="Calibri Light" panose="020F0302020204030204" pitchFamily="34" charset="0"/>
              </a:rPr>
              <a:t>Concrete examples of energy planning questions populate the newspapers</a:t>
            </a:r>
            <a:r>
              <a:rPr lang="en-US" sz="1200" baseline="0" dirty="0">
                <a:latin typeface="Roboto" panose="02000000000000000000" pitchFamily="2" charset="0"/>
                <a:ea typeface="Roboto" panose="02000000000000000000" pitchFamily="2" charset="0"/>
                <a:cs typeface="Calibri Light" panose="020F0302020204030204" pitchFamily="34" charset="0"/>
              </a:rPr>
              <a:t> daily. And they very often relate to the energy trilemma. One example is Mozambique. The country is developing fast but still suffers from lack of access to affordable, reliable, sustainable and modern energy for all. In the past decade, large natural gas reservoirs were found offshore the North coast. This discovery opened the possibility for the country to boost its energy access and its development. This will hopefully lead to faster achievement of the United </a:t>
            </a:r>
            <a:r>
              <a:rPr lang="en-US" sz="1200" baseline="0" dirty="0" err="1">
                <a:latin typeface="Roboto" panose="02000000000000000000" pitchFamily="2" charset="0"/>
                <a:ea typeface="Roboto" panose="02000000000000000000" pitchFamily="2" charset="0"/>
                <a:cs typeface="Calibri Light" panose="020F0302020204030204" pitchFamily="34" charset="0"/>
              </a:rPr>
              <a:t>Nations’s</a:t>
            </a:r>
            <a:r>
              <a:rPr lang="en-US" sz="1200" baseline="0" dirty="0">
                <a:latin typeface="Roboto" panose="02000000000000000000" pitchFamily="2" charset="0"/>
                <a:ea typeface="Roboto" panose="02000000000000000000" pitchFamily="2" charset="0"/>
                <a:cs typeface="Calibri Light" panose="020F0302020204030204" pitchFamily="34" charset="0"/>
              </a:rPr>
              <a:t> Sustainable Development Goal 7, on universal energy access. However, as exploitation of the resources starts, other questions arise: to what extent can gas be used for feeding the domestic energy and electricity needs? What investments will be required? How will opportunities for trade of gas and electricity with neighboring regions change? What impact will the use of gas have on the country’s greenhouse gases emissions? And, ultimately, will gas be competitive with renewable sources in the long range? These questions can be answered under a strategic planning perspective, looking far into the future. </a:t>
            </a:r>
            <a:endParaRPr lang="en-US" sz="1200" dirty="0">
              <a:latin typeface="Roboto" panose="02000000000000000000" pitchFamily="2" charset="0"/>
              <a:ea typeface="Roboto" panose="02000000000000000000" pitchFamily="2"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260603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err="1"/>
              <a:t>There</a:t>
            </a:r>
            <a:r>
              <a:rPr lang="sv-SE" baseline="0" dirty="0"/>
              <a:t> </a:t>
            </a:r>
            <a:r>
              <a:rPr lang="sv-SE" baseline="0" dirty="0" err="1"/>
              <a:t>are</a:t>
            </a:r>
            <a:r>
              <a:rPr lang="sv-SE" baseline="0" dirty="0"/>
              <a:t> </a:t>
            </a:r>
            <a:r>
              <a:rPr lang="sv-SE" baseline="0" dirty="0" err="1"/>
              <a:t>many</a:t>
            </a:r>
            <a:r>
              <a:rPr lang="sv-SE" baseline="0" dirty="0"/>
              <a:t> </a:t>
            </a:r>
            <a:r>
              <a:rPr lang="sv-SE" baseline="0" dirty="0" err="1"/>
              <a:t>tools</a:t>
            </a:r>
            <a:r>
              <a:rPr lang="sv-SE" baseline="0" dirty="0"/>
              <a:t> to support </a:t>
            </a:r>
            <a:r>
              <a:rPr lang="sv-SE" baseline="0" dirty="0" err="1"/>
              <a:t>energy</a:t>
            </a:r>
            <a:r>
              <a:rPr lang="sv-SE" baseline="0" dirty="0"/>
              <a:t> planning and </a:t>
            </a:r>
            <a:r>
              <a:rPr lang="sv-SE" baseline="0" dirty="0" err="1"/>
              <a:t>those</a:t>
            </a:r>
            <a:r>
              <a:rPr lang="sv-SE" baseline="0" dirty="0"/>
              <a:t> </a:t>
            </a:r>
            <a:r>
              <a:rPr lang="sv-SE" baseline="0" dirty="0" err="1"/>
              <a:t>this</a:t>
            </a:r>
            <a:r>
              <a:rPr lang="sv-SE" baseline="0" dirty="0"/>
              <a:t> </a:t>
            </a:r>
            <a:r>
              <a:rPr lang="sv-SE" baseline="0" dirty="0" err="1"/>
              <a:t>course</a:t>
            </a:r>
            <a:r>
              <a:rPr lang="sv-SE" baseline="0" dirty="0"/>
              <a:t> </a:t>
            </a:r>
            <a:r>
              <a:rPr lang="sv-SE" baseline="0" dirty="0" err="1"/>
              <a:t>focuses</a:t>
            </a:r>
            <a:r>
              <a:rPr lang="sv-SE" baseline="0" dirty="0"/>
              <a:t> on </a:t>
            </a:r>
            <a:r>
              <a:rPr lang="sv-SE" baseline="0" dirty="0" err="1"/>
              <a:t>are</a:t>
            </a:r>
            <a:r>
              <a:rPr lang="sv-SE" baseline="0" dirty="0"/>
              <a:t> </a:t>
            </a:r>
            <a:r>
              <a:rPr lang="sv-SE" baseline="0" dirty="0" err="1"/>
              <a:t>commonly</a:t>
            </a:r>
            <a:r>
              <a:rPr lang="sv-SE" baseline="0" dirty="0"/>
              <a:t> </a:t>
            </a:r>
            <a:r>
              <a:rPr lang="sv-SE" baseline="0" dirty="0" err="1"/>
              <a:t>called</a:t>
            </a:r>
            <a:r>
              <a:rPr lang="sv-SE" baseline="0" dirty="0"/>
              <a:t> ’</a:t>
            </a:r>
            <a:r>
              <a:rPr lang="sv-SE" baseline="0" dirty="0" err="1"/>
              <a:t>energy</a:t>
            </a:r>
            <a:r>
              <a:rPr lang="sv-SE" baseline="0" dirty="0"/>
              <a:t> system </a:t>
            </a:r>
            <a:r>
              <a:rPr lang="sv-SE" baseline="0" dirty="0" err="1"/>
              <a:t>modeling</a:t>
            </a:r>
            <a:r>
              <a:rPr lang="sv-SE" baseline="0" dirty="0"/>
              <a:t> </a:t>
            </a:r>
            <a:r>
              <a:rPr lang="sv-SE" baseline="0" dirty="0" err="1"/>
              <a:t>tools</a:t>
            </a:r>
            <a:r>
              <a:rPr lang="sv-SE" baseline="0" dirty="0"/>
              <a:t>’. </a:t>
            </a:r>
            <a:r>
              <a:rPr lang="sv-SE" baseline="0" dirty="0" err="1"/>
              <a:t>What</a:t>
            </a:r>
            <a:r>
              <a:rPr lang="sv-SE" baseline="0" dirty="0"/>
              <a:t> </a:t>
            </a:r>
            <a:r>
              <a:rPr lang="sv-SE" baseline="0" dirty="0" err="1"/>
              <a:t>are</a:t>
            </a:r>
            <a:r>
              <a:rPr lang="sv-SE" baseline="0" dirty="0"/>
              <a:t> </a:t>
            </a:r>
            <a:r>
              <a:rPr lang="sv-SE" baseline="0" dirty="0" err="1"/>
              <a:t>they</a:t>
            </a:r>
            <a:r>
              <a:rPr lang="sv-SE" baseline="0" dirty="0"/>
              <a:t> and </a:t>
            </a:r>
            <a:r>
              <a:rPr lang="sv-SE" baseline="0" dirty="0" err="1"/>
              <a:t>why</a:t>
            </a:r>
            <a:r>
              <a:rPr lang="sv-SE" baseline="0" dirty="0"/>
              <a:t> do </a:t>
            </a:r>
            <a:r>
              <a:rPr lang="sv-SE" baseline="0" dirty="0" err="1"/>
              <a:t>we</a:t>
            </a:r>
            <a:r>
              <a:rPr lang="sv-SE" baseline="0" dirty="0"/>
              <a:t> </a:t>
            </a:r>
            <a:r>
              <a:rPr lang="sv-SE" baseline="0" dirty="0" err="1"/>
              <a:t>need</a:t>
            </a:r>
            <a:r>
              <a:rPr lang="sv-SE" baseline="0" dirty="0"/>
              <a:t> </a:t>
            </a:r>
            <a:r>
              <a:rPr lang="sv-SE" baseline="0" dirty="0" err="1"/>
              <a:t>them</a:t>
            </a:r>
            <a:r>
              <a:rPr lang="sv-SE" baseline="0" dirty="0"/>
              <a:t>? </a:t>
            </a:r>
            <a:r>
              <a:rPr lang="sv-SE" baseline="0" dirty="0" err="1"/>
              <a:t>Through</a:t>
            </a:r>
            <a:r>
              <a:rPr lang="sv-SE" baseline="0" dirty="0"/>
              <a:t> </a:t>
            </a:r>
            <a:r>
              <a:rPr lang="sv-SE" baseline="0" dirty="0" err="1"/>
              <a:t>energy</a:t>
            </a:r>
            <a:r>
              <a:rPr lang="sv-SE" baseline="0" dirty="0"/>
              <a:t> </a:t>
            </a:r>
            <a:r>
              <a:rPr lang="sv-SE" baseline="0" dirty="0" err="1"/>
              <a:t>policies</a:t>
            </a:r>
            <a:r>
              <a:rPr lang="sv-SE" baseline="0" dirty="0"/>
              <a:t>, </a:t>
            </a:r>
            <a:r>
              <a:rPr lang="sv-SE" baseline="0" dirty="0" err="1"/>
              <a:t>governments</a:t>
            </a:r>
            <a:r>
              <a:rPr lang="sv-SE" baseline="0" dirty="0"/>
              <a:t> set </a:t>
            </a:r>
            <a:r>
              <a:rPr lang="sv-SE" baseline="0" dirty="0" err="1"/>
              <a:t>targets</a:t>
            </a:r>
            <a:r>
              <a:rPr lang="sv-SE" baseline="0" dirty="0"/>
              <a:t> for the </a:t>
            </a:r>
            <a:r>
              <a:rPr lang="sv-SE" baseline="0" dirty="0" err="1"/>
              <a:t>future</a:t>
            </a:r>
            <a:r>
              <a:rPr lang="sv-SE" baseline="0" dirty="0"/>
              <a:t> </a:t>
            </a:r>
            <a:r>
              <a:rPr lang="sv-SE" baseline="0" dirty="0" err="1"/>
              <a:t>development</a:t>
            </a:r>
            <a:r>
              <a:rPr lang="sv-SE" baseline="0" dirty="0"/>
              <a:t> </a:t>
            </a:r>
            <a:r>
              <a:rPr lang="sv-SE" baseline="0" dirty="0" err="1"/>
              <a:t>of</a:t>
            </a:r>
            <a:r>
              <a:rPr lang="sv-SE" baseline="0" dirty="0"/>
              <a:t> </a:t>
            </a:r>
            <a:r>
              <a:rPr lang="sv-SE" baseline="0" dirty="0" err="1"/>
              <a:t>their</a:t>
            </a:r>
            <a:r>
              <a:rPr lang="sv-SE" baseline="0" dirty="0"/>
              <a:t> </a:t>
            </a:r>
            <a:r>
              <a:rPr lang="sv-SE" baseline="0" dirty="0" err="1"/>
              <a:t>countries</a:t>
            </a:r>
            <a:r>
              <a:rPr lang="sv-SE" baseline="0" dirty="0"/>
              <a:t> and the </a:t>
            </a:r>
            <a:r>
              <a:rPr lang="sv-SE" baseline="0" dirty="0" err="1"/>
              <a:t>energy</a:t>
            </a:r>
            <a:r>
              <a:rPr lang="sv-SE" baseline="0" dirty="0"/>
              <a:t> system. </a:t>
            </a:r>
            <a:r>
              <a:rPr lang="sv-SE" baseline="0" dirty="0" err="1"/>
              <a:t>These</a:t>
            </a:r>
            <a:r>
              <a:rPr lang="sv-SE" baseline="0" dirty="0"/>
              <a:t> </a:t>
            </a:r>
            <a:r>
              <a:rPr lang="sv-SE" baseline="0" dirty="0" err="1"/>
              <a:t>targets</a:t>
            </a:r>
            <a:r>
              <a:rPr lang="sv-SE" baseline="0" dirty="0"/>
              <a:t> </a:t>
            </a:r>
            <a:r>
              <a:rPr lang="sv-SE" baseline="0" dirty="0" err="1"/>
              <a:t>can</a:t>
            </a:r>
            <a:r>
              <a:rPr lang="sv-SE" baseline="0" dirty="0"/>
              <a:t> come in the form </a:t>
            </a:r>
            <a:r>
              <a:rPr lang="sv-SE" baseline="0" dirty="0" err="1"/>
              <a:t>of</a:t>
            </a:r>
            <a:r>
              <a:rPr lang="sv-SE" baseline="0" dirty="0"/>
              <a:t> policy </a:t>
            </a:r>
            <a:r>
              <a:rPr lang="sv-SE" baseline="0" dirty="0" err="1"/>
              <a:t>goals</a:t>
            </a:r>
            <a:r>
              <a:rPr lang="sv-SE" baseline="0" dirty="0"/>
              <a:t> (for </a:t>
            </a:r>
            <a:r>
              <a:rPr lang="sv-SE" baseline="0" dirty="0" err="1"/>
              <a:t>instance</a:t>
            </a:r>
            <a:r>
              <a:rPr lang="sv-SE" baseline="0" dirty="0"/>
              <a:t>, </a:t>
            </a:r>
            <a:r>
              <a:rPr lang="sv-SE" baseline="0" dirty="0" err="1"/>
              <a:t>net</a:t>
            </a:r>
            <a:r>
              <a:rPr lang="sv-SE" baseline="0" dirty="0"/>
              <a:t> </a:t>
            </a:r>
            <a:r>
              <a:rPr lang="sv-SE" baseline="0" dirty="0" err="1"/>
              <a:t>zero</a:t>
            </a:r>
            <a:r>
              <a:rPr lang="sv-SE" baseline="0" dirty="0"/>
              <a:t> greenhouse gas emissions by 2050), or </a:t>
            </a:r>
            <a:r>
              <a:rPr lang="sv-SE" baseline="0" dirty="0" err="1"/>
              <a:t>preferred</a:t>
            </a:r>
            <a:r>
              <a:rPr lang="sv-SE" baseline="0" dirty="0"/>
              <a:t> </a:t>
            </a:r>
            <a:r>
              <a:rPr lang="sv-SE" baseline="0" dirty="0" err="1"/>
              <a:t>technology</a:t>
            </a:r>
            <a:r>
              <a:rPr lang="sv-SE" baseline="0" dirty="0"/>
              <a:t> options (for </a:t>
            </a:r>
            <a:r>
              <a:rPr lang="sv-SE" baseline="0" dirty="0" err="1"/>
              <a:t>instance</a:t>
            </a:r>
            <a:r>
              <a:rPr lang="sv-SE" baseline="0" dirty="0"/>
              <a:t>, </a:t>
            </a:r>
            <a:r>
              <a:rPr lang="sv-SE" baseline="0" dirty="0" err="1"/>
              <a:t>targets</a:t>
            </a:r>
            <a:r>
              <a:rPr lang="sv-SE" baseline="0" dirty="0"/>
              <a:t> </a:t>
            </a:r>
            <a:r>
              <a:rPr lang="sv-SE" baseline="0" dirty="0" err="1"/>
              <a:t>of</a:t>
            </a:r>
            <a:r>
              <a:rPr lang="sv-SE" baseline="0" dirty="0"/>
              <a:t> penetration </a:t>
            </a:r>
            <a:r>
              <a:rPr lang="sv-SE" baseline="0" dirty="0" err="1"/>
              <a:t>of</a:t>
            </a:r>
            <a:r>
              <a:rPr lang="sv-SE" baseline="0" dirty="0"/>
              <a:t> </a:t>
            </a:r>
            <a:r>
              <a:rPr lang="sv-SE" baseline="0" dirty="0" err="1"/>
              <a:t>renewables</a:t>
            </a:r>
            <a:r>
              <a:rPr lang="sv-SE" baseline="0" dirty="0"/>
              <a:t>), or </a:t>
            </a:r>
            <a:r>
              <a:rPr lang="sv-SE" baseline="0" dirty="0" err="1"/>
              <a:t>others</a:t>
            </a:r>
            <a:r>
              <a:rPr lang="sv-SE" baseline="0" dirty="0"/>
              <a:t>. The </a:t>
            </a:r>
            <a:r>
              <a:rPr lang="sv-SE" baseline="0" dirty="0" err="1"/>
              <a:t>targets</a:t>
            </a:r>
            <a:r>
              <a:rPr lang="sv-SE" baseline="0" dirty="0"/>
              <a:t> must be </a:t>
            </a:r>
            <a:r>
              <a:rPr lang="sv-SE" baseline="0" dirty="0" err="1"/>
              <a:t>achieved</a:t>
            </a:r>
            <a:r>
              <a:rPr lang="sv-SE" baseline="0" dirty="0"/>
              <a:t> </a:t>
            </a:r>
            <a:r>
              <a:rPr lang="sv-SE" baseline="0" dirty="0" err="1"/>
              <a:t>taking</a:t>
            </a:r>
            <a:r>
              <a:rPr lang="sv-SE" baseline="0" dirty="0"/>
              <a:t> </a:t>
            </a:r>
            <a:r>
              <a:rPr lang="sv-SE" baseline="0" dirty="0" err="1"/>
              <a:t>into</a:t>
            </a:r>
            <a:r>
              <a:rPr lang="sv-SE" baseline="0" dirty="0"/>
              <a:t> </a:t>
            </a:r>
            <a:r>
              <a:rPr lang="sv-SE" baseline="0" dirty="0" err="1"/>
              <a:t>account</a:t>
            </a:r>
            <a:r>
              <a:rPr lang="sv-SE" baseline="0" dirty="0"/>
              <a:t> </a:t>
            </a:r>
            <a:r>
              <a:rPr lang="sv-SE" baseline="0" dirty="0" err="1"/>
              <a:t>that</a:t>
            </a:r>
            <a:r>
              <a:rPr lang="sv-SE" baseline="0" dirty="0"/>
              <a:t> the country </a:t>
            </a:r>
            <a:r>
              <a:rPr lang="sv-SE" baseline="0" dirty="0" err="1"/>
              <a:t>may</a:t>
            </a:r>
            <a:r>
              <a:rPr lang="sv-SE" baseline="0" dirty="0"/>
              <a:t> </a:t>
            </a:r>
            <a:r>
              <a:rPr lang="sv-SE" baseline="0" dirty="0" err="1"/>
              <a:t>have</a:t>
            </a:r>
            <a:r>
              <a:rPr lang="sv-SE" baseline="0" dirty="0"/>
              <a:t> </a:t>
            </a:r>
            <a:r>
              <a:rPr lang="sv-SE" baseline="0" dirty="0" err="1"/>
              <a:t>constraints</a:t>
            </a:r>
            <a:r>
              <a:rPr lang="sv-SE" baseline="0" dirty="0"/>
              <a:t> </a:t>
            </a:r>
            <a:r>
              <a:rPr lang="sv-SE" baseline="0" dirty="0" err="1"/>
              <a:t>regarding</a:t>
            </a:r>
            <a:r>
              <a:rPr lang="sv-SE" baseline="0" dirty="0"/>
              <a:t> the </a:t>
            </a:r>
            <a:r>
              <a:rPr lang="sv-SE" baseline="0" dirty="0" err="1"/>
              <a:t>availability</a:t>
            </a:r>
            <a:r>
              <a:rPr lang="sv-SE" baseline="0" dirty="0"/>
              <a:t> and </a:t>
            </a:r>
            <a:r>
              <a:rPr lang="sv-SE" baseline="0" dirty="0" err="1"/>
              <a:t>cost</a:t>
            </a:r>
            <a:r>
              <a:rPr lang="sv-SE" baseline="0" dirty="0"/>
              <a:t> </a:t>
            </a:r>
            <a:r>
              <a:rPr lang="sv-SE" baseline="0" dirty="0" err="1"/>
              <a:t>of</a:t>
            </a:r>
            <a:r>
              <a:rPr lang="sv-SE" baseline="0" dirty="0"/>
              <a:t> </a:t>
            </a:r>
            <a:r>
              <a:rPr lang="sv-SE" baseline="0" dirty="0" err="1"/>
              <a:t>energy</a:t>
            </a:r>
            <a:r>
              <a:rPr lang="sv-SE" baseline="0" dirty="0"/>
              <a:t> </a:t>
            </a:r>
            <a:r>
              <a:rPr lang="sv-SE" baseline="0" dirty="0" err="1"/>
              <a:t>resources</a:t>
            </a:r>
            <a:r>
              <a:rPr lang="sv-SE" baseline="0" dirty="0"/>
              <a:t>, the </a:t>
            </a:r>
            <a:r>
              <a:rPr lang="sv-SE" baseline="0" dirty="0" err="1"/>
              <a:t>financial</a:t>
            </a:r>
            <a:r>
              <a:rPr lang="sv-SE" baseline="0" dirty="0"/>
              <a:t> </a:t>
            </a:r>
            <a:r>
              <a:rPr lang="sv-SE" baseline="0" dirty="0" err="1"/>
              <a:t>resources</a:t>
            </a:r>
            <a:r>
              <a:rPr lang="sv-SE" baseline="0" dirty="0"/>
              <a:t> </a:t>
            </a:r>
            <a:r>
              <a:rPr lang="sv-SE" baseline="0" dirty="0" err="1"/>
              <a:t>available</a:t>
            </a:r>
            <a:r>
              <a:rPr lang="sv-SE" baseline="0" dirty="0"/>
              <a:t> for the </a:t>
            </a:r>
            <a:r>
              <a:rPr lang="sv-SE" baseline="0" dirty="0" err="1"/>
              <a:t>energy</a:t>
            </a:r>
            <a:r>
              <a:rPr lang="sv-SE" baseline="0" dirty="0"/>
              <a:t> </a:t>
            </a:r>
            <a:r>
              <a:rPr lang="sv-SE" baseline="0" dirty="0" err="1"/>
              <a:t>sector</a:t>
            </a:r>
            <a:r>
              <a:rPr lang="sv-SE" baseline="0" dirty="0"/>
              <a:t>, the </a:t>
            </a:r>
            <a:r>
              <a:rPr lang="sv-SE" baseline="0" dirty="0" err="1"/>
              <a:t>geopolitics</a:t>
            </a:r>
            <a:r>
              <a:rPr lang="sv-SE" baseline="0" dirty="0"/>
              <a:t> </a:t>
            </a:r>
            <a:r>
              <a:rPr lang="sv-SE" baseline="0" dirty="0" err="1"/>
              <a:t>of</a:t>
            </a:r>
            <a:r>
              <a:rPr lang="sv-SE" baseline="0" dirty="0"/>
              <a:t> the </a:t>
            </a:r>
            <a:r>
              <a:rPr lang="sv-SE" baseline="0" dirty="0" err="1"/>
              <a:t>surrounding</a:t>
            </a:r>
            <a:r>
              <a:rPr lang="sv-SE" baseline="0" dirty="0"/>
              <a:t> regions. Energy system </a:t>
            </a:r>
            <a:r>
              <a:rPr lang="sv-SE" baseline="0" dirty="0" err="1"/>
              <a:t>models</a:t>
            </a:r>
            <a:r>
              <a:rPr lang="sv-SE" baseline="0" dirty="0"/>
              <a:t> </a:t>
            </a:r>
            <a:r>
              <a:rPr lang="sv-SE" baseline="0" dirty="0" err="1"/>
              <a:t>can</a:t>
            </a:r>
            <a:r>
              <a:rPr lang="sv-SE" baseline="0" dirty="0"/>
              <a:t> </a:t>
            </a:r>
            <a:r>
              <a:rPr lang="sv-SE" baseline="0" dirty="0" err="1"/>
              <a:t>help</a:t>
            </a:r>
            <a:r>
              <a:rPr lang="sv-SE" baseline="0" dirty="0"/>
              <a:t> </a:t>
            </a:r>
            <a:r>
              <a:rPr lang="sv-SE" baseline="0" dirty="0" err="1"/>
              <a:t>governments</a:t>
            </a:r>
            <a:r>
              <a:rPr lang="sv-SE" baseline="0" dirty="0"/>
              <a:t> </a:t>
            </a:r>
            <a:r>
              <a:rPr lang="sv-SE" baseline="0" dirty="0" err="1"/>
              <a:t>assess</a:t>
            </a:r>
            <a:r>
              <a:rPr lang="sv-SE" baseline="0" dirty="0"/>
              <a:t> </a:t>
            </a:r>
            <a:r>
              <a:rPr lang="sv-SE" baseline="0" dirty="0" err="1"/>
              <a:t>quantitatively</a:t>
            </a:r>
            <a:r>
              <a:rPr lang="sv-SE" baseline="0" dirty="0"/>
              <a:t> the </a:t>
            </a:r>
            <a:r>
              <a:rPr lang="sv-SE" baseline="0" dirty="0" err="1"/>
              <a:t>implications</a:t>
            </a:r>
            <a:r>
              <a:rPr lang="sv-SE" baseline="0" dirty="0"/>
              <a:t> </a:t>
            </a:r>
            <a:r>
              <a:rPr lang="sv-SE" baseline="0" dirty="0" err="1"/>
              <a:t>of</a:t>
            </a:r>
            <a:r>
              <a:rPr lang="sv-SE" baseline="0" dirty="0"/>
              <a:t> </a:t>
            </a:r>
            <a:r>
              <a:rPr lang="sv-SE" baseline="0" dirty="0" err="1"/>
              <a:t>their</a:t>
            </a:r>
            <a:r>
              <a:rPr lang="sv-SE" baseline="0" dirty="0"/>
              <a:t> policy </a:t>
            </a:r>
            <a:r>
              <a:rPr lang="sv-SE" baseline="0" dirty="0" err="1"/>
              <a:t>decisions</a:t>
            </a:r>
            <a:r>
              <a:rPr lang="sv-SE" baseline="0" dirty="0"/>
              <a:t> under </a:t>
            </a:r>
            <a:r>
              <a:rPr lang="sv-SE" baseline="0" dirty="0" err="1"/>
              <a:t>such</a:t>
            </a:r>
            <a:r>
              <a:rPr lang="sv-SE" baseline="0" dirty="0"/>
              <a:t> </a:t>
            </a:r>
            <a:r>
              <a:rPr lang="sv-SE" baseline="0" dirty="0" err="1"/>
              <a:t>constraints</a:t>
            </a:r>
            <a:r>
              <a:rPr lang="sv-SE" baseline="0" dirty="0"/>
              <a:t>. For </a:t>
            </a:r>
            <a:r>
              <a:rPr lang="sv-SE" baseline="0" dirty="0" err="1"/>
              <a:t>example</a:t>
            </a:r>
            <a:r>
              <a:rPr lang="sv-SE" baseline="0" dirty="0"/>
              <a:t>, </a:t>
            </a:r>
            <a:r>
              <a:rPr lang="sv-SE" baseline="0" dirty="0" err="1"/>
              <a:t>they</a:t>
            </a:r>
            <a:r>
              <a:rPr lang="sv-SE" baseline="0" dirty="0"/>
              <a:t> </a:t>
            </a:r>
            <a:r>
              <a:rPr lang="sv-SE" baseline="0" dirty="0" err="1"/>
              <a:t>can</a:t>
            </a:r>
            <a:r>
              <a:rPr lang="sv-SE" baseline="0" dirty="0"/>
              <a:t> </a:t>
            </a:r>
            <a:r>
              <a:rPr lang="sv-SE" baseline="0" dirty="0" err="1"/>
              <a:t>determine</a:t>
            </a:r>
            <a:r>
              <a:rPr lang="sv-SE" baseline="0" dirty="0"/>
              <a:t> </a:t>
            </a:r>
            <a:r>
              <a:rPr lang="sv-SE" baseline="0" dirty="0" err="1"/>
              <a:t>effectively</a:t>
            </a:r>
            <a:r>
              <a:rPr lang="sv-SE" baseline="0" dirty="0"/>
              <a:t> </a:t>
            </a:r>
            <a:r>
              <a:rPr lang="sv-SE" baseline="0" dirty="0" err="1"/>
              <a:t>if</a:t>
            </a:r>
            <a:r>
              <a:rPr lang="sv-SE" baseline="0" dirty="0"/>
              <a:t> a </a:t>
            </a:r>
            <a:r>
              <a:rPr lang="sv-SE" baseline="0" dirty="0" err="1"/>
              <a:t>certain</a:t>
            </a:r>
            <a:r>
              <a:rPr lang="sv-SE" baseline="0" dirty="0"/>
              <a:t> plan for </a:t>
            </a:r>
            <a:r>
              <a:rPr lang="sv-SE" baseline="0" dirty="0" err="1"/>
              <a:t>investments</a:t>
            </a:r>
            <a:r>
              <a:rPr lang="sv-SE" baseline="0" dirty="0"/>
              <a:t> in </a:t>
            </a:r>
            <a:r>
              <a:rPr lang="sv-SE" baseline="0" dirty="0" err="1"/>
              <a:t>renewables</a:t>
            </a:r>
            <a:r>
              <a:rPr lang="sv-SE" baseline="0" dirty="0"/>
              <a:t> is going to be </a:t>
            </a:r>
            <a:r>
              <a:rPr lang="sv-SE" baseline="0" dirty="0" err="1"/>
              <a:t>able</a:t>
            </a:r>
            <a:r>
              <a:rPr lang="sv-SE" baseline="0" dirty="0"/>
              <a:t> to </a:t>
            </a:r>
            <a:r>
              <a:rPr lang="sv-SE" baseline="0" dirty="0" err="1"/>
              <a:t>meet</a:t>
            </a:r>
            <a:r>
              <a:rPr lang="sv-SE" baseline="0" dirty="0"/>
              <a:t> </a:t>
            </a:r>
            <a:r>
              <a:rPr lang="sv-SE" baseline="0" dirty="0" err="1"/>
              <a:t>future</a:t>
            </a:r>
            <a:r>
              <a:rPr lang="sv-SE" baseline="0" dirty="0"/>
              <a:t> </a:t>
            </a:r>
            <a:r>
              <a:rPr lang="sv-SE" baseline="0" dirty="0" err="1"/>
              <a:t>energy</a:t>
            </a:r>
            <a:r>
              <a:rPr lang="sv-SE" baseline="0" dirty="0"/>
              <a:t> </a:t>
            </a:r>
            <a:r>
              <a:rPr lang="sv-SE" baseline="0" dirty="0" err="1"/>
              <a:t>demands</a:t>
            </a:r>
            <a:r>
              <a:rPr lang="sv-SE" baseline="0" dirty="0"/>
              <a:t>, </a:t>
            </a:r>
            <a:r>
              <a:rPr lang="sv-SE" baseline="0" dirty="0" err="1"/>
              <a:t>while</a:t>
            </a:r>
            <a:r>
              <a:rPr lang="sv-SE" baseline="0" dirty="0"/>
              <a:t> </a:t>
            </a:r>
            <a:r>
              <a:rPr lang="sv-SE" baseline="0" dirty="0" err="1"/>
              <a:t>replacing</a:t>
            </a:r>
            <a:r>
              <a:rPr lang="sv-SE" baseline="0" dirty="0"/>
              <a:t> </a:t>
            </a:r>
            <a:r>
              <a:rPr lang="sv-SE" baseline="0" dirty="0" err="1"/>
              <a:t>existing</a:t>
            </a:r>
            <a:r>
              <a:rPr lang="sv-SE" baseline="0" dirty="0"/>
              <a:t> fossil </a:t>
            </a:r>
            <a:r>
              <a:rPr lang="sv-SE" baseline="0" dirty="0" err="1"/>
              <a:t>fuel</a:t>
            </a:r>
            <a:r>
              <a:rPr lang="sv-SE" baseline="0" dirty="0"/>
              <a:t> </a:t>
            </a:r>
            <a:r>
              <a:rPr lang="sv-SE" baseline="0" dirty="0" err="1"/>
              <a:t>infrastructure</a:t>
            </a:r>
            <a:r>
              <a:rPr lang="sv-SE" baseline="0" dirty="0"/>
              <a:t> and </a:t>
            </a:r>
            <a:r>
              <a:rPr lang="sv-SE" baseline="0" dirty="0" err="1"/>
              <a:t>reducing</a:t>
            </a:r>
            <a:r>
              <a:rPr lang="sv-SE" baseline="0" dirty="0"/>
              <a:t> emissions. And </a:t>
            </a:r>
            <a:r>
              <a:rPr lang="sv-SE" baseline="0" dirty="0" err="1"/>
              <a:t>they</a:t>
            </a:r>
            <a:r>
              <a:rPr lang="sv-SE" baseline="0" dirty="0"/>
              <a:t> </a:t>
            </a:r>
            <a:r>
              <a:rPr lang="sv-SE" baseline="0" dirty="0" err="1"/>
              <a:t>can</a:t>
            </a:r>
            <a:r>
              <a:rPr lang="sv-SE" baseline="0" dirty="0"/>
              <a:t> </a:t>
            </a:r>
            <a:r>
              <a:rPr lang="sv-SE" baseline="0" dirty="0" err="1"/>
              <a:t>determine</a:t>
            </a:r>
            <a:r>
              <a:rPr lang="sv-SE" baseline="0" dirty="0"/>
              <a:t> </a:t>
            </a:r>
            <a:r>
              <a:rPr lang="sv-SE" baseline="0" dirty="0" err="1"/>
              <a:t>what</a:t>
            </a:r>
            <a:r>
              <a:rPr lang="sv-SE" baseline="0" dirty="0"/>
              <a:t> the overall </a:t>
            </a:r>
            <a:r>
              <a:rPr lang="sv-SE" baseline="0" dirty="0" err="1"/>
              <a:t>cost</a:t>
            </a:r>
            <a:r>
              <a:rPr lang="sv-SE" baseline="0" dirty="0"/>
              <a:t> for </a:t>
            </a:r>
            <a:r>
              <a:rPr lang="sv-SE" baseline="0" dirty="0" err="1"/>
              <a:t>this</a:t>
            </a:r>
            <a:r>
              <a:rPr lang="sv-SE" baseline="0" dirty="0"/>
              <a:t> </a:t>
            </a:r>
            <a:r>
              <a:rPr lang="sv-SE" baseline="0" dirty="0" err="1"/>
              <a:t>will</a:t>
            </a:r>
            <a:r>
              <a:rPr lang="sv-SE" baseline="0" dirty="0"/>
              <a:t> be.</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2906252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More</a:t>
            </a:r>
            <a:r>
              <a:rPr lang="sv-SE" dirty="0"/>
              <a:t> in general, </a:t>
            </a:r>
            <a:r>
              <a:rPr lang="sv-SE" dirty="0" err="1"/>
              <a:t>energy</a:t>
            </a:r>
            <a:r>
              <a:rPr lang="sv-SE" dirty="0"/>
              <a:t> system </a:t>
            </a:r>
            <a:r>
              <a:rPr lang="sv-SE" dirty="0" err="1"/>
              <a:t>modeling</a:t>
            </a:r>
            <a:r>
              <a:rPr lang="sv-SE" dirty="0"/>
              <a:t> </a:t>
            </a:r>
            <a:r>
              <a:rPr lang="sv-SE" dirty="0" err="1"/>
              <a:t>tools</a:t>
            </a:r>
            <a:r>
              <a:rPr lang="sv-SE" dirty="0"/>
              <a:t> </a:t>
            </a:r>
            <a:r>
              <a:rPr lang="sv-SE" dirty="0" err="1"/>
              <a:t>can</a:t>
            </a:r>
            <a:r>
              <a:rPr lang="sv-SE" dirty="0"/>
              <a:t> </a:t>
            </a:r>
            <a:r>
              <a:rPr lang="sv-SE" dirty="0" err="1"/>
              <a:t>help</a:t>
            </a:r>
            <a:r>
              <a:rPr lang="sv-SE" dirty="0"/>
              <a:t> u</a:t>
            </a:r>
            <a:r>
              <a:rPr lang="en-US" sz="1200" dirty="0" err="1"/>
              <a:t>nveil</a:t>
            </a:r>
            <a:r>
              <a:rPr lang="en-US" sz="1200" dirty="0"/>
              <a:t> potential effects of new investments on the whole country-system: for</a:t>
            </a:r>
            <a:r>
              <a:rPr lang="en-US" sz="1200" baseline="0" dirty="0"/>
              <a:t> instance, they can assess whether investments in 1 GW of wind turbines in the next 10 years will help meet increasing demands for electricity at lower cost;</a:t>
            </a:r>
          </a:p>
          <a:p>
            <a:r>
              <a:rPr lang="en-US" sz="1200" baseline="0" dirty="0"/>
              <a:t>They can help d</a:t>
            </a:r>
            <a:r>
              <a:rPr lang="en-US" sz="1200" dirty="0"/>
              <a:t>iscover new questions that are important for planning and were not considered before. For instance, they can help</a:t>
            </a:r>
            <a:r>
              <a:rPr lang="en-US" sz="1200" baseline="0" dirty="0"/>
              <a:t> understand if issues of energy supply security could arise and if the energy strategies should address such issues.</a:t>
            </a:r>
            <a:endParaRPr lang="en-US" sz="1200" dirty="0"/>
          </a:p>
          <a:p>
            <a:r>
              <a:rPr lang="en-US" sz="1200" dirty="0"/>
              <a:t>They</a:t>
            </a:r>
            <a:r>
              <a:rPr lang="en-US" sz="1200" baseline="0" dirty="0"/>
              <a:t> can help i</a:t>
            </a:r>
            <a:r>
              <a:rPr lang="en-US" sz="1200" dirty="0"/>
              <a:t>dentify and measure the</a:t>
            </a:r>
            <a:r>
              <a:rPr lang="en-US" sz="1200" baseline="0" dirty="0"/>
              <a:t> impact of the uncertainty around the future. For example, they can assess how profitable an investment in new energy supply infrastructure in 10 years could be under different scenarios of energy demand.</a:t>
            </a:r>
            <a:endParaRPr lang="en-US" sz="1200" dirty="0"/>
          </a:p>
          <a:p>
            <a:r>
              <a:rPr lang="en-US" sz="1200" dirty="0"/>
              <a:t>They</a:t>
            </a:r>
            <a:r>
              <a:rPr lang="en-US" sz="1200" baseline="0" dirty="0"/>
              <a:t> can reveal what is apparently simple to be complicated, or what is apparently complicated to be simpler than expected. </a:t>
            </a:r>
          </a:p>
          <a:p>
            <a:r>
              <a:rPr lang="en-US" sz="1200" baseline="0" dirty="0"/>
              <a:t>Ultimately, they can help d</a:t>
            </a:r>
            <a:r>
              <a:rPr lang="en-US" sz="1200" dirty="0"/>
              <a:t>iscipline the policy dialogue and communicate the importance of energy policies to the general public.</a:t>
            </a:r>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3138662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One</a:t>
            </a:r>
            <a:r>
              <a:rPr lang="en-US" sz="1200" baseline="0" dirty="0"/>
              <a:t> typical and powerful use of energy system models is scenario analysis. Scenarios are representations of how the future could play out. These representations can be supported by models, which create a quantitative picture of what could happen if certain conditions are met. Modeling different scenarios allows analysts to increase their understanding about the future. For instance, it allows them to understand what impacts certain decisions taken now could have. It also allows the analysts to scan potential changes in the environment, like climatic changes, and see what could happen with each of them. It allows analysts to build consensus for changes in the current practices. One well known example for this is the scenario analyses run by the Intergovernmental Panel on Climate Change (IPCC), that look at different scenarios of climate change with the aim to raise awareness and create political momentum. Finally, scenario analysis may allow  the management of risks. This is a common use for investors. </a:t>
            </a: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1272892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dirty="0"/>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Source: Click to edit Caption text styles</a:t>
            </a:r>
            <a:endParaRPr lang="en-US" dirty="0"/>
          </a:p>
        </p:txBody>
      </p:sp>
    </p:spTree>
    <p:extLst>
      <p:ext uri="{BB962C8B-B14F-4D97-AF65-F5344CB8AC3E}">
        <p14:creationId xmlns:p14="http://schemas.microsoft.com/office/powerpoint/2010/main" val="3207687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0"/>
            <a:r>
              <a:rPr lang="en-GB" dirty="0"/>
              <a:t>Click to edit Master text styles</a:t>
            </a:r>
          </a:p>
          <a:p>
            <a:pPr lvl="1"/>
            <a:r>
              <a:rPr lang="en-GB" dirty="0"/>
              <a:t>Second level</a:t>
            </a:r>
          </a:p>
          <a:p>
            <a:pPr lvl="4"/>
            <a:endParaRPr lang="en-US" dirty="0"/>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40018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2737629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1736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55461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6250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67036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724167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37449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56433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01805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703835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1833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2298083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276163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471093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3575730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787630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11148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3877992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206203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3513019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2140052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85CEDAC9-AFFD-604A-A011-BEBAC55DD71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6587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1.jp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5"/>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5"/>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 id="2147483698" r:id="rId21"/>
    <p:sldLayoutId id="2147483699" r:id="rId22"/>
    <p:sldLayoutId id="2147483700" r:id="rId23"/>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23741141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hyperlink" Target="https://unsplash.com/@elijah_ekdahl?utm_source=unsplash&amp;utm_medium=referral&amp;utm_content=creditCopyText" TargetMode="External"/><Relationship Id="rId3" Type="http://schemas.openxmlformats.org/officeDocument/2006/relationships/slideLayout" Target="../slideLayouts/slideLayout22.xml"/><Relationship Id="rId7" Type="http://schemas.openxmlformats.org/officeDocument/2006/relationships/image" Target="../media/image13.jpeg"/><Relationship Id="rId12" Type="http://schemas.openxmlformats.org/officeDocument/2006/relationships/hyperlink" Target="http://unsplash.com/photos/zAITDJYV09w" TargetMode="External"/><Relationship Id="rId17" Type="http://schemas.openxmlformats.org/officeDocument/2006/relationships/image" Target="../media/image8.png"/><Relationship Id="rId2" Type="http://schemas.openxmlformats.org/officeDocument/2006/relationships/audio" Target="../media/media18.mp3"/><Relationship Id="rId16" Type="http://schemas.openxmlformats.org/officeDocument/2006/relationships/hyperlink" Target="https://creativecommons.org/publicdomain/zero/1.0/" TargetMode="External"/><Relationship Id="rId1" Type="http://schemas.microsoft.com/office/2007/relationships/media" Target="../media/media18.mp3"/><Relationship Id="rId6" Type="http://schemas.openxmlformats.org/officeDocument/2006/relationships/hyperlink" Target="https://unsplash.com/photos/Mk2ls9UBO2E" TargetMode="External"/><Relationship Id="rId11" Type="http://schemas.openxmlformats.org/officeDocument/2006/relationships/hyperlink" Target="https://unsplash.com/@jeisblack?utm_source=unsplash&amp;utm_medium=referral&amp;utm_content=creditCopyText" TargetMode="External"/><Relationship Id="rId5" Type="http://schemas.openxmlformats.org/officeDocument/2006/relationships/hyperlink" Target="https://unsplash.com/@dominik_photography?utm_source=unsplash&amp;utm_medium=referral&amp;utm_content=creditCopyText" TargetMode="External"/><Relationship Id="rId15" Type="http://schemas.openxmlformats.org/officeDocument/2006/relationships/hyperlink" Target="http://search.creativecommons.org/photos/e58cc7ea-36a9-4dcc-b1bb-b983ab5200e2" TargetMode="External"/><Relationship Id="rId10" Type="http://schemas.openxmlformats.org/officeDocument/2006/relationships/image" Target="../media/image15.jpeg"/><Relationship Id="rId4" Type="http://schemas.openxmlformats.org/officeDocument/2006/relationships/notesSlide" Target="../notesSlides/notesSlide17.xml"/><Relationship Id="rId9" Type="http://schemas.openxmlformats.org/officeDocument/2006/relationships/image" Target="../media/image10.jpeg"/><Relationship Id="rId14" Type="http://schemas.openxmlformats.org/officeDocument/2006/relationships/hyperlink" Target="http://unsplash.com/photos/LRhUECQdhec"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2.xml"/><Relationship Id="rId7" Type="http://schemas.openxmlformats.org/officeDocument/2006/relationships/image" Target="../media/image16.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creativecommons.org/licenses/by/4.0/" TargetMode="External"/><Relationship Id="rId5" Type="http://schemas.openxmlformats.org/officeDocument/2006/relationships/hyperlink" Target="https://search.creativecommons.org/photos/20dd19e3-037f-42f6-a063-13c196ea855a" TargetMode="External"/><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2.xml"/><Relationship Id="rId7" Type="http://schemas.openxmlformats.org/officeDocument/2006/relationships/hyperlink" Target="https://creativecommons.org/licenses/by/3.0/"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hyperlink" Target="https://commons.wikimedia.org/w/index.php?curid=6881466" TargetMode="External"/><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44.xml"/><Relationship Id="rId4" Type="http://schemas.openxmlformats.org/officeDocument/2006/relationships/hyperlink" Target="https://www.open.edu/openlearncreate/mod/quiz/view.php?id=178922"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hyperlink" Target="https://unsplash.com/?utm_source=unsplash&amp;utm_medium=referral&amp;utm_content=creditCopyText"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unsplash.com/@peterng1618?utm_source=unsplash&amp;utm_medium=referral&amp;utm_content=creditCopyText" TargetMode="External"/><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hyperlink" Target="https://creativecommons.org/publicdomain/zero/1.0/"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search.creativecommons.org/photos/e58cc7ea-36a9-4dcc-b1bb-b983ab5200e2" TargetMode="External"/><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creativecommons.org/publicdomain/zero/1.0/" TargetMode="External"/><Relationship Id="rId5" Type="http://schemas.openxmlformats.org/officeDocument/2006/relationships/hyperlink" Target="https://commons.wikimedia.org/w/index.php?curid=36404160"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p:txBody>
          <a:bodyPr/>
          <a:lstStyle/>
          <a:p>
            <a:r>
              <a:rPr lang="en-US" dirty="0">
                <a:solidFill>
                  <a:schemeClr val="bg1"/>
                </a:solidFill>
              </a:rPr>
              <a:t>LECTURE 2</a:t>
            </a:r>
            <a:r>
              <a:rPr lang="en-US" dirty="0"/>
              <a:t/>
            </a:r>
            <a:br>
              <a:rPr lang="en-US" dirty="0"/>
            </a:br>
            <a:r>
              <a:rPr lang="en-US" dirty="0"/>
              <a:t>THE ENERGY SYSTEM</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4572000"/>
            <a:ext cx="2846121" cy="389610"/>
          </a:xfrm>
        </p:spPr>
        <p:txBody>
          <a:bodyPr/>
          <a:lstStyle/>
          <a:p>
            <a:r>
              <a:rPr lang="en-US" dirty="0"/>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dirty="0"/>
          </a:p>
        </p:txBody>
      </p:sp>
      <p:sp>
        <p:nvSpPr>
          <p:cNvPr id="7" name="Oval 6">
            <a:extLst>
              <a:ext uri="{FF2B5EF4-FFF2-40B4-BE49-F238E27FC236}">
                <a16:creationId xmlns:a16="http://schemas.microsoft.com/office/drawing/2014/main" id="{5776360A-AA3A-3543-B51F-7B200FF0CFF6}"/>
              </a:ext>
            </a:extLst>
          </p:cNvPr>
          <p:cNvSpPr/>
          <p:nvPr/>
        </p:nvSpPr>
        <p:spPr>
          <a:xfrm>
            <a:off x="7111669" y="515063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2_Slide1.mp3" descr="Lecture2_Slide1.mp3">
            <a:hlinkClick r:id="" action="ppaction://media"/>
            <a:extLst>
              <a:ext uri="{FF2B5EF4-FFF2-40B4-BE49-F238E27FC236}">
                <a16:creationId xmlns:a16="http://schemas.microsoft.com/office/drawing/2014/main" id="{C69582C3-A11D-6F48-ADC4-E0B739BA47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83034" y="5221995"/>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535519" cy="1325563"/>
          </a:xfrm>
        </p:spPr>
        <p:txBody>
          <a:bodyPr/>
          <a:lstStyle/>
          <a:p>
            <a:r>
              <a:rPr lang="en-US" dirty="0"/>
              <a:t>2.2 Why model the energy system?</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10</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potential</a:t>
            </a:r>
          </a:p>
        </p:txBody>
      </p:sp>
      <p:sp>
        <p:nvSpPr>
          <p:cNvPr id="6" name="Content Placeholder 10">
            <a:extLst>
              <a:ext uri="{FF2B5EF4-FFF2-40B4-BE49-F238E27FC236}">
                <a16:creationId xmlns:a16="http://schemas.microsoft.com/office/drawing/2014/main" id="{7D24CB8C-CFC0-A049-A604-93E5287236CE}"/>
              </a:ext>
            </a:extLst>
          </p:cNvPr>
          <p:cNvSpPr txBox="1">
            <a:spLocks/>
          </p:cNvSpPr>
          <p:nvPr/>
        </p:nvSpPr>
        <p:spPr>
          <a:xfrm>
            <a:off x="663575" y="2397228"/>
            <a:ext cx="9265872" cy="3602056"/>
          </a:xfrm>
          <a:prstGeom prst="rect">
            <a:avLst/>
          </a:prstGeom>
        </p:spPr>
        <p:txBody>
          <a:bodyPr vert="horz" lIns="91440" tIns="45720" rIns="91440" bIns="45720" numCol="2"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C8102E"/>
                </a:solidFill>
              </a:rPr>
              <a:t>One important use of models is scenario analysis</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Increase our understanding about the future;</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Scan potential changes in the environment;</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Build consensus for change;</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Manage risks.</a:t>
            </a:r>
          </a:p>
        </p:txBody>
      </p:sp>
      <p:sp>
        <p:nvSpPr>
          <p:cNvPr id="8"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054788" y="5903259"/>
            <a:ext cx="3678230" cy="480970"/>
          </a:xfrm>
          <a:prstGeom prst="rect">
            <a:avLst/>
          </a:prstGeom>
        </p:spPr>
        <p:txBody>
          <a:bodyPr>
            <a:normAutofit/>
          </a:bodyPr>
          <a:lstStyle/>
          <a:p>
            <a:pPr algn="r"/>
            <a:r>
              <a:rPr lang="en-US" sz="1400" b="0" i="1" dirty="0">
                <a:latin typeface="Segoe UI" panose="020B0502040204020203" pitchFamily="34" charset="0"/>
                <a:cs typeface="Segoe UI" panose="020B0502040204020203" pitchFamily="34" charset="0"/>
              </a:rPr>
              <a:t>Reference: </a:t>
            </a:r>
            <a:r>
              <a:rPr lang="en-US" sz="1400" b="0" i="1" dirty="0" err="1">
                <a:latin typeface="Segoe UI" panose="020B0502040204020203" pitchFamily="34" charset="0"/>
                <a:cs typeface="Segoe UI" panose="020B0502040204020203" pitchFamily="34" charset="0"/>
              </a:rPr>
              <a:t>Maack</a:t>
            </a:r>
            <a:r>
              <a:rPr lang="en-US" sz="1400" b="0" i="1" dirty="0">
                <a:latin typeface="Segoe UI" panose="020B0502040204020203" pitchFamily="34" charset="0"/>
                <a:cs typeface="Segoe UI" panose="020B0502040204020203" pitchFamily="34" charset="0"/>
              </a:rPr>
              <a:t>, J.N., Scenario Analysis: </a:t>
            </a:r>
            <a:br>
              <a:rPr lang="en-US" sz="1400" b="0" i="1" dirty="0">
                <a:latin typeface="Segoe UI" panose="020B0502040204020203" pitchFamily="34" charset="0"/>
                <a:cs typeface="Segoe UI" panose="020B0502040204020203" pitchFamily="34" charset="0"/>
              </a:rPr>
            </a:br>
            <a:r>
              <a:rPr lang="en-US" sz="1400" b="0" i="1" dirty="0">
                <a:latin typeface="Segoe UI" panose="020B0502040204020203" pitchFamily="34" charset="0"/>
                <a:cs typeface="Segoe UI" panose="020B0502040204020203" pitchFamily="34" charset="0"/>
              </a:rPr>
              <a:t>a Tool for Task Managers, 2001, World Bank</a:t>
            </a:r>
          </a:p>
        </p:txBody>
      </p:sp>
      <p:sp>
        <p:nvSpPr>
          <p:cNvPr id="10" name="Oval 9">
            <a:extLst>
              <a:ext uri="{FF2B5EF4-FFF2-40B4-BE49-F238E27FC236}">
                <a16:creationId xmlns:a16="http://schemas.microsoft.com/office/drawing/2014/main" id="{EFDEE23D-3832-EB46-87CF-E5477DDAA1AB}"/>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10.mp3" descr="Lecture2_Slide10.mp3">
            <a:hlinkClick r:id="" action="ppaction://media"/>
            <a:extLst>
              <a:ext uri="{FF2B5EF4-FFF2-40B4-BE49-F238E27FC236}">
                <a16:creationId xmlns:a16="http://schemas.microsoft.com/office/drawing/2014/main" id="{D03381BE-5FC6-DC4B-831E-441C1CDB3C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50523"/>
            <a:ext cx="812800" cy="812800"/>
          </a:xfrm>
          <a:prstGeom prst="rect">
            <a:avLst/>
          </a:prstGeom>
        </p:spPr>
      </p:pic>
    </p:spTree>
    <p:extLst>
      <p:ext uri="{BB962C8B-B14F-4D97-AF65-F5344CB8AC3E}">
        <p14:creationId xmlns:p14="http://schemas.microsoft.com/office/powerpoint/2010/main" val="6196755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817907" cy="1325563"/>
          </a:xfrm>
        </p:spPr>
        <p:txBody>
          <a:bodyPr/>
          <a:lstStyle/>
          <a:p>
            <a:r>
              <a:rPr lang="en-US" dirty="0"/>
              <a:t>2.2 Why model the energy system?</a:t>
            </a:r>
          </a:p>
        </p:txBody>
      </p:sp>
      <p:sp>
        <p:nvSpPr>
          <p:cNvPr id="10" name="Content Placeholder 10">
            <a:extLst>
              <a:ext uri="{FF2B5EF4-FFF2-40B4-BE49-F238E27FC236}">
                <a16:creationId xmlns:a16="http://schemas.microsoft.com/office/drawing/2014/main" id="{4D733F1E-0B11-C547-87FF-77DF2233CA00}"/>
              </a:ext>
            </a:extLst>
          </p:cNvPr>
          <p:cNvSpPr>
            <a:spLocks noGrp="1"/>
          </p:cNvSpPr>
          <p:nvPr>
            <p:ph sz="half" idx="2"/>
          </p:nvPr>
        </p:nvSpPr>
        <p:spPr>
          <a:xfrm>
            <a:off x="663575" y="2385364"/>
            <a:ext cx="9108640" cy="3602056"/>
          </a:xfrm>
        </p:spPr>
        <p:txBody>
          <a:bodyPr vert="horz" lIns="91440" tIns="45720" rIns="91440" bIns="45720" numCol="1" rtlCol="0">
            <a:normAutofit/>
          </a:bodyPr>
          <a:lstStyle/>
          <a:p>
            <a:r>
              <a:rPr lang="sv-SE" dirty="0" err="1">
                <a:solidFill>
                  <a:srgbClr val="C8102E"/>
                </a:solidFill>
              </a:rPr>
              <a:t>Models</a:t>
            </a:r>
            <a:r>
              <a:rPr lang="sv-SE" dirty="0">
                <a:solidFill>
                  <a:srgbClr val="C8102E"/>
                </a:solidFill>
              </a:rPr>
              <a:t> c</a:t>
            </a:r>
            <a:r>
              <a:rPr lang="hr-HR" dirty="0" err="1">
                <a:solidFill>
                  <a:srgbClr val="C8102E"/>
                </a:solidFill>
              </a:rPr>
              <a:t>annot</a:t>
            </a:r>
            <a:r>
              <a:rPr lang="hr-HR" dirty="0">
                <a:solidFill>
                  <a:srgbClr val="C8102E"/>
                </a:solidFill>
              </a:rPr>
              <a:t> </a:t>
            </a:r>
            <a:r>
              <a:rPr lang="hr-HR" dirty="0" err="1">
                <a:solidFill>
                  <a:srgbClr val="C8102E"/>
                </a:solidFill>
              </a:rPr>
              <a:t>predict</a:t>
            </a:r>
            <a:r>
              <a:rPr lang="sv-SE" dirty="0">
                <a:solidFill>
                  <a:srgbClr val="C8102E"/>
                </a:solidFill>
              </a:rPr>
              <a:t> the</a:t>
            </a:r>
            <a:r>
              <a:rPr lang="hr-HR" dirty="0">
                <a:solidFill>
                  <a:srgbClr val="C8102E"/>
                </a:solidFill>
              </a:rPr>
              <a:t> future</a:t>
            </a:r>
            <a:endParaRPr lang="en-GB" dirty="0">
              <a:solidFill>
                <a:srgbClr val="C8102E"/>
              </a:solidFill>
            </a:endParaRPr>
          </a:p>
          <a:p>
            <a:pPr lvl="1"/>
            <a:r>
              <a:rPr lang="en-GB" dirty="0"/>
              <a:t>But can help understand future better and stay prepared to take informed decisions</a:t>
            </a:r>
          </a:p>
          <a:p>
            <a:r>
              <a:rPr lang="sv-SE" dirty="0" err="1">
                <a:solidFill>
                  <a:srgbClr val="C8102E"/>
                </a:solidFill>
              </a:rPr>
              <a:t>Models</a:t>
            </a:r>
            <a:r>
              <a:rPr lang="sv-SE" dirty="0">
                <a:solidFill>
                  <a:srgbClr val="C8102E"/>
                </a:solidFill>
              </a:rPr>
              <a:t> c</a:t>
            </a:r>
            <a:r>
              <a:rPr lang="hr-HR" dirty="0" err="1">
                <a:solidFill>
                  <a:srgbClr val="C8102E"/>
                </a:solidFill>
              </a:rPr>
              <a:t>annot</a:t>
            </a:r>
            <a:r>
              <a:rPr lang="hr-HR" dirty="0">
                <a:solidFill>
                  <a:srgbClr val="C8102E"/>
                </a:solidFill>
              </a:rPr>
              <a:t> make </a:t>
            </a:r>
            <a:r>
              <a:rPr lang="hr-HR" dirty="0" err="1">
                <a:solidFill>
                  <a:srgbClr val="C8102E"/>
                </a:solidFill>
              </a:rPr>
              <a:t>decisions</a:t>
            </a:r>
            <a:endParaRPr lang="en-GB" dirty="0">
              <a:solidFill>
                <a:srgbClr val="C8102E"/>
              </a:solidFill>
            </a:endParaRPr>
          </a:p>
          <a:p>
            <a:pPr lvl="1"/>
            <a:r>
              <a:rPr lang="en-GB" dirty="0"/>
              <a:t>The main task of an energy analyst is to evaluate different options and provide clear inputs for decision makers</a:t>
            </a: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11</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scope</a:t>
            </a:r>
          </a:p>
        </p:txBody>
      </p:sp>
      <p:sp>
        <p:nvSpPr>
          <p:cNvPr id="6" name="Oval 5">
            <a:extLst>
              <a:ext uri="{FF2B5EF4-FFF2-40B4-BE49-F238E27FC236}">
                <a16:creationId xmlns:a16="http://schemas.microsoft.com/office/drawing/2014/main" id="{97BFF8B9-8771-8E42-A484-4C3B8EF1921C}"/>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11.mp3" descr="Lecture2_Slide11.mp3">
            <a:hlinkClick r:id="" action="ppaction://media"/>
            <a:extLst>
              <a:ext uri="{FF2B5EF4-FFF2-40B4-BE49-F238E27FC236}">
                <a16:creationId xmlns:a16="http://schemas.microsoft.com/office/drawing/2014/main" id="{009E93C3-019C-6144-B55A-0215716239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50523"/>
            <a:ext cx="812800" cy="812800"/>
          </a:xfrm>
          <a:prstGeom prst="rect">
            <a:avLst/>
          </a:prstGeom>
        </p:spPr>
      </p:pic>
    </p:spTree>
    <p:extLst>
      <p:ext uri="{BB962C8B-B14F-4D97-AF65-F5344CB8AC3E}">
        <p14:creationId xmlns:p14="http://schemas.microsoft.com/office/powerpoint/2010/main" val="33814324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432425" cy="1325563"/>
          </a:xfrm>
        </p:spPr>
        <p:txBody>
          <a:bodyPr/>
          <a:lstStyle/>
          <a:p>
            <a:r>
              <a:rPr lang="en-US" dirty="0"/>
              <a:t>2.2 Why model the energy system?</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12</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scope</a:t>
            </a:r>
          </a:p>
        </p:txBody>
      </p:sp>
      <p:sp>
        <p:nvSpPr>
          <p:cNvPr id="12" name="Content Placeholder 10">
            <a:extLst>
              <a:ext uri="{FF2B5EF4-FFF2-40B4-BE49-F238E27FC236}">
                <a16:creationId xmlns:a16="http://schemas.microsoft.com/office/drawing/2014/main" id="{EA717C8D-BA90-944A-99FE-41A29E114008}"/>
              </a:ext>
            </a:extLst>
          </p:cNvPr>
          <p:cNvSpPr txBox="1">
            <a:spLocks/>
          </p:cNvSpPr>
          <p:nvPr/>
        </p:nvSpPr>
        <p:spPr>
          <a:xfrm>
            <a:off x="663575" y="2385364"/>
            <a:ext cx="9108640" cy="3602056"/>
          </a:xfrm>
          <a:prstGeom prst="rect">
            <a:avLst/>
          </a:prstGeom>
        </p:spPr>
        <p:txBody>
          <a:bodyPr vert="horz" lIns="91440" tIns="45720" rIns="91440" bIns="45720" numCol="1"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C8102E"/>
                </a:solidFill>
              </a:rPr>
              <a:t>To </a:t>
            </a:r>
            <a:r>
              <a:rPr lang="en-US" dirty="0" err="1">
                <a:solidFill>
                  <a:srgbClr val="C8102E"/>
                </a:solidFill>
              </a:rPr>
              <a:t>summarise</a:t>
            </a:r>
            <a:r>
              <a:rPr lang="en-US" dirty="0">
                <a:solidFill>
                  <a:srgbClr val="C8102E"/>
                </a:solidFill>
              </a:rPr>
              <a:t>…</a:t>
            </a:r>
          </a:p>
          <a:p>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rgbClr val="012169"/>
              </a:solidFill>
              <a:latin typeface="Open Sans" panose="020B0606030504020204" pitchFamily="34" charset="0"/>
              <a:ea typeface="Open Sans" panose="020B0606030504020204" pitchFamily="34" charset="0"/>
              <a:cs typeface="Open Sans" panose="020B0606030504020204" pitchFamily="34" charset="0"/>
            </a:endParaRPr>
          </a:p>
          <a:p>
            <a:pPr marL="0" indent="0" algn="ctr">
              <a:buFont typeface="Arial" panose="020B0604020202020204" pitchFamily="34" charset="0"/>
              <a:buNone/>
            </a:pPr>
            <a:r>
              <a:rPr lang="en-US" dirty="0">
                <a:solidFill>
                  <a:srgbClr val="012169"/>
                </a:solidFill>
                <a:latin typeface="Open Sans" panose="020B0606030504020204" pitchFamily="34" charset="0"/>
                <a:ea typeface="Open Sans" panose="020B0606030504020204" pitchFamily="34" charset="0"/>
                <a:cs typeface="Open Sans" panose="020B0606030504020204" pitchFamily="34" charset="0"/>
              </a:rPr>
              <a:t>Modeling for INSIGHTS, not numbers… (nor answers)</a:t>
            </a:r>
          </a:p>
          <a:p>
            <a:pPr marL="0" indent="0" algn="ctr">
              <a:buFont typeface="Arial" panose="020B0604020202020204" pitchFamily="34" charset="0"/>
              <a:buNone/>
            </a:pPr>
            <a:r>
              <a:rPr lang="en-US" dirty="0">
                <a:solidFill>
                  <a:srgbClr val="012169"/>
                </a:solidFill>
                <a:latin typeface="Open Sans" panose="020B0606030504020204" pitchFamily="34" charset="0"/>
                <a:ea typeface="Open Sans" panose="020B0606030504020204" pitchFamily="34" charset="0"/>
                <a:cs typeface="Open Sans" panose="020B0606030504020204" pitchFamily="34" charset="0"/>
              </a:rPr>
              <a:t>Huntington et al. (1982)</a:t>
            </a:r>
          </a:p>
        </p:txBody>
      </p:sp>
      <p:sp>
        <p:nvSpPr>
          <p:cNvPr id="6"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7476564" y="5701553"/>
            <a:ext cx="4256453" cy="709571"/>
          </a:xfrm>
          <a:prstGeom prst="rect">
            <a:avLst/>
          </a:prstGeom>
        </p:spPr>
        <p:txBody>
          <a:bodyPr>
            <a:normAutofit/>
          </a:bodyPr>
          <a:lstStyle/>
          <a:p>
            <a:pPr algn="r"/>
            <a:r>
              <a:rPr lang="en-US" sz="1400" b="0" i="1" dirty="0">
                <a:latin typeface="Segoe UI" panose="020B0502040204020203" pitchFamily="34" charset="0"/>
                <a:cs typeface="Segoe UI" panose="020B0502040204020203" pitchFamily="34" charset="0"/>
              </a:rPr>
              <a:t>Reference: Huntington, H., </a:t>
            </a:r>
            <a:r>
              <a:rPr lang="en-US" sz="1400" b="0" i="1" dirty="0" err="1">
                <a:latin typeface="Segoe UI" panose="020B0502040204020203" pitchFamily="34" charset="0"/>
                <a:cs typeface="Segoe UI" panose="020B0502040204020203" pitchFamily="34" charset="0"/>
              </a:rPr>
              <a:t>Weyant</a:t>
            </a:r>
            <a:r>
              <a:rPr lang="en-US" sz="1400" b="0" i="1" dirty="0">
                <a:latin typeface="Segoe UI" panose="020B0502040204020203" pitchFamily="34" charset="0"/>
                <a:cs typeface="Segoe UI" panose="020B0502040204020203" pitchFamily="34" charset="0"/>
              </a:rPr>
              <a:t>, J.P., Sweeney, J.L., Modeling for insights, not numbers: the experiences of the energy modeling forum, Omega, 10 (5), 1982</a:t>
            </a:r>
          </a:p>
        </p:txBody>
      </p:sp>
      <p:sp>
        <p:nvSpPr>
          <p:cNvPr id="8" name="Oval 7">
            <a:extLst>
              <a:ext uri="{FF2B5EF4-FFF2-40B4-BE49-F238E27FC236}">
                <a16:creationId xmlns:a16="http://schemas.microsoft.com/office/drawing/2014/main" id="{F41737EC-01CA-E34E-A8E7-0941445E9C55}"/>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2_Slide12.mp3" descr="Lecture2_Slide12.mp3">
            <a:hlinkClick r:id="" action="ppaction://media"/>
            <a:extLst>
              <a:ext uri="{FF2B5EF4-FFF2-40B4-BE49-F238E27FC236}">
                <a16:creationId xmlns:a16="http://schemas.microsoft.com/office/drawing/2014/main" id="{AFF775C0-BDAC-5F4A-AE86-B55B7EF0BC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45071"/>
            <a:ext cx="812800" cy="812800"/>
          </a:xfrm>
          <a:prstGeom prst="rect">
            <a:avLst/>
          </a:prstGeom>
        </p:spPr>
      </p:pic>
    </p:spTree>
    <p:extLst>
      <p:ext uri="{BB962C8B-B14F-4D97-AF65-F5344CB8AC3E}">
        <p14:creationId xmlns:p14="http://schemas.microsoft.com/office/powerpoint/2010/main" val="418875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2.2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13</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err="1"/>
              <a:t>Maack</a:t>
            </a:r>
            <a:r>
              <a:rPr lang="en-US" dirty="0"/>
              <a:t>, J.N., Scenario Analysis: a Tool for Task Managers, 2001, World Bank</a:t>
            </a:r>
          </a:p>
          <a:p>
            <a:r>
              <a:rPr lang="en-US" dirty="0"/>
              <a:t>Huntington, H., </a:t>
            </a:r>
            <a:r>
              <a:rPr lang="en-US" dirty="0" err="1"/>
              <a:t>Weyant</a:t>
            </a:r>
            <a:r>
              <a:rPr lang="en-US" dirty="0"/>
              <a:t>, J.P., Sweeney, J.L., Modeling for insights, not numbers: the experiences of the energy modeling forum, Omega, 10 (5), 1982</a:t>
            </a:r>
          </a:p>
          <a:p>
            <a:endParaRPr lang="en-US" dirty="0"/>
          </a:p>
          <a:p>
            <a:endParaRPr lang="en-US" dirty="0"/>
          </a:p>
        </p:txBody>
      </p:sp>
    </p:spTree>
    <p:extLst>
      <p:ext uri="{BB962C8B-B14F-4D97-AF65-F5344CB8AC3E}">
        <p14:creationId xmlns:p14="http://schemas.microsoft.com/office/powerpoint/2010/main" val="3693968611"/>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ED2-311F-B245-A99E-5A78E6E412BB}"/>
              </a:ext>
            </a:extLst>
          </p:cNvPr>
          <p:cNvSpPr>
            <a:spLocks noGrp="1"/>
          </p:cNvSpPr>
          <p:nvPr>
            <p:ph type="title"/>
          </p:nvPr>
        </p:nvSpPr>
        <p:spPr>
          <a:xfrm>
            <a:off x="663575" y="675243"/>
            <a:ext cx="6221319" cy="1325563"/>
          </a:xfrm>
        </p:spPr>
        <p:txBody>
          <a:bodyPr/>
          <a:lstStyle/>
          <a:p>
            <a:r>
              <a:rPr lang="en-US" dirty="0"/>
              <a:t>2.3 The Reference Energy System (RES)</a:t>
            </a:r>
          </a:p>
        </p:txBody>
      </p:sp>
      <p:sp>
        <p:nvSpPr>
          <p:cNvPr id="3" name="Text Placeholder 2">
            <a:extLst>
              <a:ext uri="{FF2B5EF4-FFF2-40B4-BE49-F238E27FC236}">
                <a16:creationId xmlns:a16="http://schemas.microsoft.com/office/drawing/2014/main" id="{206798B6-B9C2-9543-81C9-A19383C1E3C9}"/>
              </a:ext>
            </a:extLst>
          </p:cNvPr>
          <p:cNvSpPr>
            <a:spLocks noGrp="1"/>
          </p:cNvSpPr>
          <p:nvPr>
            <p:ph type="body" idx="1"/>
          </p:nvPr>
        </p:nvSpPr>
        <p:spPr>
          <a:xfrm>
            <a:off x="663575" y="2455273"/>
            <a:ext cx="10626096" cy="641022"/>
          </a:xfrm>
        </p:spPr>
        <p:txBody>
          <a:bodyPr>
            <a:noAutofit/>
          </a:bodyPr>
          <a:lstStyle/>
          <a:p>
            <a:pPr>
              <a:lnSpc>
                <a:spcPct val="100000"/>
              </a:lnSpc>
            </a:pPr>
            <a:r>
              <a:rPr lang="en-US" b="0" dirty="0">
                <a:latin typeface="Open Sans" panose="020B0606030504020204" pitchFamily="34" charset="0"/>
                <a:ea typeface="Open Sans" panose="020B0606030504020204" pitchFamily="34" charset="0"/>
                <a:cs typeface="Open Sans" panose="020B0606030504020204" pitchFamily="34" charset="0"/>
              </a:rPr>
              <a:t>The complexity of the energy system can be simplified and represented in an </a:t>
            </a:r>
            <a:r>
              <a:rPr lang="en-US" b="0" dirty="0" err="1">
                <a:latin typeface="Open Sans" panose="020B0606030504020204" pitchFamily="34" charset="0"/>
                <a:ea typeface="Open Sans" panose="020B0606030504020204" pitchFamily="34" charset="0"/>
                <a:cs typeface="Open Sans" panose="020B0606030504020204" pitchFamily="34" charset="0"/>
              </a:rPr>
              <a:t>organised</a:t>
            </a:r>
            <a:r>
              <a:rPr lang="en-US" b="0" dirty="0">
                <a:latin typeface="Open Sans" panose="020B0606030504020204" pitchFamily="34" charset="0"/>
                <a:ea typeface="Open Sans" panose="020B0606030504020204" pitchFamily="34" charset="0"/>
                <a:cs typeface="Open Sans" panose="020B0606030504020204" pitchFamily="34" charset="0"/>
              </a:rPr>
              <a:t> model structure. We call it Reference Energy System</a:t>
            </a:r>
          </a:p>
        </p:txBody>
      </p:sp>
      <p:sp>
        <p:nvSpPr>
          <p:cNvPr id="5" name="Slide Number Placeholder 4">
            <a:extLst>
              <a:ext uri="{FF2B5EF4-FFF2-40B4-BE49-F238E27FC236}">
                <a16:creationId xmlns:a16="http://schemas.microsoft.com/office/drawing/2014/main" id="{11EE7932-AA98-894E-BAB4-C7A501C2088B}"/>
              </a:ext>
            </a:extLst>
          </p:cNvPr>
          <p:cNvSpPr>
            <a:spLocks noGrp="1"/>
          </p:cNvSpPr>
          <p:nvPr>
            <p:ph type="sldNum" sz="quarter" idx="12"/>
          </p:nvPr>
        </p:nvSpPr>
        <p:spPr/>
        <p:txBody>
          <a:bodyPr/>
          <a:lstStyle/>
          <a:p>
            <a:fld id="{709224B1-416C-A648-9EFE-8567A5B13899}" type="slidenum">
              <a:rPr lang="en-US" smtClean="0"/>
              <a:t>14</a:t>
            </a:fld>
            <a:endParaRPr lang="en-US"/>
          </a:p>
        </p:txBody>
      </p:sp>
      <p:sp>
        <p:nvSpPr>
          <p:cNvPr id="7" name="Text Placeholder 6">
            <a:extLst>
              <a:ext uri="{FF2B5EF4-FFF2-40B4-BE49-F238E27FC236}">
                <a16:creationId xmlns:a16="http://schemas.microsoft.com/office/drawing/2014/main" id="{516A7B77-CA52-A94B-B3F6-710BEC9BA1A2}"/>
              </a:ext>
            </a:extLst>
          </p:cNvPr>
          <p:cNvSpPr>
            <a:spLocks noGrp="1"/>
          </p:cNvSpPr>
          <p:nvPr>
            <p:ph type="body" sz="quarter" idx="13"/>
          </p:nvPr>
        </p:nvSpPr>
        <p:spPr/>
        <p:txBody>
          <a:bodyPr/>
          <a:lstStyle/>
          <a:p>
            <a:r>
              <a:rPr lang="en-US" dirty="0"/>
              <a:t>What is it?</a:t>
            </a:r>
          </a:p>
        </p:txBody>
      </p:sp>
      <p:pic>
        <p:nvPicPr>
          <p:cNvPr id="9" name="Picture 8">
            <a:extLst>
              <a:ext uri="{FF2B5EF4-FFF2-40B4-BE49-F238E27FC236}">
                <a16:creationId xmlns:a16="http://schemas.microsoft.com/office/drawing/2014/main" id="{F82706CE-8271-AD45-A4C9-785EECBFF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729" y="3274626"/>
            <a:ext cx="6714081" cy="2902811"/>
          </a:xfrm>
          <a:prstGeom prst="rect">
            <a:avLst/>
          </a:prstGeom>
        </p:spPr>
      </p:pic>
      <p:sp>
        <p:nvSpPr>
          <p:cNvPr id="8" name="Oval 7">
            <a:extLst>
              <a:ext uri="{FF2B5EF4-FFF2-40B4-BE49-F238E27FC236}">
                <a16:creationId xmlns:a16="http://schemas.microsoft.com/office/drawing/2014/main" id="{D468BCDC-E668-C04F-91CA-68401DEDCAF6}"/>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2_Slide14.mp3" descr="Lecture2_Slide14.mp3">
            <a:hlinkClick r:id="" action="ppaction://media"/>
            <a:extLst>
              <a:ext uri="{FF2B5EF4-FFF2-40B4-BE49-F238E27FC236}">
                <a16:creationId xmlns:a16="http://schemas.microsoft.com/office/drawing/2014/main" id="{45D18A53-F77F-7F4A-9171-17EDBABBD5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78494" y="1004178"/>
            <a:ext cx="812800" cy="812800"/>
          </a:xfrm>
          <a:prstGeom prst="rect">
            <a:avLst/>
          </a:prstGeom>
        </p:spPr>
      </p:pic>
    </p:spTree>
    <p:extLst>
      <p:ext uri="{BB962C8B-B14F-4D97-AF65-F5344CB8AC3E}">
        <p14:creationId xmlns:p14="http://schemas.microsoft.com/office/powerpoint/2010/main" val="39075681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5925484" cy="1325563"/>
          </a:xfrm>
        </p:spPr>
        <p:txBody>
          <a:bodyPr/>
          <a:lstStyle/>
          <a:p>
            <a:r>
              <a:rPr lang="en-US" dirty="0"/>
              <a:t>2.3 The Reference Energy System (RES)</a:t>
            </a:r>
          </a:p>
        </p:txBody>
      </p:sp>
      <p:sp>
        <p:nvSpPr>
          <p:cNvPr id="10" name="Content Placeholder 10">
            <a:extLst>
              <a:ext uri="{FF2B5EF4-FFF2-40B4-BE49-F238E27FC236}">
                <a16:creationId xmlns:a16="http://schemas.microsoft.com/office/drawing/2014/main" id="{886D199D-B3B8-984F-8C2E-AB9AAB6DBA74}"/>
              </a:ext>
            </a:extLst>
          </p:cNvPr>
          <p:cNvSpPr>
            <a:spLocks noGrp="1"/>
          </p:cNvSpPr>
          <p:nvPr>
            <p:ph sz="half" idx="2"/>
          </p:nvPr>
        </p:nvSpPr>
        <p:spPr>
          <a:xfrm>
            <a:off x="663575" y="2455274"/>
            <a:ext cx="9108640" cy="3602056"/>
          </a:xfrm>
        </p:spPr>
        <p:txBody>
          <a:bodyPr>
            <a:normAutofit/>
          </a:bodyPr>
          <a:lstStyle/>
          <a:p>
            <a:pPr lvl="1">
              <a:defRPr/>
            </a:pPr>
            <a:r>
              <a:rPr lang="en-GB" altLang="en-US" dirty="0"/>
              <a:t>RES</a:t>
            </a:r>
            <a:r>
              <a:rPr lang="en-GB" altLang="en-US" i="0" dirty="0"/>
              <a:t> is a </a:t>
            </a:r>
            <a:r>
              <a:rPr lang="en-GB" altLang="en-US" b="1" i="0" dirty="0"/>
              <a:t>simplified and aggregated graphical representation </a:t>
            </a:r>
            <a:r>
              <a:rPr lang="en-GB" altLang="en-US" i="0" dirty="0"/>
              <a:t>of the real energy system under analysis;</a:t>
            </a:r>
          </a:p>
          <a:p>
            <a:pPr marL="457200" lvl="1" indent="0">
              <a:buNone/>
              <a:defRPr/>
            </a:pPr>
            <a:endParaRPr lang="en-GB" altLang="en-US" i="0" dirty="0"/>
          </a:p>
          <a:p>
            <a:pPr lvl="1">
              <a:defRPr/>
            </a:pPr>
            <a:r>
              <a:rPr lang="en-US" altLang="en-US" i="0" dirty="0"/>
              <a:t>RES covers </a:t>
            </a:r>
            <a:r>
              <a:rPr lang="en-US" altLang="en-US" b="1" i="0" dirty="0"/>
              <a:t>not just the present </a:t>
            </a:r>
            <a:r>
              <a:rPr lang="en-US" altLang="en-US" i="0" dirty="0"/>
              <a:t>configuration of the energy system, but also possible development paths;</a:t>
            </a:r>
          </a:p>
          <a:p>
            <a:pPr lvl="1">
              <a:defRPr/>
            </a:pPr>
            <a:endParaRPr lang="en-GB" altLang="en-US" i="0" dirty="0"/>
          </a:p>
          <a:p>
            <a:pPr lvl="1">
              <a:defRPr/>
            </a:pPr>
            <a:r>
              <a:rPr lang="en-GB" altLang="en-US" i="0" dirty="0"/>
              <a:t>It shows </a:t>
            </a:r>
            <a:r>
              <a:rPr lang="en-GB" altLang="en-US" b="1" i="0" dirty="0"/>
              <a:t>all existing and potential new energy supply chains</a:t>
            </a:r>
            <a:r>
              <a:rPr lang="en-GB" altLang="en-US" i="0" dirty="0"/>
              <a:t>, from primary energy resources to final demand;</a:t>
            </a:r>
          </a:p>
          <a:p>
            <a:pPr lvl="1">
              <a:defRPr/>
            </a:pPr>
            <a:endParaRPr lang="en-GB" altLang="en-US" i="0" dirty="0"/>
          </a:p>
          <a:p>
            <a:pPr lvl="1">
              <a:defRPr/>
            </a:pPr>
            <a:r>
              <a:rPr lang="en-GB" altLang="en-US" i="0" dirty="0"/>
              <a:t>The level of simplification depends on issues to be analysed and data availability;</a:t>
            </a:r>
          </a:p>
          <a:p>
            <a:pPr lvl="1">
              <a:defRPr/>
            </a:pPr>
            <a:endParaRPr lang="en-GB" altLang="en-US" i="0" dirty="0"/>
          </a:p>
          <a:p>
            <a:pPr lvl="1">
              <a:defRPr/>
            </a:pPr>
            <a:r>
              <a:rPr lang="en-GB" altLang="en-US" i="0" dirty="0"/>
              <a:t>RES should be a </a:t>
            </a:r>
            <a:r>
              <a:rPr lang="en-GB" altLang="en-US" b="1" i="0" dirty="0"/>
              <a:t>minimum representation of reality</a:t>
            </a:r>
            <a:r>
              <a:rPr lang="en-GB" altLang="ja-JP" b="1" i="0" dirty="0"/>
              <a:t> </a:t>
            </a:r>
            <a:r>
              <a:rPr lang="en-GB" altLang="ja-JP" i="0" dirty="0"/>
              <a:t>needed to answer the </a:t>
            </a:r>
            <a:r>
              <a:rPr lang="en-GB" altLang="en-US" i="0" dirty="0"/>
              <a:t>policy questions;</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15</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What is it?</a:t>
            </a:r>
          </a:p>
        </p:txBody>
      </p:sp>
      <p:sp>
        <p:nvSpPr>
          <p:cNvPr id="6" name="Oval 5">
            <a:extLst>
              <a:ext uri="{FF2B5EF4-FFF2-40B4-BE49-F238E27FC236}">
                <a16:creationId xmlns:a16="http://schemas.microsoft.com/office/drawing/2014/main" id="{3460F437-43E2-FA4E-AD06-2C85CAA2F43F}"/>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15.mp3" descr="Lecture2_Slide15.mp3">
            <a:hlinkClick r:id="" action="ppaction://media"/>
            <a:extLst>
              <a:ext uri="{FF2B5EF4-FFF2-40B4-BE49-F238E27FC236}">
                <a16:creationId xmlns:a16="http://schemas.microsoft.com/office/drawing/2014/main" id="{E1AA6167-3D49-4445-9D68-FA8DD102DA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8494" y="1004178"/>
            <a:ext cx="812800" cy="812800"/>
          </a:xfrm>
          <a:prstGeom prst="rect">
            <a:avLst/>
          </a:prstGeom>
        </p:spPr>
      </p:pic>
    </p:spTree>
    <p:extLst>
      <p:ext uri="{BB962C8B-B14F-4D97-AF65-F5344CB8AC3E}">
        <p14:creationId xmlns:p14="http://schemas.microsoft.com/office/powerpoint/2010/main" val="9163423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ED2-311F-B245-A99E-5A78E6E412BB}"/>
              </a:ext>
            </a:extLst>
          </p:cNvPr>
          <p:cNvSpPr>
            <a:spLocks noGrp="1"/>
          </p:cNvSpPr>
          <p:nvPr>
            <p:ph type="title"/>
          </p:nvPr>
        </p:nvSpPr>
        <p:spPr>
          <a:xfrm>
            <a:off x="663575" y="675243"/>
            <a:ext cx="6315449" cy="1325563"/>
          </a:xfrm>
        </p:spPr>
        <p:txBody>
          <a:bodyPr/>
          <a:lstStyle/>
          <a:p>
            <a:r>
              <a:rPr lang="en-US" dirty="0"/>
              <a:t>2.3 The Reference Energy System (RES)</a:t>
            </a:r>
          </a:p>
        </p:txBody>
      </p:sp>
      <p:sp>
        <p:nvSpPr>
          <p:cNvPr id="8" name="Content Placeholder 10">
            <a:extLst>
              <a:ext uri="{FF2B5EF4-FFF2-40B4-BE49-F238E27FC236}">
                <a16:creationId xmlns:a16="http://schemas.microsoft.com/office/drawing/2014/main" id="{7F2C3EE1-5469-9A43-8E70-3CB26184CFDD}"/>
              </a:ext>
            </a:extLst>
          </p:cNvPr>
          <p:cNvSpPr>
            <a:spLocks noGrp="1"/>
          </p:cNvSpPr>
          <p:nvPr>
            <p:ph sz="half" idx="2"/>
          </p:nvPr>
        </p:nvSpPr>
        <p:spPr>
          <a:xfrm>
            <a:off x="663575" y="2455272"/>
            <a:ext cx="9108640" cy="3722165"/>
          </a:xfrm>
        </p:spPr>
        <p:txBody>
          <a:bodyPr numCol="1">
            <a:normAutofit/>
          </a:bodyPr>
          <a:lstStyle/>
          <a:p>
            <a:pPr marL="0" indent="0">
              <a:buFontTx/>
              <a:buNone/>
              <a:defRPr/>
            </a:pPr>
            <a:r>
              <a:rPr lang="en-US" altLang="en-US" dirty="0">
                <a:solidFill>
                  <a:srgbClr val="C8102E"/>
                </a:solidFill>
              </a:rPr>
              <a:t>RES consists of: </a:t>
            </a:r>
          </a:p>
          <a:p>
            <a:pPr lvl="1">
              <a:defRPr/>
            </a:pPr>
            <a:r>
              <a:rPr lang="en-US" altLang="en-US" sz="2000" b="1" dirty="0"/>
              <a:t>Energy Levels</a:t>
            </a:r>
          </a:p>
          <a:p>
            <a:pPr marL="457200" lvl="1" indent="0">
              <a:buNone/>
              <a:defRPr/>
            </a:pPr>
            <a:r>
              <a:rPr lang="en-US" altLang="en-US" sz="2000" dirty="0"/>
              <a:t>Resources, Primary, Secondary,..., Final,…</a:t>
            </a:r>
          </a:p>
          <a:p>
            <a:pPr marL="914400" lvl="2" indent="0">
              <a:buFontTx/>
              <a:buNone/>
              <a:defRPr/>
            </a:pPr>
            <a:r>
              <a:rPr lang="en-US" altLang="en-US" sz="2000" i="1" dirty="0"/>
              <a:t>(extracted  from resources, processed, converted, transmitted, distributed, …)</a:t>
            </a:r>
          </a:p>
          <a:p>
            <a:pPr lvl="1">
              <a:defRPr/>
            </a:pPr>
            <a:r>
              <a:rPr lang="en-US" altLang="en-US" sz="2000" b="1" dirty="0"/>
              <a:t>Energy carriers / commodities </a:t>
            </a:r>
          </a:p>
          <a:p>
            <a:pPr marL="457200" lvl="1" indent="0">
              <a:buNone/>
              <a:defRPr/>
            </a:pPr>
            <a:r>
              <a:rPr lang="en-US" altLang="en-US" sz="2000" dirty="0"/>
              <a:t>Coal, oil, gas, wood, nuclear fuel, electricity, heat,…</a:t>
            </a:r>
          </a:p>
          <a:p>
            <a:pPr lvl="1">
              <a:defRPr/>
            </a:pPr>
            <a:r>
              <a:rPr lang="en-US" altLang="en-US" sz="2000" b="1" dirty="0"/>
              <a:t>Technologies</a:t>
            </a:r>
          </a:p>
          <a:p>
            <a:pPr marL="457200" lvl="1" indent="0">
              <a:buNone/>
              <a:defRPr/>
            </a:pPr>
            <a:r>
              <a:rPr lang="en-US" altLang="en-US" sz="2000" dirty="0"/>
              <a:t>Which extract, process, convert energy from one to another form or to energy service, transmit and distribute</a:t>
            </a:r>
          </a:p>
        </p:txBody>
      </p:sp>
      <p:sp>
        <p:nvSpPr>
          <p:cNvPr id="5" name="Slide Number Placeholder 4">
            <a:extLst>
              <a:ext uri="{FF2B5EF4-FFF2-40B4-BE49-F238E27FC236}">
                <a16:creationId xmlns:a16="http://schemas.microsoft.com/office/drawing/2014/main" id="{11EE7932-AA98-894E-BAB4-C7A501C2088B}"/>
              </a:ext>
            </a:extLst>
          </p:cNvPr>
          <p:cNvSpPr>
            <a:spLocks noGrp="1"/>
          </p:cNvSpPr>
          <p:nvPr>
            <p:ph type="sldNum" sz="quarter" idx="12"/>
          </p:nvPr>
        </p:nvSpPr>
        <p:spPr/>
        <p:txBody>
          <a:bodyPr/>
          <a:lstStyle/>
          <a:p>
            <a:fld id="{709224B1-416C-A648-9EFE-8567A5B13899}" type="slidenum">
              <a:rPr lang="en-US" smtClean="0"/>
              <a:t>16</a:t>
            </a:fld>
            <a:endParaRPr lang="en-US"/>
          </a:p>
        </p:txBody>
      </p:sp>
      <p:sp>
        <p:nvSpPr>
          <p:cNvPr id="7" name="Text Placeholder 6">
            <a:extLst>
              <a:ext uri="{FF2B5EF4-FFF2-40B4-BE49-F238E27FC236}">
                <a16:creationId xmlns:a16="http://schemas.microsoft.com/office/drawing/2014/main" id="{516A7B77-CA52-A94B-B3F6-710BEC9BA1A2}"/>
              </a:ext>
            </a:extLst>
          </p:cNvPr>
          <p:cNvSpPr>
            <a:spLocks noGrp="1"/>
          </p:cNvSpPr>
          <p:nvPr>
            <p:ph type="body" sz="quarter" idx="13"/>
          </p:nvPr>
        </p:nvSpPr>
        <p:spPr/>
        <p:txBody>
          <a:bodyPr/>
          <a:lstStyle/>
          <a:p>
            <a:r>
              <a:rPr lang="en-US" dirty="0"/>
              <a:t>Structure</a:t>
            </a:r>
          </a:p>
        </p:txBody>
      </p:sp>
      <p:sp>
        <p:nvSpPr>
          <p:cNvPr id="6" name="Oval 5">
            <a:extLst>
              <a:ext uri="{FF2B5EF4-FFF2-40B4-BE49-F238E27FC236}">
                <a16:creationId xmlns:a16="http://schemas.microsoft.com/office/drawing/2014/main" id="{719E60D2-D17E-C04A-B6BD-D347E62C430E}"/>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16.mp3" descr="Lecture2_Slide16.mp3">
            <a:hlinkClick r:id="" action="ppaction://media"/>
            <a:extLst>
              <a:ext uri="{FF2B5EF4-FFF2-40B4-BE49-F238E27FC236}">
                <a16:creationId xmlns:a16="http://schemas.microsoft.com/office/drawing/2014/main" id="{FC6A5779-8BEA-4E40-B67D-C4287C64CD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65400" y="1004178"/>
            <a:ext cx="812800" cy="812800"/>
          </a:xfrm>
          <a:prstGeom prst="rect">
            <a:avLst/>
          </a:prstGeom>
        </p:spPr>
      </p:pic>
    </p:spTree>
    <p:extLst>
      <p:ext uri="{BB962C8B-B14F-4D97-AF65-F5344CB8AC3E}">
        <p14:creationId xmlns:p14="http://schemas.microsoft.com/office/powerpoint/2010/main" val="35244491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ED2-311F-B245-A99E-5A78E6E412BB}"/>
              </a:ext>
            </a:extLst>
          </p:cNvPr>
          <p:cNvSpPr>
            <a:spLocks noGrp="1"/>
          </p:cNvSpPr>
          <p:nvPr>
            <p:ph type="title"/>
          </p:nvPr>
        </p:nvSpPr>
        <p:spPr>
          <a:xfrm>
            <a:off x="663575" y="675243"/>
            <a:ext cx="6369237" cy="1325563"/>
          </a:xfrm>
        </p:spPr>
        <p:txBody>
          <a:bodyPr/>
          <a:lstStyle/>
          <a:p>
            <a:r>
              <a:rPr lang="en-US" dirty="0"/>
              <a:t>2.3 The Reference Energy System (RES)</a:t>
            </a:r>
          </a:p>
        </p:txBody>
      </p:sp>
      <p:sp>
        <p:nvSpPr>
          <p:cNvPr id="5" name="Slide Number Placeholder 4">
            <a:extLst>
              <a:ext uri="{FF2B5EF4-FFF2-40B4-BE49-F238E27FC236}">
                <a16:creationId xmlns:a16="http://schemas.microsoft.com/office/drawing/2014/main" id="{11EE7932-AA98-894E-BAB4-C7A501C2088B}"/>
              </a:ext>
            </a:extLst>
          </p:cNvPr>
          <p:cNvSpPr>
            <a:spLocks noGrp="1"/>
          </p:cNvSpPr>
          <p:nvPr>
            <p:ph type="sldNum" sz="quarter" idx="12"/>
          </p:nvPr>
        </p:nvSpPr>
        <p:spPr/>
        <p:txBody>
          <a:bodyPr/>
          <a:lstStyle/>
          <a:p>
            <a:fld id="{709224B1-416C-A648-9EFE-8567A5B13899}" type="slidenum">
              <a:rPr lang="en-US" smtClean="0"/>
              <a:t>17</a:t>
            </a:fld>
            <a:endParaRPr lang="en-US"/>
          </a:p>
        </p:txBody>
      </p:sp>
      <p:sp>
        <p:nvSpPr>
          <p:cNvPr id="7" name="Text Placeholder 6">
            <a:extLst>
              <a:ext uri="{FF2B5EF4-FFF2-40B4-BE49-F238E27FC236}">
                <a16:creationId xmlns:a16="http://schemas.microsoft.com/office/drawing/2014/main" id="{516A7B77-CA52-A94B-B3F6-710BEC9BA1A2}"/>
              </a:ext>
            </a:extLst>
          </p:cNvPr>
          <p:cNvSpPr>
            <a:spLocks noGrp="1"/>
          </p:cNvSpPr>
          <p:nvPr>
            <p:ph type="body" sz="quarter" idx="13"/>
          </p:nvPr>
        </p:nvSpPr>
        <p:spPr/>
        <p:txBody>
          <a:bodyPr/>
          <a:lstStyle/>
          <a:p>
            <a:r>
              <a:rPr lang="en-US" dirty="0"/>
              <a:t>Structure</a:t>
            </a:r>
          </a:p>
        </p:txBody>
      </p:sp>
      <p:pic>
        <p:nvPicPr>
          <p:cNvPr id="21" name="Picture 20">
            <a:extLst>
              <a:ext uri="{FF2B5EF4-FFF2-40B4-BE49-F238E27FC236}">
                <a16:creationId xmlns:a16="http://schemas.microsoft.com/office/drawing/2014/main" id="{99E7D8E6-95D0-1E47-A921-59CDB8B2CF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2550" y="3343115"/>
            <a:ext cx="6714081" cy="2902811"/>
          </a:xfrm>
          <a:prstGeom prst="rect">
            <a:avLst/>
          </a:prstGeom>
        </p:spPr>
      </p:pic>
      <p:sp>
        <p:nvSpPr>
          <p:cNvPr id="24" name="Rectangle 2">
            <a:extLst>
              <a:ext uri="{FF2B5EF4-FFF2-40B4-BE49-F238E27FC236}">
                <a16:creationId xmlns:a16="http://schemas.microsoft.com/office/drawing/2014/main" id="{18FE3D01-1F52-A948-8B32-1BDFB36121F0}"/>
              </a:ext>
            </a:extLst>
          </p:cNvPr>
          <p:cNvSpPr txBox="1">
            <a:spLocks noChangeArrowheads="1"/>
          </p:cNvSpPr>
          <p:nvPr/>
        </p:nvSpPr>
        <p:spPr>
          <a:xfrm>
            <a:off x="7690055" y="2527569"/>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altLang="en-US" sz="1800" b="1" dirty="0">
                <a:latin typeface="Open Sans" panose="020B0606030504020204" pitchFamily="34" charset="0"/>
                <a:ea typeface="Open Sans" panose="020B0606030504020204" pitchFamily="34" charset="0"/>
                <a:cs typeface="Open Sans" panose="020B0606030504020204" pitchFamily="34" charset="0"/>
              </a:rPr>
              <a:t>Final</a:t>
            </a:r>
          </a:p>
        </p:txBody>
      </p:sp>
      <p:cxnSp>
        <p:nvCxnSpPr>
          <p:cNvPr id="25" name="Straight Connector 24">
            <a:extLst>
              <a:ext uri="{FF2B5EF4-FFF2-40B4-BE49-F238E27FC236}">
                <a16:creationId xmlns:a16="http://schemas.microsoft.com/office/drawing/2014/main" id="{76403401-D528-6C49-B0E0-DAD84B744346}"/>
              </a:ext>
            </a:extLst>
          </p:cNvPr>
          <p:cNvCxnSpPr/>
          <p:nvPr/>
        </p:nvCxnSpPr>
        <p:spPr>
          <a:xfrm flipH="1">
            <a:off x="4657314" y="2113852"/>
            <a:ext cx="24714" cy="4212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3F3FD17-5A9F-4248-8A43-CE8EA5EF51DF}"/>
              </a:ext>
            </a:extLst>
          </p:cNvPr>
          <p:cNvCxnSpPr/>
          <p:nvPr/>
        </p:nvCxnSpPr>
        <p:spPr>
          <a:xfrm flipH="1">
            <a:off x="8284173" y="2093254"/>
            <a:ext cx="24714" cy="4212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
            <a:extLst>
              <a:ext uri="{FF2B5EF4-FFF2-40B4-BE49-F238E27FC236}">
                <a16:creationId xmlns:a16="http://schemas.microsoft.com/office/drawing/2014/main" id="{9155397F-FAD6-524C-9066-5266E864854E}"/>
              </a:ext>
            </a:extLst>
          </p:cNvPr>
          <p:cNvSpPr txBox="1">
            <a:spLocks noChangeArrowheads="1"/>
          </p:cNvSpPr>
          <p:nvPr/>
        </p:nvSpPr>
        <p:spPr>
          <a:xfrm>
            <a:off x="5750430" y="3019091"/>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altLang="en-US" sz="1600" i="1">
                <a:latin typeface="Roboto" panose="02000000000000000000" pitchFamily="2" charset="0"/>
                <a:ea typeface="Roboto" panose="02000000000000000000" pitchFamily="2" charset="0"/>
              </a:rPr>
              <a:t>Technology</a:t>
            </a:r>
          </a:p>
        </p:txBody>
      </p:sp>
      <p:cxnSp>
        <p:nvCxnSpPr>
          <p:cNvPr id="29" name="Straight Arrow Connector 28">
            <a:extLst>
              <a:ext uri="{FF2B5EF4-FFF2-40B4-BE49-F238E27FC236}">
                <a16:creationId xmlns:a16="http://schemas.microsoft.com/office/drawing/2014/main" id="{985177CD-932F-0E41-9F3E-F5514E3284FB}"/>
              </a:ext>
            </a:extLst>
          </p:cNvPr>
          <p:cNvCxnSpPr/>
          <p:nvPr/>
        </p:nvCxnSpPr>
        <p:spPr>
          <a:xfrm flipH="1" flipV="1">
            <a:off x="2693642" y="3154087"/>
            <a:ext cx="1475381" cy="2748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1EFD09C-25EF-354A-80E1-A9EA1C34B9F7}"/>
              </a:ext>
            </a:extLst>
          </p:cNvPr>
          <p:cNvCxnSpPr/>
          <p:nvPr/>
        </p:nvCxnSpPr>
        <p:spPr>
          <a:xfrm flipV="1">
            <a:off x="5589376" y="3166301"/>
            <a:ext cx="621043" cy="3331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1348688-C99F-584A-9EB3-779F83D1AE22}"/>
              </a:ext>
            </a:extLst>
          </p:cNvPr>
          <p:cNvSpPr/>
          <p:nvPr/>
        </p:nvSpPr>
        <p:spPr>
          <a:xfrm>
            <a:off x="4106304" y="3428897"/>
            <a:ext cx="498905" cy="38077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Rectangle 31">
            <a:extLst>
              <a:ext uri="{FF2B5EF4-FFF2-40B4-BE49-F238E27FC236}">
                <a16:creationId xmlns:a16="http://schemas.microsoft.com/office/drawing/2014/main" id="{366970FC-D549-AC4A-9C66-43E882BAF63D}"/>
              </a:ext>
            </a:extLst>
          </p:cNvPr>
          <p:cNvSpPr/>
          <p:nvPr/>
        </p:nvSpPr>
        <p:spPr>
          <a:xfrm>
            <a:off x="4810072" y="3499401"/>
            <a:ext cx="1536319" cy="5094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2">
            <a:extLst>
              <a:ext uri="{FF2B5EF4-FFF2-40B4-BE49-F238E27FC236}">
                <a16:creationId xmlns:a16="http://schemas.microsoft.com/office/drawing/2014/main" id="{CC0AC6B6-37E2-BA4F-9777-F18720BBB7D2}"/>
              </a:ext>
            </a:extLst>
          </p:cNvPr>
          <p:cNvSpPr txBox="1">
            <a:spLocks noChangeArrowheads="1"/>
          </p:cNvSpPr>
          <p:nvPr/>
        </p:nvSpPr>
        <p:spPr>
          <a:xfrm>
            <a:off x="5128084" y="2511095"/>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altLang="en-US" sz="1800" b="1" dirty="0">
                <a:latin typeface="Open Sans" panose="020B0606030504020204" pitchFamily="34" charset="0"/>
                <a:ea typeface="Open Sans" panose="020B0606030504020204" pitchFamily="34" charset="0"/>
                <a:cs typeface="Open Sans" panose="020B0606030504020204" pitchFamily="34" charset="0"/>
              </a:rPr>
              <a:t>Secondary</a:t>
            </a:r>
          </a:p>
        </p:txBody>
      </p:sp>
      <p:sp>
        <p:nvSpPr>
          <p:cNvPr id="23" name="Rectangle 2">
            <a:extLst>
              <a:ext uri="{FF2B5EF4-FFF2-40B4-BE49-F238E27FC236}">
                <a16:creationId xmlns:a16="http://schemas.microsoft.com/office/drawing/2014/main" id="{1968C016-8873-6442-A4CB-8B82030FC70A}"/>
              </a:ext>
            </a:extLst>
          </p:cNvPr>
          <p:cNvSpPr txBox="1">
            <a:spLocks noChangeArrowheads="1"/>
          </p:cNvSpPr>
          <p:nvPr/>
        </p:nvSpPr>
        <p:spPr>
          <a:xfrm>
            <a:off x="2784414" y="2478143"/>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buNone/>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altLang="en-US" sz="1800" b="1" dirty="0">
                <a:latin typeface="Open Sans" panose="020B0606030504020204" pitchFamily="34" charset="0"/>
                <a:ea typeface="Open Sans" panose="020B0606030504020204" pitchFamily="34" charset="0"/>
                <a:cs typeface="Open Sans" panose="020B0606030504020204" pitchFamily="34" charset="0"/>
              </a:rPr>
              <a:t>Primary</a:t>
            </a:r>
          </a:p>
        </p:txBody>
      </p:sp>
      <p:sp>
        <p:nvSpPr>
          <p:cNvPr id="28" name="Rectangle 2">
            <a:extLst>
              <a:ext uri="{FF2B5EF4-FFF2-40B4-BE49-F238E27FC236}">
                <a16:creationId xmlns:a16="http://schemas.microsoft.com/office/drawing/2014/main" id="{C988876D-DD41-9C44-92BA-939AF068A1FF}"/>
              </a:ext>
            </a:extLst>
          </p:cNvPr>
          <p:cNvSpPr txBox="1">
            <a:spLocks noChangeArrowheads="1"/>
          </p:cNvSpPr>
          <p:nvPr/>
        </p:nvSpPr>
        <p:spPr>
          <a:xfrm>
            <a:off x="991621" y="2960309"/>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altLang="en-US" sz="1600" i="1" dirty="0">
                <a:latin typeface="Open Sans" panose="020B0606030504020204" pitchFamily="34" charset="0"/>
                <a:ea typeface="Open Sans" panose="020B0606030504020204" pitchFamily="34" charset="0"/>
                <a:cs typeface="Open Sans" panose="020B0606030504020204" pitchFamily="34" charset="0"/>
              </a:rPr>
              <a:t>Commodity</a:t>
            </a:r>
          </a:p>
        </p:txBody>
      </p:sp>
      <p:sp>
        <p:nvSpPr>
          <p:cNvPr id="17" name="Oval 16">
            <a:extLst>
              <a:ext uri="{FF2B5EF4-FFF2-40B4-BE49-F238E27FC236}">
                <a16:creationId xmlns:a16="http://schemas.microsoft.com/office/drawing/2014/main" id="{24E8497B-1256-3249-B181-EEA63A108F34}"/>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17.mp3" descr="Lecture2_Slide17.mp3">
            <a:hlinkClick r:id="" action="ppaction://media"/>
            <a:extLst>
              <a:ext uri="{FF2B5EF4-FFF2-40B4-BE49-F238E27FC236}">
                <a16:creationId xmlns:a16="http://schemas.microsoft.com/office/drawing/2014/main" id="{795A8C40-B65A-E743-81F3-C5DF7406D6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78494" y="1004178"/>
            <a:ext cx="812800" cy="812800"/>
          </a:xfrm>
          <a:prstGeom prst="rect">
            <a:avLst/>
          </a:prstGeom>
        </p:spPr>
      </p:pic>
    </p:spTree>
    <p:extLst>
      <p:ext uri="{BB962C8B-B14F-4D97-AF65-F5344CB8AC3E}">
        <p14:creationId xmlns:p14="http://schemas.microsoft.com/office/powerpoint/2010/main" val="41299720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ED2-311F-B245-A99E-5A78E6E412BB}"/>
              </a:ext>
            </a:extLst>
          </p:cNvPr>
          <p:cNvSpPr>
            <a:spLocks noGrp="1"/>
          </p:cNvSpPr>
          <p:nvPr>
            <p:ph type="title"/>
          </p:nvPr>
        </p:nvSpPr>
        <p:spPr>
          <a:xfrm>
            <a:off x="663576" y="675243"/>
            <a:ext cx="6127190" cy="1325563"/>
          </a:xfrm>
        </p:spPr>
        <p:txBody>
          <a:bodyPr/>
          <a:lstStyle/>
          <a:p>
            <a:r>
              <a:rPr lang="en-US" dirty="0"/>
              <a:t>2.3 The Reference Energy System (RES)</a:t>
            </a:r>
          </a:p>
        </p:txBody>
      </p:sp>
      <p:sp>
        <p:nvSpPr>
          <p:cNvPr id="5" name="Slide Number Placeholder 4">
            <a:extLst>
              <a:ext uri="{FF2B5EF4-FFF2-40B4-BE49-F238E27FC236}">
                <a16:creationId xmlns:a16="http://schemas.microsoft.com/office/drawing/2014/main" id="{11EE7932-AA98-894E-BAB4-C7A501C2088B}"/>
              </a:ext>
            </a:extLst>
          </p:cNvPr>
          <p:cNvSpPr>
            <a:spLocks noGrp="1"/>
          </p:cNvSpPr>
          <p:nvPr>
            <p:ph type="sldNum" sz="quarter" idx="12"/>
          </p:nvPr>
        </p:nvSpPr>
        <p:spPr/>
        <p:txBody>
          <a:bodyPr/>
          <a:lstStyle/>
          <a:p>
            <a:fld id="{709224B1-416C-A648-9EFE-8567A5B13899}" type="slidenum">
              <a:rPr lang="en-US" smtClean="0"/>
              <a:t>18</a:t>
            </a:fld>
            <a:endParaRPr lang="en-US"/>
          </a:p>
        </p:txBody>
      </p:sp>
      <p:sp>
        <p:nvSpPr>
          <p:cNvPr id="7" name="Text Placeholder 6">
            <a:extLst>
              <a:ext uri="{FF2B5EF4-FFF2-40B4-BE49-F238E27FC236}">
                <a16:creationId xmlns:a16="http://schemas.microsoft.com/office/drawing/2014/main" id="{516A7B77-CA52-A94B-B3F6-710BEC9BA1A2}"/>
              </a:ext>
            </a:extLst>
          </p:cNvPr>
          <p:cNvSpPr>
            <a:spLocks noGrp="1"/>
          </p:cNvSpPr>
          <p:nvPr>
            <p:ph type="body" sz="quarter" idx="13"/>
          </p:nvPr>
        </p:nvSpPr>
        <p:spPr/>
        <p:txBody>
          <a:bodyPr/>
          <a:lstStyle/>
          <a:p>
            <a:r>
              <a:rPr lang="en-US" dirty="0"/>
              <a:t>How to use it</a:t>
            </a:r>
          </a:p>
        </p:txBody>
      </p:sp>
      <p:pic>
        <p:nvPicPr>
          <p:cNvPr id="21" name="Picture 20">
            <a:extLst>
              <a:ext uri="{FF2B5EF4-FFF2-40B4-BE49-F238E27FC236}">
                <a16:creationId xmlns:a16="http://schemas.microsoft.com/office/drawing/2014/main" id="{99E7D8E6-95D0-1E47-A921-59CDB8B2CF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6" y="2900202"/>
            <a:ext cx="5763355" cy="2491768"/>
          </a:xfrm>
          <a:prstGeom prst="rect">
            <a:avLst/>
          </a:prstGeom>
        </p:spPr>
      </p:pic>
      <p:sp>
        <p:nvSpPr>
          <p:cNvPr id="6" name="Content Placeholder 10">
            <a:extLst>
              <a:ext uri="{FF2B5EF4-FFF2-40B4-BE49-F238E27FC236}">
                <a16:creationId xmlns:a16="http://schemas.microsoft.com/office/drawing/2014/main" id="{7D24CB8C-CFC0-A049-A604-93E5287236CE}"/>
              </a:ext>
            </a:extLst>
          </p:cNvPr>
          <p:cNvSpPr txBox="1">
            <a:spLocks/>
          </p:cNvSpPr>
          <p:nvPr/>
        </p:nvSpPr>
        <p:spPr>
          <a:xfrm>
            <a:off x="663575" y="2604400"/>
            <a:ext cx="9265872" cy="3602056"/>
          </a:xfrm>
          <a:prstGeom prst="rect">
            <a:avLst/>
          </a:prstGeom>
        </p:spPr>
        <p:txBody>
          <a:bodyPr vert="horz" lIns="91440" tIns="45720" rIns="91440" bIns="45720" numCol="2"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It should reflect all elements that are modeled;</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It should be referred to when setting all the model inputs;</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It can be changed!</a:t>
            </a:r>
          </a:p>
        </p:txBody>
      </p:sp>
      <p:sp>
        <p:nvSpPr>
          <p:cNvPr id="8" name="Oval 7">
            <a:extLst>
              <a:ext uri="{FF2B5EF4-FFF2-40B4-BE49-F238E27FC236}">
                <a16:creationId xmlns:a16="http://schemas.microsoft.com/office/drawing/2014/main" id="{6A57D459-BB1F-8949-8967-A76892182FE1}"/>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18.mp3" descr="Lecture2_Slide18.mp3">
            <a:hlinkClick r:id="" action="ppaction://media"/>
            <a:extLst>
              <a:ext uri="{FF2B5EF4-FFF2-40B4-BE49-F238E27FC236}">
                <a16:creationId xmlns:a16="http://schemas.microsoft.com/office/drawing/2014/main" id="{CE8E6424-6DF4-5742-A74E-05346B606B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78494" y="1004178"/>
            <a:ext cx="812800" cy="812800"/>
          </a:xfrm>
          <a:prstGeom prst="rect">
            <a:avLst/>
          </a:prstGeom>
        </p:spPr>
      </p:pic>
    </p:spTree>
    <p:extLst>
      <p:ext uri="{BB962C8B-B14F-4D97-AF65-F5344CB8AC3E}">
        <p14:creationId xmlns:p14="http://schemas.microsoft.com/office/powerpoint/2010/main" val="30706350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6777-3E37-3F4A-A344-445092FDCA32}"/>
              </a:ext>
            </a:extLst>
          </p:cNvPr>
          <p:cNvSpPr>
            <a:spLocks noGrp="1"/>
          </p:cNvSpPr>
          <p:nvPr>
            <p:ph type="title"/>
          </p:nvPr>
        </p:nvSpPr>
        <p:spPr>
          <a:xfrm>
            <a:off x="663576" y="675243"/>
            <a:ext cx="6893672" cy="1325563"/>
          </a:xfrm>
        </p:spPr>
        <p:txBody>
          <a:bodyPr/>
          <a:lstStyle/>
          <a:p>
            <a:r>
              <a:rPr lang="en-US" dirty="0"/>
              <a:t>2.4 How to design an RES</a:t>
            </a:r>
          </a:p>
        </p:txBody>
      </p:sp>
      <p:sp>
        <p:nvSpPr>
          <p:cNvPr id="5" name="Slide Number Placeholder 4">
            <a:extLst>
              <a:ext uri="{FF2B5EF4-FFF2-40B4-BE49-F238E27FC236}">
                <a16:creationId xmlns:a16="http://schemas.microsoft.com/office/drawing/2014/main" id="{A4AF8811-1904-944C-B4CD-F123D8C053D6}"/>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19</a:t>
            </a:fld>
            <a:endParaRPr lang="en-US"/>
          </a:p>
        </p:txBody>
      </p:sp>
      <p:sp>
        <p:nvSpPr>
          <p:cNvPr id="7" name="Text Placeholder 6">
            <a:extLst>
              <a:ext uri="{FF2B5EF4-FFF2-40B4-BE49-F238E27FC236}">
                <a16:creationId xmlns:a16="http://schemas.microsoft.com/office/drawing/2014/main" id="{A6C504B7-E211-6341-B6B0-82BF68627FDF}"/>
              </a:ext>
            </a:extLst>
          </p:cNvPr>
          <p:cNvSpPr>
            <a:spLocks noGrp="1"/>
          </p:cNvSpPr>
          <p:nvPr>
            <p:ph type="body" sz="quarter" idx="13"/>
          </p:nvPr>
        </p:nvSpPr>
        <p:spPr>
          <a:xfrm>
            <a:off x="663574" y="2016125"/>
            <a:ext cx="5913071" cy="439738"/>
          </a:xfrm>
        </p:spPr>
        <p:txBody>
          <a:bodyPr>
            <a:noAutofit/>
          </a:bodyPr>
          <a:lstStyle/>
          <a:p>
            <a:r>
              <a:rPr lang="en-US" dirty="0"/>
              <a:t>a) Identify energy levels and carriers</a:t>
            </a:r>
          </a:p>
        </p:txBody>
      </p:sp>
      <p:sp>
        <p:nvSpPr>
          <p:cNvPr id="22" name="Text Placeholder 21">
            <a:extLst>
              <a:ext uri="{FF2B5EF4-FFF2-40B4-BE49-F238E27FC236}">
                <a16:creationId xmlns:a16="http://schemas.microsoft.com/office/drawing/2014/main" id="{BCD84B1B-3BAD-6B4D-AA12-2715467C06F8}"/>
              </a:ext>
            </a:extLst>
          </p:cNvPr>
          <p:cNvSpPr>
            <a:spLocks noGrp="1"/>
          </p:cNvSpPr>
          <p:nvPr>
            <p:ph type="body" sz="quarter" idx="15"/>
          </p:nvPr>
        </p:nvSpPr>
        <p:spPr>
          <a:xfrm>
            <a:off x="663574" y="5653428"/>
            <a:ext cx="3131947" cy="263418"/>
          </a:xfrm>
        </p:spPr>
        <p:txBody>
          <a:bodyPr/>
          <a:lstStyle/>
          <a:p>
            <a:r>
              <a:rPr lang="en-US" dirty="0"/>
              <a:t>Photo by </a:t>
            </a:r>
            <a:r>
              <a:rPr lang="en-US" dirty="0">
                <a:hlinkClick r:id="rId5"/>
              </a:rPr>
              <a:t>Dominik Vanyi</a:t>
            </a:r>
            <a:r>
              <a:rPr lang="en-US" dirty="0"/>
              <a:t> on </a:t>
            </a:r>
            <a:r>
              <a:rPr lang="en-US" dirty="0">
                <a:hlinkClick r:id="rId6"/>
              </a:rPr>
              <a:t>Unsplash</a:t>
            </a:r>
            <a:r>
              <a:rPr lang="en-US" dirty="0"/>
              <a:t> </a:t>
            </a:r>
            <a:endParaRPr lang="sv-SE" dirty="0"/>
          </a:p>
        </p:txBody>
      </p:sp>
      <p:pic>
        <p:nvPicPr>
          <p:cNvPr id="23" name="Picture 22">
            <a:extLst>
              <a:ext uri="{FF2B5EF4-FFF2-40B4-BE49-F238E27FC236}">
                <a16:creationId xmlns:a16="http://schemas.microsoft.com/office/drawing/2014/main" id="{90A3B591-078F-4349-88A1-799B24A9FD0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019340" y="3397091"/>
            <a:ext cx="3332018" cy="2441003"/>
          </a:xfrm>
          <a:prstGeom prst="rect">
            <a:avLst/>
          </a:prstGeom>
        </p:spPr>
      </p:pic>
      <p:pic>
        <p:nvPicPr>
          <p:cNvPr id="24" name="Picture 23">
            <a:extLst>
              <a:ext uri="{FF2B5EF4-FFF2-40B4-BE49-F238E27FC236}">
                <a16:creationId xmlns:a16="http://schemas.microsoft.com/office/drawing/2014/main" id="{46887ECA-61EA-B74C-90DC-C9FD822A2E9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7163" y="3210853"/>
            <a:ext cx="3663863" cy="2442575"/>
          </a:xfrm>
          <a:prstGeom prst="rect">
            <a:avLst/>
          </a:prstGeom>
        </p:spPr>
      </p:pic>
      <p:pic>
        <p:nvPicPr>
          <p:cNvPr id="25" name="Picture 24">
            <a:extLst>
              <a:ext uri="{FF2B5EF4-FFF2-40B4-BE49-F238E27FC236}">
                <a16:creationId xmlns:a16="http://schemas.microsoft.com/office/drawing/2014/main" id="{3FB9C23A-3146-634E-B3A4-2C62BD3A32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0863" y="2952533"/>
            <a:ext cx="2699089" cy="1701772"/>
          </a:xfrm>
          <a:prstGeom prst="rect">
            <a:avLst/>
          </a:prstGeom>
        </p:spPr>
      </p:pic>
      <p:pic>
        <p:nvPicPr>
          <p:cNvPr id="26" name="Picture 25">
            <a:extLst>
              <a:ext uri="{FF2B5EF4-FFF2-40B4-BE49-F238E27FC236}">
                <a16:creationId xmlns:a16="http://schemas.microsoft.com/office/drawing/2014/main" id="{C4C5654F-5D18-EB49-B3FF-D0A249A3C9A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054765" y="3221524"/>
            <a:ext cx="1536098" cy="2472345"/>
          </a:xfrm>
          <a:prstGeom prst="rect">
            <a:avLst/>
          </a:prstGeom>
        </p:spPr>
      </p:pic>
      <p:sp>
        <p:nvSpPr>
          <p:cNvPr id="31" name="Text Placeholder 21">
            <a:extLst>
              <a:ext uri="{FF2B5EF4-FFF2-40B4-BE49-F238E27FC236}">
                <a16:creationId xmlns:a16="http://schemas.microsoft.com/office/drawing/2014/main" id="{69A6E551-974A-5A47-9745-19F1E8D6D85D}"/>
              </a:ext>
            </a:extLst>
          </p:cNvPr>
          <p:cNvSpPr txBox="1">
            <a:spLocks/>
          </p:cNvSpPr>
          <p:nvPr/>
        </p:nvSpPr>
        <p:spPr>
          <a:xfrm>
            <a:off x="3670544" y="6391724"/>
            <a:ext cx="2500158"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a:p>
        </p:txBody>
      </p:sp>
      <p:sp>
        <p:nvSpPr>
          <p:cNvPr id="32" name="Text Placeholder 21">
            <a:extLst>
              <a:ext uri="{FF2B5EF4-FFF2-40B4-BE49-F238E27FC236}">
                <a16:creationId xmlns:a16="http://schemas.microsoft.com/office/drawing/2014/main" id="{48EA657E-EE22-4242-80AD-87FF4C93CA7C}"/>
              </a:ext>
            </a:extLst>
          </p:cNvPr>
          <p:cNvSpPr txBox="1">
            <a:spLocks/>
          </p:cNvSpPr>
          <p:nvPr/>
        </p:nvSpPr>
        <p:spPr>
          <a:xfrm>
            <a:off x="3922818" y="5838094"/>
            <a:ext cx="3131947"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Photo by </a:t>
            </a:r>
            <a:r>
              <a:rPr lang="en-US" dirty="0">
                <a:hlinkClick r:id="rId11"/>
              </a:rPr>
              <a:t>Jason Blackeye</a:t>
            </a:r>
            <a:r>
              <a:rPr lang="en-US" dirty="0"/>
              <a:t> on </a:t>
            </a:r>
            <a:r>
              <a:rPr lang="en-US" dirty="0">
                <a:hlinkClick r:id="rId12"/>
              </a:rPr>
              <a:t>Unsplash</a:t>
            </a:r>
            <a:r>
              <a:rPr lang="en-US" dirty="0"/>
              <a:t> </a:t>
            </a:r>
            <a:endParaRPr lang="sv-SE" dirty="0"/>
          </a:p>
        </p:txBody>
      </p:sp>
      <p:sp>
        <p:nvSpPr>
          <p:cNvPr id="33" name="Text Placeholder 21">
            <a:extLst>
              <a:ext uri="{FF2B5EF4-FFF2-40B4-BE49-F238E27FC236}">
                <a16:creationId xmlns:a16="http://schemas.microsoft.com/office/drawing/2014/main" id="{0238E86D-914E-D84E-99FD-62C7DBFA57F5}"/>
              </a:ext>
            </a:extLst>
          </p:cNvPr>
          <p:cNvSpPr txBox="1">
            <a:spLocks/>
          </p:cNvSpPr>
          <p:nvPr/>
        </p:nvSpPr>
        <p:spPr>
          <a:xfrm>
            <a:off x="7338903" y="5695736"/>
            <a:ext cx="1453405" cy="405776"/>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Photo by </a:t>
            </a:r>
            <a:r>
              <a:rPr lang="en-US" dirty="0">
                <a:hlinkClick r:id="rId13"/>
              </a:rPr>
              <a:t>Elijah Ekdahl</a:t>
            </a:r>
            <a:r>
              <a:rPr lang="en-US" dirty="0"/>
              <a:t> on </a:t>
            </a:r>
            <a:r>
              <a:rPr lang="en-US" dirty="0">
                <a:hlinkClick r:id="rId14"/>
              </a:rPr>
              <a:t>Unsplash</a:t>
            </a:r>
            <a:r>
              <a:rPr lang="en-US" dirty="0"/>
              <a:t> </a:t>
            </a:r>
            <a:endParaRPr lang="sv-SE" dirty="0"/>
          </a:p>
        </p:txBody>
      </p:sp>
      <p:sp>
        <p:nvSpPr>
          <p:cNvPr id="34" name="Text Placeholder 21">
            <a:extLst>
              <a:ext uri="{FF2B5EF4-FFF2-40B4-BE49-F238E27FC236}">
                <a16:creationId xmlns:a16="http://schemas.microsoft.com/office/drawing/2014/main" id="{2280B1A7-27CC-5748-B014-CED1EEA6DDC7}"/>
              </a:ext>
            </a:extLst>
          </p:cNvPr>
          <p:cNvSpPr txBox="1">
            <a:spLocks/>
          </p:cNvSpPr>
          <p:nvPr/>
        </p:nvSpPr>
        <p:spPr>
          <a:xfrm>
            <a:off x="8597791" y="4661049"/>
            <a:ext cx="2626460" cy="412604"/>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Picture source: </a:t>
            </a:r>
            <a:r>
              <a:rPr lang="en-GB" dirty="0" err="1"/>
              <a:t>Iamme</a:t>
            </a:r>
            <a:r>
              <a:rPr lang="en-GB" dirty="0"/>
              <a:t> </a:t>
            </a:r>
            <a:r>
              <a:rPr lang="en-GB" dirty="0" err="1"/>
              <a:t>Ubeyou</a:t>
            </a:r>
            <a:r>
              <a:rPr lang="en-GB" dirty="0"/>
              <a:t>, </a:t>
            </a:r>
            <a:r>
              <a:rPr lang="en-GB" dirty="0">
                <a:hlinkClick r:id="rId15"/>
              </a:rPr>
              <a:t>photo</a:t>
            </a:r>
            <a:r>
              <a:rPr lang="en-GB" dirty="0"/>
              <a:t>, licensed under </a:t>
            </a:r>
            <a:r>
              <a:rPr lang="en-GB" dirty="0">
                <a:hlinkClick r:id="rId16"/>
              </a:rPr>
              <a:t>CC 0</a:t>
            </a:r>
            <a:endParaRPr lang="en-GB" dirty="0"/>
          </a:p>
        </p:txBody>
      </p:sp>
      <p:sp>
        <p:nvSpPr>
          <p:cNvPr id="15" name="Oval 14">
            <a:extLst>
              <a:ext uri="{FF2B5EF4-FFF2-40B4-BE49-F238E27FC236}">
                <a16:creationId xmlns:a16="http://schemas.microsoft.com/office/drawing/2014/main" id="{114DC34E-F248-4045-8D8E-898E01273969}"/>
              </a:ext>
            </a:extLst>
          </p:cNvPr>
          <p:cNvSpPr/>
          <p:nvPr/>
        </p:nvSpPr>
        <p:spPr>
          <a:xfrm>
            <a:off x="7499422"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19.mp3" descr="Lecture2_Slide19.mp3">
            <a:hlinkClick r:id="" action="ppaction://media"/>
            <a:extLst>
              <a:ext uri="{FF2B5EF4-FFF2-40B4-BE49-F238E27FC236}">
                <a16:creationId xmlns:a16="http://schemas.microsoft.com/office/drawing/2014/main" id="{A9FDEE15-E9AF-5642-82C8-405800EFD85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570787" y="1195965"/>
            <a:ext cx="812800" cy="812800"/>
          </a:xfrm>
          <a:prstGeom prst="rect">
            <a:avLst/>
          </a:prstGeom>
        </p:spPr>
      </p:pic>
    </p:spTree>
    <p:extLst>
      <p:ext uri="{BB962C8B-B14F-4D97-AF65-F5344CB8AC3E}">
        <p14:creationId xmlns:p14="http://schemas.microsoft.com/office/powerpoint/2010/main" val="3486001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p:txBody>
          <a:bodyPr/>
          <a:lstStyle/>
          <a:p>
            <a:r>
              <a:rPr lang="en-US" dirty="0"/>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p: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ILO1: Have familiarity with components and processes in energy planning</a:t>
            </a:r>
          </a:p>
          <a:p>
            <a:r>
              <a:rPr lang="en-US" b="0" dirty="0">
                <a:latin typeface="Open Sans" panose="020B0606030504020204" pitchFamily="34" charset="0"/>
                <a:ea typeface="Open Sans" panose="020B0606030504020204" pitchFamily="34" charset="0"/>
                <a:cs typeface="Open Sans" panose="020B0606030504020204" pitchFamily="34" charset="0"/>
              </a:rPr>
              <a:t>ILO2: Understand how to interpret and build Reference Energy Systems (RES)</a:t>
            </a:r>
          </a:p>
          <a:p>
            <a:r>
              <a:rPr lang="en-US" b="0" dirty="0">
                <a:latin typeface="Open Sans" panose="020B0606030504020204" pitchFamily="34" charset="0"/>
                <a:ea typeface="Open Sans" panose="020B0606030504020204" pitchFamily="34" charset="0"/>
                <a:cs typeface="Open Sans" panose="020B0606030504020204" pitchFamily="34" charset="0"/>
              </a:rPr>
              <a:t>ILO3: Have conceptual understanding of the </a:t>
            </a:r>
            <a:r>
              <a:rPr lang="en-US" b="0" dirty="0" err="1">
                <a:latin typeface="Open Sans" panose="020B0606030504020204" pitchFamily="34" charset="0"/>
                <a:ea typeface="Open Sans" panose="020B0606030504020204" pitchFamily="34" charset="0"/>
                <a:cs typeface="Open Sans" panose="020B0606030504020204" pitchFamily="34" charset="0"/>
              </a:rPr>
              <a:t>OSeMOSYS</a:t>
            </a:r>
            <a:r>
              <a:rPr lang="en-US" b="0" dirty="0">
                <a:latin typeface="Open Sans" panose="020B0606030504020204" pitchFamily="34" charset="0"/>
                <a:ea typeface="Open Sans" panose="020B0606030504020204" pitchFamily="34" charset="0"/>
                <a:cs typeface="Open Sans" panose="020B0606030504020204" pitchFamily="34" charset="0"/>
              </a:rPr>
              <a:t> tool and its most important parameters and variables</a:t>
            </a:r>
          </a:p>
          <a:p>
            <a:r>
              <a:rPr lang="en-US" b="0" dirty="0">
                <a:latin typeface="Open Sans" panose="020B0606030504020204" pitchFamily="34" charset="0"/>
                <a:ea typeface="Open Sans" panose="020B0606030504020204" pitchFamily="34" charset="0"/>
                <a:cs typeface="Open Sans" panose="020B0606030504020204" pitchFamily="34" charset="0"/>
              </a:rPr>
              <a:t>ILO4: Gain knowledge of the basic concepts of CLEWS/</a:t>
            </a:r>
            <a:r>
              <a:rPr lang="en-US" b="0" dirty="0" err="1">
                <a:latin typeface="Open Sans" panose="020B0606030504020204" pitchFamily="34" charset="0"/>
                <a:ea typeface="Open Sans" panose="020B0606030504020204" pitchFamily="34" charset="0"/>
                <a:cs typeface="Open Sans" panose="020B0606030504020204" pitchFamily="34" charset="0"/>
              </a:rPr>
              <a:t>OSeMOSYS</a:t>
            </a:r>
            <a:endParaRPr lang="en-US"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43853" y="6457571"/>
            <a:ext cx="424070" cy="365125"/>
          </a:xfrm>
        </p:spPr>
        <p:txBody>
          <a:bodyPr/>
          <a:lstStyle/>
          <a:p>
            <a:fld id="{709224B1-416C-A648-9EFE-8567A5B13899}" type="slidenum">
              <a:rPr lang="en-US" smtClean="0"/>
              <a:pPr/>
              <a:t>2</a:t>
            </a:fld>
            <a:endParaRPr lang="en-US" dirty="0"/>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p:txBody>
          <a:bodyPr>
            <a:normAutofit fontScale="92500"/>
          </a:bodyPr>
          <a:lstStyle/>
          <a:p>
            <a:r>
              <a:rPr lang="en-US" dirty="0"/>
              <a:t>By the end of this lecture, you will:</a:t>
            </a:r>
          </a:p>
        </p:txBody>
      </p:sp>
      <p:sp>
        <p:nvSpPr>
          <p:cNvPr id="6" name="Oval 5">
            <a:extLst>
              <a:ext uri="{FF2B5EF4-FFF2-40B4-BE49-F238E27FC236}">
                <a16:creationId xmlns:a16="http://schemas.microsoft.com/office/drawing/2014/main" id="{CEFD17B5-F169-7C4A-8871-D82157F356BB}"/>
              </a:ext>
            </a:extLst>
          </p:cNvPr>
          <p:cNvSpPr/>
          <p:nvPr/>
        </p:nvSpPr>
        <p:spPr>
          <a:xfrm>
            <a:off x="5921158" y="117649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2_Slide2.mp3" descr="Lecture2_Slide2.mp3">
            <a:hlinkClick r:id="" action="ppaction://media"/>
            <a:extLst>
              <a:ext uri="{FF2B5EF4-FFF2-40B4-BE49-F238E27FC236}">
                <a16:creationId xmlns:a16="http://schemas.microsoft.com/office/drawing/2014/main" id="{AFDC18ED-B371-D84D-9FCE-1D0B5EA072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92523" y="1247863"/>
            <a:ext cx="812800" cy="812800"/>
          </a:xfrm>
          <a:prstGeom prst="rect">
            <a:avLst/>
          </a:prstGeom>
        </p:spPr>
      </p:pic>
    </p:spTree>
    <p:extLst>
      <p:ext uri="{BB962C8B-B14F-4D97-AF65-F5344CB8AC3E}">
        <p14:creationId xmlns:p14="http://schemas.microsoft.com/office/powerpoint/2010/main" val="8908741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A707-91AF-ED48-9A88-6349EAEE83A3}"/>
              </a:ext>
            </a:extLst>
          </p:cNvPr>
          <p:cNvSpPr>
            <a:spLocks noGrp="1"/>
          </p:cNvSpPr>
          <p:nvPr>
            <p:ph type="title"/>
          </p:nvPr>
        </p:nvSpPr>
        <p:spPr/>
        <p:txBody>
          <a:bodyPr/>
          <a:lstStyle/>
          <a:p>
            <a:r>
              <a:rPr lang="en-US" dirty="0"/>
              <a:t>2.4 How to design an RES</a:t>
            </a:r>
          </a:p>
        </p:txBody>
      </p:sp>
      <p:sp>
        <p:nvSpPr>
          <p:cNvPr id="4" name="Content Placeholder 3">
            <a:extLst>
              <a:ext uri="{FF2B5EF4-FFF2-40B4-BE49-F238E27FC236}">
                <a16:creationId xmlns:a16="http://schemas.microsoft.com/office/drawing/2014/main" id="{239AE997-DB5E-EE4F-8B42-AD2DE99D0884}"/>
              </a:ext>
            </a:extLst>
          </p:cNvPr>
          <p:cNvSpPr>
            <a:spLocks noGrp="1"/>
          </p:cNvSpPr>
          <p:nvPr>
            <p:ph sz="half" idx="2"/>
          </p:nvPr>
        </p:nvSpPr>
        <p:spPr>
          <a:xfrm>
            <a:off x="663575" y="2471738"/>
            <a:ext cx="10626725" cy="3160712"/>
          </a:xfrm>
        </p:spPr>
        <p:txBody>
          <a:bodyPr numCol="1">
            <a:normAutofit/>
          </a:bodyPr>
          <a:lstStyle/>
          <a:p>
            <a:pPr lvl="1"/>
            <a:r>
              <a:rPr lang="en-US" altLang="en-US" sz="2000" dirty="0"/>
              <a:t>Which energy conversion technologies are currently used to transform primary energy to final energy in every level and/or are planned for the future?</a:t>
            </a:r>
          </a:p>
          <a:p>
            <a:pPr lvl="1"/>
            <a:r>
              <a:rPr lang="en-US" altLang="en-US" sz="2000" dirty="0"/>
              <a:t>Which energy transmission/transportation technologies are currently used and/or are planned for the future?</a:t>
            </a:r>
          </a:p>
          <a:p>
            <a:pPr lvl="1"/>
            <a:r>
              <a:rPr lang="en-US" altLang="en-US" sz="2000" dirty="0"/>
              <a:t>Make list of technologies and group those that share similar characteristics</a:t>
            </a:r>
          </a:p>
        </p:txBody>
      </p:sp>
      <p:sp>
        <p:nvSpPr>
          <p:cNvPr id="5" name="Slide Number Placeholder 4">
            <a:extLst>
              <a:ext uri="{FF2B5EF4-FFF2-40B4-BE49-F238E27FC236}">
                <a16:creationId xmlns:a16="http://schemas.microsoft.com/office/drawing/2014/main" id="{79E8E290-A683-3E42-B363-92A3D95BCF6E}"/>
              </a:ext>
            </a:extLst>
          </p:cNvPr>
          <p:cNvSpPr>
            <a:spLocks noGrp="1"/>
          </p:cNvSpPr>
          <p:nvPr>
            <p:ph type="sldNum" sz="quarter" idx="12"/>
          </p:nvPr>
        </p:nvSpPr>
        <p:spPr/>
        <p:txBody>
          <a:bodyPr/>
          <a:lstStyle/>
          <a:p>
            <a:fld id="{709224B1-416C-A648-9EFE-8567A5B13899}" type="slidenum">
              <a:rPr lang="en-US" smtClean="0"/>
              <a:pPr/>
              <a:t>20</a:t>
            </a:fld>
            <a:endParaRPr lang="en-US"/>
          </a:p>
        </p:txBody>
      </p:sp>
      <p:sp>
        <p:nvSpPr>
          <p:cNvPr id="7" name="Text Placeholder 6">
            <a:extLst>
              <a:ext uri="{FF2B5EF4-FFF2-40B4-BE49-F238E27FC236}">
                <a16:creationId xmlns:a16="http://schemas.microsoft.com/office/drawing/2014/main" id="{B2557E5F-2C48-BE4B-A77C-D02A62F333AE}"/>
              </a:ext>
            </a:extLst>
          </p:cNvPr>
          <p:cNvSpPr>
            <a:spLocks noGrp="1"/>
          </p:cNvSpPr>
          <p:nvPr>
            <p:ph type="body" sz="quarter" idx="13"/>
          </p:nvPr>
        </p:nvSpPr>
        <p:spPr/>
        <p:txBody>
          <a:bodyPr/>
          <a:lstStyle/>
          <a:p>
            <a:r>
              <a:rPr lang="en-US" dirty="0"/>
              <a:t>b) Identify the technologies</a:t>
            </a:r>
          </a:p>
        </p:txBody>
      </p:sp>
      <p:sp>
        <p:nvSpPr>
          <p:cNvPr id="8" name="Oval 7">
            <a:extLst>
              <a:ext uri="{FF2B5EF4-FFF2-40B4-BE49-F238E27FC236}">
                <a16:creationId xmlns:a16="http://schemas.microsoft.com/office/drawing/2014/main" id="{E04A10B2-7BBA-B545-93D9-517CC838F415}"/>
              </a:ext>
            </a:extLst>
          </p:cNvPr>
          <p:cNvSpPr/>
          <p:nvPr/>
        </p:nvSpPr>
        <p:spPr>
          <a:xfrm>
            <a:off x="7499422"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20.mp3" descr="Lecture2_Slide20.mp3">
            <a:hlinkClick r:id="" action="ppaction://media"/>
            <a:extLst>
              <a:ext uri="{FF2B5EF4-FFF2-40B4-BE49-F238E27FC236}">
                <a16:creationId xmlns:a16="http://schemas.microsoft.com/office/drawing/2014/main" id="{C1E68BA7-CAA8-1B46-9999-41507B7D2E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9212" y="1195617"/>
            <a:ext cx="812800" cy="812800"/>
          </a:xfrm>
          <a:prstGeom prst="rect">
            <a:avLst/>
          </a:prstGeom>
        </p:spPr>
      </p:pic>
    </p:spTree>
    <p:extLst>
      <p:ext uri="{BB962C8B-B14F-4D97-AF65-F5344CB8AC3E}">
        <p14:creationId xmlns:p14="http://schemas.microsoft.com/office/powerpoint/2010/main" val="18717653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6777-3E37-3F4A-A344-445092FDCA32}"/>
              </a:ext>
            </a:extLst>
          </p:cNvPr>
          <p:cNvSpPr>
            <a:spLocks noGrp="1"/>
          </p:cNvSpPr>
          <p:nvPr>
            <p:ph type="title"/>
          </p:nvPr>
        </p:nvSpPr>
        <p:spPr/>
        <p:txBody>
          <a:bodyPr/>
          <a:lstStyle/>
          <a:p>
            <a:r>
              <a:rPr lang="en-US" dirty="0"/>
              <a:t>2.4 How to design an RES</a:t>
            </a:r>
          </a:p>
        </p:txBody>
      </p:sp>
      <p:sp>
        <p:nvSpPr>
          <p:cNvPr id="5" name="Slide Number Placeholder 4">
            <a:extLst>
              <a:ext uri="{FF2B5EF4-FFF2-40B4-BE49-F238E27FC236}">
                <a16:creationId xmlns:a16="http://schemas.microsoft.com/office/drawing/2014/main" id="{A4AF8811-1904-944C-B4CD-F123D8C053D6}"/>
              </a:ext>
            </a:extLst>
          </p:cNvPr>
          <p:cNvSpPr>
            <a:spLocks noGrp="1"/>
          </p:cNvSpPr>
          <p:nvPr>
            <p:ph type="sldNum" sz="quarter" idx="12"/>
          </p:nvPr>
        </p:nvSpPr>
        <p:spPr/>
        <p:txBody>
          <a:bodyPr/>
          <a:lstStyle/>
          <a:p>
            <a:fld id="{709224B1-416C-A648-9EFE-8567A5B13899}" type="slidenum">
              <a:rPr lang="en-US" smtClean="0"/>
              <a:pPr/>
              <a:t>21</a:t>
            </a:fld>
            <a:endParaRPr lang="en-US"/>
          </a:p>
        </p:txBody>
      </p:sp>
      <p:sp>
        <p:nvSpPr>
          <p:cNvPr id="7" name="Text Placeholder 6">
            <a:extLst>
              <a:ext uri="{FF2B5EF4-FFF2-40B4-BE49-F238E27FC236}">
                <a16:creationId xmlns:a16="http://schemas.microsoft.com/office/drawing/2014/main" id="{A6C504B7-E211-6341-B6B0-82BF68627FDF}"/>
              </a:ext>
            </a:extLst>
          </p:cNvPr>
          <p:cNvSpPr>
            <a:spLocks noGrp="1"/>
          </p:cNvSpPr>
          <p:nvPr>
            <p:ph type="body" sz="quarter" idx="13"/>
          </p:nvPr>
        </p:nvSpPr>
        <p:spPr/>
        <p:txBody>
          <a:bodyPr>
            <a:noAutofit/>
          </a:bodyPr>
          <a:lstStyle/>
          <a:p>
            <a:r>
              <a:rPr lang="en-US"/>
              <a:t>c) Simplify and aggregate</a:t>
            </a:r>
            <a:endParaRPr lang="en-US" dirty="0"/>
          </a:p>
        </p:txBody>
      </p:sp>
      <p:sp>
        <p:nvSpPr>
          <p:cNvPr id="22" name="Text Placeholder 21">
            <a:extLst>
              <a:ext uri="{FF2B5EF4-FFF2-40B4-BE49-F238E27FC236}">
                <a16:creationId xmlns:a16="http://schemas.microsoft.com/office/drawing/2014/main" id="{BCD84B1B-3BAD-6B4D-AA12-2715467C06F8}"/>
              </a:ext>
            </a:extLst>
          </p:cNvPr>
          <p:cNvSpPr>
            <a:spLocks noGrp="1"/>
          </p:cNvSpPr>
          <p:nvPr>
            <p:ph type="body" sz="quarter" idx="15"/>
          </p:nvPr>
        </p:nvSpPr>
        <p:spPr>
          <a:xfrm>
            <a:off x="663576" y="6127858"/>
            <a:ext cx="5605339" cy="263418"/>
          </a:xfrm>
        </p:spPr>
        <p:txBody>
          <a:bodyPr>
            <a:normAutofit fontScale="92500"/>
          </a:bodyPr>
          <a:lstStyle/>
          <a:p>
            <a:r>
              <a:rPr lang="en-GB" b="1" dirty="0"/>
              <a:t>Picture source</a:t>
            </a:r>
            <a:r>
              <a:rPr lang="en-GB" dirty="0"/>
              <a:t>: CS Odessa, </a:t>
            </a:r>
            <a:r>
              <a:rPr lang="en-GB" dirty="0" err="1"/>
              <a:t>search.creativecommons.org</a:t>
            </a:r>
            <a:r>
              <a:rPr lang="en-GB" dirty="0"/>
              <a:t>, </a:t>
            </a:r>
            <a:r>
              <a:rPr lang="en-GB" dirty="0">
                <a:hlinkClick r:id="rId5"/>
              </a:rPr>
              <a:t>diagram</a:t>
            </a:r>
            <a:r>
              <a:rPr lang="en-GB" dirty="0"/>
              <a:t>, licensed under </a:t>
            </a:r>
            <a:r>
              <a:rPr lang="en-GB" dirty="0">
                <a:hlinkClick r:id="rId6"/>
              </a:rPr>
              <a:t>CC BY 4.0</a:t>
            </a:r>
            <a:endParaRPr lang="en-GB" dirty="0"/>
          </a:p>
        </p:txBody>
      </p:sp>
      <p:sp>
        <p:nvSpPr>
          <p:cNvPr id="31" name="Text Placeholder 21">
            <a:extLst>
              <a:ext uri="{FF2B5EF4-FFF2-40B4-BE49-F238E27FC236}">
                <a16:creationId xmlns:a16="http://schemas.microsoft.com/office/drawing/2014/main" id="{69A6E551-974A-5A47-9745-19F1E8D6D85D}"/>
              </a:ext>
            </a:extLst>
          </p:cNvPr>
          <p:cNvSpPr txBox="1">
            <a:spLocks/>
          </p:cNvSpPr>
          <p:nvPr/>
        </p:nvSpPr>
        <p:spPr>
          <a:xfrm>
            <a:off x="3670544" y="6391724"/>
            <a:ext cx="2500158"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a:p>
        </p:txBody>
      </p:sp>
      <p:grpSp>
        <p:nvGrpSpPr>
          <p:cNvPr id="3" name="Group 2">
            <a:extLst>
              <a:ext uri="{FF2B5EF4-FFF2-40B4-BE49-F238E27FC236}">
                <a16:creationId xmlns:a16="http://schemas.microsoft.com/office/drawing/2014/main" id="{0AB86BE0-8D30-9E4E-8D9D-F91006CAE230}"/>
              </a:ext>
            </a:extLst>
          </p:cNvPr>
          <p:cNvGrpSpPr/>
          <p:nvPr/>
        </p:nvGrpSpPr>
        <p:grpSpPr>
          <a:xfrm>
            <a:off x="6501216" y="2593732"/>
            <a:ext cx="5179331" cy="3548386"/>
            <a:chOff x="6303815" y="2487868"/>
            <a:chExt cx="5308186" cy="3636665"/>
          </a:xfrm>
        </p:grpSpPr>
        <p:sp>
          <p:nvSpPr>
            <p:cNvPr id="15" name="Text Box 2">
              <a:extLst>
                <a:ext uri="{FF2B5EF4-FFF2-40B4-BE49-F238E27FC236}">
                  <a16:creationId xmlns:a16="http://schemas.microsoft.com/office/drawing/2014/main" id="{41C21395-3E06-1B4B-8487-AC473B860FA0}"/>
                </a:ext>
              </a:extLst>
            </p:cNvPr>
            <p:cNvSpPr txBox="1">
              <a:spLocks noChangeArrowheads="1"/>
            </p:cNvSpPr>
            <p:nvPr/>
          </p:nvSpPr>
          <p:spPr bwMode="auto">
            <a:xfrm>
              <a:off x="7967451" y="4429083"/>
              <a:ext cx="1202920"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Refinery</a:t>
              </a:r>
            </a:p>
          </p:txBody>
        </p:sp>
        <p:sp>
          <p:nvSpPr>
            <p:cNvPr id="16" name="Rectangle 3">
              <a:extLst>
                <a:ext uri="{FF2B5EF4-FFF2-40B4-BE49-F238E27FC236}">
                  <a16:creationId xmlns:a16="http://schemas.microsoft.com/office/drawing/2014/main" id="{B748AFF3-9CB9-C840-9264-AF47C878F6A9}"/>
                </a:ext>
              </a:extLst>
            </p:cNvPr>
            <p:cNvSpPr>
              <a:spLocks noChangeArrowheads="1"/>
            </p:cNvSpPr>
            <p:nvPr/>
          </p:nvSpPr>
          <p:spPr bwMode="auto">
            <a:xfrm>
              <a:off x="7532476" y="3392446"/>
              <a:ext cx="2366962" cy="27320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Roboto" panose="02000000000000000000" pitchFamily="2" charset="0"/>
                <a:ea typeface="Roboto" panose="02000000000000000000" pitchFamily="2" charset="0"/>
              </a:endParaRPr>
            </a:p>
          </p:txBody>
        </p:sp>
        <p:sp>
          <p:nvSpPr>
            <p:cNvPr id="17" name="Line 4">
              <a:extLst>
                <a:ext uri="{FF2B5EF4-FFF2-40B4-BE49-F238E27FC236}">
                  <a16:creationId xmlns:a16="http://schemas.microsoft.com/office/drawing/2014/main" id="{62F2126C-7730-AA47-A319-3568E463D49A}"/>
                </a:ext>
              </a:extLst>
            </p:cNvPr>
            <p:cNvSpPr>
              <a:spLocks noChangeShapeType="1"/>
            </p:cNvSpPr>
            <p:nvPr/>
          </p:nvSpPr>
          <p:spPr bwMode="auto">
            <a:xfrm flipH="1">
              <a:off x="6392651" y="4443371"/>
              <a:ext cx="1139825"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2000">
                <a:latin typeface="Roboto" panose="02000000000000000000" pitchFamily="2" charset="0"/>
                <a:ea typeface="Roboto" panose="02000000000000000000" pitchFamily="2" charset="0"/>
              </a:endParaRPr>
            </a:p>
          </p:txBody>
        </p:sp>
        <p:sp>
          <p:nvSpPr>
            <p:cNvPr id="18" name="Line 5">
              <a:extLst>
                <a:ext uri="{FF2B5EF4-FFF2-40B4-BE49-F238E27FC236}">
                  <a16:creationId xmlns:a16="http://schemas.microsoft.com/office/drawing/2014/main" id="{49092DC9-6AE5-6F42-88B8-901350A18777}"/>
                </a:ext>
              </a:extLst>
            </p:cNvPr>
            <p:cNvSpPr>
              <a:spLocks noChangeShapeType="1"/>
            </p:cNvSpPr>
            <p:nvPr/>
          </p:nvSpPr>
          <p:spPr bwMode="auto">
            <a:xfrm flipH="1">
              <a:off x="9899438" y="3601996"/>
              <a:ext cx="1141413"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2000">
                <a:latin typeface="Roboto" panose="02000000000000000000" pitchFamily="2" charset="0"/>
                <a:ea typeface="Roboto" panose="02000000000000000000" pitchFamily="2" charset="0"/>
              </a:endParaRPr>
            </a:p>
          </p:txBody>
        </p:sp>
        <p:sp>
          <p:nvSpPr>
            <p:cNvPr id="20" name="Line 6">
              <a:extLst>
                <a:ext uri="{FF2B5EF4-FFF2-40B4-BE49-F238E27FC236}">
                  <a16:creationId xmlns:a16="http://schemas.microsoft.com/office/drawing/2014/main" id="{17E1939A-2F50-8C4A-8FC1-803E388C980F}"/>
                </a:ext>
              </a:extLst>
            </p:cNvPr>
            <p:cNvSpPr>
              <a:spLocks noChangeShapeType="1"/>
            </p:cNvSpPr>
            <p:nvPr/>
          </p:nvSpPr>
          <p:spPr bwMode="auto">
            <a:xfrm flipH="1">
              <a:off x="9899438" y="4127458"/>
              <a:ext cx="1141413" cy="0"/>
            </a:xfrm>
            <a:prstGeom prst="line">
              <a:avLst/>
            </a:prstGeom>
            <a:noFill/>
            <a:ln w="28575">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2000">
                <a:solidFill>
                  <a:srgbClr val="FF0000"/>
                </a:solidFill>
                <a:latin typeface="Roboto" panose="02000000000000000000" pitchFamily="2" charset="0"/>
                <a:ea typeface="Roboto" panose="02000000000000000000" pitchFamily="2" charset="0"/>
              </a:endParaRPr>
            </a:p>
          </p:txBody>
        </p:sp>
        <p:sp>
          <p:nvSpPr>
            <p:cNvPr id="21" name="Line 7">
              <a:extLst>
                <a:ext uri="{FF2B5EF4-FFF2-40B4-BE49-F238E27FC236}">
                  <a16:creationId xmlns:a16="http://schemas.microsoft.com/office/drawing/2014/main" id="{C81BA3B6-36FA-0642-B7E1-48134AA82307}"/>
                </a:ext>
              </a:extLst>
            </p:cNvPr>
            <p:cNvSpPr>
              <a:spLocks noChangeShapeType="1"/>
            </p:cNvSpPr>
            <p:nvPr/>
          </p:nvSpPr>
          <p:spPr bwMode="auto">
            <a:xfrm flipH="1">
              <a:off x="9899438" y="4652921"/>
              <a:ext cx="1141413" cy="0"/>
            </a:xfrm>
            <a:prstGeom prst="line">
              <a:avLst/>
            </a:prstGeom>
            <a:noFill/>
            <a:ln w="28575">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2000">
                <a:latin typeface="Roboto" panose="02000000000000000000" pitchFamily="2" charset="0"/>
                <a:ea typeface="Roboto" panose="02000000000000000000" pitchFamily="2" charset="0"/>
              </a:endParaRPr>
            </a:p>
          </p:txBody>
        </p:sp>
        <p:sp>
          <p:nvSpPr>
            <p:cNvPr id="27" name="Line 8">
              <a:extLst>
                <a:ext uri="{FF2B5EF4-FFF2-40B4-BE49-F238E27FC236}">
                  <a16:creationId xmlns:a16="http://schemas.microsoft.com/office/drawing/2014/main" id="{8C38C0B0-AC6D-D54A-8D16-2170860093D0}"/>
                </a:ext>
              </a:extLst>
            </p:cNvPr>
            <p:cNvSpPr>
              <a:spLocks noChangeShapeType="1"/>
            </p:cNvSpPr>
            <p:nvPr/>
          </p:nvSpPr>
          <p:spPr bwMode="auto">
            <a:xfrm flipH="1">
              <a:off x="9899438" y="5178383"/>
              <a:ext cx="1141413" cy="0"/>
            </a:xfrm>
            <a:prstGeom prst="line">
              <a:avLst/>
            </a:prstGeom>
            <a:noFill/>
            <a:ln w="28575">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2000">
                <a:solidFill>
                  <a:srgbClr val="FF0000"/>
                </a:solidFill>
                <a:latin typeface="Roboto" panose="02000000000000000000" pitchFamily="2" charset="0"/>
                <a:ea typeface="Roboto" panose="02000000000000000000" pitchFamily="2" charset="0"/>
              </a:endParaRPr>
            </a:p>
          </p:txBody>
        </p:sp>
        <p:sp>
          <p:nvSpPr>
            <p:cNvPr id="28" name="Text Box 9">
              <a:extLst>
                <a:ext uri="{FF2B5EF4-FFF2-40B4-BE49-F238E27FC236}">
                  <a16:creationId xmlns:a16="http://schemas.microsoft.com/office/drawing/2014/main" id="{E133825E-FB25-4945-89D2-26C6B192691A}"/>
                </a:ext>
              </a:extLst>
            </p:cNvPr>
            <p:cNvSpPr txBox="1">
              <a:spLocks noChangeArrowheads="1"/>
            </p:cNvSpPr>
            <p:nvPr/>
          </p:nvSpPr>
          <p:spPr bwMode="auto">
            <a:xfrm>
              <a:off x="6303815" y="4027367"/>
              <a:ext cx="11945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Roboto" panose="02000000000000000000" pitchFamily="2" charset="0"/>
                  <a:ea typeface="Roboto" panose="02000000000000000000" pitchFamily="2" charset="0"/>
                </a:rPr>
                <a:t>Crude oil</a:t>
              </a:r>
            </a:p>
          </p:txBody>
        </p:sp>
        <p:sp>
          <p:nvSpPr>
            <p:cNvPr id="29" name="Text Box 10">
              <a:extLst>
                <a:ext uri="{FF2B5EF4-FFF2-40B4-BE49-F238E27FC236}">
                  <a16:creationId xmlns:a16="http://schemas.microsoft.com/office/drawing/2014/main" id="{A196654D-6FD7-A94F-93A4-8B06A56619C9}"/>
                </a:ext>
              </a:extLst>
            </p:cNvPr>
            <p:cNvSpPr txBox="1">
              <a:spLocks noChangeArrowheads="1"/>
            </p:cNvSpPr>
            <p:nvPr/>
          </p:nvSpPr>
          <p:spPr bwMode="auto">
            <a:xfrm>
              <a:off x="10281041" y="3175654"/>
              <a:ext cx="673911"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LPG</a:t>
              </a:r>
            </a:p>
          </p:txBody>
        </p:sp>
        <p:sp>
          <p:nvSpPr>
            <p:cNvPr id="30" name="Text Box 11">
              <a:extLst>
                <a:ext uri="{FF2B5EF4-FFF2-40B4-BE49-F238E27FC236}">
                  <a16:creationId xmlns:a16="http://schemas.microsoft.com/office/drawing/2014/main" id="{295D903F-439B-4645-9954-D2F3C9BF01F6}"/>
                </a:ext>
              </a:extLst>
            </p:cNvPr>
            <p:cNvSpPr txBox="1">
              <a:spLocks noChangeArrowheads="1"/>
            </p:cNvSpPr>
            <p:nvPr/>
          </p:nvSpPr>
          <p:spPr bwMode="auto">
            <a:xfrm>
              <a:off x="10266151" y="3719140"/>
              <a:ext cx="1250563"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Gasoline</a:t>
              </a:r>
            </a:p>
          </p:txBody>
        </p:sp>
        <p:sp>
          <p:nvSpPr>
            <p:cNvPr id="35" name="Text Box 12">
              <a:extLst>
                <a:ext uri="{FF2B5EF4-FFF2-40B4-BE49-F238E27FC236}">
                  <a16:creationId xmlns:a16="http://schemas.microsoft.com/office/drawing/2014/main" id="{87024537-39B2-034F-ADC8-C45BEEA32A33}"/>
                </a:ext>
              </a:extLst>
            </p:cNvPr>
            <p:cNvSpPr txBox="1">
              <a:spLocks noChangeArrowheads="1"/>
            </p:cNvSpPr>
            <p:nvPr/>
          </p:nvSpPr>
          <p:spPr bwMode="auto">
            <a:xfrm>
              <a:off x="10266151" y="4226579"/>
              <a:ext cx="1345850"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Kerosene</a:t>
              </a:r>
            </a:p>
          </p:txBody>
        </p:sp>
        <p:sp>
          <p:nvSpPr>
            <p:cNvPr id="36" name="Text Box 13">
              <a:extLst>
                <a:ext uri="{FF2B5EF4-FFF2-40B4-BE49-F238E27FC236}">
                  <a16:creationId xmlns:a16="http://schemas.microsoft.com/office/drawing/2014/main" id="{87EF0D35-E428-574D-BB03-E5F9BCC45DDA}"/>
                </a:ext>
              </a:extLst>
            </p:cNvPr>
            <p:cNvSpPr txBox="1">
              <a:spLocks noChangeArrowheads="1"/>
            </p:cNvSpPr>
            <p:nvPr/>
          </p:nvSpPr>
          <p:spPr bwMode="auto">
            <a:xfrm>
              <a:off x="10266151" y="4770065"/>
              <a:ext cx="933487"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Diesel</a:t>
              </a:r>
            </a:p>
          </p:txBody>
        </p:sp>
        <p:sp>
          <p:nvSpPr>
            <p:cNvPr id="37" name="Line 14">
              <a:extLst>
                <a:ext uri="{FF2B5EF4-FFF2-40B4-BE49-F238E27FC236}">
                  <a16:creationId xmlns:a16="http://schemas.microsoft.com/office/drawing/2014/main" id="{B15CFBB3-6670-1A47-A243-36B2DD0B2849}"/>
                </a:ext>
              </a:extLst>
            </p:cNvPr>
            <p:cNvSpPr>
              <a:spLocks noChangeShapeType="1"/>
            </p:cNvSpPr>
            <p:nvPr/>
          </p:nvSpPr>
          <p:spPr bwMode="auto">
            <a:xfrm flipH="1">
              <a:off x="9899438" y="5703846"/>
              <a:ext cx="1141413"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2000">
                <a:latin typeface="Roboto" panose="02000000000000000000" pitchFamily="2" charset="0"/>
                <a:ea typeface="Roboto" panose="02000000000000000000" pitchFamily="2" charset="0"/>
              </a:endParaRPr>
            </a:p>
          </p:txBody>
        </p:sp>
        <p:sp>
          <p:nvSpPr>
            <p:cNvPr id="38" name="Text Box 15">
              <a:extLst>
                <a:ext uri="{FF2B5EF4-FFF2-40B4-BE49-F238E27FC236}">
                  <a16:creationId xmlns:a16="http://schemas.microsoft.com/office/drawing/2014/main" id="{2C224467-435F-994E-B169-C278A417F0ED}"/>
                </a:ext>
              </a:extLst>
            </p:cNvPr>
            <p:cNvSpPr txBox="1">
              <a:spLocks noChangeArrowheads="1"/>
            </p:cNvSpPr>
            <p:nvPr/>
          </p:nvSpPr>
          <p:spPr bwMode="auto">
            <a:xfrm>
              <a:off x="10280438" y="5286515"/>
              <a:ext cx="724840"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HFO</a:t>
              </a:r>
            </a:p>
          </p:txBody>
        </p:sp>
        <p:sp>
          <p:nvSpPr>
            <p:cNvPr id="39" name="Text Box 17">
              <a:extLst>
                <a:ext uri="{FF2B5EF4-FFF2-40B4-BE49-F238E27FC236}">
                  <a16:creationId xmlns:a16="http://schemas.microsoft.com/office/drawing/2014/main" id="{F4EF0329-7398-EF43-B891-E892A55E99CA}"/>
                </a:ext>
              </a:extLst>
            </p:cNvPr>
            <p:cNvSpPr txBox="1">
              <a:spLocks noChangeArrowheads="1"/>
            </p:cNvSpPr>
            <p:nvPr/>
          </p:nvSpPr>
          <p:spPr bwMode="auto">
            <a:xfrm>
              <a:off x="6303815" y="2487868"/>
              <a:ext cx="900630"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latin typeface="Open Sans" panose="020B0606030504020204" pitchFamily="34" charset="0"/>
                  <a:ea typeface="Open Sans" panose="020B0606030504020204" pitchFamily="34" charset="0"/>
                  <a:cs typeface="Open Sans" panose="020B0606030504020204" pitchFamily="34" charset="0"/>
                </a:rPr>
                <a:t>Input</a:t>
              </a:r>
            </a:p>
          </p:txBody>
        </p:sp>
        <p:sp>
          <p:nvSpPr>
            <p:cNvPr id="40" name="Text Box 18">
              <a:extLst>
                <a:ext uri="{FF2B5EF4-FFF2-40B4-BE49-F238E27FC236}">
                  <a16:creationId xmlns:a16="http://schemas.microsoft.com/office/drawing/2014/main" id="{86CF65C4-12EE-BA49-AD31-95F99944B21A}"/>
                </a:ext>
              </a:extLst>
            </p:cNvPr>
            <p:cNvSpPr txBox="1">
              <a:spLocks noChangeArrowheads="1"/>
            </p:cNvSpPr>
            <p:nvPr/>
          </p:nvSpPr>
          <p:spPr bwMode="auto">
            <a:xfrm>
              <a:off x="10280438" y="2492333"/>
              <a:ext cx="1135562"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latin typeface="Open Sans" panose="020B0606030504020204" pitchFamily="34" charset="0"/>
                  <a:ea typeface="Open Sans" panose="020B0606030504020204" pitchFamily="34" charset="0"/>
                  <a:cs typeface="Open Sans" panose="020B0606030504020204" pitchFamily="34" charset="0"/>
                </a:rPr>
                <a:t>Output</a:t>
              </a:r>
            </a:p>
          </p:txBody>
        </p:sp>
      </p:grpSp>
      <p:pic>
        <p:nvPicPr>
          <p:cNvPr id="41" name="Picture 40">
            <a:extLst>
              <a:ext uri="{FF2B5EF4-FFF2-40B4-BE49-F238E27FC236}">
                <a16:creationId xmlns:a16="http://schemas.microsoft.com/office/drawing/2014/main" id="{24D61DFA-8B34-1C48-BCEA-BCFB3279CE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326" y="2687923"/>
            <a:ext cx="4669017" cy="3300590"/>
          </a:xfrm>
          <a:prstGeom prst="rect">
            <a:avLst/>
          </a:prstGeom>
        </p:spPr>
      </p:pic>
      <p:sp>
        <p:nvSpPr>
          <p:cNvPr id="26" name="Oval 25">
            <a:extLst>
              <a:ext uri="{FF2B5EF4-FFF2-40B4-BE49-F238E27FC236}">
                <a16:creationId xmlns:a16="http://schemas.microsoft.com/office/drawing/2014/main" id="{EA4C4A00-FA78-6B45-B2FA-49CBBC61162E}"/>
              </a:ext>
            </a:extLst>
          </p:cNvPr>
          <p:cNvSpPr/>
          <p:nvPr/>
        </p:nvSpPr>
        <p:spPr>
          <a:xfrm>
            <a:off x="7504195"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2_Slide21.mp3" descr="Lecture2_Slide21.mp3">
            <a:hlinkClick r:id="" action="ppaction://media"/>
            <a:extLst>
              <a:ext uri="{FF2B5EF4-FFF2-40B4-BE49-F238E27FC236}">
                <a16:creationId xmlns:a16="http://schemas.microsoft.com/office/drawing/2014/main" id="{C9FCBDAC-E8B5-5B40-9578-86A4314BDC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5560" y="1195017"/>
            <a:ext cx="812800" cy="812800"/>
          </a:xfrm>
          <a:prstGeom prst="rect">
            <a:avLst/>
          </a:prstGeom>
        </p:spPr>
      </p:pic>
    </p:spTree>
    <p:extLst>
      <p:ext uri="{BB962C8B-B14F-4D97-AF65-F5344CB8AC3E}">
        <p14:creationId xmlns:p14="http://schemas.microsoft.com/office/powerpoint/2010/main" val="19900564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6777-3E37-3F4A-A344-445092FDCA32}"/>
              </a:ext>
            </a:extLst>
          </p:cNvPr>
          <p:cNvSpPr>
            <a:spLocks noGrp="1"/>
          </p:cNvSpPr>
          <p:nvPr>
            <p:ph type="title"/>
          </p:nvPr>
        </p:nvSpPr>
        <p:spPr/>
        <p:txBody>
          <a:bodyPr/>
          <a:lstStyle/>
          <a:p>
            <a:r>
              <a:rPr lang="en-US" dirty="0"/>
              <a:t>2.4 How to design an RES</a:t>
            </a:r>
          </a:p>
        </p:txBody>
      </p:sp>
      <p:sp>
        <p:nvSpPr>
          <p:cNvPr id="5" name="Slide Number Placeholder 4">
            <a:extLst>
              <a:ext uri="{FF2B5EF4-FFF2-40B4-BE49-F238E27FC236}">
                <a16:creationId xmlns:a16="http://schemas.microsoft.com/office/drawing/2014/main" id="{A4AF8811-1904-944C-B4CD-F123D8C053D6}"/>
              </a:ext>
            </a:extLst>
          </p:cNvPr>
          <p:cNvSpPr>
            <a:spLocks noGrp="1"/>
          </p:cNvSpPr>
          <p:nvPr>
            <p:ph type="sldNum" sz="quarter" idx="12"/>
          </p:nvPr>
        </p:nvSpPr>
        <p:spPr/>
        <p:txBody>
          <a:bodyPr/>
          <a:lstStyle/>
          <a:p>
            <a:fld id="{709224B1-416C-A648-9EFE-8567A5B13899}" type="slidenum">
              <a:rPr lang="en-US" smtClean="0"/>
              <a:pPr/>
              <a:t>22</a:t>
            </a:fld>
            <a:endParaRPr lang="en-US"/>
          </a:p>
        </p:txBody>
      </p:sp>
      <p:sp>
        <p:nvSpPr>
          <p:cNvPr id="7" name="Text Placeholder 6">
            <a:extLst>
              <a:ext uri="{FF2B5EF4-FFF2-40B4-BE49-F238E27FC236}">
                <a16:creationId xmlns:a16="http://schemas.microsoft.com/office/drawing/2014/main" id="{A6C504B7-E211-6341-B6B0-82BF68627FDF}"/>
              </a:ext>
            </a:extLst>
          </p:cNvPr>
          <p:cNvSpPr>
            <a:spLocks noGrp="1"/>
          </p:cNvSpPr>
          <p:nvPr>
            <p:ph type="body" sz="quarter" idx="13"/>
          </p:nvPr>
        </p:nvSpPr>
        <p:spPr>
          <a:xfrm>
            <a:off x="663575" y="2016125"/>
            <a:ext cx="5016256" cy="439738"/>
          </a:xfrm>
        </p:spPr>
        <p:txBody>
          <a:bodyPr>
            <a:noAutofit/>
          </a:bodyPr>
          <a:lstStyle/>
          <a:p>
            <a:r>
              <a:rPr lang="en-US" dirty="0"/>
              <a:t>d) Represent main inputs &amp; outputs</a:t>
            </a:r>
          </a:p>
        </p:txBody>
      </p:sp>
      <p:sp>
        <p:nvSpPr>
          <p:cNvPr id="31" name="Text Placeholder 21">
            <a:extLst>
              <a:ext uri="{FF2B5EF4-FFF2-40B4-BE49-F238E27FC236}">
                <a16:creationId xmlns:a16="http://schemas.microsoft.com/office/drawing/2014/main" id="{69A6E551-974A-5A47-9745-19F1E8D6D85D}"/>
              </a:ext>
            </a:extLst>
          </p:cNvPr>
          <p:cNvSpPr txBox="1">
            <a:spLocks/>
          </p:cNvSpPr>
          <p:nvPr/>
        </p:nvSpPr>
        <p:spPr>
          <a:xfrm>
            <a:off x="3670544" y="6391724"/>
            <a:ext cx="2500158"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a:p>
        </p:txBody>
      </p:sp>
      <p:sp>
        <p:nvSpPr>
          <p:cNvPr id="42" name="Rectangle 3">
            <a:extLst>
              <a:ext uri="{FF2B5EF4-FFF2-40B4-BE49-F238E27FC236}">
                <a16:creationId xmlns:a16="http://schemas.microsoft.com/office/drawing/2014/main" id="{C141B447-CC3B-3748-9901-901BE0956B12}"/>
              </a:ext>
            </a:extLst>
          </p:cNvPr>
          <p:cNvSpPr>
            <a:spLocks noChangeArrowheads="1"/>
          </p:cNvSpPr>
          <p:nvPr/>
        </p:nvSpPr>
        <p:spPr bwMode="auto">
          <a:xfrm>
            <a:off x="6001478" y="2453804"/>
            <a:ext cx="2539182" cy="76839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43" name="Line 5">
            <a:extLst>
              <a:ext uri="{FF2B5EF4-FFF2-40B4-BE49-F238E27FC236}">
                <a16:creationId xmlns:a16="http://schemas.microsoft.com/office/drawing/2014/main" id="{97C82CB3-F710-A148-BAEA-2640045799E1}"/>
              </a:ext>
            </a:extLst>
          </p:cNvPr>
          <p:cNvSpPr>
            <a:spLocks noChangeShapeType="1"/>
          </p:cNvSpPr>
          <p:nvPr/>
        </p:nvSpPr>
        <p:spPr bwMode="auto">
          <a:xfrm>
            <a:off x="8562148" y="2841248"/>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Text Box 7">
            <a:extLst>
              <a:ext uri="{FF2B5EF4-FFF2-40B4-BE49-F238E27FC236}">
                <a16:creationId xmlns:a16="http://schemas.microsoft.com/office/drawing/2014/main" id="{AD706042-F480-D74C-A483-B5DD38AAF3A2}"/>
              </a:ext>
            </a:extLst>
          </p:cNvPr>
          <p:cNvSpPr txBox="1">
            <a:spLocks noChangeArrowheads="1"/>
          </p:cNvSpPr>
          <p:nvPr/>
        </p:nvSpPr>
        <p:spPr bwMode="auto">
          <a:xfrm>
            <a:off x="8843247" y="2453743"/>
            <a:ext cx="7088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Coal</a:t>
            </a:r>
          </a:p>
        </p:txBody>
      </p:sp>
      <p:sp>
        <p:nvSpPr>
          <p:cNvPr id="45" name="Text Box 8">
            <a:extLst>
              <a:ext uri="{FF2B5EF4-FFF2-40B4-BE49-F238E27FC236}">
                <a16:creationId xmlns:a16="http://schemas.microsoft.com/office/drawing/2014/main" id="{96A6C171-27D3-524C-8FBE-D1D508347525}"/>
              </a:ext>
            </a:extLst>
          </p:cNvPr>
          <p:cNvSpPr txBox="1">
            <a:spLocks noChangeArrowheads="1"/>
          </p:cNvSpPr>
          <p:nvPr/>
        </p:nvSpPr>
        <p:spPr bwMode="auto">
          <a:xfrm>
            <a:off x="6280450" y="2652555"/>
            <a:ext cx="1980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Coal extraction</a:t>
            </a:r>
          </a:p>
        </p:txBody>
      </p:sp>
      <p:sp>
        <p:nvSpPr>
          <p:cNvPr id="46" name="Rectangle 3">
            <a:extLst>
              <a:ext uri="{FF2B5EF4-FFF2-40B4-BE49-F238E27FC236}">
                <a16:creationId xmlns:a16="http://schemas.microsoft.com/office/drawing/2014/main" id="{10406E03-BA4D-F446-801B-E8BB97B33853}"/>
              </a:ext>
            </a:extLst>
          </p:cNvPr>
          <p:cNvSpPr>
            <a:spLocks noChangeArrowheads="1"/>
          </p:cNvSpPr>
          <p:nvPr/>
        </p:nvSpPr>
        <p:spPr bwMode="auto">
          <a:xfrm>
            <a:off x="6006392" y="3385363"/>
            <a:ext cx="2555756" cy="797461"/>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47" name="Line 4">
            <a:extLst>
              <a:ext uri="{FF2B5EF4-FFF2-40B4-BE49-F238E27FC236}">
                <a16:creationId xmlns:a16="http://schemas.microsoft.com/office/drawing/2014/main" id="{EA7196D4-7FDA-E24A-8464-D2401B9CB068}"/>
              </a:ext>
            </a:extLst>
          </p:cNvPr>
          <p:cNvSpPr>
            <a:spLocks noChangeShapeType="1"/>
          </p:cNvSpPr>
          <p:nvPr/>
        </p:nvSpPr>
        <p:spPr bwMode="auto">
          <a:xfrm>
            <a:off x="4634792" y="3802199"/>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5">
            <a:extLst>
              <a:ext uri="{FF2B5EF4-FFF2-40B4-BE49-F238E27FC236}">
                <a16:creationId xmlns:a16="http://schemas.microsoft.com/office/drawing/2014/main" id="{EFCEF068-A8EF-3640-B344-12462FC06F29}"/>
              </a:ext>
            </a:extLst>
          </p:cNvPr>
          <p:cNvSpPr>
            <a:spLocks noChangeShapeType="1"/>
          </p:cNvSpPr>
          <p:nvPr/>
        </p:nvSpPr>
        <p:spPr bwMode="auto">
          <a:xfrm>
            <a:off x="8554620" y="3782852"/>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Text Box 6">
            <a:extLst>
              <a:ext uri="{FF2B5EF4-FFF2-40B4-BE49-F238E27FC236}">
                <a16:creationId xmlns:a16="http://schemas.microsoft.com/office/drawing/2014/main" id="{51035A8F-D296-8445-9D01-2483F7F01407}"/>
              </a:ext>
            </a:extLst>
          </p:cNvPr>
          <p:cNvSpPr txBox="1">
            <a:spLocks noChangeArrowheads="1"/>
          </p:cNvSpPr>
          <p:nvPr/>
        </p:nvSpPr>
        <p:spPr bwMode="auto">
          <a:xfrm>
            <a:off x="4536372" y="3338819"/>
            <a:ext cx="7280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dirty="0">
                <a:latin typeface="Open Sans" panose="020B0606030504020204" pitchFamily="34" charset="0"/>
                <a:ea typeface="Open Sans" panose="020B0606030504020204" pitchFamily="34" charset="0"/>
                <a:cs typeface="Open Sans" panose="020B0606030504020204" pitchFamily="34" charset="0"/>
              </a:rPr>
              <a:t>Gas</a:t>
            </a:r>
          </a:p>
        </p:txBody>
      </p:sp>
      <p:sp>
        <p:nvSpPr>
          <p:cNvPr id="50" name="Text Box 7">
            <a:extLst>
              <a:ext uri="{FF2B5EF4-FFF2-40B4-BE49-F238E27FC236}">
                <a16:creationId xmlns:a16="http://schemas.microsoft.com/office/drawing/2014/main" id="{16D08EDD-0A89-DA44-BF27-3F47D95890D6}"/>
              </a:ext>
            </a:extLst>
          </p:cNvPr>
          <p:cNvSpPr txBox="1">
            <a:spLocks noChangeArrowheads="1"/>
          </p:cNvSpPr>
          <p:nvPr/>
        </p:nvSpPr>
        <p:spPr bwMode="auto">
          <a:xfrm>
            <a:off x="8857963" y="3389924"/>
            <a:ext cx="13211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51" name="Text Box 8">
            <a:extLst>
              <a:ext uri="{FF2B5EF4-FFF2-40B4-BE49-F238E27FC236}">
                <a16:creationId xmlns:a16="http://schemas.microsoft.com/office/drawing/2014/main" id="{CC50B408-7488-1848-82AF-7C810BF9FF19}"/>
              </a:ext>
            </a:extLst>
          </p:cNvPr>
          <p:cNvSpPr txBox="1">
            <a:spLocks noChangeArrowheads="1"/>
          </p:cNvSpPr>
          <p:nvPr/>
        </p:nvSpPr>
        <p:spPr bwMode="auto">
          <a:xfrm>
            <a:off x="6221026" y="3600670"/>
            <a:ext cx="21371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Gas Power plant</a:t>
            </a:r>
          </a:p>
        </p:txBody>
      </p:sp>
      <p:sp>
        <p:nvSpPr>
          <p:cNvPr id="52" name="Rectangle 3">
            <a:extLst>
              <a:ext uri="{FF2B5EF4-FFF2-40B4-BE49-F238E27FC236}">
                <a16:creationId xmlns:a16="http://schemas.microsoft.com/office/drawing/2014/main" id="{E5EB3E99-1F64-FB4F-9301-BFE86A0C7C7D}"/>
              </a:ext>
            </a:extLst>
          </p:cNvPr>
          <p:cNvSpPr>
            <a:spLocks noChangeArrowheads="1"/>
          </p:cNvSpPr>
          <p:nvPr/>
        </p:nvSpPr>
        <p:spPr bwMode="auto">
          <a:xfrm>
            <a:off x="6011312" y="4347151"/>
            <a:ext cx="2550836" cy="100288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53" name="Line 4">
            <a:extLst>
              <a:ext uri="{FF2B5EF4-FFF2-40B4-BE49-F238E27FC236}">
                <a16:creationId xmlns:a16="http://schemas.microsoft.com/office/drawing/2014/main" id="{75A39AC5-B96E-BA41-A77E-84972905DE2A}"/>
              </a:ext>
            </a:extLst>
          </p:cNvPr>
          <p:cNvSpPr>
            <a:spLocks noChangeShapeType="1"/>
          </p:cNvSpPr>
          <p:nvPr/>
        </p:nvSpPr>
        <p:spPr bwMode="auto">
          <a:xfrm>
            <a:off x="4629877" y="4883898"/>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5">
            <a:extLst>
              <a:ext uri="{FF2B5EF4-FFF2-40B4-BE49-F238E27FC236}">
                <a16:creationId xmlns:a16="http://schemas.microsoft.com/office/drawing/2014/main" id="{515AE8A1-6426-FB48-BBA0-51A46FB81041}"/>
              </a:ext>
            </a:extLst>
          </p:cNvPr>
          <p:cNvSpPr>
            <a:spLocks noChangeShapeType="1"/>
          </p:cNvSpPr>
          <p:nvPr/>
        </p:nvSpPr>
        <p:spPr bwMode="auto">
          <a:xfrm>
            <a:off x="8572780" y="4488206"/>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Text Box 6">
            <a:extLst>
              <a:ext uri="{FF2B5EF4-FFF2-40B4-BE49-F238E27FC236}">
                <a16:creationId xmlns:a16="http://schemas.microsoft.com/office/drawing/2014/main" id="{69C54DF7-383B-074B-A4CC-7AC3291FAE04}"/>
              </a:ext>
            </a:extLst>
          </p:cNvPr>
          <p:cNvSpPr txBox="1">
            <a:spLocks noChangeArrowheads="1"/>
          </p:cNvSpPr>
          <p:nvPr/>
        </p:nvSpPr>
        <p:spPr bwMode="auto">
          <a:xfrm>
            <a:off x="4536372" y="4415684"/>
            <a:ext cx="126703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spcBef>
                <a:spcPct val="0"/>
              </a:spcBef>
              <a:buFontTx/>
              <a:buNone/>
              <a:defRPr sz="2400">
                <a:latin typeface="Times New Roman" pitchFamily="18" charset="0"/>
              </a:defRPr>
            </a:lvl1pPr>
            <a:lvl2pPr marL="742950" indent="-285750" eaLnBrk="0" hangingPunct="0">
              <a:spcBef>
                <a:spcPct val="20000"/>
              </a:spcBef>
              <a:buChar char="–"/>
              <a:defRPr sz="2800">
                <a:latin typeface="Times New Roman" pitchFamily="18" charset="0"/>
              </a:defRPr>
            </a:lvl2pPr>
            <a:lvl3pPr marL="1143000" indent="-228600" eaLnBrk="0" hangingPunct="0">
              <a:spcBef>
                <a:spcPct val="20000"/>
              </a:spcBef>
              <a:buChar char="•"/>
              <a:defRPr sz="2400">
                <a:latin typeface="Times New Roman" pitchFamily="18" charset="0"/>
              </a:defRPr>
            </a:lvl3pPr>
            <a:lvl4pPr marL="1600200" indent="-228600" eaLnBrk="0" hangingPunct="0">
              <a:spcBef>
                <a:spcPct val="20000"/>
              </a:spcBef>
              <a:buChar char="–"/>
              <a:defRPr sz="2000">
                <a:latin typeface="Times New Roman" pitchFamily="18" charset="0"/>
              </a:defRPr>
            </a:lvl4pPr>
            <a:lvl5pPr marL="2057400" indent="-228600" eaLnBrk="0" hangingPunct="0">
              <a:spcBef>
                <a:spcPct val="20000"/>
              </a:spcBef>
              <a:buChar char="»"/>
              <a:defRPr sz="2000">
                <a:latin typeface="Times New Roman" pitchFamily="18" charset="0"/>
              </a:defRPr>
            </a:lvl5pPr>
            <a:lvl6pPr marL="2514600" indent="-228600" eaLnBrk="0" fontAlgn="base" hangingPunct="0">
              <a:spcBef>
                <a:spcPct val="20000"/>
              </a:spcBef>
              <a:spcAft>
                <a:spcPct val="0"/>
              </a:spcAft>
              <a:buChar char="»"/>
              <a:defRPr sz="2000">
                <a:latin typeface="Times New Roman" pitchFamily="18" charset="0"/>
              </a:defRPr>
            </a:lvl6pPr>
            <a:lvl7pPr marL="2971800" indent="-228600" eaLnBrk="0" fontAlgn="base" hangingPunct="0">
              <a:spcBef>
                <a:spcPct val="20000"/>
              </a:spcBef>
              <a:spcAft>
                <a:spcPct val="0"/>
              </a:spcAft>
              <a:buChar char="»"/>
              <a:defRPr sz="2000">
                <a:latin typeface="Times New Roman" pitchFamily="18" charset="0"/>
              </a:defRPr>
            </a:lvl7pPr>
            <a:lvl8pPr marL="3429000" indent="-228600" eaLnBrk="0" fontAlgn="base" hangingPunct="0">
              <a:spcBef>
                <a:spcPct val="20000"/>
              </a:spcBef>
              <a:spcAft>
                <a:spcPct val="0"/>
              </a:spcAft>
              <a:buChar char="»"/>
              <a:defRPr sz="2000">
                <a:latin typeface="Times New Roman" pitchFamily="18" charset="0"/>
              </a:defRPr>
            </a:lvl8pPr>
            <a:lvl9pPr marL="3886200" indent="-228600" eaLnBrk="0" fontAlgn="base" hangingPunct="0">
              <a:spcBef>
                <a:spcPct val="20000"/>
              </a:spcBef>
              <a:spcAft>
                <a:spcPct val="0"/>
              </a:spcAft>
              <a:buChar char="»"/>
              <a:defRPr sz="2000">
                <a:latin typeface="Times New Roman" pitchFamily="18" charset="0"/>
              </a:defRPr>
            </a:lvl9pPr>
          </a:lstStyle>
          <a:p>
            <a:r>
              <a:rPr lang="en-US" altLang="en-US" dirty="0">
                <a:latin typeface="Open Sans" panose="020B0606030504020204" pitchFamily="34" charset="0"/>
                <a:ea typeface="Open Sans" panose="020B0606030504020204" pitchFamily="34" charset="0"/>
                <a:cs typeface="Open Sans" panose="020B0606030504020204" pitchFamily="34" charset="0"/>
              </a:rPr>
              <a:t>Oil</a:t>
            </a:r>
          </a:p>
        </p:txBody>
      </p:sp>
      <p:sp>
        <p:nvSpPr>
          <p:cNvPr id="56" name="Text Box 7">
            <a:extLst>
              <a:ext uri="{FF2B5EF4-FFF2-40B4-BE49-F238E27FC236}">
                <a16:creationId xmlns:a16="http://schemas.microsoft.com/office/drawing/2014/main" id="{4C5337FF-6904-8946-B98B-913773C3399B}"/>
              </a:ext>
            </a:extLst>
          </p:cNvPr>
          <p:cNvSpPr txBox="1">
            <a:spLocks noChangeArrowheads="1"/>
          </p:cNvSpPr>
          <p:nvPr/>
        </p:nvSpPr>
        <p:spPr bwMode="auto">
          <a:xfrm>
            <a:off x="10012770" y="4207982"/>
            <a:ext cx="1449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Gasoline</a:t>
            </a:r>
          </a:p>
        </p:txBody>
      </p:sp>
      <p:sp>
        <p:nvSpPr>
          <p:cNvPr id="57" name="Text Box 8">
            <a:extLst>
              <a:ext uri="{FF2B5EF4-FFF2-40B4-BE49-F238E27FC236}">
                <a16:creationId xmlns:a16="http://schemas.microsoft.com/office/drawing/2014/main" id="{E16B000D-BE14-1C41-8959-420217BF343B}"/>
              </a:ext>
            </a:extLst>
          </p:cNvPr>
          <p:cNvSpPr txBox="1">
            <a:spLocks noChangeArrowheads="1"/>
          </p:cNvSpPr>
          <p:nvPr/>
        </p:nvSpPr>
        <p:spPr bwMode="auto">
          <a:xfrm>
            <a:off x="6465677" y="4653929"/>
            <a:ext cx="16478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0"/>
              </a:spcBef>
              <a:buFontTx/>
              <a:buNone/>
              <a:defRPr sz="2400">
                <a:latin typeface="Times New Roman" pitchFamily="18" charset="0"/>
              </a:defRPr>
            </a:lvl1pPr>
            <a:lvl2pPr marL="742950" indent="-285750" eaLnBrk="0" hangingPunct="0">
              <a:spcBef>
                <a:spcPct val="20000"/>
              </a:spcBef>
              <a:buChar char="–"/>
              <a:defRPr sz="2800">
                <a:latin typeface="Times New Roman" pitchFamily="18" charset="0"/>
              </a:defRPr>
            </a:lvl2pPr>
            <a:lvl3pPr marL="1143000" indent="-228600" eaLnBrk="0" hangingPunct="0">
              <a:spcBef>
                <a:spcPct val="20000"/>
              </a:spcBef>
              <a:buChar char="•"/>
              <a:defRPr sz="2400">
                <a:latin typeface="Times New Roman" pitchFamily="18" charset="0"/>
              </a:defRPr>
            </a:lvl3pPr>
            <a:lvl4pPr marL="1600200" indent="-228600" eaLnBrk="0" hangingPunct="0">
              <a:spcBef>
                <a:spcPct val="20000"/>
              </a:spcBef>
              <a:buChar char="–"/>
              <a:defRPr sz="2000">
                <a:latin typeface="Times New Roman" pitchFamily="18" charset="0"/>
              </a:defRPr>
            </a:lvl4pPr>
            <a:lvl5pPr marL="2057400" indent="-228600" eaLnBrk="0" hangingPunct="0">
              <a:spcBef>
                <a:spcPct val="20000"/>
              </a:spcBef>
              <a:buChar char="»"/>
              <a:defRPr sz="2000">
                <a:latin typeface="Times New Roman" pitchFamily="18" charset="0"/>
              </a:defRPr>
            </a:lvl5pPr>
            <a:lvl6pPr marL="2514600" indent="-228600" eaLnBrk="0" fontAlgn="base" hangingPunct="0">
              <a:spcBef>
                <a:spcPct val="20000"/>
              </a:spcBef>
              <a:spcAft>
                <a:spcPct val="0"/>
              </a:spcAft>
              <a:buChar char="»"/>
              <a:defRPr sz="2000">
                <a:latin typeface="Times New Roman" pitchFamily="18" charset="0"/>
              </a:defRPr>
            </a:lvl6pPr>
            <a:lvl7pPr marL="2971800" indent="-228600" eaLnBrk="0" fontAlgn="base" hangingPunct="0">
              <a:spcBef>
                <a:spcPct val="20000"/>
              </a:spcBef>
              <a:spcAft>
                <a:spcPct val="0"/>
              </a:spcAft>
              <a:buChar char="»"/>
              <a:defRPr sz="2000">
                <a:latin typeface="Times New Roman" pitchFamily="18" charset="0"/>
              </a:defRPr>
            </a:lvl7pPr>
            <a:lvl8pPr marL="3429000" indent="-228600" eaLnBrk="0" fontAlgn="base" hangingPunct="0">
              <a:spcBef>
                <a:spcPct val="20000"/>
              </a:spcBef>
              <a:spcAft>
                <a:spcPct val="0"/>
              </a:spcAft>
              <a:buChar char="»"/>
              <a:defRPr sz="2000">
                <a:latin typeface="Times New Roman" pitchFamily="18" charset="0"/>
              </a:defRPr>
            </a:lvl8pPr>
            <a:lvl9pPr marL="3886200" indent="-228600" eaLnBrk="0" fontAlgn="base" hangingPunct="0">
              <a:spcBef>
                <a:spcPct val="20000"/>
              </a:spcBef>
              <a:spcAft>
                <a:spcPct val="0"/>
              </a:spcAft>
              <a:buChar char="»"/>
              <a:defRPr sz="2000">
                <a:latin typeface="Times New Roman" pitchFamily="18" charset="0"/>
              </a:defRPr>
            </a:lvl9pPr>
          </a:lstStyle>
          <a:p>
            <a:r>
              <a:rPr lang="en-US" altLang="en-US" sz="2000" dirty="0">
                <a:latin typeface="Open Sans" panose="020B0606030504020204" pitchFamily="34" charset="0"/>
                <a:ea typeface="Open Sans" panose="020B0606030504020204" pitchFamily="34" charset="0"/>
                <a:cs typeface="Open Sans" panose="020B0606030504020204" pitchFamily="34" charset="0"/>
              </a:rPr>
              <a:t>Refinery</a:t>
            </a:r>
          </a:p>
        </p:txBody>
      </p:sp>
      <p:sp>
        <p:nvSpPr>
          <p:cNvPr id="58" name="Line 5">
            <a:extLst>
              <a:ext uri="{FF2B5EF4-FFF2-40B4-BE49-F238E27FC236}">
                <a16:creationId xmlns:a16="http://schemas.microsoft.com/office/drawing/2014/main" id="{E7FDE429-5CD0-DA4E-A216-C216808B9BED}"/>
              </a:ext>
            </a:extLst>
          </p:cNvPr>
          <p:cNvSpPr>
            <a:spLocks noChangeShapeType="1"/>
          </p:cNvSpPr>
          <p:nvPr/>
        </p:nvSpPr>
        <p:spPr bwMode="auto">
          <a:xfrm>
            <a:off x="8587531" y="4856915"/>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Line 5">
            <a:extLst>
              <a:ext uri="{FF2B5EF4-FFF2-40B4-BE49-F238E27FC236}">
                <a16:creationId xmlns:a16="http://schemas.microsoft.com/office/drawing/2014/main" id="{F684289B-DB38-7C4A-87E4-21EF5F8265A8}"/>
              </a:ext>
            </a:extLst>
          </p:cNvPr>
          <p:cNvSpPr>
            <a:spLocks noChangeShapeType="1"/>
          </p:cNvSpPr>
          <p:nvPr/>
        </p:nvSpPr>
        <p:spPr bwMode="auto">
          <a:xfrm>
            <a:off x="8582615" y="5235457"/>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Text Box 7">
            <a:extLst>
              <a:ext uri="{FF2B5EF4-FFF2-40B4-BE49-F238E27FC236}">
                <a16:creationId xmlns:a16="http://schemas.microsoft.com/office/drawing/2014/main" id="{F182AA1D-76E2-C349-A6D0-EE5EFA87BF96}"/>
              </a:ext>
            </a:extLst>
          </p:cNvPr>
          <p:cNvSpPr txBox="1">
            <a:spLocks noChangeArrowheads="1"/>
          </p:cNvSpPr>
          <p:nvPr/>
        </p:nvSpPr>
        <p:spPr bwMode="auto">
          <a:xfrm>
            <a:off x="10017684" y="4596357"/>
            <a:ext cx="1449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spcBef>
                <a:spcPct val="0"/>
              </a:spcBef>
              <a:buFontTx/>
              <a:buNone/>
              <a:defRPr sz="2000">
                <a:latin typeface="Open Sans" panose="020B0606030504020204" pitchFamily="34" charset="0"/>
                <a:ea typeface="Open Sans" panose="020B0606030504020204" pitchFamily="34" charset="0"/>
                <a:cs typeface="Open Sans" panose="020B0606030504020204" pitchFamily="34" charset="0"/>
              </a:defRPr>
            </a:lvl1pPr>
            <a:lvl2pPr marL="742950" indent="-285750" eaLnBrk="0" hangingPunct="0">
              <a:spcBef>
                <a:spcPct val="20000"/>
              </a:spcBef>
              <a:buChar char="–"/>
              <a:defRPr sz="2800">
                <a:latin typeface="Times New Roman" pitchFamily="18" charset="0"/>
              </a:defRPr>
            </a:lvl2pPr>
            <a:lvl3pPr marL="1143000" indent="-228600" eaLnBrk="0" hangingPunct="0">
              <a:spcBef>
                <a:spcPct val="20000"/>
              </a:spcBef>
              <a:buChar char="•"/>
              <a:defRPr sz="2400">
                <a:latin typeface="Times New Roman" pitchFamily="18" charset="0"/>
              </a:defRPr>
            </a:lvl3pPr>
            <a:lvl4pPr marL="1600200" indent="-228600" eaLnBrk="0" hangingPunct="0">
              <a:spcBef>
                <a:spcPct val="20000"/>
              </a:spcBef>
              <a:buChar char="–"/>
              <a:defRPr sz="2000">
                <a:latin typeface="Times New Roman" pitchFamily="18" charset="0"/>
              </a:defRPr>
            </a:lvl4pPr>
            <a:lvl5pPr marL="2057400" indent="-228600" eaLnBrk="0" hangingPunct="0">
              <a:spcBef>
                <a:spcPct val="20000"/>
              </a:spcBef>
              <a:buChar char="»"/>
              <a:defRPr sz="2000">
                <a:latin typeface="Times New Roman" pitchFamily="18" charset="0"/>
              </a:defRPr>
            </a:lvl5pPr>
            <a:lvl6pPr marL="2514600" indent="-228600" eaLnBrk="0" fontAlgn="base" hangingPunct="0">
              <a:spcBef>
                <a:spcPct val="20000"/>
              </a:spcBef>
              <a:spcAft>
                <a:spcPct val="0"/>
              </a:spcAft>
              <a:buChar char="»"/>
              <a:defRPr sz="2000">
                <a:latin typeface="Times New Roman" pitchFamily="18" charset="0"/>
              </a:defRPr>
            </a:lvl6pPr>
            <a:lvl7pPr marL="2971800" indent="-228600" eaLnBrk="0" fontAlgn="base" hangingPunct="0">
              <a:spcBef>
                <a:spcPct val="20000"/>
              </a:spcBef>
              <a:spcAft>
                <a:spcPct val="0"/>
              </a:spcAft>
              <a:buChar char="»"/>
              <a:defRPr sz="2000">
                <a:latin typeface="Times New Roman" pitchFamily="18" charset="0"/>
              </a:defRPr>
            </a:lvl7pPr>
            <a:lvl8pPr marL="3429000" indent="-228600" eaLnBrk="0" fontAlgn="base" hangingPunct="0">
              <a:spcBef>
                <a:spcPct val="20000"/>
              </a:spcBef>
              <a:spcAft>
                <a:spcPct val="0"/>
              </a:spcAft>
              <a:buChar char="»"/>
              <a:defRPr sz="2000">
                <a:latin typeface="Times New Roman" pitchFamily="18" charset="0"/>
              </a:defRPr>
            </a:lvl8pPr>
            <a:lvl9pPr marL="3886200" indent="-228600" eaLnBrk="0" fontAlgn="base" hangingPunct="0">
              <a:spcBef>
                <a:spcPct val="20000"/>
              </a:spcBef>
              <a:spcAft>
                <a:spcPct val="0"/>
              </a:spcAft>
              <a:buChar char="»"/>
              <a:defRPr sz="2000">
                <a:latin typeface="Times New Roman" pitchFamily="18" charset="0"/>
              </a:defRPr>
            </a:lvl9pPr>
          </a:lstStyle>
          <a:p>
            <a:r>
              <a:rPr lang="en-US" altLang="en-US" dirty="0"/>
              <a:t>Diesel</a:t>
            </a:r>
          </a:p>
        </p:txBody>
      </p:sp>
      <p:sp>
        <p:nvSpPr>
          <p:cNvPr id="61" name="Text Box 7">
            <a:extLst>
              <a:ext uri="{FF2B5EF4-FFF2-40B4-BE49-F238E27FC236}">
                <a16:creationId xmlns:a16="http://schemas.microsoft.com/office/drawing/2014/main" id="{B8EFC3A6-A1C5-774D-9ECB-DF1DFE5FCC9D}"/>
              </a:ext>
            </a:extLst>
          </p:cNvPr>
          <p:cNvSpPr txBox="1">
            <a:spLocks noChangeArrowheads="1"/>
          </p:cNvSpPr>
          <p:nvPr/>
        </p:nvSpPr>
        <p:spPr bwMode="auto">
          <a:xfrm>
            <a:off x="10011965" y="4960614"/>
            <a:ext cx="1449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Kerosene</a:t>
            </a:r>
          </a:p>
        </p:txBody>
      </p:sp>
      <p:sp>
        <p:nvSpPr>
          <p:cNvPr id="62" name="Title 1">
            <a:extLst>
              <a:ext uri="{FF2B5EF4-FFF2-40B4-BE49-F238E27FC236}">
                <a16:creationId xmlns:a16="http://schemas.microsoft.com/office/drawing/2014/main" id="{7117510F-C813-424F-901B-C1E97E71A8E2}"/>
              </a:ext>
            </a:extLst>
          </p:cNvPr>
          <p:cNvSpPr txBox="1">
            <a:spLocks/>
          </p:cNvSpPr>
          <p:nvPr/>
        </p:nvSpPr>
        <p:spPr>
          <a:xfrm>
            <a:off x="2342448" y="3570362"/>
            <a:ext cx="25391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Open Sans" panose="020B0606030504020204" pitchFamily="34" charset="0"/>
                <a:ea typeface="Open Sans" panose="020B0606030504020204" pitchFamily="34" charset="0"/>
                <a:cs typeface="Open Sans" panose="020B0606030504020204" pitchFamily="34" charset="0"/>
              </a:rPr>
              <a:t>Examples</a:t>
            </a:r>
          </a:p>
        </p:txBody>
      </p:sp>
      <p:sp>
        <p:nvSpPr>
          <p:cNvPr id="63" name="Rectangle 3">
            <a:extLst>
              <a:ext uri="{FF2B5EF4-FFF2-40B4-BE49-F238E27FC236}">
                <a16:creationId xmlns:a16="http://schemas.microsoft.com/office/drawing/2014/main" id="{D1CBC471-CDE9-A843-A564-3AF39B7A8462}"/>
              </a:ext>
            </a:extLst>
          </p:cNvPr>
          <p:cNvSpPr>
            <a:spLocks noChangeArrowheads="1"/>
          </p:cNvSpPr>
          <p:nvPr/>
        </p:nvSpPr>
        <p:spPr bwMode="auto">
          <a:xfrm>
            <a:off x="6009935" y="5512028"/>
            <a:ext cx="2555756" cy="70030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64" name="Line 4">
            <a:extLst>
              <a:ext uri="{FF2B5EF4-FFF2-40B4-BE49-F238E27FC236}">
                <a16:creationId xmlns:a16="http://schemas.microsoft.com/office/drawing/2014/main" id="{8B246AA0-040A-BA42-A499-14FD8B04F8B7}"/>
              </a:ext>
            </a:extLst>
          </p:cNvPr>
          <p:cNvSpPr>
            <a:spLocks noChangeShapeType="1"/>
          </p:cNvSpPr>
          <p:nvPr/>
        </p:nvSpPr>
        <p:spPr bwMode="auto">
          <a:xfrm>
            <a:off x="4638335" y="5896964"/>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Line 5">
            <a:extLst>
              <a:ext uri="{FF2B5EF4-FFF2-40B4-BE49-F238E27FC236}">
                <a16:creationId xmlns:a16="http://schemas.microsoft.com/office/drawing/2014/main" id="{B0EC286F-E81B-4043-9D0E-6610CC7CBD71}"/>
              </a:ext>
            </a:extLst>
          </p:cNvPr>
          <p:cNvSpPr>
            <a:spLocks noChangeShapeType="1"/>
          </p:cNvSpPr>
          <p:nvPr/>
        </p:nvSpPr>
        <p:spPr bwMode="auto">
          <a:xfrm>
            <a:off x="8558163" y="5891577"/>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Text Box 6">
            <a:extLst>
              <a:ext uri="{FF2B5EF4-FFF2-40B4-BE49-F238E27FC236}">
                <a16:creationId xmlns:a16="http://schemas.microsoft.com/office/drawing/2014/main" id="{E6C8BE5F-0F8B-FB41-BB30-F549FCDF2F71}"/>
              </a:ext>
            </a:extLst>
          </p:cNvPr>
          <p:cNvSpPr txBox="1">
            <a:spLocks noChangeArrowheads="1"/>
          </p:cNvSpPr>
          <p:nvPr/>
        </p:nvSpPr>
        <p:spPr bwMode="auto">
          <a:xfrm>
            <a:off x="4536372" y="5440416"/>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dirty="0">
                <a:latin typeface="Open Sans" panose="020B0606030504020204" pitchFamily="34" charset="0"/>
                <a:ea typeface="Open Sans" panose="020B0606030504020204" pitchFamily="34" charset="0"/>
                <a:cs typeface="Open Sans" panose="020B0606030504020204" pitchFamily="34" charset="0"/>
              </a:rPr>
              <a:t>Diesel</a:t>
            </a:r>
          </a:p>
        </p:txBody>
      </p:sp>
      <p:sp>
        <p:nvSpPr>
          <p:cNvPr id="67" name="Text Box 7">
            <a:extLst>
              <a:ext uri="{FF2B5EF4-FFF2-40B4-BE49-F238E27FC236}">
                <a16:creationId xmlns:a16="http://schemas.microsoft.com/office/drawing/2014/main" id="{D4EBB845-E360-844A-A012-B9793D78B9A6}"/>
              </a:ext>
            </a:extLst>
          </p:cNvPr>
          <p:cNvSpPr txBox="1">
            <a:spLocks noChangeArrowheads="1"/>
          </p:cNvSpPr>
          <p:nvPr/>
        </p:nvSpPr>
        <p:spPr bwMode="auto">
          <a:xfrm>
            <a:off x="8843247" y="5474918"/>
            <a:ext cx="19688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Transportation</a:t>
            </a:r>
          </a:p>
        </p:txBody>
      </p:sp>
      <p:sp>
        <p:nvSpPr>
          <p:cNvPr id="68" name="Text Box 8">
            <a:extLst>
              <a:ext uri="{FF2B5EF4-FFF2-40B4-BE49-F238E27FC236}">
                <a16:creationId xmlns:a16="http://schemas.microsoft.com/office/drawing/2014/main" id="{0A7B8544-AF8D-AD4A-9477-2BBCD52F467F}"/>
              </a:ext>
            </a:extLst>
          </p:cNvPr>
          <p:cNvSpPr txBox="1">
            <a:spLocks noChangeArrowheads="1"/>
          </p:cNvSpPr>
          <p:nvPr/>
        </p:nvSpPr>
        <p:spPr bwMode="auto">
          <a:xfrm>
            <a:off x="6989903" y="5662272"/>
            <a:ext cx="593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Car</a:t>
            </a:r>
          </a:p>
        </p:txBody>
      </p:sp>
      <p:sp>
        <p:nvSpPr>
          <p:cNvPr id="34" name="Oval 33">
            <a:extLst>
              <a:ext uri="{FF2B5EF4-FFF2-40B4-BE49-F238E27FC236}">
                <a16:creationId xmlns:a16="http://schemas.microsoft.com/office/drawing/2014/main" id="{45E4F990-DECF-9241-9249-0C17BEB7C693}"/>
              </a:ext>
            </a:extLst>
          </p:cNvPr>
          <p:cNvSpPr/>
          <p:nvPr/>
        </p:nvSpPr>
        <p:spPr>
          <a:xfrm>
            <a:off x="7504195"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22.mp3" descr="Lecture2_Slide22.mp3">
            <a:hlinkClick r:id="" action="ppaction://media"/>
            <a:extLst>
              <a:ext uri="{FF2B5EF4-FFF2-40B4-BE49-F238E27FC236}">
                <a16:creationId xmlns:a16="http://schemas.microsoft.com/office/drawing/2014/main" id="{03A11658-C1E4-5F49-9A6C-E1410175BC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5560" y="1195666"/>
            <a:ext cx="812800" cy="812800"/>
          </a:xfrm>
          <a:prstGeom prst="rect">
            <a:avLst/>
          </a:prstGeom>
        </p:spPr>
      </p:pic>
    </p:spTree>
    <p:extLst>
      <p:ext uri="{BB962C8B-B14F-4D97-AF65-F5344CB8AC3E}">
        <p14:creationId xmlns:p14="http://schemas.microsoft.com/office/powerpoint/2010/main" val="6596439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6777-3E37-3F4A-A344-445092FDCA32}"/>
              </a:ext>
            </a:extLst>
          </p:cNvPr>
          <p:cNvSpPr>
            <a:spLocks noGrp="1"/>
          </p:cNvSpPr>
          <p:nvPr>
            <p:ph type="title"/>
          </p:nvPr>
        </p:nvSpPr>
        <p:spPr/>
        <p:txBody>
          <a:bodyPr/>
          <a:lstStyle/>
          <a:p>
            <a:r>
              <a:rPr lang="en-US" dirty="0"/>
              <a:t>2.4 How to design an RES</a:t>
            </a:r>
          </a:p>
        </p:txBody>
      </p:sp>
      <p:sp>
        <p:nvSpPr>
          <p:cNvPr id="5" name="Slide Number Placeholder 4">
            <a:extLst>
              <a:ext uri="{FF2B5EF4-FFF2-40B4-BE49-F238E27FC236}">
                <a16:creationId xmlns:a16="http://schemas.microsoft.com/office/drawing/2014/main" id="{A4AF8811-1904-944C-B4CD-F123D8C053D6}"/>
              </a:ext>
            </a:extLst>
          </p:cNvPr>
          <p:cNvSpPr>
            <a:spLocks noGrp="1"/>
          </p:cNvSpPr>
          <p:nvPr>
            <p:ph type="sldNum" sz="quarter" idx="12"/>
          </p:nvPr>
        </p:nvSpPr>
        <p:spPr/>
        <p:txBody>
          <a:bodyPr/>
          <a:lstStyle/>
          <a:p>
            <a:fld id="{709224B1-416C-A648-9EFE-8567A5B13899}" type="slidenum">
              <a:rPr lang="en-US" smtClean="0"/>
              <a:pPr/>
              <a:t>23</a:t>
            </a:fld>
            <a:endParaRPr lang="en-US"/>
          </a:p>
        </p:txBody>
      </p:sp>
      <p:sp>
        <p:nvSpPr>
          <p:cNvPr id="7" name="Text Placeholder 6">
            <a:extLst>
              <a:ext uri="{FF2B5EF4-FFF2-40B4-BE49-F238E27FC236}">
                <a16:creationId xmlns:a16="http://schemas.microsoft.com/office/drawing/2014/main" id="{A6C504B7-E211-6341-B6B0-82BF68627FDF}"/>
              </a:ext>
            </a:extLst>
          </p:cNvPr>
          <p:cNvSpPr>
            <a:spLocks noGrp="1"/>
          </p:cNvSpPr>
          <p:nvPr>
            <p:ph type="body" sz="quarter" idx="13"/>
          </p:nvPr>
        </p:nvSpPr>
        <p:spPr>
          <a:xfrm>
            <a:off x="663575" y="2016125"/>
            <a:ext cx="5016256" cy="439738"/>
          </a:xfrm>
        </p:spPr>
        <p:txBody>
          <a:bodyPr>
            <a:noAutofit/>
          </a:bodyPr>
          <a:lstStyle/>
          <a:p>
            <a:r>
              <a:rPr lang="en-US" dirty="0"/>
              <a:t>e) </a:t>
            </a:r>
            <a:r>
              <a:rPr lang="en-US" dirty="0" err="1"/>
              <a:t>Regionalise</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7150" y="2531270"/>
            <a:ext cx="4443595" cy="3398043"/>
          </a:xfrm>
          <a:prstGeom prst="rect">
            <a:avLst/>
          </a:prstGeom>
        </p:spPr>
      </p:pic>
      <p:sp>
        <p:nvSpPr>
          <p:cNvPr id="6" name="Content Placeholder 10">
            <a:extLst>
              <a:ext uri="{FF2B5EF4-FFF2-40B4-BE49-F238E27FC236}">
                <a16:creationId xmlns:a16="http://schemas.microsoft.com/office/drawing/2014/main" id="{7D24CB8C-CFC0-A049-A604-93E5287236CE}"/>
              </a:ext>
            </a:extLst>
          </p:cNvPr>
          <p:cNvSpPr txBox="1">
            <a:spLocks/>
          </p:cNvSpPr>
          <p:nvPr/>
        </p:nvSpPr>
        <p:spPr>
          <a:xfrm>
            <a:off x="663575" y="2575824"/>
            <a:ext cx="5560210" cy="3602056"/>
          </a:xfrm>
          <a:prstGeom prst="rect">
            <a:avLst/>
          </a:prstGeom>
        </p:spPr>
        <p:txBody>
          <a:bodyPr vert="horz" lIns="91440" tIns="45720" rIns="91440" bIns="45720" numCol="1"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Divide infrastructure by type and by country or region</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Represent links between countries or regions through dedicated infrastructure</a:t>
            </a:r>
          </a:p>
        </p:txBody>
      </p:sp>
      <p:sp>
        <p:nvSpPr>
          <p:cNvPr id="9" name="Line 4">
            <a:extLst>
              <a:ext uri="{FF2B5EF4-FFF2-40B4-BE49-F238E27FC236}">
                <a16:creationId xmlns:a16="http://schemas.microsoft.com/office/drawing/2014/main" id="{8B246AA0-040A-BA42-A499-14FD8B04F8B7}"/>
              </a:ext>
            </a:extLst>
          </p:cNvPr>
          <p:cNvSpPr>
            <a:spLocks noChangeShapeType="1"/>
          </p:cNvSpPr>
          <p:nvPr/>
        </p:nvSpPr>
        <p:spPr bwMode="auto">
          <a:xfrm>
            <a:off x="952135" y="4761098"/>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a:p>
        </p:txBody>
      </p:sp>
      <p:sp>
        <p:nvSpPr>
          <p:cNvPr id="10" name="Line 5">
            <a:extLst>
              <a:ext uri="{FF2B5EF4-FFF2-40B4-BE49-F238E27FC236}">
                <a16:creationId xmlns:a16="http://schemas.microsoft.com/office/drawing/2014/main" id="{B0EC286F-E81B-4043-9D0E-6610CC7CBD71}"/>
              </a:ext>
            </a:extLst>
          </p:cNvPr>
          <p:cNvSpPr>
            <a:spLocks noChangeShapeType="1"/>
          </p:cNvSpPr>
          <p:nvPr/>
        </p:nvSpPr>
        <p:spPr bwMode="auto">
          <a:xfrm>
            <a:off x="4871963" y="4755711"/>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a:p>
        </p:txBody>
      </p:sp>
      <p:sp>
        <p:nvSpPr>
          <p:cNvPr id="11" name="Text Box 6">
            <a:extLst>
              <a:ext uri="{FF2B5EF4-FFF2-40B4-BE49-F238E27FC236}">
                <a16:creationId xmlns:a16="http://schemas.microsoft.com/office/drawing/2014/main" id="{E6C8BE5F-0F8B-FB41-BB30-F549FCDF2F71}"/>
              </a:ext>
            </a:extLst>
          </p:cNvPr>
          <p:cNvSpPr txBox="1">
            <a:spLocks noChangeArrowheads="1"/>
          </p:cNvSpPr>
          <p:nvPr/>
        </p:nvSpPr>
        <p:spPr bwMode="auto">
          <a:xfrm>
            <a:off x="850172" y="4183103"/>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400" dirty="0">
                <a:latin typeface="Open Sans" panose="020B0606030504020204" pitchFamily="34" charset="0"/>
                <a:ea typeface="Open Sans" panose="020B0606030504020204" pitchFamily="34" charset="0"/>
                <a:cs typeface="Open Sans" panose="020B0606030504020204" pitchFamily="34" charset="0"/>
              </a:rPr>
              <a:t>Electricity Spain</a:t>
            </a:r>
          </a:p>
        </p:txBody>
      </p:sp>
      <p:sp>
        <p:nvSpPr>
          <p:cNvPr id="12" name="Text Box 7">
            <a:extLst>
              <a:ext uri="{FF2B5EF4-FFF2-40B4-BE49-F238E27FC236}">
                <a16:creationId xmlns:a16="http://schemas.microsoft.com/office/drawing/2014/main" id="{D4EBB845-E360-844A-A012-B9793D78B9A6}"/>
              </a:ext>
            </a:extLst>
          </p:cNvPr>
          <p:cNvSpPr txBox="1">
            <a:spLocks noChangeArrowheads="1"/>
          </p:cNvSpPr>
          <p:nvPr/>
        </p:nvSpPr>
        <p:spPr bwMode="auto">
          <a:xfrm>
            <a:off x="5316164" y="4246183"/>
            <a:ext cx="9076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pPr>
            <a:r>
              <a:rPr lang="en-US" altLang="en-US" sz="1200" dirty="0">
                <a:latin typeface="Open Sans" panose="020B0606030504020204" pitchFamily="34" charset="0"/>
                <a:ea typeface="Open Sans" panose="020B0606030504020204" pitchFamily="34" charset="0"/>
                <a:cs typeface="Open Sans" panose="020B0606030504020204" pitchFamily="34" charset="0"/>
              </a:rPr>
              <a:t>Electricity </a:t>
            </a:r>
          </a:p>
          <a:p>
            <a:pPr algn="ctr" eaLnBrk="1" hangingPunct="1">
              <a:spcBef>
                <a:spcPct val="0"/>
              </a:spcBef>
              <a:buNone/>
            </a:pPr>
            <a:r>
              <a:rPr lang="en-US" altLang="en-US" sz="1200" dirty="0">
                <a:latin typeface="Open Sans" panose="020B0606030504020204" pitchFamily="34" charset="0"/>
                <a:ea typeface="Open Sans" panose="020B0606030504020204" pitchFamily="34" charset="0"/>
                <a:cs typeface="Open Sans" panose="020B0606030504020204" pitchFamily="34" charset="0"/>
              </a:rPr>
              <a:t>France</a:t>
            </a:r>
          </a:p>
        </p:txBody>
      </p:sp>
      <p:sp>
        <p:nvSpPr>
          <p:cNvPr id="4" name="Rectangle 3"/>
          <p:cNvSpPr/>
          <p:nvPr/>
        </p:nvSpPr>
        <p:spPr>
          <a:xfrm>
            <a:off x="2323735" y="4339052"/>
            <a:ext cx="2548228" cy="7901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err="1">
                <a:solidFill>
                  <a:schemeClr val="tx1"/>
                </a:solidFill>
              </a:rPr>
              <a:t>Electricity</a:t>
            </a:r>
            <a:r>
              <a:rPr lang="sv-SE" sz="1400" dirty="0">
                <a:solidFill>
                  <a:schemeClr val="tx1"/>
                </a:solidFill>
              </a:rPr>
              <a:t> export </a:t>
            </a:r>
            <a:r>
              <a:rPr lang="sv-SE" sz="1400" dirty="0" err="1">
                <a:solidFill>
                  <a:schemeClr val="tx1"/>
                </a:solidFill>
              </a:rPr>
              <a:t>Spain</a:t>
            </a:r>
            <a:endParaRPr lang="sv-SE" sz="1400" dirty="0">
              <a:solidFill>
                <a:schemeClr val="tx1"/>
              </a:solidFill>
            </a:endParaRPr>
          </a:p>
        </p:txBody>
      </p:sp>
      <p:sp>
        <p:nvSpPr>
          <p:cNvPr id="13" name="Line 4">
            <a:extLst>
              <a:ext uri="{FF2B5EF4-FFF2-40B4-BE49-F238E27FC236}">
                <a16:creationId xmlns:a16="http://schemas.microsoft.com/office/drawing/2014/main" id="{8B246AA0-040A-BA42-A499-14FD8B04F8B7}"/>
              </a:ext>
            </a:extLst>
          </p:cNvPr>
          <p:cNvSpPr>
            <a:spLocks noChangeShapeType="1"/>
          </p:cNvSpPr>
          <p:nvPr/>
        </p:nvSpPr>
        <p:spPr bwMode="auto">
          <a:xfrm>
            <a:off x="968801" y="5749322"/>
            <a:ext cx="1371600"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a:p>
        </p:txBody>
      </p:sp>
      <p:sp>
        <p:nvSpPr>
          <p:cNvPr id="14" name="Line 5">
            <a:extLst>
              <a:ext uri="{FF2B5EF4-FFF2-40B4-BE49-F238E27FC236}">
                <a16:creationId xmlns:a16="http://schemas.microsoft.com/office/drawing/2014/main" id="{B0EC286F-E81B-4043-9D0E-6610CC7CBD71}"/>
              </a:ext>
            </a:extLst>
          </p:cNvPr>
          <p:cNvSpPr>
            <a:spLocks noChangeShapeType="1"/>
          </p:cNvSpPr>
          <p:nvPr/>
        </p:nvSpPr>
        <p:spPr bwMode="auto">
          <a:xfrm>
            <a:off x="4888629" y="5743935"/>
            <a:ext cx="1371600"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a:p>
        </p:txBody>
      </p:sp>
      <p:sp>
        <p:nvSpPr>
          <p:cNvPr id="15" name="Text Box 6">
            <a:extLst>
              <a:ext uri="{FF2B5EF4-FFF2-40B4-BE49-F238E27FC236}">
                <a16:creationId xmlns:a16="http://schemas.microsoft.com/office/drawing/2014/main" id="{E6C8BE5F-0F8B-FB41-BB30-F549FCDF2F71}"/>
              </a:ext>
            </a:extLst>
          </p:cNvPr>
          <p:cNvSpPr txBox="1">
            <a:spLocks noChangeArrowheads="1"/>
          </p:cNvSpPr>
          <p:nvPr/>
        </p:nvSpPr>
        <p:spPr bwMode="auto">
          <a:xfrm>
            <a:off x="866838" y="5164184"/>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400" dirty="0">
                <a:latin typeface="Open Sans" panose="020B0606030504020204" pitchFamily="34" charset="0"/>
                <a:ea typeface="Open Sans" panose="020B0606030504020204" pitchFamily="34" charset="0"/>
                <a:cs typeface="Open Sans" panose="020B0606030504020204" pitchFamily="34" charset="0"/>
              </a:rPr>
              <a:t>Electricity Spain</a:t>
            </a:r>
          </a:p>
        </p:txBody>
      </p:sp>
      <p:sp>
        <p:nvSpPr>
          <p:cNvPr id="16" name="Text Box 7">
            <a:extLst>
              <a:ext uri="{FF2B5EF4-FFF2-40B4-BE49-F238E27FC236}">
                <a16:creationId xmlns:a16="http://schemas.microsoft.com/office/drawing/2014/main" id="{D4EBB845-E360-844A-A012-B9793D78B9A6}"/>
              </a:ext>
            </a:extLst>
          </p:cNvPr>
          <p:cNvSpPr txBox="1">
            <a:spLocks noChangeArrowheads="1"/>
          </p:cNvSpPr>
          <p:nvPr/>
        </p:nvSpPr>
        <p:spPr bwMode="auto">
          <a:xfrm>
            <a:off x="5332830" y="5205833"/>
            <a:ext cx="9076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pPr>
            <a:r>
              <a:rPr lang="en-US" altLang="en-US" sz="1200" dirty="0">
                <a:latin typeface="Open Sans" panose="020B0606030504020204" pitchFamily="34" charset="0"/>
                <a:ea typeface="Open Sans" panose="020B0606030504020204" pitchFamily="34" charset="0"/>
                <a:cs typeface="Open Sans" panose="020B0606030504020204" pitchFamily="34" charset="0"/>
              </a:rPr>
              <a:t>Electricity </a:t>
            </a:r>
          </a:p>
          <a:p>
            <a:pPr algn="ctr" eaLnBrk="1" hangingPunct="1">
              <a:spcBef>
                <a:spcPct val="0"/>
              </a:spcBef>
              <a:buNone/>
            </a:pPr>
            <a:r>
              <a:rPr lang="en-US" altLang="en-US" sz="1200" dirty="0">
                <a:latin typeface="Open Sans" panose="020B0606030504020204" pitchFamily="34" charset="0"/>
                <a:ea typeface="Open Sans" panose="020B0606030504020204" pitchFamily="34" charset="0"/>
                <a:cs typeface="Open Sans" panose="020B0606030504020204" pitchFamily="34" charset="0"/>
              </a:rPr>
              <a:t>France</a:t>
            </a:r>
          </a:p>
        </p:txBody>
      </p:sp>
      <p:sp>
        <p:nvSpPr>
          <p:cNvPr id="17" name="Rectangle 16"/>
          <p:cNvSpPr/>
          <p:nvPr/>
        </p:nvSpPr>
        <p:spPr>
          <a:xfrm>
            <a:off x="2340401" y="5327276"/>
            <a:ext cx="2548228" cy="7901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err="1">
                <a:solidFill>
                  <a:schemeClr val="tx1"/>
                </a:solidFill>
              </a:rPr>
              <a:t>Electricity</a:t>
            </a:r>
            <a:r>
              <a:rPr lang="sv-SE" sz="1400" dirty="0">
                <a:solidFill>
                  <a:schemeClr val="tx1"/>
                </a:solidFill>
              </a:rPr>
              <a:t> import </a:t>
            </a:r>
            <a:r>
              <a:rPr lang="sv-SE" sz="1400" dirty="0" err="1">
                <a:solidFill>
                  <a:schemeClr val="tx1"/>
                </a:solidFill>
              </a:rPr>
              <a:t>Spain</a:t>
            </a:r>
            <a:endParaRPr lang="sv-SE" sz="1400" dirty="0">
              <a:solidFill>
                <a:schemeClr val="tx1"/>
              </a:solidFill>
            </a:endParaRPr>
          </a:p>
        </p:txBody>
      </p:sp>
      <p:sp>
        <p:nvSpPr>
          <p:cNvPr id="18" name="Text Placeholder 21">
            <a:extLst>
              <a:ext uri="{FF2B5EF4-FFF2-40B4-BE49-F238E27FC236}">
                <a16:creationId xmlns:a16="http://schemas.microsoft.com/office/drawing/2014/main" id="{BCD84B1B-3BAD-6B4D-AA12-2715467C06F8}"/>
              </a:ext>
            </a:extLst>
          </p:cNvPr>
          <p:cNvSpPr>
            <a:spLocks noGrp="1"/>
          </p:cNvSpPr>
          <p:nvPr>
            <p:ph type="body" sz="quarter" idx="15"/>
          </p:nvPr>
        </p:nvSpPr>
        <p:spPr>
          <a:xfrm>
            <a:off x="663576" y="6127858"/>
            <a:ext cx="5605339" cy="263418"/>
          </a:xfrm>
        </p:spPr>
        <p:txBody>
          <a:bodyPr>
            <a:normAutofit fontScale="92500"/>
          </a:bodyPr>
          <a:lstStyle/>
          <a:p>
            <a:r>
              <a:rPr lang="en-GB" b="1" dirty="0"/>
              <a:t>Picture source</a:t>
            </a:r>
            <a:r>
              <a:rPr lang="en-GB" dirty="0"/>
              <a:t>: Kolja21, </a:t>
            </a:r>
            <a:r>
              <a:rPr lang="en-GB" dirty="0">
                <a:hlinkClick r:id="rId6"/>
              </a:rPr>
              <a:t>Europe </a:t>
            </a:r>
            <a:r>
              <a:rPr lang="en-GB" dirty="0" err="1">
                <a:hlinkClick r:id="rId6"/>
              </a:rPr>
              <a:t>subregion</a:t>
            </a:r>
            <a:r>
              <a:rPr lang="en-GB" dirty="0">
                <a:hlinkClick r:id="rId6"/>
              </a:rPr>
              <a:t> map world </a:t>
            </a:r>
            <a:r>
              <a:rPr lang="en-GB" dirty="0" err="1">
                <a:hlinkClick r:id="rId6"/>
              </a:rPr>
              <a:t>factbook.svg</a:t>
            </a:r>
            <a:r>
              <a:rPr lang="en-GB" dirty="0"/>
              <a:t>, licensed under </a:t>
            </a:r>
            <a:r>
              <a:rPr lang="en-GB" dirty="0">
                <a:hlinkClick r:id="rId7"/>
              </a:rPr>
              <a:t>CC BY 3.0</a:t>
            </a:r>
            <a:endParaRPr lang="en-GB" dirty="0"/>
          </a:p>
        </p:txBody>
      </p:sp>
      <p:sp>
        <p:nvSpPr>
          <p:cNvPr id="20" name="Oval 19">
            <a:extLst>
              <a:ext uri="{FF2B5EF4-FFF2-40B4-BE49-F238E27FC236}">
                <a16:creationId xmlns:a16="http://schemas.microsoft.com/office/drawing/2014/main" id="{61D66365-58DF-8246-9A39-4889EE6B5586}"/>
              </a:ext>
            </a:extLst>
          </p:cNvPr>
          <p:cNvSpPr/>
          <p:nvPr/>
        </p:nvSpPr>
        <p:spPr>
          <a:xfrm>
            <a:off x="7504195"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Lecture2_Slide23.mp3" descr="Lecture2_Slide23.mp3">
            <a:hlinkClick r:id="" action="ppaction://media"/>
            <a:extLst>
              <a:ext uri="{FF2B5EF4-FFF2-40B4-BE49-F238E27FC236}">
                <a16:creationId xmlns:a16="http://schemas.microsoft.com/office/drawing/2014/main" id="{2218A023-1A75-C443-B4E8-1938800CBF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5560" y="1195666"/>
            <a:ext cx="812800" cy="812800"/>
          </a:xfrm>
          <a:prstGeom prst="rect">
            <a:avLst/>
          </a:prstGeom>
        </p:spPr>
      </p:pic>
    </p:spTree>
    <p:extLst>
      <p:ext uri="{BB962C8B-B14F-4D97-AF65-F5344CB8AC3E}">
        <p14:creationId xmlns:p14="http://schemas.microsoft.com/office/powerpoint/2010/main" val="276422908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27"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6118A036-40B5-7941-9F5C-C34537869F14}"/>
              </a:ext>
            </a:extLst>
          </p:cNvPr>
          <p:cNvSpPr txBox="1"/>
          <p:nvPr/>
        </p:nvSpPr>
        <p:spPr>
          <a:xfrm>
            <a:off x="9899301" y="5898609"/>
            <a:ext cx="20227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a:t>
            </a:r>
          </a:p>
        </p:txBody>
      </p:sp>
      <p:sp>
        <p:nvSpPr>
          <p:cNvPr id="6" name="TextBox 2">
            <a:extLst>
              <a:ext uri="{FF2B5EF4-FFF2-40B4-BE49-F238E27FC236}">
                <a16:creationId xmlns:a16="http://schemas.microsoft.com/office/drawing/2014/main" id="{9273F058-8973-9A4D-A6A9-F7F3E2B73AE7}"/>
              </a:ext>
            </a:extLst>
          </p:cNvPr>
          <p:cNvSpPr txBox="1"/>
          <p:nvPr/>
        </p:nvSpPr>
        <p:spPr>
          <a:xfrm>
            <a:off x="8724444" y="4925982"/>
            <a:ext cx="323344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a:solidFill>
                  <a:schemeClr val="bg1"/>
                </a:solidFill>
                <a:latin typeface="Open Sans"/>
                <a:ea typeface="+mn-lt"/>
                <a:cs typeface="+mn-lt"/>
              </a:rPr>
              <a:t>Gardumi F., </a:t>
            </a:r>
            <a:r>
              <a:rPr lang="en-ZA" sz="800" dirty="0" err="1">
                <a:solidFill>
                  <a:schemeClr val="bg1"/>
                </a:solidFill>
                <a:latin typeface="Open Sans"/>
                <a:ea typeface="+mn-lt"/>
                <a:cs typeface="+mn-lt"/>
              </a:rPr>
              <a:t>Sridharan</a:t>
            </a:r>
            <a:r>
              <a:rPr lang="en-ZA" sz="800" dirty="0">
                <a:solidFill>
                  <a:schemeClr val="bg1"/>
                </a:solidFill>
                <a:latin typeface="Open Sans"/>
                <a:ea typeface="+mn-lt"/>
                <a:cs typeface="+mn-lt"/>
              </a:rPr>
              <a:t> V. (KTH)., </a:t>
            </a:r>
            <a:r>
              <a:rPr lang="en-ZA" sz="800" kern="1200" dirty="0" err="1">
                <a:solidFill>
                  <a:schemeClr val="bg1"/>
                </a:solidFill>
                <a:latin typeface="Open Sans"/>
                <a:ea typeface="+mn-lt"/>
                <a:cs typeface="+mn-lt"/>
              </a:rPr>
              <a:t>Shivakumar</a:t>
            </a:r>
            <a:r>
              <a:rPr lang="en-ZA" sz="800" kern="1200" dirty="0">
                <a:solidFill>
                  <a:schemeClr val="bg1"/>
                </a:solidFill>
                <a:latin typeface="Open Sans"/>
                <a:ea typeface="+mn-lt"/>
                <a:cs typeface="+mn-lt"/>
              </a:rPr>
              <a:t> A. (UNDESA)., </a:t>
            </a:r>
            <a:r>
              <a:rPr lang="en-ZA" sz="800" kern="1200" dirty="0" err="1">
                <a:solidFill>
                  <a:schemeClr val="bg1"/>
                </a:solidFill>
                <a:latin typeface="Open Sans"/>
                <a:ea typeface="+mn-lt"/>
                <a:cs typeface="+mn-lt"/>
              </a:rPr>
              <a:t>Niet</a:t>
            </a:r>
            <a:r>
              <a:rPr lang="en-ZA" sz="800" kern="1200" dirty="0">
                <a:solidFill>
                  <a:schemeClr val="bg1"/>
                </a:solidFill>
                <a:latin typeface="Open Sans"/>
                <a:ea typeface="+mn-lt"/>
                <a:cs typeface="+mn-lt"/>
              </a:rPr>
              <a:t> T. (SFU)., </a:t>
            </a:r>
            <a:r>
              <a:rPr lang="en-ZA" sz="800" dirty="0">
                <a:solidFill>
                  <a:schemeClr val="bg1"/>
                </a:solidFill>
                <a:latin typeface="Open Sans"/>
                <a:ea typeface="+mn-lt"/>
                <a:cs typeface="+mn-lt"/>
              </a:rPr>
              <a:t>Ramos E.P. (KTH)., </a:t>
            </a:r>
            <a:r>
              <a:rPr lang="en-ZA" sz="800" dirty="0" err="1">
                <a:solidFill>
                  <a:schemeClr val="bg1"/>
                </a:solidFill>
                <a:latin typeface="Open Sans"/>
                <a:ea typeface="+mn-lt"/>
                <a:cs typeface="+mn-lt"/>
              </a:rPr>
              <a:t>Alfstad</a:t>
            </a:r>
            <a:r>
              <a:rPr lang="en-ZA" sz="800" dirty="0">
                <a:solidFill>
                  <a:schemeClr val="bg1"/>
                </a:solidFill>
                <a:latin typeface="Open Sans"/>
                <a:ea typeface="+mn-lt"/>
                <a:cs typeface="+mn-lt"/>
              </a:rPr>
              <a:t> T., (UNDESA) 2021. Lecture 3: </a:t>
            </a:r>
            <a:r>
              <a:rPr lang="en-ZA" sz="800" kern="1200" dirty="0">
                <a:solidFill>
                  <a:schemeClr val="bg1"/>
                </a:solidFill>
                <a:latin typeface="Open Sans"/>
                <a:ea typeface="+mn-lt"/>
                <a:cs typeface="+mn-lt"/>
              </a:rPr>
              <a:t>Energy </a:t>
            </a:r>
            <a:r>
              <a:rPr lang="en-ZA" sz="800" dirty="0" err="1">
                <a:solidFill>
                  <a:schemeClr val="bg1"/>
                </a:solidFill>
                <a:latin typeface="Open Sans"/>
                <a:ea typeface="+mn-lt"/>
                <a:cs typeface="+mn-lt"/>
              </a:rPr>
              <a:t>modeling</a:t>
            </a:r>
            <a:r>
              <a:rPr lang="en-ZA" sz="800" kern="1200" dirty="0">
                <a:solidFill>
                  <a:schemeClr val="bg1"/>
                </a:solidFill>
                <a:latin typeface="Open Sans"/>
                <a:ea typeface="+mn-lt"/>
                <a:cs typeface="+mn-lt"/>
              </a:rPr>
              <a:t> tools and </a:t>
            </a:r>
            <a:r>
              <a:rPr lang="en-ZA" sz="800" kern="1200" dirty="0" err="1">
                <a:solidFill>
                  <a:schemeClr val="bg1"/>
                </a:solidFill>
                <a:latin typeface="Open Sans"/>
                <a:ea typeface="+mn-lt"/>
                <a:cs typeface="+mn-lt"/>
              </a:rPr>
              <a:t>OSeMOSYS</a:t>
            </a:r>
            <a:r>
              <a:rPr lang="en-ZA" sz="800" kern="1200" dirty="0">
                <a:solidFill>
                  <a:schemeClr val="bg1"/>
                </a:solidFill>
                <a:latin typeface="Open Sans"/>
                <a:ea typeface="+mn-lt"/>
                <a:cs typeface="+mn-lt"/>
              </a:rPr>
              <a:t>.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a:p>
            <a:pPr algn="ctr"/>
            <a:r>
              <a:rPr lang="en-ZA" sz="800" kern="1200" dirty="0" smtClean="0">
                <a:solidFill>
                  <a:schemeClr val="bg1"/>
                </a:solidFill>
                <a:latin typeface="Open Sans"/>
                <a:ea typeface="+mn-lt"/>
                <a:cs typeface="+mn-lt"/>
              </a:rPr>
              <a:t>.</a:t>
            </a:r>
            <a:endParaRPr lang="en-ZA" sz="800" kern="1200" dirty="0">
              <a:solidFill>
                <a:schemeClr val="bg1"/>
              </a:solidFill>
              <a:latin typeface="Open Sans"/>
              <a:ea typeface="+mn-lt"/>
              <a:cs typeface="+mn-lt"/>
            </a:endParaRPr>
          </a:p>
        </p:txBody>
      </p:sp>
      <p:grpSp>
        <p:nvGrpSpPr>
          <p:cNvPr id="4" name="Group 3">
            <a:extLst>
              <a:ext uri="{FF2B5EF4-FFF2-40B4-BE49-F238E27FC236}">
                <a16:creationId xmlns:a16="http://schemas.microsoft.com/office/drawing/2014/main" id="{B8E2679C-D6B6-A940-9311-4D197776B0FC}"/>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FB090072-D12D-AF4C-96FB-8948C9255E1E}"/>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2C0046E-6C38-D54E-B86B-6DF12AB8806C}"/>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EA38529B-270B-6046-B6BE-7C2441A92068}"/>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91552046"/>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E0597-61C3-7640-8CB8-F32929E18E60}"/>
              </a:ext>
            </a:extLst>
          </p:cNvPr>
          <p:cNvSpPr>
            <a:spLocks noGrp="1"/>
          </p:cNvSpPr>
          <p:nvPr>
            <p:ph type="title"/>
          </p:nvPr>
        </p:nvSpPr>
        <p:spPr>
          <a:xfrm>
            <a:off x="663880" y="681037"/>
            <a:ext cx="5064567" cy="1325563"/>
          </a:xfrm>
        </p:spPr>
        <p:txBody>
          <a:bodyPr/>
          <a:lstStyle/>
          <a:p>
            <a:r>
              <a:rPr lang="en-US" dirty="0"/>
              <a:t>2.1 Energy system and planning</a:t>
            </a:r>
          </a:p>
        </p:txBody>
      </p:sp>
      <p:sp>
        <p:nvSpPr>
          <p:cNvPr id="4" name="Slide Number Placeholder 3">
            <a:extLst>
              <a:ext uri="{FF2B5EF4-FFF2-40B4-BE49-F238E27FC236}">
                <a16:creationId xmlns:a16="http://schemas.microsoft.com/office/drawing/2014/main" id="{90042320-F381-C64E-87FD-656240BFEF4F}"/>
              </a:ext>
            </a:extLst>
          </p:cNvPr>
          <p:cNvSpPr>
            <a:spLocks noGrp="1"/>
          </p:cNvSpPr>
          <p:nvPr>
            <p:ph type="sldNum" sz="quarter" idx="12"/>
          </p:nvPr>
        </p:nvSpPr>
        <p:spPr/>
        <p:txBody>
          <a:bodyPr/>
          <a:lstStyle/>
          <a:p>
            <a:fld id="{709224B1-416C-A648-9EFE-8567A5B13899}" type="slidenum">
              <a:rPr lang="en-US" smtClean="0"/>
              <a:pPr/>
              <a:t>3</a:t>
            </a:fld>
            <a:endParaRPr lang="en-US" dirty="0"/>
          </a:p>
        </p:txBody>
      </p:sp>
      <p:sp>
        <p:nvSpPr>
          <p:cNvPr id="5"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4" y="2016027"/>
            <a:ext cx="5974618" cy="439247"/>
          </a:xfrm>
        </p:spPr>
        <p:txBody>
          <a:bodyPr>
            <a:normAutofit/>
          </a:bodyPr>
          <a:lstStyle/>
          <a:p>
            <a:r>
              <a:rPr lang="en-US" dirty="0"/>
              <a:t>What do we mean by ‘Energy System’?</a:t>
            </a:r>
          </a:p>
        </p:txBody>
      </p:sp>
      <p:grpSp>
        <p:nvGrpSpPr>
          <p:cNvPr id="7" name="Group 6">
            <a:extLst>
              <a:ext uri="{FF2B5EF4-FFF2-40B4-BE49-F238E27FC236}">
                <a16:creationId xmlns:a16="http://schemas.microsoft.com/office/drawing/2014/main" id="{DB684148-6D6B-8D4C-B469-020FF9E12F88}"/>
              </a:ext>
            </a:extLst>
          </p:cNvPr>
          <p:cNvGrpSpPr/>
          <p:nvPr/>
        </p:nvGrpSpPr>
        <p:grpSpPr>
          <a:xfrm>
            <a:off x="663574" y="2894120"/>
            <a:ext cx="2476527" cy="2476527"/>
            <a:chOff x="2468" y="1180007"/>
            <a:chExt cx="2476527" cy="2476527"/>
          </a:xfrm>
        </p:grpSpPr>
        <p:sp>
          <p:nvSpPr>
            <p:cNvPr id="17" name="Oval 16">
              <a:extLst>
                <a:ext uri="{FF2B5EF4-FFF2-40B4-BE49-F238E27FC236}">
                  <a16:creationId xmlns:a16="http://schemas.microsoft.com/office/drawing/2014/main" id="{03004B11-5FC2-0942-8247-B8F1BDEFB099}"/>
                </a:ext>
              </a:extLst>
            </p:cNvPr>
            <p:cNvSpPr/>
            <p:nvPr/>
          </p:nvSpPr>
          <p:spPr>
            <a:xfrm>
              <a:off x="2468" y="1180007"/>
              <a:ext cx="2476527" cy="2476527"/>
            </a:xfrm>
            <a:prstGeom prst="ellipse">
              <a:avLst/>
            </a:prstGeom>
            <a:solidFill>
              <a:srgbClr val="C8102E">
                <a:alpha val="30000"/>
              </a:srgbClr>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18" name="Oval 4">
              <a:extLst>
                <a:ext uri="{FF2B5EF4-FFF2-40B4-BE49-F238E27FC236}">
                  <a16:creationId xmlns:a16="http://schemas.microsoft.com/office/drawing/2014/main" id="{5B795220-A6A6-534A-B46B-A0254659F55E}"/>
                </a:ext>
              </a:extLst>
            </p:cNvPr>
            <p:cNvSpPr txBox="1"/>
            <p:nvPr/>
          </p:nvSpPr>
          <p:spPr>
            <a:xfrm>
              <a:off x="365147" y="1542686"/>
              <a:ext cx="1751169" cy="17511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6292" tIns="24130" rIns="136292" bIns="24130" numCol="1" spcCol="1270" anchor="ctr" anchorCtr="0">
              <a:noAutofit/>
            </a:bodyPr>
            <a:lstStyle/>
            <a:p>
              <a:pPr marL="0" lvl="0" indent="0" algn="ctr" defTabSz="844550" rtl="0">
                <a:lnSpc>
                  <a:spcPct val="90000"/>
                </a:lnSpc>
                <a:spcBef>
                  <a:spcPct val="0"/>
                </a:spcBef>
                <a:spcAft>
                  <a:spcPct val="35000"/>
                </a:spcAft>
                <a:buNone/>
              </a:pPr>
              <a:r>
                <a:rPr lang="en-GB" sz="1900" kern="1200">
                  <a:latin typeface="Calibri Light" panose="020F0302020204030204"/>
                </a:rPr>
                <a:t>Energy resources</a:t>
              </a:r>
              <a:endParaRPr lang="en-GB" sz="1900" kern="1200"/>
            </a:p>
          </p:txBody>
        </p:sp>
      </p:grpSp>
      <p:grpSp>
        <p:nvGrpSpPr>
          <p:cNvPr id="8" name="Group 7">
            <a:extLst>
              <a:ext uri="{FF2B5EF4-FFF2-40B4-BE49-F238E27FC236}">
                <a16:creationId xmlns:a16="http://schemas.microsoft.com/office/drawing/2014/main" id="{651DFB06-DDEF-8E4E-8B61-E9ED385FD04B}"/>
              </a:ext>
            </a:extLst>
          </p:cNvPr>
          <p:cNvGrpSpPr/>
          <p:nvPr/>
        </p:nvGrpSpPr>
        <p:grpSpPr>
          <a:xfrm>
            <a:off x="2644796" y="2894120"/>
            <a:ext cx="2476527" cy="2476527"/>
            <a:chOff x="1983690" y="1180007"/>
            <a:chExt cx="2476527" cy="2476527"/>
          </a:xfrm>
        </p:grpSpPr>
        <p:sp>
          <p:nvSpPr>
            <p:cNvPr id="15" name="Oval 14">
              <a:extLst>
                <a:ext uri="{FF2B5EF4-FFF2-40B4-BE49-F238E27FC236}">
                  <a16:creationId xmlns:a16="http://schemas.microsoft.com/office/drawing/2014/main" id="{54C529AA-A3C3-C346-BB98-218E8CE01F55}"/>
                </a:ext>
              </a:extLst>
            </p:cNvPr>
            <p:cNvSpPr/>
            <p:nvPr/>
          </p:nvSpPr>
          <p:spPr>
            <a:xfrm>
              <a:off x="1983690" y="1180007"/>
              <a:ext cx="2476527" cy="2476527"/>
            </a:xfrm>
            <a:prstGeom prst="ellipse">
              <a:avLst/>
            </a:prstGeom>
            <a:solidFill>
              <a:srgbClr val="CBD2EA">
                <a:alpha val="70000"/>
              </a:srgb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6" name="Oval 6">
              <a:extLst>
                <a:ext uri="{FF2B5EF4-FFF2-40B4-BE49-F238E27FC236}">
                  <a16:creationId xmlns:a16="http://schemas.microsoft.com/office/drawing/2014/main" id="{AEFE9C20-D875-1848-B745-7316F9BCC752}"/>
                </a:ext>
              </a:extLst>
            </p:cNvPr>
            <p:cNvSpPr txBox="1"/>
            <p:nvPr/>
          </p:nvSpPr>
          <p:spPr>
            <a:xfrm>
              <a:off x="2346369" y="1542686"/>
              <a:ext cx="1751169" cy="17511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6292" tIns="24130" rIns="136292" bIns="24130"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Light" panose="020F0302020204030204"/>
                </a:rPr>
                <a:t>Energy conversion</a:t>
              </a:r>
              <a:endParaRPr lang="en-GB" sz="1900" kern="1200" dirty="0"/>
            </a:p>
          </p:txBody>
        </p:sp>
      </p:grpSp>
      <p:grpSp>
        <p:nvGrpSpPr>
          <p:cNvPr id="9" name="Group 8">
            <a:extLst>
              <a:ext uri="{FF2B5EF4-FFF2-40B4-BE49-F238E27FC236}">
                <a16:creationId xmlns:a16="http://schemas.microsoft.com/office/drawing/2014/main" id="{E6A08E69-C904-7346-9284-73C77BEE16E0}"/>
              </a:ext>
            </a:extLst>
          </p:cNvPr>
          <p:cNvGrpSpPr/>
          <p:nvPr/>
        </p:nvGrpSpPr>
        <p:grpSpPr>
          <a:xfrm>
            <a:off x="4626018" y="2894120"/>
            <a:ext cx="2476527" cy="2476527"/>
            <a:chOff x="3964912" y="1180007"/>
            <a:chExt cx="2476527" cy="2476527"/>
          </a:xfrm>
        </p:grpSpPr>
        <p:sp>
          <p:nvSpPr>
            <p:cNvPr id="13" name="Oval 12">
              <a:extLst>
                <a:ext uri="{FF2B5EF4-FFF2-40B4-BE49-F238E27FC236}">
                  <a16:creationId xmlns:a16="http://schemas.microsoft.com/office/drawing/2014/main" id="{211983B0-72E0-F842-88BB-3731975F0F09}"/>
                </a:ext>
              </a:extLst>
            </p:cNvPr>
            <p:cNvSpPr/>
            <p:nvPr/>
          </p:nvSpPr>
          <p:spPr>
            <a:xfrm>
              <a:off x="3964912" y="1180007"/>
              <a:ext cx="2476527" cy="2476527"/>
            </a:xfrm>
            <a:prstGeom prst="ellipse">
              <a:avLst/>
            </a:prstGeom>
            <a:solidFill>
              <a:srgbClr val="C8102E">
                <a:alpha val="50000"/>
              </a:srgbClr>
            </a:solidFill>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4" name="Oval 8">
              <a:extLst>
                <a:ext uri="{FF2B5EF4-FFF2-40B4-BE49-F238E27FC236}">
                  <a16:creationId xmlns:a16="http://schemas.microsoft.com/office/drawing/2014/main" id="{620A116F-5772-E14B-A0C0-2E71D95E2658}"/>
                </a:ext>
              </a:extLst>
            </p:cNvPr>
            <p:cNvSpPr txBox="1"/>
            <p:nvPr/>
          </p:nvSpPr>
          <p:spPr>
            <a:xfrm>
              <a:off x="4327591" y="1542686"/>
              <a:ext cx="1751169" cy="17511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6292" tIns="24130" rIns="136292" bIns="24130"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Calibri Light" panose="020F0302020204030204"/>
                </a:rPr>
                <a:t>Transportation</a:t>
              </a:r>
              <a:endParaRPr lang="en-GB" sz="1900" kern="1200" dirty="0"/>
            </a:p>
          </p:txBody>
        </p:sp>
      </p:grpSp>
      <p:grpSp>
        <p:nvGrpSpPr>
          <p:cNvPr id="10" name="Group 9">
            <a:extLst>
              <a:ext uri="{FF2B5EF4-FFF2-40B4-BE49-F238E27FC236}">
                <a16:creationId xmlns:a16="http://schemas.microsoft.com/office/drawing/2014/main" id="{BBFE3D6A-3F51-8444-8F63-16761799F530}"/>
              </a:ext>
            </a:extLst>
          </p:cNvPr>
          <p:cNvGrpSpPr/>
          <p:nvPr/>
        </p:nvGrpSpPr>
        <p:grpSpPr>
          <a:xfrm>
            <a:off x="6607240" y="2894120"/>
            <a:ext cx="2476527" cy="2476527"/>
            <a:chOff x="5946134" y="1180007"/>
            <a:chExt cx="2476527" cy="2476527"/>
          </a:xfrm>
        </p:grpSpPr>
        <p:sp>
          <p:nvSpPr>
            <p:cNvPr id="11" name="Oval 10">
              <a:extLst>
                <a:ext uri="{FF2B5EF4-FFF2-40B4-BE49-F238E27FC236}">
                  <a16:creationId xmlns:a16="http://schemas.microsoft.com/office/drawing/2014/main" id="{DF820B04-3D6B-F14C-BA0B-17F5389EB4C9}"/>
                </a:ext>
              </a:extLst>
            </p:cNvPr>
            <p:cNvSpPr/>
            <p:nvPr/>
          </p:nvSpPr>
          <p:spPr>
            <a:xfrm>
              <a:off x="5946134" y="1180007"/>
              <a:ext cx="2476527" cy="2476527"/>
            </a:xfrm>
            <a:prstGeom prst="ellipse">
              <a:avLst/>
            </a:prstGeom>
            <a:solidFill>
              <a:srgbClr val="012169">
                <a:alpha val="30000"/>
              </a:srgbClr>
            </a:solidFill>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sp>
        <p:sp>
          <p:nvSpPr>
            <p:cNvPr id="12" name="Oval 10">
              <a:extLst>
                <a:ext uri="{FF2B5EF4-FFF2-40B4-BE49-F238E27FC236}">
                  <a16:creationId xmlns:a16="http://schemas.microsoft.com/office/drawing/2014/main" id="{390A8A0B-7D4E-4B46-B674-0365F52ACB5F}"/>
                </a:ext>
              </a:extLst>
            </p:cNvPr>
            <p:cNvSpPr txBox="1"/>
            <p:nvPr/>
          </p:nvSpPr>
          <p:spPr>
            <a:xfrm>
              <a:off x="6308813" y="1542686"/>
              <a:ext cx="1751169" cy="17511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6292" tIns="24130" rIns="136292" bIns="24130"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Light" panose="020F0302020204030204"/>
                </a:rPr>
                <a:t>Final demands</a:t>
              </a:r>
              <a:endParaRPr lang="en-GB" sz="1900" kern="1200" dirty="0"/>
            </a:p>
          </p:txBody>
        </p:sp>
      </p:grpSp>
      <p:sp>
        <p:nvSpPr>
          <p:cNvPr id="19" name="Oval 18">
            <a:extLst>
              <a:ext uri="{FF2B5EF4-FFF2-40B4-BE49-F238E27FC236}">
                <a16:creationId xmlns:a16="http://schemas.microsoft.com/office/drawing/2014/main" id="{0C9EF13D-4613-3241-A565-18E046940BC5}"/>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3.mp3" descr="Lecture2_Slide3.mp3">
            <a:hlinkClick r:id="" action="ppaction://media"/>
            <a:extLst>
              <a:ext uri="{FF2B5EF4-FFF2-40B4-BE49-F238E27FC236}">
                <a16:creationId xmlns:a16="http://schemas.microsoft.com/office/drawing/2014/main" id="{32920AF0-A55C-434F-B10A-D091BB81A0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5701" y="950523"/>
            <a:ext cx="812800" cy="812800"/>
          </a:xfrm>
          <a:prstGeom prst="rect">
            <a:avLst/>
          </a:prstGeom>
        </p:spPr>
      </p:pic>
    </p:spTree>
    <p:extLst>
      <p:ext uri="{BB962C8B-B14F-4D97-AF65-F5344CB8AC3E}">
        <p14:creationId xmlns:p14="http://schemas.microsoft.com/office/powerpoint/2010/main" val="39454161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5037978" cy="1325563"/>
          </a:xfrm>
        </p:spPr>
        <p:txBody>
          <a:bodyPr/>
          <a:lstStyle/>
          <a:p>
            <a:r>
              <a:rPr lang="en-US" dirty="0"/>
              <a:t>2.1 Energy system and planning</a:t>
            </a:r>
          </a:p>
        </p:txBody>
      </p:sp>
      <p:sp>
        <p:nvSpPr>
          <p:cNvPr id="3" name="Text Placeholder 2">
            <a:extLst>
              <a:ext uri="{FF2B5EF4-FFF2-40B4-BE49-F238E27FC236}">
                <a16:creationId xmlns:a16="http://schemas.microsoft.com/office/drawing/2014/main" id="{834DABFD-B583-B146-9C98-204E9790D90F}"/>
              </a:ext>
            </a:extLst>
          </p:cNvPr>
          <p:cNvSpPr>
            <a:spLocks noGrp="1"/>
          </p:cNvSpPr>
          <p:nvPr>
            <p:ph type="body" idx="1"/>
          </p:nvPr>
        </p:nvSpPr>
        <p:spPr>
          <a:xfrm>
            <a:off x="663575" y="2516817"/>
            <a:ext cx="10626096" cy="1096819"/>
          </a:xfrm>
        </p:spPr>
        <p:txBody>
          <a:bodyPr>
            <a:noAutofit/>
          </a:bodyPr>
          <a:lstStyle/>
          <a:p>
            <a:pPr>
              <a:lnSpc>
                <a:spcPct val="110000"/>
              </a:lnSpc>
            </a:pPr>
            <a:r>
              <a:rPr lang="en-US" dirty="0"/>
              <a:t>The energy system is in place to help meet people’s energy needs. But…</a:t>
            </a:r>
          </a:p>
          <a:p>
            <a:pPr>
              <a:lnSpc>
                <a:spcPct val="110000"/>
              </a:lnSpc>
            </a:pPr>
            <a:r>
              <a:rPr lang="en-US" dirty="0">
                <a:solidFill>
                  <a:srgbClr val="0070C0"/>
                </a:solidFill>
              </a:rPr>
              <a:t>When planning investments and policies for the energy system, Governments face constraints dictated by:</a:t>
            </a:r>
          </a:p>
        </p:txBody>
      </p:sp>
      <p:sp>
        <p:nvSpPr>
          <p:cNvPr id="4" name="Content Placeholder 3">
            <a:extLst>
              <a:ext uri="{FF2B5EF4-FFF2-40B4-BE49-F238E27FC236}">
                <a16:creationId xmlns:a16="http://schemas.microsoft.com/office/drawing/2014/main" id="{1EB9C021-FA10-8F45-87B7-98FD9877ADC7}"/>
              </a:ext>
            </a:extLst>
          </p:cNvPr>
          <p:cNvSpPr>
            <a:spLocks noGrp="1"/>
          </p:cNvSpPr>
          <p:nvPr>
            <p:ph sz="half" idx="2"/>
          </p:nvPr>
        </p:nvSpPr>
        <p:spPr>
          <a:xfrm>
            <a:off x="663575" y="3648808"/>
            <a:ext cx="10626096" cy="2422054"/>
          </a:xfrm>
        </p:spPr>
        <p:txBody>
          <a:bodyPr>
            <a:normAutofit lnSpcReduction="10000"/>
          </a:bodyPr>
          <a:lstStyle/>
          <a:p>
            <a:pPr marL="342900" lvl="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Budget;</a:t>
            </a:r>
          </a:p>
          <a:p>
            <a:pPr marL="342900" lvl="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Energy Supply Security;</a:t>
            </a:r>
          </a:p>
          <a:p>
            <a:pPr marL="342900" lvl="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Unexpected events (e.g. COVID-19);</a:t>
            </a:r>
          </a:p>
          <a:p>
            <a:pPr marL="34290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Resource availability;</a:t>
            </a:r>
          </a:p>
          <a:p>
            <a:pPr marL="342900" lvl="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Climate change;</a:t>
            </a:r>
          </a:p>
          <a:p>
            <a:pPr marL="34290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Infrastructure shared with </a:t>
            </a:r>
            <a:r>
              <a:rPr lang="en-US" b="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neighbouring</a:t>
            </a: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 countries;</a:t>
            </a:r>
          </a:p>
          <a:p>
            <a:pPr marL="34290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Global economic developments;</a:t>
            </a:r>
          </a:p>
          <a:p>
            <a:pPr marL="34290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And much more…</a:t>
            </a:r>
          </a:p>
          <a:p>
            <a:pPr>
              <a:lnSpc>
                <a:spcPct val="120000"/>
              </a:lnSpc>
            </a:pPr>
            <a:endPar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4</a:t>
            </a:fld>
            <a:endParaRPr lang="en-US"/>
          </a:p>
        </p:txBody>
      </p:sp>
      <p:sp>
        <p:nvSpPr>
          <p:cNvPr id="7" name="Text Placeholder 6">
            <a:extLst>
              <a:ext uri="{FF2B5EF4-FFF2-40B4-BE49-F238E27FC236}">
                <a16:creationId xmlns:a16="http://schemas.microsoft.com/office/drawing/2014/main" id="{7E617D8E-B8D5-4542-AE83-BB739020238F}"/>
              </a:ext>
            </a:extLst>
          </p:cNvPr>
          <p:cNvSpPr>
            <a:spLocks noGrp="1"/>
          </p:cNvSpPr>
          <p:nvPr>
            <p:ph type="body" sz="quarter" idx="13"/>
          </p:nvPr>
        </p:nvSpPr>
        <p:spPr>
          <a:xfrm>
            <a:off x="663574" y="2016028"/>
            <a:ext cx="6721963" cy="439246"/>
          </a:xfrm>
        </p:spPr>
        <p:txBody>
          <a:bodyPr/>
          <a:lstStyle/>
          <a:p>
            <a:r>
              <a:rPr lang="en-US" dirty="0"/>
              <a:t>What do we mean by ‘Energy System’?</a:t>
            </a:r>
          </a:p>
        </p:txBody>
      </p:sp>
      <p:sp>
        <p:nvSpPr>
          <p:cNvPr id="8" name="Oval 7">
            <a:extLst>
              <a:ext uri="{FF2B5EF4-FFF2-40B4-BE49-F238E27FC236}">
                <a16:creationId xmlns:a16="http://schemas.microsoft.com/office/drawing/2014/main" id="{35957E90-6CD9-5A41-ADCE-AF2A280F97F3}"/>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Lecturee2_Slide4.mp3" descr="Lecturee2_Slide4.mp3">
            <a:hlinkClick r:id="" action="ppaction://media"/>
            <a:extLst>
              <a:ext uri="{FF2B5EF4-FFF2-40B4-BE49-F238E27FC236}">
                <a16:creationId xmlns:a16="http://schemas.microsoft.com/office/drawing/2014/main" id="{8F35A46D-FC48-064B-86BF-787E9B6CC9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5701" y="950523"/>
            <a:ext cx="812800" cy="812800"/>
          </a:xfrm>
          <a:prstGeom prst="rect">
            <a:avLst/>
          </a:prstGeom>
        </p:spPr>
      </p:pic>
    </p:spTree>
    <p:extLst>
      <p:ext uri="{BB962C8B-B14F-4D97-AF65-F5344CB8AC3E}">
        <p14:creationId xmlns:p14="http://schemas.microsoft.com/office/powerpoint/2010/main" val="22225526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5037978" cy="1325563"/>
          </a:xfrm>
        </p:spPr>
        <p:txBody>
          <a:bodyPr/>
          <a:lstStyle/>
          <a:p>
            <a:r>
              <a:rPr lang="en-US" dirty="0"/>
              <a:t>2.1 Energy system and planning</a:t>
            </a:r>
          </a:p>
        </p:txBody>
      </p:sp>
      <p:sp>
        <p:nvSpPr>
          <p:cNvPr id="14" name="Text Placeholder 13">
            <a:extLst>
              <a:ext uri="{FF2B5EF4-FFF2-40B4-BE49-F238E27FC236}">
                <a16:creationId xmlns:a16="http://schemas.microsoft.com/office/drawing/2014/main" id="{0247CFEE-239D-FB4F-80AE-5C61026DDAAC}"/>
              </a:ext>
            </a:extLst>
          </p:cNvPr>
          <p:cNvSpPr>
            <a:spLocks noGrp="1"/>
          </p:cNvSpPr>
          <p:nvPr>
            <p:ph type="body" idx="1"/>
          </p:nvPr>
        </p:nvSpPr>
        <p:spPr>
          <a:xfrm>
            <a:off x="663575" y="2482239"/>
            <a:ext cx="9939948" cy="643089"/>
          </a:xfrm>
        </p:spPr>
        <p:txBody>
          <a:bodyPr>
            <a:noAutofit/>
          </a:bodyPr>
          <a:lstStyle/>
          <a:p>
            <a:r>
              <a:rPr lang="en-GB" dirty="0"/>
              <a:t>Energy policy</a:t>
            </a:r>
            <a:r>
              <a:rPr lang="en-US" dirty="0"/>
              <a:t> </a:t>
            </a:r>
            <a:r>
              <a:rPr lang="en-US" b="0" dirty="0">
                <a:latin typeface="Open Sans" panose="020B0606030504020204" pitchFamily="34" charset="0"/>
                <a:ea typeface="Open Sans" panose="020B0606030504020204" pitchFamily="34" charset="0"/>
                <a:cs typeface="Open Sans" panose="020B0606030504020204" pitchFamily="34" charset="0"/>
              </a:rPr>
              <a:t>is the manner in which a given entity has decided to address issues of </a:t>
            </a:r>
            <a:r>
              <a:rPr lang="en-US" dirty="0"/>
              <a:t>energy planning</a:t>
            </a:r>
            <a:r>
              <a:rPr lang="en-US" b="0" dirty="0">
                <a:latin typeface="Open Sans" panose="020B0606030504020204" pitchFamily="34" charset="0"/>
                <a:ea typeface="Open Sans" panose="020B0606030504020204" pitchFamily="34" charset="0"/>
                <a:cs typeface="Open Sans" panose="020B0606030504020204" pitchFamily="34" charset="0"/>
              </a:rPr>
              <a:t> including </a:t>
            </a:r>
            <a:r>
              <a:rPr lang="en-US" dirty="0"/>
              <a:t>energy supply, distribution</a:t>
            </a:r>
            <a:r>
              <a:rPr lang="en-US" b="0" dirty="0">
                <a:latin typeface="Open Sans" panose="020B0606030504020204" pitchFamily="34" charset="0"/>
                <a:ea typeface="Open Sans" panose="020B0606030504020204" pitchFamily="34" charset="0"/>
                <a:cs typeface="Open Sans" panose="020B0606030504020204" pitchFamily="34" charset="0"/>
              </a:rPr>
              <a:t> and </a:t>
            </a:r>
            <a:r>
              <a:rPr lang="en-US" dirty="0"/>
              <a:t>end-use. </a:t>
            </a:r>
          </a:p>
        </p:txBody>
      </p:sp>
      <p:sp>
        <p:nvSpPr>
          <p:cNvPr id="26" name="Content Placeholder 25">
            <a:extLst>
              <a:ext uri="{FF2B5EF4-FFF2-40B4-BE49-F238E27FC236}">
                <a16:creationId xmlns:a16="http://schemas.microsoft.com/office/drawing/2014/main" id="{9C9205FE-4472-CF41-9CAC-D1CF321D3111}"/>
              </a:ext>
            </a:extLst>
          </p:cNvPr>
          <p:cNvSpPr>
            <a:spLocks noGrp="1"/>
          </p:cNvSpPr>
          <p:nvPr>
            <p:ph sz="quarter" idx="4"/>
          </p:nvPr>
        </p:nvSpPr>
        <p:spPr>
          <a:xfrm>
            <a:off x="663575" y="3160496"/>
            <a:ext cx="5183188" cy="3160712"/>
          </a:xfrm>
        </p:spPr>
        <p:txBody>
          <a:bodyPr>
            <a:normAutofit/>
          </a:bodyPr>
          <a:lstStyle/>
          <a:p>
            <a:pPr marL="0" indent="0">
              <a:lnSpc>
                <a:spcPct val="100000"/>
              </a:lnSpc>
              <a:buNone/>
            </a:pPr>
            <a:r>
              <a:rPr lang="en-GB" dirty="0"/>
              <a:t>It includes aspects related to:</a:t>
            </a:r>
          </a:p>
          <a:p>
            <a:pPr lvl="1">
              <a:lnSpc>
                <a:spcPct val="100000"/>
              </a:lnSpc>
            </a:pPr>
            <a:r>
              <a:rPr lang="en-GB" sz="2000" b="0" dirty="0"/>
              <a:t>Energy security</a:t>
            </a:r>
          </a:p>
          <a:p>
            <a:pPr lvl="1">
              <a:lnSpc>
                <a:spcPct val="100000"/>
              </a:lnSpc>
            </a:pPr>
            <a:r>
              <a:rPr lang="en-GB" sz="2000" b="0" dirty="0"/>
              <a:t>Environmental protection</a:t>
            </a:r>
          </a:p>
          <a:p>
            <a:pPr lvl="1">
              <a:lnSpc>
                <a:spcPct val="100000"/>
              </a:lnSpc>
            </a:pPr>
            <a:r>
              <a:rPr lang="en-GB" sz="2000" b="0" dirty="0"/>
              <a:t>Market structures</a:t>
            </a:r>
          </a:p>
          <a:p>
            <a:pPr lvl="1">
              <a:lnSpc>
                <a:spcPct val="100000"/>
              </a:lnSpc>
            </a:pPr>
            <a:r>
              <a:rPr lang="en-GB" sz="2000" b="0" dirty="0"/>
              <a:t>Incentives or disincentives (e.g., FITs, carbon taxes)</a:t>
            </a:r>
          </a:p>
          <a:p>
            <a:pPr lvl="1">
              <a:lnSpc>
                <a:spcPct val="100000"/>
              </a:lnSpc>
            </a:pPr>
            <a:r>
              <a:rPr lang="en-GB" sz="2000" b="0" dirty="0"/>
              <a:t>Energy conservation (e.g. measure for efficiency improvements)</a:t>
            </a:r>
          </a:p>
          <a:p>
            <a:pPr>
              <a:lnSpc>
                <a:spcPct val="100000"/>
              </a:lnSpc>
            </a:pPr>
            <a:endParaRPr lang="en-US" dirty="0"/>
          </a:p>
          <a:p>
            <a:pPr>
              <a:lnSpc>
                <a:spcPct val="100000"/>
              </a:lnSpc>
            </a:pP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5</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a:t>Energy policy</a:t>
            </a:r>
            <a:endParaRPr lang="en-US" dirty="0"/>
          </a:p>
        </p:txBody>
      </p:sp>
      <p:pic>
        <p:nvPicPr>
          <p:cNvPr id="38" name="Picture 37">
            <a:extLst>
              <a:ext uri="{FF2B5EF4-FFF2-40B4-BE49-F238E27FC236}">
                <a16:creationId xmlns:a16="http://schemas.microsoft.com/office/drawing/2014/main" id="{F934FCBF-0134-594B-B47D-9F377833B27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22973" y="3222362"/>
            <a:ext cx="3666594" cy="2764563"/>
          </a:xfrm>
          <a:prstGeom prst="rect">
            <a:avLst/>
          </a:prstGeom>
        </p:spPr>
      </p:pic>
      <p:sp>
        <p:nvSpPr>
          <p:cNvPr id="50" name="Text Placeholder 35">
            <a:extLst>
              <a:ext uri="{FF2B5EF4-FFF2-40B4-BE49-F238E27FC236}">
                <a16:creationId xmlns:a16="http://schemas.microsoft.com/office/drawing/2014/main" id="{9729C5ED-B843-F045-A5D8-7CA4856AF50A}"/>
              </a:ext>
            </a:extLst>
          </p:cNvPr>
          <p:cNvSpPr txBox="1">
            <a:spLocks/>
          </p:cNvSpPr>
          <p:nvPr/>
        </p:nvSpPr>
        <p:spPr>
          <a:xfrm>
            <a:off x="678973" y="6119445"/>
            <a:ext cx="3262821" cy="271927"/>
          </a:xfrm>
          <a:prstGeom prst="rect">
            <a:avLst/>
          </a:prstGeom>
        </p:spPr>
        <p:txBody>
          <a:bodyPr vert="horz" lIns="91440" tIns="45720" rIns="91440" bIns="45720" rtlCol="0" anchor="b">
            <a:normAutofit fontScale="92500"/>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b="1" i="0" dirty="0">
                <a:solidFill>
                  <a:srgbClr val="1D1C1D"/>
                </a:solidFill>
              </a:rPr>
              <a:t>Picture source</a:t>
            </a:r>
            <a:r>
              <a:rPr lang="en-US" sz="1000" i="0" dirty="0">
                <a:solidFill>
                  <a:srgbClr val="1D1C1D"/>
                </a:solidFill>
              </a:rPr>
              <a:t>: Photo by </a:t>
            </a:r>
            <a:r>
              <a:rPr lang="en-US" sz="1000" i="0" dirty="0">
                <a:solidFill>
                  <a:srgbClr val="1D1C1D"/>
                </a:solidFill>
                <a:hlinkClick r:id="rId6">
                  <a:extLst>
                    <a:ext uri="{A12FA001-AC4F-418D-AE19-62706E023703}">
                      <ahyp:hlinkClr xmlns:ahyp="http://schemas.microsoft.com/office/drawing/2018/hyperlinkcolor" xmlns="" val="tx"/>
                    </a:ext>
                  </a:extLst>
                </a:hlinkClick>
              </a:rPr>
              <a:t>Peter Nguyen</a:t>
            </a:r>
            <a:r>
              <a:rPr lang="en-US" sz="1000" i="0" dirty="0">
                <a:solidFill>
                  <a:srgbClr val="1D1C1D"/>
                </a:solidFill>
              </a:rPr>
              <a:t> on </a:t>
            </a:r>
            <a:r>
              <a:rPr lang="en-US" sz="1000" i="0" dirty="0" err="1">
                <a:solidFill>
                  <a:srgbClr val="1D1C1D"/>
                </a:solidFill>
                <a:hlinkClick r:id="rId7">
                  <a:extLst>
                    <a:ext uri="{A12FA001-AC4F-418D-AE19-62706E023703}">
                      <ahyp:hlinkClr xmlns:ahyp="http://schemas.microsoft.com/office/drawing/2018/hyperlinkcolor" xmlns="" val="tx"/>
                    </a:ext>
                  </a:extLst>
                </a:hlinkClick>
              </a:rPr>
              <a:t>Unsplash</a:t>
            </a:r>
            <a:r>
              <a:rPr lang="en-US" sz="1000" i="0" dirty="0">
                <a:solidFill>
                  <a:srgbClr val="1D1C1D"/>
                </a:solidFill>
              </a:rPr>
              <a:t> </a:t>
            </a:r>
            <a:endParaRPr lang="sv-SE" sz="1000" i="0" dirty="0">
              <a:solidFill>
                <a:srgbClr val="1D1C1D"/>
              </a:solidFill>
            </a:endParaRPr>
          </a:p>
        </p:txBody>
      </p:sp>
      <p:sp>
        <p:nvSpPr>
          <p:cNvPr id="11" name="Oval 10">
            <a:extLst>
              <a:ext uri="{FF2B5EF4-FFF2-40B4-BE49-F238E27FC236}">
                <a16:creationId xmlns:a16="http://schemas.microsoft.com/office/drawing/2014/main" id="{819983C6-E197-C640-92F7-96AD2F5E9550}"/>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5.mp3" descr="Lecture2_Slide5.mp3">
            <a:hlinkClick r:id="" action="ppaction://media"/>
            <a:extLst>
              <a:ext uri="{FF2B5EF4-FFF2-40B4-BE49-F238E27FC236}">
                <a16:creationId xmlns:a16="http://schemas.microsoft.com/office/drawing/2014/main" id="{0C7A3106-B544-DD43-A8D2-C8072107FF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5701" y="950523"/>
            <a:ext cx="812800" cy="812800"/>
          </a:xfrm>
          <a:prstGeom prst="rect">
            <a:avLst/>
          </a:prstGeom>
        </p:spPr>
      </p:pic>
    </p:spTree>
    <p:extLst>
      <p:ext uri="{BB962C8B-B14F-4D97-AF65-F5344CB8AC3E}">
        <p14:creationId xmlns:p14="http://schemas.microsoft.com/office/powerpoint/2010/main" val="10704255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6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5212790" cy="1325563"/>
          </a:xfrm>
        </p:spPr>
        <p:txBody>
          <a:bodyPr/>
          <a:lstStyle/>
          <a:p>
            <a:r>
              <a:rPr lang="en-US" dirty="0"/>
              <a:t>2.1 Energy system and planning</a:t>
            </a:r>
          </a:p>
        </p:txBody>
      </p:sp>
      <p:sp>
        <p:nvSpPr>
          <p:cNvPr id="26" name="Content Placeholder 25">
            <a:extLst>
              <a:ext uri="{FF2B5EF4-FFF2-40B4-BE49-F238E27FC236}">
                <a16:creationId xmlns:a16="http://schemas.microsoft.com/office/drawing/2014/main" id="{9C9205FE-4472-CF41-9CAC-D1CF321D3111}"/>
              </a:ext>
            </a:extLst>
          </p:cNvPr>
          <p:cNvSpPr>
            <a:spLocks noGrp="1"/>
          </p:cNvSpPr>
          <p:nvPr>
            <p:ph sz="quarter" idx="4"/>
          </p:nvPr>
        </p:nvSpPr>
        <p:spPr>
          <a:xfrm>
            <a:off x="663574" y="2482239"/>
            <a:ext cx="6335103" cy="3504686"/>
          </a:xfrm>
        </p:spPr>
        <p:txBody>
          <a:bodyPr>
            <a:noAutofit/>
          </a:bodyPr>
          <a:lstStyle/>
          <a:p>
            <a:pPr marL="0" indent="0">
              <a:spcBef>
                <a:spcPts val="200"/>
              </a:spcBef>
              <a:buNone/>
            </a:pPr>
            <a:r>
              <a:rPr lang="en-US" dirty="0">
                <a:latin typeface="Open Sans" panose="020B0606030504020204" pitchFamily="34" charset="0"/>
                <a:ea typeface="Open Sans" panose="020B0606030504020204" pitchFamily="34" charset="0"/>
                <a:cs typeface="Open Sans" panose="020B0606030504020204" pitchFamily="34" charset="0"/>
              </a:rPr>
              <a:t>Sustainability</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What needs to be done to supply modern energy sources to remote areas?  </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What needs to be done to increase the share of renewable technologies? </a:t>
            </a:r>
          </a:p>
          <a:p>
            <a:pPr marL="0" indent="0">
              <a:spcBef>
                <a:spcPts val="200"/>
              </a:spcBef>
              <a:buNone/>
            </a:pPr>
            <a:r>
              <a:rPr lang="en-US" dirty="0">
                <a:latin typeface="Open Sans" panose="020B0606030504020204" pitchFamily="34" charset="0"/>
                <a:ea typeface="Open Sans" panose="020B0606030504020204" pitchFamily="34" charset="0"/>
                <a:cs typeface="Open Sans" panose="020B0606030504020204" pitchFamily="34" charset="0"/>
              </a:rPr>
              <a:t>Security</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Should electricity import be allowed? </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Should existing nuclear facilities be closed down?</a:t>
            </a:r>
          </a:p>
          <a:p>
            <a:pPr marL="0" indent="0">
              <a:spcBef>
                <a:spcPts val="200"/>
              </a:spcBef>
              <a:buNone/>
            </a:pPr>
            <a:r>
              <a:rPr lang="en-US" dirty="0">
                <a:latin typeface="Open Sans" panose="020B0606030504020204" pitchFamily="34" charset="0"/>
                <a:ea typeface="Open Sans" panose="020B0606030504020204" pitchFamily="34" charset="0"/>
                <a:cs typeface="Open Sans" panose="020B0606030504020204" pitchFamily="34" charset="0"/>
              </a:rPr>
              <a:t>Affordability</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Can an energy conservation program help in reducing cost of energy supply?</a:t>
            </a:r>
            <a:endParaRPr lang="hr-HR"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spcBef>
                <a:spcPts val="200"/>
              </a:spcBef>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6</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energy trilemma in policy</a:t>
            </a:r>
          </a:p>
        </p:txBody>
      </p:sp>
      <p:pic>
        <p:nvPicPr>
          <p:cNvPr id="11" name="Picture 10">
            <a:extLst>
              <a:ext uri="{FF2B5EF4-FFF2-40B4-BE49-F238E27FC236}">
                <a16:creationId xmlns:a16="http://schemas.microsoft.com/office/drawing/2014/main" id="{8927DD58-15F1-C544-AFD0-8E96A496F8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8677" y="3222362"/>
            <a:ext cx="4290890" cy="2764563"/>
          </a:xfrm>
          <a:prstGeom prst="rect">
            <a:avLst/>
          </a:prstGeom>
        </p:spPr>
      </p:pic>
      <p:sp>
        <p:nvSpPr>
          <p:cNvPr id="3" name="Rectangle 2">
            <a:extLst>
              <a:ext uri="{FF2B5EF4-FFF2-40B4-BE49-F238E27FC236}">
                <a16:creationId xmlns:a16="http://schemas.microsoft.com/office/drawing/2014/main" id="{D374536A-BA0E-2D4A-801E-81D9C6A9ABA1}"/>
              </a:ext>
            </a:extLst>
          </p:cNvPr>
          <p:cNvSpPr/>
          <p:nvPr/>
        </p:nvSpPr>
        <p:spPr>
          <a:xfrm>
            <a:off x="662377" y="6144697"/>
            <a:ext cx="3671198" cy="246221"/>
          </a:xfrm>
          <a:prstGeom prst="rect">
            <a:avLst/>
          </a:prstGeom>
        </p:spPr>
        <p:txBody>
          <a:bodyPr wrap="none">
            <a:spAutoFit/>
          </a:bodyPr>
          <a:lstStyle/>
          <a:p>
            <a:r>
              <a:rPr lang="en-GB"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Picture source</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err="1">
                <a:solidFill>
                  <a:srgbClr val="1D1C1D"/>
                </a:solidFill>
                <a:latin typeface="Open Sans" panose="020B0606030504020204" pitchFamily="34" charset="0"/>
                <a:ea typeface="Open Sans" panose="020B0606030504020204" pitchFamily="34" charset="0"/>
                <a:cs typeface="Open Sans" panose="020B0606030504020204" pitchFamily="34" charset="0"/>
              </a:rPr>
              <a:t>Iamme</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err="1">
                <a:solidFill>
                  <a:srgbClr val="1D1C1D"/>
                </a:solidFill>
                <a:latin typeface="Open Sans" panose="020B0606030504020204" pitchFamily="34" charset="0"/>
                <a:ea typeface="Open Sans" panose="020B0606030504020204" pitchFamily="34" charset="0"/>
                <a:cs typeface="Open Sans" panose="020B0606030504020204" pitchFamily="34" charset="0"/>
              </a:rPr>
              <a:t>Ubeyou</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xmlns="" val="tx"/>
                    </a:ext>
                  </a:extLst>
                </a:hlinkClick>
              </a:rPr>
              <a:t>photo</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xmlns="" val="tx"/>
                    </a:ext>
                  </a:extLst>
                </a:hlinkClick>
              </a:rPr>
              <a:t>CC 0</a:t>
            </a:r>
            <a:endPar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13">
            <a:extLst>
              <a:ext uri="{FF2B5EF4-FFF2-40B4-BE49-F238E27FC236}">
                <a16:creationId xmlns:a16="http://schemas.microsoft.com/office/drawing/2014/main" id="{DDF34E11-C54E-9846-B52A-1664D158D547}"/>
              </a:ext>
            </a:extLst>
          </p:cNvPr>
          <p:cNvSpPr txBox="1">
            <a:spLocks/>
          </p:cNvSpPr>
          <p:nvPr/>
        </p:nvSpPr>
        <p:spPr>
          <a:xfrm>
            <a:off x="663575" y="404888"/>
            <a:ext cx="6034811" cy="439246"/>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Oval 9">
            <a:extLst>
              <a:ext uri="{FF2B5EF4-FFF2-40B4-BE49-F238E27FC236}">
                <a16:creationId xmlns:a16="http://schemas.microsoft.com/office/drawing/2014/main" id="{EA393ADC-41F3-4543-ACF5-16F52675B43F}"/>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2_Slide6.mp3" descr="Lecture2_Slide6.mp3">
            <a:hlinkClick r:id="" action="ppaction://media"/>
            <a:extLst>
              <a:ext uri="{FF2B5EF4-FFF2-40B4-BE49-F238E27FC236}">
                <a16:creationId xmlns:a16="http://schemas.microsoft.com/office/drawing/2014/main" id="{9411DCFA-2F19-6346-B055-FDCC8C73769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5701" y="950523"/>
            <a:ext cx="812800" cy="812800"/>
          </a:xfrm>
          <a:prstGeom prst="rect">
            <a:avLst/>
          </a:prstGeom>
        </p:spPr>
      </p:pic>
    </p:spTree>
    <p:extLst>
      <p:ext uri="{BB962C8B-B14F-4D97-AF65-F5344CB8AC3E}">
        <p14:creationId xmlns:p14="http://schemas.microsoft.com/office/powerpoint/2010/main" val="27479095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5145554" cy="1325563"/>
          </a:xfrm>
        </p:spPr>
        <p:txBody>
          <a:bodyPr/>
          <a:lstStyle/>
          <a:p>
            <a:r>
              <a:rPr lang="en-US" dirty="0"/>
              <a:t>2.1 Energy system and planning</a:t>
            </a:r>
          </a:p>
        </p:txBody>
      </p:sp>
      <p:sp>
        <p:nvSpPr>
          <p:cNvPr id="26" name="Content Placeholder 25">
            <a:extLst>
              <a:ext uri="{FF2B5EF4-FFF2-40B4-BE49-F238E27FC236}">
                <a16:creationId xmlns:a16="http://schemas.microsoft.com/office/drawing/2014/main" id="{9C9205FE-4472-CF41-9CAC-D1CF321D3111}"/>
              </a:ext>
            </a:extLst>
          </p:cNvPr>
          <p:cNvSpPr>
            <a:spLocks noGrp="1"/>
          </p:cNvSpPr>
          <p:nvPr>
            <p:ph sz="quarter" idx="4"/>
          </p:nvPr>
        </p:nvSpPr>
        <p:spPr>
          <a:xfrm>
            <a:off x="663574" y="2482239"/>
            <a:ext cx="4444207" cy="3504686"/>
          </a:xfrm>
        </p:spPr>
        <p:txBody>
          <a:bodyPr>
            <a:noAutofit/>
          </a:bodyPr>
          <a:lstStyle/>
          <a:p>
            <a:pPr marL="0" indent="0">
              <a:spcBef>
                <a:spcPts val="200"/>
              </a:spcBef>
              <a:buNone/>
            </a:pPr>
            <a:r>
              <a:rPr lang="en-US" dirty="0">
                <a:latin typeface="Open Sans" panose="020B0606030504020204" pitchFamily="34" charset="0"/>
                <a:ea typeface="Open Sans" panose="020B0606030504020204" pitchFamily="34" charset="0"/>
                <a:cs typeface="Open Sans" panose="020B0606030504020204" pitchFamily="34" charset="0"/>
              </a:rPr>
              <a:t>Mozambique</a:t>
            </a:r>
          </a:p>
          <a:p>
            <a:pPr marL="342900" indent="-342900">
              <a:spcBef>
                <a:spcPts val="200"/>
              </a:spcBef>
            </a:pPr>
            <a:endPar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Large gas reservoirs discovered in the past decade.</a:t>
            </a:r>
          </a:p>
          <a:p>
            <a:pPr marL="342900" indent="-342900">
              <a:spcBef>
                <a:spcPts val="200"/>
              </a:spcBef>
            </a:pPr>
            <a:endPar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What role will gas have in the country’s development and achievement of SDGs?</a:t>
            </a:r>
          </a:p>
          <a:p>
            <a:pPr>
              <a:spcBef>
                <a:spcPts val="200"/>
              </a:spcBef>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7</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An example</a:t>
            </a:r>
          </a:p>
        </p:txBody>
      </p:sp>
      <p:sp>
        <p:nvSpPr>
          <p:cNvPr id="3" name="Rectangle 2">
            <a:extLst>
              <a:ext uri="{FF2B5EF4-FFF2-40B4-BE49-F238E27FC236}">
                <a16:creationId xmlns:a16="http://schemas.microsoft.com/office/drawing/2014/main" id="{D374536A-BA0E-2D4A-801E-81D9C6A9ABA1}"/>
              </a:ext>
            </a:extLst>
          </p:cNvPr>
          <p:cNvSpPr/>
          <p:nvPr/>
        </p:nvSpPr>
        <p:spPr>
          <a:xfrm>
            <a:off x="662377" y="6144697"/>
            <a:ext cx="3373039" cy="246221"/>
          </a:xfrm>
          <a:prstGeom prst="rect">
            <a:avLst/>
          </a:prstGeom>
        </p:spPr>
        <p:txBody>
          <a:bodyPr wrap="none">
            <a:spAutoFit/>
          </a:bodyPr>
          <a:lstStyle/>
          <a:p>
            <a:r>
              <a:rPr lang="en-GB"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Picture source</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err="1">
                <a:solidFill>
                  <a:srgbClr val="1D1C1D"/>
                </a:solidFill>
                <a:latin typeface="Open Sans" panose="020B0606030504020204" pitchFamily="34" charset="0"/>
                <a:ea typeface="Open Sans" panose="020B0606030504020204" pitchFamily="34" charset="0"/>
                <a:cs typeface="Open Sans" panose="020B0606030504020204" pitchFamily="34" charset="0"/>
              </a:rPr>
              <a:t>JCornelius</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xmlns="" val="tx"/>
                    </a:ext>
                  </a:extLst>
                </a:hlinkClick>
              </a:rPr>
              <a:t>CC 0</a:t>
            </a:r>
            <a:endPar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13">
            <a:extLst>
              <a:ext uri="{FF2B5EF4-FFF2-40B4-BE49-F238E27FC236}">
                <a16:creationId xmlns:a16="http://schemas.microsoft.com/office/drawing/2014/main" id="{DDF34E11-C54E-9846-B52A-1664D158D547}"/>
              </a:ext>
            </a:extLst>
          </p:cNvPr>
          <p:cNvSpPr txBox="1">
            <a:spLocks/>
          </p:cNvSpPr>
          <p:nvPr/>
        </p:nvSpPr>
        <p:spPr>
          <a:xfrm>
            <a:off x="663575" y="404888"/>
            <a:ext cx="6034811" cy="439246"/>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5031" y="2096572"/>
            <a:ext cx="2619375" cy="4048125"/>
          </a:xfrm>
          <a:prstGeom prst="rect">
            <a:avLst/>
          </a:prstGeom>
        </p:spPr>
      </p:pic>
      <p:sp>
        <p:nvSpPr>
          <p:cNvPr id="10" name="Oval 9">
            <a:extLst>
              <a:ext uri="{FF2B5EF4-FFF2-40B4-BE49-F238E27FC236}">
                <a16:creationId xmlns:a16="http://schemas.microsoft.com/office/drawing/2014/main" id="{70B756F6-3A4A-6F4A-841E-D3F7EC176D8A}"/>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2_Slide7.mp3" descr="Lecture2_Slide7.mp3">
            <a:hlinkClick r:id="" action="ppaction://media"/>
            <a:extLst>
              <a:ext uri="{FF2B5EF4-FFF2-40B4-BE49-F238E27FC236}">
                <a16:creationId xmlns:a16="http://schemas.microsoft.com/office/drawing/2014/main" id="{0D5CC828-B3ED-B140-AEC9-448ADFEB61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32239" y="950523"/>
            <a:ext cx="812800" cy="812800"/>
          </a:xfrm>
          <a:prstGeom prst="rect">
            <a:avLst/>
          </a:prstGeom>
        </p:spPr>
      </p:pic>
    </p:spTree>
    <p:extLst>
      <p:ext uri="{BB962C8B-B14F-4D97-AF65-F5344CB8AC3E}">
        <p14:creationId xmlns:p14="http://schemas.microsoft.com/office/powerpoint/2010/main" val="19710898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629649" cy="1325563"/>
          </a:xfrm>
        </p:spPr>
        <p:txBody>
          <a:bodyPr/>
          <a:lstStyle/>
          <a:p>
            <a:r>
              <a:rPr lang="en-US" dirty="0"/>
              <a:t>2.2 Why model the energy system?</a:t>
            </a:r>
          </a:p>
        </p:txBody>
      </p:sp>
      <p:sp>
        <p:nvSpPr>
          <p:cNvPr id="17" name="Content Placeholder 10">
            <a:extLst>
              <a:ext uri="{FF2B5EF4-FFF2-40B4-BE49-F238E27FC236}">
                <a16:creationId xmlns:a16="http://schemas.microsoft.com/office/drawing/2014/main" id="{E1DD4989-1D15-FB41-B7A4-B404CD75E7EA}"/>
              </a:ext>
            </a:extLst>
          </p:cNvPr>
          <p:cNvSpPr>
            <a:spLocks noGrp="1"/>
          </p:cNvSpPr>
          <p:nvPr>
            <p:ph sz="half" idx="2"/>
          </p:nvPr>
        </p:nvSpPr>
        <p:spPr>
          <a:xfrm>
            <a:off x="663575" y="2444121"/>
            <a:ext cx="8911248" cy="3455518"/>
          </a:xfrm>
        </p:spPr>
        <p:txBody>
          <a:bodyPr numCol="1" spcCol="216000">
            <a:noAutofit/>
          </a:bodyPr>
          <a:lstStyle/>
          <a:p>
            <a:r>
              <a:rPr lang="en-US" dirty="0">
                <a:solidFill>
                  <a:srgbClr val="C8102E"/>
                </a:solidFill>
              </a:rPr>
              <a:t>Governments/public have to set targets for the future development of the country and its energy system</a:t>
            </a:r>
            <a:r>
              <a:rPr lang="hr-HR" dirty="0">
                <a:solidFill>
                  <a:srgbClr val="C8102E"/>
                </a:solidFill>
              </a:rPr>
              <a:t>:</a:t>
            </a:r>
            <a:endParaRPr lang="en-US" dirty="0">
              <a:solidFill>
                <a:srgbClr val="C8102E"/>
              </a:solidFill>
            </a:endParaRPr>
          </a:p>
          <a:p>
            <a:pPr lvl="1"/>
            <a:r>
              <a:rPr lang="en-US" dirty="0"/>
              <a:t>Policy  goals </a:t>
            </a:r>
          </a:p>
          <a:p>
            <a:pPr lvl="1"/>
            <a:r>
              <a:rPr lang="en-US" dirty="0"/>
              <a:t>Preferred technology options </a:t>
            </a:r>
          </a:p>
          <a:p>
            <a:r>
              <a:rPr lang="en-US" dirty="0">
                <a:solidFill>
                  <a:srgbClr val="C8102E"/>
                </a:solidFill>
              </a:rPr>
              <a:t>Taking into account:</a:t>
            </a:r>
          </a:p>
          <a:p>
            <a:pPr lvl="1"/>
            <a:r>
              <a:rPr lang="en-US" dirty="0"/>
              <a:t>Future availability and prices of energy forms</a:t>
            </a:r>
          </a:p>
          <a:p>
            <a:pPr lvl="1"/>
            <a:r>
              <a:rPr lang="en-US" dirty="0"/>
              <a:t>Development of other sectors of the economy</a:t>
            </a:r>
          </a:p>
          <a:p>
            <a:pPr lvl="1"/>
            <a:r>
              <a:rPr lang="en-US" dirty="0"/>
              <a:t>Geopolitical constraints…</a:t>
            </a:r>
          </a:p>
          <a:p>
            <a:r>
              <a:rPr lang="en-US" dirty="0">
                <a:solidFill>
                  <a:srgbClr val="C8102E"/>
                </a:solidFill>
              </a:rPr>
              <a:t>Energy systems models facilitate these tasks and help quantitatively assess implications of policy decisions under constraints</a:t>
            </a:r>
            <a:endParaRPr lang="fr-FR" dirty="0">
              <a:solidFill>
                <a:srgbClr val="C8102E"/>
              </a:solidFill>
            </a:endParaRPr>
          </a:p>
          <a:p>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8</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need</a:t>
            </a:r>
          </a:p>
        </p:txBody>
      </p:sp>
      <p:sp>
        <p:nvSpPr>
          <p:cNvPr id="6" name="Oval 5">
            <a:extLst>
              <a:ext uri="{FF2B5EF4-FFF2-40B4-BE49-F238E27FC236}">
                <a16:creationId xmlns:a16="http://schemas.microsoft.com/office/drawing/2014/main" id="{707BD19A-870D-004F-A473-BF22E5310A10}"/>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8.mp3" descr="Lecture2_Slide8.mp3">
            <a:hlinkClick r:id="" action="ppaction://media"/>
            <a:extLst>
              <a:ext uri="{FF2B5EF4-FFF2-40B4-BE49-F238E27FC236}">
                <a16:creationId xmlns:a16="http://schemas.microsoft.com/office/drawing/2014/main" id="{3C56D3E3-9638-9646-ACA4-D2000B2717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50523"/>
            <a:ext cx="812800" cy="812800"/>
          </a:xfrm>
          <a:prstGeom prst="rect">
            <a:avLst/>
          </a:prstGeom>
        </p:spPr>
      </p:pic>
    </p:spTree>
    <p:extLst>
      <p:ext uri="{BB962C8B-B14F-4D97-AF65-F5344CB8AC3E}">
        <p14:creationId xmlns:p14="http://schemas.microsoft.com/office/powerpoint/2010/main" val="33695059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432425" cy="1325563"/>
          </a:xfrm>
        </p:spPr>
        <p:txBody>
          <a:bodyPr/>
          <a:lstStyle/>
          <a:p>
            <a:r>
              <a:rPr lang="en-US" dirty="0"/>
              <a:t>2.2 Why model the energy system?</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9</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need</a:t>
            </a:r>
          </a:p>
        </p:txBody>
      </p:sp>
      <p:sp>
        <p:nvSpPr>
          <p:cNvPr id="6" name="Content Placeholder 10">
            <a:extLst>
              <a:ext uri="{FF2B5EF4-FFF2-40B4-BE49-F238E27FC236}">
                <a16:creationId xmlns:a16="http://schemas.microsoft.com/office/drawing/2014/main" id="{7D24CB8C-CFC0-A049-A604-93E5287236CE}"/>
              </a:ext>
            </a:extLst>
          </p:cNvPr>
          <p:cNvSpPr txBox="1">
            <a:spLocks/>
          </p:cNvSpPr>
          <p:nvPr/>
        </p:nvSpPr>
        <p:spPr>
          <a:xfrm>
            <a:off x="663575" y="2397228"/>
            <a:ext cx="9265872" cy="3602056"/>
          </a:xfrm>
          <a:prstGeom prst="rect">
            <a:avLst/>
          </a:prstGeom>
        </p:spPr>
        <p:txBody>
          <a:bodyPr vert="horz" lIns="91440" tIns="45720" rIns="91440" bIns="45720" numCol="2"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C8102E"/>
                </a:solidFill>
              </a:rPr>
              <a:t>Models can help:</a:t>
            </a:r>
          </a:p>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…Unveil potential effects of new investments on the whole country-system</a:t>
            </a:r>
          </a:p>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…Discover new questions important for planning</a:t>
            </a:r>
          </a:p>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…Identify and measure core uncertainties</a:t>
            </a:r>
          </a:p>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…Reveal the apparently simple (complex) to be complex (simple)</a:t>
            </a:r>
          </a:p>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…Discipline the policy dialogue</a:t>
            </a:r>
          </a:p>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…Communicate with the general public</a:t>
            </a:r>
          </a:p>
        </p:txBody>
      </p:sp>
      <p:sp>
        <p:nvSpPr>
          <p:cNvPr id="8" name="Oval 7">
            <a:extLst>
              <a:ext uri="{FF2B5EF4-FFF2-40B4-BE49-F238E27FC236}">
                <a16:creationId xmlns:a16="http://schemas.microsoft.com/office/drawing/2014/main" id="{3239134D-96D0-C447-BB3E-BCD05339805C}"/>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9.mp3" descr="Lecture2_Slide9.mp3">
            <a:hlinkClick r:id="" action="ppaction://media"/>
            <a:extLst>
              <a:ext uri="{FF2B5EF4-FFF2-40B4-BE49-F238E27FC236}">
                <a16:creationId xmlns:a16="http://schemas.microsoft.com/office/drawing/2014/main" id="{DDB80774-05E0-3042-86EF-23213B2C36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50523"/>
            <a:ext cx="812800" cy="812800"/>
          </a:xfrm>
          <a:prstGeom prst="rect">
            <a:avLst/>
          </a:prstGeom>
        </p:spPr>
      </p:pic>
    </p:spTree>
    <p:extLst>
      <p:ext uri="{BB962C8B-B14F-4D97-AF65-F5344CB8AC3E}">
        <p14:creationId xmlns:p14="http://schemas.microsoft.com/office/powerpoint/2010/main" val="40763281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D1A092-52BD-4EA1-A3A9-5957F9F3942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781A173-7DDE-4AF4-B9B9-0B2F78C638CF}">
  <ds:schemaRefs>
    <ds:schemaRef ds:uri="http://schemas.microsoft.com/sharepoint/v3/contenttype/forms"/>
  </ds:schemaRefs>
</ds:datastoreItem>
</file>

<file path=customXml/itemProps3.xml><?xml version="1.0" encoding="utf-8"?>
<ds:datastoreItem xmlns:ds="http://schemas.openxmlformats.org/officeDocument/2006/customXml" ds:itemID="{8C9FA284-93AE-45CA-93F6-3BBC01089A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748</TotalTime>
  <Words>5868</Words>
  <Application>Microsoft Office PowerPoint</Application>
  <PresentationFormat>Widescreen</PresentationFormat>
  <Paragraphs>273</Paragraphs>
  <Slides>24</Slides>
  <Notes>22</Notes>
  <HiddenSlides>0</HiddenSlides>
  <MMClips>22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Arial</vt:lpstr>
      <vt:lpstr>Calibri</vt:lpstr>
      <vt:lpstr>Calibri Light</vt:lpstr>
      <vt:lpstr>Open Sans</vt:lpstr>
      <vt:lpstr>Open Sans ExtraBold</vt:lpstr>
      <vt:lpstr>Open Sans Semibold</vt:lpstr>
      <vt:lpstr>Roboto</vt:lpstr>
      <vt:lpstr>Segoe UI</vt:lpstr>
      <vt:lpstr>Segoe UI Semibold</vt:lpstr>
      <vt:lpstr>Times New Roman</vt:lpstr>
      <vt:lpstr>CCG_ppt</vt:lpstr>
      <vt:lpstr>1_CCG_ppt</vt:lpstr>
      <vt:lpstr>LECTURE 2 THE ENERGY SYSTEM</vt:lpstr>
      <vt:lpstr>Learning outcomes</vt:lpstr>
      <vt:lpstr>2.1 Energy system and planning</vt:lpstr>
      <vt:lpstr>2.1 Energy system and planning</vt:lpstr>
      <vt:lpstr>2.1 Energy system and planning</vt:lpstr>
      <vt:lpstr>2.1 Energy system and planning</vt:lpstr>
      <vt:lpstr>2.1 Energy system and planning</vt:lpstr>
      <vt:lpstr>2.2 Why model the energy system?</vt:lpstr>
      <vt:lpstr>2.2 Why model the energy system?</vt:lpstr>
      <vt:lpstr>2.2 Why model the energy system?</vt:lpstr>
      <vt:lpstr>2.2 Why model the energy system?</vt:lpstr>
      <vt:lpstr>2.2 Why model the energy system?</vt:lpstr>
      <vt:lpstr>Lecture 2.2 References</vt:lpstr>
      <vt:lpstr>2.3 The Reference Energy System (RES)</vt:lpstr>
      <vt:lpstr>2.3 The Reference Energy System (RES)</vt:lpstr>
      <vt:lpstr>2.3 The Reference Energy System (RES)</vt:lpstr>
      <vt:lpstr>2.3 The Reference Energy System (RES)</vt:lpstr>
      <vt:lpstr>2.3 The Reference Energy System (RES)</vt:lpstr>
      <vt:lpstr>2.4 How to design an RES</vt:lpstr>
      <vt:lpstr>2.4 How to design an RES</vt:lpstr>
      <vt:lpstr>2.4 How to design an RES</vt:lpstr>
      <vt:lpstr>2.4 How to design an RES</vt:lpstr>
      <vt:lpstr>2.4 How to design an RES</vt:lpstr>
      <vt:lpstr>PowerPoint 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CLEWs</dc:title>
  <dc:creator>Francesco Gardumi</dc:creator>
  <cp:lastModifiedBy>Vignesh Sridharan</cp:lastModifiedBy>
  <cp:revision>66</cp:revision>
  <dcterms:created xsi:type="dcterms:W3CDTF">2021-04-29T14:11:43Z</dcterms:created>
  <dcterms:modified xsi:type="dcterms:W3CDTF">2021-06-16T17:23:05Z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