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8605D-9668-980D-63C9-28ADB62B055A}" v="4" dt="2026-02-09T14:53:57.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5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8T11:30:10.523" v="34" actId="1076"/>
      <pc:docMkLst>
        <pc:docMk/>
      </pc:docMkLst>
      <pc:sldChg chg="modSp mod">
        <pc:chgData name="Alexander Deliukov" userId="d5fda0f2-1d08-4016-b7e9-bb882f168707" providerId="ADAL" clId="{FE9DFF45-01DC-45CC-A80A-B50597210401}" dt="2026-01-28T11:27:03.527" v="11" actId="120"/>
        <pc:sldMkLst>
          <pc:docMk/>
          <pc:sldMk cId="396191999" sldId="680"/>
        </pc:sldMkLst>
        <pc:spChg chg="mod">
          <ac:chgData name="Alexander Deliukov" userId="d5fda0f2-1d08-4016-b7e9-bb882f168707" providerId="ADAL" clId="{FE9DFF45-01DC-45CC-A80A-B50597210401}" dt="2026-01-28T11:27:03.527" v="11" actId="120"/>
          <ac:spMkLst>
            <pc:docMk/>
            <pc:sldMk cId="396191999" sldId="680"/>
            <ac:spMk id="2" creationId="{2CB092E2-1A2A-9EE6-F777-B7C9EC86D0F3}"/>
          </ac:spMkLst>
        </pc:spChg>
      </pc:sldChg>
      <pc:sldChg chg="modSp mod">
        <pc:chgData name="Alexander Deliukov" userId="d5fda0f2-1d08-4016-b7e9-bb882f168707" providerId="ADAL" clId="{FE9DFF45-01DC-45CC-A80A-B50597210401}" dt="2026-01-28T11:27:49.410" v="16" actId="20577"/>
        <pc:sldMkLst>
          <pc:docMk/>
          <pc:sldMk cId="4152331486" sldId="683"/>
        </pc:sldMkLst>
        <pc:spChg chg="mod">
          <ac:chgData name="Alexander Deliukov" userId="d5fda0f2-1d08-4016-b7e9-bb882f168707" providerId="ADAL" clId="{FE9DFF45-01DC-45CC-A80A-B50597210401}" dt="2026-01-28T11:27:49.410" v="16" actId="20577"/>
          <ac:spMkLst>
            <pc:docMk/>
            <pc:sldMk cId="4152331486" sldId="683"/>
            <ac:spMk id="2" creationId="{1013318B-F51A-DE9B-4143-B6140E6B757E}"/>
          </ac:spMkLst>
        </pc:spChg>
      </pc:sldChg>
      <pc:sldChg chg="modSp mod">
        <pc:chgData name="Alexander Deliukov" userId="d5fda0f2-1d08-4016-b7e9-bb882f168707" providerId="ADAL" clId="{FE9DFF45-01DC-45CC-A80A-B50597210401}" dt="2026-01-28T11:29:04.870" v="21" actId="948"/>
        <pc:sldMkLst>
          <pc:docMk/>
          <pc:sldMk cId="3409120475" sldId="684"/>
        </pc:sldMkLst>
        <pc:spChg chg="mod">
          <ac:chgData name="Alexander Deliukov" userId="d5fda0f2-1d08-4016-b7e9-bb882f168707" providerId="ADAL" clId="{FE9DFF45-01DC-45CC-A80A-B50597210401}" dt="2026-01-28T11:29:04.870" v="21" actId="948"/>
          <ac:spMkLst>
            <pc:docMk/>
            <pc:sldMk cId="3409120475" sldId="684"/>
            <ac:spMk id="2" creationId="{7554FB96-1212-A54D-1C3D-0A4FD2673A27}"/>
          </ac:spMkLst>
        </pc:spChg>
      </pc:sldChg>
      <pc:sldChg chg="modSp mod">
        <pc:chgData name="Alexander Deliukov" userId="d5fda0f2-1d08-4016-b7e9-bb882f168707" providerId="ADAL" clId="{FE9DFF45-01DC-45CC-A80A-B50597210401}" dt="2026-01-28T11:29:13.255" v="22" actId="948"/>
        <pc:sldMkLst>
          <pc:docMk/>
          <pc:sldMk cId="3784412792" sldId="687"/>
        </pc:sldMkLst>
        <pc:spChg chg="mod">
          <ac:chgData name="Alexander Deliukov" userId="d5fda0f2-1d08-4016-b7e9-bb882f168707" providerId="ADAL" clId="{FE9DFF45-01DC-45CC-A80A-B50597210401}" dt="2026-01-28T11:29:13.255" v="22" actId="948"/>
          <ac:spMkLst>
            <pc:docMk/>
            <pc:sldMk cId="3784412792" sldId="687"/>
            <ac:spMk id="3" creationId="{7CD8E7AF-C56F-5EE8-0B9B-321E906062A9}"/>
          </ac:spMkLst>
        </pc:spChg>
      </pc:sldChg>
      <pc:sldChg chg="modNotesTx">
        <pc:chgData name="Alexander Deliukov" userId="d5fda0f2-1d08-4016-b7e9-bb882f168707" providerId="ADAL" clId="{FE9DFF45-01DC-45CC-A80A-B50597210401}" dt="2026-01-28T11:28:38.074" v="17" actId="113"/>
        <pc:sldMkLst>
          <pc:docMk/>
          <pc:sldMk cId="31722645" sldId="691"/>
        </pc:sldMkLst>
      </pc:sldChg>
      <pc:sldChg chg="modSp mod">
        <pc:chgData name="Alexander Deliukov" userId="d5fda0f2-1d08-4016-b7e9-bb882f168707" providerId="ADAL" clId="{FE9DFF45-01DC-45CC-A80A-B50597210401}" dt="2026-01-28T11:29:22.198" v="23" actId="1076"/>
        <pc:sldMkLst>
          <pc:docMk/>
          <pc:sldMk cId="1109055549" sldId="692"/>
        </pc:sldMkLst>
        <pc:spChg chg="mod">
          <ac:chgData name="Alexander Deliukov" userId="d5fda0f2-1d08-4016-b7e9-bb882f168707" providerId="ADAL" clId="{FE9DFF45-01DC-45CC-A80A-B50597210401}" dt="2026-01-28T11:29:22.198" v="23" actId="1076"/>
          <ac:spMkLst>
            <pc:docMk/>
            <pc:sldMk cId="1109055549" sldId="692"/>
            <ac:spMk id="4" creationId="{B86F7BA3-B558-E7EE-49BC-1EDCDFCA81CE}"/>
          </ac:spMkLst>
        </pc:spChg>
      </pc:sldChg>
      <pc:sldChg chg="modSp">
        <pc:chgData name="Alexander Deliukov" userId="d5fda0f2-1d08-4016-b7e9-bb882f168707" providerId="ADAL" clId="{FE9DFF45-01DC-45CC-A80A-B50597210401}" dt="2026-01-28T11:29:26.863" v="24" actId="404"/>
        <pc:sldMkLst>
          <pc:docMk/>
          <pc:sldMk cId="343872259" sldId="694"/>
        </pc:sldMkLst>
        <pc:spChg chg="mod">
          <ac:chgData name="Alexander Deliukov" userId="d5fda0f2-1d08-4016-b7e9-bb882f168707" providerId="ADAL" clId="{FE9DFF45-01DC-45CC-A80A-B50597210401}" dt="2026-01-28T11:29:26.863" v="24" actId="404"/>
          <ac:spMkLst>
            <pc:docMk/>
            <pc:sldMk cId="343872259" sldId="694"/>
            <ac:spMk id="4" creationId="{C48B4B3E-49EA-5666-7C14-9015697F413B}"/>
          </ac:spMkLst>
        </pc:spChg>
      </pc:sldChg>
      <pc:sldChg chg="modSp">
        <pc:chgData name="Alexander Deliukov" userId="d5fda0f2-1d08-4016-b7e9-bb882f168707" providerId="ADAL" clId="{FE9DFF45-01DC-45CC-A80A-B50597210401}" dt="2026-01-28T11:29:33.824" v="25" actId="404"/>
        <pc:sldMkLst>
          <pc:docMk/>
          <pc:sldMk cId="1623071358" sldId="696"/>
        </pc:sldMkLst>
        <pc:spChg chg="mod">
          <ac:chgData name="Alexander Deliukov" userId="d5fda0f2-1d08-4016-b7e9-bb882f168707" providerId="ADAL" clId="{FE9DFF45-01DC-45CC-A80A-B50597210401}" dt="2026-01-28T11:29:33.824" v="25" actId="404"/>
          <ac:spMkLst>
            <pc:docMk/>
            <pc:sldMk cId="1623071358" sldId="696"/>
            <ac:spMk id="4" creationId="{B8F24D65-3C3C-DDDB-79E7-E2DA63900FA9}"/>
          </ac:spMkLst>
        </pc:spChg>
      </pc:sldChg>
      <pc:sldChg chg="modSp mod">
        <pc:chgData name="Alexander Deliukov" userId="d5fda0f2-1d08-4016-b7e9-bb882f168707" providerId="ADAL" clId="{FE9DFF45-01DC-45CC-A80A-B50597210401}" dt="2026-01-28T11:29:40.598" v="26" actId="1076"/>
        <pc:sldMkLst>
          <pc:docMk/>
          <pc:sldMk cId="1694752254" sldId="698"/>
        </pc:sldMkLst>
        <pc:spChg chg="mod">
          <ac:chgData name="Alexander Deliukov" userId="d5fda0f2-1d08-4016-b7e9-bb882f168707" providerId="ADAL" clId="{FE9DFF45-01DC-45CC-A80A-B50597210401}" dt="2026-01-28T11:29:40.598" v="26" actId="1076"/>
          <ac:spMkLst>
            <pc:docMk/>
            <pc:sldMk cId="1694752254" sldId="698"/>
            <ac:spMk id="4" creationId="{5B37293F-24F8-0380-1F80-AE575BD0E6B4}"/>
          </ac:spMkLst>
        </pc:spChg>
      </pc:sldChg>
      <pc:sldChg chg="modSp mod">
        <pc:chgData name="Alexander Deliukov" userId="d5fda0f2-1d08-4016-b7e9-bb882f168707" providerId="ADAL" clId="{FE9DFF45-01DC-45CC-A80A-B50597210401}" dt="2026-01-28T11:29:59.071" v="30" actId="404"/>
        <pc:sldMkLst>
          <pc:docMk/>
          <pc:sldMk cId="3052686012" sldId="703"/>
        </pc:sldMkLst>
        <pc:spChg chg="mod">
          <ac:chgData name="Alexander Deliukov" userId="d5fda0f2-1d08-4016-b7e9-bb882f168707" providerId="ADAL" clId="{FE9DFF45-01DC-45CC-A80A-B50597210401}" dt="2026-01-28T11:29:57.327" v="29" actId="1076"/>
          <ac:spMkLst>
            <pc:docMk/>
            <pc:sldMk cId="3052686012" sldId="703"/>
            <ac:spMk id="4" creationId="{070F12FB-7F14-7FF3-449C-2811541DD8D2}"/>
          </ac:spMkLst>
        </pc:spChg>
        <pc:spChg chg="mod">
          <ac:chgData name="Alexander Deliukov" userId="d5fda0f2-1d08-4016-b7e9-bb882f168707" providerId="ADAL" clId="{FE9DFF45-01DC-45CC-A80A-B50597210401}" dt="2026-01-28T11:29:51.743" v="27" actId="1076"/>
          <ac:spMkLst>
            <pc:docMk/>
            <pc:sldMk cId="3052686012" sldId="703"/>
            <ac:spMk id="29" creationId="{4ECDE187-04E2-45C2-AB71-3163282F7484}"/>
          </ac:spMkLst>
        </pc:spChg>
        <pc:spChg chg="mod">
          <ac:chgData name="Alexander Deliukov" userId="d5fda0f2-1d08-4016-b7e9-bb882f168707" providerId="ADAL" clId="{FE9DFF45-01DC-45CC-A80A-B50597210401}" dt="2026-01-28T11:29:53.846" v="28" actId="404"/>
          <ac:spMkLst>
            <pc:docMk/>
            <pc:sldMk cId="3052686012" sldId="703"/>
            <ac:spMk id="41" creationId="{D9C87595-16A2-4A0F-9DBB-4AF40FA3BA2C}"/>
          </ac:spMkLst>
        </pc:spChg>
        <pc:spChg chg="mod">
          <ac:chgData name="Alexander Deliukov" userId="d5fda0f2-1d08-4016-b7e9-bb882f168707" providerId="ADAL" clId="{FE9DFF45-01DC-45CC-A80A-B50597210401}" dt="2026-01-28T11:29:59.071" v="30" actId="404"/>
          <ac:spMkLst>
            <pc:docMk/>
            <pc:sldMk cId="3052686012" sldId="703"/>
            <ac:spMk id="60" creationId="{DB6D982A-54DA-4FCC-9383-F91FC1E1D9CE}"/>
          </ac:spMkLst>
        </pc:spChg>
      </pc:sldChg>
      <pc:sldChg chg="modSp mod">
        <pc:chgData name="Alexander Deliukov" userId="d5fda0f2-1d08-4016-b7e9-bb882f168707" providerId="ADAL" clId="{FE9DFF45-01DC-45CC-A80A-B50597210401}" dt="2026-01-28T11:30:10.523" v="34" actId="1076"/>
        <pc:sldMkLst>
          <pc:docMk/>
          <pc:sldMk cId="3350335299" sldId="704"/>
        </pc:sldMkLst>
        <pc:spChg chg="mod">
          <ac:chgData name="Alexander Deliukov" userId="d5fda0f2-1d08-4016-b7e9-bb882f168707" providerId="ADAL" clId="{FE9DFF45-01DC-45CC-A80A-B50597210401}" dt="2026-01-28T11:30:06.393" v="32" actId="404"/>
          <ac:spMkLst>
            <pc:docMk/>
            <pc:sldMk cId="3350335299" sldId="704"/>
            <ac:spMk id="4" creationId="{8C3DE06E-3BC0-3D03-DD67-6053C9DC5EE0}"/>
          </ac:spMkLst>
        </pc:spChg>
        <pc:spChg chg="mod">
          <ac:chgData name="Alexander Deliukov" userId="d5fda0f2-1d08-4016-b7e9-bb882f168707" providerId="ADAL" clId="{FE9DFF45-01DC-45CC-A80A-B50597210401}" dt="2026-01-28T11:30:04.211" v="31" actId="1076"/>
          <ac:spMkLst>
            <pc:docMk/>
            <pc:sldMk cId="3350335299" sldId="704"/>
            <ac:spMk id="29" creationId="{6B73D3C3-E637-3F00-3A95-BADA91A3F4D5}"/>
          </ac:spMkLst>
        </pc:spChg>
        <pc:spChg chg="mod">
          <ac:chgData name="Alexander Deliukov" userId="d5fda0f2-1d08-4016-b7e9-bb882f168707" providerId="ADAL" clId="{FE9DFF45-01DC-45CC-A80A-B50597210401}" dt="2026-01-28T11:30:10.523" v="34" actId="1076"/>
          <ac:spMkLst>
            <pc:docMk/>
            <pc:sldMk cId="3350335299" sldId="704"/>
            <ac:spMk id="60" creationId="{7AF9A874-71FF-E153-A712-CB58ABED3B1C}"/>
          </ac:spMkLst>
        </pc:spChg>
      </pc:sldChg>
      <pc:sldChg chg="modSp mod">
        <pc:chgData name="Alexander Deliukov" userId="d5fda0f2-1d08-4016-b7e9-bb882f168707" providerId="ADAL" clId="{FE9DFF45-01DC-45CC-A80A-B50597210401}" dt="2026-01-28T11:28:54.044" v="20" actId="404"/>
        <pc:sldMkLst>
          <pc:docMk/>
          <pc:sldMk cId="3400119781" sldId="705"/>
        </pc:sldMkLst>
        <pc:spChg chg="mod">
          <ac:chgData name="Alexander Deliukov" userId="d5fda0f2-1d08-4016-b7e9-bb882f168707" providerId="ADAL" clId="{FE9DFF45-01DC-45CC-A80A-B50597210401}" dt="2026-01-28T11:28:54.044" v="20" actId="404"/>
          <ac:spMkLst>
            <pc:docMk/>
            <pc:sldMk cId="3400119781" sldId="705"/>
            <ac:spMk id="4" creationId="{B6E2F0C4-3708-062E-837B-49F21B8E51C4}"/>
          </ac:spMkLst>
        </pc:spChg>
      </pc:sldChg>
    </pc:docChg>
  </pc:docChgLst>
  <pc:docChgLst>
    <pc:chgData name="Alexander Deliukov" userId="S::alexander_think-e.be#ext#@flux50.onmicrosoft.com::bee075c1-faac-4166-8fcb-7b2057bad6f6" providerId="AD" clId="Web-{0258605D-9668-980D-63C9-28ADB62B055A}"/>
    <pc:docChg chg="modSld">
      <pc:chgData name="Alexander Deliukov" userId="S::alexander_think-e.be#ext#@flux50.onmicrosoft.com::bee075c1-faac-4166-8fcb-7b2057bad6f6" providerId="AD" clId="Web-{0258605D-9668-980D-63C9-28ADB62B055A}" dt="2026-02-09T14:53:51.121" v="2" actId="14100"/>
      <pc:docMkLst>
        <pc:docMk/>
      </pc:docMkLst>
      <pc:sldChg chg="addSp modSp">
        <pc:chgData name="Alexander Deliukov" userId="S::alexander_think-e.be#ext#@flux50.onmicrosoft.com::bee075c1-faac-4166-8fcb-7b2057bad6f6" providerId="AD" clId="Web-{0258605D-9668-980D-63C9-28ADB62B055A}" dt="2026-02-09T14:53:51.121" v="2" actId="14100"/>
        <pc:sldMkLst>
          <pc:docMk/>
          <pc:sldMk cId="396191999" sldId="680"/>
        </pc:sldMkLst>
        <pc:picChg chg="add mod">
          <ac:chgData name="Alexander Deliukov" userId="S::alexander_think-e.be#ext#@flux50.onmicrosoft.com::bee075c1-faac-4166-8fcb-7b2057bad6f6" providerId="AD" clId="Web-{0258605D-9668-980D-63C9-28ADB62B055A}" dt="2026-02-09T14:53:51.121" v="2" actId="14100"/>
          <ac:picMkLst>
            <pc:docMk/>
            <pc:sldMk cId="396191999" sldId="680"/>
            <ac:picMk id="4" creationId="{4F40C457-6E6F-8C11-557C-F1DAFCD227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Sfaturi utile, trucuri și instrumente...</a:t>
            </a:r>
          </a:p>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Pentru a vă ajuta să vă creați comunitatea energetică </a:t>
            </a:r>
            <a:endParaRPr lang="ko-KR" altLang="en-US" sz="1200" dirty="0">
              <a:solidFill>
                <a:schemeClr val="tx2"/>
              </a:solidFill>
              <a:cs typeface="Arial" panose="020B0604020202020204" pitchFamily="34" charset="0"/>
            </a:endParaRPr>
          </a:p>
          <a:p>
            <a:pPr latinLnBrk="0" hangingPunct="0"/>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Înființarea unei </a:t>
            </a:r>
            <a:r>
              <a:rPr lang="en-GB" sz="1200" b="1" kern="1200" noProof="0" dirty="0" err="1">
                <a:solidFill>
                  <a:schemeClr val="bg1"/>
                </a:solidFill>
                <a:latin typeface="+mn-lt"/>
                <a:ea typeface="Public Sans"/>
                <a:cs typeface="Public Sans"/>
                <a:sym typeface="Public Sans"/>
              </a:rPr>
              <a:t>comunități</a:t>
            </a:r>
            <a:r>
              <a:rPr lang="en-GB" sz="1200" b="1" kern="1200" noProof="0" dirty="0">
                <a:solidFill>
                  <a:schemeClr val="bg1"/>
                </a:solidFill>
                <a:latin typeface="+mn-lt"/>
                <a:ea typeface="Public Sans"/>
                <a:cs typeface="Public Sans"/>
                <a:sym typeface="Public Sans"/>
              </a:rPr>
              <a:t> energetice: </a:t>
            </a:r>
            <a:r>
              <a:rPr lang="en-GB" sz="1200" b="1" kern="1200" noProof="0" dirty="0" err="1">
                <a:solidFill>
                  <a:schemeClr val="bg1"/>
                </a:solidFill>
                <a:latin typeface="+mn-lt"/>
                <a:ea typeface="Public Sans"/>
                <a:cs typeface="Public Sans"/>
                <a:sym typeface="Public Sans"/>
              </a:rPr>
              <a:t>organizarea</a:t>
            </a:r>
            <a:r>
              <a:rPr lang="en-GB" sz="1200" b="1" kern="1200" noProof="0" dirty="0">
                <a:solidFill>
                  <a:schemeClr val="bg1"/>
                </a:solidFill>
                <a:latin typeface="+mn-lt"/>
                <a:ea typeface="Public Sans"/>
                <a:cs typeface="Public Sans"/>
                <a:sym typeface="Public Sans"/>
              </a:rPr>
              <a:t> formală</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Care sunt formalitățile necesare pentru înființarea unei comunități energetice?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Înființarea unei comunități energetice: organizare formală</a:t>
            </a:r>
          </a:p>
          <a:p>
            <a:pPr marL="457200" indent="-457200" latinLnBrk="0">
              <a:buFont typeface="Arial,Sans-Serif"/>
              <a:buChar char="•"/>
            </a:pPr>
            <a:r>
              <a:rPr lang="en-US" sz="1200" dirty="0">
                <a:solidFill>
                  <a:srgbClr val="2B2C30"/>
                </a:solidFill>
                <a:ea typeface="Public Sans"/>
                <a:cs typeface="Public Sans"/>
              </a:rPr>
              <a:t>Creați o </a:t>
            </a:r>
            <a:r>
              <a:rPr lang="en-US" sz="1200" b="1" dirty="0">
                <a:solidFill>
                  <a:srgbClr val="2B2C30"/>
                </a:solidFill>
                <a:ea typeface="Public Sans"/>
                <a:cs typeface="Public Sans"/>
              </a:rPr>
              <a:t>schiță </a:t>
            </a:r>
            <a:r>
              <a:rPr lang="en-US" sz="1200" dirty="0">
                <a:solidFill>
                  <a:srgbClr val="2B2C30"/>
                </a:solidFill>
                <a:ea typeface="Public Sans"/>
                <a:cs typeface="Public Sans"/>
              </a:rPr>
              <a:t>detaliată </a:t>
            </a:r>
            <a:r>
              <a:rPr lang="en-US" sz="1200" b="1" dirty="0">
                <a:solidFill>
                  <a:srgbClr val="2B2C30"/>
                </a:solidFill>
                <a:ea typeface="Public Sans"/>
                <a:cs typeface="Public Sans"/>
              </a:rPr>
              <a:t>a proiectului</a:t>
            </a:r>
            <a:r>
              <a:rPr lang="en-US" sz="1200" dirty="0">
                <a:solidFill>
                  <a:srgbClr val="2B2C30"/>
                </a:solidFill>
                <a:ea typeface="Public Sans"/>
                <a:cs typeface="Public Sans"/>
              </a:rPr>
              <a:t>, incluzând toate informațiile disponibile și calendarul.</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Asigurați-vă că respectați legislația în vigoare, verificând </a:t>
            </a:r>
            <a:r>
              <a:rPr lang="en-US" sz="1200" b="1" dirty="0">
                <a:solidFill>
                  <a:srgbClr val="2B2C30"/>
                </a:solidFill>
                <a:ea typeface="Public Sans"/>
                <a:cs typeface="Public Sans"/>
              </a:rPr>
              <a:t>cerințele legale </a:t>
            </a:r>
            <a:r>
              <a:rPr lang="en-US" sz="1200" dirty="0">
                <a:solidFill>
                  <a:srgbClr val="2B2C30"/>
                </a:solidFill>
                <a:ea typeface="Public Sans"/>
                <a:cs typeface="Public Sans"/>
              </a:rPr>
              <a:t>aplicabile tipului dvs. de comunitate energetică. Verificați toate reglementările aplicabile – acestea pot include reglementări naționale, regionale, locale sau municipale.</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Verificați dacă trebuie să </a:t>
            </a:r>
            <a:r>
              <a:rPr lang="en-US" sz="1200" b="1" dirty="0">
                <a:solidFill>
                  <a:srgbClr val="2B2C30"/>
                </a:solidFill>
                <a:ea typeface="Public Sans"/>
                <a:cs typeface="Public Sans"/>
              </a:rPr>
              <a:t>înregistrați oficial </a:t>
            </a:r>
            <a:r>
              <a:rPr lang="en-US" sz="1200" dirty="0">
                <a:solidFill>
                  <a:srgbClr val="2B2C30"/>
                </a:solidFill>
                <a:ea typeface="Public Sans"/>
                <a:cs typeface="Public Sans"/>
              </a:rPr>
              <a:t>comunitatea energetică.</a:t>
            </a:r>
            <a:endParaRPr lang="en-US" sz="1200" dirty="0"/>
          </a:p>
          <a:p>
            <a:pPr marL="457200" indent="-457200" latinLnBrk="0">
              <a:buFont typeface="Arial"/>
              <a:buChar char="•"/>
            </a:pPr>
            <a:r>
              <a:rPr lang="en-US" sz="1200" dirty="0">
                <a:solidFill>
                  <a:srgbClr val="2B2C30"/>
                </a:solidFill>
                <a:ea typeface="Public Sans"/>
              </a:rPr>
              <a:t>Clarificați procedura și cerințele de </a:t>
            </a:r>
            <a:r>
              <a:rPr lang="en" sz="1200" dirty="0">
                <a:solidFill>
                  <a:srgbClr val="2B2C30"/>
                </a:solidFill>
                <a:ea typeface="Public Sans"/>
              </a:rPr>
              <a:t>înregistrare cu </a:t>
            </a:r>
            <a:r>
              <a:rPr lang="en" sz="1200" b="1" dirty="0">
                <a:solidFill>
                  <a:srgbClr val="2B2C30"/>
                </a:solidFill>
                <a:ea typeface="Public Sans"/>
              </a:rPr>
              <a:t>operatorul de rețea</a:t>
            </a:r>
            <a:r>
              <a:rPr lang="en" sz="1200" dirty="0">
                <a:solidFill>
                  <a:srgbClr val="2B2C30"/>
                </a:solidFill>
                <a:ea typeface="Public Sans"/>
              </a:rPr>
              <a:t>.</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Înființarea unei comunități energetice: </a:t>
            </a:r>
            <a:r>
              <a:rPr lang="en-GB" b="1" dirty="0" err="1"/>
              <a:t>Conducere</a:t>
            </a:r>
            <a:r>
              <a:rPr lang="en-GB" b="1" dirty="0"/>
              <a:t> </a:t>
            </a:r>
            <a:endParaRPr lang="en-US" sz="1050" b="1"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pot conduce în mod eficient o comunitate energetică?</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Conducere</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Constituiți o </a:t>
            </a:r>
            <a:r>
              <a:rPr lang="en-US" sz="1200" b="1" dirty="0">
                <a:solidFill>
                  <a:srgbClr val="2B2C30"/>
                </a:solidFill>
                <a:latin typeface="Calibri"/>
                <a:ea typeface="Public Sans"/>
                <a:cs typeface="Public Sans"/>
              </a:rPr>
              <a:t>echipă de bază</a:t>
            </a:r>
            <a:r>
              <a:rPr lang="en-US" sz="1200" dirty="0">
                <a:solidFill>
                  <a:srgbClr val="2B2C30"/>
                </a:solidFill>
                <a:latin typeface="Calibri"/>
                <a:ea typeface="Public Sans"/>
                <a:cs typeface="Public Sans"/>
              </a:rPr>
              <a:t>: acest grup trebuie să fie de încredere, activ și nu prea mare.</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Public Sans"/>
                <a:cs typeface="Public Sans"/>
              </a:rPr>
              <a:t>Împărțiți </a:t>
            </a:r>
            <a:r>
              <a:rPr lang="en-US" sz="1200" dirty="0">
                <a:solidFill>
                  <a:srgbClr val="2B2C30"/>
                </a:solidFill>
                <a:latin typeface="Calibri"/>
                <a:ea typeface="Calibri"/>
                <a:cs typeface="Calibri"/>
              </a:rPr>
              <a:t>sarcinile: stabiliți clar cine se ocupă de fiecare sarcină. De exemplu, facturare, monitorizare sau comunicare. </a:t>
            </a:r>
            <a:r>
              <a:rPr lang="en-US" sz="1200" b="1" dirty="0">
                <a:solidFill>
                  <a:srgbClr val="2B2C30"/>
                </a:solidFill>
                <a:latin typeface="Calibri"/>
                <a:ea typeface="Calibri"/>
                <a:cs typeface="Calibri"/>
              </a:rPr>
              <a:t>Clarificarea sarcinilor și responsabilităților </a:t>
            </a:r>
            <a:r>
              <a:rPr lang="en-US" sz="1200" dirty="0">
                <a:solidFill>
                  <a:srgbClr val="2B2C30"/>
                </a:solidFill>
                <a:latin typeface="Calibri"/>
                <a:ea typeface="Calibri"/>
                <a:cs typeface="Calibri"/>
              </a:rPr>
              <a:t>din timp ajută la evitarea conflictelor!</a:t>
            </a:r>
          </a:p>
          <a:p>
            <a:pPr marL="457200" indent="-457200" latinLnBrk="0">
              <a:buChar char="•"/>
            </a:pPr>
            <a:r>
              <a:rPr lang="en-US" sz="1200" dirty="0">
                <a:solidFill>
                  <a:srgbClr val="2B2C30"/>
                </a:solidFill>
                <a:latin typeface="Calibri"/>
                <a:ea typeface="Calibri"/>
                <a:cs typeface="Calibri"/>
              </a:rPr>
              <a:t>Estimați în mod realist </a:t>
            </a:r>
            <a:r>
              <a:rPr lang="en-US" sz="1200" b="1" dirty="0">
                <a:solidFill>
                  <a:srgbClr val="2B2C30"/>
                </a:solidFill>
                <a:latin typeface="Calibri"/>
                <a:ea typeface="Calibri"/>
                <a:cs typeface="Calibri"/>
              </a:rPr>
              <a:t>timpul disponibil</a:t>
            </a:r>
            <a:r>
              <a:rPr lang="en-US" sz="1200" dirty="0">
                <a:solidFill>
                  <a:srgbClr val="2B2C30"/>
                </a:solidFill>
                <a:latin typeface="Calibri"/>
                <a:ea typeface="Calibri"/>
                <a:cs typeface="Calibri"/>
              </a:rPr>
              <a:t>: este suficient pentru activitățile planificate? Luați în considerare includerea unor măsuri de urgență pentru sarcini neprevăzute sau întârzieri.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Înființarea unei comunități energetice: Resurse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De ce echipamente am nevoie pentru a înființa o comunitate energetică?</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Înființarea unei comunități energetice: Resurse </a:t>
            </a:r>
            <a:endParaRPr lang="en-US" sz="1050" dirty="0">
              <a:solidFill>
                <a:schemeClr val="bg1"/>
              </a:solidFill>
              <a:latin typeface="Calibri"/>
              <a:ea typeface="Calibri"/>
              <a:cs typeface="Calibri"/>
            </a:endParaRPr>
          </a:p>
          <a:p>
            <a:pPr latinLnBrk="0"/>
            <a:r>
              <a:rPr lang="en-US" sz="1200" dirty="0">
                <a:solidFill>
                  <a:srgbClr val="2B2C30"/>
                </a:solidFill>
              </a:rPr>
              <a:t>Înființarea unei comunități energetice implică instalarea și întreținerea  echipamentelor necesare pentru generarea, stocarea, gestionarea și distribuția energiei între membrii comunității. De exemplu: </a:t>
            </a:r>
          </a:p>
          <a:p>
            <a:pPr latinLnBrk="0"/>
            <a:endParaRPr lang="en-US" sz="1200" dirty="0"/>
          </a:p>
          <a:p>
            <a:pPr marL="457200" indent="-457200" latinLnBrk="0">
              <a:buFont typeface="Arial"/>
              <a:buChar char="•"/>
            </a:pPr>
            <a:r>
              <a:rPr lang="en-US" sz="1200" dirty="0">
                <a:solidFill>
                  <a:srgbClr val="2B2C30"/>
                </a:solidFill>
                <a:sym typeface="Public Sans"/>
              </a:rPr>
              <a:t>Generarea de energie regenerabilă: panouri fotovoltaice, turbine eoliene, microhidrocentrale.</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Stocarea energiei: sisteme de baterii, stocarea energiei termice.</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Gestionarea și monitorizarea energiei: </a:t>
            </a:r>
            <a:r>
              <a:rPr lang="en-US" sz="1200" dirty="0">
                <a:solidFill>
                  <a:srgbClr val="2B2C30"/>
                </a:solidFill>
              </a:rPr>
              <a:t>contoare inteligente; sisteme de gestionare a energiei (EMS).</a:t>
            </a:r>
          </a:p>
          <a:p>
            <a:pPr marL="457200" indent="-457200" latinLnBrk="0">
              <a:buFont typeface="Arial"/>
              <a:buChar char="•"/>
            </a:pPr>
            <a:r>
              <a:rPr lang="en-US" sz="1200" dirty="0">
                <a:solidFill>
                  <a:srgbClr val="2B2C30"/>
                </a:solidFill>
              </a:rPr>
              <a:t>Integrarea și siguranța rețelei: Invertoare; dispozitive de siguranță.</a:t>
            </a:r>
          </a:p>
          <a:p>
            <a:pPr marL="457200" indent="-457200" latinLnBrk="0">
              <a:buFont typeface="Arial"/>
              <a:buChar char="•"/>
            </a:pPr>
            <a:r>
              <a:rPr lang="en-US" sz="1200" dirty="0">
                <a:solidFill>
                  <a:srgbClr val="2B2C30"/>
                </a:solidFill>
              </a:rPr>
              <a:t>Comunicare și control: sisteme SCADA, senzori IoT; tehnologie de rețea inteligentă.</a:t>
            </a:r>
          </a:p>
          <a:p>
            <a:pPr marL="457200" indent="-457200" latinLnBrk="0">
              <a:buFont typeface="Arial"/>
              <a:buChar char="•"/>
            </a:pPr>
            <a:r>
              <a:rPr lang="en-US" sz="1200" dirty="0">
                <a:solidFill>
                  <a:srgbClr val="2B2C30"/>
                </a:solidFill>
              </a:rPr>
              <a:t>Integrarea vehiculelor electrice: stații de încărcare; sisteme Vehicle-to-grid (V2G).</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Implementarea și utilizarea depind de cadrul legal al țării dumneavoastră</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Membrii dumneavoastră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arată calitatea de membru al unei comunități energetice?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Membrii dvs. </a:t>
            </a:r>
            <a:endParaRPr lang="en-US" sz="1050" dirty="0">
              <a:solidFill>
                <a:schemeClr val="bg1"/>
              </a:solidFill>
            </a:endParaRPr>
          </a:p>
          <a:p>
            <a:pPr latinLnBrk="0"/>
            <a:r>
              <a:rPr lang="en-US" sz="1200" dirty="0">
                <a:solidFill>
                  <a:srgbClr val="2B2C30"/>
                </a:solidFill>
              </a:rPr>
              <a:t>Atunci când vă gândiți la condițiile de aderare la o comunitate energetică, ar trebui să: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dirty="0">
                <a:solidFill>
                  <a:srgbClr val="2B2C30"/>
                </a:solidFill>
              </a:rPr>
              <a:t>Luați în considerare </a:t>
            </a:r>
            <a:r>
              <a:rPr lang="en-US" sz="1200" b="1" dirty="0">
                <a:solidFill>
                  <a:srgbClr val="2B2C30"/>
                </a:solidFill>
              </a:rPr>
              <a:t>cotizațiile de membru </a:t>
            </a:r>
            <a:r>
              <a:rPr lang="en-US" sz="1200" dirty="0">
                <a:solidFill>
                  <a:srgbClr val="2B2C30"/>
                </a:solidFill>
              </a:rPr>
              <a:t>- acolo unde este cazul - pentru a acoperi sarcinile administrative.</a:t>
            </a:r>
          </a:p>
          <a:p>
            <a:pPr marL="342900" indent="-342900" latinLnBrk="0">
              <a:buFont typeface="Arial" panose="020B0604020202020204" pitchFamily="34" charset="0"/>
              <a:buChar char="•"/>
            </a:pPr>
            <a:r>
              <a:rPr lang="en-US" sz="1200" dirty="0">
                <a:solidFill>
                  <a:srgbClr val="2B2C30"/>
                </a:solidFill>
              </a:rPr>
              <a:t>Să definiți </a:t>
            </a:r>
            <a:r>
              <a:rPr lang="en-US" sz="1200" b="1" dirty="0">
                <a:solidFill>
                  <a:srgbClr val="2B2C30"/>
                </a:solidFill>
              </a:rPr>
              <a:t>cheile de partajare </a:t>
            </a:r>
            <a:r>
              <a:rPr lang="en-US" sz="1200" dirty="0">
                <a:solidFill>
                  <a:srgbClr val="2B2C30"/>
                </a:solidFill>
              </a:rPr>
              <a:t>între membrii dvs. (cine primește cât și la ce oră din zi).</a:t>
            </a:r>
          </a:p>
          <a:p>
            <a:pPr marL="342900" indent="-342900" latinLnBrk="0">
              <a:buFont typeface="Arial" panose="020B0604020202020204" pitchFamily="34" charset="0"/>
              <a:buChar char="•"/>
            </a:pPr>
            <a:r>
              <a:rPr lang="en" sz="1200" dirty="0">
                <a:solidFill>
                  <a:srgbClr val="2B2C30"/>
                </a:solidFill>
              </a:rPr>
              <a:t>Să determinați </a:t>
            </a:r>
            <a:r>
              <a:rPr lang="en" sz="1200" b="1" dirty="0">
                <a:solidFill>
                  <a:srgbClr val="2B2C30"/>
                </a:solidFill>
              </a:rPr>
              <a:t>gradul de flexibilitate </a:t>
            </a:r>
            <a:r>
              <a:rPr lang="en" sz="1200" dirty="0">
                <a:solidFill>
                  <a:srgbClr val="2B2C30"/>
                </a:solidFill>
              </a:rPr>
              <a:t>pentru membri (condiții de intrare și ieșire).</a:t>
            </a:r>
            <a:endParaRPr lang="en-US" sz="1200" dirty="0">
              <a:solidFill>
                <a:srgbClr val="2B2C30"/>
              </a:solidFill>
            </a:endParaRPr>
          </a:p>
          <a:p>
            <a:pPr marL="342900" indent="-342900" latinLnBrk="0">
              <a:buFont typeface="Arial" panose="020B0604020202020204" pitchFamily="34" charset="0"/>
              <a:buChar char="•"/>
            </a:pPr>
            <a:r>
              <a:rPr lang="en-US" sz="1200" dirty="0">
                <a:solidFill>
                  <a:srgbClr val="2B2C30"/>
                </a:solidFill>
              </a:rPr>
              <a:t>Să stabiliți </a:t>
            </a:r>
            <a:r>
              <a:rPr lang="en-US" sz="1200" b="1" dirty="0">
                <a:solidFill>
                  <a:srgbClr val="2B2C30"/>
                </a:solidFill>
              </a:rPr>
              <a:t>canale de comunicare </a:t>
            </a:r>
            <a:r>
              <a:rPr lang="en-US" sz="1200" dirty="0">
                <a:solidFill>
                  <a:srgbClr val="2B2C30"/>
                </a:solidFill>
              </a:rPr>
              <a:t>pentru membri (de exemplu, buletine informative, întâlniri periodice).</a:t>
            </a:r>
            <a:endParaRPr lang="en-US" sz="1200" dirty="0"/>
          </a:p>
          <a:p>
            <a:pPr marL="342900" indent="-342900" latinLnBrk="0">
              <a:buFont typeface="Arial" panose="020B0604020202020204" pitchFamily="34" charset="0"/>
              <a:buChar char="•"/>
            </a:pPr>
            <a:r>
              <a:rPr lang="en-US" sz="1200" dirty="0">
                <a:solidFill>
                  <a:srgbClr val="2B2C30"/>
                </a:solidFill>
              </a:rPr>
              <a:t>Asigurați </a:t>
            </a:r>
            <a:r>
              <a:rPr lang="en-US" sz="1200" b="1" dirty="0">
                <a:solidFill>
                  <a:srgbClr val="2B2C30"/>
                </a:solidFill>
              </a:rPr>
              <a:t>transparența </a:t>
            </a:r>
            <a:r>
              <a:rPr lang="en-US" sz="1200" dirty="0">
                <a:solidFill>
                  <a:srgbClr val="2B2C30"/>
                </a:solidFill>
              </a:rPr>
              <a:t>și țineți la curent membrii comunității energetice.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Înființarea unei comunități energetice: Finanțare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Ce finanțare este disponibilă pentru a sprijini comunitățile energetice?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Finanțare </a:t>
            </a:r>
            <a:endParaRPr lang="en-US" sz="1050" dirty="0">
              <a:solidFill>
                <a:schemeClr val="bg1"/>
              </a:solidFill>
            </a:endParaRPr>
          </a:p>
          <a:p>
            <a:pPr algn="just" latinLnBrk="0"/>
            <a:r>
              <a:rPr lang="en-US" sz="1200" dirty="0">
                <a:solidFill>
                  <a:srgbClr val="2B2C30"/>
                </a:solidFill>
              </a:rPr>
              <a:t>Asigurarea unei finanțări adecvate și a unor surse de venituri este esențială pentru viabilitatea pe termen lung a comunității energetice. Câteva întrebări care trebuie luate în considerare: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Care este investiția inițială de capital necesară?</a:t>
            </a:r>
          </a:p>
          <a:p>
            <a:pPr marL="800100" indent="-342900" algn="just" latinLnBrk="0">
              <a:buFont typeface="Arial" panose="020B0604020202020204" pitchFamily="34" charset="0"/>
              <a:buChar char="•"/>
            </a:pPr>
            <a:r>
              <a:rPr lang="en-US" sz="1200" dirty="0">
                <a:solidFill>
                  <a:srgbClr val="2B2C30"/>
                </a:solidFill>
              </a:rPr>
              <a:t>Există granturi, subvenții sau stimulente fiscale disponibile?</a:t>
            </a:r>
          </a:p>
          <a:p>
            <a:pPr marL="800100" indent="-342900" algn="just" latinLnBrk="0">
              <a:buFont typeface="Arial" panose="020B0604020202020204" pitchFamily="34" charset="0"/>
              <a:buChar char="•"/>
            </a:pPr>
            <a:r>
              <a:rPr lang="en-US" sz="1200" dirty="0">
                <a:solidFill>
                  <a:srgbClr val="2B2C30"/>
                </a:solidFill>
              </a:rPr>
              <a:t>Cum vor contribui financiar membrii (taxe unice, abonamente lunare, plată în funcție de utilizare)?</a:t>
            </a:r>
          </a:p>
          <a:p>
            <a:pPr marL="800100" indent="-342900" algn="just" latinLnBrk="0">
              <a:buFont typeface="Arial" panose="020B0604020202020204" pitchFamily="34" charset="0"/>
              <a:buChar char="•"/>
            </a:pPr>
            <a:r>
              <a:rPr lang="en-US" sz="1200" dirty="0">
                <a:solidFill>
                  <a:srgbClr val="2B2C30"/>
                </a:solidFill>
              </a:rPr>
              <a:t>Care este randamentul investiției (ROI) preconizat?</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Înființarea și conducerea unei comunități energetice este o perioadă interesantă. Cu toate acestea, dacă lucrați în principal pe cont propriu, poate fi descurajant. Care sunt aspectele cheie pe care trebuie să le luați în considerare? Unde puteți găsi sprijin? Cum puteți utiliza în mod optim timpul și resursele limitate de care dispuneți?</a:t>
            </a:r>
          </a:p>
          <a:p>
            <a:pPr latinLnBrk="0"/>
            <a:endParaRPr lang="en-GB" sz="1200" dirty="0"/>
          </a:p>
          <a:p>
            <a:pPr latinLnBrk="0"/>
            <a:r>
              <a:rPr lang="en-GB" sz="1200" dirty="0"/>
              <a:t>În această scurtă prezentare, vom explora: </a:t>
            </a:r>
          </a:p>
          <a:p>
            <a:pPr latinLnBrk="0"/>
            <a:endParaRPr lang="en-GB" sz="1200" dirty="0"/>
          </a:p>
          <a:p>
            <a:pPr marL="457200" indent="-457200" latinLnBrk="0">
              <a:buChar char="•"/>
            </a:pPr>
            <a:r>
              <a:rPr lang="en-GB" sz="1200" dirty="0"/>
              <a:t>Aspecte cheie de luat în considerare la înființarea și/sau conducerea unei comunități energetice. </a:t>
            </a:r>
          </a:p>
          <a:p>
            <a:pPr marL="457200" indent="-457200" latinLnBrk="0">
              <a:buChar char="•"/>
            </a:pPr>
            <a:r>
              <a:rPr lang="en-GB" sz="1200" dirty="0"/>
              <a:t>Cum să interacționați eficient cu comunitatea dvs. și cu alte părți interesate.</a:t>
            </a:r>
          </a:p>
          <a:p>
            <a:pPr marL="457200" indent="-457200" latinLnBrk="0">
              <a:buChar char="•"/>
            </a:pPr>
            <a:r>
              <a:rPr lang="en-GB" sz="1200" dirty="0"/>
              <a:t>Unde să apelați când aveți nevoie de sprijin.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Finanțare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Opțiunile de finanțare includ:</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Subvenții din partea UE și a guvernului (de exemplu, Orizont Europa).</a:t>
            </a:r>
          </a:p>
          <a:p>
            <a:pPr marL="800100" indent="-342900" algn="just" latinLnBrk="0">
              <a:buFont typeface="Arial" panose="020B0604020202020204" pitchFamily="34" charset="0"/>
              <a:buChar char="•"/>
            </a:pPr>
            <a:r>
              <a:rPr lang="en-US" sz="1200" dirty="0">
                <a:solidFill>
                  <a:srgbClr val="2B2C30"/>
                </a:solidFill>
              </a:rPr>
              <a:t>Finanțare participativă și investiții comunitare.</a:t>
            </a:r>
          </a:p>
          <a:p>
            <a:pPr marL="800100" indent="-342900" algn="just" latinLnBrk="0">
              <a:buFont typeface="Arial" panose="020B0604020202020204" pitchFamily="34" charset="0"/>
              <a:buChar char="•"/>
            </a:pPr>
            <a:r>
              <a:rPr lang="en-US" sz="1200" dirty="0">
                <a:solidFill>
                  <a:srgbClr val="2B2C30"/>
                </a:solidFill>
              </a:rPr>
              <a:t>Împrumuturi bancare și obligațiuni verzi.</a:t>
            </a:r>
          </a:p>
          <a:p>
            <a:pPr marL="800100" indent="-342900" algn="just" latinLnBrk="0">
              <a:buFont typeface="Arial" panose="020B0604020202020204" pitchFamily="34" charset="0"/>
              <a:buChar char="•"/>
            </a:pPr>
            <a:r>
              <a:rPr lang="en-US" sz="1200" dirty="0">
                <a:solidFill>
                  <a:srgbClr val="2B2C30"/>
                </a:solidFill>
              </a:rPr>
              <a:t>Parteneriate public-privat (PPP).</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implicarea comunității și a părților interesate</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Cum pot implica în mod eficient comunitatea în sens larg și părțile interesate?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implicarea comunității și a părților interesate</a:t>
            </a:r>
            <a:endParaRPr lang="en-US" sz="1050" dirty="0">
              <a:solidFill>
                <a:schemeClr val="bg1"/>
              </a:solidFill>
            </a:endParaRPr>
          </a:p>
          <a:p>
            <a:pPr latinLnBrk="0"/>
            <a:r>
              <a:rPr lang="en-GB" sz="1200" noProof="0" dirty="0">
                <a:solidFill>
                  <a:srgbClr val="2B2C30"/>
                </a:solidFill>
                <a:sym typeface="Public Sans"/>
              </a:rPr>
              <a:t>O comunitate energetică de succes se bazează pe participarea activă și încrederea părților interesate. Întrebări cheie de luat în considerare: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Cine sunt părțile interesate principale (rezidenți, întreprinderi, municipalități, organizații neguvernamentale (ONG-uri))?</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Cum veți implica și educa comunitatea cu privire la comunitatea energetică?</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Ce structură de guvernanță va fi instituită pentru luarea deciziilor și soluționarea litigiilor?</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Care sunt rolurile și responsabilitățile membrilor?</a:t>
            </a:r>
          </a:p>
          <a:p>
            <a:pPr marL="342900" indent="-342900" latinLnBrk="0">
              <a:buFont typeface="Arial" panose="020B0604020202020204" pitchFamily="34" charset="0"/>
              <a:buChar char="•"/>
            </a:pPr>
            <a:r>
              <a:rPr lang="en-GB" sz="1200" noProof="0" dirty="0">
                <a:solidFill>
                  <a:srgbClr val="2B2C30"/>
                </a:solidFill>
              </a:rPr>
              <a:t>Noii membri se pot alătura cu ușurință comunității și pot beneficia de avantajele acesteia?</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Înființarea unei comunități energetice: implicarea comunității și a părților interesate</a:t>
            </a:r>
            <a:endParaRPr lang="en-US" sz="1050" dirty="0">
              <a:solidFill>
                <a:schemeClr val="bg1"/>
              </a:solidFill>
            </a:endParaRPr>
          </a:p>
          <a:p>
            <a:pPr latinLnBrk="0"/>
            <a:r>
              <a:rPr lang="en-US" sz="1200" dirty="0">
                <a:solidFill>
                  <a:srgbClr val="2B2C30"/>
                </a:solidFill>
                <a:sym typeface="Public Sans"/>
              </a:rPr>
              <a:t>Printre bunele practici se numără:</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Organizarea de întâlniri comunitare pentru a evalua interesul și a obține sprijin.</a:t>
            </a:r>
          </a:p>
          <a:p>
            <a:pPr marL="342900" indent="-342900" latinLnBrk="0">
              <a:buFont typeface="Arial" panose="020B0604020202020204" pitchFamily="34" charset="0"/>
              <a:buChar char="•"/>
            </a:pPr>
            <a:r>
              <a:rPr lang="en-US" sz="1200" dirty="0">
                <a:solidFill>
                  <a:srgbClr val="2B2C30"/>
                </a:solidFill>
              </a:rPr>
              <a:t>Stabilirea unui model clar de aderare (de exemplu, cooperativă, asociație, companie).</a:t>
            </a:r>
            <a:endParaRPr lang="en-US" sz="1200" dirty="0"/>
          </a:p>
          <a:p>
            <a:pPr marL="342900" indent="-342900" latinLnBrk="0">
              <a:buFont typeface="Arial" panose="020B0604020202020204" pitchFamily="34" charset="0"/>
              <a:buChar char="•"/>
            </a:pPr>
            <a:r>
              <a:rPr lang="en-US" sz="1200" dirty="0">
                <a:solidFill>
                  <a:srgbClr val="2B2C30"/>
                </a:solidFill>
              </a:rPr>
              <a:t>Oferirea de stimulente financiare sau beneficii pentru a încuraja participarea.</a:t>
            </a:r>
          </a:p>
          <a:p>
            <a:pPr marL="342900" indent="-342900" latinLnBrk="0">
              <a:buFont typeface="Arial" panose="020B0604020202020204" pitchFamily="34" charset="0"/>
              <a:buChar char="•"/>
            </a:pPr>
            <a:r>
              <a:rPr lang="en-US" sz="1200" dirty="0">
                <a:solidFill>
                  <a:srgbClr val="2B2C30"/>
                </a:solidFill>
              </a:rPr>
              <a:t>Începerea cu proiecte pilot de mici dimensiuni, apoi extinderea în funcție de cerere.</a:t>
            </a:r>
            <a:endParaRPr lang="en-US" sz="1200" dirty="0"/>
          </a:p>
          <a:p>
            <a:pPr marL="342900" indent="-342900" latinLnBrk="0">
              <a:buFont typeface="Arial" panose="020B0604020202020204" pitchFamily="34" charset="0"/>
              <a:buChar char="•"/>
            </a:pPr>
            <a:r>
              <a:rPr lang="en-US" sz="1200" dirty="0">
                <a:solidFill>
                  <a:srgbClr val="2B2C30"/>
                </a:solidFill>
              </a:rPr>
              <a:t>Parteneriate cu întreprinderile locale și municipalitățile pentru adoptarea la scară mai largă.</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înființarea unei comunități energetice,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Consultați prezentarea Every1 despre </a:t>
            </a:r>
            <a:r>
              <a:rPr lang="en-US" altLang="ko-KR" sz="1200" i="1" dirty="0">
                <a:solidFill>
                  <a:srgbClr val="373737"/>
                </a:solidFill>
                <a:ea typeface="맑은 고딕"/>
                <a:hlinkClick r:id="rId3"/>
              </a:rPr>
              <a:t>comunitățile energetice: Noțiuni de bază despre IT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Explorați câteva instrumente: </a:t>
            </a:r>
            <a:r>
              <a:rPr lang="en-US" altLang="ko-KR" sz="1200" dirty="0">
                <a:solidFill>
                  <a:srgbClr val="373737"/>
                </a:solidFill>
                <a:hlinkClick r:id="rId4"/>
              </a:rPr>
              <a:t>Sistemul de informații geografice fotovoltaice (PVGIS) </a:t>
            </a:r>
            <a:r>
              <a:rPr lang="en-US" altLang="ko-KR" sz="1200" dirty="0">
                <a:solidFill>
                  <a:srgbClr val="373737"/>
                </a:solidFill>
              </a:rPr>
              <a:t>estimează potențialul energiei solare la nivel mondial.</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Explorați câteva instrumente: </a:t>
            </a:r>
            <a:r>
              <a:rPr lang="en-US" altLang="ko-KR" sz="1200" dirty="0">
                <a:solidFill>
                  <a:srgbClr val="373737"/>
                </a:solidFill>
                <a:hlinkClick r:id="rId5"/>
              </a:rPr>
              <a:t>Atlasul global al vântului </a:t>
            </a:r>
            <a:r>
              <a:rPr lang="en-US" altLang="ko-KR" sz="1200" dirty="0">
                <a:solidFill>
                  <a:srgbClr val="373737"/>
                </a:solidFill>
              </a:rPr>
              <a:t>cartografiază resursele eoliene pentru studii de fezabilitate.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Explorați câteva instrumente: </a:t>
            </a:r>
            <a:r>
              <a:rPr lang="en-US" altLang="ko-KR" sz="1200" dirty="0">
                <a:solidFill>
                  <a:srgbClr val="373737"/>
                </a:solidFill>
                <a:hlinkClick r:id="rId6"/>
              </a:rPr>
              <a:t>Modelul NREL System Advisor </a:t>
            </a:r>
            <a:r>
              <a:rPr lang="en-US" altLang="ko-KR" sz="1200" dirty="0">
                <a:solidFill>
                  <a:srgbClr val="373737"/>
                </a:solidFill>
              </a:rPr>
              <a:t>(SAM) oferă analize financiare și tehnice pentru energia solară, eoliană și stocarea energiei.</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înființarea unei comunități energetice,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Citiți un </a:t>
            </a:r>
            <a:r>
              <a:rPr lang="en-US" altLang="ko-KR" sz="1200" dirty="0">
                <a:solidFill>
                  <a:srgbClr val="373737"/>
                </a:solidFill>
                <a:ea typeface="맑은 고딕"/>
                <a:hlinkClick r:id="rId3"/>
              </a:rPr>
              <a:t>ghid online pentru înființarea unei comunități energetice </a:t>
            </a:r>
            <a:r>
              <a:rPr lang="en-US" altLang="ko-KR" sz="1200" dirty="0">
                <a:solidFill>
                  <a:srgbClr val="373737"/>
                </a:solidFill>
                <a:ea typeface="맑은 고딕"/>
              </a:rPr>
              <a:t>(în limba germană)</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Explorați</a:t>
            </a:r>
            <a:r>
              <a:rPr lang="en-US" altLang="ko-KR" sz="1200" i="1" dirty="0">
                <a:solidFill>
                  <a:srgbClr val="373737"/>
                </a:solidFill>
                <a:hlinkClick r:id="rId4"/>
              </a:rPr>
              <a:t> 7 tipuri de comunități energetice și acțiuni colective </a:t>
            </a:r>
            <a:r>
              <a:rPr lang="en-US" altLang="ko-KR" sz="1200" dirty="0">
                <a:solidFill>
                  <a:srgbClr val="373737"/>
                </a:solidFill>
              </a:rPr>
              <a:t>în această resursă din cadrul proiectului DECIDE.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Consultați proiectul ENCLUDE</a:t>
            </a:r>
            <a:r>
              <a:rPr lang="en-US" altLang="ko-KR" sz="1200" i="1" dirty="0">
                <a:solidFill>
                  <a:srgbClr val="373737"/>
                </a:solidFill>
                <a:hlinkClick r:id="rId5"/>
              </a:rPr>
              <a:t>. S-ar putea să vă surprindă: Lucruri pe care le-am învățat discutând despre energie cu 68 de inițiative</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Smart Cities Marketplace 2020 </a:t>
            </a:r>
            <a:r>
              <a:rPr lang="en-US" altLang="ko-KR" sz="1200" i="1" dirty="0">
                <a:solidFill>
                  <a:srgbClr val="373737"/>
                </a:solidFill>
                <a:hlinkClick r:id="rId6"/>
              </a:rPr>
              <a:t>Comunități energetice: Broșură cu soluții</a:t>
            </a:r>
            <a:r>
              <a:rPr lang="en-US" altLang="ko-KR" sz="1200" i="1" dirty="0">
                <a:solidFill>
                  <a:srgbClr val="373737"/>
                </a:solidFill>
              </a:rPr>
              <a:t>.</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noProof="0" dirty="0"/>
              <a:t>Această prezentare cu diapozitive</a:t>
            </a:r>
            <a:r>
              <a:rPr lang="en-GB" i="1" noProof="0" dirty="0"/>
              <a:t>, intitulată </a:t>
            </a:r>
            <a:r>
              <a:rPr lang="en-GB" i="1" dirty="0"/>
              <a:t>„Sfaturi</a:t>
            </a:r>
            <a:r>
              <a:rPr lang="en-GB" i="1" noProof="0" dirty="0"/>
              <a:t>, trucuri </a:t>
            </a:r>
            <a:r>
              <a:rPr lang="en-GB" i="1" dirty="0"/>
              <a:t>și instrumente </a:t>
            </a:r>
            <a:r>
              <a:rPr lang="en-GB" i="1" noProof="0" dirty="0"/>
              <a:t>utile </a:t>
            </a:r>
            <a:r>
              <a:rPr lang="en-GB" i="1" dirty="0"/>
              <a:t>pentru a vă ajuta să înființați comunitatea energetică locală”</a:t>
            </a:r>
            <a:r>
              <a:rPr lang="en-GB" i="1" noProof="0" dirty="0"/>
              <a:t>,</a:t>
            </a:r>
            <a:r>
              <a:rPr lang="en-GB" i="1" dirty="0"/>
              <a:t> </a:t>
            </a:r>
            <a:r>
              <a:rPr lang="en-GB" noProof="0" dirty="0"/>
              <a:t>a fost realizată de proiectul Every1 și este licențiată </a:t>
            </a:r>
            <a:r>
              <a:rPr lang="en-GB" noProof="0" dirty="0">
                <a:hlinkClick r:id="rId3"/>
              </a:rPr>
              <a:t>CC BY-SA 4.0</a:t>
            </a:r>
            <a:r>
              <a:rPr lang="en-GB" noProof="0" dirty="0"/>
              <a:t>, cu excepția cazului în care se specifică altfel. </a:t>
            </a:r>
          </a:p>
          <a:p>
            <a:pPr latinLnBrk="0"/>
            <a:endParaRPr lang="en-GB" noProof="0" dirty="0"/>
          </a:p>
          <a:p>
            <a:pPr latinLnBrk="0"/>
            <a:r>
              <a:rPr lang="en-GB" noProof="0" dirty="0"/>
              <a:t>Imaginile utilizate în această prezentare sunt următoarele: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Imaginea de copertă: </a:t>
            </a:r>
            <a:r>
              <a:rPr lang="en-GB" noProof="0" dirty="0">
                <a:solidFill>
                  <a:schemeClr val="dk1"/>
                </a:solidFill>
                <a:ea typeface="Public Sans"/>
                <a:cs typeface="Public Sans"/>
                <a:sym typeface="Public Sans"/>
                <a:hlinkClick r:id="rId4"/>
              </a:rPr>
              <a:t>Moss Community Energy Launch (Atelier de panouri solare DIY) </a:t>
            </a:r>
            <a:r>
              <a:rPr lang="en-GB" noProof="0" dirty="0">
                <a:solidFill>
                  <a:schemeClr val="dk1"/>
                </a:solidFill>
                <a:ea typeface="Public Sans"/>
                <a:cs typeface="Public Sans"/>
                <a:sym typeface="Public Sans"/>
              </a:rPr>
              <a:t>de 10 10 este licențiată </a:t>
            </a:r>
            <a:r>
              <a:rPr lang="en-GB" noProof="0" dirty="0">
                <a:solidFill>
                  <a:schemeClr val="dk1"/>
                </a:solidFill>
                <a:ea typeface="Public Sans"/>
                <a:cs typeface="Public Sans"/>
                <a:sym typeface="Public Sans"/>
                <a:hlinkClick r:id="rId5"/>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Imaginea textului introductiv: Înființarea unei comunități energetice: Considerații suplimentare: </a:t>
            </a:r>
            <a:r>
              <a:rPr lang="en-GB" noProof="0" dirty="0">
                <a:solidFill>
                  <a:schemeClr val="dk1"/>
                </a:solidFill>
                <a:ea typeface="Public Sans"/>
                <a:cs typeface="Public Sans"/>
                <a:sym typeface="Public Sans"/>
                <a:hlinkClick r:id="rId6"/>
              </a:rPr>
              <a:t>Fondul pentru energie curată pune în lumină energiile regenerabile </a:t>
            </a:r>
            <a:r>
              <a:rPr lang="en-GB" noProof="0" dirty="0">
                <a:solidFill>
                  <a:schemeClr val="dk1"/>
                </a:solidFill>
                <a:ea typeface="Public Sans"/>
                <a:cs typeface="Public Sans"/>
                <a:sym typeface="Public Sans"/>
              </a:rPr>
              <a:t>de către Provincia British Columbia este licențiată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Înființarea unei comunități energetice: Primii pași și considerații: </a:t>
            </a:r>
            <a:r>
              <a:rPr lang="en-GB" noProof="0" dirty="0">
                <a:solidFill>
                  <a:schemeClr val="dk1"/>
                </a:solidFill>
                <a:ea typeface="Public Sans"/>
                <a:cs typeface="Public Sans"/>
                <a:sym typeface="Public Sans"/>
                <a:hlinkClick r:id="rId8"/>
              </a:rPr>
              <a:t>Cunoștințe, experiență, narațiune, colaborare </a:t>
            </a:r>
            <a:r>
              <a:rPr lang="en-GB" noProof="0" dirty="0">
                <a:solidFill>
                  <a:schemeClr val="dk1"/>
                </a:solidFill>
                <a:ea typeface="Public Sans"/>
                <a:cs typeface="Public Sans"/>
                <a:sym typeface="Public Sans"/>
              </a:rPr>
              <a:t>de Howard Lake este licențiată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Înființarea unei comunități energetice: Considerații suplimentare: </a:t>
            </a:r>
            <a:r>
              <a:rPr lang="en-GB" noProof="0" dirty="0">
                <a:solidFill>
                  <a:schemeClr val="dk1"/>
                </a:solidFill>
                <a:ea typeface="Public Sans"/>
                <a:cs typeface="Public Sans"/>
                <a:sym typeface="Public Sans"/>
                <a:hlinkClick r:id="rId6"/>
              </a:rPr>
              <a:t>Fondul pentru energie curată pune în lumină energiile regenerabile </a:t>
            </a:r>
            <a:r>
              <a:rPr lang="en-GB" noProof="0" dirty="0">
                <a:solidFill>
                  <a:schemeClr val="dk1"/>
                </a:solidFill>
                <a:ea typeface="Public Sans"/>
                <a:cs typeface="Public Sans"/>
                <a:sym typeface="Public Sans"/>
              </a:rPr>
              <a:t>de către Provincia British Columbia este licențiat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Înființarea unei comunități energetice: Organizare formală: </a:t>
            </a:r>
            <a:r>
              <a:rPr lang="en-GB" noProof="0" dirty="0" err="1">
                <a:solidFill>
                  <a:schemeClr val="dk1"/>
                </a:solidFill>
                <a:ea typeface="Public Sans"/>
                <a:cs typeface="Public Sans"/>
                <a:sym typeface="Public Sans"/>
                <a:hlinkClick r:id="rId10"/>
              </a:rPr>
              <a:t>Afternoon_Planning </a:t>
            </a:r>
            <a:r>
              <a:rPr lang="en-GB" noProof="0" dirty="0">
                <a:solidFill>
                  <a:schemeClr val="dk1"/>
                </a:solidFill>
                <a:ea typeface="Public Sans"/>
                <a:cs typeface="Public Sans"/>
                <a:sym typeface="Public Sans"/>
              </a:rPr>
              <a:t>de Green Mamba :)--&lt; este licențiat </a:t>
            </a:r>
            <a:r>
              <a:rPr lang="en-GB" noProof="0" dirty="0">
                <a:solidFill>
                  <a:schemeClr val="dk1"/>
                </a:solidFill>
                <a:ea typeface="Public Sans"/>
                <a:cs typeface="Public Sans"/>
                <a:sym typeface="Public Sans"/>
                <a:hlinkClick r:id="rId11"/>
              </a:rPr>
              <a:t>CC BY-ND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Înființarea unei comunități energetice: Leadership: </a:t>
            </a:r>
            <a:r>
              <a:rPr lang="en-GB" noProof="0" dirty="0">
                <a:solidFill>
                  <a:schemeClr val="dk1"/>
                </a:solidFill>
                <a:ea typeface="Public Sans"/>
                <a:cs typeface="Public Sans"/>
                <a:sym typeface="Public Sans"/>
                <a:hlinkClick r:id="rId12"/>
              </a:rPr>
              <a:t>Leadership </a:t>
            </a:r>
            <a:r>
              <a:rPr lang="en-GB" noProof="0" dirty="0">
                <a:solidFill>
                  <a:schemeClr val="dk1"/>
                </a:solidFill>
                <a:ea typeface="Public Sans"/>
                <a:cs typeface="Public Sans"/>
                <a:sym typeface="Public Sans"/>
              </a:rPr>
              <a:t>de Luigi </a:t>
            </a:r>
            <a:r>
              <a:rPr lang="en-GB" noProof="0" dirty="0" err="1">
                <a:solidFill>
                  <a:schemeClr val="dk1"/>
                </a:solidFill>
                <a:ea typeface="Public Sans"/>
                <a:cs typeface="Public Sans"/>
                <a:sym typeface="Public Sans"/>
              </a:rPr>
              <a:t>Mengato </a:t>
            </a:r>
            <a:r>
              <a:rPr lang="en-GB" noProof="0" dirty="0">
                <a:solidFill>
                  <a:schemeClr val="dk1"/>
                </a:solidFill>
                <a:ea typeface="Public Sans"/>
                <a:cs typeface="Public Sans"/>
                <a:sym typeface="Public Sans"/>
              </a:rPr>
              <a:t>este licențiat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Înființarea unei comunități energetice: Resurse: </a:t>
            </a:r>
            <a:r>
              <a:rPr lang="en-GB" b="0" i="0" dirty="0" err="1">
                <a:solidFill>
                  <a:srgbClr val="242424"/>
                </a:solidFill>
                <a:effectLst/>
                <a:hlinkClick r:id="rId13"/>
              </a:rPr>
              <a:t>Vorarlberger </a:t>
            </a:r>
            <a:r>
              <a:rPr lang="en-GB" b="0" i="0" dirty="0">
                <a:solidFill>
                  <a:srgbClr val="242424"/>
                </a:solidFill>
                <a:effectLst/>
                <a:hlinkClick r:id="rId13"/>
              </a:rPr>
              <a:t>Kraftwerke-Contor de energie (electric) - contor inteligent-02ASD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 </a:t>
            </a:r>
            <a:r>
              <a:rPr lang="en-GB" b="0" i="0" dirty="0">
                <a:solidFill>
                  <a:srgbClr val="242424"/>
                </a:solidFill>
                <a:effectLst/>
                <a:hlinkClick r:id="rId3"/>
              </a:rPr>
              <a:t>CC BY-SA 4.0</a:t>
            </a:r>
            <a:r>
              <a:rPr lang="en-GB" b="0" i="0" dirty="0">
                <a:solidFill>
                  <a:srgbClr val="242424"/>
                </a:solidFill>
                <a:effectLst/>
              </a:rPr>
              <a: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marL="285750" indent="-285750" latinLnBrk="0">
              <a:buFont typeface="Arial" panose="020B0604020202020204" pitchFamily="34" charset="0"/>
              <a:buChar char="•"/>
            </a:pPr>
            <a:r>
              <a:rPr lang="en-GB" dirty="0">
                <a:solidFill>
                  <a:srgbClr val="242424"/>
                </a:solidFill>
              </a:rPr>
              <a:t>Înființarea unei comunități energetice: Membrii dvs.: „Realizarea potențialului” de Beck Pitt este licențiat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200" dirty="0">
                <a:solidFill>
                  <a:srgbClr val="242424"/>
                </a:solidFill>
                <a:ea typeface="Public Sans"/>
                <a:cs typeface="Public Sans"/>
                <a:sym typeface="Public Sans"/>
              </a:rPr>
              <a:t>Înființarea unei comunități energetice: Finanțare: </a:t>
            </a:r>
            <a:r>
              <a:rPr lang="en-GB" sz="1200" dirty="0">
                <a:solidFill>
                  <a:srgbClr val="242424"/>
                </a:solidFill>
                <a:ea typeface="Public Sans"/>
                <a:cs typeface="Public Sans"/>
                <a:sym typeface="Public Sans"/>
                <a:hlinkClick r:id="rId4"/>
              </a:rPr>
              <a:t>Facturi de energie electrică cu bec și calculator </a:t>
            </a:r>
            <a:r>
              <a:rPr lang="en-GB" sz="1200" dirty="0">
                <a:solidFill>
                  <a:srgbClr val="242424"/>
                </a:solidFill>
                <a:ea typeface="Public Sans"/>
                <a:cs typeface="Public Sans"/>
                <a:sym typeface="Public Sans"/>
              </a:rPr>
              <a:t>de Uswitch.com Images este </a:t>
            </a:r>
            <a:r>
              <a:rPr lang="en-GB" dirty="0">
                <a:solidFill>
                  <a:srgbClr val="242424"/>
                </a:solidFill>
              </a:rPr>
              <a:t>licențiată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Înființarea unei comunități energetice: Implicarea comunității și a părților interesate: </a:t>
            </a:r>
            <a:r>
              <a:rPr lang="en-GB" noProof="0" dirty="0">
                <a:solidFill>
                  <a:schemeClr val="dk1"/>
                </a:solidFill>
                <a:ea typeface="Public Sans"/>
                <a:cs typeface="Public Sans"/>
                <a:sym typeface="Public Sans"/>
                <a:hlinkClick r:id="rId5"/>
              </a:rPr>
              <a:t>Lansarea Moss Community Energy (atelier de panouri solare DIY) </a:t>
            </a:r>
            <a:r>
              <a:rPr lang="en-GB" noProof="0" dirty="0">
                <a:solidFill>
                  <a:schemeClr val="dk1"/>
                </a:solidFill>
                <a:ea typeface="Public Sans"/>
                <a:cs typeface="Public Sans"/>
                <a:sym typeface="Public Sans"/>
              </a:rPr>
              <a:t>de 10 10 este licențiată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Începem fiecare secțiune cu o întrebare de reflecție. Acordați-vă un moment pentru a analiza fiecare întrebare, înainte de a trece la diapozitivul următor. </a:t>
            </a:r>
          </a:p>
          <a:p>
            <a:pPr latinLnBrk="0"/>
            <a:endParaRPr lang="en-GB" sz="1200" dirty="0">
              <a:solidFill>
                <a:srgbClr val="2B2C30"/>
              </a:solidFill>
              <a:sym typeface="Public Sans"/>
            </a:endParaRPr>
          </a:p>
          <a:p>
            <a:pPr latinLnBrk="0"/>
            <a:r>
              <a:rPr lang="en-GB" sz="1200" dirty="0">
                <a:solidFill>
                  <a:srgbClr val="2B2C30"/>
                </a:solidFill>
                <a:sym typeface="Public Sans"/>
              </a:rPr>
              <a:t>Puteți parcurge fiecare întrebare pe rând. </a:t>
            </a:r>
          </a:p>
          <a:p>
            <a:pPr latinLnBrk="0"/>
            <a:r>
              <a:rPr lang="en-GB" sz="1200" dirty="0">
                <a:solidFill>
                  <a:srgbClr val="2B2C30"/>
                </a:solidFill>
                <a:sym typeface="Public Sans"/>
              </a:rPr>
              <a:t>Alternativ, puteți selecta o anumită întrebare pe care doriți să o explorați mai întâi prin intermediul meniului.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Începeți chiar azi!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Ce trebuie să iau în considerare atunci când doresc să înființez o comunitate energetică?</a:t>
            </a:r>
          </a:p>
          <a:p>
            <a:pPr marL="342900" indent="-342900" latinLnBrk="0">
              <a:buFont typeface="+mj-lt"/>
              <a:buAutoNum type="arabicPeriod"/>
            </a:pPr>
            <a:r>
              <a:rPr lang="en-US" sz="1200" dirty="0">
                <a:ea typeface="Public Sans"/>
                <a:cs typeface="Public Sans"/>
                <a:sym typeface="Public Sans"/>
              </a:rPr>
              <a:t>Ce alte aspecte trebuie să iau în considerare atunci când înființez o comunitate energetică?</a:t>
            </a:r>
          </a:p>
          <a:p>
            <a:pPr marL="342900" indent="-342900" latinLnBrk="0">
              <a:buFont typeface="+mj-lt"/>
              <a:buAutoNum type="arabicPeriod"/>
            </a:pPr>
            <a:r>
              <a:rPr lang="en-US" sz="1200" dirty="0">
                <a:ea typeface="Public Sans"/>
                <a:cs typeface="Public Sans"/>
                <a:sym typeface="Public Sans"/>
              </a:rPr>
              <a:t>Care sunt formalitățile cheie pentru înființarea unei comunități energetice?</a:t>
            </a:r>
          </a:p>
          <a:p>
            <a:pPr marL="342900" indent="-342900" latinLnBrk="0">
              <a:buFont typeface="+mj-lt"/>
              <a:buAutoNum type="arabicPeriod"/>
            </a:pPr>
            <a:r>
              <a:rPr lang="en-US" sz="1200" dirty="0">
                <a:ea typeface="Public Sans"/>
                <a:cs typeface="Public Sans"/>
                <a:sym typeface="Public Sans"/>
              </a:rPr>
              <a:t>Cum pot conduce în mod eficient o comunitate energetică?</a:t>
            </a:r>
          </a:p>
          <a:p>
            <a:pPr marL="342900" indent="-342900" latinLnBrk="0">
              <a:buFont typeface="+mj-lt"/>
              <a:buAutoNum type="arabicPeriod"/>
            </a:pPr>
            <a:r>
              <a:rPr lang="en-US" sz="1200" dirty="0">
                <a:ea typeface="Public Sans"/>
                <a:cs typeface="Public Sans"/>
                <a:sym typeface="Public Sans"/>
              </a:rPr>
              <a:t>De ce echipamente am nevoie pentru a înființa o comunitate energetică?</a:t>
            </a:r>
          </a:p>
          <a:p>
            <a:pPr marL="342900" indent="-342900" latinLnBrk="0">
              <a:buFont typeface="+mj-lt"/>
              <a:buAutoNum type="arabicPeriod"/>
            </a:pPr>
            <a:r>
              <a:rPr lang="en-US" sz="1200" dirty="0">
                <a:ea typeface="Public Sans"/>
                <a:cs typeface="Public Sans"/>
                <a:sym typeface="Public Sans"/>
              </a:rPr>
              <a:t>Cum arată calitatea de membru al unei comunități energetice? </a:t>
            </a:r>
          </a:p>
          <a:p>
            <a:pPr marL="342900" indent="-342900" latinLnBrk="0">
              <a:buFont typeface="+mj-lt"/>
              <a:buAutoNum type="arabicPeriod"/>
            </a:pPr>
            <a:r>
              <a:rPr lang="en-US" sz="1200" dirty="0">
                <a:ea typeface="Public Sans"/>
                <a:cs typeface="Public Sans"/>
                <a:sym typeface="Public Sans"/>
              </a:rPr>
              <a:t>Ce finanțare ar putea fi disponibilă pentru a-mi susține comunitatea energetică?</a:t>
            </a:r>
          </a:p>
          <a:p>
            <a:pPr marL="342900" indent="-342900" latinLnBrk="0">
              <a:buFont typeface="+mj-lt"/>
              <a:buAutoNum type="arabicPeriod"/>
            </a:pPr>
            <a:r>
              <a:rPr lang="en-US" sz="1200" dirty="0">
                <a:ea typeface="Public Sans"/>
                <a:cs typeface="Public Sans"/>
                <a:sym typeface="Public Sans"/>
              </a:rPr>
              <a:t>Cum pot interacționa eficient cu comunitatea mai largă și cu părțile interesate?</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Înființarea unei comunități energetice: primii pași și aspecte de luat în considerare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Ce trebuie să iau în considerare atunci când doresc să înființez o comunitate energetică?</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Înființarea unei comunități energetice: primii pași și aspecte de luat în considerare</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Gândiți-vă ce tip de comunitate energetică doriți să înființați. Cine va participa? Care este motivația comunității energetice?</a:t>
            </a:r>
          </a:p>
          <a:p>
            <a:pPr marL="342900" indent="-342900" latinLnBrk="0">
              <a:buFont typeface="Arial" panose="020B0604020202020204" pitchFamily="34" charset="0"/>
              <a:buChar char="•"/>
            </a:pPr>
            <a:r>
              <a:rPr lang="en-GB" sz="2200" dirty="0">
                <a:solidFill>
                  <a:srgbClr val="2B2C30"/>
                </a:solidFill>
                <a:ea typeface="Public Sans"/>
                <a:cs typeface="Public Sans"/>
              </a:rPr>
              <a:t>Aflați mai multe despre diferitele tipuri de comunități energetice, inclusiv </a:t>
            </a:r>
            <a:r>
              <a:rPr lang="en-GB" sz="2200" dirty="0">
                <a:solidFill>
                  <a:srgbClr val="2B2C30"/>
                </a:solidFill>
                <a:ea typeface="Public Sans"/>
                <a:cs typeface="Public Sans"/>
                <a:hlinkClick r:id="rId3"/>
              </a:rPr>
              <a:t>comunitățile energetice conduse de cetățeni </a:t>
            </a:r>
            <a:r>
              <a:rPr lang="en-GB" sz="2200" dirty="0">
                <a:solidFill>
                  <a:srgbClr val="2B2C30"/>
                </a:solidFill>
                <a:ea typeface="Public Sans"/>
                <a:cs typeface="Public Sans"/>
              </a:rPr>
              <a:t>și </a:t>
            </a:r>
            <a:r>
              <a:rPr lang="en-GB" sz="2200" dirty="0">
                <a:solidFill>
                  <a:srgbClr val="2B2C30"/>
                </a:solidFill>
                <a:ea typeface="Public Sans"/>
                <a:cs typeface="Public Sans"/>
                <a:hlinkClick r:id="rId4"/>
              </a:rPr>
              <a:t>comunitățile de energie regenerabilă</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Ce tehnologii sunt deja implementate sau sunt planificate?</a:t>
            </a:r>
          </a:p>
          <a:p>
            <a:pPr marL="800100" lvl="1" indent="-342900" latinLnBrk="0">
              <a:buFont typeface="Arial" panose="020B0604020202020204" pitchFamily="34" charset="0"/>
              <a:buChar char="•"/>
            </a:pPr>
            <a:r>
              <a:rPr lang="en-GB" sz="2200" dirty="0">
                <a:solidFill>
                  <a:srgbClr val="2B2C30"/>
                </a:solidFill>
              </a:rPr>
              <a:t>Luați în considerare panourile fotovoltaice (PV) sau solare, stocarea energiei, contoarele inteligente.</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Înființarea unei comunități energetice: primii pași și aspecte de luat în considerare</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Cine va gestiona comunitatea energetică? </a:t>
            </a:r>
          </a:p>
          <a:p>
            <a:pPr marL="800100" lvl="1" indent="-342900" latinLnBrk="0">
              <a:buFont typeface="Arial" panose="020B0604020202020204" pitchFamily="34" charset="0"/>
              <a:buChar char="•"/>
            </a:pPr>
            <a:r>
              <a:rPr lang="en-GB" sz="2200" dirty="0">
                <a:solidFill>
                  <a:srgbClr val="2B2C30"/>
                </a:solidFill>
              </a:rPr>
              <a:t>O veți gestiona dvs. sau preferați să apelați la un contractor extern?</a:t>
            </a:r>
          </a:p>
          <a:p>
            <a:pPr marL="342900" indent="-342900" latinLnBrk="0">
              <a:buFont typeface="Arial" panose="020B0604020202020204" pitchFamily="34" charset="0"/>
              <a:buChar char="•"/>
            </a:pPr>
            <a:r>
              <a:rPr lang="en-GB" sz="2200" dirty="0">
                <a:solidFill>
                  <a:srgbClr val="2B2C30"/>
                </a:solidFill>
                <a:ea typeface="Public Sans"/>
                <a:cs typeface="Public Sans"/>
              </a:rPr>
              <a:t>Cine vă poate oferi sprijin?</a:t>
            </a:r>
            <a:endParaRPr lang="en-GB" sz="2200" dirty="0"/>
          </a:p>
          <a:p>
            <a:pPr marL="800100" lvl="1" indent="-342900" latinLnBrk="0">
              <a:buFont typeface="Arial" panose="020B0604020202020204" pitchFamily="34" charset="0"/>
              <a:buChar char="•"/>
            </a:pPr>
            <a:r>
              <a:rPr lang="en-GB" sz="2200" dirty="0">
                <a:solidFill>
                  <a:srgbClr val="2B2C30"/>
                </a:solidFill>
              </a:rPr>
              <a:t>Pot exista agenții regionale sau naționale de energie sau finanțare și exemple de bune practici pe care le puteți folosi ca sursă de inspirație și/sau sprijin.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Înființarea unei comunități energetice: alte aspecte de luat în considerare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Ce altceva trebuie să iau în considerare atunci când înființez o comunitate energetică?</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Înființarea unei comunități energetice: alte aspecte de luat în considerare</a:t>
            </a:r>
            <a:endParaRPr lang="en-US" sz="1050" dirty="0">
              <a:solidFill>
                <a:schemeClr val="bg1"/>
              </a:solidFill>
            </a:endParaRPr>
          </a:p>
          <a:p>
            <a:pPr latinLnBrk="0"/>
            <a:r>
              <a:rPr lang="en-GB" sz="1200" dirty="0">
                <a:ea typeface="Public Sans"/>
                <a:cs typeface="Public Sans"/>
                <a:sym typeface="Public Sans"/>
              </a:rPr>
              <a:t>Este esențial să luați în considerare modul în care veți gestiona comunitatea energetică. Țineți cont de următoarele aspecte cheie:</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Un cadru solid și clar.</a:t>
            </a:r>
          </a:p>
          <a:p>
            <a:pPr marL="342900" indent="-342900" latinLnBrk="0">
              <a:buFont typeface="Arial" panose="020B0604020202020204" pitchFamily="34" charset="0"/>
              <a:buChar char="•"/>
            </a:pPr>
            <a:r>
              <a:rPr lang="en-GB" sz="1200" dirty="0"/>
              <a:t>Active financiare.</a:t>
            </a:r>
          </a:p>
          <a:p>
            <a:pPr marL="342900" indent="-342900" latinLnBrk="0">
              <a:buFont typeface="Arial" panose="020B0604020202020204" pitchFamily="34" charset="0"/>
              <a:buChar char="•"/>
            </a:pPr>
            <a:r>
              <a:rPr lang="en-GB" sz="1200" dirty="0"/>
              <a:t>Implicarea comunității și a părților interesate.</a:t>
            </a:r>
          </a:p>
          <a:p>
            <a:pPr marL="342900" indent="-342900" latinLnBrk="0">
              <a:buFont typeface="Arial" panose="020B0604020202020204" pitchFamily="34" charset="0"/>
              <a:buChar char="•"/>
            </a:pPr>
            <a:r>
              <a:rPr lang="en-GB" sz="1200" dirty="0"/>
              <a:t>Gestionarea operațională?</a:t>
            </a:r>
          </a:p>
          <a:p>
            <a:pPr marL="342900" indent="-342900" latinLnBrk="0">
              <a:buFont typeface="Arial" panose="020B0604020202020204" pitchFamily="34" charset="0"/>
              <a:buChar char="•"/>
            </a:pPr>
            <a:r>
              <a:rPr lang="en-GB" sz="1200" dirty="0"/>
              <a:t>Scalabilitate și creștere viitoare.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78A07BA4-28E0-F382-2B1B-377D30E3F7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6" name="TextBox 5">
            <a:extLst>
              <a:ext uri="{FF2B5EF4-FFF2-40B4-BE49-F238E27FC236}">
                <a16:creationId xmlns:a16="http://schemas.microsoft.com/office/drawing/2014/main" id="{E73D8485-9867-D069-C537-AD8C1F3F2246}"/>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1256925"/>
            <a:ext cx="6861079" cy="5284709"/>
          </a:xfrm>
          <a:prstGeom prst="rect">
            <a:avLst/>
          </a:prstGeom>
        </p:spPr>
        <p:txBody>
          <a:bodyPr/>
          <a:lstStyle/>
          <a:p>
            <a:pPr lvl="0" latinLnBrk="0">
              <a:defRPr/>
            </a:pPr>
            <a:r>
              <a:rPr lang="ro-RO" sz="5400" noProof="1"/>
              <a:t>Sfaturi utile, trucuri și instrumente pentru a vă ajuta să înființați comunitatea energetică</a:t>
            </a:r>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organizarea formală - Introducere</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Care sunt formalitățile necesare pentru înființarea unei comunități energetice?</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organizarea formală</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2281016"/>
            <a:ext cx="6640971" cy="4154984"/>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400" dirty="0">
                <a:solidFill>
                  <a:srgbClr val="2B2C30"/>
                </a:solidFill>
                <a:ea typeface="Public Sans"/>
                <a:cs typeface="Public Sans"/>
              </a:rPr>
              <a:t>Creați o </a:t>
            </a:r>
            <a:r>
              <a:rPr lang="en-US" sz="2400" b="1" dirty="0">
                <a:solidFill>
                  <a:srgbClr val="2B2C30"/>
                </a:solidFill>
                <a:ea typeface="Public Sans"/>
                <a:cs typeface="Public Sans"/>
              </a:rPr>
              <a:t>schiță </a:t>
            </a:r>
            <a:r>
              <a:rPr lang="en-US" sz="2400" dirty="0">
                <a:solidFill>
                  <a:srgbClr val="2B2C30"/>
                </a:solidFill>
                <a:ea typeface="Public Sans"/>
                <a:cs typeface="Public Sans"/>
              </a:rPr>
              <a:t>detaliată </a:t>
            </a:r>
            <a:r>
              <a:rPr lang="en-US" sz="2400" b="1" dirty="0">
                <a:solidFill>
                  <a:srgbClr val="2B2C30"/>
                </a:solidFill>
                <a:ea typeface="Public Sans"/>
                <a:cs typeface="Public Sans"/>
              </a:rPr>
              <a:t>a proiectului</a:t>
            </a:r>
            <a:r>
              <a:rPr lang="en-US" sz="2400" dirty="0">
                <a:solidFill>
                  <a:srgbClr val="2B2C30"/>
                </a:solidFill>
                <a:ea typeface="Public Sans"/>
                <a:cs typeface="Public Sans"/>
              </a:rPr>
              <a:t>, incluzând toate informațiile disponibile și calendarul.</a:t>
            </a:r>
            <a:endParaRPr lang="en-US" sz="2400" dirty="0">
              <a:solidFill>
                <a:srgbClr val="2B2C30"/>
              </a:solidFill>
              <a:ea typeface="Public Sans"/>
            </a:endParaRPr>
          </a:p>
          <a:p>
            <a:pPr marL="457200" indent="-457200" latinLnBrk="0">
              <a:buFont typeface="Arial"/>
              <a:buChar char="•"/>
            </a:pPr>
            <a:r>
              <a:rPr lang="en-US" sz="2400" dirty="0">
                <a:solidFill>
                  <a:srgbClr val="2B2C30"/>
                </a:solidFill>
                <a:ea typeface="Public Sans"/>
                <a:cs typeface="Public Sans"/>
              </a:rPr>
              <a:t>Asigurați-vă că respectați legislația în vigoare, verificând </a:t>
            </a:r>
            <a:r>
              <a:rPr lang="en-US" sz="2400" b="1" dirty="0">
                <a:solidFill>
                  <a:srgbClr val="2B2C30"/>
                </a:solidFill>
                <a:ea typeface="Public Sans"/>
                <a:cs typeface="Public Sans"/>
              </a:rPr>
              <a:t>cerințele legale </a:t>
            </a:r>
            <a:r>
              <a:rPr lang="en-US" sz="2400" dirty="0">
                <a:solidFill>
                  <a:srgbClr val="2B2C30"/>
                </a:solidFill>
                <a:ea typeface="Public Sans"/>
                <a:cs typeface="Public Sans"/>
              </a:rPr>
              <a:t>aplicabile tipului dvs. de comunitate energetică. Verificați toate reglementările aplicabile – acestea pot include reglementări naționale, regionale, locale sau municipale.</a:t>
            </a:r>
            <a:endParaRPr lang="en-US" sz="2400" dirty="0">
              <a:ea typeface="Public Sans"/>
            </a:endParaRPr>
          </a:p>
          <a:p>
            <a:pPr marL="457200" indent="-457200" latinLnBrk="0">
              <a:buFont typeface="Arial"/>
              <a:buChar char="•"/>
            </a:pPr>
            <a:r>
              <a:rPr lang="en-US" sz="2400" dirty="0">
                <a:solidFill>
                  <a:srgbClr val="2B2C30"/>
                </a:solidFill>
                <a:ea typeface="Public Sans"/>
                <a:cs typeface="Public Sans"/>
              </a:rPr>
              <a:t>Verificați dacă trebuie să vă </a:t>
            </a:r>
            <a:r>
              <a:rPr lang="en-US" sz="2400" b="1" dirty="0">
                <a:solidFill>
                  <a:srgbClr val="2B2C30"/>
                </a:solidFill>
                <a:ea typeface="Public Sans"/>
                <a:cs typeface="Public Sans"/>
              </a:rPr>
              <a:t>înregistrați oficial </a:t>
            </a:r>
            <a:r>
              <a:rPr lang="en-US" sz="2400" dirty="0">
                <a:solidFill>
                  <a:srgbClr val="2B2C30"/>
                </a:solidFill>
                <a:ea typeface="Public Sans"/>
                <a:cs typeface="Public Sans"/>
              </a:rPr>
              <a:t>comunitatea energetică.</a:t>
            </a:r>
            <a:endParaRPr lang="en-US" sz="2400" dirty="0"/>
          </a:p>
          <a:p>
            <a:pPr marL="457200" indent="-457200" latinLnBrk="0">
              <a:buFont typeface="Arial"/>
              <a:buChar char="•"/>
            </a:pPr>
            <a:r>
              <a:rPr lang="en-US" sz="2400" dirty="0">
                <a:solidFill>
                  <a:srgbClr val="2B2C30"/>
                </a:solidFill>
                <a:ea typeface="Public Sans"/>
              </a:rPr>
              <a:t>Clarificați procedura și cerințele de </a:t>
            </a:r>
            <a:r>
              <a:rPr lang="en" sz="2400" dirty="0">
                <a:solidFill>
                  <a:srgbClr val="2B2C30"/>
                </a:solidFill>
                <a:ea typeface="Public Sans"/>
              </a:rPr>
              <a:t>înregistrare cu </a:t>
            </a:r>
            <a:r>
              <a:rPr lang="en" sz="2400" b="1" dirty="0">
                <a:solidFill>
                  <a:srgbClr val="2B2C30"/>
                </a:solidFill>
                <a:ea typeface="Public Sans"/>
              </a:rPr>
              <a:t>operatorul de rețea</a:t>
            </a:r>
            <a:r>
              <a:rPr lang="en" sz="2400" dirty="0">
                <a:solidFill>
                  <a:srgbClr val="2B2C30"/>
                </a:solidFill>
                <a:ea typeface="Public Sans"/>
              </a:rPr>
              <a:t>.</a:t>
            </a:r>
            <a:endParaRPr lang="en-US" sz="24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Conducere -  Introducere</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Cum pot conduce eficient o comunitate energetică?</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Conducerea</a:t>
            </a:r>
            <a:endParaRPr lang="ro-RO" noProof="1">
              <a:effectLst/>
            </a:endParaRPr>
          </a:p>
          <a:p>
            <a:endParaRPr lang="ro-RO" noProof="1"/>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54174" y="2356801"/>
            <a:ext cx="6879262" cy="3785652"/>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Constituiți o </a:t>
            </a:r>
            <a:r>
              <a:rPr lang="en-US" sz="2400" b="1" dirty="0">
                <a:solidFill>
                  <a:srgbClr val="2B2C30"/>
                </a:solidFill>
                <a:latin typeface="Calibri"/>
                <a:ea typeface="Public Sans"/>
                <a:cs typeface="Public Sans"/>
              </a:rPr>
              <a:t>echipă de bază</a:t>
            </a:r>
            <a:r>
              <a:rPr lang="en-US" sz="2400" dirty="0">
                <a:solidFill>
                  <a:srgbClr val="2B2C30"/>
                </a:solidFill>
                <a:latin typeface="Calibri"/>
                <a:ea typeface="Public Sans"/>
                <a:cs typeface="Public Sans"/>
              </a:rPr>
              <a:t>: acest grup trebuie să fie de încredere, activ și nu prea mare.</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Public Sans"/>
                <a:cs typeface="Public Sans"/>
              </a:rPr>
              <a:t>Împărțiți </a:t>
            </a:r>
            <a:r>
              <a:rPr lang="en-US" sz="2400" dirty="0">
                <a:solidFill>
                  <a:srgbClr val="2B2C30"/>
                </a:solidFill>
                <a:latin typeface="Calibri"/>
                <a:ea typeface="Calibri"/>
                <a:cs typeface="Calibri"/>
              </a:rPr>
              <a:t>sarcinile: stabiliți clar cine se ocupă de fiecare sarcină. De exemplu, facturare, monitorizare sau comunicare. </a:t>
            </a:r>
            <a:r>
              <a:rPr lang="en-US" sz="2400" b="1" dirty="0">
                <a:solidFill>
                  <a:srgbClr val="2B2C30"/>
                </a:solidFill>
                <a:latin typeface="Calibri"/>
                <a:ea typeface="Calibri"/>
                <a:cs typeface="Calibri"/>
              </a:rPr>
              <a:t>Clarificarea sarcinilor și responsabilităților </a:t>
            </a:r>
            <a:r>
              <a:rPr lang="en-US" sz="2400" dirty="0">
                <a:solidFill>
                  <a:srgbClr val="2B2C30"/>
                </a:solidFill>
                <a:latin typeface="Calibri"/>
                <a:ea typeface="Calibri"/>
                <a:cs typeface="Calibri"/>
              </a:rPr>
              <a:t>din timp ajută la evitarea conflictelor!</a:t>
            </a:r>
          </a:p>
          <a:p>
            <a:pPr marL="457200" indent="-457200" latinLnBrk="0">
              <a:buChar char="•"/>
            </a:pPr>
            <a:r>
              <a:rPr lang="en-US" sz="2400" dirty="0">
                <a:solidFill>
                  <a:srgbClr val="2B2C30"/>
                </a:solidFill>
                <a:latin typeface="Calibri"/>
                <a:ea typeface="Calibri"/>
                <a:cs typeface="Calibri"/>
              </a:rPr>
              <a:t>Estimați în mod realist </a:t>
            </a:r>
            <a:r>
              <a:rPr lang="en-US" sz="2400" b="1" dirty="0">
                <a:solidFill>
                  <a:srgbClr val="2B2C30"/>
                </a:solidFill>
                <a:latin typeface="Calibri"/>
                <a:ea typeface="Calibri"/>
                <a:cs typeface="Calibri"/>
              </a:rPr>
              <a:t>timpul disponibil</a:t>
            </a:r>
            <a:r>
              <a:rPr lang="en-US" sz="2400" dirty="0">
                <a:solidFill>
                  <a:srgbClr val="2B2C30"/>
                </a:solidFill>
                <a:latin typeface="Calibri"/>
                <a:ea typeface="Calibri"/>
                <a:cs typeface="Calibri"/>
              </a:rPr>
              <a:t>: este suficient pentru activitățile planificate? Luați în considerare includerea unor măsuri de urgență pentru sarcini neprevăzute sau întârzieri.</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Resurse - Introducere</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De ce echipamente am nevoie pentru a înființa o comunitate energetică?</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Resurse </a:t>
            </a:r>
            <a:endParaRPr lang="ro-RO" noProof="1">
              <a:effectLst/>
            </a:endParaRPr>
          </a:p>
          <a:p>
            <a:endParaRPr lang="ro-RO"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2646716" y="1994367"/>
            <a:ext cx="9448828" cy="4093428"/>
          </a:xfrm>
          <a:prstGeom prst="rect">
            <a:avLst/>
          </a:prstGeom>
          <a:noFill/>
        </p:spPr>
        <p:txBody>
          <a:bodyPr wrap="square" rtlCol="0">
            <a:spAutoFit/>
          </a:bodyPr>
          <a:lstStyle/>
          <a:p>
            <a:pPr latinLnBrk="0"/>
            <a:r>
              <a:rPr lang="en-US" sz="2000" dirty="0">
                <a:solidFill>
                  <a:srgbClr val="2B2C30"/>
                </a:solidFill>
              </a:rPr>
              <a:t>Crearea unei comunități energetice implică instalarea și întreținerea  echipamentelor necesare pentru generarea, stocarea, gestionarea și distribuția energiei între membrii comunității. De exemplu: </a:t>
            </a:r>
            <a:endParaRPr lang="en-US" sz="2000" dirty="0"/>
          </a:p>
          <a:p>
            <a:pPr marL="457200" indent="-457200" latinLnBrk="0">
              <a:buFont typeface="Arial"/>
              <a:buChar char="•"/>
            </a:pPr>
            <a:r>
              <a:rPr lang="en-US" sz="2000" dirty="0">
                <a:solidFill>
                  <a:srgbClr val="2B2C30"/>
                </a:solidFill>
                <a:sym typeface="Public Sans"/>
              </a:rPr>
              <a:t>Producerea de energie regenerabilă: panouri fotovoltaice, turbine eoliene, microhidrocentrale.</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Stocarea energiei: sisteme de baterii, stocarea energiei termice.</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Gestionarea și monitorizarea energiei: </a:t>
            </a:r>
            <a:r>
              <a:rPr lang="en-US" sz="2000" dirty="0">
                <a:solidFill>
                  <a:srgbClr val="2B2C30"/>
                </a:solidFill>
              </a:rPr>
              <a:t>contoare inteligente; sisteme de gestionare a energiei (EMS).</a:t>
            </a:r>
          </a:p>
          <a:p>
            <a:pPr marL="457200" indent="-457200" latinLnBrk="0">
              <a:buFont typeface="Arial"/>
              <a:buChar char="•"/>
            </a:pPr>
            <a:r>
              <a:rPr lang="en-US" sz="2000" dirty="0">
                <a:solidFill>
                  <a:srgbClr val="2B2C30"/>
                </a:solidFill>
              </a:rPr>
              <a:t>Integrarea și siguranța rețelei: invertoare; dispozitive de siguranță.</a:t>
            </a:r>
          </a:p>
          <a:p>
            <a:pPr marL="457200" indent="-457200" latinLnBrk="0">
              <a:buFont typeface="Arial"/>
              <a:buChar char="•"/>
            </a:pPr>
            <a:r>
              <a:rPr lang="en-US" sz="2000" dirty="0">
                <a:solidFill>
                  <a:srgbClr val="2B2C30"/>
                </a:solidFill>
              </a:rPr>
              <a:t>Comunicare și control: sisteme SCADA, senzori IoT; tehnologie de rețea inteligentă.</a:t>
            </a:r>
          </a:p>
          <a:p>
            <a:pPr marL="457200" indent="-457200" latinLnBrk="0">
              <a:buFont typeface="Arial"/>
              <a:buChar char="•"/>
            </a:pPr>
            <a:r>
              <a:rPr lang="en-US" sz="2000" dirty="0">
                <a:solidFill>
                  <a:srgbClr val="2B2C30"/>
                </a:solidFill>
              </a:rPr>
              <a:t>Integrarea vehiculelor electrice: stații de încărcare; sisteme Vehicle-to-grid (V2G).</a:t>
            </a:r>
          </a:p>
          <a:p>
            <a:pPr latinLnBrk="0"/>
            <a:r>
              <a:rPr lang="en-US" sz="2000" b="1" dirty="0">
                <a:solidFill>
                  <a:srgbClr val="2B2C30"/>
                </a:solidFill>
              </a:rPr>
              <a:t>Implementarea și utilizarea depind de cadrul legal al țării dumneavoastră</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Membrii dvs. - Introducere </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Cum arată apartenența la o comunitate energetică?</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Membrii dvs. </a:t>
            </a:r>
            <a:endParaRPr lang="ro-RO" noProof="1">
              <a:effectLst/>
            </a:endParaRPr>
          </a:p>
          <a:p>
            <a:endParaRPr lang="ro-RO"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4822521" y="2132878"/>
            <a:ext cx="7198290" cy="4093428"/>
          </a:xfrm>
          <a:prstGeom prst="rect">
            <a:avLst/>
          </a:prstGeom>
          <a:noFill/>
        </p:spPr>
        <p:txBody>
          <a:bodyPr wrap="square" rtlCol="0">
            <a:spAutoFit/>
          </a:bodyPr>
          <a:lstStyle/>
          <a:p>
            <a:pPr latinLnBrk="0"/>
            <a:r>
              <a:rPr lang="en-US" sz="2000" dirty="0">
                <a:solidFill>
                  <a:srgbClr val="2B2C30"/>
                </a:solidFill>
              </a:rPr>
              <a:t>Atunci când vă gândiți la condițiile de aderare la o comunitate energetică, ar trebui să: </a:t>
            </a:r>
            <a:endParaRPr lang="en-US" sz="2000" b="1" dirty="0">
              <a:solidFill>
                <a:srgbClr val="2B2C30"/>
              </a:solidFill>
            </a:endParaRPr>
          </a:p>
          <a:p>
            <a:pPr marL="342900" indent="-342900" latinLnBrk="0">
              <a:buFont typeface="Arial" panose="020B0604020202020204" pitchFamily="34" charset="0"/>
              <a:buChar char="•"/>
            </a:pPr>
            <a:r>
              <a:rPr lang="en-US" sz="2000" dirty="0">
                <a:solidFill>
                  <a:srgbClr val="2B2C30"/>
                </a:solidFill>
              </a:rPr>
              <a:t>Luați în considerare </a:t>
            </a:r>
            <a:r>
              <a:rPr lang="en-US" sz="2000" b="1" dirty="0">
                <a:solidFill>
                  <a:srgbClr val="2B2C30"/>
                </a:solidFill>
              </a:rPr>
              <a:t>cotizațiile de membru </a:t>
            </a:r>
            <a:r>
              <a:rPr lang="en-US" sz="2000" dirty="0">
                <a:solidFill>
                  <a:srgbClr val="2B2C30"/>
                </a:solidFill>
              </a:rPr>
              <a:t>- acolo unde este cazul - pentru a acoperi sarcinile administrative.</a:t>
            </a:r>
          </a:p>
          <a:p>
            <a:pPr marL="342900" indent="-342900" latinLnBrk="0">
              <a:buFont typeface="Arial" panose="020B0604020202020204" pitchFamily="34" charset="0"/>
              <a:buChar char="•"/>
            </a:pPr>
            <a:r>
              <a:rPr lang="en-US" sz="2000" dirty="0">
                <a:solidFill>
                  <a:srgbClr val="2B2C30"/>
                </a:solidFill>
              </a:rPr>
              <a:t>Să definiți </a:t>
            </a:r>
            <a:r>
              <a:rPr lang="en-US" sz="2000" b="1" dirty="0">
                <a:solidFill>
                  <a:srgbClr val="2B2C30"/>
                </a:solidFill>
              </a:rPr>
              <a:t>cheile de partajare </a:t>
            </a:r>
            <a:r>
              <a:rPr lang="en-US" sz="2000" dirty="0">
                <a:solidFill>
                  <a:srgbClr val="2B2C30"/>
                </a:solidFill>
              </a:rPr>
              <a:t>între membri (cine primește cât și la ce oră din zi).</a:t>
            </a:r>
          </a:p>
          <a:p>
            <a:pPr marL="342900" indent="-342900" latinLnBrk="0">
              <a:buFont typeface="Arial" panose="020B0604020202020204" pitchFamily="34" charset="0"/>
              <a:buChar char="•"/>
            </a:pPr>
            <a:r>
              <a:rPr lang="en" sz="2000" dirty="0">
                <a:solidFill>
                  <a:srgbClr val="2B2C30"/>
                </a:solidFill>
              </a:rPr>
              <a:t>Să determinați </a:t>
            </a:r>
            <a:r>
              <a:rPr lang="en" sz="2000" b="1" dirty="0">
                <a:solidFill>
                  <a:srgbClr val="2B2C30"/>
                </a:solidFill>
              </a:rPr>
              <a:t>gradul de flexibilitate </a:t>
            </a:r>
            <a:r>
              <a:rPr lang="en" sz="2000" dirty="0">
                <a:solidFill>
                  <a:srgbClr val="2B2C30"/>
                </a:solidFill>
              </a:rPr>
              <a:t>pentru membri (condiții de intrare și ieșire).</a:t>
            </a:r>
            <a:endParaRPr lang="en-US" sz="2000" dirty="0">
              <a:solidFill>
                <a:srgbClr val="2B2C30"/>
              </a:solidFill>
            </a:endParaRPr>
          </a:p>
          <a:p>
            <a:pPr marL="342900" indent="-342900" latinLnBrk="0">
              <a:buFont typeface="Arial" panose="020B0604020202020204" pitchFamily="34" charset="0"/>
              <a:buChar char="•"/>
            </a:pPr>
            <a:r>
              <a:rPr lang="en-US" sz="2000" dirty="0">
                <a:solidFill>
                  <a:srgbClr val="2B2C30"/>
                </a:solidFill>
              </a:rPr>
              <a:t>Să stabiliți </a:t>
            </a:r>
            <a:r>
              <a:rPr lang="en-US" sz="2000" b="1" dirty="0">
                <a:solidFill>
                  <a:srgbClr val="2B2C30"/>
                </a:solidFill>
              </a:rPr>
              <a:t>canale de comunicare </a:t>
            </a:r>
            <a:r>
              <a:rPr lang="en-US" sz="2000" dirty="0">
                <a:solidFill>
                  <a:srgbClr val="2B2C30"/>
                </a:solidFill>
              </a:rPr>
              <a:t>pentru membri (de exemplu, buletine informative, întâlniri periodice).</a:t>
            </a:r>
            <a:endParaRPr lang="en-US" sz="2000" dirty="0"/>
          </a:p>
          <a:p>
            <a:pPr marL="342900" indent="-342900" latinLnBrk="0">
              <a:buFont typeface="Arial" panose="020B0604020202020204" pitchFamily="34" charset="0"/>
              <a:buChar char="•"/>
            </a:pPr>
            <a:r>
              <a:rPr lang="en-US" sz="2000" dirty="0">
                <a:solidFill>
                  <a:srgbClr val="2B2C30"/>
                </a:solidFill>
              </a:rPr>
              <a:t>Asigurați </a:t>
            </a:r>
            <a:r>
              <a:rPr lang="en-US" sz="2000" b="1" dirty="0">
                <a:solidFill>
                  <a:srgbClr val="2B2C30"/>
                </a:solidFill>
              </a:rPr>
              <a:t>transparența </a:t>
            </a:r>
            <a:r>
              <a:rPr lang="en-US" sz="2000" dirty="0">
                <a:solidFill>
                  <a:srgbClr val="2B2C30"/>
                </a:solidFill>
              </a:rPr>
              <a:t>și țineți la curent membrii comunității energetice. </a:t>
            </a:r>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Finanțare - Introducere</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Ce finanțare este disponibilă pentru sprijinirea comunităților energetice?</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Finanțare - Întrebări</a:t>
            </a:r>
            <a:endParaRPr lang="ro-RO" noProof="1">
              <a:effectLst/>
            </a:endParaRPr>
          </a:p>
          <a:p>
            <a:endParaRPr lang="ro-RO"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584102" y="2011320"/>
            <a:ext cx="7006281" cy="4154984"/>
          </a:xfrm>
          <a:prstGeom prst="rect">
            <a:avLst/>
          </a:prstGeom>
          <a:noFill/>
        </p:spPr>
        <p:txBody>
          <a:bodyPr wrap="square" rtlCol="0">
            <a:spAutoFit/>
          </a:bodyPr>
          <a:lstStyle/>
          <a:p>
            <a:pPr latinLnBrk="0"/>
            <a:r>
              <a:rPr lang="en-US" sz="2400" dirty="0">
                <a:solidFill>
                  <a:srgbClr val="2B2C30"/>
                </a:solidFill>
              </a:rPr>
              <a:t>Asigurarea unei finanțări adecvate și a unor surse de venituri este esențială pentru viabilitatea pe termen lung a comunității dvs. energetice. Câteva întrebări care trebuie luate în considerare: </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Care este investiția inițială de capital necesară?</a:t>
            </a:r>
          </a:p>
          <a:p>
            <a:pPr marL="800100" indent="-342900" algn="just" latinLnBrk="0">
              <a:buFont typeface="Arial" panose="020B0604020202020204" pitchFamily="34" charset="0"/>
              <a:buChar char="•"/>
            </a:pPr>
            <a:r>
              <a:rPr lang="en-US" sz="2400" dirty="0">
                <a:solidFill>
                  <a:srgbClr val="2B2C30"/>
                </a:solidFill>
              </a:rPr>
              <a:t>Există granturi, subvenții sau stimulente fiscale disponibile?</a:t>
            </a:r>
          </a:p>
          <a:p>
            <a:pPr marL="800100" indent="-342900" algn="just" latinLnBrk="0">
              <a:buFont typeface="Arial" panose="020B0604020202020204" pitchFamily="34" charset="0"/>
              <a:buChar char="•"/>
            </a:pPr>
            <a:r>
              <a:rPr lang="en-US" sz="2400" dirty="0">
                <a:solidFill>
                  <a:srgbClr val="2B2C30"/>
                </a:solidFill>
              </a:rPr>
              <a:t>Cum vor contribui financiar membrii (taxe unice, abonamente lunare, plată în funcție de utilizare)?</a:t>
            </a:r>
          </a:p>
          <a:p>
            <a:pPr marL="800100" indent="-342900" latinLnBrk="0">
              <a:buFont typeface="Arial" panose="020B0604020202020204" pitchFamily="34" charset="0"/>
              <a:buChar char="•"/>
            </a:pPr>
            <a:r>
              <a:rPr lang="en-US" sz="2400" dirty="0">
                <a:solidFill>
                  <a:srgbClr val="2B2C30"/>
                </a:solidFill>
              </a:rPr>
              <a:t>Care este randamentul investiției (ROI) preconizat?</a:t>
            </a:r>
            <a:endParaRPr lang="en-US" sz="24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10515600" cy="1325563"/>
          </a:xfrm>
          <a:prstGeom prst="rect">
            <a:avLst/>
          </a:prstGeom>
        </p:spPr>
        <p:txBody>
          <a:bodyPr/>
          <a:lstStyle/>
          <a:p>
            <a:r>
              <a:rPr lang="ro-RO" sz="2800" b="1" noProof="1">
                <a:solidFill>
                  <a:schemeClr val="bg1"/>
                </a:solidFill>
              </a:rPr>
              <a:t>Introducere</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982176"/>
            <a:ext cx="7288445" cy="4893647"/>
          </a:xfrm>
          <a:prstGeom prst="rect">
            <a:avLst/>
          </a:prstGeom>
          <a:noFill/>
        </p:spPr>
        <p:txBody>
          <a:bodyPr wrap="square" rtlCol="0">
            <a:spAutoFit/>
          </a:bodyPr>
          <a:lstStyle/>
          <a:p>
            <a:pPr latinLnBrk="0"/>
            <a:r>
              <a:rPr lang="en-GB" sz="2400" dirty="0"/>
              <a:t>Înființarea și conducerea unei comunități energetice este o perioadă interesantă. Cu toate acestea, dacă lucrați în principal pe cont propriu, poate fi descurajant. Care sunt aspectele cheie pe care trebuie să le luați în considerare? Unde puteți găsi sprijin? Cum puteți utiliza în mod optim timpul și resursele limitate de care dispuneți?</a:t>
            </a:r>
          </a:p>
          <a:p>
            <a:pPr latinLnBrk="0"/>
            <a:endParaRPr lang="en-GB" sz="2400" dirty="0"/>
          </a:p>
          <a:p>
            <a:pPr latinLnBrk="0"/>
            <a:r>
              <a:rPr lang="en-GB" sz="2400" dirty="0"/>
              <a:t>În această scurtă prezentare, vom explora: </a:t>
            </a:r>
          </a:p>
          <a:p>
            <a:pPr latinLnBrk="0"/>
            <a:endParaRPr lang="en-GB" sz="2400" dirty="0"/>
          </a:p>
          <a:p>
            <a:pPr marL="457200" indent="-457200" latinLnBrk="0">
              <a:buChar char="•"/>
            </a:pPr>
            <a:r>
              <a:rPr lang="en-GB" sz="2400" dirty="0"/>
              <a:t>Aspecte cheie de luat în considerare la înființarea și/sau conducerea unei comunități energetice. </a:t>
            </a:r>
          </a:p>
          <a:p>
            <a:pPr marL="457200" indent="-457200" latinLnBrk="0">
              <a:buChar char="•"/>
            </a:pPr>
            <a:r>
              <a:rPr lang="en-GB" sz="2400" dirty="0"/>
              <a:t>Cum să interacționați eficient cu comunitatea dvs. și cu alte părți interesate.</a:t>
            </a:r>
          </a:p>
          <a:p>
            <a:pPr marL="457200" indent="-457200" latinLnBrk="0">
              <a:buChar char="•"/>
            </a:pPr>
            <a:r>
              <a:rPr lang="en-GB" sz="2400" dirty="0"/>
              <a:t>Unde să apelați când aveți nevoie de sprijin.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Finanțare - Opțiuni</a:t>
            </a:r>
            <a:endParaRPr lang="ro-RO" noProof="1">
              <a:effectLst/>
            </a:endParaRPr>
          </a:p>
          <a:p>
            <a:endParaRPr lang="ro-RO" noProof="1"/>
          </a:p>
        </p:txBody>
      </p:sp>
      <p:sp>
        <p:nvSpPr>
          <p:cNvPr id="4" name="TextBox 3">
            <a:extLst>
              <a:ext uri="{FF2B5EF4-FFF2-40B4-BE49-F238E27FC236}">
                <a16:creationId xmlns:a16="http://schemas.microsoft.com/office/drawing/2014/main" id="{1ECEFC4C-0B69-0558-9888-BD4D20B48878}"/>
              </a:ext>
            </a:extLst>
          </p:cNvPr>
          <p:cNvSpPr txBox="1"/>
          <p:nvPr/>
        </p:nvSpPr>
        <p:spPr>
          <a:xfrm>
            <a:off x="4852818" y="3164355"/>
            <a:ext cx="6715187" cy="2677656"/>
          </a:xfrm>
          <a:prstGeom prst="rect">
            <a:avLst/>
          </a:prstGeom>
          <a:noFill/>
        </p:spPr>
        <p:txBody>
          <a:bodyPr wrap="square" rtlCol="0">
            <a:spAutoFit/>
          </a:bodyPr>
          <a:lstStyle/>
          <a:p>
            <a:pPr algn="just" latinLnBrk="0"/>
            <a:r>
              <a:rPr lang="en-US" sz="2400" dirty="0">
                <a:solidFill>
                  <a:srgbClr val="2B2C30"/>
                </a:solidFill>
              </a:rPr>
              <a:t>Opțiunile de finanțare includ:</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Subvenții din partea UE și a guvernului (de exemplu, Orizont Europa).</a:t>
            </a:r>
          </a:p>
          <a:p>
            <a:pPr marL="800100" indent="-342900" algn="just" latinLnBrk="0">
              <a:buFont typeface="Arial" panose="020B0604020202020204" pitchFamily="34" charset="0"/>
              <a:buChar char="•"/>
            </a:pPr>
            <a:r>
              <a:rPr lang="en-US" sz="2400" dirty="0">
                <a:solidFill>
                  <a:srgbClr val="2B2C30"/>
                </a:solidFill>
              </a:rPr>
              <a:t>Finanțare participativă și investiții comunitare.</a:t>
            </a:r>
          </a:p>
          <a:p>
            <a:pPr marL="800100" indent="-342900" algn="just" latinLnBrk="0">
              <a:buFont typeface="Arial" panose="020B0604020202020204" pitchFamily="34" charset="0"/>
              <a:buChar char="•"/>
            </a:pPr>
            <a:r>
              <a:rPr lang="en-US" sz="2400" dirty="0">
                <a:solidFill>
                  <a:srgbClr val="2B2C30"/>
                </a:solidFill>
              </a:rPr>
              <a:t>Împrumuturi bancare și obligațiuni verzi.</a:t>
            </a:r>
          </a:p>
          <a:p>
            <a:pPr marL="800100" indent="-342900" algn="just" latinLnBrk="0">
              <a:buFont typeface="Arial" panose="020B0604020202020204" pitchFamily="34" charset="0"/>
              <a:buChar char="•"/>
            </a:pPr>
            <a:r>
              <a:rPr lang="en-US" sz="2400" dirty="0">
                <a:solidFill>
                  <a:srgbClr val="2B2C30"/>
                </a:solidFill>
              </a:rPr>
              <a:t>Parteneriate public-privat (PPP).</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Implicarea comunității și a părților interesate - Introducere</a:t>
            </a:r>
            <a:endParaRPr lang="ro-RO" noProof="1">
              <a:effectLst/>
            </a:endParaRPr>
          </a:p>
          <a:p>
            <a:endParaRPr lang="ro-RO" noProof="1"/>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Cum pot interacționa eficient cu comunitatea mai largă și cu părțile interesate?</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Implicarea comunității și a părților interesate - Întrebări</a:t>
            </a:r>
            <a:endParaRPr lang="ro-RO" noProof="1">
              <a:effectLst/>
            </a:endParaRPr>
          </a:p>
          <a:p>
            <a:endParaRPr lang="ro-RO" noProof="1"/>
          </a:p>
        </p:txBody>
      </p:sp>
      <p:sp>
        <p:nvSpPr>
          <p:cNvPr id="4" name="TextBox 3">
            <a:extLst>
              <a:ext uri="{FF2B5EF4-FFF2-40B4-BE49-F238E27FC236}">
                <a16:creationId xmlns:a16="http://schemas.microsoft.com/office/drawing/2014/main" id="{4E507AF0-D257-E3D0-87DD-E138B5C70D1C}"/>
              </a:ext>
            </a:extLst>
          </p:cNvPr>
          <p:cNvSpPr txBox="1"/>
          <p:nvPr/>
        </p:nvSpPr>
        <p:spPr>
          <a:xfrm>
            <a:off x="4634630" y="1962349"/>
            <a:ext cx="7398707" cy="4893647"/>
          </a:xfrm>
          <a:prstGeom prst="rect">
            <a:avLst/>
          </a:prstGeom>
          <a:noFill/>
        </p:spPr>
        <p:txBody>
          <a:bodyPr wrap="square" rtlCol="0">
            <a:spAutoFit/>
          </a:bodyPr>
          <a:lstStyle/>
          <a:p>
            <a:pPr latinLnBrk="0"/>
            <a:r>
              <a:rPr lang="en-GB" sz="2400" noProof="0" dirty="0">
                <a:solidFill>
                  <a:srgbClr val="2B2C30"/>
                </a:solidFill>
                <a:sym typeface="Public Sans"/>
              </a:rPr>
              <a:t>O comunitate energetică de succes se bazează pe participarea activă și încrederea părților interesate. Întrebări cheie de luat în considerare: </a:t>
            </a:r>
          </a:p>
          <a:p>
            <a:pPr marL="342900" indent="-342900" latinLnBrk="0">
              <a:buFont typeface="Arial" panose="020B0604020202020204" pitchFamily="34" charset="0"/>
              <a:buChar char="•"/>
            </a:pPr>
            <a:r>
              <a:rPr lang="en-GB" sz="2400" noProof="0" dirty="0">
                <a:solidFill>
                  <a:srgbClr val="2B2C30"/>
                </a:solidFill>
                <a:sym typeface="Public Sans"/>
              </a:rPr>
              <a:t>Cine sunt părțile interesate principale (rezidenți, întreprinderi, municipalități, organizații neguvernamentale (ONG-uri))?</a:t>
            </a:r>
            <a:endParaRPr lang="en-GB" sz="2400" dirty="0">
              <a:solidFill>
                <a:srgbClr val="2B2C30"/>
              </a:solidFill>
              <a:sym typeface="Public Sans"/>
            </a:endParaRPr>
          </a:p>
          <a:p>
            <a:pPr marL="342900" indent="-342900" latinLnBrk="0">
              <a:buFont typeface="Arial" panose="020B0604020202020204" pitchFamily="34" charset="0"/>
              <a:buChar char="•"/>
            </a:pPr>
            <a:r>
              <a:rPr lang="en-GB" sz="2400" noProof="0" dirty="0">
                <a:solidFill>
                  <a:srgbClr val="2B2C30"/>
                </a:solidFill>
                <a:sym typeface="Public Sans"/>
              </a:rPr>
              <a:t>Cum veți implica și educa comunitatea cu privire la comunitatea energetică?</a:t>
            </a:r>
            <a:endParaRPr lang="en-GB" sz="2400" dirty="0">
              <a:solidFill>
                <a:srgbClr val="2B2C30"/>
              </a:solidFill>
              <a:sym typeface="Public Sans"/>
            </a:endParaRPr>
          </a:p>
          <a:p>
            <a:pPr marL="342900" indent="-342900" latinLnBrk="0">
              <a:buFont typeface="Arial" panose="020B0604020202020204" pitchFamily="34" charset="0"/>
              <a:buChar char="•"/>
            </a:pPr>
            <a:r>
              <a:rPr lang="en-GB" sz="2400" noProof="0" dirty="0">
                <a:solidFill>
                  <a:srgbClr val="2B2C30"/>
                </a:solidFill>
                <a:sym typeface="Public Sans"/>
              </a:rPr>
              <a:t>Ce structură de guvernanță va fi instituită pentru luarea deciziilor și soluționarea litigiilor?</a:t>
            </a:r>
            <a:endParaRPr lang="en-GB" sz="2400" dirty="0">
              <a:solidFill>
                <a:srgbClr val="2B2C30"/>
              </a:solidFill>
              <a:sym typeface="Public Sans"/>
            </a:endParaRPr>
          </a:p>
          <a:p>
            <a:pPr marL="342900" indent="-342900" latinLnBrk="0">
              <a:buFont typeface="Arial" panose="020B0604020202020204" pitchFamily="34" charset="0"/>
              <a:buChar char="•"/>
            </a:pPr>
            <a:r>
              <a:rPr lang="en-GB" sz="2400" noProof="0" dirty="0">
                <a:solidFill>
                  <a:srgbClr val="2B2C30"/>
                </a:solidFill>
              </a:rPr>
              <a:t>Care sunt rolurile și responsabilitățile membrilor?</a:t>
            </a:r>
          </a:p>
          <a:p>
            <a:pPr marL="342900" indent="-342900" latinLnBrk="0">
              <a:buFont typeface="Arial" panose="020B0604020202020204" pitchFamily="34" charset="0"/>
              <a:buChar char="•"/>
            </a:pPr>
            <a:r>
              <a:rPr lang="en-GB" sz="2400" noProof="0" dirty="0">
                <a:solidFill>
                  <a:srgbClr val="2B2C30"/>
                </a:solidFill>
              </a:rPr>
              <a:t>Noii membri se pot alătura cu ușurință comunității și pot beneficia de avantajele acesteia?</a:t>
            </a:r>
            <a:endParaRPr lang="en-GB" sz="24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Înființarea unei comunități energetice: Implicarea comunității și a părților interesate – Bune practici</a:t>
            </a:r>
            <a:endParaRPr lang="ro-RO" noProof="1">
              <a:effectLst/>
            </a:endParaRPr>
          </a:p>
          <a:p>
            <a:endParaRPr lang="ro-RO" noProof="1"/>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331681"/>
            <a:ext cx="7321484" cy="4154984"/>
          </a:xfrm>
          <a:prstGeom prst="rect">
            <a:avLst/>
          </a:prstGeom>
          <a:noFill/>
        </p:spPr>
        <p:txBody>
          <a:bodyPr wrap="square" rtlCol="0">
            <a:spAutoFit/>
          </a:bodyPr>
          <a:lstStyle/>
          <a:p>
            <a:pPr latinLnBrk="0"/>
            <a:r>
              <a:rPr lang="en-US" sz="2400" dirty="0">
                <a:solidFill>
                  <a:srgbClr val="2B2C30"/>
                </a:solidFill>
                <a:sym typeface="Public Sans"/>
              </a:rPr>
              <a:t>Printre bunele practici se numără:</a:t>
            </a:r>
          </a:p>
          <a:p>
            <a:pPr marL="342900" indent="-342900" latinLnBrk="0">
              <a:buFont typeface="Arial" panose="020B0604020202020204" pitchFamily="34" charset="0"/>
              <a:buChar char="•"/>
            </a:pPr>
            <a:r>
              <a:rPr lang="en-US" sz="2400" dirty="0">
                <a:solidFill>
                  <a:srgbClr val="2B2C30"/>
                </a:solidFill>
              </a:rPr>
              <a:t>Organizarea de întâlniri comunitare pentru a evalua interesul și a obține sprijin.</a:t>
            </a:r>
          </a:p>
          <a:p>
            <a:pPr marL="342900" indent="-342900" latinLnBrk="0">
              <a:buFont typeface="Arial" panose="020B0604020202020204" pitchFamily="34" charset="0"/>
              <a:buChar char="•"/>
            </a:pPr>
            <a:r>
              <a:rPr lang="en-US" sz="2400" dirty="0">
                <a:solidFill>
                  <a:srgbClr val="2B2C30"/>
                </a:solidFill>
              </a:rPr>
              <a:t>Stabilirea unui model clar de aderare (de exemplu, cooperativă, asociație, companie).</a:t>
            </a:r>
            <a:endParaRPr lang="en-US" sz="2400" dirty="0"/>
          </a:p>
          <a:p>
            <a:pPr marL="342900" indent="-342900" latinLnBrk="0">
              <a:buFont typeface="Arial" panose="020B0604020202020204" pitchFamily="34" charset="0"/>
              <a:buChar char="•"/>
            </a:pPr>
            <a:r>
              <a:rPr lang="en-US" sz="2400" dirty="0">
                <a:solidFill>
                  <a:srgbClr val="2B2C30"/>
                </a:solidFill>
              </a:rPr>
              <a:t>Oferirea de stimulente financiare sau beneficii pentru a încuraja participarea.</a:t>
            </a:r>
          </a:p>
          <a:p>
            <a:pPr marL="342900" indent="-342900" latinLnBrk="0">
              <a:buFont typeface="Arial" panose="020B0604020202020204" pitchFamily="34" charset="0"/>
              <a:buChar char="•"/>
            </a:pPr>
            <a:r>
              <a:rPr lang="en-US" sz="2400" dirty="0">
                <a:solidFill>
                  <a:srgbClr val="2B2C30"/>
                </a:solidFill>
              </a:rPr>
              <a:t>Începerea cu proiecte pilot de mici dimensiuni, apoi extinderea în funcție de cerere.</a:t>
            </a:r>
            <a:endParaRPr lang="en-US" sz="2400" dirty="0"/>
          </a:p>
          <a:p>
            <a:pPr marL="342900" indent="-342900" latinLnBrk="0">
              <a:buFont typeface="Arial" panose="020B0604020202020204" pitchFamily="34" charset="0"/>
              <a:buChar char="•"/>
            </a:pPr>
            <a:r>
              <a:rPr lang="en-US" sz="2400" dirty="0">
                <a:solidFill>
                  <a:srgbClr val="2B2C30"/>
                </a:solidFill>
              </a:rPr>
              <a:t>Parteneriate cu întreprinderile locale și municipalitățile pentru adoptarea la scară mai largă.</a:t>
            </a:r>
            <a:endParaRPr lang="en-US" sz="24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 1</a:t>
            </a:r>
            <a:endParaRPr lang="ro-RO" noProof="1">
              <a:effectLst/>
            </a:endParaRPr>
          </a:p>
          <a:p>
            <a:endParaRPr lang="ro-RO"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înființarea unei comunități energetice, următoarele resurse vă pot fi utile: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49909" y="3208503"/>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Consultați prezentarea Every1 despre </a:t>
            </a:r>
            <a:r>
              <a:rPr lang="en-US" altLang="ko-KR" sz="2200" i="1" dirty="0">
                <a:solidFill>
                  <a:srgbClr val="373737"/>
                </a:solidFill>
                <a:ea typeface="맑은 고딕"/>
                <a:hlinkClick r:id="rId3"/>
              </a:rPr>
              <a:t>comunitățile energetice: Noțiuni de bază despre IT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22135" y="3251586"/>
            <a:ext cx="2498463" cy="2246769"/>
          </a:xfrm>
          <a:prstGeom prst="rect">
            <a:avLst/>
          </a:prstGeom>
          <a:noFill/>
        </p:spPr>
        <p:txBody>
          <a:bodyPr wrap="square" rtlCol="0" anchor="t" anchorCtr="0">
            <a:spAutoFit/>
          </a:bodyPr>
          <a:lstStyle/>
          <a:p>
            <a:pPr algn="ctr"/>
            <a:r>
              <a:rPr lang="en-US" altLang="ko-KR" sz="2000" dirty="0">
                <a:solidFill>
                  <a:srgbClr val="373737"/>
                </a:solidFill>
              </a:rPr>
              <a:t>Explorați câteva instrumente: </a:t>
            </a:r>
            <a:r>
              <a:rPr lang="en-US" altLang="ko-KR" sz="2000" dirty="0">
                <a:solidFill>
                  <a:srgbClr val="373737"/>
                </a:solidFill>
                <a:hlinkClick r:id="rId4"/>
              </a:rPr>
              <a:t>Sistemul informațional geografic fotovoltaic (PVGIS) </a:t>
            </a:r>
            <a:r>
              <a:rPr lang="en-US" altLang="ko-KR" sz="2000" dirty="0">
                <a:solidFill>
                  <a:srgbClr val="373737"/>
                </a:solidFill>
              </a:rPr>
              <a:t>estimează potențialul energiei solare la nivel mondial.</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214817" y="3251586"/>
            <a:ext cx="2498463" cy="1785104"/>
          </a:xfrm>
          <a:prstGeom prst="rect">
            <a:avLst/>
          </a:prstGeom>
          <a:noFill/>
        </p:spPr>
        <p:txBody>
          <a:bodyPr wrap="square" rtlCol="0" anchor="t" anchorCtr="0">
            <a:spAutoFit/>
          </a:bodyPr>
          <a:lstStyle/>
          <a:p>
            <a:pPr algn="ctr"/>
            <a:r>
              <a:rPr lang="en-US" altLang="ko-KR" sz="2200" dirty="0">
                <a:solidFill>
                  <a:srgbClr val="373737"/>
                </a:solidFill>
              </a:rPr>
              <a:t>Explorați câteva instrumente: </a:t>
            </a:r>
            <a:r>
              <a:rPr lang="en-US" altLang="ko-KR" sz="2200" dirty="0">
                <a:solidFill>
                  <a:srgbClr val="373737"/>
                </a:solidFill>
                <a:hlinkClick r:id="rId5"/>
              </a:rPr>
              <a:t>Global Wind Atlas </a:t>
            </a:r>
            <a:r>
              <a:rPr lang="en-US" altLang="ko-KR" sz="2200" dirty="0">
                <a:solidFill>
                  <a:srgbClr val="373737"/>
                </a:solidFill>
              </a:rPr>
              <a:t>cartografiază resursele eoliene pentru studii de fezabilitate.</a:t>
            </a:r>
            <a:endParaRPr lang="ko-KR" altLang="en-US" sz="2200" dirty="0">
              <a:solidFill>
                <a:srgbClr val="373737"/>
              </a:solidFill>
            </a:endParaRPr>
          </a:p>
        </p:txBody>
      </p:sp>
      <p:sp>
        <p:nvSpPr>
          <p:cNvPr id="60" name="TextBox 59">
            <a:extLst>
              <a:ext uri="{FF2B5EF4-FFF2-40B4-BE49-F238E27FC236}">
                <a16:creationId xmlns:a16="http://schemas.microsoft.com/office/drawing/2014/main" id="{DB6D982A-54DA-4FCC-9383-F91FC1E1D9CE}"/>
              </a:ext>
            </a:extLst>
          </p:cNvPr>
          <p:cNvSpPr txBox="1"/>
          <p:nvPr/>
        </p:nvSpPr>
        <p:spPr>
          <a:xfrm>
            <a:off x="8866219" y="3240661"/>
            <a:ext cx="2559233" cy="2554545"/>
          </a:xfrm>
          <a:prstGeom prst="rect">
            <a:avLst/>
          </a:prstGeom>
          <a:noFill/>
        </p:spPr>
        <p:txBody>
          <a:bodyPr wrap="square" rtlCol="0" anchor="t" anchorCtr="0">
            <a:spAutoFit/>
          </a:bodyPr>
          <a:lstStyle/>
          <a:p>
            <a:pPr algn="ctr"/>
            <a:r>
              <a:rPr lang="en-US" altLang="ko-KR" sz="2000" dirty="0">
                <a:solidFill>
                  <a:srgbClr val="373737"/>
                </a:solidFill>
              </a:rPr>
              <a:t>Explorați câteva instrumente: </a:t>
            </a:r>
            <a:r>
              <a:rPr lang="en-US" altLang="ko-KR" sz="2000" dirty="0">
                <a:solidFill>
                  <a:srgbClr val="373737"/>
                </a:solidFill>
                <a:hlinkClick r:id="rId6"/>
              </a:rPr>
              <a:t>Modelul NREL System Advisor </a:t>
            </a:r>
            <a:r>
              <a:rPr lang="en-US" altLang="ko-KR" sz="2000" dirty="0">
                <a:solidFill>
                  <a:srgbClr val="373737"/>
                </a:solidFill>
              </a:rPr>
              <a:t>(SAM) oferă analize financiare și tehnice pentru energia solară, eoliană și stocarea energiei.</a:t>
            </a:r>
            <a:endParaRPr lang="ko-KR" altLang="en-US" sz="2000"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 2</a:t>
            </a:r>
            <a:endParaRPr lang="ro-RO" noProof="1">
              <a:effectLst/>
            </a:endParaRPr>
          </a:p>
          <a:p>
            <a:endParaRPr lang="ro-RO" noProof="1"/>
          </a:p>
        </p:txBody>
      </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înființarea unei comunități energetice, următoarele resurse vă pot fi utile: </a:t>
            </a:r>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6B73D3C3-E637-3F00-3A95-BADA91A3F4D5}"/>
              </a:ext>
            </a:extLst>
          </p:cNvPr>
          <p:cNvSpPr txBox="1"/>
          <p:nvPr/>
        </p:nvSpPr>
        <p:spPr>
          <a:xfrm>
            <a:off x="858283" y="3341114"/>
            <a:ext cx="2435113"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Citiți un </a:t>
            </a:r>
            <a:r>
              <a:rPr lang="en-US" altLang="ko-KR" sz="2200" dirty="0">
                <a:solidFill>
                  <a:srgbClr val="373737"/>
                </a:solidFill>
                <a:ea typeface="맑은 고딕"/>
                <a:hlinkClick r:id="rId3"/>
              </a:rPr>
              <a:t>ghid online pentru înființarea unei comunități energetice </a:t>
            </a:r>
            <a:r>
              <a:rPr lang="en-US" altLang="ko-KR" sz="2200" dirty="0">
                <a:solidFill>
                  <a:srgbClr val="373737"/>
                </a:solidFill>
                <a:ea typeface="맑은 고딕"/>
              </a:rPr>
              <a:t>(în limba germană)</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05476" y="3518824"/>
            <a:ext cx="2498463" cy="2123658"/>
          </a:xfrm>
          <a:prstGeom prst="rect">
            <a:avLst/>
          </a:prstGeom>
          <a:noFill/>
        </p:spPr>
        <p:txBody>
          <a:bodyPr wrap="square" rtlCol="0" anchor="t" anchorCtr="0">
            <a:spAutoFit/>
          </a:bodyPr>
          <a:lstStyle/>
          <a:p>
            <a:pPr algn="ctr"/>
            <a:r>
              <a:rPr lang="en-US" altLang="ko-KR" sz="2200" dirty="0">
                <a:solidFill>
                  <a:srgbClr val="373737"/>
                </a:solidFill>
              </a:rPr>
              <a:t>Explorați</a:t>
            </a:r>
            <a:r>
              <a:rPr lang="en-US" altLang="ko-KR" sz="2200" i="1" dirty="0">
                <a:solidFill>
                  <a:srgbClr val="373737"/>
                </a:solidFill>
                <a:hlinkClick r:id="rId4"/>
              </a:rPr>
              <a:t> 7 tipuri de comunități energetice și acțiuni colective </a:t>
            </a:r>
            <a:r>
              <a:rPr lang="en-US" altLang="ko-KR" sz="2200" dirty="0">
                <a:solidFill>
                  <a:srgbClr val="373737"/>
                </a:solidFill>
              </a:rPr>
              <a:t>în această resursă din cadrul proiectului DECIDE.</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10421" y="3213888"/>
            <a:ext cx="2498463" cy="2246769"/>
          </a:xfrm>
          <a:prstGeom prst="rect">
            <a:avLst/>
          </a:prstGeom>
          <a:noFill/>
        </p:spPr>
        <p:txBody>
          <a:bodyPr wrap="square" rtlCol="0" anchor="t" anchorCtr="0">
            <a:spAutoFit/>
          </a:bodyPr>
          <a:lstStyle/>
          <a:p>
            <a:pPr algn="ctr"/>
            <a:r>
              <a:rPr lang="en-US" altLang="ko-KR" sz="2000" dirty="0">
                <a:solidFill>
                  <a:srgbClr val="373737"/>
                </a:solidFill>
              </a:rPr>
              <a:t>Consultați proiectul ENCLUDE </a:t>
            </a:r>
            <a:r>
              <a:rPr lang="en-US" altLang="ko-KR" sz="2000" i="1" dirty="0">
                <a:solidFill>
                  <a:srgbClr val="373737"/>
                </a:solidFill>
                <a:hlinkClick r:id="rId5"/>
              </a:rPr>
              <a:t>„S-ar putea să vă surprindă: lucruri pe care le-am învățat discutând despre energie cu 68 de inițiative</a:t>
            </a:r>
            <a:r>
              <a:rPr lang="en-US" altLang="ko-KR" sz="2000" i="1" dirty="0">
                <a:solidFill>
                  <a:srgbClr val="373737"/>
                </a:solidFill>
              </a:rPr>
              <a:t>”.</a:t>
            </a:r>
            <a:endParaRPr lang="ko-KR" altLang="en-US" sz="20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66219" y="3234480"/>
            <a:ext cx="2559233" cy="2554545"/>
          </a:xfrm>
          <a:prstGeom prst="rect">
            <a:avLst/>
          </a:prstGeom>
          <a:noFill/>
        </p:spPr>
        <p:txBody>
          <a:bodyPr wrap="square" rtlCol="0" anchor="t" anchorCtr="0">
            <a:spAutoFit/>
          </a:bodyPr>
          <a:lstStyle/>
          <a:p>
            <a:pPr algn="ctr"/>
            <a:r>
              <a:rPr lang="en-US" altLang="ko-KR" sz="2000" dirty="0">
                <a:solidFill>
                  <a:srgbClr val="373737"/>
                </a:solidFill>
              </a:rPr>
              <a:t>Citiți Smart Cities Marketplace 2020 </a:t>
            </a:r>
            <a:r>
              <a:rPr lang="en-US" altLang="ko-KR" sz="2000" i="1" dirty="0">
                <a:solidFill>
                  <a:srgbClr val="373737"/>
                </a:solidFill>
                <a:hlinkClick r:id="rId6"/>
              </a:rPr>
              <a:t>Energy Communities: Solution Booklet </a:t>
            </a:r>
            <a:r>
              <a:rPr lang="en-US" altLang="ko-KR" sz="2000" i="1" dirty="0">
                <a:solidFill>
                  <a:srgbClr val="373737"/>
                </a:solidFill>
              </a:rPr>
              <a:t>(Piața orașelor inteligente 2020 Comunități energetice: broșură cu soluții).</a:t>
            </a:r>
            <a:endParaRPr lang="ko-KR" altLang="en-US" sz="20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1</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5786199"/>
          </a:xfrm>
          <a:prstGeom prst="rect">
            <a:avLst/>
          </a:prstGeom>
          <a:noFill/>
        </p:spPr>
        <p:txBody>
          <a:bodyPr wrap="square" lIns="91440" tIns="45720" rIns="91440" bIns="45720" rtlCol="0" anchor="t">
            <a:spAutoFit/>
          </a:bodyPr>
          <a:lstStyle/>
          <a:p>
            <a:pPr latinLnBrk="0"/>
            <a:r>
              <a:rPr lang="en-GB" sz="1600" noProof="0" dirty="0"/>
              <a:t>Acest set de diapozitive</a:t>
            </a:r>
            <a:r>
              <a:rPr lang="en-GB" sz="1600" i="1" noProof="0" dirty="0"/>
              <a:t>, </a:t>
            </a:r>
            <a:r>
              <a:rPr lang="en-GB" sz="1600" i="1" noProof="0" dirty="0" err="1"/>
              <a:t>intitulat</a:t>
            </a:r>
            <a:r>
              <a:rPr lang="en-GB" sz="1600" i="1" noProof="0" dirty="0"/>
              <a:t> </a:t>
            </a:r>
            <a:r>
              <a:rPr lang="en-GB" sz="1600" i="1" dirty="0"/>
              <a:t>„</a:t>
            </a:r>
            <a:r>
              <a:rPr lang="en-GB" sz="1600" dirty="0" err="1"/>
              <a:t>Sfaturi</a:t>
            </a:r>
            <a:r>
              <a:rPr lang="en-GB" sz="1600" dirty="0"/>
              <a:t> utile, </a:t>
            </a:r>
            <a:r>
              <a:rPr lang="en-GB" sz="1600" dirty="0" err="1"/>
              <a:t>trucuri</a:t>
            </a:r>
            <a:r>
              <a:rPr lang="en-GB" sz="1600" dirty="0"/>
              <a:t> </a:t>
            </a:r>
            <a:r>
              <a:rPr lang="en-GB" sz="1600" dirty="0" err="1"/>
              <a:t>și</a:t>
            </a:r>
            <a:r>
              <a:rPr lang="en-GB" sz="1600" dirty="0"/>
              <a:t> </a:t>
            </a:r>
            <a:r>
              <a:rPr lang="en-GB" sz="1600" dirty="0" err="1"/>
              <a:t>instrumente</a:t>
            </a:r>
            <a:r>
              <a:rPr lang="en-GB" sz="1600" dirty="0"/>
              <a:t> </a:t>
            </a:r>
            <a:r>
              <a:rPr lang="en-GB" sz="1600" dirty="0" err="1"/>
              <a:t>pentru</a:t>
            </a:r>
            <a:r>
              <a:rPr lang="en-GB" sz="1600" dirty="0"/>
              <a:t> a </a:t>
            </a:r>
            <a:r>
              <a:rPr lang="en-GB" sz="1600" dirty="0" err="1"/>
              <a:t>vă</a:t>
            </a:r>
            <a:r>
              <a:rPr lang="en-GB" sz="1600" dirty="0"/>
              <a:t> </a:t>
            </a:r>
            <a:r>
              <a:rPr lang="en-GB" sz="1600" dirty="0" err="1"/>
              <a:t>ajuta</a:t>
            </a:r>
            <a:r>
              <a:rPr lang="en-GB" sz="1600" dirty="0"/>
              <a:t> </a:t>
            </a:r>
            <a:r>
              <a:rPr lang="en-GB" sz="1600" dirty="0" err="1"/>
              <a:t>să</a:t>
            </a:r>
            <a:r>
              <a:rPr lang="en-GB" sz="1600" dirty="0"/>
              <a:t> </a:t>
            </a:r>
            <a:r>
              <a:rPr lang="en-GB" sz="1600" dirty="0" err="1"/>
              <a:t>înființați</a:t>
            </a:r>
            <a:r>
              <a:rPr lang="en-GB" sz="1600" dirty="0"/>
              <a:t> </a:t>
            </a:r>
            <a:r>
              <a:rPr lang="en-GB" sz="1600" dirty="0" err="1"/>
              <a:t>comunitatea</a:t>
            </a:r>
            <a:r>
              <a:rPr lang="en-GB" sz="1600" dirty="0"/>
              <a:t> </a:t>
            </a:r>
            <a:r>
              <a:rPr lang="en-GB" sz="1600" dirty="0" err="1"/>
              <a:t>energetică</a:t>
            </a:r>
            <a:r>
              <a:rPr lang="en-GB" sz="1600" i="1" dirty="0"/>
              <a:t>”</a:t>
            </a:r>
            <a:r>
              <a:rPr lang="en-GB" sz="1600" i="1" noProof="0" dirty="0"/>
              <a:t>,</a:t>
            </a:r>
            <a:r>
              <a:rPr lang="en-GB" sz="1600" i="1" dirty="0"/>
              <a:t> </a:t>
            </a:r>
            <a:r>
              <a:rPr lang="en-GB" sz="1600" noProof="0" dirty="0"/>
              <a:t>a fost realizat de proiectul Every1 și este licențiat </a:t>
            </a:r>
            <a:r>
              <a:rPr lang="en-GB" sz="1600" noProof="0" dirty="0">
                <a:hlinkClick r:id="rId3"/>
              </a:rPr>
              <a:t>CC BY-SA 4.0</a:t>
            </a:r>
            <a:r>
              <a:rPr lang="en-GB" sz="1600" noProof="0" dirty="0"/>
              <a:t>, cu excepția cazului în care se specifică altfel. </a:t>
            </a:r>
          </a:p>
          <a:p>
            <a:pPr latinLnBrk="0"/>
            <a:endParaRPr lang="en-GB" sz="1600" noProof="0" dirty="0"/>
          </a:p>
          <a:p>
            <a:pPr latinLnBrk="0"/>
            <a:r>
              <a:rPr lang="en-GB" sz="1600" noProof="0" dirty="0"/>
              <a:t>Imaginile utilizate în această prezentare sunt următoarele: </a:t>
            </a:r>
          </a:p>
          <a:p>
            <a:pPr latinLnBrk="0"/>
            <a:endParaRPr lang="en-GB" sz="1600" noProof="0" dirty="0"/>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Imaginea de copertă: </a:t>
            </a:r>
            <a:r>
              <a:rPr lang="en-GB" sz="1600" noProof="0" dirty="0">
                <a:solidFill>
                  <a:schemeClr val="dk1"/>
                </a:solidFill>
                <a:ea typeface="Public Sans"/>
                <a:cs typeface="Public Sans"/>
                <a:sym typeface="Public Sans"/>
                <a:hlinkClick r:id="rId4"/>
              </a:rPr>
              <a:t>Moss Community Energy Launch (Atelier de panouri solare DIY) </a:t>
            </a:r>
            <a:r>
              <a:rPr lang="en-GB" sz="1600" noProof="0" dirty="0">
                <a:solidFill>
                  <a:schemeClr val="dk1"/>
                </a:solidFill>
                <a:ea typeface="Public Sans"/>
                <a:cs typeface="Public Sans"/>
                <a:sym typeface="Public Sans"/>
              </a:rPr>
              <a:t>de 10 10 este licențiată </a:t>
            </a:r>
            <a:r>
              <a:rPr lang="en-GB" sz="1600" noProof="0" dirty="0">
                <a:solidFill>
                  <a:schemeClr val="dk1"/>
                </a:solidFill>
                <a:ea typeface="Public Sans"/>
                <a:cs typeface="Public Sans"/>
                <a:sym typeface="Public Sans"/>
                <a:hlinkClick r:id="rId5"/>
              </a:rPr>
              <a:t>CC BY 2.0</a:t>
            </a:r>
            <a:r>
              <a:rPr lang="en-GB" sz="1600" noProof="0" dirty="0">
                <a:solidFill>
                  <a:schemeClr val="dk1"/>
                </a:solidFill>
                <a:ea typeface="Public Sans"/>
                <a:cs typeface="Public Sans"/>
                <a:sym typeface="Public Sans"/>
              </a:rPr>
              <a:t>. </a:t>
            </a:r>
            <a:endParaRPr lang="en-GB" sz="16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Imaginea textului introductiv: Înființarea unei comunități energetice: Considerații suplimentare: </a:t>
            </a:r>
            <a:r>
              <a:rPr lang="en-GB" sz="1600" noProof="0" dirty="0">
                <a:solidFill>
                  <a:schemeClr val="dk1"/>
                </a:solidFill>
                <a:ea typeface="Public Sans"/>
                <a:cs typeface="Public Sans"/>
                <a:sym typeface="Public Sans"/>
                <a:hlinkClick r:id="rId6"/>
              </a:rPr>
              <a:t>Fondul pentru energie curată pune în lumină energiile regenerabile </a:t>
            </a:r>
            <a:r>
              <a:rPr lang="en-GB" sz="1600" noProof="0" dirty="0">
                <a:solidFill>
                  <a:schemeClr val="dk1"/>
                </a:solidFill>
                <a:ea typeface="Public Sans"/>
                <a:cs typeface="Public Sans"/>
                <a:sym typeface="Public Sans"/>
              </a:rPr>
              <a:t>de către Provincia British Columbia este licențiată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Înființarea unei comunități energetice: Primii pași și considerații: </a:t>
            </a:r>
            <a:r>
              <a:rPr lang="en-GB" sz="1600" noProof="0" dirty="0">
                <a:solidFill>
                  <a:schemeClr val="dk1"/>
                </a:solidFill>
                <a:ea typeface="Public Sans"/>
                <a:cs typeface="Public Sans"/>
                <a:sym typeface="Public Sans"/>
                <a:hlinkClick r:id="rId8"/>
              </a:rPr>
              <a:t>Cunoștințe, experiență, narațiune, colaborare </a:t>
            </a:r>
            <a:r>
              <a:rPr lang="en-GB" sz="1600" noProof="0" dirty="0">
                <a:solidFill>
                  <a:schemeClr val="dk1"/>
                </a:solidFill>
                <a:ea typeface="Public Sans"/>
                <a:cs typeface="Public Sans"/>
                <a:sym typeface="Public Sans"/>
              </a:rPr>
              <a:t>de Howard Lake este licențiată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Înființarea unei comunități energetice: Considerații suplimentare: </a:t>
            </a:r>
            <a:r>
              <a:rPr lang="en-GB" sz="1600" noProof="0" dirty="0">
                <a:solidFill>
                  <a:schemeClr val="dk1"/>
                </a:solidFill>
                <a:ea typeface="Public Sans"/>
                <a:cs typeface="Public Sans"/>
                <a:sym typeface="Public Sans"/>
                <a:hlinkClick r:id="rId6"/>
              </a:rPr>
              <a:t>Fondul pentru energie curată pune în lumină energiile regenerabile </a:t>
            </a:r>
            <a:r>
              <a:rPr lang="en-GB" sz="1600" noProof="0" dirty="0">
                <a:solidFill>
                  <a:schemeClr val="dk1"/>
                </a:solidFill>
                <a:ea typeface="Public Sans"/>
                <a:cs typeface="Public Sans"/>
                <a:sym typeface="Public Sans"/>
              </a:rPr>
              <a:t>de către Provincia British Columbia este licențiat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Înființarea unei comunități energetice: Organizare formală: </a:t>
            </a:r>
            <a:r>
              <a:rPr lang="en-GB" sz="1600" noProof="0" dirty="0">
                <a:solidFill>
                  <a:schemeClr val="dk1"/>
                </a:solidFill>
                <a:ea typeface="Public Sans"/>
                <a:cs typeface="Public Sans"/>
                <a:sym typeface="Public Sans"/>
                <a:hlinkClick r:id="rId10"/>
              </a:rPr>
              <a:t>Afternoon_Planning </a:t>
            </a:r>
            <a:r>
              <a:rPr lang="en-GB" sz="1600" noProof="0" dirty="0">
                <a:solidFill>
                  <a:schemeClr val="dk1"/>
                </a:solidFill>
                <a:ea typeface="Public Sans"/>
                <a:cs typeface="Public Sans"/>
                <a:sym typeface="Public Sans"/>
              </a:rPr>
              <a:t>de Green Mamba :)--&lt; este licențiat </a:t>
            </a:r>
            <a:r>
              <a:rPr lang="en-GB" sz="1600" noProof="0" dirty="0">
                <a:solidFill>
                  <a:schemeClr val="dk1"/>
                </a:solidFill>
                <a:ea typeface="Public Sans"/>
                <a:cs typeface="Public Sans"/>
                <a:sym typeface="Public Sans"/>
                <a:hlinkClick r:id="rId11"/>
              </a:rPr>
              <a:t>CC BY-ND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Înființarea unei comunități energetice: </a:t>
            </a:r>
            <a:r>
              <a:rPr lang="en-GB" sz="1600" dirty="0" err="1"/>
              <a:t>Conducere</a:t>
            </a:r>
            <a:r>
              <a:rPr lang="en-GB" sz="1600" noProof="0" dirty="0">
                <a:solidFill>
                  <a:schemeClr val="dk1"/>
                </a:solidFill>
                <a:ea typeface="Public Sans"/>
                <a:cs typeface="Public Sans"/>
                <a:sym typeface="Public Sans"/>
              </a:rPr>
              <a:t>: </a:t>
            </a:r>
            <a:r>
              <a:rPr lang="en-GB" sz="1600" noProof="0" dirty="0">
                <a:solidFill>
                  <a:schemeClr val="dk1"/>
                </a:solidFill>
                <a:ea typeface="Public Sans"/>
                <a:cs typeface="Public Sans"/>
                <a:sym typeface="Public Sans"/>
                <a:hlinkClick r:id="rId12"/>
              </a:rPr>
              <a:t>Leadership </a:t>
            </a:r>
            <a:r>
              <a:rPr lang="en-GB" sz="1600" noProof="0" dirty="0">
                <a:solidFill>
                  <a:schemeClr val="dk1"/>
                </a:solidFill>
                <a:ea typeface="Public Sans"/>
                <a:cs typeface="Public Sans"/>
                <a:sym typeface="Public Sans"/>
              </a:rPr>
              <a:t>de Luigi </a:t>
            </a:r>
            <a:r>
              <a:rPr lang="en-GB" sz="1600" noProof="0" dirty="0" err="1">
                <a:solidFill>
                  <a:schemeClr val="dk1"/>
                </a:solidFill>
                <a:ea typeface="Public Sans"/>
                <a:cs typeface="Public Sans"/>
                <a:sym typeface="Public Sans"/>
              </a:rPr>
              <a:t>Mengato</a:t>
            </a:r>
            <a:r>
              <a:rPr lang="en-GB" sz="1600" noProof="0" dirty="0">
                <a:solidFill>
                  <a:schemeClr val="dk1"/>
                </a:solidFill>
                <a:ea typeface="Public Sans"/>
                <a:cs typeface="Public Sans"/>
                <a:sym typeface="Public Sans"/>
              </a:rPr>
              <a:t> este licențiat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a:solidFill>
                  <a:schemeClr val="dk1"/>
                </a:solidFill>
                <a:ea typeface="Public Sans"/>
                <a:cs typeface="Public Sans"/>
                <a:sym typeface="Public Sans"/>
              </a:rPr>
              <a:t>Înființarea unei comunități energetice: Resurse: </a:t>
            </a:r>
            <a:r>
              <a:rPr lang="en-GB" sz="1600" b="0" i="0" dirty="0">
                <a:solidFill>
                  <a:srgbClr val="242424"/>
                </a:solidFill>
                <a:effectLst/>
                <a:hlinkClick r:id="rId13"/>
              </a:rPr>
              <a:t>Vorarlberger Kraftwerke-Contor de energie (electric) - contor inteligent-02ASD </a:t>
            </a:r>
            <a:r>
              <a:rPr lang="en-GB" sz="1600" b="0" i="0" dirty="0">
                <a:solidFill>
                  <a:srgbClr val="242424"/>
                </a:solidFill>
                <a:effectLst/>
              </a:rPr>
              <a:t>de </a:t>
            </a:r>
            <a:r>
              <a:rPr lang="en-GB" sz="1600" b="0" i="0" dirty="0" err="1">
                <a:solidFill>
                  <a:srgbClr val="242424"/>
                </a:solidFill>
                <a:effectLst/>
              </a:rPr>
              <a:t>Asurnipal </a:t>
            </a:r>
            <a:r>
              <a:rPr lang="en-GB" sz="1600" b="0" i="0" dirty="0">
                <a:solidFill>
                  <a:srgbClr val="242424"/>
                </a:solidFill>
                <a:effectLst/>
              </a:rPr>
              <a:t>este licențiat </a:t>
            </a:r>
            <a:r>
              <a:rPr lang="en-GB" sz="1600" b="0" i="0" dirty="0">
                <a:solidFill>
                  <a:srgbClr val="242424"/>
                </a:solidFill>
                <a:effectLst/>
                <a:hlinkClick r:id="rId3"/>
              </a:rPr>
              <a:t>CC BY-SA 4.0</a:t>
            </a:r>
            <a:r>
              <a:rPr lang="en-GB" sz="1600" b="0" i="0" dirty="0">
                <a:solidFill>
                  <a:srgbClr val="242424"/>
                </a:solidFill>
                <a:effectLst/>
              </a:rPr>
              <a:t>.</a:t>
            </a:r>
          </a:p>
          <a:p>
            <a:pPr latinLnBrk="0"/>
            <a:endParaRPr lang="en-GB" sz="1600"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2</a:t>
            </a:r>
            <a:endParaRPr lang="ro-RO" noProof="1">
              <a:effectLst/>
            </a:endParaRPr>
          </a:p>
          <a:p>
            <a:endParaRPr lang="ro-RO" noProof="1"/>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Înființarea unei comunități energetice: Membrii dvs.: „Realizarea potențialului” de Beck Pitt este licențiat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800" dirty="0">
                <a:solidFill>
                  <a:srgbClr val="242424"/>
                </a:solidFill>
                <a:ea typeface="Public Sans"/>
                <a:cs typeface="Public Sans"/>
                <a:sym typeface="Public Sans"/>
              </a:rPr>
              <a:t>Înființarea unei comunități energetice: Finanțare: </a:t>
            </a:r>
            <a:r>
              <a:rPr lang="en-GB" sz="1800" dirty="0">
                <a:solidFill>
                  <a:srgbClr val="242424"/>
                </a:solidFill>
                <a:ea typeface="Public Sans"/>
                <a:cs typeface="Public Sans"/>
                <a:sym typeface="Public Sans"/>
                <a:hlinkClick r:id="rId4"/>
              </a:rPr>
              <a:t>Facturi de energie electrică cu bec și calculator </a:t>
            </a:r>
            <a:r>
              <a:rPr lang="en-GB" sz="1800" dirty="0">
                <a:solidFill>
                  <a:srgbClr val="242424"/>
                </a:solidFill>
                <a:ea typeface="Public Sans"/>
                <a:cs typeface="Public Sans"/>
                <a:sym typeface="Public Sans"/>
              </a:rPr>
              <a:t>de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este </a:t>
            </a:r>
            <a:r>
              <a:rPr lang="en-GB" dirty="0">
                <a:solidFill>
                  <a:srgbClr val="242424"/>
                </a:solidFill>
              </a:rPr>
              <a:t>licențiat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Înființarea unei comunități energetice: Implicarea comunității și a părților interesate: </a:t>
            </a:r>
            <a:r>
              <a:rPr lang="en-GB" noProof="0" dirty="0">
                <a:solidFill>
                  <a:schemeClr val="dk1"/>
                </a:solidFill>
                <a:ea typeface="Public Sans"/>
                <a:cs typeface="Public Sans"/>
                <a:sym typeface="Public Sans"/>
                <a:hlinkClick r:id="rId5"/>
              </a:rPr>
              <a:t>Lansarea Moss Community Energy (atelier de panouri solare DIY) </a:t>
            </a:r>
            <a:r>
              <a:rPr lang="en-GB" noProof="0" dirty="0">
                <a:solidFill>
                  <a:schemeClr val="dk1"/>
                </a:solidFill>
                <a:ea typeface="Public Sans"/>
                <a:cs typeface="Public Sans"/>
                <a:sym typeface="Public Sans"/>
              </a:rPr>
              <a:t>de 10 10 este licențiată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ro-RO" sz="6000" b="0" kern="1200" noProof="1">
                <a:solidFill>
                  <a:srgbClr val="FFFFFF"/>
                </a:solidFill>
                <a:effectLst/>
                <a:latin typeface="Calibri" panose="020F0502020204030204" pitchFamily="34" charset="0"/>
                <a:ea typeface="맑은 고딕" panose="020B0503020000020004" pitchFamily="34" charset="-127"/>
                <a:cs typeface="+mn-cs"/>
              </a:rPr>
              <a:t>Mulțumesc!</a:t>
            </a:r>
            <a:endParaRPr lang="ro-RO" noProof="1">
              <a:effectLst/>
            </a:endParaRPr>
          </a:p>
          <a:p>
            <a:endParaRPr lang="ro-RO" noProof="1"/>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ro-RO" sz="2800" b="1" noProof="1">
                <a:solidFill>
                  <a:schemeClr val="bg1"/>
                </a:solidFill>
              </a:rPr>
              <a:t>Această prezentare</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Începem fiecare secțiune cu o întrebare de reflecție. Acordați-vă un moment pentru a analiza fiecare întrebare, înainte de a trece la diapozitivul următor. </a:t>
            </a:r>
          </a:p>
          <a:p>
            <a:pPr latinLnBrk="0"/>
            <a:endParaRPr lang="en-GB" sz="2400" dirty="0">
              <a:solidFill>
                <a:srgbClr val="2B2C30"/>
              </a:solidFill>
              <a:sym typeface="Public Sans"/>
            </a:endParaRPr>
          </a:p>
          <a:p>
            <a:pPr latinLnBrk="0"/>
            <a:r>
              <a:rPr lang="en-GB" sz="2400" dirty="0">
                <a:solidFill>
                  <a:srgbClr val="2B2C30"/>
                </a:solidFill>
                <a:sym typeface="Public Sans"/>
              </a:rPr>
              <a:t>Puteți parcurge fiecare întrebare pe rând. </a:t>
            </a:r>
          </a:p>
          <a:p>
            <a:pPr latinLnBrk="0"/>
            <a:r>
              <a:rPr lang="en-GB" sz="2400" dirty="0">
                <a:solidFill>
                  <a:srgbClr val="2B2C30"/>
                </a:solidFill>
                <a:sym typeface="Public Sans"/>
              </a:rPr>
              <a:t>Alternativ, puteți selecta o anumită întrebare pe care doriți să o explorați mai întâi prin intermediul meniului.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Începeți chiar astăzi! </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785652"/>
          </a:xfrm>
          <a:prstGeom prst="rect">
            <a:avLst/>
          </a:prstGeom>
          <a:noFill/>
        </p:spPr>
        <p:txBody>
          <a:bodyPr wrap="square" rtlCol="0">
            <a:spAutoFit/>
          </a:bodyPr>
          <a:lstStyle/>
          <a:p>
            <a:pPr marL="342900" indent="-342900" latinLnBrk="0">
              <a:buFont typeface="+mj-lt"/>
              <a:buAutoNum type="arabicPeriod"/>
            </a:pPr>
            <a:r>
              <a:rPr lang="en-GB" sz="2400" dirty="0"/>
              <a:t>Ce </a:t>
            </a:r>
            <a:r>
              <a:rPr lang="en-GB" sz="2400" dirty="0" err="1"/>
              <a:t>trebuie</a:t>
            </a:r>
            <a:r>
              <a:rPr lang="en-GB" sz="2400" dirty="0"/>
              <a:t> </a:t>
            </a:r>
            <a:r>
              <a:rPr lang="en-GB" sz="2400" dirty="0" err="1"/>
              <a:t>să</a:t>
            </a:r>
            <a:r>
              <a:rPr lang="en-GB" sz="2400" dirty="0"/>
              <a:t> </a:t>
            </a:r>
            <a:r>
              <a:rPr lang="en-GB" sz="2400" dirty="0" err="1"/>
              <a:t>luați</a:t>
            </a:r>
            <a:r>
              <a:rPr lang="en-GB" sz="2400" dirty="0"/>
              <a:t> </a:t>
            </a:r>
            <a:r>
              <a:rPr lang="en-GB" sz="2400" dirty="0" err="1"/>
              <a:t>în</a:t>
            </a:r>
            <a:r>
              <a:rPr lang="en-GB" sz="2400" dirty="0"/>
              <a:t> </a:t>
            </a:r>
            <a:r>
              <a:rPr lang="en-GB" sz="2400" dirty="0" err="1"/>
              <a:t>considerare</a:t>
            </a:r>
            <a:r>
              <a:rPr lang="en-GB" sz="2400" dirty="0"/>
              <a:t> </a:t>
            </a:r>
            <a:r>
              <a:rPr lang="en-GB" sz="2400" dirty="0" err="1"/>
              <a:t>atunci</a:t>
            </a:r>
            <a:r>
              <a:rPr lang="en-GB" sz="2400" dirty="0"/>
              <a:t> </a:t>
            </a:r>
            <a:r>
              <a:rPr lang="en-GB" sz="2400" dirty="0" err="1"/>
              <a:t>când</a:t>
            </a:r>
            <a:r>
              <a:rPr lang="en-GB" sz="2400" dirty="0"/>
              <a:t> </a:t>
            </a:r>
            <a:r>
              <a:rPr lang="en-GB" sz="2400" dirty="0" err="1"/>
              <a:t>doriți</a:t>
            </a:r>
            <a:r>
              <a:rPr lang="en-GB" sz="2400" dirty="0"/>
              <a:t> </a:t>
            </a:r>
            <a:r>
              <a:rPr lang="en-GB" sz="2400" dirty="0" err="1"/>
              <a:t>să</a:t>
            </a:r>
            <a:r>
              <a:rPr lang="en-GB" sz="2400" dirty="0"/>
              <a:t> </a:t>
            </a:r>
            <a:r>
              <a:rPr lang="en-GB" sz="2400" dirty="0" err="1"/>
              <a:t>înființați</a:t>
            </a:r>
            <a:r>
              <a:rPr lang="en-GB" sz="2400" dirty="0"/>
              <a:t> o </a:t>
            </a:r>
            <a:r>
              <a:rPr lang="en-GB" sz="2400" dirty="0" err="1"/>
              <a:t>comunitate</a:t>
            </a:r>
            <a:r>
              <a:rPr lang="en-GB" sz="2400" dirty="0"/>
              <a:t> </a:t>
            </a:r>
            <a:r>
              <a:rPr lang="en-GB" sz="2400" dirty="0" err="1"/>
              <a:t>energetică</a:t>
            </a:r>
            <a:r>
              <a:rPr lang="en-GB" sz="2400" dirty="0"/>
              <a:t>?</a:t>
            </a:r>
          </a:p>
          <a:p>
            <a:pPr marL="342900" indent="-342900" latinLnBrk="0">
              <a:buFont typeface="+mj-lt"/>
              <a:buAutoNum type="arabicPeriod"/>
            </a:pPr>
            <a:r>
              <a:rPr lang="en-GB" sz="2400" dirty="0"/>
              <a:t>Ce </a:t>
            </a:r>
            <a:r>
              <a:rPr lang="en-GB" sz="2400" dirty="0" err="1"/>
              <a:t>altceva</a:t>
            </a:r>
            <a:r>
              <a:rPr lang="en-GB" sz="2400" dirty="0"/>
              <a:t> </a:t>
            </a:r>
            <a:r>
              <a:rPr lang="en-GB" sz="2400" dirty="0" err="1"/>
              <a:t>trebuie</a:t>
            </a:r>
            <a:r>
              <a:rPr lang="en-GB" sz="2400" dirty="0"/>
              <a:t> </a:t>
            </a:r>
            <a:r>
              <a:rPr lang="en-GB" sz="2400" dirty="0" err="1"/>
              <a:t>să</a:t>
            </a:r>
            <a:r>
              <a:rPr lang="en-GB" sz="2400" dirty="0"/>
              <a:t> </a:t>
            </a:r>
            <a:r>
              <a:rPr lang="en-GB" sz="2400" dirty="0" err="1"/>
              <a:t>luați</a:t>
            </a:r>
            <a:r>
              <a:rPr lang="en-GB" sz="2400" dirty="0"/>
              <a:t> </a:t>
            </a:r>
            <a:r>
              <a:rPr lang="en-GB" sz="2400" dirty="0" err="1"/>
              <a:t>în</a:t>
            </a:r>
            <a:r>
              <a:rPr lang="en-GB" sz="2400" dirty="0"/>
              <a:t> </a:t>
            </a:r>
            <a:r>
              <a:rPr lang="en-GB" sz="2400" dirty="0" err="1"/>
              <a:t>considerare</a:t>
            </a:r>
            <a:r>
              <a:rPr lang="en-GB" sz="2400" dirty="0"/>
              <a:t> </a:t>
            </a:r>
            <a:r>
              <a:rPr lang="en-GB" sz="2400" dirty="0" err="1"/>
              <a:t>atunci</a:t>
            </a:r>
            <a:r>
              <a:rPr lang="en-GB" sz="2400" dirty="0"/>
              <a:t> </a:t>
            </a:r>
            <a:r>
              <a:rPr lang="en-GB" sz="2400" dirty="0" err="1"/>
              <a:t>când</a:t>
            </a:r>
            <a:r>
              <a:rPr lang="en-GB" sz="2400" dirty="0"/>
              <a:t> </a:t>
            </a:r>
            <a:r>
              <a:rPr lang="en-GB" sz="2400" dirty="0" err="1"/>
              <a:t>înființați</a:t>
            </a:r>
            <a:r>
              <a:rPr lang="en-GB" sz="2400" dirty="0"/>
              <a:t> o </a:t>
            </a:r>
            <a:r>
              <a:rPr lang="en-GB" sz="2400" dirty="0" err="1"/>
              <a:t>comunitate</a:t>
            </a:r>
            <a:r>
              <a:rPr lang="en-GB" sz="2400" dirty="0"/>
              <a:t> </a:t>
            </a:r>
            <a:r>
              <a:rPr lang="en-GB" sz="2400" dirty="0" err="1"/>
              <a:t>energetică</a:t>
            </a:r>
            <a:r>
              <a:rPr lang="en-GB" sz="2400" dirty="0"/>
              <a:t>?</a:t>
            </a:r>
          </a:p>
          <a:p>
            <a:pPr marL="342900" indent="-342900" latinLnBrk="0">
              <a:buFont typeface="+mj-lt"/>
              <a:buAutoNum type="arabicPeriod"/>
            </a:pPr>
            <a:r>
              <a:rPr lang="en-US" sz="2400" dirty="0">
                <a:ea typeface="Public Sans"/>
                <a:cs typeface="Public Sans"/>
                <a:sym typeface="Public Sans"/>
              </a:rPr>
              <a:t>Care sunt formalitățile cheie pentru înființarea unei comunități energetice?</a:t>
            </a:r>
          </a:p>
          <a:p>
            <a:pPr marL="342900" indent="-342900" latinLnBrk="0">
              <a:buFont typeface="+mj-lt"/>
              <a:buAutoNum type="arabicPeriod"/>
            </a:pPr>
            <a:r>
              <a:rPr lang="en-US" sz="2400" dirty="0">
                <a:ea typeface="Public Sans"/>
                <a:cs typeface="Public Sans"/>
                <a:sym typeface="Public Sans"/>
              </a:rPr>
              <a:t>Cum pot conduce în mod eficient o comunitate energetică?</a:t>
            </a:r>
          </a:p>
          <a:p>
            <a:pPr marL="342900" indent="-342900" latinLnBrk="0">
              <a:buFont typeface="+mj-lt"/>
              <a:buAutoNum type="arabicPeriod"/>
            </a:pPr>
            <a:r>
              <a:rPr lang="en-US" sz="2400" dirty="0">
                <a:ea typeface="Public Sans"/>
                <a:cs typeface="Public Sans"/>
                <a:sym typeface="Public Sans"/>
              </a:rPr>
              <a:t>De ce echipamente am nevoie pentru a înființa o comunitate energetică?</a:t>
            </a:r>
          </a:p>
          <a:p>
            <a:pPr marL="342900" indent="-342900" latinLnBrk="0">
              <a:buFont typeface="+mj-lt"/>
              <a:buAutoNum type="arabicPeriod"/>
            </a:pPr>
            <a:r>
              <a:rPr lang="en-US" sz="2400" dirty="0">
                <a:ea typeface="Public Sans"/>
                <a:cs typeface="Public Sans"/>
                <a:sym typeface="Public Sans"/>
              </a:rPr>
              <a:t>Cum arată calitatea de membru al unei comunități energetice? </a:t>
            </a:r>
          </a:p>
          <a:p>
            <a:pPr marL="342900" indent="-342900" latinLnBrk="0">
              <a:buFont typeface="+mj-lt"/>
              <a:buAutoNum type="arabicPeriod"/>
            </a:pPr>
            <a:r>
              <a:rPr lang="en-US" sz="2400" dirty="0">
                <a:ea typeface="Public Sans"/>
                <a:cs typeface="Public Sans"/>
                <a:sym typeface="Public Sans"/>
              </a:rPr>
              <a:t>Ce finanțare ar putea fi disponibilă pentru a-mi susține comunitatea energetică?</a:t>
            </a:r>
          </a:p>
          <a:p>
            <a:pPr marL="342900" indent="-342900" latinLnBrk="0">
              <a:buFont typeface="+mj-lt"/>
              <a:buAutoNum type="arabicPeriod"/>
            </a:pPr>
            <a:r>
              <a:rPr lang="en-US" sz="2400" dirty="0">
                <a:ea typeface="Public Sans"/>
                <a:cs typeface="Public Sans"/>
                <a:sym typeface="Public Sans"/>
              </a:rPr>
              <a:t>Cum pot interacționa eficient cu comunitatea mai largă și cu părțile interesate?</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Înființarea unei comunități energetice: primii pași și aspecte de luat în considerare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Ce trebuie să iau în considerare atunci când doresc să înființez o comunitate energetică?</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1000" y="616350"/>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Înființarea unei comunități energetice: primii pași și considerații – </a:t>
            </a:r>
            <a:br>
              <a:rPr lang="ro-RO" sz="2800" b="1" kern="1200" noProof="1">
                <a:solidFill>
                  <a:srgbClr val="FFFFFF"/>
                </a:solidFill>
                <a:effectLst/>
                <a:latin typeface="Calibri" panose="020F0502020204030204" pitchFamily="34" charset="0"/>
                <a:ea typeface="+mn-ea"/>
                <a:cs typeface="+mn-cs"/>
              </a:rPr>
            </a:br>
            <a:r>
              <a:rPr lang="ro-RO" sz="2800" b="1" kern="1200" noProof="1">
                <a:solidFill>
                  <a:srgbClr val="FFFFFF"/>
                </a:solidFill>
                <a:effectLst/>
                <a:latin typeface="Calibri" panose="020F0502020204030204" pitchFamily="34" charset="0"/>
                <a:ea typeface="+mn-ea"/>
                <a:cs typeface="+mn-cs"/>
              </a:rPr>
              <a:t>Întrebări inițiale</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188942" y="2825330"/>
            <a:ext cx="7625576" cy="3416320"/>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Gândiți-vă ce tip de comunitate energetică doriți să înființați. Cine va participa? Care este motivația comunității energetice?</a:t>
            </a:r>
          </a:p>
          <a:p>
            <a:pPr marL="342900" indent="-342900" latinLnBrk="0">
              <a:buFont typeface="Arial" panose="020B0604020202020204" pitchFamily="34" charset="0"/>
              <a:buChar char="•"/>
            </a:pPr>
            <a:r>
              <a:rPr lang="en-GB" sz="2400" dirty="0">
                <a:solidFill>
                  <a:srgbClr val="2B2C30"/>
                </a:solidFill>
                <a:ea typeface="Public Sans"/>
                <a:cs typeface="Public Sans"/>
              </a:rPr>
              <a:t>Aflați mai multe despre diferitele tipuri de comunități energetice, inclusiv </a:t>
            </a:r>
            <a:r>
              <a:rPr lang="en-GB" sz="2400" dirty="0">
                <a:solidFill>
                  <a:srgbClr val="2B2C30"/>
                </a:solidFill>
                <a:ea typeface="Public Sans"/>
                <a:cs typeface="Public Sans"/>
                <a:hlinkClick r:id="rId3"/>
              </a:rPr>
              <a:t>comunitățile energetice conduse de cetățeni </a:t>
            </a:r>
            <a:r>
              <a:rPr lang="en-GB" sz="2400" dirty="0">
                <a:solidFill>
                  <a:srgbClr val="2B2C30"/>
                </a:solidFill>
                <a:ea typeface="Public Sans"/>
                <a:cs typeface="Public Sans"/>
              </a:rPr>
              <a:t>și </a:t>
            </a:r>
            <a:r>
              <a:rPr lang="en-GB" sz="2400" dirty="0">
                <a:solidFill>
                  <a:srgbClr val="2B2C30"/>
                </a:solidFill>
                <a:ea typeface="Public Sans"/>
                <a:cs typeface="Public Sans"/>
                <a:hlinkClick r:id="rId4"/>
              </a:rPr>
              <a:t>comunitățile de energie regenerabilă</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Ce tehnologii sunt deja implementate sau sunt planificate?</a:t>
            </a:r>
          </a:p>
          <a:p>
            <a:pPr marL="800100" lvl="1" indent="-342900" latinLnBrk="0">
              <a:buFont typeface="Arial" panose="020B0604020202020204" pitchFamily="34" charset="0"/>
              <a:buChar char="•"/>
            </a:pPr>
            <a:r>
              <a:rPr lang="en-GB" sz="2400" dirty="0">
                <a:solidFill>
                  <a:srgbClr val="2B2C30"/>
                </a:solidFill>
              </a:rPr>
              <a:t>Luați în considerare panourile fotovoltaice (PV) sau solare, stocarea energiei, contoarele inteligente.</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Înființarea unei comunități energetice: primii pași și considerații – </a:t>
            </a:r>
            <a:br>
              <a:rPr lang="ro-RO" sz="2800" b="1" kern="1200" noProof="1">
                <a:solidFill>
                  <a:srgbClr val="FFFFFF"/>
                </a:solidFill>
                <a:effectLst/>
                <a:latin typeface="Calibri" panose="020F0502020204030204" pitchFamily="34" charset="0"/>
                <a:ea typeface="+mn-ea"/>
                <a:cs typeface="+mn-cs"/>
              </a:rPr>
            </a:br>
            <a:r>
              <a:rPr lang="ro-RO" sz="2800" b="1" kern="1200" noProof="1">
                <a:solidFill>
                  <a:srgbClr val="FFFFFF"/>
                </a:solidFill>
                <a:effectLst/>
                <a:latin typeface="Calibri" panose="020F0502020204030204" pitchFamily="34" charset="0"/>
                <a:ea typeface="+mn-ea"/>
                <a:cs typeface="+mn-cs"/>
              </a:rPr>
              <a:t>Mai multe întrebări</a:t>
            </a:r>
            <a:endParaRPr lang="ro-RO" noProof="1">
              <a:effectLst/>
            </a:endParaRPr>
          </a:p>
          <a:p>
            <a:endParaRPr lang="ro-RO" noProof="1"/>
          </a:p>
        </p:txBody>
      </p:sp>
      <p:sp>
        <p:nvSpPr>
          <p:cNvPr id="4" name="TextBox 3">
            <a:extLst>
              <a:ext uri="{FF2B5EF4-FFF2-40B4-BE49-F238E27FC236}">
                <a16:creationId xmlns:a16="http://schemas.microsoft.com/office/drawing/2014/main" id="{C3B0539B-57A9-C3C8-B593-2F231507816A}"/>
              </a:ext>
            </a:extLst>
          </p:cNvPr>
          <p:cNvSpPr txBox="1"/>
          <p:nvPr/>
        </p:nvSpPr>
        <p:spPr>
          <a:xfrm>
            <a:off x="4040658" y="3164663"/>
            <a:ext cx="7773859" cy="2677656"/>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Cine va gestiona comunitatea energetică? </a:t>
            </a:r>
          </a:p>
          <a:p>
            <a:pPr marL="800100" lvl="1" indent="-342900" latinLnBrk="0">
              <a:buFont typeface="Arial" panose="020B0604020202020204" pitchFamily="34" charset="0"/>
              <a:buChar char="•"/>
            </a:pPr>
            <a:r>
              <a:rPr lang="en-GB" sz="2400" dirty="0">
                <a:solidFill>
                  <a:srgbClr val="2B2C30"/>
                </a:solidFill>
              </a:rPr>
              <a:t>O veți gestiona dvs. sau preferați să apelați la un contractor extern?</a:t>
            </a:r>
          </a:p>
          <a:p>
            <a:pPr marL="342900" indent="-342900" latinLnBrk="0">
              <a:buFont typeface="Arial" panose="020B0604020202020204" pitchFamily="34" charset="0"/>
              <a:buChar char="•"/>
            </a:pPr>
            <a:r>
              <a:rPr lang="en-GB" sz="2400" dirty="0">
                <a:solidFill>
                  <a:srgbClr val="2B2C30"/>
                </a:solidFill>
                <a:ea typeface="Public Sans"/>
                <a:cs typeface="Public Sans"/>
              </a:rPr>
              <a:t>Cine vă poate oferi sprijin?</a:t>
            </a:r>
            <a:endParaRPr lang="en-GB" sz="2400" dirty="0"/>
          </a:p>
          <a:p>
            <a:pPr marL="800100" lvl="1" indent="-342900" latinLnBrk="0">
              <a:buFont typeface="Arial" panose="020B0604020202020204" pitchFamily="34" charset="0"/>
              <a:buChar char="•"/>
            </a:pPr>
            <a:r>
              <a:rPr lang="en-GB" sz="2400" dirty="0">
                <a:solidFill>
                  <a:srgbClr val="2B2C30"/>
                </a:solidFill>
              </a:rPr>
              <a:t>Pot exista agenții regionale sau naționale de energie sau finanțare și exemple de bune practici pe care le puteți folosi ca sursă de inspirație și/sau sprijin.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Înființarea unei comunități energetice: alte aspecte de luat în considerare - Introducere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Ce altceva trebuie să iau în considerare atunci când înființez o comunitate energetică?</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Înființarea unei comunități energetice: alte considerente</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6237962" y="2481016"/>
            <a:ext cx="5576555" cy="3785652"/>
          </a:xfrm>
          <a:prstGeom prst="rect">
            <a:avLst/>
          </a:prstGeom>
          <a:noFill/>
        </p:spPr>
        <p:txBody>
          <a:bodyPr wrap="square" rtlCol="0">
            <a:spAutoFit/>
          </a:bodyPr>
          <a:lstStyle/>
          <a:p>
            <a:pPr latinLnBrk="0"/>
            <a:r>
              <a:rPr lang="en-GB" sz="2400" dirty="0">
                <a:ea typeface="Public Sans"/>
                <a:cs typeface="Public Sans"/>
                <a:sym typeface="Public Sans"/>
              </a:rPr>
              <a:t>Este esențial să luați în considerare modul în care veți gestiona comunitatea energetică. Țineți cont de următoarele aspecte cheie:</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Un cadru robust și clar.</a:t>
            </a:r>
          </a:p>
          <a:p>
            <a:pPr marL="342900" indent="-342900" latinLnBrk="0">
              <a:buFont typeface="Arial" panose="020B0604020202020204" pitchFamily="34" charset="0"/>
              <a:buChar char="•"/>
            </a:pPr>
            <a:r>
              <a:rPr lang="en-GB" sz="2400" dirty="0"/>
              <a:t>Active financiare.</a:t>
            </a:r>
          </a:p>
          <a:p>
            <a:pPr marL="342900" indent="-342900" latinLnBrk="0">
              <a:buFont typeface="Arial" panose="020B0604020202020204" pitchFamily="34" charset="0"/>
              <a:buChar char="•"/>
            </a:pPr>
            <a:r>
              <a:rPr lang="en-GB" sz="2400" dirty="0"/>
              <a:t>Implicarea comunității și a părților interesate.</a:t>
            </a:r>
          </a:p>
          <a:p>
            <a:pPr marL="342900" indent="-342900" latinLnBrk="0">
              <a:buFont typeface="Arial" panose="020B0604020202020204" pitchFamily="34" charset="0"/>
              <a:buChar char="•"/>
            </a:pPr>
            <a:r>
              <a:rPr lang="en-GB" sz="2400" dirty="0"/>
              <a:t>Gestionarea operațională?</a:t>
            </a:r>
          </a:p>
          <a:p>
            <a:pPr marL="342900" indent="-342900" latinLnBrk="0">
              <a:buFont typeface="Arial" panose="020B0604020202020204" pitchFamily="34" charset="0"/>
              <a:buChar char="•"/>
            </a:pPr>
            <a:r>
              <a:rPr lang="en-GB" sz="2400" dirty="0"/>
              <a:t>Scalabilitate și creștere viitoare.</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1B49D6-B115-48BA-BDB4-A32A4E36B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3825</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Sfaturi utile, trucuri și instrumente pentru a vă ajuta să înființați comunitatea energetică</vt:lpstr>
      <vt:lpstr>Introducere</vt:lpstr>
      <vt:lpstr>Această prezentare</vt:lpstr>
      <vt:lpstr>Începeți chiar astăzi!  </vt:lpstr>
      <vt:lpstr>Înființarea unei comunități energetice: primii pași și aspecte de luat în considerare - Introducere </vt:lpstr>
      <vt:lpstr>Înființarea unei comunități energetice: primii pași și considerații –  Întrebări inițiale </vt:lpstr>
      <vt:lpstr>Înființarea unei comunități energetice: primii pași și considerații –  Mai multe întrebări </vt:lpstr>
      <vt:lpstr>Înființarea unei comunități energetice: alte aspecte de luat în considerare - Introducere </vt:lpstr>
      <vt:lpstr>Înființarea unei comunități energetice: alte considerente </vt:lpstr>
      <vt:lpstr>Înființarea unei comunități energetice: organizarea formală - Introducere </vt:lpstr>
      <vt:lpstr>Înființarea unei comunități energetice: organizarea formală </vt:lpstr>
      <vt:lpstr>Înființarea unei comunități energetice: Conducere -  Introducere </vt:lpstr>
      <vt:lpstr>Înființarea unei comunități energetice: Conducerea </vt:lpstr>
      <vt:lpstr>Înființarea unei comunități energetice: Resurse - Introducere </vt:lpstr>
      <vt:lpstr>Înființarea unei comunități energetice: Resurse  </vt:lpstr>
      <vt:lpstr>Înființarea unei comunități energetice: Membrii dvs. - Introducere  </vt:lpstr>
      <vt:lpstr>Înființarea unei comunități energetice: Membrii dvs.  </vt:lpstr>
      <vt:lpstr>Înființarea unei comunități energetice: Finanțare - Introducere </vt:lpstr>
      <vt:lpstr>Înființarea unei comunități energetice: Finanțare - Întrebări </vt:lpstr>
      <vt:lpstr>Înființarea unei comunități energetice: Finanțare - Opțiuni </vt:lpstr>
      <vt:lpstr>Înființarea unei comunități energetice: Implicarea comunității și a părților interesate - Introducere </vt:lpstr>
      <vt:lpstr>Înființarea unei comunități energetice: Implicarea comunității și a părților interesate - Întrebări </vt:lpstr>
      <vt:lpstr>Înființarea unei comunități energetice: Implicarea comunității și a părților interesate – Bune practici </vt:lpstr>
      <vt:lpstr>Pașii următori 1 </vt:lpstr>
      <vt:lpstr>Pașii următori 2 </vt:lpstr>
      <vt:lpstr>Mulțumiri 1 </vt:lpstr>
      <vt:lpstr>Mulțumiri 2 </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2026-03-17T08:15:31Z</dcterms:modified>
  <cp:category/>
</cp:coreProperties>
</file>