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0" r:id="rId5"/>
    <p:sldMasterId id="2147483654"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Lst>
  <p:sldSz cy="6858000" cx="12192000"/>
  <p:notesSz cx="6858000" cy="9144000"/>
  <p:embeddedFontLst>
    <p:embeddedFont>
      <p:font typeface="Open Sans ExtraBold"/>
      <p:bold r:id="rId31"/>
      <p:boldItalic r:id="rId32"/>
    </p:embeddedFont>
    <p:embeddedFont>
      <p:font typeface="Helvetica Neue"/>
      <p:regular r:id="rId33"/>
      <p:bold r:id="rId34"/>
      <p:italic r:id="rId35"/>
      <p:boldItalic r:id="rId36"/>
    </p:embeddedFont>
    <p:embeddedFont>
      <p:font typeface="Open Sans"/>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1" roundtripDataSignature="AMtx7mhphj9qLOK9A69K2hYfwAnkMqpPb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FB41A94-1C87-4340-BBB4-01F4FC61D2F6}">
  <a:tblStyle styleId="{FFB41A94-1C87-4340-BBB4-01F4FC61D2F6}" styleName="Table_0">
    <a:wholeTbl>
      <a:tcTxStyle b="off" i="off">
        <a:font>
          <a:latin typeface="Arial"/>
          <a:ea typeface="Arial"/>
          <a:cs typeface="Arial"/>
        </a:font>
        <a:schemeClr val="dk1"/>
      </a:tcTxStyle>
      <a:tcStyle>
        <a:tcBdr>
          <a:left>
            <a:ln cap="flat" cmpd="sng" w="12700">
              <a:solidFill>
                <a:schemeClr val="accent4"/>
              </a:solidFill>
              <a:prstDash val="solid"/>
              <a:round/>
              <a:headEnd len="sm" w="sm" type="none"/>
              <a:tailEnd len="sm" w="sm" type="none"/>
            </a:ln>
          </a:left>
          <a:right>
            <a:ln cap="flat" cmpd="sng" w="12700">
              <a:solidFill>
                <a:schemeClr val="accent4"/>
              </a:solidFill>
              <a:prstDash val="solid"/>
              <a:round/>
              <a:headEnd len="sm" w="sm" type="none"/>
              <a:tailEnd len="sm" w="sm" type="none"/>
            </a:ln>
          </a:right>
          <a:top>
            <a:ln cap="flat" cmpd="sng" w="12700">
              <a:solidFill>
                <a:schemeClr val="accent4"/>
              </a:solidFill>
              <a:prstDash val="solid"/>
              <a:round/>
              <a:headEnd len="sm" w="sm" type="none"/>
              <a:tailEnd len="sm" w="sm" type="none"/>
            </a:ln>
          </a:top>
          <a:bottom>
            <a:ln cap="flat" cmpd="sng" w="12700">
              <a:solidFill>
                <a:schemeClr val="accent4"/>
              </a:solidFill>
              <a:prstDash val="solid"/>
              <a:round/>
              <a:headEnd len="sm" w="sm" type="none"/>
              <a:tailEnd len="sm" w="sm" type="none"/>
            </a:ln>
          </a:bottom>
          <a:insideH>
            <a:ln cap="flat" cmpd="sng" w="12700">
              <a:solidFill>
                <a:schemeClr val="accent4"/>
              </a:solidFill>
              <a:prstDash val="solid"/>
              <a:round/>
              <a:headEnd len="sm" w="sm" type="none"/>
              <a:tailEnd len="sm" w="sm" type="none"/>
            </a:ln>
          </a:insideH>
          <a:insideV>
            <a:ln cap="flat" cmpd="sng" w="12700">
              <a:solidFill>
                <a:schemeClr val="accent4"/>
              </a:solidFill>
              <a:prstDash val="solid"/>
              <a:round/>
              <a:headEnd len="sm" w="sm" type="none"/>
              <a:tailEnd len="sm" w="sm" type="none"/>
            </a:ln>
          </a:insideV>
        </a:tcBdr>
        <a:fill>
          <a:solidFill>
            <a:srgbClr val="E8EEF8"/>
          </a:solidFill>
        </a:fill>
      </a:tcStyle>
    </a:wholeTbl>
    <a:band1H>
      <a:tcTxStyle/>
      <a:tcStyle>
        <a:fill>
          <a:solidFill>
            <a:srgbClr val="CEDBF2"/>
          </a:solidFill>
        </a:fill>
      </a:tcStyle>
    </a:band1H>
    <a:band2H>
      <a:tcTxStyle/>
    </a:band2H>
    <a:band1V>
      <a:tcTxStyle/>
      <a:tcStyle>
        <a:fill>
          <a:solidFill>
            <a:srgbClr val="CEDBF2"/>
          </a:solidFill>
        </a:fill>
      </a:tcStyle>
    </a:band1V>
    <a:band2V>
      <a:tcTxStyle/>
    </a:band2V>
    <a:lastCol>
      <a:tcTxStyle b="on" i="off"/>
    </a:lastCol>
    <a:firstCol>
      <a:tcTxStyle b="on" i="off"/>
    </a:firstCol>
    <a:lastRow>
      <a:tcTxStyle b="on" i="off"/>
      <a:tcStyle>
        <a:tcBdr>
          <a:top>
            <a:ln cap="flat" cmpd="sng" w="25400">
              <a:solidFill>
                <a:schemeClr val="accent4"/>
              </a:solidFill>
              <a:prstDash val="solid"/>
              <a:round/>
              <a:headEnd len="sm" w="sm" type="none"/>
              <a:tailEnd len="sm" w="sm" type="none"/>
            </a:ln>
          </a:top>
        </a:tcBdr>
        <a:fill>
          <a:solidFill>
            <a:srgbClr val="E8EEF8"/>
          </a:solidFill>
        </a:fill>
      </a:tcStyle>
    </a:lastRow>
    <a:seCell>
      <a:tcTxStyle/>
    </a:seCell>
    <a:swCell>
      <a:tcTxStyle/>
    </a:swCell>
    <a:firstRow>
      <a:tcTxStyle b="on" i="off"/>
      <a:tcStyle>
        <a:fill>
          <a:solidFill>
            <a:srgbClr val="E8EEF8"/>
          </a:solidFill>
        </a:fill>
      </a:tcStyle>
    </a:firstRow>
    <a:neCell>
      <a:tcTxStyle/>
    </a:neCell>
    <a:nwCell>
      <a:tcTxStyle/>
    </a:nwCell>
  </a:tblStyle>
  <a:tblStyle styleId="{F2130C7D-572C-4258-9D9B-0ABEDA5A4197}" styleName="Table_1">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6E6E7"/>
          </a:solidFill>
        </a:fill>
      </a:tcStyle>
    </a:wholeTbl>
    <a:band1H>
      <a:tcTxStyle/>
      <a:tcStyle>
        <a:fill>
          <a:solidFill>
            <a:srgbClr val="CACACC"/>
          </a:solidFill>
        </a:fill>
      </a:tcStyle>
    </a:band1H>
    <a:band2H>
      <a:tcTxStyle/>
    </a:band2H>
    <a:band1V>
      <a:tcTxStyle/>
      <a:tcStyle>
        <a:fill>
          <a:solidFill>
            <a:srgbClr val="CACACC"/>
          </a:solidFill>
        </a:fill>
      </a:tcStyle>
    </a:band1V>
    <a:band2V>
      <a:tcTxStyle/>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OpenSans-boldItalic.fntdata"/><Relationship Id="rId20" Type="http://schemas.openxmlformats.org/officeDocument/2006/relationships/slide" Target="slides/slide13.xml"/><Relationship Id="rId41" Type="http://customschemas.google.com/relationships/presentationmetadata" Target="metadata"/><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OpenSansExtraBold-bold.fntdata"/><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font" Target="fonts/HelveticaNeue-regular.fntdata"/><Relationship Id="rId10" Type="http://schemas.openxmlformats.org/officeDocument/2006/relationships/slide" Target="slides/slide3.xml"/><Relationship Id="rId32" Type="http://schemas.openxmlformats.org/officeDocument/2006/relationships/font" Target="fonts/OpenSansExtraBold-boldItalic.fntdata"/><Relationship Id="rId13" Type="http://schemas.openxmlformats.org/officeDocument/2006/relationships/slide" Target="slides/slide6.xml"/><Relationship Id="rId35" Type="http://schemas.openxmlformats.org/officeDocument/2006/relationships/font" Target="fonts/HelveticaNeue-italic.fntdata"/><Relationship Id="rId12" Type="http://schemas.openxmlformats.org/officeDocument/2006/relationships/slide" Target="slides/slide5.xml"/><Relationship Id="rId34" Type="http://schemas.openxmlformats.org/officeDocument/2006/relationships/font" Target="fonts/HelveticaNeue-bold.fntdata"/><Relationship Id="rId15" Type="http://schemas.openxmlformats.org/officeDocument/2006/relationships/slide" Target="slides/slide8.xml"/><Relationship Id="rId37" Type="http://schemas.openxmlformats.org/officeDocument/2006/relationships/font" Target="fonts/OpenSans-regular.fntdata"/><Relationship Id="rId14" Type="http://schemas.openxmlformats.org/officeDocument/2006/relationships/slide" Target="slides/slide7.xml"/><Relationship Id="rId36" Type="http://schemas.openxmlformats.org/officeDocument/2006/relationships/font" Target="fonts/HelveticaNeue-boldItalic.fntdata"/><Relationship Id="rId17" Type="http://schemas.openxmlformats.org/officeDocument/2006/relationships/slide" Target="slides/slide10.xml"/><Relationship Id="rId39" Type="http://schemas.openxmlformats.org/officeDocument/2006/relationships/font" Target="fonts/OpenSans-italic.fntdata"/><Relationship Id="rId16" Type="http://schemas.openxmlformats.org/officeDocument/2006/relationships/slide" Target="slides/slide9.xml"/><Relationship Id="rId38" Type="http://schemas.openxmlformats.org/officeDocument/2006/relationships/font" Target="fonts/OpenSans-bold.fntdata"/><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 name="Google Shape;64;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GB"/>
              <a:t>Welcome to the lecture block focused on delivery mechanisms.</a:t>
            </a:r>
            <a:endParaRPr/>
          </a:p>
        </p:txBody>
      </p:sp>
      <p:sp>
        <p:nvSpPr>
          <p:cNvPr id="65" name="Google Shape;65;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10:notes"/>
          <p:cNvSpPr/>
          <p:nvPr>
            <p:ph idx="2" type="sldImg"/>
          </p:nvPr>
        </p:nvSpPr>
        <p:spPr>
          <a:xfrm>
            <a:off x="155575" y="574675"/>
            <a:ext cx="6621463" cy="3724275"/>
          </a:xfrm>
          <a:custGeom>
            <a:rect b="b" l="l" r="r" t="t"/>
            <a:pathLst>
              <a:path extrusionOk="0" h="120000" w="120000">
                <a:moveTo>
                  <a:pt x="0" y="0"/>
                </a:moveTo>
                <a:lnTo>
                  <a:pt x="120000" y="0"/>
                </a:lnTo>
                <a:lnTo>
                  <a:pt x="120000" y="120000"/>
                </a:lnTo>
                <a:lnTo>
                  <a:pt x="0" y="120000"/>
                </a:lnTo>
                <a:close/>
              </a:path>
            </a:pathLst>
          </a:custGeom>
          <a:noFill/>
          <a:ln cap="flat" cmpd="sng" w="9525">
            <a:solidFill>
              <a:schemeClr val="lt2"/>
            </a:solidFill>
            <a:prstDash val="solid"/>
            <a:round/>
            <a:headEnd len="sm" w="sm" type="none"/>
            <a:tailEnd len="sm" w="sm" type="none"/>
          </a:ln>
        </p:spPr>
      </p:sp>
      <p:sp>
        <p:nvSpPr>
          <p:cNvPr id="163" name="Google Shape;163;p10:notes"/>
          <p:cNvSpPr txBox="1"/>
          <p:nvPr>
            <p:ph idx="1" type="body"/>
          </p:nvPr>
        </p:nvSpPr>
        <p:spPr>
          <a:xfrm>
            <a:off x="259519" y="4714653"/>
            <a:ext cx="6413400" cy="3768900"/>
          </a:xfrm>
          <a:prstGeom prst="rect">
            <a:avLst/>
          </a:prstGeom>
          <a:noFill/>
          <a:ln>
            <a:noFill/>
          </a:ln>
        </p:spPr>
        <p:txBody>
          <a:bodyPr anchorCtr="0" anchor="t" bIns="46225" lIns="92475" spcFirstLastPara="1" rIns="92475" wrap="square" tIns="46225">
            <a:noAutofit/>
          </a:bodyPr>
          <a:lstStyle/>
          <a:p>
            <a:pPr indent="0" lvl="0" marL="0" rtl="0" algn="l">
              <a:spcBef>
                <a:spcPts val="0"/>
              </a:spcBef>
              <a:spcAft>
                <a:spcPts val="0"/>
              </a:spcAft>
              <a:buNone/>
            </a:pPr>
            <a:r>
              <a:rPr lang="en-GB"/>
              <a:t>The third block of this lecture explores auction mechanisms and their implementation.</a:t>
            </a:r>
            <a:endParaRPr/>
          </a:p>
        </p:txBody>
      </p:sp>
      <p:sp>
        <p:nvSpPr>
          <p:cNvPr id="164" name="Google Shape;164;p10:notes"/>
          <p:cNvSpPr txBox="1"/>
          <p:nvPr>
            <p:ph idx="12" type="sldNum"/>
          </p:nvPr>
        </p:nvSpPr>
        <p:spPr>
          <a:xfrm>
            <a:off x="3936770" y="8744096"/>
            <a:ext cx="2919900" cy="463500"/>
          </a:xfrm>
          <a:prstGeom prst="rect">
            <a:avLst/>
          </a:prstGeom>
          <a:noFill/>
          <a:ln>
            <a:noFill/>
          </a:ln>
        </p:spPr>
        <p:txBody>
          <a:bodyPr anchorCtr="0" anchor="b" bIns="46225" lIns="92475" spcFirstLastPara="1" rIns="92475" wrap="square" tIns="46225">
            <a:noAutofit/>
          </a:bodyPr>
          <a:lstStyle/>
          <a:p>
            <a:pPr indent="0" lvl="0" marL="0" marR="0" rtl="0" algn="r">
              <a:lnSpc>
                <a:spcPct val="100000"/>
              </a:lnSpc>
              <a:spcBef>
                <a:spcPts val="0"/>
              </a:spcBef>
              <a:spcAft>
                <a:spcPts val="0"/>
              </a:spcAft>
              <a:buClr>
                <a:srgbClr val="000000"/>
              </a:buClr>
              <a:buSzPts val="1200"/>
              <a:buFont typeface="Calibri"/>
              <a:buNone/>
            </a:pPr>
            <a:r>
              <a:rPr b="0" i="0" lang="en-GB" sz="1200" u="none" cap="none" strike="noStrike">
                <a:solidFill>
                  <a:srgbClr val="000000"/>
                </a:solidFill>
                <a:latin typeface="Calibri"/>
                <a:ea typeface="Calibri"/>
                <a:cs typeface="Calibri"/>
                <a:sym typeface="Calibri"/>
              </a:rPr>
              <a:t>Notes view: </a:t>
            </a: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0" name="Google Shape;170;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GB">
                <a:solidFill>
                  <a:srgbClr val="111111"/>
                </a:solidFill>
                <a:latin typeface="Arial"/>
                <a:ea typeface="Arial"/>
                <a:cs typeface="Arial"/>
                <a:sym typeface="Arial"/>
              </a:rPr>
              <a:t>Auctions are a way of selling or buying scarce resources by letting the market decide the price. They can be used for low-carbon projects or activities, such as renewable energy generation or emission reduction. Auctions can benefit the net zero strategy by speeding up the transition to a low-carbon economy, creating incentives for cutting emissions, and attracting finance for green investments.</a:t>
            </a:r>
            <a:endParaRPr/>
          </a:p>
          <a:p>
            <a:pPr indent="0" lvl="0" marL="0" rtl="0" algn="l">
              <a:spcBef>
                <a:spcPts val="0"/>
              </a:spcBef>
              <a:spcAft>
                <a:spcPts val="0"/>
              </a:spcAft>
              <a:buNone/>
            </a:pPr>
            <a:r>
              <a:t/>
            </a:r>
            <a:endParaRPr b="0" i="0">
              <a:solidFill>
                <a:srgbClr val="111111"/>
              </a:solidFill>
              <a:latin typeface="Arial"/>
              <a:ea typeface="Arial"/>
              <a:cs typeface="Arial"/>
              <a:sym typeface="Arial"/>
            </a:endParaRPr>
          </a:p>
          <a:p>
            <a:pPr indent="0" lvl="0" marL="0" marR="0" rtl="0" algn="l">
              <a:lnSpc>
                <a:spcPct val="100000"/>
              </a:lnSpc>
              <a:spcBef>
                <a:spcPts val="0"/>
              </a:spcBef>
              <a:spcAft>
                <a:spcPts val="0"/>
              </a:spcAft>
              <a:buClr>
                <a:srgbClr val="111111"/>
              </a:buClr>
              <a:buSzPts val="1200"/>
              <a:buFont typeface="Arial"/>
              <a:buNone/>
            </a:pPr>
            <a:r>
              <a:rPr b="0" i="0" lang="en-GB">
                <a:solidFill>
                  <a:srgbClr val="111111"/>
                </a:solidFill>
                <a:latin typeface="Arial"/>
                <a:ea typeface="Arial"/>
                <a:cs typeface="Arial"/>
                <a:sym typeface="Arial"/>
              </a:rPr>
              <a:t>We need auctions for various reasons. Auctions can reveal the actual market value of a good or service based on the supply and demand conditions. They help allocate resources to the most efficient or productive users willing to pay the highest price. An ensure fairness and transparency. They can attract participants from different regions, sectors, or backgrounds. Auctions can encourage innovation by incentivising participants to improve their quality, performance, or design. They are highly time efficient. They can reduce price volatility by stabilising supply and demand. </a:t>
            </a:r>
            <a:endParaRPr/>
          </a:p>
          <a:p>
            <a:pPr indent="0" lvl="0" marL="0" marR="0" rtl="0" algn="l">
              <a:lnSpc>
                <a:spcPct val="100000"/>
              </a:lnSpc>
              <a:spcBef>
                <a:spcPts val="0"/>
              </a:spcBef>
              <a:spcAft>
                <a:spcPts val="0"/>
              </a:spcAft>
              <a:buClr>
                <a:srgbClr val="111111"/>
              </a:buClr>
              <a:buSzPts val="1200"/>
              <a:buFont typeface="Arial"/>
              <a:buNone/>
            </a:pPr>
            <a:r>
              <a:rPr b="0" i="0" lang="en-GB">
                <a:solidFill>
                  <a:srgbClr val="111111"/>
                </a:solidFill>
                <a:latin typeface="Arial"/>
                <a:ea typeface="Arial"/>
                <a:cs typeface="Arial"/>
                <a:sym typeface="Arial"/>
              </a:rPr>
              <a:t>Some Examples in the electricity sector include the</a:t>
            </a:r>
            <a:endParaRPr/>
          </a:p>
          <a:p>
            <a:pPr indent="0" lvl="0" marL="0" rtl="0" algn="l">
              <a:spcBef>
                <a:spcPts val="0"/>
              </a:spcBef>
              <a:spcAft>
                <a:spcPts val="0"/>
              </a:spcAft>
              <a:buNone/>
            </a:pPr>
            <a:r>
              <a:rPr lang="en-GB"/>
              <a:t>Auctions for new variable renewable energy sources, supporting a carbon market, and ancillary services.</a:t>
            </a:r>
            <a:endParaRPr/>
          </a:p>
        </p:txBody>
      </p:sp>
      <p:sp>
        <p:nvSpPr>
          <p:cNvPr id="171" name="Google Shape;171;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9" name="Google Shape;179;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Variable renewable energy sources are an essential part of the dialogue in net zero transitions. According to IRENA, there are certain factors that contribute to the final price that results from auctions. </a:t>
            </a:r>
            <a:r>
              <a:rPr b="0" i="0" lang="en-GB">
                <a:solidFill>
                  <a:srgbClr val="FFFFFF"/>
                </a:solidFill>
                <a:latin typeface="Arial"/>
                <a:ea typeface="Arial"/>
                <a:cs typeface="Arial"/>
                <a:sym typeface="Arial"/>
              </a:rPr>
              <a:t>They can be grouped into four categories: 1) country-specific conditions such as resource availability, power market design and the costs of finance, land and labour; 2) the degree of investor confidence related to, for example, the experience of the bidder and auctioneer, and credibility of the off-taker; 3) other policies related to renewable energy, including clear targets, grid policies, priority dispatch, and local content rules; and 4) the design of the auction itself, taking into consideration the trade-offs between obtaining the lowest price and achieving other objectives.</a:t>
            </a:r>
            <a:endParaRPr/>
          </a:p>
          <a:p>
            <a:pPr indent="0" lvl="0" marL="0" rtl="0" algn="l">
              <a:spcBef>
                <a:spcPts val="0"/>
              </a:spcBef>
              <a:spcAft>
                <a:spcPts val="0"/>
              </a:spcAft>
              <a:buNone/>
            </a:pPr>
            <a:r>
              <a:t/>
            </a:r>
            <a:endParaRPr b="0" i="0">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FFFFFF"/>
              </a:buClr>
              <a:buSzPts val="1200"/>
              <a:buFont typeface="Arial"/>
              <a:buNone/>
            </a:pPr>
            <a:r>
              <a:rPr b="0" i="0" lang="en-GB">
                <a:solidFill>
                  <a:srgbClr val="FFFFFF"/>
                </a:solidFill>
                <a:latin typeface="Arial"/>
                <a:ea typeface="Arial"/>
                <a:cs typeface="Arial"/>
                <a:sym typeface="Arial"/>
              </a:rPr>
              <a:t>In the figure to the right, the a</a:t>
            </a:r>
            <a:r>
              <a:rPr b="0" lang="en-GB" sz="1200">
                <a:solidFill>
                  <a:schemeClr val="dk1"/>
                </a:solidFill>
              </a:rPr>
              <a:t>uctioned capacities and resulting prices from solar auctions in India between 2015 and 2019 are presented as an example. According to IRENA, the number of solar PV auctions increased in 2018, but the prices also rose due to state-level risks, safeguard duty, and currency volatility. Solar PV auctions remained strong in 2019, but many were cancelled or undersubscribed due to low tariff caps, land and transmission issues, payment delays, and contract renegotiations. </a:t>
            </a:r>
            <a:endParaRPr/>
          </a:p>
          <a:p>
            <a:pPr indent="0" lvl="0" marL="0" rtl="0" algn="l">
              <a:spcBef>
                <a:spcPts val="0"/>
              </a:spcBef>
              <a:spcAft>
                <a:spcPts val="0"/>
              </a:spcAft>
              <a:buNone/>
            </a:pPr>
            <a:r>
              <a:t/>
            </a:r>
            <a:endParaRPr/>
          </a:p>
        </p:txBody>
      </p:sp>
      <p:sp>
        <p:nvSpPr>
          <p:cNvPr id="180" name="Google Shape;180;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3" name="Google Shape;193;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0" lang="en-GB" sz="1200">
                <a:solidFill>
                  <a:schemeClr val="dk1"/>
                </a:solidFill>
              </a:rPr>
              <a:t>The International Renewable Energy Agency presents a design framework for renewable energy procurement. It has four main components. </a:t>
            </a:r>
            <a:endParaRPr/>
          </a:p>
          <a:p>
            <a:pPr indent="0" lvl="0" marL="0" marR="0" rtl="0" algn="l">
              <a:lnSpc>
                <a:spcPct val="100000"/>
              </a:lnSpc>
              <a:spcBef>
                <a:spcPts val="0"/>
              </a:spcBef>
              <a:spcAft>
                <a:spcPts val="0"/>
              </a:spcAft>
              <a:buClr>
                <a:schemeClr val="dk1"/>
              </a:buClr>
              <a:buSzPts val="1200"/>
              <a:buFont typeface="Calibri"/>
              <a:buNone/>
            </a:pPr>
            <a:r>
              <a:t/>
            </a:r>
            <a:endParaRPr b="0" sz="1200">
              <a:solidFill>
                <a:schemeClr val="dk1"/>
              </a:solidFill>
            </a:endParaRPr>
          </a:p>
          <a:p>
            <a:pPr indent="0" lvl="0" marL="0" marR="0" rtl="0" algn="l">
              <a:lnSpc>
                <a:spcPct val="100000"/>
              </a:lnSpc>
              <a:spcBef>
                <a:spcPts val="0"/>
              </a:spcBef>
              <a:spcAft>
                <a:spcPts val="0"/>
              </a:spcAft>
              <a:buClr>
                <a:schemeClr val="dk1"/>
              </a:buClr>
              <a:buSzPts val="1200"/>
              <a:buFont typeface="Calibri"/>
              <a:buNone/>
            </a:pPr>
            <a:r>
              <a:rPr b="0" lang="en-GB" sz="1200">
                <a:solidFill>
                  <a:schemeClr val="dk1"/>
                </a:solidFill>
              </a:rPr>
              <a:t>Decisions in the auction demand category determine what is procured and under what conditions. This category also deals with demand-side commitments related to the off-taker. Qualification requirements and documentation determine which suppliers will be eligible to participate in a given auction, including the conditions that participants must meet and the documentation they must provide before bidding. In the winner-selection process, bidding and clearing rules are applied, and contracts are awarded. This process maintains minimum competition requirements, </a:t>
            </a:r>
            <a:endParaRPr/>
          </a:p>
          <a:p>
            <a:pPr indent="0" lvl="0" marL="0" marR="0" rtl="0" algn="l">
              <a:lnSpc>
                <a:spcPct val="100000"/>
              </a:lnSpc>
              <a:spcBef>
                <a:spcPts val="0"/>
              </a:spcBef>
              <a:spcAft>
                <a:spcPts val="0"/>
              </a:spcAft>
              <a:buClr>
                <a:schemeClr val="dk1"/>
              </a:buClr>
              <a:buSzPts val="1200"/>
              <a:buFont typeface="Calibri"/>
              <a:buNone/>
            </a:pPr>
            <a:r>
              <a:rPr b="0" lang="en-GB" sz="1200">
                <a:solidFill>
                  <a:schemeClr val="dk1"/>
                </a:solidFill>
              </a:rPr>
              <a:t>including provisions to ensure participation by multiple competing bidders. The category of risk allocation and remuneration of sellers defines how risks (financial, production and other) are allocated among stakeholders (bidders, auctioneers, off-takers, financial institutions, consumers). These risks, responsibilities and obligations should be spelt out in auction documents. For examples, please refer to the detailed slide deck.</a:t>
            </a:r>
            <a:endParaRPr/>
          </a:p>
        </p:txBody>
      </p:sp>
      <p:sp>
        <p:nvSpPr>
          <p:cNvPr id="194" name="Google Shape;194;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4" name="Google Shape;204;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Integrating renewable energy technologies into traditional energy systems needs sound implementation strategies. IRENA, based on experiences from different countries, have formulated some that can be used as guiding principles. They are sorted according to the degree of central planning from highest to lowest.</a:t>
            </a:r>
            <a:endParaRPr/>
          </a:p>
          <a:p>
            <a:pPr indent="0" lvl="0" marL="0" rtl="0" algn="l">
              <a:spcBef>
                <a:spcPts val="0"/>
              </a:spcBef>
              <a:spcAft>
                <a:spcPts val="0"/>
              </a:spcAft>
              <a:buNone/>
            </a:pPr>
            <a:r>
              <a:t/>
            </a:r>
            <a:endParaRPr/>
          </a:p>
          <a:p>
            <a:pPr indent="-76200" lvl="0" marL="0" rtl="0" algn="l">
              <a:spcBef>
                <a:spcPts val="0"/>
              </a:spcBef>
              <a:spcAft>
                <a:spcPts val="0"/>
              </a:spcAft>
              <a:buClr>
                <a:srgbClr val="111111"/>
              </a:buClr>
              <a:buSzPts val="1200"/>
              <a:buFont typeface="Arial"/>
              <a:buChar char="•"/>
            </a:pPr>
            <a:r>
              <a:rPr b="0" i="0" lang="en-GB">
                <a:solidFill>
                  <a:srgbClr val="111111"/>
                </a:solidFill>
                <a:latin typeface="Arial"/>
                <a:ea typeface="Arial"/>
                <a:cs typeface="Arial"/>
                <a:sym typeface="Arial"/>
              </a:rPr>
              <a:t>Project-based strategy: The auctioneer specifies the project details and offers them to the bidders. This reduces the risks for both parties and is suitable for technologies that need specific infrastructure. Some examples are solar parks in India, hybrid solar complexes in Morocco and UAE, and solar scaling program of the World Bank in Africa.</a:t>
            </a:r>
            <a:endParaRPr/>
          </a:p>
          <a:p>
            <a:pPr indent="-76200" lvl="0" marL="0" rtl="0" algn="l">
              <a:spcBef>
                <a:spcPts val="0"/>
              </a:spcBef>
              <a:spcAft>
                <a:spcPts val="0"/>
              </a:spcAft>
              <a:buClr>
                <a:srgbClr val="111111"/>
              </a:buClr>
              <a:buSzPts val="1200"/>
              <a:buFont typeface="Arial"/>
              <a:buChar char="•"/>
            </a:pPr>
            <a:r>
              <a:rPr b="0" i="0" lang="en-GB">
                <a:solidFill>
                  <a:srgbClr val="111111"/>
                </a:solidFill>
                <a:latin typeface="Arial"/>
                <a:ea typeface="Arial"/>
                <a:cs typeface="Arial"/>
                <a:sym typeface="Arial"/>
              </a:rPr>
              <a:t>Quantity-based strategy: The auctioneer sets strict limits on the project characteristics and selects the bidders that meet them. This ensures that the projects fit the system constraints and needs. An example is dispatchable generation in Thailand, which requires continuous baseline production.</a:t>
            </a:r>
            <a:endParaRPr/>
          </a:p>
          <a:p>
            <a:pPr indent="-76200" lvl="0" marL="0" rtl="0" algn="l">
              <a:spcBef>
                <a:spcPts val="0"/>
              </a:spcBef>
              <a:spcAft>
                <a:spcPts val="0"/>
              </a:spcAft>
              <a:buClr>
                <a:srgbClr val="111111"/>
              </a:buClr>
              <a:buSzPts val="1200"/>
              <a:buFont typeface="Arial"/>
              <a:buChar char="•"/>
            </a:pPr>
            <a:r>
              <a:rPr b="0" i="0" lang="en-GB">
                <a:solidFill>
                  <a:srgbClr val="111111"/>
                </a:solidFill>
                <a:latin typeface="Arial"/>
                <a:ea typeface="Arial"/>
                <a:cs typeface="Arial"/>
                <a:sym typeface="Arial"/>
              </a:rPr>
              <a:t>Adjustment-based strategy: The auctioneer uses penalties and incentives to influence project characteristics and selects the best value bidders. This relies on the system operator’s ability to forecast the system needs and benefits. An example is Brazil, where the expected value of electricity generated is used in a cost-benefit index that allows for a comparison of generators.</a:t>
            </a:r>
            <a:endParaRPr/>
          </a:p>
          <a:p>
            <a:pPr indent="-76200" lvl="0" marL="0" rtl="0" algn="l">
              <a:spcBef>
                <a:spcPts val="0"/>
              </a:spcBef>
              <a:spcAft>
                <a:spcPts val="0"/>
              </a:spcAft>
              <a:buClr>
                <a:srgbClr val="111111"/>
              </a:buClr>
              <a:buSzPts val="1200"/>
              <a:buFont typeface="Arial"/>
              <a:buChar char="•"/>
            </a:pPr>
            <a:r>
              <a:rPr b="0" i="0" lang="en-GB">
                <a:solidFill>
                  <a:srgbClr val="111111"/>
                </a:solidFill>
                <a:latin typeface="Arial"/>
                <a:ea typeface="Arial"/>
                <a:cs typeface="Arial"/>
                <a:sym typeface="Arial"/>
              </a:rPr>
              <a:t>Price-based strategy: The auctioneer lets the market prices determine the optimal VRE production profile and exposes the power plant operators to market risks. This depends on how the auctioneer allocates the risks and pays the sellers. An example is the feed-in premiums (FiP) in the European Union, which are additional payments on top of the market prices for VRE generators.</a:t>
            </a:r>
            <a:endParaRPr/>
          </a:p>
          <a:p>
            <a:pPr indent="-76200" lvl="0" marL="0" rtl="0" algn="l">
              <a:spcBef>
                <a:spcPts val="0"/>
              </a:spcBef>
              <a:spcAft>
                <a:spcPts val="0"/>
              </a:spcAft>
              <a:buClr>
                <a:srgbClr val="111111"/>
              </a:buClr>
              <a:buSzPts val="1200"/>
              <a:buFont typeface="Arial"/>
              <a:buChar char="•"/>
            </a:pPr>
            <a:r>
              <a:rPr b="0" i="0" lang="en-GB">
                <a:solidFill>
                  <a:srgbClr val="111111"/>
                </a:solidFill>
                <a:latin typeface="Arial"/>
                <a:ea typeface="Arial"/>
                <a:cs typeface="Arial"/>
                <a:sym typeface="Arial"/>
              </a:rPr>
              <a:t>Product-based strategy: The auctioneer focuses on the power market products, such as energy, capacity, system services, etc., rather than on the technologies used to produce them. The auctioneer selects the projects that can provide these products and meet the system’s needs. An example is the capacity products in Mexico, which are open to VRE technologies, or the ancillary services in Denmark, which are supplied by wind turbines.</a:t>
            </a:r>
            <a:endParaRPr/>
          </a:p>
          <a:p>
            <a:pPr indent="0" lvl="0" marL="0" rtl="0" algn="l">
              <a:spcBef>
                <a:spcPts val="0"/>
              </a:spcBef>
              <a:spcAft>
                <a:spcPts val="0"/>
              </a:spcAft>
              <a:buClr>
                <a:schemeClr val="dk1"/>
              </a:buClr>
              <a:buSzPts val="1200"/>
              <a:buFont typeface="Arial"/>
              <a:buNone/>
            </a:pPr>
            <a:r>
              <a:t/>
            </a:r>
            <a:endParaRPr b="0" i="0">
              <a:solidFill>
                <a:srgbClr val="111111"/>
              </a:solidFill>
              <a:latin typeface="Arial"/>
              <a:ea typeface="Arial"/>
              <a:cs typeface="Arial"/>
              <a:sym typeface="Arial"/>
            </a:endParaRPr>
          </a:p>
          <a:p>
            <a:pPr indent="0" lvl="0" marL="0" rtl="0" algn="l">
              <a:spcBef>
                <a:spcPts val="0"/>
              </a:spcBef>
              <a:spcAft>
                <a:spcPts val="0"/>
              </a:spcAft>
              <a:buNone/>
            </a:pPr>
            <a:r>
              <a:t/>
            </a:r>
            <a:endParaRPr/>
          </a:p>
        </p:txBody>
      </p:sp>
      <p:sp>
        <p:nvSpPr>
          <p:cNvPr id="205" name="Google Shape;205;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2" name="Google Shape;212;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GB"/>
              <a:t>Auctions can be designed to serve broader socio-economic development objectives in addition to the deployment of renewable energy capacity. The secondary objective most commonly sought is fostering local development through new industries and supply chains. Local content requirements (LCRs) can be introduced as qualification requirements to participate in the auction or as one of the criteria for selecting winners. However, LCRs often raise legal concerns.  </a:t>
            </a:r>
            <a:endParaRPr/>
          </a:p>
          <a:p>
            <a:pPr indent="0" lvl="0" marL="0" marR="0" rtl="0" algn="l">
              <a:lnSpc>
                <a:spcPct val="100000"/>
              </a:lnSpc>
              <a:spcBef>
                <a:spcPts val="0"/>
              </a:spcBef>
              <a:spcAft>
                <a:spcPts val="0"/>
              </a:spcAft>
              <a:buClr>
                <a:schemeClr val="dk1"/>
              </a:buClr>
              <a:buSzPts val="1200"/>
              <a:buFont typeface="Calibri"/>
              <a:buNone/>
            </a:pPr>
            <a:r>
              <a:rPr lang="en-GB"/>
              <a:t>Job creation is a key policy objective of a just and inclusive energy transformation. As more and more countries manufacture, trade and install renewable energy technologies, the sector has grown to employ eleven million people worldwide. This number could exceed forty million by 2050 under the IRENA transformation pathway to scale up renewables.</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t/>
            </a:r>
            <a:endParaRPr b="1"/>
          </a:p>
        </p:txBody>
      </p:sp>
      <p:sp>
        <p:nvSpPr>
          <p:cNvPr id="213" name="Google Shape;213;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16:notes"/>
          <p:cNvSpPr/>
          <p:nvPr>
            <p:ph idx="2" type="sldImg"/>
          </p:nvPr>
        </p:nvSpPr>
        <p:spPr>
          <a:xfrm>
            <a:off x="155575" y="574675"/>
            <a:ext cx="6621463" cy="3724275"/>
          </a:xfrm>
          <a:custGeom>
            <a:rect b="b" l="l" r="r" t="t"/>
            <a:pathLst>
              <a:path extrusionOk="0" h="120000" w="120000">
                <a:moveTo>
                  <a:pt x="0" y="0"/>
                </a:moveTo>
                <a:lnTo>
                  <a:pt x="120000" y="0"/>
                </a:lnTo>
                <a:lnTo>
                  <a:pt x="120000" y="120000"/>
                </a:lnTo>
                <a:lnTo>
                  <a:pt x="0" y="120000"/>
                </a:lnTo>
                <a:close/>
              </a:path>
            </a:pathLst>
          </a:custGeom>
          <a:noFill/>
          <a:ln cap="flat" cmpd="sng" w="9525">
            <a:solidFill>
              <a:schemeClr val="lt2"/>
            </a:solidFill>
            <a:prstDash val="solid"/>
            <a:round/>
            <a:headEnd len="sm" w="sm" type="none"/>
            <a:tailEnd len="sm" w="sm" type="none"/>
          </a:ln>
        </p:spPr>
      </p:sp>
      <p:sp>
        <p:nvSpPr>
          <p:cNvPr id="222" name="Google Shape;222;p16:notes"/>
          <p:cNvSpPr txBox="1"/>
          <p:nvPr>
            <p:ph idx="1" type="body"/>
          </p:nvPr>
        </p:nvSpPr>
        <p:spPr>
          <a:xfrm>
            <a:off x="259519" y="4714653"/>
            <a:ext cx="6413400" cy="3768900"/>
          </a:xfrm>
          <a:prstGeom prst="rect">
            <a:avLst/>
          </a:prstGeom>
          <a:noFill/>
          <a:ln>
            <a:noFill/>
          </a:ln>
        </p:spPr>
        <p:txBody>
          <a:bodyPr anchorCtr="0" anchor="t" bIns="46225" lIns="92475" spcFirstLastPara="1" rIns="92475" wrap="square" tIns="46225">
            <a:noAutofit/>
          </a:bodyPr>
          <a:lstStyle/>
          <a:p>
            <a:pPr indent="0" lvl="0" marL="0" rtl="0" algn="l">
              <a:spcBef>
                <a:spcPts val="0"/>
              </a:spcBef>
              <a:spcAft>
                <a:spcPts val="0"/>
              </a:spcAft>
              <a:buNone/>
            </a:pPr>
            <a:r>
              <a:rPr lang="en-GB"/>
              <a:t>The fourth block of this lecture explores incentives that throttle a net zero transition. </a:t>
            </a:r>
            <a:endParaRPr/>
          </a:p>
        </p:txBody>
      </p:sp>
      <p:sp>
        <p:nvSpPr>
          <p:cNvPr id="223" name="Google Shape;223;p16:notes"/>
          <p:cNvSpPr txBox="1"/>
          <p:nvPr>
            <p:ph idx="12" type="sldNum"/>
          </p:nvPr>
        </p:nvSpPr>
        <p:spPr>
          <a:xfrm>
            <a:off x="3936770" y="8744096"/>
            <a:ext cx="2919900" cy="463500"/>
          </a:xfrm>
          <a:prstGeom prst="rect">
            <a:avLst/>
          </a:prstGeom>
          <a:noFill/>
          <a:ln>
            <a:noFill/>
          </a:ln>
        </p:spPr>
        <p:txBody>
          <a:bodyPr anchorCtr="0" anchor="b" bIns="46225" lIns="92475" spcFirstLastPara="1" rIns="92475" wrap="square" tIns="46225">
            <a:noAutofit/>
          </a:bodyPr>
          <a:lstStyle/>
          <a:p>
            <a:pPr indent="0" lvl="0" marL="0" marR="0" rtl="0" algn="r">
              <a:lnSpc>
                <a:spcPct val="100000"/>
              </a:lnSpc>
              <a:spcBef>
                <a:spcPts val="0"/>
              </a:spcBef>
              <a:spcAft>
                <a:spcPts val="0"/>
              </a:spcAft>
              <a:buClr>
                <a:srgbClr val="000000"/>
              </a:buClr>
              <a:buSzPts val="1200"/>
              <a:buFont typeface="Calibri"/>
              <a:buNone/>
            </a:pPr>
            <a:r>
              <a:rPr b="0" i="0" lang="en-GB" sz="1200" u="none" cap="none" strike="noStrike">
                <a:solidFill>
                  <a:srgbClr val="000000"/>
                </a:solidFill>
                <a:latin typeface="Calibri"/>
                <a:ea typeface="Calibri"/>
                <a:cs typeface="Calibri"/>
                <a:sym typeface="Calibri"/>
              </a:rPr>
              <a:t>Notes view: </a:t>
            </a: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9" name="Google Shape;229;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GB">
                <a:solidFill>
                  <a:srgbClr val="111111"/>
                </a:solidFill>
                <a:latin typeface="Arial"/>
                <a:ea typeface="Arial"/>
                <a:cs typeface="Arial"/>
                <a:sym typeface="Arial"/>
              </a:rPr>
              <a:t>Incentives can help a net zero transition by reducing the financial barriers and risks of investing in low-carbon technologies and projects. They can help create a level playing field for low-carbon technologies and projects, by reducing the market distortions and externalities favouring fossil fuels and other high-carbon sources. They help stimulate innovation and learning in low-carbon technologies and projects, by increasing the demand and supply of new solutions and lowering the cost curve over time. They help foster social acceptance and behavioural change for low-carbon technologies and projects, by increasing the awareness and participation of consumers, communities, and stakeholders.</a:t>
            </a:r>
            <a:endParaRPr/>
          </a:p>
          <a:p>
            <a:pPr indent="0" lvl="0" marL="0" rtl="0" algn="l">
              <a:spcBef>
                <a:spcPts val="0"/>
              </a:spcBef>
              <a:spcAft>
                <a:spcPts val="0"/>
              </a:spcAft>
              <a:buNone/>
            </a:pPr>
            <a:r>
              <a:t/>
            </a:r>
            <a:endParaRPr b="0" i="0">
              <a:solidFill>
                <a:srgbClr val="111111"/>
              </a:solidFill>
              <a:latin typeface="Arial"/>
              <a:ea typeface="Arial"/>
              <a:cs typeface="Arial"/>
              <a:sym typeface="Arial"/>
            </a:endParaRPr>
          </a:p>
          <a:p>
            <a:pPr indent="0" lvl="0" marL="0" rtl="0" algn="l">
              <a:spcBef>
                <a:spcPts val="0"/>
              </a:spcBef>
              <a:spcAft>
                <a:spcPts val="0"/>
              </a:spcAft>
              <a:buNone/>
            </a:pPr>
            <a:r>
              <a:rPr b="0" i="0" lang="en-GB">
                <a:solidFill>
                  <a:srgbClr val="111111"/>
                </a:solidFill>
                <a:latin typeface="Arial"/>
                <a:ea typeface="Arial"/>
                <a:cs typeface="Arial"/>
                <a:sym typeface="Arial"/>
              </a:rPr>
              <a:t>Push and pull mechanisms are two types of incentives that can help in a net zero transition by influencing the behaviour of actors involved in developing and deploying low-carbon technologies and projects. </a:t>
            </a:r>
            <a:r>
              <a:rPr b="0" i="0" lang="en-GB">
                <a:latin typeface="Arial"/>
                <a:ea typeface="Arial"/>
                <a:cs typeface="Arial"/>
                <a:sym typeface="Arial"/>
              </a:rPr>
              <a:t>Push mechanisms aim to reduce the costs and risks for actors to enter a low-carbon market. At the same time, pull mechanisms aim to create or enhance the market demand and profitability by</a:t>
            </a:r>
            <a:r>
              <a:rPr lang="en-GB" sz="1200"/>
              <a:t> enabling the environment (targets, policies, laws) to discourage new investments in carbon-intensive technologies. Some examples of push mechanisms include feed-in-tariffs, contracts for difference and time-of-use pricing. Examples of pull mechanisms include carbon pricing and taxation and national and international targets for decarbonisation. </a:t>
            </a:r>
            <a:endParaRPr/>
          </a:p>
          <a:p>
            <a:pPr indent="0" lvl="0" marL="0" rtl="0" algn="l">
              <a:spcBef>
                <a:spcPts val="0"/>
              </a:spcBef>
              <a:spcAft>
                <a:spcPts val="0"/>
              </a:spcAft>
              <a:buNone/>
            </a:pPr>
            <a:r>
              <a:t/>
            </a:r>
            <a:endParaRPr/>
          </a:p>
        </p:txBody>
      </p:sp>
      <p:sp>
        <p:nvSpPr>
          <p:cNvPr id="230" name="Google Shape;230;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1" name="Google Shape;241;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111111"/>
              </a:buClr>
              <a:buSzPts val="1200"/>
              <a:buFont typeface="Arial"/>
              <a:buNone/>
            </a:pPr>
            <a:r>
              <a:rPr b="0" i="0" lang="en-GB">
                <a:solidFill>
                  <a:srgbClr val="111111"/>
                </a:solidFill>
                <a:latin typeface="Arial"/>
                <a:ea typeface="Arial"/>
                <a:cs typeface="Arial"/>
                <a:sym typeface="Arial"/>
              </a:rPr>
              <a:t>The following are selected examples of push and pull mechanisms implemented worldwide.</a:t>
            </a:r>
            <a:endParaRPr/>
          </a:p>
          <a:p>
            <a:pPr indent="0" lvl="0" marL="0" rtl="0" algn="l">
              <a:spcBef>
                <a:spcPts val="0"/>
              </a:spcBef>
              <a:spcAft>
                <a:spcPts val="0"/>
              </a:spcAft>
              <a:buClr>
                <a:schemeClr val="dk1"/>
              </a:buClr>
              <a:buSzPts val="1200"/>
              <a:buFont typeface="Arial"/>
              <a:buNone/>
            </a:pPr>
            <a:r>
              <a:t/>
            </a:r>
            <a:endParaRPr b="0" i="0">
              <a:solidFill>
                <a:srgbClr val="111111"/>
              </a:solidFill>
              <a:latin typeface="Arial"/>
              <a:ea typeface="Arial"/>
              <a:cs typeface="Arial"/>
              <a:sym typeface="Arial"/>
            </a:endParaRPr>
          </a:p>
          <a:p>
            <a:pPr indent="0" lvl="0" marL="0" rtl="0" algn="l">
              <a:spcBef>
                <a:spcPts val="0"/>
              </a:spcBef>
              <a:spcAft>
                <a:spcPts val="0"/>
              </a:spcAft>
              <a:buClr>
                <a:srgbClr val="111111"/>
              </a:buClr>
              <a:buSzPts val="1200"/>
              <a:buFont typeface="Arial"/>
              <a:buNone/>
            </a:pPr>
            <a:r>
              <a:rPr b="0" i="0" lang="en-GB">
                <a:solidFill>
                  <a:srgbClr val="111111"/>
                </a:solidFill>
                <a:latin typeface="Arial"/>
                <a:ea typeface="Arial"/>
                <a:cs typeface="Arial"/>
                <a:sym typeface="Arial"/>
              </a:rPr>
              <a:t>Feed-in-tariff is a policy tool that pays renewable energy producers a fixed and higher price than the market for their electricity, to encourage more investment and innovation in clean energy sources. It was introduced in the US in 1978 as a response to the oil crisis and later adopted by many other countries with different designs and durations. A good example is the </a:t>
            </a:r>
            <a:r>
              <a:rPr lang="en-GB" sz="1200"/>
              <a:t>German feed-in tariff, known as the Renewable Energy Sources Act (EEG), introduced in 2000. The rates are based on the technology and total installed capacity. They gradual decrease over time to reflect the declining costs of renewable energy technologies.</a:t>
            </a:r>
            <a:endParaRPr/>
          </a:p>
          <a:p>
            <a:pPr indent="0" lvl="0" marL="0" rtl="0" algn="l">
              <a:spcBef>
                <a:spcPts val="0"/>
              </a:spcBef>
              <a:spcAft>
                <a:spcPts val="0"/>
              </a:spcAft>
              <a:buClr>
                <a:schemeClr val="dk1"/>
              </a:buClr>
              <a:buSzPts val="1200"/>
              <a:buFont typeface="Arial"/>
              <a:buNone/>
            </a:pPr>
            <a:r>
              <a:t/>
            </a:r>
            <a:endParaRPr sz="1200"/>
          </a:p>
          <a:p>
            <a:pPr indent="0" lvl="0" marL="0" rtl="0" algn="l">
              <a:spcBef>
                <a:spcPts val="0"/>
              </a:spcBef>
              <a:spcAft>
                <a:spcPts val="0"/>
              </a:spcAft>
              <a:buClr>
                <a:srgbClr val="111111"/>
              </a:buClr>
              <a:buSzPts val="1200"/>
              <a:buFont typeface="Arial"/>
              <a:buNone/>
            </a:pPr>
            <a:r>
              <a:rPr b="0" i="0" lang="en-GB">
                <a:solidFill>
                  <a:srgbClr val="111111"/>
                </a:solidFill>
                <a:latin typeface="Arial"/>
                <a:ea typeface="Arial"/>
                <a:cs typeface="Arial"/>
                <a:sym typeface="Arial"/>
              </a:rPr>
              <a:t>Contracts for difference is a policy tool that guarantees a fixed price for renewable energy producers and adjusts the payment according to the market price of electricity, to reduce the risk and uncertainty of investing in clean energy sources. It was implemented by the UK government in 2014 and based on a competitive and technology-neutral auction process among eligible renewable energy projects.</a:t>
            </a:r>
            <a:endParaRPr/>
          </a:p>
          <a:p>
            <a:pPr indent="0" lvl="0" marL="0" rtl="0" algn="l">
              <a:spcBef>
                <a:spcPts val="0"/>
              </a:spcBef>
              <a:spcAft>
                <a:spcPts val="0"/>
              </a:spcAft>
              <a:buClr>
                <a:schemeClr val="dk1"/>
              </a:buClr>
              <a:buSzPts val="1200"/>
              <a:buFont typeface="Arial"/>
              <a:buNone/>
            </a:pPr>
            <a:r>
              <a:t/>
            </a:r>
            <a:endParaRPr b="0" i="0">
              <a:solidFill>
                <a:srgbClr val="111111"/>
              </a:solidFill>
              <a:latin typeface="Arial"/>
              <a:ea typeface="Arial"/>
              <a:cs typeface="Arial"/>
              <a:sym typeface="Arial"/>
            </a:endParaRPr>
          </a:p>
          <a:p>
            <a:pPr indent="0" lvl="0" marL="0" rtl="0" algn="l">
              <a:spcBef>
                <a:spcPts val="0"/>
              </a:spcBef>
              <a:spcAft>
                <a:spcPts val="0"/>
              </a:spcAft>
              <a:buClr>
                <a:srgbClr val="111111"/>
              </a:buClr>
              <a:buSzPts val="1200"/>
              <a:buFont typeface="Arial"/>
              <a:buNone/>
            </a:pPr>
            <a:r>
              <a:rPr b="0" i="0" lang="en-GB">
                <a:solidFill>
                  <a:srgbClr val="111111"/>
                </a:solidFill>
                <a:latin typeface="Arial"/>
                <a:ea typeface="Arial"/>
                <a:cs typeface="Arial"/>
                <a:sym typeface="Arial"/>
              </a:rPr>
              <a:t>Carbon tax is a policy tool that charges a fee for emitting carbon dioxide or using fossil fuels, to encourage polluters to switch to cleaner and more efficient energy sources.  It is Implemented by many countries and regions worldwide, with different rates and scopes, to reduce greenhouse gas emissions and combat climate change. Sweden was an early adopter.</a:t>
            </a:r>
            <a:endParaRPr/>
          </a:p>
          <a:p>
            <a:pPr indent="0" lvl="0" marL="0" rtl="0" algn="l">
              <a:spcBef>
                <a:spcPts val="0"/>
              </a:spcBef>
              <a:spcAft>
                <a:spcPts val="0"/>
              </a:spcAft>
              <a:buClr>
                <a:schemeClr val="dk1"/>
              </a:buClr>
              <a:buSzPts val="1200"/>
              <a:buFont typeface="Arial"/>
              <a:buNone/>
            </a:pPr>
            <a:r>
              <a:t/>
            </a:r>
            <a:endParaRPr b="0" i="0">
              <a:solidFill>
                <a:srgbClr val="111111"/>
              </a:solidFill>
              <a:latin typeface="Arial"/>
              <a:ea typeface="Arial"/>
              <a:cs typeface="Arial"/>
              <a:sym typeface="Arial"/>
            </a:endParaRPr>
          </a:p>
          <a:p>
            <a:pPr indent="0" lvl="0" marL="0" rtl="0" algn="l">
              <a:spcBef>
                <a:spcPts val="0"/>
              </a:spcBef>
              <a:spcAft>
                <a:spcPts val="0"/>
              </a:spcAft>
              <a:buClr>
                <a:srgbClr val="111111"/>
              </a:buClr>
              <a:buSzPts val="1200"/>
              <a:buFont typeface="Arial"/>
              <a:buNone/>
            </a:pPr>
            <a:r>
              <a:rPr b="0" i="0" lang="en-GB">
                <a:solidFill>
                  <a:srgbClr val="111111"/>
                </a:solidFill>
                <a:latin typeface="Arial"/>
                <a:ea typeface="Arial"/>
                <a:cs typeface="Arial"/>
                <a:sym typeface="Arial"/>
              </a:rPr>
              <a:t>International agreements refer to international cooperation and coordination on climate action, where countries set their own goals and plans to reduce greenhouse gas emissions and support renewable energy development. Examples include global agreements such as the Paris Agreement and financial mechanisms such as the Green Climate Fund, to facilitate the transition to a low-carbon and resilient future.</a:t>
            </a:r>
            <a:endParaRPr/>
          </a:p>
          <a:p>
            <a:pPr indent="0" lvl="0" marL="0" rtl="0" algn="l">
              <a:spcBef>
                <a:spcPts val="0"/>
              </a:spcBef>
              <a:spcAft>
                <a:spcPts val="0"/>
              </a:spcAft>
              <a:buClr>
                <a:schemeClr val="dk1"/>
              </a:buClr>
              <a:buSzPts val="1200"/>
              <a:buFont typeface="Arial"/>
              <a:buNone/>
            </a:pPr>
            <a:r>
              <a:t/>
            </a:r>
            <a:endParaRPr b="0" i="0">
              <a:solidFill>
                <a:srgbClr val="111111"/>
              </a:solidFill>
              <a:latin typeface="Arial"/>
              <a:ea typeface="Arial"/>
              <a:cs typeface="Arial"/>
              <a:sym typeface="Arial"/>
            </a:endParaRPr>
          </a:p>
          <a:p>
            <a:pPr indent="0" lvl="0" marL="0" rtl="0" algn="l">
              <a:spcBef>
                <a:spcPts val="0"/>
              </a:spcBef>
              <a:spcAft>
                <a:spcPts val="0"/>
              </a:spcAft>
              <a:buClr>
                <a:schemeClr val="dk1"/>
              </a:buClr>
              <a:buSzPts val="1200"/>
              <a:buFont typeface="Arial"/>
              <a:buNone/>
            </a:pPr>
            <a:r>
              <a:t/>
            </a:r>
            <a:endParaRPr b="0" i="0">
              <a:solidFill>
                <a:srgbClr val="111111"/>
              </a:solidFill>
              <a:latin typeface="Arial"/>
              <a:ea typeface="Arial"/>
              <a:cs typeface="Arial"/>
              <a:sym typeface="Arial"/>
            </a:endParaRPr>
          </a:p>
          <a:p>
            <a:pPr indent="0" lvl="0" marL="0" rtl="0" algn="l">
              <a:spcBef>
                <a:spcPts val="0"/>
              </a:spcBef>
              <a:spcAft>
                <a:spcPts val="0"/>
              </a:spcAft>
              <a:buClr>
                <a:schemeClr val="dk1"/>
              </a:buClr>
              <a:buSzPts val="1200"/>
              <a:buFont typeface="Arial"/>
              <a:buNone/>
            </a:pPr>
            <a:r>
              <a:t/>
            </a:r>
            <a:endParaRPr b="0" i="0">
              <a:solidFill>
                <a:srgbClr val="111111"/>
              </a:solidFill>
              <a:latin typeface="Arial"/>
              <a:ea typeface="Arial"/>
              <a:cs typeface="Arial"/>
              <a:sym typeface="Arial"/>
            </a:endParaRPr>
          </a:p>
          <a:p>
            <a:pPr indent="0" lvl="0" marL="0" rtl="0" algn="l">
              <a:spcBef>
                <a:spcPts val="0"/>
              </a:spcBef>
              <a:spcAft>
                <a:spcPts val="0"/>
              </a:spcAft>
              <a:buClr>
                <a:schemeClr val="dk1"/>
              </a:buClr>
              <a:buSzPts val="1200"/>
              <a:buFont typeface="Arial"/>
              <a:buNone/>
            </a:pPr>
            <a:r>
              <a:t/>
            </a:r>
            <a:endParaRPr b="0" i="0">
              <a:solidFill>
                <a:srgbClr val="111111"/>
              </a:solidFill>
              <a:latin typeface="Arial"/>
              <a:ea typeface="Arial"/>
              <a:cs typeface="Arial"/>
              <a:sym typeface="Arial"/>
            </a:endParaRPr>
          </a:p>
          <a:p>
            <a:pPr indent="0" lvl="0" marL="0" rtl="0" algn="l">
              <a:spcBef>
                <a:spcPts val="0"/>
              </a:spcBef>
              <a:spcAft>
                <a:spcPts val="0"/>
              </a:spcAft>
              <a:buClr>
                <a:schemeClr val="dk1"/>
              </a:buClr>
              <a:buSzPts val="1200"/>
              <a:buFont typeface="Arial"/>
              <a:buNone/>
            </a:pPr>
            <a:r>
              <a:t/>
            </a:r>
            <a:endParaRPr b="0" i="0">
              <a:solidFill>
                <a:srgbClr val="111111"/>
              </a:solidFill>
              <a:latin typeface="Arial"/>
              <a:ea typeface="Arial"/>
              <a:cs typeface="Arial"/>
              <a:sym typeface="Arial"/>
            </a:endParaRPr>
          </a:p>
          <a:p>
            <a:pPr indent="0" lvl="0" marL="0" rtl="0" algn="l">
              <a:spcBef>
                <a:spcPts val="0"/>
              </a:spcBef>
              <a:spcAft>
                <a:spcPts val="0"/>
              </a:spcAft>
              <a:buClr>
                <a:schemeClr val="dk1"/>
              </a:buClr>
              <a:buSzPts val="1200"/>
              <a:buFont typeface="Arial"/>
              <a:buNone/>
            </a:pPr>
            <a:r>
              <a:t/>
            </a:r>
            <a:endParaRPr sz="1200"/>
          </a:p>
          <a:p>
            <a:pPr indent="0" lvl="0" marL="0" rtl="0" algn="l">
              <a:spcBef>
                <a:spcPts val="0"/>
              </a:spcBef>
              <a:spcAft>
                <a:spcPts val="0"/>
              </a:spcAft>
              <a:buClr>
                <a:schemeClr val="dk1"/>
              </a:buClr>
              <a:buSzPts val="1200"/>
              <a:buFont typeface="Arial"/>
              <a:buNone/>
            </a:pPr>
            <a:r>
              <a:t/>
            </a:r>
            <a:endParaRPr b="0" i="0" sz="1200">
              <a:solidFill>
                <a:srgbClr val="111111"/>
              </a:solidFill>
              <a:latin typeface="Arial"/>
              <a:ea typeface="Arial"/>
              <a:cs typeface="Arial"/>
              <a:sym typeface="Arial"/>
            </a:endParaRPr>
          </a:p>
          <a:p>
            <a:pPr indent="0" lvl="0" marL="0" rtl="0" algn="l">
              <a:spcBef>
                <a:spcPts val="0"/>
              </a:spcBef>
              <a:spcAft>
                <a:spcPts val="0"/>
              </a:spcAft>
              <a:buClr>
                <a:schemeClr val="dk1"/>
              </a:buClr>
              <a:buSzPts val="1200"/>
              <a:buFont typeface="Arial"/>
              <a:buNone/>
            </a:pPr>
            <a:r>
              <a:t/>
            </a:r>
            <a:endParaRPr b="0" i="0">
              <a:solidFill>
                <a:srgbClr val="111111"/>
              </a:solidFill>
              <a:latin typeface="Arial"/>
              <a:ea typeface="Arial"/>
              <a:cs typeface="Arial"/>
              <a:sym typeface="Arial"/>
            </a:endParaRPr>
          </a:p>
          <a:p>
            <a:pPr indent="0" lvl="0" marL="0" rtl="0" algn="l">
              <a:spcBef>
                <a:spcPts val="0"/>
              </a:spcBef>
              <a:spcAft>
                <a:spcPts val="0"/>
              </a:spcAft>
              <a:buNone/>
            </a:pPr>
            <a:r>
              <a:t/>
            </a:r>
            <a:endParaRPr/>
          </a:p>
        </p:txBody>
      </p:sp>
      <p:sp>
        <p:nvSpPr>
          <p:cNvPr id="242" name="Google Shape;242;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5" name="Google Shape;265;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GB"/>
              <a:t>Facilitating a net zero transition is not without its inherent risks. On the one hand, whether we need to do more is a question. M</a:t>
            </a:r>
            <a:r>
              <a:rPr b="0" i="0" lang="en-GB">
                <a:solidFill>
                  <a:srgbClr val="111111"/>
                </a:solidFill>
                <a:latin typeface="Arial"/>
                <a:ea typeface="Arial"/>
                <a:cs typeface="Arial"/>
                <a:sym typeface="Arial"/>
              </a:rPr>
              <a:t>any countries are not on track to meet their climate goals and face increasing impacts of climate change.</a:t>
            </a:r>
            <a:r>
              <a:rPr lang="en-GB"/>
              <a:t> On the other hand, there is a scare of the transition happening too fast. For example, </a:t>
            </a:r>
            <a:r>
              <a:rPr b="0" i="0" lang="en-GB">
                <a:solidFill>
                  <a:srgbClr val="111111"/>
                </a:solidFill>
                <a:latin typeface="Arial"/>
                <a:ea typeface="Arial"/>
                <a:cs typeface="Arial"/>
                <a:sym typeface="Arial"/>
              </a:rPr>
              <a:t>a technical challenge arises from the mismatch between renewable energy's variable and intermittent nature and the existing grid infrastructure and operation, which require stability and reliability. </a:t>
            </a:r>
            <a:endParaRPr/>
          </a:p>
          <a:p>
            <a:pPr indent="0" lvl="0" marL="0" marR="0" rtl="0" algn="l">
              <a:lnSpc>
                <a:spcPct val="100000"/>
              </a:lnSpc>
              <a:spcBef>
                <a:spcPts val="0"/>
              </a:spcBef>
              <a:spcAft>
                <a:spcPts val="0"/>
              </a:spcAft>
              <a:buClr>
                <a:schemeClr val="dk1"/>
              </a:buClr>
              <a:buSzPts val="1200"/>
              <a:buFont typeface="Calibri"/>
              <a:buNone/>
            </a:pPr>
            <a:r>
              <a:t/>
            </a:r>
            <a:endParaRPr b="0" i="0">
              <a:solidFill>
                <a:srgbClr val="111111"/>
              </a:solidFill>
              <a:latin typeface="Arial"/>
              <a:ea typeface="Arial"/>
              <a:cs typeface="Arial"/>
              <a:sym typeface="Arial"/>
            </a:endParaRPr>
          </a:p>
          <a:p>
            <a:pPr indent="0" lvl="0" marL="0" marR="0" rtl="0" algn="l">
              <a:lnSpc>
                <a:spcPct val="100000"/>
              </a:lnSpc>
              <a:spcBef>
                <a:spcPts val="0"/>
              </a:spcBef>
              <a:spcAft>
                <a:spcPts val="0"/>
              </a:spcAft>
              <a:buClr>
                <a:srgbClr val="111111"/>
              </a:buClr>
              <a:buSzPts val="1200"/>
              <a:buFont typeface="Arial"/>
              <a:buNone/>
            </a:pPr>
            <a:r>
              <a:rPr b="0" i="0" lang="en-GB">
                <a:solidFill>
                  <a:srgbClr val="111111"/>
                </a:solidFill>
                <a:latin typeface="Arial"/>
                <a:ea typeface="Arial"/>
                <a:cs typeface="Arial"/>
                <a:sym typeface="Arial"/>
              </a:rPr>
              <a:t>Some selected risks spanning all three delivery mechanisms include the following.</a:t>
            </a:r>
            <a:endParaRPr/>
          </a:p>
          <a:p>
            <a:pPr indent="-171450" lvl="0" marL="171450" marR="0" rtl="0" algn="l">
              <a:lnSpc>
                <a:spcPct val="100000"/>
              </a:lnSpc>
              <a:spcBef>
                <a:spcPts val="0"/>
              </a:spcBef>
              <a:spcAft>
                <a:spcPts val="0"/>
              </a:spcAft>
              <a:buClr>
                <a:srgbClr val="111111"/>
              </a:buClr>
              <a:buSzPts val="1200"/>
              <a:buFont typeface="Arial"/>
              <a:buChar char="•"/>
            </a:pPr>
            <a:r>
              <a:rPr b="0" i="0" lang="en-GB">
                <a:solidFill>
                  <a:srgbClr val="111111"/>
                </a:solidFill>
                <a:latin typeface="Arial"/>
                <a:ea typeface="Arial"/>
                <a:cs typeface="Arial"/>
                <a:sym typeface="Arial"/>
              </a:rPr>
              <a:t>Project completion risks: A renewable energy project may not be completed on time or within budget, due to technical, financial, regulatory, or environmental factors.</a:t>
            </a:r>
            <a:endParaRPr/>
          </a:p>
          <a:p>
            <a:pPr indent="-171450" lvl="0" marL="171450" marR="0" rtl="0" algn="l">
              <a:lnSpc>
                <a:spcPct val="100000"/>
              </a:lnSpc>
              <a:spcBef>
                <a:spcPts val="0"/>
              </a:spcBef>
              <a:spcAft>
                <a:spcPts val="0"/>
              </a:spcAft>
              <a:buClr>
                <a:srgbClr val="111111"/>
              </a:buClr>
              <a:buSzPts val="1200"/>
              <a:buFont typeface="Arial"/>
              <a:buChar char="•"/>
            </a:pPr>
            <a:r>
              <a:rPr b="0" i="0" lang="en-GB">
                <a:solidFill>
                  <a:srgbClr val="111111"/>
                </a:solidFill>
                <a:latin typeface="Arial"/>
                <a:ea typeface="Arial"/>
                <a:cs typeface="Arial"/>
                <a:sym typeface="Arial"/>
              </a:rPr>
              <a:t>Risks of undersubscribed auctions: A renewable energy auction may not attract enough bidders or bids, due to low demand, high entry barriers, or insufficient incentives.</a:t>
            </a:r>
            <a:endParaRPr/>
          </a:p>
          <a:p>
            <a:pPr indent="-171450" lvl="0" marL="171450" marR="0" rtl="0" algn="l">
              <a:lnSpc>
                <a:spcPct val="100000"/>
              </a:lnSpc>
              <a:spcBef>
                <a:spcPts val="0"/>
              </a:spcBef>
              <a:spcAft>
                <a:spcPts val="0"/>
              </a:spcAft>
              <a:buClr>
                <a:srgbClr val="111111"/>
              </a:buClr>
              <a:buSzPts val="1200"/>
              <a:buFont typeface="Arial"/>
              <a:buChar char="•"/>
            </a:pPr>
            <a:r>
              <a:rPr b="0" i="0" lang="en-GB">
                <a:solidFill>
                  <a:srgbClr val="111111"/>
                </a:solidFill>
                <a:latin typeface="Arial"/>
                <a:ea typeface="Arial"/>
                <a:cs typeface="Arial"/>
                <a:sym typeface="Arial"/>
              </a:rPr>
              <a:t>Inflation risks: A renewable energy project may face reduced profitability or purchasing power due to increases in the general price level of goods and services.</a:t>
            </a:r>
            <a:endParaRPr/>
          </a:p>
          <a:p>
            <a:pPr indent="-171450" lvl="0" marL="171450" marR="0" rtl="0" algn="l">
              <a:lnSpc>
                <a:spcPct val="100000"/>
              </a:lnSpc>
              <a:spcBef>
                <a:spcPts val="0"/>
              </a:spcBef>
              <a:spcAft>
                <a:spcPts val="0"/>
              </a:spcAft>
              <a:buClr>
                <a:srgbClr val="111111"/>
              </a:buClr>
              <a:buSzPts val="1200"/>
              <a:buFont typeface="Arial"/>
              <a:buChar char="•"/>
            </a:pPr>
            <a:r>
              <a:rPr b="0" i="0" lang="en-GB">
                <a:solidFill>
                  <a:srgbClr val="111111"/>
                </a:solidFill>
                <a:latin typeface="Arial"/>
                <a:ea typeface="Arial"/>
                <a:cs typeface="Arial"/>
                <a:sym typeface="Arial"/>
              </a:rPr>
              <a:t>Curtailment risks: A project may face reduced output or revenue due to grid constraints, system imbalances, or market conditions that limit the dispatch or consumption of electricity.</a:t>
            </a:r>
            <a:endParaRPr/>
          </a:p>
          <a:p>
            <a:pPr indent="-95250" lvl="0" marL="171450" marR="0" rtl="0" algn="l">
              <a:lnSpc>
                <a:spcPct val="100000"/>
              </a:lnSpc>
              <a:spcBef>
                <a:spcPts val="0"/>
              </a:spcBef>
              <a:spcAft>
                <a:spcPts val="0"/>
              </a:spcAft>
              <a:buClr>
                <a:schemeClr val="dk1"/>
              </a:buClr>
              <a:buSzPts val="1200"/>
              <a:buFont typeface="Arial"/>
              <a:buNone/>
            </a:pPr>
            <a:r>
              <a:t/>
            </a:r>
            <a:endParaRPr b="0" i="0">
              <a:solidFill>
                <a:srgbClr val="111111"/>
              </a:solidFill>
              <a:latin typeface="Arial"/>
              <a:ea typeface="Arial"/>
              <a:cs typeface="Arial"/>
              <a:sym typeface="Arial"/>
            </a:endParaRPr>
          </a:p>
          <a:p>
            <a:pPr indent="0" lvl="0" marL="0" rtl="0" algn="l">
              <a:spcBef>
                <a:spcPts val="0"/>
              </a:spcBef>
              <a:spcAft>
                <a:spcPts val="0"/>
              </a:spcAft>
              <a:buNone/>
            </a:pPr>
            <a:r>
              <a:rPr b="0" i="0" lang="en-GB">
                <a:solidFill>
                  <a:srgbClr val="111111"/>
                </a:solidFill>
                <a:latin typeface="Arial"/>
                <a:ea typeface="Arial"/>
                <a:cs typeface="Arial"/>
                <a:sym typeface="Arial"/>
              </a:rPr>
              <a:t>These risks are not insurmountable, but they require careful planning and coordination among various stakeholders. The transition to net zero also offers significant opportunities for innovation, growth, competitiveness, and resilience in the energy markets. The transition is not only necessary for achieving the climate goals, but also beneficial for creating a more sustainable and prosperous future.</a:t>
            </a:r>
            <a:endParaRPr/>
          </a:p>
        </p:txBody>
      </p:sp>
      <p:sp>
        <p:nvSpPr>
          <p:cNvPr id="266" name="Google Shape;266;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4" name="Google Shape;74;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GB">
                <a:solidFill>
                  <a:srgbClr val="111111"/>
                </a:solidFill>
                <a:latin typeface="Arial"/>
                <a:ea typeface="Arial"/>
                <a:cs typeface="Arial"/>
                <a:sym typeface="Arial"/>
              </a:rPr>
              <a:t>This lecture discusses how Net Zero mandates in the electricity sector are delivered, which warrants balancing the amount of greenhouse gases produced and removed from the atmosphere. The lecture will cover the following topics:</a:t>
            </a:r>
            <a:endParaRPr/>
          </a:p>
          <a:p>
            <a:pPr indent="-76200" lvl="0" marL="0" rtl="0" algn="l">
              <a:spcBef>
                <a:spcPts val="0"/>
              </a:spcBef>
              <a:spcAft>
                <a:spcPts val="0"/>
              </a:spcAft>
              <a:buClr>
                <a:srgbClr val="111111"/>
              </a:buClr>
              <a:buSzPts val="1200"/>
              <a:buFont typeface="Arial"/>
              <a:buChar char="•"/>
            </a:pPr>
            <a:r>
              <a:rPr b="0" i="0" lang="en-GB">
                <a:solidFill>
                  <a:srgbClr val="111111"/>
                </a:solidFill>
                <a:latin typeface="Arial"/>
                <a:ea typeface="Arial"/>
                <a:cs typeface="Arial"/>
                <a:sym typeface="Arial"/>
              </a:rPr>
              <a:t>How electricity markets work and how they affect Net Zero goals.</a:t>
            </a:r>
            <a:endParaRPr/>
          </a:p>
          <a:p>
            <a:pPr indent="-76200" lvl="0" marL="0" rtl="0" algn="l">
              <a:spcBef>
                <a:spcPts val="0"/>
              </a:spcBef>
              <a:spcAft>
                <a:spcPts val="0"/>
              </a:spcAft>
              <a:buClr>
                <a:srgbClr val="111111"/>
              </a:buClr>
              <a:buSzPts val="1200"/>
              <a:buFont typeface="Arial"/>
              <a:buChar char="•"/>
            </a:pPr>
            <a:r>
              <a:rPr b="0" i="0" lang="en-GB">
                <a:solidFill>
                  <a:srgbClr val="111111"/>
                </a:solidFill>
                <a:latin typeface="Arial"/>
                <a:ea typeface="Arial"/>
                <a:cs typeface="Arial"/>
                <a:sym typeface="Arial"/>
              </a:rPr>
              <a:t>How renewable energy sources are procured and incentivised through auctions and other mechanisms.</a:t>
            </a:r>
            <a:endParaRPr/>
          </a:p>
          <a:p>
            <a:pPr indent="-76200" lvl="0" marL="0" rtl="0" algn="l">
              <a:spcBef>
                <a:spcPts val="0"/>
              </a:spcBef>
              <a:spcAft>
                <a:spcPts val="0"/>
              </a:spcAft>
              <a:buClr>
                <a:srgbClr val="111111"/>
              </a:buClr>
              <a:buSzPts val="1200"/>
              <a:buFont typeface="Arial"/>
              <a:buChar char="•"/>
            </a:pPr>
            <a:r>
              <a:rPr b="0" i="0" lang="en-GB">
                <a:solidFill>
                  <a:srgbClr val="111111"/>
                </a:solidFill>
                <a:latin typeface="Arial"/>
                <a:ea typeface="Arial"/>
                <a:cs typeface="Arial"/>
                <a:sym typeface="Arial"/>
              </a:rPr>
              <a:t>What are the challenges and risks of transitioning to a Net Zero economy and society?</a:t>
            </a:r>
            <a:endParaRPr/>
          </a:p>
          <a:p>
            <a:pPr indent="0" lvl="0" marL="0" rtl="0" algn="l">
              <a:spcBef>
                <a:spcPts val="0"/>
              </a:spcBef>
              <a:spcAft>
                <a:spcPts val="0"/>
              </a:spcAft>
              <a:buClr>
                <a:schemeClr val="dk1"/>
              </a:buClr>
              <a:buSzPts val="1200"/>
              <a:buFont typeface="Arial"/>
              <a:buNone/>
            </a:pPr>
            <a:r>
              <a:t/>
            </a:r>
            <a:endParaRPr b="0" i="0">
              <a:solidFill>
                <a:srgbClr val="111111"/>
              </a:solidFill>
              <a:latin typeface="Arial"/>
              <a:ea typeface="Arial"/>
              <a:cs typeface="Arial"/>
              <a:sym typeface="Arial"/>
            </a:endParaRPr>
          </a:p>
          <a:p>
            <a:pPr indent="0" lvl="0" marL="0" rtl="0" algn="l">
              <a:spcBef>
                <a:spcPts val="0"/>
              </a:spcBef>
              <a:spcAft>
                <a:spcPts val="0"/>
              </a:spcAft>
              <a:buNone/>
            </a:pPr>
            <a:r>
              <a:rPr lang="en-GB">
                <a:solidFill>
                  <a:srgbClr val="242424"/>
                </a:solidFill>
                <a:latin typeface="Arial"/>
                <a:ea typeface="Arial"/>
                <a:cs typeface="Arial"/>
                <a:sym typeface="Arial"/>
              </a:rPr>
              <a:t>The following are the expectations from this lecture.</a:t>
            </a:r>
            <a:endParaRPr/>
          </a:p>
          <a:p>
            <a:pPr indent="-285750" lvl="0" marL="285750" rtl="0" algn="l">
              <a:spcBef>
                <a:spcPts val="0"/>
              </a:spcBef>
              <a:spcAft>
                <a:spcPts val="0"/>
              </a:spcAft>
              <a:buClr>
                <a:srgbClr val="242424"/>
              </a:buClr>
              <a:buSzPts val="1200"/>
              <a:buFont typeface="Arial"/>
              <a:buChar char="•"/>
            </a:pPr>
            <a:r>
              <a:rPr lang="en-GB">
                <a:solidFill>
                  <a:srgbClr val="242424"/>
                </a:solidFill>
                <a:latin typeface="Arial"/>
                <a:ea typeface="Arial"/>
                <a:cs typeface="Arial"/>
                <a:sym typeface="Arial"/>
              </a:rPr>
              <a:t>The lecture explores only the mechanisms involved in the power sector’s Net Zero transition. The broader energy sector, like transport, industries, etc., may require additional Delivery mechanisms beyond the ones discussed in this lecture.</a:t>
            </a:r>
            <a:endParaRPr/>
          </a:p>
          <a:p>
            <a:pPr indent="-285750" lvl="0" marL="285750" rtl="0" algn="l">
              <a:spcBef>
                <a:spcPts val="0"/>
              </a:spcBef>
              <a:spcAft>
                <a:spcPts val="0"/>
              </a:spcAft>
              <a:buClr>
                <a:srgbClr val="242424"/>
              </a:buClr>
              <a:buSzPts val="1200"/>
              <a:buFont typeface="Arial"/>
              <a:buChar char="•"/>
            </a:pPr>
            <a:r>
              <a:rPr lang="en-GB">
                <a:solidFill>
                  <a:srgbClr val="242424"/>
                </a:solidFill>
                <a:latin typeface="Arial"/>
                <a:ea typeface="Arial"/>
                <a:cs typeface="Arial"/>
                <a:sym typeface="Arial"/>
              </a:rPr>
              <a:t>The lecture does not explore non-electricity energy vectors like heat and hydrogen production, which also are expected to play a crucial role in Net Zero transitions. The concepts discussed in this lecture could be widely applied to the above-mentioned vectors. However, they may need some specific adjustments.</a:t>
            </a:r>
            <a:endParaRPr/>
          </a:p>
          <a:p>
            <a:pPr indent="-285750" lvl="0" marL="285750" rtl="0" algn="l">
              <a:spcBef>
                <a:spcPts val="0"/>
              </a:spcBef>
              <a:spcAft>
                <a:spcPts val="0"/>
              </a:spcAft>
              <a:buClr>
                <a:srgbClr val="242424"/>
              </a:buClr>
              <a:buSzPts val="1200"/>
              <a:buFont typeface="Arial"/>
              <a:buChar char="•"/>
            </a:pPr>
            <a:r>
              <a:rPr lang="en-GB">
                <a:solidFill>
                  <a:srgbClr val="242424"/>
                </a:solidFill>
                <a:latin typeface="Arial"/>
                <a:ea typeface="Arial"/>
                <a:cs typeface="Arial"/>
                <a:sym typeface="Arial"/>
              </a:rPr>
              <a:t>The Lecture takes the case of a few countries to explain the different delivery mechanisms. However, it is not comprehensive enough to accommodate any country's Net Zero transition dialogue. That will require more region and country-specific insights.</a:t>
            </a:r>
            <a:endParaRPr/>
          </a:p>
          <a:p>
            <a:pPr indent="-285750" lvl="0" marL="285750" rtl="0" algn="l">
              <a:spcBef>
                <a:spcPts val="0"/>
              </a:spcBef>
              <a:spcAft>
                <a:spcPts val="0"/>
              </a:spcAft>
              <a:buClr>
                <a:srgbClr val="242424"/>
              </a:buClr>
              <a:buSzPts val="1200"/>
              <a:buFont typeface="Arial"/>
              <a:buChar char="•"/>
            </a:pPr>
            <a:r>
              <a:rPr lang="en-GB">
                <a:solidFill>
                  <a:srgbClr val="242424"/>
                </a:solidFill>
                <a:latin typeface="Arial"/>
                <a:ea typeface="Arial"/>
                <a:cs typeface="Arial"/>
                <a:sym typeface="Arial"/>
              </a:rPr>
              <a:t>The mechanisms related to law and policy, stakeholder engagement and finance are discussed in detail in lectures 2, 7 and 9, respectively. </a:t>
            </a:r>
            <a:endParaRPr/>
          </a:p>
          <a:p>
            <a:pPr indent="0" lvl="0" marL="0" rtl="0" algn="l">
              <a:spcBef>
                <a:spcPts val="0"/>
              </a:spcBef>
              <a:spcAft>
                <a:spcPts val="0"/>
              </a:spcAft>
              <a:buClr>
                <a:schemeClr val="dk1"/>
              </a:buClr>
              <a:buSzPts val="1200"/>
              <a:buFont typeface="Arial"/>
              <a:buNone/>
            </a:pPr>
            <a:r>
              <a:t/>
            </a:r>
            <a:endParaRPr b="0" i="0">
              <a:solidFill>
                <a:srgbClr val="111111"/>
              </a:solidFill>
              <a:latin typeface="Arial"/>
              <a:ea typeface="Arial"/>
              <a:cs typeface="Arial"/>
              <a:sym typeface="Arial"/>
            </a:endParaRPr>
          </a:p>
          <a:p>
            <a:pPr indent="0" lvl="1" marL="457200" rtl="0" algn="l">
              <a:spcBef>
                <a:spcPts val="0"/>
              </a:spcBef>
              <a:spcAft>
                <a:spcPts val="0"/>
              </a:spcAft>
              <a:buClr>
                <a:schemeClr val="dk1"/>
              </a:buClr>
              <a:buSzPts val="1200"/>
              <a:buFont typeface="Calibri"/>
              <a:buNone/>
            </a:pPr>
            <a:r>
              <a:t/>
            </a:r>
            <a:endParaRPr>
              <a:latin typeface="Calibri"/>
              <a:ea typeface="Calibri"/>
              <a:cs typeface="Calibri"/>
              <a:sym typeface="Calibri"/>
            </a:endParaRPr>
          </a:p>
          <a:p>
            <a:pPr indent="0" lvl="0" marL="0" rtl="0" algn="l">
              <a:spcBef>
                <a:spcPts val="0"/>
              </a:spcBef>
              <a:spcAft>
                <a:spcPts val="0"/>
              </a:spcAft>
              <a:buClr>
                <a:schemeClr val="dk1"/>
              </a:buClr>
              <a:buSzPts val="1200"/>
              <a:buFont typeface="Arial"/>
              <a:buNone/>
            </a:pPr>
            <a:r>
              <a:t/>
            </a:r>
            <a:endParaRPr/>
          </a:p>
        </p:txBody>
      </p:sp>
      <p:sp>
        <p:nvSpPr>
          <p:cNvPr id="75" name="Google Shape;75;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20:notes"/>
          <p:cNvSpPr/>
          <p:nvPr>
            <p:ph idx="2" type="sldImg"/>
          </p:nvPr>
        </p:nvSpPr>
        <p:spPr>
          <a:xfrm>
            <a:off x="155575" y="574675"/>
            <a:ext cx="6621463" cy="3724275"/>
          </a:xfrm>
          <a:custGeom>
            <a:rect b="b" l="l" r="r" t="t"/>
            <a:pathLst>
              <a:path extrusionOk="0" h="120000" w="120000">
                <a:moveTo>
                  <a:pt x="0" y="0"/>
                </a:moveTo>
                <a:lnTo>
                  <a:pt x="120000" y="0"/>
                </a:lnTo>
                <a:lnTo>
                  <a:pt x="120000" y="120000"/>
                </a:lnTo>
                <a:lnTo>
                  <a:pt x="0" y="120000"/>
                </a:lnTo>
                <a:close/>
              </a:path>
            </a:pathLst>
          </a:custGeom>
          <a:noFill/>
          <a:ln cap="flat" cmpd="sng" w="9525">
            <a:solidFill>
              <a:schemeClr val="lt2"/>
            </a:solidFill>
            <a:prstDash val="solid"/>
            <a:round/>
            <a:headEnd len="sm" w="sm" type="none"/>
            <a:tailEnd len="sm" w="sm" type="none"/>
          </a:ln>
        </p:spPr>
      </p:sp>
      <p:sp>
        <p:nvSpPr>
          <p:cNvPr id="273" name="Google Shape;273;p20:notes"/>
          <p:cNvSpPr txBox="1"/>
          <p:nvPr>
            <p:ph idx="1" type="body"/>
          </p:nvPr>
        </p:nvSpPr>
        <p:spPr>
          <a:xfrm>
            <a:off x="259519" y="4714653"/>
            <a:ext cx="6413400" cy="3768900"/>
          </a:xfrm>
          <a:prstGeom prst="rect">
            <a:avLst/>
          </a:prstGeom>
          <a:noFill/>
          <a:ln>
            <a:noFill/>
          </a:ln>
        </p:spPr>
        <p:txBody>
          <a:bodyPr anchorCtr="0" anchor="t" bIns="46225" lIns="92475" spcFirstLastPara="1" rIns="92475" wrap="square" tIns="46225">
            <a:noAutofit/>
          </a:bodyPr>
          <a:lstStyle/>
          <a:p>
            <a:pPr indent="0" lvl="0" marL="0" rtl="0" algn="l">
              <a:spcBef>
                <a:spcPts val="0"/>
              </a:spcBef>
              <a:spcAft>
                <a:spcPts val="0"/>
              </a:spcAft>
              <a:buNone/>
            </a:pPr>
            <a:r>
              <a:rPr lang="en-GB"/>
              <a:t>The final block of this lecture discusses the inherent risks involved in delivery mechanisms supporting a net zero transition.</a:t>
            </a:r>
            <a:endParaRPr/>
          </a:p>
          <a:p>
            <a:pPr indent="0" lvl="0" marL="0" rtl="0" algn="l">
              <a:spcBef>
                <a:spcPts val="0"/>
              </a:spcBef>
              <a:spcAft>
                <a:spcPts val="0"/>
              </a:spcAft>
              <a:buNone/>
            </a:pPr>
            <a:r>
              <a:t/>
            </a:r>
            <a:endParaRPr/>
          </a:p>
        </p:txBody>
      </p:sp>
      <p:sp>
        <p:nvSpPr>
          <p:cNvPr id="274" name="Google Shape;274;p20:notes"/>
          <p:cNvSpPr txBox="1"/>
          <p:nvPr>
            <p:ph idx="12" type="sldNum"/>
          </p:nvPr>
        </p:nvSpPr>
        <p:spPr>
          <a:xfrm>
            <a:off x="3936770" y="8744096"/>
            <a:ext cx="2919900" cy="463500"/>
          </a:xfrm>
          <a:prstGeom prst="rect">
            <a:avLst/>
          </a:prstGeom>
          <a:noFill/>
          <a:ln>
            <a:noFill/>
          </a:ln>
        </p:spPr>
        <p:txBody>
          <a:bodyPr anchorCtr="0" anchor="b" bIns="46225" lIns="92475" spcFirstLastPara="1" rIns="92475" wrap="square" tIns="46225">
            <a:noAutofit/>
          </a:bodyPr>
          <a:lstStyle/>
          <a:p>
            <a:pPr indent="0" lvl="0" marL="0" marR="0" rtl="0" algn="r">
              <a:lnSpc>
                <a:spcPct val="100000"/>
              </a:lnSpc>
              <a:spcBef>
                <a:spcPts val="0"/>
              </a:spcBef>
              <a:spcAft>
                <a:spcPts val="0"/>
              </a:spcAft>
              <a:buClr>
                <a:srgbClr val="000000"/>
              </a:buClr>
              <a:buSzPts val="1200"/>
              <a:buFont typeface="Calibri"/>
              <a:buNone/>
            </a:pPr>
            <a:r>
              <a:rPr b="0" i="0" lang="en-GB" sz="1200" u="none" cap="none" strike="noStrike">
                <a:solidFill>
                  <a:srgbClr val="000000"/>
                </a:solidFill>
                <a:latin typeface="Calibri"/>
                <a:ea typeface="Calibri"/>
                <a:cs typeface="Calibri"/>
                <a:sym typeface="Calibri"/>
              </a:rPr>
              <a:t>Notes view: </a:t>
            </a: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0" name="Google Shape;280;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1" name="Google Shape;281;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287" name="Google Shape;287;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9" name="Google Shape;299;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3:notes"/>
          <p:cNvSpPr/>
          <p:nvPr>
            <p:ph idx="2" type="sldImg"/>
          </p:nvPr>
        </p:nvSpPr>
        <p:spPr>
          <a:xfrm>
            <a:off x="155575" y="574675"/>
            <a:ext cx="6621463" cy="3724275"/>
          </a:xfrm>
          <a:custGeom>
            <a:rect b="b" l="l" r="r" t="t"/>
            <a:pathLst>
              <a:path extrusionOk="0" h="120000" w="120000">
                <a:moveTo>
                  <a:pt x="0" y="0"/>
                </a:moveTo>
                <a:lnTo>
                  <a:pt x="120000" y="0"/>
                </a:lnTo>
                <a:lnTo>
                  <a:pt x="120000" y="120000"/>
                </a:lnTo>
                <a:lnTo>
                  <a:pt x="0" y="120000"/>
                </a:lnTo>
                <a:close/>
              </a:path>
            </a:pathLst>
          </a:custGeom>
          <a:noFill/>
          <a:ln cap="flat" cmpd="sng" w="9525">
            <a:solidFill>
              <a:schemeClr val="lt2"/>
            </a:solidFill>
            <a:prstDash val="solid"/>
            <a:round/>
            <a:headEnd len="sm" w="sm" type="none"/>
            <a:tailEnd len="sm" w="sm" type="none"/>
          </a:ln>
        </p:spPr>
      </p:sp>
      <p:sp>
        <p:nvSpPr>
          <p:cNvPr id="82" name="Google Shape;82;p3:notes"/>
          <p:cNvSpPr txBox="1"/>
          <p:nvPr>
            <p:ph idx="1" type="body"/>
          </p:nvPr>
        </p:nvSpPr>
        <p:spPr>
          <a:xfrm>
            <a:off x="259519" y="4714653"/>
            <a:ext cx="6413400" cy="3768900"/>
          </a:xfrm>
          <a:prstGeom prst="rect">
            <a:avLst/>
          </a:prstGeom>
          <a:noFill/>
          <a:ln>
            <a:noFill/>
          </a:ln>
        </p:spPr>
        <p:txBody>
          <a:bodyPr anchorCtr="0" anchor="t" bIns="46225" lIns="92475" spcFirstLastPara="1" rIns="92475" wrap="square" tIns="46225">
            <a:noAutofit/>
          </a:bodyPr>
          <a:lstStyle/>
          <a:p>
            <a:pPr indent="0" lvl="0" marL="0" rtl="0" algn="l">
              <a:spcBef>
                <a:spcPts val="0"/>
              </a:spcBef>
              <a:spcAft>
                <a:spcPts val="0"/>
              </a:spcAft>
              <a:buClr>
                <a:schemeClr val="dk1"/>
              </a:buClr>
              <a:buSzPts val="1200"/>
              <a:buFont typeface="Calibri"/>
              <a:buNone/>
            </a:pPr>
            <a:r>
              <a:rPr lang="en-GB"/>
              <a:t>The first block of this lecture starts by defining the key pillars of delivery mechanisms we will focus on as part of the Net-Zero Electricity Transitions playbook. </a:t>
            </a:r>
            <a:endParaRPr/>
          </a:p>
        </p:txBody>
      </p:sp>
      <p:sp>
        <p:nvSpPr>
          <p:cNvPr id="83" name="Google Shape;83;p3:notes"/>
          <p:cNvSpPr txBox="1"/>
          <p:nvPr>
            <p:ph idx="12" type="sldNum"/>
          </p:nvPr>
        </p:nvSpPr>
        <p:spPr>
          <a:xfrm>
            <a:off x="3936770" y="8744096"/>
            <a:ext cx="2919900" cy="463500"/>
          </a:xfrm>
          <a:prstGeom prst="rect">
            <a:avLst/>
          </a:prstGeom>
          <a:noFill/>
          <a:ln>
            <a:noFill/>
          </a:ln>
        </p:spPr>
        <p:txBody>
          <a:bodyPr anchorCtr="0" anchor="b" bIns="46225" lIns="92475" spcFirstLastPara="1" rIns="92475" wrap="square" tIns="46225">
            <a:noAutofit/>
          </a:bodyPr>
          <a:lstStyle/>
          <a:p>
            <a:pPr indent="0" lvl="0" marL="0" marR="0" rtl="0" algn="r">
              <a:lnSpc>
                <a:spcPct val="100000"/>
              </a:lnSpc>
              <a:spcBef>
                <a:spcPts val="0"/>
              </a:spcBef>
              <a:spcAft>
                <a:spcPts val="0"/>
              </a:spcAft>
              <a:buClr>
                <a:srgbClr val="000000"/>
              </a:buClr>
              <a:buSzPts val="1200"/>
              <a:buFont typeface="Calibri"/>
              <a:buNone/>
            </a:pPr>
            <a:r>
              <a:rPr b="0" i="0" lang="en-GB" sz="1200" u="none" cap="none" strike="noStrike">
                <a:solidFill>
                  <a:srgbClr val="000000"/>
                </a:solidFill>
                <a:latin typeface="Calibri"/>
                <a:ea typeface="Calibri"/>
                <a:cs typeface="Calibri"/>
                <a:sym typeface="Calibri"/>
              </a:rPr>
              <a:t>Notes view: </a:t>
            </a: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4:notes"/>
          <p:cNvSpPr/>
          <p:nvPr>
            <p:ph idx="2" type="sldImg"/>
          </p:nvPr>
        </p:nvSpPr>
        <p:spPr>
          <a:xfrm>
            <a:off x="155575" y="574675"/>
            <a:ext cx="6621463" cy="37242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9" name="Google Shape;89;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85750" lvl="0" marL="285750" rtl="0" algn="just">
              <a:spcBef>
                <a:spcPts val="0"/>
              </a:spcBef>
              <a:spcAft>
                <a:spcPts val="0"/>
              </a:spcAft>
              <a:buClr>
                <a:srgbClr val="242424"/>
              </a:buClr>
              <a:buSzPts val="1200"/>
              <a:buFont typeface="Arial"/>
              <a:buChar char="•"/>
            </a:pPr>
            <a:r>
              <a:rPr lang="en-GB">
                <a:solidFill>
                  <a:srgbClr val="242424"/>
                </a:solidFill>
                <a:latin typeface="Arial"/>
                <a:ea typeface="Arial"/>
                <a:cs typeface="Arial"/>
                <a:sym typeface="Arial"/>
              </a:rPr>
              <a:t>Delivery mechanisms broadly refer to the </a:t>
            </a:r>
            <a:r>
              <a:rPr b="1" lang="en-GB">
                <a:solidFill>
                  <a:srgbClr val="242424"/>
                </a:solidFill>
                <a:latin typeface="Arial"/>
                <a:ea typeface="Arial"/>
                <a:cs typeface="Arial"/>
                <a:sym typeface="Arial"/>
              </a:rPr>
              <a:t>pillars</a:t>
            </a:r>
            <a:r>
              <a:rPr lang="en-GB">
                <a:solidFill>
                  <a:srgbClr val="242424"/>
                </a:solidFill>
                <a:latin typeface="Arial"/>
                <a:ea typeface="Arial"/>
                <a:cs typeface="Arial"/>
                <a:sym typeface="Arial"/>
              </a:rPr>
              <a:t> that support the implementation of a particular plan. This plan could be a country’s financial budget or an urban development plan.   In this case, we will explore the pillars that support a net zero transition plan for the electricity sector. There are many mechanisms when it comes to net zero transitions. They can range from law and policy and finance related to ones that focus on the structural and implementational aspects. In this lecture, we will focus on the latter. Markets, Auctions, and Incentives are some identified (structural) pillars that facilitate a transition pathway set out in national policy documents for the power sector. A specific focus on the variable renewable energy sources is taken </a:t>
            </a:r>
            <a:endParaRPr/>
          </a:p>
          <a:p>
            <a:pPr indent="0" lvl="0" marL="0" rtl="0" algn="l">
              <a:spcBef>
                <a:spcPts val="0"/>
              </a:spcBef>
              <a:spcAft>
                <a:spcPts val="0"/>
              </a:spcAft>
              <a:buClr>
                <a:schemeClr val="dk1"/>
              </a:buClr>
              <a:buSzPts val="1200"/>
              <a:buFont typeface="Arial"/>
              <a:buNone/>
            </a:pPr>
            <a:r>
              <a:t/>
            </a:r>
            <a:endParaRPr/>
          </a:p>
        </p:txBody>
      </p:sp>
      <p:sp>
        <p:nvSpPr>
          <p:cNvPr id="90" name="Google Shape;90;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Trebuchet MS"/>
              <a:buNone/>
            </a:pPr>
            <a:r>
              <a:rPr b="0" i="0" lang="en-GB" sz="1400" u="none" cap="none" strike="noStrike">
                <a:solidFill>
                  <a:srgbClr val="000000"/>
                </a:solidFill>
                <a:latin typeface="Trebuchet MS"/>
                <a:ea typeface="Trebuchet MS"/>
                <a:cs typeface="Trebuchet MS"/>
                <a:sym typeface="Trebuchet MS"/>
              </a:rPr>
              <a:t>Notes view: </a:t>
            </a:r>
            <a:fld id="{00000000-1234-1234-1234-123412341234}" type="slidenum">
              <a:rPr b="0" i="0" lang="en-GB" sz="1400" u="none" cap="none" strike="noStrike">
                <a:solidFill>
                  <a:srgbClr val="000000"/>
                </a:solidFill>
                <a:latin typeface="Trebuchet MS"/>
                <a:ea typeface="Trebuchet MS"/>
                <a:cs typeface="Trebuchet MS"/>
                <a:sym typeface="Trebuchet MS"/>
              </a:rPr>
              <a:t>‹#›</a:t>
            </a:fld>
            <a:endParaRPr b="0" i="0" sz="1400" u="none" cap="none" strike="noStrike">
              <a:solidFill>
                <a:srgbClr val="000000"/>
              </a:solidFill>
              <a:latin typeface="Trebuchet MS"/>
              <a:ea typeface="Trebuchet MS"/>
              <a:cs typeface="Trebuchet MS"/>
              <a:sym typeface="Trebuchet MS"/>
            </a:endParaRPr>
          </a:p>
        </p:txBody>
      </p:sp>
      <p:sp>
        <p:nvSpPr>
          <p:cNvPr id="91" name="Google Shape;91;p4: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5:notes"/>
          <p:cNvSpPr/>
          <p:nvPr>
            <p:ph idx="2" type="sldImg"/>
          </p:nvPr>
        </p:nvSpPr>
        <p:spPr>
          <a:xfrm>
            <a:off x="155575" y="574675"/>
            <a:ext cx="6621463" cy="37242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1" name="Google Shape;111;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11111"/>
              </a:buClr>
              <a:buSzPts val="1200"/>
              <a:buFont typeface="Arial"/>
              <a:buNone/>
            </a:pPr>
            <a:r>
              <a:rPr b="0" i="0" lang="en-GB">
                <a:solidFill>
                  <a:srgbClr val="111111"/>
                </a:solidFill>
                <a:latin typeface="Arial"/>
                <a:ea typeface="Arial"/>
                <a:cs typeface="Arial"/>
                <a:sym typeface="Arial"/>
              </a:rPr>
              <a:t>The first pillar, an electricity market, is a complex system that allows electricity, as a commodity, to be traded among buyers, sellers, and intermediaries. The market determines the commodities' supply, demand, price, and quality based on various factors, such as availability, reliability, environmental impact, regulation, competition, and consumer preferences. </a:t>
            </a:r>
            <a:endParaRPr/>
          </a:p>
          <a:p>
            <a:pPr indent="0" lvl="0" marL="0" marR="0" rtl="0" algn="l">
              <a:lnSpc>
                <a:spcPct val="100000"/>
              </a:lnSpc>
              <a:spcBef>
                <a:spcPts val="0"/>
              </a:spcBef>
              <a:spcAft>
                <a:spcPts val="0"/>
              </a:spcAft>
              <a:buClr>
                <a:srgbClr val="111111"/>
              </a:buClr>
              <a:buSzPts val="1200"/>
              <a:buFont typeface="Arial"/>
              <a:buNone/>
            </a:pPr>
            <a:r>
              <a:rPr b="0" i="0" lang="en-GB">
                <a:solidFill>
                  <a:srgbClr val="111111"/>
                </a:solidFill>
                <a:latin typeface="Arial"/>
                <a:ea typeface="Arial"/>
                <a:cs typeface="Arial"/>
                <a:sym typeface="Arial"/>
              </a:rPr>
              <a:t>The second pillar, auctions, is one of the mechanisms governments and regulating bodies use to create a competitive environment for renewable energy development. Auctions allow renewable energy developers to bid for contracts to sell their energy output to utilities or grid operators at a fixed or variable price for a certain period. Auctions can help lower the costs of renewable energy projects, increase their deployment and diversity, enhance transparency and accountability, and stimulate innovation and learning. </a:t>
            </a:r>
            <a:endParaRPr/>
          </a:p>
          <a:p>
            <a:pPr indent="0" lvl="0" marL="0" marR="0" rtl="0" algn="l">
              <a:lnSpc>
                <a:spcPct val="100000"/>
              </a:lnSpc>
              <a:spcBef>
                <a:spcPts val="0"/>
              </a:spcBef>
              <a:spcAft>
                <a:spcPts val="0"/>
              </a:spcAft>
              <a:buClr>
                <a:srgbClr val="111111"/>
              </a:buClr>
              <a:buSzPts val="1200"/>
              <a:buFont typeface="Arial"/>
              <a:buNone/>
            </a:pPr>
            <a:r>
              <a:rPr b="0" i="0" lang="en-GB">
                <a:solidFill>
                  <a:srgbClr val="111111"/>
                </a:solidFill>
                <a:latin typeface="Arial"/>
                <a:ea typeface="Arial"/>
                <a:cs typeface="Arial"/>
                <a:sym typeface="Arial"/>
              </a:rPr>
              <a:t>The third pillar is to provide incentives and grants that motivate and reward actors for participating in the net zero transition. This includes offering subsidies, tax credits, loans, guarantees, and other financial support for renewable energy projects, energy efficiency measures, carbon capture and storage technologies, and other low-carbon solutions. These incentives help reduce the upfront costs and risks associated with charting a new path and encourage players to come and operate in the market by participating in auctions and contributing to the overall transition.</a:t>
            </a:r>
            <a:endParaRPr/>
          </a:p>
          <a:p>
            <a:pPr indent="0" lvl="0" marL="0" rtl="0" algn="l">
              <a:spcBef>
                <a:spcPts val="0"/>
              </a:spcBef>
              <a:spcAft>
                <a:spcPts val="0"/>
              </a:spcAft>
              <a:buNone/>
            </a:pPr>
            <a:r>
              <a:rPr b="0" i="0" lang="en-GB">
                <a:solidFill>
                  <a:srgbClr val="111111"/>
                </a:solidFill>
                <a:latin typeface="Arial"/>
                <a:ea typeface="Arial"/>
                <a:cs typeface="Arial"/>
                <a:sym typeface="Arial"/>
              </a:rPr>
              <a:t>By combining these three pillars with an effective governance structure and a strong social mandate, delivering a net zero strategy can become a reality that benefits both people and the planet.</a:t>
            </a:r>
            <a:endParaRPr/>
          </a:p>
        </p:txBody>
      </p:sp>
      <p:sp>
        <p:nvSpPr>
          <p:cNvPr id="112" name="Google Shape;112;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Trebuchet MS"/>
              <a:buNone/>
            </a:pPr>
            <a:r>
              <a:rPr b="0" i="0" lang="en-GB" sz="1400" u="none" cap="none" strike="noStrike">
                <a:solidFill>
                  <a:srgbClr val="000000"/>
                </a:solidFill>
                <a:latin typeface="Trebuchet MS"/>
                <a:ea typeface="Trebuchet MS"/>
                <a:cs typeface="Trebuchet MS"/>
                <a:sym typeface="Trebuchet MS"/>
              </a:rPr>
              <a:t>Notes view: </a:t>
            </a:r>
            <a:fld id="{00000000-1234-1234-1234-123412341234}" type="slidenum">
              <a:rPr b="0" i="0" lang="en-GB" sz="1400" u="none" cap="none" strike="noStrike">
                <a:solidFill>
                  <a:srgbClr val="000000"/>
                </a:solidFill>
                <a:latin typeface="Trebuchet MS"/>
                <a:ea typeface="Trebuchet MS"/>
                <a:cs typeface="Trebuchet MS"/>
                <a:sym typeface="Trebuchet MS"/>
              </a:rPr>
              <a:t>‹#›</a:t>
            </a:fld>
            <a:endParaRPr b="0" i="0" sz="1400" u="none" cap="none" strike="noStrike">
              <a:solidFill>
                <a:srgbClr val="000000"/>
              </a:solidFill>
              <a:latin typeface="Trebuchet MS"/>
              <a:ea typeface="Trebuchet MS"/>
              <a:cs typeface="Trebuchet MS"/>
              <a:sym typeface="Trebuchet MS"/>
            </a:endParaRPr>
          </a:p>
        </p:txBody>
      </p:sp>
      <p:sp>
        <p:nvSpPr>
          <p:cNvPr id="113" name="Google Shape;113;p5: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6:notes"/>
          <p:cNvSpPr/>
          <p:nvPr>
            <p:ph idx="2" type="sldImg"/>
          </p:nvPr>
        </p:nvSpPr>
        <p:spPr>
          <a:xfrm>
            <a:off x="155575" y="574675"/>
            <a:ext cx="6621463" cy="3724275"/>
          </a:xfrm>
          <a:custGeom>
            <a:rect b="b" l="l" r="r" t="t"/>
            <a:pathLst>
              <a:path extrusionOk="0" h="120000" w="120000">
                <a:moveTo>
                  <a:pt x="0" y="0"/>
                </a:moveTo>
                <a:lnTo>
                  <a:pt x="120000" y="0"/>
                </a:lnTo>
                <a:lnTo>
                  <a:pt x="120000" y="120000"/>
                </a:lnTo>
                <a:lnTo>
                  <a:pt x="0" y="120000"/>
                </a:lnTo>
                <a:close/>
              </a:path>
            </a:pathLst>
          </a:custGeom>
          <a:noFill/>
          <a:ln cap="flat" cmpd="sng" w="9525">
            <a:solidFill>
              <a:schemeClr val="lt2"/>
            </a:solidFill>
            <a:prstDash val="solid"/>
            <a:round/>
            <a:headEnd len="sm" w="sm" type="none"/>
            <a:tailEnd len="sm" w="sm" type="none"/>
          </a:ln>
        </p:spPr>
      </p:sp>
      <p:sp>
        <p:nvSpPr>
          <p:cNvPr id="119" name="Google Shape;119;p6:notes"/>
          <p:cNvSpPr txBox="1"/>
          <p:nvPr>
            <p:ph idx="1" type="body"/>
          </p:nvPr>
        </p:nvSpPr>
        <p:spPr>
          <a:xfrm>
            <a:off x="259519" y="4714653"/>
            <a:ext cx="6413400" cy="3768900"/>
          </a:xfrm>
          <a:prstGeom prst="rect">
            <a:avLst/>
          </a:prstGeom>
          <a:noFill/>
          <a:ln>
            <a:noFill/>
          </a:ln>
        </p:spPr>
        <p:txBody>
          <a:bodyPr anchorCtr="0" anchor="t" bIns="46225" lIns="92475" spcFirstLastPara="1" rIns="92475" wrap="square" tIns="46225">
            <a:noAutofit/>
          </a:bodyPr>
          <a:lstStyle/>
          <a:p>
            <a:pPr indent="0" lvl="0" marL="0" rtl="0" algn="l">
              <a:spcBef>
                <a:spcPts val="0"/>
              </a:spcBef>
              <a:spcAft>
                <a:spcPts val="0"/>
              </a:spcAft>
              <a:buNone/>
            </a:pPr>
            <a:r>
              <a:rPr lang="en-GB"/>
              <a:t>The second block of this lecture throws some light on market structures and their importance in a net zero transition.</a:t>
            </a:r>
            <a:endParaRPr/>
          </a:p>
        </p:txBody>
      </p:sp>
      <p:sp>
        <p:nvSpPr>
          <p:cNvPr id="120" name="Google Shape;120;p6:notes"/>
          <p:cNvSpPr txBox="1"/>
          <p:nvPr>
            <p:ph idx="12" type="sldNum"/>
          </p:nvPr>
        </p:nvSpPr>
        <p:spPr>
          <a:xfrm>
            <a:off x="3936770" y="8744096"/>
            <a:ext cx="2919900" cy="463500"/>
          </a:xfrm>
          <a:prstGeom prst="rect">
            <a:avLst/>
          </a:prstGeom>
          <a:noFill/>
          <a:ln>
            <a:noFill/>
          </a:ln>
        </p:spPr>
        <p:txBody>
          <a:bodyPr anchorCtr="0" anchor="b" bIns="46225" lIns="92475" spcFirstLastPara="1" rIns="92475" wrap="square" tIns="46225">
            <a:noAutofit/>
          </a:bodyPr>
          <a:lstStyle/>
          <a:p>
            <a:pPr indent="0" lvl="0" marL="0" marR="0" rtl="0" algn="r">
              <a:lnSpc>
                <a:spcPct val="100000"/>
              </a:lnSpc>
              <a:spcBef>
                <a:spcPts val="0"/>
              </a:spcBef>
              <a:spcAft>
                <a:spcPts val="0"/>
              </a:spcAft>
              <a:buClr>
                <a:srgbClr val="000000"/>
              </a:buClr>
              <a:buSzPts val="1200"/>
              <a:buFont typeface="Calibri"/>
              <a:buNone/>
            </a:pPr>
            <a:r>
              <a:rPr b="0" i="0" lang="en-GB" sz="1200" u="none" cap="none" strike="noStrike">
                <a:solidFill>
                  <a:srgbClr val="000000"/>
                </a:solidFill>
                <a:latin typeface="Calibri"/>
                <a:ea typeface="Calibri"/>
                <a:cs typeface="Calibri"/>
                <a:sym typeface="Calibri"/>
              </a:rPr>
              <a:t>Notes view: </a:t>
            </a: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6" name="Google Shape;126;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GB">
                <a:solidFill>
                  <a:srgbClr val="161616"/>
                </a:solidFill>
                <a:latin typeface="Helvetica Neue"/>
                <a:ea typeface="Helvetica Neue"/>
                <a:cs typeface="Helvetica Neue"/>
                <a:sym typeface="Helvetica Neue"/>
              </a:rPr>
              <a:t>Markets are economic facilitators that enable the exchange of goods or services between buyers and sellers. </a:t>
            </a:r>
            <a:endParaRPr/>
          </a:p>
          <a:p>
            <a:pPr indent="0" lvl="0" marL="0" rtl="0" algn="l">
              <a:spcBef>
                <a:spcPts val="0"/>
              </a:spcBef>
              <a:spcAft>
                <a:spcPts val="0"/>
              </a:spcAft>
              <a:buNone/>
            </a:pPr>
            <a:r>
              <a:rPr b="0" i="0" lang="en-GB">
                <a:solidFill>
                  <a:srgbClr val="161616"/>
                </a:solidFill>
                <a:latin typeface="Helvetica Neue"/>
                <a:ea typeface="Helvetica Neue"/>
                <a:cs typeface="Helvetica Neue"/>
                <a:sym typeface="Helvetica Neue"/>
              </a:rPr>
              <a:t>One type of market is the electricity market, which involves the supply and demand of electricity; it requires careful coordination and management to balance supply and demand while meeting quality, reliability, and security standards.</a:t>
            </a:r>
            <a:endParaRPr/>
          </a:p>
          <a:p>
            <a:pPr indent="0" lvl="0" marL="0" rtl="0" algn="l">
              <a:spcBef>
                <a:spcPts val="0"/>
              </a:spcBef>
              <a:spcAft>
                <a:spcPts val="0"/>
              </a:spcAft>
              <a:buNone/>
            </a:pPr>
            <a:r>
              <a:rPr b="0" i="0" lang="en-GB">
                <a:solidFill>
                  <a:srgbClr val="161616"/>
                </a:solidFill>
                <a:latin typeface="Helvetica Neue"/>
                <a:ea typeface="Helvetica Neue"/>
                <a:cs typeface="Helvetica Neue"/>
                <a:sym typeface="Helvetica Neue"/>
              </a:rPr>
              <a:t>The electricity market has many participants</a:t>
            </a:r>
            <a:endParaRPr/>
          </a:p>
          <a:p>
            <a:pPr indent="0" lvl="0" marL="0" rtl="0" algn="l">
              <a:spcBef>
                <a:spcPts val="0"/>
              </a:spcBef>
              <a:spcAft>
                <a:spcPts val="0"/>
              </a:spcAft>
              <a:buNone/>
            </a:pPr>
            <a:r>
              <a:t/>
            </a:r>
            <a:endParaRPr b="0" i="0">
              <a:solidFill>
                <a:srgbClr val="161616"/>
              </a:solidFill>
              <a:latin typeface="Helvetica Neue"/>
              <a:ea typeface="Helvetica Neue"/>
              <a:cs typeface="Helvetica Neue"/>
              <a:sym typeface="Helvetica Neue"/>
            </a:endParaRPr>
          </a:p>
          <a:p>
            <a:pPr indent="0" lvl="0" marL="0" rtl="0" algn="l">
              <a:spcBef>
                <a:spcPts val="0"/>
              </a:spcBef>
              <a:spcAft>
                <a:spcPts val="0"/>
              </a:spcAft>
              <a:buNone/>
            </a:pPr>
            <a:r>
              <a:rPr b="0" i="0" lang="en-GB">
                <a:solidFill>
                  <a:srgbClr val="161616"/>
                </a:solidFill>
                <a:latin typeface="Helvetica Neue"/>
                <a:ea typeface="Helvetica Neue"/>
                <a:cs typeface="Helvetica Neue"/>
                <a:sym typeface="Helvetica Neue"/>
              </a:rPr>
              <a:t>Generators: These entities produce electricity from various sources and technologies, including thermal sources and renewables. Generators sell their electricity to suppliers or directly to consumers in the wholesale market.</a:t>
            </a:r>
            <a:endParaRPr/>
          </a:p>
          <a:p>
            <a:pPr indent="0" lvl="0" marL="0" rtl="0" algn="l">
              <a:spcBef>
                <a:spcPts val="0"/>
              </a:spcBef>
              <a:spcAft>
                <a:spcPts val="0"/>
              </a:spcAft>
              <a:buNone/>
            </a:pPr>
            <a:r>
              <a:rPr b="0" i="0" lang="en-GB">
                <a:solidFill>
                  <a:srgbClr val="161616"/>
                </a:solidFill>
                <a:latin typeface="Helvetica Neue"/>
                <a:ea typeface="Helvetica Neue"/>
                <a:cs typeface="Helvetica Neue"/>
                <a:sym typeface="Helvetica Neue"/>
              </a:rPr>
              <a:t>Consumers: These entities use electricity for various purposes and needs. Consumers can be residential, commercial, industrial, or public. Consumers buy their electricity from suppliers in the retail market.</a:t>
            </a:r>
            <a:endParaRPr/>
          </a:p>
          <a:p>
            <a:pPr indent="0" lvl="0" marL="0" rtl="0" algn="l">
              <a:spcBef>
                <a:spcPts val="0"/>
              </a:spcBef>
              <a:spcAft>
                <a:spcPts val="0"/>
              </a:spcAft>
              <a:buNone/>
            </a:pPr>
            <a:r>
              <a:rPr b="0" i="0" lang="en-GB">
                <a:solidFill>
                  <a:srgbClr val="161616"/>
                </a:solidFill>
                <a:latin typeface="Helvetica Neue"/>
                <a:ea typeface="Helvetica Neue"/>
                <a:cs typeface="Helvetica Neue"/>
                <a:sym typeface="Helvetica Neue"/>
              </a:rPr>
              <a:t>Suppliers: These entities act as intermediaries between generators and consumers.</a:t>
            </a:r>
            <a:endParaRPr/>
          </a:p>
          <a:p>
            <a:pPr indent="0" lvl="0" marL="0" rtl="0" algn="l">
              <a:spcBef>
                <a:spcPts val="0"/>
              </a:spcBef>
              <a:spcAft>
                <a:spcPts val="0"/>
              </a:spcAft>
              <a:buNone/>
            </a:pPr>
            <a:r>
              <a:t/>
            </a:r>
            <a:endParaRPr b="0" i="0">
              <a:solidFill>
                <a:srgbClr val="161616"/>
              </a:solidFill>
              <a:latin typeface="Helvetica Neue"/>
              <a:ea typeface="Helvetica Neue"/>
              <a:cs typeface="Helvetica Neue"/>
              <a:sym typeface="Helvetica Neue"/>
            </a:endParaRPr>
          </a:p>
          <a:p>
            <a:pPr indent="0" lvl="0" marL="0" rtl="0" algn="l">
              <a:spcBef>
                <a:spcPts val="0"/>
              </a:spcBef>
              <a:spcAft>
                <a:spcPts val="0"/>
              </a:spcAft>
              <a:buNone/>
            </a:pPr>
            <a:r>
              <a:rPr b="0" i="0" lang="en-GB">
                <a:solidFill>
                  <a:srgbClr val="161616"/>
                </a:solidFill>
                <a:latin typeface="Helvetica Neue"/>
                <a:ea typeface="Helvetica Neue"/>
                <a:cs typeface="Helvetica Neue"/>
                <a:sym typeface="Helvetica Neue"/>
              </a:rPr>
              <a:t>The electricity market can be divided into two main segments: </a:t>
            </a:r>
            <a:endParaRPr/>
          </a:p>
          <a:p>
            <a:pPr indent="0" lvl="0" marL="0" rtl="0" algn="l">
              <a:spcBef>
                <a:spcPts val="0"/>
              </a:spcBef>
              <a:spcAft>
                <a:spcPts val="0"/>
              </a:spcAft>
              <a:buNone/>
            </a:pPr>
            <a:r>
              <a:rPr b="0" i="0" lang="en-GB">
                <a:solidFill>
                  <a:srgbClr val="161616"/>
                </a:solidFill>
                <a:latin typeface="Helvetica Neue"/>
                <a:ea typeface="Helvetica Neue"/>
                <a:cs typeface="Helvetica Neue"/>
                <a:sym typeface="Helvetica Neue"/>
              </a:rPr>
              <a:t>Wholesale market: This is where electricity is bought and sold before being delivered to consumers. The main participants in this segment are generators and suppliers. </a:t>
            </a:r>
            <a:endParaRPr/>
          </a:p>
          <a:p>
            <a:pPr indent="0" lvl="0" marL="0" rtl="0" algn="l">
              <a:spcBef>
                <a:spcPts val="0"/>
              </a:spcBef>
              <a:spcAft>
                <a:spcPts val="0"/>
              </a:spcAft>
              <a:buNone/>
            </a:pPr>
            <a:r>
              <a:rPr b="0" i="0" lang="en-GB">
                <a:solidFill>
                  <a:srgbClr val="161616"/>
                </a:solidFill>
                <a:latin typeface="Helvetica Neue"/>
                <a:ea typeface="Helvetica Neue"/>
                <a:cs typeface="Helvetica Neue"/>
                <a:sym typeface="Helvetica Neue"/>
              </a:rPr>
              <a:t>Retail market: This is where electricity is sold to final consumers. The main participants in this segment are suppliers and consumers. The retail market can be divided into two sub-segments: the regulated and competitive markets. </a:t>
            </a:r>
            <a:endParaRPr/>
          </a:p>
          <a:p>
            <a:pPr indent="0" lvl="0" marL="0" rtl="0" algn="l">
              <a:spcBef>
                <a:spcPts val="0"/>
              </a:spcBef>
              <a:spcAft>
                <a:spcPts val="0"/>
              </a:spcAft>
              <a:buNone/>
            </a:pPr>
            <a:r>
              <a:t/>
            </a:r>
            <a:endParaRPr b="0" i="0">
              <a:solidFill>
                <a:srgbClr val="161616"/>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111111"/>
              </a:buClr>
              <a:buSzPts val="1200"/>
              <a:buFont typeface="Arial"/>
              <a:buNone/>
            </a:pPr>
            <a:r>
              <a:rPr b="0" i="0" lang="en-GB">
                <a:solidFill>
                  <a:srgbClr val="111111"/>
                </a:solidFill>
                <a:latin typeface="Arial"/>
                <a:ea typeface="Arial"/>
                <a:cs typeface="Arial"/>
                <a:sym typeface="Arial"/>
              </a:rPr>
              <a:t>Markets support a smoother net zero transition by being the main drivers of economic activity and innovation, and they can influence the behaviour and choices of various actors, such as producers, consumers, investors, and regulators.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27" name="Google Shape;127;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7" name="Google Shape;137;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Arial"/>
              <a:buNone/>
            </a:pPr>
            <a:r>
              <a:t/>
            </a:r>
            <a:endParaRPr b="0" i="0">
              <a:solidFill>
                <a:srgbClr val="111111"/>
              </a:solidFill>
              <a:latin typeface="Arial"/>
              <a:ea typeface="Arial"/>
              <a:cs typeface="Arial"/>
              <a:sym typeface="Arial"/>
            </a:endParaRPr>
          </a:p>
          <a:p>
            <a:pPr indent="0" lvl="0" marL="0" rtl="0" algn="l">
              <a:spcBef>
                <a:spcPts val="0"/>
              </a:spcBef>
              <a:spcAft>
                <a:spcPts val="0"/>
              </a:spcAft>
              <a:buClr>
                <a:srgbClr val="111111"/>
              </a:buClr>
              <a:buSzPts val="1200"/>
              <a:buFont typeface="Arial"/>
              <a:buNone/>
            </a:pPr>
            <a:r>
              <a:rPr b="0" i="0" lang="en-GB">
                <a:solidFill>
                  <a:srgbClr val="111111"/>
                </a:solidFill>
                <a:latin typeface="Arial"/>
                <a:ea typeface="Arial"/>
                <a:cs typeface="Arial"/>
                <a:sym typeface="Arial"/>
              </a:rPr>
              <a:t>Electricity markets can be broadly classified into centralised and decentralised markets.</a:t>
            </a:r>
            <a:endParaRPr/>
          </a:p>
          <a:p>
            <a:pPr indent="0" lvl="0" marL="0" rtl="0" algn="l">
              <a:spcBef>
                <a:spcPts val="0"/>
              </a:spcBef>
              <a:spcAft>
                <a:spcPts val="0"/>
              </a:spcAft>
              <a:buClr>
                <a:srgbClr val="111111"/>
              </a:buClr>
              <a:buSzPts val="1200"/>
              <a:buFont typeface="Arial"/>
              <a:buNone/>
            </a:pPr>
            <a:r>
              <a:rPr b="0" i="0" lang="en-GB">
                <a:solidFill>
                  <a:srgbClr val="111111"/>
                </a:solidFill>
                <a:latin typeface="Arial"/>
                <a:ea typeface="Arial"/>
                <a:cs typeface="Arial"/>
                <a:sym typeface="Arial"/>
              </a:rPr>
              <a:t>In centralised Markets, the system operator decides how much each generation unit should produce, based on the detailed cost data submitted by the producers. The system operator also coordinates the transmission network and the congestion management. On the retail side, the suppliers are regulated by a central authority, such as the government or a market operator, who sets the prices, rules, and standards for the market</a:t>
            </a:r>
            <a:endParaRPr/>
          </a:p>
          <a:p>
            <a:pPr indent="0" lvl="0" marL="0" rtl="0" algn="l">
              <a:spcBef>
                <a:spcPts val="0"/>
              </a:spcBef>
              <a:spcAft>
                <a:spcPts val="0"/>
              </a:spcAft>
              <a:buClr>
                <a:schemeClr val="dk1"/>
              </a:buClr>
              <a:buSzPts val="1200"/>
              <a:buFont typeface="Arial"/>
              <a:buNone/>
            </a:pPr>
            <a:r>
              <a:t/>
            </a:r>
            <a:endParaRPr b="0" i="0">
              <a:solidFill>
                <a:srgbClr val="111111"/>
              </a:solidFill>
              <a:latin typeface="Arial"/>
              <a:ea typeface="Arial"/>
              <a:cs typeface="Arial"/>
              <a:sym typeface="Arial"/>
            </a:endParaRPr>
          </a:p>
          <a:p>
            <a:pPr indent="0" lvl="0" marL="0" rtl="0" algn="l">
              <a:spcBef>
                <a:spcPts val="0"/>
              </a:spcBef>
              <a:spcAft>
                <a:spcPts val="0"/>
              </a:spcAft>
              <a:buClr>
                <a:srgbClr val="111111"/>
              </a:buClr>
              <a:buSzPts val="1200"/>
              <a:buFont typeface="Arial"/>
              <a:buNone/>
            </a:pPr>
            <a:r>
              <a:rPr b="0" i="0" lang="en-GB">
                <a:solidFill>
                  <a:srgbClr val="111111"/>
                </a:solidFill>
                <a:latin typeface="Arial"/>
                <a:ea typeface="Arial"/>
                <a:cs typeface="Arial"/>
                <a:sym typeface="Arial"/>
              </a:rPr>
              <a:t>On one hand, centralised electricity markets can ensure the efficiency and reliability of the power system, by allowing the optimal dispatch of generation units and the management of congestion and uncertainties. They can reduce market power and strategic bidding by producers by setting transparent and uniform prices that reflect the true costs of electricity. They can facilitate the integration of renewable energy sources and demand response by coordinating the dispatch and compensation of variable and flexible resources.</a:t>
            </a:r>
            <a:endParaRPr/>
          </a:p>
          <a:p>
            <a:pPr indent="0" lvl="0" marL="0" rtl="0" algn="l">
              <a:spcBef>
                <a:spcPts val="0"/>
              </a:spcBef>
              <a:spcAft>
                <a:spcPts val="0"/>
              </a:spcAft>
              <a:buClr>
                <a:schemeClr val="dk1"/>
              </a:buClr>
              <a:buSzPts val="1200"/>
              <a:buFont typeface="Arial"/>
              <a:buNone/>
            </a:pPr>
            <a:r>
              <a:t/>
            </a:r>
            <a:endParaRPr b="0" i="0">
              <a:solidFill>
                <a:srgbClr val="111111"/>
              </a:solidFill>
              <a:latin typeface="Arial"/>
              <a:ea typeface="Arial"/>
              <a:cs typeface="Arial"/>
              <a:sym typeface="Arial"/>
            </a:endParaRPr>
          </a:p>
          <a:p>
            <a:pPr indent="0" lvl="0" marL="0" rtl="0" algn="l">
              <a:spcBef>
                <a:spcPts val="0"/>
              </a:spcBef>
              <a:spcAft>
                <a:spcPts val="0"/>
              </a:spcAft>
              <a:buClr>
                <a:srgbClr val="111111"/>
              </a:buClr>
              <a:buSzPts val="1200"/>
              <a:buFont typeface="Arial"/>
              <a:buNone/>
            </a:pPr>
            <a:r>
              <a:rPr b="0" i="0" lang="en-GB">
                <a:solidFill>
                  <a:srgbClr val="111111"/>
                </a:solidFill>
                <a:latin typeface="Arial"/>
                <a:ea typeface="Arial"/>
                <a:cs typeface="Arial"/>
                <a:sym typeface="Arial"/>
              </a:rPr>
              <a:t>On the other hand, they require more information from producers, which may be costly or difficult to obtain. They may create moral hazard and adverse selection problems, as producers have incentives to misreport their costs or availability. They may reduce innovation and investment by producers, as they lose control over their own units and rely on the system operator’s decisions.</a:t>
            </a:r>
            <a:endParaRPr/>
          </a:p>
          <a:p>
            <a:pPr indent="0" lvl="0" marL="0" rtl="0" algn="l">
              <a:spcBef>
                <a:spcPts val="0"/>
              </a:spcBef>
              <a:spcAft>
                <a:spcPts val="0"/>
              </a:spcAft>
              <a:buNone/>
            </a:pPr>
            <a:r>
              <a:t/>
            </a:r>
            <a:endParaRPr/>
          </a:p>
        </p:txBody>
      </p:sp>
      <p:sp>
        <p:nvSpPr>
          <p:cNvPr id="138" name="Google Shape;138;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0" name="Google Shape;150;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Arial"/>
              <a:buNone/>
            </a:pPr>
            <a:r>
              <a:t/>
            </a:r>
            <a:endParaRPr b="0" i="0">
              <a:solidFill>
                <a:srgbClr val="111111"/>
              </a:solidFill>
              <a:latin typeface="Arial"/>
              <a:ea typeface="Arial"/>
              <a:cs typeface="Arial"/>
              <a:sym typeface="Arial"/>
            </a:endParaRPr>
          </a:p>
          <a:p>
            <a:pPr indent="0" lvl="0" marL="0" rtl="0" algn="l">
              <a:spcBef>
                <a:spcPts val="0"/>
              </a:spcBef>
              <a:spcAft>
                <a:spcPts val="0"/>
              </a:spcAft>
              <a:buClr>
                <a:srgbClr val="111111"/>
              </a:buClr>
              <a:buSzPts val="1200"/>
              <a:buFont typeface="Arial"/>
              <a:buNone/>
            </a:pPr>
            <a:r>
              <a:rPr b="0" i="0" lang="en-GB">
                <a:solidFill>
                  <a:srgbClr val="111111"/>
                </a:solidFill>
                <a:latin typeface="Arial"/>
                <a:ea typeface="Arial"/>
                <a:cs typeface="Arial"/>
                <a:sym typeface="Arial"/>
              </a:rPr>
              <a:t>In a decentralised electricity market, the producers self-commit their generation units and send less detailed cost information to the system operator. The system operator only coordinates the transmission network and the balance of supply and demand. The producers determine their own output levels and set their own prices for each location and time. </a:t>
            </a:r>
            <a:endParaRPr/>
          </a:p>
          <a:p>
            <a:pPr indent="0" lvl="0" marL="0" rtl="0" algn="l">
              <a:spcBef>
                <a:spcPts val="0"/>
              </a:spcBef>
              <a:spcAft>
                <a:spcPts val="0"/>
              </a:spcAft>
              <a:buClr>
                <a:schemeClr val="dk1"/>
              </a:buClr>
              <a:buSzPts val="1200"/>
              <a:buFont typeface="Arial"/>
              <a:buNone/>
            </a:pPr>
            <a:r>
              <a:t/>
            </a:r>
            <a:endParaRPr b="0" i="0">
              <a:solidFill>
                <a:srgbClr val="111111"/>
              </a:solidFill>
              <a:latin typeface="Arial"/>
              <a:ea typeface="Arial"/>
              <a:cs typeface="Arial"/>
              <a:sym typeface="Arial"/>
            </a:endParaRPr>
          </a:p>
          <a:p>
            <a:pPr indent="0" lvl="0" marL="0" rtl="0" algn="l">
              <a:spcBef>
                <a:spcPts val="0"/>
              </a:spcBef>
              <a:spcAft>
                <a:spcPts val="0"/>
              </a:spcAft>
              <a:buClr>
                <a:srgbClr val="111111"/>
              </a:buClr>
              <a:buSzPts val="1200"/>
              <a:buFont typeface="Arial"/>
              <a:buNone/>
            </a:pPr>
            <a:r>
              <a:rPr b="0" i="0" lang="en-GB">
                <a:solidFill>
                  <a:srgbClr val="111111"/>
                </a:solidFill>
                <a:latin typeface="Arial"/>
                <a:ea typeface="Arial"/>
                <a:cs typeface="Arial"/>
                <a:sym typeface="Arial"/>
              </a:rPr>
              <a:t>On one hand, decentralised electricity markets preserve the autonomy and flexibility of producers, who can self-commit their units and respond to market conditions. They encourage innovation and investment by producers, who can capture the benefits of their own actions. They reduce the information and computational burden on the system operator, who only needs to coordinate the transmission network and balance supply and demand.</a:t>
            </a:r>
            <a:endParaRPr/>
          </a:p>
          <a:p>
            <a:pPr indent="0" lvl="0" marL="0" rtl="0" algn="l">
              <a:spcBef>
                <a:spcPts val="0"/>
              </a:spcBef>
              <a:spcAft>
                <a:spcPts val="0"/>
              </a:spcAft>
              <a:buClr>
                <a:schemeClr val="dk1"/>
              </a:buClr>
              <a:buSzPts val="1200"/>
              <a:buFont typeface="Arial"/>
              <a:buNone/>
            </a:pPr>
            <a:r>
              <a:t/>
            </a:r>
            <a:endParaRPr b="0" i="0">
              <a:solidFill>
                <a:srgbClr val="111111"/>
              </a:solidFill>
              <a:latin typeface="Arial"/>
              <a:ea typeface="Arial"/>
              <a:cs typeface="Arial"/>
              <a:sym typeface="Arial"/>
            </a:endParaRPr>
          </a:p>
          <a:p>
            <a:pPr indent="0" lvl="0" marL="0" rtl="0" algn="l">
              <a:spcBef>
                <a:spcPts val="0"/>
              </a:spcBef>
              <a:spcAft>
                <a:spcPts val="0"/>
              </a:spcAft>
              <a:buClr>
                <a:srgbClr val="111111"/>
              </a:buClr>
              <a:buSzPts val="1200"/>
              <a:buFont typeface="Arial"/>
              <a:buNone/>
            </a:pPr>
            <a:r>
              <a:rPr b="0" i="0" lang="en-GB">
                <a:solidFill>
                  <a:srgbClr val="111111"/>
                </a:solidFill>
                <a:latin typeface="Arial"/>
                <a:ea typeface="Arial"/>
                <a:cs typeface="Arial"/>
                <a:sym typeface="Arial"/>
              </a:rPr>
              <a:t>On the other hand, they may lead to inefficient dispatch and congestion management in the power system, resulting in higher costs and emissions. They may increase market power and strategic bidding by producers, leading to less competitive and fair outcomes. They may create coordination problems among producers, consumers, and system operators, which may affect the reliability and security of the power system.</a:t>
            </a:r>
            <a:endParaRPr/>
          </a:p>
          <a:p>
            <a:pPr indent="0" lvl="0" marL="0" rtl="0" algn="l">
              <a:spcBef>
                <a:spcPts val="0"/>
              </a:spcBef>
              <a:spcAft>
                <a:spcPts val="0"/>
              </a:spcAft>
              <a:buClr>
                <a:schemeClr val="dk1"/>
              </a:buClr>
              <a:buSzPts val="1200"/>
              <a:buFont typeface="Arial"/>
              <a:buNone/>
            </a:pPr>
            <a:r>
              <a:t/>
            </a:r>
            <a:endParaRPr b="0" i="0">
              <a:solidFill>
                <a:srgbClr val="111111"/>
              </a:solidFill>
              <a:latin typeface="Arial"/>
              <a:ea typeface="Arial"/>
              <a:cs typeface="Arial"/>
              <a:sym typeface="Arial"/>
            </a:endParaRPr>
          </a:p>
          <a:p>
            <a:pPr indent="0" lvl="0" marL="0" rtl="0" algn="l">
              <a:spcBef>
                <a:spcPts val="0"/>
              </a:spcBef>
              <a:spcAft>
                <a:spcPts val="0"/>
              </a:spcAft>
              <a:buClr>
                <a:schemeClr val="dk1"/>
              </a:buClr>
              <a:buSzPts val="1200"/>
              <a:buFont typeface="Arial"/>
              <a:buNone/>
            </a:pPr>
            <a:r>
              <a:t/>
            </a:r>
            <a:endParaRPr b="0" i="0">
              <a:solidFill>
                <a:srgbClr val="111111"/>
              </a:solidFill>
              <a:latin typeface="Arial"/>
              <a:ea typeface="Arial"/>
              <a:cs typeface="Arial"/>
              <a:sym typeface="Arial"/>
            </a:endParaRPr>
          </a:p>
          <a:p>
            <a:pPr indent="0" lvl="0" marL="0" rtl="0" algn="l">
              <a:spcBef>
                <a:spcPts val="0"/>
              </a:spcBef>
              <a:spcAft>
                <a:spcPts val="0"/>
              </a:spcAft>
              <a:buNone/>
            </a:pPr>
            <a:r>
              <a:t/>
            </a:r>
            <a:endParaRPr/>
          </a:p>
        </p:txBody>
      </p:sp>
      <p:sp>
        <p:nvSpPr>
          <p:cNvPr id="151" name="Google Shape;151;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jpg"/><Relationship Id="rId3" Type="http://schemas.openxmlformats.org/officeDocument/2006/relationships/image" Target="../media/image16.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0.png"/><Relationship Id="rId3" Type="http://schemas.openxmlformats.org/officeDocument/2006/relationships/image" Target="../media/image16.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0.png"/><Relationship Id="rId3" Type="http://schemas.openxmlformats.org/officeDocument/2006/relationships/image" Target="../media/image16.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showMasterSp="0">
  <p:cSld name="1_Title Slide">
    <p:spTree>
      <p:nvGrpSpPr>
        <p:cNvPr id="13" name="Shape 13"/>
        <p:cNvGrpSpPr/>
        <p:nvPr/>
      </p:nvGrpSpPr>
      <p:grpSpPr>
        <a:xfrm>
          <a:off x="0" y="0"/>
          <a:ext cx="0" cy="0"/>
          <a:chOff x="0" y="0"/>
          <a:chExt cx="0" cy="0"/>
        </a:xfrm>
      </p:grpSpPr>
      <p:pic>
        <p:nvPicPr>
          <p:cNvPr descr="A picture containing website&#10;&#10;Description automatically generated" id="14" name="Google Shape;14;p25"/>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5" name="Google Shape;15;p25"/>
          <p:cNvSpPr txBox="1"/>
          <p:nvPr>
            <p:ph type="ctrTitle"/>
          </p:nvPr>
        </p:nvSpPr>
        <p:spPr>
          <a:xfrm>
            <a:off x="651352" y="4301318"/>
            <a:ext cx="7029608" cy="1948751"/>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800"/>
              <a:buNone/>
              <a:defRPr b="1" i="0" sz="4400">
                <a:latin typeface="Open Sans ExtraBold"/>
                <a:ea typeface="Open Sans ExtraBold"/>
                <a:cs typeface="Open Sans ExtraBold"/>
                <a:sym typeface="Open Sans ExtraBo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6" name="Google Shape;16;p25"/>
          <p:cNvSpPr txBox="1"/>
          <p:nvPr>
            <p:ph idx="1" type="subTitle"/>
          </p:nvPr>
        </p:nvSpPr>
        <p:spPr>
          <a:xfrm>
            <a:off x="688931" y="3374796"/>
            <a:ext cx="2846121" cy="954803"/>
          </a:xfrm>
          <a:prstGeom prst="rect">
            <a:avLst/>
          </a:prstGeom>
          <a:noFill/>
          <a:ln>
            <a:noFill/>
          </a:ln>
        </p:spPr>
        <p:txBody>
          <a:bodyPr anchorCtr="0" anchor="b" bIns="91425" lIns="91425" spcFirstLastPara="1" rIns="91425" wrap="square" tIns="91425">
            <a:normAutofit/>
          </a:bodyPr>
          <a:lstStyle>
            <a:lvl1pPr lvl="0" algn="l">
              <a:lnSpc>
                <a:spcPct val="115000"/>
              </a:lnSpc>
              <a:spcBef>
                <a:spcPts val="0"/>
              </a:spcBef>
              <a:spcAft>
                <a:spcPts val="0"/>
              </a:spcAft>
              <a:buSzPts val="1800"/>
              <a:buNone/>
              <a:defRPr b="1" i="0" sz="1800">
                <a:solidFill>
                  <a:schemeClr val="dk1"/>
                </a:solidFill>
                <a:latin typeface="Open Sans ExtraBold"/>
                <a:ea typeface="Open Sans ExtraBold"/>
                <a:cs typeface="Open Sans ExtraBold"/>
                <a:sym typeface="Open Sans ExtraBold"/>
              </a:defRPr>
            </a:lvl1pPr>
            <a:lvl2pPr lvl="1" algn="ctr">
              <a:lnSpc>
                <a:spcPct val="115000"/>
              </a:lnSpc>
              <a:spcBef>
                <a:spcPts val="1600"/>
              </a:spcBef>
              <a:spcAft>
                <a:spcPts val="0"/>
              </a:spcAft>
              <a:buSzPts val="1400"/>
              <a:buNone/>
              <a:defRPr sz="2000"/>
            </a:lvl2pPr>
            <a:lvl3pPr lvl="2" algn="ctr">
              <a:lnSpc>
                <a:spcPct val="115000"/>
              </a:lnSpc>
              <a:spcBef>
                <a:spcPts val="1600"/>
              </a:spcBef>
              <a:spcAft>
                <a:spcPts val="0"/>
              </a:spcAft>
              <a:buSzPts val="1400"/>
              <a:buNone/>
              <a:defRPr sz="1800"/>
            </a:lvl3pPr>
            <a:lvl4pPr lvl="3" algn="ctr">
              <a:lnSpc>
                <a:spcPct val="115000"/>
              </a:lnSpc>
              <a:spcBef>
                <a:spcPts val="1600"/>
              </a:spcBef>
              <a:spcAft>
                <a:spcPts val="0"/>
              </a:spcAft>
              <a:buSzPts val="1400"/>
              <a:buNone/>
              <a:defRPr sz="1600"/>
            </a:lvl4pPr>
            <a:lvl5pPr lvl="4" algn="ctr">
              <a:lnSpc>
                <a:spcPct val="115000"/>
              </a:lnSpc>
              <a:spcBef>
                <a:spcPts val="1600"/>
              </a:spcBef>
              <a:spcAft>
                <a:spcPts val="0"/>
              </a:spcAft>
              <a:buSzPts val="1400"/>
              <a:buNone/>
              <a:defRPr sz="1600"/>
            </a:lvl5pPr>
            <a:lvl6pPr lvl="5" algn="ctr">
              <a:lnSpc>
                <a:spcPct val="115000"/>
              </a:lnSpc>
              <a:spcBef>
                <a:spcPts val="1600"/>
              </a:spcBef>
              <a:spcAft>
                <a:spcPts val="0"/>
              </a:spcAft>
              <a:buSzPts val="1400"/>
              <a:buNone/>
              <a:defRPr sz="1600"/>
            </a:lvl6pPr>
            <a:lvl7pPr lvl="6" algn="ctr">
              <a:lnSpc>
                <a:spcPct val="115000"/>
              </a:lnSpc>
              <a:spcBef>
                <a:spcPts val="1600"/>
              </a:spcBef>
              <a:spcAft>
                <a:spcPts val="0"/>
              </a:spcAft>
              <a:buSzPts val="1400"/>
              <a:buNone/>
              <a:defRPr sz="1600"/>
            </a:lvl7pPr>
            <a:lvl8pPr lvl="7" algn="ctr">
              <a:lnSpc>
                <a:spcPct val="115000"/>
              </a:lnSpc>
              <a:spcBef>
                <a:spcPts val="1600"/>
              </a:spcBef>
              <a:spcAft>
                <a:spcPts val="0"/>
              </a:spcAft>
              <a:buSzPts val="1400"/>
              <a:buNone/>
              <a:defRPr sz="1600"/>
            </a:lvl8pPr>
            <a:lvl9pPr lvl="8" algn="ctr">
              <a:lnSpc>
                <a:spcPct val="115000"/>
              </a:lnSpc>
              <a:spcBef>
                <a:spcPts val="1600"/>
              </a:spcBef>
              <a:spcAft>
                <a:spcPts val="1600"/>
              </a:spcAft>
              <a:buSzPts val="1400"/>
              <a:buNone/>
              <a:defRPr sz="1600"/>
            </a:lvl9pPr>
          </a:lstStyle>
          <a:p/>
        </p:txBody>
      </p:sp>
      <p:sp>
        <p:nvSpPr>
          <p:cNvPr id="17" name="Google Shape;17;p25"/>
          <p:cNvSpPr txBox="1"/>
          <p:nvPr>
            <p:ph idx="2" type="body"/>
          </p:nvPr>
        </p:nvSpPr>
        <p:spPr>
          <a:xfrm>
            <a:off x="8453438" y="6106160"/>
            <a:ext cx="3738562" cy="335915"/>
          </a:xfrm>
          <a:prstGeom prst="rect">
            <a:avLst/>
          </a:prstGeom>
          <a:noFill/>
          <a:ln>
            <a:noFill/>
          </a:ln>
        </p:spPr>
        <p:txBody>
          <a:bodyPr anchorCtr="0" anchor="ctr" bIns="91425" lIns="91425" spcFirstLastPara="1" rIns="91425" wrap="square" tIns="91425">
            <a:normAutofit/>
          </a:bodyPr>
          <a:lstStyle>
            <a:lvl1pPr indent="-228600" lvl="0" marL="457200" algn="ctr">
              <a:lnSpc>
                <a:spcPct val="115000"/>
              </a:lnSpc>
              <a:spcBef>
                <a:spcPts val="0"/>
              </a:spcBef>
              <a:spcAft>
                <a:spcPts val="0"/>
              </a:spcAft>
              <a:buSzPts val="1800"/>
              <a:buNone/>
              <a:defRPr sz="1600">
                <a:solidFill>
                  <a:schemeClr val="lt1"/>
                </a:solidFill>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pic>
        <p:nvPicPr>
          <p:cNvPr id="18" name="Google Shape;18;p25"/>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Title and Text">
    <p:bg>
      <p:bgPr>
        <a:solidFill>
          <a:schemeClr val="lt2"/>
        </a:solidFill>
      </p:bgPr>
    </p:bg>
    <p:spTree>
      <p:nvGrpSpPr>
        <p:cNvPr id="26" name="Shape 26"/>
        <p:cNvGrpSpPr/>
        <p:nvPr/>
      </p:nvGrpSpPr>
      <p:grpSpPr>
        <a:xfrm>
          <a:off x="0" y="0"/>
          <a:ext cx="0" cy="0"/>
          <a:chOff x="0" y="0"/>
          <a:chExt cx="0" cy="0"/>
        </a:xfrm>
      </p:grpSpPr>
      <p:sp>
        <p:nvSpPr>
          <p:cNvPr id="27" name="Google Shape;27;p27"/>
          <p:cNvSpPr txBox="1"/>
          <p:nvPr>
            <p:ph type="title"/>
          </p:nvPr>
        </p:nvSpPr>
        <p:spPr>
          <a:xfrm>
            <a:off x="629400" y="476496"/>
            <a:ext cx="8103896" cy="443198"/>
          </a:xfrm>
          <a:prstGeom prst="rect">
            <a:avLst/>
          </a:prstGeom>
          <a:noFill/>
          <a:ln>
            <a:noFill/>
          </a:ln>
        </p:spPr>
        <p:txBody>
          <a:bodyPr anchorCtr="0" anchor="t" bIns="0" lIns="0" spcFirstLastPara="1" rIns="0" wrap="square" tIns="0">
            <a:spAutoFit/>
          </a:bodyPr>
          <a:lstStyle>
            <a:lvl1pPr lvl="0" algn="l">
              <a:lnSpc>
                <a:spcPct val="90000"/>
              </a:lnSpc>
              <a:spcBef>
                <a:spcPts val="0"/>
              </a:spcBef>
              <a:spcAft>
                <a:spcPts val="0"/>
              </a:spcAft>
              <a:buClr>
                <a:schemeClr val="dk2"/>
              </a:buClr>
              <a:buSzPts val="3400"/>
              <a:buFont typeface="Trebuchet MS"/>
              <a:buNone/>
              <a:defRPr sz="3200">
                <a:solidFill>
                  <a:srgbClr val="0D0780"/>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27"/>
          <p:cNvSpPr txBox="1"/>
          <p:nvPr>
            <p:ph idx="1" type="body"/>
          </p:nvPr>
        </p:nvSpPr>
        <p:spPr>
          <a:xfrm>
            <a:off x="629399" y="1252728"/>
            <a:ext cx="10933801" cy="4922031"/>
          </a:xfrm>
          <a:prstGeom prst="rect">
            <a:avLst/>
          </a:prstGeom>
          <a:noFill/>
          <a:ln>
            <a:noFill/>
          </a:ln>
        </p:spPr>
        <p:txBody>
          <a:bodyPr anchorCtr="0" anchor="t" bIns="0" lIns="0" spcFirstLastPara="1" rIns="0" wrap="square" tIns="0">
            <a:noAutofit/>
          </a:bodyPr>
          <a:lstStyle>
            <a:lvl1pPr indent="-355600" lvl="0" marL="457200" algn="l">
              <a:lnSpc>
                <a:spcPct val="110000"/>
              </a:lnSpc>
              <a:spcBef>
                <a:spcPts val="300"/>
              </a:spcBef>
              <a:spcAft>
                <a:spcPts val="0"/>
              </a:spcAft>
              <a:buClr>
                <a:schemeClr val="dk1"/>
              </a:buClr>
              <a:buSzPts val="2000"/>
              <a:buFont typeface="Arial"/>
              <a:buAutoNum type="arabicPeriod"/>
              <a:defRPr sz="2000">
                <a:latin typeface="Arial"/>
                <a:ea typeface="Arial"/>
                <a:cs typeface="Arial"/>
                <a:sym typeface="Arial"/>
              </a:defRPr>
            </a:lvl1pPr>
            <a:lvl2pPr indent="-355600" lvl="1" marL="914400" algn="l">
              <a:lnSpc>
                <a:spcPct val="100000"/>
              </a:lnSpc>
              <a:spcBef>
                <a:spcPts val="300"/>
              </a:spcBef>
              <a:spcAft>
                <a:spcPts val="0"/>
              </a:spcAft>
              <a:buSzPts val="2000"/>
              <a:buFont typeface="Arial"/>
              <a:buChar char="•"/>
              <a:defRPr sz="2000">
                <a:latin typeface="Trebuchet MS"/>
                <a:ea typeface="Trebuchet MS"/>
                <a:cs typeface="Trebuchet MS"/>
                <a:sym typeface="Trebuchet MS"/>
              </a:defRPr>
            </a:lvl2pPr>
            <a:lvl3pPr indent="-355600" lvl="2" marL="1371600" algn="l">
              <a:lnSpc>
                <a:spcPct val="100000"/>
              </a:lnSpc>
              <a:spcBef>
                <a:spcPts val="0"/>
              </a:spcBef>
              <a:spcAft>
                <a:spcPts val="0"/>
              </a:spcAft>
              <a:buSzPts val="2000"/>
              <a:buChar char="–"/>
              <a:defRPr sz="2000">
                <a:latin typeface="Trebuchet MS"/>
                <a:ea typeface="Trebuchet MS"/>
                <a:cs typeface="Trebuchet MS"/>
                <a:sym typeface="Trebuchet MS"/>
              </a:defRPr>
            </a:lvl3pPr>
            <a:lvl4pPr indent="-406400" lvl="3" marL="1828800" algn="l">
              <a:lnSpc>
                <a:spcPct val="100000"/>
              </a:lnSpc>
              <a:spcBef>
                <a:spcPts val="0"/>
              </a:spcBef>
              <a:spcAft>
                <a:spcPts val="0"/>
              </a:spcAft>
              <a:buSzPts val="2800"/>
              <a:buChar char="​"/>
              <a:defRPr sz="2800">
                <a:latin typeface="Trebuchet MS"/>
                <a:ea typeface="Trebuchet MS"/>
                <a:cs typeface="Trebuchet MS"/>
                <a:sym typeface="Trebuchet MS"/>
              </a:defRPr>
            </a:lvl4pPr>
            <a:lvl5pPr indent="-406400" lvl="4" marL="2286000" algn="l">
              <a:lnSpc>
                <a:spcPct val="100000"/>
              </a:lnSpc>
              <a:spcBef>
                <a:spcPts val="0"/>
              </a:spcBef>
              <a:spcAft>
                <a:spcPts val="0"/>
              </a:spcAft>
              <a:buClr>
                <a:schemeClr val="dk1"/>
              </a:buClr>
              <a:buSzPts val="2800"/>
              <a:buChar char="​"/>
              <a:defRPr sz="2800">
                <a:latin typeface="Trebuchet MS"/>
                <a:ea typeface="Trebuchet MS"/>
                <a:cs typeface="Trebuchet MS"/>
                <a:sym typeface="Trebuchet MS"/>
              </a:defRPr>
            </a:lvl5pPr>
            <a:lvl6pPr indent="-342900" lvl="5" marL="2743200" algn="l">
              <a:lnSpc>
                <a:spcPct val="90000"/>
              </a:lnSpc>
              <a:spcBef>
                <a:spcPts val="0"/>
              </a:spcBef>
              <a:spcAft>
                <a:spcPts val="0"/>
              </a:spcAft>
              <a:buSzPts val="1800"/>
              <a:buChar char="•"/>
              <a:defRPr/>
            </a:lvl6pPr>
            <a:lvl7pPr indent="-342900" lvl="6" marL="3200400" algn="l">
              <a:lnSpc>
                <a:spcPct val="90000"/>
              </a:lnSpc>
              <a:spcBef>
                <a:spcPts val="900"/>
              </a:spcBef>
              <a:spcAft>
                <a:spcPts val="0"/>
              </a:spcAft>
              <a:buClr>
                <a:schemeClr val="dk1"/>
              </a:buClr>
              <a:buSzPts val="1800"/>
              <a:buChar char="​"/>
              <a:defRPr/>
            </a:lvl7pPr>
            <a:lvl8pPr indent="-342900" lvl="7" marL="3657600" algn="l">
              <a:lnSpc>
                <a:spcPct val="90000"/>
              </a:lnSpc>
              <a:spcBef>
                <a:spcPts val="900"/>
              </a:spcBef>
              <a:spcAft>
                <a:spcPts val="0"/>
              </a:spcAft>
              <a:buClr>
                <a:schemeClr val="dk2"/>
              </a:buClr>
              <a:buSzPts val="1800"/>
              <a:buChar char="​"/>
              <a:defRPr/>
            </a:lvl8pPr>
            <a:lvl9pPr indent="-342900" lvl="8" marL="4114800" algn="l">
              <a:lnSpc>
                <a:spcPct val="100000"/>
              </a:lnSpc>
              <a:spcBef>
                <a:spcPts val="0"/>
              </a:spcBef>
              <a:spcAft>
                <a:spcPts val="900"/>
              </a:spcAft>
              <a:buClr>
                <a:schemeClr val="dk2"/>
              </a:buClr>
              <a:buSzPts val="1800"/>
              <a:buChar char="​"/>
              <a:defRPr/>
            </a:lvl9pPr>
          </a:lstStyle>
          <a:p/>
        </p:txBody>
      </p:sp>
      <p:sp>
        <p:nvSpPr>
          <p:cNvPr id="29" name="Google Shape;29;p27"/>
          <p:cNvSpPr/>
          <p:nvPr/>
        </p:nvSpPr>
        <p:spPr>
          <a:xfrm>
            <a:off x="-819002" y="919694"/>
            <a:ext cx="11001390" cy="147106"/>
          </a:xfrm>
          <a:custGeom>
            <a:rect b="b" l="l" r="r" t="t"/>
            <a:pathLst>
              <a:path extrusionOk="0" h="179922" w="4751573">
                <a:moveTo>
                  <a:pt x="629821" y="68802"/>
                </a:moveTo>
                <a:lnTo>
                  <a:pt x="4121752" y="68802"/>
                </a:lnTo>
                <a:lnTo>
                  <a:pt x="4121752" y="111120"/>
                </a:lnTo>
                <a:lnTo>
                  <a:pt x="629821" y="111120"/>
                </a:lnTo>
                <a:lnTo>
                  <a:pt x="629821" y="68802"/>
                </a:lnTo>
                <a:close/>
              </a:path>
            </a:pathLst>
          </a:custGeom>
          <a:solidFill>
            <a:srgbClr val="1CBC2B"/>
          </a:solidFill>
          <a:ln cap="flat" cmpd="sng" w="9525">
            <a:solidFill>
              <a:srgbClr val="1CBC2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nvGrpSpPr>
          <p:cNvPr id="30" name="Google Shape;30;p27"/>
          <p:cNvGrpSpPr/>
          <p:nvPr/>
        </p:nvGrpSpPr>
        <p:grpSpPr>
          <a:xfrm>
            <a:off x="9055065" y="304655"/>
            <a:ext cx="1097280" cy="718618"/>
            <a:chOff x="3403969" y="5271776"/>
            <a:chExt cx="1878150" cy="1161732"/>
          </a:xfrm>
        </p:grpSpPr>
        <p:pic>
          <p:nvPicPr>
            <p:cNvPr descr="Logo&#10;&#10;Description automatically generated" id="31" name="Google Shape;31;p27"/>
            <p:cNvPicPr preferRelativeResize="0"/>
            <p:nvPr/>
          </p:nvPicPr>
          <p:blipFill rotWithShape="1">
            <a:blip r:embed="rId2">
              <a:alphaModFix/>
            </a:blip>
            <a:srcRect b="0" l="0" r="82996" t="0"/>
            <a:stretch/>
          </p:blipFill>
          <p:spPr>
            <a:xfrm>
              <a:off x="3403969" y="5271776"/>
              <a:ext cx="620982" cy="1124526"/>
            </a:xfrm>
            <a:prstGeom prst="rect">
              <a:avLst/>
            </a:prstGeom>
            <a:noFill/>
            <a:ln>
              <a:noFill/>
            </a:ln>
          </p:spPr>
        </p:pic>
        <p:pic>
          <p:nvPicPr>
            <p:cNvPr descr="Logo&#10;&#10;Description automatically generated" id="32" name="Google Shape;32;p27"/>
            <p:cNvPicPr preferRelativeResize="0"/>
            <p:nvPr/>
          </p:nvPicPr>
          <p:blipFill rotWithShape="1">
            <a:blip r:embed="rId2">
              <a:alphaModFix/>
            </a:blip>
            <a:srcRect b="0" l="17004" r="48163" t="0"/>
            <a:stretch/>
          </p:blipFill>
          <p:spPr>
            <a:xfrm>
              <a:off x="4010024" y="5308982"/>
              <a:ext cx="1272095" cy="1124526"/>
            </a:xfrm>
            <a:prstGeom prst="rect">
              <a:avLst/>
            </a:prstGeom>
            <a:noFill/>
            <a:ln>
              <a:noFill/>
            </a:ln>
          </p:spPr>
        </p:pic>
      </p:grpSp>
      <p:pic>
        <p:nvPicPr>
          <p:cNvPr id="33" name="Google Shape;33;p27"/>
          <p:cNvPicPr preferRelativeResize="0"/>
          <p:nvPr/>
        </p:nvPicPr>
        <p:blipFill rotWithShape="1">
          <a:blip r:embed="rId3">
            <a:alphaModFix/>
          </a:blip>
          <a:srcRect b="55139" l="72969" r="1015" t="6111"/>
          <a:stretch/>
        </p:blipFill>
        <p:spPr>
          <a:xfrm>
            <a:off x="10504156" y="204293"/>
            <a:ext cx="1097280" cy="919342"/>
          </a:xfrm>
          <a:prstGeom prst="rect">
            <a:avLst/>
          </a:prstGeom>
          <a:noFill/>
          <a:ln>
            <a:noFill/>
          </a:ln>
        </p:spPr>
      </p:pic>
    </p:spTree>
  </p:cSld>
  <p:clrMapOvr>
    <a:masterClrMapping/>
  </p:clrMapOvr>
  <mc:AlternateContent>
    <mc:Choice Requires="p14">
      <p:transition p14:dur="250">
        <p:fade/>
      </p:transition>
    </mc:Choice>
    <mc:Fallback>
      <p:transition>
        <p:fade/>
      </p:transition>
    </mc:Fallback>
  </mc:AlternateConten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line" showMasterSp="0">
  <p:cSld name="Section header line">
    <p:bg>
      <p:bgPr>
        <a:gradFill>
          <a:gsLst>
            <a:gs pos="0">
              <a:srgbClr val="003192"/>
            </a:gs>
            <a:gs pos="100000">
              <a:srgbClr val="002060"/>
            </a:gs>
          </a:gsLst>
          <a:lin ang="8100000" scaled="0"/>
        </a:gradFill>
      </p:bgPr>
    </p:bg>
    <p:spTree>
      <p:nvGrpSpPr>
        <p:cNvPr id="34" name="Shape 34"/>
        <p:cNvGrpSpPr/>
        <p:nvPr/>
      </p:nvGrpSpPr>
      <p:grpSpPr>
        <a:xfrm>
          <a:off x="0" y="0"/>
          <a:ext cx="0" cy="0"/>
          <a:chOff x="0" y="0"/>
          <a:chExt cx="0" cy="0"/>
        </a:xfrm>
      </p:grpSpPr>
      <p:sp>
        <p:nvSpPr>
          <p:cNvPr id="35" name="Google Shape;35;p28"/>
          <p:cNvSpPr txBox="1"/>
          <p:nvPr/>
        </p:nvSpPr>
        <p:spPr>
          <a:xfrm>
            <a:off x="11167872" y="6405036"/>
            <a:ext cx="381000" cy="153888"/>
          </a:xfrm>
          <a:prstGeom prst="rect">
            <a:avLst/>
          </a:prstGeom>
          <a:noFill/>
          <a:ln>
            <a:noFill/>
          </a:ln>
        </p:spPr>
        <p:txBody>
          <a:bodyPr anchorCtr="0" anchor="b" bIns="0" lIns="0" spcFirstLastPara="1" rIns="0" wrap="square" tIns="0">
            <a:spAutoFit/>
          </a:bodyPr>
          <a:lstStyle/>
          <a:p>
            <a:pPr indent="0" lvl="0" marL="0" marR="0" rtl="0" algn="r">
              <a:lnSpc>
                <a:spcPct val="100000"/>
              </a:lnSpc>
              <a:spcBef>
                <a:spcPts val="0"/>
              </a:spcBef>
              <a:spcAft>
                <a:spcPts val="0"/>
              </a:spcAft>
              <a:buClr>
                <a:schemeClr val="lt1"/>
              </a:buClr>
              <a:buSzPts val="1000"/>
              <a:buFont typeface="Trebuchet MS"/>
              <a:buNone/>
            </a:pPr>
            <a:fld id="{00000000-1234-1234-1234-123412341234}" type="slidenum">
              <a:rPr b="0" i="0" lang="en-GB" sz="1000" u="none" cap="none" strike="noStrike">
                <a:solidFill>
                  <a:schemeClr val="lt1"/>
                </a:solidFill>
                <a:latin typeface="Trebuchet MS"/>
                <a:ea typeface="Trebuchet MS"/>
                <a:cs typeface="Trebuchet MS"/>
                <a:sym typeface="Trebuchet MS"/>
              </a:rPr>
              <a:t>‹#›</a:t>
            </a:fld>
            <a:endParaRPr b="0" i="0" sz="1000" u="none" cap="none" strike="noStrike">
              <a:solidFill>
                <a:schemeClr val="lt1"/>
              </a:solidFill>
              <a:latin typeface="Trebuchet MS"/>
              <a:ea typeface="Trebuchet MS"/>
              <a:cs typeface="Trebuchet MS"/>
              <a:sym typeface="Trebuchet MS"/>
            </a:endParaRPr>
          </a:p>
        </p:txBody>
      </p:sp>
      <p:sp>
        <p:nvSpPr>
          <p:cNvPr id="36" name="Google Shape;36;p28"/>
          <p:cNvSpPr txBox="1"/>
          <p:nvPr>
            <p:ph idx="10" type="dt"/>
          </p:nvPr>
        </p:nvSpPr>
        <p:spPr>
          <a:xfrm>
            <a:off x="9677400" y="6405036"/>
            <a:ext cx="1482051" cy="153888"/>
          </a:xfrm>
          <a:prstGeom prst="rect">
            <a:avLst/>
          </a:prstGeom>
          <a:noFill/>
          <a:ln>
            <a:noFill/>
          </a:ln>
        </p:spPr>
        <p:txBody>
          <a:bodyPr anchorCtr="0" anchor="b" bIns="0" lIns="0" spcFirstLastPara="1" rIns="0" wrap="square" tIns="0">
            <a:spAutoFit/>
          </a:bodyPr>
          <a:lstStyle>
            <a:lvl1pPr lvl="0" algn="r">
              <a:lnSpc>
                <a:spcPct val="100000"/>
              </a:lnSpc>
              <a:spcBef>
                <a:spcPts val="0"/>
              </a:spcBef>
              <a:spcAft>
                <a:spcPts val="0"/>
              </a:spcAft>
              <a:buSzPts val="1400"/>
              <a:buNone/>
              <a:defRPr>
                <a:solidFill>
                  <a:schemeClr val="lt1"/>
                </a:solidFill>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28"/>
          <p:cNvSpPr txBox="1"/>
          <p:nvPr>
            <p:ph type="title"/>
          </p:nvPr>
        </p:nvSpPr>
        <p:spPr>
          <a:xfrm>
            <a:off x="630000" y="3826800"/>
            <a:ext cx="10936800" cy="20412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5400"/>
              <a:buFont typeface="Trebuchet MS"/>
              <a:buNone/>
              <a:defRPr sz="5400">
                <a:solidFill>
                  <a:schemeClr val="lt1"/>
                </a:solidFill>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38" name="Google Shape;38;p28"/>
          <p:cNvCxnSpPr/>
          <p:nvPr/>
        </p:nvCxnSpPr>
        <p:spPr>
          <a:xfrm>
            <a:off x="618898" y="3680016"/>
            <a:ext cx="11576304" cy="0"/>
          </a:xfrm>
          <a:prstGeom prst="straightConnector1">
            <a:avLst/>
          </a:prstGeom>
          <a:noFill/>
          <a:ln cap="flat" cmpd="sng" w="19050">
            <a:solidFill>
              <a:schemeClr val="lt1"/>
            </a:solidFill>
            <a:prstDash val="solid"/>
            <a:miter lim="800000"/>
            <a:headEnd len="sm" w="sm" type="none"/>
            <a:tailEnd len="sm" w="sm" type="none"/>
          </a:ln>
        </p:spPr>
      </p:cxnSp>
    </p:spTree>
  </p:cSld>
  <p:clrMapOvr>
    <a:masterClrMapping/>
  </p:clrMapOvr>
  <mc:AlternateContent>
    <mc:Choice Requires="p14">
      <p:transition p14:dur="250">
        <p:fade/>
      </p:transition>
    </mc:Choice>
    <mc:Fallback>
      <p:transition>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9" name="Shape 39"/>
        <p:cNvGrpSpPr/>
        <p:nvPr/>
      </p:nvGrpSpPr>
      <p:grpSpPr>
        <a:xfrm>
          <a:off x="0" y="0"/>
          <a:ext cx="0" cy="0"/>
          <a:chOff x="0" y="0"/>
          <a:chExt cx="0" cy="0"/>
        </a:xfrm>
      </p:grpSpPr>
      <p:sp>
        <p:nvSpPr>
          <p:cNvPr id="40" name="Google Shape;40;p29"/>
          <p:cNvSpPr txBox="1"/>
          <p:nvPr>
            <p:ph type="title"/>
          </p:nvPr>
        </p:nvSpPr>
        <p:spPr>
          <a:xfrm>
            <a:off x="630000" y="622800"/>
            <a:ext cx="10933350" cy="332399"/>
          </a:xfrm>
          <a:prstGeom prst="rect">
            <a:avLst/>
          </a:prstGeom>
          <a:noFill/>
          <a:ln>
            <a:noFill/>
          </a:ln>
        </p:spPr>
        <p:txBody>
          <a:bodyPr anchorCtr="0" anchor="t" bIns="0" lIns="0" spcFirstLastPara="1" rIns="0" wrap="square" tIns="0">
            <a:spAutoFit/>
          </a:bodyPr>
          <a:lstStyle>
            <a:lvl1pPr lvl="0" algn="l">
              <a:lnSpc>
                <a:spcPct val="90000"/>
              </a:lnSpc>
              <a:spcBef>
                <a:spcPts val="0"/>
              </a:spcBef>
              <a:spcAft>
                <a:spcPts val="0"/>
              </a:spcAft>
              <a:buSzPts val="2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29"/>
          <p:cNvSpPr txBox="1"/>
          <p:nvPr>
            <p:ph idx="1" type="body"/>
          </p:nvPr>
        </p:nvSpPr>
        <p:spPr>
          <a:xfrm>
            <a:off x="630000" y="1825625"/>
            <a:ext cx="10933350" cy="4351338"/>
          </a:xfrm>
          <a:prstGeom prst="rect">
            <a:avLst/>
          </a:prstGeom>
          <a:noFill/>
          <a:ln>
            <a:noFill/>
          </a:ln>
        </p:spPr>
        <p:txBody>
          <a:bodyPr anchorCtr="0" anchor="t" bIns="0" lIns="0" spcFirstLastPara="1" rIns="0" wrap="square" tIns="0">
            <a:noAutofit/>
          </a:bodyPr>
          <a:lstStyle>
            <a:lvl1pPr indent="-304800" lvl="0" marL="457200" algn="l">
              <a:lnSpc>
                <a:spcPct val="110000"/>
              </a:lnSpc>
              <a:spcBef>
                <a:spcPts val="600"/>
              </a:spcBef>
              <a:spcAft>
                <a:spcPts val="0"/>
              </a:spcAft>
              <a:buSzPts val="1200"/>
              <a:buChar char="​"/>
              <a:defRPr/>
            </a:lvl1pPr>
            <a:lvl2pPr indent="-304800" lvl="1" marL="914400" algn="l">
              <a:lnSpc>
                <a:spcPct val="90000"/>
              </a:lnSpc>
              <a:spcBef>
                <a:spcPts val="300"/>
              </a:spcBef>
              <a:spcAft>
                <a:spcPts val="0"/>
              </a:spcAft>
              <a:buSzPts val="1200"/>
              <a:buChar char="•"/>
              <a:defRPr/>
            </a:lvl2pPr>
            <a:lvl3pPr indent="-304800" lvl="2" marL="1371600" algn="l">
              <a:lnSpc>
                <a:spcPct val="90000"/>
              </a:lnSpc>
              <a:spcBef>
                <a:spcPts val="300"/>
              </a:spcBef>
              <a:spcAft>
                <a:spcPts val="0"/>
              </a:spcAft>
              <a:buSzPts val="1200"/>
              <a:buChar char="–"/>
              <a:defRPr/>
            </a:lvl3pPr>
            <a:lvl4pPr indent="-330200" lvl="3" marL="1828800" algn="l">
              <a:lnSpc>
                <a:spcPct val="110000"/>
              </a:lnSpc>
              <a:spcBef>
                <a:spcPts val="300"/>
              </a:spcBef>
              <a:spcAft>
                <a:spcPts val="0"/>
              </a:spcAft>
              <a:buSzPts val="1600"/>
              <a:buChar char="​"/>
              <a:defRPr/>
            </a:lvl4pPr>
            <a:lvl5pPr indent="-330200" lvl="4" marL="2286000" algn="l">
              <a:lnSpc>
                <a:spcPct val="100000"/>
              </a:lnSpc>
              <a:spcBef>
                <a:spcPts val="300"/>
              </a:spcBef>
              <a:spcAft>
                <a:spcPts val="0"/>
              </a:spcAft>
              <a:buSzPts val="1600"/>
              <a:buChar char="​"/>
              <a:defRPr/>
            </a:lvl5pPr>
            <a:lvl6pPr indent="-330200" lvl="5" marL="2743200" algn="l">
              <a:lnSpc>
                <a:spcPct val="90000"/>
              </a:lnSpc>
              <a:spcBef>
                <a:spcPts val="300"/>
              </a:spcBef>
              <a:spcAft>
                <a:spcPts val="0"/>
              </a:spcAft>
              <a:buSzPts val="1600"/>
              <a:buChar char="•"/>
              <a:defRPr/>
            </a:lvl6pPr>
            <a:lvl7pPr indent="-508000" lvl="6" marL="3200400" algn="l">
              <a:lnSpc>
                <a:spcPct val="90000"/>
              </a:lnSpc>
              <a:spcBef>
                <a:spcPts val="900"/>
              </a:spcBef>
              <a:spcAft>
                <a:spcPts val="0"/>
              </a:spcAft>
              <a:buSzPts val="4400"/>
              <a:buChar char="​"/>
              <a:defRPr/>
            </a:lvl7pPr>
            <a:lvl8pPr indent="-571500" lvl="7" marL="3657600" algn="l">
              <a:lnSpc>
                <a:spcPct val="90000"/>
              </a:lnSpc>
              <a:spcBef>
                <a:spcPts val="900"/>
              </a:spcBef>
              <a:spcAft>
                <a:spcPts val="0"/>
              </a:spcAft>
              <a:buSzPts val="5400"/>
              <a:buChar char="​"/>
              <a:defRPr/>
            </a:lvl8pPr>
            <a:lvl9pPr indent="-381000" lvl="8" marL="4114800" algn="l">
              <a:lnSpc>
                <a:spcPct val="100000"/>
              </a:lnSpc>
              <a:spcBef>
                <a:spcPts val="0"/>
              </a:spcBef>
              <a:spcAft>
                <a:spcPts val="900"/>
              </a:spcAft>
              <a:buSzPts val="2400"/>
              <a:buChar char="​"/>
              <a:defRPr/>
            </a:lvl9pPr>
          </a:lstStyle>
          <a:p/>
        </p:txBody>
      </p:sp>
      <p:sp>
        <p:nvSpPr>
          <p:cNvPr id="42" name="Google Shape;42;p29"/>
          <p:cNvSpPr txBox="1"/>
          <p:nvPr>
            <p:ph idx="10" type="dt"/>
          </p:nvPr>
        </p:nvSpPr>
        <p:spPr>
          <a:xfrm>
            <a:off x="9677400" y="6405036"/>
            <a:ext cx="1482051" cy="153888"/>
          </a:xfrm>
          <a:prstGeom prst="rect">
            <a:avLst/>
          </a:prstGeom>
          <a:noFill/>
          <a:ln>
            <a:noFill/>
          </a:ln>
        </p:spPr>
        <p:txBody>
          <a:bodyPr anchorCtr="0" anchor="b" bIns="0" lIns="0" spcFirstLastPara="1" rIns="0" wrap="square" tIns="0">
            <a:sp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29"/>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4" name="Google Shape;44;p29"/>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Arial"/>
                <a:ea typeface="Arial"/>
                <a:cs typeface="Arial"/>
                <a:sym typeface="Arial"/>
              </a:defRPr>
            </a:lvl1pPr>
            <a:lvl2pPr indent="0" lvl="1" marL="0" marR="0" rtl="0" algn="l">
              <a:spcBef>
                <a:spcPts val="0"/>
              </a:spcBef>
              <a:buNone/>
              <a:defRPr sz="1800">
                <a:solidFill>
                  <a:schemeClr val="dk1"/>
                </a:solidFill>
                <a:latin typeface="Arial"/>
                <a:ea typeface="Arial"/>
                <a:cs typeface="Arial"/>
                <a:sym typeface="Arial"/>
              </a:defRPr>
            </a:lvl2pPr>
            <a:lvl3pPr indent="0" lvl="2" marL="0" marR="0" rtl="0" algn="l">
              <a:spcBef>
                <a:spcPts val="0"/>
              </a:spcBef>
              <a:buNone/>
              <a:defRPr sz="1800">
                <a:solidFill>
                  <a:schemeClr val="dk1"/>
                </a:solidFill>
                <a:latin typeface="Arial"/>
                <a:ea typeface="Arial"/>
                <a:cs typeface="Arial"/>
                <a:sym typeface="Arial"/>
              </a:defRPr>
            </a:lvl3pPr>
            <a:lvl4pPr indent="0" lvl="3" marL="0" marR="0" rtl="0" algn="l">
              <a:spcBef>
                <a:spcPts val="0"/>
              </a:spcBef>
              <a:buNone/>
              <a:defRPr sz="1800">
                <a:solidFill>
                  <a:schemeClr val="dk1"/>
                </a:solidFill>
                <a:latin typeface="Arial"/>
                <a:ea typeface="Arial"/>
                <a:cs typeface="Arial"/>
                <a:sym typeface="Arial"/>
              </a:defRPr>
            </a:lvl4pPr>
            <a:lvl5pPr indent="0" lvl="4" marL="0" marR="0" rtl="0" algn="l">
              <a:spcBef>
                <a:spcPts val="0"/>
              </a:spcBef>
              <a:buNone/>
              <a:defRPr sz="1800">
                <a:solidFill>
                  <a:schemeClr val="dk1"/>
                </a:solidFill>
                <a:latin typeface="Arial"/>
                <a:ea typeface="Arial"/>
                <a:cs typeface="Arial"/>
                <a:sym typeface="Arial"/>
              </a:defRPr>
            </a:lvl5pPr>
            <a:lvl6pPr indent="0" lvl="5" marL="0" marR="0" rtl="0" algn="l">
              <a:spcBef>
                <a:spcPts val="0"/>
              </a:spcBef>
              <a:buNone/>
              <a:defRPr sz="1800">
                <a:solidFill>
                  <a:schemeClr val="dk1"/>
                </a:solidFill>
                <a:latin typeface="Arial"/>
                <a:ea typeface="Arial"/>
                <a:cs typeface="Arial"/>
                <a:sym typeface="Arial"/>
              </a:defRPr>
            </a:lvl6pPr>
            <a:lvl7pPr indent="0" lvl="6" marL="0" marR="0" rtl="0" algn="l">
              <a:spcBef>
                <a:spcPts val="0"/>
              </a:spcBef>
              <a:buNone/>
              <a:defRPr sz="1800">
                <a:solidFill>
                  <a:schemeClr val="dk1"/>
                </a:solidFill>
                <a:latin typeface="Arial"/>
                <a:ea typeface="Arial"/>
                <a:cs typeface="Arial"/>
                <a:sym typeface="Arial"/>
              </a:defRPr>
            </a:lvl7pPr>
            <a:lvl8pPr indent="0" lvl="7" marL="0" marR="0" rtl="0" algn="l">
              <a:spcBef>
                <a:spcPts val="0"/>
              </a:spcBef>
              <a:buNone/>
              <a:defRPr sz="1800">
                <a:solidFill>
                  <a:schemeClr val="dk1"/>
                </a:solidFill>
                <a:latin typeface="Arial"/>
                <a:ea typeface="Arial"/>
                <a:cs typeface="Arial"/>
                <a:sym typeface="Arial"/>
              </a:defRPr>
            </a:lvl8pPr>
            <a:lvl9pPr indent="0" lvl="8" marL="0" marR="0" rtl="0" algn="l">
              <a:spcBef>
                <a:spcPts val="0"/>
              </a:spcBef>
              <a:buNone/>
              <a:defRPr sz="18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Title and Text">
    <p:bg>
      <p:bgPr>
        <a:solidFill>
          <a:schemeClr val="lt2"/>
        </a:solidFill>
      </p:bgPr>
    </p:bg>
    <p:spTree>
      <p:nvGrpSpPr>
        <p:cNvPr id="49" name="Shape 49"/>
        <p:cNvGrpSpPr/>
        <p:nvPr/>
      </p:nvGrpSpPr>
      <p:grpSpPr>
        <a:xfrm>
          <a:off x="0" y="0"/>
          <a:ext cx="0" cy="0"/>
          <a:chOff x="0" y="0"/>
          <a:chExt cx="0" cy="0"/>
        </a:xfrm>
      </p:grpSpPr>
      <p:sp>
        <p:nvSpPr>
          <p:cNvPr id="50" name="Google Shape;50;p31"/>
          <p:cNvSpPr txBox="1"/>
          <p:nvPr>
            <p:ph type="title"/>
          </p:nvPr>
        </p:nvSpPr>
        <p:spPr>
          <a:xfrm>
            <a:off x="629400" y="476496"/>
            <a:ext cx="8103896" cy="443198"/>
          </a:xfrm>
          <a:prstGeom prst="rect">
            <a:avLst/>
          </a:prstGeom>
          <a:noFill/>
          <a:ln>
            <a:noFill/>
          </a:ln>
        </p:spPr>
        <p:txBody>
          <a:bodyPr anchorCtr="0" anchor="t" bIns="0" lIns="0" spcFirstLastPara="1" rIns="0" wrap="square" tIns="0">
            <a:spAutoFit/>
          </a:bodyPr>
          <a:lstStyle>
            <a:lvl1pPr lvl="0" algn="l">
              <a:lnSpc>
                <a:spcPct val="90000"/>
              </a:lnSpc>
              <a:spcBef>
                <a:spcPts val="0"/>
              </a:spcBef>
              <a:spcAft>
                <a:spcPts val="0"/>
              </a:spcAft>
              <a:buClr>
                <a:schemeClr val="dk2"/>
              </a:buClr>
              <a:buSzPts val="3400"/>
              <a:buFont typeface="Trebuchet MS"/>
              <a:buNone/>
              <a:defRPr sz="3200">
                <a:solidFill>
                  <a:srgbClr val="0D0780"/>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31"/>
          <p:cNvSpPr txBox="1"/>
          <p:nvPr>
            <p:ph idx="1" type="body"/>
          </p:nvPr>
        </p:nvSpPr>
        <p:spPr>
          <a:xfrm>
            <a:off x="629399" y="1252728"/>
            <a:ext cx="10933801" cy="4922031"/>
          </a:xfrm>
          <a:prstGeom prst="rect">
            <a:avLst/>
          </a:prstGeom>
          <a:noFill/>
          <a:ln>
            <a:noFill/>
          </a:ln>
        </p:spPr>
        <p:txBody>
          <a:bodyPr anchorCtr="0" anchor="t" bIns="0" lIns="0" spcFirstLastPara="1" rIns="0" wrap="square" tIns="0">
            <a:noAutofit/>
          </a:bodyPr>
          <a:lstStyle>
            <a:lvl1pPr indent="-355600" lvl="0" marL="457200" algn="l">
              <a:lnSpc>
                <a:spcPct val="110000"/>
              </a:lnSpc>
              <a:spcBef>
                <a:spcPts val="300"/>
              </a:spcBef>
              <a:spcAft>
                <a:spcPts val="0"/>
              </a:spcAft>
              <a:buClr>
                <a:schemeClr val="dk1"/>
              </a:buClr>
              <a:buSzPts val="2000"/>
              <a:buFont typeface="Arial"/>
              <a:buAutoNum type="arabicPeriod"/>
              <a:defRPr sz="2000">
                <a:latin typeface="Arial"/>
                <a:ea typeface="Arial"/>
                <a:cs typeface="Arial"/>
                <a:sym typeface="Arial"/>
              </a:defRPr>
            </a:lvl1pPr>
            <a:lvl2pPr indent="-355600" lvl="1" marL="914400" algn="l">
              <a:lnSpc>
                <a:spcPct val="100000"/>
              </a:lnSpc>
              <a:spcBef>
                <a:spcPts val="300"/>
              </a:spcBef>
              <a:spcAft>
                <a:spcPts val="0"/>
              </a:spcAft>
              <a:buSzPts val="2000"/>
              <a:buFont typeface="Arial"/>
              <a:buChar char="•"/>
              <a:defRPr sz="2000">
                <a:latin typeface="Trebuchet MS"/>
                <a:ea typeface="Trebuchet MS"/>
                <a:cs typeface="Trebuchet MS"/>
                <a:sym typeface="Trebuchet MS"/>
              </a:defRPr>
            </a:lvl2pPr>
            <a:lvl3pPr indent="-355600" lvl="2" marL="1371600" algn="l">
              <a:lnSpc>
                <a:spcPct val="100000"/>
              </a:lnSpc>
              <a:spcBef>
                <a:spcPts val="0"/>
              </a:spcBef>
              <a:spcAft>
                <a:spcPts val="0"/>
              </a:spcAft>
              <a:buSzPts val="2000"/>
              <a:buChar char="–"/>
              <a:defRPr sz="2000">
                <a:latin typeface="Trebuchet MS"/>
                <a:ea typeface="Trebuchet MS"/>
                <a:cs typeface="Trebuchet MS"/>
                <a:sym typeface="Trebuchet MS"/>
              </a:defRPr>
            </a:lvl3pPr>
            <a:lvl4pPr indent="-406400" lvl="3" marL="1828800" algn="l">
              <a:lnSpc>
                <a:spcPct val="100000"/>
              </a:lnSpc>
              <a:spcBef>
                <a:spcPts val="0"/>
              </a:spcBef>
              <a:spcAft>
                <a:spcPts val="0"/>
              </a:spcAft>
              <a:buSzPts val="2800"/>
              <a:buChar char="​"/>
              <a:defRPr sz="2800">
                <a:latin typeface="Trebuchet MS"/>
                <a:ea typeface="Trebuchet MS"/>
                <a:cs typeface="Trebuchet MS"/>
                <a:sym typeface="Trebuchet MS"/>
              </a:defRPr>
            </a:lvl4pPr>
            <a:lvl5pPr indent="-406400" lvl="4" marL="2286000" algn="l">
              <a:lnSpc>
                <a:spcPct val="100000"/>
              </a:lnSpc>
              <a:spcBef>
                <a:spcPts val="0"/>
              </a:spcBef>
              <a:spcAft>
                <a:spcPts val="0"/>
              </a:spcAft>
              <a:buClr>
                <a:schemeClr val="dk1"/>
              </a:buClr>
              <a:buSzPts val="2800"/>
              <a:buChar char="​"/>
              <a:defRPr sz="2800">
                <a:latin typeface="Trebuchet MS"/>
                <a:ea typeface="Trebuchet MS"/>
                <a:cs typeface="Trebuchet MS"/>
                <a:sym typeface="Trebuchet MS"/>
              </a:defRPr>
            </a:lvl5pPr>
            <a:lvl6pPr indent="-342900" lvl="5" marL="2743200" algn="l">
              <a:lnSpc>
                <a:spcPct val="90000"/>
              </a:lnSpc>
              <a:spcBef>
                <a:spcPts val="0"/>
              </a:spcBef>
              <a:spcAft>
                <a:spcPts val="0"/>
              </a:spcAft>
              <a:buSzPts val="1800"/>
              <a:buChar char="•"/>
              <a:defRPr/>
            </a:lvl6pPr>
            <a:lvl7pPr indent="-342900" lvl="6" marL="3200400" algn="l">
              <a:lnSpc>
                <a:spcPct val="90000"/>
              </a:lnSpc>
              <a:spcBef>
                <a:spcPts val="900"/>
              </a:spcBef>
              <a:spcAft>
                <a:spcPts val="0"/>
              </a:spcAft>
              <a:buClr>
                <a:schemeClr val="dk1"/>
              </a:buClr>
              <a:buSzPts val="1800"/>
              <a:buChar char="​"/>
              <a:defRPr/>
            </a:lvl7pPr>
            <a:lvl8pPr indent="-342900" lvl="7" marL="3657600" algn="l">
              <a:lnSpc>
                <a:spcPct val="90000"/>
              </a:lnSpc>
              <a:spcBef>
                <a:spcPts val="900"/>
              </a:spcBef>
              <a:spcAft>
                <a:spcPts val="0"/>
              </a:spcAft>
              <a:buClr>
                <a:schemeClr val="dk2"/>
              </a:buClr>
              <a:buSzPts val="1800"/>
              <a:buChar char="​"/>
              <a:defRPr/>
            </a:lvl8pPr>
            <a:lvl9pPr indent="-342900" lvl="8" marL="4114800" algn="l">
              <a:lnSpc>
                <a:spcPct val="100000"/>
              </a:lnSpc>
              <a:spcBef>
                <a:spcPts val="0"/>
              </a:spcBef>
              <a:spcAft>
                <a:spcPts val="900"/>
              </a:spcAft>
              <a:buClr>
                <a:schemeClr val="dk2"/>
              </a:buClr>
              <a:buSzPts val="1800"/>
              <a:buChar char="​"/>
              <a:defRPr/>
            </a:lvl9pPr>
          </a:lstStyle>
          <a:p/>
        </p:txBody>
      </p:sp>
      <p:sp>
        <p:nvSpPr>
          <p:cNvPr id="52" name="Google Shape;52;p31"/>
          <p:cNvSpPr/>
          <p:nvPr/>
        </p:nvSpPr>
        <p:spPr>
          <a:xfrm>
            <a:off x="-819002" y="919694"/>
            <a:ext cx="11001390" cy="147106"/>
          </a:xfrm>
          <a:custGeom>
            <a:rect b="b" l="l" r="r" t="t"/>
            <a:pathLst>
              <a:path extrusionOk="0" h="179922" w="4751573">
                <a:moveTo>
                  <a:pt x="629821" y="68802"/>
                </a:moveTo>
                <a:lnTo>
                  <a:pt x="4121752" y="68802"/>
                </a:lnTo>
                <a:lnTo>
                  <a:pt x="4121752" y="111120"/>
                </a:lnTo>
                <a:lnTo>
                  <a:pt x="629821" y="111120"/>
                </a:lnTo>
                <a:lnTo>
                  <a:pt x="629821" y="68802"/>
                </a:lnTo>
                <a:close/>
              </a:path>
            </a:pathLst>
          </a:custGeom>
          <a:solidFill>
            <a:srgbClr val="1CBC2B"/>
          </a:solidFill>
          <a:ln cap="flat" cmpd="sng" w="9525">
            <a:solidFill>
              <a:srgbClr val="1CBC2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nvGrpSpPr>
          <p:cNvPr id="53" name="Google Shape;53;p31"/>
          <p:cNvGrpSpPr/>
          <p:nvPr/>
        </p:nvGrpSpPr>
        <p:grpSpPr>
          <a:xfrm>
            <a:off x="9055065" y="304655"/>
            <a:ext cx="1097280" cy="718618"/>
            <a:chOff x="3403969" y="5271776"/>
            <a:chExt cx="1878150" cy="1161732"/>
          </a:xfrm>
        </p:grpSpPr>
        <p:pic>
          <p:nvPicPr>
            <p:cNvPr descr="Logo&#10;&#10;Description automatically generated" id="54" name="Google Shape;54;p31"/>
            <p:cNvPicPr preferRelativeResize="0"/>
            <p:nvPr/>
          </p:nvPicPr>
          <p:blipFill rotWithShape="1">
            <a:blip r:embed="rId2">
              <a:alphaModFix/>
            </a:blip>
            <a:srcRect b="0" l="0" r="82996" t="0"/>
            <a:stretch/>
          </p:blipFill>
          <p:spPr>
            <a:xfrm>
              <a:off x="3403969" y="5271776"/>
              <a:ext cx="620982" cy="1124526"/>
            </a:xfrm>
            <a:prstGeom prst="rect">
              <a:avLst/>
            </a:prstGeom>
            <a:noFill/>
            <a:ln>
              <a:noFill/>
            </a:ln>
          </p:spPr>
        </p:pic>
        <p:pic>
          <p:nvPicPr>
            <p:cNvPr descr="Logo&#10;&#10;Description automatically generated" id="55" name="Google Shape;55;p31"/>
            <p:cNvPicPr preferRelativeResize="0"/>
            <p:nvPr/>
          </p:nvPicPr>
          <p:blipFill rotWithShape="1">
            <a:blip r:embed="rId2">
              <a:alphaModFix/>
            </a:blip>
            <a:srcRect b="0" l="17004" r="48163" t="0"/>
            <a:stretch/>
          </p:blipFill>
          <p:spPr>
            <a:xfrm>
              <a:off x="4010024" y="5308982"/>
              <a:ext cx="1272095" cy="1124526"/>
            </a:xfrm>
            <a:prstGeom prst="rect">
              <a:avLst/>
            </a:prstGeom>
            <a:noFill/>
            <a:ln>
              <a:noFill/>
            </a:ln>
          </p:spPr>
        </p:pic>
      </p:grpSp>
      <p:pic>
        <p:nvPicPr>
          <p:cNvPr id="56" name="Google Shape;56;p31"/>
          <p:cNvPicPr preferRelativeResize="0"/>
          <p:nvPr/>
        </p:nvPicPr>
        <p:blipFill rotWithShape="1">
          <a:blip r:embed="rId3">
            <a:alphaModFix/>
          </a:blip>
          <a:srcRect b="55139" l="72969" r="1015" t="6111"/>
          <a:stretch/>
        </p:blipFill>
        <p:spPr>
          <a:xfrm>
            <a:off x="10504156" y="204293"/>
            <a:ext cx="1097280" cy="919342"/>
          </a:xfrm>
          <a:prstGeom prst="rect">
            <a:avLst/>
          </a:prstGeom>
          <a:noFill/>
          <a:ln>
            <a:noFill/>
          </a:ln>
        </p:spPr>
      </p:pic>
    </p:spTree>
  </p:cSld>
  <p:clrMapOvr>
    <a:masterClrMapping/>
  </p:clrMapOvr>
  <mc:AlternateContent>
    <mc:Choice Requires="p14">
      <p:transition p14:dur="250">
        <p:fade/>
      </p:transition>
    </mc:Choice>
    <mc:Fallback>
      <p:transition>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line" showMasterSp="0">
  <p:cSld name="Section header line">
    <p:bg>
      <p:bgPr>
        <a:gradFill>
          <a:gsLst>
            <a:gs pos="0">
              <a:srgbClr val="003192"/>
            </a:gs>
            <a:gs pos="100000">
              <a:srgbClr val="002060"/>
            </a:gs>
          </a:gsLst>
          <a:lin ang="8100000" scaled="0"/>
        </a:gradFill>
      </p:bgPr>
    </p:bg>
    <p:spTree>
      <p:nvGrpSpPr>
        <p:cNvPr id="57" name="Shape 57"/>
        <p:cNvGrpSpPr/>
        <p:nvPr/>
      </p:nvGrpSpPr>
      <p:grpSpPr>
        <a:xfrm>
          <a:off x="0" y="0"/>
          <a:ext cx="0" cy="0"/>
          <a:chOff x="0" y="0"/>
          <a:chExt cx="0" cy="0"/>
        </a:xfrm>
      </p:grpSpPr>
      <p:sp>
        <p:nvSpPr>
          <p:cNvPr id="58" name="Google Shape;58;p32"/>
          <p:cNvSpPr txBox="1"/>
          <p:nvPr/>
        </p:nvSpPr>
        <p:spPr>
          <a:xfrm>
            <a:off x="11167872" y="6405036"/>
            <a:ext cx="381000" cy="153888"/>
          </a:xfrm>
          <a:prstGeom prst="rect">
            <a:avLst/>
          </a:prstGeom>
          <a:noFill/>
          <a:ln>
            <a:noFill/>
          </a:ln>
        </p:spPr>
        <p:txBody>
          <a:bodyPr anchorCtr="0" anchor="b" bIns="0" lIns="0" spcFirstLastPara="1" rIns="0" wrap="square" tIns="0">
            <a:spAutoFit/>
          </a:bodyPr>
          <a:lstStyle/>
          <a:p>
            <a:pPr indent="0" lvl="0" marL="0" marR="0" rtl="0" algn="r">
              <a:lnSpc>
                <a:spcPct val="100000"/>
              </a:lnSpc>
              <a:spcBef>
                <a:spcPts val="0"/>
              </a:spcBef>
              <a:spcAft>
                <a:spcPts val="0"/>
              </a:spcAft>
              <a:buClr>
                <a:schemeClr val="lt1"/>
              </a:buClr>
              <a:buSzPts val="1000"/>
              <a:buFont typeface="Trebuchet MS"/>
              <a:buNone/>
            </a:pPr>
            <a:fld id="{00000000-1234-1234-1234-123412341234}" type="slidenum">
              <a:rPr b="0" i="0" lang="en-GB" sz="1000" u="none" cap="none" strike="noStrike">
                <a:solidFill>
                  <a:schemeClr val="lt1"/>
                </a:solidFill>
                <a:latin typeface="Trebuchet MS"/>
                <a:ea typeface="Trebuchet MS"/>
                <a:cs typeface="Trebuchet MS"/>
                <a:sym typeface="Trebuchet MS"/>
              </a:rPr>
              <a:t>‹#›</a:t>
            </a:fld>
            <a:endParaRPr b="0" i="0" sz="1000" u="none" cap="none" strike="noStrike">
              <a:solidFill>
                <a:schemeClr val="lt1"/>
              </a:solidFill>
              <a:latin typeface="Trebuchet MS"/>
              <a:ea typeface="Trebuchet MS"/>
              <a:cs typeface="Trebuchet MS"/>
              <a:sym typeface="Trebuchet MS"/>
            </a:endParaRPr>
          </a:p>
        </p:txBody>
      </p:sp>
      <p:sp>
        <p:nvSpPr>
          <p:cNvPr id="59" name="Google Shape;59;p32"/>
          <p:cNvSpPr txBox="1"/>
          <p:nvPr>
            <p:ph idx="10" type="dt"/>
          </p:nvPr>
        </p:nvSpPr>
        <p:spPr>
          <a:xfrm>
            <a:off x="9677400" y="6405036"/>
            <a:ext cx="1482051" cy="153888"/>
          </a:xfrm>
          <a:prstGeom prst="rect">
            <a:avLst/>
          </a:prstGeom>
          <a:noFill/>
          <a:ln>
            <a:noFill/>
          </a:ln>
        </p:spPr>
        <p:txBody>
          <a:bodyPr anchorCtr="0" anchor="b" bIns="0" lIns="0" spcFirstLastPara="1" rIns="0" wrap="square" tIns="0">
            <a:spAutoFit/>
          </a:bodyPr>
          <a:lstStyle>
            <a:lvl1pPr lvl="0" marR="0" rtl="0" algn="r">
              <a:spcBef>
                <a:spcPts val="0"/>
              </a:spcBef>
              <a:spcAft>
                <a:spcPts val="0"/>
              </a:spcAft>
              <a:buClr>
                <a:schemeClr val="lt1"/>
              </a:buClr>
              <a:buSzPts val="1400"/>
              <a:buFont typeface="Trebuchet MS"/>
              <a:buNone/>
              <a:defRPr sz="1800">
                <a:solidFill>
                  <a:schemeClr val="lt1"/>
                </a:solidFill>
                <a:latin typeface="Trebuchet MS"/>
                <a:ea typeface="Trebuchet MS"/>
                <a:cs typeface="Trebuchet MS"/>
                <a:sym typeface="Trebuchet MS"/>
              </a:defRPr>
            </a:lvl1pPr>
            <a:lvl2pPr lvl="1"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60" name="Google Shape;60;p32"/>
          <p:cNvSpPr txBox="1"/>
          <p:nvPr>
            <p:ph type="title"/>
          </p:nvPr>
        </p:nvSpPr>
        <p:spPr>
          <a:xfrm>
            <a:off x="630000" y="3826800"/>
            <a:ext cx="10936800" cy="20412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5400"/>
              <a:buFont typeface="Trebuchet MS"/>
              <a:buNone/>
              <a:defRPr sz="5400">
                <a:solidFill>
                  <a:schemeClr val="lt1"/>
                </a:solidFill>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61" name="Google Shape;61;p32"/>
          <p:cNvCxnSpPr/>
          <p:nvPr/>
        </p:nvCxnSpPr>
        <p:spPr>
          <a:xfrm>
            <a:off x="618898" y="3680016"/>
            <a:ext cx="11576304" cy="0"/>
          </a:xfrm>
          <a:prstGeom prst="straightConnector1">
            <a:avLst/>
          </a:prstGeom>
          <a:noFill/>
          <a:ln cap="flat" cmpd="sng" w="19050">
            <a:solidFill>
              <a:schemeClr val="lt1"/>
            </a:solidFill>
            <a:prstDash val="solid"/>
            <a:miter lim="800000"/>
            <a:headEnd len="sm" w="sm" type="none"/>
            <a:tailEnd len="sm" w="sm" type="none"/>
          </a:ln>
        </p:spPr>
      </p:cxnSp>
    </p:spTree>
  </p:cSld>
  <p:clrMapOvr>
    <a:masterClrMapping/>
  </p:clrMapOvr>
  <mc:AlternateContent>
    <mc:Choice Requires="p14">
      <p:transition p14:dur="250">
        <p:fade/>
      </p:transition>
    </mc:Choice>
    <mc:Fallback>
      <p:transition>
        <p:fade/>
      </p:transition>
    </mc:Fallback>
  </mc:AlternateConten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theme" Target="../theme/theme1.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slideLayout" Target="../slideLayouts/slideLayout6.xml"/><Relationship Id="rId3"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4"/>
          <p:cNvSpPr txBox="1"/>
          <p:nvPr>
            <p:ph type="title"/>
          </p:nvPr>
        </p:nvSpPr>
        <p:spPr>
          <a:xfrm>
            <a:off x="415600" y="593367"/>
            <a:ext cx="11360800" cy="7636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11" name="Google Shape;11;p24"/>
          <p:cNvSpPr txBox="1"/>
          <p:nvPr>
            <p:ph idx="1" type="body"/>
          </p:nvPr>
        </p:nvSpPr>
        <p:spPr>
          <a:xfrm>
            <a:off x="415600" y="1536633"/>
            <a:ext cx="11360800" cy="45552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12" name="Google Shape;12;p24"/>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 name="Shape 19"/>
        <p:cNvGrpSpPr/>
        <p:nvPr/>
      </p:nvGrpSpPr>
      <p:grpSpPr>
        <a:xfrm>
          <a:off x="0" y="0"/>
          <a:ext cx="0" cy="0"/>
          <a:chOff x="0" y="0"/>
          <a:chExt cx="0" cy="0"/>
        </a:xfrm>
      </p:grpSpPr>
      <p:sp>
        <p:nvSpPr>
          <p:cNvPr id="20" name="Google Shape;20;p26"/>
          <p:cNvSpPr txBox="1"/>
          <p:nvPr>
            <p:ph idx="10" type="dt"/>
          </p:nvPr>
        </p:nvSpPr>
        <p:spPr>
          <a:xfrm>
            <a:off x="9677400" y="6405036"/>
            <a:ext cx="1482051" cy="153888"/>
          </a:xfrm>
          <a:prstGeom prst="rect">
            <a:avLst/>
          </a:prstGeom>
          <a:noFill/>
          <a:ln>
            <a:noFill/>
          </a:ln>
        </p:spPr>
        <p:txBody>
          <a:bodyPr anchorCtr="0" anchor="b" bIns="0" lIns="0" spcFirstLastPara="1" rIns="0" wrap="square" tIns="0">
            <a:spAutoFit/>
          </a:bodyPr>
          <a:lstStyle>
            <a:lvl1pPr lvl="0" marR="0" rtl="0" algn="r">
              <a:lnSpc>
                <a:spcPct val="100000"/>
              </a:lnSpc>
              <a:spcBef>
                <a:spcPts val="0"/>
              </a:spcBef>
              <a:spcAft>
                <a:spcPts val="0"/>
              </a:spcAft>
              <a:buClr>
                <a:srgbClr val="000000"/>
              </a:buClr>
              <a:buSzPts val="1400"/>
              <a:buFont typeface="Arial"/>
              <a:buNone/>
              <a:defRPr b="0" i="0" sz="1000" u="none" cap="none" strike="noStrike">
                <a:solidFill>
                  <a:srgbClr val="7F7F7F"/>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9pPr>
          </a:lstStyle>
          <a:p/>
        </p:txBody>
      </p:sp>
      <p:sp>
        <p:nvSpPr>
          <p:cNvPr id="21" name="Google Shape;21;p26"/>
          <p:cNvSpPr txBox="1"/>
          <p:nvPr/>
        </p:nvSpPr>
        <p:spPr>
          <a:xfrm>
            <a:off x="11167872" y="6405036"/>
            <a:ext cx="381000" cy="153888"/>
          </a:xfrm>
          <a:prstGeom prst="rect">
            <a:avLst/>
          </a:prstGeom>
          <a:noFill/>
          <a:ln>
            <a:noFill/>
          </a:ln>
        </p:spPr>
        <p:txBody>
          <a:bodyPr anchorCtr="0" anchor="b" bIns="0" lIns="0" spcFirstLastPara="1" rIns="0" wrap="square" tIns="0">
            <a:spAutoFit/>
          </a:bodyPr>
          <a:lstStyle/>
          <a:p>
            <a:pPr indent="0" lvl="0" marL="0" marR="0" rtl="0" algn="r">
              <a:lnSpc>
                <a:spcPct val="100000"/>
              </a:lnSpc>
              <a:spcBef>
                <a:spcPts val="0"/>
              </a:spcBef>
              <a:spcAft>
                <a:spcPts val="0"/>
              </a:spcAft>
              <a:buClr>
                <a:srgbClr val="7F7F7F"/>
              </a:buClr>
              <a:buSzPts val="1000"/>
              <a:buFont typeface="Trebuchet MS"/>
              <a:buNone/>
            </a:pPr>
            <a:fld id="{00000000-1234-1234-1234-123412341234}" type="slidenum">
              <a:rPr b="0" i="0" lang="en-GB" sz="1000" u="none" cap="none" strike="noStrike">
                <a:solidFill>
                  <a:srgbClr val="7F7F7F"/>
                </a:solidFill>
                <a:latin typeface="Trebuchet MS"/>
                <a:ea typeface="Trebuchet MS"/>
                <a:cs typeface="Trebuchet MS"/>
                <a:sym typeface="Trebuchet MS"/>
              </a:rPr>
              <a:t>‹#›</a:t>
            </a:fld>
            <a:endParaRPr b="0" i="0" sz="1000" u="none" cap="none" strike="noStrike">
              <a:solidFill>
                <a:srgbClr val="7F7F7F"/>
              </a:solidFill>
              <a:latin typeface="Trebuchet MS"/>
              <a:ea typeface="Trebuchet MS"/>
              <a:cs typeface="Trebuchet MS"/>
              <a:sym typeface="Trebuchet MS"/>
            </a:endParaRPr>
          </a:p>
        </p:txBody>
      </p:sp>
      <p:sp>
        <p:nvSpPr>
          <p:cNvPr id="22" name="Google Shape;22;p26"/>
          <p:cNvSpPr txBox="1"/>
          <p:nvPr>
            <p:ph type="title"/>
          </p:nvPr>
        </p:nvSpPr>
        <p:spPr>
          <a:xfrm>
            <a:off x="630000" y="622800"/>
            <a:ext cx="10933350" cy="332399"/>
          </a:xfrm>
          <a:prstGeom prst="rect">
            <a:avLst/>
          </a:prstGeom>
          <a:noFill/>
          <a:ln>
            <a:noFill/>
          </a:ln>
        </p:spPr>
        <p:txBody>
          <a:bodyPr anchorCtr="0" anchor="t" bIns="0" lIns="0" spcFirstLastPara="1" rIns="0" wrap="square" tIns="0">
            <a:spAutoFit/>
          </a:bodyPr>
          <a:lstStyle>
            <a:lvl1pPr lvl="0" marR="0" rtl="0" algn="l">
              <a:lnSpc>
                <a:spcPct val="90000"/>
              </a:lnSpc>
              <a:spcBef>
                <a:spcPts val="0"/>
              </a:spcBef>
              <a:spcAft>
                <a:spcPts val="0"/>
              </a:spcAft>
              <a:buClr>
                <a:schemeClr val="dk2"/>
              </a:buClr>
              <a:buSzPts val="2400"/>
              <a:buFont typeface="Trebuchet MS"/>
              <a:buNone/>
              <a:defRPr b="0" i="0" sz="2400" u="none" cap="none" strike="noStrike">
                <a:solidFill>
                  <a:schemeClr val="dk2"/>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3" name="Google Shape;23;p26"/>
          <p:cNvSpPr txBox="1"/>
          <p:nvPr>
            <p:ph idx="1" type="body"/>
          </p:nvPr>
        </p:nvSpPr>
        <p:spPr>
          <a:xfrm>
            <a:off x="630000" y="1825625"/>
            <a:ext cx="10933350" cy="4351338"/>
          </a:xfrm>
          <a:prstGeom prst="rect">
            <a:avLst/>
          </a:prstGeom>
          <a:noFill/>
          <a:ln>
            <a:noFill/>
          </a:ln>
        </p:spPr>
        <p:txBody>
          <a:bodyPr anchorCtr="0" anchor="t" bIns="0" lIns="0" spcFirstLastPara="1" rIns="0" wrap="square" tIns="0">
            <a:noAutofit/>
          </a:bodyPr>
          <a:lstStyle>
            <a:lvl1pPr indent="-304800" lvl="0" marL="457200" marR="0" rtl="0" algn="l">
              <a:lnSpc>
                <a:spcPct val="110000"/>
              </a:lnSpc>
              <a:spcBef>
                <a:spcPts val="600"/>
              </a:spcBef>
              <a:spcAft>
                <a:spcPts val="0"/>
              </a:spcAft>
              <a:buClr>
                <a:schemeClr val="dk1"/>
              </a:buClr>
              <a:buSzPts val="1200"/>
              <a:buFont typeface="Arial"/>
              <a:buChar char="​"/>
              <a:defRPr b="0" i="0" sz="1200" u="none" cap="none" strike="noStrike">
                <a:solidFill>
                  <a:schemeClr val="dk1"/>
                </a:solidFill>
                <a:latin typeface="Trebuchet MS"/>
                <a:ea typeface="Trebuchet MS"/>
                <a:cs typeface="Trebuchet MS"/>
                <a:sym typeface="Trebuchet MS"/>
              </a:defRPr>
            </a:lvl1pPr>
            <a:lvl2pPr indent="-304800" lvl="1" marL="914400" marR="0" rtl="0" algn="l">
              <a:lnSpc>
                <a:spcPct val="90000"/>
              </a:lnSpc>
              <a:spcBef>
                <a:spcPts val="300"/>
              </a:spcBef>
              <a:spcAft>
                <a:spcPts val="0"/>
              </a:spcAft>
              <a:buClr>
                <a:schemeClr val="dk2"/>
              </a:buClr>
              <a:buSzPts val="1200"/>
              <a:buFont typeface="Arial"/>
              <a:buChar char="•"/>
              <a:defRPr b="0" i="0" sz="1200" u="none" cap="none" strike="noStrike">
                <a:solidFill>
                  <a:schemeClr val="dk1"/>
                </a:solidFill>
                <a:latin typeface="Trebuchet MS"/>
                <a:ea typeface="Trebuchet MS"/>
                <a:cs typeface="Trebuchet MS"/>
                <a:sym typeface="Trebuchet MS"/>
              </a:defRPr>
            </a:lvl2pPr>
            <a:lvl3pPr indent="-304800" lvl="2" marL="1371600" marR="0" rtl="0" algn="l">
              <a:lnSpc>
                <a:spcPct val="90000"/>
              </a:lnSpc>
              <a:spcBef>
                <a:spcPts val="300"/>
              </a:spcBef>
              <a:spcAft>
                <a:spcPts val="0"/>
              </a:spcAft>
              <a:buClr>
                <a:schemeClr val="dk2"/>
              </a:buClr>
              <a:buSzPts val="1200"/>
              <a:buFont typeface="Trebuchet MS"/>
              <a:buChar char="–"/>
              <a:defRPr b="0" i="0" sz="1200" u="none" cap="none" strike="noStrike">
                <a:solidFill>
                  <a:schemeClr val="dk1"/>
                </a:solidFill>
                <a:latin typeface="Trebuchet MS"/>
                <a:ea typeface="Trebuchet MS"/>
                <a:cs typeface="Trebuchet MS"/>
                <a:sym typeface="Trebuchet MS"/>
              </a:defRPr>
            </a:lvl3pPr>
            <a:lvl4pPr indent="-330200" lvl="3" marL="1828800" marR="0" rtl="0" algn="l">
              <a:lnSpc>
                <a:spcPct val="110000"/>
              </a:lnSpc>
              <a:spcBef>
                <a:spcPts val="300"/>
              </a:spcBef>
              <a:spcAft>
                <a:spcPts val="0"/>
              </a:spcAft>
              <a:buClr>
                <a:schemeClr val="dk2"/>
              </a:buClr>
              <a:buSzPts val="1600"/>
              <a:buFont typeface="Arial"/>
              <a:buChar char="​"/>
              <a:defRPr b="0" i="0" sz="1600" u="none" cap="none" strike="noStrike">
                <a:solidFill>
                  <a:schemeClr val="dk2"/>
                </a:solidFill>
                <a:latin typeface="Trebuchet MS"/>
                <a:ea typeface="Trebuchet MS"/>
                <a:cs typeface="Trebuchet MS"/>
                <a:sym typeface="Trebuchet MS"/>
              </a:defRPr>
            </a:lvl4pPr>
            <a:lvl5pPr indent="-330200" lvl="4" marL="2286000" marR="0" rtl="0" algn="l">
              <a:lnSpc>
                <a:spcPct val="100000"/>
              </a:lnSpc>
              <a:spcBef>
                <a:spcPts val="300"/>
              </a:spcBef>
              <a:spcAft>
                <a:spcPts val="0"/>
              </a:spcAft>
              <a:buClr>
                <a:schemeClr val="dk1"/>
              </a:buClr>
              <a:buSzPts val="1600"/>
              <a:buFont typeface="Arial"/>
              <a:buChar char="​"/>
              <a:defRPr b="1" i="0" sz="1600" u="none" cap="none" strike="noStrike">
                <a:solidFill>
                  <a:schemeClr val="dk1"/>
                </a:solidFill>
                <a:latin typeface="Trebuchet MS"/>
                <a:ea typeface="Trebuchet MS"/>
                <a:cs typeface="Trebuchet MS"/>
                <a:sym typeface="Trebuchet MS"/>
              </a:defRPr>
            </a:lvl5pPr>
            <a:lvl6pPr indent="-330200" lvl="5" marL="2743200" marR="0" rtl="0" algn="l">
              <a:lnSpc>
                <a:spcPct val="90000"/>
              </a:lnSpc>
              <a:spcBef>
                <a:spcPts val="300"/>
              </a:spcBef>
              <a:spcAft>
                <a:spcPts val="0"/>
              </a:spcAft>
              <a:buClr>
                <a:schemeClr val="dk2"/>
              </a:buClr>
              <a:buSzPts val="1600"/>
              <a:buFont typeface="Arial"/>
              <a:buChar char="•"/>
              <a:defRPr b="0" i="0" sz="1600" u="none" cap="none" strike="noStrike">
                <a:solidFill>
                  <a:schemeClr val="dk1"/>
                </a:solidFill>
                <a:latin typeface="Trebuchet MS"/>
                <a:ea typeface="Trebuchet MS"/>
                <a:cs typeface="Trebuchet MS"/>
                <a:sym typeface="Trebuchet MS"/>
              </a:defRPr>
            </a:lvl6pPr>
            <a:lvl7pPr indent="-508000" lvl="6" marL="3200400" marR="0" rtl="0" algn="l">
              <a:lnSpc>
                <a:spcPct val="90000"/>
              </a:lnSpc>
              <a:spcBef>
                <a:spcPts val="900"/>
              </a:spcBef>
              <a:spcAft>
                <a:spcPts val="0"/>
              </a:spcAft>
              <a:buClr>
                <a:schemeClr val="dk1"/>
              </a:buClr>
              <a:buSzPts val="4400"/>
              <a:buFont typeface="Arial"/>
              <a:buChar char="​"/>
              <a:defRPr b="0" i="0" sz="4400" u="none" cap="none" strike="noStrike">
                <a:solidFill>
                  <a:schemeClr val="dk1"/>
                </a:solidFill>
                <a:latin typeface="Trebuchet MS"/>
                <a:ea typeface="Trebuchet MS"/>
                <a:cs typeface="Trebuchet MS"/>
                <a:sym typeface="Trebuchet MS"/>
              </a:defRPr>
            </a:lvl7pPr>
            <a:lvl8pPr indent="-571500" lvl="7" marL="3657600" marR="0" rtl="0" algn="l">
              <a:lnSpc>
                <a:spcPct val="90000"/>
              </a:lnSpc>
              <a:spcBef>
                <a:spcPts val="900"/>
              </a:spcBef>
              <a:spcAft>
                <a:spcPts val="0"/>
              </a:spcAft>
              <a:buClr>
                <a:schemeClr val="dk2"/>
              </a:buClr>
              <a:buSzPts val="5400"/>
              <a:buFont typeface="Arial"/>
              <a:buChar char="​"/>
              <a:defRPr b="0" i="0" sz="5400" u="none" cap="none" strike="noStrike">
                <a:solidFill>
                  <a:schemeClr val="dk2"/>
                </a:solidFill>
                <a:latin typeface="Trebuchet MS"/>
                <a:ea typeface="Trebuchet MS"/>
                <a:cs typeface="Trebuchet MS"/>
                <a:sym typeface="Trebuchet MS"/>
              </a:defRPr>
            </a:lvl8pPr>
            <a:lvl9pPr indent="-381000" lvl="8" marL="4114800" marR="0" rtl="0" algn="l">
              <a:lnSpc>
                <a:spcPct val="100000"/>
              </a:lnSpc>
              <a:spcBef>
                <a:spcPts val="0"/>
              </a:spcBef>
              <a:spcAft>
                <a:spcPts val="900"/>
              </a:spcAft>
              <a:buClr>
                <a:schemeClr val="dk2"/>
              </a:buClr>
              <a:buSzPts val="2400"/>
              <a:buFont typeface="Arial"/>
              <a:buChar char="​"/>
              <a:defRPr b="0" i="0" sz="2400" u="none" cap="none" strike="noStrike">
                <a:solidFill>
                  <a:schemeClr val="dk2"/>
                </a:solidFill>
                <a:latin typeface="Trebuchet MS"/>
                <a:ea typeface="Trebuchet MS"/>
                <a:cs typeface="Trebuchet MS"/>
                <a:sym typeface="Trebuchet MS"/>
              </a:defRPr>
            </a:lvl9pPr>
          </a:lstStyle>
          <a:p/>
        </p:txBody>
      </p:sp>
      <p:sp>
        <p:nvSpPr>
          <p:cNvPr id="24" name="Google Shape;24;p26"/>
          <p:cNvSpPr txBox="1"/>
          <p:nvPr/>
        </p:nvSpPr>
        <p:spPr>
          <a:xfrm>
            <a:off x="0" y="6705600"/>
            <a:ext cx="488950" cy="1524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GB" sz="1000">
                <a:solidFill>
                  <a:srgbClr val="000000"/>
                </a:solidFill>
                <a:latin typeface="Calibri"/>
                <a:ea typeface="Calibri"/>
                <a:cs typeface="Calibri"/>
                <a:sym typeface="Calibri"/>
              </a:rPr>
              <a:t>OFFICIAL</a:t>
            </a:r>
            <a:endParaRPr/>
          </a:p>
        </p:txBody>
      </p:sp>
      <p:sp>
        <p:nvSpPr>
          <p:cNvPr id="25" name="Google Shape;25;p26"/>
          <p:cNvSpPr txBox="1"/>
          <p:nvPr/>
        </p:nvSpPr>
        <p:spPr>
          <a:xfrm>
            <a:off x="0" y="0"/>
            <a:ext cx="488950" cy="1524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GB" sz="1000">
                <a:solidFill>
                  <a:srgbClr val="000000"/>
                </a:solidFill>
                <a:latin typeface="Calibri"/>
                <a:ea typeface="Calibri"/>
                <a:cs typeface="Calibri"/>
                <a:sym typeface="Calibri"/>
              </a:rPr>
              <a:t>OFFICIAL</a:t>
            </a:r>
            <a:endParaRPr/>
          </a:p>
        </p:txBody>
      </p:sp>
    </p:spTree>
  </p:cSld>
  <p:clrMap accent1="accent1" accent2="accent2" accent3="accent3" accent4="accent4" accent5="accent5" accent6="accent6" bg1="lt1" bg2="dk2" tx1="dk1" tx2="lt2" folHlink="folHlink" hlink="hlink"/>
  <p:sldLayoutIdLst>
    <p:sldLayoutId id="2147483651" r:id="rId1"/>
    <p:sldLayoutId id="2147483652" r:id="rId2"/>
    <p:sldLayoutId id="2147483653" r:id="rId3"/>
  </p:sldLayoutIdLst>
  <mc:AlternateContent>
    <mc:Choice Requires="p14">
      <p:transition p14:dur="250">
        <p:fade/>
      </p:transition>
    </mc:Choice>
    <mc:Fallback>
      <p:transition>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311">
          <p15:clr>
            <a:srgbClr val="F26B43"/>
          </p15:clr>
        </p15:guide>
        <p15:guide id="2" pos="396">
          <p15:clr>
            <a:srgbClr val="F26B43"/>
          </p15:clr>
        </p15:guide>
        <p15:guide id="3" pos="7284">
          <p15:clr>
            <a:srgbClr val="F26B43"/>
          </p15:clr>
        </p15:guide>
        <p15:guide id="4" orient="horz" pos="388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5" name="Shape 45"/>
        <p:cNvGrpSpPr/>
        <p:nvPr/>
      </p:nvGrpSpPr>
      <p:grpSpPr>
        <a:xfrm>
          <a:off x="0" y="0"/>
          <a:ext cx="0" cy="0"/>
          <a:chOff x="0" y="0"/>
          <a:chExt cx="0" cy="0"/>
        </a:xfrm>
      </p:grpSpPr>
      <p:sp>
        <p:nvSpPr>
          <p:cNvPr id="46" name="Google Shape;46;p30"/>
          <p:cNvSpPr txBox="1"/>
          <p:nvPr>
            <p:ph type="title"/>
          </p:nvPr>
        </p:nvSpPr>
        <p:spPr>
          <a:xfrm>
            <a:off x="415600" y="593367"/>
            <a:ext cx="11360800" cy="7636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47" name="Google Shape;47;p30"/>
          <p:cNvSpPr txBox="1"/>
          <p:nvPr>
            <p:ph idx="1" type="body"/>
          </p:nvPr>
        </p:nvSpPr>
        <p:spPr>
          <a:xfrm>
            <a:off x="415600" y="1536633"/>
            <a:ext cx="11360800" cy="45552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48" name="Google Shape;48;p30"/>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55" r:id="rId1"/>
    <p:sldLayoutId id="2147483656"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s://graphicdesign.stackexchange.com/questions/19376/good-visual-alternatives-of-representing-the-push-and-pull-signs-on-doors" TargetMode="External"/><Relationship Id="rId4" Type="http://schemas.openxmlformats.org/officeDocument/2006/relationships/hyperlink" Target="https://creativecommons.org/licenses/by-sa/3.0/" TargetMode="External"/><Relationship Id="rId5" Type="http://schemas.openxmlformats.org/officeDocument/2006/relationships/image" Target="../media/image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jpg"/><Relationship Id="rId4" Type="http://schemas.openxmlformats.org/officeDocument/2006/relationships/image" Target="../media/image11.png"/><Relationship Id="rId9" Type="http://schemas.openxmlformats.org/officeDocument/2006/relationships/hyperlink" Target="https://creativecommons.org/licenses/by-sa/3.0/" TargetMode="External"/><Relationship Id="rId5" Type="http://schemas.openxmlformats.org/officeDocument/2006/relationships/image" Target="../media/image9.png"/><Relationship Id="rId6" Type="http://schemas.openxmlformats.org/officeDocument/2006/relationships/image" Target="../media/image8.png"/><Relationship Id="rId7" Type="http://schemas.openxmlformats.org/officeDocument/2006/relationships/image" Target="../media/image12.jpg"/><Relationship Id="rId8" Type="http://schemas.openxmlformats.org/officeDocument/2006/relationships/hyperlink" Target="https://graphicdesign.stackexchange.com/questions/19376/good-visual-alternatives-of-representing-the-push-and-pull-signs-on-doors"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1" Type="http://schemas.openxmlformats.org/officeDocument/2006/relationships/hyperlink" Target="https://web.stanford.edu/group/fwolak/cgi-bin/sites/default/files/wolak_wholesale_market_design.pdf" TargetMode="External"/><Relationship Id="rId10" Type="http://schemas.openxmlformats.org/officeDocument/2006/relationships/hyperlink" Target="https://www.aemc.gov.au/why-era-distinguishing-electricity-consumers-generators-behind-us" TargetMode="External"/><Relationship Id="rId13" Type="http://schemas.openxmlformats.org/officeDocument/2006/relationships/hyperlink" Target="https://www.cleantech.com/energy-retail-innovation-opportunities-to-improve-consumer-engagement/" TargetMode="External"/><Relationship Id="rId12" Type="http://schemas.openxmlformats.org/officeDocument/2006/relationships/hyperlink" Target="https://www.cleantech.com/energy-retail-innovation-opportunities-to-improve-consumer-engagement/" TargetMode="External"/><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hyperlink" Target="https://doi.org/10.1016/B978-0-12-374507-1.00034-0" TargetMode="External"/><Relationship Id="rId4" Type="http://schemas.openxmlformats.org/officeDocument/2006/relationships/hyperlink" Target="https://www.sciencedirect.com/science/article/pii/S2211467X22000128." TargetMode="External"/><Relationship Id="rId9" Type="http://schemas.openxmlformats.org/officeDocument/2006/relationships/hyperlink" Target="https://www.nga.org/electricity-markets/" TargetMode="External"/><Relationship Id="rId15" Type="http://schemas.openxmlformats.org/officeDocument/2006/relationships/hyperlink" Target="https://www.instituteforgovernment.org.uk/article/explainer/electricity-market#:~:text=There%20are%20two%20markets%20for%20electricity%3A%20the%20retail,and%20energy%20traders%20%E2%80%93%20buy%20electricity%20from%20generators%29." TargetMode="External"/><Relationship Id="rId14" Type="http://schemas.openxmlformats.org/officeDocument/2006/relationships/hyperlink" Target="https://link.springer.com/article/10.1007/s41471-021-00126-4" TargetMode="External"/><Relationship Id="rId16" Type="http://schemas.openxmlformats.org/officeDocument/2006/relationships/hyperlink" Target="https://www.amazon.co.uk/Meredith-Angwin/e/B08KTYFMKD/ref=aufs_dp_mata_dsk" TargetMode="External"/><Relationship Id="rId5" Type="http://schemas.openxmlformats.org/officeDocument/2006/relationships/hyperlink" Target="https://www.amazon.co.uk/Shorting-Grid-Hidden-Fragility-Electric-ebook/dp/B08KZ51SDP#detailBullets_feature_div" TargetMode="External"/><Relationship Id="rId6" Type="http://schemas.openxmlformats.org/officeDocument/2006/relationships/hyperlink" Target="https://www.amazon.co.uk/Meredith-Angwin/e/B08KTYFMKD/ref=aufs_dp_mata_dsk" TargetMode="External"/><Relationship Id="rId7" Type="http://schemas.openxmlformats.org/officeDocument/2006/relationships/hyperlink" Target="https://www.enecho.meti.go.jp/en/category/electricity_and_gas/electric/electricity_liberalization/what/" TargetMode="External"/><Relationship Id="rId8" Type="http://schemas.openxmlformats.org/officeDocument/2006/relationships/hyperlink" Target="https://www.nationalgrideso.com/what-we-do/electricity-markets/electricity-markets-explained"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13.jp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1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jpg"/><Relationship Id="rId4" Type="http://schemas.openxmlformats.org/officeDocument/2006/relationships/hyperlink" Target="https://www.actuaries.digital/2021/03/11/an-introduction-to-energy-markets-and-some-of-the-actuaries-working-within-the-sector/" TargetMode="External"/><Relationship Id="rId5" Type="http://schemas.openxmlformats.org/officeDocument/2006/relationships/hyperlink" Target="https://creativecommons.org/licenses/by-nc-nd/3.0/" TargetMode="External"/><Relationship Id="rId6"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
          <p:cNvSpPr txBox="1"/>
          <p:nvPr>
            <p:ph type="ctrTitle"/>
          </p:nvPr>
        </p:nvSpPr>
        <p:spPr>
          <a:xfrm>
            <a:off x="651352" y="3959794"/>
            <a:ext cx="7029608" cy="1948751"/>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SzPts val="2800"/>
              <a:buNone/>
            </a:pPr>
            <a:r>
              <a:rPr lang="en-GB" sz="6000">
                <a:solidFill>
                  <a:schemeClr val="lt1"/>
                </a:solidFill>
              </a:rPr>
              <a:t>Lecture 3 </a:t>
            </a:r>
            <a:br>
              <a:rPr lang="en-GB"/>
            </a:br>
            <a:r>
              <a:rPr lang="en-GB"/>
              <a:t>Delivery Mechanisms</a:t>
            </a:r>
            <a:endParaRPr/>
          </a:p>
        </p:txBody>
      </p:sp>
      <p:sp>
        <p:nvSpPr>
          <p:cNvPr id="68" name="Google Shape;68;p1"/>
          <p:cNvSpPr txBox="1"/>
          <p:nvPr>
            <p:ph idx="1" type="subTitle"/>
          </p:nvPr>
        </p:nvSpPr>
        <p:spPr>
          <a:xfrm>
            <a:off x="688931" y="3287706"/>
            <a:ext cx="3186383" cy="954803"/>
          </a:xfrm>
          <a:prstGeom prst="rect">
            <a:avLst/>
          </a:prstGeom>
          <a:noFill/>
          <a:ln>
            <a:noFill/>
          </a:ln>
        </p:spPr>
        <p:txBody>
          <a:bodyPr anchorCtr="0" anchor="b" bIns="91425" lIns="91425" spcFirstLastPara="1" rIns="91425" wrap="square" tIns="91425">
            <a:normAutofit/>
          </a:bodyPr>
          <a:lstStyle/>
          <a:p>
            <a:pPr indent="0" lvl="0" marL="0" rtl="0" algn="l">
              <a:lnSpc>
                <a:spcPct val="115000"/>
              </a:lnSpc>
              <a:spcBef>
                <a:spcPts val="0"/>
              </a:spcBef>
              <a:spcAft>
                <a:spcPts val="0"/>
              </a:spcAft>
              <a:buSzPts val="1800"/>
              <a:buNone/>
            </a:pPr>
            <a:r>
              <a:rPr lang="en-GB"/>
              <a:t>The Electricity Transition Playbook</a:t>
            </a:r>
            <a:endParaRPr/>
          </a:p>
        </p:txBody>
      </p:sp>
      <p:sp>
        <p:nvSpPr>
          <p:cNvPr id="69" name="Google Shape;69;p1"/>
          <p:cNvSpPr txBox="1"/>
          <p:nvPr>
            <p:ph idx="2" type="body"/>
          </p:nvPr>
        </p:nvSpPr>
        <p:spPr>
          <a:xfrm>
            <a:off x="8707582" y="6106160"/>
            <a:ext cx="3484418" cy="335915"/>
          </a:xfrm>
          <a:prstGeom prst="rect">
            <a:avLst/>
          </a:prstGeom>
          <a:noFill/>
          <a:ln>
            <a:noFill/>
          </a:ln>
        </p:spPr>
        <p:txBody>
          <a:bodyPr anchorCtr="0" anchor="ctr" bIns="91425" lIns="91425" spcFirstLastPara="1" rIns="91425" wrap="square" tIns="91425">
            <a:normAutofit fontScale="62500" lnSpcReduction="20000"/>
          </a:bodyPr>
          <a:lstStyle/>
          <a:p>
            <a:pPr indent="0" lvl="0" marL="0" rtl="0" algn="ctr">
              <a:lnSpc>
                <a:spcPct val="115000"/>
              </a:lnSpc>
              <a:spcBef>
                <a:spcPts val="0"/>
              </a:spcBef>
              <a:spcAft>
                <a:spcPts val="0"/>
              </a:spcAft>
              <a:buSzPct val="180000"/>
              <a:buNone/>
            </a:pPr>
            <a:r>
              <a:rPr lang="en-GB"/>
              <a:t>Version 1.0</a:t>
            </a:r>
            <a:endParaRPr/>
          </a:p>
        </p:txBody>
      </p:sp>
      <p:sp>
        <p:nvSpPr>
          <p:cNvPr id="70" name="Google Shape;70;p1"/>
          <p:cNvSpPr txBox="1"/>
          <p:nvPr/>
        </p:nvSpPr>
        <p:spPr>
          <a:xfrm>
            <a:off x="8788855" y="3367815"/>
            <a:ext cx="1695509" cy="5078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900" u="none" cap="none" strike="noStrike">
                <a:solidFill>
                  <a:schemeClr val="lt1"/>
                </a:solidFill>
                <a:latin typeface="Open Sans"/>
                <a:ea typeface="Open Sans"/>
                <a:cs typeface="Open Sans"/>
                <a:sym typeface="Open Sans"/>
              </a:rPr>
              <a:t>Supported by and in collaboration with CCG and Green Grids Initiative</a:t>
            </a:r>
            <a:endParaRPr/>
          </a:p>
        </p:txBody>
      </p:sp>
      <p:pic>
        <p:nvPicPr>
          <p:cNvPr id="71" name="Google Shape;71;p1"/>
          <p:cNvPicPr preferRelativeResize="0"/>
          <p:nvPr/>
        </p:nvPicPr>
        <p:blipFill rotWithShape="1">
          <a:blip r:embed="rId3">
            <a:alphaModFix/>
          </a:blip>
          <a:srcRect b="0" l="0" r="0" t="0"/>
          <a:stretch/>
        </p:blipFill>
        <p:spPr>
          <a:xfrm>
            <a:off x="10515101" y="3409135"/>
            <a:ext cx="1340490" cy="42494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10"/>
          <p:cNvSpPr txBox="1"/>
          <p:nvPr/>
        </p:nvSpPr>
        <p:spPr>
          <a:xfrm>
            <a:off x="639248" y="3040042"/>
            <a:ext cx="7180500" cy="548700"/>
          </a:xfrm>
          <a:prstGeom prst="rect">
            <a:avLst/>
          </a:prstGeom>
          <a:noFill/>
          <a:ln>
            <a:noFill/>
          </a:ln>
        </p:spPr>
        <p:txBody>
          <a:bodyPr anchorCtr="0" anchor="b" bIns="0" lIns="0" spcFirstLastPara="1" rIns="0" wrap="square" tIns="0">
            <a:noAutofit/>
          </a:bodyPr>
          <a:lstStyle/>
          <a:p>
            <a:pPr indent="0" lvl="0" marL="0" marR="0" rtl="0" algn="l">
              <a:spcBef>
                <a:spcPts val="0"/>
              </a:spcBef>
              <a:spcAft>
                <a:spcPts val="0"/>
              </a:spcAft>
              <a:buNone/>
            </a:pPr>
            <a:r>
              <a:rPr lang="en-GB" sz="2000">
                <a:solidFill>
                  <a:srgbClr val="FFFFFF"/>
                </a:solidFill>
                <a:latin typeface="Trebuchet MS"/>
                <a:ea typeface="Trebuchet MS"/>
                <a:cs typeface="Trebuchet MS"/>
                <a:sym typeface="Trebuchet MS"/>
              </a:rPr>
              <a:t>Electricity Transition Playbook: Delivery Mechanisms </a:t>
            </a:r>
            <a:endParaRPr b="0" i="0" sz="1800" u="none" cap="none" strike="noStrike">
              <a:solidFill>
                <a:srgbClr val="242424"/>
              </a:solidFill>
              <a:latin typeface="Arial"/>
              <a:ea typeface="Arial"/>
              <a:cs typeface="Arial"/>
              <a:sym typeface="Arial"/>
            </a:endParaRPr>
          </a:p>
        </p:txBody>
      </p:sp>
      <p:sp>
        <p:nvSpPr>
          <p:cNvPr id="167" name="Google Shape;167;p10"/>
          <p:cNvSpPr txBox="1"/>
          <p:nvPr>
            <p:ph type="title"/>
          </p:nvPr>
        </p:nvSpPr>
        <p:spPr>
          <a:xfrm>
            <a:off x="630000" y="3826800"/>
            <a:ext cx="10883976" cy="801184"/>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lt1"/>
              </a:buClr>
              <a:buSzPts val="5400"/>
              <a:buFont typeface="Trebuchet MS"/>
              <a:buNone/>
            </a:pPr>
            <a:r>
              <a:rPr lang="en-GB"/>
              <a:t>Auctions and their implementation</a:t>
            </a:r>
            <a:endParaRPr/>
          </a:p>
        </p:txBody>
      </p:sp>
    </p:spTree>
  </p:cSld>
  <p:clrMapOvr>
    <a:masterClrMapping/>
  </p:clrMapOvr>
  <mc:AlternateContent>
    <mc:Choice Requires="p14">
      <p:transition p14:dur="250">
        <p:fade/>
      </p:transition>
    </mc:Choice>
    <mc:Fallback>
      <p:transition>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11"/>
          <p:cNvSpPr txBox="1"/>
          <p:nvPr>
            <p:ph type="title"/>
          </p:nvPr>
        </p:nvSpPr>
        <p:spPr>
          <a:xfrm>
            <a:off x="620069" y="392182"/>
            <a:ext cx="8589245" cy="4431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a:t> Auctions 101</a:t>
            </a:r>
            <a:endParaRPr/>
          </a:p>
        </p:txBody>
      </p:sp>
      <p:sp>
        <p:nvSpPr>
          <p:cNvPr id="174" name="Google Shape;174;p11"/>
          <p:cNvSpPr txBox="1"/>
          <p:nvPr/>
        </p:nvSpPr>
        <p:spPr>
          <a:xfrm>
            <a:off x="200193" y="1145272"/>
            <a:ext cx="6496029" cy="5320546"/>
          </a:xfrm>
          <a:prstGeom prst="rect">
            <a:avLst/>
          </a:prstGeom>
          <a:noFill/>
          <a:ln>
            <a:noFill/>
          </a:ln>
        </p:spPr>
        <p:txBody>
          <a:bodyPr anchorCtr="0" anchor="t" bIns="0" lIns="0" spcFirstLastPara="1" rIns="0" wrap="square" tIns="0">
            <a:noAutofit/>
          </a:bodyPr>
          <a:lstStyle/>
          <a:p>
            <a:pPr indent="0" lvl="0" marL="101600" marR="0" rtl="0" algn="just">
              <a:lnSpc>
                <a:spcPct val="110000"/>
              </a:lnSpc>
              <a:spcBef>
                <a:spcPts val="300"/>
              </a:spcBef>
              <a:spcAft>
                <a:spcPts val="0"/>
              </a:spcAft>
              <a:buClr>
                <a:schemeClr val="dk1"/>
              </a:buClr>
              <a:buSzPts val="2000"/>
              <a:buFont typeface="Arial"/>
              <a:buNone/>
            </a:pPr>
            <a:r>
              <a:rPr b="1" i="0" lang="en-GB" sz="2000" u="none" cap="none" strike="noStrike">
                <a:solidFill>
                  <a:srgbClr val="111111"/>
                </a:solidFill>
                <a:latin typeface="Arial"/>
                <a:ea typeface="Arial"/>
                <a:cs typeface="Arial"/>
                <a:sym typeface="Arial"/>
              </a:rPr>
              <a:t>What are auctions? </a:t>
            </a:r>
            <a:endParaRPr/>
          </a:p>
          <a:p>
            <a:pPr indent="-457200" lvl="0" marL="558800" marR="0" rtl="0" algn="l">
              <a:lnSpc>
                <a:spcPct val="110000"/>
              </a:lnSpc>
              <a:spcBef>
                <a:spcPts val="600"/>
              </a:spcBef>
              <a:spcAft>
                <a:spcPts val="0"/>
              </a:spcAft>
              <a:buClr>
                <a:schemeClr val="dk1"/>
              </a:buClr>
              <a:buSzPts val="2000"/>
              <a:buFont typeface="Arial"/>
              <a:buChar char="•"/>
            </a:pPr>
            <a:r>
              <a:rPr b="0" i="0" lang="en-GB" sz="1800" u="none" cap="none" strike="noStrike">
                <a:solidFill>
                  <a:srgbClr val="111111"/>
                </a:solidFill>
                <a:latin typeface="Arial"/>
                <a:ea typeface="Arial"/>
                <a:cs typeface="Arial"/>
                <a:sym typeface="Arial"/>
              </a:rPr>
              <a:t>Auctions are market mechanisms that allocate scarce resources to the highest bidders</a:t>
            </a:r>
            <a:endParaRPr/>
          </a:p>
          <a:p>
            <a:pPr indent="-457200" lvl="0" marL="558800" marR="0" rtl="0" algn="l">
              <a:lnSpc>
                <a:spcPct val="110000"/>
              </a:lnSpc>
              <a:spcBef>
                <a:spcPts val="600"/>
              </a:spcBef>
              <a:spcAft>
                <a:spcPts val="0"/>
              </a:spcAft>
              <a:buClr>
                <a:schemeClr val="dk1"/>
              </a:buClr>
              <a:buSzPts val="2000"/>
              <a:buFont typeface="Arial"/>
              <a:buChar char="•"/>
            </a:pPr>
            <a:r>
              <a:rPr b="0" i="0" lang="en-GB" sz="1800" u="none" cap="none" strike="noStrike">
                <a:solidFill>
                  <a:srgbClr val="111111"/>
                </a:solidFill>
                <a:latin typeface="Arial"/>
                <a:ea typeface="Arial"/>
                <a:cs typeface="Arial"/>
                <a:sym typeface="Arial"/>
              </a:rPr>
              <a:t>Used to distribute contracts, permits, licenses, or subsidies for low-carbon projects or activities</a:t>
            </a:r>
            <a:endParaRPr/>
          </a:p>
          <a:p>
            <a:pPr indent="-457200" lvl="0" marL="558800" marR="0" rtl="0" algn="l">
              <a:lnSpc>
                <a:spcPct val="110000"/>
              </a:lnSpc>
              <a:spcBef>
                <a:spcPts val="600"/>
              </a:spcBef>
              <a:spcAft>
                <a:spcPts val="0"/>
              </a:spcAft>
              <a:buClr>
                <a:schemeClr val="dk1"/>
              </a:buClr>
              <a:buSzPts val="2000"/>
              <a:buFont typeface="Arial"/>
              <a:buChar char="•"/>
            </a:pPr>
            <a:r>
              <a:rPr b="0" i="0" lang="en-GB" sz="1800" u="none" cap="none" strike="noStrike">
                <a:solidFill>
                  <a:srgbClr val="111111"/>
                </a:solidFill>
                <a:latin typeface="Arial"/>
                <a:ea typeface="Arial"/>
                <a:cs typeface="Arial"/>
                <a:sym typeface="Arial"/>
              </a:rPr>
              <a:t>Can create competition, transparency, and efficiency in the market</a:t>
            </a:r>
            <a:endParaRPr/>
          </a:p>
          <a:p>
            <a:pPr indent="0" lvl="0" marL="101600" marR="0" rtl="0" algn="l">
              <a:lnSpc>
                <a:spcPct val="110000"/>
              </a:lnSpc>
              <a:spcBef>
                <a:spcPts val="600"/>
              </a:spcBef>
              <a:spcAft>
                <a:spcPts val="0"/>
              </a:spcAft>
              <a:buClr>
                <a:schemeClr val="dk1"/>
              </a:buClr>
              <a:buSzPts val="2000"/>
              <a:buFont typeface="Arial"/>
              <a:buNone/>
            </a:pPr>
            <a:r>
              <a:rPr b="1" i="0" lang="en-GB" sz="2000" u="none" cap="none" strike="noStrike">
                <a:solidFill>
                  <a:srgbClr val="111111"/>
                </a:solidFill>
                <a:latin typeface="Arial"/>
                <a:ea typeface="Arial"/>
                <a:cs typeface="Arial"/>
                <a:sym typeface="Arial"/>
              </a:rPr>
              <a:t>Why are auctions useful for a net zero strategy?</a:t>
            </a:r>
            <a:endParaRPr/>
          </a:p>
          <a:p>
            <a:pPr indent="-457200" lvl="0" marL="558800" marR="0" rtl="0" algn="l">
              <a:lnSpc>
                <a:spcPct val="110000"/>
              </a:lnSpc>
              <a:spcBef>
                <a:spcPts val="600"/>
              </a:spcBef>
              <a:spcAft>
                <a:spcPts val="0"/>
              </a:spcAft>
              <a:buClr>
                <a:schemeClr val="dk1"/>
              </a:buClr>
              <a:buSzPts val="2000"/>
              <a:buFont typeface="Arial"/>
              <a:buChar char="•"/>
            </a:pPr>
            <a:r>
              <a:rPr b="0" i="0" lang="en-GB" sz="1800" u="none" cap="none" strike="noStrike">
                <a:solidFill>
                  <a:srgbClr val="111111"/>
                </a:solidFill>
                <a:latin typeface="Arial"/>
                <a:ea typeface="Arial"/>
                <a:cs typeface="Arial"/>
                <a:sym typeface="Arial"/>
              </a:rPr>
              <a:t>Can help accelerate the deployment of low-carbon technologies and reduce the costs of decarbonisation</a:t>
            </a:r>
            <a:endParaRPr/>
          </a:p>
          <a:p>
            <a:pPr indent="-457200" lvl="0" marL="558800" marR="0" rtl="0" algn="l">
              <a:lnSpc>
                <a:spcPct val="110000"/>
              </a:lnSpc>
              <a:spcBef>
                <a:spcPts val="600"/>
              </a:spcBef>
              <a:spcAft>
                <a:spcPts val="0"/>
              </a:spcAft>
              <a:buClr>
                <a:schemeClr val="dk1"/>
              </a:buClr>
              <a:buSzPts val="2000"/>
              <a:buFont typeface="Arial"/>
              <a:buChar char="•"/>
            </a:pPr>
            <a:r>
              <a:rPr b="0" i="0" lang="en-GB" sz="1800" u="none" cap="none" strike="noStrike">
                <a:solidFill>
                  <a:srgbClr val="111111"/>
                </a:solidFill>
                <a:latin typeface="Arial"/>
                <a:ea typeface="Arial"/>
                <a:cs typeface="Arial"/>
                <a:sym typeface="Arial"/>
              </a:rPr>
              <a:t>Can create a price signal for carbon and incentivise emission reductions</a:t>
            </a:r>
            <a:endParaRPr/>
          </a:p>
          <a:p>
            <a:pPr indent="-457200" lvl="0" marL="558800" marR="0" rtl="0" algn="l">
              <a:lnSpc>
                <a:spcPct val="110000"/>
              </a:lnSpc>
              <a:spcBef>
                <a:spcPts val="600"/>
              </a:spcBef>
              <a:spcAft>
                <a:spcPts val="0"/>
              </a:spcAft>
              <a:buClr>
                <a:schemeClr val="dk1"/>
              </a:buClr>
              <a:buSzPts val="2000"/>
              <a:buFont typeface="Arial"/>
              <a:buChar char="•"/>
            </a:pPr>
            <a:r>
              <a:rPr b="0" i="0" lang="en-GB" sz="1800" u="none" cap="none" strike="noStrike">
                <a:solidFill>
                  <a:srgbClr val="111111"/>
                </a:solidFill>
                <a:latin typeface="Arial"/>
                <a:ea typeface="Arial"/>
                <a:cs typeface="Arial"/>
                <a:sym typeface="Arial"/>
              </a:rPr>
              <a:t>To mobilise finance for the net zero transition and leverage public funds</a:t>
            </a:r>
            <a:endParaRPr/>
          </a:p>
          <a:p>
            <a:pPr indent="-158750" lvl="1" marL="844550" marR="0" rtl="0" algn="just">
              <a:lnSpc>
                <a:spcPct val="100000"/>
              </a:lnSpc>
              <a:spcBef>
                <a:spcPts val="300"/>
              </a:spcBef>
              <a:spcAft>
                <a:spcPts val="0"/>
              </a:spcAft>
              <a:buClr>
                <a:schemeClr val="dk2"/>
              </a:buClr>
              <a:buSzPts val="2000"/>
              <a:buFont typeface="Arial"/>
              <a:buNone/>
            </a:pPr>
            <a:r>
              <a:t/>
            </a:r>
            <a:endParaRPr b="0" i="0" sz="1400" u="none" cap="none" strike="noStrike">
              <a:solidFill>
                <a:schemeClr val="dk1"/>
              </a:solidFill>
              <a:latin typeface="Arial"/>
              <a:ea typeface="Arial"/>
              <a:cs typeface="Arial"/>
              <a:sym typeface="Arial"/>
            </a:endParaRPr>
          </a:p>
          <a:p>
            <a:pPr indent="-158750" lvl="1" marL="844550" marR="0" rtl="0" algn="just">
              <a:lnSpc>
                <a:spcPct val="100000"/>
              </a:lnSpc>
              <a:spcBef>
                <a:spcPts val="0"/>
              </a:spcBef>
              <a:spcAft>
                <a:spcPts val="0"/>
              </a:spcAft>
              <a:buClr>
                <a:schemeClr val="dk2"/>
              </a:buClr>
              <a:buSzPts val="2000"/>
              <a:buFont typeface="Arial"/>
              <a:buNone/>
            </a:pPr>
            <a:r>
              <a:t/>
            </a:r>
            <a:endParaRPr b="0" i="0" sz="1400" u="none" cap="none" strike="noStrike">
              <a:solidFill>
                <a:schemeClr val="dk1"/>
              </a:solidFill>
              <a:latin typeface="Arial"/>
              <a:ea typeface="Arial"/>
              <a:cs typeface="Arial"/>
              <a:sym typeface="Arial"/>
            </a:endParaRPr>
          </a:p>
        </p:txBody>
      </p:sp>
      <p:sp>
        <p:nvSpPr>
          <p:cNvPr id="175" name="Google Shape;175;p11"/>
          <p:cNvSpPr txBox="1"/>
          <p:nvPr/>
        </p:nvSpPr>
        <p:spPr>
          <a:xfrm>
            <a:off x="7287066" y="1179196"/>
            <a:ext cx="4704741" cy="3842970"/>
          </a:xfrm>
          <a:prstGeom prst="rect">
            <a:avLst/>
          </a:prstGeom>
          <a:noFill/>
          <a:ln>
            <a:noFill/>
          </a:ln>
        </p:spPr>
        <p:txBody>
          <a:bodyPr anchorCtr="0" anchor="t" bIns="0" lIns="0" spcFirstLastPara="1" rIns="0" wrap="square" tIns="0">
            <a:noAutofit/>
          </a:bodyPr>
          <a:lstStyle/>
          <a:p>
            <a:pPr indent="0" lvl="0" marL="101600" marR="0" rtl="0" algn="just">
              <a:lnSpc>
                <a:spcPct val="110000"/>
              </a:lnSpc>
              <a:spcBef>
                <a:spcPts val="300"/>
              </a:spcBef>
              <a:spcAft>
                <a:spcPts val="0"/>
              </a:spcAft>
              <a:buClr>
                <a:schemeClr val="dk1"/>
              </a:buClr>
              <a:buSzPts val="2000"/>
              <a:buFont typeface="Arial"/>
              <a:buNone/>
            </a:pPr>
            <a:r>
              <a:rPr b="1" i="0" lang="en-GB" sz="2000" u="none" cap="none" strike="noStrike">
                <a:solidFill>
                  <a:srgbClr val="111111"/>
                </a:solidFill>
                <a:latin typeface="Arial"/>
                <a:ea typeface="Arial"/>
                <a:cs typeface="Arial"/>
                <a:sym typeface="Arial"/>
              </a:rPr>
              <a:t>Why do we need auctions? </a:t>
            </a:r>
            <a:endParaRPr/>
          </a:p>
          <a:p>
            <a:pPr indent="-457200" lvl="0" marL="558800" marR="0" rtl="0" algn="l">
              <a:lnSpc>
                <a:spcPct val="110000"/>
              </a:lnSpc>
              <a:spcBef>
                <a:spcPts val="600"/>
              </a:spcBef>
              <a:spcAft>
                <a:spcPts val="0"/>
              </a:spcAft>
              <a:buClr>
                <a:schemeClr val="dk1"/>
              </a:buClr>
              <a:buSzPts val="2000"/>
              <a:buFont typeface="Arial"/>
              <a:buChar char="•"/>
            </a:pPr>
            <a:r>
              <a:rPr b="0" i="0" lang="en-GB" sz="1800" u="none" cap="none" strike="noStrike">
                <a:solidFill>
                  <a:srgbClr val="111111"/>
                </a:solidFill>
                <a:latin typeface="Arial"/>
                <a:ea typeface="Arial"/>
                <a:cs typeface="Arial"/>
                <a:sym typeface="Arial"/>
              </a:rPr>
              <a:t>Price Discovery</a:t>
            </a:r>
            <a:endParaRPr/>
          </a:p>
          <a:p>
            <a:pPr indent="-457200" lvl="0" marL="558800" marR="0" rtl="0" algn="l">
              <a:lnSpc>
                <a:spcPct val="110000"/>
              </a:lnSpc>
              <a:spcBef>
                <a:spcPts val="600"/>
              </a:spcBef>
              <a:spcAft>
                <a:spcPts val="0"/>
              </a:spcAft>
              <a:buClr>
                <a:schemeClr val="dk1"/>
              </a:buClr>
              <a:buSzPts val="2000"/>
              <a:buFont typeface="Arial"/>
              <a:buChar char="•"/>
            </a:pPr>
            <a:r>
              <a:rPr b="0" i="0" lang="en-GB" sz="1800" u="none" cap="none" strike="noStrike">
                <a:solidFill>
                  <a:srgbClr val="111111"/>
                </a:solidFill>
                <a:latin typeface="Arial"/>
                <a:ea typeface="Arial"/>
                <a:cs typeface="Arial"/>
                <a:sym typeface="Arial"/>
              </a:rPr>
              <a:t>Efficiency</a:t>
            </a:r>
            <a:endParaRPr/>
          </a:p>
          <a:p>
            <a:pPr indent="-457200" lvl="0" marL="558800" marR="0" rtl="0" algn="l">
              <a:lnSpc>
                <a:spcPct val="110000"/>
              </a:lnSpc>
              <a:spcBef>
                <a:spcPts val="600"/>
              </a:spcBef>
              <a:spcAft>
                <a:spcPts val="0"/>
              </a:spcAft>
              <a:buClr>
                <a:schemeClr val="dk1"/>
              </a:buClr>
              <a:buSzPts val="2000"/>
              <a:buFont typeface="Arial"/>
              <a:buChar char="•"/>
            </a:pPr>
            <a:r>
              <a:rPr b="0" i="0" lang="en-GB" sz="1800" u="none" cap="none" strike="noStrike">
                <a:solidFill>
                  <a:srgbClr val="111111"/>
                </a:solidFill>
                <a:latin typeface="Arial"/>
                <a:ea typeface="Arial"/>
                <a:cs typeface="Arial"/>
                <a:sym typeface="Arial"/>
              </a:rPr>
              <a:t>Fairness and transparency</a:t>
            </a:r>
            <a:endParaRPr/>
          </a:p>
          <a:p>
            <a:pPr indent="-457200" lvl="0" marL="558800" marR="0" rtl="0" algn="l">
              <a:lnSpc>
                <a:spcPct val="110000"/>
              </a:lnSpc>
              <a:spcBef>
                <a:spcPts val="600"/>
              </a:spcBef>
              <a:spcAft>
                <a:spcPts val="0"/>
              </a:spcAft>
              <a:buClr>
                <a:schemeClr val="dk1"/>
              </a:buClr>
              <a:buSzPts val="2000"/>
              <a:buFont typeface="Arial"/>
              <a:buChar char="•"/>
            </a:pPr>
            <a:r>
              <a:rPr b="0" i="0" lang="en-GB" sz="1800" u="none" cap="none" strike="noStrike">
                <a:solidFill>
                  <a:srgbClr val="111111"/>
                </a:solidFill>
                <a:latin typeface="Arial"/>
                <a:ea typeface="Arial"/>
                <a:cs typeface="Arial"/>
                <a:sym typeface="Arial"/>
              </a:rPr>
              <a:t>Market access and reach</a:t>
            </a:r>
            <a:endParaRPr/>
          </a:p>
          <a:p>
            <a:pPr indent="-457200" lvl="0" marL="558800" marR="0" rtl="0" algn="l">
              <a:lnSpc>
                <a:spcPct val="110000"/>
              </a:lnSpc>
              <a:spcBef>
                <a:spcPts val="600"/>
              </a:spcBef>
              <a:spcAft>
                <a:spcPts val="0"/>
              </a:spcAft>
              <a:buClr>
                <a:schemeClr val="dk1"/>
              </a:buClr>
              <a:buSzPts val="2000"/>
              <a:buFont typeface="Arial"/>
              <a:buChar char="•"/>
            </a:pPr>
            <a:r>
              <a:rPr b="0" i="0" lang="en-GB" sz="1800" u="none" cap="none" strike="noStrike">
                <a:solidFill>
                  <a:srgbClr val="111111"/>
                </a:solidFill>
                <a:latin typeface="Arial"/>
                <a:ea typeface="Arial"/>
                <a:cs typeface="Arial"/>
                <a:sym typeface="Arial"/>
              </a:rPr>
              <a:t>Competition and innovation</a:t>
            </a:r>
            <a:endParaRPr/>
          </a:p>
          <a:p>
            <a:pPr indent="-457200" lvl="0" marL="558800" marR="0" rtl="0" algn="l">
              <a:lnSpc>
                <a:spcPct val="110000"/>
              </a:lnSpc>
              <a:spcBef>
                <a:spcPts val="600"/>
              </a:spcBef>
              <a:spcAft>
                <a:spcPts val="0"/>
              </a:spcAft>
              <a:buClr>
                <a:schemeClr val="dk1"/>
              </a:buClr>
              <a:buSzPts val="2000"/>
              <a:buFont typeface="Arial"/>
              <a:buChar char="•"/>
            </a:pPr>
            <a:r>
              <a:rPr b="0" i="0" lang="en-GB" sz="1800" u="none" cap="none" strike="noStrike">
                <a:solidFill>
                  <a:srgbClr val="111111"/>
                </a:solidFill>
                <a:latin typeface="Arial"/>
                <a:ea typeface="Arial"/>
                <a:cs typeface="Arial"/>
                <a:sym typeface="Arial"/>
              </a:rPr>
              <a:t>Time efficiency</a:t>
            </a:r>
            <a:endParaRPr/>
          </a:p>
          <a:p>
            <a:pPr indent="-457200" lvl="0" marL="558800" marR="0" rtl="0" algn="l">
              <a:lnSpc>
                <a:spcPct val="110000"/>
              </a:lnSpc>
              <a:spcBef>
                <a:spcPts val="600"/>
              </a:spcBef>
              <a:spcAft>
                <a:spcPts val="0"/>
              </a:spcAft>
              <a:buClr>
                <a:schemeClr val="dk1"/>
              </a:buClr>
              <a:buSzPts val="2000"/>
              <a:buFont typeface="Arial"/>
              <a:buChar char="•"/>
            </a:pPr>
            <a:r>
              <a:rPr b="0" i="0" lang="en-GB" sz="1800" u="none" cap="none" strike="noStrike">
                <a:solidFill>
                  <a:srgbClr val="111111"/>
                </a:solidFill>
                <a:latin typeface="Arial"/>
                <a:ea typeface="Arial"/>
                <a:cs typeface="Arial"/>
                <a:sym typeface="Arial"/>
              </a:rPr>
              <a:t>Flexibility</a:t>
            </a:r>
            <a:endParaRPr/>
          </a:p>
          <a:p>
            <a:pPr indent="-457200" lvl="0" marL="558800" marR="0" rtl="0" algn="l">
              <a:lnSpc>
                <a:spcPct val="110000"/>
              </a:lnSpc>
              <a:spcBef>
                <a:spcPts val="600"/>
              </a:spcBef>
              <a:spcAft>
                <a:spcPts val="0"/>
              </a:spcAft>
              <a:buClr>
                <a:schemeClr val="dk1"/>
              </a:buClr>
              <a:buSzPts val="2000"/>
              <a:buFont typeface="Arial"/>
              <a:buChar char="•"/>
            </a:pPr>
            <a:r>
              <a:rPr b="0" i="0" lang="en-GB" sz="1800" u="none" cap="none" strike="noStrike">
                <a:solidFill>
                  <a:srgbClr val="111111"/>
                </a:solidFill>
                <a:latin typeface="Arial"/>
                <a:ea typeface="Arial"/>
                <a:cs typeface="Arial"/>
                <a:sym typeface="Arial"/>
              </a:rPr>
              <a:t>Revenue generation</a:t>
            </a:r>
            <a:endParaRPr/>
          </a:p>
          <a:p>
            <a:pPr indent="-457200" lvl="0" marL="558800" marR="0" rtl="0" algn="l">
              <a:lnSpc>
                <a:spcPct val="110000"/>
              </a:lnSpc>
              <a:spcBef>
                <a:spcPts val="600"/>
              </a:spcBef>
              <a:spcAft>
                <a:spcPts val="0"/>
              </a:spcAft>
              <a:buClr>
                <a:schemeClr val="dk1"/>
              </a:buClr>
              <a:buSzPts val="2000"/>
              <a:buFont typeface="Arial"/>
              <a:buChar char="•"/>
            </a:pPr>
            <a:r>
              <a:rPr b="0" i="0" lang="en-GB" sz="1800" u="none" cap="none" strike="noStrike">
                <a:solidFill>
                  <a:srgbClr val="111111"/>
                </a:solidFill>
                <a:latin typeface="Arial"/>
                <a:ea typeface="Arial"/>
                <a:cs typeface="Arial"/>
                <a:sym typeface="Arial"/>
              </a:rPr>
              <a:t>Market liquidity</a:t>
            </a:r>
            <a:endParaRPr/>
          </a:p>
          <a:p>
            <a:pPr indent="-158750" lvl="1" marL="844550" marR="0" rtl="0" algn="just">
              <a:lnSpc>
                <a:spcPct val="100000"/>
              </a:lnSpc>
              <a:spcBef>
                <a:spcPts val="300"/>
              </a:spcBef>
              <a:spcAft>
                <a:spcPts val="0"/>
              </a:spcAft>
              <a:buClr>
                <a:schemeClr val="dk2"/>
              </a:buClr>
              <a:buSzPts val="2000"/>
              <a:buFont typeface="Arial"/>
              <a:buNone/>
            </a:pPr>
            <a:r>
              <a:t/>
            </a:r>
            <a:endParaRPr b="0" i="0" sz="1400" u="none" cap="none" strike="noStrike">
              <a:solidFill>
                <a:schemeClr val="dk1"/>
              </a:solidFill>
              <a:latin typeface="Arial"/>
              <a:ea typeface="Arial"/>
              <a:cs typeface="Arial"/>
              <a:sym typeface="Arial"/>
            </a:endParaRPr>
          </a:p>
        </p:txBody>
      </p:sp>
      <p:sp>
        <p:nvSpPr>
          <p:cNvPr id="176" name="Google Shape;176;p11"/>
          <p:cNvSpPr txBox="1"/>
          <p:nvPr/>
        </p:nvSpPr>
        <p:spPr>
          <a:xfrm>
            <a:off x="7202660" y="5022166"/>
            <a:ext cx="4704741" cy="1359383"/>
          </a:xfrm>
          <a:prstGeom prst="rect">
            <a:avLst/>
          </a:prstGeom>
          <a:noFill/>
          <a:ln>
            <a:noFill/>
          </a:ln>
        </p:spPr>
        <p:txBody>
          <a:bodyPr anchorCtr="0" anchor="t" bIns="0" lIns="0" spcFirstLastPara="1" rIns="0" wrap="square" tIns="0">
            <a:noAutofit/>
          </a:bodyPr>
          <a:lstStyle/>
          <a:p>
            <a:pPr indent="0" lvl="0" marL="101600" marR="0" rtl="0" algn="just">
              <a:lnSpc>
                <a:spcPct val="110000"/>
              </a:lnSpc>
              <a:spcBef>
                <a:spcPts val="300"/>
              </a:spcBef>
              <a:spcAft>
                <a:spcPts val="0"/>
              </a:spcAft>
              <a:buClr>
                <a:schemeClr val="dk1"/>
              </a:buClr>
              <a:buSzPts val="2000"/>
              <a:buFont typeface="Arial"/>
              <a:buNone/>
            </a:pPr>
            <a:r>
              <a:rPr b="1" i="0" lang="en-GB" sz="2000" u="none" cap="none" strike="noStrike">
                <a:solidFill>
                  <a:srgbClr val="111111"/>
                </a:solidFill>
                <a:latin typeface="Arial"/>
                <a:ea typeface="Arial"/>
                <a:cs typeface="Arial"/>
                <a:sym typeface="Arial"/>
              </a:rPr>
              <a:t>Examples</a:t>
            </a:r>
            <a:endParaRPr/>
          </a:p>
          <a:p>
            <a:pPr indent="0" lvl="0" marL="101600" marR="0" rtl="0" algn="just">
              <a:lnSpc>
                <a:spcPct val="110000"/>
              </a:lnSpc>
              <a:spcBef>
                <a:spcPts val="600"/>
              </a:spcBef>
              <a:spcAft>
                <a:spcPts val="0"/>
              </a:spcAft>
              <a:buClr>
                <a:schemeClr val="dk1"/>
              </a:buClr>
              <a:buSzPts val="2000"/>
              <a:buFont typeface="Arial"/>
              <a:buNone/>
            </a:pPr>
            <a:r>
              <a:rPr b="0" i="0" lang="en-GB" sz="1800" u="none" cap="none" strike="noStrike">
                <a:solidFill>
                  <a:srgbClr val="111111"/>
                </a:solidFill>
                <a:latin typeface="Arial"/>
                <a:ea typeface="Arial"/>
                <a:cs typeface="Arial"/>
                <a:sym typeface="Arial"/>
              </a:rPr>
              <a:t>Variable renewable energy (VRE) auctions, Carbon Market auctions, Ancillary Services auctions, </a:t>
            </a:r>
            <a:endParaRPr/>
          </a:p>
          <a:p>
            <a:pPr indent="-158750" lvl="1" marL="844550" marR="0" rtl="0" algn="just">
              <a:lnSpc>
                <a:spcPct val="100000"/>
              </a:lnSpc>
              <a:spcBef>
                <a:spcPts val="300"/>
              </a:spcBef>
              <a:spcAft>
                <a:spcPts val="0"/>
              </a:spcAft>
              <a:buClr>
                <a:schemeClr val="dk2"/>
              </a:buClr>
              <a:buSzPts val="2000"/>
              <a:buFont typeface="Arial"/>
              <a:buNone/>
            </a:pPr>
            <a:r>
              <a:t/>
            </a:r>
            <a:endParaRPr b="0" i="0" sz="1400" u="none" cap="none" strike="noStrike">
              <a:solidFill>
                <a:schemeClr val="dk1"/>
              </a:solidFill>
              <a:latin typeface="Arial"/>
              <a:ea typeface="Arial"/>
              <a:cs typeface="Arial"/>
              <a:sym typeface="Arial"/>
            </a:endParaRPr>
          </a:p>
        </p:txBody>
      </p:sp>
    </p:spTree>
  </p:cSld>
  <p:clrMapOvr>
    <a:masterClrMapping/>
  </p:clrMapOvr>
  <mc:AlternateContent>
    <mc:Choice Requires="p14">
      <p:transition p14:dur="250">
        <p:fade/>
      </p:transition>
    </mc:Choice>
    <mc:Fallback>
      <p:transition>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12"/>
          <p:cNvSpPr txBox="1"/>
          <p:nvPr>
            <p:ph type="title"/>
          </p:nvPr>
        </p:nvSpPr>
        <p:spPr>
          <a:xfrm>
            <a:off x="620069" y="392182"/>
            <a:ext cx="8589245" cy="4431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a:t>Factors affecting auction prices for VRE</a:t>
            </a:r>
            <a:endParaRPr/>
          </a:p>
        </p:txBody>
      </p:sp>
      <p:pic>
        <p:nvPicPr>
          <p:cNvPr id="183" name="Google Shape;183;p12"/>
          <p:cNvPicPr preferRelativeResize="0"/>
          <p:nvPr/>
        </p:nvPicPr>
        <p:blipFill rotWithShape="1">
          <a:blip r:embed="rId3">
            <a:alphaModFix/>
          </a:blip>
          <a:srcRect b="1" l="1874" r="0" t="2180"/>
          <a:stretch/>
        </p:blipFill>
        <p:spPr>
          <a:xfrm>
            <a:off x="137468" y="1308216"/>
            <a:ext cx="6784032" cy="5008047"/>
          </a:xfrm>
          <a:prstGeom prst="rect">
            <a:avLst/>
          </a:prstGeom>
          <a:noFill/>
          <a:ln>
            <a:noFill/>
          </a:ln>
        </p:spPr>
      </p:pic>
      <p:grpSp>
        <p:nvGrpSpPr>
          <p:cNvPr id="184" name="Google Shape;184;p12"/>
          <p:cNvGrpSpPr/>
          <p:nvPr/>
        </p:nvGrpSpPr>
        <p:grpSpPr>
          <a:xfrm>
            <a:off x="6921500" y="1308216"/>
            <a:ext cx="4972512" cy="2751899"/>
            <a:chOff x="7075520" y="1895665"/>
            <a:chExt cx="5276850" cy="2776581"/>
          </a:xfrm>
        </p:grpSpPr>
        <p:sp>
          <p:nvSpPr>
            <p:cNvPr id="185" name="Google Shape;185;p12"/>
            <p:cNvSpPr txBox="1"/>
            <p:nvPr/>
          </p:nvSpPr>
          <p:spPr>
            <a:xfrm>
              <a:off x="7075520" y="1895665"/>
              <a:ext cx="5276850" cy="300503"/>
            </a:xfrm>
            <a:prstGeom prst="rect">
              <a:avLst/>
            </a:prstGeom>
            <a:noFill/>
            <a:ln>
              <a:noFill/>
            </a:ln>
          </p:spPr>
          <p:txBody>
            <a:bodyPr anchorCtr="0" anchor="t" bIns="0" lIns="0" spcFirstLastPara="1" rIns="0" wrap="square" tIns="0">
              <a:noAutofit/>
            </a:bodyPr>
            <a:lstStyle/>
            <a:p>
              <a:pPr indent="0" lvl="0" marL="101600" marR="0" rtl="0" algn="ctr">
                <a:lnSpc>
                  <a:spcPct val="110000"/>
                </a:lnSpc>
                <a:spcBef>
                  <a:spcPts val="300"/>
                </a:spcBef>
                <a:spcAft>
                  <a:spcPts val="300"/>
                </a:spcAft>
                <a:buClr>
                  <a:schemeClr val="dk1"/>
                </a:buClr>
                <a:buSzPts val="2000"/>
                <a:buFont typeface="Arial"/>
                <a:buNone/>
              </a:pPr>
              <a:r>
                <a:rPr b="1" i="0" lang="en-GB" sz="1200" u="none" cap="none" strike="noStrike">
                  <a:solidFill>
                    <a:schemeClr val="dk1"/>
                  </a:solidFill>
                  <a:latin typeface="Arial"/>
                  <a:ea typeface="Arial"/>
                  <a:cs typeface="Arial"/>
                  <a:sym typeface="Arial"/>
                </a:rPr>
                <a:t>Auctioned capacities and resulting prices from solar auctions (India) 2015-2019</a:t>
              </a:r>
              <a:endParaRPr/>
            </a:p>
          </p:txBody>
        </p:sp>
        <p:grpSp>
          <p:nvGrpSpPr>
            <p:cNvPr id="186" name="Google Shape;186;p12"/>
            <p:cNvGrpSpPr/>
            <p:nvPr/>
          </p:nvGrpSpPr>
          <p:grpSpPr>
            <a:xfrm>
              <a:off x="7243698" y="2414821"/>
              <a:ext cx="5108672" cy="2257425"/>
              <a:chOff x="7169053" y="2166732"/>
              <a:chExt cx="5108672" cy="2257425"/>
            </a:xfrm>
          </p:grpSpPr>
          <p:pic>
            <p:nvPicPr>
              <p:cNvPr id="187" name="Google Shape;187;p12"/>
              <p:cNvPicPr preferRelativeResize="0"/>
              <p:nvPr/>
            </p:nvPicPr>
            <p:blipFill rotWithShape="1">
              <a:blip r:embed="rId4">
                <a:alphaModFix/>
              </a:blip>
              <a:srcRect b="0" l="0" r="0" t="12004"/>
              <a:stretch/>
            </p:blipFill>
            <p:spPr>
              <a:xfrm>
                <a:off x="7169053" y="2166732"/>
                <a:ext cx="5108672" cy="2257425"/>
              </a:xfrm>
              <a:prstGeom prst="rect">
                <a:avLst/>
              </a:prstGeom>
              <a:noFill/>
              <a:ln>
                <a:noFill/>
              </a:ln>
            </p:spPr>
          </p:pic>
          <p:pic>
            <p:nvPicPr>
              <p:cNvPr descr="A picture containing logo, graphics, screenshot, graphic design&#10;&#10;Description automatically generated" id="188" name="Google Shape;188;p12"/>
              <p:cNvPicPr preferRelativeResize="0"/>
              <p:nvPr/>
            </p:nvPicPr>
            <p:blipFill rotWithShape="1">
              <a:blip r:embed="rId5">
                <a:alphaModFix/>
              </a:blip>
              <a:srcRect b="0" l="0" r="0" t="0"/>
              <a:stretch/>
            </p:blipFill>
            <p:spPr>
              <a:xfrm>
                <a:off x="9305925" y="2207320"/>
                <a:ext cx="666750" cy="444847"/>
              </a:xfrm>
              <a:prstGeom prst="rect">
                <a:avLst/>
              </a:prstGeom>
              <a:noFill/>
              <a:ln>
                <a:noFill/>
              </a:ln>
            </p:spPr>
          </p:pic>
        </p:grpSp>
      </p:grpSp>
      <p:sp>
        <p:nvSpPr>
          <p:cNvPr id="189" name="Google Shape;189;p12"/>
          <p:cNvSpPr txBox="1"/>
          <p:nvPr/>
        </p:nvSpPr>
        <p:spPr>
          <a:xfrm>
            <a:off x="7000739" y="4276824"/>
            <a:ext cx="5053793" cy="2361852"/>
          </a:xfrm>
          <a:prstGeom prst="rect">
            <a:avLst/>
          </a:prstGeom>
          <a:noFill/>
          <a:ln>
            <a:noFill/>
          </a:ln>
        </p:spPr>
        <p:txBody>
          <a:bodyPr anchorCtr="0" anchor="t" bIns="0" lIns="0" spcFirstLastPara="1" rIns="0" wrap="square" tIns="0">
            <a:noAutofit/>
          </a:bodyPr>
          <a:lstStyle/>
          <a:p>
            <a:pPr indent="-171450" lvl="0" marL="273050" marR="0" rtl="0" algn="l">
              <a:lnSpc>
                <a:spcPct val="110000"/>
              </a:lnSpc>
              <a:spcBef>
                <a:spcPts val="300"/>
              </a:spcBef>
              <a:spcAft>
                <a:spcPts val="0"/>
              </a:spcAft>
              <a:buClr>
                <a:schemeClr val="dk1"/>
              </a:buClr>
              <a:buSzPts val="2000"/>
              <a:buFont typeface="Arial"/>
              <a:buChar char="•"/>
            </a:pPr>
            <a:r>
              <a:rPr b="0" i="0" lang="en-GB" sz="1600" u="none" cap="none" strike="noStrike">
                <a:solidFill>
                  <a:schemeClr val="dk1"/>
                </a:solidFill>
                <a:latin typeface="Arial"/>
                <a:ea typeface="Arial"/>
                <a:cs typeface="Arial"/>
                <a:sym typeface="Arial"/>
              </a:rPr>
              <a:t>Steep reduction in Solar PV costs in 2018</a:t>
            </a:r>
            <a:endParaRPr/>
          </a:p>
          <a:p>
            <a:pPr indent="-171450" lvl="0" marL="273050" marR="0" rtl="0" algn="l">
              <a:lnSpc>
                <a:spcPct val="110000"/>
              </a:lnSpc>
              <a:spcBef>
                <a:spcPts val="600"/>
              </a:spcBef>
              <a:spcAft>
                <a:spcPts val="0"/>
              </a:spcAft>
              <a:buClr>
                <a:schemeClr val="dk1"/>
              </a:buClr>
              <a:buSzPts val="2000"/>
              <a:buFont typeface="Arial"/>
              <a:buChar char="•"/>
            </a:pPr>
            <a:r>
              <a:rPr b="0" i="0" lang="en-GB" sz="1600" u="none" cap="none" strike="noStrike">
                <a:solidFill>
                  <a:schemeClr val="dk1"/>
                </a:solidFill>
                <a:latin typeface="Arial"/>
                <a:ea typeface="Arial"/>
                <a:cs typeface="Arial"/>
                <a:sym typeface="Arial"/>
              </a:rPr>
              <a:t>However, the average price of bids increased for 2018-2019</a:t>
            </a:r>
            <a:endParaRPr/>
          </a:p>
          <a:p>
            <a:pPr indent="-171450" lvl="1" marL="730250" marR="0" rtl="0" algn="l">
              <a:lnSpc>
                <a:spcPct val="100000"/>
              </a:lnSpc>
              <a:spcBef>
                <a:spcPts val="300"/>
              </a:spcBef>
              <a:spcAft>
                <a:spcPts val="0"/>
              </a:spcAft>
              <a:buClr>
                <a:schemeClr val="dk2"/>
              </a:buClr>
              <a:buSzPts val="2000"/>
              <a:buFont typeface="Arial"/>
              <a:buChar char="•"/>
            </a:pPr>
            <a:r>
              <a:rPr b="0" i="0" lang="en-GB" sz="1600" u="none" cap="none" strike="noStrike">
                <a:solidFill>
                  <a:schemeClr val="dk1"/>
                </a:solidFill>
                <a:latin typeface="Arial"/>
                <a:ea typeface="Arial"/>
                <a:cs typeface="Arial"/>
                <a:sym typeface="Arial"/>
              </a:rPr>
              <a:t>Currency volatility</a:t>
            </a:r>
            <a:endParaRPr/>
          </a:p>
          <a:p>
            <a:pPr indent="-171450" lvl="1" marL="730250" marR="0" rtl="0" algn="l">
              <a:lnSpc>
                <a:spcPct val="100000"/>
              </a:lnSpc>
              <a:spcBef>
                <a:spcPts val="0"/>
              </a:spcBef>
              <a:spcAft>
                <a:spcPts val="0"/>
              </a:spcAft>
              <a:buClr>
                <a:schemeClr val="dk2"/>
              </a:buClr>
              <a:buSzPts val="2000"/>
              <a:buFont typeface="Arial"/>
              <a:buChar char="•"/>
            </a:pPr>
            <a:r>
              <a:rPr b="0" i="0" lang="en-GB" sz="1600" u="none" cap="none" strike="noStrike">
                <a:solidFill>
                  <a:schemeClr val="dk1"/>
                </a:solidFill>
                <a:latin typeface="Arial"/>
                <a:ea typeface="Arial"/>
                <a:cs typeface="Arial"/>
                <a:sym typeface="Arial"/>
              </a:rPr>
              <a:t>Lack of trust in the Government’s Repayment capability</a:t>
            </a:r>
            <a:endParaRPr/>
          </a:p>
          <a:p>
            <a:pPr indent="-171450" lvl="1" marL="730250" marR="0" rtl="0" algn="l">
              <a:lnSpc>
                <a:spcPct val="100000"/>
              </a:lnSpc>
              <a:spcBef>
                <a:spcPts val="0"/>
              </a:spcBef>
              <a:spcAft>
                <a:spcPts val="0"/>
              </a:spcAft>
              <a:buClr>
                <a:schemeClr val="dk2"/>
              </a:buClr>
              <a:buSzPts val="2000"/>
              <a:buFont typeface="Arial"/>
              <a:buChar char="•"/>
            </a:pPr>
            <a:r>
              <a:rPr b="0" i="0" lang="en-GB" sz="1600" u="none" cap="none" strike="noStrike">
                <a:solidFill>
                  <a:schemeClr val="dk1"/>
                </a:solidFill>
                <a:latin typeface="Arial"/>
                <a:ea typeface="Arial"/>
                <a:cs typeface="Arial"/>
                <a:sym typeface="Arial"/>
              </a:rPr>
              <a:t>Low tariff caps set for several auctions</a:t>
            </a:r>
            <a:endParaRPr/>
          </a:p>
          <a:p>
            <a:pPr indent="-171450" lvl="1" marL="730250" marR="0" rtl="0" algn="l">
              <a:lnSpc>
                <a:spcPct val="100000"/>
              </a:lnSpc>
              <a:spcBef>
                <a:spcPts val="0"/>
              </a:spcBef>
              <a:spcAft>
                <a:spcPts val="0"/>
              </a:spcAft>
              <a:buClr>
                <a:schemeClr val="dk2"/>
              </a:buClr>
              <a:buSzPts val="2000"/>
              <a:buFont typeface="Arial"/>
              <a:buChar char="•"/>
            </a:pPr>
            <a:r>
              <a:rPr b="0" i="0" lang="en-GB" sz="1600" u="none" cap="none" strike="noStrike">
                <a:solidFill>
                  <a:schemeClr val="dk1"/>
                </a:solidFill>
                <a:latin typeface="Arial"/>
                <a:ea typeface="Arial"/>
                <a:cs typeface="Arial"/>
                <a:sym typeface="Arial"/>
              </a:rPr>
              <a:t>Bottlenecks in land acquisition</a:t>
            </a:r>
            <a:endParaRPr/>
          </a:p>
          <a:p>
            <a:pPr indent="-44450" lvl="1" marL="730250" marR="0" rtl="0" algn="l">
              <a:lnSpc>
                <a:spcPct val="100000"/>
              </a:lnSpc>
              <a:spcBef>
                <a:spcPts val="0"/>
              </a:spcBef>
              <a:spcAft>
                <a:spcPts val="0"/>
              </a:spcAft>
              <a:buClr>
                <a:schemeClr val="dk2"/>
              </a:buClr>
              <a:buSzPts val="2000"/>
              <a:buFont typeface="Arial"/>
              <a:buNone/>
            </a:pPr>
            <a:r>
              <a:t/>
            </a:r>
            <a:endParaRPr b="0" i="0" sz="1600" u="none" cap="none" strike="noStrike">
              <a:solidFill>
                <a:schemeClr val="dk1"/>
              </a:solidFill>
              <a:latin typeface="Trebuchet MS"/>
              <a:ea typeface="Trebuchet MS"/>
              <a:cs typeface="Trebuchet MS"/>
              <a:sym typeface="Trebuchet MS"/>
            </a:endParaRPr>
          </a:p>
          <a:p>
            <a:pPr indent="-44450" lvl="1" marL="730250" marR="0" rtl="0" algn="l">
              <a:lnSpc>
                <a:spcPct val="100000"/>
              </a:lnSpc>
              <a:spcBef>
                <a:spcPts val="0"/>
              </a:spcBef>
              <a:spcAft>
                <a:spcPts val="0"/>
              </a:spcAft>
              <a:buClr>
                <a:schemeClr val="dk2"/>
              </a:buClr>
              <a:buSzPts val="2000"/>
              <a:buFont typeface="Arial"/>
              <a:buNone/>
            </a:pPr>
            <a:r>
              <a:t/>
            </a:r>
            <a:endParaRPr b="0" i="0" sz="1600" u="none" cap="none" strike="noStrike">
              <a:solidFill>
                <a:schemeClr val="dk1"/>
              </a:solidFill>
              <a:latin typeface="Trebuchet MS"/>
              <a:ea typeface="Trebuchet MS"/>
              <a:cs typeface="Trebuchet MS"/>
              <a:sym typeface="Trebuchet MS"/>
            </a:endParaRPr>
          </a:p>
          <a:p>
            <a:pPr indent="0" lvl="0" marL="101600" marR="0" rtl="0" algn="l">
              <a:lnSpc>
                <a:spcPct val="110000"/>
              </a:lnSpc>
              <a:spcBef>
                <a:spcPts val="300"/>
              </a:spcBef>
              <a:spcAft>
                <a:spcPts val="300"/>
              </a:spcAft>
              <a:buClr>
                <a:schemeClr val="dk1"/>
              </a:buClr>
              <a:buSzPts val="2000"/>
              <a:buFont typeface="Arial"/>
              <a:buNone/>
            </a:pPr>
            <a:r>
              <a:t/>
            </a:r>
            <a:endParaRPr b="0" i="0" sz="1050" u="none" cap="none" strike="noStrike">
              <a:solidFill>
                <a:schemeClr val="dk1"/>
              </a:solidFill>
              <a:latin typeface="Arial"/>
              <a:ea typeface="Arial"/>
              <a:cs typeface="Arial"/>
              <a:sym typeface="Arial"/>
            </a:endParaRPr>
          </a:p>
        </p:txBody>
      </p:sp>
      <p:sp>
        <p:nvSpPr>
          <p:cNvPr id="190" name="Google Shape;190;p12"/>
          <p:cNvSpPr txBox="1"/>
          <p:nvPr/>
        </p:nvSpPr>
        <p:spPr>
          <a:xfrm>
            <a:off x="80453" y="6327318"/>
            <a:ext cx="699952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00">
                <a:solidFill>
                  <a:schemeClr val="dk1"/>
                </a:solidFill>
                <a:latin typeface="Arial"/>
                <a:ea typeface="Arial"/>
                <a:cs typeface="Arial"/>
                <a:sym typeface="Arial"/>
              </a:rPr>
              <a:t> Source: IRENA, renewable energy auctions status and trends beyond price (2019)</a:t>
            </a:r>
            <a:endParaRPr/>
          </a:p>
        </p:txBody>
      </p:sp>
    </p:spTree>
  </p:cSld>
  <p:clrMapOvr>
    <a:masterClrMapping/>
  </p:clrMapOvr>
  <mc:AlternateContent>
    <mc:Choice Requires="p14">
      <p:transition p14:dur="250">
        <p:fade/>
      </p:transition>
    </mc:Choice>
    <mc:Fallback>
      <p:transition>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13"/>
          <p:cNvSpPr txBox="1"/>
          <p:nvPr>
            <p:ph type="title"/>
          </p:nvPr>
        </p:nvSpPr>
        <p:spPr>
          <a:xfrm>
            <a:off x="620069" y="95752"/>
            <a:ext cx="8589245" cy="886397"/>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a:t>Design framework for variable renewable energy (VRE) procurement</a:t>
            </a:r>
            <a:endParaRPr/>
          </a:p>
        </p:txBody>
      </p:sp>
      <p:grpSp>
        <p:nvGrpSpPr>
          <p:cNvPr id="197" name="Google Shape;197;p13"/>
          <p:cNvGrpSpPr/>
          <p:nvPr/>
        </p:nvGrpSpPr>
        <p:grpSpPr>
          <a:xfrm>
            <a:off x="104251" y="1732590"/>
            <a:ext cx="6360049" cy="3842710"/>
            <a:chOff x="219927" y="1199941"/>
            <a:chExt cx="7796345" cy="4123355"/>
          </a:xfrm>
        </p:grpSpPr>
        <p:pic>
          <p:nvPicPr>
            <p:cNvPr id="198" name="Google Shape;198;p13"/>
            <p:cNvPicPr preferRelativeResize="0"/>
            <p:nvPr/>
          </p:nvPicPr>
          <p:blipFill rotWithShape="1">
            <a:blip r:embed="rId3">
              <a:alphaModFix/>
            </a:blip>
            <a:srcRect b="0" l="0" r="0" t="0"/>
            <a:stretch/>
          </p:blipFill>
          <p:spPr>
            <a:xfrm>
              <a:off x="219927" y="1554202"/>
              <a:ext cx="7796345" cy="3769094"/>
            </a:xfrm>
            <a:prstGeom prst="rect">
              <a:avLst/>
            </a:prstGeom>
            <a:noFill/>
            <a:ln>
              <a:noFill/>
            </a:ln>
          </p:spPr>
        </p:pic>
        <p:sp>
          <p:nvSpPr>
            <p:cNvPr id="199" name="Google Shape;199;p13"/>
            <p:cNvSpPr txBox="1"/>
            <p:nvPr/>
          </p:nvSpPr>
          <p:spPr>
            <a:xfrm>
              <a:off x="866023" y="1199941"/>
              <a:ext cx="6504150" cy="297832"/>
            </a:xfrm>
            <a:prstGeom prst="rect">
              <a:avLst/>
            </a:prstGeom>
            <a:noFill/>
            <a:ln>
              <a:noFill/>
            </a:ln>
          </p:spPr>
          <p:txBody>
            <a:bodyPr anchorCtr="0" anchor="t" bIns="0" lIns="0" spcFirstLastPara="1" rIns="0" wrap="square" tIns="0">
              <a:noAutofit/>
            </a:bodyPr>
            <a:lstStyle/>
            <a:p>
              <a:pPr indent="0" lvl="0" marL="101600" marR="0" rtl="0" algn="l">
                <a:lnSpc>
                  <a:spcPct val="110000"/>
                </a:lnSpc>
                <a:spcBef>
                  <a:spcPts val="300"/>
                </a:spcBef>
                <a:spcAft>
                  <a:spcPts val="300"/>
                </a:spcAft>
                <a:buClr>
                  <a:schemeClr val="dk1"/>
                </a:buClr>
                <a:buSzPts val="2000"/>
                <a:buFont typeface="Arial"/>
                <a:buNone/>
              </a:pPr>
              <a:r>
                <a:rPr b="1" i="0" lang="en-GB" sz="1050" u="none" cap="none" strike="noStrike">
                  <a:solidFill>
                    <a:schemeClr val="dk1"/>
                  </a:solidFill>
                  <a:latin typeface="Arial"/>
                  <a:ea typeface="Arial"/>
                  <a:cs typeface="Arial"/>
                  <a:sym typeface="Arial"/>
                </a:rPr>
                <a:t>Framework for Auctions design by IRENA and The Clean Energy Ministerial (2019)</a:t>
              </a:r>
              <a:endParaRPr/>
            </a:p>
          </p:txBody>
        </p:sp>
      </p:grpSp>
      <p:sp>
        <p:nvSpPr>
          <p:cNvPr id="200" name="Google Shape;200;p13"/>
          <p:cNvSpPr txBox="1"/>
          <p:nvPr/>
        </p:nvSpPr>
        <p:spPr>
          <a:xfrm>
            <a:off x="104251" y="5596190"/>
            <a:ext cx="613144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00">
                <a:solidFill>
                  <a:schemeClr val="dk1"/>
                </a:solidFill>
                <a:latin typeface="Arial"/>
                <a:ea typeface="Arial"/>
                <a:cs typeface="Arial"/>
                <a:sym typeface="Arial"/>
              </a:rPr>
              <a:t> Source: IRENA, renewable energy auctions status and trends beyond price (2019)</a:t>
            </a:r>
            <a:endParaRPr/>
          </a:p>
        </p:txBody>
      </p:sp>
      <p:sp>
        <p:nvSpPr>
          <p:cNvPr id="201" name="Google Shape;201;p13"/>
          <p:cNvSpPr txBox="1"/>
          <p:nvPr/>
        </p:nvSpPr>
        <p:spPr>
          <a:xfrm>
            <a:off x="6464300" y="1141538"/>
            <a:ext cx="5623449" cy="5620710"/>
          </a:xfrm>
          <a:prstGeom prst="rect">
            <a:avLst/>
          </a:prstGeom>
          <a:noFill/>
          <a:ln>
            <a:noFill/>
          </a:ln>
        </p:spPr>
        <p:txBody>
          <a:bodyPr anchorCtr="0" anchor="t" bIns="0" lIns="0" spcFirstLastPara="1" rIns="0" wrap="square" tIns="0">
            <a:noAutofit/>
          </a:bodyPr>
          <a:lstStyle/>
          <a:p>
            <a:pPr indent="0" lvl="0" marL="101600" marR="0" rtl="0" algn="just">
              <a:lnSpc>
                <a:spcPct val="110000"/>
              </a:lnSpc>
              <a:spcBef>
                <a:spcPts val="300"/>
              </a:spcBef>
              <a:spcAft>
                <a:spcPts val="0"/>
              </a:spcAft>
              <a:buClr>
                <a:schemeClr val="dk1"/>
              </a:buClr>
              <a:buSzPts val="2000"/>
              <a:buFont typeface="Arial"/>
              <a:buNone/>
            </a:pPr>
            <a:r>
              <a:rPr b="1" i="0" lang="en-GB" sz="1600" u="none" cap="none" strike="noStrike">
                <a:solidFill>
                  <a:srgbClr val="111111"/>
                </a:solidFill>
                <a:latin typeface="Arial"/>
                <a:ea typeface="Arial"/>
                <a:cs typeface="Arial"/>
                <a:sym typeface="Arial"/>
              </a:rPr>
              <a:t>Auction demand</a:t>
            </a:r>
            <a:endParaRPr/>
          </a:p>
          <a:p>
            <a:pPr indent="-457200" lvl="0" marL="558800" marR="0" rtl="0" algn="l">
              <a:lnSpc>
                <a:spcPct val="100000"/>
              </a:lnSpc>
              <a:spcBef>
                <a:spcPts val="600"/>
              </a:spcBef>
              <a:spcAft>
                <a:spcPts val="0"/>
              </a:spcAft>
              <a:buClr>
                <a:schemeClr val="dk1"/>
              </a:buClr>
              <a:buSzPts val="2000"/>
              <a:buFont typeface="Arial"/>
              <a:buChar char="•"/>
            </a:pPr>
            <a:r>
              <a:rPr b="0" i="0" lang="en-GB" sz="1600" u="none" cap="none" strike="noStrike">
                <a:solidFill>
                  <a:srgbClr val="111111"/>
                </a:solidFill>
                <a:latin typeface="Arial"/>
                <a:ea typeface="Arial"/>
                <a:cs typeface="Arial"/>
                <a:sym typeface="Arial"/>
              </a:rPr>
              <a:t>Product selection, volume to be auctioned</a:t>
            </a:r>
            <a:endParaRPr/>
          </a:p>
          <a:p>
            <a:pPr indent="-457200" lvl="0" marL="558800" marR="0" rtl="0" algn="l">
              <a:lnSpc>
                <a:spcPct val="100000"/>
              </a:lnSpc>
              <a:spcBef>
                <a:spcPts val="600"/>
              </a:spcBef>
              <a:spcAft>
                <a:spcPts val="0"/>
              </a:spcAft>
              <a:buClr>
                <a:schemeClr val="dk1"/>
              </a:buClr>
              <a:buSzPts val="2000"/>
              <a:buFont typeface="Arial"/>
              <a:buChar char="•"/>
            </a:pPr>
            <a:r>
              <a:rPr b="0" i="0" lang="en-GB" sz="1600" u="none" cap="none" strike="noStrike">
                <a:solidFill>
                  <a:srgbClr val="111111"/>
                </a:solidFill>
                <a:latin typeface="Arial"/>
                <a:ea typeface="Arial"/>
                <a:cs typeface="Arial"/>
                <a:sym typeface="Arial"/>
              </a:rPr>
              <a:t>Project size constraints</a:t>
            </a:r>
            <a:endParaRPr/>
          </a:p>
          <a:p>
            <a:pPr indent="-457200" lvl="0" marL="558800" marR="0" rtl="0" algn="l">
              <a:lnSpc>
                <a:spcPct val="100000"/>
              </a:lnSpc>
              <a:spcBef>
                <a:spcPts val="600"/>
              </a:spcBef>
              <a:spcAft>
                <a:spcPts val="0"/>
              </a:spcAft>
              <a:buClr>
                <a:schemeClr val="dk1"/>
              </a:buClr>
              <a:buSzPts val="2000"/>
              <a:buFont typeface="Arial"/>
              <a:buChar char="•"/>
            </a:pPr>
            <a:r>
              <a:rPr b="0" i="0" lang="en-GB" sz="1600" u="none" cap="none" strike="noStrike">
                <a:solidFill>
                  <a:srgbClr val="111111"/>
                </a:solidFill>
                <a:latin typeface="Arial"/>
                <a:ea typeface="Arial"/>
                <a:cs typeface="Arial"/>
                <a:sym typeface="Arial"/>
              </a:rPr>
              <a:t>Demand side commitments</a:t>
            </a:r>
            <a:endParaRPr/>
          </a:p>
          <a:p>
            <a:pPr indent="0" lvl="0" marL="101600" marR="0" rtl="0" algn="l">
              <a:lnSpc>
                <a:spcPct val="100000"/>
              </a:lnSpc>
              <a:spcBef>
                <a:spcPts val="600"/>
              </a:spcBef>
              <a:spcAft>
                <a:spcPts val="0"/>
              </a:spcAft>
              <a:buClr>
                <a:schemeClr val="dk1"/>
              </a:buClr>
              <a:buSzPts val="2000"/>
              <a:buFont typeface="Arial"/>
              <a:buNone/>
            </a:pPr>
            <a:r>
              <a:rPr b="1" i="0" lang="en-GB" sz="1600" u="none" cap="none" strike="noStrike">
                <a:solidFill>
                  <a:srgbClr val="111111"/>
                </a:solidFill>
                <a:latin typeface="Arial"/>
                <a:ea typeface="Arial"/>
                <a:cs typeface="Arial"/>
                <a:sym typeface="Arial"/>
              </a:rPr>
              <a:t>Qualification requirements and documentation</a:t>
            </a:r>
            <a:endParaRPr/>
          </a:p>
          <a:p>
            <a:pPr indent="-457200" lvl="0" marL="558800" marR="0" rtl="0" algn="l">
              <a:lnSpc>
                <a:spcPct val="100000"/>
              </a:lnSpc>
              <a:spcBef>
                <a:spcPts val="600"/>
              </a:spcBef>
              <a:spcAft>
                <a:spcPts val="0"/>
              </a:spcAft>
              <a:buClr>
                <a:schemeClr val="dk1"/>
              </a:buClr>
              <a:buSzPts val="2000"/>
              <a:buFont typeface="Arial"/>
              <a:buChar char="•"/>
            </a:pPr>
            <a:r>
              <a:rPr b="0" i="0" lang="en-GB" sz="1600" u="none" cap="none" strike="noStrike">
                <a:solidFill>
                  <a:srgbClr val="111111"/>
                </a:solidFill>
                <a:latin typeface="Arial"/>
                <a:ea typeface="Arial"/>
                <a:cs typeface="Arial"/>
                <a:sym typeface="Arial"/>
              </a:rPr>
              <a:t>Selection criteria for participation, Documentation of the bidder’s technical and financial capacity</a:t>
            </a:r>
            <a:endParaRPr/>
          </a:p>
          <a:p>
            <a:pPr indent="-457200" lvl="0" marL="558800" marR="0" rtl="0" algn="l">
              <a:lnSpc>
                <a:spcPct val="100000"/>
              </a:lnSpc>
              <a:spcBef>
                <a:spcPts val="600"/>
              </a:spcBef>
              <a:spcAft>
                <a:spcPts val="0"/>
              </a:spcAft>
              <a:buClr>
                <a:schemeClr val="dk1"/>
              </a:buClr>
              <a:buSzPts val="2000"/>
              <a:buFont typeface="Arial"/>
              <a:buChar char="•"/>
            </a:pPr>
            <a:r>
              <a:rPr b="0" i="0" lang="en-GB" sz="1600" u="none" cap="none" strike="noStrike">
                <a:solidFill>
                  <a:srgbClr val="111111"/>
                </a:solidFill>
                <a:latin typeface="Arial"/>
                <a:ea typeface="Arial"/>
                <a:cs typeface="Arial"/>
                <a:sym typeface="Arial"/>
              </a:rPr>
              <a:t>commitment to local socio-economic development</a:t>
            </a:r>
            <a:endParaRPr/>
          </a:p>
          <a:p>
            <a:pPr indent="0" lvl="0" marL="101600" marR="0" rtl="0" algn="l">
              <a:lnSpc>
                <a:spcPct val="100000"/>
              </a:lnSpc>
              <a:spcBef>
                <a:spcPts val="600"/>
              </a:spcBef>
              <a:spcAft>
                <a:spcPts val="0"/>
              </a:spcAft>
              <a:buClr>
                <a:schemeClr val="dk1"/>
              </a:buClr>
              <a:buSzPts val="2000"/>
              <a:buFont typeface="Arial"/>
              <a:buNone/>
            </a:pPr>
            <a:r>
              <a:rPr b="1" i="0" lang="en-GB" sz="1600" u="none" cap="none" strike="noStrike">
                <a:solidFill>
                  <a:srgbClr val="111111"/>
                </a:solidFill>
                <a:latin typeface="Arial"/>
                <a:ea typeface="Arial"/>
                <a:cs typeface="Arial"/>
                <a:sym typeface="Arial"/>
              </a:rPr>
              <a:t>Winner selection and contracting</a:t>
            </a:r>
            <a:endParaRPr b="1" i="0" sz="1600" u="none" cap="none" strike="noStrike">
              <a:solidFill>
                <a:srgbClr val="111111"/>
              </a:solidFill>
              <a:latin typeface="Arial"/>
              <a:ea typeface="Arial"/>
              <a:cs typeface="Arial"/>
              <a:sym typeface="Arial"/>
            </a:endParaRPr>
          </a:p>
          <a:p>
            <a:pPr indent="-457200" lvl="0" marL="558800" marR="0" rtl="0" algn="l">
              <a:lnSpc>
                <a:spcPct val="100000"/>
              </a:lnSpc>
              <a:spcBef>
                <a:spcPts val="600"/>
              </a:spcBef>
              <a:spcAft>
                <a:spcPts val="0"/>
              </a:spcAft>
              <a:buClr>
                <a:schemeClr val="dk1"/>
              </a:buClr>
              <a:buSzPts val="2000"/>
              <a:buFont typeface="Arial"/>
              <a:buChar char="•"/>
            </a:pPr>
            <a:r>
              <a:rPr b="0" i="0" lang="en-GB" sz="1600" u="none" cap="none" strike="noStrike">
                <a:solidFill>
                  <a:srgbClr val="111111"/>
                </a:solidFill>
                <a:latin typeface="Arial"/>
                <a:ea typeface="Arial"/>
                <a:cs typeface="Arial"/>
                <a:sym typeface="Arial"/>
              </a:rPr>
              <a:t>Formal bidding procedures</a:t>
            </a:r>
            <a:endParaRPr/>
          </a:p>
          <a:p>
            <a:pPr indent="-457200" lvl="0" marL="558800" marR="0" rtl="0" algn="l">
              <a:lnSpc>
                <a:spcPct val="100000"/>
              </a:lnSpc>
              <a:spcBef>
                <a:spcPts val="600"/>
              </a:spcBef>
              <a:spcAft>
                <a:spcPts val="0"/>
              </a:spcAft>
              <a:buClr>
                <a:schemeClr val="dk1"/>
              </a:buClr>
              <a:buSzPts val="2000"/>
              <a:buFont typeface="Arial"/>
              <a:buChar char="•"/>
            </a:pPr>
            <a:r>
              <a:rPr b="0" i="0" lang="en-GB" sz="1600" u="none" cap="none" strike="noStrike">
                <a:solidFill>
                  <a:srgbClr val="111111"/>
                </a:solidFill>
                <a:latin typeface="Arial"/>
                <a:ea typeface="Arial"/>
                <a:cs typeface="Arial"/>
                <a:sym typeface="Arial"/>
              </a:rPr>
              <a:t>Maintain minimum competition rules to ensure fair competition</a:t>
            </a:r>
            <a:endParaRPr/>
          </a:p>
          <a:p>
            <a:pPr indent="-457200" lvl="0" marL="558800" marR="0" rtl="0" algn="l">
              <a:lnSpc>
                <a:spcPct val="100000"/>
              </a:lnSpc>
              <a:spcBef>
                <a:spcPts val="600"/>
              </a:spcBef>
              <a:spcAft>
                <a:spcPts val="0"/>
              </a:spcAft>
              <a:buClr>
                <a:schemeClr val="dk1"/>
              </a:buClr>
              <a:buSzPts val="2000"/>
              <a:buFont typeface="Arial"/>
              <a:buChar char="•"/>
            </a:pPr>
            <a:r>
              <a:rPr b="0" i="0" lang="en-GB" sz="1600" u="none" cap="none" strike="noStrike">
                <a:solidFill>
                  <a:srgbClr val="111111"/>
                </a:solidFill>
                <a:latin typeface="Arial"/>
                <a:ea typeface="Arial"/>
                <a:cs typeface="Arial"/>
                <a:sym typeface="Arial"/>
              </a:rPr>
              <a:t>Formulate the clearing mechanism</a:t>
            </a:r>
            <a:endParaRPr b="0" i="0" sz="1600" u="none" cap="none" strike="noStrike">
              <a:solidFill>
                <a:srgbClr val="111111"/>
              </a:solidFill>
              <a:latin typeface="Arial"/>
              <a:ea typeface="Arial"/>
              <a:cs typeface="Arial"/>
              <a:sym typeface="Arial"/>
            </a:endParaRPr>
          </a:p>
          <a:p>
            <a:pPr indent="0" lvl="0" marL="101600" marR="0" rtl="0" algn="l">
              <a:lnSpc>
                <a:spcPct val="100000"/>
              </a:lnSpc>
              <a:spcBef>
                <a:spcPts val="600"/>
              </a:spcBef>
              <a:spcAft>
                <a:spcPts val="0"/>
              </a:spcAft>
              <a:buClr>
                <a:schemeClr val="dk1"/>
              </a:buClr>
              <a:buSzPts val="2000"/>
              <a:buFont typeface="Arial"/>
              <a:buNone/>
            </a:pPr>
            <a:r>
              <a:rPr b="1" i="0" lang="en-GB" sz="1600" u="none" cap="none" strike="noStrike">
                <a:solidFill>
                  <a:srgbClr val="111111"/>
                </a:solidFill>
                <a:latin typeface="Arial"/>
                <a:ea typeface="Arial"/>
                <a:cs typeface="Arial"/>
                <a:sym typeface="Arial"/>
              </a:rPr>
              <a:t>Risk allocation and seller remuneration </a:t>
            </a:r>
            <a:endParaRPr/>
          </a:p>
          <a:p>
            <a:pPr indent="-457200" lvl="0" marL="558800" marR="0" rtl="0" algn="l">
              <a:lnSpc>
                <a:spcPct val="100000"/>
              </a:lnSpc>
              <a:spcBef>
                <a:spcPts val="600"/>
              </a:spcBef>
              <a:spcAft>
                <a:spcPts val="0"/>
              </a:spcAft>
              <a:buClr>
                <a:schemeClr val="dk1"/>
              </a:buClr>
              <a:buSzPts val="2000"/>
              <a:buFont typeface="Arial"/>
              <a:buChar char="•"/>
            </a:pPr>
            <a:r>
              <a:rPr b="0" i="0" lang="en-GB" sz="1600" u="none" cap="none" strike="noStrike">
                <a:solidFill>
                  <a:srgbClr val="111111"/>
                </a:solidFill>
                <a:latin typeface="Arial"/>
                <a:ea typeface="Arial"/>
                <a:cs typeface="Arial"/>
                <a:sym typeface="Arial"/>
              </a:rPr>
              <a:t>Winner payments</a:t>
            </a:r>
            <a:endParaRPr/>
          </a:p>
          <a:p>
            <a:pPr indent="-457200" lvl="0" marL="558800" marR="0" rtl="0" algn="l">
              <a:lnSpc>
                <a:spcPct val="100000"/>
              </a:lnSpc>
              <a:spcBef>
                <a:spcPts val="600"/>
              </a:spcBef>
              <a:spcAft>
                <a:spcPts val="0"/>
              </a:spcAft>
              <a:buClr>
                <a:schemeClr val="dk1"/>
              </a:buClr>
              <a:buSzPts val="2000"/>
              <a:buFont typeface="Arial"/>
              <a:buChar char="•"/>
            </a:pPr>
            <a:r>
              <a:rPr b="0" i="0" lang="en-GB" sz="1600" u="none" cap="none" strike="noStrike">
                <a:solidFill>
                  <a:srgbClr val="111111"/>
                </a:solidFill>
                <a:latin typeface="Arial"/>
                <a:ea typeface="Arial"/>
                <a:cs typeface="Arial"/>
                <a:sym typeface="Arial"/>
              </a:rPr>
              <a:t>Production and financial risks (currency, inflation etc.)</a:t>
            </a:r>
            <a:endParaRPr/>
          </a:p>
          <a:p>
            <a:pPr indent="-457200" lvl="0" marL="558800" marR="0" rtl="0" algn="l">
              <a:lnSpc>
                <a:spcPct val="110000"/>
              </a:lnSpc>
              <a:spcBef>
                <a:spcPts val="600"/>
              </a:spcBef>
              <a:spcAft>
                <a:spcPts val="0"/>
              </a:spcAft>
              <a:buClr>
                <a:schemeClr val="dk1"/>
              </a:buClr>
              <a:buSzPts val="2000"/>
              <a:buFont typeface="Arial"/>
              <a:buChar char="•"/>
            </a:pPr>
            <a:r>
              <a:rPr b="0" i="0" lang="en-GB" sz="1600" u="none" cap="none" strike="noStrike">
                <a:solidFill>
                  <a:srgbClr val="111111"/>
                </a:solidFill>
                <a:latin typeface="Arial"/>
                <a:ea typeface="Arial"/>
                <a:cs typeface="Arial"/>
                <a:sym typeface="Arial"/>
              </a:rPr>
              <a:t>Settlement rules, penalties for underperformance</a:t>
            </a:r>
            <a:endParaRPr/>
          </a:p>
          <a:p>
            <a:pPr indent="-457200" lvl="0" marL="558800" marR="0" rtl="0" algn="l">
              <a:lnSpc>
                <a:spcPct val="110000"/>
              </a:lnSpc>
              <a:spcBef>
                <a:spcPts val="600"/>
              </a:spcBef>
              <a:spcAft>
                <a:spcPts val="0"/>
              </a:spcAft>
              <a:buClr>
                <a:schemeClr val="dk1"/>
              </a:buClr>
              <a:buSzPts val="2000"/>
              <a:buFont typeface="Arial"/>
              <a:buChar char="•"/>
            </a:pPr>
            <a:r>
              <a:rPr b="0" i="0" lang="en-GB" sz="1600" u="none" cap="none" strike="noStrike">
                <a:solidFill>
                  <a:srgbClr val="111111"/>
                </a:solidFill>
                <a:latin typeface="Arial"/>
                <a:ea typeface="Arial"/>
                <a:cs typeface="Arial"/>
                <a:sym typeface="Arial"/>
              </a:rPr>
              <a:t>Commitment bonds</a:t>
            </a:r>
            <a:endParaRPr/>
          </a:p>
          <a:p>
            <a:pPr indent="-158750" lvl="1" marL="844550" marR="0" rtl="0" algn="just">
              <a:lnSpc>
                <a:spcPct val="100000"/>
              </a:lnSpc>
              <a:spcBef>
                <a:spcPts val="300"/>
              </a:spcBef>
              <a:spcAft>
                <a:spcPts val="0"/>
              </a:spcAft>
              <a:buClr>
                <a:schemeClr val="dk2"/>
              </a:buClr>
              <a:buSzPts val="2000"/>
              <a:buFont typeface="Arial"/>
              <a:buNone/>
            </a:pPr>
            <a:r>
              <a:t/>
            </a:r>
            <a:endParaRPr b="0" i="0" sz="1400" u="none" cap="none" strike="noStrike">
              <a:solidFill>
                <a:schemeClr val="dk1"/>
              </a:solidFill>
              <a:latin typeface="Arial"/>
              <a:ea typeface="Arial"/>
              <a:cs typeface="Arial"/>
              <a:sym typeface="Arial"/>
            </a:endParaRPr>
          </a:p>
        </p:txBody>
      </p:sp>
    </p:spTree>
  </p:cSld>
  <p:clrMapOvr>
    <a:masterClrMapping/>
  </p:clrMapOvr>
  <mc:AlternateContent>
    <mc:Choice Requires="p14">
      <p:transition p14:dur="250">
        <p:fade/>
      </p:transition>
    </mc:Choice>
    <mc:Fallback>
      <p:transition>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14"/>
          <p:cNvSpPr txBox="1"/>
          <p:nvPr>
            <p:ph type="title"/>
          </p:nvPr>
        </p:nvSpPr>
        <p:spPr>
          <a:xfrm>
            <a:off x="475018" y="392182"/>
            <a:ext cx="8884881" cy="4431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a:t>Supporting auctions with a high share of VREs</a:t>
            </a:r>
            <a:endParaRPr/>
          </a:p>
        </p:txBody>
      </p:sp>
      <p:sp>
        <p:nvSpPr>
          <p:cNvPr id="208" name="Google Shape;208;p14"/>
          <p:cNvSpPr txBox="1"/>
          <p:nvPr/>
        </p:nvSpPr>
        <p:spPr>
          <a:xfrm>
            <a:off x="0" y="1107001"/>
            <a:ext cx="6096000" cy="5952912"/>
          </a:xfrm>
          <a:prstGeom prst="rect">
            <a:avLst/>
          </a:prstGeom>
          <a:noFill/>
          <a:ln>
            <a:noFill/>
          </a:ln>
        </p:spPr>
        <p:txBody>
          <a:bodyPr anchorCtr="0" anchor="t" bIns="45700" lIns="91425" spcFirstLastPara="1" rIns="91425" wrap="square" tIns="45700">
            <a:spAutoFit/>
          </a:bodyPr>
          <a:lstStyle/>
          <a:p>
            <a:pPr indent="0" lvl="0" marL="101600" marR="0" rtl="0" algn="just">
              <a:lnSpc>
                <a:spcPct val="110000"/>
              </a:lnSpc>
              <a:spcBef>
                <a:spcPts val="0"/>
              </a:spcBef>
              <a:spcAft>
                <a:spcPts val="0"/>
              </a:spcAft>
              <a:buNone/>
            </a:pPr>
            <a:r>
              <a:rPr b="1" lang="en-GB" sz="1400">
                <a:solidFill>
                  <a:schemeClr val="accent2"/>
                </a:solidFill>
                <a:latin typeface="Arial"/>
                <a:ea typeface="Arial"/>
                <a:cs typeface="Arial"/>
                <a:sym typeface="Arial"/>
              </a:rPr>
              <a:t>Project-based strategy</a:t>
            </a:r>
            <a:endParaRPr b="1" sz="1400">
              <a:solidFill>
                <a:schemeClr val="accent2"/>
              </a:solidFill>
              <a:latin typeface="Arial"/>
              <a:ea typeface="Arial"/>
              <a:cs typeface="Arial"/>
              <a:sym typeface="Arial"/>
            </a:endParaRPr>
          </a:p>
          <a:p>
            <a:pPr indent="-172800" lvl="0" marL="273050" marR="0" rtl="0" algn="l">
              <a:spcBef>
                <a:spcPts val="600"/>
              </a:spcBef>
              <a:spcAft>
                <a:spcPts val="0"/>
              </a:spcAft>
              <a:buClr>
                <a:schemeClr val="dk1"/>
              </a:buClr>
              <a:buSzPts val="2000"/>
              <a:buFont typeface="Arial"/>
              <a:buChar char="•"/>
            </a:pPr>
            <a:r>
              <a:rPr lang="en-GB" sz="1400">
                <a:solidFill>
                  <a:schemeClr val="dk1"/>
                </a:solidFill>
                <a:latin typeface="Arial"/>
                <a:ea typeface="Arial"/>
                <a:cs typeface="Arial"/>
                <a:sym typeface="Arial"/>
              </a:rPr>
              <a:t>The auctioneer maintains tight control, Pre-determined project size, technology and location. Reduced risks</a:t>
            </a:r>
            <a:endParaRPr/>
          </a:p>
          <a:p>
            <a:pPr indent="-172800" lvl="0" marL="273050" marR="0" rtl="0" algn="l">
              <a:spcBef>
                <a:spcPts val="600"/>
              </a:spcBef>
              <a:spcAft>
                <a:spcPts val="0"/>
              </a:spcAft>
              <a:buClr>
                <a:schemeClr val="dk1"/>
              </a:buClr>
              <a:buSzPts val="2000"/>
              <a:buFont typeface="Arial"/>
              <a:buChar char="•"/>
            </a:pPr>
            <a:r>
              <a:rPr lang="en-GB" sz="1400">
                <a:solidFill>
                  <a:schemeClr val="dk1"/>
                </a:solidFill>
                <a:latin typeface="Arial"/>
                <a:ea typeface="Arial"/>
                <a:cs typeface="Arial"/>
                <a:sym typeface="Arial"/>
              </a:rPr>
              <a:t>Beneficial for technologies with dedicated infrastructure requirements</a:t>
            </a:r>
            <a:endParaRPr/>
          </a:p>
          <a:p>
            <a:pPr indent="-172800" lvl="0" marL="273050" marR="0" rtl="0" algn="l">
              <a:spcBef>
                <a:spcPts val="600"/>
              </a:spcBef>
              <a:spcAft>
                <a:spcPts val="0"/>
              </a:spcAft>
              <a:buClr>
                <a:schemeClr val="dk1"/>
              </a:buClr>
              <a:buSzPts val="2000"/>
              <a:buFont typeface="Arial"/>
              <a:buChar char="•"/>
            </a:pPr>
            <a:r>
              <a:rPr lang="en-GB" sz="1400">
                <a:solidFill>
                  <a:schemeClr val="dk1"/>
                </a:solidFill>
                <a:latin typeface="Arial"/>
                <a:ea typeface="Arial"/>
                <a:cs typeface="Arial"/>
                <a:sym typeface="Arial"/>
              </a:rPr>
              <a:t>E.g. Solar parks in India, Hybrid solar complexes in Morocco and UAE, Solar scaling program of the World Bank in Africa</a:t>
            </a:r>
            <a:endParaRPr/>
          </a:p>
          <a:p>
            <a:pPr indent="0" lvl="0" marL="101600" marR="0" rtl="0" algn="l">
              <a:spcBef>
                <a:spcPts val="600"/>
              </a:spcBef>
              <a:spcAft>
                <a:spcPts val="0"/>
              </a:spcAft>
              <a:buNone/>
            </a:pPr>
            <a:r>
              <a:rPr b="1" lang="en-GB" sz="1400">
                <a:solidFill>
                  <a:schemeClr val="accent2"/>
                </a:solidFill>
                <a:latin typeface="Arial"/>
                <a:ea typeface="Arial"/>
                <a:cs typeface="Arial"/>
                <a:sym typeface="Arial"/>
              </a:rPr>
              <a:t>Quantity-based strategy</a:t>
            </a:r>
            <a:endParaRPr/>
          </a:p>
          <a:p>
            <a:pPr indent="-285750" lvl="0" marL="387350" marR="0" rtl="0" algn="l">
              <a:lnSpc>
                <a:spcPct val="110000"/>
              </a:lnSpc>
              <a:spcBef>
                <a:spcPts val="600"/>
              </a:spcBef>
              <a:spcAft>
                <a:spcPts val="0"/>
              </a:spcAft>
              <a:buClr>
                <a:schemeClr val="dk1"/>
              </a:buClr>
              <a:buSzPts val="2000"/>
              <a:buFont typeface="Arial"/>
              <a:buChar char="•"/>
            </a:pPr>
            <a:r>
              <a:rPr lang="en-GB" sz="1400">
                <a:solidFill>
                  <a:schemeClr val="dk1"/>
                </a:solidFill>
                <a:latin typeface="Arial"/>
                <a:ea typeface="Arial"/>
                <a:cs typeface="Arial"/>
                <a:sym typeface="Arial"/>
              </a:rPr>
              <a:t>Identification of system constraints (strict limits) to restrict project size, location and technology</a:t>
            </a:r>
            <a:endParaRPr/>
          </a:p>
          <a:p>
            <a:pPr indent="-285750" lvl="0" marL="387350" marR="0" rtl="0" algn="l">
              <a:lnSpc>
                <a:spcPct val="110000"/>
              </a:lnSpc>
              <a:spcBef>
                <a:spcPts val="600"/>
              </a:spcBef>
              <a:spcAft>
                <a:spcPts val="0"/>
              </a:spcAft>
              <a:buClr>
                <a:schemeClr val="dk1"/>
              </a:buClr>
              <a:buSzPts val="2000"/>
              <a:buFont typeface="Arial"/>
              <a:buChar char="•"/>
            </a:pPr>
            <a:r>
              <a:rPr lang="en-GB" sz="1400">
                <a:solidFill>
                  <a:schemeClr val="dk1"/>
                </a:solidFill>
                <a:latin typeface="Arial"/>
                <a:ea typeface="Arial"/>
                <a:cs typeface="Arial"/>
                <a:sym typeface="Arial"/>
              </a:rPr>
              <a:t>The design elements are usually related to auction demand and qualification requirements</a:t>
            </a:r>
            <a:endParaRPr/>
          </a:p>
          <a:p>
            <a:pPr indent="-285750" lvl="0" marL="387350" marR="0" rtl="0" algn="l">
              <a:lnSpc>
                <a:spcPct val="110000"/>
              </a:lnSpc>
              <a:spcBef>
                <a:spcPts val="600"/>
              </a:spcBef>
              <a:spcAft>
                <a:spcPts val="0"/>
              </a:spcAft>
              <a:buClr>
                <a:schemeClr val="dk1"/>
              </a:buClr>
              <a:buSzPts val="2000"/>
              <a:buFont typeface="Arial"/>
              <a:buChar char="•"/>
            </a:pPr>
            <a:r>
              <a:rPr lang="en-GB" sz="1400">
                <a:solidFill>
                  <a:schemeClr val="dk1"/>
                </a:solidFill>
                <a:latin typeface="Arial"/>
                <a:ea typeface="Arial"/>
                <a:cs typeface="Arial"/>
                <a:sym typeface="Arial"/>
              </a:rPr>
              <a:t>E.g. Dispatchable generation in Thailand that requires continuous baseline production</a:t>
            </a:r>
            <a:endParaRPr/>
          </a:p>
          <a:p>
            <a:pPr indent="0" lvl="0" marL="101600" marR="0" rtl="0" algn="just">
              <a:lnSpc>
                <a:spcPct val="110000"/>
              </a:lnSpc>
              <a:spcBef>
                <a:spcPts val="600"/>
              </a:spcBef>
              <a:spcAft>
                <a:spcPts val="0"/>
              </a:spcAft>
              <a:buNone/>
            </a:pPr>
            <a:r>
              <a:rPr b="1" lang="en-GB" sz="1400">
                <a:solidFill>
                  <a:schemeClr val="accent2"/>
                </a:solidFill>
                <a:latin typeface="Arial"/>
                <a:ea typeface="Arial"/>
                <a:cs typeface="Arial"/>
                <a:sym typeface="Arial"/>
              </a:rPr>
              <a:t>Adjustment-based strategy</a:t>
            </a:r>
            <a:endParaRPr b="1" sz="1400">
              <a:solidFill>
                <a:schemeClr val="accent2"/>
              </a:solidFill>
              <a:latin typeface="Arial"/>
              <a:ea typeface="Arial"/>
              <a:cs typeface="Arial"/>
              <a:sym typeface="Arial"/>
            </a:endParaRPr>
          </a:p>
          <a:p>
            <a:pPr indent="-285750" lvl="0" marL="387350" marR="0" rtl="0" algn="l">
              <a:lnSpc>
                <a:spcPct val="110000"/>
              </a:lnSpc>
              <a:spcBef>
                <a:spcPts val="600"/>
              </a:spcBef>
              <a:spcAft>
                <a:spcPts val="0"/>
              </a:spcAft>
              <a:buClr>
                <a:schemeClr val="dk1"/>
              </a:buClr>
              <a:buSzPts val="2000"/>
              <a:buFont typeface="Arial"/>
              <a:buChar char="•"/>
            </a:pPr>
            <a:r>
              <a:rPr lang="en-GB" sz="1400">
                <a:solidFill>
                  <a:schemeClr val="dk1"/>
                </a:solidFill>
                <a:latin typeface="Arial"/>
                <a:ea typeface="Arial"/>
                <a:cs typeface="Arial"/>
                <a:sym typeface="Arial"/>
              </a:rPr>
              <a:t>Identification of soft system constraints (penalties and incentives) to restrict project size, location and technology</a:t>
            </a:r>
            <a:endParaRPr/>
          </a:p>
          <a:p>
            <a:pPr indent="-285750" lvl="0" marL="387350" marR="0" rtl="0" algn="l">
              <a:lnSpc>
                <a:spcPct val="110000"/>
              </a:lnSpc>
              <a:spcBef>
                <a:spcPts val="600"/>
              </a:spcBef>
              <a:spcAft>
                <a:spcPts val="0"/>
              </a:spcAft>
              <a:buClr>
                <a:schemeClr val="dk1"/>
              </a:buClr>
              <a:buSzPts val="2000"/>
              <a:buFont typeface="Arial"/>
              <a:buChar char="•"/>
            </a:pPr>
            <a:r>
              <a:rPr lang="en-GB" sz="1400">
                <a:solidFill>
                  <a:schemeClr val="dk1"/>
                </a:solidFill>
                <a:latin typeface="Arial"/>
                <a:ea typeface="Arial"/>
                <a:cs typeface="Arial"/>
                <a:sym typeface="Arial"/>
              </a:rPr>
              <a:t>Rely strongly on a system operator’s ability to forecast system needs</a:t>
            </a:r>
            <a:endParaRPr/>
          </a:p>
          <a:p>
            <a:pPr indent="-285750" lvl="0" marL="387350" marR="0" rtl="0" algn="l">
              <a:lnSpc>
                <a:spcPct val="110000"/>
              </a:lnSpc>
              <a:spcBef>
                <a:spcPts val="600"/>
              </a:spcBef>
              <a:spcAft>
                <a:spcPts val="0"/>
              </a:spcAft>
              <a:buClr>
                <a:schemeClr val="dk1"/>
              </a:buClr>
              <a:buSzPts val="2000"/>
              <a:buFont typeface="Arial"/>
              <a:buChar char="•"/>
            </a:pPr>
            <a:r>
              <a:rPr lang="en-GB" sz="1400">
                <a:solidFill>
                  <a:schemeClr val="dk1"/>
                </a:solidFill>
                <a:latin typeface="Arial"/>
                <a:ea typeface="Arial"/>
                <a:cs typeface="Arial"/>
                <a:sym typeface="Arial"/>
              </a:rPr>
              <a:t>E.g. Brazil, where the expected value of electricity generated is used in a cost-benefit index that allows for a comparison of generators </a:t>
            </a:r>
            <a:endParaRPr/>
          </a:p>
          <a:p>
            <a:pPr indent="0" lvl="0" marL="101600" marR="0" rtl="0" algn="l">
              <a:lnSpc>
                <a:spcPct val="110000"/>
              </a:lnSpc>
              <a:spcBef>
                <a:spcPts val="600"/>
              </a:spcBef>
              <a:spcAft>
                <a:spcPts val="0"/>
              </a:spcAft>
              <a:buNone/>
            </a:pPr>
            <a:r>
              <a:t/>
            </a:r>
            <a:endParaRPr sz="1400">
              <a:solidFill>
                <a:schemeClr val="dk1"/>
              </a:solidFill>
              <a:latin typeface="Arial"/>
              <a:ea typeface="Arial"/>
              <a:cs typeface="Arial"/>
              <a:sym typeface="Arial"/>
            </a:endParaRPr>
          </a:p>
          <a:p>
            <a:pPr indent="-158750" lvl="0" marL="387350" marR="0" rtl="0" algn="just">
              <a:lnSpc>
                <a:spcPct val="110000"/>
              </a:lnSpc>
              <a:spcBef>
                <a:spcPts val="600"/>
              </a:spcBef>
              <a:spcAft>
                <a:spcPts val="0"/>
              </a:spcAft>
              <a:buClr>
                <a:schemeClr val="dk1"/>
              </a:buClr>
              <a:buSzPts val="2000"/>
              <a:buFont typeface="Arial"/>
              <a:buNone/>
            </a:pPr>
            <a:r>
              <a:t/>
            </a:r>
            <a:endParaRPr sz="1600">
              <a:solidFill>
                <a:schemeClr val="dk1"/>
              </a:solidFill>
              <a:latin typeface="Arial"/>
              <a:ea typeface="Arial"/>
              <a:cs typeface="Arial"/>
              <a:sym typeface="Arial"/>
            </a:endParaRPr>
          </a:p>
        </p:txBody>
      </p:sp>
      <p:sp>
        <p:nvSpPr>
          <p:cNvPr id="209" name="Google Shape;209;p14"/>
          <p:cNvSpPr txBox="1"/>
          <p:nvPr/>
        </p:nvSpPr>
        <p:spPr>
          <a:xfrm>
            <a:off x="5981700" y="1097682"/>
            <a:ext cx="5969000" cy="4589462"/>
          </a:xfrm>
          <a:prstGeom prst="rect">
            <a:avLst/>
          </a:prstGeom>
          <a:noFill/>
          <a:ln>
            <a:noFill/>
          </a:ln>
        </p:spPr>
        <p:txBody>
          <a:bodyPr anchorCtr="0" anchor="t" bIns="45700" lIns="91425" spcFirstLastPara="1" rIns="91425" wrap="square" tIns="45700">
            <a:spAutoFit/>
          </a:bodyPr>
          <a:lstStyle/>
          <a:p>
            <a:pPr indent="0" lvl="0" marL="101600" marR="0" rtl="0" algn="just">
              <a:lnSpc>
                <a:spcPct val="110000"/>
              </a:lnSpc>
              <a:spcBef>
                <a:spcPts val="0"/>
              </a:spcBef>
              <a:spcAft>
                <a:spcPts val="0"/>
              </a:spcAft>
              <a:buNone/>
            </a:pPr>
            <a:r>
              <a:rPr b="1" lang="en-GB" sz="1400">
                <a:solidFill>
                  <a:schemeClr val="accent2"/>
                </a:solidFill>
                <a:latin typeface="Arial"/>
                <a:ea typeface="Arial"/>
                <a:cs typeface="Arial"/>
                <a:sym typeface="Arial"/>
              </a:rPr>
              <a:t>Price-based strategy</a:t>
            </a:r>
            <a:endParaRPr b="1" sz="1400">
              <a:solidFill>
                <a:schemeClr val="accent2"/>
              </a:solidFill>
              <a:latin typeface="Arial"/>
              <a:ea typeface="Arial"/>
              <a:cs typeface="Arial"/>
              <a:sym typeface="Arial"/>
            </a:endParaRPr>
          </a:p>
          <a:p>
            <a:pPr indent="-285750" lvl="0" marL="387350" marR="0" rtl="0" algn="l">
              <a:lnSpc>
                <a:spcPct val="110000"/>
              </a:lnSpc>
              <a:spcBef>
                <a:spcPts val="600"/>
              </a:spcBef>
              <a:spcAft>
                <a:spcPts val="0"/>
              </a:spcAft>
              <a:buClr>
                <a:schemeClr val="dk1"/>
              </a:buClr>
              <a:buSzPts val="2000"/>
              <a:buFont typeface="Arial"/>
              <a:buChar char="•"/>
            </a:pPr>
            <a:r>
              <a:rPr lang="en-GB" sz="1400">
                <a:solidFill>
                  <a:schemeClr val="dk1"/>
                </a:solidFill>
                <a:latin typeface="Arial"/>
                <a:ea typeface="Arial"/>
                <a:cs typeface="Arial"/>
                <a:sym typeface="Arial"/>
              </a:rPr>
              <a:t>Rely on market prices to signal the best VRE production profile</a:t>
            </a:r>
            <a:endParaRPr/>
          </a:p>
          <a:p>
            <a:pPr indent="-285750" lvl="0" marL="387350" marR="0" rtl="0" algn="l">
              <a:lnSpc>
                <a:spcPct val="110000"/>
              </a:lnSpc>
              <a:spcBef>
                <a:spcPts val="600"/>
              </a:spcBef>
              <a:spcAft>
                <a:spcPts val="0"/>
              </a:spcAft>
              <a:buClr>
                <a:schemeClr val="dk1"/>
              </a:buClr>
              <a:buSzPts val="2000"/>
              <a:buFont typeface="Arial"/>
              <a:buChar char="•"/>
            </a:pPr>
            <a:r>
              <a:rPr lang="en-GB" sz="1400">
                <a:solidFill>
                  <a:schemeClr val="dk1"/>
                </a:solidFill>
                <a:latin typeface="Arial"/>
                <a:ea typeface="Arial"/>
                <a:cs typeface="Arial"/>
                <a:sym typeface="Arial"/>
              </a:rPr>
              <a:t>Power plant operators are exposed to market prices and risks.</a:t>
            </a:r>
            <a:endParaRPr/>
          </a:p>
          <a:p>
            <a:pPr indent="-285750" lvl="0" marL="387350" marR="0" rtl="0" algn="l">
              <a:lnSpc>
                <a:spcPct val="110000"/>
              </a:lnSpc>
              <a:spcBef>
                <a:spcPts val="600"/>
              </a:spcBef>
              <a:spcAft>
                <a:spcPts val="0"/>
              </a:spcAft>
              <a:buClr>
                <a:schemeClr val="dk1"/>
              </a:buClr>
              <a:buSzPts val="2000"/>
              <a:buFont typeface="Arial"/>
              <a:buChar char="•"/>
            </a:pPr>
            <a:r>
              <a:rPr lang="en-GB" sz="1400">
                <a:solidFill>
                  <a:schemeClr val="dk1"/>
                </a:solidFill>
                <a:latin typeface="Arial"/>
                <a:ea typeface="Arial"/>
                <a:cs typeface="Arial"/>
                <a:sym typeface="Arial"/>
              </a:rPr>
              <a:t>Relies heavily on design elements related to risk allocation and sellers’ remuneration. </a:t>
            </a:r>
            <a:endParaRPr/>
          </a:p>
          <a:p>
            <a:pPr indent="-285750" lvl="0" marL="387350" marR="0" rtl="0" algn="l">
              <a:lnSpc>
                <a:spcPct val="110000"/>
              </a:lnSpc>
              <a:spcBef>
                <a:spcPts val="600"/>
              </a:spcBef>
              <a:spcAft>
                <a:spcPts val="0"/>
              </a:spcAft>
              <a:buClr>
                <a:schemeClr val="dk1"/>
              </a:buClr>
              <a:buSzPts val="2000"/>
              <a:buFont typeface="Arial"/>
              <a:buChar char="•"/>
            </a:pPr>
            <a:r>
              <a:rPr lang="en-GB" sz="1400">
                <a:solidFill>
                  <a:schemeClr val="dk1"/>
                </a:solidFill>
                <a:latin typeface="Arial"/>
                <a:ea typeface="Arial"/>
                <a:cs typeface="Arial"/>
                <a:sym typeface="Arial"/>
              </a:rPr>
              <a:t>E.g. Fixed and sliding feed-in premiums (FiP) in the European Union.</a:t>
            </a:r>
            <a:endParaRPr/>
          </a:p>
          <a:p>
            <a:pPr indent="0" lvl="0" marL="101600" marR="0" rtl="0" algn="just">
              <a:lnSpc>
                <a:spcPct val="110000"/>
              </a:lnSpc>
              <a:spcBef>
                <a:spcPts val="600"/>
              </a:spcBef>
              <a:spcAft>
                <a:spcPts val="0"/>
              </a:spcAft>
              <a:buNone/>
            </a:pPr>
            <a:r>
              <a:rPr b="1" lang="en-GB" sz="1400">
                <a:solidFill>
                  <a:schemeClr val="accent2"/>
                </a:solidFill>
                <a:latin typeface="Arial"/>
                <a:ea typeface="Arial"/>
                <a:cs typeface="Arial"/>
                <a:sym typeface="Arial"/>
              </a:rPr>
              <a:t>Product-based strategy</a:t>
            </a:r>
            <a:endParaRPr/>
          </a:p>
          <a:p>
            <a:pPr indent="-285750" lvl="0" marL="387350" marR="0" rtl="0" algn="l">
              <a:lnSpc>
                <a:spcPct val="110000"/>
              </a:lnSpc>
              <a:spcBef>
                <a:spcPts val="600"/>
              </a:spcBef>
              <a:spcAft>
                <a:spcPts val="0"/>
              </a:spcAft>
              <a:buClr>
                <a:schemeClr val="dk1"/>
              </a:buClr>
              <a:buSzPts val="2000"/>
              <a:buFont typeface="Arial"/>
              <a:buChar char="•"/>
            </a:pPr>
            <a:r>
              <a:rPr lang="en-GB" sz="1400">
                <a:solidFill>
                  <a:schemeClr val="dk1"/>
                </a:solidFill>
                <a:latin typeface="Arial"/>
                <a:ea typeface="Arial"/>
                <a:cs typeface="Arial"/>
                <a:sym typeface="Arial"/>
              </a:rPr>
              <a:t>Focusing on power market products (energy, capacity, system services, etc.) rather than on the technologies used to produce them</a:t>
            </a:r>
            <a:endParaRPr/>
          </a:p>
          <a:p>
            <a:pPr indent="-285750" lvl="0" marL="387350" marR="0" rtl="0" algn="l">
              <a:lnSpc>
                <a:spcPct val="110000"/>
              </a:lnSpc>
              <a:spcBef>
                <a:spcPts val="600"/>
              </a:spcBef>
              <a:spcAft>
                <a:spcPts val="0"/>
              </a:spcAft>
              <a:buClr>
                <a:schemeClr val="dk1"/>
              </a:buClr>
              <a:buSzPts val="2000"/>
              <a:buFont typeface="Arial"/>
              <a:buChar char="•"/>
            </a:pPr>
            <a:r>
              <a:rPr lang="en-GB" sz="1400">
                <a:solidFill>
                  <a:schemeClr val="dk1"/>
                </a:solidFill>
                <a:latin typeface="Arial"/>
                <a:ea typeface="Arial"/>
                <a:cs typeface="Arial"/>
                <a:sym typeface="Arial"/>
              </a:rPr>
              <a:t>Auction demand and risk allocation have a big impact on project selection</a:t>
            </a:r>
            <a:endParaRPr/>
          </a:p>
          <a:p>
            <a:pPr indent="-285750" lvl="0" marL="387350" marR="0" rtl="0" algn="l">
              <a:lnSpc>
                <a:spcPct val="110000"/>
              </a:lnSpc>
              <a:spcBef>
                <a:spcPts val="600"/>
              </a:spcBef>
              <a:spcAft>
                <a:spcPts val="0"/>
              </a:spcAft>
              <a:buClr>
                <a:schemeClr val="dk1"/>
              </a:buClr>
              <a:buSzPts val="2000"/>
              <a:buFont typeface="Arial"/>
              <a:buChar char="•"/>
            </a:pPr>
            <a:r>
              <a:rPr lang="en-GB" sz="1400">
                <a:solidFill>
                  <a:schemeClr val="dk1"/>
                </a:solidFill>
                <a:latin typeface="Arial"/>
                <a:ea typeface="Arial"/>
                <a:cs typeface="Arial"/>
                <a:sym typeface="Arial"/>
              </a:rPr>
              <a:t>E.g. Capacity products in Mexican auctions are open to VRE technologies. Ancillary services in Denmark are being supplied by wind turbines</a:t>
            </a:r>
            <a:endParaRPr/>
          </a:p>
          <a:p>
            <a:pPr indent="-158750" lvl="0" marL="387350" marR="0" rtl="0" algn="just">
              <a:lnSpc>
                <a:spcPct val="110000"/>
              </a:lnSpc>
              <a:spcBef>
                <a:spcPts val="600"/>
              </a:spcBef>
              <a:spcAft>
                <a:spcPts val="0"/>
              </a:spcAft>
              <a:buClr>
                <a:schemeClr val="dk1"/>
              </a:buClr>
              <a:buSzPts val="2000"/>
              <a:buFont typeface="Arial"/>
              <a:buNone/>
            </a:pPr>
            <a:r>
              <a:t/>
            </a:r>
            <a:endParaRPr sz="1600">
              <a:solidFill>
                <a:schemeClr val="dk1"/>
              </a:solidFill>
              <a:latin typeface="Arial"/>
              <a:ea typeface="Arial"/>
              <a:cs typeface="Arial"/>
              <a:sym typeface="Arial"/>
            </a:endParaRPr>
          </a:p>
        </p:txBody>
      </p:sp>
    </p:spTree>
  </p:cSld>
  <p:clrMapOvr>
    <a:masterClrMapping/>
  </p:clrMapOvr>
  <mc:AlternateContent>
    <mc:Choice Requires="p14">
      <p:transition p14:dur="250">
        <p:fade/>
      </p:transition>
    </mc:Choice>
    <mc:Fallback>
      <p:transition>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15"/>
          <p:cNvSpPr txBox="1"/>
          <p:nvPr>
            <p:ph type="title"/>
          </p:nvPr>
        </p:nvSpPr>
        <p:spPr>
          <a:xfrm>
            <a:off x="620068" y="421297"/>
            <a:ext cx="8589245" cy="4431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a:t>Going beyond the lowest bid in an NZ transition</a:t>
            </a:r>
            <a:endParaRPr/>
          </a:p>
        </p:txBody>
      </p:sp>
      <p:sp>
        <p:nvSpPr>
          <p:cNvPr id="216" name="Google Shape;216;p15"/>
          <p:cNvSpPr txBox="1"/>
          <p:nvPr/>
        </p:nvSpPr>
        <p:spPr>
          <a:xfrm>
            <a:off x="99405" y="1044882"/>
            <a:ext cx="483410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chemeClr val="accent2"/>
                </a:solidFill>
                <a:latin typeface="Arial"/>
                <a:ea typeface="Arial"/>
                <a:cs typeface="Arial"/>
                <a:sym typeface="Arial"/>
              </a:rPr>
              <a:t>Supporting  a just and inclusive transition</a:t>
            </a:r>
            <a:endParaRPr b="1" sz="1800">
              <a:solidFill>
                <a:schemeClr val="accent2"/>
              </a:solidFill>
              <a:latin typeface="Arial"/>
              <a:ea typeface="Arial"/>
              <a:cs typeface="Arial"/>
              <a:sym typeface="Arial"/>
            </a:endParaRPr>
          </a:p>
        </p:txBody>
      </p:sp>
      <p:sp>
        <p:nvSpPr>
          <p:cNvPr id="217" name="Google Shape;217;p15"/>
          <p:cNvSpPr txBox="1"/>
          <p:nvPr/>
        </p:nvSpPr>
        <p:spPr>
          <a:xfrm>
            <a:off x="99405" y="1613517"/>
            <a:ext cx="5056795" cy="4869538"/>
          </a:xfrm>
          <a:prstGeom prst="rect">
            <a:avLst/>
          </a:prstGeom>
          <a:noFill/>
          <a:ln>
            <a:noFill/>
          </a:ln>
        </p:spPr>
        <p:txBody>
          <a:bodyPr anchorCtr="0" anchor="t" bIns="45700" lIns="91425" spcFirstLastPara="1" rIns="91425" wrap="square" tIns="45700">
            <a:spAutoFit/>
          </a:bodyPr>
          <a:lstStyle/>
          <a:p>
            <a:pPr indent="0" lvl="0" marL="101600" marR="0" rtl="0" algn="just">
              <a:lnSpc>
                <a:spcPct val="110000"/>
              </a:lnSpc>
              <a:spcBef>
                <a:spcPts val="0"/>
              </a:spcBef>
              <a:spcAft>
                <a:spcPts val="0"/>
              </a:spcAft>
              <a:buNone/>
            </a:pPr>
            <a:r>
              <a:rPr b="1" lang="en-GB" sz="1600">
                <a:solidFill>
                  <a:srgbClr val="0070C0"/>
                </a:solidFill>
                <a:latin typeface="Arial"/>
                <a:ea typeface="Arial"/>
                <a:cs typeface="Arial"/>
                <a:sym typeface="Arial"/>
              </a:rPr>
              <a:t>Inclusion of small/new players</a:t>
            </a:r>
            <a:endParaRPr/>
          </a:p>
          <a:p>
            <a:pPr indent="-171450" lvl="0" marL="273050" marR="0" rtl="0" algn="l">
              <a:lnSpc>
                <a:spcPct val="110000"/>
              </a:lnSpc>
              <a:spcBef>
                <a:spcPts val="600"/>
              </a:spcBef>
              <a:spcAft>
                <a:spcPts val="0"/>
              </a:spcAft>
              <a:buClr>
                <a:schemeClr val="dk1"/>
              </a:buClr>
              <a:buSzPts val="2000"/>
              <a:buFont typeface="Arial"/>
              <a:buChar char="•"/>
            </a:pPr>
            <a:r>
              <a:rPr lang="en-GB" sz="1600">
                <a:solidFill>
                  <a:schemeClr val="dk1"/>
                </a:solidFill>
                <a:latin typeface="Arial"/>
                <a:ea typeface="Arial"/>
                <a:cs typeface="Arial"/>
                <a:sym typeface="Arial"/>
              </a:rPr>
              <a:t>Promoting micro enterprises</a:t>
            </a:r>
            <a:endParaRPr/>
          </a:p>
          <a:p>
            <a:pPr indent="-171450" lvl="0" marL="273050" marR="0" rtl="0" algn="l">
              <a:lnSpc>
                <a:spcPct val="110000"/>
              </a:lnSpc>
              <a:spcBef>
                <a:spcPts val="600"/>
              </a:spcBef>
              <a:spcAft>
                <a:spcPts val="0"/>
              </a:spcAft>
              <a:buClr>
                <a:schemeClr val="dk1"/>
              </a:buClr>
              <a:buSzPts val="2000"/>
              <a:buFont typeface="Arial"/>
              <a:buChar char="•"/>
            </a:pPr>
            <a:r>
              <a:rPr lang="en-GB" sz="1600">
                <a:solidFill>
                  <a:schemeClr val="dk1"/>
                </a:solidFill>
                <a:latin typeface="Arial"/>
                <a:ea typeface="Arial"/>
                <a:cs typeface="Arial"/>
                <a:sym typeface="Arial"/>
              </a:rPr>
              <a:t>Favourable for smaller players to compete</a:t>
            </a:r>
            <a:endParaRPr/>
          </a:p>
          <a:p>
            <a:pPr indent="-171450" lvl="0" marL="273050" marR="0" rtl="0" algn="l">
              <a:lnSpc>
                <a:spcPct val="110000"/>
              </a:lnSpc>
              <a:spcBef>
                <a:spcPts val="600"/>
              </a:spcBef>
              <a:spcAft>
                <a:spcPts val="0"/>
              </a:spcAft>
              <a:buClr>
                <a:schemeClr val="dk1"/>
              </a:buClr>
              <a:buSzPts val="2000"/>
              <a:buFont typeface="Arial"/>
              <a:buChar char="•"/>
            </a:pPr>
            <a:r>
              <a:rPr lang="en-GB" sz="1600">
                <a:solidFill>
                  <a:schemeClr val="dk1"/>
                </a:solidFill>
                <a:latin typeface="Arial"/>
                <a:ea typeface="Arial"/>
                <a:cs typeface="Arial"/>
                <a:sym typeface="Arial"/>
              </a:rPr>
              <a:t>Relaxation in entry requirements regarding previous experience </a:t>
            </a:r>
            <a:endParaRPr/>
          </a:p>
          <a:p>
            <a:pPr indent="-171450" lvl="0" marL="273050" marR="0" rtl="0" algn="l">
              <a:lnSpc>
                <a:spcPct val="110000"/>
              </a:lnSpc>
              <a:spcBef>
                <a:spcPts val="600"/>
              </a:spcBef>
              <a:spcAft>
                <a:spcPts val="0"/>
              </a:spcAft>
              <a:buClr>
                <a:schemeClr val="dk1"/>
              </a:buClr>
              <a:buSzPts val="2000"/>
              <a:buFont typeface="Arial"/>
              <a:buChar char="•"/>
            </a:pPr>
            <a:r>
              <a:rPr lang="en-GB" sz="1600">
                <a:solidFill>
                  <a:schemeClr val="dk1"/>
                </a:solidFill>
                <a:latin typeface="Arial"/>
                <a:ea typeface="Arial"/>
                <a:cs typeface="Arial"/>
                <a:sym typeface="Arial"/>
              </a:rPr>
              <a:t>Emphasis on the bidder’s contribution to community development</a:t>
            </a:r>
            <a:endParaRPr/>
          </a:p>
          <a:p>
            <a:pPr indent="0" lvl="0" marL="101600" marR="0" rtl="0" algn="just">
              <a:lnSpc>
                <a:spcPct val="110000"/>
              </a:lnSpc>
              <a:spcBef>
                <a:spcPts val="600"/>
              </a:spcBef>
              <a:spcAft>
                <a:spcPts val="0"/>
              </a:spcAft>
              <a:buNone/>
            </a:pPr>
            <a:r>
              <a:rPr b="1" lang="en-GB" sz="1600">
                <a:solidFill>
                  <a:srgbClr val="0070C0"/>
                </a:solidFill>
                <a:latin typeface="Arial"/>
                <a:ea typeface="Arial"/>
                <a:cs typeface="Arial"/>
                <a:sym typeface="Arial"/>
              </a:rPr>
              <a:t>Development of local industries</a:t>
            </a:r>
            <a:endParaRPr/>
          </a:p>
          <a:p>
            <a:pPr indent="-171450" lvl="0" marL="273050" marR="0" rtl="0" algn="l">
              <a:lnSpc>
                <a:spcPct val="110000"/>
              </a:lnSpc>
              <a:spcBef>
                <a:spcPts val="600"/>
              </a:spcBef>
              <a:spcAft>
                <a:spcPts val="0"/>
              </a:spcAft>
              <a:buClr>
                <a:schemeClr val="dk1"/>
              </a:buClr>
              <a:buSzPts val="2000"/>
              <a:buFont typeface="Arial"/>
              <a:buChar char="•"/>
            </a:pPr>
            <a:r>
              <a:rPr lang="en-GB" sz="1600">
                <a:solidFill>
                  <a:schemeClr val="dk1"/>
                </a:solidFill>
                <a:latin typeface="Arial"/>
                <a:ea typeface="Arial"/>
                <a:cs typeface="Arial"/>
                <a:sym typeface="Arial"/>
              </a:rPr>
              <a:t>Fostering local development through new industries and supply chains. </a:t>
            </a:r>
            <a:endParaRPr/>
          </a:p>
          <a:p>
            <a:pPr indent="-171450" lvl="0" marL="273050" marR="0" rtl="0" algn="l">
              <a:lnSpc>
                <a:spcPct val="110000"/>
              </a:lnSpc>
              <a:spcBef>
                <a:spcPts val="600"/>
              </a:spcBef>
              <a:spcAft>
                <a:spcPts val="0"/>
              </a:spcAft>
              <a:buClr>
                <a:schemeClr val="dk1"/>
              </a:buClr>
              <a:buSzPts val="2000"/>
              <a:buFont typeface="Arial"/>
              <a:buChar char="•"/>
            </a:pPr>
            <a:r>
              <a:rPr lang="en-GB" sz="1600">
                <a:solidFill>
                  <a:schemeClr val="dk1"/>
                </a:solidFill>
                <a:latin typeface="Arial"/>
                <a:ea typeface="Arial"/>
                <a:cs typeface="Arial"/>
                <a:sym typeface="Arial"/>
              </a:rPr>
              <a:t>Introduce Local content requirements (LCRs) as qualification requirements to participate in auctions</a:t>
            </a:r>
            <a:endParaRPr/>
          </a:p>
          <a:p>
            <a:pPr indent="-171450" lvl="0" marL="273050" marR="0" rtl="0" algn="l">
              <a:lnSpc>
                <a:spcPct val="110000"/>
              </a:lnSpc>
              <a:spcBef>
                <a:spcPts val="600"/>
              </a:spcBef>
              <a:spcAft>
                <a:spcPts val="0"/>
              </a:spcAft>
              <a:buClr>
                <a:schemeClr val="dk1"/>
              </a:buClr>
              <a:buSzPts val="2000"/>
              <a:buFont typeface="Arial"/>
              <a:buChar char="•"/>
            </a:pPr>
            <a:r>
              <a:rPr lang="en-GB" sz="1600">
                <a:solidFill>
                  <a:schemeClr val="dk1"/>
                </a:solidFill>
                <a:latin typeface="Arial"/>
                <a:ea typeface="Arial"/>
                <a:cs typeface="Arial"/>
                <a:sym typeface="Arial"/>
              </a:rPr>
              <a:t>Preference for bidders using local supply chains</a:t>
            </a:r>
            <a:endParaRPr/>
          </a:p>
          <a:p>
            <a:pPr indent="-44450" lvl="1" marL="730250" marR="0" rtl="0" algn="just">
              <a:lnSpc>
                <a:spcPct val="110000"/>
              </a:lnSpc>
              <a:spcBef>
                <a:spcPts val="600"/>
              </a:spcBef>
              <a:spcAft>
                <a:spcPts val="0"/>
              </a:spcAft>
              <a:buClr>
                <a:schemeClr val="dk1"/>
              </a:buClr>
              <a:buSzPts val="2000"/>
              <a:buFont typeface="Arial"/>
              <a:buNone/>
            </a:pPr>
            <a:r>
              <a:t/>
            </a:r>
            <a:endParaRPr b="0" i="0" sz="1400" u="none" cap="none" strike="noStrike">
              <a:solidFill>
                <a:schemeClr val="dk1"/>
              </a:solidFill>
              <a:latin typeface="Arial"/>
              <a:ea typeface="Arial"/>
              <a:cs typeface="Arial"/>
              <a:sym typeface="Arial"/>
            </a:endParaRPr>
          </a:p>
          <a:p>
            <a:pPr indent="-44450" lvl="1" marL="730250" marR="0" rtl="0" algn="just">
              <a:lnSpc>
                <a:spcPct val="110000"/>
              </a:lnSpc>
              <a:spcBef>
                <a:spcPts val="600"/>
              </a:spcBef>
              <a:spcAft>
                <a:spcPts val="0"/>
              </a:spcAft>
              <a:buClr>
                <a:schemeClr val="dk1"/>
              </a:buClr>
              <a:buSzPts val="2000"/>
              <a:buFont typeface="Arial"/>
              <a:buNone/>
            </a:pPr>
            <a:r>
              <a:t/>
            </a:r>
            <a:endParaRPr b="0" i="0" sz="1600" u="none" cap="none" strike="noStrike">
              <a:solidFill>
                <a:schemeClr val="dk1"/>
              </a:solidFill>
              <a:latin typeface="Arial"/>
              <a:ea typeface="Arial"/>
              <a:cs typeface="Arial"/>
              <a:sym typeface="Arial"/>
            </a:endParaRPr>
          </a:p>
        </p:txBody>
      </p:sp>
      <p:pic>
        <p:nvPicPr>
          <p:cNvPr id="218" name="Google Shape;218;p15"/>
          <p:cNvPicPr preferRelativeResize="0"/>
          <p:nvPr/>
        </p:nvPicPr>
        <p:blipFill rotWithShape="1">
          <a:blip r:embed="rId3">
            <a:alphaModFix/>
          </a:blip>
          <a:srcRect b="0" l="0" r="0" t="0"/>
          <a:stretch/>
        </p:blipFill>
        <p:spPr>
          <a:xfrm>
            <a:off x="5556694" y="3187289"/>
            <a:ext cx="5682806" cy="3104917"/>
          </a:xfrm>
          <a:prstGeom prst="rect">
            <a:avLst/>
          </a:prstGeom>
          <a:noFill/>
          <a:ln>
            <a:noFill/>
          </a:ln>
        </p:spPr>
      </p:pic>
      <p:sp>
        <p:nvSpPr>
          <p:cNvPr id="219" name="Google Shape;219;p15"/>
          <p:cNvSpPr txBox="1"/>
          <p:nvPr/>
        </p:nvSpPr>
        <p:spPr>
          <a:xfrm>
            <a:off x="5156200" y="1229548"/>
            <a:ext cx="6758595" cy="2351926"/>
          </a:xfrm>
          <a:prstGeom prst="rect">
            <a:avLst/>
          </a:prstGeom>
          <a:noFill/>
          <a:ln>
            <a:noFill/>
          </a:ln>
        </p:spPr>
        <p:txBody>
          <a:bodyPr anchorCtr="0" anchor="t" bIns="45700" lIns="91425" spcFirstLastPara="1" rIns="91425" wrap="square" tIns="45700">
            <a:spAutoFit/>
          </a:bodyPr>
          <a:lstStyle/>
          <a:p>
            <a:pPr indent="0" lvl="0" marL="101600" marR="0" rtl="0" algn="just">
              <a:lnSpc>
                <a:spcPct val="110000"/>
              </a:lnSpc>
              <a:spcBef>
                <a:spcPts val="0"/>
              </a:spcBef>
              <a:spcAft>
                <a:spcPts val="0"/>
              </a:spcAft>
              <a:buNone/>
            </a:pPr>
            <a:r>
              <a:rPr b="1" lang="en-GB" sz="1600">
                <a:solidFill>
                  <a:srgbClr val="0070C0"/>
                </a:solidFill>
                <a:latin typeface="Arial"/>
                <a:ea typeface="Arial"/>
                <a:cs typeface="Arial"/>
                <a:sym typeface="Arial"/>
              </a:rPr>
              <a:t>Local job creation</a:t>
            </a:r>
            <a:endParaRPr/>
          </a:p>
          <a:p>
            <a:pPr indent="-171450" lvl="0" marL="273050" marR="0" rtl="0" algn="l">
              <a:lnSpc>
                <a:spcPct val="110000"/>
              </a:lnSpc>
              <a:spcBef>
                <a:spcPts val="600"/>
              </a:spcBef>
              <a:spcAft>
                <a:spcPts val="0"/>
              </a:spcAft>
              <a:buClr>
                <a:schemeClr val="dk1"/>
              </a:buClr>
              <a:buSzPts val="2000"/>
              <a:buFont typeface="Arial"/>
              <a:buChar char="•"/>
            </a:pPr>
            <a:r>
              <a:rPr lang="en-GB" sz="1600">
                <a:solidFill>
                  <a:schemeClr val="dk1"/>
                </a:solidFill>
                <a:latin typeface="Arial"/>
                <a:ea typeface="Arial"/>
                <a:cs typeface="Arial"/>
                <a:sym typeface="Arial"/>
              </a:rPr>
              <a:t>Minimum requirement on employment of local personnel</a:t>
            </a:r>
            <a:endParaRPr/>
          </a:p>
          <a:p>
            <a:pPr indent="-171450" lvl="0" marL="273050" marR="0" rtl="0" algn="l">
              <a:lnSpc>
                <a:spcPct val="110000"/>
              </a:lnSpc>
              <a:spcBef>
                <a:spcPts val="600"/>
              </a:spcBef>
              <a:spcAft>
                <a:spcPts val="0"/>
              </a:spcAft>
              <a:buClr>
                <a:schemeClr val="dk1"/>
              </a:buClr>
              <a:buSzPts val="2000"/>
              <a:buFont typeface="Arial"/>
              <a:buChar char="•"/>
            </a:pPr>
            <a:r>
              <a:rPr lang="en-GB" sz="1600">
                <a:solidFill>
                  <a:schemeClr val="dk1"/>
                </a:solidFill>
                <a:latin typeface="Arial"/>
                <a:ea typeface="Arial"/>
                <a:cs typeface="Arial"/>
                <a:sym typeface="Arial"/>
              </a:rPr>
              <a:t>Minimum level of upskilling of local technicians</a:t>
            </a:r>
            <a:endParaRPr/>
          </a:p>
          <a:p>
            <a:pPr indent="-171450" lvl="0" marL="273050" marR="0" rtl="0" algn="l">
              <a:lnSpc>
                <a:spcPct val="110000"/>
              </a:lnSpc>
              <a:spcBef>
                <a:spcPts val="600"/>
              </a:spcBef>
              <a:spcAft>
                <a:spcPts val="0"/>
              </a:spcAft>
              <a:buClr>
                <a:schemeClr val="dk1"/>
              </a:buClr>
              <a:buSzPts val="2000"/>
              <a:buFont typeface="Arial"/>
              <a:buChar char="•"/>
            </a:pPr>
            <a:r>
              <a:rPr lang="en-GB" sz="1600">
                <a:solidFill>
                  <a:schemeClr val="dk1"/>
                </a:solidFill>
                <a:latin typeface="Arial"/>
                <a:ea typeface="Arial"/>
                <a:cs typeface="Arial"/>
                <a:sym typeface="Arial"/>
              </a:rPr>
              <a:t>Minimum ethnicity threshold established in remote areas to promote job creation and upskilling</a:t>
            </a:r>
            <a:endParaRPr/>
          </a:p>
          <a:p>
            <a:pPr indent="-44450" lvl="0" marL="273050" marR="0" rtl="0" algn="l">
              <a:lnSpc>
                <a:spcPct val="110000"/>
              </a:lnSpc>
              <a:spcBef>
                <a:spcPts val="600"/>
              </a:spcBef>
              <a:spcAft>
                <a:spcPts val="0"/>
              </a:spcAft>
              <a:buClr>
                <a:schemeClr val="dk1"/>
              </a:buClr>
              <a:buSzPts val="2000"/>
              <a:buFont typeface="Arial"/>
              <a:buNone/>
            </a:pPr>
            <a:r>
              <a:t/>
            </a:r>
            <a:endParaRPr sz="1600">
              <a:solidFill>
                <a:schemeClr val="dk1"/>
              </a:solidFill>
              <a:latin typeface="Arial"/>
              <a:ea typeface="Arial"/>
              <a:cs typeface="Arial"/>
              <a:sym typeface="Arial"/>
            </a:endParaRPr>
          </a:p>
          <a:p>
            <a:pPr indent="-44450" lvl="1" marL="730250" marR="0" rtl="0" algn="just">
              <a:lnSpc>
                <a:spcPct val="110000"/>
              </a:lnSpc>
              <a:spcBef>
                <a:spcPts val="600"/>
              </a:spcBef>
              <a:spcAft>
                <a:spcPts val="0"/>
              </a:spcAft>
              <a:buClr>
                <a:schemeClr val="dk1"/>
              </a:buClr>
              <a:buSzPts val="2000"/>
              <a:buFont typeface="Arial"/>
              <a:buNone/>
            </a:pPr>
            <a:r>
              <a:t/>
            </a:r>
            <a:endParaRPr b="0" i="0" sz="1600" u="none" cap="none" strike="noStrike">
              <a:solidFill>
                <a:schemeClr val="dk1"/>
              </a:solidFill>
              <a:latin typeface="Arial"/>
              <a:ea typeface="Arial"/>
              <a:cs typeface="Arial"/>
              <a:sym typeface="Arial"/>
            </a:endParaRPr>
          </a:p>
        </p:txBody>
      </p:sp>
    </p:spTree>
  </p:cSld>
  <p:clrMapOvr>
    <a:masterClrMapping/>
  </p:clrMapOvr>
  <mc:AlternateContent>
    <mc:Choice Requires="p14">
      <p:transition p14:dur="250">
        <p:fade/>
      </p:transition>
    </mc:Choice>
    <mc:Fallback>
      <p:transition>
        <p:fade/>
      </p:transition>
    </mc:Fallback>
  </mc:AlternateContent>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16"/>
          <p:cNvSpPr txBox="1"/>
          <p:nvPr/>
        </p:nvSpPr>
        <p:spPr>
          <a:xfrm>
            <a:off x="639248" y="3040042"/>
            <a:ext cx="7180500" cy="548700"/>
          </a:xfrm>
          <a:prstGeom prst="rect">
            <a:avLst/>
          </a:prstGeom>
          <a:noFill/>
          <a:ln>
            <a:noFill/>
          </a:ln>
        </p:spPr>
        <p:txBody>
          <a:bodyPr anchorCtr="0" anchor="b" bIns="0" lIns="0" spcFirstLastPara="1" rIns="0" wrap="square" tIns="0">
            <a:noAutofit/>
          </a:bodyPr>
          <a:lstStyle/>
          <a:p>
            <a:pPr indent="0" lvl="0" marL="0" marR="0" rtl="0" algn="l">
              <a:spcBef>
                <a:spcPts val="0"/>
              </a:spcBef>
              <a:spcAft>
                <a:spcPts val="0"/>
              </a:spcAft>
              <a:buNone/>
            </a:pPr>
            <a:r>
              <a:rPr lang="en-GB" sz="2000">
                <a:solidFill>
                  <a:srgbClr val="FFFFFF"/>
                </a:solidFill>
                <a:latin typeface="Trebuchet MS"/>
                <a:ea typeface="Trebuchet MS"/>
                <a:cs typeface="Trebuchet MS"/>
                <a:sym typeface="Trebuchet MS"/>
              </a:rPr>
              <a:t>Electricity Transition Playbook: Delivery Mechanisms </a:t>
            </a:r>
            <a:endParaRPr b="0" i="0" sz="1800" u="none" cap="none" strike="noStrike">
              <a:solidFill>
                <a:srgbClr val="242424"/>
              </a:solidFill>
              <a:latin typeface="Arial"/>
              <a:ea typeface="Arial"/>
              <a:cs typeface="Arial"/>
              <a:sym typeface="Arial"/>
            </a:endParaRPr>
          </a:p>
        </p:txBody>
      </p:sp>
      <p:sp>
        <p:nvSpPr>
          <p:cNvPr id="226" name="Google Shape;226;p16"/>
          <p:cNvSpPr txBox="1"/>
          <p:nvPr>
            <p:ph type="title"/>
          </p:nvPr>
        </p:nvSpPr>
        <p:spPr>
          <a:xfrm>
            <a:off x="629999" y="3826800"/>
            <a:ext cx="11562001" cy="20412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lt1"/>
              </a:buClr>
              <a:buSzPts val="5400"/>
              <a:buFont typeface="Trebuchet MS"/>
              <a:buNone/>
            </a:pPr>
            <a:r>
              <a:rPr lang="en-GB"/>
              <a:t>Incentives to throttle an NZ transition</a:t>
            </a:r>
            <a:endParaRPr/>
          </a:p>
        </p:txBody>
      </p:sp>
    </p:spTree>
  </p:cSld>
  <p:clrMapOvr>
    <a:masterClrMapping/>
  </p:clrMapOvr>
  <mc:AlternateContent>
    <mc:Choice Requires="p14">
      <p:transition p14:dur="250">
        <p:fade/>
      </p:transition>
    </mc:Choice>
    <mc:Fallback>
      <p:transition>
        <p:fade/>
      </p:transition>
    </mc:Fallback>
  </mc:AlternateContent>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17"/>
          <p:cNvSpPr txBox="1"/>
          <p:nvPr>
            <p:ph type="title"/>
          </p:nvPr>
        </p:nvSpPr>
        <p:spPr>
          <a:xfrm>
            <a:off x="620069" y="392182"/>
            <a:ext cx="8589245" cy="4431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a:t>Mechanisms to incentivise an NZ transition </a:t>
            </a:r>
            <a:endParaRPr/>
          </a:p>
        </p:txBody>
      </p:sp>
      <p:sp>
        <p:nvSpPr>
          <p:cNvPr id="233" name="Google Shape;233;p17"/>
          <p:cNvSpPr txBox="1"/>
          <p:nvPr/>
        </p:nvSpPr>
        <p:spPr>
          <a:xfrm>
            <a:off x="6198851" y="6174204"/>
            <a:ext cx="3799914" cy="230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900" u="sng">
                <a:solidFill>
                  <a:schemeClr val="dk1"/>
                </a:solidFill>
                <a:latin typeface="Arial"/>
                <a:ea typeface="Arial"/>
                <a:cs typeface="Arial"/>
                <a:sym typeface="Arial"/>
                <a:hlinkClick r:id="rId3">
                  <a:extLst>
                    <a:ext uri="{A12FA001-AC4F-418D-AE19-62706E023703}">
                      <ahyp:hlinkClr val="tx"/>
                    </a:ext>
                  </a:extLst>
                </a:hlinkClick>
              </a:rPr>
              <a:t> Image Source: Push and Pull signs</a:t>
            </a:r>
            <a:r>
              <a:rPr lang="en-GB" sz="900">
                <a:solidFill>
                  <a:schemeClr val="dk1"/>
                </a:solidFill>
                <a:latin typeface="Arial"/>
                <a:ea typeface="Arial"/>
                <a:cs typeface="Arial"/>
                <a:sym typeface="Arial"/>
              </a:rPr>
              <a:t> is licensed under </a:t>
            </a:r>
            <a:r>
              <a:rPr lang="en-GB" sz="900" u="sng">
                <a:solidFill>
                  <a:schemeClr val="dk1"/>
                </a:solidFill>
                <a:latin typeface="Arial"/>
                <a:ea typeface="Arial"/>
                <a:cs typeface="Arial"/>
                <a:sym typeface="Arial"/>
                <a:hlinkClick r:id="rId4">
                  <a:extLst>
                    <a:ext uri="{A12FA001-AC4F-418D-AE19-62706E023703}">
                      <ahyp:hlinkClr val="tx"/>
                    </a:ext>
                  </a:extLst>
                </a:hlinkClick>
              </a:rPr>
              <a:t>CC BY-SA</a:t>
            </a:r>
            <a:endParaRPr sz="900">
              <a:solidFill>
                <a:schemeClr val="dk1"/>
              </a:solidFill>
              <a:latin typeface="Arial"/>
              <a:ea typeface="Arial"/>
              <a:cs typeface="Arial"/>
              <a:sym typeface="Arial"/>
            </a:endParaRPr>
          </a:p>
        </p:txBody>
      </p:sp>
      <p:sp>
        <p:nvSpPr>
          <p:cNvPr id="234" name="Google Shape;234;p17"/>
          <p:cNvSpPr txBox="1"/>
          <p:nvPr/>
        </p:nvSpPr>
        <p:spPr>
          <a:xfrm>
            <a:off x="239105" y="1359517"/>
            <a:ext cx="5056795" cy="5291192"/>
          </a:xfrm>
          <a:prstGeom prst="rect">
            <a:avLst/>
          </a:prstGeom>
          <a:noFill/>
          <a:ln>
            <a:noFill/>
          </a:ln>
        </p:spPr>
        <p:txBody>
          <a:bodyPr anchorCtr="0" anchor="t" bIns="45700" lIns="91425" spcFirstLastPara="1" rIns="91425" wrap="square" tIns="45700">
            <a:spAutoFit/>
          </a:bodyPr>
          <a:lstStyle/>
          <a:p>
            <a:pPr indent="0" lvl="0" marL="101600" marR="0" rtl="0" algn="just">
              <a:lnSpc>
                <a:spcPct val="110000"/>
              </a:lnSpc>
              <a:spcBef>
                <a:spcPts val="0"/>
              </a:spcBef>
              <a:spcAft>
                <a:spcPts val="0"/>
              </a:spcAft>
              <a:buNone/>
            </a:pPr>
            <a:r>
              <a:rPr b="1" lang="en-GB" sz="1600">
                <a:solidFill>
                  <a:srgbClr val="0070C0"/>
                </a:solidFill>
                <a:latin typeface="Arial"/>
                <a:ea typeface="Arial"/>
                <a:cs typeface="Arial"/>
                <a:sym typeface="Arial"/>
              </a:rPr>
              <a:t>How can incentives throttle an NZ transition</a:t>
            </a:r>
            <a:endParaRPr/>
          </a:p>
          <a:p>
            <a:pPr indent="-171450" lvl="0" marL="273050" marR="0" rtl="0" algn="l">
              <a:lnSpc>
                <a:spcPct val="110000"/>
              </a:lnSpc>
              <a:spcBef>
                <a:spcPts val="600"/>
              </a:spcBef>
              <a:spcAft>
                <a:spcPts val="0"/>
              </a:spcAft>
              <a:buClr>
                <a:schemeClr val="dk1"/>
              </a:buClr>
              <a:buSzPts val="2000"/>
              <a:buFont typeface="Arial"/>
              <a:buChar char="•"/>
            </a:pPr>
            <a:r>
              <a:rPr lang="en-GB" sz="1600">
                <a:solidFill>
                  <a:schemeClr val="dk1"/>
                </a:solidFill>
                <a:latin typeface="Arial"/>
                <a:ea typeface="Arial"/>
                <a:cs typeface="Arial"/>
                <a:sym typeface="Arial"/>
              </a:rPr>
              <a:t>They reduce financial barriers to entering the low-carbon market economy</a:t>
            </a:r>
            <a:endParaRPr/>
          </a:p>
          <a:p>
            <a:pPr indent="-171450" lvl="0" marL="273050" marR="0" rtl="0" algn="l">
              <a:lnSpc>
                <a:spcPct val="110000"/>
              </a:lnSpc>
              <a:spcBef>
                <a:spcPts val="600"/>
              </a:spcBef>
              <a:spcAft>
                <a:spcPts val="0"/>
              </a:spcAft>
              <a:buClr>
                <a:schemeClr val="dk1"/>
              </a:buClr>
              <a:buSzPts val="2000"/>
              <a:buFont typeface="Arial"/>
              <a:buChar char="•"/>
            </a:pPr>
            <a:r>
              <a:rPr lang="en-GB" sz="1600">
                <a:solidFill>
                  <a:schemeClr val="dk1"/>
                </a:solidFill>
                <a:latin typeface="Arial"/>
                <a:ea typeface="Arial"/>
                <a:cs typeface="Arial"/>
                <a:sym typeface="Arial"/>
              </a:rPr>
              <a:t>Reduce the risk of investing in low-carbon technologies and projects</a:t>
            </a:r>
            <a:endParaRPr/>
          </a:p>
          <a:p>
            <a:pPr indent="-171450" lvl="0" marL="273050" marR="0" rtl="0" algn="l">
              <a:lnSpc>
                <a:spcPct val="110000"/>
              </a:lnSpc>
              <a:spcBef>
                <a:spcPts val="600"/>
              </a:spcBef>
              <a:spcAft>
                <a:spcPts val="0"/>
              </a:spcAft>
              <a:buClr>
                <a:schemeClr val="dk1"/>
              </a:buClr>
              <a:buSzPts val="2000"/>
              <a:buFont typeface="Arial"/>
              <a:buChar char="•"/>
            </a:pPr>
            <a:r>
              <a:rPr lang="en-GB" sz="1600">
                <a:solidFill>
                  <a:schemeClr val="dk1"/>
                </a:solidFill>
                <a:latin typeface="Arial"/>
                <a:ea typeface="Arial"/>
                <a:cs typeface="Arial"/>
                <a:sym typeface="Arial"/>
              </a:rPr>
              <a:t>Create a level playing field by reducing Market distortions</a:t>
            </a:r>
            <a:endParaRPr/>
          </a:p>
          <a:p>
            <a:pPr indent="-171450" lvl="0" marL="273050" marR="0" rtl="0" algn="l">
              <a:lnSpc>
                <a:spcPct val="110000"/>
              </a:lnSpc>
              <a:spcBef>
                <a:spcPts val="600"/>
              </a:spcBef>
              <a:spcAft>
                <a:spcPts val="0"/>
              </a:spcAft>
              <a:buClr>
                <a:schemeClr val="dk1"/>
              </a:buClr>
              <a:buSzPts val="2000"/>
              <a:buFont typeface="Arial"/>
              <a:buChar char="•"/>
            </a:pPr>
            <a:r>
              <a:rPr lang="en-GB" sz="1600">
                <a:solidFill>
                  <a:schemeClr val="dk1"/>
                </a:solidFill>
                <a:latin typeface="Arial"/>
                <a:ea typeface="Arial"/>
                <a:cs typeface="Arial"/>
                <a:sym typeface="Arial"/>
              </a:rPr>
              <a:t>Stimulate innovation</a:t>
            </a:r>
            <a:endParaRPr/>
          </a:p>
          <a:p>
            <a:pPr indent="-171450" lvl="0" marL="273050" marR="0" rtl="0" algn="l">
              <a:lnSpc>
                <a:spcPct val="110000"/>
              </a:lnSpc>
              <a:spcBef>
                <a:spcPts val="600"/>
              </a:spcBef>
              <a:spcAft>
                <a:spcPts val="0"/>
              </a:spcAft>
              <a:buClr>
                <a:schemeClr val="dk1"/>
              </a:buClr>
              <a:buSzPts val="2000"/>
              <a:buFont typeface="Arial"/>
              <a:buChar char="•"/>
            </a:pPr>
            <a:r>
              <a:rPr lang="en-GB" sz="1600">
                <a:solidFill>
                  <a:schemeClr val="dk1"/>
                </a:solidFill>
                <a:latin typeface="Arial"/>
                <a:ea typeface="Arial"/>
                <a:cs typeface="Arial"/>
                <a:sym typeface="Arial"/>
              </a:rPr>
              <a:t>Can foster social acceptance and behavioural change</a:t>
            </a:r>
            <a:endParaRPr/>
          </a:p>
          <a:p>
            <a:pPr indent="0" lvl="0" marL="101600" marR="0" rtl="0" algn="just">
              <a:lnSpc>
                <a:spcPct val="110000"/>
              </a:lnSpc>
              <a:spcBef>
                <a:spcPts val="600"/>
              </a:spcBef>
              <a:spcAft>
                <a:spcPts val="0"/>
              </a:spcAft>
              <a:buNone/>
            </a:pPr>
            <a:r>
              <a:rPr b="1" lang="en-GB" sz="1600">
                <a:solidFill>
                  <a:srgbClr val="0070C0"/>
                </a:solidFill>
                <a:latin typeface="Arial"/>
                <a:ea typeface="Arial"/>
                <a:cs typeface="Arial"/>
                <a:sym typeface="Arial"/>
              </a:rPr>
              <a:t>Classification of incentives into push and pull mechanisms</a:t>
            </a:r>
            <a:endParaRPr/>
          </a:p>
          <a:p>
            <a:pPr indent="-171450" lvl="0" marL="273050" marR="0" rtl="0" algn="l">
              <a:lnSpc>
                <a:spcPct val="110000"/>
              </a:lnSpc>
              <a:spcBef>
                <a:spcPts val="600"/>
              </a:spcBef>
              <a:spcAft>
                <a:spcPts val="0"/>
              </a:spcAft>
              <a:buClr>
                <a:schemeClr val="dk1"/>
              </a:buClr>
              <a:buSzPts val="2000"/>
              <a:buFont typeface="Arial"/>
              <a:buChar char="•"/>
            </a:pPr>
            <a:r>
              <a:rPr lang="en-GB" sz="1600">
                <a:solidFill>
                  <a:schemeClr val="dk1"/>
                </a:solidFill>
                <a:latin typeface="Arial"/>
                <a:ea typeface="Arial"/>
                <a:cs typeface="Arial"/>
                <a:sym typeface="Arial"/>
              </a:rPr>
              <a:t>Push mechanisms help in lowering entry-level barriers and risks in low-carbon investment</a:t>
            </a:r>
            <a:endParaRPr/>
          </a:p>
          <a:p>
            <a:pPr indent="-171450" lvl="0" marL="273050" marR="0" rtl="0" algn="l">
              <a:lnSpc>
                <a:spcPct val="110000"/>
              </a:lnSpc>
              <a:spcBef>
                <a:spcPts val="600"/>
              </a:spcBef>
              <a:spcAft>
                <a:spcPts val="0"/>
              </a:spcAft>
              <a:buClr>
                <a:schemeClr val="dk1"/>
              </a:buClr>
              <a:buSzPts val="2000"/>
              <a:buFont typeface="Arial"/>
              <a:buChar char="•"/>
            </a:pPr>
            <a:r>
              <a:rPr lang="en-GB" sz="1600">
                <a:solidFill>
                  <a:schemeClr val="dk1"/>
                </a:solidFill>
                <a:latin typeface="Arial"/>
                <a:ea typeface="Arial"/>
                <a:cs typeface="Arial"/>
                <a:sym typeface="Arial"/>
              </a:rPr>
              <a:t>Pull mechanisms create an enabling environment (targets, policies, laws) to discourage new investments in carbon-intensive technologies</a:t>
            </a:r>
            <a:endParaRPr/>
          </a:p>
        </p:txBody>
      </p:sp>
      <p:pic>
        <p:nvPicPr>
          <p:cNvPr descr="A close-up of a sign&#10;&#10;Description automatically generated with medium confidence" id="235" name="Google Shape;235;p17"/>
          <p:cNvPicPr preferRelativeResize="0"/>
          <p:nvPr/>
        </p:nvPicPr>
        <p:blipFill rotWithShape="1">
          <a:blip r:embed="rId5">
            <a:alphaModFix/>
          </a:blip>
          <a:srcRect b="8967" l="3295" r="53319" t="3708"/>
          <a:stretch/>
        </p:blipFill>
        <p:spPr>
          <a:xfrm>
            <a:off x="6573724" y="1308624"/>
            <a:ext cx="1194258" cy="1122607"/>
          </a:xfrm>
          <a:prstGeom prst="rect">
            <a:avLst/>
          </a:prstGeom>
          <a:noFill/>
          <a:ln>
            <a:noFill/>
          </a:ln>
        </p:spPr>
      </p:pic>
      <p:pic>
        <p:nvPicPr>
          <p:cNvPr descr="A close-up of a sign&#10;&#10;Description automatically generated with medium confidence" id="236" name="Google Shape;236;p17"/>
          <p:cNvPicPr preferRelativeResize="0"/>
          <p:nvPr/>
        </p:nvPicPr>
        <p:blipFill rotWithShape="1">
          <a:blip r:embed="rId5">
            <a:alphaModFix/>
          </a:blip>
          <a:srcRect b="6441" l="53704" r="3513" t="5959"/>
          <a:stretch/>
        </p:blipFill>
        <p:spPr>
          <a:xfrm>
            <a:off x="9998765" y="1308624"/>
            <a:ext cx="1081013" cy="1033707"/>
          </a:xfrm>
          <a:prstGeom prst="rect">
            <a:avLst/>
          </a:prstGeom>
          <a:noFill/>
          <a:ln>
            <a:noFill/>
          </a:ln>
        </p:spPr>
      </p:pic>
      <p:sp>
        <p:nvSpPr>
          <p:cNvPr id="237" name="Google Shape;237;p17"/>
          <p:cNvSpPr txBox="1"/>
          <p:nvPr/>
        </p:nvSpPr>
        <p:spPr>
          <a:xfrm>
            <a:off x="5794347" y="2679334"/>
            <a:ext cx="3224467" cy="3494871"/>
          </a:xfrm>
          <a:prstGeom prst="rect">
            <a:avLst/>
          </a:prstGeom>
          <a:noFill/>
          <a:ln>
            <a:noFill/>
          </a:ln>
        </p:spPr>
        <p:txBody>
          <a:bodyPr anchorCtr="0" anchor="t" bIns="0" lIns="0" spcFirstLastPara="1" rIns="0" wrap="square" tIns="0">
            <a:noAutofit/>
          </a:bodyPr>
          <a:lstStyle/>
          <a:p>
            <a:pPr indent="-285750" lvl="0" marL="387350" marR="0" rtl="0" algn="l">
              <a:lnSpc>
                <a:spcPct val="110000"/>
              </a:lnSpc>
              <a:spcBef>
                <a:spcPts val="300"/>
              </a:spcBef>
              <a:spcAft>
                <a:spcPts val="0"/>
              </a:spcAft>
              <a:buClr>
                <a:schemeClr val="dk1"/>
              </a:buClr>
              <a:buSzPts val="2000"/>
              <a:buFont typeface="Arial"/>
              <a:buChar char="•"/>
            </a:pPr>
            <a:r>
              <a:rPr b="0" i="0" lang="en-GB" sz="1600" u="none" cap="none" strike="noStrike">
                <a:solidFill>
                  <a:srgbClr val="111111"/>
                </a:solidFill>
                <a:latin typeface="Arial"/>
                <a:ea typeface="Arial"/>
                <a:cs typeface="Arial"/>
                <a:sym typeface="Arial"/>
              </a:rPr>
              <a:t>Feed-in Tariffs (FITs)</a:t>
            </a:r>
            <a:endParaRPr/>
          </a:p>
          <a:p>
            <a:pPr indent="-285750" lvl="0" marL="387350" marR="0" rtl="0" algn="l">
              <a:lnSpc>
                <a:spcPct val="110000"/>
              </a:lnSpc>
              <a:spcBef>
                <a:spcPts val="600"/>
              </a:spcBef>
              <a:spcAft>
                <a:spcPts val="0"/>
              </a:spcAft>
              <a:buClr>
                <a:schemeClr val="dk1"/>
              </a:buClr>
              <a:buSzPts val="2000"/>
              <a:buFont typeface="Arial"/>
              <a:buChar char="•"/>
            </a:pPr>
            <a:r>
              <a:rPr b="0" i="0" lang="en-GB" sz="1600" u="none" cap="none" strike="noStrike">
                <a:solidFill>
                  <a:srgbClr val="111111"/>
                </a:solidFill>
                <a:latin typeface="Arial"/>
                <a:ea typeface="Arial"/>
                <a:cs typeface="Arial"/>
                <a:sym typeface="Arial"/>
              </a:rPr>
              <a:t>Contracts for Difference (CfDs)</a:t>
            </a:r>
            <a:endParaRPr/>
          </a:p>
          <a:p>
            <a:pPr indent="-285750" lvl="0" marL="387350" marR="0" rtl="0" algn="l">
              <a:lnSpc>
                <a:spcPct val="110000"/>
              </a:lnSpc>
              <a:spcBef>
                <a:spcPts val="600"/>
              </a:spcBef>
              <a:spcAft>
                <a:spcPts val="0"/>
              </a:spcAft>
              <a:buClr>
                <a:schemeClr val="dk1"/>
              </a:buClr>
              <a:buSzPts val="2000"/>
              <a:buFont typeface="Arial"/>
              <a:buChar char="•"/>
            </a:pPr>
            <a:r>
              <a:rPr b="0" i="0" lang="en-GB" sz="1600" u="none" cap="none" strike="noStrike">
                <a:solidFill>
                  <a:srgbClr val="111111"/>
                </a:solidFill>
                <a:latin typeface="Arial"/>
                <a:ea typeface="Arial"/>
                <a:cs typeface="Arial"/>
                <a:sym typeface="Arial"/>
              </a:rPr>
              <a:t>Investment Tax Credits (ITCs)</a:t>
            </a:r>
            <a:endParaRPr/>
          </a:p>
          <a:p>
            <a:pPr indent="-285750" lvl="0" marL="387350" marR="0" rtl="0" algn="l">
              <a:lnSpc>
                <a:spcPct val="110000"/>
              </a:lnSpc>
              <a:spcBef>
                <a:spcPts val="600"/>
              </a:spcBef>
              <a:spcAft>
                <a:spcPts val="0"/>
              </a:spcAft>
              <a:buClr>
                <a:schemeClr val="dk1"/>
              </a:buClr>
              <a:buSzPts val="2000"/>
              <a:buFont typeface="Arial"/>
              <a:buChar char="•"/>
            </a:pPr>
            <a:r>
              <a:rPr b="0" i="0" lang="en-GB" sz="1600" u="none" cap="none" strike="noStrike">
                <a:solidFill>
                  <a:srgbClr val="111111"/>
                </a:solidFill>
                <a:latin typeface="Arial"/>
                <a:ea typeface="Arial"/>
                <a:cs typeface="Arial"/>
                <a:sym typeface="Arial"/>
              </a:rPr>
              <a:t>Production Tax Credits (PTCs)</a:t>
            </a:r>
            <a:endParaRPr/>
          </a:p>
          <a:p>
            <a:pPr indent="-285750" lvl="0" marL="387350" marR="0" rtl="0" algn="l">
              <a:lnSpc>
                <a:spcPct val="110000"/>
              </a:lnSpc>
              <a:spcBef>
                <a:spcPts val="600"/>
              </a:spcBef>
              <a:spcAft>
                <a:spcPts val="0"/>
              </a:spcAft>
              <a:buClr>
                <a:schemeClr val="dk1"/>
              </a:buClr>
              <a:buSzPts val="2000"/>
              <a:buFont typeface="Arial"/>
              <a:buChar char="•"/>
            </a:pPr>
            <a:r>
              <a:rPr b="0" i="0" lang="en-GB" sz="1600" u="none" cap="none" strike="noStrike">
                <a:solidFill>
                  <a:srgbClr val="111111"/>
                </a:solidFill>
                <a:latin typeface="Arial"/>
                <a:ea typeface="Arial"/>
                <a:cs typeface="Arial"/>
                <a:sym typeface="Arial"/>
              </a:rPr>
              <a:t>Net Metering</a:t>
            </a:r>
            <a:endParaRPr/>
          </a:p>
          <a:p>
            <a:pPr indent="-285750" lvl="0" marL="387350" marR="0" rtl="0" algn="l">
              <a:lnSpc>
                <a:spcPct val="110000"/>
              </a:lnSpc>
              <a:spcBef>
                <a:spcPts val="600"/>
              </a:spcBef>
              <a:spcAft>
                <a:spcPts val="0"/>
              </a:spcAft>
              <a:buClr>
                <a:schemeClr val="dk1"/>
              </a:buClr>
              <a:buSzPts val="2000"/>
              <a:buFont typeface="Arial"/>
              <a:buChar char="•"/>
            </a:pPr>
            <a:r>
              <a:rPr b="0" i="0" lang="en-GB" sz="1600" u="none" cap="none" strike="noStrike">
                <a:solidFill>
                  <a:srgbClr val="111111"/>
                </a:solidFill>
                <a:latin typeface="Arial"/>
                <a:ea typeface="Arial"/>
                <a:cs typeface="Arial"/>
                <a:sym typeface="Arial"/>
              </a:rPr>
              <a:t>Green Bonds</a:t>
            </a:r>
            <a:endParaRPr/>
          </a:p>
          <a:p>
            <a:pPr indent="-285750" lvl="0" marL="387350" marR="0" rtl="0" algn="l">
              <a:lnSpc>
                <a:spcPct val="110000"/>
              </a:lnSpc>
              <a:spcBef>
                <a:spcPts val="600"/>
              </a:spcBef>
              <a:spcAft>
                <a:spcPts val="0"/>
              </a:spcAft>
              <a:buClr>
                <a:schemeClr val="dk1"/>
              </a:buClr>
              <a:buSzPts val="2000"/>
              <a:buFont typeface="Arial"/>
              <a:buChar char="•"/>
            </a:pPr>
            <a:r>
              <a:rPr b="0" i="0" lang="en-GB" sz="1600" u="none" cap="none" strike="noStrike">
                <a:solidFill>
                  <a:srgbClr val="111111"/>
                </a:solidFill>
                <a:latin typeface="Arial"/>
                <a:ea typeface="Arial"/>
                <a:cs typeface="Arial"/>
                <a:sym typeface="Arial"/>
              </a:rPr>
              <a:t>Time-of-Use (TOU) and Dynamic Pricing</a:t>
            </a:r>
            <a:endParaRPr/>
          </a:p>
          <a:p>
            <a:pPr indent="-285750" lvl="0" marL="387350" marR="0" rtl="0" algn="l">
              <a:lnSpc>
                <a:spcPct val="110000"/>
              </a:lnSpc>
              <a:spcBef>
                <a:spcPts val="600"/>
              </a:spcBef>
              <a:spcAft>
                <a:spcPts val="0"/>
              </a:spcAft>
              <a:buClr>
                <a:schemeClr val="dk1"/>
              </a:buClr>
              <a:buSzPts val="2000"/>
              <a:buFont typeface="Arial"/>
              <a:buChar char="•"/>
            </a:pPr>
            <a:r>
              <a:rPr b="0" i="0" lang="en-GB" sz="1600" u="none" cap="none" strike="noStrike">
                <a:solidFill>
                  <a:srgbClr val="111111"/>
                </a:solidFill>
                <a:latin typeface="Arial"/>
                <a:ea typeface="Arial"/>
                <a:cs typeface="Arial"/>
                <a:sym typeface="Arial"/>
              </a:rPr>
              <a:t>Demand Response Programs</a:t>
            </a:r>
            <a:endParaRPr/>
          </a:p>
          <a:p>
            <a:pPr indent="-158750" lvl="0" marL="387350" marR="0" rtl="0" algn="l">
              <a:lnSpc>
                <a:spcPct val="110000"/>
              </a:lnSpc>
              <a:spcBef>
                <a:spcPts val="600"/>
              </a:spcBef>
              <a:spcAft>
                <a:spcPts val="300"/>
              </a:spcAft>
              <a:buClr>
                <a:schemeClr val="dk1"/>
              </a:buClr>
              <a:buSzPts val="2000"/>
              <a:buFont typeface="Arial"/>
              <a:buNone/>
            </a:pPr>
            <a:r>
              <a:t/>
            </a:r>
            <a:endParaRPr b="0" i="0" sz="1800" u="none" cap="none" strike="noStrike">
              <a:solidFill>
                <a:srgbClr val="111111"/>
              </a:solidFill>
              <a:latin typeface="Arial"/>
              <a:ea typeface="Arial"/>
              <a:cs typeface="Arial"/>
              <a:sym typeface="Arial"/>
            </a:endParaRPr>
          </a:p>
        </p:txBody>
      </p:sp>
      <p:sp>
        <p:nvSpPr>
          <p:cNvPr id="238" name="Google Shape;238;p17"/>
          <p:cNvSpPr txBox="1"/>
          <p:nvPr/>
        </p:nvSpPr>
        <p:spPr>
          <a:xfrm>
            <a:off x="9394098" y="2628657"/>
            <a:ext cx="2558797" cy="2752912"/>
          </a:xfrm>
          <a:prstGeom prst="rect">
            <a:avLst/>
          </a:prstGeom>
          <a:noFill/>
          <a:ln>
            <a:noFill/>
          </a:ln>
        </p:spPr>
        <p:txBody>
          <a:bodyPr anchorCtr="0" anchor="t" bIns="0" lIns="0" spcFirstLastPara="1" rIns="0" wrap="square" tIns="0">
            <a:noAutofit/>
          </a:bodyPr>
          <a:lstStyle/>
          <a:p>
            <a:pPr indent="-285750" lvl="0" marL="387350" marR="0" rtl="0" algn="l">
              <a:lnSpc>
                <a:spcPct val="110000"/>
              </a:lnSpc>
              <a:spcBef>
                <a:spcPts val="300"/>
              </a:spcBef>
              <a:spcAft>
                <a:spcPts val="0"/>
              </a:spcAft>
              <a:buClr>
                <a:schemeClr val="dk1"/>
              </a:buClr>
              <a:buSzPts val="2000"/>
              <a:buFont typeface="Arial"/>
              <a:buChar char="•"/>
            </a:pPr>
            <a:r>
              <a:rPr b="0" i="0" lang="en-GB" sz="1800" u="none" cap="none" strike="noStrike">
                <a:solidFill>
                  <a:srgbClr val="111111"/>
                </a:solidFill>
                <a:latin typeface="Arial"/>
                <a:ea typeface="Arial"/>
                <a:cs typeface="Arial"/>
                <a:sym typeface="Arial"/>
              </a:rPr>
              <a:t>Carbon Taxation</a:t>
            </a:r>
            <a:endParaRPr/>
          </a:p>
          <a:p>
            <a:pPr indent="-285750" lvl="0" marL="387350" marR="0" rtl="0" algn="l">
              <a:lnSpc>
                <a:spcPct val="110000"/>
              </a:lnSpc>
              <a:spcBef>
                <a:spcPts val="600"/>
              </a:spcBef>
              <a:spcAft>
                <a:spcPts val="0"/>
              </a:spcAft>
              <a:buClr>
                <a:schemeClr val="dk1"/>
              </a:buClr>
              <a:buSzPts val="2000"/>
              <a:buFont typeface="Arial"/>
              <a:buChar char="•"/>
            </a:pPr>
            <a:r>
              <a:rPr b="0" i="0" lang="en-GB" sz="1800" u="none" cap="none" strike="noStrike">
                <a:solidFill>
                  <a:srgbClr val="111111"/>
                </a:solidFill>
                <a:latin typeface="Arial"/>
                <a:ea typeface="Arial"/>
                <a:cs typeface="Arial"/>
                <a:sym typeface="Arial"/>
              </a:rPr>
              <a:t>Carbon Pricing</a:t>
            </a:r>
            <a:endParaRPr/>
          </a:p>
          <a:p>
            <a:pPr indent="-285750" lvl="0" marL="387350" marR="0" rtl="0" algn="l">
              <a:lnSpc>
                <a:spcPct val="110000"/>
              </a:lnSpc>
              <a:spcBef>
                <a:spcPts val="600"/>
              </a:spcBef>
              <a:spcAft>
                <a:spcPts val="0"/>
              </a:spcAft>
              <a:buClr>
                <a:schemeClr val="dk1"/>
              </a:buClr>
              <a:buSzPts val="2000"/>
              <a:buFont typeface="Arial"/>
              <a:buChar char="•"/>
            </a:pPr>
            <a:r>
              <a:rPr b="0" i="0" lang="en-GB" sz="1800" u="none" cap="none" strike="noStrike">
                <a:solidFill>
                  <a:srgbClr val="111111"/>
                </a:solidFill>
                <a:latin typeface="Arial"/>
                <a:ea typeface="Arial"/>
                <a:cs typeface="Arial"/>
                <a:sym typeface="Arial"/>
              </a:rPr>
              <a:t>International Agreements</a:t>
            </a:r>
            <a:endParaRPr/>
          </a:p>
          <a:p>
            <a:pPr indent="-285750" lvl="0" marL="387350" marR="0" rtl="0" algn="l">
              <a:lnSpc>
                <a:spcPct val="110000"/>
              </a:lnSpc>
              <a:spcBef>
                <a:spcPts val="600"/>
              </a:spcBef>
              <a:spcAft>
                <a:spcPts val="0"/>
              </a:spcAft>
              <a:buClr>
                <a:schemeClr val="dk1"/>
              </a:buClr>
              <a:buSzPts val="2000"/>
              <a:buFont typeface="Arial"/>
              <a:buChar char="•"/>
            </a:pPr>
            <a:r>
              <a:rPr b="0" i="0" lang="en-GB" sz="1800" u="none" cap="none" strike="noStrike">
                <a:solidFill>
                  <a:srgbClr val="111111"/>
                </a:solidFill>
                <a:latin typeface="Arial"/>
                <a:ea typeface="Arial"/>
                <a:cs typeface="Arial"/>
                <a:sym typeface="Arial"/>
              </a:rPr>
              <a:t>No new coal policies </a:t>
            </a:r>
            <a:endParaRPr/>
          </a:p>
          <a:p>
            <a:pPr indent="-158750" lvl="0" marL="387350" marR="0" rtl="0" algn="l">
              <a:lnSpc>
                <a:spcPct val="110000"/>
              </a:lnSpc>
              <a:spcBef>
                <a:spcPts val="600"/>
              </a:spcBef>
              <a:spcAft>
                <a:spcPts val="300"/>
              </a:spcAft>
              <a:buClr>
                <a:schemeClr val="dk1"/>
              </a:buClr>
              <a:buSzPts val="2000"/>
              <a:buFont typeface="Arial"/>
              <a:buNone/>
            </a:pPr>
            <a:r>
              <a:t/>
            </a:r>
            <a:endParaRPr b="0" i="0" sz="1800" u="none" cap="none" strike="noStrike">
              <a:solidFill>
                <a:srgbClr val="111111"/>
              </a:solidFill>
              <a:latin typeface="Arial"/>
              <a:ea typeface="Arial"/>
              <a:cs typeface="Arial"/>
              <a:sym typeface="Arial"/>
            </a:endParaRPr>
          </a:p>
        </p:txBody>
      </p:sp>
    </p:spTree>
  </p:cSld>
  <p:clrMapOvr>
    <a:masterClrMapping/>
  </p:clrMapOvr>
  <mc:AlternateContent>
    <mc:Choice Requires="p14">
      <p:transition p14:dur="250">
        <p:fade/>
      </p:transition>
    </mc:Choice>
    <mc:Fallback>
      <p:transition>
        <p:fade/>
      </p:transition>
    </mc:Fallback>
  </mc:AlternateContent>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18"/>
          <p:cNvSpPr txBox="1"/>
          <p:nvPr>
            <p:ph type="title"/>
          </p:nvPr>
        </p:nvSpPr>
        <p:spPr>
          <a:xfrm>
            <a:off x="620069" y="392182"/>
            <a:ext cx="8589245" cy="4431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a:t>Mechanisms to incentivise an NZ transition</a:t>
            </a:r>
            <a:endParaRPr/>
          </a:p>
        </p:txBody>
      </p:sp>
      <p:pic>
        <p:nvPicPr>
          <p:cNvPr descr="A close-up of a sign&#10;&#10;Description automatically generated with medium confidence" id="245" name="Google Shape;245;p18"/>
          <p:cNvPicPr preferRelativeResize="0"/>
          <p:nvPr/>
        </p:nvPicPr>
        <p:blipFill rotWithShape="1">
          <a:blip r:embed="rId3">
            <a:alphaModFix/>
          </a:blip>
          <a:srcRect b="8967" l="3295" r="53319" t="3708"/>
          <a:stretch/>
        </p:blipFill>
        <p:spPr>
          <a:xfrm>
            <a:off x="5550553" y="1065191"/>
            <a:ext cx="492416" cy="462873"/>
          </a:xfrm>
          <a:prstGeom prst="rect">
            <a:avLst/>
          </a:prstGeom>
          <a:noFill/>
          <a:ln>
            <a:noFill/>
          </a:ln>
        </p:spPr>
      </p:pic>
      <p:sp>
        <p:nvSpPr>
          <p:cNvPr id="246" name="Google Shape;246;p18"/>
          <p:cNvSpPr txBox="1"/>
          <p:nvPr/>
        </p:nvSpPr>
        <p:spPr>
          <a:xfrm>
            <a:off x="68377" y="1178282"/>
            <a:ext cx="5905523" cy="1998299"/>
          </a:xfrm>
          <a:prstGeom prst="rect">
            <a:avLst/>
          </a:prstGeom>
          <a:noFill/>
          <a:ln>
            <a:noFill/>
          </a:ln>
        </p:spPr>
        <p:txBody>
          <a:bodyPr anchorCtr="0" anchor="t" bIns="0" lIns="0" spcFirstLastPara="1" rIns="0" wrap="square" tIns="0">
            <a:noAutofit/>
          </a:bodyPr>
          <a:lstStyle/>
          <a:p>
            <a:pPr indent="0" lvl="0" marL="101600" marR="0" rtl="0" algn="just">
              <a:lnSpc>
                <a:spcPct val="110000"/>
              </a:lnSpc>
              <a:spcBef>
                <a:spcPts val="300"/>
              </a:spcBef>
              <a:spcAft>
                <a:spcPts val="0"/>
              </a:spcAft>
              <a:buClr>
                <a:schemeClr val="dk1"/>
              </a:buClr>
              <a:buSzPts val="2000"/>
              <a:buFont typeface="Arial"/>
              <a:buNone/>
            </a:pPr>
            <a:r>
              <a:rPr b="1" i="0" lang="en-GB" sz="1600" u="none" cap="none" strike="noStrike">
                <a:solidFill>
                  <a:srgbClr val="0070C0"/>
                </a:solidFill>
                <a:latin typeface="Arial"/>
                <a:ea typeface="Arial"/>
                <a:cs typeface="Arial"/>
                <a:sym typeface="Arial"/>
              </a:rPr>
              <a:t>Feed-in Tariffs (FiTs)</a:t>
            </a:r>
            <a:endParaRPr/>
          </a:p>
          <a:p>
            <a:pPr indent="-171450" lvl="0" marL="273050" marR="0" rtl="0" algn="just">
              <a:lnSpc>
                <a:spcPct val="110000"/>
              </a:lnSpc>
              <a:spcBef>
                <a:spcPts val="600"/>
              </a:spcBef>
              <a:spcAft>
                <a:spcPts val="0"/>
              </a:spcAft>
              <a:buClr>
                <a:schemeClr val="dk1"/>
              </a:buClr>
              <a:buSzPts val="2000"/>
              <a:buFont typeface="Arial"/>
              <a:buChar char="•"/>
            </a:pPr>
            <a:r>
              <a:rPr b="0" i="0" lang="en-GB" sz="1200" u="none" cap="none" strike="noStrike">
                <a:solidFill>
                  <a:schemeClr val="dk1"/>
                </a:solidFill>
                <a:latin typeface="Arial"/>
                <a:ea typeface="Arial"/>
                <a:cs typeface="Arial"/>
                <a:sym typeface="Arial"/>
              </a:rPr>
              <a:t>Policy tool designed to promote </a:t>
            </a:r>
            <a:r>
              <a:rPr b="0" i="0" lang="en-GB" sz="1200" u="sng" cap="none" strike="noStrike">
                <a:solidFill>
                  <a:schemeClr val="dk1"/>
                </a:solidFill>
                <a:latin typeface="Arial"/>
                <a:ea typeface="Arial"/>
                <a:cs typeface="Arial"/>
                <a:sym typeface="Arial"/>
              </a:rPr>
              <a:t>investment in renewable energy (RE) sources</a:t>
            </a:r>
            <a:r>
              <a:rPr b="0" i="0" lang="en-GB" sz="1200" u="none" cap="none" strike="noStrike">
                <a:solidFill>
                  <a:schemeClr val="dk1"/>
                </a:solidFill>
                <a:latin typeface="Arial"/>
                <a:ea typeface="Arial"/>
                <a:cs typeface="Arial"/>
                <a:sym typeface="Arial"/>
              </a:rPr>
              <a:t>.</a:t>
            </a:r>
            <a:endParaRPr/>
          </a:p>
          <a:p>
            <a:pPr indent="-171450" lvl="0" marL="273050" marR="0" rtl="0" algn="just">
              <a:lnSpc>
                <a:spcPct val="110000"/>
              </a:lnSpc>
              <a:spcBef>
                <a:spcPts val="600"/>
              </a:spcBef>
              <a:spcAft>
                <a:spcPts val="0"/>
              </a:spcAft>
              <a:buClr>
                <a:schemeClr val="dk1"/>
              </a:buClr>
              <a:buSzPts val="2000"/>
              <a:buFont typeface="Arial"/>
              <a:buChar char="•"/>
            </a:pPr>
            <a:r>
              <a:rPr b="0" i="0" lang="en-GB" sz="1200" u="none" cap="none" strike="noStrike">
                <a:solidFill>
                  <a:schemeClr val="dk1"/>
                </a:solidFill>
                <a:latin typeface="Arial"/>
                <a:ea typeface="Arial"/>
                <a:cs typeface="Arial"/>
                <a:sym typeface="Arial"/>
              </a:rPr>
              <a:t>Promise of above-market price for what RE producers deliver to the grid. </a:t>
            </a:r>
            <a:endParaRPr/>
          </a:p>
          <a:p>
            <a:pPr indent="-171450" lvl="0" marL="273050" marR="0" rtl="0" algn="just">
              <a:lnSpc>
                <a:spcPct val="110000"/>
              </a:lnSpc>
              <a:spcBef>
                <a:spcPts val="600"/>
              </a:spcBef>
              <a:spcAft>
                <a:spcPts val="0"/>
              </a:spcAft>
              <a:buClr>
                <a:schemeClr val="dk1"/>
              </a:buClr>
              <a:buSzPts val="2000"/>
              <a:buFont typeface="Arial"/>
              <a:buChar char="•"/>
            </a:pPr>
            <a:r>
              <a:rPr b="0" i="0" lang="en-GB" sz="1200" u="none" cap="none" strike="noStrike">
                <a:solidFill>
                  <a:schemeClr val="dk1"/>
                </a:solidFill>
                <a:latin typeface="Arial"/>
                <a:ea typeface="Arial"/>
                <a:cs typeface="Arial"/>
                <a:sym typeface="Arial"/>
              </a:rPr>
              <a:t>Started in 1978 in the USA to respond to the oil-induced energy crisis</a:t>
            </a:r>
            <a:endParaRPr/>
          </a:p>
          <a:p>
            <a:pPr indent="-171450" lvl="0" marL="273050" marR="0" rtl="0" algn="just">
              <a:lnSpc>
                <a:spcPct val="110000"/>
              </a:lnSpc>
              <a:spcBef>
                <a:spcPts val="600"/>
              </a:spcBef>
              <a:spcAft>
                <a:spcPts val="0"/>
              </a:spcAft>
              <a:buClr>
                <a:schemeClr val="dk1"/>
              </a:buClr>
              <a:buSzPts val="2000"/>
              <a:buFont typeface="Arial"/>
              <a:buChar char="•"/>
            </a:pPr>
            <a:r>
              <a:rPr b="0" i="0" lang="en-GB" sz="1200" u="none" cap="none" strike="noStrike">
                <a:solidFill>
                  <a:schemeClr val="dk1"/>
                </a:solidFill>
                <a:latin typeface="Arial"/>
                <a:ea typeface="Arial"/>
                <a:cs typeface="Arial"/>
                <a:sym typeface="Arial"/>
              </a:rPr>
              <a:t>Fixed Prices, long-term certainty (reduced market exposure), and technology-specific fixed rates.</a:t>
            </a:r>
            <a:endParaRPr/>
          </a:p>
          <a:p>
            <a:pPr indent="0" lvl="0" marL="101600" marR="0" rtl="0" algn="just">
              <a:lnSpc>
                <a:spcPct val="110000"/>
              </a:lnSpc>
              <a:spcBef>
                <a:spcPts val="600"/>
              </a:spcBef>
              <a:spcAft>
                <a:spcPts val="300"/>
              </a:spcAft>
              <a:buClr>
                <a:schemeClr val="dk1"/>
              </a:buClr>
              <a:buSzPts val="2000"/>
              <a:buFont typeface="Arial"/>
              <a:buNone/>
            </a:pPr>
            <a:r>
              <a:t/>
            </a:r>
            <a:endParaRPr b="0" i="0" sz="1400" u="none" cap="none" strike="noStrike">
              <a:solidFill>
                <a:schemeClr val="dk1"/>
              </a:solidFill>
              <a:latin typeface="Arial"/>
              <a:ea typeface="Arial"/>
              <a:cs typeface="Arial"/>
              <a:sym typeface="Arial"/>
            </a:endParaRPr>
          </a:p>
        </p:txBody>
      </p:sp>
      <p:grpSp>
        <p:nvGrpSpPr>
          <p:cNvPr id="247" name="Google Shape;247;p18"/>
          <p:cNvGrpSpPr/>
          <p:nvPr/>
        </p:nvGrpSpPr>
        <p:grpSpPr>
          <a:xfrm>
            <a:off x="155940" y="2850423"/>
            <a:ext cx="5729549" cy="3960322"/>
            <a:chOff x="455179" y="3370323"/>
            <a:chExt cx="5853564" cy="3960322"/>
          </a:xfrm>
        </p:grpSpPr>
        <p:pic>
          <p:nvPicPr>
            <p:cNvPr descr="A flag of germany with red yellow and black stripes&#10;&#10;Description automatically generated with low confidence" id="248" name="Google Shape;248;p18"/>
            <p:cNvPicPr preferRelativeResize="0"/>
            <p:nvPr/>
          </p:nvPicPr>
          <p:blipFill rotWithShape="1">
            <a:blip r:embed="rId4">
              <a:alphaModFix/>
            </a:blip>
            <a:srcRect b="0" l="0" r="0" t="0"/>
            <a:stretch/>
          </p:blipFill>
          <p:spPr>
            <a:xfrm>
              <a:off x="455179" y="3501851"/>
              <a:ext cx="746415" cy="447849"/>
            </a:xfrm>
            <a:prstGeom prst="rect">
              <a:avLst/>
            </a:prstGeom>
            <a:noFill/>
            <a:ln>
              <a:noFill/>
            </a:ln>
          </p:spPr>
        </p:pic>
        <p:sp>
          <p:nvSpPr>
            <p:cNvPr id="249" name="Google Shape;249;p18"/>
            <p:cNvSpPr txBox="1"/>
            <p:nvPr/>
          </p:nvSpPr>
          <p:spPr>
            <a:xfrm>
              <a:off x="1201593" y="3370323"/>
              <a:ext cx="5016501" cy="83099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GB" sz="1200">
                  <a:solidFill>
                    <a:schemeClr val="dk1"/>
                  </a:solidFill>
                  <a:latin typeface="Arial"/>
                  <a:ea typeface="Arial"/>
                  <a:cs typeface="Arial"/>
                  <a:sym typeface="Arial"/>
                </a:rPr>
                <a:t>The German FiT, known as the Renewable Energy Sources Act (EEG); introduced in 2000. Rates based on the technology and capacity; gradual decrease over time to reflect the declining costs of renewable energy technologies.</a:t>
              </a:r>
              <a:endParaRPr/>
            </a:p>
          </p:txBody>
        </p:sp>
        <p:sp>
          <p:nvSpPr>
            <p:cNvPr id="250" name="Google Shape;250;p18"/>
            <p:cNvSpPr txBox="1"/>
            <p:nvPr/>
          </p:nvSpPr>
          <p:spPr>
            <a:xfrm>
              <a:off x="1281955" y="6314982"/>
              <a:ext cx="5026788" cy="1015663"/>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GB" sz="1200">
                  <a:solidFill>
                    <a:schemeClr val="dk1"/>
                  </a:solidFill>
                  <a:latin typeface="Arial"/>
                  <a:ea typeface="Arial"/>
                  <a:cs typeface="Arial"/>
                  <a:sym typeface="Arial"/>
                </a:rPr>
                <a:t>CfDs are managed by a government-owned company called the Low Carbon Contracts Company (LCCC), which signs contracts with renewable energy producers and makes payments to them. Lasts for 15 years after which the renewable energy producers sell their electricity at the market price</a:t>
              </a:r>
              <a:endParaRPr/>
            </a:p>
          </p:txBody>
        </p:sp>
      </p:grpSp>
      <p:sp>
        <p:nvSpPr>
          <p:cNvPr id="251" name="Google Shape;251;p18"/>
          <p:cNvSpPr txBox="1"/>
          <p:nvPr/>
        </p:nvSpPr>
        <p:spPr>
          <a:xfrm>
            <a:off x="65470" y="3758664"/>
            <a:ext cx="5905523" cy="2180116"/>
          </a:xfrm>
          <a:prstGeom prst="rect">
            <a:avLst/>
          </a:prstGeom>
          <a:noFill/>
          <a:ln>
            <a:noFill/>
          </a:ln>
        </p:spPr>
        <p:txBody>
          <a:bodyPr anchorCtr="0" anchor="t" bIns="0" lIns="0" spcFirstLastPara="1" rIns="0" wrap="square" tIns="0">
            <a:noAutofit/>
          </a:bodyPr>
          <a:lstStyle/>
          <a:p>
            <a:pPr indent="0" lvl="0" marL="101600" marR="0" rtl="0" algn="just">
              <a:lnSpc>
                <a:spcPct val="110000"/>
              </a:lnSpc>
              <a:spcBef>
                <a:spcPts val="300"/>
              </a:spcBef>
              <a:spcAft>
                <a:spcPts val="0"/>
              </a:spcAft>
              <a:buClr>
                <a:schemeClr val="dk1"/>
              </a:buClr>
              <a:buSzPts val="2000"/>
              <a:buFont typeface="Arial"/>
              <a:buNone/>
            </a:pPr>
            <a:r>
              <a:rPr b="1" i="0" lang="en-GB" sz="1600" u="none" cap="none" strike="noStrike">
                <a:solidFill>
                  <a:srgbClr val="0070C0"/>
                </a:solidFill>
                <a:latin typeface="Arial"/>
                <a:ea typeface="Arial"/>
                <a:cs typeface="Arial"/>
                <a:sym typeface="Arial"/>
              </a:rPr>
              <a:t>Contracts for Difference (CfDs)</a:t>
            </a:r>
            <a:endParaRPr/>
          </a:p>
          <a:p>
            <a:pPr indent="-171450" lvl="0" marL="273050" marR="0" rtl="0" algn="just">
              <a:lnSpc>
                <a:spcPct val="110000"/>
              </a:lnSpc>
              <a:spcBef>
                <a:spcPts val="600"/>
              </a:spcBef>
              <a:spcAft>
                <a:spcPts val="0"/>
              </a:spcAft>
              <a:buClr>
                <a:schemeClr val="dk1"/>
              </a:buClr>
              <a:buSzPts val="2000"/>
              <a:buFont typeface="Arial"/>
              <a:buChar char="•"/>
            </a:pPr>
            <a:r>
              <a:rPr b="0" i="0" lang="en-GB" sz="1200" u="none" cap="none" strike="noStrike">
                <a:solidFill>
                  <a:srgbClr val="374151"/>
                </a:solidFill>
                <a:latin typeface="Arial"/>
                <a:ea typeface="Arial"/>
                <a:cs typeface="Arial"/>
                <a:sym typeface="Arial"/>
              </a:rPr>
              <a:t>Operate on a market-driven price mechanism. </a:t>
            </a:r>
            <a:endParaRPr/>
          </a:p>
          <a:p>
            <a:pPr indent="-171450" lvl="0" marL="273050" marR="0" rtl="0" algn="just">
              <a:lnSpc>
                <a:spcPct val="110000"/>
              </a:lnSpc>
              <a:spcBef>
                <a:spcPts val="600"/>
              </a:spcBef>
              <a:spcAft>
                <a:spcPts val="0"/>
              </a:spcAft>
              <a:buClr>
                <a:schemeClr val="dk1"/>
              </a:buClr>
              <a:buSzPts val="2000"/>
              <a:buFont typeface="Arial"/>
              <a:buChar char="•"/>
            </a:pPr>
            <a:r>
              <a:rPr b="0" i="0" lang="en-GB" sz="1200" u="none" cap="none" strike="noStrike">
                <a:solidFill>
                  <a:srgbClr val="374151"/>
                </a:solidFill>
                <a:latin typeface="Arial"/>
                <a:ea typeface="Arial"/>
                <a:cs typeface="Arial"/>
                <a:sym typeface="Arial"/>
              </a:rPr>
              <a:t>The government sets a strike price, representing the guaranteed price at which the electricity generated from eligible renewable energy projects will be purchased. </a:t>
            </a:r>
            <a:endParaRPr/>
          </a:p>
          <a:p>
            <a:pPr indent="-171450" lvl="0" marL="273050" marR="0" rtl="0" algn="just">
              <a:lnSpc>
                <a:spcPct val="110000"/>
              </a:lnSpc>
              <a:spcBef>
                <a:spcPts val="600"/>
              </a:spcBef>
              <a:spcAft>
                <a:spcPts val="0"/>
              </a:spcAft>
              <a:buClr>
                <a:schemeClr val="dk1"/>
              </a:buClr>
              <a:buSzPts val="2000"/>
              <a:buFont typeface="Arial"/>
              <a:buChar char="•"/>
            </a:pPr>
            <a:r>
              <a:rPr b="0" i="0" lang="en-GB" sz="1200" u="none" cap="none" strike="noStrike">
                <a:solidFill>
                  <a:srgbClr val="374151"/>
                </a:solidFill>
                <a:latin typeface="Arial"/>
                <a:ea typeface="Arial"/>
                <a:cs typeface="Arial"/>
                <a:sym typeface="Arial"/>
              </a:rPr>
              <a:t>If the market price is lower than the strike price, the government pays the generator the difference and vice versa. </a:t>
            </a:r>
            <a:endParaRPr/>
          </a:p>
          <a:p>
            <a:pPr indent="-171450" lvl="0" marL="273050" marR="0" rtl="0" algn="just">
              <a:lnSpc>
                <a:spcPct val="110000"/>
              </a:lnSpc>
              <a:spcBef>
                <a:spcPts val="600"/>
              </a:spcBef>
              <a:spcAft>
                <a:spcPts val="300"/>
              </a:spcAft>
              <a:buClr>
                <a:schemeClr val="dk1"/>
              </a:buClr>
              <a:buSzPts val="2000"/>
              <a:buFont typeface="Arial"/>
              <a:buChar char="•"/>
            </a:pPr>
            <a:r>
              <a:rPr b="0" i="0" lang="en-GB" sz="1200" u="none" cap="none" strike="noStrike">
                <a:solidFill>
                  <a:srgbClr val="374151"/>
                </a:solidFill>
                <a:latin typeface="Arial"/>
                <a:ea typeface="Arial"/>
                <a:cs typeface="Arial"/>
                <a:sym typeface="Arial"/>
              </a:rPr>
              <a:t>Attributes: Competitive allocation, technology-neutral among renewables, full exposure to the market  </a:t>
            </a:r>
            <a:endParaRPr b="0" i="0" sz="1200" u="none" cap="none" strike="noStrike">
              <a:solidFill>
                <a:schemeClr val="dk1"/>
              </a:solidFill>
              <a:latin typeface="Arial"/>
              <a:ea typeface="Arial"/>
              <a:cs typeface="Arial"/>
              <a:sym typeface="Arial"/>
            </a:endParaRPr>
          </a:p>
        </p:txBody>
      </p:sp>
      <p:pic>
        <p:nvPicPr>
          <p:cNvPr descr="A flag with a cross with Great Britain in the background&#10;&#10;Description automatically generated with low confidence" id="252" name="Google Shape;252;p18"/>
          <p:cNvPicPr preferRelativeResize="0"/>
          <p:nvPr/>
        </p:nvPicPr>
        <p:blipFill rotWithShape="1">
          <a:blip r:embed="rId5">
            <a:alphaModFix/>
          </a:blip>
          <a:srcRect b="0" l="0" r="0" t="0"/>
          <a:stretch/>
        </p:blipFill>
        <p:spPr>
          <a:xfrm>
            <a:off x="155940" y="5938781"/>
            <a:ext cx="730600" cy="365300"/>
          </a:xfrm>
          <a:prstGeom prst="rect">
            <a:avLst/>
          </a:prstGeom>
          <a:noFill/>
          <a:ln>
            <a:noFill/>
          </a:ln>
        </p:spPr>
      </p:pic>
      <p:cxnSp>
        <p:nvCxnSpPr>
          <p:cNvPr id="253" name="Google Shape;253;p18"/>
          <p:cNvCxnSpPr/>
          <p:nvPr/>
        </p:nvCxnSpPr>
        <p:spPr>
          <a:xfrm>
            <a:off x="6096000" y="1333391"/>
            <a:ext cx="0" cy="5247843"/>
          </a:xfrm>
          <a:prstGeom prst="straightConnector1">
            <a:avLst/>
          </a:prstGeom>
          <a:noFill/>
          <a:ln cap="flat" cmpd="sng" w="38100">
            <a:solidFill>
              <a:srgbClr val="001035"/>
            </a:solidFill>
            <a:prstDash val="solid"/>
            <a:round/>
            <a:headEnd len="sm" w="sm" type="none"/>
            <a:tailEnd len="sm" w="sm" type="none"/>
          </a:ln>
        </p:spPr>
      </p:cxnSp>
      <p:pic>
        <p:nvPicPr>
          <p:cNvPr descr="A close-up of a sign&#10;&#10;Description automatically generated with medium confidence" id="254" name="Google Shape;254;p18"/>
          <p:cNvPicPr preferRelativeResize="0"/>
          <p:nvPr/>
        </p:nvPicPr>
        <p:blipFill rotWithShape="1">
          <a:blip r:embed="rId3">
            <a:alphaModFix/>
          </a:blip>
          <a:srcRect b="6441" l="53704" r="3513" t="5959"/>
          <a:stretch/>
        </p:blipFill>
        <p:spPr>
          <a:xfrm>
            <a:off x="11578177" y="1080479"/>
            <a:ext cx="553322" cy="529109"/>
          </a:xfrm>
          <a:prstGeom prst="rect">
            <a:avLst/>
          </a:prstGeom>
          <a:noFill/>
          <a:ln>
            <a:noFill/>
          </a:ln>
        </p:spPr>
      </p:pic>
      <p:sp>
        <p:nvSpPr>
          <p:cNvPr id="255" name="Google Shape;255;p18"/>
          <p:cNvSpPr txBox="1"/>
          <p:nvPr/>
        </p:nvSpPr>
        <p:spPr>
          <a:xfrm>
            <a:off x="6253479" y="1178282"/>
            <a:ext cx="5870143" cy="1319826"/>
          </a:xfrm>
          <a:prstGeom prst="rect">
            <a:avLst/>
          </a:prstGeom>
          <a:noFill/>
          <a:ln>
            <a:noFill/>
          </a:ln>
        </p:spPr>
        <p:txBody>
          <a:bodyPr anchorCtr="0" anchor="t" bIns="0" lIns="0" spcFirstLastPara="1" rIns="0" wrap="square" tIns="0">
            <a:noAutofit/>
          </a:bodyPr>
          <a:lstStyle/>
          <a:p>
            <a:pPr indent="0" lvl="0" marL="101600" marR="0" rtl="0" algn="just">
              <a:lnSpc>
                <a:spcPct val="110000"/>
              </a:lnSpc>
              <a:spcBef>
                <a:spcPts val="300"/>
              </a:spcBef>
              <a:spcAft>
                <a:spcPts val="0"/>
              </a:spcAft>
              <a:buClr>
                <a:schemeClr val="dk1"/>
              </a:buClr>
              <a:buSzPts val="2000"/>
              <a:buFont typeface="Arial"/>
              <a:buNone/>
            </a:pPr>
            <a:r>
              <a:rPr b="1" i="0" lang="en-GB" sz="1600" u="none" cap="none" strike="noStrike">
                <a:solidFill>
                  <a:srgbClr val="0070C0"/>
                </a:solidFill>
                <a:latin typeface="Arial"/>
                <a:ea typeface="Arial"/>
                <a:cs typeface="Arial"/>
                <a:sym typeface="Arial"/>
              </a:rPr>
              <a:t>Carbon Taxation </a:t>
            </a:r>
            <a:endParaRPr/>
          </a:p>
          <a:p>
            <a:pPr indent="-171450" lvl="0" marL="273050" marR="0" rtl="0" algn="just">
              <a:lnSpc>
                <a:spcPct val="110000"/>
              </a:lnSpc>
              <a:spcBef>
                <a:spcPts val="600"/>
              </a:spcBef>
              <a:spcAft>
                <a:spcPts val="0"/>
              </a:spcAft>
              <a:buClr>
                <a:schemeClr val="dk1"/>
              </a:buClr>
              <a:buSzPts val="2000"/>
              <a:buFont typeface="Arial"/>
              <a:buChar char="•"/>
            </a:pPr>
            <a:r>
              <a:rPr b="0" i="0" lang="en-GB" sz="1200" u="none" cap="none" strike="noStrike">
                <a:solidFill>
                  <a:srgbClr val="374151"/>
                </a:solidFill>
                <a:latin typeface="Arial"/>
                <a:ea typeface="Arial"/>
                <a:cs typeface="Arial"/>
                <a:sym typeface="Arial"/>
              </a:rPr>
              <a:t>A tax is imposed on carbon emissions or the carbon content of fossil fuels. </a:t>
            </a:r>
            <a:endParaRPr/>
          </a:p>
          <a:p>
            <a:pPr indent="-171450" lvl="0" marL="273050" marR="0" rtl="0" algn="just">
              <a:lnSpc>
                <a:spcPct val="110000"/>
              </a:lnSpc>
              <a:spcBef>
                <a:spcPts val="600"/>
              </a:spcBef>
              <a:spcAft>
                <a:spcPts val="300"/>
              </a:spcAft>
              <a:buClr>
                <a:schemeClr val="dk1"/>
              </a:buClr>
              <a:buSzPts val="2000"/>
              <a:buFont typeface="Arial"/>
              <a:buChar char="•"/>
            </a:pPr>
            <a:r>
              <a:rPr b="0" i="0" lang="en-GB" sz="1200" u="none" cap="none" strike="noStrike">
                <a:solidFill>
                  <a:srgbClr val="374151"/>
                </a:solidFill>
                <a:latin typeface="Arial"/>
                <a:ea typeface="Arial"/>
                <a:cs typeface="Arial"/>
                <a:sym typeface="Arial"/>
              </a:rPr>
              <a:t>Aims to reduce greenhouse gas emissions by incentivising polluters to reduce their carbon footprint. </a:t>
            </a:r>
            <a:endParaRPr b="0" i="0" sz="1800" u="none" cap="none" strike="noStrike">
              <a:solidFill>
                <a:schemeClr val="dk1"/>
              </a:solidFill>
              <a:latin typeface="Arial"/>
              <a:ea typeface="Arial"/>
              <a:cs typeface="Arial"/>
              <a:sym typeface="Arial"/>
            </a:endParaRPr>
          </a:p>
        </p:txBody>
      </p:sp>
      <p:grpSp>
        <p:nvGrpSpPr>
          <p:cNvPr id="256" name="Google Shape;256;p18"/>
          <p:cNvGrpSpPr/>
          <p:nvPr/>
        </p:nvGrpSpPr>
        <p:grpSpPr>
          <a:xfrm>
            <a:off x="6218100" y="2333178"/>
            <a:ext cx="5817957" cy="1015663"/>
            <a:chOff x="6175987" y="5004336"/>
            <a:chExt cx="5760786" cy="1015663"/>
          </a:xfrm>
        </p:grpSpPr>
        <p:sp>
          <p:nvSpPr>
            <p:cNvPr id="257" name="Google Shape;257;p18"/>
            <p:cNvSpPr txBox="1"/>
            <p:nvPr/>
          </p:nvSpPr>
          <p:spPr>
            <a:xfrm>
              <a:off x="6986155" y="5004336"/>
              <a:ext cx="4950618" cy="1015663"/>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GB" sz="1200">
                  <a:solidFill>
                    <a:srgbClr val="374151"/>
                  </a:solidFill>
                  <a:latin typeface="Arial"/>
                  <a:ea typeface="Arial"/>
                  <a:cs typeface="Arial"/>
                  <a:sym typeface="Arial"/>
                </a:rPr>
                <a:t>Sweden implemented a carbon tax in the early 1990s, making it one of the first countries to do so. </a:t>
              </a:r>
              <a:r>
                <a:rPr lang="en-GB" sz="1200">
                  <a:solidFill>
                    <a:srgbClr val="374151"/>
                  </a:solidFill>
                  <a:latin typeface="Arial"/>
                  <a:ea typeface="Arial"/>
                  <a:cs typeface="Arial"/>
                  <a:sym typeface="Arial"/>
                </a:rPr>
                <a:t>It</a:t>
              </a:r>
              <a:r>
                <a:rPr b="0" i="0" lang="en-GB" sz="1200">
                  <a:solidFill>
                    <a:srgbClr val="374151"/>
                  </a:solidFill>
                  <a:latin typeface="Arial"/>
                  <a:ea typeface="Arial"/>
                  <a:cs typeface="Arial"/>
                  <a:sym typeface="Arial"/>
                </a:rPr>
                <a:t> applies to a wide range of sectors, including transportation, industry, and heating. The tax rate varies based on the carbon content of different fuels and is one of the highest in the world.</a:t>
              </a:r>
              <a:endParaRPr sz="1200">
                <a:solidFill>
                  <a:schemeClr val="dk1"/>
                </a:solidFill>
                <a:latin typeface="Arial"/>
                <a:ea typeface="Arial"/>
                <a:cs typeface="Arial"/>
                <a:sym typeface="Arial"/>
              </a:endParaRPr>
            </a:p>
          </p:txBody>
        </p:sp>
        <p:pic>
          <p:nvPicPr>
            <p:cNvPr descr="A blue and yellow flag" id="258" name="Google Shape;258;p18"/>
            <p:cNvPicPr preferRelativeResize="0"/>
            <p:nvPr/>
          </p:nvPicPr>
          <p:blipFill rotWithShape="1">
            <a:blip r:embed="rId6">
              <a:alphaModFix/>
            </a:blip>
            <a:srcRect b="0" l="0" r="0" t="0"/>
            <a:stretch/>
          </p:blipFill>
          <p:spPr>
            <a:xfrm flipH="1" rot="10800000">
              <a:off x="6175987" y="5119678"/>
              <a:ext cx="770201" cy="443197"/>
            </a:xfrm>
            <a:prstGeom prst="rect">
              <a:avLst/>
            </a:prstGeom>
            <a:noFill/>
            <a:ln>
              <a:noFill/>
            </a:ln>
          </p:spPr>
        </p:pic>
      </p:grpSp>
      <p:grpSp>
        <p:nvGrpSpPr>
          <p:cNvPr id="259" name="Google Shape;259;p18"/>
          <p:cNvGrpSpPr/>
          <p:nvPr/>
        </p:nvGrpSpPr>
        <p:grpSpPr>
          <a:xfrm>
            <a:off x="6253479" y="3348841"/>
            <a:ext cx="5782575" cy="3465301"/>
            <a:chOff x="6253479" y="3348841"/>
            <a:chExt cx="5782575" cy="3465301"/>
          </a:xfrm>
        </p:grpSpPr>
        <p:sp>
          <p:nvSpPr>
            <p:cNvPr id="260" name="Google Shape;260;p18"/>
            <p:cNvSpPr txBox="1"/>
            <p:nvPr/>
          </p:nvSpPr>
          <p:spPr>
            <a:xfrm>
              <a:off x="6253479" y="3348841"/>
              <a:ext cx="5782575" cy="952190"/>
            </a:xfrm>
            <a:prstGeom prst="rect">
              <a:avLst/>
            </a:prstGeom>
            <a:noFill/>
            <a:ln>
              <a:noFill/>
            </a:ln>
          </p:spPr>
          <p:txBody>
            <a:bodyPr anchorCtr="0" anchor="t" bIns="0" lIns="0" spcFirstLastPara="1" rIns="0" wrap="square" tIns="0">
              <a:noAutofit/>
            </a:bodyPr>
            <a:lstStyle/>
            <a:p>
              <a:pPr indent="0" lvl="0" marL="101600" marR="0" rtl="0" algn="just">
                <a:lnSpc>
                  <a:spcPct val="110000"/>
                </a:lnSpc>
                <a:spcBef>
                  <a:spcPts val="300"/>
                </a:spcBef>
                <a:spcAft>
                  <a:spcPts val="0"/>
                </a:spcAft>
                <a:buClr>
                  <a:schemeClr val="dk1"/>
                </a:buClr>
                <a:buSzPts val="2000"/>
                <a:buFont typeface="Arial"/>
                <a:buNone/>
              </a:pPr>
              <a:r>
                <a:rPr b="1" i="0" lang="en-GB" sz="1600" u="none" cap="none" strike="noStrike">
                  <a:solidFill>
                    <a:srgbClr val="0070C0"/>
                  </a:solidFill>
                  <a:latin typeface="Arial"/>
                  <a:ea typeface="Arial"/>
                  <a:cs typeface="Arial"/>
                  <a:sym typeface="Arial"/>
                </a:rPr>
                <a:t>International Agreements</a:t>
              </a:r>
              <a:endParaRPr/>
            </a:p>
            <a:p>
              <a:pPr indent="-171450" lvl="0" marL="273050" marR="0" rtl="0" algn="just">
                <a:lnSpc>
                  <a:spcPct val="110000"/>
                </a:lnSpc>
                <a:spcBef>
                  <a:spcPts val="600"/>
                </a:spcBef>
                <a:spcAft>
                  <a:spcPts val="0"/>
                </a:spcAft>
                <a:buClr>
                  <a:schemeClr val="dk1"/>
                </a:buClr>
                <a:buSzPts val="2000"/>
                <a:buFont typeface="Arial"/>
                <a:buChar char="•"/>
              </a:pPr>
              <a:r>
                <a:rPr b="0" i="0" lang="en-GB" sz="1200" u="none" cap="none" strike="noStrike">
                  <a:solidFill>
                    <a:srgbClr val="374151"/>
                  </a:solidFill>
                  <a:latin typeface="Arial"/>
                  <a:ea typeface="Arial"/>
                  <a:cs typeface="Arial"/>
                  <a:sym typeface="Arial"/>
                </a:rPr>
                <a:t>International agreements/resolutions like the Paris Agreement, adopted in 2015</a:t>
              </a:r>
              <a:endParaRPr/>
            </a:p>
            <a:p>
              <a:pPr indent="-171450" lvl="0" marL="273050" marR="0" rtl="0" algn="just">
                <a:lnSpc>
                  <a:spcPct val="110000"/>
                </a:lnSpc>
                <a:spcBef>
                  <a:spcPts val="600"/>
                </a:spcBef>
                <a:spcAft>
                  <a:spcPts val="0"/>
                </a:spcAft>
                <a:buClr>
                  <a:schemeClr val="dk1"/>
                </a:buClr>
                <a:buSzPts val="2000"/>
                <a:buFont typeface="Arial"/>
                <a:buChar char="•"/>
              </a:pPr>
              <a:r>
                <a:rPr b="0" i="0" lang="en-GB" sz="1200" u="none" cap="none" strike="noStrike">
                  <a:solidFill>
                    <a:srgbClr val="374151"/>
                  </a:solidFill>
                  <a:latin typeface="Arial"/>
                  <a:ea typeface="Arial"/>
                  <a:cs typeface="Arial"/>
                  <a:sym typeface="Arial"/>
                </a:rPr>
                <a:t>Countries submit their NDCs outlining their specific climate action plans and targets. </a:t>
              </a:r>
              <a:endParaRPr/>
            </a:p>
            <a:p>
              <a:pPr indent="-171450" lvl="0" marL="273050" marR="0" rtl="0" algn="just">
                <a:lnSpc>
                  <a:spcPct val="110000"/>
                </a:lnSpc>
                <a:spcBef>
                  <a:spcPts val="600"/>
                </a:spcBef>
                <a:spcAft>
                  <a:spcPts val="0"/>
                </a:spcAft>
                <a:buClr>
                  <a:schemeClr val="dk1"/>
                </a:buClr>
                <a:buSzPts val="2000"/>
                <a:buFont typeface="Arial"/>
                <a:buChar char="•"/>
              </a:pPr>
              <a:r>
                <a:rPr b="0" i="0" lang="en-GB" sz="1200" u="none" cap="none" strike="noStrike">
                  <a:solidFill>
                    <a:srgbClr val="374151"/>
                  </a:solidFill>
                  <a:latin typeface="Arial"/>
                  <a:ea typeface="Arial"/>
                  <a:cs typeface="Arial"/>
                  <a:sym typeface="Arial"/>
                </a:rPr>
                <a:t>Many countries have included renewable energy targets and commitments in their NDCs. </a:t>
              </a:r>
              <a:endParaRPr/>
            </a:p>
            <a:p>
              <a:pPr indent="-171450" lvl="0" marL="273050" marR="0" rtl="0" algn="just">
                <a:lnSpc>
                  <a:spcPct val="110000"/>
                </a:lnSpc>
                <a:spcBef>
                  <a:spcPts val="600"/>
                </a:spcBef>
                <a:spcAft>
                  <a:spcPts val="300"/>
                </a:spcAft>
                <a:buClr>
                  <a:schemeClr val="dk1"/>
                </a:buClr>
                <a:buSzPts val="2000"/>
                <a:buFont typeface="Arial"/>
                <a:buChar char="•"/>
              </a:pPr>
              <a:r>
                <a:rPr b="0" i="0" lang="en-GB" sz="1200" u="none" cap="none" strike="noStrike">
                  <a:solidFill>
                    <a:srgbClr val="374151"/>
                  </a:solidFill>
                  <a:latin typeface="Arial"/>
                  <a:ea typeface="Arial"/>
                  <a:cs typeface="Arial"/>
                  <a:sym typeface="Arial"/>
                </a:rPr>
                <a:t>Financial support from aid organisations and funds such as the Green Climate Fund (GCF) has been established to provide financial resources for climate-related projects, including renewable energy initiatives. </a:t>
              </a:r>
              <a:endParaRPr b="0" i="0" sz="2000" u="none" cap="none" strike="noStrike">
                <a:solidFill>
                  <a:schemeClr val="dk1"/>
                </a:solidFill>
                <a:latin typeface="Arial"/>
                <a:ea typeface="Arial"/>
                <a:cs typeface="Arial"/>
                <a:sym typeface="Arial"/>
              </a:endParaRPr>
            </a:p>
          </p:txBody>
        </p:sp>
        <p:pic>
          <p:nvPicPr>
            <p:cNvPr descr="Paris Climate Accord: The Background and Potential Impact of Rejoining" id="261" name="Google Shape;261;p18"/>
            <p:cNvPicPr preferRelativeResize="0"/>
            <p:nvPr/>
          </p:nvPicPr>
          <p:blipFill rotWithShape="1">
            <a:blip r:embed="rId7">
              <a:alphaModFix/>
            </a:blip>
            <a:srcRect b="0" l="0" r="0" t="0"/>
            <a:stretch/>
          </p:blipFill>
          <p:spPr>
            <a:xfrm>
              <a:off x="6395241" y="5561092"/>
              <a:ext cx="1882999" cy="1253050"/>
            </a:xfrm>
            <a:prstGeom prst="rect">
              <a:avLst/>
            </a:prstGeom>
            <a:noFill/>
            <a:ln>
              <a:noFill/>
            </a:ln>
          </p:spPr>
        </p:pic>
      </p:grpSp>
      <p:sp>
        <p:nvSpPr>
          <p:cNvPr id="262" name="Google Shape;262;p18"/>
          <p:cNvSpPr txBox="1"/>
          <p:nvPr/>
        </p:nvSpPr>
        <p:spPr>
          <a:xfrm>
            <a:off x="8392086" y="5679718"/>
            <a:ext cx="3799914" cy="230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900" u="sng">
                <a:solidFill>
                  <a:schemeClr val="dk1"/>
                </a:solidFill>
                <a:latin typeface="Arial"/>
                <a:ea typeface="Arial"/>
                <a:cs typeface="Arial"/>
                <a:sym typeface="Arial"/>
                <a:hlinkClick r:id="rId8">
                  <a:extLst>
                    <a:ext uri="{A12FA001-AC4F-418D-AE19-62706E023703}">
                      <ahyp:hlinkClr val="tx"/>
                    </a:ext>
                  </a:extLst>
                </a:hlinkClick>
              </a:rPr>
              <a:t> Image Source: Push and Pull signs</a:t>
            </a:r>
            <a:r>
              <a:rPr lang="en-GB" sz="900">
                <a:solidFill>
                  <a:schemeClr val="dk1"/>
                </a:solidFill>
                <a:latin typeface="Arial"/>
                <a:ea typeface="Arial"/>
                <a:cs typeface="Arial"/>
                <a:sym typeface="Arial"/>
              </a:rPr>
              <a:t> is licensed under </a:t>
            </a:r>
            <a:r>
              <a:rPr lang="en-GB" sz="900" u="sng">
                <a:solidFill>
                  <a:schemeClr val="dk1"/>
                </a:solidFill>
                <a:latin typeface="Arial"/>
                <a:ea typeface="Arial"/>
                <a:cs typeface="Arial"/>
                <a:sym typeface="Arial"/>
                <a:hlinkClick r:id="rId9">
                  <a:extLst>
                    <a:ext uri="{A12FA001-AC4F-418D-AE19-62706E023703}">
                      <ahyp:hlinkClr val="tx"/>
                    </a:ext>
                  </a:extLst>
                </a:hlinkClick>
              </a:rPr>
              <a:t>CC BY-SA</a:t>
            </a:r>
            <a:endParaRPr sz="900">
              <a:solidFill>
                <a:schemeClr val="dk1"/>
              </a:solidFill>
              <a:latin typeface="Arial"/>
              <a:ea typeface="Arial"/>
              <a:cs typeface="Arial"/>
              <a:sym typeface="Arial"/>
            </a:endParaRPr>
          </a:p>
        </p:txBody>
      </p:sp>
    </p:spTree>
  </p:cSld>
  <p:clrMapOvr>
    <a:masterClrMapping/>
  </p:clrMapOvr>
  <mc:AlternateContent>
    <mc:Choice Requires="p14">
      <p:transition p14:dur="250">
        <p:fade/>
      </p:transition>
    </mc:Choice>
    <mc:Fallback>
      <p:transition>
        <p:fade/>
      </p:transition>
    </mc:Fallback>
  </mc:AlternateContent>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19"/>
          <p:cNvSpPr txBox="1"/>
          <p:nvPr/>
        </p:nvSpPr>
        <p:spPr>
          <a:xfrm>
            <a:off x="493069" y="2907680"/>
            <a:ext cx="10832234" cy="3836020"/>
          </a:xfrm>
          <a:prstGeom prst="rect">
            <a:avLst/>
          </a:prstGeom>
          <a:noFill/>
          <a:ln>
            <a:noFill/>
          </a:ln>
        </p:spPr>
        <p:txBody>
          <a:bodyPr anchorCtr="0" anchor="t" bIns="0" lIns="0" spcFirstLastPara="1" rIns="0" wrap="square" tIns="0">
            <a:noAutofit/>
          </a:bodyPr>
          <a:lstStyle/>
          <a:p>
            <a:pPr indent="0" lvl="0" marL="101600" marR="0" rtl="0" algn="just">
              <a:lnSpc>
                <a:spcPct val="110000"/>
              </a:lnSpc>
              <a:spcBef>
                <a:spcPts val="300"/>
              </a:spcBef>
              <a:spcAft>
                <a:spcPts val="0"/>
              </a:spcAft>
              <a:buClr>
                <a:schemeClr val="dk1"/>
              </a:buClr>
              <a:buSzPts val="2000"/>
              <a:buFont typeface="Arial"/>
              <a:buNone/>
            </a:pPr>
            <a:r>
              <a:rPr b="1" i="0" lang="en-GB" sz="1600" u="none" cap="none" strike="noStrike">
                <a:solidFill>
                  <a:srgbClr val="0070C0"/>
                </a:solidFill>
                <a:latin typeface="Arial"/>
                <a:ea typeface="Arial"/>
                <a:cs typeface="Arial"/>
                <a:sym typeface="Arial"/>
              </a:rPr>
              <a:t>Risks in delivery mechanisms going wrong</a:t>
            </a:r>
            <a:endParaRPr/>
          </a:p>
          <a:p>
            <a:pPr indent="-285750" lvl="0" marL="387350" marR="0" rtl="0" algn="just">
              <a:lnSpc>
                <a:spcPct val="110000"/>
              </a:lnSpc>
              <a:spcBef>
                <a:spcPts val="600"/>
              </a:spcBef>
              <a:spcAft>
                <a:spcPts val="0"/>
              </a:spcAft>
              <a:buClr>
                <a:schemeClr val="dk1"/>
              </a:buClr>
              <a:buSzPts val="2000"/>
              <a:buFont typeface="Arial"/>
              <a:buChar char="•"/>
            </a:pPr>
            <a:r>
              <a:rPr b="0" i="0" lang="en-GB" sz="1600" u="none" cap="none" strike="noStrike">
                <a:solidFill>
                  <a:schemeClr val="dk1"/>
                </a:solidFill>
                <a:latin typeface="Arial"/>
                <a:ea typeface="Arial"/>
                <a:cs typeface="Arial"/>
                <a:sym typeface="Arial"/>
              </a:rPr>
              <a:t>Project completion risks (Markets/Auctions)</a:t>
            </a:r>
            <a:endParaRPr/>
          </a:p>
          <a:p>
            <a:pPr indent="-285750" lvl="0" marL="387350" marR="0" rtl="0" algn="just">
              <a:lnSpc>
                <a:spcPct val="110000"/>
              </a:lnSpc>
              <a:spcBef>
                <a:spcPts val="600"/>
              </a:spcBef>
              <a:spcAft>
                <a:spcPts val="0"/>
              </a:spcAft>
              <a:buClr>
                <a:schemeClr val="dk1"/>
              </a:buClr>
              <a:buSzPts val="2000"/>
              <a:buFont typeface="Arial"/>
              <a:buChar char="•"/>
            </a:pPr>
            <a:r>
              <a:rPr b="0" i="0" lang="en-GB" sz="1600" u="none" cap="none" strike="noStrike">
                <a:solidFill>
                  <a:schemeClr val="dk1"/>
                </a:solidFill>
                <a:latin typeface="Arial"/>
                <a:ea typeface="Arial"/>
                <a:cs typeface="Arial"/>
                <a:sym typeface="Arial"/>
              </a:rPr>
              <a:t>Risks of undersubscribed auctions (Auctions) </a:t>
            </a:r>
            <a:endParaRPr/>
          </a:p>
          <a:p>
            <a:pPr indent="-285750" lvl="0" marL="387350" marR="0" rtl="0" algn="just">
              <a:lnSpc>
                <a:spcPct val="110000"/>
              </a:lnSpc>
              <a:spcBef>
                <a:spcPts val="600"/>
              </a:spcBef>
              <a:spcAft>
                <a:spcPts val="0"/>
              </a:spcAft>
              <a:buClr>
                <a:schemeClr val="dk1"/>
              </a:buClr>
              <a:buSzPts val="2000"/>
              <a:buFont typeface="Arial"/>
              <a:buChar char="•"/>
            </a:pPr>
            <a:r>
              <a:rPr b="0" i="0" lang="en-GB" sz="1600" u="none" cap="none" strike="noStrike">
                <a:solidFill>
                  <a:schemeClr val="dk1"/>
                </a:solidFill>
                <a:latin typeface="Arial"/>
                <a:ea typeface="Arial"/>
                <a:cs typeface="Arial"/>
                <a:sym typeface="Arial"/>
              </a:rPr>
              <a:t>Currency exchange and inflation risks (Auctions)</a:t>
            </a:r>
            <a:endParaRPr/>
          </a:p>
          <a:p>
            <a:pPr indent="-285750" lvl="0" marL="387350" marR="0" rtl="0" algn="just">
              <a:lnSpc>
                <a:spcPct val="110000"/>
              </a:lnSpc>
              <a:spcBef>
                <a:spcPts val="600"/>
              </a:spcBef>
              <a:spcAft>
                <a:spcPts val="0"/>
              </a:spcAft>
              <a:buClr>
                <a:schemeClr val="dk1"/>
              </a:buClr>
              <a:buSzPts val="2000"/>
              <a:buFont typeface="Arial"/>
              <a:buChar char="•"/>
            </a:pPr>
            <a:r>
              <a:rPr b="0" i="0" lang="en-GB" sz="1600" u="none" cap="none" strike="noStrike">
                <a:solidFill>
                  <a:schemeClr val="dk1"/>
                </a:solidFill>
                <a:latin typeface="Arial"/>
                <a:ea typeface="Arial"/>
                <a:cs typeface="Arial"/>
                <a:sym typeface="Arial"/>
              </a:rPr>
              <a:t>Curtailment risks (All)</a:t>
            </a:r>
            <a:endParaRPr/>
          </a:p>
          <a:p>
            <a:pPr indent="-285750" lvl="0" marL="387350" marR="0" rtl="0" algn="just">
              <a:lnSpc>
                <a:spcPct val="110000"/>
              </a:lnSpc>
              <a:spcBef>
                <a:spcPts val="600"/>
              </a:spcBef>
              <a:spcAft>
                <a:spcPts val="0"/>
              </a:spcAft>
              <a:buClr>
                <a:schemeClr val="dk1"/>
              </a:buClr>
              <a:buSzPts val="2000"/>
              <a:buFont typeface="Arial"/>
              <a:buChar char="•"/>
            </a:pPr>
            <a:r>
              <a:rPr b="0" i="0" lang="en-GB" sz="1600" u="none" cap="none" strike="noStrike">
                <a:solidFill>
                  <a:schemeClr val="dk1"/>
                </a:solidFill>
                <a:latin typeface="Arial"/>
                <a:ea typeface="Arial"/>
                <a:cs typeface="Arial"/>
                <a:sym typeface="Arial"/>
              </a:rPr>
              <a:t>Complexity in algorithms used for market clearing (Markets/Auctions) </a:t>
            </a:r>
            <a:endParaRPr/>
          </a:p>
          <a:p>
            <a:pPr indent="-285750" lvl="0" marL="387350" marR="0" rtl="0" algn="just">
              <a:lnSpc>
                <a:spcPct val="110000"/>
              </a:lnSpc>
              <a:spcBef>
                <a:spcPts val="600"/>
              </a:spcBef>
              <a:spcAft>
                <a:spcPts val="0"/>
              </a:spcAft>
              <a:buClr>
                <a:schemeClr val="dk1"/>
              </a:buClr>
              <a:buSzPts val="2000"/>
              <a:buFont typeface="Arial"/>
              <a:buChar char="•"/>
            </a:pPr>
            <a:r>
              <a:rPr b="0" i="0" lang="en-GB" sz="1600" u="none" cap="none" strike="noStrike">
                <a:solidFill>
                  <a:schemeClr val="dk1"/>
                </a:solidFill>
                <a:latin typeface="Arial"/>
                <a:ea typeface="Arial"/>
                <a:cs typeface="Arial"/>
                <a:sym typeface="Arial"/>
              </a:rPr>
              <a:t>Risks of reduced payment to bidders (Markets/Auctions)</a:t>
            </a:r>
            <a:endParaRPr/>
          </a:p>
          <a:p>
            <a:pPr indent="-285750" lvl="0" marL="387350" marR="0" rtl="0" algn="just">
              <a:lnSpc>
                <a:spcPct val="110000"/>
              </a:lnSpc>
              <a:spcBef>
                <a:spcPts val="600"/>
              </a:spcBef>
              <a:spcAft>
                <a:spcPts val="0"/>
              </a:spcAft>
              <a:buClr>
                <a:schemeClr val="dk1"/>
              </a:buClr>
              <a:buSzPts val="2000"/>
              <a:buFont typeface="Arial"/>
              <a:buChar char="•"/>
            </a:pPr>
            <a:r>
              <a:rPr b="0" i="0" lang="en-GB" sz="1600" u="none" cap="none" strike="noStrike">
                <a:solidFill>
                  <a:schemeClr val="dk1"/>
                </a:solidFill>
                <a:latin typeface="Arial"/>
                <a:ea typeface="Arial"/>
                <a:cs typeface="Arial"/>
                <a:sym typeface="Arial"/>
              </a:rPr>
              <a:t>Market (spot) price risks for developers (Markets)</a:t>
            </a:r>
            <a:endParaRPr/>
          </a:p>
          <a:p>
            <a:pPr indent="-285750" lvl="0" marL="387350" marR="0" rtl="0" algn="just">
              <a:lnSpc>
                <a:spcPct val="110000"/>
              </a:lnSpc>
              <a:spcBef>
                <a:spcPts val="600"/>
              </a:spcBef>
              <a:spcAft>
                <a:spcPts val="0"/>
              </a:spcAft>
              <a:buClr>
                <a:schemeClr val="dk1"/>
              </a:buClr>
              <a:buSzPts val="2000"/>
              <a:buFont typeface="Arial"/>
              <a:buChar char="•"/>
            </a:pPr>
            <a:r>
              <a:rPr b="0" i="0" lang="en-GB" sz="1600" u="none" cap="none" strike="noStrike">
                <a:solidFill>
                  <a:schemeClr val="dk1"/>
                </a:solidFill>
                <a:latin typeface="Arial"/>
                <a:ea typeface="Arial"/>
                <a:cs typeface="Arial"/>
                <a:sym typeface="Arial"/>
              </a:rPr>
              <a:t>Risks from over-incentivising (Incentives)</a:t>
            </a:r>
            <a:endParaRPr b="0" i="0" sz="1600" u="none" cap="none" strike="noStrike">
              <a:solidFill>
                <a:schemeClr val="dk1"/>
              </a:solidFill>
              <a:latin typeface="Arial"/>
              <a:ea typeface="Arial"/>
              <a:cs typeface="Arial"/>
              <a:sym typeface="Arial"/>
            </a:endParaRPr>
          </a:p>
          <a:p>
            <a:pPr indent="-158750" lvl="0" marL="387350" marR="0" rtl="0" algn="just">
              <a:lnSpc>
                <a:spcPct val="110000"/>
              </a:lnSpc>
              <a:spcBef>
                <a:spcPts val="600"/>
              </a:spcBef>
              <a:spcAft>
                <a:spcPts val="0"/>
              </a:spcAft>
              <a:buClr>
                <a:schemeClr val="dk1"/>
              </a:buClr>
              <a:buSzPts val="2000"/>
              <a:buFont typeface="Arial"/>
              <a:buNone/>
            </a:pPr>
            <a:r>
              <a:t/>
            </a:r>
            <a:endParaRPr b="0" i="0" sz="1600" u="none" cap="none" strike="noStrike">
              <a:solidFill>
                <a:schemeClr val="dk1"/>
              </a:solidFill>
              <a:latin typeface="Arial"/>
              <a:ea typeface="Arial"/>
              <a:cs typeface="Arial"/>
              <a:sym typeface="Arial"/>
            </a:endParaRPr>
          </a:p>
          <a:p>
            <a:pPr indent="-158750" lvl="0" marL="387350" marR="0" rtl="0" algn="just">
              <a:lnSpc>
                <a:spcPct val="110000"/>
              </a:lnSpc>
              <a:spcBef>
                <a:spcPts val="600"/>
              </a:spcBef>
              <a:spcAft>
                <a:spcPts val="0"/>
              </a:spcAft>
              <a:buClr>
                <a:schemeClr val="dk1"/>
              </a:buClr>
              <a:buSzPts val="2000"/>
              <a:buFont typeface="Arial"/>
              <a:buNone/>
            </a:pPr>
            <a:r>
              <a:t/>
            </a:r>
            <a:endParaRPr b="0" i="0" sz="1600" u="none" cap="none" strike="noStrike">
              <a:solidFill>
                <a:schemeClr val="dk1"/>
              </a:solidFill>
              <a:latin typeface="Arial"/>
              <a:ea typeface="Arial"/>
              <a:cs typeface="Arial"/>
              <a:sym typeface="Arial"/>
            </a:endParaRPr>
          </a:p>
          <a:p>
            <a:pPr indent="-158750" lvl="0" marL="387350" marR="0" rtl="0" algn="just">
              <a:lnSpc>
                <a:spcPct val="110000"/>
              </a:lnSpc>
              <a:spcBef>
                <a:spcPts val="600"/>
              </a:spcBef>
              <a:spcAft>
                <a:spcPts val="0"/>
              </a:spcAft>
              <a:buClr>
                <a:schemeClr val="dk1"/>
              </a:buClr>
              <a:buSzPts val="2000"/>
              <a:buFont typeface="Arial"/>
              <a:buNone/>
            </a:pPr>
            <a:r>
              <a:t/>
            </a:r>
            <a:endParaRPr b="0" i="0" sz="1600" u="none" cap="none" strike="noStrike">
              <a:solidFill>
                <a:schemeClr val="dk1"/>
              </a:solidFill>
              <a:latin typeface="Arial"/>
              <a:ea typeface="Arial"/>
              <a:cs typeface="Arial"/>
              <a:sym typeface="Arial"/>
            </a:endParaRPr>
          </a:p>
          <a:p>
            <a:pPr indent="-158750" lvl="0" marL="387350" marR="0" rtl="0" algn="just">
              <a:lnSpc>
                <a:spcPct val="110000"/>
              </a:lnSpc>
              <a:spcBef>
                <a:spcPts val="600"/>
              </a:spcBef>
              <a:spcAft>
                <a:spcPts val="300"/>
              </a:spcAft>
              <a:buClr>
                <a:schemeClr val="dk1"/>
              </a:buClr>
              <a:buSzPts val="2000"/>
              <a:buFont typeface="Arial"/>
              <a:buNone/>
            </a:pPr>
            <a:r>
              <a:t/>
            </a:r>
            <a:endParaRPr b="0" i="0" sz="1600" u="none" cap="none" strike="noStrike">
              <a:solidFill>
                <a:schemeClr val="dk1"/>
              </a:solidFill>
              <a:latin typeface="Arial"/>
              <a:ea typeface="Arial"/>
              <a:cs typeface="Arial"/>
              <a:sym typeface="Arial"/>
            </a:endParaRPr>
          </a:p>
        </p:txBody>
      </p:sp>
      <p:sp>
        <p:nvSpPr>
          <p:cNvPr id="269" name="Google Shape;269;p19"/>
          <p:cNvSpPr txBox="1"/>
          <p:nvPr>
            <p:ph type="title"/>
          </p:nvPr>
        </p:nvSpPr>
        <p:spPr>
          <a:xfrm>
            <a:off x="620068" y="390292"/>
            <a:ext cx="8589245" cy="4431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a:t>Inherent risks in facilitating an NZ transition </a:t>
            </a:r>
            <a:endParaRPr/>
          </a:p>
        </p:txBody>
      </p:sp>
      <p:graphicFrame>
        <p:nvGraphicFramePr>
          <p:cNvPr id="270" name="Google Shape;270;p19"/>
          <p:cNvGraphicFramePr/>
          <p:nvPr/>
        </p:nvGraphicFramePr>
        <p:xfrm>
          <a:off x="620068" y="1276690"/>
          <a:ext cx="3000000" cy="3000000"/>
        </p:xfrm>
        <a:graphic>
          <a:graphicData uri="http://schemas.openxmlformats.org/drawingml/2006/table">
            <a:tbl>
              <a:tblPr bandRow="1" firstRow="1">
                <a:noFill/>
                <a:tableStyleId>{F2130C7D-572C-4258-9D9B-0ABEDA5A4197}</a:tableStyleId>
              </a:tblPr>
              <a:tblGrid>
                <a:gridCol w="5044750"/>
                <a:gridCol w="5787475"/>
              </a:tblGrid>
              <a:tr h="211325">
                <a:tc>
                  <a:txBody>
                    <a:bodyPr/>
                    <a:lstStyle/>
                    <a:p>
                      <a:pPr indent="0" lvl="0" marL="0" marR="0" rtl="0" algn="ctr">
                        <a:lnSpc>
                          <a:spcPct val="100000"/>
                        </a:lnSpc>
                        <a:spcBef>
                          <a:spcPts val="0"/>
                        </a:spcBef>
                        <a:spcAft>
                          <a:spcPts val="0"/>
                        </a:spcAft>
                        <a:buNone/>
                      </a:pPr>
                      <a:r>
                        <a:rPr lang="en-GB" sz="1400" u="none" cap="none" strike="noStrike"/>
                        <a:t>Are we doing enough?</a:t>
                      </a:r>
                      <a:endParaRPr/>
                    </a:p>
                  </a:txBody>
                  <a:tcPr marT="45725" marB="45725" marR="91450" marL="91450"/>
                </a:tc>
                <a:tc>
                  <a:txBody>
                    <a:bodyPr/>
                    <a:lstStyle/>
                    <a:p>
                      <a:pPr indent="0" lvl="0" marL="0" marR="0" rtl="0" algn="ctr">
                        <a:lnSpc>
                          <a:spcPct val="100000"/>
                        </a:lnSpc>
                        <a:spcBef>
                          <a:spcPts val="0"/>
                        </a:spcBef>
                        <a:spcAft>
                          <a:spcPts val="0"/>
                        </a:spcAft>
                        <a:buNone/>
                      </a:pPr>
                      <a:r>
                        <a:rPr lang="en-GB" sz="1400" u="none" cap="none" strike="noStrike"/>
                        <a:t>Is the transition happening too fast </a:t>
                      </a:r>
                      <a:endParaRPr/>
                    </a:p>
                  </a:txBody>
                  <a:tcPr marT="45725" marB="45725" marR="91450" marL="91450"/>
                </a:tc>
              </a:tr>
              <a:tr h="587175">
                <a:tc>
                  <a:txBody>
                    <a:bodyPr/>
                    <a:lstStyle/>
                    <a:p>
                      <a:pPr indent="-285750" lvl="0" marL="285750" marR="0" rtl="0" algn="l">
                        <a:lnSpc>
                          <a:spcPct val="100000"/>
                        </a:lnSpc>
                        <a:spcBef>
                          <a:spcPts val="0"/>
                        </a:spcBef>
                        <a:spcAft>
                          <a:spcPts val="0"/>
                        </a:spcAft>
                        <a:buClr>
                          <a:srgbClr val="000000"/>
                        </a:buClr>
                        <a:buSzPts val="1400"/>
                        <a:buFont typeface="Arial"/>
                        <a:buChar char="•"/>
                      </a:pPr>
                      <a:r>
                        <a:rPr lang="en-GB" sz="1400" u="none" cap="none" strike="noStrike"/>
                        <a:t>Many countries and the world may have already fallen behind in the 1.5 deg C climate target</a:t>
                      </a:r>
                      <a:endParaRPr/>
                    </a:p>
                    <a:p>
                      <a:pPr indent="-285750" lvl="0" marL="285750" marR="0" rtl="0" algn="l">
                        <a:lnSpc>
                          <a:spcPct val="100000"/>
                        </a:lnSpc>
                        <a:spcBef>
                          <a:spcPts val="0"/>
                        </a:spcBef>
                        <a:spcAft>
                          <a:spcPts val="0"/>
                        </a:spcAft>
                        <a:buClr>
                          <a:srgbClr val="000000"/>
                        </a:buClr>
                        <a:buSzPts val="1400"/>
                        <a:buFont typeface="Arial"/>
                        <a:buChar char="•"/>
                      </a:pPr>
                      <a:r>
                        <a:rPr lang="en-GB" sz="1400" u="none" cap="none" strike="noStrike"/>
                        <a:t>There is a wide consensus that the fossil fuel lobby is delaying the rapid adoption of VREs</a:t>
                      </a:r>
                      <a:endParaRPr/>
                    </a:p>
                    <a:p>
                      <a:pPr indent="-196850" lvl="0" marL="28575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tc>
                <a:tc>
                  <a:txBody>
                    <a:bodyPr/>
                    <a:lstStyle/>
                    <a:p>
                      <a:pPr indent="-285750" lvl="0" marL="285750" marR="0" rtl="0" algn="l">
                        <a:lnSpc>
                          <a:spcPct val="100000"/>
                        </a:lnSpc>
                        <a:spcBef>
                          <a:spcPts val="0"/>
                        </a:spcBef>
                        <a:spcAft>
                          <a:spcPts val="0"/>
                        </a:spcAft>
                        <a:buClr>
                          <a:srgbClr val="000000"/>
                        </a:buClr>
                        <a:buSzPts val="1400"/>
                        <a:buFont typeface="Arial"/>
                        <a:buChar char="•"/>
                      </a:pPr>
                      <a:r>
                        <a:rPr lang="en-GB" sz="1400" u="none" cap="none" strike="noStrike"/>
                        <a:t>Is the VRE adoption happening faster than the existing grid can handle?</a:t>
                      </a:r>
                      <a:endParaRPr/>
                    </a:p>
                    <a:p>
                      <a:pPr indent="-285750" lvl="0" marL="285750" marR="0" rtl="0" algn="l">
                        <a:lnSpc>
                          <a:spcPct val="100000"/>
                        </a:lnSpc>
                        <a:spcBef>
                          <a:spcPts val="0"/>
                        </a:spcBef>
                        <a:spcAft>
                          <a:spcPts val="0"/>
                        </a:spcAft>
                        <a:buClr>
                          <a:srgbClr val="000000"/>
                        </a:buClr>
                        <a:buSzPts val="1400"/>
                        <a:buFont typeface="Arial"/>
                        <a:buChar char="•"/>
                      </a:pPr>
                      <a:r>
                        <a:rPr lang="en-GB" sz="1400" u="none" cap="none" strike="noStrike"/>
                        <a:t>NZ transition choices need to go beyond cost-based selection (as discussed in the previous section)</a:t>
                      </a:r>
                      <a:endParaRPr/>
                    </a:p>
                  </a:txBody>
                  <a:tcPr marT="45725" marB="45725" marR="91450" marL="91450"/>
                </a:tc>
              </a:tr>
            </a:tbl>
          </a:graphicData>
        </a:graphic>
      </p:graphicFrame>
    </p:spTree>
  </p:cSld>
  <p:clrMapOvr>
    <a:masterClrMapping/>
  </p:clrMapOvr>
  <mc:AlternateContent>
    <mc:Choice Requires="p14">
      <p:transition p14:dur="250">
        <p:fade/>
      </p:transition>
    </mc:Choice>
    <mc:Fallback>
      <p:transition>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2"/>
          <p:cNvSpPr txBox="1"/>
          <p:nvPr>
            <p:ph type="title"/>
          </p:nvPr>
        </p:nvSpPr>
        <p:spPr>
          <a:xfrm>
            <a:off x="629400" y="476496"/>
            <a:ext cx="8103896" cy="4431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a:t>Lecture overview</a:t>
            </a:r>
            <a:endParaRPr/>
          </a:p>
        </p:txBody>
      </p:sp>
      <p:sp>
        <p:nvSpPr>
          <p:cNvPr id="78" name="Google Shape;78;p2"/>
          <p:cNvSpPr txBox="1"/>
          <p:nvPr>
            <p:ph idx="1" type="body"/>
          </p:nvPr>
        </p:nvSpPr>
        <p:spPr>
          <a:xfrm>
            <a:off x="629399" y="1252728"/>
            <a:ext cx="10933801" cy="2286119"/>
          </a:xfrm>
          <a:prstGeom prst="rect">
            <a:avLst/>
          </a:prstGeom>
          <a:noFill/>
          <a:ln>
            <a:noFill/>
          </a:ln>
        </p:spPr>
        <p:txBody>
          <a:bodyPr anchorCtr="0" anchor="t" bIns="0" lIns="0" spcFirstLastPara="1" rIns="0" wrap="square" tIns="0">
            <a:noAutofit/>
          </a:bodyPr>
          <a:lstStyle/>
          <a:p>
            <a:pPr indent="0" lvl="0" marL="101600" rtl="0" algn="l">
              <a:lnSpc>
                <a:spcPct val="110000"/>
              </a:lnSpc>
              <a:spcBef>
                <a:spcPts val="300"/>
              </a:spcBef>
              <a:spcAft>
                <a:spcPts val="0"/>
              </a:spcAft>
              <a:buSzPts val="2000"/>
              <a:buNone/>
            </a:pPr>
            <a:r>
              <a:rPr lang="en-GB"/>
              <a:t>Intended learning outcomes:</a:t>
            </a:r>
            <a:endParaRPr/>
          </a:p>
          <a:p>
            <a:pPr indent="-342900" lvl="1" marL="800100" rtl="0" algn="l">
              <a:lnSpc>
                <a:spcPct val="100000"/>
              </a:lnSpc>
              <a:spcBef>
                <a:spcPts val="300"/>
              </a:spcBef>
              <a:spcAft>
                <a:spcPts val="0"/>
              </a:spcAft>
              <a:buSzPts val="2000"/>
              <a:buFont typeface="Arial"/>
              <a:buAutoNum type="arabicPeriod"/>
            </a:pPr>
            <a:r>
              <a:rPr lang="en-GB">
                <a:latin typeface="Arial"/>
                <a:ea typeface="Arial"/>
                <a:cs typeface="Arial"/>
                <a:sym typeface="Arial"/>
              </a:rPr>
              <a:t>To learn the fundamentals of how Net Zero (NZ) mandates are delivered in the electricity sector.</a:t>
            </a:r>
            <a:endParaRPr/>
          </a:p>
          <a:p>
            <a:pPr indent="-342900" lvl="1" marL="800100" rtl="0" algn="l">
              <a:lnSpc>
                <a:spcPct val="100000"/>
              </a:lnSpc>
              <a:spcBef>
                <a:spcPts val="0"/>
              </a:spcBef>
              <a:spcAft>
                <a:spcPts val="0"/>
              </a:spcAft>
              <a:buSzPts val="2000"/>
              <a:buFont typeface="Arial"/>
              <a:buAutoNum type="arabicPeriod"/>
            </a:pPr>
            <a:r>
              <a:rPr lang="en-GB">
                <a:latin typeface="Arial"/>
                <a:ea typeface="Arial"/>
                <a:cs typeface="Arial"/>
                <a:sym typeface="Arial"/>
              </a:rPr>
              <a:t>To understand the essential market mechanisms in the power sector.</a:t>
            </a:r>
            <a:endParaRPr/>
          </a:p>
          <a:p>
            <a:pPr indent="-342900" lvl="1" marL="800100" rtl="0" algn="l">
              <a:lnSpc>
                <a:spcPct val="100000"/>
              </a:lnSpc>
              <a:spcBef>
                <a:spcPts val="0"/>
              </a:spcBef>
              <a:spcAft>
                <a:spcPts val="0"/>
              </a:spcAft>
              <a:buSzPts val="2000"/>
              <a:buFont typeface="Arial"/>
              <a:buAutoNum type="arabicPeriod"/>
            </a:pPr>
            <a:r>
              <a:rPr lang="en-GB">
                <a:latin typeface="Arial"/>
                <a:ea typeface="Arial"/>
                <a:cs typeface="Arial"/>
                <a:sym typeface="Arial"/>
              </a:rPr>
              <a:t>To be able to explain concepts of renewable energy auctions and other relevant mechanisms.</a:t>
            </a:r>
            <a:endParaRPr/>
          </a:p>
          <a:p>
            <a:pPr indent="-342900" lvl="1" marL="800100" rtl="0" algn="l">
              <a:lnSpc>
                <a:spcPct val="100000"/>
              </a:lnSpc>
              <a:spcBef>
                <a:spcPts val="0"/>
              </a:spcBef>
              <a:spcAft>
                <a:spcPts val="0"/>
              </a:spcAft>
              <a:buSzPts val="2000"/>
              <a:buFont typeface="Arial"/>
              <a:buAutoNum type="arabicPeriod"/>
            </a:pPr>
            <a:r>
              <a:rPr lang="en-GB">
                <a:latin typeface="Arial"/>
                <a:ea typeface="Arial"/>
                <a:cs typeface="Arial"/>
                <a:sym typeface="Arial"/>
              </a:rPr>
              <a:t>To understand the risks involved in charting an NZ transition pathway.</a:t>
            </a:r>
            <a:endParaRPr/>
          </a:p>
          <a:p>
            <a:pPr indent="-215900" lvl="1" marL="800100" rtl="0" algn="l">
              <a:lnSpc>
                <a:spcPct val="100000"/>
              </a:lnSpc>
              <a:spcBef>
                <a:spcPts val="0"/>
              </a:spcBef>
              <a:spcAft>
                <a:spcPts val="0"/>
              </a:spcAft>
              <a:buSzPts val="2000"/>
              <a:buFont typeface="Arial"/>
              <a:buNone/>
            </a:pPr>
            <a:r>
              <a:t/>
            </a:r>
            <a:endParaRPr>
              <a:latin typeface="Arial"/>
              <a:ea typeface="Arial"/>
              <a:cs typeface="Arial"/>
              <a:sym typeface="Arial"/>
            </a:endParaRPr>
          </a:p>
          <a:p>
            <a:pPr indent="-330200" lvl="1" marL="1016000" rtl="0" algn="l">
              <a:lnSpc>
                <a:spcPct val="100000"/>
              </a:lnSpc>
              <a:spcBef>
                <a:spcPts val="0"/>
              </a:spcBef>
              <a:spcAft>
                <a:spcPts val="0"/>
              </a:spcAft>
              <a:buSzPts val="2000"/>
              <a:buNone/>
            </a:pPr>
            <a:r>
              <a:t/>
            </a:r>
            <a:endParaRPr/>
          </a:p>
          <a:p>
            <a:pPr indent="0" lvl="0" marL="101600" rtl="0" algn="l">
              <a:lnSpc>
                <a:spcPct val="110000"/>
              </a:lnSpc>
              <a:spcBef>
                <a:spcPts val="300"/>
              </a:spcBef>
              <a:spcAft>
                <a:spcPts val="0"/>
              </a:spcAft>
              <a:buSzPts val="2000"/>
              <a:buNone/>
            </a:pPr>
            <a:r>
              <a:t/>
            </a:r>
            <a:endParaRPr/>
          </a:p>
          <a:p>
            <a:pPr indent="-330200" lvl="0" marL="558800" rtl="0" algn="l">
              <a:lnSpc>
                <a:spcPct val="110000"/>
              </a:lnSpc>
              <a:spcBef>
                <a:spcPts val="600"/>
              </a:spcBef>
              <a:spcAft>
                <a:spcPts val="300"/>
              </a:spcAft>
              <a:buSzPts val="2000"/>
              <a:buFont typeface="Arial"/>
              <a:buNone/>
            </a:pPr>
            <a:r>
              <a:t/>
            </a:r>
            <a:endParaRPr/>
          </a:p>
        </p:txBody>
      </p:sp>
      <p:sp>
        <p:nvSpPr>
          <p:cNvPr id="79" name="Google Shape;79;p2"/>
          <p:cNvSpPr txBox="1"/>
          <p:nvPr/>
        </p:nvSpPr>
        <p:spPr>
          <a:xfrm>
            <a:off x="629099" y="3716676"/>
            <a:ext cx="10933801" cy="2805545"/>
          </a:xfrm>
          <a:prstGeom prst="rect">
            <a:avLst/>
          </a:prstGeom>
          <a:noFill/>
          <a:ln>
            <a:noFill/>
          </a:ln>
        </p:spPr>
        <p:txBody>
          <a:bodyPr anchorCtr="0" anchor="t" bIns="0" lIns="0" spcFirstLastPara="1" rIns="0" wrap="square" tIns="0">
            <a:noAutofit/>
          </a:bodyPr>
          <a:lstStyle/>
          <a:p>
            <a:pPr indent="0" lvl="0" marL="101600" marR="0" rtl="0" algn="l">
              <a:lnSpc>
                <a:spcPct val="110000"/>
              </a:lnSpc>
              <a:spcBef>
                <a:spcPts val="300"/>
              </a:spcBef>
              <a:spcAft>
                <a:spcPts val="0"/>
              </a:spcAft>
              <a:buClr>
                <a:schemeClr val="dk1"/>
              </a:buClr>
              <a:buSzPts val="2000"/>
              <a:buFont typeface="Arial"/>
              <a:buNone/>
            </a:pPr>
            <a:r>
              <a:rPr b="0" i="0" lang="en-GB" sz="2000" u="none" cap="none" strike="noStrike">
                <a:solidFill>
                  <a:schemeClr val="dk1"/>
                </a:solidFill>
                <a:latin typeface="Arial"/>
                <a:ea typeface="Arial"/>
                <a:cs typeface="Arial"/>
                <a:sym typeface="Arial"/>
              </a:rPr>
              <a:t>Lecture expectations:</a:t>
            </a:r>
            <a:endParaRPr/>
          </a:p>
          <a:p>
            <a:pPr indent="-342900" lvl="1" marL="800100" marR="0" rtl="0" algn="l">
              <a:lnSpc>
                <a:spcPct val="100000"/>
              </a:lnSpc>
              <a:spcBef>
                <a:spcPts val="300"/>
              </a:spcBef>
              <a:spcAft>
                <a:spcPts val="0"/>
              </a:spcAft>
              <a:buClr>
                <a:schemeClr val="dk2"/>
              </a:buClr>
              <a:buSzPts val="2000"/>
              <a:buFont typeface="Arial"/>
              <a:buAutoNum type="arabicPeriod"/>
            </a:pPr>
            <a:r>
              <a:rPr b="0" i="0" lang="en-GB" sz="2000" u="none" cap="none" strike="noStrike">
                <a:solidFill>
                  <a:schemeClr val="dk1"/>
                </a:solidFill>
                <a:latin typeface="Arial"/>
                <a:ea typeface="Arial"/>
                <a:cs typeface="Arial"/>
                <a:sym typeface="Arial"/>
              </a:rPr>
              <a:t>Focus on the electricity sector. The broader energy sector (transport, industries, etc.) may need additional mechanisms besides the one discussed.</a:t>
            </a:r>
            <a:endParaRPr/>
          </a:p>
          <a:p>
            <a:pPr indent="-342900" lvl="1" marL="800100" marR="0" rtl="0" algn="l">
              <a:lnSpc>
                <a:spcPct val="100000"/>
              </a:lnSpc>
              <a:spcBef>
                <a:spcPts val="0"/>
              </a:spcBef>
              <a:spcAft>
                <a:spcPts val="0"/>
              </a:spcAft>
              <a:buClr>
                <a:schemeClr val="dk2"/>
              </a:buClr>
              <a:buSzPts val="2000"/>
              <a:buFont typeface="Arial"/>
              <a:buAutoNum type="arabicPeriod"/>
            </a:pPr>
            <a:r>
              <a:rPr b="0" i="0" lang="en-GB" sz="2000" u="none" cap="none" strike="noStrike">
                <a:solidFill>
                  <a:schemeClr val="dk1"/>
                </a:solidFill>
                <a:latin typeface="Arial"/>
                <a:ea typeface="Arial"/>
                <a:cs typeface="Arial"/>
                <a:sym typeface="Arial"/>
              </a:rPr>
              <a:t>The DMs may need some modifications while discussing other fuels like hydrogen and heat, which will play a crucial role in energy sector decarbonisation.</a:t>
            </a:r>
            <a:endParaRPr/>
          </a:p>
          <a:p>
            <a:pPr indent="-342900" lvl="1" marL="800100" marR="0" rtl="0" algn="l">
              <a:lnSpc>
                <a:spcPct val="100000"/>
              </a:lnSpc>
              <a:spcBef>
                <a:spcPts val="0"/>
              </a:spcBef>
              <a:spcAft>
                <a:spcPts val="0"/>
              </a:spcAft>
              <a:buClr>
                <a:schemeClr val="dk2"/>
              </a:buClr>
              <a:buSzPts val="2000"/>
              <a:buFont typeface="Arial"/>
              <a:buAutoNum type="arabicPeriod"/>
            </a:pPr>
            <a:r>
              <a:rPr b="0" i="0" lang="en-GB" sz="2000" u="none" cap="none" strike="noStrike">
                <a:solidFill>
                  <a:schemeClr val="dk1"/>
                </a:solidFill>
                <a:latin typeface="Arial"/>
                <a:ea typeface="Arial"/>
                <a:cs typeface="Arial"/>
                <a:sym typeface="Arial"/>
              </a:rPr>
              <a:t>Examples of different countries are used to discuss the DMs along with their advantages and disadvantages. However, country or region-specific insights are required to execute/implement DMs in a specific country.</a:t>
            </a:r>
            <a:endParaRPr b="0" i="0" sz="2000" u="none" cap="none" strike="noStrike">
              <a:solidFill>
                <a:schemeClr val="dk1"/>
              </a:solidFill>
              <a:latin typeface="Trebuchet MS"/>
              <a:ea typeface="Trebuchet MS"/>
              <a:cs typeface="Trebuchet MS"/>
              <a:sym typeface="Trebuchet MS"/>
            </a:endParaRPr>
          </a:p>
          <a:p>
            <a:pPr indent="-330200" lvl="0" marL="558800" marR="0" rtl="0" algn="l">
              <a:lnSpc>
                <a:spcPct val="110000"/>
              </a:lnSpc>
              <a:spcBef>
                <a:spcPts val="300"/>
              </a:spcBef>
              <a:spcAft>
                <a:spcPts val="300"/>
              </a:spcAft>
              <a:buClr>
                <a:schemeClr val="dk1"/>
              </a:buClr>
              <a:buSzPts val="2000"/>
              <a:buFont typeface="Arial"/>
              <a:buNone/>
            </a:pPr>
            <a:r>
              <a:t/>
            </a:r>
            <a:endParaRPr b="0" i="0" sz="2000" u="none" cap="none" strike="noStrike">
              <a:solidFill>
                <a:schemeClr val="dk1"/>
              </a:solidFill>
              <a:latin typeface="Arial"/>
              <a:ea typeface="Arial"/>
              <a:cs typeface="Arial"/>
              <a:sym typeface="Arial"/>
            </a:endParaRPr>
          </a:p>
        </p:txBody>
      </p:sp>
    </p:spTree>
  </p:cSld>
  <p:clrMapOvr>
    <a:masterClrMapping/>
  </p:clrMapOvr>
  <mc:AlternateContent>
    <mc:Choice Requires="p14">
      <p:transition p14:dur="250">
        <p:fade/>
      </p:transition>
    </mc:Choice>
    <mc:Fallback>
      <p:transition>
        <p:fade/>
      </p:transition>
    </mc:Fallback>
  </mc:AlternateContent>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20"/>
          <p:cNvSpPr txBox="1"/>
          <p:nvPr/>
        </p:nvSpPr>
        <p:spPr>
          <a:xfrm>
            <a:off x="639248" y="3040042"/>
            <a:ext cx="7180500" cy="548700"/>
          </a:xfrm>
          <a:prstGeom prst="rect">
            <a:avLst/>
          </a:prstGeom>
          <a:noFill/>
          <a:ln>
            <a:noFill/>
          </a:ln>
        </p:spPr>
        <p:txBody>
          <a:bodyPr anchorCtr="0" anchor="b" bIns="0" lIns="0" spcFirstLastPara="1" rIns="0" wrap="square" tIns="0">
            <a:noAutofit/>
          </a:bodyPr>
          <a:lstStyle/>
          <a:p>
            <a:pPr indent="0" lvl="0" marL="0" marR="0" rtl="0" algn="l">
              <a:spcBef>
                <a:spcPts val="0"/>
              </a:spcBef>
              <a:spcAft>
                <a:spcPts val="0"/>
              </a:spcAft>
              <a:buNone/>
            </a:pPr>
            <a:r>
              <a:rPr lang="en-GB" sz="2000">
                <a:solidFill>
                  <a:srgbClr val="FFFFFF"/>
                </a:solidFill>
                <a:latin typeface="Trebuchet MS"/>
                <a:ea typeface="Trebuchet MS"/>
                <a:cs typeface="Trebuchet MS"/>
                <a:sym typeface="Trebuchet MS"/>
              </a:rPr>
              <a:t>Electricity Transition Playbook: Delivery Mechanisms </a:t>
            </a:r>
            <a:endParaRPr b="0" i="0" sz="1800" u="none" cap="none" strike="noStrike">
              <a:solidFill>
                <a:srgbClr val="242424"/>
              </a:solidFill>
              <a:latin typeface="Arial"/>
              <a:ea typeface="Arial"/>
              <a:cs typeface="Arial"/>
              <a:sym typeface="Arial"/>
            </a:endParaRPr>
          </a:p>
        </p:txBody>
      </p:sp>
      <p:sp>
        <p:nvSpPr>
          <p:cNvPr id="277" name="Google Shape;277;p20"/>
          <p:cNvSpPr txBox="1"/>
          <p:nvPr>
            <p:ph type="title"/>
          </p:nvPr>
        </p:nvSpPr>
        <p:spPr>
          <a:xfrm>
            <a:off x="630000" y="3826800"/>
            <a:ext cx="10936800" cy="20412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lt1"/>
              </a:buClr>
              <a:buSzPts val="5400"/>
              <a:buFont typeface="Trebuchet MS"/>
              <a:buNone/>
            </a:pPr>
            <a:r>
              <a:rPr lang="en-GB"/>
              <a:t>Inherent risks in Delivery mechanisms</a:t>
            </a:r>
            <a:endParaRPr/>
          </a:p>
        </p:txBody>
      </p:sp>
    </p:spTree>
  </p:cSld>
  <p:clrMapOvr>
    <a:masterClrMapping/>
  </p:clrMapOvr>
  <mc:AlternateContent>
    <mc:Choice Requires="p14">
      <p:transition p14:dur="250">
        <p:fade/>
      </p:transition>
    </mc:Choice>
    <mc:Fallback>
      <p:transition>
        <p:fade/>
      </p:transition>
    </mc:Fallback>
  </mc:AlternateContent>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21"/>
          <p:cNvSpPr txBox="1"/>
          <p:nvPr>
            <p:ph type="title"/>
          </p:nvPr>
        </p:nvSpPr>
        <p:spPr>
          <a:xfrm>
            <a:off x="620069" y="392182"/>
            <a:ext cx="8589245" cy="4431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a:t>References</a:t>
            </a:r>
            <a:endParaRPr/>
          </a:p>
        </p:txBody>
      </p:sp>
      <p:sp>
        <p:nvSpPr>
          <p:cNvPr id="284" name="Google Shape;284;p21"/>
          <p:cNvSpPr txBox="1"/>
          <p:nvPr/>
        </p:nvSpPr>
        <p:spPr>
          <a:xfrm>
            <a:off x="455179" y="1438046"/>
            <a:ext cx="11236078" cy="4771368"/>
          </a:xfrm>
          <a:prstGeom prst="rect">
            <a:avLst/>
          </a:prstGeom>
          <a:noFill/>
          <a:ln>
            <a:noFill/>
          </a:ln>
        </p:spPr>
        <p:txBody>
          <a:bodyPr anchorCtr="0" anchor="t" bIns="0" lIns="0" spcFirstLastPara="1" rIns="0" wrap="square" tIns="0">
            <a:noAutofit/>
          </a:bodyPr>
          <a:lstStyle/>
          <a:p>
            <a:pPr indent="-171450" lvl="0" marL="273050" marR="0" rtl="0" algn="just">
              <a:lnSpc>
                <a:spcPct val="110000"/>
              </a:lnSpc>
              <a:spcBef>
                <a:spcPts val="300"/>
              </a:spcBef>
              <a:spcAft>
                <a:spcPts val="0"/>
              </a:spcAft>
              <a:buClr>
                <a:schemeClr val="dk1"/>
              </a:buClr>
              <a:buSzPts val="2000"/>
              <a:buFont typeface="Arial"/>
              <a:buChar char="•"/>
            </a:pPr>
            <a:r>
              <a:rPr b="0" i="0" lang="en-GB" sz="1200" u="none" cap="none" strike="noStrike">
                <a:solidFill>
                  <a:srgbClr val="374151"/>
                </a:solidFill>
                <a:latin typeface="Arial"/>
                <a:ea typeface="Arial"/>
                <a:cs typeface="Arial"/>
                <a:sym typeface="Arial"/>
              </a:rPr>
              <a:t>Fell, H. J. (2017). The shift from feed-in-tariffs to tenders hinders the transformation of the global energy supply to renewable energies. (Energy Watch Group)</a:t>
            </a:r>
            <a:endParaRPr/>
          </a:p>
          <a:p>
            <a:pPr indent="-171450" lvl="0" marL="273050" marR="0" rtl="0" algn="just">
              <a:lnSpc>
                <a:spcPct val="110000"/>
              </a:lnSpc>
              <a:spcBef>
                <a:spcPts val="600"/>
              </a:spcBef>
              <a:spcAft>
                <a:spcPts val="0"/>
              </a:spcAft>
              <a:buClr>
                <a:schemeClr val="dk1"/>
              </a:buClr>
              <a:buSzPts val="2000"/>
              <a:buFont typeface="Arial"/>
              <a:buChar char="•"/>
            </a:pPr>
            <a:r>
              <a:rPr b="0" i="0" lang="en-GB" sz="1200" u="none" cap="none" strike="noStrike">
                <a:solidFill>
                  <a:srgbClr val="374151"/>
                </a:solidFill>
                <a:latin typeface="Arial"/>
                <a:ea typeface="Arial"/>
                <a:cs typeface="Arial"/>
                <a:sym typeface="Arial"/>
              </a:rPr>
              <a:t>IRENA (2019) Renewable energy auctions: Status and trends beyond price, International Renewable Energy Agency, Abu Dhabi</a:t>
            </a:r>
            <a:endParaRPr/>
          </a:p>
          <a:p>
            <a:pPr indent="-171450" lvl="0" marL="273050" marR="0" rtl="0" algn="just">
              <a:lnSpc>
                <a:spcPct val="110000"/>
              </a:lnSpc>
              <a:spcBef>
                <a:spcPts val="600"/>
              </a:spcBef>
              <a:spcAft>
                <a:spcPts val="0"/>
              </a:spcAft>
              <a:buClr>
                <a:schemeClr val="dk1"/>
              </a:buClr>
              <a:buSzPts val="2000"/>
              <a:buFont typeface="Arial"/>
              <a:buChar char="•"/>
            </a:pPr>
            <a:r>
              <a:rPr b="0" i="0" lang="en-GB" sz="1200" u="none" cap="none" strike="noStrike">
                <a:solidFill>
                  <a:srgbClr val="374151"/>
                </a:solidFill>
                <a:latin typeface="Arial"/>
                <a:ea typeface="Arial"/>
                <a:cs typeface="Arial"/>
                <a:sym typeface="Arial"/>
              </a:rPr>
              <a:t>Auction Theory (Second Edition), Academic Press, 2010, Vijay Krishna, </a:t>
            </a:r>
            <a:r>
              <a:rPr b="0" i="0" lang="en-GB" sz="1200" u="sng" cap="none" strike="noStrike">
                <a:solidFill>
                  <a:srgbClr val="374151"/>
                </a:solidFill>
                <a:latin typeface="Arial"/>
                <a:ea typeface="Arial"/>
                <a:cs typeface="Arial"/>
                <a:sym typeface="Arial"/>
                <a:hlinkClick r:id="rId3">
                  <a:extLst>
                    <a:ext uri="{A12FA001-AC4F-418D-AE19-62706E023703}">
                      <ahyp:hlinkClr val="tx"/>
                    </a:ext>
                  </a:extLst>
                </a:hlinkClick>
              </a:rPr>
              <a:t>https://doi.org/10.1016/B978-0-12-374507-1.00034-0</a:t>
            </a:r>
            <a:r>
              <a:rPr b="0" i="0" lang="en-GB" sz="1200" u="none" cap="none" strike="noStrike">
                <a:solidFill>
                  <a:srgbClr val="374151"/>
                </a:solidFill>
                <a:latin typeface="Arial"/>
                <a:ea typeface="Arial"/>
                <a:cs typeface="Arial"/>
                <a:sym typeface="Arial"/>
              </a:rPr>
              <a:t> </a:t>
            </a:r>
            <a:endParaRPr/>
          </a:p>
          <a:p>
            <a:pPr indent="-171450" lvl="0" marL="273050" marR="0" rtl="0" algn="just">
              <a:lnSpc>
                <a:spcPct val="110000"/>
              </a:lnSpc>
              <a:spcBef>
                <a:spcPts val="600"/>
              </a:spcBef>
              <a:spcAft>
                <a:spcPts val="0"/>
              </a:spcAft>
              <a:buClr>
                <a:schemeClr val="dk1"/>
              </a:buClr>
              <a:buSzPts val="2000"/>
              <a:buFont typeface="Arial"/>
              <a:buChar char="•"/>
            </a:pPr>
            <a:r>
              <a:rPr b="0" i="0" lang="en-GB" sz="1200" u="none" cap="none" strike="noStrike">
                <a:solidFill>
                  <a:srgbClr val="374151"/>
                </a:solidFill>
                <a:latin typeface="Arial"/>
                <a:ea typeface="Arial"/>
                <a:cs typeface="Arial"/>
                <a:sym typeface="Arial"/>
              </a:rPr>
              <a:t>A survey comparing centralized and decentralized electricity markets, Energy strategy reviews, 2022. (</a:t>
            </a:r>
            <a:r>
              <a:rPr b="0" i="0" lang="en-GB" sz="1200" u="sng" cap="none" strike="noStrike">
                <a:solidFill>
                  <a:srgbClr val="374151"/>
                </a:solidFill>
                <a:latin typeface="Arial"/>
                <a:ea typeface="Arial"/>
                <a:cs typeface="Arial"/>
                <a:sym typeface="Arial"/>
                <a:hlinkClick r:id="rId4">
                  <a:extLst>
                    <a:ext uri="{A12FA001-AC4F-418D-AE19-62706E023703}">
                      <ahyp:hlinkClr val="tx"/>
                    </a:ext>
                  </a:extLst>
                </a:hlinkClick>
              </a:rPr>
              <a:t>Link</a:t>
            </a:r>
            <a:r>
              <a:rPr b="0" i="0" lang="en-GB" sz="1200" u="none" cap="none" strike="noStrike">
                <a:solidFill>
                  <a:srgbClr val="374151"/>
                </a:solidFill>
                <a:latin typeface="Arial"/>
                <a:ea typeface="Arial"/>
                <a:cs typeface="Arial"/>
                <a:sym typeface="Arial"/>
              </a:rPr>
              <a:t>)</a:t>
            </a:r>
            <a:endParaRPr/>
          </a:p>
          <a:p>
            <a:pPr indent="-171450" lvl="0" marL="273050" marR="0" rtl="0" algn="just">
              <a:lnSpc>
                <a:spcPct val="110000"/>
              </a:lnSpc>
              <a:spcBef>
                <a:spcPts val="600"/>
              </a:spcBef>
              <a:spcAft>
                <a:spcPts val="0"/>
              </a:spcAft>
              <a:buClr>
                <a:schemeClr val="dk1"/>
              </a:buClr>
              <a:buSzPts val="2000"/>
              <a:buFont typeface="Arial"/>
              <a:buChar char="•"/>
            </a:pPr>
            <a:r>
              <a:rPr b="0" i="0" lang="en-GB" sz="1200" u="none" cap="none" strike="noStrike">
                <a:solidFill>
                  <a:srgbClr val="374151"/>
                </a:solidFill>
                <a:latin typeface="Arial"/>
                <a:ea typeface="Arial"/>
                <a:cs typeface="Arial"/>
                <a:sym typeface="Arial"/>
              </a:rPr>
              <a:t>Couture, Toby D., et al. Policymaker’s guide to feed-in tariff policy design. No. NREL/TP-6A2-44849. National Renewable Energy Lab.(NREL), Golden, CO (United States), 2010.</a:t>
            </a:r>
            <a:endParaRPr/>
          </a:p>
          <a:p>
            <a:pPr indent="-171450" lvl="0" marL="273050" marR="0" rtl="0" algn="just">
              <a:lnSpc>
                <a:spcPct val="110000"/>
              </a:lnSpc>
              <a:spcBef>
                <a:spcPts val="600"/>
              </a:spcBef>
              <a:spcAft>
                <a:spcPts val="0"/>
              </a:spcAft>
              <a:buClr>
                <a:schemeClr val="dk1"/>
              </a:buClr>
              <a:buSzPts val="2000"/>
              <a:buFont typeface="Arial"/>
              <a:buChar char="•"/>
            </a:pPr>
            <a:r>
              <a:rPr b="0" i="0" lang="en-GB" sz="1200" u="sng" cap="none" strike="noStrike">
                <a:solidFill>
                  <a:srgbClr val="374151"/>
                </a:solidFill>
                <a:latin typeface="Arial"/>
                <a:ea typeface="Arial"/>
                <a:cs typeface="Arial"/>
                <a:sym typeface="Arial"/>
                <a:hlinkClick r:id="rId5">
                  <a:extLst>
                    <a:ext uri="{A12FA001-AC4F-418D-AE19-62706E023703}">
                      <ahyp:hlinkClr val="tx"/>
                    </a:ext>
                  </a:extLst>
                </a:hlinkClick>
              </a:rPr>
              <a:t>Shorting the Grid</a:t>
            </a:r>
            <a:r>
              <a:rPr b="0" i="0" lang="en-GB" sz="1200" u="none" cap="none" strike="noStrike">
                <a:solidFill>
                  <a:srgbClr val="374151"/>
                </a:solidFill>
                <a:latin typeface="Arial"/>
                <a:ea typeface="Arial"/>
                <a:cs typeface="Arial"/>
                <a:sym typeface="Arial"/>
              </a:rPr>
              <a:t>: The Hidden Fragility of Our Electric Grid, </a:t>
            </a:r>
            <a:r>
              <a:rPr b="0" i="0" lang="en-GB" sz="1200" u="sng" cap="none" strike="noStrike">
                <a:solidFill>
                  <a:srgbClr val="374151"/>
                </a:solidFill>
                <a:latin typeface="Arial"/>
                <a:ea typeface="Arial"/>
                <a:cs typeface="Arial"/>
                <a:sym typeface="Arial"/>
                <a:hlinkClick r:id="rId6">
                  <a:extLst>
                    <a:ext uri="{A12FA001-AC4F-418D-AE19-62706E023703}">
                      <ahyp:hlinkClr val="tx"/>
                    </a:ext>
                  </a:extLst>
                </a:hlinkClick>
              </a:rPr>
              <a:t>Meredith Angwin, </a:t>
            </a:r>
            <a:r>
              <a:rPr b="0" i="0" lang="en-GB" sz="1200" u="none" cap="none" strike="noStrike">
                <a:solidFill>
                  <a:srgbClr val="374151"/>
                </a:solidFill>
                <a:latin typeface="Arial"/>
                <a:ea typeface="Arial"/>
                <a:cs typeface="Arial"/>
                <a:sym typeface="Arial"/>
              </a:rPr>
              <a:t>Carnot Communications (19 Oct. 2020)</a:t>
            </a:r>
            <a:endParaRPr/>
          </a:p>
          <a:p>
            <a:pPr indent="-171450" lvl="0" marL="273050" marR="0" rtl="0" algn="just">
              <a:lnSpc>
                <a:spcPct val="110000"/>
              </a:lnSpc>
              <a:spcBef>
                <a:spcPts val="600"/>
              </a:spcBef>
              <a:spcAft>
                <a:spcPts val="0"/>
              </a:spcAft>
              <a:buClr>
                <a:schemeClr val="dk1"/>
              </a:buClr>
              <a:buSzPts val="2000"/>
              <a:buFont typeface="Arial"/>
              <a:buChar char="•"/>
            </a:pPr>
            <a:r>
              <a:rPr b="0" i="0" lang="en-GB" sz="1200" u="sng" cap="none" strike="noStrike">
                <a:solidFill>
                  <a:srgbClr val="374151"/>
                </a:solidFill>
                <a:latin typeface="Arial"/>
                <a:ea typeface="Arial"/>
                <a:cs typeface="Arial"/>
                <a:sym typeface="Arial"/>
                <a:hlinkClick r:id="rId7">
                  <a:extLst>
                    <a:ext uri="{A12FA001-AC4F-418D-AE19-62706E023703}">
                      <ahyp:hlinkClr val="tx"/>
                    </a:ext>
                  </a:extLst>
                </a:hlinkClick>
              </a:rPr>
              <a:t>https://www.enecho.meti.go.jp/en/category/electricity_and_gas/electric/electricity_liberalization/what/</a:t>
            </a:r>
            <a:endParaRPr b="0" i="0" sz="1200" u="none" cap="none" strike="noStrike">
              <a:solidFill>
                <a:srgbClr val="374151"/>
              </a:solidFill>
              <a:latin typeface="Arial"/>
              <a:ea typeface="Arial"/>
              <a:cs typeface="Arial"/>
              <a:sym typeface="Arial"/>
            </a:endParaRPr>
          </a:p>
          <a:p>
            <a:pPr indent="-171450" lvl="0" marL="273050" marR="0" rtl="0" algn="just">
              <a:lnSpc>
                <a:spcPct val="110000"/>
              </a:lnSpc>
              <a:spcBef>
                <a:spcPts val="600"/>
              </a:spcBef>
              <a:spcAft>
                <a:spcPts val="0"/>
              </a:spcAft>
              <a:buClr>
                <a:schemeClr val="dk1"/>
              </a:buClr>
              <a:buSzPts val="2000"/>
              <a:buFont typeface="Arial"/>
              <a:buChar char="•"/>
            </a:pPr>
            <a:r>
              <a:rPr b="0" i="0" lang="en-GB" sz="1200" u="sng" cap="none" strike="noStrike">
                <a:solidFill>
                  <a:srgbClr val="374151"/>
                </a:solidFill>
                <a:latin typeface="Arial"/>
                <a:ea typeface="Arial"/>
                <a:cs typeface="Arial"/>
                <a:sym typeface="Arial"/>
                <a:hlinkClick r:id="rId8">
                  <a:extLst>
                    <a:ext uri="{A12FA001-AC4F-418D-AE19-62706E023703}">
                      <ahyp:hlinkClr val="tx"/>
                    </a:ext>
                  </a:extLst>
                </a:hlinkClick>
              </a:rPr>
              <a:t>https://www.nationalgrideso.com/what-we-do/electricity-markets/electricity-markets-explained</a:t>
            </a:r>
            <a:endParaRPr b="0" i="0" sz="1200" u="none" cap="none" strike="noStrike">
              <a:solidFill>
                <a:srgbClr val="374151"/>
              </a:solidFill>
              <a:latin typeface="Arial"/>
              <a:ea typeface="Arial"/>
              <a:cs typeface="Arial"/>
              <a:sym typeface="Arial"/>
            </a:endParaRPr>
          </a:p>
          <a:p>
            <a:pPr indent="-171450" lvl="0" marL="273050" marR="0" rtl="0" algn="just">
              <a:lnSpc>
                <a:spcPct val="110000"/>
              </a:lnSpc>
              <a:spcBef>
                <a:spcPts val="600"/>
              </a:spcBef>
              <a:spcAft>
                <a:spcPts val="0"/>
              </a:spcAft>
              <a:buClr>
                <a:schemeClr val="dk1"/>
              </a:buClr>
              <a:buSzPts val="2000"/>
              <a:buFont typeface="Arial"/>
              <a:buChar char="•"/>
            </a:pPr>
            <a:r>
              <a:rPr b="0" i="0" lang="en-GB" sz="1200" u="sng" cap="none" strike="noStrike">
                <a:solidFill>
                  <a:srgbClr val="374151"/>
                </a:solidFill>
                <a:latin typeface="Arial"/>
                <a:ea typeface="Arial"/>
                <a:cs typeface="Arial"/>
                <a:sym typeface="Arial"/>
                <a:hlinkClick r:id="rId9">
                  <a:extLst>
                    <a:ext uri="{A12FA001-AC4F-418D-AE19-62706E023703}">
                      <ahyp:hlinkClr val="tx"/>
                    </a:ext>
                  </a:extLst>
                </a:hlinkClick>
              </a:rPr>
              <a:t>https://www.nga.org/electricity-markets/</a:t>
            </a:r>
            <a:r>
              <a:rPr b="0" i="0" lang="en-GB" sz="1200" u="none" cap="none" strike="noStrike">
                <a:solidFill>
                  <a:srgbClr val="374151"/>
                </a:solidFill>
                <a:latin typeface="Arial"/>
                <a:ea typeface="Arial"/>
                <a:cs typeface="Arial"/>
                <a:sym typeface="Arial"/>
              </a:rPr>
              <a:t> </a:t>
            </a:r>
            <a:endParaRPr/>
          </a:p>
          <a:p>
            <a:pPr indent="-171450" lvl="0" marL="273050" marR="0" rtl="0" algn="just">
              <a:lnSpc>
                <a:spcPct val="110000"/>
              </a:lnSpc>
              <a:spcBef>
                <a:spcPts val="600"/>
              </a:spcBef>
              <a:spcAft>
                <a:spcPts val="0"/>
              </a:spcAft>
              <a:buClr>
                <a:schemeClr val="dk1"/>
              </a:buClr>
              <a:buSzPts val="2000"/>
              <a:buFont typeface="Arial"/>
              <a:buChar char="•"/>
            </a:pPr>
            <a:r>
              <a:rPr b="0" i="0" lang="en-GB" sz="1200" u="sng" cap="none" strike="noStrike">
                <a:solidFill>
                  <a:srgbClr val="374151"/>
                </a:solidFill>
                <a:latin typeface="Arial"/>
                <a:ea typeface="Arial"/>
                <a:cs typeface="Arial"/>
                <a:sym typeface="Arial"/>
                <a:hlinkClick r:id="rId10">
                  <a:extLst>
                    <a:ext uri="{A12FA001-AC4F-418D-AE19-62706E023703}">
                      <ahyp:hlinkClr val="tx"/>
                    </a:ext>
                  </a:extLst>
                </a:hlinkClick>
              </a:rPr>
              <a:t>https://www.aemc.gov.au/why-era-distinguishing-electricity-consumers-generators-behind-us</a:t>
            </a:r>
            <a:r>
              <a:rPr b="0" i="0" lang="en-GB" sz="1200" u="none" cap="none" strike="noStrike">
                <a:solidFill>
                  <a:srgbClr val="374151"/>
                </a:solidFill>
                <a:latin typeface="Arial"/>
                <a:ea typeface="Arial"/>
                <a:cs typeface="Arial"/>
                <a:sym typeface="Arial"/>
              </a:rPr>
              <a:t> </a:t>
            </a:r>
            <a:endParaRPr/>
          </a:p>
          <a:p>
            <a:pPr indent="-171450" lvl="0" marL="273050" marR="0" rtl="0" algn="just">
              <a:lnSpc>
                <a:spcPct val="110000"/>
              </a:lnSpc>
              <a:spcBef>
                <a:spcPts val="600"/>
              </a:spcBef>
              <a:spcAft>
                <a:spcPts val="0"/>
              </a:spcAft>
              <a:buClr>
                <a:schemeClr val="dk1"/>
              </a:buClr>
              <a:buSzPts val="2000"/>
              <a:buFont typeface="Arial"/>
              <a:buChar char="•"/>
            </a:pPr>
            <a:r>
              <a:rPr b="0" i="0" lang="en-GB" sz="1200" u="sng" cap="none" strike="noStrike">
                <a:solidFill>
                  <a:srgbClr val="374151"/>
                </a:solidFill>
                <a:latin typeface="Arial"/>
                <a:ea typeface="Arial"/>
                <a:cs typeface="Arial"/>
                <a:sym typeface="Arial"/>
                <a:hlinkClick r:id="rId11">
                  <a:extLst>
                    <a:ext uri="{A12FA001-AC4F-418D-AE19-62706E023703}">
                      <ahyp:hlinkClr val="tx"/>
                    </a:ext>
                  </a:extLst>
                </a:hlinkClick>
              </a:rPr>
              <a:t>https://web.stanford.edu/group/fwolak/cgi-bin/sites/default/files/wolak_wholesale_market_design.pdf</a:t>
            </a:r>
            <a:r>
              <a:rPr b="0" i="0" lang="en-GB" sz="1200" u="none" cap="none" strike="noStrike">
                <a:solidFill>
                  <a:srgbClr val="374151"/>
                </a:solidFill>
                <a:latin typeface="Arial"/>
                <a:ea typeface="Arial"/>
                <a:cs typeface="Arial"/>
                <a:sym typeface="Arial"/>
              </a:rPr>
              <a:t> </a:t>
            </a:r>
            <a:endParaRPr/>
          </a:p>
          <a:p>
            <a:pPr indent="-171450" lvl="0" marL="273050" marR="0" rtl="0" algn="just">
              <a:lnSpc>
                <a:spcPct val="110000"/>
              </a:lnSpc>
              <a:spcBef>
                <a:spcPts val="600"/>
              </a:spcBef>
              <a:spcAft>
                <a:spcPts val="0"/>
              </a:spcAft>
              <a:buClr>
                <a:schemeClr val="dk1"/>
              </a:buClr>
              <a:buSzPts val="2000"/>
              <a:buFont typeface="Arial"/>
              <a:buChar char="•"/>
            </a:pPr>
            <a:r>
              <a:rPr b="0" i="0" lang="en-GB" sz="1200" u="none" cap="none" strike="noStrike">
                <a:solidFill>
                  <a:srgbClr val="374151"/>
                </a:solidFill>
                <a:latin typeface="Arial"/>
                <a:ea typeface="Arial"/>
                <a:cs typeface="Arial"/>
                <a:sym typeface="Arial"/>
              </a:rPr>
              <a:t>Retail market innovation: </a:t>
            </a:r>
            <a:r>
              <a:rPr b="0" i="0" lang="en-GB" sz="1200" u="sng" cap="none" strike="noStrike">
                <a:solidFill>
                  <a:srgbClr val="374151"/>
                </a:solidFill>
                <a:latin typeface="Arial"/>
                <a:ea typeface="Arial"/>
                <a:cs typeface="Arial"/>
                <a:sym typeface="Arial"/>
                <a:hlinkClick r:id="rId12">
                  <a:extLst>
                    <a:ext uri="{A12FA001-AC4F-418D-AE19-62706E023703}">
                      <ahyp:hlinkClr val="tx"/>
                    </a:ext>
                  </a:extLst>
                </a:hlinkClick>
              </a:rPr>
              <a:t>https://www.cleantech.com/energy-retail-innovation-opportunities-to-improve-consumer-engagement/</a:t>
            </a:r>
            <a:r>
              <a:rPr b="0" i="0" lang="en-GB" sz="1200" u="none" cap="none" strike="noStrike">
                <a:solidFill>
                  <a:srgbClr val="374151"/>
                </a:solidFill>
                <a:latin typeface="Arial"/>
                <a:ea typeface="Arial"/>
                <a:cs typeface="Arial"/>
                <a:sym typeface="Arial"/>
              </a:rPr>
              <a:t> </a:t>
            </a:r>
            <a:endParaRPr/>
          </a:p>
          <a:p>
            <a:pPr indent="-171450" lvl="0" marL="273050" marR="0" rtl="0" algn="just">
              <a:lnSpc>
                <a:spcPct val="110000"/>
              </a:lnSpc>
              <a:spcBef>
                <a:spcPts val="600"/>
              </a:spcBef>
              <a:spcAft>
                <a:spcPts val="0"/>
              </a:spcAft>
              <a:buClr>
                <a:schemeClr val="dk1"/>
              </a:buClr>
              <a:buSzPts val="2000"/>
              <a:buFont typeface="Arial"/>
              <a:buChar char="•"/>
            </a:pPr>
            <a:r>
              <a:rPr b="0" i="0" lang="en-GB" sz="1200" u="sng" cap="none" strike="noStrike">
                <a:solidFill>
                  <a:srgbClr val="374151"/>
                </a:solidFill>
                <a:latin typeface="Arial"/>
                <a:ea typeface="Arial"/>
                <a:cs typeface="Arial"/>
                <a:sym typeface="Arial"/>
                <a:hlinkClick r:id="rId13">
                  <a:extLst>
                    <a:ext uri="{A12FA001-AC4F-418D-AE19-62706E023703}">
                      <ahyp:hlinkClr val="tx"/>
                    </a:ext>
                  </a:extLst>
                </a:hlinkClick>
              </a:rPr>
              <a:t>https://www.cleantech.com/energy-retail-innovation-opportunities-to-improve-consumer-engagement/</a:t>
            </a:r>
            <a:r>
              <a:rPr b="0" i="0" lang="en-GB" sz="1200" u="none" cap="none" strike="noStrike">
                <a:solidFill>
                  <a:srgbClr val="374151"/>
                </a:solidFill>
                <a:latin typeface="Arial"/>
                <a:ea typeface="Arial"/>
                <a:cs typeface="Arial"/>
                <a:sym typeface="Arial"/>
              </a:rPr>
              <a:t> </a:t>
            </a:r>
            <a:endParaRPr/>
          </a:p>
          <a:p>
            <a:pPr indent="-171450" lvl="0" marL="273050" marR="0" rtl="0" algn="just">
              <a:lnSpc>
                <a:spcPct val="110000"/>
              </a:lnSpc>
              <a:spcBef>
                <a:spcPts val="600"/>
              </a:spcBef>
              <a:spcAft>
                <a:spcPts val="0"/>
              </a:spcAft>
              <a:buClr>
                <a:schemeClr val="dk1"/>
              </a:buClr>
              <a:buSzPts val="2000"/>
              <a:buFont typeface="Arial"/>
              <a:buChar char="•"/>
            </a:pPr>
            <a:r>
              <a:rPr b="0" i="0" lang="en-GB" sz="1200" u="sng" cap="none" strike="noStrike">
                <a:solidFill>
                  <a:srgbClr val="374151"/>
                </a:solidFill>
                <a:latin typeface="Arial"/>
                <a:ea typeface="Arial"/>
                <a:cs typeface="Arial"/>
                <a:sym typeface="Arial"/>
                <a:hlinkClick r:id="rId14">
                  <a:extLst>
                    <a:ext uri="{A12FA001-AC4F-418D-AE19-62706E023703}">
                      <ahyp:hlinkClr val="tx"/>
                    </a:ext>
                  </a:extLst>
                </a:hlinkClick>
              </a:rPr>
              <a:t>Electricity Markets in a Time of Change: A Call to Arms for Business Research: https://link.springer.com/article/10.1007/s41471-021-00126-4</a:t>
            </a:r>
            <a:r>
              <a:rPr b="0" i="0" lang="en-GB" sz="1200" u="none" cap="none" strike="noStrike">
                <a:solidFill>
                  <a:srgbClr val="374151"/>
                </a:solidFill>
                <a:latin typeface="Arial"/>
                <a:ea typeface="Arial"/>
                <a:cs typeface="Arial"/>
                <a:sym typeface="Arial"/>
              </a:rPr>
              <a:t> </a:t>
            </a:r>
            <a:endParaRPr/>
          </a:p>
          <a:p>
            <a:pPr indent="-171450" lvl="0" marL="273050" marR="0" rtl="0" algn="just">
              <a:lnSpc>
                <a:spcPct val="110000"/>
              </a:lnSpc>
              <a:spcBef>
                <a:spcPts val="600"/>
              </a:spcBef>
              <a:spcAft>
                <a:spcPts val="0"/>
              </a:spcAft>
              <a:buClr>
                <a:schemeClr val="dk1"/>
              </a:buClr>
              <a:buSzPts val="2000"/>
              <a:buFont typeface="Arial"/>
              <a:buChar char="•"/>
            </a:pPr>
            <a:r>
              <a:rPr b="0" i="0" lang="en-GB" sz="1200" u="sng" cap="none" strike="noStrike">
                <a:solidFill>
                  <a:srgbClr val="374151"/>
                </a:solidFill>
                <a:latin typeface="Arial"/>
                <a:ea typeface="Arial"/>
                <a:cs typeface="Arial"/>
                <a:sym typeface="Arial"/>
                <a:hlinkClick r:id="rId15">
                  <a:extLst>
                    <a:ext uri="{A12FA001-AC4F-418D-AE19-62706E023703}">
                      <ahyp:hlinkClr val="tx"/>
                    </a:ext>
                  </a:extLst>
                </a:hlinkClick>
              </a:rPr>
              <a:t>Electricity Market definitions</a:t>
            </a:r>
            <a:endParaRPr b="0" i="0" sz="1200" u="none" cap="none" strike="noStrike">
              <a:solidFill>
                <a:srgbClr val="374151"/>
              </a:solidFill>
              <a:latin typeface="Arial"/>
              <a:ea typeface="Arial"/>
              <a:cs typeface="Arial"/>
              <a:sym typeface="Arial"/>
            </a:endParaRPr>
          </a:p>
          <a:p>
            <a:pPr indent="-44450" lvl="0" marL="273050" marR="0" rtl="0" algn="just">
              <a:lnSpc>
                <a:spcPct val="110000"/>
              </a:lnSpc>
              <a:spcBef>
                <a:spcPts val="600"/>
              </a:spcBef>
              <a:spcAft>
                <a:spcPts val="0"/>
              </a:spcAft>
              <a:buClr>
                <a:schemeClr val="dk1"/>
              </a:buClr>
              <a:buSzPts val="2000"/>
              <a:buFont typeface="Arial"/>
              <a:buNone/>
            </a:pPr>
            <a:r>
              <a:t/>
            </a:r>
            <a:endParaRPr b="0" i="0" sz="1200" u="none" cap="none" strike="noStrike">
              <a:solidFill>
                <a:srgbClr val="374151"/>
              </a:solidFill>
              <a:latin typeface="Arial"/>
              <a:ea typeface="Arial"/>
              <a:cs typeface="Arial"/>
              <a:sym typeface="Arial"/>
            </a:endParaRPr>
          </a:p>
          <a:p>
            <a:pPr indent="-44450" lvl="0" marL="273050" marR="0" rtl="0" algn="just">
              <a:lnSpc>
                <a:spcPct val="110000"/>
              </a:lnSpc>
              <a:spcBef>
                <a:spcPts val="600"/>
              </a:spcBef>
              <a:spcAft>
                <a:spcPts val="0"/>
              </a:spcAft>
              <a:buClr>
                <a:schemeClr val="dk1"/>
              </a:buClr>
              <a:buSzPts val="2000"/>
              <a:buFont typeface="Arial"/>
              <a:buNone/>
            </a:pPr>
            <a:r>
              <a:t/>
            </a:r>
            <a:endParaRPr b="0" i="0" sz="1200" u="none" cap="none" strike="noStrike">
              <a:solidFill>
                <a:srgbClr val="374151"/>
              </a:solidFill>
              <a:latin typeface="Arial"/>
              <a:ea typeface="Arial"/>
              <a:cs typeface="Arial"/>
              <a:sym typeface="Arial"/>
            </a:endParaRPr>
          </a:p>
          <a:p>
            <a:pPr indent="-44450" lvl="0" marL="273050" marR="0" rtl="0" algn="just">
              <a:lnSpc>
                <a:spcPct val="110000"/>
              </a:lnSpc>
              <a:spcBef>
                <a:spcPts val="600"/>
              </a:spcBef>
              <a:spcAft>
                <a:spcPts val="0"/>
              </a:spcAft>
              <a:buClr>
                <a:schemeClr val="dk1"/>
              </a:buClr>
              <a:buSzPts val="2000"/>
              <a:buFont typeface="Arial"/>
              <a:buNone/>
            </a:pPr>
            <a:r>
              <a:t/>
            </a:r>
            <a:endParaRPr b="0" i="0" sz="1200" u="none" cap="none" strike="noStrike">
              <a:solidFill>
                <a:srgbClr val="374151"/>
              </a:solidFill>
              <a:latin typeface="Arial"/>
              <a:ea typeface="Arial"/>
              <a:cs typeface="Arial"/>
              <a:sym typeface="Arial"/>
            </a:endParaRPr>
          </a:p>
          <a:p>
            <a:pPr indent="-44450" lvl="0" marL="273050" marR="0" rtl="0" algn="just">
              <a:lnSpc>
                <a:spcPct val="110000"/>
              </a:lnSpc>
              <a:spcBef>
                <a:spcPts val="600"/>
              </a:spcBef>
              <a:spcAft>
                <a:spcPts val="0"/>
              </a:spcAft>
              <a:buClr>
                <a:schemeClr val="dk1"/>
              </a:buClr>
              <a:buSzPts val="2000"/>
              <a:buFont typeface="Arial"/>
              <a:buNone/>
            </a:pPr>
            <a:r>
              <a:t/>
            </a:r>
            <a:endParaRPr b="0" i="0" sz="1200" u="sng" cap="none" strike="noStrike">
              <a:solidFill>
                <a:srgbClr val="374151"/>
              </a:solidFill>
              <a:latin typeface="Arial"/>
              <a:ea typeface="Arial"/>
              <a:cs typeface="Arial"/>
              <a:sym typeface="Arial"/>
              <a:hlinkClick r:id="rId16">
                <a:extLst>
                  <a:ext uri="{A12FA001-AC4F-418D-AE19-62706E023703}">
                    <ahyp:hlinkClr val="tx"/>
                  </a:ext>
                </a:extLst>
              </a:hlinkClick>
            </a:endParaRPr>
          </a:p>
          <a:p>
            <a:pPr indent="-44450" lvl="0" marL="273050" marR="0" rtl="0" algn="just">
              <a:lnSpc>
                <a:spcPct val="110000"/>
              </a:lnSpc>
              <a:spcBef>
                <a:spcPts val="600"/>
              </a:spcBef>
              <a:spcAft>
                <a:spcPts val="0"/>
              </a:spcAft>
              <a:buClr>
                <a:schemeClr val="dk1"/>
              </a:buClr>
              <a:buSzPts val="2000"/>
              <a:buFont typeface="Arial"/>
              <a:buNone/>
            </a:pPr>
            <a:r>
              <a:t/>
            </a:r>
            <a:endParaRPr b="0" i="0" sz="1200" u="none" cap="none" strike="noStrike">
              <a:solidFill>
                <a:srgbClr val="374151"/>
              </a:solidFill>
              <a:latin typeface="Arial"/>
              <a:ea typeface="Arial"/>
              <a:cs typeface="Arial"/>
              <a:sym typeface="Arial"/>
            </a:endParaRPr>
          </a:p>
          <a:p>
            <a:pPr indent="-44450" lvl="0" marL="273050" marR="0" rtl="0" algn="just">
              <a:lnSpc>
                <a:spcPct val="110000"/>
              </a:lnSpc>
              <a:spcBef>
                <a:spcPts val="600"/>
              </a:spcBef>
              <a:spcAft>
                <a:spcPts val="0"/>
              </a:spcAft>
              <a:buClr>
                <a:schemeClr val="dk1"/>
              </a:buClr>
              <a:buSzPts val="2000"/>
              <a:buFont typeface="Arial"/>
              <a:buNone/>
            </a:pPr>
            <a:r>
              <a:t/>
            </a:r>
            <a:endParaRPr b="0" i="0" sz="1200" u="none" cap="none" strike="noStrike">
              <a:solidFill>
                <a:srgbClr val="374151"/>
              </a:solidFill>
              <a:latin typeface="Arial"/>
              <a:ea typeface="Arial"/>
              <a:cs typeface="Arial"/>
              <a:sym typeface="Arial"/>
            </a:endParaRPr>
          </a:p>
          <a:p>
            <a:pPr indent="-44450" lvl="0" marL="273050" marR="0" rtl="0" algn="just">
              <a:lnSpc>
                <a:spcPct val="110000"/>
              </a:lnSpc>
              <a:spcBef>
                <a:spcPts val="600"/>
              </a:spcBef>
              <a:spcAft>
                <a:spcPts val="0"/>
              </a:spcAft>
              <a:buClr>
                <a:schemeClr val="dk1"/>
              </a:buClr>
              <a:buSzPts val="2000"/>
              <a:buFont typeface="Arial"/>
              <a:buNone/>
            </a:pPr>
            <a:r>
              <a:t/>
            </a:r>
            <a:endParaRPr b="0" i="0" sz="1200" u="none" cap="none" strike="noStrike">
              <a:solidFill>
                <a:srgbClr val="374151"/>
              </a:solidFill>
              <a:latin typeface="Arial"/>
              <a:ea typeface="Arial"/>
              <a:cs typeface="Arial"/>
              <a:sym typeface="Arial"/>
            </a:endParaRPr>
          </a:p>
          <a:p>
            <a:pPr indent="-44450" lvl="0" marL="273050" marR="0" rtl="0" algn="just">
              <a:lnSpc>
                <a:spcPct val="110000"/>
              </a:lnSpc>
              <a:spcBef>
                <a:spcPts val="600"/>
              </a:spcBef>
              <a:spcAft>
                <a:spcPts val="0"/>
              </a:spcAft>
              <a:buClr>
                <a:schemeClr val="dk1"/>
              </a:buClr>
              <a:buSzPts val="2000"/>
              <a:buFont typeface="Arial"/>
              <a:buNone/>
            </a:pPr>
            <a:r>
              <a:t/>
            </a:r>
            <a:endParaRPr b="0" i="0" sz="1200" u="none" cap="none" strike="noStrike">
              <a:solidFill>
                <a:srgbClr val="374151"/>
              </a:solidFill>
              <a:latin typeface="Arial"/>
              <a:ea typeface="Arial"/>
              <a:cs typeface="Arial"/>
              <a:sym typeface="Arial"/>
            </a:endParaRPr>
          </a:p>
          <a:p>
            <a:pPr indent="-44450" lvl="0" marL="273050" marR="0" rtl="0" algn="just">
              <a:lnSpc>
                <a:spcPct val="110000"/>
              </a:lnSpc>
              <a:spcBef>
                <a:spcPts val="600"/>
              </a:spcBef>
              <a:spcAft>
                <a:spcPts val="300"/>
              </a:spcAft>
              <a:buClr>
                <a:schemeClr val="dk1"/>
              </a:buClr>
              <a:buSzPts val="2000"/>
              <a:buFont typeface="Arial"/>
              <a:buNone/>
            </a:pPr>
            <a:r>
              <a:t/>
            </a:r>
            <a:endParaRPr b="0" i="0" sz="2000" u="none" cap="none" strike="noStrike">
              <a:solidFill>
                <a:schemeClr val="dk1"/>
              </a:solidFill>
              <a:latin typeface="Arial"/>
              <a:ea typeface="Arial"/>
              <a:cs typeface="Arial"/>
              <a:sym typeface="Arial"/>
            </a:endParaRPr>
          </a:p>
        </p:txBody>
      </p:sp>
    </p:spTree>
  </p:cSld>
  <p:clrMapOvr>
    <a:masterClrMapping/>
  </p:clrMapOvr>
  <mc:AlternateContent>
    <mc:Choice Requires="p14">
      <p:transition p14:dur="250">
        <p:fade/>
      </p:transition>
    </mc:Choice>
    <mc:Fallback>
      <p:transition>
        <p:fade/>
      </p:transition>
    </mc:Fallback>
  </mc:AlternateContent>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290" name="Google Shape;290;p2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pic>
        <p:nvPicPr>
          <p:cNvPr id="291" name="Google Shape;291;p22"/>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92" name="Google Shape;292;p22"/>
          <p:cNvSpPr txBox="1"/>
          <p:nvPr/>
        </p:nvSpPr>
        <p:spPr>
          <a:xfrm>
            <a:off x="9027736" y="5114953"/>
            <a:ext cx="2850222" cy="70784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800">
                <a:solidFill>
                  <a:schemeClr val="lt1"/>
                </a:solidFill>
                <a:latin typeface="Open Sans"/>
                <a:ea typeface="Open Sans"/>
                <a:cs typeface="Open Sans"/>
                <a:sym typeface="Open Sans"/>
              </a:rPr>
              <a:t>Sridharan, V., 2023,</a:t>
            </a:r>
            <a:br>
              <a:rPr lang="en-GB" sz="800">
                <a:solidFill>
                  <a:schemeClr val="lt1"/>
                </a:solidFill>
                <a:latin typeface="Open Sans"/>
                <a:ea typeface="Open Sans"/>
                <a:cs typeface="Open Sans"/>
                <a:sym typeface="Open Sans"/>
              </a:rPr>
            </a:br>
            <a:r>
              <a:rPr lang="en-GB" sz="800">
                <a:solidFill>
                  <a:schemeClr val="lt1"/>
                </a:solidFill>
                <a:latin typeface="Open Sans"/>
                <a:ea typeface="Open Sans"/>
                <a:cs typeface="Open Sans"/>
                <a:sym typeface="Open Sans"/>
              </a:rPr>
              <a:t>Lecture 3: Delivery Mechanisms. </a:t>
            </a:r>
            <a:endParaRPr/>
          </a:p>
          <a:p>
            <a:pPr indent="0" lvl="0" marL="0" marR="0" rtl="0" algn="ctr">
              <a:spcBef>
                <a:spcPts val="0"/>
              </a:spcBef>
              <a:spcAft>
                <a:spcPts val="0"/>
              </a:spcAft>
              <a:buNone/>
            </a:pPr>
            <a:r>
              <a:rPr lang="en-GB" sz="800">
                <a:solidFill>
                  <a:schemeClr val="lt1"/>
                </a:solidFill>
                <a:latin typeface="Open Sans"/>
                <a:ea typeface="Open Sans"/>
                <a:cs typeface="Open Sans"/>
                <a:sym typeface="Open Sans"/>
              </a:rPr>
              <a:t>The Electricity Transition Playbook. Release Version 1.0  [online presentation]. Climate Compatible Growth Programme, Green Grids Initiative</a:t>
            </a:r>
            <a:endParaRPr sz="1800">
              <a:solidFill>
                <a:schemeClr val="dk1"/>
              </a:solidFill>
              <a:latin typeface="Arial"/>
              <a:ea typeface="Arial"/>
              <a:cs typeface="Arial"/>
              <a:sym typeface="Arial"/>
            </a:endParaRPr>
          </a:p>
        </p:txBody>
      </p:sp>
      <p:sp>
        <p:nvSpPr>
          <p:cNvPr id="293" name="Google Shape;293;p22"/>
          <p:cNvSpPr txBox="1"/>
          <p:nvPr/>
        </p:nvSpPr>
        <p:spPr>
          <a:xfrm>
            <a:off x="9266839" y="3300962"/>
            <a:ext cx="2372017"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900"/>
              <a:buFont typeface="Open Sans"/>
              <a:buNone/>
            </a:pPr>
            <a:r>
              <a:rPr b="1" i="1" lang="en-GB" sz="900">
                <a:solidFill>
                  <a:schemeClr val="lt1"/>
                </a:solidFill>
                <a:latin typeface="Open Sans"/>
                <a:ea typeface="Open Sans"/>
                <a:cs typeface="Open Sans"/>
                <a:sym typeface="Open Sans"/>
              </a:rPr>
              <a:t>Supported by and in collaboration </a:t>
            </a:r>
            <a:br>
              <a:rPr b="1" i="1" lang="en-GB" sz="900">
                <a:solidFill>
                  <a:schemeClr val="lt1"/>
                </a:solidFill>
                <a:latin typeface="Open Sans"/>
                <a:ea typeface="Open Sans"/>
                <a:cs typeface="Open Sans"/>
                <a:sym typeface="Open Sans"/>
              </a:rPr>
            </a:br>
            <a:r>
              <a:rPr b="1" i="1" lang="en-GB" sz="900">
                <a:solidFill>
                  <a:schemeClr val="lt1"/>
                </a:solidFill>
                <a:latin typeface="Open Sans"/>
                <a:ea typeface="Open Sans"/>
                <a:cs typeface="Open Sans"/>
                <a:sym typeface="Open Sans"/>
              </a:rPr>
              <a:t>with CCG and Green Grids Initiative</a:t>
            </a:r>
            <a:endParaRPr sz="1800">
              <a:solidFill>
                <a:schemeClr val="dk1"/>
              </a:solidFill>
              <a:latin typeface="Arial"/>
              <a:ea typeface="Arial"/>
              <a:cs typeface="Arial"/>
              <a:sym typeface="Arial"/>
            </a:endParaRPr>
          </a:p>
        </p:txBody>
      </p:sp>
      <p:sp>
        <p:nvSpPr>
          <p:cNvPr id="294" name="Google Shape;294;p22"/>
          <p:cNvSpPr/>
          <p:nvPr/>
        </p:nvSpPr>
        <p:spPr>
          <a:xfrm>
            <a:off x="8713694" y="107576"/>
            <a:ext cx="3478306" cy="720763"/>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Arial"/>
              <a:buNone/>
            </a:pPr>
            <a:r>
              <a:t/>
            </a:r>
            <a:endParaRPr sz="1800">
              <a:solidFill>
                <a:schemeClr val="lt1"/>
              </a:solidFill>
              <a:latin typeface="Calibri"/>
              <a:ea typeface="Calibri"/>
              <a:cs typeface="Calibri"/>
              <a:sym typeface="Calibri"/>
            </a:endParaRPr>
          </a:p>
        </p:txBody>
      </p:sp>
      <p:sp>
        <p:nvSpPr>
          <p:cNvPr id="295" name="Google Shape;295;p22"/>
          <p:cNvSpPr txBox="1"/>
          <p:nvPr/>
        </p:nvSpPr>
        <p:spPr>
          <a:xfrm>
            <a:off x="9266839" y="4569195"/>
            <a:ext cx="237201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800">
                <a:solidFill>
                  <a:schemeClr val="lt1"/>
                </a:solidFill>
                <a:latin typeface="Open Sans"/>
                <a:ea typeface="Open Sans"/>
                <a:cs typeface="Open Sans"/>
                <a:sym typeface="Open Sans"/>
              </a:rPr>
              <a:t>Consolidated by Vignesh Sridharan from CCG and Green Grids Initiative</a:t>
            </a:r>
            <a:endParaRPr/>
          </a:p>
        </p:txBody>
      </p:sp>
      <p:pic>
        <p:nvPicPr>
          <p:cNvPr id="296" name="Google Shape;296;p22"/>
          <p:cNvPicPr preferRelativeResize="0"/>
          <p:nvPr/>
        </p:nvPicPr>
        <p:blipFill rotWithShape="1">
          <a:blip r:embed="rId4">
            <a:alphaModFix/>
          </a:blip>
          <a:srcRect b="0" l="0" r="0" t="0"/>
          <a:stretch/>
        </p:blipFill>
        <p:spPr>
          <a:xfrm>
            <a:off x="9500089" y="3810192"/>
            <a:ext cx="1939850" cy="6149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pic>
        <p:nvPicPr>
          <p:cNvPr descr="Graphical user interface, text" id="301" name="Google Shape;301;p23"/>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02" name="Google Shape;302;p23"/>
          <p:cNvSpPr txBox="1"/>
          <p:nvPr/>
        </p:nvSpPr>
        <p:spPr>
          <a:xfrm>
            <a:off x="2480931" y="2817629"/>
            <a:ext cx="652839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400">
                <a:solidFill>
                  <a:schemeClr val="accent2"/>
                </a:solidFill>
                <a:latin typeface="Arial"/>
                <a:ea typeface="Arial"/>
                <a:cs typeface="Arial"/>
                <a:sym typeface="Arial"/>
              </a:rPr>
              <a:t>This document was updated on </a:t>
            </a:r>
            <a:r>
              <a:rPr b="1" lang="en-GB" sz="2400">
                <a:solidFill>
                  <a:schemeClr val="accent2"/>
                </a:solidFill>
              </a:rPr>
              <a:t>1</a:t>
            </a:r>
            <a:r>
              <a:rPr b="1" lang="en-GB" sz="2400">
                <a:solidFill>
                  <a:schemeClr val="accent2"/>
                </a:solidFill>
                <a:latin typeface="Arial"/>
                <a:ea typeface="Arial"/>
                <a:cs typeface="Arial"/>
                <a:sym typeface="Arial"/>
              </a:rPr>
              <a:t>1.1</a:t>
            </a:r>
            <a:r>
              <a:rPr b="1" lang="en-GB" sz="2400">
                <a:solidFill>
                  <a:schemeClr val="accent2"/>
                </a:solidFill>
              </a:rPr>
              <a:t>0</a:t>
            </a:r>
            <a:r>
              <a:rPr b="1" lang="en-GB" sz="2400">
                <a:solidFill>
                  <a:schemeClr val="accent2"/>
                </a:solidFill>
                <a:latin typeface="Arial"/>
                <a:ea typeface="Arial"/>
                <a:cs typeface="Arial"/>
                <a:sym typeface="Arial"/>
              </a:rPr>
              <a:t>.202</a:t>
            </a:r>
            <a:r>
              <a:rPr b="1" lang="en-GB" sz="2400">
                <a:solidFill>
                  <a:schemeClr val="accent2"/>
                </a:solidFill>
              </a:rPr>
              <a:t>5</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3"/>
          <p:cNvSpPr txBox="1"/>
          <p:nvPr/>
        </p:nvSpPr>
        <p:spPr>
          <a:xfrm>
            <a:off x="639248" y="3040042"/>
            <a:ext cx="7180500" cy="548700"/>
          </a:xfrm>
          <a:prstGeom prst="rect">
            <a:avLst/>
          </a:prstGeom>
          <a:noFill/>
          <a:ln>
            <a:noFill/>
          </a:ln>
        </p:spPr>
        <p:txBody>
          <a:bodyPr anchorCtr="0" anchor="b" bIns="0" lIns="0" spcFirstLastPara="1" rIns="0" wrap="square" tIns="0">
            <a:noAutofit/>
          </a:bodyPr>
          <a:lstStyle/>
          <a:p>
            <a:pPr indent="0" lvl="0" marL="0" marR="0" rtl="0" algn="l">
              <a:spcBef>
                <a:spcPts val="0"/>
              </a:spcBef>
              <a:spcAft>
                <a:spcPts val="0"/>
              </a:spcAft>
              <a:buNone/>
            </a:pPr>
            <a:r>
              <a:rPr lang="en-GB" sz="2000">
                <a:solidFill>
                  <a:srgbClr val="FFFFFF"/>
                </a:solidFill>
                <a:latin typeface="Trebuchet MS"/>
                <a:ea typeface="Trebuchet MS"/>
                <a:cs typeface="Trebuchet MS"/>
                <a:sym typeface="Trebuchet MS"/>
              </a:rPr>
              <a:t>Electricity Transition Playbook: Delivery Mechanisms </a:t>
            </a:r>
            <a:endParaRPr b="0" i="0" sz="1800" u="none" cap="none" strike="noStrike">
              <a:solidFill>
                <a:srgbClr val="242424"/>
              </a:solidFill>
              <a:latin typeface="Arial"/>
              <a:ea typeface="Arial"/>
              <a:cs typeface="Arial"/>
              <a:sym typeface="Arial"/>
            </a:endParaRPr>
          </a:p>
        </p:txBody>
      </p:sp>
      <p:sp>
        <p:nvSpPr>
          <p:cNvPr id="86" name="Google Shape;86;p3"/>
          <p:cNvSpPr txBox="1"/>
          <p:nvPr>
            <p:ph type="title"/>
          </p:nvPr>
        </p:nvSpPr>
        <p:spPr>
          <a:xfrm>
            <a:off x="630000" y="3826800"/>
            <a:ext cx="10936800" cy="20412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lt1"/>
              </a:buClr>
              <a:buSzPts val="5400"/>
              <a:buFont typeface="Trebuchet MS"/>
              <a:buNone/>
            </a:pPr>
            <a:r>
              <a:rPr lang="en-GB"/>
              <a:t>Delivery Mechanisms 101</a:t>
            </a:r>
            <a:endParaRPr/>
          </a:p>
        </p:txBody>
      </p:sp>
    </p:spTree>
  </p:cSld>
  <p:clrMapOvr>
    <a:masterClrMapping/>
  </p:clrMapOvr>
  <mc:AlternateContent>
    <mc:Choice Requires="p14">
      <p:transition p14:dur="250">
        <p:fade/>
      </p:transition>
    </mc:Choice>
    <mc:Fallback>
      <p:transition>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4"/>
          <p:cNvSpPr txBox="1"/>
          <p:nvPr/>
        </p:nvSpPr>
        <p:spPr>
          <a:xfrm>
            <a:off x="592212" y="1343984"/>
            <a:ext cx="11028032"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242424"/>
              </a:solidFill>
              <a:latin typeface="Arial"/>
              <a:ea typeface="Arial"/>
              <a:cs typeface="Arial"/>
              <a:sym typeface="Arial"/>
            </a:endParaRPr>
          </a:p>
        </p:txBody>
      </p:sp>
      <p:sp>
        <p:nvSpPr>
          <p:cNvPr id="94" name="Google Shape;94;p4"/>
          <p:cNvSpPr txBox="1"/>
          <p:nvPr/>
        </p:nvSpPr>
        <p:spPr>
          <a:xfrm>
            <a:off x="242318" y="1109599"/>
            <a:ext cx="7872981" cy="5078313"/>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rgbClr val="242424"/>
              </a:buClr>
              <a:buSzPts val="1800"/>
              <a:buFont typeface="Arial"/>
              <a:buChar char="•"/>
            </a:pPr>
            <a:r>
              <a:rPr lang="en-GB" sz="1800">
                <a:solidFill>
                  <a:srgbClr val="242424"/>
                </a:solidFill>
                <a:latin typeface="Arial"/>
                <a:ea typeface="Arial"/>
                <a:cs typeface="Arial"/>
                <a:sym typeface="Arial"/>
              </a:rPr>
              <a:t>Delivery mechanisms (DMs) broadly refer to the </a:t>
            </a:r>
            <a:r>
              <a:rPr b="1" lang="en-GB" sz="1800">
                <a:solidFill>
                  <a:srgbClr val="242424"/>
                </a:solidFill>
                <a:latin typeface="Arial"/>
                <a:ea typeface="Arial"/>
                <a:cs typeface="Arial"/>
                <a:sym typeface="Arial"/>
              </a:rPr>
              <a:t>pillars</a:t>
            </a:r>
            <a:r>
              <a:rPr lang="en-GB" sz="1800">
                <a:solidFill>
                  <a:srgbClr val="242424"/>
                </a:solidFill>
                <a:latin typeface="Arial"/>
                <a:ea typeface="Arial"/>
                <a:cs typeface="Arial"/>
                <a:sym typeface="Arial"/>
              </a:rPr>
              <a:t> that support implementing a particular plan; in this case, a net zero transition plan for the electricity sector. They span across different domains</a:t>
            </a:r>
            <a:endParaRPr/>
          </a:p>
          <a:p>
            <a:pPr indent="-171450" lvl="0" marL="285750" marR="0" rtl="0" algn="just">
              <a:spcBef>
                <a:spcPts val="0"/>
              </a:spcBef>
              <a:spcAft>
                <a:spcPts val="0"/>
              </a:spcAft>
              <a:buClr>
                <a:schemeClr val="dk1"/>
              </a:buClr>
              <a:buSzPts val="1800"/>
              <a:buFont typeface="Arial"/>
              <a:buNone/>
            </a:pPr>
            <a:r>
              <a:t/>
            </a:r>
            <a:endParaRPr sz="1800">
              <a:solidFill>
                <a:srgbClr val="242424"/>
              </a:solidFill>
              <a:latin typeface="Arial"/>
              <a:ea typeface="Arial"/>
              <a:cs typeface="Arial"/>
              <a:sym typeface="Arial"/>
            </a:endParaRPr>
          </a:p>
          <a:p>
            <a:pPr indent="-285750" lvl="1" marL="742950" marR="0" rtl="0" algn="just">
              <a:spcBef>
                <a:spcPts val="0"/>
              </a:spcBef>
              <a:spcAft>
                <a:spcPts val="0"/>
              </a:spcAft>
              <a:buClr>
                <a:srgbClr val="242424"/>
              </a:buClr>
              <a:buSzPts val="1800"/>
              <a:buFont typeface="Arial"/>
              <a:buChar char="•"/>
            </a:pPr>
            <a:r>
              <a:rPr b="0" i="0" lang="en-GB" sz="1800" u="none" cap="none" strike="noStrike">
                <a:solidFill>
                  <a:srgbClr val="242424"/>
                </a:solidFill>
                <a:latin typeface="Arial"/>
                <a:ea typeface="Arial"/>
                <a:cs typeface="Arial"/>
                <a:sym typeface="Arial"/>
              </a:rPr>
              <a:t>Resilient and robust laws and policies</a:t>
            </a:r>
            <a:endParaRPr/>
          </a:p>
          <a:p>
            <a:pPr indent="-285750" lvl="1" marL="742950" marR="0" rtl="0" algn="just">
              <a:spcBef>
                <a:spcPts val="0"/>
              </a:spcBef>
              <a:spcAft>
                <a:spcPts val="0"/>
              </a:spcAft>
              <a:buClr>
                <a:srgbClr val="242424"/>
              </a:buClr>
              <a:buSzPts val="1800"/>
              <a:buFont typeface="Arial"/>
              <a:buChar char="•"/>
            </a:pPr>
            <a:r>
              <a:rPr b="0" i="0" lang="en-GB" sz="1800" u="none" cap="none" strike="noStrike">
                <a:solidFill>
                  <a:srgbClr val="242424"/>
                </a:solidFill>
                <a:latin typeface="Arial"/>
                <a:ea typeface="Arial"/>
                <a:cs typeface="Arial"/>
                <a:sym typeface="Arial"/>
              </a:rPr>
              <a:t>Stakeholder engagement &amp; capacity building</a:t>
            </a:r>
            <a:endParaRPr/>
          </a:p>
          <a:p>
            <a:pPr indent="-285750" lvl="1" marL="742950" marR="0" rtl="0" algn="just">
              <a:spcBef>
                <a:spcPts val="0"/>
              </a:spcBef>
              <a:spcAft>
                <a:spcPts val="0"/>
              </a:spcAft>
              <a:buClr>
                <a:srgbClr val="242424"/>
              </a:buClr>
              <a:buSzPts val="1800"/>
              <a:buFont typeface="Arial"/>
              <a:buChar char="•"/>
            </a:pPr>
            <a:r>
              <a:rPr b="0" i="0" lang="en-GB" sz="1800" u="none" cap="none" strike="noStrike">
                <a:solidFill>
                  <a:srgbClr val="242424"/>
                </a:solidFill>
                <a:latin typeface="Arial"/>
                <a:ea typeface="Arial"/>
                <a:cs typeface="Arial"/>
                <a:sym typeface="Arial"/>
              </a:rPr>
              <a:t>Availability of appropriate finance mechanisms</a:t>
            </a:r>
            <a:endParaRPr/>
          </a:p>
          <a:p>
            <a:pPr indent="-285750" lvl="1" marL="742950" marR="0" rtl="0" algn="just">
              <a:spcBef>
                <a:spcPts val="0"/>
              </a:spcBef>
              <a:spcAft>
                <a:spcPts val="0"/>
              </a:spcAft>
              <a:buClr>
                <a:srgbClr val="242424"/>
              </a:buClr>
              <a:buSzPts val="1800"/>
              <a:buFont typeface="Arial"/>
              <a:buChar char="•"/>
            </a:pPr>
            <a:r>
              <a:rPr b="0" i="0" lang="en-GB" sz="1800" u="none" cap="none" strike="noStrike">
                <a:solidFill>
                  <a:srgbClr val="242424"/>
                </a:solidFill>
                <a:latin typeface="Arial"/>
                <a:ea typeface="Arial"/>
                <a:cs typeface="Arial"/>
                <a:sym typeface="Arial"/>
              </a:rPr>
              <a:t>Strong foundation to encourage actors/stakeholders (Markets etc.,)</a:t>
            </a:r>
            <a:endParaRPr/>
          </a:p>
          <a:p>
            <a:pPr indent="-285750" lvl="1" marL="742950" marR="0" rtl="0" algn="just">
              <a:spcBef>
                <a:spcPts val="0"/>
              </a:spcBef>
              <a:spcAft>
                <a:spcPts val="0"/>
              </a:spcAft>
              <a:buClr>
                <a:srgbClr val="242424"/>
              </a:buClr>
              <a:buSzPts val="1800"/>
              <a:buFont typeface="Arial"/>
              <a:buChar char="•"/>
            </a:pPr>
            <a:r>
              <a:rPr b="0" i="0" lang="en-GB" sz="1800" u="none" cap="none" strike="noStrike">
                <a:solidFill>
                  <a:srgbClr val="242424"/>
                </a:solidFill>
                <a:latin typeface="Arial"/>
                <a:ea typeface="Arial"/>
                <a:cs typeface="Arial"/>
                <a:sym typeface="Arial"/>
              </a:rPr>
              <a:t>Platforms that promote competition and innovation (Auctions etc.,)</a:t>
            </a:r>
            <a:endParaRPr/>
          </a:p>
          <a:p>
            <a:pPr indent="-285750" lvl="1" marL="742950" marR="0" rtl="0" algn="just">
              <a:spcBef>
                <a:spcPts val="0"/>
              </a:spcBef>
              <a:spcAft>
                <a:spcPts val="0"/>
              </a:spcAft>
              <a:buClr>
                <a:srgbClr val="242424"/>
              </a:buClr>
              <a:buSzPts val="1800"/>
              <a:buFont typeface="Arial"/>
              <a:buChar char="•"/>
            </a:pPr>
            <a:r>
              <a:rPr b="0" i="0" lang="en-GB" sz="1800" u="none" cap="none" strike="noStrike">
                <a:solidFill>
                  <a:srgbClr val="242424"/>
                </a:solidFill>
                <a:latin typeface="Arial"/>
                <a:ea typeface="Arial"/>
                <a:cs typeface="Arial"/>
                <a:sym typeface="Arial"/>
              </a:rPr>
              <a:t>Schemes to encourage actors and stakeholders to throttle an NZ vision (Incentives etc.,)</a:t>
            </a:r>
            <a:endParaRPr/>
          </a:p>
          <a:p>
            <a:pPr indent="-171450" lvl="0" marL="285750" marR="0" rtl="0" algn="just">
              <a:spcBef>
                <a:spcPts val="0"/>
              </a:spcBef>
              <a:spcAft>
                <a:spcPts val="0"/>
              </a:spcAft>
              <a:buClr>
                <a:schemeClr val="dk1"/>
              </a:buClr>
              <a:buSzPts val="1800"/>
              <a:buFont typeface="Arial"/>
              <a:buNone/>
            </a:pPr>
            <a:r>
              <a:t/>
            </a:r>
            <a:endParaRPr sz="1800">
              <a:solidFill>
                <a:srgbClr val="242424"/>
              </a:solidFill>
              <a:latin typeface="Arial"/>
              <a:ea typeface="Arial"/>
              <a:cs typeface="Arial"/>
              <a:sym typeface="Arial"/>
            </a:endParaRPr>
          </a:p>
          <a:p>
            <a:pPr indent="-285750" lvl="0" marL="285750" marR="0" rtl="0" algn="just">
              <a:spcBef>
                <a:spcPts val="0"/>
              </a:spcBef>
              <a:spcAft>
                <a:spcPts val="0"/>
              </a:spcAft>
              <a:buClr>
                <a:srgbClr val="242424"/>
              </a:buClr>
              <a:buSzPts val="1800"/>
              <a:buFont typeface="Arial"/>
              <a:buChar char="•"/>
            </a:pPr>
            <a:r>
              <a:rPr lang="en-GB" sz="1800">
                <a:solidFill>
                  <a:srgbClr val="242424"/>
                </a:solidFill>
                <a:latin typeface="Arial"/>
                <a:ea typeface="Arial"/>
                <a:cs typeface="Arial"/>
                <a:sym typeface="Arial"/>
              </a:rPr>
              <a:t>In this lecture, we will focus on the latter three, which are identified as structural pillars that facilitate an NZ transition pathway:</a:t>
            </a:r>
            <a:endParaRPr/>
          </a:p>
          <a:p>
            <a:pPr indent="-285750" lvl="1" marL="742950" marR="0" rtl="0" algn="just">
              <a:spcBef>
                <a:spcPts val="0"/>
              </a:spcBef>
              <a:spcAft>
                <a:spcPts val="0"/>
              </a:spcAft>
              <a:buClr>
                <a:srgbClr val="242424"/>
              </a:buClr>
              <a:buSzPts val="1800"/>
              <a:buFont typeface="Arial"/>
              <a:buChar char="•"/>
            </a:pPr>
            <a:r>
              <a:rPr b="0" i="0" lang="en-GB" sz="1800" u="none" cap="none" strike="noStrike">
                <a:solidFill>
                  <a:srgbClr val="242424"/>
                </a:solidFill>
                <a:latin typeface="Arial"/>
                <a:ea typeface="Arial"/>
                <a:cs typeface="Arial"/>
                <a:sym typeface="Arial"/>
              </a:rPr>
              <a:t>Market mechanism</a:t>
            </a:r>
            <a:endParaRPr/>
          </a:p>
          <a:p>
            <a:pPr indent="-285750" lvl="1" marL="742950" marR="0" rtl="0" algn="just">
              <a:spcBef>
                <a:spcPts val="0"/>
              </a:spcBef>
              <a:spcAft>
                <a:spcPts val="0"/>
              </a:spcAft>
              <a:buClr>
                <a:srgbClr val="242424"/>
              </a:buClr>
              <a:buSzPts val="1800"/>
              <a:buFont typeface="Arial"/>
              <a:buChar char="•"/>
            </a:pPr>
            <a:r>
              <a:rPr b="0" i="0" lang="en-GB" sz="1800" u="none" cap="none" strike="noStrike">
                <a:solidFill>
                  <a:srgbClr val="242424"/>
                </a:solidFill>
                <a:latin typeface="Arial"/>
                <a:ea typeface="Arial"/>
                <a:cs typeface="Arial"/>
                <a:sym typeface="Arial"/>
              </a:rPr>
              <a:t>Auctions</a:t>
            </a:r>
            <a:endParaRPr/>
          </a:p>
          <a:p>
            <a:pPr indent="-285750" lvl="1" marL="742950" marR="0" rtl="0" algn="just">
              <a:spcBef>
                <a:spcPts val="0"/>
              </a:spcBef>
              <a:spcAft>
                <a:spcPts val="0"/>
              </a:spcAft>
              <a:buClr>
                <a:srgbClr val="242424"/>
              </a:buClr>
              <a:buSzPts val="1800"/>
              <a:buFont typeface="Arial"/>
              <a:buChar char="•"/>
            </a:pPr>
            <a:r>
              <a:rPr b="0" i="0" lang="en-GB" sz="1800" u="none" cap="none" strike="noStrike">
                <a:solidFill>
                  <a:srgbClr val="242424"/>
                </a:solidFill>
                <a:latin typeface="Arial"/>
                <a:ea typeface="Arial"/>
                <a:cs typeface="Arial"/>
                <a:sym typeface="Arial"/>
              </a:rPr>
              <a:t>Incentives</a:t>
            </a:r>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5" name="Google Shape;95;p4"/>
          <p:cNvSpPr txBox="1"/>
          <p:nvPr>
            <p:ph type="title"/>
          </p:nvPr>
        </p:nvSpPr>
        <p:spPr>
          <a:xfrm>
            <a:off x="629400" y="476496"/>
            <a:ext cx="8103896" cy="886397"/>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a:t>What are delivery mechanisms? </a:t>
            </a:r>
            <a:endParaRPr/>
          </a:p>
          <a:p>
            <a:pPr indent="0" lvl="0" marL="0" rtl="0" algn="l">
              <a:lnSpc>
                <a:spcPct val="90000"/>
              </a:lnSpc>
              <a:spcBef>
                <a:spcPts val="0"/>
              </a:spcBef>
              <a:spcAft>
                <a:spcPts val="0"/>
              </a:spcAft>
              <a:buClr>
                <a:schemeClr val="dk2"/>
              </a:buClr>
              <a:buSzPts val="3400"/>
              <a:buFont typeface="Trebuchet MS"/>
              <a:buNone/>
            </a:pPr>
            <a:r>
              <a:t/>
            </a:r>
            <a:endParaRPr/>
          </a:p>
        </p:txBody>
      </p:sp>
      <p:grpSp>
        <p:nvGrpSpPr>
          <p:cNvPr id="96" name="Google Shape;96;p4"/>
          <p:cNvGrpSpPr/>
          <p:nvPr/>
        </p:nvGrpSpPr>
        <p:grpSpPr>
          <a:xfrm>
            <a:off x="7883203" y="1528650"/>
            <a:ext cx="4349159" cy="3907951"/>
            <a:chOff x="708196" y="0"/>
            <a:chExt cx="4349159" cy="3907951"/>
          </a:xfrm>
        </p:grpSpPr>
        <p:sp>
          <p:nvSpPr>
            <p:cNvPr id="97" name="Google Shape;97;p4"/>
            <p:cNvSpPr/>
            <p:nvPr/>
          </p:nvSpPr>
          <p:spPr>
            <a:xfrm>
              <a:off x="3607781" y="686627"/>
              <a:ext cx="1449574" cy="3221324"/>
            </a:xfrm>
            <a:prstGeom prst="wedgeRectCallout">
              <a:avLst>
                <a:gd fmla="val 0" name="adj1"/>
                <a:gd fmla="val 0" name="adj2"/>
              </a:avLst>
            </a:prstGeom>
            <a:solidFill>
              <a:srgbClr val="BABA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4"/>
            <p:cNvSpPr txBox="1"/>
            <p:nvPr/>
          </p:nvSpPr>
          <p:spPr>
            <a:xfrm>
              <a:off x="3791750" y="686627"/>
              <a:ext cx="1265605" cy="3221324"/>
            </a:xfrm>
            <a:prstGeom prst="rect">
              <a:avLst/>
            </a:prstGeom>
            <a:noFill/>
            <a:ln>
              <a:noFill/>
            </a:ln>
          </p:spPr>
          <p:txBody>
            <a:bodyPr anchorCtr="0" anchor="t" bIns="50800" lIns="50800" spcFirstLastPara="1" rIns="50800" wrap="square" tIns="50800">
              <a:noAutofit/>
            </a:bodyPr>
            <a:lstStyle/>
            <a:p>
              <a:pPr indent="0" lvl="0" marL="0" marR="0" rtl="0" algn="r">
                <a:lnSpc>
                  <a:spcPct val="90000"/>
                </a:lnSpc>
                <a:spcBef>
                  <a:spcPts val="0"/>
                </a:spcBef>
                <a:spcAft>
                  <a:spcPts val="0"/>
                </a:spcAft>
                <a:buClr>
                  <a:schemeClr val="dk1"/>
                </a:buClr>
                <a:buSzPts val="1600"/>
                <a:buFont typeface="Arial"/>
                <a:buNone/>
              </a:pPr>
              <a:r>
                <a:rPr lang="en-GB" sz="1600">
                  <a:solidFill>
                    <a:schemeClr val="dk1"/>
                  </a:solidFill>
                  <a:latin typeface="Arial"/>
                  <a:ea typeface="Arial"/>
                  <a:cs typeface="Arial"/>
                  <a:sym typeface="Arial"/>
                </a:rPr>
                <a:t>Role of a Market</a:t>
              </a:r>
              <a:endParaRPr/>
            </a:p>
            <a:p>
              <a:pPr indent="0" lvl="0" marL="0" marR="0" rtl="0" algn="r">
                <a:lnSpc>
                  <a:spcPct val="90000"/>
                </a:lnSpc>
                <a:spcBef>
                  <a:spcPts val="560"/>
                </a:spcBef>
                <a:spcAft>
                  <a:spcPts val="0"/>
                </a:spcAft>
                <a:buClr>
                  <a:schemeClr val="dk1"/>
                </a:buClr>
                <a:buSzPts val="1600"/>
                <a:buFont typeface="Arial"/>
                <a:buNone/>
              </a:pPr>
              <a:r>
                <a:rPr lang="en-GB" sz="1600">
                  <a:solidFill>
                    <a:schemeClr val="dk1"/>
                  </a:solidFill>
                  <a:latin typeface="Arial"/>
                  <a:ea typeface="Arial"/>
                  <a:cs typeface="Arial"/>
                  <a:sym typeface="Arial"/>
                </a:rPr>
                <a:t>Types of Markets</a:t>
              </a:r>
              <a:endParaRPr/>
            </a:p>
            <a:p>
              <a:pPr indent="0" lvl="0" marL="0" marR="0" rtl="0" algn="r">
                <a:lnSpc>
                  <a:spcPct val="90000"/>
                </a:lnSpc>
                <a:spcBef>
                  <a:spcPts val="560"/>
                </a:spcBef>
                <a:spcAft>
                  <a:spcPts val="0"/>
                </a:spcAft>
                <a:buClr>
                  <a:schemeClr val="dk1"/>
                </a:buClr>
                <a:buSzPts val="1600"/>
                <a:buFont typeface="Arial"/>
                <a:buNone/>
              </a:pPr>
              <a:r>
                <a:rPr lang="en-GB" sz="1600">
                  <a:solidFill>
                    <a:schemeClr val="dk1"/>
                  </a:solidFill>
                  <a:latin typeface="Arial"/>
                  <a:ea typeface="Arial"/>
                  <a:cs typeface="Arial"/>
                  <a:sym typeface="Arial"/>
                </a:rPr>
                <a:t>Role of a regulator</a:t>
              </a:r>
              <a:endParaRPr/>
            </a:p>
            <a:p>
              <a:pPr indent="0" lvl="0" marL="0" marR="0" rtl="0" algn="r">
                <a:lnSpc>
                  <a:spcPct val="90000"/>
                </a:lnSpc>
                <a:spcBef>
                  <a:spcPts val="560"/>
                </a:spcBef>
                <a:spcAft>
                  <a:spcPts val="0"/>
                </a:spcAft>
                <a:buClr>
                  <a:schemeClr val="dk1"/>
                </a:buClr>
                <a:buSzPts val="1600"/>
                <a:buFont typeface="Arial"/>
                <a:buNone/>
              </a:pPr>
              <a:r>
                <a:rPr lang="en-GB" sz="1600">
                  <a:solidFill>
                    <a:schemeClr val="dk1"/>
                  </a:solidFill>
                  <a:latin typeface="Arial"/>
                  <a:ea typeface="Arial"/>
                  <a:cs typeface="Arial"/>
                  <a:sym typeface="Arial"/>
                </a:rPr>
                <a:t>Example case studies</a:t>
              </a:r>
              <a:endParaRPr/>
            </a:p>
          </p:txBody>
        </p:sp>
        <p:sp>
          <p:nvSpPr>
            <p:cNvPr id="99" name="Google Shape;99;p4"/>
            <p:cNvSpPr/>
            <p:nvPr/>
          </p:nvSpPr>
          <p:spPr>
            <a:xfrm>
              <a:off x="3607781" y="0"/>
              <a:ext cx="1449574" cy="687799"/>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4"/>
            <p:cNvSpPr txBox="1"/>
            <p:nvPr/>
          </p:nvSpPr>
          <p:spPr>
            <a:xfrm>
              <a:off x="3607781" y="0"/>
              <a:ext cx="1449574" cy="687799"/>
            </a:xfrm>
            <a:prstGeom prst="rect">
              <a:avLst/>
            </a:prstGeom>
            <a:noFill/>
            <a:ln>
              <a:noFill/>
            </a:ln>
          </p:spPr>
          <p:txBody>
            <a:bodyPr anchorCtr="0" anchor="ctr" bIns="69850" lIns="69850" spcFirstLastPara="1" rIns="69850" wrap="square" tIns="69850">
              <a:noAutofit/>
            </a:bodyPr>
            <a:lstStyle/>
            <a:p>
              <a:pPr indent="0" lvl="0" marL="0" marR="0" rtl="0" algn="ctr">
                <a:lnSpc>
                  <a:spcPct val="90000"/>
                </a:lnSpc>
                <a:spcBef>
                  <a:spcPts val="0"/>
                </a:spcBef>
                <a:spcAft>
                  <a:spcPts val="0"/>
                </a:spcAft>
                <a:buClr>
                  <a:schemeClr val="lt1"/>
                </a:buClr>
                <a:buSzPts val="2200"/>
                <a:buFont typeface="Arial"/>
                <a:buNone/>
              </a:pPr>
              <a:r>
                <a:rPr lang="en-GB" sz="2200">
                  <a:solidFill>
                    <a:schemeClr val="lt1"/>
                  </a:solidFill>
                  <a:latin typeface="Arial"/>
                  <a:ea typeface="Arial"/>
                  <a:cs typeface="Arial"/>
                  <a:sym typeface="Arial"/>
                </a:rPr>
                <a:t>Markets</a:t>
              </a:r>
              <a:endParaRPr/>
            </a:p>
          </p:txBody>
        </p:sp>
        <p:sp>
          <p:nvSpPr>
            <p:cNvPr id="101" name="Google Shape;101;p4"/>
            <p:cNvSpPr/>
            <p:nvPr/>
          </p:nvSpPr>
          <p:spPr>
            <a:xfrm>
              <a:off x="2157771" y="686627"/>
              <a:ext cx="1449574" cy="2991537"/>
            </a:xfrm>
            <a:prstGeom prst="wedgeRectCallout">
              <a:avLst>
                <a:gd fmla="val 62500" name="adj1"/>
                <a:gd fmla="val 20830" name="adj2"/>
              </a:avLst>
            </a:prstGeom>
            <a:solidFill>
              <a:srgbClr val="CCCC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4"/>
            <p:cNvSpPr txBox="1"/>
            <p:nvPr/>
          </p:nvSpPr>
          <p:spPr>
            <a:xfrm>
              <a:off x="2341741" y="686627"/>
              <a:ext cx="1265605" cy="2991537"/>
            </a:xfrm>
            <a:prstGeom prst="rect">
              <a:avLst/>
            </a:prstGeom>
            <a:noFill/>
            <a:ln>
              <a:noFill/>
            </a:ln>
          </p:spPr>
          <p:txBody>
            <a:bodyPr anchorCtr="0" anchor="t" bIns="50800" lIns="50800" spcFirstLastPara="1" rIns="50800" wrap="square" tIns="50800">
              <a:noAutofit/>
            </a:bodyPr>
            <a:lstStyle/>
            <a:p>
              <a:pPr indent="0" lvl="0" marL="0" marR="0" rtl="0" algn="r">
                <a:lnSpc>
                  <a:spcPct val="90000"/>
                </a:lnSpc>
                <a:spcBef>
                  <a:spcPts val="0"/>
                </a:spcBef>
                <a:spcAft>
                  <a:spcPts val="0"/>
                </a:spcAft>
                <a:buClr>
                  <a:schemeClr val="dk1"/>
                </a:buClr>
                <a:buSzPts val="1600"/>
                <a:buFont typeface="Arial"/>
                <a:buNone/>
              </a:pPr>
              <a:r>
                <a:rPr lang="en-GB" sz="1600">
                  <a:solidFill>
                    <a:schemeClr val="dk1"/>
                  </a:solidFill>
                  <a:latin typeface="Arial"/>
                  <a:ea typeface="Arial"/>
                  <a:cs typeface="Arial"/>
                  <a:sym typeface="Arial"/>
                </a:rPr>
                <a:t>How to procure VREs</a:t>
              </a:r>
              <a:endParaRPr/>
            </a:p>
            <a:p>
              <a:pPr indent="0" lvl="0" marL="0" marR="0" rtl="0" algn="r">
                <a:lnSpc>
                  <a:spcPct val="90000"/>
                </a:lnSpc>
                <a:spcBef>
                  <a:spcPts val="560"/>
                </a:spcBef>
                <a:spcAft>
                  <a:spcPts val="0"/>
                </a:spcAft>
                <a:buClr>
                  <a:schemeClr val="dk1"/>
                </a:buClr>
                <a:buSzPts val="1600"/>
                <a:buFont typeface="Arial"/>
                <a:buNone/>
              </a:pPr>
              <a:r>
                <a:rPr lang="en-GB" sz="1600">
                  <a:solidFill>
                    <a:schemeClr val="dk1"/>
                  </a:solidFill>
                  <a:latin typeface="Arial"/>
                  <a:ea typeface="Arial"/>
                  <a:cs typeface="Arial"/>
                  <a:sym typeface="Arial"/>
                </a:rPr>
                <a:t>Role of Auctions</a:t>
              </a:r>
              <a:endParaRPr/>
            </a:p>
            <a:p>
              <a:pPr indent="0" lvl="0" marL="0" marR="0" rtl="0" algn="r">
                <a:lnSpc>
                  <a:spcPct val="90000"/>
                </a:lnSpc>
                <a:spcBef>
                  <a:spcPts val="560"/>
                </a:spcBef>
                <a:spcAft>
                  <a:spcPts val="0"/>
                </a:spcAft>
                <a:buClr>
                  <a:schemeClr val="dk1"/>
                </a:buClr>
                <a:buSzPts val="1600"/>
                <a:buFont typeface="Arial"/>
                <a:buNone/>
              </a:pPr>
              <a:r>
                <a:rPr lang="en-GB" sz="1600">
                  <a:solidFill>
                    <a:schemeClr val="dk1"/>
                  </a:solidFill>
                  <a:latin typeface="Arial"/>
                  <a:ea typeface="Arial"/>
                  <a:cs typeface="Arial"/>
                  <a:sym typeface="Arial"/>
                </a:rPr>
                <a:t>Example case studies </a:t>
              </a:r>
              <a:endParaRPr/>
            </a:p>
          </p:txBody>
        </p:sp>
        <p:sp>
          <p:nvSpPr>
            <p:cNvPr id="103" name="Google Shape;103;p4"/>
            <p:cNvSpPr/>
            <p:nvPr/>
          </p:nvSpPr>
          <p:spPr>
            <a:xfrm>
              <a:off x="2157771" y="111376"/>
              <a:ext cx="1449574" cy="575250"/>
            </a:xfrm>
            <a:prstGeom prst="rect">
              <a:avLst/>
            </a:prstGeom>
            <a:solidFill>
              <a:srgbClr val="FFC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4"/>
            <p:cNvSpPr txBox="1"/>
            <p:nvPr/>
          </p:nvSpPr>
          <p:spPr>
            <a:xfrm>
              <a:off x="2157771" y="111376"/>
              <a:ext cx="1449574" cy="575250"/>
            </a:xfrm>
            <a:prstGeom prst="rect">
              <a:avLst/>
            </a:prstGeom>
            <a:noFill/>
            <a:ln>
              <a:noFill/>
            </a:ln>
          </p:spPr>
          <p:txBody>
            <a:bodyPr anchorCtr="0" anchor="ctr" bIns="69850" lIns="69850" spcFirstLastPara="1" rIns="69850" wrap="square" tIns="69850">
              <a:noAutofit/>
            </a:bodyPr>
            <a:lstStyle/>
            <a:p>
              <a:pPr indent="0" lvl="0" marL="0" marR="0" rtl="0" algn="ctr">
                <a:lnSpc>
                  <a:spcPct val="90000"/>
                </a:lnSpc>
                <a:spcBef>
                  <a:spcPts val="0"/>
                </a:spcBef>
                <a:spcAft>
                  <a:spcPts val="0"/>
                </a:spcAft>
                <a:buClr>
                  <a:schemeClr val="lt1"/>
                </a:buClr>
                <a:buSzPts val="2200"/>
                <a:buFont typeface="Arial"/>
                <a:buNone/>
              </a:pPr>
              <a:r>
                <a:rPr lang="en-GB" sz="2200">
                  <a:solidFill>
                    <a:schemeClr val="lt1"/>
                  </a:solidFill>
                  <a:latin typeface="Arial"/>
                  <a:ea typeface="Arial"/>
                  <a:cs typeface="Arial"/>
                  <a:sym typeface="Arial"/>
                </a:rPr>
                <a:t>Auctions</a:t>
              </a:r>
              <a:endParaRPr/>
            </a:p>
          </p:txBody>
        </p:sp>
        <p:sp>
          <p:nvSpPr>
            <p:cNvPr id="105" name="Google Shape;105;p4"/>
            <p:cNvSpPr/>
            <p:nvPr/>
          </p:nvSpPr>
          <p:spPr>
            <a:xfrm>
              <a:off x="708196" y="686627"/>
              <a:ext cx="1449574" cy="2761358"/>
            </a:xfrm>
            <a:prstGeom prst="wedgeRectCallout">
              <a:avLst>
                <a:gd fmla="val 62500" name="adj1"/>
                <a:gd fmla="val 20830" name="adj2"/>
              </a:avLst>
            </a:prstGeom>
            <a:solidFill>
              <a:srgbClr val="E4E4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4"/>
            <p:cNvSpPr txBox="1"/>
            <p:nvPr/>
          </p:nvSpPr>
          <p:spPr>
            <a:xfrm>
              <a:off x="892166" y="686627"/>
              <a:ext cx="1265605" cy="2761358"/>
            </a:xfrm>
            <a:prstGeom prst="rect">
              <a:avLst/>
            </a:prstGeom>
            <a:noFill/>
            <a:ln>
              <a:noFill/>
            </a:ln>
          </p:spPr>
          <p:txBody>
            <a:bodyPr anchorCtr="0" anchor="t" bIns="50800" lIns="50800" spcFirstLastPara="1" rIns="50800" wrap="square" tIns="50800">
              <a:noAutofit/>
            </a:bodyPr>
            <a:lstStyle/>
            <a:p>
              <a:pPr indent="0" lvl="0" marL="0" marR="0" rtl="0" algn="r">
                <a:lnSpc>
                  <a:spcPct val="90000"/>
                </a:lnSpc>
                <a:spcBef>
                  <a:spcPts val="0"/>
                </a:spcBef>
                <a:spcAft>
                  <a:spcPts val="0"/>
                </a:spcAft>
                <a:buClr>
                  <a:schemeClr val="dk1"/>
                </a:buClr>
                <a:buSzPts val="1600"/>
                <a:buFont typeface="Arial"/>
                <a:buNone/>
              </a:pPr>
              <a:r>
                <a:rPr lang="en-GB" sz="1600">
                  <a:solidFill>
                    <a:schemeClr val="dk1"/>
                  </a:solidFill>
                  <a:latin typeface="Arial"/>
                  <a:ea typeface="Arial"/>
                  <a:cs typeface="Arial"/>
                  <a:sym typeface="Arial"/>
                </a:rPr>
                <a:t>Promote VRE adoption</a:t>
              </a:r>
              <a:endParaRPr/>
            </a:p>
            <a:p>
              <a:pPr indent="0" lvl="0" marL="0" marR="0" rtl="0" algn="r">
                <a:lnSpc>
                  <a:spcPct val="90000"/>
                </a:lnSpc>
                <a:spcBef>
                  <a:spcPts val="560"/>
                </a:spcBef>
                <a:spcAft>
                  <a:spcPts val="0"/>
                </a:spcAft>
                <a:buClr>
                  <a:schemeClr val="dk1"/>
                </a:buClr>
                <a:buSzPts val="1600"/>
                <a:buFont typeface="Arial"/>
                <a:buNone/>
              </a:pPr>
              <a:r>
                <a:rPr lang="en-GB" sz="1600">
                  <a:solidFill>
                    <a:schemeClr val="dk1"/>
                  </a:solidFill>
                  <a:latin typeface="Arial"/>
                  <a:ea typeface="Arial"/>
                  <a:cs typeface="Arial"/>
                  <a:sym typeface="Arial"/>
                </a:rPr>
                <a:t>Push and Pull mechanisms</a:t>
              </a:r>
              <a:endParaRPr/>
            </a:p>
            <a:p>
              <a:pPr indent="0" lvl="0" marL="0" marR="0" rtl="0" algn="r">
                <a:lnSpc>
                  <a:spcPct val="90000"/>
                </a:lnSpc>
                <a:spcBef>
                  <a:spcPts val="560"/>
                </a:spcBef>
                <a:spcAft>
                  <a:spcPts val="0"/>
                </a:spcAft>
                <a:buClr>
                  <a:schemeClr val="dk1"/>
                </a:buClr>
                <a:buSzPts val="1600"/>
                <a:buFont typeface="Arial"/>
                <a:buNone/>
              </a:pPr>
              <a:r>
                <a:rPr lang="en-GB" sz="1600">
                  <a:solidFill>
                    <a:schemeClr val="dk1"/>
                  </a:solidFill>
                  <a:latin typeface="Arial"/>
                  <a:ea typeface="Arial"/>
                  <a:cs typeface="Arial"/>
                  <a:sym typeface="Arial"/>
                </a:rPr>
                <a:t>Example case studies</a:t>
              </a:r>
              <a:endParaRPr/>
            </a:p>
          </p:txBody>
        </p:sp>
        <p:sp>
          <p:nvSpPr>
            <p:cNvPr id="107" name="Google Shape;107;p4"/>
            <p:cNvSpPr/>
            <p:nvPr/>
          </p:nvSpPr>
          <p:spPr>
            <a:xfrm>
              <a:off x="708196" y="226270"/>
              <a:ext cx="1449574" cy="460356"/>
            </a:xfrm>
            <a:prstGeom prst="rect">
              <a:avLst/>
            </a:prstGeom>
            <a:solidFill>
              <a:srgbClr val="4993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4"/>
            <p:cNvSpPr txBox="1"/>
            <p:nvPr/>
          </p:nvSpPr>
          <p:spPr>
            <a:xfrm>
              <a:off x="708196" y="226270"/>
              <a:ext cx="1449574" cy="460356"/>
            </a:xfrm>
            <a:prstGeom prst="rect">
              <a:avLst/>
            </a:prstGeom>
            <a:noFill/>
            <a:ln>
              <a:noFill/>
            </a:ln>
          </p:spPr>
          <p:txBody>
            <a:bodyPr anchorCtr="0" anchor="ctr" bIns="69850" lIns="69850" spcFirstLastPara="1" rIns="69850" wrap="square" tIns="69850">
              <a:noAutofit/>
            </a:bodyPr>
            <a:lstStyle/>
            <a:p>
              <a:pPr indent="0" lvl="0" marL="0" marR="0" rtl="0" algn="ctr">
                <a:lnSpc>
                  <a:spcPct val="90000"/>
                </a:lnSpc>
                <a:spcBef>
                  <a:spcPts val="0"/>
                </a:spcBef>
                <a:spcAft>
                  <a:spcPts val="0"/>
                </a:spcAft>
                <a:buClr>
                  <a:schemeClr val="lt1"/>
                </a:buClr>
                <a:buSzPts val="2200"/>
                <a:buFont typeface="Arial"/>
                <a:buNone/>
              </a:pPr>
              <a:r>
                <a:rPr lang="en-GB" sz="2200">
                  <a:solidFill>
                    <a:schemeClr val="lt1"/>
                  </a:solidFill>
                  <a:latin typeface="Arial"/>
                  <a:ea typeface="Arial"/>
                  <a:cs typeface="Arial"/>
                  <a:sym typeface="Arial"/>
                </a:rPr>
                <a:t>Incentives</a:t>
              </a:r>
              <a:endParaRPr/>
            </a:p>
          </p:txBody>
        </p:sp>
      </p:grpSp>
    </p:spTree>
  </p:cSld>
  <p:clrMapOvr>
    <a:masterClrMapping/>
  </p:clrMapOvr>
  <mc:AlternateContent>
    <mc:Choice Requires="p14">
      <p:transition p14:dur="250">
        <p:fade/>
      </p:transition>
    </mc:Choice>
    <mc:Fallback>
      <p:transition>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5"/>
          <p:cNvSpPr txBox="1"/>
          <p:nvPr>
            <p:ph type="title"/>
          </p:nvPr>
        </p:nvSpPr>
        <p:spPr>
          <a:xfrm>
            <a:off x="629400" y="476496"/>
            <a:ext cx="8103896" cy="4431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a:t>What are delivery mechanisms? </a:t>
            </a:r>
            <a:endParaRPr/>
          </a:p>
        </p:txBody>
      </p:sp>
      <p:graphicFrame>
        <p:nvGraphicFramePr>
          <p:cNvPr id="116" name="Google Shape;116;p5"/>
          <p:cNvGraphicFramePr/>
          <p:nvPr/>
        </p:nvGraphicFramePr>
        <p:xfrm>
          <a:off x="1082301" y="1669392"/>
          <a:ext cx="3000000" cy="3000000"/>
        </p:xfrm>
        <a:graphic>
          <a:graphicData uri="http://schemas.openxmlformats.org/drawingml/2006/table">
            <a:tbl>
              <a:tblPr bandRow="1" firstRow="1">
                <a:noFill/>
                <a:tableStyleId>{FFB41A94-1C87-4340-BBB4-01F4FC61D2F6}</a:tableStyleId>
              </a:tblPr>
              <a:tblGrid>
                <a:gridCol w="2932600"/>
                <a:gridCol w="6208600"/>
              </a:tblGrid>
              <a:tr h="1202450">
                <a:tc>
                  <a:txBody>
                    <a:bodyPr/>
                    <a:lstStyle/>
                    <a:p>
                      <a:pPr indent="0" lvl="0" marL="0" marR="0" rtl="0" algn="l">
                        <a:lnSpc>
                          <a:spcPct val="100000"/>
                        </a:lnSpc>
                        <a:spcBef>
                          <a:spcPts val="0"/>
                        </a:spcBef>
                        <a:spcAft>
                          <a:spcPts val="0"/>
                        </a:spcAft>
                        <a:buClr>
                          <a:srgbClr val="000000"/>
                        </a:buClr>
                        <a:buSzPts val="2800"/>
                        <a:buFont typeface="Arial"/>
                        <a:buNone/>
                      </a:pPr>
                      <a:r>
                        <a:rPr b="1" lang="en-GB" sz="2800" u="none" cap="none" strike="noStrike"/>
                        <a:t>Electricity Markets</a:t>
                      </a:r>
                      <a:endParaRPr/>
                    </a:p>
                    <a:p>
                      <a:pPr indent="0" lvl="0" marL="0" marR="0" rtl="0" algn="l">
                        <a:lnSpc>
                          <a:spcPct val="100000"/>
                        </a:lnSpc>
                        <a:spcBef>
                          <a:spcPts val="0"/>
                        </a:spcBef>
                        <a:spcAft>
                          <a:spcPts val="0"/>
                        </a:spcAft>
                        <a:buNone/>
                      </a:pPr>
                      <a:r>
                        <a:t/>
                      </a:r>
                      <a:endParaRPr b="1" sz="28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2800"/>
                        <a:buFont typeface="Arial"/>
                        <a:buNone/>
                      </a:pPr>
                      <a:r>
                        <a:rPr b="0" lang="en-GB" sz="2800" u="none" cap="none" strike="noStrike">
                          <a:solidFill>
                            <a:schemeClr val="dk1"/>
                          </a:solidFill>
                        </a:rPr>
                        <a:t>Provide a framework for buying and selling electricity. </a:t>
                      </a:r>
                      <a:endParaRPr b="0" sz="2800" u="none" cap="none" strike="noStrike">
                        <a:solidFill>
                          <a:schemeClr val="dk1"/>
                        </a:solidFill>
                      </a:endParaRPr>
                    </a:p>
                  </a:txBody>
                  <a:tcPr marT="45725" marB="45725" marR="91450" marL="91450"/>
                </a:tc>
              </a:tr>
              <a:tr h="1538675">
                <a:tc>
                  <a:txBody>
                    <a:bodyPr/>
                    <a:lstStyle/>
                    <a:p>
                      <a:pPr indent="0" lvl="0" marL="0" marR="0" rtl="0" algn="l">
                        <a:lnSpc>
                          <a:spcPct val="100000"/>
                        </a:lnSpc>
                        <a:spcBef>
                          <a:spcPts val="0"/>
                        </a:spcBef>
                        <a:spcAft>
                          <a:spcPts val="0"/>
                        </a:spcAft>
                        <a:buClr>
                          <a:srgbClr val="000000"/>
                        </a:buClr>
                        <a:buSzPts val="2800"/>
                        <a:buFont typeface="Arial"/>
                        <a:buNone/>
                      </a:pPr>
                      <a:r>
                        <a:rPr b="1" lang="en-GB" sz="2800" u="none" cap="none" strike="noStrike"/>
                        <a:t>Auction Mechanisms </a:t>
                      </a:r>
                      <a:endParaRPr/>
                    </a:p>
                    <a:p>
                      <a:pPr indent="0" lvl="0" marL="0" marR="0" rtl="0" algn="l">
                        <a:lnSpc>
                          <a:spcPct val="100000"/>
                        </a:lnSpc>
                        <a:spcBef>
                          <a:spcPts val="0"/>
                        </a:spcBef>
                        <a:spcAft>
                          <a:spcPts val="0"/>
                        </a:spcAft>
                        <a:buNone/>
                      </a:pPr>
                      <a:r>
                        <a:t/>
                      </a:r>
                      <a:endParaRPr b="1" sz="2800" u="none" cap="none" strike="noStrike"/>
                    </a:p>
                  </a:txBody>
                  <a:tcPr marT="45725" marB="45725" marR="91450" marL="91450"/>
                </a:tc>
                <a:tc>
                  <a:txBody>
                    <a:bodyPr/>
                    <a:lstStyle/>
                    <a:p>
                      <a:pPr indent="0" lvl="0" marL="0" marR="0" rtl="0" algn="l">
                        <a:lnSpc>
                          <a:spcPct val="100000"/>
                        </a:lnSpc>
                        <a:spcBef>
                          <a:spcPts val="0"/>
                        </a:spcBef>
                        <a:spcAft>
                          <a:spcPts val="0"/>
                        </a:spcAft>
                        <a:buNone/>
                      </a:pPr>
                      <a:r>
                        <a:rPr b="0" lang="en-GB" sz="2800" u="none" cap="none" strike="noStrike"/>
                        <a:t>A competitive platform for players to bid for providing services (electricity etc.,) </a:t>
                      </a:r>
                      <a:endParaRPr/>
                    </a:p>
                  </a:txBody>
                  <a:tcPr marT="45725" marB="45725" marR="91450" marL="91450"/>
                </a:tc>
              </a:tr>
              <a:tr h="1089900">
                <a:tc>
                  <a:txBody>
                    <a:bodyPr/>
                    <a:lstStyle/>
                    <a:p>
                      <a:pPr indent="0" lvl="0" marL="0" marR="0" rtl="0" algn="l">
                        <a:lnSpc>
                          <a:spcPct val="100000"/>
                        </a:lnSpc>
                        <a:spcBef>
                          <a:spcPts val="0"/>
                        </a:spcBef>
                        <a:spcAft>
                          <a:spcPts val="0"/>
                        </a:spcAft>
                        <a:buClr>
                          <a:srgbClr val="000000"/>
                        </a:buClr>
                        <a:buSzPts val="2800"/>
                        <a:buFont typeface="Arial"/>
                        <a:buNone/>
                      </a:pPr>
                      <a:r>
                        <a:rPr b="1" lang="en-GB" sz="2800" u="none" cap="none" strike="noStrike"/>
                        <a:t>Incentives </a:t>
                      </a:r>
                      <a:endParaRPr/>
                    </a:p>
                    <a:p>
                      <a:pPr indent="0" lvl="0" marL="0" marR="0" rtl="0" algn="l">
                        <a:lnSpc>
                          <a:spcPct val="100000"/>
                        </a:lnSpc>
                        <a:spcBef>
                          <a:spcPts val="0"/>
                        </a:spcBef>
                        <a:spcAft>
                          <a:spcPts val="0"/>
                        </a:spcAft>
                        <a:buNone/>
                      </a:pPr>
                      <a:r>
                        <a:t/>
                      </a:r>
                      <a:endParaRPr b="1" sz="2800" u="none" cap="none" strike="noStrike"/>
                    </a:p>
                  </a:txBody>
                  <a:tcPr marT="45725" marB="45725" marR="91450" marL="91450"/>
                </a:tc>
                <a:tc>
                  <a:txBody>
                    <a:bodyPr/>
                    <a:lstStyle/>
                    <a:p>
                      <a:pPr indent="0" lvl="0" marL="0" marR="0" rtl="0" algn="l">
                        <a:lnSpc>
                          <a:spcPct val="100000"/>
                        </a:lnSpc>
                        <a:spcBef>
                          <a:spcPts val="0"/>
                        </a:spcBef>
                        <a:spcAft>
                          <a:spcPts val="0"/>
                        </a:spcAft>
                        <a:buNone/>
                      </a:pPr>
                      <a:r>
                        <a:rPr b="0" lang="en-GB" sz="2800" u="none" cap="none" strike="noStrike"/>
                        <a:t>Schemes to motivate players to enter and work in a market.</a:t>
                      </a:r>
                      <a:endParaRPr/>
                    </a:p>
                  </a:txBody>
                  <a:tcPr marT="45725" marB="45725" marR="91450" marL="91450"/>
                </a:tc>
              </a:tr>
            </a:tbl>
          </a:graphicData>
        </a:graphic>
      </p:graphicFrame>
    </p:spTree>
  </p:cSld>
  <p:clrMapOvr>
    <a:masterClrMapping/>
  </p:clrMapOvr>
  <mc:AlternateContent>
    <mc:Choice Requires="p14">
      <p:transition p14:dur="250">
        <p:fade/>
      </p:transition>
    </mc:Choice>
    <mc:Fallback>
      <p:transition>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6"/>
          <p:cNvSpPr txBox="1"/>
          <p:nvPr/>
        </p:nvSpPr>
        <p:spPr>
          <a:xfrm>
            <a:off x="639248" y="3040042"/>
            <a:ext cx="7180500" cy="548700"/>
          </a:xfrm>
          <a:prstGeom prst="rect">
            <a:avLst/>
          </a:prstGeom>
          <a:noFill/>
          <a:ln>
            <a:noFill/>
          </a:ln>
        </p:spPr>
        <p:txBody>
          <a:bodyPr anchorCtr="0" anchor="b" bIns="0" lIns="0" spcFirstLastPara="1" rIns="0" wrap="square" tIns="0">
            <a:noAutofit/>
          </a:bodyPr>
          <a:lstStyle/>
          <a:p>
            <a:pPr indent="0" lvl="0" marL="0" marR="0" rtl="0" algn="l">
              <a:spcBef>
                <a:spcPts val="0"/>
              </a:spcBef>
              <a:spcAft>
                <a:spcPts val="0"/>
              </a:spcAft>
              <a:buNone/>
            </a:pPr>
            <a:r>
              <a:rPr lang="en-GB" sz="2000">
                <a:solidFill>
                  <a:srgbClr val="FFFFFF"/>
                </a:solidFill>
                <a:latin typeface="Trebuchet MS"/>
                <a:ea typeface="Trebuchet MS"/>
                <a:cs typeface="Trebuchet MS"/>
                <a:sym typeface="Trebuchet MS"/>
              </a:rPr>
              <a:t>Electricity Transition Playbook: Delivery Mechanisms </a:t>
            </a:r>
            <a:endParaRPr b="0" i="0" sz="1800" u="none" cap="none" strike="noStrike">
              <a:solidFill>
                <a:srgbClr val="242424"/>
              </a:solidFill>
              <a:latin typeface="Arial"/>
              <a:ea typeface="Arial"/>
              <a:cs typeface="Arial"/>
              <a:sym typeface="Arial"/>
            </a:endParaRPr>
          </a:p>
        </p:txBody>
      </p:sp>
      <p:sp>
        <p:nvSpPr>
          <p:cNvPr id="123" name="Google Shape;123;p6"/>
          <p:cNvSpPr txBox="1"/>
          <p:nvPr>
            <p:ph type="title"/>
          </p:nvPr>
        </p:nvSpPr>
        <p:spPr>
          <a:xfrm>
            <a:off x="630000" y="3826800"/>
            <a:ext cx="10936800" cy="20412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lt1"/>
              </a:buClr>
              <a:buSzPts val="5400"/>
              <a:buFont typeface="Trebuchet MS"/>
              <a:buNone/>
            </a:pPr>
            <a:r>
              <a:rPr lang="en-GB"/>
              <a:t>Market structures</a:t>
            </a:r>
            <a:endParaRPr/>
          </a:p>
        </p:txBody>
      </p:sp>
    </p:spTree>
  </p:cSld>
  <p:clrMapOvr>
    <a:masterClrMapping/>
  </p:clrMapOvr>
  <mc:AlternateContent>
    <mc:Choice Requires="p14">
      <p:transition p14:dur="250">
        <p:fade/>
      </p:transition>
    </mc:Choice>
    <mc:Fallback>
      <p:transition>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7"/>
          <p:cNvSpPr txBox="1"/>
          <p:nvPr>
            <p:ph type="title"/>
          </p:nvPr>
        </p:nvSpPr>
        <p:spPr>
          <a:xfrm>
            <a:off x="629399" y="476496"/>
            <a:ext cx="8589245" cy="4431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a:t>Electricity markets</a:t>
            </a:r>
            <a:endParaRPr/>
          </a:p>
        </p:txBody>
      </p:sp>
      <p:sp>
        <p:nvSpPr>
          <p:cNvPr id="130" name="Google Shape;130;p7"/>
          <p:cNvSpPr txBox="1"/>
          <p:nvPr>
            <p:ph idx="1" type="body"/>
          </p:nvPr>
        </p:nvSpPr>
        <p:spPr>
          <a:xfrm>
            <a:off x="175503" y="1100328"/>
            <a:ext cx="7438277" cy="5128776"/>
          </a:xfrm>
          <a:prstGeom prst="rect">
            <a:avLst/>
          </a:prstGeom>
          <a:noFill/>
          <a:ln>
            <a:noFill/>
          </a:ln>
        </p:spPr>
        <p:txBody>
          <a:bodyPr anchorCtr="0" anchor="t" bIns="0" lIns="0" spcFirstLastPara="1" rIns="0" wrap="square" tIns="0">
            <a:noAutofit/>
          </a:bodyPr>
          <a:lstStyle/>
          <a:p>
            <a:pPr indent="0" lvl="0" marL="101600" rtl="0" algn="l">
              <a:lnSpc>
                <a:spcPct val="110000"/>
              </a:lnSpc>
              <a:spcBef>
                <a:spcPts val="300"/>
              </a:spcBef>
              <a:spcAft>
                <a:spcPts val="0"/>
              </a:spcAft>
              <a:buSzPts val="2000"/>
              <a:buNone/>
            </a:pPr>
            <a:r>
              <a:rPr b="1" lang="en-GB"/>
              <a:t>What is an electricity market?</a:t>
            </a:r>
            <a:endParaRPr/>
          </a:p>
          <a:p>
            <a:pPr indent="-285750" lvl="0" marL="387350" rtl="0" algn="l">
              <a:lnSpc>
                <a:spcPct val="110000"/>
              </a:lnSpc>
              <a:spcBef>
                <a:spcPts val="600"/>
              </a:spcBef>
              <a:spcAft>
                <a:spcPts val="0"/>
              </a:spcAft>
              <a:buSzPts val="2000"/>
              <a:buFont typeface="Arial"/>
              <a:buChar char="•"/>
            </a:pPr>
            <a:r>
              <a:rPr lang="en-GB" sz="1600"/>
              <a:t>From a purely economic sense, markets are facilitators that enable the exchange of goods or services. </a:t>
            </a:r>
            <a:endParaRPr/>
          </a:p>
          <a:p>
            <a:pPr indent="-285750" lvl="0" marL="387350" rtl="0" algn="l">
              <a:lnSpc>
                <a:spcPct val="110000"/>
              </a:lnSpc>
              <a:spcBef>
                <a:spcPts val="600"/>
              </a:spcBef>
              <a:spcAft>
                <a:spcPts val="0"/>
              </a:spcAft>
              <a:buSzPts val="2000"/>
              <a:buFont typeface="Arial"/>
              <a:buChar char="•"/>
            </a:pPr>
            <a:r>
              <a:rPr lang="en-GB" sz="1600"/>
              <a:t>In a typical market, the balance between supply and demand must be managed while meeting local constraints. </a:t>
            </a:r>
            <a:endParaRPr/>
          </a:p>
          <a:p>
            <a:pPr indent="-285750" lvl="0" marL="387350" rtl="0" algn="l">
              <a:lnSpc>
                <a:spcPct val="110000"/>
              </a:lnSpc>
              <a:spcBef>
                <a:spcPts val="600"/>
              </a:spcBef>
              <a:spcAft>
                <a:spcPts val="0"/>
              </a:spcAft>
              <a:buSzPts val="2000"/>
              <a:buFont typeface="Arial"/>
              <a:buChar char="•"/>
            </a:pPr>
            <a:r>
              <a:rPr lang="en-GB" sz="1600"/>
              <a:t>In a typical electricity market, there are many players:</a:t>
            </a:r>
            <a:endParaRPr/>
          </a:p>
          <a:p>
            <a:pPr indent="-457200" lvl="0" marL="558800" rtl="0" algn="l">
              <a:lnSpc>
                <a:spcPct val="110000"/>
              </a:lnSpc>
              <a:spcBef>
                <a:spcPts val="600"/>
              </a:spcBef>
              <a:spcAft>
                <a:spcPts val="0"/>
              </a:spcAft>
              <a:buSzPts val="2000"/>
              <a:buFont typeface="Arial"/>
              <a:buChar char="•"/>
            </a:pPr>
            <a:r>
              <a:rPr b="1" lang="en-GB" sz="1400"/>
              <a:t>Generators</a:t>
            </a:r>
            <a:r>
              <a:rPr lang="en-GB" sz="1400"/>
              <a:t> – from renewable resources to fossil fuels – use different fuel sources and technologies to generate electricity.</a:t>
            </a:r>
            <a:endParaRPr/>
          </a:p>
          <a:p>
            <a:pPr indent="-457200" lvl="0" marL="558800" rtl="0" algn="l">
              <a:lnSpc>
                <a:spcPct val="110000"/>
              </a:lnSpc>
              <a:spcBef>
                <a:spcPts val="600"/>
              </a:spcBef>
              <a:spcAft>
                <a:spcPts val="0"/>
              </a:spcAft>
              <a:buSzPts val="2000"/>
              <a:buFont typeface="Arial"/>
              <a:buChar char="•"/>
            </a:pPr>
            <a:r>
              <a:rPr b="1" lang="en-GB" sz="1400"/>
              <a:t>Consumers</a:t>
            </a:r>
            <a:r>
              <a:rPr lang="en-GB" sz="1400"/>
              <a:t> – Not limited to families turning on appliances in their homes. Also include factories, hospitals, transport and other services.</a:t>
            </a:r>
            <a:endParaRPr/>
          </a:p>
          <a:p>
            <a:pPr indent="-457200" lvl="0" marL="558800" rtl="0" algn="l">
              <a:lnSpc>
                <a:spcPct val="110000"/>
              </a:lnSpc>
              <a:spcBef>
                <a:spcPts val="600"/>
              </a:spcBef>
              <a:spcAft>
                <a:spcPts val="0"/>
              </a:spcAft>
              <a:buSzPts val="2000"/>
              <a:buFont typeface="Arial"/>
              <a:buChar char="•"/>
            </a:pPr>
            <a:r>
              <a:rPr b="1" lang="en-GB" sz="1400"/>
              <a:t>Suppliers</a:t>
            </a:r>
            <a:r>
              <a:rPr lang="en-GB" sz="1400"/>
              <a:t> – meet generators and consumers in the middle. They buy electricity from generators, which they then sell to customers.</a:t>
            </a:r>
            <a:endParaRPr/>
          </a:p>
          <a:p>
            <a:pPr indent="-158750" lvl="1" marL="844550" rtl="0" algn="l">
              <a:lnSpc>
                <a:spcPct val="100000"/>
              </a:lnSpc>
              <a:spcBef>
                <a:spcPts val="300"/>
              </a:spcBef>
              <a:spcAft>
                <a:spcPts val="0"/>
              </a:spcAft>
              <a:buSzPts val="2000"/>
              <a:buNone/>
            </a:pPr>
            <a:r>
              <a:t/>
            </a:r>
            <a:endParaRPr sz="1800"/>
          </a:p>
        </p:txBody>
      </p:sp>
      <p:pic>
        <p:nvPicPr>
          <p:cNvPr descr="A picture containing text, diagram, screenshot, design&#10;&#10;Description automatically generated" id="131" name="Google Shape;131;p7"/>
          <p:cNvPicPr preferRelativeResize="0"/>
          <p:nvPr/>
        </p:nvPicPr>
        <p:blipFill rotWithShape="1">
          <a:blip r:embed="rId3">
            <a:alphaModFix/>
          </a:blip>
          <a:srcRect b="0" l="0" r="0" t="0"/>
          <a:stretch/>
        </p:blipFill>
        <p:spPr>
          <a:xfrm>
            <a:off x="7875066" y="1252728"/>
            <a:ext cx="3804165" cy="2827016"/>
          </a:xfrm>
          <a:prstGeom prst="rect">
            <a:avLst/>
          </a:prstGeom>
          <a:noFill/>
          <a:ln>
            <a:noFill/>
          </a:ln>
        </p:spPr>
      </p:pic>
      <p:sp>
        <p:nvSpPr>
          <p:cNvPr id="132" name="Google Shape;132;p7"/>
          <p:cNvSpPr txBox="1"/>
          <p:nvPr/>
        </p:nvSpPr>
        <p:spPr>
          <a:xfrm>
            <a:off x="7875066" y="4412778"/>
            <a:ext cx="41414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900" u="sng">
                <a:solidFill>
                  <a:schemeClr val="dk1"/>
                </a:solidFill>
                <a:latin typeface="Arial"/>
                <a:ea typeface="Arial"/>
                <a:cs typeface="Arial"/>
                <a:sym typeface="Arial"/>
                <a:hlinkClick r:id="rId4">
                  <a:extLst>
                    <a:ext uri="{A12FA001-AC4F-418D-AE19-62706E023703}">
                      <ahyp:hlinkClr val="tx"/>
                    </a:ext>
                  </a:extLst>
                </a:hlinkClick>
              </a:rPr>
              <a:t>The Austrian Energy market structure</a:t>
            </a:r>
            <a:r>
              <a:rPr lang="en-GB" sz="900">
                <a:solidFill>
                  <a:schemeClr val="dk1"/>
                </a:solidFill>
                <a:latin typeface="Arial"/>
                <a:ea typeface="Arial"/>
                <a:cs typeface="Arial"/>
                <a:sym typeface="Arial"/>
              </a:rPr>
              <a:t> by Peter Eben et al. is licensed under </a:t>
            </a:r>
            <a:r>
              <a:rPr lang="en-GB" sz="900" u="sng">
                <a:solidFill>
                  <a:schemeClr val="dk1"/>
                </a:solidFill>
                <a:latin typeface="Arial"/>
                <a:ea typeface="Arial"/>
                <a:cs typeface="Arial"/>
                <a:sym typeface="Arial"/>
                <a:hlinkClick r:id="rId5">
                  <a:extLst>
                    <a:ext uri="{A12FA001-AC4F-418D-AE19-62706E023703}">
                      <ahyp:hlinkClr val="tx"/>
                    </a:ext>
                  </a:extLst>
                </a:hlinkClick>
              </a:rPr>
              <a:t>CC BY-NC-ND</a:t>
            </a:r>
            <a:endParaRPr sz="900">
              <a:solidFill>
                <a:schemeClr val="dk1"/>
              </a:solidFill>
              <a:latin typeface="Arial"/>
              <a:ea typeface="Arial"/>
              <a:cs typeface="Arial"/>
              <a:sym typeface="Arial"/>
            </a:endParaRPr>
          </a:p>
        </p:txBody>
      </p:sp>
      <p:pic>
        <p:nvPicPr>
          <p:cNvPr id="133" name="Google Shape;133;p7"/>
          <p:cNvPicPr preferRelativeResize="0"/>
          <p:nvPr/>
        </p:nvPicPr>
        <p:blipFill rotWithShape="1">
          <a:blip r:embed="rId6">
            <a:alphaModFix/>
          </a:blip>
          <a:srcRect b="0" l="0" r="0" t="0"/>
          <a:stretch/>
        </p:blipFill>
        <p:spPr>
          <a:xfrm>
            <a:off x="7629003" y="4749579"/>
            <a:ext cx="4387494" cy="2108421"/>
          </a:xfrm>
          <a:prstGeom prst="rect">
            <a:avLst/>
          </a:prstGeom>
          <a:noFill/>
          <a:ln>
            <a:noFill/>
          </a:ln>
        </p:spPr>
      </p:pic>
      <p:sp>
        <p:nvSpPr>
          <p:cNvPr id="134" name="Google Shape;134;p7"/>
          <p:cNvSpPr txBox="1"/>
          <p:nvPr/>
        </p:nvSpPr>
        <p:spPr>
          <a:xfrm>
            <a:off x="175503" y="4948502"/>
            <a:ext cx="7322577" cy="1154843"/>
          </a:xfrm>
          <a:prstGeom prst="rect">
            <a:avLst/>
          </a:prstGeom>
          <a:noFill/>
          <a:ln>
            <a:noFill/>
          </a:ln>
        </p:spPr>
        <p:txBody>
          <a:bodyPr anchorCtr="0" anchor="t" bIns="0" lIns="0" spcFirstLastPara="1" rIns="0" wrap="square" tIns="0">
            <a:noAutofit/>
          </a:bodyPr>
          <a:lstStyle/>
          <a:p>
            <a:pPr indent="-285750" lvl="0" marL="387350" marR="0" rtl="0" algn="l">
              <a:lnSpc>
                <a:spcPct val="110000"/>
              </a:lnSpc>
              <a:spcBef>
                <a:spcPts val="300"/>
              </a:spcBef>
              <a:spcAft>
                <a:spcPts val="0"/>
              </a:spcAft>
              <a:buClr>
                <a:schemeClr val="dk1"/>
              </a:buClr>
              <a:buSzPts val="2000"/>
              <a:buFont typeface="Arial"/>
              <a:buChar char="•"/>
            </a:pPr>
            <a:r>
              <a:rPr b="1" i="0" lang="en-GB" sz="1400" u="none" cap="none" strike="noStrike">
                <a:solidFill>
                  <a:schemeClr val="dk1"/>
                </a:solidFill>
                <a:latin typeface="Arial"/>
                <a:ea typeface="Arial"/>
                <a:cs typeface="Arial"/>
                <a:sym typeface="Arial"/>
              </a:rPr>
              <a:t>Wholesale electricity markets: </a:t>
            </a:r>
            <a:r>
              <a:rPr b="0" i="0" lang="en-GB" sz="1400" u="none" cap="none" strike="noStrike">
                <a:solidFill>
                  <a:schemeClr val="dk1"/>
                </a:solidFill>
                <a:latin typeface="Arial"/>
                <a:ea typeface="Arial"/>
                <a:cs typeface="Arial"/>
                <a:sym typeface="Arial"/>
              </a:rPr>
              <a:t>where electricity is bought and sold before being delivered to consumers. Its two main participants are generators and suppliers.  </a:t>
            </a:r>
            <a:endParaRPr/>
          </a:p>
          <a:p>
            <a:pPr indent="-285750" lvl="0" marL="387350" marR="0" rtl="0" algn="l">
              <a:lnSpc>
                <a:spcPct val="110000"/>
              </a:lnSpc>
              <a:spcBef>
                <a:spcPts val="600"/>
              </a:spcBef>
              <a:spcAft>
                <a:spcPts val="0"/>
              </a:spcAft>
              <a:buClr>
                <a:schemeClr val="dk1"/>
              </a:buClr>
              <a:buSzPts val="2000"/>
              <a:buFont typeface="Arial"/>
              <a:buChar char="•"/>
            </a:pPr>
            <a:r>
              <a:rPr b="1" i="0" lang="en-GB" sz="1400" u="none" cap="none" strike="noStrike">
                <a:solidFill>
                  <a:schemeClr val="dk1"/>
                </a:solidFill>
                <a:latin typeface="Arial"/>
                <a:ea typeface="Arial"/>
                <a:cs typeface="Arial"/>
                <a:sym typeface="Arial"/>
              </a:rPr>
              <a:t>Retail electricity markets</a:t>
            </a:r>
            <a:r>
              <a:rPr b="0" i="0" lang="en-GB" sz="1400" u="none" cap="none" strike="noStrike">
                <a:solidFill>
                  <a:schemeClr val="dk1"/>
                </a:solidFill>
                <a:latin typeface="Arial"/>
                <a:ea typeface="Arial"/>
                <a:cs typeface="Arial"/>
                <a:sym typeface="Arial"/>
              </a:rPr>
              <a:t>: Involves selling electricity from suppliers to their customers. Its main participants are, suppliers and consumers.</a:t>
            </a:r>
            <a:endParaRPr/>
          </a:p>
          <a:p>
            <a:pPr indent="0" lvl="0" marL="101600" marR="0" rtl="0" algn="l">
              <a:lnSpc>
                <a:spcPct val="110000"/>
              </a:lnSpc>
              <a:spcBef>
                <a:spcPts val="600"/>
              </a:spcBef>
              <a:spcAft>
                <a:spcPts val="0"/>
              </a:spcAft>
              <a:buClr>
                <a:schemeClr val="dk1"/>
              </a:buClr>
              <a:buSzPts val="2000"/>
              <a:buFont typeface="Arial"/>
              <a:buNone/>
            </a:pPr>
            <a:r>
              <a:t/>
            </a:r>
            <a:endParaRPr b="0" i="0" sz="1400" u="none" cap="none" strike="noStrike">
              <a:solidFill>
                <a:schemeClr val="dk1"/>
              </a:solidFill>
              <a:latin typeface="Arial"/>
              <a:ea typeface="Arial"/>
              <a:cs typeface="Arial"/>
              <a:sym typeface="Arial"/>
            </a:endParaRPr>
          </a:p>
          <a:p>
            <a:pPr indent="0" lvl="0" marL="101600" marR="0" rtl="0" algn="l">
              <a:lnSpc>
                <a:spcPct val="110000"/>
              </a:lnSpc>
              <a:spcBef>
                <a:spcPts val="600"/>
              </a:spcBef>
              <a:spcAft>
                <a:spcPts val="300"/>
              </a:spcAft>
              <a:buClr>
                <a:schemeClr val="dk1"/>
              </a:buClr>
              <a:buSzPts val="2000"/>
              <a:buFont typeface="Arial"/>
              <a:buNone/>
            </a:pPr>
            <a:r>
              <a:rPr b="1" i="0" lang="en-GB" sz="1400" u="none" cap="none" strike="noStrike">
                <a:solidFill>
                  <a:schemeClr val="dk1"/>
                </a:solidFill>
                <a:latin typeface="Arial"/>
                <a:ea typeface="Arial"/>
                <a:cs typeface="Arial"/>
                <a:sym typeface="Arial"/>
              </a:rPr>
              <a:t>Why do we need markets to aid a NZ transition?</a:t>
            </a:r>
            <a:endParaRPr b="0" i="0" sz="1800" u="none" cap="none" strike="noStrike">
              <a:solidFill>
                <a:schemeClr val="dk1"/>
              </a:solidFill>
              <a:latin typeface="Arial"/>
              <a:ea typeface="Arial"/>
              <a:cs typeface="Arial"/>
              <a:sym typeface="Arial"/>
            </a:endParaRPr>
          </a:p>
        </p:txBody>
      </p:sp>
    </p:spTree>
  </p:cSld>
  <p:clrMapOvr>
    <a:masterClrMapping/>
  </p:clrMapOvr>
  <mc:AlternateContent>
    <mc:Choice Requires="p14">
      <p:transition p14:dur="250">
        <p:fade/>
      </p:transition>
    </mc:Choice>
    <mc:Fallback>
      <p:transition>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8"/>
          <p:cNvSpPr txBox="1"/>
          <p:nvPr>
            <p:ph type="title"/>
          </p:nvPr>
        </p:nvSpPr>
        <p:spPr>
          <a:xfrm>
            <a:off x="629399" y="476496"/>
            <a:ext cx="8589245" cy="4431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a:t>Electricity Market classifications </a:t>
            </a:r>
            <a:endParaRPr/>
          </a:p>
        </p:txBody>
      </p:sp>
      <p:sp>
        <p:nvSpPr>
          <p:cNvPr id="141" name="Google Shape;141;p8"/>
          <p:cNvSpPr txBox="1"/>
          <p:nvPr/>
        </p:nvSpPr>
        <p:spPr>
          <a:xfrm>
            <a:off x="-45516" y="1373022"/>
            <a:ext cx="12192001" cy="920012"/>
          </a:xfrm>
          <a:prstGeom prst="rect">
            <a:avLst/>
          </a:prstGeom>
          <a:noFill/>
          <a:ln>
            <a:noFill/>
          </a:ln>
        </p:spPr>
        <p:txBody>
          <a:bodyPr anchorCtr="0" anchor="t" bIns="0" lIns="0" spcFirstLastPara="1" rIns="0" wrap="square" tIns="0">
            <a:noAutofit/>
          </a:bodyPr>
          <a:lstStyle/>
          <a:p>
            <a:pPr indent="0" lvl="1" marL="558800" marR="0" rtl="0" algn="l">
              <a:lnSpc>
                <a:spcPct val="100000"/>
              </a:lnSpc>
              <a:spcBef>
                <a:spcPts val="0"/>
              </a:spcBef>
              <a:spcAft>
                <a:spcPts val="0"/>
              </a:spcAft>
              <a:buClr>
                <a:schemeClr val="dk2"/>
              </a:buClr>
              <a:buSzPts val="2000"/>
              <a:buFont typeface="Arial"/>
              <a:buNone/>
            </a:pPr>
            <a:r>
              <a:rPr b="0" i="0" lang="en-GB" sz="2000" u="none" cap="none" strike="noStrike">
                <a:solidFill>
                  <a:srgbClr val="00246D"/>
                </a:solidFill>
                <a:latin typeface="Arial"/>
                <a:ea typeface="Arial"/>
                <a:cs typeface="Arial"/>
                <a:sym typeface="Arial"/>
              </a:rPr>
              <a:t>Centralised markets</a:t>
            </a:r>
            <a:r>
              <a:rPr b="0" i="0" lang="en-GB" sz="2000" u="none" cap="none" strike="noStrike">
                <a:solidFill>
                  <a:schemeClr val="dk1"/>
                </a:solidFill>
                <a:latin typeface="Arial"/>
                <a:ea typeface="Arial"/>
                <a:cs typeface="Arial"/>
                <a:sym typeface="Arial"/>
              </a:rPr>
              <a:t>: The systems operator decides which plant should run and how much it is supposed to produce way before (day ahead) the delivery. </a:t>
            </a:r>
            <a:endParaRPr/>
          </a:p>
          <a:p>
            <a:pPr indent="0" lvl="1" marL="558800" marR="0" rtl="0" algn="l">
              <a:lnSpc>
                <a:spcPct val="100000"/>
              </a:lnSpc>
              <a:spcBef>
                <a:spcPts val="0"/>
              </a:spcBef>
              <a:spcAft>
                <a:spcPts val="0"/>
              </a:spcAft>
              <a:buClr>
                <a:schemeClr val="dk2"/>
              </a:buClr>
              <a:buSzPts val="2000"/>
              <a:buFont typeface="Arial"/>
              <a:buNone/>
            </a:pPr>
            <a:r>
              <a:rPr b="0" i="0" lang="en-GB" sz="2000" u="sng" cap="none" strike="noStrike">
                <a:solidFill>
                  <a:schemeClr val="dk1"/>
                </a:solidFill>
                <a:latin typeface="Arial"/>
                <a:ea typeface="Arial"/>
                <a:cs typeface="Arial"/>
                <a:sym typeface="Arial"/>
              </a:rPr>
              <a:t>Examples</a:t>
            </a:r>
            <a:r>
              <a:rPr b="0" i="0" lang="en-GB" sz="2000" u="none" cap="none" strike="noStrike">
                <a:solidFill>
                  <a:schemeClr val="dk1"/>
                </a:solidFill>
                <a:latin typeface="Arial"/>
                <a:ea typeface="Arial"/>
                <a:cs typeface="Arial"/>
                <a:sym typeface="Arial"/>
              </a:rPr>
              <a:t>: US wholesale electricity markets PJM, MISO, CAISO, NYISO, and ISO-NE </a:t>
            </a:r>
            <a:endParaRPr/>
          </a:p>
        </p:txBody>
      </p:sp>
      <p:grpSp>
        <p:nvGrpSpPr>
          <p:cNvPr id="142" name="Google Shape;142;p8"/>
          <p:cNvGrpSpPr/>
          <p:nvPr/>
        </p:nvGrpSpPr>
        <p:grpSpPr>
          <a:xfrm>
            <a:off x="176946" y="2119818"/>
            <a:ext cx="11838107" cy="2118074"/>
            <a:chOff x="176946" y="2119818"/>
            <a:chExt cx="11838107" cy="2118074"/>
          </a:xfrm>
        </p:grpSpPr>
        <p:sp>
          <p:nvSpPr>
            <p:cNvPr id="143" name="Google Shape;143;p8"/>
            <p:cNvSpPr/>
            <p:nvPr/>
          </p:nvSpPr>
          <p:spPr>
            <a:xfrm>
              <a:off x="176946" y="2620108"/>
              <a:ext cx="11838107" cy="1617784"/>
            </a:xfrm>
            <a:prstGeom prst="roundRect">
              <a:avLst>
                <a:gd fmla="val 16667" name="adj"/>
              </a:avLst>
            </a:prstGeom>
            <a:solidFill>
              <a:srgbClr val="91BEEA"/>
            </a:solidFill>
            <a:ln cap="flat" cmpd="sng" w="25400">
              <a:solidFill>
                <a:srgbClr val="398521"/>
              </a:solidFill>
              <a:prstDash val="solid"/>
              <a:round/>
              <a:headEnd len="sm" w="sm" type="none"/>
              <a:tailEnd len="sm" w="sm" type="none"/>
            </a:ln>
          </p:spPr>
          <p:txBody>
            <a:bodyPr anchorCtr="0" anchor="ctr" bIns="45700" lIns="91425" spcFirstLastPara="1" rIns="91425" wrap="square" tIns="45700">
              <a:noAutofit/>
            </a:bodyPr>
            <a:lstStyle/>
            <a:p>
              <a:pPr indent="-285750" lvl="0" marL="285750" marR="0" rtl="0" algn="l">
                <a:spcBef>
                  <a:spcPts val="0"/>
                </a:spcBef>
                <a:spcAft>
                  <a:spcPts val="0"/>
                </a:spcAft>
                <a:buClr>
                  <a:schemeClr val="dk1"/>
                </a:buClr>
                <a:buSzPts val="2000"/>
                <a:buFont typeface="Arial"/>
                <a:buChar char="•"/>
              </a:pPr>
              <a:r>
                <a:rPr b="1" lang="en-GB" sz="2000">
                  <a:solidFill>
                    <a:schemeClr val="dk1"/>
                  </a:solidFill>
                  <a:latin typeface="Arial"/>
                  <a:ea typeface="Arial"/>
                  <a:cs typeface="Arial"/>
                  <a:sym typeface="Arial"/>
                </a:rPr>
                <a:t>Efficient system operation</a:t>
              </a:r>
              <a:r>
                <a:rPr lang="en-GB" sz="2000">
                  <a:solidFill>
                    <a:schemeClr val="dk1"/>
                  </a:solidFill>
                  <a:latin typeface="Arial"/>
                  <a:ea typeface="Arial"/>
                  <a:cs typeface="Arial"/>
                  <a:sym typeface="Arial"/>
                </a:rPr>
                <a:t>: </a:t>
              </a:r>
              <a:r>
                <a:rPr lang="en-GB" sz="2000">
                  <a:solidFill>
                    <a:srgbClr val="111111"/>
                  </a:solidFill>
                  <a:latin typeface="Arial"/>
                  <a:ea typeface="Arial"/>
                  <a:cs typeface="Arial"/>
                  <a:sym typeface="Arial"/>
                </a:rPr>
                <a:t>H</a:t>
              </a:r>
              <a:r>
                <a:rPr b="0" i="0" lang="en-GB" sz="2000">
                  <a:solidFill>
                    <a:srgbClr val="111111"/>
                  </a:solidFill>
                  <a:latin typeface="Arial"/>
                  <a:ea typeface="Arial"/>
                  <a:cs typeface="Arial"/>
                  <a:sym typeface="Arial"/>
                </a:rPr>
                <a:t>andle complex constraints and uncertainties, lower costs and emissions</a:t>
              </a:r>
              <a:endParaRPr sz="20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2000"/>
                <a:buFont typeface="Arial"/>
                <a:buChar char="•"/>
              </a:pPr>
              <a:r>
                <a:rPr b="1" lang="en-GB" sz="2000">
                  <a:solidFill>
                    <a:schemeClr val="dk1"/>
                  </a:solidFill>
                  <a:latin typeface="Arial"/>
                  <a:ea typeface="Arial"/>
                  <a:cs typeface="Arial"/>
                  <a:sym typeface="Arial"/>
                </a:rPr>
                <a:t>Reduced market power</a:t>
              </a:r>
              <a:r>
                <a:rPr lang="en-GB" sz="2000">
                  <a:solidFill>
                    <a:schemeClr val="dk1"/>
                  </a:solidFill>
                  <a:latin typeface="Arial"/>
                  <a:ea typeface="Arial"/>
                  <a:cs typeface="Arial"/>
                  <a:sym typeface="Arial"/>
                </a:rPr>
                <a:t>: </a:t>
              </a:r>
              <a:r>
                <a:rPr lang="en-GB" sz="2000">
                  <a:solidFill>
                    <a:srgbClr val="111111"/>
                  </a:solidFill>
                  <a:latin typeface="Arial"/>
                  <a:ea typeface="Arial"/>
                  <a:cs typeface="Arial"/>
                  <a:sym typeface="Arial"/>
                </a:rPr>
                <a:t>Fair outcomes and lower market manipulation</a:t>
              </a:r>
              <a:endParaRPr/>
            </a:p>
            <a:p>
              <a:pPr indent="-285750" lvl="0" marL="285750" marR="0" rtl="0" algn="l">
                <a:spcBef>
                  <a:spcPts val="0"/>
                </a:spcBef>
                <a:spcAft>
                  <a:spcPts val="0"/>
                </a:spcAft>
                <a:buClr>
                  <a:schemeClr val="dk1"/>
                </a:buClr>
                <a:buSzPts val="2000"/>
                <a:buFont typeface="Arial"/>
                <a:buChar char="•"/>
              </a:pPr>
              <a:r>
                <a:rPr b="1" lang="en-GB" sz="2000">
                  <a:solidFill>
                    <a:schemeClr val="dk1"/>
                  </a:solidFill>
                  <a:latin typeface="Arial"/>
                  <a:ea typeface="Arial"/>
                  <a:cs typeface="Arial"/>
                  <a:sym typeface="Arial"/>
                </a:rPr>
                <a:t>Facilitated integration of renewables</a:t>
              </a:r>
              <a:r>
                <a:rPr lang="en-GB" sz="2000">
                  <a:solidFill>
                    <a:schemeClr val="dk1"/>
                  </a:solidFill>
                  <a:latin typeface="Arial"/>
                  <a:ea typeface="Arial"/>
                  <a:cs typeface="Arial"/>
                  <a:sym typeface="Arial"/>
                </a:rPr>
                <a:t>: </a:t>
              </a:r>
              <a:r>
                <a:rPr lang="en-GB" sz="2000">
                  <a:solidFill>
                    <a:srgbClr val="111111"/>
                  </a:solidFill>
                  <a:latin typeface="Arial"/>
                  <a:ea typeface="Arial"/>
                  <a:cs typeface="Arial"/>
                  <a:sym typeface="Arial"/>
                </a:rPr>
                <a:t>Better coordinate the dispatch and compensation of variable renewable generation and flexible demand</a:t>
              </a:r>
              <a:endParaRPr/>
            </a:p>
          </p:txBody>
        </p:sp>
        <p:sp>
          <p:nvSpPr>
            <p:cNvPr id="144" name="Google Shape;144;p8"/>
            <p:cNvSpPr/>
            <p:nvPr/>
          </p:nvSpPr>
          <p:spPr>
            <a:xfrm>
              <a:off x="11266152" y="2119818"/>
              <a:ext cx="703385" cy="743848"/>
            </a:xfrm>
            <a:prstGeom prst="mathPlus">
              <a:avLst>
                <a:gd fmla="val 23520" name="adj1"/>
              </a:avLst>
            </a:prstGeom>
            <a:solidFill>
              <a:srgbClr val="398521"/>
            </a:solidFill>
            <a:ln cap="flat" cmpd="sng" w="25400">
              <a:solidFill>
                <a:srgbClr val="39852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98521"/>
                </a:solidFill>
                <a:latin typeface="Arial"/>
                <a:ea typeface="Arial"/>
                <a:cs typeface="Arial"/>
                <a:sym typeface="Arial"/>
              </a:endParaRPr>
            </a:p>
          </p:txBody>
        </p:sp>
      </p:grpSp>
      <p:grpSp>
        <p:nvGrpSpPr>
          <p:cNvPr id="145" name="Google Shape;145;p8"/>
          <p:cNvGrpSpPr/>
          <p:nvPr/>
        </p:nvGrpSpPr>
        <p:grpSpPr>
          <a:xfrm>
            <a:off x="176946" y="4130622"/>
            <a:ext cx="11838107" cy="2396787"/>
            <a:chOff x="131430" y="4130622"/>
            <a:chExt cx="11883623" cy="2396787"/>
          </a:xfrm>
        </p:grpSpPr>
        <p:sp>
          <p:nvSpPr>
            <p:cNvPr id="146" name="Google Shape;146;p8"/>
            <p:cNvSpPr/>
            <p:nvPr/>
          </p:nvSpPr>
          <p:spPr>
            <a:xfrm>
              <a:off x="131430" y="4494625"/>
              <a:ext cx="11838107" cy="2032784"/>
            </a:xfrm>
            <a:prstGeom prst="roundRect">
              <a:avLst>
                <a:gd fmla="val 16667" name="adj"/>
              </a:avLst>
            </a:prstGeom>
            <a:solidFill>
              <a:srgbClr val="91BEEA"/>
            </a:solidFill>
            <a:ln cap="flat" cmpd="sng" w="25400">
              <a:solidFill>
                <a:srgbClr val="1F3E5C"/>
              </a:solidFill>
              <a:prstDash val="solid"/>
              <a:round/>
              <a:headEnd len="sm" w="sm" type="none"/>
              <a:tailEnd len="sm" w="sm" type="none"/>
            </a:ln>
          </p:spPr>
          <p:txBody>
            <a:bodyPr anchorCtr="0" anchor="ctr" bIns="45700" lIns="91425" spcFirstLastPara="1" rIns="91425" wrap="square" tIns="45700">
              <a:noAutofit/>
            </a:bodyPr>
            <a:lstStyle/>
            <a:p>
              <a:pPr indent="-285750" lvl="0" marL="285750" marR="0" rtl="0" algn="l">
                <a:spcBef>
                  <a:spcPts val="0"/>
                </a:spcBef>
                <a:spcAft>
                  <a:spcPts val="0"/>
                </a:spcAft>
                <a:buClr>
                  <a:schemeClr val="dk1"/>
                </a:buClr>
                <a:buSzPts val="2000"/>
                <a:buFont typeface="Arial"/>
                <a:buChar char="•"/>
              </a:pPr>
              <a:r>
                <a:rPr b="1" lang="en-GB" sz="2000">
                  <a:solidFill>
                    <a:schemeClr val="dk1"/>
                  </a:solidFill>
                  <a:latin typeface="Arial"/>
                  <a:ea typeface="Arial"/>
                  <a:cs typeface="Arial"/>
                  <a:sym typeface="Arial"/>
                </a:rPr>
                <a:t>High information requirements</a:t>
              </a:r>
              <a:r>
                <a:rPr b="0" i="0" lang="en-GB" sz="2000">
                  <a:solidFill>
                    <a:srgbClr val="111111"/>
                  </a:solidFill>
                  <a:latin typeface="Arial"/>
                  <a:ea typeface="Arial"/>
                  <a:cs typeface="Arial"/>
                  <a:sym typeface="Arial"/>
                </a:rPr>
                <a:t>: </a:t>
              </a:r>
              <a:r>
                <a:rPr lang="en-GB" sz="2000">
                  <a:solidFill>
                    <a:srgbClr val="111111"/>
                  </a:solidFill>
                  <a:latin typeface="Arial"/>
                  <a:ea typeface="Arial"/>
                  <a:cs typeface="Arial"/>
                  <a:sym typeface="Arial"/>
                </a:rPr>
                <a:t>R</a:t>
              </a:r>
              <a:r>
                <a:rPr b="0" i="0" lang="en-GB" sz="2000">
                  <a:solidFill>
                    <a:srgbClr val="111111"/>
                  </a:solidFill>
                  <a:latin typeface="Arial"/>
                  <a:ea typeface="Arial"/>
                  <a:cs typeface="Arial"/>
                  <a:sym typeface="Arial"/>
                </a:rPr>
                <a:t>equire more information from producers, which may be costly or difficult to obtain.</a:t>
              </a:r>
              <a:endParaRPr/>
            </a:p>
            <a:p>
              <a:pPr indent="-285750" lvl="0" marL="285750" marR="0" rtl="0" algn="l">
                <a:spcBef>
                  <a:spcPts val="0"/>
                </a:spcBef>
                <a:spcAft>
                  <a:spcPts val="0"/>
                </a:spcAft>
                <a:buClr>
                  <a:schemeClr val="dk1"/>
                </a:buClr>
                <a:buSzPts val="2000"/>
                <a:buFont typeface="Arial"/>
                <a:buChar char="•"/>
              </a:pPr>
              <a:r>
                <a:rPr b="1" lang="en-GB" sz="2000">
                  <a:solidFill>
                    <a:schemeClr val="dk1"/>
                  </a:solidFill>
                  <a:latin typeface="Arial"/>
                  <a:ea typeface="Arial"/>
                  <a:cs typeface="Arial"/>
                  <a:sym typeface="Arial"/>
                </a:rPr>
                <a:t>Moral hazard and adverse selection:  </a:t>
              </a:r>
              <a:r>
                <a:rPr lang="en-GB" sz="2000">
                  <a:solidFill>
                    <a:schemeClr val="dk1"/>
                  </a:solidFill>
                  <a:latin typeface="Arial"/>
                  <a:ea typeface="Arial"/>
                  <a:cs typeface="Arial"/>
                  <a:sym typeface="Arial"/>
                </a:rPr>
                <a:t>Producers have incentives to misreport their costs or availability.</a:t>
              </a:r>
              <a:endParaRPr/>
            </a:p>
            <a:p>
              <a:pPr indent="-285750" lvl="0" marL="285750" marR="0" rtl="0" algn="l">
                <a:spcBef>
                  <a:spcPts val="0"/>
                </a:spcBef>
                <a:spcAft>
                  <a:spcPts val="0"/>
                </a:spcAft>
                <a:buClr>
                  <a:schemeClr val="dk1"/>
                </a:buClr>
                <a:buSzPts val="2000"/>
                <a:buFont typeface="Arial"/>
                <a:buChar char="•"/>
              </a:pPr>
              <a:r>
                <a:rPr b="1" lang="en-GB" sz="2000">
                  <a:solidFill>
                    <a:schemeClr val="dk1"/>
                  </a:solidFill>
                  <a:latin typeface="Arial"/>
                  <a:ea typeface="Arial"/>
                  <a:cs typeface="Arial"/>
                  <a:sym typeface="Arial"/>
                </a:rPr>
                <a:t>Reduced innovation and investment</a:t>
              </a:r>
              <a:r>
                <a:rPr lang="en-GB" sz="2000">
                  <a:solidFill>
                    <a:schemeClr val="dk1"/>
                  </a:solidFill>
                  <a:latin typeface="Arial"/>
                  <a:ea typeface="Arial"/>
                  <a:cs typeface="Arial"/>
                  <a:sym typeface="Arial"/>
                </a:rPr>
                <a:t>:  Discourages investment in new generation capacity or transmission infrastructure, as they do not provide adequate price signals or long-term contracts.</a:t>
              </a:r>
              <a:endParaRPr/>
            </a:p>
            <a:p>
              <a:pPr indent="-158750" lvl="0" marL="285750" marR="0" rtl="0" algn="l">
                <a:spcBef>
                  <a:spcPts val="0"/>
                </a:spcBef>
                <a:spcAft>
                  <a:spcPts val="0"/>
                </a:spcAft>
                <a:buClr>
                  <a:schemeClr val="dk1"/>
                </a:buClr>
                <a:buSzPts val="2000"/>
                <a:buFont typeface="Arial"/>
                <a:buNone/>
              </a:pPr>
              <a:r>
                <a:t/>
              </a:r>
              <a:endParaRPr sz="2000">
                <a:solidFill>
                  <a:schemeClr val="dk1"/>
                </a:solidFill>
                <a:latin typeface="Arial"/>
                <a:ea typeface="Arial"/>
                <a:cs typeface="Arial"/>
                <a:sym typeface="Arial"/>
              </a:endParaRPr>
            </a:p>
          </p:txBody>
        </p:sp>
        <p:sp>
          <p:nvSpPr>
            <p:cNvPr id="147" name="Google Shape;147;p8"/>
            <p:cNvSpPr/>
            <p:nvPr/>
          </p:nvSpPr>
          <p:spPr>
            <a:xfrm>
              <a:off x="11279885" y="4130622"/>
              <a:ext cx="735168" cy="513471"/>
            </a:xfrm>
            <a:prstGeom prst="mathMinus">
              <a:avLst>
                <a:gd fmla="val 23520" name="adj1"/>
              </a:avLst>
            </a:prstGeom>
            <a:solidFill>
              <a:srgbClr val="C00000"/>
            </a:solid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158750" lvl="0" marL="285750" marR="0" rtl="0" algn="l">
                <a:spcBef>
                  <a:spcPts val="0"/>
                </a:spcBef>
                <a:spcAft>
                  <a:spcPts val="0"/>
                </a:spcAft>
                <a:buClr>
                  <a:schemeClr val="dk1"/>
                </a:buClr>
                <a:buSzPts val="2000"/>
                <a:buFont typeface="Arial"/>
                <a:buNone/>
              </a:pPr>
              <a:r>
                <a:t/>
              </a:r>
              <a:endParaRPr sz="2000">
                <a:solidFill>
                  <a:schemeClr val="dk1"/>
                </a:solidFill>
                <a:latin typeface="Arial"/>
                <a:ea typeface="Arial"/>
                <a:cs typeface="Arial"/>
                <a:sym typeface="Arial"/>
              </a:endParaRPr>
            </a:p>
          </p:txBody>
        </p:sp>
      </p:grpSp>
    </p:spTree>
  </p:cSld>
  <p:clrMapOvr>
    <a:masterClrMapping/>
  </p:clrMapOvr>
  <mc:AlternateContent>
    <mc:Choice Requires="p14">
      <p:transition p14:dur="250">
        <p:fade/>
      </p:transition>
    </mc:Choice>
    <mc:Fallback>
      <p:transition>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9"/>
          <p:cNvSpPr txBox="1"/>
          <p:nvPr>
            <p:ph type="title"/>
          </p:nvPr>
        </p:nvSpPr>
        <p:spPr>
          <a:xfrm>
            <a:off x="629399" y="476496"/>
            <a:ext cx="8589245" cy="4431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a:t>Electricity Market classifications </a:t>
            </a:r>
            <a:endParaRPr/>
          </a:p>
        </p:txBody>
      </p:sp>
      <p:sp>
        <p:nvSpPr>
          <p:cNvPr id="154" name="Google Shape;154;p9"/>
          <p:cNvSpPr txBox="1"/>
          <p:nvPr/>
        </p:nvSpPr>
        <p:spPr>
          <a:xfrm>
            <a:off x="-2" y="1176427"/>
            <a:ext cx="12192001" cy="920012"/>
          </a:xfrm>
          <a:prstGeom prst="rect">
            <a:avLst/>
          </a:prstGeom>
          <a:noFill/>
          <a:ln>
            <a:noFill/>
          </a:ln>
        </p:spPr>
        <p:txBody>
          <a:bodyPr anchorCtr="0" anchor="t" bIns="0" lIns="0" spcFirstLastPara="1" rIns="0" wrap="square" tIns="0">
            <a:noAutofit/>
          </a:bodyPr>
          <a:lstStyle/>
          <a:p>
            <a:pPr indent="0" lvl="1" marL="558800" marR="0" rtl="0" algn="l">
              <a:lnSpc>
                <a:spcPct val="100000"/>
              </a:lnSpc>
              <a:spcBef>
                <a:spcPts val="0"/>
              </a:spcBef>
              <a:spcAft>
                <a:spcPts val="0"/>
              </a:spcAft>
              <a:buClr>
                <a:schemeClr val="dk2"/>
              </a:buClr>
              <a:buSzPts val="2000"/>
              <a:buFont typeface="Arial"/>
              <a:buNone/>
            </a:pPr>
            <a:r>
              <a:rPr b="0" i="0" lang="en-GB" sz="2000" u="none" cap="none" strike="noStrike">
                <a:solidFill>
                  <a:srgbClr val="00246D"/>
                </a:solidFill>
                <a:latin typeface="Arial"/>
                <a:ea typeface="Arial"/>
                <a:cs typeface="Arial"/>
                <a:sym typeface="Arial"/>
              </a:rPr>
              <a:t>De-centralised markets</a:t>
            </a:r>
            <a:r>
              <a:rPr b="0" i="0" lang="en-GB" sz="2000" u="none" cap="none" strike="noStrike">
                <a:solidFill>
                  <a:schemeClr val="dk1"/>
                </a:solidFill>
                <a:latin typeface="Arial"/>
                <a:ea typeface="Arial"/>
                <a:cs typeface="Arial"/>
                <a:sym typeface="Arial"/>
              </a:rPr>
              <a:t>: The producer only commits (a day ahead) to delivering electricity, but the means to do that are left to the producer itself—more flexibility on the intra-day market and delivery.</a:t>
            </a:r>
            <a:endParaRPr b="0" i="0" sz="2000" u="none" cap="none" strike="noStrike">
              <a:solidFill>
                <a:schemeClr val="dk1"/>
              </a:solidFill>
              <a:latin typeface="Arial"/>
              <a:ea typeface="Arial"/>
              <a:cs typeface="Arial"/>
              <a:sym typeface="Arial"/>
            </a:endParaRPr>
          </a:p>
          <a:p>
            <a:pPr indent="0" lvl="1" marL="558800" marR="0" rtl="0" algn="l">
              <a:lnSpc>
                <a:spcPct val="100000"/>
              </a:lnSpc>
              <a:spcBef>
                <a:spcPts val="0"/>
              </a:spcBef>
              <a:spcAft>
                <a:spcPts val="0"/>
              </a:spcAft>
              <a:buClr>
                <a:schemeClr val="dk2"/>
              </a:buClr>
              <a:buSzPts val="2000"/>
              <a:buFont typeface="Arial"/>
              <a:buNone/>
            </a:pPr>
            <a:r>
              <a:rPr b="0" i="0" lang="en-GB" sz="2000" u="sng" cap="none" strike="noStrike">
                <a:solidFill>
                  <a:schemeClr val="dk1"/>
                </a:solidFill>
                <a:latin typeface="Arial"/>
                <a:ea typeface="Arial"/>
                <a:cs typeface="Arial"/>
                <a:sym typeface="Arial"/>
              </a:rPr>
              <a:t>Examples</a:t>
            </a:r>
            <a:r>
              <a:rPr b="0" i="0" lang="en-GB" sz="2000" u="none" cap="none" strike="noStrike">
                <a:solidFill>
                  <a:schemeClr val="dk1"/>
                </a:solidFill>
                <a:latin typeface="Arial"/>
                <a:ea typeface="Arial"/>
                <a:cs typeface="Arial"/>
                <a:sym typeface="Arial"/>
              </a:rPr>
              <a:t>: UK wholesale forward market, Chilean contract market, some segments of the Indian wholesale market  </a:t>
            </a:r>
            <a:endParaRPr/>
          </a:p>
        </p:txBody>
      </p:sp>
      <p:grpSp>
        <p:nvGrpSpPr>
          <p:cNvPr id="155" name="Google Shape;155;p9"/>
          <p:cNvGrpSpPr/>
          <p:nvPr/>
        </p:nvGrpSpPr>
        <p:grpSpPr>
          <a:xfrm>
            <a:off x="176946" y="2119818"/>
            <a:ext cx="11838107" cy="2118074"/>
            <a:chOff x="176946" y="2119818"/>
            <a:chExt cx="11838107" cy="2118074"/>
          </a:xfrm>
        </p:grpSpPr>
        <p:sp>
          <p:nvSpPr>
            <p:cNvPr id="156" name="Google Shape;156;p9"/>
            <p:cNvSpPr/>
            <p:nvPr/>
          </p:nvSpPr>
          <p:spPr>
            <a:xfrm>
              <a:off x="176946" y="2550653"/>
              <a:ext cx="11838107" cy="1687239"/>
            </a:xfrm>
            <a:prstGeom prst="roundRect">
              <a:avLst>
                <a:gd fmla="val 16667" name="adj"/>
              </a:avLst>
            </a:prstGeom>
            <a:solidFill>
              <a:srgbClr val="91BEEA"/>
            </a:solidFill>
            <a:ln cap="flat" cmpd="sng" w="25400">
              <a:solidFill>
                <a:srgbClr val="1F3E5C"/>
              </a:solidFill>
              <a:prstDash val="solid"/>
              <a:round/>
              <a:headEnd len="sm" w="sm" type="none"/>
              <a:tailEnd len="sm" w="sm" type="none"/>
            </a:ln>
          </p:spPr>
          <p:txBody>
            <a:bodyPr anchorCtr="0" anchor="ctr" bIns="45700" lIns="91425" spcFirstLastPara="1" rIns="91425" wrap="square" tIns="45700">
              <a:noAutofit/>
            </a:bodyPr>
            <a:lstStyle/>
            <a:p>
              <a:pPr indent="-285750" lvl="0" marL="285750" marR="0" rtl="0" algn="l">
                <a:spcBef>
                  <a:spcPts val="0"/>
                </a:spcBef>
                <a:spcAft>
                  <a:spcPts val="0"/>
                </a:spcAft>
                <a:buClr>
                  <a:schemeClr val="dk1"/>
                </a:buClr>
                <a:buSzPts val="2000"/>
                <a:buFont typeface="Arial"/>
                <a:buChar char="•"/>
              </a:pPr>
              <a:r>
                <a:rPr b="1" lang="en-GB" sz="2000">
                  <a:solidFill>
                    <a:schemeClr val="dk1"/>
                  </a:solidFill>
                  <a:latin typeface="Arial"/>
                  <a:ea typeface="Arial"/>
                  <a:cs typeface="Arial"/>
                  <a:sym typeface="Arial"/>
                </a:rPr>
                <a:t>Preserved autonomy and flexibility:</a:t>
              </a:r>
              <a:r>
                <a:rPr lang="en-GB" sz="2000">
                  <a:solidFill>
                    <a:schemeClr val="dk1"/>
                  </a:solidFill>
                  <a:latin typeface="Arial"/>
                  <a:ea typeface="Arial"/>
                  <a:cs typeface="Arial"/>
                  <a:sym typeface="Arial"/>
                </a:rPr>
                <a:t> More flexibility in adjusting output </a:t>
              </a:r>
              <a:r>
                <a:rPr lang="en-GB" sz="2000" u="sng">
                  <a:solidFill>
                    <a:schemeClr val="dk1"/>
                  </a:solidFill>
                  <a:latin typeface="Arial"/>
                  <a:ea typeface="Arial"/>
                  <a:cs typeface="Arial"/>
                  <a:sym typeface="Arial"/>
                </a:rPr>
                <a:t>vs</a:t>
              </a:r>
              <a:r>
                <a:rPr lang="en-GB" sz="2000">
                  <a:solidFill>
                    <a:schemeClr val="dk1"/>
                  </a:solidFill>
                  <a:latin typeface="Arial"/>
                  <a:ea typeface="Arial"/>
                  <a:cs typeface="Arial"/>
                  <a:sym typeface="Arial"/>
                </a:rPr>
                <a:t> centralised setups</a:t>
              </a:r>
              <a:endParaRPr/>
            </a:p>
            <a:p>
              <a:pPr indent="-285750" lvl="0" marL="285750" marR="0" rtl="0" algn="l">
                <a:spcBef>
                  <a:spcPts val="0"/>
                </a:spcBef>
                <a:spcAft>
                  <a:spcPts val="0"/>
                </a:spcAft>
                <a:buClr>
                  <a:schemeClr val="dk1"/>
                </a:buClr>
                <a:buSzPts val="2000"/>
                <a:buFont typeface="Arial"/>
                <a:buChar char="•"/>
              </a:pPr>
              <a:r>
                <a:rPr b="1" lang="en-GB" sz="2000">
                  <a:solidFill>
                    <a:schemeClr val="dk1"/>
                  </a:solidFill>
                  <a:latin typeface="Arial"/>
                  <a:ea typeface="Arial"/>
                  <a:cs typeface="Arial"/>
                  <a:sym typeface="Arial"/>
                </a:rPr>
                <a:t>Encourages innovation and investment</a:t>
              </a:r>
              <a:r>
                <a:rPr lang="en-GB" sz="2000">
                  <a:solidFill>
                    <a:schemeClr val="dk1"/>
                  </a:solidFill>
                  <a:latin typeface="Arial"/>
                  <a:ea typeface="Arial"/>
                  <a:cs typeface="Arial"/>
                  <a:sym typeface="Arial"/>
                </a:rPr>
                <a:t>: Stimulates investment in new and efficient technologies including VRE</a:t>
              </a:r>
              <a:endParaRPr sz="2000">
                <a:solidFill>
                  <a:srgbClr val="111111"/>
                </a:solidFill>
                <a:latin typeface="Arial"/>
                <a:ea typeface="Arial"/>
                <a:cs typeface="Arial"/>
                <a:sym typeface="Arial"/>
              </a:endParaRPr>
            </a:p>
            <a:p>
              <a:pPr indent="-285750" lvl="0" marL="285750" marR="0" rtl="0" algn="l">
                <a:spcBef>
                  <a:spcPts val="0"/>
                </a:spcBef>
                <a:spcAft>
                  <a:spcPts val="0"/>
                </a:spcAft>
                <a:buClr>
                  <a:schemeClr val="dk1"/>
                </a:buClr>
                <a:buSzPts val="2000"/>
                <a:buFont typeface="Arial"/>
                <a:buChar char="•"/>
              </a:pPr>
              <a:r>
                <a:rPr b="1" lang="en-GB" sz="2000">
                  <a:solidFill>
                    <a:schemeClr val="dk1"/>
                  </a:solidFill>
                  <a:latin typeface="Arial"/>
                  <a:ea typeface="Arial"/>
                  <a:cs typeface="Arial"/>
                  <a:sym typeface="Arial"/>
                </a:rPr>
                <a:t>Reduced information and computational burden</a:t>
              </a:r>
              <a:r>
                <a:rPr lang="en-GB" sz="2000">
                  <a:solidFill>
                    <a:schemeClr val="dk1"/>
                  </a:solidFill>
                  <a:latin typeface="Arial"/>
                  <a:ea typeface="Arial"/>
                  <a:cs typeface="Arial"/>
                  <a:sym typeface="Arial"/>
                </a:rPr>
                <a:t>: Less complex clearing algorithms and data needs</a:t>
              </a:r>
              <a:endParaRPr sz="2000">
                <a:solidFill>
                  <a:srgbClr val="111111"/>
                </a:solidFill>
                <a:latin typeface="Arial"/>
                <a:ea typeface="Arial"/>
                <a:cs typeface="Arial"/>
                <a:sym typeface="Arial"/>
              </a:endParaRPr>
            </a:p>
          </p:txBody>
        </p:sp>
        <p:sp>
          <p:nvSpPr>
            <p:cNvPr id="157" name="Google Shape;157;p9"/>
            <p:cNvSpPr/>
            <p:nvPr/>
          </p:nvSpPr>
          <p:spPr>
            <a:xfrm>
              <a:off x="11266152" y="2119818"/>
              <a:ext cx="703385" cy="743848"/>
            </a:xfrm>
            <a:prstGeom prst="mathPlus">
              <a:avLst>
                <a:gd fmla="val 23520" name="adj1"/>
              </a:avLst>
            </a:prstGeom>
            <a:solidFill>
              <a:srgbClr val="398521"/>
            </a:solidFill>
            <a:ln cap="flat" cmpd="sng" w="25400">
              <a:solidFill>
                <a:srgbClr val="39852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98521"/>
                </a:solidFill>
                <a:latin typeface="Arial"/>
                <a:ea typeface="Arial"/>
                <a:cs typeface="Arial"/>
                <a:sym typeface="Arial"/>
              </a:endParaRPr>
            </a:p>
          </p:txBody>
        </p:sp>
      </p:grpSp>
      <p:grpSp>
        <p:nvGrpSpPr>
          <p:cNvPr id="158" name="Google Shape;158;p9"/>
          <p:cNvGrpSpPr/>
          <p:nvPr/>
        </p:nvGrpSpPr>
        <p:grpSpPr>
          <a:xfrm>
            <a:off x="176946" y="4130622"/>
            <a:ext cx="11838107" cy="2396787"/>
            <a:chOff x="131430" y="4130622"/>
            <a:chExt cx="11883623" cy="2396787"/>
          </a:xfrm>
        </p:grpSpPr>
        <p:sp>
          <p:nvSpPr>
            <p:cNvPr id="159" name="Google Shape;159;p9"/>
            <p:cNvSpPr/>
            <p:nvPr/>
          </p:nvSpPr>
          <p:spPr>
            <a:xfrm>
              <a:off x="131430" y="4494625"/>
              <a:ext cx="11883623" cy="2032784"/>
            </a:xfrm>
            <a:prstGeom prst="roundRect">
              <a:avLst>
                <a:gd fmla="val 16667" name="adj"/>
              </a:avLst>
            </a:prstGeom>
            <a:solidFill>
              <a:srgbClr val="91BEEA"/>
            </a:solidFill>
            <a:ln cap="flat" cmpd="sng" w="25400">
              <a:solidFill>
                <a:srgbClr val="1F3E5C"/>
              </a:solidFill>
              <a:prstDash val="solid"/>
              <a:round/>
              <a:headEnd len="sm" w="sm" type="none"/>
              <a:tailEnd len="sm" w="sm" type="none"/>
            </a:ln>
          </p:spPr>
          <p:txBody>
            <a:bodyPr anchorCtr="0" anchor="ctr" bIns="45700" lIns="91425" spcFirstLastPara="1" rIns="91425" wrap="square" tIns="45700">
              <a:noAutofit/>
            </a:bodyPr>
            <a:lstStyle/>
            <a:p>
              <a:pPr indent="-285750" lvl="0" marL="285750" marR="0" rtl="0" algn="l">
                <a:spcBef>
                  <a:spcPts val="0"/>
                </a:spcBef>
                <a:spcAft>
                  <a:spcPts val="0"/>
                </a:spcAft>
                <a:buClr>
                  <a:schemeClr val="dk1"/>
                </a:buClr>
                <a:buSzPts val="2000"/>
                <a:buFont typeface="Arial"/>
                <a:buChar char="•"/>
              </a:pPr>
              <a:r>
                <a:rPr b="1" lang="en-GB" sz="2000">
                  <a:solidFill>
                    <a:schemeClr val="dk1"/>
                  </a:solidFill>
                  <a:latin typeface="Arial"/>
                  <a:ea typeface="Arial"/>
                  <a:cs typeface="Arial"/>
                  <a:sym typeface="Arial"/>
                </a:rPr>
                <a:t>Inefficient dispatch and congestion management: </a:t>
              </a:r>
              <a:r>
                <a:rPr lang="en-GB" sz="2000">
                  <a:solidFill>
                    <a:schemeClr val="dk1"/>
                  </a:solidFill>
                  <a:latin typeface="Arial"/>
                  <a:ea typeface="Arial"/>
                  <a:cs typeface="Arial"/>
                  <a:sym typeface="Arial"/>
                </a:rPr>
                <a:t>Higher costs and emissions due to inefficiencies in dispatch </a:t>
              </a:r>
              <a:endParaRPr i="0" sz="2000">
                <a:solidFill>
                  <a:srgbClr val="111111"/>
                </a:solidFill>
                <a:latin typeface="Arial"/>
                <a:ea typeface="Arial"/>
                <a:cs typeface="Arial"/>
                <a:sym typeface="Arial"/>
              </a:endParaRPr>
            </a:p>
            <a:p>
              <a:pPr indent="-285750" lvl="0" marL="285750" marR="0" rtl="0" algn="l">
                <a:spcBef>
                  <a:spcPts val="0"/>
                </a:spcBef>
                <a:spcAft>
                  <a:spcPts val="0"/>
                </a:spcAft>
                <a:buClr>
                  <a:schemeClr val="dk1"/>
                </a:buClr>
                <a:buSzPts val="2000"/>
                <a:buFont typeface="Arial"/>
                <a:buChar char="•"/>
              </a:pPr>
              <a:r>
                <a:rPr b="1" lang="en-GB" sz="2000">
                  <a:solidFill>
                    <a:schemeClr val="dk1"/>
                  </a:solidFill>
                  <a:latin typeface="Arial"/>
                  <a:ea typeface="Arial"/>
                  <a:cs typeface="Arial"/>
                  <a:sym typeface="Arial"/>
                </a:rPr>
                <a:t>Increased market power: </a:t>
              </a:r>
              <a:r>
                <a:rPr lang="en-GB" sz="2000">
                  <a:solidFill>
                    <a:schemeClr val="dk1"/>
                  </a:solidFill>
                  <a:latin typeface="Arial"/>
                  <a:ea typeface="Arial"/>
                  <a:cs typeface="Arial"/>
                  <a:sym typeface="Arial"/>
                </a:rPr>
                <a:t>May lead to strategic exploitation by producers and suppliers, leading to less competitive and fair outcomes</a:t>
              </a:r>
              <a:endParaRPr/>
            </a:p>
            <a:p>
              <a:pPr indent="-285750" lvl="0" marL="285750" marR="0" rtl="0" algn="l">
                <a:spcBef>
                  <a:spcPts val="0"/>
                </a:spcBef>
                <a:spcAft>
                  <a:spcPts val="0"/>
                </a:spcAft>
                <a:buClr>
                  <a:schemeClr val="dk1"/>
                </a:buClr>
                <a:buSzPts val="2000"/>
                <a:buFont typeface="Arial"/>
                <a:buChar char="•"/>
              </a:pPr>
              <a:r>
                <a:rPr b="1" lang="en-GB" sz="2000">
                  <a:solidFill>
                    <a:schemeClr val="dk1"/>
                  </a:solidFill>
                  <a:latin typeface="Arial"/>
                  <a:ea typeface="Arial"/>
                  <a:cs typeface="Arial"/>
                  <a:sym typeface="Arial"/>
                </a:rPr>
                <a:t>Coordination problems:  </a:t>
              </a:r>
              <a:r>
                <a:rPr lang="en-GB" sz="2000">
                  <a:solidFill>
                    <a:schemeClr val="dk1"/>
                  </a:solidFill>
                  <a:latin typeface="Arial"/>
                  <a:ea typeface="Arial"/>
                  <a:cs typeface="Arial"/>
                  <a:sym typeface="Arial"/>
                </a:rPr>
                <a:t>Difficulties in coordinating cross-border flows, creating coordination problems among producers, consumers and system operators</a:t>
              </a:r>
              <a:endParaRPr sz="2000">
                <a:solidFill>
                  <a:schemeClr val="dk1"/>
                </a:solidFill>
                <a:latin typeface="Arial"/>
                <a:ea typeface="Arial"/>
                <a:cs typeface="Arial"/>
                <a:sym typeface="Arial"/>
              </a:endParaRPr>
            </a:p>
          </p:txBody>
        </p:sp>
        <p:sp>
          <p:nvSpPr>
            <p:cNvPr id="160" name="Google Shape;160;p9"/>
            <p:cNvSpPr/>
            <p:nvPr/>
          </p:nvSpPr>
          <p:spPr>
            <a:xfrm>
              <a:off x="11279885" y="4130622"/>
              <a:ext cx="735168" cy="513471"/>
            </a:xfrm>
            <a:prstGeom prst="mathMinus">
              <a:avLst>
                <a:gd fmla="val 23520" name="adj1"/>
              </a:avLst>
            </a:prstGeom>
            <a:solidFill>
              <a:srgbClr val="C00000"/>
            </a:solid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158750" lvl="0" marL="285750" marR="0" rtl="0" algn="l">
                <a:spcBef>
                  <a:spcPts val="0"/>
                </a:spcBef>
                <a:spcAft>
                  <a:spcPts val="0"/>
                </a:spcAft>
                <a:buClr>
                  <a:schemeClr val="dk1"/>
                </a:buClr>
                <a:buSzPts val="2000"/>
                <a:buFont typeface="Arial"/>
                <a:buNone/>
              </a:pPr>
              <a:r>
                <a:t/>
              </a:r>
              <a:endParaRPr sz="2000">
                <a:solidFill>
                  <a:schemeClr val="dk1"/>
                </a:solidFill>
                <a:latin typeface="Arial"/>
                <a:ea typeface="Arial"/>
                <a:cs typeface="Arial"/>
                <a:sym typeface="Arial"/>
              </a:endParaRPr>
            </a:p>
          </p:txBody>
        </p:sp>
      </p:grpSp>
    </p:spTree>
  </p:cSld>
  <p:clrMapOvr>
    <a:masterClrMapping/>
  </p:clrMapOvr>
  <mc:AlternateContent>
    <mc:Choice Requires="p14">
      <p:transition p14:dur="250">
        <p:fade/>
      </p:transition>
    </mc:Choice>
    <mc:Fallback>
      <p:transition>
        <p:fade/>
      </p:transition>
    </mc:Fallback>
  </mc:AlternateContent>
</p:sld>
</file>

<file path=ppt/theme/theme1.xml><?xml version="1.0" encoding="utf-8"?>
<a:theme xmlns:a="http://schemas.openxmlformats.org/drawingml/2006/main" xmlns:r="http://schemas.openxmlformats.org/officeDocument/2006/relationships" name="UCCC UK 2020 Grid 16:9 - 11991">
  <a:themeElements>
    <a:clrScheme name="UCCC UK 2020">
      <a:dk1>
        <a:srgbClr val="242424"/>
      </a:dk1>
      <a:lt1>
        <a:srgbClr val="FFFFFF"/>
      </a:lt1>
      <a:dk2>
        <a:srgbClr val="002060"/>
      </a:dk2>
      <a:lt2>
        <a:srgbClr val="F2F2F2"/>
      </a:lt2>
      <a:accent1>
        <a:srgbClr val="001236"/>
      </a:accent1>
      <a:accent2>
        <a:srgbClr val="003192"/>
      </a:accent2>
      <a:accent3>
        <a:srgbClr val="FFEC5D"/>
      </a:accent3>
      <a:accent4>
        <a:srgbClr val="4B93DC"/>
      </a:accent4>
      <a:accent5>
        <a:srgbClr val="D9D9D9"/>
      </a:accent5>
      <a:accent6>
        <a:srgbClr val="8CDC73"/>
      </a:accent6>
      <a:hlink>
        <a:srgbClr val="2E3558"/>
      </a:hlink>
      <a:folHlink>
        <a:srgbClr val="4C58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2023-03-02T11:39:23Z</dcterms:created>
  <dc:creator>George, Megan (BEIS)</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a62f585-b40f-4ab9-bafe-39150f03d124_Enabled">
    <vt:lpwstr>true</vt:lpwstr>
  </property>
  <property fmtid="{D5CDD505-2E9C-101B-9397-08002B2CF9AE}" pid="3" name="MSIP_Label_ba62f585-b40f-4ab9-bafe-39150f03d124_SetDate">
    <vt:lpwstr>2023-03-02T11:39:23Z</vt:lpwstr>
  </property>
  <property fmtid="{D5CDD505-2E9C-101B-9397-08002B2CF9AE}" pid="4" name="MSIP_Label_ba62f585-b40f-4ab9-bafe-39150f03d124_Method">
    <vt:lpwstr>Standard</vt:lpwstr>
  </property>
  <property fmtid="{D5CDD505-2E9C-101B-9397-08002B2CF9AE}" pid="5" name="MSIP_Label_ba62f585-b40f-4ab9-bafe-39150f03d124_Name">
    <vt:lpwstr>OFFICIAL</vt:lpwstr>
  </property>
  <property fmtid="{D5CDD505-2E9C-101B-9397-08002B2CF9AE}" pid="6" name="MSIP_Label_ba62f585-b40f-4ab9-bafe-39150f03d124_SiteId">
    <vt:lpwstr>cbac7005-02c1-43eb-b497-e6492d1b2dd8</vt:lpwstr>
  </property>
  <property fmtid="{D5CDD505-2E9C-101B-9397-08002B2CF9AE}" pid="7" name="MSIP_Label_ba62f585-b40f-4ab9-bafe-39150f03d124_ActionId">
    <vt:lpwstr>b08f2dd6-275b-49be-982e-3c30b6088613</vt:lpwstr>
  </property>
  <property fmtid="{D5CDD505-2E9C-101B-9397-08002B2CF9AE}" pid="8" name="MSIP_Label_ba62f585-b40f-4ab9-bafe-39150f03d124_ContentBits">
    <vt:lpwstr>0</vt:lpwstr>
  </property>
  <property fmtid="{D5CDD505-2E9C-101B-9397-08002B2CF9AE}" pid="9" name="ContentTypeId">
    <vt:lpwstr>0x010100633F727AA7180443A862CD9A25741398</vt:lpwstr>
  </property>
  <property fmtid="{D5CDD505-2E9C-101B-9397-08002B2CF9AE}" pid="10" name="_dlc_DocIdItemGuid">
    <vt:lpwstr>891ce5c6-7a4e-48db-945a-c756f20c5d0f</vt:lpwstr>
  </property>
  <property fmtid="{D5CDD505-2E9C-101B-9397-08002B2CF9AE}" pid="11" name="Business Unit">
    <vt:lpwstr>3;#International Climate Negotiations|4bf2d44c-fd56-4add-95e0-64e8b8e288d5</vt:lpwstr>
  </property>
  <property fmtid="{D5CDD505-2E9C-101B-9397-08002B2CF9AE}" pid="12" name="MediaServiceImageTags">
    <vt:lpwstr/>
  </property>
</Properties>
</file>