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4"/>
    <p:sldMasterId id="2147483697" r:id="rId5"/>
  </p:sldMasterIdLst>
  <p:notesMasterIdLst>
    <p:notesMasterId r:id="rId32"/>
  </p:notesMasterIdLst>
  <p:sldIdLst>
    <p:sldId id="256" r:id="rId6"/>
    <p:sldId id="257" r:id="rId7"/>
    <p:sldId id="287" r:id="rId8"/>
    <p:sldId id="260" r:id="rId9"/>
    <p:sldId id="268" r:id="rId10"/>
    <p:sldId id="269" r:id="rId11"/>
    <p:sldId id="270" r:id="rId12"/>
    <p:sldId id="271" r:id="rId13"/>
    <p:sldId id="272" r:id="rId14"/>
    <p:sldId id="273" r:id="rId15"/>
    <p:sldId id="275" r:id="rId16"/>
    <p:sldId id="274" r:id="rId17"/>
    <p:sldId id="276" r:id="rId18"/>
    <p:sldId id="277" r:id="rId19"/>
    <p:sldId id="278" r:id="rId20"/>
    <p:sldId id="279" r:id="rId21"/>
    <p:sldId id="280" r:id="rId22"/>
    <p:sldId id="266" r:id="rId23"/>
    <p:sldId id="281" r:id="rId24"/>
    <p:sldId id="283" r:id="rId25"/>
    <p:sldId id="284" r:id="rId26"/>
    <p:sldId id="285" r:id="rId27"/>
    <p:sldId id="286" r:id="rId28"/>
    <p:sldId id="282" r:id="rId29"/>
    <p:sldId id="267" r:id="rId30"/>
    <p:sldId id="30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LU3c4SJuSif0dgQAxtIqfw==" hashData="LFHuaWriFpUfmzob9KtCjWfvRufAqhk81Xjp/H8ZrhQnXpg3k62raSUQmymmMyg5HD6kbO3BJj9C9W7sX4yPtw=="/>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102E"/>
    <a:srgbClr val="FAA306"/>
    <a:srgbClr val="CBD3EA"/>
    <a:srgbClr val="0121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34"/>
    <p:restoredTop sz="80544" autoAdjust="0"/>
  </p:normalViewPr>
  <p:slideViewPr>
    <p:cSldViewPr snapToGrid="0" snapToObjects="1">
      <p:cViewPr varScale="1">
        <p:scale>
          <a:sx n="92" d="100"/>
          <a:sy n="92" d="100"/>
        </p:scale>
        <p:origin x="132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0EDCE7-A62B-4B9C-81F0-0AB9369B5901}" type="doc">
      <dgm:prSet loTypeId="urn:microsoft.com/office/officeart/2005/8/layout/arrow2" loCatId="process" qsTypeId="urn:microsoft.com/office/officeart/2005/8/quickstyle/simple1" qsCatId="simple" csTypeId="urn:microsoft.com/office/officeart/2005/8/colors/accent2_1" csCatId="accent2" phldr="1"/>
      <dgm:spPr/>
      <dgm:t>
        <a:bodyPr/>
        <a:lstStyle/>
        <a:p>
          <a:endParaRPr lang="en-US"/>
        </a:p>
      </dgm:t>
    </dgm:pt>
    <dgm:pt modelId="{4E895C05-0889-4B50-B137-76B42519504C}">
      <dgm:prSet phldrT="[Text]" custT="1"/>
      <dgm:spPr/>
      <dgm:t>
        <a:bodyPr/>
        <a:lstStyle/>
        <a:p>
          <a:pPr algn="ctr"/>
          <a:r>
            <a:rPr lang="en-US" sz="1600" dirty="0"/>
            <a:t>Roadmap 2050</a:t>
          </a:r>
        </a:p>
        <a:p>
          <a:pPr algn="ctr"/>
          <a:r>
            <a:rPr lang="en-US" sz="1600" dirty="0"/>
            <a:t>(2011)</a:t>
          </a:r>
        </a:p>
      </dgm:t>
    </dgm:pt>
    <dgm:pt modelId="{C657D8AA-A9E4-4C9F-AE4D-11006BEB876F}" type="parTrans" cxnId="{726196F3-7881-4CE6-A8D8-F0372F9F3DFF}">
      <dgm:prSet/>
      <dgm:spPr/>
      <dgm:t>
        <a:bodyPr/>
        <a:lstStyle/>
        <a:p>
          <a:endParaRPr lang="en-US"/>
        </a:p>
      </dgm:t>
    </dgm:pt>
    <dgm:pt modelId="{E214E240-1FE9-475E-8903-22A85D09C1E0}" type="sibTrans" cxnId="{726196F3-7881-4CE6-A8D8-F0372F9F3DFF}">
      <dgm:prSet/>
      <dgm:spPr/>
      <dgm:t>
        <a:bodyPr/>
        <a:lstStyle/>
        <a:p>
          <a:endParaRPr lang="en-US"/>
        </a:p>
      </dgm:t>
    </dgm:pt>
    <dgm:pt modelId="{35119841-AB7B-4AE0-8333-5F0732C31E21}">
      <dgm:prSet phldrT="[Text]" custT="1"/>
      <dgm:spPr/>
      <dgm:t>
        <a:bodyPr/>
        <a:lstStyle/>
        <a:p>
          <a:pPr algn="ctr"/>
          <a:r>
            <a:rPr lang="en-US" sz="1600" dirty="0"/>
            <a:t>Clean Energy for all Europeans</a:t>
          </a:r>
        </a:p>
        <a:p>
          <a:pPr algn="ctr"/>
          <a:r>
            <a:rPr lang="en-US" sz="1600" dirty="0"/>
            <a:t>(2016)</a:t>
          </a:r>
        </a:p>
      </dgm:t>
    </dgm:pt>
    <dgm:pt modelId="{34C48B20-3C85-48A2-B8FD-FA6F721AE9F9}" type="parTrans" cxnId="{EA2154B4-AD41-42A2-84F5-2D0C129C2E4F}">
      <dgm:prSet/>
      <dgm:spPr/>
      <dgm:t>
        <a:bodyPr/>
        <a:lstStyle/>
        <a:p>
          <a:endParaRPr lang="en-US"/>
        </a:p>
      </dgm:t>
    </dgm:pt>
    <dgm:pt modelId="{C0A3B628-FEF7-4AFF-9A44-BE31E9D2CB84}" type="sibTrans" cxnId="{EA2154B4-AD41-42A2-84F5-2D0C129C2E4F}">
      <dgm:prSet/>
      <dgm:spPr/>
      <dgm:t>
        <a:bodyPr/>
        <a:lstStyle/>
        <a:p>
          <a:endParaRPr lang="en-US"/>
        </a:p>
      </dgm:t>
    </dgm:pt>
    <dgm:pt modelId="{76DBB44D-9A24-4FF9-96E8-54E27AEF6B88}">
      <dgm:prSet phldrT="[Text]" custT="1"/>
      <dgm:spPr/>
      <dgm:t>
        <a:bodyPr/>
        <a:lstStyle/>
        <a:p>
          <a:pPr algn="ctr"/>
          <a:r>
            <a:rPr lang="en-US" sz="1600" dirty="0"/>
            <a:t>Clean Planet for all</a:t>
          </a:r>
        </a:p>
        <a:p>
          <a:pPr algn="ctr"/>
          <a:r>
            <a:rPr lang="en-US" sz="1600" dirty="0"/>
            <a:t>(2018)</a:t>
          </a:r>
        </a:p>
      </dgm:t>
    </dgm:pt>
    <dgm:pt modelId="{F4EC0739-CB4E-42E6-9A3C-81F000F1E37D}" type="parTrans" cxnId="{B516CCCE-8A54-4640-909B-5BB1968BBE4B}">
      <dgm:prSet/>
      <dgm:spPr/>
      <dgm:t>
        <a:bodyPr/>
        <a:lstStyle/>
        <a:p>
          <a:endParaRPr lang="en-US"/>
        </a:p>
      </dgm:t>
    </dgm:pt>
    <dgm:pt modelId="{67C8E695-3129-44CB-ABE5-2EDF78645149}" type="sibTrans" cxnId="{B516CCCE-8A54-4640-909B-5BB1968BBE4B}">
      <dgm:prSet/>
      <dgm:spPr/>
      <dgm:t>
        <a:bodyPr/>
        <a:lstStyle/>
        <a:p>
          <a:endParaRPr lang="en-US"/>
        </a:p>
      </dgm:t>
    </dgm:pt>
    <dgm:pt modelId="{06A040E0-C53F-4753-9BB5-D3CCA7485197}">
      <dgm:prSet/>
      <dgm:spPr/>
      <dgm:t>
        <a:bodyPr/>
        <a:lstStyle/>
        <a:p>
          <a:endParaRPr lang="en-US"/>
        </a:p>
      </dgm:t>
    </dgm:pt>
    <dgm:pt modelId="{A00334D3-7AE2-4FFA-89F8-857C47D4887B}" type="parTrans" cxnId="{02C85316-2E06-4C32-81DF-AB2F91F79B7C}">
      <dgm:prSet/>
      <dgm:spPr/>
      <dgm:t>
        <a:bodyPr/>
        <a:lstStyle/>
        <a:p>
          <a:endParaRPr lang="en-US"/>
        </a:p>
      </dgm:t>
    </dgm:pt>
    <dgm:pt modelId="{50F569BC-D1EF-4485-BD30-67F52B8A49F1}" type="sibTrans" cxnId="{02C85316-2E06-4C32-81DF-AB2F91F79B7C}">
      <dgm:prSet/>
      <dgm:spPr/>
      <dgm:t>
        <a:bodyPr/>
        <a:lstStyle/>
        <a:p>
          <a:endParaRPr lang="en-US"/>
        </a:p>
      </dgm:t>
    </dgm:pt>
    <dgm:pt modelId="{1E57AE82-99A1-4EA1-A60A-430BA64B82CA}" type="pres">
      <dgm:prSet presAssocID="{D20EDCE7-A62B-4B9C-81F0-0AB9369B5901}" presName="arrowDiagram" presStyleCnt="0">
        <dgm:presLayoutVars>
          <dgm:chMax val="5"/>
          <dgm:dir/>
          <dgm:resizeHandles val="exact"/>
        </dgm:presLayoutVars>
      </dgm:prSet>
      <dgm:spPr/>
    </dgm:pt>
    <dgm:pt modelId="{7B348835-1E0E-4FD7-91EF-DD9D70307E7E}" type="pres">
      <dgm:prSet presAssocID="{D20EDCE7-A62B-4B9C-81F0-0AB9369B5901}" presName="arrow" presStyleLbl="bgShp" presStyleIdx="0" presStyleCnt="1" custLinFactNeighborX="103"/>
      <dgm:spPr/>
    </dgm:pt>
    <dgm:pt modelId="{BB77C2A2-26D2-4D7B-A0C5-CBE16CBA19A0}" type="pres">
      <dgm:prSet presAssocID="{D20EDCE7-A62B-4B9C-81F0-0AB9369B5901}" presName="arrowDiagram4" presStyleCnt="0"/>
      <dgm:spPr/>
    </dgm:pt>
    <dgm:pt modelId="{0FC7BD48-121E-415E-ABBC-34F0E9C41E87}" type="pres">
      <dgm:prSet presAssocID="{4E895C05-0889-4B50-B137-76B42519504C}" presName="bullet4a" presStyleLbl="node1" presStyleIdx="0" presStyleCnt="4"/>
      <dgm:spPr/>
    </dgm:pt>
    <dgm:pt modelId="{7C4777DE-9405-40B8-A554-E99FBE85B004}" type="pres">
      <dgm:prSet presAssocID="{4E895C05-0889-4B50-B137-76B42519504C}" presName="textBox4a" presStyleLbl="revTx" presStyleIdx="0" presStyleCnt="4" custScaleX="171382" custScaleY="71219" custLinFactNeighborX="-13794" custLinFactNeighborY="945">
        <dgm:presLayoutVars>
          <dgm:bulletEnabled val="1"/>
        </dgm:presLayoutVars>
      </dgm:prSet>
      <dgm:spPr/>
    </dgm:pt>
    <dgm:pt modelId="{CDA340C7-99C1-4B7D-A2A3-7F01EBE5E490}" type="pres">
      <dgm:prSet presAssocID="{35119841-AB7B-4AE0-8333-5F0732C31E21}" presName="bullet4b" presStyleLbl="node1" presStyleIdx="1" presStyleCnt="4"/>
      <dgm:spPr/>
    </dgm:pt>
    <dgm:pt modelId="{4C3D0E0A-D7B6-4770-87E2-34D6B2779859}" type="pres">
      <dgm:prSet presAssocID="{35119841-AB7B-4AE0-8333-5F0732C31E21}" presName="textBox4b" presStyleLbl="revTx" presStyleIdx="1" presStyleCnt="4" custScaleX="129554" custScaleY="60575" custLinFactNeighborX="-3416" custLinFactNeighborY="-9936">
        <dgm:presLayoutVars>
          <dgm:bulletEnabled val="1"/>
        </dgm:presLayoutVars>
      </dgm:prSet>
      <dgm:spPr/>
    </dgm:pt>
    <dgm:pt modelId="{C5CD6FC1-956A-4247-ABDF-60485B0F948A}" type="pres">
      <dgm:prSet presAssocID="{76DBB44D-9A24-4FF9-96E8-54E27AEF6B88}" presName="bullet4c" presStyleLbl="node1" presStyleIdx="2" presStyleCnt="4"/>
      <dgm:spPr/>
    </dgm:pt>
    <dgm:pt modelId="{08500F17-DCD3-4063-AFC4-4910C6565A7B}" type="pres">
      <dgm:prSet presAssocID="{76DBB44D-9A24-4FF9-96E8-54E27AEF6B88}" presName="textBox4c" presStyleLbl="revTx" presStyleIdx="2" presStyleCnt="4" custScaleY="40858" custLinFactNeighborX="-4020" custLinFactNeighborY="-23660">
        <dgm:presLayoutVars>
          <dgm:bulletEnabled val="1"/>
        </dgm:presLayoutVars>
      </dgm:prSet>
      <dgm:spPr/>
    </dgm:pt>
    <dgm:pt modelId="{D6310A79-6F40-4A42-9FCF-76F6C1343076}" type="pres">
      <dgm:prSet presAssocID="{06A040E0-C53F-4753-9BB5-D3CCA7485197}" presName="bullet4d" presStyleLbl="node1" presStyleIdx="3" presStyleCnt="4"/>
      <dgm:spPr/>
    </dgm:pt>
    <dgm:pt modelId="{ACA535A0-274A-45DB-BF66-443B1326FE4D}" type="pres">
      <dgm:prSet presAssocID="{06A040E0-C53F-4753-9BB5-D3CCA7485197}" presName="textBox4d" presStyleLbl="revTx" presStyleIdx="3" presStyleCnt="4">
        <dgm:presLayoutVars>
          <dgm:bulletEnabled val="1"/>
        </dgm:presLayoutVars>
      </dgm:prSet>
      <dgm:spPr/>
    </dgm:pt>
  </dgm:ptLst>
  <dgm:cxnLst>
    <dgm:cxn modelId="{36406F02-D711-4411-9EBB-DCDDA18EF368}" type="presOf" srcId="{76DBB44D-9A24-4FF9-96E8-54E27AEF6B88}" destId="{08500F17-DCD3-4063-AFC4-4910C6565A7B}" srcOrd="0" destOrd="0" presId="urn:microsoft.com/office/officeart/2005/8/layout/arrow2"/>
    <dgm:cxn modelId="{17020A09-1052-47D3-AE87-79EB1F1619E9}" type="presOf" srcId="{D20EDCE7-A62B-4B9C-81F0-0AB9369B5901}" destId="{1E57AE82-99A1-4EA1-A60A-430BA64B82CA}" srcOrd="0" destOrd="0" presId="urn:microsoft.com/office/officeart/2005/8/layout/arrow2"/>
    <dgm:cxn modelId="{02C85316-2E06-4C32-81DF-AB2F91F79B7C}" srcId="{D20EDCE7-A62B-4B9C-81F0-0AB9369B5901}" destId="{06A040E0-C53F-4753-9BB5-D3CCA7485197}" srcOrd="3" destOrd="0" parTransId="{A00334D3-7AE2-4FFA-89F8-857C47D4887B}" sibTransId="{50F569BC-D1EF-4485-BD30-67F52B8A49F1}"/>
    <dgm:cxn modelId="{9329162C-5095-481C-9A84-F3014344886F}" type="presOf" srcId="{06A040E0-C53F-4753-9BB5-D3CCA7485197}" destId="{ACA535A0-274A-45DB-BF66-443B1326FE4D}" srcOrd="0" destOrd="0" presId="urn:microsoft.com/office/officeart/2005/8/layout/arrow2"/>
    <dgm:cxn modelId="{A7BD2B5F-4D16-468C-9920-E12044A09210}" type="presOf" srcId="{4E895C05-0889-4B50-B137-76B42519504C}" destId="{7C4777DE-9405-40B8-A554-E99FBE85B004}" srcOrd="0" destOrd="0" presId="urn:microsoft.com/office/officeart/2005/8/layout/arrow2"/>
    <dgm:cxn modelId="{9A437E4F-C892-47C7-92BA-21F7F99983F6}" type="presOf" srcId="{35119841-AB7B-4AE0-8333-5F0732C31E21}" destId="{4C3D0E0A-D7B6-4770-87E2-34D6B2779859}" srcOrd="0" destOrd="0" presId="urn:microsoft.com/office/officeart/2005/8/layout/arrow2"/>
    <dgm:cxn modelId="{EA2154B4-AD41-42A2-84F5-2D0C129C2E4F}" srcId="{D20EDCE7-A62B-4B9C-81F0-0AB9369B5901}" destId="{35119841-AB7B-4AE0-8333-5F0732C31E21}" srcOrd="1" destOrd="0" parTransId="{34C48B20-3C85-48A2-B8FD-FA6F721AE9F9}" sibTransId="{C0A3B628-FEF7-4AFF-9A44-BE31E9D2CB84}"/>
    <dgm:cxn modelId="{B516CCCE-8A54-4640-909B-5BB1968BBE4B}" srcId="{D20EDCE7-A62B-4B9C-81F0-0AB9369B5901}" destId="{76DBB44D-9A24-4FF9-96E8-54E27AEF6B88}" srcOrd="2" destOrd="0" parTransId="{F4EC0739-CB4E-42E6-9A3C-81F000F1E37D}" sibTransId="{67C8E695-3129-44CB-ABE5-2EDF78645149}"/>
    <dgm:cxn modelId="{726196F3-7881-4CE6-A8D8-F0372F9F3DFF}" srcId="{D20EDCE7-A62B-4B9C-81F0-0AB9369B5901}" destId="{4E895C05-0889-4B50-B137-76B42519504C}" srcOrd="0" destOrd="0" parTransId="{C657D8AA-A9E4-4C9F-AE4D-11006BEB876F}" sibTransId="{E214E240-1FE9-475E-8903-22A85D09C1E0}"/>
    <dgm:cxn modelId="{B72E4AD4-A720-4467-89CF-A3AE4612B141}" type="presParOf" srcId="{1E57AE82-99A1-4EA1-A60A-430BA64B82CA}" destId="{7B348835-1E0E-4FD7-91EF-DD9D70307E7E}" srcOrd="0" destOrd="0" presId="urn:microsoft.com/office/officeart/2005/8/layout/arrow2"/>
    <dgm:cxn modelId="{2022328D-D105-46D5-AFBB-DD04B115C2E0}" type="presParOf" srcId="{1E57AE82-99A1-4EA1-A60A-430BA64B82CA}" destId="{BB77C2A2-26D2-4D7B-A0C5-CBE16CBA19A0}" srcOrd="1" destOrd="0" presId="urn:microsoft.com/office/officeart/2005/8/layout/arrow2"/>
    <dgm:cxn modelId="{854E3D08-651A-4A83-8BCE-34BE7F2EA64C}" type="presParOf" srcId="{BB77C2A2-26D2-4D7B-A0C5-CBE16CBA19A0}" destId="{0FC7BD48-121E-415E-ABBC-34F0E9C41E87}" srcOrd="0" destOrd="0" presId="urn:microsoft.com/office/officeart/2005/8/layout/arrow2"/>
    <dgm:cxn modelId="{35F63B48-E605-4355-AC8F-1DAF6D2AB8C9}" type="presParOf" srcId="{BB77C2A2-26D2-4D7B-A0C5-CBE16CBA19A0}" destId="{7C4777DE-9405-40B8-A554-E99FBE85B004}" srcOrd="1" destOrd="0" presId="urn:microsoft.com/office/officeart/2005/8/layout/arrow2"/>
    <dgm:cxn modelId="{666D7B1D-804A-4A95-B35E-9F00B9D4A72E}" type="presParOf" srcId="{BB77C2A2-26D2-4D7B-A0C5-CBE16CBA19A0}" destId="{CDA340C7-99C1-4B7D-A2A3-7F01EBE5E490}" srcOrd="2" destOrd="0" presId="urn:microsoft.com/office/officeart/2005/8/layout/arrow2"/>
    <dgm:cxn modelId="{FC68B5CA-F478-4E0A-B7E1-320283B4B535}" type="presParOf" srcId="{BB77C2A2-26D2-4D7B-A0C5-CBE16CBA19A0}" destId="{4C3D0E0A-D7B6-4770-87E2-34D6B2779859}" srcOrd="3" destOrd="0" presId="urn:microsoft.com/office/officeart/2005/8/layout/arrow2"/>
    <dgm:cxn modelId="{FC61E444-99C6-45A3-823F-52907A3063A6}" type="presParOf" srcId="{BB77C2A2-26D2-4D7B-A0C5-CBE16CBA19A0}" destId="{C5CD6FC1-956A-4247-ABDF-60485B0F948A}" srcOrd="4" destOrd="0" presId="urn:microsoft.com/office/officeart/2005/8/layout/arrow2"/>
    <dgm:cxn modelId="{80C8B156-6977-47B3-BCBD-B79D9EC130E8}" type="presParOf" srcId="{BB77C2A2-26D2-4D7B-A0C5-CBE16CBA19A0}" destId="{08500F17-DCD3-4063-AFC4-4910C6565A7B}" srcOrd="5" destOrd="0" presId="urn:microsoft.com/office/officeart/2005/8/layout/arrow2"/>
    <dgm:cxn modelId="{7F7EF977-CAD2-4327-AD8D-9383DA8D4BB6}" type="presParOf" srcId="{BB77C2A2-26D2-4D7B-A0C5-CBE16CBA19A0}" destId="{D6310A79-6F40-4A42-9FCF-76F6C1343076}" srcOrd="6" destOrd="0" presId="urn:microsoft.com/office/officeart/2005/8/layout/arrow2"/>
    <dgm:cxn modelId="{92325562-CB59-4372-B72D-25E7FAA6DD51}" type="presParOf" srcId="{BB77C2A2-26D2-4D7B-A0C5-CBE16CBA19A0}" destId="{ACA535A0-274A-45DB-BF66-443B1326FE4D}" srcOrd="7" destOrd="0" presId="urn:microsoft.com/office/officeart/2005/8/layout/arrow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348835-1E0E-4FD7-91EF-DD9D70307E7E}">
      <dsp:nvSpPr>
        <dsp:cNvPr id="0" name=""/>
        <dsp:cNvSpPr/>
      </dsp:nvSpPr>
      <dsp:spPr>
        <a:xfrm>
          <a:off x="231337" y="0"/>
          <a:ext cx="6192180" cy="3870113"/>
        </a:xfrm>
        <a:prstGeom prst="swooshArrow">
          <a:avLst>
            <a:gd name="adj1" fmla="val 25000"/>
            <a:gd name="adj2" fmla="val 2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C7BD48-121E-415E-ABBC-34F0E9C41E87}">
      <dsp:nvSpPr>
        <dsp:cNvPr id="0" name=""/>
        <dsp:cNvSpPr/>
      </dsp:nvSpPr>
      <dsp:spPr>
        <a:xfrm>
          <a:off x="834889" y="2877816"/>
          <a:ext cx="142420" cy="142420"/>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4777DE-9405-40B8-A554-E99FBE85B004}">
      <dsp:nvSpPr>
        <dsp:cNvPr id="0" name=""/>
        <dsp:cNvSpPr/>
      </dsp:nvSpPr>
      <dsp:spPr>
        <a:xfrm>
          <a:off x="382121" y="3090279"/>
          <a:ext cx="1814700" cy="6559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465" tIns="0" rIns="0" bIns="0" numCol="1" spcCol="1270" anchor="t" anchorCtr="0">
          <a:noAutofit/>
        </a:bodyPr>
        <a:lstStyle/>
        <a:p>
          <a:pPr marL="0" lvl="0" indent="0" algn="ctr" defTabSz="711200">
            <a:lnSpc>
              <a:spcPct val="90000"/>
            </a:lnSpc>
            <a:spcBef>
              <a:spcPct val="0"/>
            </a:spcBef>
            <a:spcAft>
              <a:spcPct val="35000"/>
            </a:spcAft>
            <a:buNone/>
          </a:pPr>
          <a:r>
            <a:rPr lang="en-US" sz="1600" kern="1200" dirty="0"/>
            <a:t>Roadmap 2050</a:t>
          </a:r>
        </a:p>
        <a:p>
          <a:pPr marL="0" lvl="0" indent="0" algn="ctr" defTabSz="711200">
            <a:lnSpc>
              <a:spcPct val="90000"/>
            </a:lnSpc>
            <a:spcBef>
              <a:spcPct val="0"/>
            </a:spcBef>
            <a:spcAft>
              <a:spcPct val="35000"/>
            </a:spcAft>
            <a:buNone/>
          </a:pPr>
          <a:r>
            <a:rPr lang="en-US" sz="1600" kern="1200" dirty="0"/>
            <a:t>(2011)</a:t>
          </a:r>
        </a:p>
      </dsp:txBody>
      <dsp:txXfrm>
        <a:off x="382121" y="3090279"/>
        <a:ext cx="1814700" cy="655988"/>
      </dsp:txXfrm>
    </dsp:sp>
    <dsp:sp modelId="{CDA340C7-99C1-4B7D-A2A3-7F01EBE5E490}">
      <dsp:nvSpPr>
        <dsp:cNvPr id="0" name=""/>
        <dsp:cNvSpPr/>
      </dsp:nvSpPr>
      <dsp:spPr>
        <a:xfrm>
          <a:off x="1841118" y="1977627"/>
          <a:ext cx="247687" cy="247687"/>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3D0E0A-D7B6-4770-87E2-34D6B2779859}">
      <dsp:nvSpPr>
        <dsp:cNvPr id="0" name=""/>
        <dsp:cNvSpPr/>
      </dsp:nvSpPr>
      <dsp:spPr>
        <a:xfrm>
          <a:off x="1728388" y="2274382"/>
          <a:ext cx="1684665" cy="10713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244" tIns="0" rIns="0" bIns="0" numCol="1" spcCol="1270" anchor="t" anchorCtr="0">
          <a:noAutofit/>
        </a:bodyPr>
        <a:lstStyle/>
        <a:p>
          <a:pPr marL="0" lvl="0" indent="0" algn="ctr" defTabSz="711200">
            <a:lnSpc>
              <a:spcPct val="90000"/>
            </a:lnSpc>
            <a:spcBef>
              <a:spcPct val="0"/>
            </a:spcBef>
            <a:spcAft>
              <a:spcPct val="35000"/>
            </a:spcAft>
            <a:buNone/>
          </a:pPr>
          <a:r>
            <a:rPr lang="en-US" sz="1600" kern="1200" dirty="0"/>
            <a:t>Clean Energy for all Europeans</a:t>
          </a:r>
        </a:p>
        <a:p>
          <a:pPr marL="0" lvl="0" indent="0" algn="ctr" defTabSz="711200">
            <a:lnSpc>
              <a:spcPct val="90000"/>
            </a:lnSpc>
            <a:spcBef>
              <a:spcPct val="0"/>
            </a:spcBef>
            <a:spcAft>
              <a:spcPct val="35000"/>
            </a:spcAft>
            <a:buNone/>
          </a:pPr>
          <a:r>
            <a:rPr lang="en-US" sz="1600" kern="1200" dirty="0"/>
            <a:t>(2016)</a:t>
          </a:r>
        </a:p>
      </dsp:txBody>
      <dsp:txXfrm>
        <a:off x="1728388" y="2274382"/>
        <a:ext cx="1684665" cy="1071354"/>
      </dsp:txXfrm>
    </dsp:sp>
    <dsp:sp modelId="{C5CD6FC1-956A-4247-ABDF-60485B0F948A}">
      <dsp:nvSpPr>
        <dsp:cNvPr id="0" name=""/>
        <dsp:cNvSpPr/>
      </dsp:nvSpPr>
      <dsp:spPr>
        <a:xfrm>
          <a:off x="3125996" y="1314290"/>
          <a:ext cx="328185" cy="328185"/>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500F17-DCD3-4063-AFC4-4910C6565A7B}">
      <dsp:nvSpPr>
        <dsp:cNvPr id="0" name=""/>
        <dsp:cNvSpPr/>
      </dsp:nvSpPr>
      <dsp:spPr>
        <a:xfrm>
          <a:off x="3237814" y="1619758"/>
          <a:ext cx="1300357" cy="977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3899" tIns="0" rIns="0" bIns="0" numCol="1" spcCol="1270" anchor="t" anchorCtr="0">
          <a:noAutofit/>
        </a:bodyPr>
        <a:lstStyle/>
        <a:p>
          <a:pPr marL="0" lvl="0" indent="0" algn="ctr" defTabSz="711200">
            <a:lnSpc>
              <a:spcPct val="90000"/>
            </a:lnSpc>
            <a:spcBef>
              <a:spcPct val="0"/>
            </a:spcBef>
            <a:spcAft>
              <a:spcPct val="35000"/>
            </a:spcAft>
            <a:buNone/>
          </a:pPr>
          <a:r>
            <a:rPr lang="en-US" sz="1600" kern="1200" dirty="0"/>
            <a:t>Clean Planet for all</a:t>
          </a:r>
        </a:p>
        <a:p>
          <a:pPr marL="0" lvl="0" indent="0" algn="ctr" defTabSz="711200">
            <a:lnSpc>
              <a:spcPct val="90000"/>
            </a:lnSpc>
            <a:spcBef>
              <a:spcPct val="0"/>
            </a:spcBef>
            <a:spcAft>
              <a:spcPct val="35000"/>
            </a:spcAft>
            <a:buNone/>
          </a:pPr>
          <a:r>
            <a:rPr lang="en-US" sz="1600" kern="1200" dirty="0"/>
            <a:t>(2018)</a:t>
          </a:r>
        </a:p>
      </dsp:txBody>
      <dsp:txXfrm>
        <a:off x="3237814" y="1619758"/>
        <a:ext cx="1300357" cy="977212"/>
      </dsp:txXfrm>
    </dsp:sp>
    <dsp:sp modelId="{D6310A79-6F40-4A42-9FCF-76F6C1343076}">
      <dsp:nvSpPr>
        <dsp:cNvPr id="0" name=""/>
        <dsp:cNvSpPr/>
      </dsp:nvSpPr>
      <dsp:spPr>
        <a:xfrm>
          <a:off x="4525429" y="875419"/>
          <a:ext cx="439644" cy="439644"/>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A535A0-274A-45DB-BF66-443B1326FE4D}">
      <dsp:nvSpPr>
        <dsp:cNvPr id="0" name=""/>
        <dsp:cNvSpPr/>
      </dsp:nvSpPr>
      <dsp:spPr>
        <a:xfrm>
          <a:off x="4745251" y="1095241"/>
          <a:ext cx="1300357" cy="2774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2959" tIns="0" rIns="0" bIns="0" numCol="1" spcCol="1270" anchor="t" anchorCtr="0">
          <a:noAutofit/>
        </a:bodyPr>
        <a:lstStyle/>
        <a:p>
          <a:pPr marL="0" lvl="0" indent="0" algn="l" defTabSz="2889250">
            <a:lnSpc>
              <a:spcPct val="90000"/>
            </a:lnSpc>
            <a:spcBef>
              <a:spcPct val="0"/>
            </a:spcBef>
            <a:spcAft>
              <a:spcPct val="35000"/>
            </a:spcAft>
            <a:buNone/>
          </a:pPr>
          <a:endParaRPr lang="en-US" sz="6500" kern="1200"/>
        </a:p>
      </dsp:txBody>
      <dsp:txXfrm>
        <a:off x="4745251" y="1095241"/>
        <a:ext cx="1300357" cy="2774871"/>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06C75D-436C-EE46-83FA-773C741CDC1E}" type="datetimeFigureOut">
              <a:rPr lang="en-US" smtClean="0"/>
              <a:t>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98FC84-7549-424A-9090-8C112A69B027}" type="slidenum">
              <a:rPr lang="en-US" smtClean="0"/>
              <a:t>‹#›</a:t>
            </a:fld>
            <a:endParaRPr lang="en-US"/>
          </a:p>
        </p:txBody>
      </p:sp>
    </p:spTree>
    <p:extLst>
      <p:ext uri="{BB962C8B-B14F-4D97-AF65-F5344CB8AC3E}">
        <p14:creationId xmlns:p14="http://schemas.microsoft.com/office/powerpoint/2010/main" val="1148651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800"/>
              </a:spcAft>
            </a:pPr>
            <a:r>
              <a:rPr lang="en-GB" dirty="0"/>
              <a:t>This lecture concludes the</a:t>
            </a:r>
            <a:r>
              <a:rPr lang="en-GB" baseline="0" dirty="0"/>
              <a:t> course. So far, the course </a:t>
            </a:r>
            <a:r>
              <a:rPr lang="en-GB" dirty="0"/>
              <a:t>focused</a:t>
            </a:r>
            <a:r>
              <a:rPr lang="en-GB" baseline="0" dirty="0"/>
              <a:t> on the representation of climate, land, energy</a:t>
            </a:r>
            <a:r>
              <a:rPr lang="en-GB" dirty="0"/>
              <a:t>,</a:t>
            </a:r>
            <a:r>
              <a:rPr lang="en-GB" baseline="0" dirty="0"/>
              <a:t> and water systems and their interlinkages in models. Now we conclude by mentioning some actions that governments can take to preserve these systems and mitigate climate change. The focus will lie on commonly adopted policies for climate change mitigation. By the end of the lecture, you will be able to: </a:t>
            </a:r>
            <a:br>
              <a:rPr lang="en-GB" dirty="0">
                <a:cs typeface="+mn-lt"/>
              </a:rPr>
            </a:br>
            <a:r>
              <a:rPr lang="en-GB" dirty="0"/>
              <a:t>1) I</a:t>
            </a:r>
            <a:r>
              <a:rPr lang="en-GB" dirty="0">
                <a:latin typeface="Roboto"/>
                <a:ea typeface="Roboto"/>
              </a:rPr>
              <a:t>dentify key types of direct climate policies and their application worldwide</a:t>
            </a:r>
            <a:endParaRPr lang="en-US" dirty="0"/>
          </a:p>
          <a:p>
            <a:pPr>
              <a:spcAft>
                <a:spcPts val="1800"/>
              </a:spcAft>
            </a:pPr>
            <a:r>
              <a:rPr lang="en-GB" dirty="0">
                <a:latin typeface="Roboto"/>
                <a:ea typeface="Roboto"/>
              </a:rPr>
              <a:t>2) identify key types of indirect climate policies and their application worldwide </a:t>
            </a:r>
            <a:endParaRPr lang="en-GB" dirty="0">
              <a:latin typeface="Calibri" panose="020F0502020204030204"/>
              <a:ea typeface="Roboto"/>
              <a:cs typeface="Calibri" panose="020F0502020204030204"/>
            </a:endParaRPr>
          </a:p>
          <a:p>
            <a:pPr>
              <a:spcAft>
                <a:spcPts val="1800"/>
              </a:spcAft>
            </a:pPr>
            <a:r>
              <a:rPr lang="en-GB" dirty="0">
                <a:latin typeface="Roboto"/>
                <a:ea typeface="Roboto"/>
              </a:rPr>
              <a:t>3) analyse an example of the application of climate policies from the Asia and Pacific region </a:t>
            </a:r>
            <a:br>
              <a:rPr lang="en-GB" dirty="0">
                <a:latin typeface="Roboto"/>
                <a:ea typeface="Roboto"/>
              </a:rPr>
            </a:br>
            <a:r>
              <a:rPr lang="en-GB" dirty="0">
                <a:latin typeface="Roboto"/>
                <a:ea typeface="Roboto"/>
              </a:rPr>
              <a:t>4) reflect on the key elements of the European Union’s climate policies and their applicability to other contexts.</a:t>
            </a:r>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2</a:t>
            </a:fld>
            <a:endParaRPr lang="en-US"/>
          </a:p>
        </p:txBody>
      </p:sp>
    </p:spTree>
    <p:extLst>
      <p:ext uri="{BB962C8B-B14F-4D97-AF65-F5344CB8AC3E}">
        <p14:creationId xmlns:p14="http://schemas.microsoft.com/office/powerpoint/2010/main" val="4237527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Fuel</a:t>
            </a:r>
            <a:r>
              <a:rPr lang="en-GB" baseline="0" dirty="0"/>
              <a:t> substitution schemes are another type of indirect climate policy. These </a:t>
            </a:r>
            <a:r>
              <a:rPr lang="en-US" dirty="0"/>
              <a:t>encourage fuel substitution (for</a:t>
            </a:r>
            <a:r>
              <a:rPr lang="en-US" baseline="0" dirty="0"/>
              <a:t> instance, from charcoal for cooking to </a:t>
            </a:r>
            <a:r>
              <a:rPr lang="en-US" dirty="0"/>
              <a:t>electricity or natural gas, or from oil-fired boilers to gas-fired boilers). As opposed to emission trading schemes, fuel-substitution schemes can both impact local air quality and broader carbon emissions. The</a:t>
            </a:r>
            <a:r>
              <a:rPr lang="en-US" baseline="0" dirty="0"/>
              <a:t> incentives to fuel substitution can be created through subsidies (either on a fuel or on a technology using it) or through taxes on specific fuels (for instance, diesel for transportation, or charcoal for cooking). These mechanisms can be particularly effective in driving the electrification of certain services or the </a:t>
            </a:r>
            <a:r>
              <a:rPr lang="en-US" baseline="0" dirty="0" err="1"/>
              <a:t>decarbonization</a:t>
            </a:r>
            <a:r>
              <a:rPr lang="en-US" baseline="0" dirty="0"/>
              <a:t> of transportation. However, in some cases they may risk increasing inequalities, such as in the case of flat taxes on fuels that are essential for lower-income and energy-poor groups.</a:t>
            </a:r>
            <a:endParaRPr lang="en-GB" dirty="0"/>
          </a:p>
        </p:txBody>
      </p:sp>
      <p:sp>
        <p:nvSpPr>
          <p:cNvPr id="4" name="Slide Number Placeholder 3"/>
          <p:cNvSpPr>
            <a:spLocks noGrp="1"/>
          </p:cNvSpPr>
          <p:nvPr>
            <p:ph type="sldNum" sz="quarter" idx="10"/>
          </p:nvPr>
        </p:nvSpPr>
        <p:spPr/>
        <p:txBody>
          <a:bodyPr/>
          <a:lstStyle/>
          <a:p>
            <a:fld id="{B698FC84-7549-424A-9090-8C112A69B027}" type="slidenum">
              <a:rPr lang="en-US" smtClean="0"/>
              <a:t>11</a:t>
            </a:fld>
            <a:endParaRPr lang="en-US"/>
          </a:p>
        </p:txBody>
      </p:sp>
    </p:spTree>
    <p:extLst>
      <p:ext uri="{BB962C8B-B14F-4D97-AF65-F5344CB8AC3E}">
        <p14:creationId xmlns:p14="http://schemas.microsoft.com/office/powerpoint/2010/main" val="39390291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last type of indirect climate</a:t>
            </a:r>
            <a:r>
              <a:rPr lang="en-GB" baseline="0" dirty="0"/>
              <a:t> policy deserving mention is any policy regulating the use of land. As seen in previous lectures, the soil captures or releases greenhouse gases depending on the type of cover. Certain soils and land covers can function as large carbon sinks. Changing the land cover by replacing, for instance, forest land with buildings or crops causes a net release of carbon. Therefore, several governments are issuing policies that limit the deforestation or the use of land for agriculture, or </a:t>
            </a:r>
            <a:r>
              <a:rPr lang="en-GB" dirty="0"/>
              <a:t>issuing policies</a:t>
            </a:r>
            <a:r>
              <a:rPr lang="en-GB" baseline="0" dirty="0"/>
              <a:t> that support the restoration of natural reserves. These policies may be necessary, but they may also conflict with policies supporting the development of other sectors of the economy. For instance, they may cause conflicts in the use of land where policies are in place that mandate increases in the production of biofuels. This shows the importance of an integrated planning perspective</a:t>
            </a:r>
            <a:r>
              <a:rPr lang="en-GB" dirty="0"/>
              <a:t>,</a:t>
            </a:r>
            <a:r>
              <a:rPr lang="en-GB" baseline="0" dirty="0"/>
              <a:t> particularly in climate policies.</a:t>
            </a:r>
            <a:endParaRPr lang="en-GB" dirty="0"/>
          </a:p>
        </p:txBody>
      </p:sp>
      <p:sp>
        <p:nvSpPr>
          <p:cNvPr id="4" name="Slide Number Placeholder 3"/>
          <p:cNvSpPr>
            <a:spLocks noGrp="1"/>
          </p:cNvSpPr>
          <p:nvPr>
            <p:ph type="sldNum" sz="quarter" idx="10"/>
          </p:nvPr>
        </p:nvSpPr>
        <p:spPr/>
        <p:txBody>
          <a:bodyPr/>
          <a:lstStyle/>
          <a:p>
            <a:fld id="{B698FC84-7549-424A-9090-8C112A69B027}" type="slidenum">
              <a:rPr lang="en-US" smtClean="0"/>
              <a:t>12</a:t>
            </a:fld>
            <a:endParaRPr lang="en-US"/>
          </a:p>
        </p:txBody>
      </p:sp>
    </p:spTree>
    <p:extLst>
      <p:ext uri="{BB962C8B-B14F-4D97-AF65-F5344CB8AC3E}">
        <p14:creationId xmlns:p14="http://schemas.microsoft.com/office/powerpoint/2010/main" val="2607145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next two mini-lectures</a:t>
            </a:r>
            <a:r>
              <a:rPr lang="en-GB" baseline="0" dirty="0"/>
              <a:t> discuss examples of climate policies in regions that are far apart and at different stages of their economic development. Climate policies are evolving fast and those shown here may become outdated quickly. Therefore, the examples must not be seen in any way as a judgement on the climate policy processes in these regions. They represent only a snapshot in a specific historical moment and they serve only the purpose of showing applications of the concepts described in the previous mini-lectures. The first example is from Indonesia. As of now, the country has in place policies that may directly or indirectly impact its contribution to climate change mitigation and to sustainable development at several time scales. The President Regulation 59</a:t>
            </a:r>
            <a:r>
              <a:rPr lang="en-GB" dirty="0"/>
              <a:t>,</a:t>
            </a:r>
            <a:r>
              <a:rPr lang="en-GB" baseline="0" dirty="0"/>
              <a:t> year 2017</a:t>
            </a:r>
            <a:r>
              <a:rPr lang="en-GB" dirty="0"/>
              <a:t>,</a:t>
            </a:r>
            <a:r>
              <a:rPr lang="en-GB" baseline="0" dirty="0"/>
              <a:t> regulates in the short term the implementation of the United Nation’s Agenda 2030 for sustainable Development. The Law 16</a:t>
            </a:r>
            <a:r>
              <a:rPr lang="en-GB" dirty="0"/>
              <a:t>,</a:t>
            </a:r>
            <a:r>
              <a:rPr lang="en-GB" baseline="0" dirty="0"/>
              <a:t> year 2016</a:t>
            </a:r>
            <a:r>
              <a:rPr lang="en-GB" dirty="0"/>
              <a:t>,</a:t>
            </a:r>
            <a:r>
              <a:rPr lang="en-GB" baseline="0" dirty="0"/>
              <a:t> ratifies the Paris Agreement to the U.N.F.C.C.C. and guides the country in the medium-term to the achievement of its Nationally Determined Contributions. The National Energy General Plan (</a:t>
            </a:r>
            <a:r>
              <a:rPr lang="en-GB" dirty="0"/>
              <a:t>R.U.E.N.)</a:t>
            </a:r>
            <a:r>
              <a:rPr lang="en-GB" baseline="0" dirty="0"/>
              <a:t> steers the sustainable development of the energy system up to 2050.</a:t>
            </a:r>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13</a:t>
            </a:fld>
            <a:endParaRPr lang="en-US"/>
          </a:p>
        </p:txBody>
      </p:sp>
    </p:spTree>
    <p:extLst>
      <p:ext uri="{BB962C8B-B14F-4D97-AF65-F5344CB8AC3E}">
        <p14:creationId xmlns:p14="http://schemas.microsoft.com/office/powerpoint/2010/main" val="30855678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Among the</a:t>
            </a:r>
            <a:r>
              <a:rPr lang="en-GB" baseline="0" dirty="0"/>
              <a:t> policy documents cited in the previous slide, Indonesia’s </a:t>
            </a:r>
            <a:r>
              <a:rPr lang="en-GB" dirty="0"/>
              <a:t>Intended</a:t>
            </a:r>
            <a:r>
              <a:rPr lang="en-GB" baseline="0" dirty="0"/>
              <a:t> Nationally Determined Contribution, submitted to </a:t>
            </a:r>
            <a:r>
              <a:rPr lang="en-GB" dirty="0"/>
              <a:t>the U</a:t>
            </a:r>
            <a:r>
              <a:rPr lang="en-GB" baseline="0" dirty="0"/>
              <a:t>.N.F.C.C.C. in 2015, includes direct climate policies in the form of emission reduction targets. As can be seen in the table, reporting data from the Presidential Regulation 61</a:t>
            </a:r>
            <a:r>
              <a:rPr lang="en-GB" dirty="0"/>
              <a:t>,</a:t>
            </a:r>
            <a:r>
              <a:rPr lang="en-GB" baseline="0" dirty="0"/>
              <a:t> year 2011, the country decided years ago upon two emission reduction targets, one unconditional and one conditional to receiving external financial support. The unconditional target was 29% reduction of </a:t>
            </a:r>
            <a:r>
              <a:rPr lang="en-GB" dirty="0"/>
              <a:t>carbon dioxide equivalent</a:t>
            </a:r>
            <a:r>
              <a:rPr lang="en-GB" baseline="0" dirty="0"/>
              <a:t> emissions by the whole economy in 2030 compared to a baseline assumed by the Government. This percentage reduction is then translated in absolute numbers for each sector. The conditional target is higher and set at 38%. This type of </a:t>
            </a:r>
            <a:r>
              <a:rPr lang="en-GB" dirty="0"/>
              <a:t>target</a:t>
            </a:r>
            <a:r>
              <a:rPr lang="en-GB" baseline="0" dirty="0"/>
              <a:t> is common in all Intended Nationally Determined Contributions. The targets have been revised in several countries at the time this lecture is published and are being revised in Indonesia and many more countries, to better reflect the urgency in the reduction of emissions worldwide.</a:t>
            </a:r>
            <a:r>
              <a:rPr lang="en-GB" dirty="0"/>
              <a:t> </a:t>
            </a:r>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14</a:t>
            </a:fld>
            <a:endParaRPr lang="en-US"/>
          </a:p>
        </p:txBody>
      </p:sp>
    </p:spTree>
    <p:extLst>
      <p:ext uri="{BB962C8B-B14F-4D97-AF65-F5344CB8AC3E}">
        <p14:creationId xmlns:p14="http://schemas.microsoft.com/office/powerpoint/2010/main" val="28138993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 the contrary, the National Energy Policy (published in 2017) includes a</a:t>
            </a:r>
            <a:r>
              <a:rPr lang="en-GB" baseline="0" dirty="0"/>
              <a:t> number of indirect climate policies. It includes a renewable energy support scheme, in the form of a mandatory renewable energy target. This requires that at least 23% of the total primary energy supply in 2025 be from renewable sources and 31% in 2050. Another indirect climate policy is introduced in the form of a low-carbon fuel standard. This mandates that at least 30% of the energy content of fuels in </a:t>
            </a:r>
            <a:r>
              <a:rPr lang="en-GB" dirty="0"/>
              <a:t>transportation</a:t>
            </a:r>
            <a:r>
              <a:rPr lang="en-GB" baseline="0" dirty="0"/>
              <a:t> be from biofuels by 2020. Finally, it includes another indirect climate policy, in the form of an energy efficiency target. This type of </a:t>
            </a:r>
            <a:r>
              <a:rPr lang="en-GB" dirty="0"/>
              <a:t>target</a:t>
            </a:r>
            <a:r>
              <a:rPr lang="en-GB" baseline="0" dirty="0"/>
              <a:t> was not covered in the previous mini-lectures, but it is very common and it can be seen as a form of fuel substitution scheme where the consumption of fossil fuels is replaced by non-consumption. In this case, the energy efficiency target mandates 1% annual decrease of final energy consumption through savings in all sectors. Energy efficiency measures are in some cases effective, because there are measures that have low-cost, significant potential for saving emissions and potential for reducing the consumer’s energy bills. However, they might need subsidizing, since the upfront capital and inconvenience costs for final consumers can also be significant.</a:t>
            </a:r>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15</a:t>
            </a:fld>
            <a:endParaRPr lang="en-US"/>
          </a:p>
        </p:txBody>
      </p:sp>
    </p:spTree>
    <p:extLst>
      <p:ext uri="{BB962C8B-B14F-4D97-AF65-F5344CB8AC3E}">
        <p14:creationId xmlns:p14="http://schemas.microsoft.com/office/powerpoint/2010/main" val="5076998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a:t>In synthesis, the overall climate policy in Indonesia seems to be moving on with respect to the low-emissions development plan for 2050 and the support to renewables. Areas not</a:t>
            </a:r>
            <a:r>
              <a:rPr lang="en-GB" baseline="0" dirty="0"/>
              <a:t> yet explored are binding emission targets for 2050, emission performance standards in transportation and other direct climate policies</a:t>
            </a:r>
            <a:r>
              <a:rPr lang="en-GB" dirty="0"/>
              <a:t>,</a:t>
            </a:r>
            <a:r>
              <a:rPr lang="en-GB" baseline="0" dirty="0"/>
              <a:t> such as carbon tax or emission trading schemes. But</a:t>
            </a:r>
            <a:r>
              <a:rPr lang="en-GB" dirty="0"/>
              <a:t>,</a:t>
            </a:r>
            <a:r>
              <a:rPr lang="en-GB" baseline="0" dirty="0"/>
              <a:t> as said, policies evolve continuously and fast. The progress on all these dimensions is regularly updated for Indonesia and other countries by the Climate Action Tracker project. The whole policy package is currently delivering very positive steps towards the reduction of the energy intensity in the energy sector. The energy intensity is calculated as the use of energy per unit of G.D.P. The intensity has been decreasing since 2000</a:t>
            </a:r>
            <a:r>
              <a:rPr lang="en-GB" dirty="0"/>
              <a:t>,</a:t>
            </a:r>
            <a:r>
              <a:rPr lang="en-GB" baseline="0" dirty="0"/>
              <a:t> and it is below the level of the G 20 countries. On the contrary, though, the carbon intensity (calculated as the carbon emissions per unit of total primary energy supply), has been increasing in past years. This negative trend is due to the still high share of coal in the energy supply. Its change depends on the plans for coal-fired electricity expansion and potentially on the introduction of stricter policies.</a:t>
            </a:r>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16</a:t>
            </a:fld>
            <a:endParaRPr lang="en-US"/>
          </a:p>
        </p:txBody>
      </p:sp>
    </p:spTree>
    <p:extLst>
      <p:ext uri="{BB962C8B-B14F-4D97-AF65-F5344CB8AC3E}">
        <p14:creationId xmlns:p14="http://schemas.microsoft.com/office/powerpoint/2010/main" val="24194002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a:t>A</a:t>
            </a:r>
            <a:r>
              <a:rPr lang="en-GB" baseline="0" dirty="0"/>
              <a:t> successful and significant reduction of carbon emissions in line with the overall policy direction of the country might also require a change in existing policies. The graph shows fossil-fuel subsidies distributed in each country worldwide in 2015, from data by the UN Statistics Division. Although with far lower subsidies than other countries, Indonesia featured in the middle of the scale. The presence of fossil fuel subsidies may have indirectly concurred </a:t>
            </a:r>
            <a:r>
              <a:rPr lang="en-GB" dirty="0"/>
              <a:t>with</a:t>
            </a:r>
            <a:r>
              <a:rPr lang="en-GB" baseline="0" dirty="0"/>
              <a:t> the increase of carbon intensity in the energy sector. In the light of a stronger commitment to sustainable development, this policy would need to be carefully reconsidered and evaluated jointly with the others in place. This is just an example and a similar discussion applies to many more countries. The core concept emerging is the need for higher policy coherence across sectors of the economy as well as across all the domains of climate policy.</a:t>
            </a:r>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17</a:t>
            </a:fld>
            <a:endParaRPr lang="en-US"/>
          </a:p>
        </p:txBody>
      </p:sp>
    </p:spTree>
    <p:extLst>
      <p:ext uri="{BB962C8B-B14F-4D97-AF65-F5344CB8AC3E}">
        <p14:creationId xmlns:p14="http://schemas.microsoft.com/office/powerpoint/2010/main" val="13879554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t>This mini-lecture describes examples</a:t>
            </a:r>
            <a:r>
              <a:rPr lang="en-GB" baseline="0" dirty="0"/>
              <a:t> of climate policy from another region with </a:t>
            </a:r>
            <a:r>
              <a:rPr lang="en-GB" dirty="0"/>
              <a:t>a different</a:t>
            </a:r>
            <a:r>
              <a:rPr lang="en-GB" baseline="0" dirty="0"/>
              <a:t> background and at a different stage of the development of its economy: the European Union. The path of the European Union to deep decarbonization of its economy started earlier than elsewhere, but policy consolidated strongly in the past decade. The first roadmap for the long-term decarbonization of the Union was published in 2011. Its main feature was the proposal for a target 80% reduction of greenhouse </a:t>
            </a:r>
            <a:r>
              <a:rPr lang="en-GB" dirty="0"/>
              <a:t>gas</a:t>
            </a:r>
            <a:r>
              <a:rPr lang="en-GB" baseline="0" dirty="0"/>
              <a:t> emissions by 2050, compared to 1990. The roadmap was followed by other strategies, notably the Clean Energy for all Europeans in 2016 and the Clean Planet for all in 2018, which gradually increased the decarbonization ambitions. The latest and biggest step in the European Union’s climate policy was the publication of the European Green Deal at the end of 2019, which put forward an investment plan for 1 trillion euros to make the Union carbon neutral by 2050.</a:t>
            </a:r>
            <a:r>
              <a:rPr lang="en-GB" dirty="0"/>
              <a:t> </a:t>
            </a:r>
            <a:endParaRPr lang="en-GB" dirty="0">
              <a:cs typeface="Calibri"/>
            </a:endParaRPr>
          </a:p>
          <a:p>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19</a:t>
            </a:fld>
            <a:endParaRPr lang="en-US"/>
          </a:p>
        </p:txBody>
      </p:sp>
    </p:spTree>
    <p:extLst>
      <p:ext uri="{BB962C8B-B14F-4D97-AF65-F5344CB8AC3E}">
        <p14:creationId xmlns:p14="http://schemas.microsoft.com/office/powerpoint/2010/main" val="39457179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t>The European</a:t>
            </a:r>
            <a:r>
              <a:rPr lang="en-GB" baseline="0" dirty="0"/>
              <a:t> Green Deal introduces a number of policies that directly or indirectly push for the reduction of greenhouse </a:t>
            </a:r>
            <a:r>
              <a:rPr lang="en-GB" dirty="0"/>
              <a:t>gas</a:t>
            </a:r>
            <a:r>
              <a:rPr lang="en-GB" baseline="0" dirty="0"/>
              <a:t> emissions in the European Union. These policies are numerous and span across all sectors of the European economy. While key areas of intervention and key targets have been set since the beginning, the individual sectoral policies are still at different stages of design, discussion</a:t>
            </a:r>
            <a:r>
              <a:rPr lang="en-GB" dirty="0"/>
              <a:t>,</a:t>
            </a:r>
            <a:r>
              <a:rPr lang="en-GB" baseline="0" dirty="0"/>
              <a:t> and approval. Here, only the key policy targets, defined since the beginning, are presented. Starting </a:t>
            </a:r>
            <a:r>
              <a:rPr lang="en-GB" dirty="0"/>
              <a:t>with the</a:t>
            </a:r>
            <a:r>
              <a:rPr lang="en-GB" baseline="0" dirty="0"/>
              <a:t> direct policies, the first one is a target to reduce greenhouse </a:t>
            </a:r>
            <a:r>
              <a:rPr lang="en-GB" dirty="0"/>
              <a:t>gas emissions</a:t>
            </a:r>
            <a:r>
              <a:rPr lang="en-GB" baseline="0" dirty="0"/>
              <a:t> to zero by 2050. This is complemented by an interim target of 55% reduction of greenhouse gas emissions by 2030 compared to 1990, agreed upon through the 2030 Climate Target Plan. </a:t>
            </a:r>
            <a:r>
              <a:rPr lang="en-GB" dirty="0">
                <a:latin typeface="Montserrat" panose="00000500000000000000"/>
              </a:rPr>
              <a:t>The </a:t>
            </a:r>
            <a:r>
              <a:rPr lang="en-GB" baseline="0" dirty="0">
                <a:latin typeface="Montserrat" panose="00000500000000000000"/>
              </a:rPr>
              <a:t>emission reduction target for 2030, defined at the European </a:t>
            </a:r>
            <a:r>
              <a:rPr lang="en-GB" dirty="0">
                <a:latin typeface="Montserrat" panose="00000500000000000000"/>
              </a:rPr>
              <a:t>Union</a:t>
            </a:r>
            <a:r>
              <a:rPr lang="en-GB" baseline="0" dirty="0">
                <a:latin typeface="Montserrat" panose="00000500000000000000"/>
              </a:rPr>
              <a:t> level, has been turned into binding national emission reduction targets through a so-called Effort Sharing Decision. These targets have further been included in national policies through National Energy and Climate Plans that each government drafted and submitted to the European Commission.</a:t>
            </a:r>
            <a:endParaRPr lang="en-GB" dirty="0">
              <a:latin typeface="Montserrat" panose="00000500000000000000"/>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20</a:t>
            </a:fld>
            <a:endParaRPr lang="en-US"/>
          </a:p>
        </p:txBody>
      </p:sp>
    </p:spTree>
    <p:extLst>
      <p:ext uri="{BB962C8B-B14F-4D97-AF65-F5344CB8AC3E}">
        <p14:creationId xmlns:p14="http://schemas.microsoft.com/office/powerpoint/2010/main" val="12416594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European</a:t>
            </a:r>
            <a:r>
              <a:rPr lang="en-GB" baseline="0" dirty="0"/>
              <a:t> Green Deal also includes numerous indirect </a:t>
            </a:r>
            <a:r>
              <a:rPr lang="en-GB" dirty="0"/>
              <a:t>climate</a:t>
            </a:r>
            <a:r>
              <a:rPr lang="en-GB" baseline="0" dirty="0"/>
              <a:t> policies and confirms previous ones. Again, this slide only presents a selection of them, where overall targets for the entire European Union are established. All the targets are medium-term targets to 2030, part of the European Union’s 2030 climate and energy framework. Through the Energy Efficiency Directive, a target to increase energy efficiency by 2030 was set and this is thus far confirmed. The target mandates a reduction of energy consumption through energy efficiency measures by </a:t>
            </a:r>
            <a:r>
              <a:rPr lang="en-GB" dirty="0"/>
              <a:t>32.5%</a:t>
            </a:r>
            <a:r>
              <a:rPr lang="en-GB" baseline="0" dirty="0"/>
              <a:t> in 2030, relative to a pre-defined business-as-usual scenario. Similarly, the Revised Renewable Energy Directive had set a target of 32% share of renewable energy in final energy consumption by 2030, which is also confirmed. All these targets are binding. Although they are not dissimilar from those </a:t>
            </a:r>
            <a:r>
              <a:rPr lang="en-GB" dirty="0"/>
              <a:t>adopted</a:t>
            </a:r>
            <a:r>
              <a:rPr lang="en-GB" baseline="0" dirty="0"/>
              <a:t> by other countries worldwide, they have the peculiar characteristic of being agreed upon by a union of countries.</a:t>
            </a:r>
            <a:r>
              <a:rPr lang="en-GB" dirty="0"/>
              <a:t> </a:t>
            </a:r>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21</a:t>
            </a:fld>
            <a:endParaRPr lang="en-US"/>
          </a:p>
        </p:txBody>
      </p:sp>
    </p:spTree>
    <p:extLst>
      <p:ext uri="{BB962C8B-B14F-4D97-AF65-F5344CB8AC3E}">
        <p14:creationId xmlns:p14="http://schemas.microsoft.com/office/powerpoint/2010/main" val="2208937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a:t>
            </a:r>
            <a:r>
              <a:rPr lang="en-GB" baseline="0" dirty="0"/>
              <a:t> most commonly adopted policies in support of climate change mitigation can be categorised in two classes: direct and indirect. This module describes two examples of direct climate policies: carbon taxes and cap and trading schemes for emissions. The carbon tax is the most intuitive policy: it consists in a tax that must be paid for directly emitting greenhouse gases in the atmosphere. A tax per unit of emissions (in terms of CO2-equivalent) is established by law’, with different values for different types of emitters. The overall payment is therefore proportional to the quantity of greenhouse gases emitted. This type of policy is generally considered the most economically efficient way to regulate carbon-equivalent emissions. The reason is that it automatically pushes for a new supply-demand equilibrium in energy markets, as shown in the figure on the right. In the figure, the introduction of a taxation on the emissions for suppliers of gasoline would push the supply curve upwards. That is, supplying the same quantity of gasoline would cost more, due to the taxation. In such case, if the gasoline demand is elastic to the prices, the meeting point between supply and demand would settle on a lower quantity of gasoline. In short, for higher supply prices of gasoline, fewer consumers would use it.</a:t>
            </a:r>
            <a:endParaRPr lang="en-GB" dirty="0"/>
          </a:p>
        </p:txBody>
      </p:sp>
      <p:sp>
        <p:nvSpPr>
          <p:cNvPr id="4" name="Slide Number Placeholder 3"/>
          <p:cNvSpPr>
            <a:spLocks noGrp="1"/>
          </p:cNvSpPr>
          <p:nvPr>
            <p:ph type="sldNum" sz="quarter" idx="10"/>
          </p:nvPr>
        </p:nvSpPr>
        <p:spPr/>
        <p:txBody>
          <a:bodyPr/>
          <a:lstStyle/>
          <a:p>
            <a:fld id="{B698FC84-7549-424A-9090-8C112A69B027}" type="slidenum">
              <a:rPr lang="en-US" smtClean="0"/>
              <a:t>3</a:t>
            </a:fld>
            <a:endParaRPr lang="en-US"/>
          </a:p>
        </p:txBody>
      </p:sp>
    </p:spTree>
    <p:extLst>
      <p:ext uri="{BB962C8B-B14F-4D97-AF65-F5344CB8AC3E}">
        <p14:creationId xmlns:p14="http://schemas.microsoft.com/office/powerpoint/2010/main" val="37309778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One of the pillars of</a:t>
            </a:r>
            <a:r>
              <a:rPr lang="en-US" sz="1200" b="0" i="0" kern="1200" baseline="0" dirty="0">
                <a:solidFill>
                  <a:schemeClr val="tx1"/>
                </a:solidFill>
                <a:effectLst/>
                <a:latin typeface="+mn-lt"/>
                <a:ea typeface="+mn-ea"/>
                <a:cs typeface="+mn-cs"/>
              </a:rPr>
              <a:t> the emission reduction policies described in the previous slides is the European</a:t>
            </a:r>
            <a:r>
              <a:rPr lang="en-US" dirty="0"/>
              <a:t> Union</a:t>
            </a:r>
            <a:r>
              <a:rPr lang="en-US" sz="1200" b="0" i="0" kern="1200" baseline="0" dirty="0">
                <a:solidFill>
                  <a:schemeClr val="tx1"/>
                </a:solidFill>
                <a:effectLst/>
                <a:latin typeface="+mn-lt"/>
                <a:ea typeface="+mn-ea"/>
                <a:cs typeface="+mn-cs"/>
              </a:rPr>
              <a:t> Emission Trading Scheme (E.T.S.). </a:t>
            </a:r>
            <a:r>
              <a:rPr lang="en-US" sz="1200" b="0" i="0" kern="1200" dirty="0">
                <a:solidFill>
                  <a:schemeClr val="tx1"/>
                </a:solidFill>
                <a:effectLst/>
                <a:latin typeface="+mn-lt"/>
                <a:ea typeface="+mn-ea"/>
                <a:cs typeface="+mn-cs"/>
              </a:rPr>
              <a:t>Set up in 2005, it was the world’s first international </a:t>
            </a:r>
            <a:r>
              <a:rPr lang="en-US" dirty="0"/>
              <a:t>emissions</a:t>
            </a:r>
            <a:r>
              <a:rPr lang="en-US" sz="1200" b="0" i="0" kern="1200" baseline="0" dirty="0">
                <a:solidFill>
                  <a:schemeClr val="tx1"/>
                </a:solidFill>
                <a:effectLst/>
                <a:latin typeface="+mn-lt"/>
                <a:ea typeface="+mn-ea"/>
                <a:cs typeface="+mn-cs"/>
              </a:rPr>
              <a:t> trading </a:t>
            </a:r>
            <a:r>
              <a:rPr lang="en-US" dirty="0"/>
              <a:t>schemes</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It operates in all EU countries, plus Iceland, </a:t>
            </a:r>
            <a:r>
              <a:rPr lang="en-US" dirty="0"/>
              <a:t>Liechtenstein,</a:t>
            </a:r>
            <a:r>
              <a:rPr lang="en-US" sz="1200" b="0" i="0" kern="1200" dirty="0">
                <a:solidFill>
                  <a:schemeClr val="tx1"/>
                </a:solidFill>
                <a:effectLst/>
                <a:latin typeface="+mn-lt"/>
                <a:ea typeface="+mn-ea"/>
                <a:cs typeface="+mn-cs"/>
              </a:rPr>
              <a:t> and Norway. It currently</a:t>
            </a:r>
            <a:r>
              <a:rPr lang="en-US" sz="1200" b="0" i="0" kern="1200" baseline="0" dirty="0">
                <a:solidFill>
                  <a:schemeClr val="tx1"/>
                </a:solidFill>
                <a:effectLst/>
                <a:latin typeface="+mn-lt"/>
                <a:ea typeface="+mn-ea"/>
                <a:cs typeface="+mn-cs"/>
              </a:rPr>
              <a:t> covers 11,000 heavy energy-using installations and airlines and around 45% of the E.U.’s greenhouse gas emissions. </a:t>
            </a:r>
            <a:r>
              <a:rPr lang="en-US" sz="1200" b="0" i="0" kern="1200" dirty="0">
                <a:solidFill>
                  <a:schemeClr val="tx1"/>
                </a:solidFill>
                <a:effectLst/>
                <a:latin typeface="+mn-lt"/>
                <a:ea typeface="+mn-ea"/>
                <a:cs typeface="+mn-cs"/>
              </a:rPr>
              <a:t>It works as a cap and trade system,</a:t>
            </a:r>
            <a:r>
              <a:rPr lang="en-US" sz="1200" b="0" i="0" kern="1200" baseline="0" dirty="0">
                <a:solidFill>
                  <a:schemeClr val="tx1"/>
                </a:solidFill>
                <a:effectLst/>
                <a:latin typeface="+mn-lt"/>
                <a:ea typeface="+mn-ea"/>
                <a:cs typeface="+mn-cs"/>
              </a:rPr>
              <a:t> in the same way as described in mini-lecture 1 of this lecture. Started in 2005, it led to the gradual decrease of emissions in the E.U. (gray bars in the figure). At first, all allowances were freely allocated. Then, especially from 2013 on, part of the allowances was sold to the best bidders. </a:t>
            </a:r>
            <a:r>
              <a:rPr lang="en-US" sz="1200" b="0" i="0" kern="1200" dirty="0">
                <a:solidFill>
                  <a:schemeClr val="tx1"/>
                </a:solidFill>
                <a:effectLst/>
                <a:latin typeface="+mn-lt"/>
                <a:ea typeface="+mn-ea"/>
                <a:cs typeface="+mn-cs"/>
              </a:rPr>
              <a:t>The </a:t>
            </a:r>
            <a:r>
              <a:rPr lang="en-US" dirty="0"/>
              <a:t>European Union's</a:t>
            </a:r>
            <a:r>
              <a:rPr lang="en-US" sz="1200" b="0" i="0" kern="1200" dirty="0">
                <a:solidFill>
                  <a:schemeClr val="tx1"/>
                </a:solidFill>
                <a:effectLst/>
                <a:latin typeface="+mn-lt"/>
                <a:ea typeface="+mn-ea"/>
                <a:cs typeface="+mn-cs"/>
              </a:rPr>
              <a:t> E.T.S. has inspired </a:t>
            </a:r>
            <a:r>
              <a:rPr lang="en-US" sz="1200" b="0" i="0" kern="1200" baseline="0" dirty="0">
                <a:solidFill>
                  <a:schemeClr val="tx1"/>
                </a:solidFill>
                <a:effectLst/>
                <a:latin typeface="+mn-lt"/>
                <a:ea typeface="+mn-ea"/>
                <a:cs typeface="+mn-cs"/>
              </a:rPr>
              <a:t>other countries or regions. N</a:t>
            </a:r>
            <a:r>
              <a:rPr lang="en-US" sz="1200" b="0" i="0" kern="1200" dirty="0">
                <a:solidFill>
                  <a:schemeClr val="tx1"/>
                </a:solidFill>
                <a:effectLst/>
                <a:latin typeface="+mn-lt"/>
                <a:ea typeface="+mn-ea"/>
                <a:cs typeface="+mn-cs"/>
              </a:rPr>
              <a:t>ational or sub-national emission trading schemes are already operating or under development in Canada, China, Japan, New Zealand, South Korea, Switzerland</a:t>
            </a:r>
            <a:r>
              <a:rPr lang="en-US" dirty="0"/>
              <a:t>,</a:t>
            </a:r>
            <a:r>
              <a:rPr lang="en-US" sz="1200" b="0" i="0" kern="1200" dirty="0">
                <a:solidFill>
                  <a:schemeClr val="tx1"/>
                </a:solidFill>
                <a:effectLst/>
                <a:latin typeface="+mn-lt"/>
                <a:ea typeface="+mn-ea"/>
                <a:cs typeface="+mn-cs"/>
              </a:rPr>
              <a:t> and the United States. Challenges</a:t>
            </a:r>
            <a:r>
              <a:rPr lang="en-US" sz="1200" b="0" i="0" kern="1200" baseline="0" dirty="0">
                <a:solidFill>
                  <a:schemeClr val="tx1"/>
                </a:solidFill>
                <a:effectLst/>
                <a:latin typeface="+mn-lt"/>
                <a:ea typeface="+mn-ea"/>
                <a:cs typeface="+mn-cs"/>
              </a:rPr>
              <a:t> can arise also with the E.T.S. In the E.U</a:t>
            </a:r>
            <a:r>
              <a:rPr lang="en-US" b="0" dirty="0"/>
              <a:t>.,</a:t>
            </a:r>
            <a:r>
              <a:rPr lang="en-US" sz="1200" b="0" i="0" kern="1200" baseline="0" dirty="0">
                <a:solidFill>
                  <a:schemeClr val="tx1"/>
                </a:solidFill>
                <a:effectLst/>
                <a:latin typeface="+mn-lt"/>
                <a:ea typeface="+mn-ea"/>
                <a:cs typeface="+mn-cs"/>
              </a:rPr>
              <a:t> a</a:t>
            </a:r>
            <a:r>
              <a:rPr lang="en-US" sz="1200" b="0" i="0" kern="1200" dirty="0">
                <a:solidFill>
                  <a:schemeClr val="tx1"/>
                </a:solidFill>
                <a:effectLst/>
                <a:latin typeface="+mn-lt"/>
                <a:ea typeface="+mn-ea"/>
                <a:cs typeface="+mn-cs"/>
              </a:rPr>
              <a:t> surplus of emission allowances built up in the emissions trading system from 2009. The surplus of allowances is largely due to the economic crisis (which reduced emissions more than anticipated) and high imports of international credits. This has led to lower carbon prices and thus a weaker incentive to reduce emissions. In the short term, the surplus risks undermining the orderly functioning of the carbon market. In the longer term it could affect the ability of the </a:t>
            </a:r>
            <a:r>
              <a:rPr lang="en-US" dirty="0"/>
              <a:t>E.T.S.</a:t>
            </a:r>
            <a:r>
              <a:rPr lang="en-US" sz="1200" b="0" i="0" kern="1200" dirty="0">
                <a:solidFill>
                  <a:schemeClr val="tx1"/>
                </a:solidFill>
                <a:effectLst/>
                <a:latin typeface="+mn-lt"/>
                <a:ea typeface="+mn-ea"/>
                <a:cs typeface="+mn-cs"/>
              </a:rPr>
              <a:t> to meet more demanding emission reduction targets cost-effectively. The European Commission addressed this by using</a:t>
            </a:r>
            <a:r>
              <a:rPr lang="en-US" sz="1200" b="0" i="0" kern="1200" baseline="0" dirty="0">
                <a:solidFill>
                  <a:schemeClr val="tx1"/>
                </a:solidFill>
                <a:effectLst/>
                <a:latin typeface="+mn-lt"/>
                <a:ea typeface="+mn-ea"/>
                <a:cs typeface="+mn-cs"/>
              </a:rPr>
              <a:t> the so-called Market Stability Reserve mechanism, where they withdrew a number of allowances from the market to boost the prices.</a:t>
            </a:r>
            <a:endParaRPr lang="en-US" sz="1200" b="0" i="0" kern="1200" dirty="0">
              <a:solidFill>
                <a:schemeClr val="tx1"/>
              </a:solidFill>
              <a:effectLst/>
              <a:latin typeface="+mn-lt"/>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22</a:t>
            </a:fld>
            <a:endParaRPr lang="en-US"/>
          </a:p>
        </p:txBody>
      </p:sp>
    </p:spTree>
    <p:extLst>
      <p:ext uri="{BB962C8B-B14F-4D97-AF65-F5344CB8AC3E}">
        <p14:creationId xmlns:p14="http://schemas.microsoft.com/office/powerpoint/2010/main" val="19692191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a:t>
            </a:r>
            <a:r>
              <a:rPr lang="en-GB" baseline="0" dirty="0"/>
              <a:t> a closure to this mini-lecture, one may look at snapshots of where all the described policies have brought the European Union</a:t>
            </a:r>
            <a:r>
              <a:rPr lang="en-GB" dirty="0"/>
              <a:t> to</a:t>
            </a:r>
            <a:r>
              <a:rPr lang="en-GB" baseline="0" dirty="0"/>
              <a:t> in the last decade, in terms of carbon emissions. These snapshots can be retrieved again from the climate action tracker project. Starting </a:t>
            </a:r>
            <a:r>
              <a:rPr lang="en-GB" dirty="0"/>
              <a:t>with</a:t>
            </a:r>
            <a:r>
              <a:rPr lang="en-GB" baseline="0" dirty="0"/>
              <a:t> the carbon intensity (per unit of primary energy supply), this has decreased in the </a:t>
            </a:r>
            <a:r>
              <a:rPr lang="en-GB" dirty="0"/>
              <a:t>most recent</a:t>
            </a:r>
            <a:r>
              <a:rPr lang="en-GB" baseline="0" dirty="0"/>
              <a:t> years, placing the European Union among the best performing countries in the G 20. The share of renewables in </a:t>
            </a:r>
            <a:r>
              <a:rPr lang="en-GB" dirty="0"/>
              <a:t>primary</a:t>
            </a:r>
            <a:r>
              <a:rPr lang="en-GB" baseline="0" dirty="0"/>
              <a:t> energy supply has increased, placing the </a:t>
            </a:r>
            <a:r>
              <a:rPr lang="en-GB" dirty="0"/>
              <a:t>E.U.</a:t>
            </a:r>
            <a:r>
              <a:rPr lang="en-GB" baseline="0" dirty="0"/>
              <a:t> again among the best performing countries in the G 20. Regarding the coal phase-out in the power sector, the EU scores medium. This is due to the amount of coal-fired power generation in the European Union, which is still significant due to many reasons. Among these are reasons of supply security (especially after the extensive shut down of nuclear power plants), energy independence</a:t>
            </a:r>
            <a:r>
              <a:rPr lang="en-GB" dirty="0"/>
              <a:t>,</a:t>
            </a:r>
            <a:r>
              <a:rPr lang="en-GB" baseline="0" dirty="0"/>
              <a:t> and not-least the importance of the carbon economy for the job market in some European regions.</a:t>
            </a:r>
            <a:r>
              <a:rPr lang="en-GB" dirty="0"/>
              <a:t> </a:t>
            </a:r>
            <a:endParaRPr lang="en-GB" baseline="0" dirty="0">
              <a:cs typeface="Calibri"/>
            </a:endParaRPr>
          </a:p>
          <a:p>
            <a:r>
              <a:rPr lang="en-GB" baseline="0" dirty="0"/>
              <a:t>This concludes the lecture on climate policies and the course. You have now acquired all the elements to reflect upon the interlinkages between climate, land, energy</a:t>
            </a:r>
            <a:r>
              <a:rPr lang="en-GB" dirty="0"/>
              <a:t>,</a:t>
            </a:r>
            <a:r>
              <a:rPr lang="en-GB" baseline="0" dirty="0"/>
              <a:t> and water and how they may be modelled in support of integrated planning. We thank you for your interest, look forward to your feedback, and invite you to complete the hands-on exercises.</a:t>
            </a:r>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23</a:t>
            </a:fld>
            <a:endParaRPr lang="en-US"/>
          </a:p>
        </p:txBody>
      </p:sp>
    </p:spTree>
    <p:extLst>
      <p:ext uri="{BB962C8B-B14F-4D97-AF65-F5344CB8AC3E}">
        <p14:creationId xmlns:p14="http://schemas.microsoft.com/office/powerpoint/2010/main" val="37230338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9650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baseline="0" dirty="0"/>
              <a:t>The carbon tax has already been applied in several instances worldwide (see blue and green areas in the figure). Other countries have plans to apply it (see red areas in the figure). </a:t>
            </a:r>
            <a:r>
              <a:rPr lang="en-US" sz="1200" dirty="0">
                <a:latin typeface="Montserrat" panose="00000500000000000000"/>
              </a:rPr>
              <a:t>In many cases the tax is applied to the sale of fuels rather than to the consumer who burns the fuel, with the assumption that the fuel will be burned and emit the carbon. So, for instance for transportation fuels the</a:t>
            </a:r>
            <a:r>
              <a:rPr lang="en-US" sz="1200" baseline="0" dirty="0">
                <a:latin typeface="Montserrat" panose="00000500000000000000"/>
              </a:rPr>
              <a:t> tax would be applied at the pump. </a:t>
            </a:r>
          </a:p>
          <a:p>
            <a:r>
              <a:rPr lang="en-US" sz="1200" baseline="0" dirty="0">
                <a:latin typeface="Montserrat" panose="00000500000000000000"/>
              </a:rPr>
              <a:t>Although </a:t>
            </a:r>
            <a:r>
              <a:rPr lang="en-GB" baseline="0" dirty="0"/>
              <a:t>this may seem a simple policy to implement, </a:t>
            </a:r>
            <a:r>
              <a:rPr lang="en-GB" dirty="0"/>
              <a:t>there are, however</a:t>
            </a:r>
            <a:r>
              <a:rPr lang="en-GB" baseline="0" dirty="0"/>
              <a:t>, s</a:t>
            </a:r>
            <a:r>
              <a:rPr lang="en-GB" dirty="0"/>
              <a:t>everal</a:t>
            </a:r>
            <a:r>
              <a:rPr lang="en-GB" baseline="0" dirty="0"/>
              <a:t> subtleties </a:t>
            </a:r>
            <a:r>
              <a:rPr lang="en-GB" dirty="0"/>
              <a:t>that </a:t>
            </a:r>
            <a:r>
              <a:rPr lang="en-GB" baseline="0" dirty="0"/>
              <a:t>need to be considered when applying it. </a:t>
            </a:r>
            <a:r>
              <a:rPr lang="en-US" sz="1200" baseline="0" dirty="0">
                <a:latin typeface="Montserrat" panose="00000500000000000000"/>
              </a:rPr>
              <a:t>With </a:t>
            </a:r>
            <a:r>
              <a:rPr lang="en-US" dirty="0">
                <a:latin typeface="Montserrat" panose="00000500000000000000"/>
              </a:rPr>
              <a:t>a carbon</a:t>
            </a:r>
            <a:r>
              <a:rPr lang="en-US" sz="1200" baseline="0" dirty="0">
                <a:latin typeface="Montserrat" panose="00000500000000000000"/>
              </a:rPr>
              <a:t> taxes system, ‘c</a:t>
            </a:r>
            <a:r>
              <a:rPr lang="en-US" sz="1200" dirty="0">
                <a:latin typeface="Montserrat" panose="00000500000000000000"/>
              </a:rPr>
              <a:t>arbon leakage’ can occur if one jurisdiction has a high carbon tax and another does</a:t>
            </a:r>
            <a:r>
              <a:rPr lang="en-US" sz="1200" baseline="0" dirty="0">
                <a:latin typeface="Montserrat" panose="00000500000000000000"/>
              </a:rPr>
              <a:t> not</a:t>
            </a:r>
            <a:r>
              <a:rPr lang="en-US" sz="1200" dirty="0">
                <a:latin typeface="Montserrat" panose="00000500000000000000"/>
              </a:rPr>
              <a:t>. High emitting industries may re-locate their operations in the lower tax jurisdiction. To counter this, some countries (especially in the European Union) have considered ‘Border tax adjustments’, where imports are taxed based on their carbon content. Interestingly, there could be in some cases ‘negative leakage’, that is, carbon leakage having the effect of reducing emissions (for instance, inducing</a:t>
            </a:r>
            <a:r>
              <a:rPr lang="en-US" sz="1200" baseline="0" dirty="0">
                <a:latin typeface="Montserrat" panose="00000500000000000000"/>
              </a:rPr>
              <a:t> coal-rich countries to shift to gas or oil).</a:t>
            </a:r>
            <a:r>
              <a:rPr lang="en-US" sz="1200" dirty="0">
                <a:latin typeface="Montserrat" panose="00000500000000000000"/>
              </a:rPr>
              <a:t> </a:t>
            </a:r>
            <a:endParaRPr lang="sv-SE" dirty="0"/>
          </a:p>
        </p:txBody>
      </p:sp>
      <p:sp>
        <p:nvSpPr>
          <p:cNvPr id="4" name="Slide Number Placeholder 3"/>
          <p:cNvSpPr>
            <a:spLocks noGrp="1"/>
          </p:cNvSpPr>
          <p:nvPr>
            <p:ph type="sldNum" sz="quarter" idx="10"/>
          </p:nvPr>
        </p:nvSpPr>
        <p:spPr/>
        <p:txBody>
          <a:bodyPr/>
          <a:lstStyle/>
          <a:p>
            <a:fld id="{B698FC84-7549-424A-9090-8C112A69B027}" type="slidenum">
              <a:rPr lang="en-US" smtClean="0"/>
              <a:t>4</a:t>
            </a:fld>
            <a:endParaRPr lang="en-US"/>
          </a:p>
        </p:txBody>
      </p:sp>
    </p:spTree>
    <p:extLst>
      <p:ext uri="{BB962C8B-B14F-4D97-AF65-F5344CB8AC3E}">
        <p14:creationId xmlns:p14="http://schemas.microsoft.com/office/powerpoint/2010/main" val="2092028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t>There are also other challenges associated with carbon taxes that need to be considered in planning. Firstly, </a:t>
            </a:r>
            <a:r>
              <a:rPr lang="en-US" dirty="0"/>
              <a:t>the effects of carbon taxes may take a decade or more to emerge, because it takes time for inefficient technologies (vehicles, factory equipment, buildings) to be replaced by newer models and because many older models still filter through the system. Secondly,</a:t>
            </a:r>
            <a:r>
              <a:rPr lang="en-US" baseline="0" dirty="0"/>
              <a:t> this is a direct taxation and, as</a:t>
            </a:r>
            <a:r>
              <a:rPr lang="en-US" dirty="0"/>
              <a:t> with</a:t>
            </a:r>
            <a:r>
              <a:rPr lang="en-US" baseline="0" dirty="0"/>
              <a:t> </a:t>
            </a:r>
            <a:r>
              <a:rPr lang="en-US" dirty="0"/>
              <a:t>most</a:t>
            </a:r>
            <a:r>
              <a:rPr lang="en-US" baseline="0" dirty="0"/>
              <a:t> taxations, it may be unpopular if not properly explained and justified. When proposed by governments, it might encounter strong opposition by associations of consumers and their representations. Third, if not carefully planned, it might have the unintended effect of weighing on income classes already struggling with the affordability of energy services. Finally, its effectiveness depends </a:t>
            </a:r>
            <a:r>
              <a:rPr lang="en-US" dirty="0"/>
              <a:t>partly on how the proceeds from the carbon taxes are recycled into the economy. There are different ways they</a:t>
            </a:r>
            <a:r>
              <a:rPr lang="en-US" baseline="0" dirty="0"/>
              <a:t> could be recycled and each has different impacts: the proceeds could be used to directly reduce</a:t>
            </a:r>
            <a:r>
              <a:rPr lang="en-US" dirty="0"/>
              <a:t> income taxes. This is considered ‘economically efficient’. The income from taxes could be reused</a:t>
            </a:r>
            <a:r>
              <a:rPr lang="en-US" baseline="0" dirty="0"/>
              <a:t> to </a:t>
            </a:r>
            <a:r>
              <a:rPr lang="en-US" dirty="0"/>
              <a:t>support renewable</a:t>
            </a:r>
            <a:r>
              <a:rPr lang="en-US" baseline="0" dirty="0"/>
              <a:t> development </a:t>
            </a:r>
            <a:r>
              <a:rPr lang="en-US" dirty="0"/>
              <a:t>projects</a:t>
            </a:r>
            <a:r>
              <a:rPr lang="en-US" baseline="0" dirty="0"/>
              <a:t>. Finally, r</a:t>
            </a:r>
            <a:r>
              <a:rPr lang="en-US" dirty="0"/>
              <a:t>ecycling schemes could be put in place, and designed in a way that ensures disadvantaged populations receive the benefits and that the carbon tax does not increase inequalities.</a:t>
            </a:r>
          </a:p>
        </p:txBody>
      </p:sp>
      <p:sp>
        <p:nvSpPr>
          <p:cNvPr id="4" name="Slide Number Placeholder 3"/>
          <p:cNvSpPr>
            <a:spLocks noGrp="1"/>
          </p:cNvSpPr>
          <p:nvPr>
            <p:ph type="sldNum" sz="quarter" idx="10"/>
          </p:nvPr>
        </p:nvSpPr>
        <p:spPr/>
        <p:txBody>
          <a:bodyPr/>
          <a:lstStyle/>
          <a:p>
            <a:fld id="{B698FC84-7549-424A-9090-8C112A69B027}" type="slidenum">
              <a:rPr lang="en-US" smtClean="0"/>
              <a:t>5</a:t>
            </a:fld>
            <a:endParaRPr lang="en-US"/>
          </a:p>
        </p:txBody>
      </p:sp>
    </p:spTree>
    <p:extLst>
      <p:ext uri="{BB962C8B-B14F-4D97-AF65-F5344CB8AC3E}">
        <p14:creationId xmlns:p14="http://schemas.microsoft.com/office/powerpoint/2010/main" val="3537616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Another</a:t>
            </a:r>
            <a:r>
              <a:rPr lang="en-GB" baseline="0" dirty="0"/>
              <a:t> type of direct climate policy is the so-called cap-and-trade emission trading scheme. The mechanism works as described in the picture. </a:t>
            </a:r>
            <a:r>
              <a:rPr lang="en-US" sz="1200" b="0" i="0" kern="1200" baseline="0" dirty="0">
                <a:solidFill>
                  <a:schemeClr val="tx1"/>
                </a:solidFill>
                <a:effectLst/>
                <a:latin typeface="+mn-lt"/>
                <a:ea typeface="+mn-ea"/>
                <a:cs typeface="+mn-cs"/>
              </a:rPr>
              <a:t>The government sets a cap</a:t>
            </a:r>
            <a:r>
              <a:rPr lang="en-US" sz="1200" b="0" i="0" kern="1200" dirty="0">
                <a:solidFill>
                  <a:schemeClr val="tx1"/>
                </a:solidFill>
                <a:effectLst/>
                <a:latin typeface="+mn-lt"/>
                <a:ea typeface="+mn-ea"/>
                <a:cs typeface="+mn-cs"/>
              </a:rPr>
              <a:t> on the total amount of greenhouse gases that can be emitted by installations in the system. </a:t>
            </a:r>
            <a:r>
              <a:rPr lang="en-US" dirty="0"/>
              <a:t>This is</a:t>
            </a:r>
            <a:r>
              <a:rPr lang="en-US" baseline="0" dirty="0"/>
              <a:t> represented by the horizontal red line in the figure. </a:t>
            </a:r>
            <a:r>
              <a:rPr lang="en-US" sz="1200" b="0" i="0" kern="1200" dirty="0">
                <a:solidFill>
                  <a:schemeClr val="tx1"/>
                </a:solidFill>
                <a:effectLst/>
                <a:latin typeface="+mn-lt"/>
                <a:ea typeface="+mn-ea"/>
                <a:cs typeface="+mn-cs"/>
              </a:rPr>
              <a:t>The cap is usually reduced over time so that total emissions fall. Within the cap, companies receive or buy</a:t>
            </a:r>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emission allowances, which they can trade with one another as needed. They can also buy limited amounts of international credits from emission-saving projects around the world. </a:t>
            </a:r>
          </a:p>
          <a:p>
            <a:r>
              <a:rPr lang="en-US" sz="1200" b="0" i="0" kern="1200" dirty="0">
                <a:solidFill>
                  <a:schemeClr val="tx1"/>
                </a:solidFill>
                <a:effectLst/>
                <a:latin typeface="+mn-lt"/>
                <a:ea typeface="+mn-ea"/>
                <a:cs typeface="+mn-cs"/>
              </a:rPr>
              <a:t>After each year a company must surrender enough allowances to cover all its emissions, otherwise heavy fines are imposed. If a company reduces its emissions, it can keep the spare allowances to cover its future needs or else sell them to another company that emitted more and is short of allowances. The economic theory suggests that,</a:t>
            </a:r>
            <a:r>
              <a:rPr lang="en-US" sz="1200" b="0" i="0" kern="1200" baseline="0" dirty="0">
                <a:solidFill>
                  <a:schemeClr val="tx1"/>
                </a:solidFill>
                <a:effectLst/>
                <a:latin typeface="+mn-lt"/>
                <a:ea typeface="+mn-ea"/>
                <a:cs typeface="+mn-cs"/>
              </a:rPr>
              <a:t> due to the</a:t>
            </a:r>
            <a:r>
              <a:rPr lang="en-US" sz="1200" b="0" i="0" kern="1200" dirty="0">
                <a:solidFill>
                  <a:schemeClr val="tx1"/>
                </a:solidFill>
                <a:effectLst/>
                <a:latin typeface="+mn-lt"/>
                <a:ea typeface="+mn-ea"/>
                <a:cs typeface="+mn-cs"/>
              </a:rPr>
              <a:t> limited</a:t>
            </a:r>
            <a:r>
              <a:rPr lang="en-US" sz="1200" b="0" i="0" kern="1200" baseline="0" dirty="0">
                <a:solidFill>
                  <a:schemeClr val="tx1"/>
                </a:solidFill>
                <a:effectLst/>
                <a:latin typeface="+mn-lt"/>
                <a:ea typeface="+mn-ea"/>
                <a:cs typeface="+mn-cs"/>
              </a:rPr>
              <a:t> quantity of allowances available, these have a non-negligible price. </a:t>
            </a:r>
            <a:r>
              <a:rPr lang="en-US" dirty="0"/>
              <a:t>And it suggests that those who can easily reduce carbon will do so, while those with more challenges in the reduction of carbon emissions (for instance, steel production) will pay.</a:t>
            </a:r>
          </a:p>
        </p:txBody>
      </p:sp>
      <p:sp>
        <p:nvSpPr>
          <p:cNvPr id="4" name="Slide Number Placeholder 3"/>
          <p:cNvSpPr>
            <a:spLocks noGrp="1"/>
          </p:cNvSpPr>
          <p:nvPr>
            <p:ph type="sldNum" sz="quarter" idx="10"/>
          </p:nvPr>
        </p:nvSpPr>
        <p:spPr/>
        <p:txBody>
          <a:bodyPr/>
          <a:lstStyle/>
          <a:p>
            <a:fld id="{B698FC84-7549-424A-9090-8C112A69B027}" type="slidenum">
              <a:rPr lang="en-US" smtClean="0"/>
              <a:t>6</a:t>
            </a:fld>
            <a:endParaRPr lang="en-US"/>
          </a:p>
        </p:txBody>
      </p:sp>
    </p:spTree>
    <p:extLst>
      <p:ext uri="{BB962C8B-B14F-4D97-AF65-F5344CB8AC3E}">
        <p14:creationId xmlns:p14="http://schemas.microsoft.com/office/powerpoint/2010/main" val="919283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t>There</a:t>
            </a:r>
            <a:r>
              <a:rPr lang="en-GB" baseline="0" dirty="0"/>
              <a:t> are Pros and Cons associated with emission trading schemes. Firstly, offsetting the emissions of large polluters may not always be efficient. There can be </a:t>
            </a:r>
            <a:r>
              <a:rPr lang="en-GB" dirty="0"/>
              <a:t>challenges </a:t>
            </a:r>
            <a:r>
              <a:rPr lang="en-US" dirty="0"/>
              <a:t>with clearly confirming that an offset is valid:</a:t>
            </a:r>
            <a:r>
              <a:rPr lang="en-US" baseline="0" dirty="0"/>
              <a:t> for instance, </a:t>
            </a:r>
            <a:r>
              <a:rPr lang="en-US" dirty="0"/>
              <a:t>is reforestation after cutting down the trees really reducing carbon?</a:t>
            </a:r>
            <a:r>
              <a:rPr lang="en-US" baseline="0" dirty="0"/>
              <a:t> In addition, o</a:t>
            </a:r>
            <a:r>
              <a:rPr lang="en-US" dirty="0"/>
              <a:t>ffsets are usually not local, so the emission reductions do not benefit local populations. Third, sometimes the lifetime of carbon offsets is often not long enough to have a meaningful impact: for instance,</a:t>
            </a:r>
            <a:r>
              <a:rPr lang="en-US" baseline="0" dirty="0"/>
              <a:t> it might happen that an area undergoes reforestation, the allowances are cashed in</a:t>
            </a:r>
            <a:r>
              <a:rPr lang="en-US" dirty="0"/>
              <a:t>, then then the trees are cut down. Another challenge is that if the worst polluters can continue to emit, local air pollution impacts remain, usually hitting the most disadvantaged hardest. </a:t>
            </a:r>
            <a:r>
              <a:rPr lang="en-US" sz="1200" dirty="0">
                <a:latin typeface="Montserrat" panose="00000500000000000000"/>
              </a:rPr>
              <a:t>An</a:t>
            </a:r>
            <a:r>
              <a:rPr lang="en-US" sz="1200" baseline="0" dirty="0">
                <a:latin typeface="Montserrat" panose="00000500000000000000"/>
              </a:rPr>
              <a:t> advantage of this mechanism is that it can be economically efficient if it is implemented in a coordinated manner in two jurisdictions. </a:t>
            </a:r>
            <a:r>
              <a:rPr lang="en-US" dirty="0"/>
              <a:t>If two jurisdictions agree to a mutual cap, and transferrable permits, the carbon price in the two jurisdictions will equalize. In</a:t>
            </a:r>
            <a:r>
              <a:rPr lang="en-US" baseline="0" dirty="0"/>
              <a:t> addition, i</a:t>
            </a:r>
            <a:r>
              <a:rPr lang="en-US" dirty="0"/>
              <a:t>f minimum</a:t>
            </a:r>
            <a:r>
              <a:rPr lang="en-US" baseline="0" dirty="0"/>
              <a:t> and maximum prices for allowances are set, they can give some stability (this type of scheme resembles a carbon tax and is called hybrid). Other advantages can come from recycling the revenues from the sale of the allowances, in a similar way as with the carbon taxes.</a:t>
            </a:r>
            <a:endParaRPr lang="en-US" sz="1200" dirty="0">
              <a:latin typeface="Montserrat" panose="00000500000000000000"/>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7</a:t>
            </a:fld>
            <a:endParaRPr lang="en-US"/>
          </a:p>
        </p:txBody>
      </p:sp>
    </p:spTree>
    <p:extLst>
      <p:ext uri="{BB962C8B-B14F-4D97-AF65-F5344CB8AC3E}">
        <p14:creationId xmlns:p14="http://schemas.microsoft.com/office/powerpoint/2010/main" val="123582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Montserrat" panose="00000500000000000000"/>
              </a:rPr>
              <a:t>This mini-lecture describes</a:t>
            </a:r>
            <a:r>
              <a:rPr lang="en-GB" sz="1200" baseline="0" dirty="0">
                <a:latin typeface="Montserrat" panose="00000500000000000000"/>
              </a:rPr>
              <a:t> a selection of commonly adopted indirect climate policies. By indirect we mean that they do not address emissions directly, but they </a:t>
            </a:r>
            <a:r>
              <a:rPr lang="en-GB" dirty="0">
                <a:latin typeface="Montserrat" panose="00000500000000000000"/>
              </a:rPr>
              <a:t>favour</a:t>
            </a:r>
            <a:r>
              <a:rPr lang="en-GB" sz="1200" baseline="0" dirty="0">
                <a:latin typeface="Montserrat" panose="00000500000000000000"/>
              </a:rPr>
              <a:t> low-emission solutions and thus make high-emission solutions less competitive. The first type of policies is renewable energy support schemes. These aim</a:t>
            </a:r>
            <a:r>
              <a:rPr lang="en-GB" dirty="0">
                <a:latin typeface="Montserrat" panose="00000500000000000000"/>
              </a:rPr>
              <a:t>,</a:t>
            </a:r>
            <a:r>
              <a:rPr lang="en-GB" sz="1200" baseline="0" dirty="0">
                <a:latin typeface="Montserrat" panose="00000500000000000000"/>
              </a:rPr>
              <a:t> in general</a:t>
            </a:r>
            <a:r>
              <a:rPr lang="en-GB" dirty="0">
                <a:latin typeface="Montserrat" panose="00000500000000000000"/>
              </a:rPr>
              <a:t>,</a:t>
            </a:r>
            <a:r>
              <a:rPr lang="en-GB" sz="1200" baseline="0" dirty="0">
                <a:latin typeface="Montserrat" panose="00000500000000000000"/>
              </a:rPr>
              <a:t> at ensuring that a given amount of renewable energy is supplied in the system. They can be divided into investment-based and production-based</a:t>
            </a:r>
            <a:r>
              <a:rPr lang="en-GB" dirty="0">
                <a:latin typeface="Montserrat" panose="00000500000000000000"/>
              </a:rPr>
              <a:t> policies</a:t>
            </a:r>
            <a:r>
              <a:rPr lang="en-GB" sz="1200" baseline="0" dirty="0">
                <a:latin typeface="Montserrat" panose="00000500000000000000"/>
              </a:rPr>
              <a:t>. The former mandate a certain amount of installed renewable energy supply capacity; the latter mandate a certain amount of energy supplied, as a share of the total supply. Examples of investment-based schemes include investment subsidies, that is, subsidies on installed capacity. Examples of production-based schemes include quantity-based and price-based schemes. The former are for instance green certificates. These imply that </a:t>
            </a:r>
            <a:r>
              <a:rPr lang="en-GB" sz="1200" baseline="0" dirty="0">
                <a:latin typeface="+mn-lt"/>
              </a:rPr>
              <a:t>companies supplying</a:t>
            </a:r>
            <a:r>
              <a:rPr lang="en-GB" baseline="0" dirty="0"/>
              <a:t> </a:t>
            </a:r>
            <a:r>
              <a:rPr lang="en-GB" dirty="0"/>
              <a:t>more renewable energy than required can obtain certificates they can sell and companies</a:t>
            </a:r>
            <a:r>
              <a:rPr lang="en-GB" baseline="0" dirty="0"/>
              <a:t> supplying less can buy the certificates. Price-based schemes are usually based on fixed or variable subsidies. The next slide describes them in </a:t>
            </a:r>
            <a:r>
              <a:rPr lang="en-GB" dirty="0"/>
              <a:t>greater detail</a:t>
            </a:r>
            <a:r>
              <a:rPr lang="en-GB" baseline="0" dirty="0"/>
              <a:t>.</a:t>
            </a:r>
            <a:endParaRPr lang="en-GB" dirty="0"/>
          </a:p>
        </p:txBody>
      </p:sp>
      <p:sp>
        <p:nvSpPr>
          <p:cNvPr id="4" name="Slide Number Placeholder 3"/>
          <p:cNvSpPr>
            <a:spLocks noGrp="1"/>
          </p:cNvSpPr>
          <p:nvPr>
            <p:ph type="sldNum" sz="quarter" idx="10"/>
          </p:nvPr>
        </p:nvSpPr>
        <p:spPr/>
        <p:txBody>
          <a:bodyPr/>
          <a:lstStyle/>
          <a:p>
            <a:fld id="{B698FC84-7549-424A-9090-8C112A69B027}" type="slidenum">
              <a:rPr lang="en-US" smtClean="0"/>
              <a:t>8</a:t>
            </a:fld>
            <a:endParaRPr lang="en-US"/>
          </a:p>
        </p:txBody>
      </p:sp>
    </p:spTree>
    <p:extLst>
      <p:ext uri="{BB962C8B-B14F-4D97-AF65-F5344CB8AC3E}">
        <p14:creationId xmlns:p14="http://schemas.microsoft.com/office/powerpoint/2010/main" val="3990549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With the Feed-in Tariff</a:t>
            </a:r>
            <a:r>
              <a:rPr lang="en-US" baseline="0" dirty="0"/>
              <a:t> (or </a:t>
            </a:r>
            <a:r>
              <a:rPr lang="en-US" dirty="0"/>
              <a:t>Power Purchase Agreements) mechanism, a Government mandated fixed price is paid to renewable energy suppliers</a:t>
            </a:r>
            <a:r>
              <a:rPr lang="en-US" baseline="0" dirty="0"/>
              <a:t> for every </a:t>
            </a:r>
            <a:r>
              <a:rPr lang="en-US" dirty="0"/>
              <a:t>unit of electricity for a given period (usually from 10</a:t>
            </a:r>
            <a:r>
              <a:rPr lang="en-US" baseline="0" dirty="0"/>
              <a:t> to </a:t>
            </a:r>
            <a:r>
              <a:rPr lang="en-US" dirty="0"/>
              <a:t>30 years). With</a:t>
            </a:r>
            <a:r>
              <a:rPr lang="en-US" baseline="0" dirty="0"/>
              <a:t> the Feed-in Premium mechanisms, g</a:t>
            </a:r>
            <a:r>
              <a:rPr lang="en-US" dirty="0"/>
              <a:t>enerators sell at the market price but are given a premium for every unit of electricity they sell. Premiums may be fixed or change over time depending on market conditions. Finally, the Contract for Difference (or </a:t>
            </a:r>
            <a:r>
              <a:rPr lang="en-US" dirty="0" err="1"/>
              <a:t>C.f.D.</a:t>
            </a:r>
            <a:r>
              <a:rPr lang="en-US" dirty="0"/>
              <a:t>) mechanism is similar to a Feed-in premium, but it includes a clause that if the market price is higher than a ‘strike price’, the premium becomes negative. An Advantage of Feed-in premiums is that they incentivize generation when the price is high. The</a:t>
            </a:r>
            <a:r>
              <a:rPr lang="en-US" baseline="0" dirty="0"/>
              <a:t> Contract for Difference</a:t>
            </a:r>
            <a:r>
              <a:rPr lang="en-US" dirty="0"/>
              <a:t> reduces this incentive. One</a:t>
            </a:r>
            <a:r>
              <a:rPr lang="en-US" baseline="0" dirty="0"/>
              <a:t> challenge associated to renewable energy support schemes in general is that it is difficult to estimate how much they actually contribute to the reduction of emissions.</a:t>
            </a:r>
            <a:endParaRPr lang="en-US" dirty="0"/>
          </a:p>
        </p:txBody>
      </p:sp>
      <p:sp>
        <p:nvSpPr>
          <p:cNvPr id="4" name="Slide Number Placeholder 3"/>
          <p:cNvSpPr>
            <a:spLocks noGrp="1"/>
          </p:cNvSpPr>
          <p:nvPr>
            <p:ph type="sldNum" sz="quarter" idx="10"/>
          </p:nvPr>
        </p:nvSpPr>
        <p:spPr/>
        <p:txBody>
          <a:bodyPr/>
          <a:lstStyle/>
          <a:p>
            <a:fld id="{B698FC84-7549-424A-9090-8C112A69B027}" type="slidenum">
              <a:rPr lang="en-US" smtClean="0"/>
              <a:t>9</a:t>
            </a:fld>
            <a:endParaRPr lang="en-US"/>
          </a:p>
        </p:txBody>
      </p:sp>
    </p:spTree>
    <p:extLst>
      <p:ext uri="{BB962C8B-B14F-4D97-AF65-F5344CB8AC3E}">
        <p14:creationId xmlns:p14="http://schemas.microsoft.com/office/powerpoint/2010/main" val="22872907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dirty="0"/>
              <a:t>Another</a:t>
            </a:r>
            <a:r>
              <a:rPr lang="en-GB" baseline="0" dirty="0"/>
              <a:t> type of indirect climate </a:t>
            </a:r>
            <a:r>
              <a:rPr lang="en-GB" dirty="0"/>
              <a:t>policy</a:t>
            </a:r>
            <a:r>
              <a:rPr lang="en-GB" baseline="0" dirty="0"/>
              <a:t> is low-carbon fuel standards. These address the carbon intensity of fuels. Carbon intensity is defined as the quantity of carbon dioxide emitted per unit of energy delivered by a certain fuel. As can be seen from the figure, the carbon intensity can vary significantly between fuels and across countries. For example, the figure shows that coal, the black bar at the bottom, emits the highest amount of carbon dioxide per unit of energy among all fuels commonly used. Low-carbon fuel standards are rules enforcing a maximum carbon intensity for fuels (usually and especially in the transportation sector). Examples of application include</a:t>
            </a:r>
            <a:r>
              <a:rPr lang="en-GB" dirty="0"/>
              <a:t>,</a:t>
            </a:r>
            <a:r>
              <a:rPr lang="en-GB" baseline="0" dirty="0"/>
              <a:t> for instance</a:t>
            </a:r>
            <a:r>
              <a:rPr lang="en-GB" dirty="0"/>
              <a:t>,</a:t>
            </a:r>
            <a:r>
              <a:rPr lang="en-GB" baseline="0" dirty="0"/>
              <a:t> British Columbia and California. Penalties apply for selling or importing fuels that do not meet the standards. These standards usually drive the fuel production and sale towards biofuels. A potential indirect consequence of these standards and the deployment of biofuels is the impact on land uses and, in turn, on food security and deforestation.</a:t>
            </a:r>
            <a:endParaRPr lang="sv-SE" dirty="0"/>
          </a:p>
        </p:txBody>
      </p:sp>
      <p:sp>
        <p:nvSpPr>
          <p:cNvPr id="4" name="Slide Number Placeholder 3"/>
          <p:cNvSpPr>
            <a:spLocks noGrp="1"/>
          </p:cNvSpPr>
          <p:nvPr>
            <p:ph type="sldNum" sz="quarter" idx="10"/>
          </p:nvPr>
        </p:nvSpPr>
        <p:spPr/>
        <p:txBody>
          <a:bodyPr/>
          <a:lstStyle/>
          <a:p>
            <a:fld id="{B698FC84-7549-424A-9090-8C112A69B027}" type="slidenum">
              <a:rPr lang="en-US" smtClean="0"/>
              <a:t>10</a:t>
            </a:fld>
            <a:endParaRPr lang="en-US"/>
          </a:p>
        </p:txBody>
      </p:sp>
    </p:spTree>
    <p:extLst>
      <p:ext uri="{BB962C8B-B14F-4D97-AF65-F5344CB8AC3E}">
        <p14:creationId xmlns:p14="http://schemas.microsoft.com/office/powerpoint/2010/main" val="35797876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00.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dirty="0"/>
              <a:t>LECTURE NUMBER (WHITE) COURSE TITLE (BLACK)</a:t>
            </a:r>
            <a:endParaRPr lang="en-US" dirty="0"/>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dirty="0"/>
              <a:t>Version 1.0</a:t>
            </a:r>
            <a:endParaRPr lang="en-US" dirty="0"/>
          </a:p>
        </p:txBody>
      </p:sp>
      <p:pic>
        <p:nvPicPr>
          <p:cNvPr id="6" name="Picture 5" descr="A picture containing website&#10;&#10;Description automatically generated">
            <a:extLst>
              <a:ext uri="{FF2B5EF4-FFF2-40B4-BE49-F238E27FC236}">
                <a16:creationId xmlns:a16="http://schemas.microsoft.com/office/drawing/2014/main" id="{A1F99227-50D2-1C46-AF8E-9827980BE9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59565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766BC071-CEEE-994B-BC85-10EF8C3D61CC}"/>
              </a:ext>
            </a:extLst>
          </p:cNvPr>
          <p:cNvPicPr>
            <a:picLocks noChangeAspect="1"/>
          </p:cNvPicPr>
          <p:nvPr/>
        </p:nvPicPr>
        <p:blipFill>
          <a:blip r:embed="rId2"/>
          <a:stretch>
            <a:fill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8464731" y="5921828"/>
            <a:ext cx="3727269" cy="65546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Thank you!</a:t>
            </a:r>
            <a:endParaRPr lang="en-US" dirty="0"/>
          </a:p>
        </p:txBody>
      </p:sp>
      <p:pic>
        <p:nvPicPr>
          <p:cNvPr id="4" name="Picture 3" descr="Graphical user interface, website&#10;&#10;Description automatically generated">
            <a:extLst>
              <a:ext uri="{FF2B5EF4-FFF2-40B4-BE49-F238E27FC236}">
                <a16:creationId xmlns:a16="http://schemas.microsoft.com/office/drawing/2014/main" id="{DED03AAF-50FC-874A-830E-A9FC549137D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49235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dirty="0"/>
              <a:t>LECTURE NUMBER (WHITE) COURSE TITLE (BLACK)</a:t>
            </a:r>
            <a:endParaRPr lang="en-US" dirty="0"/>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dirty="0"/>
              <a:t>Version 1.0</a:t>
            </a:r>
            <a:endParaRPr lang="en-US" dirty="0"/>
          </a:p>
        </p:txBody>
      </p:sp>
    </p:spTree>
    <p:extLst>
      <p:ext uri="{BB962C8B-B14F-4D97-AF65-F5344CB8AC3E}">
        <p14:creationId xmlns:p14="http://schemas.microsoft.com/office/powerpoint/2010/main" val="14151965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dirty="0"/>
              <a:t>Click to edit Master title style maximum width of this box</a:t>
            </a:r>
            <a:endParaRPr lang="en-US" dirty="0"/>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20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dirty="0"/>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a:t>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188960" y="5788058"/>
            <a:ext cx="3529770" cy="603315"/>
          </a:xfrm>
        </p:spPr>
        <p:txBody>
          <a:bodyPr anchor="b">
            <a:normAutofit/>
          </a:bodyPr>
          <a:lstStyle>
            <a:lvl1pPr marL="0" indent="0" algn="r">
              <a:buNone/>
              <a:defRPr sz="1400" b="0" i="1">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Reference: Click to edit reference text styles</a:t>
            </a:r>
            <a:endParaRPr lang="en-US" dirty="0"/>
          </a:p>
        </p:txBody>
      </p:sp>
      <p:sp>
        <p:nvSpPr>
          <p:cNvPr id="5" name="Text Placeholder 4">
            <a:extLst>
              <a:ext uri="{FF2B5EF4-FFF2-40B4-BE49-F238E27FC236}">
                <a16:creationId xmlns:a16="http://schemas.microsoft.com/office/drawing/2014/main" id="{12A2EB7D-9011-5F41-82CD-BD2EE27441E9}"/>
              </a:ext>
            </a:extLst>
          </p:cNvPr>
          <p:cNvSpPr>
            <a:spLocks noGrp="1"/>
          </p:cNvSpPr>
          <p:nvPr>
            <p:ph type="body" sz="quarter" idx="17" hasCustomPrompt="1"/>
          </p:nvPr>
        </p:nvSpPr>
        <p:spPr>
          <a:xfrm>
            <a:off x="663575" y="6035355"/>
            <a:ext cx="5180634"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4630057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dirty="0"/>
              <a:t>Click to edit lecture opener</a:t>
            </a:r>
            <a:endParaRPr lang="en-US" dirty="0"/>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3810561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3_Section Header">
    <p:spTree>
      <p:nvGrpSpPr>
        <p:cNvPr id="1" name=""/>
        <p:cNvGrpSpPr/>
        <p:nvPr/>
      </p:nvGrpSpPr>
      <p:grpSpPr>
        <a:xfrm>
          <a:off x="0" y="0"/>
          <a:ext cx="0" cy="0"/>
          <a:chOff x="0" y="0"/>
          <a:chExt cx="0" cy="0"/>
        </a:xfrm>
      </p:grpSpPr>
      <p:pic>
        <p:nvPicPr>
          <p:cNvPr id="7" name="Picture 6" descr="Graphical user interface, sunburst chart&#10;&#10;Description automatically generated">
            <a:extLst>
              <a:ext uri="{FF2B5EF4-FFF2-40B4-BE49-F238E27FC236}">
                <a16:creationId xmlns:a16="http://schemas.microsoft.com/office/drawing/2014/main" id="{30B3DC8E-38C1-EF4A-8066-71A5E0E37CD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3325090"/>
            <a:ext cx="6270416" cy="2731325"/>
          </a:xfrm>
          <a:prstGeom prst="rect">
            <a:avLst/>
          </a:prstGeom>
        </p:spPr>
        <p:txBody>
          <a:bodyPr anchor="t">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dirty="0"/>
              <a:t>Click to edit lecture opener</a:t>
            </a:r>
            <a:endParaRPr lang="en-US" dirty="0"/>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4" name="Text Placeholder 3">
            <a:extLst>
              <a:ext uri="{FF2B5EF4-FFF2-40B4-BE49-F238E27FC236}">
                <a16:creationId xmlns:a16="http://schemas.microsoft.com/office/drawing/2014/main" id="{47DA4AD1-EED5-EF4A-A2B6-9BA440EF409B}"/>
              </a:ext>
            </a:extLst>
          </p:cNvPr>
          <p:cNvSpPr>
            <a:spLocks noGrp="1"/>
          </p:cNvSpPr>
          <p:nvPr>
            <p:ph type="body" sz="quarter" idx="13" hasCustomPrompt="1"/>
          </p:nvPr>
        </p:nvSpPr>
        <p:spPr>
          <a:xfrm>
            <a:off x="641023" y="626406"/>
            <a:ext cx="5261013" cy="2472394"/>
          </a:xfrm>
        </p:spPr>
        <p:txBody>
          <a:bodyPr>
            <a:noAutofit/>
          </a:bodyPr>
          <a:lstStyle>
            <a:lvl1pPr marL="0" indent="0">
              <a:buNone/>
              <a:defRPr sz="20000" b="1" i="0">
                <a:solidFill>
                  <a:schemeClr val="accent5">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1.</a:t>
            </a:r>
            <a:endParaRPr lang="en-US" dirty="0"/>
          </a:p>
        </p:txBody>
      </p:sp>
    </p:spTree>
    <p:extLst>
      <p:ext uri="{BB962C8B-B14F-4D97-AF65-F5344CB8AC3E}">
        <p14:creationId xmlns:p14="http://schemas.microsoft.com/office/powerpoint/2010/main" val="40142141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dirty="0"/>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US"/>
              <a:t>Click to edit Master title style</a:t>
            </a:r>
            <a:endParaRPr lang="en-US" dirty="0"/>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171727" y="5750351"/>
            <a:ext cx="3556364"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Reference: Click to edit reference text styles</a:t>
            </a:r>
            <a:endParaRPr lang="en-US" dirty="0"/>
          </a:p>
        </p:txBody>
      </p:sp>
      <p:sp>
        <p:nvSpPr>
          <p:cNvPr id="9" name="Text Placeholder 4">
            <a:extLst>
              <a:ext uri="{FF2B5EF4-FFF2-40B4-BE49-F238E27FC236}">
                <a16:creationId xmlns:a16="http://schemas.microsoft.com/office/drawing/2014/main" id="{09EF3B0B-1C26-4C47-B617-C92F47DA2402}"/>
              </a:ext>
            </a:extLst>
          </p:cNvPr>
          <p:cNvSpPr>
            <a:spLocks noGrp="1"/>
          </p:cNvSpPr>
          <p:nvPr>
            <p:ph type="body" sz="quarter" idx="17" hasCustomPrompt="1"/>
          </p:nvPr>
        </p:nvSpPr>
        <p:spPr>
          <a:xfrm>
            <a:off x="663575" y="6035355"/>
            <a:ext cx="5181599"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8474722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8"/>
            <a:ext cx="5157787" cy="3124928"/>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i="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8"/>
                <a:ext cx="5183188" cy="3124928"/>
              </a:xfrm>
            </p:spPr>
            <p:txBody>
              <a:bodyPr/>
              <a:lstStyle>
                <a:lvl1pPr>
                  <a:defRPr>
                    <a:solidFill>
                      <a:schemeClr val="accent5">
                        <a:lumMod val="75000"/>
                      </a:schemeClr>
                    </a:solidFill>
                  </a:defRPr>
                </a:lvl1pPr>
                <a:lvl2pPr>
                  <a:defRPr i="1"/>
                </a:lvl2pPr>
              </a:lstStyle>
              <a:p>
                <a:pPr lvl="0"/>
                <a:r>
                  <a:rPr lang="en-US"/>
                  <a:t>Edit Master text styles</a:t>
                </a:r>
              </a:p>
              <a:p>
                <a:pPr lvl="1"/>
                <a:r>
                  <a:rPr lang="en-US"/>
                  <a:t>Second level</a:t>
                </a:r>
              </a:p>
            </p:txBody>
          </p:sp>
        </mc:Choice>
        <mc:Fallback xmlns="">
          <p:sp>
            <p:nvSpPr>
              <p:cNvPr id="6" name="Content Placeholder 5">
                <a:extLst>
                  <a:ext uri="{FF2B5EF4-FFF2-40B4-BE49-F238E27FC236}">
                    <a16:creationId xmlns:a16="http://schemas.microsoft.com/office/drawing/2014/main" id="{C15CAD7F-FA21-4B44-A3CB-B764C164DDF6}"/>
                  </a:ext>
                </a:extLst>
              </p:cNvPr>
              <p:cNvSpPr>
                <a:spLocks noGrp="1" noRot="1" noChangeAspect="1" noMove="1" noResize="1" noEditPoints="1" noAdjustHandles="1" noChangeArrowheads="1" noChangeShapeType="1" noTextEdit="1"/>
              </p:cNvSpPr>
              <p:nvPr>
                <p:ph sz="quarter" idx="4"/>
              </p:nvPr>
            </p:nvSpPr>
            <p:spPr>
              <a:xfrm>
                <a:off x="6172200" y="2910428"/>
                <a:ext cx="5183188" cy="3124928"/>
              </a:xfrm>
              <a:blipFill>
                <a:blip r:embed="rId2"/>
                <a:stretch>
                  <a:fillRect l="-1222" t="-1613"/>
                </a:stretch>
              </a:blipFill>
            </p:spPr>
            <p:txBody>
              <a:bodyPr/>
              <a:lstStyle/>
              <a:p>
                <a:r>
                  <a:rPr lang="en-US">
                    <a:noFill/>
                  </a:rPr>
                  <a:t> </a:t>
                </a:r>
              </a:p>
            </p:txBody>
          </p:sp>
        </mc:Fallback>
      </mc:AlternateContent>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209279" y="5750351"/>
            <a:ext cx="3518811"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Reference: Click to edit reference text styles</a:t>
            </a:r>
            <a:endParaRPr lang="en-US" dirty="0"/>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Edit Master text styles</a:t>
            </a:r>
          </a:p>
        </p:txBody>
      </p:sp>
      <p:sp>
        <p:nvSpPr>
          <p:cNvPr id="12" name="Text Placeholder 4">
            <a:extLst>
              <a:ext uri="{FF2B5EF4-FFF2-40B4-BE49-F238E27FC236}">
                <a16:creationId xmlns:a16="http://schemas.microsoft.com/office/drawing/2014/main" id="{ADA55140-4732-334E-817A-7E2660F0D228}"/>
              </a:ext>
            </a:extLst>
          </p:cNvPr>
          <p:cNvSpPr>
            <a:spLocks noGrp="1"/>
          </p:cNvSpPr>
          <p:nvPr>
            <p:ph type="body" sz="quarter" idx="17" hasCustomPrompt="1"/>
          </p:nvPr>
        </p:nvSpPr>
        <p:spPr>
          <a:xfrm>
            <a:off x="663575" y="6035355"/>
            <a:ext cx="5157787"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2359946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dirty="0"/>
              <a:t>Lecture (number) References</a:t>
            </a:r>
            <a:endParaRPr lang="en-US" dirty="0"/>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dirty="0"/>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Open Sans" panose="020B0606030504020204" pitchFamily="34" charset="0"/>
                <a:ea typeface="Open Sans" panose="020B0606030504020204" pitchFamily="34" charset="0"/>
                <a:cs typeface="Open Sans" panose="020B0606030504020204" pitchFamily="34" charset="0"/>
              </a:defRPr>
            </a:lvl1pPr>
            <a:lvl2pPr marL="914400" indent="-457200">
              <a:buFont typeface="+mj-lt"/>
              <a:buAutoNum type="arabicPeriod"/>
              <a:defRPr/>
            </a:lvl2pPr>
          </a:lstStyle>
          <a:p>
            <a:pPr lvl="0"/>
            <a:r>
              <a:rPr lang="en-GB" dirty="0"/>
              <a:t>Author 1, A.B.; Author 1, C.D. Title of Article, page range</a:t>
            </a:r>
          </a:p>
          <a:p>
            <a:pPr lvl="0"/>
            <a:r>
              <a:rPr lang="en-GB" dirty="0"/>
              <a:t>Title of Site. Available online: URL (accessed on Day Month Year).</a:t>
            </a:r>
          </a:p>
          <a:p>
            <a:pPr lvl="0"/>
            <a:endParaRPr lang="en-US" dirty="0"/>
          </a:p>
        </p:txBody>
      </p:sp>
    </p:spTree>
    <p:extLst>
      <p:ext uri="{BB962C8B-B14F-4D97-AF65-F5344CB8AC3E}">
        <p14:creationId xmlns:p14="http://schemas.microsoft.com/office/powerpoint/2010/main" val="12951420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34820459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C0F04F61-23B0-7944-92C7-DC581F0F554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7D40A4F5-97EC-3B45-AB80-811FC2868C1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TextBox 4">
            <a:extLst>
              <a:ext uri="{FF2B5EF4-FFF2-40B4-BE49-F238E27FC236}">
                <a16:creationId xmlns:a16="http://schemas.microsoft.com/office/drawing/2014/main" id="{1C52B1E3-AF8D-0F4C-BFC6-81E35F172BB1}"/>
              </a:ext>
            </a:extLst>
          </p:cNvPr>
          <p:cNvSpPr txBox="1"/>
          <p:nvPr userDrawn="1"/>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ea typeface="+mn-lt"/>
                <a:cs typeface="+mn-lt"/>
              </a:rPr>
              <a:t>CCG courses (this will take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Author Name Initial. Initial., Author Name Initial. Initial., Author Name Initial. Initial</a:t>
            </a:r>
            <a:endParaRPr lang="en-US" dirty="0"/>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dirty="0"/>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Segoe UI Semibold" panose="020B0502040204020203" pitchFamily="34" charset="0"/>
                <a:ea typeface="+mn-ea"/>
                <a:cs typeface="Segoe UI Semibold" panose="020B0502040204020203" pitchFamily="34" charset="0"/>
              </a:defRPr>
            </a:lvl1pPr>
          </a:lstStyle>
          <a:p>
            <a:r>
              <a:rPr lang="en-US" dirty="0"/>
              <a:t>Logo</a:t>
            </a:r>
          </a:p>
        </p:txBody>
      </p:sp>
    </p:spTree>
    <p:extLst>
      <p:ext uri="{BB962C8B-B14F-4D97-AF65-F5344CB8AC3E}">
        <p14:creationId xmlns:p14="http://schemas.microsoft.com/office/powerpoint/2010/main" val="3400871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dirty="0"/>
              <a:t>Click to edit Master title style maximum width of this box</a:t>
            </a:r>
            <a:endParaRPr lang="en-US" dirty="0"/>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20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dirty="0"/>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a:t>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188960" y="5788058"/>
            <a:ext cx="3529770" cy="603315"/>
          </a:xfrm>
        </p:spPr>
        <p:txBody>
          <a:bodyPr anchor="b">
            <a:normAutofit/>
          </a:bodyPr>
          <a:lstStyle>
            <a:lvl1pPr marL="0" indent="0" algn="r">
              <a:buNone/>
              <a:defRPr sz="1400" b="0" i="1">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Reference: Click to edit reference text styles</a:t>
            </a:r>
            <a:endParaRPr lang="en-US" dirty="0"/>
          </a:p>
        </p:txBody>
      </p:sp>
      <p:sp>
        <p:nvSpPr>
          <p:cNvPr id="5" name="Text Placeholder 4">
            <a:extLst>
              <a:ext uri="{FF2B5EF4-FFF2-40B4-BE49-F238E27FC236}">
                <a16:creationId xmlns:a16="http://schemas.microsoft.com/office/drawing/2014/main" id="{12A2EB7D-9011-5F41-82CD-BD2EE27441E9}"/>
              </a:ext>
            </a:extLst>
          </p:cNvPr>
          <p:cNvSpPr>
            <a:spLocks noGrp="1"/>
          </p:cNvSpPr>
          <p:nvPr>
            <p:ph type="body" sz="quarter" idx="17" hasCustomPrompt="1"/>
          </p:nvPr>
        </p:nvSpPr>
        <p:spPr>
          <a:xfrm>
            <a:off x="663575" y="6035355"/>
            <a:ext cx="5180634"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28747231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766BC071-CEEE-994B-BC85-10EF8C3D61C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8464731" y="5921828"/>
            <a:ext cx="3727269" cy="65546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Thank you!</a:t>
            </a:r>
            <a:endParaRPr lang="en-US" dirty="0"/>
          </a:p>
        </p:txBody>
      </p:sp>
    </p:spTree>
    <p:extLst>
      <p:ext uri="{BB962C8B-B14F-4D97-AF65-F5344CB8AC3E}">
        <p14:creationId xmlns:p14="http://schemas.microsoft.com/office/powerpoint/2010/main" val="24310977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dirty="0"/>
              <a:t>LECTURE NUMBER (WHITE) COURSE TITLE (BLACK)</a:t>
            </a:r>
            <a:endParaRPr lang="en-US" dirty="0"/>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dirty="0"/>
              <a:t>Version 1.0</a:t>
            </a:r>
            <a:endParaRPr lang="en-US" dirty="0"/>
          </a:p>
        </p:txBody>
      </p:sp>
      <p:pic>
        <p:nvPicPr>
          <p:cNvPr id="6" name="Picture 5" descr="A picture containing website&#10;&#10;Description automatically generated">
            <a:extLst>
              <a:ext uri="{FF2B5EF4-FFF2-40B4-BE49-F238E27FC236}">
                <a16:creationId xmlns:a16="http://schemas.microsoft.com/office/drawing/2014/main" id="{A1F99227-50D2-1C46-AF8E-9827980BE9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616448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dirty="0"/>
              <a:t>Click to edit Master title style maximum width of this box</a:t>
            </a:r>
            <a:endParaRPr lang="en-US" dirty="0"/>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20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dirty="0"/>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a:t>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188960" y="5788058"/>
            <a:ext cx="3529770" cy="603315"/>
          </a:xfrm>
        </p:spPr>
        <p:txBody>
          <a:bodyPr anchor="b">
            <a:normAutofit/>
          </a:bodyPr>
          <a:lstStyle>
            <a:lvl1pPr marL="0" indent="0" algn="r">
              <a:buNone/>
              <a:defRPr sz="1400" b="0" i="1">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Reference: Click to edit reference text styles</a:t>
            </a:r>
            <a:endParaRPr lang="en-US" dirty="0"/>
          </a:p>
        </p:txBody>
      </p:sp>
      <p:sp>
        <p:nvSpPr>
          <p:cNvPr id="5" name="Text Placeholder 4">
            <a:extLst>
              <a:ext uri="{FF2B5EF4-FFF2-40B4-BE49-F238E27FC236}">
                <a16:creationId xmlns:a16="http://schemas.microsoft.com/office/drawing/2014/main" id="{12A2EB7D-9011-5F41-82CD-BD2EE27441E9}"/>
              </a:ext>
            </a:extLst>
          </p:cNvPr>
          <p:cNvSpPr>
            <a:spLocks noGrp="1"/>
          </p:cNvSpPr>
          <p:nvPr>
            <p:ph type="body" sz="quarter" idx="17" hasCustomPrompt="1"/>
          </p:nvPr>
        </p:nvSpPr>
        <p:spPr>
          <a:xfrm>
            <a:off x="663575" y="6035355"/>
            <a:ext cx="5180634"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3364112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dirty="0"/>
              <a:t>Click to edit lecture opener</a:t>
            </a:r>
            <a:endParaRPr lang="en-US" dirty="0"/>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pic>
        <p:nvPicPr>
          <p:cNvPr id="5" name="Picture 4" descr="Graphical user interface, text&#10;&#10;Description automatically generated">
            <a:extLst>
              <a:ext uri="{FF2B5EF4-FFF2-40B4-BE49-F238E27FC236}">
                <a16:creationId xmlns:a16="http://schemas.microsoft.com/office/drawing/2014/main" id="{9B8D37A3-D7DB-5C4C-9D70-1A96D3BE339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786166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1_Section Header">
    <p:spTree>
      <p:nvGrpSpPr>
        <p:cNvPr id="1" name=""/>
        <p:cNvGrpSpPr/>
        <p:nvPr/>
      </p:nvGrpSpPr>
      <p:grpSpPr>
        <a:xfrm>
          <a:off x="0" y="0"/>
          <a:ext cx="0" cy="0"/>
          <a:chOff x="0" y="0"/>
          <a:chExt cx="0" cy="0"/>
        </a:xfrm>
      </p:grpSpPr>
      <p:pic>
        <p:nvPicPr>
          <p:cNvPr id="7" name="Picture 6" descr="Graphical user interface, sunburst chart&#10;&#10;Description automatically generated">
            <a:extLst>
              <a:ext uri="{FF2B5EF4-FFF2-40B4-BE49-F238E27FC236}">
                <a16:creationId xmlns:a16="http://schemas.microsoft.com/office/drawing/2014/main" id="{30B3DC8E-38C1-EF4A-8066-71A5E0E37CDD}"/>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3325090"/>
            <a:ext cx="6270416" cy="2731325"/>
          </a:xfrm>
          <a:prstGeom prst="rect">
            <a:avLst/>
          </a:prstGeom>
        </p:spPr>
        <p:txBody>
          <a:bodyPr anchor="t">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dirty="0"/>
              <a:t>Click to edit lecture opener</a:t>
            </a:r>
            <a:endParaRPr lang="en-US" dirty="0"/>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4" name="Text Placeholder 3">
            <a:extLst>
              <a:ext uri="{FF2B5EF4-FFF2-40B4-BE49-F238E27FC236}">
                <a16:creationId xmlns:a16="http://schemas.microsoft.com/office/drawing/2014/main" id="{47DA4AD1-EED5-EF4A-A2B6-9BA440EF409B}"/>
              </a:ext>
            </a:extLst>
          </p:cNvPr>
          <p:cNvSpPr>
            <a:spLocks noGrp="1"/>
          </p:cNvSpPr>
          <p:nvPr>
            <p:ph type="body" sz="quarter" idx="13" hasCustomPrompt="1"/>
          </p:nvPr>
        </p:nvSpPr>
        <p:spPr>
          <a:xfrm>
            <a:off x="641023" y="626406"/>
            <a:ext cx="5261013" cy="2472394"/>
          </a:xfrm>
        </p:spPr>
        <p:txBody>
          <a:bodyPr>
            <a:noAutofit/>
          </a:bodyPr>
          <a:lstStyle>
            <a:lvl1pPr marL="0" indent="0">
              <a:buNone/>
              <a:defRPr sz="20000" b="1" i="0">
                <a:solidFill>
                  <a:schemeClr val="accent5">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1.</a:t>
            </a:r>
            <a:endParaRPr lang="en-US" dirty="0"/>
          </a:p>
        </p:txBody>
      </p:sp>
      <p:pic>
        <p:nvPicPr>
          <p:cNvPr id="8" name="Picture 7" descr="Graphical user interface, sunburst chart&#10;&#10;Description automatically generated">
            <a:extLst>
              <a:ext uri="{FF2B5EF4-FFF2-40B4-BE49-F238E27FC236}">
                <a16:creationId xmlns:a16="http://schemas.microsoft.com/office/drawing/2014/main" id="{5F6E016A-9B51-564A-B6A0-9C0E5CEC0B4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464874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dirty="0"/>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US"/>
              <a:t>Click to edit Master title style</a:t>
            </a:r>
            <a:endParaRPr lang="en-US" dirty="0"/>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219441" y="5750351"/>
            <a:ext cx="3508650"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dirty="0"/>
              <a:t>Reference: Click to edit reference text styles</a:t>
            </a:r>
            <a:endParaRPr lang="en-US" dirty="0"/>
          </a:p>
        </p:txBody>
      </p:sp>
      <p:sp>
        <p:nvSpPr>
          <p:cNvPr id="9" name="Text Placeholder 4">
            <a:extLst>
              <a:ext uri="{FF2B5EF4-FFF2-40B4-BE49-F238E27FC236}">
                <a16:creationId xmlns:a16="http://schemas.microsoft.com/office/drawing/2014/main" id="{09EF3B0B-1C26-4C47-B617-C92F47DA2402}"/>
              </a:ext>
            </a:extLst>
          </p:cNvPr>
          <p:cNvSpPr>
            <a:spLocks noGrp="1"/>
          </p:cNvSpPr>
          <p:nvPr>
            <p:ph type="body" sz="quarter" idx="17" hasCustomPrompt="1"/>
          </p:nvPr>
        </p:nvSpPr>
        <p:spPr>
          <a:xfrm>
            <a:off x="663575" y="6035355"/>
            <a:ext cx="5181599"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21647920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8"/>
            <a:ext cx="5157787" cy="3124928"/>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i="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8"/>
                <a:ext cx="5183188" cy="3124928"/>
              </a:xfrm>
            </p:spPr>
            <p:txBody>
              <a:bodyPr/>
              <a:lstStyle>
                <a:lvl1pPr>
                  <a:defRPr>
                    <a:solidFill>
                      <a:schemeClr val="accent5">
                        <a:lumMod val="75000"/>
                      </a:schemeClr>
                    </a:solidFill>
                  </a:defRPr>
                </a:lvl1pPr>
                <a:lvl2pPr>
                  <a:defRPr i="1"/>
                </a:lvl2pPr>
              </a:lstStyle>
              <a:p>
                <a:pPr lvl="0"/>
                <a:r>
                  <a:rPr lang="en-US"/>
                  <a:t>Edit Master text styles</a:t>
                </a:r>
              </a:p>
              <a:p>
                <a:pPr lvl="1"/>
                <a:r>
                  <a:rPr lang="en-US"/>
                  <a:t>Second level</a:t>
                </a:r>
              </a:p>
            </p:txBody>
          </p:sp>
        </mc:Choice>
        <mc:Fallback xmlns="">
          <p:sp>
            <p:nvSpPr>
              <p:cNvPr id="6" name="Content Placeholder 5">
                <a:extLst>
                  <a:ext uri="{FF2B5EF4-FFF2-40B4-BE49-F238E27FC236}">
                    <a16:creationId xmlns:a16="http://schemas.microsoft.com/office/drawing/2014/main" id="{C15CAD7F-FA21-4B44-A3CB-B764C164DDF6}"/>
                  </a:ext>
                </a:extLst>
              </p:cNvPr>
              <p:cNvSpPr>
                <a:spLocks noGrp="1" noRot="1" noChangeAspect="1" noMove="1" noResize="1" noEditPoints="1" noAdjustHandles="1" noChangeArrowheads="1" noChangeShapeType="1" noTextEdit="1"/>
              </p:cNvSpPr>
              <p:nvPr>
                <p:ph sz="quarter" idx="4"/>
              </p:nvPr>
            </p:nvSpPr>
            <p:spPr>
              <a:xfrm>
                <a:off x="6172200" y="2910428"/>
                <a:ext cx="5183188" cy="3124928"/>
              </a:xfrm>
              <a:blipFill>
                <a:blip r:embed="rId2"/>
                <a:stretch>
                  <a:fillRect l="-1222" t="-1613"/>
                </a:stretch>
              </a:blipFill>
            </p:spPr>
            <p:txBody>
              <a:bodyPr/>
              <a:lstStyle/>
              <a:p>
                <a:r>
                  <a:rPr lang="en-US">
                    <a:noFill/>
                  </a:rPr>
                  <a:t> </a:t>
                </a:r>
              </a:p>
            </p:txBody>
          </p:sp>
        </mc:Fallback>
      </mc:AlternateContent>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209279" y="5750351"/>
            <a:ext cx="3518811"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dirty="0"/>
              <a:t>Reference: Click to edit reference text styles</a:t>
            </a:r>
            <a:endParaRPr lang="en-US" dirty="0"/>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Edit Master text styles</a:t>
            </a:r>
          </a:p>
        </p:txBody>
      </p:sp>
      <p:sp>
        <p:nvSpPr>
          <p:cNvPr id="12" name="Text Placeholder 4">
            <a:extLst>
              <a:ext uri="{FF2B5EF4-FFF2-40B4-BE49-F238E27FC236}">
                <a16:creationId xmlns:a16="http://schemas.microsoft.com/office/drawing/2014/main" id="{ADA55140-4732-334E-817A-7E2660F0D228}"/>
              </a:ext>
            </a:extLst>
          </p:cNvPr>
          <p:cNvSpPr>
            <a:spLocks noGrp="1"/>
          </p:cNvSpPr>
          <p:nvPr>
            <p:ph type="body" sz="quarter" idx="17" hasCustomPrompt="1"/>
          </p:nvPr>
        </p:nvSpPr>
        <p:spPr>
          <a:xfrm>
            <a:off x="663575" y="6035355"/>
            <a:ext cx="5157787"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35838131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dirty="0"/>
              <a:t>Lecture (number) References</a:t>
            </a:r>
            <a:endParaRPr lang="en-US" dirty="0"/>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dirty="0"/>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Open Sans" panose="020B0606030504020204" pitchFamily="34" charset="0"/>
                <a:ea typeface="Open Sans" panose="020B0606030504020204" pitchFamily="34" charset="0"/>
                <a:cs typeface="Open Sans" panose="020B0606030504020204" pitchFamily="34" charset="0"/>
              </a:defRPr>
            </a:lvl1pPr>
            <a:lvl2pPr marL="914400" indent="-457200">
              <a:buFont typeface="+mj-lt"/>
              <a:buAutoNum type="arabicPeriod"/>
              <a:defRPr/>
            </a:lvl2pPr>
          </a:lstStyle>
          <a:p>
            <a:pPr lvl="0"/>
            <a:r>
              <a:rPr lang="en-GB" dirty="0"/>
              <a:t>Author 1, A.B.; Author 1, C.D. Title of Article, page range</a:t>
            </a:r>
          </a:p>
          <a:p>
            <a:pPr lvl="0"/>
            <a:r>
              <a:rPr lang="en-GB" dirty="0"/>
              <a:t>Title of Site. Available online: URL (accessed on Day Month Year).</a:t>
            </a:r>
          </a:p>
          <a:p>
            <a:pPr lvl="0"/>
            <a:endParaRPr lang="en-US" dirty="0"/>
          </a:p>
        </p:txBody>
      </p:sp>
      <p:pic>
        <p:nvPicPr>
          <p:cNvPr id="6" name="Picture 5" descr="Graphical user interface, sunburst chart&#10;&#10;Description automatically generated">
            <a:extLst>
              <a:ext uri="{FF2B5EF4-FFF2-40B4-BE49-F238E27FC236}">
                <a16:creationId xmlns:a16="http://schemas.microsoft.com/office/drawing/2014/main" id="{381C1493-16F2-C145-ACBC-58697D9B75A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405771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p:nvPicPr>
        <p:blipFill>
          <a:blip r:embed="rId2"/>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a:p>
        </p:txBody>
      </p:sp>
      <p:pic>
        <p:nvPicPr>
          <p:cNvPr id="4" name="Picture 3" descr="Graphical user interface, text&#10;&#10;Description automatically generated">
            <a:extLst>
              <a:ext uri="{FF2B5EF4-FFF2-40B4-BE49-F238E27FC236}">
                <a16:creationId xmlns:a16="http://schemas.microsoft.com/office/drawing/2014/main" id="{60CF72D0-9BE2-4148-B362-CCA6158E25D3}"/>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266735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C0F04F61-23B0-7944-92C7-DC581F0F554E}"/>
              </a:ext>
            </a:extLst>
          </p:cNvPr>
          <p:cNvPicPr>
            <a:picLocks noChangeAspect="1"/>
          </p:cNvPicPr>
          <p:nvPr/>
        </p:nvPicPr>
        <p:blipFill>
          <a:blip r:embed="rId2"/>
          <a:stretch>
            <a:fillRect/>
          </a:stretch>
        </p:blipFill>
        <p:spPr>
          <a:xfrm>
            <a:off x="0" y="0"/>
            <a:ext cx="12192000" cy="685800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7D40A4F5-97EC-3B45-AB80-811FC2868C1F}"/>
              </a:ext>
            </a:extLst>
          </p:cNvPr>
          <p:cNvPicPr>
            <a:picLocks noChangeAspect="1"/>
          </p:cNvPicPr>
          <p:nvPr/>
        </p:nvPicPr>
        <p:blipFill>
          <a:blip r:embed="rId2"/>
          <a:stretch>
            <a:fillRect/>
          </a:stretch>
        </p:blipFill>
        <p:spPr>
          <a:xfrm>
            <a:off x="0" y="0"/>
            <a:ext cx="12192000" cy="6858000"/>
          </a:xfrm>
          <a:prstGeom prst="rect">
            <a:avLst/>
          </a:prstGeom>
        </p:spPr>
      </p:pic>
      <p:sp>
        <p:nvSpPr>
          <p:cNvPr id="13" name="TextBox 4">
            <a:extLst>
              <a:ext uri="{FF2B5EF4-FFF2-40B4-BE49-F238E27FC236}">
                <a16:creationId xmlns:a16="http://schemas.microsoft.com/office/drawing/2014/main" id="{1C52B1E3-AF8D-0F4C-BFC6-81E35F172BB1}"/>
              </a:ext>
            </a:extLst>
          </p:cNvPr>
          <p:cNvSpPr txBox="1"/>
          <p:nvPr/>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ea typeface="+mn-lt"/>
                <a:cs typeface="+mn-lt"/>
              </a:rPr>
              <a:t>CCG courses (this will take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Author Name Initial. Initial., Author Name Initial. Initial., Author Name Initial. Initial</a:t>
            </a:r>
            <a:endParaRPr lang="en-US" dirty="0"/>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dirty="0"/>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Segoe UI Semibold" panose="020B0502040204020203" pitchFamily="34" charset="0"/>
                <a:ea typeface="+mn-ea"/>
                <a:cs typeface="Segoe UI Semibold" panose="020B0502040204020203" pitchFamily="34" charset="0"/>
              </a:defRPr>
            </a:lvl1pPr>
          </a:lstStyle>
          <a:p>
            <a:r>
              <a:rPr lang="en-US" dirty="0"/>
              <a:t>Logo</a:t>
            </a:r>
          </a:p>
        </p:txBody>
      </p:sp>
      <p:pic>
        <p:nvPicPr>
          <p:cNvPr id="8" name="Picture 7" descr="Graphical user interface, website&#10;&#10;Description automatically generated">
            <a:extLst>
              <a:ext uri="{FF2B5EF4-FFF2-40B4-BE49-F238E27FC236}">
                <a16:creationId xmlns:a16="http://schemas.microsoft.com/office/drawing/2014/main" id="{F0128AA9-0DE5-F148-BE14-37EEB466DA5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Picture 9" descr="Graphical user interface, website&#10;&#10;Description automatically generated">
            <a:extLst>
              <a:ext uri="{FF2B5EF4-FFF2-40B4-BE49-F238E27FC236}">
                <a16:creationId xmlns:a16="http://schemas.microsoft.com/office/drawing/2014/main" id="{9714E1D3-79F5-C64A-A77E-CD8D48FC87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extBox 4">
            <a:extLst>
              <a:ext uri="{FF2B5EF4-FFF2-40B4-BE49-F238E27FC236}">
                <a16:creationId xmlns:a16="http://schemas.microsoft.com/office/drawing/2014/main" id="{34217D62-DCD6-C947-8949-81F5E77423AB}"/>
              </a:ext>
            </a:extLst>
          </p:cNvPr>
          <p:cNvSpPr txBox="1"/>
          <p:nvPr userDrawn="1"/>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ea typeface="+mn-lt"/>
                <a:cs typeface="+mn-lt"/>
              </a:rPr>
              <a:t>CCG courses (this will take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spTree>
    <p:extLst>
      <p:ext uri="{BB962C8B-B14F-4D97-AF65-F5344CB8AC3E}">
        <p14:creationId xmlns:p14="http://schemas.microsoft.com/office/powerpoint/2010/main" val="1637849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dirty="0"/>
              <a:t>Click to edit lecture opener</a:t>
            </a:r>
            <a:endParaRPr lang="en-US" dirty="0"/>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pic>
        <p:nvPicPr>
          <p:cNvPr id="5" name="Picture 4" descr="Graphical user interface, text&#10;&#10;Description automatically generated">
            <a:extLst>
              <a:ext uri="{FF2B5EF4-FFF2-40B4-BE49-F238E27FC236}">
                <a16:creationId xmlns:a16="http://schemas.microsoft.com/office/drawing/2014/main" id="{9B8D37A3-D7DB-5C4C-9D70-1A96D3BE339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302228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766BC071-CEEE-994B-BC85-10EF8C3D61CC}"/>
              </a:ext>
            </a:extLst>
          </p:cNvPr>
          <p:cNvPicPr>
            <a:picLocks noChangeAspect="1"/>
          </p:cNvPicPr>
          <p:nvPr/>
        </p:nvPicPr>
        <p:blipFill>
          <a:blip r:embed="rId2"/>
          <a:stretch>
            <a:fill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8464731" y="5921828"/>
            <a:ext cx="3727269" cy="65546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Thank you!</a:t>
            </a:r>
            <a:endParaRPr lang="en-US" dirty="0"/>
          </a:p>
        </p:txBody>
      </p:sp>
      <p:pic>
        <p:nvPicPr>
          <p:cNvPr id="4" name="Picture 3" descr="Graphical user interface, website&#10;&#10;Description automatically generated">
            <a:extLst>
              <a:ext uri="{FF2B5EF4-FFF2-40B4-BE49-F238E27FC236}">
                <a16:creationId xmlns:a16="http://schemas.microsoft.com/office/drawing/2014/main" id="{DED03AAF-50FC-874A-830E-A9FC549137D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902869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dirty="0"/>
              <a:t>LECTURE NUMBER (WHITE) COURSE TITLE (BLACK)</a:t>
            </a:r>
            <a:endParaRPr lang="en-US" dirty="0"/>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dirty="0"/>
              <a:t>Version 1.0</a:t>
            </a:r>
            <a:endParaRPr lang="en-US" dirty="0"/>
          </a:p>
        </p:txBody>
      </p:sp>
    </p:spTree>
    <p:extLst>
      <p:ext uri="{BB962C8B-B14F-4D97-AF65-F5344CB8AC3E}">
        <p14:creationId xmlns:p14="http://schemas.microsoft.com/office/powerpoint/2010/main" val="1988798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dirty="0"/>
              <a:t>Click to edit Master title style maximum width of this box</a:t>
            </a:r>
            <a:endParaRPr lang="en-US" dirty="0"/>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20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dirty="0"/>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a:t>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188960" y="5788058"/>
            <a:ext cx="3529770" cy="603315"/>
          </a:xfrm>
        </p:spPr>
        <p:txBody>
          <a:bodyPr anchor="b">
            <a:normAutofit/>
          </a:bodyPr>
          <a:lstStyle>
            <a:lvl1pPr marL="0" indent="0" algn="r">
              <a:buNone/>
              <a:defRPr sz="1400" b="0" i="1">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Reference: Click to edit reference text styles</a:t>
            </a:r>
            <a:endParaRPr lang="en-US" dirty="0"/>
          </a:p>
        </p:txBody>
      </p:sp>
      <p:sp>
        <p:nvSpPr>
          <p:cNvPr id="5" name="Text Placeholder 4">
            <a:extLst>
              <a:ext uri="{FF2B5EF4-FFF2-40B4-BE49-F238E27FC236}">
                <a16:creationId xmlns:a16="http://schemas.microsoft.com/office/drawing/2014/main" id="{12A2EB7D-9011-5F41-82CD-BD2EE27441E9}"/>
              </a:ext>
            </a:extLst>
          </p:cNvPr>
          <p:cNvSpPr>
            <a:spLocks noGrp="1"/>
          </p:cNvSpPr>
          <p:nvPr>
            <p:ph type="body" sz="quarter" idx="17" hasCustomPrompt="1"/>
          </p:nvPr>
        </p:nvSpPr>
        <p:spPr>
          <a:xfrm>
            <a:off x="663575" y="6035355"/>
            <a:ext cx="5180634"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17392550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2_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dirty="0"/>
              <a:t>Click to edit lecture opener</a:t>
            </a:r>
            <a:endParaRPr lang="en-US" dirty="0"/>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39283252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3_Section Header">
    <p:spTree>
      <p:nvGrpSpPr>
        <p:cNvPr id="1" name=""/>
        <p:cNvGrpSpPr/>
        <p:nvPr/>
      </p:nvGrpSpPr>
      <p:grpSpPr>
        <a:xfrm>
          <a:off x="0" y="0"/>
          <a:ext cx="0" cy="0"/>
          <a:chOff x="0" y="0"/>
          <a:chExt cx="0" cy="0"/>
        </a:xfrm>
      </p:grpSpPr>
      <p:pic>
        <p:nvPicPr>
          <p:cNvPr id="7" name="Picture 6" descr="Graphical user interface, sunburst chart&#10;&#10;Description automatically generated">
            <a:extLst>
              <a:ext uri="{FF2B5EF4-FFF2-40B4-BE49-F238E27FC236}">
                <a16:creationId xmlns:a16="http://schemas.microsoft.com/office/drawing/2014/main" id="{30B3DC8E-38C1-EF4A-8066-71A5E0E37CD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3325090"/>
            <a:ext cx="6270416" cy="2731325"/>
          </a:xfrm>
          <a:prstGeom prst="rect">
            <a:avLst/>
          </a:prstGeom>
        </p:spPr>
        <p:txBody>
          <a:bodyPr anchor="t">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dirty="0"/>
              <a:t>Click to edit lecture opener</a:t>
            </a:r>
            <a:endParaRPr lang="en-US" dirty="0"/>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4" name="Text Placeholder 3">
            <a:extLst>
              <a:ext uri="{FF2B5EF4-FFF2-40B4-BE49-F238E27FC236}">
                <a16:creationId xmlns:a16="http://schemas.microsoft.com/office/drawing/2014/main" id="{47DA4AD1-EED5-EF4A-A2B6-9BA440EF409B}"/>
              </a:ext>
            </a:extLst>
          </p:cNvPr>
          <p:cNvSpPr>
            <a:spLocks noGrp="1"/>
          </p:cNvSpPr>
          <p:nvPr>
            <p:ph type="body" sz="quarter" idx="13" hasCustomPrompt="1"/>
          </p:nvPr>
        </p:nvSpPr>
        <p:spPr>
          <a:xfrm>
            <a:off x="641023" y="626406"/>
            <a:ext cx="5261013" cy="2472394"/>
          </a:xfrm>
        </p:spPr>
        <p:txBody>
          <a:bodyPr>
            <a:noAutofit/>
          </a:bodyPr>
          <a:lstStyle>
            <a:lvl1pPr marL="0" indent="0">
              <a:buNone/>
              <a:defRPr sz="20000" b="1" i="0">
                <a:solidFill>
                  <a:schemeClr val="accent5">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1.</a:t>
            </a:r>
            <a:endParaRPr lang="en-US" dirty="0"/>
          </a:p>
        </p:txBody>
      </p:sp>
    </p:spTree>
    <p:extLst>
      <p:ext uri="{BB962C8B-B14F-4D97-AF65-F5344CB8AC3E}">
        <p14:creationId xmlns:p14="http://schemas.microsoft.com/office/powerpoint/2010/main" val="6694397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dirty="0"/>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US"/>
              <a:t>Click to edit Master title style</a:t>
            </a:r>
            <a:endParaRPr lang="en-US" dirty="0"/>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171727" y="5750351"/>
            <a:ext cx="3556364"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Reference: Click to edit reference text styles</a:t>
            </a:r>
            <a:endParaRPr lang="en-US" dirty="0"/>
          </a:p>
        </p:txBody>
      </p:sp>
      <p:sp>
        <p:nvSpPr>
          <p:cNvPr id="9" name="Text Placeholder 4">
            <a:extLst>
              <a:ext uri="{FF2B5EF4-FFF2-40B4-BE49-F238E27FC236}">
                <a16:creationId xmlns:a16="http://schemas.microsoft.com/office/drawing/2014/main" id="{09EF3B0B-1C26-4C47-B617-C92F47DA2402}"/>
              </a:ext>
            </a:extLst>
          </p:cNvPr>
          <p:cNvSpPr>
            <a:spLocks noGrp="1"/>
          </p:cNvSpPr>
          <p:nvPr>
            <p:ph type="body" sz="quarter" idx="17" hasCustomPrompt="1"/>
          </p:nvPr>
        </p:nvSpPr>
        <p:spPr>
          <a:xfrm>
            <a:off x="663575" y="6035355"/>
            <a:ext cx="5181599"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12713501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8"/>
            <a:ext cx="5157787" cy="3124928"/>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i="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8"/>
                <a:ext cx="5183188" cy="3124928"/>
              </a:xfrm>
            </p:spPr>
            <p:txBody>
              <a:bodyPr/>
              <a:lstStyle>
                <a:lvl1pPr>
                  <a:defRPr>
                    <a:solidFill>
                      <a:schemeClr val="accent5">
                        <a:lumMod val="75000"/>
                      </a:schemeClr>
                    </a:solidFill>
                  </a:defRPr>
                </a:lvl1pPr>
                <a:lvl2pPr>
                  <a:defRPr i="1"/>
                </a:lvl2pPr>
              </a:lstStyle>
              <a:p>
                <a:pPr lvl="0"/>
                <a:r>
                  <a:rPr lang="en-US"/>
                  <a:t>Edit Master text styles</a:t>
                </a:r>
              </a:p>
              <a:p>
                <a:pPr lvl="1"/>
                <a:r>
                  <a:rPr lang="en-US"/>
                  <a:t>Second level</a:t>
                </a:r>
              </a:p>
            </p:txBody>
          </p:sp>
        </mc:Choice>
        <mc:Fallback xmlns="">
          <p:sp>
            <p:nvSpPr>
              <p:cNvPr id="6" name="Content Placeholder 5">
                <a:extLst>
                  <a:ext uri="{FF2B5EF4-FFF2-40B4-BE49-F238E27FC236}">
                    <a16:creationId xmlns:a16="http://schemas.microsoft.com/office/drawing/2014/main" id="{C15CAD7F-FA21-4B44-A3CB-B764C164DDF6}"/>
                  </a:ext>
                </a:extLst>
              </p:cNvPr>
              <p:cNvSpPr>
                <a:spLocks noGrp="1" noRot="1" noChangeAspect="1" noMove="1" noResize="1" noEditPoints="1" noAdjustHandles="1" noChangeArrowheads="1" noChangeShapeType="1" noTextEdit="1"/>
              </p:cNvSpPr>
              <p:nvPr>
                <p:ph sz="quarter" idx="4"/>
              </p:nvPr>
            </p:nvSpPr>
            <p:spPr>
              <a:xfrm>
                <a:off x="6172200" y="2910428"/>
                <a:ext cx="5183188" cy="3124928"/>
              </a:xfrm>
              <a:blipFill>
                <a:blip r:embed="rId2"/>
                <a:stretch>
                  <a:fillRect l="-1222" t="-1613"/>
                </a:stretch>
              </a:blipFill>
            </p:spPr>
            <p:txBody>
              <a:bodyPr/>
              <a:lstStyle/>
              <a:p>
                <a:r>
                  <a:rPr lang="en-US">
                    <a:noFill/>
                  </a:rPr>
                  <a:t> </a:t>
                </a:r>
              </a:p>
            </p:txBody>
          </p:sp>
        </mc:Fallback>
      </mc:AlternateContent>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209279" y="5750351"/>
            <a:ext cx="3518811"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Reference: Click to edit reference text styles</a:t>
            </a:r>
            <a:endParaRPr lang="en-US" dirty="0"/>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Edit Master text styles</a:t>
            </a:r>
          </a:p>
        </p:txBody>
      </p:sp>
      <p:sp>
        <p:nvSpPr>
          <p:cNvPr id="12" name="Text Placeholder 4">
            <a:extLst>
              <a:ext uri="{FF2B5EF4-FFF2-40B4-BE49-F238E27FC236}">
                <a16:creationId xmlns:a16="http://schemas.microsoft.com/office/drawing/2014/main" id="{ADA55140-4732-334E-817A-7E2660F0D228}"/>
              </a:ext>
            </a:extLst>
          </p:cNvPr>
          <p:cNvSpPr>
            <a:spLocks noGrp="1"/>
          </p:cNvSpPr>
          <p:nvPr>
            <p:ph type="body" sz="quarter" idx="17" hasCustomPrompt="1"/>
          </p:nvPr>
        </p:nvSpPr>
        <p:spPr>
          <a:xfrm>
            <a:off x="663575" y="6035355"/>
            <a:ext cx="5157787"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147735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dirty="0"/>
              <a:t>Lecture (number) References</a:t>
            </a:r>
            <a:endParaRPr lang="en-US" dirty="0"/>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dirty="0"/>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Open Sans" panose="020B0606030504020204" pitchFamily="34" charset="0"/>
                <a:ea typeface="Open Sans" panose="020B0606030504020204" pitchFamily="34" charset="0"/>
                <a:cs typeface="Open Sans" panose="020B0606030504020204" pitchFamily="34" charset="0"/>
              </a:defRPr>
            </a:lvl1pPr>
            <a:lvl2pPr marL="914400" indent="-457200">
              <a:buFont typeface="+mj-lt"/>
              <a:buAutoNum type="arabicPeriod"/>
              <a:defRPr/>
            </a:lvl2pPr>
          </a:lstStyle>
          <a:p>
            <a:pPr lvl="0"/>
            <a:r>
              <a:rPr lang="en-GB" dirty="0"/>
              <a:t>Author 1, A.B.; Author 1, C.D. Title of Article, page range</a:t>
            </a:r>
          </a:p>
          <a:p>
            <a:pPr lvl="0"/>
            <a:r>
              <a:rPr lang="en-GB" dirty="0"/>
              <a:t>Title of Site. Available online: URL (accessed on Day Month Year).</a:t>
            </a:r>
          </a:p>
          <a:p>
            <a:pPr lvl="0"/>
            <a:endParaRPr lang="en-US" dirty="0"/>
          </a:p>
        </p:txBody>
      </p:sp>
    </p:spTree>
    <p:extLst>
      <p:ext uri="{BB962C8B-B14F-4D97-AF65-F5344CB8AC3E}">
        <p14:creationId xmlns:p14="http://schemas.microsoft.com/office/powerpoint/2010/main" val="33375845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3042453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C0F04F61-23B0-7944-92C7-DC581F0F554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7D40A4F5-97EC-3B45-AB80-811FC2868C1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TextBox 4">
            <a:extLst>
              <a:ext uri="{FF2B5EF4-FFF2-40B4-BE49-F238E27FC236}">
                <a16:creationId xmlns:a16="http://schemas.microsoft.com/office/drawing/2014/main" id="{1C52B1E3-AF8D-0F4C-BFC6-81E35F172BB1}"/>
              </a:ext>
            </a:extLst>
          </p:cNvPr>
          <p:cNvSpPr txBox="1"/>
          <p:nvPr userDrawn="1"/>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ea typeface="+mn-lt"/>
                <a:cs typeface="+mn-lt"/>
              </a:rPr>
              <a:t>CCG courses (this will take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Author Name Initial. Initial., Author Name Initial. Initial., Author Name Initial. Initial</a:t>
            </a:r>
            <a:endParaRPr lang="en-US" dirty="0"/>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dirty="0"/>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Segoe UI Semibold" panose="020B0502040204020203" pitchFamily="34" charset="0"/>
                <a:ea typeface="+mn-ea"/>
                <a:cs typeface="Segoe UI Semibold" panose="020B0502040204020203" pitchFamily="34" charset="0"/>
              </a:defRPr>
            </a:lvl1pPr>
          </a:lstStyle>
          <a:p>
            <a:r>
              <a:rPr lang="en-US" dirty="0"/>
              <a:t>Logo</a:t>
            </a:r>
          </a:p>
        </p:txBody>
      </p:sp>
    </p:spTree>
    <p:extLst>
      <p:ext uri="{BB962C8B-B14F-4D97-AF65-F5344CB8AC3E}">
        <p14:creationId xmlns:p14="http://schemas.microsoft.com/office/powerpoint/2010/main" val="3342311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1_Section Header">
    <p:spTree>
      <p:nvGrpSpPr>
        <p:cNvPr id="1" name=""/>
        <p:cNvGrpSpPr/>
        <p:nvPr/>
      </p:nvGrpSpPr>
      <p:grpSpPr>
        <a:xfrm>
          <a:off x="0" y="0"/>
          <a:ext cx="0" cy="0"/>
          <a:chOff x="0" y="0"/>
          <a:chExt cx="0" cy="0"/>
        </a:xfrm>
      </p:grpSpPr>
      <p:pic>
        <p:nvPicPr>
          <p:cNvPr id="7" name="Picture 6" descr="Graphical user interface, sunburst chart&#10;&#10;Description automatically generated">
            <a:extLst>
              <a:ext uri="{FF2B5EF4-FFF2-40B4-BE49-F238E27FC236}">
                <a16:creationId xmlns:a16="http://schemas.microsoft.com/office/drawing/2014/main" id="{30B3DC8E-38C1-EF4A-8066-71A5E0E37CDD}"/>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3325090"/>
            <a:ext cx="6270416" cy="2731325"/>
          </a:xfrm>
          <a:prstGeom prst="rect">
            <a:avLst/>
          </a:prstGeom>
        </p:spPr>
        <p:txBody>
          <a:bodyPr anchor="t">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dirty="0"/>
              <a:t>Click to edit lecture opener</a:t>
            </a:r>
            <a:endParaRPr lang="en-US" dirty="0"/>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4" name="Text Placeholder 3">
            <a:extLst>
              <a:ext uri="{FF2B5EF4-FFF2-40B4-BE49-F238E27FC236}">
                <a16:creationId xmlns:a16="http://schemas.microsoft.com/office/drawing/2014/main" id="{47DA4AD1-EED5-EF4A-A2B6-9BA440EF409B}"/>
              </a:ext>
            </a:extLst>
          </p:cNvPr>
          <p:cNvSpPr>
            <a:spLocks noGrp="1"/>
          </p:cNvSpPr>
          <p:nvPr>
            <p:ph type="body" sz="quarter" idx="13" hasCustomPrompt="1"/>
          </p:nvPr>
        </p:nvSpPr>
        <p:spPr>
          <a:xfrm>
            <a:off x="641023" y="626406"/>
            <a:ext cx="5261013" cy="2472394"/>
          </a:xfrm>
        </p:spPr>
        <p:txBody>
          <a:bodyPr>
            <a:noAutofit/>
          </a:bodyPr>
          <a:lstStyle>
            <a:lvl1pPr marL="0" indent="0">
              <a:buNone/>
              <a:defRPr sz="20000" b="1" i="0">
                <a:solidFill>
                  <a:schemeClr val="accent5">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1.</a:t>
            </a:r>
            <a:endParaRPr lang="en-US" dirty="0"/>
          </a:p>
        </p:txBody>
      </p:sp>
      <p:pic>
        <p:nvPicPr>
          <p:cNvPr id="8" name="Picture 7" descr="Graphical user interface, sunburst chart&#10;&#10;Description automatically generated">
            <a:extLst>
              <a:ext uri="{FF2B5EF4-FFF2-40B4-BE49-F238E27FC236}">
                <a16:creationId xmlns:a16="http://schemas.microsoft.com/office/drawing/2014/main" id="{5F6E016A-9B51-564A-B6A0-9C0E5CEC0B4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72239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766BC071-CEEE-994B-BC85-10EF8C3D61C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8464731" y="5921828"/>
            <a:ext cx="3727269" cy="65546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Thank you!</a:t>
            </a:r>
            <a:endParaRPr lang="en-US" dirty="0"/>
          </a:p>
        </p:txBody>
      </p:sp>
    </p:spTree>
    <p:extLst>
      <p:ext uri="{BB962C8B-B14F-4D97-AF65-F5344CB8AC3E}">
        <p14:creationId xmlns:p14="http://schemas.microsoft.com/office/powerpoint/2010/main" val="33861012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CF01D08-7BE4-654A-939B-92857F877FED}"/>
              </a:ext>
            </a:extLst>
          </p:cNvPr>
          <p:cNvSpPr>
            <a:spLocks noGrp="1"/>
          </p:cNvSpPr>
          <p:nvPr>
            <p:ph type="sldNum" sz="quarter" idx="10"/>
          </p:nvPr>
        </p:nvSpPr>
        <p:spPr/>
        <p:txBody>
          <a:bodyPr/>
          <a:lstStyle/>
          <a:p>
            <a:fld id="{709224B1-416C-A648-9EFE-8567A5B13899}" type="slidenum">
              <a:rPr lang="en-US" smtClean="0"/>
              <a:pPr/>
              <a:t>‹#›</a:t>
            </a:fld>
            <a:endParaRPr lang="en-US" dirty="0"/>
          </a:p>
        </p:txBody>
      </p:sp>
      <p:pic>
        <p:nvPicPr>
          <p:cNvPr id="4" name="Picture 3" descr="A screenshot of a computer&#10;&#10;Description automatically generated with medium confidence">
            <a:extLst>
              <a:ext uri="{FF2B5EF4-FFF2-40B4-BE49-F238E27FC236}">
                <a16:creationId xmlns:a16="http://schemas.microsoft.com/office/drawing/2014/main" id="{C73B64D8-1E63-4243-AFEC-D875A086CCA1}"/>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Picture 4" descr="A screenshot of a computer&#10;&#10;Description automatically generated with low confidence">
            <a:extLst>
              <a:ext uri="{FF2B5EF4-FFF2-40B4-BE49-F238E27FC236}">
                <a16:creationId xmlns:a16="http://schemas.microsoft.com/office/drawing/2014/main" id="{85CEDAC9-AFFD-604A-A011-BEBAC55DD71F}"/>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841220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57282-C02D-1FFD-FD17-D25FC981858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4C118205-09B8-E30F-EC53-B4947F4C45B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470BB3B-58B3-96DF-D65B-CD3DC2B8A839}"/>
              </a:ext>
            </a:extLst>
          </p:cNvPr>
          <p:cNvSpPr>
            <a:spLocks noGrp="1"/>
          </p:cNvSpPr>
          <p:nvPr>
            <p:ph type="dt" sz="half" idx="10"/>
          </p:nvPr>
        </p:nvSpPr>
        <p:spPr/>
        <p:txBody>
          <a:bodyPr/>
          <a:lstStyle/>
          <a:p>
            <a:fld id="{0ACDA005-43F9-4CAF-8DAF-A580BAC27EF7}" type="datetimeFigureOut">
              <a:rPr lang="en-GB" smtClean="0"/>
              <a:t>01/11/2024</a:t>
            </a:fld>
            <a:endParaRPr lang="en-GB"/>
          </a:p>
        </p:txBody>
      </p:sp>
      <p:sp>
        <p:nvSpPr>
          <p:cNvPr id="5" name="Footer Placeholder 4">
            <a:extLst>
              <a:ext uri="{FF2B5EF4-FFF2-40B4-BE49-F238E27FC236}">
                <a16:creationId xmlns:a16="http://schemas.microsoft.com/office/drawing/2014/main" id="{E94F2495-7677-B092-50EF-63116368842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9A06BC-B5D1-F2B6-8FAF-B33F74A09EC3}"/>
              </a:ext>
            </a:extLst>
          </p:cNvPr>
          <p:cNvSpPr>
            <a:spLocks noGrp="1"/>
          </p:cNvSpPr>
          <p:nvPr>
            <p:ph type="sldNum" sz="quarter" idx="12"/>
          </p:nvPr>
        </p:nvSpPr>
        <p:spPr/>
        <p:txBody>
          <a:bodyPr/>
          <a:lstStyle/>
          <a:p>
            <a:fld id="{763ED01B-D586-4E37-BC59-0A32DA2AD20D}" type="slidenum">
              <a:rPr lang="en-GB" smtClean="0"/>
              <a:t>‹#›</a:t>
            </a:fld>
            <a:endParaRPr lang="en-GB"/>
          </a:p>
        </p:txBody>
      </p:sp>
    </p:spTree>
    <p:extLst>
      <p:ext uri="{BB962C8B-B14F-4D97-AF65-F5344CB8AC3E}">
        <p14:creationId xmlns:p14="http://schemas.microsoft.com/office/powerpoint/2010/main" val="4049904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dirty="0"/>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US"/>
              <a:t>Click to edit Master title style</a:t>
            </a:r>
            <a:endParaRPr lang="en-US" dirty="0"/>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219441" y="5750351"/>
            <a:ext cx="3508650"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dirty="0"/>
              <a:t>Reference: Click to edit reference text styles</a:t>
            </a:r>
            <a:endParaRPr lang="en-US" dirty="0"/>
          </a:p>
        </p:txBody>
      </p:sp>
      <p:sp>
        <p:nvSpPr>
          <p:cNvPr id="9" name="Text Placeholder 4">
            <a:extLst>
              <a:ext uri="{FF2B5EF4-FFF2-40B4-BE49-F238E27FC236}">
                <a16:creationId xmlns:a16="http://schemas.microsoft.com/office/drawing/2014/main" id="{09EF3B0B-1C26-4C47-B617-C92F47DA2402}"/>
              </a:ext>
            </a:extLst>
          </p:cNvPr>
          <p:cNvSpPr>
            <a:spLocks noGrp="1"/>
          </p:cNvSpPr>
          <p:nvPr>
            <p:ph type="body" sz="quarter" idx="17" hasCustomPrompt="1"/>
          </p:nvPr>
        </p:nvSpPr>
        <p:spPr>
          <a:xfrm>
            <a:off x="663575" y="6035355"/>
            <a:ext cx="5181599"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1021975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8"/>
            <a:ext cx="5157787" cy="3124928"/>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i="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8"/>
                <a:ext cx="5183188" cy="3124928"/>
              </a:xfrm>
            </p:spPr>
            <p:txBody>
              <a:bodyPr/>
              <a:lstStyle>
                <a:lvl1pPr>
                  <a:defRPr>
                    <a:solidFill>
                      <a:schemeClr val="accent5">
                        <a:lumMod val="75000"/>
                      </a:schemeClr>
                    </a:solidFill>
                  </a:defRPr>
                </a:lvl1pPr>
                <a:lvl2pPr>
                  <a:defRPr i="1"/>
                </a:lvl2pPr>
              </a:lstStyle>
              <a:p>
                <a:pPr lvl="0"/>
                <a:r>
                  <a:rPr lang="en-US"/>
                  <a:t>Edit Master text styles</a:t>
                </a:r>
              </a:p>
              <a:p>
                <a:pPr lvl="1"/>
                <a:r>
                  <a:rPr lang="en-US"/>
                  <a:t>Second level</a:t>
                </a:r>
              </a:p>
            </p:txBody>
          </p:sp>
        </mc:Choice>
        <mc:Fallback xmlns="">
          <p:sp>
            <p:nvSpPr>
              <p:cNvPr id="6" name="Content Placeholder 5">
                <a:extLst>
                  <a:ext uri="{FF2B5EF4-FFF2-40B4-BE49-F238E27FC236}">
                    <a16:creationId xmlns:a16="http://schemas.microsoft.com/office/drawing/2014/main" id="{C15CAD7F-FA21-4B44-A3CB-B764C164DDF6}"/>
                  </a:ext>
                </a:extLst>
              </p:cNvPr>
              <p:cNvSpPr>
                <a:spLocks noGrp="1" noRot="1" noChangeAspect="1" noMove="1" noResize="1" noEditPoints="1" noAdjustHandles="1" noChangeArrowheads="1" noChangeShapeType="1" noTextEdit="1"/>
              </p:cNvSpPr>
              <p:nvPr>
                <p:ph sz="quarter" idx="4"/>
              </p:nvPr>
            </p:nvSpPr>
            <p:spPr>
              <a:xfrm>
                <a:off x="6172200" y="2910428"/>
                <a:ext cx="5183188" cy="3124928"/>
              </a:xfrm>
              <a:blipFill>
                <a:blip r:embed="rId2"/>
                <a:stretch>
                  <a:fillRect l="-1222" t="-1613"/>
                </a:stretch>
              </a:blipFill>
            </p:spPr>
            <p:txBody>
              <a:bodyPr/>
              <a:lstStyle/>
              <a:p>
                <a:r>
                  <a:rPr lang="en-US">
                    <a:noFill/>
                  </a:rPr>
                  <a:t> </a:t>
                </a:r>
              </a:p>
            </p:txBody>
          </p:sp>
        </mc:Fallback>
      </mc:AlternateContent>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209279" y="5750351"/>
            <a:ext cx="3518811"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dirty="0"/>
              <a:t>Reference: Click to edit reference text styles</a:t>
            </a:r>
            <a:endParaRPr lang="en-US" dirty="0"/>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Edit Master text styles</a:t>
            </a:r>
          </a:p>
        </p:txBody>
      </p:sp>
      <p:sp>
        <p:nvSpPr>
          <p:cNvPr id="12" name="Text Placeholder 4">
            <a:extLst>
              <a:ext uri="{FF2B5EF4-FFF2-40B4-BE49-F238E27FC236}">
                <a16:creationId xmlns:a16="http://schemas.microsoft.com/office/drawing/2014/main" id="{ADA55140-4732-334E-817A-7E2660F0D228}"/>
              </a:ext>
            </a:extLst>
          </p:cNvPr>
          <p:cNvSpPr>
            <a:spLocks noGrp="1"/>
          </p:cNvSpPr>
          <p:nvPr>
            <p:ph type="body" sz="quarter" idx="17" hasCustomPrompt="1"/>
          </p:nvPr>
        </p:nvSpPr>
        <p:spPr>
          <a:xfrm>
            <a:off x="663575" y="6035355"/>
            <a:ext cx="5157787"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246497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dirty="0"/>
              <a:t>Lecture (number) References</a:t>
            </a:r>
            <a:endParaRPr lang="en-US" dirty="0"/>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dirty="0"/>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Open Sans" panose="020B0606030504020204" pitchFamily="34" charset="0"/>
                <a:ea typeface="Open Sans" panose="020B0606030504020204" pitchFamily="34" charset="0"/>
                <a:cs typeface="Open Sans" panose="020B0606030504020204" pitchFamily="34" charset="0"/>
              </a:defRPr>
            </a:lvl1pPr>
            <a:lvl2pPr marL="914400" indent="-457200">
              <a:buFont typeface="+mj-lt"/>
              <a:buAutoNum type="arabicPeriod"/>
              <a:defRPr/>
            </a:lvl2pPr>
          </a:lstStyle>
          <a:p>
            <a:pPr lvl="0"/>
            <a:r>
              <a:rPr lang="en-GB" dirty="0"/>
              <a:t>Author 1, A.B.; Author 1, C.D. Title of Article, page range</a:t>
            </a:r>
          </a:p>
          <a:p>
            <a:pPr lvl="0"/>
            <a:r>
              <a:rPr lang="en-GB" dirty="0"/>
              <a:t>Title of Site. Available online: URL (accessed on Day Month Year).</a:t>
            </a:r>
          </a:p>
          <a:p>
            <a:pPr lvl="0"/>
            <a:endParaRPr lang="en-US" dirty="0"/>
          </a:p>
        </p:txBody>
      </p:sp>
      <p:pic>
        <p:nvPicPr>
          <p:cNvPr id="6" name="Picture 5" descr="Graphical user interface, sunburst chart&#10;&#10;Description automatically generated">
            <a:extLst>
              <a:ext uri="{FF2B5EF4-FFF2-40B4-BE49-F238E27FC236}">
                <a16:creationId xmlns:a16="http://schemas.microsoft.com/office/drawing/2014/main" id="{381C1493-16F2-C145-ACBC-58697D9B75A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68770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p:nvPicPr>
        <p:blipFill>
          <a:blip r:embed="rId2"/>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a:p>
        </p:txBody>
      </p:sp>
      <p:pic>
        <p:nvPicPr>
          <p:cNvPr id="4" name="Picture 3" descr="Graphical user interface, text&#10;&#10;Description automatically generated">
            <a:extLst>
              <a:ext uri="{FF2B5EF4-FFF2-40B4-BE49-F238E27FC236}">
                <a16:creationId xmlns:a16="http://schemas.microsoft.com/office/drawing/2014/main" id="{60CF72D0-9BE2-4148-B362-CCA6158E25D3}"/>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03064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C0F04F61-23B0-7944-92C7-DC581F0F554E}"/>
              </a:ext>
            </a:extLst>
          </p:cNvPr>
          <p:cNvPicPr>
            <a:picLocks noChangeAspect="1"/>
          </p:cNvPicPr>
          <p:nvPr/>
        </p:nvPicPr>
        <p:blipFill>
          <a:blip r:embed="rId2"/>
          <a:stretch>
            <a:fillRect/>
          </a:stretch>
        </p:blipFill>
        <p:spPr>
          <a:xfrm>
            <a:off x="0" y="0"/>
            <a:ext cx="12192000" cy="685800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7D40A4F5-97EC-3B45-AB80-811FC2868C1F}"/>
              </a:ext>
            </a:extLst>
          </p:cNvPr>
          <p:cNvPicPr>
            <a:picLocks noChangeAspect="1"/>
          </p:cNvPicPr>
          <p:nvPr/>
        </p:nvPicPr>
        <p:blipFill>
          <a:blip r:embed="rId2"/>
          <a:stretch>
            <a:fillRect/>
          </a:stretch>
        </p:blipFill>
        <p:spPr>
          <a:xfrm>
            <a:off x="0" y="0"/>
            <a:ext cx="12192000" cy="6858000"/>
          </a:xfrm>
          <a:prstGeom prst="rect">
            <a:avLst/>
          </a:prstGeom>
        </p:spPr>
      </p:pic>
      <p:sp>
        <p:nvSpPr>
          <p:cNvPr id="13" name="TextBox 4">
            <a:extLst>
              <a:ext uri="{FF2B5EF4-FFF2-40B4-BE49-F238E27FC236}">
                <a16:creationId xmlns:a16="http://schemas.microsoft.com/office/drawing/2014/main" id="{1C52B1E3-AF8D-0F4C-BFC6-81E35F172BB1}"/>
              </a:ext>
            </a:extLst>
          </p:cNvPr>
          <p:cNvSpPr txBox="1"/>
          <p:nvPr/>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ea typeface="+mn-lt"/>
                <a:cs typeface="+mn-lt"/>
              </a:rPr>
              <a:t>CCG courses (this will take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Author Name Initial. Initial., Author Name Initial. Initial., Author Name Initial. Initial</a:t>
            </a:r>
            <a:endParaRPr lang="en-US" dirty="0"/>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dirty="0"/>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Segoe UI Semibold" panose="020B0502040204020203" pitchFamily="34" charset="0"/>
                <a:ea typeface="+mn-ea"/>
                <a:cs typeface="Segoe UI Semibold" panose="020B0502040204020203" pitchFamily="34" charset="0"/>
              </a:defRPr>
            </a:lvl1pPr>
          </a:lstStyle>
          <a:p>
            <a:r>
              <a:rPr lang="en-US" dirty="0"/>
              <a:t>Logo</a:t>
            </a:r>
          </a:p>
        </p:txBody>
      </p:sp>
      <p:pic>
        <p:nvPicPr>
          <p:cNvPr id="8" name="Picture 7" descr="Graphical user interface, website&#10;&#10;Description automatically generated">
            <a:extLst>
              <a:ext uri="{FF2B5EF4-FFF2-40B4-BE49-F238E27FC236}">
                <a16:creationId xmlns:a16="http://schemas.microsoft.com/office/drawing/2014/main" id="{F0128AA9-0DE5-F148-BE14-37EEB466DA5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Picture 9" descr="Graphical user interface, website&#10;&#10;Description automatically generated">
            <a:extLst>
              <a:ext uri="{FF2B5EF4-FFF2-40B4-BE49-F238E27FC236}">
                <a16:creationId xmlns:a16="http://schemas.microsoft.com/office/drawing/2014/main" id="{9714E1D3-79F5-C64A-A77E-CD8D48FC87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extBox 4">
            <a:extLst>
              <a:ext uri="{FF2B5EF4-FFF2-40B4-BE49-F238E27FC236}">
                <a16:creationId xmlns:a16="http://schemas.microsoft.com/office/drawing/2014/main" id="{34217D62-DCD6-C947-8949-81F5E77423AB}"/>
              </a:ext>
            </a:extLst>
          </p:cNvPr>
          <p:cNvSpPr txBox="1"/>
          <p:nvPr userDrawn="1"/>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ea typeface="+mn-lt"/>
                <a:cs typeface="+mn-lt"/>
              </a:rPr>
              <a:t>CCG courses (this will take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spTree>
    <p:extLst>
      <p:ext uri="{BB962C8B-B14F-4D97-AF65-F5344CB8AC3E}">
        <p14:creationId xmlns:p14="http://schemas.microsoft.com/office/powerpoint/2010/main" val="3095759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image" Target="../media/image1.jpg"/><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theme" Target="../theme/theme2.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Graphical user interface, text&#10;&#10;Description automatically generated">
            <a:extLst>
              <a:ext uri="{FF2B5EF4-FFF2-40B4-BE49-F238E27FC236}">
                <a16:creationId xmlns:a16="http://schemas.microsoft.com/office/drawing/2014/main" id="{2E75F666-689D-A54E-BBEE-C3AEDAE9E147}"/>
              </a:ext>
            </a:extLst>
          </p:cNvPr>
          <p:cNvPicPr>
            <a:picLocks noChangeAspect="1"/>
          </p:cNvPicPr>
          <p:nvPr/>
        </p:nvPicPr>
        <p:blipFill>
          <a:blip r:embed="rId22"/>
          <a:stretch>
            <a:fillRect/>
          </a:stretch>
        </p:blipFill>
        <p:spPr>
          <a:xfrm>
            <a:off x="0" y="0"/>
            <a:ext cx="12192000" cy="6858000"/>
          </a:xfrm>
          <a:prstGeom prst="rect">
            <a:avLst/>
          </a:prstGeom>
        </p:spPr>
      </p:pic>
      <p:sp>
        <p:nvSpPr>
          <p:cNvPr id="15" name="Title Placeholder 14">
            <a:extLst>
              <a:ext uri="{FF2B5EF4-FFF2-40B4-BE49-F238E27FC236}">
                <a16:creationId xmlns:a16="http://schemas.microsoft.com/office/drawing/2014/main" id="{E7F83213-35AE-F24C-B60D-EFDB9FDB04AF}"/>
              </a:ext>
            </a:extLst>
          </p:cNvPr>
          <p:cNvSpPr>
            <a:spLocks noGrp="1"/>
          </p:cNvSpPr>
          <p:nvPr>
            <p:ph type="title"/>
          </p:nvPr>
        </p:nvSpPr>
        <p:spPr>
          <a:xfrm>
            <a:off x="663880" y="681037"/>
            <a:ext cx="10689920" cy="13255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9230C54-2AEC-E247-8DD1-F9B0383338BA}"/>
              </a:ext>
            </a:extLst>
          </p:cNvPr>
          <p:cNvSpPr>
            <a:spLocks noGrp="1"/>
          </p:cNvSpPr>
          <p:nvPr>
            <p:ph type="body" idx="1"/>
          </p:nvPr>
        </p:nvSpPr>
        <p:spPr>
          <a:xfrm>
            <a:off x="663880" y="2558970"/>
            <a:ext cx="10689920" cy="372168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A38E7C03-6F0D-A64C-95DB-A501D6784DEF}"/>
              </a:ext>
            </a:extLst>
          </p:cNvPr>
          <p:cNvSpPr>
            <a:spLocks noGrp="1"/>
          </p:cNvSpPr>
          <p:nvPr>
            <p:ph type="sldNum" sz="quarter" idx="4"/>
          </p:nvPr>
        </p:nvSpPr>
        <p:spPr>
          <a:xfrm>
            <a:off x="11699893" y="6457571"/>
            <a:ext cx="424070" cy="365125"/>
          </a:xfrm>
          <a:prstGeom prst="rect">
            <a:avLst/>
          </a:prstGeom>
        </p:spPr>
        <p:txBody>
          <a:bodyPr vert="horz" lIns="91440" tIns="45720" rIns="91440" bIns="45720" rtlCol="0" anchor="ctr"/>
          <a:lstStyle>
            <a:lvl1pPr algn="r">
              <a:defRPr sz="1400" b="1" i="0">
                <a:solidFill>
                  <a:schemeClr val="bg1"/>
                </a:solidFill>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dirty="0"/>
          </a:p>
        </p:txBody>
      </p:sp>
      <p:pic>
        <p:nvPicPr>
          <p:cNvPr id="7" name="Picture 6" descr="Graphical user interface, text&#10;&#10;Description automatically generated">
            <a:extLst>
              <a:ext uri="{FF2B5EF4-FFF2-40B4-BE49-F238E27FC236}">
                <a16:creationId xmlns:a16="http://schemas.microsoft.com/office/drawing/2014/main" id="{60C37333-D2BE-7F45-AEEF-1C84DCCB5373}"/>
              </a:ext>
            </a:extLst>
          </p:cNvPr>
          <p:cNvPicPr>
            <a:picLocks noChangeAspect="1"/>
          </p:cNvPicPr>
          <p:nvPr userDrawn="1"/>
        </p:nvPicPr>
        <p:blipFill>
          <a:blip r:embed="rId22"/>
          <a:stretch>
            <a:fillRect/>
          </a:stretch>
        </p:blipFill>
        <p:spPr>
          <a:xfrm>
            <a:off x="0" y="0"/>
            <a:ext cx="12192000" cy="6858000"/>
          </a:xfrm>
          <a:prstGeom prst="rect">
            <a:avLst/>
          </a:prstGeom>
        </p:spPr>
      </p:pic>
    </p:spTree>
    <p:extLst>
      <p:ext uri="{BB962C8B-B14F-4D97-AF65-F5344CB8AC3E}">
        <p14:creationId xmlns:p14="http://schemas.microsoft.com/office/powerpoint/2010/main" val="194994699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49" r:id="rId11"/>
    <p:sldLayoutId id="2147483650" r:id="rId12"/>
    <p:sldLayoutId id="2147483651" r:id="rId13"/>
    <p:sldLayoutId id="2147483673" r:id="rId14"/>
    <p:sldLayoutId id="2147483652" r:id="rId15"/>
    <p:sldLayoutId id="2147483653" r:id="rId16"/>
    <p:sldLayoutId id="2147483672" r:id="rId17"/>
    <p:sldLayoutId id="2147483656" r:id="rId18"/>
    <p:sldLayoutId id="2147483657" r:id="rId19"/>
    <p:sldLayoutId id="2147483674" r:id="rId20"/>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914400" rtl="0" eaLnBrk="1" latinLnBrk="0" hangingPunct="1">
        <a:lnSpc>
          <a:spcPct val="90000"/>
        </a:lnSpc>
        <a:spcBef>
          <a:spcPts val="1000"/>
        </a:spcBef>
        <a:buFontTx/>
        <a:buNone/>
        <a:defRPr sz="20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Graphical user interface, text&#10;&#10;Description automatically generated">
            <a:extLst>
              <a:ext uri="{FF2B5EF4-FFF2-40B4-BE49-F238E27FC236}">
                <a16:creationId xmlns:a16="http://schemas.microsoft.com/office/drawing/2014/main" id="{2E75F666-689D-A54E-BBEE-C3AEDAE9E147}"/>
              </a:ext>
            </a:extLst>
          </p:cNvPr>
          <p:cNvPicPr>
            <a:picLocks noChangeAspect="1"/>
          </p:cNvPicPr>
          <p:nvPr/>
        </p:nvPicPr>
        <p:blipFill>
          <a:blip r:embed="rId24"/>
          <a:stretch>
            <a:fillRect/>
          </a:stretch>
        </p:blipFill>
        <p:spPr>
          <a:xfrm>
            <a:off x="0" y="0"/>
            <a:ext cx="12192000" cy="6858000"/>
          </a:xfrm>
          <a:prstGeom prst="rect">
            <a:avLst/>
          </a:prstGeom>
        </p:spPr>
      </p:pic>
      <p:sp>
        <p:nvSpPr>
          <p:cNvPr id="15" name="Title Placeholder 14">
            <a:extLst>
              <a:ext uri="{FF2B5EF4-FFF2-40B4-BE49-F238E27FC236}">
                <a16:creationId xmlns:a16="http://schemas.microsoft.com/office/drawing/2014/main" id="{E7F83213-35AE-F24C-B60D-EFDB9FDB04AF}"/>
              </a:ext>
            </a:extLst>
          </p:cNvPr>
          <p:cNvSpPr>
            <a:spLocks noGrp="1"/>
          </p:cNvSpPr>
          <p:nvPr>
            <p:ph type="title"/>
          </p:nvPr>
        </p:nvSpPr>
        <p:spPr>
          <a:xfrm>
            <a:off x="663880" y="681037"/>
            <a:ext cx="10689920" cy="13255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9230C54-2AEC-E247-8DD1-F9B0383338BA}"/>
              </a:ext>
            </a:extLst>
          </p:cNvPr>
          <p:cNvSpPr>
            <a:spLocks noGrp="1"/>
          </p:cNvSpPr>
          <p:nvPr>
            <p:ph type="body" idx="1"/>
          </p:nvPr>
        </p:nvSpPr>
        <p:spPr>
          <a:xfrm>
            <a:off x="663880" y="2558970"/>
            <a:ext cx="10689920" cy="372168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A38E7C03-6F0D-A64C-95DB-A501D6784DEF}"/>
              </a:ext>
            </a:extLst>
          </p:cNvPr>
          <p:cNvSpPr>
            <a:spLocks noGrp="1"/>
          </p:cNvSpPr>
          <p:nvPr>
            <p:ph type="sldNum" sz="quarter" idx="4"/>
          </p:nvPr>
        </p:nvSpPr>
        <p:spPr>
          <a:xfrm>
            <a:off x="11699893" y="6457571"/>
            <a:ext cx="424070" cy="365125"/>
          </a:xfrm>
          <a:prstGeom prst="rect">
            <a:avLst/>
          </a:prstGeom>
        </p:spPr>
        <p:txBody>
          <a:bodyPr vert="horz" lIns="91440" tIns="45720" rIns="91440" bIns="45720" rtlCol="0" anchor="ctr"/>
          <a:lstStyle>
            <a:lvl1pPr algn="r">
              <a:defRPr sz="1400" b="1" i="0">
                <a:solidFill>
                  <a:schemeClr val="bg1"/>
                </a:solidFill>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dirty="0"/>
          </a:p>
        </p:txBody>
      </p:sp>
      <p:pic>
        <p:nvPicPr>
          <p:cNvPr id="7" name="Picture 6" descr="Graphical user interface, text&#10;&#10;Description automatically generated">
            <a:extLst>
              <a:ext uri="{FF2B5EF4-FFF2-40B4-BE49-F238E27FC236}">
                <a16:creationId xmlns:a16="http://schemas.microsoft.com/office/drawing/2014/main" id="{60C37333-D2BE-7F45-AEEF-1C84DCCB5373}"/>
              </a:ext>
            </a:extLst>
          </p:cNvPr>
          <p:cNvPicPr>
            <a:picLocks noChangeAspect="1"/>
          </p:cNvPicPr>
          <p:nvPr userDrawn="1"/>
        </p:nvPicPr>
        <p:blipFill>
          <a:blip r:embed="rId24"/>
          <a:stretch>
            <a:fillRect/>
          </a:stretch>
        </p:blipFill>
        <p:spPr>
          <a:xfrm>
            <a:off x="0" y="0"/>
            <a:ext cx="12192000" cy="6858000"/>
          </a:xfrm>
          <a:prstGeom prst="rect">
            <a:avLst/>
          </a:prstGeom>
        </p:spPr>
      </p:pic>
    </p:spTree>
    <p:extLst>
      <p:ext uri="{BB962C8B-B14F-4D97-AF65-F5344CB8AC3E}">
        <p14:creationId xmlns:p14="http://schemas.microsoft.com/office/powerpoint/2010/main" val="352240532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914400" rtl="0" eaLnBrk="1" latinLnBrk="0" hangingPunct="1">
        <a:lnSpc>
          <a:spcPct val="90000"/>
        </a:lnSpc>
        <a:spcBef>
          <a:spcPts val="1000"/>
        </a:spcBef>
        <a:buFontTx/>
        <a:buNone/>
        <a:defRPr sz="20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8.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3.jpg"/><Relationship Id="rId5" Type="http://schemas.openxmlformats.org/officeDocument/2006/relationships/hyperlink" Target="https://commons.wikimedia.org/w/index.php?curid=3560400" TargetMode="External"/><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hyperlink" Target="https://creativecommons.org/licenses/by-sa/4.0/" TargetMode="Externa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hyperlink" Target="https://commons.wikimedia.org/wiki/File:Land_cover_map_of_Nepal_using_Landsat_30_m_(2010)_data.jpg" TargetMode="External"/><Relationship Id="rId5" Type="http://schemas.openxmlformats.org/officeDocument/2006/relationships/image" Target="../media/image14.jp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8.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8.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8.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hyperlink" Target="https://creativecommons.org/licenses/by/3.0/deed.en" TargetMode="Externa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hyperlink" Target="https://commons.wikimedia.org/wiki/File:Fossil-fuel_subsidies,_OWID.svg" TargetMode="External"/><Relationship Id="rId5" Type="http://schemas.openxmlformats.org/officeDocument/2006/relationships/image" Target="../media/image15.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hyperlink" Target="https://climateactiontracker.org/countries/indonesia/" TargetMode="External"/><Relationship Id="rId2" Type="http://schemas.openxmlformats.org/officeDocument/2006/relationships/hyperlink" Target="https://www.unescap.org/sites/default/files/UN%20ESCAP%20Workshop%20Indonesia%20Mr.%20Budi%20Cahyono.pdf"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8.png"/><Relationship Id="rId4" Type="http://schemas.openxmlformats.org/officeDocument/2006/relationships/notesSlide" Target="../notesSlides/notesSlide17.xml"/><Relationship Id="rId9" Type="http://schemas.microsoft.com/office/2007/relationships/diagramDrawing" Target="../diagrams/drawing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8.pn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8.png"/><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8.png"/><Relationship Id="rId5" Type="http://schemas.openxmlformats.org/officeDocument/2006/relationships/image" Target="../media/image16.emf"/><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8.pn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hyperlink" Target="https://www.eea.europa.eu/data-and-maps/dashboards/emissions-trading-viewer-1" TargetMode="External"/><Relationship Id="rId2" Type="http://schemas.openxmlformats.org/officeDocument/2006/relationships/hyperlink" Target="https://ec.europa.eu/info/strategy/priorities-2019-2024/european-green-deal_en" TargetMode="External"/><Relationship Id="rId1" Type="http://schemas.openxmlformats.org/officeDocument/2006/relationships/slideLayout" Target="../slideLayouts/slideLayout7.xml"/><Relationship Id="rId4" Type="http://schemas.openxmlformats.org/officeDocument/2006/relationships/hyperlink" Target="https://climateactiontracker.org/countries/eu/"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notesSlide" Target="../notesSlides/notesSlide22.xml"/><Relationship Id="rId1" Type="http://schemas.openxmlformats.org/officeDocument/2006/relationships/slideLayout" Target="../slideLayouts/slideLayout41.xml"/><Relationship Id="rId4" Type="http://schemas.openxmlformats.org/officeDocument/2006/relationships/hyperlink" Target="https://www.open.edu/openlearncreate/mod/quiz/view.php?id=179118"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6.xml"/><Relationship Id="rId7" Type="http://schemas.openxmlformats.org/officeDocument/2006/relationships/hyperlink" Target="https://creativecommons.org/licenses/by-sa/4.0/deed.en" TargetMode="Externa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hyperlink" Target="https://commons.wikimedia.org/wiki/File:Carbon_tax_world_map.png" TargetMode="External"/><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10.emf"/><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hyperlink" Target="https://creativecommons.org/share-your-work/public-domain/cc0/" TargetMode="External"/><Relationship Id="rId5" Type="http://schemas.openxmlformats.org/officeDocument/2006/relationships/hyperlink" Target="https://commons.wikimedia.org/wiki/File:Factory_Silhouette.svg" TargetMode="External"/><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8.png"/><Relationship Id="rId5" Type="http://schemas.openxmlformats.org/officeDocument/2006/relationships/image" Target="../media/image11.emf"/><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8.png"/><Relationship Id="rId5" Type="http://schemas.openxmlformats.org/officeDocument/2006/relationships/image" Target="../media/image12.emf"/><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F1E9C-79C5-E84E-B08F-06797F27B6F6}"/>
              </a:ext>
            </a:extLst>
          </p:cNvPr>
          <p:cNvSpPr>
            <a:spLocks noGrp="1"/>
          </p:cNvSpPr>
          <p:nvPr>
            <p:ph type="ctrTitle"/>
          </p:nvPr>
        </p:nvSpPr>
        <p:spPr>
          <a:xfrm>
            <a:off x="651352" y="4320132"/>
            <a:ext cx="5609090" cy="1929937"/>
          </a:xfrm>
        </p:spPr>
        <p:txBody>
          <a:bodyPr/>
          <a:lstStyle/>
          <a:p>
            <a:r>
              <a:rPr lang="en-US" dirty="0">
                <a:solidFill>
                  <a:schemeClr val="bg1"/>
                </a:solidFill>
              </a:rPr>
              <a:t>LECTURE 11</a:t>
            </a:r>
            <a:br>
              <a:rPr lang="en-US" dirty="0"/>
            </a:br>
            <a:r>
              <a:rPr lang="en-US" dirty="0"/>
              <a:t>CLIMATE POLICIES IN CLEWs</a:t>
            </a:r>
          </a:p>
        </p:txBody>
      </p:sp>
      <p:sp>
        <p:nvSpPr>
          <p:cNvPr id="3" name="Subtitle 2">
            <a:extLst>
              <a:ext uri="{FF2B5EF4-FFF2-40B4-BE49-F238E27FC236}">
                <a16:creationId xmlns:a16="http://schemas.microsoft.com/office/drawing/2014/main" id="{67152F7C-4392-D042-93ED-48A50946CFDD}"/>
              </a:ext>
            </a:extLst>
          </p:cNvPr>
          <p:cNvSpPr>
            <a:spLocks noGrp="1"/>
          </p:cNvSpPr>
          <p:nvPr>
            <p:ph type="subTitle" idx="1"/>
          </p:nvPr>
        </p:nvSpPr>
        <p:spPr>
          <a:xfrm>
            <a:off x="688931" y="3939240"/>
            <a:ext cx="2846121" cy="380952"/>
          </a:xfrm>
        </p:spPr>
        <p:txBody>
          <a:bodyPr/>
          <a:lstStyle/>
          <a:p>
            <a:r>
              <a:rPr lang="en-US" dirty="0"/>
              <a:t>Introduction to CLEWS</a:t>
            </a:r>
          </a:p>
        </p:txBody>
      </p:sp>
      <p:sp>
        <p:nvSpPr>
          <p:cNvPr id="6" name="Text Placeholder 5">
            <a:extLst>
              <a:ext uri="{FF2B5EF4-FFF2-40B4-BE49-F238E27FC236}">
                <a16:creationId xmlns:a16="http://schemas.microsoft.com/office/drawing/2014/main" id="{8EF35676-49DE-E547-B19F-0A8B69E1FA3A}"/>
              </a:ext>
            </a:extLst>
          </p:cNvPr>
          <p:cNvSpPr>
            <a:spLocks noGrp="1"/>
          </p:cNvSpPr>
          <p:nvPr>
            <p:ph type="body" sz="quarter" idx="10"/>
          </p:nvPr>
        </p:nvSpPr>
        <p:spPr/>
        <p:txBody>
          <a:bodyPr/>
          <a:lstStyle/>
          <a:p>
            <a:endParaRPr lang="en-US" dirty="0"/>
          </a:p>
        </p:txBody>
      </p:sp>
      <p:sp>
        <p:nvSpPr>
          <p:cNvPr id="5" name="Oval 4">
            <a:extLst>
              <a:ext uri="{FF2B5EF4-FFF2-40B4-BE49-F238E27FC236}">
                <a16:creationId xmlns:a16="http://schemas.microsoft.com/office/drawing/2014/main" id="{EC1F312A-D0C0-1843-A418-CDC4CAD4FE47}"/>
              </a:ext>
            </a:extLst>
          </p:cNvPr>
          <p:cNvSpPr/>
          <p:nvPr/>
        </p:nvSpPr>
        <p:spPr>
          <a:xfrm>
            <a:off x="6260442" y="498242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Lecture11_Slide1.mp3" descr="Lecture11_Slide1.mp3">
            <a:hlinkClick r:id="" action="ppaction://media"/>
            <a:extLst>
              <a:ext uri="{FF2B5EF4-FFF2-40B4-BE49-F238E27FC236}">
                <a16:creationId xmlns:a16="http://schemas.microsoft.com/office/drawing/2014/main" id="{EA7F3AC9-760B-A74C-AFF7-7E9AF1B64E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329235" y="5053785"/>
            <a:ext cx="812800" cy="812800"/>
          </a:xfrm>
          <a:prstGeom prst="rect">
            <a:avLst/>
          </a:prstGeom>
        </p:spPr>
      </p:pic>
    </p:spTree>
    <p:extLst>
      <p:ext uri="{BB962C8B-B14F-4D97-AF65-F5344CB8AC3E}">
        <p14:creationId xmlns:p14="http://schemas.microsoft.com/office/powerpoint/2010/main" val="2378674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7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41664CE-7403-0841-BD9D-2BA241C2185B}"/>
              </a:ext>
            </a:extLst>
          </p:cNvPr>
          <p:cNvSpPr>
            <a:spLocks noGrp="1"/>
          </p:cNvSpPr>
          <p:nvPr>
            <p:ph type="title"/>
          </p:nvPr>
        </p:nvSpPr>
        <p:spPr/>
        <p:txBody>
          <a:bodyPr/>
          <a:lstStyle/>
          <a:p>
            <a:r>
              <a:rPr lang="en-US" dirty="0"/>
              <a:t>11.2 Indirect climate policies</a:t>
            </a:r>
          </a:p>
        </p:txBody>
      </p:sp>
      <p:sp>
        <p:nvSpPr>
          <p:cNvPr id="11" name="Content Placeholder 10">
            <a:extLst>
              <a:ext uri="{FF2B5EF4-FFF2-40B4-BE49-F238E27FC236}">
                <a16:creationId xmlns:a16="http://schemas.microsoft.com/office/drawing/2014/main" id="{2B811810-2E48-8448-812A-328DCB8345B5}"/>
              </a:ext>
            </a:extLst>
          </p:cNvPr>
          <p:cNvSpPr>
            <a:spLocks noGrp="1"/>
          </p:cNvSpPr>
          <p:nvPr>
            <p:ph sz="half" idx="2"/>
          </p:nvPr>
        </p:nvSpPr>
        <p:spPr>
          <a:xfrm>
            <a:off x="663575" y="2910428"/>
            <a:ext cx="4873625" cy="3124928"/>
          </a:xfrm>
        </p:spPr>
        <p:txBody>
          <a:bodyPr>
            <a:normAutofit/>
          </a:bodyPr>
          <a:lstStyle/>
          <a:p>
            <a:pPr marL="342900" indent="-342900">
              <a:buFont typeface="Arial" panose="020B0604020202020204" pitchFamily="34" charset="0"/>
              <a:buChar char="•"/>
            </a:pPr>
            <a:r>
              <a:rPr lang="en-US" dirty="0">
                <a:solidFill>
                  <a:schemeClr val="tx1"/>
                </a:solidFill>
              </a:rPr>
              <a:t>Rule that enforces a maximum carbon intensity of a given fuel</a:t>
            </a:r>
          </a:p>
          <a:p>
            <a:pPr marL="342900" indent="-342900">
              <a:buFont typeface="Arial" panose="020B0604020202020204" pitchFamily="34" charset="0"/>
              <a:buChar char="•"/>
            </a:pPr>
            <a:r>
              <a:rPr lang="en-US" dirty="0">
                <a:solidFill>
                  <a:schemeClr val="tx1"/>
                </a:solidFill>
              </a:rPr>
              <a:t>Penalty for selling/importing fuels that do not meet the standard</a:t>
            </a:r>
          </a:p>
          <a:p>
            <a:pPr marL="342900" indent="-342900">
              <a:buFont typeface="Arial" panose="020B0604020202020204" pitchFamily="34" charset="0"/>
              <a:buChar char="•"/>
            </a:pPr>
            <a:r>
              <a:rPr lang="en-US" dirty="0">
                <a:solidFill>
                  <a:schemeClr val="tx1"/>
                </a:solidFill>
              </a:rPr>
              <a:t>British Columbia and California are common examples</a:t>
            </a:r>
          </a:p>
          <a:p>
            <a:pPr marL="342900" indent="-342900">
              <a:buFont typeface="Arial" panose="020B0604020202020204" pitchFamily="34" charset="0"/>
              <a:buChar char="•"/>
            </a:pPr>
            <a:r>
              <a:rPr lang="en-US" dirty="0">
                <a:solidFill>
                  <a:schemeClr val="tx1"/>
                </a:solidFill>
              </a:rPr>
              <a:t>Potential challenge: indirect land impacts</a:t>
            </a:r>
          </a:p>
        </p:txBody>
      </p:sp>
      <p:sp>
        <p:nvSpPr>
          <p:cNvPr id="7" name="Slide Number Placeholder 6">
            <a:extLst>
              <a:ext uri="{FF2B5EF4-FFF2-40B4-BE49-F238E27FC236}">
                <a16:creationId xmlns:a16="http://schemas.microsoft.com/office/drawing/2014/main" id="{A7938C04-44B9-C14E-A6F9-FE53EE8DEEFB}"/>
              </a:ext>
            </a:extLst>
          </p:cNvPr>
          <p:cNvSpPr>
            <a:spLocks noGrp="1"/>
          </p:cNvSpPr>
          <p:nvPr>
            <p:ph type="sldNum" sz="quarter" idx="12"/>
          </p:nvPr>
        </p:nvSpPr>
        <p:spPr/>
        <p:txBody>
          <a:bodyPr/>
          <a:lstStyle/>
          <a:p>
            <a:fld id="{709224B1-416C-A648-9EFE-8567A5B13899}" type="slidenum">
              <a:rPr lang="en-US" smtClean="0"/>
              <a:pPr/>
              <a:t>10</a:t>
            </a:fld>
            <a:endParaRPr lang="en-US"/>
          </a:p>
        </p:txBody>
      </p:sp>
      <p:sp>
        <p:nvSpPr>
          <p:cNvPr id="14" name="Text Placeholder 13">
            <a:extLst>
              <a:ext uri="{FF2B5EF4-FFF2-40B4-BE49-F238E27FC236}">
                <a16:creationId xmlns:a16="http://schemas.microsoft.com/office/drawing/2014/main" id="{FDC3C1AF-0FEE-0C4B-997E-29AC24BC26D5}"/>
              </a:ext>
            </a:extLst>
          </p:cNvPr>
          <p:cNvSpPr>
            <a:spLocks noGrp="1"/>
          </p:cNvSpPr>
          <p:nvPr>
            <p:ph type="body" sz="quarter" idx="13"/>
          </p:nvPr>
        </p:nvSpPr>
        <p:spPr/>
        <p:txBody>
          <a:bodyPr/>
          <a:lstStyle/>
          <a:p>
            <a:r>
              <a:rPr lang="en-US" dirty="0">
                <a:latin typeface="Open Sans"/>
                <a:ea typeface="Open Sans SemiBold"/>
                <a:cs typeface="Open Sans SemiBold"/>
              </a:rPr>
              <a:t>Low-carbon fuel standards</a:t>
            </a:r>
          </a:p>
        </p:txBody>
      </p:sp>
      <p:sp>
        <p:nvSpPr>
          <p:cNvPr id="2" name="Text Placeholder 1"/>
          <p:cNvSpPr>
            <a:spLocks noGrp="1"/>
          </p:cNvSpPr>
          <p:nvPr>
            <p:ph type="body" sz="quarter" idx="17"/>
          </p:nvPr>
        </p:nvSpPr>
        <p:spPr>
          <a:xfrm>
            <a:off x="663575" y="6054170"/>
            <a:ext cx="5157787" cy="356018"/>
          </a:xfrm>
        </p:spPr>
        <p:txBody>
          <a:bodyPr/>
          <a:lstStyle/>
          <a:p>
            <a:r>
              <a:rPr lang="sv-SE" b="1" dirty="0"/>
              <a:t>Picture source</a:t>
            </a:r>
            <a:r>
              <a:rPr lang="sv-SE" dirty="0"/>
              <a:t>: Mike Young, </a:t>
            </a:r>
            <a:r>
              <a:rPr lang="sv-SE" dirty="0" err="1">
                <a:hlinkClick r:id="rId5"/>
              </a:rPr>
              <a:t>picture</a:t>
            </a:r>
            <a:r>
              <a:rPr lang="sv-SE" dirty="0"/>
              <a:t>, public </a:t>
            </a:r>
            <a:r>
              <a:rPr lang="sv-SE" dirty="0" err="1"/>
              <a:t>domain</a:t>
            </a:r>
            <a:endParaRPr lang="sv-SE" dirty="0"/>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29055" y="2355686"/>
            <a:ext cx="5348545" cy="3739803"/>
          </a:xfrm>
          <a:prstGeom prst="rect">
            <a:avLst/>
          </a:prstGeom>
        </p:spPr>
      </p:pic>
      <p:sp>
        <p:nvSpPr>
          <p:cNvPr id="8" name="Oval 7">
            <a:extLst>
              <a:ext uri="{FF2B5EF4-FFF2-40B4-BE49-F238E27FC236}">
                <a16:creationId xmlns:a16="http://schemas.microsoft.com/office/drawing/2014/main" id="{4F7AA989-CD7A-654F-8C70-A4E45F76AE86}"/>
              </a:ext>
            </a:extLst>
          </p:cNvPr>
          <p:cNvSpPr/>
          <p:nvPr/>
        </p:nvSpPr>
        <p:spPr>
          <a:xfrm>
            <a:off x="8315937" y="117470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Lecture11_Slide10.mp3" descr="Lecture11_Slide10.mp3">
            <a:hlinkClick r:id="" action="ppaction://media"/>
            <a:extLst>
              <a:ext uri="{FF2B5EF4-FFF2-40B4-BE49-F238E27FC236}">
                <a16:creationId xmlns:a16="http://schemas.microsoft.com/office/drawing/2014/main" id="{6C5429CA-F48F-7648-A613-3551FE81A94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7302" y="1246065"/>
            <a:ext cx="812800" cy="812800"/>
          </a:xfrm>
          <a:prstGeom prst="rect">
            <a:avLst/>
          </a:prstGeom>
        </p:spPr>
      </p:pic>
    </p:spTree>
    <p:extLst>
      <p:ext uri="{BB962C8B-B14F-4D97-AF65-F5344CB8AC3E}">
        <p14:creationId xmlns:p14="http://schemas.microsoft.com/office/powerpoint/2010/main" val="362213829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87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11.2 Indirect climate policies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p:txBody>
          <a:bodyPr/>
          <a:lstStyle/>
          <a:p>
            <a:pPr marL="342900" indent="-342900">
              <a:buFont typeface="Arial" panose="020B0604020202020204" pitchFamily="34" charset="0"/>
              <a:buChar char="•"/>
            </a:pPr>
            <a:r>
              <a:rPr lang="en-US" dirty="0"/>
              <a:t>Schemes that encourage fuel substitution </a:t>
            </a:r>
          </a:p>
          <a:p>
            <a:pPr marL="342900" indent="-342900">
              <a:buFont typeface="Arial" panose="020B0604020202020204" pitchFamily="34" charset="0"/>
              <a:buChar char="•"/>
            </a:pPr>
            <a:r>
              <a:rPr lang="en-US" dirty="0"/>
              <a:t>They can impact both local air quality and global carbon emissions.</a:t>
            </a:r>
          </a:p>
          <a:p>
            <a:pPr marL="342900" indent="-342900">
              <a:buFont typeface="Arial" panose="020B0604020202020204" pitchFamily="34" charset="0"/>
              <a:buChar char="•"/>
            </a:pPr>
            <a:r>
              <a:rPr lang="en-US" dirty="0"/>
              <a:t>They can consist in subsidies or taxes on certain fuels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11</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860700" cy="439247"/>
          </a:xfrm>
        </p:spPr>
        <p:txBody>
          <a:bodyPr>
            <a:normAutofit/>
          </a:bodyPr>
          <a:lstStyle/>
          <a:p>
            <a:r>
              <a:rPr lang="en-US" dirty="0">
                <a:latin typeface="Open Sans"/>
                <a:ea typeface="Open Sans SemiBold"/>
                <a:cs typeface="Open Sans SemiBold"/>
              </a:rPr>
              <a:t>Fuel substitution schemes</a:t>
            </a:r>
          </a:p>
        </p:txBody>
      </p:sp>
      <p:sp>
        <p:nvSpPr>
          <p:cNvPr id="6" name="Oval 5">
            <a:extLst>
              <a:ext uri="{FF2B5EF4-FFF2-40B4-BE49-F238E27FC236}">
                <a16:creationId xmlns:a16="http://schemas.microsoft.com/office/drawing/2014/main" id="{F602E663-F0B3-8C44-9288-8E21C7A6AB85}"/>
              </a:ext>
            </a:extLst>
          </p:cNvPr>
          <p:cNvSpPr/>
          <p:nvPr/>
        </p:nvSpPr>
        <p:spPr>
          <a:xfrm>
            <a:off x="8315937" y="117470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1_Slide11.mp3" descr="Lecture11_Slide11.mp3">
            <a:hlinkClick r:id="" action="ppaction://media"/>
            <a:extLst>
              <a:ext uri="{FF2B5EF4-FFF2-40B4-BE49-F238E27FC236}">
                <a16:creationId xmlns:a16="http://schemas.microsoft.com/office/drawing/2014/main" id="{BF7EF85C-57F0-4840-8B9C-3C096A4B10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7302" y="1246065"/>
            <a:ext cx="812800" cy="812800"/>
          </a:xfrm>
          <a:prstGeom prst="rect">
            <a:avLst/>
          </a:prstGeom>
        </p:spPr>
      </p:pic>
    </p:spTree>
    <p:extLst>
      <p:ext uri="{BB962C8B-B14F-4D97-AF65-F5344CB8AC3E}">
        <p14:creationId xmlns:p14="http://schemas.microsoft.com/office/powerpoint/2010/main" val="65813280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74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11.2 Indirect climate policies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a:xfrm>
            <a:off x="663880" y="2582945"/>
            <a:ext cx="4270070" cy="3421930"/>
          </a:xfrm>
        </p:spPr>
        <p:txBody>
          <a:bodyPr/>
          <a:lstStyle/>
          <a:p>
            <a:r>
              <a:rPr lang="en-US" dirty="0"/>
              <a:t>As land use has a huge impact on the carbon cycle, government policies regarding land use impact carbon emissions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12</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860700" cy="439247"/>
          </a:xfrm>
        </p:spPr>
        <p:txBody>
          <a:bodyPr>
            <a:normAutofit/>
          </a:bodyPr>
          <a:lstStyle/>
          <a:p>
            <a:r>
              <a:rPr lang="en-US" dirty="0">
                <a:latin typeface="Open Sans"/>
                <a:ea typeface="Open Sans SemiBold"/>
                <a:cs typeface="Open Sans SemiBold"/>
              </a:rPr>
              <a:t>Land use policies</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3725" y="2648712"/>
            <a:ext cx="5916675" cy="2958338"/>
          </a:xfrm>
          <a:prstGeom prst="rect">
            <a:avLst/>
          </a:prstGeom>
        </p:spPr>
      </p:pic>
      <p:sp>
        <p:nvSpPr>
          <p:cNvPr id="10" name="Text Placeholder 1"/>
          <p:cNvSpPr>
            <a:spLocks noGrp="1"/>
          </p:cNvSpPr>
          <p:nvPr>
            <p:ph type="body" sz="quarter" idx="17"/>
          </p:nvPr>
        </p:nvSpPr>
        <p:spPr>
          <a:xfrm>
            <a:off x="663575" y="6044762"/>
            <a:ext cx="5157787" cy="356018"/>
          </a:xfrm>
        </p:spPr>
        <p:txBody>
          <a:bodyPr/>
          <a:lstStyle/>
          <a:p>
            <a:r>
              <a:rPr lang="sv-SE" b="1" dirty="0"/>
              <a:t>Picture source</a:t>
            </a:r>
            <a:r>
              <a:rPr lang="sv-SE" dirty="0"/>
              <a:t>: </a:t>
            </a:r>
            <a:r>
              <a:rPr lang="sv-SE" dirty="0" err="1"/>
              <a:t>Uddinkabir</a:t>
            </a:r>
            <a:r>
              <a:rPr lang="sv-SE" dirty="0"/>
              <a:t>, </a:t>
            </a:r>
            <a:r>
              <a:rPr lang="sv-SE" dirty="0" err="1">
                <a:hlinkClick r:id="rId6"/>
              </a:rPr>
              <a:t>picture</a:t>
            </a:r>
            <a:r>
              <a:rPr lang="sv-SE" dirty="0"/>
              <a:t>, </a:t>
            </a:r>
            <a:r>
              <a:rPr lang="sv-SE" dirty="0" err="1"/>
              <a:t>licensed</a:t>
            </a:r>
            <a:r>
              <a:rPr lang="sv-SE" dirty="0"/>
              <a:t> under </a:t>
            </a:r>
            <a:r>
              <a:rPr lang="sv-SE" dirty="0">
                <a:hlinkClick r:id="rId7"/>
              </a:rPr>
              <a:t>CC BY-SA 4.0</a:t>
            </a:r>
            <a:endParaRPr lang="sv-SE" dirty="0"/>
          </a:p>
        </p:txBody>
      </p:sp>
      <p:sp>
        <p:nvSpPr>
          <p:cNvPr id="11" name="Oval 10">
            <a:extLst>
              <a:ext uri="{FF2B5EF4-FFF2-40B4-BE49-F238E27FC236}">
                <a16:creationId xmlns:a16="http://schemas.microsoft.com/office/drawing/2014/main" id="{6B09E94B-85E1-D744-AA4D-E73310DD8CC5}"/>
              </a:ext>
            </a:extLst>
          </p:cNvPr>
          <p:cNvSpPr/>
          <p:nvPr/>
        </p:nvSpPr>
        <p:spPr>
          <a:xfrm>
            <a:off x="8315937" y="117470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11_Slide12.mp3" descr="Lecture11_Slide12.mp3">
            <a:hlinkClick r:id="" action="ppaction://media"/>
            <a:extLst>
              <a:ext uri="{FF2B5EF4-FFF2-40B4-BE49-F238E27FC236}">
                <a16:creationId xmlns:a16="http://schemas.microsoft.com/office/drawing/2014/main" id="{CC5AA200-44C3-104A-BC5B-78707B791A3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7302" y="1247819"/>
            <a:ext cx="812800" cy="812800"/>
          </a:xfrm>
          <a:prstGeom prst="rect">
            <a:avLst/>
          </a:prstGeom>
        </p:spPr>
      </p:pic>
    </p:spTree>
    <p:extLst>
      <p:ext uri="{BB962C8B-B14F-4D97-AF65-F5344CB8AC3E}">
        <p14:creationId xmlns:p14="http://schemas.microsoft.com/office/powerpoint/2010/main" val="257505026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09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11.3 Examples - Indonesia</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13</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860700" cy="439247"/>
          </a:xfrm>
        </p:spPr>
        <p:txBody>
          <a:bodyPr>
            <a:normAutofit/>
          </a:bodyPr>
          <a:lstStyle/>
          <a:p>
            <a:r>
              <a:rPr lang="en-US" dirty="0">
                <a:latin typeface="Open Sans"/>
                <a:ea typeface="Open Sans SemiBold"/>
                <a:cs typeface="Open Sans SemiBold"/>
              </a:rPr>
              <a:t>An overview</a:t>
            </a:r>
          </a:p>
        </p:txBody>
      </p:sp>
      <p:graphicFrame>
        <p:nvGraphicFramePr>
          <p:cNvPr id="10" name="Table 9"/>
          <p:cNvGraphicFramePr>
            <a:graphicFrameLocks noGrp="1"/>
          </p:cNvGraphicFramePr>
          <p:nvPr>
            <p:extLst>
              <p:ext uri="{D42A27DB-BD31-4B8C-83A1-F6EECF244321}">
                <p14:modId xmlns:p14="http://schemas.microsoft.com/office/powerpoint/2010/main" val="755326027"/>
              </p:ext>
            </p:extLst>
          </p:nvPr>
        </p:nvGraphicFramePr>
        <p:xfrm>
          <a:off x="1799399" y="2569706"/>
          <a:ext cx="8217749" cy="3027680"/>
        </p:xfrm>
        <a:graphic>
          <a:graphicData uri="http://schemas.openxmlformats.org/drawingml/2006/table">
            <a:tbl>
              <a:tblPr firstRow="1" bandRow="1">
                <a:tableStyleId>{5C22544A-7EE6-4342-B048-85BDC9FD1C3A}</a:tableStyleId>
              </a:tblPr>
              <a:tblGrid>
                <a:gridCol w="1528192">
                  <a:extLst>
                    <a:ext uri="{9D8B030D-6E8A-4147-A177-3AD203B41FA5}">
                      <a16:colId xmlns:a16="http://schemas.microsoft.com/office/drawing/2014/main" val="1645245534"/>
                    </a:ext>
                  </a:extLst>
                </a:gridCol>
                <a:gridCol w="2303188">
                  <a:extLst>
                    <a:ext uri="{9D8B030D-6E8A-4147-A177-3AD203B41FA5}">
                      <a16:colId xmlns:a16="http://schemas.microsoft.com/office/drawing/2014/main" val="2578712314"/>
                    </a:ext>
                  </a:extLst>
                </a:gridCol>
                <a:gridCol w="2351314">
                  <a:extLst>
                    <a:ext uri="{9D8B030D-6E8A-4147-A177-3AD203B41FA5}">
                      <a16:colId xmlns:a16="http://schemas.microsoft.com/office/drawing/2014/main" val="1420980194"/>
                    </a:ext>
                  </a:extLst>
                </a:gridCol>
                <a:gridCol w="2035055">
                  <a:extLst>
                    <a:ext uri="{9D8B030D-6E8A-4147-A177-3AD203B41FA5}">
                      <a16:colId xmlns:a16="http://schemas.microsoft.com/office/drawing/2014/main" val="2717006863"/>
                    </a:ext>
                  </a:extLst>
                </a:gridCol>
              </a:tblGrid>
              <a:tr h="370840">
                <a:tc>
                  <a:txBody>
                    <a:bodyPr/>
                    <a:lstStyle/>
                    <a:p>
                      <a:endParaRPr lang="en-GB" sz="1200" noProof="0" dirty="0">
                        <a:latin typeface="Open Sans"/>
                        <a:ea typeface="Open Sans"/>
                        <a:cs typeface="Open Sans"/>
                      </a:endParaRPr>
                    </a:p>
                  </a:txBody>
                  <a:tcPr/>
                </a:tc>
                <a:tc>
                  <a:txBody>
                    <a:bodyPr/>
                    <a:lstStyle/>
                    <a:p>
                      <a:pPr algn="ctr"/>
                      <a:r>
                        <a:rPr lang="en-GB" sz="1200" noProof="0" dirty="0">
                          <a:latin typeface="Open Sans"/>
                          <a:ea typeface="Open Sans"/>
                          <a:cs typeface="Open Sans"/>
                        </a:rPr>
                        <a:t>SDG7</a:t>
                      </a:r>
                    </a:p>
                  </a:txBody>
                  <a:tcPr anchor="ctr"/>
                </a:tc>
                <a:tc>
                  <a:txBody>
                    <a:bodyPr/>
                    <a:lstStyle/>
                    <a:p>
                      <a:pPr algn="ctr"/>
                      <a:r>
                        <a:rPr lang="en-GB" sz="1200" noProof="0" dirty="0">
                          <a:latin typeface="Open Sans"/>
                          <a:ea typeface="Open Sans"/>
                          <a:cs typeface="Open Sans"/>
                        </a:rPr>
                        <a:t>NDC</a:t>
                      </a:r>
                    </a:p>
                  </a:txBody>
                  <a:tcPr anchor="ctr"/>
                </a:tc>
                <a:tc>
                  <a:txBody>
                    <a:bodyPr/>
                    <a:lstStyle/>
                    <a:p>
                      <a:pPr algn="ctr"/>
                      <a:r>
                        <a:rPr lang="en-GB" sz="1200" noProof="0" dirty="0">
                          <a:latin typeface="Open Sans"/>
                          <a:ea typeface="Open Sans"/>
                          <a:cs typeface="Open Sans"/>
                        </a:rPr>
                        <a:t>RUEN</a:t>
                      </a:r>
                    </a:p>
                  </a:txBody>
                  <a:tcPr anchor="ctr"/>
                </a:tc>
                <a:extLst>
                  <a:ext uri="{0D108BD9-81ED-4DB2-BD59-A6C34878D82A}">
                    <a16:rowId xmlns:a16="http://schemas.microsoft.com/office/drawing/2014/main" val="186682620"/>
                  </a:ext>
                </a:extLst>
              </a:tr>
              <a:tr h="370840">
                <a:tc>
                  <a:txBody>
                    <a:bodyPr/>
                    <a:lstStyle/>
                    <a:p>
                      <a:r>
                        <a:rPr lang="en-GB" sz="1200" b="1" noProof="0" dirty="0">
                          <a:latin typeface="Open Sans"/>
                          <a:ea typeface="Open Sans"/>
                          <a:cs typeface="Open Sans"/>
                        </a:rPr>
                        <a:t>Policy document</a:t>
                      </a:r>
                    </a:p>
                  </a:txBody>
                  <a:tcPr/>
                </a:tc>
                <a:tc>
                  <a:txBody>
                    <a:bodyPr/>
                    <a:lstStyle/>
                    <a:p>
                      <a:pPr algn="ctr"/>
                      <a:r>
                        <a:rPr lang="en-GB" sz="1200" noProof="0" dirty="0">
                          <a:latin typeface="Open Sans"/>
                          <a:ea typeface="Open Sans"/>
                          <a:cs typeface="Open Sans"/>
                        </a:rPr>
                        <a:t>President Regulation N. 59 year 2017 on the</a:t>
                      </a:r>
                      <a:r>
                        <a:rPr lang="en-GB" sz="1200" baseline="0" noProof="0" dirty="0">
                          <a:latin typeface="Open Sans"/>
                          <a:ea typeface="Open Sans"/>
                          <a:cs typeface="Open Sans"/>
                        </a:rPr>
                        <a:t> implementation of the SDGs</a:t>
                      </a:r>
                      <a:endParaRPr lang="en-GB" sz="1200" noProof="0" dirty="0">
                        <a:latin typeface="Open Sans"/>
                        <a:ea typeface="Open Sans"/>
                        <a:cs typeface="Open Sans"/>
                      </a:endParaRPr>
                    </a:p>
                  </a:txBody>
                  <a:tcPr anchor="ctr"/>
                </a:tc>
                <a:tc>
                  <a:txBody>
                    <a:bodyPr/>
                    <a:lstStyle/>
                    <a:p>
                      <a:pPr algn="ctr"/>
                      <a:r>
                        <a:rPr lang="en-GB" sz="1200" noProof="0" dirty="0">
                          <a:latin typeface="Open Sans"/>
                          <a:ea typeface="Open Sans"/>
                          <a:cs typeface="Open Sans"/>
                        </a:rPr>
                        <a:t>Law N. 16</a:t>
                      </a:r>
                      <a:r>
                        <a:rPr lang="en-GB" sz="1200" baseline="0" noProof="0" dirty="0">
                          <a:latin typeface="Open Sans"/>
                          <a:ea typeface="Open Sans"/>
                          <a:cs typeface="Open Sans"/>
                        </a:rPr>
                        <a:t> year 2016 on the ratification of the Paris Agreement to the UNFCCC</a:t>
                      </a:r>
                      <a:endParaRPr lang="en-GB" sz="1200" noProof="0" dirty="0">
                        <a:latin typeface="Open Sans"/>
                        <a:ea typeface="Open Sans"/>
                        <a:cs typeface="Open Sans"/>
                      </a:endParaRPr>
                    </a:p>
                  </a:txBody>
                  <a:tcPr anchor="ctr"/>
                </a:tc>
                <a:tc>
                  <a:txBody>
                    <a:bodyPr/>
                    <a:lstStyle/>
                    <a:p>
                      <a:pPr algn="ctr"/>
                      <a:r>
                        <a:rPr lang="en-GB" sz="1200" noProof="0" dirty="0">
                          <a:latin typeface="Open Sans"/>
                          <a:ea typeface="Open Sans"/>
                          <a:cs typeface="Open Sans"/>
                        </a:rPr>
                        <a:t>President Regulation</a:t>
                      </a:r>
                      <a:r>
                        <a:rPr lang="en-GB" sz="1200" baseline="0" noProof="0" dirty="0">
                          <a:latin typeface="Open Sans"/>
                          <a:ea typeface="Open Sans"/>
                          <a:cs typeface="Open Sans"/>
                        </a:rPr>
                        <a:t> N. 22 year 2017 on National Energy Planning (RUEN)</a:t>
                      </a:r>
                      <a:endParaRPr lang="en-GB" sz="1200" noProof="0" dirty="0">
                        <a:latin typeface="Open Sans"/>
                        <a:ea typeface="Open Sans"/>
                        <a:cs typeface="Open Sans"/>
                      </a:endParaRPr>
                    </a:p>
                  </a:txBody>
                  <a:tcPr anchor="ctr"/>
                </a:tc>
                <a:extLst>
                  <a:ext uri="{0D108BD9-81ED-4DB2-BD59-A6C34878D82A}">
                    <a16:rowId xmlns:a16="http://schemas.microsoft.com/office/drawing/2014/main" val="393827423"/>
                  </a:ext>
                </a:extLst>
              </a:tr>
              <a:tr h="370840">
                <a:tc>
                  <a:txBody>
                    <a:bodyPr/>
                    <a:lstStyle/>
                    <a:p>
                      <a:r>
                        <a:rPr lang="en-GB" sz="1200" b="1" noProof="0" dirty="0">
                          <a:latin typeface="Open Sans"/>
                          <a:ea typeface="Open Sans"/>
                          <a:cs typeface="Open Sans"/>
                        </a:rPr>
                        <a:t>Key theme</a:t>
                      </a:r>
                    </a:p>
                  </a:txBody>
                  <a:tcPr/>
                </a:tc>
                <a:tc>
                  <a:txBody>
                    <a:bodyPr/>
                    <a:lstStyle/>
                    <a:p>
                      <a:pPr algn="ctr"/>
                      <a:r>
                        <a:rPr lang="en-GB" sz="1200" noProof="0" dirty="0">
                          <a:latin typeface="Open Sans"/>
                          <a:ea typeface="Open Sans"/>
                          <a:cs typeface="Open Sans"/>
                        </a:rPr>
                        <a:t>Sustainable Development Goals (SDGs)</a:t>
                      </a:r>
                    </a:p>
                  </a:txBody>
                  <a:tcPr anchor="ctr"/>
                </a:tc>
                <a:tc>
                  <a:txBody>
                    <a:bodyPr/>
                    <a:lstStyle/>
                    <a:p>
                      <a:pPr algn="ctr"/>
                      <a:r>
                        <a:rPr lang="en-GB" sz="1200" noProof="0" dirty="0">
                          <a:latin typeface="Open Sans"/>
                          <a:ea typeface="Open Sans"/>
                          <a:cs typeface="Open Sans"/>
                        </a:rPr>
                        <a:t>Nationally Determined Contribution (NDC)</a:t>
                      </a:r>
                    </a:p>
                  </a:txBody>
                  <a:tcPr anchor="ctr"/>
                </a:tc>
                <a:tc>
                  <a:txBody>
                    <a:bodyPr/>
                    <a:lstStyle/>
                    <a:p>
                      <a:pPr algn="ctr"/>
                      <a:r>
                        <a:rPr lang="en-GB" sz="1200" noProof="0" dirty="0">
                          <a:latin typeface="Open Sans"/>
                          <a:ea typeface="Open Sans"/>
                          <a:cs typeface="Open Sans"/>
                        </a:rPr>
                        <a:t>National Energy General Plan (RUEN)</a:t>
                      </a:r>
                    </a:p>
                  </a:txBody>
                  <a:tcPr anchor="ctr"/>
                </a:tc>
                <a:extLst>
                  <a:ext uri="{0D108BD9-81ED-4DB2-BD59-A6C34878D82A}">
                    <a16:rowId xmlns:a16="http://schemas.microsoft.com/office/drawing/2014/main" val="4040859204"/>
                  </a:ext>
                </a:extLst>
              </a:tr>
              <a:tr h="370840">
                <a:tc>
                  <a:txBody>
                    <a:bodyPr/>
                    <a:lstStyle/>
                    <a:p>
                      <a:r>
                        <a:rPr lang="en-GB" sz="1200" b="1" noProof="0" dirty="0">
                          <a:latin typeface="Open Sans"/>
                          <a:ea typeface="Open Sans"/>
                          <a:cs typeface="Open Sans"/>
                        </a:rPr>
                        <a:t>Content</a:t>
                      </a:r>
                    </a:p>
                  </a:txBody>
                  <a:tcPr/>
                </a:tc>
                <a:tc>
                  <a:txBody>
                    <a:bodyPr/>
                    <a:lstStyle/>
                    <a:p>
                      <a:pPr algn="ctr"/>
                      <a:r>
                        <a:rPr lang="en-GB" sz="1200" noProof="0" dirty="0">
                          <a:latin typeface="Open Sans"/>
                          <a:ea typeface="Open Sans"/>
                          <a:cs typeface="Open Sans"/>
                        </a:rPr>
                        <a:t>A</a:t>
                      </a:r>
                      <a:r>
                        <a:rPr lang="en-GB" sz="1200" baseline="0" noProof="0" dirty="0">
                          <a:latin typeface="Open Sans"/>
                          <a:ea typeface="Open Sans"/>
                          <a:cs typeface="Open Sans"/>
                        </a:rPr>
                        <a:t> guide to achieve universal access to energy, increased energy efficiency, and expanded use of renewable energy</a:t>
                      </a:r>
                      <a:endParaRPr lang="en-GB" sz="1200" noProof="0" dirty="0">
                        <a:latin typeface="Open Sans"/>
                        <a:ea typeface="Open Sans"/>
                        <a:cs typeface="Open Sans"/>
                      </a:endParaRPr>
                    </a:p>
                  </a:txBody>
                  <a:tcPr anchor="ctr"/>
                </a:tc>
                <a:tc>
                  <a:txBody>
                    <a:bodyPr/>
                    <a:lstStyle/>
                    <a:p>
                      <a:pPr algn="ctr"/>
                      <a:r>
                        <a:rPr lang="en-GB" sz="1200" noProof="0" dirty="0">
                          <a:latin typeface="Open Sans"/>
                          <a:ea typeface="Open Sans"/>
                          <a:cs typeface="Open Sans"/>
                        </a:rPr>
                        <a:t>A guide to achieve the NDC targets of national emission reductions per sector</a:t>
                      </a:r>
                    </a:p>
                  </a:txBody>
                  <a:tcPr anchor="ctr"/>
                </a:tc>
                <a:tc>
                  <a:txBody>
                    <a:bodyPr/>
                    <a:lstStyle/>
                    <a:p>
                      <a:pPr algn="ctr"/>
                      <a:r>
                        <a:rPr lang="en-GB" sz="1200" noProof="0" dirty="0">
                          <a:latin typeface="Open Sans"/>
                          <a:ea typeface="Open Sans"/>
                          <a:cs typeface="Open Sans"/>
                        </a:rPr>
                        <a:t>A guide to provide the direction of national Energy Management for</a:t>
                      </a:r>
                      <a:r>
                        <a:rPr lang="en-GB" sz="1200" baseline="0" noProof="0" dirty="0">
                          <a:latin typeface="Open Sans"/>
                          <a:ea typeface="Open Sans"/>
                          <a:cs typeface="Open Sans"/>
                        </a:rPr>
                        <a:t> achieving energy independence and energy security</a:t>
                      </a:r>
                      <a:endParaRPr lang="en-GB" sz="1200" noProof="0" dirty="0">
                        <a:latin typeface="Open Sans"/>
                        <a:ea typeface="Open Sans"/>
                        <a:cs typeface="Open Sans"/>
                      </a:endParaRPr>
                    </a:p>
                  </a:txBody>
                  <a:tcPr anchor="ctr"/>
                </a:tc>
                <a:extLst>
                  <a:ext uri="{0D108BD9-81ED-4DB2-BD59-A6C34878D82A}">
                    <a16:rowId xmlns:a16="http://schemas.microsoft.com/office/drawing/2014/main" val="1816809033"/>
                  </a:ext>
                </a:extLst>
              </a:tr>
              <a:tr h="370840">
                <a:tc>
                  <a:txBody>
                    <a:bodyPr/>
                    <a:lstStyle/>
                    <a:p>
                      <a:r>
                        <a:rPr lang="en-GB" sz="1200" b="1" noProof="0" dirty="0">
                          <a:latin typeface="Open Sans"/>
                          <a:ea typeface="Open Sans"/>
                          <a:cs typeface="Open Sans"/>
                        </a:rPr>
                        <a:t>Time frame</a:t>
                      </a:r>
                    </a:p>
                  </a:txBody>
                  <a:tcPr/>
                </a:tc>
                <a:tc>
                  <a:txBody>
                    <a:bodyPr/>
                    <a:lstStyle/>
                    <a:p>
                      <a:pPr algn="ctr"/>
                      <a:r>
                        <a:rPr lang="en-GB" sz="1200" noProof="0" dirty="0">
                          <a:latin typeface="Open Sans"/>
                          <a:ea typeface="Open Sans"/>
                          <a:cs typeface="Open Sans"/>
                        </a:rPr>
                        <a:t>Up to 2019</a:t>
                      </a:r>
                    </a:p>
                  </a:txBody>
                  <a:tcPr anchor="ctr"/>
                </a:tc>
                <a:tc>
                  <a:txBody>
                    <a:bodyPr/>
                    <a:lstStyle/>
                    <a:p>
                      <a:pPr algn="ctr"/>
                      <a:r>
                        <a:rPr lang="en-GB" sz="1200" noProof="0" dirty="0">
                          <a:latin typeface="Open Sans"/>
                          <a:ea typeface="Open Sans"/>
                          <a:cs typeface="Open Sans"/>
                        </a:rPr>
                        <a:t>Up to 2030</a:t>
                      </a:r>
                    </a:p>
                  </a:txBody>
                  <a:tcPr anchor="ctr"/>
                </a:tc>
                <a:tc>
                  <a:txBody>
                    <a:bodyPr/>
                    <a:lstStyle/>
                    <a:p>
                      <a:pPr algn="ctr"/>
                      <a:r>
                        <a:rPr lang="en-GB" sz="1200" noProof="0" dirty="0">
                          <a:latin typeface="Open Sans"/>
                          <a:ea typeface="Open Sans"/>
                          <a:cs typeface="Open Sans"/>
                        </a:rPr>
                        <a:t>Up to 2050</a:t>
                      </a:r>
                    </a:p>
                  </a:txBody>
                  <a:tcPr anchor="ctr"/>
                </a:tc>
                <a:extLst>
                  <a:ext uri="{0D108BD9-81ED-4DB2-BD59-A6C34878D82A}">
                    <a16:rowId xmlns:a16="http://schemas.microsoft.com/office/drawing/2014/main" val="3384734722"/>
                  </a:ext>
                </a:extLst>
              </a:tr>
            </a:tbl>
          </a:graphicData>
        </a:graphic>
      </p:graphicFrame>
      <p:sp>
        <p:nvSpPr>
          <p:cNvPr id="11" name="Text Placeholder 9">
            <a:extLst>
              <a:ext uri="{FF2B5EF4-FFF2-40B4-BE49-F238E27FC236}">
                <a16:creationId xmlns:a16="http://schemas.microsoft.com/office/drawing/2014/main" id="{B206DC5E-DE75-D44C-AEF5-D186DF24BF40}"/>
              </a:ext>
            </a:extLst>
          </p:cNvPr>
          <p:cNvSpPr>
            <a:spLocks noGrp="1"/>
          </p:cNvSpPr>
          <p:nvPr>
            <p:ph type="body" sz="quarter" idx="16"/>
          </p:nvPr>
        </p:nvSpPr>
        <p:spPr>
          <a:xfrm>
            <a:off x="8480589" y="5788058"/>
            <a:ext cx="3238141" cy="603315"/>
          </a:xfrm>
        </p:spPr>
        <p:txBody>
          <a:bodyPr>
            <a:normAutofit fontScale="92500" lnSpcReduction="10000"/>
          </a:bodyPr>
          <a:lstStyle/>
          <a:p>
            <a:r>
              <a:rPr lang="en-US" dirty="0">
                <a:latin typeface="Open Sans"/>
                <a:ea typeface="Open Sans SemiBold"/>
                <a:cs typeface="Segoe UI"/>
              </a:rPr>
              <a:t>Ministry of Energy and Mineral Resources, Indonesia, DEN, UNESCAP, National Energy Policy in Indonesia, 2019 </a:t>
            </a:r>
            <a:endParaRPr lang="en-US" dirty="0">
              <a:latin typeface="Open Sans"/>
            </a:endParaRPr>
          </a:p>
        </p:txBody>
      </p:sp>
      <p:sp>
        <p:nvSpPr>
          <p:cNvPr id="8" name="Oval 7">
            <a:extLst>
              <a:ext uri="{FF2B5EF4-FFF2-40B4-BE49-F238E27FC236}">
                <a16:creationId xmlns:a16="http://schemas.microsoft.com/office/drawing/2014/main" id="{F2223AF9-7BDE-344C-8D17-A8DF62099F39}"/>
              </a:ext>
            </a:extLst>
          </p:cNvPr>
          <p:cNvSpPr/>
          <p:nvPr/>
        </p:nvSpPr>
        <p:spPr>
          <a:xfrm>
            <a:off x="7865000" y="117470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1_Slide13.mp3" descr="Lecture11_Slide13.mp3">
            <a:hlinkClick r:id="" action="ppaction://media"/>
            <a:extLst>
              <a:ext uri="{FF2B5EF4-FFF2-40B4-BE49-F238E27FC236}">
                <a16:creationId xmlns:a16="http://schemas.microsoft.com/office/drawing/2014/main" id="{2FAE8074-1A7B-334A-AEC8-A7DB4C39E1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36365" y="1260614"/>
            <a:ext cx="812800" cy="812800"/>
          </a:xfrm>
          <a:prstGeom prst="rect">
            <a:avLst/>
          </a:prstGeom>
        </p:spPr>
      </p:pic>
    </p:spTree>
    <p:extLst>
      <p:ext uri="{BB962C8B-B14F-4D97-AF65-F5344CB8AC3E}">
        <p14:creationId xmlns:p14="http://schemas.microsoft.com/office/powerpoint/2010/main" val="368241764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72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41664CE-7403-0841-BD9D-2BA241C2185B}"/>
              </a:ext>
            </a:extLst>
          </p:cNvPr>
          <p:cNvSpPr>
            <a:spLocks noGrp="1"/>
          </p:cNvSpPr>
          <p:nvPr>
            <p:ph type="title"/>
          </p:nvPr>
        </p:nvSpPr>
        <p:spPr/>
        <p:txBody>
          <a:bodyPr/>
          <a:lstStyle/>
          <a:p>
            <a:r>
              <a:rPr lang="en-US" dirty="0"/>
              <a:t>11.3 Examples - Indonesia</a:t>
            </a:r>
          </a:p>
        </p:txBody>
      </p:sp>
      <p:sp>
        <p:nvSpPr>
          <p:cNvPr id="11" name="Content Placeholder 10">
            <a:extLst>
              <a:ext uri="{FF2B5EF4-FFF2-40B4-BE49-F238E27FC236}">
                <a16:creationId xmlns:a16="http://schemas.microsoft.com/office/drawing/2014/main" id="{2B811810-2E48-8448-812A-328DCB8345B5}"/>
              </a:ext>
            </a:extLst>
          </p:cNvPr>
          <p:cNvSpPr>
            <a:spLocks noGrp="1"/>
          </p:cNvSpPr>
          <p:nvPr>
            <p:ph sz="half" idx="2"/>
          </p:nvPr>
        </p:nvSpPr>
        <p:spPr>
          <a:xfrm>
            <a:off x="663575" y="2910428"/>
            <a:ext cx="4873625" cy="3124928"/>
          </a:xfrm>
        </p:spPr>
        <p:txBody>
          <a:bodyPr vert="horz" lIns="91440" tIns="45720" rIns="91440" bIns="45720" rtlCol="0" anchor="t">
            <a:normAutofit/>
          </a:bodyPr>
          <a:lstStyle/>
          <a:p>
            <a:r>
              <a:rPr lang="en-US" dirty="0">
                <a:solidFill>
                  <a:srgbClr val="C8102E"/>
                </a:solidFill>
                <a:latin typeface="Open Sans" panose="020B0606030504020204" pitchFamily="34" charset="0"/>
                <a:ea typeface="Open Sans" panose="020B0606030504020204" pitchFamily="34" charset="0"/>
                <a:cs typeface="Open Sans" panose="020B0606030504020204" pitchFamily="34" charset="0"/>
              </a:rPr>
              <a:t>Medium-term GHG emission limit</a:t>
            </a:r>
          </a:p>
          <a:p>
            <a:endPar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CA" dirty="0">
                <a:solidFill>
                  <a:srgbClr val="C8102E"/>
                </a:solidFill>
                <a:latin typeface="Open Sans" panose="020B0606030504020204" pitchFamily="34" charset="0"/>
                <a:ea typeface="Open Sans" panose="020B0606030504020204" pitchFamily="34" charset="0"/>
                <a:cs typeface="Open Sans" panose="020B0606030504020204" pitchFamily="34" charset="0"/>
              </a:rPr>
              <a:t>Relevant documents:</a:t>
            </a:r>
          </a:p>
          <a:p>
            <a:pPr marL="342900" indent="-342900">
              <a:buFont typeface="Arial" panose="020B0604020202020204" pitchFamily="34" charset="0"/>
              <a:buChar char="•"/>
            </a:pPr>
            <a:r>
              <a:rPr lang="en-CA" b="0" dirty="0">
                <a:solidFill>
                  <a:schemeClr val="tx1"/>
                </a:solidFill>
                <a:latin typeface="Open Sans"/>
                <a:ea typeface="Open Sans"/>
                <a:cs typeface="Open Sans"/>
              </a:rPr>
              <a:t>Intended Nationally Determined Contribution, 2015;</a:t>
            </a:r>
          </a:p>
          <a:p>
            <a:pPr marL="342900" indent="-342900">
              <a:buFont typeface="Arial" panose="020B0604020202020204" pitchFamily="34" charset="0"/>
              <a:buChar char="•"/>
            </a:pPr>
            <a:r>
              <a:rPr lang="en-CA" b="0" dirty="0">
                <a:solidFill>
                  <a:schemeClr val="tx1"/>
                </a:solidFill>
                <a:latin typeface="Open Sans"/>
                <a:ea typeface="Open Sans"/>
                <a:cs typeface="Open Sans"/>
              </a:rPr>
              <a:t>National Energy Policy;</a:t>
            </a:r>
          </a:p>
          <a:p>
            <a:pPr marL="342900" indent="-342900">
              <a:buFont typeface="Arial" panose="020B0604020202020204" pitchFamily="34" charset="0"/>
              <a:buChar char="•"/>
            </a:pPr>
            <a:r>
              <a:rPr lang="en-CA" b="0" dirty="0">
                <a:solidFill>
                  <a:schemeClr val="tx1"/>
                </a:solidFill>
                <a:latin typeface="Open Sans"/>
                <a:ea typeface="Open Sans"/>
                <a:cs typeface="Open Sans"/>
              </a:rPr>
              <a:t>Presidential Regulation No.61/2011.</a:t>
            </a:r>
          </a:p>
          <a:p>
            <a:endParaRPr lang="en-US" dirty="0">
              <a:solidFill>
                <a:schemeClr val="tx1"/>
              </a:solidFill>
            </a:endParaRPr>
          </a:p>
        </p:txBody>
      </p:sp>
      <p:sp>
        <p:nvSpPr>
          <p:cNvPr id="7" name="Slide Number Placeholder 6">
            <a:extLst>
              <a:ext uri="{FF2B5EF4-FFF2-40B4-BE49-F238E27FC236}">
                <a16:creationId xmlns:a16="http://schemas.microsoft.com/office/drawing/2014/main" id="{A7938C04-44B9-C14E-A6F9-FE53EE8DEEFB}"/>
              </a:ext>
            </a:extLst>
          </p:cNvPr>
          <p:cNvSpPr>
            <a:spLocks noGrp="1"/>
          </p:cNvSpPr>
          <p:nvPr>
            <p:ph type="sldNum" sz="quarter" idx="12"/>
          </p:nvPr>
        </p:nvSpPr>
        <p:spPr/>
        <p:txBody>
          <a:bodyPr/>
          <a:lstStyle/>
          <a:p>
            <a:fld id="{709224B1-416C-A648-9EFE-8567A5B13899}" type="slidenum">
              <a:rPr lang="en-US" smtClean="0"/>
              <a:pPr/>
              <a:t>14</a:t>
            </a:fld>
            <a:endParaRPr lang="en-US"/>
          </a:p>
        </p:txBody>
      </p:sp>
      <p:sp>
        <p:nvSpPr>
          <p:cNvPr id="14" name="Text Placeholder 13">
            <a:extLst>
              <a:ext uri="{FF2B5EF4-FFF2-40B4-BE49-F238E27FC236}">
                <a16:creationId xmlns:a16="http://schemas.microsoft.com/office/drawing/2014/main" id="{FDC3C1AF-0FEE-0C4B-997E-29AC24BC26D5}"/>
              </a:ext>
            </a:extLst>
          </p:cNvPr>
          <p:cNvSpPr>
            <a:spLocks noGrp="1"/>
          </p:cNvSpPr>
          <p:nvPr>
            <p:ph type="body" sz="quarter" idx="13"/>
          </p:nvPr>
        </p:nvSpPr>
        <p:spPr/>
        <p:txBody>
          <a:bodyPr/>
          <a:lstStyle/>
          <a:p>
            <a:r>
              <a:rPr lang="en-US" dirty="0">
                <a:latin typeface="Open Sans"/>
                <a:ea typeface="Open Sans SemiBold"/>
                <a:cs typeface="Open Sans SemiBold"/>
              </a:rPr>
              <a:t>Direct climate policies</a:t>
            </a:r>
          </a:p>
        </p:txBody>
      </p:sp>
      <p:graphicFrame>
        <p:nvGraphicFramePr>
          <p:cNvPr id="8" name="Table 7"/>
          <p:cNvGraphicFramePr>
            <a:graphicFrameLocks noGrp="1"/>
          </p:cNvGraphicFramePr>
          <p:nvPr>
            <p:extLst>
              <p:ext uri="{D42A27DB-BD31-4B8C-83A1-F6EECF244321}">
                <p14:modId xmlns:p14="http://schemas.microsoft.com/office/powerpoint/2010/main" val="3423878790"/>
              </p:ext>
            </p:extLst>
          </p:nvPr>
        </p:nvGraphicFramePr>
        <p:xfrm>
          <a:off x="5694852" y="2715624"/>
          <a:ext cx="5804997" cy="2911876"/>
        </p:xfrm>
        <a:graphic>
          <a:graphicData uri="http://schemas.openxmlformats.org/drawingml/2006/table">
            <a:tbl>
              <a:tblPr firstRow="1" bandRow="1">
                <a:tableStyleId>{5C22544A-7EE6-4342-B048-85BDC9FD1C3A}</a:tableStyleId>
              </a:tblPr>
              <a:tblGrid>
                <a:gridCol w="2153748">
                  <a:extLst>
                    <a:ext uri="{9D8B030D-6E8A-4147-A177-3AD203B41FA5}">
                      <a16:colId xmlns:a16="http://schemas.microsoft.com/office/drawing/2014/main" val="3754577061"/>
                    </a:ext>
                  </a:extLst>
                </a:gridCol>
                <a:gridCol w="1788374">
                  <a:extLst>
                    <a:ext uri="{9D8B030D-6E8A-4147-A177-3AD203B41FA5}">
                      <a16:colId xmlns:a16="http://schemas.microsoft.com/office/drawing/2014/main" val="414468688"/>
                    </a:ext>
                  </a:extLst>
                </a:gridCol>
                <a:gridCol w="1862875">
                  <a:extLst>
                    <a:ext uri="{9D8B030D-6E8A-4147-A177-3AD203B41FA5}">
                      <a16:colId xmlns:a16="http://schemas.microsoft.com/office/drawing/2014/main" val="2984360774"/>
                    </a:ext>
                  </a:extLst>
                </a:gridCol>
              </a:tblGrid>
              <a:tr h="341468">
                <a:tc>
                  <a:txBody>
                    <a:bodyPr/>
                    <a:lstStyle/>
                    <a:p>
                      <a:endParaRPr lang="en-GB" sz="1400" noProof="0" dirty="0"/>
                    </a:p>
                  </a:txBody>
                  <a:tcPr/>
                </a:tc>
                <a:tc gridSpan="2">
                  <a:txBody>
                    <a:bodyPr/>
                    <a:lstStyle/>
                    <a:p>
                      <a:pPr algn="ctr"/>
                      <a:r>
                        <a:rPr lang="en-GB" sz="1400" noProof="0" dirty="0"/>
                        <a:t>Emission Reduction Target by 2030</a:t>
                      </a:r>
                    </a:p>
                  </a:txBody>
                  <a:tcPr/>
                </a:tc>
                <a:tc hMerge="1">
                  <a:txBody>
                    <a:bodyPr/>
                    <a:lstStyle/>
                    <a:p>
                      <a:endParaRPr lang="sv-SE" dirty="0"/>
                    </a:p>
                  </a:txBody>
                  <a:tcPr/>
                </a:tc>
                <a:extLst>
                  <a:ext uri="{0D108BD9-81ED-4DB2-BD59-A6C34878D82A}">
                    <a16:rowId xmlns:a16="http://schemas.microsoft.com/office/drawing/2014/main" val="2985305679"/>
                  </a:ext>
                </a:extLst>
              </a:tr>
              <a:tr h="359208">
                <a:tc>
                  <a:txBody>
                    <a:bodyPr/>
                    <a:lstStyle/>
                    <a:p>
                      <a:endParaRPr lang="en-GB" sz="1400" b="1" noProof="0" dirty="0"/>
                    </a:p>
                  </a:txBody>
                  <a:tcPr/>
                </a:tc>
                <a:tc>
                  <a:txBody>
                    <a:bodyPr/>
                    <a:lstStyle/>
                    <a:p>
                      <a:pPr algn="ctr"/>
                      <a:r>
                        <a:rPr lang="en-GB" sz="1400" b="1" noProof="0" dirty="0"/>
                        <a:t>29% (Unconditional)</a:t>
                      </a:r>
                    </a:p>
                  </a:txBody>
                  <a:tcPr/>
                </a:tc>
                <a:tc>
                  <a:txBody>
                    <a:bodyPr/>
                    <a:lstStyle/>
                    <a:p>
                      <a:pPr algn="ctr"/>
                      <a:r>
                        <a:rPr lang="en-GB" sz="1400" b="1" noProof="0" dirty="0"/>
                        <a:t>38% (Conditional)</a:t>
                      </a:r>
                    </a:p>
                  </a:txBody>
                  <a:tcPr/>
                </a:tc>
                <a:extLst>
                  <a:ext uri="{0D108BD9-81ED-4DB2-BD59-A6C34878D82A}">
                    <a16:rowId xmlns:a16="http://schemas.microsoft.com/office/drawing/2014/main" val="3813991258"/>
                  </a:ext>
                </a:extLst>
              </a:tr>
              <a:tr h="341468">
                <a:tc>
                  <a:txBody>
                    <a:bodyPr/>
                    <a:lstStyle/>
                    <a:p>
                      <a:r>
                        <a:rPr lang="en-GB" sz="1400" b="1" noProof="0" dirty="0"/>
                        <a:t>Forestry and peatland</a:t>
                      </a:r>
                    </a:p>
                  </a:txBody>
                  <a:tcPr/>
                </a:tc>
                <a:tc>
                  <a:txBody>
                    <a:bodyPr/>
                    <a:lstStyle/>
                    <a:p>
                      <a:pPr algn="ctr"/>
                      <a:r>
                        <a:rPr lang="en-GB" sz="1400" noProof="0" dirty="0"/>
                        <a:t>59.3</a:t>
                      </a:r>
                    </a:p>
                  </a:txBody>
                  <a:tcPr/>
                </a:tc>
                <a:tc>
                  <a:txBody>
                    <a:bodyPr/>
                    <a:lstStyle/>
                    <a:p>
                      <a:pPr algn="ctr"/>
                      <a:r>
                        <a:rPr lang="en-GB" sz="1400" noProof="0" dirty="0"/>
                        <a:t>60.2</a:t>
                      </a:r>
                    </a:p>
                  </a:txBody>
                  <a:tcPr/>
                </a:tc>
                <a:extLst>
                  <a:ext uri="{0D108BD9-81ED-4DB2-BD59-A6C34878D82A}">
                    <a16:rowId xmlns:a16="http://schemas.microsoft.com/office/drawing/2014/main" val="3422372170"/>
                  </a:ext>
                </a:extLst>
              </a:tr>
              <a:tr h="341468">
                <a:tc>
                  <a:txBody>
                    <a:bodyPr/>
                    <a:lstStyle/>
                    <a:p>
                      <a:r>
                        <a:rPr lang="en-GB" sz="1400" b="1" noProof="0" dirty="0"/>
                        <a:t>Waste</a:t>
                      </a:r>
                    </a:p>
                  </a:txBody>
                  <a:tcPr/>
                </a:tc>
                <a:tc>
                  <a:txBody>
                    <a:bodyPr/>
                    <a:lstStyle/>
                    <a:p>
                      <a:pPr algn="ctr"/>
                      <a:r>
                        <a:rPr lang="en-GB" sz="1400" noProof="0" dirty="0"/>
                        <a:t>1.3</a:t>
                      </a:r>
                    </a:p>
                  </a:txBody>
                  <a:tcPr/>
                </a:tc>
                <a:tc>
                  <a:txBody>
                    <a:bodyPr/>
                    <a:lstStyle/>
                    <a:p>
                      <a:pPr algn="ctr"/>
                      <a:r>
                        <a:rPr lang="en-GB" sz="1400" noProof="0" dirty="0"/>
                        <a:t>2.6</a:t>
                      </a:r>
                    </a:p>
                  </a:txBody>
                  <a:tcPr/>
                </a:tc>
                <a:extLst>
                  <a:ext uri="{0D108BD9-81ED-4DB2-BD59-A6C34878D82A}">
                    <a16:rowId xmlns:a16="http://schemas.microsoft.com/office/drawing/2014/main" val="141417712"/>
                  </a:ext>
                </a:extLst>
              </a:tr>
              <a:tr h="503860">
                <a:tc>
                  <a:txBody>
                    <a:bodyPr/>
                    <a:lstStyle/>
                    <a:p>
                      <a:r>
                        <a:rPr lang="en-GB" sz="1400" b="1" noProof="0" dirty="0"/>
                        <a:t>Energy and transportation</a:t>
                      </a:r>
                    </a:p>
                  </a:txBody>
                  <a:tcPr/>
                </a:tc>
                <a:tc>
                  <a:txBody>
                    <a:bodyPr/>
                    <a:lstStyle/>
                    <a:p>
                      <a:pPr algn="ctr"/>
                      <a:r>
                        <a:rPr lang="en-GB" sz="1400" noProof="0" dirty="0"/>
                        <a:t>37.9</a:t>
                      </a:r>
                    </a:p>
                  </a:txBody>
                  <a:tcPr/>
                </a:tc>
                <a:tc>
                  <a:txBody>
                    <a:bodyPr/>
                    <a:lstStyle/>
                    <a:p>
                      <a:pPr algn="ctr"/>
                      <a:r>
                        <a:rPr lang="en-GB" sz="1400" noProof="0" dirty="0"/>
                        <a:t>36.6</a:t>
                      </a:r>
                    </a:p>
                  </a:txBody>
                  <a:tcPr/>
                </a:tc>
                <a:extLst>
                  <a:ext uri="{0D108BD9-81ED-4DB2-BD59-A6C34878D82A}">
                    <a16:rowId xmlns:a16="http://schemas.microsoft.com/office/drawing/2014/main" val="4003068517"/>
                  </a:ext>
                </a:extLst>
              </a:tr>
              <a:tr h="341468">
                <a:tc>
                  <a:txBody>
                    <a:bodyPr/>
                    <a:lstStyle/>
                    <a:p>
                      <a:r>
                        <a:rPr lang="en-GB" sz="1400" b="1" noProof="0" dirty="0"/>
                        <a:t>Agriculture</a:t>
                      </a:r>
                    </a:p>
                  </a:txBody>
                  <a:tcPr/>
                </a:tc>
                <a:tc>
                  <a:txBody>
                    <a:bodyPr/>
                    <a:lstStyle/>
                    <a:p>
                      <a:pPr algn="ctr"/>
                      <a:r>
                        <a:rPr lang="en-GB" sz="1400" noProof="0" dirty="0"/>
                        <a:t>1.1</a:t>
                      </a:r>
                    </a:p>
                  </a:txBody>
                  <a:tcPr/>
                </a:tc>
                <a:tc>
                  <a:txBody>
                    <a:bodyPr/>
                    <a:lstStyle/>
                    <a:p>
                      <a:pPr algn="ctr"/>
                      <a:r>
                        <a:rPr lang="en-GB" sz="1400" noProof="0" dirty="0"/>
                        <a:t>0.3</a:t>
                      </a:r>
                    </a:p>
                  </a:txBody>
                  <a:tcPr/>
                </a:tc>
                <a:extLst>
                  <a:ext uri="{0D108BD9-81ED-4DB2-BD59-A6C34878D82A}">
                    <a16:rowId xmlns:a16="http://schemas.microsoft.com/office/drawing/2014/main" val="932639042"/>
                  </a:ext>
                </a:extLst>
              </a:tr>
              <a:tr h="341468">
                <a:tc>
                  <a:txBody>
                    <a:bodyPr/>
                    <a:lstStyle/>
                    <a:p>
                      <a:r>
                        <a:rPr lang="en-GB" sz="1400" b="1" noProof="0" dirty="0"/>
                        <a:t>Industry</a:t>
                      </a:r>
                    </a:p>
                  </a:txBody>
                  <a:tcPr/>
                </a:tc>
                <a:tc>
                  <a:txBody>
                    <a:bodyPr/>
                    <a:lstStyle/>
                    <a:p>
                      <a:pPr algn="ctr"/>
                      <a:r>
                        <a:rPr lang="en-GB" sz="1400" noProof="0" dirty="0"/>
                        <a:t>0.3</a:t>
                      </a:r>
                    </a:p>
                  </a:txBody>
                  <a:tcPr/>
                </a:tc>
                <a:tc>
                  <a:txBody>
                    <a:bodyPr/>
                    <a:lstStyle/>
                    <a:p>
                      <a:pPr algn="ctr"/>
                      <a:r>
                        <a:rPr lang="en-GB" sz="1400" noProof="0" dirty="0"/>
                        <a:t>0.3</a:t>
                      </a:r>
                    </a:p>
                  </a:txBody>
                  <a:tcPr/>
                </a:tc>
                <a:extLst>
                  <a:ext uri="{0D108BD9-81ED-4DB2-BD59-A6C34878D82A}">
                    <a16:rowId xmlns:a16="http://schemas.microsoft.com/office/drawing/2014/main" val="2648236590"/>
                  </a:ext>
                </a:extLst>
              </a:tr>
              <a:tr h="341468">
                <a:tc>
                  <a:txBody>
                    <a:bodyPr/>
                    <a:lstStyle/>
                    <a:p>
                      <a:r>
                        <a:rPr lang="en-GB" sz="1400" b="1" noProof="0" dirty="0"/>
                        <a:t>Total</a:t>
                      </a:r>
                    </a:p>
                  </a:txBody>
                  <a:tcPr/>
                </a:tc>
                <a:tc>
                  <a:txBody>
                    <a:bodyPr/>
                    <a:lstStyle/>
                    <a:p>
                      <a:pPr algn="ctr"/>
                      <a:r>
                        <a:rPr lang="en-GB" sz="1400" noProof="0" dirty="0"/>
                        <a:t>100</a:t>
                      </a:r>
                    </a:p>
                  </a:txBody>
                  <a:tcPr/>
                </a:tc>
                <a:tc>
                  <a:txBody>
                    <a:bodyPr/>
                    <a:lstStyle/>
                    <a:p>
                      <a:pPr algn="ctr"/>
                      <a:r>
                        <a:rPr lang="en-GB" sz="1400" noProof="0" dirty="0"/>
                        <a:t>100</a:t>
                      </a:r>
                    </a:p>
                  </a:txBody>
                  <a:tcPr/>
                </a:tc>
                <a:extLst>
                  <a:ext uri="{0D108BD9-81ED-4DB2-BD59-A6C34878D82A}">
                    <a16:rowId xmlns:a16="http://schemas.microsoft.com/office/drawing/2014/main" val="4012042636"/>
                  </a:ext>
                </a:extLst>
              </a:tr>
            </a:tbl>
          </a:graphicData>
        </a:graphic>
      </p:graphicFrame>
      <p:sp>
        <p:nvSpPr>
          <p:cNvPr id="13" name="Text Placeholder 9">
            <a:extLst>
              <a:ext uri="{FF2B5EF4-FFF2-40B4-BE49-F238E27FC236}">
                <a16:creationId xmlns:a16="http://schemas.microsoft.com/office/drawing/2014/main" id="{B206DC5E-DE75-D44C-AEF5-D186DF24BF40}"/>
              </a:ext>
            </a:extLst>
          </p:cNvPr>
          <p:cNvSpPr>
            <a:spLocks noGrp="1"/>
          </p:cNvSpPr>
          <p:nvPr>
            <p:ph type="body" sz="quarter" idx="4294967295"/>
          </p:nvPr>
        </p:nvSpPr>
        <p:spPr>
          <a:xfrm>
            <a:off x="7473998" y="5759836"/>
            <a:ext cx="4244732" cy="603315"/>
          </a:xfrm>
          <a:prstGeom prst="rect">
            <a:avLst/>
          </a:prstGeom>
        </p:spPr>
        <p:txBody>
          <a:bodyPr vert="horz" lIns="91440" tIns="45720" rIns="91440" bIns="45720" rtlCol="0" anchor="t">
            <a:noAutofit/>
          </a:bodyPr>
          <a:lstStyle/>
          <a:p>
            <a:pPr algn="r"/>
            <a:r>
              <a:rPr lang="en-US" sz="1400" b="0" i="1" dirty="0">
                <a:latin typeface="Open Sans"/>
                <a:ea typeface="Open Sans SemiBold"/>
                <a:cs typeface="Segoe UI"/>
              </a:rPr>
              <a:t>Ministry of Environment and forestry, 2016 Annual report of the general directorate of pollution and environmental damage control, 2016</a:t>
            </a:r>
          </a:p>
        </p:txBody>
      </p:sp>
      <p:sp>
        <p:nvSpPr>
          <p:cNvPr id="10" name="Oval 9">
            <a:extLst>
              <a:ext uri="{FF2B5EF4-FFF2-40B4-BE49-F238E27FC236}">
                <a16:creationId xmlns:a16="http://schemas.microsoft.com/office/drawing/2014/main" id="{22084AE8-08AE-1B46-8AC1-3007C024A780}"/>
              </a:ext>
            </a:extLst>
          </p:cNvPr>
          <p:cNvSpPr/>
          <p:nvPr/>
        </p:nvSpPr>
        <p:spPr>
          <a:xfrm>
            <a:off x="7865000" y="117470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1_Slide14.mp3" descr="Lecture11_Slide14.mp3">
            <a:hlinkClick r:id="" action="ppaction://media"/>
            <a:extLst>
              <a:ext uri="{FF2B5EF4-FFF2-40B4-BE49-F238E27FC236}">
                <a16:creationId xmlns:a16="http://schemas.microsoft.com/office/drawing/2014/main" id="{3640D332-97B4-CA46-98A0-2BDB42D2FF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36365" y="1246065"/>
            <a:ext cx="812800" cy="812800"/>
          </a:xfrm>
          <a:prstGeom prst="rect">
            <a:avLst/>
          </a:prstGeom>
        </p:spPr>
      </p:pic>
    </p:spTree>
    <p:extLst>
      <p:ext uri="{BB962C8B-B14F-4D97-AF65-F5344CB8AC3E}">
        <p14:creationId xmlns:p14="http://schemas.microsoft.com/office/powerpoint/2010/main" val="65772215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45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11.3 Examples - Indonesia</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a:xfrm>
            <a:off x="663880" y="2582945"/>
            <a:ext cx="6224779" cy="3421930"/>
          </a:xfrm>
        </p:spPr>
        <p:txBody>
          <a:bodyPr vert="horz" lIns="91440" tIns="45720" rIns="91440" bIns="45720" rtlCol="0" anchor="t">
            <a:normAutofit lnSpcReduction="10000"/>
          </a:bodyPr>
          <a:lstStyle/>
          <a:p>
            <a:pPr marL="342900" indent="-342900">
              <a:buFont typeface="Arial" panose="020B0604020202020204" pitchFamily="34" charset="0"/>
              <a:buChar char="•"/>
            </a:pPr>
            <a:r>
              <a:rPr lang="en-CA" dirty="0">
                <a:solidFill>
                  <a:srgbClr val="C8102E"/>
                </a:solidFill>
                <a:latin typeface="Open Sans"/>
                <a:ea typeface="Open Sans"/>
                <a:cs typeface="Open Sans"/>
              </a:rPr>
              <a:t>Renewable Energy Targets: </a:t>
            </a:r>
            <a:r>
              <a:rPr lang="en-CA" b="0" dirty="0">
                <a:latin typeface="Open Sans"/>
                <a:ea typeface="Open Sans"/>
                <a:cs typeface="Open Sans"/>
              </a:rPr>
              <a:t>23% (2025) and 31% (2050) In Total Primary Energy Supply mix</a:t>
            </a:r>
          </a:p>
          <a:p>
            <a:pPr marL="342900" indent="-342900">
              <a:buFont typeface="Arial" panose="020B0604020202020204" pitchFamily="34" charset="0"/>
              <a:buChar char="•"/>
            </a:pPr>
            <a:r>
              <a:rPr lang="en-CA" dirty="0">
                <a:solidFill>
                  <a:srgbClr val="C8102E"/>
                </a:solidFill>
                <a:latin typeface="Open Sans"/>
                <a:ea typeface="Open Sans"/>
                <a:cs typeface="Open Sans"/>
              </a:rPr>
              <a:t>Biofuels in transportation:</a:t>
            </a:r>
            <a:r>
              <a:rPr lang="en-CA" dirty="0">
                <a:latin typeface="Open Sans"/>
                <a:ea typeface="Open Sans"/>
                <a:cs typeface="Open Sans"/>
              </a:rPr>
              <a:t> </a:t>
            </a:r>
            <a:r>
              <a:rPr lang="en-CA" b="0" dirty="0">
                <a:latin typeface="Open Sans"/>
                <a:ea typeface="Open Sans"/>
                <a:cs typeface="Open Sans"/>
              </a:rPr>
              <a:t>30% by 2020</a:t>
            </a:r>
          </a:p>
          <a:p>
            <a:pPr marL="342900" indent="-342900">
              <a:buFont typeface="Arial" panose="020B0604020202020204" pitchFamily="34" charset="0"/>
              <a:buChar char="•"/>
            </a:pPr>
            <a:r>
              <a:rPr lang="en-CA" dirty="0">
                <a:solidFill>
                  <a:srgbClr val="C8102E"/>
                </a:solidFill>
                <a:latin typeface="Open Sans"/>
                <a:ea typeface="Open Sans"/>
                <a:cs typeface="Open Sans"/>
              </a:rPr>
              <a:t>Energy efficiency: </a:t>
            </a:r>
            <a:r>
              <a:rPr lang="en-CA" b="0" dirty="0">
                <a:latin typeface="Open Sans"/>
                <a:ea typeface="Open Sans"/>
                <a:cs typeface="Open Sans"/>
              </a:rPr>
              <a:t>1% annual decrease of final energy consumption</a:t>
            </a:r>
          </a:p>
          <a:p>
            <a:endParaRPr lang="en-CA" dirty="0">
              <a:latin typeface="Open Sans" panose="020B0606030504020204" pitchFamily="34" charset="0"/>
              <a:ea typeface="Open Sans" panose="020B0606030504020204" pitchFamily="34" charset="0"/>
              <a:cs typeface="Open Sans" panose="020B0606030504020204" pitchFamily="34" charset="0"/>
            </a:endParaRPr>
          </a:p>
          <a:p>
            <a:r>
              <a:rPr lang="en-CA" dirty="0">
                <a:solidFill>
                  <a:srgbClr val="C8102E"/>
                </a:solidFill>
                <a:latin typeface="Open Sans" panose="020B0606030504020204" pitchFamily="34" charset="0"/>
                <a:ea typeface="Open Sans" panose="020B0606030504020204" pitchFamily="34" charset="0"/>
                <a:cs typeface="Open Sans" panose="020B0606030504020204" pitchFamily="34" charset="0"/>
              </a:rPr>
              <a:t>Relevant documents:</a:t>
            </a:r>
          </a:p>
          <a:p>
            <a:pPr marL="342900" indent="-342900">
              <a:buFont typeface="Arial" panose="020B0604020202020204" pitchFamily="34" charset="0"/>
              <a:buChar char="•"/>
            </a:pPr>
            <a:r>
              <a:rPr lang="en-CA" b="0" dirty="0">
                <a:latin typeface="Open Sans"/>
                <a:ea typeface="Open Sans"/>
                <a:cs typeface="Open Sans"/>
              </a:rPr>
              <a:t>National Energy Policy</a:t>
            </a:r>
          </a:p>
          <a:p>
            <a:pPr marL="342900" indent="-342900">
              <a:buFont typeface="Arial" panose="020B0604020202020204" pitchFamily="34" charset="0"/>
              <a:buChar char="•"/>
            </a:pPr>
            <a:r>
              <a:rPr lang="en-CA" b="0" dirty="0">
                <a:latin typeface="Open Sans"/>
                <a:ea typeface="Open Sans"/>
                <a:cs typeface="Open Sans"/>
              </a:rPr>
              <a:t>Ministerial Regulation No.136/2015</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15</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860700" cy="439247"/>
          </a:xfrm>
        </p:spPr>
        <p:txBody>
          <a:bodyPr>
            <a:normAutofit/>
          </a:bodyPr>
          <a:lstStyle/>
          <a:p>
            <a:r>
              <a:rPr lang="en-US" dirty="0">
                <a:latin typeface="Open Sans"/>
                <a:ea typeface="Open Sans SemiBold"/>
                <a:cs typeface="Open Sans SemiBold"/>
              </a:rPr>
              <a:t>Indirect climate policies</a:t>
            </a:r>
          </a:p>
        </p:txBody>
      </p:sp>
      <p:sp>
        <p:nvSpPr>
          <p:cNvPr id="6" name="Oval 5">
            <a:extLst>
              <a:ext uri="{FF2B5EF4-FFF2-40B4-BE49-F238E27FC236}">
                <a16:creationId xmlns:a16="http://schemas.microsoft.com/office/drawing/2014/main" id="{53A4F8C4-9464-5548-8E2F-6F7CFDD5A3D5}"/>
              </a:ext>
            </a:extLst>
          </p:cNvPr>
          <p:cNvSpPr/>
          <p:nvPr/>
        </p:nvSpPr>
        <p:spPr>
          <a:xfrm>
            <a:off x="7865000" y="117470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1_Slide15.mp3" descr="Lecture11_Slide15.mp3">
            <a:hlinkClick r:id="" action="ppaction://media"/>
            <a:extLst>
              <a:ext uri="{FF2B5EF4-FFF2-40B4-BE49-F238E27FC236}">
                <a16:creationId xmlns:a16="http://schemas.microsoft.com/office/drawing/2014/main" id="{73D7919B-3751-4043-875E-EC26ADBBD7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35981" y="1246065"/>
            <a:ext cx="812800" cy="812800"/>
          </a:xfrm>
          <a:prstGeom prst="rect">
            <a:avLst/>
          </a:prstGeom>
        </p:spPr>
      </p:pic>
    </p:spTree>
    <p:extLst>
      <p:ext uri="{BB962C8B-B14F-4D97-AF65-F5344CB8AC3E}">
        <p14:creationId xmlns:p14="http://schemas.microsoft.com/office/powerpoint/2010/main" val="6385895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83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11.3 Examples - Indonesia</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p:txBody>
          <a:bodyPr>
            <a:normAutofit/>
          </a:bodyPr>
          <a:lstStyle/>
          <a:p>
            <a:r>
              <a:rPr lang="en-CA" dirty="0">
                <a:latin typeface="Open Sans" panose="020B0606030504020204" pitchFamily="34" charset="0"/>
                <a:ea typeface="Open Sans" panose="020B0606030504020204" pitchFamily="34" charset="0"/>
                <a:cs typeface="Open Sans" panose="020B0606030504020204" pitchFamily="34" charset="0"/>
              </a:rPr>
              <a:t>Low emission development plan for 2050 		</a:t>
            </a:r>
          </a:p>
          <a:p>
            <a:r>
              <a:rPr lang="en-CA" dirty="0">
                <a:latin typeface="Open Sans" panose="020B0606030504020204" pitchFamily="34" charset="0"/>
                <a:ea typeface="Open Sans" panose="020B0606030504020204" pitchFamily="34" charset="0"/>
                <a:cs typeface="Open Sans" panose="020B0606030504020204" pitchFamily="34" charset="0"/>
              </a:rPr>
              <a:t>Support scheme for renewables</a:t>
            </a:r>
          </a:p>
          <a:p>
            <a:r>
              <a:rPr lang="en-CA" dirty="0">
                <a:latin typeface="Open Sans" panose="020B0606030504020204" pitchFamily="34" charset="0"/>
                <a:ea typeface="Open Sans" panose="020B0606030504020204" pitchFamily="34" charset="0"/>
                <a:cs typeface="Open Sans" panose="020B0606030504020204" pitchFamily="34" charset="0"/>
              </a:rPr>
              <a:t>2050 GHG emission targets</a:t>
            </a:r>
          </a:p>
          <a:p>
            <a:r>
              <a:rPr lang="en-CA" dirty="0">
                <a:latin typeface="Open Sans" panose="020B0606030504020204" pitchFamily="34" charset="0"/>
                <a:ea typeface="Open Sans" panose="020B0606030504020204" pitchFamily="34" charset="0"/>
                <a:cs typeface="Open Sans" panose="020B0606030504020204" pitchFamily="34" charset="0"/>
              </a:rPr>
              <a:t>Emission Trading Scheme </a:t>
            </a:r>
          </a:p>
          <a:p>
            <a:r>
              <a:rPr lang="en-CA" dirty="0">
                <a:latin typeface="Open Sans" panose="020B0606030504020204" pitchFamily="34" charset="0"/>
                <a:ea typeface="Open Sans" panose="020B0606030504020204" pitchFamily="34" charset="0"/>
                <a:cs typeface="Open Sans" panose="020B0606030504020204" pitchFamily="34" charset="0"/>
              </a:rPr>
              <a:t>Carbon Tax</a:t>
            </a:r>
          </a:p>
          <a:p>
            <a:endParaRPr lang="en-CA" dirty="0">
              <a:latin typeface="Open Sans" panose="020B0606030504020204" pitchFamily="34" charset="0"/>
              <a:ea typeface="Open Sans" panose="020B0606030504020204" pitchFamily="34" charset="0"/>
              <a:cs typeface="Open Sans" panose="020B0606030504020204" pitchFamily="34" charset="0"/>
            </a:endParaRPr>
          </a:p>
          <a:p>
            <a:r>
              <a:rPr lang="en-CA" dirty="0">
                <a:latin typeface="Open Sans" panose="020B0606030504020204" pitchFamily="34" charset="0"/>
                <a:ea typeface="Open Sans" panose="020B0606030504020204" pitchFamily="34" charset="0"/>
                <a:cs typeface="Open Sans" panose="020B0606030504020204" pitchFamily="34" charset="0"/>
              </a:rPr>
              <a:t>Energy intensity (per unit GDP)</a:t>
            </a:r>
          </a:p>
          <a:p>
            <a:r>
              <a:rPr lang="en-CA" dirty="0">
                <a:latin typeface="Open Sans" panose="020B0606030504020204" pitchFamily="34" charset="0"/>
                <a:ea typeface="Open Sans" panose="020B0606030504020204" pitchFamily="34" charset="0"/>
                <a:cs typeface="Open Sans" panose="020B0606030504020204" pitchFamily="34" charset="0"/>
              </a:rPr>
              <a:t>Carbon intensity (per unit primary energy supply)</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16</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860700" cy="439247"/>
          </a:xfrm>
        </p:spPr>
        <p:txBody>
          <a:bodyPr>
            <a:normAutofit/>
          </a:bodyPr>
          <a:lstStyle/>
          <a:p>
            <a:r>
              <a:rPr lang="en-US" dirty="0">
                <a:latin typeface="Open Sans"/>
                <a:ea typeface="Open Sans SemiBold"/>
                <a:cs typeface="Open Sans SemiBold"/>
              </a:rPr>
              <a:t>Road ahead</a:t>
            </a:r>
          </a:p>
        </p:txBody>
      </p:sp>
      <p:sp>
        <p:nvSpPr>
          <p:cNvPr id="6" name="Oval 5"/>
          <p:cNvSpPr/>
          <p:nvPr/>
        </p:nvSpPr>
        <p:spPr>
          <a:xfrm>
            <a:off x="7358077" y="3104262"/>
            <a:ext cx="178755" cy="1800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Oval 9"/>
          <p:cNvSpPr/>
          <p:nvPr/>
        </p:nvSpPr>
        <p:spPr>
          <a:xfrm>
            <a:off x="7358078" y="2672369"/>
            <a:ext cx="178755" cy="1800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Oval 10"/>
          <p:cNvSpPr/>
          <p:nvPr/>
        </p:nvSpPr>
        <p:spPr>
          <a:xfrm>
            <a:off x="7358078" y="5197652"/>
            <a:ext cx="178755" cy="1800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Oval 11"/>
          <p:cNvSpPr/>
          <p:nvPr/>
        </p:nvSpPr>
        <p:spPr>
          <a:xfrm>
            <a:off x="7358076" y="4365030"/>
            <a:ext cx="178755" cy="180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Oval 12"/>
          <p:cNvSpPr/>
          <p:nvPr/>
        </p:nvSpPr>
        <p:spPr>
          <a:xfrm>
            <a:off x="7358078" y="3520748"/>
            <a:ext cx="178755" cy="180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Oval 13"/>
          <p:cNvSpPr/>
          <p:nvPr/>
        </p:nvSpPr>
        <p:spPr>
          <a:xfrm>
            <a:off x="7358078" y="3952414"/>
            <a:ext cx="178755" cy="180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Oval 14"/>
          <p:cNvSpPr/>
          <p:nvPr/>
        </p:nvSpPr>
        <p:spPr>
          <a:xfrm>
            <a:off x="7358075" y="5649229"/>
            <a:ext cx="178755" cy="180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Text Placeholder 9">
            <a:extLst>
              <a:ext uri="{FF2B5EF4-FFF2-40B4-BE49-F238E27FC236}">
                <a16:creationId xmlns:a16="http://schemas.microsoft.com/office/drawing/2014/main" id="{B206DC5E-DE75-D44C-AEF5-D186DF24BF40}"/>
              </a:ext>
            </a:extLst>
          </p:cNvPr>
          <p:cNvSpPr>
            <a:spLocks noGrp="1"/>
          </p:cNvSpPr>
          <p:nvPr>
            <p:ph type="body" sz="quarter" idx="4294967295"/>
          </p:nvPr>
        </p:nvSpPr>
        <p:spPr>
          <a:xfrm>
            <a:off x="8198367" y="5919762"/>
            <a:ext cx="3529770" cy="603315"/>
          </a:xfrm>
          <a:prstGeom prst="rect">
            <a:avLst/>
          </a:prstGeom>
        </p:spPr>
        <p:txBody>
          <a:bodyPr vert="horz" lIns="91440" tIns="45720" rIns="91440" bIns="45720" rtlCol="0" anchor="t">
            <a:normAutofit/>
          </a:bodyPr>
          <a:lstStyle/>
          <a:p>
            <a:pPr algn="r"/>
            <a:r>
              <a:rPr lang="en-US" sz="1400" b="0" i="1" dirty="0">
                <a:latin typeface="Open Sans"/>
                <a:ea typeface="Open Sans SemiBold"/>
                <a:cs typeface="Segoe UI"/>
              </a:rPr>
              <a:t>Climate Analytics and </a:t>
            </a:r>
            <a:r>
              <a:rPr lang="en-US" sz="1400" b="0" i="1" dirty="0" err="1">
                <a:latin typeface="Open Sans"/>
                <a:ea typeface="Open Sans SemiBold"/>
                <a:cs typeface="Segoe UI"/>
              </a:rPr>
              <a:t>NewClimate</a:t>
            </a:r>
            <a:r>
              <a:rPr lang="en-US" sz="1400" b="0" i="1" dirty="0">
                <a:latin typeface="Open Sans"/>
                <a:ea typeface="Open Sans SemiBold"/>
                <a:cs typeface="Segoe UI"/>
              </a:rPr>
              <a:t> Institute, Climate Action Tracker, 2021</a:t>
            </a:r>
          </a:p>
        </p:txBody>
      </p:sp>
      <p:sp>
        <p:nvSpPr>
          <p:cNvPr id="17" name="Oval 16">
            <a:extLst>
              <a:ext uri="{FF2B5EF4-FFF2-40B4-BE49-F238E27FC236}">
                <a16:creationId xmlns:a16="http://schemas.microsoft.com/office/drawing/2014/main" id="{3C61AF6F-2113-4144-8D50-FDB9BFE7B119}"/>
              </a:ext>
            </a:extLst>
          </p:cNvPr>
          <p:cNvSpPr/>
          <p:nvPr/>
        </p:nvSpPr>
        <p:spPr>
          <a:xfrm>
            <a:off x="7865000" y="117470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1_Slide16.mp3" descr="Lecture11_Slide16.mp3">
            <a:hlinkClick r:id="" action="ppaction://media"/>
            <a:extLst>
              <a:ext uri="{FF2B5EF4-FFF2-40B4-BE49-F238E27FC236}">
                <a16:creationId xmlns:a16="http://schemas.microsoft.com/office/drawing/2014/main" id="{64A42E26-5EB0-6841-8AF1-88439DA601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36365" y="1246065"/>
            <a:ext cx="812800" cy="812800"/>
          </a:xfrm>
          <a:prstGeom prst="rect">
            <a:avLst/>
          </a:prstGeom>
        </p:spPr>
      </p:pic>
    </p:spTree>
    <p:extLst>
      <p:ext uri="{BB962C8B-B14F-4D97-AF65-F5344CB8AC3E}">
        <p14:creationId xmlns:p14="http://schemas.microsoft.com/office/powerpoint/2010/main" val="139334805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93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11.3 Examples - Indonesia</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17</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860700" cy="439247"/>
          </a:xfrm>
        </p:spPr>
        <p:txBody>
          <a:bodyPr>
            <a:normAutofit/>
          </a:bodyPr>
          <a:lstStyle/>
          <a:p>
            <a:r>
              <a:rPr lang="en-US" dirty="0">
                <a:latin typeface="Open Sans"/>
                <a:ea typeface="Open Sans SemiBold"/>
                <a:cs typeface="Open Sans SemiBold"/>
              </a:rPr>
              <a:t>Road ahead</a:t>
            </a:r>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4334" y="2235650"/>
            <a:ext cx="5380481" cy="3799965"/>
          </a:xfrm>
          <a:prstGeom prst="rect">
            <a:avLst/>
          </a:prstGeom>
        </p:spPr>
      </p:pic>
      <p:sp>
        <p:nvSpPr>
          <p:cNvPr id="18" name="Text Placeholder 1"/>
          <p:cNvSpPr>
            <a:spLocks noGrp="1"/>
          </p:cNvSpPr>
          <p:nvPr>
            <p:ph type="body" sz="quarter" idx="17"/>
          </p:nvPr>
        </p:nvSpPr>
        <p:spPr>
          <a:xfrm>
            <a:off x="663575" y="6072985"/>
            <a:ext cx="5157787" cy="356018"/>
          </a:xfrm>
        </p:spPr>
        <p:txBody>
          <a:bodyPr/>
          <a:lstStyle/>
          <a:p>
            <a:r>
              <a:rPr lang="sv-SE" b="1" dirty="0"/>
              <a:t>Picture source</a:t>
            </a:r>
            <a:r>
              <a:rPr lang="sv-SE" dirty="0"/>
              <a:t>: </a:t>
            </a:r>
            <a:r>
              <a:rPr lang="sv-SE" dirty="0" err="1"/>
              <a:t>Our</a:t>
            </a:r>
            <a:r>
              <a:rPr lang="sv-SE" dirty="0"/>
              <a:t> </a:t>
            </a:r>
            <a:r>
              <a:rPr lang="sv-SE" dirty="0" err="1"/>
              <a:t>world</a:t>
            </a:r>
            <a:r>
              <a:rPr lang="sv-SE" dirty="0"/>
              <a:t> in data, </a:t>
            </a:r>
            <a:r>
              <a:rPr lang="sv-SE" dirty="0" err="1">
                <a:hlinkClick r:id="rId6"/>
              </a:rPr>
              <a:t>picture</a:t>
            </a:r>
            <a:r>
              <a:rPr lang="sv-SE" dirty="0"/>
              <a:t>, </a:t>
            </a:r>
            <a:r>
              <a:rPr lang="sv-SE" dirty="0" err="1"/>
              <a:t>licensed</a:t>
            </a:r>
            <a:r>
              <a:rPr lang="sv-SE" dirty="0"/>
              <a:t> under </a:t>
            </a:r>
            <a:r>
              <a:rPr lang="sv-SE" dirty="0">
                <a:hlinkClick r:id="rId7"/>
              </a:rPr>
              <a:t>CC BY 3.0</a:t>
            </a:r>
            <a:endParaRPr lang="sv-SE" dirty="0"/>
          </a:p>
        </p:txBody>
      </p:sp>
      <p:sp>
        <p:nvSpPr>
          <p:cNvPr id="8" name="Oval 7">
            <a:extLst>
              <a:ext uri="{FF2B5EF4-FFF2-40B4-BE49-F238E27FC236}">
                <a16:creationId xmlns:a16="http://schemas.microsoft.com/office/drawing/2014/main" id="{F45EB3D3-39CE-6147-91C7-AAC587D76A74}"/>
              </a:ext>
            </a:extLst>
          </p:cNvPr>
          <p:cNvSpPr/>
          <p:nvPr/>
        </p:nvSpPr>
        <p:spPr>
          <a:xfrm>
            <a:off x="7865000" y="117470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1_Slide17.mp3" descr="Lecture11_Slide17.mp3">
            <a:hlinkClick r:id="" action="ppaction://media"/>
            <a:extLst>
              <a:ext uri="{FF2B5EF4-FFF2-40B4-BE49-F238E27FC236}">
                <a16:creationId xmlns:a16="http://schemas.microsoft.com/office/drawing/2014/main" id="{28743E00-A9AD-AB4A-A69E-0A8D42E89A3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936365" y="1255615"/>
            <a:ext cx="812800" cy="812800"/>
          </a:xfrm>
          <a:prstGeom prst="rect">
            <a:avLst/>
          </a:prstGeom>
        </p:spPr>
      </p:pic>
    </p:spTree>
    <p:extLst>
      <p:ext uri="{BB962C8B-B14F-4D97-AF65-F5344CB8AC3E}">
        <p14:creationId xmlns:p14="http://schemas.microsoft.com/office/powerpoint/2010/main" val="187645382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8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23F4A-F545-8940-A58A-25CA20E51E0F}"/>
              </a:ext>
            </a:extLst>
          </p:cNvPr>
          <p:cNvSpPr>
            <a:spLocks noGrp="1"/>
          </p:cNvSpPr>
          <p:nvPr>
            <p:ph type="title"/>
          </p:nvPr>
        </p:nvSpPr>
        <p:spPr/>
        <p:txBody>
          <a:bodyPr/>
          <a:lstStyle/>
          <a:p>
            <a:r>
              <a:rPr lang="en-US" dirty="0"/>
              <a:t>Lecture 11.3 References</a:t>
            </a:r>
          </a:p>
        </p:txBody>
      </p:sp>
      <p:sp>
        <p:nvSpPr>
          <p:cNvPr id="3" name="Slide Number Placeholder 2">
            <a:extLst>
              <a:ext uri="{FF2B5EF4-FFF2-40B4-BE49-F238E27FC236}">
                <a16:creationId xmlns:a16="http://schemas.microsoft.com/office/drawing/2014/main" id="{618C290D-6066-2A4D-986F-AB12F020FCFC}"/>
              </a:ext>
            </a:extLst>
          </p:cNvPr>
          <p:cNvSpPr>
            <a:spLocks noGrp="1"/>
          </p:cNvSpPr>
          <p:nvPr>
            <p:ph type="sldNum" sz="quarter" idx="10"/>
          </p:nvPr>
        </p:nvSpPr>
        <p:spPr/>
        <p:txBody>
          <a:bodyPr/>
          <a:lstStyle/>
          <a:p>
            <a:fld id="{709224B1-416C-A648-9EFE-8567A5B13899}" type="slidenum">
              <a:rPr lang="en-US" smtClean="0"/>
              <a:pPr/>
              <a:t>18</a:t>
            </a:fld>
            <a:endParaRPr lang="en-US" dirty="0"/>
          </a:p>
        </p:txBody>
      </p:sp>
      <p:sp>
        <p:nvSpPr>
          <p:cNvPr id="4" name="Text Placeholder 3">
            <a:extLst>
              <a:ext uri="{FF2B5EF4-FFF2-40B4-BE49-F238E27FC236}">
                <a16:creationId xmlns:a16="http://schemas.microsoft.com/office/drawing/2014/main" id="{E5CB3D97-238F-504B-A326-49C20FF8D2EF}"/>
              </a:ext>
            </a:extLst>
          </p:cNvPr>
          <p:cNvSpPr>
            <a:spLocks noGrp="1"/>
          </p:cNvSpPr>
          <p:nvPr>
            <p:ph type="body" sz="quarter" idx="11"/>
          </p:nvPr>
        </p:nvSpPr>
        <p:spPr>
          <a:xfrm>
            <a:off x="663575" y="2082799"/>
            <a:ext cx="5573536" cy="4006915"/>
          </a:xfrm>
        </p:spPr>
        <p:txBody>
          <a:bodyPr/>
          <a:lstStyle/>
          <a:p>
            <a:r>
              <a:rPr lang="en-US" dirty="0"/>
              <a:t>Ministry of Energy and Mineral Resources, Indonesia, DEN, UNESCAP, National Energy Policy in Indonesia, 2019, URL: </a:t>
            </a:r>
            <a:r>
              <a:rPr lang="en-US" dirty="0">
                <a:hlinkClick r:id="rId2"/>
              </a:rPr>
              <a:t>https://www.unescap.org/sites/default/files/UN%20ESCAP%20Workshop%20Indonesia%20Mr.%20Budi%20Cahyono.pdf</a:t>
            </a:r>
            <a:r>
              <a:rPr lang="en-US" dirty="0"/>
              <a:t>  </a:t>
            </a:r>
          </a:p>
          <a:p>
            <a:r>
              <a:rPr lang="en-US" dirty="0"/>
              <a:t>Ministry of Environment and forestry, 2016 Annual report of the general directorate of pollution and environmental damage control, 2016</a:t>
            </a:r>
          </a:p>
          <a:p>
            <a:r>
              <a:rPr lang="en-US" dirty="0"/>
              <a:t>Climate Analytics and </a:t>
            </a:r>
            <a:r>
              <a:rPr lang="en-US" dirty="0" err="1"/>
              <a:t>NewClimate</a:t>
            </a:r>
            <a:r>
              <a:rPr lang="en-US" dirty="0"/>
              <a:t> Institute, Climate Action Tracker, 2021, URL: </a:t>
            </a:r>
            <a:r>
              <a:rPr lang="en-US" dirty="0">
                <a:hlinkClick r:id="rId3"/>
              </a:rPr>
              <a:t>https://climateactiontracker.org/countries/indonesia/</a:t>
            </a:r>
            <a:r>
              <a:rPr lang="en-US" dirty="0"/>
              <a:t> </a:t>
            </a:r>
          </a:p>
          <a:p>
            <a:endParaRPr lang="en-US" dirty="0"/>
          </a:p>
        </p:txBody>
      </p:sp>
    </p:spTree>
    <p:extLst>
      <p:ext uri="{BB962C8B-B14F-4D97-AF65-F5344CB8AC3E}">
        <p14:creationId xmlns:p14="http://schemas.microsoft.com/office/powerpoint/2010/main" val="3850444911"/>
      </p:ext>
    </p:extLst>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a:xfrm>
            <a:off x="663880" y="681037"/>
            <a:ext cx="5432120" cy="1325563"/>
          </a:xfrm>
        </p:spPr>
        <p:txBody>
          <a:bodyPr/>
          <a:lstStyle/>
          <a:p>
            <a:r>
              <a:rPr lang="en-US" dirty="0"/>
              <a:t>11.4 Examples – European Union</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a:xfrm>
            <a:off x="663880" y="2582945"/>
            <a:ext cx="3310515" cy="3421930"/>
          </a:xfrm>
        </p:spPr>
        <p:txBody>
          <a:bodyPr vert="horz" lIns="91440" tIns="45720" rIns="91440" bIns="45720" rtlCol="0" anchor="t">
            <a:normAutofit/>
          </a:bodyPr>
          <a:lstStyle/>
          <a:p>
            <a:r>
              <a:rPr lang="en-US" dirty="0">
                <a:solidFill>
                  <a:srgbClr val="C8102E"/>
                </a:solidFill>
                <a:latin typeface="Open Sans SemiBold"/>
                <a:ea typeface="Open Sans SemiBold"/>
                <a:cs typeface="Open Sans SemiBold"/>
              </a:rPr>
              <a:t>A Roadmap</a:t>
            </a:r>
            <a:r>
              <a:rPr lang="en-US" b="0" dirty="0">
                <a:latin typeface="Open Sans"/>
                <a:ea typeface="Open Sans SemiBold"/>
                <a:cs typeface="Open Sans SemiBold"/>
              </a:rPr>
              <a:t> for Carbon neutrality by 2050 in all sectors of European economies.</a:t>
            </a:r>
          </a:p>
          <a:p>
            <a:endParaRPr lang="en-US" dirty="0"/>
          </a:p>
          <a:p>
            <a:r>
              <a:rPr lang="en-US" dirty="0">
                <a:solidFill>
                  <a:srgbClr val="C8102E"/>
                </a:solidFill>
              </a:rPr>
              <a:t>1 Trillion € investments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19</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860700" cy="439247"/>
          </a:xfrm>
        </p:spPr>
        <p:txBody>
          <a:bodyPr>
            <a:normAutofit/>
          </a:bodyPr>
          <a:lstStyle/>
          <a:p>
            <a:r>
              <a:rPr lang="en-US" dirty="0">
                <a:latin typeface="Open Sans"/>
                <a:ea typeface="Open Sans SemiBold"/>
                <a:cs typeface="Open Sans SemiBold"/>
              </a:rPr>
              <a:t>An overview</a:t>
            </a:r>
          </a:p>
        </p:txBody>
      </p:sp>
      <p:graphicFrame>
        <p:nvGraphicFramePr>
          <p:cNvPr id="11" name="Diagram 10"/>
          <p:cNvGraphicFramePr/>
          <p:nvPr>
            <p:extLst>
              <p:ext uri="{D42A27DB-BD31-4B8C-83A1-F6EECF244321}">
                <p14:modId xmlns:p14="http://schemas.microsoft.com/office/powerpoint/2010/main" val="847766302"/>
              </p:ext>
            </p:extLst>
          </p:nvPr>
        </p:nvGraphicFramePr>
        <p:xfrm>
          <a:off x="4305300" y="2381249"/>
          <a:ext cx="6642100" cy="387011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2" name="Rectangle 11"/>
          <p:cNvSpPr/>
          <p:nvPr/>
        </p:nvSpPr>
        <p:spPr>
          <a:xfrm>
            <a:off x="9185910" y="3694430"/>
            <a:ext cx="1342390" cy="89606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TextBox 12"/>
          <p:cNvSpPr txBox="1"/>
          <p:nvPr/>
        </p:nvSpPr>
        <p:spPr>
          <a:xfrm>
            <a:off x="8964930" y="3684270"/>
            <a:ext cx="1760220" cy="861774"/>
          </a:xfrm>
          <a:prstGeom prst="rect">
            <a:avLst/>
          </a:prstGeom>
          <a:noFill/>
        </p:spPr>
        <p:txBody>
          <a:bodyPr wrap="square" lIns="91440" tIns="45720" rIns="91440" bIns="45720" rtlCol="0" anchor="t">
            <a:spAutoFit/>
          </a:bodyPr>
          <a:lstStyle/>
          <a:p>
            <a:pPr algn="ctr"/>
            <a:r>
              <a:rPr lang="en-GB" sz="1600" b="1" dirty="0"/>
              <a:t>European </a:t>
            </a:r>
            <a:endParaRPr lang="en-GB" sz="1600" b="1" dirty="0">
              <a:cs typeface="Calibri"/>
            </a:endParaRPr>
          </a:p>
          <a:p>
            <a:pPr algn="ctr"/>
            <a:r>
              <a:rPr lang="en-GB" sz="1600" b="1" dirty="0"/>
              <a:t>Green Deal</a:t>
            </a:r>
            <a:endParaRPr lang="en-GB" sz="1600" b="1" dirty="0">
              <a:cs typeface="Calibri"/>
            </a:endParaRPr>
          </a:p>
          <a:p>
            <a:pPr algn="ctr"/>
            <a:r>
              <a:rPr lang="en-GB" sz="1600" b="1" dirty="0"/>
              <a:t>(2019)</a:t>
            </a:r>
            <a:endParaRPr lang="en-GB" sz="1600" b="1" dirty="0">
              <a:cs typeface="Calibri"/>
            </a:endParaRPr>
          </a:p>
        </p:txBody>
      </p:sp>
      <p:sp>
        <p:nvSpPr>
          <p:cNvPr id="14" name="Text Placeholder 9">
            <a:extLst>
              <a:ext uri="{FF2B5EF4-FFF2-40B4-BE49-F238E27FC236}">
                <a16:creationId xmlns:a16="http://schemas.microsoft.com/office/drawing/2014/main" id="{B206DC5E-DE75-D44C-AEF5-D186DF24BF40}"/>
              </a:ext>
            </a:extLst>
          </p:cNvPr>
          <p:cNvSpPr>
            <a:spLocks noGrp="1"/>
          </p:cNvSpPr>
          <p:nvPr>
            <p:ph type="body" sz="quarter" idx="4294967295"/>
          </p:nvPr>
        </p:nvSpPr>
        <p:spPr>
          <a:xfrm>
            <a:off x="8320663" y="5759835"/>
            <a:ext cx="3398067" cy="650352"/>
          </a:xfrm>
          <a:prstGeom prst="rect">
            <a:avLst/>
          </a:prstGeom>
        </p:spPr>
        <p:txBody>
          <a:bodyPr vert="horz" lIns="91440" tIns="45720" rIns="91440" bIns="45720" rtlCol="0" anchor="t">
            <a:noAutofit/>
          </a:bodyPr>
          <a:lstStyle/>
          <a:p>
            <a:pPr algn="r"/>
            <a:r>
              <a:rPr lang="en-US" sz="1400" b="0" i="1" dirty="0">
                <a:latin typeface="Open Sans"/>
                <a:ea typeface="Open Sans SemiBold"/>
                <a:cs typeface="Segoe UI"/>
              </a:rPr>
              <a:t>European Commission, A European Green Deal: Striving to be the first climate-neutral continent, 2019 </a:t>
            </a:r>
            <a:endParaRPr lang="en-US" sz="1400" b="0" i="1">
              <a:latin typeface="Open Sans"/>
              <a:cs typeface="Segoe UI" panose="020B0502040204020203" pitchFamily="34" charset="0"/>
            </a:endParaRPr>
          </a:p>
        </p:txBody>
      </p:sp>
      <p:sp>
        <p:nvSpPr>
          <p:cNvPr id="10" name="Oval 9">
            <a:extLst>
              <a:ext uri="{FF2B5EF4-FFF2-40B4-BE49-F238E27FC236}">
                <a16:creationId xmlns:a16="http://schemas.microsoft.com/office/drawing/2014/main" id="{281A7A30-9BF8-BD47-A177-3E7FD619BFB6}"/>
              </a:ext>
            </a:extLst>
          </p:cNvPr>
          <p:cNvSpPr/>
          <p:nvPr/>
        </p:nvSpPr>
        <p:spPr>
          <a:xfrm>
            <a:off x="5524275" y="873173"/>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1_Slide19.mp3" descr="Lecture11_Slide19.mp3">
            <a:hlinkClick r:id="" action="ppaction://media"/>
            <a:extLst>
              <a:ext uri="{FF2B5EF4-FFF2-40B4-BE49-F238E27FC236}">
                <a16:creationId xmlns:a16="http://schemas.microsoft.com/office/drawing/2014/main" id="{186F0244-747B-7D4E-BD2D-C521B890744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595640" y="937418"/>
            <a:ext cx="812800" cy="812800"/>
          </a:xfrm>
          <a:prstGeom prst="rect">
            <a:avLst/>
          </a:prstGeom>
        </p:spPr>
      </p:pic>
    </p:spTree>
    <p:extLst>
      <p:ext uri="{BB962C8B-B14F-4D97-AF65-F5344CB8AC3E}">
        <p14:creationId xmlns:p14="http://schemas.microsoft.com/office/powerpoint/2010/main" val="150949874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10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Learning outcomes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p:txBody>
          <a:bodyPr vert="horz" lIns="91440" tIns="45720" rIns="91440" bIns="45720" rtlCol="0" anchor="t">
            <a:normAutofit/>
          </a:bodyPr>
          <a:lstStyle/>
          <a:p>
            <a:pPr marL="342900" indent="-342900">
              <a:buFont typeface="Arial" panose="020B0604020202020204" pitchFamily="34" charset="0"/>
              <a:buChar char="•"/>
            </a:pPr>
            <a:r>
              <a:rPr lang="en-US" dirty="0"/>
              <a:t>ILO 1: Identify key types of direct climate policies and their application worldwide</a:t>
            </a:r>
          </a:p>
          <a:p>
            <a:pPr marL="342900" indent="-342900">
              <a:buFont typeface="Arial" panose="020B0604020202020204" pitchFamily="34" charset="0"/>
              <a:buChar char="•"/>
            </a:pPr>
            <a:r>
              <a:rPr lang="en-US" dirty="0"/>
              <a:t>ILO 2: Identify key types of indirect climate policies and their application worldwide</a:t>
            </a:r>
          </a:p>
          <a:p>
            <a:pPr marL="342900" indent="-342900">
              <a:buFont typeface="Arial" panose="020B0604020202020204" pitchFamily="34" charset="0"/>
              <a:buChar char="•"/>
            </a:pPr>
            <a:r>
              <a:rPr lang="en-US" dirty="0">
                <a:latin typeface="Open Sans SemiBold"/>
                <a:ea typeface="Open Sans SemiBold"/>
                <a:cs typeface="Open Sans SemiBold"/>
              </a:rPr>
              <a:t>ILO 3: Analyse an example of the application of climate policies from the Asia and Pacific region</a:t>
            </a:r>
          </a:p>
          <a:p>
            <a:pPr marL="342900" indent="-342900">
              <a:buFont typeface="Arial" panose="020B0604020202020204" pitchFamily="34" charset="0"/>
              <a:buChar char="•"/>
            </a:pPr>
            <a:r>
              <a:rPr lang="en-US" dirty="0"/>
              <a:t>ILO 4: Reflect on the key elements of the European Union’s climate policies and their applicability to other contexts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2</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06620"/>
            <a:ext cx="5660329" cy="448654"/>
          </a:xfrm>
        </p:spPr>
        <p:txBody>
          <a:bodyPr>
            <a:normAutofit fontScale="92500"/>
          </a:bodyPr>
          <a:lstStyle/>
          <a:p>
            <a:r>
              <a:rPr lang="en-US" dirty="0">
                <a:latin typeface="Open Sans"/>
                <a:ea typeface="Open Sans SemiBold"/>
                <a:cs typeface="Open Sans SemiBold"/>
              </a:rPr>
              <a:t>By the end of this lecture, you will be able to</a:t>
            </a:r>
          </a:p>
        </p:txBody>
      </p:sp>
      <p:sp>
        <p:nvSpPr>
          <p:cNvPr id="6" name="Oval 5">
            <a:extLst>
              <a:ext uri="{FF2B5EF4-FFF2-40B4-BE49-F238E27FC236}">
                <a16:creationId xmlns:a16="http://schemas.microsoft.com/office/drawing/2014/main" id="{7E4DE3F9-2B0E-E04B-9E48-15B77475F411}"/>
              </a:ext>
            </a:extLst>
          </p:cNvPr>
          <p:cNvSpPr/>
          <p:nvPr/>
        </p:nvSpPr>
        <p:spPr>
          <a:xfrm>
            <a:off x="6323904" y="1401184"/>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1_Slide2.mp3" descr="Lecture11_Slide2.mp3">
            <a:hlinkClick r:id="" action="ppaction://media"/>
            <a:extLst>
              <a:ext uri="{FF2B5EF4-FFF2-40B4-BE49-F238E27FC236}">
                <a16:creationId xmlns:a16="http://schemas.microsoft.com/office/drawing/2014/main" id="{C43EDBEB-E23C-434A-BFBF-D6604FCF89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91094" y="1472549"/>
            <a:ext cx="812800" cy="812800"/>
          </a:xfrm>
          <a:prstGeom prst="rect">
            <a:avLst/>
          </a:prstGeom>
        </p:spPr>
      </p:pic>
    </p:spTree>
    <p:extLst>
      <p:ext uri="{BB962C8B-B14F-4D97-AF65-F5344CB8AC3E}">
        <p14:creationId xmlns:p14="http://schemas.microsoft.com/office/powerpoint/2010/main" val="243141806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45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a:xfrm>
            <a:off x="663880" y="681037"/>
            <a:ext cx="4860395" cy="1325563"/>
          </a:xfrm>
        </p:spPr>
        <p:txBody>
          <a:bodyPr/>
          <a:lstStyle/>
          <a:p>
            <a:r>
              <a:rPr lang="en-US" dirty="0"/>
              <a:t>11.4 Examples – European Union</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a:xfrm>
            <a:off x="663575" y="2582945"/>
            <a:ext cx="10514861" cy="3421930"/>
          </a:xfrm>
        </p:spPr>
        <p:txBody>
          <a:bodyPr>
            <a:normAutofit/>
          </a:bodyPr>
          <a:lstStyle/>
          <a:p>
            <a:pPr marL="342900" indent="-34290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No GHG emissions by 2050.</a:t>
            </a:r>
          </a:p>
          <a:p>
            <a:pPr marL="342900" indent="-34290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55% reduction of GHG emissions by 2030 compared to 1990</a:t>
            </a:r>
          </a:p>
          <a:p>
            <a:pPr marL="342900" indent="-34290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2030 targets turned into national targets through an Effort Sharing Decision: here</a:t>
            </a:r>
          </a:p>
          <a:p>
            <a:pPr marL="342900" indent="-342900">
              <a:buFont typeface="Arial" panose="020B0604020202020204" pitchFamily="34" charset="0"/>
              <a:buChar char="•"/>
            </a:pPr>
            <a:endParaRPr lang="en-US" dirty="0">
              <a:solidFill>
                <a:srgbClr val="C8102E"/>
              </a:solidFill>
              <a:latin typeface="Open Sans" panose="020B0606030504020204" pitchFamily="34" charset="0"/>
              <a:ea typeface="Open Sans" panose="020B0606030504020204" pitchFamily="34" charset="0"/>
              <a:cs typeface="Open Sans" panose="020B0606030504020204" pitchFamily="34" charset="0"/>
            </a:endParaRPr>
          </a:p>
          <a:p>
            <a:r>
              <a:rPr lang="en-US" dirty="0">
                <a:solidFill>
                  <a:srgbClr val="C8102E"/>
                </a:solidFill>
                <a:latin typeface="Open Sans" panose="020B0606030504020204" pitchFamily="34" charset="0"/>
                <a:ea typeface="Open Sans" panose="020B0606030504020204" pitchFamily="34" charset="0"/>
                <a:cs typeface="Open Sans" panose="020B0606030504020204" pitchFamily="34" charset="0"/>
              </a:rPr>
              <a:t>Relevant documents:</a:t>
            </a:r>
          </a:p>
          <a:p>
            <a:pPr marL="342900" indent="-34290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European Green Deal</a:t>
            </a:r>
          </a:p>
          <a:p>
            <a:pPr marL="342900" indent="-34290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Clean Planet for All</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20</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860700" cy="439247"/>
          </a:xfrm>
        </p:spPr>
        <p:txBody>
          <a:bodyPr>
            <a:normAutofit/>
          </a:bodyPr>
          <a:lstStyle/>
          <a:p>
            <a:r>
              <a:rPr lang="en-US" dirty="0">
                <a:latin typeface="Open Sans"/>
                <a:ea typeface="Open Sans SemiBold"/>
                <a:cs typeface="Open Sans SemiBold"/>
              </a:rPr>
              <a:t>Direct climate policies</a:t>
            </a:r>
          </a:p>
        </p:txBody>
      </p:sp>
      <p:sp>
        <p:nvSpPr>
          <p:cNvPr id="6" name="Oval 5">
            <a:extLst>
              <a:ext uri="{FF2B5EF4-FFF2-40B4-BE49-F238E27FC236}">
                <a16:creationId xmlns:a16="http://schemas.microsoft.com/office/drawing/2014/main" id="{B1B16FD9-DBCF-CD43-9F1F-73B9297106B1}"/>
              </a:ext>
            </a:extLst>
          </p:cNvPr>
          <p:cNvSpPr/>
          <p:nvPr/>
        </p:nvSpPr>
        <p:spPr>
          <a:xfrm>
            <a:off x="5524275" y="873173"/>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1_Slide20.mp3" descr="Lecture11_Slide20.mp3">
            <a:hlinkClick r:id="" action="ppaction://media"/>
            <a:extLst>
              <a:ext uri="{FF2B5EF4-FFF2-40B4-BE49-F238E27FC236}">
                <a16:creationId xmlns:a16="http://schemas.microsoft.com/office/drawing/2014/main" id="{04DD1833-6A0E-A948-9319-CA2333FE02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95640" y="950141"/>
            <a:ext cx="812800" cy="812800"/>
          </a:xfrm>
          <a:prstGeom prst="rect">
            <a:avLst/>
          </a:prstGeom>
        </p:spPr>
      </p:pic>
    </p:spTree>
    <p:extLst>
      <p:ext uri="{BB962C8B-B14F-4D97-AF65-F5344CB8AC3E}">
        <p14:creationId xmlns:p14="http://schemas.microsoft.com/office/powerpoint/2010/main" val="389134349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76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a:xfrm>
            <a:off x="663880" y="681037"/>
            <a:ext cx="5135671" cy="1325563"/>
          </a:xfrm>
        </p:spPr>
        <p:txBody>
          <a:bodyPr/>
          <a:lstStyle/>
          <a:p>
            <a:r>
              <a:rPr lang="en-US" dirty="0"/>
              <a:t>11.4 Examples – European Union</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a:xfrm>
            <a:off x="663575" y="2582945"/>
            <a:ext cx="6554343" cy="3421930"/>
          </a:xfrm>
        </p:spPr>
        <p:txBody>
          <a:bodyPr vert="horz" lIns="91440" tIns="45720" rIns="91440" bIns="45720" rtlCol="0" anchor="t">
            <a:normAutofit lnSpcReduction="10000"/>
          </a:bodyPr>
          <a:lstStyle/>
          <a:p>
            <a:pPr marL="342900" indent="-342900">
              <a:buFont typeface="Arial" panose="020B0604020202020204" pitchFamily="34" charset="0"/>
              <a:buChar char="•"/>
            </a:pPr>
            <a:r>
              <a:rPr lang="en-US" dirty="0">
                <a:latin typeface="Open Sans"/>
                <a:ea typeface="Open Sans"/>
                <a:cs typeface="Open Sans"/>
              </a:rPr>
              <a:t>32.5% improvement</a:t>
            </a:r>
            <a:r>
              <a:rPr lang="en-US" b="0" dirty="0">
                <a:latin typeface="Open Sans"/>
                <a:ea typeface="Open Sans"/>
                <a:cs typeface="Open Sans"/>
              </a:rPr>
              <a:t> in energy efficiency (compared to projections of energy use in 2030)</a:t>
            </a:r>
          </a:p>
          <a:p>
            <a:pPr marL="342900" indent="-342900">
              <a:buFont typeface="Arial" panose="020B0604020202020204" pitchFamily="34" charset="0"/>
              <a:buChar char="•"/>
            </a:pPr>
            <a:r>
              <a:rPr lang="en-US" dirty="0">
                <a:latin typeface="Open Sans"/>
                <a:ea typeface="Open Sans"/>
                <a:cs typeface="Open Sans"/>
              </a:rPr>
              <a:t>32% share</a:t>
            </a:r>
            <a:r>
              <a:rPr lang="en-US" b="0" dirty="0">
                <a:latin typeface="Open Sans"/>
                <a:ea typeface="Open Sans"/>
                <a:cs typeface="Open Sans"/>
              </a:rPr>
              <a:t> of renewable energy in energy consumption by 2030</a:t>
            </a:r>
          </a:p>
          <a:p>
            <a:pPr marL="342900" indent="-342900">
              <a:buFont typeface="Arial" panose="020B0604020202020204" pitchFamily="34" charset="0"/>
              <a:buChar char="•"/>
            </a:pPr>
            <a:endParaRPr lang="en-US" dirty="0">
              <a:solidFill>
                <a:srgbClr val="C8102E"/>
              </a:solidFill>
              <a:latin typeface="Open Sans" panose="020B0606030504020204" pitchFamily="34" charset="0"/>
              <a:ea typeface="Open Sans" panose="020B0606030504020204" pitchFamily="34" charset="0"/>
              <a:cs typeface="Open Sans" panose="020B0606030504020204" pitchFamily="34" charset="0"/>
            </a:endParaRPr>
          </a:p>
          <a:p>
            <a:r>
              <a:rPr lang="en-US" dirty="0">
                <a:solidFill>
                  <a:srgbClr val="C8102E"/>
                </a:solidFill>
                <a:latin typeface="Open Sans" panose="020B0606030504020204" pitchFamily="34" charset="0"/>
                <a:ea typeface="Open Sans" panose="020B0606030504020204" pitchFamily="34" charset="0"/>
                <a:cs typeface="Open Sans" panose="020B0606030504020204" pitchFamily="34" charset="0"/>
              </a:rPr>
              <a:t>Relevant documents:</a:t>
            </a:r>
          </a:p>
          <a:p>
            <a:pPr marL="342900" indent="-342900">
              <a:buFont typeface="Arial" panose="020B0604020202020204" pitchFamily="34" charset="0"/>
              <a:buChar char="•"/>
            </a:pPr>
            <a:r>
              <a:rPr lang="en-US" b="0" dirty="0">
                <a:latin typeface="Open Sans"/>
                <a:ea typeface="Open Sans"/>
                <a:cs typeface="Open Sans"/>
              </a:rPr>
              <a:t>2030 climate &amp; energy framework </a:t>
            </a:r>
          </a:p>
          <a:p>
            <a:pPr marL="342900" indent="-342900">
              <a:buFont typeface="Arial" panose="020B0604020202020204" pitchFamily="34" charset="0"/>
              <a:buChar char="•"/>
            </a:pPr>
            <a:r>
              <a:rPr lang="en-US" b="0" dirty="0">
                <a:latin typeface="Open Sans"/>
                <a:ea typeface="Open Sans"/>
                <a:cs typeface="Open Sans"/>
              </a:rPr>
              <a:t>Revised Renewable Energy Directive </a:t>
            </a:r>
            <a:endParaRPr lang="en-US" b="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b="0" dirty="0">
                <a:latin typeface="Open Sans"/>
                <a:ea typeface="Open Sans"/>
                <a:cs typeface="Open Sans"/>
              </a:rPr>
              <a:t>Energy Efficiency Directive</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21</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860700" cy="439247"/>
          </a:xfrm>
        </p:spPr>
        <p:txBody>
          <a:bodyPr>
            <a:normAutofit/>
          </a:bodyPr>
          <a:lstStyle/>
          <a:p>
            <a:r>
              <a:rPr lang="en-US" dirty="0">
                <a:latin typeface="Open Sans"/>
                <a:ea typeface="Open Sans SemiBold"/>
                <a:cs typeface="Open Sans SemiBold"/>
              </a:rPr>
              <a:t>Indirect climate policies</a:t>
            </a:r>
          </a:p>
        </p:txBody>
      </p:sp>
      <p:sp>
        <p:nvSpPr>
          <p:cNvPr id="6" name="Oval 5">
            <a:extLst>
              <a:ext uri="{FF2B5EF4-FFF2-40B4-BE49-F238E27FC236}">
                <a16:creationId xmlns:a16="http://schemas.microsoft.com/office/drawing/2014/main" id="{02C68E86-83A1-F243-9321-A4951630BDC9}"/>
              </a:ext>
            </a:extLst>
          </p:cNvPr>
          <p:cNvSpPr/>
          <p:nvPr/>
        </p:nvSpPr>
        <p:spPr>
          <a:xfrm>
            <a:off x="5524275" y="873173"/>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1_Slide21.mp3" descr="Lecture11_Slide21.mp3">
            <a:hlinkClick r:id="" action="ppaction://media"/>
            <a:extLst>
              <a:ext uri="{FF2B5EF4-FFF2-40B4-BE49-F238E27FC236}">
                <a16:creationId xmlns:a16="http://schemas.microsoft.com/office/drawing/2014/main" id="{35305503-9B81-684B-8373-7EBB787D89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95640" y="944538"/>
            <a:ext cx="812800" cy="812800"/>
          </a:xfrm>
          <a:prstGeom prst="rect">
            <a:avLst/>
          </a:prstGeom>
        </p:spPr>
      </p:pic>
    </p:spTree>
    <p:extLst>
      <p:ext uri="{BB962C8B-B14F-4D97-AF65-F5344CB8AC3E}">
        <p14:creationId xmlns:p14="http://schemas.microsoft.com/office/powerpoint/2010/main" val="170297832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54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a:xfrm>
            <a:off x="663880" y="681037"/>
            <a:ext cx="5432120" cy="1325563"/>
          </a:xfrm>
        </p:spPr>
        <p:txBody>
          <a:bodyPr/>
          <a:lstStyle/>
          <a:p>
            <a:r>
              <a:rPr lang="en-US" dirty="0"/>
              <a:t>11.4 Examples – European Union</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a:xfrm>
            <a:off x="663880" y="2582945"/>
            <a:ext cx="4270070" cy="3421930"/>
          </a:xfrm>
        </p:spPr>
        <p:txBody>
          <a:bodyPr/>
          <a:lstStyle/>
          <a:p>
            <a:pPr marL="342900" indent="-342900">
              <a:buFont typeface="Arial" panose="020B0604020202020204" pitchFamily="34" charset="0"/>
              <a:buChar char="•"/>
            </a:pPr>
            <a:r>
              <a:rPr lang="en-US" dirty="0"/>
              <a:t>Established in 2005</a:t>
            </a:r>
          </a:p>
          <a:p>
            <a:pPr marL="342900" indent="-342900">
              <a:buFont typeface="Arial" panose="020B0604020202020204" pitchFamily="34" charset="0"/>
              <a:buChar char="•"/>
            </a:pPr>
            <a:r>
              <a:rPr lang="en-US" dirty="0"/>
              <a:t>Covers 45% of the EY’s GHG emissions</a:t>
            </a:r>
          </a:p>
          <a:p>
            <a:pPr marL="342900" indent="-342900">
              <a:buFont typeface="Arial" panose="020B0604020202020204" pitchFamily="34" charset="0"/>
              <a:buChar char="•"/>
            </a:pPr>
            <a:r>
              <a:rPr lang="en-US" dirty="0"/>
              <a:t>A cap-and-trade system</a:t>
            </a:r>
          </a:p>
          <a:p>
            <a:pPr marL="342900" indent="-342900">
              <a:buFont typeface="Arial" panose="020B0604020202020204" pitchFamily="34" charset="0"/>
              <a:buChar char="•"/>
            </a:pPr>
            <a:r>
              <a:rPr lang="en-US" dirty="0">
                <a:solidFill>
                  <a:srgbClr val="C8102E"/>
                </a:solidFill>
              </a:rPr>
              <a:t>Challenges: </a:t>
            </a:r>
            <a:r>
              <a:rPr lang="en-US" dirty="0"/>
              <a:t>surplus of allowances built up!</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22</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4" y="2016027"/>
            <a:ext cx="7883285" cy="482379"/>
          </a:xfrm>
        </p:spPr>
        <p:txBody>
          <a:bodyPr>
            <a:normAutofit/>
          </a:bodyPr>
          <a:lstStyle/>
          <a:p>
            <a:r>
              <a:rPr lang="en-US" dirty="0">
                <a:latin typeface="Open Sans"/>
                <a:ea typeface="Open Sans SemiBold"/>
                <a:cs typeface="Open Sans SemiBold"/>
              </a:rPr>
              <a:t>European Union Emission Trading Scheme (ETS)</a:t>
            </a:r>
          </a:p>
        </p:txBody>
      </p:sp>
      <p:pic>
        <p:nvPicPr>
          <p:cNvPr id="10" name="Picture 9"/>
          <p:cNvPicPr>
            <a:picLocks noChangeAspect="1"/>
          </p:cNvPicPr>
          <p:nvPr/>
        </p:nvPicPr>
        <p:blipFill>
          <a:blip r:embed="rId5"/>
          <a:stretch>
            <a:fillRect/>
          </a:stretch>
        </p:blipFill>
        <p:spPr>
          <a:xfrm>
            <a:off x="5221123" y="2650291"/>
            <a:ext cx="6056477" cy="2335699"/>
          </a:xfrm>
          <a:prstGeom prst="rect">
            <a:avLst/>
          </a:prstGeom>
        </p:spPr>
      </p:pic>
      <p:sp>
        <p:nvSpPr>
          <p:cNvPr id="14" name="Text Placeholder 9">
            <a:extLst>
              <a:ext uri="{FF2B5EF4-FFF2-40B4-BE49-F238E27FC236}">
                <a16:creationId xmlns:a16="http://schemas.microsoft.com/office/drawing/2014/main" id="{B206DC5E-DE75-D44C-AEF5-D186DF24BF40}"/>
              </a:ext>
            </a:extLst>
          </p:cNvPr>
          <p:cNvSpPr>
            <a:spLocks noGrp="1"/>
          </p:cNvSpPr>
          <p:nvPr>
            <p:ph type="body" sz="quarter" idx="4294967295"/>
          </p:nvPr>
        </p:nvSpPr>
        <p:spPr>
          <a:xfrm>
            <a:off x="7765628" y="5919761"/>
            <a:ext cx="3953102" cy="471612"/>
          </a:xfrm>
          <a:prstGeom prst="rect">
            <a:avLst/>
          </a:prstGeom>
        </p:spPr>
        <p:txBody>
          <a:bodyPr vert="horz" lIns="91440" tIns="45720" rIns="91440" bIns="45720" rtlCol="0" anchor="t">
            <a:noAutofit/>
          </a:bodyPr>
          <a:lstStyle/>
          <a:p>
            <a:pPr algn="r"/>
            <a:r>
              <a:rPr lang="en-US" sz="1400" b="0" i="1" dirty="0">
                <a:latin typeface="Open Sans"/>
                <a:ea typeface="Open Sans SemiBold"/>
                <a:cs typeface="Segoe UI"/>
              </a:rPr>
              <a:t>European Environment Agency, EU Emissions Trading System (ETS) data viewer, 2021 </a:t>
            </a:r>
            <a:endParaRPr lang="en-US" sz="1400" b="0" i="1">
              <a:latin typeface="Open Sans"/>
              <a:cs typeface="Segoe UI" panose="020B0502040204020203" pitchFamily="34" charset="0"/>
            </a:endParaRPr>
          </a:p>
        </p:txBody>
      </p:sp>
      <p:sp>
        <p:nvSpPr>
          <p:cNvPr id="11" name="Oval 10">
            <a:extLst>
              <a:ext uri="{FF2B5EF4-FFF2-40B4-BE49-F238E27FC236}">
                <a16:creationId xmlns:a16="http://schemas.microsoft.com/office/drawing/2014/main" id="{7173C4B2-5D28-D945-960A-02CE9AC77625}"/>
              </a:ext>
            </a:extLst>
          </p:cNvPr>
          <p:cNvSpPr/>
          <p:nvPr/>
        </p:nvSpPr>
        <p:spPr>
          <a:xfrm>
            <a:off x="5524275" y="873173"/>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1_Slide22.mp3" descr="Lecture11_Slide22.mp3">
            <a:hlinkClick r:id="" action="ppaction://media"/>
            <a:extLst>
              <a:ext uri="{FF2B5EF4-FFF2-40B4-BE49-F238E27FC236}">
                <a16:creationId xmlns:a16="http://schemas.microsoft.com/office/drawing/2014/main" id="{EF849909-2C0E-4A48-9248-7CB1DD58448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595640" y="944538"/>
            <a:ext cx="812800" cy="812800"/>
          </a:xfrm>
          <a:prstGeom prst="rect">
            <a:avLst/>
          </a:prstGeom>
        </p:spPr>
      </p:pic>
    </p:spTree>
    <p:extLst>
      <p:ext uri="{BB962C8B-B14F-4D97-AF65-F5344CB8AC3E}">
        <p14:creationId xmlns:p14="http://schemas.microsoft.com/office/powerpoint/2010/main" val="219274829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0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a:xfrm>
            <a:off x="663880" y="681037"/>
            <a:ext cx="4860395" cy="1325563"/>
          </a:xfrm>
        </p:spPr>
        <p:txBody>
          <a:bodyPr/>
          <a:lstStyle/>
          <a:p>
            <a:r>
              <a:rPr lang="en-US" dirty="0"/>
              <a:t>11.4 Examples – European Union</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a:xfrm>
            <a:off x="663575" y="2582945"/>
            <a:ext cx="10514861" cy="3421930"/>
          </a:xfrm>
        </p:spPr>
        <p:txBody>
          <a:bodyPr vert="horz" lIns="91440" tIns="45720" rIns="91440" bIns="45720" rtlCol="0" anchor="t">
            <a:normAutofit fontScale="85000" lnSpcReduction="20000"/>
          </a:bodyPr>
          <a:lstStyle/>
          <a:p>
            <a:r>
              <a:rPr lang="en-US" dirty="0">
                <a:solidFill>
                  <a:srgbClr val="C8102E"/>
                </a:solidFill>
                <a:latin typeface="Open Sans" panose="020B0606030504020204" pitchFamily="34" charset="0"/>
                <a:ea typeface="Open Sans" panose="020B0606030504020204" pitchFamily="34" charset="0"/>
                <a:cs typeface="Open Sans" panose="020B0606030504020204" pitchFamily="34" charset="0"/>
              </a:rPr>
              <a:t>Carbon intensity compared to other G20 countries:</a:t>
            </a:r>
          </a:p>
          <a:p>
            <a:pPr marL="342900" indent="-342900">
              <a:buFont typeface="Arial" panose="020B0604020202020204" pitchFamily="34" charset="0"/>
              <a:buChar char="•"/>
            </a:pPr>
            <a:r>
              <a:rPr lang="en-US" dirty="0">
                <a:latin typeface="Open Sans"/>
                <a:ea typeface="Open Sans"/>
                <a:cs typeface="Open Sans"/>
              </a:rPr>
              <a:t>2013–2018		</a:t>
            </a:r>
            <a:r>
              <a:rPr lang="en-US" dirty="0">
                <a:solidFill>
                  <a:srgbClr val="FAA306"/>
                </a:solidFill>
                <a:latin typeface="Open Sans"/>
                <a:ea typeface="Open Sans"/>
                <a:cs typeface="Open Sans"/>
              </a:rPr>
              <a:t>MEDIUM</a:t>
            </a:r>
          </a:p>
          <a:p>
            <a:pPr marL="342900" indent="-34290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After 2018		</a:t>
            </a:r>
            <a:r>
              <a:rPr lang="en-US" dirty="0">
                <a:solidFill>
                  <a:srgbClr val="00B050"/>
                </a:solidFill>
                <a:latin typeface="Open Sans" panose="020B0606030504020204" pitchFamily="34" charset="0"/>
                <a:ea typeface="Open Sans" panose="020B0606030504020204" pitchFamily="34" charset="0"/>
                <a:cs typeface="Open Sans" panose="020B0606030504020204" pitchFamily="34" charset="0"/>
              </a:rPr>
              <a:t>LOW</a:t>
            </a:r>
          </a:p>
          <a:p>
            <a:pPr marL="342900" indent="-342900">
              <a:buFont typeface="Arial" panose="020B0604020202020204" pitchFamily="34" charset="0"/>
              <a:buChar char="•"/>
            </a:pPr>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solidFill>
                  <a:srgbClr val="C8102E"/>
                </a:solidFill>
                <a:latin typeface="Open Sans" panose="020B0606030504020204" pitchFamily="34" charset="0"/>
                <a:ea typeface="Open Sans" panose="020B0606030504020204" pitchFamily="34" charset="0"/>
                <a:cs typeface="Open Sans" panose="020B0606030504020204" pitchFamily="34" charset="0"/>
              </a:rPr>
              <a:t>Share of renewables in primary supply, compared to G20 countries:</a:t>
            </a:r>
          </a:p>
          <a:p>
            <a:pPr marL="342900" indent="-342900">
              <a:buFont typeface="Arial" panose="020B0604020202020204" pitchFamily="34" charset="0"/>
              <a:buChar char="•"/>
            </a:pPr>
            <a:r>
              <a:rPr lang="en-US" dirty="0">
                <a:latin typeface="Open Sans"/>
                <a:ea typeface="Open Sans"/>
                <a:cs typeface="Open Sans"/>
              </a:rPr>
              <a:t>2013–2018		</a:t>
            </a:r>
            <a:r>
              <a:rPr lang="en-US" dirty="0">
                <a:solidFill>
                  <a:srgbClr val="FAA306"/>
                </a:solidFill>
                <a:latin typeface="Open Sans"/>
                <a:ea typeface="Open Sans"/>
                <a:cs typeface="Open Sans"/>
              </a:rPr>
              <a:t>MEDIUM</a:t>
            </a:r>
          </a:p>
          <a:p>
            <a:pPr marL="342900" indent="-34290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After 2018		</a:t>
            </a:r>
            <a:r>
              <a:rPr lang="en-US" dirty="0">
                <a:solidFill>
                  <a:srgbClr val="00B050"/>
                </a:solidFill>
                <a:latin typeface="Open Sans" panose="020B0606030504020204" pitchFamily="34" charset="0"/>
                <a:ea typeface="Open Sans" panose="020B0606030504020204" pitchFamily="34" charset="0"/>
                <a:cs typeface="Open Sans" panose="020B0606030504020204" pitchFamily="34" charset="0"/>
              </a:rPr>
              <a:t>HIGH</a:t>
            </a:r>
          </a:p>
          <a:p>
            <a:pPr marL="342900" indent="-342900">
              <a:buFont typeface="Arial" panose="020B0604020202020204" pitchFamily="34" charset="0"/>
              <a:buChar char="•"/>
            </a:pPr>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solidFill>
                  <a:srgbClr val="C8102E"/>
                </a:solidFill>
                <a:latin typeface="Open Sans" panose="020B0606030504020204" pitchFamily="34" charset="0"/>
                <a:ea typeface="Open Sans" panose="020B0606030504020204" pitchFamily="34" charset="0"/>
                <a:cs typeface="Open Sans" panose="020B0606030504020204" pitchFamily="34" charset="0"/>
              </a:rPr>
              <a:t>Rating of coal phase-out in the power sector:</a:t>
            </a:r>
          </a:p>
          <a:p>
            <a:pPr marL="342900" indent="-34290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After 2018		</a:t>
            </a:r>
            <a:r>
              <a:rPr lang="en-US" dirty="0">
                <a:solidFill>
                  <a:srgbClr val="FAA306"/>
                </a:solidFill>
                <a:latin typeface="Open Sans" panose="020B0606030504020204" pitchFamily="34" charset="0"/>
                <a:ea typeface="Open Sans" panose="020B0606030504020204" pitchFamily="34" charset="0"/>
                <a:cs typeface="Open Sans" panose="020B0606030504020204" pitchFamily="34" charset="0"/>
              </a:rPr>
              <a:t>MEDIUM</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23</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860700" cy="439247"/>
          </a:xfrm>
        </p:spPr>
        <p:txBody>
          <a:bodyPr>
            <a:normAutofit/>
          </a:bodyPr>
          <a:lstStyle/>
          <a:p>
            <a:r>
              <a:rPr lang="en-US" dirty="0">
                <a:latin typeface="Open Sans"/>
                <a:ea typeface="Open Sans SemiBold"/>
                <a:cs typeface="Open Sans SemiBold"/>
              </a:rPr>
              <a:t>Road ahead</a:t>
            </a:r>
          </a:p>
        </p:txBody>
      </p:sp>
      <p:sp>
        <p:nvSpPr>
          <p:cNvPr id="6" name="Text Placeholder 9">
            <a:extLst>
              <a:ext uri="{FF2B5EF4-FFF2-40B4-BE49-F238E27FC236}">
                <a16:creationId xmlns:a16="http://schemas.microsoft.com/office/drawing/2014/main" id="{B206DC5E-DE75-D44C-AEF5-D186DF24BF40}"/>
              </a:ext>
            </a:extLst>
          </p:cNvPr>
          <p:cNvSpPr>
            <a:spLocks noGrp="1"/>
          </p:cNvSpPr>
          <p:nvPr>
            <p:ph type="body" sz="quarter" idx="4294967295"/>
          </p:nvPr>
        </p:nvSpPr>
        <p:spPr>
          <a:xfrm>
            <a:off x="8188960" y="5910354"/>
            <a:ext cx="3529770" cy="603315"/>
          </a:xfrm>
          <a:prstGeom prst="rect">
            <a:avLst/>
          </a:prstGeom>
        </p:spPr>
        <p:txBody>
          <a:bodyPr vert="horz" lIns="91440" tIns="45720" rIns="91440" bIns="45720" rtlCol="0" anchor="t">
            <a:normAutofit/>
          </a:bodyPr>
          <a:lstStyle/>
          <a:p>
            <a:pPr algn="r"/>
            <a:r>
              <a:rPr lang="en-US" sz="1400" b="0" i="1" dirty="0">
                <a:latin typeface="Open Sans"/>
                <a:ea typeface="Open Sans SemiBold"/>
                <a:cs typeface="Segoe UI"/>
              </a:rPr>
              <a:t>Climate Analytics and </a:t>
            </a:r>
            <a:r>
              <a:rPr lang="en-US" sz="1400" b="0" i="1" dirty="0" err="1">
                <a:latin typeface="Open Sans"/>
                <a:ea typeface="Open Sans SemiBold"/>
                <a:cs typeface="Segoe UI"/>
              </a:rPr>
              <a:t>NewClimate</a:t>
            </a:r>
            <a:r>
              <a:rPr lang="en-US" sz="1400" b="0" i="1" dirty="0">
                <a:latin typeface="Open Sans"/>
                <a:ea typeface="Open Sans SemiBold"/>
                <a:cs typeface="Segoe UI"/>
              </a:rPr>
              <a:t> Institute, Climate Action Tracker, 2021</a:t>
            </a:r>
          </a:p>
        </p:txBody>
      </p:sp>
      <p:sp>
        <p:nvSpPr>
          <p:cNvPr id="10" name="Oval 9">
            <a:extLst>
              <a:ext uri="{FF2B5EF4-FFF2-40B4-BE49-F238E27FC236}">
                <a16:creationId xmlns:a16="http://schemas.microsoft.com/office/drawing/2014/main" id="{FE44D0EA-83B2-D446-8E93-32D0C9228FEB}"/>
              </a:ext>
            </a:extLst>
          </p:cNvPr>
          <p:cNvSpPr/>
          <p:nvPr/>
        </p:nvSpPr>
        <p:spPr>
          <a:xfrm>
            <a:off x="5524275" y="873173"/>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Lecture 11_Slide23.mp3" descr="Lecture 11_Slide23.mp3">
            <a:hlinkClick r:id="" action="ppaction://media"/>
            <a:extLst>
              <a:ext uri="{FF2B5EF4-FFF2-40B4-BE49-F238E27FC236}">
                <a16:creationId xmlns:a16="http://schemas.microsoft.com/office/drawing/2014/main" id="{5D5748EE-DA35-8A49-A819-DB940253A0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95640" y="937418"/>
            <a:ext cx="812800" cy="812800"/>
          </a:xfrm>
          <a:prstGeom prst="rect">
            <a:avLst/>
          </a:prstGeom>
        </p:spPr>
      </p:pic>
    </p:spTree>
    <p:extLst>
      <p:ext uri="{BB962C8B-B14F-4D97-AF65-F5344CB8AC3E}">
        <p14:creationId xmlns:p14="http://schemas.microsoft.com/office/powerpoint/2010/main" val="425466850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68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23F4A-F545-8940-A58A-25CA20E51E0F}"/>
              </a:ext>
            </a:extLst>
          </p:cNvPr>
          <p:cNvSpPr>
            <a:spLocks noGrp="1"/>
          </p:cNvSpPr>
          <p:nvPr>
            <p:ph type="title"/>
          </p:nvPr>
        </p:nvSpPr>
        <p:spPr/>
        <p:txBody>
          <a:bodyPr/>
          <a:lstStyle/>
          <a:p>
            <a:r>
              <a:rPr lang="en-US" dirty="0"/>
              <a:t>Lecture 11.4 References</a:t>
            </a:r>
          </a:p>
        </p:txBody>
      </p:sp>
      <p:sp>
        <p:nvSpPr>
          <p:cNvPr id="3" name="Slide Number Placeholder 2">
            <a:extLst>
              <a:ext uri="{FF2B5EF4-FFF2-40B4-BE49-F238E27FC236}">
                <a16:creationId xmlns:a16="http://schemas.microsoft.com/office/drawing/2014/main" id="{618C290D-6066-2A4D-986F-AB12F020FCFC}"/>
              </a:ext>
            </a:extLst>
          </p:cNvPr>
          <p:cNvSpPr>
            <a:spLocks noGrp="1"/>
          </p:cNvSpPr>
          <p:nvPr>
            <p:ph type="sldNum" sz="quarter" idx="10"/>
          </p:nvPr>
        </p:nvSpPr>
        <p:spPr/>
        <p:txBody>
          <a:bodyPr/>
          <a:lstStyle/>
          <a:p>
            <a:fld id="{709224B1-416C-A648-9EFE-8567A5B13899}" type="slidenum">
              <a:rPr lang="en-US" smtClean="0"/>
              <a:pPr/>
              <a:t>24</a:t>
            </a:fld>
            <a:endParaRPr lang="en-US" dirty="0"/>
          </a:p>
        </p:txBody>
      </p:sp>
      <p:sp>
        <p:nvSpPr>
          <p:cNvPr id="4" name="Text Placeholder 3">
            <a:extLst>
              <a:ext uri="{FF2B5EF4-FFF2-40B4-BE49-F238E27FC236}">
                <a16:creationId xmlns:a16="http://schemas.microsoft.com/office/drawing/2014/main" id="{E5CB3D97-238F-504B-A326-49C20FF8D2EF}"/>
              </a:ext>
            </a:extLst>
          </p:cNvPr>
          <p:cNvSpPr>
            <a:spLocks noGrp="1"/>
          </p:cNvSpPr>
          <p:nvPr>
            <p:ph type="body" sz="quarter" idx="11"/>
          </p:nvPr>
        </p:nvSpPr>
        <p:spPr/>
        <p:txBody>
          <a:bodyPr vert="horz" lIns="91440" tIns="45720" rIns="91440" bIns="45720" rtlCol="0" anchor="t">
            <a:normAutofit/>
          </a:bodyPr>
          <a:lstStyle/>
          <a:p>
            <a:r>
              <a:rPr lang="en-US" dirty="0">
                <a:latin typeface="Open Sans"/>
                <a:ea typeface="Open Sans"/>
                <a:cs typeface="Open Sans"/>
              </a:rPr>
              <a:t>European Commission, A European Green Deal: Striving to be the first climate-neutral continent, 2021, URL: </a:t>
            </a:r>
            <a:r>
              <a:rPr lang="en-US" dirty="0">
                <a:latin typeface="Open Sans"/>
                <a:ea typeface="Open Sans"/>
                <a:cs typeface="Open Sans"/>
                <a:hlinkClick r:id="rId2"/>
              </a:rPr>
              <a:t>https://ec.europa.eu/info/strategy/priorities-2019-2024/european-green-deal_en</a:t>
            </a:r>
            <a:r>
              <a:rPr lang="en-US" dirty="0">
                <a:latin typeface="Open Sans"/>
                <a:ea typeface="Open Sans"/>
                <a:cs typeface="Open Sans"/>
              </a:rPr>
              <a:t> </a:t>
            </a:r>
            <a:endParaRPr lang="en-US" dirty="0"/>
          </a:p>
          <a:p>
            <a:r>
              <a:rPr lang="en-US" dirty="0"/>
              <a:t>European Environment Agency, EU Emissions Trading System (ETS) data viewer, 2021, URL: </a:t>
            </a:r>
            <a:r>
              <a:rPr lang="en-US" dirty="0">
                <a:hlinkClick r:id="rId3"/>
              </a:rPr>
              <a:t>https://www.eea.europa.eu/data-and-maps/dashboards/emissions-trading-viewer-1</a:t>
            </a:r>
            <a:r>
              <a:rPr lang="en-US" dirty="0"/>
              <a:t> </a:t>
            </a:r>
          </a:p>
          <a:p>
            <a:r>
              <a:rPr lang="en-US" dirty="0"/>
              <a:t>Climate Analytics and </a:t>
            </a:r>
            <a:r>
              <a:rPr lang="en-US" dirty="0" err="1"/>
              <a:t>NewClimate</a:t>
            </a:r>
            <a:r>
              <a:rPr lang="en-US" dirty="0"/>
              <a:t> Institute, Climate Action Tracker, 2021, URL: </a:t>
            </a:r>
            <a:r>
              <a:rPr lang="en-US" dirty="0">
                <a:hlinkClick r:id="rId4"/>
              </a:rPr>
              <a:t>https://climateactiontracker.org/countries/eu/</a:t>
            </a:r>
            <a:r>
              <a:rPr lang="en-US" dirty="0"/>
              <a:t> </a:t>
            </a:r>
          </a:p>
          <a:p>
            <a:endParaRPr lang="en-US" dirty="0"/>
          </a:p>
        </p:txBody>
      </p:sp>
    </p:spTree>
    <p:extLst>
      <p:ext uri="{BB962C8B-B14F-4D97-AF65-F5344CB8AC3E}">
        <p14:creationId xmlns:p14="http://schemas.microsoft.com/office/powerpoint/2010/main" val="1879178821"/>
      </p:ext>
    </p:extLst>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
            <a:extLst>
              <a:ext uri="{FF2B5EF4-FFF2-40B4-BE49-F238E27FC236}">
                <a16:creationId xmlns:a16="http://schemas.microsoft.com/office/drawing/2014/main" id="{6118A036-40B5-7941-9F5C-C34537869F14}"/>
              </a:ext>
            </a:extLst>
          </p:cNvPr>
          <p:cNvSpPr txBox="1"/>
          <p:nvPr/>
        </p:nvSpPr>
        <p:spPr>
          <a:xfrm>
            <a:off x="9880486" y="5879794"/>
            <a:ext cx="2050955"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800" b="0" i="0" u="none" strike="noStrike" kern="1200" cap="none" spc="0" normalizeH="0" baseline="0" noProof="0" dirty="0">
                <a:ln>
                  <a:noFill/>
                </a:ln>
                <a:solidFill>
                  <a:srgbClr val="FFFFFF"/>
                </a:solidFill>
                <a:effectLst/>
                <a:uLnTx/>
                <a:uFillTx/>
                <a:latin typeface="Open Sans"/>
                <a:ea typeface="+mn-lt"/>
                <a:cs typeface="Calibri" panose="020F0502020204030204"/>
              </a:rPr>
              <a:t>CCG courses (this will take </a:t>
            </a:r>
            <a:br>
              <a:rPr kumimoji="0" lang="en-ZA" sz="800" b="0" i="0" u="none" strike="noStrike" kern="1200" cap="none" spc="0" normalizeH="0" baseline="0" noProof="0" dirty="0">
                <a:ln>
                  <a:noFill/>
                </a:ln>
                <a:solidFill>
                  <a:srgbClr val="FFFFFF"/>
                </a:solidFill>
                <a:effectLst/>
                <a:uLnTx/>
                <a:uFillTx/>
                <a:latin typeface="Open Sans"/>
                <a:ea typeface="+mn-lt"/>
                <a:cs typeface="Calibri" panose="020F0502020204030204"/>
              </a:rPr>
            </a:br>
            <a:r>
              <a:rPr kumimoji="0" lang="en-ZA" sz="800" b="0" i="0" u="none" strike="noStrike" kern="1200" cap="none" spc="0" normalizeH="0" baseline="0" noProof="0" dirty="0">
                <a:ln>
                  <a:noFill/>
                </a:ln>
                <a:solidFill>
                  <a:srgbClr val="FFFFFF"/>
                </a:solidFill>
                <a:effectLst/>
                <a:uLnTx/>
                <a:uFillTx/>
                <a:latin typeface="Open Sans"/>
                <a:ea typeface="+mn-lt"/>
                <a:cs typeface="Calibri" panose="020F0502020204030204"/>
              </a:rPr>
              <a:t>you to the website link http://</a:t>
            </a:r>
            <a:r>
              <a:rPr kumimoji="0" lang="en-ZA" sz="800" b="0" i="0" u="none" strike="noStrike" kern="1200" cap="none" spc="0" normalizeH="0" baseline="0" noProof="0" dirty="0" err="1">
                <a:ln>
                  <a:noFill/>
                </a:ln>
                <a:solidFill>
                  <a:srgbClr val="FFFFFF"/>
                </a:solidFill>
                <a:effectLst/>
                <a:uLnTx/>
                <a:uFillTx/>
                <a:latin typeface="Open Sans"/>
                <a:ea typeface="+mn-lt"/>
                <a:cs typeface="Calibri" panose="020F0502020204030204"/>
              </a:rPr>
              <a:t>www.ClimateCompatibleGrowth.com</a:t>
            </a:r>
            <a:r>
              <a:rPr kumimoji="0" lang="en-ZA" sz="800" b="0" i="0" u="none" strike="noStrike" kern="1200" cap="none" spc="0" normalizeH="0" baseline="0" noProof="0" dirty="0">
                <a:ln>
                  <a:noFill/>
                </a:ln>
                <a:solidFill>
                  <a:srgbClr val="FFFFFF"/>
                </a:solidFill>
                <a:effectLst/>
                <a:uLnTx/>
                <a:uFillTx/>
                <a:latin typeface="Open Sans"/>
                <a:ea typeface="+mn-lt"/>
                <a:cs typeface="Calibri" panose="020F0502020204030204"/>
              </a:rPr>
              <a:t>/</a:t>
            </a:r>
            <a:r>
              <a:rPr kumimoji="0" lang="en-ZA" sz="800" b="0" i="0" u="none" strike="noStrike" kern="1200" cap="none" spc="0" normalizeH="0" baseline="0" noProof="0" dirty="0" err="1">
                <a:ln>
                  <a:noFill/>
                </a:ln>
                <a:solidFill>
                  <a:srgbClr val="FFFFFF"/>
                </a:solidFill>
                <a:effectLst/>
                <a:uLnTx/>
                <a:uFillTx/>
                <a:latin typeface="Open Sans"/>
                <a:ea typeface="+mn-lt"/>
                <a:cs typeface="Calibri" panose="020F0502020204030204"/>
              </a:rPr>
              <a:t>teachingmaterials</a:t>
            </a:r>
            <a:r>
              <a:rPr kumimoji="0" lang="en-ZA" sz="800" b="0" i="0" u="none" strike="noStrike" kern="1200" cap="none" spc="0" normalizeH="0" baseline="0" noProof="0" dirty="0">
                <a:ln>
                  <a:noFill/>
                </a:ln>
                <a:solidFill>
                  <a:srgbClr val="FFFFFF"/>
                </a:solidFill>
                <a:effectLst/>
                <a:uLnTx/>
                <a:uFillTx/>
                <a:latin typeface="Open Sans"/>
                <a:ea typeface="+mn-lt"/>
                <a:cs typeface="Calibri" panose="020F0502020204030204"/>
              </a:rPr>
              <a:t>)</a:t>
            </a:r>
          </a:p>
        </p:txBody>
      </p:sp>
      <p:sp>
        <p:nvSpPr>
          <p:cNvPr id="6" name="TextBox 2">
            <a:extLst>
              <a:ext uri="{FF2B5EF4-FFF2-40B4-BE49-F238E27FC236}">
                <a16:creationId xmlns:a16="http://schemas.microsoft.com/office/drawing/2014/main" id="{9273F058-8973-9A4D-A6A9-F7F3E2B73AE7}"/>
              </a:ext>
            </a:extLst>
          </p:cNvPr>
          <p:cNvSpPr txBox="1"/>
          <p:nvPr/>
        </p:nvSpPr>
        <p:spPr>
          <a:xfrm>
            <a:off x="8772527" y="4889037"/>
            <a:ext cx="3185228"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kumimoji="0" lang="en-ZA" sz="800" b="0" i="0" u="none" strike="noStrike" kern="1200" cap="none" spc="0" normalizeH="0" baseline="0" noProof="0" dirty="0">
                <a:ln>
                  <a:noFill/>
                </a:ln>
                <a:solidFill>
                  <a:srgbClr val="FFFFFF"/>
                </a:solidFill>
                <a:effectLst/>
                <a:uLnTx/>
                <a:uFillTx/>
                <a:latin typeface="Open Sans"/>
                <a:ea typeface="+mn-lt"/>
                <a:cs typeface="Calibri" panose="020F0502020204030204"/>
              </a:rPr>
              <a:t>Gardumi F. (KTH), </a:t>
            </a:r>
            <a:r>
              <a:rPr kumimoji="0" lang="en-ZA" sz="800" b="0" i="0" u="none" strike="noStrike" kern="1200" cap="none" spc="0" normalizeH="0" baseline="0" noProof="0" dirty="0" err="1">
                <a:ln>
                  <a:noFill/>
                </a:ln>
                <a:solidFill>
                  <a:srgbClr val="FFFFFF"/>
                </a:solidFill>
                <a:effectLst/>
                <a:uLnTx/>
                <a:uFillTx/>
                <a:latin typeface="Open Sans"/>
                <a:ea typeface="+mn-lt"/>
                <a:cs typeface="Calibri" panose="020F0502020204030204"/>
              </a:rPr>
              <a:t>Niet</a:t>
            </a:r>
            <a:r>
              <a:rPr kumimoji="0" lang="en-ZA" sz="800" b="0" i="0" u="none" strike="noStrike" kern="1200" cap="none" spc="0" normalizeH="0" baseline="0" noProof="0" dirty="0">
                <a:ln>
                  <a:noFill/>
                </a:ln>
                <a:solidFill>
                  <a:srgbClr val="FFFFFF"/>
                </a:solidFill>
                <a:effectLst/>
                <a:uLnTx/>
                <a:uFillTx/>
                <a:latin typeface="Open Sans"/>
                <a:ea typeface="+mn-lt"/>
                <a:cs typeface="Calibri" panose="020F0502020204030204"/>
              </a:rPr>
              <a:t> T. (SFU), </a:t>
            </a:r>
            <a:r>
              <a:rPr kumimoji="0" lang="en-ZA" sz="800" b="0" i="0" u="none" strike="noStrike" kern="1200" cap="none" spc="0" normalizeH="0" baseline="0" noProof="0" dirty="0" err="1">
                <a:ln>
                  <a:noFill/>
                </a:ln>
                <a:solidFill>
                  <a:srgbClr val="FFFFFF"/>
                </a:solidFill>
                <a:effectLst/>
                <a:uLnTx/>
                <a:uFillTx/>
                <a:latin typeface="Open Sans"/>
                <a:ea typeface="+mn-lt"/>
                <a:cs typeface="Calibri" panose="020F0502020204030204"/>
              </a:rPr>
              <a:t>Sridharan</a:t>
            </a:r>
            <a:r>
              <a:rPr kumimoji="0" lang="en-ZA" sz="800" b="0" i="0" u="none" strike="noStrike" kern="1200" cap="none" spc="0" normalizeH="0" baseline="0" noProof="0" dirty="0">
                <a:ln>
                  <a:noFill/>
                </a:ln>
                <a:solidFill>
                  <a:srgbClr val="FFFFFF"/>
                </a:solidFill>
                <a:effectLst/>
                <a:uLnTx/>
                <a:uFillTx/>
                <a:latin typeface="Open Sans"/>
                <a:ea typeface="+mn-lt"/>
                <a:cs typeface="Calibri" panose="020F0502020204030204"/>
              </a:rPr>
              <a:t> V. (KTH)., </a:t>
            </a:r>
            <a:r>
              <a:rPr kumimoji="0" lang="en-ZA" sz="800" b="0" i="0" u="none" strike="noStrike" kern="1200" cap="none" spc="0" normalizeH="0" baseline="0" noProof="0" dirty="0" err="1">
                <a:ln>
                  <a:noFill/>
                </a:ln>
                <a:solidFill>
                  <a:srgbClr val="FFFFFF"/>
                </a:solidFill>
                <a:effectLst/>
                <a:uLnTx/>
                <a:uFillTx/>
                <a:latin typeface="Open Sans"/>
                <a:ea typeface="+mn-lt"/>
                <a:cs typeface="Calibri" panose="020F0502020204030204"/>
              </a:rPr>
              <a:t>Shivakumar</a:t>
            </a:r>
            <a:r>
              <a:rPr kumimoji="0" lang="en-ZA" sz="800" b="0" i="0" u="none" strike="noStrike" kern="1200" cap="none" spc="0" normalizeH="0" baseline="0" noProof="0" dirty="0">
                <a:ln>
                  <a:noFill/>
                </a:ln>
                <a:solidFill>
                  <a:srgbClr val="FFFFFF"/>
                </a:solidFill>
                <a:effectLst/>
                <a:uLnTx/>
                <a:uFillTx/>
                <a:latin typeface="Open Sans"/>
                <a:ea typeface="+mn-lt"/>
                <a:cs typeface="Calibri" panose="020F0502020204030204"/>
              </a:rPr>
              <a:t> A. (UNDESA)., Ramos E.P. (KTH)., </a:t>
            </a:r>
            <a:r>
              <a:rPr kumimoji="0" lang="en-ZA" sz="800" b="0" i="0" u="none" strike="noStrike" kern="1200" cap="none" spc="0" normalizeH="0" baseline="0" noProof="0" dirty="0" err="1">
                <a:ln>
                  <a:noFill/>
                </a:ln>
                <a:solidFill>
                  <a:srgbClr val="FFFFFF"/>
                </a:solidFill>
                <a:effectLst/>
                <a:uLnTx/>
                <a:uFillTx/>
                <a:latin typeface="Open Sans"/>
                <a:ea typeface="+mn-lt"/>
                <a:cs typeface="Calibri" panose="020F0502020204030204"/>
              </a:rPr>
              <a:t>Alfstad</a:t>
            </a:r>
            <a:r>
              <a:rPr kumimoji="0" lang="en-ZA" sz="800" b="0" i="0" u="none" strike="noStrike" kern="1200" cap="none" spc="0" normalizeH="0" baseline="0" noProof="0" dirty="0">
                <a:ln>
                  <a:noFill/>
                </a:ln>
                <a:solidFill>
                  <a:srgbClr val="FFFFFF"/>
                </a:solidFill>
                <a:effectLst/>
                <a:uLnTx/>
                <a:uFillTx/>
                <a:latin typeface="Open Sans"/>
                <a:ea typeface="+mn-lt"/>
                <a:cs typeface="Calibri" panose="020F0502020204030204"/>
              </a:rPr>
              <a:t> T., (UNDESA) 2021. Lecture 11: Climate policies in CLEWs. Release Version 1.0.  [online presentation]. </a:t>
            </a:r>
            <a:r>
              <a:rPr lang="en-ZA" sz="800" dirty="0">
                <a:solidFill>
                  <a:schemeClr val="bg1"/>
                </a:solidFill>
                <a:latin typeface="Open Sans"/>
                <a:ea typeface="+mn-lt"/>
                <a:cs typeface="+mn-lt"/>
              </a:rPr>
              <a:t>Climate Compatible Growth Programme, </a:t>
            </a:r>
            <a:r>
              <a:rPr lang="en-GB" sz="800" dirty="0">
                <a:solidFill>
                  <a:schemeClr val="bg1"/>
                </a:solidFill>
                <a:latin typeface="Open Sans"/>
                <a:ea typeface="+mn-lt"/>
                <a:cs typeface="+mn-lt"/>
              </a:rPr>
              <a:t>United Nations Development Program and United Nations Department of Economic and Social Affairs</a:t>
            </a:r>
            <a:r>
              <a:rPr lang="en-ZA" sz="800" dirty="0">
                <a:solidFill>
                  <a:schemeClr val="bg1"/>
                </a:solidFill>
                <a:latin typeface="Open Sans"/>
                <a:ea typeface="+mn-lt"/>
                <a:cs typeface="+mn-lt"/>
              </a:rPr>
              <a:t>.</a:t>
            </a:r>
          </a:p>
        </p:txBody>
      </p:sp>
      <p:grpSp>
        <p:nvGrpSpPr>
          <p:cNvPr id="4" name="Group 3">
            <a:extLst>
              <a:ext uri="{FF2B5EF4-FFF2-40B4-BE49-F238E27FC236}">
                <a16:creationId xmlns:a16="http://schemas.microsoft.com/office/drawing/2014/main" id="{19A0FD00-683D-7E46-9DBF-26D4E11702A2}"/>
              </a:ext>
            </a:extLst>
          </p:cNvPr>
          <p:cNvGrpSpPr/>
          <p:nvPr/>
        </p:nvGrpSpPr>
        <p:grpSpPr>
          <a:xfrm>
            <a:off x="3339465" y="4126495"/>
            <a:ext cx="1877504" cy="558800"/>
            <a:chOff x="929196" y="5461000"/>
            <a:chExt cx="1877504" cy="558800"/>
          </a:xfrm>
        </p:grpSpPr>
        <p:sp>
          <p:nvSpPr>
            <p:cNvPr id="7" name="Rounded Rectangle 6">
              <a:hlinkClick r:id="rId3"/>
              <a:extLst>
                <a:ext uri="{FF2B5EF4-FFF2-40B4-BE49-F238E27FC236}">
                  <a16:creationId xmlns:a16="http://schemas.microsoft.com/office/drawing/2014/main" id="{EEA15BF8-7DDD-A34E-A371-B8A40C92D472}"/>
                </a:ext>
              </a:extLst>
            </p:cNvPr>
            <p:cNvSpPr/>
            <p:nvPr/>
          </p:nvSpPr>
          <p:spPr>
            <a:xfrm>
              <a:off x="929196" y="5461000"/>
              <a:ext cx="1877504" cy="558800"/>
            </a:xfrm>
            <a:prstGeom prst="roundRect">
              <a:avLst/>
            </a:prstGeom>
            <a:solidFill>
              <a:srgbClr val="4E71BD"/>
            </a:solidFill>
            <a:ln>
              <a:solidFill>
                <a:srgbClr val="485E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3BE98B2-9D77-554D-A7BA-69240F46D4D3}"/>
                </a:ext>
              </a:extLst>
            </p:cNvPr>
            <p:cNvSpPr txBox="1"/>
            <p:nvPr/>
          </p:nvSpPr>
          <p:spPr>
            <a:xfrm>
              <a:off x="951053" y="5551169"/>
              <a:ext cx="1792147" cy="369332"/>
            </a:xfrm>
            <a:prstGeom prst="rect">
              <a:avLst/>
            </a:prstGeom>
            <a:noFill/>
            <a:ln>
              <a:noFill/>
            </a:ln>
          </p:spPr>
          <p:txBody>
            <a:bodyPr wrap="square" rtlCol="0">
              <a:spAutoFit/>
            </a:bodyPr>
            <a:lstStyle/>
            <a:p>
              <a:pPr algn="ctr"/>
              <a:r>
                <a:rPr lang="en-US" dirty="0">
                  <a:solidFill>
                    <a:schemeClr val="bg1"/>
                  </a:solidFill>
                </a:rPr>
                <a:t>Take Quiz</a:t>
              </a:r>
            </a:p>
          </p:txBody>
        </p:sp>
        <p:sp>
          <p:nvSpPr>
            <p:cNvPr id="9" name="Rounded Rectangle 8">
              <a:hlinkClick r:id="rId4"/>
              <a:extLst>
                <a:ext uri="{FF2B5EF4-FFF2-40B4-BE49-F238E27FC236}">
                  <a16:creationId xmlns:a16="http://schemas.microsoft.com/office/drawing/2014/main" id="{8E449EAD-4C15-A540-B8C8-BAAAA2AA0628}"/>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500402745"/>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extLst>
              <a:ext uri="{FF2B5EF4-FFF2-40B4-BE49-F238E27FC236}">
                <a16:creationId xmlns:a16="http://schemas.microsoft.com/office/drawing/2014/main" id="{7DB8B165-8936-6754-5FA6-64B9779D3B03}"/>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9B5BB28-9FFE-F4B3-CE1B-3D5AAEA15C14}"/>
              </a:ext>
            </a:extLst>
          </p:cNvPr>
          <p:cNvSpPr txBox="1"/>
          <p:nvPr/>
        </p:nvSpPr>
        <p:spPr>
          <a:xfrm>
            <a:off x="2480931" y="2817629"/>
            <a:ext cx="6528390" cy="461665"/>
          </a:xfrm>
          <a:prstGeom prst="rect">
            <a:avLst/>
          </a:prstGeom>
          <a:noFill/>
        </p:spPr>
        <p:txBody>
          <a:bodyPr wrap="square" rtlCol="0">
            <a:spAutoFit/>
          </a:bodyPr>
          <a:lstStyle/>
          <a:p>
            <a:r>
              <a:rPr lang="en-GB" sz="2400" b="1" dirty="0">
                <a:solidFill>
                  <a:schemeClr val="accent1"/>
                </a:solidFill>
              </a:rPr>
              <a:t>This document was updated on 01.11.2024</a:t>
            </a:r>
          </a:p>
        </p:txBody>
      </p:sp>
    </p:spTree>
    <p:extLst>
      <p:ext uri="{BB962C8B-B14F-4D97-AF65-F5344CB8AC3E}">
        <p14:creationId xmlns:p14="http://schemas.microsoft.com/office/powerpoint/2010/main" val="3593508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41664CE-7403-0841-BD9D-2BA241C2185B}"/>
              </a:ext>
            </a:extLst>
          </p:cNvPr>
          <p:cNvSpPr>
            <a:spLocks noGrp="1"/>
          </p:cNvSpPr>
          <p:nvPr>
            <p:ph type="title"/>
          </p:nvPr>
        </p:nvSpPr>
        <p:spPr/>
        <p:txBody>
          <a:bodyPr/>
          <a:lstStyle/>
          <a:p>
            <a:r>
              <a:rPr lang="en-US" dirty="0"/>
              <a:t>11.1 Direct climate policies</a:t>
            </a:r>
          </a:p>
        </p:txBody>
      </p:sp>
      <p:sp>
        <p:nvSpPr>
          <p:cNvPr id="11" name="Content Placeholder 10">
            <a:extLst>
              <a:ext uri="{FF2B5EF4-FFF2-40B4-BE49-F238E27FC236}">
                <a16:creationId xmlns:a16="http://schemas.microsoft.com/office/drawing/2014/main" id="{2B811810-2E48-8448-812A-328DCB8345B5}"/>
              </a:ext>
            </a:extLst>
          </p:cNvPr>
          <p:cNvSpPr>
            <a:spLocks noGrp="1"/>
          </p:cNvSpPr>
          <p:nvPr>
            <p:ph sz="half" idx="2"/>
          </p:nvPr>
        </p:nvSpPr>
        <p:spPr>
          <a:xfrm>
            <a:off x="663575" y="2910428"/>
            <a:ext cx="4713700" cy="3115521"/>
          </a:xfrm>
        </p:spPr>
        <p:txBody>
          <a:bodyPr vert="horz" lIns="91440" tIns="45720" rIns="91440" bIns="45720" rtlCol="0" anchor="t">
            <a:normAutofit/>
          </a:bodyPr>
          <a:lstStyle/>
          <a:p>
            <a:r>
              <a:rPr lang="en-US" sz="1800" dirty="0">
                <a:solidFill>
                  <a:srgbClr val="C8102E"/>
                </a:solidFill>
                <a:latin typeface="Open Sans SemiBold"/>
                <a:ea typeface="Open Sans SemiBold"/>
                <a:cs typeface="Open Sans SemiBold"/>
              </a:rPr>
              <a:t>A direct cost for emitting</a:t>
            </a:r>
          </a:p>
          <a:p>
            <a:endParaRPr lang="en-US" sz="1800" dirty="0">
              <a:solidFill>
                <a:schemeClr val="tx1"/>
              </a:solidFill>
              <a:latin typeface="Open Sans SemiBold"/>
              <a:ea typeface="Open Sans SemiBold"/>
              <a:cs typeface="Open Sans SemiBold"/>
            </a:endParaRPr>
          </a:p>
          <a:p>
            <a:pPr marL="285750" indent="-285750">
              <a:buFont typeface="Arial" panose="020B0604020202020204" pitchFamily="34" charset="0"/>
              <a:buChar char="•"/>
            </a:pPr>
            <a:r>
              <a:rPr lang="en-US" sz="1800" dirty="0">
                <a:solidFill>
                  <a:schemeClr val="tx1"/>
                </a:solidFill>
                <a:latin typeface="Open Sans SemiBold"/>
                <a:ea typeface="Open Sans SemiBold"/>
                <a:cs typeface="Open Sans SemiBold"/>
              </a:rPr>
              <a:t>Generally considered the most ‘economically efficient’ way to regulate carbon</a:t>
            </a:r>
          </a:p>
          <a:p>
            <a:pPr marL="285750" indent="-285750">
              <a:buFont typeface="Arial" panose="020B0604020202020204" pitchFamily="34" charset="0"/>
              <a:buChar char="•"/>
            </a:pPr>
            <a:r>
              <a:rPr lang="en-US" sz="1800" dirty="0">
                <a:solidFill>
                  <a:schemeClr val="tx1"/>
                </a:solidFill>
                <a:latin typeface="Open Sans SemiBold"/>
                <a:ea typeface="Open Sans SemiBold"/>
                <a:cs typeface="Open Sans SemiBold"/>
              </a:rPr>
              <a:t>By increasing the price of emitting, the supply curve moves up to a higher price, and therefore the equilibrium demand is lower</a:t>
            </a:r>
          </a:p>
        </p:txBody>
      </p:sp>
      <p:sp>
        <p:nvSpPr>
          <p:cNvPr id="7" name="Slide Number Placeholder 6">
            <a:extLst>
              <a:ext uri="{FF2B5EF4-FFF2-40B4-BE49-F238E27FC236}">
                <a16:creationId xmlns:a16="http://schemas.microsoft.com/office/drawing/2014/main" id="{A7938C04-44B9-C14E-A6F9-FE53EE8DEEFB}"/>
              </a:ext>
            </a:extLst>
          </p:cNvPr>
          <p:cNvSpPr>
            <a:spLocks noGrp="1"/>
          </p:cNvSpPr>
          <p:nvPr>
            <p:ph type="sldNum" sz="quarter" idx="12"/>
          </p:nvPr>
        </p:nvSpPr>
        <p:spPr/>
        <p:txBody>
          <a:bodyPr/>
          <a:lstStyle/>
          <a:p>
            <a:fld id="{709224B1-416C-A648-9EFE-8567A5B13899}" type="slidenum">
              <a:rPr lang="en-US" smtClean="0"/>
              <a:pPr/>
              <a:t>3</a:t>
            </a:fld>
            <a:endParaRPr lang="en-US"/>
          </a:p>
        </p:txBody>
      </p:sp>
      <p:sp>
        <p:nvSpPr>
          <p:cNvPr id="14" name="Text Placeholder 13">
            <a:extLst>
              <a:ext uri="{FF2B5EF4-FFF2-40B4-BE49-F238E27FC236}">
                <a16:creationId xmlns:a16="http://schemas.microsoft.com/office/drawing/2014/main" id="{FDC3C1AF-0FEE-0C4B-997E-29AC24BC26D5}"/>
              </a:ext>
            </a:extLst>
          </p:cNvPr>
          <p:cNvSpPr>
            <a:spLocks noGrp="1"/>
          </p:cNvSpPr>
          <p:nvPr>
            <p:ph type="body" sz="quarter" idx="13"/>
          </p:nvPr>
        </p:nvSpPr>
        <p:spPr/>
        <p:txBody>
          <a:bodyPr/>
          <a:lstStyle/>
          <a:p>
            <a:r>
              <a:rPr lang="en-US" dirty="0">
                <a:latin typeface="Open Sans"/>
                <a:ea typeface="Open Sans SemiBold"/>
                <a:cs typeface="Open Sans SemiBold"/>
              </a:rPr>
              <a:t>Carbon tax</a:t>
            </a:r>
          </a:p>
        </p:txBody>
      </p:sp>
      <p:grpSp>
        <p:nvGrpSpPr>
          <p:cNvPr id="10" name="Group 9"/>
          <p:cNvGrpSpPr/>
          <p:nvPr/>
        </p:nvGrpSpPr>
        <p:grpSpPr>
          <a:xfrm>
            <a:off x="5680197" y="2333194"/>
            <a:ext cx="5373286" cy="3984291"/>
            <a:chOff x="5794496" y="1811964"/>
            <a:chExt cx="5688943" cy="4218795"/>
          </a:xfrm>
        </p:grpSpPr>
        <p:grpSp>
          <p:nvGrpSpPr>
            <p:cNvPr id="12" name="Group 11"/>
            <p:cNvGrpSpPr/>
            <p:nvPr/>
          </p:nvGrpSpPr>
          <p:grpSpPr>
            <a:xfrm>
              <a:off x="5794496" y="1811964"/>
              <a:ext cx="5688943" cy="4016056"/>
              <a:chOff x="5794496" y="1811964"/>
              <a:chExt cx="5688943" cy="4016056"/>
            </a:xfrm>
          </p:grpSpPr>
          <p:cxnSp>
            <p:nvCxnSpPr>
              <p:cNvPr id="15" name="Straight Connector 14"/>
              <p:cNvCxnSpPr>
                <a:stCxn id="30" idx="0"/>
              </p:cNvCxnSpPr>
              <p:nvPr/>
            </p:nvCxnSpPr>
            <p:spPr>
              <a:xfrm>
                <a:off x="9186572" y="4217321"/>
                <a:ext cx="0" cy="1221577"/>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804582" y="3977838"/>
                <a:ext cx="0" cy="1476000"/>
              </a:xfrm>
              <a:prstGeom prst="line">
                <a:avLst/>
              </a:prstGeom>
              <a:ln w="952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235061" y="3999609"/>
                <a:ext cx="1548000" cy="0"/>
              </a:xfrm>
              <a:prstGeom prst="line">
                <a:avLst/>
              </a:prstGeom>
              <a:ln w="952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233083" y="4270764"/>
                <a:ext cx="1980000" cy="0"/>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7232073" y="1966898"/>
                <a:ext cx="0" cy="3472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7232073" y="5450774"/>
                <a:ext cx="368135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Freeform 22"/>
              <p:cNvSpPr/>
              <p:nvPr/>
            </p:nvSpPr>
            <p:spPr>
              <a:xfrm>
                <a:off x="7790213" y="2636330"/>
                <a:ext cx="2256312" cy="2410691"/>
              </a:xfrm>
              <a:custGeom>
                <a:avLst/>
                <a:gdLst>
                  <a:gd name="connsiteX0" fmla="*/ 0 w 2256312"/>
                  <a:gd name="connsiteY0" fmla="*/ 2410691 h 2410691"/>
                  <a:gd name="connsiteX1" fmla="*/ 1425039 w 2256312"/>
                  <a:gd name="connsiteY1" fmla="*/ 1603168 h 2410691"/>
                  <a:gd name="connsiteX2" fmla="*/ 2256312 w 2256312"/>
                  <a:gd name="connsiteY2" fmla="*/ 0 h 2410691"/>
                </a:gdLst>
                <a:ahLst/>
                <a:cxnLst>
                  <a:cxn ang="0">
                    <a:pos x="connsiteX0" y="connsiteY0"/>
                  </a:cxn>
                  <a:cxn ang="0">
                    <a:pos x="connsiteX1" y="connsiteY1"/>
                  </a:cxn>
                  <a:cxn ang="0">
                    <a:pos x="connsiteX2" y="connsiteY2"/>
                  </a:cxn>
                </a:cxnLst>
                <a:rect l="l" t="t" r="r" b="b"/>
                <a:pathLst>
                  <a:path w="2256312" h="2410691">
                    <a:moveTo>
                      <a:pt x="0" y="2410691"/>
                    </a:moveTo>
                    <a:cubicBezTo>
                      <a:pt x="524493" y="2207820"/>
                      <a:pt x="1048987" y="2004950"/>
                      <a:pt x="1425039" y="1603168"/>
                    </a:cubicBezTo>
                    <a:cubicBezTo>
                      <a:pt x="1801091" y="1201386"/>
                      <a:pt x="2103912" y="318654"/>
                      <a:pt x="2256312"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4" name="Freeform 23"/>
              <p:cNvSpPr/>
              <p:nvPr/>
            </p:nvSpPr>
            <p:spPr>
              <a:xfrm>
                <a:off x="7740730" y="2076205"/>
                <a:ext cx="2256312" cy="2410691"/>
              </a:xfrm>
              <a:custGeom>
                <a:avLst/>
                <a:gdLst>
                  <a:gd name="connsiteX0" fmla="*/ 0 w 2256312"/>
                  <a:gd name="connsiteY0" fmla="*/ 2410691 h 2410691"/>
                  <a:gd name="connsiteX1" fmla="*/ 1425039 w 2256312"/>
                  <a:gd name="connsiteY1" fmla="*/ 1603168 h 2410691"/>
                  <a:gd name="connsiteX2" fmla="*/ 2256312 w 2256312"/>
                  <a:gd name="connsiteY2" fmla="*/ 0 h 2410691"/>
                </a:gdLst>
                <a:ahLst/>
                <a:cxnLst>
                  <a:cxn ang="0">
                    <a:pos x="connsiteX0" y="connsiteY0"/>
                  </a:cxn>
                  <a:cxn ang="0">
                    <a:pos x="connsiteX1" y="connsiteY1"/>
                  </a:cxn>
                  <a:cxn ang="0">
                    <a:pos x="connsiteX2" y="connsiteY2"/>
                  </a:cxn>
                </a:cxnLst>
                <a:rect l="l" t="t" r="r" b="b"/>
                <a:pathLst>
                  <a:path w="2256312" h="2410691">
                    <a:moveTo>
                      <a:pt x="0" y="2410691"/>
                    </a:moveTo>
                    <a:cubicBezTo>
                      <a:pt x="524493" y="2207820"/>
                      <a:pt x="1048987" y="2004950"/>
                      <a:pt x="1425039" y="1603168"/>
                    </a:cubicBezTo>
                    <a:cubicBezTo>
                      <a:pt x="1801091" y="1201386"/>
                      <a:pt x="2103912" y="318654"/>
                      <a:pt x="2256312"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5" name="Freeform 24"/>
              <p:cNvSpPr/>
              <p:nvPr/>
            </p:nvSpPr>
            <p:spPr>
              <a:xfrm>
                <a:off x="7730836" y="2256312"/>
                <a:ext cx="2529445" cy="2624446"/>
              </a:xfrm>
              <a:custGeom>
                <a:avLst/>
                <a:gdLst>
                  <a:gd name="connsiteX0" fmla="*/ 0 w 2529445"/>
                  <a:gd name="connsiteY0" fmla="*/ 0 h 2624446"/>
                  <a:gd name="connsiteX1" fmla="*/ 665019 w 2529445"/>
                  <a:gd name="connsiteY1" fmla="*/ 1413163 h 2624446"/>
                  <a:gd name="connsiteX2" fmla="*/ 2529445 w 2529445"/>
                  <a:gd name="connsiteY2" fmla="*/ 2624446 h 2624446"/>
                </a:gdLst>
                <a:ahLst/>
                <a:cxnLst>
                  <a:cxn ang="0">
                    <a:pos x="connsiteX0" y="connsiteY0"/>
                  </a:cxn>
                  <a:cxn ang="0">
                    <a:pos x="connsiteX1" y="connsiteY1"/>
                  </a:cxn>
                  <a:cxn ang="0">
                    <a:pos x="connsiteX2" y="connsiteY2"/>
                  </a:cxn>
                </a:cxnLst>
                <a:rect l="l" t="t" r="r" b="b"/>
                <a:pathLst>
                  <a:path w="2529445" h="2624446">
                    <a:moveTo>
                      <a:pt x="0" y="0"/>
                    </a:moveTo>
                    <a:cubicBezTo>
                      <a:pt x="121722" y="487877"/>
                      <a:pt x="243445" y="975755"/>
                      <a:pt x="665019" y="1413163"/>
                    </a:cubicBezTo>
                    <a:cubicBezTo>
                      <a:pt x="1086593" y="1850571"/>
                      <a:pt x="1808019" y="2237508"/>
                      <a:pt x="2529445" y="262444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6" name="TextBox 25"/>
              <p:cNvSpPr txBox="1"/>
              <p:nvPr/>
            </p:nvSpPr>
            <p:spPr>
              <a:xfrm>
                <a:off x="6038214" y="2076205"/>
                <a:ext cx="1063230" cy="369332"/>
              </a:xfrm>
              <a:prstGeom prst="rect">
                <a:avLst/>
              </a:prstGeom>
              <a:noFill/>
            </p:spPr>
            <p:txBody>
              <a:bodyPr wrap="square" rtlCol="0">
                <a:spAutoFit/>
              </a:bodyPr>
              <a:lstStyle/>
              <a:p>
                <a:pPr algn="r"/>
                <a:r>
                  <a:rPr lang="sv-SE" sz="1600" dirty="0">
                    <a:latin typeface="Open Sans" panose="020B0606030504020204" pitchFamily="34" charset="0"/>
                    <a:ea typeface="Open Sans" panose="020B0606030504020204" pitchFamily="34" charset="0"/>
                    <a:cs typeface="Open Sans" panose="020B0606030504020204" pitchFamily="34" charset="0"/>
                  </a:rPr>
                  <a:t>Price</a:t>
                </a:r>
              </a:p>
            </p:txBody>
          </p:sp>
          <p:sp>
            <p:nvSpPr>
              <p:cNvPr id="27" name="TextBox 26"/>
              <p:cNvSpPr txBox="1"/>
              <p:nvPr/>
            </p:nvSpPr>
            <p:spPr>
              <a:xfrm>
                <a:off x="9345881" y="5458688"/>
                <a:ext cx="1567543" cy="369332"/>
              </a:xfrm>
              <a:prstGeom prst="rect">
                <a:avLst/>
              </a:prstGeom>
              <a:noFill/>
            </p:spPr>
            <p:txBody>
              <a:bodyPr wrap="square" rtlCol="0">
                <a:spAutoFit/>
              </a:bodyPr>
              <a:lstStyle/>
              <a:p>
                <a:pPr algn="r"/>
                <a:r>
                  <a:rPr lang="sv-SE" sz="1600" dirty="0" err="1">
                    <a:latin typeface="Open Sans" panose="020B0606030504020204" pitchFamily="34" charset="0"/>
                    <a:ea typeface="Open Sans" panose="020B0606030504020204" pitchFamily="34" charset="0"/>
                    <a:cs typeface="Open Sans" panose="020B0606030504020204" pitchFamily="34" charset="0"/>
                  </a:rPr>
                  <a:t>Quantity</a:t>
                </a:r>
                <a:r>
                  <a:rPr lang="sv-SE" sz="1600" dirty="0">
                    <a:latin typeface="Open Sans" panose="020B0606030504020204" pitchFamily="34" charset="0"/>
                    <a:ea typeface="Open Sans" panose="020B0606030504020204" pitchFamily="34" charset="0"/>
                    <a:cs typeface="Open Sans" panose="020B0606030504020204" pitchFamily="34" charset="0"/>
                  </a:rPr>
                  <a:t> sold</a:t>
                </a:r>
              </a:p>
            </p:txBody>
          </p:sp>
          <p:sp>
            <p:nvSpPr>
              <p:cNvPr id="28" name="TextBox 27"/>
              <p:cNvSpPr txBox="1"/>
              <p:nvPr/>
            </p:nvSpPr>
            <p:spPr>
              <a:xfrm>
                <a:off x="10260281" y="2445537"/>
                <a:ext cx="1223158" cy="619193"/>
              </a:xfrm>
              <a:prstGeom prst="rect">
                <a:avLst/>
              </a:prstGeom>
              <a:noFill/>
            </p:spPr>
            <p:txBody>
              <a:bodyPr wrap="square" rtlCol="0">
                <a:spAutoFit/>
              </a:bodyPr>
              <a:lstStyle/>
              <a:p>
                <a:r>
                  <a:rPr lang="sv-SE" sz="1600" dirty="0" err="1">
                    <a:latin typeface="Open Sans" panose="020B0606030504020204" pitchFamily="34" charset="0"/>
                    <a:ea typeface="Open Sans" panose="020B0606030504020204" pitchFamily="34" charset="0"/>
                    <a:cs typeface="Open Sans" panose="020B0606030504020204" pitchFamily="34" charset="0"/>
                  </a:rPr>
                  <a:t>Supply</a:t>
                </a:r>
                <a:r>
                  <a:rPr lang="sv-SE" sz="1600" dirty="0">
                    <a:latin typeface="Open Sans" panose="020B0606030504020204" pitchFamily="34" charset="0"/>
                    <a:ea typeface="Open Sans" panose="020B0606030504020204" pitchFamily="34" charset="0"/>
                    <a:cs typeface="Open Sans" panose="020B0606030504020204" pitchFamily="34" charset="0"/>
                  </a:rPr>
                  <a:t> </a:t>
                </a:r>
                <a:r>
                  <a:rPr lang="sv-SE" sz="1600" dirty="0" err="1">
                    <a:latin typeface="Open Sans" panose="020B0606030504020204" pitchFamily="34" charset="0"/>
                    <a:ea typeface="Open Sans" panose="020B0606030504020204" pitchFamily="34" charset="0"/>
                    <a:cs typeface="Open Sans" panose="020B0606030504020204" pitchFamily="34" charset="0"/>
                  </a:rPr>
                  <a:t>curve</a:t>
                </a:r>
                <a:endParaRPr lang="sv-SE"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p:cNvSpPr txBox="1"/>
              <p:nvPr/>
            </p:nvSpPr>
            <p:spPr>
              <a:xfrm>
                <a:off x="7849590" y="1811964"/>
                <a:ext cx="1223158" cy="619193"/>
              </a:xfrm>
              <a:prstGeom prst="rect">
                <a:avLst/>
              </a:prstGeom>
              <a:noFill/>
            </p:spPr>
            <p:txBody>
              <a:bodyPr wrap="square" rtlCol="0">
                <a:spAutoFit/>
              </a:bodyPr>
              <a:lstStyle/>
              <a:p>
                <a:r>
                  <a:rPr lang="sv-SE" sz="1600" dirty="0" err="1">
                    <a:latin typeface="Open Sans" panose="020B0606030504020204" pitchFamily="34" charset="0"/>
                    <a:ea typeface="Open Sans" panose="020B0606030504020204" pitchFamily="34" charset="0"/>
                    <a:cs typeface="Open Sans" panose="020B0606030504020204" pitchFamily="34" charset="0"/>
                  </a:rPr>
                  <a:t>Demand</a:t>
                </a:r>
                <a:r>
                  <a:rPr lang="sv-SE" sz="1600" dirty="0">
                    <a:latin typeface="Open Sans" panose="020B0606030504020204" pitchFamily="34" charset="0"/>
                    <a:ea typeface="Open Sans" panose="020B0606030504020204" pitchFamily="34" charset="0"/>
                    <a:cs typeface="Open Sans" panose="020B0606030504020204" pitchFamily="34" charset="0"/>
                  </a:rPr>
                  <a:t> </a:t>
                </a:r>
                <a:r>
                  <a:rPr lang="sv-SE" sz="1600" dirty="0" err="1">
                    <a:latin typeface="Open Sans" panose="020B0606030504020204" pitchFamily="34" charset="0"/>
                    <a:ea typeface="Open Sans" panose="020B0606030504020204" pitchFamily="34" charset="0"/>
                    <a:cs typeface="Open Sans" panose="020B0606030504020204" pitchFamily="34" charset="0"/>
                  </a:rPr>
                  <a:t>curve</a:t>
                </a:r>
                <a:endParaRPr lang="sv-SE"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30" name="Oval 29"/>
              <p:cNvSpPr/>
              <p:nvPr/>
            </p:nvSpPr>
            <p:spPr>
              <a:xfrm>
                <a:off x="9132572" y="4217321"/>
                <a:ext cx="108000" cy="10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latin typeface="Open Sans" panose="020B0606030504020204" pitchFamily="34" charset="0"/>
                  <a:ea typeface="Open Sans" panose="020B0606030504020204" pitchFamily="34" charset="0"/>
                  <a:cs typeface="Open Sans" panose="020B0606030504020204" pitchFamily="34" charset="0"/>
                </a:endParaRPr>
              </a:p>
            </p:txBody>
          </p:sp>
          <p:sp>
            <p:nvSpPr>
              <p:cNvPr id="31" name="Oval 30"/>
              <p:cNvSpPr/>
              <p:nvPr/>
            </p:nvSpPr>
            <p:spPr>
              <a:xfrm>
                <a:off x="8738707" y="3954082"/>
                <a:ext cx="108000" cy="108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latin typeface="Open Sans" panose="020B0606030504020204" pitchFamily="34" charset="0"/>
                  <a:ea typeface="Open Sans" panose="020B0606030504020204" pitchFamily="34" charset="0"/>
                  <a:cs typeface="Open Sans" panose="020B0606030504020204" pitchFamily="34" charset="0"/>
                </a:endParaRPr>
              </a:p>
            </p:txBody>
          </p:sp>
          <p:sp>
            <p:nvSpPr>
              <p:cNvPr id="32" name="TextBox 31"/>
              <p:cNvSpPr txBox="1"/>
              <p:nvPr/>
            </p:nvSpPr>
            <p:spPr>
              <a:xfrm>
                <a:off x="5794496" y="3796149"/>
                <a:ext cx="1423721" cy="369332"/>
              </a:xfrm>
              <a:prstGeom prst="rect">
                <a:avLst/>
              </a:prstGeom>
              <a:noFill/>
              <a:ln>
                <a:noFill/>
              </a:ln>
            </p:spPr>
            <p:txBody>
              <a:bodyPr wrap="square" rtlCol="0">
                <a:spAutoFit/>
              </a:bodyPr>
              <a:lstStyle/>
              <a:p>
                <a:pPr algn="r"/>
                <a:r>
                  <a:rPr lang="sv-SE" sz="1600" dirty="0">
                    <a:solidFill>
                      <a:srgbClr val="FF0000"/>
                    </a:solidFill>
                    <a:latin typeface="Open Sans" panose="020B0606030504020204" pitchFamily="34" charset="0"/>
                    <a:ea typeface="Open Sans" panose="020B0606030504020204" pitchFamily="34" charset="0"/>
                    <a:cs typeface="Open Sans" panose="020B0606030504020204" pitchFamily="34" charset="0"/>
                  </a:rPr>
                  <a:t>New </a:t>
                </a:r>
                <a:r>
                  <a:rPr lang="sv-SE" sz="1600"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price</a:t>
                </a:r>
                <a:endParaRPr lang="sv-SE" sz="160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13" name="TextBox 12"/>
            <p:cNvSpPr txBox="1"/>
            <p:nvPr/>
          </p:nvSpPr>
          <p:spPr>
            <a:xfrm>
              <a:off x="8111096" y="5411566"/>
              <a:ext cx="1423721" cy="619193"/>
            </a:xfrm>
            <a:prstGeom prst="rect">
              <a:avLst/>
            </a:prstGeom>
            <a:noFill/>
            <a:ln>
              <a:noFill/>
            </a:ln>
          </p:spPr>
          <p:txBody>
            <a:bodyPr wrap="square" rtlCol="0">
              <a:spAutoFit/>
            </a:bodyPr>
            <a:lstStyle/>
            <a:p>
              <a:pPr algn="ctr"/>
              <a:r>
                <a:rPr lang="sv-SE" sz="1600" dirty="0">
                  <a:solidFill>
                    <a:srgbClr val="FF0000"/>
                  </a:solidFill>
                  <a:latin typeface="Open Sans" panose="020B0606030504020204" pitchFamily="34" charset="0"/>
                  <a:ea typeface="Open Sans" panose="020B0606030504020204" pitchFamily="34" charset="0"/>
                  <a:cs typeface="Open Sans" panose="020B0606030504020204" pitchFamily="34" charset="0"/>
                </a:rPr>
                <a:t>New </a:t>
              </a:r>
            </a:p>
            <a:p>
              <a:pPr algn="ctr"/>
              <a:r>
                <a:rPr lang="sv-SE" sz="1600"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quantity</a:t>
              </a:r>
              <a:endParaRPr lang="sv-SE" sz="160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33" name="Oval 32">
            <a:extLst>
              <a:ext uri="{FF2B5EF4-FFF2-40B4-BE49-F238E27FC236}">
                <a16:creationId xmlns:a16="http://schemas.microsoft.com/office/drawing/2014/main" id="{9DE7B63A-B3CE-1C46-8AB2-FA9B3AB215FC}"/>
              </a:ext>
            </a:extLst>
          </p:cNvPr>
          <p:cNvSpPr/>
          <p:nvPr/>
        </p:nvSpPr>
        <p:spPr>
          <a:xfrm>
            <a:off x="7877526" y="117470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1_Slide3.mp3" descr="Lecture11_Slide3.mp3">
            <a:hlinkClick r:id="" action="ppaction://media"/>
            <a:extLst>
              <a:ext uri="{FF2B5EF4-FFF2-40B4-BE49-F238E27FC236}">
                <a16:creationId xmlns:a16="http://schemas.microsoft.com/office/drawing/2014/main" id="{28219DA2-E72B-5344-8181-83D5CFC798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48891" y="1243241"/>
            <a:ext cx="812800" cy="812800"/>
          </a:xfrm>
          <a:prstGeom prst="rect">
            <a:avLst/>
          </a:prstGeom>
        </p:spPr>
      </p:pic>
    </p:spTree>
    <p:extLst>
      <p:ext uri="{BB962C8B-B14F-4D97-AF65-F5344CB8AC3E}">
        <p14:creationId xmlns:p14="http://schemas.microsoft.com/office/powerpoint/2010/main" val="88432746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40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41664CE-7403-0841-BD9D-2BA241C2185B}"/>
              </a:ext>
            </a:extLst>
          </p:cNvPr>
          <p:cNvSpPr>
            <a:spLocks noGrp="1"/>
          </p:cNvSpPr>
          <p:nvPr>
            <p:ph type="title"/>
          </p:nvPr>
        </p:nvSpPr>
        <p:spPr/>
        <p:txBody>
          <a:bodyPr/>
          <a:lstStyle/>
          <a:p>
            <a:r>
              <a:rPr lang="en-US" dirty="0"/>
              <a:t>11.1 Direct climate policies</a:t>
            </a:r>
          </a:p>
        </p:txBody>
      </p:sp>
      <p:sp>
        <p:nvSpPr>
          <p:cNvPr id="11" name="Content Placeholder 10">
            <a:extLst>
              <a:ext uri="{FF2B5EF4-FFF2-40B4-BE49-F238E27FC236}">
                <a16:creationId xmlns:a16="http://schemas.microsoft.com/office/drawing/2014/main" id="{2B811810-2E48-8448-812A-328DCB8345B5}"/>
              </a:ext>
            </a:extLst>
          </p:cNvPr>
          <p:cNvSpPr>
            <a:spLocks noGrp="1"/>
          </p:cNvSpPr>
          <p:nvPr>
            <p:ph sz="half" idx="2"/>
          </p:nvPr>
        </p:nvSpPr>
        <p:spPr>
          <a:xfrm>
            <a:off x="663575" y="2910428"/>
            <a:ext cx="4713700" cy="3115521"/>
          </a:xfrm>
        </p:spPr>
        <p:txBody>
          <a:bodyPr vert="horz" lIns="91440" tIns="45720" rIns="91440" bIns="45720" rtlCol="0" anchor="t">
            <a:normAutofit/>
          </a:bodyPr>
          <a:lstStyle/>
          <a:p>
            <a:r>
              <a:rPr lang="en-US" sz="1800" dirty="0">
                <a:solidFill>
                  <a:schemeClr val="tx1"/>
                </a:solidFill>
                <a:latin typeface="Open Sans SemiBold"/>
                <a:ea typeface="Open Sans SemiBold"/>
                <a:cs typeface="Open Sans SemiBold"/>
              </a:rPr>
              <a:t>Largely implemented policy, but:</a:t>
            </a:r>
          </a:p>
          <a:p>
            <a:pPr marL="342900" indent="-342900">
              <a:buFont typeface="Arial" panose="020B0604020202020204" pitchFamily="34" charset="0"/>
              <a:buChar char="•"/>
            </a:pPr>
            <a:r>
              <a:rPr lang="en-US" sz="1800" b="0" dirty="0">
                <a:solidFill>
                  <a:srgbClr val="C8102E"/>
                </a:solidFill>
                <a:latin typeface="Open Sans SemiBold"/>
                <a:ea typeface="Open Sans SemiBold"/>
                <a:cs typeface="Open Sans SemiBold"/>
              </a:rPr>
              <a:t>Carbon leakage</a:t>
            </a:r>
            <a:r>
              <a:rPr lang="en-US" sz="1800" b="0" dirty="0">
                <a:solidFill>
                  <a:schemeClr val="tx1"/>
                </a:solidFill>
                <a:latin typeface="Open Sans"/>
                <a:ea typeface="Open Sans SemiBold"/>
                <a:cs typeface="Open Sans SemiBold"/>
              </a:rPr>
              <a:t>: high emitting industries may locate their operations in jurisdictions with lower tax.</a:t>
            </a:r>
          </a:p>
          <a:p>
            <a:endParaRPr lang="en-US" sz="1800" b="0" dirty="0">
              <a:solidFill>
                <a:srgbClr val="C8102E"/>
              </a:solidFill>
              <a:latin typeface="Open Sans SemiBold"/>
              <a:ea typeface="Open Sans SemiBold"/>
              <a:cs typeface="Open Sans SemiBold"/>
            </a:endParaRPr>
          </a:p>
          <a:p>
            <a:r>
              <a:rPr lang="en-US" sz="1800" b="0" dirty="0">
                <a:solidFill>
                  <a:srgbClr val="C8102E"/>
                </a:solidFill>
                <a:latin typeface="Open Sans SemiBold"/>
                <a:ea typeface="Open Sans SemiBold"/>
                <a:cs typeface="Open Sans SemiBold"/>
              </a:rPr>
              <a:t>Border tax adjustments </a:t>
            </a:r>
            <a:r>
              <a:rPr lang="en-US" sz="1800" b="0" dirty="0">
                <a:solidFill>
                  <a:schemeClr val="tx1"/>
                </a:solidFill>
                <a:latin typeface="Open Sans SemiBold"/>
                <a:ea typeface="Open Sans SemiBold"/>
                <a:cs typeface="Open Sans SemiBold"/>
              </a:rPr>
              <a:t>to counter these: </a:t>
            </a:r>
            <a:r>
              <a:rPr lang="en-US" sz="1800" b="0" dirty="0">
                <a:solidFill>
                  <a:schemeClr val="tx1"/>
                </a:solidFill>
                <a:latin typeface="Open Sans"/>
                <a:ea typeface="Open Sans SemiBold"/>
                <a:cs typeface="Open Sans SemiBold"/>
              </a:rPr>
              <a:t>imports are taxed based on their carbon content.</a:t>
            </a:r>
          </a:p>
        </p:txBody>
      </p:sp>
      <p:sp>
        <p:nvSpPr>
          <p:cNvPr id="7" name="Slide Number Placeholder 6">
            <a:extLst>
              <a:ext uri="{FF2B5EF4-FFF2-40B4-BE49-F238E27FC236}">
                <a16:creationId xmlns:a16="http://schemas.microsoft.com/office/drawing/2014/main" id="{A7938C04-44B9-C14E-A6F9-FE53EE8DEEFB}"/>
              </a:ext>
            </a:extLst>
          </p:cNvPr>
          <p:cNvSpPr>
            <a:spLocks noGrp="1"/>
          </p:cNvSpPr>
          <p:nvPr>
            <p:ph type="sldNum" sz="quarter" idx="12"/>
          </p:nvPr>
        </p:nvSpPr>
        <p:spPr/>
        <p:txBody>
          <a:bodyPr/>
          <a:lstStyle/>
          <a:p>
            <a:fld id="{709224B1-416C-A648-9EFE-8567A5B13899}" type="slidenum">
              <a:rPr lang="en-US" smtClean="0"/>
              <a:pPr/>
              <a:t>4</a:t>
            </a:fld>
            <a:endParaRPr lang="en-US"/>
          </a:p>
        </p:txBody>
      </p:sp>
      <p:sp>
        <p:nvSpPr>
          <p:cNvPr id="14" name="Text Placeholder 13">
            <a:extLst>
              <a:ext uri="{FF2B5EF4-FFF2-40B4-BE49-F238E27FC236}">
                <a16:creationId xmlns:a16="http://schemas.microsoft.com/office/drawing/2014/main" id="{FDC3C1AF-0FEE-0C4B-997E-29AC24BC26D5}"/>
              </a:ext>
            </a:extLst>
          </p:cNvPr>
          <p:cNvSpPr>
            <a:spLocks noGrp="1"/>
          </p:cNvSpPr>
          <p:nvPr>
            <p:ph type="body" sz="quarter" idx="13"/>
          </p:nvPr>
        </p:nvSpPr>
        <p:spPr/>
        <p:txBody>
          <a:bodyPr/>
          <a:lstStyle/>
          <a:p>
            <a:r>
              <a:rPr lang="en-US" dirty="0">
                <a:latin typeface="Open Sans"/>
                <a:ea typeface="Open Sans SemiBold"/>
                <a:cs typeface="Open Sans SemiBold"/>
              </a:rPr>
              <a:t>Carbon tax</a:t>
            </a: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1559" y="2651125"/>
            <a:ext cx="6013542" cy="3241675"/>
          </a:xfrm>
          <a:prstGeom prst="rect">
            <a:avLst/>
          </a:prstGeom>
        </p:spPr>
      </p:pic>
      <p:sp>
        <p:nvSpPr>
          <p:cNvPr id="19" name="Text Placeholder 11">
            <a:extLst>
              <a:ext uri="{FF2B5EF4-FFF2-40B4-BE49-F238E27FC236}">
                <a16:creationId xmlns:a16="http://schemas.microsoft.com/office/drawing/2014/main" id="{3EDF10E0-B7B1-7B4F-8888-22DF4E1AA93D}"/>
              </a:ext>
            </a:extLst>
          </p:cNvPr>
          <p:cNvSpPr>
            <a:spLocks noGrp="1"/>
          </p:cNvSpPr>
          <p:nvPr>
            <p:ph type="body" sz="quarter" idx="17"/>
          </p:nvPr>
        </p:nvSpPr>
        <p:spPr>
          <a:xfrm>
            <a:off x="663575" y="6063577"/>
            <a:ext cx="5180634" cy="356018"/>
          </a:xfrm>
        </p:spPr>
        <p:txBody>
          <a:bodyPr/>
          <a:lstStyle/>
          <a:p>
            <a:r>
              <a:rPr lang="en-US" b="1" dirty="0"/>
              <a:t>Picture source</a:t>
            </a:r>
            <a:r>
              <a:rPr lang="en-US" dirty="0"/>
              <a:t>: </a:t>
            </a:r>
            <a:r>
              <a:rPr lang="en-US" dirty="0" err="1"/>
              <a:t>Ranamode</a:t>
            </a:r>
            <a:r>
              <a:rPr lang="en-US" dirty="0"/>
              <a:t>, </a:t>
            </a:r>
            <a:r>
              <a:rPr lang="en-US" dirty="0">
                <a:hlinkClick r:id="rId6"/>
              </a:rPr>
              <a:t>Picture</a:t>
            </a:r>
            <a:r>
              <a:rPr lang="en-US" dirty="0"/>
              <a:t>, licensed under </a:t>
            </a:r>
            <a:r>
              <a:rPr lang="en-US" dirty="0">
                <a:hlinkClick r:id="rId7"/>
              </a:rPr>
              <a:t>CC BY-SA 4.0</a:t>
            </a:r>
            <a:endParaRPr lang="en-US" dirty="0"/>
          </a:p>
        </p:txBody>
      </p:sp>
      <p:sp>
        <p:nvSpPr>
          <p:cNvPr id="8" name="Oval 7">
            <a:extLst>
              <a:ext uri="{FF2B5EF4-FFF2-40B4-BE49-F238E27FC236}">
                <a16:creationId xmlns:a16="http://schemas.microsoft.com/office/drawing/2014/main" id="{221E93C7-C849-2E47-AC8B-C96B6967BE0C}"/>
              </a:ext>
            </a:extLst>
          </p:cNvPr>
          <p:cNvSpPr/>
          <p:nvPr/>
        </p:nvSpPr>
        <p:spPr>
          <a:xfrm>
            <a:off x="7877526" y="117470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1_Slide4.mp3" descr="Lecture11_Slide4.mp3">
            <a:hlinkClick r:id="" action="ppaction://media"/>
            <a:extLst>
              <a:ext uri="{FF2B5EF4-FFF2-40B4-BE49-F238E27FC236}">
                <a16:creationId xmlns:a16="http://schemas.microsoft.com/office/drawing/2014/main" id="{4FA967A6-073A-D844-92FF-BE67BC4F752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948891" y="1246065"/>
            <a:ext cx="812800" cy="812800"/>
          </a:xfrm>
          <a:prstGeom prst="rect">
            <a:avLst/>
          </a:prstGeom>
        </p:spPr>
      </p:pic>
    </p:spTree>
    <p:extLst>
      <p:ext uri="{BB962C8B-B14F-4D97-AF65-F5344CB8AC3E}">
        <p14:creationId xmlns:p14="http://schemas.microsoft.com/office/powerpoint/2010/main" val="384737313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90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11.1 Direct climate policies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p:txBody>
          <a:bodyPr vert="horz" lIns="91440" tIns="45720" rIns="91440" bIns="45720" rtlCol="0" anchor="t">
            <a:normAutofit/>
          </a:bodyPr>
          <a:lstStyle/>
          <a:p>
            <a:pPr marL="342900" indent="-342900">
              <a:buFont typeface="Arial" panose="020B0604020202020204" pitchFamily="34" charset="0"/>
              <a:buChar char="•"/>
            </a:pPr>
            <a:r>
              <a:rPr lang="en-US" dirty="0">
                <a:solidFill>
                  <a:srgbClr val="C8102E"/>
                </a:solidFill>
              </a:rPr>
              <a:t>Delayed effects</a:t>
            </a:r>
            <a:r>
              <a:rPr lang="en-US" dirty="0"/>
              <a:t>, due to inertia in the substitution of old emitting technologies</a:t>
            </a:r>
          </a:p>
          <a:p>
            <a:pPr marL="342900" indent="-342900">
              <a:buFont typeface="Arial" panose="020B0604020202020204" pitchFamily="34" charset="0"/>
              <a:buChar char="•"/>
            </a:pPr>
            <a:r>
              <a:rPr lang="en-US" dirty="0">
                <a:solidFill>
                  <a:srgbClr val="C8102E"/>
                </a:solidFill>
                <a:latin typeface="Open Sans SemiBold"/>
                <a:ea typeface="Open Sans SemiBold"/>
                <a:cs typeface="Open Sans SemiBold"/>
              </a:rPr>
              <a:t>Unpopular</a:t>
            </a:r>
            <a:r>
              <a:rPr lang="en-US" dirty="0">
                <a:latin typeface="Open Sans SemiBold"/>
                <a:ea typeface="Open Sans SemiBold"/>
                <a:cs typeface="Open Sans SemiBold"/>
              </a:rPr>
              <a:t> – taxes may be unwelcome if not properly explained</a:t>
            </a:r>
          </a:p>
          <a:p>
            <a:pPr marL="342900" indent="-342900">
              <a:buFont typeface="Arial" panose="020B0604020202020204" pitchFamily="34" charset="0"/>
              <a:buChar char="•"/>
            </a:pPr>
            <a:r>
              <a:rPr lang="en-US" dirty="0">
                <a:solidFill>
                  <a:srgbClr val="C8102E"/>
                </a:solidFill>
                <a:latin typeface="Open Sans SemiBold"/>
                <a:ea typeface="Open Sans SemiBold"/>
                <a:cs typeface="Open Sans SemiBold"/>
              </a:rPr>
              <a:t>Inequalities</a:t>
            </a:r>
            <a:r>
              <a:rPr lang="en-US" dirty="0">
                <a:latin typeface="Open Sans SemiBold"/>
                <a:ea typeface="Open Sans SemiBold"/>
                <a:cs typeface="Open Sans SemiBold"/>
              </a:rPr>
              <a:t> might be enhanced by flat taxations that are not well thought through</a:t>
            </a:r>
            <a:endParaRPr lang="en-US" dirty="0"/>
          </a:p>
          <a:p>
            <a:pPr marL="342900" indent="-342900">
              <a:buFont typeface="Arial" panose="020B0604020202020204" pitchFamily="34" charset="0"/>
              <a:buChar char="•"/>
            </a:pPr>
            <a:r>
              <a:rPr lang="en-US" dirty="0">
                <a:solidFill>
                  <a:srgbClr val="C8102E"/>
                </a:solidFill>
              </a:rPr>
              <a:t>Effectiveness</a:t>
            </a:r>
            <a:r>
              <a:rPr lang="en-US" dirty="0"/>
              <a:t> depends on how the proceeds are recycled into the economy</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5</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860700" cy="439247"/>
          </a:xfrm>
        </p:spPr>
        <p:txBody>
          <a:bodyPr>
            <a:normAutofit/>
          </a:bodyPr>
          <a:lstStyle/>
          <a:p>
            <a:r>
              <a:rPr lang="en-US" dirty="0">
                <a:latin typeface="Open Sans"/>
                <a:ea typeface="Open Sans SemiBold"/>
                <a:cs typeface="Open Sans SemiBold"/>
              </a:rPr>
              <a:t>Carbon tax</a:t>
            </a:r>
          </a:p>
        </p:txBody>
      </p:sp>
      <p:sp>
        <p:nvSpPr>
          <p:cNvPr id="6" name="Oval 5">
            <a:extLst>
              <a:ext uri="{FF2B5EF4-FFF2-40B4-BE49-F238E27FC236}">
                <a16:creationId xmlns:a16="http://schemas.microsoft.com/office/drawing/2014/main" id="{D0A76A9A-CFFD-094A-9510-B956815CA9CB}"/>
              </a:ext>
            </a:extLst>
          </p:cNvPr>
          <p:cNvSpPr/>
          <p:nvPr/>
        </p:nvSpPr>
        <p:spPr>
          <a:xfrm>
            <a:off x="7877526" y="117470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1_Slide5.mp3" descr="Lecture11_Slide5.mp3">
            <a:hlinkClick r:id="" action="ppaction://media"/>
            <a:extLst>
              <a:ext uri="{FF2B5EF4-FFF2-40B4-BE49-F238E27FC236}">
                <a16:creationId xmlns:a16="http://schemas.microsoft.com/office/drawing/2014/main" id="{39AF7577-3A40-114C-BD46-0AC8022AE3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48891" y="1246065"/>
            <a:ext cx="812800" cy="812800"/>
          </a:xfrm>
          <a:prstGeom prst="rect">
            <a:avLst/>
          </a:prstGeom>
        </p:spPr>
      </p:pic>
    </p:spTree>
    <p:extLst>
      <p:ext uri="{BB962C8B-B14F-4D97-AF65-F5344CB8AC3E}">
        <p14:creationId xmlns:p14="http://schemas.microsoft.com/office/powerpoint/2010/main" val="73854641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85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11.1 Direct climate policies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6</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860700" cy="439247"/>
          </a:xfrm>
        </p:spPr>
        <p:txBody>
          <a:bodyPr>
            <a:normAutofit/>
          </a:bodyPr>
          <a:lstStyle/>
          <a:p>
            <a:r>
              <a:rPr lang="en-US" dirty="0">
                <a:latin typeface="Open Sans"/>
                <a:ea typeface="Open Sans SemiBold"/>
                <a:cs typeface="Open Sans SemiBold"/>
              </a:rPr>
              <a:t>Emission Trading Scheme</a:t>
            </a:r>
          </a:p>
        </p:txBody>
      </p:sp>
      <p:sp>
        <p:nvSpPr>
          <p:cNvPr id="12" name="Text Placeholder 11">
            <a:extLst>
              <a:ext uri="{FF2B5EF4-FFF2-40B4-BE49-F238E27FC236}">
                <a16:creationId xmlns:a16="http://schemas.microsoft.com/office/drawing/2014/main" id="{3EDF10E0-B7B1-7B4F-8888-22DF4E1AA93D}"/>
              </a:ext>
            </a:extLst>
          </p:cNvPr>
          <p:cNvSpPr>
            <a:spLocks noGrp="1"/>
          </p:cNvSpPr>
          <p:nvPr>
            <p:ph type="body" sz="quarter" idx="17"/>
          </p:nvPr>
        </p:nvSpPr>
        <p:spPr>
          <a:xfrm>
            <a:off x="663575" y="6072985"/>
            <a:ext cx="5180634" cy="356018"/>
          </a:xfrm>
        </p:spPr>
        <p:txBody>
          <a:bodyPr/>
          <a:lstStyle/>
          <a:p>
            <a:r>
              <a:rPr lang="en-US" b="1" dirty="0"/>
              <a:t>Picture source</a:t>
            </a:r>
            <a:r>
              <a:rPr lang="en-US" dirty="0"/>
              <a:t>: (factory silhouette) </a:t>
            </a:r>
            <a:r>
              <a:rPr lang="sv-SE" dirty="0"/>
              <a:t>Gabriel </a:t>
            </a:r>
            <a:r>
              <a:rPr lang="sv-SE" dirty="0" err="1"/>
              <a:t>VanHelsing</a:t>
            </a:r>
            <a:r>
              <a:rPr lang="sv-SE" dirty="0"/>
              <a:t>, </a:t>
            </a:r>
            <a:r>
              <a:rPr lang="sv-SE" dirty="0" err="1">
                <a:hlinkClick r:id="rId5"/>
              </a:rPr>
              <a:t>picture</a:t>
            </a:r>
            <a:r>
              <a:rPr lang="sv-SE" dirty="0"/>
              <a:t>, </a:t>
            </a:r>
            <a:r>
              <a:rPr lang="sv-SE" dirty="0" err="1"/>
              <a:t>licensed</a:t>
            </a:r>
            <a:r>
              <a:rPr lang="sv-SE" dirty="0"/>
              <a:t> under </a:t>
            </a:r>
            <a:r>
              <a:rPr lang="sv-SE" dirty="0">
                <a:hlinkClick r:id="rId6"/>
              </a:rPr>
              <a:t>CC0</a:t>
            </a:r>
            <a:endParaRPr lang="en-US" dirty="0"/>
          </a:p>
        </p:txBody>
      </p:sp>
      <p:pic>
        <p:nvPicPr>
          <p:cNvPr id="5" name="Picture 4"/>
          <p:cNvPicPr>
            <a:picLocks noChangeAspect="1"/>
          </p:cNvPicPr>
          <p:nvPr/>
        </p:nvPicPr>
        <p:blipFill>
          <a:blip r:embed="rId7"/>
          <a:stretch>
            <a:fillRect/>
          </a:stretch>
        </p:blipFill>
        <p:spPr>
          <a:xfrm>
            <a:off x="2400300" y="2642258"/>
            <a:ext cx="7444606" cy="3129707"/>
          </a:xfrm>
          <a:prstGeom prst="rect">
            <a:avLst/>
          </a:prstGeom>
        </p:spPr>
      </p:pic>
      <p:sp>
        <p:nvSpPr>
          <p:cNvPr id="8" name="Oval 7">
            <a:extLst>
              <a:ext uri="{FF2B5EF4-FFF2-40B4-BE49-F238E27FC236}">
                <a16:creationId xmlns:a16="http://schemas.microsoft.com/office/drawing/2014/main" id="{329FEF37-BA0D-014E-A237-AE65CAB1791D}"/>
              </a:ext>
            </a:extLst>
          </p:cNvPr>
          <p:cNvSpPr/>
          <p:nvPr/>
        </p:nvSpPr>
        <p:spPr>
          <a:xfrm>
            <a:off x="7877526" y="117470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1_Slide6.mp3" descr="Lecture11_Slide6.mp3">
            <a:hlinkClick r:id="" action="ppaction://media"/>
            <a:extLst>
              <a:ext uri="{FF2B5EF4-FFF2-40B4-BE49-F238E27FC236}">
                <a16:creationId xmlns:a16="http://schemas.microsoft.com/office/drawing/2014/main" id="{CC8B217C-7832-4943-81E4-4B5E71A8CFC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948891" y="1246065"/>
            <a:ext cx="812800" cy="812800"/>
          </a:xfrm>
          <a:prstGeom prst="rect">
            <a:avLst/>
          </a:prstGeom>
        </p:spPr>
      </p:pic>
    </p:spTree>
    <p:extLst>
      <p:ext uri="{BB962C8B-B14F-4D97-AF65-F5344CB8AC3E}">
        <p14:creationId xmlns:p14="http://schemas.microsoft.com/office/powerpoint/2010/main" val="392443902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59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11.1 Direct climate policies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p:txBody>
          <a:bodyPr/>
          <a:lstStyle/>
          <a:p>
            <a:r>
              <a:rPr lang="en-US" b="0" dirty="0">
                <a:solidFill>
                  <a:srgbClr val="C8102E"/>
                </a:solidFill>
              </a:rPr>
              <a:t>CONs:</a:t>
            </a:r>
          </a:p>
          <a:p>
            <a:pPr marL="342900" indent="-342900">
              <a:buFont typeface="Arial" panose="020B0604020202020204" pitchFamily="34" charset="0"/>
              <a:buChar char="•"/>
            </a:pPr>
            <a:r>
              <a:rPr lang="en-US" dirty="0"/>
              <a:t>Offsets can be problematic</a:t>
            </a:r>
          </a:p>
          <a:p>
            <a:pPr marL="342900" indent="-342900">
              <a:buFont typeface="Arial" panose="020B0604020202020204" pitchFamily="34" charset="0"/>
              <a:buChar char="•"/>
            </a:pPr>
            <a:r>
              <a:rPr lang="en-US" dirty="0"/>
              <a:t>If worst polluters allowed to keep emitting, local air pollution impacts remain</a:t>
            </a:r>
          </a:p>
          <a:p>
            <a:r>
              <a:rPr lang="en-US" dirty="0">
                <a:solidFill>
                  <a:srgbClr val="C8102E"/>
                </a:solidFill>
              </a:rPr>
              <a:t>PROs:</a:t>
            </a:r>
          </a:p>
          <a:p>
            <a:pPr marL="342900" indent="-342900">
              <a:buFont typeface="Arial" panose="020B0604020202020204" pitchFamily="34" charset="0"/>
              <a:buChar char="•"/>
            </a:pPr>
            <a:r>
              <a:rPr lang="en-US" dirty="0"/>
              <a:t>Economically efficient if same price across jurisdictions</a:t>
            </a:r>
          </a:p>
          <a:p>
            <a:pPr marL="342900" indent="-342900">
              <a:buFont typeface="Arial" panose="020B0604020202020204" pitchFamily="34" charset="0"/>
              <a:buChar char="•"/>
            </a:pPr>
            <a:r>
              <a:rPr lang="en-US" dirty="0"/>
              <a:t>Floor and ceiling prices for allowances can give some stability (so it partly resembles a carbon tax and is called a hybrid design).</a:t>
            </a:r>
          </a:p>
          <a:p>
            <a:pPr marL="342900" indent="-342900">
              <a:buFont typeface="Arial" panose="020B0604020202020204" pitchFamily="34" charset="0"/>
              <a:buChar char="•"/>
            </a:pPr>
            <a:r>
              <a:rPr lang="en-US" dirty="0"/>
              <a:t>Benefits from revenue recycling policies (similar to carbon taxes)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7</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860700" cy="439247"/>
          </a:xfrm>
        </p:spPr>
        <p:txBody>
          <a:bodyPr>
            <a:normAutofit/>
          </a:bodyPr>
          <a:lstStyle/>
          <a:p>
            <a:r>
              <a:rPr lang="en-US" dirty="0">
                <a:latin typeface="Open Sans"/>
                <a:ea typeface="Open Sans SemiBold"/>
                <a:cs typeface="Open Sans SemiBold"/>
              </a:rPr>
              <a:t>Emission Trading Scheme</a:t>
            </a:r>
          </a:p>
        </p:txBody>
      </p:sp>
      <p:sp>
        <p:nvSpPr>
          <p:cNvPr id="6" name="Oval 5">
            <a:extLst>
              <a:ext uri="{FF2B5EF4-FFF2-40B4-BE49-F238E27FC236}">
                <a16:creationId xmlns:a16="http://schemas.microsoft.com/office/drawing/2014/main" id="{BC3E21C2-869D-E344-BCB4-F0BE864A3E31}"/>
              </a:ext>
            </a:extLst>
          </p:cNvPr>
          <p:cNvSpPr/>
          <p:nvPr/>
        </p:nvSpPr>
        <p:spPr>
          <a:xfrm>
            <a:off x="7877526" y="117470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1_Slide7.mp3" descr="Lecture11_Slide7.mp3">
            <a:hlinkClick r:id="" action="ppaction://media"/>
            <a:extLst>
              <a:ext uri="{FF2B5EF4-FFF2-40B4-BE49-F238E27FC236}">
                <a16:creationId xmlns:a16="http://schemas.microsoft.com/office/drawing/2014/main" id="{7BC1FFB3-CB61-094A-9360-4197E2A35A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48891" y="1246065"/>
            <a:ext cx="812800" cy="812800"/>
          </a:xfrm>
          <a:prstGeom prst="rect">
            <a:avLst/>
          </a:prstGeom>
        </p:spPr>
      </p:pic>
    </p:spTree>
    <p:extLst>
      <p:ext uri="{BB962C8B-B14F-4D97-AF65-F5344CB8AC3E}">
        <p14:creationId xmlns:p14="http://schemas.microsoft.com/office/powerpoint/2010/main" val="406062854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41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11.2 Indirect climate policies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8</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860700" cy="439247"/>
          </a:xfrm>
        </p:spPr>
        <p:txBody>
          <a:bodyPr>
            <a:normAutofit/>
          </a:bodyPr>
          <a:lstStyle/>
          <a:p>
            <a:r>
              <a:rPr lang="en-US" dirty="0">
                <a:latin typeface="Open Sans"/>
                <a:ea typeface="Open Sans SemiBold"/>
                <a:cs typeface="Open Sans SemiBold"/>
              </a:rPr>
              <a:t>Renewable Energy Support Schemes</a:t>
            </a:r>
          </a:p>
        </p:txBody>
      </p:sp>
      <p:pic>
        <p:nvPicPr>
          <p:cNvPr id="5" name="Picture 4"/>
          <p:cNvPicPr>
            <a:picLocks noChangeAspect="1"/>
          </p:cNvPicPr>
          <p:nvPr/>
        </p:nvPicPr>
        <p:blipFill>
          <a:blip r:embed="rId5"/>
          <a:stretch>
            <a:fillRect/>
          </a:stretch>
        </p:blipFill>
        <p:spPr>
          <a:xfrm>
            <a:off x="2071116" y="2624582"/>
            <a:ext cx="8184134" cy="3682318"/>
          </a:xfrm>
          <a:prstGeom prst="rect">
            <a:avLst/>
          </a:prstGeom>
        </p:spPr>
      </p:pic>
      <p:sp>
        <p:nvSpPr>
          <p:cNvPr id="8" name="Oval 7">
            <a:extLst>
              <a:ext uri="{FF2B5EF4-FFF2-40B4-BE49-F238E27FC236}">
                <a16:creationId xmlns:a16="http://schemas.microsoft.com/office/drawing/2014/main" id="{F497E260-E617-C448-B51B-32F992A7CB18}"/>
              </a:ext>
            </a:extLst>
          </p:cNvPr>
          <p:cNvSpPr/>
          <p:nvPr/>
        </p:nvSpPr>
        <p:spPr>
          <a:xfrm>
            <a:off x="8315937" y="117470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1_Slide8.mp3" descr="Lecture11_Slide8.mp3">
            <a:hlinkClick r:id="" action="ppaction://media"/>
            <a:extLst>
              <a:ext uri="{FF2B5EF4-FFF2-40B4-BE49-F238E27FC236}">
                <a16:creationId xmlns:a16="http://schemas.microsoft.com/office/drawing/2014/main" id="{131C1683-EF73-1A49-862A-C6746F65D24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7302" y="1246065"/>
            <a:ext cx="812800" cy="812800"/>
          </a:xfrm>
          <a:prstGeom prst="rect">
            <a:avLst/>
          </a:prstGeom>
        </p:spPr>
      </p:pic>
    </p:spTree>
    <p:extLst>
      <p:ext uri="{BB962C8B-B14F-4D97-AF65-F5344CB8AC3E}">
        <p14:creationId xmlns:p14="http://schemas.microsoft.com/office/powerpoint/2010/main" val="228282145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29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11.2 Indirect climate policies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9</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860700" cy="439247"/>
          </a:xfrm>
        </p:spPr>
        <p:txBody>
          <a:bodyPr>
            <a:normAutofit/>
          </a:bodyPr>
          <a:lstStyle/>
          <a:p>
            <a:r>
              <a:rPr lang="en-US" dirty="0">
                <a:latin typeface="Open Sans"/>
                <a:ea typeface="Open Sans SemiBold"/>
                <a:cs typeface="Open Sans SemiBold"/>
              </a:rPr>
              <a:t>Renewable Energy Support Schemes</a:t>
            </a:r>
          </a:p>
        </p:txBody>
      </p:sp>
      <p:pic>
        <p:nvPicPr>
          <p:cNvPr id="2" name="Picture 1"/>
          <p:cNvPicPr>
            <a:picLocks noChangeAspect="1"/>
          </p:cNvPicPr>
          <p:nvPr/>
        </p:nvPicPr>
        <p:blipFill>
          <a:blip r:embed="rId5"/>
          <a:stretch>
            <a:fillRect/>
          </a:stretch>
        </p:blipFill>
        <p:spPr>
          <a:xfrm>
            <a:off x="2077466" y="2629801"/>
            <a:ext cx="8184134" cy="3682318"/>
          </a:xfrm>
          <a:prstGeom prst="rect">
            <a:avLst/>
          </a:prstGeom>
        </p:spPr>
      </p:pic>
      <p:sp>
        <p:nvSpPr>
          <p:cNvPr id="6" name="Oval 5">
            <a:extLst>
              <a:ext uri="{FF2B5EF4-FFF2-40B4-BE49-F238E27FC236}">
                <a16:creationId xmlns:a16="http://schemas.microsoft.com/office/drawing/2014/main" id="{2B3506B0-CF7A-454E-A99F-C44A5194FCDC}"/>
              </a:ext>
            </a:extLst>
          </p:cNvPr>
          <p:cNvSpPr/>
          <p:nvPr/>
        </p:nvSpPr>
        <p:spPr>
          <a:xfrm>
            <a:off x="8315937" y="117470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Lecture11_Slide9.mp3" descr="Lecture11_Slide9.mp3">
            <a:hlinkClick r:id="" action="ppaction://media"/>
            <a:extLst>
              <a:ext uri="{FF2B5EF4-FFF2-40B4-BE49-F238E27FC236}">
                <a16:creationId xmlns:a16="http://schemas.microsoft.com/office/drawing/2014/main" id="{6566BF81-EB68-3548-9E4B-8D22E34E6A7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7302" y="1246065"/>
            <a:ext cx="812800" cy="812800"/>
          </a:xfrm>
          <a:prstGeom prst="rect">
            <a:avLst/>
          </a:prstGeom>
        </p:spPr>
      </p:pic>
    </p:spTree>
    <p:extLst>
      <p:ext uri="{BB962C8B-B14F-4D97-AF65-F5344CB8AC3E}">
        <p14:creationId xmlns:p14="http://schemas.microsoft.com/office/powerpoint/2010/main" val="25115135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49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CCG_ppt">
  <a:themeElements>
    <a:clrScheme name="Custom 1">
      <a:dk1>
        <a:srgbClr val="000000"/>
      </a:dk1>
      <a:lt1>
        <a:srgbClr val="FFFFFF"/>
      </a:lt1>
      <a:dk2>
        <a:srgbClr val="44546A"/>
      </a:dk2>
      <a:lt2>
        <a:srgbClr val="E7E6E6"/>
      </a:lt2>
      <a:accent1>
        <a:srgbClr val="012069"/>
      </a:accent1>
      <a:accent2>
        <a:srgbClr val="C8102E"/>
      </a:accent2>
      <a:accent3>
        <a:srgbClr val="CBD3EA"/>
      </a:accent3>
      <a:accent4>
        <a:srgbClr val="5B9BD5"/>
      </a:accent4>
      <a:accent5>
        <a:srgbClr val="4471C3"/>
      </a:accent5>
      <a:accent6>
        <a:srgbClr val="910C22"/>
      </a:accent6>
      <a:hlink>
        <a:srgbClr val="4151C3"/>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Lecture template FINAL" id="{24BBD40D-E226-DC4C-B92E-2EC2570B0FFD}" vid="{BC5BAE36-2423-9A42-BB9B-B50637BEE496}"/>
    </a:ext>
  </a:extLst>
</a:theme>
</file>

<file path=ppt/theme/theme2.xml><?xml version="1.0" encoding="utf-8"?>
<a:theme xmlns:a="http://schemas.openxmlformats.org/drawingml/2006/main" name="1_CCG_ppt">
  <a:themeElements>
    <a:clrScheme name="Custom 1">
      <a:dk1>
        <a:srgbClr val="000000"/>
      </a:dk1>
      <a:lt1>
        <a:srgbClr val="FFFFFF"/>
      </a:lt1>
      <a:dk2>
        <a:srgbClr val="44546A"/>
      </a:dk2>
      <a:lt2>
        <a:srgbClr val="E7E6E6"/>
      </a:lt2>
      <a:accent1>
        <a:srgbClr val="012069"/>
      </a:accent1>
      <a:accent2>
        <a:srgbClr val="C8102E"/>
      </a:accent2>
      <a:accent3>
        <a:srgbClr val="CBD3EA"/>
      </a:accent3>
      <a:accent4>
        <a:srgbClr val="5B9BD5"/>
      </a:accent4>
      <a:accent5>
        <a:srgbClr val="4471C3"/>
      </a:accent5>
      <a:accent6>
        <a:srgbClr val="910C22"/>
      </a:accent6>
      <a:hlink>
        <a:srgbClr val="4151C3"/>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Lecture template FINAL" id="{24BBD40D-E226-DC4C-B92E-2EC2570B0FFD}" vid="{BC5BAE36-2423-9A42-BB9B-B50637BEE49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781A173-7DDE-4AF4-B9B9-0B2F78C638CF}">
  <ds:schemaRefs>
    <ds:schemaRef ds:uri="http://schemas.microsoft.com/sharepoint/v3/contenttype/forms"/>
  </ds:schemaRefs>
</ds:datastoreItem>
</file>

<file path=customXml/itemProps2.xml><?xml version="1.0" encoding="utf-8"?>
<ds:datastoreItem xmlns:ds="http://schemas.openxmlformats.org/officeDocument/2006/customXml" ds:itemID="{89D1A092-52BD-4EA1-A3A9-5957F9F39426}">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230DE86C-F765-4DC4-AE65-625028AC3B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CCG Lecture template FINAL</Template>
  <TotalTime>329</TotalTime>
  <Words>5817</Words>
  <Application>Microsoft Office PowerPoint</Application>
  <PresentationFormat>Widescreen</PresentationFormat>
  <Paragraphs>278</Paragraphs>
  <Slides>26</Slides>
  <Notes>22</Notes>
  <HiddenSlides>0</HiddenSlides>
  <MMClips>22</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26</vt:i4>
      </vt:variant>
    </vt:vector>
  </HeadingPairs>
  <TitlesOfParts>
    <vt:vector size="38" baseType="lpstr">
      <vt:lpstr>Arial</vt:lpstr>
      <vt:lpstr>Calibri</vt:lpstr>
      <vt:lpstr>Montserrat</vt:lpstr>
      <vt:lpstr>Open Sans</vt:lpstr>
      <vt:lpstr>Open Sans ExtraBold</vt:lpstr>
      <vt:lpstr>Open Sans SemiBold</vt:lpstr>
      <vt:lpstr>Open Sans SemiBold</vt:lpstr>
      <vt:lpstr>Roboto</vt:lpstr>
      <vt:lpstr>Segoe UI</vt:lpstr>
      <vt:lpstr>Segoe UI Semibold</vt:lpstr>
      <vt:lpstr>CCG_ppt</vt:lpstr>
      <vt:lpstr>1_CCG_ppt</vt:lpstr>
      <vt:lpstr>LECTURE 11 CLIMATE POLICIES IN CLEWs</vt:lpstr>
      <vt:lpstr>Learning outcomes</vt:lpstr>
      <vt:lpstr>11.1 Direct climate policies</vt:lpstr>
      <vt:lpstr>11.1 Direct climate policies</vt:lpstr>
      <vt:lpstr>11.1 Direct climate policies</vt:lpstr>
      <vt:lpstr>11.1 Direct climate policies</vt:lpstr>
      <vt:lpstr>11.1 Direct climate policies</vt:lpstr>
      <vt:lpstr>11.2 Indirect climate policies</vt:lpstr>
      <vt:lpstr>11.2 Indirect climate policies</vt:lpstr>
      <vt:lpstr>11.2 Indirect climate policies</vt:lpstr>
      <vt:lpstr>11.2 Indirect climate policies</vt:lpstr>
      <vt:lpstr>11.2 Indirect climate policies</vt:lpstr>
      <vt:lpstr>11.3 Examples - Indonesia</vt:lpstr>
      <vt:lpstr>11.3 Examples - Indonesia</vt:lpstr>
      <vt:lpstr>11.3 Examples - Indonesia</vt:lpstr>
      <vt:lpstr>11.3 Examples - Indonesia</vt:lpstr>
      <vt:lpstr>11.3 Examples - Indonesia</vt:lpstr>
      <vt:lpstr>Lecture 11.3 References</vt:lpstr>
      <vt:lpstr>11.4 Examples – European Union</vt:lpstr>
      <vt:lpstr>11.4 Examples – European Union</vt:lpstr>
      <vt:lpstr>11.4 Examples – European Union</vt:lpstr>
      <vt:lpstr>11.4 Examples – European Union</vt:lpstr>
      <vt:lpstr>11.4 Examples – European Union</vt:lpstr>
      <vt:lpstr>Lecture 11.4 References</vt:lpstr>
      <vt:lpstr>PowerPoint Presentation</vt:lpstr>
      <vt:lpstr>PowerPoint Presentation</vt:lpstr>
    </vt:vector>
  </TitlesOfParts>
  <Company>KTH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11 CLIMATE POLICIES IN CLEWs</dc:title>
  <dc:creator>Francesco Gardumi</dc:creator>
  <cp:lastModifiedBy>Ashutosh.Bhagurkar</cp:lastModifiedBy>
  <cp:revision>233</cp:revision>
  <dcterms:created xsi:type="dcterms:W3CDTF">2021-05-27T14:16:38Z</dcterms:created>
  <dcterms:modified xsi:type="dcterms:W3CDTF">2024-11-01T11:22:13Z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