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Montserrat" pitchFamily="2" charset="77"/>
      <p:regular r:id="rId29"/>
      <p:bold r:id="rId30"/>
      <p:italic r:id="rId31"/>
      <p:boldItalic r:id="rId32"/>
    </p:embeddedFont>
    <p:embeddedFont>
      <p:font typeface="Open Sans" panose="020B0606030504020204" pitchFamily="34" charset="0"/>
      <p:regular r:id="rId33"/>
      <p:bold r:id="rId34"/>
      <p:italic r:id="rId35"/>
      <p:boldItalic r:id="rId36"/>
    </p:embeddedFont>
    <p:embeddedFont>
      <p:font typeface="Open Sans ExtraBold" panose="020B0606030504020204" pitchFamily="34" charset="0"/>
      <p:bold r:id="rId37"/>
      <p:italic r:id="rId38"/>
      <p:boldItalic r:id="rId39"/>
    </p:embeddedFont>
    <p:embeddedFont>
      <p:font typeface="Open Sans SemiBold" panose="020B0606030504020204" pitchFamily="34" charset="0"/>
      <p:regular r:id="rId40"/>
      <p:bold r:id="rId41"/>
      <p:italic r:id="rId42"/>
      <p:boldItalic r:id="rId43"/>
    </p:embeddedFont>
    <p:embeddedFont>
      <p:font typeface="Quattrocento Sans" panose="020B0502050000020003"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ZYxf/nKvZgKuDAID+71RlA==" hashData="XDbeD/qnZdWU6agLSrUXXLb4HEMWJqeMwc98pR9DyVXE8L/z/vYOEIqspWeelNABL+G6Wd1d2oOUx6ltq5zqbQ=="/>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S44cXbRaeseOZ7xwb8ST3aXdvT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81"/>
  </p:normalViewPr>
  <p:slideViewPr>
    <p:cSldViewPr snapToGrid="0">
      <p:cViewPr varScale="1">
        <p:scale>
          <a:sx n="116" d="100"/>
          <a:sy n="116" d="100"/>
        </p:scale>
        <p:origin x="6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OSeMOSYS est un outil d'optimisation des systèmes énergétiques et, en tant que tel, il a une fonction objective : il détermine l'ensemble des investissements dans l'infrastructure énergétique et l'ensemble des utilisations de l'énergie qui peuvent répondre aux besoins énergétiques futurs au moindre coût. Il est généralement appliqué à des domaines temporels de plusieurs dizaines d'années, ce qui est pertinent pour la planification stratégique de l'énergie. Cet objectif est atteint tout en respectant plusieurs contraintes, qui peuvent toutes être définies par l'utilisateur. Ces contraintes sont liées à plusieurs aspects qui doivent être pris en compte dans la planification énergétique : la nécessité de répondre aux demandes d'énergie actuelles et futures ; la possibilité d'utiliser des technologies qui sont techniquement disponibles aujourd'hui ou qui pourraient le devenir à l'avenir, avec leurs caractéristiques techniques et économiques ; la nécessité de respecter les mandats politiques, tels que les limites d'émission, les taxes sur les émissions ou les objectifs de production pour des types spécifiques de technologies ; et enfin, la nécessité de respecter d'autres contraintes potentielles telles que les décisions d'investissement, les contraintes budgétaires, la disponibilité des ressources, la possibilité d'échanges commerciaux ou des contraintes techniques plus spécifiques.</a:t>
            </a:r>
            <a:endParaRPr/>
          </a:p>
          <a:p>
            <a:pPr marL="0" lvl="0" indent="0" algn="l" rtl="0">
              <a:spcBef>
                <a:spcPts val="0"/>
              </a:spcBef>
              <a:spcAft>
                <a:spcPts val="0"/>
              </a:spcAft>
              <a:buNone/>
            </a:pPr>
            <a:endParaRPr/>
          </a:p>
        </p:txBody>
      </p:sp>
      <p:sp>
        <p:nvSpPr>
          <p:cNvPr id="259" name="Google Shape;25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Les résultats directs d'une optimisation donnent au modélisateur des indications sur l'avenir du système qu'il représente. Ces </a:t>
            </a:r>
            <a:r>
              <a:rPr lang="en-US" b="1"/>
              <a:t>informations peuvent </a:t>
            </a:r>
            <a:r>
              <a:rPr lang="en-US"/>
              <a:t>indiquer, par exemple, quelles technologies ne sont pas compétitives en termes de coûts et doivent être </a:t>
            </a:r>
            <a:r>
              <a:rPr lang="en-US" b="1"/>
              <a:t>éliminées dès que possible ; elles </a:t>
            </a:r>
            <a:r>
              <a:rPr lang="en-US"/>
              <a:t>donnent également des indications sur l'ampleur des investissements dans les nouvelles technologies qui seraient nécessaires pour répondre aux futures demandes d'énergie et à quel moment ; elles indiquent si les principales options de production restent les mêmes qu'aujourd'hui ou changent à l'avenir ; elles présentent toutes les dépenses d'investissement et les coûts d'exploitation et de combustible qui seraient encourus dans l'ensemble du système si la voie la moins coûteuse était suivie. Tous ces résultats sont donnés pour chaque année du domaine temporel évalué dans le modèle et pour un nombre personnalisable de pas de temps à l'intérieur de chaque année. La portée et la résolution spatiales, technologiques et temporelles sont également personnalisables et dépendent du type de données fournies par le modélisateur. </a:t>
            </a:r>
            <a:endParaRPr/>
          </a:p>
          <a:p>
            <a:pPr marL="0" lvl="0" indent="0" algn="l" rtl="0">
              <a:spcBef>
                <a:spcPts val="0"/>
              </a:spcBef>
              <a:spcAft>
                <a:spcPts val="0"/>
              </a:spcAft>
              <a:buNone/>
            </a:pPr>
            <a:r>
              <a:rPr lang="en-US"/>
              <a:t>Les résultats directs peuvent être utilisés pour éclairer les décideurs politiques ou les investisseurs sur plusieurs questions de planification stratégique de l'énergie ou de politique énergétique. </a:t>
            </a:r>
            <a:endParaRPr/>
          </a:p>
        </p:txBody>
      </p:sp>
      <p:sp>
        <p:nvSpPr>
          <p:cNvPr id="268" name="Google Shape;26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Cette figure montre un exemple simple de la manière dont les résultats d'OSeMOSYS peuvent se présenter. Elle représente un système énergétique simple dans lequel les principales sources d'approvisionnement en électricité sont l'énergie hydraulique, l'énergie éolienne, le gaz naturel, le charbon et le fioul lourd. Dans ce modèle simple, la demande d'électricité devrait augmenter à l'avenir, et il faut donc mettre en place suffisamment d'infrastructures pour répondre à cette demande croissante. L'optimisation des coûts suggère que la source la plus compétitive dans laquelle investir pour répondre à la demande croissante est la mini-centrale hydroélectrique. Les investissements dans les mini-centrales hydroélectriques commencent en 2018 et se poursuivent progressivement au cours des années suivantes. Par conséquent, la plus grande part de l'électricité est fournie par l'hydroélectricité et cette part augmente d'année en année. Le gaz naturel (en bas de la figure) est moins compétitif que l'hydroélectricité, selon les hypothèses de ce cas, et il perd presque entièrement sa part d'approvisionnement en électricité en 2018, dès que la mini-hydroélectricité fait partie du mix. Le sort des générateurs diesel (la bande rouge en haut à gauche) est pire, car ils ne sont plus nécessaires à partir de 2018. Les centrales au charbon et au pétrole conservent une certaine part de l'approvisionnement en électricité tout au long de la période, parce qu'elles sont moins coûteuses et qu'elles peuvent soutenir la mini-hydraulique lorsqu'elle n'est pas disponible. Cette figure est exemplaire et présente un cas simplifié. En réalité, beaucoup plus de sources peuvent être analysées. De même, de nombreux autres types de résultats peuvent être visualisés, par exemple en ce qui concerne les capacités installées annuelles, les émissions annuelles et les coûts annuels encourus.</a:t>
            </a:r>
            <a:endParaRPr/>
          </a:p>
          <a:p>
            <a:pPr marL="0" lvl="0" indent="0" algn="l" rtl="0">
              <a:spcBef>
                <a:spcPts val="0"/>
              </a:spcBef>
              <a:spcAft>
                <a:spcPts val="0"/>
              </a:spcAft>
              <a:buNone/>
            </a:pPr>
            <a:endParaRPr/>
          </a:p>
        </p:txBody>
      </p:sp>
      <p:sp>
        <p:nvSpPr>
          <p:cNvPr id="277" name="Google Shape;27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OSEMOSYS peut également être utilisé pour des analyses qui dépassent le domaine de l'énergie. Il a également été utilisé, par exemple, pour modéliser l'utilisation de l'eau et des sols et leurs liens avec le système énergétique. Ce type d'application est appelé CLEWs, c'est-à-dire Climate, Land, Energy and Water systems analysis (analyse des systèmes climatiques, terrestres, énergétiques et hydriques). Ce type d'application est l'objet de ce cours et vous serez guidé à travers tous ses éléments. Que comprend une telle application ? L'objectif du modèle ne change pas : il calcule toujours une manière d'organiser le système qui minimise tous les coûts sur une période généralement longue, sous plusieurs contraintes. Cependant, cette fois-ci, le système comprend également les systèmes hydriques et terrestres. Par exemple, comme le montre la figure, les applications des CLEWs peuvent inclure l'utilisation des ressources en eau pour répondre à une demande d'eau potable, mais aussi pour faire fonctionner les centrales électriques et pour cultiver. Elles peuvent également inclure l'utilisation des ressources foncières pour cultiver des plantes et répondre à la demande de nourriture (par exemple le maïs). Les types de contraintes utilisés dans l'optimisation seront également plus diversifiés et ne seront pas uniquement liés au système énergétique. Par exemple, des contraintes liées à la disponibilité des ressources en eau et en terre peuvent être incluses. En outre, les politiques relatives à l'utilisation et à la tarification des ressources en eau et en terre peuvent être représentées, etc. L'analyse présentée dans la figure n'est qu'un simple exemple pour illustrer le concept. Les modèles relatifs au climat, à la terre, à l'énergie et à l'eau comprennent généralement beaucoup plus de détails et d'utilisations des ressources.</a:t>
            </a:r>
            <a:endParaRPr/>
          </a:p>
        </p:txBody>
      </p:sp>
      <p:sp>
        <p:nvSpPr>
          <p:cNvPr id="288" name="Google Shape;28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Depuis sa création en 2008, OSeMOSYS a été largement utilisé dans le monde entier par différents types d'institutions. Dans le monde universitaire, il a été utilisé pour la recherche, l'enseignement et les travaux de thèse sur l'analyse des systèmes énergétiques, l'analyse de l'économie de l'énergie, le climat, l'énergie terrestre et les systèmes hydriques. Son adoption par le personnel enseignant et les chercheurs a été facilitée par le fait qu'il est disponible gratuitement. Cela s'est avéré particulièrement vrai dans les pays en développement. Il a souvent servi de point d'entrée pour les chercheurs dans le domaine de l'analyse des systèmes. Des organisations internationales telles que l'U.N.D.P., l'U.N.D.E.S.A., l'U.N.E.C.E., la Banque mondiale et d'autres ont encouragé l'utilisation d'OSeMOSYS en tant qu'outil à bas seuil pour les programmes de capacité technique dans les pays et régions en développement. Les programmes de développement des capacités ont consisté à former le personnel technique des gouvernements aux concepts qui sous-tendent l'outil, à l'utilisation de l'outil et à l'élaboration de modèles d'énergie et de CLEWs appartenant à la population locale. Cela a conduit à l'utilisation directe ou indirecte des connaissances des modèles OSeMOSYS dans la préparation de certains plans nationaux sur l'énergie et le climat.</a:t>
            </a:r>
            <a:endParaRPr/>
          </a:p>
        </p:txBody>
      </p:sp>
      <p:sp>
        <p:nvSpPr>
          <p:cNvPr id="340" name="Google Shape;34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Quelques exemples d'applications d'OSeMOSYS sont présentés ici pour démontrer le type d'informations que l'outil permet d'obtenir. OSeMOSYS a été utilisé pour développer des modèles des systèmes énergétiques de tous les pays d'Afrique subsaharienne et des liens commerciaux entre eux. Ces modèles ont été utilisés pour effectuer des évaluations qui ont servi de base à une série de publications de l'IRENA sur les perspectives des énergies renouvelables dans les pools énergétiques africains. Ils ont également été utilisés pour les évaluations de fond qui alimentent le 2014 Africa Energy Outlook de l'Agence internationale de l'énergie et une étude du Groupe de la Banque mondiale sur la résilience climatique dans les infrastructures électriques africaines. OSeMOSYS a également été présenté sur la plateforme en ligne des Nations unies intitulée "Outils de modélisation pour le développement durable". La plateforme a été utilisée lors d'ateliers de haut niveau informant les ministères des pays en développement sur le rôle des outils de modélisation dans le soutien des politiques. OSeMOSYS a été utilisé dans de nombreuses autres évaluations techniques et programmes de développement des capacités gérés par les agences des Nations unies et axés sur les liens entre le climat, la terre, l'énergie et l'eau. </a:t>
            </a:r>
            <a:endParaRPr/>
          </a:p>
          <a:p>
            <a:pPr marL="0" lvl="0" indent="0" algn="l" rtl="0">
              <a:spcBef>
                <a:spcPts val="0"/>
              </a:spcBef>
              <a:spcAft>
                <a:spcPts val="0"/>
              </a:spcAft>
              <a:buNone/>
            </a:pPr>
            <a:endParaRPr/>
          </a:p>
        </p:txBody>
      </p:sp>
      <p:sp>
        <p:nvSpPr>
          <p:cNvPr id="391" name="Google Shape;39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Deux autres exemples d'applications d'OSeMOSYS sont donnés dans la suite de cette mini-conférence </a:t>
            </a:r>
            <a:r>
              <a:rPr lang="en-US"/>
              <a:t>pour mieux faire comprendre le type de questions de planification stratégique auxquelles OSeMOSYS peut répondre. La première application découle du besoin de plusieurs pays de soutenir les nouvelles actions d'atténuation et d'adaptation au changement climatique proposées dans leurs contributions déterminées au niveau national par des analyses basées sur des modèles. Ce cas est motivé par une demande spécifique, transmise par les pays aux points de contact nationaux du PNUD. Partant de ce besoin, le PNUD, l'U.N.D.E.S.A., K.T.H. et l'Université Simon Fraser ont formé le personnel des ministères et des unités de planification de plusieurs pays à l'utilisation d'outils de modélisation pour évaluer les liens entre le climat, la terre, l'énergie et l'eau. Au cours de cette formation, des équipes pluridisciplinaires de ces institutions ont été guidées dans la création indépendante de modèles CLEWs à l'aide d'OSeMOSYS. L'utilisation d'OSeMOSYS a permis </a:t>
            </a:r>
            <a:r>
              <a:rPr lang="en-US" b="1"/>
              <a:t>aux formateurs </a:t>
            </a:r>
            <a:r>
              <a:rPr lang="en-US"/>
              <a:t>de démontrer facilement les </a:t>
            </a:r>
            <a:r>
              <a:rPr lang="en-US" b="1"/>
              <a:t>concepts de base </a:t>
            </a:r>
            <a:r>
              <a:rPr lang="en-US"/>
              <a:t>de l'énergie et de la planification multi-ressources et d'assurer l'appropriation des applications du modèle.</a:t>
            </a:r>
            <a:endParaRPr/>
          </a:p>
        </p:txBody>
      </p:sp>
      <p:sp>
        <p:nvSpPr>
          <p:cNvPr id="400" name="Google Shape;40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Les formations CLEWs dispensées à l'aide d'OSeMOSYS sont généralement divisées en deux parties. Au cours de la première partie, toutes les équipes apprennent les concepts clés et les appliquent à la création d'une application simple du modèle Climat, Terre, Énergie et Eau qui est la même pour toutes les équipes. Au cours de la deuxième partie, chaque équipe utilise les connaissances et les outils acquis pour développer une application plus avancée, représentant des questions relatives au climat, à la terre, à l'énergie et à l'eau qui sont pertinentes dans leur propre pays ou dans une région spécifique. Dans les deux parties, la structure des modèles utilisés ressemble plus ou moins à celle de la figure. La figure est compliquée, mais elle montre quelques points clés. L'infrastructure qui compose le système énergétique est modélisée, comme c'est traditionnellement le cas dans OSeMOSYS. Vous pouvez la voir dans la partie droite de la figure, encerclée en bleu. Cependant, les utilisations des terres et de l'eau sont également modélisées. Elles apparaissent dans la partie centrale et gauche de la figure, encerclées en rouge. Dans ce cours, vous apprendrez comment chacune de ces parties est modélisée, comment elles sont reliées et quels enseignements sont tirés du modèle.</a:t>
            </a:r>
            <a:endParaRPr/>
          </a:p>
        </p:txBody>
      </p:sp>
      <p:sp>
        <p:nvSpPr>
          <p:cNvPr id="429" name="Google Shape;42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 deuxième application concerne la dynamique entre le système énergétique et le système hydraulique. Elle est motivée par les défis de la diplomatie de l'eau, lorsque des pays voisins possèdent différents éléments d'infrastructure hydroélectrique dans un bassin fluvial. Dans ce cas, s'il n'y a pas de coordination entre les pays pour l'utilisation de l'infrastructure hydroélectrique, il y a un risque que l'eau ne soit pas disponible à certains moments dans certaines parties du bassin fluvial. En l'absence de coordination, certains phénomènes climatiques extrêmes, tels que les inondations ou les sécheresses, peuvent menacer la sécurité des citoyens, la sécurité de l'approvisionnement énergétique et les infrastructures. La question qui se pose est de savoir si la coordination de l'exploitation des barrages et des centrales hydroélectriques entre les pays peut apporter des avantages à la fois en termes de résilience de l'infrastructure et de vente d'électricité. L'U.N.E.C.E. et le Partenariat mondial pour l'eau ont mené des évaluations techniques sur les avantages de la coopération dans la gestion des ressources transfrontalières en eau et en énergie dans les Balkans occidentaux. Les évaluations ont été réalisées à l'aide de plusieurs outils, dont OSeMOSYS.</a:t>
            </a:r>
            <a:endParaRPr/>
          </a:p>
        </p:txBody>
      </p:sp>
      <p:sp>
        <p:nvSpPr>
          <p:cNvPr id="440" name="Google Shape;44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Cette conférence vise à fournir des connaissances de </a:t>
            </a:r>
            <a:r>
              <a:rPr lang="en-US" b="1"/>
              <a:t>base </a:t>
            </a:r>
            <a:r>
              <a:rPr lang="en-US"/>
              <a:t>sur les outils de modélisation énergétique. La première partie présente les classifications courantes des outils de modélisation énergétique. La deuxième partie présente OSeMOSYS et son champ d'application. La troisième partie illustre les principales applications d'OSeMOSYS. La quatrième partie décrit la structure et les caractéristiques d'un modèle OSeMOSYS. </a:t>
            </a:r>
            <a:br>
              <a:rPr lang="en-US"/>
            </a:br>
            <a:br>
              <a:rPr lang="en-US"/>
            </a:br>
            <a:r>
              <a:rPr lang="en-US"/>
              <a:t>A l'issue de cet exposé, vous serez en mesure de : décrire les différents types d'outils de modélisation énergétique et leur utilisation ; décrire OSeMOSYS et son rôle parmi les différents outils de modélisation énergétique ; réfléchir aux applications et utilisations clés d'OSeMOSYS ; identifier les caractéristiques et éléments clés d'OSeMOSYS.</a:t>
            </a:r>
            <a:endParaRPr/>
          </a:p>
          <a:p>
            <a:pPr marL="0" lvl="0" indent="0" algn="l" rtl="0">
              <a:spcBef>
                <a:spcPts val="0"/>
              </a:spcBef>
              <a:spcAft>
                <a:spcPts val="0"/>
              </a:spcAft>
              <a:buNone/>
            </a:pPr>
            <a:endParaRPr/>
          </a:p>
        </p:txBody>
      </p:sp>
      <p:sp>
        <p:nvSpPr>
          <p:cNvPr id="150" name="Google Shape;1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Dans ce cours, vous utiliserez OSeMOSYS pour créer des modèles de climat, de terre, d'énergie et d'eau. Les premières étapes de l'utilisation d'OSeMOSYS consistent à comprendre sa structure, les types d'objets avec lesquels l'utilisateur doit travailler, les données d'entrée à fournir et les données de sortie à obtenir. Tout d'abord, l'utilisateur doit déterminer les composants du modèle. Ceux-ci sont appelés "ensembles". Ils constitueront la structure du modèle. Voici quelques exemples d'ensembles : l'ensemble région, qui est un vecteur contenant les noms de toutes les régions que l'utilisateur souhaite modéliser ; l'ensemble année, qui est un vecteur contenant toutes les années à modéliser ; les ensembles importants sont le produit et la technologie. L'ensemble des produits énumère tous les produits à inclure dans le modèle. L'ensemble de technologies énumère toutes les technologies et tous les processus à inclure. </a:t>
            </a:r>
            <a:r>
              <a:rPr lang="en-US" b="1"/>
              <a:t>Ils sont décrits plus en détail plus loin dans ce module</a:t>
            </a:r>
            <a:r>
              <a:rPr lang="en-US"/>
              <a:t>. L'autre partie que l'utilisateur devra </a:t>
            </a:r>
            <a:r>
              <a:rPr lang="en-US" b="1"/>
              <a:t>déterminer </a:t>
            </a:r>
            <a:r>
              <a:rPr lang="en-US"/>
              <a:t>est l'ensemble des données d'entrée. L'utilisateur peut fournir des données numériques pour un certain nombre de paramètres différents, tels que les demandes annuelles, les rendements de conversion pour les différents processus, les facteurs d'émission et, surtout, tous les coûts. Enfin, l'utilisateur recevra des calculs du modèle plusieurs sorties, ou résultats. Ces résultats concernent, par exemple, les capacités nouvellement installées des différentes technologies, ou la production annuelle des différentes technologies, les émissions annuelles et les coûts annuels.</a:t>
            </a:r>
            <a:endParaRPr/>
          </a:p>
        </p:txBody>
      </p:sp>
      <p:sp>
        <p:nvSpPr>
          <p:cNvPr id="458" name="Google Shape;45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Revenons à la définition de l'ensemble des technologies et de l'ensemble des produits. Il s'agit de deux éléments clés d'OSeMOSYS qui méritent une attention particulière. Dans OSeMOSYS, le terme "technologie" fait référence à tout type de processus, d'usine ou d'actif ayant une entrée et/ou une sortie. Par exemple, une technologie peut être le processus de production d'une ressource primaire, telle qu'une mine de charbon ou un gisement de gaz, ou encore une ressource terrestre qui, par exemple, fournit des terres pour l'agriculture. Ces ressources sont représentées dans les cases situées à gauche de la figure. Une technologie peut également être un processus qui convertit un produit en un autre. Par exemple, il peut s'agir d'une centrale électrique au charbon qui convertit l'énergie du charbon en électricité, ou d'une usine de traitement de l'eau qui convertit l'eau de source en eau potable. Ces technologies sont représentées par les cases situées à droite de la figure. Dans les représentations schématiques, les technologies sont souvent représentées par des cases avec certains produits d'entrée et/ou de sortie, comme dans la figure. Il est important de comprendre qu'une technologie dans un modèle peut représenter un processus individuel ou une centrale électrique, mais aussi un groupe de processus ou de centrales ayant des caractéristiques similaires. </a:t>
            </a:r>
            <a:endParaRPr/>
          </a:p>
        </p:txBody>
      </p:sp>
      <p:sp>
        <p:nvSpPr>
          <p:cNvPr id="473" name="Google Shape;47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Dans OSeMOSYS, l'ensemble des produits énumère tous les types de produits qui entrent ou sortent d'une technologie. Il peut représenter des flux entre technologies, comme le charbon produit par l'exploitation minière et acheminé vers une centrale électrique au charbon (illustré à gauche de la figure). Il peut également représenter les demandes finales, telles que les demandes d'électricité, de chaleur, d'eau potable ou de maïs (partie droite de la figure). La flexibilité dans la définition de la technologie et de la marchandise est ce qui rend OSEMOSYS approprié non seulement pour la représentation des systèmes énergétiques, mais aussi pour la représentation des systèmes de ressources en eau et en terre. En principe, il n'y a pas de limite au nombre et à la nature des technologies et des produits que l'utilisateur peut créer. L'utilisateur peut créer le produit eau de la figure en ajoutant simplement un nouvel élément dans l'ensemble des produits, en le nommant "eau" et en lui attribuant des entrées numériques. Ces données peuvent être, par exemple, la disponibilité au cours de différentes années, la disponibilité au cours d'une année, le coût de production, les processus qui produisent de </a:t>
            </a:r>
            <a:r>
              <a:rPr lang="en-US" b="1"/>
              <a:t>l'eau </a:t>
            </a:r>
            <a:r>
              <a:rPr lang="en-US"/>
              <a:t>et les processus qui utilisent de </a:t>
            </a:r>
            <a:r>
              <a:rPr lang="en-US" b="1"/>
              <a:t>l'eau</a:t>
            </a:r>
            <a:r>
              <a:rPr lang="en-US"/>
              <a:t>. Tout au long du cours, vous serez guidé dans la représentation de nombreux éléments de ce type, avec de plus en plus de détails.</a:t>
            </a:r>
            <a:endParaRPr/>
          </a:p>
        </p:txBody>
      </p:sp>
      <p:sp>
        <p:nvSpPr>
          <p:cNvPr id="508" name="Google Shape;50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Deux exemples simples permettent de montrer quelles technologies et quels produits peuvent être représentés dans OSeMOSYS. Une </a:t>
            </a:r>
            <a:r>
              <a:rPr lang="en-US" b="1"/>
              <a:t>technologie typique est la centrale électrique, utilisée dans les modèles de systèmes énergétiques</a:t>
            </a:r>
            <a:r>
              <a:rPr lang="en-US"/>
              <a:t>. Une centrale électrique est un bien physique qui transforme un ou plusieurs combustibles d'entrée (comme le gaz naturel) en un ou plusieurs produits de sortie (comme l'électricité et la chaleur). Dans la figure de gauche, la technologie représentant la centrale électrique au gaz est la boîte en violet ; le produit d'entrée est le gaz naturel ; les produits de sortie sont l'électricité et la chaleur. Si l'utilisateur décide de modéliser une centrale de production combinée de chaleur et d'électricité utilisant du gaz, il devra introduire tous ces éléments dans les ensembles et définir ensuite les entrées numériques pour ceux-ci. Il est à nouveau important de noter que la technologie des centrales à gaz illustrée dans la figure peut représenter une centrale individuelle dans un pays ainsi que toutes les centrales à gaz du pays. C'est à l'utilisateur qu'il appartient de choisir si une technologie représente une centrale ou une agrégation de centrales. Il dépend de la question de savoir si l'utilisateur souhaite obtenir des résultats sur des actifs individuels ou sur les bilans globaux du pays. Il existe un compromis entre le niveau de détail du modèle et l'effort de calcul nécessaire pour le résoudre. Plus l'utilisateur introduit de technologies et de produits, plus la résolution du modèle prendra de temps et de ressources.</a:t>
            </a:r>
            <a:endParaRPr/>
          </a:p>
        </p:txBody>
      </p:sp>
      <p:sp>
        <p:nvSpPr>
          <p:cNvPr id="553" name="Google Shape;55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Un autre exemple de l'application du concept de technologie et de produit dans OSeMOSYS provient du secteur de l'utilisation des terres. Avec un choix spécifique de produits et de technologies, le modélisateur peut représenter le processus de culture du maïs. La culture du maïs peut être schématisée comme l'application d'équipements physiques et de pratiques de gestion pour transformer une série d'intrants (tels que les ressources foncières, l'eau, l'énergie et ainsi de suite) en un extrant : le maïs. La figure de droite montre comment la culture du maïs peut être représentée dans OSeMOSYS. Une technologie appelée terre agricole peut être introduite. Elle représente la terre où le maïs sera cultivé et est caractérisée par une certaine </a:t>
            </a:r>
            <a:r>
              <a:rPr lang="en-US" b="1"/>
              <a:t>extension. Cette technologie utilise comme intrants une certaine superficie de terre provenant de l'ensemble des terres disponibles dans la région, du diesel pour les tracteurs, de l'eau d'irrigation, ainsi que les précipitations naturelles. </a:t>
            </a:r>
            <a:r>
              <a:rPr lang="en-US"/>
              <a:t>Elle donne en sortie le produit souhaité, le maïs, et d'autres sous-produits. Il s'agit, par exemple, de l'eau utilisée pour la croissance de la plante (voir le résultat de l'évapotranspiration), de l'eau qui n'a pas été absorbée par le sol et qui s'écoule, et de l'eau qui a été absorbée par le sol et qui recharge les nappes phréatiques. Cet exemple vise uniquement à illustrer la manière dont OSeMOSYS peut être utilisé. D'autres concepts sur l'utilisation des sols et les cycles de l'eau seront abordés dans les classes suivantes de ce cours.</a:t>
            </a:r>
            <a:endParaRPr/>
          </a:p>
        </p:txBody>
      </p:sp>
      <p:sp>
        <p:nvSpPr>
          <p:cNvPr id="572" name="Google Shape;5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Il existe de nombreux outils de modélisation des systèmes énergétiques, qui analysent différents aspects du système énergétique. Ils peuvent être classés de différentes manières. L'une d'entre elles est illustrée dans la figure. Il existe des outils descendants et ascendants. Les outils descendants ont généralement une perspective macroéconomique. Ils considèrent l'économie dans son ensemble et les relations entre les différentes parties de l'économie (par exemple, les flux monétaires de la base de travail vers les services). Les outils ascendants ont généralement une perspective technologique. Ils étudient le déploiement et l'utilisation de différentes technologies et représentent en détail leurs caractéristiques. C'est pourquoi ils sont également appelés modèles riches en technologie. Ces deux catégories se subdivisent à leur tour. Les modèles économétriques étudient généralement les relations entre les tendances (par exemple, entre le revenu des ménages et la consommation d'énergie) et les utilisent ensuite pour les projections futures. Les modèles d'entrées-sorties montrent les interdépendances entre les secteurs d'une économie nationale ou régionale. Ils tiennent compte des flux monétaires entrants et sortants de chaque secteur. Ils sont basés sur une matrice Input Output du pays, représentant les flux de chaque secteur vers les autres</a:t>
            </a:r>
            <a:r>
              <a:rPr lang="en-US" b="0"/>
              <a:t>. Les </a:t>
            </a:r>
            <a:r>
              <a:rPr lang="en-US"/>
              <a:t>modèles d'équilibre général calculable (ou EGC) déterminent un équilibre dans l'ensemble de l'économie et ajustent les prix pour y parvenir. Les modèles comptables prennent des clichés des flux physiques et des bilans énergétiques. Le MAED et le LEAP en sont des exemples. Ils sont particulièrement utilisés pour les scénarios de construction. Ils ont le grand avantage d'être simples et transparents. Les outils de simulation simulent le système énergétique et son fonctionnement. Ils peuvent prendre en compte les décisions des individus au sein du système. Enfin, les outils d'optimisation calculent comment un système énergétique "devrait fonctionner" pour atteindre un certain objectif. Les outils d'optimisation seront au centre de cette conférence.</a:t>
            </a:r>
            <a:endParaRPr/>
          </a:p>
          <a:p>
            <a:pPr marL="0" lvl="0" indent="0" algn="l" rtl="0">
              <a:spcBef>
                <a:spcPts val="0"/>
              </a:spcBef>
              <a:spcAft>
                <a:spcPts val="0"/>
              </a:spcAft>
              <a:buNone/>
            </a:pPr>
            <a:endParaRPr/>
          </a:p>
        </p:txBody>
      </p:sp>
      <p:sp>
        <p:nvSpPr>
          <p:cNvPr id="159" name="Google Shape;15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 cours utilise des outils d'optimisation, qui sont un type d'outils ascendants. Ils sont utiles lorsqu'il s'agit de calculer comment un système énergétique devrait se présenter et fonctionner pour atteindre un certain objectif. Cet objectif peut être, par exemple, la minimisation de la valeur actuelle nette totale de tous les coûts d'investissement et d'exploitation d'un système électrique dans les années à venir. Cet objectif est l'un des plus couramment utilisés, car il reflète la réalité selon laquelle le développement d'un système énergétique est souvent soumis à des contraintes budgétaires. Cependant, il peut y avoir d'autres objectifs, par exemple la minimisation des émissions, la minimisation des impacts du cycle de vie, ou d'autres encore. Les outils d'optimisation des systèmes énergétiques les plus courants calculent les options d'approvisionnement en énergie dans lesquelles il convient d'investir chaque année, ainsi que le moment et la manière dont elles doivent fonctionner au cours de l'année. Les modèles d'optimisation diffèrent des modèles de comptabilité ou de simulation en ce sens qu'ils ne prennent pas un simple instantané du système énergétique. Au contraire, ils calculent la manière dont le système énergétique devrait changer afin d'atteindre un optimum global ou, en d'autres termes, le meilleur résultat possible pour un objectif particulier. En général, mais pas exclusivement, les outils d'optimisation supposent une concurrence parfaite, une prévoyance parfaite et un comportement rationnel de la part des consommateurs. </a:t>
            </a:r>
            <a:endParaRPr/>
          </a:p>
        </p:txBody>
      </p:sp>
      <p:sp>
        <p:nvSpPr>
          <p:cNvPr id="202" name="Google Shape;20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Cette diapositive présente une liste de caractéristiques communes, mais non exclusives, des outils d'optimisation des systèmes énergétiques. La première est qu'ils représentent généralement une concurrence parfaite. Il s'agit d'un terme utilisé dans le domaine des marchés de l'énergie, qui signifie que tous les acteurs du marché sont en concurrence libre, dans les mêmes conditions. Aucun acteur ne se trouve dans une position privilégiée ou, en d'autres termes, il n'y a pas de monopole ou d'oligopole. En termes de modélisation, cela signifie que les différentes options technologiques sont en concurrence uniquement sur la base de leurs coûts et de leurs caractéristiques. </a:t>
            </a:r>
            <a:r>
              <a:rPr lang="en-US" b="1"/>
              <a:t>Deuxièmement, on part souvent du principe que l'information est généralement disponible. </a:t>
            </a:r>
            <a:r>
              <a:rPr lang="en-US"/>
              <a:t>Cela signifie que l'agent qui optimise le marché (dans ce cas, le </a:t>
            </a:r>
            <a:r>
              <a:rPr lang="en-US" b="1"/>
              <a:t>solveur</a:t>
            </a:r>
            <a:r>
              <a:rPr lang="en-US"/>
              <a:t>) connaît parfaitement les coûts et les caractéristiques réels de toutes les options technologiques et calcule le meilleur système énergétique en conséquence. En outre, ces modèles supposent généralement une prévoyance parfaite. Il s'agit d'un sous-ensemble du point précédent. Il implique que même l'avenir est connu et que le solveur d'optimisation calcule le système énergétique le moins coûteux en fonction de ce qui se passe aujourd'hui et dans le futur. La prévoyance parfaite n'est pas toujours supposée, mais c'est un sujet pour d'autres cours plus avancés. Ces modèles sont dynamiques. C'est-à-dire qu'ils calculent comment le système énergétique évolue à différents moments (par exemple, au cours de différentes années). Enfin, ces modèles supposent que chaque acteur du système se comporte de manière rationnelle. Cela signifie que les décisions sont prises uniquement sur la base des coûts et non sur la base de préférences subjectives, de préjugés, de craintes, de perceptions, etc.</a:t>
            </a:r>
            <a:endParaRPr/>
          </a:p>
        </p:txBody>
      </p:sp>
      <p:sp>
        <p:nvSpPr>
          <p:cNvPr id="211" name="Google Shape;21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Les outils d'optimisation des systèmes énergétiques peuvent aider les planificateurs et les investisseurs de différentes manières. Ils peuvent être utilisés pour identifier les solutions les plus compétitives en termes de coûts pour développer et étendre le système énergétique ou pour se conformer aux restrictions en matière d'émissions. Ils peuvent également être utilisés pour comprendre quels développements technologiques pourraient rendre certaines </a:t>
            </a:r>
            <a:r>
              <a:rPr lang="en-US" b="1"/>
              <a:t>sources </a:t>
            </a:r>
            <a:r>
              <a:rPr lang="en-US"/>
              <a:t>(par exemple l'énergie solaire ou éolienne) plus compétitives. Cela permettra à son tour de comprendre les priorités en matière de recherche et de développement. Ces outils peuvent être utilisés de manière normative, c'est-à-dire pour évaluer les effets de nouvelles normes, réglementations, taxes, subventions, etc. Ils peuvent être utilisés pour établir des projections des émissions de gaz à effet de serre d'un pays ou d'une région selon différents scénarios. Ils peuvent être utilisés pour estimer les coûts et les avantages de la coopération régionale dans la création d'infrastructures d'approvisionnement en énergie ou d'infrastructures d'importation et d'exportation d'énergie. En synthèse, ils constituent des outils puissants pour les analyses coûts-avantages des développements technologiques ou politiques à différentes échelles. Ils permettent aux planificateurs et aux investisseurs dans le domaine de l'énergie de se faire une idée des futurs possibles, des alternatives aux pratiques actuelles ou des décisions de planification stratégique.</a:t>
            </a:r>
            <a:endParaRPr/>
          </a:p>
          <a:p>
            <a:pPr marL="0" lvl="0" indent="0" algn="l" rtl="0">
              <a:spcBef>
                <a:spcPts val="0"/>
              </a:spcBef>
              <a:spcAft>
                <a:spcPts val="0"/>
              </a:spcAft>
              <a:buNone/>
            </a:pPr>
            <a:endParaRPr/>
          </a:p>
        </p:txBody>
      </p:sp>
      <p:sp>
        <p:nvSpPr>
          <p:cNvPr id="220" name="Google Shape;2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Les outils d'optimisation des systèmes énergétiques et les autres types d'outils de modélisation énergétique peuvent avoir des portées différentes. Dans son travail, Welsch résume les différents champs d'application comme dans cette figure. En partant du bas à droite, certains modèles énergétiques effectuent des analyses à long terme, couvrant une période de plusieurs décennies. Ces outils sont principalement utilisés pour la planification stratégique, en vue d'objectifs à long terme. En partant du haut, les outils d'analyse du marché de l'électricité se concentrent généralement sur des périodes plus courtes, pertinentes pour l'infrastructure existante ou engagée du système électrique. Ils couvrent généralement moins d'années que les outils à long terme, mais sont plus détaillés sur le plan technologique, afin d'évaluer les nombreuses dynamiques qui se produisent sur les marchés de l'énergie. Ils sont utilisés entre la planification stratégique à moyen terme et la conception des systèmes électriques. Les modèles d'analyse des flux de charge et de la stabilité se concentrent sur les questions qui se posent à l'échelle de quelques jours, heures, voire secondes. Ils sont très détaillés sur le plan technologique et sont utilisés spécifiquement à des fins de conception et d'exploitation, par exemple par les gestionnaires de réseaux de transport. Les outils utilisés dans ce cours sont des outils à long terme.</a:t>
            </a:r>
            <a:endParaRPr/>
          </a:p>
        </p:txBody>
      </p:sp>
      <p:sp>
        <p:nvSpPr>
          <p:cNvPr id="231" name="Google Shape;23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OSeMOSYS est l'outil utilisé dans ce cours. Il s'agit d'un outil de modélisation à long terme pour l'optimisation des investissements dans les systèmes énergétiques. Il a été créé à l'origine comme un outil de modélisation du système énergétique, mais nous l'utiliserons également pour analyser les dynamiques relatives au climat, à la terre et à l'eau. OSeMOSYS est l'acronyme de Open Source energy Modelling System (système de modélisation énergétique à source ouverte). Il a été présenté pour la première fois lors de l'International Energy Workshop à Paris en 2008 et a été publié en 2011 par un groupe d'auteurs et d'institutions dirigé par Mark Howells. OSeMOSYS est un générateur de modèles, c'est-à-dire un outil qui peut être utilisé pour créer différents modèles en utilisant différentes entrées. Cette diapositive présente ses principales caractéristiques, qui sont importantes pour comprendre ses principales utilisations. Il s'agit d'un outil de modélisation par optimisation linéaire. Cela signifie qu'il effectue une optimisation de la configuration du système énergétique en utilisant uniquement des relations linéaires. Il est très similaire à d'autres outils d'optimisation de systèmes énergétiques tels que MESSAGE et TIMES. Cependant, contrairement à eux, il a été spécifiquement créé pour fournir une ressource entièrement accessible à tous, sans investissements initiaux. C'est pourquoi il est disponible gratuitement en ligne pour tout utilisateur intéressé et possède une licence open source : Apache 2.0. Comme beaucoup d'autres outils de modélisation énergétique, il est dynamique. Dans la plupart de ses applications, il suppose une prévoyance parfaite et est déterministe. Déterministe signifie qu'il n'est normalement pas utilisé pour des analyses stochastiques, </a:t>
            </a:r>
            <a:r>
              <a:rPr lang="en-US" b="1"/>
              <a:t>mais qu'</a:t>
            </a:r>
            <a:r>
              <a:rPr lang="en-US"/>
              <a:t>il suppose certaines entrées et donne certaines sorties. Toutefois, ces deux caractéristiques ne font pas nécessairement partie d'OSeMOSYS : il existe des applications dans lesquelles une prévoyance non parfaite et des approches stochastiques sont utilisées.</a:t>
            </a:r>
            <a:endParaRPr/>
          </a:p>
          <a:p>
            <a:pPr marL="0" lvl="0" indent="0" algn="l" rtl="0">
              <a:spcBef>
                <a:spcPts val="0"/>
              </a:spcBef>
              <a:spcAft>
                <a:spcPts val="0"/>
              </a:spcAft>
              <a:buNone/>
            </a:pPr>
            <a:endParaRPr/>
          </a:p>
        </p:txBody>
      </p:sp>
      <p:sp>
        <p:nvSpPr>
          <p:cNvPr id="249" name="Google Shape;24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5"/>
        <p:cNvGrpSpPr/>
        <p:nvPr/>
      </p:nvGrpSpPr>
      <p:grpSpPr>
        <a:xfrm>
          <a:off x="0" y="0"/>
          <a:ext cx="0" cy="0"/>
          <a:chOff x="0" y="0"/>
          <a:chExt cx="0" cy="0"/>
        </a:xfrm>
      </p:grpSpPr>
      <p:pic>
        <p:nvPicPr>
          <p:cNvPr id="16" name="Google Shape;16;p28"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28"/>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8"/>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8"/>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28"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0"/>
        <p:cNvGrpSpPr/>
        <p:nvPr/>
      </p:nvGrpSpPr>
      <p:grpSpPr>
        <a:xfrm>
          <a:off x="0" y="0"/>
          <a:ext cx="0" cy="0"/>
          <a:chOff x="0" y="0"/>
          <a:chExt cx="0" cy="0"/>
        </a:xfrm>
      </p:grpSpPr>
      <p:pic>
        <p:nvPicPr>
          <p:cNvPr id="71" name="Google Shape;71;p3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2" name="Google Shape;72;p3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3" name="Google Shape;73;p37"/>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Open Sans"/>
                <a:ea typeface="Open Sans"/>
                <a:cs typeface="Open Sans"/>
                <a:sym typeface="Open Sans"/>
              </a:rPr>
              <a:t>CCG courses (this will take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you to the website link http://www.ClimateCompatibleGrowth.com/teachingmaterials)</a:t>
            </a:r>
            <a:endParaRPr/>
          </a:p>
        </p:txBody>
      </p:sp>
      <p:sp>
        <p:nvSpPr>
          <p:cNvPr id="74" name="Google Shape;74;p37"/>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7"/>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76" name="Google Shape;76;p37"/>
          <p:cNvSpPr>
            <a:spLocks noGrp="1"/>
          </p:cNvSpPr>
          <p:nvPr>
            <p:ph type="pic" idx="3"/>
          </p:nvPr>
        </p:nvSpPr>
        <p:spPr>
          <a:xfrm>
            <a:off x="9899650" y="2865438"/>
            <a:ext cx="931863" cy="820737"/>
          </a:xfrm>
          <a:prstGeom prst="rect">
            <a:avLst/>
          </a:prstGeom>
          <a:noFill/>
          <a:ln>
            <a:noFill/>
          </a:ln>
        </p:spPr>
      </p:sp>
      <p:pic>
        <p:nvPicPr>
          <p:cNvPr id="77" name="Google Shape;77;p3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8" name="Google Shape;78;p3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9" name="Google Shape;79;p37"/>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Open Sans"/>
                <a:ea typeface="Open Sans"/>
                <a:cs typeface="Open Sans"/>
                <a:sym typeface="Open Sans"/>
              </a:rPr>
              <a:t>CCG courses (this will take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80"/>
        <p:cNvGrpSpPr/>
        <p:nvPr/>
      </p:nvGrpSpPr>
      <p:grpSpPr>
        <a:xfrm>
          <a:off x="0" y="0"/>
          <a:ext cx="0" cy="0"/>
          <a:chOff x="0" y="0"/>
          <a:chExt cx="0" cy="0"/>
        </a:xfrm>
      </p:grpSpPr>
      <p:pic>
        <p:nvPicPr>
          <p:cNvPr id="81" name="Google Shape;81;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2" name="Google Shape;82;p38"/>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3" name="Google Shape;83;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84"/>
        <p:cNvGrpSpPr/>
        <p:nvPr/>
      </p:nvGrpSpPr>
      <p:grpSpPr>
        <a:xfrm>
          <a:off x="0" y="0"/>
          <a:ext cx="0" cy="0"/>
          <a:chOff x="0" y="0"/>
          <a:chExt cx="0" cy="0"/>
        </a:xfrm>
      </p:grpSpPr>
      <p:pic>
        <p:nvPicPr>
          <p:cNvPr id="85" name="Google Shape;85;p39"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6" name="Google Shape;86;p39"/>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9"/>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8" name="Google Shape;88;p39"/>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9"/>
        <p:cNvGrpSpPr/>
        <p:nvPr/>
      </p:nvGrpSpPr>
      <p:grpSpPr>
        <a:xfrm>
          <a:off x="0" y="0"/>
          <a:ext cx="0" cy="0"/>
          <a:chOff x="0" y="0"/>
          <a:chExt cx="0" cy="0"/>
        </a:xfrm>
      </p:grpSpPr>
      <p:sp>
        <p:nvSpPr>
          <p:cNvPr id="90" name="Google Shape;90;p40"/>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40"/>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93" name="Google Shape;93;p40"/>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40"/>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40"/>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96"/>
        <p:cNvGrpSpPr/>
        <p:nvPr/>
      </p:nvGrpSpPr>
      <p:grpSpPr>
        <a:xfrm>
          <a:off x="0" y="0"/>
          <a:ext cx="0" cy="0"/>
          <a:chOff x="0" y="0"/>
          <a:chExt cx="0" cy="0"/>
        </a:xfrm>
      </p:grpSpPr>
      <p:pic>
        <p:nvPicPr>
          <p:cNvPr id="97" name="Google Shape;97;p41"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41"/>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spTree>
      <p:nvGrpSpPr>
        <p:cNvPr id="1" name="Shape 100"/>
        <p:cNvGrpSpPr/>
        <p:nvPr/>
      </p:nvGrpSpPr>
      <p:grpSpPr>
        <a:xfrm>
          <a:off x="0" y="0"/>
          <a:ext cx="0" cy="0"/>
          <a:chOff x="0" y="0"/>
          <a:chExt cx="0" cy="0"/>
        </a:xfrm>
      </p:grpSpPr>
      <p:pic>
        <p:nvPicPr>
          <p:cNvPr id="101" name="Google Shape;101;p42"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2" name="Google Shape;102;p42"/>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4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42"/>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5"/>
        <p:cNvGrpSpPr/>
        <p:nvPr/>
      </p:nvGrpSpPr>
      <p:grpSpPr>
        <a:xfrm>
          <a:off x="0" y="0"/>
          <a:ext cx="0" cy="0"/>
          <a:chOff x="0" y="0"/>
          <a:chExt cx="0" cy="0"/>
        </a:xfrm>
      </p:grpSpPr>
      <p:sp>
        <p:nvSpPr>
          <p:cNvPr id="106" name="Google Shape;106;p43"/>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3"/>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43"/>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43"/>
          <p:cNvSpPr txBox="1">
            <a:spLocks noGrp="1"/>
          </p:cNvSpPr>
          <p:nvPr>
            <p:ph type="body" idx="3"/>
          </p:nvPr>
        </p:nvSpPr>
        <p:spPr>
          <a:xfrm>
            <a:off x="8171727" y="5750351"/>
            <a:ext cx="3556364"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3"/>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12"/>
        <p:cNvGrpSpPr/>
        <p:nvPr/>
      </p:nvGrpSpPr>
      <p:grpSpPr>
        <a:xfrm>
          <a:off x="0" y="0"/>
          <a:ext cx="0" cy="0"/>
          <a:chOff x="0" y="0"/>
          <a:chExt cx="0" cy="0"/>
        </a:xfrm>
      </p:grpSpPr>
      <p:sp>
        <p:nvSpPr>
          <p:cNvPr id="113" name="Google Shape;113;p44"/>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44"/>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 name="Google Shape;115;p44"/>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4"/>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7" name="Google Shape;117;p44"/>
          <p:cNvSpPr txBox="1">
            <a:spLocks noGrp="1"/>
          </p:cNvSpPr>
          <p:nvPr>
            <p:ph type="body" idx="4"/>
          </p:nvPr>
        </p:nvSpPr>
        <p:spPr>
          <a:xfrm>
            <a:off x="6172200" y="2910428"/>
            <a:ext cx="5183188" cy="3124928"/>
          </a:xfrm>
          <a:prstGeom prst="rect">
            <a:avLst/>
          </a:prstGeom>
          <a:blipFill rotWithShape="1">
            <a:blip r:embed="rId2">
              <a:alphaModFix/>
            </a:blip>
            <a:stretch>
              <a:fillRect l="-1220" t="-1611"/>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4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p44"/>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4"/>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4"/>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22"/>
        <p:cNvGrpSpPr/>
        <p:nvPr/>
      </p:nvGrpSpPr>
      <p:grpSpPr>
        <a:xfrm>
          <a:off x="0" y="0"/>
          <a:ext cx="0" cy="0"/>
          <a:chOff x="0" y="0"/>
          <a:chExt cx="0" cy="0"/>
        </a:xfrm>
      </p:grpSpPr>
      <p:pic>
        <p:nvPicPr>
          <p:cNvPr id="123" name="Google Shape;123;p45"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 name="Google Shape;124;p45"/>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4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45"/>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27"/>
        <p:cNvGrpSpPr/>
        <p:nvPr/>
      </p:nvGrpSpPr>
      <p:grpSpPr>
        <a:xfrm>
          <a:off x="0" y="0"/>
          <a:ext cx="0" cy="0"/>
          <a:chOff x="0" y="0"/>
          <a:chExt cx="0" cy="0"/>
        </a:xfrm>
      </p:grpSpPr>
      <p:pic>
        <p:nvPicPr>
          <p:cNvPr id="128" name="Google Shape;128;p46"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9" name="Google Shape;129;p4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lvl="1" indent="0" algn="r">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lvl="2" indent="0" algn="r">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lvl="3" indent="0" algn="r">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lvl="4" indent="0" algn="r">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lvl="5" indent="0" algn="r">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lvl="6" indent="0" algn="r">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lvl="7" indent="0" algn="r">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lvl="8" indent="0" algn="r">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29"/>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9"/>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9"/>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30"/>
        <p:cNvGrpSpPr/>
        <p:nvPr/>
      </p:nvGrpSpPr>
      <p:grpSpPr>
        <a:xfrm>
          <a:off x="0" y="0"/>
          <a:ext cx="0" cy="0"/>
          <a:chOff x="0" y="0"/>
          <a:chExt cx="0" cy="0"/>
        </a:xfrm>
      </p:grpSpPr>
      <p:pic>
        <p:nvPicPr>
          <p:cNvPr id="131" name="Google Shape;131;p4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2" name="Google Shape;132;p4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 name="Google Shape;133;p47"/>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Open Sans"/>
                <a:ea typeface="Open Sans"/>
                <a:cs typeface="Open Sans"/>
                <a:sym typeface="Open Sans"/>
              </a:rPr>
              <a:t>CCG courses (this will take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you to the website link http://www.ClimateCompatibleGrowth.com/teachingmaterials)</a:t>
            </a:r>
            <a:endParaRPr/>
          </a:p>
        </p:txBody>
      </p:sp>
      <p:sp>
        <p:nvSpPr>
          <p:cNvPr id="134" name="Google Shape;134;p47"/>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47"/>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136" name="Google Shape;136;p47"/>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137"/>
        <p:cNvGrpSpPr/>
        <p:nvPr/>
      </p:nvGrpSpPr>
      <p:grpSpPr>
        <a:xfrm>
          <a:off x="0" y="0"/>
          <a:ext cx="0" cy="0"/>
          <a:chOff x="0" y="0"/>
          <a:chExt cx="0" cy="0"/>
        </a:xfrm>
      </p:grpSpPr>
      <p:pic>
        <p:nvPicPr>
          <p:cNvPr id="138" name="Google Shape;138;p4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9" name="Google Shape;139;p48"/>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0"/>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30"/>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0"/>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30"/>
          <p:cNvSpPr txBox="1">
            <a:spLocks noGrp="1"/>
          </p:cNvSpPr>
          <p:nvPr>
            <p:ph type="body" idx="4"/>
          </p:nvPr>
        </p:nvSpPr>
        <p:spPr>
          <a:xfrm>
            <a:off x="6172200" y="2910428"/>
            <a:ext cx="5183188" cy="3124928"/>
          </a:xfrm>
          <a:prstGeom prst="rect">
            <a:avLst/>
          </a:prstGeom>
          <a:blipFill rotWithShape="1">
            <a:blip r:embed="rId2">
              <a:alphaModFix/>
            </a:blip>
            <a:stretch>
              <a:fillRect l="-1220" t="-1611"/>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30"/>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0"/>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0"/>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8"/>
        <p:cNvGrpSpPr/>
        <p:nvPr/>
      </p:nvGrpSpPr>
      <p:grpSpPr>
        <a:xfrm>
          <a:off x="0" y="0"/>
          <a:ext cx="0" cy="0"/>
          <a:chOff x="0" y="0"/>
          <a:chExt cx="0" cy="0"/>
        </a:xfrm>
      </p:grpSpPr>
      <p:pic>
        <p:nvPicPr>
          <p:cNvPr id="39" name="Google Shape;39;p31"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0" name="Google Shape;40;p31"/>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31"/>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31"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4"/>
        <p:cNvGrpSpPr/>
        <p:nvPr/>
      </p:nvGrpSpPr>
      <p:grpSpPr>
        <a:xfrm>
          <a:off x="0" y="0"/>
          <a:ext cx="0" cy="0"/>
          <a:chOff x="0" y="0"/>
          <a:chExt cx="0" cy="0"/>
        </a:xfrm>
      </p:grpSpPr>
      <p:sp>
        <p:nvSpPr>
          <p:cNvPr id="45" name="Google Shape;45;p3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6" name="Google Shape;46;p32" descr="A screenshot of a computer&#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7" name="Google Shape;47;p32" descr="A screenshot of a computer&#10;&#10;Description automatically generated with low confidenc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48"/>
        <p:cNvGrpSpPr/>
        <p:nvPr/>
      </p:nvGrpSpPr>
      <p:grpSpPr>
        <a:xfrm>
          <a:off x="0" y="0"/>
          <a:ext cx="0" cy="0"/>
          <a:chOff x="0" y="0"/>
          <a:chExt cx="0" cy="0"/>
        </a:xfrm>
      </p:grpSpPr>
      <p:pic>
        <p:nvPicPr>
          <p:cNvPr id="49" name="Google Shape;49;p3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0" name="Google Shape;50;p33"/>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2" name="Google Shape;52;p3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53"/>
        <p:cNvGrpSpPr/>
        <p:nvPr/>
      </p:nvGrpSpPr>
      <p:grpSpPr>
        <a:xfrm>
          <a:off x="0" y="0"/>
          <a:ext cx="0" cy="0"/>
          <a:chOff x="0" y="0"/>
          <a:chExt cx="0" cy="0"/>
        </a:xfrm>
      </p:grpSpPr>
      <p:pic>
        <p:nvPicPr>
          <p:cNvPr id="54" name="Google Shape;54;p3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5" name="Google Shape;55;p34"/>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34"/>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 name="Google Shape;58;p3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
        <p:cNvGrpSpPr/>
        <p:nvPr/>
      </p:nvGrpSpPr>
      <p:grpSpPr>
        <a:xfrm>
          <a:off x="0" y="0"/>
          <a:ext cx="0" cy="0"/>
          <a:chOff x="0" y="0"/>
          <a:chExt cx="0" cy="0"/>
        </a:xfrm>
      </p:grpSpPr>
      <p:sp>
        <p:nvSpPr>
          <p:cNvPr id="60" name="Google Shape;60;p35"/>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5"/>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35"/>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5"/>
          <p:cNvSpPr txBox="1">
            <a:spLocks noGrp="1"/>
          </p:cNvSpPr>
          <p:nvPr>
            <p:ph type="body" idx="3"/>
          </p:nvPr>
        </p:nvSpPr>
        <p:spPr>
          <a:xfrm>
            <a:off x="8219441" y="5750351"/>
            <a:ext cx="3508650"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5"/>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6"/>
        <p:cNvGrpSpPr/>
        <p:nvPr/>
      </p:nvGrpSpPr>
      <p:grpSpPr>
        <a:xfrm>
          <a:off x="0" y="0"/>
          <a:ext cx="0" cy="0"/>
          <a:chOff x="0" y="0"/>
          <a:chExt cx="0" cy="0"/>
        </a:xfrm>
      </p:grpSpPr>
      <p:pic>
        <p:nvPicPr>
          <p:cNvPr id="67" name="Google Shape;67;p36"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8" name="Google Shape;68;p3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9" name="Google Shape;69;p36"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7" descr="Graphical user interface, text&#10;&#10;Description automatically generated"/>
          <p:cNvPicPr preferRelativeResize="0"/>
          <p:nvPr/>
        </p:nvPicPr>
        <p:blipFill rotWithShape="1">
          <a:blip r:embed="rId23">
            <a:alphaModFix/>
          </a:blip>
          <a:srcRect/>
          <a:stretch/>
        </p:blipFill>
        <p:spPr>
          <a:xfrm>
            <a:off x="0" y="0"/>
            <a:ext cx="12192000" cy="6858000"/>
          </a:xfrm>
          <a:prstGeom prst="rect">
            <a:avLst/>
          </a:prstGeom>
          <a:noFill/>
          <a:ln>
            <a:noFill/>
          </a:ln>
        </p:spPr>
      </p:pic>
      <p:sp>
        <p:nvSpPr>
          <p:cNvPr id="11" name="Google Shape;11;p27"/>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7"/>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Open Sans SemiBold"/>
              <a:buNone/>
              <a:defRPr sz="2000" b="1" i="0" u="none" strike="noStrike" cap="none">
                <a:solidFill>
                  <a:schemeClr val="dk1"/>
                </a:solidFill>
                <a:latin typeface="Open Sans SemiBold"/>
                <a:ea typeface="Open Sans SemiBold"/>
                <a:cs typeface="Open Sans SemiBold"/>
                <a:sym typeface="Open Sans SemiBold"/>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marR="0" lvl="1"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marR="0" lvl="2"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marR="0" lvl="3"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marR="0" lvl="4"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marR="0" lvl="5"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marR="0" lvl="6"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marR="0" lvl="7"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marR="0" lvl="8"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7" descr="Graphical user interface, text&#10;&#10;Description automatically generated"/>
          <p:cNvPicPr preferRelativeResize="0"/>
          <p:nvPr/>
        </p:nvPicPr>
        <p:blipFill rotWithShape="1">
          <a:blip r:embed="rId2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reativecommons.org/licenses/by-sa/4.0/" TargetMode="External"/><Relationship Id="rId4" Type="http://schemas.openxmlformats.org/officeDocument/2006/relationships/hyperlink" Target="https://en.wikipedia.org/wiki/Open_energy_system_models#/media/File:Osemosys_energy_model_results_for_fictitious_atlantis.pn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1493112"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search.creativecommons.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creativecommons.org/licenses/cc0/1.0/?ref=ccsearch&amp;atype=rich" TargetMode="External"/><Relationship Id="rId4" Type="http://schemas.openxmlformats.org/officeDocument/2006/relationships/hyperlink" Target="https://search.creativecommons.org/photos/80f908a2-9787-45f4-b98a-1715a89c6ef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c.europa.eu/jrc/en/publication/energy-projections-african-countri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unece.org/fileadmin/DAM/env/water/publications/GUIDELINES/2017/nexus_in_Sava_River_Basin/Nexus-SavaRiverBasin_ECE-MP.WAT-NONE-3_WEB_final_corrected_for_gDoc.pdf" TargetMode="External"/><Relationship Id="rId5" Type="http://schemas.openxmlformats.org/officeDocument/2006/relationships/hyperlink" Target="https://un-modelling.github.io/" TargetMode="External"/><Relationship Id="rId4" Type="http://schemas.openxmlformats.org/officeDocument/2006/relationships/hyperlink" Target="https://www.worldbank.org/content/dam/Worldbank/Feature%20Story/Africa/Conference%20Edition%20Enhancing%20Africas%20Infrastructure.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g"/><Relationship Id="rId18" Type="http://schemas.openxmlformats.org/officeDocument/2006/relationships/image" Target="../media/image26.jpg"/><Relationship Id="rId3" Type="http://schemas.openxmlformats.org/officeDocument/2006/relationships/hyperlink" Target="https://www.un.org/sustainabledevelopment/news/communications-material/" TargetMode="External"/><Relationship Id="rId7" Type="http://schemas.openxmlformats.org/officeDocument/2006/relationships/image" Target="../media/image15.jpg"/><Relationship Id="rId12" Type="http://schemas.openxmlformats.org/officeDocument/2006/relationships/image" Target="../media/image20.jpg"/><Relationship Id="rId17" Type="http://schemas.openxmlformats.org/officeDocument/2006/relationships/image" Target="../media/image25.jpg"/><Relationship Id="rId2" Type="http://schemas.openxmlformats.org/officeDocument/2006/relationships/notesSlide" Target="../notesSlides/notesSlide17.xml"/><Relationship Id="rId16" Type="http://schemas.openxmlformats.org/officeDocument/2006/relationships/image" Target="../media/image24.jpg"/><Relationship Id="rId20"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5" Type="http://schemas.openxmlformats.org/officeDocument/2006/relationships/image" Target="../media/image23.jpg"/><Relationship Id="rId10" Type="http://schemas.openxmlformats.org/officeDocument/2006/relationships/image" Target="../media/image18.jpg"/><Relationship Id="rId19" Type="http://schemas.openxmlformats.org/officeDocument/2006/relationships/image" Target="../media/image27.jpg"/><Relationship Id="rId4" Type="http://schemas.openxmlformats.org/officeDocument/2006/relationships/image" Target="../media/image12.jpg"/><Relationship Id="rId9" Type="http://schemas.openxmlformats.org/officeDocument/2006/relationships/image" Target="../media/image17.jpg"/><Relationship Id="rId1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unsplash.com/@avirichards?utm_source=unsplash&amp;utm_medium=referral&amp;utm_content=creditCopyTex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jeisblack?utm_source=unsplash&amp;utm_medium=referral&amp;utm_content=creditCopyTex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kth.diva-portal.org/smash/get/diva2:664679/FULLTEXT02.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1493112"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osemosys.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4400"/>
              <a:buFont typeface="Open Sans ExtraBold"/>
              <a:buNone/>
            </a:pPr>
            <a:r>
              <a:rPr lang="en-US">
                <a:solidFill>
                  <a:schemeClr val="lt1"/>
                </a:solidFill>
                <a:latin typeface="Open Sans ExtraBold"/>
                <a:ea typeface="Open Sans ExtraBold"/>
                <a:cs typeface="Open Sans ExtraBold"/>
                <a:sym typeface="Open Sans ExtraBold"/>
              </a:rPr>
              <a:t>LECTURE 3</a:t>
            </a:r>
            <a:br>
              <a:rPr lang="en-US"/>
            </a:br>
            <a:r>
              <a:rPr lang="en-US">
                <a:latin typeface="Open Sans ExtraBold"/>
                <a:ea typeface="Open Sans ExtraBold"/>
                <a:cs typeface="Open Sans ExtraBold"/>
                <a:sym typeface="Open Sans ExtraBold"/>
              </a:rPr>
              <a:t>OUTILS DE MODELLATION ÉNERGÉTIQUE ET OSÉMOSYSTÈMES</a:t>
            </a:r>
            <a:endParaRPr/>
          </a:p>
        </p:txBody>
      </p:sp>
      <p:sp>
        <p:nvSpPr>
          <p:cNvPr id="145" name="Google Shape;145;p1"/>
          <p:cNvSpPr txBox="1">
            <a:spLocks noGrp="1"/>
          </p:cNvSpPr>
          <p:nvPr>
            <p:ph type="subTitle" idx="1"/>
          </p:nvPr>
        </p:nvSpPr>
        <p:spPr>
          <a:xfrm>
            <a:off x="651356" y="2719650"/>
            <a:ext cx="2846100" cy="41670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dk1"/>
              </a:buClr>
              <a:buSzPct val="100000"/>
              <a:buFont typeface="Open Sans ExtraBold"/>
              <a:buNone/>
            </a:pPr>
            <a:r>
              <a:rPr lang="en-US"/>
              <a:t>Introduction aux CLEW</a:t>
            </a:r>
            <a:endParaRPr/>
          </a:p>
        </p:txBody>
      </p:sp>
      <p:sp>
        <p:nvSpPr>
          <p:cNvPr id="146" name="Google Shape;146;p1"/>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600"/>
              <a:buFont typeface="Open Sans SemiBold"/>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0"/>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3.2 OSeMOSYS</a:t>
            </a:r>
            <a:endParaRPr/>
          </a:p>
        </p:txBody>
      </p:sp>
      <p:sp>
        <p:nvSpPr>
          <p:cNvPr id="262" name="Google Shape;262;p10"/>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a:buNone/>
            </a:pPr>
            <a:r>
              <a:rPr lang="en-US" b="0">
                <a:latin typeface="Open Sans"/>
                <a:ea typeface="Open Sans"/>
                <a:cs typeface="Open Sans"/>
                <a:sym typeface="Open Sans"/>
              </a:rPr>
              <a:t>Il détermine la configuration du système énergétique avec le coût total actualisé minimum pour un domaine temporel de plusieurs décennies</a:t>
            </a:r>
            <a:r>
              <a:rPr lang="en-US">
                <a:latin typeface="Open Sans"/>
                <a:ea typeface="Open Sans"/>
                <a:cs typeface="Open Sans"/>
                <a:sym typeface="Open Sans"/>
              </a:rPr>
              <a:t>, </a:t>
            </a:r>
            <a:r>
              <a:rPr lang="en-US" u="sng">
                <a:latin typeface="Open Sans"/>
                <a:ea typeface="Open Sans"/>
                <a:cs typeface="Open Sans"/>
                <a:sym typeface="Open Sans"/>
              </a:rPr>
              <a:t>contraint par</a:t>
            </a:r>
            <a:r>
              <a:rPr lang="en-US">
                <a:latin typeface="Open Sans"/>
                <a:ea typeface="Open Sans"/>
                <a:cs typeface="Open Sans"/>
                <a:sym typeface="Open Sans"/>
              </a:rPr>
              <a:t>:</a:t>
            </a:r>
            <a:endParaRPr/>
          </a:p>
          <a:p>
            <a:pPr marL="0" lvl="0" indent="0" algn="l" rtl="0">
              <a:lnSpc>
                <a:spcPct val="90000"/>
              </a:lnSpc>
              <a:spcBef>
                <a:spcPts val="0"/>
              </a:spcBef>
              <a:spcAft>
                <a:spcPts val="0"/>
              </a:spcAft>
              <a:buClr>
                <a:schemeClr val="dk1"/>
              </a:buClr>
              <a:buSzPts val="2000"/>
              <a:buFont typeface="Open Sans SemiBold"/>
              <a:buNone/>
            </a:pPr>
            <a:endParaRPr>
              <a:latin typeface="Open Sans"/>
              <a:ea typeface="Open Sans"/>
              <a:cs typeface="Open Sans"/>
              <a:sym typeface="Open Sans"/>
            </a:endParaRPr>
          </a:p>
          <a:p>
            <a:pPr marL="457200" lvl="0" indent="-457200" algn="l" rtl="0">
              <a:lnSpc>
                <a:spcPct val="90000"/>
              </a:lnSpc>
              <a:spcBef>
                <a:spcPts val="0"/>
              </a:spcBef>
              <a:spcAft>
                <a:spcPts val="0"/>
              </a:spcAft>
              <a:buClr>
                <a:schemeClr val="dk1"/>
              </a:buClr>
              <a:buSzPts val="2000"/>
              <a:buFont typeface="Arial"/>
              <a:buChar char="•"/>
            </a:pPr>
            <a:r>
              <a:rPr lang="en-US" b="0">
                <a:latin typeface="Open Sans"/>
                <a:ea typeface="Open Sans"/>
                <a:cs typeface="Open Sans"/>
                <a:sym typeface="Open Sans"/>
              </a:rPr>
              <a:t>Demande de produits (par exemple, électricité, chauffage, refroidissement, km-passagers, etc.</a:t>
            </a:r>
            <a:endParaRPr/>
          </a:p>
          <a:p>
            <a:pPr marL="457200" lvl="0" indent="-457200" algn="l" rtl="0">
              <a:lnSpc>
                <a:spcPct val="90000"/>
              </a:lnSpc>
              <a:spcBef>
                <a:spcPts val="0"/>
              </a:spcBef>
              <a:spcAft>
                <a:spcPts val="0"/>
              </a:spcAft>
              <a:buClr>
                <a:schemeClr val="dk1"/>
              </a:buClr>
              <a:buSzPts val="2000"/>
              <a:buFont typeface="Arial"/>
              <a:buChar char="•"/>
            </a:pPr>
            <a:r>
              <a:rPr lang="en-US" b="0">
                <a:latin typeface="Open Sans"/>
                <a:ea typeface="Open Sans"/>
                <a:cs typeface="Open Sans"/>
                <a:sym typeface="Open Sans"/>
              </a:rPr>
              <a:t>Les technologies disponibles et leurs caractéristiques technico-économiques</a:t>
            </a:r>
            <a:endParaRPr/>
          </a:p>
          <a:p>
            <a:pPr marL="457200" lvl="0" indent="-457200" algn="l" rtl="0">
              <a:lnSpc>
                <a:spcPct val="90000"/>
              </a:lnSpc>
              <a:spcBef>
                <a:spcPts val="0"/>
              </a:spcBef>
              <a:spcAft>
                <a:spcPts val="0"/>
              </a:spcAft>
              <a:buClr>
                <a:schemeClr val="dk1"/>
              </a:buClr>
              <a:buSzPts val="2000"/>
              <a:buFont typeface="Arial"/>
              <a:buChar char="•"/>
            </a:pPr>
            <a:r>
              <a:rPr lang="en-US" b="0">
                <a:latin typeface="Open Sans"/>
                <a:ea typeface="Open Sans"/>
                <a:cs typeface="Open Sans"/>
                <a:sym typeface="Open Sans"/>
              </a:rPr>
              <a:t>Taxes sur les émissions et objectifs de production (par exemple, énergies renouvelables)</a:t>
            </a:r>
            <a:endParaRPr/>
          </a:p>
          <a:p>
            <a:pPr marL="457200" lvl="0" indent="-457200" algn="l" rtl="0">
              <a:lnSpc>
                <a:spcPct val="90000"/>
              </a:lnSpc>
              <a:spcBef>
                <a:spcPts val="0"/>
              </a:spcBef>
              <a:spcAft>
                <a:spcPts val="0"/>
              </a:spcAft>
              <a:buClr>
                <a:schemeClr val="dk1"/>
              </a:buClr>
              <a:buSzPts val="2000"/>
              <a:buFont typeface="Arial"/>
              <a:buChar char="•"/>
            </a:pPr>
            <a:r>
              <a:rPr lang="en-US" b="0">
                <a:latin typeface="Open Sans"/>
                <a:ea typeface="Open Sans"/>
                <a:cs typeface="Open Sans"/>
                <a:sym typeface="Open Sans"/>
              </a:rPr>
              <a:t>Autres contraintes (par exemple, capacité de montée en puissance, disponibilité des ressources, décisions d'investissement, etc.)</a:t>
            </a:r>
            <a:endParaRPr/>
          </a:p>
          <a:p>
            <a:pPr marL="0" lvl="0" indent="0" algn="l" rtl="0">
              <a:lnSpc>
                <a:spcPct val="90000"/>
              </a:lnSpc>
              <a:spcBef>
                <a:spcPts val="1200"/>
              </a:spcBef>
              <a:spcAft>
                <a:spcPts val="0"/>
              </a:spcAft>
              <a:buClr>
                <a:schemeClr val="dk1"/>
              </a:buClr>
              <a:buSzPts val="2000"/>
              <a:buFont typeface="Open Sans SemiBold"/>
              <a:buNone/>
            </a:pPr>
            <a:endParaRPr>
              <a:latin typeface="Open Sans"/>
              <a:ea typeface="Open Sans"/>
              <a:cs typeface="Open Sans"/>
              <a:sym typeface="Open Sans"/>
            </a:endParaRPr>
          </a:p>
        </p:txBody>
      </p:sp>
      <p:sp>
        <p:nvSpPr>
          <p:cNvPr id="263" name="Google Shape;263;p1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264" name="Google Shape;264;p10"/>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t>Que fait-il?</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3.2 OSeMOSYS</a:t>
            </a:r>
            <a:endParaRPr/>
          </a:p>
        </p:txBody>
      </p:sp>
      <p:sp>
        <p:nvSpPr>
          <p:cNvPr id="271" name="Google Shape;271;p11"/>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US"/>
              <a:t>Les résultats permettent de répondre à des questions telles que</a:t>
            </a:r>
            <a:endParaRPr/>
          </a:p>
          <a:p>
            <a:pPr marL="457200" lvl="0" indent="-330200" algn="l" rtl="0">
              <a:lnSpc>
                <a:spcPct val="90000"/>
              </a:lnSpc>
              <a:spcBef>
                <a:spcPts val="1200"/>
              </a:spcBef>
              <a:spcAft>
                <a:spcPts val="0"/>
              </a:spcAft>
              <a:buClr>
                <a:schemeClr val="dk1"/>
              </a:buClr>
              <a:buSzPts val="2000"/>
              <a:buFont typeface="Noto Sans Symbols"/>
              <a:buNone/>
            </a:pPr>
            <a:endParaRPr/>
          </a:p>
          <a:p>
            <a:pPr marL="457200" lvl="0" indent="-457200" algn="l" rtl="0">
              <a:lnSpc>
                <a:spcPct val="90000"/>
              </a:lnSpc>
              <a:spcBef>
                <a:spcPts val="1200"/>
              </a:spcBef>
              <a:spcAft>
                <a:spcPts val="0"/>
              </a:spcAft>
              <a:buClr>
                <a:schemeClr val="dk1"/>
              </a:buClr>
              <a:buSzPts val="2000"/>
              <a:buFont typeface="Arial"/>
              <a:buChar char="•"/>
            </a:pPr>
            <a:r>
              <a:rPr lang="en-US"/>
              <a:t>Quelles sont les technologies qui disparaissent progressivement ? À quelle échéance ? </a:t>
            </a:r>
            <a:endParaRPr/>
          </a:p>
          <a:p>
            <a:pPr marL="457200" lvl="0" indent="-457200" algn="l" rtl="0">
              <a:lnSpc>
                <a:spcPct val="90000"/>
              </a:lnSpc>
              <a:spcBef>
                <a:spcPts val="1200"/>
              </a:spcBef>
              <a:spcAft>
                <a:spcPts val="0"/>
              </a:spcAft>
              <a:buClr>
                <a:schemeClr val="dk1"/>
              </a:buClr>
              <a:buSzPts val="2000"/>
              <a:buFont typeface="Arial"/>
              <a:buChar char="•"/>
            </a:pPr>
            <a:r>
              <a:rPr lang="en-US"/>
              <a:t>Quels sont les investissements optimaux dans les nouvelles technologies pour répondre à la demande future ? Quel est le meilleur moment pour investir ?</a:t>
            </a:r>
            <a:endParaRPr/>
          </a:p>
          <a:p>
            <a:pPr marL="457200" lvl="0" indent="-457200" algn="l" rtl="0">
              <a:lnSpc>
                <a:spcPct val="90000"/>
              </a:lnSpc>
              <a:spcBef>
                <a:spcPts val="1200"/>
              </a:spcBef>
              <a:spcAft>
                <a:spcPts val="0"/>
              </a:spcAft>
              <a:buClr>
                <a:schemeClr val="dk1"/>
              </a:buClr>
              <a:buSzPts val="2000"/>
              <a:buFont typeface="Arial"/>
              <a:buChar char="•"/>
            </a:pPr>
            <a:r>
              <a:rPr lang="en-US"/>
              <a:t>Quelles sont les principales technologies de production dans le bouquet énergétique total ? </a:t>
            </a:r>
            <a:endParaRPr/>
          </a:p>
          <a:p>
            <a:pPr marL="457200" lvl="0" indent="-457200" algn="l" rtl="0">
              <a:lnSpc>
                <a:spcPct val="90000"/>
              </a:lnSpc>
              <a:spcBef>
                <a:spcPts val="1200"/>
              </a:spcBef>
              <a:spcAft>
                <a:spcPts val="0"/>
              </a:spcAft>
              <a:buClr>
                <a:schemeClr val="dk1"/>
              </a:buClr>
              <a:buSzPts val="2000"/>
              <a:buFont typeface="Arial"/>
              <a:buChar char="•"/>
            </a:pPr>
            <a:r>
              <a:rPr lang="en-US"/>
              <a:t>Quels sont les coûts du système énergétique ?</a:t>
            </a:r>
            <a:endParaRPr/>
          </a:p>
        </p:txBody>
      </p:sp>
      <p:sp>
        <p:nvSpPr>
          <p:cNvPr id="272" name="Google Shape;272;p1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273" name="Google Shape;273;p11"/>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t>Interprétation des résultats</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12"/>
          <p:cNvPicPr preferRelativeResize="0"/>
          <p:nvPr/>
        </p:nvPicPr>
        <p:blipFill rotWithShape="1">
          <a:blip r:embed="rId3">
            <a:alphaModFix/>
          </a:blip>
          <a:srcRect/>
          <a:stretch/>
        </p:blipFill>
        <p:spPr>
          <a:xfrm>
            <a:off x="1952326" y="2603117"/>
            <a:ext cx="7492481" cy="3068966"/>
          </a:xfrm>
          <a:prstGeom prst="rect">
            <a:avLst/>
          </a:prstGeom>
          <a:noFill/>
          <a:ln>
            <a:noFill/>
          </a:ln>
        </p:spPr>
      </p:pic>
      <p:sp>
        <p:nvSpPr>
          <p:cNvPr id="280" name="Google Shape;280;p1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3.2 OSeMOSYS</a:t>
            </a:r>
            <a:endParaRPr/>
          </a:p>
        </p:txBody>
      </p:sp>
      <p:sp>
        <p:nvSpPr>
          <p:cNvPr id="281" name="Google Shape;281;p1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282" name="Google Shape;282;p12"/>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t>Interprétation des résultats</a:t>
            </a:r>
            <a:endParaRPr/>
          </a:p>
        </p:txBody>
      </p:sp>
      <p:sp>
        <p:nvSpPr>
          <p:cNvPr id="283" name="Google Shape;283;p12"/>
          <p:cNvSpPr txBox="1">
            <a:spLocks noGrp="1"/>
          </p:cNvSpPr>
          <p:nvPr>
            <p:ph type="body" idx="4"/>
          </p:nvPr>
        </p:nvSpPr>
        <p:spPr>
          <a:xfrm>
            <a:off x="663575" y="6176975"/>
            <a:ext cx="5707200" cy="214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US" b="1"/>
              <a:t>Source de l'image </a:t>
            </a:r>
            <a:r>
              <a:rPr lang="en-US"/>
              <a:t>: Modèles de systèmes énergétiques ouverts, </a:t>
            </a:r>
            <a:r>
              <a:rPr lang="en-US" u="sng">
                <a:solidFill>
                  <a:schemeClr val="hlink"/>
                </a:solidFill>
                <a:hlinkClick r:id="rId4"/>
              </a:rPr>
              <a:t>image</a:t>
            </a:r>
            <a:r>
              <a:rPr lang="en-US"/>
              <a:t>, licence </a:t>
            </a:r>
            <a:r>
              <a:rPr lang="en-US" u="sng">
                <a:solidFill>
                  <a:schemeClr val="hlink"/>
                </a:solidFill>
                <a:hlinkClick r:id="rId5"/>
              </a:rPr>
              <a:t>CC-BY-SA 4.0</a:t>
            </a:r>
            <a:endParaRPr/>
          </a:p>
        </p:txBody>
      </p:sp>
      <p:sp>
        <p:nvSpPr>
          <p:cNvPr id="284" name="Google Shape;284;p12"/>
          <p:cNvSpPr txBox="1"/>
          <p:nvPr/>
        </p:nvSpPr>
        <p:spPr>
          <a:xfrm rot="-5400000">
            <a:off x="820656" y="3971977"/>
            <a:ext cx="206428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Approvisionnement en électricité (PJ)</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3"/>
          <p:cNvSpPr txBox="1">
            <a:spLocks noGrp="1"/>
          </p:cNvSpPr>
          <p:nvPr>
            <p:ph type="title"/>
          </p:nvPr>
        </p:nvSpPr>
        <p:spPr>
          <a:xfrm>
            <a:off x="663880" y="5286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3.2 OSeMOSYS</a:t>
            </a:r>
            <a:endParaRPr/>
          </a:p>
        </p:txBody>
      </p:sp>
      <p:sp>
        <p:nvSpPr>
          <p:cNvPr id="291" name="Google Shape;291;p13"/>
          <p:cNvSpPr txBox="1">
            <a:spLocks noGrp="1"/>
          </p:cNvSpPr>
          <p:nvPr>
            <p:ph type="body" idx="1"/>
          </p:nvPr>
        </p:nvSpPr>
        <p:spPr>
          <a:xfrm>
            <a:off x="663880" y="2470888"/>
            <a:ext cx="3444300" cy="342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US"/>
              <a:t>Minimiser :</a:t>
            </a:r>
            <a:endParaRPr/>
          </a:p>
          <a:p>
            <a:pPr marL="342900" lvl="0" indent="-342900" algn="l" rtl="0">
              <a:lnSpc>
                <a:spcPct val="90000"/>
              </a:lnSpc>
              <a:spcBef>
                <a:spcPts val="1200"/>
              </a:spcBef>
              <a:spcAft>
                <a:spcPts val="0"/>
              </a:spcAft>
              <a:buClr>
                <a:schemeClr val="dk1"/>
              </a:buClr>
              <a:buSzPts val="2000"/>
              <a:buFont typeface="Arial"/>
              <a:buChar char="•"/>
            </a:pPr>
            <a:r>
              <a:rPr lang="en-US"/>
              <a:t>Coût total du système</a:t>
            </a:r>
            <a:endParaRPr/>
          </a:p>
          <a:p>
            <a:pPr marL="342900" lvl="0" indent="-342900" algn="l" rtl="0">
              <a:lnSpc>
                <a:spcPct val="90000"/>
              </a:lnSpc>
              <a:spcBef>
                <a:spcPts val="1200"/>
              </a:spcBef>
              <a:spcAft>
                <a:spcPts val="0"/>
              </a:spcAft>
              <a:buClr>
                <a:schemeClr val="dk1"/>
              </a:buClr>
              <a:buSzPts val="2000"/>
              <a:buFont typeface="Arial"/>
              <a:buChar char="•"/>
            </a:pPr>
            <a:r>
              <a:rPr lang="en-US">
                <a:latin typeface="Open Sans SemiBold"/>
                <a:ea typeface="Open Sans SemiBold"/>
                <a:cs typeface="Open Sans SemiBold"/>
                <a:sym typeface="Open Sans SemiBold"/>
              </a:rPr>
              <a:t>Sur une période donnée (par exemple, 2020 - 2050)</a:t>
            </a:r>
            <a:endParaRPr/>
          </a:p>
          <a:p>
            <a:pPr marL="342900" lvl="0" indent="-342900" algn="l" rtl="0">
              <a:lnSpc>
                <a:spcPct val="90000"/>
              </a:lnSpc>
              <a:spcBef>
                <a:spcPts val="1200"/>
              </a:spcBef>
              <a:spcAft>
                <a:spcPts val="0"/>
              </a:spcAft>
              <a:buClr>
                <a:schemeClr val="dk1"/>
              </a:buClr>
              <a:buSzPts val="2000"/>
              <a:buFont typeface="Arial"/>
              <a:buChar char="•"/>
            </a:pPr>
            <a:r>
              <a:rPr lang="en-US">
                <a:latin typeface="Open Sans SemiBold"/>
                <a:ea typeface="Open Sans SemiBold"/>
                <a:cs typeface="Open Sans SemiBold"/>
                <a:sym typeface="Open Sans SemiBold"/>
              </a:rPr>
              <a:t>Soumis à un ensemble de contraintes (par exemple, exigences de la demande, limites des ressources)</a:t>
            </a:r>
            <a:endParaRPr/>
          </a:p>
          <a:p>
            <a:pPr marL="342900" lvl="0" indent="-215900" algn="l" rtl="0">
              <a:lnSpc>
                <a:spcPct val="90000"/>
              </a:lnSpc>
              <a:spcBef>
                <a:spcPts val="1200"/>
              </a:spcBef>
              <a:spcAft>
                <a:spcPts val="0"/>
              </a:spcAft>
              <a:buClr>
                <a:schemeClr val="dk1"/>
              </a:buClr>
              <a:buSzPts val="2000"/>
              <a:buFont typeface="Arial"/>
              <a:buNone/>
            </a:pPr>
            <a:endParaRPr/>
          </a:p>
        </p:txBody>
      </p:sp>
      <p:sp>
        <p:nvSpPr>
          <p:cNvPr id="292" name="Google Shape;292;p1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93" name="Google Shape;293;p13"/>
          <p:cNvSpPr txBox="1">
            <a:spLocks noGrp="1"/>
          </p:cNvSpPr>
          <p:nvPr>
            <p:ph type="body" idx="2"/>
          </p:nvPr>
        </p:nvSpPr>
        <p:spPr>
          <a:xfrm>
            <a:off x="663575" y="1863627"/>
            <a:ext cx="4389300" cy="439200"/>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rgbClr val="8EA9DA"/>
              </a:buClr>
              <a:buSzPct val="100000"/>
              <a:buFont typeface="Open Sans SemiBold"/>
              <a:buNone/>
            </a:pPr>
            <a:r>
              <a:rPr lang="en-US"/>
              <a:t>Utilisation dans les modèles CLEWs</a:t>
            </a:r>
            <a:endParaRPr/>
          </a:p>
        </p:txBody>
      </p:sp>
      <p:grpSp>
        <p:nvGrpSpPr>
          <p:cNvPr id="294" name="Google Shape;294;p13"/>
          <p:cNvGrpSpPr/>
          <p:nvPr/>
        </p:nvGrpSpPr>
        <p:grpSpPr>
          <a:xfrm>
            <a:off x="5185814" y="2345950"/>
            <a:ext cx="6099878" cy="3437205"/>
            <a:chOff x="4368750" y="1844571"/>
            <a:chExt cx="7542820" cy="4315928"/>
          </a:xfrm>
        </p:grpSpPr>
        <p:sp>
          <p:nvSpPr>
            <p:cNvPr id="295" name="Google Shape;295;p13"/>
            <p:cNvSpPr/>
            <p:nvPr/>
          </p:nvSpPr>
          <p:spPr>
            <a:xfrm>
              <a:off x="8994049" y="3318560"/>
              <a:ext cx="1478399" cy="153113"/>
            </a:xfrm>
            <a:prstGeom prst="rightArrow">
              <a:avLst>
                <a:gd name="adj1" fmla="val 50000"/>
                <a:gd name="adj2" fmla="val 50000"/>
              </a:avLst>
            </a:prstGeom>
            <a:solidFill>
              <a:srgbClr val="7F7F7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grpSp>
          <p:nvGrpSpPr>
            <p:cNvPr id="296" name="Google Shape;296;p13"/>
            <p:cNvGrpSpPr/>
            <p:nvPr/>
          </p:nvGrpSpPr>
          <p:grpSpPr>
            <a:xfrm>
              <a:off x="4368750" y="1844571"/>
              <a:ext cx="7542820" cy="4315928"/>
              <a:chOff x="2851613" y="2453929"/>
              <a:chExt cx="7347722" cy="4059509"/>
            </a:xfrm>
          </p:grpSpPr>
          <p:sp>
            <p:nvSpPr>
              <p:cNvPr id="297" name="Google Shape;297;p13"/>
              <p:cNvSpPr/>
              <p:nvPr/>
            </p:nvSpPr>
            <p:spPr>
              <a:xfrm>
                <a:off x="5155679" y="3933647"/>
                <a:ext cx="79862" cy="2062482"/>
              </a:xfrm>
              <a:prstGeom prst="rect">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298" name="Google Shape;298;p13"/>
              <p:cNvSpPr/>
              <p:nvPr/>
            </p:nvSpPr>
            <p:spPr>
              <a:xfrm>
                <a:off x="8039069" y="2858606"/>
                <a:ext cx="76578" cy="3654051"/>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299" name="Google Shape;299;p13"/>
              <p:cNvSpPr/>
              <p:nvPr/>
            </p:nvSpPr>
            <p:spPr>
              <a:xfrm>
                <a:off x="5170402" y="5916149"/>
                <a:ext cx="778589" cy="155686"/>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00" name="Google Shape;300;p13"/>
              <p:cNvSpPr txBox="1"/>
              <p:nvPr/>
            </p:nvSpPr>
            <p:spPr>
              <a:xfrm>
                <a:off x="2851614" y="2521300"/>
                <a:ext cx="1296000" cy="763500"/>
              </a:xfrm>
              <a:prstGeom prst="rect">
                <a:avLst/>
              </a:prstGeom>
              <a:solidFill>
                <a:srgbClr val="3A3838"/>
              </a:solidFill>
              <a:ln w="9525" cap="flat" cmpd="sng">
                <a:solidFill>
                  <a:srgbClr val="3A383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Open Sans"/>
                    <a:ea typeface="Open Sans"/>
                    <a:cs typeface="Open Sans"/>
                    <a:sym typeface="Open Sans"/>
                  </a:rPr>
                  <a:t>Mine de charbon</a:t>
                </a:r>
                <a:endParaRPr/>
              </a:p>
              <a:p>
                <a:pPr marL="0" marR="0" lvl="0" indent="0" algn="ctr" rtl="0">
                  <a:spcBef>
                    <a:spcPts val="0"/>
                  </a:spcBef>
                  <a:spcAft>
                    <a:spcPts val="0"/>
                  </a:spcAft>
                  <a:buNone/>
                </a:pPr>
                <a:endParaRPr sz="1200" b="1">
                  <a:solidFill>
                    <a:schemeClr val="lt1"/>
                  </a:solidFill>
                  <a:latin typeface="Open Sans"/>
                  <a:ea typeface="Open Sans"/>
                  <a:cs typeface="Open Sans"/>
                  <a:sym typeface="Open Sans"/>
                </a:endParaRPr>
              </a:p>
            </p:txBody>
          </p:sp>
          <p:sp>
            <p:nvSpPr>
              <p:cNvPr id="301" name="Google Shape;301;p13"/>
              <p:cNvSpPr txBox="1"/>
              <p:nvPr/>
            </p:nvSpPr>
            <p:spPr>
              <a:xfrm>
                <a:off x="2851614" y="3462276"/>
                <a:ext cx="1296000" cy="763500"/>
              </a:xfrm>
              <a:prstGeom prst="rect">
                <a:avLst/>
              </a:prstGeom>
              <a:solidFill>
                <a:srgbClr val="7030A0"/>
              </a:solidFill>
              <a:ln w="9525" cap="flat" cmpd="sng">
                <a:solidFill>
                  <a:srgbClr val="7030A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200" b="1">
                    <a:solidFill>
                      <a:schemeClr val="lt1"/>
                    </a:solidFill>
                    <a:latin typeface="Open Sans"/>
                    <a:ea typeface="Open Sans"/>
                    <a:cs typeface="Open Sans"/>
                    <a:sym typeface="Open Sans"/>
                  </a:rPr>
                  <a:t>Champ de gaz</a:t>
                </a:r>
                <a:endParaRPr/>
              </a:p>
              <a:p>
                <a:pPr marL="0" marR="0" lvl="0" indent="0" algn="ctr" rtl="0">
                  <a:spcBef>
                    <a:spcPts val="0"/>
                  </a:spcBef>
                  <a:spcAft>
                    <a:spcPts val="0"/>
                  </a:spcAft>
                  <a:buNone/>
                </a:pPr>
                <a:endParaRPr sz="1200" b="1">
                  <a:solidFill>
                    <a:schemeClr val="lt1"/>
                  </a:solidFill>
                  <a:latin typeface="Montserrat"/>
                  <a:ea typeface="Montserrat"/>
                  <a:cs typeface="Montserrat"/>
                  <a:sym typeface="Montserrat"/>
                </a:endParaRPr>
              </a:p>
            </p:txBody>
          </p:sp>
          <p:sp>
            <p:nvSpPr>
              <p:cNvPr id="302" name="Google Shape;302;p13"/>
              <p:cNvSpPr/>
              <p:nvPr/>
            </p:nvSpPr>
            <p:spPr>
              <a:xfrm>
                <a:off x="4228973" y="2759343"/>
                <a:ext cx="1720017" cy="131365"/>
              </a:xfrm>
              <a:prstGeom prst="rightArrow">
                <a:avLst>
                  <a:gd name="adj1" fmla="val 50000"/>
                  <a:gd name="adj2" fmla="val 50000"/>
                </a:avLst>
              </a:prstGeom>
              <a:solidFill>
                <a:srgbClr val="3A3838"/>
              </a:solid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03" name="Google Shape;303;p13"/>
              <p:cNvSpPr/>
              <p:nvPr/>
            </p:nvSpPr>
            <p:spPr>
              <a:xfrm>
                <a:off x="4222688" y="3682797"/>
                <a:ext cx="1721731" cy="144016"/>
              </a:xfrm>
              <a:prstGeom prst="rightArrow">
                <a:avLst>
                  <a:gd name="adj1" fmla="val 50000"/>
                  <a:gd name="adj2" fmla="val 50000"/>
                </a:avLst>
              </a:prstGeom>
              <a:solidFill>
                <a:srgbClr val="7030A0"/>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04" name="Google Shape;304;p13"/>
              <p:cNvSpPr/>
              <p:nvPr/>
            </p:nvSpPr>
            <p:spPr>
              <a:xfrm>
                <a:off x="7355036" y="4690909"/>
                <a:ext cx="1440161" cy="157817"/>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05" name="Google Shape;305;p13"/>
              <p:cNvSpPr/>
              <p:nvPr/>
            </p:nvSpPr>
            <p:spPr>
              <a:xfrm>
                <a:off x="7355036" y="2744453"/>
                <a:ext cx="1440160" cy="144016"/>
              </a:xfrm>
              <a:prstGeom prst="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06" name="Google Shape;306;p13"/>
              <p:cNvSpPr txBox="1"/>
              <p:nvPr/>
            </p:nvSpPr>
            <p:spPr>
              <a:xfrm>
                <a:off x="4447189" y="2453929"/>
                <a:ext cx="792000" cy="54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757070"/>
                    </a:solidFill>
                    <a:latin typeface="Open Sans"/>
                    <a:ea typeface="Open Sans"/>
                    <a:cs typeface="Open Sans"/>
                    <a:sym typeface="Open Sans"/>
                  </a:rPr>
                  <a:t>Charbon</a:t>
                </a:r>
                <a:endParaRPr/>
              </a:p>
            </p:txBody>
          </p:sp>
          <p:sp>
            <p:nvSpPr>
              <p:cNvPr id="307" name="Google Shape;307;p13"/>
              <p:cNvSpPr txBox="1"/>
              <p:nvPr/>
            </p:nvSpPr>
            <p:spPr>
              <a:xfrm>
                <a:off x="4464696" y="3402568"/>
                <a:ext cx="806700" cy="32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7030A0"/>
                    </a:solidFill>
                    <a:latin typeface="Montserrat"/>
                    <a:ea typeface="Montserrat"/>
                    <a:cs typeface="Montserrat"/>
                    <a:sym typeface="Montserrat"/>
                  </a:rPr>
                  <a:t>Gaz</a:t>
                </a:r>
                <a:endParaRPr/>
              </a:p>
            </p:txBody>
          </p:sp>
          <p:sp>
            <p:nvSpPr>
              <p:cNvPr id="308" name="Google Shape;308;p13"/>
              <p:cNvSpPr txBox="1"/>
              <p:nvPr/>
            </p:nvSpPr>
            <p:spPr>
              <a:xfrm>
                <a:off x="4222689" y="4395218"/>
                <a:ext cx="933600" cy="32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70C0"/>
                    </a:solidFill>
                    <a:latin typeface="Open Sans"/>
                    <a:ea typeface="Open Sans"/>
                    <a:cs typeface="Open Sans"/>
                    <a:sym typeface="Open Sans"/>
                  </a:rPr>
                  <a:t>L'eau</a:t>
                </a:r>
                <a:endParaRPr/>
              </a:p>
            </p:txBody>
          </p:sp>
          <p:sp>
            <p:nvSpPr>
              <p:cNvPr id="309" name="Google Shape;309;p13"/>
              <p:cNvSpPr txBox="1"/>
              <p:nvPr/>
            </p:nvSpPr>
            <p:spPr>
              <a:xfrm>
                <a:off x="8871235" y="2659481"/>
                <a:ext cx="1328100" cy="32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C00000"/>
                    </a:solidFill>
                    <a:latin typeface="Open Sans"/>
                    <a:ea typeface="Open Sans"/>
                    <a:cs typeface="Open Sans"/>
                    <a:sym typeface="Open Sans"/>
                  </a:rPr>
                  <a:t>L'électricité</a:t>
                </a:r>
                <a:endParaRPr/>
              </a:p>
            </p:txBody>
          </p:sp>
          <p:sp>
            <p:nvSpPr>
              <p:cNvPr id="310" name="Google Shape;310;p13"/>
              <p:cNvSpPr txBox="1"/>
              <p:nvPr/>
            </p:nvSpPr>
            <p:spPr>
              <a:xfrm>
                <a:off x="2851613" y="5506244"/>
                <a:ext cx="1296000" cy="545400"/>
              </a:xfrm>
              <a:prstGeom prst="rect">
                <a:avLst/>
              </a:prstGeom>
              <a:solidFill>
                <a:srgbClr val="008A3E"/>
              </a:solidFill>
              <a:ln w="9525" cap="flat" cmpd="sng">
                <a:solidFill>
                  <a:srgbClr val="008A3E"/>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Open Sans"/>
                    <a:ea typeface="Open Sans"/>
                    <a:cs typeface="Open Sans"/>
                    <a:sym typeface="Open Sans"/>
                  </a:rPr>
                  <a:t>Ressources foncières</a:t>
                </a:r>
                <a:endParaRPr/>
              </a:p>
            </p:txBody>
          </p:sp>
          <p:sp>
            <p:nvSpPr>
              <p:cNvPr id="311" name="Google Shape;311;p13"/>
              <p:cNvSpPr/>
              <p:nvPr/>
            </p:nvSpPr>
            <p:spPr>
              <a:xfrm>
                <a:off x="4222689" y="5726624"/>
                <a:ext cx="1724051" cy="144016"/>
              </a:xfrm>
              <a:prstGeom prst="rightArrow">
                <a:avLst>
                  <a:gd name="adj1" fmla="val 50000"/>
                  <a:gd name="adj2" fmla="val 50000"/>
                </a:avLst>
              </a:prstGeom>
              <a:solidFill>
                <a:srgbClr val="008A3E"/>
              </a:solidFill>
              <a:ln w="12700" cap="flat" cmpd="sng">
                <a:solidFill>
                  <a:srgbClr val="008A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12" name="Google Shape;312;p13"/>
              <p:cNvSpPr txBox="1"/>
              <p:nvPr/>
            </p:nvSpPr>
            <p:spPr>
              <a:xfrm>
                <a:off x="4321252" y="5383763"/>
                <a:ext cx="856500" cy="32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8A3E"/>
                    </a:solidFill>
                    <a:latin typeface="Open Sans"/>
                    <a:ea typeface="Open Sans"/>
                    <a:cs typeface="Open Sans"/>
                    <a:sym typeface="Open Sans"/>
                  </a:rPr>
                  <a:t>Terre</a:t>
                </a:r>
                <a:endParaRPr/>
              </a:p>
            </p:txBody>
          </p:sp>
          <p:sp>
            <p:nvSpPr>
              <p:cNvPr id="313" name="Google Shape;313;p13"/>
              <p:cNvSpPr/>
              <p:nvPr/>
            </p:nvSpPr>
            <p:spPr>
              <a:xfrm>
                <a:off x="7345577" y="5726624"/>
                <a:ext cx="1449619" cy="144016"/>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9900"/>
                  </a:solidFill>
                  <a:latin typeface="Montserrat"/>
                  <a:ea typeface="Montserrat"/>
                  <a:cs typeface="Montserrat"/>
                  <a:sym typeface="Montserrat"/>
                </a:endParaRPr>
              </a:p>
            </p:txBody>
          </p:sp>
          <p:sp>
            <p:nvSpPr>
              <p:cNvPr id="314" name="Google Shape;314;p13"/>
              <p:cNvSpPr txBox="1"/>
              <p:nvPr/>
            </p:nvSpPr>
            <p:spPr>
              <a:xfrm>
                <a:off x="8870898" y="5633705"/>
                <a:ext cx="1211700" cy="32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C000"/>
                    </a:solidFill>
                    <a:latin typeface="Open Sans"/>
                    <a:ea typeface="Open Sans"/>
                    <a:cs typeface="Open Sans"/>
                    <a:sym typeface="Open Sans"/>
                  </a:rPr>
                  <a:t>Maïs</a:t>
                </a:r>
                <a:endParaRPr/>
              </a:p>
            </p:txBody>
          </p:sp>
          <p:sp>
            <p:nvSpPr>
              <p:cNvPr id="315" name="Google Shape;315;p13"/>
              <p:cNvSpPr/>
              <p:nvPr/>
            </p:nvSpPr>
            <p:spPr>
              <a:xfrm rot="5400000">
                <a:off x="7681735" y="3263455"/>
                <a:ext cx="74781" cy="730346"/>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16" name="Google Shape;316;p13"/>
              <p:cNvSpPr txBox="1"/>
              <p:nvPr/>
            </p:nvSpPr>
            <p:spPr>
              <a:xfrm>
                <a:off x="2851614" y="4484331"/>
                <a:ext cx="1296000" cy="5454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Open Sans"/>
                    <a:ea typeface="Open Sans"/>
                    <a:cs typeface="Open Sans"/>
                    <a:sym typeface="Open Sans"/>
                  </a:rPr>
                  <a:t>Ressources en eau</a:t>
                </a:r>
                <a:endParaRPr/>
              </a:p>
            </p:txBody>
          </p:sp>
          <p:sp>
            <p:nvSpPr>
              <p:cNvPr id="317" name="Google Shape;317;p13"/>
              <p:cNvSpPr/>
              <p:nvPr/>
            </p:nvSpPr>
            <p:spPr>
              <a:xfrm>
                <a:off x="4228973" y="4704710"/>
                <a:ext cx="1720017" cy="144016"/>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18" name="Google Shape;318;p13"/>
              <p:cNvSpPr/>
              <p:nvPr/>
            </p:nvSpPr>
            <p:spPr>
              <a:xfrm>
                <a:off x="5158792" y="3892242"/>
                <a:ext cx="790198" cy="155686"/>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19" name="Google Shape;319;p13"/>
              <p:cNvSpPr/>
              <p:nvPr/>
            </p:nvSpPr>
            <p:spPr>
              <a:xfrm rot="5400000">
                <a:off x="6609851" y="5038208"/>
                <a:ext cx="77800" cy="2871096"/>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20" name="Google Shape;320;p13"/>
              <p:cNvSpPr/>
              <p:nvPr/>
            </p:nvSpPr>
            <p:spPr>
              <a:xfrm>
                <a:off x="5153935" y="4537764"/>
                <a:ext cx="81295" cy="1975674"/>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21" name="Google Shape;321;p13"/>
              <p:cNvSpPr/>
              <p:nvPr/>
            </p:nvSpPr>
            <p:spPr>
              <a:xfrm>
                <a:off x="5230878" y="4503000"/>
                <a:ext cx="710135" cy="141408"/>
              </a:xfrm>
              <a:prstGeom prst="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22" name="Google Shape;322;p13"/>
              <p:cNvSpPr/>
              <p:nvPr/>
            </p:nvSpPr>
            <p:spPr>
              <a:xfrm>
                <a:off x="5235541" y="5509987"/>
                <a:ext cx="712710" cy="153982"/>
              </a:xfrm>
              <a:prstGeom prst="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
            <p:nvSpPr>
              <p:cNvPr id="323" name="Google Shape;323;p13"/>
              <p:cNvSpPr txBox="1"/>
              <p:nvPr/>
            </p:nvSpPr>
            <p:spPr>
              <a:xfrm>
                <a:off x="8871232" y="4617498"/>
                <a:ext cx="1080600" cy="54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70C0"/>
                    </a:solidFill>
                    <a:latin typeface="Open Sans"/>
                    <a:ea typeface="Open Sans"/>
                    <a:cs typeface="Open Sans"/>
                    <a:sym typeface="Open Sans"/>
                  </a:rPr>
                  <a:t>Eau potable</a:t>
                </a:r>
                <a:endParaRPr/>
              </a:p>
            </p:txBody>
          </p:sp>
          <p:sp>
            <p:nvSpPr>
              <p:cNvPr id="324" name="Google Shape;324;p13"/>
              <p:cNvSpPr txBox="1"/>
              <p:nvPr/>
            </p:nvSpPr>
            <p:spPr>
              <a:xfrm>
                <a:off x="5950879" y="2495538"/>
                <a:ext cx="1530900" cy="763500"/>
              </a:xfrm>
              <a:prstGeom prst="rect">
                <a:avLst/>
              </a:prstGeom>
              <a:solidFill>
                <a:srgbClr val="3A3838"/>
              </a:solidFill>
              <a:ln w="9525" cap="flat" cmpd="sng">
                <a:solidFill>
                  <a:srgbClr val="3A383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Open Sans"/>
                    <a:ea typeface="Open Sans"/>
                    <a:cs typeface="Open Sans"/>
                    <a:sym typeface="Open Sans"/>
                  </a:rPr>
                  <a:t>Charbon </a:t>
                </a:r>
                <a:endParaRPr/>
              </a:p>
              <a:p>
                <a:pPr marL="0" marR="0" lvl="0" indent="0" algn="ctr" rtl="0">
                  <a:spcBef>
                    <a:spcPts val="0"/>
                  </a:spcBef>
                  <a:spcAft>
                    <a:spcPts val="0"/>
                  </a:spcAft>
                  <a:buNone/>
                </a:pPr>
                <a:r>
                  <a:rPr lang="en-US" sz="1200" b="1">
                    <a:solidFill>
                      <a:schemeClr val="lt1"/>
                    </a:solidFill>
                    <a:latin typeface="Open Sans"/>
                    <a:ea typeface="Open Sans"/>
                    <a:cs typeface="Open Sans"/>
                    <a:sym typeface="Open Sans"/>
                  </a:rPr>
                  <a:t>Centrale électrique</a:t>
                </a:r>
                <a:endParaRPr/>
              </a:p>
            </p:txBody>
          </p:sp>
          <p:sp>
            <p:nvSpPr>
              <p:cNvPr id="325" name="Google Shape;325;p13"/>
              <p:cNvSpPr txBox="1"/>
              <p:nvPr/>
            </p:nvSpPr>
            <p:spPr>
              <a:xfrm>
                <a:off x="5950879" y="3476480"/>
                <a:ext cx="1530900" cy="763500"/>
              </a:xfrm>
              <a:prstGeom prst="rect">
                <a:avLst/>
              </a:prstGeom>
              <a:solidFill>
                <a:srgbClr val="7030A0"/>
              </a:solidFill>
              <a:ln w="9525"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Open Sans"/>
                    <a:ea typeface="Open Sans"/>
                    <a:cs typeface="Open Sans"/>
                    <a:sym typeface="Open Sans"/>
                  </a:rPr>
                  <a:t>Gaz</a:t>
                </a:r>
                <a:endParaRPr/>
              </a:p>
              <a:p>
                <a:pPr marL="0" marR="0" lvl="0" indent="0" algn="ctr" rtl="0">
                  <a:spcBef>
                    <a:spcPts val="0"/>
                  </a:spcBef>
                  <a:spcAft>
                    <a:spcPts val="0"/>
                  </a:spcAft>
                  <a:buNone/>
                </a:pPr>
                <a:r>
                  <a:rPr lang="en-US" sz="1200" b="1">
                    <a:solidFill>
                      <a:schemeClr val="lt1"/>
                    </a:solidFill>
                    <a:latin typeface="Open Sans"/>
                    <a:ea typeface="Open Sans"/>
                    <a:cs typeface="Open Sans"/>
                    <a:sym typeface="Open Sans"/>
                  </a:rPr>
                  <a:t>Centrale électrique</a:t>
                </a:r>
                <a:endParaRPr/>
              </a:p>
            </p:txBody>
          </p:sp>
          <p:sp>
            <p:nvSpPr>
              <p:cNvPr id="326" name="Google Shape;326;p13"/>
              <p:cNvSpPr txBox="1"/>
              <p:nvPr/>
            </p:nvSpPr>
            <p:spPr>
              <a:xfrm>
                <a:off x="5950879" y="4439753"/>
                <a:ext cx="1530900" cy="5454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Open Sans"/>
                    <a:ea typeface="Open Sans"/>
                    <a:cs typeface="Open Sans"/>
                    <a:sym typeface="Open Sans"/>
                  </a:rPr>
                  <a:t>L'eau</a:t>
                </a:r>
                <a:endParaRPr/>
              </a:p>
              <a:p>
                <a:pPr marL="0" marR="0" lvl="0" indent="0" algn="ctr" rtl="0">
                  <a:spcBef>
                    <a:spcPts val="0"/>
                  </a:spcBef>
                  <a:spcAft>
                    <a:spcPts val="0"/>
                  </a:spcAft>
                  <a:buNone/>
                </a:pPr>
                <a:r>
                  <a:rPr lang="en-US" sz="1200" b="1">
                    <a:solidFill>
                      <a:schemeClr val="lt1"/>
                    </a:solidFill>
                    <a:latin typeface="Open Sans"/>
                    <a:ea typeface="Open Sans"/>
                    <a:cs typeface="Open Sans"/>
                    <a:sym typeface="Open Sans"/>
                  </a:rPr>
                  <a:t>Traitement</a:t>
                </a:r>
                <a:endParaRPr/>
              </a:p>
            </p:txBody>
          </p:sp>
          <p:sp>
            <p:nvSpPr>
              <p:cNvPr id="327" name="Google Shape;327;p13"/>
              <p:cNvSpPr txBox="1"/>
              <p:nvPr/>
            </p:nvSpPr>
            <p:spPr>
              <a:xfrm>
                <a:off x="5950879" y="5467137"/>
                <a:ext cx="1530900" cy="545400"/>
              </a:xfrm>
              <a:prstGeom prst="rect">
                <a:avLst/>
              </a:prstGeom>
              <a:solidFill>
                <a:srgbClr val="008A3E"/>
              </a:solidFill>
              <a:ln w="9525" cap="flat" cmpd="sng">
                <a:solidFill>
                  <a:srgbClr val="008A3E"/>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Open Sans"/>
                    <a:ea typeface="Open Sans"/>
                    <a:cs typeface="Open Sans"/>
                    <a:sym typeface="Open Sans"/>
                  </a:rPr>
                  <a:t>Terres agricoles</a:t>
                </a:r>
                <a:endParaRPr/>
              </a:p>
            </p:txBody>
          </p:sp>
        </p:grpSp>
        <p:sp>
          <p:nvSpPr>
            <p:cNvPr id="328" name="Google Shape;328;p13"/>
            <p:cNvSpPr txBox="1"/>
            <p:nvPr/>
          </p:nvSpPr>
          <p:spPr>
            <a:xfrm>
              <a:off x="10548206" y="3248479"/>
              <a:ext cx="1109400" cy="34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7F7F7F"/>
                  </a:solidFill>
                  <a:latin typeface="Open Sans"/>
                  <a:ea typeface="Open Sans"/>
                  <a:cs typeface="Open Sans"/>
                  <a:sym typeface="Open Sans"/>
                </a:rPr>
                <a:t>Chaleur</a:t>
              </a:r>
              <a:endParaRPr/>
            </a:p>
          </p:txBody>
        </p:sp>
      </p:grpSp>
      <p:sp>
        <p:nvSpPr>
          <p:cNvPr id="329" name="Google Shape;329;p13"/>
          <p:cNvSpPr/>
          <p:nvPr/>
        </p:nvSpPr>
        <p:spPr>
          <a:xfrm>
            <a:off x="4793876" y="2190876"/>
            <a:ext cx="6603000" cy="3692700"/>
          </a:xfrm>
          <a:prstGeom prst="roundRect">
            <a:avLst>
              <a:gd name="adj" fmla="val 16667"/>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Montserrat"/>
              <a:ea typeface="Montserrat"/>
              <a:cs typeface="Montserrat"/>
              <a:sym typeface="Montserrat"/>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4"/>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Lecture 3.2 Références</a:t>
            </a:r>
            <a:endParaRPr/>
          </a:p>
        </p:txBody>
      </p:sp>
      <p:sp>
        <p:nvSpPr>
          <p:cNvPr id="335" name="Google Shape;335;p1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336" name="Google Shape;336;p14"/>
          <p:cNvSpPr txBox="1"/>
          <p:nvPr/>
        </p:nvSpPr>
        <p:spPr>
          <a:xfrm>
            <a:off x="663575" y="2082799"/>
            <a:ext cx="5432400" cy="40068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00000"/>
              </a:buClr>
              <a:buSzPts val="1600"/>
              <a:buFont typeface="Calibri"/>
              <a:buAutoNum type="arabicPeriod"/>
            </a:pPr>
            <a:r>
              <a:rPr lang="en-US" sz="1600">
                <a:solidFill>
                  <a:srgbClr val="000000"/>
                </a:solidFill>
                <a:latin typeface="Open Sans"/>
                <a:ea typeface="Open Sans"/>
                <a:cs typeface="Open Sans"/>
                <a:sym typeface="Open Sans"/>
              </a:rPr>
              <a:t>Taliotis, Constantinos, Gardumi, Francesco, Shivakumar, Abhishek, Sridharan, Vignesh, Ramos, Eunice, Beltramo, Agnese, … Howells, Mark. (2018, November). Introduction to linear optimization and OSeMOSYS. Zenodo. </a:t>
            </a:r>
            <a:r>
              <a:rPr lang="en-US" sz="1600" u="sng">
                <a:solidFill>
                  <a:srgbClr val="4151C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http://doi.org/10.5281/zenodo.1493112</a:t>
            </a:r>
            <a:r>
              <a:rPr lang="en-US" sz="1600">
                <a:solidFill>
                  <a:srgbClr val="000000"/>
                </a:solidFill>
                <a:latin typeface="Open Sans"/>
                <a:ea typeface="Open Sans"/>
                <a:cs typeface="Open Sans"/>
                <a:sym typeface="Open Sans"/>
              </a:rPr>
              <a:t> </a:t>
            </a:r>
            <a:endParaRPr sz="1600">
              <a:solidFill>
                <a:srgbClr val="000000"/>
              </a:solidFill>
              <a:latin typeface="Open Sans"/>
              <a:ea typeface="Open Sans"/>
              <a:cs typeface="Open Sans"/>
              <a:sym typeface="Open Sans"/>
            </a:endParaRPr>
          </a:p>
          <a:p>
            <a:pPr marL="342900" lvl="0" indent="-342900" algn="l" rtl="0">
              <a:lnSpc>
                <a:spcPct val="90000"/>
              </a:lnSpc>
              <a:spcBef>
                <a:spcPts val="1000"/>
              </a:spcBef>
              <a:spcAft>
                <a:spcPts val="0"/>
              </a:spcAft>
              <a:buClr>
                <a:srgbClr val="000000"/>
              </a:buClr>
              <a:buSzPts val="1600"/>
              <a:buFont typeface="Calibri"/>
              <a:buAutoNum type="arabicPeriod"/>
            </a:pPr>
            <a:r>
              <a:rPr lang="en-US" sz="1600">
                <a:solidFill>
                  <a:srgbClr val="000000"/>
                </a:solidFill>
                <a:latin typeface="Open Sans"/>
                <a:ea typeface="Open Sans"/>
                <a:cs typeface="Open Sans"/>
                <a:sym typeface="Open Sans"/>
              </a:rPr>
              <a:t>Howells, M., et al., OSeMOSYS: The Open Source Energy Modeling System: An introduction to its ethos, structure and development, Energy Policy, 39(10), 2011, pp- 5850-5870</a:t>
            </a:r>
            <a:endParaRPr sz="1600">
              <a:solidFill>
                <a:srgbClr val="000000"/>
              </a:solidFill>
              <a:latin typeface="Open Sans"/>
              <a:ea typeface="Open Sans"/>
              <a:cs typeface="Open Sans"/>
              <a:sym typeface="Open Sans"/>
            </a:endParaRPr>
          </a:p>
          <a:p>
            <a:pPr marL="342900" lvl="0" indent="-241300" algn="l" rtl="0">
              <a:lnSpc>
                <a:spcPct val="90000"/>
              </a:lnSpc>
              <a:spcBef>
                <a:spcPts val="1000"/>
              </a:spcBef>
              <a:spcAft>
                <a:spcPts val="0"/>
              </a:spcAft>
              <a:buNone/>
            </a:pP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5"/>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3.3 Applications d'OSEMOSYS</a:t>
            </a:r>
            <a:endParaRPr/>
          </a:p>
        </p:txBody>
      </p:sp>
      <p:sp>
        <p:nvSpPr>
          <p:cNvPr id="343" name="Google Shape;343;p1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344" name="Google Shape;344;p15"/>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latin typeface="Open Sans SemiBold"/>
                <a:ea typeface="Open Sans SemiBold"/>
                <a:cs typeface="Open Sans SemiBold"/>
                <a:sym typeface="Open Sans SemiBold"/>
              </a:rPr>
              <a:t>Où et qui?</a:t>
            </a:r>
            <a:endParaRPr/>
          </a:p>
        </p:txBody>
      </p:sp>
      <p:sp>
        <p:nvSpPr>
          <p:cNvPr id="345" name="Google Shape;345;p15"/>
          <p:cNvSpPr txBox="1">
            <a:spLocks noGrp="1"/>
          </p:cNvSpPr>
          <p:nvPr>
            <p:ph type="body" idx="4"/>
          </p:nvPr>
        </p:nvSpPr>
        <p:spPr>
          <a:xfrm>
            <a:off x="663575" y="6138259"/>
            <a:ext cx="5180634" cy="25311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US" b="1"/>
              <a:t>Source de l'image </a:t>
            </a:r>
            <a:r>
              <a:rPr lang="en-US"/>
              <a:t>: </a:t>
            </a:r>
            <a:r>
              <a:rPr lang="en-US" u="sng">
                <a:solidFill>
                  <a:schemeClr val="hlink"/>
                </a:solidFill>
                <a:hlinkClick r:id="rId3"/>
              </a:rPr>
              <a:t>search.creativecommons.org/</a:t>
            </a:r>
            <a:r>
              <a:rPr lang="en-US"/>
              <a:t>, </a:t>
            </a:r>
            <a:r>
              <a:rPr lang="en-US" u="sng">
                <a:solidFill>
                  <a:schemeClr val="hlink"/>
                </a:solidFill>
                <a:hlinkClick r:id="rId4"/>
              </a:rPr>
              <a:t>image</a:t>
            </a:r>
            <a:r>
              <a:rPr lang="en-US"/>
              <a:t>, licence </a:t>
            </a:r>
            <a:r>
              <a:rPr lang="en-US" u="sng">
                <a:solidFill>
                  <a:schemeClr val="hlink"/>
                </a:solidFill>
                <a:hlinkClick r:id="rId5"/>
              </a:rPr>
              <a:t>CC0 1.0</a:t>
            </a:r>
            <a:endParaRPr/>
          </a:p>
        </p:txBody>
      </p:sp>
      <p:pic>
        <p:nvPicPr>
          <p:cNvPr id="346" name="Google Shape;346;p15"/>
          <p:cNvPicPr preferRelativeResize="0"/>
          <p:nvPr/>
        </p:nvPicPr>
        <p:blipFill rotWithShape="1">
          <a:blip r:embed="rId6">
            <a:alphaModFix/>
          </a:blip>
          <a:srcRect/>
          <a:stretch/>
        </p:blipFill>
        <p:spPr>
          <a:xfrm>
            <a:off x="2546317" y="2273063"/>
            <a:ext cx="6595783" cy="3519473"/>
          </a:xfrm>
          <a:prstGeom prst="rect">
            <a:avLst/>
          </a:prstGeom>
          <a:noFill/>
          <a:ln>
            <a:noFill/>
          </a:ln>
        </p:spPr>
      </p:pic>
      <p:sp>
        <p:nvSpPr>
          <p:cNvPr id="347" name="Google Shape;347;p15"/>
          <p:cNvSpPr/>
          <p:nvPr/>
        </p:nvSpPr>
        <p:spPr>
          <a:xfrm>
            <a:off x="3899644" y="4202211"/>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Google Shape;348;p15"/>
          <p:cNvSpPr/>
          <p:nvPr/>
        </p:nvSpPr>
        <p:spPr>
          <a:xfrm>
            <a:off x="4341155" y="4778193"/>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15"/>
          <p:cNvSpPr/>
          <p:nvPr/>
        </p:nvSpPr>
        <p:spPr>
          <a:xfrm>
            <a:off x="4554068" y="5018000"/>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15"/>
          <p:cNvSpPr/>
          <p:nvPr/>
        </p:nvSpPr>
        <p:spPr>
          <a:xfrm>
            <a:off x="5562597" y="4399430"/>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15"/>
          <p:cNvSpPr/>
          <p:nvPr/>
        </p:nvSpPr>
        <p:spPr>
          <a:xfrm>
            <a:off x="6441140" y="4383739"/>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2" name="Google Shape;352;p15"/>
          <p:cNvSpPr/>
          <p:nvPr/>
        </p:nvSpPr>
        <p:spPr>
          <a:xfrm>
            <a:off x="6378386" y="4448731"/>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15"/>
          <p:cNvSpPr/>
          <p:nvPr/>
        </p:nvSpPr>
        <p:spPr>
          <a:xfrm>
            <a:off x="6618192" y="3922051"/>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4" name="Google Shape;354;p15"/>
          <p:cNvSpPr/>
          <p:nvPr/>
        </p:nvSpPr>
        <p:spPr>
          <a:xfrm>
            <a:off x="7240751" y="4419602"/>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15"/>
          <p:cNvSpPr/>
          <p:nvPr/>
        </p:nvSpPr>
        <p:spPr>
          <a:xfrm>
            <a:off x="7822221" y="4484596"/>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6" name="Google Shape;356;p15"/>
          <p:cNvSpPr/>
          <p:nvPr/>
        </p:nvSpPr>
        <p:spPr>
          <a:xfrm>
            <a:off x="7617196" y="4455456"/>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7" name="Google Shape;357;p15"/>
          <p:cNvSpPr/>
          <p:nvPr/>
        </p:nvSpPr>
        <p:spPr>
          <a:xfrm>
            <a:off x="7497923" y="3573291"/>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15"/>
          <p:cNvSpPr/>
          <p:nvPr/>
        </p:nvSpPr>
        <p:spPr>
          <a:xfrm>
            <a:off x="6951076" y="4036350"/>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15"/>
          <p:cNvSpPr/>
          <p:nvPr/>
        </p:nvSpPr>
        <p:spPr>
          <a:xfrm>
            <a:off x="7174390" y="4027701"/>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0" name="Google Shape;360;p15"/>
          <p:cNvSpPr/>
          <p:nvPr/>
        </p:nvSpPr>
        <p:spPr>
          <a:xfrm>
            <a:off x="7246106" y="4045627"/>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15"/>
          <p:cNvSpPr/>
          <p:nvPr/>
        </p:nvSpPr>
        <p:spPr>
          <a:xfrm>
            <a:off x="5844209" y="3931331"/>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15"/>
          <p:cNvSpPr/>
          <p:nvPr/>
        </p:nvSpPr>
        <p:spPr>
          <a:xfrm>
            <a:off x="3420032" y="3454511"/>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15"/>
          <p:cNvSpPr/>
          <p:nvPr/>
        </p:nvSpPr>
        <p:spPr>
          <a:xfrm>
            <a:off x="4681827" y="4729747"/>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4" name="Google Shape;364;p15"/>
          <p:cNvSpPr/>
          <p:nvPr/>
        </p:nvSpPr>
        <p:spPr>
          <a:xfrm>
            <a:off x="5802414" y="3678628"/>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15"/>
          <p:cNvSpPr/>
          <p:nvPr/>
        </p:nvSpPr>
        <p:spPr>
          <a:xfrm>
            <a:off x="5840511" y="3340206"/>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 name="Google Shape;366;p15"/>
          <p:cNvSpPr/>
          <p:nvPr/>
        </p:nvSpPr>
        <p:spPr>
          <a:xfrm>
            <a:off x="5535710" y="3371579"/>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7" name="Google Shape;367;p15"/>
          <p:cNvSpPr/>
          <p:nvPr/>
        </p:nvSpPr>
        <p:spPr>
          <a:xfrm>
            <a:off x="6024293" y="5077118"/>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15"/>
          <p:cNvSpPr/>
          <p:nvPr/>
        </p:nvSpPr>
        <p:spPr>
          <a:xfrm>
            <a:off x="5618639" y="4389075"/>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15"/>
          <p:cNvSpPr/>
          <p:nvPr/>
        </p:nvSpPr>
        <p:spPr>
          <a:xfrm>
            <a:off x="5811380" y="3902731"/>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15"/>
          <p:cNvSpPr/>
          <p:nvPr/>
        </p:nvSpPr>
        <p:spPr>
          <a:xfrm>
            <a:off x="6380641" y="4404758"/>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15"/>
          <p:cNvSpPr/>
          <p:nvPr/>
        </p:nvSpPr>
        <p:spPr>
          <a:xfrm>
            <a:off x="5452488" y="3387270"/>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15"/>
          <p:cNvSpPr/>
          <p:nvPr/>
        </p:nvSpPr>
        <p:spPr>
          <a:xfrm>
            <a:off x="4009404" y="3804134"/>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15"/>
          <p:cNvSpPr/>
          <p:nvPr/>
        </p:nvSpPr>
        <p:spPr>
          <a:xfrm>
            <a:off x="6537657" y="4037508"/>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 name="Google Shape;374;p15"/>
          <p:cNvSpPr/>
          <p:nvPr/>
        </p:nvSpPr>
        <p:spPr>
          <a:xfrm>
            <a:off x="7083797" y="4189908"/>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15"/>
          <p:cNvSpPr/>
          <p:nvPr/>
        </p:nvSpPr>
        <p:spPr>
          <a:xfrm>
            <a:off x="8377663" y="4810434"/>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 name="Google Shape;376;p15"/>
          <p:cNvSpPr/>
          <p:nvPr/>
        </p:nvSpPr>
        <p:spPr>
          <a:xfrm>
            <a:off x="6750913" y="4896977"/>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7" name="Google Shape;377;p15"/>
          <p:cNvSpPr/>
          <p:nvPr/>
        </p:nvSpPr>
        <p:spPr>
          <a:xfrm>
            <a:off x="997347" y="3917581"/>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8" name="Google Shape;378;p15"/>
          <p:cNvSpPr/>
          <p:nvPr/>
        </p:nvSpPr>
        <p:spPr>
          <a:xfrm>
            <a:off x="1010794" y="4249269"/>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15"/>
          <p:cNvSpPr txBox="1">
            <a:spLocks noGrp="1"/>
          </p:cNvSpPr>
          <p:nvPr>
            <p:ph type="body" idx="1"/>
          </p:nvPr>
        </p:nvSpPr>
        <p:spPr>
          <a:xfrm>
            <a:off x="1188319" y="4183152"/>
            <a:ext cx="2348261" cy="281279"/>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ts val="1200"/>
              <a:buFont typeface="Open Sans SemiBold"/>
              <a:buNone/>
            </a:pPr>
            <a:r>
              <a:rPr lang="en-US" sz="1200"/>
              <a:t>Développement des capacités</a:t>
            </a:r>
            <a:endParaRPr/>
          </a:p>
        </p:txBody>
      </p:sp>
      <p:sp>
        <p:nvSpPr>
          <p:cNvPr id="380" name="Google Shape;380;p15"/>
          <p:cNvSpPr txBox="1"/>
          <p:nvPr/>
        </p:nvSpPr>
        <p:spPr>
          <a:xfrm>
            <a:off x="1186075" y="3851457"/>
            <a:ext cx="2348261" cy="28127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Open Sans SemiBold"/>
              <a:buNone/>
            </a:pPr>
            <a:r>
              <a:rPr lang="en-US" sz="1200" b="1" i="0">
                <a:solidFill>
                  <a:schemeClr val="dk1"/>
                </a:solidFill>
                <a:latin typeface="Open Sans SemiBold"/>
                <a:ea typeface="Open Sans SemiBold"/>
                <a:cs typeface="Open Sans SemiBold"/>
                <a:sym typeface="Open Sans SemiBold"/>
              </a:rPr>
              <a:t>Recherche et enseignement</a:t>
            </a:r>
            <a:endParaRPr/>
          </a:p>
        </p:txBody>
      </p:sp>
      <p:sp>
        <p:nvSpPr>
          <p:cNvPr id="381" name="Google Shape;381;p15"/>
          <p:cNvSpPr/>
          <p:nvPr/>
        </p:nvSpPr>
        <p:spPr>
          <a:xfrm>
            <a:off x="5972739" y="3378302"/>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15"/>
          <p:cNvSpPr/>
          <p:nvPr/>
        </p:nvSpPr>
        <p:spPr>
          <a:xfrm>
            <a:off x="5788958" y="3584491"/>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15"/>
          <p:cNvSpPr/>
          <p:nvPr/>
        </p:nvSpPr>
        <p:spPr>
          <a:xfrm>
            <a:off x="5941358" y="3555355"/>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15"/>
          <p:cNvSpPr/>
          <p:nvPr/>
        </p:nvSpPr>
        <p:spPr>
          <a:xfrm>
            <a:off x="6087035" y="3613621"/>
            <a:ext cx="132721" cy="121023"/>
          </a:xfrm>
          <a:prstGeom prst="flowChartMerge">
            <a:avLst/>
          </a:prstGeom>
          <a:solidFill>
            <a:srgbClr val="C8102E"/>
          </a:solidFill>
          <a:ln w="12700" cap="flat" cmpd="sng">
            <a:solidFill>
              <a:srgbClr val="C81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15"/>
          <p:cNvSpPr/>
          <p:nvPr/>
        </p:nvSpPr>
        <p:spPr>
          <a:xfrm>
            <a:off x="3971358" y="4226860"/>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6" name="Google Shape;386;p15"/>
          <p:cNvSpPr/>
          <p:nvPr/>
        </p:nvSpPr>
        <p:spPr>
          <a:xfrm>
            <a:off x="3720341" y="4016185"/>
            <a:ext cx="132721" cy="121023"/>
          </a:xfrm>
          <a:prstGeom prst="flowChartMerge">
            <a:avLst/>
          </a:prstGeom>
          <a:solidFill>
            <a:schemeClr val="accent1"/>
          </a:solidFill>
          <a:ln w="127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7" name="Google Shape;387;p15"/>
          <p:cNvSpPr txBox="1"/>
          <p:nvPr/>
        </p:nvSpPr>
        <p:spPr>
          <a:xfrm>
            <a:off x="1011269" y="4617945"/>
            <a:ext cx="2348261" cy="281279"/>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Clr>
                <a:schemeClr val="dk1"/>
              </a:buClr>
              <a:buSzPts val="1200"/>
              <a:buFont typeface="Open Sans SemiBold"/>
              <a:buNone/>
            </a:pPr>
            <a:r>
              <a:rPr lang="en-US" sz="1200" b="1" i="1">
                <a:solidFill>
                  <a:schemeClr val="dk1"/>
                </a:solidFill>
                <a:latin typeface="Open Sans SemiBold"/>
                <a:ea typeface="Open Sans SemiBold"/>
                <a:cs typeface="Open Sans SemiBold"/>
                <a:sym typeface="Open Sans SemiBold"/>
              </a:rPr>
              <a:t>Seulement quelques utilisations clés !</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6"/>
          <p:cNvSpPr txBox="1">
            <a:spLocks noGrp="1"/>
          </p:cNvSpPr>
          <p:nvPr>
            <p:ph type="title"/>
          </p:nvPr>
        </p:nvSpPr>
        <p:spPr>
          <a:xfrm>
            <a:off x="663880" y="2238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3.3 Applications d'OSEMOSYS</a:t>
            </a:r>
            <a:endParaRPr/>
          </a:p>
        </p:txBody>
      </p:sp>
      <p:sp>
        <p:nvSpPr>
          <p:cNvPr id="394" name="Google Shape;394;p16"/>
          <p:cNvSpPr txBox="1">
            <a:spLocks noGrp="1"/>
          </p:cNvSpPr>
          <p:nvPr>
            <p:ph type="body" idx="1"/>
          </p:nvPr>
        </p:nvSpPr>
        <p:spPr>
          <a:xfrm>
            <a:off x="663880" y="2125745"/>
            <a:ext cx="10514700" cy="3779400"/>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90000"/>
              </a:lnSpc>
              <a:spcBef>
                <a:spcPts val="0"/>
              </a:spcBef>
              <a:spcAft>
                <a:spcPts val="0"/>
              </a:spcAft>
              <a:buClr>
                <a:schemeClr val="dk1"/>
              </a:buClr>
              <a:buSzPts val="2000"/>
              <a:buFont typeface="Arial"/>
              <a:buChar char="•"/>
            </a:pPr>
            <a:r>
              <a:rPr lang="en-US"/>
              <a:t>TEMBA - La base de modèles énergétiques pour l'Afrique. </a:t>
            </a:r>
            <a:r>
              <a:rPr lang="en-US" u="sng">
                <a:solidFill>
                  <a:schemeClr val="hlink"/>
                </a:solidFill>
                <a:hlinkClick r:id="rId3"/>
              </a:rPr>
              <a:t>Lien</a:t>
            </a:r>
            <a:endParaRPr/>
          </a:p>
          <a:p>
            <a:pPr marL="342900" lvl="0" indent="-342900" algn="l" rtl="0">
              <a:lnSpc>
                <a:spcPct val="90000"/>
              </a:lnSpc>
              <a:spcBef>
                <a:spcPts val="1200"/>
              </a:spcBef>
              <a:spcAft>
                <a:spcPts val="0"/>
              </a:spcAft>
              <a:buClr>
                <a:schemeClr val="dk1"/>
              </a:buClr>
              <a:buSzPts val="2000"/>
              <a:buFont typeface="Arial"/>
              <a:buChar char="•"/>
            </a:pPr>
            <a:r>
              <a:rPr lang="en-US"/>
              <a:t>IRENA African Power Pools : Planification et perspectives des énergies renouvelables.</a:t>
            </a:r>
            <a:endParaRPr/>
          </a:p>
          <a:p>
            <a:pPr marL="342900" lvl="0" indent="-342900" algn="l" rtl="0">
              <a:lnSpc>
                <a:spcPct val="90000"/>
              </a:lnSpc>
              <a:spcBef>
                <a:spcPts val="1200"/>
              </a:spcBef>
              <a:spcAft>
                <a:spcPts val="0"/>
              </a:spcAft>
              <a:buClr>
                <a:schemeClr val="dk1"/>
              </a:buClr>
              <a:buSzPts val="2000"/>
              <a:buFont typeface="Arial"/>
              <a:buChar char="•"/>
            </a:pPr>
            <a:r>
              <a:rPr lang="en-US"/>
              <a:t>AIE WEO 2014 - Perspectives énergétiques en Afrique.</a:t>
            </a:r>
            <a:endParaRPr/>
          </a:p>
          <a:p>
            <a:pPr marL="342900" lvl="0" indent="-342900" algn="l" rtl="0">
              <a:lnSpc>
                <a:spcPct val="90000"/>
              </a:lnSpc>
              <a:spcBef>
                <a:spcPts val="1200"/>
              </a:spcBef>
              <a:spcAft>
                <a:spcPts val="0"/>
              </a:spcAft>
              <a:buClr>
                <a:schemeClr val="dk1"/>
              </a:buClr>
              <a:buSzPts val="2000"/>
              <a:buFont typeface="Arial"/>
              <a:buChar char="•"/>
            </a:pPr>
            <a:r>
              <a:rPr lang="en-US"/>
              <a:t>Banque mondiale - Renforcer la résilience climatique des infrastructures africaines. </a:t>
            </a:r>
            <a:r>
              <a:rPr lang="en-US" u="sng">
                <a:solidFill>
                  <a:schemeClr val="hlink"/>
                </a:solidFill>
                <a:hlinkClick r:id="rId4"/>
              </a:rPr>
              <a:t>Lien</a:t>
            </a:r>
            <a:endParaRPr/>
          </a:p>
          <a:p>
            <a:pPr marL="342900" lvl="0" indent="-342900" algn="l" rtl="0">
              <a:lnSpc>
                <a:spcPct val="90000"/>
              </a:lnSpc>
              <a:spcBef>
                <a:spcPts val="1200"/>
              </a:spcBef>
              <a:spcAft>
                <a:spcPts val="0"/>
              </a:spcAft>
              <a:buClr>
                <a:schemeClr val="dk1"/>
              </a:buClr>
              <a:buSzPts val="2000"/>
              <a:buFont typeface="Arial"/>
              <a:buChar char="•"/>
            </a:pPr>
            <a:r>
              <a:rPr lang="en-US">
                <a:latin typeface="Open Sans SemiBold"/>
                <a:ea typeface="Open Sans SemiBold"/>
                <a:cs typeface="Open Sans SemiBold"/>
                <a:sym typeface="Open Sans SemiBold"/>
              </a:rPr>
              <a:t>Parmi les outils de modélisation de l'ONU pour le développement durable. </a:t>
            </a:r>
            <a:r>
              <a:rPr lang="en-US" u="sng">
                <a:solidFill>
                  <a:schemeClr val="hlink"/>
                </a:solidFill>
                <a:latin typeface="Open Sans SemiBold"/>
                <a:ea typeface="Open Sans SemiBold"/>
                <a:cs typeface="Open Sans SemiBold"/>
                <a:sym typeface="Open Sans SemiBold"/>
                <a:hlinkClick r:id="rId5"/>
              </a:rPr>
              <a:t>Lien</a:t>
            </a:r>
            <a:endParaRPr>
              <a:latin typeface="Open Sans SemiBold"/>
              <a:ea typeface="Open Sans SemiBold"/>
              <a:cs typeface="Open Sans SemiBold"/>
              <a:sym typeface="Open Sans SemiBold"/>
            </a:endParaRPr>
          </a:p>
          <a:p>
            <a:pPr marL="342900" lvl="0" indent="-342900" algn="l" rtl="0">
              <a:lnSpc>
                <a:spcPct val="90000"/>
              </a:lnSpc>
              <a:spcBef>
                <a:spcPts val="1200"/>
              </a:spcBef>
              <a:spcAft>
                <a:spcPts val="0"/>
              </a:spcAft>
              <a:buClr>
                <a:schemeClr val="dk1"/>
              </a:buClr>
              <a:buSzPts val="2000"/>
              <a:buFont typeface="Arial"/>
              <a:buChar char="•"/>
            </a:pPr>
            <a:r>
              <a:rPr lang="en-US"/>
              <a:t>Utilisé par la CEE-ONU pour évaluer les avantages de la coopération eau-énergie dans les bassins hydrographiques transfrontaliers. </a:t>
            </a:r>
            <a:r>
              <a:rPr lang="en-US" u="sng">
                <a:solidFill>
                  <a:schemeClr val="hlink"/>
                </a:solidFill>
                <a:hlinkClick r:id="rId6"/>
              </a:rPr>
              <a:t>Lien</a:t>
            </a:r>
            <a:endParaRPr/>
          </a:p>
          <a:p>
            <a:pPr marL="342900" lvl="0" indent="-342900" algn="l" rtl="0">
              <a:lnSpc>
                <a:spcPct val="90000"/>
              </a:lnSpc>
              <a:spcBef>
                <a:spcPts val="1200"/>
              </a:spcBef>
              <a:spcAft>
                <a:spcPts val="0"/>
              </a:spcAft>
              <a:buClr>
                <a:schemeClr val="dk1"/>
              </a:buClr>
              <a:buSzPts val="2000"/>
              <a:buFont typeface="Arial"/>
              <a:buChar char="•"/>
            </a:pPr>
            <a:r>
              <a:rPr lang="en-US"/>
              <a:t>Utilisé par le PNUD et l'UNDESA dans les programmes de développement des capacités techniques des CLEWs pour la mise à jour des CDN. </a:t>
            </a:r>
            <a:endParaRPr/>
          </a:p>
        </p:txBody>
      </p:sp>
      <p:sp>
        <p:nvSpPr>
          <p:cNvPr id="395" name="Google Shape;395;p1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396" name="Google Shape;396;p16"/>
          <p:cNvSpPr txBox="1">
            <a:spLocks noGrp="1"/>
          </p:cNvSpPr>
          <p:nvPr>
            <p:ph type="body" idx="2"/>
          </p:nvPr>
        </p:nvSpPr>
        <p:spPr>
          <a:xfrm>
            <a:off x="663575" y="1558827"/>
            <a:ext cx="43893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t>Ce qu'il faut faire</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7"/>
          <p:cNvSpPr txBox="1">
            <a:spLocks noGrp="1"/>
          </p:cNvSpPr>
          <p:nvPr>
            <p:ph type="title"/>
          </p:nvPr>
        </p:nvSpPr>
        <p:spPr>
          <a:xfrm>
            <a:off x="663880" y="2238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3.3 Applications d'OSEMOSYS</a:t>
            </a:r>
            <a:endParaRPr/>
          </a:p>
        </p:txBody>
      </p:sp>
      <p:sp>
        <p:nvSpPr>
          <p:cNvPr id="403" name="Google Shape;403;p17"/>
          <p:cNvSpPr txBox="1">
            <a:spLocks noGrp="1"/>
          </p:cNvSpPr>
          <p:nvPr>
            <p:ph type="body" idx="1"/>
          </p:nvPr>
        </p:nvSpPr>
        <p:spPr>
          <a:xfrm>
            <a:off x="663880" y="2125745"/>
            <a:ext cx="4069500" cy="3421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rgbClr val="C8102E"/>
              </a:buClr>
              <a:buSzPts val="2000"/>
              <a:buFont typeface="Open Sans SemiBold"/>
              <a:buNone/>
            </a:pPr>
            <a:r>
              <a:rPr lang="en-US">
                <a:solidFill>
                  <a:srgbClr val="C8102E"/>
                </a:solidFill>
                <a:latin typeface="Open Sans SemiBold"/>
                <a:ea typeface="Open Sans SemiBold"/>
                <a:cs typeface="Open Sans SemiBold"/>
                <a:sym typeface="Open Sans SemiBold"/>
              </a:rPr>
              <a:t>Question: </a:t>
            </a:r>
            <a:r>
              <a:rPr lang="en-US">
                <a:latin typeface="Open Sans SemiBold"/>
                <a:ea typeface="Open Sans SemiBold"/>
                <a:cs typeface="Open Sans SemiBold"/>
                <a:sym typeface="Open Sans SemiBold"/>
              </a:rPr>
              <a:t>un certain nombre de pays dans le monde doivent rédiger leurs contributions déterminées au niveau national (c'est-à-dire les engagements pris dans le cadre de l'Accord de Paris). Ils ont besoin d'une base scientifique pour fixer de nouveaux objectifs d'atténuation et d'adaptation au climat.</a:t>
            </a:r>
            <a:endParaRPr/>
          </a:p>
        </p:txBody>
      </p:sp>
      <p:sp>
        <p:nvSpPr>
          <p:cNvPr id="404" name="Google Shape;404;p1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405" name="Google Shape;405;p17"/>
          <p:cNvSpPr txBox="1">
            <a:spLocks noGrp="1"/>
          </p:cNvSpPr>
          <p:nvPr>
            <p:ph type="body" idx="2"/>
          </p:nvPr>
        </p:nvSpPr>
        <p:spPr>
          <a:xfrm>
            <a:off x="663574" y="1558827"/>
            <a:ext cx="7250100" cy="439200"/>
          </a:xfrm>
          <a:prstGeom prst="rect">
            <a:avLst/>
          </a:prstGeom>
          <a:noFill/>
          <a:ln>
            <a:noFill/>
          </a:ln>
        </p:spPr>
        <p:txBody>
          <a:bodyPr spcFirstLastPara="1" wrap="square" lIns="91425" tIns="45700" rIns="91425" bIns="45700" anchor="ctr" anchorCtr="0">
            <a:normAutofit fontScale="77500" lnSpcReduction="20000"/>
          </a:bodyPr>
          <a:lstStyle/>
          <a:p>
            <a:pPr marL="0" lvl="0" indent="0" algn="l" rtl="0">
              <a:lnSpc>
                <a:spcPct val="90000"/>
              </a:lnSpc>
              <a:spcBef>
                <a:spcPts val="0"/>
              </a:spcBef>
              <a:spcAft>
                <a:spcPts val="0"/>
              </a:spcAft>
              <a:buClr>
                <a:srgbClr val="8EA9DA"/>
              </a:buClr>
              <a:buSzPct val="100000"/>
              <a:buFont typeface="Open Sans SemiBold"/>
              <a:buNone/>
            </a:pPr>
            <a:r>
              <a:rPr lang="en-US"/>
              <a:t>Exemple: politiques d'atténuation et d'adaptation au changement climatique</a:t>
            </a:r>
            <a:endParaRPr/>
          </a:p>
        </p:txBody>
      </p:sp>
      <p:sp>
        <p:nvSpPr>
          <p:cNvPr id="406" name="Google Shape;406;p17"/>
          <p:cNvSpPr txBox="1">
            <a:spLocks noGrp="1"/>
          </p:cNvSpPr>
          <p:nvPr>
            <p:ph type="body" idx="4"/>
          </p:nvPr>
        </p:nvSpPr>
        <p:spPr>
          <a:xfrm>
            <a:off x="663575" y="6132545"/>
            <a:ext cx="5180634" cy="25882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US" b="1">
                <a:latin typeface="Open Sans"/>
                <a:ea typeface="Open Sans"/>
                <a:cs typeface="Open Sans"/>
                <a:sym typeface="Open Sans"/>
              </a:rPr>
              <a:t>Source de l'image </a:t>
            </a:r>
            <a:r>
              <a:rPr lang="en-US">
                <a:latin typeface="Open Sans"/>
                <a:ea typeface="Open Sans"/>
                <a:cs typeface="Open Sans"/>
                <a:sym typeface="Open Sans"/>
              </a:rPr>
              <a:t>: ONU, 2021, </a:t>
            </a:r>
            <a:r>
              <a:rPr lang="en-US" u="sng">
                <a:solidFill>
                  <a:schemeClr val="hlink"/>
                </a:solidFill>
                <a:latin typeface="Open Sans"/>
                <a:ea typeface="Open Sans"/>
                <a:cs typeface="Open Sans"/>
                <a:sym typeface="Open Sans"/>
                <a:hlinkClick r:id="rId3"/>
              </a:rPr>
              <a:t>I</a:t>
            </a:r>
            <a:r>
              <a:rPr lang="en-US">
                <a:latin typeface="Open Sans"/>
                <a:ea typeface="Open Sans"/>
                <a:cs typeface="Open Sans"/>
                <a:sym typeface="Open Sans"/>
              </a:rPr>
              <a:t>, </a:t>
            </a:r>
            <a:endParaRPr/>
          </a:p>
        </p:txBody>
      </p:sp>
      <p:grpSp>
        <p:nvGrpSpPr>
          <p:cNvPr id="407" name="Google Shape;407;p17"/>
          <p:cNvGrpSpPr/>
          <p:nvPr/>
        </p:nvGrpSpPr>
        <p:grpSpPr>
          <a:xfrm>
            <a:off x="5367983" y="2125806"/>
            <a:ext cx="4462576" cy="3624077"/>
            <a:chOff x="6071445" y="1894041"/>
            <a:chExt cx="6120664" cy="4558588"/>
          </a:xfrm>
        </p:grpSpPr>
        <p:sp>
          <p:nvSpPr>
            <p:cNvPr id="408" name="Google Shape;408;p17"/>
            <p:cNvSpPr txBox="1"/>
            <p:nvPr/>
          </p:nvSpPr>
          <p:spPr>
            <a:xfrm>
              <a:off x="8605009" y="5767404"/>
              <a:ext cx="3587100" cy="3195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050">
                <a:solidFill>
                  <a:schemeClr val="dk1"/>
                </a:solidFill>
                <a:latin typeface="Open Sans"/>
                <a:ea typeface="Open Sans"/>
                <a:cs typeface="Open Sans"/>
                <a:sym typeface="Open Sans"/>
              </a:endParaRPr>
            </a:p>
          </p:txBody>
        </p:sp>
        <p:pic>
          <p:nvPicPr>
            <p:cNvPr id="409" name="Google Shape;409;p17"/>
            <p:cNvPicPr preferRelativeResize="0"/>
            <p:nvPr/>
          </p:nvPicPr>
          <p:blipFill rotWithShape="1">
            <a:blip r:embed="rId4">
              <a:alphaModFix/>
            </a:blip>
            <a:srcRect/>
            <a:stretch/>
          </p:blipFill>
          <p:spPr>
            <a:xfrm>
              <a:off x="7224170" y="3055374"/>
              <a:ext cx="1066270" cy="1069555"/>
            </a:xfrm>
            <a:prstGeom prst="rect">
              <a:avLst/>
            </a:prstGeom>
            <a:noFill/>
            <a:ln>
              <a:noFill/>
            </a:ln>
          </p:spPr>
        </p:pic>
        <p:pic>
          <p:nvPicPr>
            <p:cNvPr id="410" name="Google Shape;410;p17"/>
            <p:cNvPicPr preferRelativeResize="0"/>
            <p:nvPr/>
          </p:nvPicPr>
          <p:blipFill rotWithShape="1">
            <a:blip r:embed="rId5">
              <a:alphaModFix/>
            </a:blip>
            <a:srcRect/>
            <a:stretch/>
          </p:blipFill>
          <p:spPr>
            <a:xfrm>
              <a:off x="6074662" y="1894043"/>
              <a:ext cx="1080001" cy="1093904"/>
            </a:xfrm>
            <a:prstGeom prst="rect">
              <a:avLst/>
            </a:prstGeom>
            <a:noFill/>
            <a:ln>
              <a:noFill/>
            </a:ln>
          </p:spPr>
        </p:pic>
        <p:pic>
          <p:nvPicPr>
            <p:cNvPr id="411" name="Google Shape;411;p17"/>
            <p:cNvPicPr preferRelativeResize="0"/>
            <p:nvPr/>
          </p:nvPicPr>
          <p:blipFill rotWithShape="1">
            <a:blip r:embed="rId6">
              <a:alphaModFix/>
            </a:blip>
            <a:srcRect/>
            <a:stretch/>
          </p:blipFill>
          <p:spPr>
            <a:xfrm>
              <a:off x="7217305" y="1894041"/>
              <a:ext cx="1080000" cy="1080000"/>
            </a:xfrm>
            <a:prstGeom prst="rect">
              <a:avLst/>
            </a:prstGeom>
            <a:noFill/>
            <a:ln>
              <a:noFill/>
            </a:ln>
          </p:spPr>
        </p:pic>
        <p:pic>
          <p:nvPicPr>
            <p:cNvPr id="412" name="Google Shape;412;p17"/>
            <p:cNvPicPr preferRelativeResize="0"/>
            <p:nvPr/>
          </p:nvPicPr>
          <p:blipFill rotWithShape="1">
            <a:blip r:embed="rId7">
              <a:alphaModFix/>
            </a:blip>
            <a:srcRect/>
            <a:stretch/>
          </p:blipFill>
          <p:spPr>
            <a:xfrm>
              <a:off x="8359948" y="1901425"/>
              <a:ext cx="1080000" cy="1080000"/>
            </a:xfrm>
            <a:prstGeom prst="rect">
              <a:avLst/>
            </a:prstGeom>
            <a:noFill/>
            <a:ln>
              <a:noFill/>
            </a:ln>
          </p:spPr>
        </p:pic>
        <p:pic>
          <p:nvPicPr>
            <p:cNvPr id="413" name="Google Shape;413;p17"/>
            <p:cNvPicPr preferRelativeResize="0"/>
            <p:nvPr/>
          </p:nvPicPr>
          <p:blipFill rotWithShape="1">
            <a:blip r:embed="rId8">
              <a:alphaModFix/>
            </a:blip>
            <a:srcRect/>
            <a:stretch/>
          </p:blipFill>
          <p:spPr>
            <a:xfrm>
              <a:off x="9509456" y="1901425"/>
              <a:ext cx="1080000" cy="1080000"/>
            </a:xfrm>
            <a:prstGeom prst="rect">
              <a:avLst/>
            </a:prstGeom>
            <a:noFill/>
            <a:ln>
              <a:noFill/>
            </a:ln>
          </p:spPr>
        </p:pic>
        <p:pic>
          <p:nvPicPr>
            <p:cNvPr id="414" name="Google Shape;414;p17"/>
            <p:cNvPicPr preferRelativeResize="0"/>
            <p:nvPr/>
          </p:nvPicPr>
          <p:blipFill rotWithShape="1">
            <a:blip r:embed="rId9">
              <a:alphaModFix/>
            </a:blip>
            <a:srcRect/>
            <a:stretch/>
          </p:blipFill>
          <p:spPr>
            <a:xfrm>
              <a:off x="10652099" y="1901425"/>
              <a:ext cx="1080000" cy="1080000"/>
            </a:xfrm>
            <a:prstGeom prst="rect">
              <a:avLst/>
            </a:prstGeom>
            <a:noFill/>
            <a:ln>
              <a:noFill/>
            </a:ln>
          </p:spPr>
        </p:pic>
        <p:pic>
          <p:nvPicPr>
            <p:cNvPr id="415" name="Google Shape;415;p17"/>
            <p:cNvPicPr preferRelativeResize="0"/>
            <p:nvPr/>
          </p:nvPicPr>
          <p:blipFill rotWithShape="1">
            <a:blip r:embed="rId10">
              <a:alphaModFix/>
            </a:blip>
            <a:srcRect/>
            <a:stretch/>
          </p:blipFill>
          <p:spPr>
            <a:xfrm>
              <a:off x="6074662" y="3055374"/>
              <a:ext cx="1080000" cy="1080000"/>
            </a:xfrm>
            <a:prstGeom prst="rect">
              <a:avLst/>
            </a:prstGeom>
            <a:noFill/>
            <a:ln>
              <a:noFill/>
            </a:ln>
          </p:spPr>
        </p:pic>
        <p:pic>
          <p:nvPicPr>
            <p:cNvPr id="416" name="Google Shape;416;p17"/>
            <p:cNvPicPr preferRelativeResize="0"/>
            <p:nvPr/>
          </p:nvPicPr>
          <p:blipFill rotWithShape="1">
            <a:blip r:embed="rId11">
              <a:alphaModFix/>
            </a:blip>
            <a:srcRect/>
            <a:stretch/>
          </p:blipFill>
          <p:spPr>
            <a:xfrm>
              <a:off x="8359948" y="3057262"/>
              <a:ext cx="1080000" cy="1080000"/>
            </a:xfrm>
            <a:prstGeom prst="rect">
              <a:avLst/>
            </a:prstGeom>
            <a:noFill/>
            <a:ln>
              <a:noFill/>
            </a:ln>
          </p:spPr>
        </p:pic>
        <p:pic>
          <p:nvPicPr>
            <p:cNvPr id="417" name="Google Shape;417;p17"/>
            <p:cNvPicPr preferRelativeResize="0"/>
            <p:nvPr/>
          </p:nvPicPr>
          <p:blipFill rotWithShape="1">
            <a:blip r:embed="rId12">
              <a:alphaModFix/>
            </a:blip>
            <a:srcRect/>
            <a:stretch/>
          </p:blipFill>
          <p:spPr>
            <a:xfrm>
              <a:off x="9502591" y="3057262"/>
              <a:ext cx="1080000" cy="1080000"/>
            </a:xfrm>
            <a:prstGeom prst="rect">
              <a:avLst/>
            </a:prstGeom>
            <a:noFill/>
            <a:ln>
              <a:noFill/>
            </a:ln>
          </p:spPr>
        </p:pic>
        <p:pic>
          <p:nvPicPr>
            <p:cNvPr id="418" name="Google Shape;418;p17"/>
            <p:cNvPicPr preferRelativeResize="0"/>
            <p:nvPr/>
          </p:nvPicPr>
          <p:blipFill rotWithShape="1">
            <a:blip r:embed="rId13">
              <a:alphaModFix/>
            </a:blip>
            <a:srcRect/>
            <a:stretch/>
          </p:blipFill>
          <p:spPr>
            <a:xfrm>
              <a:off x="10652099" y="3057262"/>
              <a:ext cx="1080000" cy="1080000"/>
            </a:xfrm>
            <a:prstGeom prst="rect">
              <a:avLst/>
            </a:prstGeom>
            <a:noFill/>
            <a:ln>
              <a:noFill/>
            </a:ln>
          </p:spPr>
        </p:pic>
        <p:pic>
          <p:nvPicPr>
            <p:cNvPr id="419" name="Google Shape;419;p17"/>
            <p:cNvPicPr preferRelativeResize="0"/>
            <p:nvPr/>
          </p:nvPicPr>
          <p:blipFill rotWithShape="1">
            <a:blip r:embed="rId14">
              <a:alphaModFix/>
            </a:blip>
            <a:srcRect/>
            <a:stretch/>
          </p:blipFill>
          <p:spPr>
            <a:xfrm>
              <a:off x="6071445" y="4199856"/>
              <a:ext cx="1080000" cy="1080000"/>
            </a:xfrm>
            <a:prstGeom prst="rect">
              <a:avLst/>
            </a:prstGeom>
            <a:noFill/>
            <a:ln>
              <a:noFill/>
            </a:ln>
          </p:spPr>
        </p:pic>
        <p:pic>
          <p:nvPicPr>
            <p:cNvPr id="420" name="Google Shape;420;p17"/>
            <p:cNvPicPr preferRelativeResize="0"/>
            <p:nvPr/>
          </p:nvPicPr>
          <p:blipFill rotWithShape="1">
            <a:blip r:embed="rId15">
              <a:alphaModFix/>
            </a:blip>
            <a:srcRect/>
            <a:stretch/>
          </p:blipFill>
          <p:spPr>
            <a:xfrm>
              <a:off x="7214892" y="4190702"/>
              <a:ext cx="1080000" cy="1080000"/>
            </a:xfrm>
            <a:prstGeom prst="rect">
              <a:avLst/>
            </a:prstGeom>
            <a:noFill/>
            <a:ln>
              <a:noFill/>
            </a:ln>
          </p:spPr>
        </p:pic>
        <p:pic>
          <p:nvPicPr>
            <p:cNvPr id="421" name="Google Shape;421;p17"/>
            <p:cNvPicPr preferRelativeResize="0"/>
            <p:nvPr/>
          </p:nvPicPr>
          <p:blipFill rotWithShape="1">
            <a:blip r:embed="rId16">
              <a:alphaModFix/>
            </a:blip>
            <a:srcRect/>
            <a:stretch/>
          </p:blipFill>
          <p:spPr>
            <a:xfrm>
              <a:off x="8358340" y="4199856"/>
              <a:ext cx="1080000" cy="1080000"/>
            </a:xfrm>
            <a:prstGeom prst="rect">
              <a:avLst/>
            </a:prstGeom>
            <a:noFill/>
            <a:ln>
              <a:noFill/>
            </a:ln>
          </p:spPr>
        </p:pic>
        <p:pic>
          <p:nvPicPr>
            <p:cNvPr id="422" name="Google Shape;422;p17"/>
            <p:cNvPicPr preferRelativeResize="0"/>
            <p:nvPr/>
          </p:nvPicPr>
          <p:blipFill rotWithShape="1">
            <a:blip r:embed="rId17">
              <a:alphaModFix/>
            </a:blip>
            <a:srcRect/>
            <a:stretch/>
          </p:blipFill>
          <p:spPr>
            <a:xfrm>
              <a:off x="9508652" y="4199856"/>
              <a:ext cx="1080000" cy="1080000"/>
            </a:xfrm>
            <a:prstGeom prst="rect">
              <a:avLst/>
            </a:prstGeom>
            <a:noFill/>
            <a:ln>
              <a:noFill/>
            </a:ln>
          </p:spPr>
        </p:pic>
        <p:pic>
          <p:nvPicPr>
            <p:cNvPr id="423" name="Google Shape;423;p17"/>
            <p:cNvPicPr preferRelativeResize="0"/>
            <p:nvPr/>
          </p:nvPicPr>
          <p:blipFill rotWithShape="1">
            <a:blip r:embed="rId18">
              <a:alphaModFix/>
            </a:blip>
            <a:srcRect/>
            <a:stretch/>
          </p:blipFill>
          <p:spPr>
            <a:xfrm>
              <a:off x="10652099" y="4199856"/>
              <a:ext cx="1080000" cy="1080000"/>
            </a:xfrm>
            <a:prstGeom prst="rect">
              <a:avLst/>
            </a:prstGeom>
            <a:noFill/>
            <a:ln>
              <a:noFill/>
            </a:ln>
          </p:spPr>
        </p:pic>
        <p:pic>
          <p:nvPicPr>
            <p:cNvPr id="424" name="Google Shape;424;p17"/>
            <p:cNvPicPr preferRelativeResize="0"/>
            <p:nvPr/>
          </p:nvPicPr>
          <p:blipFill rotWithShape="1">
            <a:blip r:embed="rId19">
              <a:alphaModFix/>
            </a:blip>
            <a:srcRect/>
            <a:stretch/>
          </p:blipFill>
          <p:spPr>
            <a:xfrm>
              <a:off x="6071445" y="5352035"/>
              <a:ext cx="1068682" cy="1100594"/>
            </a:xfrm>
            <a:prstGeom prst="rect">
              <a:avLst/>
            </a:prstGeom>
            <a:noFill/>
            <a:ln>
              <a:noFill/>
            </a:ln>
          </p:spPr>
        </p:pic>
        <p:pic>
          <p:nvPicPr>
            <p:cNvPr id="425" name="Google Shape;425;p17"/>
            <p:cNvPicPr preferRelativeResize="0"/>
            <p:nvPr/>
          </p:nvPicPr>
          <p:blipFill rotWithShape="1">
            <a:blip r:embed="rId20">
              <a:alphaModFix/>
            </a:blip>
            <a:srcRect/>
            <a:stretch/>
          </p:blipFill>
          <p:spPr>
            <a:xfrm>
              <a:off x="7210440" y="5348272"/>
              <a:ext cx="1100594" cy="1100594"/>
            </a:xfrm>
            <a:prstGeom prst="rect">
              <a:avLst/>
            </a:prstGeom>
            <a:noFill/>
            <a:ln>
              <a:noFill/>
            </a:ln>
          </p:spPr>
        </p:pic>
      </p:gr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18"/>
          <p:cNvSpPr txBox="1">
            <a:spLocks noGrp="1"/>
          </p:cNvSpPr>
          <p:nvPr>
            <p:ph type="title"/>
          </p:nvPr>
        </p:nvSpPr>
        <p:spPr>
          <a:xfrm>
            <a:off x="663880" y="4524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3.3 Applications d'OSEMOSYS</a:t>
            </a:r>
            <a:endParaRPr/>
          </a:p>
        </p:txBody>
      </p:sp>
      <p:sp>
        <p:nvSpPr>
          <p:cNvPr id="432" name="Google Shape;432;p1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433" name="Google Shape;433;p18"/>
          <p:cNvSpPr txBox="1">
            <a:spLocks noGrp="1"/>
          </p:cNvSpPr>
          <p:nvPr>
            <p:ph type="body" idx="2"/>
          </p:nvPr>
        </p:nvSpPr>
        <p:spPr>
          <a:xfrm>
            <a:off x="663574" y="1787427"/>
            <a:ext cx="6911400" cy="439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en-US"/>
              <a:t>Exemple : politiques d'atténuation et d'adaptation au changement climatique</a:t>
            </a:r>
            <a:endParaRPr/>
          </a:p>
        </p:txBody>
      </p:sp>
      <p:pic>
        <p:nvPicPr>
          <p:cNvPr id="434" name="Google Shape;434;p18"/>
          <p:cNvPicPr preferRelativeResize="0"/>
          <p:nvPr/>
        </p:nvPicPr>
        <p:blipFill rotWithShape="1">
          <a:blip r:embed="rId3">
            <a:alphaModFix/>
          </a:blip>
          <a:srcRect/>
          <a:stretch/>
        </p:blipFill>
        <p:spPr>
          <a:xfrm>
            <a:off x="1169894" y="2495377"/>
            <a:ext cx="8421622" cy="3120824"/>
          </a:xfrm>
          <a:prstGeom prst="rect">
            <a:avLst/>
          </a:prstGeom>
          <a:noFill/>
          <a:ln>
            <a:noFill/>
          </a:ln>
        </p:spPr>
      </p:pic>
      <p:sp>
        <p:nvSpPr>
          <p:cNvPr id="435" name="Google Shape;435;p18"/>
          <p:cNvSpPr/>
          <p:nvPr/>
        </p:nvSpPr>
        <p:spPr>
          <a:xfrm>
            <a:off x="5474187" y="2495376"/>
            <a:ext cx="3701400" cy="2634600"/>
          </a:xfrm>
          <a:prstGeom prst="ellipse">
            <a:avLst/>
          </a:prstGeom>
          <a:noFill/>
          <a:ln w="28575" cap="flat" cmpd="sng">
            <a:solidFill>
              <a:srgbClr val="00206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18"/>
          <p:cNvSpPr/>
          <p:nvPr/>
        </p:nvSpPr>
        <p:spPr>
          <a:xfrm>
            <a:off x="1306567" y="2418422"/>
            <a:ext cx="5190000" cy="3336900"/>
          </a:xfrm>
          <a:prstGeom prst="ellipse">
            <a:avLst/>
          </a:prstGeom>
          <a:noFill/>
          <a:ln w="28575"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9"/>
          <p:cNvSpPr txBox="1">
            <a:spLocks noGrp="1"/>
          </p:cNvSpPr>
          <p:nvPr>
            <p:ph type="title"/>
          </p:nvPr>
        </p:nvSpPr>
        <p:spPr>
          <a:xfrm>
            <a:off x="663880" y="4524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3.3 Applications d'OSEMOSYS</a:t>
            </a:r>
            <a:endParaRPr/>
          </a:p>
        </p:txBody>
      </p:sp>
      <p:sp>
        <p:nvSpPr>
          <p:cNvPr id="443" name="Google Shape;443;p19"/>
          <p:cNvSpPr txBox="1">
            <a:spLocks noGrp="1"/>
          </p:cNvSpPr>
          <p:nvPr>
            <p:ph type="body" idx="1"/>
          </p:nvPr>
        </p:nvSpPr>
        <p:spPr>
          <a:xfrm>
            <a:off x="663874" y="2354350"/>
            <a:ext cx="4551900" cy="3421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C8102E"/>
              </a:buClr>
              <a:buSzPts val="2000"/>
              <a:buFont typeface="Open Sans SemiBold"/>
              <a:buNone/>
            </a:pPr>
            <a:r>
              <a:rPr lang="en-US">
                <a:solidFill>
                  <a:srgbClr val="C8102E"/>
                </a:solidFill>
                <a:latin typeface="Open Sans SemiBold"/>
                <a:ea typeface="Open Sans SemiBold"/>
                <a:cs typeface="Open Sans SemiBold"/>
                <a:sym typeface="Open Sans SemiBold"/>
              </a:rPr>
              <a:t>Question: </a:t>
            </a:r>
            <a:r>
              <a:rPr lang="en-US">
                <a:latin typeface="Open Sans SemiBold"/>
                <a:ea typeface="Open Sans SemiBold"/>
                <a:cs typeface="Open Sans SemiBold"/>
                <a:sym typeface="Open Sans SemiBold"/>
              </a:rPr>
              <a:t>l'exploitation coordonnée de barrages en cascade et de centrales hydroélectriques dans des bassins fluviaux transfrontaliers peut-elle contribuer à atténuer les extrêmes climatiques (par exemple, les inondations) et à soutenir la diplomatie de l'eau et de l'énergie? </a:t>
            </a:r>
            <a:endParaRPr/>
          </a:p>
        </p:txBody>
      </p:sp>
      <p:sp>
        <p:nvSpPr>
          <p:cNvPr id="444" name="Google Shape;444;p1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445" name="Google Shape;445;p19"/>
          <p:cNvSpPr txBox="1">
            <a:spLocks noGrp="1"/>
          </p:cNvSpPr>
          <p:nvPr>
            <p:ph type="body" idx="2"/>
          </p:nvPr>
        </p:nvSpPr>
        <p:spPr>
          <a:xfrm>
            <a:off x="663574" y="1787427"/>
            <a:ext cx="72501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t>Exemple: coopération eau-énergie</a:t>
            </a:r>
            <a:endParaRPr/>
          </a:p>
        </p:txBody>
      </p:sp>
      <p:sp>
        <p:nvSpPr>
          <p:cNvPr id="446" name="Google Shape;446;p19"/>
          <p:cNvSpPr txBox="1">
            <a:spLocks noGrp="1"/>
          </p:cNvSpPr>
          <p:nvPr>
            <p:ph type="body" idx="4"/>
          </p:nvPr>
        </p:nvSpPr>
        <p:spPr>
          <a:xfrm>
            <a:off x="663574" y="6132545"/>
            <a:ext cx="6651625" cy="25882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US" b="1">
                <a:latin typeface="Open Sans"/>
                <a:ea typeface="Open Sans"/>
                <a:cs typeface="Open Sans"/>
                <a:sym typeface="Open Sans"/>
              </a:rPr>
              <a:t>Source de l'image </a:t>
            </a:r>
            <a:r>
              <a:rPr lang="en-US">
                <a:latin typeface="Open Sans"/>
                <a:ea typeface="Open Sans"/>
                <a:cs typeface="Open Sans"/>
                <a:sym typeface="Open Sans"/>
              </a:rPr>
              <a:t>: </a:t>
            </a:r>
            <a:r>
              <a:rPr lang="en-US"/>
              <a:t>Photo par </a:t>
            </a:r>
            <a:r>
              <a:rPr lang="en-US" u="sng">
                <a:solidFill>
                  <a:schemeClr val="hlink"/>
                </a:solidFill>
                <a:hlinkClick r:id="rId3"/>
              </a:rPr>
              <a:t>Avi Richards </a:t>
            </a:r>
            <a:r>
              <a:rPr lang="en-US"/>
              <a:t>sur Unsplash </a:t>
            </a:r>
            <a:endParaRPr/>
          </a:p>
        </p:txBody>
      </p:sp>
      <p:pic>
        <p:nvPicPr>
          <p:cNvPr id="447" name="Google Shape;447;p19"/>
          <p:cNvPicPr preferRelativeResize="0"/>
          <p:nvPr/>
        </p:nvPicPr>
        <p:blipFill rotWithShape="1">
          <a:blip r:embed="rId4">
            <a:alphaModFix/>
          </a:blip>
          <a:srcRect/>
          <a:stretch/>
        </p:blipFill>
        <p:spPr>
          <a:xfrm>
            <a:off x="6006689" y="2397714"/>
            <a:ext cx="3947156" cy="2960367"/>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Résultats de l'apprentissage</a:t>
            </a:r>
            <a:endParaRPr/>
          </a:p>
        </p:txBody>
      </p:sp>
      <p:sp>
        <p:nvSpPr>
          <p:cNvPr id="153" name="Google Shape;153;p2"/>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000"/>
              <a:buFont typeface="Arial"/>
              <a:buChar char="•"/>
            </a:pPr>
            <a:r>
              <a:rPr lang="en-US"/>
              <a:t>OIT1 : décrire les différents types d'outils de modélisation énergétique et leur utilisation</a:t>
            </a:r>
            <a:endParaRPr/>
          </a:p>
          <a:p>
            <a:pPr marL="457200" lvl="0" indent="-457200" algn="l" rtl="0">
              <a:lnSpc>
                <a:spcPct val="90000"/>
              </a:lnSpc>
              <a:spcBef>
                <a:spcPts val="1200"/>
              </a:spcBef>
              <a:spcAft>
                <a:spcPts val="0"/>
              </a:spcAft>
              <a:buClr>
                <a:schemeClr val="dk1"/>
              </a:buClr>
              <a:buSzPts val="2000"/>
              <a:buFont typeface="Arial"/>
              <a:buChar char="•"/>
            </a:pPr>
            <a:r>
              <a:rPr lang="en-US"/>
              <a:t>OIT2 : Décrire OSeMOSYS et son rôle parmi les différents outils de modélisation énergétique.</a:t>
            </a:r>
            <a:endParaRPr/>
          </a:p>
          <a:p>
            <a:pPr marL="457200" lvl="0" indent="-457200" algn="l" rtl="0">
              <a:lnSpc>
                <a:spcPct val="90000"/>
              </a:lnSpc>
              <a:spcBef>
                <a:spcPts val="1200"/>
              </a:spcBef>
              <a:spcAft>
                <a:spcPts val="0"/>
              </a:spcAft>
              <a:buClr>
                <a:schemeClr val="dk1"/>
              </a:buClr>
              <a:buSzPts val="2000"/>
              <a:buFont typeface="Arial"/>
              <a:buChar char="•"/>
            </a:pPr>
            <a:r>
              <a:rPr lang="en-US"/>
              <a:t>OIT3 : Réfléchir aux principales applications et utilisations d'OSeMOSYS</a:t>
            </a:r>
            <a:endParaRPr/>
          </a:p>
          <a:p>
            <a:pPr marL="457200" lvl="0" indent="-457200" algn="l" rtl="0">
              <a:lnSpc>
                <a:spcPct val="90000"/>
              </a:lnSpc>
              <a:spcBef>
                <a:spcPts val="1200"/>
              </a:spcBef>
              <a:spcAft>
                <a:spcPts val="0"/>
              </a:spcAft>
              <a:buClr>
                <a:schemeClr val="dk1"/>
              </a:buClr>
              <a:buSzPts val="2000"/>
              <a:buFont typeface="Arial"/>
              <a:buChar char="•"/>
            </a:pPr>
            <a:r>
              <a:rPr lang="en-US"/>
              <a:t>OIT4 : Identifier les caractéristiques et les éléments clés d'OSeMOSYS </a:t>
            </a:r>
            <a:endParaRPr/>
          </a:p>
          <a:p>
            <a:pPr marL="0" lvl="0" indent="0" algn="l" rtl="0">
              <a:lnSpc>
                <a:spcPct val="90000"/>
              </a:lnSpc>
              <a:spcBef>
                <a:spcPts val="1200"/>
              </a:spcBef>
              <a:spcAft>
                <a:spcPts val="0"/>
              </a:spcAft>
              <a:buClr>
                <a:schemeClr val="dk1"/>
              </a:buClr>
              <a:buSzPts val="2000"/>
              <a:buFont typeface="Open Sans SemiBold"/>
              <a:buNone/>
            </a:pPr>
            <a:endParaRPr/>
          </a:p>
        </p:txBody>
      </p:sp>
      <p:sp>
        <p:nvSpPr>
          <p:cNvPr id="154" name="Google Shape;154;p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55" name="Google Shape;155;p2"/>
          <p:cNvSpPr txBox="1">
            <a:spLocks noGrp="1"/>
          </p:cNvSpPr>
          <p:nvPr>
            <p:ph type="body" idx="2"/>
          </p:nvPr>
        </p:nvSpPr>
        <p:spPr>
          <a:xfrm>
            <a:off x="663574" y="2016027"/>
            <a:ext cx="6075535" cy="439247"/>
          </a:xfrm>
          <a:prstGeom prst="rect">
            <a:avLst/>
          </a:prstGeom>
          <a:noFill/>
          <a:ln>
            <a:noFill/>
          </a:ln>
        </p:spPr>
        <p:txBody>
          <a:bodyPr spcFirstLastPara="1" wrap="square" lIns="91425" tIns="45700" rIns="91425" bIns="45700" anchor="ctr" anchorCtr="0">
            <a:normAutofit fontScale="85000" lnSpcReduction="10000"/>
          </a:bodyPr>
          <a:lstStyle/>
          <a:p>
            <a:pPr marL="0" lvl="0" indent="0" algn="l" rtl="0">
              <a:lnSpc>
                <a:spcPct val="90000"/>
              </a:lnSpc>
              <a:spcBef>
                <a:spcPts val="0"/>
              </a:spcBef>
              <a:spcAft>
                <a:spcPts val="0"/>
              </a:spcAft>
              <a:buClr>
                <a:srgbClr val="8EA9DA"/>
              </a:buClr>
              <a:buSzPts val="2000"/>
              <a:buFont typeface="Open Sans SemiBold"/>
              <a:buNone/>
            </a:pPr>
            <a:r>
              <a:rPr lang="en-US">
                <a:latin typeface="Open Sans SemiBold"/>
                <a:ea typeface="Open Sans SemiBold"/>
                <a:cs typeface="Open Sans SemiBold"/>
                <a:sym typeface="Open Sans SemiBold"/>
              </a:rPr>
              <a:t>À la fin de cette conférence, vous serez en mesure de :</a:t>
            </a:r>
            <a:endParaRPr>
              <a:latin typeface="Open Sans SemiBold"/>
              <a:ea typeface="Open Sans SemiBold"/>
              <a:cs typeface="Open Sans SemiBold"/>
              <a:sym typeface="Open Sans SemiBold"/>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0"/>
          <p:cNvSpPr txBox="1">
            <a:spLocks noGrp="1"/>
          </p:cNvSpPr>
          <p:nvPr>
            <p:ph type="title"/>
          </p:nvPr>
        </p:nvSpPr>
        <p:spPr>
          <a:xfrm>
            <a:off x="663880" y="300037"/>
            <a:ext cx="96018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Lecture 3.3 Références</a:t>
            </a:r>
            <a:endParaRPr/>
          </a:p>
        </p:txBody>
      </p:sp>
      <p:sp>
        <p:nvSpPr>
          <p:cNvPr id="453" name="Google Shape;453;p2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454" name="Google Shape;454;p20"/>
          <p:cNvSpPr txBox="1"/>
          <p:nvPr/>
        </p:nvSpPr>
        <p:spPr>
          <a:xfrm>
            <a:off x="663575" y="1586343"/>
            <a:ext cx="6440700" cy="43917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1600"/>
              <a:buFont typeface="Calibri"/>
              <a:buAutoNum type="arabicPeriod"/>
            </a:pPr>
            <a:r>
              <a:rPr lang="en-US" sz="1600">
                <a:solidFill>
                  <a:srgbClr val="000000"/>
                </a:solidFill>
                <a:latin typeface="Open Sans"/>
                <a:ea typeface="Open Sans"/>
                <a:cs typeface="Open Sans"/>
                <a:sym typeface="Open Sans"/>
              </a:rPr>
              <a:t>Pappis, I., Howells, M., Sridharan, V., Usher, W., Shivakumar, A., Gardumi, F., Ramos, E.P., Energy projections for African countries, European Commission Joint Research Centre, 2019</a:t>
            </a:r>
            <a:endParaRPr sz="1600">
              <a:solidFill>
                <a:srgbClr val="000000"/>
              </a:solidFill>
              <a:latin typeface="Open Sans"/>
              <a:ea typeface="Open Sans"/>
              <a:cs typeface="Open Sans"/>
              <a:sym typeface="Open Sans"/>
            </a:endParaRPr>
          </a:p>
          <a:p>
            <a:pPr marL="342900" lvl="0" indent="-342900" algn="l" rtl="0">
              <a:lnSpc>
                <a:spcPct val="90000"/>
              </a:lnSpc>
              <a:spcBef>
                <a:spcPts val="1000"/>
              </a:spcBef>
              <a:spcAft>
                <a:spcPts val="0"/>
              </a:spcAft>
              <a:buClr>
                <a:srgbClr val="000000"/>
              </a:buClr>
              <a:buSzPts val="1600"/>
              <a:buFont typeface="Calibri"/>
              <a:buAutoNum type="arabicPeriod"/>
            </a:pPr>
            <a:r>
              <a:rPr lang="en-US" sz="1600">
                <a:solidFill>
                  <a:srgbClr val="000000"/>
                </a:solidFill>
                <a:latin typeface="Open Sans"/>
                <a:ea typeface="Open Sans"/>
                <a:cs typeface="Open Sans"/>
                <a:sym typeface="Open Sans"/>
              </a:rPr>
              <a:t>Cervigni, R., Liden, R., Neumann, J.E., Strzepek, K.M., Enhancing the Climate Resilience of Africa's Infrastructure : The Power and Water Sectors, Washington, DC, World Bank, 2015, https://openknowledge.worldbank.org/handle/10986/21875</a:t>
            </a:r>
            <a:endParaRPr sz="1600">
              <a:solidFill>
                <a:srgbClr val="000000"/>
              </a:solidFill>
              <a:latin typeface="Open Sans"/>
              <a:ea typeface="Open Sans"/>
              <a:cs typeface="Open Sans"/>
              <a:sym typeface="Open Sans"/>
            </a:endParaRPr>
          </a:p>
          <a:p>
            <a:pPr marL="342900" lvl="0" indent="-342900" algn="l" rtl="0">
              <a:lnSpc>
                <a:spcPct val="90000"/>
              </a:lnSpc>
              <a:spcBef>
                <a:spcPts val="1000"/>
              </a:spcBef>
              <a:spcAft>
                <a:spcPts val="0"/>
              </a:spcAft>
              <a:buClr>
                <a:srgbClr val="000000"/>
              </a:buClr>
              <a:buSzPts val="1600"/>
              <a:buFont typeface="Calibri"/>
              <a:buAutoNum type="arabicPeriod"/>
            </a:pPr>
            <a:r>
              <a:rPr lang="en-US" sz="1600">
                <a:solidFill>
                  <a:srgbClr val="000000"/>
                </a:solidFill>
                <a:latin typeface="Open Sans"/>
                <a:ea typeface="Open Sans"/>
                <a:cs typeface="Open Sans"/>
                <a:sym typeface="Open Sans"/>
              </a:rPr>
              <a:t>UNECE, Reconciling resource uses in transboundary basins: assessment of the water-food-energy-ecosystems nexus in the Sava River Basin, 2016</a:t>
            </a:r>
            <a:endParaRPr sz="1600">
              <a:solidFill>
                <a:srgbClr val="000000"/>
              </a:solidFill>
              <a:latin typeface="Open Sans"/>
              <a:ea typeface="Open Sans"/>
              <a:cs typeface="Open Sans"/>
              <a:sym typeface="Open Sans"/>
            </a:endParaRPr>
          </a:p>
          <a:p>
            <a:pPr marL="342900" lvl="0" indent="-342900" algn="l" rtl="0">
              <a:lnSpc>
                <a:spcPct val="90000"/>
              </a:lnSpc>
              <a:spcBef>
                <a:spcPts val="1000"/>
              </a:spcBef>
              <a:spcAft>
                <a:spcPts val="0"/>
              </a:spcAft>
              <a:buClr>
                <a:srgbClr val="000000"/>
              </a:buClr>
              <a:buSzPts val="1600"/>
              <a:buFont typeface="Calibri"/>
              <a:buAutoNum type="arabicPeriod"/>
            </a:pPr>
            <a:r>
              <a:rPr lang="en-US" sz="1600">
                <a:solidFill>
                  <a:srgbClr val="000000"/>
                </a:solidFill>
                <a:latin typeface="Open Sans"/>
                <a:ea typeface="Open Sans"/>
                <a:cs typeface="Open Sans"/>
                <a:sym typeface="Open Sans"/>
              </a:rPr>
              <a:t>UNDESA, UNDP, Modelling Tools for Sustainable Development, 2016</a:t>
            </a:r>
            <a:endParaRPr sz="1600">
              <a:solidFill>
                <a:srgbClr val="000000"/>
              </a:solidFill>
              <a:latin typeface="Open Sans"/>
              <a:ea typeface="Open Sans"/>
              <a:cs typeface="Open Sans"/>
              <a:sym typeface="Open Sans"/>
            </a:endParaRPr>
          </a:p>
          <a:p>
            <a:pPr marL="342900" lvl="0" indent="-342900" algn="l" rtl="0">
              <a:lnSpc>
                <a:spcPct val="90000"/>
              </a:lnSpc>
              <a:spcBef>
                <a:spcPts val="1000"/>
              </a:spcBef>
              <a:spcAft>
                <a:spcPts val="0"/>
              </a:spcAft>
              <a:buClr>
                <a:srgbClr val="000000"/>
              </a:buClr>
              <a:buSzPts val="1600"/>
              <a:buFont typeface="Calibri"/>
              <a:buAutoNum type="arabicPeriod"/>
            </a:pPr>
            <a:r>
              <a:rPr lang="en-US" sz="1600">
                <a:solidFill>
                  <a:srgbClr val="000000"/>
                </a:solidFill>
                <a:latin typeface="Open Sans"/>
                <a:ea typeface="Open Sans"/>
                <a:cs typeface="Open Sans"/>
                <a:sym typeface="Open Sans"/>
              </a:rPr>
              <a:t>Almulla, Y., Ramos, E.P., Gardumi, F., Taliotis, C., Lipponen, A., Howells, M., The role of Energy-Water nexus to motivate transboundary cooperation:: An indicative analysis of the Drina River Basin, International Journal of Sustainable Energy Planning and Management, 18, 2018, pp. 3-28</a:t>
            </a: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3.4 Les bases d'OSeMOSYS</a:t>
            </a:r>
            <a:endParaRPr/>
          </a:p>
        </p:txBody>
      </p:sp>
      <p:sp>
        <p:nvSpPr>
          <p:cNvPr id="461" name="Google Shape;461;p2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462" name="Google Shape;462;p21"/>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t>Structure</a:t>
            </a:r>
            <a:endParaRPr/>
          </a:p>
        </p:txBody>
      </p:sp>
      <p:grpSp>
        <p:nvGrpSpPr>
          <p:cNvPr id="463" name="Google Shape;463;p21"/>
          <p:cNvGrpSpPr/>
          <p:nvPr/>
        </p:nvGrpSpPr>
        <p:grpSpPr>
          <a:xfrm>
            <a:off x="830943" y="2874636"/>
            <a:ext cx="10515599" cy="2823649"/>
            <a:chOff x="830943" y="2874636"/>
            <a:chExt cx="10515599" cy="2823649"/>
          </a:xfrm>
        </p:grpSpPr>
        <p:sp>
          <p:nvSpPr>
            <p:cNvPr id="464" name="Google Shape;464;p21"/>
            <p:cNvSpPr/>
            <p:nvPr/>
          </p:nvSpPr>
          <p:spPr>
            <a:xfrm>
              <a:off x="830943" y="2874637"/>
              <a:ext cx="3203971" cy="1043293"/>
            </a:xfrm>
            <a:custGeom>
              <a:avLst/>
              <a:gdLst/>
              <a:ahLst/>
              <a:cxnLst/>
              <a:rect l="l" t="t" r="r" b="b"/>
              <a:pathLst>
                <a:path w="3203971" h="1043155" extrusionOk="0">
                  <a:moveTo>
                    <a:pt x="0" y="0"/>
                  </a:moveTo>
                  <a:lnTo>
                    <a:pt x="3203971" y="0"/>
                  </a:lnTo>
                  <a:lnTo>
                    <a:pt x="3203971" y="1043155"/>
                  </a:lnTo>
                  <a:lnTo>
                    <a:pt x="0" y="1043155"/>
                  </a:lnTo>
                  <a:lnTo>
                    <a:pt x="0" y="0"/>
                  </a:lnTo>
                  <a:close/>
                </a:path>
              </a:pathLst>
            </a:custGeom>
            <a:solidFill>
              <a:srgbClr val="4371C3"/>
            </a:solidFill>
            <a:ln w="12700" cap="flat" cmpd="sng">
              <a:solidFill>
                <a:srgbClr val="4371C3"/>
              </a:solidFill>
              <a:prstDash val="solid"/>
              <a:miter lim="800000"/>
              <a:headEnd type="none" w="sm" len="sm"/>
              <a:tailEnd type="none" w="sm" len="sm"/>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Clr>
                  <a:schemeClr val="lt1"/>
                </a:buClr>
                <a:buSzPts val="2000"/>
                <a:buFont typeface="Open Sans"/>
                <a:buNone/>
              </a:pPr>
              <a:r>
                <a:rPr lang="en-US" sz="2000" b="1">
                  <a:solidFill>
                    <a:schemeClr val="lt1"/>
                  </a:solidFill>
                  <a:latin typeface="Open Sans"/>
                  <a:ea typeface="Open Sans"/>
                  <a:cs typeface="Open Sans"/>
                  <a:sym typeface="Open Sans"/>
                </a:rPr>
                <a:t>Jeux</a:t>
              </a:r>
              <a:endParaRPr/>
            </a:p>
            <a:p>
              <a:pPr marL="0" marR="0" lvl="0" indent="0" algn="ctr" rtl="0">
                <a:lnSpc>
                  <a:spcPct val="90000"/>
                </a:lnSpc>
                <a:spcBef>
                  <a:spcPts val="0"/>
                </a:spcBef>
                <a:spcAft>
                  <a:spcPts val="0"/>
                </a:spcAft>
                <a:buClr>
                  <a:schemeClr val="lt1"/>
                </a:buClr>
                <a:buSzPts val="2000"/>
                <a:buFont typeface="Open Sans"/>
                <a:buNone/>
              </a:pPr>
              <a:r>
                <a:rPr lang="en-US" sz="2000" b="1">
                  <a:solidFill>
                    <a:schemeClr val="lt1"/>
                  </a:solidFill>
                  <a:latin typeface="Open Sans"/>
                  <a:ea typeface="Open Sans"/>
                  <a:cs typeface="Open Sans"/>
                  <a:sym typeface="Open Sans"/>
                </a:rPr>
                <a:t>(Composants)</a:t>
              </a:r>
              <a:endParaRPr/>
            </a:p>
          </p:txBody>
        </p:sp>
        <p:sp>
          <p:nvSpPr>
            <p:cNvPr id="465" name="Google Shape;465;p21"/>
            <p:cNvSpPr/>
            <p:nvPr/>
          </p:nvSpPr>
          <p:spPr>
            <a:xfrm>
              <a:off x="830943" y="4086339"/>
              <a:ext cx="3203971" cy="1606812"/>
            </a:xfrm>
            <a:custGeom>
              <a:avLst/>
              <a:gdLst/>
              <a:ahLst/>
              <a:cxnLst/>
              <a:rect l="l" t="t" r="r" b="b"/>
              <a:pathLst>
                <a:path w="3203971" h="1579489" extrusionOk="0">
                  <a:moveTo>
                    <a:pt x="0" y="0"/>
                  </a:moveTo>
                  <a:lnTo>
                    <a:pt x="3203971" y="0"/>
                  </a:lnTo>
                  <a:lnTo>
                    <a:pt x="3203971" y="1579489"/>
                  </a:lnTo>
                  <a:lnTo>
                    <a:pt x="0" y="1579489"/>
                  </a:lnTo>
                  <a:lnTo>
                    <a:pt x="0" y="0"/>
                  </a:lnTo>
                  <a:close/>
                </a:path>
              </a:pathLst>
            </a:custGeom>
            <a:solidFill>
              <a:srgbClr val="CDD4E7">
                <a:alpha val="89803"/>
              </a:srgbClr>
            </a:solidFill>
            <a:ln w="12700" cap="flat" cmpd="sng">
              <a:solidFill>
                <a:srgbClr val="CDD4E7">
                  <a:alpha val="89803"/>
                </a:srgbClr>
              </a:solidFill>
              <a:prstDash val="solid"/>
              <a:miter lim="800000"/>
              <a:headEnd type="none" w="sm" len="sm"/>
              <a:tailEnd type="none" w="sm" len="sm"/>
            </a:ln>
          </p:spPr>
          <p:txBody>
            <a:bodyPr spcFirstLastPara="1" wrap="square" lIns="64000" tIns="64000" rIns="85325" bIns="96000"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200" b="0" i="0" u="none" strike="noStrike" cap="none">
                  <a:solidFill>
                    <a:schemeClr val="dk1"/>
                  </a:solidFill>
                  <a:latin typeface="Open Sans"/>
                  <a:ea typeface="Open Sans"/>
                  <a:cs typeface="Open Sans"/>
                  <a:sym typeface="Open Sans"/>
                </a:rPr>
                <a:t>RÉGION</a:t>
              </a:r>
              <a:endParaRPr sz="1200" b="0" i="0" u="none" strike="noStrike" cap="none">
                <a:solidFill>
                  <a:schemeClr val="dk1"/>
                </a:solidFill>
                <a:latin typeface="Open Sans"/>
                <a:ea typeface="Open Sans"/>
                <a:cs typeface="Open Sans"/>
                <a:sym typeface="Open Sans"/>
              </a:endParaRPr>
            </a:p>
            <a:p>
              <a:pPr marL="114300" marR="0" lvl="1" indent="-114300" algn="l" rtl="0">
                <a:lnSpc>
                  <a:spcPct val="90000"/>
                </a:lnSpc>
                <a:spcBef>
                  <a:spcPts val="180"/>
                </a:spcBef>
                <a:spcAft>
                  <a:spcPts val="0"/>
                </a:spcAft>
                <a:buClr>
                  <a:schemeClr val="dk1"/>
                </a:buClr>
                <a:buSzPts val="1200"/>
                <a:buFont typeface="Open Sans"/>
                <a:buChar char="•"/>
              </a:pPr>
              <a:r>
                <a:rPr lang="en-US" sz="1200" b="0" i="0" u="none" strike="noStrike" cap="none">
                  <a:solidFill>
                    <a:schemeClr val="dk1"/>
                  </a:solidFill>
                  <a:latin typeface="Open Sans"/>
                  <a:ea typeface="Open Sans"/>
                  <a:cs typeface="Open Sans"/>
                  <a:sym typeface="Open Sans"/>
                </a:rPr>
                <a:t>ANNÉE</a:t>
              </a:r>
              <a:endParaRPr/>
            </a:p>
            <a:p>
              <a:pPr marL="114300" marR="0" lvl="1" indent="-114300" algn="l" rtl="0">
                <a:lnSpc>
                  <a:spcPct val="90000"/>
                </a:lnSpc>
                <a:spcBef>
                  <a:spcPts val="180"/>
                </a:spcBef>
                <a:spcAft>
                  <a:spcPts val="0"/>
                </a:spcAft>
                <a:buClr>
                  <a:schemeClr val="dk1"/>
                </a:buClr>
                <a:buSzPts val="1200"/>
                <a:buFont typeface="Open Sans"/>
                <a:buChar char="•"/>
              </a:pPr>
              <a:r>
                <a:rPr lang="en-US" sz="1200" b="0" i="0" u="none" strike="noStrike" cap="none">
                  <a:solidFill>
                    <a:schemeClr val="dk1"/>
                  </a:solidFill>
                  <a:latin typeface="Open Sans"/>
                  <a:ea typeface="Open Sans"/>
                  <a:cs typeface="Open Sans"/>
                  <a:sym typeface="Open Sans"/>
                </a:rPr>
                <a:t>TIMESLICES</a:t>
              </a:r>
              <a:endParaRPr/>
            </a:p>
            <a:p>
              <a:pPr marL="114300" marR="0" lvl="1" indent="-114300" algn="l" rtl="0">
                <a:lnSpc>
                  <a:spcPct val="90000"/>
                </a:lnSpc>
                <a:spcBef>
                  <a:spcPts val="180"/>
                </a:spcBef>
                <a:spcAft>
                  <a:spcPts val="0"/>
                </a:spcAft>
                <a:buClr>
                  <a:schemeClr val="dk1"/>
                </a:buClr>
                <a:buSzPts val="1200"/>
                <a:buFont typeface="Open Sans"/>
                <a:buChar char="•"/>
              </a:pPr>
              <a:r>
                <a:rPr lang="en-US" sz="1200" b="0" i="0" u="none" strike="noStrike" cap="none">
                  <a:solidFill>
                    <a:schemeClr val="dk1"/>
                  </a:solidFill>
                  <a:latin typeface="Open Sans"/>
                  <a:ea typeface="Open Sans"/>
                  <a:cs typeface="Open Sans"/>
                  <a:sym typeface="Open Sans"/>
                </a:rPr>
                <a:t>EMISSIONS</a:t>
              </a:r>
              <a:endParaRPr/>
            </a:p>
            <a:p>
              <a:pPr marL="114300" marR="0" lvl="1" indent="-114300" algn="l" rtl="0">
                <a:lnSpc>
                  <a:spcPct val="90000"/>
                </a:lnSpc>
                <a:spcBef>
                  <a:spcPts val="180"/>
                </a:spcBef>
                <a:spcAft>
                  <a:spcPts val="0"/>
                </a:spcAft>
                <a:buClr>
                  <a:schemeClr val="dk1"/>
                </a:buClr>
                <a:buSzPts val="1200"/>
                <a:buFont typeface="Open Sans"/>
                <a:buChar char="•"/>
              </a:pPr>
              <a:r>
                <a:rPr lang="en-US" sz="1200" b="1" i="0" u="none" strike="noStrike" cap="none">
                  <a:solidFill>
                    <a:schemeClr val="dk1"/>
                  </a:solidFill>
                  <a:latin typeface="Open Sans"/>
                  <a:ea typeface="Open Sans"/>
                  <a:cs typeface="Open Sans"/>
                  <a:sym typeface="Open Sans"/>
                </a:rPr>
                <a:t>PRODUITS DE BASE</a:t>
              </a:r>
              <a:endParaRPr/>
            </a:p>
            <a:p>
              <a:pPr marL="114300" marR="0" lvl="1" indent="-114300" algn="l" rtl="0">
                <a:lnSpc>
                  <a:spcPct val="90000"/>
                </a:lnSpc>
                <a:spcBef>
                  <a:spcPts val="180"/>
                </a:spcBef>
                <a:spcAft>
                  <a:spcPts val="0"/>
                </a:spcAft>
                <a:buClr>
                  <a:schemeClr val="dk1"/>
                </a:buClr>
                <a:buSzPts val="1200"/>
                <a:buFont typeface="Open Sans"/>
                <a:buChar char="•"/>
              </a:pPr>
              <a:r>
                <a:rPr lang="en-US" sz="1200" b="1" i="0" u="none" strike="noStrike" cap="none">
                  <a:solidFill>
                    <a:schemeClr val="dk1"/>
                  </a:solidFill>
                  <a:latin typeface="Open Sans"/>
                  <a:ea typeface="Open Sans"/>
                  <a:cs typeface="Open Sans"/>
                  <a:sym typeface="Open Sans"/>
                </a:rPr>
                <a:t>TECHNOLOGIE</a:t>
              </a:r>
              <a:endParaRPr/>
            </a:p>
          </p:txBody>
        </p:sp>
        <p:sp>
          <p:nvSpPr>
            <p:cNvPr id="466" name="Google Shape;466;p21"/>
            <p:cNvSpPr/>
            <p:nvPr/>
          </p:nvSpPr>
          <p:spPr>
            <a:xfrm>
              <a:off x="4493485" y="2874637"/>
              <a:ext cx="3203971" cy="1043293"/>
            </a:xfrm>
            <a:custGeom>
              <a:avLst/>
              <a:gdLst/>
              <a:ahLst/>
              <a:cxnLst/>
              <a:rect l="l" t="t" r="r" b="b"/>
              <a:pathLst>
                <a:path w="3203971" h="1043293" extrusionOk="0">
                  <a:moveTo>
                    <a:pt x="0" y="0"/>
                  </a:moveTo>
                  <a:lnTo>
                    <a:pt x="3203971" y="0"/>
                  </a:lnTo>
                  <a:lnTo>
                    <a:pt x="3203971" y="1043293"/>
                  </a:lnTo>
                  <a:lnTo>
                    <a:pt x="0" y="1043293"/>
                  </a:lnTo>
                  <a:lnTo>
                    <a:pt x="0" y="0"/>
                  </a:lnTo>
                  <a:close/>
                </a:path>
              </a:pathLst>
            </a:custGeom>
            <a:solidFill>
              <a:srgbClr val="4371C3"/>
            </a:solidFill>
            <a:ln w="12700" cap="flat" cmpd="sng">
              <a:solidFill>
                <a:srgbClr val="4371C3"/>
              </a:solidFill>
              <a:prstDash val="solid"/>
              <a:miter lim="800000"/>
              <a:headEnd type="none" w="sm" len="sm"/>
              <a:tailEnd type="none" w="sm" len="sm"/>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Clr>
                  <a:srgbClr val="FFFFFF"/>
                </a:buClr>
                <a:buSzPts val="2000"/>
                <a:buFont typeface="Open Sans"/>
                <a:buNone/>
              </a:pPr>
              <a:r>
                <a:rPr lang="en-US" sz="2000" b="1">
                  <a:solidFill>
                    <a:srgbClr val="FFFFFF"/>
                  </a:solidFill>
                  <a:latin typeface="Open Sans"/>
                  <a:ea typeface="Open Sans"/>
                  <a:cs typeface="Open Sans"/>
                  <a:sym typeface="Open Sans"/>
                </a:rPr>
                <a:t>Données d'entrée</a:t>
              </a:r>
              <a:endParaRPr/>
            </a:p>
            <a:p>
              <a:pPr marL="0" marR="0" lvl="0" indent="0" algn="ctr" rtl="0">
                <a:lnSpc>
                  <a:spcPct val="90000"/>
                </a:lnSpc>
                <a:spcBef>
                  <a:spcPts val="0"/>
                </a:spcBef>
                <a:spcAft>
                  <a:spcPts val="0"/>
                </a:spcAft>
                <a:buClr>
                  <a:srgbClr val="FFFFFF"/>
                </a:buClr>
                <a:buSzPts val="2000"/>
                <a:buFont typeface="Open Sans"/>
                <a:buNone/>
              </a:pPr>
              <a:r>
                <a:rPr lang="en-US" sz="2000" b="1">
                  <a:solidFill>
                    <a:srgbClr val="FFFFFF"/>
                  </a:solidFill>
                  <a:latin typeface="Open Sans"/>
                  <a:ea typeface="Open Sans"/>
                  <a:cs typeface="Open Sans"/>
                  <a:sym typeface="Open Sans"/>
                </a:rPr>
                <a:t> (Paramètres)</a:t>
              </a:r>
              <a:endParaRPr sz="2000" b="1">
                <a:solidFill>
                  <a:srgbClr val="FFFFFF"/>
                </a:solidFill>
                <a:latin typeface="Open Sans"/>
                <a:ea typeface="Open Sans"/>
                <a:cs typeface="Open Sans"/>
                <a:sym typeface="Open Sans"/>
              </a:endParaRPr>
            </a:p>
          </p:txBody>
        </p:sp>
        <p:sp>
          <p:nvSpPr>
            <p:cNvPr id="467" name="Google Shape;467;p21"/>
            <p:cNvSpPr/>
            <p:nvPr/>
          </p:nvSpPr>
          <p:spPr>
            <a:xfrm>
              <a:off x="4486757" y="4091474"/>
              <a:ext cx="3203971" cy="1606811"/>
            </a:xfrm>
            <a:custGeom>
              <a:avLst/>
              <a:gdLst/>
              <a:ahLst/>
              <a:cxnLst/>
              <a:rect l="l" t="t" r="r" b="b"/>
              <a:pathLst>
                <a:path w="3203971" h="1896781" extrusionOk="0">
                  <a:moveTo>
                    <a:pt x="0" y="0"/>
                  </a:moveTo>
                  <a:lnTo>
                    <a:pt x="3203971" y="0"/>
                  </a:lnTo>
                  <a:lnTo>
                    <a:pt x="3203971" y="1896781"/>
                  </a:lnTo>
                  <a:lnTo>
                    <a:pt x="0" y="1896781"/>
                  </a:lnTo>
                  <a:lnTo>
                    <a:pt x="0" y="0"/>
                  </a:lnTo>
                  <a:close/>
                </a:path>
              </a:pathLst>
            </a:custGeom>
            <a:solidFill>
              <a:srgbClr val="CDD4E7">
                <a:alpha val="89803"/>
              </a:srgbClr>
            </a:solidFill>
            <a:ln w="12700" cap="flat" cmpd="sng">
              <a:solidFill>
                <a:srgbClr val="CDD4E7">
                  <a:alpha val="89803"/>
                </a:srgbClr>
              </a:solidFill>
              <a:prstDash val="solid"/>
              <a:miter lim="800000"/>
              <a:headEnd type="none" w="sm" len="sm"/>
              <a:tailEnd type="none" w="sm" len="sm"/>
            </a:ln>
          </p:spPr>
          <p:txBody>
            <a:bodyPr spcFirstLastPara="1" wrap="square" lIns="64000" tIns="64000" rIns="85325" bIns="96000"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200" b="0" i="0" u="none" strike="noStrike" cap="none">
                  <a:solidFill>
                    <a:schemeClr val="dk1"/>
                  </a:solidFill>
                  <a:latin typeface="Open Sans"/>
                  <a:ea typeface="Open Sans"/>
                  <a:cs typeface="Open Sans"/>
                  <a:sym typeface="Open Sans"/>
                </a:rPr>
                <a:t>Capacité historique</a:t>
              </a:r>
              <a:endParaRPr/>
            </a:p>
            <a:p>
              <a:pPr marL="114300" marR="0" lvl="1" indent="-114300" algn="l" rtl="0">
                <a:lnSpc>
                  <a:spcPct val="90000"/>
                </a:lnSpc>
                <a:spcBef>
                  <a:spcPts val="180"/>
                </a:spcBef>
                <a:spcAft>
                  <a:spcPts val="0"/>
                </a:spcAft>
                <a:buClr>
                  <a:schemeClr val="dk1"/>
                </a:buClr>
                <a:buSzPts val="1200"/>
                <a:buFont typeface="Open Sans"/>
                <a:buChar char="•"/>
              </a:pPr>
              <a:r>
                <a:rPr lang="en-US" sz="1200" b="0" i="0" u="none" strike="noStrike" cap="none">
                  <a:solidFill>
                    <a:schemeClr val="dk1"/>
                  </a:solidFill>
                  <a:latin typeface="Open Sans"/>
                  <a:ea typeface="Open Sans"/>
                  <a:cs typeface="Open Sans"/>
                  <a:sym typeface="Open Sans"/>
                </a:rPr>
                <a:t>Demande annuelle</a:t>
              </a:r>
              <a:endParaRPr/>
            </a:p>
            <a:p>
              <a:pPr marL="114300" marR="0" lvl="1" indent="-114300" algn="l" rtl="0">
                <a:lnSpc>
                  <a:spcPct val="90000"/>
                </a:lnSpc>
                <a:spcBef>
                  <a:spcPts val="180"/>
                </a:spcBef>
                <a:spcAft>
                  <a:spcPts val="0"/>
                </a:spcAft>
                <a:buClr>
                  <a:schemeClr val="dk1"/>
                </a:buClr>
                <a:buSzPts val="1200"/>
                <a:buFont typeface="Open Sans"/>
                <a:buChar char="•"/>
              </a:pPr>
              <a:r>
                <a:rPr lang="en-US" sz="1200" b="0" i="0" u="none" strike="noStrike" cap="none">
                  <a:solidFill>
                    <a:schemeClr val="dk1"/>
                  </a:solidFill>
                  <a:latin typeface="Open Sans"/>
                  <a:ea typeface="Open Sans"/>
                  <a:cs typeface="Open Sans"/>
                  <a:sym typeface="Open Sans"/>
                </a:rPr>
                <a:t>Chargement</a:t>
              </a:r>
              <a:endParaRPr/>
            </a:p>
            <a:p>
              <a:pPr marL="114300" marR="0" lvl="1" indent="-114300" algn="l" rtl="0">
                <a:lnSpc>
                  <a:spcPct val="90000"/>
                </a:lnSpc>
                <a:spcBef>
                  <a:spcPts val="180"/>
                </a:spcBef>
                <a:spcAft>
                  <a:spcPts val="0"/>
                </a:spcAft>
                <a:buClr>
                  <a:schemeClr val="dk1"/>
                </a:buClr>
                <a:buSzPts val="1200"/>
                <a:buFont typeface="Open Sans"/>
                <a:buChar char="•"/>
              </a:pPr>
              <a:r>
                <a:rPr lang="en-US" sz="1200" b="0" i="0" u="none" strike="noStrike" cap="none">
                  <a:solidFill>
                    <a:schemeClr val="dk1"/>
                  </a:solidFill>
                  <a:latin typeface="Open Sans"/>
                  <a:ea typeface="Open Sans"/>
                  <a:cs typeface="Open Sans"/>
                  <a:sym typeface="Open Sans"/>
                </a:rPr>
                <a:t>Efficacité</a:t>
              </a:r>
              <a:endParaRPr/>
            </a:p>
            <a:p>
              <a:pPr marL="114300" marR="0" lvl="1" indent="-114300" algn="l" rtl="0">
                <a:lnSpc>
                  <a:spcPct val="90000"/>
                </a:lnSpc>
                <a:spcBef>
                  <a:spcPts val="180"/>
                </a:spcBef>
                <a:spcAft>
                  <a:spcPts val="0"/>
                </a:spcAft>
                <a:buClr>
                  <a:schemeClr val="dk1"/>
                </a:buClr>
                <a:buSzPts val="1200"/>
                <a:buFont typeface="Open Sans"/>
                <a:buChar char="•"/>
              </a:pPr>
              <a:r>
                <a:rPr lang="en-US" sz="1200" b="0" i="0" u="none" strike="noStrike" cap="none">
                  <a:solidFill>
                    <a:schemeClr val="dk1"/>
                  </a:solidFill>
                  <a:latin typeface="Open Sans"/>
                  <a:ea typeface="Open Sans"/>
                  <a:cs typeface="Open Sans"/>
                  <a:sym typeface="Open Sans"/>
                </a:rPr>
                <a:t>Capital, coûts fixes, coûts variables</a:t>
              </a:r>
              <a:endParaRPr/>
            </a:p>
            <a:p>
              <a:pPr marL="114300" marR="0" lvl="1" indent="-114300" algn="l" rtl="0">
                <a:lnSpc>
                  <a:spcPct val="90000"/>
                </a:lnSpc>
                <a:spcBef>
                  <a:spcPts val="180"/>
                </a:spcBef>
                <a:spcAft>
                  <a:spcPts val="0"/>
                </a:spcAft>
                <a:buClr>
                  <a:schemeClr val="dk1"/>
                </a:buClr>
                <a:buSzPts val="1200"/>
                <a:buFont typeface="Open Sans"/>
                <a:buChar char="•"/>
              </a:pPr>
              <a:r>
                <a:rPr lang="en-US" sz="1200" b="0" i="0" u="none" strike="noStrike" cap="none">
                  <a:solidFill>
                    <a:schemeClr val="dk1"/>
                  </a:solidFill>
                  <a:latin typeface="Open Sans"/>
                  <a:ea typeface="Open Sans"/>
                  <a:cs typeface="Open Sans"/>
                  <a:sym typeface="Open Sans"/>
                </a:rPr>
                <a:t>Ratio d'activité des émissions</a:t>
              </a:r>
              <a:endParaRPr/>
            </a:p>
            <a:p>
              <a:pPr marL="114300" marR="0" lvl="1" indent="-114300" algn="l" rtl="0">
                <a:lnSpc>
                  <a:spcPct val="90000"/>
                </a:lnSpc>
                <a:spcBef>
                  <a:spcPts val="180"/>
                </a:spcBef>
                <a:spcAft>
                  <a:spcPts val="0"/>
                </a:spcAft>
                <a:buClr>
                  <a:schemeClr val="dk1"/>
                </a:buClr>
                <a:buSzPts val="1200"/>
                <a:buFont typeface="Open Sans"/>
                <a:buChar char="•"/>
              </a:pPr>
              <a:r>
                <a:rPr lang="en-US" sz="1200" b="0" i="0" u="none" strike="noStrike" cap="none">
                  <a:solidFill>
                    <a:schemeClr val="dk1"/>
                  </a:solidFill>
                  <a:latin typeface="Open Sans"/>
                  <a:ea typeface="Open Sans"/>
                  <a:cs typeface="Open Sans"/>
                  <a:sym typeface="Open Sans"/>
                </a:rPr>
                <a:t>Facteurs de disponibilité</a:t>
              </a:r>
              <a:endParaRPr/>
            </a:p>
          </p:txBody>
        </p:sp>
        <p:sp>
          <p:nvSpPr>
            <p:cNvPr id="468" name="Google Shape;468;p21"/>
            <p:cNvSpPr/>
            <p:nvPr/>
          </p:nvSpPr>
          <p:spPr>
            <a:xfrm>
              <a:off x="8142571" y="2874636"/>
              <a:ext cx="3203971" cy="1043293"/>
            </a:xfrm>
            <a:custGeom>
              <a:avLst/>
              <a:gdLst/>
              <a:ahLst/>
              <a:cxnLst/>
              <a:rect l="l" t="t" r="r" b="b"/>
              <a:pathLst>
                <a:path w="3203971" h="1063334" extrusionOk="0">
                  <a:moveTo>
                    <a:pt x="0" y="0"/>
                  </a:moveTo>
                  <a:lnTo>
                    <a:pt x="3203971" y="0"/>
                  </a:lnTo>
                  <a:lnTo>
                    <a:pt x="3203971" y="1063334"/>
                  </a:lnTo>
                  <a:lnTo>
                    <a:pt x="0" y="1063334"/>
                  </a:lnTo>
                  <a:lnTo>
                    <a:pt x="0" y="0"/>
                  </a:lnTo>
                  <a:close/>
                </a:path>
              </a:pathLst>
            </a:custGeom>
            <a:solidFill>
              <a:srgbClr val="4371C3"/>
            </a:solidFill>
            <a:ln w="12700" cap="flat" cmpd="sng">
              <a:solidFill>
                <a:srgbClr val="4371C3"/>
              </a:solidFill>
              <a:prstDash val="solid"/>
              <a:miter lim="800000"/>
              <a:headEnd type="none" w="sm" len="sm"/>
              <a:tailEnd type="none" w="sm" len="sm"/>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Clr>
                  <a:srgbClr val="FFFFFF"/>
                </a:buClr>
                <a:buSzPts val="2000"/>
                <a:buFont typeface="Open Sans"/>
                <a:buNone/>
              </a:pPr>
              <a:r>
                <a:rPr lang="en-US" sz="2000" b="1">
                  <a:solidFill>
                    <a:srgbClr val="FFFFFF"/>
                  </a:solidFill>
                  <a:latin typeface="Open Sans"/>
                  <a:ea typeface="Open Sans"/>
                  <a:cs typeface="Open Sans"/>
                  <a:sym typeface="Open Sans"/>
                </a:rPr>
                <a:t>Variables de sortie (résultats)</a:t>
              </a:r>
              <a:endParaRPr sz="2000" b="1">
                <a:solidFill>
                  <a:srgbClr val="FFFFFF"/>
                </a:solidFill>
                <a:latin typeface="Open Sans"/>
                <a:ea typeface="Open Sans"/>
                <a:cs typeface="Open Sans"/>
                <a:sym typeface="Open Sans"/>
              </a:endParaRPr>
            </a:p>
          </p:txBody>
        </p:sp>
        <p:sp>
          <p:nvSpPr>
            <p:cNvPr id="469" name="Google Shape;469;p21"/>
            <p:cNvSpPr/>
            <p:nvPr/>
          </p:nvSpPr>
          <p:spPr>
            <a:xfrm>
              <a:off x="8142571" y="4086339"/>
              <a:ext cx="3203971" cy="1606812"/>
            </a:xfrm>
            <a:custGeom>
              <a:avLst/>
              <a:gdLst/>
              <a:ahLst/>
              <a:cxnLst/>
              <a:rect l="l" t="t" r="r" b="b"/>
              <a:pathLst>
                <a:path w="3203971" h="1583902" extrusionOk="0">
                  <a:moveTo>
                    <a:pt x="0" y="0"/>
                  </a:moveTo>
                  <a:lnTo>
                    <a:pt x="3203971" y="0"/>
                  </a:lnTo>
                  <a:lnTo>
                    <a:pt x="3203971" y="1583902"/>
                  </a:lnTo>
                  <a:lnTo>
                    <a:pt x="0" y="1583902"/>
                  </a:lnTo>
                  <a:lnTo>
                    <a:pt x="0" y="0"/>
                  </a:lnTo>
                  <a:close/>
                </a:path>
              </a:pathLst>
            </a:custGeom>
            <a:solidFill>
              <a:srgbClr val="CDD4E7">
                <a:alpha val="89803"/>
              </a:srgbClr>
            </a:solidFill>
            <a:ln w="12700" cap="flat" cmpd="sng">
              <a:solidFill>
                <a:srgbClr val="CDD4E7">
                  <a:alpha val="89803"/>
                </a:srgbClr>
              </a:solidFill>
              <a:prstDash val="solid"/>
              <a:miter lim="800000"/>
              <a:headEnd type="none" w="sm" len="sm"/>
              <a:tailEnd type="none" w="sm" len="sm"/>
            </a:ln>
          </p:spPr>
          <p:txBody>
            <a:bodyPr spcFirstLastPara="1" wrap="square" lIns="64000" tIns="64000" rIns="85325" bIns="96000" anchor="t" anchorCtr="0">
              <a:noAutofit/>
            </a:bodyPr>
            <a:lstStyle/>
            <a:p>
              <a:pPr marL="114300" marR="0" lvl="1" indent="-114300" algn="l" rtl="0">
                <a:lnSpc>
                  <a:spcPct val="90000"/>
                </a:lnSpc>
                <a:spcBef>
                  <a:spcPts val="0"/>
                </a:spcBef>
                <a:spcAft>
                  <a:spcPts val="0"/>
                </a:spcAft>
                <a:buClr>
                  <a:srgbClr val="000000"/>
                </a:buClr>
                <a:buSzPts val="1200"/>
                <a:buFont typeface="Arial"/>
                <a:buChar char="•"/>
              </a:pPr>
              <a:r>
                <a:rPr lang="en-US" sz="1200" b="0" i="0" u="none" strike="noStrike" cap="none">
                  <a:solidFill>
                    <a:srgbClr val="000000"/>
                  </a:solidFill>
                  <a:latin typeface="Open Sans"/>
                  <a:ea typeface="Open Sans"/>
                  <a:cs typeface="Open Sans"/>
                  <a:sym typeface="Open Sans"/>
                </a:rPr>
                <a:t>Nouvelle capacité</a:t>
              </a:r>
              <a:endParaRPr/>
            </a:p>
            <a:p>
              <a:pPr marL="114300" marR="0" lvl="1" indent="-114300" algn="l" rtl="0">
                <a:lnSpc>
                  <a:spcPct val="90000"/>
                </a:lnSpc>
                <a:spcBef>
                  <a:spcPts val="180"/>
                </a:spcBef>
                <a:spcAft>
                  <a:spcPts val="0"/>
                </a:spcAft>
                <a:buClr>
                  <a:srgbClr val="000000"/>
                </a:buClr>
                <a:buSzPts val="1200"/>
                <a:buFont typeface="Open Sans"/>
                <a:buChar char="•"/>
              </a:pPr>
              <a:r>
                <a:rPr lang="en-US" sz="1200" b="0" i="0" u="none" strike="noStrike" cap="none">
                  <a:solidFill>
                    <a:srgbClr val="000000"/>
                  </a:solidFill>
                  <a:latin typeface="Open Sans"/>
                  <a:ea typeface="Open Sans"/>
                  <a:cs typeface="Open Sans"/>
                  <a:sym typeface="Open Sans"/>
                </a:rPr>
                <a:t>Production annuelle totale par technologie</a:t>
              </a:r>
              <a:endParaRPr/>
            </a:p>
            <a:p>
              <a:pPr marL="114300" marR="0" lvl="1" indent="-114300" algn="l" rtl="0">
                <a:lnSpc>
                  <a:spcPct val="90000"/>
                </a:lnSpc>
                <a:spcBef>
                  <a:spcPts val="180"/>
                </a:spcBef>
                <a:spcAft>
                  <a:spcPts val="0"/>
                </a:spcAft>
                <a:buClr>
                  <a:srgbClr val="000000"/>
                </a:buClr>
                <a:buSzPts val="1200"/>
                <a:buFont typeface="Open Sans"/>
                <a:buChar char="•"/>
              </a:pPr>
              <a:r>
                <a:rPr lang="en-US" sz="1200" b="0" i="0" u="none" strike="noStrike" cap="none">
                  <a:solidFill>
                    <a:srgbClr val="000000"/>
                  </a:solidFill>
                  <a:latin typeface="Open Sans"/>
                  <a:ea typeface="Open Sans"/>
                  <a:cs typeface="Open Sans"/>
                  <a:sym typeface="Open Sans"/>
                </a:rPr>
                <a:t>Émissions annuelles</a:t>
              </a:r>
              <a:endParaRPr/>
            </a:p>
            <a:p>
              <a:pPr marL="114300" marR="0" lvl="1" indent="-114300" algn="l" rtl="0">
                <a:lnSpc>
                  <a:spcPct val="90000"/>
                </a:lnSpc>
                <a:spcBef>
                  <a:spcPts val="180"/>
                </a:spcBef>
                <a:spcAft>
                  <a:spcPts val="0"/>
                </a:spcAft>
                <a:buClr>
                  <a:srgbClr val="000000"/>
                </a:buClr>
                <a:buSzPts val="1200"/>
                <a:buFont typeface="Open Sans"/>
                <a:buChar char="•"/>
              </a:pPr>
              <a:r>
                <a:rPr lang="en-US" sz="1200" b="0" i="0" u="none" strike="noStrike" cap="none">
                  <a:solidFill>
                    <a:srgbClr val="000000"/>
                  </a:solidFill>
                  <a:latin typeface="Open Sans"/>
                  <a:ea typeface="Open Sans"/>
                  <a:cs typeface="Open Sans"/>
                  <a:sym typeface="Open Sans"/>
                </a:rPr>
                <a:t>Coûts actualisés</a:t>
              </a:r>
              <a:endParaRPr/>
            </a:p>
            <a:p>
              <a:pPr marL="114300" marR="0" lvl="1" indent="-114300" algn="l" rtl="0">
                <a:lnSpc>
                  <a:spcPct val="90000"/>
                </a:lnSpc>
                <a:spcBef>
                  <a:spcPts val="180"/>
                </a:spcBef>
                <a:spcAft>
                  <a:spcPts val="0"/>
                </a:spcAft>
                <a:buClr>
                  <a:srgbClr val="000000"/>
                </a:buClr>
                <a:buSzPts val="1200"/>
                <a:buFont typeface="Open Sans"/>
                <a:buChar char="•"/>
              </a:pPr>
              <a:r>
                <a:rPr lang="en-US" sz="1200" b="0" i="0" u="none" strike="noStrike" cap="none">
                  <a:solidFill>
                    <a:srgbClr val="000000"/>
                  </a:solidFill>
                  <a:latin typeface="Open Sans"/>
                  <a:ea typeface="Open Sans"/>
                  <a:cs typeface="Open Sans"/>
                  <a:sym typeface="Open Sans"/>
                </a:rPr>
                <a:t>Modèle Période Coût</a:t>
              </a:r>
              <a:endParaRPr/>
            </a:p>
          </p:txBody>
        </p:sp>
      </p:gr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2"/>
          <p:cNvSpPr txBox="1">
            <a:spLocks noGrp="1"/>
          </p:cNvSpPr>
          <p:nvPr>
            <p:ph type="title"/>
          </p:nvPr>
        </p:nvSpPr>
        <p:spPr>
          <a:xfrm>
            <a:off x="663880" y="3762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3.4 Les bases d'OSeMOSYS</a:t>
            </a:r>
            <a:endParaRPr/>
          </a:p>
        </p:txBody>
      </p:sp>
      <p:sp>
        <p:nvSpPr>
          <p:cNvPr id="476" name="Google Shape;476;p22"/>
          <p:cNvSpPr txBox="1">
            <a:spLocks noGrp="1"/>
          </p:cNvSpPr>
          <p:nvPr>
            <p:ph type="body" idx="1"/>
          </p:nvPr>
        </p:nvSpPr>
        <p:spPr>
          <a:xfrm>
            <a:off x="663880" y="2278145"/>
            <a:ext cx="4069500" cy="38085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dk1"/>
              </a:buClr>
              <a:buSzPct val="100000"/>
              <a:buFont typeface="Open Sans"/>
              <a:buNone/>
            </a:pPr>
            <a:r>
              <a:rPr lang="en-US" u="sng">
                <a:latin typeface="Open Sans"/>
                <a:ea typeface="Open Sans"/>
                <a:cs typeface="Open Sans"/>
                <a:sym typeface="Open Sans"/>
              </a:rPr>
              <a:t>Une technologie peut être utilisée pour </a:t>
            </a:r>
            <a:endParaRPr/>
          </a:p>
          <a:p>
            <a:pPr marL="342900" lvl="0" indent="-323850" algn="l" rtl="0">
              <a:lnSpc>
                <a:spcPct val="120000"/>
              </a:lnSpc>
              <a:spcBef>
                <a:spcPts val="500"/>
              </a:spcBef>
              <a:spcAft>
                <a:spcPts val="0"/>
              </a:spcAft>
              <a:buClr>
                <a:schemeClr val="dk1"/>
              </a:buClr>
              <a:buSzPct val="100000"/>
              <a:buFont typeface="Arial"/>
              <a:buChar char="•"/>
            </a:pPr>
            <a:r>
              <a:rPr lang="en-US">
                <a:latin typeface="Open Sans"/>
                <a:ea typeface="Open Sans"/>
                <a:cs typeface="Open Sans"/>
                <a:sym typeface="Open Sans"/>
              </a:rPr>
              <a:t>Fournir ou produire une ressource </a:t>
            </a:r>
            <a:endParaRPr/>
          </a:p>
          <a:p>
            <a:pPr marL="0" lvl="0" indent="0" algn="l" rtl="0">
              <a:lnSpc>
                <a:spcPct val="120000"/>
              </a:lnSpc>
              <a:spcBef>
                <a:spcPts val="500"/>
              </a:spcBef>
              <a:spcAft>
                <a:spcPts val="0"/>
              </a:spcAft>
              <a:buClr>
                <a:schemeClr val="dk1"/>
              </a:buClr>
              <a:buSzPct val="100000"/>
              <a:buFont typeface="Open Sans"/>
              <a:buNone/>
            </a:pPr>
            <a:r>
              <a:rPr lang="en-US">
                <a:latin typeface="Open Sans"/>
                <a:ea typeface="Open Sans"/>
                <a:cs typeface="Open Sans"/>
                <a:sym typeface="Open Sans"/>
              </a:rPr>
              <a:t>(par exemple, production de biomasse, importations de gaz naturel)</a:t>
            </a:r>
            <a:endParaRPr/>
          </a:p>
          <a:p>
            <a:pPr marL="342900" lvl="0" indent="-323850" algn="l" rtl="0">
              <a:lnSpc>
                <a:spcPct val="120000"/>
              </a:lnSpc>
              <a:spcBef>
                <a:spcPts val="500"/>
              </a:spcBef>
              <a:spcAft>
                <a:spcPts val="0"/>
              </a:spcAft>
              <a:buClr>
                <a:schemeClr val="dk1"/>
              </a:buClr>
              <a:buSzPct val="100000"/>
              <a:buFont typeface="Arial"/>
              <a:buChar char="•"/>
            </a:pPr>
            <a:r>
              <a:rPr lang="en-US">
                <a:latin typeface="Open Sans"/>
                <a:ea typeface="Open Sans"/>
                <a:cs typeface="Open Sans"/>
                <a:sym typeface="Open Sans"/>
              </a:rPr>
              <a:t>Transformer une marchandise en une autre</a:t>
            </a:r>
            <a:endParaRPr/>
          </a:p>
          <a:p>
            <a:pPr marL="0" lvl="0" indent="0" algn="l" rtl="0">
              <a:lnSpc>
                <a:spcPct val="120000"/>
              </a:lnSpc>
              <a:spcBef>
                <a:spcPts val="500"/>
              </a:spcBef>
              <a:spcAft>
                <a:spcPts val="0"/>
              </a:spcAft>
              <a:buClr>
                <a:schemeClr val="dk1"/>
              </a:buClr>
              <a:buSzPct val="100000"/>
              <a:buFont typeface="Open Sans"/>
              <a:buNone/>
            </a:pPr>
            <a:r>
              <a:rPr lang="en-US">
                <a:latin typeface="Open Sans"/>
                <a:ea typeface="Open Sans"/>
                <a:cs typeface="Open Sans"/>
                <a:sym typeface="Open Sans"/>
              </a:rPr>
              <a:t>(par exemple, conversion du gaz naturel en électricité, de l'électricité en lumière)</a:t>
            </a:r>
            <a:endParaRPr/>
          </a:p>
          <a:p>
            <a:pPr marL="0" lvl="0" indent="0" algn="l" rtl="0">
              <a:lnSpc>
                <a:spcPct val="120000"/>
              </a:lnSpc>
              <a:spcBef>
                <a:spcPts val="500"/>
              </a:spcBef>
              <a:spcAft>
                <a:spcPts val="0"/>
              </a:spcAft>
              <a:buClr>
                <a:schemeClr val="dk1"/>
              </a:buClr>
              <a:buSzPct val="100000"/>
              <a:buFont typeface="Open Sans"/>
              <a:buNone/>
            </a:pPr>
            <a:r>
              <a:rPr lang="en-US" u="sng">
                <a:latin typeface="Open Sans"/>
                <a:ea typeface="Open Sans"/>
                <a:cs typeface="Open Sans"/>
                <a:sym typeface="Open Sans"/>
              </a:rPr>
              <a:t>Une technologie peut représenter: </a:t>
            </a:r>
            <a:endParaRPr/>
          </a:p>
          <a:p>
            <a:pPr marL="285750" lvl="0" indent="-266700" algn="l" rtl="0">
              <a:lnSpc>
                <a:spcPct val="120000"/>
              </a:lnSpc>
              <a:spcBef>
                <a:spcPts val="500"/>
              </a:spcBef>
              <a:spcAft>
                <a:spcPts val="0"/>
              </a:spcAft>
              <a:buClr>
                <a:schemeClr val="dk1"/>
              </a:buClr>
              <a:buSzPct val="100000"/>
              <a:buFont typeface="Arial"/>
              <a:buChar char="•"/>
            </a:pPr>
            <a:r>
              <a:rPr lang="en-US">
                <a:latin typeface="Open Sans"/>
                <a:ea typeface="Open Sans"/>
                <a:cs typeface="Open Sans"/>
                <a:sym typeface="Open Sans"/>
              </a:rPr>
              <a:t>Un seul processus/une seule usine ou</a:t>
            </a:r>
            <a:endParaRPr/>
          </a:p>
          <a:p>
            <a:pPr marL="285750" lvl="0" indent="-266700" algn="l" rtl="0">
              <a:lnSpc>
                <a:spcPct val="120000"/>
              </a:lnSpc>
              <a:spcBef>
                <a:spcPts val="500"/>
              </a:spcBef>
              <a:spcAft>
                <a:spcPts val="0"/>
              </a:spcAft>
              <a:buClr>
                <a:schemeClr val="dk1"/>
              </a:buClr>
              <a:buSzPct val="100000"/>
              <a:buFont typeface="Arial"/>
              <a:buChar char="•"/>
            </a:pPr>
            <a:r>
              <a:rPr lang="en-US">
                <a:latin typeface="Open Sans"/>
                <a:ea typeface="Open Sans"/>
                <a:cs typeface="Open Sans"/>
                <a:sym typeface="Open Sans"/>
              </a:rPr>
              <a:t>Un groupe de processus/plantes présentant des caractéristiques similaires</a:t>
            </a:r>
            <a:endParaRPr/>
          </a:p>
        </p:txBody>
      </p:sp>
      <p:sp>
        <p:nvSpPr>
          <p:cNvPr id="477" name="Google Shape;477;p2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478" name="Google Shape;478;p22"/>
          <p:cNvSpPr txBox="1">
            <a:spLocks noGrp="1"/>
          </p:cNvSpPr>
          <p:nvPr>
            <p:ph type="body" idx="2"/>
          </p:nvPr>
        </p:nvSpPr>
        <p:spPr>
          <a:xfrm>
            <a:off x="663574" y="1711227"/>
            <a:ext cx="72501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t>Ensemble : Technologie</a:t>
            </a:r>
            <a:endParaRPr/>
          </a:p>
        </p:txBody>
      </p:sp>
      <p:grpSp>
        <p:nvGrpSpPr>
          <p:cNvPr id="479" name="Google Shape;479;p22"/>
          <p:cNvGrpSpPr/>
          <p:nvPr/>
        </p:nvGrpSpPr>
        <p:grpSpPr>
          <a:xfrm>
            <a:off x="5728453" y="2097650"/>
            <a:ext cx="5777033" cy="3596304"/>
            <a:chOff x="2221181" y="1972890"/>
            <a:chExt cx="5872162" cy="4116648"/>
          </a:xfrm>
        </p:grpSpPr>
        <p:sp>
          <p:nvSpPr>
            <p:cNvPr id="480" name="Google Shape;480;p22"/>
            <p:cNvSpPr/>
            <p:nvPr/>
          </p:nvSpPr>
          <p:spPr>
            <a:xfrm rot="5400000">
              <a:off x="5958145" y="4579492"/>
              <a:ext cx="76348" cy="2943744"/>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81" name="Google Shape;481;p22"/>
            <p:cNvSpPr/>
            <p:nvPr/>
          </p:nvSpPr>
          <p:spPr>
            <a:xfrm>
              <a:off x="6651263" y="3123533"/>
              <a:ext cx="816929" cy="7200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82" name="Google Shape;482;p22"/>
            <p:cNvSpPr/>
            <p:nvPr/>
          </p:nvSpPr>
          <p:spPr>
            <a:xfrm>
              <a:off x="4525438" y="5079013"/>
              <a:ext cx="779987" cy="153982"/>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83" name="Google Shape;483;p22"/>
            <p:cNvSpPr/>
            <p:nvPr/>
          </p:nvSpPr>
          <p:spPr>
            <a:xfrm>
              <a:off x="4537046" y="5485175"/>
              <a:ext cx="763094" cy="155686"/>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84" name="Google Shape;484;p22"/>
            <p:cNvSpPr/>
            <p:nvPr/>
          </p:nvSpPr>
          <p:spPr>
            <a:xfrm>
              <a:off x="4591715" y="4074266"/>
              <a:ext cx="708426" cy="141408"/>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85" name="Google Shape;485;p22"/>
            <p:cNvSpPr/>
            <p:nvPr/>
          </p:nvSpPr>
          <p:spPr>
            <a:xfrm>
              <a:off x="4525437" y="3456789"/>
              <a:ext cx="774703" cy="141408"/>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86" name="Google Shape;486;p22"/>
            <p:cNvSpPr/>
            <p:nvPr/>
          </p:nvSpPr>
          <p:spPr>
            <a:xfrm>
              <a:off x="4522823" y="2545643"/>
              <a:ext cx="68891" cy="353603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87" name="Google Shape;487;p22"/>
            <p:cNvSpPr/>
            <p:nvPr/>
          </p:nvSpPr>
          <p:spPr>
            <a:xfrm>
              <a:off x="7400926" y="2416176"/>
              <a:ext cx="67265" cy="3664032"/>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88" name="Google Shape;488;p22"/>
            <p:cNvSpPr/>
            <p:nvPr/>
          </p:nvSpPr>
          <p:spPr>
            <a:xfrm>
              <a:off x="3571948" y="2315719"/>
              <a:ext cx="1728192" cy="144016"/>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89" name="Google Shape;489;p22"/>
            <p:cNvSpPr/>
            <p:nvPr/>
          </p:nvSpPr>
          <p:spPr>
            <a:xfrm>
              <a:off x="3589333" y="3251823"/>
              <a:ext cx="1710807" cy="144016"/>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90" name="Google Shape;490;p22"/>
            <p:cNvSpPr/>
            <p:nvPr/>
          </p:nvSpPr>
          <p:spPr>
            <a:xfrm>
              <a:off x="6653183" y="4259935"/>
              <a:ext cx="1440160" cy="144016"/>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91" name="Google Shape;491;p22"/>
            <p:cNvSpPr/>
            <p:nvPr/>
          </p:nvSpPr>
          <p:spPr>
            <a:xfrm>
              <a:off x="3589333" y="5295650"/>
              <a:ext cx="1710807" cy="144016"/>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92" name="Google Shape;492;p22"/>
            <p:cNvSpPr/>
            <p:nvPr/>
          </p:nvSpPr>
          <p:spPr>
            <a:xfrm>
              <a:off x="6653183" y="5295650"/>
              <a:ext cx="1440160" cy="144016"/>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9900"/>
                </a:solidFill>
                <a:latin typeface="Montserrat"/>
                <a:ea typeface="Montserrat"/>
                <a:cs typeface="Montserrat"/>
                <a:sym typeface="Montserrat"/>
              </a:endParaRPr>
            </a:p>
          </p:txBody>
        </p:sp>
        <p:sp>
          <p:nvSpPr>
            <p:cNvPr id="493" name="Google Shape;493;p22"/>
            <p:cNvSpPr/>
            <p:nvPr/>
          </p:nvSpPr>
          <p:spPr>
            <a:xfrm>
              <a:off x="3595619" y="4273736"/>
              <a:ext cx="1704522" cy="144016"/>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94" name="Google Shape;494;p22"/>
            <p:cNvSpPr/>
            <p:nvPr/>
          </p:nvSpPr>
          <p:spPr>
            <a:xfrm>
              <a:off x="4522823" y="2475859"/>
              <a:ext cx="777317" cy="133949"/>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95" name="Google Shape;495;p22"/>
            <p:cNvSpPr/>
            <p:nvPr/>
          </p:nvSpPr>
          <p:spPr>
            <a:xfrm>
              <a:off x="6651263" y="2318329"/>
              <a:ext cx="1440160" cy="144016"/>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96" name="Google Shape;496;p22"/>
            <p:cNvSpPr/>
            <p:nvPr/>
          </p:nvSpPr>
          <p:spPr>
            <a:xfrm>
              <a:off x="6651263" y="3421744"/>
              <a:ext cx="1440160" cy="144016"/>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497" name="Google Shape;497;p22"/>
            <p:cNvSpPr txBox="1"/>
            <p:nvPr/>
          </p:nvSpPr>
          <p:spPr>
            <a:xfrm>
              <a:off x="5300141" y="1972890"/>
              <a:ext cx="1651200" cy="951300"/>
            </a:xfrm>
            <a:prstGeom prst="rect">
              <a:avLst/>
            </a:prstGeom>
            <a:solidFill>
              <a:srgbClr val="3A3838"/>
            </a:solidFill>
            <a:ln w="9525" cap="flat" cmpd="sng">
              <a:solidFill>
                <a:srgbClr val="3A3838"/>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 Charbon </a:t>
              </a:r>
              <a:br>
                <a:rPr lang="en-US" sz="1600" b="1">
                  <a:solidFill>
                    <a:schemeClr val="lt1"/>
                  </a:solidFill>
                  <a:latin typeface="Open Sans"/>
                  <a:ea typeface="Open Sans"/>
                  <a:cs typeface="Open Sans"/>
                  <a:sym typeface="Open Sans"/>
                </a:rPr>
              </a:br>
              <a:r>
                <a:rPr lang="en-US" sz="1600" b="1">
                  <a:solidFill>
                    <a:schemeClr val="lt1"/>
                  </a:solidFill>
                  <a:latin typeface="Open Sans"/>
                  <a:ea typeface="Open Sans"/>
                  <a:cs typeface="Open Sans"/>
                  <a:sym typeface="Open Sans"/>
                </a:rPr>
                <a:t>centrale électrique</a:t>
              </a:r>
              <a:endParaRPr/>
            </a:p>
          </p:txBody>
        </p:sp>
        <p:sp>
          <p:nvSpPr>
            <p:cNvPr id="498" name="Google Shape;498;p22"/>
            <p:cNvSpPr txBox="1"/>
            <p:nvPr/>
          </p:nvSpPr>
          <p:spPr>
            <a:xfrm>
              <a:off x="5317523" y="2938339"/>
              <a:ext cx="1633800" cy="951300"/>
            </a:xfrm>
            <a:prstGeom prst="rect">
              <a:avLst/>
            </a:prstGeom>
            <a:solidFill>
              <a:srgbClr val="7030A0"/>
            </a:solidFill>
            <a:ln w="9525" cap="flat" cmpd="sng">
              <a:solidFill>
                <a:srgbClr val="7030A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Gaz</a:t>
              </a:r>
              <a:endParaRPr/>
            </a:p>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Centrale électrique</a:t>
              </a:r>
              <a:endParaRPr/>
            </a:p>
          </p:txBody>
        </p:sp>
        <p:sp>
          <p:nvSpPr>
            <p:cNvPr id="499" name="Google Shape;499;p22"/>
            <p:cNvSpPr txBox="1"/>
            <p:nvPr/>
          </p:nvSpPr>
          <p:spPr>
            <a:xfrm>
              <a:off x="5317523" y="3917106"/>
              <a:ext cx="1633800" cy="6696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L'eau</a:t>
              </a:r>
              <a:endParaRPr/>
            </a:p>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Traitement</a:t>
              </a:r>
              <a:endParaRPr/>
            </a:p>
          </p:txBody>
        </p:sp>
        <p:sp>
          <p:nvSpPr>
            <p:cNvPr id="500" name="Google Shape;500;p22"/>
            <p:cNvSpPr txBox="1"/>
            <p:nvPr/>
          </p:nvSpPr>
          <p:spPr>
            <a:xfrm>
              <a:off x="5319647" y="5131089"/>
              <a:ext cx="1631700" cy="387600"/>
            </a:xfrm>
            <a:prstGeom prst="rect">
              <a:avLst/>
            </a:prstGeom>
            <a:solidFill>
              <a:srgbClr val="008A3E"/>
            </a:solidFill>
            <a:ln w="9525" cap="flat" cmpd="sng">
              <a:solidFill>
                <a:srgbClr val="008A3E"/>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Ferme</a:t>
              </a:r>
              <a:endParaRPr/>
            </a:p>
          </p:txBody>
        </p:sp>
        <p:sp>
          <p:nvSpPr>
            <p:cNvPr id="501" name="Google Shape;501;p22"/>
            <p:cNvSpPr txBox="1"/>
            <p:nvPr/>
          </p:nvSpPr>
          <p:spPr>
            <a:xfrm>
              <a:off x="2221181" y="2134599"/>
              <a:ext cx="1374300" cy="669600"/>
            </a:xfrm>
            <a:prstGeom prst="rect">
              <a:avLst/>
            </a:prstGeom>
            <a:solidFill>
              <a:srgbClr val="3A3838"/>
            </a:solidFill>
            <a:ln w="9525" cap="flat" cmpd="sng">
              <a:solidFill>
                <a:srgbClr val="3A3838"/>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Mine de charbon</a:t>
              </a:r>
              <a:endParaRPr/>
            </a:p>
          </p:txBody>
        </p:sp>
        <p:sp>
          <p:nvSpPr>
            <p:cNvPr id="502" name="Google Shape;502;p22"/>
            <p:cNvSpPr txBox="1"/>
            <p:nvPr/>
          </p:nvSpPr>
          <p:spPr>
            <a:xfrm>
              <a:off x="2221181" y="3101482"/>
              <a:ext cx="1374300" cy="669600"/>
            </a:xfrm>
            <a:prstGeom prst="rect">
              <a:avLst/>
            </a:prstGeom>
            <a:solidFill>
              <a:srgbClr val="7030A0"/>
            </a:solidFill>
            <a:ln w="9525" cap="flat" cmpd="sng">
              <a:solidFill>
                <a:srgbClr val="7030A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Champ de gaz</a:t>
              </a:r>
              <a:endParaRPr/>
            </a:p>
          </p:txBody>
        </p:sp>
        <p:sp>
          <p:nvSpPr>
            <p:cNvPr id="503" name="Google Shape;503;p22"/>
            <p:cNvSpPr txBox="1"/>
            <p:nvPr/>
          </p:nvSpPr>
          <p:spPr>
            <a:xfrm>
              <a:off x="2221181" y="4925218"/>
              <a:ext cx="1374300" cy="669600"/>
            </a:xfrm>
            <a:prstGeom prst="rect">
              <a:avLst/>
            </a:prstGeom>
            <a:solidFill>
              <a:srgbClr val="008A3E"/>
            </a:solidFill>
            <a:ln w="9525" cap="flat" cmpd="sng">
              <a:solidFill>
                <a:srgbClr val="008A3E"/>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Ressources foncières</a:t>
              </a:r>
              <a:endParaRPr/>
            </a:p>
          </p:txBody>
        </p:sp>
        <p:sp>
          <p:nvSpPr>
            <p:cNvPr id="504" name="Google Shape;504;p22"/>
            <p:cNvSpPr txBox="1"/>
            <p:nvPr/>
          </p:nvSpPr>
          <p:spPr>
            <a:xfrm>
              <a:off x="2234571" y="3917106"/>
              <a:ext cx="1361100" cy="6696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Ressources en eau</a:t>
              </a:r>
              <a:endParaRPr/>
            </a:p>
          </p:txBody>
        </p:sp>
      </p:gr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23"/>
          <p:cNvSpPr txBox="1">
            <a:spLocks noGrp="1"/>
          </p:cNvSpPr>
          <p:nvPr>
            <p:ph type="title"/>
          </p:nvPr>
        </p:nvSpPr>
        <p:spPr>
          <a:xfrm>
            <a:off x="663880" y="3762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3.4 Les bases d'OSeMOSYS</a:t>
            </a:r>
            <a:endParaRPr/>
          </a:p>
        </p:txBody>
      </p:sp>
      <p:sp>
        <p:nvSpPr>
          <p:cNvPr id="511" name="Google Shape;511;p23"/>
          <p:cNvSpPr txBox="1">
            <a:spLocks noGrp="1"/>
          </p:cNvSpPr>
          <p:nvPr>
            <p:ph type="body" idx="1"/>
          </p:nvPr>
        </p:nvSpPr>
        <p:spPr>
          <a:xfrm>
            <a:off x="663880" y="2278145"/>
            <a:ext cx="4318200" cy="342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a:buNone/>
            </a:pPr>
            <a:r>
              <a:rPr lang="en-US" b="0">
                <a:latin typeface="Open Sans"/>
                <a:ea typeface="Open Sans"/>
                <a:cs typeface="Open Sans"/>
                <a:sym typeface="Open Sans"/>
              </a:rPr>
              <a:t>Les matières premières peuvent être utilisées pour représenter:</a:t>
            </a:r>
            <a:endParaRPr/>
          </a:p>
          <a:p>
            <a:pPr marL="342900" lvl="0" indent="-342900" algn="l" rtl="0">
              <a:lnSpc>
                <a:spcPct val="90000"/>
              </a:lnSpc>
              <a:spcBef>
                <a:spcPts val="1200"/>
              </a:spcBef>
              <a:spcAft>
                <a:spcPts val="0"/>
              </a:spcAft>
              <a:buClr>
                <a:schemeClr val="dk1"/>
              </a:buClr>
              <a:buSzPts val="2000"/>
              <a:buFont typeface="Arial"/>
              <a:buChar char="•"/>
            </a:pPr>
            <a:r>
              <a:rPr lang="en-US">
                <a:latin typeface="Open Sans"/>
                <a:ea typeface="Open Sans"/>
                <a:cs typeface="Open Sans"/>
                <a:sym typeface="Open Sans"/>
              </a:rPr>
              <a:t>Flux entre les technologies</a:t>
            </a:r>
            <a:endParaRPr/>
          </a:p>
          <a:p>
            <a:pPr marL="0" lvl="0" indent="0" algn="l" rtl="0">
              <a:lnSpc>
                <a:spcPct val="90000"/>
              </a:lnSpc>
              <a:spcBef>
                <a:spcPts val="1200"/>
              </a:spcBef>
              <a:spcAft>
                <a:spcPts val="0"/>
              </a:spcAft>
              <a:buClr>
                <a:schemeClr val="dk1"/>
              </a:buClr>
              <a:buSzPts val="2000"/>
              <a:buFont typeface="Open Sans"/>
              <a:buNone/>
            </a:pPr>
            <a:r>
              <a:rPr lang="en-US" b="0">
                <a:latin typeface="Open Sans"/>
                <a:ea typeface="Open Sans"/>
                <a:cs typeface="Open Sans"/>
                <a:sym typeface="Open Sans"/>
              </a:rPr>
              <a:t>(par exemple, électricité, gaz naturel, charbon)</a:t>
            </a:r>
            <a:endParaRPr/>
          </a:p>
          <a:p>
            <a:pPr marL="342900" lvl="0" indent="-342900" algn="l" rtl="0">
              <a:lnSpc>
                <a:spcPct val="90000"/>
              </a:lnSpc>
              <a:spcBef>
                <a:spcPts val="1200"/>
              </a:spcBef>
              <a:spcAft>
                <a:spcPts val="0"/>
              </a:spcAft>
              <a:buClr>
                <a:schemeClr val="dk1"/>
              </a:buClr>
              <a:buSzPts val="2000"/>
              <a:buFont typeface="Arial"/>
              <a:buChar char="•"/>
            </a:pPr>
            <a:r>
              <a:rPr lang="en-US">
                <a:latin typeface="Open Sans"/>
                <a:ea typeface="Open Sans"/>
                <a:cs typeface="Open Sans"/>
                <a:sym typeface="Open Sans"/>
              </a:rPr>
              <a:t>Exigences finales</a:t>
            </a:r>
            <a:endParaRPr/>
          </a:p>
          <a:p>
            <a:pPr marL="0" lvl="0" indent="0" algn="l" rtl="0">
              <a:lnSpc>
                <a:spcPct val="90000"/>
              </a:lnSpc>
              <a:spcBef>
                <a:spcPts val="1200"/>
              </a:spcBef>
              <a:spcAft>
                <a:spcPts val="0"/>
              </a:spcAft>
              <a:buClr>
                <a:schemeClr val="dk1"/>
              </a:buClr>
              <a:buSzPts val="2000"/>
              <a:buFont typeface="Open Sans"/>
              <a:buNone/>
            </a:pPr>
            <a:r>
              <a:rPr lang="en-US" b="0">
                <a:latin typeface="Open Sans"/>
                <a:ea typeface="Open Sans"/>
                <a:cs typeface="Open Sans"/>
                <a:sym typeface="Open Sans"/>
              </a:rPr>
              <a:t>(par exemple, demande d'éclairage, de refroidissement, de chaleur ou d'eau propre)</a:t>
            </a:r>
            <a:endParaRPr/>
          </a:p>
        </p:txBody>
      </p:sp>
      <p:sp>
        <p:nvSpPr>
          <p:cNvPr id="512" name="Google Shape;512;p2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513" name="Google Shape;513;p23"/>
          <p:cNvSpPr txBox="1">
            <a:spLocks noGrp="1"/>
          </p:cNvSpPr>
          <p:nvPr>
            <p:ph type="body" idx="2"/>
          </p:nvPr>
        </p:nvSpPr>
        <p:spPr>
          <a:xfrm>
            <a:off x="663574" y="1711227"/>
            <a:ext cx="72501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t>Ensemble: Produits de base</a:t>
            </a:r>
            <a:endParaRPr/>
          </a:p>
        </p:txBody>
      </p:sp>
      <p:grpSp>
        <p:nvGrpSpPr>
          <p:cNvPr id="514" name="Google Shape;514;p23"/>
          <p:cNvGrpSpPr/>
          <p:nvPr/>
        </p:nvGrpSpPr>
        <p:grpSpPr>
          <a:xfrm>
            <a:off x="5486364" y="2061754"/>
            <a:ext cx="6145147" cy="3526031"/>
            <a:chOff x="4028640" y="1601785"/>
            <a:chExt cx="8567053" cy="4181725"/>
          </a:xfrm>
        </p:grpSpPr>
        <p:grpSp>
          <p:nvGrpSpPr>
            <p:cNvPr id="515" name="Google Shape;515;p23"/>
            <p:cNvGrpSpPr/>
            <p:nvPr/>
          </p:nvGrpSpPr>
          <p:grpSpPr>
            <a:xfrm>
              <a:off x="4028640" y="1601785"/>
              <a:ext cx="8567053" cy="4181725"/>
              <a:chOff x="2440813" y="2331713"/>
              <a:chExt cx="8567053" cy="4181725"/>
            </a:xfrm>
          </p:grpSpPr>
          <p:sp>
            <p:nvSpPr>
              <p:cNvPr id="516" name="Google Shape;516;p23"/>
              <p:cNvSpPr/>
              <p:nvPr/>
            </p:nvSpPr>
            <p:spPr>
              <a:xfrm>
                <a:off x="5157802" y="2976617"/>
                <a:ext cx="77739" cy="3019512"/>
              </a:xfrm>
              <a:prstGeom prst="rect">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17" name="Google Shape;517;p23"/>
              <p:cNvSpPr/>
              <p:nvPr/>
            </p:nvSpPr>
            <p:spPr>
              <a:xfrm>
                <a:off x="8048058" y="2858606"/>
                <a:ext cx="63643" cy="3654832"/>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18" name="Google Shape;518;p23"/>
              <p:cNvSpPr/>
              <p:nvPr/>
            </p:nvSpPr>
            <p:spPr>
              <a:xfrm>
                <a:off x="5170401" y="5916149"/>
                <a:ext cx="771787" cy="155686"/>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19" name="Google Shape;519;p23"/>
              <p:cNvSpPr txBox="1"/>
              <p:nvPr/>
            </p:nvSpPr>
            <p:spPr>
              <a:xfrm>
                <a:off x="2440813" y="3572028"/>
                <a:ext cx="1296000" cy="547500"/>
              </a:xfrm>
              <a:prstGeom prst="rect">
                <a:avLst/>
              </a:prstGeom>
              <a:solidFill>
                <a:schemeClr val="lt1"/>
              </a:solidFill>
              <a:ln w="9525" cap="flat" cmpd="sng">
                <a:solidFill>
                  <a:srgbClr val="A5A5A5"/>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200" b="1">
                    <a:solidFill>
                      <a:srgbClr val="8EA9DA"/>
                    </a:solidFill>
                    <a:latin typeface="Open Sans"/>
                    <a:ea typeface="Open Sans"/>
                    <a:cs typeface="Open Sans"/>
                    <a:sym typeface="Open Sans"/>
                  </a:rPr>
                  <a:t>Champ de gaz</a:t>
                </a:r>
                <a:endParaRPr/>
              </a:p>
            </p:txBody>
          </p:sp>
          <p:sp>
            <p:nvSpPr>
              <p:cNvPr id="520" name="Google Shape;520;p23"/>
              <p:cNvSpPr txBox="1"/>
              <p:nvPr/>
            </p:nvSpPr>
            <p:spPr>
              <a:xfrm>
                <a:off x="6029305" y="2555656"/>
                <a:ext cx="1617600" cy="766800"/>
              </a:xfrm>
              <a:prstGeom prst="rect">
                <a:avLst/>
              </a:prstGeom>
              <a:solidFill>
                <a:schemeClr val="lt1"/>
              </a:solidFill>
              <a:ln w="9525" cap="flat" cmpd="sng">
                <a:solidFill>
                  <a:srgbClr val="A5A5A5"/>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spcBef>
                    <a:spcPts val="0"/>
                  </a:spcBef>
                  <a:spcAft>
                    <a:spcPts val="0"/>
                  </a:spcAft>
                  <a:buNone/>
                </a:pPr>
                <a:r>
                  <a:rPr lang="en-US" sz="1200" b="1">
                    <a:solidFill>
                      <a:srgbClr val="8EA9DA"/>
                    </a:solidFill>
                    <a:latin typeface="Open Sans"/>
                    <a:ea typeface="Open Sans"/>
                    <a:cs typeface="Open Sans"/>
                    <a:sym typeface="Open Sans"/>
                  </a:rPr>
                  <a:t> Charbon  </a:t>
                </a:r>
                <a:br>
                  <a:rPr lang="en-US" sz="1200" b="1">
                    <a:solidFill>
                      <a:srgbClr val="8EA9DA"/>
                    </a:solidFill>
                    <a:latin typeface="Open Sans"/>
                    <a:ea typeface="Open Sans"/>
                    <a:cs typeface="Open Sans"/>
                    <a:sym typeface="Open Sans"/>
                  </a:rPr>
                </a:br>
                <a:r>
                  <a:rPr lang="en-US" sz="1200" b="1">
                    <a:solidFill>
                      <a:srgbClr val="8EA9DA"/>
                    </a:solidFill>
                    <a:latin typeface="Open Sans"/>
                    <a:ea typeface="Open Sans"/>
                    <a:cs typeface="Open Sans"/>
                    <a:sym typeface="Open Sans"/>
                  </a:rPr>
                  <a:t>centrale électrique</a:t>
                </a:r>
                <a:endParaRPr sz="1800">
                  <a:solidFill>
                    <a:srgbClr val="8EA9DA"/>
                  </a:solidFill>
                  <a:latin typeface="Calibri"/>
                  <a:ea typeface="Calibri"/>
                  <a:cs typeface="Calibri"/>
                  <a:sym typeface="Calibri"/>
                </a:endParaRPr>
              </a:p>
            </p:txBody>
          </p:sp>
          <p:sp>
            <p:nvSpPr>
              <p:cNvPr id="521" name="Google Shape;521;p23"/>
              <p:cNvSpPr txBox="1"/>
              <p:nvPr/>
            </p:nvSpPr>
            <p:spPr>
              <a:xfrm>
                <a:off x="6029304" y="3645137"/>
                <a:ext cx="1617600" cy="766800"/>
              </a:xfrm>
              <a:prstGeom prst="rect">
                <a:avLst/>
              </a:prstGeom>
              <a:solidFill>
                <a:schemeClr val="lt1"/>
              </a:solidFill>
              <a:ln w="9525" cap="flat" cmpd="sng">
                <a:solidFill>
                  <a:srgbClr val="A5A5A5"/>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spcBef>
                    <a:spcPts val="0"/>
                  </a:spcBef>
                  <a:spcAft>
                    <a:spcPts val="0"/>
                  </a:spcAft>
                  <a:buNone/>
                </a:pPr>
                <a:r>
                  <a:rPr lang="en-US" sz="1200" b="1">
                    <a:solidFill>
                      <a:srgbClr val="8EA9DA"/>
                    </a:solidFill>
                    <a:latin typeface="Open Sans"/>
                    <a:ea typeface="Open Sans"/>
                    <a:cs typeface="Open Sans"/>
                    <a:sym typeface="Open Sans"/>
                  </a:rPr>
                  <a:t>Gaz</a:t>
                </a:r>
                <a:endParaRPr/>
              </a:p>
              <a:p>
                <a:pPr marL="0" marR="0" lvl="0" indent="0" algn="ctr" rtl="0">
                  <a:spcBef>
                    <a:spcPts val="0"/>
                  </a:spcBef>
                  <a:spcAft>
                    <a:spcPts val="0"/>
                  </a:spcAft>
                  <a:buNone/>
                </a:pPr>
                <a:r>
                  <a:rPr lang="en-US" sz="1200" b="1">
                    <a:solidFill>
                      <a:srgbClr val="8EA9DA"/>
                    </a:solidFill>
                    <a:latin typeface="Open Sans"/>
                    <a:ea typeface="Open Sans"/>
                    <a:cs typeface="Open Sans"/>
                    <a:sym typeface="Open Sans"/>
                  </a:rPr>
                  <a:t>centrale électrique</a:t>
                </a:r>
                <a:endParaRPr sz="1200" b="1">
                  <a:solidFill>
                    <a:srgbClr val="8EA9DA"/>
                  </a:solidFill>
                  <a:latin typeface="Open Sans"/>
                  <a:ea typeface="Open Sans"/>
                  <a:cs typeface="Open Sans"/>
                  <a:sym typeface="Open Sans"/>
                </a:endParaRPr>
              </a:p>
            </p:txBody>
          </p:sp>
          <p:sp>
            <p:nvSpPr>
              <p:cNvPr id="522" name="Google Shape;522;p23"/>
              <p:cNvSpPr txBox="1"/>
              <p:nvPr/>
            </p:nvSpPr>
            <p:spPr>
              <a:xfrm>
                <a:off x="6024027" y="4496049"/>
                <a:ext cx="1622700" cy="547500"/>
              </a:xfrm>
              <a:prstGeom prst="rect">
                <a:avLst/>
              </a:prstGeom>
              <a:solidFill>
                <a:schemeClr val="lt1"/>
              </a:solidFill>
              <a:ln w="9525" cap="flat" cmpd="sng">
                <a:solidFill>
                  <a:srgbClr val="A5A5A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8EA9DA"/>
                    </a:solidFill>
                    <a:latin typeface="Open Sans"/>
                    <a:ea typeface="Open Sans"/>
                    <a:cs typeface="Open Sans"/>
                    <a:sym typeface="Open Sans"/>
                  </a:rPr>
                  <a:t>L'eau</a:t>
                </a:r>
                <a:endParaRPr/>
              </a:p>
              <a:p>
                <a:pPr marL="0" marR="0" lvl="0" indent="0" algn="ctr" rtl="0">
                  <a:spcBef>
                    <a:spcPts val="0"/>
                  </a:spcBef>
                  <a:spcAft>
                    <a:spcPts val="0"/>
                  </a:spcAft>
                  <a:buNone/>
                </a:pPr>
                <a:r>
                  <a:rPr lang="en-US" sz="1200" b="1">
                    <a:solidFill>
                      <a:srgbClr val="8EA9DA"/>
                    </a:solidFill>
                    <a:latin typeface="Open Sans"/>
                    <a:ea typeface="Open Sans"/>
                    <a:cs typeface="Open Sans"/>
                    <a:sym typeface="Open Sans"/>
                  </a:rPr>
                  <a:t>Traitement</a:t>
                </a:r>
                <a:endParaRPr/>
              </a:p>
            </p:txBody>
          </p:sp>
          <p:sp>
            <p:nvSpPr>
              <p:cNvPr id="523" name="Google Shape;523;p23"/>
              <p:cNvSpPr/>
              <p:nvPr/>
            </p:nvSpPr>
            <p:spPr>
              <a:xfrm>
                <a:off x="3740253" y="2709352"/>
                <a:ext cx="2201934" cy="181357"/>
              </a:xfrm>
              <a:prstGeom prst="rightArrow">
                <a:avLst>
                  <a:gd name="adj1" fmla="val 50000"/>
                  <a:gd name="adj2" fmla="val 50000"/>
                </a:avLst>
              </a:prstGeom>
              <a:solidFill>
                <a:srgbClr val="3A3838"/>
              </a:solid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24" name="Google Shape;524;p23"/>
              <p:cNvSpPr/>
              <p:nvPr/>
            </p:nvSpPr>
            <p:spPr>
              <a:xfrm>
                <a:off x="3747050" y="3681467"/>
                <a:ext cx="2186446" cy="145346"/>
              </a:xfrm>
              <a:prstGeom prst="rightArrow">
                <a:avLst>
                  <a:gd name="adj1" fmla="val 50000"/>
                  <a:gd name="adj2" fmla="val 50000"/>
                </a:avLst>
              </a:prstGeom>
              <a:solidFill>
                <a:srgbClr val="7030A0"/>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25" name="Google Shape;525;p23"/>
              <p:cNvSpPr/>
              <p:nvPr/>
            </p:nvSpPr>
            <p:spPr>
              <a:xfrm>
                <a:off x="7663565" y="4679238"/>
                <a:ext cx="1179997" cy="148650"/>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26" name="Google Shape;526;p23"/>
              <p:cNvSpPr/>
              <p:nvPr/>
            </p:nvSpPr>
            <p:spPr>
              <a:xfrm>
                <a:off x="7659145" y="2755778"/>
                <a:ext cx="1148416" cy="148650"/>
              </a:xfrm>
              <a:prstGeom prst="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27" name="Google Shape;527;p23"/>
              <p:cNvSpPr txBox="1"/>
              <p:nvPr/>
            </p:nvSpPr>
            <p:spPr>
              <a:xfrm>
                <a:off x="3916577" y="2331713"/>
                <a:ext cx="1476300" cy="40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3A3838"/>
                    </a:solidFill>
                    <a:latin typeface="Open Sans"/>
                    <a:ea typeface="Open Sans"/>
                    <a:cs typeface="Open Sans"/>
                    <a:sym typeface="Open Sans"/>
                  </a:rPr>
                  <a:t>Charbon</a:t>
                </a:r>
                <a:endParaRPr/>
              </a:p>
            </p:txBody>
          </p:sp>
          <p:sp>
            <p:nvSpPr>
              <p:cNvPr id="528" name="Google Shape;528;p23"/>
              <p:cNvSpPr txBox="1"/>
              <p:nvPr/>
            </p:nvSpPr>
            <p:spPr>
              <a:xfrm>
                <a:off x="3971510" y="3289672"/>
                <a:ext cx="891600" cy="40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7030A0"/>
                    </a:solidFill>
                    <a:latin typeface="Open Sans"/>
                    <a:ea typeface="Open Sans"/>
                    <a:cs typeface="Open Sans"/>
                    <a:sym typeface="Open Sans"/>
                  </a:rPr>
                  <a:t>Gaz</a:t>
                </a:r>
                <a:endParaRPr/>
              </a:p>
            </p:txBody>
          </p:sp>
          <p:sp>
            <p:nvSpPr>
              <p:cNvPr id="529" name="Google Shape;529;p23"/>
              <p:cNvSpPr txBox="1"/>
              <p:nvPr/>
            </p:nvSpPr>
            <p:spPr>
              <a:xfrm>
                <a:off x="3777989" y="4330323"/>
                <a:ext cx="1361100" cy="40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70C0"/>
                    </a:solidFill>
                    <a:latin typeface="Open Sans"/>
                    <a:ea typeface="Open Sans"/>
                    <a:cs typeface="Open Sans"/>
                    <a:sym typeface="Open Sans"/>
                  </a:rPr>
                  <a:t>L'eau</a:t>
                </a:r>
                <a:endParaRPr/>
              </a:p>
            </p:txBody>
          </p:sp>
          <p:sp>
            <p:nvSpPr>
              <p:cNvPr id="530" name="Google Shape;530;p23"/>
              <p:cNvSpPr txBox="1"/>
              <p:nvPr/>
            </p:nvSpPr>
            <p:spPr>
              <a:xfrm>
                <a:off x="8879065" y="2571440"/>
                <a:ext cx="2043000" cy="40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C00000"/>
                    </a:solidFill>
                    <a:latin typeface="Open Sans"/>
                    <a:ea typeface="Open Sans"/>
                    <a:cs typeface="Open Sans"/>
                    <a:sym typeface="Open Sans"/>
                  </a:rPr>
                  <a:t>L'électricité</a:t>
                </a:r>
                <a:endParaRPr/>
              </a:p>
            </p:txBody>
          </p:sp>
          <p:sp>
            <p:nvSpPr>
              <p:cNvPr id="531" name="Google Shape;531;p23"/>
              <p:cNvSpPr/>
              <p:nvPr/>
            </p:nvSpPr>
            <p:spPr>
              <a:xfrm>
                <a:off x="3747050" y="5726624"/>
                <a:ext cx="2195139" cy="161242"/>
              </a:xfrm>
              <a:prstGeom prst="rightArrow">
                <a:avLst>
                  <a:gd name="adj1" fmla="val 50000"/>
                  <a:gd name="adj2" fmla="val 50000"/>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32" name="Google Shape;532;p23"/>
              <p:cNvSpPr txBox="1"/>
              <p:nvPr/>
            </p:nvSpPr>
            <p:spPr>
              <a:xfrm>
                <a:off x="3798169" y="5336447"/>
                <a:ext cx="1269600" cy="40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B050"/>
                    </a:solidFill>
                    <a:latin typeface="Open Sans"/>
                    <a:ea typeface="Open Sans"/>
                    <a:cs typeface="Open Sans"/>
                    <a:sym typeface="Open Sans"/>
                  </a:rPr>
                  <a:t>Terre</a:t>
                </a:r>
                <a:endParaRPr/>
              </a:p>
            </p:txBody>
          </p:sp>
          <p:sp>
            <p:nvSpPr>
              <p:cNvPr id="533" name="Google Shape;533;p23"/>
              <p:cNvSpPr txBox="1"/>
              <p:nvPr/>
            </p:nvSpPr>
            <p:spPr>
              <a:xfrm>
                <a:off x="6024027" y="5575631"/>
                <a:ext cx="1622700" cy="328500"/>
              </a:xfrm>
              <a:prstGeom prst="rect">
                <a:avLst/>
              </a:prstGeom>
              <a:solidFill>
                <a:schemeClr val="lt1"/>
              </a:solidFill>
              <a:ln w="9525" cap="flat" cmpd="sng">
                <a:solidFill>
                  <a:srgbClr val="A5A5A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8EA9DA"/>
                    </a:solidFill>
                    <a:latin typeface="Open Sans"/>
                    <a:ea typeface="Open Sans"/>
                    <a:cs typeface="Open Sans"/>
                    <a:sym typeface="Open Sans"/>
                  </a:rPr>
                  <a:t>Ferme</a:t>
                </a:r>
                <a:endParaRPr/>
              </a:p>
            </p:txBody>
          </p:sp>
          <p:sp>
            <p:nvSpPr>
              <p:cNvPr id="534" name="Google Shape;534;p23"/>
              <p:cNvSpPr/>
              <p:nvPr/>
            </p:nvSpPr>
            <p:spPr>
              <a:xfrm>
                <a:off x="7663565" y="5714954"/>
                <a:ext cx="1179999" cy="148650"/>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9900"/>
                  </a:solidFill>
                  <a:latin typeface="Montserrat"/>
                  <a:ea typeface="Montserrat"/>
                  <a:cs typeface="Montserrat"/>
                  <a:sym typeface="Montserrat"/>
                </a:endParaRPr>
              </a:p>
            </p:txBody>
          </p:sp>
          <p:sp>
            <p:nvSpPr>
              <p:cNvPr id="535" name="Google Shape;535;p23"/>
              <p:cNvSpPr txBox="1"/>
              <p:nvPr/>
            </p:nvSpPr>
            <p:spPr>
              <a:xfrm>
                <a:off x="8884924" y="5551850"/>
                <a:ext cx="1562100" cy="40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C000"/>
                    </a:solidFill>
                    <a:latin typeface="Open Sans"/>
                    <a:ea typeface="Open Sans"/>
                    <a:cs typeface="Open Sans"/>
                    <a:sym typeface="Open Sans"/>
                  </a:rPr>
                  <a:t>Maïs</a:t>
                </a:r>
                <a:endParaRPr/>
              </a:p>
            </p:txBody>
          </p:sp>
          <p:sp>
            <p:nvSpPr>
              <p:cNvPr id="536" name="Google Shape;536;p23"/>
              <p:cNvSpPr/>
              <p:nvPr/>
            </p:nvSpPr>
            <p:spPr>
              <a:xfrm rot="5400000">
                <a:off x="7838508" y="3548917"/>
                <a:ext cx="93244" cy="451975"/>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37" name="Google Shape;537;p23"/>
              <p:cNvSpPr txBox="1"/>
              <p:nvPr/>
            </p:nvSpPr>
            <p:spPr>
              <a:xfrm>
                <a:off x="2444109" y="4439753"/>
                <a:ext cx="1296000" cy="547500"/>
              </a:xfrm>
              <a:prstGeom prst="rect">
                <a:avLst/>
              </a:prstGeom>
              <a:solidFill>
                <a:schemeClr val="lt1"/>
              </a:solidFill>
              <a:ln w="9525" cap="flat" cmpd="sng">
                <a:solidFill>
                  <a:srgbClr val="A5A5A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8EA9DA"/>
                    </a:solidFill>
                    <a:latin typeface="Open Sans"/>
                    <a:ea typeface="Open Sans"/>
                    <a:cs typeface="Open Sans"/>
                    <a:sym typeface="Open Sans"/>
                  </a:rPr>
                  <a:t>Ressources en eau</a:t>
                </a:r>
                <a:endParaRPr/>
              </a:p>
            </p:txBody>
          </p:sp>
          <p:sp>
            <p:nvSpPr>
              <p:cNvPr id="538" name="Google Shape;538;p23"/>
              <p:cNvSpPr/>
              <p:nvPr/>
            </p:nvSpPr>
            <p:spPr>
              <a:xfrm>
                <a:off x="3747050" y="4704710"/>
                <a:ext cx="2195139" cy="144016"/>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39" name="Google Shape;539;p23"/>
              <p:cNvSpPr/>
              <p:nvPr/>
            </p:nvSpPr>
            <p:spPr>
              <a:xfrm>
                <a:off x="5158792" y="2906833"/>
                <a:ext cx="783396" cy="155686"/>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40" name="Google Shape;540;p23"/>
              <p:cNvSpPr/>
              <p:nvPr/>
            </p:nvSpPr>
            <p:spPr>
              <a:xfrm>
                <a:off x="5158792" y="3887763"/>
                <a:ext cx="774703" cy="144016"/>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41" name="Google Shape;541;p23"/>
              <p:cNvSpPr/>
              <p:nvPr/>
            </p:nvSpPr>
            <p:spPr>
              <a:xfrm rot="5400000">
                <a:off x="6616685" y="5045042"/>
                <a:ext cx="64130" cy="2871096"/>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42" name="Google Shape;542;p23"/>
              <p:cNvSpPr/>
              <p:nvPr/>
            </p:nvSpPr>
            <p:spPr>
              <a:xfrm>
                <a:off x="5157802" y="4542405"/>
                <a:ext cx="79830" cy="1971033"/>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43" name="Google Shape;543;p23"/>
              <p:cNvSpPr/>
              <p:nvPr/>
            </p:nvSpPr>
            <p:spPr>
              <a:xfrm>
                <a:off x="5230878" y="4505240"/>
                <a:ext cx="711310" cy="141408"/>
              </a:xfrm>
              <a:prstGeom prst="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44" name="Google Shape;544;p23"/>
              <p:cNvSpPr/>
              <p:nvPr/>
            </p:nvSpPr>
            <p:spPr>
              <a:xfrm>
                <a:off x="5235541" y="5509987"/>
                <a:ext cx="706647" cy="153982"/>
              </a:xfrm>
              <a:prstGeom prst="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45" name="Google Shape;545;p23"/>
              <p:cNvSpPr txBox="1"/>
              <p:nvPr/>
            </p:nvSpPr>
            <p:spPr>
              <a:xfrm>
                <a:off x="8879066" y="4440489"/>
                <a:ext cx="2128800" cy="40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70C0"/>
                    </a:solidFill>
                    <a:latin typeface="Open Sans"/>
                    <a:ea typeface="Open Sans"/>
                    <a:cs typeface="Open Sans"/>
                    <a:sym typeface="Open Sans"/>
                  </a:rPr>
                  <a:t>Eau potable</a:t>
                </a:r>
                <a:endParaRPr/>
              </a:p>
            </p:txBody>
          </p:sp>
          <p:sp>
            <p:nvSpPr>
              <p:cNvPr id="546" name="Google Shape;546;p23"/>
              <p:cNvSpPr txBox="1"/>
              <p:nvPr/>
            </p:nvSpPr>
            <p:spPr>
              <a:xfrm>
                <a:off x="2450906" y="2495537"/>
                <a:ext cx="1296000" cy="547500"/>
              </a:xfrm>
              <a:prstGeom prst="rect">
                <a:avLst/>
              </a:prstGeom>
              <a:solidFill>
                <a:schemeClr val="lt1"/>
              </a:solidFill>
              <a:ln w="9525" cap="flat" cmpd="sng">
                <a:solidFill>
                  <a:srgbClr val="A5A5A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8EA9DA"/>
                    </a:solidFill>
                    <a:latin typeface="Open Sans"/>
                    <a:ea typeface="Open Sans"/>
                    <a:cs typeface="Open Sans"/>
                    <a:sym typeface="Open Sans"/>
                  </a:rPr>
                  <a:t>Mine de charbon</a:t>
                </a:r>
                <a:endParaRPr/>
              </a:p>
            </p:txBody>
          </p:sp>
          <p:sp>
            <p:nvSpPr>
              <p:cNvPr id="547" name="Google Shape;547;p23"/>
              <p:cNvSpPr txBox="1"/>
              <p:nvPr/>
            </p:nvSpPr>
            <p:spPr>
              <a:xfrm>
                <a:off x="2450906" y="5447864"/>
                <a:ext cx="1296000" cy="766800"/>
              </a:xfrm>
              <a:prstGeom prst="rect">
                <a:avLst/>
              </a:prstGeom>
              <a:solidFill>
                <a:schemeClr val="lt1"/>
              </a:solidFill>
              <a:ln w="9525" cap="flat" cmpd="sng">
                <a:solidFill>
                  <a:srgbClr val="A5A5A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8EA9DA"/>
                    </a:solidFill>
                    <a:latin typeface="Open Sans"/>
                    <a:ea typeface="Open Sans"/>
                    <a:cs typeface="Open Sans"/>
                    <a:sym typeface="Open Sans"/>
                  </a:rPr>
                  <a:t>Ressources foncières</a:t>
                </a:r>
                <a:endParaRPr/>
              </a:p>
            </p:txBody>
          </p:sp>
        </p:grpSp>
        <p:sp>
          <p:nvSpPr>
            <p:cNvPr id="548" name="Google Shape;548;p23"/>
            <p:cNvSpPr/>
            <p:nvPr/>
          </p:nvSpPr>
          <p:spPr>
            <a:xfrm>
              <a:off x="9251392" y="3157835"/>
              <a:ext cx="1136057" cy="151162"/>
            </a:xfrm>
            <a:prstGeom prst="rightArrow">
              <a:avLst>
                <a:gd name="adj1" fmla="val 50000"/>
                <a:gd name="adj2" fmla="val 50000"/>
              </a:avLst>
            </a:prstGeom>
            <a:solidFill>
              <a:srgbClr val="7F7F7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49" name="Google Shape;549;p23"/>
            <p:cNvSpPr txBox="1"/>
            <p:nvPr/>
          </p:nvSpPr>
          <p:spPr>
            <a:xfrm>
              <a:off x="10450842" y="2980775"/>
              <a:ext cx="1109400" cy="69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7F7F7F"/>
                  </a:solidFill>
                  <a:latin typeface="Open Sans"/>
                  <a:ea typeface="Open Sans"/>
                  <a:cs typeface="Open Sans"/>
                  <a:sym typeface="Open Sans"/>
                </a:rPr>
                <a:t>Chaleur</a:t>
              </a:r>
              <a:endParaRPr/>
            </a:p>
          </p:txBody>
        </p:sp>
      </p:gr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24"/>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3.4 Les bases d'OSeMOSYS</a:t>
            </a:r>
            <a:endParaRPr/>
          </a:p>
        </p:txBody>
      </p:sp>
      <p:sp>
        <p:nvSpPr>
          <p:cNvPr id="556" name="Google Shape;556;p24"/>
          <p:cNvSpPr txBox="1">
            <a:spLocks noGrp="1"/>
          </p:cNvSpPr>
          <p:nvPr>
            <p:ph type="body" idx="1"/>
          </p:nvPr>
        </p:nvSpPr>
        <p:spPr>
          <a:xfrm>
            <a:off x="663880" y="2582945"/>
            <a:ext cx="4318255"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a:buNone/>
            </a:pPr>
            <a:r>
              <a:rPr lang="en-US">
                <a:latin typeface="Open Sans"/>
                <a:ea typeface="Open Sans"/>
                <a:cs typeface="Open Sans"/>
                <a:sym typeface="Open Sans"/>
              </a:rPr>
              <a:t>Centrale électrique</a:t>
            </a:r>
            <a:endParaRPr/>
          </a:p>
          <a:p>
            <a:pPr marL="0" lvl="0" indent="0" algn="l" rtl="0">
              <a:lnSpc>
                <a:spcPct val="90000"/>
              </a:lnSpc>
              <a:spcBef>
                <a:spcPts val="1200"/>
              </a:spcBef>
              <a:spcAft>
                <a:spcPts val="0"/>
              </a:spcAft>
              <a:buClr>
                <a:schemeClr val="dk1"/>
              </a:buClr>
              <a:buSzPts val="2000"/>
              <a:buFont typeface="Open Sans"/>
              <a:buNone/>
            </a:pPr>
            <a:r>
              <a:rPr lang="en-US" b="0">
                <a:latin typeface="Open Sans"/>
                <a:ea typeface="Open Sans"/>
                <a:cs typeface="Open Sans"/>
                <a:sym typeface="Open Sans"/>
              </a:rPr>
              <a:t>Un actif physique qui transforme un combustible d'entrée (par exemple, le gaz naturel) en un ou plusieurs produits de sortie (par exemple, l'électricité et la chaleur).</a:t>
            </a:r>
            <a:endParaRPr/>
          </a:p>
        </p:txBody>
      </p:sp>
      <p:sp>
        <p:nvSpPr>
          <p:cNvPr id="557" name="Google Shape;557;p2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558" name="Google Shape;558;p24"/>
          <p:cNvSpPr txBox="1">
            <a:spLocks noGrp="1"/>
          </p:cNvSpPr>
          <p:nvPr>
            <p:ph type="body" idx="2"/>
          </p:nvPr>
        </p:nvSpPr>
        <p:spPr>
          <a:xfrm>
            <a:off x="663574" y="2016027"/>
            <a:ext cx="7250019"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t>Exemple n° 1 - Énergie</a:t>
            </a:r>
            <a:endParaRPr/>
          </a:p>
        </p:txBody>
      </p:sp>
      <p:sp>
        <p:nvSpPr>
          <p:cNvPr id="559" name="Google Shape;559;p24"/>
          <p:cNvSpPr txBox="1">
            <a:spLocks noGrp="1"/>
          </p:cNvSpPr>
          <p:nvPr>
            <p:ph type="body" idx="4"/>
          </p:nvPr>
        </p:nvSpPr>
        <p:spPr>
          <a:xfrm>
            <a:off x="663575" y="6132545"/>
            <a:ext cx="5180634" cy="25882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US" b="1"/>
              <a:t>Source de l'image </a:t>
            </a:r>
            <a:r>
              <a:rPr lang="en-US"/>
              <a:t>: Photo de </a:t>
            </a:r>
            <a:r>
              <a:rPr lang="en-US" u="sng">
                <a:solidFill>
                  <a:schemeClr val="hlink"/>
                </a:solidFill>
                <a:hlinkClick r:id="rId3"/>
              </a:rPr>
              <a:t>Jason Blackeye </a:t>
            </a:r>
            <a:r>
              <a:rPr lang="en-US"/>
              <a:t>sur Unsplash </a:t>
            </a:r>
            <a:endParaRPr/>
          </a:p>
        </p:txBody>
      </p:sp>
      <p:sp>
        <p:nvSpPr>
          <p:cNvPr id="560" name="Google Shape;560;p24"/>
          <p:cNvSpPr txBox="1"/>
          <p:nvPr/>
        </p:nvSpPr>
        <p:spPr>
          <a:xfrm>
            <a:off x="3541259" y="5047246"/>
            <a:ext cx="1423911" cy="584775"/>
          </a:xfrm>
          <a:prstGeom prst="rect">
            <a:avLst/>
          </a:prstGeom>
          <a:solidFill>
            <a:srgbClr val="7030A0"/>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 Centrale à gaz</a:t>
            </a:r>
            <a:endParaRPr/>
          </a:p>
        </p:txBody>
      </p:sp>
      <p:sp>
        <p:nvSpPr>
          <p:cNvPr id="561" name="Google Shape;561;p24"/>
          <p:cNvSpPr/>
          <p:nvPr/>
        </p:nvSpPr>
        <p:spPr>
          <a:xfrm>
            <a:off x="4994480" y="5052136"/>
            <a:ext cx="1440160" cy="169315"/>
          </a:xfrm>
          <a:prstGeom prst="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62" name="Google Shape;562;p24"/>
          <p:cNvSpPr/>
          <p:nvPr/>
        </p:nvSpPr>
        <p:spPr>
          <a:xfrm>
            <a:off x="1771723" y="5270322"/>
            <a:ext cx="1728192" cy="162500"/>
          </a:xfrm>
          <a:prstGeom prst="rightArrow">
            <a:avLst>
              <a:gd name="adj1" fmla="val 50000"/>
              <a:gd name="adj2"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7030A0"/>
              </a:solidFill>
              <a:latin typeface="Montserrat"/>
              <a:ea typeface="Montserrat"/>
              <a:cs typeface="Montserrat"/>
              <a:sym typeface="Montserrat"/>
            </a:endParaRPr>
          </a:p>
        </p:txBody>
      </p:sp>
      <p:sp>
        <p:nvSpPr>
          <p:cNvPr id="563" name="Google Shape;563;p24"/>
          <p:cNvSpPr txBox="1"/>
          <p:nvPr/>
        </p:nvSpPr>
        <p:spPr>
          <a:xfrm>
            <a:off x="1902762" y="4878880"/>
            <a:ext cx="173774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7030A0"/>
                </a:solidFill>
                <a:latin typeface="Open Sans"/>
                <a:ea typeface="Open Sans"/>
                <a:cs typeface="Open Sans"/>
                <a:sym typeface="Open Sans"/>
              </a:rPr>
              <a:t>Gaz naturel</a:t>
            </a:r>
            <a:endParaRPr/>
          </a:p>
        </p:txBody>
      </p:sp>
      <p:sp>
        <p:nvSpPr>
          <p:cNvPr id="564" name="Google Shape;564;p24"/>
          <p:cNvSpPr txBox="1"/>
          <p:nvPr/>
        </p:nvSpPr>
        <p:spPr>
          <a:xfrm>
            <a:off x="4974742" y="4619879"/>
            <a:ext cx="133214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C00000"/>
                </a:solidFill>
                <a:latin typeface="Open Sans"/>
                <a:ea typeface="Open Sans"/>
                <a:cs typeface="Open Sans"/>
                <a:sym typeface="Open Sans"/>
              </a:rPr>
              <a:t>L'électricité</a:t>
            </a:r>
            <a:endParaRPr/>
          </a:p>
        </p:txBody>
      </p:sp>
      <p:sp>
        <p:nvSpPr>
          <p:cNvPr id="565" name="Google Shape;565;p24"/>
          <p:cNvSpPr/>
          <p:nvPr/>
        </p:nvSpPr>
        <p:spPr>
          <a:xfrm>
            <a:off x="4994480" y="5432822"/>
            <a:ext cx="1440160" cy="169315"/>
          </a:xfrm>
          <a:prstGeom prst="rightArrow">
            <a:avLst>
              <a:gd name="adj1" fmla="val 50000"/>
              <a:gd name="adj2" fmla="val 50000"/>
            </a:avLst>
          </a:prstGeom>
          <a:solidFill>
            <a:srgbClr val="7F7F7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566" name="Google Shape;566;p24"/>
          <p:cNvSpPr txBox="1"/>
          <p:nvPr/>
        </p:nvSpPr>
        <p:spPr>
          <a:xfrm>
            <a:off x="5102492" y="5517480"/>
            <a:ext cx="12241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7F7F7F"/>
                </a:solidFill>
                <a:latin typeface="Open Sans"/>
                <a:ea typeface="Open Sans"/>
                <a:cs typeface="Open Sans"/>
                <a:sym typeface="Open Sans"/>
              </a:rPr>
              <a:t>Chaleur</a:t>
            </a:r>
            <a:endParaRPr/>
          </a:p>
        </p:txBody>
      </p:sp>
      <p:pic>
        <p:nvPicPr>
          <p:cNvPr id="567" name="Google Shape;567;p24"/>
          <p:cNvPicPr preferRelativeResize="0"/>
          <p:nvPr/>
        </p:nvPicPr>
        <p:blipFill rotWithShape="1">
          <a:blip r:embed="rId4">
            <a:alphaModFix/>
          </a:blip>
          <a:srcRect/>
          <a:stretch/>
        </p:blipFill>
        <p:spPr>
          <a:xfrm>
            <a:off x="7387718" y="2576788"/>
            <a:ext cx="3332018" cy="2441003"/>
          </a:xfrm>
          <a:prstGeom prst="rect">
            <a:avLst/>
          </a:prstGeom>
          <a:noFill/>
          <a:ln>
            <a:noFill/>
          </a:ln>
        </p:spPr>
      </p:pic>
      <p:sp>
        <p:nvSpPr>
          <p:cNvPr id="568" name="Google Shape;568;p24"/>
          <p:cNvSpPr txBox="1"/>
          <p:nvPr/>
        </p:nvSpPr>
        <p:spPr>
          <a:xfrm>
            <a:off x="7291196" y="5017791"/>
            <a:ext cx="3131947" cy="26341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endParaRPr sz="1000" b="0" i="0">
              <a:solidFill>
                <a:srgbClr val="1D1C1D"/>
              </a:solidFill>
              <a:latin typeface="Open Sans"/>
              <a:ea typeface="Open Sans"/>
              <a:cs typeface="Open Sans"/>
              <a:sym typeface="Open Sans"/>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25"/>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3.4 Les bases d'OSeMOSYS</a:t>
            </a:r>
            <a:endParaRPr/>
          </a:p>
        </p:txBody>
      </p:sp>
      <p:sp>
        <p:nvSpPr>
          <p:cNvPr id="575" name="Google Shape;575;p25"/>
          <p:cNvSpPr txBox="1">
            <a:spLocks noGrp="1"/>
          </p:cNvSpPr>
          <p:nvPr>
            <p:ph type="body" idx="1"/>
          </p:nvPr>
        </p:nvSpPr>
        <p:spPr>
          <a:xfrm>
            <a:off x="663880" y="2582945"/>
            <a:ext cx="4318255"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a:buNone/>
            </a:pPr>
            <a:r>
              <a:rPr lang="en-US">
                <a:latin typeface="Open Sans"/>
                <a:ea typeface="Open Sans"/>
                <a:cs typeface="Open Sans"/>
                <a:sym typeface="Open Sans"/>
              </a:rPr>
              <a:t>Culture du maïs</a:t>
            </a:r>
            <a:endParaRPr/>
          </a:p>
          <a:p>
            <a:pPr marL="0" lvl="0" indent="0" algn="l" rtl="0">
              <a:lnSpc>
                <a:spcPct val="90000"/>
              </a:lnSpc>
              <a:spcBef>
                <a:spcPts val="1200"/>
              </a:spcBef>
              <a:spcAft>
                <a:spcPts val="0"/>
              </a:spcAft>
              <a:buClr>
                <a:schemeClr val="dk1"/>
              </a:buClr>
              <a:buSzPts val="2000"/>
              <a:buFont typeface="Open Sans"/>
              <a:buNone/>
            </a:pPr>
            <a:r>
              <a:rPr lang="en-US" b="0">
                <a:latin typeface="Open Sans"/>
                <a:ea typeface="Open Sans"/>
                <a:cs typeface="Open Sans"/>
                <a:sym typeface="Open Sans"/>
              </a:rPr>
              <a:t>Application d'équipements physiques et de pratiques de gestion pour transformer une série d'intrants (par exemple, une ressource foncière, de l'eau, de l'énergie, des engrais, etc. </a:t>
            </a:r>
            <a:endParaRPr b="0">
              <a:latin typeface="Open Sans"/>
              <a:ea typeface="Open Sans"/>
              <a:cs typeface="Open Sans"/>
              <a:sym typeface="Open Sans"/>
            </a:endParaRPr>
          </a:p>
        </p:txBody>
      </p:sp>
      <p:sp>
        <p:nvSpPr>
          <p:cNvPr id="576" name="Google Shape;576;p2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577" name="Google Shape;577;p25"/>
          <p:cNvSpPr txBox="1">
            <a:spLocks noGrp="1"/>
          </p:cNvSpPr>
          <p:nvPr>
            <p:ph type="body" idx="2"/>
          </p:nvPr>
        </p:nvSpPr>
        <p:spPr>
          <a:xfrm>
            <a:off x="663574" y="2016027"/>
            <a:ext cx="7250019"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t>Exemple n° 2 - Terrain</a:t>
            </a:r>
            <a:endParaRPr/>
          </a:p>
        </p:txBody>
      </p:sp>
      <p:sp>
        <p:nvSpPr>
          <p:cNvPr id="578" name="Google Shape;578;p25"/>
          <p:cNvSpPr/>
          <p:nvPr/>
        </p:nvSpPr>
        <p:spPr>
          <a:xfrm>
            <a:off x="5815902" y="2943368"/>
            <a:ext cx="1810176" cy="96393"/>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Montserrat"/>
              <a:ea typeface="Montserrat"/>
              <a:cs typeface="Montserrat"/>
              <a:sym typeface="Montserrat"/>
            </a:endParaRPr>
          </a:p>
        </p:txBody>
      </p:sp>
      <p:sp>
        <p:nvSpPr>
          <p:cNvPr id="579" name="Google Shape;579;p25"/>
          <p:cNvSpPr txBox="1"/>
          <p:nvPr/>
        </p:nvSpPr>
        <p:spPr>
          <a:xfrm>
            <a:off x="5779226" y="2622295"/>
            <a:ext cx="165304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70C0"/>
                </a:solidFill>
                <a:latin typeface="Open Sans"/>
                <a:ea typeface="Open Sans"/>
                <a:cs typeface="Open Sans"/>
                <a:sym typeface="Open Sans"/>
              </a:rPr>
              <a:t>Précipitations</a:t>
            </a:r>
            <a:endParaRPr/>
          </a:p>
        </p:txBody>
      </p:sp>
      <p:sp>
        <p:nvSpPr>
          <p:cNvPr id="580" name="Google Shape;580;p25"/>
          <p:cNvSpPr/>
          <p:nvPr/>
        </p:nvSpPr>
        <p:spPr>
          <a:xfrm>
            <a:off x="5815901" y="4786653"/>
            <a:ext cx="1810176" cy="100018"/>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Montserrat"/>
              <a:ea typeface="Montserrat"/>
              <a:cs typeface="Montserrat"/>
              <a:sym typeface="Montserrat"/>
            </a:endParaRPr>
          </a:p>
        </p:txBody>
      </p:sp>
      <p:sp>
        <p:nvSpPr>
          <p:cNvPr id="581" name="Google Shape;581;p25"/>
          <p:cNvSpPr txBox="1"/>
          <p:nvPr/>
        </p:nvSpPr>
        <p:spPr>
          <a:xfrm>
            <a:off x="5932157" y="4488798"/>
            <a:ext cx="151129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70C0"/>
                </a:solidFill>
                <a:latin typeface="Open Sans"/>
                <a:ea typeface="Open Sans"/>
                <a:cs typeface="Open Sans"/>
                <a:sym typeface="Open Sans"/>
              </a:rPr>
              <a:t>Irrigation</a:t>
            </a:r>
            <a:endParaRPr/>
          </a:p>
        </p:txBody>
      </p:sp>
      <p:sp>
        <p:nvSpPr>
          <p:cNvPr id="582" name="Google Shape;582;p25"/>
          <p:cNvSpPr/>
          <p:nvPr/>
        </p:nvSpPr>
        <p:spPr>
          <a:xfrm>
            <a:off x="5815901" y="4198448"/>
            <a:ext cx="1810175" cy="96393"/>
          </a:xfrm>
          <a:prstGeom prst="rightArrow">
            <a:avLst>
              <a:gd name="adj1" fmla="val 50000"/>
              <a:gd name="adj2" fmla="val 50000"/>
            </a:avLst>
          </a:prstGeom>
          <a:solidFill>
            <a:srgbClr val="640717"/>
          </a:solidFill>
          <a:ln w="12700" cap="flat" cmpd="sng">
            <a:solidFill>
              <a:srgbClr val="64071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Montserrat"/>
              <a:ea typeface="Montserrat"/>
              <a:cs typeface="Montserrat"/>
              <a:sym typeface="Montserrat"/>
            </a:endParaRPr>
          </a:p>
        </p:txBody>
      </p:sp>
      <p:sp>
        <p:nvSpPr>
          <p:cNvPr id="583" name="Google Shape;583;p25"/>
          <p:cNvSpPr txBox="1"/>
          <p:nvPr/>
        </p:nvSpPr>
        <p:spPr>
          <a:xfrm>
            <a:off x="5922931" y="3877218"/>
            <a:ext cx="151129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640717"/>
                </a:solidFill>
                <a:latin typeface="Open Sans"/>
                <a:ea typeface="Open Sans"/>
                <a:cs typeface="Open Sans"/>
                <a:sym typeface="Open Sans"/>
              </a:rPr>
              <a:t>Diesel</a:t>
            </a:r>
            <a:endParaRPr/>
          </a:p>
        </p:txBody>
      </p:sp>
      <p:sp>
        <p:nvSpPr>
          <p:cNvPr id="584" name="Google Shape;584;p25"/>
          <p:cNvSpPr/>
          <p:nvPr/>
        </p:nvSpPr>
        <p:spPr>
          <a:xfrm>
            <a:off x="5815902" y="3560137"/>
            <a:ext cx="1810176" cy="96393"/>
          </a:xfrm>
          <a:prstGeom prst="rightArrow">
            <a:avLst>
              <a:gd name="adj1" fmla="val 50000"/>
              <a:gd name="adj2" fmla="val 50000"/>
            </a:avLst>
          </a:prstGeom>
          <a:solidFill>
            <a:srgbClr val="008A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Montserrat"/>
              <a:ea typeface="Montserrat"/>
              <a:cs typeface="Montserrat"/>
              <a:sym typeface="Montserrat"/>
            </a:endParaRPr>
          </a:p>
        </p:txBody>
      </p:sp>
      <p:sp>
        <p:nvSpPr>
          <p:cNvPr id="585" name="Google Shape;585;p25"/>
          <p:cNvSpPr txBox="1"/>
          <p:nvPr/>
        </p:nvSpPr>
        <p:spPr>
          <a:xfrm>
            <a:off x="5911994" y="3240470"/>
            <a:ext cx="151129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8A3E"/>
                </a:solidFill>
                <a:latin typeface="Open Sans"/>
                <a:ea typeface="Open Sans"/>
                <a:cs typeface="Open Sans"/>
                <a:sym typeface="Open Sans"/>
              </a:rPr>
              <a:t>Terre</a:t>
            </a:r>
            <a:endParaRPr/>
          </a:p>
        </p:txBody>
      </p:sp>
      <p:sp>
        <p:nvSpPr>
          <p:cNvPr id="586" name="Google Shape;586;p25"/>
          <p:cNvSpPr/>
          <p:nvPr/>
        </p:nvSpPr>
        <p:spPr>
          <a:xfrm>
            <a:off x="9165995" y="4792322"/>
            <a:ext cx="1819882" cy="94349"/>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Montserrat"/>
              <a:ea typeface="Montserrat"/>
              <a:cs typeface="Montserrat"/>
              <a:sym typeface="Montserrat"/>
            </a:endParaRPr>
          </a:p>
        </p:txBody>
      </p:sp>
      <p:sp>
        <p:nvSpPr>
          <p:cNvPr id="587" name="Google Shape;587;p25"/>
          <p:cNvSpPr txBox="1"/>
          <p:nvPr/>
        </p:nvSpPr>
        <p:spPr>
          <a:xfrm>
            <a:off x="9153050" y="4507597"/>
            <a:ext cx="20904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70C0"/>
                </a:solidFill>
                <a:latin typeface="Open Sans"/>
                <a:ea typeface="Open Sans"/>
                <a:cs typeface="Open Sans"/>
                <a:sym typeface="Open Sans"/>
              </a:rPr>
              <a:t>Eaux souterraines</a:t>
            </a:r>
            <a:endParaRPr sz="1600" b="1">
              <a:solidFill>
                <a:srgbClr val="0070C0"/>
              </a:solidFill>
              <a:latin typeface="Open Sans"/>
              <a:ea typeface="Open Sans"/>
              <a:cs typeface="Open Sans"/>
              <a:sym typeface="Open Sans"/>
            </a:endParaRPr>
          </a:p>
        </p:txBody>
      </p:sp>
      <p:sp>
        <p:nvSpPr>
          <p:cNvPr id="588" name="Google Shape;588;p25"/>
          <p:cNvSpPr/>
          <p:nvPr/>
        </p:nvSpPr>
        <p:spPr>
          <a:xfrm>
            <a:off x="9175701" y="4161036"/>
            <a:ext cx="1810176" cy="96393"/>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Montserrat"/>
              <a:ea typeface="Montserrat"/>
              <a:cs typeface="Montserrat"/>
              <a:sym typeface="Montserrat"/>
            </a:endParaRPr>
          </a:p>
        </p:txBody>
      </p:sp>
      <p:sp>
        <p:nvSpPr>
          <p:cNvPr id="589" name="Google Shape;589;p25"/>
          <p:cNvSpPr txBox="1"/>
          <p:nvPr/>
        </p:nvSpPr>
        <p:spPr>
          <a:xfrm>
            <a:off x="9269551" y="3845275"/>
            <a:ext cx="18198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70C0"/>
                </a:solidFill>
                <a:latin typeface="Open Sans"/>
                <a:ea typeface="Open Sans"/>
                <a:cs typeface="Open Sans"/>
                <a:sym typeface="Open Sans"/>
              </a:rPr>
              <a:t>Ruissellement </a:t>
            </a:r>
            <a:endParaRPr/>
          </a:p>
        </p:txBody>
      </p:sp>
      <p:sp>
        <p:nvSpPr>
          <p:cNvPr id="590" name="Google Shape;590;p25"/>
          <p:cNvSpPr/>
          <p:nvPr/>
        </p:nvSpPr>
        <p:spPr>
          <a:xfrm>
            <a:off x="9165995" y="3570723"/>
            <a:ext cx="1810176" cy="96393"/>
          </a:xfrm>
          <a:prstGeom prst="rightArrow">
            <a:avLst>
              <a:gd name="adj1" fmla="val 50000"/>
              <a:gd name="adj2" fmla="val 50000"/>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70C0"/>
              </a:solidFill>
              <a:latin typeface="Montserrat"/>
              <a:ea typeface="Montserrat"/>
              <a:cs typeface="Montserrat"/>
              <a:sym typeface="Montserrat"/>
            </a:endParaRPr>
          </a:p>
        </p:txBody>
      </p:sp>
      <p:sp>
        <p:nvSpPr>
          <p:cNvPr id="591" name="Google Shape;591;p25"/>
          <p:cNvSpPr txBox="1"/>
          <p:nvPr/>
        </p:nvSpPr>
        <p:spPr>
          <a:xfrm>
            <a:off x="9084157" y="3240941"/>
            <a:ext cx="223827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70C0"/>
                </a:solidFill>
                <a:latin typeface="Open Sans"/>
                <a:ea typeface="Open Sans"/>
                <a:cs typeface="Open Sans"/>
                <a:sym typeface="Open Sans"/>
              </a:rPr>
              <a:t>Evapotranspiration </a:t>
            </a:r>
            <a:endParaRPr/>
          </a:p>
        </p:txBody>
      </p:sp>
      <p:sp>
        <p:nvSpPr>
          <p:cNvPr id="592" name="Google Shape;592;p25"/>
          <p:cNvSpPr/>
          <p:nvPr/>
        </p:nvSpPr>
        <p:spPr>
          <a:xfrm>
            <a:off x="9165995" y="2896144"/>
            <a:ext cx="1819882" cy="112456"/>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C000"/>
              </a:solidFill>
              <a:latin typeface="Montserrat"/>
              <a:ea typeface="Montserrat"/>
              <a:cs typeface="Montserrat"/>
              <a:sym typeface="Montserrat"/>
            </a:endParaRPr>
          </a:p>
        </p:txBody>
      </p:sp>
      <p:sp>
        <p:nvSpPr>
          <p:cNvPr id="593" name="Google Shape;593;p25"/>
          <p:cNvSpPr txBox="1"/>
          <p:nvPr/>
        </p:nvSpPr>
        <p:spPr>
          <a:xfrm>
            <a:off x="9281917" y="2575874"/>
            <a:ext cx="151129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FFC000"/>
                </a:solidFill>
                <a:latin typeface="Open Sans"/>
                <a:ea typeface="Open Sans"/>
                <a:cs typeface="Open Sans"/>
                <a:sym typeface="Open Sans"/>
              </a:rPr>
              <a:t>Maïs</a:t>
            </a:r>
            <a:endParaRPr/>
          </a:p>
        </p:txBody>
      </p:sp>
      <p:sp>
        <p:nvSpPr>
          <p:cNvPr id="594" name="Google Shape;594;p25"/>
          <p:cNvSpPr txBox="1"/>
          <p:nvPr/>
        </p:nvSpPr>
        <p:spPr>
          <a:xfrm>
            <a:off x="7640091" y="2568000"/>
            <a:ext cx="1498934" cy="2554545"/>
          </a:xfrm>
          <a:prstGeom prst="rect">
            <a:avLst/>
          </a:prstGeom>
          <a:solidFill>
            <a:srgbClr val="008A3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 </a:t>
            </a:r>
            <a:endParaRPr/>
          </a:p>
          <a:p>
            <a:pPr marL="0" marR="0" lvl="0" indent="0" algn="ctr" rtl="0">
              <a:spcBef>
                <a:spcPts val="0"/>
              </a:spcBef>
              <a:spcAft>
                <a:spcPts val="0"/>
              </a:spcAft>
              <a:buNone/>
            </a:pPr>
            <a:endParaRPr sz="1600" b="1">
              <a:solidFill>
                <a:schemeClr val="lt1"/>
              </a:solidFill>
              <a:latin typeface="Open Sans"/>
              <a:ea typeface="Open Sans"/>
              <a:cs typeface="Open Sans"/>
              <a:sym typeface="Open Sans"/>
            </a:endParaRPr>
          </a:p>
          <a:p>
            <a:pPr marL="0" marR="0" lvl="0" indent="0" algn="ctr" rtl="0">
              <a:spcBef>
                <a:spcPts val="0"/>
              </a:spcBef>
              <a:spcAft>
                <a:spcPts val="0"/>
              </a:spcAft>
              <a:buNone/>
            </a:pPr>
            <a:endParaRPr sz="1600" b="1">
              <a:solidFill>
                <a:schemeClr val="lt1"/>
              </a:solidFill>
              <a:latin typeface="Open Sans"/>
              <a:ea typeface="Open Sans"/>
              <a:cs typeface="Open Sans"/>
              <a:sym typeface="Open Sans"/>
            </a:endParaRPr>
          </a:p>
          <a:p>
            <a:pPr marL="0" marR="0" lvl="0" indent="0" algn="ctr" rtl="0">
              <a:spcBef>
                <a:spcPts val="0"/>
              </a:spcBef>
              <a:spcAft>
                <a:spcPts val="0"/>
              </a:spcAft>
              <a:buNone/>
            </a:pPr>
            <a:endParaRPr sz="1600" b="1">
              <a:solidFill>
                <a:schemeClr val="lt1"/>
              </a:solidFill>
              <a:latin typeface="Open Sans"/>
              <a:ea typeface="Open Sans"/>
              <a:cs typeface="Open Sans"/>
              <a:sym typeface="Open Sans"/>
            </a:endParaRPr>
          </a:p>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Terres agricoles</a:t>
            </a:r>
            <a:endParaRPr/>
          </a:p>
          <a:p>
            <a:pPr marL="0" marR="0" lvl="0" indent="0" algn="ctr" rtl="0">
              <a:spcBef>
                <a:spcPts val="0"/>
              </a:spcBef>
              <a:spcAft>
                <a:spcPts val="0"/>
              </a:spcAft>
              <a:buNone/>
            </a:pPr>
            <a:endParaRPr sz="1600" b="1">
              <a:solidFill>
                <a:schemeClr val="lt1"/>
              </a:solidFill>
              <a:latin typeface="Open Sans"/>
              <a:ea typeface="Open Sans"/>
              <a:cs typeface="Open Sans"/>
              <a:sym typeface="Open Sans"/>
            </a:endParaRPr>
          </a:p>
          <a:p>
            <a:pPr marL="0" marR="0" lvl="0" indent="0" algn="ctr" rtl="0">
              <a:spcBef>
                <a:spcPts val="0"/>
              </a:spcBef>
              <a:spcAft>
                <a:spcPts val="0"/>
              </a:spcAft>
              <a:buNone/>
            </a:pPr>
            <a:endParaRPr sz="1600" b="1">
              <a:solidFill>
                <a:schemeClr val="lt1"/>
              </a:solidFill>
              <a:latin typeface="Open Sans"/>
              <a:ea typeface="Open Sans"/>
              <a:cs typeface="Open Sans"/>
              <a:sym typeface="Open Sans"/>
            </a:endParaRPr>
          </a:p>
          <a:p>
            <a:pPr marL="0" marR="0" lvl="0" indent="0" algn="ctr" rtl="0">
              <a:spcBef>
                <a:spcPts val="0"/>
              </a:spcBef>
              <a:spcAft>
                <a:spcPts val="0"/>
              </a:spcAft>
              <a:buNone/>
            </a:pPr>
            <a:endParaRPr sz="1600" b="1">
              <a:solidFill>
                <a:schemeClr val="lt1"/>
              </a:solidFill>
              <a:latin typeface="Open Sans"/>
              <a:ea typeface="Open Sans"/>
              <a:cs typeface="Open Sans"/>
              <a:sym typeface="Open Sans"/>
            </a:endParaRPr>
          </a:p>
          <a:p>
            <a:pPr marL="0" marR="0" lvl="0" indent="0" algn="ctr" rtl="0">
              <a:spcBef>
                <a:spcPts val="0"/>
              </a:spcBef>
              <a:spcAft>
                <a:spcPts val="0"/>
              </a:spcAft>
              <a:buNone/>
            </a:pPr>
            <a:endParaRPr sz="1600" b="1">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6"/>
          <p:cNvSpPr txBox="1"/>
          <p:nvPr/>
        </p:nvSpPr>
        <p:spPr>
          <a:xfrm>
            <a:off x="9899301" y="5905083"/>
            <a:ext cx="204556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Open Sans"/>
                <a:ea typeface="Open Sans"/>
                <a:cs typeface="Open Sans"/>
                <a:sym typeface="Open Sans"/>
              </a:rPr>
              <a:t>Cours de la GCC (cela vous amènera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au lien du site web http://www.ClimateCompatibleGrowth.com/teachingmaterials)</a:t>
            </a:r>
            <a:endParaRPr/>
          </a:p>
        </p:txBody>
      </p:sp>
      <p:sp>
        <p:nvSpPr>
          <p:cNvPr id="601" name="Google Shape;601;p26"/>
          <p:cNvSpPr txBox="1"/>
          <p:nvPr/>
        </p:nvSpPr>
        <p:spPr>
          <a:xfrm>
            <a:off x="397050" y="4245075"/>
            <a:ext cx="50454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sz="900">
                <a:solidFill>
                  <a:srgbClr val="000000"/>
                </a:solidFill>
                <a:latin typeface="Open Sans"/>
                <a:ea typeface="Open Sans"/>
                <a:cs typeface="Open Sans"/>
                <a:sym typeface="Open Sans"/>
              </a:rPr>
              <a:t>“This material was translated in French by Pacifique Koshikwinja from the </a:t>
            </a:r>
            <a:r>
              <a:rPr lang="en-US" sz="900">
                <a:latin typeface="Open Sans"/>
                <a:ea typeface="Open Sans"/>
                <a:cs typeface="Open Sans"/>
                <a:sym typeface="Open Sans"/>
              </a:rPr>
              <a:t>Université Catholique de Bukavu</a:t>
            </a:r>
            <a:r>
              <a:rPr lang="en-US" sz="900">
                <a:solidFill>
                  <a:srgbClr val="000000"/>
                </a:solidFill>
                <a:latin typeface="Open Sans"/>
                <a:ea typeface="Open Sans"/>
                <a:cs typeface="Open Sans"/>
                <a:sym typeface="Open Sans"/>
              </a:rPr>
              <a:t> as part of the work of the RE-INTEGRATE project. The RE-INTEGRATE project has received funding from the European Union's HORIZON EUROPE Research and Innovation Programme under grant agreement No 101118217.”</a:t>
            </a:r>
            <a:endParaRPr sz="900">
              <a:solidFill>
                <a:srgbClr val="000000"/>
              </a:solidFill>
              <a:latin typeface="Open Sans"/>
              <a:ea typeface="Open Sans"/>
              <a:cs typeface="Open Sans"/>
              <a:sym typeface="Open Sans"/>
            </a:endParaRPr>
          </a:p>
        </p:txBody>
      </p:sp>
      <p:pic>
        <p:nvPicPr>
          <p:cNvPr id="602" name="Google Shape;602;p26"/>
          <p:cNvPicPr preferRelativeResize="0"/>
          <p:nvPr/>
        </p:nvPicPr>
        <p:blipFill>
          <a:blip r:embed="rId3">
            <a:alphaModFix/>
          </a:blip>
          <a:stretch>
            <a:fillRect/>
          </a:stretch>
        </p:blipFill>
        <p:spPr>
          <a:xfrm>
            <a:off x="5376100" y="4273575"/>
            <a:ext cx="1663150" cy="584699"/>
          </a:xfrm>
          <a:prstGeom prst="rect">
            <a:avLst/>
          </a:prstGeom>
          <a:noFill/>
          <a:ln>
            <a:noFill/>
          </a:ln>
        </p:spPr>
      </p:pic>
      <p:pic>
        <p:nvPicPr>
          <p:cNvPr id="603" name="Google Shape;603;p26"/>
          <p:cNvPicPr preferRelativeResize="0"/>
          <p:nvPr/>
        </p:nvPicPr>
        <p:blipFill rotWithShape="1">
          <a:blip r:embed="rId4">
            <a:alphaModFix/>
          </a:blip>
          <a:srcRect l="11449" t="7571" r="12476" b="17907"/>
          <a:stretch/>
        </p:blipFill>
        <p:spPr>
          <a:xfrm>
            <a:off x="7201650" y="4322688"/>
            <a:ext cx="754200" cy="486475"/>
          </a:xfrm>
          <a:prstGeom prst="rect">
            <a:avLst/>
          </a:prstGeom>
          <a:noFill/>
          <a:ln>
            <a:noFill/>
          </a:ln>
        </p:spPr>
      </p:pic>
      <p:sp>
        <p:nvSpPr>
          <p:cNvPr id="604" name="Google Shape;604;p26"/>
          <p:cNvSpPr txBox="1"/>
          <p:nvPr/>
        </p:nvSpPr>
        <p:spPr>
          <a:xfrm>
            <a:off x="8675942" y="4876987"/>
            <a:ext cx="33186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rgbClr val="FFFFFF"/>
                </a:solidFill>
                <a:latin typeface="Open Sans"/>
                <a:ea typeface="Open Sans"/>
                <a:cs typeface="Open Sans"/>
                <a:sym typeface="Open Sans"/>
              </a:rPr>
              <a:t>Gardumi F., Sridharan V. (KTH)., Shivakumar A. (UNDESA)., Niet T. (SFU)., Ramos E.P. (KTH)., Alfstad T., (UNDESA) 2021. Lecture 3: Energy modelling tools and OSeMOSYS. Release Version 1.0.  [online presentation]. Climate Compatible Growth Programme, United Nations Development Program and United Nations Department of Economic and Social Affairs.</a:t>
            </a:r>
            <a:endParaRPr sz="800">
              <a:solidFill>
                <a:srgbClr val="FFFFFF"/>
              </a:solidFill>
              <a:latin typeface="Open Sans"/>
              <a:ea typeface="Open Sans"/>
              <a:cs typeface="Open Sans"/>
              <a:sym typeface="Open Sans"/>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3.1 Outils de modélisation énergétique</a:t>
            </a:r>
            <a:endParaRPr/>
          </a:p>
        </p:txBody>
      </p:sp>
      <p:sp>
        <p:nvSpPr>
          <p:cNvPr id="162" name="Google Shape;162;p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63" name="Google Shape;163;p3"/>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rgbClr val="8EA9DA"/>
              </a:buClr>
              <a:buSzPts val="2000"/>
              <a:buFont typeface="Open Sans SemiBold"/>
              <a:buNone/>
            </a:pPr>
            <a:r>
              <a:rPr lang="en-US"/>
              <a:t>Outils ascendants et descendants</a:t>
            </a:r>
            <a:endParaRPr/>
          </a:p>
        </p:txBody>
      </p:sp>
      <p:grpSp>
        <p:nvGrpSpPr>
          <p:cNvPr id="164" name="Google Shape;164;p3"/>
          <p:cNvGrpSpPr/>
          <p:nvPr/>
        </p:nvGrpSpPr>
        <p:grpSpPr>
          <a:xfrm>
            <a:off x="2422567" y="2585551"/>
            <a:ext cx="5858440" cy="3161216"/>
            <a:chOff x="499022" y="3672"/>
            <a:chExt cx="5858440" cy="3161216"/>
          </a:xfrm>
        </p:grpSpPr>
        <p:sp>
          <p:nvSpPr>
            <p:cNvPr id="165" name="Google Shape;165;p3"/>
            <p:cNvSpPr/>
            <p:nvPr/>
          </p:nvSpPr>
          <p:spPr>
            <a:xfrm>
              <a:off x="499022" y="1264030"/>
              <a:ext cx="1420664" cy="640499"/>
            </a:xfrm>
            <a:prstGeom prst="roundRect">
              <a:avLst>
                <a:gd name="adj" fmla="val 1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txBox="1"/>
            <p:nvPr/>
          </p:nvSpPr>
          <p:spPr>
            <a:xfrm>
              <a:off x="517782" y="1282790"/>
              <a:ext cx="1383144" cy="602979"/>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MODELLING TOOLS</a:t>
              </a:r>
              <a:endParaRPr/>
            </a:p>
          </p:txBody>
        </p:sp>
        <p:sp>
          <p:nvSpPr>
            <p:cNvPr id="167" name="Google Shape;167;p3"/>
            <p:cNvSpPr/>
            <p:nvPr/>
          </p:nvSpPr>
          <p:spPr>
            <a:xfrm rot="-4279753">
              <a:off x="1629809" y="1167044"/>
              <a:ext cx="852743" cy="26604"/>
            </a:xfrm>
            <a:custGeom>
              <a:avLst/>
              <a:gdLst/>
              <a:ahLst/>
              <a:cxnLst/>
              <a:rect l="l" t="t" r="r" b="b"/>
              <a:pathLst>
                <a:path w="120000" h="120000" extrusionOk="0">
                  <a:moveTo>
                    <a:pt x="0" y="60000"/>
                  </a:moveTo>
                  <a:lnTo>
                    <a:pt x="120000" y="60000"/>
                  </a:lnTo>
                </a:path>
              </a:pathLst>
            </a:custGeom>
            <a:no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txBox="1"/>
            <p:nvPr/>
          </p:nvSpPr>
          <p:spPr>
            <a:xfrm rot="-4279753">
              <a:off x="2034862" y="1159028"/>
              <a:ext cx="42637" cy="4263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p:txBody>
        </p:sp>
        <p:sp>
          <p:nvSpPr>
            <p:cNvPr id="169" name="Google Shape;169;p3"/>
            <p:cNvSpPr/>
            <p:nvPr/>
          </p:nvSpPr>
          <p:spPr>
            <a:xfrm>
              <a:off x="2192675" y="542249"/>
              <a:ext cx="1531527" cy="468328"/>
            </a:xfrm>
            <a:prstGeom prst="roundRect">
              <a:avLst>
                <a:gd name="adj" fmla="val 10000"/>
              </a:avLst>
            </a:prstGeom>
            <a:solidFill>
              <a:srgbClr val="DE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txBox="1"/>
            <p:nvPr/>
          </p:nvSpPr>
          <p:spPr>
            <a:xfrm>
              <a:off x="2206392" y="555966"/>
              <a:ext cx="1504093" cy="44089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TOP-DOWN</a:t>
              </a:r>
              <a:endParaRPr/>
            </a:p>
          </p:txBody>
        </p:sp>
        <p:sp>
          <p:nvSpPr>
            <p:cNvPr id="171" name="Google Shape;171;p3"/>
            <p:cNvSpPr/>
            <p:nvPr/>
          </p:nvSpPr>
          <p:spPr>
            <a:xfrm rot="-2106103">
              <a:off x="3639033" y="493822"/>
              <a:ext cx="936608" cy="26604"/>
            </a:xfrm>
            <a:custGeom>
              <a:avLst/>
              <a:gdLst/>
              <a:ahLst/>
              <a:cxnLst/>
              <a:rect l="l" t="t" r="r" b="b"/>
              <a:pathLst>
                <a:path w="120000" h="120000" extrusionOk="0">
                  <a:moveTo>
                    <a:pt x="0" y="60000"/>
                  </a:moveTo>
                  <a:lnTo>
                    <a:pt x="120000" y="60000"/>
                  </a:lnTo>
                </a:path>
              </a:pathLst>
            </a:custGeom>
            <a:no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txBox="1"/>
            <p:nvPr/>
          </p:nvSpPr>
          <p:spPr>
            <a:xfrm rot="-2106103">
              <a:off x="4083922" y="483710"/>
              <a:ext cx="46830" cy="4683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p:txBody>
        </p:sp>
        <p:sp>
          <p:nvSpPr>
            <p:cNvPr id="173" name="Google Shape;173;p3"/>
            <p:cNvSpPr/>
            <p:nvPr/>
          </p:nvSpPr>
          <p:spPr>
            <a:xfrm>
              <a:off x="4490472" y="3672"/>
              <a:ext cx="1866990" cy="468328"/>
            </a:xfrm>
            <a:prstGeom prst="roundRect">
              <a:avLst>
                <a:gd name="adj" fmla="val 10000"/>
              </a:avLst>
            </a:prstGeom>
            <a:solidFill>
              <a:srgbClr val="DE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txBox="1"/>
            <p:nvPr/>
          </p:nvSpPr>
          <p:spPr>
            <a:xfrm>
              <a:off x="4504189" y="17389"/>
              <a:ext cx="1839556" cy="44089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ECONOMETRIC</a:t>
              </a:r>
              <a:endParaRPr/>
            </a:p>
          </p:txBody>
        </p:sp>
        <p:sp>
          <p:nvSpPr>
            <p:cNvPr id="175" name="Google Shape;175;p3"/>
            <p:cNvSpPr/>
            <p:nvPr/>
          </p:nvSpPr>
          <p:spPr>
            <a:xfrm>
              <a:off x="3724203" y="763111"/>
              <a:ext cx="766269" cy="26604"/>
            </a:xfrm>
            <a:custGeom>
              <a:avLst/>
              <a:gdLst/>
              <a:ahLst/>
              <a:cxnLst/>
              <a:rect l="l" t="t" r="r" b="b"/>
              <a:pathLst>
                <a:path w="120000" h="120000" extrusionOk="0">
                  <a:moveTo>
                    <a:pt x="0" y="60000"/>
                  </a:moveTo>
                  <a:lnTo>
                    <a:pt x="120000" y="60000"/>
                  </a:lnTo>
                </a:path>
              </a:pathLst>
            </a:custGeom>
            <a:no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txBox="1"/>
            <p:nvPr/>
          </p:nvSpPr>
          <p:spPr>
            <a:xfrm>
              <a:off x="4088180" y="757257"/>
              <a:ext cx="38313" cy="3831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p:txBody>
        </p:sp>
        <p:sp>
          <p:nvSpPr>
            <p:cNvPr id="177" name="Google Shape;177;p3"/>
            <p:cNvSpPr/>
            <p:nvPr/>
          </p:nvSpPr>
          <p:spPr>
            <a:xfrm>
              <a:off x="4490472" y="542249"/>
              <a:ext cx="1866990" cy="468328"/>
            </a:xfrm>
            <a:prstGeom prst="roundRect">
              <a:avLst>
                <a:gd name="adj" fmla="val 10000"/>
              </a:avLst>
            </a:prstGeom>
            <a:solidFill>
              <a:srgbClr val="DE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txBox="1"/>
            <p:nvPr/>
          </p:nvSpPr>
          <p:spPr>
            <a:xfrm>
              <a:off x="4504189" y="555966"/>
              <a:ext cx="1839556" cy="44089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INPUT/OUTPUT</a:t>
              </a:r>
              <a:endParaRPr/>
            </a:p>
          </p:txBody>
        </p:sp>
        <p:sp>
          <p:nvSpPr>
            <p:cNvPr id="179" name="Google Shape;179;p3"/>
            <p:cNvSpPr/>
            <p:nvPr/>
          </p:nvSpPr>
          <p:spPr>
            <a:xfrm rot="2106103">
              <a:off x="3639033" y="1032400"/>
              <a:ext cx="936608" cy="26604"/>
            </a:xfrm>
            <a:custGeom>
              <a:avLst/>
              <a:gdLst/>
              <a:ahLst/>
              <a:cxnLst/>
              <a:rect l="l" t="t" r="r" b="b"/>
              <a:pathLst>
                <a:path w="120000" h="120000" extrusionOk="0">
                  <a:moveTo>
                    <a:pt x="0" y="60000"/>
                  </a:moveTo>
                  <a:lnTo>
                    <a:pt x="120000" y="60000"/>
                  </a:lnTo>
                </a:path>
              </a:pathLst>
            </a:custGeom>
            <a:no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txBox="1"/>
            <p:nvPr/>
          </p:nvSpPr>
          <p:spPr>
            <a:xfrm rot="2106103">
              <a:off x="4083922" y="1022287"/>
              <a:ext cx="46830" cy="4683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p:txBody>
        </p:sp>
        <p:sp>
          <p:nvSpPr>
            <p:cNvPr id="181" name="Google Shape;181;p3"/>
            <p:cNvSpPr/>
            <p:nvPr/>
          </p:nvSpPr>
          <p:spPr>
            <a:xfrm>
              <a:off x="4490472" y="1080827"/>
              <a:ext cx="1866990" cy="468328"/>
            </a:xfrm>
            <a:prstGeom prst="roundRect">
              <a:avLst>
                <a:gd name="adj" fmla="val 10000"/>
              </a:avLst>
            </a:prstGeom>
            <a:solidFill>
              <a:srgbClr val="DE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txBox="1"/>
            <p:nvPr/>
          </p:nvSpPr>
          <p:spPr>
            <a:xfrm>
              <a:off x="4504189" y="1094544"/>
              <a:ext cx="1839556" cy="44089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CGE</a:t>
              </a:r>
              <a:endParaRPr/>
            </a:p>
          </p:txBody>
        </p:sp>
        <p:sp>
          <p:nvSpPr>
            <p:cNvPr id="183" name="Google Shape;183;p3"/>
            <p:cNvSpPr/>
            <p:nvPr/>
          </p:nvSpPr>
          <p:spPr>
            <a:xfrm rot="4279753">
              <a:off x="1629809" y="1974911"/>
              <a:ext cx="852743" cy="26604"/>
            </a:xfrm>
            <a:custGeom>
              <a:avLst/>
              <a:gdLst/>
              <a:ahLst/>
              <a:cxnLst/>
              <a:rect l="l" t="t" r="r" b="b"/>
              <a:pathLst>
                <a:path w="120000" h="120000" extrusionOk="0">
                  <a:moveTo>
                    <a:pt x="0" y="60000"/>
                  </a:moveTo>
                  <a:lnTo>
                    <a:pt x="120000" y="60000"/>
                  </a:lnTo>
                </a:path>
              </a:pathLst>
            </a:custGeom>
            <a:no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txBox="1"/>
            <p:nvPr/>
          </p:nvSpPr>
          <p:spPr>
            <a:xfrm rot="4279753">
              <a:off x="2034862" y="1966895"/>
              <a:ext cx="42637" cy="4263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p:txBody>
        </p:sp>
        <p:sp>
          <p:nvSpPr>
            <p:cNvPr id="185" name="Google Shape;185;p3"/>
            <p:cNvSpPr/>
            <p:nvPr/>
          </p:nvSpPr>
          <p:spPr>
            <a:xfrm>
              <a:off x="2192675" y="2157982"/>
              <a:ext cx="1531527" cy="468328"/>
            </a:xfrm>
            <a:prstGeom prst="roundRect">
              <a:avLst>
                <a:gd name="adj" fmla="val 10000"/>
              </a:avLst>
            </a:prstGeom>
            <a:solidFill>
              <a:srgbClr val="A1B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txBox="1"/>
            <p:nvPr/>
          </p:nvSpPr>
          <p:spPr>
            <a:xfrm>
              <a:off x="2206392" y="2171699"/>
              <a:ext cx="1504093" cy="44089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BOTTOM-UP</a:t>
              </a:r>
              <a:endParaRPr/>
            </a:p>
          </p:txBody>
        </p:sp>
        <p:sp>
          <p:nvSpPr>
            <p:cNvPr id="187" name="Google Shape;187;p3"/>
            <p:cNvSpPr/>
            <p:nvPr/>
          </p:nvSpPr>
          <p:spPr>
            <a:xfrm rot="-2106103">
              <a:off x="3639033" y="2109555"/>
              <a:ext cx="936608" cy="26604"/>
            </a:xfrm>
            <a:custGeom>
              <a:avLst/>
              <a:gdLst/>
              <a:ahLst/>
              <a:cxnLst/>
              <a:rect l="l" t="t" r="r" b="b"/>
              <a:pathLst>
                <a:path w="120000" h="120000" extrusionOk="0">
                  <a:moveTo>
                    <a:pt x="0" y="60000"/>
                  </a:moveTo>
                  <a:lnTo>
                    <a:pt x="120000" y="60000"/>
                  </a:lnTo>
                </a:path>
              </a:pathLst>
            </a:custGeom>
            <a:no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txBox="1"/>
            <p:nvPr/>
          </p:nvSpPr>
          <p:spPr>
            <a:xfrm rot="-2106103">
              <a:off x="4083922" y="2099442"/>
              <a:ext cx="46830" cy="4683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p:txBody>
        </p:sp>
        <p:sp>
          <p:nvSpPr>
            <p:cNvPr id="189" name="Google Shape;189;p3"/>
            <p:cNvSpPr/>
            <p:nvPr/>
          </p:nvSpPr>
          <p:spPr>
            <a:xfrm>
              <a:off x="4490472" y="1619405"/>
              <a:ext cx="1866990" cy="468328"/>
            </a:xfrm>
            <a:prstGeom prst="roundRect">
              <a:avLst>
                <a:gd name="adj" fmla="val 10000"/>
              </a:avLst>
            </a:prstGeom>
            <a:solidFill>
              <a:srgbClr val="A1B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txBox="1"/>
            <p:nvPr/>
          </p:nvSpPr>
          <p:spPr>
            <a:xfrm>
              <a:off x="4504189" y="1633122"/>
              <a:ext cx="1839556" cy="44089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ACCOUNTING</a:t>
              </a:r>
              <a:endParaRPr/>
            </a:p>
          </p:txBody>
        </p:sp>
        <p:sp>
          <p:nvSpPr>
            <p:cNvPr id="191" name="Google Shape;191;p3"/>
            <p:cNvSpPr/>
            <p:nvPr/>
          </p:nvSpPr>
          <p:spPr>
            <a:xfrm>
              <a:off x="3724203" y="2378844"/>
              <a:ext cx="766269" cy="26604"/>
            </a:xfrm>
            <a:custGeom>
              <a:avLst/>
              <a:gdLst/>
              <a:ahLst/>
              <a:cxnLst/>
              <a:rect l="l" t="t" r="r" b="b"/>
              <a:pathLst>
                <a:path w="120000" h="120000" extrusionOk="0">
                  <a:moveTo>
                    <a:pt x="0" y="60000"/>
                  </a:moveTo>
                  <a:lnTo>
                    <a:pt x="120000" y="60000"/>
                  </a:lnTo>
                </a:path>
              </a:pathLst>
            </a:custGeom>
            <a:no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txBox="1"/>
            <p:nvPr/>
          </p:nvSpPr>
          <p:spPr>
            <a:xfrm>
              <a:off x="4088180" y="2372990"/>
              <a:ext cx="38313" cy="3831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p:txBody>
        </p:sp>
        <p:sp>
          <p:nvSpPr>
            <p:cNvPr id="193" name="Google Shape;193;p3"/>
            <p:cNvSpPr/>
            <p:nvPr/>
          </p:nvSpPr>
          <p:spPr>
            <a:xfrm>
              <a:off x="4490472" y="2157982"/>
              <a:ext cx="1866990" cy="468328"/>
            </a:xfrm>
            <a:prstGeom prst="roundRect">
              <a:avLst>
                <a:gd name="adj" fmla="val 10000"/>
              </a:avLst>
            </a:prstGeom>
            <a:solidFill>
              <a:srgbClr val="A1B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txBox="1"/>
            <p:nvPr/>
          </p:nvSpPr>
          <p:spPr>
            <a:xfrm>
              <a:off x="4504189" y="2171699"/>
              <a:ext cx="1839556" cy="44089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SIMULATION</a:t>
              </a:r>
              <a:endParaRPr/>
            </a:p>
          </p:txBody>
        </p:sp>
        <p:sp>
          <p:nvSpPr>
            <p:cNvPr id="195" name="Google Shape;195;p3"/>
            <p:cNvSpPr/>
            <p:nvPr/>
          </p:nvSpPr>
          <p:spPr>
            <a:xfrm rot="2106103">
              <a:off x="3639033" y="2648133"/>
              <a:ext cx="936608" cy="26604"/>
            </a:xfrm>
            <a:custGeom>
              <a:avLst/>
              <a:gdLst/>
              <a:ahLst/>
              <a:cxnLst/>
              <a:rect l="l" t="t" r="r" b="b"/>
              <a:pathLst>
                <a:path w="120000" h="120000" extrusionOk="0">
                  <a:moveTo>
                    <a:pt x="0" y="60000"/>
                  </a:moveTo>
                  <a:lnTo>
                    <a:pt x="120000" y="60000"/>
                  </a:lnTo>
                </a:path>
              </a:pathLst>
            </a:custGeom>
            <a:no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txBox="1"/>
            <p:nvPr/>
          </p:nvSpPr>
          <p:spPr>
            <a:xfrm rot="2106103">
              <a:off x="4083922" y="2638020"/>
              <a:ext cx="46830" cy="4683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p:txBody>
        </p:sp>
        <p:sp>
          <p:nvSpPr>
            <p:cNvPr id="197" name="Google Shape;197;p3"/>
            <p:cNvSpPr/>
            <p:nvPr/>
          </p:nvSpPr>
          <p:spPr>
            <a:xfrm>
              <a:off x="4490472" y="2696560"/>
              <a:ext cx="1866990" cy="468328"/>
            </a:xfrm>
            <a:prstGeom prst="roundRect">
              <a:avLst>
                <a:gd name="adj" fmla="val 10000"/>
              </a:avLst>
            </a:prstGeom>
            <a:solidFill>
              <a:srgbClr val="A1B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txBox="1"/>
            <p:nvPr/>
          </p:nvSpPr>
          <p:spPr>
            <a:xfrm>
              <a:off x="4504189" y="2710277"/>
              <a:ext cx="1839556" cy="44089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OPTIMIZATION</a:t>
              </a:r>
              <a:endParaRPr sz="2000" b="0" i="0" u="none" strike="noStrike" cap="none">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3.1 Outils de modélisation énergétique</a:t>
            </a:r>
            <a:endParaRPr/>
          </a:p>
        </p:txBody>
      </p:sp>
      <p:sp>
        <p:nvSpPr>
          <p:cNvPr id="205" name="Google Shape;205;p4"/>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000"/>
              <a:buFont typeface="Arial"/>
              <a:buChar char="•"/>
            </a:pPr>
            <a:r>
              <a:rPr lang="en-US">
                <a:latin typeface="Open Sans SemiBold"/>
                <a:ea typeface="Open Sans SemiBold"/>
                <a:cs typeface="Open Sans SemiBold"/>
                <a:sym typeface="Open Sans SemiBold"/>
              </a:rPr>
              <a:t>Calculer comment un système énergétique "devrait fonctionner" pour atteindre un certain objectif.</a:t>
            </a:r>
            <a:endParaRPr/>
          </a:p>
          <a:p>
            <a:pPr marL="342900" lvl="0" indent="-342900" algn="l" rtl="0">
              <a:lnSpc>
                <a:spcPct val="90000"/>
              </a:lnSpc>
              <a:spcBef>
                <a:spcPts val="1200"/>
              </a:spcBef>
              <a:spcAft>
                <a:spcPts val="0"/>
              </a:spcAft>
              <a:buClr>
                <a:schemeClr val="dk1"/>
              </a:buClr>
              <a:buSzPts val="2000"/>
              <a:buFont typeface="Arial"/>
              <a:buChar char="•"/>
            </a:pPr>
            <a:r>
              <a:rPr lang="en-US"/>
              <a:t>L'objectif peut être la minimisation des coûts, mais aussi d'autres objectifs.</a:t>
            </a:r>
            <a:endParaRPr/>
          </a:p>
          <a:p>
            <a:pPr marL="342900" lvl="0" indent="-342900" algn="l" rtl="0">
              <a:lnSpc>
                <a:spcPct val="90000"/>
              </a:lnSpc>
              <a:spcBef>
                <a:spcPts val="1200"/>
              </a:spcBef>
              <a:spcAft>
                <a:spcPts val="0"/>
              </a:spcAft>
              <a:buClr>
                <a:schemeClr val="dk1"/>
              </a:buClr>
              <a:buSzPts val="2000"/>
              <a:buFont typeface="Arial"/>
              <a:buChar char="•"/>
            </a:pPr>
            <a:r>
              <a:rPr lang="en-US">
                <a:latin typeface="Open Sans SemiBold"/>
                <a:ea typeface="Open Sans SemiBold"/>
                <a:cs typeface="Open Sans SemiBold"/>
                <a:sym typeface="Open Sans SemiBold"/>
              </a:rPr>
              <a:t>Ils calculent ce qu'il convient d'investir, quand et comment cela doit être opéré</a:t>
            </a:r>
            <a:endParaRPr/>
          </a:p>
          <a:p>
            <a:pPr marL="342900" lvl="0" indent="-342900" algn="l" rtl="0">
              <a:lnSpc>
                <a:spcPct val="90000"/>
              </a:lnSpc>
              <a:spcBef>
                <a:spcPts val="1200"/>
              </a:spcBef>
              <a:spcAft>
                <a:spcPts val="0"/>
              </a:spcAft>
              <a:buClr>
                <a:schemeClr val="dk1"/>
              </a:buClr>
              <a:buSzPts val="2000"/>
              <a:buFont typeface="Arial"/>
              <a:buChar char="•"/>
            </a:pPr>
            <a:r>
              <a:rPr lang="en-US"/>
              <a:t>Contrairement aux modèles de simulation, ils étudient l'"optimum" global</a:t>
            </a:r>
            <a:endParaRPr/>
          </a:p>
          <a:p>
            <a:pPr marL="342900" lvl="0" indent="-342900" algn="l" rtl="0">
              <a:lnSpc>
                <a:spcPct val="90000"/>
              </a:lnSpc>
              <a:spcBef>
                <a:spcPts val="1200"/>
              </a:spcBef>
              <a:spcAft>
                <a:spcPts val="0"/>
              </a:spcAft>
              <a:buClr>
                <a:schemeClr val="dk1"/>
              </a:buClr>
              <a:buSzPts val="2000"/>
              <a:buFont typeface="Arial"/>
              <a:buChar char="•"/>
            </a:pPr>
            <a:r>
              <a:rPr lang="en-US">
                <a:latin typeface="Open Sans SemiBold"/>
                <a:ea typeface="Open Sans SemiBold"/>
                <a:cs typeface="Open Sans SemiBold"/>
                <a:sym typeface="Open Sans SemiBold"/>
              </a:rPr>
              <a:t>Supposons que la concurrence soit parfaite, que la prévoyance soit assurée et que le comportement des consommateurs soit "rationnel".</a:t>
            </a:r>
            <a:endParaRPr/>
          </a:p>
          <a:p>
            <a:pPr marL="0" lvl="0" indent="0" algn="l" rtl="0">
              <a:lnSpc>
                <a:spcPct val="90000"/>
              </a:lnSpc>
              <a:spcBef>
                <a:spcPts val="1200"/>
              </a:spcBef>
              <a:spcAft>
                <a:spcPts val="0"/>
              </a:spcAft>
              <a:buClr>
                <a:schemeClr val="dk1"/>
              </a:buClr>
              <a:buSzPts val="2000"/>
              <a:buFont typeface="Open Sans SemiBold"/>
              <a:buNone/>
            </a:pPr>
            <a:endParaRPr/>
          </a:p>
        </p:txBody>
      </p:sp>
      <p:sp>
        <p:nvSpPr>
          <p:cNvPr id="206" name="Google Shape;206;p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207" name="Google Shape;207;p4"/>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latin typeface="Open Sans SemiBold"/>
                <a:ea typeface="Open Sans SemiBold"/>
                <a:cs typeface="Open Sans SemiBold"/>
                <a:sym typeface="Open Sans SemiBold"/>
              </a:rPr>
              <a:t>Outils d'optimisation</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5"/>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3.1 Outils de modélisation énergétique</a:t>
            </a:r>
            <a:endParaRPr/>
          </a:p>
        </p:txBody>
      </p:sp>
      <p:sp>
        <p:nvSpPr>
          <p:cNvPr id="214" name="Google Shape;214;p5"/>
          <p:cNvSpPr txBox="1">
            <a:spLocks noGrp="1"/>
          </p:cNvSpPr>
          <p:nvPr>
            <p:ph type="body" idx="1"/>
          </p:nvPr>
        </p:nvSpPr>
        <p:spPr>
          <a:xfrm>
            <a:off x="663880" y="2582945"/>
            <a:ext cx="10514556" cy="359401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C8102E"/>
              </a:buClr>
              <a:buSzPts val="2000"/>
              <a:buFont typeface="Open Sans SemiBold"/>
              <a:buNone/>
            </a:pPr>
            <a:r>
              <a:rPr lang="en-US">
                <a:solidFill>
                  <a:srgbClr val="C8102E"/>
                </a:solidFill>
              </a:rPr>
              <a:t>Caractéristiques communes (mais non exclusives!):</a:t>
            </a:r>
            <a:endParaRPr/>
          </a:p>
          <a:p>
            <a:pPr marL="457200" lvl="0" indent="-457200" algn="l" rtl="0">
              <a:lnSpc>
                <a:spcPct val="90000"/>
              </a:lnSpc>
              <a:spcBef>
                <a:spcPts val="1200"/>
              </a:spcBef>
              <a:spcAft>
                <a:spcPts val="0"/>
              </a:spcAft>
              <a:buClr>
                <a:schemeClr val="dk1"/>
              </a:buClr>
              <a:buSzPts val="2000"/>
              <a:buFont typeface="Arial"/>
              <a:buChar char="•"/>
            </a:pPr>
            <a:r>
              <a:rPr lang="en-US" b="0">
                <a:latin typeface="Open Sans SemiBold"/>
                <a:ea typeface="Open Sans SemiBold"/>
                <a:cs typeface="Open Sans SemiBold"/>
                <a:sym typeface="Open Sans SemiBold"/>
              </a:rPr>
              <a:t>Concurrence parfaite: </a:t>
            </a:r>
            <a:r>
              <a:rPr lang="en-US" b="0">
                <a:latin typeface="Open Sans"/>
                <a:ea typeface="Open Sans"/>
                <a:cs typeface="Open Sans"/>
                <a:sym typeface="Open Sans"/>
              </a:rPr>
              <a:t>tous les acteurs (par exemple, toutes les technologies) se font concurrence sur la base de leurs coûts;</a:t>
            </a:r>
            <a:endParaRPr/>
          </a:p>
          <a:p>
            <a:pPr marL="457200" lvl="0" indent="-457200" algn="l" rtl="0">
              <a:lnSpc>
                <a:spcPct val="90000"/>
              </a:lnSpc>
              <a:spcBef>
                <a:spcPts val="1200"/>
              </a:spcBef>
              <a:spcAft>
                <a:spcPts val="0"/>
              </a:spcAft>
              <a:buClr>
                <a:schemeClr val="dk1"/>
              </a:buClr>
              <a:buSzPts val="2000"/>
              <a:buFont typeface="Arial"/>
              <a:buChar char="•"/>
            </a:pPr>
            <a:r>
              <a:rPr lang="en-US" b="0">
                <a:latin typeface="Open Sans SemiBold"/>
                <a:ea typeface="Open Sans SemiBold"/>
                <a:cs typeface="Open Sans SemiBold"/>
                <a:sym typeface="Open Sans SemiBold"/>
              </a:rPr>
              <a:t>Information parfaite: </a:t>
            </a:r>
            <a:r>
              <a:rPr lang="en-US" b="0">
                <a:latin typeface="Open Sans"/>
                <a:ea typeface="Open Sans"/>
                <a:cs typeface="Open Sans"/>
                <a:sym typeface="Open Sans"/>
              </a:rPr>
              <a:t>les acteurs (par exemple, le résolveur d'optimisation) prennent des décisions en disposant d'une information parfaite sur tous les paramètres;</a:t>
            </a:r>
            <a:endParaRPr/>
          </a:p>
          <a:p>
            <a:pPr marL="457200" lvl="0" indent="-457200" algn="l" rtl="0">
              <a:lnSpc>
                <a:spcPct val="100000"/>
              </a:lnSpc>
              <a:spcBef>
                <a:spcPts val="1200"/>
              </a:spcBef>
              <a:spcAft>
                <a:spcPts val="0"/>
              </a:spcAft>
              <a:buClr>
                <a:schemeClr val="dk1"/>
              </a:buClr>
              <a:buSzPts val="2000"/>
              <a:buFont typeface="Arial"/>
              <a:buChar char="•"/>
            </a:pPr>
            <a:r>
              <a:rPr lang="en-US" b="0">
                <a:latin typeface="Open Sans SemiBold"/>
                <a:ea typeface="Open Sans SemiBold"/>
                <a:cs typeface="Open Sans SemiBold"/>
                <a:sym typeface="Open Sans SemiBold"/>
              </a:rPr>
              <a:t>Prévoyance parfaite: </a:t>
            </a:r>
            <a:r>
              <a:rPr lang="en-US" b="0">
                <a:latin typeface="Open Sans"/>
                <a:ea typeface="Open Sans"/>
                <a:cs typeface="Open Sans"/>
                <a:sym typeface="Open Sans"/>
              </a:rPr>
              <a:t>sous-ensemble de ce qui précède; les acteurs sont supposés savoir tout ce qui se passera dans le futur;</a:t>
            </a:r>
            <a:endParaRPr/>
          </a:p>
          <a:p>
            <a:pPr marL="457200" lvl="0" indent="-457200" algn="l" rtl="0">
              <a:lnSpc>
                <a:spcPct val="90000"/>
              </a:lnSpc>
              <a:spcBef>
                <a:spcPts val="1200"/>
              </a:spcBef>
              <a:spcAft>
                <a:spcPts val="0"/>
              </a:spcAft>
              <a:buClr>
                <a:schemeClr val="dk1"/>
              </a:buClr>
              <a:buSzPts val="2000"/>
              <a:buFont typeface="Arial"/>
              <a:buChar char="•"/>
            </a:pPr>
            <a:r>
              <a:rPr lang="en-US" b="0">
                <a:latin typeface="Open Sans SemiBold"/>
                <a:ea typeface="Open Sans SemiBold"/>
                <a:cs typeface="Open Sans SemiBold"/>
                <a:sym typeface="Open Sans SemiBold"/>
              </a:rPr>
              <a:t>Dynamique: les </a:t>
            </a:r>
            <a:r>
              <a:rPr lang="en-US" b="0">
                <a:latin typeface="Open Sans"/>
                <a:ea typeface="Open Sans"/>
                <a:cs typeface="Open Sans"/>
                <a:sym typeface="Open Sans"/>
              </a:rPr>
              <a:t>outils fournissent des solutions pour différents moments; </a:t>
            </a:r>
            <a:endParaRPr b="0">
              <a:latin typeface="Open Sans"/>
              <a:ea typeface="Open Sans"/>
              <a:cs typeface="Open Sans"/>
              <a:sym typeface="Open Sans"/>
            </a:endParaRPr>
          </a:p>
          <a:p>
            <a:pPr marL="457200" lvl="0" indent="-457200" algn="l" rtl="0">
              <a:lnSpc>
                <a:spcPct val="90000"/>
              </a:lnSpc>
              <a:spcBef>
                <a:spcPts val="1200"/>
              </a:spcBef>
              <a:spcAft>
                <a:spcPts val="0"/>
              </a:spcAft>
              <a:buClr>
                <a:schemeClr val="dk1"/>
              </a:buClr>
              <a:buSzPts val="2000"/>
              <a:buFont typeface="Arial"/>
              <a:buChar char="•"/>
            </a:pPr>
            <a:r>
              <a:rPr lang="en-US" b="0">
                <a:latin typeface="Open Sans SemiBold"/>
                <a:ea typeface="Open Sans SemiBold"/>
                <a:cs typeface="Open Sans SemiBold"/>
                <a:sym typeface="Open Sans SemiBold"/>
              </a:rPr>
              <a:t>Comportement économiquement rationnel du consommateur: </a:t>
            </a:r>
            <a:r>
              <a:rPr lang="en-US" b="0">
                <a:latin typeface="Open Sans"/>
                <a:ea typeface="Open Sans"/>
                <a:cs typeface="Open Sans"/>
                <a:sym typeface="Open Sans"/>
              </a:rPr>
              <a:t>on investit dans les technologies dont le coût du cycle de vie est le moins élevé.</a:t>
            </a:r>
            <a:endParaRPr/>
          </a:p>
        </p:txBody>
      </p:sp>
      <p:sp>
        <p:nvSpPr>
          <p:cNvPr id="215" name="Google Shape;215;p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216" name="Google Shape;216;p5"/>
          <p:cNvSpPr txBox="1">
            <a:spLocks noGrp="1"/>
          </p:cNvSpPr>
          <p:nvPr>
            <p:ph type="body" idx="2"/>
          </p:nvPr>
        </p:nvSpPr>
        <p:spPr>
          <a:xfrm>
            <a:off x="663575" y="2016025"/>
            <a:ext cx="6366000" cy="439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en-US">
                <a:latin typeface="Open Sans SemiBold"/>
                <a:ea typeface="Open Sans SemiBold"/>
                <a:cs typeface="Open Sans SemiBold"/>
                <a:sym typeface="Open Sans SemiBold"/>
              </a:rPr>
              <a:t>Caractéristiques des outils d'optimisation</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6"/>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3.1 Outils de modélisation énergétique</a:t>
            </a:r>
            <a:endParaRPr/>
          </a:p>
        </p:txBody>
      </p:sp>
      <p:sp>
        <p:nvSpPr>
          <p:cNvPr id="223" name="Google Shape;223;p6"/>
          <p:cNvSpPr txBox="1">
            <a:spLocks noGrp="1"/>
          </p:cNvSpPr>
          <p:nvPr>
            <p:ph type="body" idx="2"/>
          </p:nvPr>
        </p:nvSpPr>
        <p:spPr>
          <a:xfrm>
            <a:off x="663575" y="2740278"/>
            <a:ext cx="5157787" cy="3295078"/>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90000"/>
              </a:lnSpc>
              <a:spcBef>
                <a:spcPts val="0"/>
              </a:spcBef>
              <a:spcAft>
                <a:spcPts val="0"/>
              </a:spcAft>
              <a:buClr>
                <a:schemeClr val="dk1"/>
              </a:buClr>
              <a:buSzPct val="100000"/>
              <a:buFont typeface="Arial"/>
              <a:buChar char="•"/>
            </a:pPr>
            <a:r>
              <a:rPr lang="en-US">
                <a:solidFill>
                  <a:schemeClr val="dk1"/>
                </a:solidFill>
              </a:rPr>
              <a:t>Identifier les </a:t>
            </a:r>
            <a:r>
              <a:rPr lang="en-US" b="0">
                <a:solidFill>
                  <a:schemeClr val="dk1"/>
                </a:solidFill>
                <a:latin typeface="Open Sans"/>
                <a:ea typeface="Open Sans"/>
                <a:cs typeface="Open Sans"/>
                <a:sym typeface="Open Sans"/>
              </a:rPr>
              <a:t>systèmes énergétiques les moins coûteux</a:t>
            </a:r>
            <a:endParaRPr/>
          </a:p>
          <a:p>
            <a:pPr marL="342900" lvl="0" indent="-342900" algn="l" rtl="0">
              <a:lnSpc>
                <a:spcPct val="90000"/>
              </a:lnSpc>
              <a:spcBef>
                <a:spcPts val="1000"/>
              </a:spcBef>
              <a:spcAft>
                <a:spcPts val="0"/>
              </a:spcAft>
              <a:buClr>
                <a:schemeClr val="dk1"/>
              </a:buClr>
              <a:buSzPct val="100000"/>
              <a:buFont typeface="Arial"/>
              <a:buChar char="•"/>
            </a:pPr>
            <a:r>
              <a:rPr lang="en-US">
                <a:solidFill>
                  <a:schemeClr val="dk1"/>
                </a:solidFill>
              </a:rPr>
              <a:t>Identifier des </a:t>
            </a:r>
            <a:r>
              <a:rPr lang="en-US" sz="2100" b="0">
                <a:solidFill>
                  <a:schemeClr val="dk1"/>
                </a:solidFill>
                <a:latin typeface="Open Sans"/>
                <a:ea typeface="Open Sans"/>
                <a:cs typeface="Open Sans"/>
                <a:sym typeface="Open Sans"/>
              </a:rPr>
              <a:t>réponses rentables aux restrictions d'émissions</a:t>
            </a:r>
            <a:endParaRPr/>
          </a:p>
          <a:p>
            <a:pPr marL="342900" lvl="0" indent="-342900" algn="l" rtl="0">
              <a:lnSpc>
                <a:spcPct val="90000"/>
              </a:lnSpc>
              <a:spcBef>
                <a:spcPts val="1000"/>
              </a:spcBef>
              <a:spcAft>
                <a:spcPts val="0"/>
              </a:spcAft>
              <a:buClr>
                <a:schemeClr val="dk1"/>
              </a:buClr>
              <a:buSzPct val="100000"/>
              <a:buFont typeface="Arial"/>
              <a:buChar char="•"/>
            </a:pPr>
            <a:r>
              <a:rPr lang="en-US">
                <a:solidFill>
                  <a:schemeClr val="dk1"/>
                </a:solidFill>
              </a:rPr>
              <a:t>Évaluer les </a:t>
            </a:r>
            <a:r>
              <a:rPr lang="en-US" sz="2100" b="0">
                <a:solidFill>
                  <a:schemeClr val="dk1"/>
                </a:solidFill>
                <a:latin typeface="Open Sans"/>
                <a:ea typeface="Open Sans"/>
                <a:cs typeface="Open Sans"/>
                <a:sym typeface="Open Sans"/>
              </a:rPr>
              <a:t>nouvelles technologies et les priorités en matière de R&amp;D</a:t>
            </a:r>
            <a:endParaRPr/>
          </a:p>
          <a:p>
            <a:pPr marL="342900" lvl="0" indent="-342900" algn="l" rtl="0">
              <a:lnSpc>
                <a:spcPct val="90000"/>
              </a:lnSpc>
              <a:spcBef>
                <a:spcPts val="1000"/>
              </a:spcBef>
              <a:spcAft>
                <a:spcPts val="0"/>
              </a:spcAft>
              <a:buClr>
                <a:schemeClr val="dk1"/>
              </a:buClr>
              <a:buSzPct val="100000"/>
              <a:buFont typeface="Arial"/>
              <a:buChar char="•"/>
            </a:pPr>
            <a:r>
              <a:rPr lang="en-US">
                <a:solidFill>
                  <a:schemeClr val="dk1"/>
                </a:solidFill>
              </a:rPr>
              <a:t>Évaluer les </a:t>
            </a:r>
            <a:r>
              <a:rPr lang="en-US" sz="2100" b="0">
                <a:solidFill>
                  <a:schemeClr val="dk1"/>
                </a:solidFill>
                <a:latin typeface="Open Sans"/>
                <a:ea typeface="Open Sans"/>
                <a:cs typeface="Open Sans"/>
                <a:sym typeface="Open Sans"/>
              </a:rPr>
              <a:t>effets des réglementations, des taxes et des subventions</a:t>
            </a:r>
            <a:endParaRPr/>
          </a:p>
          <a:p>
            <a:pPr marL="342900" lvl="0" indent="-342900" algn="l" rtl="0">
              <a:lnSpc>
                <a:spcPct val="90000"/>
              </a:lnSpc>
              <a:spcBef>
                <a:spcPts val="1000"/>
              </a:spcBef>
              <a:spcAft>
                <a:spcPts val="0"/>
              </a:spcAft>
              <a:buClr>
                <a:schemeClr val="dk1"/>
              </a:buClr>
              <a:buSzPct val="100000"/>
              <a:buFont typeface="Arial"/>
              <a:buChar char="•"/>
            </a:pPr>
            <a:r>
              <a:rPr lang="en-US">
                <a:solidFill>
                  <a:schemeClr val="dk1"/>
                </a:solidFill>
              </a:rPr>
              <a:t>Projeter des </a:t>
            </a:r>
            <a:r>
              <a:rPr lang="en-US" sz="2100" b="0">
                <a:solidFill>
                  <a:schemeClr val="dk1"/>
                </a:solidFill>
                <a:latin typeface="Open Sans"/>
                <a:ea typeface="Open Sans"/>
                <a:cs typeface="Open Sans"/>
                <a:sym typeface="Open Sans"/>
              </a:rPr>
              <a:t>inventaires des émissions de gaz à effet de serre</a:t>
            </a:r>
            <a:endParaRPr/>
          </a:p>
          <a:p>
            <a:pPr marL="342900" lvl="0" indent="-342900" algn="l" rtl="0">
              <a:lnSpc>
                <a:spcPct val="90000"/>
              </a:lnSpc>
              <a:spcBef>
                <a:spcPts val="1000"/>
              </a:spcBef>
              <a:spcAft>
                <a:spcPts val="0"/>
              </a:spcAft>
              <a:buClr>
                <a:schemeClr val="dk1"/>
              </a:buClr>
              <a:buSzPct val="100000"/>
              <a:buFont typeface="Arial"/>
              <a:buChar char="•"/>
            </a:pPr>
            <a:r>
              <a:rPr lang="en-US">
                <a:solidFill>
                  <a:schemeClr val="dk1"/>
                </a:solidFill>
              </a:rPr>
              <a:t>Estimer la </a:t>
            </a:r>
            <a:r>
              <a:rPr lang="en-US" sz="2100" b="0">
                <a:solidFill>
                  <a:schemeClr val="dk1"/>
                </a:solidFill>
                <a:latin typeface="Open Sans"/>
                <a:ea typeface="Open Sans"/>
                <a:cs typeface="Open Sans"/>
                <a:sym typeface="Open Sans"/>
              </a:rPr>
              <a:t>valeur de la coopération régionale</a:t>
            </a:r>
            <a:endParaRPr/>
          </a:p>
        </p:txBody>
      </p:sp>
      <p:sp>
        <p:nvSpPr>
          <p:cNvPr id="224" name="Google Shape;224;p6"/>
          <p:cNvSpPr txBox="1">
            <a:spLocks noGrp="1"/>
          </p:cNvSpPr>
          <p:nvPr>
            <p:ph type="body" idx="4"/>
          </p:nvPr>
        </p:nvSpPr>
        <p:spPr>
          <a:xfrm>
            <a:off x="6172200" y="2834228"/>
            <a:ext cx="5183100" cy="3124800"/>
          </a:xfrm>
          <a:prstGeom prst="rect">
            <a:avLst/>
          </a:prstGeom>
          <a:blipFill rotWithShape="1">
            <a:blip r:embed="rId3">
              <a:alphaModFix/>
            </a:blip>
            <a:stretch>
              <a:fillRect l="-1220" t="-1611"/>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endParaRPr/>
          </a:p>
          <a:p>
            <a:pPr marL="0" lvl="0" indent="0" algn="l" rtl="0">
              <a:lnSpc>
                <a:spcPct val="90000"/>
              </a:lnSpc>
              <a:spcBef>
                <a:spcPts val="1000"/>
              </a:spcBef>
              <a:spcAft>
                <a:spcPts val="0"/>
              </a:spcAft>
              <a:buNone/>
            </a:pPr>
            <a:endParaRPr/>
          </a:p>
          <a:p>
            <a:pPr marL="342900" lvl="0" indent="-342900" algn="l" rtl="0">
              <a:lnSpc>
                <a:spcPct val="90000"/>
              </a:lnSpc>
              <a:spcBef>
                <a:spcPts val="1000"/>
              </a:spcBef>
              <a:spcAft>
                <a:spcPts val="0"/>
              </a:spcAft>
              <a:buClr>
                <a:schemeClr val="dk1"/>
              </a:buClr>
              <a:buSzPts val="2000"/>
              <a:buFont typeface="Arial"/>
              <a:buChar char="•"/>
            </a:pPr>
            <a:r>
              <a:rPr lang="en-US"/>
              <a:t>Étudier des scénarios (avenirs possibles);</a:t>
            </a:r>
            <a:endParaRPr/>
          </a:p>
          <a:p>
            <a:pPr marL="342900" lvl="0" indent="-342900" algn="l" rtl="0">
              <a:lnSpc>
                <a:spcPct val="90000"/>
              </a:lnSpc>
              <a:spcBef>
                <a:spcPts val="1000"/>
              </a:spcBef>
              <a:spcAft>
                <a:spcPts val="0"/>
              </a:spcAft>
              <a:buClr>
                <a:schemeClr val="dk1"/>
              </a:buClr>
              <a:buSzPts val="2000"/>
              <a:buFont typeface="Arial"/>
              <a:buChar char="•"/>
            </a:pPr>
            <a:r>
              <a:rPr lang="en-US"/>
              <a:t>Explorer des alternatives aux pratiques habituelles;</a:t>
            </a:r>
            <a:endParaRPr/>
          </a:p>
          <a:p>
            <a:pPr marL="342900" lvl="0" indent="-342900" algn="l" rtl="0">
              <a:lnSpc>
                <a:spcPct val="90000"/>
              </a:lnSpc>
              <a:spcBef>
                <a:spcPts val="1000"/>
              </a:spcBef>
              <a:spcAft>
                <a:spcPts val="0"/>
              </a:spcAft>
              <a:buClr>
                <a:schemeClr val="dk1"/>
              </a:buClr>
              <a:buSzPts val="2000"/>
              <a:buFont typeface="Arial"/>
              <a:buChar char="•"/>
            </a:pPr>
            <a:r>
              <a:rPr lang="en-US"/>
              <a:t>Informer les décisions (politique et planification stratégique)</a:t>
            </a:r>
            <a:endParaRPr/>
          </a:p>
        </p:txBody>
      </p:sp>
      <p:sp>
        <p:nvSpPr>
          <p:cNvPr id="225" name="Google Shape;225;p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226" name="Google Shape;226;p6"/>
          <p:cNvSpPr txBox="1">
            <a:spLocks noGrp="1"/>
          </p:cNvSpPr>
          <p:nvPr>
            <p:ph type="body" idx="6"/>
          </p:nvPr>
        </p:nvSpPr>
        <p:spPr>
          <a:xfrm>
            <a:off x="663575" y="2016025"/>
            <a:ext cx="5689200" cy="439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en-US">
                <a:latin typeface="Open Sans SemiBold"/>
                <a:ea typeface="Open Sans SemiBold"/>
                <a:cs typeface="Open Sans SemiBold"/>
                <a:sym typeface="Open Sans SemiBold"/>
              </a:rPr>
              <a:t>Pourquoi utiliser des outils d'optimisation?</a:t>
            </a:r>
            <a:endParaRPr/>
          </a:p>
        </p:txBody>
      </p:sp>
      <p:sp>
        <p:nvSpPr>
          <p:cNvPr id="227" name="Google Shape;227;p6"/>
          <p:cNvSpPr/>
          <p:nvPr/>
        </p:nvSpPr>
        <p:spPr>
          <a:xfrm>
            <a:off x="5638800" y="2633701"/>
            <a:ext cx="457200" cy="3116650"/>
          </a:xfrm>
          <a:prstGeom prst="rightBrace">
            <a:avLst>
              <a:gd name="adj1" fmla="val 8333"/>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7"/>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3.1 Outils de modélisation énergétique</a:t>
            </a:r>
            <a:endParaRPr/>
          </a:p>
        </p:txBody>
      </p:sp>
      <p:sp>
        <p:nvSpPr>
          <p:cNvPr id="234" name="Google Shape;234;p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235" name="Google Shape;235;p7"/>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t>Champ d'application</a:t>
            </a:r>
            <a:endParaRPr/>
          </a:p>
        </p:txBody>
      </p:sp>
      <p:sp>
        <p:nvSpPr>
          <p:cNvPr id="236" name="Google Shape;236;p7"/>
          <p:cNvSpPr txBox="1">
            <a:spLocks noGrp="1"/>
          </p:cNvSpPr>
          <p:nvPr>
            <p:ph type="body" idx="3"/>
          </p:nvPr>
        </p:nvSpPr>
        <p:spPr>
          <a:xfrm>
            <a:off x="8279026" y="5796296"/>
            <a:ext cx="3439703" cy="603315"/>
          </a:xfrm>
          <a:prstGeom prst="rect">
            <a:avLst/>
          </a:prstGeom>
          <a:noFill/>
          <a:ln>
            <a:noFill/>
          </a:ln>
        </p:spPr>
        <p:txBody>
          <a:bodyPr spcFirstLastPara="1" wrap="square" lIns="91425" tIns="45700" rIns="91425" bIns="45700" anchor="b" anchorCtr="0">
            <a:normAutofit fontScale="85000" lnSpcReduction="10000"/>
          </a:bodyPr>
          <a:lstStyle/>
          <a:p>
            <a:pPr marL="0" lvl="0" indent="0" algn="r" rtl="0">
              <a:lnSpc>
                <a:spcPct val="90000"/>
              </a:lnSpc>
              <a:spcBef>
                <a:spcPts val="0"/>
              </a:spcBef>
              <a:spcAft>
                <a:spcPts val="0"/>
              </a:spcAft>
              <a:buClr>
                <a:schemeClr val="dk1"/>
              </a:buClr>
              <a:buSzPct val="100000"/>
              <a:buFont typeface="Open Sans"/>
              <a:buNone/>
            </a:pPr>
            <a:r>
              <a:rPr lang="en-US">
                <a:latin typeface="Open Sans"/>
                <a:ea typeface="Open Sans"/>
                <a:cs typeface="Open Sans"/>
                <a:sym typeface="Open Sans"/>
              </a:rPr>
              <a:t>Référence : M. Welsch, Enhancing the Treatment of Systems Integration in Long-term Energy Models, KTH Royal Institute of Technology, 2013.</a:t>
            </a:r>
            <a:endParaRPr/>
          </a:p>
        </p:txBody>
      </p:sp>
      <p:sp>
        <p:nvSpPr>
          <p:cNvPr id="237" name="Google Shape;237;p7"/>
          <p:cNvSpPr txBox="1">
            <a:spLocks noGrp="1"/>
          </p:cNvSpPr>
          <p:nvPr>
            <p:ph type="body" idx="4"/>
          </p:nvPr>
        </p:nvSpPr>
        <p:spPr>
          <a:xfrm>
            <a:off x="663575" y="6176962"/>
            <a:ext cx="5180634" cy="2240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US" b="1">
                <a:latin typeface="Open Sans"/>
                <a:ea typeface="Open Sans"/>
                <a:cs typeface="Open Sans"/>
                <a:sym typeface="Open Sans"/>
              </a:rPr>
              <a:t>Source de l'image </a:t>
            </a:r>
            <a:r>
              <a:rPr lang="en-US">
                <a:latin typeface="Open Sans"/>
                <a:ea typeface="Open Sans"/>
                <a:cs typeface="Open Sans"/>
                <a:sym typeface="Open Sans"/>
              </a:rPr>
              <a:t>: M. Welsch, 2013, </a:t>
            </a:r>
            <a:r>
              <a:rPr lang="en-US" u="sng">
                <a:solidFill>
                  <a:schemeClr val="hlink"/>
                </a:solidFill>
                <a:latin typeface="Open Sans"/>
                <a:ea typeface="Open Sans"/>
                <a:cs typeface="Open Sans"/>
                <a:sym typeface="Open Sans"/>
                <a:hlinkClick r:id="rId3"/>
              </a:rPr>
              <a:t>I, </a:t>
            </a:r>
            <a:r>
              <a:rPr lang="en-US">
                <a:latin typeface="Open Sans"/>
                <a:ea typeface="Open Sans"/>
                <a:cs typeface="Open Sans"/>
                <a:sym typeface="Open Sans"/>
              </a:rPr>
              <a:t>Autorisation de l'auteur</a:t>
            </a:r>
            <a:endParaRPr/>
          </a:p>
        </p:txBody>
      </p:sp>
      <p:pic>
        <p:nvPicPr>
          <p:cNvPr id="238" name="Google Shape;238;p7"/>
          <p:cNvPicPr preferRelativeResize="0"/>
          <p:nvPr/>
        </p:nvPicPr>
        <p:blipFill rotWithShape="1">
          <a:blip r:embed="rId4">
            <a:alphaModFix/>
          </a:blip>
          <a:srcRect l="956" t="2691" r="13613" b="12547"/>
          <a:stretch/>
        </p:blipFill>
        <p:spPr>
          <a:xfrm>
            <a:off x="3537339" y="2260378"/>
            <a:ext cx="4613739" cy="3433754"/>
          </a:xfrm>
          <a:prstGeom prst="rect">
            <a:avLst/>
          </a:prstGeom>
          <a:noFill/>
          <a:ln w="9525" cap="flat" cmpd="sng">
            <a:solidFill>
              <a:srgbClr val="7F7F7F"/>
            </a:solidFill>
            <a:prstDash val="solid"/>
            <a:round/>
            <a:headEnd type="none" w="sm" len="sm"/>
            <a:tailEnd type="none" w="sm" len="sm"/>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8"/>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Lecture 3.1 Références</a:t>
            </a:r>
            <a:endParaRPr/>
          </a:p>
        </p:txBody>
      </p:sp>
      <p:sp>
        <p:nvSpPr>
          <p:cNvPr id="244" name="Google Shape;244;p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245" name="Google Shape;245;p8"/>
          <p:cNvSpPr txBox="1"/>
          <p:nvPr/>
        </p:nvSpPr>
        <p:spPr>
          <a:xfrm>
            <a:off x="663575" y="2082799"/>
            <a:ext cx="5432400" cy="40068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00000"/>
              </a:buClr>
              <a:buSzPts val="1600"/>
              <a:buFont typeface="Calibri"/>
              <a:buAutoNum type="arabicPeriod"/>
            </a:pPr>
            <a:r>
              <a:rPr lang="en-US" sz="1600">
                <a:solidFill>
                  <a:srgbClr val="000000"/>
                </a:solidFill>
                <a:latin typeface="Open Sans"/>
                <a:ea typeface="Open Sans"/>
                <a:cs typeface="Open Sans"/>
                <a:sym typeface="Open Sans"/>
              </a:rPr>
              <a:t>Taliotis, Constantinos, Gardumi, Francesco, Shivakumar, Abhishek, Sridharan, Vignesh, Ramos, Eunice, Beltramo, Agnese, … Howells, Mark. (2018, November). Introduction to linear optimization and OSeMOSYS. Zenodo. </a:t>
            </a:r>
            <a:r>
              <a:rPr lang="en-US" sz="1600" u="sng">
                <a:solidFill>
                  <a:srgbClr val="4151C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http://doi.org/10.5281/zenodo.1493112</a:t>
            </a:r>
            <a:r>
              <a:rPr lang="en-US" sz="1600">
                <a:solidFill>
                  <a:srgbClr val="000000"/>
                </a:solidFill>
                <a:latin typeface="Open Sans"/>
                <a:ea typeface="Open Sans"/>
                <a:cs typeface="Open Sans"/>
                <a:sym typeface="Open Sans"/>
              </a:rPr>
              <a:t> </a:t>
            </a:r>
            <a:endParaRPr sz="1600">
              <a:solidFill>
                <a:srgbClr val="000000"/>
              </a:solidFill>
              <a:latin typeface="Open Sans"/>
              <a:ea typeface="Open Sans"/>
              <a:cs typeface="Open Sans"/>
              <a:sym typeface="Open Sans"/>
            </a:endParaRPr>
          </a:p>
          <a:p>
            <a:pPr marL="342900" lvl="0" indent="-342900" algn="l" rtl="0">
              <a:lnSpc>
                <a:spcPct val="90000"/>
              </a:lnSpc>
              <a:spcBef>
                <a:spcPts val="1000"/>
              </a:spcBef>
              <a:spcAft>
                <a:spcPts val="0"/>
              </a:spcAft>
              <a:buClr>
                <a:srgbClr val="000000"/>
              </a:buClr>
              <a:buSzPts val="1600"/>
              <a:buFont typeface="Calibri"/>
              <a:buAutoNum type="arabicPeriod"/>
            </a:pPr>
            <a:r>
              <a:rPr lang="en-US" sz="1600">
                <a:solidFill>
                  <a:srgbClr val="000000"/>
                </a:solidFill>
                <a:latin typeface="Open Sans"/>
                <a:ea typeface="Open Sans"/>
                <a:cs typeface="Open Sans"/>
                <a:sym typeface="Open Sans"/>
              </a:rPr>
              <a:t>Herbst, A., Toro, F., Reitze, F., Jochem, E., Introduction to Energy Systems Modelling, Swiss Journal of Economics and Statistics, 148 (2), 2012, pp. 111.135</a:t>
            </a:r>
            <a:endParaRPr sz="1600">
              <a:solidFill>
                <a:srgbClr val="000000"/>
              </a:solidFill>
              <a:latin typeface="Open Sans"/>
              <a:ea typeface="Open Sans"/>
              <a:cs typeface="Open Sans"/>
              <a:sym typeface="Open Sans"/>
            </a:endParaRPr>
          </a:p>
          <a:p>
            <a:pPr marL="342900" lvl="0" indent="-342900" algn="l" rtl="0">
              <a:lnSpc>
                <a:spcPct val="90000"/>
              </a:lnSpc>
              <a:spcBef>
                <a:spcPts val="1000"/>
              </a:spcBef>
              <a:spcAft>
                <a:spcPts val="0"/>
              </a:spcAft>
              <a:buClr>
                <a:srgbClr val="000000"/>
              </a:buClr>
              <a:buSzPts val="1600"/>
              <a:buFont typeface="Calibri"/>
              <a:buAutoNum type="arabicPeriod"/>
            </a:pPr>
            <a:r>
              <a:rPr lang="en-US" sz="1600">
                <a:solidFill>
                  <a:srgbClr val="000000"/>
                </a:solidFill>
                <a:latin typeface="Open Sans"/>
                <a:ea typeface="Open Sans"/>
                <a:cs typeface="Open Sans"/>
                <a:sym typeface="Open Sans"/>
              </a:rPr>
              <a:t>Welsch, M., Enhancing the Treatment of Systems Integration in Long-term Energy Models, KTH Royal Institute of Technology, 2013</a:t>
            </a: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9"/>
          <p:cNvSpPr txBox="1">
            <a:spLocks noGrp="1"/>
          </p:cNvSpPr>
          <p:nvPr>
            <p:ph type="title"/>
          </p:nvPr>
        </p:nvSpPr>
        <p:spPr>
          <a:xfrm>
            <a:off x="663880" y="4524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US"/>
              <a:t>3.2 OSeMOSYS</a:t>
            </a:r>
            <a:endParaRPr/>
          </a:p>
        </p:txBody>
      </p:sp>
      <p:sp>
        <p:nvSpPr>
          <p:cNvPr id="252" name="Google Shape;252;p9"/>
          <p:cNvSpPr txBox="1">
            <a:spLocks noGrp="1"/>
          </p:cNvSpPr>
          <p:nvPr>
            <p:ph type="body" idx="1"/>
          </p:nvPr>
        </p:nvSpPr>
        <p:spPr>
          <a:xfrm>
            <a:off x="663880" y="2354345"/>
            <a:ext cx="10514700" cy="3421800"/>
          </a:xfrm>
          <a:prstGeom prst="rect">
            <a:avLst/>
          </a:prstGeom>
          <a:noFill/>
          <a:ln>
            <a:noFill/>
          </a:ln>
        </p:spPr>
        <p:txBody>
          <a:bodyPr spcFirstLastPara="1" wrap="square" lIns="91425" tIns="45700" rIns="91425" bIns="45700" anchor="t" anchorCtr="0">
            <a:normAutofit fontScale="85000" lnSpcReduction="20000"/>
          </a:bodyPr>
          <a:lstStyle/>
          <a:p>
            <a:pPr marL="0" lvl="1" indent="0" algn="just" rtl="0">
              <a:lnSpc>
                <a:spcPct val="110000"/>
              </a:lnSpc>
              <a:spcBef>
                <a:spcPts val="0"/>
              </a:spcBef>
              <a:spcAft>
                <a:spcPts val="0"/>
              </a:spcAft>
              <a:buClr>
                <a:schemeClr val="dk1"/>
              </a:buClr>
              <a:buSzPct val="100000"/>
              <a:buNone/>
            </a:pPr>
            <a:r>
              <a:rPr lang="en-US" sz="2200" b="1" u="sng">
                <a:solidFill>
                  <a:schemeClr val="hlink"/>
                </a:solidFill>
                <a:hlinkClick r:id="rId3"/>
              </a:rPr>
              <a:t>www.osemosys.org</a:t>
            </a:r>
            <a:endParaRPr sz="2200" b="1"/>
          </a:p>
          <a:p>
            <a:pPr marL="0" lvl="1" indent="0" algn="l" rtl="0">
              <a:lnSpc>
                <a:spcPct val="110000"/>
              </a:lnSpc>
              <a:spcBef>
                <a:spcPts val="600"/>
              </a:spcBef>
              <a:spcAft>
                <a:spcPts val="0"/>
              </a:spcAft>
              <a:buClr>
                <a:schemeClr val="dk1"/>
              </a:buClr>
              <a:buSzPct val="100000"/>
              <a:buNone/>
            </a:pPr>
            <a:r>
              <a:rPr lang="en-US" sz="2200" b="1"/>
              <a:t>Générateur de modèle convertissant la structure du système énergétique représentée par des équations en une matrice à résoudre par des solveurs spécifiques.</a:t>
            </a:r>
            <a:endParaRPr/>
          </a:p>
          <a:p>
            <a:pPr marL="0" lvl="1" indent="0" algn="just" rtl="0">
              <a:lnSpc>
                <a:spcPct val="110000"/>
              </a:lnSpc>
              <a:spcBef>
                <a:spcPts val="600"/>
              </a:spcBef>
              <a:spcAft>
                <a:spcPts val="0"/>
              </a:spcAft>
              <a:buClr>
                <a:schemeClr val="dk1"/>
              </a:buClr>
              <a:buSzPct val="100000"/>
              <a:buNone/>
            </a:pPr>
            <a:endParaRPr sz="2200" b="1"/>
          </a:p>
          <a:p>
            <a:pPr marL="800100" lvl="2" indent="-332422" algn="just" rtl="0">
              <a:lnSpc>
                <a:spcPct val="120000"/>
              </a:lnSpc>
              <a:spcBef>
                <a:spcPts val="0"/>
              </a:spcBef>
              <a:spcAft>
                <a:spcPts val="0"/>
              </a:spcAft>
              <a:buClr>
                <a:schemeClr val="dk1"/>
              </a:buClr>
              <a:buSzPct val="100000"/>
              <a:buChar char="•"/>
            </a:pPr>
            <a:r>
              <a:rPr lang="en-US" sz="2200" b="1" i="1">
                <a:latin typeface="Open Sans"/>
                <a:ea typeface="Open Sans"/>
                <a:cs typeface="Open Sans"/>
                <a:sym typeface="Open Sans"/>
              </a:rPr>
              <a:t>Optimisation linéaire</a:t>
            </a:r>
            <a:endParaRPr sz="2200" b="1" i="1"/>
          </a:p>
          <a:p>
            <a:pPr marL="800100" lvl="2" indent="-332422" algn="just" rtl="0">
              <a:lnSpc>
                <a:spcPct val="120000"/>
              </a:lnSpc>
              <a:spcBef>
                <a:spcPts val="0"/>
              </a:spcBef>
              <a:spcAft>
                <a:spcPts val="0"/>
              </a:spcAft>
              <a:buClr>
                <a:schemeClr val="dk1"/>
              </a:buClr>
              <a:buSzPct val="100000"/>
              <a:buChar char="•"/>
            </a:pPr>
            <a:r>
              <a:rPr lang="en-US" sz="2200">
                <a:latin typeface="Open Sans"/>
                <a:ea typeface="Open Sans"/>
                <a:cs typeface="Open Sans"/>
                <a:sym typeface="Open Sans"/>
              </a:rPr>
              <a:t>Paradigme comparable à MESSAGE et TIMES</a:t>
            </a:r>
            <a:endParaRPr/>
          </a:p>
          <a:p>
            <a:pPr marL="800100" lvl="2" indent="-332422" algn="just" rtl="0">
              <a:lnSpc>
                <a:spcPct val="120000"/>
              </a:lnSpc>
              <a:spcBef>
                <a:spcPts val="0"/>
              </a:spcBef>
              <a:spcAft>
                <a:spcPts val="0"/>
              </a:spcAft>
              <a:buClr>
                <a:schemeClr val="dk1"/>
              </a:buClr>
              <a:buSzPct val="100000"/>
              <a:buChar char="•"/>
            </a:pPr>
            <a:r>
              <a:rPr lang="en-US" sz="2200">
                <a:latin typeface="Open Sans"/>
                <a:ea typeface="Open Sans"/>
                <a:cs typeface="Open Sans"/>
                <a:sym typeface="Open Sans"/>
              </a:rPr>
              <a:t>Librement disponible et open source</a:t>
            </a:r>
            <a:endParaRPr/>
          </a:p>
          <a:p>
            <a:pPr marL="800100" lvl="2" indent="-332422" algn="just" rtl="0">
              <a:lnSpc>
                <a:spcPct val="120000"/>
              </a:lnSpc>
              <a:spcBef>
                <a:spcPts val="0"/>
              </a:spcBef>
              <a:spcAft>
                <a:spcPts val="0"/>
              </a:spcAft>
              <a:buClr>
                <a:schemeClr val="dk1"/>
              </a:buClr>
              <a:buSzPct val="100000"/>
              <a:buChar char="•"/>
            </a:pPr>
            <a:r>
              <a:rPr lang="en-US" sz="2200"/>
              <a:t>Dynamique</a:t>
            </a:r>
            <a:endParaRPr/>
          </a:p>
          <a:p>
            <a:pPr marL="800100" lvl="2" indent="-332422" algn="just" rtl="0">
              <a:lnSpc>
                <a:spcPct val="120000"/>
              </a:lnSpc>
              <a:spcBef>
                <a:spcPts val="0"/>
              </a:spcBef>
              <a:spcAft>
                <a:spcPts val="0"/>
              </a:spcAft>
              <a:buClr>
                <a:schemeClr val="dk1"/>
              </a:buClr>
              <a:buSzPct val="100000"/>
              <a:buChar char="•"/>
            </a:pPr>
            <a:r>
              <a:rPr lang="en-US" sz="2200"/>
              <a:t>(Généralement) Prévoyance parfaite</a:t>
            </a:r>
            <a:endParaRPr/>
          </a:p>
          <a:p>
            <a:pPr marL="800100" lvl="2" indent="-332422" algn="just" rtl="0">
              <a:lnSpc>
                <a:spcPct val="120000"/>
              </a:lnSpc>
              <a:spcBef>
                <a:spcPts val="0"/>
              </a:spcBef>
              <a:spcAft>
                <a:spcPts val="0"/>
              </a:spcAft>
              <a:buClr>
                <a:schemeClr val="dk1"/>
              </a:buClr>
              <a:buSzPct val="100000"/>
              <a:buChar char="•"/>
            </a:pPr>
            <a:r>
              <a:rPr lang="en-US" sz="2200"/>
              <a:t>(Généralement) Déterministe</a:t>
            </a:r>
            <a:endParaRPr/>
          </a:p>
          <a:p>
            <a:pPr marL="0" lvl="0" indent="0" algn="l" rtl="0">
              <a:lnSpc>
                <a:spcPct val="90000"/>
              </a:lnSpc>
              <a:spcBef>
                <a:spcPts val="1200"/>
              </a:spcBef>
              <a:spcAft>
                <a:spcPts val="0"/>
              </a:spcAft>
              <a:buClr>
                <a:schemeClr val="dk1"/>
              </a:buClr>
              <a:buSzPct val="100000"/>
              <a:buFont typeface="Open Sans SemiBold"/>
              <a:buNone/>
            </a:pPr>
            <a:endParaRPr>
              <a:latin typeface="Open Sans"/>
              <a:ea typeface="Open Sans"/>
              <a:cs typeface="Open Sans"/>
              <a:sym typeface="Open Sans"/>
            </a:endParaRPr>
          </a:p>
        </p:txBody>
      </p:sp>
      <p:sp>
        <p:nvSpPr>
          <p:cNvPr id="253" name="Google Shape;253;p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254" name="Google Shape;254;p9"/>
          <p:cNvSpPr txBox="1">
            <a:spLocks noGrp="1"/>
          </p:cNvSpPr>
          <p:nvPr>
            <p:ph type="body" idx="2"/>
          </p:nvPr>
        </p:nvSpPr>
        <p:spPr>
          <a:xfrm>
            <a:off x="663575" y="1787427"/>
            <a:ext cx="43893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US"/>
              <a:t>Qu'est-ce que c'est ?</a:t>
            </a:r>
            <a:endParaRPr/>
          </a:p>
        </p:txBody>
      </p:sp>
      <p:sp>
        <p:nvSpPr>
          <p:cNvPr id="255" name="Google Shape;255;p9"/>
          <p:cNvSpPr txBox="1">
            <a:spLocks noGrp="1"/>
          </p:cNvSpPr>
          <p:nvPr>
            <p:ph type="body" idx="3"/>
          </p:nvPr>
        </p:nvSpPr>
        <p:spPr>
          <a:xfrm>
            <a:off x="8181264" y="5681382"/>
            <a:ext cx="3537466" cy="709991"/>
          </a:xfrm>
          <a:prstGeom prst="rect">
            <a:avLst/>
          </a:prstGeom>
          <a:noFill/>
          <a:ln>
            <a:noFill/>
          </a:ln>
        </p:spPr>
        <p:txBody>
          <a:bodyPr spcFirstLastPara="1" wrap="square" lIns="91425" tIns="45700" rIns="91425" bIns="45700" anchor="b" anchorCtr="0">
            <a:normAutofit fontScale="77500" lnSpcReduction="20000"/>
          </a:bodyPr>
          <a:lstStyle/>
          <a:p>
            <a:pPr marL="0" lvl="0" indent="0" algn="r" rtl="0">
              <a:lnSpc>
                <a:spcPct val="90000"/>
              </a:lnSpc>
              <a:spcBef>
                <a:spcPts val="0"/>
              </a:spcBef>
              <a:spcAft>
                <a:spcPts val="0"/>
              </a:spcAft>
              <a:buClr>
                <a:schemeClr val="dk1"/>
              </a:buClr>
              <a:buSzPct val="100000"/>
              <a:buFont typeface="Open Sans"/>
              <a:buNone/>
            </a:pPr>
            <a:r>
              <a:rPr lang="en-US">
                <a:latin typeface="Open Sans"/>
                <a:ea typeface="Open Sans"/>
                <a:cs typeface="Open Sans"/>
                <a:sym typeface="Open Sans"/>
              </a:rPr>
              <a:t>Référence : M. Howells et al, OSeMOSYS : The Open Source Energy Modeling System : An introduction to its ethos, structure and development, Energy Policy, 39(10), 2011, p.5850-5870  </a:t>
            </a:r>
            <a:endParaRPr>
              <a:latin typeface="Open Sans"/>
              <a:ea typeface="Open Sans"/>
              <a:cs typeface="Open Sans"/>
              <a:sym typeface="Open Sans"/>
            </a:endParaRPr>
          </a:p>
        </p:txBody>
      </p:sp>
    </p:spTree>
  </p:cSld>
  <p:clrMapOvr>
    <a:masterClrMapping/>
  </p:clrMapOvr>
  <p:transition spd="slow">
    <p:push/>
  </p:transition>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7209</Words>
  <Application>Microsoft Macintosh PowerPoint</Application>
  <PresentationFormat>Widescreen</PresentationFormat>
  <Paragraphs>315</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Quattrocento Sans</vt:lpstr>
      <vt:lpstr>Open Sans SemiBold</vt:lpstr>
      <vt:lpstr>Noto Sans Symbols</vt:lpstr>
      <vt:lpstr>Montserrat</vt:lpstr>
      <vt:lpstr>Open Sans ExtraBold</vt:lpstr>
      <vt:lpstr>Calibri</vt:lpstr>
      <vt:lpstr>Open Sans</vt:lpstr>
      <vt:lpstr>CCG_ppt</vt:lpstr>
      <vt:lpstr>LECTURE 3 OUTILS DE MODELLATION ÉNERGÉTIQUE ET OSÉMOSYSTÈMES</vt:lpstr>
      <vt:lpstr>Résultats de l'apprentissage</vt:lpstr>
      <vt:lpstr>3.1 Outils de modélisation énergétique</vt:lpstr>
      <vt:lpstr>3.1 Outils de modélisation énergétique</vt:lpstr>
      <vt:lpstr>3.1 Outils de modélisation énergétique</vt:lpstr>
      <vt:lpstr>3.1 Outils de modélisation énergétique</vt:lpstr>
      <vt:lpstr>3.1 Outils de modélisation énergétique</vt:lpstr>
      <vt:lpstr>Lecture 3.1 Références</vt:lpstr>
      <vt:lpstr>3.2 OSeMOSYS</vt:lpstr>
      <vt:lpstr>3.2 OSeMOSYS</vt:lpstr>
      <vt:lpstr>3.2 OSeMOSYS</vt:lpstr>
      <vt:lpstr>3.2 OSeMOSYS</vt:lpstr>
      <vt:lpstr>3.2 OSeMOSYS</vt:lpstr>
      <vt:lpstr>Lecture 3.2 Références</vt:lpstr>
      <vt:lpstr>3.3 Applications d'OSEMOSYS</vt:lpstr>
      <vt:lpstr>3.3 Applications d'OSEMOSYS</vt:lpstr>
      <vt:lpstr>3.3 Applications d'OSEMOSYS</vt:lpstr>
      <vt:lpstr>3.3 Applications d'OSEMOSYS</vt:lpstr>
      <vt:lpstr>3.3 Applications d'OSEMOSYS</vt:lpstr>
      <vt:lpstr>Lecture 3.3 Références</vt:lpstr>
      <vt:lpstr>3.4 Les bases d'OSeMOSYS</vt:lpstr>
      <vt:lpstr>3.4 Les bases d'OSeMOSYS</vt:lpstr>
      <vt:lpstr>3.4 Les bases d'OSeMOSYS</vt:lpstr>
      <vt:lpstr>3.4 Les bases d'OSeMOSYS</vt:lpstr>
      <vt:lpstr>3.4 Les bases d'OSeMOSYS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Francesco Gardumi</dc:creator>
  <cp:lastModifiedBy>Yeganyan, Rudolf</cp:lastModifiedBy>
  <cp:revision>2</cp:revision>
  <dcterms:created xsi:type="dcterms:W3CDTF">2021-04-29T14:19:09Z</dcterms:created>
  <dcterms:modified xsi:type="dcterms:W3CDTF">2024-06-20T13:34:05Z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