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jMwMRYTE2E/vuHQbIYdhYWVwr9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ExtraBold-boldItalic.fntdata"/><Relationship Id="rId10" Type="http://schemas.openxmlformats.org/officeDocument/2006/relationships/slide" Target="slides/slide5.xml"/><Relationship Id="rId32" Type="http://schemas.openxmlformats.org/officeDocument/2006/relationships/font" Target="fonts/OpenSansExtraBold-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a:t>Commercial investors assess a series of considerations before investing in a particular project within a specific country.</a:t>
            </a:r>
            <a:endParaRPr/>
          </a:p>
          <a:p>
            <a:pPr indent="-171450" lvl="0" marL="171450" rtl="0" algn="l">
              <a:spcBef>
                <a:spcPts val="0"/>
              </a:spcBef>
              <a:spcAft>
                <a:spcPts val="0"/>
              </a:spcAft>
              <a:buClr>
                <a:schemeClr val="dk1"/>
              </a:buClr>
              <a:buSzPts val="1200"/>
              <a:buFont typeface="Arial"/>
              <a:buChar char="•"/>
            </a:pPr>
            <a:r>
              <a:rPr lang="en-US"/>
              <a:t>Lack of investor confidence in the creditworthiness of off-takers hinders electricity sector development. As a note, an off-taker is the party who buys the product being produced by the project or who uses the services being sold by the project. Efficient, financially solvent off-takers mitigate investor risk and encourage increased private sector participation.</a:t>
            </a:r>
            <a:endParaRPr/>
          </a:p>
          <a:p>
            <a:pPr indent="-171450" lvl="0" marL="171450" rtl="0" algn="l">
              <a:spcBef>
                <a:spcPts val="0"/>
              </a:spcBef>
              <a:spcAft>
                <a:spcPts val="0"/>
              </a:spcAft>
              <a:buClr>
                <a:schemeClr val="dk1"/>
              </a:buClr>
              <a:buSzPts val="1200"/>
              <a:buFont typeface="Arial"/>
              <a:buChar char="•"/>
            </a:pPr>
            <a:r>
              <a:rPr lang="en-US"/>
              <a:t>Investments in the power sector will only be sustainable if the tariff structure accurately reflects costs and risks and provides a rate of return that encourages continued private sector engagement. This must be carefully balanced against the critical need to protect consumers, ensure affordability, and expand electricity access. Cost-reflective tariffs often take time to achieve, and there are many different ways to structure the retail tariff system depending on the best fit for a particular country or context. In general, effective tariff management strategies include public engagement, transparent processes, regular adjustment, and appropriate measures to ensure affordability.</a:t>
            </a:r>
            <a:endParaRPr/>
          </a:p>
          <a:p>
            <a:pPr indent="-171450" lvl="0" marL="171450" rtl="0" algn="l">
              <a:spcBef>
                <a:spcPts val="0"/>
              </a:spcBef>
              <a:spcAft>
                <a:spcPts val="0"/>
              </a:spcAft>
              <a:buClr>
                <a:schemeClr val="dk1"/>
              </a:buClr>
              <a:buSzPts val="1200"/>
              <a:buFont typeface="Arial"/>
              <a:buChar char="•"/>
            </a:pPr>
            <a:r>
              <a:rPr lang="en-US"/>
              <a:t>Improved technical and commercial efficiency in the electricity sector will enable delivery of more services to more consumers; lower costs throughout the supply chain; and increased quality and commercial viability. Efficiency can be improved through interventions including infrastructure investment and maintenance, improved metering and bill collection, demand-side management, and consumer education.</a:t>
            </a:r>
            <a:endParaRPr/>
          </a:p>
          <a:p>
            <a:pPr indent="-171450" lvl="0" marL="171450" rtl="0" algn="l">
              <a:spcBef>
                <a:spcPts val="0"/>
              </a:spcBef>
              <a:spcAft>
                <a:spcPts val="0"/>
              </a:spcAft>
              <a:buClr>
                <a:schemeClr val="dk1"/>
              </a:buClr>
              <a:buSzPts val="1200"/>
              <a:buFont typeface="Arial"/>
              <a:buChar char="•"/>
            </a:pPr>
            <a:r>
              <a:rPr lang="en-US"/>
              <a:t>Procurement processes that integrate international best practices such as fair and competitive bidding, life-cycle cost analysis, and best-value determination will increase investor confidence, lower costs, and facilitate sustainable, longer-term investments.</a:t>
            </a:r>
            <a:endParaRPr/>
          </a:p>
          <a:p>
            <a:pPr indent="-171450" lvl="0" marL="171450" rtl="0" algn="l">
              <a:spcBef>
                <a:spcPts val="0"/>
              </a:spcBef>
              <a:spcAft>
                <a:spcPts val="0"/>
              </a:spcAft>
              <a:buClr>
                <a:schemeClr val="dk1"/>
              </a:buClr>
              <a:buSzPts val="1200"/>
              <a:buFont typeface="Arial"/>
              <a:buChar char="•"/>
            </a:pPr>
            <a:r>
              <a:rPr lang="en-US"/>
              <a:t>As shown by the graph from the Climate Policy Initiative Report (2018), information gaps, access to capital, the regulatory and political risks represent the main barriers addressed in blended finance initiatives.</a:t>
            </a:r>
            <a:endParaRPr/>
          </a:p>
        </p:txBody>
      </p:sp>
      <p:sp>
        <p:nvSpPr>
          <p:cNvPr id="205" name="Google Shape;2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Effective, Strategic and Integrated Power Sector Planning helps ensure the development of a resilient and least-cost power system that continues to meet demand over time. </a:t>
            </a:r>
            <a:endParaRPr/>
          </a:p>
          <a:p>
            <a:pPr indent="-171450" lvl="0" marL="171450" rtl="0" algn="l">
              <a:spcBef>
                <a:spcPts val="0"/>
              </a:spcBef>
              <a:spcAft>
                <a:spcPts val="0"/>
              </a:spcAft>
              <a:buClr>
                <a:schemeClr val="dk1"/>
              </a:buClr>
              <a:buSzPts val="1200"/>
              <a:buFont typeface="Arial"/>
              <a:buChar char="•"/>
            </a:pPr>
            <a:r>
              <a:rPr lang="en-US"/>
              <a:t>Power sector planning should consider and integrate key development goals as well as interactions with water, land-use, and air quality. </a:t>
            </a:r>
            <a:endParaRPr/>
          </a:p>
          <a:p>
            <a:pPr indent="-171450" lvl="0" marL="171450" rtl="0" algn="l">
              <a:spcBef>
                <a:spcPts val="0"/>
              </a:spcBef>
              <a:spcAft>
                <a:spcPts val="0"/>
              </a:spcAft>
              <a:buClr>
                <a:schemeClr val="dk1"/>
              </a:buClr>
              <a:buSzPts val="1200"/>
              <a:buFont typeface="Arial"/>
              <a:buChar char="•"/>
            </a:pPr>
            <a:r>
              <a:rPr lang="en-US"/>
              <a:t>Effective planning will prioritize an optimal mix of energy resources to meet the expected load, new or extended transmission and distribution infrastructure, energy efficiency measures, and off-grid solutions.</a:t>
            </a:r>
            <a:endParaRPr/>
          </a:p>
          <a:p>
            <a:pPr indent="-171450" lvl="0" marL="171450" rtl="0" algn="l">
              <a:spcBef>
                <a:spcPts val="0"/>
              </a:spcBef>
              <a:spcAft>
                <a:spcPts val="0"/>
              </a:spcAft>
              <a:buClr>
                <a:schemeClr val="dk1"/>
              </a:buClr>
              <a:buSzPts val="1200"/>
              <a:buFont typeface="Arial"/>
              <a:buChar char="•"/>
            </a:pPr>
            <a:r>
              <a:rPr lang="en-US"/>
              <a:t>Overly complex procedures for mobilizing energy projects often hinder sector development. Streamlining and clearly communicating the steps required to achieve essential project components, such as land acquisition, feasibility studies, and standards compliance, helps private sector actors navigate and accelerate this process while bringing down transaction costs. </a:t>
            </a:r>
            <a:endParaRPr/>
          </a:p>
        </p:txBody>
      </p:sp>
      <p:sp>
        <p:nvSpPr>
          <p:cNvPr id="219" name="Google Shape;2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 developing countries, financial constraints are often the most important obstacle to implementing optimal electricity expansion plans. </a:t>
            </a:r>
            <a:endParaRPr/>
          </a:p>
          <a:p>
            <a:pPr indent="-171450" lvl="0" marL="171450" rtl="0" algn="l">
              <a:spcBef>
                <a:spcPts val="0"/>
              </a:spcBef>
              <a:spcAft>
                <a:spcPts val="0"/>
              </a:spcAft>
              <a:buClr>
                <a:schemeClr val="dk1"/>
              </a:buClr>
              <a:buSzPts val="1200"/>
              <a:buFont typeface="Arial"/>
              <a:buChar char="•"/>
            </a:pPr>
            <a:r>
              <a:rPr lang="en-US"/>
              <a:t>Where the enabling environment is sufficiently developed, concessionary and commercial finance may be combined. </a:t>
            </a:r>
            <a:endParaRPr/>
          </a:p>
          <a:p>
            <a:pPr indent="-171450" lvl="0" marL="171450" rtl="0" algn="l">
              <a:spcBef>
                <a:spcPts val="0"/>
              </a:spcBef>
              <a:spcAft>
                <a:spcPts val="0"/>
              </a:spcAft>
              <a:buClr>
                <a:schemeClr val="dk1"/>
              </a:buClr>
              <a:buSzPts val="1200"/>
              <a:buFont typeface="Arial"/>
              <a:buChar char="•"/>
            </a:pPr>
            <a:r>
              <a:rPr lang="en-US"/>
              <a:t>As a note, concessional finance is below market rate finance provided by major financial institutions, such as development banks and multilateral funds, to developing countries to accelerate development objectives.</a:t>
            </a:r>
            <a:endParaRPr/>
          </a:p>
          <a:p>
            <a:pPr indent="-171450" lvl="0" marL="171450" rtl="0" algn="l">
              <a:spcBef>
                <a:spcPts val="0"/>
              </a:spcBef>
              <a:spcAft>
                <a:spcPts val="0"/>
              </a:spcAft>
              <a:buClr>
                <a:schemeClr val="dk1"/>
              </a:buClr>
              <a:buSzPts val="1200"/>
              <a:buFont typeface="Arial"/>
              <a:buChar char="•"/>
            </a:pPr>
            <a:r>
              <a:rPr lang="en-US"/>
              <a:t>Project planning needs to take into account different financial sources - including export credits, commercial loans, grant funds, bonds, equity and derivatives - and to prepare balance sheets, calculate projected cash flows, financial ratios and other financial indicators.</a:t>
            </a:r>
            <a:endParaRPr/>
          </a:p>
        </p:txBody>
      </p:sp>
      <p:sp>
        <p:nvSpPr>
          <p:cNvPr id="231" name="Google Shape;2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environmental and social soundness of power sector projects are critical to the success and sustainability of these investments as they will influence project financing.</a:t>
            </a:r>
            <a:endParaRPr/>
          </a:p>
          <a:p>
            <a:pPr indent="-171450" lvl="0" marL="171450" rtl="0" algn="l">
              <a:spcBef>
                <a:spcPts val="0"/>
              </a:spcBef>
              <a:spcAft>
                <a:spcPts val="0"/>
              </a:spcAft>
              <a:buClr>
                <a:schemeClr val="dk1"/>
              </a:buClr>
              <a:buSzPts val="1200"/>
              <a:buFont typeface="Arial"/>
              <a:buChar char="•"/>
            </a:pPr>
            <a:r>
              <a:rPr lang="en-US"/>
              <a:t>Engagement with local communities, including traditionally marginalized groups, to identify and mitigate risks begin at the earliest stages of project development. This engagement should continue throughout implementation in a transparent and inclusive manner. Demonstrated commitment to environmental and social sustainability is evidenced by the adoption and application of national laws, regulations, and best practices.</a:t>
            </a:r>
            <a:endParaRPr/>
          </a:p>
          <a:p>
            <a:pPr indent="-171450" lvl="0" marL="171450" rtl="0" algn="l">
              <a:spcBef>
                <a:spcPts val="0"/>
              </a:spcBef>
              <a:spcAft>
                <a:spcPts val="0"/>
              </a:spcAft>
              <a:buClr>
                <a:schemeClr val="dk1"/>
              </a:buClr>
              <a:buSzPts val="1200"/>
              <a:buFont typeface="Arial"/>
              <a:buChar char="•"/>
            </a:pPr>
            <a:r>
              <a:rPr lang="en-US"/>
              <a:t>The human development and economic growth opportunities that arise from growth in the energy sector often do not offer equal participation and impact between men and women. Energy related projects, programs, and policies that explicitly recognize imbalances and intentionally strive to reduce inequities and foster effective engagement of all result in better outcomes. This is the case both in terms of the sustainability of the energy sector and human development opportunities.</a:t>
            </a:r>
            <a:endParaRPr/>
          </a:p>
        </p:txBody>
      </p:sp>
      <p:sp>
        <p:nvSpPr>
          <p:cNvPr id="243" name="Google Shape;24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i="1" lang="en-US"/>
              <a:t>Within the following slides we will be looking deeper into configurations of blended finance to enable sustainable energy production. Here we will explain what is blended finance.</a:t>
            </a:r>
            <a:endParaRPr/>
          </a:p>
          <a:p>
            <a:pPr indent="-171450" lvl="0" marL="171450" rtl="0" algn="l">
              <a:spcBef>
                <a:spcPts val="0"/>
              </a:spcBef>
              <a:spcAft>
                <a:spcPts val="0"/>
              </a:spcAft>
              <a:buClr>
                <a:schemeClr val="dk1"/>
              </a:buClr>
              <a:buSzPts val="1200"/>
              <a:buFont typeface="Arial"/>
              <a:buChar char="•"/>
            </a:pPr>
            <a:r>
              <a:rPr lang="en-US"/>
              <a:t>Blended finance is the use of catalytic capital from public or philanthropic sources to increase private sector investment in developing countries towards sustainable development. </a:t>
            </a:r>
            <a:endParaRPr/>
          </a:p>
          <a:p>
            <a:pPr indent="-171450" lvl="0" marL="171450" rtl="0" algn="l">
              <a:spcBef>
                <a:spcPts val="0"/>
              </a:spcBef>
              <a:spcAft>
                <a:spcPts val="0"/>
              </a:spcAft>
              <a:buClr>
                <a:schemeClr val="dk1"/>
              </a:buClr>
              <a:buSzPts val="1200"/>
              <a:buFont typeface="Arial"/>
              <a:buChar char="•"/>
            </a:pPr>
            <a:r>
              <a:rPr lang="en-US"/>
              <a:t>As a note, catalytic capital is defined as debt, equity, guarantees, and other investments that accept disproportionate risk and/or concessionary returns relative to a conventional investment in order to generate positive impact and enable third-party investment that otherwise would not be possible.</a:t>
            </a:r>
            <a:endParaRPr/>
          </a:p>
          <a:p>
            <a:pPr indent="-171450" lvl="0" marL="171450" rtl="0" algn="l">
              <a:spcBef>
                <a:spcPts val="0"/>
              </a:spcBef>
              <a:spcAft>
                <a:spcPts val="0"/>
              </a:spcAft>
              <a:buClr>
                <a:schemeClr val="dk1"/>
              </a:buClr>
              <a:buSzPts val="1200"/>
              <a:buFont typeface="Arial"/>
              <a:buChar char="•"/>
            </a:pPr>
            <a:r>
              <a:rPr lang="en-US"/>
              <a:t>Put in simple terms, blended finance refers to the combination of both public and private funds for a specific investment. </a:t>
            </a:r>
            <a:endParaRPr/>
          </a:p>
          <a:p>
            <a:pPr indent="-171450" lvl="0" marL="171450" rtl="0" algn="l">
              <a:spcBef>
                <a:spcPts val="0"/>
              </a:spcBef>
              <a:spcAft>
                <a:spcPts val="0"/>
              </a:spcAft>
              <a:buClr>
                <a:schemeClr val="dk1"/>
              </a:buClr>
              <a:buSzPts val="1200"/>
              <a:buFont typeface="Arial"/>
              <a:buChar char="•"/>
            </a:pPr>
            <a:r>
              <a:rPr lang="en-US"/>
              <a:t>Blended finance can address critical challenges to increasing access to clean and affordable energy. </a:t>
            </a:r>
            <a:endParaRPr/>
          </a:p>
          <a:p>
            <a:pPr indent="-171450" lvl="0" marL="171450" rtl="0" algn="l">
              <a:spcBef>
                <a:spcPts val="0"/>
              </a:spcBef>
              <a:spcAft>
                <a:spcPts val="0"/>
              </a:spcAft>
              <a:buClr>
                <a:schemeClr val="dk1"/>
              </a:buClr>
              <a:buSzPts val="1200"/>
              <a:buFont typeface="Arial"/>
              <a:buChar char="•"/>
            </a:pPr>
            <a:r>
              <a:rPr lang="en-US"/>
              <a:t>Blended finance vehicles can help reduce the cost of capital, lower the cost of access, and attract financing to otherwise seemingly unattractive opportunities.</a:t>
            </a:r>
            <a:endParaRPr/>
          </a:p>
        </p:txBody>
      </p:sp>
      <p:sp>
        <p:nvSpPr>
          <p:cNvPr id="267" name="Google Shape;26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objective is to catalyze private sector investment in projects by first having development funds committed to that same project.</a:t>
            </a:r>
            <a:endParaRPr/>
          </a:p>
          <a:p>
            <a:pPr indent="-171450" lvl="0" marL="171450" rtl="0" algn="l">
              <a:spcBef>
                <a:spcPts val="0"/>
              </a:spcBef>
              <a:spcAft>
                <a:spcPts val="0"/>
              </a:spcAft>
              <a:buClr>
                <a:schemeClr val="dk1"/>
              </a:buClr>
              <a:buSzPts val="1200"/>
              <a:buFont typeface="Arial"/>
              <a:buChar char="•"/>
            </a:pPr>
            <a:r>
              <a:rPr lang="en-US"/>
              <a:t>Development funding is concessional capital, and it can come from public or philanthropic sources. </a:t>
            </a:r>
            <a:endParaRPr/>
          </a:p>
          <a:p>
            <a:pPr indent="-171450" lvl="0" marL="171450" rtl="0" algn="l">
              <a:spcBef>
                <a:spcPts val="0"/>
              </a:spcBef>
              <a:spcAft>
                <a:spcPts val="0"/>
              </a:spcAft>
              <a:buClr>
                <a:schemeClr val="dk1"/>
              </a:buClr>
              <a:buSzPts val="1200"/>
              <a:buFont typeface="Arial"/>
              <a:buChar char="•"/>
            </a:pPr>
            <a:r>
              <a:rPr lang="en-US"/>
              <a:t>As a note, concessional capital is below market rate finance provided by major financial institutions, such as development banks and multilateral funds, to developing countries to accelerate development objectives.</a:t>
            </a:r>
            <a:endParaRPr/>
          </a:p>
          <a:p>
            <a:pPr indent="-171450" lvl="0" marL="171450" rtl="0" algn="l">
              <a:spcBef>
                <a:spcPts val="0"/>
              </a:spcBef>
              <a:spcAft>
                <a:spcPts val="0"/>
              </a:spcAft>
              <a:buClr>
                <a:schemeClr val="dk1"/>
              </a:buClr>
              <a:buSzPts val="1200"/>
              <a:buFont typeface="Arial"/>
              <a:buChar char="•"/>
            </a:pPr>
            <a:r>
              <a:rPr lang="en-US"/>
              <a:t>One can create more investable opportunities in energy access projects by having concessional capital come into deals earlier when it is most risky, in order to create commercially viable projects, companies, and structures.</a:t>
            </a:r>
            <a:endParaRPr/>
          </a:p>
          <a:p>
            <a:pPr indent="-171450" lvl="0" marL="171450" rtl="0" algn="l">
              <a:spcBef>
                <a:spcPts val="0"/>
              </a:spcBef>
              <a:spcAft>
                <a:spcPts val="0"/>
              </a:spcAft>
              <a:buClr>
                <a:schemeClr val="dk1"/>
              </a:buClr>
              <a:buSzPts val="1200"/>
              <a:buFont typeface="Arial"/>
              <a:buChar char="•"/>
            </a:pPr>
            <a:r>
              <a:rPr lang="en-US"/>
              <a:t>In addition, project sponsors and developers can work with partners to create more innovative financial products that are aligned with the commercial mandates of investors. </a:t>
            </a:r>
            <a:endParaRPr/>
          </a:p>
          <a:p>
            <a:pPr indent="-171450" lvl="0" marL="171450" rtl="0" algn="l">
              <a:spcBef>
                <a:spcPts val="0"/>
              </a:spcBef>
              <a:spcAft>
                <a:spcPts val="0"/>
              </a:spcAft>
              <a:buClr>
                <a:schemeClr val="dk1"/>
              </a:buClr>
              <a:buSzPts val="1200"/>
              <a:buFont typeface="Arial"/>
              <a:buChar char="•"/>
            </a:pPr>
            <a:r>
              <a:rPr lang="en-US"/>
              <a:t>Aligning these products with the existing financial instruments and products that investors are familiar with will help to increase their comfort levels, overcoming barriers to adoption.</a:t>
            </a:r>
            <a:endParaRPr/>
          </a:p>
        </p:txBody>
      </p:sp>
      <p:sp>
        <p:nvSpPr>
          <p:cNvPr id="281" name="Google Shape;28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From the graph on this slide, energy has been the most frequently targeted sector in blended finance transactions.</a:t>
            </a:r>
            <a:endParaRPr/>
          </a:p>
          <a:p>
            <a:pPr indent="-171450" lvl="0" marL="171450" rtl="0" algn="l">
              <a:spcBef>
                <a:spcPts val="0"/>
              </a:spcBef>
              <a:spcAft>
                <a:spcPts val="0"/>
              </a:spcAft>
              <a:buClr>
                <a:schemeClr val="dk1"/>
              </a:buClr>
              <a:buSzPts val="1200"/>
              <a:buFont typeface="Arial"/>
              <a:buChar char="•"/>
            </a:pPr>
            <a:r>
              <a:rPr lang="en-US"/>
              <a:t>The experience to date of blended finance in clean energy offers ample successes and room for improvement going forward.</a:t>
            </a:r>
            <a:endParaRPr/>
          </a:p>
          <a:p>
            <a:pPr indent="-171450" lvl="0" marL="171450" rtl="0" algn="l">
              <a:spcBef>
                <a:spcPts val="0"/>
              </a:spcBef>
              <a:spcAft>
                <a:spcPts val="0"/>
              </a:spcAft>
              <a:buClr>
                <a:schemeClr val="dk1"/>
              </a:buClr>
              <a:buSzPts val="1200"/>
              <a:buFont typeface="Arial"/>
              <a:buChar char="•"/>
            </a:pPr>
            <a:r>
              <a:rPr lang="en-US"/>
              <a:t>As clean energy closes the “viability gap” with fossil fuels, there is a gap between the investment risks and barriers addressed by earlier blended finance initiatives and those cited by investors as most important to address going forward, with liquidity, off-taker, and currency risks less frequently addressed to date. </a:t>
            </a:r>
            <a:endParaRPr/>
          </a:p>
          <a:p>
            <a:pPr indent="-171450" lvl="0" marL="171450" rtl="0" algn="l">
              <a:spcBef>
                <a:spcPts val="0"/>
              </a:spcBef>
              <a:spcAft>
                <a:spcPts val="0"/>
              </a:spcAft>
              <a:buClr>
                <a:schemeClr val="dk1"/>
              </a:buClr>
              <a:buSzPts val="1200"/>
              <a:buFont typeface="Arial"/>
              <a:buChar char="•"/>
            </a:pPr>
            <a:r>
              <a:rPr lang="en-US"/>
              <a:t>There is a gap between the types of instruments most needed and those offered: risk mitigation instruments, such as guarantees and insurance, are less frequently offered than direct investment; there are also major gaps in local currency financing, early stage risk financing, and vehicles that aggregate projects, especially small ones.  </a:t>
            </a:r>
            <a:endParaRPr/>
          </a:p>
          <a:p>
            <a:pPr indent="-171450" lvl="0" marL="171450" rtl="0" algn="l">
              <a:spcBef>
                <a:spcPts val="0"/>
              </a:spcBef>
              <a:spcAft>
                <a:spcPts val="0"/>
              </a:spcAft>
              <a:buClr>
                <a:schemeClr val="dk1"/>
              </a:buClr>
              <a:buSzPts val="1200"/>
              <a:buFont typeface="Arial"/>
              <a:buChar char="•"/>
            </a:pPr>
            <a:r>
              <a:rPr lang="en-US"/>
              <a:t>Finally, the limited scale of blended finance initiatives – both through direct investment vehicles as well as indirect blended finance via risk mitigation – likely limits the participation of many investors.</a:t>
            </a:r>
            <a:endParaRPr/>
          </a:p>
          <a:p>
            <a:pPr indent="0" lvl="0" marL="0" rtl="0" algn="l">
              <a:spcBef>
                <a:spcPts val="0"/>
              </a:spcBef>
              <a:spcAft>
                <a:spcPts val="0"/>
              </a:spcAft>
              <a:buClr>
                <a:schemeClr val="dk1"/>
              </a:buClr>
              <a:buSzPts val="1200"/>
              <a:buFont typeface="Arial"/>
              <a:buNone/>
            </a:pPr>
            <a:r>
              <a:t/>
            </a:r>
            <a:endParaRPr/>
          </a:p>
        </p:txBody>
      </p:sp>
      <p:sp>
        <p:nvSpPr>
          <p:cNvPr id="294" name="Google Shape;29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Investors are hampered by regulatory restrictions and face a range of asset-specific risks related to their infrastructure asset exposure. They also lack reliable data on the performance of such assets in emerging markets to guide their investment decisions.</a:t>
            </a:r>
            <a:endParaRPr/>
          </a:p>
          <a:p>
            <a:pPr indent="-171450" lvl="0" marL="171450" rtl="0" algn="l">
              <a:spcBef>
                <a:spcPts val="0"/>
              </a:spcBef>
              <a:spcAft>
                <a:spcPts val="0"/>
              </a:spcAft>
              <a:buClr>
                <a:schemeClr val="dk1"/>
              </a:buClr>
              <a:buSzPts val="1200"/>
              <a:buFont typeface="Arial"/>
              <a:buChar char="•"/>
            </a:pPr>
            <a:r>
              <a:rPr lang="en-US"/>
              <a:t>Development banks do not have strong enough incentives or business models to focus on maximizing private capital mobilization for the projects they support. </a:t>
            </a:r>
            <a:endParaRPr/>
          </a:p>
          <a:p>
            <a:pPr indent="-171450" lvl="0" marL="171450" rtl="0" algn="l">
              <a:spcBef>
                <a:spcPts val="0"/>
              </a:spcBef>
              <a:spcAft>
                <a:spcPts val="0"/>
              </a:spcAft>
              <a:buClr>
                <a:schemeClr val="dk1"/>
              </a:buClr>
              <a:buSzPts val="1200"/>
              <a:buFont typeface="Arial"/>
              <a:buChar char="•"/>
            </a:pPr>
            <a:r>
              <a:rPr lang="en-US"/>
              <a:t>The bilateral agreements need to increase mobilization ratios similar to developed countries, who need to crowd in more private capital for every dollar spent on development.</a:t>
            </a:r>
            <a:endParaRPr/>
          </a:p>
          <a:p>
            <a:pPr indent="-171450" lvl="0" marL="171450" rtl="0" algn="l">
              <a:spcBef>
                <a:spcPts val="0"/>
              </a:spcBef>
              <a:spcAft>
                <a:spcPts val="0"/>
              </a:spcAft>
              <a:buClr>
                <a:schemeClr val="dk1"/>
              </a:buClr>
              <a:buSzPts val="1200"/>
              <a:buFont typeface="Arial"/>
              <a:buChar char="•"/>
            </a:pPr>
            <a:r>
              <a:rPr lang="en-US"/>
              <a:t>Developing country governments often lack the policy and institutional mechanisms to attract long-term capital and develop bankable project pipelines.</a:t>
            </a:r>
            <a:endParaRPr/>
          </a:p>
          <a:p>
            <a:pPr indent="-171450" lvl="0" marL="171450" rtl="0" algn="l">
              <a:spcBef>
                <a:spcPts val="0"/>
              </a:spcBef>
              <a:spcAft>
                <a:spcPts val="0"/>
              </a:spcAft>
              <a:buClr>
                <a:schemeClr val="dk1"/>
              </a:buClr>
              <a:buSzPts val="1200"/>
              <a:buFont typeface="Arial"/>
              <a:buChar char="•"/>
            </a:pPr>
            <a:r>
              <a:rPr lang="en-US"/>
              <a:t>Above all, having the right policies and enabling environment will provide the biggest multiplier in terms of attracting private capital to invest in the infrastructure of emerging markets. </a:t>
            </a:r>
            <a:endParaRPr/>
          </a:p>
          <a:p>
            <a:pPr indent="-171450" lvl="0" marL="171450" rtl="0" algn="l">
              <a:spcBef>
                <a:spcPts val="0"/>
              </a:spcBef>
              <a:spcAft>
                <a:spcPts val="0"/>
              </a:spcAft>
              <a:buClr>
                <a:schemeClr val="dk1"/>
              </a:buClr>
              <a:buSzPts val="1200"/>
              <a:buFont typeface="Arial"/>
              <a:buChar char="•"/>
            </a:pPr>
            <a:r>
              <a:rPr i="1" lang="en-US"/>
              <a:t>As shown in the Climate Policy Initiative Report on Blended Finance in Clean Energy (2018), the figure on this slide displays the intensity of risks and barriers in selected countries.</a:t>
            </a:r>
            <a:endParaRPr i="1"/>
          </a:p>
        </p:txBody>
      </p:sp>
      <p:sp>
        <p:nvSpPr>
          <p:cNvPr id="308" name="Google Shape;3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number of actions can also be taken to increase blended finance for energy projects including:</a:t>
            </a:r>
            <a:endParaRPr/>
          </a:p>
          <a:p>
            <a:pPr indent="0" lvl="0" marL="0" rtl="0" algn="l">
              <a:spcBef>
                <a:spcPts val="0"/>
              </a:spcBef>
              <a:spcAft>
                <a:spcPts val="0"/>
              </a:spcAft>
              <a:buNone/>
            </a:pPr>
            <a:r>
              <a:rPr lang="en-US"/>
              <a:t> • The alignment of public processes and objectives with the needs of investors early in the project preparation process to help ensure design parameters are consistent with expectations.</a:t>
            </a:r>
            <a:endParaRPr/>
          </a:p>
          <a:p>
            <a:pPr indent="0" lvl="0" marL="0" rtl="0" algn="l">
              <a:spcBef>
                <a:spcPts val="0"/>
              </a:spcBef>
              <a:spcAft>
                <a:spcPts val="0"/>
              </a:spcAft>
              <a:buNone/>
            </a:pPr>
            <a:r>
              <a:rPr lang="en-US"/>
              <a:t> • Engagement with donors and development finance institutions to understand and facilitate access to existing instruments such as guarantees and concessional financing that can give greater comfort to investors. </a:t>
            </a:r>
            <a:endParaRPr/>
          </a:p>
          <a:p>
            <a:pPr indent="0" lvl="0" marL="0" rtl="0" algn="l">
              <a:spcBef>
                <a:spcPts val="0"/>
              </a:spcBef>
              <a:spcAft>
                <a:spcPts val="0"/>
              </a:spcAft>
              <a:buNone/>
            </a:pPr>
            <a:r>
              <a:rPr lang="en-US"/>
              <a:t>• Strengthening existing dedicated units to help coordinate between government agencies and the private sectors to act as a focal point. </a:t>
            </a:r>
            <a:endParaRPr/>
          </a:p>
          <a:p>
            <a:pPr indent="0" lvl="0" marL="0" rtl="0" algn="l">
              <a:spcBef>
                <a:spcPts val="0"/>
              </a:spcBef>
              <a:spcAft>
                <a:spcPts val="0"/>
              </a:spcAft>
              <a:buClr>
                <a:schemeClr val="dk1"/>
              </a:buClr>
              <a:buSzPts val="1200"/>
              <a:buFont typeface="Arial"/>
              <a:buNone/>
            </a:pPr>
            <a:r>
              <a:rPr lang="en-US"/>
              <a:t>• Leveraging multi-stakeholder initiatives and platforms that facilitate public/ private finance, such as the Sustainable Development Investment Partnership.</a:t>
            </a:r>
            <a:endParaRPr/>
          </a:p>
        </p:txBody>
      </p:sp>
      <p:sp>
        <p:nvSpPr>
          <p:cNvPr id="322" name="Google Shape;3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rgbClr val="000000"/>
              </a:buClr>
              <a:buSzPts val="1100"/>
              <a:buFont typeface="Arial"/>
              <a:buNone/>
            </a:pPr>
            <a:r>
              <a:rPr b="0" i="0" lang="en-US" u="none" strike="noStrike">
                <a:solidFill>
                  <a:srgbClr val="000000"/>
                </a:solidFill>
                <a:latin typeface="Arial"/>
                <a:ea typeface="Arial"/>
                <a:cs typeface="Arial"/>
                <a:sym typeface="Arial"/>
              </a:rPr>
              <a:t>This lecture has four Intended Learning Outcomes:</a:t>
            </a:r>
            <a:endParaRPr/>
          </a:p>
          <a:p>
            <a:pPr indent="-171450" lvl="0" marL="317500" rtl="0" algn="l">
              <a:lnSpc>
                <a:spcPct val="115000"/>
              </a:lnSpc>
              <a:spcBef>
                <a:spcPts val="1200"/>
              </a:spcBef>
              <a:spcAft>
                <a:spcPts val="0"/>
              </a:spcAft>
              <a:buClr>
                <a:srgbClr val="333333"/>
              </a:buClr>
              <a:buSzPts val="1300"/>
              <a:buFont typeface="Arial"/>
              <a:buChar char="•"/>
            </a:pPr>
            <a:r>
              <a:rPr lang="en-US" sz="1200">
                <a:solidFill>
                  <a:srgbClr val="333333"/>
                </a:solidFill>
                <a:highlight>
                  <a:srgbClr val="FFFFFF"/>
                </a:highlight>
              </a:rPr>
              <a:t>Learn about the </a:t>
            </a:r>
            <a:r>
              <a:rPr b="1" lang="en-US" sz="1200">
                <a:solidFill>
                  <a:srgbClr val="333333"/>
                </a:solidFill>
                <a:highlight>
                  <a:srgbClr val="FFFFFF"/>
                </a:highlight>
              </a:rPr>
              <a:t>challenges of financing SDG 7</a:t>
            </a:r>
            <a:endParaRPr/>
          </a:p>
          <a:p>
            <a:pPr indent="-171450" lvl="0" marL="317500" rtl="0" algn="l">
              <a:lnSpc>
                <a:spcPct val="115000"/>
              </a:lnSpc>
              <a:spcBef>
                <a:spcPts val="0"/>
              </a:spcBef>
              <a:spcAft>
                <a:spcPts val="0"/>
              </a:spcAft>
              <a:buClr>
                <a:srgbClr val="333333"/>
              </a:buClr>
              <a:buSzPts val="1300"/>
              <a:buFont typeface="Arial"/>
              <a:buChar char="•"/>
            </a:pPr>
            <a:r>
              <a:rPr lang="en-US" sz="1200">
                <a:solidFill>
                  <a:srgbClr val="333333"/>
                </a:solidFill>
                <a:highlight>
                  <a:srgbClr val="FFFFFF"/>
                </a:highlight>
              </a:rPr>
              <a:t>Learn how financial modelling supports an </a:t>
            </a:r>
            <a:r>
              <a:rPr b="1" lang="en-US" sz="1200">
                <a:solidFill>
                  <a:srgbClr val="333333"/>
                </a:solidFill>
                <a:highlight>
                  <a:srgbClr val="FFFFFF"/>
                </a:highlight>
              </a:rPr>
              <a:t>enabling environment</a:t>
            </a:r>
            <a:endParaRPr/>
          </a:p>
          <a:p>
            <a:pPr indent="-171450" lvl="0" marL="317500" rtl="0" algn="l">
              <a:lnSpc>
                <a:spcPct val="115000"/>
              </a:lnSpc>
              <a:spcBef>
                <a:spcPts val="0"/>
              </a:spcBef>
              <a:spcAft>
                <a:spcPts val="0"/>
              </a:spcAft>
              <a:buClr>
                <a:srgbClr val="333333"/>
              </a:buClr>
              <a:buSzPts val="1300"/>
              <a:buFont typeface="Arial"/>
              <a:buChar char="•"/>
            </a:pPr>
            <a:r>
              <a:rPr lang="en-US" sz="1200">
                <a:solidFill>
                  <a:srgbClr val="333333"/>
                </a:solidFill>
                <a:highlight>
                  <a:srgbClr val="FFFFFF"/>
                </a:highlight>
              </a:rPr>
              <a:t>Learn about the role of </a:t>
            </a:r>
            <a:r>
              <a:rPr b="1" lang="en-US" sz="1200">
                <a:solidFill>
                  <a:srgbClr val="333333"/>
                </a:solidFill>
                <a:highlight>
                  <a:srgbClr val="FFFFFF"/>
                </a:highlight>
              </a:rPr>
              <a:t>blended finance </a:t>
            </a:r>
            <a:r>
              <a:rPr lang="en-US" sz="1200">
                <a:solidFill>
                  <a:srgbClr val="333333"/>
                </a:solidFill>
                <a:highlight>
                  <a:srgbClr val="FFFFFF"/>
                </a:highlight>
              </a:rPr>
              <a:t>in the energy sector</a:t>
            </a:r>
            <a:endParaRPr/>
          </a:p>
          <a:p>
            <a:pPr indent="-171450" lvl="0" marL="317500" rtl="0" algn="l">
              <a:lnSpc>
                <a:spcPct val="115000"/>
              </a:lnSpc>
              <a:spcBef>
                <a:spcPts val="0"/>
              </a:spcBef>
              <a:spcAft>
                <a:spcPts val="0"/>
              </a:spcAft>
              <a:buClr>
                <a:srgbClr val="333333"/>
              </a:buClr>
              <a:buSzPts val="1300"/>
              <a:buFont typeface="Arial"/>
              <a:buChar char="•"/>
            </a:pPr>
            <a:r>
              <a:rPr lang="en-US" sz="1200">
                <a:solidFill>
                  <a:srgbClr val="333333"/>
                </a:solidFill>
                <a:highlight>
                  <a:srgbClr val="FFFFFF"/>
                </a:highlight>
              </a:rPr>
              <a:t>Understand the </a:t>
            </a:r>
            <a:r>
              <a:rPr b="1" lang="en-US" sz="1200">
                <a:solidFill>
                  <a:srgbClr val="333333"/>
                </a:solidFill>
                <a:highlight>
                  <a:srgbClr val="FFFFFF"/>
                </a:highlight>
              </a:rPr>
              <a:t>outline and structure </a:t>
            </a:r>
            <a:r>
              <a:rPr lang="en-US" sz="1200">
                <a:solidFill>
                  <a:srgbClr val="333333"/>
                </a:solidFill>
                <a:highlight>
                  <a:srgbClr val="FFFFFF"/>
                </a:highlight>
              </a:rPr>
              <a:t>of the course</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training course will provide you with basic knowledge on financial concept and theory, will explain how financing is done in the power sector across the world, with a  primary focus on developing countries, and, finally, will demonstrate how to carry out financial analysis of power projects. </a:t>
            </a:r>
            <a:endParaRPr/>
          </a:p>
        </p:txBody>
      </p:sp>
      <p:sp>
        <p:nvSpPr>
          <p:cNvPr id="346" name="Google Shape;3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a practical point of view, during this course, you will learn how to use a model for financial analysis, namely the FINPLAN software developed by the International Atomic Energy Agency (or I.A.E.A).</a:t>
            </a:r>
            <a:endParaRPr/>
          </a:p>
          <a:p>
            <a:pPr indent="0" lvl="0" marL="0" rtl="0" algn="l">
              <a:spcBef>
                <a:spcPts val="0"/>
              </a:spcBef>
              <a:spcAft>
                <a:spcPts val="0"/>
              </a:spcAft>
              <a:buNone/>
            </a:pPr>
            <a:r>
              <a:rPr lang="en-US"/>
              <a:t>In developing countries, financial constraints are often the most important obstacle to implementing project plans. Thus, FINPLAN helps you assess the financial viability of plans and projects. Please note that this course is meant for preliminary training on finance and use of FINPLAN, and therefore, is kept simple. </a:t>
            </a:r>
            <a:endParaRPr/>
          </a:p>
        </p:txBody>
      </p:sp>
      <p:sp>
        <p:nvSpPr>
          <p:cNvPr id="358" name="Google Shape;35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The course has 6 lectures altogether.</a:t>
            </a:r>
            <a:endParaRPr/>
          </a:p>
          <a:p>
            <a:pPr indent="-171450" lvl="0" marL="171450" rtl="0" algn="l">
              <a:spcBef>
                <a:spcPts val="0"/>
              </a:spcBef>
              <a:spcAft>
                <a:spcPts val="0"/>
              </a:spcAft>
              <a:buClr>
                <a:schemeClr val="dk1"/>
              </a:buClr>
              <a:buSzPts val="1200"/>
              <a:buFont typeface="Arial"/>
              <a:buChar char="•"/>
            </a:pPr>
            <a:r>
              <a:rPr lang="en-US"/>
              <a:t>You are already coming to the end of Lecture 1, which is an introduction to the course. </a:t>
            </a:r>
            <a:endParaRPr/>
          </a:p>
          <a:p>
            <a:pPr indent="-171450" lvl="0" marL="171450" marR="0" rtl="0" algn="l">
              <a:lnSpc>
                <a:spcPct val="100000"/>
              </a:lnSpc>
              <a:spcBef>
                <a:spcPts val="0"/>
              </a:spcBef>
              <a:spcAft>
                <a:spcPts val="0"/>
              </a:spcAft>
              <a:buClr>
                <a:schemeClr val="dk1"/>
              </a:buClr>
              <a:buSzPts val="1200"/>
              <a:buFont typeface="Arial"/>
              <a:buChar char="•"/>
            </a:pPr>
            <a:r>
              <a:rPr lang="en-US"/>
              <a:t>Lecture 2 is on the basics of the financial theory, like different sources of capital, their characteristics, different types of financing mechanisms, then definitions of certain important financial parameters.</a:t>
            </a:r>
            <a:endParaRPr/>
          </a:p>
          <a:p>
            <a:pPr indent="-171450" lvl="0" marL="171450" rtl="0" algn="l">
              <a:spcBef>
                <a:spcPts val="0"/>
              </a:spcBef>
              <a:spcAft>
                <a:spcPts val="0"/>
              </a:spcAft>
              <a:buClr>
                <a:schemeClr val="dk1"/>
              </a:buClr>
              <a:buSzPts val="1200"/>
              <a:buFont typeface="Arial"/>
              <a:buChar char="•"/>
            </a:pPr>
            <a:r>
              <a:rPr lang="en-US"/>
              <a:t>Lecture 3 is on power project financing. The power sector has certain special characteristics; therefore, it has always drawn special attention. This lecture describes how power sector financing is done and how it has evolved over time. It also describes various ownership issues of power projects, which have clear relations with the financing. This lecture also presents an important and basic concept of financial and economic analysis, that is the time value concept. </a:t>
            </a:r>
            <a:endParaRPr/>
          </a:p>
          <a:p>
            <a:pPr indent="-171450" lvl="0" marL="171450" marR="0" rtl="0" algn="l">
              <a:lnSpc>
                <a:spcPct val="100000"/>
              </a:lnSpc>
              <a:spcBef>
                <a:spcPts val="0"/>
              </a:spcBef>
              <a:spcAft>
                <a:spcPts val="0"/>
              </a:spcAft>
              <a:buClr>
                <a:schemeClr val="dk1"/>
              </a:buClr>
              <a:buSzPts val="1200"/>
              <a:buFont typeface="Arial"/>
              <a:buChar char="•"/>
            </a:pPr>
            <a:r>
              <a:rPr lang="en-US"/>
              <a:t>Lecture 4 describes project evaluation techniques and some important criteria for evaluations which are used widely. Moreover, here we exemplify some sources of financing.</a:t>
            </a:r>
            <a:endParaRPr/>
          </a:p>
          <a:p>
            <a:pPr indent="-171450" lvl="0" marL="171450" marR="0" rtl="0" algn="l">
              <a:lnSpc>
                <a:spcPct val="100000"/>
              </a:lnSpc>
              <a:spcBef>
                <a:spcPts val="0"/>
              </a:spcBef>
              <a:spcAft>
                <a:spcPts val="0"/>
              </a:spcAft>
              <a:buClr>
                <a:schemeClr val="dk1"/>
              </a:buClr>
              <a:buSzPts val="1200"/>
              <a:buFont typeface="Arial"/>
              <a:buChar char="•"/>
            </a:pPr>
            <a:r>
              <a:rPr lang="en-US"/>
              <a:t>In Lecture 5, we explore some credit options and then describe the FINPLAN methodology, its scopes, and outcomes.</a:t>
            </a:r>
            <a:endParaRPr/>
          </a:p>
          <a:p>
            <a:pPr indent="-171450" lvl="0" marL="171450" marR="0" rtl="0" algn="l">
              <a:lnSpc>
                <a:spcPct val="100000"/>
              </a:lnSpc>
              <a:spcBef>
                <a:spcPts val="0"/>
              </a:spcBef>
              <a:spcAft>
                <a:spcPts val="0"/>
              </a:spcAft>
              <a:buClr>
                <a:schemeClr val="dk1"/>
              </a:buClr>
              <a:buSzPts val="1200"/>
              <a:buFont typeface="Arial"/>
              <a:buChar char="•"/>
            </a:pPr>
            <a:r>
              <a:rPr lang="en-US"/>
              <a:t>Lastly, in Lecture 6 we talk about depreciation of assets, depreciation methods, as well as about financial statements and ratios.</a:t>
            </a:r>
            <a:endParaRPr/>
          </a:p>
        </p:txBody>
      </p:sp>
      <p:sp>
        <p:nvSpPr>
          <p:cNvPr id="371" name="Google Shape;3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In this course, you will also get some practical experience by using FINPLAN software.</a:t>
            </a:r>
            <a:endParaRPr/>
          </a:p>
          <a:p>
            <a:pPr indent="-171450" lvl="0" marL="171450" marR="0" rtl="0" algn="l">
              <a:lnSpc>
                <a:spcPct val="100000"/>
              </a:lnSpc>
              <a:spcBef>
                <a:spcPts val="0"/>
              </a:spcBef>
              <a:spcAft>
                <a:spcPts val="0"/>
              </a:spcAft>
              <a:buClr>
                <a:schemeClr val="dk1"/>
              </a:buClr>
              <a:buSzPts val="1200"/>
              <a:buFont typeface="Arial"/>
              <a:buChar char="•"/>
            </a:pPr>
            <a:r>
              <a:rPr lang="en-US"/>
              <a:t>Thus, in the first Hands-on material, you will learn how to install FINPLAN on your computer and get ready for using it.</a:t>
            </a:r>
            <a:endParaRPr/>
          </a:p>
          <a:p>
            <a:pPr indent="-171450" lvl="0" marL="171450" rtl="0" algn="l">
              <a:spcBef>
                <a:spcPts val="0"/>
              </a:spcBef>
              <a:spcAft>
                <a:spcPts val="0"/>
              </a:spcAft>
              <a:buClr>
                <a:schemeClr val="dk1"/>
              </a:buClr>
              <a:buSzPts val="1200"/>
              <a:buFont typeface="Arial"/>
              <a:buChar char="•"/>
            </a:pPr>
            <a:r>
              <a:rPr lang="en-US"/>
              <a:t>In the second and third Hands-on materials, you will get an introduction to what the FINPLAN interface looks like and how to create a case study and input the necessary data.</a:t>
            </a:r>
            <a:endParaRPr/>
          </a:p>
          <a:p>
            <a:pPr indent="-171450" lvl="0" marL="171450" marR="0" rtl="0" algn="l">
              <a:lnSpc>
                <a:spcPct val="100000"/>
              </a:lnSpc>
              <a:spcBef>
                <a:spcPts val="0"/>
              </a:spcBef>
              <a:spcAft>
                <a:spcPts val="0"/>
              </a:spcAft>
              <a:buClr>
                <a:schemeClr val="dk1"/>
              </a:buClr>
              <a:buSzPts val="1200"/>
              <a:buFont typeface="Arial"/>
              <a:buChar char="•"/>
            </a:pPr>
            <a:r>
              <a:rPr lang="en-US"/>
              <a:t>Then, the fourth Hands-on material will help you understand the results calculated in FINPLAN and how to properly interpret them.</a:t>
            </a:r>
            <a:endParaRPr/>
          </a:p>
          <a:p>
            <a:pPr indent="-171450" lvl="0" marL="171450" marR="0" rtl="0" algn="l">
              <a:lnSpc>
                <a:spcPct val="100000"/>
              </a:lnSpc>
              <a:spcBef>
                <a:spcPts val="0"/>
              </a:spcBef>
              <a:spcAft>
                <a:spcPts val="0"/>
              </a:spcAft>
              <a:buClr>
                <a:schemeClr val="dk1"/>
              </a:buClr>
              <a:buSzPts val="1200"/>
              <a:buFont typeface="Arial"/>
              <a:buChar char="•"/>
            </a:pPr>
            <a:r>
              <a:rPr lang="en-US"/>
              <a:t>Lastly, with the Hands-on materials 5 and 6, you will dive into two different exercises. The first exercise is adjusted for a Nuclear Power Plant while the second one refers to a Single Combined Cycle Power Plant.</a:t>
            </a:r>
            <a:endParaRPr/>
          </a:p>
          <a:p>
            <a:pPr indent="-171450" lvl="0" marL="171450" rtl="0" algn="l">
              <a:spcBef>
                <a:spcPts val="0"/>
              </a:spcBef>
              <a:spcAft>
                <a:spcPts val="0"/>
              </a:spcAft>
              <a:buClr>
                <a:schemeClr val="dk1"/>
              </a:buClr>
              <a:buSzPts val="1200"/>
              <a:buFont typeface="Arial"/>
              <a:buChar char="•"/>
            </a:pPr>
            <a:r>
              <a:rPr lang="en-US"/>
              <a:t>Therefore, you will obtain some practical experience on how to use the FINPLAN interface by creating a complete case study step-by-step. But, in order to get this, you must go through all the theoretical lectures first. </a:t>
            </a:r>
            <a:endParaRPr/>
          </a:p>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383" name="Google Shape;38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is the end of this lecture. Thank you!</a:t>
            </a:r>
            <a:endParaRPr/>
          </a:p>
        </p:txBody>
      </p:sp>
      <p:sp>
        <p:nvSpPr>
          <p:cNvPr id="395" name="Google Shape;3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rgbClr val="333333"/>
              </a:solidFill>
              <a:highlight>
                <a:srgbClr val="FFFFFF"/>
              </a:highlight>
              <a:latin typeface="Calibri"/>
              <a:ea typeface="Calibri"/>
              <a:cs typeface="Calibri"/>
              <a:sym typeface="Calibri"/>
            </a:endParaRPr>
          </a:p>
          <a:p>
            <a:pPr indent="-285750" lvl="0" marL="285750" rtl="0" algn="l">
              <a:spcBef>
                <a:spcPts val="0"/>
              </a:spcBef>
              <a:spcAft>
                <a:spcPts val="0"/>
              </a:spcAft>
              <a:buClr>
                <a:schemeClr val="dk1"/>
              </a:buClr>
              <a:buSzPts val="1200"/>
              <a:buFont typeface="Arial"/>
              <a:buChar char="•"/>
            </a:pPr>
            <a:r>
              <a:rPr lang="en-US"/>
              <a:t>As you might imagine, building a power plant – whether it involves solar farms, wind turbines or a nuclear reactor – requires a significant amount of capital expenditure.</a:t>
            </a:r>
            <a:endParaRPr/>
          </a:p>
          <a:p>
            <a:pPr indent="-285750" lvl="0" marL="285750" rtl="0" algn="l">
              <a:spcBef>
                <a:spcPts val="0"/>
              </a:spcBef>
              <a:spcAft>
                <a:spcPts val="0"/>
              </a:spcAft>
              <a:buClr>
                <a:schemeClr val="dk1"/>
              </a:buClr>
              <a:buSzPts val="1200"/>
              <a:buFont typeface="Arial"/>
              <a:buChar char="•"/>
            </a:pPr>
            <a:r>
              <a:rPr lang="en-US"/>
              <a:t>And investment is needed not only for generating power, but also to get it on to the grid and to where it is needed, such as homes and places of business.</a:t>
            </a:r>
            <a:endParaRPr/>
          </a:p>
          <a:p>
            <a:pPr indent="-285750" lvl="0" marL="285750" rtl="0" algn="l">
              <a:spcBef>
                <a:spcPts val="0"/>
              </a:spcBef>
              <a:spcAft>
                <a:spcPts val="0"/>
              </a:spcAft>
              <a:buClr>
                <a:schemeClr val="dk1"/>
              </a:buClr>
              <a:buSzPts val="1200"/>
              <a:buFont typeface="Arial"/>
              <a:buChar char="•"/>
            </a:pPr>
            <a:r>
              <a:rPr lang="en-US"/>
              <a:t>When these investments are being made, a lot of the spending happens right at the start of the project, before the plants or infrastructure are making any income.</a:t>
            </a:r>
            <a:endParaRPr/>
          </a:p>
          <a:p>
            <a:pPr indent="-285750" lvl="0" marL="285750" rtl="0" algn="l">
              <a:spcBef>
                <a:spcPts val="0"/>
              </a:spcBef>
              <a:spcAft>
                <a:spcPts val="0"/>
              </a:spcAft>
              <a:buClr>
                <a:schemeClr val="dk1"/>
              </a:buClr>
              <a:buSzPts val="1200"/>
              <a:buFont typeface="Arial"/>
              <a:buChar char="•"/>
            </a:pPr>
            <a:r>
              <a:rPr lang="en-US"/>
              <a:t>And it may take many years of generation before the capital costs of the project are paid back in full.</a:t>
            </a:r>
            <a:endParaRPr/>
          </a:p>
          <a:p>
            <a:pPr indent="-285750" lvl="0" marL="285750" rtl="0" algn="l">
              <a:spcBef>
                <a:spcPts val="0"/>
              </a:spcBef>
              <a:spcAft>
                <a:spcPts val="0"/>
              </a:spcAft>
              <a:buClr>
                <a:schemeClr val="dk1"/>
              </a:buClr>
              <a:buSzPts val="1200"/>
              <a:buFont typeface="Arial"/>
              <a:buChar char="•"/>
            </a:pPr>
            <a:r>
              <a:rPr lang="en-US"/>
              <a:t>So there are challenges and risks associated with financing clean energy. But without this energy, we cannot achieve the Sustainable Development Goals (or S D Gs).</a:t>
            </a:r>
            <a:endParaRPr/>
          </a:p>
          <a:p>
            <a:pPr indent="-285750" lvl="0" marL="285750" rtl="0" algn="l">
              <a:spcBef>
                <a:spcPts val="0"/>
              </a:spcBef>
              <a:spcAft>
                <a:spcPts val="0"/>
              </a:spcAft>
              <a:buClr>
                <a:schemeClr val="dk1"/>
              </a:buClr>
              <a:buSzPts val="1200"/>
              <a:buFont typeface="Arial"/>
              <a:buChar char="•"/>
            </a:pPr>
            <a:r>
              <a:rPr lang="en-US"/>
              <a:t>Here we focus on SDG 7- Ensure access to affordable, reliable, sustainable and modern energy for all.</a:t>
            </a:r>
            <a:endParaRPr/>
          </a:p>
          <a:p>
            <a:pPr indent="-285750" lvl="0" marL="285750" rtl="0" algn="l">
              <a:spcBef>
                <a:spcPts val="0"/>
              </a:spcBef>
              <a:spcAft>
                <a:spcPts val="0"/>
              </a:spcAft>
              <a:buClr>
                <a:schemeClr val="dk1"/>
              </a:buClr>
              <a:buSzPts val="1200"/>
              <a:buFont typeface="Arial"/>
              <a:buChar char="•"/>
            </a:pPr>
            <a:r>
              <a:rPr lang="en-US"/>
              <a:t>There are challenges and risks associated with financing clean energy. As of 2017, renewables only accounted for 17% of total energy consumption.</a:t>
            </a:r>
            <a:endParaRPr/>
          </a:p>
          <a:p>
            <a:pPr indent="-285750" lvl="0" marL="285750" rtl="0" algn="l">
              <a:spcBef>
                <a:spcPts val="0"/>
              </a:spcBef>
              <a:spcAft>
                <a:spcPts val="0"/>
              </a:spcAft>
              <a:buClr>
                <a:schemeClr val="dk1"/>
              </a:buClr>
              <a:buSzPts val="1200"/>
              <a:buFont typeface="Arial"/>
              <a:buChar char="•"/>
            </a:pPr>
            <a:r>
              <a:rPr lang="en-US"/>
              <a:t>Effective investment planning is absolutely critical to mitigating these financing risks. This course will teach you how to use FINPLAN, a tool used by planners worldwide.</a:t>
            </a:r>
            <a:endParaRPr/>
          </a:p>
          <a:p>
            <a:pPr indent="-209550" lvl="0" marL="285750" rtl="0" algn="l">
              <a:spcBef>
                <a:spcPts val="0"/>
              </a:spcBef>
              <a:spcAft>
                <a:spcPts val="0"/>
              </a:spcAft>
              <a:buClr>
                <a:schemeClr val="dk1"/>
              </a:buClr>
              <a:buSzPts val="1200"/>
              <a:buFont typeface="Arial"/>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333333"/>
              </a:buClr>
              <a:buSzPts val="1200"/>
              <a:buFont typeface="Arial"/>
              <a:buChar char="•"/>
            </a:pPr>
            <a:r>
              <a:rPr lang="en-US" sz="1200">
                <a:solidFill>
                  <a:srgbClr val="333333"/>
                </a:solidFill>
                <a:highlight>
                  <a:srgbClr val="FFFFFF"/>
                </a:highlight>
                <a:latin typeface="Calibri"/>
                <a:ea typeface="Calibri"/>
                <a:cs typeface="Calibri"/>
                <a:sym typeface="Calibri"/>
              </a:rPr>
              <a:t>Power generation accounts for around 40 per cent of the world’s </a:t>
            </a:r>
            <a:r>
              <a:rPr lang="en-US">
                <a:solidFill>
                  <a:srgbClr val="333333"/>
                </a:solidFill>
                <a:highlight>
                  <a:srgbClr val="FFFFFF"/>
                </a:highlight>
              </a:rPr>
              <a:t>Carbon Dioxide</a:t>
            </a:r>
            <a:r>
              <a:rPr lang="en-US" sz="1200">
                <a:solidFill>
                  <a:srgbClr val="333333"/>
                </a:solidFill>
                <a:highlight>
                  <a:srgbClr val="FFFFFF"/>
                </a:highlight>
                <a:latin typeface="Calibri"/>
                <a:ea typeface="Calibri"/>
                <a:cs typeface="Calibri"/>
                <a:sym typeface="Calibri"/>
              </a:rPr>
              <a:t> emissions </a:t>
            </a:r>
            <a:r>
              <a:rPr lang="en-US">
                <a:solidFill>
                  <a:srgbClr val="333333"/>
                </a:solidFill>
                <a:highlight>
                  <a:srgbClr val="FFFFFF"/>
                </a:highlight>
              </a:rPr>
              <a:t>so decarbonizing</a:t>
            </a:r>
            <a:r>
              <a:rPr lang="en-US" sz="1200">
                <a:solidFill>
                  <a:srgbClr val="333333"/>
                </a:solidFill>
                <a:highlight>
                  <a:srgbClr val="FFFFFF"/>
                </a:highlight>
                <a:latin typeface="Calibri"/>
                <a:ea typeface="Calibri"/>
                <a:cs typeface="Calibri"/>
                <a:sym typeface="Calibri"/>
              </a:rPr>
              <a:t> of the sector </a:t>
            </a:r>
            <a:r>
              <a:rPr lang="en-US">
                <a:solidFill>
                  <a:srgbClr val="333333"/>
                </a:solidFill>
                <a:highlight>
                  <a:srgbClr val="FFFFFF"/>
                </a:highlight>
              </a:rPr>
              <a:t>is really important.</a:t>
            </a:r>
            <a:endParaRPr/>
          </a:p>
          <a:p>
            <a:pPr indent="-171450" lvl="0" marL="171450" rtl="0" algn="l">
              <a:spcBef>
                <a:spcPts val="0"/>
              </a:spcBef>
              <a:spcAft>
                <a:spcPts val="0"/>
              </a:spcAft>
              <a:buClr>
                <a:srgbClr val="333333"/>
              </a:buClr>
              <a:buSzPts val="1200"/>
              <a:buFont typeface="Arial"/>
              <a:buChar char="•"/>
            </a:pPr>
            <a:r>
              <a:rPr lang="en-US">
                <a:solidFill>
                  <a:srgbClr val="333333"/>
                </a:solidFill>
                <a:highlight>
                  <a:srgbClr val="FFFFFF"/>
                </a:highlight>
              </a:rPr>
              <a:t>Energy-related</a:t>
            </a:r>
            <a:r>
              <a:rPr lang="en-US" sz="1200">
                <a:solidFill>
                  <a:srgbClr val="333333"/>
                </a:solidFill>
                <a:highlight>
                  <a:srgbClr val="FFFFFF"/>
                </a:highlight>
                <a:latin typeface="Calibri"/>
                <a:ea typeface="Calibri"/>
                <a:cs typeface="Calibri"/>
                <a:sym typeface="Calibri"/>
              </a:rPr>
              <a:t> emissions in 2018</a:t>
            </a:r>
            <a:r>
              <a:rPr lang="en-US">
                <a:solidFill>
                  <a:srgbClr val="333333"/>
                </a:solidFill>
                <a:highlight>
                  <a:srgbClr val="FFFFFF"/>
                </a:highlight>
              </a:rPr>
              <a:t> rose by</a:t>
            </a:r>
            <a:r>
              <a:rPr lang="en-US" sz="1200">
                <a:solidFill>
                  <a:srgbClr val="333333"/>
                </a:solidFill>
                <a:highlight>
                  <a:srgbClr val="FFFFFF"/>
                </a:highlight>
                <a:latin typeface="Calibri"/>
                <a:ea typeface="Calibri"/>
                <a:cs typeface="Calibri"/>
                <a:sym typeface="Calibri"/>
              </a:rPr>
              <a:t> 1.7 per cent</a:t>
            </a:r>
            <a:r>
              <a:rPr lang="en-US">
                <a:solidFill>
                  <a:srgbClr val="333333"/>
                </a:solidFill>
                <a:highlight>
                  <a:srgbClr val="FFFFFF"/>
                </a:highlight>
              </a:rPr>
              <a:t>. This was driven by a larger</a:t>
            </a:r>
            <a:r>
              <a:rPr lang="en-US" sz="1200">
                <a:solidFill>
                  <a:srgbClr val="333333"/>
                </a:solidFill>
                <a:highlight>
                  <a:srgbClr val="FFFFFF"/>
                </a:highlight>
                <a:latin typeface="Calibri"/>
                <a:ea typeface="Calibri"/>
                <a:cs typeface="Calibri"/>
                <a:sym typeface="Calibri"/>
              </a:rPr>
              <a:t> 2.3 per cent growth in energy consumption</a:t>
            </a:r>
            <a:r>
              <a:rPr lang="en-US">
                <a:solidFill>
                  <a:srgbClr val="333333"/>
                </a:solidFill>
                <a:highlight>
                  <a:srgbClr val="FFFFFF"/>
                </a:highlight>
              </a:rPr>
              <a:t>.</a:t>
            </a:r>
            <a:endParaRPr sz="1200">
              <a:solidFill>
                <a:srgbClr val="333333"/>
              </a:solidFill>
              <a:highlight>
                <a:srgbClr val="FFFFFF"/>
              </a:highlight>
              <a:latin typeface="Calibri"/>
              <a:ea typeface="Calibri"/>
              <a:cs typeface="Calibri"/>
              <a:sym typeface="Calibri"/>
            </a:endParaRPr>
          </a:p>
          <a:p>
            <a:pPr indent="-171450" lvl="0" marL="171450" rtl="0" algn="l">
              <a:spcBef>
                <a:spcPts val="0"/>
              </a:spcBef>
              <a:spcAft>
                <a:spcPts val="0"/>
              </a:spcAft>
              <a:buClr>
                <a:srgbClr val="333333"/>
              </a:buClr>
              <a:buSzPts val="1200"/>
              <a:buFont typeface="Arial"/>
              <a:buChar char="•"/>
            </a:pPr>
            <a:r>
              <a:rPr lang="en-US" sz="1200">
                <a:solidFill>
                  <a:srgbClr val="333333"/>
                </a:solidFill>
                <a:highlight>
                  <a:srgbClr val="FFFFFF"/>
                </a:highlight>
                <a:latin typeface="Calibri"/>
                <a:ea typeface="Calibri"/>
                <a:cs typeface="Calibri"/>
                <a:sym typeface="Calibri"/>
              </a:rPr>
              <a:t>This </a:t>
            </a:r>
            <a:r>
              <a:rPr lang="en-US">
                <a:solidFill>
                  <a:srgbClr val="333333"/>
                </a:solidFill>
                <a:highlight>
                  <a:srgbClr val="FFFFFF"/>
                </a:highlight>
              </a:rPr>
              <a:t>reinforces</a:t>
            </a:r>
            <a:r>
              <a:rPr lang="en-US" sz="1200">
                <a:solidFill>
                  <a:srgbClr val="333333"/>
                </a:solidFill>
                <a:highlight>
                  <a:srgbClr val="FFFFFF"/>
                </a:highlight>
                <a:latin typeface="Calibri"/>
                <a:ea typeface="Calibri"/>
                <a:cs typeface="Calibri"/>
                <a:sym typeface="Calibri"/>
              </a:rPr>
              <a:t> the urgency to accelerate investments in sustainable energy</a:t>
            </a:r>
            <a:r>
              <a:rPr lang="en-US">
                <a:solidFill>
                  <a:srgbClr val="333333"/>
                </a:solidFill>
                <a:highlight>
                  <a:srgbClr val="FFFFFF"/>
                </a:highlight>
              </a:rPr>
              <a:t>, so that increased demand does not lead to increased emissions.</a:t>
            </a:r>
            <a:endParaRPr>
              <a:solidFill>
                <a:srgbClr val="333333"/>
              </a:solidFill>
              <a:highlight>
                <a:srgbClr val="FFFFFF"/>
              </a:highlight>
            </a:endParaRPr>
          </a:p>
          <a:p>
            <a:pPr indent="-171450" lvl="0" marL="171450" rtl="0" algn="l">
              <a:spcBef>
                <a:spcPts val="0"/>
              </a:spcBef>
              <a:spcAft>
                <a:spcPts val="0"/>
              </a:spcAft>
              <a:buClr>
                <a:srgbClr val="333333"/>
              </a:buClr>
              <a:buSzPts val="1200"/>
              <a:buFont typeface="Arial"/>
              <a:buChar char="•"/>
            </a:pPr>
            <a:r>
              <a:rPr lang="en-US" sz="1200">
                <a:solidFill>
                  <a:srgbClr val="333333"/>
                </a:solidFill>
                <a:highlight>
                  <a:srgbClr val="FFFFFF"/>
                </a:highlight>
                <a:latin typeface="Calibri"/>
                <a:ea typeface="Calibri"/>
                <a:cs typeface="Calibri"/>
                <a:sym typeface="Calibri"/>
              </a:rPr>
              <a:t>The overall financing requirement to meet SDG 7</a:t>
            </a:r>
            <a:r>
              <a:rPr lang="en-US">
                <a:solidFill>
                  <a:srgbClr val="333333"/>
                </a:solidFill>
                <a:highlight>
                  <a:srgbClr val="FFFFFF"/>
                </a:highlight>
              </a:rPr>
              <a:t> </a:t>
            </a:r>
            <a:r>
              <a:rPr lang="en-US" sz="1200">
                <a:solidFill>
                  <a:srgbClr val="333333"/>
                </a:solidFill>
                <a:highlight>
                  <a:srgbClr val="FFFFFF"/>
                </a:highlight>
                <a:latin typeface="Calibri"/>
                <a:ea typeface="Calibri"/>
                <a:cs typeface="Calibri"/>
                <a:sym typeface="Calibri"/>
              </a:rPr>
              <a:t>is estimated at 1.3 to 1.4 trillion</a:t>
            </a:r>
            <a:r>
              <a:rPr lang="en-US">
                <a:solidFill>
                  <a:srgbClr val="333333"/>
                </a:solidFill>
                <a:highlight>
                  <a:srgbClr val="FFFFFF"/>
                </a:highlight>
              </a:rPr>
              <a:t> U.S. Dollars</a:t>
            </a:r>
            <a:r>
              <a:rPr lang="en-US" sz="1200">
                <a:solidFill>
                  <a:srgbClr val="333333"/>
                </a:solidFill>
                <a:highlight>
                  <a:srgbClr val="FFFFFF"/>
                </a:highlight>
                <a:latin typeface="Calibri"/>
                <a:ea typeface="Calibri"/>
                <a:cs typeface="Calibri"/>
                <a:sym typeface="Calibri"/>
              </a:rPr>
              <a:t> per year until</a:t>
            </a:r>
            <a:r>
              <a:rPr lang="en-US">
                <a:solidFill>
                  <a:srgbClr val="333333"/>
                </a:solidFill>
                <a:highlight>
                  <a:srgbClr val="FFFFFF"/>
                </a:highlight>
              </a:rPr>
              <a:t> 2030.</a:t>
            </a:r>
            <a:endParaRPr sz="1200">
              <a:solidFill>
                <a:srgbClr val="333333"/>
              </a:solidFill>
              <a:highlight>
                <a:srgbClr val="FFFFFF"/>
              </a:highlight>
              <a:latin typeface="Calibri"/>
              <a:ea typeface="Calibri"/>
              <a:cs typeface="Calibri"/>
              <a:sym typeface="Calibri"/>
            </a:endParaRPr>
          </a:p>
          <a:p>
            <a:pPr indent="-171450" lvl="0" marL="171450" rtl="0" algn="l">
              <a:spcBef>
                <a:spcPts val="0"/>
              </a:spcBef>
              <a:spcAft>
                <a:spcPts val="0"/>
              </a:spcAft>
              <a:buClr>
                <a:srgbClr val="333333"/>
              </a:buClr>
              <a:buSzPts val="1200"/>
              <a:buFont typeface="Arial"/>
              <a:buChar char="•"/>
            </a:pPr>
            <a:r>
              <a:rPr lang="en-US" sz="1200">
                <a:solidFill>
                  <a:srgbClr val="333333"/>
                </a:solidFill>
                <a:highlight>
                  <a:srgbClr val="FFFFFF"/>
                </a:highlight>
                <a:latin typeface="Calibri"/>
                <a:ea typeface="Calibri"/>
                <a:cs typeface="Calibri"/>
                <a:sym typeface="Calibri"/>
              </a:rPr>
              <a:t>While progress is being made to scale-up financing, current annual financing levels are significantly below this </a:t>
            </a:r>
            <a:r>
              <a:rPr lang="en-US">
                <a:solidFill>
                  <a:srgbClr val="333333"/>
                </a:solidFill>
                <a:highlight>
                  <a:srgbClr val="FFFFFF"/>
                </a:highlight>
              </a:rPr>
              <a:t>level.</a:t>
            </a:r>
            <a:endParaRPr>
              <a:solidFill>
                <a:srgbClr val="333333"/>
              </a:solidFill>
              <a:highlight>
                <a:srgbClr val="FFFFFF"/>
              </a:highlight>
            </a:endParaRPr>
          </a:p>
          <a:p>
            <a:pPr indent="-171450" lvl="0" marL="171450" rtl="0" algn="l">
              <a:spcBef>
                <a:spcPts val="0"/>
              </a:spcBef>
              <a:spcAft>
                <a:spcPts val="0"/>
              </a:spcAft>
              <a:buClr>
                <a:srgbClr val="333333"/>
              </a:buClr>
              <a:buSzPts val="1200"/>
              <a:buFont typeface="Arial"/>
              <a:buChar char="•"/>
            </a:pPr>
            <a:r>
              <a:rPr lang="en-US">
                <a:solidFill>
                  <a:srgbClr val="333333"/>
                </a:solidFill>
                <a:highlight>
                  <a:srgbClr val="FFFFFF"/>
                </a:highlight>
              </a:rPr>
              <a:t>Moreover</a:t>
            </a:r>
            <a:r>
              <a:rPr lang="en-US" sz="1200">
                <a:solidFill>
                  <a:srgbClr val="333333"/>
                </a:solidFill>
                <a:highlight>
                  <a:srgbClr val="FFFFFF"/>
                </a:highlight>
                <a:latin typeface="Calibri"/>
                <a:ea typeface="Calibri"/>
                <a:cs typeface="Calibri"/>
                <a:sym typeface="Calibri"/>
              </a:rPr>
              <a:t>, investment is not spread equally, with developed countries and some middle-income countries accessing finance while many developing countries are left out.</a:t>
            </a:r>
            <a:r>
              <a:rPr lang="en-US">
                <a:solidFill>
                  <a:srgbClr val="333333"/>
                </a:solidFill>
                <a:highlight>
                  <a:srgbClr val="FFFFFF"/>
                </a:highlight>
              </a:rPr>
              <a:t> </a:t>
            </a:r>
            <a:endParaRPr sz="1200">
              <a:solidFill>
                <a:srgbClr val="333333"/>
              </a:solidFill>
              <a:highlight>
                <a:srgbClr val="FFFFFF"/>
              </a:highlight>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a:solidFill>
                <a:srgbClr val="000000"/>
              </a:solidFill>
              <a:highlight>
                <a:srgbClr val="FFFFFF"/>
              </a:highlight>
            </a:endParaRPr>
          </a:p>
          <a:p>
            <a:pPr indent="0" lvl="0" marL="0" rtl="0" algn="l">
              <a:spcBef>
                <a:spcPts val="0"/>
              </a:spcBef>
              <a:spcAft>
                <a:spcPts val="0"/>
              </a:spcAft>
              <a:buNone/>
            </a:pPr>
            <a:r>
              <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 2018, power sector investments in 2 countries - China and the United States - were over 350 billion U.S Dollars in each</a:t>
            </a:r>
            <a:endParaRPr/>
          </a:p>
          <a:p>
            <a:pPr indent="-171450" lvl="0" marL="171450" rtl="0" algn="l">
              <a:spcBef>
                <a:spcPts val="0"/>
              </a:spcBef>
              <a:spcAft>
                <a:spcPts val="0"/>
              </a:spcAft>
              <a:buClr>
                <a:schemeClr val="dk1"/>
              </a:buClr>
              <a:buSzPts val="1200"/>
              <a:buFont typeface="Arial"/>
              <a:buChar char="•"/>
            </a:pPr>
            <a:r>
              <a:rPr lang="en-US"/>
              <a:t>That is less than investments in large regions such as Sub-Saharan Africa, South-east Asia, and the Indian subcontinent combined</a:t>
            </a:r>
            <a:endParaRPr/>
          </a:p>
          <a:p>
            <a:pPr indent="-171450" lvl="0" marL="171450" rtl="0" algn="l">
              <a:spcBef>
                <a:spcPts val="0"/>
              </a:spcBef>
              <a:spcAft>
                <a:spcPts val="0"/>
              </a:spcAft>
              <a:buClr>
                <a:schemeClr val="dk1"/>
              </a:buClr>
              <a:buSzPts val="1200"/>
              <a:buFont typeface="Arial"/>
              <a:buChar char="•"/>
            </a:pPr>
            <a:r>
              <a:rPr lang="en-US"/>
              <a:t>With the annual energy financing gap in the hundreds of billions of dollars, the money that is going into financing energy projects needs to increase</a:t>
            </a:r>
            <a:endParaRPr/>
          </a:p>
          <a:p>
            <a:pPr indent="-171450" lvl="0" marL="171450" rtl="0" algn="l">
              <a:spcBef>
                <a:spcPts val="0"/>
              </a:spcBef>
              <a:spcAft>
                <a:spcPts val="0"/>
              </a:spcAft>
              <a:buClr>
                <a:schemeClr val="dk1"/>
              </a:buClr>
              <a:buSzPts val="1200"/>
              <a:buFont typeface="Arial"/>
              <a:buChar char="•"/>
            </a:pPr>
            <a:r>
              <a:rPr lang="en-US"/>
              <a:t>For this increase to happen, good financial planning of projects is necessary so that it contributes to an enabling environment (discussed more in Slide 9), which in turn supports financial flows and ultimately leads to positive progress in meeting S.D.G 7</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wide range of public measures exist to promote financing for low-carbon energy investment. </a:t>
            </a:r>
            <a:endParaRPr/>
          </a:p>
          <a:p>
            <a:pPr indent="-171450" lvl="0" marL="171450" rtl="0" algn="l">
              <a:spcBef>
                <a:spcPts val="0"/>
              </a:spcBef>
              <a:spcAft>
                <a:spcPts val="0"/>
              </a:spcAft>
              <a:buClr>
                <a:schemeClr val="dk1"/>
              </a:buClr>
              <a:buSzPts val="1200"/>
              <a:buFont typeface="Arial "/>
              <a:buChar char="•"/>
            </a:pPr>
            <a:r>
              <a:rPr lang="en-US"/>
              <a:t>In practice, specific combinations are needed, depending on the country context</a:t>
            </a:r>
            <a:endParaRPr/>
          </a:p>
          <a:p>
            <a:pPr indent="-171450" lvl="0" marL="171450" rtl="0" algn="l">
              <a:spcBef>
                <a:spcPts val="0"/>
              </a:spcBef>
              <a:spcAft>
                <a:spcPts val="0"/>
              </a:spcAft>
              <a:buClr>
                <a:schemeClr val="dk1"/>
              </a:buClr>
              <a:buSzPts val="1200"/>
              <a:buFont typeface="Arial "/>
              <a:buChar char="•"/>
            </a:pPr>
            <a:r>
              <a:rPr lang="en-US"/>
              <a:t>Demand-side interventions include policy de-risking, financial de-risking, and direct financial incentives </a:t>
            </a:r>
            <a:endParaRPr/>
          </a:p>
          <a:p>
            <a:pPr indent="-171450" lvl="0" marL="171450" rtl="0" algn="l">
              <a:spcBef>
                <a:spcPts val="0"/>
              </a:spcBef>
              <a:spcAft>
                <a:spcPts val="0"/>
              </a:spcAft>
              <a:buClr>
                <a:schemeClr val="dk1"/>
              </a:buClr>
              <a:buSzPts val="1200"/>
              <a:buFont typeface="Arial "/>
              <a:buChar char="•"/>
            </a:pPr>
            <a:r>
              <a:rPr lang="en-US"/>
              <a:t>Improving the financial viability of projects is a key priority</a:t>
            </a:r>
            <a:endParaRPr/>
          </a:p>
          <a:p>
            <a:pPr indent="-171450" lvl="0" marL="171450" rtl="0" algn="l">
              <a:spcBef>
                <a:spcPts val="0"/>
              </a:spcBef>
              <a:spcAft>
                <a:spcPts val="0"/>
              </a:spcAft>
              <a:buClr>
                <a:schemeClr val="dk1"/>
              </a:buClr>
              <a:buSzPts val="1200"/>
              <a:buFont typeface="Arial "/>
              <a:buChar char="•"/>
            </a:pPr>
            <a:r>
              <a:rPr lang="en-US"/>
              <a:t>Supply side interventions include financial system reform and new low-cost asset classes</a:t>
            </a:r>
            <a:endParaRPr/>
          </a:p>
        </p:txBody>
      </p:sp>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recap</a:t>
            </a:r>
            <a:endParaRPr/>
          </a:p>
          <a:p>
            <a:pPr indent="-171450" lvl="0" marL="171450" rtl="0" algn="l">
              <a:spcBef>
                <a:spcPts val="0"/>
              </a:spcBef>
              <a:spcAft>
                <a:spcPts val="0"/>
              </a:spcAft>
              <a:buClr>
                <a:schemeClr val="dk1"/>
              </a:buClr>
              <a:buSzPts val="1200"/>
              <a:buFont typeface="Arial"/>
              <a:buChar char="•"/>
            </a:pPr>
            <a:r>
              <a:rPr lang="en-US"/>
              <a:t>There is growing momentum to align financial systems with sustainable development </a:t>
            </a:r>
            <a:endParaRPr/>
          </a:p>
          <a:p>
            <a:pPr indent="-171450" lvl="0" marL="171450" rtl="0" algn="l">
              <a:spcBef>
                <a:spcPts val="0"/>
              </a:spcBef>
              <a:spcAft>
                <a:spcPts val="0"/>
              </a:spcAft>
              <a:buClr>
                <a:schemeClr val="dk1"/>
              </a:buClr>
              <a:buSzPts val="1200"/>
              <a:buFont typeface="Arial"/>
              <a:buChar char="•"/>
            </a:pPr>
            <a:r>
              <a:rPr lang="en-US"/>
              <a:t>A major barrier to scaling-up low-carbon energy is the lack of access to domestic capital expenditure</a:t>
            </a:r>
            <a:endParaRPr/>
          </a:p>
          <a:p>
            <a:pPr indent="-171450" lvl="0" marL="171450" rtl="0" algn="l">
              <a:spcBef>
                <a:spcPts val="0"/>
              </a:spcBef>
              <a:spcAft>
                <a:spcPts val="0"/>
              </a:spcAft>
              <a:buClr>
                <a:schemeClr val="dk1"/>
              </a:buClr>
              <a:buSzPts val="1200"/>
              <a:buFont typeface="Arial"/>
              <a:buChar char="•"/>
            </a:pPr>
            <a:r>
              <a:rPr lang="en-US"/>
              <a:t>International finance can help, but it exposes investors to foreign exchange risk. </a:t>
            </a:r>
            <a:endParaRPr/>
          </a:p>
          <a:p>
            <a:pPr indent="-171450" lvl="0" marL="171450" rtl="0" algn="l">
              <a:spcBef>
                <a:spcPts val="0"/>
              </a:spcBef>
              <a:spcAft>
                <a:spcPts val="0"/>
              </a:spcAft>
              <a:buClr>
                <a:schemeClr val="dk1"/>
              </a:buClr>
              <a:buSzPts val="1200"/>
              <a:buFont typeface="Arial"/>
              <a:buChar char="•"/>
            </a:pPr>
            <a:r>
              <a:rPr lang="en-US"/>
              <a:t>Hence the long-term, sustainable solution is to fast-track reform of domestic financial sectors, bringing depth and liquidity, with the aim of a balanced mix of domestic and international finance flowing to low-carbon energy.</a:t>
            </a:r>
            <a:endParaRPr/>
          </a:p>
          <a:p>
            <a:pPr indent="-171450" lvl="0" marL="171450" rtl="0" algn="l">
              <a:spcBef>
                <a:spcPts val="0"/>
              </a:spcBef>
              <a:spcAft>
                <a:spcPts val="0"/>
              </a:spcAft>
              <a:buClr>
                <a:schemeClr val="dk1"/>
              </a:buClr>
              <a:buSzPts val="1200"/>
              <a:buFont typeface="Arial"/>
              <a:buChar char="•"/>
            </a:pPr>
            <a:r>
              <a:rPr lang="en-US"/>
              <a:t>Better financial modelling is vital for building domestic capacity.</a:t>
            </a:r>
            <a:endParaRPr/>
          </a:p>
          <a:p>
            <a:pPr indent="-171450" lvl="0" marL="171450" rtl="0" algn="l">
              <a:spcBef>
                <a:spcPts val="0"/>
              </a:spcBef>
              <a:spcAft>
                <a:spcPts val="0"/>
              </a:spcAft>
              <a:buClr>
                <a:schemeClr val="dk1"/>
              </a:buClr>
              <a:buSzPts val="1200"/>
              <a:buFont typeface="Arial"/>
              <a:buChar char="•"/>
            </a:pPr>
            <a:r>
              <a:rPr lang="en-US"/>
              <a:t>All of this requires a supportive enabling environment</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Planning tools like FINPLAN play a vital role in establishing a supportive enabling environment.</a:t>
            </a:r>
            <a:endParaRPr/>
          </a:p>
          <a:p>
            <a:pPr indent="-171450" lvl="0" marL="171450" rtl="0" algn="l">
              <a:spcBef>
                <a:spcPts val="0"/>
              </a:spcBef>
              <a:spcAft>
                <a:spcPts val="0"/>
              </a:spcAft>
              <a:buClr>
                <a:schemeClr val="dk1"/>
              </a:buClr>
              <a:buSzPts val="1200"/>
              <a:buFont typeface="Arial"/>
              <a:buChar char="•"/>
            </a:pPr>
            <a:r>
              <a:rPr lang="en-US"/>
              <a:t>But what is an enabling environment, exactly?</a:t>
            </a:r>
            <a:endParaRPr/>
          </a:p>
          <a:p>
            <a:pPr indent="-171450" lvl="0" marL="171450" rtl="0" algn="l">
              <a:spcBef>
                <a:spcPts val="0"/>
              </a:spcBef>
              <a:spcAft>
                <a:spcPts val="0"/>
              </a:spcAft>
              <a:buClr>
                <a:schemeClr val="dk1"/>
              </a:buClr>
              <a:buSzPts val="1200"/>
              <a:buFont typeface="Arial"/>
              <a:buChar char="•"/>
            </a:pPr>
            <a:r>
              <a:rPr lang="en-US"/>
              <a:t>Basically, it is a strong and transparent regulatory framework that facilitates both private and public investment. This involves policies, legal framework, and investment and financing structures.</a:t>
            </a:r>
            <a:endParaRPr/>
          </a:p>
          <a:p>
            <a:pPr indent="-171450" lvl="0" marL="171450" rtl="0" algn="l">
              <a:spcBef>
                <a:spcPts val="0"/>
              </a:spcBef>
              <a:spcAft>
                <a:spcPts val="0"/>
              </a:spcAft>
              <a:buClr>
                <a:schemeClr val="dk1"/>
              </a:buClr>
              <a:buSzPts val="1200"/>
              <a:buFont typeface="Arial"/>
              <a:buChar char="•"/>
            </a:pPr>
            <a:r>
              <a:rPr lang="en-US"/>
              <a:t>This framework should include a regulatory institution that </a:t>
            </a:r>
            <a:endParaRPr/>
          </a:p>
          <a:p>
            <a:pPr indent="-171450" lvl="1" marL="457200" rtl="0" algn="l">
              <a:spcBef>
                <a:spcPts val="0"/>
              </a:spcBef>
              <a:spcAft>
                <a:spcPts val="0"/>
              </a:spcAft>
              <a:buClr>
                <a:schemeClr val="dk1"/>
              </a:buClr>
              <a:buSzPts val="1200"/>
              <a:buFont typeface="Arial"/>
              <a:buChar char="•"/>
            </a:pPr>
            <a:r>
              <a:rPr lang="en-US"/>
              <a:t>[1] is autonomous, </a:t>
            </a:r>
            <a:endParaRPr/>
          </a:p>
          <a:p>
            <a:pPr indent="-171450" lvl="1" marL="457200" rtl="0" algn="l">
              <a:spcBef>
                <a:spcPts val="0"/>
              </a:spcBef>
              <a:spcAft>
                <a:spcPts val="0"/>
              </a:spcAft>
              <a:buClr>
                <a:schemeClr val="dk1"/>
              </a:buClr>
              <a:buSzPts val="1200"/>
              <a:buFont typeface="Arial"/>
              <a:buChar char="•"/>
            </a:pPr>
            <a:r>
              <a:rPr lang="en-US"/>
              <a:t>[2] has clear authority and capacity to fulfill its mandate, and</a:t>
            </a:r>
            <a:endParaRPr/>
          </a:p>
          <a:p>
            <a:pPr indent="-171450" lvl="1" marL="457200" rtl="0" algn="l">
              <a:spcBef>
                <a:spcPts val="0"/>
              </a:spcBef>
              <a:spcAft>
                <a:spcPts val="0"/>
              </a:spcAft>
              <a:buClr>
                <a:schemeClr val="dk1"/>
              </a:buClr>
              <a:buSzPts val="1200"/>
              <a:buFont typeface="Arial"/>
              <a:buChar char="•"/>
            </a:pPr>
            <a:r>
              <a:rPr lang="en-US"/>
              <a:t>[3] is held accountable for its decisions and actions. </a:t>
            </a:r>
            <a:endParaRPr/>
          </a:p>
          <a:p>
            <a:pPr indent="-171450" lvl="0" marL="171450" rtl="0" algn="l">
              <a:spcBef>
                <a:spcPts val="0"/>
              </a:spcBef>
              <a:spcAft>
                <a:spcPts val="0"/>
              </a:spcAft>
              <a:buClr>
                <a:schemeClr val="dk1"/>
              </a:buClr>
              <a:buSzPts val="1200"/>
              <a:buFont typeface="Arial"/>
              <a:buChar char="•"/>
            </a:pPr>
            <a:r>
              <a:rPr lang="en-US"/>
              <a:t>The framework should also clarify important regulatory aspects such as pricing, land rights, offtake arrangements, and performance standards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8"/>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6"/>
          <p:cNvSpPr/>
          <p:nvPr>
            <p:ph idx="2" type="pic"/>
          </p:nvPr>
        </p:nvSpPr>
        <p:spPr>
          <a:xfrm>
            <a:off x="5183188" y="987425"/>
            <a:ext cx="6172200" cy="4873625"/>
          </a:xfrm>
          <a:prstGeom prst="rect">
            <a:avLst/>
          </a:prstGeom>
          <a:noFill/>
          <a:ln>
            <a:noFill/>
          </a:ln>
        </p:spPr>
      </p:sp>
      <p:sp>
        <p:nvSpPr>
          <p:cNvPr id="69" name="Google Shape;69;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9.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hyperlink" Target="https://www.gwp.org/en/learn/iwrm-toolbox/The-Enabling-Environment/" TargetMode="External"/><Relationship Id="rId5" Type="http://schemas.openxmlformats.org/officeDocument/2006/relationships/hyperlink" Target="https://www.climatepolicyinitiative.org/wp-content/uploads/2018/01/Blended-Finance-in-Clean-Energy-Experiences-and-Opportunitie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1.gif"/><Relationship Id="rId5" Type="http://schemas.openxmlformats.org/officeDocument/2006/relationships/hyperlink" Target="https://www.convergence.finance/blended-finance" TargetMode="External"/><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4.png"/><Relationship Id="rId5" Type="http://schemas.openxmlformats.org/officeDocument/2006/relationships/hyperlink" Target="https://www.convergence.finance/blended-finance" TargetMode="External"/><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hyperlink" Target="https://www.convergence.finance/blended-finance" TargetMode="External"/><Relationship Id="rId5" Type="http://schemas.openxmlformats.org/officeDocument/2006/relationships/hyperlink" Target="https://www.climatepolicyinitiative.org/wp-content/uploads/2018/01/Blended-Finance-in-Clean-Energy-Experiences-and-Opportunitie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hyperlink" Target="https://www.iaea.org/topics/energy-planning/energy-modelling-tools" TargetMode="External"/><Relationship Id="rId5" Type="http://schemas.openxmlformats.org/officeDocument/2006/relationships/image" Target="../media/image1.png"/><Relationship Id="rId6"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43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8.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34506" y="-2336"/>
            <a:ext cx="12225067" cy="6869861"/>
          </a:xfrm>
          <a:prstGeom prst="rect">
            <a:avLst/>
          </a:prstGeom>
          <a:noFill/>
          <a:ln>
            <a:noFill/>
          </a:ln>
        </p:spPr>
      </p:pic>
      <p:sp>
        <p:nvSpPr>
          <p:cNvPr id="91" name="Google Shape;91;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1.1</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756818" y="4006451"/>
            <a:ext cx="1396142"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US" sz="1800" u="none" cap="none" strike="noStrike">
                <a:solidFill>
                  <a:schemeClr val="dk1"/>
                </a:solidFill>
                <a:latin typeface="Open Sans ExtraBold"/>
                <a:ea typeface="Open Sans ExtraBold"/>
                <a:cs typeface="Open Sans ExtraBold"/>
                <a:sym typeface="Open Sans ExtraBold"/>
              </a:rPr>
              <a:t>FINPLAN</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93" name="Google Shape;93;p1"/>
          <p:cNvSpPr txBox="1"/>
          <p:nvPr/>
        </p:nvSpPr>
        <p:spPr>
          <a:xfrm>
            <a:off x="747853" y="4313030"/>
            <a:ext cx="5223961" cy="213817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Open Sans ExtraBold"/>
              <a:buNone/>
            </a:pPr>
            <a:r>
              <a:rPr b="1" i="0" lang="en-US" sz="4400" u="none" cap="none" strike="noStrike">
                <a:solidFill>
                  <a:srgbClr val="FFFFFF"/>
                </a:solidFill>
                <a:latin typeface="Open Sans ExtraBold"/>
                <a:ea typeface="Open Sans ExtraBold"/>
                <a:cs typeface="Open Sans ExtraBold"/>
                <a:sym typeface="Open Sans ExtraBold"/>
              </a:rPr>
              <a:t>LECTURE 1</a:t>
            </a:r>
            <a:r>
              <a:rPr b="1" i="0" lang="en-US" sz="4400" u="none" cap="none" strike="noStrike">
                <a:solidFill>
                  <a:srgbClr val="000000"/>
                </a:solidFill>
                <a:latin typeface="Open Sans ExtraBold"/>
                <a:ea typeface="Open Sans ExtraBold"/>
                <a:cs typeface="Open Sans ExtraBold"/>
                <a:sym typeface="Open Sans ExtraBold"/>
              </a:rPr>
              <a:t> </a:t>
            </a:r>
            <a:br>
              <a:rPr b="1" i="0" lang="en-US" sz="4400" u="none" cap="none" strike="noStrike">
                <a:solidFill>
                  <a:srgbClr val="000000"/>
                </a:solidFill>
                <a:latin typeface="Open Sans ExtraBold"/>
                <a:ea typeface="Open Sans ExtraBold"/>
                <a:cs typeface="Open Sans ExtraBold"/>
                <a:sym typeface="Open Sans ExtraBold"/>
              </a:rPr>
            </a:br>
            <a:r>
              <a:rPr b="1" i="0" lang="en-US" sz="4400" u="none" cap="none" strike="noStrike">
                <a:solidFill>
                  <a:srgbClr val="000000"/>
                </a:solidFill>
                <a:latin typeface="Open Sans ExtraBold"/>
                <a:ea typeface="Open Sans ExtraBold"/>
                <a:cs typeface="Open Sans ExtraBold"/>
                <a:sym typeface="Open Sans ExtraBold"/>
              </a:rPr>
              <a:t>INTRODUCTION TO THE COURSE</a:t>
            </a:r>
            <a:endParaRPr b="1" i="0" sz="4400" u="none" cap="none" strike="noStrike">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5600262" y="522606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5_Lecture1_Slide1.mp3" id="95" name="Google Shape;95;p1"/>
          <p:cNvPicPr preferRelativeResize="0"/>
          <p:nvPr/>
        </p:nvPicPr>
        <p:blipFill rotWithShape="1">
          <a:blip r:embed="rId4">
            <a:alphaModFix/>
          </a:blip>
          <a:srcRect b="0" l="0" r="0" t="0"/>
          <a:stretch/>
        </p:blipFill>
        <p:spPr>
          <a:xfrm>
            <a:off x="5671627" y="5297434"/>
            <a:ext cx="813600" cy="813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4179"/>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text&#10;&#10;Description automatically generated" id="207" name="Google Shape;207;p10"/>
          <p:cNvPicPr preferRelativeResize="0"/>
          <p:nvPr/>
        </p:nvPicPr>
        <p:blipFill rotWithShape="1">
          <a:blip r:embed="rId3">
            <a:alphaModFix/>
          </a:blip>
          <a:srcRect b="0" l="0" r="0" t="0"/>
          <a:stretch/>
        </p:blipFill>
        <p:spPr>
          <a:xfrm>
            <a:off x="0" y="5164"/>
            <a:ext cx="12192000" cy="6858000"/>
          </a:xfrm>
          <a:prstGeom prst="rect">
            <a:avLst/>
          </a:prstGeom>
          <a:noFill/>
          <a:ln>
            <a:noFill/>
          </a:ln>
        </p:spPr>
      </p:pic>
      <p:sp>
        <p:nvSpPr>
          <p:cNvPr id="208" name="Google Shape;208;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9" name="Google Shape;209;p10"/>
          <p:cNvSpPr/>
          <p:nvPr/>
        </p:nvSpPr>
        <p:spPr>
          <a:xfrm>
            <a:off x="887215" y="1389619"/>
            <a:ext cx="621792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1.2.2 Considerations of Commercial Investors</a:t>
            </a:r>
            <a:r>
              <a:rPr b="1" lang="en-US"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210" name="Google Shape;210;p10"/>
          <p:cNvSpPr txBox="1"/>
          <p:nvPr/>
        </p:nvSpPr>
        <p:spPr>
          <a:xfrm>
            <a:off x="879682" y="4640"/>
            <a:ext cx="690134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1.2 Importance of an Enabling Environment</a:t>
            </a:r>
            <a:endParaRPr sz="4000">
              <a:solidFill>
                <a:schemeClr val="dk1"/>
              </a:solidFill>
              <a:latin typeface="Open Sans"/>
              <a:ea typeface="Open Sans"/>
              <a:cs typeface="Open Sans"/>
              <a:sym typeface="Open Sans"/>
            </a:endParaRPr>
          </a:p>
        </p:txBody>
      </p:sp>
      <p:sp>
        <p:nvSpPr>
          <p:cNvPr id="211" name="Google Shape;211;p10"/>
          <p:cNvSpPr/>
          <p:nvPr/>
        </p:nvSpPr>
        <p:spPr>
          <a:xfrm>
            <a:off x="887214" y="1882461"/>
            <a:ext cx="9234055"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Creditworthy Off-takers</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Cost-Reflective Retail Tariff Structures</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Technical and Commercial Efficiency</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Clear and Transparent Procurement Processes</a:t>
            </a:r>
            <a:endParaRPr sz="2800">
              <a:solidFill>
                <a:schemeClr val="dk1"/>
              </a:solidFill>
              <a:latin typeface="Calibri"/>
              <a:ea typeface="Calibri"/>
              <a:cs typeface="Calibri"/>
              <a:sym typeface="Calibri"/>
            </a:endParaRPr>
          </a:p>
        </p:txBody>
      </p:sp>
      <p:pic>
        <p:nvPicPr>
          <p:cNvPr id="212" name="Google Shape;212;p10"/>
          <p:cNvPicPr preferRelativeResize="0"/>
          <p:nvPr/>
        </p:nvPicPr>
        <p:blipFill rotWithShape="1">
          <a:blip r:embed="rId4">
            <a:alphaModFix/>
          </a:blip>
          <a:srcRect b="0" l="0" r="0" t="0"/>
          <a:stretch/>
        </p:blipFill>
        <p:spPr>
          <a:xfrm>
            <a:off x="5484692" y="3603869"/>
            <a:ext cx="5756898" cy="2403714"/>
          </a:xfrm>
          <a:prstGeom prst="rect">
            <a:avLst/>
          </a:prstGeom>
          <a:noFill/>
          <a:ln>
            <a:noFill/>
          </a:ln>
        </p:spPr>
      </p:pic>
      <p:sp>
        <p:nvSpPr>
          <p:cNvPr id="213" name="Google Shape;213;p10"/>
          <p:cNvSpPr/>
          <p:nvPr/>
        </p:nvSpPr>
        <p:spPr>
          <a:xfrm>
            <a:off x="4803494" y="6125227"/>
            <a:ext cx="6938832" cy="2639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i="1" lang="en-US" sz="1400">
                <a:solidFill>
                  <a:schemeClr val="dk1"/>
                </a:solidFill>
                <a:latin typeface="Open Sans"/>
                <a:ea typeface="Open Sans"/>
                <a:cs typeface="Open Sans"/>
                <a:sym typeface="Open Sans"/>
              </a:rPr>
              <a:t>Proportion of Blended Finance vehicle addressing specific risks and barriers (CPI 2018)</a:t>
            </a:r>
            <a:endParaRPr i="1" sz="1400">
              <a:solidFill>
                <a:schemeClr val="dk1"/>
              </a:solidFill>
              <a:latin typeface="Open Sans"/>
              <a:ea typeface="Open Sans"/>
              <a:cs typeface="Open Sans"/>
              <a:sym typeface="Open Sans"/>
            </a:endParaRPr>
          </a:p>
        </p:txBody>
      </p:sp>
      <p:sp>
        <p:nvSpPr>
          <p:cNvPr id="214" name="Google Shape;214;p10"/>
          <p:cNvSpPr/>
          <p:nvPr/>
        </p:nvSpPr>
        <p:spPr>
          <a:xfrm>
            <a:off x="6335074" y="2316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15" name="Google Shape;215;p10"/>
          <p:cNvPicPr preferRelativeResize="0"/>
          <p:nvPr/>
        </p:nvPicPr>
        <p:blipFill rotWithShape="1">
          <a:blip r:embed="rId5">
            <a:alphaModFix/>
          </a:blip>
          <a:srcRect b="0" l="0" r="0" t="0"/>
          <a:stretch/>
        </p:blipFill>
        <p:spPr>
          <a:xfrm>
            <a:off x="6406039" y="304841"/>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Graphical user interface, text&#10;&#10;Description automatically generated" id="221" name="Google Shape;221;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2" name="Google Shape;222;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3" name="Google Shape;223;p11"/>
          <p:cNvSpPr/>
          <p:nvPr/>
        </p:nvSpPr>
        <p:spPr>
          <a:xfrm>
            <a:off x="887215" y="1389619"/>
            <a:ext cx="87339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1.2.3 Strategic and Integrated Power Sector Planning</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224" name="Google Shape;224;p11"/>
          <p:cNvSpPr txBox="1"/>
          <p:nvPr/>
        </p:nvSpPr>
        <p:spPr>
          <a:xfrm>
            <a:off x="894059" y="4640"/>
            <a:ext cx="672306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1.2 Importance of an Enabling Environment</a:t>
            </a:r>
            <a:endParaRPr sz="4000">
              <a:solidFill>
                <a:schemeClr val="dk1"/>
              </a:solidFill>
              <a:latin typeface="Open Sans"/>
              <a:ea typeface="Open Sans"/>
              <a:cs typeface="Open Sans"/>
              <a:sym typeface="Open Sans"/>
            </a:endParaRPr>
          </a:p>
        </p:txBody>
      </p:sp>
      <p:sp>
        <p:nvSpPr>
          <p:cNvPr id="225" name="Google Shape;225;p11"/>
          <p:cNvSpPr txBox="1"/>
          <p:nvPr>
            <p:ph idx="1" type="body"/>
          </p:nvPr>
        </p:nvSpPr>
        <p:spPr>
          <a:xfrm>
            <a:off x="887214" y="19401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Font typeface="Arial"/>
              <a:buChar char="•"/>
            </a:pPr>
            <a:r>
              <a:rPr lang="en-US" sz="2000">
                <a:latin typeface="Open Sans"/>
                <a:ea typeface="Open Sans"/>
                <a:cs typeface="Open Sans"/>
                <a:sym typeface="Open Sans"/>
              </a:rPr>
              <a:t>Resilient, least-cost power system</a:t>
            </a:r>
            <a:endParaRPr/>
          </a:p>
          <a:p>
            <a:pPr indent="-228600" lvl="0" marL="228600" rtl="0" algn="l">
              <a:lnSpc>
                <a:spcPct val="100000"/>
              </a:lnSpc>
              <a:spcBef>
                <a:spcPts val="1000"/>
              </a:spcBef>
              <a:spcAft>
                <a:spcPts val="0"/>
              </a:spcAft>
              <a:buClr>
                <a:schemeClr val="dk1"/>
              </a:buClr>
              <a:buSzPts val="2000"/>
              <a:buFont typeface="Arial"/>
              <a:buChar char="•"/>
            </a:pPr>
            <a:r>
              <a:rPr lang="en-US" sz="2000">
                <a:latin typeface="Open Sans"/>
                <a:ea typeface="Open Sans"/>
                <a:cs typeface="Open Sans"/>
                <a:sym typeface="Open Sans"/>
              </a:rPr>
              <a:t>Continues to meet demand over time</a:t>
            </a:r>
            <a:endParaRPr/>
          </a:p>
          <a:p>
            <a:pPr indent="-228600" lvl="0" marL="228600" rtl="0" algn="l">
              <a:lnSpc>
                <a:spcPct val="100000"/>
              </a:lnSpc>
              <a:spcBef>
                <a:spcPts val="1000"/>
              </a:spcBef>
              <a:spcAft>
                <a:spcPts val="0"/>
              </a:spcAft>
              <a:buClr>
                <a:schemeClr val="dk1"/>
              </a:buClr>
              <a:buSzPts val="2000"/>
              <a:buFont typeface="Arial"/>
              <a:buChar char="•"/>
            </a:pPr>
            <a:r>
              <a:rPr lang="en-US" sz="2000">
                <a:latin typeface="Open Sans"/>
                <a:ea typeface="Open Sans"/>
                <a:cs typeface="Open Sans"/>
                <a:sym typeface="Open Sans"/>
              </a:rPr>
              <a:t>Integrates development goals</a:t>
            </a:r>
            <a:endParaRPr/>
          </a:p>
          <a:p>
            <a:pPr indent="-228600" lvl="0" marL="228600" rtl="0" algn="l">
              <a:lnSpc>
                <a:spcPct val="100000"/>
              </a:lnSpc>
              <a:spcBef>
                <a:spcPts val="1000"/>
              </a:spcBef>
              <a:spcAft>
                <a:spcPts val="0"/>
              </a:spcAft>
              <a:buClr>
                <a:schemeClr val="dk1"/>
              </a:buClr>
              <a:buSzPts val="2000"/>
              <a:buFont typeface="Arial"/>
              <a:buChar char="•"/>
            </a:pPr>
            <a:r>
              <a:rPr lang="en-US" sz="2000">
                <a:latin typeface="Open Sans"/>
                <a:ea typeface="Open Sans"/>
                <a:cs typeface="Open Sans"/>
                <a:sym typeface="Open Sans"/>
              </a:rPr>
              <a:t>Optimizes energy mix</a:t>
            </a:r>
            <a:endParaRPr/>
          </a:p>
        </p:txBody>
      </p:sp>
      <p:sp>
        <p:nvSpPr>
          <p:cNvPr id="226" name="Google Shape;226;p11"/>
          <p:cNvSpPr/>
          <p:nvPr/>
        </p:nvSpPr>
        <p:spPr>
          <a:xfrm>
            <a:off x="6335074" y="2316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11.mp3" id="227" name="Google Shape;227;p11"/>
          <p:cNvPicPr preferRelativeResize="0"/>
          <p:nvPr/>
        </p:nvPicPr>
        <p:blipFill rotWithShape="1">
          <a:blip r:embed="rId4">
            <a:alphaModFix/>
          </a:blip>
          <a:srcRect b="0" l="0" r="0" t="0"/>
          <a:stretch/>
        </p:blipFill>
        <p:spPr>
          <a:xfrm>
            <a:off x="6406439" y="30153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Graphical user interface, text&#10;&#10;Description automatically generated" id="233" name="Google Shape;233;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4" name="Google Shape;234;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5" name="Google Shape;235;p12"/>
          <p:cNvSpPr/>
          <p:nvPr/>
        </p:nvSpPr>
        <p:spPr>
          <a:xfrm>
            <a:off x="887215" y="1389619"/>
            <a:ext cx="621792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1.2.4 Project</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Financing</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236" name="Google Shape;236;p12"/>
          <p:cNvSpPr txBox="1"/>
          <p:nvPr/>
        </p:nvSpPr>
        <p:spPr>
          <a:xfrm>
            <a:off x="879682" y="4640"/>
            <a:ext cx="621792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1.2 Importance of an Enabling Environment</a:t>
            </a:r>
            <a:endParaRPr sz="4000">
              <a:solidFill>
                <a:schemeClr val="dk1"/>
              </a:solidFill>
              <a:latin typeface="Open Sans"/>
              <a:ea typeface="Open Sans"/>
              <a:cs typeface="Open Sans"/>
              <a:sym typeface="Open Sans"/>
            </a:endParaRPr>
          </a:p>
        </p:txBody>
      </p:sp>
      <p:sp>
        <p:nvSpPr>
          <p:cNvPr id="237" name="Google Shape;237;p12"/>
          <p:cNvSpPr txBox="1"/>
          <p:nvPr>
            <p:ph idx="1" type="body"/>
          </p:nvPr>
        </p:nvSpPr>
        <p:spPr>
          <a:xfrm>
            <a:off x="887214" y="19401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Financing constraints due to suboptimal enabling environment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Use of concessionary and commercial finance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Importance of calculating and projecting cash flows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Financial indicators that signal project viability</a:t>
            </a:r>
            <a:endParaRPr/>
          </a:p>
          <a:p>
            <a:pPr indent="0" lvl="0" marL="0" rtl="0" algn="l">
              <a:lnSpc>
                <a:spcPct val="90000"/>
              </a:lnSpc>
              <a:spcBef>
                <a:spcPts val="1000"/>
              </a:spcBef>
              <a:spcAft>
                <a:spcPts val="0"/>
              </a:spcAft>
              <a:buClr>
                <a:schemeClr val="dk1"/>
              </a:buClr>
              <a:buSzPts val="2400"/>
              <a:buNone/>
            </a:pPr>
            <a:r>
              <a:t/>
            </a:r>
            <a:endParaRPr sz="2400"/>
          </a:p>
        </p:txBody>
      </p:sp>
      <p:sp>
        <p:nvSpPr>
          <p:cNvPr id="238" name="Google Shape;238;p12"/>
          <p:cNvSpPr/>
          <p:nvPr/>
        </p:nvSpPr>
        <p:spPr>
          <a:xfrm>
            <a:off x="6335074" y="2316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39" name="Google Shape;239;p12"/>
          <p:cNvPicPr preferRelativeResize="0"/>
          <p:nvPr/>
        </p:nvPicPr>
        <p:blipFill rotWithShape="1">
          <a:blip r:embed="rId4">
            <a:alphaModFix/>
          </a:blip>
          <a:srcRect b="0" l="0" r="0" t="0"/>
          <a:stretch/>
        </p:blipFill>
        <p:spPr>
          <a:xfrm>
            <a:off x="6406039" y="300735"/>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Graphical user interface, text&#10;&#10;Description automatically generated" id="245" name="Google Shape;24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6" name="Google Shape;246;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7" name="Google Shape;247;p13"/>
          <p:cNvSpPr/>
          <p:nvPr/>
        </p:nvSpPr>
        <p:spPr>
          <a:xfrm>
            <a:off x="901593" y="1389619"/>
            <a:ext cx="6232297"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1.2.5 Sustainable and Equitable Inclusion</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248" name="Google Shape;248;p13"/>
          <p:cNvSpPr txBox="1"/>
          <p:nvPr/>
        </p:nvSpPr>
        <p:spPr>
          <a:xfrm>
            <a:off x="879682" y="4640"/>
            <a:ext cx="661667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1.2 Importance of an Enabling Environment</a:t>
            </a:r>
            <a:endParaRPr sz="4000">
              <a:solidFill>
                <a:schemeClr val="dk1"/>
              </a:solidFill>
              <a:latin typeface="Open Sans"/>
              <a:ea typeface="Open Sans"/>
              <a:cs typeface="Open Sans"/>
              <a:sym typeface="Open Sans"/>
            </a:endParaRPr>
          </a:p>
        </p:txBody>
      </p:sp>
      <p:sp>
        <p:nvSpPr>
          <p:cNvPr id="249" name="Google Shape;249;p13"/>
          <p:cNvSpPr txBox="1"/>
          <p:nvPr>
            <p:ph idx="1" type="body"/>
          </p:nvPr>
        </p:nvSpPr>
        <p:spPr>
          <a:xfrm>
            <a:off x="881166" y="1940188"/>
            <a:ext cx="7437363" cy="234352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Environment and social soundness of projects are critical to the investment sustainability.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Engagement with local communities prior and during the implementation phase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Gender equality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Female empowerment</a:t>
            </a:r>
            <a:endParaRPr/>
          </a:p>
        </p:txBody>
      </p:sp>
      <p:sp>
        <p:nvSpPr>
          <p:cNvPr id="250" name="Google Shape;250;p13"/>
          <p:cNvSpPr/>
          <p:nvPr/>
        </p:nvSpPr>
        <p:spPr>
          <a:xfrm>
            <a:off x="6335074" y="2316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51" name="Google Shape;251;p13"/>
          <p:cNvPicPr preferRelativeResize="0"/>
          <p:nvPr/>
        </p:nvPicPr>
        <p:blipFill rotWithShape="1">
          <a:blip r:embed="rId4">
            <a:alphaModFix/>
          </a:blip>
          <a:srcRect b="0" l="0" r="0" t="0"/>
          <a:stretch/>
        </p:blipFill>
        <p:spPr>
          <a:xfrm>
            <a:off x="6448735" y="300735"/>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57" name="Google Shape;257;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58" name="Google Shape;258;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59" name="Google Shape;259;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0" name="Google Shape;260;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1" name="Google Shape;261;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2" name="Google Shape;262;p14"/>
          <p:cNvSpPr txBox="1"/>
          <p:nvPr/>
        </p:nvSpPr>
        <p:spPr>
          <a:xfrm>
            <a:off x="865444" y="149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Lecture 1.2 References</a:t>
            </a:r>
            <a:endParaRPr/>
          </a:p>
        </p:txBody>
      </p:sp>
      <p:sp>
        <p:nvSpPr>
          <p:cNvPr id="263" name="Google Shape;263;p14"/>
          <p:cNvSpPr txBox="1"/>
          <p:nvPr/>
        </p:nvSpPr>
        <p:spPr>
          <a:xfrm>
            <a:off x="888239" y="1528325"/>
            <a:ext cx="5198962"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GWP (Global Water Partnership). 2018. The Enabling Environment. Viewed 28 February 2021.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https://www.gwp.org/en/learn/iwrm-toolbox/The-Enabling-Environment/</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Climate Policy Initiative Report. 2018. Blended Finance in Clean Energy: Experiences and Opportunities. Available at: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https://www.climatepolicyinitiative.org/wp-content/uploads/2018/01/Blended-Finance-in-Clean-Energy-Experiences-and-Opportunities.pdf</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raphical user interface, text&#10;&#10;Description automatically generated" id="269" name="Google Shape;26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0" name="Google Shape;270;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1" name="Google Shape;271;p1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1.3.1 What is Blended Finance? </a:t>
            </a:r>
            <a:endParaRPr/>
          </a:p>
        </p:txBody>
      </p:sp>
      <p:sp>
        <p:nvSpPr>
          <p:cNvPr id="272" name="Google Shape;272;p15"/>
          <p:cNvSpPr txBox="1"/>
          <p:nvPr/>
        </p:nvSpPr>
        <p:spPr>
          <a:xfrm>
            <a:off x="850929"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1.3 Blended Finance</a:t>
            </a:r>
            <a:endParaRPr sz="4000">
              <a:solidFill>
                <a:schemeClr val="dk1"/>
              </a:solidFill>
              <a:latin typeface="Open Sans"/>
              <a:ea typeface="Open Sans"/>
              <a:cs typeface="Open Sans"/>
              <a:sym typeface="Open Sans"/>
            </a:endParaRPr>
          </a:p>
        </p:txBody>
      </p:sp>
      <p:sp>
        <p:nvSpPr>
          <p:cNvPr id="273" name="Google Shape;273;p15"/>
          <p:cNvSpPr txBox="1"/>
          <p:nvPr/>
        </p:nvSpPr>
        <p:spPr>
          <a:xfrm>
            <a:off x="847380" y="1972489"/>
            <a:ext cx="7221638"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Use of catalytic capital </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Public or philanthropic sources</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Increase private sector investment</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Developing country, SDG focus</a:t>
            </a:r>
            <a:endParaRPr/>
          </a:p>
        </p:txBody>
      </p:sp>
      <p:sp>
        <p:nvSpPr>
          <p:cNvPr id="274" name="Google Shape;274;p15"/>
          <p:cNvSpPr txBox="1"/>
          <p:nvPr/>
        </p:nvSpPr>
        <p:spPr>
          <a:xfrm>
            <a:off x="10049566" y="6085499"/>
            <a:ext cx="2108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OECD 2018</a:t>
            </a:r>
            <a:endParaRPr i="1" sz="1400">
              <a:solidFill>
                <a:schemeClr val="dk1"/>
              </a:solidFill>
              <a:latin typeface="Open Sans"/>
              <a:ea typeface="Open Sans"/>
              <a:cs typeface="Open Sans"/>
              <a:sym typeface="Open Sans"/>
            </a:endParaRPr>
          </a:p>
        </p:txBody>
      </p:sp>
      <p:pic>
        <p:nvPicPr>
          <p:cNvPr id="275" name="Google Shape;275;p15"/>
          <p:cNvPicPr preferRelativeResize="0"/>
          <p:nvPr/>
        </p:nvPicPr>
        <p:blipFill rotWithShape="1">
          <a:blip r:embed="rId4">
            <a:alphaModFix/>
          </a:blip>
          <a:srcRect b="0" l="0" r="0" t="0"/>
          <a:stretch/>
        </p:blipFill>
        <p:spPr>
          <a:xfrm>
            <a:off x="6708475" y="2090537"/>
            <a:ext cx="4612257" cy="2964473"/>
          </a:xfrm>
          <a:prstGeom prst="rect">
            <a:avLst/>
          </a:prstGeom>
          <a:noFill/>
          <a:ln>
            <a:noFill/>
          </a:ln>
        </p:spPr>
      </p:pic>
      <p:sp>
        <p:nvSpPr>
          <p:cNvPr id="276" name="Google Shape;276;p15"/>
          <p:cNvSpPr/>
          <p:nvPr/>
        </p:nvSpPr>
        <p:spPr>
          <a:xfrm>
            <a:off x="6006269" y="72909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77" name="Google Shape;277;p15"/>
          <p:cNvPicPr preferRelativeResize="0"/>
          <p:nvPr/>
        </p:nvPicPr>
        <p:blipFill rotWithShape="1">
          <a:blip r:embed="rId5">
            <a:alphaModFix/>
          </a:blip>
          <a:srcRect b="0" l="0" r="0" t="0"/>
          <a:stretch/>
        </p:blipFill>
        <p:spPr>
          <a:xfrm>
            <a:off x="6096000" y="801622"/>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Graphical user interface, text&#10;&#10;Description automatically generated" id="283" name="Google Shape;283;p16"/>
          <p:cNvPicPr preferRelativeResize="0"/>
          <p:nvPr/>
        </p:nvPicPr>
        <p:blipFill rotWithShape="1">
          <a:blip r:embed="rId3">
            <a:alphaModFix/>
          </a:blip>
          <a:srcRect b="0" l="0" r="0" t="0"/>
          <a:stretch/>
        </p:blipFill>
        <p:spPr>
          <a:xfrm>
            <a:off x="0" y="14876"/>
            <a:ext cx="12192000" cy="6858000"/>
          </a:xfrm>
          <a:prstGeom prst="rect">
            <a:avLst/>
          </a:prstGeom>
          <a:noFill/>
          <a:ln>
            <a:noFill/>
          </a:ln>
        </p:spPr>
      </p:pic>
      <p:sp>
        <p:nvSpPr>
          <p:cNvPr id="284" name="Google Shape;284;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5" name="Google Shape;285;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1.3.2 What</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is Blended Finance? </a:t>
            </a:r>
            <a:endParaRPr/>
          </a:p>
        </p:txBody>
      </p:sp>
      <p:sp>
        <p:nvSpPr>
          <p:cNvPr id="286" name="Google Shape;286;p16"/>
          <p:cNvSpPr txBox="1"/>
          <p:nvPr/>
        </p:nvSpPr>
        <p:spPr>
          <a:xfrm>
            <a:off x="850929"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1.3 Blended Finance</a:t>
            </a:r>
            <a:endParaRPr sz="4000">
              <a:solidFill>
                <a:schemeClr val="dk1"/>
              </a:solidFill>
              <a:latin typeface="Open Sans"/>
              <a:ea typeface="Open Sans"/>
              <a:cs typeface="Open Sans"/>
              <a:sym typeface="Open Sans"/>
            </a:endParaRPr>
          </a:p>
        </p:txBody>
      </p:sp>
      <p:pic>
        <p:nvPicPr>
          <p:cNvPr descr="Blended Finance" id="287" name="Google Shape;287;p16"/>
          <p:cNvPicPr preferRelativeResize="0"/>
          <p:nvPr/>
        </p:nvPicPr>
        <p:blipFill rotWithShape="1">
          <a:blip r:embed="rId4">
            <a:alphaModFix/>
          </a:blip>
          <a:srcRect b="0" l="0" r="0" t="0"/>
          <a:stretch/>
        </p:blipFill>
        <p:spPr>
          <a:xfrm>
            <a:off x="2652621" y="1772088"/>
            <a:ext cx="5898784" cy="4578706"/>
          </a:xfrm>
          <a:prstGeom prst="rect">
            <a:avLst/>
          </a:prstGeom>
          <a:noFill/>
          <a:ln>
            <a:noFill/>
          </a:ln>
        </p:spPr>
      </p:pic>
      <p:sp>
        <p:nvSpPr>
          <p:cNvPr id="288" name="Google Shape;288;p16"/>
          <p:cNvSpPr txBox="1"/>
          <p:nvPr/>
        </p:nvSpPr>
        <p:spPr>
          <a:xfrm>
            <a:off x="7200828" y="6073075"/>
            <a:ext cx="4537893" cy="351908"/>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chemeClr val="dk1"/>
              </a:buClr>
              <a:buSzPts val="1400"/>
              <a:buFont typeface="Arial"/>
              <a:buNone/>
            </a:pPr>
            <a:r>
              <a:rPr i="1" lang="en-US" sz="1400">
                <a:solidFill>
                  <a:schemeClr val="dk1"/>
                </a:solidFill>
                <a:latin typeface="Open Sans"/>
                <a:ea typeface="Open Sans"/>
                <a:cs typeface="Open Sans"/>
                <a:sym typeface="Open Sans"/>
              </a:rPr>
              <a:t>Source: Convergence © </a:t>
            </a:r>
            <a:r>
              <a:rPr i="1" lang="en-US" sz="1400" u="sng">
                <a:solidFill>
                  <a:schemeClr val="dk1"/>
                </a:solidFill>
                <a:latin typeface="Open Sans"/>
                <a:ea typeface="Open Sans"/>
                <a:cs typeface="Open Sans"/>
                <a:sym typeface="Open Sans"/>
                <a:hlinkClick r:id="rId5">
                  <a:extLst>
                    <a:ext uri="{A12FA001-AC4F-418D-AE19-62706E023703}">
                      <ahyp:hlinkClr val="tx"/>
                    </a:ext>
                  </a:extLst>
                </a:hlinkClick>
              </a:rPr>
              <a:t>weblink</a:t>
            </a:r>
            <a:r>
              <a:rPr i="1" lang="en-US" sz="1400">
                <a:solidFill>
                  <a:schemeClr val="dk1"/>
                </a:solidFill>
                <a:latin typeface="Open Sans"/>
                <a:ea typeface="Open Sans"/>
                <a:cs typeface="Open Sans"/>
                <a:sym typeface="Open Sans"/>
              </a:rPr>
              <a:t> </a:t>
            </a:r>
            <a:endParaRPr/>
          </a:p>
        </p:txBody>
      </p:sp>
      <p:sp>
        <p:nvSpPr>
          <p:cNvPr id="289" name="Google Shape;289;p16"/>
          <p:cNvSpPr/>
          <p:nvPr/>
        </p:nvSpPr>
        <p:spPr>
          <a:xfrm>
            <a:off x="6006269" y="72909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90" name="Google Shape;290;p16"/>
          <p:cNvPicPr preferRelativeResize="0"/>
          <p:nvPr/>
        </p:nvPicPr>
        <p:blipFill rotWithShape="1">
          <a:blip r:embed="rId6">
            <a:alphaModFix/>
          </a:blip>
          <a:srcRect b="0" l="0" r="0" t="0"/>
          <a:stretch/>
        </p:blipFill>
        <p:spPr>
          <a:xfrm>
            <a:off x="6107255" y="800059"/>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text&#10;&#10;Description automatically generated" id="296" name="Google Shape;29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8" name="Google Shape;298;p17"/>
          <p:cNvSpPr txBox="1"/>
          <p:nvPr/>
        </p:nvSpPr>
        <p:spPr>
          <a:xfrm>
            <a:off x="850929"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1.3 Blended Finance</a:t>
            </a:r>
            <a:endParaRPr sz="4000">
              <a:solidFill>
                <a:schemeClr val="dk1"/>
              </a:solidFill>
              <a:latin typeface="Open Sans"/>
              <a:ea typeface="Open Sans"/>
              <a:cs typeface="Open Sans"/>
              <a:sym typeface="Open Sans"/>
            </a:endParaRPr>
          </a:p>
        </p:txBody>
      </p:sp>
      <p:pic>
        <p:nvPicPr>
          <p:cNvPr id="299" name="Google Shape;299;p17"/>
          <p:cNvPicPr preferRelativeResize="0"/>
          <p:nvPr/>
        </p:nvPicPr>
        <p:blipFill rotWithShape="1">
          <a:blip r:embed="rId4">
            <a:alphaModFix/>
          </a:blip>
          <a:srcRect b="0" l="0" r="0" t="0"/>
          <a:stretch/>
        </p:blipFill>
        <p:spPr>
          <a:xfrm>
            <a:off x="5321300" y="1809878"/>
            <a:ext cx="6200054" cy="4141544"/>
          </a:xfrm>
          <a:prstGeom prst="rect">
            <a:avLst/>
          </a:prstGeom>
          <a:noFill/>
          <a:ln>
            <a:noFill/>
          </a:ln>
        </p:spPr>
      </p:pic>
      <p:sp>
        <p:nvSpPr>
          <p:cNvPr id="300" name="Google Shape;300;p17"/>
          <p:cNvSpPr/>
          <p:nvPr/>
        </p:nvSpPr>
        <p:spPr>
          <a:xfrm>
            <a:off x="887486" y="2055954"/>
            <a:ext cx="3775552"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Good track record of blended finance</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Liquidity, off-taker and currency risks are less frequent</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Risk mitigation: guarantees and insurance</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Scale of initiatives limits investors participation</a:t>
            </a:r>
            <a:endParaRPr/>
          </a:p>
        </p:txBody>
      </p:sp>
      <p:sp>
        <p:nvSpPr>
          <p:cNvPr id="301" name="Google Shape;301;p17"/>
          <p:cNvSpPr/>
          <p:nvPr/>
        </p:nvSpPr>
        <p:spPr>
          <a:xfrm>
            <a:off x="887215" y="1389619"/>
            <a:ext cx="4987374"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1.3.3 Blended Finance and Clean Energy Projects</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302" name="Google Shape;302;p17"/>
          <p:cNvSpPr/>
          <p:nvPr/>
        </p:nvSpPr>
        <p:spPr>
          <a:xfrm>
            <a:off x="6720428" y="6099305"/>
            <a:ext cx="5009266" cy="294541"/>
          </a:xfrm>
          <a:prstGeom prst="rect">
            <a:avLst/>
          </a:prstGeom>
          <a:noFill/>
          <a:ln>
            <a:noFill/>
          </a:ln>
        </p:spPr>
        <p:txBody>
          <a:bodyPr anchorCtr="0" anchor="t" bIns="45700" lIns="91425" spcFirstLastPara="1" rIns="91425" wrap="square" tIns="45700">
            <a:normAutofit/>
          </a:bodyPr>
          <a:lstStyle/>
          <a:p>
            <a:pPr indent="-228600" lvl="0" marL="228600" marR="0" rtl="0" algn="r">
              <a:lnSpc>
                <a:spcPct val="90000"/>
              </a:lnSpc>
              <a:spcBef>
                <a:spcPts val="0"/>
              </a:spcBef>
              <a:spcAft>
                <a:spcPts val="0"/>
              </a:spcAft>
              <a:buClr>
                <a:schemeClr val="dk1"/>
              </a:buClr>
              <a:buSzPts val="1400"/>
              <a:buFont typeface="Arial"/>
              <a:buNone/>
            </a:pPr>
            <a:r>
              <a:rPr i="1" lang="en-US" sz="1400">
                <a:solidFill>
                  <a:schemeClr val="dk1"/>
                </a:solidFill>
                <a:latin typeface="Open Sans"/>
                <a:ea typeface="Open Sans"/>
                <a:cs typeface="Open Sans"/>
                <a:sym typeface="Open Sans"/>
              </a:rPr>
              <a:t>Source: Convergence © </a:t>
            </a:r>
            <a:r>
              <a:rPr i="1" lang="en-US" sz="1400" u="sng">
                <a:solidFill>
                  <a:schemeClr val="dk1"/>
                </a:solidFill>
                <a:latin typeface="Open Sans"/>
                <a:ea typeface="Open Sans"/>
                <a:cs typeface="Open Sans"/>
                <a:sym typeface="Open Sans"/>
                <a:hlinkClick r:id="rId5">
                  <a:extLst>
                    <a:ext uri="{A12FA001-AC4F-418D-AE19-62706E023703}">
                      <ahyp:hlinkClr val="tx"/>
                    </a:ext>
                  </a:extLst>
                </a:hlinkClick>
              </a:rPr>
              <a:t>weblink</a:t>
            </a:r>
            <a:r>
              <a:rPr i="1" lang="en-US" sz="1400">
                <a:solidFill>
                  <a:schemeClr val="dk1"/>
                </a:solidFill>
                <a:latin typeface="Open Sans"/>
                <a:ea typeface="Open Sans"/>
                <a:cs typeface="Open Sans"/>
                <a:sym typeface="Open Sans"/>
              </a:rPr>
              <a:t> </a:t>
            </a:r>
            <a:endParaRPr/>
          </a:p>
        </p:txBody>
      </p:sp>
      <p:sp>
        <p:nvSpPr>
          <p:cNvPr id="303" name="Google Shape;303;p17"/>
          <p:cNvSpPr/>
          <p:nvPr/>
        </p:nvSpPr>
        <p:spPr>
          <a:xfrm>
            <a:off x="6002956"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17.mp3" id="304" name="Google Shape;304;p17"/>
          <p:cNvPicPr preferRelativeResize="0"/>
          <p:nvPr/>
        </p:nvPicPr>
        <p:blipFill rotWithShape="1">
          <a:blip r:embed="rId6">
            <a:alphaModFix/>
          </a:blip>
          <a:srcRect b="0" l="0" r="0" t="0"/>
          <a:stretch/>
        </p:blipFill>
        <p:spPr>
          <a:xfrm>
            <a:off x="6074321" y="808575"/>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Graphical user interface, text&#10;&#10;Description automatically generated" id="310" name="Google Shape;310;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1" name="Google Shape;311;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2" name="Google Shape;312;p18"/>
          <p:cNvSpPr txBox="1"/>
          <p:nvPr/>
        </p:nvSpPr>
        <p:spPr>
          <a:xfrm>
            <a:off x="850929"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1.3 Blended Finance</a:t>
            </a:r>
            <a:endParaRPr sz="4000">
              <a:solidFill>
                <a:schemeClr val="dk1"/>
              </a:solidFill>
              <a:latin typeface="Open Sans"/>
              <a:ea typeface="Open Sans"/>
              <a:cs typeface="Open Sans"/>
              <a:sym typeface="Open Sans"/>
            </a:endParaRPr>
          </a:p>
        </p:txBody>
      </p:sp>
      <p:pic>
        <p:nvPicPr>
          <p:cNvPr id="313" name="Google Shape;313;p18"/>
          <p:cNvPicPr preferRelativeResize="0"/>
          <p:nvPr/>
        </p:nvPicPr>
        <p:blipFill rotWithShape="1">
          <a:blip r:embed="rId4">
            <a:alphaModFix/>
          </a:blip>
          <a:srcRect b="0" l="0" r="0" t="0"/>
          <a:stretch/>
        </p:blipFill>
        <p:spPr>
          <a:xfrm>
            <a:off x="4320459" y="1874517"/>
            <a:ext cx="7396655" cy="4215793"/>
          </a:xfrm>
          <a:prstGeom prst="rect">
            <a:avLst/>
          </a:prstGeom>
          <a:noFill/>
          <a:ln>
            <a:noFill/>
          </a:ln>
        </p:spPr>
      </p:pic>
      <p:sp>
        <p:nvSpPr>
          <p:cNvPr id="314" name="Google Shape;314;p18"/>
          <p:cNvSpPr txBox="1"/>
          <p:nvPr>
            <p:ph idx="1" type="body"/>
          </p:nvPr>
        </p:nvSpPr>
        <p:spPr>
          <a:xfrm>
            <a:off x="850690" y="1913941"/>
            <a:ext cx="3212024" cy="407017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Investors are hampered by regulatory constraints.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Development bank mandates do not have enough incentives to maximize capital mobilization for projects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right policies and enabling environment attract private capital.</a:t>
            </a:r>
            <a:endParaRPr/>
          </a:p>
        </p:txBody>
      </p:sp>
      <p:sp>
        <p:nvSpPr>
          <p:cNvPr id="315" name="Google Shape;315;p18"/>
          <p:cNvSpPr/>
          <p:nvPr/>
        </p:nvSpPr>
        <p:spPr>
          <a:xfrm>
            <a:off x="887215" y="1389619"/>
            <a:ext cx="621792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1.3.4 Barriers to the Flow of Capital</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316" name="Google Shape;316;p18"/>
          <p:cNvSpPr txBox="1"/>
          <p:nvPr/>
        </p:nvSpPr>
        <p:spPr>
          <a:xfrm>
            <a:off x="5199630" y="6107804"/>
            <a:ext cx="654355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Open Sans"/>
                <a:ea typeface="Open Sans"/>
                <a:cs typeface="Open Sans"/>
                <a:sym typeface="Open Sans"/>
              </a:rPr>
              <a:t>(Climate Policy Initiative Report, 2018)</a:t>
            </a:r>
            <a:endParaRPr i="1" sz="1400">
              <a:solidFill>
                <a:schemeClr val="dk1"/>
              </a:solidFill>
              <a:latin typeface="Calibri"/>
              <a:ea typeface="Calibri"/>
              <a:cs typeface="Calibri"/>
              <a:sym typeface="Calibri"/>
            </a:endParaRPr>
          </a:p>
        </p:txBody>
      </p:sp>
      <p:sp>
        <p:nvSpPr>
          <p:cNvPr id="317" name="Google Shape;317;p18"/>
          <p:cNvSpPr/>
          <p:nvPr/>
        </p:nvSpPr>
        <p:spPr>
          <a:xfrm>
            <a:off x="6002956"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18.mp3" id="318" name="Google Shape;318;p18"/>
          <p:cNvPicPr preferRelativeResize="0"/>
          <p:nvPr/>
        </p:nvPicPr>
        <p:blipFill rotWithShape="1">
          <a:blip r:embed="rId5">
            <a:alphaModFix/>
          </a:blip>
          <a:srcRect b="0" l="0" r="0" t="0"/>
          <a:stretch/>
        </p:blipFill>
        <p:spPr>
          <a:xfrm>
            <a:off x="6074321" y="79457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Graphical user interface, text&#10;&#10;Description automatically generated" id="324" name="Google Shape;324;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5" name="Google Shape;32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6" name="Google Shape;326;p19"/>
          <p:cNvSpPr/>
          <p:nvPr/>
        </p:nvSpPr>
        <p:spPr>
          <a:xfrm>
            <a:off x="861815" y="1373714"/>
            <a:ext cx="765302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1.3.5 Incentivising</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Blended Finance for Energy Projects</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327" name="Google Shape;327;p19"/>
          <p:cNvSpPr txBox="1"/>
          <p:nvPr/>
        </p:nvSpPr>
        <p:spPr>
          <a:xfrm>
            <a:off x="850929"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1.3 Blended Finance</a:t>
            </a:r>
            <a:endParaRPr sz="4000">
              <a:solidFill>
                <a:schemeClr val="dk1"/>
              </a:solidFill>
              <a:latin typeface="Open Sans"/>
              <a:ea typeface="Open Sans"/>
              <a:cs typeface="Open Sans"/>
              <a:sym typeface="Open Sans"/>
            </a:endParaRPr>
          </a:p>
        </p:txBody>
      </p:sp>
      <p:sp>
        <p:nvSpPr>
          <p:cNvPr id="328" name="Google Shape;328;p19"/>
          <p:cNvSpPr txBox="1"/>
          <p:nvPr>
            <p:ph idx="1" type="body"/>
          </p:nvPr>
        </p:nvSpPr>
        <p:spPr>
          <a:xfrm>
            <a:off x="858793" y="2015021"/>
            <a:ext cx="955779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Open Sans"/>
                <a:ea typeface="Open Sans"/>
                <a:cs typeface="Open Sans"/>
                <a:sym typeface="Open Sans"/>
              </a:rPr>
              <a:t>Alignment</a:t>
            </a:r>
            <a:r>
              <a:rPr lang="en-US" sz="2000">
                <a:latin typeface="Open Sans"/>
                <a:ea typeface="Open Sans"/>
                <a:cs typeface="Open Sans"/>
                <a:sym typeface="Open Sans"/>
              </a:rPr>
              <a:t> of public processes with investors' needs</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Engagement</a:t>
            </a:r>
            <a:r>
              <a:rPr lang="en-US" sz="2000">
                <a:latin typeface="Open Sans"/>
                <a:ea typeface="Open Sans"/>
                <a:cs typeface="Open Sans"/>
                <a:sym typeface="Open Sans"/>
              </a:rPr>
              <a:t> with donors and development finance institutions</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Strengthening</a:t>
            </a:r>
            <a:r>
              <a:rPr lang="en-US" sz="2000">
                <a:latin typeface="Open Sans"/>
                <a:ea typeface="Open Sans"/>
                <a:cs typeface="Open Sans"/>
                <a:sym typeface="Open Sans"/>
              </a:rPr>
              <a:t> existing specialized units</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Leverage </a:t>
            </a:r>
            <a:r>
              <a:rPr lang="en-US" sz="2000">
                <a:latin typeface="Open Sans"/>
                <a:ea typeface="Open Sans"/>
                <a:cs typeface="Open Sans"/>
                <a:sym typeface="Open Sans"/>
              </a:rPr>
              <a:t>multi-stakeholder initiatives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329" name="Google Shape;329;p19"/>
          <p:cNvSpPr/>
          <p:nvPr/>
        </p:nvSpPr>
        <p:spPr>
          <a:xfrm>
            <a:off x="8047956"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19.mp3" id="330" name="Google Shape;330;p19"/>
          <p:cNvPicPr preferRelativeResize="0"/>
          <p:nvPr/>
        </p:nvPicPr>
        <p:blipFill rotWithShape="1">
          <a:blip r:embed="rId4">
            <a:alphaModFix/>
          </a:blip>
          <a:srcRect b="0" l="0" r="0" t="0"/>
          <a:stretch/>
        </p:blipFill>
        <p:spPr>
          <a:xfrm>
            <a:off x="8119321" y="7985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Graphical user interface, text&#10;&#10;Description automatically generated" id="101" name="Google Shape;101;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105" name="Google Shape;105;p2"/>
          <p:cNvSpPr txBox="1"/>
          <p:nvPr/>
        </p:nvSpPr>
        <p:spPr>
          <a:xfrm>
            <a:off x="859117" y="-359811"/>
            <a:ext cx="7651304" cy="17266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b="0" lang="en-US" sz="4000" u="none">
                <a:solidFill>
                  <a:schemeClr val="dk1"/>
                </a:solidFill>
                <a:latin typeface="Open Sans"/>
                <a:ea typeface="Open Sans"/>
                <a:cs typeface="Open Sans"/>
                <a:sym typeface="Open Sans"/>
              </a:rPr>
              <a:t>Learning Outcomes</a:t>
            </a:r>
            <a:endParaRPr/>
          </a:p>
        </p:txBody>
      </p:sp>
      <p:sp>
        <p:nvSpPr>
          <p:cNvPr id="106" name="Google Shape;106;p2"/>
          <p:cNvSpPr txBox="1"/>
          <p:nvPr/>
        </p:nvSpPr>
        <p:spPr>
          <a:xfrm>
            <a:off x="854027" y="1370789"/>
            <a:ext cx="8279931" cy="390511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9CC2E5"/>
              </a:buClr>
              <a:buSzPts val="2000"/>
              <a:buFont typeface="Arial"/>
              <a:buNone/>
            </a:pPr>
            <a:r>
              <a:rPr b="1" lang="en-US" sz="2000" u="none">
                <a:solidFill>
                  <a:srgbClr val="9CC2E5"/>
                </a:solidFill>
                <a:latin typeface="Open Sans"/>
                <a:ea typeface="Open Sans"/>
                <a:cs typeface="Open Sans"/>
                <a:sym typeface="Open Sans"/>
              </a:rPr>
              <a:t>By the end of this lecture, you will be able to:</a:t>
            </a:r>
            <a:endParaRPr b="1" sz="2000" u="none">
              <a:solidFill>
                <a:srgbClr val="9CC2E5"/>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ILO1: Understand the </a:t>
            </a:r>
            <a:r>
              <a:rPr b="1" lang="en-US" sz="2000" u="none">
                <a:solidFill>
                  <a:schemeClr val="dk1"/>
                </a:solidFill>
                <a:latin typeface="Open Sans"/>
                <a:ea typeface="Open Sans"/>
                <a:cs typeface="Open Sans"/>
                <a:sym typeface="Open Sans"/>
              </a:rPr>
              <a:t>scale of the financing challenge</a:t>
            </a:r>
            <a:r>
              <a:rPr b="0" lang="en-US" sz="2000" u="none">
                <a:solidFill>
                  <a:schemeClr val="dk1"/>
                </a:solidFill>
                <a:latin typeface="Open Sans"/>
                <a:ea typeface="Open Sans"/>
                <a:cs typeface="Open Sans"/>
                <a:sym typeface="Open Sans"/>
              </a:rPr>
              <a:t> </a:t>
            </a:r>
            <a:br>
              <a:rPr b="0" lang="en-US" sz="2000" u="none">
                <a:solidFill>
                  <a:schemeClr val="dk1"/>
                </a:solidFill>
                <a:latin typeface="Open Sans"/>
                <a:ea typeface="Open Sans"/>
                <a:cs typeface="Open Sans"/>
                <a:sym typeface="Open Sans"/>
              </a:rPr>
            </a:br>
            <a:r>
              <a:rPr b="0" lang="en-US" sz="2000" u="none">
                <a:solidFill>
                  <a:schemeClr val="dk1"/>
                </a:solidFill>
                <a:latin typeface="Open Sans"/>
                <a:ea typeface="Open Sans"/>
                <a:cs typeface="Open Sans"/>
                <a:sym typeface="Open Sans"/>
              </a:rPr>
              <a:t>to meet SDG 7</a:t>
            </a:r>
            <a:endParaRPr b="1" sz="2000" u="none">
              <a:solidFill>
                <a:schemeClr val="dk1"/>
              </a:solidFill>
              <a:latin typeface="Calibri"/>
              <a:ea typeface="Calibri"/>
              <a:cs typeface="Calibri"/>
              <a:sym typeface="Calibri"/>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ILO2: Understand the contribution of financial planning </a:t>
            </a:r>
            <a:br>
              <a:rPr b="0" lang="en-US" sz="2000" u="none">
                <a:solidFill>
                  <a:schemeClr val="dk1"/>
                </a:solidFill>
                <a:latin typeface="Open Sans"/>
                <a:ea typeface="Open Sans"/>
                <a:cs typeface="Open Sans"/>
                <a:sym typeface="Open Sans"/>
              </a:rPr>
            </a:br>
            <a:r>
              <a:rPr b="0" lang="en-US" sz="2000" u="none">
                <a:solidFill>
                  <a:schemeClr val="dk1"/>
                </a:solidFill>
                <a:latin typeface="Open Sans"/>
                <a:ea typeface="Open Sans"/>
                <a:cs typeface="Open Sans"/>
                <a:sym typeface="Open Sans"/>
              </a:rPr>
              <a:t>in creating an effective </a:t>
            </a:r>
            <a:r>
              <a:rPr b="1" lang="en-US" sz="2000" u="none">
                <a:solidFill>
                  <a:schemeClr val="dk1"/>
                </a:solidFill>
                <a:latin typeface="Open Sans"/>
                <a:ea typeface="Open Sans"/>
                <a:cs typeface="Open Sans"/>
                <a:sym typeface="Open Sans"/>
              </a:rPr>
              <a:t>enabling environment</a:t>
            </a:r>
            <a:r>
              <a:rPr b="0" lang="en-US" sz="2000" u="none">
                <a:solidFill>
                  <a:schemeClr val="dk1"/>
                </a:solidFill>
                <a:latin typeface="Open Sans"/>
                <a:ea typeface="Open Sans"/>
                <a:cs typeface="Open Sans"/>
                <a:sym typeface="Open Sans"/>
              </a:rPr>
              <a:t>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ILO3: Understand the principles of </a:t>
            </a:r>
            <a:r>
              <a:rPr b="1" lang="en-US" sz="2000" u="none">
                <a:solidFill>
                  <a:schemeClr val="dk1"/>
                </a:solidFill>
                <a:latin typeface="Open Sans"/>
                <a:ea typeface="Open Sans"/>
                <a:cs typeface="Open Sans"/>
                <a:sym typeface="Open Sans"/>
              </a:rPr>
              <a:t>blended finance</a:t>
            </a:r>
            <a:r>
              <a:rPr b="0" lang="en-US" sz="2000" u="none">
                <a:solidFill>
                  <a:schemeClr val="dk1"/>
                </a:solidFill>
                <a:latin typeface="Open Sans"/>
                <a:ea typeface="Open Sans"/>
                <a:cs typeface="Open Sans"/>
                <a:sym typeface="Open Sans"/>
              </a:rPr>
              <a:t> </a:t>
            </a:r>
            <a:br>
              <a:rPr b="0" lang="en-US" sz="2000" u="none">
                <a:solidFill>
                  <a:schemeClr val="dk1"/>
                </a:solidFill>
                <a:latin typeface="Open Sans"/>
                <a:ea typeface="Open Sans"/>
                <a:cs typeface="Open Sans"/>
                <a:sym typeface="Open Sans"/>
              </a:rPr>
            </a:br>
            <a:r>
              <a:rPr b="0" lang="en-US" sz="2000" u="none">
                <a:solidFill>
                  <a:schemeClr val="dk1"/>
                </a:solidFill>
                <a:latin typeface="Open Sans"/>
                <a:ea typeface="Open Sans"/>
                <a:cs typeface="Open Sans"/>
                <a:sym typeface="Open Sans"/>
              </a:rPr>
              <a:t>and its significance to</a:t>
            </a:r>
            <a:r>
              <a:rPr b="1" lang="en-US" sz="2000" u="none">
                <a:solidFill>
                  <a:schemeClr val="dk1"/>
                </a:solidFill>
                <a:latin typeface="Open Sans"/>
                <a:ea typeface="Open Sans"/>
                <a:cs typeface="Open Sans"/>
                <a:sym typeface="Open Sans"/>
              </a:rPr>
              <a:t> </a:t>
            </a:r>
            <a:r>
              <a:rPr b="0" lang="en-US" sz="2000" u="none">
                <a:solidFill>
                  <a:schemeClr val="dk1"/>
                </a:solidFill>
                <a:latin typeface="Open Sans"/>
                <a:ea typeface="Open Sans"/>
                <a:cs typeface="Open Sans"/>
                <a:sym typeface="Open Sans"/>
              </a:rPr>
              <a:t>financial planning</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ILO4: Map the </a:t>
            </a:r>
            <a:r>
              <a:rPr b="1" lang="en-US" sz="2000" u="none">
                <a:solidFill>
                  <a:schemeClr val="dk1"/>
                </a:solidFill>
                <a:latin typeface="Open Sans"/>
                <a:ea typeface="Open Sans"/>
                <a:cs typeface="Open Sans"/>
                <a:sym typeface="Open Sans"/>
              </a:rPr>
              <a:t>outline and structure </a:t>
            </a:r>
            <a:r>
              <a:rPr b="0" lang="en-US" sz="2000" u="none">
                <a:solidFill>
                  <a:schemeClr val="dk1"/>
                </a:solidFill>
                <a:latin typeface="Open Sans"/>
                <a:ea typeface="Open Sans"/>
                <a:cs typeface="Open Sans"/>
                <a:sym typeface="Open Sans"/>
              </a:rPr>
              <a:t>of the course</a:t>
            </a:r>
            <a:endParaRPr b="0" sz="2000" u="non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1600"/>
              <a:buFont typeface="Arial"/>
              <a:buNone/>
            </a:pPr>
            <a:r>
              <a:t/>
            </a:r>
            <a:endParaRPr b="0" sz="1600" u="none">
              <a:solidFill>
                <a:schemeClr val="dk1"/>
              </a:solidFill>
              <a:latin typeface="Calibri"/>
              <a:ea typeface="Calibri"/>
              <a:cs typeface="Calibri"/>
              <a:sym typeface="Calibri"/>
            </a:endParaRPr>
          </a:p>
        </p:txBody>
      </p:sp>
      <p:sp>
        <p:nvSpPr>
          <p:cNvPr id="107" name="Google Shape;107;p2"/>
          <p:cNvSpPr/>
          <p:nvPr/>
        </p:nvSpPr>
        <p:spPr>
          <a:xfrm>
            <a:off x="698622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mp3" id="108" name="Google Shape;108;p2"/>
          <p:cNvPicPr preferRelativeResize="0"/>
          <p:nvPr/>
        </p:nvPicPr>
        <p:blipFill rotWithShape="1">
          <a:blip r:embed="rId4">
            <a:alphaModFix/>
          </a:blip>
          <a:srcRect b="0" l="0" r="0" t="0"/>
          <a:stretch/>
        </p:blipFill>
        <p:spPr>
          <a:xfrm>
            <a:off x="7057588" y="78528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36" name="Google Shape;336;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37" name="Google Shape;337;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38" name="Google Shape;338;p20"/>
          <p:cNvPicPr preferRelativeResize="0"/>
          <p:nvPr/>
        </p:nvPicPr>
        <p:blipFill rotWithShape="1">
          <a:blip r:embed="rId3">
            <a:alphaModFix/>
          </a:blip>
          <a:srcRect b="0" l="0" r="0" t="0"/>
          <a:stretch/>
        </p:blipFill>
        <p:spPr>
          <a:xfrm>
            <a:off x="0" y="12254"/>
            <a:ext cx="12192000" cy="6858000"/>
          </a:xfrm>
          <a:prstGeom prst="rect">
            <a:avLst/>
          </a:prstGeom>
          <a:noFill/>
          <a:ln>
            <a:noFill/>
          </a:ln>
        </p:spPr>
      </p:pic>
      <p:sp>
        <p:nvSpPr>
          <p:cNvPr id="339" name="Google Shape;339;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0" name="Google Shape;340;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41" name="Google Shape;341;p20"/>
          <p:cNvSpPr txBox="1"/>
          <p:nvPr/>
        </p:nvSpPr>
        <p:spPr>
          <a:xfrm>
            <a:off x="865444" y="149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Lecture 1.3 References</a:t>
            </a:r>
            <a:endParaRPr/>
          </a:p>
        </p:txBody>
      </p:sp>
      <p:sp>
        <p:nvSpPr>
          <p:cNvPr id="342" name="Google Shape;342;p20"/>
          <p:cNvSpPr txBox="1"/>
          <p:nvPr/>
        </p:nvSpPr>
        <p:spPr>
          <a:xfrm>
            <a:off x="915922" y="1458475"/>
            <a:ext cx="5424824"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Convergence. Blended Finance. n.d. Viewed 12 February 2021.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https://www.convergence.finance/blended-finance</a:t>
            </a:r>
            <a:r>
              <a:rPr lang="en-US"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Climate Policy Initiative Report. 2018. Blended Finance in Clean Energy: Experiences and Opportunities. Available at: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https://www.climatepolicyinitiative.org/wp-content/uploads/2018/01/Blended-Finance-in-Clean-Energy-Experiences-and-Opportunities.pdf</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raphical user interface, text&#10;&#10;Description automatically generated" id="348" name="Google Shape;348;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9" name="Google Shape;349;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0" name="Google Shape;350;p2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1.4.1 What</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to Expect from this Course</a:t>
            </a:r>
            <a:endParaRPr/>
          </a:p>
        </p:txBody>
      </p:sp>
      <p:sp>
        <p:nvSpPr>
          <p:cNvPr id="351" name="Google Shape;351;p21"/>
          <p:cNvSpPr txBox="1"/>
          <p:nvPr/>
        </p:nvSpPr>
        <p:spPr>
          <a:xfrm>
            <a:off x="879683" y="4640"/>
            <a:ext cx="1090058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1.4 Course Outline and Structure</a:t>
            </a:r>
            <a:endParaRPr sz="4000">
              <a:solidFill>
                <a:schemeClr val="dk1"/>
              </a:solidFill>
              <a:latin typeface="Open Sans"/>
              <a:ea typeface="Open Sans"/>
              <a:cs typeface="Open Sans"/>
              <a:sym typeface="Open Sans"/>
            </a:endParaRPr>
          </a:p>
        </p:txBody>
      </p:sp>
      <p:sp>
        <p:nvSpPr>
          <p:cNvPr id="352" name="Google Shape;352;p21"/>
          <p:cNvSpPr txBox="1"/>
          <p:nvPr>
            <p:ph idx="1" type="body"/>
          </p:nvPr>
        </p:nvSpPr>
        <p:spPr>
          <a:xfrm>
            <a:off x="982908" y="1925227"/>
            <a:ext cx="10039286" cy="344312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Basic knowledge on financial theory</a:t>
            </a:r>
            <a:endParaRPr/>
          </a:p>
          <a:p>
            <a:pPr indent="-228600" lvl="0" marL="228600" rtl="0" algn="l">
              <a:lnSpc>
                <a:spcPct val="100000"/>
              </a:lnSpc>
              <a:spcBef>
                <a:spcPts val="1200"/>
              </a:spcBef>
              <a:spcAft>
                <a:spcPts val="0"/>
              </a:spcAft>
              <a:buClr>
                <a:schemeClr val="dk1"/>
              </a:buClr>
              <a:buSzPts val="2000"/>
              <a:buChar char="•"/>
            </a:pPr>
            <a:r>
              <a:rPr lang="en-US" sz="2000">
                <a:latin typeface="Open Sans"/>
                <a:ea typeface="Open Sans"/>
                <a:cs typeface="Open Sans"/>
                <a:sym typeface="Open Sans"/>
              </a:rPr>
              <a:t>How financing is done in the power sector, particularly in developing countries</a:t>
            </a:r>
            <a:endParaRPr/>
          </a:p>
          <a:p>
            <a:pPr indent="-228600" lvl="0" marL="228600" rtl="0" algn="l">
              <a:lnSpc>
                <a:spcPct val="100000"/>
              </a:lnSpc>
              <a:spcBef>
                <a:spcPts val="1200"/>
              </a:spcBef>
              <a:spcAft>
                <a:spcPts val="0"/>
              </a:spcAft>
              <a:buClr>
                <a:schemeClr val="dk1"/>
              </a:buClr>
              <a:buSzPts val="2000"/>
              <a:buChar char="•"/>
            </a:pPr>
            <a:r>
              <a:rPr lang="en-US" sz="2000">
                <a:latin typeface="Open Sans"/>
                <a:ea typeface="Open Sans"/>
                <a:cs typeface="Open Sans"/>
                <a:sym typeface="Open Sans"/>
              </a:rPr>
              <a:t>How to carry out financial analysis of power projects</a:t>
            </a:r>
            <a:endParaRPr/>
          </a:p>
        </p:txBody>
      </p:sp>
      <p:sp>
        <p:nvSpPr>
          <p:cNvPr id="353" name="Google Shape;353;p21"/>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1.mp3" id="354" name="Google Shape;354;p21"/>
          <p:cNvPicPr preferRelativeResize="0"/>
          <p:nvPr/>
        </p:nvPicPr>
        <p:blipFill rotWithShape="1">
          <a:blip r:embed="rId4">
            <a:alphaModFix/>
          </a:blip>
          <a:srcRect b="0" l="0" r="0" t="0"/>
          <a:stretch/>
        </p:blipFill>
        <p:spPr>
          <a:xfrm>
            <a:off x="9093567" y="7985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Graphical user interface, text&#10;&#10;Description automatically generated" id="360" name="Google Shape;36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1" name="Google Shape;361;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2" name="Google Shape;362;p2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1.4.2 What</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to Expect from this Course</a:t>
            </a:r>
            <a:endParaRPr/>
          </a:p>
        </p:txBody>
      </p:sp>
      <p:sp>
        <p:nvSpPr>
          <p:cNvPr id="363" name="Google Shape;363;p22"/>
          <p:cNvSpPr txBox="1"/>
          <p:nvPr/>
        </p:nvSpPr>
        <p:spPr>
          <a:xfrm>
            <a:off x="879683" y="4640"/>
            <a:ext cx="1081432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1.4 Course Outline and Structure</a:t>
            </a:r>
            <a:endParaRPr sz="4000">
              <a:solidFill>
                <a:schemeClr val="dk1"/>
              </a:solidFill>
              <a:latin typeface="Open Sans"/>
              <a:ea typeface="Open Sans"/>
              <a:cs typeface="Open Sans"/>
              <a:sym typeface="Open Sans"/>
            </a:endParaRPr>
          </a:p>
        </p:txBody>
      </p:sp>
      <p:sp>
        <p:nvSpPr>
          <p:cNvPr id="364" name="Google Shape;364;p22"/>
          <p:cNvSpPr txBox="1"/>
          <p:nvPr>
            <p:ph idx="1" type="body"/>
          </p:nvPr>
        </p:nvSpPr>
        <p:spPr>
          <a:xfrm>
            <a:off x="887215" y="1918926"/>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Use the FINPLAN software tool developed by IAEA </a:t>
            </a:r>
            <a:endParaRPr>
              <a:latin typeface="Calibri"/>
              <a:ea typeface="Calibri"/>
              <a:cs typeface="Calibri"/>
              <a:sym typeface="Calibri"/>
            </a:endParaRPr>
          </a:p>
          <a:p>
            <a:pPr indent="-228600" lvl="0" marL="228600" rtl="0" algn="l">
              <a:lnSpc>
                <a:spcPct val="100000"/>
              </a:lnSpc>
              <a:spcBef>
                <a:spcPts val="1200"/>
              </a:spcBef>
              <a:spcAft>
                <a:spcPts val="0"/>
              </a:spcAft>
              <a:buClr>
                <a:schemeClr val="dk1"/>
              </a:buClr>
              <a:buSzPts val="2000"/>
              <a:buChar char="•"/>
            </a:pPr>
            <a:r>
              <a:rPr lang="en-US" sz="2000">
                <a:latin typeface="Open Sans"/>
                <a:ea typeface="Open Sans"/>
                <a:cs typeface="Open Sans"/>
                <a:sym typeface="Open Sans"/>
              </a:rPr>
              <a:t>A Model for Financial Analysis</a:t>
            </a:r>
            <a:endParaRPr/>
          </a:p>
          <a:p>
            <a:pPr indent="-228600" lvl="0" marL="228600" rtl="0" algn="l">
              <a:lnSpc>
                <a:spcPct val="100000"/>
              </a:lnSpc>
              <a:spcBef>
                <a:spcPts val="1200"/>
              </a:spcBef>
              <a:spcAft>
                <a:spcPts val="0"/>
              </a:spcAft>
              <a:buClr>
                <a:schemeClr val="dk1"/>
              </a:buClr>
              <a:buSzPts val="2000"/>
              <a:buChar char="•"/>
            </a:pPr>
            <a:r>
              <a:rPr lang="en-US" sz="2000">
                <a:latin typeface="Open Sans"/>
                <a:ea typeface="Open Sans"/>
                <a:cs typeface="Open Sans"/>
                <a:sym typeface="Open Sans"/>
              </a:rPr>
              <a:t>Assess the financial viability of plans and projects</a:t>
            </a:r>
            <a:endParaRPr/>
          </a:p>
          <a:p>
            <a:pPr indent="-228600" lvl="0" marL="228600" rtl="0" algn="l">
              <a:lnSpc>
                <a:spcPct val="100000"/>
              </a:lnSpc>
              <a:spcBef>
                <a:spcPts val="1200"/>
              </a:spcBef>
              <a:spcAft>
                <a:spcPts val="0"/>
              </a:spcAft>
              <a:buClr>
                <a:schemeClr val="dk1"/>
              </a:buClr>
              <a:buSzPts val="2000"/>
              <a:buChar char="•"/>
            </a:pPr>
            <a:r>
              <a:rPr lang="en-US" sz="2000">
                <a:latin typeface="Open Sans"/>
                <a:ea typeface="Open Sans"/>
                <a:cs typeface="Open Sans"/>
                <a:sym typeface="Open Sans"/>
              </a:rPr>
              <a:t>More details </a:t>
            </a:r>
            <a:r>
              <a:rPr lang="en-US" sz="2000" u="sng">
                <a:solidFill>
                  <a:schemeClr val="hlink"/>
                </a:solidFill>
                <a:latin typeface="Open Sans"/>
                <a:ea typeface="Open Sans"/>
                <a:cs typeface="Open Sans"/>
                <a:sym typeface="Open Sans"/>
                <a:hlinkClick r:id="rId4"/>
              </a:rPr>
              <a:t>here</a:t>
            </a:r>
            <a:endParaRPr sz="2000">
              <a:latin typeface="Open Sans"/>
              <a:ea typeface="Open Sans"/>
              <a:cs typeface="Open Sans"/>
              <a:sym typeface="Open Sans"/>
            </a:endParaRPr>
          </a:p>
          <a:p>
            <a:pPr indent="-101600" lvl="0" marL="228600" rtl="0" algn="l">
              <a:lnSpc>
                <a:spcPct val="100000"/>
              </a:lnSpc>
              <a:spcBef>
                <a:spcPts val="12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00000"/>
              </a:lnSpc>
              <a:spcBef>
                <a:spcPts val="1200"/>
              </a:spcBef>
              <a:spcAft>
                <a:spcPts val="0"/>
              </a:spcAft>
              <a:buClr>
                <a:schemeClr val="dk1"/>
              </a:buClr>
              <a:buSzPts val="2000"/>
              <a:buNone/>
            </a:pPr>
            <a:r>
              <a:t/>
            </a:r>
            <a:endParaRPr sz="2000">
              <a:latin typeface="Open Sans"/>
              <a:ea typeface="Open Sans"/>
              <a:cs typeface="Open Sans"/>
              <a:sym typeface="Open Sans"/>
            </a:endParaRPr>
          </a:p>
          <a:p>
            <a:pPr indent="-76200" lvl="0" marL="228600" rtl="0" algn="l">
              <a:lnSpc>
                <a:spcPct val="90000"/>
              </a:lnSpc>
              <a:spcBef>
                <a:spcPts val="1200"/>
              </a:spcBef>
              <a:spcAft>
                <a:spcPts val="0"/>
              </a:spcAft>
              <a:buClr>
                <a:schemeClr val="dk1"/>
              </a:buClr>
              <a:buSzPts val="2400"/>
              <a:buNone/>
            </a:pPr>
            <a:r>
              <a:t/>
            </a:r>
            <a:endParaRPr sz="2400"/>
          </a:p>
        </p:txBody>
      </p:sp>
      <p:sp>
        <p:nvSpPr>
          <p:cNvPr id="365" name="Google Shape;365;p22"/>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2.mp3" id="366" name="Google Shape;366;p22"/>
          <p:cNvPicPr preferRelativeResize="0"/>
          <p:nvPr/>
        </p:nvPicPr>
        <p:blipFill rotWithShape="1">
          <a:blip r:embed="rId5">
            <a:alphaModFix/>
          </a:blip>
          <a:srcRect b="0" l="0" r="0" t="0"/>
          <a:stretch/>
        </p:blipFill>
        <p:spPr>
          <a:xfrm>
            <a:off x="9093567" y="797136"/>
            <a:ext cx="812800" cy="812800"/>
          </a:xfrm>
          <a:prstGeom prst="rect">
            <a:avLst/>
          </a:prstGeom>
          <a:noFill/>
          <a:ln>
            <a:noFill/>
          </a:ln>
        </p:spPr>
      </p:pic>
      <p:pic>
        <p:nvPicPr>
          <p:cNvPr id="367" name="Google Shape;367;p22"/>
          <p:cNvPicPr preferRelativeResize="0"/>
          <p:nvPr/>
        </p:nvPicPr>
        <p:blipFill rotWithShape="1">
          <a:blip r:embed="rId6">
            <a:alphaModFix/>
          </a:blip>
          <a:srcRect b="0" l="0" r="0" t="0"/>
          <a:stretch/>
        </p:blipFill>
        <p:spPr>
          <a:xfrm>
            <a:off x="1756067" y="3869493"/>
            <a:ext cx="8679866" cy="226133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Graphical user interface, text&#10;&#10;Description automatically generated" id="373" name="Google Shape;37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4" name="Google Shape;374;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5" name="Google Shape;375;p2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1.4.3 Contents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the Course</a:t>
            </a:r>
            <a:endParaRPr/>
          </a:p>
        </p:txBody>
      </p:sp>
      <p:sp>
        <p:nvSpPr>
          <p:cNvPr id="376" name="Google Shape;376;p23"/>
          <p:cNvSpPr txBox="1"/>
          <p:nvPr/>
        </p:nvSpPr>
        <p:spPr>
          <a:xfrm>
            <a:off x="894060" y="4640"/>
            <a:ext cx="973602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1.4 Course Outline and Structure</a:t>
            </a:r>
            <a:endParaRPr sz="4000">
              <a:solidFill>
                <a:schemeClr val="dk1"/>
              </a:solidFill>
              <a:latin typeface="Open Sans"/>
              <a:ea typeface="Open Sans"/>
              <a:cs typeface="Open Sans"/>
              <a:sym typeface="Open Sans"/>
            </a:endParaRPr>
          </a:p>
        </p:txBody>
      </p:sp>
      <p:sp>
        <p:nvSpPr>
          <p:cNvPr id="377" name="Google Shape;377;p23"/>
          <p:cNvSpPr txBox="1"/>
          <p:nvPr>
            <p:ph idx="1" type="body"/>
          </p:nvPr>
        </p:nvSpPr>
        <p:spPr>
          <a:xfrm>
            <a:off x="887215" y="19401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C00000"/>
              </a:buClr>
              <a:buSzPts val="2000"/>
              <a:buChar char="•"/>
            </a:pPr>
            <a:r>
              <a:rPr b="1" lang="en-US" sz="2000">
                <a:solidFill>
                  <a:srgbClr val="C00000"/>
                </a:solidFill>
                <a:latin typeface="Open Sans"/>
                <a:ea typeface="Open Sans"/>
                <a:cs typeface="Open Sans"/>
                <a:sym typeface="Open Sans"/>
              </a:rPr>
              <a:t>Lecture 1 </a:t>
            </a:r>
            <a:r>
              <a:rPr lang="en-US" sz="2000">
                <a:solidFill>
                  <a:srgbClr val="C00000"/>
                </a:solidFill>
                <a:latin typeface="Open Sans"/>
                <a:ea typeface="Open Sans"/>
                <a:cs typeface="Open Sans"/>
                <a:sym typeface="Open Sans"/>
              </a:rPr>
              <a:t>– Introduction to the Course</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Lecture 2 </a:t>
            </a:r>
            <a:r>
              <a:rPr lang="en-US" sz="2000">
                <a:latin typeface="Open Sans"/>
                <a:ea typeface="Open Sans"/>
                <a:cs typeface="Open Sans"/>
                <a:sym typeface="Open Sans"/>
              </a:rPr>
              <a:t>– Basics of Financing</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Lecture 3 </a:t>
            </a:r>
            <a:r>
              <a:rPr lang="en-US" sz="2000">
                <a:latin typeface="Open Sans"/>
                <a:ea typeface="Open Sans"/>
                <a:cs typeface="Open Sans"/>
                <a:sym typeface="Open Sans"/>
              </a:rPr>
              <a:t>– Financing Power Projects</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Lecture 4 </a:t>
            </a:r>
            <a:r>
              <a:rPr lang="en-US" sz="2000">
                <a:latin typeface="Open Sans"/>
                <a:ea typeface="Open Sans"/>
                <a:cs typeface="Open Sans"/>
                <a:sym typeface="Open Sans"/>
              </a:rPr>
              <a:t>– Project Evaluation and Sources of Financing</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Lecture 5 </a:t>
            </a:r>
            <a:r>
              <a:rPr lang="en-US" sz="2000">
                <a:latin typeface="Open Sans"/>
                <a:ea typeface="Open Sans"/>
                <a:cs typeface="Open Sans"/>
                <a:sym typeface="Open Sans"/>
              </a:rPr>
              <a:t>– Credit Options and FINPLAN Methodology</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Lecture 6 </a:t>
            </a:r>
            <a:r>
              <a:rPr lang="en-US" sz="2000">
                <a:latin typeface="Open Sans"/>
                <a:ea typeface="Open Sans"/>
                <a:cs typeface="Open Sans"/>
                <a:sym typeface="Open Sans"/>
              </a:rPr>
              <a:t>– Asset Depreciation, Financial Statements and Ratios</a:t>
            </a:r>
            <a:endParaRPr/>
          </a:p>
          <a:p>
            <a:pPr indent="-76200" lvl="0" marL="228600" rtl="0" algn="l">
              <a:lnSpc>
                <a:spcPct val="90000"/>
              </a:lnSpc>
              <a:spcBef>
                <a:spcPts val="1200"/>
              </a:spcBef>
              <a:spcAft>
                <a:spcPts val="0"/>
              </a:spcAft>
              <a:buClr>
                <a:schemeClr val="dk1"/>
              </a:buClr>
              <a:buSzPts val="2400"/>
              <a:buNone/>
            </a:pPr>
            <a:r>
              <a:t/>
            </a:r>
            <a:endParaRPr sz="2400"/>
          </a:p>
        </p:txBody>
      </p:sp>
      <p:sp>
        <p:nvSpPr>
          <p:cNvPr id="378" name="Google Shape;378;p23"/>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3.mp3" id="379" name="Google Shape;379;p23"/>
          <p:cNvPicPr preferRelativeResize="0"/>
          <p:nvPr/>
        </p:nvPicPr>
        <p:blipFill rotWithShape="1">
          <a:blip r:embed="rId4">
            <a:alphaModFix/>
          </a:blip>
          <a:srcRect b="0" l="0" r="0" t="0"/>
          <a:stretch/>
        </p:blipFill>
        <p:spPr>
          <a:xfrm>
            <a:off x="9093567" y="7985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Graphical user interface, text&#10;&#10;Description automatically generated" id="385" name="Google Shape;38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6" name="Google Shape;386;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7" name="Google Shape;387;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1.4.4 Contents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the Course</a:t>
            </a:r>
            <a:endParaRPr/>
          </a:p>
        </p:txBody>
      </p:sp>
      <p:sp>
        <p:nvSpPr>
          <p:cNvPr id="388" name="Google Shape;388;p24"/>
          <p:cNvSpPr txBox="1"/>
          <p:nvPr/>
        </p:nvSpPr>
        <p:spPr>
          <a:xfrm>
            <a:off x="879683" y="4640"/>
            <a:ext cx="10728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1.4 Course Outline and Structure</a:t>
            </a:r>
            <a:endParaRPr sz="4000">
              <a:solidFill>
                <a:schemeClr val="dk1"/>
              </a:solidFill>
              <a:latin typeface="Open Sans"/>
              <a:ea typeface="Open Sans"/>
              <a:cs typeface="Open Sans"/>
              <a:sym typeface="Open Sans"/>
            </a:endParaRPr>
          </a:p>
        </p:txBody>
      </p:sp>
      <p:sp>
        <p:nvSpPr>
          <p:cNvPr id="389" name="Google Shape;389;p24"/>
          <p:cNvSpPr txBox="1"/>
          <p:nvPr>
            <p:ph idx="1" type="body"/>
          </p:nvPr>
        </p:nvSpPr>
        <p:spPr>
          <a:xfrm>
            <a:off x="887215" y="19401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Open Sans"/>
                <a:ea typeface="Open Sans"/>
                <a:cs typeface="Open Sans"/>
                <a:sym typeface="Open Sans"/>
              </a:rPr>
              <a:t>Hands-on Material 1 </a:t>
            </a:r>
            <a:r>
              <a:rPr lang="en-US" sz="2000">
                <a:latin typeface="Open Sans"/>
                <a:ea typeface="Open Sans"/>
                <a:cs typeface="Open Sans"/>
                <a:sym typeface="Open Sans"/>
              </a:rPr>
              <a:t>– FINPLAN Installation</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2 </a:t>
            </a:r>
            <a:r>
              <a:rPr lang="en-US" sz="2000">
                <a:latin typeface="Open Sans"/>
                <a:ea typeface="Open Sans"/>
                <a:cs typeface="Open Sans"/>
                <a:sym typeface="Open Sans"/>
              </a:rPr>
              <a:t>– FINPLAN Interface: Case Data</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3 </a:t>
            </a:r>
            <a:r>
              <a:rPr lang="en-US" sz="2000">
                <a:latin typeface="Open Sans"/>
                <a:ea typeface="Open Sans"/>
                <a:cs typeface="Open Sans"/>
                <a:sym typeface="Open Sans"/>
              </a:rPr>
              <a:t>– FINPLAN Interface: Plant Data</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4 </a:t>
            </a:r>
            <a:r>
              <a:rPr lang="en-US" sz="2000">
                <a:latin typeface="Open Sans"/>
                <a:ea typeface="Open Sans"/>
                <a:cs typeface="Open Sans"/>
                <a:sym typeface="Open Sans"/>
              </a:rPr>
              <a:t>– FINPLAN Interface: Financial Data</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5 </a:t>
            </a:r>
            <a:r>
              <a:rPr lang="en-US" sz="2000">
                <a:latin typeface="Open Sans"/>
                <a:ea typeface="Open Sans"/>
                <a:cs typeface="Open Sans"/>
                <a:sym typeface="Open Sans"/>
              </a:rPr>
              <a:t>– FINPLAN Results Interpretation</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5 </a:t>
            </a:r>
            <a:r>
              <a:rPr lang="en-US" sz="2000">
                <a:latin typeface="Open Sans"/>
                <a:ea typeface="Open Sans"/>
                <a:cs typeface="Open Sans"/>
                <a:sym typeface="Open Sans"/>
              </a:rPr>
              <a:t>– Combined Cycle Power Plant Case Study</a:t>
            </a:r>
            <a:endParaRPr/>
          </a:p>
          <a:p>
            <a:pPr indent="-228600" lvl="0" marL="228600" rtl="0" algn="l">
              <a:lnSpc>
                <a:spcPct val="100000"/>
              </a:lnSpc>
              <a:spcBef>
                <a:spcPts val="1200"/>
              </a:spcBef>
              <a:spcAft>
                <a:spcPts val="0"/>
              </a:spcAft>
              <a:buClr>
                <a:schemeClr val="dk1"/>
              </a:buClr>
              <a:buSzPts val="2000"/>
              <a:buChar char="•"/>
            </a:pPr>
            <a:r>
              <a:rPr b="1" lang="en-US" sz="2000">
                <a:latin typeface="Open Sans"/>
                <a:ea typeface="Open Sans"/>
                <a:cs typeface="Open Sans"/>
                <a:sym typeface="Open Sans"/>
              </a:rPr>
              <a:t>Hands-on Material 6 </a:t>
            </a:r>
            <a:r>
              <a:rPr lang="en-US" sz="2000">
                <a:latin typeface="Open Sans"/>
                <a:ea typeface="Open Sans"/>
                <a:cs typeface="Open Sans"/>
                <a:sym typeface="Open Sans"/>
              </a:rPr>
              <a:t>– Nuclear Power Plant Case Study</a:t>
            </a:r>
            <a:endParaRPr/>
          </a:p>
          <a:p>
            <a:pPr indent="-101600" lvl="0" marL="228600" rtl="0" algn="l">
              <a:lnSpc>
                <a:spcPct val="100000"/>
              </a:lnSpc>
              <a:spcBef>
                <a:spcPts val="1200"/>
              </a:spcBef>
              <a:spcAft>
                <a:spcPts val="0"/>
              </a:spcAft>
              <a:buClr>
                <a:schemeClr val="dk1"/>
              </a:buClr>
              <a:buSzPts val="2000"/>
              <a:buNone/>
            </a:pPr>
            <a:r>
              <a:t/>
            </a:r>
            <a:endParaRPr sz="2000">
              <a:latin typeface="Open Sans"/>
              <a:ea typeface="Open Sans"/>
              <a:cs typeface="Open Sans"/>
              <a:sym typeface="Open Sans"/>
            </a:endParaRPr>
          </a:p>
          <a:p>
            <a:pPr indent="-76200" lvl="0" marL="228600" rtl="0" algn="l">
              <a:lnSpc>
                <a:spcPct val="90000"/>
              </a:lnSpc>
              <a:spcBef>
                <a:spcPts val="1200"/>
              </a:spcBef>
              <a:spcAft>
                <a:spcPts val="0"/>
              </a:spcAft>
              <a:buClr>
                <a:schemeClr val="dk1"/>
              </a:buClr>
              <a:buSzPts val="2400"/>
              <a:buNone/>
            </a:pPr>
            <a:r>
              <a:t/>
            </a:r>
            <a:endParaRPr sz="2400"/>
          </a:p>
        </p:txBody>
      </p:sp>
      <p:sp>
        <p:nvSpPr>
          <p:cNvPr id="390" name="Google Shape;390;p24"/>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391" name="Google Shape;391;p24"/>
          <p:cNvPicPr preferRelativeResize="0"/>
          <p:nvPr/>
        </p:nvPicPr>
        <p:blipFill rotWithShape="1">
          <a:blip r:embed="rId4">
            <a:alphaModFix/>
          </a:blip>
          <a:srcRect b="0" l="0" r="0" t="0"/>
          <a:stretch/>
        </p:blipFill>
        <p:spPr>
          <a:xfrm>
            <a:off x="9093167" y="798139"/>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Graphical user interface, website&#10;&#10;Description automatically generated" id="397" name="Google Shape;39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8" name="Google Shape;398;p25"/>
          <p:cNvSpPr txBox="1"/>
          <p:nvPr/>
        </p:nvSpPr>
        <p:spPr>
          <a:xfrm>
            <a:off x="9271031" y="4657674"/>
            <a:ext cx="226892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Money A., Fanaian S. Pop M., Berdellans I., Hasanovic S., Gritsevskyi A, Stankeviciute L.,</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Tan N., 2021. Lecture 1: Introduction to the course, </a:t>
            </a:r>
            <a:r>
              <a:rPr i="1" lang="en-US" sz="800">
                <a:solidFill>
                  <a:schemeClr val="lt1"/>
                </a:solidFill>
                <a:latin typeface="Open Sans"/>
                <a:ea typeface="Open Sans"/>
                <a:cs typeface="Open Sans"/>
                <a:sym typeface="Open Sans"/>
              </a:rPr>
              <a:t>FinPlan.</a:t>
            </a:r>
            <a:r>
              <a:rPr lang="en-US" sz="800">
                <a:solidFill>
                  <a:schemeClr val="lt1"/>
                </a:solidFill>
                <a:latin typeface="Open Sans"/>
                <a:ea typeface="Open Sans"/>
                <a:cs typeface="Open Sans"/>
                <a:sym typeface="Open Sans"/>
              </a:rPr>
              <a:t> Release Version 1.0.  [online presentation]. Climate Compatible Growth Programme and International Atomic Energy Agency.</a:t>
            </a:r>
            <a:endParaRPr sz="1800">
              <a:solidFill>
                <a:schemeClr val="lt1"/>
              </a:solidFill>
              <a:latin typeface="Calibri"/>
              <a:ea typeface="Calibri"/>
              <a:cs typeface="Calibri"/>
              <a:sym typeface="Calibri"/>
            </a:endParaRPr>
          </a:p>
        </p:txBody>
      </p:sp>
      <p:sp>
        <p:nvSpPr>
          <p:cNvPr id="399" name="Google Shape;399;p25"/>
          <p:cNvSpPr txBox="1"/>
          <p:nvPr/>
        </p:nvSpPr>
        <p:spPr>
          <a:xfrm>
            <a:off x="9899301" y="5886940"/>
            <a:ext cx="2011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400" name="Google Shape;400;p25"/>
          <p:cNvGrpSpPr/>
          <p:nvPr/>
        </p:nvGrpSpPr>
        <p:grpSpPr>
          <a:xfrm>
            <a:off x="3339465" y="4105009"/>
            <a:ext cx="1877504" cy="558800"/>
            <a:chOff x="929196" y="5461000"/>
            <a:chExt cx="1877504" cy="558800"/>
          </a:xfrm>
        </p:grpSpPr>
        <p:sp>
          <p:nvSpPr>
            <p:cNvPr id="401" name="Google Shape;401;p25">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5"/>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03" name="Google Shape;403;p25">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Graphical user interface, text" id="408" name="Google Shape;408;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9" name="Google Shape;409;p26"/>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Graphical user interface, text&#10;&#10;Description automatically generated" id="114" name="Google Shape;114;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5" name="Google Shape;115;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6" name="Google Shape;116;p3"/>
          <p:cNvSpPr/>
          <p:nvPr/>
        </p:nvSpPr>
        <p:spPr>
          <a:xfrm>
            <a:off x="887215" y="1380759"/>
            <a:ext cx="697144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1.1.1 Why is finance required for Sustainable Energy</a:t>
            </a:r>
            <a:endParaRPr b="1" sz="2000">
              <a:solidFill>
                <a:srgbClr val="9CC2E5"/>
              </a:solidFill>
              <a:latin typeface="Open Sans"/>
              <a:ea typeface="Open Sans"/>
              <a:cs typeface="Open Sans"/>
              <a:sym typeface="Open Sans"/>
            </a:endParaRPr>
          </a:p>
        </p:txBody>
      </p:sp>
      <p:sp>
        <p:nvSpPr>
          <p:cNvPr id="117" name="Google Shape;117;p3"/>
          <p:cNvSpPr txBox="1"/>
          <p:nvPr/>
        </p:nvSpPr>
        <p:spPr>
          <a:xfrm>
            <a:off x="870276" y="-4431"/>
            <a:ext cx="5935966" cy="138755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1.1 Financing Affordable and Clean Energy</a:t>
            </a:r>
            <a:endParaRPr sz="4000">
              <a:solidFill>
                <a:schemeClr val="dk1"/>
              </a:solidFill>
              <a:latin typeface="Open Sans"/>
              <a:ea typeface="Open Sans"/>
              <a:cs typeface="Open Sans"/>
              <a:sym typeface="Open Sans"/>
            </a:endParaRPr>
          </a:p>
        </p:txBody>
      </p:sp>
      <p:pic>
        <p:nvPicPr>
          <p:cNvPr descr="Text&#10;&#10;Description automatically generated" id="118" name="Google Shape;118;p3"/>
          <p:cNvPicPr preferRelativeResize="0"/>
          <p:nvPr/>
        </p:nvPicPr>
        <p:blipFill rotWithShape="1">
          <a:blip r:embed="rId4">
            <a:alphaModFix/>
          </a:blip>
          <a:srcRect b="4610" l="3664" r="522" t="4535"/>
          <a:stretch/>
        </p:blipFill>
        <p:spPr>
          <a:xfrm>
            <a:off x="8169085" y="1367425"/>
            <a:ext cx="3424940" cy="4826368"/>
          </a:xfrm>
          <a:prstGeom prst="rect">
            <a:avLst/>
          </a:prstGeom>
          <a:noFill/>
          <a:ln>
            <a:noFill/>
          </a:ln>
        </p:spPr>
      </p:pic>
      <p:sp>
        <p:nvSpPr>
          <p:cNvPr id="119" name="Google Shape;119;p3"/>
          <p:cNvSpPr txBox="1"/>
          <p:nvPr>
            <p:ph idx="1" type="body"/>
          </p:nvPr>
        </p:nvSpPr>
        <p:spPr>
          <a:xfrm>
            <a:off x="845003" y="1825625"/>
            <a:ext cx="6665200" cy="39064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Energy infrastructure is capital intensive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Investment is also needed for generation, storage, transmission, distribution</a:t>
            </a:r>
            <a:endParaRPr/>
          </a:p>
          <a:p>
            <a:pPr indent="-228600" lvl="0" marL="228600" rtl="0" algn="l">
              <a:lnSpc>
                <a:spcPct val="90000"/>
              </a:lnSpc>
              <a:spcBef>
                <a:spcPts val="1000"/>
              </a:spcBef>
              <a:spcAft>
                <a:spcPts val="0"/>
              </a:spcAft>
              <a:buClr>
                <a:schemeClr val="dk1"/>
              </a:buClr>
              <a:buSzPts val="2000"/>
              <a:buFont typeface="Arial"/>
              <a:buChar char="•"/>
            </a:pPr>
            <a:r>
              <a:rPr lang="en-US" sz="2000">
                <a:latin typeface="Open Sans"/>
                <a:ea typeface="Open Sans"/>
                <a:cs typeface="Open Sans"/>
                <a:sym typeface="Open Sans"/>
              </a:rPr>
              <a:t>Most investment cost is upfront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Returns on investment in the longer term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Challenges of financing affordable, clean energy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SDG 7 is not achievable without effective investment planning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0" name="Google Shape;120;p3"/>
          <p:cNvSpPr txBox="1"/>
          <p:nvPr/>
        </p:nvSpPr>
        <p:spPr>
          <a:xfrm>
            <a:off x="9074552" y="6098522"/>
            <a:ext cx="27741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sdgs.un.org/goals/goal7</a:t>
            </a:r>
            <a:endParaRPr/>
          </a:p>
        </p:txBody>
      </p:sp>
      <p:sp>
        <p:nvSpPr>
          <p:cNvPr id="121" name="Google Shape;121;p3"/>
          <p:cNvSpPr/>
          <p:nvPr/>
        </p:nvSpPr>
        <p:spPr>
          <a:xfrm>
            <a:off x="6908356"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22" name="Google Shape;122;p3"/>
          <p:cNvPicPr preferRelativeResize="0"/>
          <p:nvPr/>
        </p:nvPicPr>
        <p:blipFill rotWithShape="1">
          <a:blip r:embed="rId5">
            <a:alphaModFix/>
          </a:blip>
          <a:srcRect b="0" l="0" r="0" t="0"/>
          <a:stretch/>
        </p:blipFill>
        <p:spPr>
          <a:xfrm>
            <a:off x="6998975" y="454163"/>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1.1.2 The Status of SDG Financing </a:t>
            </a:r>
            <a:endParaRPr/>
          </a:p>
        </p:txBody>
      </p:sp>
      <p:sp>
        <p:nvSpPr>
          <p:cNvPr id="131" name="Google Shape;131;p4"/>
          <p:cNvSpPr txBox="1"/>
          <p:nvPr/>
        </p:nvSpPr>
        <p:spPr>
          <a:xfrm>
            <a:off x="894061" y="4640"/>
            <a:ext cx="608471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1.1 Financing</a:t>
            </a:r>
            <a:r>
              <a:rPr lang="en-US" sz="4000">
                <a:solidFill>
                  <a:schemeClr val="dk1"/>
                </a:solidFill>
                <a:latin typeface="Calibri"/>
                <a:ea typeface="Calibri"/>
                <a:cs typeface="Calibri"/>
                <a:sym typeface="Calibri"/>
              </a:rPr>
              <a:t> </a:t>
            </a:r>
            <a:r>
              <a:rPr lang="en-US" sz="4000">
                <a:solidFill>
                  <a:schemeClr val="dk1"/>
                </a:solidFill>
                <a:latin typeface="Open Sans"/>
                <a:ea typeface="Open Sans"/>
                <a:cs typeface="Open Sans"/>
                <a:sym typeface="Open Sans"/>
              </a:rPr>
              <a:t>Affordable and Clean Energy</a:t>
            </a:r>
            <a:endParaRPr sz="4000">
              <a:solidFill>
                <a:schemeClr val="dk1"/>
              </a:solidFill>
              <a:latin typeface="Open Sans"/>
              <a:ea typeface="Open Sans"/>
              <a:cs typeface="Open Sans"/>
              <a:sym typeface="Open Sans"/>
            </a:endParaRPr>
          </a:p>
        </p:txBody>
      </p:sp>
      <p:sp>
        <p:nvSpPr>
          <p:cNvPr id="132" name="Google Shape;132;p4"/>
          <p:cNvSpPr txBox="1"/>
          <p:nvPr>
            <p:ph idx="1" type="body"/>
          </p:nvPr>
        </p:nvSpPr>
        <p:spPr>
          <a:xfrm>
            <a:off x="887215" y="1939385"/>
            <a:ext cx="1048540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Power generation accounts for around 40% of world’s CO2 emissions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financing requirement to meet SDG 7 is  approx. $1.3 trillion per year to 2030</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Current financing levels are only around US$500 bn per year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Investment is concentrated in richer countries</a:t>
            </a:r>
            <a:endParaRPr/>
          </a:p>
        </p:txBody>
      </p:sp>
      <p:pic>
        <p:nvPicPr>
          <p:cNvPr descr="Text&#10;&#10;Description automatically generated" id="133" name="Google Shape;133;p4"/>
          <p:cNvPicPr preferRelativeResize="0"/>
          <p:nvPr/>
        </p:nvPicPr>
        <p:blipFill rotWithShape="1">
          <a:blip r:embed="rId4">
            <a:alphaModFix/>
          </a:blip>
          <a:srcRect b="0" l="0" r="0" t="0"/>
          <a:stretch/>
        </p:blipFill>
        <p:spPr>
          <a:xfrm>
            <a:off x="843472" y="4413646"/>
            <a:ext cx="10737010" cy="1750611"/>
          </a:xfrm>
          <a:prstGeom prst="rect">
            <a:avLst/>
          </a:prstGeom>
          <a:noFill/>
          <a:ln>
            <a:noFill/>
          </a:ln>
        </p:spPr>
      </p:pic>
      <p:pic>
        <p:nvPicPr>
          <p:cNvPr descr="Icon&#10;&#10;Description automatically generated" id="134" name="Google Shape;134;p4"/>
          <p:cNvPicPr preferRelativeResize="0"/>
          <p:nvPr/>
        </p:nvPicPr>
        <p:blipFill rotWithShape="1">
          <a:blip r:embed="rId5">
            <a:alphaModFix/>
          </a:blip>
          <a:srcRect b="0" l="0" r="0" t="0"/>
          <a:stretch/>
        </p:blipFill>
        <p:spPr>
          <a:xfrm>
            <a:off x="9657212" y="2837691"/>
            <a:ext cx="1628634" cy="1628634"/>
          </a:xfrm>
          <a:prstGeom prst="rect">
            <a:avLst/>
          </a:prstGeom>
          <a:noFill/>
          <a:ln>
            <a:noFill/>
          </a:ln>
        </p:spPr>
      </p:pic>
      <p:sp>
        <p:nvSpPr>
          <p:cNvPr id="135" name="Google Shape;135;p4"/>
          <p:cNvSpPr txBox="1"/>
          <p:nvPr/>
        </p:nvSpPr>
        <p:spPr>
          <a:xfrm>
            <a:off x="9086126" y="6060085"/>
            <a:ext cx="29140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sdgs.un.org/goals/goal7</a:t>
            </a:r>
            <a:endParaRPr/>
          </a:p>
        </p:txBody>
      </p:sp>
      <p:sp>
        <p:nvSpPr>
          <p:cNvPr id="136" name="Google Shape;136;p4"/>
          <p:cNvSpPr/>
          <p:nvPr/>
        </p:nvSpPr>
        <p:spPr>
          <a:xfrm>
            <a:off x="6908356"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4.mp3" id="137" name="Google Shape;137;p4"/>
          <p:cNvPicPr preferRelativeResize="0"/>
          <p:nvPr/>
        </p:nvPicPr>
        <p:blipFill rotWithShape="1">
          <a:blip r:embed="rId6">
            <a:alphaModFix/>
          </a:blip>
          <a:srcRect b="0" l="0" r="0" t="0"/>
          <a:stretch/>
        </p:blipFill>
        <p:spPr>
          <a:xfrm>
            <a:off x="6979721" y="4413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Graphical user interface, text&#10;&#10;Description automatically generated" id="143" name="Google Shape;143;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4" name="Google Shape;144;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5" name="Google Shape;145;p5"/>
          <p:cNvSpPr/>
          <p:nvPr/>
        </p:nvSpPr>
        <p:spPr>
          <a:xfrm>
            <a:off x="872838" y="1389619"/>
            <a:ext cx="7434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1.1.3 Investment is Concentrated in Richer Countries</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146" name="Google Shape;146;p5"/>
          <p:cNvSpPr txBox="1"/>
          <p:nvPr/>
        </p:nvSpPr>
        <p:spPr>
          <a:xfrm>
            <a:off x="865306" y="4640"/>
            <a:ext cx="6130717" cy="13806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1.1 Financing Affordable and Clean Energy</a:t>
            </a:r>
            <a:endParaRPr sz="4000">
              <a:solidFill>
                <a:schemeClr val="dk1"/>
              </a:solidFill>
              <a:latin typeface="Open Sans"/>
              <a:ea typeface="Open Sans"/>
              <a:cs typeface="Open Sans"/>
              <a:sym typeface="Open Sans"/>
            </a:endParaRPr>
          </a:p>
        </p:txBody>
      </p:sp>
      <p:pic>
        <p:nvPicPr>
          <p:cNvPr descr="Chart, bar chart&#10;&#10;Description automatically generated" id="147" name="Google Shape;147;p5"/>
          <p:cNvPicPr preferRelativeResize="0"/>
          <p:nvPr/>
        </p:nvPicPr>
        <p:blipFill rotWithShape="1">
          <a:blip r:embed="rId4">
            <a:alphaModFix/>
          </a:blip>
          <a:srcRect b="0" l="0" r="0" t="0"/>
          <a:stretch/>
        </p:blipFill>
        <p:spPr>
          <a:xfrm>
            <a:off x="5162071" y="2526014"/>
            <a:ext cx="6567576" cy="3859298"/>
          </a:xfrm>
          <a:prstGeom prst="rect">
            <a:avLst/>
          </a:prstGeom>
          <a:noFill/>
          <a:ln>
            <a:noFill/>
          </a:ln>
        </p:spPr>
      </p:pic>
      <p:sp>
        <p:nvSpPr>
          <p:cNvPr id="148" name="Google Shape;148;p5"/>
          <p:cNvSpPr txBox="1"/>
          <p:nvPr/>
        </p:nvSpPr>
        <p:spPr>
          <a:xfrm>
            <a:off x="8970008" y="6082954"/>
            <a:ext cx="2743199"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Open Sans"/>
                <a:ea typeface="Open Sans"/>
                <a:cs typeface="Open Sans"/>
                <a:sym typeface="Open Sans"/>
              </a:rPr>
              <a:t>IEA (2019)</a:t>
            </a:r>
            <a:endParaRPr i="1" sz="1400">
              <a:solidFill>
                <a:schemeClr val="dk1"/>
              </a:solidFill>
              <a:latin typeface="Open Sans"/>
              <a:ea typeface="Open Sans"/>
              <a:cs typeface="Open Sans"/>
              <a:sym typeface="Open Sans"/>
            </a:endParaRPr>
          </a:p>
        </p:txBody>
      </p:sp>
      <p:sp>
        <p:nvSpPr>
          <p:cNvPr id="149" name="Google Shape;149;p5"/>
          <p:cNvSpPr txBox="1"/>
          <p:nvPr>
            <p:ph idx="1" type="body"/>
          </p:nvPr>
        </p:nvSpPr>
        <p:spPr>
          <a:xfrm>
            <a:off x="877511" y="1953762"/>
            <a:ext cx="3782840" cy="384166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Africa and parts of Asia attract comparatively low private investment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Public funding is insufficient to bridge the finance gap</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Development finance is not yet mobilizing enough private finance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Better financial planning </a:t>
            </a:r>
            <a:br>
              <a:rPr lang="en-US" sz="2000">
                <a:latin typeface="Open Sans"/>
                <a:ea typeface="Open Sans"/>
                <a:cs typeface="Open Sans"/>
                <a:sym typeface="Open Sans"/>
              </a:rPr>
            </a:br>
            <a:r>
              <a:rPr lang="en-US" sz="2000">
                <a:latin typeface="Open Sans"/>
                <a:ea typeface="Open Sans"/>
                <a:cs typeface="Open Sans"/>
                <a:sym typeface="Open Sans"/>
              </a:rPr>
              <a:t>of projects could help increase flows</a:t>
            </a:r>
            <a:endParaRPr/>
          </a:p>
          <a:p>
            <a:pPr indent="-76200" lvl="0" marL="228600" rtl="0" algn="l">
              <a:lnSpc>
                <a:spcPct val="100000"/>
              </a:lnSpc>
              <a:spcBef>
                <a:spcPts val="1000"/>
              </a:spcBef>
              <a:spcAft>
                <a:spcPts val="0"/>
              </a:spcAft>
              <a:buClr>
                <a:schemeClr val="dk1"/>
              </a:buClr>
              <a:buSzPts val="2400"/>
              <a:buNone/>
            </a:pPr>
            <a:r>
              <a:t/>
            </a:r>
            <a:endParaRPr sz="2400"/>
          </a:p>
        </p:txBody>
      </p:sp>
      <p:sp>
        <p:nvSpPr>
          <p:cNvPr id="150" name="Google Shape;150;p5"/>
          <p:cNvSpPr/>
          <p:nvPr/>
        </p:nvSpPr>
        <p:spPr>
          <a:xfrm>
            <a:off x="6908356"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51" name="Google Shape;151;p5"/>
          <p:cNvPicPr preferRelativeResize="0"/>
          <p:nvPr/>
        </p:nvPicPr>
        <p:blipFill rotWithShape="1">
          <a:blip r:embed="rId5">
            <a:alphaModFix/>
          </a:blip>
          <a:srcRect b="0" l="0" r="0" t="0"/>
          <a:stretch/>
        </p:blipFill>
        <p:spPr>
          <a:xfrm>
            <a:off x="7009506" y="440917"/>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58" name="Google Shape;158;p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59" name="Google Shape;159;p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60" name="Google Shape;160;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1" name="Google Shape;161;p6"/>
          <p:cNvSpPr txBox="1"/>
          <p:nvPr/>
        </p:nvSpPr>
        <p:spPr>
          <a:xfrm>
            <a:off x="859118" y="-359811"/>
            <a:ext cx="6481962" cy="175543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1.1 Financing Affordable and Clean Energy</a:t>
            </a:r>
            <a:endParaRPr sz="4000">
              <a:solidFill>
                <a:schemeClr val="dk1"/>
              </a:solidFill>
              <a:latin typeface="Open Sans"/>
              <a:ea typeface="Open Sans"/>
              <a:cs typeface="Open Sans"/>
              <a:sym typeface="Open Sans"/>
            </a:endParaRPr>
          </a:p>
        </p:txBody>
      </p:sp>
      <p:sp>
        <p:nvSpPr>
          <p:cNvPr id="162" name="Google Shape;162;p6"/>
          <p:cNvSpPr txBox="1"/>
          <p:nvPr/>
        </p:nvSpPr>
        <p:spPr>
          <a:xfrm>
            <a:off x="854027" y="1963455"/>
            <a:ext cx="8279931" cy="331244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Open Sans"/>
                <a:ea typeface="Open Sans"/>
                <a:cs typeface="Open Sans"/>
                <a:sym typeface="Open Sans"/>
              </a:rPr>
              <a:t>Demand Side Interventions</a:t>
            </a:r>
            <a:endParaRPr/>
          </a:p>
          <a:p>
            <a:pPr indent="-285750" lvl="1" marL="742950" marR="0" rtl="0" algn="l">
              <a:lnSpc>
                <a:spcPct val="10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policy de-risking</a:t>
            </a:r>
            <a:endParaRPr/>
          </a:p>
          <a:p>
            <a:pPr indent="-285750" lvl="1" marL="742950" marR="0" rtl="0" algn="l">
              <a:lnSpc>
                <a:spcPct val="10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financial de-risking</a:t>
            </a:r>
            <a:endParaRPr/>
          </a:p>
          <a:p>
            <a:pPr indent="0" lvl="0" marL="0" marR="0" rtl="0" algn="l">
              <a:lnSpc>
                <a:spcPct val="10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000"/>
              <a:buFont typeface="Arial"/>
              <a:buNone/>
            </a:pPr>
            <a:r>
              <a:rPr b="1" lang="en-US" sz="2000">
                <a:solidFill>
                  <a:schemeClr val="dk1"/>
                </a:solidFill>
                <a:latin typeface="Open Sans"/>
                <a:ea typeface="Open Sans"/>
                <a:cs typeface="Open Sans"/>
                <a:sym typeface="Open Sans"/>
              </a:rPr>
              <a:t>Supply Side Interventions</a:t>
            </a:r>
            <a:endParaRPr/>
          </a:p>
          <a:p>
            <a:pPr indent="-285750" lvl="1" marL="742950" marR="0" rtl="0" algn="l">
              <a:lnSpc>
                <a:spcPct val="10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financial system reform </a:t>
            </a:r>
            <a:endParaRPr/>
          </a:p>
          <a:p>
            <a:pPr indent="-285750" lvl="1" marL="742950" marR="0" rtl="0" algn="l">
              <a:lnSpc>
                <a:spcPct val="10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new low-cost asset classes</a:t>
            </a:r>
            <a:endParaRPr/>
          </a:p>
          <a:p>
            <a:pPr indent="-215900" lvl="0" marL="342900" marR="0" rtl="0" algn="l">
              <a:lnSpc>
                <a:spcPct val="10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63" name="Google Shape;163;p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1.1.4 Priority Actions Required to 2030</a:t>
            </a:r>
            <a:endParaRPr/>
          </a:p>
        </p:txBody>
      </p:sp>
      <p:sp>
        <p:nvSpPr>
          <p:cNvPr id="164" name="Google Shape;164;p6"/>
          <p:cNvSpPr/>
          <p:nvPr/>
        </p:nvSpPr>
        <p:spPr>
          <a:xfrm>
            <a:off x="6908356"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6.mp3" id="165" name="Google Shape;165;p6"/>
          <p:cNvPicPr preferRelativeResize="0"/>
          <p:nvPr/>
        </p:nvPicPr>
        <p:blipFill rotWithShape="1">
          <a:blip r:embed="rId4">
            <a:alphaModFix/>
          </a:blip>
          <a:srcRect b="0" l="0" r="0" t="0"/>
          <a:stretch/>
        </p:blipFill>
        <p:spPr>
          <a:xfrm>
            <a:off x="6979721" y="4435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7"/>
          <p:cNvPicPr preferRelativeResize="0"/>
          <p:nvPr/>
        </p:nvPicPr>
        <p:blipFill rotWithShape="1">
          <a:blip r:embed="rId3">
            <a:alphaModFix/>
          </a:blip>
          <a:srcRect b="0" l="0" r="0" t="0"/>
          <a:stretch/>
        </p:blipFill>
        <p:spPr>
          <a:xfrm>
            <a:off x="0" y="-1605"/>
            <a:ext cx="12192000" cy="6858000"/>
          </a:xfrm>
          <a:prstGeom prst="rect">
            <a:avLst/>
          </a:prstGeom>
          <a:noFill/>
          <a:ln>
            <a:noFill/>
          </a:ln>
        </p:spPr>
      </p:pic>
      <p:sp>
        <p:nvSpPr>
          <p:cNvPr id="172" name="Google Shape;17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7"/>
          <p:cNvSpPr/>
          <p:nvPr/>
        </p:nvSpPr>
        <p:spPr>
          <a:xfrm>
            <a:off x="887215" y="1389619"/>
            <a:ext cx="621792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1.1.5 Capacity Building in the Financial Sector</a:t>
            </a:r>
            <a:endParaRPr/>
          </a:p>
          <a:p>
            <a:pPr indent="0" lvl="0" marL="0" marR="0" rtl="0" algn="l">
              <a:spcBef>
                <a:spcPts val="1200"/>
              </a:spcBef>
              <a:spcAft>
                <a:spcPts val="0"/>
              </a:spcAft>
              <a:buNone/>
            </a:pPr>
            <a:r>
              <a:t/>
            </a:r>
            <a:endParaRPr b="1" sz="1800">
              <a:solidFill>
                <a:schemeClr val="dk1"/>
              </a:solidFill>
              <a:latin typeface="Open Sans"/>
              <a:ea typeface="Open Sans"/>
              <a:cs typeface="Open Sans"/>
              <a:sym typeface="Open Sans"/>
            </a:endParaRPr>
          </a:p>
        </p:txBody>
      </p:sp>
      <p:sp>
        <p:nvSpPr>
          <p:cNvPr id="174" name="Google Shape;174;p7"/>
          <p:cNvSpPr txBox="1"/>
          <p:nvPr/>
        </p:nvSpPr>
        <p:spPr>
          <a:xfrm>
            <a:off x="894061" y="4640"/>
            <a:ext cx="599844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1.1 Financing Affordable and Clean Energy</a:t>
            </a:r>
            <a:endParaRPr sz="4000">
              <a:solidFill>
                <a:schemeClr val="dk1"/>
              </a:solidFill>
              <a:latin typeface="Open Sans"/>
              <a:ea typeface="Open Sans"/>
              <a:cs typeface="Open Sans"/>
              <a:sym typeface="Open Sans"/>
            </a:endParaRPr>
          </a:p>
        </p:txBody>
      </p:sp>
      <p:sp>
        <p:nvSpPr>
          <p:cNvPr id="175" name="Google Shape;175;p7"/>
          <p:cNvSpPr txBox="1"/>
          <p:nvPr>
            <p:ph idx="1" type="body"/>
          </p:nvPr>
        </p:nvSpPr>
        <p:spPr>
          <a:xfrm>
            <a:off x="887215" y="1939385"/>
            <a:ext cx="1061802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Requirement to align financial systems with sustainable development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Lack of access to capital domestically is a major development constraint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Reform of domestic financial sector is the ultimate solution</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Effective domestic financial modelling of projects is critical to build capacity</a:t>
            </a:r>
            <a:endParaRPr/>
          </a:p>
        </p:txBody>
      </p:sp>
      <p:sp>
        <p:nvSpPr>
          <p:cNvPr id="176" name="Google Shape;176;p7"/>
          <p:cNvSpPr/>
          <p:nvPr/>
        </p:nvSpPr>
        <p:spPr>
          <a:xfrm>
            <a:off x="6908356"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77" name="Google Shape;177;p7"/>
          <p:cNvPicPr preferRelativeResize="0"/>
          <p:nvPr/>
        </p:nvPicPr>
        <p:blipFill rotWithShape="1">
          <a:blip r:embed="rId4">
            <a:alphaModFix/>
          </a:blip>
          <a:srcRect b="0" l="0" r="0" t="0"/>
          <a:stretch/>
        </p:blipFill>
        <p:spPr>
          <a:xfrm>
            <a:off x="6995694" y="444102"/>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3" name="Google Shape;183;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84" name="Google Shape;184;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5" name="Google Shape;185;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6" name="Google Shape;186;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7" name="Google Shape;187;p8"/>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8" name="Google Shape;188;p8"/>
          <p:cNvSpPr txBox="1"/>
          <p:nvPr/>
        </p:nvSpPr>
        <p:spPr>
          <a:xfrm>
            <a:off x="865444" y="149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Lecture 1.1 References</a:t>
            </a:r>
            <a:endParaRPr/>
          </a:p>
        </p:txBody>
      </p:sp>
      <p:sp>
        <p:nvSpPr>
          <p:cNvPr id="189" name="Google Shape;189;p8"/>
          <p:cNvSpPr txBox="1"/>
          <p:nvPr/>
        </p:nvSpPr>
        <p:spPr>
          <a:xfrm>
            <a:off x="868888" y="1191775"/>
            <a:ext cx="4906880" cy="2800767"/>
          </a:xfrm>
          <a:prstGeom prst="rect">
            <a:avLst/>
          </a:prstGeom>
          <a:noFill/>
          <a:ln>
            <a:noFill/>
          </a:ln>
        </p:spPr>
        <p:txBody>
          <a:bodyPr anchorCtr="0" anchor="t" bIns="45700" lIns="91425" spcFirstLastPara="1" rIns="91425" wrap="square" tIns="45700">
            <a:spAutoFit/>
          </a:bodyPr>
          <a:lstStyle/>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The Sustainable Development Goals Report-2020 https://sdgs.un.org/sites/default/files/2020-07/The-Sustainable-Development-Goals-Report-2020_Page_14.png</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IEA (2019) World Energy Investment Report. https://www.iea.org/reports/world-energy-investment-2019</a:t>
            </a:r>
            <a:endParaRPr sz="1600">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Graphical user interface, text&#10;&#10;Description automatically generated" id="195" name="Google Shape;195;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7" name="Google Shape;197;p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1.2.1 What is an ‘Enabling Environment’?</a:t>
            </a:r>
            <a:endParaRPr sz="1800">
              <a:solidFill>
                <a:srgbClr val="9CC2E5"/>
              </a:solidFill>
              <a:latin typeface="Calibri"/>
              <a:ea typeface="Calibri"/>
              <a:cs typeface="Calibri"/>
              <a:sym typeface="Calibri"/>
            </a:endParaRPr>
          </a:p>
        </p:txBody>
      </p:sp>
      <p:sp>
        <p:nvSpPr>
          <p:cNvPr id="198" name="Google Shape;198;p9"/>
          <p:cNvSpPr txBox="1"/>
          <p:nvPr/>
        </p:nvSpPr>
        <p:spPr>
          <a:xfrm>
            <a:off x="894059" y="4640"/>
            <a:ext cx="647289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1.2 Importance of an Enabling Environment</a:t>
            </a:r>
            <a:endParaRPr sz="4000">
              <a:solidFill>
                <a:schemeClr val="dk1"/>
              </a:solidFill>
              <a:latin typeface="Open Sans"/>
              <a:ea typeface="Open Sans"/>
              <a:cs typeface="Open Sans"/>
              <a:sym typeface="Open Sans"/>
            </a:endParaRPr>
          </a:p>
        </p:txBody>
      </p:sp>
      <p:pic>
        <p:nvPicPr>
          <p:cNvPr id="199" name="Google Shape;199;p9"/>
          <p:cNvPicPr preferRelativeResize="0"/>
          <p:nvPr/>
        </p:nvPicPr>
        <p:blipFill rotWithShape="1">
          <a:blip r:embed="rId4">
            <a:alphaModFix/>
          </a:blip>
          <a:srcRect b="0" l="0" r="0" t="0"/>
          <a:stretch/>
        </p:blipFill>
        <p:spPr>
          <a:xfrm>
            <a:off x="4543656" y="1773320"/>
            <a:ext cx="4779906" cy="4427918"/>
          </a:xfrm>
          <a:prstGeom prst="rect">
            <a:avLst/>
          </a:prstGeom>
          <a:noFill/>
          <a:ln>
            <a:noFill/>
          </a:ln>
        </p:spPr>
      </p:pic>
      <p:sp>
        <p:nvSpPr>
          <p:cNvPr id="200" name="Google Shape;200;p9"/>
          <p:cNvSpPr/>
          <p:nvPr/>
        </p:nvSpPr>
        <p:spPr>
          <a:xfrm>
            <a:off x="6455844" y="3699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01" name="Google Shape;201;p9"/>
          <p:cNvPicPr preferRelativeResize="0"/>
          <p:nvPr/>
        </p:nvPicPr>
        <p:blipFill rotWithShape="1">
          <a:blip r:embed="rId5">
            <a:alphaModFix/>
          </a:blip>
          <a:srcRect b="0" l="0" r="0" t="0"/>
          <a:stretch/>
        </p:blipFill>
        <p:spPr>
          <a:xfrm>
            <a:off x="6553358" y="433463"/>
            <a:ext cx="813600" cy="81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