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4"/>
  </p:sldMasterIdLst>
  <p:notesMasterIdLst>
    <p:notesMasterId r:id="rId30"/>
  </p:notesMasterIdLst>
  <p:sldIdLst>
    <p:sldId id="256" r:id="rId5"/>
    <p:sldId id="257" r:id="rId6"/>
    <p:sldId id="267" r:id="rId7"/>
    <p:sldId id="271" r:id="rId8"/>
    <p:sldId id="272" r:id="rId9"/>
    <p:sldId id="273" r:id="rId10"/>
    <p:sldId id="293" r:id="rId11"/>
    <p:sldId id="275" r:id="rId12"/>
    <p:sldId id="276" r:id="rId13"/>
    <p:sldId id="277" r:id="rId14"/>
    <p:sldId id="279" r:id="rId15"/>
    <p:sldId id="278" r:id="rId16"/>
    <p:sldId id="292" r:id="rId17"/>
    <p:sldId id="280" r:id="rId18"/>
    <p:sldId id="281" r:id="rId19"/>
    <p:sldId id="282" r:id="rId20"/>
    <p:sldId id="283" r:id="rId21"/>
    <p:sldId id="285" r:id="rId22"/>
    <p:sldId id="291" r:id="rId23"/>
    <p:sldId id="284" r:id="rId24"/>
    <p:sldId id="286" r:id="rId25"/>
    <p:sldId id="287" r:id="rId26"/>
    <p:sldId id="288" r:id="rId27"/>
    <p:sldId id="289" r:id="rId28"/>
    <p:sldId id="29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V6AZ8C0f+rAFzwRujNcEKw==" hashData="f2w/3AEJySY5+BzaU1Vwyi0d7q6MRJ6oY8cBNz8RNbGWquA9lV127J+8uKJZOn9CsIQ4DRNKfe8fRhGGKcm37g=="/>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D3EA"/>
    <a:srgbClr val="C8102E"/>
    <a:srgbClr val="0121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p:restoredTop sz="65738"/>
  </p:normalViewPr>
  <p:slideViewPr>
    <p:cSldViewPr snapToGrid="0">
      <p:cViewPr varScale="1">
        <p:scale>
          <a:sx n="80" d="100"/>
          <a:sy n="80" d="100"/>
        </p:scale>
        <p:origin x="204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06C75D-436C-EE46-83FA-773C741CDC1E}" type="datetimeFigureOut">
              <a:rPr lang="en-US" smtClean="0"/>
              <a:t>11/3/22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Haga clic para editar los estilos de texto maestro</a:t>
            </a:r>
          </a:p>
          <a:p>
            <a:pPr lvl="1"/>
            <a:r>
              <a:rPr lang="en-GB"/>
              <a:t>Segundo nivel</a:t>
            </a:r>
          </a:p>
          <a:p>
            <a:pPr lvl="2"/>
            <a:r>
              <a:rPr lang="en-GB"/>
              <a:t>Tercer nivel</a:t>
            </a:r>
          </a:p>
          <a:p>
            <a:pPr lvl="3"/>
            <a:r>
              <a:rPr lang="en-GB"/>
              <a:t>Cuarto nivel</a:t>
            </a:r>
          </a:p>
          <a:p>
            <a:pPr lvl="4"/>
            <a:r>
              <a:rPr lang="en-GB"/>
              <a:t>Quinto nivel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98FC84-7549-424A-9090-8C112A69B027}" type="slidenum">
              <a:rPr lang="en-US" smtClean="0"/>
              <a:t>‹#›</a:t>
            </a:fld>
            <a:endParaRPr lang="en-US"/>
          </a:p>
        </p:txBody>
      </p:sp>
    </p:spTree>
    <p:extLst>
      <p:ext uri="{BB962C8B-B14F-4D97-AF65-F5344CB8AC3E}">
        <p14:creationId xmlns:p14="http://schemas.microsoft.com/office/powerpoint/2010/main" val="1148651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Esta conferencia profundiza en cómo </a:t>
            </a:r>
            <a:r>
              <a:rPr lang="en-GB" baseline="0" dirty="0"/>
              <a:t>se </a:t>
            </a:r>
            <a:r>
              <a:rPr lang="en-GB" dirty="0"/>
              <a:t>modelan las tecnologías</a:t>
            </a:r>
            <a:r>
              <a:rPr lang="en-GB" baseline="0" dirty="0"/>
              <a:t>. Los conceptos explicados en la conferencia se aplican a </a:t>
            </a:r>
            <a:r>
              <a:rPr lang="en-GB" baseline="0" dirty="0" err="1"/>
              <a:t>OSeMOSYS</a:t>
            </a:r>
            <a:r>
              <a:rPr lang="en-GB" baseline="0" dirty="0"/>
              <a:t>, pero pueden considerarse generales y </a:t>
            </a:r>
            <a:r>
              <a:rPr lang="en-GB" dirty="0"/>
              <a:t>también </a:t>
            </a:r>
            <a:r>
              <a:rPr lang="en-GB" baseline="0" dirty="0"/>
              <a:t>aplicables a otras herramientas. El enfoque estará en la representación de las tecnologías energéticas, pero conceptos similares </a:t>
            </a:r>
            <a:r>
              <a:rPr lang="en-GB" dirty="0"/>
              <a:t>también pueden </a:t>
            </a:r>
            <a:r>
              <a:rPr lang="en-GB" baseline="0" dirty="0"/>
              <a:t>ser aplicados a la representación de los usos del agua y de la tierra. Esto se aclarará más adelante en el curso. </a:t>
            </a:r>
            <a:br>
              <a:rPr lang="en-GB" dirty="0">
                <a:cs typeface="+mn-lt"/>
              </a:rPr>
            </a:br>
            <a:br>
              <a:rPr lang="en-GB" dirty="0">
                <a:cs typeface="+mn-lt"/>
              </a:rPr>
            </a:br>
            <a:r>
              <a:rPr lang="en-GB" baseline="0" dirty="0"/>
              <a:t>Al final de esta clase se espera que el alumno se familiarice con los componentes y procesos de un modelo de sistema energético, comprenda conceptualmente los parámetros más importantes para la representación de las tecnologías en un modelo de sistema energético, comprenda conceptualmente los diferentes costes asociados </a:t>
            </a:r>
            <a:r>
              <a:rPr lang="en-GB" dirty="0"/>
              <a:t>a las </a:t>
            </a:r>
            <a:r>
              <a:rPr lang="en-GB" baseline="0" dirty="0"/>
              <a:t>tecnologías energéticas y, por último, comprenda conceptualmente el impacto de </a:t>
            </a:r>
            <a:r>
              <a:rPr lang="en-GB" baseline="0" dirty="0" err="1"/>
              <a:t>los</a:t>
            </a:r>
            <a:r>
              <a:rPr lang="en-GB" baseline="0" dirty="0"/>
              <a:t> </a:t>
            </a:r>
            <a:r>
              <a:rPr lang="en-GB" baseline="0" dirty="0" err="1"/>
              <a:t>costos</a:t>
            </a:r>
            <a:r>
              <a:rPr lang="en-GB" baseline="0" dirty="0"/>
              <a:t> tecnológicos en el papel de las tecnologías en el suministro energético.</a:t>
            </a:r>
            <a:endParaRPr lang="en-GB" baseline="0" dirty="0">
              <a:cs typeface="Calibri"/>
            </a:endParaRPr>
          </a:p>
          <a:p>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2</a:t>
            </a:fld>
            <a:endParaRPr lang="en-US"/>
          </a:p>
        </p:txBody>
      </p:sp>
    </p:spTree>
    <p:extLst>
      <p:ext uri="{BB962C8B-B14F-4D97-AF65-F5344CB8AC3E}">
        <p14:creationId xmlns:p14="http://schemas.microsoft.com/office/powerpoint/2010/main" val="273801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Por último, también los </a:t>
            </a:r>
            <a:r>
              <a:rPr lang="en-GB" baseline="0" dirty="0"/>
              <a:t>costes variables de funcionamiento y mantenimiento varían con el tiempo. Esta variación está relacionada con las variaciones de los precios de mercado de todos los consumibles que la tecnología utiliza durante su funcionamiento, por ejemplo las sustancias químicas o los combustibles. En el mejor de los casos, habrá muchas variaciones de </a:t>
            </a:r>
            <a:r>
              <a:rPr lang="en-GB" baseline="0" dirty="0" err="1"/>
              <a:t>estos</a:t>
            </a:r>
            <a:r>
              <a:rPr lang="en-GB" baseline="0" dirty="0"/>
              <a:t> </a:t>
            </a:r>
            <a:r>
              <a:rPr lang="en-GB" baseline="0" dirty="0" err="1"/>
              <a:t>costos</a:t>
            </a:r>
            <a:r>
              <a:rPr lang="en-GB" baseline="0" dirty="0"/>
              <a:t> durante un año. Sin embargo, a menudo los combustibles y los productos químicos son adquiridos por un centro de producción en grandes existencias, con contratos a largo plazo y a precio fijo. Esto significa que el coste puede considerarse constante mientras no se renegocie el contrato. En </a:t>
            </a:r>
            <a:r>
              <a:rPr lang="en-GB" baseline="0" dirty="0" err="1"/>
              <a:t>OSeMOSYS</a:t>
            </a:r>
            <a:r>
              <a:rPr lang="en-GB" baseline="0" dirty="0"/>
              <a:t> existe la posibilidad de cambiar </a:t>
            </a:r>
            <a:r>
              <a:rPr lang="en-GB" baseline="0" dirty="0" err="1"/>
              <a:t>los</a:t>
            </a:r>
            <a:r>
              <a:rPr lang="en-GB" baseline="0" dirty="0"/>
              <a:t> </a:t>
            </a:r>
            <a:r>
              <a:rPr lang="en-GB" baseline="0" dirty="0" err="1"/>
              <a:t>costos</a:t>
            </a:r>
            <a:r>
              <a:rPr lang="en-GB" baseline="0" dirty="0"/>
              <a:t> variables cada año. Es importante recordar que </a:t>
            </a:r>
            <a:r>
              <a:rPr lang="en-GB" baseline="0" dirty="0" err="1"/>
              <a:t>los</a:t>
            </a:r>
            <a:r>
              <a:rPr lang="en-GB" baseline="0" dirty="0"/>
              <a:t> </a:t>
            </a:r>
            <a:r>
              <a:rPr lang="en-GB" baseline="0" dirty="0" err="1"/>
              <a:t>costos</a:t>
            </a:r>
            <a:r>
              <a:rPr lang="en-GB" baseline="0" dirty="0"/>
              <a:t> variables son muy diferentes de </a:t>
            </a:r>
            <a:r>
              <a:rPr lang="en-GB" baseline="0" dirty="0" err="1"/>
              <a:t>los</a:t>
            </a:r>
            <a:r>
              <a:rPr lang="en-GB" baseline="0" dirty="0"/>
              <a:t> </a:t>
            </a:r>
            <a:r>
              <a:rPr lang="en-GB" baseline="0" dirty="0" err="1"/>
              <a:t>costos</a:t>
            </a:r>
            <a:r>
              <a:rPr lang="en-GB" baseline="0" dirty="0"/>
              <a:t> fijos o de capital y afectan a la competitividad de una tecnología de forma muy diferente. Los </a:t>
            </a:r>
            <a:r>
              <a:rPr lang="en-GB" baseline="0" dirty="0" err="1"/>
              <a:t>costos</a:t>
            </a:r>
            <a:r>
              <a:rPr lang="en-GB" baseline="0" dirty="0"/>
              <a:t> variables no son proporcionales a la capacidad instalada, como el capital o </a:t>
            </a:r>
            <a:r>
              <a:rPr lang="en-GB" baseline="0" dirty="0" err="1"/>
              <a:t>los</a:t>
            </a:r>
            <a:r>
              <a:rPr lang="en-GB" baseline="0" dirty="0"/>
              <a:t> </a:t>
            </a:r>
            <a:r>
              <a:rPr lang="en-GB" baseline="0" dirty="0" err="1"/>
              <a:t>costos</a:t>
            </a:r>
            <a:r>
              <a:rPr lang="en-GB" baseline="0" dirty="0"/>
              <a:t> fijos, sino a la actividad. En el ejemplo, se supone que una central eléctrica tiene una actividad y produce un output en los años 1, 2 y 3, pero no en el año 4. El coste por unidad de producción es de 2 millones de dólares por PJ. La producción anual es de 1 PJ. Por lo tanto, la central incurre en 2 millones de dólares de costes variables cada año, del año 1 al 3. Como la central no está activa en el año 4, no </a:t>
            </a:r>
            <a:r>
              <a:rPr lang="en-GB" baseline="0" dirty="0" err="1"/>
              <a:t>tendrá</a:t>
            </a:r>
            <a:r>
              <a:rPr lang="en-GB" baseline="0" dirty="0"/>
              <a:t> </a:t>
            </a:r>
            <a:r>
              <a:rPr lang="en-GB" baseline="0" dirty="0" err="1"/>
              <a:t>costos</a:t>
            </a:r>
            <a:r>
              <a:rPr lang="en-GB" baseline="0" dirty="0"/>
              <a:t> variables en ese año. Sin embargo, si sigue existiendo y está instalada, incurrirá </a:t>
            </a:r>
            <a:r>
              <a:rPr lang="en-GB" baseline="0" dirty="0" err="1"/>
              <a:t>en</a:t>
            </a:r>
            <a:r>
              <a:rPr lang="en-GB" baseline="0" dirty="0"/>
              <a:t> </a:t>
            </a:r>
            <a:r>
              <a:rPr lang="en-GB" baseline="0" dirty="0" err="1"/>
              <a:t>costos</a:t>
            </a:r>
            <a:r>
              <a:rPr lang="en-GB" baseline="0" dirty="0"/>
              <a:t> fijos ese mismo año.</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12</a:t>
            </a:fld>
            <a:endParaRPr lang="en-US"/>
          </a:p>
        </p:txBody>
      </p:sp>
    </p:spTree>
    <p:extLst>
      <p:ext uri="{BB962C8B-B14F-4D97-AF65-F5344CB8AC3E}">
        <p14:creationId xmlns:p14="http://schemas.microsoft.com/office/powerpoint/2010/main" val="1226388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Este </a:t>
            </a:r>
            <a:r>
              <a:rPr lang="en-GB" baseline="0" dirty="0"/>
              <a:t>módulo explora cómo los parámetros de </a:t>
            </a:r>
            <a:r>
              <a:rPr lang="en-GB" baseline="0" dirty="0" err="1"/>
              <a:t>costos</a:t>
            </a:r>
            <a:r>
              <a:rPr lang="en-GB" baseline="0" dirty="0"/>
              <a:t> discutidos en las diapositivas anteriores pueden afectar a un problema de </a:t>
            </a:r>
            <a:r>
              <a:rPr lang="en-GB" dirty="0"/>
              <a:t>optimización </a:t>
            </a:r>
            <a:r>
              <a:rPr lang="en-GB" baseline="0" dirty="0"/>
              <a:t>matemática relacionado con la planificación energética. La discusión se basa en un ejemplo muy sencillo, que representa el sistema energético de una isla. Supongamos que la demanda anual de electricidad en una isla es de 250 PJ. Básicamente, las personas y las industrias que viven en la isla consumen 250 PJ en un año. Hay dos centrales eléctricas que pueden utilizarse para satisfacer la demanda anual de electricidad: una central de carbón y otra de gas natural. </a:t>
            </a:r>
            <a:r>
              <a:rPr lang="en-GB" dirty="0"/>
              <a:t>En la tabla se </a:t>
            </a:r>
            <a:r>
              <a:rPr lang="en-GB" baseline="0" dirty="0"/>
              <a:t>indican algunas características de las centrales. En primer lugar, la eficiencia de la central de carbón es menor que la de la central de gas. Esto significa que la central de carbón utiliza más combustible para obtener la misma producción. En segundo lugar, el coste variable es mayor en la central de carbón. En síntesis, el funcionamiento de la central de carbón es más caro y menos eficiente. Sin embargo, la disponibilidad anual del gas natural es menor en comparación con el carbón: hay menos gas. El objetivo es estimar cuánta electricidad debe producir cada una de las centrales para satisfacer la demanda anual, de modo que se pueda minimizar </a:t>
            </a:r>
            <a:r>
              <a:rPr lang="en-GB" baseline="0" dirty="0" err="1"/>
              <a:t>el</a:t>
            </a:r>
            <a:r>
              <a:rPr lang="en-GB" baseline="0" dirty="0"/>
              <a:t> </a:t>
            </a:r>
            <a:r>
              <a:rPr lang="en-GB" baseline="0" dirty="0" err="1"/>
              <a:t>costo</a:t>
            </a:r>
            <a:r>
              <a:rPr lang="en-GB" baseline="0" dirty="0"/>
              <a:t> total del sistema.</a:t>
            </a:r>
            <a:endParaRPr lang="en-GB" dirty="0"/>
          </a:p>
        </p:txBody>
      </p:sp>
      <p:sp>
        <p:nvSpPr>
          <p:cNvPr id="4" name="Slide Number Placeholder 3"/>
          <p:cNvSpPr>
            <a:spLocks noGrp="1"/>
          </p:cNvSpPr>
          <p:nvPr>
            <p:ph type="sldNum" sz="quarter" idx="10"/>
          </p:nvPr>
        </p:nvSpPr>
        <p:spPr/>
        <p:txBody>
          <a:bodyPr/>
          <a:lstStyle/>
          <a:p>
            <a:fld id="{B698FC84-7549-424A-9090-8C112A69B027}" type="slidenum">
              <a:rPr lang="en-US" smtClean="0"/>
              <a:t>14</a:t>
            </a:fld>
            <a:endParaRPr lang="en-US"/>
          </a:p>
        </p:txBody>
      </p:sp>
    </p:spTree>
    <p:extLst>
      <p:ext uri="{BB962C8B-B14F-4D97-AF65-F5344CB8AC3E}">
        <p14:creationId xmlns:p14="http://schemas.microsoft.com/office/powerpoint/2010/main" val="2437306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Ahora la discusión se vuelve un poco más complicada. Sin embargo, es </a:t>
            </a:r>
            <a:r>
              <a:rPr lang="en-GB" baseline="0" dirty="0"/>
              <a:t>importante porque muestra los principios básicos de funcionamiento de cualquier herramienta de modelización de sistemas energéticos. El primer paso para resolver el problema planteado en la diapositiva anterior es descomponerlo en sus partes y datos fundamentales y, a continuación, escribir una formulación matemática para él. Se puede empezar por las partes fundamentales. Éstas se muestran en el cuadrado. Supongamos que </a:t>
            </a:r>
            <a:r>
              <a:rPr lang="en-GB" dirty="0">
                <a:latin typeface="Roboto"/>
                <a:ea typeface="Roboto"/>
              </a:rPr>
              <a:t>X C.L. es la variable de generación eléctrica (en PJ) de la central de carbón </a:t>
            </a:r>
            <a:r>
              <a:rPr lang="en-GB" baseline="0" dirty="0">
                <a:latin typeface="Roboto"/>
                <a:ea typeface="Roboto"/>
              </a:rPr>
              <a:t>y </a:t>
            </a:r>
            <a:r>
              <a:rPr lang="en-GB" dirty="0">
                <a:latin typeface="Roboto"/>
                <a:ea typeface="Roboto"/>
              </a:rPr>
              <a:t>X G.S. es la variable de generación eléctrica (en PJ) de la </a:t>
            </a:r>
            <a:r>
              <a:rPr lang="en-GB" baseline="0" dirty="0">
                <a:latin typeface="Roboto"/>
                <a:ea typeface="Roboto"/>
              </a:rPr>
              <a:t>central </a:t>
            </a:r>
            <a:r>
              <a:rPr lang="en-GB" dirty="0">
                <a:latin typeface="Roboto"/>
                <a:ea typeface="Roboto"/>
              </a:rPr>
              <a:t>de gas</a:t>
            </a:r>
            <a:r>
              <a:rPr lang="en-GB" baseline="0" dirty="0">
                <a:latin typeface="Roboto"/>
                <a:ea typeface="Roboto"/>
              </a:rPr>
              <a:t>. La </a:t>
            </a:r>
            <a:r>
              <a:rPr lang="en-GB" dirty="0">
                <a:latin typeface="Roboto"/>
                <a:ea typeface="Roboto"/>
              </a:rPr>
              <a:t>demanda total a </a:t>
            </a:r>
            <a:r>
              <a:rPr lang="en-GB" baseline="0" dirty="0">
                <a:latin typeface="Roboto"/>
                <a:ea typeface="Roboto"/>
              </a:rPr>
              <a:t>satisfacer es de 250 PJ. La disponibilidad de carbón y gas está limitada a 600 y 300 PJ al año, respectivamente. El </a:t>
            </a:r>
            <a:r>
              <a:rPr lang="en-GB" dirty="0" err="1"/>
              <a:t>costo</a:t>
            </a:r>
            <a:r>
              <a:rPr lang="en-GB" dirty="0"/>
              <a:t> </a:t>
            </a:r>
            <a:r>
              <a:rPr lang="en-GB" baseline="0" dirty="0"/>
              <a:t>de generar un PJ de electricidad a partir de gas y carbón es de 300 y 350 dólares estadounidenses respectivamente.</a:t>
            </a:r>
            <a:endParaRPr lang="en-GB" baseline="0"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15</a:t>
            </a:fld>
            <a:endParaRPr lang="en-US"/>
          </a:p>
        </p:txBody>
      </p:sp>
    </p:spTree>
    <p:extLst>
      <p:ext uri="{BB962C8B-B14F-4D97-AF65-F5344CB8AC3E}">
        <p14:creationId xmlns:p14="http://schemas.microsoft.com/office/powerpoint/2010/main" val="1000481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aseline="0" dirty="0"/>
              <a:t>Veamos ahora la formulación matemática. En primer lugar, hay que escribir la función objetivo. El objetivo es minimizar </a:t>
            </a:r>
            <a:r>
              <a:rPr lang="en-GB" baseline="0" dirty="0" err="1"/>
              <a:t>el</a:t>
            </a:r>
            <a:r>
              <a:rPr lang="en-GB" baseline="0" dirty="0"/>
              <a:t> </a:t>
            </a:r>
            <a:r>
              <a:rPr lang="en-GB" baseline="0" dirty="0" err="1"/>
              <a:t>costo</a:t>
            </a:r>
            <a:r>
              <a:rPr lang="en-GB" baseline="0" dirty="0"/>
              <a:t> total de producción de electricidad. Se trata de la suma de los costes de producción de electricidad con las centrales de carbón y de gas. El </a:t>
            </a:r>
            <a:r>
              <a:rPr lang="en-GB" baseline="0" dirty="0" err="1"/>
              <a:t>costo</a:t>
            </a:r>
            <a:r>
              <a:rPr lang="en-GB" baseline="0" dirty="0"/>
              <a:t> de la central de carbón es igual al </a:t>
            </a:r>
            <a:r>
              <a:rPr lang="en-GB" baseline="0" dirty="0" err="1"/>
              <a:t>costo</a:t>
            </a:r>
            <a:r>
              <a:rPr lang="en-GB" baseline="0" dirty="0"/>
              <a:t> unitario, 350, multiplicado por la generación de carbón (que es la variable desconocida). Del mismo modo, </a:t>
            </a:r>
            <a:r>
              <a:rPr lang="en-GB" baseline="0" dirty="0" err="1"/>
              <a:t>el</a:t>
            </a:r>
            <a:r>
              <a:rPr lang="en-GB" baseline="0" dirty="0"/>
              <a:t> </a:t>
            </a:r>
            <a:r>
              <a:rPr lang="en-GB" baseline="0" dirty="0" err="1"/>
              <a:t>costo</a:t>
            </a:r>
            <a:r>
              <a:rPr lang="en-GB" baseline="0" dirty="0"/>
              <a:t> de la central de gas es igual al </a:t>
            </a:r>
            <a:r>
              <a:rPr lang="en-GB" baseline="0" dirty="0" err="1"/>
              <a:t>costo</a:t>
            </a:r>
            <a:r>
              <a:rPr lang="en-GB" baseline="0" dirty="0"/>
              <a:t> unitario, 300, multiplicado por la generación de gas. Esta minimización debe realizarse respetando algunas restricciones. La primera restricción es que hay que satisfacer la demanda. Es decir, la suma de la generación anual de las dos centrales debe ser al menos igual a 250 </a:t>
            </a:r>
            <a:r>
              <a:rPr lang="en-GB" dirty="0"/>
              <a:t>PJ</a:t>
            </a:r>
            <a:r>
              <a:rPr lang="en-GB" baseline="0" dirty="0"/>
              <a:t>, la demanda anual. La segunda y tercera </a:t>
            </a:r>
            <a:r>
              <a:rPr lang="en-GB" dirty="0"/>
              <a:t>restricción establecen que los usos </a:t>
            </a:r>
            <a:r>
              <a:rPr lang="en-GB" baseline="0" dirty="0"/>
              <a:t>totales de carbón y gas tienen que ser inferiores a la disponibilidad de carbón y gas. El uso se define por la generación (</a:t>
            </a:r>
            <a:r>
              <a:rPr lang="en-GB" dirty="0"/>
              <a:t>X</a:t>
            </a:r>
            <a:r>
              <a:rPr lang="en-GB" baseline="0" dirty="0"/>
              <a:t>) multiplicada por el uso de combustible por unidad de generación. Por último, como la generación es una cantidad física, se supone que es mayor o igual a 0.</a:t>
            </a:r>
            <a:endParaRPr lang="en-GB" baseline="0"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16</a:t>
            </a:fld>
            <a:endParaRPr lang="en-US"/>
          </a:p>
        </p:txBody>
      </p:sp>
    </p:spTree>
    <p:extLst>
      <p:ext uri="{BB962C8B-B14F-4D97-AF65-F5344CB8AC3E}">
        <p14:creationId xmlns:p14="http://schemas.microsoft.com/office/powerpoint/2010/main" val="23130880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Para </a:t>
            </a:r>
            <a:r>
              <a:rPr lang="en-GB" baseline="0" dirty="0"/>
              <a:t>este sencillo problema, el proceso de búsqueda de una solución puede representarse gráficamente. Encontrar una solución significa encontrar los valores de </a:t>
            </a:r>
            <a:r>
              <a:rPr lang="en-GB" dirty="0"/>
              <a:t>X </a:t>
            </a:r>
            <a:r>
              <a:rPr lang="en-GB" baseline="0" dirty="0"/>
              <a:t>C</a:t>
            </a:r>
            <a:r>
              <a:rPr lang="en-GB" dirty="0"/>
              <a:t>.L. </a:t>
            </a:r>
            <a:r>
              <a:rPr lang="en-GB" baseline="0" dirty="0"/>
              <a:t>y </a:t>
            </a:r>
            <a:r>
              <a:rPr lang="en-GB" dirty="0"/>
              <a:t>X </a:t>
            </a:r>
            <a:r>
              <a:rPr lang="en-GB" baseline="0" dirty="0"/>
              <a:t>G.S.</a:t>
            </a:r>
            <a:r>
              <a:rPr lang="en-GB" dirty="0"/>
              <a:t>, </a:t>
            </a:r>
            <a:r>
              <a:rPr lang="en-GB" baseline="0" dirty="0"/>
              <a:t>es decir, el suministro de electricidad por parte de las centrales de carbón y gas. En el gráfico de la derecha se pueden representar primero </a:t>
            </a:r>
            <a:r>
              <a:rPr lang="en-GB" b="1" baseline="0" dirty="0"/>
              <a:t>las </a:t>
            </a:r>
            <a:r>
              <a:rPr lang="en-GB" b="1" dirty="0"/>
              <a:t>restricciones </a:t>
            </a:r>
            <a:r>
              <a:rPr lang="en-GB" b="1" baseline="0" dirty="0"/>
              <a:t>que establecen que </a:t>
            </a:r>
            <a:r>
              <a:rPr lang="en-GB" b="1" dirty="0"/>
              <a:t>X </a:t>
            </a:r>
            <a:r>
              <a:rPr lang="en-GB" b="1" baseline="0" dirty="0"/>
              <a:t>C.L</a:t>
            </a:r>
            <a:r>
              <a:rPr lang="en-GB" b="1" dirty="0"/>
              <a:t>. </a:t>
            </a:r>
            <a:r>
              <a:rPr lang="en-GB" b="1" baseline="0" dirty="0"/>
              <a:t>y X G</a:t>
            </a:r>
            <a:r>
              <a:rPr lang="en-GB" b="1" dirty="0"/>
              <a:t>.S. deben tener </a:t>
            </a:r>
            <a:r>
              <a:rPr lang="en-GB" b="1" baseline="0" dirty="0"/>
              <a:t>valores positivos. Los dos ejes muestran sólo la región de valores positivos. </a:t>
            </a:r>
            <a:r>
              <a:rPr lang="en-GB" baseline="0" dirty="0"/>
              <a:t>En segundo lugar, se puede representar la restricción de la demanda. Ésta establece que la producción combinada de la central de carbón debe ser al menos igual a la demanda, 250 </a:t>
            </a:r>
            <a:r>
              <a:rPr lang="en-GB" dirty="0"/>
              <a:t>PJ</a:t>
            </a:r>
            <a:r>
              <a:rPr lang="en-GB" baseline="0" dirty="0"/>
              <a:t>. Recordando conceptos de álgebra lineal, esta desigualdad se cumple con cualquier valor de </a:t>
            </a:r>
            <a:r>
              <a:rPr lang="en-GB" dirty="0"/>
              <a:t>X C.L. </a:t>
            </a:r>
            <a:r>
              <a:rPr lang="en-GB" baseline="0" dirty="0"/>
              <a:t>y X </a:t>
            </a:r>
            <a:r>
              <a:rPr lang="en-GB" dirty="0"/>
              <a:t>G.S. </a:t>
            </a:r>
            <a:r>
              <a:rPr lang="en-GB" baseline="0" dirty="0"/>
              <a:t>por encima de la línea azul. Entonces, se puede representar la restricción por la cual 2 veces </a:t>
            </a:r>
            <a:r>
              <a:rPr lang="en-GB" dirty="0"/>
              <a:t>X </a:t>
            </a:r>
            <a:r>
              <a:rPr lang="en-GB" baseline="0" dirty="0"/>
              <a:t>G</a:t>
            </a:r>
            <a:r>
              <a:rPr lang="en-GB" dirty="0"/>
              <a:t>.S. </a:t>
            </a:r>
            <a:r>
              <a:rPr lang="en-GB" baseline="0" dirty="0"/>
              <a:t>debe ser inferior a 300, o dicho de otra manera, </a:t>
            </a:r>
            <a:r>
              <a:rPr lang="en-GB" dirty="0"/>
              <a:t>X G.S. </a:t>
            </a:r>
            <a:r>
              <a:rPr lang="en-GB" baseline="0" dirty="0"/>
              <a:t>debe ser inferior a 150. Esta restricción se cumple con cualquier valor a la izquierda de la línea roja. El mismo razonamiento puede aplicarse a los valores de </a:t>
            </a:r>
            <a:r>
              <a:rPr lang="en-GB" dirty="0"/>
              <a:t>X C.L..</a:t>
            </a:r>
            <a:r>
              <a:rPr lang="en-GB" baseline="0" dirty="0"/>
              <a:t> Deben estar por debajo de la línea verde.</a:t>
            </a:r>
            <a:endParaRPr lang="en-GB" baseline="0"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17</a:t>
            </a:fld>
            <a:endParaRPr lang="en-US"/>
          </a:p>
        </p:txBody>
      </p:sp>
    </p:spTree>
    <p:extLst>
      <p:ext uri="{BB962C8B-B14F-4D97-AF65-F5344CB8AC3E}">
        <p14:creationId xmlns:p14="http://schemas.microsoft.com/office/powerpoint/2010/main" val="31736698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s-MX" dirty="0"/>
              <a:t>La pareja de valores de X C.L. y X G.S. que representa la solución del problema debe obedecer todas las restricciones al mismo tiempo. Por lo tanto, debe estar dentro del triángulo rojo definido por las líneas azul, roja y verde del gráfico. Su posición exacta se determina mediante la función de minimización de costos. El costo de la generación de gas es menor que el de la generación de carbón. La solución será entonces la que utilice gas en la medida de lo posible y luego carbón para cubrir la parte restante de la demanda. La solución es entonces la esquina inferior derecha del triángulo.  </a:t>
            </a:r>
          </a:p>
          <a:p>
            <a:pPr>
              <a:defRPr/>
            </a:pPr>
            <a:r>
              <a:rPr lang="es-MX" dirty="0"/>
              <a:t>Este ejemplo ilustrativo muestra la dinámica esencial de cualquier problema de optimización de sistemas energéticos. Una aplicación de </a:t>
            </a:r>
            <a:r>
              <a:rPr lang="es-MX" dirty="0" err="1"/>
              <a:t>OSeMOSYS</a:t>
            </a:r>
            <a:r>
              <a:rPr lang="es-MX" dirty="0"/>
              <a:t> funciona de la misma manera, salvo que suele considerar muchos más años, muchas más tecnologías y materias primas, y demandas potencialmente diferentes, etc. Normalmente, un problema </a:t>
            </a:r>
            <a:r>
              <a:rPr lang="es-MX" dirty="0" err="1"/>
              <a:t>OSeMOSYS</a:t>
            </a:r>
            <a:r>
              <a:rPr lang="es-MX" dirty="0"/>
              <a:t> tiene miles de restricciones. Por lo tanto, es difícil encontrar una solución de forma gráfica, y en su lugar es necesario utilizar un potente software.</a:t>
            </a:r>
            <a:endParaRPr lang="en-GB" dirty="0"/>
          </a:p>
        </p:txBody>
      </p:sp>
      <p:sp>
        <p:nvSpPr>
          <p:cNvPr id="4" name="Slide Number Placeholder 3"/>
          <p:cNvSpPr>
            <a:spLocks noGrp="1"/>
          </p:cNvSpPr>
          <p:nvPr>
            <p:ph type="sldNum" sz="quarter" idx="10"/>
          </p:nvPr>
        </p:nvSpPr>
        <p:spPr/>
        <p:txBody>
          <a:bodyPr/>
          <a:lstStyle/>
          <a:p>
            <a:fld id="{B698FC84-7549-424A-9090-8C112A69B027}" type="slidenum">
              <a:rPr lang="en-US" smtClean="0"/>
              <a:t>18</a:t>
            </a:fld>
            <a:endParaRPr lang="en-US"/>
          </a:p>
        </p:txBody>
      </p:sp>
    </p:spTree>
    <p:extLst>
      <p:ext uri="{BB962C8B-B14F-4D97-AF65-F5344CB8AC3E}">
        <p14:creationId xmlns:p14="http://schemas.microsoft.com/office/powerpoint/2010/main" val="31968792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baseline="0" dirty="0">
                <a:cs typeface="Calibri"/>
              </a:rPr>
              <a:t>Las tecnologías tienen más características que influyen en su competitividad. Éstas también se suelen tener en cuenta en las herramientas de modelización de los sistemas energéticos y en </a:t>
            </a:r>
            <a:r>
              <a:rPr lang="es-MX" baseline="0" dirty="0" err="1">
                <a:cs typeface="Calibri"/>
              </a:rPr>
              <a:t>OSeMOSYS</a:t>
            </a:r>
            <a:r>
              <a:rPr lang="es-MX" baseline="0" dirty="0">
                <a:cs typeface="Calibri"/>
              </a:rPr>
              <a:t>, para poder representar la realidad con mayor fidelidad. Este módulo ilustrará las más importantes de estas características. </a:t>
            </a:r>
          </a:p>
          <a:p>
            <a:r>
              <a:rPr lang="es-MX" baseline="0" dirty="0">
                <a:cs typeface="Calibri"/>
              </a:rPr>
              <a:t>Comencemos con la vida operativa. Es de conocimiento común que un activo o tecnología funciona bien durante cierto tiempo, después del cual comienza a tener muchos problemas debido al envejecimiento. En ese momento, se puede decir que la vida operativa de la tecnología ha terminado y hay que retirarla. Algunas tecnologías son más robustas y tienen una vida más larga. Mientras que otras tienen una vida útil más corta. Esto afecta a su competitividad, ya que influye en cuánto vale la pena invertir en ellas. El ejemplo de la figura lo demuestra. Imaginemos que el coche de la izquierda cuesta 10.000 dólares, mientras que el de la derecha cuesta 15.000 dólares. El coche de la derecha cuesta 1,5 veces el de la izquierda. Sin embargo, el coche de la derecha vive el doble de tiempo que el de la izquierda, 20 años. Si no se tiene en cuenta el rendimiento por un minuto y sólo se pretende asegurar un coche durante el mayor tiempo posible con el menor dinero, ¿cuál se elegiría? Tendría sentido elegir el de la derecha. Para tener un coche durante 20 años, sólo se necesitarían 15.000 dólares en este caso. En el caso de la izquierda habría que volver a comprar el coche al cabo de 10 años y el gasto total ascendería a 20.000 dólares.</a:t>
            </a:r>
          </a:p>
          <a:p>
            <a:endParaRPr lang="en-GB" baseline="0"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20</a:t>
            </a:fld>
            <a:endParaRPr lang="en-US"/>
          </a:p>
        </p:txBody>
      </p:sp>
    </p:spTree>
    <p:extLst>
      <p:ext uri="{BB962C8B-B14F-4D97-AF65-F5344CB8AC3E}">
        <p14:creationId xmlns:p14="http://schemas.microsoft.com/office/powerpoint/2010/main" val="6746113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baseline="0" dirty="0">
                <a:cs typeface="Calibri"/>
              </a:rPr>
              <a:t>Otros parámetros que afectan significativamente a la competitividad de una tecnología son el factor de disponibilidad y el factor de capacidad. Estos son muy importantes en </a:t>
            </a:r>
            <a:r>
              <a:rPr lang="es-MX" baseline="0" dirty="0" err="1">
                <a:cs typeface="Calibri"/>
              </a:rPr>
              <a:t>OSeMOSYS</a:t>
            </a:r>
            <a:r>
              <a:rPr lang="es-MX" baseline="0" dirty="0">
                <a:cs typeface="Calibri"/>
              </a:rPr>
              <a:t>, pero a menudo son complicados de determinar. Usted realizará ejercicios para entender su significado. El factor de disponibilidad y el factor de capacidad representan, en general, cuánto puede producir realmente una tecnología, como proporción de su máximo potencial teórico. El factor de disponibilidad tiene en cuenta las horas de mantenimiento planificado. Es decir, contabiliza el tiempo durante el año en el que los propietarios detendrán la producción para llevar a cabo actividades de mantenimiento regulares. El factor de capacidad tiene en cuenta las horas de paradas no planificadas. Es decir, el tiempo en que la tecnología se rompe inesperadamente. El mantenimiento planificado puede producirse en cualquier momento que el propietario decida durante el año. Las paradas no planificadas pueden producirse en cualquier momento, con una cierta probabilidad. Cuanto mayor sea el tiempo de inactividad por eventos planificados o no planificados, menos rentable será una tecnología.</a:t>
            </a:r>
          </a:p>
          <a:p>
            <a:r>
              <a:rPr lang="es-MX" baseline="0" dirty="0">
                <a:cs typeface="Calibri"/>
              </a:rPr>
              <a:t>Tomemos el ejemplo de una central eléctrica de carbón. Normalmente, necesita pararse entre 1.000 y 2.000 horas al año para su mantenimiento, dependiendo de su antigüedad. Como el número máximo de horas que puede producir en un año es de 8.760, esto significa alrededor de un 15% de paradas previstas, o un factor de disponibilidad del 85%.</a:t>
            </a:r>
          </a:p>
          <a:p>
            <a:endParaRPr lang="en-GB" baseline="0"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21</a:t>
            </a:fld>
            <a:endParaRPr lang="en-US"/>
          </a:p>
        </p:txBody>
      </p:sp>
    </p:spTree>
    <p:extLst>
      <p:ext uri="{BB962C8B-B14F-4D97-AF65-F5344CB8AC3E}">
        <p14:creationId xmlns:p14="http://schemas.microsoft.com/office/powerpoint/2010/main" val="1399897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cs typeface="Calibri"/>
              </a:rPr>
              <a:t>Otra característica que afecta en gran medida a la competitividad de una tecnología es su eficiencia. La eficiencia se define como la relación entre la producción y los insumos. La forma más sencilla de ilustrar el concepto de eficiencia es observar una central eléctrica alimentada con combustibles fósiles. Ésta suele utilizar energía procedente de la combustión de un combustible como entrada y proporciona energía en forma de electricidad como salida. La eficiencia es la relación entre la energía de salida y la energía de entrada. En este caso, la eficiencia es siempre inferior a uno. Es decir, debido a la ley de la termodinámica, la energía de salida es menor que la de entrada, porque una parte se "pierde" en el proceso. El mejor caso sería que la eficiencia fuera igual a 1. Eso significaría que toda la energía de entrada se ha convertido en electricidad y que se ha exprimido el mayor valor posible del combustible. La eficiencia afecta en gran medida a la competitividad de las centrales eléctricas porque influye en la cantidad de combustible que habrá que comprar para producir una determinada cantidad de electricidad. Imaginemos que existen dos centrales de carbón para suministrar electricidad a una región. Una es más nueva y eficiente que la otra. Ambas utilizan el mismo tipo de carbón como insumo. En ese caso, es mejor, en términos de costos, utilizar la central de carbón más eficiente, porque hay que utilizar menos carbón para suministrar la misma electricidad. Así se ahorran los costos de compra del carbón y las emisiones derivadas de su combustión.</a:t>
            </a:r>
          </a:p>
          <a:p>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22</a:t>
            </a:fld>
            <a:endParaRPr lang="en-US"/>
          </a:p>
        </p:txBody>
      </p:sp>
    </p:spTree>
    <p:extLst>
      <p:ext uri="{BB962C8B-B14F-4D97-AF65-F5344CB8AC3E}">
        <p14:creationId xmlns:p14="http://schemas.microsoft.com/office/powerpoint/2010/main" val="14142926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 tasa de descuento es otro parámetro clave, </a:t>
            </a:r>
            <a:r>
              <a:rPr lang="en-GB" baseline="0" dirty="0"/>
              <a:t>porque está relacionada con los costes. En la versión estándar de </a:t>
            </a:r>
            <a:r>
              <a:rPr lang="en-GB" baseline="0" dirty="0" err="1"/>
              <a:t>OSeMOSYS</a:t>
            </a:r>
            <a:r>
              <a:rPr lang="en-GB" baseline="0" dirty="0"/>
              <a:t>, no está relacionada con una tecnología específica, sino que se aplica a todas las tecnologías de la misma manera. La comprensión profunda de la tasa de descuento necesitaría conferencias dedicadas, pero éstas también están fuera del alcance de este curso. Por el momento, sólo se incluye una definición. La economía nos enseña que el valor del dinero disminuye con el tiempo. Es decir, que es más </a:t>
            </a:r>
            <a:r>
              <a:rPr lang="en-GB" dirty="0"/>
              <a:t>valioso </a:t>
            </a:r>
            <a:r>
              <a:rPr lang="en-GB" baseline="0" dirty="0"/>
              <a:t>tener una determinada cantidad hoy que tener la misma cantidad dentro de unos años. El tipo de descuento tiene en cuenta la disminución del valor futuro del dinero. Reduce el valor en un determinado porcentaje cada año. Lo decide el usuario y depende</a:t>
            </a:r>
            <a:r>
              <a:rPr lang="en-GB" dirty="0"/>
              <a:t>, </a:t>
            </a:r>
            <a:r>
              <a:rPr lang="en-GB" baseline="0" dirty="0"/>
              <a:t>entre </a:t>
            </a:r>
            <a:r>
              <a:rPr lang="en-GB" dirty="0"/>
              <a:t>otros factores, </a:t>
            </a:r>
            <a:r>
              <a:rPr lang="en-GB" baseline="0" dirty="0"/>
              <a:t>de la región en la que se encuentre la aplicación. Imaginemos que una determinada tecnología tiene un </a:t>
            </a:r>
            <a:r>
              <a:rPr lang="en-GB" baseline="0" dirty="0" err="1"/>
              <a:t>costo</a:t>
            </a:r>
            <a:r>
              <a:rPr lang="en-GB" baseline="0" dirty="0"/>
              <a:t> fijo de 15 dólares al año y que el propietario quiere poner hoy en el banco el dinero para pagar </a:t>
            </a:r>
            <a:r>
              <a:rPr lang="en-GB" baseline="0" dirty="0" err="1"/>
              <a:t>los</a:t>
            </a:r>
            <a:r>
              <a:rPr lang="en-GB" baseline="0" dirty="0"/>
              <a:t> </a:t>
            </a:r>
            <a:r>
              <a:rPr lang="en-GB" baseline="0" dirty="0" err="1"/>
              <a:t>costos</a:t>
            </a:r>
            <a:r>
              <a:rPr lang="en-GB" baseline="0" dirty="0"/>
              <a:t> fijos de los próximos 10 años. ¿Cuánto dinero tiene que ahorrar el propietario, si se supone que el tipo de descuento anual es del 6%? Para los gastos del primer año hay que apartar 15 dólares. Sin embargo, para los años siguientes hay que reservar cantidades que disminuyen gradualmente. En el año 2, 15 dólares disminuyen en un 6%, es decir, 14,15 dólares. En el año 3, 14,15 dólares disminuyen otro 6%, y así sucesivamente</a:t>
            </a:r>
            <a:r>
              <a:rPr lang="en-GB" dirty="0"/>
              <a:t>. </a:t>
            </a:r>
            <a:endParaRPr lang="en-GB" baseline="0" dirty="0">
              <a:cs typeface="Calibri"/>
            </a:endParaRPr>
          </a:p>
          <a:p>
            <a:r>
              <a:rPr lang="en-GB" baseline="0" dirty="0" err="1"/>
              <a:t>OSeMOSYS</a:t>
            </a:r>
            <a:r>
              <a:rPr lang="en-GB" baseline="0" dirty="0"/>
              <a:t> minimiza todos </a:t>
            </a:r>
            <a:r>
              <a:rPr lang="en-GB" baseline="0" dirty="0" err="1"/>
              <a:t>los</a:t>
            </a:r>
            <a:r>
              <a:rPr lang="en-GB" baseline="0" dirty="0"/>
              <a:t> </a:t>
            </a:r>
            <a:r>
              <a:rPr lang="en-GB" baseline="0" dirty="0" err="1"/>
              <a:t>costos</a:t>
            </a:r>
            <a:r>
              <a:rPr lang="en-GB" baseline="0" dirty="0"/>
              <a:t> actuales, lo que significa que todos </a:t>
            </a:r>
            <a:r>
              <a:rPr lang="en-GB" baseline="0" dirty="0" err="1"/>
              <a:t>los</a:t>
            </a:r>
            <a:r>
              <a:rPr lang="en-GB" baseline="0" dirty="0"/>
              <a:t> </a:t>
            </a:r>
            <a:r>
              <a:rPr lang="en-GB" baseline="0" dirty="0" err="1"/>
              <a:t>costos</a:t>
            </a:r>
            <a:r>
              <a:rPr lang="en-GB" baseline="0" dirty="0"/>
              <a:t> en los que se espera incurrir en los años siguientes </a:t>
            </a:r>
            <a:r>
              <a:rPr lang="en-GB" dirty="0"/>
              <a:t>se </a:t>
            </a:r>
            <a:r>
              <a:rPr lang="en-GB" baseline="0" dirty="0"/>
              <a:t>descuentan con la tasa de descuento asignada.</a:t>
            </a:r>
            <a:endParaRPr lang="en-GB" baseline="0"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23</a:t>
            </a:fld>
            <a:endParaRPr lang="en-US"/>
          </a:p>
        </p:txBody>
      </p:sp>
    </p:spTree>
    <p:extLst>
      <p:ext uri="{BB962C8B-B14F-4D97-AF65-F5344CB8AC3E}">
        <p14:creationId xmlns:p14="http://schemas.microsoft.com/office/powerpoint/2010/main" val="2621121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El primer concepto clave es el </a:t>
            </a:r>
            <a:r>
              <a:rPr lang="en-GB" baseline="0" dirty="0"/>
              <a:t>de capacidad y actividad. Las </a:t>
            </a:r>
            <a:r>
              <a:rPr lang="en-GB" dirty="0"/>
              <a:t>definiciones </a:t>
            </a:r>
            <a:r>
              <a:rPr lang="en-GB" baseline="0" dirty="0"/>
              <a:t>de capacidad y actividad y la diferencia entre ambas se ilustran </a:t>
            </a:r>
            <a:r>
              <a:rPr lang="en-GB" dirty="0"/>
              <a:t>mejor </a:t>
            </a:r>
            <a:r>
              <a:rPr lang="en-GB" baseline="0" dirty="0"/>
              <a:t>con un ejemplo. Como los conceptos son aplicables no sólo a la energía, sino a cualquier tipo de maquinaria o actividad, se elige un ejemplo no relacionado con la energía. Imaginemos una panadería que tiene una máquina de hacer pan. La máquina está representada en el </a:t>
            </a:r>
            <a:r>
              <a:rPr lang="en-GB" dirty="0"/>
              <a:t>centro de </a:t>
            </a:r>
            <a:r>
              <a:rPr lang="en-GB" baseline="0" dirty="0"/>
              <a:t>la figura. Supongamos que, cuando la máquina se carga con 5 kg de harina y 4 litros de agua, al cabo de una hora produce 50 baguettes. Por supuesto, la realidad es más complicada y también intervendrían la levadura, la sal y varias otras etapas. Estas se omiten para simplificar la representación. La figura lleva implícitos dos conceptos importantes. Cuando se dan harina y agua como entradas, se obtienen baguettes como salida. Y existe una relación precisa entre la entrada y la salida. A la hora de definir el papel de una tecnología en un modelo, siempre habrá que definir la naturaleza de los insumos, la naturaleza de los productos relacionados con esos insumos y la relación entre productos e insumos.</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3</a:t>
            </a:fld>
            <a:endParaRPr lang="en-US"/>
          </a:p>
        </p:txBody>
      </p:sp>
    </p:spTree>
    <p:extLst>
      <p:ext uri="{BB962C8B-B14F-4D97-AF65-F5344CB8AC3E}">
        <p14:creationId xmlns:p14="http://schemas.microsoft.com/office/powerpoint/2010/main" val="2732271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Vale la pena introducir </a:t>
            </a:r>
            <a:r>
              <a:rPr lang="en-GB" dirty="0"/>
              <a:t>dos </a:t>
            </a:r>
            <a:r>
              <a:rPr lang="en-GB" baseline="0" dirty="0"/>
              <a:t>conjuntos más de parámetros: los límites inferior y superior de la capacidad y la actividad. El usuario puede (aunque no es necesario) incluirlos en </a:t>
            </a:r>
            <a:r>
              <a:rPr lang="en-GB" baseline="0" dirty="0" err="1"/>
              <a:t>OSeMOSYS</a:t>
            </a:r>
            <a:r>
              <a:rPr lang="en-GB" baseline="0" dirty="0"/>
              <a:t>. Permiten representar los objetivos de inversión o de política. Por ejemplo, el usuario puede introducir límites inferiores y superiores de capacidad para una tecnología para representar los objetivos de capacidad instalada que un gobierno puede tener para un </a:t>
            </a:r>
            <a:r>
              <a:rPr lang="en-GB" baseline="0" dirty="0" err="1"/>
              <a:t>determinado</a:t>
            </a:r>
            <a:r>
              <a:rPr lang="en-GB" baseline="0" dirty="0"/>
              <a:t> </a:t>
            </a:r>
            <a:r>
              <a:rPr lang="en-GB" baseline="0" dirty="0" err="1"/>
              <a:t>año</a:t>
            </a:r>
            <a:r>
              <a:rPr lang="en-GB" baseline="0" dirty="0"/>
              <a:t> o </a:t>
            </a:r>
            <a:r>
              <a:rPr lang="en-GB" dirty="0"/>
              <a:t>el usuario puede introducir límites inferiores y superiores de inversión en capacidad para representar </a:t>
            </a:r>
            <a:r>
              <a:rPr lang="en-GB" baseline="0" dirty="0"/>
              <a:t>proyectos comprometidos en años concretos. O bien, </a:t>
            </a:r>
            <a:r>
              <a:rPr lang="en-GB" dirty="0"/>
              <a:t>el usuario puede introducir límites de actividad inferiores y superiores para representar </a:t>
            </a:r>
            <a:r>
              <a:rPr lang="en-GB" baseline="0" dirty="0"/>
              <a:t>decisiones firmes para que ciertas tecnologías trabajen una cantidad fija en determinados años. Los límites de actividad también pueden utilizarse para restringir el potencial técnico de determinadas tecnologías a </a:t>
            </a:r>
            <a:r>
              <a:rPr lang="en-GB" dirty="0"/>
              <a:t>valores </a:t>
            </a:r>
            <a:r>
              <a:rPr lang="en-GB" baseline="0" dirty="0"/>
              <a:t>realistas</a:t>
            </a:r>
            <a:r>
              <a:rPr lang="en-GB" dirty="0"/>
              <a:t>. </a:t>
            </a:r>
            <a:endParaRPr lang="en-GB" baseline="0" dirty="0">
              <a:cs typeface="Calibri"/>
            </a:endParaRPr>
          </a:p>
          <a:p>
            <a:r>
              <a:rPr lang="en-GB" baseline="0" dirty="0"/>
              <a:t>Introducir este tipo de restricciones es como añadir ecuaciones en la isla</a:t>
            </a:r>
            <a:r>
              <a:rPr lang="en-GB" dirty="0"/>
              <a:t>, </a:t>
            </a:r>
            <a:r>
              <a:rPr lang="en-GB" baseline="0" dirty="0"/>
              <a:t>ejemplo visto </a:t>
            </a:r>
            <a:r>
              <a:rPr lang="en-GB" b="1" baseline="0" dirty="0"/>
              <a:t>en otros módulos</a:t>
            </a:r>
            <a:r>
              <a:rPr lang="en-GB" baseline="0" dirty="0"/>
              <a:t>. Restringe el abanico de posibles soluciones de la optimización y la conduce hacia una determinada dirección decidida por el usuario. En cierto sentido, anula los criterios de rentabilidad. Por lo tanto, si el objetivo de un ejercicio es encontrar realmente las soluciones de </a:t>
            </a:r>
            <a:r>
              <a:rPr lang="en-GB" baseline="0" dirty="0" err="1"/>
              <a:t>menor</a:t>
            </a:r>
            <a:r>
              <a:rPr lang="en-GB" baseline="0" dirty="0"/>
              <a:t> </a:t>
            </a:r>
            <a:r>
              <a:rPr lang="en-GB" baseline="0" dirty="0" err="1"/>
              <a:t>costo</a:t>
            </a:r>
            <a:r>
              <a:rPr lang="en-GB" baseline="0" dirty="0"/>
              <a:t> para el futuro suministro de energía, el usuario debe tener cuidado de no introducir demasiadas de estas restricciones.</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24</a:t>
            </a:fld>
            <a:endParaRPr lang="en-US"/>
          </a:p>
        </p:txBody>
      </p:sp>
    </p:spTree>
    <p:extLst>
      <p:ext uri="{BB962C8B-B14F-4D97-AF65-F5344CB8AC3E}">
        <p14:creationId xmlns:p14="http://schemas.microsoft.com/office/powerpoint/2010/main" val="35601429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25</a:t>
            </a:fld>
            <a:endParaRPr lang="en-US"/>
          </a:p>
        </p:txBody>
      </p:sp>
    </p:spTree>
    <p:extLst>
      <p:ext uri="{BB962C8B-B14F-4D97-AF65-F5344CB8AC3E}">
        <p14:creationId xmlns:p14="http://schemas.microsoft.com/office/powerpoint/2010/main" val="3289351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 el </a:t>
            </a:r>
            <a:r>
              <a:rPr lang="en-GB" baseline="0" dirty="0"/>
              <a:t>ejemplo anterior se ha visto que la máquina permite al panadero obtener como máximo 50 baguettes por hora, si está completamente cargada. Esto significa que el panadero no puede vender más de 50 baguettes cada hora. Imaginemos ahora que la panadería se hace muy popular y tiene un número creciente de clientes. La demanda de pan aumenta y el panadero se da cuenta </a:t>
            </a:r>
            <a:r>
              <a:rPr lang="en-GB" dirty="0"/>
              <a:t>de que existe la </a:t>
            </a:r>
            <a:r>
              <a:rPr lang="en-GB" baseline="0" dirty="0"/>
              <a:t>posibilidad de vender más de 50 baguettes por hora. ¿Cómo podría el panadero vender más? Aumentando la capacidad de la panadería, es decir, invirtiendo en más máquinas de hacer pan. Si el panadero compra dos máquinas más del mismo tipo que la primera, habrá tres máquinas en la panadería, cada una de ellas capaz de producir 50 baguettes por hora. Por lo tanto, la capacidad total de la panadería, es decir, el número de baguettes que la panadería puede producir en una hora, aumentará a 150. Al aumentar la capacidad a 150 baguettes por hora, también puede aumentar la actividad en una hora. Ahora bien, esta inversión tendrá implicaciones en otros gastos de la panadería: por ejemplo, es probable que haya que contratar a más panaderos para atender todas las máquinas al mismo tiempo. Estas implicaciones se discutirán más adelante en la conferencia.</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4</a:t>
            </a:fld>
            <a:endParaRPr lang="en-US"/>
          </a:p>
        </p:txBody>
      </p:sp>
    </p:spTree>
    <p:extLst>
      <p:ext uri="{BB962C8B-B14F-4D97-AF65-F5344CB8AC3E}">
        <p14:creationId xmlns:p14="http://schemas.microsoft.com/office/powerpoint/2010/main" val="3388680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Los conceptos de capacidad y actividad son clave en el tipo de modelización que se realiza en este curso. En primer lugar</a:t>
            </a:r>
            <a:r>
              <a:rPr lang="en-GB" baseline="0" dirty="0"/>
              <a:t>, son importantes en el proceso de </a:t>
            </a:r>
            <a:r>
              <a:rPr lang="en-GB" dirty="0"/>
              <a:t>modelización </a:t>
            </a:r>
            <a:r>
              <a:rPr lang="en-GB" baseline="0" dirty="0"/>
              <a:t>del sistema energético. Por ejemplo, al examinar el suministro de electricidad, un tipo de activo o tecnología central son las centrales eléctricas. Las centrales eléctricas también se definen por su capacidad y su actividad, exactamente igual que la máquina de hacer pan. La figura de </a:t>
            </a:r>
            <a:r>
              <a:rPr lang="en-GB" dirty="0"/>
              <a:t>esta diapositiva </a:t>
            </a:r>
            <a:r>
              <a:rPr lang="en-GB" baseline="0" dirty="0"/>
              <a:t>muestra una central eléctrica de carbón. En el ejemplo</a:t>
            </a:r>
            <a:r>
              <a:rPr lang="en-GB" dirty="0"/>
              <a:t>, </a:t>
            </a:r>
            <a:r>
              <a:rPr lang="en-GB" baseline="0" dirty="0"/>
              <a:t>su capacidad, es decir, la electricidad que puede suministrar en una unidad de tiempo, es de </a:t>
            </a:r>
            <a:r>
              <a:rPr lang="en-GB" dirty="0"/>
              <a:t>1.000 </a:t>
            </a:r>
            <a:r>
              <a:rPr lang="en-GB" baseline="0" dirty="0"/>
              <a:t>GJ por hora. Con un par de </a:t>
            </a:r>
            <a:r>
              <a:rPr lang="en-GB" b="1" baseline="0" dirty="0"/>
              <a:t>operaciones </a:t>
            </a:r>
            <a:r>
              <a:rPr lang="en-GB" baseline="0" dirty="0"/>
              <a:t>descubrimos que esto significa alrededor de 0,23 GJ por segundo, lo que se </a:t>
            </a:r>
            <a:r>
              <a:rPr lang="en-GB" dirty="0"/>
              <a:t>describe como </a:t>
            </a:r>
            <a:r>
              <a:rPr lang="en-GB" baseline="0" dirty="0"/>
              <a:t>0,23 GW. Si esta es la capacidad, la central puede suministrar </a:t>
            </a:r>
            <a:r>
              <a:rPr lang="en-GB" dirty="0"/>
              <a:t>1.000 GJ </a:t>
            </a:r>
            <a:r>
              <a:rPr lang="en-GB" baseline="0" dirty="0"/>
              <a:t>de electricidad en una hora, o </a:t>
            </a:r>
            <a:r>
              <a:rPr lang="en-GB" dirty="0"/>
              <a:t>2.000 </a:t>
            </a:r>
            <a:r>
              <a:rPr lang="en-GB" baseline="0" dirty="0"/>
              <a:t>GJ en dos horas, y así sucesivamente. </a:t>
            </a:r>
            <a:r>
              <a:rPr lang="en-GB" dirty="0"/>
              <a:t>La central </a:t>
            </a:r>
            <a:r>
              <a:rPr lang="en-GB" baseline="0" dirty="0"/>
              <a:t>también puede suministrar menos que esto, si no funciona al máximo posible. Pero no puede suministrar más. La cantidad que la central eléctrica suministre realmente es su actividad. Al mismo tiempo, para que la central eléctrica pueda suministrar esa cantidad de electricidad, necesita alimentarse con carbón. El aporte de carbón necesario para que la central eléctrica produzca </a:t>
            </a:r>
            <a:r>
              <a:rPr lang="en-GB" dirty="0"/>
              <a:t>1.000 </a:t>
            </a:r>
            <a:r>
              <a:rPr lang="en-GB" baseline="0" dirty="0"/>
              <a:t>GJ en una hora es 3 veces mayor</a:t>
            </a:r>
            <a:r>
              <a:rPr lang="en-GB" dirty="0"/>
              <a:t>, es decir, se necesitan </a:t>
            </a:r>
            <a:r>
              <a:rPr lang="en-GB" baseline="0" dirty="0"/>
              <a:t>3.000 GJ </a:t>
            </a:r>
            <a:r>
              <a:rPr lang="en-GB" dirty="0"/>
              <a:t>de carbón para </a:t>
            </a:r>
            <a:r>
              <a:rPr lang="en-GB" baseline="0" dirty="0"/>
              <a:t>una hora, o 6.000 GJ </a:t>
            </a:r>
            <a:r>
              <a:rPr lang="en-GB" dirty="0"/>
              <a:t>para </a:t>
            </a:r>
            <a:r>
              <a:rPr lang="en-GB" baseline="0" dirty="0"/>
              <a:t>dos horas.</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5</a:t>
            </a:fld>
            <a:endParaRPr lang="en-US"/>
          </a:p>
        </p:txBody>
      </p:sp>
    </p:spTree>
    <p:extLst>
      <p:ext uri="{BB962C8B-B14F-4D97-AF65-F5344CB8AC3E}">
        <p14:creationId xmlns:p14="http://schemas.microsoft.com/office/powerpoint/2010/main" val="2352881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 </a:t>
            </a:r>
            <a:r>
              <a:rPr lang="en-GB" dirty="0" err="1"/>
              <a:t>OSeMOSYS </a:t>
            </a:r>
            <a:r>
              <a:rPr lang="en-GB" dirty="0"/>
              <a:t>el modelador </a:t>
            </a:r>
            <a:r>
              <a:rPr lang="en-GB" baseline="0" dirty="0"/>
              <a:t>necesita establecer el valor de un parámetro llamado </a:t>
            </a:r>
            <a:r>
              <a:rPr lang="en-GB" dirty="0"/>
              <a:t>Capacidad-actividad-unidad</a:t>
            </a:r>
            <a:r>
              <a:rPr lang="en-GB" baseline="0" dirty="0"/>
              <a:t>. Este parámetro es necesario debido a la forma en que </a:t>
            </a:r>
            <a:r>
              <a:rPr lang="en-GB" baseline="0" dirty="0" err="1"/>
              <a:t>OSeMOSYS </a:t>
            </a:r>
            <a:r>
              <a:rPr lang="en-GB" baseline="0" dirty="0"/>
              <a:t>está estructurado y es esencial. Representa una relación fija entre la actividad y la capacidad de una tecnología. En concreto, su valor equivale a la actividad que podría generar una unidad de capacidad funcionando al máximo posible durante un año. El valor depende de las unidades que el </a:t>
            </a:r>
            <a:r>
              <a:rPr lang="en-GB" dirty="0"/>
              <a:t>modelizador </a:t>
            </a:r>
            <a:r>
              <a:rPr lang="en-GB" baseline="0" dirty="0"/>
              <a:t>elija para la capacidad y la actividad. Por ejemplo, imaginemos que se </a:t>
            </a:r>
            <a:r>
              <a:rPr lang="en-GB" dirty="0"/>
              <a:t>modela </a:t>
            </a:r>
            <a:r>
              <a:rPr lang="en-GB" baseline="0" dirty="0"/>
              <a:t>una refinería cuya capacidad y actividad se miden en barriles al año. Imaginemos que la capacidad es igual a 365 barriles al año. La actividad, que es el número de barriles entregados en un año, será también de 365. Esto significa que la </a:t>
            </a:r>
            <a:r>
              <a:rPr lang="en-GB" dirty="0"/>
              <a:t>Unidad de Capacidad-Actividad</a:t>
            </a:r>
            <a:r>
              <a:rPr lang="en-GB" baseline="0" dirty="0"/>
              <a:t>, que es la relación entre la actividad en un año y la capacidad, es igual a 1. Si la capacidad se mide en barriles por día y la actividad se sigue midiendo en barriles por año, las cosas cambian. Para la misma refinería, el valor de la capacidad es ahora de 1 barril al día (que es lo mismo que decir 365 barriles al año). El valor de la actividad sigue siendo de 365 barriles al año. Esto significa que la </a:t>
            </a:r>
            <a:r>
              <a:rPr lang="en-GB" dirty="0"/>
              <a:t>unidad capacidad-actividad </a:t>
            </a:r>
            <a:r>
              <a:rPr lang="en-GB" baseline="0" dirty="0"/>
              <a:t>es igual a 365. Ahora puede quedar más clara la importancia de este parámetro: si el </a:t>
            </a:r>
            <a:r>
              <a:rPr lang="en-GB" dirty="0"/>
              <a:t>modelizador </a:t>
            </a:r>
            <a:r>
              <a:rPr lang="en-GB" baseline="0" dirty="0"/>
              <a:t>fija mal el valor del parámetro, hay una representación errónea de cuánta actividad puede provenir de una unidad de capacidad. Esto puede conllevar resultados de </a:t>
            </a:r>
            <a:r>
              <a:rPr lang="en-GB" dirty="0"/>
              <a:t>modelización </a:t>
            </a:r>
            <a:r>
              <a:rPr lang="en-GB" baseline="0" dirty="0"/>
              <a:t>muy poco razonables.</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6</a:t>
            </a:fld>
            <a:endParaRPr lang="en-US"/>
          </a:p>
        </p:txBody>
      </p:sp>
    </p:spTree>
    <p:extLst>
      <p:ext uri="{BB962C8B-B14F-4D97-AF65-F5344CB8AC3E}">
        <p14:creationId xmlns:p14="http://schemas.microsoft.com/office/powerpoint/2010/main" val="3225576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Otra familia de parámetros de entrada que merece especial atención son los parámetros de costes. </a:t>
            </a:r>
            <a:r>
              <a:rPr lang="en-GB" dirty="0" err="1"/>
              <a:t>OSeMOSYS </a:t>
            </a:r>
            <a:r>
              <a:rPr lang="en-GB" dirty="0"/>
              <a:t>es una </a:t>
            </a:r>
            <a:r>
              <a:rPr lang="en-GB" baseline="0" dirty="0"/>
              <a:t>herramienta de </a:t>
            </a:r>
            <a:r>
              <a:rPr lang="en-GB" dirty="0"/>
              <a:t>optimización de costes</a:t>
            </a:r>
            <a:r>
              <a:rPr lang="en-GB" baseline="0" dirty="0"/>
              <a:t>. Encuentra la combinación de tecnologías que tiene el menor costo. Por lo tanto, el aspecto de la mezcla y el papel de cada tecnología en la mezcla dependerá de los costos de cada tecnología. En la ingeniería energética, así como en otros campos de la ingeniería de producción, las tecnologías o los activos físicos incurren normalmente en dos categorías de costes: </a:t>
            </a:r>
            <a:r>
              <a:rPr lang="en-GB" baseline="0" dirty="0" err="1"/>
              <a:t>los</a:t>
            </a:r>
            <a:r>
              <a:rPr lang="en-GB" baseline="0" dirty="0"/>
              <a:t> </a:t>
            </a:r>
            <a:r>
              <a:rPr lang="en-GB" baseline="0" dirty="0" err="1"/>
              <a:t>costos</a:t>
            </a:r>
            <a:r>
              <a:rPr lang="en-GB" baseline="0" dirty="0"/>
              <a:t> de capital y los costes de funcionamiento y mantenimiento. Los </a:t>
            </a:r>
            <a:r>
              <a:rPr lang="en-GB" baseline="0" dirty="0" err="1"/>
              <a:t>costos</a:t>
            </a:r>
            <a:r>
              <a:rPr lang="en-GB" baseline="0" dirty="0"/>
              <a:t> de capital consisten sobre todo en el capital para construir el activo (tanto préstamos bancarios como inversiones de los accionistas) y en los gastos puntuales de los permisos de construcción, las evaluaciones medioambientales, </a:t>
            </a:r>
            <a:r>
              <a:rPr lang="en-GB" dirty="0"/>
              <a:t>etc</a:t>
            </a:r>
            <a:r>
              <a:rPr lang="en-GB" baseline="0" dirty="0"/>
              <a:t>. Suelen producirse durante la fase de planificación y construcción, a lo largo de varios años. Por tanto, no dependen del nivel de actividad del activo, sino de su capacidad. Además de </a:t>
            </a:r>
            <a:r>
              <a:rPr lang="en-GB" dirty="0" err="1"/>
              <a:t>los</a:t>
            </a:r>
            <a:r>
              <a:rPr lang="en-GB" dirty="0"/>
              <a:t> </a:t>
            </a:r>
            <a:r>
              <a:rPr lang="en-GB" dirty="0" err="1"/>
              <a:t>costos</a:t>
            </a:r>
            <a:r>
              <a:rPr lang="en-GB" dirty="0"/>
              <a:t> de inversión, también se tienen en cuenta los tipos de interés. Los tipos de interés garantizan la </a:t>
            </a:r>
            <a:r>
              <a:rPr lang="en-GB" baseline="0" dirty="0"/>
              <a:t>rentabilidad de las inversiones para los acreedores o inversores</a:t>
            </a:r>
            <a:r>
              <a:rPr lang="en-GB" dirty="0"/>
              <a:t>. </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8</a:t>
            </a:fld>
            <a:endParaRPr lang="en-US"/>
          </a:p>
        </p:txBody>
      </p:sp>
    </p:spTree>
    <p:extLst>
      <p:ext uri="{BB962C8B-B14F-4D97-AF65-F5344CB8AC3E}">
        <p14:creationId xmlns:p14="http://schemas.microsoft.com/office/powerpoint/2010/main" val="1800673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aseline="0" dirty="0"/>
              <a:t>Los costes de explotación y mantenimiento se dividen a su vez </a:t>
            </a:r>
            <a:r>
              <a:rPr lang="en-GB" baseline="0" dirty="0" err="1"/>
              <a:t>en</a:t>
            </a:r>
            <a:r>
              <a:rPr lang="en-GB" baseline="0" dirty="0"/>
              <a:t> </a:t>
            </a:r>
            <a:r>
              <a:rPr lang="en-GB" baseline="0" dirty="0" err="1"/>
              <a:t>costos</a:t>
            </a:r>
            <a:r>
              <a:rPr lang="en-GB" baseline="0" dirty="0"/>
              <a:t> variables y costes fijos. Hay varias definiciones para cada uno de estos tipos de </a:t>
            </a:r>
            <a:r>
              <a:rPr lang="en-GB" baseline="0" dirty="0" err="1"/>
              <a:t>costos</a:t>
            </a:r>
            <a:r>
              <a:rPr lang="en-GB" baseline="0" dirty="0"/>
              <a:t>. Sin embargo, en general, los costes variables incluyen </a:t>
            </a:r>
            <a:r>
              <a:rPr lang="en-GB" baseline="0" dirty="0" err="1"/>
              <a:t>los</a:t>
            </a:r>
            <a:r>
              <a:rPr lang="en-GB" baseline="0" dirty="0"/>
              <a:t> </a:t>
            </a:r>
            <a:r>
              <a:rPr lang="en-GB" baseline="0" dirty="0" err="1"/>
              <a:t>costos</a:t>
            </a:r>
            <a:r>
              <a:rPr lang="en-GB" baseline="0" dirty="0"/>
              <a:t> que varían con el nivel de actividad de una tecnología. Pueden ser</a:t>
            </a:r>
            <a:r>
              <a:rPr lang="en-GB" dirty="0"/>
              <a:t>, por </a:t>
            </a:r>
            <a:r>
              <a:rPr lang="en-GB" baseline="0" dirty="0"/>
              <a:t>ejemplo, </a:t>
            </a:r>
            <a:r>
              <a:rPr lang="en-GB" dirty="0"/>
              <a:t>los </a:t>
            </a:r>
            <a:r>
              <a:rPr lang="en-GB" baseline="0" dirty="0"/>
              <a:t>gastos de combustible u otros consumibles. El uso de combustible o consumibles es directamente proporcional al nivel de producción de la tecnología, o lo que es lo mismo</a:t>
            </a:r>
            <a:r>
              <a:rPr lang="en-GB" dirty="0"/>
              <a:t>, proporcional a la actividad</a:t>
            </a:r>
            <a:r>
              <a:rPr lang="en-GB" baseline="0" dirty="0"/>
              <a:t>. Los </a:t>
            </a:r>
            <a:r>
              <a:rPr lang="en-GB" baseline="0" dirty="0" err="1"/>
              <a:t>costos</a:t>
            </a:r>
            <a:r>
              <a:rPr lang="en-GB" baseline="0" dirty="0"/>
              <a:t> fijos suelen incluir los costes en los que se incurre cada año, pero </a:t>
            </a:r>
            <a:r>
              <a:rPr lang="en-GB" dirty="0"/>
              <a:t>éstos </a:t>
            </a:r>
            <a:r>
              <a:rPr lang="en-GB" baseline="0" dirty="0"/>
              <a:t>varían sobre todo en función de la capacidad de la tecnología. Entre ellos se encuentran</a:t>
            </a:r>
            <a:r>
              <a:rPr lang="en-GB" dirty="0"/>
              <a:t>, por </a:t>
            </a:r>
            <a:r>
              <a:rPr lang="en-GB" baseline="0" dirty="0"/>
              <a:t>ejemplo, </a:t>
            </a:r>
            <a:r>
              <a:rPr lang="en-GB" dirty="0"/>
              <a:t>los </a:t>
            </a:r>
            <a:r>
              <a:rPr lang="en-GB" baseline="0" dirty="0"/>
              <a:t>costes laborales y los salarios. Un ejemplo puede ayudar a entender esta partida de </a:t>
            </a:r>
            <a:r>
              <a:rPr lang="en-GB" baseline="0" dirty="0" err="1"/>
              <a:t>costos</a:t>
            </a:r>
            <a:r>
              <a:rPr lang="en-GB" baseline="0" dirty="0"/>
              <a:t>. Cuando se construye una central eléctrica y se pone en funcionamiento, los propietarios necesitan contratar personal para hacerla funcionar. Aunque haya cierta rotación de personal, cada mes y cada año habrá que pagar los mismos sueldos por el funcionamiento de la central, independientemente de que ésta funcione más o menos </a:t>
            </a:r>
            <a:r>
              <a:rPr lang="en-GB" dirty="0"/>
              <a:t>en </a:t>
            </a:r>
            <a:r>
              <a:rPr lang="en-GB" baseline="0" dirty="0"/>
              <a:t>un mes concreto. Por lo tanto, se puede considerar que los costes salariales dependen más del tamaño de la central, es decir, de su capacidad, que de la actividad</a:t>
            </a:r>
            <a:r>
              <a:rPr lang="en-GB" dirty="0"/>
              <a:t>. </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9</a:t>
            </a:fld>
            <a:endParaRPr lang="en-US"/>
          </a:p>
        </p:txBody>
      </p:sp>
    </p:spTree>
    <p:extLst>
      <p:ext uri="{BB962C8B-B14F-4D97-AF65-F5344CB8AC3E}">
        <p14:creationId xmlns:p14="http://schemas.microsoft.com/office/powerpoint/2010/main" val="2365938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Es importante entender algunos atributos más de los elementos de coste descritos en las diapositivas anteriores. Estos atributos están representados en </a:t>
            </a:r>
            <a:r>
              <a:rPr lang="en-GB" baseline="0" dirty="0" err="1"/>
              <a:t>OSeMOSYS</a:t>
            </a:r>
            <a:r>
              <a:rPr lang="en-GB" dirty="0"/>
              <a:t>, </a:t>
            </a:r>
            <a:r>
              <a:rPr lang="en-GB" baseline="0" dirty="0"/>
              <a:t>e influyen significativamente en la competitividad de costes de las diferentes tecnologías. La noción más importante es que todos los elementos de </a:t>
            </a:r>
            <a:r>
              <a:rPr lang="en-GB" baseline="0" dirty="0" err="1"/>
              <a:t>costo</a:t>
            </a:r>
            <a:r>
              <a:rPr lang="en-GB" baseline="0" dirty="0"/>
              <a:t> dependen del tiempo. A menudo, los costes tienden a disminuir con el tiempo debido a los avances tecnológicos, las economías de escala, el aumento de la competitividad y muchos otros factores del mercado. Esto es especialmente cierto en el caso de </a:t>
            </a:r>
            <a:r>
              <a:rPr lang="en-GB" baseline="0" dirty="0" err="1"/>
              <a:t>los</a:t>
            </a:r>
            <a:r>
              <a:rPr lang="en-GB" baseline="0" dirty="0"/>
              <a:t> </a:t>
            </a:r>
            <a:r>
              <a:rPr lang="en-GB" baseline="0" dirty="0" err="1"/>
              <a:t>costos</a:t>
            </a:r>
            <a:r>
              <a:rPr lang="en-GB" baseline="0" dirty="0"/>
              <a:t> de capital. El ejemplo muestra unos costes de capital que disminuyen considerablemente año tras año. Esta disminución tiene un </a:t>
            </a:r>
            <a:r>
              <a:rPr lang="en-GB" dirty="0"/>
              <a:t>gran </a:t>
            </a:r>
            <a:r>
              <a:rPr lang="en-GB" baseline="0" dirty="0"/>
              <a:t>impacto en el momento en que es mejor realizar una inversión. En el ejemplo, que representa </a:t>
            </a:r>
            <a:r>
              <a:rPr lang="en-GB" dirty="0"/>
              <a:t>una </a:t>
            </a:r>
            <a:r>
              <a:rPr lang="en-GB" baseline="0" dirty="0"/>
              <a:t>tecnología </a:t>
            </a:r>
            <a:r>
              <a:rPr lang="en-GB" dirty="0"/>
              <a:t>ficticia </a:t>
            </a:r>
            <a:r>
              <a:rPr lang="en-GB" baseline="0" dirty="0"/>
              <a:t>de suministro de energía, si se realiza una inversión en el año 2, </a:t>
            </a:r>
            <a:r>
              <a:rPr lang="en-GB" baseline="0" dirty="0" err="1"/>
              <a:t>el</a:t>
            </a:r>
            <a:r>
              <a:rPr lang="en-GB" baseline="0" dirty="0"/>
              <a:t> </a:t>
            </a:r>
            <a:r>
              <a:rPr lang="en-GB" baseline="0" dirty="0" err="1"/>
              <a:t>costo</a:t>
            </a:r>
            <a:r>
              <a:rPr lang="en-GB" baseline="0" dirty="0"/>
              <a:t> de capital </a:t>
            </a:r>
            <a:r>
              <a:rPr lang="en-GB" dirty="0"/>
              <a:t>incurrido </a:t>
            </a:r>
            <a:r>
              <a:rPr lang="en-GB" baseline="0" dirty="0"/>
              <a:t>será de 1900 millones de dólares por unidad de capacidad (GW). Por ejemplo, si se invierte en una central eléctrica de 0,1 GW de capacidad, el coste total de la inversión será de 190 millones de dólares. Si la misma inversión se realiza dos años después, </a:t>
            </a:r>
            <a:r>
              <a:rPr lang="en-GB" dirty="0"/>
              <a:t>en el año 4, el coste </a:t>
            </a:r>
            <a:r>
              <a:rPr lang="en-GB" baseline="0" dirty="0"/>
              <a:t>por unidad de capacidad es menor, 1700 dólares. En ese caso, </a:t>
            </a:r>
            <a:r>
              <a:rPr lang="en-GB" baseline="0" dirty="0" err="1"/>
              <a:t>el</a:t>
            </a:r>
            <a:r>
              <a:rPr lang="en-GB" baseline="0" dirty="0"/>
              <a:t> </a:t>
            </a:r>
            <a:r>
              <a:rPr lang="en-GB" baseline="0" dirty="0" err="1"/>
              <a:t>costo</a:t>
            </a:r>
            <a:r>
              <a:rPr lang="en-GB" baseline="0" dirty="0"/>
              <a:t> total de la inversión para una central de 0,1 GW sería de 170 millones de dólares. De todos modos, puede haber varias razones para que la inversión se realice en el año 2, a pesar del mayor coste. Sin embargo, es importante ser consciente del impacto que las variaciones de </a:t>
            </a:r>
            <a:r>
              <a:rPr lang="en-GB" baseline="0" dirty="0" err="1"/>
              <a:t>costos</a:t>
            </a:r>
            <a:r>
              <a:rPr lang="en-GB" baseline="0" dirty="0"/>
              <a:t> pueden tener en la competitividad de las tecnologías.</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10</a:t>
            </a:fld>
            <a:endParaRPr lang="en-US"/>
          </a:p>
        </p:txBody>
      </p:sp>
    </p:spTree>
    <p:extLst>
      <p:ext uri="{BB962C8B-B14F-4D97-AF65-F5344CB8AC3E}">
        <p14:creationId xmlns:p14="http://schemas.microsoft.com/office/powerpoint/2010/main" val="205684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También los </a:t>
            </a:r>
            <a:r>
              <a:rPr lang="en-GB" baseline="0" dirty="0"/>
              <a:t>costes </a:t>
            </a:r>
            <a:r>
              <a:rPr lang="en-GB" dirty="0"/>
              <a:t>fijos de </a:t>
            </a:r>
            <a:r>
              <a:rPr lang="en-GB" baseline="0" dirty="0"/>
              <a:t>funcionamiento y mantenimiento pueden variar con el tiempo. Esto podría estar relacionado</a:t>
            </a:r>
            <a:r>
              <a:rPr lang="en-GB" dirty="0"/>
              <a:t>, por </a:t>
            </a:r>
            <a:r>
              <a:rPr lang="en-GB" baseline="0" dirty="0"/>
              <a:t>ejemplo</a:t>
            </a:r>
            <a:r>
              <a:rPr lang="en-GB" dirty="0"/>
              <a:t>, </a:t>
            </a:r>
            <a:r>
              <a:rPr lang="en-GB" baseline="0" dirty="0"/>
              <a:t>con las variaciones anuales de </a:t>
            </a:r>
            <a:r>
              <a:rPr lang="en-GB" baseline="0" dirty="0" err="1"/>
              <a:t>los</a:t>
            </a:r>
            <a:r>
              <a:rPr lang="en-GB" baseline="0" dirty="0"/>
              <a:t> </a:t>
            </a:r>
            <a:r>
              <a:rPr lang="en-GB" baseline="0" dirty="0" err="1"/>
              <a:t>costos</a:t>
            </a:r>
            <a:r>
              <a:rPr lang="en-GB" baseline="0" dirty="0"/>
              <a:t> de la mano de obra y la </a:t>
            </a:r>
            <a:r>
              <a:rPr lang="en-GB" dirty="0"/>
              <a:t>reorganización </a:t>
            </a:r>
            <a:r>
              <a:rPr lang="en-GB" baseline="0" dirty="0"/>
              <a:t>de la estructura de trabajo en los centros de producción. Sin embargo, en este caso la dinámica generada por las variaciones de </a:t>
            </a:r>
            <a:r>
              <a:rPr lang="en-GB" baseline="0" dirty="0" err="1"/>
              <a:t>costos</a:t>
            </a:r>
            <a:r>
              <a:rPr lang="en-GB" baseline="0" dirty="0"/>
              <a:t> es ligeramente diferente a la vinculada a </a:t>
            </a:r>
            <a:r>
              <a:rPr lang="en-GB" baseline="0" dirty="0" err="1"/>
              <a:t>los</a:t>
            </a:r>
            <a:r>
              <a:rPr lang="en-GB" baseline="0" dirty="0"/>
              <a:t> </a:t>
            </a:r>
            <a:r>
              <a:rPr lang="en-GB" baseline="0" dirty="0" err="1"/>
              <a:t>costos</a:t>
            </a:r>
            <a:r>
              <a:rPr lang="en-GB" baseline="0" dirty="0"/>
              <a:t> de capital. Los </a:t>
            </a:r>
            <a:r>
              <a:rPr lang="en-GB" baseline="0" dirty="0" err="1"/>
              <a:t>costos</a:t>
            </a:r>
            <a:r>
              <a:rPr lang="en-GB" baseline="0" dirty="0"/>
              <a:t> fijos no se producen una vez, como </a:t>
            </a:r>
            <a:r>
              <a:rPr lang="en-GB" baseline="0" dirty="0" err="1"/>
              <a:t>los</a:t>
            </a:r>
            <a:r>
              <a:rPr lang="en-GB" baseline="0" dirty="0"/>
              <a:t> </a:t>
            </a:r>
            <a:r>
              <a:rPr lang="en-GB" baseline="0" dirty="0" err="1"/>
              <a:t>costos</a:t>
            </a:r>
            <a:r>
              <a:rPr lang="en-GB" baseline="0" dirty="0"/>
              <a:t> de capital. Los </a:t>
            </a:r>
            <a:r>
              <a:rPr lang="en-GB" baseline="0" dirty="0" err="1"/>
              <a:t>costos</a:t>
            </a:r>
            <a:r>
              <a:rPr lang="en-GB" baseline="0" dirty="0"/>
              <a:t> fijos se producen cada año y son proporcionales a la capacidad instalada. Imaginemos un caso en el que una central eléctrica de 100 MW se ha instalado antes y está en funcionamiento durante los años 1, 2 y 3. </a:t>
            </a:r>
            <a:r>
              <a:rPr lang="en-GB" b="1" baseline="0" dirty="0"/>
              <a:t>Durante esos años, </a:t>
            </a:r>
            <a:r>
              <a:rPr lang="en-GB" b="1" baseline="0" dirty="0" err="1"/>
              <a:t>los</a:t>
            </a:r>
            <a:r>
              <a:rPr lang="en-GB" b="1" baseline="0" dirty="0"/>
              <a:t> </a:t>
            </a:r>
            <a:r>
              <a:rPr lang="en-GB" b="1" baseline="0" dirty="0" err="1"/>
              <a:t>costos</a:t>
            </a:r>
            <a:r>
              <a:rPr lang="en-GB" b="1" baseline="0" dirty="0"/>
              <a:t> fijos por unidad de capacidad instalada aumentan</a:t>
            </a:r>
            <a:r>
              <a:rPr lang="en-GB" b="1" dirty="0"/>
              <a:t>, </a:t>
            </a:r>
            <a:r>
              <a:rPr lang="en-GB" b="1" baseline="0" dirty="0"/>
              <a:t>pasando de 50.000 dólares por MW a 60.000 dólares por kW. </a:t>
            </a:r>
            <a:r>
              <a:rPr lang="en-GB" baseline="0" dirty="0"/>
              <a:t>Esto significa que la central eléctrica incurrirá en costes fijos crecientes cada año. El primer año, </a:t>
            </a:r>
            <a:r>
              <a:rPr lang="en-GB" baseline="0" dirty="0" err="1"/>
              <a:t>los</a:t>
            </a:r>
            <a:r>
              <a:rPr lang="en-GB" baseline="0" dirty="0"/>
              <a:t> </a:t>
            </a:r>
            <a:r>
              <a:rPr lang="en-GB" baseline="0" dirty="0" err="1"/>
              <a:t>costos</a:t>
            </a:r>
            <a:r>
              <a:rPr lang="en-GB" baseline="0" dirty="0"/>
              <a:t> fijos serán 100 veces 50.000, es decir, 5 millones de dólares. Haciendo el mismo cálculo para los años 2 y 3 se obtendrán respectivamente 5,5 y 6 millones de dólares. Aunque se prevé que </a:t>
            </a:r>
            <a:r>
              <a:rPr lang="en-GB" baseline="0" dirty="0" err="1"/>
              <a:t>los</a:t>
            </a:r>
            <a:r>
              <a:rPr lang="en-GB" baseline="0" dirty="0"/>
              <a:t> </a:t>
            </a:r>
            <a:r>
              <a:rPr lang="en-GB" baseline="0" dirty="0" err="1"/>
              <a:t>costos</a:t>
            </a:r>
            <a:r>
              <a:rPr lang="en-GB" baseline="0" dirty="0"/>
              <a:t> fijos vuelvan a aumentar en el año 4, en realidad no se producirá ningún coste en ese año. La razón es que la central eléctrica ya no existirá en el año 4. Su capacidad será nula</a:t>
            </a:r>
            <a:r>
              <a:rPr lang="en-GB" dirty="0"/>
              <a:t>. </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11</a:t>
            </a:fld>
            <a:endParaRPr lang="en-US"/>
          </a:p>
        </p:txBody>
      </p:sp>
    </p:spTree>
    <p:extLst>
      <p:ext uri="{BB962C8B-B14F-4D97-AF65-F5344CB8AC3E}">
        <p14:creationId xmlns:p14="http://schemas.microsoft.com/office/powerpoint/2010/main" val="25853640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a:t>LECTURE NUMBER (WHITE) COURSE TITLE (BLACK)</a:t>
            </a:r>
            <a:endParaRPr lang="en-US"/>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a:t>Version 1.0</a:t>
            </a:r>
            <a:endParaRPr lang="en-US"/>
          </a:p>
        </p:txBody>
      </p:sp>
      <p:pic>
        <p:nvPicPr>
          <p:cNvPr id="6" name="Picture 5" descr="A picture containing website&#10;&#10;Description automatically generated">
            <a:extLst>
              <a:ext uri="{FF2B5EF4-FFF2-40B4-BE49-F238E27FC236}">
                <a16:creationId xmlns:a16="http://schemas.microsoft.com/office/drawing/2014/main" id="{A1F99227-50D2-1C46-AF8E-9827980BE9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59565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Thank you!</a:t>
            </a:r>
            <a:endParaRPr lang="en-US"/>
          </a:p>
        </p:txBody>
      </p:sp>
      <p:pic>
        <p:nvPicPr>
          <p:cNvPr id="4" name="Picture 3" descr="Graphical user interface, website&#10;&#10;Description automatically generated">
            <a:extLst>
              <a:ext uri="{FF2B5EF4-FFF2-40B4-BE49-F238E27FC236}">
                <a16:creationId xmlns:a16="http://schemas.microsoft.com/office/drawing/2014/main" id="{DED03AAF-50FC-874A-830E-A9FC549137D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49235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a:t>LECTURE NUMBER (WHITE) COURSE TITLE (BLACK)</a:t>
            </a:r>
            <a:endParaRPr lang="en-US"/>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a:t>Version 1.0</a:t>
            </a:r>
            <a:endParaRPr lang="en-US"/>
          </a:p>
        </p:txBody>
      </p:sp>
    </p:spTree>
    <p:extLst>
      <p:ext uri="{BB962C8B-B14F-4D97-AF65-F5344CB8AC3E}">
        <p14:creationId xmlns:p14="http://schemas.microsoft.com/office/powerpoint/2010/main" val="1415196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a:t>Click to edit Master title style maximum width of this box</a:t>
            </a:r>
            <a:endParaRPr lang="en-US"/>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Reference: Click to edit reference text styles</a:t>
            </a:r>
            <a:endParaRPr lang="en-US"/>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463005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381056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1.</a:t>
            </a:r>
            <a:endParaRPr lang="en-US"/>
          </a:p>
        </p:txBody>
      </p:sp>
    </p:spTree>
    <p:extLst>
      <p:ext uri="{BB962C8B-B14F-4D97-AF65-F5344CB8AC3E}">
        <p14:creationId xmlns:p14="http://schemas.microsoft.com/office/powerpoint/2010/main" val="4014214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171727" y="5750351"/>
            <a:ext cx="3556364"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Reference: Click to edit reference text styles</a:t>
            </a:r>
            <a:endParaRPr lang="en-US"/>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847472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Reference: Click to edit reference text styles</a:t>
            </a:r>
            <a:endParaRPr lang="en-US"/>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2359946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a:t>Lecture (number) References</a:t>
            </a:r>
            <a:endParaRPr lang="en-US"/>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a:t>Author 1, A.B.; Author 1, C.D. Title of Article, page range</a:t>
            </a:r>
          </a:p>
          <a:p>
            <a:pPr lvl="0"/>
            <a:r>
              <a:rPr lang="en-GB"/>
              <a:t>Title of Site. Available online: URL (accessed on Day Month Year).</a:t>
            </a:r>
          </a:p>
          <a:p>
            <a:pPr lvl="0"/>
            <a:endParaRPr lang="en-US"/>
          </a:p>
        </p:txBody>
      </p:sp>
    </p:spTree>
    <p:extLst>
      <p:ext uri="{BB962C8B-B14F-4D97-AF65-F5344CB8AC3E}">
        <p14:creationId xmlns:p14="http://schemas.microsoft.com/office/powerpoint/2010/main" val="12951420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34820459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Author Name Initial. Initial., Author Name Initial. Initial., Author Name Initial. Initial</a:t>
            </a:r>
            <a:endParaRPr lang="en-US"/>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a:t>Logo</a:t>
            </a:r>
          </a:p>
        </p:txBody>
      </p:sp>
    </p:spTree>
    <p:extLst>
      <p:ext uri="{BB962C8B-B14F-4D97-AF65-F5344CB8AC3E}">
        <p14:creationId xmlns:p14="http://schemas.microsoft.com/office/powerpoint/2010/main" val="3400871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a:t>Click to edit Master title style maximum width of this box</a:t>
            </a:r>
            <a:endParaRPr lang="en-US"/>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Reference: Click to edit reference text styles</a:t>
            </a:r>
            <a:endParaRPr lang="en-US"/>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28747231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Thank you!</a:t>
            </a:r>
            <a:endParaRPr lang="en-US"/>
          </a:p>
        </p:txBody>
      </p:sp>
    </p:spTree>
    <p:extLst>
      <p:ext uri="{BB962C8B-B14F-4D97-AF65-F5344CB8AC3E}">
        <p14:creationId xmlns:p14="http://schemas.microsoft.com/office/powerpoint/2010/main" val="24310977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F01D08-7BE4-654A-939B-92857F877FED}"/>
              </a:ext>
            </a:extLst>
          </p:cNvPr>
          <p:cNvSpPr>
            <a:spLocks noGrp="1"/>
          </p:cNvSpPr>
          <p:nvPr>
            <p:ph type="sldNum" sz="quarter" idx="10"/>
          </p:nvPr>
        </p:nvSpPr>
        <p:spPr/>
        <p:txBody>
          <a:bodyPr/>
          <a:lstStyle/>
          <a:p>
            <a:fld id="{709224B1-416C-A648-9EFE-8567A5B13899}" type="slidenum">
              <a:rPr lang="en-US" smtClean="0"/>
              <a:pPr/>
              <a:t>‹#›</a:t>
            </a:fld>
            <a:endParaRPr lang="en-US" dirty="0"/>
          </a:p>
        </p:txBody>
      </p:sp>
      <p:pic>
        <p:nvPicPr>
          <p:cNvPr id="4" name="Picture 3" descr="A screenshot of a computer&#10;&#10;Description automatically generated with medium confidence">
            <a:extLst>
              <a:ext uri="{FF2B5EF4-FFF2-40B4-BE49-F238E27FC236}">
                <a16:creationId xmlns:a16="http://schemas.microsoft.com/office/drawing/2014/main" id="{C73B64D8-1E63-4243-AFEC-D875A086CCA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descr="A screenshot of a computer&#10;&#10;Description automatically generated with low confidence">
            <a:extLst>
              <a:ext uri="{FF2B5EF4-FFF2-40B4-BE49-F238E27FC236}">
                <a16:creationId xmlns:a16="http://schemas.microsoft.com/office/drawing/2014/main" id="{597630E2-AC25-DD4B-9148-30F38B69C65E}"/>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83530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5" name="Picture 4" descr="Graphical user interface, text&#10;&#10;Description automatically generated">
            <a:extLst>
              <a:ext uri="{FF2B5EF4-FFF2-40B4-BE49-F238E27FC236}">
                <a16:creationId xmlns:a16="http://schemas.microsoft.com/office/drawing/2014/main" id="{9B8D37A3-D7DB-5C4C-9D70-1A96D3BE339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30222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1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1.</a:t>
            </a:r>
            <a:endParaRPr lang="en-US"/>
          </a:p>
        </p:txBody>
      </p:sp>
      <p:pic>
        <p:nvPicPr>
          <p:cNvPr id="8" name="Picture 7" descr="Graphical user interface, sunburst chart&#10;&#10;Description automatically generated">
            <a:extLst>
              <a:ext uri="{FF2B5EF4-FFF2-40B4-BE49-F238E27FC236}">
                <a16:creationId xmlns:a16="http://schemas.microsoft.com/office/drawing/2014/main" id="{5F6E016A-9B51-564A-B6A0-9C0E5CEC0B4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223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219441" y="5750351"/>
            <a:ext cx="3508650"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a:t>Reference: Click to edit reference text styles</a:t>
            </a:r>
            <a:endParaRPr lang="en-US"/>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1021975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a:t>Reference: Click to edit reference text styles</a:t>
            </a:r>
            <a:endParaRPr lang="en-US"/>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246497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a:t>Lecture (number) References</a:t>
            </a:r>
            <a:endParaRPr lang="en-US"/>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a:t>Author 1, A.B.; Author 1, C.D. Title of Article, page range</a:t>
            </a:r>
          </a:p>
          <a:p>
            <a:pPr lvl="0"/>
            <a:r>
              <a:rPr lang="en-GB"/>
              <a:t>Title of Site. Available online: URL (accessed on Day Month Year).</a:t>
            </a:r>
          </a:p>
          <a:p>
            <a:pPr lvl="0"/>
            <a:endParaRPr lang="en-US"/>
          </a:p>
        </p:txBody>
      </p:sp>
      <p:pic>
        <p:nvPicPr>
          <p:cNvPr id="6" name="Picture 5" descr="Graphical user interface, sunburst chart&#10;&#10;Description automatically generated">
            <a:extLst>
              <a:ext uri="{FF2B5EF4-FFF2-40B4-BE49-F238E27FC236}">
                <a16:creationId xmlns:a16="http://schemas.microsoft.com/office/drawing/2014/main" id="{381C1493-16F2-C145-ACBC-58697D9B75A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68770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4" name="Picture 3" descr="Graphical user interface, text&#10;&#10;Description automatically generated">
            <a:extLst>
              <a:ext uri="{FF2B5EF4-FFF2-40B4-BE49-F238E27FC236}">
                <a16:creationId xmlns:a16="http://schemas.microsoft.com/office/drawing/2014/main" id="{60CF72D0-9BE2-4148-B362-CCA6158E25D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03064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Author Name Initial. Initial., Author Name Initial. Initial., Author Name Initial. Initial</a:t>
            </a:r>
            <a:endParaRPr lang="en-US"/>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a:t>Logo</a:t>
            </a:r>
          </a:p>
        </p:txBody>
      </p:sp>
      <p:pic>
        <p:nvPicPr>
          <p:cNvPr id="8" name="Picture 7" descr="Graphical user interface, website&#10;&#10;Description automatically generated">
            <a:extLst>
              <a:ext uri="{FF2B5EF4-FFF2-40B4-BE49-F238E27FC236}">
                <a16:creationId xmlns:a16="http://schemas.microsoft.com/office/drawing/2014/main" id="{F0128AA9-0DE5-F148-BE14-37EEB466DA5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descr="Graphical user interface, website&#10;&#10;Description automatically generated">
            <a:extLst>
              <a:ext uri="{FF2B5EF4-FFF2-40B4-BE49-F238E27FC236}">
                <a16:creationId xmlns:a16="http://schemas.microsoft.com/office/drawing/2014/main" id="{9714E1D3-79F5-C64A-A77E-CD8D48FC87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Box 4">
            <a:extLst>
              <a:ext uri="{FF2B5EF4-FFF2-40B4-BE49-F238E27FC236}">
                <a16:creationId xmlns:a16="http://schemas.microsoft.com/office/drawing/2014/main" id="{34217D62-DCD6-C947-8949-81F5E77423AB}"/>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Tree>
    <p:extLst>
      <p:ext uri="{BB962C8B-B14F-4D97-AF65-F5344CB8AC3E}">
        <p14:creationId xmlns:p14="http://schemas.microsoft.com/office/powerpoint/2010/main" val="3095759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E75F666-689D-A54E-BBEE-C3AEDAE9E147}"/>
              </a:ext>
            </a:extLst>
          </p:cNvPr>
          <p:cNvPicPr>
            <a:picLocks noChangeAspect="1"/>
          </p:cNvPicPr>
          <p:nvPr/>
        </p:nvPicPr>
        <p:blipFill>
          <a:blip r:embed="rId23"/>
          <a:stretch>
            <a:fillRect/>
          </a:stretch>
        </p:blipFill>
        <p:spPr>
          <a:xfrm>
            <a:off x="0" y="0"/>
            <a:ext cx="12192000" cy="6858000"/>
          </a:xfrm>
          <a:prstGeom prst="rect">
            <a:avLst/>
          </a:prstGeom>
        </p:spPr>
      </p:pic>
      <p:sp>
        <p:nvSpPr>
          <p:cNvPr id="15" name="Title Placeholder 14">
            <a:extLst>
              <a:ext uri="{FF2B5EF4-FFF2-40B4-BE49-F238E27FC236}">
                <a16:creationId xmlns:a16="http://schemas.microsoft.com/office/drawing/2014/main" id="{E7F83213-35AE-F24C-B60D-EFDB9FDB04AF}"/>
              </a:ext>
            </a:extLst>
          </p:cNvPr>
          <p:cNvSpPr>
            <a:spLocks noGrp="1"/>
          </p:cNvSpPr>
          <p:nvPr>
            <p:ph type="title"/>
          </p:nvPr>
        </p:nvSpPr>
        <p:spPr>
          <a:xfrm>
            <a:off x="663880" y="681037"/>
            <a:ext cx="10689920" cy="1325563"/>
          </a:xfrm>
          <a:prstGeom prst="rect">
            <a:avLst/>
          </a:prstGeom>
        </p:spPr>
        <p:txBody>
          <a:bodyPr vert="horz" lIns="91440" tIns="45720" rIns="91440" bIns="45720" rtlCol="0" anchor="b">
            <a:normAutofit/>
          </a:bodyPr>
          <a:lstStyle/>
          <a:p>
            <a:r>
              <a:rPr lang="en-US"/>
              <a:t>Haga clic para editar el estilo del título principal</a:t>
            </a:r>
          </a:p>
        </p:txBody>
      </p:sp>
      <p:sp>
        <p:nvSpPr>
          <p:cNvPr id="3" name="Text Placeholder 2">
            <a:extLst>
              <a:ext uri="{FF2B5EF4-FFF2-40B4-BE49-F238E27FC236}">
                <a16:creationId xmlns:a16="http://schemas.microsoft.com/office/drawing/2014/main" id="{59230C54-2AEC-E247-8DD1-F9B0383338BA}"/>
              </a:ext>
            </a:extLst>
          </p:cNvPr>
          <p:cNvSpPr>
            <a:spLocks noGrp="1"/>
          </p:cNvSpPr>
          <p:nvPr>
            <p:ph type="body" idx="1"/>
          </p:nvPr>
        </p:nvSpPr>
        <p:spPr>
          <a:xfrm>
            <a:off x="663880" y="2558970"/>
            <a:ext cx="10689920" cy="3721689"/>
          </a:xfrm>
          <a:prstGeom prst="rect">
            <a:avLst/>
          </a:prstGeom>
        </p:spPr>
        <p:txBody>
          <a:bodyPr vert="horz" lIns="91440" tIns="45720" rIns="91440" bIns="45720" rtlCol="0">
            <a:normAutofit/>
          </a:bodyPr>
          <a:lstStyle/>
          <a:p>
            <a:pPr lvl="0"/>
            <a:r>
              <a:rPr lang="en-US"/>
              <a:t>Editar estilos de texto maestro</a:t>
            </a:r>
          </a:p>
          <a:p>
            <a:pPr lvl="1"/>
            <a:r>
              <a:rPr lang="en-US"/>
              <a:t>Segundo nivel</a:t>
            </a:r>
          </a:p>
          <a:p>
            <a:pPr lvl="2"/>
            <a:r>
              <a:rPr lang="en-US"/>
              <a:t>Tercer nivel</a:t>
            </a:r>
          </a:p>
          <a:p>
            <a:pPr lvl="3"/>
            <a:r>
              <a:rPr lang="en-US"/>
              <a:t>Cuarto nivel</a:t>
            </a:r>
          </a:p>
          <a:p>
            <a:pPr lvl="4"/>
            <a:r>
              <a:rPr lang="en-US"/>
              <a:t>Quinto nivel</a:t>
            </a:r>
          </a:p>
        </p:txBody>
      </p:sp>
      <p:sp>
        <p:nvSpPr>
          <p:cNvPr id="6" name="Slide Number Placeholder 5">
            <a:extLst>
              <a:ext uri="{FF2B5EF4-FFF2-40B4-BE49-F238E27FC236}">
                <a16:creationId xmlns:a16="http://schemas.microsoft.com/office/drawing/2014/main" id="{A38E7C03-6F0D-A64C-95DB-A501D6784DEF}"/>
              </a:ext>
            </a:extLst>
          </p:cNvPr>
          <p:cNvSpPr>
            <a:spLocks noGrp="1"/>
          </p:cNvSpPr>
          <p:nvPr>
            <p:ph type="sldNum" sz="quarter" idx="4"/>
          </p:nvPr>
        </p:nvSpPr>
        <p:spPr>
          <a:xfrm>
            <a:off x="11699893" y="6457571"/>
            <a:ext cx="424070" cy="365125"/>
          </a:xfrm>
          <a:prstGeom prst="rect">
            <a:avLst/>
          </a:prstGeom>
        </p:spPr>
        <p:txBody>
          <a:bodyPr vert="horz" lIns="91440" tIns="45720" rIns="91440" bIns="45720" rtlCol="0" anchor="ctr"/>
          <a:lstStyle>
            <a:lvl1pPr algn="r">
              <a:defRPr sz="1400" b="1" i="0">
                <a:solidFill>
                  <a:schemeClr val="bg1"/>
                </a:solidFill>
                <a:latin typeface="Segoe UI" panose="020B0502040204020203" pitchFamily="34" charset="0"/>
                <a:cs typeface="Segoe UI" panose="020B0502040204020203" pitchFamily="34" charset="0"/>
              </a:defRPr>
            </a:lvl1pPr>
          </a:lstStyle>
          <a:p>
            <a:fld id="{709224B1-416C-A648-9EFE-8567A5B13899}" type="slidenum">
              <a:rPr lang="en-US" smtClean="0"/>
              <a:t>‹#›</a:t>
            </a:fld>
            <a:endParaRPr lang="en-US"/>
          </a:p>
        </p:txBody>
      </p:sp>
      <p:pic>
        <p:nvPicPr>
          <p:cNvPr id="7" name="Picture 6" descr="Graphical user interface, text&#10;&#10;Description automatically generated">
            <a:extLst>
              <a:ext uri="{FF2B5EF4-FFF2-40B4-BE49-F238E27FC236}">
                <a16:creationId xmlns:a16="http://schemas.microsoft.com/office/drawing/2014/main" id="{60C37333-D2BE-7F45-AEEF-1C84DCCB5373}"/>
              </a:ext>
            </a:extLst>
          </p:cNvPr>
          <p:cNvPicPr>
            <a:picLocks noChangeAspect="1"/>
          </p:cNvPicPr>
          <p:nvPr userDrawn="1"/>
        </p:nvPicPr>
        <p:blipFill>
          <a:blip r:embed="rId23"/>
          <a:stretch>
            <a:fillRect/>
          </a:stretch>
        </p:blipFill>
        <p:spPr>
          <a:xfrm>
            <a:off x="0" y="0"/>
            <a:ext cx="12192000" cy="6858000"/>
          </a:xfrm>
          <a:prstGeom prst="rect">
            <a:avLst/>
          </a:prstGeom>
        </p:spPr>
      </p:pic>
    </p:spTree>
    <p:extLst>
      <p:ext uri="{BB962C8B-B14F-4D97-AF65-F5344CB8AC3E}">
        <p14:creationId xmlns:p14="http://schemas.microsoft.com/office/powerpoint/2010/main" val="194994699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49" r:id="rId11"/>
    <p:sldLayoutId id="2147483650" r:id="rId12"/>
    <p:sldLayoutId id="2147483651" r:id="rId13"/>
    <p:sldLayoutId id="2147483673" r:id="rId14"/>
    <p:sldLayoutId id="2147483652" r:id="rId15"/>
    <p:sldLayoutId id="2147483653" r:id="rId16"/>
    <p:sldLayoutId id="2147483672" r:id="rId17"/>
    <p:sldLayoutId id="2147483656" r:id="rId18"/>
    <p:sldLayoutId id="2147483657" r:id="rId19"/>
    <p:sldLayoutId id="2147483674" r:id="rId20"/>
    <p:sldLayoutId id="2147483697" r:id="rId21"/>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90000"/>
        </a:lnSpc>
        <a:spcBef>
          <a:spcPts val="1000"/>
        </a:spcBef>
        <a:buFontTx/>
        <a:buNone/>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8.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2" Type="http://schemas.openxmlformats.org/officeDocument/2006/relationships/hyperlink" Target="http://doi.org/10.5281/zenodo.4585692"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hyperlink" Target="https://unsplash.com/s/photos/power-plant?utm_source=unsplash&amp;utm_medium=referral&amp;utm_content=creditCopyText" TargetMode="External"/><Relationship Id="rId3" Type="http://schemas.openxmlformats.org/officeDocument/2006/relationships/slideLayout" Target="../slideLayouts/slideLayout2.xml"/><Relationship Id="rId7" Type="http://schemas.openxmlformats.org/officeDocument/2006/relationships/image" Target="../media/image18.jpeg"/><Relationship Id="rId12" Type="http://schemas.openxmlformats.org/officeDocument/2006/relationships/hyperlink" Target="https://unsplash.com/photos/4TVbbaNAw9Q?utm_source=unsplash&amp;utm_medium=referral&amp;utm_content=creditShareLink" TargetMode="Externa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7.jpeg"/><Relationship Id="rId11" Type="http://schemas.openxmlformats.org/officeDocument/2006/relationships/hyperlink" Target="https://search.creativecommons.org/photos/4348846e-ae2c-41bb-babc-f2f64a29a6bc" TargetMode="External"/><Relationship Id="rId5" Type="http://schemas.openxmlformats.org/officeDocument/2006/relationships/image" Target="../media/image15.jpeg"/><Relationship Id="rId10" Type="http://schemas.openxmlformats.org/officeDocument/2006/relationships/hyperlink" Target="https://creativecommons.org/licenses/by/2.0/?ref=ccsearch&amp;atype=rich" TargetMode="External"/><Relationship Id="rId4" Type="http://schemas.openxmlformats.org/officeDocument/2006/relationships/notesSlide" Target="../notesSlides/notesSlide11.xml"/><Relationship Id="rId9" Type="http://schemas.openxmlformats.org/officeDocument/2006/relationships/hyperlink" Target="https://search.creativecommons.org/photos/613a4116-5cbc-403c-ac93-284097d5f50e" TargetMode="External"/><Relationship Id="rId1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8.png"/><Relationship Id="rId5" Type="http://schemas.openxmlformats.org/officeDocument/2006/relationships/image" Target="../media/image20.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8.png"/><Relationship Id="rId5" Type="http://schemas.openxmlformats.org/officeDocument/2006/relationships/image" Target="../media/image20.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2" Type="http://schemas.openxmlformats.org/officeDocument/2006/relationships/hyperlink" Target="http://doi.org/10.5281/zenodo.4585692"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8" Type="http://schemas.openxmlformats.org/officeDocument/2006/relationships/hyperlink" Target="https://creativecommons.org/licenses/by/2.0/?ref=ccsearch&amp;atype=rich" TargetMode="External"/><Relationship Id="rId3" Type="http://schemas.openxmlformats.org/officeDocument/2006/relationships/slideLayout" Target="../slideLayouts/slideLayout2.xml"/><Relationship Id="rId7" Type="http://schemas.openxmlformats.org/officeDocument/2006/relationships/hyperlink" Target="https://search.creativecommons.org/photos/b932c497-b39c-4729-97a1-640763757325" TargetMode="Externa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8.png"/><Relationship Id="rId4" Type="http://schemas.openxmlformats.org/officeDocument/2006/relationships/notesSlide" Target="../notesSlides/notesSlide16.xml"/><Relationship Id="rId9" Type="http://schemas.openxmlformats.org/officeDocument/2006/relationships/hyperlink" Target="https://search.creativecommons.org/photos/c868f6d8-570d-4100-9724-c1ed7d2f1fc9"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hyperlink" Target="https://creativecommons.org/licenses/by/2.0/?ref=ccsearch&amp;atype=rich" TargetMode="Externa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hyperlink" Target="https://search.creativecommons.org/photos/613a4116-5cbc-403c-ac93-284097d5f50e" TargetMode="External"/><Relationship Id="rId5" Type="http://schemas.openxmlformats.org/officeDocument/2006/relationships/image" Target="../media/image15.jpeg"/><Relationship Id="rId4"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8" Type="http://schemas.openxmlformats.org/officeDocument/2006/relationships/hyperlink" Target="https://search.creativecommons.org/photos/062b9f14-a5f7-4551-8394-37787e26bd29" TargetMode="External"/><Relationship Id="rId3" Type="http://schemas.openxmlformats.org/officeDocument/2006/relationships/slideLayout" Target="../slideLayouts/slideLayout2.xml"/><Relationship Id="rId7" Type="http://schemas.openxmlformats.org/officeDocument/2006/relationships/hyperlink" Target="https://search.creativecommons.org/photos/613a4116-5cbc-403c-ac93-284097d5f50e" TargetMode="External"/><Relationship Id="rId12" Type="http://schemas.openxmlformats.org/officeDocument/2006/relationships/image" Target="../media/image8.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hyperlink" Target="https://creativecommons.org/licenses/by/2.0/?ref=ccsearch&amp;atype=rich" TargetMode="External"/><Relationship Id="rId11" Type="http://schemas.openxmlformats.org/officeDocument/2006/relationships/image" Target="../media/image14.jpeg"/><Relationship Id="rId5" Type="http://schemas.openxmlformats.org/officeDocument/2006/relationships/hyperlink" Target="https://search.creativecommons.org/photos/29fa5ed2-24ac-44f9-a6e5-707db71cbdc6" TargetMode="External"/><Relationship Id="rId10" Type="http://schemas.openxmlformats.org/officeDocument/2006/relationships/image" Target="../media/image13.jpeg"/><Relationship Id="rId4" Type="http://schemas.openxmlformats.org/officeDocument/2006/relationships/notesSlide" Target="../notesSlides/notesSlide18.xml"/><Relationship Id="rId9" Type="http://schemas.openxmlformats.org/officeDocument/2006/relationships/image" Target="../media/image15.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8.png"/><Relationship Id="rId4"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8.png"/><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8" Type="http://schemas.openxmlformats.org/officeDocument/2006/relationships/hyperlink" Target="https://unsplash.com/photos/6WFh7sSBH-c?utm_source=unsplash&amp;utm_medium=referral&amp;utm_content=creditShareLink" TargetMode="External"/><Relationship Id="rId13" Type="http://schemas.openxmlformats.org/officeDocument/2006/relationships/image" Target="../media/image11.jpeg"/><Relationship Id="rId3" Type="http://schemas.openxmlformats.org/officeDocument/2006/relationships/slideLayout" Target="../slideLayouts/slideLayout2.xml"/><Relationship Id="rId7" Type="http://schemas.openxmlformats.org/officeDocument/2006/relationships/hyperlink" Target="https://unsplash.com/photos/7Zlds3gm7NU?utm_source=unsplash&amp;utm_medium=referral&amp;utm_content=creditShareLink" TargetMode="External"/><Relationship Id="rId12" Type="http://schemas.openxmlformats.org/officeDocument/2006/relationships/image" Target="../media/image10.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hyperlink" Target="https://unsplash.com/s/photos/power-plant?utm_source=unsplash&amp;utm_medium=referral&amp;utm_content=creditCopyText" TargetMode="External"/><Relationship Id="rId11" Type="http://schemas.openxmlformats.org/officeDocument/2006/relationships/image" Target="../media/image9.jpeg"/><Relationship Id="rId5" Type="http://schemas.openxmlformats.org/officeDocument/2006/relationships/hyperlink" Target="https://unsplash.com/photos/xw8pttN8MBg?utm_source=unsplash&amp;utm_medium=referral&amp;utm_content=creditShareLink" TargetMode="External"/><Relationship Id="rId15" Type="http://schemas.openxmlformats.org/officeDocument/2006/relationships/image" Target="../media/image8.png"/><Relationship Id="rId10" Type="http://schemas.openxmlformats.org/officeDocument/2006/relationships/hyperlink" Target="https://creativecommons.org/publicdomain/zero/1.0/" TargetMode="External"/><Relationship Id="rId4" Type="http://schemas.openxmlformats.org/officeDocument/2006/relationships/notesSlide" Target="../notesSlides/notesSlide2.xml"/><Relationship Id="rId9" Type="http://schemas.openxmlformats.org/officeDocument/2006/relationships/hyperlink" Target="https://search.creativecommons.org/photos/1401b1da-db16-4d61-ba76-150c44c31bba" TargetMode="External"/><Relationship Id="rId14" Type="http://schemas.openxmlformats.org/officeDocument/2006/relationships/image" Target="../media/image12.jpeg"/></Relationships>
</file>

<file path=ppt/slides/_rels/slide4.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search.creativecommons.org/photos/1401b1da-db16-4d61-ba76-150c44c31bba" TargetMode="Externa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hyperlink" Target="https://unsplash.com/s/photos/power-plant?utm_source=unsplash&amp;utm_medium=referral&amp;utm_content=creditCopyText" TargetMode="External"/><Relationship Id="rId11" Type="http://schemas.openxmlformats.org/officeDocument/2006/relationships/image" Target="../media/image8.png"/><Relationship Id="rId5" Type="http://schemas.openxmlformats.org/officeDocument/2006/relationships/hyperlink" Target="https://unsplash.com/photos/6WFh7sSBH-c?utm_source=unsplash&amp;utm_medium=referral&amp;utm_content=creditShareLink" TargetMode="External"/><Relationship Id="rId10" Type="http://schemas.openxmlformats.org/officeDocument/2006/relationships/image" Target="../media/image11.jpeg"/><Relationship Id="rId4" Type="http://schemas.openxmlformats.org/officeDocument/2006/relationships/notesSlide" Target="../notesSlides/notesSlide3.xml"/><Relationship Id="rId9"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hyperlink" Target="https://search.creativecommons.org/photos/062b9f14-a5f7-4551-8394-37787e26bd29" TargetMode="External"/><Relationship Id="rId3" Type="http://schemas.openxmlformats.org/officeDocument/2006/relationships/slideLayout" Target="../slideLayouts/slideLayout2.xml"/><Relationship Id="rId7" Type="http://schemas.openxmlformats.org/officeDocument/2006/relationships/hyperlink" Target="https://search.creativecommons.org/photos/613a4116-5cbc-403c-ac93-284097d5f50e" TargetMode="External"/><Relationship Id="rId12" Type="http://schemas.openxmlformats.org/officeDocument/2006/relationships/image" Target="../media/image8.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s://creativecommons.org/licenses/by/2.0/?ref=ccsearch&amp;atype=rich" TargetMode="External"/><Relationship Id="rId11" Type="http://schemas.openxmlformats.org/officeDocument/2006/relationships/image" Target="../media/image15.jpeg"/><Relationship Id="rId5" Type="http://schemas.openxmlformats.org/officeDocument/2006/relationships/hyperlink" Target="https://search.creativecommons.org/photos/29fa5ed2-24ac-44f9-a6e5-707db71cbdc6" TargetMode="External"/><Relationship Id="rId10" Type="http://schemas.openxmlformats.org/officeDocument/2006/relationships/image" Target="../media/image14.jpeg"/><Relationship Id="rId4" Type="http://schemas.openxmlformats.org/officeDocument/2006/relationships/notesSlide" Target="../notesSlides/notesSlide4.xml"/><Relationship Id="rId9"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2" Type="http://schemas.openxmlformats.org/officeDocument/2006/relationships/hyperlink" Target="http://doi.org/10.5281/zenodo.4585692"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6.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6.png"/><Relationship Id="rId5" Type="http://schemas.openxmlformats.org/officeDocument/2006/relationships/image" Target="../media/image8.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1E9C-79C5-E84E-B08F-06797F27B6F6}"/>
              </a:ext>
            </a:extLst>
          </p:cNvPr>
          <p:cNvSpPr>
            <a:spLocks noGrp="1"/>
          </p:cNvSpPr>
          <p:nvPr>
            <p:ph type="ctrTitle"/>
          </p:nvPr>
        </p:nvSpPr>
        <p:spPr>
          <a:xfrm>
            <a:off x="377032" y="4570963"/>
            <a:ext cx="7802086" cy="1948751"/>
          </a:xfrm>
        </p:spPr>
        <p:txBody>
          <a:bodyPr>
            <a:normAutofit fontScale="90000"/>
          </a:bodyPr>
          <a:lstStyle/>
          <a:p>
            <a:r>
              <a:rPr lang="en-US" dirty="0">
                <a:solidFill>
                  <a:schemeClr val="bg1"/>
                </a:solidFill>
                <a:latin typeface="Open Sans ExtraBold"/>
                <a:ea typeface="Open Sans ExtraBold"/>
                <a:cs typeface="Open Sans ExtraBold"/>
              </a:rPr>
              <a:t>CLASE 4</a:t>
            </a:r>
            <a:br>
              <a:rPr lang="en-US" dirty="0"/>
            </a:br>
            <a:r>
              <a:rPr lang="en-US" dirty="0">
                <a:latin typeface="Open Sans ExtraBold"/>
                <a:ea typeface="Open Sans ExtraBold"/>
                <a:cs typeface="Open Sans ExtraBold"/>
              </a:rPr>
              <a:t>MODELIZACIÓN DE LAS TECNOLOGÍAS ENERGÉTICAS</a:t>
            </a:r>
          </a:p>
        </p:txBody>
      </p:sp>
      <p:sp>
        <p:nvSpPr>
          <p:cNvPr id="3" name="Subtitle 2">
            <a:extLst>
              <a:ext uri="{FF2B5EF4-FFF2-40B4-BE49-F238E27FC236}">
                <a16:creationId xmlns:a16="http://schemas.microsoft.com/office/drawing/2014/main" id="{67152F7C-4392-D042-93ED-48A50946CFDD}"/>
              </a:ext>
            </a:extLst>
          </p:cNvPr>
          <p:cNvSpPr>
            <a:spLocks noGrp="1"/>
          </p:cNvSpPr>
          <p:nvPr>
            <p:ph type="subTitle" idx="1"/>
          </p:nvPr>
        </p:nvSpPr>
        <p:spPr>
          <a:xfrm>
            <a:off x="377032" y="3884786"/>
            <a:ext cx="3324198" cy="686177"/>
          </a:xfrm>
        </p:spPr>
        <p:txBody>
          <a:bodyPr/>
          <a:lstStyle/>
          <a:p>
            <a:r>
              <a:rPr lang="en-US" dirty="0" err="1"/>
              <a:t>Introducción</a:t>
            </a:r>
            <a:r>
              <a:rPr lang="en-US" dirty="0"/>
              <a:t> a </a:t>
            </a:r>
            <a:r>
              <a:rPr lang="en-US" dirty="0" err="1"/>
              <a:t>los</a:t>
            </a:r>
            <a:r>
              <a:rPr lang="en-US" dirty="0"/>
              <a:t> CLEW</a:t>
            </a:r>
          </a:p>
        </p:txBody>
      </p:sp>
      <p:sp>
        <p:nvSpPr>
          <p:cNvPr id="6" name="Text Placeholder 5">
            <a:extLst>
              <a:ext uri="{FF2B5EF4-FFF2-40B4-BE49-F238E27FC236}">
                <a16:creationId xmlns:a16="http://schemas.microsoft.com/office/drawing/2014/main" id="{8EF35676-49DE-E547-B19F-0A8B69E1FA3A}"/>
              </a:ext>
            </a:extLst>
          </p:cNvPr>
          <p:cNvSpPr>
            <a:spLocks noGrp="1"/>
          </p:cNvSpPr>
          <p:nvPr>
            <p:ph type="body" sz="quarter" idx="10"/>
          </p:nvPr>
        </p:nvSpPr>
        <p:spPr/>
        <p:txBody>
          <a:bodyPr/>
          <a:lstStyle/>
          <a:p>
            <a:endParaRPr lang="en-US"/>
          </a:p>
        </p:txBody>
      </p:sp>
      <p:sp>
        <p:nvSpPr>
          <p:cNvPr id="5" name="Oval 4">
            <a:extLst>
              <a:ext uri="{FF2B5EF4-FFF2-40B4-BE49-F238E27FC236}">
                <a16:creationId xmlns:a16="http://schemas.microsoft.com/office/drawing/2014/main" id="{AE0CB0A7-EA22-984E-9CB8-8654BBAF09D3}"/>
              </a:ext>
            </a:extLst>
          </p:cNvPr>
          <p:cNvSpPr/>
          <p:nvPr/>
        </p:nvSpPr>
        <p:spPr>
          <a:xfrm>
            <a:off x="3975550" y="388478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Lecture4_Slide1.mp3" descr="Lecture4_Slide1.mp3">
            <a:hlinkClick r:id="" action="ppaction://media"/>
            <a:extLst>
              <a:ext uri="{FF2B5EF4-FFF2-40B4-BE49-F238E27FC236}">
                <a16:creationId xmlns:a16="http://schemas.microsoft.com/office/drawing/2014/main" id="{8D7B3629-EB80-1E45-9387-1146A2F29F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18280" y="3956151"/>
            <a:ext cx="812800" cy="812800"/>
          </a:xfrm>
          <a:prstGeom prst="rect">
            <a:avLst/>
          </a:prstGeom>
        </p:spPr>
      </p:pic>
    </p:spTree>
    <p:extLst>
      <p:ext uri="{BB962C8B-B14F-4D97-AF65-F5344CB8AC3E}">
        <p14:creationId xmlns:p14="http://schemas.microsoft.com/office/powerpoint/2010/main" val="237867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4.2 </a:t>
            </a:r>
            <a:r>
              <a:rPr lang="en-US" dirty="0" err="1"/>
              <a:t>Parámetros</a:t>
            </a:r>
            <a:r>
              <a:rPr lang="en-US" dirty="0"/>
              <a:t> de </a:t>
            </a:r>
            <a:r>
              <a:rPr lang="en-US" dirty="0" err="1"/>
              <a:t>costes</a:t>
            </a:r>
            <a:endParaRPr lang="en-US" dirty="0"/>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a:lstStyle/>
          <a:p>
            <a:r>
              <a:rPr lang="en-US" dirty="0"/>
              <a:t>Una </a:t>
            </a:r>
            <a:r>
              <a:rPr lang="en-US" dirty="0" err="1"/>
              <a:t>tecnología</a:t>
            </a:r>
            <a:r>
              <a:rPr lang="en-US" dirty="0"/>
              <a:t> </a:t>
            </a:r>
            <a:r>
              <a:rPr lang="en-US" dirty="0" err="1"/>
              <a:t>sólo</a:t>
            </a:r>
            <a:r>
              <a:rPr lang="en-US" dirty="0"/>
              <a:t> </a:t>
            </a:r>
            <a:r>
              <a:rPr lang="en-US" dirty="0" err="1"/>
              <a:t>incurre</a:t>
            </a:r>
            <a:r>
              <a:rPr lang="en-US" dirty="0"/>
              <a:t> </a:t>
            </a:r>
            <a:r>
              <a:rPr lang="en-US" dirty="0" err="1"/>
              <a:t>en</a:t>
            </a:r>
            <a:r>
              <a:rPr lang="en-US" dirty="0"/>
              <a:t> </a:t>
            </a:r>
            <a:r>
              <a:rPr lang="en-US" dirty="0" err="1">
                <a:solidFill>
                  <a:srgbClr val="C00000"/>
                </a:solidFill>
              </a:rPr>
              <a:t>costos</a:t>
            </a:r>
            <a:r>
              <a:rPr lang="en-US" dirty="0">
                <a:solidFill>
                  <a:srgbClr val="C00000"/>
                </a:solidFill>
              </a:rPr>
              <a:t> de capital </a:t>
            </a:r>
            <a:r>
              <a:rPr lang="en-US" dirty="0" err="1"/>
              <a:t>cuando</a:t>
            </a:r>
            <a:r>
              <a:rPr lang="en-US" dirty="0"/>
              <a:t> hay </a:t>
            </a:r>
            <a:r>
              <a:rPr lang="en-US" dirty="0" err="1"/>
              <a:t>una</a:t>
            </a:r>
            <a:r>
              <a:rPr lang="en-US" dirty="0"/>
              <a:t> </a:t>
            </a:r>
            <a:r>
              <a:rPr lang="en-US" dirty="0" err="1"/>
              <a:t>inversión</a:t>
            </a:r>
            <a:endParaRPr lang="en-US" dirty="0">
              <a:solidFill>
                <a:srgbClr val="C00000"/>
              </a:solidFill>
            </a:endParaRP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10</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Dependencia temporal</a:t>
            </a:r>
          </a:p>
        </p:txBody>
      </p:sp>
      <p:sp>
        <p:nvSpPr>
          <p:cNvPr id="18" name="Text Placeholder 21">
            <a:extLst>
              <a:ext uri="{FF2B5EF4-FFF2-40B4-BE49-F238E27FC236}">
                <a16:creationId xmlns:a16="http://schemas.microsoft.com/office/drawing/2014/main" id="{FF6215C3-7148-4C6F-BF2E-B9C7949131E3}"/>
              </a:ext>
            </a:extLst>
          </p:cNvPr>
          <p:cNvSpPr txBox="1">
            <a:spLocks/>
          </p:cNvSpPr>
          <p:nvPr/>
        </p:nvSpPr>
        <p:spPr>
          <a:xfrm>
            <a:off x="8443183" y="5911013"/>
            <a:ext cx="2206808" cy="368431"/>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000">
              <a:latin typeface="Times"/>
              <a:cs typeface="Times"/>
            </a:endParaRPr>
          </a:p>
        </p:txBody>
      </p:sp>
      <p:sp>
        <p:nvSpPr>
          <p:cNvPr id="13" name="Content Placeholder 2">
            <a:extLst>
              <a:ext uri="{FF2B5EF4-FFF2-40B4-BE49-F238E27FC236}">
                <a16:creationId xmlns:a16="http://schemas.microsoft.com/office/drawing/2014/main" id="{7F5F1EED-B871-46D6-B676-88A576DEB47F}"/>
              </a:ext>
            </a:extLst>
          </p:cNvPr>
          <p:cNvSpPr txBox="1">
            <a:spLocks/>
          </p:cNvSpPr>
          <p:nvPr/>
        </p:nvSpPr>
        <p:spPr>
          <a:xfrm>
            <a:off x="6715587" y="3972741"/>
            <a:ext cx="4791594" cy="10511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GB" sz="1600">
              <a:latin typeface="Montserrat" panose="00000500000000000000"/>
            </a:endParaRPr>
          </a:p>
        </p:txBody>
      </p:sp>
      <p:sp>
        <p:nvSpPr>
          <p:cNvPr id="14" name="Content Placeholder 2">
            <a:extLst>
              <a:ext uri="{FF2B5EF4-FFF2-40B4-BE49-F238E27FC236}">
                <a16:creationId xmlns:a16="http://schemas.microsoft.com/office/drawing/2014/main" id="{C81F9D75-C911-4E5E-85E4-19B4FFFB597E}"/>
              </a:ext>
            </a:extLst>
          </p:cNvPr>
          <p:cNvSpPr txBox="1">
            <a:spLocks/>
          </p:cNvSpPr>
          <p:nvPr/>
        </p:nvSpPr>
        <p:spPr>
          <a:xfrm>
            <a:off x="6715588" y="5286690"/>
            <a:ext cx="4791594" cy="10106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GB" sz="1600">
              <a:latin typeface="Montserrat" panose="00000500000000000000"/>
            </a:endParaRPr>
          </a:p>
        </p:txBody>
      </p:sp>
      <p:graphicFrame>
        <p:nvGraphicFramePr>
          <p:cNvPr id="12" name="Table 11">
            <a:extLst>
              <a:ext uri="{FF2B5EF4-FFF2-40B4-BE49-F238E27FC236}">
                <a16:creationId xmlns:a16="http://schemas.microsoft.com/office/drawing/2014/main" id="{4F1A61E5-14C4-4BAD-95B3-0E23A2DFB1DB}"/>
              </a:ext>
            </a:extLst>
          </p:cNvPr>
          <p:cNvGraphicFramePr>
            <a:graphicFrameLocks noGrp="1"/>
          </p:cNvGraphicFramePr>
          <p:nvPr>
            <p:extLst>
              <p:ext uri="{D42A27DB-BD31-4B8C-83A1-F6EECF244321}">
                <p14:modId xmlns:p14="http://schemas.microsoft.com/office/powerpoint/2010/main" val="3754935398"/>
              </p:ext>
            </p:extLst>
          </p:nvPr>
        </p:nvGraphicFramePr>
        <p:xfrm>
          <a:off x="1444257" y="3223138"/>
          <a:ext cx="8944821" cy="1010920"/>
        </p:xfrm>
        <a:graphic>
          <a:graphicData uri="http://schemas.openxmlformats.org/drawingml/2006/table">
            <a:tbl>
              <a:tblPr firstRow="1" bandRow="1">
                <a:tableStyleId>{69012ECD-51FC-41F1-AA8D-1B2483CD663E}</a:tableStyleId>
              </a:tblPr>
              <a:tblGrid>
                <a:gridCol w="2264734">
                  <a:extLst>
                    <a:ext uri="{9D8B030D-6E8A-4147-A177-3AD203B41FA5}">
                      <a16:colId xmlns:a16="http://schemas.microsoft.com/office/drawing/2014/main" val="547925327"/>
                    </a:ext>
                  </a:extLst>
                </a:gridCol>
                <a:gridCol w="1313195">
                  <a:extLst>
                    <a:ext uri="{9D8B030D-6E8A-4147-A177-3AD203B41FA5}">
                      <a16:colId xmlns:a16="http://schemas.microsoft.com/office/drawing/2014/main" val="253179872"/>
                    </a:ext>
                  </a:extLst>
                </a:gridCol>
                <a:gridCol w="1788964">
                  <a:extLst>
                    <a:ext uri="{9D8B030D-6E8A-4147-A177-3AD203B41FA5}">
                      <a16:colId xmlns:a16="http://schemas.microsoft.com/office/drawing/2014/main" val="1819839161"/>
                    </a:ext>
                  </a:extLst>
                </a:gridCol>
                <a:gridCol w="1788964">
                  <a:extLst>
                    <a:ext uri="{9D8B030D-6E8A-4147-A177-3AD203B41FA5}">
                      <a16:colId xmlns:a16="http://schemas.microsoft.com/office/drawing/2014/main" val="2789676914"/>
                    </a:ext>
                  </a:extLst>
                </a:gridCol>
                <a:gridCol w="1788964">
                  <a:extLst>
                    <a:ext uri="{9D8B030D-6E8A-4147-A177-3AD203B41FA5}">
                      <a16:colId xmlns:a16="http://schemas.microsoft.com/office/drawing/2014/main" val="3780280877"/>
                    </a:ext>
                  </a:extLst>
                </a:gridCol>
              </a:tblGrid>
              <a:tr h="370840">
                <a:tc>
                  <a:txBody>
                    <a:bodyPr/>
                    <a:lstStyle/>
                    <a:p>
                      <a:endParaRPr lang="en-US"/>
                    </a:p>
                  </a:txBody>
                  <a:tcPr/>
                </a:tc>
                <a:tc>
                  <a:txBody>
                    <a:bodyPr/>
                    <a:lstStyle/>
                    <a:p>
                      <a:pPr algn="ctr"/>
                      <a:r>
                        <a:rPr lang="en-US"/>
                        <a:t>Año 1</a:t>
                      </a:r>
                    </a:p>
                  </a:txBody>
                  <a:tcPr/>
                </a:tc>
                <a:tc>
                  <a:txBody>
                    <a:bodyPr/>
                    <a:lstStyle/>
                    <a:p>
                      <a:pPr algn="ctr"/>
                      <a:r>
                        <a:rPr lang="en-US"/>
                        <a:t>Año 2</a:t>
                      </a:r>
                    </a:p>
                  </a:txBody>
                  <a:tcPr/>
                </a:tc>
                <a:tc>
                  <a:txBody>
                    <a:bodyPr/>
                    <a:lstStyle/>
                    <a:p>
                      <a:pPr algn="ctr"/>
                      <a:r>
                        <a:rPr lang="en-US"/>
                        <a:t>Año 3</a:t>
                      </a:r>
                    </a:p>
                  </a:txBody>
                  <a:tcPr/>
                </a:tc>
                <a:tc>
                  <a:txBody>
                    <a:bodyPr/>
                    <a:lstStyle/>
                    <a:p>
                      <a:pPr algn="ctr"/>
                      <a:r>
                        <a:rPr lang="en-US"/>
                        <a:t>Año 4</a:t>
                      </a:r>
                    </a:p>
                  </a:txBody>
                  <a:tcPr/>
                </a:tc>
                <a:extLst>
                  <a:ext uri="{0D108BD9-81ED-4DB2-BD59-A6C34878D82A}">
                    <a16:rowId xmlns:a16="http://schemas.microsoft.com/office/drawing/2014/main" val="303886152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Costo</a:t>
                      </a:r>
                      <a:r>
                        <a:rPr lang="en-US" b="1" dirty="0"/>
                        <a:t> de capital [M$/GW]</a:t>
                      </a:r>
                    </a:p>
                  </a:txBody>
                  <a:tcPr/>
                </a:tc>
                <a:tc>
                  <a:txBody>
                    <a:bodyPr/>
                    <a:lstStyle/>
                    <a:p>
                      <a:pPr algn="ctr"/>
                      <a:r>
                        <a:rPr lang="en-US"/>
                        <a:t>2000</a:t>
                      </a:r>
                    </a:p>
                  </a:txBody>
                  <a:tcPr/>
                </a:tc>
                <a:tc>
                  <a:txBody>
                    <a:bodyPr/>
                    <a:lstStyle/>
                    <a:p>
                      <a:pPr algn="ctr"/>
                      <a:r>
                        <a:rPr lang="en-US"/>
                        <a:t>1900</a:t>
                      </a:r>
                    </a:p>
                  </a:txBody>
                  <a:tcPr/>
                </a:tc>
                <a:tc>
                  <a:txBody>
                    <a:bodyPr/>
                    <a:lstStyle/>
                    <a:p>
                      <a:pPr algn="ctr"/>
                      <a:r>
                        <a:rPr lang="en-US"/>
                        <a:t>1800</a:t>
                      </a:r>
                    </a:p>
                  </a:txBody>
                  <a:tcPr/>
                </a:tc>
                <a:tc>
                  <a:txBody>
                    <a:bodyPr/>
                    <a:lstStyle/>
                    <a:p>
                      <a:pPr algn="ctr"/>
                      <a:r>
                        <a:rPr lang="en-US" dirty="0"/>
                        <a:t>1700</a:t>
                      </a:r>
                    </a:p>
                  </a:txBody>
                  <a:tcPr/>
                </a:tc>
                <a:extLst>
                  <a:ext uri="{0D108BD9-81ED-4DB2-BD59-A6C34878D82A}">
                    <a16:rowId xmlns:a16="http://schemas.microsoft.com/office/drawing/2014/main" val="1454644109"/>
                  </a:ext>
                </a:extLst>
              </a:tr>
            </a:tbl>
          </a:graphicData>
        </a:graphic>
      </p:graphicFrame>
      <p:sp>
        <p:nvSpPr>
          <p:cNvPr id="17" name="TextBox 16">
            <a:extLst>
              <a:ext uri="{FF2B5EF4-FFF2-40B4-BE49-F238E27FC236}">
                <a16:creationId xmlns:a16="http://schemas.microsoft.com/office/drawing/2014/main" id="{13DECD4A-6683-489D-874F-CFB0B0B6E887}"/>
              </a:ext>
            </a:extLst>
          </p:cNvPr>
          <p:cNvSpPr txBox="1"/>
          <p:nvPr/>
        </p:nvSpPr>
        <p:spPr>
          <a:xfrm>
            <a:off x="1355769" y="4254141"/>
            <a:ext cx="3697244" cy="2554545"/>
          </a:xfrm>
          <a:prstGeom prst="rect">
            <a:avLst/>
          </a:prstGeom>
          <a:noFill/>
        </p:spPr>
        <p:txBody>
          <a:bodyPr wrap="square" lIns="91440" tIns="45720" rIns="91440" bIns="45720" rtlCol="0" anchor="t">
            <a:spAutoFit/>
          </a:bodyPr>
          <a:lstStyle/>
          <a:p>
            <a:pPr algn="just"/>
            <a:r>
              <a:rPr lang="en-US" sz="1600" b="1" u="sng" dirty="0">
                <a:latin typeface="Open Sans" panose="020B0606030504020204" pitchFamily="34" charset="0"/>
                <a:ea typeface="Open Sans" panose="020B0606030504020204" pitchFamily="34" charset="0"/>
                <a:cs typeface="Open Sans" panose="020B0606030504020204" pitchFamily="34" charset="0"/>
              </a:rPr>
              <a:t>SI </a:t>
            </a:r>
            <a:r>
              <a:rPr lang="en-US" sz="1600" dirty="0">
                <a:latin typeface="Open Sans" panose="020B0606030504020204" pitchFamily="34" charset="0"/>
                <a:ea typeface="Open Sans" panose="020B0606030504020204" pitchFamily="34" charset="0"/>
                <a:cs typeface="Open Sans" panose="020B0606030504020204" pitchFamily="34" charset="0"/>
              </a:rPr>
              <a:t>hay </a:t>
            </a:r>
            <a:r>
              <a:rPr lang="en-US" sz="1600" dirty="0" err="1">
                <a:latin typeface="Open Sans" panose="020B0606030504020204" pitchFamily="34" charset="0"/>
                <a:ea typeface="Open Sans" panose="020B0606030504020204" pitchFamily="34" charset="0"/>
                <a:cs typeface="Open Sans" panose="020B0606030504020204" pitchFamily="34" charset="0"/>
              </a:rPr>
              <a:t>una</a:t>
            </a:r>
            <a:r>
              <a:rPr lang="en-US" sz="1600" dirty="0">
                <a:latin typeface="Open Sans" panose="020B0606030504020204" pitchFamily="34" charset="0"/>
                <a:ea typeface="Open Sans" panose="020B0606030504020204" pitchFamily="34" charset="0"/>
                <a:cs typeface="Open Sans" panose="020B0606030504020204" pitchFamily="34" charset="0"/>
              </a:rPr>
              <a:t> </a:t>
            </a:r>
            <a:r>
              <a:rPr lang="en-US" sz="1600" dirty="0" err="1">
                <a:latin typeface="Open Sans" panose="020B0606030504020204" pitchFamily="34" charset="0"/>
                <a:ea typeface="Open Sans" panose="020B0606030504020204" pitchFamily="34" charset="0"/>
                <a:cs typeface="Open Sans" panose="020B0606030504020204" pitchFamily="34" charset="0"/>
              </a:rPr>
              <a:t>inversión</a:t>
            </a:r>
            <a:r>
              <a:rPr lang="en-US" sz="1600" dirty="0">
                <a:latin typeface="Open Sans" panose="020B0606030504020204" pitchFamily="34" charset="0"/>
                <a:ea typeface="Open Sans" panose="020B0606030504020204" pitchFamily="34" charset="0"/>
                <a:cs typeface="Open Sans" panose="020B0606030504020204" pitchFamily="34" charset="0"/>
              </a:rPr>
              <a:t> </a:t>
            </a:r>
            <a:r>
              <a:rPr lang="en-US" sz="1600" dirty="0" err="1">
                <a:latin typeface="Open Sans" panose="020B0606030504020204" pitchFamily="34" charset="0"/>
                <a:ea typeface="Open Sans" panose="020B0606030504020204" pitchFamily="34" charset="0"/>
                <a:cs typeface="Open Sans" panose="020B0606030504020204" pitchFamily="34" charset="0"/>
              </a:rPr>
              <a:t>en</a:t>
            </a:r>
            <a:r>
              <a:rPr lang="en-US" sz="1600" dirty="0">
                <a:latin typeface="Open Sans" panose="020B0606030504020204" pitchFamily="34" charset="0"/>
                <a:ea typeface="Open Sans" panose="020B0606030504020204" pitchFamily="34" charset="0"/>
                <a:cs typeface="Open Sans" panose="020B0606030504020204" pitchFamily="34" charset="0"/>
              </a:rPr>
              <a:t> </a:t>
            </a:r>
            <a:r>
              <a:rPr lang="en-US" sz="1600" dirty="0" err="1">
                <a:latin typeface="Open Sans" panose="020B0606030504020204" pitchFamily="34" charset="0"/>
                <a:ea typeface="Open Sans" panose="020B0606030504020204" pitchFamily="34" charset="0"/>
                <a:cs typeface="Open Sans" panose="020B0606030504020204" pitchFamily="34" charset="0"/>
              </a:rPr>
              <a:t>el</a:t>
            </a:r>
            <a:r>
              <a:rPr lang="en-US" sz="1600" dirty="0">
                <a:latin typeface="Open Sans" panose="020B0606030504020204" pitchFamily="34" charset="0"/>
                <a:ea typeface="Open Sans" panose="020B0606030504020204" pitchFamily="34" charset="0"/>
                <a:cs typeface="Open Sans" panose="020B0606030504020204" pitchFamily="34" charset="0"/>
              </a:rPr>
              <a:t> </a:t>
            </a:r>
            <a:r>
              <a:rPr lang="en-US" sz="1600" dirty="0" err="1">
                <a:latin typeface="Open Sans" panose="020B0606030504020204" pitchFamily="34" charset="0"/>
                <a:ea typeface="Open Sans" panose="020B0606030504020204" pitchFamily="34" charset="0"/>
                <a:cs typeface="Open Sans" panose="020B0606030504020204" pitchFamily="34" charset="0"/>
              </a:rPr>
              <a:t>año</a:t>
            </a:r>
            <a:r>
              <a:rPr lang="en-US" sz="1600" dirty="0">
                <a:latin typeface="Open Sans" panose="020B0606030504020204" pitchFamily="34" charset="0"/>
                <a:ea typeface="Open Sans" panose="020B0606030504020204" pitchFamily="34" charset="0"/>
                <a:cs typeface="Open Sans" panose="020B0606030504020204" pitchFamily="34" charset="0"/>
              </a:rPr>
              <a:t> 2, </a:t>
            </a:r>
          </a:p>
          <a:p>
            <a:pPr algn="just"/>
            <a:r>
              <a:rPr lang="en-US" sz="1600" b="1" u="sng" dirty="0" err="1">
                <a:latin typeface="Open Sans" panose="020B0606030504020204" pitchFamily="34" charset="0"/>
                <a:ea typeface="Open Sans" panose="020B0606030504020204" pitchFamily="34" charset="0"/>
                <a:cs typeface="Open Sans" panose="020B0606030504020204" pitchFamily="34" charset="0"/>
              </a:rPr>
              <a:t>entonces</a:t>
            </a:r>
            <a:r>
              <a:rPr lang="en-US" sz="1600" b="1" u="sng" dirty="0">
                <a:latin typeface="Open Sans" panose="020B0606030504020204" pitchFamily="34" charset="0"/>
                <a:ea typeface="Open Sans" panose="020B0606030504020204" pitchFamily="34" charset="0"/>
                <a:cs typeface="Open Sans" panose="020B0606030504020204" pitchFamily="34" charset="0"/>
              </a:rPr>
              <a:t> </a:t>
            </a:r>
            <a:r>
              <a:rPr lang="en-US" sz="1600" dirty="0">
                <a:latin typeface="Open Sans" panose="020B0606030504020204" pitchFamily="34" charset="0"/>
                <a:ea typeface="Open Sans" panose="020B0606030504020204" pitchFamily="34" charset="0"/>
                <a:cs typeface="Open Sans" panose="020B0606030504020204" pitchFamily="34" charset="0"/>
              </a:rPr>
              <a:t>se </a:t>
            </a:r>
            <a:r>
              <a:rPr lang="en-US" sz="1600" dirty="0" err="1">
                <a:latin typeface="Open Sans" panose="020B0606030504020204" pitchFamily="34" charset="0"/>
                <a:ea typeface="Open Sans" panose="020B0606030504020204" pitchFamily="34" charset="0"/>
                <a:cs typeface="Open Sans" panose="020B0606030504020204" pitchFamily="34" charset="0"/>
              </a:rPr>
              <a:t>incurre</a:t>
            </a:r>
            <a:r>
              <a:rPr lang="en-US" sz="1600" dirty="0">
                <a:latin typeface="Open Sans" panose="020B0606030504020204" pitchFamily="34" charset="0"/>
                <a:ea typeface="Open Sans" panose="020B0606030504020204" pitchFamily="34" charset="0"/>
                <a:cs typeface="Open Sans" panose="020B0606030504020204" pitchFamily="34" charset="0"/>
              </a:rPr>
              <a:t> </a:t>
            </a:r>
            <a:r>
              <a:rPr lang="en-US" sz="1600" dirty="0" err="1">
                <a:latin typeface="Open Sans" panose="020B0606030504020204" pitchFamily="34" charset="0"/>
                <a:ea typeface="Open Sans" panose="020B0606030504020204" pitchFamily="34" charset="0"/>
                <a:cs typeface="Open Sans" panose="020B0606030504020204" pitchFamily="34" charset="0"/>
              </a:rPr>
              <a:t>en</a:t>
            </a:r>
            <a:r>
              <a:rPr lang="en-US" sz="1600" dirty="0">
                <a:latin typeface="Open Sans" panose="020B0606030504020204" pitchFamily="34" charset="0"/>
                <a:ea typeface="Open Sans" panose="020B0606030504020204" pitchFamily="34" charset="0"/>
                <a:cs typeface="Open Sans" panose="020B0606030504020204" pitchFamily="34" charset="0"/>
              </a:rPr>
              <a:t> un </a:t>
            </a:r>
            <a:r>
              <a:rPr lang="en-US" sz="1600" dirty="0" err="1">
                <a:latin typeface="Open Sans" panose="020B0606030504020204" pitchFamily="34" charset="0"/>
                <a:ea typeface="Open Sans" panose="020B0606030504020204" pitchFamily="34" charset="0"/>
                <a:cs typeface="Open Sans" panose="020B0606030504020204" pitchFamily="34" charset="0"/>
              </a:rPr>
              <a:t>coste</a:t>
            </a:r>
            <a:r>
              <a:rPr lang="en-US" sz="1600" dirty="0">
                <a:latin typeface="Open Sans" panose="020B0606030504020204" pitchFamily="34" charset="0"/>
                <a:ea typeface="Open Sans" panose="020B0606030504020204" pitchFamily="34" charset="0"/>
                <a:cs typeface="Open Sans" panose="020B0606030504020204" pitchFamily="34" charset="0"/>
              </a:rPr>
              <a:t> de </a:t>
            </a:r>
            <a:r>
              <a:rPr lang="en-US" sz="1600" dirty="0" err="1">
                <a:latin typeface="Open Sans" panose="020B0606030504020204" pitchFamily="34" charset="0"/>
                <a:ea typeface="Open Sans" panose="020B0606030504020204" pitchFamily="34" charset="0"/>
                <a:cs typeface="Open Sans" panose="020B0606030504020204" pitchFamily="34" charset="0"/>
              </a:rPr>
              <a:t>millones</a:t>
            </a:r>
            <a:r>
              <a:rPr lang="en-US" sz="1600" dirty="0">
                <a:latin typeface="Open Sans" panose="020B0606030504020204" pitchFamily="34" charset="0"/>
                <a:ea typeface="Open Sans" panose="020B0606030504020204" pitchFamily="34" charset="0"/>
                <a:cs typeface="Open Sans" panose="020B0606030504020204" pitchFamily="34" charset="0"/>
              </a:rPr>
              <a:t> de </a:t>
            </a:r>
            <a:r>
              <a:rPr lang="en-US" sz="1600" dirty="0" err="1">
                <a:latin typeface="Open Sans" panose="020B0606030504020204" pitchFamily="34" charset="0"/>
                <a:ea typeface="Open Sans" panose="020B0606030504020204" pitchFamily="34" charset="0"/>
                <a:cs typeface="Open Sans" panose="020B0606030504020204" pitchFamily="34" charset="0"/>
              </a:rPr>
              <a:t>dólares</a:t>
            </a:r>
            <a:r>
              <a:rPr lang="en-US" sz="1600" dirty="0">
                <a:latin typeface="Open Sans" panose="020B0606030504020204" pitchFamily="34" charset="0"/>
                <a:ea typeface="Open Sans" panose="020B0606030504020204" pitchFamily="34" charset="0"/>
                <a:cs typeface="Open Sans" panose="020B0606030504020204" pitchFamily="34" charset="0"/>
              </a:rPr>
              <a:t> </a:t>
            </a:r>
            <a:r>
              <a:rPr lang="en-US" sz="1600" dirty="0" err="1">
                <a:latin typeface="Open Sans" panose="020B0606030504020204" pitchFamily="34" charset="0"/>
                <a:ea typeface="Open Sans" panose="020B0606030504020204" pitchFamily="34" charset="0"/>
                <a:cs typeface="Open Sans" panose="020B0606030504020204" pitchFamily="34" charset="0"/>
              </a:rPr>
              <a:t>por</a:t>
            </a:r>
            <a:r>
              <a:rPr lang="en-US" sz="1600" dirty="0">
                <a:latin typeface="Open Sans" panose="020B0606030504020204" pitchFamily="34" charset="0"/>
                <a:ea typeface="Open Sans" panose="020B0606030504020204" pitchFamily="34" charset="0"/>
                <a:cs typeface="Open Sans" panose="020B0606030504020204" pitchFamily="34" charset="0"/>
              </a:rPr>
              <a:t> </a:t>
            </a:r>
            <a:r>
              <a:rPr lang="en-US" sz="1600" dirty="0" err="1">
                <a:latin typeface="Open Sans" panose="020B0606030504020204" pitchFamily="34" charset="0"/>
                <a:ea typeface="Open Sans" panose="020B0606030504020204" pitchFamily="34" charset="0"/>
                <a:cs typeface="Open Sans" panose="020B0606030504020204" pitchFamily="34" charset="0"/>
              </a:rPr>
              <a:t>unidad</a:t>
            </a:r>
            <a:r>
              <a:rPr lang="en-US" sz="1600" dirty="0">
                <a:latin typeface="Open Sans" panose="020B0606030504020204" pitchFamily="34" charset="0"/>
                <a:ea typeface="Open Sans" panose="020B0606030504020204" pitchFamily="34" charset="0"/>
                <a:cs typeface="Open Sans" panose="020B0606030504020204" pitchFamily="34" charset="0"/>
              </a:rPr>
              <a:t> de </a:t>
            </a:r>
            <a:r>
              <a:rPr lang="en-US" sz="1600" dirty="0" err="1">
                <a:latin typeface="Open Sans" panose="020B0606030504020204" pitchFamily="34" charset="0"/>
                <a:ea typeface="Open Sans" panose="020B0606030504020204" pitchFamily="34" charset="0"/>
                <a:cs typeface="Open Sans" panose="020B0606030504020204" pitchFamily="34" charset="0"/>
              </a:rPr>
              <a:t>capacidad</a:t>
            </a:r>
            <a:r>
              <a:rPr lang="en-US" sz="1600" dirty="0">
                <a:latin typeface="Open Sans" panose="020B0606030504020204" pitchFamily="34" charset="0"/>
                <a:ea typeface="Open Sans" panose="020B0606030504020204" pitchFamily="34" charset="0"/>
                <a:cs typeface="Open Sans" panose="020B0606030504020204" pitchFamily="34" charset="0"/>
              </a:rPr>
              <a:t> </a:t>
            </a:r>
            <a:r>
              <a:rPr lang="en-US" sz="1600" dirty="0" err="1">
                <a:latin typeface="Open Sans" panose="020B0606030504020204" pitchFamily="34" charset="0"/>
                <a:ea typeface="Open Sans" panose="020B0606030504020204" pitchFamily="34" charset="0"/>
                <a:cs typeface="Open Sans" panose="020B0606030504020204" pitchFamily="34" charset="0"/>
              </a:rPr>
              <a:t>instalada</a:t>
            </a:r>
            <a:r>
              <a:rPr lang="en-US" sz="1600" dirty="0">
                <a:latin typeface="Open Sans" panose="020B0606030504020204" pitchFamily="34" charset="0"/>
                <a:ea typeface="Open Sans" panose="020B0606030504020204" pitchFamily="34" charset="0"/>
                <a:cs typeface="Open Sans" panose="020B0606030504020204" pitchFamily="34" charset="0"/>
              </a:rPr>
              <a:t>. </a:t>
            </a:r>
          </a:p>
          <a:p>
            <a:pPr algn="just"/>
            <a:endParaRPr lang="en-US" sz="1600" dirty="0">
              <a:latin typeface="Open Sans" panose="020B0606030504020204" pitchFamily="34" charset="0"/>
              <a:ea typeface="Open Sans" panose="020B0606030504020204" pitchFamily="34" charset="0"/>
              <a:cs typeface="Open Sans" panose="020B0606030504020204" pitchFamily="34" charset="0"/>
            </a:endParaRPr>
          </a:p>
          <a:p>
            <a:pPr algn="just"/>
            <a:r>
              <a:rPr lang="en-US" sz="1600" dirty="0">
                <a:latin typeface="Open Sans"/>
                <a:ea typeface="Open Sans"/>
                <a:cs typeface="Open Sans"/>
              </a:rPr>
              <a:t>Por </a:t>
            </a:r>
            <a:r>
              <a:rPr lang="en-US" sz="1600" dirty="0" err="1">
                <a:latin typeface="Open Sans"/>
                <a:ea typeface="Open Sans"/>
                <a:cs typeface="Open Sans"/>
              </a:rPr>
              <a:t>ejemplo</a:t>
            </a:r>
            <a:r>
              <a:rPr lang="en-US" sz="1600" dirty="0">
                <a:latin typeface="Open Sans"/>
                <a:ea typeface="Open Sans"/>
                <a:cs typeface="Open Sans"/>
              </a:rPr>
              <a:t>, </a:t>
            </a:r>
            <a:r>
              <a:rPr lang="en-US" sz="1600" dirty="0" err="1">
                <a:latin typeface="Open Sans"/>
                <a:ea typeface="Open Sans"/>
                <a:cs typeface="Open Sans"/>
              </a:rPr>
              <a:t>una</a:t>
            </a:r>
            <a:r>
              <a:rPr lang="en-US" sz="1600" dirty="0">
                <a:latin typeface="Open Sans"/>
                <a:ea typeface="Open Sans"/>
                <a:cs typeface="Open Sans"/>
              </a:rPr>
              <a:t> </a:t>
            </a:r>
            <a:r>
              <a:rPr lang="en-US" sz="1600" dirty="0" err="1">
                <a:latin typeface="Open Sans"/>
                <a:ea typeface="Open Sans"/>
                <a:cs typeface="Open Sans"/>
              </a:rPr>
              <a:t>inversión</a:t>
            </a:r>
            <a:r>
              <a:rPr lang="en-US" sz="1600" dirty="0">
                <a:latin typeface="Open Sans"/>
                <a:ea typeface="Open Sans"/>
                <a:cs typeface="Open Sans"/>
              </a:rPr>
              <a:t> de 0,1 GW </a:t>
            </a:r>
            <a:r>
              <a:rPr lang="en-US" sz="1600" dirty="0" err="1">
                <a:latin typeface="Open Sans"/>
                <a:ea typeface="Open Sans"/>
                <a:cs typeface="Open Sans"/>
              </a:rPr>
              <a:t>tendría</a:t>
            </a:r>
            <a:r>
              <a:rPr lang="en-US" sz="1600" dirty="0">
                <a:latin typeface="Open Sans"/>
                <a:ea typeface="Open Sans"/>
                <a:cs typeface="Open Sans"/>
              </a:rPr>
              <a:t> un </a:t>
            </a:r>
            <a:r>
              <a:rPr lang="en-US" sz="1600" dirty="0" err="1">
                <a:latin typeface="Open Sans"/>
                <a:ea typeface="Open Sans"/>
                <a:cs typeface="Open Sans"/>
              </a:rPr>
              <a:t>coste</a:t>
            </a:r>
            <a:r>
              <a:rPr lang="en-US" sz="1600" dirty="0">
                <a:latin typeface="Open Sans"/>
                <a:ea typeface="Open Sans"/>
                <a:cs typeface="Open Sans"/>
              </a:rPr>
              <a:t> de 1900 M$/GW * 0,1 GW = 190 </a:t>
            </a:r>
            <a:r>
              <a:rPr lang="en-US" sz="1600" dirty="0" err="1">
                <a:latin typeface="Open Sans"/>
                <a:ea typeface="Open Sans"/>
                <a:cs typeface="Open Sans"/>
              </a:rPr>
              <a:t>millones</a:t>
            </a:r>
            <a:r>
              <a:rPr lang="en-US" sz="1600" dirty="0">
                <a:latin typeface="Open Sans"/>
                <a:ea typeface="Open Sans"/>
                <a:cs typeface="Open Sans"/>
              </a:rPr>
              <a:t> de </a:t>
            </a:r>
            <a:r>
              <a:rPr lang="en-US" sz="1600" dirty="0" err="1">
                <a:latin typeface="Open Sans"/>
                <a:ea typeface="Open Sans"/>
                <a:cs typeface="Open Sans"/>
              </a:rPr>
              <a:t>dólares</a:t>
            </a:r>
            <a:endParaRPr lang="en-US" sz="1600" dirty="0">
              <a:latin typeface="Open Sans"/>
              <a:ea typeface="Open Sans"/>
              <a:cs typeface="Open Sans"/>
            </a:endParaRPr>
          </a:p>
          <a:p>
            <a:endParaRPr lang="en-US" sz="1600" dirty="0">
              <a:latin typeface="Open Sans" panose="020B0606030504020204" pitchFamily="34" charset="0"/>
              <a:ea typeface="Open Sans" panose="020B0606030504020204" pitchFamily="34" charset="0"/>
              <a:cs typeface="Open Sans" panose="020B0606030504020204" pitchFamily="34" charset="0"/>
            </a:endParaRPr>
          </a:p>
          <a:p>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F7C1B8DC-9DC8-44A0-AD24-421A366413B7}"/>
              </a:ext>
            </a:extLst>
          </p:cNvPr>
          <p:cNvSpPr txBox="1"/>
          <p:nvPr/>
        </p:nvSpPr>
        <p:spPr>
          <a:xfrm>
            <a:off x="6838392" y="4244631"/>
            <a:ext cx="2554664" cy="1323439"/>
          </a:xfrm>
          <a:prstGeom prst="rect">
            <a:avLst/>
          </a:prstGeom>
          <a:noFill/>
        </p:spPr>
        <p:txBody>
          <a:bodyPr wrap="square" lIns="91440" tIns="45720" rIns="91440" bIns="45720" rtlCol="0" anchor="t">
            <a:spAutoFit/>
          </a:bodyPr>
          <a:lstStyle/>
          <a:p>
            <a:pPr algn="just"/>
            <a:r>
              <a:rPr lang="en-US" sz="1600" b="1" u="sng" dirty="0">
                <a:latin typeface="Open Sans"/>
                <a:ea typeface="Open Sans"/>
                <a:cs typeface="Open Sans"/>
              </a:rPr>
              <a:t>Si la </a:t>
            </a:r>
            <a:r>
              <a:rPr lang="en-US" sz="1600" dirty="0" err="1">
                <a:latin typeface="Open Sans"/>
                <a:ea typeface="Open Sans"/>
                <a:cs typeface="Open Sans"/>
              </a:rPr>
              <a:t>misma</a:t>
            </a:r>
            <a:r>
              <a:rPr lang="en-US" sz="1600" dirty="0">
                <a:latin typeface="Open Sans"/>
                <a:ea typeface="Open Sans"/>
                <a:cs typeface="Open Sans"/>
              </a:rPr>
              <a:t> </a:t>
            </a:r>
            <a:r>
              <a:rPr lang="en-US" sz="1600" dirty="0" err="1">
                <a:latin typeface="Open Sans"/>
                <a:ea typeface="Open Sans"/>
                <a:cs typeface="Open Sans"/>
              </a:rPr>
              <a:t>inversión</a:t>
            </a:r>
            <a:r>
              <a:rPr lang="en-US" sz="1600" dirty="0">
                <a:latin typeface="Open Sans"/>
                <a:ea typeface="Open Sans"/>
                <a:cs typeface="Open Sans"/>
              </a:rPr>
              <a:t> </a:t>
            </a:r>
            <a:r>
              <a:rPr lang="en-US" sz="1600" dirty="0" err="1">
                <a:latin typeface="Open Sans"/>
                <a:ea typeface="Open Sans"/>
                <a:cs typeface="Open Sans"/>
              </a:rPr>
              <a:t>tuviera</a:t>
            </a:r>
            <a:r>
              <a:rPr lang="en-US" sz="1600" dirty="0">
                <a:latin typeface="Open Sans"/>
                <a:ea typeface="Open Sans"/>
                <a:cs typeface="Open Sans"/>
              </a:rPr>
              <a:t> </a:t>
            </a:r>
            <a:r>
              <a:rPr lang="en-US" sz="1600" dirty="0" err="1">
                <a:latin typeface="Open Sans"/>
                <a:ea typeface="Open Sans"/>
                <a:cs typeface="Open Sans"/>
              </a:rPr>
              <a:t>lugar</a:t>
            </a:r>
            <a:r>
              <a:rPr lang="en-US" sz="1600" dirty="0">
                <a:latin typeface="Open Sans"/>
                <a:ea typeface="Open Sans"/>
                <a:cs typeface="Open Sans"/>
              </a:rPr>
              <a:t> </a:t>
            </a:r>
            <a:r>
              <a:rPr lang="en-US" sz="1600" dirty="0" err="1">
                <a:latin typeface="Open Sans"/>
                <a:ea typeface="Open Sans"/>
                <a:cs typeface="Open Sans"/>
              </a:rPr>
              <a:t>en</a:t>
            </a:r>
            <a:r>
              <a:rPr lang="en-US" sz="1600" dirty="0">
                <a:latin typeface="Open Sans"/>
                <a:ea typeface="Open Sans"/>
                <a:cs typeface="Open Sans"/>
              </a:rPr>
              <a:t> </a:t>
            </a:r>
            <a:r>
              <a:rPr lang="en-US" sz="1600" dirty="0" err="1">
                <a:latin typeface="Open Sans"/>
                <a:ea typeface="Open Sans"/>
                <a:cs typeface="Open Sans"/>
              </a:rPr>
              <a:t>el</a:t>
            </a:r>
            <a:r>
              <a:rPr lang="en-US" sz="1600" dirty="0">
                <a:latin typeface="Open Sans"/>
                <a:ea typeface="Open Sans"/>
                <a:cs typeface="Open Sans"/>
              </a:rPr>
              <a:t> </a:t>
            </a:r>
            <a:r>
              <a:rPr lang="en-US" sz="1600" dirty="0" err="1">
                <a:latin typeface="Open Sans"/>
                <a:ea typeface="Open Sans"/>
                <a:cs typeface="Open Sans"/>
              </a:rPr>
              <a:t>año</a:t>
            </a:r>
            <a:r>
              <a:rPr lang="en-US" sz="1600" dirty="0">
                <a:latin typeface="Open Sans"/>
                <a:ea typeface="Open Sans"/>
                <a:cs typeface="Open Sans"/>
              </a:rPr>
              <a:t> 4, </a:t>
            </a:r>
            <a:r>
              <a:rPr lang="en-US" sz="1600" dirty="0" err="1">
                <a:latin typeface="Open Sans"/>
                <a:ea typeface="Open Sans"/>
                <a:cs typeface="Open Sans"/>
              </a:rPr>
              <a:t>el</a:t>
            </a:r>
            <a:r>
              <a:rPr lang="en-US" sz="1600" dirty="0">
                <a:latin typeface="Open Sans"/>
                <a:ea typeface="Open Sans"/>
                <a:cs typeface="Open Sans"/>
              </a:rPr>
              <a:t> </a:t>
            </a:r>
            <a:r>
              <a:rPr lang="en-US" sz="1600" dirty="0" err="1">
                <a:latin typeface="Open Sans"/>
                <a:ea typeface="Open Sans"/>
                <a:cs typeface="Open Sans"/>
              </a:rPr>
              <a:t>coste</a:t>
            </a:r>
            <a:r>
              <a:rPr lang="en-US" sz="1600" dirty="0">
                <a:latin typeface="Open Sans"/>
                <a:ea typeface="Open Sans"/>
                <a:cs typeface="Open Sans"/>
              </a:rPr>
              <a:t> </a:t>
            </a:r>
            <a:r>
              <a:rPr lang="en-US" sz="1600" dirty="0" err="1">
                <a:latin typeface="Open Sans"/>
                <a:ea typeface="Open Sans"/>
                <a:cs typeface="Open Sans"/>
              </a:rPr>
              <a:t>sería</a:t>
            </a:r>
            <a:r>
              <a:rPr lang="en-US" sz="1600" dirty="0">
                <a:latin typeface="Open Sans"/>
                <a:ea typeface="Open Sans"/>
                <a:cs typeface="Open Sans"/>
              </a:rPr>
              <a:t> de 1700 M$/GW * 0,1 GW = 170 </a:t>
            </a:r>
            <a:r>
              <a:rPr lang="en-US" sz="1600" dirty="0" err="1">
                <a:latin typeface="Open Sans"/>
                <a:ea typeface="Open Sans"/>
                <a:cs typeface="Open Sans"/>
              </a:rPr>
              <a:t>millones</a:t>
            </a:r>
            <a:r>
              <a:rPr lang="en-US" sz="1600" dirty="0">
                <a:latin typeface="Open Sans"/>
                <a:ea typeface="Open Sans"/>
                <a:cs typeface="Open Sans"/>
              </a:rPr>
              <a:t> de </a:t>
            </a:r>
            <a:r>
              <a:rPr lang="en-US" sz="1600" dirty="0" err="1">
                <a:latin typeface="Open Sans"/>
                <a:ea typeface="Open Sans"/>
                <a:cs typeface="Open Sans"/>
              </a:rPr>
              <a:t>dólares</a:t>
            </a:r>
            <a:endParaRPr lang="en-US" sz="1600" dirty="0">
              <a:latin typeface="Open Sans"/>
              <a:ea typeface="Open Sans"/>
              <a:cs typeface="Open Sans"/>
            </a:endParaRPr>
          </a:p>
        </p:txBody>
      </p:sp>
      <p:sp>
        <p:nvSpPr>
          <p:cNvPr id="15" name="Oval 14">
            <a:extLst>
              <a:ext uri="{FF2B5EF4-FFF2-40B4-BE49-F238E27FC236}">
                <a16:creationId xmlns:a16="http://schemas.microsoft.com/office/drawing/2014/main" id="{ECF039D7-A831-2F48-A627-5E1457749AE7}"/>
              </a:ext>
            </a:extLst>
          </p:cNvPr>
          <p:cNvSpPr/>
          <p:nvPr/>
        </p:nvSpPr>
        <p:spPr>
          <a:xfrm>
            <a:off x="7709324" y="1094945"/>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4_Slide11.mp3" descr="Lecture4_Slide11.mp3">
            <a:hlinkClick r:id="" action="ppaction://media"/>
            <a:extLst>
              <a:ext uri="{FF2B5EF4-FFF2-40B4-BE49-F238E27FC236}">
                <a16:creationId xmlns:a16="http://schemas.microsoft.com/office/drawing/2014/main" id="{220C90D1-A117-894B-905E-37266CF89D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09324" y="1148691"/>
            <a:ext cx="812800" cy="812800"/>
          </a:xfrm>
          <a:prstGeom prst="rect">
            <a:avLst/>
          </a:prstGeom>
        </p:spPr>
      </p:pic>
    </p:spTree>
    <p:extLst>
      <p:ext uri="{BB962C8B-B14F-4D97-AF65-F5344CB8AC3E}">
        <p14:creationId xmlns:p14="http://schemas.microsoft.com/office/powerpoint/2010/main" val="209731423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90932" fill="hold"/>
                                        <p:tgtEl>
                                          <p:spTgt spid="3"/>
                                        </p:tgtEl>
                                      </p:cBhvr>
                                    </p:cmd>
                                  </p:childTnLst>
                                </p:cTn>
                              </p:par>
                            </p:childTnLst>
                          </p:cTn>
                        </p:par>
                      </p:childTnLst>
                    </p:cTn>
                  </p:par>
                </p:childTnLst>
              </p:cTn>
              <p:nextCondLst>
                <p:cond evt="onClick" delay="0">
                  <p:tgtEl>
                    <p:spTgt spid="3"/>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17"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4.2 Parámetros de costes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a:lstStyle/>
          <a:p>
            <a:r>
              <a:rPr lang="en-US" dirty="0"/>
              <a:t>Una </a:t>
            </a:r>
            <a:r>
              <a:rPr lang="en-US" dirty="0" err="1"/>
              <a:t>tecnología</a:t>
            </a:r>
            <a:r>
              <a:rPr lang="en-US" dirty="0"/>
              <a:t> </a:t>
            </a:r>
            <a:r>
              <a:rPr lang="en-US" dirty="0" err="1"/>
              <a:t>incurre</a:t>
            </a:r>
            <a:r>
              <a:rPr lang="en-US" dirty="0"/>
              <a:t> </a:t>
            </a:r>
            <a:r>
              <a:rPr lang="en-US" dirty="0" err="1"/>
              <a:t>en</a:t>
            </a:r>
            <a:r>
              <a:rPr lang="en-US" dirty="0"/>
              <a:t> </a:t>
            </a:r>
            <a:r>
              <a:rPr lang="en-US" dirty="0" err="1">
                <a:solidFill>
                  <a:srgbClr val="C00000"/>
                </a:solidFill>
              </a:rPr>
              <a:t>costos</a:t>
            </a:r>
            <a:r>
              <a:rPr lang="en-US" dirty="0">
                <a:solidFill>
                  <a:srgbClr val="C00000"/>
                </a:solidFill>
              </a:rPr>
              <a:t> </a:t>
            </a:r>
            <a:r>
              <a:rPr lang="en-US" dirty="0" err="1">
                <a:solidFill>
                  <a:srgbClr val="C00000"/>
                </a:solidFill>
              </a:rPr>
              <a:t>fijos</a:t>
            </a:r>
            <a:r>
              <a:rPr lang="en-US" dirty="0">
                <a:solidFill>
                  <a:srgbClr val="C00000"/>
                </a:solidFill>
              </a:rPr>
              <a:t> </a:t>
            </a:r>
            <a:r>
              <a:rPr lang="en-US" dirty="0" err="1"/>
              <a:t>durante</a:t>
            </a:r>
            <a:r>
              <a:rPr lang="en-US" dirty="0"/>
              <a:t> </a:t>
            </a:r>
            <a:r>
              <a:rPr lang="en-US" dirty="0" err="1"/>
              <a:t>cualquier</a:t>
            </a:r>
            <a:r>
              <a:rPr lang="en-US" dirty="0"/>
              <a:t> </a:t>
            </a:r>
            <a:r>
              <a:rPr lang="en-US" dirty="0" err="1"/>
              <a:t>año</a:t>
            </a:r>
            <a:r>
              <a:rPr lang="en-US" dirty="0"/>
              <a:t> </a:t>
            </a:r>
            <a:r>
              <a:rPr lang="en-US" dirty="0" err="1"/>
              <a:t>en</a:t>
            </a:r>
            <a:r>
              <a:rPr lang="en-US" dirty="0"/>
              <a:t> </a:t>
            </a:r>
            <a:r>
              <a:rPr lang="en-US" dirty="0" err="1"/>
              <a:t>el</a:t>
            </a:r>
            <a:r>
              <a:rPr lang="en-US" dirty="0"/>
              <a:t> que </a:t>
            </a:r>
            <a:r>
              <a:rPr lang="en-US" dirty="0" err="1"/>
              <a:t>haya</a:t>
            </a:r>
            <a:r>
              <a:rPr lang="en-US" dirty="0"/>
              <a:t> </a:t>
            </a:r>
            <a:r>
              <a:rPr lang="en-US" dirty="0" err="1"/>
              <a:t>alguna</a:t>
            </a:r>
            <a:r>
              <a:rPr lang="en-US" dirty="0"/>
              <a:t> </a:t>
            </a:r>
            <a:r>
              <a:rPr lang="en-US" dirty="0" err="1"/>
              <a:t>capacidad</a:t>
            </a:r>
            <a:r>
              <a:rPr lang="en-US" dirty="0"/>
              <a:t> </a:t>
            </a:r>
            <a:r>
              <a:rPr lang="en-US" dirty="0" err="1"/>
              <a:t>instalada</a:t>
            </a:r>
            <a:r>
              <a:rPr lang="en-US" dirty="0"/>
              <a:t> </a:t>
            </a:r>
            <a:endParaRPr lang="en-US" dirty="0">
              <a:solidFill>
                <a:srgbClr val="C00000"/>
              </a:solidFill>
            </a:endParaRP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11</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Dependencia temporal</a:t>
            </a:r>
          </a:p>
        </p:txBody>
      </p:sp>
      <p:sp>
        <p:nvSpPr>
          <p:cNvPr id="18" name="Text Placeholder 21">
            <a:extLst>
              <a:ext uri="{FF2B5EF4-FFF2-40B4-BE49-F238E27FC236}">
                <a16:creationId xmlns:a16="http://schemas.microsoft.com/office/drawing/2014/main" id="{FF6215C3-7148-4C6F-BF2E-B9C7949131E3}"/>
              </a:ext>
            </a:extLst>
          </p:cNvPr>
          <p:cNvSpPr txBox="1">
            <a:spLocks/>
          </p:cNvSpPr>
          <p:nvPr/>
        </p:nvSpPr>
        <p:spPr>
          <a:xfrm>
            <a:off x="8443183" y="5911013"/>
            <a:ext cx="2206808" cy="368431"/>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000">
              <a:latin typeface="Times"/>
              <a:cs typeface="Times"/>
            </a:endParaRPr>
          </a:p>
        </p:txBody>
      </p:sp>
      <p:sp>
        <p:nvSpPr>
          <p:cNvPr id="13" name="Content Placeholder 2">
            <a:extLst>
              <a:ext uri="{FF2B5EF4-FFF2-40B4-BE49-F238E27FC236}">
                <a16:creationId xmlns:a16="http://schemas.microsoft.com/office/drawing/2014/main" id="{7F5F1EED-B871-46D6-B676-88A576DEB47F}"/>
              </a:ext>
            </a:extLst>
          </p:cNvPr>
          <p:cNvSpPr txBox="1">
            <a:spLocks/>
          </p:cNvSpPr>
          <p:nvPr/>
        </p:nvSpPr>
        <p:spPr>
          <a:xfrm>
            <a:off x="6715587" y="3972741"/>
            <a:ext cx="4791594" cy="10511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GB" sz="1600">
              <a:latin typeface="Montserrat" panose="00000500000000000000"/>
            </a:endParaRPr>
          </a:p>
        </p:txBody>
      </p:sp>
      <p:sp>
        <p:nvSpPr>
          <p:cNvPr id="14" name="Content Placeholder 2">
            <a:extLst>
              <a:ext uri="{FF2B5EF4-FFF2-40B4-BE49-F238E27FC236}">
                <a16:creationId xmlns:a16="http://schemas.microsoft.com/office/drawing/2014/main" id="{C81F9D75-C911-4E5E-85E4-19B4FFFB597E}"/>
              </a:ext>
            </a:extLst>
          </p:cNvPr>
          <p:cNvSpPr txBox="1">
            <a:spLocks/>
          </p:cNvSpPr>
          <p:nvPr/>
        </p:nvSpPr>
        <p:spPr>
          <a:xfrm>
            <a:off x="6715588" y="5286690"/>
            <a:ext cx="4791594" cy="10106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GB" sz="1600">
              <a:latin typeface="Montserrat" panose="00000500000000000000"/>
            </a:endParaRPr>
          </a:p>
        </p:txBody>
      </p:sp>
      <p:graphicFrame>
        <p:nvGraphicFramePr>
          <p:cNvPr id="15" name="Table 14">
            <a:extLst>
              <a:ext uri="{FF2B5EF4-FFF2-40B4-BE49-F238E27FC236}">
                <a16:creationId xmlns:a16="http://schemas.microsoft.com/office/drawing/2014/main" id="{D17C2D39-2411-4943-99FE-C9FAEAC19DAD}"/>
              </a:ext>
            </a:extLst>
          </p:cNvPr>
          <p:cNvGraphicFramePr>
            <a:graphicFrameLocks noGrp="1"/>
          </p:cNvGraphicFramePr>
          <p:nvPr>
            <p:extLst>
              <p:ext uri="{D42A27DB-BD31-4B8C-83A1-F6EECF244321}">
                <p14:modId xmlns:p14="http://schemas.microsoft.com/office/powerpoint/2010/main" val="3713105570"/>
              </p:ext>
            </p:extLst>
          </p:nvPr>
        </p:nvGraphicFramePr>
        <p:xfrm>
          <a:off x="1457867" y="3225138"/>
          <a:ext cx="8524450" cy="741680"/>
        </p:xfrm>
        <a:graphic>
          <a:graphicData uri="http://schemas.openxmlformats.org/drawingml/2006/table">
            <a:tbl>
              <a:tblPr firstRow="1" bandRow="1">
                <a:tableStyleId>{69012ECD-51FC-41F1-AA8D-1B2483CD663E}</a:tableStyleId>
              </a:tblPr>
              <a:tblGrid>
                <a:gridCol w="2003196">
                  <a:extLst>
                    <a:ext uri="{9D8B030D-6E8A-4147-A177-3AD203B41FA5}">
                      <a16:colId xmlns:a16="http://schemas.microsoft.com/office/drawing/2014/main" val="547925327"/>
                    </a:ext>
                  </a:extLst>
                </a:gridCol>
                <a:gridCol w="1406584">
                  <a:extLst>
                    <a:ext uri="{9D8B030D-6E8A-4147-A177-3AD203B41FA5}">
                      <a16:colId xmlns:a16="http://schemas.microsoft.com/office/drawing/2014/main" val="253179872"/>
                    </a:ext>
                  </a:extLst>
                </a:gridCol>
                <a:gridCol w="1704890">
                  <a:extLst>
                    <a:ext uri="{9D8B030D-6E8A-4147-A177-3AD203B41FA5}">
                      <a16:colId xmlns:a16="http://schemas.microsoft.com/office/drawing/2014/main" val="1819839161"/>
                    </a:ext>
                  </a:extLst>
                </a:gridCol>
                <a:gridCol w="1704890">
                  <a:extLst>
                    <a:ext uri="{9D8B030D-6E8A-4147-A177-3AD203B41FA5}">
                      <a16:colId xmlns:a16="http://schemas.microsoft.com/office/drawing/2014/main" val="2789676914"/>
                    </a:ext>
                  </a:extLst>
                </a:gridCol>
                <a:gridCol w="1704890">
                  <a:extLst>
                    <a:ext uri="{9D8B030D-6E8A-4147-A177-3AD203B41FA5}">
                      <a16:colId xmlns:a16="http://schemas.microsoft.com/office/drawing/2014/main" val="3780280877"/>
                    </a:ext>
                  </a:extLst>
                </a:gridCol>
              </a:tblGrid>
              <a:tr h="370840">
                <a:tc>
                  <a:txBody>
                    <a:bodyPr/>
                    <a:lstStyle/>
                    <a:p>
                      <a:endParaRPr lang="en-US"/>
                    </a:p>
                  </a:txBody>
                  <a:tcPr/>
                </a:tc>
                <a:tc>
                  <a:txBody>
                    <a:bodyPr/>
                    <a:lstStyle/>
                    <a:p>
                      <a:pPr algn="ctr"/>
                      <a:r>
                        <a:rPr lang="en-US"/>
                        <a:t>Año 1</a:t>
                      </a:r>
                    </a:p>
                  </a:txBody>
                  <a:tcPr/>
                </a:tc>
                <a:tc>
                  <a:txBody>
                    <a:bodyPr/>
                    <a:lstStyle/>
                    <a:p>
                      <a:pPr algn="ctr"/>
                      <a:r>
                        <a:rPr lang="en-US"/>
                        <a:t>Año 2</a:t>
                      </a:r>
                    </a:p>
                  </a:txBody>
                  <a:tcPr/>
                </a:tc>
                <a:tc>
                  <a:txBody>
                    <a:bodyPr/>
                    <a:lstStyle/>
                    <a:p>
                      <a:pPr algn="ctr"/>
                      <a:r>
                        <a:rPr lang="en-US"/>
                        <a:t>Año 3</a:t>
                      </a:r>
                    </a:p>
                  </a:txBody>
                  <a:tcPr/>
                </a:tc>
                <a:tc>
                  <a:txBody>
                    <a:bodyPr/>
                    <a:lstStyle/>
                    <a:p>
                      <a:pPr algn="ctr"/>
                      <a:r>
                        <a:rPr lang="en-US"/>
                        <a:t>Año 4</a:t>
                      </a:r>
                    </a:p>
                  </a:txBody>
                  <a:tcPr/>
                </a:tc>
                <a:extLst>
                  <a:ext uri="{0D108BD9-81ED-4DB2-BD59-A6C34878D82A}">
                    <a16:rowId xmlns:a16="http://schemas.microsoft.com/office/drawing/2014/main" val="303886152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Costo</a:t>
                      </a:r>
                      <a:r>
                        <a:rPr lang="en-US" b="1" dirty="0"/>
                        <a:t> </a:t>
                      </a:r>
                      <a:r>
                        <a:rPr lang="en-US" b="1" dirty="0" err="1"/>
                        <a:t>fijo</a:t>
                      </a:r>
                      <a:r>
                        <a:rPr lang="en-US" b="1" dirty="0"/>
                        <a:t> [$/MW]</a:t>
                      </a:r>
                    </a:p>
                  </a:txBody>
                  <a:tcPr/>
                </a:tc>
                <a:tc>
                  <a:txBody>
                    <a:bodyPr/>
                    <a:lstStyle/>
                    <a:p>
                      <a:pPr algn="ctr"/>
                      <a:r>
                        <a:rPr lang="en-US"/>
                        <a:t>50,000</a:t>
                      </a:r>
                    </a:p>
                  </a:txBody>
                  <a:tcPr/>
                </a:tc>
                <a:tc>
                  <a:txBody>
                    <a:bodyPr/>
                    <a:lstStyle/>
                    <a:p>
                      <a:pPr algn="ctr"/>
                      <a:r>
                        <a:rPr lang="en-US"/>
                        <a:t>55,000</a:t>
                      </a:r>
                    </a:p>
                  </a:txBody>
                  <a:tcPr/>
                </a:tc>
                <a:tc>
                  <a:txBody>
                    <a:bodyPr/>
                    <a:lstStyle/>
                    <a:p>
                      <a:pPr algn="ctr"/>
                      <a:r>
                        <a:rPr lang="en-US"/>
                        <a:t>60,000</a:t>
                      </a:r>
                    </a:p>
                  </a:txBody>
                  <a:tcPr/>
                </a:tc>
                <a:tc>
                  <a:txBody>
                    <a:bodyPr/>
                    <a:lstStyle/>
                    <a:p>
                      <a:pPr algn="ctr"/>
                      <a:r>
                        <a:rPr lang="en-US" dirty="0"/>
                        <a:t>65</a:t>
                      </a:r>
                    </a:p>
                  </a:txBody>
                  <a:tcPr/>
                </a:tc>
                <a:extLst>
                  <a:ext uri="{0D108BD9-81ED-4DB2-BD59-A6C34878D82A}">
                    <a16:rowId xmlns:a16="http://schemas.microsoft.com/office/drawing/2014/main" val="1454644109"/>
                  </a:ext>
                </a:extLst>
              </a:tr>
            </a:tbl>
          </a:graphicData>
        </a:graphic>
      </p:graphicFrame>
      <p:sp>
        <p:nvSpPr>
          <p:cNvPr id="16" name="TextBox 15">
            <a:extLst>
              <a:ext uri="{FF2B5EF4-FFF2-40B4-BE49-F238E27FC236}">
                <a16:creationId xmlns:a16="http://schemas.microsoft.com/office/drawing/2014/main" id="{751FF140-16CE-48AB-B9C4-C3C28A0C555D}"/>
              </a:ext>
            </a:extLst>
          </p:cNvPr>
          <p:cNvSpPr txBox="1"/>
          <p:nvPr/>
        </p:nvSpPr>
        <p:spPr>
          <a:xfrm>
            <a:off x="1352149" y="4295953"/>
            <a:ext cx="6189980" cy="1815882"/>
          </a:xfrm>
          <a:prstGeom prst="rect">
            <a:avLst/>
          </a:prstGeom>
          <a:noFill/>
        </p:spPr>
        <p:txBody>
          <a:bodyPr wrap="square" lIns="91440" tIns="45720" rIns="91440" bIns="45720" rtlCol="0" anchor="t">
            <a:spAutoFit/>
          </a:bodyPr>
          <a:lstStyle/>
          <a:p>
            <a:r>
              <a:rPr lang="en-US" sz="1600">
                <a:latin typeface="Open Sans"/>
                <a:ea typeface="Open Sans"/>
                <a:cs typeface="Open Sans"/>
              </a:rPr>
              <a:t>Por ejemplo, una capacidad de 100MW tiene un coste de 50.000 $/MW * 100 MW = 5 millones de $ </a:t>
            </a:r>
            <a:r>
              <a:rPr lang="en-US" sz="1600" b="1">
                <a:solidFill>
                  <a:srgbClr val="C00000"/>
                </a:solidFill>
                <a:latin typeface="Open Sans"/>
                <a:ea typeface="Open Sans"/>
                <a:cs typeface="Open Sans"/>
              </a:rPr>
              <a:t>en el año 1</a:t>
            </a:r>
          </a:p>
          <a:p>
            <a:endParaRPr lang="en-US" sz="1600"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r>
              <a:rPr lang="en-US" sz="1600" b="1" u="sng">
                <a:latin typeface="Open Sans"/>
                <a:ea typeface="Open Sans"/>
                <a:cs typeface="Open Sans"/>
              </a:rPr>
              <a:t>SI </a:t>
            </a:r>
            <a:r>
              <a:rPr lang="en-US" sz="1600">
                <a:latin typeface="Open Sans"/>
                <a:ea typeface="Open Sans"/>
                <a:cs typeface="Open Sans"/>
              </a:rPr>
              <a:t>la capacidad retirada se retira antes del comienzo del año 4</a:t>
            </a:r>
            <a:r>
              <a:rPr lang="en-US" sz="1600" baseline="30000">
                <a:latin typeface="Open Sans"/>
                <a:ea typeface="Open Sans"/>
                <a:cs typeface="Open Sans"/>
              </a:rPr>
              <a:t>th</a:t>
            </a:r>
            <a:r>
              <a:rPr lang="en-US" sz="1600">
                <a:latin typeface="Open Sans"/>
                <a:ea typeface="Open Sans"/>
                <a:cs typeface="Open Sans"/>
              </a:rPr>
              <a:t> , no se incurrirá en costes en el año 4 </a:t>
            </a:r>
            <a:r>
              <a:rPr lang="en-US" sz="1600" baseline="30000">
                <a:latin typeface="Open Sans"/>
                <a:ea typeface="Open Sans"/>
                <a:cs typeface="Open Sans"/>
              </a:rPr>
              <a:t>th</a:t>
            </a:r>
          </a:p>
          <a:p>
            <a:endParaRPr lang="en-US" sz="1600">
              <a:latin typeface="Open Sans" panose="020B0606030504020204" pitchFamily="34" charset="0"/>
              <a:ea typeface="Open Sans" panose="020B0606030504020204" pitchFamily="34" charset="0"/>
              <a:cs typeface="Open Sans" panose="020B0606030504020204" pitchFamily="34" charset="0"/>
            </a:endParaRPr>
          </a:p>
          <a:p>
            <a:endParaRPr lang="en-US" sz="1600">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10">
            <a:extLst>
              <a:ext uri="{FF2B5EF4-FFF2-40B4-BE49-F238E27FC236}">
                <a16:creationId xmlns:a16="http://schemas.microsoft.com/office/drawing/2014/main" id="{3B545BFB-0F49-464E-B8BA-597CA323BBFD}"/>
              </a:ext>
            </a:extLst>
          </p:cNvPr>
          <p:cNvSpPr/>
          <p:nvPr/>
        </p:nvSpPr>
        <p:spPr>
          <a:xfrm>
            <a:off x="7773026" y="116096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4_Slide12.mp3" descr="Lecture4_Slide12.mp3">
            <a:hlinkClick r:id="" action="ppaction://media"/>
            <a:extLst>
              <a:ext uri="{FF2B5EF4-FFF2-40B4-BE49-F238E27FC236}">
                <a16:creationId xmlns:a16="http://schemas.microsoft.com/office/drawing/2014/main" id="{A629BC08-DEBD-0B40-BFAE-D1FA1DCF07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44391" y="1232331"/>
            <a:ext cx="812800" cy="812800"/>
          </a:xfrm>
          <a:prstGeom prst="rect">
            <a:avLst/>
          </a:prstGeom>
        </p:spPr>
      </p:pic>
    </p:spTree>
    <p:extLst>
      <p:ext uri="{BB962C8B-B14F-4D97-AF65-F5344CB8AC3E}">
        <p14:creationId xmlns:p14="http://schemas.microsoft.com/office/powerpoint/2010/main" val="47703387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8393"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4.2 Parámetros de costes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a:lstStyle/>
          <a:p>
            <a:r>
              <a:rPr lang="en-US" dirty="0"/>
              <a:t>Una </a:t>
            </a:r>
            <a:r>
              <a:rPr lang="en-US" dirty="0" err="1"/>
              <a:t>tecnología</a:t>
            </a:r>
            <a:r>
              <a:rPr lang="en-US" dirty="0"/>
              <a:t> </a:t>
            </a:r>
            <a:r>
              <a:rPr lang="en-US" dirty="0" err="1"/>
              <a:t>incurre</a:t>
            </a:r>
            <a:r>
              <a:rPr lang="en-US" dirty="0"/>
              <a:t> </a:t>
            </a:r>
            <a:r>
              <a:rPr lang="en-US" dirty="0" err="1"/>
              <a:t>en</a:t>
            </a:r>
            <a:r>
              <a:rPr lang="en-US" dirty="0"/>
              <a:t> </a:t>
            </a:r>
            <a:r>
              <a:rPr lang="en-US" dirty="0" err="1">
                <a:solidFill>
                  <a:srgbClr val="C00000"/>
                </a:solidFill>
              </a:rPr>
              <a:t>costos</a:t>
            </a:r>
            <a:r>
              <a:rPr lang="en-US" dirty="0">
                <a:solidFill>
                  <a:srgbClr val="C00000"/>
                </a:solidFill>
              </a:rPr>
              <a:t> variables </a:t>
            </a:r>
            <a:r>
              <a:rPr lang="en-US" dirty="0" err="1"/>
              <a:t>por</a:t>
            </a:r>
            <a:r>
              <a:rPr lang="en-US" dirty="0"/>
              <a:t> </a:t>
            </a:r>
            <a:r>
              <a:rPr lang="en-US" dirty="0" err="1"/>
              <a:t>cada</a:t>
            </a:r>
            <a:r>
              <a:rPr lang="en-US" dirty="0"/>
              <a:t> </a:t>
            </a:r>
            <a:r>
              <a:rPr lang="en-US" dirty="0" err="1"/>
              <a:t>unidad</a:t>
            </a:r>
            <a:r>
              <a:rPr lang="en-US" dirty="0"/>
              <a:t> de </a:t>
            </a:r>
            <a:r>
              <a:rPr lang="en-US" dirty="0" err="1"/>
              <a:t>actividad</a:t>
            </a:r>
            <a:endParaRPr lang="en-US" dirty="0">
              <a:solidFill>
                <a:srgbClr val="C00000"/>
              </a:solidFill>
            </a:endParaRP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12</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Dependencia temporal</a:t>
            </a:r>
          </a:p>
        </p:txBody>
      </p:sp>
      <p:sp>
        <p:nvSpPr>
          <p:cNvPr id="18" name="Text Placeholder 21">
            <a:extLst>
              <a:ext uri="{FF2B5EF4-FFF2-40B4-BE49-F238E27FC236}">
                <a16:creationId xmlns:a16="http://schemas.microsoft.com/office/drawing/2014/main" id="{FF6215C3-7148-4C6F-BF2E-B9C7949131E3}"/>
              </a:ext>
            </a:extLst>
          </p:cNvPr>
          <p:cNvSpPr txBox="1">
            <a:spLocks/>
          </p:cNvSpPr>
          <p:nvPr/>
        </p:nvSpPr>
        <p:spPr>
          <a:xfrm>
            <a:off x="8443183" y="5911013"/>
            <a:ext cx="2206808" cy="368431"/>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000">
              <a:latin typeface="Times"/>
              <a:cs typeface="Times"/>
            </a:endParaRPr>
          </a:p>
        </p:txBody>
      </p:sp>
      <p:sp>
        <p:nvSpPr>
          <p:cNvPr id="13" name="Content Placeholder 2">
            <a:extLst>
              <a:ext uri="{FF2B5EF4-FFF2-40B4-BE49-F238E27FC236}">
                <a16:creationId xmlns:a16="http://schemas.microsoft.com/office/drawing/2014/main" id="{7F5F1EED-B871-46D6-B676-88A576DEB47F}"/>
              </a:ext>
            </a:extLst>
          </p:cNvPr>
          <p:cNvSpPr txBox="1">
            <a:spLocks/>
          </p:cNvSpPr>
          <p:nvPr/>
        </p:nvSpPr>
        <p:spPr>
          <a:xfrm>
            <a:off x="6715587" y="3972741"/>
            <a:ext cx="4791594" cy="10511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GB" sz="1600">
              <a:latin typeface="Montserrat" panose="00000500000000000000"/>
            </a:endParaRPr>
          </a:p>
        </p:txBody>
      </p:sp>
      <p:sp>
        <p:nvSpPr>
          <p:cNvPr id="14" name="Content Placeholder 2">
            <a:extLst>
              <a:ext uri="{FF2B5EF4-FFF2-40B4-BE49-F238E27FC236}">
                <a16:creationId xmlns:a16="http://schemas.microsoft.com/office/drawing/2014/main" id="{C81F9D75-C911-4E5E-85E4-19B4FFFB597E}"/>
              </a:ext>
            </a:extLst>
          </p:cNvPr>
          <p:cNvSpPr txBox="1">
            <a:spLocks/>
          </p:cNvSpPr>
          <p:nvPr/>
        </p:nvSpPr>
        <p:spPr>
          <a:xfrm>
            <a:off x="6715588" y="5286690"/>
            <a:ext cx="4791594" cy="10106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GB" sz="1600">
              <a:latin typeface="Montserrat" panose="00000500000000000000"/>
            </a:endParaRPr>
          </a:p>
        </p:txBody>
      </p:sp>
      <p:graphicFrame>
        <p:nvGraphicFramePr>
          <p:cNvPr id="15" name="Table 14">
            <a:extLst>
              <a:ext uri="{FF2B5EF4-FFF2-40B4-BE49-F238E27FC236}">
                <a16:creationId xmlns:a16="http://schemas.microsoft.com/office/drawing/2014/main" id="{CFB8DC0C-6E82-4C5D-9E78-71137E6EC40B}"/>
              </a:ext>
            </a:extLst>
          </p:cNvPr>
          <p:cNvGraphicFramePr>
            <a:graphicFrameLocks noGrp="1"/>
          </p:cNvGraphicFramePr>
          <p:nvPr>
            <p:extLst>
              <p:ext uri="{D42A27DB-BD31-4B8C-83A1-F6EECF244321}">
                <p14:modId xmlns:p14="http://schemas.microsoft.com/office/powerpoint/2010/main" val="1614317270"/>
              </p:ext>
            </p:extLst>
          </p:nvPr>
        </p:nvGraphicFramePr>
        <p:xfrm>
          <a:off x="1449311" y="3221551"/>
          <a:ext cx="8524450" cy="741680"/>
        </p:xfrm>
        <a:graphic>
          <a:graphicData uri="http://schemas.openxmlformats.org/drawingml/2006/table">
            <a:tbl>
              <a:tblPr firstRow="1" bandRow="1">
                <a:tableStyleId>{69012ECD-51FC-41F1-AA8D-1B2483CD663E}</a:tableStyleId>
              </a:tblPr>
              <a:tblGrid>
                <a:gridCol w="2286000">
                  <a:extLst>
                    <a:ext uri="{9D8B030D-6E8A-4147-A177-3AD203B41FA5}">
                      <a16:colId xmlns:a16="http://schemas.microsoft.com/office/drawing/2014/main" val="547925327"/>
                    </a:ext>
                  </a:extLst>
                </a:gridCol>
                <a:gridCol w="1498861">
                  <a:extLst>
                    <a:ext uri="{9D8B030D-6E8A-4147-A177-3AD203B41FA5}">
                      <a16:colId xmlns:a16="http://schemas.microsoft.com/office/drawing/2014/main" val="253179872"/>
                    </a:ext>
                  </a:extLst>
                </a:gridCol>
                <a:gridCol w="1329809">
                  <a:extLst>
                    <a:ext uri="{9D8B030D-6E8A-4147-A177-3AD203B41FA5}">
                      <a16:colId xmlns:a16="http://schemas.microsoft.com/office/drawing/2014/main" val="1819839161"/>
                    </a:ext>
                  </a:extLst>
                </a:gridCol>
                <a:gridCol w="1704890">
                  <a:extLst>
                    <a:ext uri="{9D8B030D-6E8A-4147-A177-3AD203B41FA5}">
                      <a16:colId xmlns:a16="http://schemas.microsoft.com/office/drawing/2014/main" val="2789676914"/>
                    </a:ext>
                  </a:extLst>
                </a:gridCol>
                <a:gridCol w="1704890">
                  <a:extLst>
                    <a:ext uri="{9D8B030D-6E8A-4147-A177-3AD203B41FA5}">
                      <a16:colId xmlns:a16="http://schemas.microsoft.com/office/drawing/2014/main" val="3780280877"/>
                    </a:ext>
                  </a:extLst>
                </a:gridCol>
              </a:tblGrid>
              <a:tr h="370840">
                <a:tc>
                  <a:txBody>
                    <a:bodyPr/>
                    <a:lstStyle/>
                    <a:p>
                      <a:endParaRPr lang="en-US"/>
                    </a:p>
                  </a:txBody>
                  <a:tcPr/>
                </a:tc>
                <a:tc>
                  <a:txBody>
                    <a:bodyPr/>
                    <a:lstStyle/>
                    <a:p>
                      <a:pPr algn="ctr"/>
                      <a:r>
                        <a:rPr lang="en-US"/>
                        <a:t>Año 1</a:t>
                      </a:r>
                    </a:p>
                  </a:txBody>
                  <a:tcPr/>
                </a:tc>
                <a:tc>
                  <a:txBody>
                    <a:bodyPr/>
                    <a:lstStyle/>
                    <a:p>
                      <a:pPr algn="ctr"/>
                      <a:r>
                        <a:rPr lang="en-US"/>
                        <a:t>Año 2</a:t>
                      </a:r>
                    </a:p>
                  </a:txBody>
                  <a:tcPr/>
                </a:tc>
                <a:tc>
                  <a:txBody>
                    <a:bodyPr/>
                    <a:lstStyle/>
                    <a:p>
                      <a:pPr algn="ctr"/>
                      <a:r>
                        <a:rPr lang="en-US"/>
                        <a:t>Año 3</a:t>
                      </a:r>
                    </a:p>
                  </a:txBody>
                  <a:tcPr/>
                </a:tc>
                <a:tc>
                  <a:txBody>
                    <a:bodyPr/>
                    <a:lstStyle/>
                    <a:p>
                      <a:pPr algn="ctr"/>
                      <a:r>
                        <a:rPr lang="en-US"/>
                        <a:t>Año 4</a:t>
                      </a:r>
                    </a:p>
                  </a:txBody>
                  <a:tcPr/>
                </a:tc>
                <a:extLst>
                  <a:ext uri="{0D108BD9-81ED-4DB2-BD59-A6C34878D82A}">
                    <a16:rowId xmlns:a16="http://schemas.microsoft.com/office/drawing/2014/main" val="303886152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Costo</a:t>
                      </a:r>
                      <a:r>
                        <a:rPr lang="en-US" b="1" dirty="0"/>
                        <a:t> Variable [$/GJ]</a:t>
                      </a:r>
                    </a:p>
                  </a:txBody>
                  <a:tcPr/>
                </a:tc>
                <a:tc>
                  <a:txBody>
                    <a:bodyPr/>
                    <a:lstStyle/>
                    <a:p>
                      <a:pPr algn="ctr"/>
                      <a:r>
                        <a:rPr lang="en-US"/>
                        <a:t>2</a:t>
                      </a:r>
                    </a:p>
                  </a:txBody>
                  <a:tcPr/>
                </a:tc>
                <a:tc>
                  <a:txBody>
                    <a:bodyPr/>
                    <a:lstStyle/>
                    <a:p>
                      <a:pPr algn="ctr"/>
                      <a:r>
                        <a:rPr lang="en-US"/>
                        <a:t>2</a:t>
                      </a:r>
                    </a:p>
                  </a:txBody>
                  <a:tcPr/>
                </a:tc>
                <a:tc>
                  <a:txBody>
                    <a:bodyPr/>
                    <a:lstStyle/>
                    <a:p>
                      <a:pPr algn="ctr"/>
                      <a:r>
                        <a:rPr lang="en-US"/>
                        <a:t>2</a:t>
                      </a:r>
                    </a:p>
                  </a:txBody>
                  <a:tcPr/>
                </a:tc>
                <a:tc>
                  <a:txBody>
                    <a:bodyPr/>
                    <a:lstStyle/>
                    <a:p>
                      <a:pPr algn="ctr"/>
                      <a:r>
                        <a:rPr lang="en-US" dirty="0"/>
                        <a:t>2</a:t>
                      </a:r>
                    </a:p>
                  </a:txBody>
                  <a:tcPr/>
                </a:tc>
                <a:extLst>
                  <a:ext uri="{0D108BD9-81ED-4DB2-BD59-A6C34878D82A}">
                    <a16:rowId xmlns:a16="http://schemas.microsoft.com/office/drawing/2014/main" val="1454644109"/>
                  </a:ext>
                </a:extLst>
              </a:tr>
            </a:tbl>
          </a:graphicData>
        </a:graphic>
      </p:graphicFrame>
      <p:sp>
        <p:nvSpPr>
          <p:cNvPr id="16" name="TextBox 15">
            <a:extLst>
              <a:ext uri="{FF2B5EF4-FFF2-40B4-BE49-F238E27FC236}">
                <a16:creationId xmlns:a16="http://schemas.microsoft.com/office/drawing/2014/main" id="{CC5A2690-168B-4FE7-832A-15584DDFC996}"/>
              </a:ext>
            </a:extLst>
          </p:cNvPr>
          <p:cNvSpPr txBox="1"/>
          <p:nvPr/>
        </p:nvSpPr>
        <p:spPr>
          <a:xfrm>
            <a:off x="1360901" y="4256603"/>
            <a:ext cx="3593258" cy="2554545"/>
          </a:xfrm>
          <a:prstGeom prst="rect">
            <a:avLst/>
          </a:prstGeom>
          <a:noFill/>
        </p:spPr>
        <p:txBody>
          <a:bodyPr wrap="square" lIns="91440" tIns="45720" rIns="91440" bIns="45720" rtlCol="0" anchor="t">
            <a:spAutoFit/>
          </a:bodyPr>
          <a:lstStyle/>
          <a:p>
            <a:r>
              <a:rPr lang="en-US" sz="1600" b="1" u="sng" dirty="0">
                <a:latin typeface="Open Sans" panose="020B0606030504020204" pitchFamily="34" charset="0"/>
                <a:ea typeface="Open Sans" panose="020B0606030504020204" pitchFamily="34" charset="0"/>
                <a:cs typeface="Open Sans" panose="020B0606030504020204" pitchFamily="34" charset="0"/>
              </a:rPr>
              <a:t>Si </a:t>
            </a:r>
            <a:r>
              <a:rPr lang="en-US" sz="1600" dirty="0">
                <a:latin typeface="Open Sans" panose="020B0606030504020204" pitchFamily="34" charset="0"/>
                <a:ea typeface="Open Sans" panose="020B0606030504020204" pitchFamily="34" charset="0"/>
                <a:cs typeface="Open Sans" panose="020B0606030504020204" pitchFamily="34" charset="0"/>
              </a:rPr>
              <a:t>hay </a:t>
            </a:r>
            <a:r>
              <a:rPr lang="en-US" sz="1600" dirty="0" err="1">
                <a:latin typeface="Open Sans" panose="020B0606030504020204" pitchFamily="34" charset="0"/>
                <a:ea typeface="Open Sans" panose="020B0606030504020204" pitchFamily="34" charset="0"/>
                <a:cs typeface="Open Sans" panose="020B0606030504020204" pitchFamily="34" charset="0"/>
              </a:rPr>
              <a:t>actividad</a:t>
            </a:r>
            <a:r>
              <a:rPr lang="en-US" sz="1600" dirty="0">
                <a:latin typeface="Open Sans" panose="020B0606030504020204" pitchFamily="34" charset="0"/>
                <a:ea typeface="Open Sans" panose="020B0606030504020204" pitchFamily="34" charset="0"/>
                <a:cs typeface="Open Sans" panose="020B0606030504020204" pitchFamily="34" charset="0"/>
              </a:rPr>
              <a:t> </a:t>
            </a:r>
            <a:r>
              <a:rPr lang="en-US" sz="1600" dirty="0" err="1">
                <a:latin typeface="Open Sans" panose="020B0606030504020204" pitchFamily="34" charset="0"/>
                <a:ea typeface="Open Sans" panose="020B0606030504020204" pitchFamily="34" charset="0"/>
                <a:cs typeface="Open Sans" panose="020B0606030504020204" pitchFamily="34" charset="0"/>
              </a:rPr>
              <a:t>en</a:t>
            </a:r>
            <a:r>
              <a:rPr lang="en-US" sz="1600" dirty="0">
                <a:latin typeface="Open Sans" panose="020B0606030504020204" pitchFamily="34" charset="0"/>
                <a:ea typeface="Open Sans" panose="020B0606030504020204" pitchFamily="34" charset="0"/>
                <a:cs typeface="Open Sans" panose="020B0606030504020204" pitchFamily="34" charset="0"/>
              </a:rPr>
              <a:t> </a:t>
            </a:r>
            <a:r>
              <a:rPr lang="en-US" sz="1600" dirty="0" err="1">
                <a:latin typeface="Open Sans" panose="020B0606030504020204" pitchFamily="34" charset="0"/>
                <a:ea typeface="Open Sans" panose="020B0606030504020204" pitchFamily="34" charset="0"/>
                <a:cs typeface="Open Sans" panose="020B0606030504020204" pitchFamily="34" charset="0"/>
              </a:rPr>
              <a:t>cualquier</a:t>
            </a:r>
            <a:r>
              <a:rPr lang="en-US" sz="1600" dirty="0">
                <a:latin typeface="Open Sans" panose="020B0606030504020204" pitchFamily="34" charset="0"/>
                <a:ea typeface="Open Sans" panose="020B0606030504020204" pitchFamily="34" charset="0"/>
                <a:cs typeface="Open Sans" panose="020B0606030504020204" pitchFamily="34" charset="0"/>
              </a:rPr>
              <a:t> </a:t>
            </a:r>
            <a:r>
              <a:rPr lang="en-US" sz="1600" dirty="0" err="1">
                <a:latin typeface="Open Sans" panose="020B0606030504020204" pitchFamily="34" charset="0"/>
                <a:ea typeface="Open Sans" panose="020B0606030504020204" pitchFamily="34" charset="0"/>
                <a:cs typeface="Open Sans" panose="020B0606030504020204" pitchFamily="34" charset="0"/>
              </a:rPr>
              <a:t>año</a:t>
            </a:r>
            <a:endParaRPr lang="en-US" sz="1600" dirty="0">
              <a:latin typeface="Open Sans" panose="020B0606030504020204" pitchFamily="34" charset="0"/>
              <a:ea typeface="Open Sans" panose="020B0606030504020204" pitchFamily="34" charset="0"/>
              <a:cs typeface="Open Sans" panose="020B0606030504020204" pitchFamily="34" charset="0"/>
            </a:endParaRPr>
          </a:p>
          <a:p>
            <a:endParaRPr lang="en-US" sz="1600" dirty="0">
              <a:latin typeface="Open Sans" panose="020B0606030504020204" pitchFamily="34" charset="0"/>
              <a:ea typeface="Open Sans" panose="020B0606030504020204" pitchFamily="34" charset="0"/>
              <a:cs typeface="Open Sans" panose="020B0606030504020204" pitchFamily="34" charset="0"/>
            </a:endParaRPr>
          </a:p>
          <a:p>
            <a:r>
              <a:rPr lang="en-US" sz="1600" b="1" u="sng" dirty="0" err="1">
                <a:latin typeface="Open Sans" panose="020B0606030504020204" pitchFamily="34" charset="0"/>
                <a:ea typeface="Open Sans" panose="020B0606030504020204" pitchFamily="34" charset="0"/>
                <a:cs typeface="Open Sans" panose="020B0606030504020204" pitchFamily="34" charset="0"/>
              </a:rPr>
              <a:t>entonces</a:t>
            </a:r>
            <a:r>
              <a:rPr lang="en-US" sz="1600" b="1" u="sng" dirty="0">
                <a:latin typeface="Open Sans" panose="020B0606030504020204" pitchFamily="34" charset="0"/>
                <a:ea typeface="Open Sans" panose="020B0606030504020204" pitchFamily="34" charset="0"/>
                <a:cs typeface="Open Sans" panose="020B0606030504020204" pitchFamily="34" charset="0"/>
              </a:rPr>
              <a:t> </a:t>
            </a:r>
            <a:r>
              <a:rPr lang="en-US" sz="1600" dirty="0">
                <a:latin typeface="Open Sans" panose="020B0606030504020204" pitchFamily="34" charset="0"/>
                <a:ea typeface="Open Sans" panose="020B0606030504020204" pitchFamily="34" charset="0"/>
                <a:cs typeface="Open Sans" panose="020B0606030504020204" pitchFamily="34" charset="0"/>
              </a:rPr>
              <a:t>se </a:t>
            </a:r>
            <a:r>
              <a:rPr lang="en-US" sz="1600" dirty="0" err="1">
                <a:latin typeface="Open Sans" panose="020B0606030504020204" pitchFamily="34" charset="0"/>
                <a:ea typeface="Open Sans" panose="020B0606030504020204" pitchFamily="34" charset="0"/>
                <a:cs typeface="Open Sans" panose="020B0606030504020204" pitchFamily="34" charset="0"/>
              </a:rPr>
              <a:t>incurre</a:t>
            </a:r>
            <a:r>
              <a:rPr lang="en-US" sz="1600" dirty="0">
                <a:latin typeface="Open Sans" panose="020B0606030504020204" pitchFamily="34" charset="0"/>
                <a:ea typeface="Open Sans" panose="020B0606030504020204" pitchFamily="34" charset="0"/>
                <a:cs typeface="Open Sans" panose="020B0606030504020204" pitchFamily="34" charset="0"/>
              </a:rPr>
              <a:t> </a:t>
            </a:r>
            <a:r>
              <a:rPr lang="en-US" sz="1600" dirty="0" err="1">
                <a:latin typeface="Open Sans" panose="020B0606030504020204" pitchFamily="34" charset="0"/>
                <a:ea typeface="Open Sans" panose="020B0606030504020204" pitchFamily="34" charset="0"/>
                <a:cs typeface="Open Sans" panose="020B0606030504020204" pitchFamily="34" charset="0"/>
              </a:rPr>
              <a:t>en</a:t>
            </a:r>
            <a:r>
              <a:rPr lang="en-US" sz="1600" dirty="0">
                <a:latin typeface="Open Sans" panose="020B0606030504020204" pitchFamily="34" charset="0"/>
                <a:ea typeface="Open Sans" panose="020B0606030504020204" pitchFamily="34" charset="0"/>
                <a:cs typeface="Open Sans" panose="020B0606030504020204" pitchFamily="34" charset="0"/>
              </a:rPr>
              <a:t> un </a:t>
            </a:r>
            <a:r>
              <a:rPr lang="en-US" sz="1600" dirty="0" err="1">
                <a:latin typeface="Open Sans" panose="020B0606030504020204" pitchFamily="34" charset="0"/>
                <a:ea typeface="Open Sans" panose="020B0606030504020204" pitchFamily="34" charset="0"/>
                <a:cs typeface="Open Sans" panose="020B0606030504020204" pitchFamily="34" charset="0"/>
              </a:rPr>
              <a:t>costo</a:t>
            </a:r>
            <a:r>
              <a:rPr lang="en-US" sz="1600" dirty="0">
                <a:latin typeface="Open Sans" panose="020B0606030504020204" pitchFamily="34" charset="0"/>
                <a:ea typeface="Open Sans" panose="020B0606030504020204" pitchFamily="34" charset="0"/>
                <a:cs typeface="Open Sans" panose="020B0606030504020204" pitchFamily="34" charset="0"/>
              </a:rPr>
              <a:t> de 2 M$/PJ</a:t>
            </a:r>
          </a:p>
          <a:p>
            <a:endParaRPr lang="en-US" sz="1600" dirty="0">
              <a:latin typeface="Open Sans" panose="020B0606030504020204" pitchFamily="34" charset="0"/>
              <a:ea typeface="Open Sans" panose="020B0606030504020204" pitchFamily="34" charset="0"/>
              <a:cs typeface="Open Sans" panose="020B0606030504020204" pitchFamily="34" charset="0"/>
            </a:endParaRPr>
          </a:p>
          <a:p>
            <a:r>
              <a:rPr lang="en-US" sz="1600" dirty="0">
                <a:latin typeface="Open Sans"/>
                <a:ea typeface="Open Sans"/>
                <a:cs typeface="Open Sans"/>
              </a:rPr>
              <a:t>Por </a:t>
            </a:r>
            <a:r>
              <a:rPr lang="en-US" sz="1600" dirty="0" err="1">
                <a:latin typeface="Open Sans"/>
                <a:ea typeface="Open Sans"/>
                <a:cs typeface="Open Sans"/>
              </a:rPr>
              <a:t>ejemplo</a:t>
            </a:r>
            <a:r>
              <a:rPr lang="en-US" sz="1600" dirty="0">
                <a:latin typeface="Open Sans"/>
                <a:ea typeface="Open Sans"/>
                <a:cs typeface="Open Sans"/>
              </a:rPr>
              <a:t>, </a:t>
            </a:r>
            <a:r>
              <a:rPr lang="en-US" sz="1600" dirty="0" err="1">
                <a:latin typeface="Open Sans"/>
                <a:ea typeface="Open Sans"/>
                <a:cs typeface="Open Sans"/>
              </a:rPr>
              <a:t>una</a:t>
            </a:r>
            <a:r>
              <a:rPr lang="en-US" sz="1600" dirty="0">
                <a:latin typeface="Open Sans"/>
                <a:ea typeface="Open Sans"/>
                <a:cs typeface="Open Sans"/>
              </a:rPr>
              <a:t> </a:t>
            </a:r>
            <a:r>
              <a:rPr lang="en-US" sz="1600" dirty="0" err="1">
                <a:latin typeface="Open Sans"/>
                <a:ea typeface="Open Sans"/>
                <a:cs typeface="Open Sans"/>
              </a:rPr>
              <a:t>actividad</a:t>
            </a:r>
            <a:r>
              <a:rPr lang="en-US" sz="1600" dirty="0">
                <a:latin typeface="Open Sans"/>
                <a:ea typeface="Open Sans"/>
                <a:cs typeface="Open Sans"/>
              </a:rPr>
              <a:t> de 1 PJ </a:t>
            </a:r>
            <a:r>
              <a:rPr lang="en-US" sz="1600" dirty="0" err="1">
                <a:latin typeface="Open Sans"/>
                <a:ea typeface="Open Sans"/>
                <a:cs typeface="Open Sans"/>
              </a:rPr>
              <a:t>tendría</a:t>
            </a:r>
            <a:r>
              <a:rPr lang="en-US" sz="1600" dirty="0">
                <a:latin typeface="Open Sans"/>
                <a:ea typeface="Open Sans"/>
                <a:cs typeface="Open Sans"/>
              </a:rPr>
              <a:t> un </a:t>
            </a:r>
            <a:r>
              <a:rPr lang="en-US" sz="1600" dirty="0" err="1">
                <a:latin typeface="Open Sans"/>
                <a:ea typeface="Open Sans"/>
                <a:cs typeface="Open Sans"/>
              </a:rPr>
              <a:t>coste</a:t>
            </a:r>
            <a:r>
              <a:rPr lang="en-US" sz="1600" dirty="0">
                <a:latin typeface="Open Sans"/>
                <a:ea typeface="Open Sans"/>
                <a:cs typeface="Open Sans"/>
              </a:rPr>
              <a:t> de 2M$ / PJ * 1 PJ = 2 </a:t>
            </a:r>
            <a:r>
              <a:rPr lang="en-US" sz="1600" dirty="0" err="1">
                <a:latin typeface="Open Sans"/>
                <a:ea typeface="Open Sans"/>
                <a:cs typeface="Open Sans"/>
              </a:rPr>
              <a:t>millones</a:t>
            </a:r>
            <a:r>
              <a:rPr lang="en-US" sz="1600" dirty="0">
                <a:latin typeface="Open Sans"/>
                <a:ea typeface="Open Sans"/>
                <a:cs typeface="Open Sans"/>
              </a:rPr>
              <a:t> de </a:t>
            </a:r>
            <a:r>
              <a:rPr lang="en-US" sz="1600" dirty="0" err="1">
                <a:latin typeface="Open Sans"/>
                <a:ea typeface="Open Sans"/>
                <a:cs typeface="Open Sans"/>
              </a:rPr>
              <a:t>dólares</a:t>
            </a:r>
            <a:endParaRPr lang="en-US" sz="1600" dirty="0">
              <a:latin typeface="Open Sans"/>
              <a:ea typeface="Open Sans"/>
              <a:cs typeface="Open Sans"/>
            </a:endParaRPr>
          </a:p>
          <a:p>
            <a:endParaRPr lang="en-US" sz="1600" dirty="0">
              <a:latin typeface="Open Sans" panose="020B0606030504020204" pitchFamily="34" charset="0"/>
              <a:ea typeface="Open Sans" panose="020B0606030504020204" pitchFamily="34" charset="0"/>
              <a:cs typeface="Open Sans" panose="020B0606030504020204" pitchFamily="34" charset="0"/>
            </a:endParaRPr>
          </a:p>
          <a:p>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494043B1-F718-43DC-B611-B117C92F324F}"/>
              </a:ext>
            </a:extLst>
          </p:cNvPr>
          <p:cNvSpPr txBox="1"/>
          <p:nvPr/>
        </p:nvSpPr>
        <p:spPr>
          <a:xfrm>
            <a:off x="6115803" y="4247494"/>
            <a:ext cx="3593258" cy="584775"/>
          </a:xfrm>
          <a:prstGeom prst="rect">
            <a:avLst/>
          </a:prstGeom>
          <a:noFill/>
        </p:spPr>
        <p:txBody>
          <a:bodyPr wrap="square" rtlCol="0">
            <a:spAutoFit/>
          </a:bodyPr>
          <a:lstStyle/>
          <a:p>
            <a:r>
              <a:rPr lang="en-US" sz="1600" b="1" u="sng">
                <a:latin typeface="Open Sans" panose="020B0606030504020204" pitchFamily="34" charset="0"/>
                <a:ea typeface="Open Sans" panose="020B0606030504020204" pitchFamily="34" charset="0"/>
                <a:cs typeface="Open Sans" panose="020B0606030504020204" pitchFamily="34" charset="0"/>
              </a:rPr>
              <a:t>Si </a:t>
            </a:r>
            <a:r>
              <a:rPr lang="en-US" sz="1600">
                <a:latin typeface="Open Sans" panose="020B0606030504020204" pitchFamily="34" charset="0"/>
                <a:ea typeface="Open Sans" panose="020B0606030504020204" pitchFamily="34" charset="0"/>
                <a:cs typeface="Open Sans" panose="020B0606030504020204" pitchFamily="34" charset="0"/>
              </a:rPr>
              <a:t>no hay actividad, no se producen costes</a:t>
            </a:r>
          </a:p>
        </p:txBody>
      </p:sp>
      <p:sp>
        <p:nvSpPr>
          <p:cNvPr id="12" name="Oval 11">
            <a:extLst>
              <a:ext uri="{FF2B5EF4-FFF2-40B4-BE49-F238E27FC236}">
                <a16:creationId xmlns:a16="http://schemas.microsoft.com/office/drawing/2014/main" id="{B9708DA7-8B14-E44B-8799-8276716A44C6}"/>
              </a:ext>
            </a:extLst>
          </p:cNvPr>
          <p:cNvSpPr/>
          <p:nvPr/>
        </p:nvSpPr>
        <p:spPr>
          <a:xfrm>
            <a:off x="7670850" y="1228545"/>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4_Slide13.mp3" descr="Lecture4_Slide13.mp3">
            <a:hlinkClick r:id="" action="ppaction://media"/>
            <a:extLst>
              <a:ext uri="{FF2B5EF4-FFF2-40B4-BE49-F238E27FC236}">
                <a16:creationId xmlns:a16="http://schemas.microsoft.com/office/drawing/2014/main" id="{FAAB89FC-02F4-7343-9E16-565CC6FA8F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70850" y="1299910"/>
            <a:ext cx="812800" cy="812800"/>
          </a:xfrm>
          <a:prstGeom prst="rect">
            <a:avLst/>
          </a:prstGeom>
        </p:spPr>
      </p:pic>
    </p:spTree>
    <p:extLst>
      <p:ext uri="{BB962C8B-B14F-4D97-AF65-F5344CB8AC3E}">
        <p14:creationId xmlns:p14="http://schemas.microsoft.com/office/powerpoint/2010/main" val="250086450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87066" fill="hold"/>
                                        <p:tgtEl>
                                          <p:spTgt spid="2"/>
                                        </p:tgtEl>
                                      </p:cBhvr>
                                    </p:cmd>
                                  </p:childTnLst>
                                </p:cTn>
                              </p:par>
                            </p:childTnLst>
                          </p:cTn>
                        </p:par>
                      </p:childTnLst>
                    </p:cTn>
                  </p:par>
                </p:childTnLst>
              </p:cTn>
              <p:nextCondLst>
                <p:cond evt="onClick" delay="0">
                  <p:tgtEl>
                    <p:spTgt spid="2"/>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16"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23F4A-F545-8940-A58A-25CA20E51E0F}"/>
              </a:ext>
            </a:extLst>
          </p:cNvPr>
          <p:cNvSpPr>
            <a:spLocks noGrp="1"/>
          </p:cNvSpPr>
          <p:nvPr>
            <p:ph type="title"/>
          </p:nvPr>
        </p:nvSpPr>
        <p:spPr/>
        <p:txBody>
          <a:bodyPr/>
          <a:lstStyle/>
          <a:p>
            <a:r>
              <a:rPr lang="en-US"/>
              <a:t>Conferencia 4.2 Referencias</a:t>
            </a:r>
          </a:p>
        </p:txBody>
      </p:sp>
      <p:sp>
        <p:nvSpPr>
          <p:cNvPr id="3" name="Slide Number Placeholder 2">
            <a:extLst>
              <a:ext uri="{FF2B5EF4-FFF2-40B4-BE49-F238E27FC236}">
                <a16:creationId xmlns:a16="http://schemas.microsoft.com/office/drawing/2014/main" id="{618C290D-6066-2A4D-986F-AB12F020FCFC}"/>
              </a:ext>
            </a:extLst>
          </p:cNvPr>
          <p:cNvSpPr>
            <a:spLocks noGrp="1"/>
          </p:cNvSpPr>
          <p:nvPr>
            <p:ph type="sldNum" sz="quarter" idx="10"/>
          </p:nvPr>
        </p:nvSpPr>
        <p:spPr/>
        <p:txBody>
          <a:bodyPr/>
          <a:lstStyle/>
          <a:p>
            <a:fld id="{709224B1-416C-A648-9EFE-8567A5B13899}" type="slidenum">
              <a:rPr lang="en-US" smtClean="0"/>
              <a:t>13</a:t>
            </a:fld>
            <a:endParaRPr lang="en-US"/>
          </a:p>
        </p:txBody>
      </p:sp>
      <p:sp>
        <p:nvSpPr>
          <p:cNvPr id="4" name="Text Placeholder 3">
            <a:extLst>
              <a:ext uri="{FF2B5EF4-FFF2-40B4-BE49-F238E27FC236}">
                <a16:creationId xmlns:a16="http://schemas.microsoft.com/office/drawing/2014/main" id="{E5CB3D97-238F-504B-A326-49C20FF8D2EF}"/>
              </a:ext>
            </a:extLst>
          </p:cNvPr>
          <p:cNvSpPr>
            <a:spLocks noGrp="1"/>
          </p:cNvSpPr>
          <p:nvPr>
            <p:ph type="body" sz="quarter" idx="11"/>
          </p:nvPr>
        </p:nvSpPr>
        <p:spPr/>
        <p:txBody>
          <a:bodyPr/>
          <a:lstStyle/>
          <a:p>
            <a:r>
              <a:rPr lang="en-US" err="1"/>
              <a:t>Taliotis</a:t>
            </a:r>
            <a:r>
              <a:rPr lang="en-US"/>
              <a:t>, </a:t>
            </a:r>
            <a:r>
              <a:rPr lang="en-US" err="1"/>
              <a:t>Constantinos</a:t>
            </a:r>
            <a:r>
              <a:rPr lang="en-US"/>
              <a:t>, Gardumi, Francesco, </a:t>
            </a:r>
            <a:r>
              <a:rPr lang="en-US" err="1"/>
              <a:t>Shivakumar</a:t>
            </a:r>
            <a:r>
              <a:rPr lang="en-US"/>
              <a:t>, Abhishek, </a:t>
            </a:r>
            <a:r>
              <a:rPr lang="en-US" err="1"/>
              <a:t>Sridharan</a:t>
            </a:r>
            <a:r>
              <a:rPr lang="en-US"/>
              <a:t>, </a:t>
            </a:r>
            <a:r>
              <a:rPr lang="en-US" err="1"/>
              <a:t>Vignesh</a:t>
            </a:r>
            <a:r>
              <a:rPr lang="en-US"/>
              <a:t>, Ramos, Eunice, </a:t>
            </a:r>
            <a:r>
              <a:rPr lang="en-US" err="1"/>
              <a:t>Beltramo</a:t>
            </a:r>
            <a:r>
              <a:rPr lang="en-US"/>
              <a:t>, Agnese, ... Howells, Mark. (2018, diciembre). Representación del suministro de energía primaria en OSeMOSYS. </a:t>
            </a:r>
            <a:r>
              <a:rPr lang="en-US" err="1"/>
              <a:t>Zenodo. </a:t>
            </a:r>
            <a:r>
              <a:rPr lang="en-US">
                <a:hlinkClick r:id="rId2"/>
              </a:rPr>
              <a:t>http://doi.</a:t>
            </a:r>
            <a:r>
              <a:rPr lang="en-US"/>
              <a:t>org/10.5281/zenodo.4585692 </a:t>
            </a:r>
          </a:p>
        </p:txBody>
      </p:sp>
    </p:spTree>
    <p:extLst>
      <p:ext uri="{BB962C8B-B14F-4D97-AF65-F5344CB8AC3E}">
        <p14:creationId xmlns:p14="http://schemas.microsoft.com/office/powerpoint/2010/main" val="3341562105"/>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4.3 Impacto de las estructuras de </a:t>
            </a:r>
            <a:r>
              <a:rPr lang="en-US" dirty="0" err="1"/>
              <a:t>costos</a:t>
            </a:r>
            <a:endParaRPr lang="en-US" dirty="0"/>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14</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normAutofit fontScale="77500" lnSpcReduction="20000"/>
          </a:bodyPr>
          <a:lstStyle/>
          <a:p>
            <a:r>
              <a:rPr lang="en-US"/>
              <a:t>Un ejemplo de sistema energético sencillo</a:t>
            </a:r>
          </a:p>
        </p:txBody>
      </p:sp>
      <p:sp>
        <p:nvSpPr>
          <p:cNvPr id="13" name="Content Placeholder 2">
            <a:extLst>
              <a:ext uri="{FF2B5EF4-FFF2-40B4-BE49-F238E27FC236}">
                <a16:creationId xmlns:a16="http://schemas.microsoft.com/office/drawing/2014/main" id="{7F5F1EED-B871-46D6-B676-88A576DEB47F}"/>
              </a:ext>
            </a:extLst>
          </p:cNvPr>
          <p:cNvSpPr txBox="1">
            <a:spLocks/>
          </p:cNvSpPr>
          <p:nvPr/>
        </p:nvSpPr>
        <p:spPr>
          <a:xfrm>
            <a:off x="6715587" y="3972741"/>
            <a:ext cx="4791594" cy="10511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GB" sz="1600">
              <a:latin typeface="Montserrat" panose="00000500000000000000"/>
            </a:endParaRPr>
          </a:p>
        </p:txBody>
      </p:sp>
      <p:sp>
        <p:nvSpPr>
          <p:cNvPr id="14" name="Content Placeholder 2">
            <a:extLst>
              <a:ext uri="{FF2B5EF4-FFF2-40B4-BE49-F238E27FC236}">
                <a16:creationId xmlns:a16="http://schemas.microsoft.com/office/drawing/2014/main" id="{C81F9D75-C911-4E5E-85E4-19B4FFFB597E}"/>
              </a:ext>
            </a:extLst>
          </p:cNvPr>
          <p:cNvSpPr txBox="1">
            <a:spLocks/>
          </p:cNvSpPr>
          <p:nvPr/>
        </p:nvSpPr>
        <p:spPr>
          <a:xfrm>
            <a:off x="6715588" y="5286690"/>
            <a:ext cx="4791594" cy="10106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GB" sz="1600">
              <a:latin typeface="Montserrat" panose="00000500000000000000"/>
            </a:endParaRPr>
          </a:p>
        </p:txBody>
      </p:sp>
      <p:grpSp>
        <p:nvGrpSpPr>
          <p:cNvPr id="17" name="Group 16">
            <a:extLst>
              <a:ext uri="{FF2B5EF4-FFF2-40B4-BE49-F238E27FC236}">
                <a16:creationId xmlns:a16="http://schemas.microsoft.com/office/drawing/2014/main" id="{5D83ED05-DB3A-47C7-928C-A5C88CE2815F}"/>
              </a:ext>
            </a:extLst>
          </p:cNvPr>
          <p:cNvGrpSpPr/>
          <p:nvPr/>
        </p:nvGrpSpPr>
        <p:grpSpPr>
          <a:xfrm>
            <a:off x="334854" y="2531598"/>
            <a:ext cx="6846899" cy="3105969"/>
            <a:chOff x="-294625" y="795738"/>
            <a:chExt cx="10325904" cy="5608976"/>
          </a:xfrm>
        </p:grpSpPr>
        <p:sp>
          <p:nvSpPr>
            <p:cNvPr id="20" name="TextBox 19"/>
            <p:cNvSpPr txBox="1"/>
            <p:nvPr/>
          </p:nvSpPr>
          <p:spPr>
            <a:xfrm>
              <a:off x="4747859" y="2101916"/>
              <a:ext cx="3128963" cy="555805"/>
            </a:xfrm>
            <a:prstGeom prst="rect">
              <a:avLst/>
            </a:prstGeom>
            <a:noFill/>
          </p:spPr>
          <p:txBody>
            <a:bodyPr wrap="square" rtlCol="0">
              <a:spAutoFit/>
            </a:bodyPr>
            <a:lstStyle/>
            <a:p>
              <a:r>
                <a:rPr lang="en-GB" sz="1400" b="1">
                  <a:latin typeface="Open Sans" panose="020B0606030504020204" pitchFamily="34" charset="0"/>
                  <a:ea typeface="Open Sans" panose="020B0606030504020204" pitchFamily="34" charset="0"/>
                  <a:cs typeface="Open Sans" panose="020B0606030504020204" pitchFamily="34" charset="0"/>
                </a:rPr>
                <a:t>Sistema energético insular</a:t>
              </a:r>
            </a:p>
          </p:txBody>
        </p:sp>
        <p:cxnSp>
          <p:nvCxnSpPr>
            <p:cNvPr id="21" name="Elbow Connector 20"/>
            <p:cNvCxnSpPr>
              <a:cxnSpLocks/>
            </p:cNvCxnSpPr>
            <p:nvPr/>
          </p:nvCxnSpPr>
          <p:spPr>
            <a:xfrm>
              <a:off x="2832335" y="2319148"/>
              <a:ext cx="1695666" cy="1565751"/>
            </a:xfrm>
            <a:prstGeom prst="bent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2" name="Elbow Connector 21"/>
            <p:cNvCxnSpPr>
              <a:cxnSpLocks/>
            </p:cNvCxnSpPr>
            <p:nvPr/>
          </p:nvCxnSpPr>
          <p:spPr>
            <a:xfrm flipV="1">
              <a:off x="2837403" y="3888317"/>
              <a:ext cx="1701053" cy="1613267"/>
            </a:xfrm>
            <a:prstGeom prst="bent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4" name="Text Placeholder 21">
              <a:extLst>
                <a:ext uri="{FF2B5EF4-FFF2-40B4-BE49-F238E27FC236}">
                  <a16:creationId xmlns:a16="http://schemas.microsoft.com/office/drawing/2014/main" id="{C801792D-31C7-4F1A-B6B4-1242A43B1452}"/>
                </a:ext>
              </a:extLst>
            </p:cNvPr>
            <p:cNvSpPr txBox="1">
              <a:spLocks/>
            </p:cNvSpPr>
            <p:nvPr/>
          </p:nvSpPr>
          <p:spPr>
            <a:xfrm>
              <a:off x="796899" y="3888318"/>
              <a:ext cx="2241977" cy="356708"/>
            </a:xfrm>
            <a:prstGeom prst="rect">
              <a:avLst/>
            </a:prstGeom>
          </p:spPr>
          <p:txBody>
            <a:bodyPr vert="horz" lIns="91440" tIns="45720" rIns="91440" bIns="45720" rtlCol="0" anchor="b">
              <a:normAutofit fontScale="77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000">
                <a:latin typeface="Times"/>
                <a:cs typeface="Times"/>
              </a:endParaRPr>
            </a:p>
          </p:txBody>
        </p:sp>
        <p:grpSp>
          <p:nvGrpSpPr>
            <p:cNvPr id="25" name="Group 24">
              <a:extLst>
                <a:ext uri="{FF2B5EF4-FFF2-40B4-BE49-F238E27FC236}">
                  <a16:creationId xmlns:a16="http://schemas.microsoft.com/office/drawing/2014/main" id="{9178D1AF-6998-483C-B00F-6BFA112B515B}"/>
                </a:ext>
              </a:extLst>
            </p:cNvPr>
            <p:cNvGrpSpPr/>
            <p:nvPr/>
          </p:nvGrpSpPr>
          <p:grpSpPr>
            <a:xfrm>
              <a:off x="439304" y="795738"/>
              <a:ext cx="4099151" cy="3083694"/>
              <a:chOff x="9712257" y="-564139"/>
              <a:chExt cx="4099151" cy="3083694"/>
            </a:xfrm>
          </p:grpSpPr>
          <p:sp>
            <p:nvSpPr>
              <p:cNvPr id="32" name="Rectangle 31">
                <a:extLst>
                  <a:ext uri="{FF2B5EF4-FFF2-40B4-BE49-F238E27FC236}">
                    <a16:creationId xmlns:a16="http://schemas.microsoft.com/office/drawing/2014/main" id="{6C788D22-89B5-4682-919D-F9D2724597EC}"/>
                  </a:ext>
                </a:extLst>
              </p:cNvPr>
              <p:cNvSpPr/>
              <p:nvPr/>
            </p:nvSpPr>
            <p:spPr>
              <a:xfrm>
                <a:off x="9712257" y="-564139"/>
                <a:ext cx="4099151" cy="555805"/>
              </a:xfrm>
              <a:prstGeom prst="rect">
                <a:avLst/>
              </a:prstGeom>
            </p:spPr>
            <p:txBody>
              <a:bodyPr wrap="square">
                <a:spAutoFit/>
              </a:bodyPr>
              <a:lstStyle/>
              <a:p>
                <a:pPr>
                  <a:spcAft>
                    <a:spcPts val="1800"/>
                  </a:spcAft>
                </a:pPr>
                <a:r>
                  <a:rPr lang="en-US" sz="1400" b="1" dirty="0">
                    <a:latin typeface="Open Sans" panose="020B0606030504020204" pitchFamily="34" charset="0"/>
                    <a:ea typeface="Open Sans" panose="020B0606030504020204" pitchFamily="34" charset="0"/>
                    <a:cs typeface="Open Sans" panose="020B0606030504020204" pitchFamily="34" charset="0"/>
                  </a:rPr>
                  <a:t>Central </a:t>
                </a:r>
                <a:r>
                  <a:rPr lang="en-US" sz="1400" b="1" dirty="0" err="1">
                    <a:latin typeface="Open Sans" panose="020B0606030504020204" pitchFamily="34" charset="0"/>
                    <a:ea typeface="Open Sans" panose="020B0606030504020204" pitchFamily="34" charset="0"/>
                    <a:cs typeface="Open Sans" panose="020B0606030504020204" pitchFamily="34" charset="0"/>
                  </a:rPr>
                  <a:t>eléctrica</a:t>
                </a:r>
                <a:r>
                  <a:rPr lang="en-US" sz="1400" b="1" dirty="0">
                    <a:latin typeface="Open Sans" panose="020B0606030504020204" pitchFamily="34" charset="0"/>
                    <a:ea typeface="Open Sans" panose="020B0606030504020204" pitchFamily="34" charset="0"/>
                    <a:cs typeface="Open Sans" panose="020B0606030504020204" pitchFamily="34" charset="0"/>
                  </a:rPr>
                  <a:t> de </a:t>
                </a:r>
                <a:r>
                  <a:rPr lang="en-US" sz="1400" b="1" dirty="0" err="1">
                    <a:latin typeface="Open Sans" panose="020B0606030504020204" pitchFamily="34" charset="0"/>
                    <a:ea typeface="Open Sans" panose="020B0606030504020204" pitchFamily="34" charset="0"/>
                    <a:cs typeface="Open Sans" panose="020B0606030504020204" pitchFamily="34" charset="0"/>
                  </a:rPr>
                  <a:t>carbón</a:t>
                </a:r>
                <a:endParaRPr lang="en-US" sz="14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13" descr="A picture containing smoke, sky, train, outdoor&#10;&#10;Description automatically generated">
                <a:extLst>
                  <a:ext uri="{FF2B5EF4-FFF2-40B4-BE49-F238E27FC236}">
                    <a16:creationId xmlns:a16="http://schemas.microsoft.com/office/drawing/2014/main" id="{5FC1ACEB-BBB7-400F-AF11-0F840EAC7B36}"/>
                  </a:ext>
                </a:extLst>
              </p:cNvPr>
              <p:cNvPicPr>
                <a:picLocks noChangeAspect="1"/>
              </p:cNvPicPr>
              <p:nvPr/>
            </p:nvPicPr>
            <p:blipFill>
              <a:blip r:embed="rId5"/>
              <a:stretch>
                <a:fillRect/>
              </a:stretch>
            </p:blipFill>
            <p:spPr>
              <a:xfrm>
                <a:off x="10193793" y="303893"/>
                <a:ext cx="1664677" cy="2215662"/>
              </a:xfrm>
              <a:prstGeom prst="rect">
                <a:avLst/>
              </a:prstGeom>
            </p:spPr>
          </p:pic>
        </p:grpSp>
        <p:sp>
          <p:nvSpPr>
            <p:cNvPr id="26" name="Text Placeholder 21">
              <a:extLst>
                <a:ext uri="{FF2B5EF4-FFF2-40B4-BE49-F238E27FC236}">
                  <a16:creationId xmlns:a16="http://schemas.microsoft.com/office/drawing/2014/main" id="{244EB4EB-86FC-49B7-B6FB-9C860B097A93}"/>
                </a:ext>
              </a:extLst>
            </p:cNvPr>
            <p:cNvSpPr txBox="1">
              <a:spLocks/>
            </p:cNvSpPr>
            <p:nvPr/>
          </p:nvSpPr>
          <p:spPr>
            <a:xfrm>
              <a:off x="798220" y="6036283"/>
              <a:ext cx="1843393" cy="368431"/>
            </a:xfrm>
            <a:prstGeom prst="rect">
              <a:avLst/>
            </a:prstGeom>
          </p:spPr>
          <p:txBody>
            <a:bodyPr vert="horz" lIns="91440" tIns="45720" rIns="91440" bIns="45720" rtlCol="0" anchor="b">
              <a:normAutofit fontScale="85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000">
                <a:latin typeface="Times"/>
                <a:cs typeface="Times"/>
              </a:endParaRPr>
            </a:p>
          </p:txBody>
        </p:sp>
        <p:sp>
          <p:nvSpPr>
            <p:cNvPr id="27" name="Text Placeholder 21">
              <a:extLst>
                <a:ext uri="{FF2B5EF4-FFF2-40B4-BE49-F238E27FC236}">
                  <a16:creationId xmlns:a16="http://schemas.microsoft.com/office/drawing/2014/main" id="{97AE16F4-F6E9-4D0E-AE5C-7D24342C0F4B}"/>
                </a:ext>
              </a:extLst>
            </p:cNvPr>
            <p:cNvSpPr txBox="1">
              <a:spLocks/>
            </p:cNvSpPr>
            <p:nvPr/>
          </p:nvSpPr>
          <p:spPr>
            <a:xfrm>
              <a:off x="6910071" y="4817083"/>
              <a:ext cx="3121208" cy="333262"/>
            </a:xfrm>
            <a:prstGeom prst="rect">
              <a:avLst/>
            </a:prstGeom>
          </p:spPr>
          <p:txBody>
            <a:bodyPr vert="horz" lIns="91440" tIns="45720" rIns="91440" bIns="45720" rtlCol="0" anchor="b">
              <a:normAutofit fontScale="70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000">
                <a:latin typeface="Times"/>
                <a:cs typeface="Times"/>
              </a:endParaRPr>
            </a:p>
          </p:txBody>
        </p:sp>
        <p:grpSp>
          <p:nvGrpSpPr>
            <p:cNvPr id="28" name="Group 27">
              <a:extLst>
                <a:ext uri="{FF2B5EF4-FFF2-40B4-BE49-F238E27FC236}">
                  <a16:creationId xmlns:a16="http://schemas.microsoft.com/office/drawing/2014/main" id="{3D0AEF3E-4C0E-4659-B176-F1C7EB489E7D}"/>
                </a:ext>
              </a:extLst>
            </p:cNvPr>
            <p:cNvGrpSpPr/>
            <p:nvPr/>
          </p:nvGrpSpPr>
          <p:grpSpPr>
            <a:xfrm>
              <a:off x="-294625" y="4028730"/>
              <a:ext cx="4099152" cy="2143445"/>
              <a:chOff x="-294625" y="4028730"/>
              <a:chExt cx="4099152" cy="2143445"/>
            </a:xfrm>
          </p:grpSpPr>
          <p:sp>
            <p:nvSpPr>
              <p:cNvPr id="30" name="Rectangle 29">
                <a:extLst>
                  <a:ext uri="{FF2B5EF4-FFF2-40B4-BE49-F238E27FC236}">
                    <a16:creationId xmlns:a16="http://schemas.microsoft.com/office/drawing/2014/main" id="{6C788D22-89B5-4682-919D-F9D2724597EC}"/>
                  </a:ext>
                </a:extLst>
              </p:cNvPr>
              <p:cNvSpPr/>
              <p:nvPr/>
            </p:nvSpPr>
            <p:spPr>
              <a:xfrm>
                <a:off x="-294625" y="4028730"/>
                <a:ext cx="4099152" cy="944867"/>
              </a:xfrm>
              <a:prstGeom prst="rect">
                <a:avLst/>
              </a:prstGeom>
            </p:spPr>
            <p:txBody>
              <a:bodyPr wrap="square">
                <a:spAutoFit/>
              </a:bodyPr>
              <a:lstStyle/>
              <a:p>
                <a:pPr>
                  <a:spcAft>
                    <a:spcPts val="1800"/>
                  </a:spcAft>
                </a:pPr>
                <a:r>
                  <a:rPr lang="en-US" sz="1400" b="1" dirty="0">
                    <a:latin typeface="Open Sans" panose="020B0606030504020204" pitchFamily="34" charset="0"/>
                    <a:ea typeface="Open Sans" panose="020B0606030504020204" pitchFamily="34" charset="0"/>
                    <a:cs typeface="Open Sans" panose="020B0606030504020204" pitchFamily="34" charset="0"/>
                  </a:rPr>
                  <a:t>Central </a:t>
                </a:r>
                <a:r>
                  <a:rPr lang="en-US" sz="1400" b="1" dirty="0" err="1">
                    <a:latin typeface="Open Sans" panose="020B0606030504020204" pitchFamily="34" charset="0"/>
                    <a:ea typeface="Open Sans" panose="020B0606030504020204" pitchFamily="34" charset="0"/>
                    <a:cs typeface="Open Sans" panose="020B0606030504020204" pitchFamily="34" charset="0"/>
                  </a:rPr>
                  <a:t>eléctrica</a:t>
                </a:r>
                <a:r>
                  <a:rPr lang="en-US" sz="1400" b="1" dirty="0">
                    <a:latin typeface="Open Sans" panose="020B0606030504020204" pitchFamily="34" charset="0"/>
                    <a:ea typeface="Open Sans" panose="020B0606030504020204" pitchFamily="34" charset="0"/>
                    <a:cs typeface="Open Sans" panose="020B0606030504020204" pitchFamily="34" charset="0"/>
                  </a:rPr>
                  <a:t> de gas natural</a:t>
                </a:r>
              </a:p>
            </p:txBody>
          </p:sp>
          <p:pic>
            <p:nvPicPr>
              <p:cNvPr id="31" name="Picture 18">
                <a:extLst>
                  <a:ext uri="{FF2B5EF4-FFF2-40B4-BE49-F238E27FC236}">
                    <a16:creationId xmlns:a16="http://schemas.microsoft.com/office/drawing/2014/main" id="{3286BDC6-472C-42B2-84B7-A6BE4DDA9075}"/>
                  </a:ext>
                </a:extLst>
              </p:cNvPr>
              <p:cNvPicPr>
                <a:picLocks noChangeAspect="1"/>
              </p:cNvPicPr>
              <p:nvPr/>
            </p:nvPicPr>
            <p:blipFill>
              <a:blip r:embed="rId6"/>
              <a:stretch>
                <a:fillRect/>
              </a:stretch>
            </p:blipFill>
            <p:spPr>
              <a:xfrm>
                <a:off x="290766" y="4838979"/>
                <a:ext cx="2743200" cy="1333196"/>
              </a:xfrm>
              <a:prstGeom prst="rect">
                <a:avLst/>
              </a:prstGeom>
            </p:spPr>
          </p:pic>
        </p:grpSp>
        <p:pic>
          <p:nvPicPr>
            <p:cNvPr id="29" name="Picture 34" descr="A picture containing blue, ocean floor&#10;&#10;Description automatically generated">
              <a:extLst>
                <a:ext uri="{FF2B5EF4-FFF2-40B4-BE49-F238E27FC236}">
                  <a16:creationId xmlns:a16="http://schemas.microsoft.com/office/drawing/2014/main" id="{CB123B13-C4E8-447C-B9D1-1DB0C3EF2948}"/>
                </a:ext>
              </a:extLst>
            </p:cNvPr>
            <p:cNvPicPr>
              <a:picLocks noChangeAspect="1"/>
            </p:cNvPicPr>
            <p:nvPr/>
          </p:nvPicPr>
          <p:blipFill>
            <a:blip r:embed="rId7"/>
            <a:stretch>
              <a:fillRect/>
            </a:stretch>
          </p:blipFill>
          <p:spPr>
            <a:xfrm>
              <a:off x="5102222" y="2925778"/>
              <a:ext cx="2743200" cy="1827060"/>
            </a:xfrm>
            <a:prstGeom prst="rect">
              <a:avLst/>
            </a:prstGeom>
          </p:spPr>
        </p:pic>
        <p:pic>
          <p:nvPicPr>
            <p:cNvPr id="23" name="Picture 22"/>
            <p:cNvPicPr>
              <a:picLocks noChangeAspect="1"/>
            </p:cNvPicPr>
            <p:nvPr/>
          </p:nvPicPr>
          <p:blipFill rotWithShape="1">
            <a:blip r:embed="rId8">
              <a:extLst>
                <a:ext uri="{28A0092B-C50C-407E-A947-70E740481C1C}">
                  <a14:useLocalDpi xmlns:a14="http://schemas.microsoft.com/office/drawing/2010/main" val="0"/>
                </a:ext>
              </a:extLst>
            </a:blip>
            <a:srcRect r="51781"/>
            <a:stretch/>
          </p:blipFill>
          <p:spPr>
            <a:xfrm>
              <a:off x="4524088" y="3315248"/>
              <a:ext cx="1122403" cy="1138309"/>
            </a:xfrm>
            <a:prstGeom prst="rect">
              <a:avLst/>
            </a:prstGeom>
          </p:spPr>
        </p:pic>
      </p:grpSp>
      <p:sp>
        <p:nvSpPr>
          <p:cNvPr id="34" name="Text Placeholder 11">
            <a:extLst>
              <a:ext uri="{FF2B5EF4-FFF2-40B4-BE49-F238E27FC236}">
                <a16:creationId xmlns:a16="http://schemas.microsoft.com/office/drawing/2014/main" id="{3EDF10E0-B7B1-7B4F-8888-22DF4E1AA93D}"/>
              </a:ext>
            </a:extLst>
          </p:cNvPr>
          <p:cNvSpPr>
            <a:spLocks noGrp="1"/>
          </p:cNvSpPr>
          <p:nvPr>
            <p:ph type="body" sz="quarter" idx="17"/>
          </p:nvPr>
        </p:nvSpPr>
        <p:spPr>
          <a:xfrm>
            <a:off x="663574" y="6007019"/>
            <a:ext cx="5807680" cy="386498"/>
          </a:xfrm>
        </p:spPr>
        <p:txBody>
          <a:bodyPr/>
          <a:lstStyle/>
          <a:p>
            <a:r>
              <a:rPr lang="en-GB" b="1"/>
              <a:t>Fuente de la imagen</a:t>
            </a:r>
            <a:r>
              <a:rPr lang="en-GB"/>
              <a:t>: Public Domain, </a:t>
            </a:r>
            <a:r>
              <a:rPr lang="en-GB">
                <a:hlinkClick r:id="rId9"/>
              </a:rPr>
              <a:t>foto, con </a:t>
            </a:r>
            <a:r>
              <a:rPr lang="en-GB"/>
              <a:t>licencia </a:t>
            </a:r>
            <a:r>
              <a:rPr lang="en-GB">
                <a:hlinkClick r:id="rId10"/>
              </a:rPr>
              <a:t>CC BY; Fuente de la imagen</a:t>
            </a:r>
            <a:r>
              <a:rPr lang="en-GB"/>
              <a:t>: </a:t>
            </a:r>
            <a:r>
              <a:rPr lang="en-GB" err="1"/>
              <a:t>TBoard</a:t>
            </a:r>
            <a:r>
              <a:rPr lang="en-GB"/>
              <a:t>, </a:t>
            </a:r>
            <a:r>
              <a:rPr lang="en-GB">
                <a:hlinkClick r:id="rId11"/>
              </a:rPr>
              <a:t>foto, </a:t>
            </a:r>
            <a:r>
              <a:rPr lang="en-GB"/>
              <a:t>bajo licencia CC </a:t>
            </a:r>
            <a:r>
              <a:rPr lang="en-GB">
                <a:hlinkClick r:id="rId10"/>
              </a:rPr>
              <a:t>BY; Fuente de la imagen</a:t>
            </a:r>
            <a:r>
              <a:rPr lang="en-GB"/>
              <a:t>: </a:t>
            </a:r>
            <a:r>
              <a:rPr lang="en-GB" err="1"/>
              <a:t>Hrvoje_Photography</a:t>
            </a:r>
            <a:r>
              <a:rPr lang="en-GB"/>
              <a:t>, </a:t>
            </a:r>
            <a:r>
              <a:rPr lang="en-GB">
                <a:hlinkClick r:id="rId12"/>
              </a:rPr>
              <a:t>foto, con licencia </a:t>
            </a:r>
            <a:r>
              <a:rPr lang="en-GB"/>
              <a:t>de </a:t>
            </a:r>
            <a:r>
              <a:rPr lang="en-GB" err="1">
                <a:hlinkClick r:id="rId13"/>
              </a:rPr>
              <a:t>Unsplash</a:t>
            </a:r>
            <a:endParaRPr lang="en-GB"/>
          </a:p>
        </p:txBody>
      </p:sp>
      <p:graphicFrame>
        <p:nvGraphicFramePr>
          <p:cNvPr id="35" name="Table 34"/>
          <p:cNvGraphicFramePr>
            <a:graphicFrameLocks noGrp="1"/>
          </p:cNvGraphicFramePr>
          <p:nvPr>
            <p:extLst>
              <p:ext uri="{D42A27DB-BD31-4B8C-83A1-F6EECF244321}">
                <p14:modId xmlns:p14="http://schemas.microsoft.com/office/powerpoint/2010/main" val="3879972591"/>
              </p:ext>
            </p:extLst>
          </p:nvPr>
        </p:nvGraphicFramePr>
        <p:xfrm>
          <a:off x="5898960" y="3012271"/>
          <a:ext cx="5637368" cy="2738425"/>
        </p:xfrm>
        <a:graphic>
          <a:graphicData uri="http://schemas.openxmlformats.org/drawingml/2006/table">
            <a:tbl>
              <a:tblPr firstRow="1" bandRow="1">
                <a:tableStyleId>{BC89EF96-8CEA-46FF-86C4-4CE0E7609802}</a:tableStyleId>
              </a:tblPr>
              <a:tblGrid>
                <a:gridCol w="999467">
                  <a:extLst>
                    <a:ext uri="{9D8B030D-6E8A-4147-A177-3AD203B41FA5}">
                      <a16:colId xmlns:a16="http://schemas.microsoft.com/office/drawing/2014/main" val="3644421813"/>
                    </a:ext>
                  </a:extLst>
                </a:gridCol>
                <a:gridCol w="1164919">
                  <a:extLst>
                    <a:ext uri="{9D8B030D-6E8A-4147-A177-3AD203B41FA5}">
                      <a16:colId xmlns:a16="http://schemas.microsoft.com/office/drawing/2014/main" val="4205520059"/>
                    </a:ext>
                  </a:extLst>
                </a:gridCol>
                <a:gridCol w="1045160">
                  <a:extLst>
                    <a:ext uri="{9D8B030D-6E8A-4147-A177-3AD203B41FA5}">
                      <a16:colId xmlns:a16="http://schemas.microsoft.com/office/drawing/2014/main" val="2681137254"/>
                    </a:ext>
                  </a:extLst>
                </a:gridCol>
                <a:gridCol w="1241129">
                  <a:extLst>
                    <a:ext uri="{9D8B030D-6E8A-4147-A177-3AD203B41FA5}">
                      <a16:colId xmlns:a16="http://schemas.microsoft.com/office/drawing/2014/main" val="2713432824"/>
                    </a:ext>
                  </a:extLst>
                </a:gridCol>
                <a:gridCol w="1186693">
                  <a:extLst>
                    <a:ext uri="{9D8B030D-6E8A-4147-A177-3AD203B41FA5}">
                      <a16:colId xmlns:a16="http://schemas.microsoft.com/office/drawing/2014/main" val="332974479"/>
                    </a:ext>
                  </a:extLst>
                </a:gridCol>
              </a:tblGrid>
              <a:tr h="1650665">
                <a:tc>
                  <a:txBody>
                    <a:bodyPr/>
                    <a:lstStyle/>
                    <a:p>
                      <a:pPr algn="ctr"/>
                      <a:r>
                        <a:rPr lang="en-GB" sz="1400" b="0" baseline="0">
                          <a:latin typeface="Open Sans" panose="020B0606030504020204" pitchFamily="34" charset="0"/>
                          <a:ea typeface="Open Sans" panose="020B0606030504020204" pitchFamily="34" charset="0"/>
                          <a:cs typeface="Open Sans" panose="020B0606030504020204" pitchFamily="34" charset="0"/>
                        </a:rPr>
                        <a:t>Opciones de las </a:t>
                      </a:r>
                      <a:r>
                        <a:rPr lang="en-GB" sz="1400" b="0">
                          <a:latin typeface="Open Sans" panose="020B0606030504020204" pitchFamily="34" charset="0"/>
                          <a:ea typeface="Open Sans" panose="020B0606030504020204" pitchFamily="34" charset="0"/>
                          <a:cs typeface="Open Sans" panose="020B0606030504020204" pitchFamily="34" charset="0"/>
                        </a:rPr>
                        <a:t>centrales eléctricas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baseline="0">
                          <a:latin typeface="Open Sans" panose="020B0606030504020204" pitchFamily="34" charset="0"/>
                          <a:ea typeface="Open Sans" panose="020B0606030504020204" pitchFamily="34" charset="0"/>
                          <a:cs typeface="Open Sans" panose="020B0606030504020204" pitchFamily="34" charset="0"/>
                        </a:rPr>
                        <a:t>Disponibilidad </a:t>
                      </a:r>
                      <a:r>
                        <a:rPr lang="en-GB" sz="1400" b="0">
                          <a:latin typeface="Open Sans" panose="020B0606030504020204" pitchFamily="34" charset="0"/>
                          <a:ea typeface="Open Sans" panose="020B0606030504020204" pitchFamily="34" charset="0"/>
                          <a:cs typeface="Open Sans" panose="020B0606030504020204" pitchFamily="34" charset="0"/>
                        </a:rPr>
                        <a:t>anual </a:t>
                      </a:r>
                      <a:r>
                        <a:rPr lang="en-GB" sz="1400" b="0" baseline="0">
                          <a:latin typeface="Open Sans" panose="020B0606030504020204" pitchFamily="34" charset="0"/>
                          <a:ea typeface="Open Sans" panose="020B0606030504020204" pitchFamily="34" charset="0"/>
                          <a:cs typeface="Open Sans" panose="020B0606030504020204" pitchFamily="34" charset="0"/>
                        </a:rPr>
                        <a:t>de </a:t>
                      </a:r>
                      <a:r>
                        <a:rPr lang="en-GB" sz="1400" b="0">
                          <a:latin typeface="Open Sans" panose="020B0606030504020204" pitchFamily="34" charset="0"/>
                          <a:ea typeface="Open Sans" panose="020B0606030504020204" pitchFamily="34" charset="0"/>
                          <a:cs typeface="Open Sans" panose="020B0606030504020204" pitchFamily="34" charset="0"/>
                        </a:rPr>
                        <a:t>combustible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baseline="0">
                          <a:latin typeface="Open Sans" panose="020B0606030504020204" pitchFamily="34" charset="0"/>
                          <a:ea typeface="Open Sans" panose="020B0606030504020204" pitchFamily="34" charset="0"/>
                          <a:cs typeface="Open Sans" panose="020B0606030504020204" pitchFamily="34" charset="0"/>
                        </a:rPr>
                        <a:t>(PJ)</a:t>
                      </a:r>
                      <a:endParaRPr lang="en-GB" sz="1400" b="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baseline="0" dirty="0" err="1">
                          <a:latin typeface="Open Sans" panose="020B0606030504020204" pitchFamily="34" charset="0"/>
                          <a:ea typeface="Open Sans" panose="020B0606030504020204" pitchFamily="34" charset="0"/>
                          <a:cs typeface="Open Sans" panose="020B0606030504020204" pitchFamily="34" charset="0"/>
                        </a:rPr>
                        <a:t>Costo</a:t>
                      </a:r>
                      <a:r>
                        <a:rPr lang="en-GB" sz="1400" b="0" baseline="0" dirty="0">
                          <a:latin typeface="Open Sans" panose="020B0606030504020204" pitchFamily="34" charset="0"/>
                          <a:ea typeface="Open Sans" panose="020B0606030504020204" pitchFamily="34" charset="0"/>
                          <a:cs typeface="Open Sans" panose="020B0606030504020204" pitchFamily="34" charset="0"/>
                        </a:rPr>
                        <a:t> variable (USD/PJ)</a:t>
                      </a:r>
                      <a:endParaRPr lang="en-GB" sz="1400" b="0" dirty="0">
                        <a:latin typeface="Open Sans" panose="020B0606030504020204" pitchFamily="34" charset="0"/>
                        <a:ea typeface="Open Sans" panose="020B0606030504020204" pitchFamily="34" charset="0"/>
                        <a:cs typeface="Open Sans" panose="020B0606030504020204" pitchFamily="34" charset="0"/>
                      </a:endParaRPr>
                    </a:p>
                    <a:p>
                      <a:pPr algn="ctr"/>
                      <a:endParaRPr lang="en-GB" sz="14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baseline="0" dirty="0" err="1">
                          <a:latin typeface="Open Sans" panose="020B0606030504020204" pitchFamily="34" charset="0"/>
                          <a:ea typeface="Open Sans" panose="020B0606030504020204" pitchFamily="34" charset="0"/>
                          <a:cs typeface="Open Sans" panose="020B0606030504020204" pitchFamily="34" charset="0"/>
                        </a:rPr>
                        <a:t>Uso</a:t>
                      </a:r>
                      <a:r>
                        <a:rPr lang="en-GB" sz="1400" b="0" baseline="0" dirty="0">
                          <a:latin typeface="Open Sans" panose="020B0606030504020204" pitchFamily="34" charset="0"/>
                          <a:ea typeface="Open Sans" panose="020B0606030504020204" pitchFamily="34" charset="0"/>
                          <a:cs typeface="Open Sans" panose="020B0606030504020204" pitchFamily="34" charset="0"/>
                        </a:rPr>
                        <a:t> del </a:t>
                      </a:r>
                      <a:r>
                        <a:rPr lang="en-GB" sz="1400" b="0" baseline="0" dirty="0" err="1">
                          <a:latin typeface="Open Sans" panose="020B0606030504020204" pitchFamily="34" charset="0"/>
                          <a:ea typeface="Open Sans" panose="020B0606030504020204" pitchFamily="34" charset="0"/>
                          <a:cs typeface="Open Sans" panose="020B0606030504020204" pitchFamily="34" charset="0"/>
                        </a:rPr>
                        <a:t>combustiblePJ</a:t>
                      </a:r>
                      <a:endParaRPr lang="en-GB" sz="14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n-GB" sz="1400" b="0" kern="120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Generación</a:t>
                      </a:r>
                      <a:r>
                        <a:rPr lang="en-GB" sz="1400" b="0" kern="12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de </a:t>
                      </a:r>
                      <a:r>
                        <a:rPr lang="en-GB" sz="1400" b="0" kern="120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electricidad</a:t>
                      </a:r>
                      <a:endParaRPr lang="en-GB" sz="1400" b="0" kern="12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r>
                        <a:rPr lang="en-GB" sz="1400" b="0" kern="12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variables</a:t>
                      </a:r>
                    </a:p>
                    <a:p>
                      <a:pPr algn="ctr"/>
                      <a:r>
                        <a:rPr lang="en-GB" sz="1400" b="0" kern="12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(PJ)</a:t>
                      </a:r>
                    </a:p>
                  </a:txBody>
                  <a:tcPr/>
                </a:tc>
                <a:extLst>
                  <a:ext uri="{0D108BD9-81ED-4DB2-BD59-A6C34878D82A}">
                    <a16:rowId xmlns:a16="http://schemas.microsoft.com/office/drawing/2014/main" val="4125312170"/>
                  </a:ext>
                </a:extLst>
              </a:tr>
              <a:tr h="548120">
                <a:tc>
                  <a:txBody>
                    <a:bodyPr/>
                    <a:lstStyle/>
                    <a:p>
                      <a:pPr algn="ctr"/>
                      <a:r>
                        <a:rPr lang="en-GB" sz="1400" b="0" kern="1200">
                          <a:solidFill>
                            <a:schemeClr val="tx1"/>
                          </a:solidFill>
                          <a:latin typeface="Open Sans" panose="020B0606030504020204" pitchFamily="34" charset="0"/>
                          <a:ea typeface="Open Sans" panose="020B0606030504020204" pitchFamily="34" charset="0"/>
                          <a:cs typeface="Open Sans" panose="020B0606030504020204" pitchFamily="34" charset="0"/>
                        </a:rPr>
                        <a:t>Carbón</a:t>
                      </a:r>
                    </a:p>
                  </a:txBody>
                  <a:tcPr/>
                </a:tc>
                <a:tc>
                  <a:txBody>
                    <a:bodyPr/>
                    <a:lstStyle/>
                    <a:p>
                      <a:pPr algn="ctr"/>
                      <a:r>
                        <a:rPr lang="en-GB" sz="1400" b="0" kern="1200">
                          <a:solidFill>
                            <a:schemeClr val="tx1"/>
                          </a:solidFill>
                          <a:latin typeface="Open Sans" panose="020B0606030504020204" pitchFamily="34" charset="0"/>
                          <a:ea typeface="Open Sans" panose="020B0606030504020204" pitchFamily="34" charset="0"/>
                          <a:cs typeface="Open Sans" panose="020B0606030504020204" pitchFamily="34" charset="0"/>
                        </a:rPr>
                        <a:t>600</a:t>
                      </a:r>
                    </a:p>
                  </a:txBody>
                  <a:tcPr/>
                </a:tc>
                <a:tc>
                  <a:txBody>
                    <a:bodyPr/>
                    <a:lstStyle/>
                    <a:p>
                      <a:pPr algn="ctr"/>
                      <a:r>
                        <a:rPr lang="en-GB" sz="1400" b="0" kern="1200">
                          <a:solidFill>
                            <a:schemeClr val="tx1"/>
                          </a:solidFill>
                          <a:latin typeface="Open Sans" panose="020B0606030504020204" pitchFamily="34" charset="0"/>
                          <a:ea typeface="Open Sans" panose="020B0606030504020204" pitchFamily="34" charset="0"/>
                          <a:cs typeface="Open Sans" panose="020B0606030504020204" pitchFamily="34" charset="0"/>
                        </a:rPr>
                        <a:t>350</a:t>
                      </a:r>
                    </a:p>
                    <a:p>
                      <a:pPr algn="ctr"/>
                      <a:endParaRPr lang="en-GB" sz="1400" b="0" kern="120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n-GB" sz="1400" b="0" kern="1200">
                          <a:solidFill>
                            <a:schemeClr val="tx1"/>
                          </a:solidFill>
                          <a:latin typeface="Open Sans" panose="020B0606030504020204" pitchFamily="34" charset="0"/>
                          <a:ea typeface="Open Sans" panose="020B0606030504020204" pitchFamily="34" charset="0"/>
                          <a:cs typeface="Open Sans" panose="020B0606030504020204" pitchFamily="34" charset="0"/>
                        </a:rPr>
                        <a:t>3</a:t>
                      </a:r>
                    </a:p>
                  </a:txBody>
                  <a:tcPr/>
                </a:tc>
                <a:tc>
                  <a:txBody>
                    <a:bodyPr/>
                    <a:lstStyle/>
                    <a:p>
                      <a:pPr algn="ctr"/>
                      <a:r>
                        <a:rPr lang="en-GB" sz="1400">
                          <a:latin typeface="Open Sans" panose="020B0606030504020204" pitchFamily="34" charset="0"/>
                          <a:ea typeface="Open Sans" panose="020B0606030504020204" pitchFamily="34" charset="0"/>
                          <a:cs typeface="Open Sans" panose="020B0606030504020204" pitchFamily="34" charset="0"/>
                        </a:rPr>
                        <a:t>X</a:t>
                      </a:r>
                      <a:r>
                        <a:rPr lang="en-GB" sz="1400" baseline="-25000">
                          <a:latin typeface="Open Sans" panose="020B0606030504020204" pitchFamily="34" charset="0"/>
                          <a:ea typeface="Open Sans" panose="020B0606030504020204" pitchFamily="34" charset="0"/>
                          <a:cs typeface="Open Sans" panose="020B0606030504020204" pitchFamily="34" charset="0"/>
                        </a:rPr>
                        <a:t>CL </a:t>
                      </a:r>
                      <a:endParaRPr lang="en-GB" sz="1400" b="0" kern="120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2736114451"/>
                  </a:ext>
                </a:extLst>
              </a:tr>
              <a:tr h="539640">
                <a:tc>
                  <a:txBody>
                    <a:bodyPr/>
                    <a:lstStyle/>
                    <a:p>
                      <a:pPr algn="ctr"/>
                      <a:r>
                        <a:rPr lang="en-GB" sz="1400" b="0" kern="1200">
                          <a:solidFill>
                            <a:schemeClr val="tx1"/>
                          </a:solidFill>
                          <a:latin typeface="Open Sans" panose="020B0606030504020204" pitchFamily="34" charset="0"/>
                          <a:ea typeface="Open Sans" panose="020B0606030504020204" pitchFamily="34" charset="0"/>
                          <a:cs typeface="Open Sans" panose="020B0606030504020204" pitchFamily="34" charset="0"/>
                        </a:rPr>
                        <a:t>Gas natural</a:t>
                      </a:r>
                    </a:p>
                  </a:txBody>
                  <a:tcPr/>
                </a:tc>
                <a:tc>
                  <a:txBody>
                    <a:bodyPr/>
                    <a:lstStyle/>
                    <a:p>
                      <a:pPr algn="ctr"/>
                      <a:r>
                        <a:rPr lang="en-GB" sz="1400" b="0" kern="1200">
                          <a:solidFill>
                            <a:schemeClr val="tx1"/>
                          </a:solidFill>
                          <a:latin typeface="Open Sans" panose="020B0606030504020204" pitchFamily="34" charset="0"/>
                          <a:ea typeface="Open Sans" panose="020B0606030504020204" pitchFamily="34" charset="0"/>
                          <a:cs typeface="Open Sans" panose="020B0606030504020204" pitchFamily="34" charset="0"/>
                        </a:rPr>
                        <a:t>300</a:t>
                      </a:r>
                    </a:p>
                  </a:txBody>
                  <a:tcPr/>
                </a:tc>
                <a:tc>
                  <a:txBody>
                    <a:bodyPr/>
                    <a:lstStyle/>
                    <a:p>
                      <a:pPr algn="ctr"/>
                      <a:r>
                        <a:rPr lang="en-GB" sz="1400" b="0" kern="1200">
                          <a:solidFill>
                            <a:schemeClr val="tx1"/>
                          </a:solidFill>
                          <a:latin typeface="Open Sans" panose="020B0606030504020204" pitchFamily="34" charset="0"/>
                          <a:ea typeface="Open Sans" panose="020B0606030504020204" pitchFamily="34" charset="0"/>
                          <a:cs typeface="Open Sans" panose="020B0606030504020204" pitchFamily="34" charset="0"/>
                        </a:rPr>
                        <a:t>300</a:t>
                      </a:r>
                    </a:p>
                  </a:txBody>
                  <a:tcPr/>
                </a:tc>
                <a:tc>
                  <a:txBody>
                    <a:bodyPr/>
                    <a:lstStyle/>
                    <a:p>
                      <a:pPr algn="ctr"/>
                      <a:r>
                        <a:rPr lang="en-GB" sz="1400" b="0" kern="1200">
                          <a:solidFill>
                            <a:schemeClr val="tx1"/>
                          </a:solidFill>
                          <a:latin typeface="Open Sans" panose="020B0606030504020204" pitchFamily="34" charset="0"/>
                          <a:ea typeface="Open Sans" panose="020B0606030504020204" pitchFamily="34" charset="0"/>
                          <a:cs typeface="Open Sans" panose="020B0606030504020204" pitchFamily="34" charset="0"/>
                        </a:rPr>
                        <a:t>2</a:t>
                      </a:r>
                    </a:p>
                  </a:txBody>
                  <a:tcPr/>
                </a:tc>
                <a:tc>
                  <a:txBody>
                    <a:bodyPr/>
                    <a:lstStyle/>
                    <a:p>
                      <a:pPr algn="ctr"/>
                      <a:r>
                        <a:rPr lang="en-GB" sz="1400" dirty="0">
                          <a:latin typeface="Open Sans" panose="020B0606030504020204" pitchFamily="34" charset="0"/>
                          <a:ea typeface="Open Sans" panose="020B0606030504020204" pitchFamily="34" charset="0"/>
                          <a:cs typeface="Open Sans" panose="020B0606030504020204" pitchFamily="34" charset="0"/>
                        </a:rPr>
                        <a:t>X</a:t>
                      </a:r>
                      <a:r>
                        <a:rPr lang="en-GB" sz="1400" baseline="-25000" dirty="0">
                          <a:latin typeface="Open Sans" panose="020B0606030504020204" pitchFamily="34" charset="0"/>
                          <a:ea typeface="Open Sans" panose="020B0606030504020204" pitchFamily="34" charset="0"/>
                          <a:cs typeface="Open Sans" panose="020B0606030504020204" pitchFamily="34" charset="0"/>
                        </a:rPr>
                        <a:t>GS</a:t>
                      </a:r>
                      <a:endParaRPr lang="en-GB" sz="14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1676407769"/>
                  </a:ext>
                </a:extLst>
              </a:tr>
            </a:tbl>
          </a:graphicData>
        </a:graphic>
      </p:graphicFrame>
      <p:sp>
        <p:nvSpPr>
          <p:cNvPr id="36" name="Oval 35">
            <a:extLst>
              <a:ext uri="{FF2B5EF4-FFF2-40B4-BE49-F238E27FC236}">
                <a16:creationId xmlns:a16="http://schemas.microsoft.com/office/drawing/2014/main" id="{F2257A8B-44F0-C345-B4C1-8BF54E77BE38}"/>
              </a:ext>
            </a:extLst>
          </p:cNvPr>
          <p:cNvSpPr/>
          <p:nvPr/>
        </p:nvSpPr>
        <p:spPr>
          <a:xfrm>
            <a:off x="9985441" y="48928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4_Slide15.mp3" descr="Lecture4_Slide15.mp3">
            <a:hlinkClick r:id="" action="ppaction://media"/>
            <a:extLst>
              <a:ext uri="{FF2B5EF4-FFF2-40B4-BE49-F238E27FC236}">
                <a16:creationId xmlns:a16="http://schemas.microsoft.com/office/drawing/2014/main" id="{25199CEA-8B7A-BD43-8D1B-81B3AE45FB79}"/>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992581" y="560651"/>
            <a:ext cx="812800" cy="812800"/>
          </a:xfrm>
          <a:prstGeom prst="rect">
            <a:avLst/>
          </a:prstGeom>
        </p:spPr>
      </p:pic>
    </p:spTree>
    <p:extLst>
      <p:ext uri="{BB962C8B-B14F-4D97-AF65-F5344CB8AC3E}">
        <p14:creationId xmlns:p14="http://schemas.microsoft.com/office/powerpoint/2010/main" val="137485544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28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4.3 Impacto de las estructuras de costes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15</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normAutofit fontScale="77500" lnSpcReduction="20000"/>
          </a:bodyPr>
          <a:lstStyle/>
          <a:p>
            <a:r>
              <a:rPr lang="en-US"/>
              <a:t>Un ejemplo de sistema energético sencillo</a:t>
            </a:r>
          </a:p>
        </p:txBody>
      </p:sp>
      <p:sp>
        <p:nvSpPr>
          <p:cNvPr id="14" name="Content Placeholder 2">
            <a:extLst>
              <a:ext uri="{FF2B5EF4-FFF2-40B4-BE49-F238E27FC236}">
                <a16:creationId xmlns:a16="http://schemas.microsoft.com/office/drawing/2014/main" id="{C81F9D75-C911-4E5E-85E4-19B4FFFB597E}"/>
              </a:ext>
            </a:extLst>
          </p:cNvPr>
          <p:cNvSpPr txBox="1">
            <a:spLocks/>
          </p:cNvSpPr>
          <p:nvPr/>
        </p:nvSpPr>
        <p:spPr>
          <a:xfrm>
            <a:off x="6715588" y="5286690"/>
            <a:ext cx="4791594" cy="10106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GB" sz="1600">
              <a:latin typeface="Montserrat" panose="00000500000000000000"/>
            </a:endParaRPr>
          </a:p>
        </p:txBody>
      </p:sp>
      <p:sp>
        <p:nvSpPr>
          <p:cNvPr id="36"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10514556" cy="3421930"/>
          </a:xfrm>
        </p:spPr>
        <p:txBody>
          <a:bodyPr/>
          <a:lstStyle/>
          <a:p>
            <a:r>
              <a:rPr lang="en-US"/>
              <a:t>Estructura y datos del problema</a:t>
            </a:r>
            <a:endParaRPr lang="en-US">
              <a:solidFill>
                <a:srgbClr val="C00000"/>
              </a:solidFill>
            </a:endParaRPr>
          </a:p>
        </p:txBody>
      </p:sp>
      <p:sp>
        <p:nvSpPr>
          <p:cNvPr id="37" name="Rectangle 36"/>
          <p:cNvSpPr/>
          <p:nvPr/>
        </p:nvSpPr>
        <p:spPr>
          <a:xfrm>
            <a:off x="2614423" y="3233006"/>
            <a:ext cx="8266937" cy="2862322"/>
          </a:xfrm>
          <a:prstGeom prst="rect">
            <a:avLst/>
          </a:prstGeom>
          <a:ln w="28575"/>
        </p:spPr>
        <p:style>
          <a:lnRef idx="2">
            <a:schemeClr val="dk1"/>
          </a:lnRef>
          <a:fillRef idx="1">
            <a:schemeClr val="lt1"/>
          </a:fillRef>
          <a:effectRef idx="0">
            <a:schemeClr val="dk1"/>
          </a:effectRef>
          <a:fontRef idx="minor">
            <a:schemeClr val="dk1"/>
          </a:fontRef>
        </p:style>
        <p:txBody>
          <a:bodyPr wrap="square">
            <a:spAutoFit/>
          </a:bodyPr>
          <a:lstStyle/>
          <a:p>
            <a:pPr algn="just"/>
            <a:r>
              <a:rPr lang="en-GB" dirty="0">
                <a:latin typeface="Open Sans" panose="020B0606030504020204" pitchFamily="34" charset="0"/>
                <a:ea typeface="Open Sans" panose="020B0606030504020204" pitchFamily="34" charset="0"/>
                <a:cs typeface="Open Sans" panose="020B0606030504020204" pitchFamily="34" charset="0"/>
              </a:rPr>
              <a:t>X</a:t>
            </a:r>
            <a:r>
              <a:rPr lang="en-GB" baseline="-25000" dirty="0">
                <a:latin typeface="Open Sans" panose="020B0606030504020204" pitchFamily="34" charset="0"/>
                <a:ea typeface="Open Sans" panose="020B0606030504020204" pitchFamily="34" charset="0"/>
                <a:cs typeface="Open Sans" panose="020B0606030504020204" pitchFamily="34" charset="0"/>
              </a:rPr>
              <a:t>CL</a:t>
            </a:r>
            <a:r>
              <a:rPr lang="en-GB" dirty="0">
                <a:latin typeface="Open Sans" panose="020B0606030504020204" pitchFamily="34" charset="0"/>
                <a:ea typeface="Open Sans" panose="020B0606030504020204" pitchFamily="34" charset="0"/>
                <a:cs typeface="Open Sans" panose="020B0606030504020204" pitchFamily="34" charset="0"/>
              </a:rPr>
              <a:t> = Variable de </a:t>
            </a:r>
            <a:r>
              <a:rPr lang="en-GB" dirty="0" err="1">
                <a:latin typeface="Open Sans" panose="020B0606030504020204" pitchFamily="34" charset="0"/>
                <a:ea typeface="Open Sans" panose="020B0606030504020204" pitchFamily="34" charset="0"/>
                <a:cs typeface="Open Sans" panose="020B0606030504020204" pitchFamily="34" charset="0"/>
              </a:rPr>
              <a:t>generación</a:t>
            </a:r>
            <a:r>
              <a:rPr lang="en-GB" dirty="0">
                <a:latin typeface="Open Sans" panose="020B0606030504020204" pitchFamily="34" charset="0"/>
                <a:ea typeface="Open Sans" panose="020B0606030504020204" pitchFamily="34" charset="0"/>
                <a:cs typeface="Open Sans" panose="020B0606030504020204" pitchFamily="34" charset="0"/>
              </a:rPr>
              <a:t> de </a:t>
            </a:r>
            <a:r>
              <a:rPr lang="en-GB" dirty="0" err="1">
                <a:latin typeface="Open Sans" panose="020B0606030504020204" pitchFamily="34" charset="0"/>
                <a:ea typeface="Open Sans" panose="020B0606030504020204" pitchFamily="34" charset="0"/>
                <a:cs typeface="Open Sans" panose="020B0606030504020204" pitchFamily="34" charset="0"/>
              </a:rPr>
              <a:t>electricidad</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en</a:t>
            </a:r>
            <a:r>
              <a:rPr lang="en-GB" dirty="0">
                <a:latin typeface="Open Sans" panose="020B0606030504020204" pitchFamily="34" charset="0"/>
                <a:ea typeface="Open Sans" panose="020B0606030504020204" pitchFamily="34" charset="0"/>
                <a:cs typeface="Open Sans" panose="020B0606030504020204" pitchFamily="34" charset="0"/>
              </a:rPr>
              <a:t> PJ) para </a:t>
            </a:r>
            <a:r>
              <a:rPr lang="en-GB" dirty="0" err="1">
                <a:latin typeface="Open Sans" panose="020B0606030504020204" pitchFamily="34" charset="0"/>
                <a:ea typeface="Open Sans" panose="020B0606030504020204" pitchFamily="34" charset="0"/>
                <a:cs typeface="Open Sans" panose="020B0606030504020204" pitchFamily="34" charset="0"/>
              </a:rPr>
              <a:t>el</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carbón</a:t>
            </a:r>
            <a:r>
              <a:rPr lang="en-GB" dirty="0">
                <a:latin typeface="Open Sans" panose="020B0606030504020204" pitchFamily="34" charset="0"/>
                <a:ea typeface="Open Sans" panose="020B0606030504020204" pitchFamily="34" charset="0"/>
                <a:cs typeface="Open Sans" panose="020B0606030504020204" pitchFamily="34" charset="0"/>
              </a:rPr>
              <a:t> PP</a:t>
            </a:r>
          </a:p>
          <a:p>
            <a:pPr algn="just"/>
            <a:r>
              <a:rPr lang="en-GB" dirty="0">
                <a:latin typeface="Open Sans" panose="020B0606030504020204" pitchFamily="34" charset="0"/>
                <a:ea typeface="Open Sans" panose="020B0606030504020204" pitchFamily="34" charset="0"/>
                <a:cs typeface="Open Sans" panose="020B0606030504020204" pitchFamily="34" charset="0"/>
              </a:rPr>
              <a:t>X</a:t>
            </a:r>
            <a:r>
              <a:rPr lang="en-GB" baseline="-25000" dirty="0">
                <a:latin typeface="Open Sans" panose="020B0606030504020204" pitchFamily="34" charset="0"/>
                <a:ea typeface="Open Sans" panose="020B0606030504020204" pitchFamily="34" charset="0"/>
                <a:cs typeface="Open Sans" panose="020B0606030504020204" pitchFamily="34" charset="0"/>
              </a:rPr>
              <a:t>GS</a:t>
            </a:r>
            <a:r>
              <a:rPr lang="en-GB" dirty="0">
                <a:latin typeface="Open Sans" panose="020B0606030504020204" pitchFamily="34" charset="0"/>
                <a:ea typeface="Open Sans" panose="020B0606030504020204" pitchFamily="34" charset="0"/>
                <a:cs typeface="Open Sans" panose="020B0606030504020204" pitchFamily="34" charset="0"/>
              </a:rPr>
              <a:t> = Variable de </a:t>
            </a:r>
            <a:r>
              <a:rPr lang="en-GB" dirty="0" err="1">
                <a:latin typeface="Open Sans" panose="020B0606030504020204" pitchFamily="34" charset="0"/>
                <a:ea typeface="Open Sans" panose="020B0606030504020204" pitchFamily="34" charset="0"/>
                <a:cs typeface="Open Sans" panose="020B0606030504020204" pitchFamily="34" charset="0"/>
              </a:rPr>
              <a:t>generación</a:t>
            </a:r>
            <a:r>
              <a:rPr lang="en-GB" dirty="0">
                <a:latin typeface="Open Sans" panose="020B0606030504020204" pitchFamily="34" charset="0"/>
                <a:ea typeface="Open Sans" panose="020B0606030504020204" pitchFamily="34" charset="0"/>
                <a:cs typeface="Open Sans" panose="020B0606030504020204" pitchFamily="34" charset="0"/>
              </a:rPr>
              <a:t> de </a:t>
            </a:r>
            <a:r>
              <a:rPr lang="en-GB" dirty="0" err="1">
                <a:latin typeface="Open Sans" panose="020B0606030504020204" pitchFamily="34" charset="0"/>
                <a:ea typeface="Open Sans" panose="020B0606030504020204" pitchFamily="34" charset="0"/>
                <a:cs typeface="Open Sans" panose="020B0606030504020204" pitchFamily="34" charset="0"/>
              </a:rPr>
              <a:t>electricidad</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en</a:t>
            </a:r>
            <a:r>
              <a:rPr lang="en-GB" dirty="0">
                <a:latin typeface="Open Sans" panose="020B0606030504020204" pitchFamily="34" charset="0"/>
                <a:ea typeface="Open Sans" panose="020B0606030504020204" pitchFamily="34" charset="0"/>
                <a:cs typeface="Open Sans" panose="020B0606030504020204" pitchFamily="34" charset="0"/>
              </a:rPr>
              <a:t> PJ) para PP de gas </a:t>
            </a:r>
          </a:p>
          <a:p>
            <a:pPr algn="just"/>
            <a:endParaRPr lang="en-GB" dirty="0">
              <a:latin typeface="Open Sans" panose="020B0606030504020204" pitchFamily="34" charset="0"/>
              <a:ea typeface="Open Sans" panose="020B0606030504020204" pitchFamily="34" charset="0"/>
              <a:cs typeface="Open Sans" panose="020B0606030504020204" pitchFamily="34" charset="0"/>
            </a:endParaRPr>
          </a:p>
          <a:p>
            <a:pPr algn="just"/>
            <a:r>
              <a:rPr lang="en-GB" dirty="0" err="1">
                <a:latin typeface="Open Sans" panose="020B0606030504020204" pitchFamily="34" charset="0"/>
                <a:ea typeface="Open Sans" panose="020B0606030504020204" pitchFamily="34" charset="0"/>
                <a:cs typeface="Open Sans" panose="020B0606030504020204" pitchFamily="34" charset="0"/>
              </a:rPr>
              <a:t>Demanda</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anual</a:t>
            </a:r>
            <a:r>
              <a:rPr lang="en-GB" dirty="0">
                <a:latin typeface="Open Sans" panose="020B0606030504020204" pitchFamily="34" charset="0"/>
                <a:ea typeface="Open Sans" panose="020B0606030504020204" pitchFamily="34" charset="0"/>
                <a:cs typeface="Open Sans" panose="020B0606030504020204" pitchFamily="34" charset="0"/>
              </a:rPr>
              <a:t> total: 250 PJ</a:t>
            </a:r>
          </a:p>
          <a:p>
            <a:pPr algn="just"/>
            <a:endParaRPr lang="en-GB" dirty="0">
              <a:latin typeface="Open Sans" panose="020B0606030504020204" pitchFamily="34" charset="0"/>
              <a:ea typeface="Open Sans" panose="020B0606030504020204" pitchFamily="34" charset="0"/>
              <a:cs typeface="Open Sans" panose="020B0606030504020204" pitchFamily="34" charset="0"/>
            </a:endParaRPr>
          </a:p>
          <a:p>
            <a:pPr algn="just"/>
            <a:r>
              <a:rPr lang="en-GB" dirty="0" err="1">
                <a:latin typeface="Open Sans" panose="020B0606030504020204" pitchFamily="34" charset="0"/>
                <a:ea typeface="Open Sans" panose="020B0606030504020204" pitchFamily="34" charset="0"/>
                <a:cs typeface="Open Sans" panose="020B0606030504020204" pitchFamily="34" charset="0"/>
              </a:rPr>
              <a:t>Disponibilidad</a:t>
            </a:r>
            <a:r>
              <a:rPr lang="en-GB" dirty="0">
                <a:latin typeface="Open Sans" panose="020B0606030504020204" pitchFamily="34" charset="0"/>
                <a:ea typeface="Open Sans" panose="020B0606030504020204" pitchFamily="34" charset="0"/>
                <a:cs typeface="Open Sans" panose="020B0606030504020204" pitchFamily="34" charset="0"/>
              </a:rPr>
              <a:t> de </a:t>
            </a:r>
            <a:r>
              <a:rPr lang="en-GB" dirty="0" err="1">
                <a:latin typeface="Open Sans" panose="020B0606030504020204" pitchFamily="34" charset="0"/>
                <a:ea typeface="Open Sans" panose="020B0606030504020204" pitchFamily="34" charset="0"/>
                <a:cs typeface="Open Sans" panose="020B0606030504020204" pitchFamily="34" charset="0"/>
              </a:rPr>
              <a:t>carbón</a:t>
            </a:r>
            <a:r>
              <a:rPr lang="en-GB" dirty="0">
                <a:latin typeface="Open Sans" panose="020B0606030504020204" pitchFamily="34" charset="0"/>
                <a:ea typeface="Open Sans" panose="020B0606030504020204" pitchFamily="34" charset="0"/>
                <a:cs typeface="Open Sans" panose="020B0606030504020204" pitchFamily="34" charset="0"/>
              </a:rPr>
              <a:t>: 600 PJ/</a:t>
            </a:r>
            <a:r>
              <a:rPr lang="en-GB" dirty="0" err="1">
                <a:latin typeface="Open Sans" panose="020B0606030504020204" pitchFamily="34" charset="0"/>
                <a:ea typeface="Open Sans" panose="020B0606030504020204" pitchFamily="34" charset="0"/>
                <a:cs typeface="Open Sans" panose="020B0606030504020204" pitchFamily="34" charset="0"/>
              </a:rPr>
              <a:t>año</a:t>
            </a:r>
            <a:endParaRPr lang="en-GB" dirty="0">
              <a:latin typeface="Open Sans" panose="020B0606030504020204" pitchFamily="34" charset="0"/>
              <a:ea typeface="Open Sans" panose="020B0606030504020204" pitchFamily="34" charset="0"/>
              <a:cs typeface="Open Sans" panose="020B0606030504020204" pitchFamily="34" charset="0"/>
            </a:endParaRPr>
          </a:p>
          <a:p>
            <a:pPr algn="just"/>
            <a:r>
              <a:rPr lang="en-GB" dirty="0" err="1">
                <a:latin typeface="Open Sans" panose="020B0606030504020204" pitchFamily="34" charset="0"/>
                <a:ea typeface="Open Sans" panose="020B0606030504020204" pitchFamily="34" charset="0"/>
                <a:cs typeface="Open Sans" panose="020B0606030504020204" pitchFamily="34" charset="0"/>
              </a:rPr>
              <a:t>Disponibilidad</a:t>
            </a:r>
            <a:r>
              <a:rPr lang="en-GB" dirty="0">
                <a:latin typeface="Open Sans" panose="020B0606030504020204" pitchFamily="34" charset="0"/>
                <a:ea typeface="Open Sans" panose="020B0606030504020204" pitchFamily="34" charset="0"/>
                <a:cs typeface="Open Sans" panose="020B0606030504020204" pitchFamily="34" charset="0"/>
              </a:rPr>
              <a:t> de gas: 300 PJ/</a:t>
            </a:r>
            <a:r>
              <a:rPr lang="en-GB" dirty="0" err="1">
                <a:latin typeface="Open Sans" panose="020B0606030504020204" pitchFamily="34" charset="0"/>
                <a:ea typeface="Open Sans" panose="020B0606030504020204" pitchFamily="34" charset="0"/>
                <a:cs typeface="Open Sans" panose="020B0606030504020204" pitchFamily="34" charset="0"/>
              </a:rPr>
              <a:t>año</a:t>
            </a:r>
            <a:endParaRPr lang="en-GB" dirty="0">
              <a:latin typeface="Open Sans" panose="020B0606030504020204" pitchFamily="34" charset="0"/>
              <a:ea typeface="Open Sans" panose="020B0606030504020204" pitchFamily="34" charset="0"/>
              <a:cs typeface="Open Sans" panose="020B0606030504020204" pitchFamily="34" charset="0"/>
            </a:endParaRPr>
          </a:p>
          <a:p>
            <a:pPr algn="just"/>
            <a:endParaRPr lang="en-GB" dirty="0">
              <a:latin typeface="Open Sans" panose="020B0606030504020204" pitchFamily="34" charset="0"/>
              <a:ea typeface="Open Sans" panose="020B0606030504020204" pitchFamily="34" charset="0"/>
              <a:cs typeface="Open Sans" panose="020B0606030504020204" pitchFamily="34" charset="0"/>
            </a:endParaRPr>
          </a:p>
          <a:p>
            <a:pPr algn="just"/>
            <a:r>
              <a:rPr lang="en-US" dirty="0" err="1">
                <a:latin typeface="Open Sans" panose="020B0606030504020204" pitchFamily="34" charset="0"/>
                <a:ea typeface="Open Sans" panose="020B0606030504020204" pitchFamily="34" charset="0"/>
                <a:cs typeface="Open Sans" panose="020B0606030504020204" pitchFamily="34" charset="0"/>
              </a:rPr>
              <a:t>Costo</a:t>
            </a:r>
            <a:r>
              <a:rPr lang="en-US" dirty="0">
                <a:latin typeface="Open Sans" panose="020B0606030504020204" pitchFamily="34" charset="0"/>
                <a:ea typeface="Open Sans" panose="020B0606030504020204" pitchFamily="34" charset="0"/>
                <a:cs typeface="Open Sans" panose="020B0606030504020204" pitchFamily="34" charset="0"/>
              </a:rPr>
              <a:t> de la </a:t>
            </a:r>
            <a:r>
              <a:rPr lang="en-US" dirty="0" err="1">
                <a:latin typeface="Open Sans" panose="020B0606030504020204" pitchFamily="34" charset="0"/>
                <a:ea typeface="Open Sans" panose="020B0606030504020204" pitchFamily="34" charset="0"/>
                <a:cs typeface="Open Sans" panose="020B0606030504020204" pitchFamily="34" charset="0"/>
              </a:rPr>
              <a:t>utilización</a:t>
            </a:r>
            <a:r>
              <a:rPr lang="en-US" dirty="0">
                <a:latin typeface="Open Sans" panose="020B0606030504020204" pitchFamily="34" charset="0"/>
                <a:ea typeface="Open Sans" panose="020B0606030504020204" pitchFamily="34" charset="0"/>
                <a:cs typeface="Open Sans" panose="020B0606030504020204" pitchFamily="34" charset="0"/>
              </a:rPr>
              <a:t> de la central de </a:t>
            </a:r>
            <a:r>
              <a:rPr lang="en-US" dirty="0" err="1">
                <a:latin typeface="Open Sans" panose="020B0606030504020204" pitchFamily="34" charset="0"/>
                <a:ea typeface="Open Sans" panose="020B0606030504020204" pitchFamily="34" charset="0"/>
                <a:cs typeface="Open Sans" panose="020B0606030504020204" pitchFamily="34" charset="0"/>
              </a:rPr>
              <a:t>carbón</a:t>
            </a:r>
            <a:r>
              <a:rPr lang="en-US" dirty="0">
                <a:latin typeface="Open Sans" panose="020B0606030504020204" pitchFamily="34" charset="0"/>
                <a:ea typeface="Open Sans" panose="020B0606030504020204" pitchFamily="34" charset="0"/>
                <a:cs typeface="Open Sans" panose="020B0606030504020204" pitchFamily="34" charset="0"/>
              </a:rPr>
              <a:t>: 350 * XCL   </a:t>
            </a:r>
          </a:p>
          <a:p>
            <a:pPr algn="just"/>
            <a:r>
              <a:rPr lang="en-US" dirty="0" err="1">
                <a:latin typeface="Open Sans" panose="020B0606030504020204" pitchFamily="34" charset="0"/>
                <a:ea typeface="Open Sans" panose="020B0606030504020204" pitchFamily="34" charset="0"/>
                <a:cs typeface="Open Sans" panose="020B0606030504020204" pitchFamily="34" charset="0"/>
              </a:rPr>
              <a:t>Costo</a:t>
            </a:r>
            <a:r>
              <a:rPr lang="en-US" dirty="0">
                <a:latin typeface="Open Sans" panose="020B0606030504020204" pitchFamily="34" charset="0"/>
                <a:ea typeface="Open Sans" panose="020B0606030504020204" pitchFamily="34" charset="0"/>
                <a:cs typeface="Open Sans" panose="020B0606030504020204" pitchFamily="34" charset="0"/>
              </a:rPr>
              <a:t> de la </a:t>
            </a:r>
            <a:r>
              <a:rPr lang="en-US" dirty="0" err="1">
                <a:latin typeface="Open Sans" panose="020B0606030504020204" pitchFamily="34" charset="0"/>
                <a:ea typeface="Open Sans" panose="020B0606030504020204" pitchFamily="34" charset="0"/>
                <a:cs typeface="Open Sans" panose="020B0606030504020204" pitchFamily="34" charset="0"/>
              </a:rPr>
              <a:t>utilización</a:t>
            </a:r>
            <a:r>
              <a:rPr lang="en-US" dirty="0">
                <a:latin typeface="Open Sans" panose="020B0606030504020204" pitchFamily="34" charset="0"/>
                <a:ea typeface="Open Sans" panose="020B0606030504020204" pitchFamily="34" charset="0"/>
                <a:cs typeface="Open Sans" panose="020B0606030504020204" pitchFamily="34" charset="0"/>
              </a:rPr>
              <a:t> de la central de </a:t>
            </a:r>
            <a:r>
              <a:rPr lang="en-US" dirty="0" err="1">
                <a:latin typeface="Open Sans" panose="020B0606030504020204" pitchFamily="34" charset="0"/>
                <a:ea typeface="Open Sans" panose="020B0606030504020204" pitchFamily="34" charset="0"/>
                <a:cs typeface="Open Sans" panose="020B0606030504020204" pitchFamily="34" charset="0"/>
              </a:rPr>
              <a:t>carbón</a:t>
            </a:r>
            <a:r>
              <a:rPr lang="en-US" dirty="0">
                <a:latin typeface="Open Sans" panose="020B0606030504020204" pitchFamily="34" charset="0"/>
                <a:ea typeface="Open Sans" panose="020B0606030504020204" pitchFamily="34" charset="0"/>
                <a:cs typeface="Open Sans" panose="020B0606030504020204" pitchFamily="34" charset="0"/>
              </a:rPr>
              <a:t>: 300 * XGS</a:t>
            </a:r>
          </a:p>
        </p:txBody>
      </p:sp>
      <p:sp>
        <p:nvSpPr>
          <p:cNvPr id="10" name="Oval 9">
            <a:extLst>
              <a:ext uri="{FF2B5EF4-FFF2-40B4-BE49-F238E27FC236}">
                <a16:creationId xmlns:a16="http://schemas.microsoft.com/office/drawing/2014/main" id="{7E22F3FB-F4AD-9146-A644-C33C85669E80}"/>
              </a:ext>
            </a:extLst>
          </p:cNvPr>
          <p:cNvSpPr/>
          <p:nvPr/>
        </p:nvSpPr>
        <p:spPr>
          <a:xfrm>
            <a:off x="10209506" y="51712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4_Slide16.mp3" descr="Lecture4_Slide16.mp3">
            <a:hlinkClick r:id="" action="ppaction://media"/>
            <a:extLst>
              <a:ext uri="{FF2B5EF4-FFF2-40B4-BE49-F238E27FC236}">
                <a16:creationId xmlns:a16="http://schemas.microsoft.com/office/drawing/2014/main" id="{8144F9FA-D5B9-7C4F-93DA-279EC2D607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80871" y="588486"/>
            <a:ext cx="812800" cy="812800"/>
          </a:xfrm>
          <a:prstGeom prst="rect">
            <a:avLst/>
          </a:prstGeom>
        </p:spPr>
      </p:pic>
    </p:spTree>
    <p:extLst>
      <p:ext uri="{BB962C8B-B14F-4D97-AF65-F5344CB8AC3E}">
        <p14:creationId xmlns:p14="http://schemas.microsoft.com/office/powerpoint/2010/main" val="326864653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7">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7">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7">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53969" fill="hold"/>
                                        <p:tgtEl>
                                          <p:spTgt spid="2"/>
                                        </p:tgtEl>
                                      </p:cBhvr>
                                    </p:cmd>
                                  </p:childTnLst>
                                </p:cTn>
                              </p:par>
                            </p:childTnLst>
                          </p:cTn>
                        </p:par>
                      </p:childTnLst>
                    </p:cTn>
                  </p:par>
                </p:childTnLst>
              </p:cTn>
              <p:nextCondLst>
                <p:cond evt="onClick" delay="0">
                  <p:tgtEl>
                    <p:spTgt spid="2"/>
                  </p:tgtEl>
                </p:cond>
              </p:nextCondLst>
            </p:seq>
            <p:audio>
              <p:cMediaNode vol="80000">
                <p:cTn id="34"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4.3 </a:t>
            </a:r>
            <a:r>
              <a:rPr lang="en-US" dirty="0" err="1"/>
              <a:t>Impacto</a:t>
            </a:r>
            <a:r>
              <a:rPr lang="en-US" dirty="0"/>
              <a:t> de las </a:t>
            </a:r>
            <a:r>
              <a:rPr lang="en-US" dirty="0" err="1"/>
              <a:t>estructuras</a:t>
            </a:r>
            <a:r>
              <a:rPr lang="en-US" dirty="0"/>
              <a:t> de </a:t>
            </a:r>
            <a:r>
              <a:rPr lang="en-US" dirty="0" err="1"/>
              <a:t>costos</a:t>
            </a:r>
            <a:endParaRPr lang="en-US" dirty="0"/>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16</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normAutofit fontScale="77500" lnSpcReduction="20000"/>
          </a:bodyPr>
          <a:lstStyle/>
          <a:p>
            <a:r>
              <a:rPr lang="en-US"/>
              <a:t>Un ejemplo de sistema energético sencillo</a:t>
            </a:r>
          </a:p>
        </p:txBody>
      </p:sp>
      <p:sp>
        <p:nvSpPr>
          <p:cNvPr id="14" name="Content Placeholder 2">
            <a:extLst>
              <a:ext uri="{FF2B5EF4-FFF2-40B4-BE49-F238E27FC236}">
                <a16:creationId xmlns:a16="http://schemas.microsoft.com/office/drawing/2014/main" id="{C81F9D75-C911-4E5E-85E4-19B4FFFB597E}"/>
              </a:ext>
            </a:extLst>
          </p:cNvPr>
          <p:cNvSpPr txBox="1">
            <a:spLocks/>
          </p:cNvSpPr>
          <p:nvPr/>
        </p:nvSpPr>
        <p:spPr>
          <a:xfrm>
            <a:off x="6715588" y="5286690"/>
            <a:ext cx="4791594" cy="10106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GB" sz="1600">
              <a:latin typeface="Montserrat" panose="00000500000000000000"/>
            </a:endParaRPr>
          </a:p>
        </p:txBody>
      </p:sp>
      <p:sp>
        <p:nvSpPr>
          <p:cNvPr id="36"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10514556" cy="3421930"/>
          </a:xfrm>
        </p:spPr>
        <p:txBody>
          <a:bodyPr/>
          <a:lstStyle/>
          <a:p>
            <a:r>
              <a:rPr lang="en-US"/>
              <a:t>Formulación matemática</a:t>
            </a:r>
            <a:endParaRPr lang="en-US">
              <a:solidFill>
                <a:srgbClr val="C00000"/>
              </a:solidFill>
            </a:endParaRPr>
          </a:p>
        </p:txBody>
      </p:sp>
      <p:sp>
        <p:nvSpPr>
          <p:cNvPr id="8" name="TextBox 7"/>
          <p:cNvSpPr txBox="1"/>
          <p:nvPr/>
        </p:nvSpPr>
        <p:spPr>
          <a:xfrm>
            <a:off x="3523147" y="3316967"/>
            <a:ext cx="7434413" cy="2585323"/>
          </a:xfrm>
          <a:prstGeom prst="rect">
            <a:avLst/>
          </a:prstGeom>
          <a:ln w="28575"/>
        </p:spPr>
        <p:style>
          <a:lnRef idx="2">
            <a:schemeClr val="dk1"/>
          </a:lnRef>
          <a:fillRef idx="1">
            <a:schemeClr val="lt1"/>
          </a:fillRef>
          <a:effectRef idx="0">
            <a:schemeClr val="dk1"/>
          </a:effectRef>
          <a:fontRef idx="minor">
            <a:schemeClr val="dk1"/>
          </a:fontRef>
        </p:style>
        <p:txBody>
          <a:bodyPr wrap="square" lIns="91440" tIns="45720" rIns="91440" bIns="45720" anchor="t">
            <a:spAutoFit/>
          </a:bodyPr>
          <a:lstStyle>
            <a:defPPr>
              <a:defRPr lang="en-US"/>
            </a:defPPr>
            <a:lvl1pPr>
              <a:defRPr>
                <a:solidFill>
                  <a:schemeClr val="dk1"/>
                </a:solidFill>
                <a:latin typeface="Roboto" panose="02000000000000000000" pitchFamily="2" charset="0"/>
                <a:ea typeface="Roboto" panose="02000000000000000000"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b="1" dirty="0" err="1">
                <a:latin typeface="Open Sans"/>
                <a:ea typeface="Open Sans"/>
                <a:cs typeface="Open Sans"/>
              </a:rPr>
              <a:t>Función</a:t>
            </a:r>
            <a:r>
              <a:rPr lang="en-GB" b="1" dirty="0">
                <a:latin typeface="Open Sans"/>
                <a:ea typeface="Open Sans"/>
                <a:cs typeface="Open Sans"/>
              </a:rPr>
              <a:t> </a:t>
            </a:r>
            <a:r>
              <a:rPr lang="en-GB" b="1" dirty="0" err="1">
                <a:latin typeface="Open Sans"/>
                <a:ea typeface="Open Sans"/>
                <a:cs typeface="Open Sans"/>
              </a:rPr>
              <a:t>objetivo</a:t>
            </a:r>
            <a:r>
              <a:rPr lang="en-GB" dirty="0">
                <a:latin typeface="Open Sans"/>
                <a:ea typeface="Open Sans"/>
                <a:cs typeface="Open Sans"/>
              </a:rPr>
              <a:t>: </a:t>
            </a:r>
            <a:r>
              <a:rPr lang="en-GB" dirty="0" err="1">
                <a:latin typeface="Open Sans"/>
                <a:ea typeface="Open Sans"/>
                <a:cs typeface="Open Sans"/>
              </a:rPr>
              <a:t>Minimizar</a:t>
            </a:r>
            <a:r>
              <a:rPr lang="en-GB" dirty="0">
                <a:latin typeface="Open Sans"/>
                <a:ea typeface="Open Sans"/>
                <a:cs typeface="Open Sans"/>
              </a:rPr>
              <a:t> </a:t>
            </a:r>
            <a:r>
              <a:rPr lang="en-GB" dirty="0" err="1">
                <a:latin typeface="Open Sans"/>
                <a:ea typeface="Open Sans"/>
                <a:cs typeface="Open Sans"/>
              </a:rPr>
              <a:t>el</a:t>
            </a:r>
            <a:r>
              <a:rPr lang="en-GB" dirty="0">
                <a:latin typeface="Open Sans"/>
                <a:ea typeface="Open Sans"/>
                <a:cs typeface="Open Sans"/>
              </a:rPr>
              <a:t> </a:t>
            </a:r>
            <a:r>
              <a:rPr lang="en-GB" dirty="0" err="1">
                <a:latin typeface="Open Sans"/>
                <a:ea typeface="Open Sans"/>
                <a:cs typeface="Open Sans"/>
              </a:rPr>
              <a:t>costo</a:t>
            </a:r>
            <a:r>
              <a:rPr lang="en-GB" dirty="0">
                <a:latin typeface="Open Sans"/>
                <a:ea typeface="Open Sans"/>
                <a:cs typeface="Open Sans"/>
              </a:rPr>
              <a:t> total de </a:t>
            </a:r>
            <a:r>
              <a:rPr lang="en-GB" dirty="0" err="1">
                <a:latin typeface="Open Sans"/>
                <a:ea typeface="Open Sans"/>
                <a:cs typeface="Open Sans"/>
              </a:rPr>
              <a:t>producción</a:t>
            </a:r>
            <a:r>
              <a:rPr lang="en-GB" dirty="0">
                <a:latin typeface="Open Sans"/>
                <a:ea typeface="Open Sans"/>
                <a:cs typeface="Open Sans"/>
              </a:rPr>
              <a:t> de </a:t>
            </a:r>
            <a:r>
              <a:rPr lang="en-GB" dirty="0" err="1">
                <a:latin typeface="Open Sans"/>
                <a:ea typeface="Open Sans"/>
                <a:cs typeface="Open Sans"/>
              </a:rPr>
              <a:t>electricidad</a:t>
            </a:r>
            <a:endParaRPr lang="en-GB" dirty="0">
              <a:latin typeface="Open Sans"/>
              <a:ea typeface="Open Sans"/>
              <a:cs typeface="Open Sans"/>
            </a:endParaRPr>
          </a:p>
          <a:p>
            <a:r>
              <a:rPr lang="en-GB" dirty="0">
                <a:latin typeface="Open Sans" panose="020B0606030504020204" pitchFamily="34" charset="0"/>
                <a:ea typeface="Open Sans" panose="020B0606030504020204" pitchFamily="34" charset="0"/>
                <a:cs typeface="Open Sans" panose="020B0606030504020204" pitchFamily="34" charset="0"/>
              </a:rPr>
              <a:t>   </a:t>
            </a:r>
          </a:p>
          <a:p>
            <a:r>
              <a:rPr lang="en-GB" b="1" dirty="0" err="1">
                <a:latin typeface="Open Sans"/>
                <a:ea typeface="Open Sans"/>
                <a:cs typeface="Open Sans"/>
              </a:rPr>
              <a:t>Minimizar</a:t>
            </a:r>
            <a:r>
              <a:rPr lang="en-GB" b="1" dirty="0">
                <a:latin typeface="Open Sans"/>
                <a:ea typeface="Open Sans"/>
                <a:cs typeface="Open Sans"/>
              </a:rPr>
              <a:t> </a:t>
            </a:r>
            <a:r>
              <a:rPr lang="en-GB" b="1" dirty="0" err="1">
                <a:latin typeface="Open Sans"/>
                <a:ea typeface="Open Sans"/>
                <a:cs typeface="Open Sans"/>
              </a:rPr>
              <a:t>el</a:t>
            </a:r>
            <a:r>
              <a:rPr lang="en-GB" b="1" dirty="0">
                <a:latin typeface="Open Sans"/>
                <a:ea typeface="Open Sans"/>
                <a:cs typeface="Open Sans"/>
              </a:rPr>
              <a:t> </a:t>
            </a:r>
            <a:r>
              <a:rPr lang="en-GB" b="1" dirty="0" err="1">
                <a:latin typeface="Open Sans"/>
                <a:ea typeface="Open Sans"/>
                <a:cs typeface="Open Sans"/>
              </a:rPr>
              <a:t>costo</a:t>
            </a:r>
            <a:r>
              <a:rPr lang="en-GB" b="1" dirty="0">
                <a:latin typeface="Open Sans"/>
                <a:ea typeface="Open Sans"/>
                <a:cs typeface="Open Sans"/>
              </a:rPr>
              <a:t> total (Z) </a:t>
            </a:r>
            <a:r>
              <a:rPr lang="en-GB" dirty="0">
                <a:latin typeface="Open Sans"/>
                <a:ea typeface="Open Sans"/>
                <a:cs typeface="Open Sans"/>
              </a:rPr>
              <a:t>= 350 * X</a:t>
            </a:r>
            <a:r>
              <a:rPr lang="en-GB" baseline="-25000" dirty="0">
                <a:latin typeface="Open Sans"/>
                <a:ea typeface="Open Sans"/>
                <a:cs typeface="Open Sans"/>
              </a:rPr>
              <a:t>CL</a:t>
            </a:r>
            <a:r>
              <a:rPr lang="en-GB" dirty="0">
                <a:latin typeface="Open Sans"/>
                <a:ea typeface="Open Sans"/>
                <a:cs typeface="Open Sans"/>
              </a:rPr>
              <a:t> + 300 * X </a:t>
            </a:r>
            <a:r>
              <a:rPr lang="en-GB" baseline="-25000" dirty="0">
                <a:latin typeface="Open Sans"/>
                <a:ea typeface="Open Sans"/>
                <a:cs typeface="Open Sans"/>
              </a:rPr>
              <a:t>GS</a:t>
            </a:r>
            <a:endParaRPr lang="en-GB" dirty="0">
              <a:latin typeface="Open Sans" panose="020B0606030504020204" pitchFamily="34" charset="0"/>
              <a:ea typeface="Open Sans" panose="020B0606030504020204" pitchFamily="34" charset="0"/>
              <a:cs typeface="Open Sans" panose="020B0606030504020204" pitchFamily="34" charset="0"/>
            </a:endParaRPr>
          </a:p>
          <a:p>
            <a:endParaRPr lang="sv-SE" dirty="0">
              <a:latin typeface="Open Sans" panose="020B0606030504020204" pitchFamily="34" charset="0"/>
              <a:ea typeface="Open Sans" panose="020B0606030504020204" pitchFamily="34" charset="0"/>
              <a:cs typeface="Open Sans" panose="020B0606030504020204" pitchFamily="34" charset="0"/>
            </a:endParaRPr>
          </a:p>
          <a:p>
            <a:r>
              <a:rPr lang="en-GB" dirty="0" err="1">
                <a:latin typeface="Open Sans" panose="020B0606030504020204" pitchFamily="34" charset="0"/>
                <a:ea typeface="Open Sans" panose="020B0606030504020204" pitchFamily="34" charset="0"/>
                <a:cs typeface="Open Sans" panose="020B0606030504020204" pitchFamily="34" charset="0"/>
              </a:rPr>
              <a:t>Restricción</a:t>
            </a:r>
            <a:r>
              <a:rPr lang="en-GB" dirty="0">
                <a:latin typeface="Open Sans" panose="020B0606030504020204" pitchFamily="34" charset="0"/>
                <a:ea typeface="Open Sans" panose="020B0606030504020204" pitchFamily="34" charset="0"/>
                <a:cs typeface="Open Sans" panose="020B0606030504020204" pitchFamily="34" charset="0"/>
              </a:rPr>
              <a:t> de la </a:t>
            </a:r>
            <a:r>
              <a:rPr lang="en-GB" dirty="0" err="1">
                <a:latin typeface="Open Sans" panose="020B0606030504020204" pitchFamily="34" charset="0"/>
                <a:ea typeface="Open Sans" panose="020B0606030504020204" pitchFamily="34" charset="0"/>
                <a:cs typeface="Open Sans" panose="020B0606030504020204" pitchFamily="34" charset="0"/>
              </a:rPr>
              <a:t>demanda</a:t>
            </a:r>
            <a:r>
              <a:rPr lang="en-GB" dirty="0">
                <a:latin typeface="Open Sans" panose="020B0606030504020204" pitchFamily="34" charset="0"/>
                <a:ea typeface="Open Sans" panose="020B0606030504020204" pitchFamily="34" charset="0"/>
                <a:cs typeface="Open Sans" panose="020B0606030504020204" pitchFamily="34" charset="0"/>
              </a:rPr>
              <a:t>: X</a:t>
            </a:r>
            <a:r>
              <a:rPr lang="en-GB" baseline="-25000" dirty="0">
                <a:latin typeface="Open Sans" panose="020B0606030504020204" pitchFamily="34" charset="0"/>
                <a:ea typeface="Open Sans" panose="020B0606030504020204" pitchFamily="34" charset="0"/>
                <a:cs typeface="Open Sans" panose="020B0606030504020204" pitchFamily="34" charset="0"/>
              </a:rPr>
              <a:t>CL</a:t>
            </a:r>
            <a:r>
              <a:rPr lang="en-GB" dirty="0">
                <a:latin typeface="Open Sans" panose="020B0606030504020204" pitchFamily="34" charset="0"/>
                <a:ea typeface="Open Sans" panose="020B0606030504020204" pitchFamily="34" charset="0"/>
                <a:cs typeface="Open Sans" panose="020B0606030504020204" pitchFamily="34" charset="0"/>
              </a:rPr>
              <a:t> + X</a:t>
            </a:r>
            <a:r>
              <a:rPr lang="en-GB" baseline="-25000" dirty="0">
                <a:latin typeface="Open Sans" panose="020B0606030504020204" pitchFamily="34" charset="0"/>
                <a:ea typeface="Open Sans" panose="020B0606030504020204" pitchFamily="34" charset="0"/>
                <a:cs typeface="Open Sans" panose="020B0606030504020204" pitchFamily="34" charset="0"/>
              </a:rPr>
              <a:t>GS</a:t>
            </a:r>
            <a:r>
              <a:rPr lang="en-GB" dirty="0">
                <a:latin typeface="Open Sans" panose="020B0606030504020204" pitchFamily="34" charset="0"/>
                <a:ea typeface="Open Sans" panose="020B0606030504020204" pitchFamily="34" charset="0"/>
                <a:cs typeface="Open Sans" panose="020B0606030504020204" pitchFamily="34" charset="0"/>
              </a:rPr>
              <a:t> ≥ 250</a:t>
            </a:r>
          </a:p>
          <a:p>
            <a:r>
              <a:rPr lang="en-GB" dirty="0" err="1">
                <a:latin typeface="Open Sans" panose="020B0606030504020204" pitchFamily="34" charset="0"/>
                <a:ea typeface="Open Sans" panose="020B0606030504020204" pitchFamily="34" charset="0"/>
                <a:cs typeface="Open Sans" panose="020B0606030504020204" pitchFamily="34" charset="0"/>
              </a:rPr>
              <a:t>Limitación</a:t>
            </a:r>
            <a:r>
              <a:rPr lang="en-GB" dirty="0">
                <a:latin typeface="Open Sans" panose="020B0606030504020204" pitchFamily="34" charset="0"/>
                <a:ea typeface="Open Sans" panose="020B0606030504020204" pitchFamily="34" charset="0"/>
                <a:cs typeface="Open Sans" panose="020B0606030504020204" pitchFamily="34" charset="0"/>
              </a:rPr>
              <a:t> de la </a:t>
            </a:r>
            <a:r>
              <a:rPr lang="en-GB" dirty="0" err="1">
                <a:latin typeface="Open Sans" panose="020B0606030504020204" pitchFamily="34" charset="0"/>
                <a:ea typeface="Open Sans" panose="020B0606030504020204" pitchFamily="34" charset="0"/>
                <a:cs typeface="Open Sans" panose="020B0606030504020204" pitchFamily="34" charset="0"/>
              </a:rPr>
              <a:t>disponibilidad</a:t>
            </a:r>
            <a:r>
              <a:rPr lang="en-GB" dirty="0">
                <a:latin typeface="Open Sans" panose="020B0606030504020204" pitchFamily="34" charset="0"/>
                <a:ea typeface="Open Sans" panose="020B0606030504020204" pitchFamily="34" charset="0"/>
                <a:cs typeface="Open Sans" panose="020B0606030504020204" pitchFamily="34" charset="0"/>
              </a:rPr>
              <a:t> de </a:t>
            </a:r>
            <a:r>
              <a:rPr lang="en-GB" dirty="0" err="1">
                <a:latin typeface="Open Sans" panose="020B0606030504020204" pitchFamily="34" charset="0"/>
                <a:ea typeface="Open Sans" panose="020B0606030504020204" pitchFamily="34" charset="0"/>
                <a:cs typeface="Open Sans" panose="020B0606030504020204" pitchFamily="34" charset="0"/>
              </a:rPr>
              <a:t>carbón</a:t>
            </a:r>
            <a:r>
              <a:rPr lang="en-GB" dirty="0">
                <a:latin typeface="Open Sans" panose="020B0606030504020204" pitchFamily="34" charset="0"/>
                <a:ea typeface="Open Sans" panose="020B0606030504020204" pitchFamily="34" charset="0"/>
                <a:cs typeface="Open Sans" panose="020B0606030504020204" pitchFamily="34" charset="0"/>
              </a:rPr>
              <a:t>: 3* X</a:t>
            </a:r>
            <a:r>
              <a:rPr lang="en-GB" baseline="-25000" dirty="0">
                <a:latin typeface="Open Sans" panose="020B0606030504020204" pitchFamily="34" charset="0"/>
                <a:ea typeface="Open Sans" panose="020B0606030504020204" pitchFamily="34" charset="0"/>
                <a:cs typeface="Open Sans" panose="020B0606030504020204" pitchFamily="34" charset="0"/>
              </a:rPr>
              <a:t>CL</a:t>
            </a:r>
            <a:r>
              <a:rPr lang="en-GB" dirty="0">
                <a:latin typeface="Open Sans" panose="020B0606030504020204" pitchFamily="34" charset="0"/>
                <a:ea typeface="Open Sans" panose="020B0606030504020204" pitchFamily="34" charset="0"/>
                <a:cs typeface="Open Sans" panose="020B0606030504020204" pitchFamily="34" charset="0"/>
              </a:rPr>
              <a:t> ≤ 600</a:t>
            </a:r>
          </a:p>
          <a:p>
            <a:r>
              <a:rPr lang="en-GB" dirty="0" err="1">
                <a:latin typeface="Open Sans" panose="020B0606030504020204" pitchFamily="34" charset="0"/>
                <a:ea typeface="Open Sans" panose="020B0606030504020204" pitchFamily="34" charset="0"/>
                <a:cs typeface="Open Sans" panose="020B0606030504020204" pitchFamily="34" charset="0"/>
              </a:rPr>
              <a:t>Restricción</a:t>
            </a:r>
            <a:r>
              <a:rPr lang="en-GB" dirty="0">
                <a:latin typeface="Open Sans" panose="020B0606030504020204" pitchFamily="34" charset="0"/>
                <a:ea typeface="Open Sans" panose="020B0606030504020204" pitchFamily="34" charset="0"/>
                <a:cs typeface="Open Sans" panose="020B0606030504020204" pitchFamily="34" charset="0"/>
              </a:rPr>
              <a:t> de </a:t>
            </a:r>
            <a:r>
              <a:rPr lang="en-GB" dirty="0" err="1">
                <a:latin typeface="Open Sans" panose="020B0606030504020204" pitchFamily="34" charset="0"/>
                <a:ea typeface="Open Sans" panose="020B0606030504020204" pitchFamily="34" charset="0"/>
                <a:cs typeface="Open Sans" panose="020B0606030504020204" pitchFamily="34" charset="0"/>
              </a:rPr>
              <a:t>disponibilidad</a:t>
            </a:r>
            <a:r>
              <a:rPr lang="en-GB" dirty="0">
                <a:latin typeface="Open Sans" panose="020B0606030504020204" pitchFamily="34" charset="0"/>
                <a:ea typeface="Open Sans" panose="020B0606030504020204" pitchFamily="34" charset="0"/>
                <a:cs typeface="Open Sans" panose="020B0606030504020204" pitchFamily="34" charset="0"/>
              </a:rPr>
              <a:t> de gas: 2* X</a:t>
            </a:r>
            <a:r>
              <a:rPr lang="en-GB" baseline="-25000" dirty="0">
                <a:latin typeface="Open Sans" panose="020B0606030504020204" pitchFamily="34" charset="0"/>
                <a:ea typeface="Open Sans" panose="020B0606030504020204" pitchFamily="34" charset="0"/>
                <a:cs typeface="Open Sans" panose="020B0606030504020204" pitchFamily="34" charset="0"/>
              </a:rPr>
              <a:t>GS</a:t>
            </a:r>
            <a:r>
              <a:rPr lang="en-GB" dirty="0">
                <a:latin typeface="Open Sans" panose="020B0606030504020204" pitchFamily="34" charset="0"/>
                <a:ea typeface="Open Sans" panose="020B0606030504020204" pitchFamily="34" charset="0"/>
                <a:cs typeface="Open Sans" panose="020B0606030504020204" pitchFamily="34" charset="0"/>
              </a:rPr>
              <a:t> ≤ 300</a:t>
            </a:r>
          </a:p>
          <a:p>
            <a:r>
              <a:rPr lang="en-GB" dirty="0" err="1">
                <a:latin typeface="Open Sans" panose="020B0606030504020204" pitchFamily="34" charset="0"/>
                <a:ea typeface="Open Sans" panose="020B0606030504020204" pitchFamily="34" charset="0"/>
                <a:cs typeface="Open Sans" panose="020B0606030504020204" pitchFamily="34" charset="0"/>
              </a:rPr>
              <a:t>Restricción</a:t>
            </a:r>
            <a:r>
              <a:rPr lang="en-GB" dirty="0">
                <a:latin typeface="Open Sans" panose="020B0606030504020204" pitchFamily="34" charset="0"/>
                <a:ea typeface="Open Sans" panose="020B0606030504020204" pitchFamily="34" charset="0"/>
                <a:cs typeface="Open Sans" panose="020B0606030504020204" pitchFamily="34" charset="0"/>
              </a:rPr>
              <a:t> de </a:t>
            </a:r>
            <a:r>
              <a:rPr lang="en-GB" dirty="0" err="1">
                <a:latin typeface="Open Sans" panose="020B0606030504020204" pitchFamily="34" charset="0"/>
                <a:ea typeface="Open Sans" panose="020B0606030504020204" pitchFamily="34" charset="0"/>
                <a:cs typeface="Open Sans" panose="020B0606030504020204" pitchFamily="34" charset="0"/>
              </a:rPr>
              <a:t>producción</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positiva</a:t>
            </a:r>
            <a:r>
              <a:rPr lang="en-GB" dirty="0">
                <a:latin typeface="Open Sans" panose="020B0606030504020204" pitchFamily="34" charset="0"/>
                <a:ea typeface="Open Sans" panose="020B0606030504020204" pitchFamily="34" charset="0"/>
                <a:cs typeface="Open Sans" panose="020B0606030504020204" pitchFamily="34" charset="0"/>
              </a:rPr>
              <a:t>: XCL ≥ 0, XGS ≥ 0</a:t>
            </a:r>
          </a:p>
        </p:txBody>
      </p:sp>
      <p:sp>
        <p:nvSpPr>
          <p:cNvPr id="10" name="Oval 9">
            <a:extLst>
              <a:ext uri="{FF2B5EF4-FFF2-40B4-BE49-F238E27FC236}">
                <a16:creationId xmlns:a16="http://schemas.microsoft.com/office/drawing/2014/main" id="{434674A7-3074-F84D-872B-7E80DE46A2A1}"/>
              </a:ext>
            </a:extLst>
          </p:cNvPr>
          <p:cNvSpPr/>
          <p:nvPr/>
        </p:nvSpPr>
        <p:spPr>
          <a:xfrm>
            <a:off x="9860256" y="67161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4_Slide17.mp3" descr="Lecture4_Slide17.mp3">
            <a:hlinkClick r:id="" action="ppaction://media"/>
            <a:extLst>
              <a:ext uri="{FF2B5EF4-FFF2-40B4-BE49-F238E27FC236}">
                <a16:creationId xmlns:a16="http://schemas.microsoft.com/office/drawing/2014/main" id="{1361FEC2-E06A-8B41-99F3-46FFC7C205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31621" y="681037"/>
            <a:ext cx="812800" cy="812800"/>
          </a:xfrm>
          <a:prstGeom prst="rect">
            <a:avLst/>
          </a:prstGeom>
        </p:spPr>
      </p:pic>
    </p:spTree>
    <p:extLst>
      <p:ext uri="{BB962C8B-B14F-4D97-AF65-F5344CB8AC3E}">
        <p14:creationId xmlns:p14="http://schemas.microsoft.com/office/powerpoint/2010/main" val="59441030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67239" fill="hold"/>
                                        <p:tgtEl>
                                          <p:spTgt spid="2"/>
                                        </p:tgtEl>
                                      </p:cBhvr>
                                    </p:cmd>
                                  </p:childTnLst>
                                </p:cTn>
                              </p:par>
                            </p:childTnLst>
                          </p:cTn>
                        </p:par>
                      </p:childTnLst>
                    </p:cTn>
                  </p:par>
                </p:childTnLst>
              </p:cTn>
              <p:nextCondLst>
                <p:cond evt="onClick" delay="0">
                  <p:tgtEl>
                    <p:spTgt spid="2"/>
                  </p:tgtEl>
                </p:cond>
              </p:nextCondLst>
            </p:seq>
            <p:audio>
              <p:cMediaNode vol="80000">
                <p:cTn id="34"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4.3 Impacto de las estructuras de costes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17</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normAutofit fontScale="77500" lnSpcReduction="20000"/>
          </a:bodyPr>
          <a:lstStyle/>
          <a:p>
            <a:r>
              <a:rPr lang="en-US"/>
              <a:t>Un ejemplo de sistema energético sencillo</a:t>
            </a:r>
          </a:p>
        </p:txBody>
      </p:sp>
      <p:sp>
        <p:nvSpPr>
          <p:cNvPr id="11" name="TextBox 10"/>
          <p:cNvSpPr txBox="1"/>
          <p:nvPr/>
        </p:nvSpPr>
        <p:spPr>
          <a:xfrm>
            <a:off x="733551" y="3135534"/>
            <a:ext cx="5190561" cy="2585323"/>
          </a:xfrm>
          <a:prstGeom prst="rect">
            <a:avLst/>
          </a:prstGeom>
          <a:ln w="28575"/>
        </p:spPr>
        <p:style>
          <a:lnRef idx="2">
            <a:schemeClr val="dk1"/>
          </a:lnRef>
          <a:fillRef idx="1">
            <a:schemeClr val="lt1"/>
          </a:fillRef>
          <a:effectRef idx="0">
            <a:schemeClr val="dk1"/>
          </a:effectRef>
          <a:fontRef idx="minor">
            <a:schemeClr val="dk1"/>
          </a:fontRef>
        </p:style>
        <p:txBody>
          <a:bodyPr wrap="square">
            <a:spAutoFit/>
          </a:bodyPr>
          <a:lstStyle>
            <a:defPPr>
              <a:defRPr lang="en-US"/>
            </a:defPPr>
            <a:lvl1pPr>
              <a:defRPr>
                <a:solidFill>
                  <a:schemeClr val="dk1"/>
                </a:solidFill>
                <a:latin typeface="Roboto" panose="02000000000000000000" pitchFamily="2" charset="0"/>
                <a:ea typeface="Roboto" panose="02000000000000000000"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endParaRPr lang="sv-SE">
              <a:latin typeface="Open Sans" panose="020B0606030504020204" pitchFamily="34" charset="0"/>
              <a:ea typeface="Open Sans" panose="020B0606030504020204" pitchFamily="34" charset="0"/>
              <a:cs typeface="Open Sans" panose="020B0606030504020204" pitchFamily="34" charset="0"/>
            </a:endParaRPr>
          </a:p>
          <a:p>
            <a:r>
              <a:rPr lang="en-GB"/>
              <a:t>X</a:t>
            </a:r>
            <a:r>
              <a:rPr lang="en-GB" baseline="-25000"/>
              <a:t>CL</a:t>
            </a:r>
            <a:r>
              <a:rPr lang="en-GB"/>
              <a:t> ≥ 0, X</a:t>
            </a:r>
            <a:r>
              <a:rPr lang="en-GB" baseline="-25000"/>
              <a:t>GS</a:t>
            </a:r>
            <a:r>
              <a:rPr lang="en-GB"/>
              <a:t> ≥ 0</a:t>
            </a:r>
          </a:p>
          <a:p>
            <a:endParaRPr lang="en-GB"/>
          </a:p>
          <a:p>
            <a:r>
              <a:rPr lang="en-GB"/>
              <a:t>Restricción de la demanda: X</a:t>
            </a:r>
            <a:r>
              <a:rPr lang="en-GB" baseline="-25000"/>
              <a:t>CL</a:t>
            </a:r>
            <a:r>
              <a:rPr lang="en-GB"/>
              <a:t> + X</a:t>
            </a:r>
            <a:r>
              <a:rPr lang="en-GB" baseline="-25000"/>
              <a:t>GS</a:t>
            </a:r>
            <a:r>
              <a:rPr lang="en-GB"/>
              <a:t> ≥ 250</a:t>
            </a:r>
          </a:p>
          <a:p>
            <a:endParaRPr lang="en-GB"/>
          </a:p>
          <a:p>
            <a:r>
              <a:rPr lang="en-GB"/>
              <a:t>Restricción de disponibilidad de gas: 2* X</a:t>
            </a:r>
            <a:r>
              <a:rPr lang="en-GB" baseline="-25000"/>
              <a:t>GS</a:t>
            </a:r>
            <a:r>
              <a:rPr lang="en-GB"/>
              <a:t> ≤ 300</a:t>
            </a:r>
          </a:p>
          <a:p>
            <a:endParaRPr lang="sv-SE"/>
          </a:p>
          <a:p>
            <a:r>
              <a:rPr lang="en-GB"/>
              <a:t>Limitación de la disponibilidad de carbón: 3* X</a:t>
            </a:r>
            <a:r>
              <a:rPr lang="en-GB" baseline="-25000"/>
              <a:t>CL</a:t>
            </a:r>
            <a:r>
              <a:rPr lang="en-GB"/>
              <a:t> ≤ 600</a:t>
            </a:r>
          </a:p>
          <a:p>
            <a:endParaRPr lang="en-GB"/>
          </a:p>
        </p:txBody>
      </p:sp>
      <p:pic>
        <p:nvPicPr>
          <p:cNvPr id="65" name="Picture 64"/>
          <p:cNvPicPr>
            <a:picLocks noChangeAspect="1"/>
          </p:cNvPicPr>
          <p:nvPr/>
        </p:nvPicPr>
        <p:blipFill>
          <a:blip r:embed="rId5"/>
          <a:stretch>
            <a:fillRect/>
          </a:stretch>
        </p:blipFill>
        <p:spPr>
          <a:xfrm>
            <a:off x="6672743" y="2592251"/>
            <a:ext cx="4397968" cy="3671888"/>
          </a:xfrm>
          <a:prstGeom prst="rect">
            <a:avLst/>
          </a:prstGeom>
        </p:spPr>
      </p:pic>
      <p:grpSp>
        <p:nvGrpSpPr>
          <p:cNvPr id="61" name="Group 60"/>
          <p:cNvGrpSpPr/>
          <p:nvPr/>
        </p:nvGrpSpPr>
        <p:grpSpPr>
          <a:xfrm>
            <a:off x="1073510" y="2652947"/>
            <a:ext cx="10153430" cy="361754"/>
            <a:chOff x="1248502" y="2402875"/>
            <a:chExt cx="10153430" cy="361754"/>
          </a:xfrm>
        </p:grpSpPr>
        <p:sp>
          <p:nvSpPr>
            <p:cNvPr id="62" name="TextBox 61"/>
            <p:cNvSpPr txBox="1"/>
            <p:nvPr/>
          </p:nvSpPr>
          <p:spPr>
            <a:xfrm>
              <a:off x="1248502" y="2402875"/>
              <a:ext cx="3849364" cy="338554"/>
            </a:xfrm>
            <a:prstGeom prst="rect">
              <a:avLst/>
            </a:prstGeom>
            <a:noFill/>
          </p:spPr>
          <p:txBody>
            <a:bodyPr wrap="square" rtlCol="0">
              <a:spAutoFit/>
            </a:bodyPr>
            <a:lstStyle/>
            <a:p>
              <a:pPr algn="ctr"/>
              <a:r>
                <a:rPr lang="en-GB" sz="1600" b="1">
                  <a:latin typeface="Open Sans" panose="020B0606030504020204" pitchFamily="34" charset="0"/>
                  <a:ea typeface="Open Sans" panose="020B0606030504020204" pitchFamily="34" charset="0"/>
                  <a:cs typeface="Open Sans" panose="020B0606030504020204" pitchFamily="34" charset="0"/>
                </a:rPr>
                <a:t>Formulación matemática</a:t>
              </a:r>
            </a:p>
          </p:txBody>
        </p:sp>
        <p:sp>
          <p:nvSpPr>
            <p:cNvPr id="63" name="TextBox 62"/>
            <p:cNvSpPr txBox="1"/>
            <p:nvPr/>
          </p:nvSpPr>
          <p:spPr>
            <a:xfrm>
              <a:off x="7053860" y="2426075"/>
              <a:ext cx="4348072" cy="338554"/>
            </a:xfrm>
            <a:prstGeom prst="rect">
              <a:avLst/>
            </a:prstGeom>
            <a:noFill/>
          </p:spPr>
          <p:txBody>
            <a:bodyPr wrap="square" rtlCol="0">
              <a:spAutoFit/>
            </a:bodyPr>
            <a:lstStyle/>
            <a:p>
              <a:pPr algn="ctr"/>
              <a:r>
                <a:rPr lang="en-GB" sz="1600" b="1">
                  <a:latin typeface="Open Sans" panose="020B0606030504020204" pitchFamily="34" charset="0"/>
                  <a:ea typeface="Open Sans" panose="020B0606030504020204" pitchFamily="34" charset="0"/>
                  <a:cs typeface="Open Sans" panose="020B0606030504020204" pitchFamily="34" charset="0"/>
                </a:rPr>
                <a:t>Representación gráfica</a:t>
              </a:r>
            </a:p>
          </p:txBody>
        </p:sp>
      </p:grpSp>
      <p:sp>
        <p:nvSpPr>
          <p:cNvPr id="10" name="Oval 9">
            <a:extLst>
              <a:ext uri="{FF2B5EF4-FFF2-40B4-BE49-F238E27FC236}">
                <a16:creationId xmlns:a16="http://schemas.microsoft.com/office/drawing/2014/main" id="{60728B56-0D24-0648-88BA-DA1896F40444}"/>
              </a:ext>
            </a:extLst>
          </p:cNvPr>
          <p:cNvSpPr/>
          <p:nvPr/>
        </p:nvSpPr>
        <p:spPr>
          <a:xfrm>
            <a:off x="10151854" y="577055"/>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4_Slide18.mp3" descr="Lecture4_Slide18.mp3">
            <a:hlinkClick r:id="" action="ppaction://media"/>
            <a:extLst>
              <a:ext uri="{FF2B5EF4-FFF2-40B4-BE49-F238E27FC236}">
                <a16:creationId xmlns:a16="http://schemas.microsoft.com/office/drawing/2014/main" id="{81A5AED3-CB6A-2D43-A6C6-25C25ADBEF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57911" y="681037"/>
            <a:ext cx="812800" cy="812800"/>
          </a:xfrm>
          <a:prstGeom prst="rect">
            <a:avLst/>
          </a:prstGeom>
        </p:spPr>
      </p:pic>
    </p:spTree>
    <p:extLst>
      <p:ext uri="{BB962C8B-B14F-4D97-AF65-F5344CB8AC3E}">
        <p14:creationId xmlns:p14="http://schemas.microsoft.com/office/powerpoint/2010/main" val="6515604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63608" fill="hold"/>
                                        <p:tgtEl>
                                          <p:spTgt spid="2"/>
                                        </p:tgtEl>
                                      </p:cBhvr>
                                    </p:cmd>
                                  </p:childTnLst>
                                </p:cTn>
                              </p:par>
                            </p:childTnLst>
                          </p:cTn>
                        </p:par>
                      </p:childTnLst>
                    </p:cTn>
                  </p:par>
                </p:childTnLst>
              </p:cTn>
              <p:nextCondLst>
                <p:cond evt="onClick" delay="0">
                  <p:tgtEl>
                    <p:spTgt spid="2"/>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a:xfrm>
            <a:off x="663575" y="209945"/>
            <a:ext cx="9457150" cy="1325563"/>
          </a:xfrm>
        </p:spPr>
        <p:txBody>
          <a:bodyPr/>
          <a:lstStyle/>
          <a:p>
            <a:r>
              <a:rPr lang="en-US" dirty="0"/>
              <a:t>4.3 </a:t>
            </a:r>
            <a:r>
              <a:rPr lang="en-US" dirty="0" err="1"/>
              <a:t>Impacto</a:t>
            </a:r>
            <a:r>
              <a:rPr lang="en-US" dirty="0"/>
              <a:t> de </a:t>
            </a:r>
            <a:r>
              <a:rPr lang="en-US" dirty="0" err="1"/>
              <a:t>estructura</a:t>
            </a:r>
            <a:r>
              <a:rPr lang="en-US" dirty="0"/>
              <a:t> de </a:t>
            </a:r>
            <a:r>
              <a:rPr lang="en-US" dirty="0" err="1"/>
              <a:t>costos</a:t>
            </a:r>
            <a:endParaRPr lang="en-US" dirty="0"/>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18</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normAutofit fontScale="85000" lnSpcReduction="10000"/>
          </a:bodyPr>
          <a:lstStyle/>
          <a:p>
            <a:r>
              <a:rPr lang="en-US" dirty="0" err="1"/>
              <a:t>Ejemplo</a:t>
            </a:r>
            <a:r>
              <a:rPr lang="en-US" dirty="0"/>
              <a:t> de Sistema simple de </a:t>
            </a:r>
            <a:r>
              <a:rPr lang="en-US" dirty="0" err="1"/>
              <a:t>energía</a:t>
            </a:r>
            <a:endParaRPr lang="en-US" dirty="0"/>
          </a:p>
        </p:txBody>
      </p:sp>
      <p:pic>
        <p:nvPicPr>
          <p:cNvPr id="65" name="Picture 64"/>
          <p:cNvPicPr>
            <a:picLocks noChangeAspect="1"/>
          </p:cNvPicPr>
          <p:nvPr/>
        </p:nvPicPr>
        <p:blipFill>
          <a:blip r:embed="rId5"/>
          <a:stretch>
            <a:fillRect/>
          </a:stretch>
        </p:blipFill>
        <p:spPr>
          <a:xfrm>
            <a:off x="6672743" y="2592251"/>
            <a:ext cx="4397968" cy="3671888"/>
          </a:xfrm>
          <a:prstGeom prst="rect">
            <a:avLst/>
          </a:prstGeom>
        </p:spPr>
      </p:pic>
      <p:grpSp>
        <p:nvGrpSpPr>
          <p:cNvPr id="61" name="Group 60"/>
          <p:cNvGrpSpPr/>
          <p:nvPr/>
        </p:nvGrpSpPr>
        <p:grpSpPr>
          <a:xfrm>
            <a:off x="1073510" y="2652947"/>
            <a:ext cx="10153430" cy="361754"/>
            <a:chOff x="1248502" y="2402875"/>
            <a:chExt cx="10153430" cy="361754"/>
          </a:xfrm>
        </p:grpSpPr>
        <p:sp>
          <p:nvSpPr>
            <p:cNvPr id="62" name="TextBox 61"/>
            <p:cNvSpPr txBox="1"/>
            <p:nvPr/>
          </p:nvSpPr>
          <p:spPr>
            <a:xfrm>
              <a:off x="1248502" y="2402875"/>
              <a:ext cx="3849364" cy="338554"/>
            </a:xfrm>
            <a:prstGeom prst="rect">
              <a:avLst/>
            </a:prstGeom>
            <a:noFill/>
          </p:spPr>
          <p:txBody>
            <a:bodyPr wrap="square" rtlCol="0">
              <a:spAutoFit/>
            </a:bodyPr>
            <a:lstStyle/>
            <a:p>
              <a:pPr algn="ctr"/>
              <a:r>
                <a:rPr lang="en-GB" sz="1600" b="1" dirty="0">
                  <a:latin typeface="Open Sans" panose="020B0606030504020204" pitchFamily="34" charset="0"/>
                  <a:ea typeface="Open Sans" panose="020B0606030504020204" pitchFamily="34" charset="0"/>
                  <a:cs typeface="Open Sans" panose="020B0606030504020204" pitchFamily="34" charset="0"/>
                </a:rPr>
                <a:t>Piscina de </a:t>
              </a:r>
              <a:r>
                <a:rPr lang="en-GB" sz="1600" b="1" dirty="0" err="1">
                  <a:latin typeface="Open Sans" panose="020B0606030504020204" pitchFamily="34" charset="0"/>
                  <a:ea typeface="Open Sans" panose="020B0606030504020204" pitchFamily="34" charset="0"/>
                  <a:cs typeface="Open Sans" panose="020B0606030504020204" pitchFamily="34" charset="0"/>
                </a:rPr>
                <a:t>soluciones</a:t>
              </a:r>
              <a:endParaRPr lang="en-GB" sz="16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63" name="TextBox 62"/>
            <p:cNvSpPr txBox="1"/>
            <p:nvPr/>
          </p:nvSpPr>
          <p:spPr>
            <a:xfrm>
              <a:off x="7053860" y="2426075"/>
              <a:ext cx="4348072" cy="338554"/>
            </a:xfrm>
            <a:prstGeom prst="rect">
              <a:avLst/>
            </a:prstGeom>
            <a:noFill/>
          </p:spPr>
          <p:txBody>
            <a:bodyPr wrap="square" rtlCol="0">
              <a:spAutoFit/>
            </a:bodyPr>
            <a:lstStyle/>
            <a:p>
              <a:pPr algn="ctr"/>
              <a:r>
                <a:rPr lang="en-GB" sz="1600" b="1" dirty="0" err="1">
                  <a:latin typeface="Open Sans" panose="020B0606030504020204" pitchFamily="34" charset="0"/>
                  <a:ea typeface="Open Sans" panose="020B0606030504020204" pitchFamily="34" charset="0"/>
                  <a:cs typeface="Open Sans" panose="020B0606030504020204" pitchFamily="34" charset="0"/>
                </a:rPr>
                <a:t>Representación</a:t>
              </a:r>
              <a:r>
                <a:rPr lang="en-GB" sz="1600" b="1" dirty="0">
                  <a:latin typeface="Open Sans" panose="020B0606030504020204" pitchFamily="34" charset="0"/>
                  <a:ea typeface="Open Sans" panose="020B0606030504020204" pitchFamily="34" charset="0"/>
                  <a:cs typeface="Open Sans" panose="020B0606030504020204" pitchFamily="34" charset="0"/>
                </a:rPr>
                <a:t> </a:t>
              </a:r>
              <a:r>
                <a:rPr lang="en-GB" sz="1600" b="1" dirty="0" err="1">
                  <a:latin typeface="Open Sans" panose="020B0606030504020204" pitchFamily="34" charset="0"/>
                  <a:ea typeface="Open Sans" panose="020B0606030504020204" pitchFamily="34" charset="0"/>
                  <a:cs typeface="Open Sans" panose="020B0606030504020204" pitchFamily="34" charset="0"/>
                </a:rPr>
                <a:t>gráfica</a:t>
              </a:r>
              <a:endParaRPr lang="en-GB" sz="1600" b="1"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0" name="Group 9"/>
          <p:cNvGrpSpPr/>
          <p:nvPr/>
        </p:nvGrpSpPr>
        <p:grpSpPr>
          <a:xfrm>
            <a:off x="914700" y="2953931"/>
            <a:ext cx="4026740" cy="2436685"/>
            <a:chOff x="476853" y="3551813"/>
            <a:chExt cx="4026740" cy="2436685"/>
          </a:xfrm>
        </p:grpSpPr>
        <p:sp>
          <p:nvSpPr>
            <p:cNvPr id="12" name="Isosceles Triangle 11"/>
            <p:cNvSpPr/>
            <p:nvPr/>
          </p:nvSpPr>
          <p:spPr>
            <a:xfrm rot="2613863">
              <a:off x="1505928" y="3551813"/>
              <a:ext cx="2531376" cy="1294845"/>
            </a:xfrm>
            <a:prstGeom prst="triangle">
              <a:avLst>
                <a:gd name="adj" fmla="val 53194"/>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9F0DF"/>
                </a:solidFill>
                <a:effectLst/>
                <a:uLnTx/>
                <a:uFillTx/>
                <a:latin typeface="Arial"/>
                <a:ea typeface="+mn-ea"/>
                <a:cs typeface="+mn-cs"/>
              </a:endParaRPr>
            </a:p>
          </p:txBody>
        </p:sp>
        <p:sp>
          <p:nvSpPr>
            <p:cNvPr id="13" name="TextBox 12"/>
            <p:cNvSpPr txBox="1"/>
            <p:nvPr/>
          </p:nvSpPr>
          <p:spPr>
            <a:xfrm>
              <a:off x="3273197" y="3644922"/>
              <a:ext cx="1230396" cy="338554"/>
            </a:xfrm>
            <a:prstGeom prst="rect">
              <a:avLst/>
            </a:prstGeom>
            <a:noFill/>
          </p:spPr>
          <p:txBody>
            <a:bodyPr wrap="square" rtlCol="0">
              <a:spAutoFit/>
            </a:bodyPr>
            <a:lstStyle/>
            <a:p>
              <a:r>
                <a:rPr lang="en-GB" sz="1600">
                  <a:latin typeface="Open Sans" panose="020B0606030504020204" pitchFamily="34" charset="0"/>
                  <a:ea typeface="Open Sans" panose="020B0606030504020204" pitchFamily="34" charset="0"/>
                  <a:cs typeface="Open Sans" panose="020B0606030504020204" pitchFamily="34" charset="0"/>
                </a:rPr>
                <a:t>(150,200)</a:t>
              </a:r>
            </a:p>
          </p:txBody>
        </p:sp>
        <p:sp>
          <p:nvSpPr>
            <p:cNvPr id="14" name="TextBox 13"/>
            <p:cNvSpPr txBox="1"/>
            <p:nvPr/>
          </p:nvSpPr>
          <p:spPr>
            <a:xfrm>
              <a:off x="3050759" y="5649944"/>
              <a:ext cx="1230396" cy="338554"/>
            </a:xfrm>
            <a:prstGeom prst="rect">
              <a:avLst/>
            </a:prstGeom>
            <a:noFill/>
          </p:spPr>
          <p:txBody>
            <a:bodyPr wrap="square" rtlCol="0">
              <a:spAutoFit/>
            </a:bodyPr>
            <a:lstStyle/>
            <a:p>
              <a:r>
                <a:rPr lang="en-GB" sz="1600" b="1">
                  <a:latin typeface="Open Sans" panose="020B0606030504020204" pitchFamily="34" charset="0"/>
                  <a:ea typeface="Open Sans" panose="020B0606030504020204" pitchFamily="34" charset="0"/>
                  <a:cs typeface="Open Sans" panose="020B0606030504020204" pitchFamily="34" charset="0"/>
                </a:rPr>
                <a:t>(150,100)</a:t>
              </a:r>
            </a:p>
          </p:txBody>
        </p:sp>
        <p:sp>
          <p:nvSpPr>
            <p:cNvPr id="15" name="TextBox 14"/>
            <p:cNvSpPr txBox="1"/>
            <p:nvPr/>
          </p:nvSpPr>
          <p:spPr>
            <a:xfrm>
              <a:off x="476853" y="3631211"/>
              <a:ext cx="1230396" cy="338554"/>
            </a:xfrm>
            <a:prstGeom prst="rect">
              <a:avLst/>
            </a:prstGeom>
            <a:noFill/>
          </p:spPr>
          <p:txBody>
            <a:bodyPr wrap="square" rtlCol="0">
              <a:spAutoFit/>
            </a:bodyPr>
            <a:lstStyle/>
            <a:p>
              <a:r>
                <a:rPr lang="en-GB" sz="1600">
                  <a:latin typeface="Open Sans" panose="020B0606030504020204" pitchFamily="34" charset="0"/>
                  <a:ea typeface="Open Sans" panose="020B0606030504020204" pitchFamily="34" charset="0"/>
                  <a:cs typeface="Open Sans" panose="020B0606030504020204" pitchFamily="34" charset="0"/>
                </a:rPr>
                <a:t>(50,200)</a:t>
              </a:r>
            </a:p>
          </p:txBody>
        </p:sp>
      </p:grpSp>
      <p:sp>
        <p:nvSpPr>
          <p:cNvPr id="17" name="TextBox 16"/>
          <p:cNvSpPr txBox="1"/>
          <p:nvPr/>
        </p:nvSpPr>
        <p:spPr>
          <a:xfrm>
            <a:off x="1239518" y="5606760"/>
            <a:ext cx="3789678" cy="861774"/>
          </a:xfrm>
          <a:prstGeom prst="rect">
            <a:avLst/>
          </a:prstGeom>
          <a:noFill/>
        </p:spPr>
        <p:txBody>
          <a:bodyPr wrap="square" rtlCol="0">
            <a:spAutoFit/>
          </a:bodyPr>
          <a:lstStyle/>
          <a:p>
            <a:pPr algn="ctr"/>
            <a:r>
              <a:rPr lang="en-GB" sz="1600" b="1" dirty="0" err="1">
                <a:latin typeface="Open Sans" panose="020B0606030504020204" pitchFamily="34" charset="0"/>
                <a:ea typeface="Open Sans" panose="020B0606030504020204" pitchFamily="34" charset="0"/>
                <a:cs typeface="Open Sans" panose="020B0606030504020204" pitchFamily="34" charset="0"/>
              </a:rPr>
              <a:t>Costo</a:t>
            </a:r>
            <a:r>
              <a:rPr lang="en-GB" sz="1600" b="1" dirty="0">
                <a:latin typeface="Open Sans" panose="020B0606030504020204" pitchFamily="34" charset="0"/>
                <a:ea typeface="Open Sans" panose="020B0606030504020204" pitchFamily="34" charset="0"/>
                <a:cs typeface="Open Sans" panose="020B0606030504020204" pitchFamily="34" charset="0"/>
              </a:rPr>
              <a:t> </a:t>
            </a:r>
            <a:r>
              <a:rPr lang="en-GB" sz="1600" b="1" dirty="0" err="1">
                <a:latin typeface="Open Sans" panose="020B0606030504020204" pitchFamily="34" charset="0"/>
                <a:ea typeface="Open Sans" panose="020B0606030504020204" pitchFamily="34" charset="0"/>
                <a:cs typeface="Open Sans" panose="020B0606030504020204" pitchFamily="34" charset="0"/>
              </a:rPr>
              <a:t>mínimo</a:t>
            </a:r>
            <a:endParaRPr lang="en-GB" sz="1600" b="1" dirty="0">
              <a:latin typeface="Open Sans" panose="020B0606030504020204" pitchFamily="34" charset="0"/>
              <a:ea typeface="Open Sans" panose="020B0606030504020204" pitchFamily="34" charset="0"/>
              <a:cs typeface="Open Sans" panose="020B0606030504020204" pitchFamily="34" charset="0"/>
            </a:endParaRPr>
          </a:p>
          <a:p>
            <a:pPr algn="ctr"/>
            <a:r>
              <a:rPr lang="en-GB" sz="1600" dirty="0" err="1">
                <a:latin typeface="Open Sans" panose="020B0606030504020204" pitchFamily="34" charset="0"/>
                <a:ea typeface="Open Sans" panose="020B0606030504020204" pitchFamily="34" charset="0"/>
                <a:cs typeface="Open Sans" panose="020B0606030504020204" pitchFamily="34" charset="0"/>
              </a:rPr>
              <a:t>Minimo</a:t>
            </a:r>
            <a:r>
              <a:rPr lang="en-GB" sz="1600" dirty="0">
                <a:latin typeface="Open Sans" panose="020B0606030504020204" pitchFamily="34" charset="0"/>
                <a:ea typeface="Open Sans" panose="020B0606030504020204" pitchFamily="34" charset="0"/>
                <a:cs typeface="Open Sans" panose="020B0606030504020204" pitchFamily="34" charset="0"/>
              </a:rPr>
              <a:t> z = 300 * X</a:t>
            </a:r>
            <a:r>
              <a:rPr lang="en-GB" sz="1600" baseline="-25000" dirty="0">
                <a:latin typeface="Open Sans" panose="020B0606030504020204" pitchFamily="34" charset="0"/>
                <a:ea typeface="Open Sans" panose="020B0606030504020204" pitchFamily="34" charset="0"/>
                <a:cs typeface="Open Sans" panose="020B0606030504020204" pitchFamily="34" charset="0"/>
              </a:rPr>
              <a:t>GS</a:t>
            </a:r>
            <a:r>
              <a:rPr lang="en-GB" sz="1600" dirty="0">
                <a:latin typeface="Open Sans" panose="020B0606030504020204" pitchFamily="34" charset="0"/>
                <a:ea typeface="Open Sans" panose="020B0606030504020204" pitchFamily="34" charset="0"/>
                <a:cs typeface="Open Sans" panose="020B0606030504020204" pitchFamily="34" charset="0"/>
              </a:rPr>
              <a:t> + 350 * X</a:t>
            </a:r>
            <a:r>
              <a:rPr lang="en-GB" sz="1600" baseline="-25000" dirty="0">
                <a:latin typeface="Open Sans" panose="020B0606030504020204" pitchFamily="34" charset="0"/>
                <a:ea typeface="Open Sans" panose="020B0606030504020204" pitchFamily="34" charset="0"/>
                <a:cs typeface="Open Sans" panose="020B0606030504020204" pitchFamily="34" charset="0"/>
              </a:rPr>
              <a:t>CL</a:t>
            </a:r>
            <a:r>
              <a:rPr lang="en-GB" sz="1600" dirty="0">
                <a:latin typeface="Open Sans" panose="020B0606030504020204" pitchFamily="34" charset="0"/>
                <a:ea typeface="Open Sans" panose="020B0606030504020204" pitchFamily="34" charset="0"/>
                <a:cs typeface="Open Sans" panose="020B0606030504020204" pitchFamily="34" charset="0"/>
              </a:rPr>
              <a:t> </a:t>
            </a:r>
          </a:p>
          <a:p>
            <a:pPr algn="ctr"/>
            <a:endParaRPr lang="en-GB" sz="16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5-Point Star 26">
            <a:extLst>
              <a:ext uri="{FF2B5EF4-FFF2-40B4-BE49-F238E27FC236}">
                <a16:creationId xmlns:a16="http://schemas.microsoft.com/office/drawing/2014/main" id="{B2429E2A-AA9C-4B87-9190-96B6BB731B0B}"/>
              </a:ext>
            </a:extLst>
          </p:cNvPr>
          <p:cNvSpPr/>
          <p:nvPr/>
        </p:nvSpPr>
        <p:spPr>
          <a:xfrm>
            <a:off x="3421167" y="4592810"/>
            <a:ext cx="455415" cy="455415"/>
          </a:xfrm>
          <a:prstGeom prst="star5">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A661131-F0F8-463D-863D-DBD722CDFEE1}"/>
              </a:ext>
            </a:extLst>
          </p:cNvPr>
          <p:cNvSpPr txBox="1"/>
          <p:nvPr/>
        </p:nvSpPr>
        <p:spPr>
          <a:xfrm>
            <a:off x="3835415" y="4276157"/>
            <a:ext cx="1474700" cy="523220"/>
          </a:xfrm>
          <a:prstGeom prst="rect">
            <a:avLst/>
          </a:prstGeom>
          <a:noFill/>
        </p:spPr>
        <p:txBody>
          <a:bodyPr wrap="square" rtlCol="0">
            <a:spAutoFit/>
          </a:bodyPr>
          <a:lstStyle/>
          <a:p>
            <a:r>
              <a:rPr lang="en-US" sz="1400" b="1">
                <a:latin typeface="Open Sans" panose="020B0606030504020204" pitchFamily="34" charset="0"/>
                <a:ea typeface="Open Sans" panose="020B0606030504020204" pitchFamily="34" charset="0"/>
                <a:cs typeface="Open Sans" panose="020B0606030504020204" pitchFamily="34" charset="0"/>
              </a:rPr>
              <a:t>Optimal solution</a:t>
            </a:r>
            <a:endParaRPr lang="en-GB" sz="1400" b="1">
              <a:latin typeface="Open Sans" panose="020B0606030504020204" pitchFamily="34" charset="0"/>
              <a:ea typeface="Open Sans" panose="020B0606030504020204" pitchFamily="34" charset="0"/>
              <a:cs typeface="Open Sans" panose="020B0606030504020204" pitchFamily="34" charset="0"/>
            </a:endParaRPr>
          </a:p>
        </p:txBody>
      </p:sp>
      <p:sp>
        <p:nvSpPr>
          <p:cNvPr id="20" name="Oval 19">
            <a:extLst>
              <a:ext uri="{FF2B5EF4-FFF2-40B4-BE49-F238E27FC236}">
                <a16:creationId xmlns:a16="http://schemas.microsoft.com/office/drawing/2014/main" id="{CD5699EC-FDF3-2949-97A9-E3BDCF77373A}"/>
              </a:ext>
            </a:extLst>
          </p:cNvPr>
          <p:cNvSpPr/>
          <p:nvPr/>
        </p:nvSpPr>
        <p:spPr>
          <a:xfrm>
            <a:off x="9333739" y="71645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4_Slide19.mp3" descr="Lecture4_Slide19.mp3">
            <a:hlinkClick r:id="" action="ppaction://media"/>
            <a:extLst>
              <a:ext uri="{FF2B5EF4-FFF2-40B4-BE49-F238E27FC236}">
                <a16:creationId xmlns:a16="http://schemas.microsoft.com/office/drawing/2014/main" id="{0EF9C7A5-2619-D549-854E-EFD6859BC2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05104" y="804922"/>
            <a:ext cx="812800" cy="812800"/>
          </a:xfrm>
          <a:prstGeom prst="rect">
            <a:avLst/>
          </a:prstGeom>
        </p:spPr>
      </p:pic>
    </p:spTree>
    <p:extLst>
      <p:ext uri="{BB962C8B-B14F-4D97-AF65-F5344CB8AC3E}">
        <p14:creationId xmlns:p14="http://schemas.microsoft.com/office/powerpoint/2010/main" val="316959646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59533" fill="hold"/>
                                        <p:tgtEl>
                                          <p:spTgt spid="2"/>
                                        </p:tgtEl>
                                      </p:cBhvr>
                                    </p:cmd>
                                  </p:childTnLst>
                                </p:cTn>
                              </p:par>
                            </p:childTnLst>
                          </p:cTn>
                        </p:par>
                      </p:childTnLst>
                    </p:cTn>
                  </p:par>
                </p:childTnLst>
              </p:cTn>
              <p:nextCondLst>
                <p:cond evt="onClick" delay="0">
                  <p:tgtEl>
                    <p:spTgt spid="2"/>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18" grpId="0" animBg="1"/>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23F4A-F545-8940-A58A-25CA20E51E0F}"/>
              </a:ext>
            </a:extLst>
          </p:cNvPr>
          <p:cNvSpPr>
            <a:spLocks noGrp="1"/>
          </p:cNvSpPr>
          <p:nvPr>
            <p:ph type="title"/>
          </p:nvPr>
        </p:nvSpPr>
        <p:spPr/>
        <p:txBody>
          <a:bodyPr/>
          <a:lstStyle/>
          <a:p>
            <a:r>
              <a:rPr lang="en-US" dirty="0" err="1"/>
              <a:t>Lectura</a:t>
            </a:r>
            <a:r>
              <a:rPr lang="en-US" dirty="0"/>
              <a:t> 4.3 </a:t>
            </a:r>
            <a:r>
              <a:rPr lang="en-US" dirty="0" err="1"/>
              <a:t>Referencias</a:t>
            </a:r>
            <a:endParaRPr lang="en-US" dirty="0"/>
          </a:p>
        </p:txBody>
      </p:sp>
      <p:sp>
        <p:nvSpPr>
          <p:cNvPr id="3" name="Slide Number Placeholder 2">
            <a:extLst>
              <a:ext uri="{FF2B5EF4-FFF2-40B4-BE49-F238E27FC236}">
                <a16:creationId xmlns:a16="http://schemas.microsoft.com/office/drawing/2014/main" id="{618C290D-6066-2A4D-986F-AB12F020FCFC}"/>
              </a:ext>
            </a:extLst>
          </p:cNvPr>
          <p:cNvSpPr>
            <a:spLocks noGrp="1"/>
          </p:cNvSpPr>
          <p:nvPr>
            <p:ph type="sldNum" sz="quarter" idx="10"/>
          </p:nvPr>
        </p:nvSpPr>
        <p:spPr/>
        <p:txBody>
          <a:bodyPr/>
          <a:lstStyle/>
          <a:p>
            <a:fld id="{709224B1-416C-A648-9EFE-8567A5B13899}" type="slidenum">
              <a:rPr lang="en-US" smtClean="0"/>
              <a:pPr/>
              <a:t>19</a:t>
            </a:fld>
            <a:endParaRPr lang="en-US"/>
          </a:p>
        </p:txBody>
      </p:sp>
      <p:sp>
        <p:nvSpPr>
          <p:cNvPr id="4" name="Text Placeholder 3">
            <a:extLst>
              <a:ext uri="{FF2B5EF4-FFF2-40B4-BE49-F238E27FC236}">
                <a16:creationId xmlns:a16="http://schemas.microsoft.com/office/drawing/2014/main" id="{E5CB3D97-238F-504B-A326-49C20FF8D2EF}"/>
              </a:ext>
            </a:extLst>
          </p:cNvPr>
          <p:cNvSpPr>
            <a:spLocks noGrp="1"/>
          </p:cNvSpPr>
          <p:nvPr>
            <p:ph type="body" sz="quarter" idx="11"/>
          </p:nvPr>
        </p:nvSpPr>
        <p:spPr/>
        <p:txBody>
          <a:bodyPr/>
          <a:lstStyle/>
          <a:p>
            <a:r>
              <a:rPr lang="en-US" err="1"/>
              <a:t>Taliotis</a:t>
            </a:r>
            <a:r>
              <a:rPr lang="en-US"/>
              <a:t>, </a:t>
            </a:r>
            <a:r>
              <a:rPr lang="en-US" err="1"/>
              <a:t>Constantinos</a:t>
            </a:r>
            <a:r>
              <a:rPr lang="en-US"/>
              <a:t>, Gardumi, Francesco, </a:t>
            </a:r>
            <a:r>
              <a:rPr lang="en-US" err="1"/>
              <a:t>Shivakumar</a:t>
            </a:r>
            <a:r>
              <a:rPr lang="en-US"/>
              <a:t>, Abhishek, </a:t>
            </a:r>
            <a:r>
              <a:rPr lang="en-US" err="1"/>
              <a:t>Sridharan</a:t>
            </a:r>
            <a:r>
              <a:rPr lang="en-US"/>
              <a:t>, </a:t>
            </a:r>
            <a:r>
              <a:rPr lang="en-US" err="1"/>
              <a:t>Vignesh</a:t>
            </a:r>
            <a:r>
              <a:rPr lang="en-US"/>
              <a:t>, Ramos, Eunice, </a:t>
            </a:r>
            <a:r>
              <a:rPr lang="en-US" err="1"/>
              <a:t>Beltramo</a:t>
            </a:r>
            <a:r>
              <a:rPr lang="en-US"/>
              <a:t>, Agnese, … Howells, Mark. (2018, December). Representing primary energy supply in OSeMOSYS. </a:t>
            </a:r>
            <a:r>
              <a:rPr lang="en-US" err="1"/>
              <a:t>Zenodo</a:t>
            </a:r>
            <a:r>
              <a:rPr lang="en-US"/>
              <a:t>. </a:t>
            </a:r>
            <a:r>
              <a:rPr lang="en-US">
                <a:hlinkClick r:id="rId2"/>
              </a:rPr>
              <a:t>http://doi.org/10.5281/zenodo.4585692</a:t>
            </a:r>
            <a:r>
              <a:rPr lang="en-US"/>
              <a:t> </a:t>
            </a:r>
          </a:p>
          <a:p>
            <a:pPr marL="0" indent="0">
              <a:buNone/>
            </a:pPr>
            <a:endParaRPr lang="en-US"/>
          </a:p>
        </p:txBody>
      </p:sp>
    </p:spTree>
    <p:extLst>
      <p:ext uri="{BB962C8B-B14F-4D97-AF65-F5344CB8AC3E}">
        <p14:creationId xmlns:p14="http://schemas.microsoft.com/office/powerpoint/2010/main" val="3341713030"/>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Resultados del aprendizaje</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vert="horz" lIns="91440" tIns="45720" rIns="91440" bIns="45720" rtlCol="0" anchor="t">
            <a:normAutofit/>
          </a:bodyPr>
          <a:lstStyle/>
          <a:p>
            <a:r>
              <a:rPr lang="en-US" dirty="0"/>
              <a:t>OIT1: </a:t>
            </a:r>
            <a:r>
              <a:rPr lang="en-US" dirty="0" err="1"/>
              <a:t>Familiaridad</a:t>
            </a:r>
            <a:r>
              <a:rPr lang="en-US" dirty="0"/>
              <a:t> con </a:t>
            </a:r>
            <a:r>
              <a:rPr lang="en-US" dirty="0" err="1"/>
              <a:t>los</a:t>
            </a:r>
            <a:r>
              <a:rPr lang="en-US" dirty="0"/>
              <a:t> </a:t>
            </a:r>
            <a:r>
              <a:rPr lang="en-US" dirty="0" err="1"/>
              <a:t>componentes</a:t>
            </a:r>
            <a:r>
              <a:rPr lang="en-US" dirty="0"/>
              <a:t> y </a:t>
            </a:r>
            <a:r>
              <a:rPr lang="en-US" dirty="0" err="1"/>
              <a:t>procesos</a:t>
            </a:r>
            <a:r>
              <a:rPr lang="en-US" dirty="0"/>
              <a:t> de un </a:t>
            </a:r>
            <a:r>
              <a:rPr lang="en-US" dirty="0" err="1"/>
              <a:t>modelo</a:t>
            </a:r>
            <a:r>
              <a:rPr lang="en-US" dirty="0"/>
              <a:t> de </a:t>
            </a:r>
            <a:r>
              <a:rPr lang="en-US" dirty="0" err="1"/>
              <a:t>sistema</a:t>
            </a:r>
            <a:r>
              <a:rPr lang="en-US" dirty="0"/>
              <a:t> </a:t>
            </a:r>
            <a:r>
              <a:rPr lang="en-US" dirty="0" err="1"/>
              <a:t>energético</a:t>
            </a:r>
            <a:endParaRPr lang="en-US" dirty="0"/>
          </a:p>
          <a:p>
            <a:r>
              <a:rPr lang="en-US" dirty="0"/>
              <a:t>OIT2: </a:t>
            </a:r>
            <a:r>
              <a:rPr lang="en-US" dirty="0" err="1"/>
              <a:t>Comprensión</a:t>
            </a:r>
            <a:r>
              <a:rPr lang="en-US" dirty="0"/>
              <a:t> conceptual de </a:t>
            </a:r>
            <a:r>
              <a:rPr lang="en-US" dirty="0" err="1"/>
              <a:t>los</a:t>
            </a:r>
            <a:r>
              <a:rPr lang="en-US" dirty="0"/>
              <a:t> </a:t>
            </a:r>
            <a:r>
              <a:rPr lang="en-US" dirty="0" err="1"/>
              <a:t>parámetros</a:t>
            </a:r>
            <a:r>
              <a:rPr lang="en-US" dirty="0"/>
              <a:t> </a:t>
            </a:r>
            <a:r>
              <a:rPr lang="en-US" dirty="0" err="1"/>
              <a:t>más</a:t>
            </a:r>
            <a:r>
              <a:rPr lang="en-US" dirty="0"/>
              <a:t> </a:t>
            </a:r>
            <a:r>
              <a:rPr lang="en-US" dirty="0" err="1"/>
              <a:t>importantes</a:t>
            </a:r>
            <a:r>
              <a:rPr lang="en-US" dirty="0"/>
              <a:t> </a:t>
            </a:r>
            <a:r>
              <a:rPr lang="en-US" dirty="0" err="1"/>
              <a:t>relacionados</a:t>
            </a:r>
            <a:r>
              <a:rPr lang="en-US" dirty="0"/>
              <a:t> con la </a:t>
            </a:r>
            <a:r>
              <a:rPr lang="en-US" dirty="0" err="1"/>
              <a:t>representación</a:t>
            </a:r>
            <a:r>
              <a:rPr lang="en-US" dirty="0"/>
              <a:t> de las </a:t>
            </a:r>
            <a:r>
              <a:rPr lang="en-US" dirty="0" err="1"/>
              <a:t>tecnologías</a:t>
            </a:r>
            <a:endParaRPr lang="en-US" dirty="0"/>
          </a:p>
          <a:p>
            <a:r>
              <a:rPr lang="en-US" dirty="0">
                <a:latin typeface="Open Sans SemiBold"/>
                <a:ea typeface="Open Sans SemiBold"/>
                <a:cs typeface="Open Sans SemiBold"/>
              </a:rPr>
              <a:t>OIT3: </a:t>
            </a:r>
            <a:r>
              <a:rPr lang="en-US" dirty="0" err="1">
                <a:latin typeface="Open Sans SemiBold"/>
                <a:ea typeface="Open Sans SemiBold"/>
                <a:cs typeface="Open Sans SemiBold"/>
              </a:rPr>
              <a:t>Comprensión</a:t>
            </a:r>
            <a:r>
              <a:rPr lang="en-US" dirty="0">
                <a:latin typeface="Open Sans SemiBold"/>
                <a:ea typeface="Open Sans SemiBold"/>
                <a:cs typeface="Open Sans SemiBold"/>
              </a:rPr>
              <a:t> conceptual de </a:t>
            </a:r>
            <a:r>
              <a:rPr lang="en-US" dirty="0" err="1">
                <a:latin typeface="Open Sans SemiBold"/>
                <a:ea typeface="Open Sans SemiBold"/>
                <a:cs typeface="Open Sans SemiBold"/>
              </a:rPr>
              <a:t>los</a:t>
            </a:r>
            <a:r>
              <a:rPr lang="en-US" dirty="0">
                <a:latin typeface="Open Sans SemiBold"/>
                <a:ea typeface="Open Sans SemiBold"/>
                <a:cs typeface="Open Sans SemiBold"/>
              </a:rPr>
              <a:t> </a:t>
            </a:r>
            <a:r>
              <a:rPr lang="en-US" dirty="0" err="1">
                <a:latin typeface="Open Sans SemiBold"/>
                <a:ea typeface="Open Sans SemiBold"/>
                <a:cs typeface="Open Sans SemiBold"/>
              </a:rPr>
              <a:t>diferentes</a:t>
            </a:r>
            <a:r>
              <a:rPr lang="en-US" dirty="0">
                <a:latin typeface="Open Sans SemiBold"/>
                <a:ea typeface="Open Sans SemiBold"/>
                <a:cs typeface="Open Sans SemiBold"/>
              </a:rPr>
              <a:t> </a:t>
            </a:r>
            <a:r>
              <a:rPr lang="en-US" dirty="0" err="1">
                <a:latin typeface="Open Sans SemiBold"/>
                <a:ea typeface="Open Sans SemiBold"/>
                <a:cs typeface="Open Sans SemiBold"/>
              </a:rPr>
              <a:t>costos</a:t>
            </a:r>
            <a:r>
              <a:rPr lang="en-US" dirty="0">
                <a:latin typeface="Open Sans SemiBold"/>
                <a:ea typeface="Open Sans SemiBold"/>
                <a:cs typeface="Open Sans SemiBold"/>
              </a:rPr>
              <a:t> </a:t>
            </a:r>
            <a:r>
              <a:rPr lang="en-US" dirty="0" err="1">
                <a:latin typeface="Open Sans SemiBold"/>
                <a:ea typeface="Open Sans SemiBold"/>
                <a:cs typeface="Open Sans SemiBold"/>
              </a:rPr>
              <a:t>asociados</a:t>
            </a:r>
            <a:r>
              <a:rPr lang="en-US" dirty="0">
                <a:latin typeface="Open Sans SemiBold"/>
                <a:ea typeface="Open Sans SemiBold"/>
                <a:cs typeface="Open Sans SemiBold"/>
              </a:rPr>
              <a:t> a las </a:t>
            </a:r>
            <a:r>
              <a:rPr lang="en-US" dirty="0" err="1">
                <a:latin typeface="Open Sans SemiBold"/>
                <a:ea typeface="Open Sans SemiBold"/>
                <a:cs typeface="Open Sans SemiBold"/>
              </a:rPr>
              <a:t>tecnologías</a:t>
            </a:r>
            <a:r>
              <a:rPr lang="en-US" dirty="0">
                <a:latin typeface="Open Sans SemiBold"/>
                <a:ea typeface="Open Sans SemiBold"/>
                <a:cs typeface="Open Sans SemiBold"/>
              </a:rPr>
              <a:t> </a:t>
            </a:r>
            <a:r>
              <a:rPr lang="en-US" dirty="0" err="1">
                <a:latin typeface="Open Sans SemiBold"/>
                <a:ea typeface="Open Sans SemiBold"/>
                <a:cs typeface="Open Sans SemiBold"/>
              </a:rPr>
              <a:t>energéticas</a:t>
            </a:r>
            <a:r>
              <a:rPr lang="en-US" dirty="0">
                <a:latin typeface="Open Sans SemiBold"/>
                <a:ea typeface="Open Sans SemiBold"/>
                <a:cs typeface="Open Sans SemiBold"/>
              </a:rPr>
              <a:t> </a:t>
            </a:r>
            <a:endParaRPr lang="en-US" dirty="0"/>
          </a:p>
          <a:p>
            <a:r>
              <a:rPr lang="en-US" dirty="0"/>
              <a:t>OIT4: </a:t>
            </a:r>
            <a:r>
              <a:rPr lang="en-US" dirty="0" err="1"/>
              <a:t>Comprensión</a:t>
            </a:r>
            <a:r>
              <a:rPr lang="en-US" dirty="0"/>
              <a:t> conceptual del </a:t>
            </a:r>
            <a:r>
              <a:rPr lang="en-US" dirty="0" err="1"/>
              <a:t>impacto</a:t>
            </a:r>
            <a:r>
              <a:rPr lang="en-US" dirty="0"/>
              <a:t> de </a:t>
            </a:r>
            <a:r>
              <a:rPr lang="en-US" dirty="0" err="1"/>
              <a:t>los</a:t>
            </a:r>
            <a:r>
              <a:rPr lang="en-US" dirty="0"/>
              <a:t> </a:t>
            </a:r>
            <a:r>
              <a:rPr lang="en-US" dirty="0" err="1"/>
              <a:t>costos</a:t>
            </a:r>
            <a:r>
              <a:rPr lang="en-US" dirty="0"/>
              <a:t> de la </a:t>
            </a:r>
            <a:r>
              <a:rPr lang="en-US" dirty="0" err="1"/>
              <a:t>tecnología</a:t>
            </a:r>
            <a:r>
              <a:rPr lang="en-US" dirty="0"/>
              <a:t> </a:t>
            </a:r>
            <a:r>
              <a:rPr lang="en-US" dirty="0" err="1"/>
              <a:t>en</a:t>
            </a:r>
            <a:r>
              <a:rPr lang="en-US" dirty="0"/>
              <a:t> </a:t>
            </a:r>
            <a:r>
              <a:rPr lang="en-US" dirty="0" err="1"/>
              <a:t>su</a:t>
            </a:r>
            <a:r>
              <a:rPr lang="en-US" dirty="0"/>
              <a:t> </a:t>
            </a:r>
            <a:r>
              <a:rPr lang="en-US" dirty="0" err="1"/>
              <a:t>papel</a:t>
            </a:r>
            <a:r>
              <a:rPr lang="en-US" dirty="0"/>
              <a:t> </a:t>
            </a:r>
            <a:r>
              <a:rPr lang="en-US" dirty="0" err="1"/>
              <a:t>en</a:t>
            </a:r>
            <a:r>
              <a:rPr lang="en-US" dirty="0"/>
              <a:t> </a:t>
            </a:r>
            <a:r>
              <a:rPr lang="en-US" dirty="0" err="1"/>
              <a:t>el</a:t>
            </a:r>
            <a:r>
              <a:rPr lang="en-US" dirty="0"/>
              <a:t> </a:t>
            </a:r>
            <a:r>
              <a:rPr lang="en-US" dirty="0" err="1"/>
              <a:t>suministro</a:t>
            </a:r>
            <a:r>
              <a:rPr lang="en-US" dirty="0"/>
              <a:t> de </a:t>
            </a:r>
            <a:r>
              <a:rPr lang="en-US" dirty="0" err="1"/>
              <a:t>energía</a:t>
            </a:r>
            <a:r>
              <a:rPr lang="en-US" dirty="0"/>
              <a:t> </a:t>
            </a:r>
          </a:p>
          <a:p>
            <a:endParaRPr lang="en-US" dirty="0"/>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2</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4" y="2016027"/>
            <a:ext cx="5682361" cy="439247"/>
          </a:xfrm>
        </p:spPr>
        <p:txBody>
          <a:bodyPr>
            <a:normAutofit/>
          </a:bodyPr>
          <a:lstStyle/>
          <a:p>
            <a:r>
              <a:rPr lang="en-US">
                <a:latin typeface="Open Sans SemiBold"/>
                <a:ea typeface="Open Sans SemiBold"/>
                <a:cs typeface="Open Sans SemiBold"/>
              </a:rPr>
              <a:t>Al final de esta conferencia, usted obtendrá:</a:t>
            </a:r>
          </a:p>
        </p:txBody>
      </p:sp>
      <p:sp>
        <p:nvSpPr>
          <p:cNvPr id="6" name="Oval 5">
            <a:extLst>
              <a:ext uri="{FF2B5EF4-FFF2-40B4-BE49-F238E27FC236}">
                <a16:creationId xmlns:a16="http://schemas.microsoft.com/office/drawing/2014/main" id="{56E8D28B-5D58-EC49-BD0F-E655F7CA4D9B}"/>
              </a:ext>
            </a:extLst>
          </p:cNvPr>
          <p:cNvSpPr/>
          <p:nvPr/>
        </p:nvSpPr>
        <p:spPr>
          <a:xfrm>
            <a:off x="7986250" y="1224035"/>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4_Slide2.mp3" descr="Lecture4_Slide2.mp3">
            <a:hlinkClick r:id="" action="ppaction://media"/>
            <a:extLst>
              <a:ext uri="{FF2B5EF4-FFF2-40B4-BE49-F238E27FC236}">
                <a16:creationId xmlns:a16="http://schemas.microsoft.com/office/drawing/2014/main" id="{9F68136A-B752-1B4B-B2B2-EE33B628E4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57125" y="1295400"/>
            <a:ext cx="812800" cy="812800"/>
          </a:xfrm>
          <a:prstGeom prst="rect">
            <a:avLst/>
          </a:prstGeom>
        </p:spPr>
      </p:pic>
    </p:spTree>
    <p:extLst>
      <p:ext uri="{BB962C8B-B14F-4D97-AF65-F5344CB8AC3E}">
        <p14:creationId xmlns:p14="http://schemas.microsoft.com/office/powerpoint/2010/main" val="243141806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2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a:xfrm>
            <a:off x="663257" y="471983"/>
            <a:ext cx="9457150" cy="1325563"/>
          </a:xfrm>
        </p:spPr>
        <p:txBody>
          <a:bodyPr/>
          <a:lstStyle/>
          <a:p>
            <a:r>
              <a:rPr lang="en-US" dirty="0"/>
              <a:t>4.4Otros </a:t>
            </a:r>
            <a:r>
              <a:rPr lang="en-US" dirty="0" err="1"/>
              <a:t>parametros</a:t>
            </a:r>
            <a:endParaRPr lang="en-US" dirty="0"/>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20</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dirty="0"/>
              <a:t>Vida </a:t>
            </a:r>
            <a:r>
              <a:rPr lang="en-US" dirty="0" err="1"/>
              <a:t>operacional</a:t>
            </a:r>
            <a:endParaRPr lang="en-US" dirty="0"/>
          </a:p>
        </p:txBody>
      </p:sp>
      <p:sp>
        <p:nvSpPr>
          <p:cNvPr id="14" name="Content Placeholder 2">
            <a:extLst>
              <a:ext uri="{FF2B5EF4-FFF2-40B4-BE49-F238E27FC236}">
                <a16:creationId xmlns:a16="http://schemas.microsoft.com/office/drawing/2014/main" id="{C81F9D75-C911-4E5E-85E4-19B4FFFB597E}"/>
              </a:ext>
            </a:extLst>
          </p:cNvPr>
          <p:cNvSpPr txBox="1">
            <a:spLocks/>
          </p:cNvSpPr>
          <p:nvPr/>
        </p:nvSpPr>
        <p:spPr>
          <a:xfrm>
            <a:off x="6715588" y="5286690"/>
            <a:ext cx="4791594" cy="10106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GB" sz="1600">
              <a:latin typeface="Montserrat" panose="00000500000000000000"/>
            </a:endParaRPr>
          </a:p>
        </p:txBody>
      </p:sp>
      <p:sp>
        <p:nvSpPr>
          <p:cNvPr id="36" name="Content Placeholder 7">
            <a:extLst>
              <a:ext uri="{FF2B5EF4-FFF2-40B4-BE49-F238E27FC236}">
                <a16:creationId xmlns:a16="http://schemas.microsoft.com/office/drawing/2014/main" id="{47CDEE70-2F79-5948-A145-E466049F913C}"/>
              </a:ext>
            </a:extLst>
          </p:cNvPr>
          <p:cNvSpPr>
            <a:spLocks noGrp="1"/>
          </p:cNvSpPr>
          <p:nvPr>
            <p:ph idx="1"/>
          </p:nvPr>
        </p:nvSpPr>
        <p:spPr>
          <a:xfrm>
            <a:off x="5948276" y="4903657"/>
            <a:ext cx="3801792" cy="731596"/>
          </a:xfrm>
        </p:spPr>
        <p:txBody>
          <a:bodyPr vert="horz" lIns="91440" tIns="45720" rIns="91440" bIns="45720" rtlCol="0" anchor="t">
            <a:normAutofit fontScale="92500" lnSpcReduction="10000"/>
          </a:bodyPr>
          <a:lstStyle/>
          <a:p>
            <a:pPr algn="ctr"/>
            <a:r>
              <a:rPr lang="en-US" dirty="0"/>
              <a:t>$15,000 </a:t>
            </a:r>
            <a:r>
              <a:rPr lang="en-US" dirty="0" err="1"/>
              <a:t>costo</a:t>
            </a:r>
            <a:r>
              <a:rPr lang="en-US" dirty="0"/>
              <a:t> de capital</a:t>
            </a:r>
          </a:p>
          <a:p>
            <a:pPr algn="ctr"/>
            <a:r>
              <a:rPr lang="en-US" dirty="0">
                <a:latin typeface="Open Sans SemiBold"/>
                <a:ea typeface="Open Sans SemiBold"/>
                <a:cs typeface="Open Sans SemiBold"/>
              </a:rPr>
              <a:t>20-años de </a:t>
            </a:r>
            <a:r>
              <a:rPr lang="en-US" dirty="0" err="1">
                <a:latin typeface="Open Sans SemiBold"/>
                <a:ea typeface="Open Sans SemiBold"/>
                <a:cs typeface="Open Sans SemiBold"/>
              </a:rPr>
              <a:t>vida</a:t>
            </a:r>
            <a:r>
              <a:rPr lang="en-US" dirty="0">
                <a:latin typeface="Open Sans SemiBold"/>
                <a:ea typeface="Open Sans SemiBold"/>
                <a:cs typeface="Open Sans SemiBold"/>
              </a:rPr>
              <a:t> </a:t>
            </a:r>
            <a:r>
              <a:rPr lang="en-US" dirty="0" err="1">
                <a:latin typeface="Open Sans SemiBold"/>
                <a:ea typeface="Open Sans SemiBold"/>
                <a:cs typeface="Open Sans SemiBold"/>
              </a:rPr>
              <a:t>operacional</a:t>
            </a:r>
            <a:endParaRPr lang="en-US" dirty="0">
              <a:latin typeface="Open Sans SemiBold"/>
              <a:ea typeface="Open Sans SemiBold"/>
              <a:cs typeface="Open Sans SemiBold"/>
            </a:endParaRPr>
          </a:p>
        </p:txBody>
      </p:sp>
      <p:pic>
        <p:nvPicPr>
          <p:cNvPr id="12" name="Picture 12" descr="A picture containing outdoor, tree, parked, car&#10;&#10;Description automatically generated">
            <a:extLst>
              <a:ext uri="{FF2B5EF4-FFF2-40B4-BE49-F238E27FC236}">
                <a16:creationId xmlns:a16="http://schemas.microsoft.com/office/drawing/2014/main" id="{EF833C01-4F97-4073-9155-3D72568BE167}"/>
              </a:ext>
            </a:extLst>
          </p:cNvPr>
          <p:cNvPicPr>
            <a:picLocks noChangeAspect="1"/>
          </p:cNvPicPr>
          <p:nvPr/>
        </p:nvPicPr>
        <p:blipFill>
          <a:blip r:embed="rId5"/>
          <a:stretch>
            <a:fillRect/>
          </a:stretch>
        </p:blipFill>
        <p:spPr>
          <a:xfrm>
            <a:off x="6177517" y="2629821"/>
            <a:ext cx="3228888" cy="2145400"/>
          </a:xfrm>
          <a:prstGeom prst="rect">
            <a:avLst/>
          </a:prstGeom>
        </p:spPr>
      </p:pic>
      <p:pic>
        <p:nvPicPr>
          <p:cNvPr id="13" name="Picture 9" descr="A picture containing car&#10;&#10;Description automatically generated">
            <a:extLst>
              <a:ext uri="{FF2B5EF4-FFF2-40B4-BE49-F238E27FC236}">
                <a16:creationId xmlns:a16="http://schemas.microsoft.com/office/drawing/2014/main" id="{EB915842-2E80-4A1B-81F5-09A712FE0D91}"/>
              </a:ext>
            </a:extLst>
          </p:cNvPr>
          <p:cNvPicPr>
            <a:picLocks noChangeAspect="1"/>
          </p:cNvPicPr>
          <p:nvPr/>
        </p:nvPicPr>
        <p:blipFill>
          <a:blip r:embed="rId6"/>
          <a:stretch>
            <a:fillRect/>
          </a:stretch>
        </p:blipFill>
        <p:spPr>
          <a:xfrm>
            <a:off x="1934853" y="2667742"/>
            <a:ext cx="2116152" cy="2107479"/>
          </a:xfrm>
          <a:prstGeom prst="rect">
            <a:avLst/>
          </a:prstGeom>
        </p:spPr>
      </p:pic>
      <p:sp>
        <p:nvSpPr>
          <p:cNvPr id="15" name="Text Placeholder 17">
            <a:extLst>
              <a:ext uri="{FF2B5EF4-FFF2-40B4-BE49-F238E27FC236}">
                <a16:creationId xmlns:a16="http://schemas.microsoft.com/office/drawing/2014/main" id="{4B7CBCC1-D111-2141-AFCE-3FF76F941299}"/>
              </a:ext>
            </a:extLst>
          </p:cNvPr>
          <p:cNvSpPr>
            <a:spLocks noGrp="1"/>
          </p:cNvSpPr>
          <p:nvPr>
            <p:ph type="body" sz="quarter" idx="17"/>
          </p:nvPr>
        </p:nvSpPr>
        <p:spPr>
          <a:xfrm>
            <a:off x="663575" y="6042682"/>
            <a:ext cx="5157787" cy="356018"/>
          </a:xfrm>
        </p:spPr>
        <p:txBody>
          <a:bodyPr/>
          <a:lstStyle/>
          <a:p>
            <a:r>
              <a:rPr lang="en-US" b="1" dirty="0"/>
              <a:t>Picture source</a:t>
            </a:r>
            <a:r>
              <a:rPr lang="en-US" dirty="0"/>
              <a:t>: </a:t>
            </a:r>
            <a:r>
              <a:rPr lang="en-GB"/>
              <a:t>motorblog,  </a:t>
            </a:r>
            <a:r>
              <a:rPr lang="en-GB" dirty="0">
                <a:solidFill>
                  <a:srgbClr val="0563C1"/>
                </a:solidFill>
                <a:hlinkClick r:id="rId7"/>
              </a:rPr>
              <a:t>photo</a:t>
            </a:r>
            <a:r>
              <a:rPr lang="en-GB" dirty="0"/>
              <a:t>, licensed under </a:t>
            </a:r>
            <a:r>
              <a:rPr lang="en-GB" dirty="0">
                <a:solidFill>
                  <a:srgbClr val="0563C1"/>
                </a:solidFill>
                <a:hlinkClick r:id="rId8"/>
              </a:rPr>
              <a:t>CC BY</a:t>
            </a:r>
            <a:r>
              <a:rPr lang="en-GB" dirty="0">
                <a:solidFill>
                  <a:srgbClr val="0563C1"/>
                </a:solidFill>
              </a:rPr>
              <a:t>; </a:t>
            </a:r>
            <a:r>
              <a:rPr lang="en-GB" dirty="0" err="1"/>
              <a:t>Prayitno</a:t>
            </a:r>
            <a:r>
              <a:rPr lang="en-GB" dirty="0"/>
              <a:t>,  </a:t>
            </a:r>
            <a:r>
              <a:rPr lang="en-GB" dirty="0">
                <a:solidFill>
                  <a:srgbClr val="0563C1"/>
                </a:solidFill>
                <a:hlinkClick r:id="rId9"/>
              </a:rPr>
              <a:t>photo</a:t>
            </a:r>
            <a:r>
              <a:rPr lang="en-GB" dirty="0"/>
              <a:t>, licensed under </a:t>
            </a:r>
            <a:r>
              <a:rPr lang="en-GB" dirty="0">
                <a:solidFill>
                  <a:srgbClr val="0563C1"/>
                </a:solidFill>
                <a:hlinkClick r:id="rId8"/>
              </a:rPr>
              <a:t>CC BY</a:t>
            </a:r>
            <a:endParaRPr lang="en-US" dirty="0"/>
          </a:p>
        </p:txBody>
      </p:sp>
      <p:sp>
        <p:nvSpPr>
          <p:cNvPr id="16" name="Content Placeholder 7">
            <a:extLst>
              <a:ext uri="{FF2B5EF4-FFF2-40B4-BE49-F238E27FC236}">
                <a16:creationId xmlns:a16="http://schemas.microsoft.com/office/drawing/2014/main" id="{47CDEE70-2F79-5948-A145-E466049F913C}"/>
              </a:ext>
            </a:extLst>
          </p:cNvPr>
          <p:cNvSpPr txBox="1">
            <a:spLocks/>
          </p:cNvSpPr>
          <p:nvPr/>
        </p:nvSpPr>
        <p:spPr>
          <a:xfrm>
            <a:off x="1135251" y="4896565"/>
            <a:ext cx="3801792" cy="731596"/>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200"/>
              </a:spcBef>
              <a:buFontTx/>
              <a:buNone/>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$10,000 </a:t>
            </a:r>
            <a:r>
              <a:rPr lang="en-US" dirty="0" err="1"/>
              <a:t>costo</a:t>
            </a:r>
            <a:r>
              <a:rPr lang="en-US" dirty="0"/>
              <a:t> de capital</a:t>
            </a:r>
          </a:p>
          <a:p>
            <a:pPr algn="ctr"/>
            <a:r>
              <a:rPr lang="en-US" dirty="0">
                <a:latin typeface="Open Sans SemiBold"/>
                <a:ea typeface="Open Sans SemiBold"/>
                <a:cs typeface="Open Sans SemiBold"/>
              </a:rPr>
              <a:t>10-años de </a:t>
            </a:r>
            <a:r>
              <a:rPr lang="en-US" dirty="0" err="1">
                <a:latin typeface="Open Sans SemiBold"/>
                <a:ea typeface="Open Sans SemiBold"/>
                <a:cs typeface="Open Sans SemiBold"/>
              </a:rPr>
              <a:t>vida</a:t>
            </a:r>
            <a:r>
              <a:rPr lang="en-US" dirty="0">
                <a:latin typeface="Open Sans SemiBold"/>
                <a:ea typeface="Open Sans SemiBold"/>
                <a:cs typeface="Open Sans SemiBold"/>
              </a:rPr>
              <a:t> </a:t>
            </a:r>
            <a:r>
              <a:rPr lang="en-US" dirty="0" err="1">
                <a:latin typeface="Open Sans SemiBold"/>
                <a:ea typeface="Open Sans SemiBold"/>
                <a:cs typeface="Open Sans SemiBold"/>
              </a:rPr>
              <a:t>operacional</a:t>
            </a:r>
            <a:endParaRPr lang="en-US" dirty="0">
              <a:latin typeface="Open Sans SemiBold"/>
              <a:ea typeface="Open Sans SemiBold"/>
              <a:cs typeface="Open Sans SemiBold"/>
            </a:endParaRPr>
          </a:p>
        </p:txBody>
      </p:sp>
      <p:sp>
        <p:nvSpPr>
          <p:cNvPr id="11" name="Oval 10">
            <a:extLst>
              <a:ext uri="{FF2B5EF4-FFF2-40B4-BE49-F238E27FC236}">
                <a16:creationId xmlns:a16="http://schemas.microsoft.com/office/drawing/2014/main" id="{F6787A30-21E5-D847-94EB-61FF2C809CF8}"/>
              </a:ext>
            </a:extLst>
          </p:cNvPr>
          <p:cNvSpPr/>
          <p:nvPr/>
        </p:nvSpPr>
        <p:spPr>
          <a:xfrm>
            <a:off x="8704985" y="637523"/>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4_Slide21.mp3" descr="Lecture4_Slide21.mp3">
            <a:hlinkClick r:id="" action="ppaction://media"/>
            <a:extLst>
              <a:ext uri="{FF2B5EF4-FFF2-40B4-BE49-F238E27FC236}">
                <a16:creationId xmlns:a16="http://schemas.microsoft.com/office/drawing/2014/main" id="{F2B389D4-4079-1947-9467-074FF678C7F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704985" y="681037"/>
            <a:ext cx="812800" cy="812800"/>
          </a:xfrm>
          <a:prstGeom prst="rect">
            <a:avLst/>
          </a:prstGeom>
        </p:spPr>
      </p:pic>
    </p:spTree>
    <p:extLst>
      <p:ext uri="{BB962C8B-B14F-4D97-AF65-F5344CB8AC3E}">
        <p14:creationId xmlns:p14="http://schemas.microsoft.com/office/powerpoint/2010/main" val="295862595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98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4.4 </a:t>
            </a:r>
            <a:r>
              <a:rPr lang="en-US" dirty="0" err="1"/>
              <a:t>Otros</a:t>
            </a:r>
            <a:r>
              <a:rPr lang="en-US" dirty="0"/>
              <a:t> </a:t>
            </a:r>
            <a:r>
              <a:rPr lang="en-US" dirty="0" err="1"/>
              <a:t>parametros</a:t>
            </a:r>
            <a:endParaRPr lang="en-US" dirty="0"/>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21</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normAutofit fontScale="85000" lnSpcReduction="10000"/>
          </a:bodyPr>
          <a:lstStyle/>
          <a:p>
            <a:r>
              <a:rPr lang="es-MX" dirty="0"/>
              <a:t>Factor de disponibilidad y capacidad</a:t>
            </a:r>
            <a:endParaRPr lang="en-US" dirty="0"/>
          </a:p>
        </p:txBody>
      </p:sp>
      <p:sp>
        <p:nvSpPr>
          <p:cNvPr id="14" name="Content Placeholder 2">
            <a:extLst>
              <a:ext uri="{FF2B5EF4-FFF2-40B4-BE49-F238E27FC236}">
                <a16:creationId xmlns:a16="http://schemas.microsoft.com/office/drawing/2014/main" id="{C81F9D75-C911-4E5E-85E4-19B4FFFB597E}"/>
              </a:ext>
            </a:extLst>
          </p:cNvPr>
          <p:cNvSpPr txBox="1">
            <a:spLocks/>
          </p:cNvSpPr>
          <p:nvPr/>
        </p:nvSpPr>
        <p:spPr>
          <a:xfrm>
            <a:off x="6715588" y="5286690"/>
            <a:ext cx="4791594" cy="10106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GB" sz="1600">
              <a:latin typeface="Montserrat" panose="00000500000000000000"/>
            </a:endParaRPr>
          </a:p>
        </p:txBody>
      </p:sp>
      <p:sp>
        <p:nvSpPr>
          <p:cNvPr id="2" name="Content Placeholder 1"/>
          <p:cNvSpPr>
            <a:spLocks noGrp="1"/>
          </p:cNvSpPr>
          <p:nvPr>
            <p:ph idx="1"/>
          </p:nvPr>
        </p:nvSpPr>
        <p:spPr/>
        <p:txBody>
          <a:bodyPr/>
          <a:lstStyle/>
          <a:p>
            <a:r>
              <a:rPr lang="es-MX" dirty="0"/>
              <a:t>Se utiliza para tener en cuenta el mantenimiento/las interrupciones: ¿qué cantidad de su máximo teórico puede producir la planta?</a:t>
            </a:r>
            <a:endParaRPr lang="en-US" dirty="0"/>
          </a:p>
        </p:txBody>
      </p:sp>
      <p:pic>
        <p:nvPicPr>
          <p:cNvPr id="18" name="Picture 13" descr="A picture containing smoke, sky, train, outdoor&#10;&#10;Description automatically generated">
            <a:extLst>
              <a:ext uri="{FF2B5EF4-FFF2-40B4-BE49-F238E27FC236}">
                <a16:creationId xmlns:a16="http://schemas.microsoft.com/office/drawing/2014/main" id="{014A9953-907C-4500-B224-68CD6EE66F1E}"/>
              </a:ext>
            </a:extLst>
          </p:cNvPr>
          <p:cNvPicPr>
            <a:picLocks noChangeAspect="1"/>
          </p:cNvPicPr>
          <p:nvPr/>
        </p:nvPicPr>
        <p:blipFill>
          <a:blip r:embed="rId5"/>
          <a:stretch>
            <a:fillRect/>
          </a:stretch>
        </p:blipFill>
        <p:spPr>
          <a:xfrm>
            <a:off x="5053013" y="3241119"/>
            <a:ext cx="1915541" cy="2550900"/>
          </a:xfrm>
          <a:prstGeom prst="rect">
            <a:avLst/>
          </a:prstGeom>
        </p:spPr>
      </p:pic>
      <p:sp>
        <p:nvSpPr>
          <p:cNvPr id="19" name="Text Placeholder 17">
            <a:extLst>
              <a:ext uri="{FF2B5EF4-FFF2-40B4-BE49-F238E27FC236}">
                <a16:creationId xmlns:a16="http://schemas.microsoft.com/office/drawing/2014/main" id="{4B7CBCC1-D111-2141-AFCE-3FF76F941299}"/>
              </a:ext>
            </a:extLst>
          </p:cNvPr>
          <p:cNvSpPr>
            <a:spLocks noGrp="1"/>
          </p:cNvSpPr>
          <p:nvPr>
            <p:ph type="body" sz="quarter" idx="17"/>
          </p:nvPr>
        </p:nvSpPr>
        <p:spPr>
          <a:xfrm>
            <a:off x="663575" y="6189220"/>
            <a:ext cx="5157787" cy="202153"/>
          </a:xfrm>
        </p:spPr>
        <p:txBody>
          <a:bodyPr/>
          <a:lstStyle/>
          <a:p>
            <a:r>
              <a:rPr lang="en-US" b="1"/>
              <a:t>Picture source</a:t>
            </a:r>
            <a:r>
              <a:rPr lang="en-US"/>
              <a:t>: </a:t>
            </a:r>
            <a:r>
              <a:rPr lang="en-GB">
                <a:latin typeface="Times"/>
                <a:ea typeface="+mn-lt"/>
                <a:cs typeface="Times"/>
              </a:rPr>
              <a:t> </a:t>
            </a:r>
            <a:r>
              <a:rPr lang="en-GB"/>
              <a:t>Public Domain Photos,  </a:t>
            </a:r>
            <a:r>
              <a:rPr lang="en-GB">
                <a:hlinkClick r:id="rId6"/>
              </a:rPr>
              <a:t>photo</a:t>
            </a:r>
            <a:r>
              <a:rPr lang="en-GB"/>
              <a:t>, licensed under </a:t>
            </a:r>
            <a:r>
              <a:rPr lang="en-GB">
                <a:hlinkClick r:id="rId7"/>
              </a:rPr>
              <a:t>CC BY</a:t>
            </a:r>
            <a:endParaRPr lang="en-GB"/>
          </a:p>
        </p:txBody>
      </p:sp>
      <p:sp>
        <p:nvSpPr>
          <p:cNvPr id="10" name="Oval 9">
            <a:extLst>
              <a:ext uri="{FF2B5EF4-FFF2-40B4-BE49-F238E27FC236}">
                <a16:creationId xmlns:a16="http://schemas.microsoft.com/office/drawing/2014/main" id="{065BC71A-B3DA-714A-8150-D2A22D797154}"/>
              </a:ext>
            </a:extLst>
          </p:cNvPr>
          <p:cNvSpPr/>
          <p:nvPr/>
        </p:nvSpPr>
        <p:spPr>
          <a:xfrm>
            <a:off x="7583365" y="106049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4_Slide22.mp3" descr="Lecture4_Slide22.mp3">
            <a:hlinkClick r:id="" action="ppaction://media"/>
            <a:extLst>
              <a:ext uri="{FF2B5EF4-FFF2-40B4-BE49-F238E27FC236}">
                <a16:creationId xmlns:a16="http://schemas.microsoft.com/office/drawing/2014/main" id="{07FA2E98-0CFC-8F40-9B8D-A02A1208D78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610120" y="1153760"/>
            <a:ext cx="812800" cy="812800"/>
          </a:xfrm>
          <a:prstGeom prst="rect">
            <a:avLst/>
          </a:prstGeom>
        </p:spPr>
      </p:pic>
    </p:spTree>
    <p:extLst>
      <p:ext uri="{BB962C8B-B14F-4D97-AF65-F5344CB8AC3E}">
        <p14:creationId xmlns:p14="http://schemas.microsoft.com/office/powerpoint/2010/main" val="281050082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69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4.4 </a:t>
            </a:r>
            <a:r>
              <a:rPr lang="en-US" dirty="0" err="1"/>
              <a:t>Otros</a:t>
            </a:r>
            <a:r>
              <a:rPr lang="en-US" dirty="0"/>
              <a:t> </a:t>
            </a:r>
            <a:r>
              <a:rPr lang="en-US" dirty="0" err="1"/>
              <a:t>parametros</a:t>
            </a:r>
            <a:endParaRPr lang="en-US" dirty="0"/>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22</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Efficiency</a:t>
            </a:r>
          </a:p>
        </p:txBody>
      </p:sp>
      <p:sp>
        <p:nvSpPr>
          <p:cNvPr id="14" name="Content Placeholder 2">
            <a:extLst>
              <a:ext uri="{FF2B5EF4-FFF2-40B4-BE49-F238E27FC236}">
                <a16:creationId xmlns:a16="http://schemas.microsoft.com/office/drawing/2014/main" id="{C81F9D75-C911-4E5E-85E4-19B4FFFB597E}"/>
              </a:ext>
            </a:extLst>
          </p:cNvPr>
          <p:cNvSpPr txBox="1">
            <a:spLocks/>
          </p:cNvSpPr>
          <p:nvPr/>
        </p:nvSpPr>
        <p:spPr>
          <a:xfrm>
            <a:off x="6715588" y="5286690"/>
            <a:ext cx="4791594" cy="10106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GB" sz="1600">
              <a:latin typeface="Montserrat" panose="00000500000000000000"/>
            </a:endParaRPr>
          </a:p>
        </p:txBody>
      </p:sp>
      <p:sp>
        <p:nvSpPr>
          <p:cNvPr id="19" name="Text Placeholder 17">
            <a:extLst>
              <a:ext uri="{FF2B5EF4-FFF2-40B4-BE49-F238E27FC236}">
                <a16:creationId xmlns:a16="http://schemas.microsoft.com/office/drawing/2014/main" id="{4B7CBCC1-D111-2141-AFCE-3FF76F941299}"/>
              </a:ext>
            </a:extLst>
          </p:cNvPr>
          <p:cNvSpPr>
            <a:spLocks noGrp="1"/>
          </p:cNvSpPr>
          <p:nvPr>
            <p:ph type="body" sz="quarter" idx="17"/>
          </p:nvPr>
        </p:nvSpPr>
        <p:spPr>
          <a:xfrm>
            <a:off x="663575" y="6035355"/>
            <a:ext cx="5157787" cy="356018"/>
          </a:xfrm>
        </p:spPr>
        <p:txBody>
          <a:bodyPr/>
          <a:lstStyle/>
          <a:p>
            <a:r>
              <a:rPr lang="en-US" b="1"/>
              <a:t>Picture source</a:t>
            </a:r>
            <a:r>
              <a:rPr lang="en-US"/>
              <a:t>: </a:t>
            </a:r>
            <a:r>
              <a:rPr lang="en-GB"/>
              <a:t>oatsy40 , </a:t>
            </a:r>
            <a:r>
              <a:rPr lang="en-GB">
                <a:hlinkClick r:id="rId5"/>
              </a:rPr>
              <a:t>photo</a:t>
            </a:r>
            <a:r>
              <a:rPr lang="en-GB"/>
              <a:t>, licensed under </a:t>
            </a:r>
            <a:r>
              <a:rPr lang="en-GB">
                <a:hlinkClick r:id="rId6"/>
              </a:rPr>
              <a:t> CC BY</a:t>
            </a:r>
            <a:r>
              <a:rPr lang="en-GB"/>
              <a:t>; Public Domain Photos,  </a:t>
            </a:r>
            <a:r>
              <a:rPr lang="en-GB">
                <a:hlinkClick r:id="rId7"/>
              </a:rPr>
              <a:t>photo</a:t>
            </a:r>
            <a:r>
              <a:rPr lang="en-GB"/>
              <a:t>, licensed under </a:t>
            </a:r>
            <a:r>
              <a:rPr lang="en-GB">
                <a:hlinkClick r:id="rId6"/>
              </a:rPr>
              <a:t>CC BY</a:t>
            </a:r>
            <a:r>
              <a:rPr lang="en-GB"/>
              <a:t>; </a:t>
            </a:r>
            <a:r>
              <a:rPr lang="en-GB" err="1"/>
              <a:t>Bernt</a:t>
            </a:r>
            <a:r>
              <a:rPr lang="en-GB"/>
              <a:t> </a:t>
            </a:r>
            <a:r>
              <a:rPr lang="en-GB" err="1"/>
              <a:t>Rostad</a:t>
            </a:r>
            <a:r>
              <a:rPr lang="en-GB"/>
              <a:t> , </a:t>
            </a:r>
            <a:r>
              <a:rPr lang="en-GB">
                <a:hlinkClick r:id="rId8"/>
              </a:rPr>
              <a:t>photo</a:t>
            </a:r>
            <a:r>
              <a:rPr lang="en-GB"/>
              <a:t>, licensed under  </a:t>
            </a:r>
            <a:r>
              <a:rPr lang="en-GB">
                <a:hlinkClick r:id="rId6"/>
              </a:rPr>
              <a:t>CC BY</a:t>
            </a:r>
            <a:endParaRPr lang="en-GB"/>
          </a:p>
        </p:txBody>
      </p:sp>
      <p:sp>
        <p:nvSpPr>
          <p:cNvPr id="10" name="Arrow: Right 23">
            <a:extLst>
              <a:ext uri="{FF2B5EF4-FFF2-40B4-BE49-F238E27FC236}">
                <a16:creationId xmlns:a16="http://schemas.microsoft.com/office/drawing/2014/main" id="{7C66CC47-7776-48BC-BC52-3A403E7F5858}"/>
              </a:ext>
            </a:extLst>
          </p:cNvPr>
          <p:cNvSpPr/>
          <p:nvPr/>
        </p:nvSpPr>
        <p:spPr>
          <a:xfrm>
            <a:off x="3104256" y="3403659"/>
            <a:ext cx="6439432" cy="47731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ontserrat" panose="00000500000000000000"/>
            </a:endParaRPr>
          </a:p>
        </p:txBody>
      </p:sp>
      <p:pic>
        <p:nvPicPr>
          <p:cNvPr id="17" name="Picture 13" descr="A picture containing smoke, sky, train, outdoor&#10;&#10;Description automatically generated">
            <a:extLst>
              <a:ext uri="{FF2B5EF4-FFF2-40B4-BE49-F238E27FC236}">
                <a16:creationId xmlns:a16="http://schemas.microsoft.com/office/drawing/2014/main" id="{4E904CA4-A5B0-4E06-91F5-FCB6021378A8}"/>
              </a:ext>
            </a:extLst>
          </p:cNvPr>
          <p:cNvPicPr>
            <a:picLocks noChangeAspect="1"/>
          </p:cNvPicPr>
          <p:nvPr/>
        </p:nvPicPr>
        <p:blipFill>
          <a:blip r:embed="rId9"/>
          <a:stretch>
            <a:fillRect/>
          </a:stretch>
        </p:blipFill>
        <p:spPr>
          <a:xfrm>
            <a:off x="5310906" y="2556476"/>
            <a:ext cx="1664677" cy="2215662"/>
          </a:xfrm>
          <a:prstGeom prst="rect">
            <a:avLst/>
          </a:prstGeom>
        </p:spPr>
      </p:pic>
      <p:sp>
        <p:nvSpPr>
          <p:cNvPr id="20" name="Content Placeholder 2">
            <a:extLst>
              <a:ext uri="{FF2B5EF4-FFF2-40B4-BE49-F238E27FC236}">
                <a16:creationId xmlns:a16="http://schemas.microsoft.com/office/drawing/2014/main" id="{F1DD271E-125A-4A48-9BBE-1CB32C133AA4}"/>
              </a:ext>
            </a:extLst>
          </p:cNvPr>
          <p:cNvSpPr txBox="1">
            <a:spLocks/>
          </p:cNvSpPr>
          <p:nvPr/>
        </p:nvSpPr>
        <p:spPr>
          <a:xfrm>
            <a:off x="3219724" y="2859055"/>
            <a:ext cx="1883118" cy="51108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en-US" sz="1600" b="1" dirty="0">
                <a:solidFill>
                  <a:srgbClr val="C00000"/>
                </a:solidFill>
                <a:latin typeface="Montserrat" panose="00000500000000000000"/>
              </a:rPr>
              <a:t>3 PJ </a:t>
            </a:r>
            <a:r>
              <a:rPr lang="en-US" altLang="en-US" sz="1600" b="1" dirty="0" err="1">
                <a:solidFill>
                  <a:srgbClr val="C00000"/>
                </a:solidFill>
                <a:latin typeface="Montserrat" panose="00000500000000000000"/>
              </a:rPr>
              <a:t>carbón</a:t>
            </a:r>
            <a:br>
              <a:rPr lang="en-US" altLang="en-US" sz="1600" b="1" dirty="0">
                <a:solidFill>
                  <a:srgbClr val="C00000"/>
                </a:solidFill>
                <a:latin typeface="Montserrat" panose="00000500000000000000"/>
              </a:rPr>
            </a:br>
            <a:r>
              <a:rPr lang="en-US" altLang="en-US" sz="1600" b="1" dirty="0">
                <a:solidFill>
                  <a:srgbClr val="C00000"/>
                </a:solidFill>
                <a:latin typeface="Montserrat" panose="00000500000000000000"/>
              </a:rPr>
              <a:t>(33% </a:t>
            </a:r>
            <a:r>
              <a:rPr lang="en-US" altLang="en-US" sz="1600" b="1" dirty="0" err="1">
                <a:solidFill>
                  <a:srgbClr val="C00000"/>
                </a:solidFill>
                <a:latin typeface="Montserrat" panose="00000500000000000000"/>
              </a:rPr>
              <a:t>eficiencia</a:t>
            </a:r>
            <a:r>
              <a:rPr lang="en-US" altLang="en-US" sz="1600" b="1" dirty="0">
                <a:solidFill>
                  <a:srgbClr val="C00000"/>
                </a:solidFill>
                <a:latin typeface="Montserrat" panose="00000500000000000000"/>
              </a:rPr>
              <a:t>)</a:t>
            </a:r>
            <a:endParaRPr lang="en-US" altLang="en-US" sz="1600" dirty="0">
              <a:latin typeface="Montserrat" panose="00000500000000000000"/>
            </a:endParaRPr>
          </a:p>
        </p:txBody>
      </p:sp>
      <p:sp>
        <p:nvSpPr>
          <p:cNvPr id="21" name="Content Placeholder 2">
            <a:extLst>
              <a:ext uri="{FF2B5EF4-FFF2-40B4-BE49-F238E27FC236}">
                <a16:creationId xmlns:a16="http://schemas.microsoft.com/office/drawing/2014/main" id="{F1DD271E-125A-4A48-9BBE-1CB32C133AA4}"/>
              </a:ext>
            </a:extLst>
          </p:cNvPr>
          <p:cNvSpPr txBox="1">
            <a:spLocks/>
          </p:cNvSpPr>
          <p:nvPr/>
        </p:nvSpPr>
        <p:spPr>
          <a:xfrm>
            <a:off x="6934945" y="3093267"/>
            <a:ext cx="2828290" cy="2766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en-US" sz="1600" b="1" dirty="0">
                <a:solidFill>
                  <a:srgbClr val="C00000"/>
                </a:solidFill>
                <a:latin typeface="Montserrat" panose="00000500000000000000"/>
              </a:rPr>
              <a:t>1 PJ </a:t>
            </a:r>
            <a:r>
              <a:rPr lang="en-US" altLang="en-US" sz="1600" b="1" dirty="0" err="1">
                <a:solidFill>
                  <a:srgbClr val="C00000"/>
                </a:solidFill>
                <a:latin typeface="Montserrat" panose="00000500000000000000"/>
              </a:rPr>
              <a:t>electricidad</a:t>
            </a:r>
            <a:endParaRPr lang="en-US" altLang="en-US" sz="1600" dirty="0">
              <a:latin typeface="Montserrat" panose="00000500000000000000"/>
            </a:endParaRPr>
          </a:p>
        </p:txBody>
      </p:sp>
      <p:pic>
        <p:nvPicPr>
          <p:cNvPr id="25" name="Picture 10" descr="A picture containing rock, outdoor, rocky, pile&#10;&#10;Description automatically generated">
            <a:extLst>
              <a:ext uri="{FF2B5EF4-FFF2-40B4-BE49-F238E27FC236}">
                <a16:creationId xmlns:a16="http://schemas.microsoft.com/office/drawing/2014/main" id="{B92D9831-27E6-4511-96A5-61025139C4C0}"/>
              </a:ext>
            </a:extLst>
          </p:cNvPr>
          <p:cNvPicPr>
            <a:picLocks noChangeAspect="1"/>
          </p:cNvPicPr>
          <p:nvPr/>
        </p:nvPicPr>
        <p:blipFill>
          <a:blip r:embed="rId10"/>
          <a:stretch>
            <a:fillRect/>
          </a:stretch>
        </p:blipFill>
        <p:spPr>
          <a:xfrm>
            <a:off x="829875" y="3046775"/>
            <a:ext cx="2164276" cy="1232018"/>
          </a:xfrm>
          <a:prstGeom prst="rect">
            <a:avLst/>
          </a:prstGeom>
        </p:spPr>
      </p:pic>
      <p:pic>
        <p:nvPicPr>
          <p:cNvPr id="26" name="Picture 12" descr="A picture containing light, dark&#10;&#10;Description automatically generated">
            <a:extLst>
              <a:ext uri="{FF2B5EF4-FFF2-40B4-BE49-F238E27FC236}">
                <a16:creationId xmlns:a16="http://schemas.microsoft.com/office/drawing/2014/main" id="{AD32DB8E-BB61-402C-AF3D-4FE030AF80F1}"/>
              </a:ext>
            </a:extLst>
          </p:cNvPr>
          <p:cNvPicPr>
            <a:picLocks noChangeAspect="1"/>
          </p:cNvPicPr>
          <p:nvPr/>
        </p:nvPicPr>
        <p:blipFill>
          <a:blip r:embed="rId11"/>
          <a:stretch>
            <a:fillRect/>
          </a:stretch>
        </p:blipFill>
        <p:spPr>
          <a:xfrm>
            <a:off x="9763899" y="2809611"/>
            <a:ext cx="1301262" cy="1735016"/>
          </a:xfrm>
          <a:prstGeom prst="rect">
            <a:avLst/>
          </a:prstGeom>
        </p:spPr>
      </p:pic>
      <p:sp>
        <p:nvSpPr>
          <p:cNvPr id="27" name="Content Placeholder 2">
            <a:extLst>
              <a:ext uri="{FF2B5EF4-FFF2-40B4-BE49-F238E27FC236}">
                <a16:creationId xmlns:a16="http://schemas.microsoft.com/office/drawing/2014/main" id="{F1DD271E-125A-4A48-9BBE-1CB32C133AA4}"/>
              </a:ext>
            </a:extLst>
          </p:cNvPr>
          <p:cNvSpPr txBox="1">
            <a:spLocks/>
          </p:cNvSpPr>
          <p:nvPr/>
        </p:nvSpPr>
        <p:spPr>
          <a:xfrm>
            <a:off x="3189803" y="3882814"/>
            <a:ext cx="1934407" cy="51841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en-US" sz="1600" b="1" dirty="0">
                <a:solidFill>
                  <a:srgbClr val="C00000"/>
                </a:solidFill>
                <a:latin typeface="Montserrat" panose="00000500000000000000"/>
              </a:rPr>
              <a:t>2 PJ </a:t>
            </a:r>
            <a:r>
              <a:rPr lang="en-US" altLang="en-US" sz="1600" b="1" dirty="0" err="1">
                <a:solidFill>
                  <a:srgbClr val="C00000"/>
                </a:solidFill>
                <a:latin typeface="Montserrat" panose="00000500000000000000"/>
              </a:rPr>
              <a:t>carbón</a:t>
            </a:r>
            <a:r>
              <a:rPr lang="en-US" altLang="en-US" sz="1600" b="1" dirty="0">
                <a:solidFill>
                  <a:srgbClr val="C00000"/>
                </a:solidFill>
                <a:latin typeface="Montserrat" panose="00000500000000000000"/>
              </a:rPr>
              <a:t> </a:t>
            </a:r>
            <a:br>
              <a:rPr lang="en-US" altLang="en-US" sz="1600" b="1" dirty="0">
                <a:solidFill>
                  <a:srgbClr val="C00000"/>
                </a:solidFill>
                <a:latin typeface="Montserrat" panose="00000500000000000000"/>
              </a:rPr>
            </a:br>
            <a:r>
              <a:rPr lang="en-US" altLang="en-US" sz="1600" b="1" dirty="0">
                <a:solidFill>
                  <a:srgbClr val="C00000"/>
                </a:solidFill>
                <a:latin typeface="Montserrat" panose="00000500000000000000"/>
              </a:rPr>
              <a:t>(50% </a:t>
            </a:r>
            <a:r>
              <a:rPr lang="en-US" altLang="en-US" sz="1600" b="1" dirty="0" err="1">
                <a:solidFill>
                  <a:srgbClr val="C00000"/>
                </a:solidFill>
                <a:latin typeface="Montserrat" panose="00000500000000000000"/>
              </a:rPr>
              <a:t>eficiencia</a:t>
            </a:r>
            <a:r>
              <a:rPr lang="en-US" altLang="en-US" sz="1600" b="1" dirty="0">
                <a:solidFill>
                  <a:srgbClr val="C00000"/>
                </a:solidFill>
                <a:latin typeface="Montserrat" panose="00000500000000000000"/>
              </a:rPr>
              <a:t>)</a:t>
            </a:r>
            <a:endParaRPr lang="en-US" altLang="en-US" sz="1600" dirty="0">
              <a:latin typeface="Montserrat" panose="00000500000000000000"/>
            </a:endParaRPr>
          </a:p>
        </p:txBody>
      </p:sp>
      <p:sp>
        <p:nvSpPr>
          <p:cNvPr id="15" name="Oval 14">
            <a:extLst>
              <a:ext uri="{FF2B5EF4-FFF2-40B4-BE49-F238E27FC236}">
                <a16:creationId xmlns:a16="http://schemas.microsoft.com/office/drawing/2014/main" id="{663EE426-0146-2443-8030-0588DC0E4F50}"/>
              </a:ext>
            </a:extLst>
          </p:cNvPr>
          <p:cNvSpPr/>
          <p:nvPr/>
        </p:nvSpPr>
        <p:spPr>
          <a:xfrm>
            <a:off x="7942690" y="111663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4_Slide23.mp3" descr="Lecture4_Slide23.mp3">
            <a:hlinkClick r:id="" action="ppaction://media"/>
            <a:extLst>
              <a:ext uri="{FF2B5EF4-FFF2-40B4-BE49-F238E27FC236}">
                <a16:creationId xmlns:a16="http://schemas.microsoft.com/office/drawing/2014/main" id="{DF7D87CE-488F-7048-9237-85CDAF3D000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942690" y="1171208"/>
            <a:ext cx="812800" cy="812800"/>
          </a:xfrm>
          <a:prstGeom prst="rect">
            <a:avLst/>
          </a:prstGeom>
        </p:spPr>
      </p:pic>
    </p:spTree>
    <p:extLst>
      <p:ext uri="{BB962C8B-B14F-4D97-AF65-F5344CB8AC3E}">
        <p14:creationId xmlns:p14="http://schemas.microsoft.com/office/powerpoint/2010/main" val="223724607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56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4.4 Otros parámetros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23</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Tasa de descuento</a:t>
            </a:r>
          </a:p>
        </p:txBody>
      </p:sp>
      <p:sp>
        <p:nvSpPr>
          <p:cNvPr id="14" name="Content Placeholder 2">
            <a:extLst>
              <a:ext uri="{FF2B5EF4-FFF2-40B4-BE49-F238E27FC236}">
                <a16:creationId xmlns:a16="http://schemas.microsoft.com/office/drawing/2014/main" id="{C81F9D75-C911-4E5E-85E4-19B4FFFB597E}"/>
              </a:ext>
            </a:extLst>
          </p:cNvPr>
          <p:cNvSpPr txBox="1">
            <a:spLocks/>
          </p:cNvSpPr>
          <p:nvPr/>
        </p:nvSpPr>
        <p:spPr>
          <a:xfrm>
            <a:off x="6715588" y="5286690"/>
            <a:ext cx="4791594" cy="10106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GB" sz="1600">
              <a:latin typeface="Montserrat" panose="00000500000000000000"/>
            </a:endParaRPr>
          </a:p>
        </p:txBody>
      </p:sp>
      <p:sp>
        <p:nvSpPr>
          <p:cNvPr id="2" name="Content Placeholder 1"/>
          <p:cNvSpPr>
            <a:spLocks noGrp="1"/>
          </p:cNvSpPr>
          <p:nvPr>
            <p:ph idx="1"/>
          </p:nvPr>
        </p:nvSpPr>
        <p:spPr>
          <a:xfrm>
            <a:off x="663880" y="2582945"/>
            <a:ext cx="8001422" cy="3421930"/>
          </a:xfrm>
        </p:spPr>
        <p:txBody>
          <a:bodyPr/>
          <a:lstStyle/>
          <a:p>
            <a:r>
              <a:rPr lang="en-US">
                <a:solidFill>
                  <a:srgbClr val="C00000"/>
                </a:solidFill>
              </a:rPr>
              <a:t>El tipo de descuento tiene en cuenta el valor futuro del dinero</a:t>
            </a:r>
          </a:p>
          <a:p>
            <a:r>
              <a:rPr lang="en-US"/>
              <a:t>Si debemos 15 dólares cada año durante los próximos 10 años, ¿cuánto dinero tenemos que poner ahora en el banco para pagarlo?</a:t>
            </a:r>
          </a:p>
        </p:txBody>
      </p:sp>
      <p:graphicFrame>
        <p:nvGraphicFramePr>
          <p:cNvPr id="10" name="Table 9">
            <a:extLst>
              <a:ext uri="{FF2B5EF4-FFF2-40B4-BE49-F238E27FC236}">
                <a16:creationId xmlns:a16="http://schemas.microsoft.com/office/drawing/2014/main" id="{175DBA8B-95F4-46EE-AF04-C24A5BDA62B9}"/>
              </a:ext>
            </a:extLst>
          </p:cNvPr>
          <p:cNvGraphicFramePr>
            <a:graphicFrameLocks noGrp="1"/>
          </p:cNvGraphicFramePr>
          <p:nvPr/>
        </p:nvGraphicFramePr>
        <p:xfrm>
          <a:off x="718115" y="4090704"/>
          <a:ext cx="10939246" cy="1641689"/>
        </p:xfrm>
        <a:graphic>
          <a:graphicData uri="http://schemas.openxmlformats.org/drawingml/2006/table">
            <a:tbl>
              <a:tblPr>
                <a:tableStyleId>{5C22544A-7EE6-4342-B048-85BDC9FD1C3A}</a:tableStyleId>
              </a:tblPr>
              <a:tblGrid>
                <a:gridCol w="1645726">
                  <a:extLst>
                    <a:ext uri="{9D8B030D-6E8A-4147-A177-3AD203B41FA5}">
                      <a16:colId xmlns:a16="http://schemas.microsoft.com/office/drawing/2014/main" val="700249201"/>
                    </a:ext>
                  </a:extLst>
                </a:gridCol>
                <a:gridCol w="929352">
                  <a:extLst>
                    <a:ext uri="{9D8B030D-6E8A-4147-A177-3AD203B41FA5}">
                      <a16:colId xmlns:a16="http://schemas.microsoft.com/office/drawing/2014/main" val="3311074714"/>
                    </a:ext>
                  </a:extLst>
                </a:gridCol>
                <a:gridCol w="929352">
                  <a:extLst>
                    <a:ext uri="{9D8B030D-6E8A-4147-A177-3AD203B41FA5}">
                      <a16:colId xmlns:a16="http://schemas.microsoft.com/office/drawing/2014/main" val="3473470464"/>
                    </a:ext>
                  </a:extLst>
                </a:gridCol>
                <a:gridCol w="929352">
                  <a:extLst>
                    <a:ext uri="{9D8B030D-6E8A-4147-A177-3AD203B41FA5}">
                      <a16:colId xmlns:a16="http://schemas.microsoft.com/office/drawing/2014/main" val="1998749593"/>
                    </a:ext>
                  </a:extLst>
                </a:gridCol>
                <a:gridCol w="929352">
                  <a:extLst>
                    <a:ext uri="{9D8B030D-6E8A-4147-A177-3AD203B41FA5}">
                      <a16:colId xmlns:a16="http://schemas.microsoft.com/office/drawing/2014/main" val="2282334766"/>
                    </a:ext>
                  </a:extLst>
                </a:gridCol>
                <a:gridCol w="929352">
                  <a:extLst>
                    <a:ext uri="{9D8B030D-6E8A-4147-A177-3AD203B41FA5}">
                      <a16:colId xmlns:a16="http://schemas.microsoft.com/office/drawing/2014/main" val="2231892568"/>
                    </a:ext>
                  </a:extLst>
                </a:gridCol>
                <a:gridCol w="929352">
                  <a:extLst>
                    <a:ext uri="{9D8B030D-6E8A-4147-A177-3AD203B41FA5}">
                      <a16:colId xmlns:a16="http://schemas.microsoft.com/office/drawing/2014/main" val="1988218222"/>
                    </a:ext>
                  </a:extLst>
                </a:gridCol>
                <a:gridCol w="929352">
                  <a:extLst>
                    <a:ext uri="{9D8B030D-6E8A-4147-A177-3AD203B41FA5}">
                      <a16:colId xmlns:a16="http://schemas.microsoft.com/office/drawing/2014/main" val="225127025"/>
                    </a:ext>
                  </a:extLst>
                </a:gridCol>
                <a:gridCol w="929352">
                  <a:extLst>
                    <a:ext uri="{9D8B030D-6E8A-4147-A177-3AD203B41FA5}">
                      <a16:colId xmlns:a16="http://schemas.microsoft.com/office/drawing/2014/main" val="5683263"/>
                    </a:ext>
                  </a:extLst>
                </a:gridCol>
                <a:gridCol w="929352">
                  <a:extLst>
                    <a:ext uri="{9D8B030D-6E8A-4147-A177-3AD203B41FA5}">
                      <a16:colId xmlns:a16="http://schemas.microsoft.com/office/drawing/2014/main" val="931793561"/>
                    </a:ext>
                  </a:extLst>
                </a:gridCol>
                <a:gridCol w="929352">
                  <a:extLst>
                    <a:ext uri="{9D8B030D-6E8A-4147-A177-3AD203B41FA5}">
                      <a16:colId xmlns:a16="http://schemas.microsoft.com/office/drawing/2014/main" val="2583254526"/>
                    </a:ext>
                  </a:extLst>
                </a:gridCol>
              </a:tblGrid>
              <a:tr h="432034">
                <a:tc>
                  <a:txBody>
                    <a:bodyPr/>
                    <a:lstStyle/>
                    <a:p>
                      <a:pPr algn="l" fontAlgn="b"/>
                      <a:r>
                        <a:rPr lang="en-CA" sz="1600" u="none" strike="noStrike">
                          <a:effectLst/>
                          <a:latin typeface="Open Sans"/>
                          <a:ea typeface="Open Sans"/>
                          <a:cs typeface="Open Sans"/>
                        </a:rPr>
                        <a:t>Tipo de descuento</a:t>
                      </a:r>
                      <a:endParaRPr lang="en-CA" sz="1600" b="0" i="0" u="none" strike="noStrike">
                        <a:solidFill>
                          <a:srgbClr val="000000"/>
                        </a:solidFill>
                        <a:effectLst/>
                        <a:latin typeface="Open Sans"/>
                        <a:ea typeface="Open Sans"/>
                        <a:cs typeface="Open Sans"/>
                      </a:endParaRPr>
                    </a:p>
                  </a:txBody>
                  <a:tcPr marL="3175" marR="3175" marT="3175" marB="0" anchor="b">
                    <a:solidFill>
                      <a:schemeClr val="accent5">
                        <a:lumMod val="40000"/>
                        <a:lumOff val="60000"/>
                      </a:schemeClr>
                    </a:solidFill>
                  </a:tcPr>
                </a:tc>
                <a:tc>
                  <a:txBody>
                    <a:bodyPr/>
                    <a:lstStyle/>
                    <a:p>
                      <a:pPr algn="r" fontAlgn="b"/>
                      <a:r>
                        <a:rPr lang="en-CA" sz="1600" u="none" strike="noStrike">
                          <a:effectLst/>
                          <a:latin typeface="Open Sans"/>
                          <a:ea typeface="Open Sans"/>
                          <a:cs typeface="Open Sans"/>
                        </a:rPr>
                        <a:t>6%</a:t>
                      </a:r>
                      <a:endParaRPr lang="en-CA" sz="1600" b="0" i="0" u="none" strike="noStrike">
                        <a:solidFill>
                          <a:srgbClr val="000000"/>
                        </a:solidFill>
                        <a:effectLst/>
                        <a:latin typeface="Open Sans"/>
                        <a:ea typeface="Open Sans"/>
                        <a:cs typeface="Open Sans"/>
                      </a:endParaRPr>
                    </a:p>
                  </a:txBody>
                  <a:tcPr marL="3175" marR="3175" marT="3175" marB="0" anchor="b">
                    <a:solidFill>
                      <a:schemeClr val="accent5">
                        <a:lumMod val="40000"/>
                        <a:lumOff val="60000"/>
                      </a:schemeClr>
                    </a:solidFill>
                  </a:tcPr>
                </a:tc>
                <a:tc>
                  <a:txBody>
                    <a:bodyPr/>
                    <a:lstStyle/>
                    <a:p>
                      <a:pPr algn="l" fontAlgn="b"/>
                      <a:endParaRPr lang="en-CA"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3175" marR="3175" marT="3175" marB="0" anchor="b">
                    <a:solidFill>
                      <a:schemeClr val="accent5">
                        <a:lumMod val="40000"/>
                        <a:lumOff val="60000"/>
                      </a:schemeClr>
                    </a:solidFill>
                  </a:tcPr>
                </a:tc>
                <a:tc>
                  <a:txBody>
                    <a:bodyPr/>
                    <a:lstStyle/>
                    <a:p>
                      <a:pPr algn="l" fontAlgn="b"/>
                      <a:endParaRPr lang="en-CA"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3175" marR="3175" marT="3175" marB="0" anchor="b">
                    <a:solidFill>
                      <a:schemeClr val="accent5">
                        <a:lumMod val="40000"/>
                        <a:lumOff val="60000"/>
                      </a:schemeClr>
                    </a:solidFill>
                  </a:tcPr>
                </a:tc>
                <a:tc>
                  <a:txBody>
                    <a:bodyPr/>
                    <a:lstStyle/>
                    <a:p>
                      <a:pPr algn="l" fontAlgn="b"/>
                      <a:endParaRPr lang="en-CA"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3175" marR="3175" marT="3175" marB="0" anchor="b">
                    <a:solidFill>
                      <a:schemeClr val="accent5">
                        <a:lumMod val="40000"/>
                        <a:lumOff val="60000"/>
                      </a:schemeClr>
                    </a:solidFill>
                  </a:tcPr>
                </a:tc>
                <a:tc>
                  <a:txBody>
                    <a:bodyPr/>
                    <a:lstStyle/>
                    <a:p>
                      <a:pPr algn="l" fontAlgn="b"/>
                      <a:endParaRPr lang="en-CA"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3175" marR="3175" marT="3175" marB="0" anchor="b">
                    <a:solidFill>
                      <a:schemeClr val="accent5">
                        <a:lumMod val="40000"/>
                        <a:lumOff val="60000"/>
                      </a:schemeClr>
                    </a:solidFill>
                  </a:tcPr>
                </a:tc>
                <a:tc>
                  <a:txBody>
                    <a:bodyPr/>
                    <a:lstStyle/>
                    <a:p>
                      <a:pPr algn="l" fontAlgn="b"/>
                      <a:endParaRPr lang="en-CA"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3175" marR="3175" marT="3175" marB="0" anchor="b">
                    <a:solidFill>
                      <a:schemeClr val="accent5">
                        <a:lumMod val="40000"/>
                        <a:lumOff val="60000"/>
                      </a:schemeClr>
                    </a:solidFill>
                  </a:tcPr>
                </a:tc>
                <a:tc>
                  <a:txBody>
                    <a:bodyPr/>
                    <a:lstStyle/>
                    <a:p>
                      <a:pPr algn="l" fontAlgn="b"/>
                      <a:endParaRPr lang="en-CA"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3175" marR="3175" marT="3175" marB="0" anchor="b">
                    <a:solidFill>
                      <a:schemeClr val="accent5">
                        <a:lumMod val="40000"/>
                        <a:lumOff val="60000"/>
                      </a:schemeClr>
                    </a:solidFill>
                  </a:tcPr>
                </a:tc>
                <a:tc>
                  <a:txBody>
                    <a:bodyPr/>
                    <a:lstStyle/>
                    <a:p>
                      <a:pPr algn="l" fontAlgn="b"/>
                      <a:endParaRPr lang="en-CA"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3175" marR="3175" marT="3175" marB="0" anchor="b">
                    <a:solidFill>
                      <a:schemeClr val="accent5">
                        <a:lumMod val="40000"/>
                        <a:lumOff val="60000"/>
                      </a:schemeClr>
                    </a:solidFill>
                  </a:tcPr>
                </a:tc>
                <a:tc>
                  <a:txBody>
                    <a:bodyPr/>
                    <a:lstStyle/>
                    <a:p>
                      <a:pPr algn="l" fontAlgn="b"/>
                      <a:endParaRPr lang="en-CA"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3175" marR="3175" marT="3175" marB="0" anchor="b">
                    <a:solidFill>
                      <a:schemeClr val="accent5">
                        <a:lumMod val="40000"/>
                        <a:lumOff val="60000"/>
                      </a:schemeClr>
                    </a:solidFill>
                  </a:tcPr>
                </a:tc>
                <a:tc>
                  <a:txBody>
                    <a:bodyPr/>
                    <a:lstStyle/>
                    <a:p>
                      <a:pPr algn="l" fontAlgn="b"/>
                      <a:endParaRPr lang="en-CA"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3175" marR="3175" marT="3175" marB="0" anchor="b">
                    <a:solidFill>
                      <a:schemeClr val="accent5">
                        <a:lumMod val="40000"/>
                        <a:lumOff val="60000"/>
                      </a:schemeClr>
                    </a:solidFill>
                  </a:tcPr>
                </a:tc>
                <a:extLst>
                  <a:ext uri="{0D108BD9-81ED-4DB2-BD59-A6C34878D82A}">
                    <a16:rowId xmlns:a16="http://schemas.microsoft.com/office/drawing/2014/main" val="3765389543"/>
                  </a:ext>
                </a:extLst>
              </a:tr>
              <a:tr h="335560">
                <a:tc>
                  <a:txBody>
                    <a:bodyPr/>
                    <a:lstStyle/>
                    <a:p>
                      <a:pPr algn="l" fontAlgn="b"/>
                      <a:r>
                        <a:rPr lang="en-CA" sz="1600" u="none" strike="noStrike">
                          <a:effectLst/>
                          <a:latin typeface="Open Sans"/>
                          <a:ea typeface="Open Sans"/>
                          <a:cs typeface="Open Sans"/>
                        </a:rPr>
                        <a:t>Año</a:t>
                      </a:r>
                      <a:endParaRPr lang="en-CA" sz="1600" b="0" i="0" u="none" strike="noStrike">
                        <a:solidFill>
                          <a:srgbClr val="000000"/>
                        </a:solidFill>
                        <a:effectLst/>
                        <a:latin typeface="Open Sans"/>
                        <a:ea typeface="Open Sans"/>
                        <a:cs typeface="Open Sans"/>
                      </a:endParaRPr>
                    </a:p>
                  </a:txBody>
                  <a:tcPr marL="3175" marR="3175" marT="3175" marB="0" anchor="b">
                    <a:solidFill>
                      <a:schemeClr val="accent5">
                        <a:lumMod val="40000"/>
                        <a:lumOff val="60000"/>
                      </a:schemeClr>
                    </a:solidFill>
                  </a:tcPr>
                </a:tc>
                <a:tc>
                  <a:txBody>
                    <a:bodyPr/>
                    <a:lstStyle/>
                    <a:p>
                      <a:pPr algn="r" fontAlgn="b"/>
                      <a:r>
                        <a:rPr lang="en-CA" sz="1600" u="none" strike="noStrike">
                          <a:effectLst/>
                          <a:latin typeface="Open Sans"/>
                          <a:ea typeface="Open Sans"/>
                          <a:cs typeface="Open Sans"/>
                        </a:rPr>
                        <a:t>1</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2</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3</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4</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5</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6</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7</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8</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9</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10</a:t>
                      </a:r>
                      <a:endParaRPr lang="en-CA" sz="1600" b="0" i="0" u="none" strike="noStrike">
                        <a:solidFill>
                          <a:srgbClr val="000000"/>
                        </a:solidFill>
                        <a:effectLst/>
                        <a:latin typeface="Open Sans"/>
                        <a:ea typeface="Open Sans"/>
                        <a:cs typeface="Open Sans"/>
                      </a:endParaRPr>
                    </a:p>
                  </a:txBody>
                  <a:tcPr marL="3175" marR="3175" marT="3175" marB="0" anchor="b"/>
                </a:tc>
                <a:extLst>
                  <a:ext uri="{0D108BD9-81ED-4DB2-BD59-A6C34878D82A}">
                    <a16:rowId xmlns:a16="http://schemas.microsoft.com/office/drawing/2014/main" val="424050186"/>
                  </a:ext>
                </a:extLst>
              </a:tr>
              <a:tr h="479821">
                <a:tc>
                  <a:txBody>
                    <a:bodyPr/>
                    <a:lstStyle/>
                    <a:p>
                      <a:pPr algn="l" fontAlgn="b"/>
                      <a:r>
                        <a:rPr lang="en-CA" sz="1600" u="none" strike="noStrike">
                          <a:effectLst/>
                          <a:latin typeface="Open Sans"/>
                          <a:ea typeface="Open Sans"/>
                          <a:cs typeface="Open Sans"/>
                        </a:rPr>
                        <a:t>Pago</a:t>
                      </a:r>
                      <a:endParaRPr lang="en-CA" sz="1600" b="0" i="0" u="none" strike="noStrike">
                        <a:solidFill>
                          <a:srgbClr val="000000"/>
                        </a:solidFill>
                        <a:effectLst/>
                        <a:latin typeface="Open Sans"/>
                        <a:ea typeface="Open Sans"/>
                        <a:cs typeface="Open Sans"/>
                      </a:endParaRPr>
                    </a:p>
                  </a:txBody>
                  <a:tcPr marL="3175" marR="3175" marT="3175" marB="0" anchor="b">
                    <a:solidFill>
                      <a:schemeClr val="accent5">
                        <a:lumMod val="40000"/>
                        <a:lumOff val="60000"/>
                      </a:schemeClr>
                    </a:solidFill>
                  </a:tcPr>
                </a:tc>
                <a:tc>
                  <a:txBody>
                    <a:bodyPr/>
                    <a:lstStyle/>
                    <a:p>
                      <a:pPr algn="r" fontAlgn="b"/>
                      <a:r>
                        <a:rPr lang="en-CA" sz="1600" u="none" strike="noStrike">
                          <a:effectLst/>
                          <a:latin typeface="Open Sans"/>
                          <a:ea typeface="Open Sans"/>
                          <a:cs typeface="Open Sans"/>
                        </a:rPr>
                        <a:t>$15</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$15</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$15</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$15</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$15</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$15</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$15</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$15</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$15</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$15</a:t>
                      </a:r>
                      <a:endParaRPr lang="en-CA" sz="1600" b="0" i="0" u="none" strike="noStrike">
                        <a:solidFill>
                          <a:srgbClr val="000000"/>
                        </a:solidFill>
                        <a:effectLst/>
                        <a:latin typeface="Open Sans"/>
                        <a:ea typeface="Open Sans"/>
                        <a:cs typeface="Open Sans"/>
                      </a:endParaRPr>
                    </a:p>
                  </a:txBody>
                  <a:tcPr marL="3175" marR="3175" marT="3175" marB="0" anchor="b"/>
                </a:tc>
                <a:extLst>
                  <a:ext uri="{0D108BD9-81ED-4DB2-BD59-A6C34878D82A}">
                    <a16:rowId xmlns:a16="http://schemas.microsoft.com/office/drawing/2014/main" val="1067105063"/>
                  </a:ext>
                </a:extLst>
              </a:tr>
              <a:tr h="335453">
                <a:tc>
                  <a:txBody>
                    <a:bodyPr/>
                    <a:lstStyle/>
                    <a:p>
                      <a:pPr algn="l" fontAlgn="b"/>
                      <a:r>
                        <a:rPr lang="en-CA" sz="1600" u="none" strike="noStrike">
                          <a:effectLst/>
                          <a:latin typeface="Open Sans"/>
                          <a:ea typeface="Open Sans"/>
                          <a:cs typeface="Open Sans"/>
                        </a:rPr>
                        <a:t>Valor actual</a:t>
                      </a:r>
                      <a:endParaRPr lang="en-CA" sz="1600" b="0" i="0" u="none" strike="noStrike">
                        <a:solidFill>
                          <a:srgbClr val="000000"/>
                        </a:solidFill>
                        <a:effectLst/>
                        <a:latin typeface="Open Sans"/>
                        <a:ea typeface="Open Sans"/>
                        <a:cs typeface="Open Sans"/>
                      </a:endParaRPr>
                    </a:p>
                  </a:txBody>
                  <a:tcPr marL="3175" marR="3175" marT="3175" marB="0" anchor="b">
                    <a:solidFill>
                      <a:schemeClr val="accent5">
                        <a:lumMod val="40000"/>
                        <a:lumOff val="60000"/>
                      </a:schemeClr>
                    </a:solidFill>
                  </a:tcPr>
                </a:tc>
                <a:tc>
                  <a:txBody>
                    <a:bodyPr/>
                    <a:lstStyle/>
                    <a:p>
                      <a:pPr algn="r" fontAlgn="b"/>
                      <a:r>
                        <a:rPr lang="en-CA" sz="1600" u="none" strike="noStrike">
                          <a:effectLst/>
                          <a:latin typeface="Open Sans"/>
                          <a:ea typeface="Open Sans"/>
                          <a:cs typeface="Open Sans"/>
                        </a:rPr>
                        <a:t>$15.00</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$14.15</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$13.35</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$12.59</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$11.88</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$11.21</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$10.57</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$9.98</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$9.41</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$8.88</a:t>
                      </a:r>
                      <a:endParaRPr lang="en-CA" sz="1600" b="0" i="0" u="none" strike="noStrike">
                        <a:solidFill>
                          <a:srgbClr val="000000"/>
                        </a:solidFill>
                        <a:effectLst/>
                        <a:latin typeface="Open Sans"/>
                        <a:ea typeface="Open Sans"/>
                        <a:cs typeface="Open Sans"/>
                      </a:endParaRPr>
                    </a:p>
                  </a:txBody>
                  <a:tcPr marL="3175" marR="3175" marT="3175" marB="0" anchor="b"/>
                </a:tc>
                <a:extLst>
                  <a:ext uri="{0D108BD9-81ED-4DB2-BD59-A6C34878D82A}">
                    <a16:rowId xmlns:a16="http://schemas.microsoft.com/office/drawing/2014/main" val="767522898"/>
                  </a:ext>
                </a:extLst>
              </a:tr>
            </a:tbl>
          </a:graphicData>
        </a:graphic>
      </p:graphicFrame>
      <p:sp>
        <p:nvSpPr>
          <p:cNvPr id="8" name="Oval 7">
            <a:extLst>
              <a:ext uri="{FF2B5EF4-FFF2-40B4-BE49-F238E27FC236}">
                <a16:creationId xmlns:a16="http://schemas.microsoft.com/office/drawing/2014/main" id="{FCF9A337-6FFB-5042-89CA-7C91D1992CFA}"/>
              </a:ext>
            </a:extLst>
          </p:cNvPr>
          <p:cNvSpPr/>
          <p:nvPr/>
        </p:nvSpPr>
        <p:spPr>
          <a:xfrm>
            <a:off x="7131210" y="9905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4_Slide24.mp3" descr="Lecture4_Slide24.mp3">
            <a:hlinkClick r:id="" action="ppaction://media"/>
            <a:extLst>
              <a:ext uri="{FF2B5EF4-FFF2-40B4-BE49-F238E27FC236}">
                <a16:creationId xmlns:a16="http://schemas.microsoft.com/office/drawing/2014/main" id="{C1CF4249-C8A2-FE4E-94B0-A1AFD53C3C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02575" y="1061865"/>
            <a:ext cx="812800" cy="812800"/>
          </a:xfrm>
          <a:prstGeom prst="rect">
            <a:avLst/>
          </a:prstGeom>
        </p:spPr>
      </p:pic>
    </p:spTree>
    <p:extLst>
      <p:ext uri="{BB962C8B-B14F-4D97-AF65-F5344CB8AC3E}">
        <p14:creationId xmlns:p14="http://schemas.microsoft.com/office/powerpoint/2010/main" val="18001571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12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4.4 Otros parámetros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24</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Límites de capacidad y actividad</a:t>
            </a:r>
          </a:p>
        </p:txBody>
      </p:sp>
      <p:sp>
        <p:nvSpPr>
          <p:cNvPr id="14" name="Content Placeholder 2">
            <a:extLst>
              <a:ext uri="{FF2B5EF4-FFF2-40B4-BE49-F238E27FC236}">
                <a16:creationId xmlns:a16="http://schemas.microsoft.com/office/drawing/2014/main" id="{C81F9D75-C911-4E5E-85E4-19B4FFFB597E}"/>
              </a:ext>
            </a:extLst>
          </p:cNvPr>
          <p:cNvSpPr txBox="1">
            <a:spLocks/>
          </p:cNvSpPr>
          <p:nvPr/>
        </p:nvSpPr>
        <p:spPr>
          <a:xfrm>
            <a:off x="6715588" y="5286690"/>
            <a:ext cx="4791594" cy="10106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GB" sz="1600">
              <a:latin typeface="Montserrat" panose="00000500000000000000"/>
            </a:endParaRPr>
          </a:p>
        </p:txBody>
      </p:sp>
      <p:sp>
        <p:nvSpPr>
          <p:cNvPr id="2" name="Content Placeholder 1"/>
          <p:cNvSpPr>
            <a:spLocks noGrp="1"/>
          </p:cNvSpPr>
          <p:nvPr>
            <p:ph idx="1"/>
          </p:nvPr>
        </p:nvSpPr>
        <p:spPr>
          <a:xfrm>
            <a:off x="663880" y="2582945"/>
            <a:ext cx="7898845" cy="2234969"/>
          </a:xfrm>
        </p:spPr>
        <p:txBody>
          <a:bodyPr vert="horz" lIns="91440" tIns="45720" rIns="91440" bIns="45720" rtlCol="0" anchor="t">
            <a:normAutofit lnSpcReduction="10000"/>
          </a:bodyPr>
          <a:lstStyle/>
          <a:p>
            <a:pPr marL="342900" indent="-342900">
              <a:buFont typeface="Arial" panose="020B0604020202020204" pitchFamily="34" charset="0"/>
              <a:buChar char="•"/>
            </a:pPr>
            <a:r>
              <a:rPr lang="en-US">
                <a:solidFill>
                  <a:srgbClr val="C00000"/>
                </a:solidFill>
                <a:latin typeface="Open Sans SemiBold"/>
                <a:ea typeface="Open Sans SemiBold"/>
                <a:cs typeface="Open Sans SemiBold"/>
              </a:rPr>
              <a:t>Límite mínimo y máximo de capacidad: </a:t>
            </a:r>
            <a:r>
              <a:rPr lang="en-US">
                <a:latin typeface="Open Sans SemiBold"/>
                <a:ea typeface="Open Sans SemiBold"/>
                <a:cs typeface="Open Sans SemiBold"/>
              </a:rPr>
              <a:t>limita la capacidad de una tecnología cada año</a:t>
            </a:r>
          </a:p>
          <a:p>
            <a:pPr marL="342900" indent="-342900">
              <a:buFont typeface="Arial" panose="020B0604020202020204" pitchFamily="34" charset="0"/>
              <a:buChar char="•"/>
            </a:pPr>
            <a:r>
              <a:rPr lang="en-US">
                <a:solidFill>
                  <a:srgbClr val="C00000"/>
                </a:solidFill>
                <a:latin typeface="Open Sans SemiBold"/>
                <a:ea typeface="Open Sans SemiBold"/>
                <a:cs typeface="Open Sans SemiBold"/>
              </a:rPr>
              <a:t>Límite mínimo y máximo de inversión en capacidad: </a:t>
            </a:r>
            <a:r>
              <a:rPr lang="en-US">
                <a:latin typeface="Open Sans SemiBold"/>
                <a:ea typeface="Open Sans SemiBold"/>
                <a:cs typeface="Open Sans SemiBold"/>
              </a:rPr>
              <a:t>limita cuánta capacidad de una tecnología puede añadirse cada año.</a:t>
            </a:r>
          </a:p>
          <a:p>
            <a:pPr marL="342900" indent="-342900">
              <a:buFont typeface="Arial" panose="020B0604020202020204" pitchFamily="34" charset="0"/>
              <a:buChar char="•"/>
            </a:pPr>
            <a:r>
              <a:rPr lang="en-US">
                <a:solidFill>
                  <a:srgbClr val="C00000"/>
                </a:solidFill>
                <a:latin typeface="Open Sans SemiBold"/>
                <a:ea typeface="Open Sans SemiBold"/>
                <a:cs typeface="Open Sans SemiBold"/>
              </a:rPr>
              <a:t>Límite inferior y superior de actividad: </a:t>
            </a:r>
            <a:r>
              <a:rPr lang="en-US">
                <a:latin typeface="Open Sans SemiBold"/>
                <a:ea typeface="Open Sans SemiBold"/>
                <a:cs typeface="Open Sans SemiBold"/>
              </a:rPr>
              <a:t>limita cuánto puede funcionar una tecnología cada año</a:t>
            </a:r>
          </a:p>
        </p:txBody>
      </p:sp>
      <p:sp>
        <p:nvSpPr>
          <p:cNvPr id="8" name="Oval 7">
            <a:extLst>
              <a:ext uri="{FF2B5EF4-FFF2-40B4-BE49-F238E27FC236}">
                <a16:creationId xmlns:a16="http://schemas.microsoft.com/office/drawing/2014/main" id="{F499EC9F-20AA-5D4B-8324-B06D38793CDE}"/>
              </a:ext>
            </a:extLst>
          </p:cNvPr>
          <p:cNvSpPr/>
          <p:nvPr/>
        </p:nvSpPr>
        <p:spPr>
          <a:xfrm>
            <a:off x="6582080" y="128012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4_Slide25.mp3" descr="Lecture4_Slide25.mp3">
            <a:hlinkClick r:id="" action="ppaction://media"/>
            <a:extLst>
              <a:ext uri="{FF2B5EF4-FFF2-40B4-BE49-F238E27FC236}">
                <a16:creationId xmlns:a16="http://schemas.microsoft.com/office/drawing/2014/main" id="{3E863787-A72E-C646-9491-B5C2DB0861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53445" y="1351485"/>
            <a:ext cx="812800" cy="812800"/>
          </a:xfrm>
          <a:prstGeom prst="rect">
            <a:avLst/>
          </a:prstGeom>
        </p:spPr>
      </p:pic>
    </p:spTree>
    <p:extLst>
      <p:ext uri="{BB962C8B-B14F-4D97-AF65-F5344CB8AC3E}">
        <p14:creationId xmlns:p14="http://schemas.microsoft.com/office/powerpoint/2010/main" val="157112894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80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9273F058-8973-9A4D-A6A9-F7F3E2B73AE7}"/>
              </a:ext>
            </a:extLst>
          </p:cNvPr>
          <p:cNvSpPr txBox="1"/>
          <p:nvPr/>
        </p:nvSpPr>
        <p:spPr>
          <a:xfrm>
            <a:off x="8675942" y="4876987"/>
            <a:ext cx="3318476"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ZA" sz="800" dirty="0">
                <a:solidFill>
                  <a:schemeClr val="bg1"/>
                </a:solidFill>
                <a:latin typeface="Open Sans"/>
                <a:ea typeface="+mn-lt"/>
                <a:cs typeface="+mn-lt"/>
              </a:rPr>
              <a:t>Gardumi F., Sridharan V. (KTH)., </a:t>
            </a:r>
            <a:r>
              <a:rPr lang="en-ZA" sz="800" kern="1200" dirty="0">
                <a:solidFill>
                  <a:schemeClr val="bg1"/>
                </a:solidFill>
                <a:latin typeface="Open Sans"/>
                <a:ea typeface="+mn-lt"/>
                <a:cs typeface="+mn-lt"/>
              </a:rPr>
              <a:t>Shivakumar A. (UNDESA)., </a:t>
            </a:r>
            <a:r>
              <a:rPr lang="en-ZA" sz="800" kern="1200" dirty="0" err="1">
                <a:solidFill>
                  <a:schemeClr val="bg1"/>
                </a:solidFill>
                <a:latin typeface="Open Sans"/>
                <a:ea typeface="+mn-lt"/>
                <a:cs typeface="+mn-lt"/>
              </a:rPr>
              <a:t>Niet</a:t>
            </a:r>
            <a:r>
              <a:rPr lang="en-ZA" sz="800" kern="1200" dirty="0">
                <a:solidFill>
                  <a:schemeClr val="bg1"/>
                </a:solidFill>
                <a:latin typeface="Open Sans"/>
                <a:ea typeface="+mn-lt"/>
                <a:cs typeface="+mn-lt"/>
              </a:rPr>
              <a:t> T. (SFU)., </a:t>
            </a:r>
            <a:r>
              <a:rPr lang="en-ZA" sz="800" dirty="0">
                <a:solidFill>
                  <a:schemeClr val="bg1"/>
                </a:solidFill>
                <a:latin typeface="Open Sans"/>
                <a:ea typeface="+mn-lt"/>
                <a:cs typeface="+mn-lt"/>
              </a:rPr>
              <a:t>Ramos E.P. (KTH)., Alfstad T., (UNDESA) 2021. Lecture 3: </a:t>
            </a:r>
            <a:r>
              <a:rPr lang="en-ZA" sz="800" kern="1200" dirty="0">
                <a:solidFill>
                  <a:schemeClr val="bg1"/>
                </a:solidFill>
                <a:latin typeface="Open Sans"/>
                <a:ea typeface="+mn-lt"/>
                <a:cs typeface="+mn-lt"/>
              </a:rPr>
              <a:t>Energy </a:t>
            </a:r>
            <a:r>
              <a:rPr lang="en-ZA" sz="800" dirty="0">
                <a:solidFill>
                  <a:schemeClr val="bg1"/>
                </a:solidFill>
                <a:latin typeface="Open Sans"/>
                <a:ea typeface="+mn-lt"/>
                <a:cs typeface="+mn-lt"/>
              </a:rPr>
              <a:t>modelling</a:t>
            </a:r>
            <a:r>
              <a:rPr lang="en-ZA" sz="800" kern="1200" dirty="0">
                <a:solidFill>
                  <a:schemeClr val="bg1"/>
                </a:solidFill>
                <a:latin typeface="Open Sans"/>
                <a:ea typeface="+mn-lt"/>
                <a:cs typeface="+mn-lt"/>
              </a:rPr>
              <a:t> tools and </a:t>
            </a:r>
            <a:r>
              <a:rPr lang="en-ZA" sz="800" kern="1200" dirty="0" err="1">
                <a:solidFill>
                  <a:schemeClr val="bg1"/>
                </a:solidFill>
                <a:latin typeface="Open Sans"/>
                <a:ea typeface="+mn-lt"/>
                <a:cs typeface="+mn-lt"/>
              </a:rPr>
              <a:t>OSeMOSYS</a:t>
            </a:r>
            <a:r>
              <a:rPr lang="en-ZA" sz="800" kern="1200" dirty="0">
                <a:solidFill>
                  <a:schemeClr val="bg1"/>
                </a:solidFill>
                <a:latin typeface="Open Sans"/>
                <a:ea typeface="+mn-lt"/>
                <a:cs typeface="+mn-lt"/>
              </a:rPr>
              <a:t>. Release Version 1.0.  [online presentation</a:t>
            </a:r>
            <a:r>
              <a:rPr lang="en-ZA" sz="800" dirty="0">
                <a:solidFill>
                  <a:schemeClr val="bg1"/>
                </a:solidFill>
                <a:latin typeface="Open Sans"/>
                <a:ea typeface="+mn-lt"/>
                <a:cs typeface="+mn-lt"/>
              </a:rPr>
              <a:t>]. Climate Compatible Growth Programme, </a:t>
            </a:r>
            <a:r>
              <a:rPr lang="en-GB" sz="800" dirty="0">
                <a:solidFill>
                  <a:schemeClr val="bg1"/>
                </a:solidFill>
                <a:latin typeface="Open Sans"/>
                <a:ea typeface="+mn-lt"/>
                <a:cs typeface="+mn-lt"/>
              </a:rPr>
              <a:t>United Nations Development Program and United Nations Department of Economic and Social Affairs</a:t>
            </a:r>
            <a:r>
              <a:rPr lang="en-ZA" sz="800" dirty="0">
                <a:solidFill>
                  <a:schemeClr val="bg1"/>
                </a:solidFill>
                <a:latin typeface="Open Sans"/>
                <a:ea typeface="+mn-lt"/>
                <a:cs typeface="+mn-lt"/>
              </a:rPr>
              <a:t>.</a:t>
            </a:r>
            <a:endParaRPr lang="en-ZA" sz="800" kern="1200" dirty="0">
              <a:solidFill>
                <a:schemeClr val="bg1"/>
              </a:solidFill>
              <a:latin typeface="Open Sans"/>
              <a:ea typeface="+mn-lt"/>
              <a:cs typeface="+mn-lt"/>
            </a:endParaRPr>
          </a:p>
        </p:txBody>
      </p:sp>
      <p:sp>
        <p:nvSpPr>
          <p:cNvPr id="5" name="TextBox 3">
            <a:extLst>
              <a:ext uri="{FF2B5EF4-FFF2-40B4-BE49-F238E27FC236}">
                <a16:creationId xmlns:a16="http://schemas.microsoft.com/office/drawing/2014/main" id="{6118A036-40B5-7941-9F5C-C34537869F14}"/>
              </a:ext>
            </a:extLst>
          </p:cNvPr>
          <p:cNvSpPr txBox="1"/>
          <p:nvPr/>
        </p:nvSpPr>
        <p:spPr>
          <a:xfrm>
            <a:off x="9899301" y="5905083"/>
            <a:ext cx="2045564"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800" kern="1200" dirty="0">
                <a:solidFill>
                  <a:schemeClr val="bg1"/>
                </a:solidFill>
                <a:latin typeface="Open Sans"/>
                <a:ea typeface="+mn-lt"/>
                <a:cs typeface="+mn-lt"/>
              </a:rPr>
              <a:t>CCG courses (this will take </a:t>
            </a:r>
            <a:br>
              <a:rPr lang="en-ZA" sz="800" kern="1200" dirty="0">
                <a:solidFill>
                  <a:schemeClr val="bg1"/>
                </a:solidFill>
                <a:latin typeface="Open Sans"/>
                <a:ea typeface="+mn-lt"/>
                <a:cs typeface="+mn-lt"/>
              </a:rPr>
            </a:br>
            <a:r>
              <a:rPr lang="en-ZA" sz="800" kern="1200" dirty="0">
                <a:solidFill>
                  <a:schemeClr val="bg1"/>
                </a:solidFill>
                <a:latin typeface="Open Sans"/>
                <a:ea typeface="+mn-lt"/>
                <a:cs typeface="+mn-lt"/>
              </a:rPr>
              <a:t>you to the website link http://</a:t>
            </a:r>
            <a:r>
              <a:rPr lang="en-ZA" sz="800" kern="1200" dirty="0" err="1">
                <a:solidFill>
                  <a:schemeClr val="bg1"/>
                </a:solidFill>
                <a:latin typeface="Open Sans"/>
                <a:ea typeface="+mn-lt"/>
                <a:cs typeface="+mn-lt"/>
              </a:rPr>
              <a:t>www.ClimateCompatibleGrowth.com</a:t>
            </a:r>
            <a:r>
              <a:rPr lang="en-ZA" sz="800" kern="1200" dirty="0">
                <a:solidFill>
                  <a:schemeClr val="bg1"/>
                </a:solidFill>
                <a:latin typeface="Open Sans"/>
                <a:ea typeface="+mn-lt"/>
                <a:cs typeface="+mn-lt"/>
              </a:rPr>
              <a:t>/</a:t>
            </a:r>
            <a:r>
              <a:rPr lang="en-ZA" sz="800" kern="1200" dirty="0" err="1">
                <a:solidFill>
                  <a:schemeClr val="bg1"/>
                </a:solidFill>
                <a:latin typeface="Open Sans"/>
                <a:ea typeface="+mn-lt"/>
                <a:cs typeface="+mn-lt"/>
              </a:rPr>
              <a:t>teachingmaterials</a:t>
            </a:r>
            <a:r>
              <a:rPr lang="en-ZA" sz="800" kern="1200" dirty="0">
                <a:solidFill>
                  <a:schemeClr val="bg1"/>
                </a:solidFill>
                <a:latin typeface="Open Sans"/>
                <a:ea typeface="+mn-lt"/>
                <a:cs typeface="+mn-lt"/>
              </a:rPr>
              <a:t>)</a:t>
            </a:r>
          </a:p>
        </p:txBody>
      </p:sp>
      <p:grpSp>
        <p:nvGrpSpPr>
          <p:cNvPr id="6" name="Group 5">
            <a:extLst>
              <a:ext uri="{FF2B5EF4-FFF2-40B4-BE49-F238E27FC236}">
                <a16:creationId xmlns:a16="http://schemas.microsoft.com/office/drawing/2014/main" id="{866D01C7-254F-134B-A264-6BADB438F6AF}"/>
              </a:ext>
            </a:extLst>
          </p:cNvPr>
          <p:cNvGrpSpPr/>
          <p:nvPr/>
        </p:nvGrpSpPr>
        <p:grpSpPr>
          <a:xfrm>
            <a:off x="3339465" y="4126495"/>
            <a:ext cx="1877504" cy="558800"/>
            <a:chOff x="929196" y="5461000"/>
            <a:chExt cx="1877504" cy="558800"/>
          </a:xfrm>
        </p:grpSpPr>
        <p:sp>
          <p:nvSpPr>
            <p:cNvPr id="7" name="Rounded Rectangle 6">
              <a:hlinkClick r:id="rId3"/>
              <a:extLst>
                <a:ext uri="{FF2B5EF4-FFF2-40B4-BE49-F238E27FC236}">
                  <a16:creationId xmlns:a16="http://schemas.microsoft.com/office/drawing/2014/main" id="{C3A0A0EA-8E65-CD43-875D-CA5E7B98729A}"/>
                </a:ext>
              </a:extLst>
            </p:cNvPr>
            <p:cNvSpPr/>
            <p:nvPr/>
          </p:nvSpPr>
          <p:spPr>
            <a:xfrm>
              <a:off x="929196" y="5461000"/>
              <a:ext cx="1877504" cy="558800"/>
            </a:xfrm>
            <a:prstGeom prst="roundRect">
              <a:avLst/>
            </a:prstGeom>
            <a:solidFill>
              <a:srgbClr val="4E71BD"/>
            </a:solidFill>
            <a:ln>
              <a:solidFill>
                <a:srgbClr val="485E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972F97D-43DA-5E49-AEE9-83AE9878D439}"/>
                </a:ext>
              </a:extLst>
            </p:cNvPr>
            <p:cNvSpPr txBox="1"/>
            <p:nvPr/>
          </p:nvSpPr>
          <p:spPr>
            <a:xfrm>
              <a:off x="951053" y="5551169"/>
              <a:ext cx="1792147" cy="369332"/>
            </a:xfrm>
            <a:prstGeom prst="rect">
              <a:avLst/>
            </a:prstGeom>
            <a:noFill/>
            <a:ln>
              <a:noFill/>
            </a:ln>
          </p:spPr>
          <p:txBody>
            <a:bodyPr wrap="square" rtlCol="0">
              <a:spAutoFit/>
            </a:bodyPr>
            <a:lstStyle/>
            <a:p>
              <a:pPr algn="ctr"/>
              <a:r>
                <a:rPr lang="en-US" dirty="0" err="1">
                  <a:solidFill>
                    <a:schemeClr val="bg1"/>
                  </a:solidFill>
                </a:rPr>
                <a:t>Hacer</a:t>
              </a:r>
              <a:r>
                <a:rPr lang="en-US" dirty="0">
                  <a:solidFill>
                    <a:schemeClr val="bg1"/>
                  </a:solidFill>
                </a:rPr>
                <a:t> </a:t>
              </a:r>
              <a:r>
                <a:rPr lang="en-US" dirty="0" err="1">
                  <a:solidFill>
                    <a:schemeClr val="bg1"/>
                  </a:solidFill>
                </a:rPr>
                <a:t>prueba</a:t>
              </a:r>
              <a:endParaRPr lang="en-US" dirty="0">
                <a:solidFill>
                  <a:schemeClr val="bg1"/>
                </a:solidFill>
              </a:endParaRPr>
            </a:p>
          </p:txBody>
        </p:sp>
      </p:grpSp>
    </p:spTree>
    <p:extLst>
      <p:ext uri="{BB962C8B-B14F-4D97-AF65-F5344CB8AC3E}">
        <p14:creationId xmlns:p14="http://schemas.microsoft.com/office/powerpoint/2010/main" val="219953519"/>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4.1 Capacidad y actividad</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a:lstStyle/>
          <a:p>
            <a:r>
              <a:rPr lang="en-US"/>
              <a:t>Una panadería tiene una máquina de hacer pan.</a:t>
            </a:r>
          </a:p>
          <a:p>
            <a:r>
              <a:rPr lang="en-US"/>
              <a:t>Si la máquina se carga con 5 kg de harina y 4 </a:t>
            </a:r>
            <a:r>
              <a:rPr lang="en-US" err="1"/>
              <a:t>litros </a:t>
            </a:r>
            <a:r>
              <a:rPr lang="en-US"/>
              <a:t>de agua, al cabo de una hora produce 50 baguettes.</a:t>
            </a:r>
          </a:p>
          <a:p>
            <a:endParaRPr lang="en-US"/>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3</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Empezando por un ejemplo</a:t>
            </a:r>
          </a:p>
        </p:txBody>
      </p:sp>
      <p:sp>
        <p:nvSpPr>
          <p:cNvPr id="12" name="Text Placeholder 11">
            <a:extLst>
              <a:ext uri="{FF2B5EF4-FFF2-40B4-BE49-F238E27FC236}">
                <a16:creationId xmlns:a16="http://schemas.microsoft.com/office/drawing/2014/main" id="{3EDF10E0-B7B1-7B4F-8888-22DF4E1AA93D}"/>
              </a:ext>
            </a:extLst>
          </p:cNvPr>
          <p:cNvSpPr>
            <a:spLocks noGrp="1"/>
          </p:cNvSpPr>
          <p:nvPr>
            <p:ph type="body" sz="quarter" idx="17"/>
          </p:nvPr>
        </p:nvSpPr>
        <p:spPr>
          <a:xfrm>
            <a:off x="663574" y="6007019"/>
            <a:ext cx="5800352" cy="386498"/>
          </a:xfrm>
        </p:spPr>
        <p:txBody>
          <a:bodyPr/>
          <a:lstStyle/>
          <a:p>
            <a:r>
              <a:rPr lang="en-GB" b="1"/>
              <a:t>Fuente de la imagen</a:t>
            </a:r>
            <a:r>
              <a:rPr lang="en-GB"/>
              <a:t>: Olga </a:t>
            </a:r>
            <a:r>
              <a:rPr lang="en-GB" err="1"/>
              <a:t>Kudriavtseva</a:t>
            </a:r>
            <a:r>
              <a:rPr lang="en-GB"/>
              <a:t>, </a:t>
            </a:r>
            <a:r>
              <a:rPr lang="en-GB">
                <a:hlinkClick r:id="rId5"/>
              </a:rPr>
              <a:t>foto </a:t>
            </a:r>
            <a:r>
              <a:rPr lang="en-GB"/>
              <a:t>de </a:t>
            </a:r>
            <a:r>
              <a:rPr lang="en-GB" err="1">
                <a:hlinkClick r:id="rId6"/>
              </a:rPr>
              <a:t>Unsplash</a:t>
            </a:r>
            <a:r>
              <a:rPr lang="en-GB"/>
              <a:t>; Laura </a:t>
            </a:r>
            <a:r>
              <a:rPr lang="en-GB" err="1"/>
              <a:t>Mitulla</a:t>
            </a:r>
            <a:r>
              <a:rPr lang="en-GB"/>
              <a:t>, </a:t>
            </a:r>
            <a:r>
              <a:rPr lang="en-GB">
                <a:hlinkClick r:id="rId7"/>
              </a:rPr>
              <a:t>foto</a:t>
            </a:r>
            <a:r>
              <a:rPr lang="en-GB"/>
              <a:t>, de </a:t>
            </a:r>
            <a:r>
              <a:rPr lang="en-GB" err="1">
                <a:hlinkClick r:id="rId6"/>
              </a:rPr>
              <a:t>Unsplash</a:t>
            </a:r>
            <a:r>
              <a:rPr lang="en-GB"/>
              <a:t>; </a:t>
            </a:r>
            <a:r>
              <a:rPr lang="en-GB" err="1"/>
              <a:t>Frédéric Dupont</a:t>
            </a:r>
            <a:r>
              <a:rPr lang="en-GB"/>
              <a:t>, </a:t>
            </a:r>
            <a:r>
              <a:rPr lang="en-GB">
                <a:hlinkClick r:id="rId8"/>
              </a:rPr>
              <a:t>foto</a:t>
            </a:r>
            <a:r>
              <a:rPr lang="en-GB"/>
              <a:t>, de </a:t>
            </a:r>
            <a:r>
              <a:rPr lang="en-GB" err="1">
                <a:hlinkClick r:id="rId6"/>
              </a:rPr>
              <a:t>Unsplash</a:t>
            </a:r>
            <a:r>
              <a:rPr lang="en-GB"/>
              <a:t>; </a:t>
            </a:r>
            <a:r>
              <a:rPr lang="en-GB" err="1"/>
              <a:t>CampusFrance </a:t>
            </a:r>
            <a:r>
              <a:rPr lang="en-GB"/>
              <a:t>, </a:t>
            </a:r>
            <a:r>
              <a:rPr lang="en-GB">
                <a:hlinkClick r:id="rId9"/>
              </a:rPr>
              <a:t>foto</a:t>
            </a:r>
            <a:r>
              <a:rPr lang="en-GB"/>
              <a:t>, con licencia </a:t>
            </a:r>
            <a:r>
              <a:rPr lang="en-GB">
                <a:hlinkClick r:id="rId10"/>
              </a:rPr>
              <a:t>CC 0</a:t>
            </a:r>
            <a:endParaRPr lang="en-GB"/>
          </a:p>
        </p:txBody>
      </p:sp>
      <p:sp>
        <p:nvSpPr>
          <p:cNvPr id="11" name="Arrow: Right 14">
            <a:extLst>
              <a:ext uri="{FF2B5EF4-FFF2-40B4-BE49-F238E27FC236}">
                <a16:creationId xmlns:a16="http://schemas.microsoft.com/office/drawing/2014/main" id="{1F73D0BD-59D6-4572-9CB7-FD5E51978517}"/>
              </a:ext>
            </a:extLst>
          </p:cNvPr>
          <p:cNvSpPr/>
          <p:nvPr/>
        </p:nvSpPr>
        <p:spPr>
          <a:xfrm>
            <a:off x="3802912" y="4160026"/>
            <a:ext cx="1306997" cy="27659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Montserrat" panose="00000500000000000000"/>
            </a:endParaRPr>
          </a:p>
        </p:txBody>
      </p:sp>
      <p:sp>
        <p:nvSpPr>
          <p:cNvPr id="14" name="Arrow: Right 16">
            <a:extLst>
              <a:ext uri="{FF2B5EF4-FFF2-40B4-BE49-F238E27FC236}">
                <a16:creationId xmlns:a16="http://schemas.microsoft.com/office/drawing/2014/main" id="{80FF0364-C362-450B-8BA5-6A0346CC3975}"/>
              </a:ext>
            </a:extLst>
          </p:cNvPr>
          <p:cNvSpPr/>
          <p:nvPr/>
        </p:nvSpPr>
        <p:spPr>
          <a:xfrm>
            <a:off x="6394878" y="4580909"/>
            <a:ext cx="1186136" cy="31006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Montserrat" panose="00000500000000000000"/>
            </a:endParaRPr>
          </a:p>
        </p:txBody>
      </p:sp>
      <p:sp>
        <p:nvSpPr>
          <p:cNvPr id="15" name="Content Placeholder 2">
            <a:extLst>
              <a:ext uri="{FF2B5EF4-FFF2-40B4-BE49-F238E27FC236}">
                <a16:creationId xmlns:a16="http://schemas.microsoft.com/office/drawing/2014/main" id="{9B03B76B-78DC-4CD0-9CFF-2669FA210958}"/>
              </a:ext>
            </a:extLst>
          </p:cNvPr>
          <p:cNvSpPr txBox="1">
            <a:spLocks/>
          </p:cNvSpPr>
          <p:nvPr/>
        </p:nvSpPr>
        <p:spPr>
          <a:xfrm>
            <a:off x="2061648" y="4075812"/>
            <a:ext cx="975852" cy="5941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a:latin typeface="Open Sans" panose="020B0606030504020204" pitchFamily="34" charset="0"/>
                <a:ea typeface="Open Sans" panose="020B0606030504020204" pitchFamily="34" charset="0"/>
                <a:cs typeface="Open Sans" panose="020B0606030504020204" pitchFamily="34" charset="0"/>
              </a:rPr>
              <a:t>5 kg de harina</a:t>
            </a:r>
          </a:p>
          <a:p>
            <a:pPr marL="0" indent="0">
              <a:buFont typeface="Arial" panose="020B0604020202020204" pitchFamily="34" charset="0"/>
              <a:buNone/>
            </a:pPr>
            <a:endParaRPr lang="en-US">
              <a:latin typeface="Montserrat" panose="00000500000000000000"/>
            </a:endParaRPr>
          </a:p>
          <a:p>
            <a:pPr marL="0" indent="0">
              <a:buFont typeface="Arial" panose="020B0604020202020204" pitchFamily="34" charset="0"/>
              <a:buNone/>
            </a:pPr>
            <a:endParaRPr lang="en-US" sz="1800">
              <a:latin typeface="Open Sans" panose="020B0606030504020204" pitchFamily="34" charset="0"/>
              <a:ea typeface="Open Sans" panose="020B0606030504020204" pitchFamily="34" charset="0"/>
              <a:cs typeface="Open Sans" panose="020B0606030504020204" pitchFamily="34" charset="0"/>
            </a:endParaRPr>
          </a:p>
          <a:p>
            <a:pPr marL="0" indent="0">
              <a:buFont typeface="Arial" panose="020B0604020202020204" pitchFamily="34" charset="0"/>
              <a:buNone/>
            </a:pPr>
            <a:endParaRPr lang="en-US">
              <a:latin typeface="Montserrat" panose="00000500000000000000"/>
            </a:endParaRPr>
          </a:p>
          <a:p>
            <a:endParaRPr lang="en-US">
              <a:latin typeface="Montserrat" panose="00000500000000000000"/>
            </a:endParaRPr>
          </a:p>
        </p:txBody>
      </p:sp>
      <p:sp>
        <p:nvSpPr>
          <p:cNvPr id="16" name="Content Placeholder 2">
            <a:extLst>
              <a:ext uri="{FF2B5EF4-FFF2-40B4-BE49-F238E27FC236}">
                <a16:creationId xmlns:a16="http://schemas.microsoft.com/office/drawing/2014/main" id="{5DEE7131-14C5-4728-80C2-3B8CBFD5C011}"/>
              </a:ext>
            </a:extLst>
          </p:cNvPr>
          <p:cNvSpPr txBox="1">
            <a:spLocks/>
          </p:cNvSpPr>
          <p:nvPr/>
        </p:nvSpPr>
        <p:spPr>
          <a:xfrm>
            <a:off x="2085112" y="4985712"/>
            <a:ext cx="975852" cy="5941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a:latin typeface="Open Sans" panose="020B0606030504020204" pitchFamily="34" charset="0"/>
                <a:ea typeface="Open Sans" panose="020B0606030504020204" pitchFamily="34" charset="0"/>
                <a:cs typeface="Open Sans" panose="020B0606030504020204" pitchFamily="34" charset="0"/>
              </a:rPr>
              <a:t>4 l de agua</a:t>
            </a:r>
          </a:p>
          <a:p>
            <a:pPr marL="0" indent="0">
              <a:buFont typeface="Arial" panose="020B0604020202020204" pitchFamily="34" charset="0"/>
              <a:buNone/>
            </a:pPr>
            <a:endParaRPr lang="en-US">
              <a:latin typeface="Montserrat" panose="00000500000000000000"/>
            </a:endParaRPr>
          </a:p>
          <a:p>
            <a:pPr marL="0" indent="0">
              <a:buFont typeface="Arial" panose="020B0604020202020204" pitchFamily="34" charset="0"/>
              <a:buNone/>
            </a:pPr>
            <a:endParaRPr lang="en-US">
              <a:latin typeface="Montserrat" panose="00000500000000000000"/>
            </a:endParaRPr>
          </a:p>
          <a:p>
            <a:pPr marL="0" indent="0">
              <a:buFont typeface="Arial" panose="020B0604020202020204" pitchFamily="34" charset="0"/>
              <a:buNone/>
            </a:pPr>
            <a:endParaRPr lang="en-US">
              <a:latin typeface="Montserrat" panose="00000500000000000000"/>
            </a:endParaRPr>
          </a:p>
          <a:p>
            <a:endParaRPr lang="en-US">
              <a:latin typeface="Montserrat" panose="00000500000000000000"/>
            </a:endParaRPr>
          </a:p>
        </p:txBody>
      </p:sp>
      <p:sp>
        <p:nvSpPr>
          <p:cNvPr id="17" name="Content Placeholder 2">
            <a:extLst>
              <a:ext uri="{FF2B5EF4-FFF2-40B4-BE49-F238E27FC236}">
                <a16:creationId xmlns:a16="http://schemas.microsoft.com/office/drawing/2014/main" id="{4D140B70-E036-4996-9474-CDA8DEE27045}"/>
              </a:ext>
            </a:extLst>
          </p:cNvPr>
          <p:cNvSpPr txBox="1">
            <a:spLocks/>
          </p:cNvSpPr>
          <p:nvPr/>
        </p:nvSpPr>
        <p:spPr>
          <a:xfrm>
            <a:off x="7136325" y="3719484"/>
            <a:ext cx="2091956" cy="4540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a:latin typeface="Open Sans" panose="020B0606030504020204" pitchFamily="34" charset="0"/>
                <a:ea typeface="Open Sans" panose="020B0606030504020204" pitchFamily="34" charset="0"/>
                <a:cs typeface="Open Sans" panose="020B0606030504020204" pitchFamily="34" charset="0"/>
              </a:rPr>
              <a:t>50 baguettes</a:t>
            </a:r>
          </a:p>
          <a:p>
            <a:pPr algn="ctr"/>
            <a:endParaRPr lang="en-US">
              <a:latin typeface="Montserrat" panose="00000500000000000000"/>
            </a:endParaRPr>
          </a:p>
        </p:txBody>
      </p:sp>
      <p:sp>
        <p:nvSpPr>
          <p:cNvPr id="18" name="Text Placeholder 21">
            <a:extLst>
              <a:ext uri="{FF2B5EF4-FFF2-40B4-BE49-F238E27FC236}">
                <a16:creationId xmlns:a16="http://schemas.microsoft.com/office/drawing/2014/main" id="{FF6215C3-7148-4C6F-BF2E-B9C7949131E3}"/>
              </a:ext>
            </a:extLst>
          </p:cNvPr>
          <p:cNvSpPr txBox="1">
            <a:spLocks/>
          </p:cNvSpPr>
          <p:nvPr/>
        </p:nvSpPr>
        <p:spPr>
          <a:xfrm>
            <a:off x="8443183" y="5911013"/>
            <a:ext cx="2206808" cy="368431"/>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000">
              <a:latin typeface="Times"/>
              <a:cs typeface="Times"/>
            </a:endParaRPr>
          </a:p>
        </p:txBody>
      </p:sp>
      <p:pic>
        <p:nvPicPr>
          <p:cNvPr id="19" name="Picture 6" descr="A picture containing indoor, food, dish&#10;&#10;Description automatically generated">
            <a:extLst>
              <a:ext uri="{FF2B5EF4-FFF2-40B4-BE49-F238E27FC236}">
                <a16:creationId xmlns:a16="http://schemas.microsoft.com/office/drawing/2014/main" id="{169529BB-1306-4DE6-9B8D-507FCFDA0CCA}"/>
              </a:ext>
            </a:extLst>
          </p:cNvPr>
          <p:cNvPicPr>
            <a:picLocks noChangeAspect="1"/>
          </p:cNvPicPr>
          <p:nvPr/>
        </p:nvPicPr>
        <p:blipFill>
          <a:blip r:embed="rId11"/>
          <a:stretch>
            <a:fillRect/>
          </a:stretch>
        </p:blipFill>
        <p:spPr>
          <a:xfrm>
            <a:off x="7753110" y="4110241"/>
            <a:ext cx="858386" cy="1124678"/>
          </a:xfrm>
          <a:prstGeom prst="rect">
            <a:avLst/>
          </a:prstGeom>
        </p:spPr>
      </p:pic>
      <p:pic>
        <p:nvPicPr>
          <p:cNvPr id="21" name="Picture 6" descr="A picture containing indoor&#10;&#10;Description automatically generated">
            <a:extLst>
              <a:ext uri="{FF2B5EF4-FFF2-40B4-BE49-F238E27FC236}">
                <a16:creationId xmlns:a16="http://schemas.microsoft.com/office/drawing/2014/main" id="{FE28F3B2-2A46-44E3-9E80-C114C3FD3B30}"/>
              </a:ext>
            </a:extLst>
          </p:cNvPr>
          <p:cNvPicPr>
            <a:picLocks noChangeAspect="1"/>
          </p:cNvPicPr>
          <p:nvPr/>
        </p:nvPicPr>
        <p:blipFill>
          <a:blip r:embed="rId12"/>
          <a:stretch>
            <a:fillRect/>
          </a:stretch>
        </p:blipFill>
        <p:spPr>
          <a:xfrm>
            <a:off x="2990487" y="3816331"/>
            <a:ext cx="559791" cy="856249"/>
          </a:xfrm>
          <a:prstGeom prst="rect">
            <a:avLst/>
          </a:prstGeom>
        </p:spPr>
      </p:pic>
      <p:pic>
        <p:nvPicPr>
          <p:cNvPr id="22" name="Picture 7" descr="A picture containing cup, dessert&#10;&#10;Description automatically generated">
            <a:extLst>
              <a:ext uri="{FF2B5EF4-FFF2-40B4-BE49-F238E27FC236}">
                <a16:creationId xmlns:a16="http://schemas.microsoft.com/office/drawing/2014/main" id="{252FAF17-506E-4BC1-A9F5-25B1235A0116}"/>
              </a:ext>
            </a:extLst>
          </p:cNvPr>
          <p:cNvPicPr>
            <a:picLocks noChangeAspect="1"/>
          </p:cNvPicPr>
          <p:nvPr/>
        </p:nvPicPr>
        <p:blipFill>
          <a:blip r:embed="rId13"/>
          <a:stretch>
            <a:fillRect/>
          </a:stretch>
        </p:blipFill>
        <p:spPr>
          <a:xfrm>
            <a:off x="5251977" y="4010285"/>
            <a:ext cx="955509" cy="1451011"/>
          </a:xfrm>
          <a:prstGeom prst="rect">
            <a:avLst/>
          </a:prstGeom>
        </p:spPr>
      </p:pic>
      <p:sp>
        <p:nvSpPr>
          <p:cNvPr id="23" name="Text Placeholder 21">
            <a:extLst>
              <a:ext uri="{FF2B5EF4-FFF2-40B4-BE49-F238E27FC236}">
                <a16:creationId xmlns:a16="http://schemas.microsoft.com/office/drawing/2014/main" id="{32593439-8943-4E83-BFFD-6C2E0AA2DAA3}"/>
              </a:ext>
            </a:extLst>
          </p:cNvPr>
          <p:cNvSpPr txBox="1">
            <a:spLocks/>
          </p:cNvSpPr>
          <p:nvPr/>
        </p:nvSpPr>
        <p:spPr>
          <a:xfrm>
            <a:off x="2340197" y="4628576"/>
            <a:ext cx="2206808" cy="368431"/>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000">
              <a:latin typeface="Times"/>
              <a:cs typeface="Times"/>
            </a:endParaRPr>
          </a:p>
        </p:txBody>
      </p:sp>
      <p:pic>
        <p:nvPicPr>
          <p:cNvPr id="25" name="Picture 26" descr="A picture containing wall, indoor&#10;&#10;Description automatically generated">
            <a:extLst>
              <a:ext uri="{FF2B5EF4-FFF2-40B4-BE49-F238E27FC236}">
                <a16:creationId xmlns:a16="http://schemas.microsoft.com/office/drawing/2014/main" id="{8BB185FC-4AE2-4768-8847-7CCC6FF8EF14}"/>
              </a:ext>
            </a:extLst>
          </p:cNvPr>
          <p:cNvPicPr>
            <a:picLocks noChangeAspect="1"/>
          </p:cNvPicPr>
          <p:nvPr/>
        </p:nvPicPr>
        <p:blipFill>
          <a:blip r:embed="rId14"/>
          <a:stretch>
            <a:fillRect/>
          </a:stretch>
        </p:blipFill>
        <p:spPr>
          <a:xfrm>
            <a:off x="3002753" y="4767385"/>
            <a:ext cx="559791" cy="899727"/>
          </a:xfrm>
          <a:prstGeom prst="rect">
            <a:avLst/>
          </a:prstGeom>
        </p:spPr>
      </p:pic>
      <p:sp>
        <p:nvSpPr>
          <p:cNvPr id="26" name="Arrow: Right 14">
            <a:extLst>
              <a:ext uri="{FF2B5EF4-FFF2-40B4-BE49-F238E27FC236}">
                <a16:creationId xmlns:a16="http://schemas.microsoft.com/office/drawing/2014/main" id="{1F73D0BD-59D6-4572-9CB7-FD5E51978517}"/>
              </a:ext>
            </a:extLst>
          </p:cNvPr>
          <p:cNvSpPr/>
          <p:nvPr/>
        </p:nvSpPr>
        <p:spPr>
          <a:xfrm>
            <a:off x="3817086" y="4865324"/>
            <a:ext cx="1306997" cy="27659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Montserrat" panose="00000500000000000000"/>
            </a:endParaRPr>
          </a:p>
        </p:txBody>
      </p:sp>
      <p:sp>
        <p:nvSpPr>
          <p:cNvPr id="20" name="Oval 19">
            <a:extLst>
              <a:ext uri="{FF2B5EF4-FFF2-40B4-BE49-F238E27FC236}">
                <a16:creationId xmlns:a16="http://schemas.microsoft.com/office/drawing/2014/main" id="{B927E187-93E2-DE42-8750-CA44E21422CD}"/>
              </a:ext>
            </a:extLst>
          </p:cNvPr>
          <p:cNvSpPr/>
          <p:nvPr/>
        </p:nvSpPr>
        <p:spPr>
          <a:xfrm>
            <a:off x="8415481" y="932573"/>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4_Slide3.mp3" descr="Lecture4_Slide3.mp3">
            <a:hlinkClick r:id="" action="ppaction://media"/>
            <a:extLst>
              <a:ext uri="{FF2B5EF4-FFF2-40B4-BE49-F238E27FC236}">
                <a16:creationId xmlns:a16="http://schemas.microsoft.com/office/drawing/2014/main" id="{09DDECAA-C4B8-F247-8A91-0F43E79E35F5}"/>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415481" y="991108"/>
            <a:ext cx="812800" cy="812800"/>
          </a:xfrm>
          <a:prstGeom prst="rect">
            <a:avLst/>
          </a:prstGeom>
        </p:spPr>
      </p:pic>
    </p:spTree>
    <p:extLst>
      <p:ext uri="{BB962C8B-B14F-4D97-AF65-F5344CB8AC3E}">
        <p14:creationId xmlns:p14="http://schemas.microsoft.com/office/powerpoint/2010/main" val="368471077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a:xfrm>
            <a:off x="663573" y="544016"/>
            <a:ext cx="9457150" cy="1325563"/>
          </a:xfrm>
        </p:spPr>
        <p:txBody>
          <a:bodyPr/>
          <a:lstStyle/>
          <a:p>
            <a:r>
              <a:rPr lang="en-US" dirty="0"/>
              <a:t>4.1 </a:t>
            </a:r>
            <a:r>
              <a:rPr lang="en-US" dirty="0" err="1"/>
              <a:t>Capacidad</a:t>
            </a:r>
            <a:r>
              <a:rPr lang="en-US" dirty="0"/>
              <a:t> y </a:t>
            </a:r>
            <a:r>
              <a:rPr lang="en-US" dirty="0" err="1"/>
              <a:t>actividad</a:t>
            </a:r>
            <a:endParaRPr lang="en-US" dirty="0"/>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vert="horz" lIns="91440" tIns="45720" rIns="91440" bIns="45720" rtlCol="0" anchor="t">
            <a:normAutofit/>
          </a:bodyPr>
          <a:lstStyle/>
          <a:p>
            <a:r>
              <a:rPr lang="en-US">
                <a:latin typeface="Open Sans SemiBold"/>
                <a:ea typeface="Open Sans SemiBold"/>
                <a:cs typeface="Open Sans SemiBold"/>
              </a:rPr>
              <a:t>Si queremos más pan en una hora, tenemos que aumentar nuestra capacidad, es decir, instalar más máquinas en la panadería</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4</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Empezando por un ejemplo</a:t>
            </a:r>
          </a:p>
        </p:txBody>
      </p:sp>
      <p:sp>
        <p:nvSpPr>
          <p:cNvPr id="12" name="Text Placeholder 11">
            <a:extLst>
              <a:ext uri="{FF2B5EF4-FFF2-40B4-BE49-F238E27FC236}">
                <a16:creationId xmlns:a16="http://schemas.microsoft.com/office/drawing/2014/main" id="{3EDF10E0-B7B1-7B4F-8888-22DF4E1AA93D}"/>
              </a:ext>
            </a:extLst>
          </p:cNvPr>
          <p:cNvSpPr>
            <a:spLocks noGrp="1"/>
          </p:cNvSpPr>
          <p:nvPr>
            <p:ph type="body" sz="quarter" idx="17"/>
          </p:nvPr>
        </p:nvSpPr>
        <p:spPr>
          <a:xfrm>
            <a:off x="663573" y="6131576"/>
            <a:ext cx="6166700" cy="254614"/>
          </a:xfrm>
        </p:spPr>
        <p:txBody>
          <a:bodyPr/>
          <a:lstStyle/>
          <a:p>
            <a:r>
              <a:rPr lang="en-GB" b="1"/>
              <a:t>Fuente de la imagen</a:t>
            </a:r>
            <a:r>
              <a:rPr lang="en-GB"/>
              <a:t>: </a:t>
            </a:r>
            <a:r>
              <a:rPr lang="en-GB" err="1"/>
              <a:t>Frédéric Dupont</a:t>
            </a:r>
            <a:r>
              <a:rPr lang="en-GB"/>
              <a:t>, </a:t>
            </a:r>
            <a:r>
              <a:rPr lang="en-GB">
                <a:hlinkClick r:id="rId5"/>
              </a:rPr>
              <a:t>foto</a:t>
            </a:r>
            <a:r>
              <a:rPr lang="en-GB"/>
              <a:t>, de </a:t>
            </a:r>
            <a:r>
              <a:rPr lang="en-GB" err="1">
                <a:hlinkClick r:id="rId6"/>
              </a:rPr>
              <a:t>Unsplash</a:t>
            </a:r>
            <a:r>
              <a:rPr lang="en-GB"/>
              <a:t>; </a:t>
            </a:r>
            <a:r>
              <a:rPr lang="en-GB" err="1"/>
              <a:t>CampusFrance </a:t>
            </a:r>
            <a:r>
              <a:rPr lang="en-GB"/>
              <a:t>, </a:t>
            </a:r>
            <a:r>
              <a:rPr lang="en-GB">
                <a:hlinkClick r:id="rId7"/>
              </a:rPr>
              <a:t>foto</a:t>
            </a:r>
            <a:r>
              <a:rPr lang="en-GB"/>
              <a:t>, con licencia </a:t>
            </a:r>
            <a:r>
              <a:rPr lang="en-GB">
                <a:hlinkClick r:id="rId8"/>
              </a:rPr>
              <a:t>CC 0</a:t>
            </a:r>
            <a:endParaRPr lang="en-GB"/>
          </a:p>
        </p:txBody>
      </p:sp>
      <p:sp>
        <p:nvSpPr>
          <p:cNvPr id="14" name="Arrow: Right 16">
            <a:extLst>
              <a:ext uri="{FF2B5EF4-FFF2-40B4-BE49-F238E27FC236}">
                <a16:creationId xmlns:a16="http://schemas.microsoft.com/office/drawing/2014/main" id="{80FF0364-C362-450B-8BA5-6A0346CC3975}"/>
              </a:ext>
            </a:extLst>
          </p:cNvPr>
          <p:cNvSpPr/>
          <p:nvPr/>
        </p:nvSpPr>
        <p:spPr>
          <a:xfrm>
            <a:off x="4280294" y="4244215"/>
            <a:ext cx="1186136" cy="31006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Montserrat" panose="00000500000000000000"/>
            </a:endParaRPr>
          </a:p>
        </p:txBody>
      </p:sp>
      <p:sp>
        <p:nvSpPr>
          <p:cNvPr id="18" name="Text Placeholder 21">
            <a:extLst>
              <a:ext uri="{FF2B5EF4-FFF2-40B4-BE49-F238E27FC236}">
                <a16:creationId xmlns:a16="http://schemas.microsoft.com/office/drawing/2014/main" id="{FF6215C3-7148-4C6F-BF2E-B9C7949131E3}"/>
              </a:ext>
            </a:extLst>
          </p:cNvPr>
          <p:cNvSpPr txBox="1">
            <a:spLocks/>
          </p:cNvSpPr>
          <p:nvPr/>
        </p:nvSpPr>
        <p:spPr>
          <a:xfrm>
            <a:off x="8443183" y="5911013"/>
            <a:ext cx="2206808" cy="368431"/>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000">
              <a:latin typeface="Times"/>
              <a:cs typeface="Times"/>
            </a:endParaRPr>
          </a:p>
        </p:txBody>
      </p:sp>
      <p:pic>
        <p:nvPicPr>
          <p:cNvPr id="19" name="Picture 6" descr="A picture containing indoor, food, dish&#10;&#10;Description automatically generated">
            <a:extLst>
              <a:ext uri="{FF2B5EF4-FFF2-40B4-BE49-F238E27FC236}">
                <a16:creationId xmlns:a16="http://schemas.microsoft.com/office/drawing/2014/main" id="{169529BB-1306-4DE6-9B8D-507FCFDA0CCA}"/>
              </a:ext>
            </a:extLst>
          </p:cNvPr>
          <p:cNvPicPr>
            <a:picLocks noChangeAspect="1"/>
          </p:cNvPicPr>
          <p:nvPr/>
        </p:nvPicPr>
        <p:blipFill>
          <a:blip r:embed="rId9"/>
          <a:stretch>
            <a:fillRect/>
          </a:stretch>
        </p:blipFill>
        <p:spPr>
          <a:xfrm>
            <a:off x="5638526" y="3773547"/>
            <a:ext cx="858386" cy="1124678"/>
          </a:xfrm>
          <a:prstGeom prst="rect">
            <a:avLst/>
          </a:prstGeom>
        </p:spPr>
      </p:pic>
      <p:pic>
        <p:nvPicPr>
          <p:cNvPr id="22" name="Picture 7" descr="A picture containing cup, dessert&#10;&#10;Description automatically generated">
            <a:extLst>
              <a:ext uri="{FF2B5EF4-FFF2-40B4-BE49-F238E27FC236}">
                <a16:creationId xmlns:a16="http://schemas.microsoft.com/office/drawing/2014/main" id="{252FAF17-506E-4BC1-A9F5-25B1235A0116}"/>
              </a:ext>
            </a:extLst>
          </p:cNvPr>
          <p:cNvPicPr>
            <a:picLocks noChangeAspect="1"/>
          </p:cNvPicPr>
          <p:nvPr/>
        </p:nvPicPr>
        <p:blipFill>
          <a:blip r:embed="rId10"/>
          <a:stretch>
            <a:fillRect/>
          </a:stretch>
        </p:blipFill>
        <p:spPr>
          <a:xfrm>
            <a:off x="3443601" y="3346908"/>
            <a:ext cx="602607" cy="915103"/>
          </a:xfrm>
          <a:prstGeom prst="rect">
            <a:avLst/>
          </a:prstGeom>
        </p:spPr>
      </p:pic>
      <p:sp>
        <p:nvSpPr>
          <p:cNvPr id="23" name="Text Placeholder 21">
            <a:extLst>
              <a:ext uri="{FF2B5EF4-FFF2-40B4-BE49-F238E27FC236}">
                <a16:creationId xmlns:a16="http://schemas.microsoft.com/office/drawing/2014/main" id="{32593439-8943-4E83-BFFD-6C2E0AA2DAA3}"/>
              </a:ext>
            </a:extLst>
          </p:cNvPr>
          <p:cNvSpPr txBox="1">
            <a:spLocks/>
          </p:cNvSpPr>
          <p:nvPr/>
        </p:nvSpPr>
        <p:spPr>
          <a:xfrm>
            <a:off x="2340197" y="4628576"/>
            <a:ext cx="2206808" cy="368431"/>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000">
              <a:latin typeface="Times"/>
              <a:cs typeface="Times"/>
            </a:endParaRPr>
          </a:p>
        </p:txBody>
      </p:sp>
      <p:pic>
        <p:nvPicPr>
          <p:cNvPr id="20" name="Picture 6" descr="A picture containing indoor, food, dish&#10;&#10;Description automatically generated">
            <a:extLst>
              <a:ext uri="{FF2B5EF4-FFF2-40B4-BE49-F238E27FC236}">
                <a16:creationId xmlns:a16="http://schemas.microsoft.com/office/drawing/2014/main" id="{169529BB-1306-4DE6-9B8D-507FCFDA0CCA}"/>
              </a:ext>
            </a:extLst>
          </p:cNvPr>
          <p:cNvPicPr>
            <a:picLocks noChangeAspect="1"/>
          </p:cNvPicPr>
          <p:nvPr/>
        </p:nvPicPr>
        <p:blipFill>
          <a:blip r:embed="rId9"/>
          <a:stretch>
            <a:fillRect/>
          </a:stretch>
        </p:blipFill>
        <p:spPr>
          <a:xfrm>
            <a:off x="6588372" y="3766457"/>
            <a:ext cx="858386" cy="1124678"/>
          </a:xfrm>
          <a:prstGeom prst="rect">
            <a:avLst/>
          </a:prstGeom>
        </p:spPr>
      </p:pic>
      <p:pic>
        <p:nvPicPr>
          <p:cNvPr id="24" name="Picture 6" descr="A picture containing indoor, food, dish&#10;&#10;Description automatically generated">
            <a:extLst>
              <a:ext uri="{FF2B5EF4-FFF2-40B4-BE49-F238E27FC236}">
                <a16:creationId xmlns:a16="http://schemas.microsoft.com/office/drawing/2014/main" id="{169529BB-1306-4DE6-9B8D-507FCFDA0CCA}"/>
              </a:ext>
            </a:extLst>
          </p:cNvPr>
          <p:cNvPicPr>
            <a:picLocks noChangeAspect="1"/>
          </p:cNvPicPr>
          <p:nvPr/>
        </p:nvPicPr>
        <p:blipFill>
          <a:blip r:embed="rId9"/>
          <a:stretch>
            <a:fillRect/>
          </a:stretch>
        </p:blipFill>
        <p:spPr>
          <a:xfrm>
            <a:off x="7548846" y="3748734"/>
            <a:ext cx="858386" cy="1124678"/>
          </a:xfrm>
          <a:prstGeom prst="rect">
            <a:avLst/>
          </a:prstGeom>
        </p:spPr>
      </p:pic>
      <p:sp>
        <p:nvSpPr>
          <p:cNvPr id="27" name="Content Placeholder 2">
            <a:extLst>
              <a:ext uri="{FF2B5EF4-FFF2-40B4-BE49-F238E27FC236}">
                <a16:creationId xmlns:a16="http://schemas.microsoft.com/office/drawing/2014/main" id="{FDF83631-B07D-4D34-8411-1DDCAE92591C}"/>
              </a:ext>
            </a:extLst>
          </p:cNvPr>
          <p:cNvSpPr txBox="1">
            <a:spLocks/>
          </p:cNvSpPr>
          <p:nvPr/>
        </p:nvSpPr>
        <p:spPr>
          <a:xfrm>
            <a:off x="1202350" y="5219353"/>
            <a:ext cx="3760306" cy="4495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ltLang="en-US" sz="14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CAPACIDAD: </a:t>
            </a:r>
            <a:r>
              <a:rPr lang="en-US" altLang="en-US" sz="1400" b="1" dirty="0">
                <a:latin typeface="Open Sans" panose="020B0606030504020204" pitchFamily="34" charset="0"/>
                <a:ea typeface="Open Sans" panose="020B0606030504020204" pitchFamily="34" charset="0"/>
                <a:cs typeface="Open Sans" panose="020B0606030504020204" pitchFamily="34" charset="0"/>
              </a:rPr>
              <a:t>150 baguettes </a:t>
            </a:r>
            <a:r>
              <a:rPr lang="en-US" altLang="en-US" sz="1400" b="1" dirty="0" err="1">
                <a:latin typeface="Open Sans" panose="020B0606030504020204" pitchFamily="34" charset="0"/>
                <a:ea typeface="Open Sans" panose="020B0606030504020204" pitchFamily="34" charset="0"/>
                <a:cs typeface="Open Sans" panose="020B0606030504020204" pitchFamily="34" charset="0"/>
              </a:rPr>
              <a:t>por</a:t>
            </a:r>
            <a:r>
              <a:rPr lang="en-US" altLang="en-US" sz="1400" b="1" dirty="0">
                <a:latin typeface="Open Sans" panose="020B0606030504020204" pitchFamily="34" charset="0"/>
                <a:ea typeface="Open Sans" panose="020B0606030504020204" pitchFamily="34" charset="0"/>
                <a:cs typeface="Open Sans" panose="020B0606030504020204" pitchFamily="34" charset="0"/>
              </a:rPr>
              <a:t> hora</a:t>
            </a:r>
            <a:endParaRPr lang="en-US" altLang="en-US" sz="14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8" name="Content Placeholder 2">
            <a:extLst>
              <a:ext uri="{FF2B5EF4-FFF2-40B4-BE49-F238E27FC236}">
                <a16:creationId xmlns:a16="http://schemas.microsoft.com/office/drawing/2014/main" id="{DB41811F-0C44-49AF-AB70-069495C6288F}"/>
              </a:ext>
            </a:extLst>
          </p:cNvPr>
          <p:cNvSpPr txBox="1">
            <a:spLocks/>
          </p:cNvSpPr>
          <p:nvPr/>
        </p:nvSpPr>
        <p:spPr>
          <a:xfrm>
            <a:off x="5075676" y="5223753"/>
            <a:ext cx="5068387" cy="4495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ltLang="en-US" sz="14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ACTIVIDAD: </a:t>
            </a:r>
            <a:r>
              <a:rPr lang="en-US" altLang="en-US" sz="1400" b="1" dirty="0">
                <a:latin typeface="Open Sans" panose="020B0606030504020204" pitchFamily="34" charset="0"/>
                <a:ea typeface="Open Sans" panose="020B0606030504020204" pitchFamily="34" charset="0"/>
                <a:cs typeface="Open Sans" panose="020B0606030504020204" pitchFamily="34" charset="0"/>
              </a:rPr>
              <a:t>150 baguettes </a:t>
            </a:r>
            <a:r>
              <a:rPr lang="en-US" altLang="en-US" sz="1400" b="1" dirty="0" err="1">
                <a:latin typeface="Open Sans" panose="020B0606030504020204" pitchFamily="34" charset="0"/>
                <a:ea typeface="Open Sans" panose="020B0606030504020204" pitchFamily="34" charset="0"/>
                <a:cs typeface="Open Sans" panose="020B0606030504020204" pitchFamily="34" charset="0"/>
              </a:rPr>
              <a:t>en</a:t>
            </a:r>
            <a:r>
              <a:rPr lang="en-US" altLang="en-US" sz="1400" b="1" dirty="0">
                <a:latin typeface="Open Sans" panose="020B0606030504020204" pitchFamily="34" charset="0"/>
                <a:ea typeface="Open Sans" panose="020B0606030504020204" pitchFamily="34" charset="0"/>
                <a:cs typeface="Open Sans" panose="020B0606030504020204" pitchFamily="34" charset="0"/>
              </a:rPr>
              <a:t> la </a:t>
            </a:r>
            <a:r>
              <a:rPr lang="en-US" altLang="en-US" sz="1400" b="1" dirty="0" err="1">
                <a:latin typeface="Open Sans" panose="020B0606030504020204" pitchFamily="34" charset="0"/>
                <a:ea typeface="Open Sans" panose="020B0606030504020204" pitchFamily="34" charset="0"/>
                <a:cs typeface="Open Sans" panose="020B0606030504020204" pitchFamily="34" charset="0"/>
              </a:rPr>
              <a:t>próxima</a:t>
            </a:r>
            <a:r>
              <a:rPr lang="en-US" altLang="en-US" sz="1400" b="1" dirty="0">
                <a:latin typeface="Open Sans" panose="020B0606030504020204" pitchFamily="34" charset="0"/>
                <a:ea typeface="Open Sans" panose="020B0606030504020204" pitchFamily="34" charset="0"/>
                <a:cs typeface="Open Sans" panose="020B0606030504020204" pitchFamily="34" charset="0"/>
              </a:rPr>
              <a:t> 1 hora</a:t>
            </a:r>
          </a:p>
        </p:txBody>
      </p:sp>
      <p:pic>
        <p:nvPicPr>
          <p:cNvPr id="17" name="Picture 7" descr="A picture containing cup, dessert&#10;&#10;Description automatically generated">
            <a:extLst>
              <a:ext uri="{FF2B5EF4-FFF2-40B4-BE49-F238E27FC236}">
                <a16:creationId xmlns:a16="http://schemas.microsoft.com/office/drawing/2014/main" id="{252FAF17-506E-4BC1-A9F5-25B1235A0116}"/>
              </a:ext>
            </a:extLst>
          </p:cNvPr>
          <p:cNvPicPr>
            <a:picLocks noChangeAspect="1"/>
          </p:cNvPicPr>
          <p:nvPr/>
        </p:nvPicPr>
        <p:blipFill>
          <a:blip r:embed="rId10"/>
          <a:stretch>
            <a:fillRect/>
          </a:stretch>
        </p:blipFill>
        <p:spPr>
          <a:xfrm>
            <a:off x="3438696" y="4311073"/>
            <a:ext cx="602607" cy="915103"/>
          </a:xfrm>
          <a:prstGeom prst="rect">
            <a:avLst/>
          </a:prstGeom>
        </p:spPr>
      </p:pic>
      <p:pic>
        <p:nvPicPr>
          <p:cNvPr id="21" name="Picture 7" descr="A picture containing cup, dessert&#10;&#10;Description automatically generated">
            <a:extLst>
              <a:ext uri="{FF2B5EF4-FFF2-40B4-BE49-F238E27FC236}">
                <a16:creationId xmlns:a16="http://schemas.microsoft.com/office/drawing/2014/main" id="{252FAF17-506E-4BC1-A9F5-25B1235A0116}"/>
              </a:ext>
            </a:extLst>
          </p:cNvPr>
          <p:cNvPicPr>
            <a:picLocks noChangeAspect="1"/>
          </p:cNvPicPr>
          <p:nvPr/>
        </p:nvPicPr>
        <p:blipFill>
          <a:blip r:embed="rId10"/>
          <a:stretch>
            <a:fillRect/>
          </a:stretch>
        </p:blipFill>
        <p:spPr>
          <a:xfrm>
            <a:off x="2741972" y="3815638"/>
            <a:ext cx="602607" cy="915103"/>
          </a:xfrm>
          <a:prstGeom prst="rect">
            <a:avLst/>
          </a:prstGeom>
        </p:spPr>
      </p:pic>
      <p:sp>
        <p:nvSpPr>
          <p:cNvPr id="25" name="Oval 24">
            <a:extLst>
              <a:ext uri="{FF2B5EF4-FFF2-40B4-BE49-F238E27FC236}">
                <a16:creationId xmlns:a16="http://schemas.microsoft.com/office/drawing/2014/main" id="{6D906045-70A6-F84D-BC8B-CA550B9D9646}"/>
              </a:ext>
            </a:extLst>
          </p:cNvPr>
          <p:cNvSpPr/>
          <p:nvPr/>
        </p:nvSpPr>
        <p:spPr>
          <a:xfrm>
            <a:off x="8244255" y="94645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4_Slide5.mp3" descr="Lecture4_Slide5.mp3">
            <a:hlinkClick r:id="" action="ppaction://media"/>
            <a:extLst>
              <a:ext uri="{FF2B5EF4-FFF2-40B4-BE49-F238E27FC236}">
                <a16:creationId xmlns:a16="http://schemas.microsoft.com/office/drawing/2014/main" id="{56C02961-7AAF-A84E-B6BF-6C0B374F124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244255" y="987720"/>
            <a:ext cx="812800" cy="812800"/>
          </a:xfrm>
          <a:prstGeom prst="rect">
            <a:avLst/>
          </a:prstGeom>
        </p:spPr>
      </p:pic>
    </p:spTree>
    <p:extLst>
      <p:ext uri="{BB962C8B-B14F-4D97-AF65-F5344CB8AC3E}">
        <p14:creationId xmlns:p14="http://schemas.microsoft.com/office/powerpoint/2010/main" val="32086909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59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4.1 Capacidad y actividad</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5</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Aplicación al sistema energético</a:t>
            </a:r>
          </a:p>
        </p:txBody>
      </p:sp>
      <p:sp>
        <p:nvSpPr>
          <p:cNvPr id="12" name="Text Placeholder 11">
            <a:extLst>
              <a:ext uri="{FF2B5EF4-FFF2-40B4-BE49-F238E27FC236}">
                <a16:creationId xmlns:a16="http://schemas.microsoft.com/office/drawing/2014/main" id="{3EDF10E0-B7B1-7B4F-8888-22DF4E1AA93D}"/>
              </a:ext>
            </a:extLst>
          </p:cNvPr>
          <p:cNvSpPr>
            <a:spLocks noGrp="1"/>
          </p:cNvSpPr>
          <p:nvPr>
            <p:ph type="body" sz="quarter" idx="17"/>
          </p:nvPr>
        </p:nvSpPr>
        <p:spPr>
          <a:xfrm>
            <a:off x="663574" y="6007019"/>
            <a:ext cx="5543911" cy="386498"/>
          </a:xfrm>
        </p:spPr>
        <p:txBody>
          <a:bodyPr/>
          <a:lstStyle/>
          <a:p>
            <a:r>
              <a:rPr lang="en-GB" b="1"/>
              <a:t>Fuente de la imagen</a:t>
            </a:r>
            <a:r>
              <a:rPr lang="en-GB"/>
              <a:t>: oatsy40 , </a:t>
            </a:r>
            <a:r>
              <a:rPr lang="en-GB">
                <a:hlinkClick r:id="rId5"/>
              </a:rPr>
              <a:t>foto</a:t>
            </a:r>
            <a:r>
              <a:rPr lang="en-GB"/>
              <a:t>, con licencia </a:t>
            </a:r>
            <a:r>
              <a:rPr lang="en-GB">
                <a:hlinkClick r:id="rId6"/>
              </a:rPr>
              <a:t>CC BY</a:t>
            </a:r>
            <a:r>
              <a:rPr lang="en-GB"/>
              <a:t>; Public Domain Photos, </a:t>
            </a:r>
            <a:r>
              <a:rPr lang="en-GB">
                <a:hlinkClick r:id="rId7"/>
              </a:rPr>
              <a:t>foto</a:t>
            </a:r>
            <a:r>
              <a:rPr lang="en-GB"/>
              <a:t>, con licencia </a:t>
            </a:r>
            <a:r>
              <a:rPr lang="en-GB">
                <a:hlinkClick r:id="rId6"/>
              </a:rPr>
              <a:t>CC BY</a:t>
            </a:r>
            <a:r>
              <a:rPr lang="en-GB"/>
              <a:t>; </a:t>
            </a:r>
            <a:r>
              <a:rPr lang="en-GB" err="1"/>
              <a:t>Bernt Rostad </a:t>
            </a:r>
            <a:r>
              <a:rPr lang="en-GB"/>
              <a:t>, </a:t>
            </a:r>
            <a:r>
              <a:rPr lang="en-GB">
                <a:hlinkClick r:id="rId8"/>
              </a:rPr>
              <a:t>foto</a:t>
            </a:r>
            <a:r>
              <a:rPr lang="en-GB"/>
              <a:t>, con licencia </a:t>
            </a:r>
            <a:r>
              <a:rPr lang="en-GB">
                <a:hlinkClick r:id="rId6"/>
              </a:rPr>
              <a:t>CC BY</a:t>
            </a:r>
            <a:endParaRPr lang="en-GB"/>
          </a:p>
        </p:txBody>
      </p:sp>
      <p:sp>
        <p:nvSpPr>
          <p:cNvPr id="18" name="Text Placeholder 21">
            <a:extLst>
              <a:ext uri="{FF2B5EF4-FFF2-40B4-BE49-F238E27FC236}">
                <a16:creationId xmlns:a16="http://schemas.microsoft.com/office/drawing/2014/main" id="{FF6215C3-7148-4C6F-BF2E-B9C7949131E3}"/>
              </a:ext>
            </a:extLst>
          </p:cNvPr>
          <p:cNvSpPr txBox="1">
            <a:spLocks/>
          </p:cNvSpPr>
          <p:nvPr/>
        </p:nvSpPr>
        <p:spPr>
          <a:xfrm>
            <a:off x="8443183" y="5911013"/>
            <a:ext cx="2206808" cy="368431"/>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000">
              <a:latin typeface="Times"/>
              <a:cs typeface="Times"/>
            </a:endParaRPr>
          </a:p>
        </p:txBody>
      </p:sp>
      <p:sp>
        <p:nvSpPr>
          <p:cNvPr id="25" name="Arrow: Right 23">
            <a:extLst>
              <a:ext uri="{FF2B5EF4-FFF2-40B4-BE49-F238E27FC236}">
                <a16:creationId xmlns:a16="http://schemas.microsoft.com/office/drawing/2014/main" id="{7C66CC47-7776-48BC-BC52-3A403E7F5858}"/>
              </a:ext>
            </a:extLst>
          </p:cNvPr>
          <p:cNvSpPr/>
          <p:nvPr/>
        </p:nvSpPr>
        <p:spPr>
          <a:xfrm>
            <a:off x="3023903" y="3504413"/>
            <a:ext cx="1431578" cy="44950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ontserrat" panose="00000500000000000000"/>
            </a:endParaRPr>
          </a:p>
        </p:txBody>
      </p:sp>
      <p:sp>
        <p:nvSpPr>
          <p:cNvPr id="26" name="Arrow: Right 25">
            <a:extLst>
              <a:ext uri="{FF2B5EF4-FFF2-40B4-BE49-F238E27FC236}">
                <a16:creationId xmlns:a16="http://schemas.microsoft.com/office/drawing/2014/main" id="{3A957962-3FAC-4117-8F8C-B471F8B3E85F}"/>
              </a:ext>
            </a:extLst>
          </p:cNvPr>
          <p:cNvSpPr/>
          <p:nvPr/>
        </p:nvSpPr>
        <p:spPr>
          <a:xfrm>
            <a:off x="6411480" y="3504412"/>
            <a:ext cx="1431578" cy="44950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ontserrat" panose="00000500000000000000"/>
            </a:endParaRPr>
          </a:p>
        </p:txBody>
      </p:sp>
      <p:pic>
        <p:nvPicPr>
          <p:cNvPr id="29" name="Picture 10" descr="A picture containing rock, outdoor, rocky, pile&#10;&#10;Description automatically generated">
            <a:extLst>
              <a:ext uri="{FF2B5EF4-FFF2-40B4-BE49-F238E27FC236}">
                <a16:creationId xmlns:a16="http://schemas.microsoft.com/office/drawing/2014/main" id="{B92D9831-27E6-4511-96A5-61025139C4C0}"/>
              </a:ext>
            </a:extLst>
          </p:cNvPr>
          <p:cNvPicPr>
            <a:picLocks noChangeAspect="1"/>
          </p:cNvPicPr>
          <p:nvPr/>
        </p:nvPicPr>
        <p:blipFill>
          <a:blip r:embed="rId9"/>
          <a:stretch>
            <a:fillRect/>
          </a:stretch>
        </p:blipFill>
        <p:spPr>
          <a:xfrm>
            <a:off x="1350608" y="3333273"/>
            <a:ext cx="1390919" cy="791783"/>
          </a:xfrm>
          <a:prstGeom prst="rect">
            <a:avLst/>
          </a:prstGeom>
        </p:spPr>
      </p:pic>
      <p:pic>
        <p:nvPicPr>
          <p:cNvPr id="30" name="Picture 12" descr="A picture containing light, dark&#10;&#10;Description automatically generated">
            <a:extLst>
              <a:ext uri="{FF2B5EF4-FFF2-40B4-BE49-F238E27FC236}">
                <a16:creationId xmlns:a16="http://schemas.microsoft.com/office/drawing/2014/main" id="{AD32DB8E-BB61-402C-AF3D-4FE030AF80F1}"/>
              </a:ext>
            </a:extLst>
          </p:cNvPr>
          <p:cNvPicPr>
            <a:picLocks noChangeAspect="1"/>
          </p:cNvPicPr>
          <p:nvPr/>
        </p:nvPicPr>
        <p:blipFill>
          <a:blip r:embed="rId10"/>
          <a:stretch>
            <a:fillRect/>
          </a:stretch>
        </p:blipFill>
        <p:spPr>
          <a:xfrm>
            <a:off x="8030674" y="2882923"/>
            <a:ext cx="1301262" cy="1735016"/>
          </a:xfrm>
          <a:prstGeom prst="rect">
            <a:avLst/>
          </a:prstGeom>
        </p:spPr>
      </p:pic>
      <p:pic>
        <p:nvPicPr>
          <p:cNvPr id="31" name="Picture 13" descr="A picture containing smoke, sky, train, outdoor&#10;&#10;Description automatically generated">
            <a:extLst>
              <a:ext uri="{FF2B5EF4-FFF2-40B4-BE49-F238E27FC236}">
                <a16:creationId xmlns:a16="http://schemas.microsoft.com/office/drawing/2014/main" id="{4E904CA4-A5B0-4E06-91F5-FCB6021378A8}"/>
              </a:ext>
            </a:extLst>
          </p:cNvPr>
          <p:cNvPicPr>
            <a:picLocks noChangeAspect="1"/>
          </p:cNvPicPr>
          <p:nvPr/>
        </p:nvPicPr>
        <p:blipFill>
          <a:blip r:embed="rId11"/>
          <a:stretch>
            <a:fillRect/>
          </a:stretch>
        </p:blipFill>
        <p:spPr>
          <a:xfrm>
            <a:off x="4771957" y="2952164"/>
            <a:ext cx="1235557" cy="1644509"/>
          </a:xfrm>
          <a:prstGeom prst="rect">
            <a:avLst/>
          </a:prstGeom>
        </p:spPr>
      </p:pic>
      <p:sp>
        <p:nvSpPr>
          <p:cNvPr id="32" name="Content Placeholder 2">
            <a:extLst>
              <a:ext uri="{FF2B5EF4-FFF2-40B4-BE49-F238E27FC236}">
                <a16:creationId xmlns:a16="http://schemas.microsoft.com/office/drawing/2014/main" id="{F1DD271E-125A-4A48-9BBE-1CB32C133AA4}"/>
              </a:ext>
            </a:extLst>
          </p:cNvPr>
          <p:cNvSpPr txBox="1">
            <a:spLocks/>
          </p:cNvSpPr>
          <p:nvPr/>
        </p:nvSpPr>
        <p:spPr>
          <a:xfrm>
            <a:off x="719708" y="4272862"/>
            <a:ext cx="2820964" cy="7602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en-US" sz="1400" b="1">
                <a:solidFill>
                  <a:srgbClr val="C00000"/>
                </a:solidFill>
                <a:latin typeface="Open Sans" panose="020B0606030504020204" pitchFamily="34" charset="0"/>
                <a:ea typeface="Open Sans" panose="020B0606030504020204" pitchFamily="34" charset="0"/>
                <a:cs typeface="Open Sans" panose="020B0606030504020204" pitchFamily="34" charset="0"/>
              </a:rPr>
              <a:t>ACTIVIDAD: </a:t>
            </a:r>
            <a:r>
              <a:rPr lang="en-US" altLang="en-US" sz="1400">
                <a:latin typeface="Open Sans" panose="020B0606030504020204" pitchFamily="34" charset="0"/>
                <a:ea typeface="Open Sans" panose="020B0606030504020204" pitchFamily="34" charset="0"/>
                <a:cs typeface="Open Sans" panose="020B0606030504020204" pitchFamily="34" charset="0"/>
              </a:rPr>
              <a:t>3000 GJ de carbón en una hora, 6000 GJ en dos horas, y así sucesivamente...</a:t>
            </a:r>
          </a:p>
        </p:txBody>
      </p:sp>
      <p:sp>
        <p:nvSpPr>
          <p:cNvPr id="33" name="Content Placeholder 2">
            <a:extLst>
              <a:ext uri="{FF2B5EF4-FFF2-40B4-BE49-F238E27FC236}">
                <a16:creationId xmlns:a16="http://schemas.microsoft.com/office/drawing/2014/main" id="{5F87AE8C-D4C0-4167-A757-DD14D78D9714}"/>
              </a:ext>
            </a:extLst>
          </p:cNvPr>
          <p:cNvSpPr txBox="1">
            <a:spLocks/>
          </p:cNvSpPr>
          <p:nvPr/>
        </p:nvSpPr>
        <p:spPr>
          <a:xfrm>
            <a:off x="7466855" y="4715297"/>
            <a:ext cx="3100745" cy="7602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en-US" sz="1400" b="1">
                <a:solidFill>
                  <a:srgbClr val="C00000"/>
                </a:solidFill>
                <a:latin typeface="Open Sans" panose="020B0606030504020204" pitchFamily="34" charset="0"/>
                <a:ea typeface="Open Sans" panose="020B0606030504020204" pitchFamily="34" charset="0"/>
                <a:cs typeface="Open Sans" panose="020B0606030504020204" pitchFamily="34" charset="0"/>
              </a:rPr>
              <a:t>ACTIVIDAD: </a:t>
            </a:r>
            <a:r>
              <a:rPr lang="en-US" altLang="en-US" sz="1400">
                <a:latin typeface="Open Sans" panose="020B0606030504020204" pitchFamily="34" charset="0"/>
                <a:ea typeface="Open Sans" panose="020B0606030504020204" pitchFamily="34" charset="0"/>
                <a:cs typeface="Open Sans" panose="020B0606030504020204" pitchFamily="34" charset="0"/>
              </a:rPr>
              <a:t>1000 GJ de electricidad en una hora, 2000 GJ en dos horas, y así sucesivamente...</a:t>
            </a:r>
          </a:p>
        </p:txBody>
      </p:sp>
      <p:sp>
        <p:nvSpPr>
          <p:cNvPr id="36" name="TextBox 35">
            <a:extLst>
              <a:ext uri="{FF2B5EF4-FFF2-40B4-BE49-F238E27FC236}">
                <a16:creationId xmlns:a16="http://schemas.microsoft.com/office/drawing/2014/main" id="{98DB6AD4-C218-4FAA-B48C-E6BF3FDECB94}"/>
              </a:ext>
            </a:extLst>
          </p:cNvPr>
          <p:cNvSpPr txBox="1"/>
          <p:nvPr/>
        </p:nvSpPr>
        <p:spPr>
          <a:xfrm>
            <a:off x="3244297" y="4710300"/>
            <a:ext cx="4290875" cy="954107"/>
          </a:xfrm>
          <a:prstGeom prst="rect">
            <a:avLst/>
          </a:prstGeom>
          <a:noFill/>
        </p:spPr>
        <p:txBody>
          <a:bodyPr wrap="square" rtlCol="0">
            <a:spAutoFit/>
          </a:bodyPr>
          <a:lstStyle/>
          <a:p>
            <a:pPr algn="ctr"/>
            <a:r>
              <a:rPr lang="en-US" altLang="en-US" sz="14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CAPACIDAD: </a:t>
            </a:r>
            <a:r>
              <a:rPr lang="en-US" altLang="en-US" sz="1400" dirty="0">
                <a:latin typeface="Open Sans" panose="020B0606030504020204" pitchFamily="34" charset="0"/>
                <a:ea typeface="Open Sans" panose="020B0606030504020204" pitchFamily="34" charset="0"/>
                <a:cs typeface="Open Sans" panose="020B0606030504020204" pitchFamily="34" charset="0"/>
              </a:rPr>
              <a:t>1000 GJ de </a:t>
            </a:r>
            <a:r>
              <a:rPr lang="en-US" altLang="en-US" sz="1400" dirty="0" err="1">
                <a:latin typeface="Open Sans" panose="020B0606030504020204" pitchFamily="34" charset="0"/>
                <a:ea typeface="Open Sans" panose="020B0606030504020204" pitchFamily="34" charset="0"/>
                <a:cs typeface="Open Sans" panose="020B0606030504020204" pitchFamily="34" charset="0"/>
              </a:rPr>
              <a:t>electricidad</a:t>
            </a:r>
            <a:r>
              <a:rPr lang="en-US" altLang="en-US" sz="1400" dirty="0">
                <a:latin typeface="Open Sans" panose="020B0606030504020204" pitchFamily="34" charset="0"/>
                <a:ea typeface="Open Sans" panose="020B0606030504020204" pitchFamily="34" charset="0"/>
                <a:cs typeface="Open Sans" panose="020B0606030504020204" pitchFamily="34" charset="0"/>
              </a:rPr>
              <a:t> </a:t>
            </a:r>
            <a:r>
              <a:rPr lang="en-US" altLang="en-US" sz="1400" dirty="0" err="1">
                <a:latin typeface="Open Sans" panose="020B0606030504020204" pitchFamily="34" charset="0"/>
                <a:ea typeface="Open Sans" panose="020B0606030504020204" pitchFamily="34" charset="0"/>
                <a:cs typeface="Open Sans" panose="020B0606030504020204" pitchFamily="34" charset="0"/>
              </a:rPr>
              <a:t>por</a:t>
            </a:r>
            <a:r>
              <a:rPr lang="en-US" altLang="en-US" sz="1400" dirty="0">
                <a:latin typeface="Open Sans" panose="020B0606030504020204" pitchFamily="34" charset="0"/>
                <a:ea typeface="Open Sans" panose="020B0606030504020204" pitchFamily="34" charset="0"/>
                <a:cs typeface="Open Sans" panose="020B0606030504020204" pitchFamily="34" charset="0"/>
              </a:rPr>
              <a:t> hora</a:t>
            </a:r>
          </a:p>
          <a:p>
            <a:pPr algn="ctr"/>
            <a:r>
              <a:rPr lang="en-US" sz="1400" dirty="0">
                <a:latin typeface="Open Sans" panose="020B0606030504020204" pitchFamily="34" charset="0"/>
                <a:ea typeface="Open Sans" panose="020B0606030504020204" pitchFamily="34" charset="0"/>
                <a:cs typeface="Open Sans" panose="020B0606030504020204" pitchFamily="34" charset="0"/>
              </a:rPr>
              <a:t>= 1000 GJ / 3600 </a:t>
            </a:r>
            <a:r>
              <a:rPr lang="en-US" sz="1400" dirty="0" err="1">
                <a:latin typeface="Open Sans" panose="020B0606030504020204" pitchFamily="34" charset="0"/>
                <a:ea typeface="Open Sans" panose="020B0606030504020204" pitchFamily="34" charset="0"/>
                <a:cs typeface="Open Sans" panose="020B0606030504020204" pitchFamily="34" charset="0"/>
              </a:rPr>
              <a:t>segundos</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gn="ctr"/>
            <a:r>
              <a:rPr lang="en-US" sz="1400" dirty="0">
                <a:latin typeface="Open Sans" panose="020B0606030504020204" pitchFamily="34" charset="0"/>
                <a:ea typeface="Open Sans" panose="020B0606030504020204" pitchFamily="34" charset="0"/>
                <a:cs typeface="Open Sans" panose="020B0606030504020204" pitchFamily="34" charset="0"/>
              </a:rPr>
              <a:t>= 0,2778 gigawatt (GW)</a:t>
            </a:r>
          </a:p>
          <a:p>
            <a:pPr algn="ctr"/>
            <a:r>
              <a:rPr lang="en-US" sz="14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CAPACIDAD: </a:t>
            </a:r>
            <a:r>
              <a:rPr lang="en-US" sz="1400" dirty="0">
                <a:latin typeface="Open Sans" panose="020B0606030504020204" pitchFamily="34" charset="0"/>
                <a:ea typeface="Open Sans" panose="020B0606030504020204" pitchFamily="34" charset="0"/>
                <a:cs typeface="Open Sans" panose="020B0606030504020204" pitchFamily="34" charset="0"/>
              </a:rPr>
              <a:t>0,2278 GW</a:t>
            </a:r>
            <a:endParaRPr lang="en-GB"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Oval 14">
            <a:extLst>
              <a:ext uri="{FF2B5EF4-FFF2-40B4-BE49-F238E27FC236}">
                <a16:creationId xmlns:a16="http://schemas.microsoft.com/office/drawing/2014/main" id="{75948669-40FB-1D4E-91B0-6BBA48742E11}"/>
              </a:ext>
            </a:extLst>
          </p:cNvPr>
          <p:cNvSpPr/>
          <p:nvPr/>
        </p:nvSpPr>
        <p:spPr>
          <a:xfrm>
            <a:off x="8126211" y="117111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4_Slide6.mp3" descr="Lecture4_Slide6.mp3">
            <a:hlinkClick r:id="" action="ppaction://media"/>
            <a:extLst>
              <a:ext uri="{FF2B5EF4-FFF2-40B4-BE49-F238E27FC236}">
                <a16:creationId xmlns:a16="http://schemas.microsoft.com/office/drawing/2014/main" id="{29179931-433B-4147-9EF3-F1EBCCAA382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134839" y="1242479"/>
            <a:ext cx="812800" cy="812800"/>
          </a:xfrm>
          <a:prstGeom prst="rect">
            <a:avLst/>
          </a:prstGeom>
        </p:spPr>
      </p:pic>
    </p:spTree>
    <p:extLst>
      <p:ext uri="{BB962C8B-B14F-4D97-AF65-F5344CB8AC3E}">
        <p14:creationId xmlns:p14="http://schemas.microsoft.com/office/powerpoint/2010/main" val="13221646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86021" fill="hold"/>
                                        <p:tgtEl>
                                          <p:spTgt spid="2"/>
                                        </p:tgtEl>
                                      </p:cBhvr>
                                    </p:cmd>
                                  </p:childTnLst>
                                </p:cTn>
                              </p:par>
                            </p:childTnLst>
                          </p:cTn>
                        </p:par>
                      </p:childTnLst>
                    </p:cTn>
                  </p:par>
                </p:childTnLst>
              </p:cTn>
              <p:nextCondLst>
                <p:cond evt="onClick" delay="0">
                  <p:tgtEl>
                    <p:spTgt spid="2"/>
                  </p:tgtEl>
                </p:cond>
              </p:nextCondLst>
            </p:seq>
            <p:audio>
              <p:cMediaNode vol="80000">
                <p:cTn id="24"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4.1 Capacidad y actividad</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a:lstStyle/>
          <a:p>
            <a:r>
              <a:rPr lang="en-US"/>
              <a:t>Establece la relación entre </a:t>
            </a:r>
            <a:r>
              <a:rPr lang="en-US">
                <a:solidFill>
                  <a:srgbClr val="C00000"/>
                </a:solidFill>
              </a:rPr>
              <a:t>capacidad </a:t>
            </a:r>
            <a:r>
              <a:rPr lang="en-US"/>
              <a:t>y </a:t>
            </a:r>
            <a:r>
              <a:rPr lang="en-US">
                <a:solidFill>
                  <a:srgbClr val="C00000"/>
                </a:solidFill>
              </a:rPr>
              <a:t>actividad</a:t>
            </a:r>
          </a:p>
          <a:p>
            <a:r>
              <a:rPr lang="en-US"/>
              <a:t>La actividad que podría generar una unidad de capacidad funcionando al 100% de carga durante 1 año)</a:t>
            </a:r>
          </a:p>
          <a:p>
            <a:endParaRPr lang="en-US"/>
          </a:p>
          <a:p>
            <a:r>
              <a:rPr lang="en-US" u="sng">
                <a:solidFill>
                  <a:srgbClr val="C00000"/>
                </a:solidFill>
              </a:rPr>
              <a:t>Ejemplo</a:t>
            </a:r>
            <a:r>
              <a:rPr lang="en-US"/>
              <a:t>: Si la capacidad y la actividad de una refinería se miden en barriles por año, la unidad de capacidad-actividad es </a:t>
            </a:r>
            <a:r>
              <a:rPr lang="en-US">
                <a:solidFill>
                  <a:srgbClr val="C00000"/>
                </a:solidFill>
              </a:rPr>
              <a:t>1</a:t>
            </a:r>
          </a:p>
          <a:p>
            <a:r>
              <a:rPr lang="en-US"/>
              <a:t>Sin embargo, si se utiliza la capacidad se mide en barriles por día y la actividad en barriles por año, entonces la unidad de capacidad-actividad es </a:t>
            </a:r>
            <a:r>
              <a:rPr lang="en-US">
                <a:solidFill>
                  <a:srgbClr val="C00000"/>
                </a:solidFill>
              </a:rPr>
              <a:t>365</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6</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normAutofit fontScale="92500"/>
          </a:bodyPr>
          <a:lstStyle/>
          <a:p>
            <a:r>
              <a:rPr lang="en-US"/>
              <a:t>Capacidad por unidad de actividad</a:t>
            </a:r>
          </a:p>
        </p:txBody>
      </p:sp>
      <p:sp>
        <p:nvSpPr>
          <p:cNvPr id="18" name="Text Placeholder 21">
            <a:extLst>
              <a:ext uri="{FF2B5EF4-FFF2-40B4-BE49-F238E27FC236}">
                <a16:creationId xmlns:a16="http://schemas.microsoft.com/office/drawing/2014/main" id="{FF6215C3-7148-4C6F-BF2E-B9C7949131E3}"/>
              </a:ext>
            </a:extLst>
          </p:cNvPr>
          <p:cNvSpPr txBox="1">
            <a:spLocks/>
          </p:cNvSpPr>
          <p:nvPr/>
        </p:nvSpPr>
        <p:spPr>
          <a:xfrm>
            <a:off x="8443183" y="5911013"/>
            <a:ext cx="2206808" cy="368431"/>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000">
              <a:latin typeface="Times"/>
              <a:cs typeface="Times"/>
            </a:endParaRPr>
          </a:p>
        </p:txBody>
      </p:sp>
      <p:sp>
        <p:nvSpPr>
          <p:cNvPr id="10" name="Oval 9">
            <a:extLst>
              <a:ext uri="{FF2B5EF4-FFF2-40B4-BE49-F238E27FC236}">
                <a16:creationId xmlns:a16="http://schemas.microsoft.com/office/drawing/2014/main" id="{F4549579-BDDC-694D-BCA4-12FC18ECE13F}"/>
              </a:ext>
            </a:extLst>
          </p:cNvPr>
          <p:cNvSpPr/>
          <p:nvPr/>
        </p:nvSpPr>
        <p:spPr>
          <a:xfrm>
            <a:off x="8443183" y="109341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4_Slide7.mp3" descr="Lecture4_Slide7.mp3">
            <a:hlinkClick r:id="" action="ppaction://media"/>
            <a:extLst>
              <a:ext uri="{FF2B5EF4-FFF2-40B4-BE49-F238E27FC236}">
                <a16:creationId xmlns:a16="http://schemas.microsoft.com/office/drawing/2014/main" id="{0F4C138A-3FBF-8C41-A2A8-1C6BE4C226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3183" y="1193800"/>
            <a:ext cx="812800" cy="812800"/>
          </a:xfrm>
          <a:prstGeom prst="rect">
            <a:avLst/>
          </a:prstGeom>
        </p:spPr>
      </p:pic>
    </p:spTree>
    <p:extLst>
      <p:ext uri="{BB962C8B-B14F-4D97-AF65-F5344CB8AC3E}">
        <p14:creationId xmlns:p14="http://schemas.microsoft.com/office/powerpoint/2010/main" val="145456309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06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23F4A-F545-8940-A58A-25CA20E51E0F}"/>
              </a:ext>
            </a:extLst>
          </p:cNvPr>
          <p:cNvSpPr>
            <a:spLocks noGrp="1"/>
          </p:cNvSpPr>
          <p:nvPr>
            <p:ph type="title"/>
          </p:nvPr>
        </p:nvSpPr>
        <p:spPr/>
        <p:txBody>
          <a:bodyPr/>
          <a:lstStyle/>
          <a:p>
            <a:r>
              <a:rPr lang="en-US"/>
              <a:t>Conferencia 4.1 Referencias</a:t>
            </a:r>
          </a:p>
        </p:txBody>
      </p:sp>
      <p:sp>
        <p:nvSpPr>
          <p:cNvPr id="3" name="Slide Number Placeholder 2">
            <a:extLst>
              <a:ext uri="{FF2B5EF4-FFF2-40B4-BE49-F238E27FC236}">
                <a16:creationId xmlns:a16="http://schemas.microsoft.com/office/drawing/2014/main" id="{618C290D-6066-2A4D-986F-AB12F020FCFC}"/>
              </a:ext>
            </a:extLst>
          </p:cNvPr>
          <p:cNvSpPr>
            <a:spLocks noGrp="1"/>
          </p:cNvSpPr>
          <p:nvPr>
            <p:ph type="sldNum" sz="quarter" idx="10"/>
          </p:nvPr>
        </p:nvSpPr>
        <p:spPr/>
        <p:txBody>
          <a:bodyPr/>
          <a:lstStyle/>
          <a:p>
            <a:fld id="{709224B1-416C-A648-9EFE-8567A5B13899}" type="slidenum">
              <a:rPr lang="en-US" smtClean="0"/>
              <a:t>7</a:t>
            </a:fld>
            <a:endParaRPr lang="en-US"/>
          </a:p>
        </p:txBody>
      </p:sp>
      <p:sp>
        <p:nvSpPr>
          <p:cNvPr id="4" name="Text Placeholder 3">
            <a:extLst>
              <a:ext uri="{FF2B5EF4-FFF2-40B4-BE49-F238E27FC236}">
                <a16:creationId xmlns:a16="http://schemas.microsoft.com/office/drawing/2014/main" id="{E5CB3D97-238F-504B-A326-49C20FF8D2EF}"/>
              </a:ext>
            </a:extLst>
          </p:cNvPr>
          <p:cNvSpPr>
            <a:spLocks noGrp="1"/>
          </p:cNvSpPr>
          <p:nvPr>
            <p:ph type="body" sz="quarter" idx="11"/>
          </p:nvPr>
        </p:nvSpPr>
        <p:spPr/>
        <p:txBody>
          <a:bodyPr/>
          <a:lstStyle/>
          <a:p>
            <a:r>
              <a:rPr lang="en-US" err="1"/>
              <a:t>Taliotis</a:t>
            </a:r>
            <a:r>
              <a:rPr lang="en-US"/>
              <a:t>, </a:t>
            </a:r>
            <a:r>
              <a:rPr lang="en-US" err="1"/>
              <a:t>Constantinos</a:t>
            </a:r>
            <a:r>
              <a:rPr lang="en-US"/>
              <a:t>, Gardumi, Francesco, </a:t>
            </a:r>
            <a:r>
              <a:rPr lang="en-US" err="1"/>
              <a:t>Shivakumar</a:t>
            </a:r>
            <a:r>
              <a:rPr lang="en-US"/>
              <a:t>, Abhishek, </a:t>
            </a:r>
            <a:r>
              <a:rPr lang="en-US" err="1"/>
              <a:t>Sridharan</a:t>
            </a:r>
            <a:r>
              <a:rPr lang="en-US"/>
              <a:t>, </a:t>
            </a:r>
            <a:r>
              <a:rPr lang="en-US" err="1"/>
              <a:t>Vignesh</a:t>
            </a:r>
            <a:r>
              <a:rPr lang="en-US"/>
              <a:t>, Ramos, Eunice, </a:t>
            </a:r>
            <a:r>
              <a:rPr lang="en-US" err="1"/>
              <a:t>Beltramo</a:t>
            </a:r>
            <a:r>
              <a:rPr lang="en-US"/>
              <a:t>, Agnese, ... Howells, Mark. (2018, diciembre). Representación del suministro de energía primaria en OSeMOSYS. </a:t>
            </a:r>
            <a:r>
              <a:rPr lang="en-US" err="1"/>
              <a:t>Zenodo. </a:t>
            </a:r>
            <a:r>
              <a:rPr lang="en-US">
                <a:hlinkClick r:id="rId2"/>
              </a:rPr>
              <a:t>http://doi.</a:t>
            </a:r>
            <a:r>
              <a:rPr lang="en-US"/>
              <a:t>org/10.5281/zenodo.4585692 </a:t>
            </a:r>
          </a:p>
        </p:txBody>
      </p:sp>
    </p:spTree>
    <p:extLst>
      <p:ext uri="{BB962C8B-B14F-4D97-AF65-F5344CB8AC3E}">
        <p14:creationId xmlns:p14="http://schemas.microsoft.com/office/powerpoint/2010/main" val="4202715265"/>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4.2 Parámetros de costes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vert="horz" lIns="91440" tIns="45720" rIns="91440" bIns="45720" rtlCol="0" anchor="t">
            <a:normAutofit/>
          </a:bodyPr>
          <a:lstStyle/>
          <a:p>
            <a:r>
              <a:rPr lang="en-US" dirty="0">
                <a:latin typeface="Open Sans SemiBold"/>
                <a:ea typeface="Open Sans SemiBold"/>
                <a:cs typeface="Open Sans SemiBold"/>
              </a:rPr>
              <a:t>Los </a:t>
            </a:r>
            <a:r>
              <a:rPr lang="en-US" dirty="0" err="1">
                <a:latin typeface="Open Sans SemiBold"/>
                <a:ea typeface="Open Sans SemiBold"/>
                <a:cs typeface="Open Sans SemiBold"/>
              </a:rPr>
              <a:t>costos</a:t>
            </a:r>
            <a:r>
              <a:rPr lang="en-US" dirty="0">
                <a:latin typeface="Open Sans SemiBold"/>
                <a:ea typeface="Open Sans SemiBold"/>
                <a:cs typeface="Open Sans SemiBold"/>
              </a:rPr>
              <a:t> se </a:t>
            </a:r>
            <a:r>
              <a:rPr lang="en-US" dirty="0" err="1">
                <a:latin typeface="Open Sans SemiBold"/>
                <a:ea typeface="Open Sans SemiBold"/>
                <a:cs typeface="Open Sans SemiBold"/>
              </a:rPr>
              <a:t>dividen</a:t>
            </a:r>
            <a:r>
              <a:rPr lang="en-US" dirty="0">
                <a:latin typeface="Open Sans SemiBold"/>
                <a:ea typeface="Open Sans SemiBold"/>
                <a:cs typeface="Open Sans SemiBold"/>
              </a:rPr>
              <a:t> </a:t>
            </a:r>
            <a:r>
              <a:rPr lang="en-US" dirty="0" err="1">
                <a:latin typeface="Open Sans SemiBold"/>
                <a:ea typeface="Open Sans SemiBold"/>
                <a:cs typeface="Open Sans SemiBold"/>
              </a:rPr>
              <a:t>en</a:t>
            </a:r>
            <a:r>
              <a:rPr lang="en-US" dirty="0">
                <a:latin typeface="Open Sans SemiBold"/>
                <a:ea typeface="Open Sans SemiBold"/>
                <a:cs typeface="Open Sans SemiBold"/>
              </a:rPr>
              <a:t>  </a:t>
            </a:r>
            <a:r>
              <a:rPr lang="en-US" dirty="0" err="1">
                <a:solidFill>
                  <a:srgbClr val="C00000"/>
                </a:solidFill>
                <a:latin typeface="Open Sans SemiBold"/>
                <a:ea typeface="Open Sans SemiBold"/>
                <a:cs typeface="Open Sans SemiBold"/>
              </a:rPr>
              <a:t>Costo</a:t>
            </a:r>
            <a:r>
              <a:rPr lang="en-US" dirty="0">
                <a:solidFill>
                  <a:srgbClr val="C00000"/>
                </a:solidFill>
                <a:latin typeface="Open Sans SemiBold"/>
                <a:ea typeface="Open Sans SemiBold"/>
                <a:cs typeface="Open Sans SemiBold"/>
              </a:rPr>
              <a:t> de capital</a:t>
            </a:r>
            <a:r>
              <a:rPr lang="en-US" dirty="0">
                <a:latin typeface="Open Sans SemiBold"/>
                <a:ea typeface="Open Sans SemiBold"/>
                <a:cs typeface="Open Sans SemiBold"/>
              </a:rPr>
              <a:t>, </a:t>
            </a:r>
            <a:r>
              <a:rPr lang="en-US" dirty="0" err="1">
                <a:solidFill>
                  <a:srgbClr val="C00000"/>
                </a:solidFill>
                <a:latin typeface="Open Sans SemiBold"/>
                <a:ea typeface="Open Sans SemiBold"/>
                <a:cs typeface="Open Sans SemiBold"/>
              </a:rPr>
              <a:t>Costo</a:t>
            </a:r>
            <a:r>
              <a:rPr lang="en-US" dirty="0">
                <a:solidFill>
                  <a:srgbClr val="C00000"/>
                </a:solidFill>
                <a:latin typeface="Open Sans SemiBold"/>
                <a:ea typeface="Open Sans SemiBold"/>
                <a:cs typeface="Open Sans SemiBold"/>
              </a:rPr>
              <a:t> </a:t>
            </a:r>
            <a:r>
              <a:rPr lang="en-US" dirty="0" err="1">
                <a:solidFill>
                  <a:srgbClr val="C00000"/>
                </a:solidFill>
                <a:latin typeface="Open Sans SemiBold"/>
                <a:ea typeface="Open Sans SemiBold"/>
                <a:cs typeface="Open Sans SemiBold"/>
              </a:rPr>
              <a:t>fijo</a:t>
            </a:r>
            <a:r>
              <a:rPr lang="en-US" dirty="0">
                <a:solidFill>
                  <a:srgbClr val="C00000"/>
                </a:solidFill>
                <a:latin typeface="Open Sans SemiBold"/>
                <a:ea typeface="Open Sans SemiBold"/>
                <a:cs typeface="Open Sans SemiBold"/>
              </a:rPr>
              <a:t> </a:t>
            </a:r>
            <a:r>
              <a:rPr lang="en-US" dirty="0">
                <a:latin typeface="Open Sans SemiBold"/>
                <a:ea typeface="Open Sans SemiBold"/>
                <a:cs typeface="Open Sans SemiBold"/>
              </a:rPr>
              <a:t>y </a:t>
            </a:r>
            <a:r>
              <a:rPr lang="en-US" dirty="0" err="1">
                <a:solidFill>
                  <a:srgbClr val="C00000"/>
                </a:solidFill>
                <a:latin typeface="Open Sans SemiBold"/>
                <a:ea typeface="Open Sans SemiBold"/>
                <a:cs typeface="Open Sans SemiBold"/>
              </a:rPr>
              <a:t>Costo</a:t>
            </a:r>
            <a:r>
              <a:rPr lang="en-US" dirty="0">
                <a:solidFill>
                  <a:srgbClr val="C00000"/>
                </a:solidFill>
                <a:latin typeface="Open Sans SemiBold"/>
                <a:ea typeface="Open Sans SemiBold"/>
                <a:cs typeface="Open Sans SemiBold"/>
              </a:rPr>
              <a:t> Variable</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8</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Resumen</a:t>
            </a:r>
          </a:p>
        </p:txBody>
      </p:sp>
      <p:sp>
        <p:nvSpPr>
          <p:cNvPr id="18" name="Text Placeholder 21">
            <a:extLst>
              <a:ext uri="{FF2B5EF4-FFF2-40B4-BE49-F238E27FC236}">
                <a16:creationId xmlns:a16="http://schemas.microsoft.com/office/drawing/2014/main" id="{FF6215C3-7148-4C6F-BF2E-B9C7949131E3}"/>
              </a:ext>
            </a:extLst>
          </p:cNvPr>
          <p:cNvSpPr txBox="1">
            <a:spLocks/>
          </p:cNvSpPr>
          <p:nvPr/>
        </p:nvSpPr>
        <p:spPr>
          <a:xfrm>
            <a:off x="8443183" y="5911013"/>
            <a:ext cx="2206808" cy="368431"/>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000">
              <a:latin typeface="Times"/>
              <a:cs typeface="Times"/>
            </a:endParaRPr>
          </a:p>
        </p:txBody>
      </p:sp>
      <p:sp>
        <p:nvSpPr>
          <p:cNvPr id="11" name="Content Placeholder 2">
            <a:extLst>
              <a:ext uri="{FF2B5EF4-FFF2-40B4-BE49-F238E27FC236}">
                <a16:creationId xmlns:a16="http://schemas.microsoft.com/office/drawing/2014/main" id="{AAB5CE2D-0162-4959-ACE8-F86303DA78A3}"/>
              </a:ext>
            </a:extLst>
          </p:cNvPr>
          <p:cNvSpPr txBox="1">
            <a:spLocks/>
          </p:cNvSpPr>
          <p:nvPr/>
        </p:nvSpPr>
        <p:spPr>
          <a:xfrm>
            <a:off x="6524196" y="3161833"/>
            <a:ext cx="4791595" cy="3326906"/>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GB" sz="1600" dirty="0">
                <a:latin typeface="Open Sans" panose="020B0606030504020204" pitchFamily="34" charset="0"/>
                <a:ea typeface="Open Sans" panose="020B0606030504020204" pitchFamily="34" charset="0"/>
                <a:cs typeface="Open Sans" panose="020B0606030504020204" pitchFamily="34" charset="0"/>
              </a:rPr>
              <a:t>Combustible </a:t>
            </a:r>
          </a:p>
          <a:p>
            <a:pPr marL="285750" indent="-285750"/>
            <a:r>
              <a:rPr lang="en-GB" sz="1600" dirty="0" err="1">
                <a:latin typeface="Open Sans"/>
                <a:ea typeface="Open Sans"/>
                <a:cs typeface="Open Sans"/>
              </a:rPr>
              <a:t>Otros</a:t>
            </a:r>
            <a:r>
              <a:rPr lang="en-GB" sz="1600" dirty="0">
                <a:latin typeface="Open Sans"/>
                <a:ea typeface="Open Sans"/>
                <a:cs typeface="Open Sans"/>
              </a:rPr>
              <a:t> </a:t>
            </a:r>
            <a:r>
              <a:rPr lang="en-GB" sz="1600" dirty="0" err="1">
                <a:latin typeface="Open Sans"/>
                <a:ea typeface="Open Sans"/>
                <a:cs typeface="Open Sans"/>
              </a:rPr>
              <a:t>consumibles</a:t>
            </a:r>
            <a:r>
              <a:rPr lang="en-GB" sz="1600" dirty="0">
                <a:latin typeface="Open Sans"/>
                <a:ea typeface="Open Sans"/>
                <a:cs typeface="Open Sans"/>
              </a:rPr>
              <a:t> (</a:t>
            </a:r>
            <a:r>
              <a:rPr lang="en-GB" sz="1600" dirty="0" err="1">
                <a:latin typeface="Open Sans"/>
                <a:ea typeface="Open Sans"/>
                <a:cs typeface="Open Sans"/>
              </a:rPr>
              <a:t>por</a:t>
            </a:r>
            <a:r>
              <a:rPr lang="en-GB" sz="1600" dirty="0">
                <a:latin typeface="Open Sans"/>
                <a:ea typeface="Open Sans"/>
                <a:cs typeface="Open Sans"/>
              </a:rPr>
              <a:t> </a:t>
            </a:r>
            <a:r>
              <a:rPr lang="en-GB" sz="1600" dirty="0" err="1">
                <a:latin typeface="Open Sans"/>
                <a:ea typeface="Open Sans"/>
                <a:cs typeface="Open Sans"/>
              </a:rPr>
              <a:t>ejemplo</a:t>
            </a:r>
            <a:r>
              <a:rPr lang="en-GB" sz="1600" dirty="0">
                <a:latin typeface="Open Sans"/>
                <a:ea typeface="Open Sans"/>
                <a:cs typeface="Open Sans"/>
              </a:rPr>
              <a:t>, </a:t>
            </a:r>
            <a:r>
              <a:rPr lang="en-GB" sz="1600" dirty="0" err="1">
                <a:latin typeface="Open Sans"/>
                <a:ea typeface="Open Sans"/>
                <a:cs typeface="Open Sans"/>
              </a:rPr>
              <a:t>productos</a:t>
            </a:r>
            <a:r>
              <a:rPr lang="en-GB" sz="1600" dirty="0">
                <a:latin typeface="Open Sans"/>
                <a:ea typeface="Open Sans"/>
                <a:cs typeface="Open Sans"/>
              </a:rPr>
              <a:t> </a:t>
            </a:r>
            <a:r>
              <a:rPr lang="en-GB" sz="1600" dirty="0" err="1">
                <a:latin typeface="Open Sans"/>
                <a:ea typeface="Open Sans"/>
                <a:cs typeface="Open Sans"/>
              </a:rPr>
              <a:t>químicos</a:t>
            </a:r>
            <a:r>
              <a:rPr lang="en-GB" sz="1600" dirty="0">
                <a:latin typeface="Open Sans"/>
                <a:ea typeface="Open Sans"/>
                <a:cs typeface="Open Sans"/>
              </a:rPr>
              <a:t>, </a:t>
            </a:r>
            <a:r>
              <a:rPr lang="en-GB" sz="1600" dirty="0" err="1">
                <a:latin typeface="Open Sans"/>
                <a:ea typeface="Open Sans"/>
                <a:cs typeface="Open Sans"/>
              </a:rPr>
              <a:t>detergentes</a:t>
            </a:r>
            <a:r>
              <a:rPr lang="en-GB" sz="1600" dirty="0">
                <a:latin typeface="Open Sans"/>
                <a:ea typeface="Open Sans"/>
                <a:cs typeface="Open Sans"/>
              </a:rPr>
              <a:t>, etc.)</a:t>
            </a:r>
          </a:p>
          <a:p>
            <a:pPr marL="285750" indent="-285750"/>
            <a:endParaRPr lang="en-GB" sz="800" dirty="0">
              <a:latin typeface="Open Sans" panose="020B0606030504020204" pitchFamily="34" charset="0"/>
              <a:ea typeface="Open Sans" panose="020B0606030504020204" pitchFamily="34" charset="0"/>
              <a:cs typeface="Open Sans" panose="020B0606030504020204" pitchFamily="34" charset="0"/>
            </a:endParaRPr>
          </a:p>
          <a:p>
            <a:pPr marL="285750" indent="-285750"/>
            <a:r>
              <a:rPr lang="en-GB" sz="1600" dirty="0" err="1">
                <a:latin typeface="Open Sans" panose="020B0606030504020204" pitchFamily="34" charset="0"/>
                <a:ea typeface="Open Sans" panose="020B0606030504020204" pitchFamily="34" charset="0"/>
                <a:cs typeface="Open Sans" panose="020B0606030504020204" pitchFamily="34" charset="0"/>
              </a:rPr>
              <a:t>Salarios</a:t>
            </a: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a:r>
              <a:rPr lang="en-GB" sz="1600" dirty="0" err="1">
                <a:latin typeface="Open Sans" panose="020B0606030504020204" pitchFamily="34" charset="0"/>
                <a:ea typeface="Open Sans" panose="020B0606030504020204" pitchFamily="34" charset="0"/>
                <a:cs typeface="Open Sans" panose="020B0606030504020204" pitchFamily="34" charset="0"/>
              </a:rPr>
              <a:t>Impuestos</a:t>
            </a:r>
            <a:r>
              <a:rPr lang="en-GB" sz="1600" dirty="0">
                <a:latin typeface="Open Sans" panose="020B0606030504020204" pitchFamily="34" charset="0"/>
                <a:ea typeface="Open Sans" panose="020B0606030504020204" pitchFamily="34" charset="0"/>
                <a:cs typeface="Open Sans" panose="020B0606030504020204" pitchFamily="34" charset="0"/>
              </a:rPr>
              <a:t> y </a:t>
            </a:r>
            <a:r>
              <a:rPr lang="en-GB" sz="1600" dirty="0" err="1">
                <a:latin typeface="Open Sans" panose="020B0606030504020204" pitchFamily="34" charset="0"/>
                <a:ea typeface="Open Sans" panose="020B0606030504020204" pitchFamily="34" charset="0"/>
                <a:cs typeface="Open Sans" panose="020B0606030504020204" pitchFamily="34" charset="0"/>
              </a:rPr>
              <a:t>seguros</a:t>
            </a: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a:r>
              <a:rPr lang="en-GB" sz="1600" dirty="0" err="1">
                <a:latin typeface="Open Sans" panose="020B0606030504020204" pitchFamily="34" charset="0"/>
                <a:ea typeface="Open Sans" panose="020B0606030504020204" pitchFamily="34" charset="0"/>
                <a:cs typeface="Open Sans" panose="020B0606030504020204" pitchFamily="34" charset="0"/>
              </a:rPr>
              <a:t>Costos</a:t>
            </a:r>
            <a:r>
              <a:rPr lang="en-GB" sz="1600" dirty="0">
                <a:latin typeface="Open Sans" panose="020B0606030504020204" pitchFamily="34" charset="0"/>
                <a:ea typeface="Open Sans" panose="020B0606030504020204" pitchFamily="34" charset="0"/>
                <a:cs typeface="Open Sans" panose="020B0606030504020204" pitchFamily="34" charset="0"/>
              </a:rPr>
              <a:t> </a:t>
            </a:r>
            <a:r>
              <a:rPr lang="en-GB" sz="1600" dirty="0" err="1">
                <a:latin typeface="Open Sans" panose="020B0606030504020204" pitchFamily="34" charset="0"/>
                <a:ea typeface="Open Sans" panose="020B0606030504020204" pitchFamily="34" charset="0"/>
                <a:cs typeface="Open Sans" panose="020B0606030504020204" pitchFamily="34" charset="0"/>
              </a:rPr>
              <a:t>fijos</a:t>
            </a:r>
            <a:r>
              <a:rPr lang="en-GB" sz="1600" dirty="0">
                <a:latin typeface="Open Sans" panose="020B0606030504020204" pitchFamily="34" charset="0"/>
                <a:ea typeface="Open Sans" panose="020B0606030504020204" pitchFamily="34" charset="0"/>
                <a:cs typeface="Open Sans" panose="020B0606030504020204" pitchFamily="34" charset="0"/>
              </a:rPr>
              <a:t> de combustible</a:t>
            </a:r>
          </a:p>
          <a:p>
            <a:pPr marL="285750" indent="-285750"/>
            <a:endParaRPr lang="en-GB" sz="800" dirty="0">
              <a:latin typeface="Open Sans" panose="020B0606030504020204" pitchFamily="34" charset="0"/>
              <a:ea typeface="Open Sans" panose="020B0606030504020204" pitchFamily="34" charset="0"/>
              <a:cs typeface="Open Sans" panose="020B0606030504020204" pitchFamily="34" charset="0"/>
            </a:endParaRPr>
          </a:p>
          <a:p>
            <a:pPr marL="285750" indent="-285750"/>
            <a:r>
              <a:rPr lang="en-GB" sz="1600" dirty="0" err="1">
                <a:latin typeface="Open Sans" panose="020B0606030504020204" pitchFamily="34" charset="0"/>
                <a:ea typeface="Open Sans" panose="020B0606030504020204" pitchFamily="34" charset="0"/>
                <a:cs typeface="Open Sans" panose="020B0606030504020204" pitchFamily="34" charset="0"/>
              </a:rPr>
              <a:t>Depreciación</a:t>
            </a: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a:r>
              <a:rPr lang="en-GB" sz="1600" dirty="0" err="1">
                <a:latin typeface="Open Sans" panose="020B0606030504020204" pitchFamily="34" charset="0"/>
                <a:ea typeface="Open Sans" panose="020B0606030504020204" pitchFamily="34" charset="0"/>
                <a:cs typeface="Open Sans" panose="020B0606030504020204" pitchFamily="34" charset="0"/>
              </a:rPr>
              <a:t>Retorno</a:t>
            </a:r>
            <a:r>
              <a:rPr lang="en-GB" sz="1600" dirty="0">
                <a:latin typeface="Open Sans" panose="020B0606030504020204" pitchFamily="34" charset="0"/>
                <a:ea typeface="Open Sans" panose="020B0606030504020204" pitchFamily="34" charset="0"/>
                <a:cs typeface="Open Sans" panose="020B0606030504020204" pitchFamily="34" charset="0"/>
              </a:rPr>
              <a:t> de la </a:t>
            </a:r>
            <a:r>
              <a:rPr lang="en-GB" sz="1600" dirty="0" err="1">
                <a:latin typeface="Open Sans" panose="020B0606030504020204" pitchFamily="34" charset="0"/>
                <a:ea typeface="Open Sans" panose="020B0606030504020204" pitchFamily="34" charset="0"/>
                <a:cs typeface="Open Sans" panose="020B0606030504020204" pitchFamily="34" charset="0"/>
              </a:rPr>
              <a:t>inversión</a:t>
            </a: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a:r>
              <a:rPr lang="en-GB" sz="1600" dirty="0" err="1">
                <a:latin typeface="Open Sans" panose="020B0606030504020204" pitchFamily="34" charset="0"/>
                <a:ea typeface="Open Sans" panose="020B0606030504020204" pitchFamily="34" charset="0"/>
                <a:cs typeface="Open Sans" panose="020B0606030504020204" pitchFamily="34" charset="0"/>
              </a:rPr>
              <a:t>Otros</a:t>
            </a:r>
            <a:r>
              <a:rPr lang="en-GB" sz="1600" dirty="0">
                <a:latin typeface="Open Sans" panose="020B0606030504020204" pitchFamily="34" charset="0"/>
                <a:ea typeface="Open Sans" panose="020B0606030504020204" pitchFamily="34" charset="0"/>
                <a:cs typeface="Open Sans" panose="020B0606030504020204" pitchFamily="34" charset="0"/>
              </a:rPr>
              <a:t> </a:t>
            </a:r>
            <a:r>
              <a:rPr lang="en-GB" sz="1600" dirty="0" err="1">
                <a:latin typeface="Open Sans" panose="020B0606030504020204" pitchFamily="34" charset="0"/>
                <a:ea typeface="Open Sans" panose="020B0606030504020204" pitchFamily="34" charset="0"/>
                <a:cs typeface="Open Sans" panose="020B0606030504020204" pitchFamily="34" charset="0"/>
              </a:rPr>
              <a:t>gastos</a:t>
            </a:r>
            <a:r>
              <a:rPr lang="en-GB" sz="1600" dirty="0">
                <a:latin typeface="Open Sans" panose="020B0606030504020204" pitchFamily="34" charset="0"/>
                <a:ea typeface="Open Sans" panose="020B0606030504020204" pitchFamily="34" charset="0"/>
                <a:cs typeface="Open Sans" panose="020B0606030504020204" pitchFamily="34" charset="0"/>
              </a:rPr>
              <a:t> </a:t>
            </a:r>
            <a:r>
              <a:rPr lang="en-GB" sz="1600" dirty="0" err="1">
                <a:latin typeface="Open Sans" panose="020B0606030504020204" pitchFamily="34" charset="0"/>
                <a:ea typeface="Open Sans" panose="020B0606030504020204" pitchFamily="34" charset="0"/>
                <a:cs typeface="Open Sans" panose="020B0606030504020204" pitchFamily="34" charset="0"/>
              </a:rPr>
              <a:t>fijos</a:t>
            </a:r>
            <a:r>
              <a:rPr lang="en-GB" sz="1600" dirty="0">
                <a:latin typeface="Open Sans" panose="020B0606030504020204" pitchFamily="34" charset="0"/>
                <a:ea typeface="Open Sans" panose="020B0606030504020204" pitchFamily="34" charset="0"/>
                <a:cs typeface="Open Sans" panose="020B0606030504020204" pitchFamily="34" charset="0"/>
              </a:rPr>
              <a:t> no </a:t>
            </a:r>
            <a:r>
              <a:rPr lang="en-GB" sz="1600" dirty="0" err="1">
                <a:latin typeface="Open Sans" panose="020B0606030504020204" pitchFamily="34" charset="0"/>
                <a:ea typeface="Open Sans" panose="020B0606030504020204" pitchFamily="34" charset="0"/>
                <a:cs typeface="Open Sans" panose="020B0606030504020204" pitchFamily="34" charset="0"/>
              </a:rPr>
              <a:t>recurrentes</a:t>
            </a: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a:endParaRPr lang="en-GB"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Content Placeholder 2">
            <a:extLst>
              <a:ext uri="{FF2B5EF4-FFF2-40B4-BE49-F238E27FC236}">
                <a16:creationId xmlns:a16="http://schemas.microsoft.com/office/drawing/2014/main" id="{7F5F1EED-B871-46D6-B676-88A576DEB47F}"/>
              </a:ext>
            </a:extLst>
          </p:cNvPr>
          <p:cNvSpPr txBox="1">
            <a:spLocks/>
          </p:cNvSpPr>
          <p:nvPr/>
        </p:nvSpPr>
        <p:spPr>
          <a:xfrm>
            <a:off x="6715587" y="3972741"/>
            <a:ext cx="4791594" cy="10511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GB" sz="1600">
              <a:latin typeface="Montserrat" panose="00000500000000000000"/>
            </a:endParaRPr>
          </a:p>
        </p:txBody>
      </p:sp>
      <p:sp>
        <p:nvSpPr>
          <p:cNvPr id="14" name="Content Placeholder 2">
            <a:extLst>
              <a:ext uri="{FF2B5EF4-FFF2-40B4-BE49-F238E27FC236}">
                <a16:creationId xmlns:a16="http://schemas.microsoft.com/office/drawing/2014/main" id="{C81F9D75-C911-4E5E-85E4-19B4FFFB597E}"/>
              </a:ext>
            </a:extLst>
          </p:cNvPr>
          <p:cNvSpPr txBox="1">
            <a:spLocks/>
          </p:cNvSpPr>
          <p:nvPr/>
        </p:nvSpPr>
        <p:spPr>
          <a:xfrm>
            <a:off x="6715588" y="5286690"/>
            <a:ext cx="4791594" cy="10106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GB" sz="1600">
              <a:latin typeface="Montserrat" panose="00000500000000000000"/>
            </a:endParaRPr>
          </a:p>
        </p:txBody>
      </p:sp>
      <p:sp>
        <p:nvSpPr>
          <p:cNvPr id="12" name="Oval 11">
            <a:extLst>
              <a:ext uri="{FF2B5EF4-FFF2-40B4-BE49-F238E27FC236}">
                <a16:creationId xmlns:a16="http://schemas.microsoft.com/office/drawing/2014/main" id="{132304AD-AD65-2641-8FF5-312056AF7F7C}"/>
              </a:ext>
            </a:extLst>
          </p:cNvPr>
          <p:cNvSpPr/>
          <p:nvPr/>
        </p:nvSpPr>
        <p:spPr>
          <a:xfrm>
            <a:off x="7630383" y="1182485"/>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4_Slide8.mp3" descr="Lecture4_Slide8.mp3">
            <a:hlinkClick r:id="" action="ppaction://media"/>
            <a:extLst>
              <a:ext uri="{FF2B5EF4-FFF2-40B4-BE49-F238E27FC236}">
                <a16:creationId xmlns:a16="http://schemas.microsoft.com/office/drawing/2014/main" id="{7A509C52-FEDA-0149-B2EA-2062E31ED4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30383" y="1232331"/>
            <a:ext cx="812800" cy="812800"/>
          </a:xfrm>
          <a:prstGeom prst="rect">
            <a:avLst/>
          </a:prstGeom>
        </p:spPr>
      </p:pic>
      <p:pic>
        <p:nvPicPr>
          <p:cNvPr id="5" name="Imagen 4">
            <a:extLst>
              <a:ext uri="{FF2B5EF4-FFF2-40B4-BE49-F238E27FC236}">
                <a16:creationId xmlns:a16="http://schemas.microsoft.com/office/drawing/2014/main" id="{E5311281-87C1-7AA2-D395-E22CF53F109F}"/>
              </a:ext>
            </a:extLst>
          </p:cNvPr>
          <p:cNvPicPr>
            <a:picLocks noChangeAspect="1"/>
          </p:cNvPicPr>
          <p:nvPr/>
        </p:nvPicPr>
        <p:blipFill>
          <a:blip r:embed="rId6"/>
          <a:stretch>
            <a:fillRect/>
          </a:stretch>
        </p:blipFill>
        <p:spPr>
          <a:xfrm>
            <a:off x="799640" y="3350471"/>
            <a:ext cx="5506308" cy="2654404"/>
          </a:xfrm>
          <a:prstGeom prst="rect">
            <a:avLst/>
          </a:prstGeom>
        </p:spPr>
      </p:pic>
      <p:sp>
        <p:nvSpPr>
          <p:cNvPr id="10" name="Rectangle 15">
            <a:extLst>
              <a:ext uri="{FF2B5EF4-FFF2-40B4-BE49-F238E27FC236}">
                <a16:creationId xmlns:a16="http://schemas.microsoft.com/office/drawing/2014/main" id="{1FB086DD-4A41-7764-3CAE-EF41A2430386}"/>
              </a:ext>
            </a:extLst>
          </p:cNvPr>
          <p:cNvSpPr/>
          <p:nvPr/>
        </p:nvSpPr>
        <p:spPr>
          <a:xfrm>
            <a:off x="2890219" y="5054910"/>
            <a:ext cx="1748927" cy="104031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45483256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9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4.2 Parámetros de costes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a:lstStyle/>
          <a:p>
            <a:r>
              <a:rPr lang="en-US"/>
              <a:t>Los costes se dividen en </a:t>
            </a:r>
            <a:r>
              <a:rPr lang="en-US" err="1">
                <a:solidFill>
                  <a:srgbClr val="C00000"/>
                </a:solidFill>
              </a:rPr>
              <a:t>CapitalCost</a:t>
            </a:r>
            <a:r>
              <a:rPr lang="en-US"/>
              <a:t>, </a:t>
            </a:r>
            <a:r>
              <a:rPr lang="en-US" err="1">
                <a:solidFill>
                  <a:srgbClr val="C00000"/>
                </a:solidFill>
              </a:rPr>
              <a:t>FixedCost </a:t>
            </a:r>
            <a:r>
              <a:rPr lang="en-US"/>
              <a:t>y </a:t>
            </a:r>
            <a:r>
              <a:rPr lang="en-US" err="1">
                <a:solidFill>
                  <a:srgbClr val="C00000"/>
                </a:solidFill>
              </a:rPr>
              <a:t>VariableCost</a:t>
            </a:r>
            <a:endParaRPr lang="en-US">
              <a:solidFill>
                <a:srgbClr val="C00000"/>
              </a:solidFill>
            </a:endParaRP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9</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Resumen</a:t>
            </a:r>
          </a:p>
        </p:txBody>
      </p:sp>
      <p:sp>
        <p:nvSpPr>
          <p:cNvPr id="18" name="Text Placeholder 21">
            <a:extLst>
              <a:ext uri="{FF2B5EF4-FFF2-40B4-BE49-F238E27FC236}">
                <a16:creationId xmlns:a16="http://schemas.microsoft.com/office/drawing/2014/main" id="{FF6215C3-7148-4C6F-BF2E-B9C7949131E3}"/>
              </a:ext>
            </a:extLst>
          </p:cNvPr>
          <p:cNvSpPr txBox="1">
            <a:spLocks/>
          </p:cNvSpPr>
          <p:nvPr/>
        </p:nvSpPr>
        <p:spPr>
          <a:xfrm>
            <a:off x="8443183" y="5911013"/>
            <a:ext cx="2206808" cy="368431"/>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000">
              <a:latin typeface="Times"/>
              <a:cs typeface="Times"/>
            </a:endParaRPr>
          </a:p>
        </p:txBody>
      </p:sp>
      <p:sp>
        <p:nvSpPr>
          <p:cNvPr id="11" name="Content Placeholder 2">
            <a:extLst>
              <a:ext uri="{FF2B5EF4-FFF2-40B4-BE49-F238E27FC236}">
                <a16:creationId xmlns:a16="http://schemas.microsoft.com/office/drawing/2014/main" id="{AAB5CE2D-0162-4959-ACE8-F86303DA78A3}"/>
              </a:ext>
            </a:extLst>
          </p:cNvPr>
          <p:cNvSpPr txBox="1">
            <a:spLocks/>
          </p:cNvSpPr>
          <p:nvPr/>
        </p:nvSpPr>
        <p:spPr>
          <a:xfrm>
            <a:off x="6524196" y="3161833"/>
            <a:ext cx="4791595" cy="3326906"/>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GB" sz="1600">
                <a:latin typeface="Open Sans" panose="020B0606030504020204" pitchFamily="34" charset="0"/>
                <a:ea typeface="Open Sans" panose="020B0606030504020204" pitchFamily="34" charset="0"/>
                <a:cs typeface="Open Sans" panose="020B0606030504020204" pitchFamily="34" charset="0"/>
              </a:rPr>
              <a:t>Combustible </a:t>
            </a:r>
          </a:p>
          <a:p>
            <a:pPr marL="285750" indent="-285750"/>
            <a:r>
              <a:rPr lang="en-GB" sz="1600">
                <a:latin typeface="Open Sans"/>
                <a:ea typeface="Open Sans"/>
                <a:cs typeface="Open Sans"/>
              </a:rPr>
              <a:t>Otros consumibles (por ejemplo, productos químicos, detergentes, etc.)</a:t>
            </a:r>
          </a:p>
          <a:p>
            <a:pPr marL="285750" indent="-285750"/>
            <a:endParaRPr lang="en-GB" sz="800">
              <a:latin typeface="Open Sans" panose="020B0606030504020204" pitchFamily="34" charset="0"/>
              <a:ea typeface="Open Sans" panose="020B0606030504020204" pitchFamily="34" charset="0"/>
              <a:cs typeface="Open Sans" panose="020B0606030504020204" pitchFamily="34" charset="0"/>
            </a:endParaRPr>
          </a:p>
          <a:p>
            <a:pPr marL="285750" indent="-285750"/>
            <a:r>
              <a:rPr lang="en-GB" sz="1600">
                <a:latin typeface="Open Sans" panose="020B0606030504020204" pitchFamily="34" charset="0"/>
                <a:ea typeface="Open Sans" panose="020B0606030504020204" pitchFamily="34" charset="0"/>
                <a:cs typeface="Open Sans" panose="020B0606030504020204" pitchFamily="34" charset="0"/>
              </a:rPr>
              <a:t>Salarios</a:t>
            </a:r>
          </a:p>
          <a:p>
            <a:pPr marL="285750" indent="-285750"/>
            <a:r>
              <a:rPr lang="en-GB" sz="1600">
                <a:latin typeface="Open Sans" panose="020B0606030504020204" pitchFamily="34" charset="0"/>
                <a:ea typeface="Open Sans" panose="020B0606030504020204" pitchFamily="34" charset="0"/>
                <a:cs typeface="Open Sans" panose="020B0606030504020204" pitchFamily="34" charset="0"/>
              </a:rPr>
              <a:t>Impuestos y seguros</a:t>
            </a:r>
          </a:p>
          <a:p>
            <a:pPr marL="285750" indent="-285750"/>
            <a:r>
              <a:rPr lang="en-GB" sz="1600">
                <a:latin typeface="Open Sans" panose="020B0606030504020204" pitchFamily="34" charset="0"/>
                <a:ea typeface="Open Sans" panose="020B0606030504020204" pitchFamily="34" charset="0"/>
                <a:cs typeface="Open Sans" panose="020B0606030504020204" pitchFamily="34" charset="0"/>
              </a:rPr>
              <a:t>Costes fijos de combustible</a:t>
            </a:r>
          </a:p>
          <a:p>
            <a:pPr marL="285750" indent="-285750"/>
            <a:endParaRPr lang="en-GB" sz="800">
              <a:latin typeface="Open Sans" panose="020B0606030504020204" pitchFamily="34" charset="0"/>
              <a:ea typeface="Open Sans" panose="020B0606030504020204" pitchFamily="34" charset="0"/>
              <a:cs typeface="Open Sans" panose="020B0606030504020204" pitchFamily="34" charset="0"/>
            </a:endParaRPr>
          </a:p>
          <a:p>
            <a:pPr marL="285750" indent="-285750"/>
            <a:r>
              <a:rPr lang="en-GB" sz="1600">
                <a:latin typeface="Open Sans" panose="020B0606030504020204" pitchFamily="34" charset="0"/>
                <a:ea typeface="Open Sans" panose="020B0606030504020204" pitchFamily="34" charset="0"/>
                <a:cs typeface="Open Sans" panose="020B0606030504020204" pitchFamily="34" charset="0"/>
              </a:rPr>
              <a:t>Depreciación</a:t>
            </a:r>
          </a:p>
          <a:p>
            <a:pPr marL="285750" indent="-285750"/>
            <a:r>
              <a:rPr lang="en-GB" sz="1600">
                <a:latin typeface="Open Sans" panose="020B0606030504020204" pitchFamily="34" charset="0"/>
                <a:ea typeface="Open Sans" panose="020B0606030504020204" pitchFamily="34" charset="0"/>
                <a:cs typeface="Open Sans" panose="020B0606030504020204" pitchFamily="34" charset="0"/>
              </a:rPr>
              <a:t>Retorno de la inversión</a:t>
            </a:r>
          </a:p>
          <a:p>
            <a:pPr marL="285750" indent="-285750"/>
            <a:r>
              <a:rPr lang="en-GB" sz="1600">
                <a:latin typeface="Open Sans" panose="020B0606030504020204" pitchFamily="34" charset="0"/>
                <a:ea typeface="Open Sans" panose="020B0606030504020204" pitchFamily="34" charset="0"/>
                <a:cs typeface="Open Sans" panose="020B0606030504020204" pitchFamily="34" charset="0"/>
              </a:rPr>
              <a:t>Otros gastos fijos no recurrentes</a:t>
            </a:r>
          </a:p>
          <a:p>
            <a:pPr marL="285750" indent="-285750"/>
            <a:endParaRPr lang="en-GB" sz="1600">
              <a:latin typeface="Open Sans" panose="020B0606030504020204" pitchFamily="34" charset="0"/>
              <a:ea typeface="Open Sans" panose="020B0606030504020204" pitchFamily="34" charset="0"/>
              <a:cs typeface="Open Sans" panose="020B0606030504020204" pitchFamily="34" charset="0"/>
            </a:endParaRPr>
          </a:p>
          <a:p>
            <a:pPr marL="285750" indent="-285750"/>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13" name="Content Placeholder 2">
            <a:extLst>
              <a:ext uri="{FF2B5EF4-FFF2-40B4-BE49-F238E27FC236}">
                <a16:creationId xmlns:a16="http://schemas.microsoft.com/office/drawing/2014/main" id="{7F5F1EED-B871-46D6-B676-88A576DEB47F}"/>
              </a:ext>
            </a:extLst>
          </p:cNvPr>
          <p:cNvSpPr txBox="1">
            <a:spLocks/>
          </p:cNvSpPr>
          <p:nvPr/>
        </p:nvSpPr>
        <p:spPr>
          <a:xfrm>
            <a:off x="6715587" y="3972741"/>
            <a:ext cx="4791594" cy="10511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GB" sz="1600">
              <a:latin typeface="Montserrat" panose="00000500000000000000"/>
            </a:endParaRPr>
          </a:p>
        </p:txBody>
      </p:sp>
      <p:sp>
        <p:nvSpPr>
          <p:cNvPr id="14" name="Content Placeholder 2">
            <a:extLst>
              <a:ext uri="{FF2B5EF4-FFF2-40B4-BE49-F238E27FC236}">
                <a16:creationId xmlns:a16="http://schemas.microsoft.com/office/drawing/2014/main" id="{C81F9D75-C911-4E5E-85E4-19B4FFFB597E}"/>
              </a:ext>
            </a:extLst>
          </p:cNvPr>
          <p:cNvSpPr txBox="1">
            <a:spLocks/>
          </p:cNvSpPr>
          <p:nvPr/>
        </p:nvSpPr>
        <p:spPr>
          <a:xfrm>
            <a:off x="6715588" y="5286690"/>
            <a:ext cx="4791594" cy="10106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GB" sz="1600">
              <a:latin typeface="Montserrat" panose="00000500000000000000"/>
            </a:endParaRPr>
          </a:p>
        </p:txBody>
      </p:sp>
      <p:sp>
        <p:nvSpPr>
          <p:cNvPr id="12" name="Oval 11">
            <a:extLst>
              <a:ext uri="{FF2B5EF4-FFF2-40B4-BE49-F238E27FC236}">
                <a16:creationId xmlns:a16="http://schemas.microsoft.com/office/drawing/2014/main" id="{8C85741F-F7D7-0349-8675-F93BE5BE6209}"/>
              </a:ext>
            </a:extLst>
          </p:cNvPr>
          <p:cNvSpPr/>
          <p:nvPr/>
        </p:nvSpPr>
        <p:spPr>
          <a:xfrm>
            <a:off x="7545254" y="1146765"/>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4_Slide10.mp3" descr="Lecture4_Slide10.mp3">
            <a:hlinkClick r:id="" action="ppaction://media"/>
            <a:extLst>
              <a:ext uri="{FF2B5EF4-FFF2-40B4-BE49-F238E27FC236}">
                <a16:creationId xmlns:a16="http://schemas.microsoft.com/office/drawing/2014/main" id="{ADCE9577-FA94-D24C-B4D9-489FC1948A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16619" y="1249795"/>
            <a:ext cx="812800" cy="812800"/>
          </a:xfrm>
          <a:prstGeom prst="rect">
            <a:avLst/>
          </a:prstGeom>
        </p:spPr>
      </p:pic>
      <p:pic>
        <p:nvPicPr>
          <p:cNvPr id="6" name="Imagen 5">
            <a:extLst>
              <a:ext uri="{FF2B5EF4-FFF2-40B4-BE49-F238E27FC236}">
                <a16:creationId xmlns:a16="http://schemas.microsoft.com/office/drawing/2014/main" id="{52AB2879-74F4-7721-7A5B-44222334130D}"/>
              </a:ext>
            </a:extLst>
          </p:cNvPr>
          <p:cNvPicPr>
            <a:picLocks noChangeAspect="1"/>
          </p:cNvPicPr>
          <p:nvPr/>
        </p:nvPicPr>
        <p:blipFill>
          <a:blip r:embed="rId6"/>
          <a:stretch>
            <a:fillRect/>
          </a:stretch>
        </p:blipFill>
        <p:spPr>
          <a:xfrm>
            <a:off x="359460" y="3145621"/>
            <a:ext cx="5736540" cy="2986925"/>
          </a:xfrm>
          <a:prstGeom prst="rect">
            <a:avLst/>
          </a:prstGeom>
        </p:spPr>
      </p:pic>
      <p:sp>
        <p:nvSpPr>
          <p:cNvPr id="10" name="Rectangle 15">
            <a:extLst>
              <a:ext uri="{FF2B5EF4-FFF2-40B4-BE49-F238E27FC236}">
                <a16:creationId xmlns:a16="http://schemas.microsoft.com/office/drawing/2014/main" id="{617FA1FC-AE2A-B9B4-46F3-F439715A1DD1}"/>
              </a:ext>
            </a:extLst>
          </p:cNvPr>
          <p:cNvSpPr/>
          <p:nvPr/>
        </p:nvSpPr>
        <p:spPr>
          <a:xfrm>
            <a:off x="4391167" y="3136079"/>
            <a:ext cx="1748927" cy="231566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00232946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64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CCG_ppt">
  <a:themeElements>
    <a:clrScheme name="Custom 1">
      <a:dk1>
        <a:srgbClr val="000000"/>
      </a:dk1>
      <a:lt1>
        <a:srgbClr val="FFFFFF"/>
      </a:lt1>
      <a:dk2>
        <a:srgbClr val="44546A"/>
      </a:dk2>
      <a:lt2>
        <a:srgbClr val="E7E6E6"/>
      </a:lt2>
      <a:accent1>
        <a:srgbClr val="012069"/>
      </a:accent1>
      <a:accent2>
        <a:srgbClr val="C8102E"/>
      </a:accent2>
      <a:accent3>
        <a:srgbClr val="CBD3EA"/>
      </a:accent3>
      <a:accent4>
        <a:srgbClr val="5B9BD5"/>
      </a:accent4>
      <a:accent5>
        <a:srgbClr val="4471C3"/>
      </a:accent5>
      <a:accent6>
        <a:srgbClr val="910C22"/>
      </a:accent6>
      <a:hlink>
        <a:srgbClr val="4151C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FINAL" id="{24BBD40D-E226-DC4C-B92E-2EC2570B0FFD}" vid="{BC5BAE36-2423-9A42-BB9B-B50637BEE49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D1A092-52BD-4EA1-A3A9-5957F9F39426}">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E781A173-7DDE-4AF4-B9B9-0B2F78C638CF}">
  <ds:schemaRefs>
    <ds:schemaRef ds:uri="http://schemas.microsoft.com/sharepoint/v3/contenttype/forms"/>
  </ds:schemaRefs>
</ds:datastoreItem>
</file>

<file path=customXml/itemProps3.xml><?xml version="1.0" encoding="utf-8"?>
<ds:datastoreItem xmlns:ds="http://schemas.openxmlformats.org/officeDocument/2006/customXml" ds:itemID="{230DE86C-F765-4DC4-AE65-625028AC3B2C}">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CCG Lecture template FINAL</Template>
  <TotalTime>295</TotalTime>
  <Words>6746</Words>
  <Application>Microsoft Macintosh PowerPoint</Application>
  <PresentationFormat>Widescreen</PresentationFormat>
  <Paragraphs>327</Paragraphs>
  <Slides>25</Slides>
  <Notes>21</Notes>
  <HiddenSlides>0</HiddenSlides>
  <MMClips>21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25</vt:i4>
      </vt:variant>
    </vt:vector>
  </HeadingPairs>
  <TitlesOfParts>
    <vt:vector size="37" baseType="lpstr">
      <vt:lpstr>Arial</vt:lpstr>
      <vt:lpstr>Calibri</vt:lpstr>
      <vt:lpstr>Montserrat</vt:lpstr>
      <vt:lpstr>Open Sans</vt:lpstr>
      <vt:lpstr>Open Sans ExtraBold</vt:lpstr>
      <vt:lpstr>Open Sans SemiBold</vt:lpstr>
      <vt:lpstr>Open Sans SemiBold</vt:lpstr>
      <vt:lpstr>Roboto</vt:lpstr>
      <vt:lpstr>Segoe UI</vt:lpstr>
      <vt:lpstr>Segoe UI Semibold</vt:lpstr>
      <vt:lpstr>Times</vt:lpstr>
      <vt:lpstr>CCG_ppt</vt:lpstr>
      <vt:lpstr>CLASE 4 MODELIZACIÓN DE LAS TECNOLOGÍAS ENERGÉTICAS</vt:lpstr>
      <vt:lpstr>Resultados del aprendizaje</vt:lpstr>
      <vt:lpstr>4.1 Capacidad y actividad</vt:lpstr>
      <vt:lpstr>4.1 Capacidad y actividad</vt:lpstr>
      <vt:lpstr>4.1 Capacidad y actividad</vt:lpstr>
      <vt:lpstr>4.1 Capacidad y actividad</vt:lpstr>
      <vt:lpstr>Conferencia 4.1 Referencias</vt:lpstr>
      <vt:lpstr>4.2 Parámetros de costes</vt:lpstr>
      <vt:lpstr>4.2 Parámetros de costes</vt:lpstr>
      <vt:lpstr>4.2 Parámetros de costes</vt:lpstr>
      <vt:lpstr>4.2 Parámetros de costes</vt:lpstr>
      <vt:lpstr>4.2 Parámetros de costes</vt:lpstr>
      <vt:lpstr>Conferencia 4.2 Referencias</vt:lpstr>
      <vt:lpstr>4.3 Impacto de las estructuras de costos</vt:lpstr>
      <vt:lpstr>4.3 Impacto de las estructuras de costes</vt:lpstr>
      <vt:lpstr>4.3 Impacto de las estructuras de costos</vt:lpstr>
      <vt:lpstr>4.3 Impacto de las estructuras de costes</vt:lpstr>
      <vt:lpstr>4.3 Impacto de estructura de costos</vt:lpstr>
      <vt:lpstr>Lectura 4.3 Referencias</vt:lpstr>
      <vt:lpstr>4.4Otros parametros</vt:lpstr>
      <vt:lpstr>4.4 Otros parametros</vt:lpstr>
      <vt:lpstr>4.4 Otros parametros</vt:lpstr>
      <vt:lpstr>4.4 Otros parámetros</vt:lpstr>
      <vt:lpstr>4.4 Otros parámetros</vt:lpstr>
      <vt:lpstr>PowerPoint Presentation</vt:lpstr>
    </vt:vector>
  </TitlesOfParts>
  <Company>KTH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4 ENERGY MODELLING – Part I</dc:title>
  <dc:creator>Francesco Gardumi</dc:creator>
  <cp:keywords>, docId:69FF8387D1FEAC12DF4181425EED77CB</cp:keywords>
  <cp:lastModifiedBy>Rudolf Yeganyan</cp:lastModifiedBy>
  <cp:revision>33</cp:revision>
  <dcterms:created xsi:type="dcterms:W3CDTF">2021-05-14T11:36:21Z</dcterms:created>
  <dcterms:modified xsi:type="dcterms:W3CDTF">2022-11-03T16:25:10Z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