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6858000" cx="12192000"/>
  <p:notesSz cx="6858000" cy="9144000"/>
  <p:embeddedFontLst>
    <p:embeddedFont>
      <p:font typeface="Ubuntu"/>
      <p:regular r:id="rId33"/>
      <p:bold r:id="rId34"/>
      <p:italic r:id="rId35"/>
      <p:boldItalic r:id="rId36"/>
    </p:embeddedFont>
    <p:embeddedFont>
      <p:font typeface="Open Sans ExtraBold"/>
      <p:bold r:id="rId37"/>
      <p:boldItalic r:id="rId38"/>
    </p:embeddedFont>
    <p:embeddedFont>
      <p:font typeface="Helvetica Neue"/>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iII1+RswBozDRhGzQdlDv7oLiP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40C805E-BD97-4F7E-896C-738325544414}">
  <a:tblStyle styleId="{640C805E-BD97-4F7E-896C-738325544414}"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7"/>
          </a:solidFill>
        </a:fill>
      </a:tcStyle>
    </a:wholeTbl>
    <a:band1H>
      <a:tcTxStyle/>
      <a:tcStyle>
        <a:fill>
          <a:solidFill>
            <a:srgbClr val="CACACC"/>
          </a:solidFill>
        </a:fill>
      </a:tcStyle>
    </a:band1H>
    <a:band2H>
      <a:tcTxStyle/>
    </a:band2H>
    <a:band1V>
      <a:tcTxStyle/>
      <a:tcStyle>
        <a:fill>
          <a:solidFill>
            <a:srgbClr val="CACA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HelveticaNeue-bold.fntdata"/><Relationship Id="rId20" Type="http://schemas.openxmlformats.org/officeDocument/2006/relationships/slide" Target="slides/slide13.xml"/><Relationship Id="rId42" Type="http://schemas.openxmlformats.org/officeDocument/2006/relationships/font" Target="fonts/HelveticaNeue-boldItalic.fntdata"/><Relationship Id="rId41" Type="http://schemas.openxmlformats.org/officeDocument/2006/relationships/font" Target="fonts/HelveticaNeue-italic.fntdata"/><Relationship Id="rId22" Type="http://schemas.openxmlformats.org/officeDocument/2006/relationships/slide" Target="slides/slide15.xml"/><Relationship Id="rId44" Type="http://schemas.openxmlformats.org/officeDocument/2006/relationships/font" Target="fonts/OpenSans-bold.fntdata"/><Relationship Id="rId21" Type="http://schemas.openxmlformats.org/officeDocument/2006/relationships/slide" Target="slides/slide14.xml"/><Relationship Id="rId43" Type="http://schemas.openxmlformats.org/officeDocument/2006/relationships/font" Target="fonts/OpenSans-regular.fntdata"/><Relationship Id="rId24" Type="http://schemas.openxmlformats.org/officeDocument/2006/relationships/slide" Target="slides/slide17.xml"/><Relationship Id="rId46" Type="http://schemas.openxmlformats.org/officeDocument/2006/relationships/font" Target="fonts/OpenSans-boldItalic.fntdata"/><Relationship Id="rId23" Type="http://schemas.openxmlformats.org/officeDocument/2006/relationships/slide" Target="slides/slide16.xml"/><Relationship Id="rId45" Type="http://schemas.openxmlformats.org/officeDocument/2006/relationships/font" Target="fonts/OpenSans-italic.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Ubuntu-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Ubuntu-italic.fntdata"/><Relationship Id="rId12" Type="http://schemas.openxmlformats.org/officeDocument/2006/relationships/slide" Target="slides/slide5.xml"/><Relationship Id="rId34" Type="http://schemas.openxmlformats.org/officeDocument/2006/relationships/font" Target="fonts/Ubuntu-bold.fntdata"/><Relationship Id="rId15" Type="http://schemas.openxmlformats.org/officeDocument/2006/relationships/slide" Target="slides/slide8.xml"/><Relationship Id="rId37" Type="http://schemas.openxmlformats.org/officeDocument/2006/relationships/font" Target="fonts/OpenSansExtraBold-bold.fntdata"/><Relationship Id="rId14" Type="http://schemas.openxmlformats.org/officeDocument/2006/relationships/slide" Target="slides/slide7.xml"/><Relationship Id="rId36" Type="http://schemas.openxmlformats.org/officeDocument/2006/relationships/font" Target="fonts/Ubuntu-boldItalic.fntdata"/><Relationship Id="rId17" Type="http://schemas.openxmlformats.org/officeDocument/2006/relationships/slide" Target="slides/slide10.xml"/><Relationship Id="rId39" Type="http://schemas.openxmlformats.org/officeDocument/2006/relationships/font" Target="fonts/HelveticaNeue-regular.fntdata"/><Relationship Id="rId16" Type="http://schemas.openxmlformats.org/officeDocument/2006/relationships/slide" Target="slides/slide9.xml"/><Relationship Id="rId38" Type="http://schemas.openxmlformats.org/officeDocument/2006/relationships/font" Target="fonts/OpenSansExtraBold-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 name="Google Shape;5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GB"/>
              <a:t>Text to Speech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rgbClr val="000000"/>
              </a:buClr>
              <a:buSzPts val="1200"/>
              <a:buFont typeface="Calibri"/>
              <a:buNone/>
            </a:pPr>
            <a:r>
              <a:rPr lang="en-GB" sz="1200">
                <a:solidFill>
                  <a:srgbClr val="000000"/>
                </a:solidFill>
                <a:latin typeface="Calibri"/>
                <a:ea typeface="Calibri"/>
                <a:cs typeface="Calibri"/>
                <a:sym typeface="Calibri"/>
              </a:rPr>
              <a:t>- This section of the Playbook focuses on Network Infrastructure, focusing how to develop, expand and optimise the grid to support the energy transition. </a:t>
            </a:r>
            <a:endParaRPr sz="1200">
              <a:latin typeface="Calibri"/>
              <a:ea typeface="Calibri"/>
              <a:cs typeface="Calibri"/>
              <a:sym typeface="Calibri"/>
            </a:endParaRPr>
          </a:p>
        </p:txBody>
      </p:sp>
      <p:sp>
        <p:nvSpPr>
          <p:cNvPr id="57" name="Google Shape;5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 </a:t>
            </a:r>
            <a:r>
              <a:rPr lang="en-GB"/>
              <a:t>Lead time is an important factor for expanding the grid, often signified by </a:t>
            </a:r>
            <a:r>
              <a:rPr b="0" i="0" lang="en-GB">
                <a:solidFill>
                  <a:srgbClr val="202124"/>
                </a:solidFill>
                <a:latin typeface="arial"/>
                <a:ea typeface="arial"/>
                <a:cs typeface="arial"/>
                <a:sym typeface="arial"/>
              </a:rPr>
              <a:t>the time between the initiation and completion of a production process. Short lead times should help mean that el</a:t>
            </a:r>
            <a:r>
              <a:rPr lang="en-GB"/>
              <a:t>ectricity access can be </a:t>
            </a:r>
            <a:r>
              <a:rPr b="0" lang="en-GB"/>
              <a:t>proportionally increased </a:t>
            </a:r>
            <a:r>
              <a:rPr lang="en-GB"/>
              <a:t>at a rapid rate where necessary. However, each project will have its own unique timeline and a short lead time may not always be possible. There is also enabling works, which is the minimum requirement of a job for it to be able to connect to the grid, which is a milestone in terms of a project. As previously stated, it is not just about meeting demand, it is about managing demand, therefore demand optimization of the broader energy system should be consider in this process.</a:t>
            </a:r>
            <a:endParaRPr/>
          </a:p>
          <a:p>
            <a:pPr indent="0" lvl="0" marL="0" marR="0" rtl="0" algn="l">
              <a:lnSpc>
                <a:spcPct val="100000"/>
              </a:lnSpc>
              <a:spcBef>
                <a:spcPts val="0"/>
              </a:spcBef>
              <a:spcAft>
                <a:spcPts val="0"/>
              </a:spcAft>
              <a:buClr>
                <a:schemeClr val="dk1"/>
              </a:buClr>
              <a:buSzPts val="1200"/>
              <a:buFont typeface="Calibri"/>
              <a:buNone/>
            </a:pPr>
            <a:r>
              <a:rPr lang="en-GB"/>
              <a:t>- Projects are often broken down into phases, therefore enhancing the planning and permitting process, and execution of these processes is important. Being proactive rather reactive. In 2022 Hitachi Energy labeled proactive planning as the key for Europe to unlock its net zero vision. Rather than reacting to a change, being proactive means, you create a desired future and invent ways to reach that desired future. Whereby </a:t>
            </a:r>
            <a:r>
              <a:rPr b="0" i="0" lang="en-GB" sz="1200" u="none" strike="noStrike">
                <a:solidFill>
                  <a:srgbClr val="000000"/>
                </a:solidFill>
              </a:rPr>
              <a:t>planners actively shape the future, taking control of the outcome as well as the process, rather than just trying to get ahead of events outside of their control. </a:t>
            </a:r>
            <a:r>
              <a:rPr lang="en-GB"/>
              <a:t>In the case study lecture, </a:t>
            </a:r>
            <a:r>
              <a:rPr b="0" i="0" lang="en-GB">
                <a:solidFill>
                  <a:srgbClr val="202124"/>
                </a:solidFill>
                <a:latin typeface="arial"/>
                <a:ea typeface="arial"/>
                <a:cs typeface="arial"/>
                <a:sym typeface="arial"/>
              </a:rPr>
              <a:t>multi-project permittance and specific land segment are discussed. </a:t>
            </a:r>
            <a:endParaRPr/>
          </a:p>
          <a:p>
            <a:pPr indent="0" lvl="0" marL="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0" lvl="0" marL="0" rtl="0" algn="l">
              <a:spcBef>
                <a:spcPts val="0"/>
              </a:spcBef>
              <a:spcAft>
                <a:spcPts val="0"/>
              </a:spcAft>
              <a:buNone/>
            </a:pPr>
            <a:r>
              <a:t/>
            </a:r>
            <a:endParaRPr b="0" i="0">
              <a:solidFill>
                <a:srgbClr val="202124"/>
              </a:solidFill>
              <a:latin typeface="arial"/>
              <a:ea typeface="arial"/>
              <a:cs typeface="arial"/>
              <a:sym typeface="arial"/>
            </a:endParaRPr>
          </a:p>
          <a:p>
            <a:pPr indent="0" lvl="0" marL="0" rtl="0" algn="l">
              <a:spcBef>
                <a:spcPts val="0"/>
              </a:spcBef>
              <a:spcAft>
                <a:spcPts val="0"/>
              </a:spcAft>
              <a:buNone/>
            </a:pPr>
            <a:r>
              <a:rPr b="1" i="0" lang="en-GB">
                <a:solidFill>
                  <a:srgbClr val="202124"/>
                </a:solidFill>
                <a:latin typeface="arial"/>
                <a:ea typeface="arial"/>
                <a:cs typeface="arial"/>
                <a:sym typeface="arial"/>
              </a:rPr>
              <a:t>- Local Government Assocation- National Energy Category Strategy</a:t>
            </a:r>
            <a:r>
              <a:rPr b="0" i="0" lang="en-GB">
                <a:solidFill>
                  <a:srgbClr val="202124"/>
                </a:solidFill>
                <a:latin typeface="arial"/>
                <a:ea typeface="arial"/>
                <a:cs typeface="arial"/>
                <a:sym typeface="arial"/>
              </a:rPr>
              <a:t>…: https://www.local.gov.uk/publications/national-energy-category-strategy-local-government-2022-energising-procurement</a:t>
            </a:r>
            <a:endParaRPr/>
          </a:p>
          <a:p>
            <a:pPr indent="0" lvl="0" marL="0" rtl="0" algn="l">
              <a:spcBef>
                <a:spcPts val="0"/>
              </a:spcBef>
              <a:spcAft>
                <a:spcPts val="0"/>
              </a:spcAft>
              <a:buNone/>
            </a:pPr>
            <a:r>
              <a:rPr b="0" i="0" lang="en-GB">
                <a:solidFill>
                  <a:srgbClr val="202124"/>
                </a:solidFill>
                <a:latin typeface="arial"/>
                <a:ea typeface="arial"/>
                <a:cs typeface="arial"/>
                <a:sym typeface="arial"/>
              </a:rPr>
              <a:t>- </a:t>
            </a:r>
            <a:r>
              <a:rPr b="1" lang="en-GB"/>
              <a:t>Hitachi Energy: </a:t>
            </a:r>
            <a:r>
              <a:rPr lang="en-GB"/>
              <a:t>https://www.hitachienergy.com/uk-ie/en/news/perspectives/2022/08/proactive-grid-planning-is-key-to-unlocking-europe-s-net-zero-vision</a:t>
            </a:r>
            <a:endParaRPr/>
          </a:p>
          <a:p>
            <a:pPr indent="0" lvl="0" marL="0" rtl="0" algn="l">
              <a:spcBef>
                <a:spcPts val="0"/>
              </a:spcBef>
              <a:spcAft>
                <a:spcPts val="0"/>
              </a:spcAft>
              <a:buNone/>
            </a:pPr>
            <a:r>
              <a:rPr lang="en-GB"/>
              <a:t>- </a:t>
            </a:r>
            <a:r>
              <a:rPr b="1" lang="en-GB"/>
              <a:t>Royal Town Planning Institue: </a:t>
            </a:r>
            <a:r>
              <a:rPr lang="en-GB"/>
              <a:t>https://www.rtpi.org.uk/policy/2020/october/pwpessay/</a:t>
            </a:r>
            <a:endParaRPr/>
          </a:p>
          <a:p>
            <a:pPr indent="0" lvl="0" marL="0" rtl="0" algn="l">
              <a:spcBef>
                <a:spcPts val="0"/>
              </a:spcBef>
              <a:spcAft>
                <a:spcPts val="0"/>
              </a:spcAft>
              <a:buNone/>
            </a:pPr>
            <a:r>
              <a:t/>
            </a:r>
            <a:endParaRPr b="0" i="0">
              <a:solidFill>
                <a:srgbClr val="202124"/>
              </a:solidFill>
              <a:latin typeface="arial"/>
              <a:ea typeface="arial"/>
              <a:cs typeface="arial"/>
              <a:sym typeface="arial"/>
            </a:endParaRPr>
          </a:p>
          <a:p>
            <a:pPr indent="0" lvl="0" marL="0" rtl="0" algn="l">
              <a:spcBef>
                <a:spcPts val="0"/>
              </a:spcBef>
              <a:spcAft>
                <a:spcPts val="0"/>
              </a:spcAft>
              <a:buNone/>
            </a:pPr>
            <a:r>
              <a:t/>
            </a:r>
            <a:endParaRPr b="0" i="0">
              <a:solidFill>
                <a:srgbClr val="202124"/>
              </a:solidFill>
              <a:latin typeface="arial"/>
              <a:ea typeface="arial"/>
              <a:cs typeface="arial"/>
              <a:sym typeface="arial"/>
            </a:endParaRPr>
          </a:p>
          <a:p>
            <a:pPr indent="0" lvl="0" marL="0" rtl="0" algn="l">
              <a:spcBef>
                <a:spcPts val="0"/>
              </a:spcBef>
              <a:spcAft>
                <a:spcPts val="0"/>
              </a:spcAft>
              <a:buNone/>
            </a:pPr>
            <a:r>
              <a:t/>
            </a:r>
            <a:endParaRPr b="0" i="0">
              <a:solidFill>
                <a:srgbClr val="202124"/>
              </a:solidFill>
              <a:latin typeface="arial"/>
              <a:ea typeface="arial"/>
              <a:cs typeface="arial"/>
              <a:sym typeface="arial"/>
            </a:endParaRPr>
          </a:p>
        </p:txBody>
      </p:sp>
      <p:sp>
        <p:nvSpPr>
          <p:cNvPr id="124" name="Google Shape;12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a:p>
          <a:p>
            <a:pPr indent="0" lvl="0" marL="101600" marR="0" rtl="0" algn="l">
              <a:lnSpc>
                <a:spcPct val="100000"/>
              </a:lnSpc>
              <a:spcBef>
                <a:spcPts val="0"/>
              </a:spcBef>
              <a:spcAft>
                <a:spcPts val="0"/>
              </a:spcAft>
              <a:buClr>
                <a:schemeClr val="dk1"/>
              </a:buClr>
              <a:buSzPts val="1200"/>
              <a:buFont typeface="Calibri"/>
              <a:buNone/>
            </a:pPr>
            <a:r>
              <a:rPr b="0" lang="en-GB"/>
              <a:t>- Once you have identified the system needs, projects can start to be delivered. There may be many options available that you can consider, so early engagement with stakeholders and consultant feedback can help shape the early phases of project delivery. This process of project delivery again is based off National Grid, but it is more about the process rather than the company doing it, as it can be applicable in varying contexts.</a:t>
            </a:r>
            <a:endParaRPr/>
          </a:p>
          <a:p>
            <a:pPr indent="0" lvl="0" marL="101600" marR="0" rtl="0" algn="l">
              <a:lnSpc>
                <a:spcPct val="100000"/>
              </a:lnSpc>
              <a:spcBef>
                <a:spcPts val="0"/>
              </a:spcBef>
              <a:spcAft>
                <a:spcPts val="0"/>
              </a:spcAft>
              <a:buClr>
                <a:schemeClr val="dk1"/>
              </a:buClr>
              <a:buSzPts val="1200"/>
              <a:buFont typeface="Calibri"/>
              <a:buNone/>
            </a:pPr>
            <a:r>
              <a:rPr b="0" lang="en-GB"/>
              <a:t>- The next stage would be to formulate a proposal of a project, whilst </a:t>
            </a:r>
            <a:r>
              <a:rPr lang="en-GB"/>
              <a:t>preliminary environmental information is prepared and statutory public consultation on the proposal is undertaken. For example, in Ireland there was the slogan, community generation, winning hearts and minds. This derives from the success of increasing social acceptability during their first round of renewable projects. This example highlights how public acceptance can be key the planning and development process.</a:t>
            </a:r>
            <a:endParaRPr/>
          </a:p>
          <a:p>
            <a:pPr indent="0" lvl="0" marL="101600" marR="0" rtl="0" algn="l">
              <a:lnSpc>
                <a:spcPct val="100000"/>
              </a:lnSpc>
              <a:spcBef>
                <a:spcPts val="0"/>
              </a:spcBef>
              <a:spcAft>
                <a:spcPts val="0"/>
              </a:spcAft>
              <a:buClr>
                <a:schemeClr val="dk1"/>
              </a:buClr>
              <a:buSzPts val="1200"/>
              <a:buFont typeface="Calibri"/>
              <a:buNone/>
            </a:pPr>
            <a:r>
              <a:rPr b="0" lang="en-GB"/>
              <a:t>- After this, projects must be refined based on feedback and impacts, such as environmental, should be assessed and then land rights can be seeked.</a:t>
            </a:r>
            <a:endParaRPr/>
          </a:p>
          <a:p>
            <a:pPr indent="0" lvl="0" marL="101600" marR="0" rtl="0" algn="l">
              <a:lnSpc>
                <a:spcPct val="100000"/>
              </a:lnSpc>
              <a:spcBef>
                <a:spcPts val="0"/>
              </a:spcBef>
              <a:spcAft>
                <a:spcPts val="0"/>
              </a:spcAft>
              <a:buClr>
                <a:schemeClr val="dk1"/>
              </a:buClr>
              <a:buSzPts val="1200"/>
              <a:buFont typeface="Calibri"/>
              <a:buNone/>
            </a:pPr>
            <a:r>
              <a:rPr b="0" lang="en-GB"/>
              <a:t>- Following this an application be put forward and it will be examined by relevant authorities. A successful application will mean construction can begin, but usually based on specific requirements.</a:t>
            </a:r>
            <a:endParaRPr b="0"/>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b="1"/>
          </a:p>
          <a:p>
            <a:pPr indent="-171450" lvl="0" marL="171450" marR="0" rtl="0" algn="l">
              <a:lnSpc>
                <a:spcPct val="100000"/>
              </a:lnSpc>
              <a:spcBef>
                <a:spcPts val="0"/>
              </a:spcBef>
              <a:spcAft>
                <a:spcPts val="0"/>
              </a:spcAft>
              <a:buClr>
                <a:schemeClr val="dk1"/>
              </a:buClr>
              <a:buSzPts val="1200"/>
              <a:buFont typeface="Calibri"/>
              <a:buChar char="-"/>
            </a:pPr>
            <a:r>
              <a:rPr b="1" lang="en-GB"/>
              <a:t>Options appraisal: </a:t>
            </a:r>
            <a:r>
              <a:rPr b="0" i="0" lang="en-GB">
                <a:solidFill>
                  <a:srgbClr val="040C28"/>
                </a:solidFill>
                <a:latin typeface="Arial"/>
                <a:ea typeface="Arial"/>
                <a:cs typeface="Arial"/>
                <a:sym typeface="Arial"/>
              </a:rPr>
              <a:t>a way of ensuring that you maximize the chances of securing the objectives for your service by identifying the most appropriate set of actions or outcomes.</a:t>
            </a:r>
            <a:endParaRPr/>
          </a:p>
          <a:p>
            <a:pPr indent="-95250" lvl="0" marL="171450" rtl="0" algn="l">
              <a:spcBef>
                <a:spcPts val="0"/>
              </a:spcBef>
              <a:spcAft>
                <a:spcPts val="0"/>
              </a:spcAft>
              <a:buClr>
                <a:schemeClr val="dk1"/>
              </a:buClr>
              <a:buSzPts val="1200"/>
              <a:buFont typeface="Calibri"/>
              <a:buNone/>
            </a:pPr>
            <a:r>
              <a:t/>
            </a:r>
            <a:endParaRPr b="1"/>
          </a:p>
          <a:p>
            <a:pPr indent="-171450" lvl="0" marL="171450" rtl="0" algn="l">
              <a:spcBef>
                <a:spcPts val="0"/>
              </a:spcBef>
              <a:spcAft>
                <a:spcPts val="0"/>
              </a:spcAft>
              <a:buClr>
                <a:schemeClr val="dk1"/>
              </a:buClr>
              <a:buSzPts val="1200"/>
              <a:buFont typeface="Calibri"/>
              <a:buChar char="-"/>
            </a:pPr>
            <a:r>
              <a:rPr b="1" lang="en-GB"/>
              <a:t>National Grid </a:t>
            </a:r>
            <a:r>
              <a:rPr b="1" i="1" lang="en-GB"/>
              <a:t>’Our Approach to Consulting</a:t>
            </a:r>
            <a:r>
              <a:rPr b="1" lang="en-GB"/>
              <a:t>’: </a:t>
            </a:r>
            <a:r>
              <a:rPr lang="en-GB"/>
              <a:t>https://www.nationalgrid.com/electricity-transmission/document/142336/download</a:t>
            </a:r>
            <a:endParaRPr/>
          </a:p>
          <a:p>
            <a:pPr indent="-171450" lvl="0" marL="171450" marR="0" rtl="0" algn="l">
              <a:lnSpc>
                <a:spcPct val="100000"/>
              </a:lnSpc>
              <a:spcBef>
                <a:spcPts val="0"/>
              </a:spcBef>
              <a:spcAft>
                <a:spcPts val="0"/>
              </a:spcAft>
              <a:buClr>
                <a:schemeClr val="dk1"/>
              </a:buClr>
              <a:buSzPts val="1200"/>
              <a:buFont typeface="Calibri"/>
              <a:buChar char="-"/>
            </a:pPr>
            <a:r>
              <a:rPr b="1" i="0" lang="en-GB"/>
              <a:t>Energy Ireland (community involvement): </a:t>
            </a:r>
            <a:r>
              <a:rPr i="0" lang="en-GB"/>
              <a:t>https://www.energyireland.ie/community-generation-winning-hearts-and-minds/#:~:text=In%202020%2C%20Ireland%27s%20first%20ever,involvement%20in%20the%20energy%20transition.</a:t>
            </a:r>
            <a:endParaRPr/>
          </a:p>
          <a:p>
            <a:pPr indent="-171450" lvl="0" marL="171450" marR="0" rtl="0" algn="l">
              <a:lnSpc>
                <a:spcPct val="100000"/>
              </a:lnSpc>
              <a:spcBef>
                <a:spcPts val="0"/>
              </a:spcBef>
              <a:spcAft>
                <a:spcPts val="0"/>
              </a:spcAft>
              <a:buClr>
                <a:schemeClr val="dk1"/>
              </a:buClr>
              <a:buSzPts val="1200"/>
              <a:buFont typeface="Calibri"/>
              <a:buChar char="-"/>
            </a:pPr>
            <a:r>
              <a:rPr b="1" lang="en-GB"/>
              <a:t>EIRGRID (Ireland) Strategy on public engagement</a:t>
            </a:r>
            <a:r>
              <a:rPr lang="en-GB"/>
              <a:t>: https://www.eirgridgroup.com/site-files/library/EirGrid/EirGrid-Public-Engagement-Strategy.pdf</a:t>
            </a:r>
            <a:endParaRPr/>
          </a:p>
          <a:p>
            <a:pPr indent="0" lvl="0" marL="0" rtl="0" algn="l">
              <a:spcBef>
                <a:spcPts val="0"/>
              </a:spcBef>
              <a:spcAft>
                <a:spcPts val="0"/>
              </a:spcAft>
              <a:buNone/>
            </a:pPr>
            <a:r>
              <a:t/>
            </a:r>
            <a:endParaRPr b="0" i="0">
              <a:solidFill>
                <a:srgbClr val="040C28"/>
              </a:solidFill>
              <a:latin typeface="Arial"/>
              <a:ea typeface="Arial"/>
              <a:cs typeface="Arial"/>
              <a:sym typeface="Arial"/>
            </a:endParaRPr>
          </a:p>
          <a:p>
            <a:pPr indent="-171450" lvl="0" marL="171450" rtl="0" algn="l">
              <a:spcBef>
                <a:spcPts val="0"/>
              </a:spcBef>
              <a:spcAft>
                <a:spcPts val="0"/>
              </a:spcAft>
              <a:buClr>
                <a:schemeClr val="dk1"/>
              </a:buClr>
              <a:buSzPts val="1200"/>
              <a:buFont typeface="Calibri"/>
              <a:buChar char="-"/>
            </a:pPr>
            <a:r>
              <a:rPr b="1" lang="en-GB"/>
              <a:t>National Grid: </a:t>
            </a:r>
            <a:r>
              <a:rPr lang="en-GB"/>
              <a:t>Holford and Horlock Rules. Sets of rules and guidelines for new transmission infrastructure. </a:t>
            </a:r>
            <a:endParaRPr/>
          </a:p>
          <a:p>
            <a:pPr indent="-171450" lvl="0" marL="171450" rtl="0" algn="l">
              <a:spcBef>
                <a:spcPts val="0"/>
              </a:spcBef>
              <a:spcAft>
                <a:spcPts val="0"/>
              </a:spcAft>
              <a:buClr>
                <a:schemeClr val="dk1"/>
              </a:buClr>
              <a:buSzPts val="1200"/>
              <a:buFont typeface="Calibri"/>
              <a:buChar char="-"/>
            </a:pPr>
            <a:r>
              <a:rPr b="1" lang="en-GB"/>
              <a:t>Holford: </a:t>
            </a:r>
            <a:r>
              <a:rPr b="0" lang="en-GB"/>
              <a:t>https://www.nationalgrid.com/sites/default/files/documents/13795-The%20Holford%20Rules.pdf</a:t>
            </a:r>
            <a:endParaRPr/>
          </a:p>
          <a:p>
            <a:pPr indent="-171450" lvl="0" marL="171450" rtl="0" algn="l">
              <a:spcBef>
                <a:spcPts val="0"/>
              </a:spcBef>
              <a:spcAft>
                <a:spcPts val="0"/>
              </a:spcAft>
              <a:buClr>
                <a:schemeClr val="dk1"/>
              </a:buClr>
              <a:buSzPts val="1200"/>
              <a:buFont typeface="Calibri"/>
              <a:buChar char="-"/>
            </a:pPr>
            <a:r>
              <a:rPr b="1" lang="en-GB"/>
              <a:t>Horlock</a:t>
            </a:r>
            <a:r>
              <a:rPr b="0" lang="en-GB"/>
              <a:t>: https://www.nationalgrid.com/sites/default/files/documents/13796-The%20Horlock%20Rules.pdf</a:t>
            </a:r>
            <a:endParaRPr/>
          </a:p>
          <a:p>
            <a:pPr indent="0" lvl="0" marL="0" rtl="0" algn="l">
              <a:spcBef>
                <a:spcPts val="0"/>
              </a:spcBef>
              <a:spcAft>
                <a:spcPts val="0"/>
              </a:spcAft>
              <a:buNone/>
            </a:pPr>
            <a:r>
              <a:t/>
            </a:r>
            <a:endParaRPr/>
          </a:p>
          <a:p>
            <a:pPr indent="-95250" lvl="0" marL="171450" marR="0" rtl="0" algn="l">
              <a:lnSpc>
                <a:spcPct val="100000"/>
              </a:lnSpc>
              <a:spcBef>
                <a:spcPts val="0"/>
              </a:spcBef>
              <a:spcAft>
                <a:spcPts val="0"/>
              </a:spcAft>
              <a:buClr>
                <a:schemeClr val="dk1"/>
              </a:buClr>
              <a:buSzPts val="1200"/>
              <a:buFont typeface="Calibri"/>
              <a:buNone/>
            </a:pPr>
            <a:r>
              <a:t/>
            </a:r>
            <a:endParaRPr i="0"/>
          </a:p>
          <a:p>
            <a:pPr indent="0" lvl="0" marL="0" rtl="0" algn="l">
              <a:spcBef>
                <a:spcPts val="0"/>
              </a:spcBef>
              <a:spcAft>
                <a:spcPts val="0"/>
              </a:spcAft>
              <a:buNone/>
            </a:pPr>
            <a:r>
              <a:t/>
            </a:r>
            <a:endParaRPr/>
          </a:p>
        </p:txBody>
      </p:sp>
      <p:sp>
        <p:nvSpPr>
          <p:cNvPr id="131" name="Google Shape;13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0" rtl="0" algn="l">
              <a:spcBef>
                <a:spcPts val="0"/>
              </a:spcBef>
              <a:spcAft>
                <a:spcPts val="0"/>
              </a:spcAft>
              <a:buNone/>
            </a:pPr>
            <a:r>
              <a:t/>
            </a:r>
            <a:endParaRPr b="1" i="1">
              <a:solidFill>
                <a:srgbClr val="000000"/>
              </a:solidFill>
            </a:endParaRPr>
          </a:p>
          <a:p>
            <a:pPr indent="0" lvl="0" marL="0" rtl="0" algn="l">
              <a:spcBef>
                <a:spcPts val="0"/>
              </a:spcBef>
              <a:spcAft>
                <a:spcPts val="0"/>
              </a:spcAft>
              <a:buNone/>
            </a:pPr>
            <a:r>
              <a:rPr b="0" i="0" lang="en-GB">
                <a:solidFill>
                  <a:srgbClr val="000000"/>
                </a:solidFill>
              </a:rPr>
              <a:t>- This most important takeaway from this slide on the power versus interest grid is the importance of stakeholder engagement. The grid itself can be used a powerful tool help determine which stakeholders to engage with, when to do so and so on. Using the grid for example, </a:t>
            </a:r>
            <a:r>
              <a:rPr b="0" lang="en-GB"/>
              <a:t>Consumers could fall into all 4 sections of the grid depending on the project, whereas private investors may only be in actively consult at the beginning of the project. This grid should help you to think about stakeholders and who you need engaged to support your delivery process.</a:t>
            </a:r>
            <a:endParaRPr b="0"/>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 Image: </a:t>
            </a:r>
            <a:r>
              <a:rPr lang="en-GB"/>
              <a:t>https://www.improvementservice.org.uk/business-analysis-framework/consider-perspectives/powerinterest-grid#:~:text=The%20power%2Finterest%20grid%20is,in%20respect%20of%20the%20project.</a:t>
            </a:r>
            <a:endParaRPr/>
          </a:p>
          <a:p>
            <a:pPr indent="0" lvl="0" marL="0" rtl="0" algn="l">
              <a:spcBef>
                <a:spcPts val="0"/>
              </a:spcBef>
              <a:spcAft>
                <a:spcPts val="0"/>
              </a:spcAft>
              <a:buNone/>
            </a:pPr>
            <a:r>
              <a:t/>
            </a:r>
            <a:endParaRPr/>
          </a:p>
        </p:txBody>
      </p:sp>
      <p:sp>
        <p:nvSpPr>
          <p:cNvPr id="138" name="Google Shape;13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3: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45" name="Google Shape;145;p13: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This section looks at ownership and responsibility of the grid. This is because it is important to consider private or public ownership, maintenance and operation and regulation of the grid. </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0" lvl="0" marL="0" rtl="0" algn="l">
              <a:spcBef>
                <a:spcPts val="0"/>
              </a:spcBef>
              <a:spcAft>
                <a:spcPts val="0"/>
              </a:spcAft>
              <a:buClr>
                <a:schemeClr val="dk1"/>
              </a:buClr>
              <a:buSzPts val="1200"/>
              <a:buFont typeface="Calibri"/>
              <a:buNone/>
            </a:pPr>
            <a:r>
              <a:t/>
            </a:r>
            <a:endParaRPr/>
          </a:p>
        </p:txBody>
      </p:sp>
      <p:sp>
        <p:nvSpPr>
          <p:cNvPr id="146" name="Google Shape;146;p13: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95250" lvl="0" marL="171450" rtl="0" algn="l">
              <a:spcBef>
                <a:spcPts val="0"/>
              </a:spcBef>
              <a:spcAft>
                <a:spcPts val="0"/>
              </a:spcAft>
              <a:buClr>
                <a:schemeClr val="dk1"/>
              </a:buClr>
              <a:buSzPts val="1200"/>
              <a:buFont typeface="Calibri"/>
              <a:buNone/>
            </a:pPr>
            <a:r>
              <a:t/>
            </a:r>
            <a:endParaRPr b="0" i="0">
              <a:solidFill>
                <a:srgbClr val="4D5156"/>
              </a:solidFill>
              <a:latin typeface="Arial"/>
              <a:ea typeface="Arial"/>
              <a:cs typeface="Arial"/>
              <a:sym typeface="Arial"/>
            </a:endParaRPr>
          </a:p>
          <a:p>
            <a:pPr indent="-171450" lvl="0" marL="171450" rtl="0" algn="l">
              <a:spcBef>
                <a:spcPts val="0"/>
              </a:spcBef>
              <a:spcAft>
                <a:spcPts val="0"/>
              </a:spcAft>
              <a:buClr>
                <a:srgbClr val="4D5156"/>
              </a:buClr>
              <a:buSzPts val="1200"/>
              <a:buFont typeface="Arial"/>
              <a:buChar char="-"/>
            </a:pPr>
            <a:r>
              <a:rPr b="0" i="0" lang="en-GB">
                <a:solidFill>
                  <a:srgbClr val="4D5156"/>
                </a:solidFill>
                <a:latin typeface="Arial"/>
                <a:ea typeface="Arial"/>
                <a:cs typeface="Arial"/>
                <a:sym typeface="Arial"/>
              </a:rPr>
              <a:t>Investment and ownership are crucial aspects to developing network infrastructure. Understanding how your system is set up in the first place, is very important. A</a:t>
            </a:r>
            <a:r>
              <a:rPr lang="en-GB"/>
              <a:t> monopoly, may also be referred to as vertical integration, is a market where there is no competition as there is only one seller, and a monopsony is where there is only one buyer. The presence of either signifies imperfect competition within the market. Both public and private ownership have pros and cons. Such as for public, a pro may be </a:t>
            </a:r>
            <a:r>
              <a:rPr b="0" lang="en-GB"/>
              <a:t>positive externalities, which is </a:t>
            </a:r>
            <a:r>
              <a:rPr b="0" i="0" lang="en-GB">
                <a:solidFill>
                  <a:srgbClr val="040C28"/>
                </a:solidFill>
              </a:rPr>
              <a:t>when third parties' benefit from the spill-over effects of production/consumption, but a con maybe changes in leadership impacting decision making. Whereas for private, a pro may be increased efficiency of the grid, but a con may be that regulation is difficulty due to lack of transparency. </a:t>
            </a:r>
            <a:r>
              <a:rPr b="0" lang="en-GB"/>
              <a:t>Neither private or public is better than the other, but there is often a need for both types of investment and context is important. For example, private might be more important in a developing country to encourage fast growth. A final point to add is that with private ownership and investment, the creation of competition and incentives can help to boost investment on the grid.</a:t>
            </a:r>
            <a:r>
              <a:rPr b="0" i="0" lang="en-GB">
                <a:solidFill>
                  <a:srgbClr val="4D5156"/>
                </a:solidFill>
                <a:latin typeface="Arial"/>
                <a:ea typeface="Arial"/>
                <a:cs typeface="Arial"/>
                <a:sym typeface="Arial"/>
              </a:rPr>
              <a:t> In the notes below there are many links to example papers, frameworks and websites that may provide support on investment.</a:t>
            </a:r>
            <a:endParaRPr/>
          </a:p>
          <a:p>
            <a:pPr indent="-95250" lvl="0" marL="171450" rtl="0" algn="l">
              <a:spcBef>
                <a:spcPts val="0"/>
              </a:spcBef>
              <a:spcAft>
                <a:spcPts val="0"/>
              </a:spcAft>
              <a:buClr>
                <a:schemeClr val="dk1"/>
              </a:buClr>
              <a:buSzPts val="1200"/>
              <a:buFont typeface="Calibri"/>
              <a:buNone/>
            </a:pPr>
            <a:r>
              <a:t/>
            </a:r>
            <a:endParaRPr b="0" i="0">
              <a:solidFill>
                <a:srgbClr val="040C28"/>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b="0" i="0">
              <a:solidFill>
                <a:srgbClr val="040C28"/>
              </a:solidFill>
            </a:endParaRPr>
          </a:p>
          <a:p>
            <a:pPr indent="-95250" lvl="0" marL="171450" rtl="0" algn="l">
              <a:spcBef>
                <a:spcPts val="0"/>
              </a:spcBef>
              <a:spcAft>
                <a:spcPts val="0"/>
              </a:spcAft>
              <a:buClr>
                <a:schemeClr val="dk1"/>
              </a:buClr>
              <a:buSzPts val="1200"/>
              <a:buFont typeface="Calibri"/>
              <a:buNone/>
            </a:pPr>
            <a:r>
              <a:t/>
            </a:r>
            <a:endParaRPr b="0" i="0">
              <a:solidFill>
                <a:srgbClr val="040C28"/>
              </a:solidFill>
            </a:endParaRPr>
          </a:p>
          <a:p>
            <a:pPr indent="-171450" lvl="0" marL="171450" marR="0" rtl="0" algn="l">
              <a:lnSpc>
                <a:spcPct val="100000"/>
              </a:lnSpc>
              <a:spcBef>
                <a:spcPts val="0"/>
              </a:spcBef>
              <a:spcAft>
                <a:spcPts val="0"/>
              </a:spcAft>
              <a:buClr>
                <a:schemeClr val="dk1"/>
              </a:buClr>
              <a:buSzPts val="1200"/>
              <a:buFont typeface="Calibri"/>
              <a:buChar char="-"/>
            </a:pPr>
            <a:r>
              <a:rPr lang="en-GB"/>
              <a:t>As </a:t>
            </a:r>
            <a:r>
              <a:rPr b="1" lang="en-GB"/>
              <a:t>National Grid </a:t>
            </a:r>
            <a:r>
              <a:rPr lang="en-GB"/>
              <a:t>is a natural monopoly, that is why they are regulated by Ofgem.</a:t>
            </a:r>
            <a:endParaRPr b="0" i="0">
              <a:solidFill>
                <a:srgbClr val="040C28"/>
              </a:solidFill>
            </a:endParaRPr>
          </a:p>
          <a:p>
            <a:pPr indent="-95250" lvl="0" marL="171450" rtl="0" algn="l">
              <a:spcBef>
                <a:spcPts val="0"/>
              </a:spcBef>
              <a:spcAft>
                <a:spcPts val="0"/>
              </a:spcAft>
              <a:buClr>
                <a:schemeClr val="dk1"/>
              </a:buClr>
              <a:buSzPts val="1200"/>
              <a:buFont typeface="Calibri"/>
              <a:buNone/>
            </a:pPr>
            <a:r>
              <a:t/>
            </a:r>
            <a:endParaRPr b="0" i="0">
              <a:solidFill>
                <a:srgbClr val="040C28"/>
              </a:solidFill>
            </a:endParaRPr>
          </a:p>
          <a:p>
            <a:pPr indent="-171450" lvl="0" marL="171450" rtl="0" algn="l">
              <a:spcBef>
                <a:spcPts val="0"/>
              </a:spcBef>
              <a:spcAft>
                <a:spcPts val="0"/>
              </a:spcAft>
              <a:buClr>
                <a:srgbClr val="040C28"/>
              </a:buClr>
              <a:buSzPts val="1200"/>
              <a:buFont typeface="Arial"/>
              <a:buChar char="-"/>
            </a:pPr>
            <a:r>
              <a:rPr b="1" i="0" lang="en-GB">
                <a:solidFill>
                  <a:srgbClr val="040C28"/>
                </a:solidFill>
                <a:latin typeface="Arial"/>
                <a:ea typeface="Arial"/>
                <a:cs typeface="Arial"/>
                <a:sym typeface="Arial"/>
              </a:rPr>
              <a:t>We Own It</a:t>
            </a:r>
            <a:r>
              <a:rPr b="0" i="0" lang="en-GB">
                <a:solidFill>
                  <a:srgbClr val="040C28"/>
                </a:solidFill>
                <a:latin typeface="Arial"/>
                <a:ea typeface="Arial"/>
                <a:cs typeface="Arial"/>
                <a:sym typeface="Arial"/>
              </a:rPr>
              <a:t>: https://weownit.org.uk/about-us. Small group who campaign against privatisation, a strong website with lots on information on why public is better. They propose National Grid being publicly owned and the network to be repurposed, which will bring benefits for the public such as saving millions.</a:t>
            </a:r>
            <a:endParaRPr/>
          </a:p>
          <a:p>
            <a:pPr indent="-171450" lvl="0" marL="171450" rtl="0" algn="l">
              <a:spcBef>
                <a:spcPts val="0"/>
              </a:spcBef>
              <a:spcAft>
                <a:spcPts val="0"/>
              </a:spcAft>
              <a:buClr>
                <a:srgbClr val="040C28"/>
              </a:buClr>
              <a:buSzPts val="1200"/>
              <a:buFont typeface="Arial"/>
              <a:buChar char="-"/>
            </a:pPr>
            <a:r>
              <a:rPr b="1" i="0" lang="en-GB">
                <a:solidFill>
                  <a:srgbClr val="040C28"/>
                </a:solidFill>
                <a:latin typeface="Arial"/>
                <a:ea typeface="Arial"/>
                <a:cs typeface="Arial"/>
                <a:sym typeface="Arial"/>
              </a:rPr>
              <a:t>The Conversation (article on Public Ownership): </a:t>
            </a:r>
            <a:r>
              <a:rPr b="0" i="0" lang="en-GB">
                <a:solidFill>
                  <a:srgbClr val="040C28"/>
                </a:solidFill>
                <a:latin typeface="Arial"/>
                <a:ea typeface="Arial"/>
                <a:cs typeface="Arial"/>
                <a:sym typeface="Arial"/>
              </a:rPr>
              <a:t>https://theconversation.com/a-publicly-owned-energy-industry-could-help-tackle-energy-poverty-and-increase-renewables-169186</a:t>
            </a:r>
            <a:endParaRPr b="1"/>
          </a:p>
          <a:p>
            <a:pPr indent="-171450" lvl="0" marL="171450" rtl="0" algn="l">
              <a:spcBef>
                <a:spcPts val="0"/>
              </a:spcBef>
              <a:spcAft>
                <a:spcPts val="0"/>
              </a:spcAft>
              <a:buClr>
                <a:schemeClr val="dk1"/>
              </a:buClr>
              <a:buSzPts val="1200"/>
              <a:buFont typeface="Calibri"/>
              <a:buChar char="-"/>
            </a:pPr>
            <a:r>
              <a:rPr b="1" lang="en-GB"/>
              <a:t>Paper on grid investment and trade-offs: </a:t>
            </a:r>
            <a:r>
              <a:rPr lang="en-GB"/>
              <a:t>https://www.sciencedirect.com/science/article/pii/S0957178723001327</a:t>
            </a:r>
            <a:endParaRPr/>
          </a:p>
          <a:p>
            <a:pPr indent="-95250" lvl="0" marL="171450" rtl="0" algn="l">
              <a:spcBef>
                <a:spcPts val="0"/>
              </a:spcBef>
              <a:spcAft>
                <a:spcPts val="0"/>
              </a:spcAft>
              <a:buClr>
                <a:schemeClr val="dk1"/>
              </a:buClr>
              <a:buSzPts val="1200"/>
              <a:buFont typeface="Calibri"/>
              <a:buNone/>
            </a:pPr>
            <a:r>
              <a:t/>
            </a:r>
            <a:endParaRPr b="0" i="0">
              <a:solidFill>
                <a:srgbClr val="040C28"/>
              </a:solidFill>
            </a:endParaRPr>
          </a:p>
          <a:p>
            <a:pPr indent="-171450" lvl="0" marL="171450" rtl="0" algn="l">
              <a:spcBef>
                <a:spcPts val="0"/>
              </a:spcBef>
              <a:spcAft>
                <a:spcPts val="0"/>
              </a:spcAft>
              <a:buClr>
                <a:schemeClr val="dk1"/>
              </a:buClr>
              <a:buSzPts val="1200"/>
              <a:buFont typeface="Calibri"/>
              <a:buChar char="-"/>
            </a:pPr>
            <a:r>
              <a:rPr b="1" lang="en-GB"/>
              <a:t>UK Gov- Powering Up Britain: </a:t>
            </a:r>
            <a:r>
              <a:rPr b="0" lang="en-GB"/>
              <a:t>https://www.gov.uk/government/news/shapps-sets-out-plans-to-drive-multi-billion-pound-investment-in-energy-revolution</a:t>
            </a:r>
            <a:endParaRPr/>
          </a:p>
          <a:p>
            <a:pPr indent="-171450" lvl="0" marL="171450" rtl="0" algn="l">
              <a:spcBef>
                <a:spcPts val="0"/>
              </a:spcBef>
              <a:spcAft>
                <a:spcPts val="0"/>
              </a:spcAft>
              <a:buClr>
                <a:schemeClr val="dk1"/>
              </a:buClr>
              <a:buSzPts val="1200"/>
              <a:buFont typeface="Calibri"/>
              <a:buChar char="-"/>
            </a:pPr>
            <a:r>
              <a:rPr b="1" lang="en-GB"/>
              <a:t>Finance Gap</a:t>
            </a:r>
            <a:r>
              <a:rPr b="0" lang="en-GB"/>
              <a:t>: report by Forbes (https://www.forbes.com/sites/forbesfinancecouncil/2021/09/16/modernizing-the-grid-requires-more-private-funding/) on how $70 billion set aside for grid upgrades (etc.) but this isn’t enough.</a:t>
            </a:r>
            <a:endParaRPr/>
          </a:p>
          <a:p>
            <a:pPr indent="-95250" lvl="0" marL="171450" rtl="0" algn="l">
              <a:spcBef>
                <a:spcPts val="0"/>
              </a:spcBef>
              <a:spcAft>
                <a:spcPts val="0"/>
              </a:spcAft>
              <a:buClr>
                <a:schemeClr val="dk1"/>
              </a:buClr>
              <a:buSzPts val="1200"/>
              <a:buFont typeface="Calibri"/>
              <a:buNone/>
            </a:pPr>
            <a:r>
              <a:t/>
            </a:r>
            <a:endParaRPr b="1" i="0">
              <a:solidFill>
                <a:srgbClr val="0B0C0C"/>
              </a:solidFill>
              <a:latin typeface="Arial"/>
              <a:ea typeface="Arial"/>
              <a:cs typeface="Arial"/>
              <a:sym typeface="Arial"/>
            </a:endParaRPr>
          </a:p>
          <a:p>
            <a:pPr indent="-171450" lvl="0" marL="171450" rtl="0" algn="l">
              <a:spcBef>
                <a:spcPts val="0"/>
              </a:spcBef>
              <a:spcAft>
                <a:spcPts val="0"/>
              </a:spcAft>
              <a:buClr>
                <a:srgbClr val="0B0C0C"/>
              </a:buClr>
              <a:buSzPts val="1200"/>
              <a:buFont typeface="Arial"/>
              <a:buChar char="-"/>
            </a:pPr>
            <a:r>
              <a:rPr b="1" i="0" lang="en-GB">
                <a:solidFill>
                  <a:srgbClr val="0B0C0C"/>
                </a:solidFill>
                <a:latin typeface="Arial"/>
                <a:ea typeface="Arial"/>
                <a:cs typeface="Arial"/>
                <a:sym typeface="Arial"/>
              </a:rPr>
              <a:t>National Grid ESO- Early Competition Plan: </a:t>
            </a:r>
            <a:r>
              <a:rPr b="0" i="0" lang="en-GB">
                <a:solidFill>
                  <a:srgbClr val="0B0C0C"/>
                </a:solidFill>
                <a:latin typeface="Arial"/>
                <a:ea typeface="Arial"/>
                <a:cs typeface="Arial"/>
                <a:sym typeface="Arial"/>
              </a:rPr>
              <a:t>https://www.nationalgrideso.com/future-energy/projects/early-competition</a:t>
            </a:r>
            <a:r>
              <a:rPr lang="en-GB">
                <a:solidFill>
                  <a:srgbClr val="0B0C0C"/>
                </a:solidFill>
                <a:latin typeface="Arial"/>
                <a:ea typeface="Arial"/>
                <a:cs typeface="Arial"/>
                <a:sym typeface="Arial"/>
              </a:rPr>
              <a:t> </a:t>
            </a:r>
            <a:endParaRPr/>
          </a:p>
          <a:p>
            <a:pPr indent="-171450" lvl="0" marL="171450" rtl="0" algn="l">
              <a:spcBef>
                <a:spcPts val="0"/>
              </a:spcBef>
              <a:spcAft>
                <a:spcPts val="0"/>
              </a:spcAft>
              <a:buClr>
                <a:srgbClr val="0B0C0C"/>
              </a:buClr>
              <a:buSzPts val="1200"/>
              <a:buFont typeface="Arial"/>
              <a:buChar char="-"/>
            </a:pPr>
            <a:r>
              <a:rPr b="1" i="0" lang="en-GB">
                <a:solidFill>
                  <a:srgbClr val="0B0C0C"/>
                </a:solidFill>
                <a:latin typeface="Arial"/>
                <a:ea typeface="Arial"/>
                <a:cs typeface="Arial"/>
                <a:sym typeface="Arial"/>
              </a:rPr>
              <a:t>RAP Blueprint- Regulate for Competition: </a:t>
            </a:r>
            <a:r>
              <a:rPr b="0" i="0" lang="en-GB">
                <a:solidFill>
                  <a:srgbClr val="0B0C0C"/>
                </a:solidFill>
                <a:latin typeface="Arial"/>
                <a:ea typeface="Arial"/>
                <a:cs typeface="Arial"/>
                <a:sym typeface="Arial"/>
              </a:rPr>
              <a:t>https://blueprint.raponline.org/regulate-for-competition/</a:t>
            </a:r>
            <a:r>
              <a:rPr lang="en-GB">
                <a:solidFill>
                  <a:srgbClr val="0B0C0C"/>
                </a:solidFill>
                <a:latin typeface="Arial"/>
                <a:ea typeface="Arial"/>
                <a:cs typeface="Arial"/>
                <a:sym typeface="Arial"/>
              </a:rPr>
              <a:t> </a:t>
            </a:r>
            <a:endParaRPr b="0" i="0">
              <a:solidFill>
                <a:srgbClr val="0B0C0C"/>
              </a:solidFill>
              <a:latin typeface="Arial"/>
              <a:ea typeface="Arial"/>
              <a:cs typeface="Arial"/>
              <a:sym typeface="Arial"/>
            </a:endParaRPr>
          </a:p>
          <a:p>
            <a:pPr indent="-171450" lvl="0" marL="171450" rtl="0" algn="l">
              <a:spcBef>
                <a:spcPts val="0"/>
              </a:spcBef>
              <a:spcAft>
                <a:spcPts val="0"/>
              </a:spcAft>
              <a:buClr>
                <a:srgbClr val="0B0C0C"/>
              </a:buClr>
              <a:buSzPts val="1200"/>
              <a:buFont typeface="Arial"/>
              <a:buChar char="-"/>
            </a:pPr>
            <a:r>
              <a:rPr b="1" i="0" lang="en-GB">
                <a:solidFill>
                  <a:srgbClr val="0B0C0C"/>
                </a:solidFill>
                <a:latin typeface="Arial"/>
                <a:ea typeface="Arial"/>
                <a:cs typeface="Arial"/>
                <a:sym typeface="Arial"/>
              </a:rPr>
              <a:t>IEA - Report on Indonesia: </a:t>
            </a:r>
            <a:r>
              <a:rPr b="0" i="0" lang="en-GB">
                <a:solidFill>
                  <a:srgbClr val="0B0C0C"/>
                </a:solidFill>
                <a:latin typeface="Arial"/>
                <a:ea typeface="Arial"/>
                <a:cs typeface="Arial"/>
                <a:sym typeface="Arial"/>
              </a:rPr>
              <a:t>https://www.iea.org/reports/attracting-private-investment-to-fund-sustainable-recoveries-the-case-of-indonesias-power-sector</a:t>
            </a:r>
            <a:endParaRPr/>
          </a:p>
          <a:p>
            <a:pPr indent="-95250" lvl="0" marL="171450" rtl="0" algn="l">
              <a:spcBef>
                <a:spcPts val="0"/>
              </a:spcBef>
              <a:spcAft>
                <a:spcPts val="0"/>
              </a:spcAft>
              <a:buClr>
                <a:schemeClr val="dk1"/>
              </a:buClr>
              <a:buSzPts val="1200"/>
              <a:buFont typeface="Calibri"/>
              <a:buNone/>
            </a:pPr>
            <a:r>
              <a:t/>
            </a:r>
            <a:endParaRPr b="0" i="0">
              <a:solidFill>
                <a:srgbClr val="0B0C0C"/>
              </a:solidFill>
              <a:latin typeface="Arial"/>
              <a:ea typeface="Arial"/>
              <a:cs typeface="Arial"/>
              <a:sym typeface="Arial"/>
            </a:endParaRPr>
          </a:p>
          <a:p>
            <a:pPr indent="-171450" lvl="0" marL="171450" rtl="0" algn="l">
              <a:spcBef>
                <a:spcPts val="0"/>
              </a:spcBef>
              <a:spcAft>
                <a:spcPts val="0"/>
              </a:spcAft>
              <a:buClr>
                <a:schemeClr val="dk1"/>
              </a:buClr>
              <a:buSzPts val="1200"/>
              <a:buFont typeface="Calibri"/>
              <a:buChar char="-"/>
            </a:pPr>
            <a:r>
              <a:rPr b="1" lang="en-GB"/>
              <a:t>Ofgem- </a:t>
            </a:r>
            <a:r>
              <a:rPr b="1" i="0" lang="en-GB"/>
              <a:t>Electricity Network Innovation Competition (RIIO-1): </a:t>
            </a:r>
            <a:r>
              <a:rPr b="0" i="0" lang="en-GB"/>
              <a:t>https://www.ofgem.gov.uk/electricity-network-innovation-competition-riio-1</a:t>
            </a:r>
            <a:endParaRPr/>
          </a:p>
          <a:p>
            <a:pPr indent="-171450" lvl="0" marL="171450" rtl="0" algn="l">
              <a:spcBef>
                <a:spcPts val="0"/>
              </a:spcBef>
              <a:spcAft>
                <a:spcPts val="0"/>
              </a:spcAft>
              <a:buClr>
                <a:schemeClr val="dk1"/>
              </a:buClr>
              <a:buSzPts val="1200"/>
              <a:buFont typeface="Calibri"/>
              <a:buChar char="-"/>
            </a:pPr>
            <a:r>
              <a:rPr b="1" i="0" lang="en-GB"/>
              <a:t>Ofgem and BEIS- </a:t>
            </a:r>
            <a:r>
              <a:rPr b="1" lang="en-GB"/>
              <a:t>Electricity Networks Strategic Framework: Enabling a secure, net zero energy system: </a:t>
            </a:r>
            <a:r>
              <a:rPr lang="en-GB"/>
              <a:t>https://assets.publishing.service.gov.uk/government/uploads/system/uploads/attachment_data/file/1096283/electricity-networks-strategic-framework.pdf </a:t>
            </a:r>
            <a:endParaRPr/>
          </a:p>
          <a:p>
            <a:pPr indent="0" lvl="0" marL="0" rtl="0" algn="l">
              <a:spcBef>
                <a:spcPts val="0"/>
              </a:spcBef>
              <a:spcAft>
                <a:spcPts val="0"/>
              </a:spcAft>
              <a:buNone/>
            </a:pPr>
            <a:r>
              <a:t/>
            </a:r>
            <a:endParaRPr/>
          </a:p>
        </p:txBody>
      </p:sp>
      <p:sp>
        <p:nvSpPr>
          <p:cNvPr id="153" name="Google Shape;15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Keeping the lights on. You may ask, what does that mean? </a:t>
            </a:r>
            <a:r>
              <a:rPr lang="en-GB">
                <a:solidFill>
                  <a:schemeClr val="dk1"/>
                </a:solidFill>
                <a:latin typeface="Helvetica Neue"/>
                <a:ea typeface="Helvetica Neue"/>
                <a:cs typeface="Helvetica Neue"/>
                <a:sym typeface="Helvetica Neue"/>
              </a:rPr>
              <a:t>Whilst ownership of the assets is important. Responsibility for the operation and maintenance of said assets could be another. For example, EirGrid in Ireland is responsible for keeping the lights on as the transmission system operator. They need to be responsible for keeping the lights on with appropriate incentives to not just develop the grid but, as stated before, also to refurb, maintain, upgrade, modernise the grid. </a:t>
            </a:r>
            <a:r>
              <a:rPr lang="en-GB">
                <a:solidFill>
                  <a:srgbClr val="000000"/>
                </a:solidFill>
                <a:latin typeface="Helvetica Neue"/>
                <a:ea typeface="Helvetica Neue"/>
                <a:cs typeface="Helvetica Neue"/>
                <a:sym typeface="Helvetica Neue"/>
              </a:rPr>
              <a:t>As more variable renewables are becoming integrated on </a:t>
            </a:r>
            <a:r>
              <a:rPr lang="en-GB">
                <a:solidFill>
                  <a:schemeClr val="dk1"/>
                </a:solidFill>
                <a:latin typeface="Helvetica Neue"/>
                <a:ea typeface="Helvetica Neue"/>
                <a:cs typeface="Helvetica Neue"/>
                <a:sym typeface="Helvetica Neue"/>
              </a:rPr>
              <a:t>to grids, </a:t>
            </a:r>
            <a:r>
              <a:rPr b="0" lang="en-GB">
                <a:solidFill>
                  <a:schemeClr val="dk1"/>
                </a:solidFill>
                <a:latin typeface="Helvetica Neue"/>
                <a:ea typeface="Helvetica Neue"/>
                <a:cs typeface="Helvetica Neue"/>
                <a:sym typeface="Helvetica Neue"/>
              </a:rPr>
              <a:t>keeping the lights </a:t>
            </a:r>
            <a:r>
              <a:rPr lang="en-GB">
                <a:solidFill>
                  <a:srgbClr val="000000"/>
                </a:solidFill>
                <a:latin typeface="Helvetica Neue"/>
                <a:ea typeface="Helvetica Neue"/>
                <a:cs typeface="Helvetica Neue"/>
                <a:sym typeface="Helvetica Neue"/>
              </a:rPr>
              <a:t>on becomes the main reason to modernise the grid. Regulators also become important here, as these operators, and investors previously mentioned, need to be kept in check to make sure that the consumer is well looked after. As you will see in a later slide, cross-border communication and co-operation becomes key for keeping the lights on, with reference to interconnectors. Finally, the link on the slide is to a great interactive example, please check it out.</a:t>
            </a:r>
            <a:endParaRPr>
              <a:solidFill>
                <a:schemeClr val="dk1"/>
              </a:solidFill>
              <a:latin typeface="Helvetica Neue"/>
              <a:ea typeface="Helvetica Neue"/>
              <a:cs typeface="Helvetica Neue"/>
              <a:sym typeface="Helvetica Neue"/>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 Financial Times: </a:t>
            </a:r>
            <a:r>
              <a:rPr lang="en-GB"/>
              <a:t>https://ig.ft.com/electricity-sharing/</a:t>
            </a:r>
            <a:endParaRPr/>
          </a:p>
        </p:txBody>
      </p:sp>
      <p:sp>
        <p:nvSpPr>
          <p:cNvPr id="162" name="Google Shape;16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Regulation of the grid and its operators is a critical aspect of network infrastructure. </a:t>
            </a:r>
            <a:r>
              <a:rPr b="0" lang="en-GB">
                <a:solidFill>
                  <a:schemeClr val="dk1"/>
                </a:solidFill>
              </a:rPr>
              <a:t>Firstly, having a regulatory authority in place, such as the </a:t>
            </a:r>
            <a:r>
              <a:rPr b="0" i="0" lang="en-GB">
                <a:solidFill>
                  <a:srgbClr val="FF0000"/>
                </a:solidFill>
              </a:rPr>
              <a:t>Office of Gas and Electricity Markets (Ofgem) in the UK </a:t>
            </a:r>
            <a:r>
              <a:rPr b="0" i="0" lang="en-GB">
                <a:solidFill>
                  <a:schemeClr val="dk1"/>
                </a:solidFill>
              </a:rPr>
              <a:t>or </a:t>
            </a:r>
            <a:r>
              <a:rPr b="0" lang="en-GB">
                <a:solidFill>
                  <a:srgbClr val="FF0000"/>
                </a:solidFill>
              </a:rPr>
              <a:t>CREG in Belgium</a:t>
            </a:r>
            <a:r>
              <a:rPr b="0" lang="en-GB">
                <a:solidFill>
                  <a:schemeClr val="dk1"/>
                </a:solidFill>
              </a:rPr>
              <a:t>, is important. Further to this, these bodies typically act independent from the government, and this can help to provide an unbiased analysis of the grid, its owners and operators. Independent regulators should be in place to ensure effective and efficient public service delivery by market players. For example, CREG states that they aim to protect the interests of consumers and advise public authorities on the organisation and functioning of electricity and gas markets in Belgium. These regulators, such as CREG, are also in place to protect consumers against the many issues that occur, such as power cuts or grid failures. Finally, on a much larger scale there may be continent wider regulators such as the </a:t>
            </a:r>
            <a:r>
              <a:rPr b="0" lang="en-GB">
                <a:solidFill>
                  <a:srgbClr val="FF0000"/>
                </a:solidFill>
              </a:rPr>
              <a:t>Agency for the Cooperation of Energy Regulators (ACER), ACER are in place to ensure risk reduction and regulate reliability of the grid across borders in Europe. There are also some useful links to frameworks within the notes below.</a:t>
            </a:r>
            <a:endParaRPr b="0" i="0">
              <a:solidFill>
                <a:srgbClr val="000000"/>
              </a:solidFill>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95250" lvl="0" marL="171450" marR="0" rtl="0" algn="l">
              <a:lnSpc>
                <a:spcPct val="100000"/>
              </a:lnSpc>
              <a:spcBef>
                <a:spcPts val="0"/>
              </a:spcBef>
              <a:spcAft>
                <a:spcPts val="0"/>
              </a:spcAft>
              <a:buClr>
                <a:schemeClr val="dk1"/>
              </a:buClr>
              <a:buSzPts val="1200"/>
              <a:buFont typeface="Calibri"/>
              <a:buNone/>
            </a:pPr>
            <a:r>
              <a:t/>
            </a:r>
            <a:endParaRPr b="1"/>
          </a:p>
          <a:p>
            <a:pPr indent="-171450" lvl="0" marL="171450" marR="0" rtl="0" algn="l">
              <a:lnSpc>
                <a:spcPct val="100000"/>
              </a:lnSpc>
              <a:spcBef>
                <a:spcPts val="0"/>
              </a:spcBef>
              <a:spcAft>
                <a:spcPts val="0"/>
              </a:spcAft>
              <a:buClr>
                <a:schemeClr val="dk1"/>
              </a:buClr>
              <a:buSzPts val="1200"/>
              <a:buFont typeface="Calibri"/>
              <a:buChar char="-"/>
            </a:pPr>
            <a:r>
              <a:rPr b="1" lang="en-GB"/>
              <a:t>RAP Blueprint- </a:t>
            </a:r>
            <a:r>
              <a:rPr b="1" i="0" lang="en-GB">
                <a:latin typeface="Ubuntu"/>
                <a:ea typeface="Ubuntu"/>
                <a:cs typeface="Ubuntu"/>
                <a:sym typeface="Ubuntu"/>
              </a:rPr>
              <a:t>Effective and Independent National Regulatory Authorities: </a:t>
            </a:r>
            <a:r>
              <a:rPr b="0" i="0" lang="en-GB">
                <a:latin typeface="Ubuntu"/>
                <a:ea typeface="Ubuntu"/>
                <a:cs typeface="Ubuntu"/>
                <a:sym typeface="Ubuntu"/>
              </a:rPr>
              <a:t>https://blueprint.raponline.org/effective-and-independent-nras/</a:t>
            </a:r>
            <a:endParaRPr/>
          </a:p>
          <a:p>
            <a:pPr indent="-171450" lvl="0" marL="171450" marR="0" rtl="0" algn="l">
              <a:lnSpc>
                <a:spcPct val="100000"/>
              </a:lnSpc>
              <a:spcBef>
                <a:spcPts val="0"/>
              </a:spcBef>
              <a:spcAft>
                <a:spcPts val="0"/>
              </a:spcAft>
              <a:buClr>
                <a:schemeClr val="dk1"/>
              </a:buClr>
              <a:buSzPts val="1200"/>
              <a:buFont typeface="Calibri"/>
              <a:buChar char="-"/>
            </a:pPr>
            <a:r>
              <a:rPr b="1" lang="en-GB"/>
              <a:t>National Grid- How we’re regulated: </a:t>
            </a:r>
            <a:r>
              <a:rPr b="0" lang="en-GB"/>
              <a:t>https://www.nationalgrid.com/electricity-transmission/who-we-are/how-we-are-regulated</a:t>
            </a:r>
            <a:endParaRPr b="0" i="0">
              <a:latin typeface="Ubuntu"/>
              <a:ea typeface="Ubuntu"/>
              <a:cs typeface="Ubuntu"/>
              <a:sym typeface="Ubuntu"/>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GB" u="sng"/>
              <a:t>Example Regulation Frameworks</a:t>
            </a:r>
            <a:endParaRPr/>
          </a:p>
          <a:p>
            <a:pPr indent="-228600" lvl="0" marL="228600" rtl="0" algn="l">
              <a:spcBef>
                <a:spcPts val="0"/>
              </a:spcBef>
              <a:spcAft>
                <a:spcPts val="0"/>
              </a:spcAft>
              <a:buClr>
                <a:schemeClr val="dk1"/>
              </a:buClr>
              <a:buSzPts val="1200"/>
              <a:buFont typeface="Calibri"/>
              <a:buAutoNum type="arabicPeriod"/>
            </a:pPr>
            <a:r>
              <a:rPr b="1" lang="en-GB"/>
              <a:t>Ofgem- RIIO-2 Framework</a:t>
            </a:r>
            <a:r>
              <a:rPr lang="en-GB"/>
              <a:t>: https://www.ofgem.gov.uk/sites/default/files/docs/2018/07/riio-2_july_decision_document_final_300718.pdf </a:t>
            </a:r>
            <a:endParaRPr/>
          </a:p>
          <a:p>
            <a:pPr indent="-228600" lvl="0" marL="228600" rtl="0" algn="l">
              <a:spcBef>
                <a:spcPts val="0"/>
              </a:spcBef>
              <a:spcAft>
                <a:spcPts val="0"/>
              </a:spcAft>
              <a:buClr>
                <a:schemeClr val="dk1"/>
              </a:buClr>
              <a:buSzPts val="1200"/>
              <a:buFont typeface="Calibri"/>
              <a:buAutoNum type="arabicPeriod"/>
            </a:pPr>
            <a:r>
              <a:rPr b="1" lang="en-GB"/>
              <a:t>Ofgem and BEIS- Electricity Networks Strategic Framework: </a:t>
            </a:r>
            <a:r>
              <a:rPr b="0" lang="en-GB"/>
              <a:t>https://assets.publishing.service.gov.uk/government/uploads/system/uploads/attachment_data/file/1096283/electricity-networks-strategic-framework.pdf</a:t>
            </a:r>
            <a:endParaRPr b="0"/>
          </a:p>
          <a:p>
            <a:pPr indent="0" lvl="0" marL="0" marR="0" rtl="0" algn="l">
              <a:lnSpc>
                <a:spcPct val="100000"/>
              </a:lnSpc>
              <a:spcBef>
                <a:spcPts val="0"/>
              </a:spcBef>
              <a:spcAft>
                <a:spcPts val="0"/>
              </a:spcAft>
              <a:buClr>
                <a:schemeClr val="dk1"/>
              </a:buClr>
              <a:buSzPts val="1200"/>
              <a:buFont typeface="Calibri"/>
              <a:buNone/>
            </a:pPr>
            <a:r>
              <a:rPr lang="en-GB"/>
              <a:t>- “It describes what we are doing to develop a policy and regulatory environment that ensures that the electricity network in Great Britain5 enables net zero, while ensuring a secure, reliable supply of electricity and providing value for money for consumers, who ultimately pay for the network through their bill.</a:t>
            </a:r>
            <a:r>
              <a:rPr b="0" lang="en-GB"/>
              <a:t>”</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1" lang="en-GB"/>
              <a:t>3. IRENA- Legal and Regulatory Framework of The Energy Sector of The Maldives: </a:t>
            </a:r>
            <a:r>
              <a:rPr b="0" lang="en-GB"/>
              <a:t>https://www.irena.org/-/media/Files/IRENA/Agency/Events/2015/Sep/17/2LegalRegFrameworkMaldivesEnSectorEnAuth.pdf?la=en&amp;hash=B38ECF02B76A7B3D0BCCF6B9810F544FF23CCFA0</a:t>
            </a:r>
            <a:endParaRPr/>
          </a:p>
          <a:p>
            <a:pPr indent="-95250" lvl="0" marL="171450" marR="0" rtl="0" algn="l">
              <a:lnSpc>
                <a:spcPct val="100000"/>
              </a:lnSpc>
              <a:spcBef>
                <a:spcPts val="0"/>
              </a:spcBef>
              <a:spcAft>
                <a:spcPts val="0"/>
              </a:spcAft>
              <a:buClr>
                <a:schemeClr val="dk1"/>
              </a:buClr>
              <a:buSzPts val="1200"/>
              <a:buFont typeface="Calibri"/>
              <a:buNone/>
            </a:pPr>
            <a:r>
              <a:t/>
            </a:r>
            <a:endParaRPr b="0" i="0">
              <a:latin typeface="Ubuntu"/>
              <a:ea typeface="Ubuntu"/>
              <a:cs typeface="Ubuntu"/>
              <a:sym typeface="Ubuntu"/>
            </a:endParaRPr>
          </a:p>
          <a:p>
            <a:pPr indent="-95250" lvl="0" marL="171450" marR="0" rtl="0" algn="l">
              <a:lnSpc>
                <a:spcPct val="100000"/>
              </a:lnSpc>
              <a:spcBef>
                <a:spcPts val="0"/>
              </a:spcBef>
              <a:spcAft>
                <a:spcPts val="0"/>
              </a:spcAft>
              <a:buClr>
                <a:schemeClr val="dk1"/>
              </a:buClr>
              <a:buSzPts val="1200"/>
              <a:buFont typeface="Calibri"/>
              <a:buNone/>
            </a:pPr>
            <a:r>
              <a:t/>
            </a:r>
            <a:endParaRPr b="0" i="0">
              <a:latin typeface="Ubuntu"/>
              <a:ea typeface="Ubuntu"/>
              <a:cs typeface="Ubuntu"/>
              <a:sym typeface="Ubuntu"/>
            </a:endParaRPr>
          </a:p>
          <a:p>
            <a:pPr indent="0" lvl="0" marL="0" rtl="0" algn="l">
              <a:spcBef>
                <a:spcPts val="0"/>
              </a:spcBef>
              <a:spcAft>
                <a:spcPts val="0"/>
              </a:spcAft>
              <a:buNone/>
            </a:pPr>
            <a:r>
              <a:t/>
            </a:r>
            <a:endParaRPr/>
          </a:p>
        </p:txBody>
      </p:sp>
      <p:sp>
        <p:nvSpPr>
          <p:cNvPr id="169" name="Google Shape;16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7: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78" name="Google Shape;178;p17: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This section of the network infrastructure lecture is about how interconnectors, mini-grids and innovation can help to shape the future of the grid.</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0" lvl="0" marL="0" rtl="0" algn="l">
              <a:spcBef>
                <a:spcPts val="0"/>
              </a:spcBef>
              <a:spcAft>
                <a:spcPts val="0"/>
              </a:spcAft>
              <a:buClr>
                <a:schemeClr val="dk1"/>
              </a:buClr>
              <a:buSzPts val="1200"/>
              <a:buFont typeface="Calibri"/>
              <a:buNone/>
            </a:pPr>
            <a:r>
              <a:t/>
            </a:r>
            <a:endParaRPr/>
          </a:p>
        </p:txBody>
      </p:sp>
      <p:sp>
        <p:nvSpPr>
          <p:cNvPr id="179" name="Google Shape;179;p17: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Interconnectors are key for the energy transition. As you will see on the next slide, Europe has set the benchmark for interconnectors, but this can be done by many other regions in the world. </a:t>
            </a:r>
            <a:r>
              <a:rPr lang="en-GB" sz="1200">
                <a:solidFill>
                  <a:srgbClr val="000000"/>
                </a:solidFill>
                <a:latin typeface="Helvetica Neue"/>
                <a:ea typeface="Helvetica Neue"/>
                <a:cs typeface="Helvetica Neue"/>
                <a:sym typeface="Helvetica Neue"/>
              </a:rPr>
              <a:t>Interconnectors have often been viewed as a </a:t>
            </a:r>
            <a:r>
              <a:rPr i="1" lang="en-GB" sz="1200">
                <a:solidFill>
                  <a:srgbClr val="000000"/>
                </a:solidFill>
                <a:latin typeface="Helvetica Neue"/>
                <a:ea typeface="Helvetica Neue"/>
                <a:cs typeface="Helvetica Neue"/>
                <a:sym typeface="Helvetica Neue"/>
              </a:rPr>
              <a:t>bilateral issue, but this can no longer be the case</a:t>
            </a:r>
            <a:r>
              <a:rPr lang="en-GB" sz="1200">
                <a:solidFill>
                  <a:srgbClr val="000000"/>
                </a:solidFill>
                <a:latin typeface="Helvetica Neue"/>
                <a:ea typeface="Helvetica Neue"/>
                <a:cs typeface="Helvetica Neue"/>
                <a:sym typeface="Helvetica Neue"/>
              </a:rPr>
              <a:t>, as increasing interconnection capacity is key to achieving ambitious political goals, for all states, for large scale deployment of renewables globally. States must work together to support the energy transition; they can also work together to manage demand.</a:t>
            </a:r>
            <a:endParaRPr/>
          </a:p>
          <a:p>
            <a:pPr indent="0" lvl="0" marL="101600" marR="0" rtl="0" algn="l">
              <a:lnSpc>
                <a:spcPct val="100000"/>
              </a:lnSpc>
              <a:spcBef>
                <a:spcPts val="0"/>
              </a:spcBef>
              <a:spcAft>
                <a:spcPts val="0"/>
              </a:spcAft>
              <a:buClr>
                <a:srgbClr val="000000"/>
              </a:buClr>
              <a:buSzPts val="1200"/>
              <a:buFont typeface="Helvetica Neue"/>
              <a:buNone/>
            </a:pPr>
            <a:r>
              <a:rPr lang="en-GB" sz="1200">
                <a:solidFill>
                  <a:srgbClr val="000000"/>
                </a:solidFill>
                <a:latin typeface="Helvetica Neue"/>
                <a:ea typeface="Helvetica Neue"/>
                <a:cs typeface="Helvetica Neue"/>
                <a:sym typeface="Helvetica Neue"/>
              </a:rPr>
              <a:t>- The three main benefits are sustainability as energy wastage is decreased, increased security of supply as there is a large pool of energy and higher affordability of electricity due to that larger pool of energy sources. The social acceptance of interconnectors will likely increase when consumers see the increase reliability of the supply and the cheaper electricity prices. </a:t>
            </a:r>
            <a:endParaRPr sz="1200">
              <a:solidFill>
                <a:schemeClr val="dk1"/>
              </a:solidFill>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95250" lvl="0" marL="171450" rtl="0" algn="l">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Calibri"/>
              <a:buChar char="-"/>
            </a:pPr>
            <a:r>
              <a:rPr lang="en-GB"/>
              <a:t>Within National Grid’s </a:t>
            </a:r>
            <a:r>
              <a:rPr i="1" lang="en-GB"/>
              <a:t>Network Options Assessment Methodology </a:t>
            </a:r>
            <a:r>
              <a:rPr i="0" lang="en-GB"/>
              <a:t>there is a section on interconnectors.</a:t>
            </a:r>
            <a:endParaRPr/>
          </a:p>
          <a:p>
            <a:pPr indent="-171450" lvl="0" marL="171450" rtl="0" algn="l">
              <a:spcBef>
                <a:spcPts val="0"/>
              </a:spcBef>
              <a:spcAft>
                <a:spcPts val="0"/>
              </a:spcAft>
              <a:buClr>
                <a:schemeClr val="dk1"/>
              </a:buClr>
              <a:buSzPts val="1200"/>
              <a:buFont typeface="Calibri"/>
              <a:buChar char="-"/>
            </a:pPr>
            <a:r>
              <a:rPr b="1" i="0" lang="en-GB"/>
              <a:t>Energy solidarity: </a:t>
            </a:r>
            <a:r>
              <a:rPr i="0" lang="en-GB"/>
              <a:t>https://www.energysolidarity.eu/solidarity-toolkit/#:~:text=Energy%20solidarity%20refers%20to%20the,or%20in%20the%20broader%20community.</a:t>
            </a:r>
            <a:endParaRPr/>
          </a:p>
          <a:p>
            <a:pPr indent="-95250" lvl="0" marL="171450" rtl="0" algn="l">
              <a:spcBef>
                <a:spcPts val="0"/>
              </a:spcBef>
              <a:spcAft>
                <a:spcPts val="0"/>
              </a:spcAft>
              <a:buClr>
                <a:schemeClr val="dk1"/>
              </a:buClr>
              <a:buSzPts val="1200"/>
              <a:buFont typeface="Calibri"/>
              <a:buNone/>
            </a:pPr>
            <a:r>
              <a:t/>
            </a:r>
            <a:endParaRPr i="0"/>
          </a:p>
          <a:p>
            <a:pPr indent="-95250" lvl="0" marL="171450" rtl="0" algn="l">
              <a:spcBef>
                <a:spcPts val="0"/>
              </a:spcBef>
              <a:spcAft>
                <a:spcPts val="0"/>
              </a:spcAft>
              <a:buClr>
                <a:schemeClr val="dk1"/>
              </a:buClr>
              <a:buSzPts val="1200"/>
              <a:buFont typeface="Calibri"/>
              <a:buNone/>
            </a:pPr>
            <a:r>
              <a:t/>
            </a:r>
            <a:endParaRPr i="0"/>
          </a:p>
        </p:txBody>
      </p:sp>
      <p:sp>
        <p:nvSpPr>
          <p:cNvPr id="186" name="Google Shape;18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rtl="0" algn="l">
              <a:spcBef>
                <a:spcPts val="0"/>
              </a:spcBef>
              <a:spcAft>
                <a:spcPts val="0"/>
              </a:spcAft>
              <a:buNone/>
            </a:pPr>
            <a:r>
              <a:rPr b="0" i="0" lang="en-GB">
                <a:solidFill>
                  <a:srgbClr val="000000"/>
                </a:solidFill>
              </a:rPr>
              <a:t>- Europe is the world’s largest interconnected grid. The map shows how well interconnected the grid is in Europe already, as well as outlining the many future planned interconnectors. This ultimately outlines how strong relations between neighbouring countries in Europe has allowed them to support each other and develop the larger grid. The graph shows how</a:t>
            </a:r>
            <a:r>
              <a:rPr lang="en-GB">
                <a:solidFill>
                  <a:srgbClr val="000000"/>
                </a:solidFill>
              </a:rPr>
              <a:t>,</a:t>
            </a:r>
            <a:r>
              <a:rPr b="0" i="0" lang="en-GB">
                <a:solidFill>
                  <a:srgbClr val="000000"/>
                </a:solidFill>
              </a:rPr>
              <a:t> since 2000, interconnectors have dominated transmission projects across Europe</a:t>
            </a:r>
            <a:r>
              <a:rPr lang="en-GB">
                <a:solidFill>
                  <a:srgbClr val="000000"/>
                </a:solidFill>
              </a:rPr>
              <a:t> with around 56% of cumulated HVDC projects expected to be interconnectors by 2030. </a:t>
            </a:r>
            <a:r>
              <a:rPr b="0" i="0" lang="en-GB">
                <a:solidFill>
                  <a:srgbClr val="000000"/>
                </a:solidFill>
              </a:rPr>
              <a:t>It’s also important to note the rise of offshore developments. Other regions of the world can take note of Europe and possibly use it as an example for how they can work with neighbouring countries to develop their grids.</a:t>
            </a:r>
            <a:r>
              <a:rPr lang="en-GB">
                <a:solidFill>
                  <a:srgbClr val="000000"/>
                </a:solidFill>
              </a:rPr>
              <a:t> </a:t>
            </a:r>
            <a:endParaRPr b="0" i="0">
              <a:solidFill>
                <a:srgbClr val="000000"/>
              </a:solidFill>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i="0"/>
          </a:p>
          <a:p>
            <a:pPr indent="0" lvl="0" marL="0" marR="0" rtl="0" algn="l">
              <a:lnSpc>
                <a:spcPct val="100000"/>
              </a:lnSpc>
              <a:spcBef>
                <a:spcPts val="0"/>
              </a:spcBef>
              <a:spcAft>
                <a:spcPts val="0"/>
              </a:spcAft>
              <a:buClr>
                <a:schemeClr val="dk1"/>
              </a:buClr>
              <a:buSzPts val="1200"/>
              <a:buFont typeface="Calibri"/>
              <a:buNone/>
            </a:pPr>
            <a:r>
              <a:t/>
            </a:r>
            <a:endParaRPr i="0"/>
          </a:p>
          <a:p>
            <a:pPr indent="0" lvl="0" marL="0" marR="0" rtl="0" algn="l">
              <a:lnSpc>
                <a:spcPct val="100000"/>
              </a:lnSpc>
              <a:spcBef>
                <a:spcPts val="0"/>
              </a:spcBef>
              <a:spcAft>
                <a:spcPts val="0"/>
              </a:spcAft>
              <a:buClr>
                <a:schemeClr val="dk1"/>
              </a:buClr>
              <a:buSzPts val="1200"/>
              <a:buFont typeface="Calibri"/>
              <a:buNone/>
            </a:pPr>
            <a:r>
              <a:rPr i="0" lang="en-GB"/>
              <a:t>- </a:t>
            </a:r>
            <a:r>
              <a:rPr b="1" i="0" lang="en-GB"/>
              <a:t>Images: </a:t>
            </a:r>
            <a:r>
              <a:rPr i="0" lang="en-GB"/>
              <a:t>https://www.rabobank.com/knowledge/d011369901-the-growing-strategic-importance-of-interconnectors-a-look-at-the-north-sea-region</a:t>
            </a:r>
            <a:endParaRPr/>
          </a:p>
        </p:txBody>
      </p:sp>
      <p:sp>
        <p:nvSpPr>
          <p:cNvPr id="193" name="Google Shape;19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The Agenda of the lecture will be as follows:</a:t>
            </a:r>
            <a:endParaRPr/>
          </a:p>
          <a:p>
            <a:pPr indent="-228600" lvl="0" marL="330200" marR="0" rtl="0" algn="l">
              <a:lnSpc>
                <a:spcPct val="100000"/>
              </a:lnSpc>
              <a:spcBef>
                <a:spcPts val="0"/>
              </a:spcBef>
              <a:spcAft>
                <a:spcPts val="0"/>
              </a:spcAft>
              <a:buClr>
                <a:srgbClr val="000000"/>
              </a:buClr>
              <a:buSzPts val="1200"/>
              <a:buFont typeface="Arial"/>
              <a:buChar char="•"/>
            </a:pPr>
            <a:r>
              <a:rPr b="0" i="0" lang="en-GB">
                <a:solidFill>
                  <a:srgbClr val="000000"/>
                </a:solidFill>
              </a:rPr>
              <a:t>Firstly, in the next slide of this introduction you will be given an idea of what network infrastructure is, as well as why it is important.</a:t>
            </a:r>
            <a:endParaRPr/>
          </a:p>
          <a:p>
            <a:pPr indent="-228600" lvl="0" marL="330200" marR="0" rtl="0" algn="l">
              <a:lnSpc>
                <a:spcPct val="100000"/>
              </a:lnSpc>
              <a:spcBef>
                <a:spcPts val="0"/>
              </a:spcBef>
              <a:spcAft>
                <a:spcPts val="0"/>
              </a:spcAft>
              <a:buClr>
                <a:srgbClr val="000000"/>
              </a:buClr>
              <a:buSzPts val="1200"/>
              <a:buFont typeface="Arial"/>
              <a:buChar char="•"/>
            </a:pPr>
            <a:r>
              <a:rPr b="0" i="0" lang="en-GB">
                <a:solidFill>
                  <a:srgbClr val="000000"/>
                </a:solidFill>
              </a:rPr>
              <a:t>Secondly, you will gain an understanding of how to identify system needs.</a:t>
            </a:r>
            <a:endParaRPr/>
          </a:p>
          <a:p>
            <a:pPr indent="-228600" lvl="0" marL="330200" marR="0" rtl="0" algn="l">
              <a:lnSpc>
                <a:spcPct val="100000"/>
              </a:lnSpc>
              <a:spcBef>
                <a:spcPts val="0"/>
              </a:spcBef>
              <a:spcAft>
                <a:spcPts val="0"/>
              </a:spcAft>
              <a:buClr>
                <a:srgbClr val="000000"/>
              </a:buClr>
              <a:buSzPts val="1200"/>
              <a:buFont typeface="Arial"/>
              <a:buChar char="•"/>
            </a:pPr>
            <a:r>
              <a:rPr b="0" i="0" lang="en-GB">
                <a:solidFill>
                  <a:srgbClr val="000000"/>
                </a:solidFill>
              </a:rPr>
              <a:t>After this, you will develop an idea of how to deliver a project and the importance of stakeholder engagement. </a:t>
            </a:r>
            <a:endParaRPr/>
          </a:p>
          <a:p>
            <a:pPr indent="-228600" lvl="0" marL="330200" marR="0" rtl="0" algn="l">
              <a:lnSpc>
                <a:spcPct val="100000"/>
              </a:lnSpc>
              <a:spcBef>
                <a:spcPts val="0"/>
              </a:spcBef>
              <a:spcAft>
                <a:spcPts val="0"/>
              </a:spcAft>
              <a:buClr>
                <a:srgbClr val="000000"/>
              </a:buClr>
              <a:buSzPts val="1200"/>
              <a:buFont typeface="Arial"/>
              <a:buChar char="•"/>
            </a:pPr>
            <a:r>
              <a:rPr b="0" i="0" lang="en-GB">
                <a:solidFill>
                  <a:srgbClr val="000000"/>
                </a:solidFill>
              </a:rPr>
              <a:t>Then you will discover the importance of ownership and responsibility within the grid.</a:t>
            </a:r>
            <a:endParaRPr/>
          </a:p>
          <a:p>
            <a:pPr indent="-228600" lvl="0" marL="330200" marR="0" rtl="0" algn="l">
              <a:lnSpc>
                <a:spcPct val="100000"/>
              </a:lnSpc>
              <a:spcBef>
                <a:spcPts val="0"/>
              </a:spcBef>
              <a:spcAft>
                <a:spcPts val="0"/>
              </a:spcAft>
              <a:buClr>
                <a:srgbClr val="000000"/>
              </a:buClr>
              <a:buSzPts val="1200"/>
              <a:buFont typeface="Arial"/>
              <a:buChar char="•"/>
            </a:pPr>
            <a:r>
              <a:rPr b="0" i="0" lang="en-GB">
                <a:solidFill>
                  <a:srgbClr val="000000"/>
                </a:solidFill>
              </a:rPr>
              <a:t>Finally, you will look at interconnectors, mini-grids and innovation as options that are going to shape the future. </a:t>
            </a:r>
            <a:endParaRPr/>
          </a:p>
          <a:p>
            <a:pPr indent="-228600" lvl="0" marL="330200" marR="0" rtl="0" algn="l">
              <a:lnSpc>
                <a:spcPct val="100000"/>
              </a:lnSpc>
              <a:spcBef>
                <a:spcPts val="0"/>
              </a:spcBef>
              <a:spcAft>
                <a:spcPts val="0"/>
              </a:spcAft>
              <a:buClr>
                <a:srgbClr val="000000"/>
              </a:buClr>
              <a:buSzPts val="1200"/>
              <a:buFont typeface="Arial"/>
              <a:buChar char="•"/>
            </a:pPr>
            <a:r>
              <a:rPr b="0" i="0" lang="en-GB">
                <a:solidFill>
                  <a:srgbClr val="000000"/>
                </a:solidFill>
              </a:rPr>
              <a:t>To conclude this lecture, the key takeaway points have been summarised so that you understand the key messages from this lecture.</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0" lvl="0" marL="0" rtl="0" algn="l">
              <a:spcBef>
                <a:spcPts val="0"/>
              </a:spcBef>
              <a:spcAft>
                <a:spcPts val="0"/>
              </a:spcAft>
              <a:buNone/>
            </a:pPr>
            <a:r>
              <a:t/>
            </a:r>
            <a:endParaRPr/>
          </a:p>
        </p:txBody>
      </p:sp>
      <p:sp>
        <p:nvSpPr>
          <p:cNvPr id="67" name="Google Shape;6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Much like interconnectors, mini-grids are becoming increasingly important aspects of the grid, particularly for rural and remote areas. Mini-grids are complex systems, so creating a viable market for, renewable-based, mini-grids, is important for growth and development of countries. It will also help to increase the efficiency of development, as investors will be more likely to invest in such projects. </a:t>
            </a:r>
            <a:r>
              <a:rPr lang="en-GB">
                <a:solidFill>
                  <a:schemeClr val="dk1"/>
                </a:solidFill>
              </a:rPr>
              <a:t>The </a:t>
            </a:r>
            <a:r>
              <a:rPr b="0" i="0" lang="en-GB">
                <a:solidFill>
                  <a:schemeClr val="dk1"/>
                </a:solidFill>
              </a:rPr>
              <a:t>International Renewable Energy Agency highlight how quality infrastructure will support development of mini-grids. This is where the national or regional grid connect to mini-grids, as to be able to increase power system resilience and reliability, they must work in tandem to grow network infrastructure. In 2022, </a:t>
            </a:r>
            <a:r>
              <a:rPr b="0" i="0" lang="en-GB">
                <a:solidFill>
                  <a:srgbClr val="FF0000"/>
                </a:solidFill>
              </a:rPr>
              <a:t>the World </a:t>
            </a:r>
            <a:r>
              <a:rPr b="0" lang="en-GB">
                <a:solidFill>
                  <a:srgbClr val="FF0000"/>
                </a:solidFill>
              </a:rPr>
              <a:t>Bank stated in 2022</a:t>
            </a:r>
            <a:r>
              <a:rPr b="1" lang="en-GB">
                <a:solidFill>
                  <a:srgbClr val="FF0000"/>
                </a:solidFill>
              </a:rPr>
              <a:t> </a:t>
            </a:r>
            <a:r>
              <a:rPr lang="en-GB">
                <a:solidFill>
                  <a:schemeClr val="dk1"/>
                </a:solidFill>
              </a:rPr>
              <a:t>that </a:t>
            </a:r>
            <a:r>
              <a:rPr b="0" i="0" lang="en-GB">
                <a:solidFill>
                  <a:schemeClr val="dk1"/>
                </a:solidFill>
              </a:rPr>
              <a:t>Solar Mini Grids Could Power Half a Billion People by 2030, if Action is Taken Now. Finally, regulation of mini-grids is very important. Whereby USAID state eight factors you need to consider for a regulatory framework, which are </a:t>
            </a:r>
            <a:r>
              <a:rPr lang="en-GB"/>
              <a:t>technical standards, economic regulation, quality of service, environmental regulation, contractual agreements, licenses, regulatory process and standardized regulatory instruments. This should then help to cut out exploitation of remote areas by investors and help to provide reliable electricity supply to these areas.</a:t>
            </a:r>
            <a:endParaRPr b="0" i="0">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In the notes of this slide, there are some useful links to papers and frameworks. For example, the Green Mini-Help Desk from the African Development Bank is a useful tool that African countries can use to support the integration and development of mini-grids.</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 IRENA- Quality infrastructure for smart mini-grids: </a:t>
            </a:r>
            <a:r>
              <a:rPr b="0" lang="en-GB"/>
              <a:t>https://www.irena.org/publications/2020/Dec/Quality-infrastructure-for-smart-mini-grids</a:t>
            </a:r>
            <a:endParaRPr/>
          </a:p>
          <a:p>
            <a:pPr indent="0" lvl="0" marL="0" rtl="0" algn="l">
              <a:spcBef>
                <a:spcPts val="0"/>
              </a:spcBef>
              <a:spcAft>
                <a:spcPts val="0"/>
              </a:spcAft>
              <a:buNone/>
            </a:pPr>
            <a:r>
              <a:rPr b="1" lang="en-GB"/>
              <a:t>- World Bank- Solar Mini Grids: </a:t>
            </a:r>
            <a:r>
              <a:rPr lang="en-GB"/>
              <a:t>https://www.worldbank.org/en/news/press-release/2022/09/27/solar-mini-grids-could-power-half-a-billion-people-by-2030-if-action-is-taken-now </a:t>
            </a:r>
            <a:endParaRPr/>
          </a:p>
          <a:p>
            <a:pPr indent="0" lvl="0" marL="0" rtl="0" algn="l">
              <a:spcBef>
                <a:spcPts val="0"/>
              </a:spcBef>
              <a:spcAft>
                <a:spcPts val="0"/>
              </a:spcAft>
              <a:buNone/>
            </a:pPr>
            <a:r>
              <a:rPr b="1" lang="en-GB"/>
              <a:t>- AfDB- Green Mini-Help Desk: </a:t>
            </a:r>
            <a:r>
              <a:rPr lang="en-GB"/>
              <a:t>https://greenminigrid.afdb.org/how-it-works/help-desk-developers-and-operators/setting-mini-grid-business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r>
              <a:rPr b="1" lang="en-GB"/>
              <a:t>USAID- mini-grid frameworks: </a:t>
            </a:r>
            <a:r>
              <a:rPr lang="en-GB"/>
              <a:t>https://www.usaid.gov/energy/mini-grids/regulation/elements</a:t>
            </a:r>
            <a:endParaRPr/>
          </a:p>
          <a:p>
            <a:pPr indent="0" lvl="0" marL="0" rtl="0" algn="l">
              <a:spcBef>
                <a:spcPts val="0"/>
              </a:spcBef>
              <a:spcAft>
                <a:spcPts val="0"/>
              </a:spcAft>
              <a:buNone/>
            </a:pPr>
            <a:r>
              <a:rPr b="1" lang="en-GB"/>
              <a:t>- IRENA- mini-grid examples: </a:t>
            </a:r>
            <a:r>
              <a:rPr lang="en-GB"/>
              <a:t>https://www.irena.org/-/media/Files/IRENA/Agency/Publication/2018/Oct/IRENA_mini-grid_policies_2018.pdf?rev=5ad0997c87ac4281ac1627b83ee56aa9</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2" name="Google Shape;20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The final aspect to shaping the future is innovation. Innovation is something that occurs continuously as new technology and ideas evolve to improve all aspects of life. </a:t>
            </a:r>
            <a:r>
              <a:rPr i="0" lang="en-GB"/>
              <a:t>Benefits of innovation on the grid include energy clean energy transition, increased efficiency, grow organizational capacity and empower consumers. Crucially future operation and maintenance of the grid will need to be built upon efficient innovative solutions. For example, artificial intelligence has become a viable option to maintain and operate the grid. As it can make the grid more efficient, such as finding and solving faults much faster.</a:t>
            </a:r>
            <a:endParaRPr b="0" i="0">
              <a:solidFill>
                <a:srgbClr val="000000"/>
              </a:solidFill>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b="1"/>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 National Grid: </a:t>
            </a:r>
            <a:r>
              <a:rPr b="0" i="1" lang="en-GB"/>
              <a:t>Innovation Strategy 2023</a:t>
            </a:r>
            <a:r>
              <a:rPr b="0" lang="en-GB"/>
              <a:t>: https://www.nationalgrid.com/electricity-transmission/innovation</a:t>
            </a:r>
            <a:endParaRPr/>
          </a:p>
          <a:p>
            <a:pPr indent="0" lvl="0" marL="0" marR="0" rtl="0" algn="l">
              <a:lnSpc>
                <a:spcPct val="100000"/>
              </a:lnSpc>
              <a:spcBef>
                <a:spcPts val="0"/>
              </a:spcBef>
              <a:spcAft>
                <a:spcPts val="0"/>
              </a:spcAft>
              <a:buClr>
                <a:schemeClr val="dk1"/>
              </a:buClr>
              <a:buSzPts val="1200"/>
              <a:buFont typeface="Calibri"/>
              <a:buNone/>
            </a:pPr>
            <a:r>
              <a:rPr b="0" lang="en-GB"/>
              <a:t>- </a:t>
            </a:r>
            <a:r>
              <a:rPr b="1" lang="en-GB"/>
              <a:t>Smart City Sweden- AI in Mala: </a:t>
            </a:r>
            <a:r>
              <a:rPr b="0" lang="en-GB"/>
              <a:t>https://smartcitysweden.com/best-practice/404/sensors-and-ai-technology-provide-smarter-power-grid-maintenance-and-troubleshooting/</a:t>
            </a:r>
            <a:endParaRPr/>
          </a:p>
          <a:p>
            <a:pPr indent="0" lvl="0" marL="0" marR="0" rtl="0" algn="l">
              <a:lnSpc>
                <a:spcPct val="100000"/>
              </a:lnSpc>
              <a:spcBef>
                <a:spcPts val="0"/>
              </a:spcBef>
              <a:spcAft>
                <a:spcPts val="0"/>
              </a:spcAft>
              <a:buClr>
                <a:schemeClr val="dk1"/>
              </a:buClr>
              <a:buSzPts val="1200"/>
              <a:buFont typeface="Calibri"/>
              <a:buNone/>
            </a:pPr>
            <a:r>
              <a:rPr b="0" lang="en-GB"/>
              <a:t>- </a:t>
            </a:r>
            <a:r>
              <a:rPr b="1" lang="en-GB"/>
              <a:t>National Grid- </a:t>
            </a:r>
            <a:r>
              <a:rPr b="1" i="0" lang="en-GB">
                <a:solidFill>
                  <a:srgbClr val="53565A"/>
                </a:solidFill>
                <a:latin typeface="Helvetica Neue"/>
                <a:ea typeface="Helvetica Neue"/>
                <a:cs typeface="Helvetica Neue"/>
                <a:sym typeface="Helvetica Neue"/>
              </a:rPr>
              <a:t>The age of AI: National Grid to trial futuristic automated corrosion inspection of electricity transmission pylons: </a:t>
            </a:r>
            <a:r>
              <a:rPr b="0" i="0" lang="en-GB">
                <a:solidFill>
                  <a:srgbClr val="53565A"/>
                </a:solidFill>
                <a:latin typeface="Helvetica Neue"/>
                <a:ea typeface="Helvetica Neue"/>
                <a:cs typeface="Helvetica Neue"/>
                <a:sym typeface="Helvetica Neue"/>
              </a:rPr>
              <a:t>https://www.nationalgrid.com/age-ai-national-grid-trial-futuristic-automated-corrosion-inspection-electricity-transmission</a:t>
            </a:r>
            <a:endParaRPr/>
          </a:p>
          <a:p>
            <a:pPr indent="0" lvl="0" marL="0" marR="0" rtl="0" algn="l">
              <a:lnSpc>
                <a:spcPct val="100000"/>
              </a:lnSpc>
              <a:spcBef>
                <a:spcPts val="0"/>
              </a:spcBef>
              <a:spcAft>
                <a:spcPts val="0"/>
              </a:spcAft>
              <a:buClr>
                <a:srgbClr val="53565A"/>
              </a:buClr>
              <a:buSzPts val="1200"/>
              <a:buFont typeface="Helvetica Neue"/>
              <a:buNone/>
            </a:pPr>
            <a:r>
              <a:rPr b="0" i="0" lang="en-GB">
                <a:solidFill>
                  <a:srgbClr val="53565A"/>
                </a:solidFill>
                <a:latin typeface="Helvetica Neue"/>
                <a:ea typeface="Helvetica Neue"/>
                <a:cs typeface="Helvetica Neue"/>
                <a:sym typeface="Helvetica Neue"/>
              </a:rPr>
              <a:t>- </a:t>
            </a:r>
            <a:r>
              <a:rPr b="1" i="0" lang="en-GB">
                <a:solidFill>
                  <a:srgbClr val="53565A"/>
                </a:solidFill>
                <a:latin typeface="Helvetica Neue"/>
                <a:ea typeface="Helvetica Neue"/>
                <a:cs typeface="Helvetica Neue"/>
                <a:sym typeface="Helvetica Neue"/>
              </a:rPr>
              <a:t>National Grid: Innovation Strategy updates </a:t>
            </a:r>
            <a:r>
              <a:rPr b="0" i="0" lang="en-GB">
                <a:solidFill>
                  <a:srgbClr val="53565A"/>
                </a:solidFill>
                <a:latin typeface="Helvetica Neue"/>
                <a:ea typeface="Helvetica Neue"/>
                <a:cs typeface="Helvetica Neue"/>
                <a:sym typeface="Helvetica Neue"/>
              </a:rPr>
              <a:t>-&gt;&gt; https://www.nationalgrid.com/electricity-transmission/innovation</a:t>
            </a:r>
            <a:endParaRPr/>
          </a:p>
          <a:p>
            <a:pPr indent="0" lvl="0" marL="0" marR="0" rtl="0" algn="l">
              <a:lnSpc>
                <a:spcPct val="100000"/>
              </a:lnSpc>
              <a:spcBef>
                <a:spcPts val="0"/>
              </a:spcBef>
              <a:spcAft>
                <a:spcPts val="0"/>
              </a:spcAft>
              <a:buClr>
                <a:srgbClr val="53565A"/>
              </a:buClr>
              <a:buSzPts val="1200"/>
              <a:buFont typeface="Helvetica Neue"/>
              <a:buNone/>
            </a:pPr>
            <a:r>
              <a:rPr b="0" i="1" lang="en-GB">
                <a:solidFill>
                  <a:srgbClr val="53565A"/>
                </a:solidFill>
                <a:latin typeface="Helvetica Neue"/>
                <a:ea typeface="Helvetica Neue"/>
                <a:cs typeface="Helvetica Neue"/>
                <a:sym typeface="Helvetica Neue"/>
              </a:rPr>
              <a:t>- Technologies</a:t>
            </a:r>
            <a:r>
              <a:rPr b="0" i="1" lang="en-GB">
                <a:solidFill>
                  <a:schemeClr val="dk1"/>
                </a:solidFill>
              </a:rPr>
              <a:t> to promote safety, drive efficiency and lower environmental impact.</a:t>
            </a:r>
            <a:endParaRPr b="0" i="1">
              <a:solidFill>
                <a:srgbClr val="53565A"/>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209" name="Google Shape;20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2: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215" name="Google Shape;215;p22: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This final section concludes the key points to take away from this lecture on network infrastructure.</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0" lvl="0" marL="0" rtl="0" algn="l">
              <a:spcBef>
                <a:spcPts val="0"/>
              </a:spcBef>
              <a:spcAft>
                <a:spcPts val="0"/>
              </a:spcAft>
              <a:buClr>
                <a:schemeClr val="dk1"/>
              </a:buClr>
              <a:buSzPts val="1200"/>
              <a:buFont typeface="Calibri"/>
              <a:buNone/>
            </a:pPr>
            <a:r>
              <a:t/>
            </a:r>
            <a:endParaRPr/>
          </a:p>
        </p:txBody>
      </p:sp>
      <p:sp>
        <p:nvSpPr>
          <p:cNvPr id="216" name="Google Shape;216;p22: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Overall network infrastructure is a broad and complex topic. Breaking it down into identifying system needs, delivery of projects, ownership and responsibility, and shaping the future is one way of developing an understanding of developing the grid.</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0" lvl="0" marL="0" rtl="0" algn="l">
              <a:spcBef>
                <a:spcPts val="0"/>
              </a:spcBef>
              <a:spcAft>
                <a:spcPts val="0"/>
              </a:spcAft>
              <a:buNone/>
            </a:pPr>
            <a:r>
              <a:t/>
            </a:r>
            <a:endParaRPr/>
          </a:p>
        </p:txBody>
      </p:sp>
      <p:sp>
        <p:nvSpPr>
          <p:cNvPr id="223" name="Google Shape;22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29" name="Google Shape;22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What is Network Infrastructure? It simply refers to the grid. Whereby the grid can be split into three components: generation, transmission and distribution. This lecture however will focus on only transmission and distribution, although generation does have an impact on the decisions made for transmission and distribution developments.</a:t>
            </a:r>
            <a:endParaRPr/>
          </a:p>
          <a:p>
            <a:pPr indent="0" lvl="0" marL="0" rtl="0" algn="l">
              <a:spcBef>
                <a:spcPts val="0"/>
              </a:spcBef>
              <a:spcAft>
                <a:spcPts val="0"/>
              </a:spcAft>
              <a:buNone/>
            </a:pPr>
            <a:r>
              <a:rPr b="0" i="0" lang="en-GB">
                <a:solidFill>
                  <a:srgbClr val="000000"/>
                </a:solidFill>
              </a:rPr>
              <a:t>- Generation, facilities, is where electricity begins. Transmission refers to long lines that for transportation of energy, which begins at generation facilities and sent to distribution stations at high voltages. Distribution represents the next stage of transportation, whereby it goes to consumers from substations and much lower voltages.</a:t>
            </a:r>
            <a:endParaRPr/>
          </a:p>
          <a:p>
            <a:pPr indent="0" lvl="0" marL="0" rtl="0" algn="l">
              <a:spcBef>
                <a:spcPts val="0"/>
              </a:spcBef>
              <a:spcAft>
                <a:spcPts val="0"/>
              </a:spcAft>
              <a:buNone/>
            </a:pPr>
            <a:r>
              <a:rPr b="0" i="0" lang="en-GB">
                <a:solidFill>
                  <a:srgbClr val="000000"/>
                </a:solidFill>
              </a:rPr>
              <a:t>- As electricity are to be the backbone of all future energy systems, it is imperative that grids are developed and modernized to meet future energy demand. But not just meeting demand, the future should be about managing demand to make the system more efficient. This is critical as reliable and affordable energy will depend on development that allows the inception of new renewable generation. </a:t>
            </a:r>
            <a:endParaRPr/>
          </a:p>
          <a:p>
            <a:pPr indent="0" lvl="0" marL="0" rtl="0" algn="l">
              <a:spcBef>
                <a:spcPts val="0"/>
              </a:spcBef>
              <a:spcAft>
                <a:spcPts val="0"/>
              </a:spcAft>
              <a:buNone/>
            </a:pPr>
            <a:r>
              <a:t/>
            </a:r>
            <a:endParaRPr b="0" i="0">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0" lvl="0" marL="101600" marR="0" rtl="0" algn="l">
              <a:lnSpc>
                <a:spcPct val="100000"/>
              </a:lnSpc>
              <a:spcBef>
                <a:spcPts val="0"/>
              </a:spcBef>
              <a:spcAft>
                <a:spcPts val="0"/>
              </a:spcAft>
              <a:buClr>
                <a:schemeClr val="dk1"/>
              </a:buClr>
              <a:buSzPts val="1200"/>
              <a:buFont typeface="Calibri"/>
              <a:buNone/>
            </a:pPr>
            <a:r>
              <a:t/>
            </a:r>
            <a:endParaRPr b="0" i="0"/>
          </a:p>
          <a:p>
            <a:pPr indent="0" lvl="0" marL="0" rtl="0" algn="l">
              <a:spcBef>
                <a:spcPts val="0"/>
              </a:spcBef>
              <a:spcAft>
                <a:spcPts val="0"/>
              </a:spcAft>
              <a:buNone/>
            </a:pPr>
            <a:r>
              <a:t/>
            </a:r>
            <a:endParaRPr/>
          </a:p>
        </p:txBody>
      </p:sp>
      <p:sp>
        <p:nvSpPr>
          <p:cNvPr id="74" name="Google Shape;7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81" name="Google Shape;81;p4: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800"/>
              <a:buFont typeface="Calibri"/>
              <a:buNone/>
            </a:pPr>
            <a:r>
              <a:rPr b="1" i="1" lang="en-GB" sz="1800">
                <a:solidFill>
                  <a:srgbClr val="000000"/>
                </a:solidFill>
                <a:latin typeface="Calibri"/>
                <a:ea typeface="Calibri"/>
                <a:cs typeface="Calibri"/>
                <a:sym typeface="Calibri"/>
              </a:rPr>
              <a:t>- </a:t>
            </a:r>
            <a:r>
              <a:rPr lang="en-GB" sz="1800">
                <a:solidFill>
                  <a:srgbClr val="000000"/>
                </a:solidFill>
                <a:latin typeface="Calibri"/>
                <a:ea typeface="Calibri"/>
                <a:cs typeface="Calibri"/>
                <a:sym typeface="Calibri"/>
              </a:rPr>
              <a:t>This section focuses on the case for change across global network infrastructure. Then how to identify your system needs, as well as how to take a system value perspective when doing so. This section is supported by frameworks from National Grid and also includes an example from Western Power Distribution in the UK.</a:t>
            </a:r>
            <a:endParaRPr b="1" i="1">
              <a:solidFill>
                <a:srgbClr val="000000"/>
              </a:solidFill>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chemeClr val="dk1"/>
              </a:buClr>
              <a:buSzPts val="1200"/>
              <a:buFont typeface="Calibri"/>
              <a:buNone/>
            </a:pPr>
            <a:r>
              <a:t/>
            </a:r>
            <a:endParaRPr/>
          </a:p>
        </p:txBody>
      </p:sp>
      <p:sp>
        <p:nvSpPr>
          <p:cNvPr id="82" name="Google Shape;82;p4: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0">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lang="en-GB">
                <a:solidFill>
                  <a:srgbClr val="000000"/>
                </a:solidFill>
              </a:rPr>
              <a:t>- Why does change need to occur? What change needs to occur? These are questions being asked globally in terms of network infrastructure and many other related sectors that must change to support the energy transition. </a:t>
            </a:r>
            <a:endParaRPr/>
          </a:p>
          <a:p>
            <a:pPr indent="0" lvl="0" marL="101600" marR="0" rtl="0" algn="l">
              <a:lnSpc>
                <a:spcPct val="100000"/>
              </a:lnSpc>
              <a:spcBef>
                <a:spcPts val="0"/>
              </a:spcBef>
              <a:spcAft>
                <a:spcPts val="0"/>
              </a:spcAft>
              <a:buClr>
                <a:srgbClr val="000000"/>
              </a:buClr>
              <a:buSzPts val="1200"/>
              <a:buFont typeface="Calibri"/>
              <a:buNone/>
            </a:pPr>
            <a:r>
              <a:rPr b="0" lang="en-GB">
                <a:solidFill>
                  <a:srgbClr val="000000"/>
                </a:solidFill>
              </a:rPr>
              <a:t>- Firstly, knowing your current capabilities is important. This is so you have a benchmark of where you need to develop from and/or become more efficient. The grid is going to need to cope with continuous generation additions and changes in demand in the coming years, both which could bring uncertainty to energy reliability and security. This is why long-term coordinated planning of the grid is essential to ensure optimal infrastructure build-out, particularly when it comes to integrating new renewable generation additions. It should also help to highlight strengths and weaknesses of the grid, which will help to identify how to develop, uprate, refurb and modernise the grid. </a:t>
            </a:r>
            <a:endParaRPr/>
          </a:p>
          <a:p>
            <a:pPr indent="0" lvl="0" marL="101600" marR="0" rtl="0" algn="l">
              <a:lnSpc>
                <a:spcPct val="100000"/>
              </a:lnSpc>
              <a:spcBef>
                <a:spcPts val="0"/>
              </a:spcBef>
              <a:spcAft>
                <a:spcPts val="0"/>
              </a:spcAft>
              <a:buClr>
                <a:srgbClr val="000000"/>
              </a:buClr>
              <a:buSzPts val="1200"/>
              <a:buFont typeface="Calibri"/>
              <a:buNone/>
            </a:pPr>
            <a:r>
              <a:rPr b="0" i="1" lang="en-GB">
                <a:solidFill>
                  <a:srgbClr val="000000"/>
                </a:solidFill>
              </a:rPr>
              <a:t>- </a:t>
            </a:r>
            <a:r>
              <a:rPr b="0" i="0" lang="en-GB">
                <a:solidFill>
                  <a:srgbClr val="000000"/>
                </a:solidFill>
              </a:rPr>
              <a:t>In terms of drivers of change, there are many and they often largely vary depending on context. These drivers of change include variable, renewable, supply and unreliable, fossil fuels, supply. These are particularly important as supporting the supply of energy is one of the grids main functions. Other drivers include unequitable access, innovation and increase demand. As well as this, change can also be driven by risks. Within this playbook, the energy transition is being driven by climate change as we seek to decarbonise our energy systems. But risk can also come in the form of other factors such as terrorism and cyber-attacks, which for example could lead to a need for innovative solutions. </a:t>
            </a:r>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Change can and will support the system. The grid, or network infrastructure, is the backbone of electricity supply and change will support all aspects of the system. On the grid change will support energy security, flexibility, reliability, resilience, optimisation of costs, storage, interconnectors and mini-grids. It will also support supply changes such as increased renewable integration and the increasing use of storage. Then finally it will help to support demand changes such as the integration of EV’s and heat pumps in home. </a:t>
            </a:r>
            <a:endParaRPr b="1" i="1">
              <a:solidFill>
                <a:srgbClr val="000000"/>
              </a:solidFill>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Explanation of future changes</a:t>
            </a:r>
            <a:endParaRPr b="0" i="0"/>
          </a:p>
          <a:p>
            <a:pPr indent="-342900" lvl="0" marL="444500" rtl="0" algn="l">
              <a:spcBef>
                <a:spcPts val="0"/>
              </a:spcBef>
              <a:spcAft>
                <a:spcPts val="0"/>
              </a:spcAft>
              <a:buClr>
                <a:schemeClr val="dk1"/>
              </a:buClr>
              <a:buSzPts val="1200"/>
              <a:buFont typeface="Noto Sans Symbols"/>
              <a:buChar char="⮚"/>
            </a:pPr>
            <a:r>
              <a:rPr i="1" lang="en-GB"/>
              <a:t>Electric Vehicles: </a:t>
            </a:r>
            <a:r>
              <a:rPr lang="en-GB"/>
              <a:t>The future of automotive globally hopefully lies with EV’s, building a </a:t>
            </a:r>
            <a:r>
              <a:rPr b="1" lang="en-GB"/>
              <a:t>network of electric chargers at strategic locations</a:t>
            </a:r>
            <a:r>
              <a:rPr lang="en-GB"/>
              <a:t> can help </a:t>
            </a:r>
            <a:r>
              <a:rPr b="1" lang="en-GB"/>
              <a:t>increase uptake.</a:t>
            </a:r>
            <a:endParaRPr i="1"/>
          </a:p>
          <a:p>
            <a:pPr indent="-342900" lvl="0" marL="444500" rtl="0" algn="l">
              <a:spcBef>
                <a:spcPts val="0"/>
              </a:spcBef>
              <a:spcAft>
                <a:spcPts val="0"/>
              </a:spcAft>
              <a:buClr>
                <a:schemeClr val="dk1"/>
              </a:buClr>
              <a:buSzPts val="1200"/>
              <a:buFont typeface="Noto Sans Symbols"/>
              <a:buChar char="⮚"/>
            </a:pPr>
            <a:r>
              <a:rPr i="1" lang="en-GB"/>
              <a:t>Mini-grids: </a:t>
            </a:r>
            <a:r>
              <a:rPr lang="en-GB"/>
              <a:t>These can be crucial in </a:t>
            </a:r>
            <a:r>
              <a:rPr b="1" lang="en-GB"/>
              <a:t>remote regions that lack access </a:t>
            </a:r>
            <a:r>
              <a:rPr lang="en-GB"/>
              <a:t>to the grid or reliable power supply.</a:t>
            </a:r>
            <a:endParaRPr/>
          </a:p>
          <a:p>
            <a:pPr indent="-342900" lvl="0" marL="444500" rtl="0" algn="l">
              <a:spcBef>
                <a:spcPts val="0"/>
              </a:spcBef>
              <a:spcAft>
                <a:spcPts val="0"/>
              </a:spcAft>
              <a:buClr>
                <a:schemeClr val="dk1"/>
              </a:buClr>
              <a:buSzPts val="1200"/>
              <a:buFont typeface="Noto Sans Symbols"/>
              <a:buChar char="⮚"/>
            </a:pPr>
            <a:r>
              <a:rPr i="1" lang="en-GB"/>
              <a:t>Storage: </a:t>
            </a:r>
            <a:r>
              <a:rPr lang="en-GB"/>
              <a:t>Has become a key component of the energy system, as it can help provide </a:t>
            </a:r>
            <a:r>
              <a:rPr b="1" lang="en-GB"/>
              <a:t>sustainable reliable </a:t>
            </a:r>
            <a:r>
              <a:rPr lang="en-GB"/>
              <a:t>energy. </a:t>
            </a:r>
            <a:endParaRPr/>
          </a:p>
          <a:p>
            <a:pPr indent="-342900" lvl="0" marL="444500" rtl="0" algn="l">
              <a:spcBef>
                <a:spcPts val="0"/>
              </a:spcBef>
              <a:spcAft>
                <a:spcPts val="0"/>
              </a:spcAft>
              <a:buClr>
                <a:schemeClr val="dk1"/>
              </a:buClr>
              <a:buSzPts val="1200"/>
              <a:buFont typeface="Noto Sans Symbols"/>
              <a:buChar char="⮚"/>
            </a:pPr>
            <a:r>
              <a:rPr lang="en-GB"/>
              <a:t>Plant re-purposing: transforming liabilities to assets can help decrease grid infrastructure costs.</a:t>
            </a:r>
            <a:endParaRPr/>
          </a:p>
          <a:p>
            <a:pPr indent="0" lvl="0" marL="0" rtl="0" algn="l">
              <a:spcBef>
                <a:spcPts val="0"/>
              </a:spcBef>
              <a:spcAft>
                <a:spcPts val="0"/>
              </a:spcAft>
              <a:buNone/>
            </a:pPr>
            <a:r>
              <a:t/>
            </a:r>
            <a:endParaRPr/>
          </a:p>
        </p:txBody>
      </p:sp>
      <p:sp>
        <p:nvSpPr>
          <p:cNvPr id="89" name="Google Shape;8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The process of identifying system needs is not by any means simple. You should look to have a system in place that make this process as easy as possible. For example, the process outlined in this slide comes from the </a:t>
            </a:r>
            <a:r>
              <a:rPr lang="en-GB"/>
              <a:t>Network Options Assessment Methodology created by National Grid. This framework is based around transmission, but the process and concept can also be applicable to distribution. But it is important to note that this example framework is here to give you an idea of how to identify system needs, there are other ways you can do so, and you do not have to follow this. </a:t>
            </a:r>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A good place to start is with Future Energy Scenarios. </a:t>
            </a:r>
            <a:r>
              <a:rPr lang="en-GB"/>
              <a:t>These scenarios show pathways of change to support the energy transition, to help reach net zero. Having multiple scenarios will provide various credible ways to transition towards a decarbonize gird. They can be then used to support the identification and selection of changes to the grid. </a:t>
            </a:r>
            <a:endParaRPr/>
          </a:p>
          <a:p>
            <a:pPr indent="0" lvl="0" marL="101600" marR="0" rtl="0" algn="l">
              <a:lnSpc>
                <a:spcPct val="100000"/>
              </a:lnSpc>
              <a:spcBef>
                <a:spcPts val="0"/>
              </a:spcBef>
              <a:spcAft>
                <a:spcPts val="0"/>
              </a:spcAft>
              <a:buClr>
                <a:schemeClr val="dk1"/>
              </a:buClr>
              <a:buSzPts val="1200"/>
              <a:buFont typeface="Calibri"/>
              <a:buNone/>
            </a:pPr>
            <a:r>
              <a:rPr lang="en-GB"/>
              <a:t>- The next stage of the process is to identify future capability requirements. This is about finding the minimum amount required to meet demand, but also to assess the requirements under different scenarios and see which are most viable. </a:t>
            </a:r>
            <a:endParaRPr/>
          </a:p>
          <a:p>
            <a:pPr indent="0" lvl="0" marL="101600" marR="0" rtl="0" algn="l">
              <a:lnSpc>
                <a:spcPct val="100000"/>
              </a:lnSpc>
              <a:spcBef>
                <a:spcPts val="0"/>
              </a:spcBef>
              <a:spcAft>
                <a:spcPts val="0"/>
              </a:spcAft>
              <a:buClr>
                <a:schemeClr val="dk1"/>
              </a:buClr>
              <a:buSzPts val="1200"/>
              <a:buFont typeface="Calibri"/>
              <a:buNone/>
            </a:pPr>
            <a:r>
              <a:rPr lang="en-GB"/>
              <a:t>- Once the requirements have been calculated, the options for development must be identified. This will likely look at long-term options but should consider the short- and medium-term options that can support long-term options.</a:t>
            </a:r>
            <a:endParaRPr/>
          </a:p>
          <a:p>
            <a:pPr indent="0" lvl="0" marL="101600" marR="0" rtl="0" algn="l">
              <a:lnSpc>
                <a:spcPct val="100000"/>
              </a:lnSpc>
              <a:spcBef>
                <a:spcPts val="0"/>
              </a:spcBef>
              <a:spcAft>
                <a:spcPts val="0"/>
              </a:spcAft>
              <a:buClr>
                <a:schemeClr val="dk1"/>
              </a:buClr>
              <a:buSzPts val="1200"/>
              <a:buFont typeface="Calibri"/>
              <a:buNone/>
            </a:pPr>
            <a:r>
              <a:rPr lang="en-GB"/>
              <a:t>- Identifying options may be a straightforward part of the process, but these options need to be assessed economically. This is where a cost-benefit analysis may come in, to compare forecast capital costs and monetized benefits to inform investment decisions. </a:t>
            </a:r>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Finally, once all economic information is available, assessment and section of options can be undertaken. Mainly to identify costs related to permutations. In the case of National Grid, after this stage of the process, they would then publish a report on their findings. </a:t>
            </a:r>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The final point to consider is that this whole process should be underpinned by a long-term plan. There are some example long-term plans in the notes below and the case study lecture. </a:t>
            </a:r>
            <a:endParaRPr b="0" i="0">
              <a:solidFill>
                <a:srgbClr val="000000"/>
              </a:solidFill>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95250" lvl="0" marL="171450" rtl="0" algn="l">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Calibri"/>
              <a:buChar char="-"/>
            </a:pPr>
            <a:r>
              <a:rPr b="1" i="0" lang="en-GB"/>
              <a:t>National Grid ESO framework </a:t>
            </a:r>
            <a:r>
              <a:rPr i="0" lang="en-GB"/>
              <a:t>used to support development of the grid.</a:t>
            </a:r>
            <a:endParaRPr/>
          </a:p>
          <a:p>
            <a:pPr indent="-171450" lvl="0" marL="171450" rtl="0" algn="l">
              <a:spcBef>
                <a:spcPts val="0"/>
              </a:spcBef>
              <a:spcAft>
                <a:spcPts val="0"/>
              </a:spcAft>
              <a:buClr>
                <a:schemeClr val="dk1"/>
              </a:buClr>
              <a:buSzPts val="1200"/>
              <a:buFont typeface="Calibri"/>
              <a:buChar char="-"/>
            </a:pPr>
            <a:r>
              <a:rPr b="1" lang="en-GB"/>
              <a:t>FES (transmission): </a:t>
            </a:r>
            <a:r>
              <a:rPr lang="en-GB"/>
              <a:t>https://www.nationalgrideso.com/document/263951/download </a:t>
            </a:r>
            <a:endParaRPr/>
          </a:p>
          <a:p>
            <a:pPr indent="-171450" lvl="0" marL="171450" rtl="0" algn="l">
              <a:spcBef>
                <a:spcPts val="0"/>
              </a:spcBef>
              <a:spcAft>
                <a:spcPts val="0"/>
              </a:spcAft>
              <a:buClr>
                <a:schemeClr val="dk1"/>
              </a:buClr>
              <a:buSzPts val="1200"/>
              <a:buFont typeface="Calibri"/>
              <a:buChar char="-"/>
            </a:pPr>
            <a:r>
              <a:rPr b="1" lang="en-GB"/>
              <a:t>Network Options Assessment Methodology: </a:t>
            </a:r>
            <a:r>
              <a:rPr lang="en-GB"/>
              <a:t>https://www.nationalgrideso.com/document/174231/download</a:t>
            </a:r>
            <a:endParaRPr/>
          </a:p>
          <a:p>
            <a:pPr indent="-171450" lvl="0" marL="171450" marR="0" rtl="0" algn="l">
              <a:lnSpc>
                <a:spcPct val="100000"/>
              </a:lnSpc>
              <a:spcBef>
                <a:spcPts val="0"/>
              </a:spcBef>
              <a:spcAft>
                <a:spcPts val="0"/>
              </a:spcAft>
              <a:buClr>
                <a:schemeClr val="dk1"/>
              </a:buClr>
              <a:buSzPts val="1200"/>
              <a:buFont typeface="Calibri"/>
              <a:buChar char="-"/>
            </a:pPr>
            <a:r>
              <a:rPr b="1" lang="en-GB"/>
              <a:t>National Grid (^ refresh): </a:t>
            </a:r>
            <a:r>
              <a:rPr lang="en-GB"/>
              <a:t>https://www.nationalgrideso.com/document/262981/download</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 </a:t>
            </a:r>
            <a:r>
              <a:rPr b="1" lang="en-GB"/>
              <a:t>Long term plan examples </a:t>
            </a:r>
            <a:endParaRPr/>
          </a:p>
          <a:p>
            <a:pPr indent="-228600" lvl="0" marL="228600" rtl="0" algn="l">
              <a:spcBef>
                <a:spcPts val="0"/>
              </a:spcBef>
              <a:spcAft>
                <a:spcPts val="0"/>
              </a:spcAft>
              <a:buClr>
                <a:schemeClr val="dk1"/>
              </a:buClr>
              <a:buSzPts val="1200"/>
              <a:buFont typeface="Calibri"/>
              <a:buAutoNum type="arabicPeriod"/>
            </a:pPr>
            <a:r>
              <a:rPr lang="en-GB"/>
              <a:t>Strategic Grid 2040 (Switzerland): https://www.swissgrid.ch/en/home/projects/future-grid/strategic-grid.html#:~:text=The%20«Strategic%20Grid%202040»%20describes,which%20also%20takes%20nine%20months.</a:t>
            </a:r>
            <a:endParaRPr/>
          </a:p>
          <a:p>
            <a:pPr indent="-228600" lvl="0" marL="228600" rtl="0" algn="l">
              <a:spcBef>
                <a:spcPts val="0"/>
              </a:spcBef>
              <a:spcAft>
                <a:spcPts val="0"/>
              </a:spcAft>
              <a:buClr>
                <a:schemeClr val="dk1"/>
              </a:buClr>
              <a:buSzPts val="1200"/>
              <a:buFont typeface="Calibri"/>
              <a:buAutoNum type="arabicPeriod"/>
            </a:pPr>
            <a:r>
              <a:rPr lang="en-GB"/>
              <a:t>ACER (Europe): https://www.acer.europa.eu/electricity/infrastructure/network-development/ten-year-network-development-plan</a:t>
            </a:r>
            <a:endParaRPr/>
          </a:p>
          <a:p>
            <a:pPr indent="-228600" lvl="0" marL="228600" rtl="0" algn="l">
              <a:spcBef>
                <a:spcPts val="0"/>
              </a:spcBef>
              <a:spcAft>
                <a:spcPts val="0"/>
              </a:spcAft>
              <a:buClr>
                <a:schemeClr val="dk1"/>
              </a:buClr>
              <a:buSzPts val="1200"/>
              <a:buFont typeface="Calibri"/>
              <a:buAutoNum type="arabicPeriod"/>
            </a:pPr>
            <a:r>
              <a:rPr lang="en-GB"/>
              <a:t>Case study lecture on India</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96" name="Google Shape;9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The system value perspective is a holistic approach with the aims of shifting political and commercial focus beyond cost to include value. Therefore, it includes four aspects. These are environment, society, economy and technical. </a:t>
            </a:r>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In terms of environment, a life cycle analysis can be one approach used to understand the impacts. This is crucial as long-term plans will require greater understanding of the environmental impacts, whilst in the short-term implementation of options chosen need to be considered. </a:t>
            </a:r>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Societal impact is increasingly important, as community and public acceptance is crucial to the success of the energy transition. Huge change is needed globally, and this can often cause disruption within society, therefore acceptance can have a big impact on timelines of large infrastructure projects. So, something that can increase acceptance is how value can be added to society through such projects.</a:t>
            </a:r>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Thirdly, the economy is the obvious segment of this holistic framework. But it is still key to consider the short-, medium- and long-term benefits to the economy. </a:t>
            </a:r>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Finally, technical understanding is more important than it ever has been. For example, a boundary capability assessment can be done to assess the greatest power transfer that can be achieved without breaching any limitation. </a:t>
            </a:r>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Overall, this approach will help you, when identifying system needs, consider all aspects of development. </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World Economic Forum: https://www.weforum.org/projects/system-value#:~:text=System%20Value%20is%20a%20holistic,outcomes%20of%20potential%20energy%20solutions.</a:t>
            </a:r>
            <a:endParaRPr/>
          </a:p>
          <a:p>
            <a:pPr indent="0" lvl="0" marL="0" rtl="0" algn="l">
              <a:spcBef>
                <a:spcPts val="0"/>
              </a:spcBef>
              <a:spcAft>
                <a:spcPts val="0"/>
              </a:spcAft>
              <a:buNone/>
            </a:pPr>
            <a:r>
              <a:rPr lang="en-GB"/>
              <a:t>- </a:t>
            </a:r>
            <a:r>
              <a:rPr b="1" lang="en-GB"/>
              <a:t>Definition: </a:t>
            </a:r>
            <a:r>
              <a:rPr b="0" i="1" lang="en-GB" u="none" strike="noStrike">
                <a:solidFill>
                  <a:srgbClr val="141414"/>
                </a:solidFill>
                <a:latin typeface="Arial"/>
                <a:ea typeface="Arial"/>
                <a:cs typeface="Arial"/>
                <a:sym typeface="Arial"/>
              </a:rPr>
              <a:t>System Value is a holistic framework that evaluates economic, environmental, social, and technical outcomes of potential energy solutions… The framework aims to shift political and commercial focus beyond cost to include value.</a:t>
            </a:r>
            <a:endParaRPr/>
          </a:p>
          <a:p>
            <a:pPr indent="0" lvl="0" marL="0" rtl="0" algn="l">
              <a:spcBef>
                <a:spcPts val="0"/>
              </a:spcBef>
              <a:spcAft>
                <a:spcPts val="0"/>
              </a:spcAft>
              <a:buNone/>
            </a:pPr>
            <a:r>
              <a:rPr b="0" i="0" lang="en-GB" u="none" strike="noStrike">
                <a:solidFill>
                  <a:srgbClr val="141414"/>
                </a:solidFill>
                <a:latin typeface="Arial"/>
                <a:ea typeface="Arial"/>
                <a:cs typeface="Arial"/>
                <a:sym typeface="Arial"/>
              </a:rPr>
              <a:t>- </a:t>
            </a:r>
            <a:r>
              <a:rPr b="1" i="0" lang="en-GB" u="none" strike="noStrike">
                <a:solidFill>
                  <a:srgbClr val="141414"/>
                </a:solidFill>
                <a:latin typeface="Arial"/>
                <a:ea typeface="Arial"/>
                <a:cs typeface="Arial"/>
                <a:sym typeface="Arial"/>
              </a:rPr>
              <a:t>Life Cycle Analyses: </a:t>
            </a:r>
            <a:r>
              <a:rPr b="0" i="0" lang="en-GB" u="none" strike="noStrike">
                <a:solidFill>
                  <a:srgbClr val="141414"/>
                </a:solidFill>
                <a:latin typeface="Arial"/>
                <a:ea typeface="Arial"/>
                <a:cs typeface="Arial"/>
                <a:sym typeface="Arial"/>
              </a:rPr>
              <a:t>standardised methodology to quantitatively assess environmental impacts. </a:t>
            </a:r>
            <a:endParaRPr b="0" i="0"/>
          </a:p>
        </p:txBody>
      </p:sp>
      <p:sp>
        <p:nvSpPr>
          <p:cNvPr id="103" name="Google Shape;10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This example comes from Western Power Distribution in the UK. Whereby the graphic outlines how they identify what the distribution system needs in each case. The ideal aim for them as a company would be to use flexibility. </a:t>
            </a:r>
            <a:r>
              <a:rPr b="0" i="0" lang="en-GB" u="none" strike="noStrike">
                <a:solidFill>
                  <a:srgbClr val="000000"/>
                </a:solidFill>
                <a:latin typeface="Helvetica Neue"/>
                <a:ea typeface="Helvetica Neue"/>
                <a:cs typeface="Helvetica Neue"/>
                <a:sym typeface="Helvetica Neue"/>
              </a:rPr>
              <a:t>Fundamentally, flexibility is about reducing loads on the network by using customers’ ability to change their usage patterns by either switching on generators or reducing consumption. The use of flexibility will help to increase energy efficiency and is an example of managing demand. However, the other four categories of reinforce with flexibility, signposting, reinforce and remove are still important for the system. This clear system they have in place showcases an example of best practice and outlines the importance of a well organised process. </a:t>
            </a:r>
            <a:endParaRPr b="0" i="0">
              <a:solidFill>
                <a:srgbClr val="000000"/>
              </a:solidFill>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 </a:t>
            </a:r>
            <a:r>
              <a:rPr b="1" lang="en-GB"/>
              <a:t>Western Power Distribution/National Grid (distribution): </a:t>
            </a:r>
            <a:r>
              <a:rPr lang="en-GB"/>
              <a:t>https://www.nationalgrid.co.uk/downloads-view-reciteme/316336#:~:text=The%20DNOA%20methodology%20describes%20how,determine%20the%20optimal%20investment%20path.</a:t>
            </a:r>
            <a:endParaRPr/>
          </a:p>
          <a:p>
            <a:pPr indent="0" lvl="0" marL="0" rtl="0" algn="l">
              <a:spcBef>
                <a:spcPts val="0"/>
              </a:spcBef>
              <a:spcAft>
                <a:spcPts val="0"/>
              </a:spcAft>
              <a:buNone/>
            </a:pPr>
            <a:r>
              <a:rPr lang="en-GB"/>
              <a:t>- </a:t>
            </a:r>
            <a:r>
              <a:rPr b="1" lang="en-GB"/>
              <a:t>Flexibility/Flexible Power: </a:t>
            </a:r>
            <a:r>
              <a:rPr b="0" i="0" lang="en-GB" u="none" strike="noStrike">
                <a:solidFill>
                  <a:srgbClr val="000000"/>
                </a:solidFill>
                <a:latin typeface="Helvetica Neue"/>
                <a:ea typeface="Helvetica Neue"/>
                <a:cs typeface="Helvetica Neue"/>
                <a:sym typeface="Helvetica Neue"/>
              </a:rPr>
              <a:t>https://www.nationalgrid.co.uk/smarter-networks/flexibility-and-flexible-power</a:t>
            </a:r>
            <a:endParaRPr/>
          </a:p>
          <a:p>
            <a:pPr indent="0" lvl="0" marL="0" rtl="0" algn="l">
              <a:spcBef>
                <a:spcPts val="0"/>
              </a:spcBef>
              <a:spcAft>
                <a:spcPts val="0"/>
              </a:spcAft>
              <a:buNone/>
            </a:pPr>
            <a:r>
              <a:t/>
            </a:r>
            <a:endParaRPr/>
          </a:p>
        </p:txBody>
      </p:sp>
      <p:sp>
        <p:nvSpPr>
          <p:cNvPr id="110" name="Google Shape;11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16" name="Google Shape;116;p9: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Text-to-Speech</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0" i="0" lang="en-GB">
                <a:solidFill>
                  <a:srgbClr val="000000"/>
                </a:solidFill>
              </a:rPr>
              <a:t>- This section is about how to deliver a project. Which includes a focus in on lead time, proactive planning and stakeholder engagement. </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a:t>
            </a:r>
            <a:endParaRPr/>
          </a:p>
          <a:p>
            <a:pPr indent="0" lvl="0" marL="101600" marR="0" rtl="0" algn="l">
              <a:lnSpc>
                <a:spcPct val="100000"/>
              </a:lnSpc>
              <a:spcBef>
                <a:spcPts val="0"/>
              </a:spcBef>
              <a:spcAft>
                <a:spcPts val="0"/>
              </a:spcAft>
              <a:buClr>
                <a:schemeClr val="dk1"/>
              </a:buClr>
              <a:buSzPts val="1200"/>
              <a:buFont typeface="Calibri"/>
              <a:buNone/>
            </a:pPr>
            <a:r>
              <a:t/>
            </a:r>
            <a:endParaRPr b="1" i="1">
              <a:solidFill>
                <a:srgbClr val="000000"/>
              </a:solidFill>
            </a:endParaRPr>
          </a:p>
          <a:p>
            <a:pPr indent="0" lvl="0" marL="101600" marR="0" rtl="0" algn="l">
              <a:lnSpc>
                <a:spcPct val="100000"/>
              </a:lnSpc>
              <a:spcBef>
                <a:spcPts val="0"/>
              </a:spcBef>
              <a:spcAft>
                <a:spcPts val="0"/>
              </a:spcAft>
              <a:buClr>
                <a:srgbClr val="000000"/>
              </a:buClr>
              <a:buSzPts val="1200"/>
              <a:buFont typeface="Calibri"/>
              <a:buNone/>
            </a:pPr>
            <a:r>
              <a:rPr b="1" i="1" lang="en-GB">
                <a:solidFill>
                  <a:srgbClr val="000000"/>
                </a:solidFill>
              </a:rPr>
              <a:t>Extra notes</a:t>
            </a:r>
            <a:endParaRPr/>
          </a:p>
          <a:p>
            <a:pPr indent="-95250" lvl="0" marL="171450" rtl="0" algn="l">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Calibri"/>
              <a:buChar char="-"/>
            </a:pPr>
            <a:r>
              <a:rPr lang="en-GB"/>
              <a:t>How can projects be delivered?</a:t>
            </a:r>
            <a:endParaRPr/>
          </a:p>
          <a:p>
            <a:pPr indent="-171450" lvl="0" marL="171450" rtl="0" algn="l">
              <a:spcBef>
                <a:spcPts val="0"/>
              </a:spcBef>
              <a:spcAft>
                <a:spcPts val="0"/>
              </a:spcAft>
              <a:buClr>
                <a:schemeClr val="dk1"/>
              </a:buClr>
              <a:buSzPts val="1200"/>
              <a:buFont typeface="Calibri"/>
              <a:buChar char="-"/>
            </a:pPr>
            <a:r>
              <a:rPr lang="en-GB"/>
              <a:t>The process discussed in block 1 represents the ‘strategic proposal’.</a:t>
            </a:r>
            <a:endParaRPr/>
          </a:p>
          <a:p>
            <a:pPr indent="-171450" lvl="0" marL="171450" rtl="0" algn="l">
              <a:spcBef>
                <a:spcPts val="0"/>
              </a:spcBef>
              <a:spcAft>
                <a:spcPts val="0"/>
              </a:spcAft>
              <a:buClr>
                <a:schemeClr val="dk1"/>
              </a:buClr>
              <a:buSzPts val="1200"/>
              <a:buFont typeface="Calibri"/>
              <a:buChar char="-"/>
            </a:pPr>
            <a:r>
              <a:rPr lang="en-GB"/>
              <a:t>Then the next five steps discussed next are how projects go from a proposal to being constructed.</a:t>
            </a:r>
            <a:endParaRPr/>
          </a:p>
          <a:p>
            <a:pPr indent="-171450" lvl="0" marL="171450" rtl="0" algn="l">
              <a:spcBef>
                <a:spcPts val="0"/>
              </a:spcBef>
              <a:spcAft>
                <a:spcPts val="0"/>
              </a:spcAft>
              <a:buClr>
                <a:schemeClr val="dk1"/>
              </a:buClr>
              <a:buSzPts val="1200"/>
              <a:buFont typeface="Calibri"/>
              <a:buChar char="-"/>
            </a:pPr>
            <a:r>
              <a:rPr lang="en-GB"/>
              <a:t>Again based on National Grid’s Approach to Consenting: https://www.nationalgrid.com/electricity-transmission/document/142336/download</a:t>
            </a:r>
            <a:endParaRPr/>
          </a:p>
        </p:txBody>
      </p:sp>
      <p:sp>
        <p:nvSpPr>
          <p:cNvPr id="117" name="Google Shape;117;p9: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3" name="Shape 13"/>
        <p:cNvGrpSpPr/>
        <p:nvPr/>
      </p:nvGrpSpPr>
      <p:grpSpPr>
        <a:xfrm>
          <a:off x="0" y="0"/>
          <a:ext cx="0" cy="0"/>
          <a:chOff x="0" y="0"/>
          <a:chExt cx="0" cy="0"/>
        </a:xfrm>
      </p:grpSpPr>
      <p:pic>
        <p:nvPicPr>
          <p:cNvPr descr="A picture containing website&#10;&#10;Description automatically generated" id="14" name="Google Shape;14;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27"/>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800"/>
              <a:buNone/>
              <a:defRPr b="1" i="0" sz="4400">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27"/>
          <p:cNvSpPr txBox="1"/>
          <p:nvPr>
            <p:ph idx="1" type="subTitle"/>
          </p:nvPr>
        </p:nvSpPr>
        <p:spPr>
          <a:xfrm>
            <a:off x="688931" y="3374796"/>
            <a:ext cx="2846121" cy="954803"/>
          </a:xfrm>
          <a:prstGeom prst="rect">
            <a:avLst/>
          </a:prstGeom>
          <a:noFill/>
          <a:ln>
            <a:noFill/>
          </a:ln>
        </p:spPr>
        <p:txBody>
          <a:bodyPr anchorCtr="0" anchor="b" bIns="91425" lIns="91425" spcFirstLastPara="1" rIns="91425" wrap="square" tIns="91425">
            <a:normAutofit/>
          </a:bodyPr>
          <a:lstStyle>
            <a:lvl1pPr lvl="0" algn="l">
              <a:lnSpc>
                <a:spcPct val="115000"/>
              </a:lnSpc>
              <a:spcBef>
                <a:spcPts val="0"/>
              </a:spcBef>
              <a:spcAft>
                <a:spcPts val="0"/>
              </a:spcAft>
              <a:buSzPts val="1800"/>
              <a:buNone/>
              <a:defRPr b="1" i="0" sz="1800">
                <a:solidFill>
                  <a:schemeClr val="dk1"/>
                </a:solidFill>
                <a:latin typeface="Open Sans ExtraBold"/>
                <a:ea typeface="Open Sans ExtraBold"/>
                <a:cs typeface="Open Sans ExtraBold"/>
                <a:sym typeface="Open Sans ExtraBold"/>
              </a:defRPr>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17" name="Google Shape;17;p27"/>
          <p:cNvSpPr txBox="1"/>
          <p:nvPr>
            <p:ph idx="2" type="body"/>
          </p:nvPr>
        </p:nvSpPr>
        <p:spPr>
          <a:xfrm>
            <a:off x="8453438" y="6106160"/>
            <a:ext cx="3738562" cy="335915"/>
          </a:xfrm>
          <a:prstGeom prst="rect">
            <a:avLst/>
          </a:prstGeom>
          <a:noFill/>
          <a:ln>
            <a:noFill/>
          </a:ln>
        </p:spPr>
        <p:txBody>
          <a:bodyPr anchorCtr="0" anchor="ctr" bIns="91425" lIns="91425" spcFirstLastPara="1" rIns="91425" wrap="square" tIns="91425">
            <a:normAutofit/>
          </a:bodyPr>
          <a:lstStyle>
            <a:lvl1pPr indent="-228600" lvl="0" marL="457200" algn="ctr">
              <a:lnSpc>
                <a:spcPct val="115000"/>
              </a:lnSpc>
              <a:spcBef>
                <a:spcPts val="0"/>
              </a:spcBef>
              <a:spcAft>
                <a:spcPts val="0"/>
              </a:spcAft>
              <a:buSzPts val="1800"/>
              <a:buNone/>
              <a:defRPr sz="1600">
                <a:solidFill>
                  <a:schemeClr val="lt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18" name="Google Shape;18;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26" name="Shape 26"/>
        <p:cNvGrpSpPr/>
        <p:nvPr/>
      </p:nvGrpSpPr>
      <p:grpSpPr>
        <a:xfrm>
          <a:off x="0" y="0"/>
          <a:ext cx="0" cy="0"/>
          <a:chOff x="0" y="0"/>
          <a:chExt cx="0" cy="0"/>
        </a:xfrm>
      </p:grpSpPr>
      <p:sp>
        <p:nvSpPr>
          <p:cNvPr id="27" name="Google Shape;27;p29"/>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9"/>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29" name="Google Shape;29;p29"/>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0" name="Google Shape;30;p29"/>
          <p:cNvGrpSpPr/>
          <p:nvPr/>
        </p:nvGrpSpPr>
        <p:grpSpPr>
          <a:xfrm>
            <a:off x="9055065" y="266555"/>
            <a:ext cx="1097280" cy="718618"/>
            <a:chOff x="3403969" y="5271776"/>
            <a:chExt cx="1878150" cy="1161732"/>
          </a:xfrm>
        </p:grpSpPr>
        <p:pic>
          <p:nvPicPr>
            <p:cNvPr descr="Logo&#10;&#10;Description automatically generated" id="31" name="Google Shape;31;p29"/>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32" name="Google Shape;32;p29"/>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33" name="Google Shape;33;p29"/>
          <p:cNvPicPr preferRelativeResize="0"/>
          <p:nvPr/>
        </p:nvPicPr>
        <p:blipFill rotWithShape="1">
          <a:blip r:embed="rId3">
            <a:alphaModFix/>
          </a:blip>
          <a:srcRect b="55139" l="72969" r="1015" t="6111"/>
          <a:stretch/>
        </p:blipFill>
        <p:spPr>
          <a:xfrm>
            <a:off x="10504156" y="118568"/>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34" name="Shape 34"/>
        <p:cNvGrpSpPr/>
        <p:nvPr/>
      </p:nvGrpSpPr>
      <p:grpSpPr>
        <a:xfrm>
          <a:off x="0" y="0"/>
          <a:ext cx="0" cy="0"/>
          <a:chOff x="0" y="0"/>
          <a:chExt cx="0" cy="0"/>
        </a:xfrm>
      </p:grpSpPr>
      <p:sp>
        <p:nvSpPr>
          <p:cNvPr id="35" name="Google Shape;35;p30"/>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36" name="Google Shape;36;p30"/>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0"/>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8" name="Google Shape;38;p30"/>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4" name="Google Shape;4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indent="0" lvl="1" marL="0" marR="0" rtl="0" algn="r">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2pPr>
            <a:lvl3pPr indent="0" lvl="2" marL="0" marR="0" rtl="0" algn="r">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3pPr>
            <a:lvl4pPr indent="0" lvl="3" marL="0" marR="0" rtl="0" algn="r">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4pPr>
            <a:lvl5pPr indent="0" lvl="4" marL="0" marR="0" rtl="0" algn="r">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5pPr>
            <a:lvl6pPr indent="0" lvl="5" marL="0" marR="0" rtl="0" algn="r">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6pPr>
            <a:lvl7pPr indent="0" lvl="6" marL="0" marR="0" rtl="0" algn="r">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7pPr>
            <a:lvl8pPr indent="0" lvl="7" marL="0" marR="0" rtl="0" algn="r">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8pPr>
            <a:lvl9pPr indent="0" lvl="8" marL="0" marR="0" rtl="0" algn="r">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49" name="Shape 49"/>
        <p:cNvGrpSpPr/>
        <p:nvPr/>
      </p:nvGrpSpPr>
      <p:grpSpPr>
        <a:xfrm>
          <a:off x="0" y="0"/>
          <a:ext cx="0" cy="0"/>
          <a:chOff x="0" y="0"/>
          <a:chExt cx="0" cy="0"/>
        </a:xfrm>
      </p:grpSpPr>
      <p:sp>
        <p:nvSpPr>
          <p:cNvPr id="50" name="Google Shape;50;p32"/>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51" name="Google Shape;51;p32"/>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spcBef>
                <a:spcPts val="0"/>
              </a:spcBef>
              <a:spcAft>
                <a:spcPts val="0"/>
              </a:spcAft>
              <a:buClr>
                <a:schemeClr val="lt1"/>
              </a:buClr>
              <a:buSzPts val="1400"/>
              <a:buFont typeface="Trebuchet MS"/>
              <a:buNone/>
              <a:defRPr sz="1800">
                <a:solidFill>
                  <a:schemeClr val="lt1"/>
                </a:solidFill>
                <a:latin typeface="Trebuchet MS"/>
                <a:ea typeface="Trebuchet MS"/>
                <a:cs typeface="Trebuchet MS"/>
                <a:sym typeface="Trebuchet MS"/>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2" name="Google Shape;52;p32"/>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 name="Google Shape;53;p32"/>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26"/>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2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28"/>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28"/>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7F7F7F"/>
              </a:buClr>
              <a:buSzPts val="1000"/>
              <a:buFont typeface="Trebuchet MS"/>
              <a:buNone/>
            </a:pPr>
            <a:fld id="{00000000-1234-1234-1234-123412341234}" type="slidenum">
              <a:rPr b="0" i="0" lang="en-GB" sz="1000" u="none" cap="none" strike="noStrike">
                <a:solidFill>
                  <a:srgbClr val="7F7F7F"/>
                </a:solidFill>
                <a:latin typeface="Trebuchet MS"/>
                <a:ea typeface="Trebuchet MS"/>
                <a:cs typeface="Trebuchet MS"/>
                <a:sym typeface="Trebuchet MS"/>
              </a:rPr>
              <a:t>‹#›</a:t>
            </a:fld>
            <a:endParaRPr b="0" i="0" sz="1000" u="none" cap="none" strike="noStrike">
              <a:solidFill>
                <a:srgbClr val="7F7F7F"/>
              </a:solidFill>
              <a:latin typeface="Trebuchet MS"/>
              <a:ea typeface="Trebuchet MS"/>
              <a:cs typeface="Trebuchet MS"/>
              <a:sym typeface="Trebuchet MS"/>
            </a:endParaRPr>
          </a:p>
        </p:txBody>
      </p:sp>
      <p:sp>
        <p:nvSpPr>
          <p:cNvPr id="22" name="Google Shape;22;p28"/>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28"/>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600"/>
              </a:spcBef>
              <a:spcAft>
                <a:spcPts val="0"/>
              </a:spcAft>
              <a:buClr>
                <a:schemeClr val="dk1"/>
              </a:buClr>
              <a:buSzPts val="1200"/>
              <a:buFont typeface="Arial"/>
              <a:buChar char="​"/>
              <a:defRPr b="0" i="0" sz="1200" u="none" cap="none" strike="noStrike">
                <a:solidFill>
                  <a:schemeClr val="dk1"/>
                </a:solidFill>
                <a:latin typeface="Trebuchet MS"/>
                <a:ea typeface="Trebuchet MS"/>
                <a:cs typeface="Trebuchet MS"/>
                <a:sym typeface="Trebuchet MS"/>
              </a:defRPr>
            </a:lvl1pPr>
            <a:lvl2pPr indent="-304800" lvl="1" marL="914400" marR="0" rtl="0" algn="l">
              <a:lnSpc>
                <a:spcPct val="90000"/>
              </a:lnSpc>
              <a:spcBef>
                <a:spcPts val="300"/>
              </a:spcBef>
              <a:spcAft>
                <a:spcPts val="0"/>
              </a:spcAft>
              <a:buClr>
                <a:schemeClr val="dk2"/>
              </a:buClr>
              <a:buSzPts val="1200"/>
              <a:buFont typeface="Arial"/>
              <a:buChar char="•"/>
              <a:defRPr b="0" i="0" sz="1200" u="none" cap="none" strike="noStrike">
                <a:solidFill>
                  <a:schemeClr val="dk1"/>
                </a:solidFill>
                <a:latin typeface="Trebuchet MS"/>
                <a:ea typeface="Trebuchet MS"/>
                <a:cs typeface="Trebuchet MS"/>
                <a:sym typeface="Trebuchet MS"/>
              </a:defRPr>
            </a:lvl2pPr>
            <a:lvl3pPr indent="-304800" lvl="2" marL="1371600" marR="0" rtl="0" algn="l">
              <a:lnSpc>
                <a:spcPct val="90000"/>
              </a:lnSpc>
              <a:spcBef>
                <a:spcPts val="300"/>
              </a:spcBef>
              <a:spcAft>
                <a:spcPts val="0"/>
              </a:spcAft>
              <a:buClr>
                <a:schemeClr val="dk2"/>
              </a:buClr>
              <a:buSzPts val="1200"/>
              <a:buFont typeface="Trebuchet MS"/>
              <a:buChar char="–"/>
              <a:defRPr b="0" i="0" sz="1200" u="none" cap="none" strike="noStrike">
                <a:solidFill>
                  <a:schemeClr val="dk1"/>
                </a:solidFill>
                <a:latin typeface="Trebuchet MS"/>
                <a:ea typeface="Trebuchet MS"/>
                <a:cs typeface="Trebuchet MS"/>
                <a:sym typeface="Trebuchet MS"/>
              </a:defRPr>
            </a:lvl3pPr>
            <a:lvl4pPr indent="-330200" lvl="3" marL="1828800" marR="0" rtl="0" algn="l">
              <a:lnSpc>
                <a:spcPct val="110000"/>
              </a:lnSpc>
              <a:spcBef>
                <a:spcPts val="300"/>
              </a:spcBef>
              <a:spcAft>
                <a:spcPts val="0"/>
              </a:spcAft>
              <a:buClr>
                <a:schemeClr val="dk2"/>
              </a:buClr>
              <a:buSzPts val="1600"/>
              <a:buFont typeface="Arial"/>
              <a:buChar char="​"/>
              <a:defRPr b="0" i="0" sz="1600" u="none" cap="none" strike="noStrike">
                <a:solidFill>
                  <a:schemeClr val="dk2"/>
                </a:solidFill>
                <a:latin typeface="Trebuchet MS"/>
                <a:ea typeface="Trebuchet MS"/>
                <a:cs typeface="Trebuchet MS"/>
                <a:sym typeface="Trebuchet MS"/>
              </a:defRPr>
            </a:lvl4pPr>
            <a:lvl5pPr indent="-330200" lvl="4" marL="2286000" marR="0" rtl="0" algn="l">
              <a:lnSpc>
                <a:spcPct val="100000"/>
              </a:lnSpc>
              <a:spcBef>
                <a:spcPts val="300"/>
              </a:spcBef>
              <a:spcAft>
                <a:spcPts val="0"/>
              </a:spcAft>
              <a:buClr>
                <a:schemeClr val="dk1"/>
              </a:buClr>
              <a:buSzPts val="1600"/>
              <a:buFont typeface="Arial"/>
              <a:buChar char="​"/>
              <a:defRPr b="1" i="0" sz="1600" u="none" cap="none" strike="noStrike">
                <a:solidFill>
                  <a:schemeClr val="dk1"/>
                </a:solidFill>
                <a:latin typeface="Trebuchet MS"/>
                <a:ea typeface="Trebuchet MS"/>
                <a:cs typeface="Trebuchet MS"/>
                <a:sym typeface="Trebuchet MS"/>
              </a:defRPr>
            </a:lvl5pPr>
            <a:lvl6pPr indent="-330200" lvl="5" marL="2743200" marR="0" rtl="0" algn="l">
              <a:lnSpc>
                <a:spcPct val="90000"/>
              </a:lnSpc>
              <a:spcBef>
                <a:spcPts val="300"/>
              </a:spcBef>
              <a:spcAft>
                <a:spcPts val="0"/>
              </a:spcAft>
              <a:buClr>
                <a:schemeClr val="dk2"/>
              </a:buClr>
              <a:buSzPts val="1600"/>
              <a:buFont typeface="Arial"/>
              <a:buChar char="•"/>
              <a:defRPr b="0" i="0" sz="1600" u="none" cap="none" strike="noStrike">
                <a:solidFill>
                  <a:schemeClr val="dk1"/>
                </a:solidFill>
                <a:latin typeface="Trebuchet MS"/>
                <a:ea typeface="Trebuchet MS"/>
                <a:cs typeface="Trebuchet MS"/>
                <a:sym typeface="Trebuchet MS"/>
              </a:defRPr>
            </a:lvl6pPr>
            <a:lvl7pPr indent="-508000" lvl="6" marL="3200400" marR="0" rtl="0" algn="l">
              <a:lnSpc>
                <a:spcPct val="90000"/>
              </a:lnSpc>
              <a:spcBef>
                <a:spcPts val="900"/>
              </a:spcBef>
              <a:spcAft>
                <a:spcPts val="0"/>
              </a:spcAft>
              <a:buClr>
                <a:schemeClr val="dk1"/>
              </a:buClr>
              <a:buSzPts val="4400"/>
              <a:buFont typeface="Arial"/>
              <a:buChar char="​"/>
              <a:defRPr b="0" i="0" sz="4400" u="none" cap="none" strike="noStrike">
                <a:solidFill>
                  <a:schemeClr val="dk1"/>
                </a:solidFill>
                <a:latin typeface="Trebuchet MS"/>
                <a:ea typeface="Trebuchet MS"/>
                <a:cs typeface="Trebuchet MS"/>
                <a:sym typeface="Trebuchet MS"/>
              </a:defRPr>
            </a:lvl7pPr>
            <a:lvl8pPr indent="-571500" lvl="7" marL="3657600" marR="0" rtl="0" algn="l">
              <a:lnSpc>
                <a:spcPct val="90000"/>
              </a:lnSpc>
              <a:spcBef>
                <a:spcPts val="900"/>
              </a:spcBef>
              <a:spcAft>
                <a:spcPts val="0"/>
              </a:spcAft>
              <a:buClr>
                <a:schemeClr val="dk2"/>
              </a:buClr>
              <a:buSzPts val="5400"/>
              <a:buFont typeface="Arial"/>
              <a:buChar char="​"/>
              <a:defRPr b="0" i="0" sz="5400" u="none" cap="none" strike="noStrike">
                <a:solidFill>
                  <a:schemeClr val="dk2"/>
                </a:solidFill>
                <a:latin typeface="Trebuchet MS"/>
                <a:ea typeface="Trebuchet MS"/>
                <a:cs typeface="Trebuchet MS"/>
                <a:sym typeface="Trebuchet MS"/>
              </a:defRPr>
            </a:lvl8pPr>
            <a:lvl9pPr indent="-381000" lvl="8" marL="4114800" marR="0" rtl="0" algn="l">
              <a:lnSpc>
                <a:spcPct val="100000"/>
              </a:lnSpc>
              <a:spcBef>
                <a:spcPts val="0"/>
              </a:spcBef>
              <a:spcAft>
                <a:spcPts val="900"/>
              </a:spcAft>
              <a:buClr>
                <a:schemeClr val="dk2"/>
              </a:buClr>
              <a:buSzPts val="2400"/>
              <a:buFont typeface="Arial"/>
              <a:buChar char="​"/>
              <a:defRPr b="0" i="0" sz="2400" u="none" cap="none" strike="noStrike">
                <a:solidFill>
                  <a:schemeClr val="dk2"/>
                </a:solidFill>
                <a:latin typeface="Trebuchet MS"/>
                <a:ea typeface="Trebuchet MS"/>
                <a:cs typeface="Trebuchet MS"/>
                <a:sym typeface="Trebuchet MS"/>
              </a:defRPr>
            </a:lvl9pPr>
          </a:lstStyle>
          <a:p/>
        </p:txBody>
      </p:sp>
      <p:sp>
        <p:nvSpPr>
          <p:cNvPr id="24" name="Google Shape;24;p28"/>
          <p:cNvSpPr txBox="1"/>
          <p:nvPr/>
        </p:nvSpPr>
        <p:spPr>
          <a:xfrm>
            <a:off x="0" y="67056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
        <p:nvSpPr>
          <p:cNvPr id="25" name="Google Shape;25;p28"/>
          <p:cNvSpPr txBox="1"/>
          <p:nvPr/>
        </p:nvSpPr>
        <p:spPr>
          <a:xfrm>
            <a:off x="0" y="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Lst>
  <mc:AlternateContent>
    <mc:Choice Requires="p14">
      <p:transition p14:dur="25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31"/>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7" name="Google Shape;47;p31"/>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8" name="Google Shape;48;p3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ig.ft.com/electricity-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4.jp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8.jp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651352" y="4514260"/>
            <a:ext cx="6864145" cy="1948751"/>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46434"/>
              <a:buNone/>
            </a:pPr>
            <a:r>
              <a:rPr lang="en-GB" sz="6700">
                <a:solidFill>
                  <a:schemeClr val="lt1"/>
                </a:solidFill>
              </a:rPr>
              <a:t>Lecture 4 </a:t>
            </a:r>
            <a:br>
              <a:rPr lang="en-GB"/>
            </a:br>
            <a:r>
              <a:rPr lang="en-GB" sz="4900"/>
              <a:t>Network Infrastructure</a:t>
            </a:r>
            <a:endParaRPr/>
          </a:p>
        </p:txBody>
      </p:sp>
      <p:sp>
        <p:nvSpPr>
          <p:cNvPr id="60" name="Google Shape;60;p1"/>
          <p:cNvSpPr txBox="1"/>
          <p:nvPr>
            <p:ph idx="1" type="subTitle"/>
          </p:nvPr>
        </p:nvSpPr>
        <p:spPr>
          <a:xfrm>
            <a:off x="688931" y="3325284"/>
            <a:ext cx="3186383" cy="954803"/>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1800"/>
              <a:buNone/>
            </a:pPr>
            <a:r>
              <a:rPr lang="en-GB"/>
              <a:t>The Electricity Transition Playbook</a:t>
            </a:r>
            <a:endParaRPr/>
          </a:p>
        </p:txBody>
      </p:sp>
      <p:sp>
        <p:nvSpPr>
          <p:cNvPr id="61" name="Google Shape;61;p1"/>
          <p:cNvSpPr txBox="1"/>
          <p:nvPr>
            <p:ph idx="2" type="body"/>
          </p:nvPr>
        </p:nvSpPr>
        <p:spPr>
          <a:xfrm>
            <a:off x="8707582" y="6106160"/>
            <a:ext cx="3484418" cy="33591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SzPct val="180000"/>
              <a:buNone/>
            </a:pPr>
            <a:r>
              <a:rPr lang="en-GB"/>
              <a:t>Version 1.0</a:t>
            </a:r>
            <a:endParaRPr/>
          </a:p>
        </p:txBody>
      </p:sp>
      <p:sp>
        <p:nvSpPr>
          <p:cNvPr id="62" name="Google Shape;62;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63" name="Google Shape;63;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0"/>
          <p:cNvSpPr txBox="1"/>
          <p:nvPr>
            <p:ph type="title"/>
          </p:nvPr>
        </p:nvSpPr>
        <p:spPr>
          <a:xfrm>
            <a:off x="629400" y="490351"/>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Lead Time</a:t>
            </a:r>
            <a:endParaRPr/>
          </a:p>
        </p:txBody>
      </p:sp>
      <p:sp>
        <p:nvSpPr>
          <p:cNvPr id="127" name="Google Shape;127;p10"/>
          <p:cNvSpPr txBox="1"/>
          <p:nvPr>
            <p:ph idx="1" type="body"/>
          </p:nvPr>
        </p:nvSpPr>
        <p:spPr>
          <a:xfrm>
            <a:off x="629400" y="1141892"/>
            <a:ext cx="10933801"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b="1" lang="en-GB" sz="2300">
                <a:solidFill>
                  <a:schemeClr val="dk1"/>
                </a:solidFill>
              </a:rPr>
              <a:t>Each project </a:t>
            </a:r>
            <a:r>
              <a:rPr lang="en-GB" sz="2300">
                <a:solidFill>
                  <a:schemeClr val="dk1"/>
                </a:solidFill>
              </a:rPr>
              <a:t>will have its </a:t>
            </a:r>
            <a:r>
              <a:rPr b="1" lang="en-GB" sz="2300">
                <a:solidFill>
                  <a:schemeClr val="dk1"/>
                </a:solidFill>
              </a:rPr>
              <a:t>own unique </a:t>
            </a:r>
            <a:r>
              <a:rPr b="1" i="0" lang="en-GB" sz="2300">
                <a:solidFill>
                  <a:schemeClr val="dk1"/>
                </a:solidFill>
              </a:rPr>
              <a:t>timeline </a:t>
            </a:r>
            <a:r>
              <a:rPr lang="en-GB" sz="2300">
                <a:solidFill>
                  <a:schemeClr val="dk1"/>
                </a:solidFill>
              </a:rPr>
              <a:t>due to </a:t>
            </a:r>
            <a:r>
              <a:rPr b="0" i="0" lang="en-GB" sz="2300">
                <a:solidFill>
                  <a:schemeClr val="dk1"/>
                </a:solidFill>
              </a:rPr>
              <a:t>location, the design selected, and what other projects are taking place in the area. </a:t>
            </a:r>
            <a:r>
              <a:rPr lang="en-GB" sz="2300">
                <a:solidFill>
                  <a:schemeClr val="dk1"/>
                </a:solidFill>
              </a:rPr>
              <a:t>In the procurement period, </a:t>
            </a:r>
            <a:r>
              <a:rPr b="1" lang="en-GB" sz="2300">
                <a:solidFill>
                  <a:schemeClr val="dk1"/>
                </a:solidFill>
              </a:rPr>
              <a:t>National Grid</a:t>
            </a:r>
            <a:r>
              <a:rPr b="1" i="0" lang="en-GB" sz="2300">
                <a:solidFill>
                  <a:schemeClr val="dk1"/>
                </a:solidFill>
              </a:rPr>
              <a:t> </a:t>
            </a:r>
            <a:r>
              <a:rPr b="0" i="0" lang="en-GB" sz="2300">
                <a:solidFill>
                  <a:schemeClr val="dk1"/>
                </a:solidFill>
              </a:rPr>
              <a:t>“look at our timelines for different connection types to indicate what your connection date and key milestones should be”. But </a:t>
            </a:r>
            <a:r>
              <a:rPr lang="en-GB" sz="2300">
                <a:solidFill>
                  <a:srgbClr val="000000"/>
                </a:solidFill>
                <a:latin typeface="Helvetica Neue"/>
                <a:ea typeface="Helvetica Neue"/>
                <a:cs typeface="Helvetica Neue"/>
                <a:sym typeface="Helvetica Neue"/>
              </a:rPr>
              <a:t>it's not just about demand side management when delivering a project, it is </a:t>
            </a:r>
            <a:r>
              <a:rPr b="1" lang="en-GB" sz="2300">
                <a:solidFill>
                  <a:srgbClr val="000000"/>
                </a:solidFill>
                <a:latin typeface="Helvetica Neue"/>
                <a:ea typeface="Helvetica Neue"/>
                <a:cs typeface="Helvetica Neue"/>
                <a:sym typeface="Helvetica Neue"/>
              </a:rPr>
              <a:t>about demand optimisation </a:t>
            </a:r>
            <a:r>
              <a:rPr lang="en-GB" sz="2300">
                <a:solidFill>
                  <a:srgbClr val="000000"/>
                </a:solidFill>
                <a:latin typeface="Helvetica Neue"/>
                <a:ea typeface="Helvetica Neue"/>
                <a:cs typeface="Helvetica Neue"/>
                <a:sym typeface="Helvetica Neue"/>
              </a:rPr>
              <a:t>as part of the broader energy system.</a:t>
            </a:r>
            <a:endParaRPr i="1" sz="2300">
              <a:solidFill>
                <a:srgbClr val="000000"/>
              </a:solidFill>
              <a:latin typeface="Helvetica Neue"/>
              <a:ea typeface="Helvetica Neue"/>
              <a:cs typeface="Helvetica Neue"/>
              <a:sym typeface="Helvetica Neue"/>
            </a:endParaRPr>
          </a:p>
          <a:p>
            <a:pPr indent="-342900" lvl="0" marL="444500" rtl="0" algn="l">
              <a:lnSpc>
                <a:spcPct val="110000"/>
              </a:lnSpc>
              <a:spcBef>
                <a:spcPts val="600"/>
              </a:spcBef>
              <a:spcAft>
                <a:spcPts val="0"/>
              </a:spcAft>
              <a:buSzPts val="2000"/>
              <a:buFont typeface="Arial"/>
              <a:buChar char="•"/>
            </a:pPr>
            <a:r>
              <a:rPr lang="en-GB" sz="2300">
                <a:solidFill>
                  <a:srgbClr val="000000"/>
                </a:solidFill>
                <a:latin typeface="Helvetica Neue"/>
                <a:ea typeface="Helvetica Neue"/>
                <a:cs typeface="Helvetica Neue"/>
                <a:sym typeface="Helvetica Neue"/>
              </a:rPr>
              <a:t>Projects are often broken down into phases. Therefore, the is key is creating ways to enhance the planning and permitting process, and the execution of these processes.</a:t>
            </a:r>
            <a:endParaRPr/>
          </a:p>
          <a:p>
            <a:pPr indent="-342900" lvl="0" marL="444500" rtl="0" algn="l">
              <a:lnSpc>
                <a:spcPct val="110000"/>
              </a:lnSpc>
              <a:spcBef>
                <a:spcPts val="600"/>
              </a:spcBef>
              <a:spcAft>
                <a:spcPts val="0"/>
              </a:spcAft>
              <a:buSzPts val="2000"/>
              <a:buFont typeface="Arial"/>
              <a:buChar char="•"/>
            </a:pPr>
            <a:r>
              <a:rPr b="0" i="0" lang="en-GB" sz="2300" u="none" strike="noStrike">
                <a:solidFill>
                  <a:srgbClr val="000000"/>
                </a:solidFill>
              </a:rPr>
              <a:t>Being </a:t>
            </a:r>
            <a:r>
              <a:rPr b="1" i="0" lang="en-GB" sz="2300" u="none" strike="noStrike">
                <a:solidFill>
                  <a:srgbClr val="000000"/>
                </a:solidFill>
              </a:rPr>
              <a:t>proactive instead of reactive </a:t>
            </a:r>
            <a:r>
              <a:rPr b="0" i="0" lang="en-GB" sz="2300" u="none" strike="noStrike">
                <a:solidFill>
                  <a:srgbClr val="000000"/>
                </a:solidFill>
              </a:rPr>
              <a:t>is about </a:t>
            </a:r>
            <a:r>
              <a:rPr i="1" lang="en-GB" sz="2300">
                <a:solidFill>
                  <a:srgbClr val="000000"/>
                </a:solidFill>
              </a:rPr>
              <a:t>creating</a:t>
            </a:r>
            <a:r>
              <a:rPr b="0" i="1" lang="en-GB" sz="2300" u="none" strike="noStrike">
                <a:solidFill>
                  <a:srgbClr val="000000"/>
                </a:solidFill>
              </a:rPr>
              <a:t> a desired future and then inventing ways to create that future state</a:t>
            </a:r>
            <a:r>
              <a:rPr b="0" i="0" lang="en-GB" sz="2300" u="none" strike="noStrike">
                <a:solidFill>
                  <a:srgbClr val="000000"/>
                </a:solidFill>
              </a:rPr>
              <a:t>. </a:t>
            </a:r>
            <a:endParaRPr/>
          </a:p>
          <a:p>
            <a:pPr indent="-342900" lvl="0" marL="444500" rtl="0" algn="l">
              <a:lnSpc>
                <a:spcPct val="110000"/>
              </a:lnSpc>
              <a:spcBef>
                <a:spcPts val="600"/>
              </a:spcBef>
              <a:spcAft>
                <a:spcPts val="0"/>
              </a:spcAft>
              <a:buSzPts val="2000"/>
              <a:buFont typeface="Arial"/>
              <a:buChar char="•"/>
            </a:pPr>
            <a:r>
              <a:rPr lang="en-GB" sz="2300">
                <a:solidFill>
                  <a:srgbClr val="FF0000"/>
                </a:solidFill>
              </a:rPr>
              <a:t>In 2022 </a:t>
            </a:r>
            <a:r>
              <a:rPr i="1" lang="en-GB" sz="2300">
                <a:solidFill>
                  <a:srgbClr val="FF0000"/>
                </a:solidFill>
              </a:rPr>
              <a:t>Hitachi Energy </a:t>
            </a:r>
            <a:r>
              <a:rPr lang="en-GB" sz="2300">
                <a:solidFill>
                  <a:srgbClr val="FF0000"/>
                </a:solidFill>
              </a:rPr>
              <a:t>labelled proactive planning as the key to unlocking the net zero vision in Europe. </a:t>
            </a:r>
            <a:endParaRPr/>
          </a:p>
          <a:p>
            <a:pPr indent="-215900" lvl="0" marL="444500" rtl="0" algn="l">
              <a:lnSpc>
                <a:spcPct val="110000"/>
              </a:lnSpc>
              <a:spcBef>
                <a:spcPts val="600"/>
              </a:spcBef>
              <a:spcAft>
                <a:spcPts val="0"/>
              </a:spcAft>
              <a:buSzPts val="2000"/>
              <a:buFont typeface="Arial"/>
              <a:buNone/>
            </a:pPr>
            <a:r>
              <a:t/>
            </a:r>
            <a:endParaRPr i="0">
              <a:solidFill>
                <a:schemeClr val="dk1"/>
              </a:solidFill>
            </a:endParaRPr>
          </a:p>
          <a:p>
            <a:pPr indent="0" lvl="0" marL="101600" rtl="0" algn="l">
              <a:lnSpc>
                <a:spcPct val="110000"/>
              </a:lnSpc>
              <a:spcBef>
                <a:spcPts val="600"/>
              </a:spcBef>
              <a:spcAft>
                <a:spcPts val="0"/>
              </a:spcAft>
              <a:buSzPts val="2000"/>
              <a:buNone/>
            </a:pPr>
            <a:r>
              <a:t/>
            </a:r>
            <a:endParaRPr b="1"/>
          </a:p>
          <a:p>
            <a:pPr indent="-215900" lvl="0" marL="444500" rtl="0" algn="l">
              <a:lnSpc>
                <a:spcPct val="110000"/>
              </a:lnSpc>
              <a:spcBef>
                <a:spcPts val="600"/>
              </a:spcBef>
              <a:spcAft>
                <a:spcPts val="0"/>
              </a:spcAft>
              <a:buSzPts val="2000"/>
              <a:buFont typeface="Arial"/>
              <a:buNone/>
            </a:pPr>
            <a:r>
              <a:t/>
            </a:r>
            <a:endParaRPr b="0" i="0">
              <a:solidFill>
                <a:schemeClr val="dk1"/>
              </a:solidFill>
            </a:endParaRPr>
          </a:p>
          <a:p>
            <a:pPr indent="-215900" lvl="0" marL="444500" rtl="0" algn="l">
              <a:lnSpc>
                <a:spcPct val="110000"/>
              </a:lnSpc>
              <a:spcBef>
                <a:spcPts val="600"/>
              </a:spcBef>
              <a:spcAft>
                <a:spcPts val="300"/>
              </a:spcAft>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1"/>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How to Deliver a Project</a:t>
            </a:r>
            <a:endParaRPr/>
          </a:p>
        </p:txBody>
      </p:sp>
      <p:sp>
        <p:nvSpPr>
          <p:cNvPr id="134" name="Google Shape;134;p11"/>
          <p:cNvSpPr txBox="1"/>
          <p:nvPr>
            <p:ph idx="1" type="body"/>
          </p:nvPr>
        </p:nvSpPr>
        <p:spPr>
          <a:xfrm>
            <a:off x="629099" y="1100327"/>
            <a:ext cx="10933801" cy="4922031"/>
          </a:xfrm>
          <a:prstGeom prst="rect">
            <a:avLst/>
          </a:prstGeom>
          <a:noFill/>
          <a:ln>
            <a:noFill/>
          </a:ln>
        </p:spPr>
        <p:txBody>
          <a:bodyPr anchorCtr="0" anchor="t" bIns="0" lIns="0" spcFirstLastPara="1" rIns="0" wrap="square" tIns="0">
            <a:noAutofit/>
          </a:bodyPr>
          <a:lstStyle/>
          <a:p>
            <a:pPr indent="-457200" lvl="0" marL="558800" rtl="0" algn="l">
              <a:lnSpc>
                <a:spcPct val="110000"/>
              </a:lnSpc>
              <a:spcBef>
                <a:spcPts val="300"/>
              </a:spcBef>
              <a:spcAft>
                <a:spcPts val="0"/>
              </a:spcAft>
              <a:buClr>
                <a:schemeClr val="dk1"/>
              </a:buClr>
              <a:buSzPts val="2000"/>
              <a:buFont typeface="Arial"/>
              <a:buAutoNum type="arabicPeriod"/>
            </a:pPr>
            <a:r>
              <a:rPr b="1" lang="en-GB"/>
              <a:t>Identifying and Selecting Options: </a:t>
            </a:r>
            <a:r>
              <a:rPr lang="en-GB">
                <a:solidFill>
                  <a:schemeClr val="dk1"/>
                </a:solidFill>
              </a:rPr>
              <a:t>in this stage of </a:t>
            </a:r>
            <a:r>
              <a:rPr i="1" lang="en-GB">
                <a:solidFill>
                  <a:schemeClr val="dk1"/>
                </a:solidFill>
              </a:rPr>
              <a:t>delivering a project, </a:t>
            </a:r>
            <a:r>
              <a:rPr lang="en-GB">
                <a:solidFill>
                  <a:schemeClr val="dk1"/>
                </a:solidFill>
              </a:rPr>
              <a:t>first you must identify and appraise project options, engage with stakeholders and seek consultees feedback to help </a:t>
            </a:r>
            <a:r>
              <a:rPr i="1" lang="en-GB">
                <a:solidFill>
                  <a:schemeClr val="dk1"/>
                </a:solidFill>
              </a:rPr>
              <a:t>shape development of projects</a:t>
            </a:r>
            <a:r>
              <a:rPr lang="en-GB">
                <a:solidFill>
                  <a:schemeClr val="dk1"/>
                </a:solidFill>
              </a:rPr>
              <a:t>.</a:t>
            </a:r>
            <a:endParaRPr/>
          </a:p>
          <a:p>
            <a:pPr indent="-457200" lvl="0" marL="558800" rtl="0" algn="l">
              <a:lnSpc>
                <a:spcPct val="110000"/>
              </a:lnSpc>
              <a:spcBef>
                <a:spcPts val="600"/>
              </a:spcBef>
              <a:spcAft>
                <a:spcPts val="0"/>
              </a:spcAft>
              <a:buClr>
                <a:schemeClr val="dk1"/>
              </a:buClr>
              <a:buSzPts val="2000"/>
              <a:buFont typeface="Arial"/>
              <a:buAutoNum type="arabicPeriod"/>
            </a:pPr>
            <a:r>
              <a:rPr b="1" lang="en-GB"/>
              <a:t>Formulate a Defined Proposal: </a:t>
            </a:r>
            <a:r>
              <a:rPr i="1" lang="en-GB"/>
              <a:t>After early consultation and feedback</a:t>
            </a:r>
            <a:r>
              <a:rPr lang="en-GB"/>
              <a:t>, a project should be developed whilst preliminary environmental information is prepared and undertake statutory public consultation on the proposal.</a:t>
            </a:r>
            <a:endParaRPr/>
          </a:p>
          <a:p>
            <a:pPr indent="-457200" lvl="0" marL="558800" rtl="0" algn="l">
              <a:lnSpc>
                <a:spcPct val="110000"/>
              </a:lnSpc>
              <a:spcBef>
                <a:spcPts val="600"/>
              </a:spcBef>
              <a:spcAft>
                <a:spcPts val="0"/>
              </a:spcAft>
              <a:buClr>
                <a:schemeClr val="dk1"/>
              </a:buClr>
              <a:buSzPts val="2000"/>
              <a:buFont typeface="Arial"/>
              <a:buAutoNum type="arabicPeriod"/>
            </a:pPr>
            <a:r>
              <a:rPr b="1" lang="en-GB"/>
              <a:t>Assessment of the Project (s): </a:t>
            </a:r>
            <a:r>
              <a:rPr lang="en-GB"/>
              <a:t>With the use of the consultation report and feedback generated, </a:t>
            </a:r>
            <a:r>
              <a:rPr b="1" lang="en-GB"/>
              <a:t>the project must then be refined</a:t>
            </a:r>
            <a:r>
              <a:rPr lang="en-GB"/>
              <a:t>, assessing the project (s) impacts, such as on the environment, and move forward to </a:t>
            </a:r>
            <a:r>
              <a:rPr b="1" lang="en-GB"/>
              <a:t>seek land rights</a:t>
            </a:r>
            <a:r>
              <a:rPr lang="en-GB"/>
              <a:t>.</a:t>
            </a:r>
            <a:endParaRPr/>
          </a:p>
          <a:p>
            <a:pPr indent="-457200" lvl="0" marL="558800" rtl="0" algn="l">
              <a:lnSpc>
                <a:spcPct val="110000"/>
              </a:lnSpc>
              <a:spcBef>
                <a:spcPts val="600"/>
              </a:spcBef>
              <a:spcAft>
                <a:spcPts val="0"/>
              </a:spcAft>
              <a:buClr>
                <a:schemeClr val="dk1"/>
              </a:buClr>
              <a:buSzPts val="2000"/>
              <a:buFont typeface="Arial"/>
              <a:buAutoNum type="arabicPeriod"/>
            </a:pPr>
            <a:r>
              <a:rPr b="1" lang="en-GB"/>
              <a:t>Application and Examination: </a:t>
            </a:r>
            <a:r>
              <a:rPr lang="en-GB"/>
              <a:t>here a project will be put forward for acceptance and relevant authorities should consult on this. </a:t>
            </a:r>
            <a:endParaRPr/>
          </a:p>
          <a:p>
            <a:pPr indent="-457200" lvl="0" marL="558800" rtl="0" algn="l">
              <a:lnSpc>
                <a:spcPct val="110000"/>
              </a:lnSpc>
              <a:spcBef>
                <a:spcPts val="600"/>
              </a:spcBef>
              <a:spcAft>
                <a:spcPts val="0"/>
              </a:spcAft>
              <a:buClr>
                <a:schemeClr val="dk1"/>
              </a:buClr>
              <a:buSzPts val="2000"/>
              <a:buFont typeface="Arial"/>
              <a:buAutoNum type="arabicPeriod"/>
            </a:pPr>
            <a:r>
              <a:rPr b="1" lang="en-GB"/>
              <a:t>Construction of a Project: </a:t>
            </a:r>
            <a:r>
              <a:rPr lang="en-GB"/>
              <a:t>finally, if a project is accepted, there will often be requirements that must be followed and then construction can begin.</a:t>
            </a:r>
            <a:endParaRPr/>
          </a:p>
          <a:p>
            <a:pPr indent="-457200" lvl="0" marL="558800" rtl="0" algn="l">
              <a:lnSpc>
                <a:spcPct val="110000"/>
              </a:lnSpc>
              <a:spcBef>
                <a:spcPts val="600"/>
              </a:spcBef>
              <a:spcAft>
                <a:spcPts val="0"/>
              </a:spcAft>
              <a:buSzPts val="2000"/>
              <a:buFont typeface="Arial"/>
              <a:buChar char="•"/>
            </a:pPr>
            <a:r>
              <a:rPr b="1" i="1" lang="en-GB">
                <a:solidFill>
                  <a:srgbClr val="FF0000"/>
                </a:solidFill>
              </a:rPr>
              <a:t>‘</a:t>
            </a:r>
            <a:r>
              <a:rPr b="1" i="1" lang="en-GB" u="none" strike="noStrike">
                <a:solidFill>
                  <a:srgbClr val="FF0000"/>
                </a:solidFill>
              </a:rPr>
              <a:t>Community generation: Winning hearts and minds’: </a:t>
            </a:r>
            <a:r>
              <a:rPr b="1" i="0" lang="en-GB" u="none" strike="noStrike">
                <a:solidFill>
                  <a:srgbClr val="FF0000"/>
                </a:solidFill>
              </a:rPr>
              <a:t>in Ireland for their first round of renewable projects, community involvement was key to increasing social acceptability. </a:t>
            </a:r>
            <a:endParaRPr b="1">
              <a:solidFill>
                <a:srgbClr val="FF0000"/>
              </a:solidFill>
            </a:endParaRPr>
          </a:p>
          <a:p>
            <a:pPr indent="-330200" lvl="0" marL="558800" rtl="0" algn="l">
              <a:lnSpc>
                <a:spcPct val="110000"/>
              </a:lnSpc>
              <a:spcBef>
                <a:spcPts val="600"/>
              </a:spcBef>
              <a:spcAft>
                <a:spcPts val="300"/>
              </a:spcAft>
              <a:buClr>
                <a:schemeClr val="dk1"/>
              </a:buClr>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The Power vs Interest Grid</a:t>
            </a:r>
            <a:endParaRPr/>
          </a:p>
        </p:txBody>
      </p:sp>
      <p:sp>
        <p:nvSpPr>
          <p:cNvPr id="141" name="Google Shape;141;p12"/>
          <p:cNvSpPr txBox="1"/>
          <p:nvPr/>
        </p:nvSpPr>
        <p:spPr>
          <a:xfrm>
            <a:off x="8118764" y="1365741"/>
            <a:ext cx="3948545" cy="501675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Consultation is a big part of the delivery process.</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Therefore, stakeholder engagement needs careful consideration. </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The power vs interest grid is a tool that can be used to support selection.</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Such as decide on which stakeholders are most important, which stakeholders need to be involved in certain aspects of the delivery or which, although you may not need now, you may need down the line.</a:t>
            </a:r>
            <a:endParaRPr/>
          </a:p>
        </p:txBody>
      </p:sp>
      <p:pic>
        <p:nvPicPr>
          <p:cNvPr descr="Power-interest grid" id="142" name="Google Shape;142;p12"/>
          <p:cNvPicPr preferRelativeResize="0"/>
          <p:nvPr/>
        </p:nvPicPr>
        <p:blipFill rotWithShape="1">
          <a:blip r:embed="rId3">
            <a:alphaModFix/>
          </a:blip>
          <a:srcRect b="0" l="0" r="0" t="0"/>
          <a:stretch/>
        </p:blipFill>
        <p:spPr>
          <a:xfrm>
            <a:off x="131961" y="1163782"/>
            <a:ext cx="7986803" cy="5324535"/>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3"/>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Electricity Transition Playbook</a:t>
            </a:r>
            <a:endParaRPr b="0" i="0" sz="1800" u="none" cap="none" strike="noStrike">
              <a:solidFill>
                <a:srgbClr val="242424"/>
              </a:solidFill>
              <a:latin typeface="Arial"/>
              <a:ea typeface="Arial"/>
              <a:cs typeface="Arial"/>
              <a:sym typeface="Arial"/>
            </a:endParaRPr>
          </a:p>
        </p:txBody>
      </p:sp>
      <p:sp>
        <p:nvSpPr>
          <p:cNvPr id="149" name="Google Shape;149;p13"/>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Block 3: Ownership and Responsibility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4"/>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Public or Private Ownership?</a:t>
            </a:r>
            <a:endParaRPr/>
          </a:p>
        </p:txBody>
      </p:sp>
      <p:sp>
        <p:nvSpPr>
          <p:cNvPr id="156" name="Google Shape;156;p14"/>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b="1" lang="en-GB"/>
              <a:t>Monopoly vs Monopsony: </a:t>
            </a:r>
            <a:r>
              <a:rPr lang="en-GB"/>
              <a:t>a monopoly is a market where there is only one seller, and a monopsony is where there is only one buyer. The presence of either signifies imperfect competition. </a:t>
            </a:r>
            <a:endParaRPr/>
          </a:p>
          <a:p>
            <a:pPr indent="-342900" lvl="0" marL="444500" rtl="0" algn="l">
              <a:lnSpc>
                <a:spcPct val="110000"/>
              </a:lnSpc>
              <a:spcBef>
                <a:spcPts val="600"/>
              </a:spcBef>
              <a:spcAft>
                <a:spcPts val="0"/>
              </a:spcAft>
              <a:buSzPts val="2000"/>
              <a:buFont typeface="Arial"/>
              <a:buChar char="•"/>
            </a:pPr>
            <a:r>
              <a:rPr b="1" lang="en-GB"/>
              <a:t>Public Ownership and Investment</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342900" lvl="0" marL="444500" rtl="0" algn="l">
              <a:lnSpc>
                <a:spcPct val="110000"/>
              </a:lnSpc>
              <a:spcBef>
                <a:spcPts val="600"/>
              </a:spcBef>
              <a:spcAft>
                <a:spcPts val="0"/>
              </a:spcAft>
              <a:buSzPts val="2000"/>
              <a:buFont typeface="Arial"/>
              <a:buChar char="•"/>
            </a:pPr>
            <a:r>
              <a:rPr b="1" lang="en-GB"/>
              <a:t>Private Ownership and Investment</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i="1"/>
          </a:p>
          <a:p>
            <a:pPr indent="-342900" lvl="0" marL="444500" rtl="0" algn="l">
              <a:lnSpc>
                <a:spcPct val="110000"/>
              </a:lnSpc>
              <a:spcBef>
                <a:spcPts val="600"/>
              </a:spcBef>
              <a:spcAft>
                <a:spcPts val="0"/>
              </a:spcAft>
              <a:buSzPts val="2000"/>
              <a:buFont typeface="Arial"/>
              <a:buChar char="•"/>
            </a:pPr>
            <a:r>
              <a:rPr i="1" lang="en-GB"/>
              <a:t>For private ownership, creating competition can help to unlock value for customers and foster innovation, which can often be done by incentivizing investment.</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300"/>
              </a:spcAft>
              <a:buSzPts val="2000"/>
              <a:buFont typeface="Arial"/>
              <a:buNone/>
            </a:pPr>
            <a:r>
              <a:t/>
            </a:r>
            <a:endParaRPr/>
          </a:p>
        </p:txBody>
      </p:sp>
      <p:graphicFrame>
        <p:nvGraphicFramePr>
          <p:cNvPr id="157" name="Google Shape;157;p14"/>
          <p:cNvGraphicFramePr/>
          <p:nvPr/>
        </p:nvGraphicFramePr>
        <p:xfrm>
          <a:off x="1433945" y="2741774"/>
          <a:ext cx="3000000" cy="3000000"/>
        </p:xfrm>
        <a:graphic>
          <a:graphicData uri="http://schemas.openxmlformats.org/drawingml/2006/table">
            <a:tbl>
              <a:tblPr bandRow="1" firstRow="1">
                <a:noFill/>
                <a:tableStyleId>{640C805E-BD97-4F7E-896C-738325544414}</a:tableStyleId>
              </a:tblPr>
              <a:tblGrid>
                <a:gridCol w="4662050"/>
                <a:gridCol w="4662050"/>
              </a:tblGrid>
              <a:tr h="378275">
                <a:tc>
                  <a:txBody>
                    <a:bodyPr/>
                    <a:lstStyle/>
                    <a:p>
                      <a:pPr indent="0" lvl="0" marL="0" marR="0" rtl="0" algn="l">
                        <a:lnSpc>
                          <a:spcPct val="100000"/>
                        </a:lnSpc>
                        <a:spcBef>
                          <a:spcPts val="0"/>
                        </a:spcBef>
                        <a:spcAft>
                          <a:spcPts val="0"/>
                        </a:spcAft>
                        <a:buNone/>
                      </a:pPr>
                      <a:r>
                        <a:rPr lang="en-GB" sz="1400" u="none" cap="none" strike="noStrike"/>
                        <a:t>Pros</a:t>
                      </a:r>
                      <a:endParaRPr/>
                    </a:p>
                  </a:txBody>
                  <a:tcPr marT="45725" marB="45725" marR="91450" marL="91450"/>
                </a:tc>
                <a:tc>
                  <a:txBody>
                    <a:bodyPr/>
                    <a:lstStyle/>
                    <a:p>
                      <a:pPr indent="0" lvl="0" marL="0" marR="0" rtl="0" algn="l">
                        <a:lnSpc>
                          <a:spcPct val="100000"/>
                        </a:lnSpc>
                        <a:spcBef>
                          <a:spcPts val="0"/>
                        </a:spcBef>
                        <a:spcAft>
                          <a:spcPts val="0"/>
                        </a:spcAft>
                        <a:buNone/>
                      </a:pPr>
                      <a:r>
                        <a:rPr lang="en-GB" sz="1400" u="none" cap="none" strike="noStrike"/>
                        <a:t>Cons</a:t>
                      </a:r>
                      <a:endParaRPr/>
                    </a:p>
                  </a:txBody>
                  <a:tcPr marT="45725" marB="45725" marR="91450" marL="91450"/>
                </a:tc>
              </a:tr>
              <a:tr h="963825">
                <a:tc>
                  <a:txBody>
                    <a:bodyPr/>
                    <a:lstStyle/>
                    <a:p>
                      <a:pPr indent="-88900" lvl="0" marL="0" marR="0" rtl="0" algn="l">
                        <a:lnSpc>
                          <a:spcPct val="100000"/>
                        </a:lnSpc>
                        <a:spcBef>
                          <a:spcPts val="0"/>
                        </a:spcBef>
                        <a:spcAft>
                          <a:spcPts val="0"/>
                        </a:spcAft>
                        <a:buClr>
                          <a:srgbClr val="000000"/>
                        </a:buClr>
                        <a:buSzPts val="1400"/>
                        <a:buFont typeface="Noto Sans Symbols"/>
                        <a:buChar char="⮚"/>
                      </a:pPr>
                      <a:r>
                        <a:rPr lang="en-GB" sz="1400" u="none" cap="none" strike="noStrike"/>
                        <a:t>Limits monopoly abuse as state has control.</a:t>
                      </a:r>
                      <a:endParaRPr/>
                    </a:p>
                    <a:p>
                      <a:pPr indent="-88900" lvl="0" marL="0" marR="0" rtl="0" algn="l">
                        <a:lnSpc>
                          <a:spcPct val="100000"/>
                        </a:lnSpc>
                        <a:spcBef>
                          <a:spcPts val="0"/>
                        </a:spcBef>
                        <a:spcAft>
                          <a:spcPts val="0"/>
                        </a:spcAft>
                        <a:buClr>
                          <a:srgbClr val="000000"/>
                        </a:buClr>
                        <a:buSzPts val="1400"/>
                        <a:buFont typeface="Noto Sans Symbols"/>
                        <a:buChar char="⮚"/>
                      </a:pPr>
                      <a:r>
                        <a:rPr lang="en-GB" sz="1400" u="none" cap="none" strike="noStrike"/>
                        <a:t>Long-term prioritization of projects.</a:t>
                      </a:r>
                      <a:endParaRPr/>
                    </a:p>
                    <a:p>
                      <a:pPr indent="-88900" lvl="0" marL="0" marR="0" rtl="0" algn="l">
                        <a:lnSpc>
                          <a:spcPct val="100000"/>
                        </a:lnSpc>
                        <a:spcBef>
                          <a:spcPts val="0"/>
                        </a:spcBef>
                        <a:spcAft>
                          <a:spcPts val="0"/>
                        </a:spcAft>
                        <a:buClr>
                          <a:srgbClr val="000000"/>
                        </a:buClr>
                        <a:buSzPts val="1400"/>
                        <a:buFont typeface="Noto Sans Symbols"/>
                        <a:buChar char="⮚"/>
                      </a:pPr>
                      <a:r>
                        <a:rPr lang="en-GB" sz="1400" u="none" cap="none" strike="noStrike"/>
                        <a:t>Positive externalities</a:t>
                      </a:r>
                      <a:endParaRPr/>
                    </a:p>
                  </a:txBody>
                  <a:tcPr marT="45725" marB="45725" marR="91450" marL="91450"/>
                </a:tc>
                <a:tc>
                  <a:txBody>
                    <a:bodyPr/>
                    <a:lstStyle/>
                    <a:p>
                      <a:pPr indent="-342900" lvl="0" marL="444500" marR="0" rtl="0" algn="l">
                        <a:lnSpc>
                          <a:spcPct val="100000"/>
                        </a:lnSpc>
                        <a:spcBef>
                          <a:spcPts val="0"/>
                        </a:spcBef>
                        <a:spcAft>
                          <a:spcPts val="0"/>
                        </a:spcAft>
                        <a:buClr>
                          <a:srgbClr val="000000"/>
                        </a:buClr>
                        <a:buSzPts val="1400"/>
                        <a:buFont typeface="Noto Sans Symbols"/>
                        <a:buChar char="⮚"/>
                      </a:pPr>
                      <a:r>
                        <a:rPr lang="en-GB" sz="1400" u="none" cap="none" strike="noStrike"/>
                        <a:t>Changes in leadership may impact decision making.</a:t>
                      </a:r>
                      <a:endParaRPr/>
                    </a:p>
                    <a:p>
                      <a:pPr indent="-342900" lvl="0" marL="444500" marR="0" rtl="0" algn="l">
                        <a:lnSpc>
                          <a:spcPct val="100000"/>
                        </a:lnSpc>
                        <a:spcBef>
                          <a:spcPts val="0"/>
                        </a:spcBef>
                        <a:spcAft>
                          <a:spcPts val="0"/>
                        </a:spcAft>
                        <a:buClr>
                          <a:srgbClr val="000000"/>
                        </a:buClr>
                        <a:buSzPts val="1400"/>
                        <a:buFont typeface="Noto Sans Symbols"/>
                        <a:buChar char="⮚"/>
                      </a:pPr>
                      <a:r>
                        <a:rPr lang="en-GB" sz="1400" u="none" cap="none" strike="noStrike"/>
                        <a:t>Funding projects at a rapid rate may be more difficult.</a:t>
                      </a:r>
                      <a:endParaRPr/>
                    </a:p>
                  </a:txBody>
                  <a:tcPr marT="45725" marB="45725" marR="91450" marL="91450"/>
                </a:tc>
              </a:tr>
            </a:tbl>
          </a:graphicData>
        </a:graphic>
      </p:graphicFrame>
      <p:graphicFrame>
        <p:nvGraphicFramePr>
          <p:cNvPr id="158" name="Google Shape;158;p14"/>
          <p:cNvGraphicFramePr/>
          <p:nvPr/>
        </p:nvGraphicFramePr>
        <p:xfrm>
          <a:off x="1433945" y="4416917"/>
          <a:ext cx="3000000" cy="3000000"/>
        </p:xfrm>
        <a:graphic>
          <a:graphicData uri="http://schemas.openxmlformats.org/drawingml/2006/table">
            <a:tbl>
              <a:tblPr bandRow="1" firstRow="1">
                <a:noFill/>
                <a:tableStyleId>{640C805E-BD97-4F7E-896C-738325544414}</a:tableStyleId>
              </a:tblPr>
              <a:tblGrid>
                <a:gridCol w="4662050"/>
                <a:gridCol w="4662050"/>
              </a:tblGrid>
              <a:tr h="370850">
                <a:tc>
                  <a:txBody>
                    <a:bodyPr/>
                    <a:lstStyle/>
                    <a:p>
                      <a:pPr indent="-285750" lvl="0" marL="285750" marR="0" rtl="0" algn="l">
                        <a:lnSpc>
                          <a:spcPct val="100000"/>
                        </a:lnSpc>
                        <a:spcBef>
                          <a:spcPts val="0"/>
                        </a:spcBef>
                        <a:spcAft>
                          <a:spcPts val="0"/>
                        </a:spcAft>
                        <a:buClr>
                          <a:srgbClr val="000000"/>
                        </a:buClr>
                        <a:buSzPts val="1400"/>
                        <a:buFont typeface="Noto Sans Symbols"/>
                        <a:buChar char="⮚"/>
                      </a:pPr>
                      <a:r>
                        <a:rPr lang="en-GB" sz="1400" u="none" cap="none" strike="noStrike"/>
                        <a:t>Pros</a:t>
                      </a:r>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Noto Sans Symbols"/>
                        <a:buChar char="⮚"/>
                      </a:pPr>
                      <a:r>
                        <a:rPr lang="en-GB" sz="1400" u="none" cap="none" strike="noStrike"/>
                        <a:t>Cons</a:t>
                      </a:r>
                      <a:endParaRPr/>
                    </a:p>
                  </a:txBody>
                  <a:tcPr marT="45725" marB="45725" marR="91450" marL="91450"/>
                </a:tc>
              </a:tr>
              <a:tr h="370850">
                <a:tc>
                  <a:txBody>
                    <a:bodyPr/>
                    <a:lstStyle/>
                    <a:p>
                      <a:pPr indent="-285750" lvl="0" marL="285750" marR="0" rtl="0" algn="l">
                        <a:lnSpc>
                          <a:spcPct val="100000"/>
                        </a:lnSpc>
                        <a:spcBef>
                          <a:spcPts val="0"/>
                        </a:spcBef>
                        <a:spcAft>
                          <a:spcPts val="0"/>
                        </a:spcAft>
                        <a:buClr>
                          <a:srgbClr val="000000"/>
                        </a:buClr>
                        <a:buSzPts val="1400"/>
                        <a:buFont typeface="Noto Sans Symbols"/>
                        <a:buChar char="⮚"/>
                      </a:pPr>
                      <a:r>
                        <a:rPr lang="en-GB" sz="1400" u="none" cap="none" strike="noStrike"/>
                        <a:t>Speed of delivery</a:t>
                      </a:r>
                      <a:endParaRPr/>
                    </a:p>
                    <a:p>
                      <a:pPr indent="-285750" lvl="0" marL="285750" marR="0" rtl="0" algn="l">
                        <a:lnSpc>
                          <a:spcPct val="100000"/>
                        </a:lnSpc>
                        <a:spcBef>
                          <a:spcPts val="0"/>
                        </a:spcBef>
                        <a:spcAft>
                          <a:spcPts val="0"/>
                        </a:spcAft>
                        <a:buClr>
                          <a:srgbClr val="000000"/>
                        </a:buClr>
                        <a:buSzPts val="1400"/>
                        <a:buFont typeface="Noto Sans Symbols"/>
                        <a:buChar char="⮚"/>
                      </a:pPr>
                      <a:r>
                        <a:rPr lang="en-GB" sz="1400" u="none" cap="none" strike="noStrike"/>
                        <a:t>Faster modernization of the grid</a:t>
                      </a:r>
                      <a:endParaRPr/>
                    </a:p>
                    <a:p>
                      <a:pPr indent="-285750" lvl="0" marL="285750" marR="0" rtl="0" algn="l">
                        <a:lnSpc>
                          <a:spcPct val="100000"/>
                        </a:lnSpc>
                        <a:spcBef>
                          <a:spcPts val="0"/>
                        </a:spcBef>
                        <a:spcAft>
                          <a:spcPts val="0"/>
                        </a:spcAft>
                        <a:buClr>
                          <a:srgbClr val="000000"/>
                        </a:buClr>
                        <a:buSzPts val="1400"/>
                        <a:buFont typeface="Noto Sans Symbols"/>
                        <a:buChar char="⮚"/>
                      </a:pPr>
                      <a:r>
                        <a:rPr lang="en-GB" sz="1400" u="none" cap="none" strike="noStrike"/>
                        <a:t>Higher grid efficiency as profit incentive for companies</a:t>
                      </a:r>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Noto Sans Symbols"/>
                        <a:buChar char="⮚"/>
                      </a:pPr>
                      <a:r>
                        <a:rPr lang="en-GB" sz="1400" u="none" cap="none" strike="noStrike"/>
                        <a:t>May ignore external costs and external benefits.</a:t>
                      </a:r>
                      <a:endParaRPr/>
                    </a:p>
                    <a:p>
                      <a:pPr indent="-285750" lvl="0" marL="285750" marR="0" rtl="0" algn="l">
                        <a:lnSpc>
                          <a:spcPct val="100000"/>
                        </a:lnSpc>
                        <a:spcBef>
                          <a:spcPts val="0"/>
                        </a:spcBef>
                        <a:spcAft>
                          <a:spcPts val="0"/>
                        </a:spcAft>
                        <a:buClr>
                          <a:srgbClr val="000000"/>
                        </a:buClr>
                        <a:buSzPts val="1400"/>
                        <a:buFont typeface="Noto Sans Symbols"/>
                        <a:buChar char="⮚"/>
                      </a:pPr>
                      <a:r>
                        <a:rPr lang="en-GB" sz="1400" u="none" cap="none" strike="noStrike"/>
                        <a:t>Monopoly creation.</a:t>
                      </a:r>
                      <a:endParaRPr/>
                    </a:p>
                    <a:p>
                      <a:pPr indent="-285750" lvl="0" marL="285750" marR="0" rtl="0" algn="l">
                        <a:lnSpc>
                          <a:spcPct val="100000"/>
                        </a:lnSpc>
                        <a:spcBef>
                          <a:spcPts val="0"/>
                        </a:spcBef>
                        <a:spcAft>
                          <a:spcPts val="0"/>
                        </a:spcAft>
                        <a:buClr>
                          <a:srgbClr val="000000"/>
                        </a:buClr>
                        <a:buSzPts val="1400"/>
                        <a:buFont typeface="Noto Sans Symbols"/>
                        <a:buChar char="⮚"/>
                      </a:pPr>
                      <a:r>
                        <a:rPr lang="en-GB" sz="1400" u="none" cap="none" strike="noStrike"/>
                        <a:t>Lack of transparency, hard to regulate.</a:t>
                      </a:r>
                      <a:endParaRPr/>
                    </a:p>
                  </a:txBody>
                  <a:tcPr marT="45725" marB="45725" marR="91450" marL="91450"/>
                </a:tc>
              </a:tr>
            </a:tbl>
          </a:graphicData>
        </a:graphic>
      </p:graphicFrame>
    </p:spTree>
  </p:cSld>
  <p:clrMapOvr>
    <a:masterClrMapping/>
  </p:clrMapOvr>
  <mc:AlternateContent>
    <mc:Choice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5"/>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‘Keeping the lights on’</a:t>
            </a:r>
            <a:endParaRPr/>
          </a:p>
        </p:txBody>
      </p:sp>
      <p:sp>
        <p:nvSpPr>
          <p:cNvPr id="165" name="Google Shape;165;p15"/>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57200" lvl="0" marL="558800" rtl="0" algn="l">
              <a:lnSpc>
                <a:spcPct val="110000"/>
              </a:lnSpc>
              <a:spcBef>
                <a:spcPts val="300"/>
              </a:spcBef>
              <a:spcAft>
                <a:spcPts val="0"/>
              </a:spcAft>
              <a:buSzPts val="2000"/>
              <a:buFont typeface="Arial"/>
              <a:buChar char="•"/>
            </a:pPr>
            <a:r>
              <a:rPr lang="en-GB" sz="2200">
                <a:solidFill>
                  <a:schemeClr val="dk1"/>
                </a:solidFill>
                <a:latin typeface="Helvetica Neue"/>
                <a:ea typeface="Helvetica Neue"/>
                <a:cs typeface="Helvetica Neue"/>
                <a:sym typeface="Helvetica Neue"/>
              </a:rPr>
              <a:t>Whilst ownership of the assets is important.  Responsibility for for the operation and maintenance of said assets could be another. Such as in Ireland, </a:t>
            </a:r>
            <a:r>
              <a:rPr b="1" lang="en-GB" sz="2200">
                <a:solidFill>
                  <a:srgbClr val="FF0000"/>
                </a:solidFill>
                <a:latin typeface="Helvetica Neue"/>
                <a:ea typeface="Helvetica Neue"/>
                <a:cs typeface="Helvetica Neue"/>
                <a:sym typeface="Helvetica Neue"/>
              </a:rPr>
              <a:t>EirGrid</a:t>
            </a:r>
            <a:r>
              <a:rPr lang="en-GB" sz="2200">
                <a:solidFill>
                  <a:schemeClr val="dk1"/>
                </a:solidFill>
                <a:latin typeface="Helvetica Neue"/>
                <a:ea typeface="Helvetica Neue"/>
                <a:cs typeface="Helvetica Neue"/>
                <a:sym typeface="Helvetica Neue"/>
              </a:rPr>
              <a:t> is responsible for </a:t>
            </a:r>
            <a:r>
              <a:rPr b="1" lang="en-GB" sz="2200">
                <a:solidFill>
                  <a:schemeClr val="dk1"/>
                </a:solidFill>
                <a:latin typeface="Helvetica Neue"/>
                <a:ea typeface="Helvetica Neue"/>
                <a:cs typeface="Helvetica Neue"/>
                <a:sym typeface="Helvetica Neue"/>
              </a:rPr>
              <a:t>'keeping the lights on’ </a:t>
            </a:r>
            <a:r>
              <a:rPr lang="en-GB" sz="2200">
                <a:solidFill>
                  <a:schemeClr val="dk1"/>
                </a:solidFill>
                <a:latin typeface="Helvetica Neue"/>
                <a:ea typeface="Helvetica Neue"/>
                <a:cs typeface="Helvetica Neue"/>
                <a:sym typeface="Helvetica Neue"/>
              </a:rPr>
              <a:t>as transmission system operator (TSO).  Somebody needs to be responsible for keeping the lights on with appropriate incentives to not just develop the grid but also to refurb, maintain, upgrade, modernise. </a:t>
            </a:r>
            <a:endParaRPr sz="2200">
              <a:solidFill>
                <a:schemeClr val="dk1"/>
              </a:solidFill>
              <a:latin typeface="Helvetica Neue"/>
              <a:ea typeface="Helvetica Neue"/>
              <a:cs typeface="Helvetica Neue"/>
              <a:sym typeface="Helvetica Neue"/>
            </a:endParaRPr>
          </a:p>
          <a:p>
            <a:pPr indent="-457200" lvl="0" marL="558800" rtl="0" algn="l">
              <a:lnSpc>
                <a:spcPct val="110000"/>
              </a:lnSpc>
              <a:spcBef>
                <a:spcPts val="600"/>
              </a:spcBef>
              <a:spcAft>
                <a:spcPts val="0"/>
              </a:spcAft>
              <a:buSzPts val="2000"/>
              <a:buFont typeface="Arial"/>
              <a:buChar char="•"/>
            </a:pPr>
            <a:r>
              <a:rPr lang="en-GB" sz="2200">
                <a:solidFill>
                  <a:srgbClr val="000000"/>
                </a:solidFill>
                <a:latin typeface="Helvetica Neue"/>
                <a:ea typeface="Helvetica Neue"/>
                <a:cs typeface="Helvetica Neue"/>
                <a:sym typeface="Helvetica Neue"/>
              </a:rPr>
              <a:t>As more variable renewables are integrating on </a:t>
            </a:r>
            <a:r>
              <a:rPr lang="en-GB" sz="2200">
                <a:solidFill>
                  <a:schemeClr val="dk1"/>
                </a:solidFill>
                <a:latin typeface="Helvetica Neue"/>
                <a:ea typeface="Helvetica Neue"/>
                <a:cs typeface="Helvetica Neue"/>
                <a:sym typeface="Helvetica Neue"/>
              </a:rPr>
              <a:t>to grids, </a:t>
            </a:r>
            <a:r>
              <a:rPr b="1" lang="en-GB" sz="2200">
                <a:solidFill>
                  <a:schemeClr val="dk1"/>
                </a:solidFill>
                <a:latin typeface="Helvetica Neue"/>
                <a:ea typeface="Helvetica Neue"/>
                <a:cs typeface="Helvetica Neue"/>
                <a:sym typeface="Helvetica Neue"/>
              </a:rPr>
              <a:t>keeping the lights</a:t>
            </a:r>
            <a:r>
              <a:rPr lang="en-GB" sz="2200">
                <a:solidFill>
                  <a:schemeClr val="dk1"/>
                </a:solidFill>
                <a:latin typeface="Helvetica Neue"/>
                <a:ea typeface="Helvetica Neue"/>
                <a:cs typeface="Helvetica Neue"/>
                <a:sym typeface="Helvetica Neue"/>
              </a:rPr>
              <a:t> </a:t>
            </a:r>
            <a:r>
              <a:rPr lang="en-GB" sz="2200">
                <a:solidFill>
                  <a:srgbClr val="000000"/>
                </a:solidFill>
                <a:latin typeface="Helvetica Neue"/>
                <a:ea typeface="Helvetica Neue"/>
                <a:cs typeface="Helvetica Neue"/>
                <a:sym typeface="Helvetica Neue"/>
              </a:rPr>
              <a:t>on becomes the main reason to modernise the grid, which currently stands as a higher priority issue over other factors such as efficiency and resiliency. </a:t>
            </a:r>
            <a:endParaRPr/>
          </a:p>
          <a:p>
            <a:pPr indent="-457200" lvl="0" marL="558800" rtl="0" algn="l">
              <a:lnSpc>
                <a:spcPct val="110000"/>
              </a:lnSpc>
              <a:spcBef>
                <a:spcPts val="600"/>
              </a:spcBef>
              <a:spcAft>
                <a:spcPts val="0"/>
              </a:spcAft>
              <a:buSzPts val="2000"/>
              <a:buFont typeface="Arial"/>
              <a:buChar char="•"/>
            </a:pPr>
            <a:r>
              <a:rPr lang="en-GB" sz="2200">
                <a:solidFill>
                  <a:srgbClr val="000000"/>
                </a:solidFill>
                <a:latin typeface="Helvetica Neue"/>
                <a:ea typeface="Helvetica Neue"/>
                <a:cs typeface="Helvetica Neue"/>
                <a:sym typeface="Helvetica Neue"/>
              </a:rPr>
              <a:t>This is where regulators can also play a role, as well as the importance of cross-border communication to help keep the lights on; such as the role interconnectors can play to manage energy demand over varying scales (local to continent wide).</a:t>
            </a:r>
            <a:endParaRPr/>
          </a:p>
          <a:p>
            <a:pPr indent="-457200" lvl="0" marL="558800" rtl="0" algn="l">
              <a:lnSpc>
                <a:spcPct val="110000"/>
              </a:lnSpc>
              <a:spcBef>
                <a:spcPts val="600"/>
              </a:spcBef>
              <a:spcAft>
                <a:spcPts val="300"/>
              </a:spcAft>
              <a:buSzPts val="2000"/>
              <a:buFont typeface="Arial"/>
              <a:buChar char="•"/>
            </a:pPr>
            <a:r>
              <a:rPr b="1" lang="en-GB" sz="2200">
                <a:solidFill>
                  <a:schemeClr val="dk1"/>
                </a:solidFill>
                <a:latin typeface="Helvetica Neue"/>
                <a:ea typeface="Helvetica Neue"/>
                <a:cs typeface="Helvetica Neue"/>
                <a:sym typeface="Helvetica Neue"/>
              </a:rPr>
              <a:t>Interactive example showcasing the grid across Europe from the </a:t>
            </a:r>
            <a:r>
              <a:rPr b="1" lang="en-GB" sz="2200" u="sng">
                <a:solidFill>
                  <a:srgbClr val="FF0000"/>
                </a:solidFill>
                <a:latin typeface="Helvetica Neue"/>
                <a:ea typeface="Helvetica Neue"/>
                <a:cs typeface="Helvetica Neue"/>
                <a:sym typeface="Helvetica Neue"/>
                <a:hlinkClick r:id="rId3">
                  <a:extLst>
                    <a:ext uri="{A12FA001-AC4F-418D-AE19-62706E023703}">
                      <ahyp:hlinkClr val="tx"/>
                    </a:ext>
                  </a:extLst>
                </a:hlinkClick>
              </a:rPr>
              <a:t>Financial Times</a:t>
            </a:r>
            <a:r>
              <a:rPr b="1" lang="en-GB" sz="2200">
                <a:solidFill>
                  <a:srgbClr val="FF0000"/>
                </a:solidFill>
                <a:latin typeface="Helvetica Neue"/>
                <a:ea typeface="Helvetica Neue"/>
                <a:cs typeface="Helvetica Neue"/>
                <a:sym typeface="Helvetica Neue"/>
              </a:rPr>
              <a:t>.</a:t>
            </a:r>
            <a:endParaRPr b="1" sz="2200">
              <a:solidFill>
                <a:srgbClr val="FF0000"/>
              </a:solidFill>
              <a:latin typeface="Helvetica Neue"/>
              <a:ea typeface="Helvetica Neue"/>
              <a:cs typeface="Helvetica Neue"/>
              <a:sym typeface="Helvetica Neue"/>
            </a:endParaRPr>
          </a:p>
        </p:txBody>
      </p:sp>
    </p:spTree>
  </p:cSld>
  <p:clrMapOvr>
    <a:masterClrMapping/>
  </p:clrMapOvr>
  <mc:AlternateContent>
    <mc:Choice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6"/>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Regulation</a:t>
            </a:r>
            <a:endParaRPr/>
          </a:p>
        </p:txBody>
      </p:sp>
      <p:sp>
        <p:nvSpPr>
          <p:cNvPr id="172" name="Google Shape;172;p16"/>
          <p:cNvSpPr txBox="1"/>
          <p:nvPr>
            <p:ph idx="1" type="body"/>
          </p:nvPr>
        </p:nvSpPr>
        <p:spPr>
          <a:xfrm>
            <a:off x="629400" y="1128037"/>
            <a:ext cx="7724892"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lang="en-GB" sz="2150">
                <a:solidFill>
                  <a:schemeClr val="dk1"/>
                </a:solidFill>
              </a:rPr>
              <a:t>Firstly, having a regulatory authority in place, such as the </a:t>
            </a:r>
            <a:r>
              <a:rPr b="1" i="0" lang="en-GB" sz="2150">
                <a:solidFill>
                  <a:srgbClr val="FF0000"/>
                </a:solidFill>
              </a:rPr>
              <a:t>Office of Gas and Electricity Markets (Ofgem) </a:t>
            </a:r>
            <a:r>
              <a:rPr b="0" i="0" lang="en-GB" sz="2150">
                <a:solidFill>
                  <a:srgbClr val="FF0000"/>
                </a:solidFill>
              </a:rPr>
              <a:t>in the UK </a:t>
            </a:r>
            <a:r>
              <a:rPr b="0" i="0" lang="en-GB" sz="2150">
                <a:solidFill>
                  <a:schemeClr val="dk1"/>
                </a:solidFill>
              </a:rPr>
              <a:t>or </a:t>
            </a:r>
            <a:r>
              <a:rPr b="1" lang="en-GB" sz="2150">
                <a:solidFill>
                  <a:srgbClr val="FF0000"/>
                </a:solidFill>
              </a:rPr>
              <a:t>CREG in Belgium</a:t>
            </a:r>
            <a:r>
              <a:rPr lang="en-GB" sz="2150">
                <a:solidFill>
                  <a:schemeClr val="dk1"/>
                </a:solidFill>
              </a:rPr>
              <a:t>. These bodies act independent from the government.</a:t>
            </a:r>
            <a:endParaRPr/>
          </a:p>
          <a:p>
            <a:pPr indent="-342900" lvl="0" marL="444500" rtl="0" algn="l">
              <a:lnSpc>
                <a:spcPct val="110000"/>
              </a:lnSpc>
              <a:spcBef>
                <a:spcPts val="600"/>
              </a:spcBef>
              <a:spcAft>
                <a:spcPts val="0"/>
              </a:spcAft>
              <a:buSzPts val="2000"/>
              <a:buFont typeface="Arial"/>
              <a:buChar char="•"/>
            </a:pPr>
            <a:r>
              <a:rPr i="1" lang="en-GB" sz="2150">
                <a:solidFill>
                  <a:schemeClr val="dk1"/>
                </a:solidFill>
              </a:rPr>
              <a:t>CREG</a:t>
            </a:r>
            <a:r>
              <a:rPr lang="en-GB" sz="2150">
                <a:solidFill>
                  <a:schemeClr val="dk1"/>
                </a:solidFill>
              </a:rPr>
              <a:t> states they</a:t>
            </a:r>
            <a:r>
              <a:rPr b="0" i="0" lang="en-GB" sz="2150" u="none" strike="noStrike">
                <a:solidFill>
                  <a:schemeClr val="dk1"/>
                </a:solidFill>
              </a:rPr>
              <a:t> protect the interests of consumers and advise public authorities on the organisation and functioning of electricity and gas markets. </a:t>
            </a:r>
            <a:endParaRPr/>
          </a:p>
          <a:p>
            <a:pPr indent="-342900" lvl="0" marL="444500" rtl="0" algn="l">
              <a:lnSpc>
                <a:spcPct val="110000"/>
              </a:lnSpc>
              <a:spcBef>
                <a:spcPts val="600"/>
              </a:spcBef>
              <a:spcAft>
                <a:spcPts val="0"/>
              </a:spcAft>
              <a:buSzPts val="2000"/>
              <a:buFont typeface="Arial"/>
              <a:buChar char="•"/>
            </a:pPr>
            <a:r>
              <a:rPr i="1" lang="en-GB" sz="2150" u="none" strike="noStrike">
                <a:solidFill>
                  <a:schemeClr val="dk1"/>
                </a:solidFill>
              </a:rPr>
              <a:t>Independent regulators </a:t>
            </a:r>
            <a:r>
              <a:rPr lang="en-GB" sz="2150">
                <a:solidFill>
                  <a:schemeClr val="dk1"/>
                </a:solidFill>
              </a:rPr>
              <a:t>should be in place to </a:t>
            </a:r>
            <a:r>
              <a:rPr i="0" lang="en-GB" sz="2150" u="none" strike="noStrike">
                <a:solidFill>
                  <a:schemeClr val="dk1"/>
                </a:solidFill>
              </a:rPr>
              <a:t>ensure effective and efficient public service delivery by market players.</a:t>
            </a:r>
            <a:endParaRPr/>
          </a:p>
          <a:p>
            <a:pPr indent="-342900" lvl="0" marL="444500" rtl="0" algn="l">
              <a:lnSpc>
                <a:spcPct val="110000"/>
              </a:lnSpc>
              <a:spcBef>
                <a:spcPts val="600"/>
              </a:spcBef>
              <a:spcAft>
                <a:spcPts val="0"/>
              </a:spcAft>
              <a:buSzPts val="2000"/>
              <a:buFont typeface="Arial"/>
              <a:buChar char="•"/>
            </a:pPr>
            <a:r>
              <a:rPr lang="en-GB" sz="2150">
                <a:solidFill>
                  <a:schemeClr val="dk1"/>
                </a:solidFill>
              </a:rPr>
              <a:t>On a larger scale, for example, the </a:t>
            </a:r>
            <a:r>
              <a:rPr b="1" lang="en-GB" sz="2150">
                <a:solidFill>
                  <a:srgbClr val="FF0000"/>
                </a:solidFill>
              </a:rPr>
              <a:t>Agency for the Cooperation of Energy Regulators (ACER) </a:t>
            </a:r>
            <a:r>
              <a:rPr lang="en-GB" sz="2150">
                <a:solidFill>
                  <a:schemeClr val="dk1"/>
                </a:solidFill>
              </a:rPr>
              <a:t>under the European Commission, ensures risk </a:t>
            </a:r>
            <a:r>
              <a:rPr b="0" i="0" lang="en-GB" sz="2150">
                <a:solidFill>
                  <a:schemeClr val="dk1"/>
                </a:solidFill>
              </a:rPr>
              <a:t>reduction under the current grid and regulates grid reliability and stability</a:t>
            </a:r>
            <a:r>
              <a:rPr lang="en-GB" sz="2150">
                <a:solidFill>
                  <a:schemeClr val="dk1"/>
                </a:solidFill>
              </a:rPr>
              <a:t> across borders in Europe.</a:t>
            </a:r>
            <a:endParaRPr b="0" i="0" sz="2150">
              <a:solidFill>
                <a:schemeClr val="dk1"/>
              </a:solidFill>
            </a:endParaRPr>
          </a:p>
          <a:p>
            <a:pPr indent="-215900" lvl="0" marL="444500" rtl="0" algn="l">
              <a:lnSpc>
                <a:spcPct val="110000"/>
              </a:lnSpc>
              <a:spcBef>
                <a:spcPts val="600"/>
              </a:spcBef>
              <a:spcAft>
                <a:spcPts val="300"/>
              </a:spcAft>
              <a:buSzPts val="2000"/>
              <a:buFont typeface="Arial"/>
              <a:buNone/>
            </a:pPr>
            <a:r>
              <a:t/>
            </a:r>
            <a:endParaRPr>
              <a:solidFill>
                <a:srgbClr val="171A22"/>
              </a:solidFill>
            </a:endParaRPr>
          </a:p>
        </p:txBody>
      </p:sp>
      <p:pic>
        <p:nvPicPr>
          <p:cNvPr descr="ACER" id="173" name="Google Shape;173;p16"/>
          <p:cNvPicPr preferRelativeResize="0"/>
          <p:nvPr/>
        </p:nvPicPr>
        <p:blipFill rotWithShape="1">
          <a:blip r:embed="rId3">
            <a:alphaModFix/>
          </a:blip>
          <a:srcRect b="0" l="0" r="0" t="0"/>
          <a:stretch/>
        </p:blipFill>
        <p:spPr>
          <a:xfrm>
            <a:off x="8354292" y="4542740"/>
            <a:ext cx="3749791" cy="1838764"/>
          </a:xfrm>
          <a:prstGeom prst="rect">
            <a:avLst/>
          </a:prstGeom>
          <a:noFill/>
          <a:ln>
            <a:noFill/>
          </a:ln>
        </p:spPr>
      </p:pic>
      <p:pic>
        <p:nvPicPr>
          <p:cNvPr descr="Welcome to Ofgem - the energy regulator for Great Britain | Ofgem" id="174" name="Google Shape;174;p16"/>
          <p:cNvPicPr preferRelativeResize="0"/>
          <p:nvPr/>
        </p:nvPicPr>
        <p:blipFill rotWithShape="1">
          <a:blip r:embed="rId4">
            <a:alphaModFix/>
          </a:blip>
          <a:srcRect b="0" l="0" r="0" t="0"/>
          <a:stretch/>
        </p:blipFill>
        <p:spPr>
          <a:xfrm>
            <a:off x="8617527" y="1586014"/>
            <a:ext cx="3269673" cy="1838765"/>
          </a:xfrm>
          <a:prstGeom prst="rect">
            <a:avLst/>
          </a:prstGeom>
          <a:noFill/>
          <a:ln>
            <a:noFill/>
          </a:ln>
        </p:spPr>
      </p:pic>
      <p:pic>
        <p:nvPicPr>
          <p:cNvPr descr="Welcome" id="175" name="Google Shape;175;p16"/>
          <p:cNvPicPr preferRelativeResize="0"/>
          <p:nvPr/>
        </p:nvPicPr>
        <p:blipFill rotWithShape="1">
          <a:blip r:embed="rId5">
            <a:alphaModFix/>
          </a:blip>
          <a:srcRect b="0" l="7681" r="6680" t="0"/>
          <a:stretch/>
        </p:blipFill>
        <p:spPr>
          <a:xfrm>
            <a:off x="8617527" y="3767761"/>
            <a:ext cx="3277582" cy="744394"/>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7"/>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Electricity Transition</a:t>
            </a:r>
            <a:r>
              <a:rPr lang="en-GB" sz="2000">
                <a:solidFill>
                  <a:srgbClr val="FFFFFF"/>
                </a:solidFill>
                <a:latin typeface="Trebuchet MS"/>
                <a:ea typeface="Trebuchet MS"/>
                <a:cs typeface="Trebuchet MS"/>
                <a:sym typeface="Trebuchet MS"/>
              </a:rPr>
              <a:t>n Playbook</a:t>
            </a:r>
            <a:endParaRPr b="0" i="0" sz="1800" u="none" cap="none" strike="noStrike">
              <a:solidFill>
                <a:srgbClr val="242424"/>
              </a:solidFill>
              <a:latin typeface="Arial"/>
              <a:ea typeface="Arial"/>
              <a:cs typeface="Arial"/>
              <a:sym typeface="Arial"/>
            </a:endParaRPr>
          </a:p>
        </p:txBody>
      </p:sp>
      <p:sp>
        <p:nvSpPr>
          <p:cNvPr id="182" name="Google Shape;182;p17"/>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Block 4: Shaping the Future</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8"/>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Interconnectors</a:t>
            </a:r>
            <a:endParaRPr/>
          </a:p>
        </p:txBody>
      </p:sp>
      <p:sp>
        <p:nvSpPr>
          <p:cNvPr id="189" name="Google Shape;189;p18"/>
          <p:cNvSpPr txBox="1"/>
          <p:nvPr>
            <p:ph idx="1" type="body"/>
          </p:nvPr>
        </p:nvSpPr>
        <p:spPr>
          <a:xfrm>
            <a:off x="351186" y="1169600"/>
            <a:ext cx="11840814" cy="4011999"/>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b="1" lang="en-GB" sz="2300">
                <a:solidFill>
                  <a:srgbClr val="000000"/>
                </a:solidFill>
                <a:latin typeface="Helvetica Neue"/>
                <a:ea typeface="Helvetica Neue"/>
                <a:cs typeface="Helvetica Neue"/>
                <a:sym typeface="Helvetica Neue"/>
              </a:rPr>
              <a:t>Interconnectors are key in shaping the energy transition, </a:t>
            </a:r>
            <a:r>
              <a:rPr lang="en-GB" sz="2300">
                <a:solidFill>
                  <a:srgbClr val="000000"/>
                </a:solidFill>
                <a:latin typeface="Helvetica Neue"/>
                <a:ea typeface="Helvetica Neue"/>
                <a:cs typeface="Helvetica Neue"/>
                <a:sym typeface="Helvetica Neue"/>
              </a:rPr>
              <a:t>across countries, regions and even continents.  Interconnectors have often been viewed as a </a:t>
            </a:r>
            <a:r>
              <a:rPr i="1" lang="en-GB" sz="2300">
                <a:solidFill>
                  <a:srgbClr val="000000"/>
                </a:solidFill>
                <a:latin typeface="Helvetica Neue"/>
                <a:ea typeface="Helvetica Neue"/>
                <a:cs typeface="Helvetica Neue"/>
                <a:sym typeface="Helvetica Neue"/>
              </a:rPr>
              <a:t>bilateral issue, but this can no longer be the case</a:t>
            </a:r>
            <a:r>
              <a:rPr lang="en-GB" sz="2300">
                <a:solidFill>
                  <a:srgbClr val="000000"/>
                </a:solidFill>
                <a:latin typeface="Helvetica Neue"/>
                <a:ea typeface="Helvetica Neue"/>
                <a:cs typeface="Helvetica Neue"/>
                <a:sym typeface="Helvetica Neue"/>
              </a:rPr>
              <a:t>, as increasing interconnection capacity is key to achieving ambitious political goals, for all states, for large scale deployment of renewables globally.</a:t>
            </a:r>
            <a:endParaRPr sz="2300">
              <a:solidFill>
                <a:schemeClr val="dk1"/>
              </a:solidFill>
            </a:endParaRPr>
          </a:p>
          <a:p>
            <a:pPr indent="-342900" lvl="0" marL="444500" rtl="0" algn="l">
              <a:lnSpc>
                <a:spcPct val="110000"/>
              </a:lnSpc>
              <a:spcBef>
                <a:spcPts val="600"/>
              </a:spcBef>
              <a:spcAft>
                <a:spcPts val="0"/>
              </a:spcAft>
              <a:buSzPts val="2000"/>
              <a:buFont typeface="Arial"/>
              <a:buChar char="•"/>
            </a:pPr>
            <a:r>
              <a:rPr b="1" lang="en-GB" sz="2300">
                <a:solidFill>
                  <a:schemeClr val="dk1"/>
                </a:solidFill>
              </a:rPr>
              <a:t>Three main benefits:</a:t>
            </a:r>
            <a:endParaRPr/>
          </a:p>
          <a:p>
            <a:pPr indent="-457200" lvl="0" marL="558800" rtl="0" algn="l">
              <a:lnSpc>
                <a:spcPct val="110000"/>
              </a:lnSpc>
              <a:spcBef>
                <a:spcPts val="600"/>
              </a:spcBef>
              <a:spcAft>
                <a:spcPts val="0"/>
              </a:spcAft>
              <a:buClr>
                <a:schemeClr val="dk1"/>
              </a:buClr>
              <a:buSzPts val="2000"/>
              <a:buFont typeface="Arial"/>
              <a:buAutoNum type="arabicPeriod"/>
            </a:pPr>
            <a:r>
              <a:rPr i="1" lang="en-GB" sz="2300">
                <a:solidFill>
                  <a:schemeClr val="dk1"/>
                </a:solidFill>
              </a:rPr>
              <a:t>Sustainability: </a:t>
            </a:r>
            <a:r>
              <a:rPr lang="en-GB" sz="2300">
                <a:solidFill>
                  <a:schemeClr val="dk1"/>
                </a:solidFill>
              </a:rPr>
              <a:t>Maximise clean energy resources by integrating and optimising renewables, reduce wastage and support neighbouring countries in the same way.</a:t>
            </a:r>
            <a:endParaRPr/>
          </a:p>
          <a:p>
            <a:pPr indent="-457200" lvl="0" marL="558800" rtl="0" algn="l">
              <a:lnSpc>
                <a:spcPct val="110000"/>
              </a:lnSpc>
              <a:spcBef>
                <a:spcPts val="600"/>
              </a:spcBef>
              <a:spcAft>
                <a:spcPts val="0"/>
              </a:spcAft>
              <a:buClr>
                <a:schemeClr val="dk1"/>
              </a:buClr>
              <a:buSzPts val="2000"/>
              <a:buFont typeface="Arial"/>
              <a:buAutoNum type="arabicPeriod"/>
            </a:pPr>
            <a:r>
              <a:rPr i="1" lang="en-GB" sz="2300">
                <a:solidFill>
                  <a:schemeClr val="dk1"/>
                </a:solidFill>
              </a:rPr>
              <a:t>Security of supply:  </a:t>
            </a:r>
            <a:r>
              <a:rPr lang="en-GB" sz="2300">
                <a:solidFill>
                  <a:schemeClr val="dk1"/>
                </a:solidFill>
              </a:rPr>
              <a:t>A direct link to large pool of renewable energy that can be utilised to react to supply and demand changes. Hence improving not only system efficiency but also reliability, creating resilience across networks and increasing solidarity. </a:t>
            </a:r>
            <a:endParaRPr/>
          </a:p>
          <a:p>
            <a:pPr indent="-457200" lvl="0" marL="558800" rtl="0" algn="l">
              <a:lnSpc>
                <a:spcPct val="110000"/>
              </a:lnSpc>
              <a:spcBef>
                <a:spcPts val="600"/>
              </a:spcBef>
              <a:spcAft>
                <a:spcPts val="0"/>
              </a:spcAft>
              <a:buClr>
                <a:schemeClr val="dk1"/>
              </a:buClr>
              <a:buSzPts val="2000"/>
              <a:buFont typeface="Arial"/>
              <a:buAutoNum type="arabicPeriod"/>
            </a:pPr>
            <a:r>
              <a:rPr i="1" lang="en-GB" sz="2300">
                <a:solidFill>
                  <a:schemeClr val="dk1"/>
                </a:solidFill>
              </a:rPr>
              <a:t>Affordability: </a:t>
            </a:r>
            <a:r>
              <a:rPr lang="en-GB" sz="2300">
                <a:solidFill>
                  <a:schemeClr val="dk1"/>
                </a:solidFill>
              </a:rPr>
              <a:t>Access to lower priced electricity from a wider pool of sources. This in turn should increase societal acceptance.</a:t>
            </a:r>
            <a:endParaRPr/>
          </a:p>
          <a:p>
            <a:pPr indent="0" lvl="0" marL="101600" rtl="0" algn="l">
              <a:lnSpc>
                <a:spcPct val="110000"/>
              </a:lnSpc>
              <a:spcBef>
                <a:spcPts val="600"/>
              </a:spcBef>
              <a:spcAft>
                <a:spcPts val="300"/>
              </a:spcAft>
              <a:buSzPts val="2000"/>
              <a:buNone/>
            </a:pPr>
            <a:r>
              <a:t/>
            </a:r>
            <a:endParaRPr>
              <a:solidFill>
                <a:schemeClr val="dk1"/>
              </a:solidFill>
            </a:endParaRPr>
          </a:p>
        </p:txBody>
      </p:sp>
    </p:spTree>
  </p:cSld>
  <p:clrMapOvr>
    <a:masterClrMapping/>
  </p:clrMapOvr>
  <mc:AlternateContent>
    <mc:Choice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9"/>
          <p:cNvSpPr txBox="1"/>
          <p:nvPr>
            <p:ph type="title"/>
          </p:nvPr>
        </p:nvSpPr>
        <p:spPr>
          <a:xfrm>
            <a:off x="526473" y="476496"/>
            <a:ext cx="8589817" cy="42934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3100"/>
              <a:t>Europe: The World’s Largest Interconnected Grid</a:t>
            </a:r>
            <a:endParaRPr/>
          </a:p>
        </p:txBody>
      </p:sp>
      <p:sp>
        <p:nvSpPr>
          <p:cNvPr id="196" name="Google Shape;196;p19"/>
          <p:cNvSpPr txBox="1"/>
          <p:nvPr>
            <p:ph idx="1" type="body"/>
          </p:nvPr>
        </p:nvSpPr>
        <p:spPr>
          <a:xfrm>
            <a:off x="629399" y="1169601"/>
            <a:ext cx="10933801"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lang="en-GB">
                <a:solidFill>
                  <a:srgbClr val="000000"/>
                </a:solidFill>
                <a:latin typeface="Helvetica Neue"/>
                <a:ea typeface="Helvetica Neue"/>
                <a:cs typeface="Helvetica Neue"/>
                <a:sym typeface="Helvetica Neue"/>
              </a:rPr>
              <a:t>Europe has set the benchmark when it comes to interconnectors, being the world’s largest interconnected grid, but there is still more to be done to maximize the penetration of renewables, while enhancing power security and keeping electricity costs down.  </a:t>
            </a:r>
            <a:endParaRPr/>
          </a:p>
          <a:p>
            <a:pPr indent="-215900" lvl="0" marL="444500" rtl="0" algn="l">
              <a:lnSpc>
                <a:spcPct val="110000"/>
              </a:lnSpc>
              <a:spcBef>
                <a:spcPts val="600"/>
              </a:spcBef>
              <a:spcAft>
                <a:spcPts val="300"/>
              </a:spcAft>
              <a:buSzPts val="2000"/>
              <a:buFont typeface="Arial"/>
              <a:buNone/>
            </a:pPr>
            <a:r>
              <a:t/>
            </a:r>
            <a:endParaRPr/>
          </a:p>
        </p:txBody>
      </p:sp>
      <p:pic>
        <p:nvPicPr>
          <p:cNvPr descr="A map of europe with red lines and blue dots&#10;&#10;Description automatically generated" id="197" name="Google Shape;197;p19"/>
          <p:cNvPicPr preferRelativeResize="0"/>
          <p:nvPr/>
        </p:nvPicPr>
        <p:blipFill rotWithShape="1">
          <a:blip r:embed="rId3">
            <a:alphaModFix/>
          </a:blip>
          <a:srcRect b="0" l="0" r="0" t="0"/>
          <a:stretch/>
        </p:blipFill>
        <p:spPr>
          <a:xfrm>
            <a:off x="462003" y="2456546"/>
            <a:ext cx="5633997" cy="3635086"/>
          </a:xfrm>
          <a:prstGeom prst="rect">
            <a:avLst/>
          </a:prstGeom>
          <a:noFill/>
          <a:ln>
            <a:noFill/>
          </a:ln>
        </p:spPr>
      </p:pic>
      <p:pic>
        <p:nvPicPr>
          <p:cNvPr descr="A graph of a number of people&#10;&#10;Description automatically generated with medium confidence" id="198" name="Google Shape;198;p19"/>
          <p:cNvPicPr preferRelativeResize="0"/>
          <p:nvPr/>
        </p:nvPicPr>
        <p:blipFill rotWithShape="1">
          <a:blip r:embed="rId4">
            <a:alphaModFix/>
          </a:blip>
          <a:srcRect b="0" l="0" r="0" t="0"/>
          <a:stretch/>
        </p:blipFill>
        <p:spPr>
          <a:xfrm>
            <a:off x="6311857" y="2456546"/>
            <a:ext cx="5608865" cy="3635086"/>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2"/>
          <p:cNvSpPr txBox="1"/>
          <p:nvPr>
            <p:ph type="title"/>
          </p:nvPr>
        </p:nvSpPr>
        <p:spPr>
          <a:xfrm>
            <a:off x="629400" y="476496"/>
            <a:ext cx="8103896" cy="6093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4400"/>
              <a:t>Lecture Outline</a:t>
            </a:r>
            <a:endParaRPr/>
          </a:p>
        </p:txBody>
      </p:sp>
      <p:sp>
        <p:nvSpPr>
          <p:cNvPr id="70" name="Google Shape;70;p2"/>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57200" lvl="0" marL="457200" rtl="0" algn="l">
              <a:lnSpc>
                <a:spcPct val="110000"/>
              </a:lnSpc>
              <a:spcBef>
                <a:spcPts val="300"/>
              </a:spcBef>
              <a:spcAft>
                <a:spcPts val="0"/>
              </a:spcAft>
              <a:buSzPts val="2000"/>
              <a:buFont typeface="Arial"/>
              <a:buChar char="•"/>
            </a:pPr>
            <a:r>
              <a:rPr lang="en-GB" sz="3200"/>
              <a:t>What is Network Infrastructure?</a:t>
            </a:r>
            <a:endParaRPr/>
          </a:p>
          <a:p>
            <a:pPr indent="-457200" lvl="0" marL="457200" rtl="0" algn="l">
              <a:lnSpc>
                <a:spcPct val="110000"/>
              </a:lnSpc>
              <a:spcBef>
                <a:spcPts val="600"/>
              </a:spcBef>
              <a:spcAft>
                <a:spcPts val="0"/>
              </a:spcAft>
              <a:buSzPts val="2000"/>
              <a:buFont typeface="Arial"/>
              <a:buChar char="•"/>
            </a:pPr>
            <a:r>
              <a:rPr b="1" lang="en-GB" sz="3200"/>
              <a:t>Block 1: </a:t>
            </a:r>
            <a:r>
              <a:rPr lang="en-GB" sz="3200"/>
              <a:t>Identifying System Needs</a:t>
            </a:r>
            <a:endParaRPr/>
          </a:p>
          <a:p>
            <a:pPr indent="-457200" lvl="0" marL="457200" rtl="0" algn="l">
              <a:lnSpc>
                <a:spcPct val="110000"/>
              </a:lnSpc>
              <a:spcBef>
                <a:spcPts val="600"/>
              </a:spcBef>
              <a:spcAft>
                <a:spcPts val="0"/>
              </a:spcAft>
              <a:buSzPts val="2000"/>
              <a:buFont typeface="Arial"/>
              <a:buChar char="•"/>
            </a:pPr>
            <a:r>
              <a:rPr b="1" lang="en-GB" sz="3200"/>
              <a:t>Block 2: </a:t>
            </a:r>
            <a:r>
              <a:rPr lang="en-GB" sz="3200"/>
              <a:t>Delivery</a:t>
            </a:r>
            <a:endParaRPr/>
          </a:p>
          <a:p>
            <a:pPr indent="-457200" lvl="0" marL="457200" rtl="0" algn="l">
              <a:lnSpc>
                <a:spcPct val="110000"/>
              </a:lnSpc>
              <a:spcBef>
                <a:spcPts val="600"/>
              </a:spcBef>
              <a:spcAft>
                <a:spcPts val="0"/>
              </a:spcAft>
              <a:buSzPts val="2000"/>
              <a:buFont typeface="Arial"/>
              <a:buChar char="•"/>
            </a:pPr>
            <a:r>
              <a:rPr b="1" lang="en-GB" sz="3200"/>
              <a:t>Block 3: </a:t>
            </a:r>
            <a:r>
              <a:rPr lang="en-GB" sz="3200"/>
              <a:t>Ownership and Responsibility</a:t>
            </a:r>
            <a:endParaRPr/>
          </a:p>
          <a:p>
            <a:pPr indent="-457200" lvl="0" marL="457200" rtl="0" algn="l">
              <a:lnSpc>
                <a:spcPct val="110000"/>
              </a:lnSpc>
              <a:spcBef>
                <a:spcPts val="600"/>
              </a:spcBef>
              <a:spcAft>
                <a:spcPts val="0"/>
              </a:spcAft>
              <a:buSzPts val="2000"/>
              <a:buFont typeface="Arial"/>
              <a:buChar char="•"/>
            </a:pPr>
            <a:r>
              <a:rPr b="1" lang="en-GB" sz="3200"/>
              <a:t>Block 4: </a:t>
            </a:r>
            <a:r>
              <a:rPr lang="en-GB" sz="3200"/>
              <a:t>Shaping the Future</a:t>
            </a:r>
            <a:endParaRPr/>
          </a:p>
          <a:p>
            <a:pPr indent="-457200" lvl="0" marL="457200" rtl="0" algn="l">
              <a:lnSpc>
                <a:spcPct val="110000"/>
              </a:lnSpc>
              <a:spcBef>
                <a:spcPts val="600"/>
              </a:spcBef>
              <a:spcAft>
                <a:spcPts val="0"/>
              </a:spcAft>
              <a:buSzPts val="2000"/>
              <a:buFont typeface="Arial"/>
              <a:buChar char="•"/>
            </a:pPr>
            <a:r>
              <a:rPr lang="en-GB" sz="3200"/>
              <a:t>Conclusion</a:t>
            </a:r>
            <a:endParaRPr/>
          </a:p>
          <a:p>
            <a:pPr indent="-330200" lvl="0" marL="558800" rtl="0" algn="l">
              <a:lnSpc>
                <a:spcPct val="110000"/>
              </a:lnSpc>
              <a:spcBef>
                <a:spcPts val="600"/>
              </a:spcBef>
              <a:spcAft>
                <a:spcPts val="0"/>
              </a:spcAft>
              <a:buSzPts val="2000"/>
              <a:buFont typeface="Arial"/>
              <a:buNone/>
            </a:pPr>
            <a:r>
              <a:t/>
            </a:r>
            <a:endParaRPr/>
          </a:p>
          <a:p>
            <a:pPr indent="-330200" lvl="0" marL="558800" rtl="0" algn="l">
              <a:lnSpc>
                <a:spcPct val="110000"/>
              </a:lnSpc>
              <a:spcBef>
                <a:spcPts val="600"/>
              </a:spcBef>
              <a:spcAft>
                <a:spcPts val="300"/>
              </a:spcAft>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0"/>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Mini-grids</a:t>
            </a:r>
            <a:endParaRPr/>
          </a:p>
        </p:txBody>
      </p:sp>
      <p:sp>
        <p:nvSpPr>
          <p:cNvPr id="205" name="Google Shape;205;p20"/>
          <p:cNvSpPr txBox="1"/>
          <p:nvPr>
            <p:ph idx="1" type="body"/>
          </p:nvPr>
        </p:nvSpPr>
        <p:spPr>
          <a:xfrm>
            <a:off x="629400" y="1155746"/>
            <a:ext cx="11351906" cy="5128775"/>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b="1" i="0" lang="en-GB" sz="2150">
                <a:solidFill>
                  <a:schemeClr val="dk1"/>
                </a:solidFill>
              </a:rPr>
              <a:t>Mini-grids are complex systems</a:t>
            </a:r>
            <a:r>
              <a:rPr b="0" i="0" lang="en-GB" sz="2150">
                <a:solidFill>
                  <a:schemeClr val="dk1"/>
                </a:solidFill>
              </a:rPr>
              <a:t>, that </a:t>
            </a:r>
            <a:r>
              <a:rPr lang="en-GB" sz="2150">
                <a:solidFill>
                  <a:schemeClr val="dk1"/>
                </a:solidFill>
              </a:rPr>
              <a:t>come with </a:t>
            </a:r>
            <a:r>
              <a:rPr b="0" i="0" lang="en-GB" sz="2150">
                <a:solidFill>
                  <a:schemeClr val="dk1"/>
                </a:solidFill>
              </a:rPr>
              <a:t>high regulatory uncertainty over their installation and operation. So, creating a viable market for renewable-based mini-grids, with prospects of growth and long-term profitability for investors is important in the transition.</a:t>
            </a:r>
            <a:endParaRPr/>
          </a:p>
          <a:p>
            <a:pPr indent="-342900" lvl="0" marL="444500" rtl="0" algn="l">
              <a:lnSpc>
                <a:spcPct val="110000"/>
              </a:lnSpc>
              <a:spcBef>
                <a:spcPts val="600"/>
              </a:spcBef>
              <a:spcAft>
                <a:spcPts val="0"/>
              </a:spcAft>
              <a:buSzPts val="2000"/>
              <a:buFont typeface="Arial"/>
              <a:buChar char="•"/>
            </a:pPr>
            <a:r>
              <a:rPr lang="en-GB" sz="2150">
                <a:solidFill>
                  <a:schemeClr val="dk1"/>
                </a:solidFill>
              </a:rPr>
              <a:t>The </a:t>
            </a:r>
            <a:r>
              <a:rPr b="1" i="0" lang="en-GB" sz="2150">
                <a:solidFill>
                  <a:schemeClr val="dk1"/>
                </a:solidFill>
              </a:rPr>
              <a:t>International Renewable Energy Agency </a:t>
            </a:r>
            <a:r>
              <a:rPr b="0" i="0" lang="en-GB" sz="2150">
                <a:solidFill>
                  <a:schemeClr val="dk1"/>
                </a:solidFill>
              </a:rPr>
              <a:t>(IRENA) highlights the crucial role of quality infrastructure for the development of smart renewable mini-grids. </a:t>
            </a:r>
            <a:r>
              <a:rPr b="1" i="0" lang="en-GB" sz="2150">
                <a:solidFill>
                  <a:schemeClr val="dk1"/>
                </a:solidFill>
              </a:rPr>
              <a:t>Grid-connected mini-grids </a:t>
            </a:r>
            <a:r>
              <a:rPr b="0" i="0" lang="en-GB" sz="2150">
                <a:solidFill>
                  <a:schemeClr val="dk1"/>
                </a:solidFill>
              </a:rPr>
              <a:t>can increase power system resilience and reliability, while facilitating the integration of solar and wind power. Whilst </a:t>
            </a:r>
            <a:r>
              <a:rPr b="1" i="0" lang="en-GB" sz="2150">
                <a:solidFill>
                  <a:schemeClr val="dk1"/>
                </a:solidFill>
              </a:rPr>
              <a:t>renewable mini-grids far off the main grid, </a:t>
            </a:r>
            <a:r>
              <a:rPr b="0" i="0" lang="en-GB" sz="2150">
                <a:solidFill>
                  <a:schemeClr val="dk1"/>
                </a:solidFill>
              </a:rPr>
              <a:t>can provide reliable electricity access for remote areas and islands.</a:t>
            </a:r>
            <a:endParaRPr/>
          </a:p>
          <a:p>
            <a:pPr indent="-342900" lvl="0" marL="444500" rtl="0" algn="l">
              <a:lnSpc>
                <a:spcPct val="110000"/>
              </a:lnSpc>
              <a:spcBef>
                <a:spcPts val="600"/>
              </a:spcBef>
              <a:spcAft>
                <a:spcPts val="0"/>
              </a:spcAft>
              <a:buSzPts val="2000"/>
              <a:buFont typeface="Arial"/>
              <a:buChar char="•"/>
            </a:pPr>
            <a:r>
              <a:rPr lang="en-GB" sz="2150">
                <a:solidFill>
                  <a:schemeClr val="dk1"/>
                </a:solidFill>
              </a:rPr>
              <a:t>Regulation of min-grids is very important to consider. For example, t</a:t>
            </a:r>
            <a:r>
              <a:rPr lang="en-GB" sz="2150"/>
              <a:t>he </a:t>
            </a:r>
            <a:r>
              <a:rPr b="1" lang="en-GB" sz="2150">
                <a:solidFill>
                  <a:srgbClr val="FF0000"/>
                </a:solidFill>
              </a:rPr>
              <a:t>United States Agency for International Development </a:t>
            </a:r>
            <a:r>
              <a:rPr lang="en-GB" sz="2150">
                <a:solidFill>
                  <a:srgbClr val="FF0000"/>
                </a:solidFill>
              </a:rPr>
              <a:t>(USAID) </a:t>
            </a:r>
            <a:r>
              <a:rPr lang="en-GB" sz="2150"/>
              <a:t>states, among other things</a:t>
            </a:r>
            <a:r>
              <a:rPr b="1" lang="en-GB" sz="2150"/>
              <a:t>, eight factors</a:t>
            </a:r>
            <a:r>
              <a:rPr lang="en-GB" sz="2150"/>
              <a:t> that must be considered when creating </a:t>
            </a:r>
            <a:r>
              <a:rPr b="1" lang="en-GB" sz="2150"/>
              <a:t>a regulatory framework for mini grids</a:t>
            </a:r>
            <a:r>
              <a:rPr lang="en-GB" sz="2150"/>
              <a:t>: technical standards, economic regulation, quality of service, environmental regulation, contractual agreements, licenses, regulatory process and standardized regulatory instruments.</a:t>
            </a:r>
            <a:endParaRPr/>
          </a:p>
          <a:p>
            <a:pPr indent="-215900" lvl="0" marL="444500" rtl="0" algn="l">
              <a:lnSpc>
                <a:spcPct val="110000"/>
              </a:lnSpc>
              <a:spcBef>
                <a:spcPts val="600"/>
              </a:spcBef>
              <a:spcAft>
                <a:spcPts val="0"/>
              </a:spcAft>
              <a:buSzPts val="2000"/>
              <a:buFont typeface="Arial"/>
              <a:buNone/>
            </a:pPr>
            <a:r>
              <a:t/>
            </a:r>
            <a:endParaRPr>
              <a:solidFill>
                <a:schemeClr val="dk1"/>
              </a:solidFill>
            </a:endParaRPr>
          </a:p>
          <a:p>
            <a:pPr indent="-215900" lvl="0" marL="444500" rtl="0" algn="l">
              <a:lnSpc>
                <a:spcPct val="110000"/>
              </a:lnSpc>
              <a:spcBef>
                <a:spcPts val="600"/>
              </a:spcBef>
              <a:spcAft>
                <a:spcPts val="300"/>
              </a:spcAft>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1"/>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Innovative Solutions</a:t>
            </a:r>
            <a:endParaRPr/>
          </a:p>
        </p:txBody>
      </p:sp>
      <p:sp>
        <p:nvSpPr>
          <p:cNvPr id="212" name="Google Shape;212;p21"/>
          <p:cNvSpPr txBox="1"/>
          <p:nvPr>
            <p:ph idx="1" type="body"/>
          </p:nvPr>
        </p:nvSpPr>
        <p:spPr>
          <a:xfrm>
            <a:off x="629400" y="1155746"/>
            <a:ext cx="10933801"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i="1" lang="en-GB"/>
              <a:t>Benefits of innovation</a:t>
            </a:r>
            <a:r>
              <a:rPr lang="en-GB"/>
              <a:t>: energy clean energy transition, increased efficiency, grow organizational capacity and empower consumers.</a:t>
            </a:r>
            <a:endParaRPr/>
          </a:p>
          <a:p>
            <a:pPr indent="-342900" lvl="0" marL="444500" rtl="0" algn="l">
              <a:lnSpc>
                <a:spcPct val="110000"/>
              </a:lnSpc>
              <a:spcBef>
                <a:spcPts val="600"/>
              </a:spcBef>
              <a:spcAft>
                <a:spcPts val="0"/>
              </a:spcAft>
              <a:buSzPts val="2000"/>
              <a:buFont typeface="Arial"/>
              <a:buChar char="•"/>
            </a:pPr>
            <a:r>
              <a:rPr i="1" lang="en-GB"/>
              <a:t>Future operation and maintenance of the grid</a:t>
            </a:r>
            <a:r>
              <a:rPr lang="en-GB"/>
              <a:t> will need to be built upon efficient innovative solutions.</a:t>
            </a:r>
            <a:endParaRPr/>
          </a:p>
          <a:p>
            <a:pPr indent="-342900" lvl="0" marL="444500" rtl="0" algn="l">
              <a:lnSpc>
                <a:spcPct val="110000"/>
              </a:lnSpc>
              <a:spcBef>
                <a:spcPts val="600"/>
              </a:spcBef>
              <a:spcAft>
                <a:spcPts val="0"/>
              </a:spcAft>
              <a:buSzPts val="2000"/>
              <a:buFont typeface="Arial"/>
              <a:buChar char="•"/>
            </a:pPr>
            <a:r>
              <a:rPr lang="en-GB"/>
              <a:t>An example leading innovation solution is </a:t>
            </a:r>
            <a:r>
              <a:rPr b="1" lang="en-GB"/>
              <a:t>Artificial Intelligence (AI) </a:t>
            </a:r>
            <a:r>
              <a:rPr lang="en-GB"/>
              <a:t>has become a viable option that can be incorporated into network infrastructure.</a:t>
            </a:r>
            <a:endParaRPr/>
          </a:p>
          <a:p>
            <a:pPr indent="-342900" lvl="0" marL="444500" rtl="0" algn="l">
              <a:lnSpc>
                <a:spcPct val="110000"/>
              </a:lnSpc>
              <a:spcBef>
                <a:spcPts val="600"/>
              </a:spcBef>
              <a:spcAft>
                <a:spcPts val="0"/>
              </a:spcAft>
              <a:buSzPts val="2000"/>
              <a:buFont typeface="Noto Sans Symbols"/>
              <a:buChar char="⮚"/>
            </a:pPr>
            <a:r>
              <a:rPr i="1" lang="en-GB"/>
              <a:t>Example: </a:t>
            </a:r>
            <a:r>
              <a:rPr b="1" lang="en-GB">
                <a:solidFill>
                  <a:srgbClr val="FF0000"/>
                </a:solidFill>
              </a:rPr>
              <a:t>In the city of Mala, Sweden</a:t>
            </a:r>
            <a:r>
              <a:rPr lang="en-GB"/>
              <a:t>, a</a:t>
            </a:r>
            <a:r>
              <a:rPr i="1" lang="en-GB"/>
              <a:t> ‘</a:t>
            </a:r>
            <a:r>
              <a:rPr i="1" lang="en-GB">
                <a:solidFill>
                  <a:srgbClr val="000000"/>
                </a:solidFill>
              </a:rPr>
              <a:t>The Smart Grid Surveillance system’ </a:t>
            </a:r>
            <a:r>
              <a:rPr b="0" i="0" lang="en-GB">
                <a:solidFill>
                  <a:srgbClr val="000000"/>
                </a:solidFill>
              </a:rPr>
              <a:t>which uses leading-edge sensors and </a:t>
            </a:r>
            <a:r>
              <a:rPr lang="en-GB">
                <a:solidFill>
                  <a:srgbClr val="000000"/>
                </a:solidFill>
              </a:rPr>
              <a:t>AI has been implemented</a:t>
            </a:r>
            <a:r>
              <a:rPr b="0" i="0" lang="en-GB">
                <a:solidFill>
                  <a:srgbClr val="000000"/>
                </a:solidFill>
              </a:rPr>
              <a:t>, whereby the AI can detect faults and indicate potential future faults </a:t>
            </a:r>
            <a:r>
              <a:rPr b="0" lang="en-GB">
                <a:solidFill>
                  <a:srgbClr val="000000"/>
                </a:solidFill>
              </a:rPr>
              <a:t>with </a:t>
            </a:r>
            <a:r>
              <a:rPr lang="en-GB">
                <a:solidFill>
                  <a:srgbClr val="000000"/>
                </a:solidFill>
              </a:rPr>
              <a:t>high precision</a:t>
            </a:r>
            <a:r>
              <a:rPr b="0" lang="en-GB">
                <a:solidFill>
                  <a:srgbClr val="000000"/>
                </a:solidFill>
              </a:rPr>
              <a:t>.</a:t>
            </a:r>
            <a:endParaRPr/>
          </a:p>
          <a:p>
            <a:pPr indent="-342900" lvl="0" marL="444500" rtl="0" algn="l">
              <a:lnSpc>
                <a:spcPct val="110000"/>
              </a:lnSpc>
              <a:spcBef>
                <a:spcPts val="600"/>
              </a:spcBef>
              <a:spcAft>
                <a:spcPts val="0"/>
              </a:spcAft>
              <a:buSzPts val="2000"/>
              <a:buFont typeface="Noto Sans Symbols"/>
              <a:buChar char="⮚"/>
            </a:pPr>
            <a:r>
              <a:rPr i="1" lang="en-GB">
                <a:solidFill>
                  <a:srgbClr val="000000"/>
                </a:solidFill>
              </a:rPr>
              <a:t>Example: </a:t>
            </a:r>
            <a:r>
              <a:rPr b="1" lang="en-GB">
                <a:solidFill>
                  <a:srgbClr val="FF0000"/>
                </a:solidFill>
              </a:rPr>
              <a:t>National Grid </a:t>
            </a:r>
            <a:r>
              <a:rPr lang="en-GB">
                <a:solidFill>
                  <a:schemeClr val="dk1"/>
                </a:solidFill>
              </a:rPr>
              <a:t>started a </a:t>
            </a:r>
            <a:r>
              <a:rPr i="1" lang="en-GB">
                <a:solidFill>
                  <a:schemeClr val="dk1"/>
                </a:solidFill>
              </a:rPr>
              <a:t>‘12-month trial of fully automated asset inspection’ </a:t>
            </a:r>
            <a:r>
              <a:rPr lang="en-GB">
                <a:solidFill>
                  <a:schemeClr val="dk1"/>
                </a:solidFill>
              </a:rPr>
              <a:t>in May 2022.</a:t>
            </a:r>
            <a:endParaRPr/>
          </a:p>
          <a:p>
            <a:pPr indent="0" lvl="0" marL="101600" rtl="0" algn="l">
              <a:lnSpc>
                <a:spcPct val="110000"/>
              </a:lnSpc>
              <a:spcBef>
                <a:spcPts val="600"/>
              </a:spcBef>
              <a:spcAft>
                <a:spcPts val="0"/>
              </a:spcAft>
              <a:buSzPts val="2000"/>
              <a:buNone/>
            </a:pPr>
            <a:r>
              <a:rPr lang="en-GB">
                <a:solidFill>
                  <a:schemeClr val="dk1"/>
                </a:solidFill>
              </a:rPr>
              <a:t>- Alongside their innovation strategy, projects like this signal their </a:t>
            </a:r>
            <a:r>
              <a:rPr b="0" i="0" lang="en-GB">
                <a:solidFill>
                  <a:schemeClr val="dk1"/>
                </a:solidFill>
              </a:rPr>
              <a:t>commitment to innovation.</a:t>
            </a:r>
            <a:endParaRPr/>
          </a:p>
          <a:p>
            <a:pPr indent="0" lvl="0" marL="101600" rtl="0" algn="l">
              <a:lnSpc>
                <a:spcPct val="110000"/>
              </a:lnSpc>
              <a:spcBef>
                <a:spcPts val="600"/>
              </a:spcBef>
              <a:spcAft>
                <a:spcPts val="0"/>
              </a:spcAft>
              <a:buSzPts val="2000"/>
              <a:buNone/>
            </a:pPr>
            <a:r>
              <a:rPr lang="en-GB">
                <a:solidFill>
                  <a:schemeClr val="dk1"/>
                </a:solidFill>
              </a:rPr>
              <a:t>- </a:t>
            </a:r>
            <a:r>
              <a:rPr b="0" i="0" lang="en-GB">
                <a:solidFill>
                  <a:schemeClr val="dk1"/>
                </a:solidFill>
              </a:rPr>
              <a:t>If successful, the project will enable manual condition monitoring surveys to be replaced by autonomous drone inspections. </a:t>
            </a:r>
            <a:r>
              <a:rPr lang="en-GB">
                <a:solidFill>
                  <a:schemeClr val="dk1"/>
                </a:solidFill>
              </a:rPr>
              <a:t>With the net present value benefit </a:t>
            </a:r>
            <a:r>
              <a:rPr b="0" i="0" lang="en-GB">
                <a:solidFill>
                  <a:schemeClr val="dk1"/>
                </a:solidFill>
              </a:rPr>
              <a:t>estimated to be around £800,000 over the next 15 years. </a:t>
            </a:r>
            <a:endParaRPr/>
          </a:p>
          <a:p>
            <a:pPr indent="0" lvl="0" marL="101600" rtl="0" algn="l">
              <a:lnSpc>
                <a:spcPct val="110000"/>
              </a:lnSpc>
              <a:spcBef>
                <a:spcPts val="600"/>
              </a:spcBef>
              <a:spcAft>
                <a:spcPts val="300"/>
              </a:spcAft>
              <a:buSzPts val="2000"/>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Electricity Transition Playbook</a:t>
            </a:r>
            <a:endParaRPr b="0" i="0" sz="1800" u="none" cap="none" strike="noStrike">
              <a:solidFill>
                <a:srgbClr val="242424"/>
              </a:solidFill>
              <a:latin typeface="Arial"/>
              <a:ea typeface="Arial"/>
              <a:cs typeface="Arial"/>
              <a:sym typeface="Arial"/>
            </a:endParaRPr>
          </a:p>
        </p:txBody>
      </p:sp>
      <p:sp>
        <p:nvSpPr>
          <p:cNvPr id="219" name="Google Shape;219;p22"/>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Conclusion</a:t>
            </a:r>
            <a:br>
              <a:rPr lang="en-GB"/>
            </a:br>
            <a:endParaRPr/>
          </a:p>
        </p:txBody>
      </p:sp>
    </p:spTree>
  </p:cSld>
  <p:clrMapOvr>
    <a:masterClrMapping/>
  </p:clrMapOvr>
  <mc:AlternateContent>
    <mc:Choice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3"/>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Key Points</a:t>
            </a:r>
            <a:endParaRPr/>
          </a:p>
        </p:txBody>
      </p:sp>
      <p:sp>
        <p:nvSpPr>
          <p:cNvPr id="226" name="Google Shape;226;p23"/>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b="1" lang="en-GB"/>
              <a:t>Identifying System Needs</a:t>
            </a:r>
            <a:endParaRPr/>
          </a:p>
          <a:p>
            <a:pPr indent="-342900" lvl="0" marL="444500" rtl="0" algn="l">
              <a:lnSpc>
                <a:spcPct val="110000"/>
              </a:lnSpc>
              <a:spcBef>
                <a:spcPts val="600"/>
              </a:spcBef>
              <a:spcAft>
                <a:spcPts val="0"/>
              </a:spcAft>
              <a:buSzPts val="2000"/>
              <a:buFont typeface="Noto Sans Symbols"/>
              <a:buChar char="⮚"/>
            </a:pPr>
            <a:r>
              <a:rPr lang="en-GB"/>
              <a:t>A process of identifying system needs will allow efficient growth of the grid.</a:t>
            </a:r>
            <a:endParaRPr/>
          </a:p>
          <a:p>
            <a:pPr indent="-342900" lvl="0" marL="444500" rtl="0" algn="l">
              <a:lnSpc>
                <a:spcPct val="110000"/>
              </a:lnSpc>
              <a:spcBef>
                <a:spcPts val="600"/>
              </a:spcBef>
              <a:spcAft>
                <a:spcPts val="0"/>
              </a:spcAft>
              <a:buSzPts val="2000"/>
              <a:buFont typeface="Noto Sans Symbols"/>
              <a:buChar char="⮚"/>
            </a:pPr>
            <a:r>
              <a:rPr lang="en-GB"/>
              <a:t>Having a system value perspective will help consider all aspects of growth.</a:t>
            </a:r>
            <a:endParaRPr/>
          </a:p>
          <a:p>
            <a:pPr indent="-342900" lvl="0" marL="444500" rtl="0" algn="l">
              <a:lnSpc>
                <a:spcPct val="110000"/>
              </a:lnSpc>
              <a:spcBef>
                <a:spcPts val="600"/>
              </a:spcBef>
              <a:spcAft>
                <a:spcPts val="0"/>
              </a:spcAft>
              <a:buSzPts val="2000"/>
              <a:buFont typeface="Arial"/>
              <a:buChar char="•"/>
            </a:pPr>
            <a:r>
              <a:rPr b="1" lang="en-GB"/>
              <a:t>Delivery</a:t>
            </a:r>
            <a:endParaRPr/>
          </a:p>
          <a:p>
            <a:pPr indent="-342900" lvl="0" marL="444500" rtl="0" algn="l">
              <a:lnSpc>
                <a:spcPct val="110000"/>
              </a:lnSpc>
              <a:spcBef>
                <a:spcPts val="600"/>
              </a:spcBef>
              <a:spcAft>
                <a:spcPts val="0"/>
              </a:spcAft>
              <a:buSzPts val="2000"/>
              <a:buFont typeface="Noto Sans Symbols"/>
              <a:buChar char="⮚"/>
            </a:pPr>
            <a:r>
              <a:rPr lang="en-GB"/>
              <a:t>A clear process of application to construction of projects can benefit success of development.</a:t>
            </a:r>
            <a:endParaRPr/>
          </a:p>
          <a:p>
            <a:pPr indent="-342900" lvl="0" marL="444500" rtl="0" algn="l">
              <a:lnSpc>
                <a:spcPct val="110000"/>
              </a:lnSpc>
              <a:spcBef>
                <a:spcPts val="600"/>
              </a:spcBef>
              <a:spcAft>
                <a:spcPts val="0"/>
              </a:spcAft>
              <a:buSzPts val="2000"/>
              <a:buFont typeface="Noto Sans Symbols"/>
              <a:buChar char="⮚"/>
            </a:pPr>
            <a:r>
              <a:rPr lang="en-GB"/>
              <a:t>Stakeholder engagement is important for the future of delivering projects.</a:t>
            </a:r>
            <a:endParaRPr/>
          </a:p>
          <a:p>
            <a:pPr indent="-342900" lvl="0" marL="444500" rtl="0" algn="l">
              <a:lnSpc>
                <a:spcPct val="110000"/>
              </a:lnSpc>
              <a:spcBef>
                <a:spcPts val="600"/>
              </a:spcBef>
              <a:spcAft>
                <a:spcPts val="0"/>
              </a:spcAft>
              <a:buSzPts val="2000"/>
              <a:buFont typeface="Arial"/>
              <a:buChar char="•"/>
            </a:pPr>
            <a:r>
              <a:rPr b="1" lang="en-GB"/>
              <a:t>Ownership and Responsibility</a:t>
            </a:r>
            <a:endParaRPr/>
          </a:p>
          <a:p>
            <a:pPr indent="-342900" lvl="0" marL="444500" rtl="0" algn="l">
              <a:lnSpc>
                <a:spcPct val="110000"/>
              </a:lnSpc>
              <a:spcBef>
                <a:spcPts val="600"/>
              </a:spcBef>
              <a:spcAft>
                <a:spcPts val="0"/>
              </a:spcAft>
              <a:buSzPts val="2000"/>
              <a:buFont typeface="Noto Sans Symbols"/>
              <a:buChar char="⮚"/>
            </a:pPr>
            <a:r>
              <a:rPr lang="en-GB"/>
              <a:t>Public and private ownership can work of the grid are both important to consider.</a:t>
            </a:r>
            <a:endParaRPr/>
          </a:p>
          <a:p>
            <a:pPr indent="-342900" lvl="0" marL="444500" rtl="0" algn="l">
              <a:lnSpc>
                <a:spcPct val="110000"/>
              </a:lnSpc>
              <a:spcBef>
                <a:spcPts val="600"/>
              </a:spcBef>
              <a:spcAft>
                <a:spcPts val="0"/>
              </a:spcAft>
              <a:buSzPts val="2000"/>
              <a:buFont typeface="Noto Sans Symbols"/>
              <a:buChar char="⮚"/>
            </a:pPr>
            <a:r>
              <a:rPr lang="en-GB"/>
              <a:t>Responsibility comes in the form of regulation, and maintenance and operation. </a:t>
            </a:r>
            <a:endParaRPr/>
          </a:p>
          <a:p>
            <a:pPr indent="-342900" lvl="0" marL="444500" rtl="0" algn="l">
              <a:lnSpc>
                <a:spcPct val="110000"/>
              </a:lnSpc>
              <a:spcBef>
                <a:spcPts val="600"/>
              </a:spcBef>
              <a:spcAft>
                <a:spcPts val="0"/>
              </a:spcAft>
              <a:buSzPts val="2000"/>
              <a:buFont typeface="Arial"/>
              <a:buChar char="•"/>
            </a:pPr>
            <a:r>
              <a:rPr b="1" lang="en-GB"/>
              <a:t>Shaping the Future</a:t>
            </a:r>
            <a:endParaRPr/>
          </a:p>
          <a:p>
            <a:pPr indent="-342900" lvl="0" marL="444500" rtl="0" algn="l">
              <a:lnSpc>
                <a:spcPct val="110000"/>
              </a:lnSpc>
              <a:spcBef>
                <a:spcPts val="600"/>
              </a:spcBef>
              <a:spcAft>
                <a:spcPts val="0"/>
              </a:spcAft>
              <a:buSzPts val="2000"/>
              <a:buFont typeface="Noto Sans Symbols"/>
              <a:buChar char="⮚"/>
            </a:pPr>
            <a:r>
              <a:rPr lang="en-GB"/>
              <a:t>Interconnectors and Mini-grids are both crucial aspects to the global network infrastructure.</a:t>
            </a:r>
            <a:endParaRPr/>
          </a:p>
          <a:p>
            <a:pPr indent="-342900" lvl="0" marL="444500" rtl="0" algn="l">
              <a:lnSpc>
                <a:spcPct val="110000"/>
              </a:lnSpc>
              <a:spcBef>
                <a:spcPts val="600"/>
              </a:spcBef>
              <a:spcAft>
                <a:spcPts val="300"/>
              </a:spcAft>
              <a:buSzPts val="2000"/>
              <a:buFont typeface="Noto Sans Symbols"/>
              <a:buChar char="⮚"/>
            </a:pPr>
            <a:r>
              <a:rPr lang="en-GB"/>
              <a:t>Innovation can help to foster the important goal of modernizing the grid.</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32" name="Google Shape;232;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33" name="Google Shape;233;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4" name="Google Shape;234;p24"/>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Alexander, K., 2023.</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4: Network Infrastructure.</a:t>
            </a:r>
            <a:endParaRPr/>
          </a:p>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The Electricity Transition Playbook. Release Version 1.0  [online presentation]. Climate Compatible Growth Programme, Green Grids Initiative</a:t>
            </a:r>
            <a:endParaRPr sz="1800">
              <a:solidFill>
                <a:schemeClr val="dk1"/>
              </a:solidFill>
              <a:latin typeface="Arial"/>
              <a:ea typeface="Arial"/>
              <a:cs typeface="Arial"/>
              <a:sym typeface="Arial"/>
            </a:endParaRPr>
          </a:p>
        </p:txBody>
      </p:sp>
      <p:sp>
        <p:nvSpPr>
          <p:cNvPr id="235" name="Google Shape;235;p24"/>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a:t>
            </a:r>
            <a:br>
              <a:rPr b="1" i="1" lang="en-GB" sz="900">
                <a:solidFill>
                  <a:schemeClr val="lt1"/>
                </a:solidFill>
                <a:latin typeface="Open Sans"/>
                <a:ea typeface="Open Sans"/>
                <a:cs typeface="Open Sans"/>
                <a:sym typeface="Open Sans"/>
              </a:rPr>
            </a:br>
            <a:r>
              <a:rPr b="1" i="1" lang="en-GB" sz="900">
                <a:solidFill>
                  <a:schemeClr val="lt1"/>
                </a:solidFill>
                <a:latin typeface="Open Sans"/>
                <a:ea typeface="Open Sans"/>
                <a:cs typeface="Open Sans"/>
                <a:sym typeface="Open Sans"/>
              </a:rPr>
              <a:t>with CCG and Green Grids Initiative</a:t>
            </a:r>
            <a:endParaRPr sz="1800">
              <a:solidFill>
                <a:schemeClr val="dk1"/>
              </a:solidFill>
              <a:latin typeface="Arial"/>
              <a:ea typeface="Arial"/>
              <a:cs typeface="Arial"/>
              <a:sym typeface="Arial"/>
            </a:endParaRPr>
          </a:p>
        </p:txBody>
      </p:sp>
      <p:sp>
        <p:nvSpPr>
          <p:cNvPr id="236" name="Google Shape;236;p24"/>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p:txBody>
      </p:sp>
      <p:sp>
        <p:nvSpPr>
          <p:cNvPr id="237" name="Google Shape;237;p24"/>
          <p:cNvSpPr txBox="1"/>
          <p:nvPr/>
        </p:nvSpPr>
        <p:spPr>
          <a:xfrm>
            <a:off x="9266839" y="4569195"/>
            <a:ext cx="23720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Consolidated by Kane Alexander from CCG and Green Grids Initiative</a:t>
            </a:r>
            <a:endParaRPr/>
          </a:p>
        </p:txBody>
      </p:sp>
      <p:pic>
        <p:nvPicPr>
          <p:cNvPr id="238" name="Google Shape;238;p24"/>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Graphical user interface, text" id="243" name="Google Shape;243;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4" name="Google Shape;244;p25"/>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2"/>
                </a:solidFill>
                <a:latin typeface="Arial"/>
                <a:ea typeface="Arial"/>
                <a:cs typeface="Arial"/>
                <a:sym typeface="Arial"/>
              </a:rPr>
              <a:t>This document was updated on </a:t>
            </a:r>
            <a:r>
              <a:rPr b="1" lang="en-GB" sz="2400">
                <a:solidFill>
                  <a:schemeClr val="accent2"/>
                </a:solidFill>
              </a:rPr>
              <a:t>1</a:t>
            </a:r>
            <a:r>
              <a:rPr b="1" lang="en-GB" sz="2400">
                <a:solidFill>
                  <a:schemeClr val="accent2"/>
                </a:solidFill>
                <a:latin typeface="Arial"/>
                <a:ea typeface="Arial"/>
                <a:cs typeface="Arial"/>
                <a:sym typeface="Arial"/>
              </a:rPr>
              <a:t>1.1</a:t>
            </a:r>
            <a:r>
              <a:rPr b="1" lang="en-GB" sz="2400">
                <a:solidFill>
                  <a:schemeClr val="accent2"/>
                </a:solidFill>
              </a:rPr>
              <a:t>0</a:t>
            </a:r>
            <a:r>
              <a:rPr b="1" lang="en-GB" sz="2400">
                <a:solidFill>
                  <a:schemeClr val="accent2"/>
                </a:solidFill>
                <a:latin typeface="Arial"/>
                <a:ea typeface="Arial"/>
                <a:cs typeface="Arial"/>
                <a:sym typeface="Arial"/>
              </a:rPr>
              <a:t>.202</a:t>
            </a:r>
            <a:r>
              <a:rPr b="1" lang="en-GB" sz="2400">
                <a:solidFill>
                  <a:schemeClr val="accent2"/>
                </a:solidFill>
              </a:rPr>
              <a:t>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What is Network Infrastructure?</a:t>
            </a:r>
            <a:endParaRPr/>
          </a:p>
        </p:txBody>
      </p:sp>
      <p:sp>
        <p:nvSpPr>
          <p:cNvPr id="77" name="Google Shape;77;p3"/>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lang="en-GB"/>
              <a:t>Simply put network infrastructure refers to the electricity </a:t>
            </a:r>
            <a:r>
              <a:rPr b="1" lang="en-GB"/>
              <a:t>grid</a:t>
            </a:r>
            <a:r>
              <a:rPr lang="en-GB"/>
              <a:t>.</a:t>
            </a:r>
            <a:endParaRPr/>
          </a:p>
          <a:p>
            <a:pPr indent="-342900" lvl="0" marL="444500" rtl="0" algn="l">
              <a:lnSpc>
                <a:spcPct val="110000"/>
              </a:lnSpc>
              <a:spcBef>
                <a:spcPts val="600"/>
              </a:spcBef>
              <a:spcAft>
                <a:spcPts val="0"/>
              </a:spcAft>
              <a:buSzPts val="2000"/>
              <a:buFont typeface="Arial"/>
              <a:buChar char="•"/>
            </a:pPr>
            <a:r>
              <a:rPr b="1" lang="en-GB"/>
              <a:t>The grid has three components</a:t>
            </a:r>
            <a:r>
              <a:rPr lang="en-GB"/>
              <a:t>: generation, transmission and distribution. </a:t>
            </a:r>
            <a:endParaRPr/>
          </a:p>
          <a:p>
            <a:pPr indent="-342900" lvl="0" marL="444500" rtl="0" algn="l">
              <a:lnSpc>
                <a:spcPct val="110000"/>
              </a:lnSpc>
              <a:spcBef>
                <a:spcPts val="600"/>
              </a:spcBef>
              <a:spcAft>
                <a:spcPts val="0"/>
              </a:spcAft>
              <a:buSzPts val="2000"/>
              <a:buFont typeface="Arial"/>
              <a:buChar char="•"/>
            </a:pPr>
            <a:r>
              <a:rPr b="1" lang="en-GB"/>
              <a:t>Generation </a:t>
            </a:r>
            <a:r>
              <a:rPr lang="en-GB"/>
              <a:t>facilities (e.g., hydropower plant) is where electricity begins.</a:t>
            </a:r>
            <a:endParaRPr b="1"/>
          </a:p>
          <a:p>
            <a:pPr indent="-342900" lvl="0" marL="444500" rtl="0" algn="l">
              <a:lnSpc>
                <a:spcPct val="110000"/>
              </a:lnSpc>
              <a:spcBef>
                <a:spcPts val="600"/>
              </a:spcBef>
              <a:spcAft>
                <a:spcPts val="0"/>
              </a:spcAft>
              <a:buSzPts val="2000"/>
              <a:buFont typeface="Arial"/>
              <a:buChar char="•"/>
            </a:pPr>
            <a:r>
              <a:rPr b="1" lang="en-GB"/>
              <a:t>Transmission</a:t>
            </a:r>
            <a:r>
              <a:rPr lang="en-GB"/>
              <a:t> lines are for long distance transportation of energy, produced at power plants and transported to distribution substations at high voltages using step-up transformers. </a:t>
            </a:r>
            <a:endParaRPr/>
          </a:p>
          <a:p>
            <a:pPr indent="-342900" lvl="0" marL="444500" rtl="0" algn="l">
              <a:lnSpc>
                <a:spcPct val="110000"/>
              </a:lnSpc>
              <a:spcBef>
                <a:spcPts val="600"/>
              </a:spcBef>
              <a:spcAft>
                <a:spcPts val="0"/>
              </a:spcAft>
              <a:buSzPts val="2000"/>
              <a:buFont typeface="Arial"/>
              <a:buChar char="•"/>
            </a:pPr>
            <a:r>
              <a:rPr b="1" lang="en-GB"/>
              <a:t>Distribution</a:t>
            </a:r>
            <a:r>
              <a:rPr lang="en-GB"/>
              <a:t> lines are for shorter distance transportation of energy, whereby it goes from transmission substations to consumers after being converted to lower voltage using step-down transformers. </a:t>
            </a:r>
            <a:endParaRPr/>
          </a:p>
          <a:p>
            <a:pPr indent="-342900" lvl="0" marL="444500" rtl="0" algn="l">
              <a:lnSpc>
                <a:spcPct val="110000"/>
              </a:lnSpc>
              <a:spcBef>
                <a:spcPts val="600"/>
              </a:spcBef>
              <a:spcAft>
                <a:spcPts val="0"/>
              </a:spcAft>
              <a:buSzPts val="2000"/>
              <a:buFont typeface="Arial"/>
              <a:buChar char="•"/>
            </a:pPr>
            <a:r>
              <a:rPr lang="en-GB" sz="2000">
                <a:solidFill>
                  <a:schemeClr val="dk1"/>
                </a:solidFill>
              </a:rPr>
              <a:t>It is important because grids need to be developed and modernized to support </a:t>
            </a:r>
            <a:r>
              <a:rPr i="1" lang="en-GB" sz="2000">
                <a:solidFill>
                  <a:schemeClr val="dk1"/>
                </a:solidFill>
              </a:rPr>
              <a:t>future energy demand</a:t>
            </a:r>
            <a:r>
              <a:rPr lang="en-GB" sz="2000">
                <a:solidFill>
                  <a:schemeClr val="dk1"/>
                </a:solidFill>
              </a:rPr>
              <a:t>.</a:t>
            </a:r>
            <a:endParaRPr/>
          </a:p>
          <a:p>
            <a:pPr indent="-342900" lvl="0" marL="444500" rtl="0" algn="l">
              <a:lnSpc>
                <a:spcPct val="110000"/>
              </a:lnSpc>
              <a:spcBef>
                <a:spcPts val="600"/>
              </a:spcBef>
              <a:spcAft>
                <a:spcPts val="0"/>
              </a:spcAft>
              <a:buSzPts val="2000"/>
              <a:buFont typeface="Arial"/>
              <a:buChar char="•"/>
            </a:pPr>
            <a:r>
              <a:rPr lang="en-GB" sz="2000">
                <a:solidFill>
                  <a:srgbClr val="000000"/>
                </a:solidFill>
              </a:rPr>
              <a:t>Electricity (or electricity grids) will be </a:t>
            </a:r>
            <a:r>
              <a:rPr b="1" lang="en-GB" sz="2000">
                <a:solidFill>
                  <a:srgbClr val="000000"/>
                </a:solidFill>
              </a:rPr>
              <a:t>the backbone of all future energy systems. </a:t>
            </a:r>
            <a:r>
              <a:rPr lang="en-GB" sz="2000">
                <a:solidFill>
                  <a:srgbClr val="000000"/>
                </a:solidFill>
              </a:rPr>
              <a:t>To provide a </a:t>
            </a:r>
            <a:r>
              <a:rPr b="0" i="0" lang="en-GB" sz="2000">
                <a:solidFill>
                  <a:srgbClr val="000000"/>
                </a:solidFill>
              </a:rPr>
              <a:t>reliable and affordable supply of energy, </a:t>
            </a:r>
            <a:r>
              <a:rPr lang="en-GB" sz="2000">
                <a:solidFill>
                  <a:srgbClr val="000000"/>
                </a:solidFill>
              </a:rPr>
              <a:t>with new developments </a:t>
            </a:r>
            <a:r>
              <a:rPr b="0" i="0" lang="en-GB" sz="2000">
                <a:solidFill>
                  <a:srgbClr val="000000"/>
                </a:solidFill>
              </a:rPr>
              <a:t>significantly supporting the inception of renewable generation.</a:t>
            </a:r>
            <a:endParaRPr/>
          </a:p>
          <a:p>
            <a:pPr indent="-342900" lvl="0" marL="444500" rtl="0" algn="l">
              <a:lnSpc>
                <a:spcPct val="110000"/>
              </a:lnSpc>
              <a:spcBef>
                <a:spcPts val="600"/>
              </a:spcBef>
              <a:spcAft>
                <a:spcPts val="0"/>
              </a:spcAft>
              <a:buSzPts val="2000"/>
              <a:buFont typeface="Arial"/>
              <a:buChar char="•"/>
            </a:pPr>
            <a:r>
              <a:rPr lang="en-GB" sz="2000"/>
              <a:t>Focus shoul</a:t>
            </a:r>
            <a:r>
              <a:rPr lang="en-GB"/>
              <a:t>d be on </a:t>
            </a:r>
            <a:r>
              <a:rPr b="1" i="1" lang="en-GB"/>
              <a:t>m</a:t>
            </a:r>
            <a:r>
              <a:rPr b="1" i="1" lang="en-GB" sz="2000"/>
              <a:t>anaging demand, rather than just meeting demand.</a:t>
            </a:r>
            <a:endParaRPr/>
          </a:p>
          <a:p>
            <a:pPr indent="-215900" lvl="0" marL="444500" rtl="0" algn="l">
              <a:lnSpc>
                <a:spcPct val="110000"/>
              </a:lnSpc>
              <a:spcBef>
                <a:spcPts val="600"/>
              </a:spcBef>
              <a:spcAft>
                <a:spcPts val="0"/>
              </a:spcAft>
              <a:buSzPts val="2000"/>
              <a:buFont typeface="Arial"/>
              <a:buNone/>
            </a:pPr>
            <a:r>
              <a:t/>
            </a:r>
            <a:endParaRPr b="0" i="0" sz="2000">
              <a:solidFill>
                <a:srgbClr val="000000"/>
              </a:solidFill>
            </a:endParaRPr>
          </a:p>
          <a:p>
            <a:pPr indent="-215900" lvl="0" marL="444500" rtl="0" algn="l">
              <a:lnSpc>
                <a:spcPct val="110000"/>
              </a:lnSpc>
              <a:spcBef>
                <a:spcPts val="600"/>
              </a:spcBef>
              <a:spcAft>
                <a:spcPts val="300"/>
              </a:spcAft>
              <a:buSzPts val="2000"/>
              <a:buFont typeface="Arial"/>
              <a:buNone/>
            </a:pPr>
            <a:r>
              <a:t/>
            </a:r>
            <a:endParaRPr/>
          </a:p>
        </p:txBody>
      </p:sp>
      <p:sp>
        <p:nvSpPr>
          <p:cNvPr id="78" name="Google Shape;78;p3"/>
          <p:cNvSpPr txBox="1"/>
          <p:nvPr/>
        </p:nvSpPr>
        <p:spPr>
          <a:xfrm>
            <a:off x="6151418" y="2881745"/>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Electricity Transition Playbook</a:t>
            </a:r>
            <a:endParaRPr b="0" i="0" sz="1800" u="none" cap="none" strike="noStrike">
              <a:solidFill>
                <a:srgbClr val="242424"/>
              </a:solidFill>
              <a:latin typeface="Arial"/>
              <a:ea typeface="Arial"/>
              <a:cs typeface="Arial"/>
              <a:sym typeface="Arial"/>
            </a:endParaRPr>
          </a:p>
        </p:txBody>
      </p:sp>
      <p:sp>
        <p:nvSpPr>
          <p:cNvPr id="85" name="Google Shape;85;p4"/>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Block 1: Identifying System Needs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The Case For Change</a:t>
            </a:r>
            <a:endParaRPr/>
          </a:p>
        </p:txBody>
      </p:sp>
      <p:sp>
        <p:nvSpPr>
          <p:cNvPr id="92" name="Google Shape;92;p5"/>
          <p:cNvSpPr txBox="1"/>
          <p:nvPr>
            <p:ph idx="1" type="body"/>
          </p:nvPr>
        </p:nvSpPr>
        <p:spPr>
          <a:xfrm>
            <a:off x="629399" y="1094509"/>
            <a:ext cx="10933801" cy="5286995"/>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lang="en-GB">
                <a:solidFill>
                  <a:srgbClr val="000000"/>
                </a:solidFill>
              </a:rPr>
              <a:t>Firstly, </a:t>
            </a:r>
            <a:r>
              <a:rPr i="1" lang="en-GB">
                <a:solidFill>
                  <a:srgbClr val="000000"/>
                </a:solidFill>
              </a:rPr>
              <a:t>the current capabilities of the grid are important</a:t>
            </a:r>
            <a:r>
              <a:rPr lang="en-GB">
                <a:solidFill>
                  <a:srgbClr val="000000"/>
                </a:solidFill>
              </a:rPr>
              <a:t>. But that is only the beginning, </a:t>
            </a:r>
            <a:r>
              <a:rPr b="1" lang="en-GB">
                <a:solidFill>
                  <a:srgbClr val="000000"/>
                </a:solidFill>
              </a:rPr>
              <a:t>the crucial point </a:t>
            </a:r>
            <a:r>
              <a:rPr lang="en-GB">
                <a:solidFill>
                  <a:srgbClr val="000000"/>
                </a:solidFill>
              </a:rPr>
              <a:t>is how the grid will cope with continuous planned generation additions and expected demand changes in the coming years. Long term, coordinated grid planning will highlight strengths or weaknesses of the grid and help suggest grid development, uprate, refurb or modernisation projects needed.  </a:t>
            </a:r>
            <a:endParaRPr/>
          </a:p>
          <a:p>
            <a:pPr indent="-342900" lvl="0" marL="444500" rtl="0" algn="l">
              <a:lnSpc>
                <a:spcPct val="110000"/>
              </a:lnSpc>
              <a:spcBef>
                <a:spcPts val="600"/>
              </a:spcBef>
              <a:spcAft>
                <a:spcPts val="0"/>
              </a:spcAft>
              <a:buSzPts val="2000"/>
              <a:buFont typeface="Arial"/>
              <a:buChar char="•"/>
            </a:pPr>
            <a:r>
              <a:rPr b="1" lang="en-GB"/>
              <a:t>Drivers of change </a:t>
            </a:r>
            <a:r>
              <a:rPr i="1" lang="en-GB"/>
              <a:t>vary depending on the context</a:t>
            </a:r>
            <a:r>
              <a:rPr lang="en-GB"/>
              <a:t> but include variable (renewable) supply, unreliable supply (fossil fuels), unequitable access, innovative solutions, increased demand or different types of demand (etc.). </a:t>
            </a:r>
            <a:r>
              <a:rPr i="1" lang="en-GB"/>
              <a:t>Change can also be driven by risks</a:t>
            </a:r>
            <a:r>
              <a:rPr lang="en-GB"/>
              <a:t>, such as climate change, terrorism, cyber-attacks (and many more).</a:t>
            </a:r>
            <a:endParaRPr/>
          </a:p>
          <a:p>
            <a:pPr indent="-342900" lvl="0" marL="444500" rtl="0" algn="l">
              <a:lnSpc>
                <a:spcPct val="110000"/>
              </a:lnSpc>
              <a:spcBef>
                <a:spcPts val="600"/>
              </a:spcBef>
              <a:spcAft>
                <a:spcPts val="0"/>
              </a:spcAft>
              <a:buSzPts val="2000"/>
              <a:buFont typeface="Arial"/>
              <a:buChar char="•"/>
            </a:pPr>
            <a:r>
              <a:rPr b="1" lang="en-GB"/>
              <a:t>Change can and will support the whole system:</a:t>
            </a:r>
            <a:endParaRPr/>
          </a:p>
          <a:p>
            <a:pPr indent="-342900" lvl="0" marL="444500" rtl="0" algn="l">
              <a:lnSpc>
                <a:spcPct val="110000"/>
              </a:lnSpc>
              <a:spcBef>
                <a:spcPts val="600"/>
              </a:spcBef>
              <a:spcAft>
                <a:spcPts val="0"/>
              </a:spcAft>
              <a:buSzPts val="2000"/>
              <a:buFont typeface="Noto Sans Symbols"/>
              <a:buChar char="⮚"/>
            </a:pPr>
            <a:r>
              <a:rPr i="1" lang="en-GB"/>
              <a:t>Grid related: </a:t>
            </a:r>
            <a:r>
              <a:rPr lang="en-GB">
                <a:solidFill>
                  <a:srgbClr val="000000"/>
                </a:solidFill>
                <a:latin typeface="Helvetica Neue"/>
                <a:ea typeface="Helvetica Neue"/>
                <a:cs typeface="Helvetica Neue"/>
                <a:sym typeface="Helvetica Neue"/>
              </a:rPr>
              <a:t>energy security, flexibility, reliability, resilience, optimised grid infrastructure costs, mini-grids, storage</a:t>
            </a:r>
            <a:endParaRPr/>
          </a:p>
          <a:p>
            <a:pPr indent="-342900" lvl="0" marL="444500" rtl="0" algn="l">
              <a:lnSpc>
                <a:spcPct val="110000"/>
              </a:lnSpc>
              <a:spcBef>
                <a:spcPts val="600"/>
              </a:spcBef>
              <a:spcAft>
                <a:spcPts val="0"/>
              </a:spcAft>
              <a:buSzPts val="2000"/>
              <a:buFont typeface="Noto Sans Symbols"/>
              <a:buChar char="⮚"/>
            </a:pPr>
            <a:r>
              <a:rPr i="1" lang="en-GB"/>
              <a:t>Supply changes: </a:t>
            </a:r>
            <a:r>
              <a:rPr lang="en-GB">
                <a:solidFill>
                  <a:srgbClr val="000000"/>
                </a:solidFill>
                <a:latin typeface="Helvetica Neue"/>
                <a:ea typeface="Helvetica Neue"/>
                <a:cs typeface="Helvetica Neue"/>
                <a:sym typeface="Helvetica Neue"/>
              </a:rPr>
              <a:t>increased renewable integration, storage</a:t>
            </a:r>
            <a:endParaRPr/>
          </a:p>
          <a:p>
            <a:pPr indent="-342900" lvl="0" marL="444500" rtl="0" algn="l">
              <a:lnSpc>
                <a:spcPct val="110000"/>
              </a:lnSpc>
              <a:spcBef>
                <a:spcPts val="600"/>
              </a:spcBef>
              <a:spcAft>
                <a:spcPts val="0"/>
              </a:spcAft>
              <a:buSzPts val="2000"/>
              <a:buFont typeface="Noto Sans Symbols"/>
              <a:buChar char="⮚"/>
            </a:pPr>
            <a:r>
              <a:rPr i="1" lang="en-GB"/>
              <a:t>Demand changes: </a:t>
            </a:r>
            <a:r>
              <a:rPr lang="en-GB">
                <a:solidFill>
                  <a:srgbClr val="000000"/>
                </a:solidFill>
                <a:latin typeface="Helvetica Neue"/>
                <a:ea typeface="Helvetica Neue"/>
                <a:cs typeface="Helvetica Neue"/>
                <a:sym typeface="Helvetica Neue"/>
              </a:rPr>
              <a:t>EV integration, heat pumps</a:t>
            </a:r>
            <a:endParaRPr/>
          </a:p>
          <a:p>
            <a:pPr indent="0" lvl="0" marL="101600" rtl="0" algn="l">
              <a:lnSpc>
                <a:spcPct val="110000"/>
              </a:lnSpc>
              <a:spcBef>
                <a:spcPts val="600"/>
              </a:spcBef>
              <a:spcAft>
                <a:spcPts val="0"/>
              </a:spcAft>
              <a:buSzPts val="2000"/>
              <a:buNone/>
            </a:pPr>
            <a:r>
              <a:t/>
            </a:r>
            <a:endParaRPr/>
          </a:p>
          <a:p>
            <a:pPr indent="0" lvl="0" marL="101600" rtl="0" algn="l">
              <a:lnSpc>
                <a:spcPct val="110000"/>
              </a:lnSpc>
              <a:spcBef>
                <a:spcPts val="600"/>
              </a:spcBef>
              <a:spcAft>
                <a:spcPts val="0"/>
              </a:spcAft>
              <a:buSzPts val="2000"/>
              <a:buNone/>
            </a:pPr>
            <a:r>
              <a:t/>
            </a:r>
            <a:endParaRPr/>
          </a:p>
          <a:p>
            <a:pPr indent="0" lvl="0" marL="101600" rtl="0" algn="l">
              <a:lnSpc>
                <a:spcPct val="110000"/>
              </a:lnSpc>
              <a:spcBef>
                <a:spcPts val="600"/>
              </a:spcBef>
              <a:spcAft>
                <a:spcPts val="300"/>
              </a:spcAft>
              <a:buSzPts val="2000"/>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6"/>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How to Identify System Needs</a:t>
            </a:r>
            <a:endParaRPr/>
          </a:p>
        </p:txBody>
      </p:sp>
      <p:sp>
        <p:nvSpPr>
          <p:cNvPr id="99" name="Google Shape;99;p6"/>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57200" lvl="0" marL="558800" rtl="0" algn="l">
              <a:lnSpc>
                <a:spcPct val="110000"/>
              </a:lnSpc>
              <a:spcBef>
                <a:spcPts val="300"/>
              </a:spcBef>
              <a:spcAft>
                <a:spcPts val="0"/>
              </a:spcAft>
              <a:buClr>
                <a:schemeClr val="dk1"/>
              </a:buClr>
              <a:buSzPts val="2000"/>
              <a:buFont typeface="Arial"/>
              <a:buAutoNum type="arabicPeriod"/>
            </a:pPr>
            <a:r>
              <a:rPr b="1" lang="en-GB"/>
              <a:t>Future Energy Scenarios: </a:t>
            </a:r>
            <a:r>
              <a:rPr lang="en-GB"/>
              <a:t>they are </a:t>
            </a:r>
            <a:r>
              <a:rPr b="0" i="0" lang="en-GB">
                <a:solidFill>
                  <a:srgbClr val="000000"/>
                </a:solidFill>
              </a:rPr>
              <a:t>credible ways to decarbonise an energy system as we strive towards the 2050 target, whereby there are multiple sce</a:t>
            </a:r>
            <a:r>
              <a:rPr lang="en-GB">
                <a:solidFill>
                  <a:srgbClr val="000000"/>
                </a:solidFill>
              </a:rPr>
              <a:t>narios representing different pathways. </a:t>
            </a:r>
            <a:endParaRPr/>
          </a:p>
          <a:p>
            <a:pPr indent="-457200" lvl="0" marL="558800" rtl="0" algn="l">
              <a:lnSpc>
                <a:spcPct val="110000"/>
              </a:lnSpc>
              <a:spcBef>
                <a:spcPts val="600"/>
              </a:spcBef>
              <a:spcAft>
                <a:spcPts val="0"/>
              </a:spcAft>
              <a:buClr>
                <a:schemeClr val="dk1"/>
              </a:buClr>
              <a:buSzPts val="2000"/>
              <a:buFont typeface="Arial"/>
              <a:buAutoNum type="arabicPeriod"/>
            </a:pPr>
            <a:r>
              <a:rPr b="1" lang="en-GB"/>
              <a:t>Identify Future Capability Requirements: </a:t>
            </a:r>
            <a:r>
              <a:rPr lang="en-GB"/>
              <a:t>process that must consider many aspects, of how to develop the grid but also optimise the current capabilities. </a:t>
            </a:r>
            <a:endParaRPr/>
          </a:p>
          <a:p>
            <a:pPr indent="-457200" lvl="0" marL="558800" rtl="0" algn="l">
              <a:lnSpc>
                <a:spcPct val="110000"/>
              </a:lnSpc>
              <a:spcBef>
                <a:spcPts val="600"/>
              </a:spcBef>
              <a:spcAft>
                <a:spcPts val="0"/>
              </a:spcAft>
              <a:buClr>
                <a:schemeClr val="dk1"/>
              </a:buClr>
              <a:buSzPts val="2000"/>
              <a:buFont typeface="Arial"/>
              <a:buAutoNum type="arabicPeriod"/>
            </a:pPr>
            <a:r>
              <a:rPr b="1" lang="en-GB"/>
              <a:t>Identify Future Options: </a:t>
            </a:r>
            <a:r>
              <a:rPr lang="en-GB"/>
              <a:t>once you have the minimum capability requirements of the (transmission and distribution) system (s), you can identify all the available options. Often looking at long term solutions, but also short- or medium- term solutions in the meantime.</a:t>
            </a:r>
            <a:endParaRPr/>
          </a:p>
          <a:p>
            <a:pPr indent="-457200" lvl="0" marL="558800" rtl="0" algn="l">
              <a:lnSpc>
                <a:spcPct val="110000"/>
              </a:lnSpc>
              <a:spcBef>
                <a:spcPts val="600"/>
              </a:spcBef>
              <a:spcAft>
                <a:spcPts val="0"/>
              </a:spcAft>
              <a:buClr>
                <a:schemeClr val="dk1"/>
              </a:buClr>
              <a:buSzPts val="2000"/>
              <a:buFont typeface="Arial"/>
              <a:buAutoNum type="arabicPeriod"/>
            </a:pPr>
            <a:r>
              <a:rPr b="1" lang="en-GB"/>
              <a:t>Cost-Benefit Analysis: </a:t>
            </a:r>
            <a:r>
              <a:rPr lang="en-GB"/>
              <a:t>this type of analysis </a:t>
            </a:r>
            <a:r>
              <a:rPr b="1" lang="en-GB"/>
              <a:t>compares forecast capital costs </a:t>
            </a:r>
            <a:r>
              <a:rPr lang="en-GB"/>
              <a:t>and </a:t>
            </a:r>
            <a:r>
              <a:rPr b="1" lang="en-GB"/>
              <a:t>monetised benefits </a:t>
            </a:r>
            <a:r>
              <a:rPr lang="en-GB"/>
              <a:t>over the project’s life to </a:t>
            </a:r>
            <a:r>
              <a:rPr i="1" lang="en-GB"/>
              <a:t>inform this investment recommendation</a:t>
            </a:r>
            <a:r>
              <a:rPr lang="en-GB"/>
              <a:t>.</a:t>
            </a:r>
            <a:endParaRPr/>
          </a:p>
          <a:p>
            <a:pPr indent="-457200" lvl="0" marL="558800" rtl="0" algn="l">
              <a:lnSpc>
                <a:spcPct val="110000"/>
              </a:lnSpc>
              <a:spcBef>
                <a:spcPts val="600"/>
              </a:spcBef>
              <a:spcAft>
                <a:spcPts val="0"/>
              </a:spcAft>
              <a:buClr>
                <a:schemeClr val="dk1"/>
              </a:buClr>
              <a:buSzPts val="2000"/>
              <a:buFont typeface="Arial"/>
              <a:buAutoNum type="arabicPeriod"/>
            </a:pPr>
            <a:r>
              <a:rPr b="1" lang="en-GB"/>
              <a:t>Assess and Select Options: </a:t>
            </a:r>
            <a:r>
              <a:rPr lang="en-GB"/>
              <a:t>this process is a good way of </a:t>
            </a:r>
            <a:r>
              <a:rPr i="1" lang="en-GB"/>
              <a:t>evaluating options </a:t>
            </a:r>
            <a:r>
              <a:rPr lang="en-GB"/>
              <a:t>once all </a:t>
            </a:r>
            <a:r>
              <a:rPr b="1" lang="en-GB"/>
              <a:t>economic information is available, </a:t>
            </a:r>
            <a:r>
              <a:rPr lang="en-GB"/>
              <a:t>mainly to identify the </a:t>
            </a:r>
            <a:r>
              <a:rPr i="1" lang="en-GB"/>
              <a:t>costs related to the permutations</a:t>
            </a:r>
            <a:r>
              <a:rPr lang="en-GB"/>
              <a:t>, whether they choose to proceed or delay. This could then be published in a report.</a:t>
            </a:r>
            <a:endParaRPr/>
          </a:p>
          <a:p>
            <a:pPr indent="-342900" lvl="0" marL="444500" rtl="0" algn="l">
              <a:lnSpc>
                <a:spcPct val="110000"/>
              </a:lnSpc>
              <a:spcBef>
                <a:spcPts val="600"/>
              </a:spcBef>
              <a:spcAft>
                <a:spcPts val="0"/>
              </a:spcAft>
              <a:buSzPts val="2000"/>
              <a:buFont typeface="Arial"/>
              <a:buChar char="•"/>
            </a:pPr>
            <a:r>
              <a:rPr lang="en-GB">
                <a:solidFill>
                  <a:srgbClr val="FF0000"/>
                </a:solidFill>
              </a:rPr>
              <a:t>This whole process should be underpinned by having </a:t>
            </a:r>
            <a:r>
              <a:rPr i="1" lang="en-GB">
                <a:solidFill>
                  <a:srgbClr val="FF0000"/>
                </a:solidFill>
              </a:rPr>
              <a:t>a long-term plan in place that is the backbone of annual decision making.</a:t>
            </a:r>
            <a:endParaRPr i="1">
              <a:solidFill>
                <a:srgbClr val="FF0000"/>
              </a:solidFill>
            </a:endParaRPr>
          </a:p>
          <a:p>
            <a:pPr indent="-330200" lvl="0" marL="558800" rtl="0" algn="l">
              <a:lnSpc>
                <a:spcPct val="110000"/>
              </a:lnSpc>
              <a:spcBef>
                <a:spcPts val="600"/>
              </a:spcBef>
              <a:spcAft>
                <a:spcPts val="0"/>
              </a:spcAft>
              <a:buSzPts val="2000"/>
              <a:buFont typeface="Arial"/>
              <a:buNone/>
            </a:pPr>
            <a:r>
              <a:t/>
            </a:r>
            <a:endParaRPr/>
          </a:p>
          <a:p>
            <a:pPr indent="-330200" lvl="0" marL="558800" rtl="0" algn="l">
              <a:lnSpc>
                <a:spcPct val="110000"/>
              </a:lnSpc>
              <a:spcBef>
                <a:spcPts val="600"/>
              </a:spcBef>
              <a:spcAft>
                <a:spcPts val="0"/>
              </a:spcAft>
              <a:buClr>
                <a:schemeClr val="dk1"/>
              </a:buClr>
              <a:buSzPts val="2000"/>
              <a:buFont typeface="Arial"/>
              <a:buNone/>
            </a:pPr>
            <a:r>
              <a:t/>
            </a:r>
            <a:endParaRPr/>
          </a:p>
          <a:p>
            <a:pPr indent="-330200" lvl="0" marL="558800" rtl="0" algn="l">
              <a:lnSpc>
                <a:spcPct val="110000"/>
              </a:lnSpc>
              <a:spcBef>
                <a:spcPts val="600"/>
              </a:spcBef>
              <a:spcAft>
                <a:spcPts val="300"/>
              </a:spcAft>
              <a:buClr>
                <a:schemeClr val="dk1"/>
              </a:buClr>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System ‘Value’ Perspective</a:t>
            </a:r>
            <a:endParaRPr/>
          </a:p>
        </p:txBody>
      </p:sp>
      <p:sp>
        <p:nvSpPr>
          <p:cNvPr id="106" name="Google Shape;106;p7"/>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57200" lvl="0" marL="558800" rtl="0" algn="l">
              <a:lnSpc>
                <a:spcPct val="110000"/>
              </a:lnSpc>
              <a:spcBef>
                <a:spcPts val="300"/>
              </a:spcBef>
              <a:spcAft>
                <a:spcPts val="0"/>
              </a:spcAft>
              <a:buSzPts val="2000"/>
              <a:buFont typeface="Arial"/>
              <a:buChar char="•"/>
            </a:pPr>
            <a:r>
              <a:rPr b="1" lang="en-GB"/>
              <a:t>Environment</a:t>
            </a:r>
            <a:endParaRPr/>
          </a:p>
          <a:p>
            <a:pPr indent="-457200" lvl="0" marL="558800" rtl="0" algn="l">
              <a:lnSpc>
                <a:spcPct val="110000"/>
              </a:lnSpc>
              <a:spcBef>
                <a:spcPts val="600"/>
              </a:spcBef>
              <a:spcAft>
                <a:spcPts val="0"/>
              </a:spcAft>
              <a:buSzPts val="2000"/>
              <a:buFont typeface="Noto Sans Symbols"/>
              <a:buChar char="⮚"/>
            </a:pPr>
            <a:r>
              <a:rPr lang="en-GB"/>
              <a:t>With more detailed understanding of options, the greater the understanding of the environmental impact will be – in terms of implementation and long-term impacts.</a:t>
            </a:r>
            <a:endParaRPr/>
          </a:p>
          <a:p>
            <a:pPr indent="-457200" lvl="0" marL="558800" rtl="0" algn="l">
              <a:lnSpc>
                <a:spcPct val="110000"/>
              </a:lnSpc>
              <a:spcBef>
                <a:spcPts val="600"/>
              </a:spcBef>
              <a:spcAft>
                <a:spcPts val="0"/>
              </a:spcAft>
              <a:buSzPts val="2000"/>
              <a:buFont typeface="Noto Sans Symbols"/>
              <a:buChar char="⮚"/>
            </a:pPr>
            <a:r>
              <a:rPr lang="en-GB"/>
              <a:t>Life cycle analyses.</a:t>
            </a:r>
            <a:endParaRPr/>
          </a:p>
          <a:p>
            <a:pPr indent="-457200" lvl="0" marL="558800" rtl="0" algn="l">
              <a:lnSpc>
                <a:spcPct val="110000"/>
              </a:lnSpc>
              <a:spcBef>
                <a:spcPts val="600"/>
              </a:spcBef>
              <a:spcAft>
                <a:spcPts val="0"/>
              </a:spcAft>
              <a:buSzPts val="2000"/>
              <a:buFont typeface="Arial"/>
              <a:buChar char="•"/>
            </a:pPr>
            <a:r>
              <a:rPr b="1" lang="en-GB"/>
              <a:t>Society</a:t>
            </a:r>
            <a:endParaRPr/>
          </a:p>
          <a:p>
            <a:pPr indent="-457200" lvl="0" marL="558800" rtl="0" algn="l">
              <a:lnSpc>
                <a:spcPct val="110000"/>
              </a:lnSpc>
              <a:spcBef>
                <a:spcPts val="600"/>
              </a:spcBef>
              <a:spcAft>
                <a:spcPts val="0"/>
              </a:spcAft>
              <a:buSzPts val="2000"/>
              <a:buFont typeface="Noto Sans Symbols"/>
              <a:buChar char="⮚"/>
            </a:pPr>
            <a:r>
              <a:rPr lang="en-GB">
                <a:solidFill>
                  <a:srgbClr val="000000"/>
                </a:solidFill>
                <a:latin typeface="Helvetica Neue"/>
                <a:ea typeface="Helvetica Neue"/>
                <a:cs typeface="Helvetica Neue"/>
                <a:sym typeface="Helvetica Neue"/>
              </a:rPr>
              <a:t>Societal impact is increasingly important as community acceptance for large infrastructure projects can significantly impact the timelines.</a:t>
            </a:r>
            <a:endParaRPr/>
          </a:p>
          <a:p>
            <a:pPr indent="-457200" lvl="0" marL="558800" rtl="0" algn="l">
              <a:lnSpc>
                <a:spcPct val="110000"/>
              </a:lnSpc>
              <a:spcBef>
                <a:spcPts val="600"/>
              </a:spcBef>
              <a:spcAft>
                <a:spcPts val="0"/>
              </a:spcAft>
              <a:buSzPts val="2000"/>
              <a:buFont typeface="Noto Sans Symbols"/>
              <a:buChar char="⮚"/>
            </a:pPr>
            <a:r>
              <a:rPr lang="en-GB">
                <a:solidFill>
                  <a:srgbClr val="000000"/>
                </a:solidFill>
                <a:latin typeface="Helvetica Neue"/>
                <a:ea typeface="Helvetica Neue"/>
                <a:cs typeface="Helvetica Neue"/>
                <a:sym typeface="Helvetica Neue"/>
              </a:rPr>
              <a:t>As well as this, development to the grid should consider how they can add value to society.</a:t>
            </a:r>
            <a:endParaRPr/>
          </a:p>
          <a:p>
            <a:pPr indent="-457200" lvl="0" marL="558800" rtl="0" algn="l">
              <a:lnSpc>
                <a:spcPct val="110000"/>
              </a:lnSpc>
              <a:spcBef>
                <a:spcPts val="600"/>
              </a:spcBef>
              <a:spcAft>
                <a:spcPts val="0"/>
              </a:spcAft>
              <a:buSzPts val="2000"/>
              <a:buFont typeface="Arial"/>
              <a:buChar char="•"/>
            </a:pPr>
            <a:r>
              <a:rPr b="1" lang="en-GB"/>
              <a:t>Economy</a:t>
            </a:r>
            <a:endParaRPr/>
          </a:p>
          <a:p>
            <a:pPr indent="-457200" lvl="0" marL="558800" rtl="0" algn="l">
              <a:lnSpc>
                <a:spcPct val="110000"/>
              </a:lnSpc>
              <a:spcBef>
                <a:spcPts val="600"/>
              </a:spcBef>
              <a:spcAft>
                <a:spcPts val="0"/>
              </a:spcAft>
              <a:buSzPts val="2000"/>
              <a:buFont typeface="Noto Sans Symbols"/>
              <a:buChar char="⮚"/>
            </a:pPr>
            <a:r>
              <a:rPr lang="en-GB"/>
              <a:t>In terms of cost, but also does it provide any short- or long-term benefit to the economy?</a:t>
            </a:r>
            <a:endParaRPr/>
          </a:p>
          <a:p>
            <a:pPr indent="-457200" lvl="0" marL="558800" rtl="0" algn="l">
              <a:lnSpc>
                <a:spcPct val="110000"/>
              </a:lnSpc>
              <a:spcBef>
                <a:spcPts val="600"/>
              </a:spcBef>
              <a:spcAft>
                <a:spcPts val="0"/>
              </a:spcAft>
              <a:buSzPts val="2000"/>
              <a:buFont typeface="Arial"/>
              <a:buChar char="•"/>
            </a:pPr>
            <a:r>
              <a:rPr b="1" lang="en-GB"/>
              <a:t>Technical</a:t>
            </a:r>
            <a:endParaRPr/>
          </a:p>
          <a:p>
            <a:pPr indent="-342900" lvl="0" marL="444500" rtl="0" algn="l">
              <a:lnSpc>
                <a:spcPct val="110000"/>
              </a:lnSpc>
              <a:spcBef>
                <a:spcPts val="600"/>
              </a:spcBef>
              <a:spcAft>
                <a:spcPts val="0"/>
              </a:spcAft>
              <a:buSzPts val="2000"/>
              <a:buFont typeface="Noto Sans Symbols"/>
              <a:buChar char="⮚"/>
            </a:pPr>
            <a:r>
              <a:rPr lang="en-GB"/>
              <a:t>Such as a boundary capability assessment. To see what is the greatest power transfer that can be achieved without breaching any limitation. Thermal loading, voltage and stability boundary limitations are assessed to find the maximum boundary power transfer capability. </a:t>
            </a:r>
            <a:endParaRPr/>
          </a:p>
          <a:p>
            <a:pPr indent="-330200" lvl="0" marL="558800" rtl="0" algn="l">
              <a:lnSpc>
                <a:spcPct val="110000"/>
              </a:lnSpc>
              <a:spcBef>
                <a:spcPts val="600"/>
              </a:spcBef>
              <a:spcAft>
                <a:spcPts val="300"/>
              </a:spcAft>
              <a:buSzPts val="2000"/>
              <a:buFont typeface="Noto Sans Symbols"/>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A diagram of a flowchart&#10;&#10;Description automatically generated" id="112" name="Google Shape;112;p8"/>
          <p:cNvPicPr preferRelativeResize="0"/>
          <p:nvPr/>
        </p:nvPicPr>
        <p:blipFill rotWithShape="1">
          <a:blip r:embed="rId3">
            <a:alphaModFix/>
          </a:blip>
          <a:srcRect b="0" l="0" r="0" t="0"/>
          <a:stretch/>
        </p:blipFill>
        <p:spPr>
          <a:xfrm>
            <a:off x="803561" y="1237191"/>
            <a:ext cx="10362801" cy="4983499"/>
          </a:xfrm>
          <a:prstGeom prst="rect">
            <a:avLst/>
          </a:prstGeom>
          <a:noFill/>
          <a:ln>
            <a:noFill/>
          </a:ln>
        </p:spPr>
      </p:pic>
      <p:sp>
        <p:nvSpPr>
          <p:cNvPr id="113" name="Google Shape;113;p8"/>
          <p:cNvSpPr txBox="1"/>
          <p:nvPr/>
        </p:nvSpPr>
        <p:spPr>
          <a:xfrm>
            <a:off x="568035" y="344922"/>
            <a:ext cx="820189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chemeClr val="accent2"/>
                </a:solidFill>
                <a:latin typeface="Arial"/>
                <a:ea typeface="Arial"/>
                <a:cs typeface="Arial"/>
                <a:sym typeface="Arial"/>
              </a:rPr>
              <a:t>Example: Western Power Distribution, UK</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9"/>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Electricity Transition Playbook</a:t>
            </a:r>
            <a:endParaRPr b="0" i="0" sz="1800" u="none" cap="none" strike="noStrike">
              <a:solidFill>
                <a:srgbClr val="242424"/>
              </a:solidFill>
              <a:latin typeface="Arial"/>
              <a:ea typeface="Arial"/>
              <a:cs typeface="Arial"/>
              <a:sym typeface="Arial"/>
            </a:endParaRPr>
          </a:p>
        </p:txBody>
      </p:sp>
      <p:sp>
        <p:nvSpPr>
          <p:cNvPr id="120" name="Google Shape;120;p9"/>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Block 2: Delivery</a:t>
            </a:r>
            <a:endParaRPr/>
          </a:p>
        </p:txBody>
      </p: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2023-03-02T11:39:23Z</dcterms:created>
  <dc:creator>George, Megan (BEIS)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