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8"/>
  </p:notesMasterIdLst>
  <p:sldIdLst>
    <p:sldId id="297" r:id="rId5"/>
    <p:sldId id="264" r:id="rId6"/>
    <p:sldId id="272" r:id="rId7"/>
    <p:sldId id="298" r:id="rId8"/>
    <p:sldId id="273" r:id="rId9"/>
    <p:sldId id="356" r:id="rId10"/>
    <p:sldId id="274" r:id="rId11"/>
    <p:sldId id="275" r:id="rId12"/>
    <p:sldId id="276" r:id="rId13"/>
    <p:sldId id="277" r:id="rId14"/>
    <p:sldId id="278" r:id="rId15"/>
    <p:sldId id="279" r:id="rId16"/>
    <p:sldId id="282" r:id="rId17"/>
    <p:sldId id="283" r:id="rId18"/>
    <p:sldId id="284" r:id="rId19"/>
    <p:sldId id="285" r:id="rId20"/>
    <p:sldId id="280" r:id="rId21"/>
    <p:sldId id="281" r:id="rId22"/>
    <p:sldId id="286" r:id="rId23"/>
    <p:sldId id="287" r:id="rId24"/>
    <p:sldId id="288" r:id="rId25"/>
    <p:sldId id="289" r:id="rId26"/>
    <p:sldId id="290" r:id="rId27"/>
    <p:sldId id="296" r:id="rId28"/>
    <p:sldId id="353" r:id="rId29"/>
    <p:sldId id="271" r:id="rId30"/>
    <p:sldId id="354" r:id="rId31"/>
    <p:sldId id="355" r:id="rId32"/>
    <p:sldId id="291" r:id="rId33"/>
    <p:sldId id="292" r:id="rId34"/>
    <p:sldId id="295" r:id="rId35"/>
    <p:sldId id="294" r:id="rId36"/>
    <p:sldId id="269" r:id="rId3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hcda62pkC3d0VT8J8U9hPg==" hashData="TFkJeebT081q2IbOizI0JBxZrUXE0fkm6KI9y/cKmhbrEcOEGCgEb0JdrpUDTbCea4HwOedkAZhCVO2zGTSd/Q=="/>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9" roundtripDataSignature="AMtx7miC4h9XZJhYFypOKz07yp6KiatCo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514878-EC33-30E9-8854-F7AFDACDDE32}" name="Kavya Abeysundara" initials="KA" userId="1f6050f3a44159ab"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B15B1F-BF2F-562A-271A-126A7EBA86AC}" v="31" dt="2025-01-06T12:55:57.994"/>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68"/>
    <p:restoredTop sz="44872" autoAdjust="0"/>
  </p:normalViewPr>
  <p:slideViewPr>
    <p:cSldViewPr snapToGrid="0">
      <p:cViewPr varScale="1">
        <p:scale>
          <a:sx n="20" d="100"/>
          <a:sy n="20" d="100"/>
        </p:scale>
        <p:origin x="2428" y="2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customschemas.google.com/relationships/presentationmetadata" Target="meta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vya Abeysundara" userId="1f6050f3a44159ab" providerId="LiveId" clId="{598E1DD6-945F-4EA0-93EB-B4C57C566BE0}"/>
    <pc:docChg chg="custSel addSld modSld sldOrd">
      <pc:chgData name="Kavya Abeysundara" userId="1f6050f3a44159ab" providerId="LiveId" clId="{598E1DD6-945F-4EA0-93EB-B4C57C566BE0}" dt="2025-07-07T10:50:33.618" v="2037" actId="120"/>
      <pc:docMkLst>
        <pc:docMk/>
      </pc:docMkLst>
      <pc:sldChg chg="addSp delSp modSp add mod modNotesTx">
        <pc:chgData name="Kavya Abeysundara" userId="1f6050f3a44159ab" providerId="LiveId" clId="{598E1DD6-945F-4EA0-93EB-B4C57C566BE0}" dt="2025-07-07T10:48:14.806" v="1829" actId="20577"/>
        <pc:sldMkLst>
          <pc:docMk/>
          <pc:sldMk cId="690728316" sldId="271"/>
        </pc:sldMkLst>
        <pc:spChg chg="add mod">
          <ac:chgData name="Kavya Abeysundara" userId="1f6050f3a44159ab" providerId="LiveId" clId="{598E1DD6-945F-4EA0-93EB-B4C57C566BE0}" dt="2025-07-01T12:04:41.455" v="808"/>
          <ac:spMkLst>
            <pc:docMk/>
            <pc:sldMk cId="690728316" sldId="271"/>
            <ac:spMk id="9" creationId="{A7112534-06FD-AFED-7743-02220EF321EB}"/>
          </ac:spMkLst>
        </pc:spChg>
        <pc:spChg chg="add mod">
          <ac:chgData name="Kavya Abeysundara" userId="1f6050f3a44159ab" providerId="LiveId" clId="{598E1DD6-945F-4EA0-93EB-B4C57C566BE0}" dt="2025-07-01T12:04:41.455" v="808"/>
          <ac:spMkLst>
            <pc:docMk/>
            <pc:sldMk cId="690728316" sldId="271"/>
            <ac:spMk id="10" creationId="{FF30F728-3C40-C2A9-4318-79BEDC99FB57}"/>
          </ac:spMkLst>
        </pc:spChg>
      </pc:sldChg>
      <pc:sldChg chg="modSp mod modNotesTx">
        <pc:chgData name="Kavya Abeysundara" userId="1f6050f3a44159ab" providerId="LiveId" clId="{598E1DD6-945F-4EA0-93EB-B4C57C566BE0}" dt="2025-07-07T10:43:01.460" v="1542" actId="33524"/>
        <pc:sldMkLst>
          <pc:docMk/>
          <pc:sldMk cId="2592337578" sldId="273"/>
        </pc:sldMkLst>
        <pc:spChg chg="mod">
          <ac:chgData name="Kavya Abeysundara" userId="1f6050f3a44159ab" providerId="LiveId" clId="{598E1DD6-945F-4EA0-93EB-B4C57C566BE0}" dt="2025-07-01T11:58:26.059" v="266" actId="20577"/>
          <ac:spMkLst>
            <pc:docMk/>
            <pc:sldMk cId="2592337578" sldId="273"/>
            <ac:spMk id="7" creationId="{EA77F473-7C37-57A1-BC48-C4F5F97ECBFB}"/>
          </ac:spMkLst>
        </pc:spChg>
      </pc:sldChg>
      <pc:sldChg chg="modNotesTx">
        <pc:chgData name="Kavya Abeysundara" userId="1f6050f3a44159ab" providerId="LiveId" clId="{598E1DD6-945F-4EA0-93EB-B4C57C566BE0}" dt="2025-07-01T12:00:48.001" v="594" actId="113"/>
        <pc:sldMkLst>
          <pc:docMk/>
          <pc:sldMk cId="239449891" sldId="274"/>
        </pc:sldMkLst>
      </pc:sldChg>
      <pc:sldChg chg="modNotesTx">
        <pc:chgData name="Kavya Abeysundara" userId="1f6050f3a44159ab" providerId="LiveId" clId="{598E1DD6-945F-4EA0-93EB-B4C57C566BE0}" dt="2025-07-01T12:01:30.310" v="616" actId="20577"/>
        <pc:sldMkLst>
          <pc:docMk/>
          <pc:sldMk cId="3317860786" sldId="283"/>
        </pc:sldMkLst>
      </pc:sldChg>
      <pc:sldChg chg="modSp mod">
        <pc:chgData name="Kavya Abeysundara" userId="1f6050f3a44159ab" providerId="LiveId" clId="{598E1DD6-945F-4EA0-93EB-B4C57C566BE0}" dt="2025-07-01T12:05:21.584" v="826" actId="20577"/>
        <pc:sldMkLst>
          <pc:docMk/>
          <pc:sldMk cId="4243332909" sldId="291"/>
        </pc:sldMkLst>
        <pc:spChg chg="mod">
          <ac:chgData name="Kavya Abeysundara" userId="1f6050f3a44159ab" providerId="LiveId" clId="{598E1DD6-945F-4EA0-93EB-B4C57C566BE0}" dt="2025-07-01T12:05:21.584" v="826" actId="20577"/>
          <ac:spMkLst>
            <pc:docMk/>
            <pc:sldMk cId="4243332909" sldId="291"/>
            <ac:spMk id="2" creationId="{AC9848AE-B8AE-40BA-E580-16F64A4A540E}"/>
          </ac:spMkLst>
        </pc:spChg>
        <pc:spChg chg="mod">
          <ac:chgData name="Kavya Abeysundara" userId="1f6050f3a44159ab" providerId="LiveId" clId="{598E1DD6-945F-4EA0-93EB-B4C57C566BE0}" dt="2025-07-01T12:05:20.015" v="824" actId="20577"/>
          <ac:spMkLst>
            <pc:docMk/>
            <pc:sldMk cId="4243332909" sldId="291"/>
            <ac:spMk id="6" creationId="{6C656983-BEF5-B75E-6286-D68B9BD27027}"/>
          </ac:spMkLst>
        </pc:spChg>
      </pc:sldChg>
      <pc:sldChg chg="modSp mod modNotesTx">
        <pc:chgData name="Kavya Abeysundara" userId="1f6050f3a44159ab" providerId="LiveId" clId="{598E1DD6-945F-4EA0-93EB-B4C57C566BE0}" dt="2025-07-07T10:50:33.618" v="2037" actId="120"/>
        <pc:sldMkLst>
          <pc:docMk/>
          <pc:sldMk cId="3812016578" sldId="292"/>
        </pc:sldMkLst>
        <pc:spChg chg="mod">
          <ac:chgData name="Kavya Abeysundara" userId="1f6050f3a44159ab" providerId="LiveId" clId="{598E1DD6-945F-4EA0-93EB-B4C57C566BE0}" dt="2025-07-01T12:05:26.221" v="830" actId="20577"/>
          <ac:spMkLst>
            <pc:docMk/>
            <pc:sldMk cId="3812016578" sldId="292"/>
            <ac:spMk id="2" creationId="{BCE99EF5-E230-FC0E-8FD8-108FA6921CC7}"/>
          </ac:spMkLst>
        </pc:spChg>
      </pc:sldChg>
      <pc:sldChg chg="modNotesTx">
        <pc:chgData name="Kavya Abeysundara" userId="1f6050f3a44159ab" providerId="LiveId" clId="{598E1DD6-945F-4EA0-93EB-B4C57C566BE0}" dt="2025-07-01T12:03:08.001" v="765" actId="20577"/>
        <pc:sldMkLst>
          <pc:docMk/>
          <pc:sldMk cId="810610945" sldId="296"/>
        </pc:sldMkLst>
      </pc:sldChg>
      <pc:sldChg chg="addSp delSp modSp new mod ord modNotesTx">
        <pc:chgData name="Kavya Abeysundara" userId="1f6050f3a44159ab" providerId="LiveId" clId="{598E1DD6-945F-4EA0-93EB-B4C57C566BE0}" dt="2025-07-07T10:38:00.208" v="1015" actId="20577"/>
        <pc:sldMkLst>
          <pc:docMk/>
          <pc:sldMk cId="540728224" sldId="298"/>
        </pc:sldMkLst>
        <pc:spChg chg="add mod">
          <ac:chgData name="Kavya Abeysundara" userId="1f6050f3a44159ab" providerId="LiveId" clId="{598E1DD6-945F-4EA0-93EB-B4C57C566BE0}" dt="2025-07-01T11:50:38.522" v="18" actId="20577"/>
          <ac:spMkLst>
            <pc:docMk/>
            <pc:sldMk cId="540728224" sldId="298"/>
            <ac:spMk id="4" creationId="{02EE640A-6DFD-6DC6-EDBD-C4C68F88E50E}"/>
          </ac:spMkLst>
        </pc:spChg>
        <pc:spChg chg="add mod">
          <ac:chgData name="Kavya Abeysundara" userId="1f6050f3a44159ab" providerId="LiveId" clId="{598E1DD6-945F-4EA0-93EB-B4C57C566BE0}" dt="2025-07-01T11:49:50.725" v="5" actId="1076"/>
          <ac:spMkLst>
            <pc:docMk/>
            <pc:sldMk cId="540728224" sldId="298"/>
            <ac:spMk id="5" creationId="{C8591A00-FC92-9602-5ACC-8D0FDA8CAC63}"/>
          </ac:spMkLst>
        </pc:spChg>
        <pc:spChg chg="add mod">
          <ac:chgData name="Kavya Abeysundara" userId="1f6050f3a44159ab" providerId="LiveId" clId="{598E1DD6-945F-4EA0-93EB-B4C57C566BE0}" dt="2025-07-01T11:51:39.268" v="63" actId="1076"/>
          <ac:spMkLst>
            <pc:docMk/>
            <pc:sldMk cId="540728224" sldId="298"/>
            <ac:spMk id="6" creationId="{1AB91459-4D17-E6FE-2E12-18E213FF477D}"/>
          </ac:spMkLst>
        </pc:spChg>
        <pc:spChg chg="add mod">
          <ac:chgData name="Kavya Abeysundara" userId="1f6050f3a44159ab" providerId="LiveId" clId="{598E1DD6-945F-4EA0-93EB-B4C57C566BE0}" dt="2025-07-01T11:55:34.059" v="116" actId="1076"/>
          <ac:spMkLst>
            <pc:docMk/>
            <pc:sldMk cId="540728224" sldId="298"/>
            <ac:spMk id="7" creationId="{A78E20D5-624D-C098-980C-5105004B01C4}"/>
          </ac:spMkLst>
        </pc:spChg>
        <pc:spChg chg="add mod">
          <ac:chgData name="Kavya Abeysundara" userId="1f6050f3a44159ab" providerId="LiveId" clId="{598E1DD6-945F-4EA0-93EB-B4C57C566BE0}" dt="2025-07-01T11:55:36.210" v="117" actId="1076"/>
          <ac:spMkLst>
            <pc:docMk/>
            <pc:sldMk cId="540728224" sldId="298"/>
            <ac:spMk id="8" creationId="{9F24C67C-E60F-EEA9-0F7B-5E08B54447E5}"/>
          </ac:spMkLst>
        </pc:spChg>
        <pc:spChg chg="add mod">
          <ac:chgData name="Kavya Abeysundara" userId="1f6050f3a44159ab" providerId="LiveId" clId="{598E1DD6-945F-4EA0-93EB-B4C57C566BE0}" dt="2025-07-04T07:20:14.444" v="907" actId="313"/>
          <ac:spMkLst>
            <pc:docMk/>
            <pc:sldMk cId="540728224" sldId="298"/>
            <ac:spMk id="9" creationId="{3B760CBA-AF36-9FA4-AC2D-AA872372C906}"/>
          </ac:spMkLst>
        </pc:spChg>
      </pc:sldChg>
      <pc:sldChg chg="addSp delSp modSp add mod modNotesTx">
        <pc:chgData name="Kavya Abeysundara" userId="1f6050f3a44159ab" providerId="LiveId" clId="{598E1DD6-945F-4EA0-93EB-B4C57C566BE0}" dt="2025-07-07T10:45:27.855" v="1613" actId="20577"/>
        <pc:sldMkLst>
          <pc:docMk/>
          <pc:sldMk cId="3619925803" sldId="353"/>
        </pc:sldMkLst>
        <pc:spChg chg="add mod">
          <ac:chgData name="Kavya Abeysundara" userId="1f6050f3a44159ab" providerId="LiveId" clId="{598E1DD6-945F-4EA0-93EB-B4C57C566BE0}" dt="2025-07-01T12:04:27.674" v="804" actId="20577"/>
          <ac:spMkLst>
            <pc:docMk/>
            <pc:sldMk cId="3619925803" sldId="353"/>
            <ac:spMk id="7" creationId="{5678BE14-09EA-9DD7-CC51-BAEA9AE1DC09}"/>
          </ac:spMkLst>
        </pc:spChg>
        <pc:spChg chg="add mod">
          <ac:chgData name="Kavya Abeysundara" userId="1f6050f3a44159ab" providerId="LiveId" clId="{598E1DD6-945F-4EA0-93EB-B4C57C566BE0}" dt="2025-07-01T12:04:17.973" v="773"/>
          <ac:spMkLst>
            <pc:docMk/>
            <pc:sldMk cId="3619925803" sldId="353"/>
            <ac:spMk id="8" creationId="{BB7D15D7-BD86-0F70-5A53-F4D0C0FCDEA5}"/>
          </ac:spMkLst>
        </pc:spChg>
      </pc:sldChg>
      <pc:sldChg chg="addSp delSp modSp add mod">
        <pc:chgData name="Kavya Abeysundara" userId="1f6050f3a44159ab" providerId="LiveId" clId="{598E1DD6-945F-4EA0-93EB-B4C57C566BE0}" dt="2025-07-01T12:04:51.083" v="812"/>
        <pc:sldMkLst>
          <pc:docMk/>
          <pc:sldMk cId="4015798845" sldId="354"/>
        </pc:sldMkLst>
        <pc:spChg chg="add mod">
          <ac:chgData name="Kavya Abeysundara" userId="1f6050f3a44159ab" providerId="LiveId" clId="{598E1DD6-945F-4EA0-93EB-B4C57C566BE0}" dt="2025-07-01T12:04:51.083" v="812"/>
          <ac:spMkLst>
            <pc:docMk/>
            <pc:sldMk cId="4015798845" sldId="354"/>
            <ac:spMk id="8" creationId="{3060C8FB-9131-1839-9265-204F63B266B1}"/>
          </ac:spMkLst>
        </pc:spChg>
        <pc:spChg chg="add mod">
          <ac:chgData name="Kavya Abeysundara" userId="1f6050f3a44159ab" providerId="LiveId" clId="{598E1DD6-945F-4EA0-93EB-B4C57C566BE0}" dt="2025-07-01T12:04:51.083" v="812"/>
          <ac:spMkLst>
            <pc:docMk/>
            <pc:sldMk cId="4015798845" sldId="354"/>
            <ac:spMk id="10" creationId="{49772DAC-2206-77AE-5999-9A2FCB938166}"/>
          </ac:spMkLst>
        </pc:spChg>
      </pc:sldChg>
      <pc:sldChg chg="addSp delSp modSp add mod modNotesTx">
        <pc:chgData name="Kavya Abeysundara" userId="1f6050f3a44159ab" providerId="LiveId" clId="{598E1DD6-945F-4EA0-93EB-B4C57C566BE0}" dt="2025-07-07T10:49:45.247" v="1915" actId="20577"/>
        <pc:sldMkLst>
          <pc:docMk/>
          <pc:sldMk cId="481698542" sldId="355"/>
        </pc:sldMkLst>
        <pc:spChg chg="add mod">
          <ac:chgData name="Kavya Abeysundara" userId="1f6050f3a44159ab" providerId="LiveId" clId="{598E1DD6-945F-4EA0-93EB-B4C57C566BE0}" dt="2025-07-01T12:04:55.551" v="814"/>
          <ac:spMkLst>
            <pc:docMk/>
            <pc:sldMk cId="481698542" sldId="355"/>
            <ac:spMk id="9" creationId="{4C62700B-1B38-B51C-A6D3-0C6A686315CA}"/>
          </ac:spMkLst>
        </pc:spChg>
        <pc:spChg chg="add mod">
          <ac:chgData name="Kavya Abeysundara" userId="1f6050f3a44159ab" providerId="LiveId" clId="{598E1DD6-945F-4EA0-93EB-B4C57C566BE0}" dt="2025-07-01T12:04:55.551" v="814"/>
          <ac:spMkLst>
            <pc:docMk/>
            <pc:sldMk cId="481698542" sldId="355"/>
            <ac:spMk id="10" creationId="{A77A0815-C28A-2861-24AA-1D253F8CFA69}"/>
          </ac:spMkLst>
        </pc:spChg>
      </pc:sldChg>
      <pc:sldChg chg="addSp delSp modSp add mod">
        <pc:chgData name="Kavya Abeysundara" userId="1f6050f3a44159ab" providerId="LiveId" clId="{598E1DD6-945F-4EA0-93EB-B4C57C566BE0}" dt="2025-07-04T07:24:08.369" v="913" actId="20577"/>
        <pc:sldMkLst>
          <pc:docMk/>
          <pc:sldMk cId="3231046899" sldId="356"/>
        </pc:sldMkLst>
        <pc:spChg chg="add mod">
          <ac:chgData name="Kavya Abeysundara" userId="1f6050f3a44159ab" providerId="LiveId" clId="{598E1DD6-945F-4EA0-93EB-B4C57C566BE0}" dt="2025-07-04T07:24:08.369" v="913" actId="20577"/>
          <ac:spMkLst>
            <pc:docMk/>
            <pc:sldMk cId="3231046899" sldId="356"/>
            <ac:spMk id="10" creationId="{FF915254-F5CF-0D2C-C7EB-D05253BF16B8}"/>
          </ac:spMkLst>
        </pc:spChg>
        <pc:spChg chg="add mod">
          <ac:chgData name="Kavya Abeysundara" userId="1f6050f3a44159ab" providerId="LiveId" clId="{598E1DD6-945F-4EA0-93EB-B4C57C566BE0}" dt="2025-07-04T07:24:03.812" v="911"/>
          <ac:spMkLst>
            <pc:docMk/>
            <pc:sldMk cId="3231046899" sldId="356"/>
            <ac:spMk id="11" creationId="{AFB25979-A2D2-611F-B7A6-B62ABDBE3D87}"/>
          </ac:spMkLst>
        </pc:spChg>
      </pc:sldChg>
    </pc:docChg>
  </pc:docChgLst>
  <pc:docChgLst>
    <pc:chgData name="Ashutosh.Bhagurkar" userId="e54b5c48-fd92-480c-8e66-acef16c1a8d2" providerId="ADAL" clId="{9CBEFC47-A5E9-4B8C-AC7C-0CBC77EBE85B}"/>
    <pc:docChg chg="custSel addSld delSld modSld">
      <pc:chgData name="Ashutosh.Bhagurkar" userId="e54b5c48-fd92-480c-8e66-acef16c1a8d2" providerId="ADAL" clId="{9CBEFC47-A5E9-4B8C-AC7C-0CBC77EBE85B}" dt="2025-03-15T17:19:53.036" v="38" actId="1076"/>
      <pc:docMkLst>
        <pc:docMk/>
      </pc:docMkLst>
      <pc:sldChg chg="del">
        <pc:chgData name="Ashutosh.Bhagurkar" userId="e54b5c48-fd92-480c-8e66-acef16c1a8d2" providerId="ADAL" clId="{9CBEFC47-A5E9-4B8C-AC7C-0CBC77EBE85B}" dt="2025-03-15T17:18:31.029" v="11" actId="47"/>
        <pc:sldMkLst>
          <pc:docMk/>
          <pc:sldMk cId="701856915" sldId="266"/>
        </pc:sldMkLst>
      </pc:sldChg>
      <pc:sldChg chg="modSp add del mod">
        <pc:chgData name="Ashutosh.Bhagurkar" userId="e54b5c48-fd92-480c-8e66-acef16c1a8d2" providerId="ADAL" clId="{9CBEFC47-A5E9-4B8C-AC7C-0CBC77EBE85B}" dt="2025-03-15T17:19:53.036" v="38" actId="1076"/>
        <pc:sldMkLst>
          <pc:docMk/>
          <pc:sldMk cId="169286684" sldId="269"/>
        </pc:sldMkLst>
      </pc:sldChg>
      <pc:sldChg chg="addSp delSp modSp add mod">
        <pc:chgData name="Ashutosh.Bhagurkar" userId="e54b5c48-fd92-480c-8e66-acef16c1a8d2" providerId="ADAL" clId="{9CBEFC47-A5E9-4B8C-AC7C-0CBC77EBE85B}" dt="2025-03-15T17:18:25.054" v="10" actId="207"/>
        <pc:sldMkLst>
          <pc:docMk/>
          <pc:sldMk cId="3698480142" sldId="297"/>
        </pc:sldMkLst>
      </pc:sldChg>
      <pc:sldMasterChg chg="delSldLayout">
        <pc:chgData name="Ashutosh.Bhagurkar" userId="e54b5c48-fd92-480c-8e66-acef16c1a8d2" providerId="ADAL" clId="{9CBEFC47-A5E9-4B8C-AC7C-0CBC77EBE85B}" dt="2025-03-15T17:18:38.692" v="12" actId="47"/>
        <pc:sldMasterMkLst>
          <pc:docMk/>
          <pc:sldMasterMk cId="0" sldId="2147483648"/>
        </pc:sldMasterMkLst>
        <pc:sldLayoutChg chg="del">
          <pc:chgData name="Ashutosh.Bhagurkar" userId="e54b5c48-fd92-480c-8e66-acef16c1a8d2" providerId="ADAL" clId="{9CBEFC47-A5E9-4B8C-AC7C-0CBC77EBE85B}" dt="2025-03-15T17:18:38.692" v="12" actId="47"/>
          <pc:sldLayoutMkLst>
            <pc:docMk/>
            <pc:sldMasterMk cId="0" sldId="2147483648"/>
            <pc:sldLayoutMk cId="0" sldId="2147483649"/>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21CB11-1702-44E0-B898-75D231740562}" type="doc">
      <dgm:prSet loTypeId="urn:microsoft.com/office/officeart/2005/8/layout/venn3" loCatId="relationship" qsTypeId="urn:microsoft.com/office/officeart/2005/8/quickstyle/simple1" qsCatId="simple" csTypeId="urn:microsoft.com/office/officeart/2005/8/colors/colorful1" csCatId="colorful" phldr="1"/>
      <dgm:spPr/>
      <dgm:t>
        <a:bodyPr/>
        <a:lstStyle/>
        <a:p>
          <a:endParaRPr lang="en-GB"/>
        </a:p>
      </dgm:t>
    </dgm:pt>
    <dgm:pt modelId="{9344F1A0-203A-417E-A342-6B00724B7ABA}">
      <dgm:prSet phldrT="[Text]" phldr="0"/>
      <dgm:spPr>
        <a:xfrm>
          <a:off x="2468" y="1180007"/>
          <a:ext cx="2476527" cy="2476527"/>
        </a:xfrm>
        <a:prstGeom prst="ellipse">
          <a:avLst/>
        </a:prstGeom>
        <a:solidFill>
          <a:srgbClr val="ED7D31">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n-GB">
              <a:solidFill>
                <a:sysClr val="windowText" lastClr="000000"/>
              </a:solidFill>
              <a:latin typeface="Calibri Light" panose="020F0302020204030204"/>
              <a:ea typeface="+mn-ea"/>
              <a:cs typeface="+mn-cs"/>
            </a:rPr>
            <a:t>Energy resources</a:t>
          </a:r>
          <a:endParaRPr lang="en-GB">
            <a:solidFill>
              <a:sysClr val="windowText" lastClr="000000"/>
            </a:solidFill>
            <a:latin typeface="Calibri" panose="020F0502020204030204"/>
            <a:ea typeface="+mn-ea"/>
            <a:cs typeface="+mn-cs"/>
          </a:endParaRPr>
        </a:p>
      </dgm:t>
    </dgm:pt>
    <dgm:pt modelId="{EE840C17-FC2C-415E-BE69-E4734C9DC87F}" type="parTrans" cxnId="{FBC1A080-E1B6-4D66-8CBC-92F3BC65399A}">
      <dgm:prSet/>
      <dgm:spPr/>
      <dgm:t>
        <a:bodyPr/>
        <a:lstStyle/>
        <a:p>
          <a:endParaRPr lang="en-GB"/>
        </a:p>
      </dgm:t>
    </dgm:pt>
    <dgm:pt modelId="{1EC05F70-505F-4E26-B40B-9EF90059D770}" type="sibTrans" cxnId="{FBC1A080-E1B6-4D66-8CBC-92F3BC65399A}">
      <dgm:prSet/>
      <dgm:spPr/>
      <dgm:t>
        <a:bodyPr/>
        <a:lstStyle/>
        <a:p>
          <a:endParaRPr lang="en-GB"/>
        </a:p>
      </dgm:t>
    </dgm:pt>
    <dgm:pt modelId="{4847FE14-7CA4-4E47-9B9D-0C92D457DDE2}">
      <dgm:prSet phldrT="[Text]" phldr="0"/>
      <dgm:spPr>
        <a:xfrm>
          <a:off x="1983690" y="1180007"/>
          <a:ext cx="2476527" cy="2476527"/>
        </a:xfrm>
        <a:prstGeom prst="ellipse">
          <a:avLst/>
        </a:prstGeom>
        <a:solidFill>
          <a:srgbClr val="A5A5A5">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n-GB">
              <a:solidFill>
                <a:sysClr val="windowText" lastClr="000000"/>
              </a:solidFill>
              <a:latin typeface="Calibri Light" panose="020F0302020204030204"/>
              <a:ea typeface="+mn-ea"/>
              <a:cs typeface="+mn-cs"/>
            </a:rPr>
            <a:t>Energy conversion</a:t>
          </a:r>
          <a:endParaRPr lang="en-GB">
            <a:solidFill>
              <a:sysClr val="windowText" lastClr="000000"/>
            </a:solidFill>
            <a:latin typeface="Calibri" panose="020F0502020204030204"/>
            <a:ea typeface="+mn-ea"/>
            <a:cs typeface="+mn-cs"/>
          </a:endParaRPr>
        </a:p>
      </dgm:t>
    </dgm:pt>
    <dgm:pt modelId="{4BBD98A7-2208-434A-B043-F427ABA433E7}" type="parTrans" cxnId="{5095CA33-627F-44DF-A532-72E74F3E39CA}">
      <dgm:prSet/>
      <dgm:spPr/>
      <dgm:t>
        <a:bodyPr/>
        <a:lstStyle/>
        <a:p>
          <a:endParaRPr lang="en-GB"/>
        </a:p>
      </dgm:t>
    </dgm:pt>
    <dgm:pt modelId="{2DFD1AE4-239B-4036-974D-4E59F9F0433A}" type="sibTrans" cxnId="{5095CA33-627F-44DF-A532-72E74F3E39CA}">
      <dgm:prSet/>
      <dgm:spPr/>
      <dgm:t>
        <a:bodyPr/>
        <a:lstStyle/>
        <a:p>
          <a:endParaRPr lang="en-GB"/>
        </a:p>
      </dgm:t>
    </dgm:pt>
    <dgm:pt modelId="{262AB0E7-E063-4CD8-8745-CB58EC255AB8}">
      <dgm:prSet phldrT="[Text]" phldr="0"/>
      <dgm:spPr>
        <a:xfrm>
          <a:off x="3964912" y="1180007"/>
          <a:ext cx="2476527" cy="2476527"/>
        </a:xfrm>
        <a:prstGeom prst="ellipse">
          <a:avLst/>
        </a:prstGeom>
        <a:solidFill>
          <a:srgbClr val="FFC000">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Text" lastClr="000000"/>
              </a:solidFill>
              <a:latin typeface="Calibri Light" panose="020F0302020204030204"/>
              <a:ea typeface="+mn-ea"/>
              <a:cs typeface="+mn-cs"/>
            </a:rPr>
            <a:t>Transportation and distribution</a:t>
          </a:r>
          <a:endParaRPr lang="en-GB" dirty="0">
            <a:solidFill>
              <a:sysClr val="windowText" lastClr="000000"/>
            </a:solidFill>
            <a:latin typeface="Calibri" panose="020F0502020204030204"/>
            <a:ea typeface="+mn-ea"/>
            <a:cs typeface="+mn-cs"/>
          </a:endParaRPr>
        </a:p>
      </dgm:t>
    </dgm:pt>
    <dgm:pt modelId="{A493ECA9-8139-4CBA-A543-134D646B8A97}" type="parTrans" cxnId="{958F888A-7A99-412A-9A0F-16421AEF7F5F}">
      <dgm:prSet/>
      <dgm:spPr/>
      <dgm:t>
        <a:bodyPr/>
        <a:lstStyle/>
        <a:p>
          <a:endParaRPr lang="en-GB"/>
        </a:p>
      </dgm:t>
    </dgm:pt>
    <dgm:pt modelId="{96233CF2-5B8F-48B0-91A0-2064B5B44DEA}" type="sibTrans" cxnId="{958F888A-7A99-412A-9A0F-16421AEF7F5F}">
      <dgm:prSet/>
      <dgm:spPr/>
      <dgm:t>
        <a:bodyPr/>
        <a:lstStyle/>
        <a:p>
          <a:endParaRPr lang="en-GB"/>
        </a:p>
      </dgm:t>
    </dgm:pt>
    <dgm:pt modelId="{6351DE1A-B9EF-40BD-9D5C-E8555E0E2B8B}">
      <dgm:prSet phldrT="[Text]" phldr="0"/>
      <dgm:spPr>
        <a:xfrm>
          <a:off x="5946134" y="1180007"/>
          <a:ext cx="2476527" cy="2476527"/>
        </a:xfrm>
        <a:prstGeom prst="ellipse">
          <a:avLst/>
        </a:prstGeom>
        <a:solidFill>
          <a:srgbClr val="5B9BD5">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n-GB">
              <a:solidFill>
                <a:sysClr val="windowText" lastClr="000000"/>
              </a:solidFill>
              <a:latin typeface="Calibri Light" panose="020F0302020204030204"/>
              <a:ea typeface="+mn-ea"/>
              <a:cs typeface="+mn-cs"/>
            </a:rPr>
            <a:t>Final demands</a:t>
          </a:r>
          <a:endParaRPr lang="en-GB">
            <a:solidFill>
              <a:sysClr val="windowText" lastClr="000000"/>
            </a:solidFill>
            <a:latin typeface="Calibri" panose="020F0502020204030204"/>
            <a:ea typeface="+mn-ea"/>
            <a:cs typeface="+mn-cs"/>
          </a:endParaRPr>
        </a:p>
      </dgm:t>
    </dgm:pt>
    <dgm:pt modelId="{CAFA375A-B7DE-42D8-90C3-EA4BD9BB1C98}" type="parTrans" cxnId="{37ABF98B-5267-4A4D-816F-2BCAF0F15F12}">
      <dgm:prSet/>
      <dgm:spPr/>
      <dgm:t>
        <a:bodyPr/>
        <a:lstStyle/>
        <a:p>
          <a:endParaRPr lang="en-GB"/>
        </a:p>
      </dgm:t>
    </dgm:pt>
    <dgm:pt modelId="{344C5A8E-89AE-482D-BB1D-24A53851A7E8}" type="sibTrans" cxnId="{37ABF98B-5267-4A4D-816F-2BCAF0F15F12}">
      <dgm:prSet/>
      <dgm:spPr/>
      <dgm:t>
        <a:bodyPr/>
        <a:lstStyle/>
        <a:p>
          <a:endParaRPr lang="en-GB"/>
        </a:p>
      </dgm:t>
    </dgm:pt>
    <dgm:pt modelId="{24C50C69-0D3C-4837-B90B-D6348812F075}" type="pres">
      <dgm:prSet presAssocID="{5221CB11-1702-44E0-B898-75D231740562}" presName="Name0" presStyleCnt="0">
        <dgm:presLayoutVars>
          <dgm:dir/>
          <dgm:resizeHandles val="exact"/>
        </dgm:presLayoutVars>
      </dgm:prSet>
      <dgm:spPr/>
    </dgm:pt>
    <dgm:pt modelId="{4C68049C-F050-4A69-BC38-3D51ACEEB1CA}" type="pres">
      <dgm:prSet presAssocID="{9344F1A0-203A-417E-A342-6B00724B7ABA}" presName="Name5" presStyleLbl="vennNode1" presStyleIdx="0" presStyleCnt="4">
        <dgm:presLayoutVars>
          <dgm:bulletEnabled val="1"/>
        </dgm:presLayoutVars>
      </dgm:prSet>
      <dgm:spPr/>
    </dgm:pt>
    <dgm:pt modelId="{63D9B858-2919-41A1-A80D-2C2754865531}" type="pres">
      <dgm:prSet presAssocID="{1EC05F70-505F-4E26-B40B-9EF90059D770}" presName="space" presStyleCnt="0"/>
      <dgm:spPr/>
    </dgm:pt>
    <dgm:pt modelId="{9652016F-915C-48C1-A55F-85539AB2D4E4}" type="pres">
      <dgm:prSet presAssocID="{4847FE14-7CA4-4E47-9B9D-0C92D457DDE2}" presName="Name5" presStyleLbl="vennNode1" presStyleIdx="1" presStyleCnt="4">
        <dgm:presLayoutVars>
          <dgm:bulletEnabled val="1"/>
        </dgm:presLayoutVars>
      </dgm:prSet>
      <dgm:spPr/>
    </dgm:pt>
    <dgm:pt modelId="{7433E8F6-36AD-4F0F-A7F8-CB699BBD335A}" type="pres">
      <dgm:prSet presAssocID="{2DFD1AE4-239B-4036-974D-4E59F9F0433A}" presName="space" presStyleCnt="0"/>
      <dgm:spPr/>
    </dgm:pt>
    <dgm:pt modelId="{B0EA4B08-DB95-4FE1-91A5-ECFBB687FD17}" type="pres">
      <dgm:prSet presAssocID="{262AB0E7-E063-4CD8-8745-CB58EC255AB8}" presName="Name5" presStyleLbl="vennNode1" presStyleIdx="2" presStyleCnt="4">
        <dgm:presLayoutVars>
          <dgm:bulletEnabled val="1"/>
        </dgm:presLayoutVars>
      </dgm:prSet>
      <dgm:spPr/>
    </dgm:pt>
    <dgm:pt modelId="{D714CA0F-4767-4477-A744-8CBAC79FA280}" type="pres">
      <dgm:prSet presAssocID="{96233CF2-5B8F-48B0-91A0-2064B5B44DEA}" presName="space" presStyleCnt="0"/>
      <dgm:spPr/>
    </dgm:pt>
    <dgm:pt modelId="{23F1EA08-2386-4BB0-9D3F-842E886DFBFD}" type="pres">
      <dgm:prSet presAssocID="{6351DE1A-B9EF-40BD-9D5C-E8555E0E2B8B}" presName="Name5" presStyleLbl="vennNode1" presStyleIdx="3" presStyleCnt="4">
        <dgm:presLayoutVars>
          <dgm:bulletEnabled val="1"/>
        </dgm:presLayoutVars>
      </dgm:prSet>
      <dgm:spPr/>
    </dgm:pt>
  </dgm:ptLst>
  <dgm:cxnLst>
    <dgm:cxn modelId="{D9BE8531-C9ED-478A-8C41-CD001ACC383C}" type="presOf" srcId="{6351DE1A-B9EF-40BD-9D5C-E8555E0E2B8B}" destId="{23F1EA08-2386-4BB0-9D3F-842E886DFBFD}" srcOrd="0" destOrd="0" presId="urn:microsoft.com/office/officeart/2005/8/layout/venn3"/>
    <dgm:cxn modelId="{5095CA33-627F-44DF-A532-72E74F3E39CA}" srcId="{5221CB11-1702-44E0-B898-75D231740562}" destId="{4847FE14-7CA4-4E47-9B9D-0C92D457DDE2}" srcOrd="1" destOrd="0" parTransId="{4BBD98A7-2208-434A-B043-F427ABA433E7}" sibTransId="{2DFD1AE4-239B-4036-974D-4E59F9F0433A}"/>
    <dgm:cxn modelId="{41094E38-4DFE-4D50-AEE2-ED79356AF3E0}" type="presOf" srcId="{262AB0E7-E063-4CD8-8745-CB58EC255AB8}" destId="{B0EA4B08-DB95-4FE1-91A5-ECFBB687FD17}" srcOrd="0" destOrd="0" presId="urn:microsoft.com/office/officeart/2005/8/layout/venn3"/>
    <dgm:cxn modelId="{86508844-71C1-4A43-9B5B-F4ACFCA17368}" type="presOf" srcId="{5221CB11-1702-44E0-B898-75D231740562}" destId="{24C50C69-0D3C-4837-B90B-D6348812F075}" srcOrd="0" destOrd="0" presId="urn:microsoft.com/office/officeart/2005/8/layout/venn3"/>
    <dgm:cxn modelId="{FBC1A080-E1B6-4D66-8CBC-92F3BC65399A}" srcId="{5221CB11-1702-44E0-B898-75D231740562}" destId="{9344F1A0-203A-417E-A342-6B00724B7ABA}" srcOrd="0" destOrd="0" parTransId="{EE840C17-FC2C-415E-BE69-E4734C9DC87F}" sibTransId="{1EC05F70-505F-4E26-B40B-9EF90059D770}"/>
    <dgm:cxn modelId="{958F888A-7A99-412A-9A0F-16421AEF7F5F}" srcId="{5221CB11-1702-44E0-B898-75D231740562}" destId="{262AB0E7-E063-4CD8-8745-CB58EC255AB8}" srcOrd="2" destOrd="0" parTransId="{A493ECA9-8139-4CBA-A543-134D646B8A97}" sibTransId="{96233CF2-5B8F-48B0-91A0-2064B5B44DEA}"/>
    <dgm:cxn modelId="{37ABF98B-5267-4A4D-816F-2BCAF0F15F12}" srcId="{5221CB11-1702-44E0-B898-75D231740562}" destId="{6351DE1A-B9EF-40BD-9D5C-E8555E0E2B8B}" srcOrd="3" destOrd="0" parTransId="{CAFA375A-B7DE-42D8-90C3-EA4BD9BB1C98}" sibTransId="{344C5A8E-89AE-482D-BB1D-24A53851A7E8}"/>
    <dgm:cxn modelId="{74DC90A4-9D34-4E7C-81D8-C3938B605858}" type="presOf" srcId="{4847FE14-7CA4-4E47-9B9D-0C92D457DDE2}" destId="{9652016F-915C-48C1-A55F-85539AB2D4E4}" srcOrd="0" destOrd="0" presId="urn:microsoft.com/office/officeart/2005/8/layout/venn3"/>
    <dgm:cxn modelId="{B123E3CE-0BB7-45E6-98DC-812234898A0B}" type="presOf" srcId="{9344F1A0-203A-417E-A342-6B00724B7ABA}" destId="{4C68049C-F050-4A69-BC38-3D51ACEEB1CA}" srcOrd="0" destOrd="0" presId="urn:microsoft.com/office/officeart/2005/8/layout/venn3"/>
    <dgm:cxn modelId="{08F7940A-CA73-4DAB-ACF7-97C48FD5C84B}" type="presParOf" srcId="{24C50C69-0D3C-4837-B90B-D6348812F075}" destId="{4C68049C-F050-4A69-BC38-3D51ACEEB1CA}" srcOrd="0" destOrd="0" presId="urn:microsoft.com/office/officeart/2005/8/layout/venn3"/>
    <dgm:cxn modelId="{C43F604C-8559-421D-9C73-C506673F2F5D}" type="presParOf" srcId="{24C50C69-0D3C-4837-B90B-D6348812F075}" destId="{63D9B858-2919-41A1-A80D-2C2754865531}" srcOrd="1" destOrd="0" presId="urn:microsoft.com/office/officeart/2005/8/layout/venn3"/>
    <dgm:cxn modelId="{DECCC2A5-123F-4BBD-9FF0-FA416D1EB68B}" type="presParOf" srcId="{24C50C69-0D3C-4837-B90B-D6348812F075}" destId="{9652016F-915C-48C1-A55F-85539AB2D4E4}" srcOrd="2" destOrd="0" presId="urn:microsoft.com/office/officeart/2005/8/layout/venn3"/>
    <dgm:cxn modelId="{0FF1492B-E12D-49E9-99F0-19640F8F2E79}" type="presParOf" srcId="{24C50C69-0D3C-4837-B90B-D6348812F075}" destId="{7433E8F6-36AD-4F0F-A7F8-CB699BBD335A}" srcOrd="3" destOrd="0" presId="urn:microsoft.com/office/officeart/2005/8/layout/venn3"/>
    <dgm:cxn modelId="{8C9C22CC-65D9-40F2-8AF1-2739E00AAAAF}" type="presParOf" srcId="{24C50C69-0D3C-4837-B90B-D6348812F075}" destId="{B0EA4B08-DB95-4FE1-91A5-ECFBB687FD17}" srcOrd="4" destOrd="0" presId="urn:microsoft.com/office/officeart/2005/8/layout/venn3"/>
    <dgm:cxn modelId="{A90AADAC-D84C-4EA0-9EBF-61B90E8BF4AF}" type="presParOf" srcId="{24C50C69-0D3C-4837-B90B-D6348812F075}" destId="{D714CA0F-4767-4477-A744-8CBAC79FA280}" srcOrd="5" destOrd="0" presId="urn:microsoft.com/office/officeart/2005/8/layout/venn3"/>
    <dgm:cxn modelId="{E2B0615E-9F26-42AA-A159-5D7C3331F407}" type="presParOf" srcId="{24C50C69-0D3C-4837-B90B-D6348812F075}" destId="{23F1EA08-2386-4BB0-9D3F-842E886DFBFD}" srcOrd="6" destOrd="0" presId="urn:microsoft.com/office/officeart/2005/8/layout/ven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A1B9B-21B7-4D6D-AE26-9960044E4D5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CO"/>
        </a:p>
      </dgm:t>
    </dgm:pt>
    <dgm:pt modelId="{6800030F-3F4D-4DA7-9AB5-946A9FC3F410}">
      <dgm:prSet phldrT="[Text]"/>
      <dgm:spPr>
        <a:solidFill>
          <a:srgbClr val="0070C0"/>
        </a:solidFill>
      </dgm:spPr>
      <dgm:t>
        <a:bodyPr/>
        <a:lstStyle/>
        <a:p>
          <a:r>
            <a:rPr lang="es-CO" b="1" dirty="0" err="1">
              <a:latin typeface="Segoe UI" panose="020B0502040204020203" pitchFamily="34" charset="0"/>
              <a:cs typeface="Segoe UI" panose="020B0502040204020203" pitchFamily="34" charset="0"/>
            </a:rPr>
            <a:t>Fast</a:t>
          </a:r>
          <a:r>
            <a:rPr lang="es-CO" b="1" dirty="0">
              <a:latin typeface="Segoe UI" panose="020B0502040204020203" pitchFamily="34" charset="0"/>
              <a:cs typeface="Segoe UI" panose="020B0502040204020203" pitchFamily="34" charset="0"/>
            </a:rPr>
            <a:t> </a:t>
          </a:r>
          <a:r>
            <a:rPr lang="es-CO" b="1" dirty="0" err="1">
              <a:latin typeface="Segoe UI" panose="020B0502040204020203" pitchFamily="34" charset="0"/>
              <a:cs typeface="Segoe UI" panose="020B0502040204020203" pitchFamily="34" charset="0"/>
            </a:rPr>
            <a:t>learning</a:t>
          </a:r>
          <a:r>
            <a:rPr lang="es-CO" b="1" dirty="0">
              <a:latin typeface="Segoe UI" panose="020B0502040204020203" pitchFamily="34" charset="0"/>
              <a:cs typeface="Segoe UI" panose="020B0502040204020203" pitchFamily="34" charset="0"/>
            </a:rPr>
            <a:t> curve</a:t>
          </a:r>
        </a:p>
      </dgm:t>
    </dgm:pt>
    <dgm:pt modelId="{67C03905-D51C-4E44-98D0-7C9476CB0D6A}" type="parTrans" cxnId="{A55A6301-A4F1-4BDA-AD7E-2BB702C75837}">
      <dgm:prSet/>
      <dgm:spPr/>
      <dgm:t>
        <a:bodyPr/>
        <a:lstStyle/>
        <a:p>
          <a:endParaRPr lang="es-CO" b="1">
            <a:latin typeface="Segoe UI" panose="020B0502040204020203" pitchFamily="34" charset="0"/>
            <a:cs typeface="Segoe UI" panose="020B0502040204020203" pitchFamily="34" charset="0"/>
          </a:endParaRPr>
        </a:p>
      </dgm:t>
    </dgm:pt>
    <dgm:pt modelId="{7D00CF87-264F-4C42-A842-E4185F765DD6}" type="sibTrans" cxnId="{A55A6301-A4F1-4BDA-AD7E-2BB702C75837}">
      <dgm:prSet/>
      <dgm:spPr/>
      <dgm:t>
        <a:bodyPr/>
        <a:lstStyle/>
        <a:p>
          <a:endParaRPr lang="es-CO" b="1">
            <a:latin typeface="Segoe UI" panose="020B0502040204020203" pitchFamily="34" charset="0"/>
            <a:cs typeface="Segoe UI" panose="020B0502040204020203" pitchFamily="34" charset="0"/>
          </a:endParaRPr>
        </a:p>
      </dgm:t>
    </dgm:pt>
    <dgm:pt modelId="{0750737F-FF4B-450F-A85D-DD1146674675}">
      <dgm:prSet phldrT="[Text]"/>
      <dgm:spPr>
        <a:solidFill>
          <a:schemeClr val="accent5">
            <a:lumMod val="75000"/>
          </a:schemeClr>
        </a:solidFill>
      </dgm:spPr>
      <dgm:t>
        <a:bodyPr/>
        <a:lstStyle/>
        <a:p>
          <a:r>
            <a:rPr lang="es-CO" b="1" dirty="0">
              <a:latin typeface="Segoe UI" panose="020B0502040204020203" pitchFamily="34" charset="0"/>
              <a:cs typeface="Segoe UI" panose="020B0502040204020203" pitchFamily="34" charset="0"/>
            </a:rPr>
            <a:t>Flexible and adaptable </a:t>
          </a:r>
          <a:r>
            <a:rPr lang="es-CO" b="1" dirty="0" err="1">
              <a:latin typeface="Segoe UI" panose="020B0502040204020203" pitchFamily="34" charset="0"/>
              <a:cs typeface="Segoe UI" panose="020B0502040204020203" pitchFamily="34" charset="0"/>
            </a:rPr>
            <a:t>code</a:t>
          </a:r>
          <a:r>
            <a:rPr lang="es-CO" b="1" dirty="0">
              <a:latin typeface="Segoe UI" panose="020B0502040204020203" pitchFamily="34" charset="0"/>
              <a:cs typeface="Segoe UI" panose="020B0502040204020203" pitchFamily="34" charset="0"/>
            </a:rPr>
            <a:t> </a:t>
          </a:r>
          <a:r>
            <a:rPr lang="es-CO" b="1" dirty="0" err="1">
              <a:latin typeface="Segoe UI" panose="020B0502040204020203" pitchFamily="34" charset="0"/>
              <a:cs typeface="Segoe UI" panose="020B0502040204020203" pitchFamily="34" charset="0"/>
            </a:rPr>
            <a:t>formulation</a:t>
          </a:r>
          <a:endParaRPr lang="es-CO" b="1" dirty="0">
            <a:latin typeface="Segoe UI" panose="020B0502040204020203" pitchFamily="34" charset="0"/>
            <a:cs typeface="Segoe UI" panose="020B0502040204020203" pitchFamily="34" charset="0"/>
          </a:endParaRPr>
        </a:p>
      </dgm:t>
    </dgm:pt>
    <dgm:pt modelId="{01B697D0-0E08-491E-84FB-7819AB5C0715}" type="parTrans" cxnId="{156B1227-A792-4905-9D55-497042450EE8}">
      <dgm:prSet/>
      <dgm:spPr/>
      <dgm:t>
        <a:bodyPr/>
        <a:lstStyle/>
        <a:p>
          <a:endParaRPr lang="es-CO" b="1">
            <a:latin typeface="Segoe UI" panose="020B0502040204020203" pitchFamily="34" charset="0"/>
            <a:cs typeface="Segoe UI" panose="020B0502040204020203" pitchFamily="34" charset="0"/>
          </a:endParaRPr>
        </a:p>
      </dgm:t>
    </dgm:pt>
    <dgm:pt modelId="{3E55461A-78F4-45BE-9C9D-4AE18429A8D5}" type="sibTrans" cxnId="{156B1227-A792-4905-9D55-497042450EE8}">
      <dgm:prSet/>
      <dgm:spPr/>
      <dgm:t>
        <a:bodyPr/>
        <a:lstStyle/>
        <a:p>
          <a:endParaRPr lang="es-CO" b="1">
            <a:latin typeface="Segoe UI" panose="020B0502040204020203" pitchFamily="34" charset="0"/>
            <a:cs typeface="Segoe UI" panose="020B0502040204020203" pitchFamily="34" charset="0"/>
          </a:endParaRPr>
        </a:p>
      </dgm:t>
    </dgm:pt>
    <dgm:pt modelId="{DCA30D19-F035-4194-8EE7-2B0B169E5C53}">
      <dgm:prSet phldrT="[Text]"/>
      <dgm:spPr>
        <a:solidFill>
          <a:schemeClr val="accent4">
            <a:lumMod val="75000"/>
          </a:schemeClr>
        </a:solidFill>
      </dgm:spPr>
      <dgm:t>
        <a:bodyPr/>
        <a:lstStyle/>
        <a:p>
          <a:r>
            <a:rPr lang="es-CO" b="1" dirty="0">
              <a:latin typeface="Segoe UI" panose="020B0502040204020203" pitchFamily="34" charset="0"/>
              <a:cs typeface="Segoe UI" panose="020B0502040204020203" pitchFamily="34" charset="0"/>
            </a:rPr>
            <a:t>No </a:t>
          </a:r>
          <a:r>
            <a:rPr lang="es-CO" b="1" dirty="0" err="1">
              <a:latin typeface="Segoe UI" panose="020B0502040204020203" pitchFamily="34" charset="0"/>
              <a:cs typeface="Segoe UI" panose="020B0502040204020203" pitchFamily="34" charset="0"/>
            </a:rPr>
            <a:t>upfront</a:t>
          </a:r>
          <a:r>
            <a:rPr lang="es-CO" b="1" dirty="0">
              <a:latin typeface="Segoe UI" panose="020B0502040204020203" pitchFamily="34" charset="0"/>
              <a:cs typeface="Segoe UI" panose="020B0502040204020203" pitchFamily="34" charset="0"/>
            </a:rPr>
            <a:t> </a:t>
          </a:r>
          <a:r>
            <a:rPr lang="es-CO" b="1" dirty="0" err="1">
              <a:latin typeface="Segoe UI" panose="020B0502040204020203" pitchFamily="34" charset="0"/>
              <a:cs typeface="Segoe UI" panose="020B0502040204020203" pitchFamily="34" charset="0"/>
            </a:rPr>
            <a:t>financial</a:t>
          </a:r>
          <a:r>
            <a:rPr lang="es-CO" b="1" dirty="0">
              <a:latin typeface="Segoe UI" panose="020B0502040204020203" pitchFamily="34" charset="0"/>
              <a:cs typeface="Segoe UI" panose="020B0502040204020203" pitchFamily="34" charset="0"/>
            </a:rPr>
            <a:t> </a:t>
          </a:r>
          <a:r>
            <a:rPr lang="es-CO" b="1" dirty="0" err="1">
              <a:latin typeface="Segoe UI" panose="020B0502040204020203" pitchFamily="34" charset="0"/>
              <a:cs typeface="Segoe UI" panose="020B0502040204020203" pitchFamily="34" charset="0"/>
            </a:rPr>
            <a:t>investment</a:t>
          </a:r>
          <a:endParaRPr lang="es-CO" b="1" dirty="0">
            <a:latin typeface="Segoe UI" panose="020B0502040204020203" pitchFamily="34" charset="0"/>
            <a:cs typeface="Segoe UI" panose="020B0502040204020203" pitchFamily="34" charset="0"/>
          </a:endParaRPr>
        </a:p>
      </dgm:t>
    </dgm:pt>
    <dgm:pt modelId="{305ECB94-BD90-463D-844D-ED909D61C228}" type="parTrans" cxnId="{772A42D0-3971-4DC5-BFAF-B0F96C31C9B3}">
      <dgm:prSet/>
      <dgm:spPr/>
      <dgm:t>
        <a:bodyPr/>
        <a:lstStyle/>
        <a:p>
          <a:endParaRPr lang="es-CO" b="1">
            <a:latin typeface="Segoe UI" panose="020B0502040204020203" pitchFamily="34" charset="0"/>
            <a:cs typeface="Segoe UI" panose="020B0502040204020203" pitchFamily="34" charset="0"/>
          </a:endParaRPr>
        </a:p>
      </dgm:t>
    </dgm:pt>
    <dgm:pt modelId="{BA59C06E-E686-41B6-9862-5AF027D342FE}" type="sibTrans" cxnId="{772A42D0-3971-4DC5-BFAF-B0F96C31C9B3}">
      <dgm:prSet/>
      <dgm:spPr/>
      <dgm:t>
        <a:bodyPr/>
        <a:lstStyle/>
        <a:p>
          <a:endParaRPr lang="es-CO" b="1">
            <a:latin typeface="Segoe UI" panose="020B0502040204020203" pitchFamily="34" charset="0"/>
            <a:cs typeface="Segoe UI" panose="020B0502040204020203" pitchFamily="34" charset="0"/>
          </a:endParaRPr>
        </a:p>
      </dgm:t>
    </dgm:pt>
    <dgm:pt modelId="{4DAC36B3-DB61-4908-B581-83C64361E83D}">
      <dgm:prSet phldrT="[Text]"/>
      <dgm:spPr>
        <a:solidFill>
          <a:schemeClr val="accent1">
            <a:lumMod val="60000"/>
            <a:lumOff val="40000"/>
          </a:schemeClr>
        </a:solidFill>
      </dgm:spPr>
      <dgm:t>
        <a:bodyPr/>
        <a:lstStyle/>
        <a:p>
          <a:r>
            <a:rPr lang="es-CO" b="1" dirty="0" err="1">
              <a:latin typeface="Segoe UI" panose="020B0502040204020203" pitchFamily="34" charset="0"/>
              <a:cs typeface="Segoe UI" panose="020B0502040204020203" pitchFamily="34" charset="0"/>
            </a:rPr>
            <a:t>Community</a:t>
          </a:r>
          <a:r>
            <a:rPr lang="es-CO" b="1" dirty="0">
              <a:latin typeface="Segoe UI" panose="020B0502040204020203" pitchFamily="34" charset="0"/>
              <a:cs typeface="Segoe UI" panose="020B0502040204020203" pitchFamily="34" charset="0"/>
            </a:rPr>
            <a:t> </a:t>
          </a:r>
          <a:r>
            <a:rPr lang="es-CO" b="1" dirty="0" err="1">
              <a:latin typeface="Segoe UI" panose="020B0502040204020203" pitchFamily="34" charset="0"/>
              <a:cs typeface="Segoe UI" panose="020B0502040204020203" pitchFamily="34" charset="0"/>
            </a:rPr>
            <a:t>of</a:t>
          </a:r>
          <a:r>
            <a:rPr lang="es-CO" b="1" dirty="0">
              <a:latin typeface="Segoe UI" panose="020B0502040204020203" pitchFamily="34" charset="0"/>
              <a:cs typeface="Segoe UI" panose="020B0502040204020203" pitchFamily="34" charset="0"/>
            </a:rPr>
            <a:t> </a:t>
          </a:r>
          <a:r>
            <a:rPr lang="es-CO" b="1" dirty="0" err="1">
              <a:latin typeface="Segoe UI" panose="020B0502040204020203" pitchFamily="34" charset="0"/>
              <a:cs typeface="Segoe UI" panose="020B0502040204020203" pitchFamily="34" charset="0"/>
            </a:rPr>
            <a:t>practice</a:t>
          </a:r>
          <a:endParaRPr lang="es-CO" b="1" dirty="0">
            <a:latin typeface="Segoe UI" panose="020B0502040204020203" pitchFamily="34" charset="0"/>
            <a:cs typeface="Segoe UI" panose="020B0502040204020203" pitchFamily="34" charset="0"/>
          </a:endParaRPr>
        </a:p>
      </dgm:t>
    </dgm:pt>
    <dgm:pt modelId="{354BA3F4-A5C6-47A4-9D91-06DB5AACAE40}" type="parTrans" cxnId="{0E713F4F-A13C-4415-AD4C-512E9C4C796A}">
      <dgm:prSet/>
      <dgm:spPr/>
      <dgm:t>
        <a:bodyPr/>
        <a:lstStyle/>
        <a:p>
          <a:endParaRPr lang="es-CO" b="1">
            <a:latin typeface="Segoe UI" panose="020B0502040204020203" pitchFamily="34" charset="0"/>
            <a:cs typeface="Segoe UI" panose="020B0502040204020203" pitchFamily="34" charset="0"/>
          </a:endParaRPr>
        </a:p>
      </dgm:t>
    </dgm:pt>
    <dgm:pt modelId="{D7B064BB-0387-4BAE-9D5A-ACA312AE6CFA}" type="sibTrans" cxnId="{0E713F4F-A13C-4415-AD4C-512E9C4C796A}">
      <dgm:prSet/>
      <dgm:spPr/>
      <dgm:t>
        <a:bodyPr/>
        <a:lstStyle/>
        <a:p>
          <a:endParaRPr lang="es-CO" b="1">
            <a:latin typeface="Segoe UI" panose="020B0502040204020203" pitchFamily="34" charset="0"/>
            <a:cs typeface="Segoe UI" panose="020B0502040204020203" pitchFamily="34" charset="0"/>
          </a:endParaRPr>
        </a:p>
      </dgm:t>
    </dgm:pt>
    <dgm:pt modelId="{923240B8-E9C4-4B74-879D-7391FCCB8570}">
      <dgm:prSet phldrT="[Text]"/>
      <dgm:spPr>
        <a:solidFill>
          <a:srgbClr val="0070C0"/>
        </a:solidFill>
      </dgm:spPr>
      <dgm:t>
        <a:bodyPr/>
        <a:lstStyle/>
        <a:p>
          <a:r>
            <a:rPr lang="es-CO" b="1" dirty="0">
              <a:latin typeface="Segoe UI" panose="020B0502040204020203" pitchFamily="34" charset="0"/>
              <a:cs typeface="Segoe UI" panose="020B0502040204020203" pitchFamily="34" charset="0"/>
            </a:rPr>
            <a:t>Open data </a:t>
          </a:r>
          <a:r>
            <a:rPr lang="es-CO" b="1" dirty="0" err="1">
              <a:latin typeface="Segoe UI" panose="020B0502040204020203" pitchFamily="34" charset="0"/>
              <a:cs typeface="Segoe UI" panose="020B0502040204020203" pitchFamily="34" charset="0"/>
            </a:rPr>
            <a:t>principles</a:t>
          </a:r>
          <a:endParaRPr lang="es-CO" b="1" dirty="0">
            <a:latin typeface="Segoe UI" panose="020B0502040204020203" pitchFamily="34" charset="0"/>
            <a:cs typeface="Segoe UI" panose="020B0502040204020203" pitchFamily="34" charset="0"/>
          </a:endParaRPr>
        </a:p>
      </dgm:t>
    </dgm:pt>
    <dgm:pt modelId="{A891EF04-88C9-4564-95CF-67D173E21579}" type="parTrans" cxnId="{F3926AF7-A9CE-4BBF-B860-FBEDC8592329}">
      <dgm:prSet/>
      <dgm:spPr/>
      <dgm:t>
        <a:bodyPr/>
        <a:lstStyle/>
        <a:p>
          <a:endParaRPr lang="es-CO" b="1">
            <a:latin typeface="Segoe UI" panose="020B0502040204020203" pitchFamily="34" charset="0"/>
            <a:cs typeface="Segoe UI" panose="020B0502040204020203" pitchFamily="34" charset="0"/>
          </a:endParaRPr>
        </a:p>
      </dgm:t>
    </dgm:pt>
    <dgm:pt modelId="{4C5AC1EF-7F9A-4A1C-9B2D-98112BD92E42}" type="sibTrans" cxnId="{F3926AF7-A9CE-4BBF-B860-FBEDC8592329}">
      <dgm:prSet/>
      <dgm:spPr/>
      <dgm:t>
        <a:bodyPr/>
        <a:lstStyle/>
        <a:p>
          <a:endParaRPr lang="es-CO" b="1">
            <a:latin typeface="Segoe UI" panose="020B0502040204020203" pitchFamily="34" charset="0"/>
            <a:cs typeface="Segoe UI" panose="020B0502040204020203" pitchFamily="34" charset="0"/>
          </a:endParaRPr>
        </a:p>
      </dgm:t>
    </dgm:pt>
    <dgm:pt modelId="{3AB78B8E-730F-4B6B-A437-04F268DB7AC3}" type="pres">
      <dgm:prSet presAssocID="{31BA1B9B-21B7-4D6D-AE26-9960044E4D56}" presName="diagram" presStyleCnt="0">
        <dgm:presLayoutVars>
          <dgm:dir/>
          <dgm:resizeHandles val="exact"/>
        </dgm:presLayoutVars>
      </dgm:prSet>
      <dgm:spPr/>
    </dgm:pt>
    <dgm:pt modelId="{336285C6-77E7-4C12-86B5-A3D05FE73D7B}" type="pres">
      <dgm:prSet presAssocID="{6800030F-3F4D-4DA7-9AB5-946A9FC3F410}" presName="node" presStyleLbl="node1" presStyleIdx="0" presStyleCnt="5">
        <dgm:presLayoutVars>
          <dgm:bulletEnabled val="1"/>
        </dgm:presLayoutVars>
      </dgm:prSet>
      <dgm:spPr/>
    </dgm:pt>
    <dgm:pt modelId="{B5F1F6F9-E935-453E-AE81-8B9A092581F6}" type="pres">
      <dgm:prSet presAssocID="{7D00CF87-264F-4C42-A842-E4185F765DD6}" presName="sibTrans" presStyleCnt="0"/>
      <dgm:spPr/>
    </dgm:pt>
    <dgm:pt modelId="{D8554F1C-C211-4B29-8B5C-7F3133E3D0A7}" type="pres">
      <dgm:prSet presAssocID="{0750737F-FF4B-450F-A85D-DD1146674675}" presName="node" presStyleLbl="node1" presStyleIdx="1" presStyleCnt="5">
        <dgm:presLayoutVars>
          <dgm:bulletEnabled val="1"/>
        </dgm:presLayoutVars>
      </dgm:prSet>
      <dgm:spPr/>
    </dgm:pt>
    <dgm:pt modelId="{0E7EE603-660D-4B92-A5A3-34E9ED0F55F5}" type="pres">
      <dgm:prSet presAssocID="{3E55461A-78F4-45BE-9C9D-4AE18429A8D5}" presName="sibTrans" presStyleCnt="0"/>
      <dgm:spPr/>
    </dgm:pt>
    <dgm:pt modelId="{B471CC16-2054-4CF0-B485-5E83AD085137}" type="pres">
      <dgm:prSet presAssocID="{DCA30D19-F035-4194-8EE7-2B0B169E5C53}" presName="node" presStyleLbl="node1" presStyleIdx="2" presStyleCnt="5">
        <dgm:presLayoutVars>
          <dgm:bulletEnabled val="1"/>
        </dgm:presLayoutVars>
      </dgm:prSet>
      <dgm:spPr/>
    </dgm:pt>
    <dgm:pt modelId="{E30DD7A9-64F4-4CEB-B3AF-022418F1AD43}" type="pres">
      <dgm:prSet presAssocID="{BA59C06E-E686-41B6-9862-5AF027D342FE}" presName="sibTrans" presStyleCnt="0"/>
      <dgm:spPr/>
    </dgm:pt>
    <dgm:pt modelId="{2A0F23FC-5319-4C71-ABFC-5E9ECED0E7FF}" type="pres">
      <dgm:prSet presAssocID="{4DAC36B3-DB61-4908-B581-83C64361E83D}" presName="node" presStyleLbl="node1" presStyleIdx="3" presStyleCnt="5">
        <dgm:presLayoutVars>
          <dgm:bulletEnabled val="1"/>
        </dgm:presLayoutVars>
      </dgm:prSet>
      <dgm:spPr/>
    </dgm:pt>
    <dgm:pt modelId="{74B9F265-7769-4F36-9B57-958BB3C7D2B5}" type="pres">
      <dgm:prSet presAssocID="{D7B064BB-0387-4BAE-9D5A-ACA312AE6CFA}" presName="sibTrans" presStyleCnt="0"/>
      <dgm:spPr/>
    </dgm:pt>
    <dgm:pt modelId="{AC61C1F0-E79B-49F2-8648-7D03A2889BDD}" type="pres">
      <dgm:prSet presAssocID="{923240B8-E9C4-4B74-879D-7391FCCB8570}" presName="node" presStyleLbl="node1" presStyleIdx="4" presStyleCnt="5">
        <dgm:presLayoutVars>
          <dgm:bulletEnabled val="1"/>
        </dgm:presLayoutVars>
      </dgm:prSet>
      <dgm:spPr/>
    </dgm:pt>
  </dgm:ptLst>
  <dgm:cxnLst>
    <dgm:cxn modelId="{A55A6301-A4F1-4BDA-AD7E-2BB702C75837}" srcId="{31BA1B9B-21B7-4D6D-AE26-9960044E4D56}" destId="{6800030F-3F4D-4DA7-9AB5-946A9FC3F410}" srcOrd="0" destOrd="0" parTransId="{67C03905-D51C-4E44-98D0-7C9476CB0D6A}" sibTransId="{7D00CF87-264F-4C42-A842-E4185F765DD6}"/>
    <dgm:cxn modelId="{1C95AD17-7033-4399-A4AA-83094CA9FE13}" type="presOf" srcId="{923240B8-E9C4-4B74-879D-7391FCCB8570}" destId="{AC61C1F0-E79B-49F2-8648-7D03A2889BDD}" srcOrd="0" destOrd="0" presId="urn:microsoft.com/office/officeart/2005/8/layout/default"/>
    <dgm:cxn modelId="{156B1227-A792-4905-9D55-497042450EE8}" srcId="{31BA1B9B-21B7-4D6D-AE26-9960044E4D56}" destId="{0750737F-FF4B-450F-A85D-DD1146674675}" srcOrd="1" destOrd="0" parTransId="{01B697D0-0E08-491E-84FB-7819AB5C0715}" sibTransId="{3E55461A-78F4-45BE-9C9D-4AE18429A8D5}"/>
    <dgm:cxn modelId="{D965C04C-47A9-49AE-B7FE-BFB7C09CD9BB}" type="presOf" srcId="{4DAC36B3-DB61-4908-B581-83C64361E83D}" destId="{2A0F23FC-5319-4C71-ABFC-5E9ECED0E7FF}" srcOrd="0" destOrd="0" presId="urn:microsoft.com/office/officeart/2005/8/layout/default"/>
    <dgm:cxn modelId="{0E713F4F-A13C-4415-AD4C-512E9C4C796A}" srcId="{31BA1B9B-21B7-4D6D-AE26-9960044E4D56}" destId="{4DAC36B3-DB61-4908-B581-83C64361E83D}" srcOrd="3" destOrd="0" parTransId="{354BA3F4-A5C6-47A4-9D91-06DB5AACAE40}" sibTransId="{D7B064BB-0387-4BAE-9D5A-ACA312AE6CFA}"/>
    <dgm:cxn modelId="{03970782-9CA7-4421-868F-86FB41964B14}" type="presOf" srcId="{6800030F-3F4D-4DA7-9AB5-946A9FC3F410}" destId="{336285C6-77E7-4C12-86B5-A3D05FE73D7B}" srcOrd="0" destOrd="0" presId="urn:microsoft.com/office/officeart/2005/8/layout/default"/>
    <dgm:cxn modelId="{634FB093-38F5-4DC7-9576-E2D1021865C2}" type="presOf" srcId="{31BA1B9B-21B7-4D6D-AE26-9960044E4D56}" destId="{3AB78B8E-730F-4B6B-A437-04F268DB7AC3}" srcOrd="0" destOrd="0" presId="urn:microsoft.com/office/officeart/2005/8/layout/default"/>
    <dgm:cxn modelId="{DF38EF93-0C0E-47CD-A60D-92A4DC211C30}" type="presOf" srcId="{0750737F-FF4B-450F-A85D-DD1146674675}" destId="{D8554F1C-C211-4B29-8B5C-7F3133E3D0A7}" srcOrd="0" destOrd="0" presId="urn:microsoft.com/office/officeart/2005/8/layout/default"/>
    <dgm:cxn modelId="{23729CB2-7E23-4464-BE78-4B3077911B93}" type="presOf" srcId="{DCA30D19-F035-4194-8EE7-2B0B169E5C53}" destId="{B471CC16-2054-4CF0-B485-5E83AD085137}" srcOrd="0" destOrd="0" presId="urn:microsoft.com/office/officeart/2005/8/layout/default"/>
    <dgm:cxn modelId="{772A42D0-3971-4DC5-BFAF-B0F96C31C9B3}" srcId="{31BA1B9B-21B7-4D6D-AE26-9960044E4D56}" destId="{DCA30D19-F035-4194-8EE7-2B0B169E5C53}" srcOrd="2" destOrd="0" parTransId="{305ECB94-BD90-463D-844D-ED909D61C228}" sibTransId="{BA59C06E-E686-41B6-9862-5AF027D342FE}"/>
    <dgm:cxn modelId="{F3926AF7-A9CE-4BBF-B860-FBEDC8592329}" srcId="{31BA1B9B-21B7-4D6D-AE26-9960044E4D56}" destId="{923240B8-E9C4-4B74-879D-7391FCCB8570}" srcOrd="4" destOrd="0" parTransId="{A891EF04-88C9-4564-95CF-67D173E21579}" sibTransId="{4C5AC1EF-7F9A-4A1C-9B2D-98112BD92E42}"/>
    <dgm:cxn modelId="{94EAEDFE-1406-40C4-AA49-5C8E4E22E521}" type="presParOf" srcId="{3AB78B8E-730F-4B6B-A437-04F268DB7AC3}" destId="{336285C6-77E7-4C12-86B5-A3D05FE73D7B}" srcOrd="0" destOrd="0" presId="urn:microsoft.com/office/officeart/2005/8/layout/default"/>
    <dgm:cxn modelId="{DA1D6D50-79C3-4C86-83FA-CD420EF3A2D3}" type="presParOf" srcId="{3AB78B8E-730F-4B6B-A437-04F268DB7AC3}" destId="{B5F1F6F9-E935-453E-AE81-8B9A092581F6}" srcOrd="1" destOrd="0" presId="urn:microsoft.com/office/officeart/2005/8/layout/default"/>
    <dgm:cxn modelId="{2F26BECB-4732-4128-B090-8239B1710F49}" type="presParOf" srcId="{3AB78B8E-730F-4B6B-A437-04F268DB7AC3}" destId="{D8554F1C-C211-4B29-8B5C-7F3133E3D0A7}" srcOrd="2" destOrd="0" presId="urn:microsoft.com/office/officeart/2005/8/layout/default"/>
    <dgm:cxn modelId="{7272125E-8862-4989-B7C9-8E10F05BFEF2}" type="presParOf" srcId="{3AB78B8E-730F-4B6B-A437-04F268DB7AC3}" destId="{0E7EE603-660D-4B92-A5A3-34E9ED0F55F5}" srcOrd="3" destOrd="0" presId="urn:microsoft.com/office/officeart/2005/8/layout/default"/>
    <dgm:cxn modelId="{BFAB9B7C-67ED-4506-ACC9-F1C857A79E8A}" type="presParOf" srcId="{3AB78B8E-730F-4B6B-A437-04F268DB7AC3}" destId="{B471CC16-2054-4CF0-B485-5E83AD085137}" srcOrd="4" destOrd="0" presId="urn:microsoft.com/office/officeart/2005/8/layout/default"/>
    <dgm:cxn modelId="{AE4020D9-E77D-4921-B826-3556B4F4C37F}" type="presParOf" srcId="{3AB78B8E-730F-4B6B-A437-04F268DB7AC3}" destId="{E30DD7A9-64F4-4CEB-B3AF-022418F1AD43}" srcOrd="5" destOrd="0" presId="urn:microsoft.com/office/officeart/2005/8/layout/default"/>
    <dgm:cxn modelId="{BD431C5D-B49F-42B3-9554-EA7765BC84AC}" type="presParOf" srcId="{3AB78B8E-730F-4B6B-A437-04F268DB7AC3}" destId="{2A0F23FC-5319-4C71-ABFC-5E9ECED0E7FF}" srcOrd="6" destOrd="0" presId="urn:microsoft.com/office/officeart/2005/8/layout/default"/>
    <dgm:cxn modelId="{E3C0E5FC-EF53-42DB-8885-560F138694E0}" type="presParOf" srcId="{3AB78B8E-730F-4B6B-A437-04F268DB7AC3}" destId="{74B9F265-7769-4F36-9B57-958BB3C7D2B5}" srcOrd="7" destOrd="0" presId="urn:microsoft.com/office/officeart/2005/8/layout/default"/>
    <dgm:cxn modelId="{376A4BA1-1341-432D-BB64-21A9F687E7C6}" type="presParOf" srcId="{3AB78B8E-730F-4B6B-A437-04F268DB7AC3}" destId="{AC61C1F0-E79B-49F2-8648-7D03A2889BDD}" srcOrd="8"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68049C-F050-4A69-BC38-3D51ACEEB1CA}">
      <dsp:nvSpPr>
        <dsp:cNvPr id="0" name=""/>
        <dsp:cNvSpPr/>
      </dsp:nvSpPr>
      <dsp:spPr>
        <a:xfrm>
          <a:off x="3220" y="1084924"/>
          <a:ext cx="3230791" cy="3230791"/>
        </a:xfrm>
        <a:prstGeom prst="ellipse">
          <a:avLst/>
        </a:prstGeom>
        <a:solidFill>
          <a:srgbClr val="ED7D31">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1" tIns="31750" rIns="177801" bIns="31750" numCol="1" spcCol="1270" anchor="ctr" anchorCtr="0">
          <a:noAutofit/>
        </a:bodyPr>
        <a:lstStyle/>
        <a:p>
          <a:pPr marL="0" lvl="0" indent="0" algn="ctr" defTabSz="1111250" rtl="0">
            <a:lnSpc>
              <a:spcPct val="90000"/>
            </a:lnSpc>
            <a:spcBef>
              <a:spcPct val="0"/>
            </a:spcBef>
            <a:spcAft>
              <a:spcPct val="35000"/>
            </a:spcAft>
            <a:buNone/>
          </a:pPr>
          <a:r>
            <a:rPr lang="en-GB" sz="2500" kern="1200">
              <a:solidFill>
                <a:sysClr val="windowText" lastClr="000000"/>
              </a:solidFill>
              <a:latin typeface="Calibri Light" panose="020F0302020204030204"/>
              <a:ea typeface="+mn-ea"/>
              <a:cs typeface="+mn-cs"/>
            </a:rPr>
            <a:t>Energy resources</a:t>
          </a:r>
          <a:endParaRPr lang="en-GB" sz="2500" kern="1200">
            <a:solidFill>
              <a:sysClr val="windowText" lastClr="000000"/>
            </a:solidFill>
            <a:latin typeface="Calibri" panose="020F0502020204030204"/>
            <a:ea typeface="+mn-ea"/>
            <a:cs typeface="+mn-cs"/>
          </a:endParaRPr>
        </a:p>
      </dsp:txBody>
      <dsp:txXfrm>
        <a:off x="476358" y="1558062"/>
        <a:ext cx="2284515" cy="2284515"/>
      </dsp:txXfrm>
    </dsp:sp>
    <dsp:sp modelId="{9652016F-915C-48C1-A55F-85539AB2D4E4}">
      <dsp:nvSpPr>
        <dsp:cNvPr id="0" name=""/>
        <dsp:cNvSpPr/>
      </dsp:nvSpPr>
      <dsp:spPr>
        <a:xfrm>
          <a:off x="2587853" y="1084924"/>
          <a:ext cx="3230791" cy="3230791"/>
        </a:xfrm>
        <a:prstGeom prst="ellipse">
          <a:avLst/>
        </a:prstGeom>
        <a:solidFill>
          <a:srgbClr val="A5A5A5">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1" tIns="31750" rIns="177801" bIns="31750" numCol="1" spcCol="1270" anchor="ctr" anchorCtr="0">
          <a:noAutofit/>
        </a:bodyPr>
        <a:lstStyle/>
        <a:p>
          <a:pPr marL="0" lvl="0" indent="0" algn="ctr" defTabSz="1111250" rtl="0">
            <a:lnSpc>
              <a:spcPct val="90000"/>
            </a:lnSpc>
            <a:spcBef>
              <a:spcPct val="0"/>
            </a:spcBef>
            <a:spcAft>
              <a:spcPct val="35000"/>
            </a:spcAft>
            <a:buNone/>
          </a:pPr>
          <a:r>
            <a:rPr lang="en-GB" sz="2500" kern="1200">
              <a:solidFill>
                <a:sysClr val="windowText" lastClr="000000"/>
              </a:solidFill>
              <a:latin typeface="Calibri Light" panose="020F0302020204030204"/>
              <a:ea typeface="+mn-ea"/>
              <a:cs typeface="+mn-cs"/>
            </a:rPr>
            <a:t>Energy conversion</a:t>
          </a:r>
          <a:endParaRPr lang="en-GB" sz="2500" kern="1200">
            <a:solidFill>
              <a:sysClr val="windowText" lastClr="000000"/>
            </a:solidFill>
            <a:latin typeface="Calibri" panose="020F0502020204030204"/>
            <a:ea typeface="+mn-ea"/>
            <a:cs typeface="+mn-cs"/>
          </a:endParaRPr>
        </a:p>
      </dsp:txBody>
      <dsp:txXfrm>
        <a:off x="3060991" y="1558062"/>
        <a:ext cx="2284515" cy="2284515"/>
      </dsp:txXfrm>
    </dsp:sp>
    <dsp:sp modelId="{B0EA4B08-DB95-4FE1-91A5-ECFBB687FD17}">
      <dsp:nvSpPr>
        <dsp:cNvPr id="0" name=""/>
        <dsp:cNvSpPr/>
      </dsp:nvSpPr>
      <dsp:spPr>
        <a:xfrm>
          <a:off x="5172486" y="1084924"/>
          <a:ext cx="3230791" cy="3230791"/>
        </a:xfrm>
        <a:prstGeom prst="ellipse">
          <a:avLst/>
        </a:prstGeom>
        <a:solidFill>
          <a:srgbClr val="FFC000">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1" tIns="31750" rIns="177801" bIns="31750" numCol="1" spcCol="1270" anchor="ctr" anchorCtr="0">
          <a:noAutofit/>
        </a:bodyPr>
        <a:lstStyle/>
        <a:p>
          <a:pPr marL="0" lvl="0" indent="0" algn="ctr" defTabSz="1111250">
            <a:lnSpc>
              <a:spcPct val="90000"/>
            </a:lnSpc>
            <a:spcBef>
              <a:spcPct val="0"/>
            </a:spcBef>
            <a:spcAft>
              <a:spcPct val="35000"/>
            </a:spcAft>
            <a:buNone/>
          </a:pPr>
          <a:r>
            <a:rPr lang="en-GB" sz="2500" kern="1200" dirty="0">
              <a:solidFill>
                <a:sysClr val="windowText" lastClr="000000"/>
              </a:solidFill>
              <a:latin typeface="Calibri Light" panose="020F0302020204030204"/>
              <a:ea typeface="+mn-ea"/>
              <a:cs typeface="+mn-cs"/>
            </a:rPr>
            <a:t>Transportation and distribution</a:t>
          </a:r>
          <a:endParaRPr lang="en-GB" sz="2500" kern="1200" dirty="0">
            <a:solidFill>
              <a:sysClr val="windowText" lastClr="000000"/>
            </a:solidFill>
            <a:latin typeface="Calibri" panose="020F0502020204030204"/>
            <a:ea typeface="+mn-ea"/>
            <a:cs typeface="+mn-cs"/>
          </a:endParaRPr>
        </a:p>
      </dsp:txBody>
      <dsp:txXfrm>
        <a:off x="5645624" y="1558062"/>
        <a:ext cx="2284515" cy="2284515"/>
      </dsp:txXfrm>
    </dsp:sp>
    <dsp:sp modelId="{23F1EA08-2386-4BB0-9D3F-842E886DFBFD}">
      <dsp:nvSpPr>
        <dsp:cNvPr id="0" name=""/>
        <dsp:cNvSpPr/>
      </dsp:nvSpPr>
      <dsp:spPr>
        <a:xfrm>
          <a:off x="7757119" y="1084924"/>
          <a:ext cx="3230791" cy="3230791"/>
        </a:xfrm>
        <a:prstGeom prst="ellipse">
          <a:avLst/>
        </a:prstGeom>
        <a:solidFill>
          <a:srgbClr val="5B9BD5">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1" tIns="31750" rIns="177801" bIns="31750" numCol="1" spcCol="1270" anchor="ctr" anchorCtr="0">
          <a:noAutofit/>
        </a:bodyPr>
        <a:lstStyle/>
        <a:p>
          <a:pPr marL="0" lvl="0" indent="0" algn="ctr" defTabSz="1111250" rtl="0">
            <a:lnSpc>
              <a:spcPct val="90000"/>
            </a:lnSpc>
            <a:spcBef>
              <a:spcPct val="0"/>
            </a:spcBef>
            <a:spcAft>
              <a:spcPct val="35000"/>
            </a:spcAft>
            <a:buNone/>
          </a:pPr>
          <a:r>
            <a:rPr lang="en-GB" sz="2500" kern="1200">
              <a:solidFill>
                <a:sysClr val="windowText" lastClr="000000"/>
              </a:solidFill>
              <a:latin typeface="Calibri Light" panose="020F0302020204030204"/>
              <a:ea typeface="+mn-ea"/>
              <a:cs typeface="+mn-cs"/>
            </a:rPr>
            <a:t>Final demands</a:t>
          </a:r>
          <a:endParaRPr lang="en-GB" sz="2500" kern="1200">
            <a:solidFill>
              <a:sysClr val="windowText" lastClr="000000"/>
            </a:solidFill>
            <a:latin typeface="Calibri" panose="020F0502020204030204"/>
            <a:ea typeface="+mn-ea"/>
            <a:cs typeface="+mn-cs"/>
          </a:endParaRPr>
        </a:p>
      </dsp:txBody>
      <dsp:txXfrm>
        <a:off x="8230257" y="1558062"/>
        <a:ext cx="2284515" cy="22845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6285C6-77E7-4C12-86B5-A3D05FE73D7B}">
      <dsp:nvSpPr>
        <dsp:cNvPr id="0" name=""/>
        <dsp:cNvSpPr/>
      </dsp:nvSpPr>
      <dsp:spPr>
        <a:xfrm>
          <a:off x="0" y="225701"/>
          <a:ext cx="3447772" cy="2068663"/>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s-CO" sz="3400" b="1" kern="1200" dirty="0" err="1">
              <a:latin typeface="Segoe UI" panose="020B0502040204020203" pitchFamily="34" charset="0"/>
              <a:cs typeface="Segoe UI" panose="020B0502040204020203" pitchFamily="34" charset="0"/>
            </a:rPr>
            <a:t>Fast</a:t>
          </a:r>
          <a:r>
            <a:rPr lang="es-CO" sz="3400" b="1" kern="1200" dirty="0">
              <a:latin typeface="Segoe UI" panose="020B0502040204020203" pitchFamily="34" charset="0"/>
              <a:cs typeface="Segoe UI" panose="020B0502040204020203" pitchFamily="34" charset="0"/>
            </a:rPr>
            <a:t> </a:t>
          </a:r>
          <a:r>
            <a:rPr lang="es-CO" sz="3400" b="1" kern="1200" dirty="0" err="1">
              <a:latin typeface="Segoe UI" panose="020B0502040204020203" pitchFamily="34" charset="0"/>
              <a:cs typeface="Segoe UI" panose="020B0502040204020203" pitchFamily="34" charset="0"/>
            </a:rPr>
            <a:t>learning</a:t>
          </a:r>
          <a:r>
            <a:rPr lang="es-CO" sz="3400" b="1" kern="1200" dirty="0">
              <a:latin typeface="Segoe UI" panose="020B0502040204020203" pitchFamily="34" charset="0"/>
              <a:cs typeface="Segoe UI" panose="020B0502040204020203" pitchFamily="34" charset="0"/>
            </a:rPr>
            <a:t> curve</a:t>
          </a:r>
        </a:p>
      </dsp:txBody>
      <dsp:txXfrm>
        <a:off x="0" y="225701"/>
        <a:ext cx="3447772" cy="2068663"/>
      </dsp:txXfrm>
    </dsp:sp>
    <dsp:sp modelId="{D8554F1C-C211-4B29-8B5C-7F3133E3D0A7}">
      <dsp:nvSpPr>
        <dsp:cNvPr id="0" name=""/>
        <dsp:cNvSpPr/>
      </dsp:nvSpPr>
      <dsp:spPr>
        <a:xfrm>
          <a:off x="3792550" y="225701"/>
          <a:ext cx="3447772" cy="2068663"/>
        </a:xfrm>
        <a:prstGeom prst="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s-CO" sz="3400" b="1" kern="1200" dirty="0">
              <a:latin typeface="Segoe UI" panose="020B0502040204020203" pitchFamily="34" charset="0"/>
              <a:cs typeface="Segoe UI" panose="020B0502040204020203" pitchFamily="34" charset="0"/>
            </a:rPr>
            <a:t>Flexible and adaptable </a:t>
          </a:r>
          <a:r>
            <a:rPr lang="es-CO" sz="3400" b="1" kern="1200" dirty="0" err="1">
              <a:latin typeface="Segoe UI" panose="020B0502040204020203" pitchFamily="34" charset="0"/>
              <a:cs typeface="Segoe UI" panose="020B0502040204020203" pitchFamily="34" charset="0"/>
            </a:rPr>
            <a:t>code</a:t>
          </a:r>
          <a:r>
            <a:rPr lang="es-CO" sz="3400" b="1" kern="1200" dirty="0">
              <a:latin typeface="Segoe UI" panose="020B0502040204020203" pitchFamily="34" charset="0"/>
              <a:cs typeface="Segoe UI" panose="020B0502040204020203" pitchFamily="34" charset="0"/>
            </a:rPr>
            <a:t> </a:t>
          </a:r>
          <a:r>
            <a:rPr lang="es-CO" sz="3400" b="1" kern="1200" dirty="0" err="1">
              <a:latin typeface="Segoe UI" panose="020B0502040204020203" pitchFamily="34" charset="0"/>
              <a:cs typeface="Segoe UI" panose="020B0502040204020203" pitchFamily="34" charset="0"/>
            </a:rPr>
            <a:t>formulation</a:t>
          </a:r>
          <a:endParaRPr lang="es-CO" sz="3400" b="1" kern="1200" dirty="0">
            <a:latin typeface="Segoe UI" panose="020B0502040204020203" pitchFamily="34" charset="0"/>
            <a:cs typeface="Segoe UI" panose="020B0502040204020203" pitchFamily="34" charset="0"/>
          </a:endParaRPr>
        </a:p>
      </dsp:txBody>
      <dsp:txXfrm>
        <a:off x="3792550" y="225701"/>
        <a:ext cx="3447772" cy="2068663"/>
      </dsp:txXfrm>
    </dsp:sp>
    <dsp:sp modelId="{B471CC16-2054-4CF0-B485-5E83AD085137}">
      <dsp:nvSpPr>
        <dsp:cNvPr id="0" name=""/>
        <dsp:cNvSpPr/>
      </dsp:nvSpPr>
      <dsp:spPr>
        <a:xfrm>
          <a:off x="7585100" y="225701"/>
          <a:ext cx="3447772" cy="2068663"/>
        </a:xfrm>
        <a:prstGeom prst="rect">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s-CO" sz="3400" b="1" kern="1200" dirty="0">
              <a:latin typeface="Segoe UI" panose="020B0502040204020203" pitchFamily="34" charset="0"/>
              <a:cs typeface="Segoe UI" panose="020B0502040204020203" pitchFamily="34" charset="0"/>
            </a:rPr>
            <a:t>No </a:t>
          </a:r>
          <a:r>
            <a:rPr lang="es-CO" sz="3400" b="1" kern="1200" dirty="0" err="1">
              <a:latin typeface="Segoe UI" panose="020B0502040204020203" pitchFamily="34" charset="0"/>
              <a:cs typeface="Segoe UI" panose="020B0502040204020203" pitchFamily="34" charset="0"/>
            </a:rPr>
            <a:t>upfront</a:t>
          </a:r>
          <a:r>
            <a:rPr lang="es-CO" sz="3400" b="1" kern="1200" dirty="0">
              <a:latin typeface="Segoe UI" panose="020B0502040204020203" pitchFamily="34" charset="0"/>
              <a:cs typeface="Segoe UI" panose="020B0502040204020203" pitchFamily="34" charset="0"/>
            </a:rPr>
            <a:t> </a:t>
          </a:r>
          <a:r>
            <a:rPr lang="es-CO" sz="3400" b="1" kern="1200" dirty="0" err="1">
              <a:latin typeface="Segoe UI" panose="020B0502040204020203" pitchFamily="34" charset="0"/>
              <a:cs typeface="Segoe UI" panose="020B0502040204020203" pitchFamily="34" charset="0"/>
            </a:rPr>
            <a:t>financial</a:t>
          </a:r>
          <a:r>
            <a:rPr lang="es-CO" sz="3400" b="1" kern="1200" dirty="0">
              <a:latin typeface="Segoe UI" panose="020B0502040204020203" pitchFamily="34" charset="0"/>
              <a:cs typeface="Segoe UI" panose="020B0502040204020203" pitchFamily="34" charset="0"/>
            </a:rPr>
            <a:t> </a:t>
          </a:r>
          <a:r>
            <a:rPr lang="es-CO" sz="3400" b="1" kern="1200" dirty="0" err="1">
              <a:latin typeface="Segoe UI" panose="020B0502040204020203" pitchFamily="34" charset="0"/>
              <a:cs typeface="Segoe UI" panose="020B0502040204020203" pitchFamily="34" charset="0"/>
            </a:rPr>
            <a:t>investment</a:t>
          </a:r>
          <a:endParaRPr lang="es-CO" sz="3400" b="1" kern="1200" dirty="0">
            <a:latin typeface="Segoe UI" panose="020B0502040204020203" pitchFamily="34" charset="0"/>
            <a:cs typeface="Segoe UI" panose="020B0502040204020203" pitchFamily="34" charset="0"/>
          </a:endParaRPr>
        </a:p>
      </dsp:txBody>
      <dsp:txXfrm>
        <a:off x="7585100" y="225701"/>
        <a:ext cx="3447772" cy="2068663"/>
      </dsp:txXfrm>
    </dsp:sp>
    <dsp:sp modelId="{2A0F23FC-5319-4C71-ABFC-5E9ECED0E7FF}">
      <dsp:nvSpPr>
        <dsp:cNvPr id="0" name=""/>
        <dsp:cNvSpPr/>
      </dsp:nvSpPr>
      <dsp:spPr>
        <a:xfrm>
          <a:off x="1896275" y="2639142"/>
          <a:ext cx="3447772" cy="2068663"/>
        </a:xfrm>
        <a:prstGeom prst="rect">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s-CO" sz="3400" b="1" kern="1200" dirty="0" err="1">
              <a:latin typeface="Segoe UI" panose="020B0502040204020203" pitchFamily="34" charset="0"/>
              <a:cs typeface="Segoe UI" panose="020B0502040204020203" pitchFamily="34" charset="0"/>
            </a:rPr>
            <a:t>Community</a:t>
          </a:r>
          <a:r>
            <a:rPr lang="es-CO" sz="3400" b="1" kern="1200" dirty="0">
              <a:latin typeface="Segoe UI" panose="020B0502040204020203" pitchFamily="34" charset="0"/>
              <a:cs typeface="Segoe UI" panose="020B0502040204020203" pitchFamily="34" charset="0"/>
            </a:rPr>
            <a:t> </a:t>
          </a:r>
          <a:r>
            <a:rPr lang="es-CO" sz="3400" b="1" kern="1200" dirty="0" err="1">
              <a:latin typeface="Segoe UI" panose="020B0502040204020203" pitchFamily="34" charset="0"/>
              <a:cs typeface="Segoe UI" panose="020B0502040204020203" pitchFamily="34" charset="0"/>
            </a:rPr>
            <a:t>of</a:t>
          </a:r>
          <a:r>
            <a:rPr lang="es-CO" sz="3400" b="1" kern="1200" dirty="0">
              <a:latin typeface="Segoe UI" panose="020B0502040204020203" pitchFamily="34" charset="0"/>
              <a:cs typeface="Segoe UI" panose="020B0502040204020203" pitchFamily="34" charset="0"/>
            </a:rPr>
            <a:t> </a:t>
          </a:r>
          <a:r>
            <a:rPr lang="es-CO" sz="3400" b="1" kern="1200" dirty="0" err="1">
              <a:latin typeface="Segoe UI" panose="020B0502040204020203" pitchFamily="34" charset="0"/>
              <a:cs typeface="Segoe UI" panose="020B0502040204020203" pitchFamily="34" charset="0"/>
            </a:rPr>
            <a:t>practice</a:t>
          </a:r>
          <a:endParaRPr lang="es-CO" sz="3400" b="1" kern="1200" dirty="0">
            <a:latin typeface="Segoe UI" panose="020B0502040204020203" pitchFamily="34" charset="0"/>
            <a:cs typeface="Segoe UI" panose="020B0502040204020203" pitchFamily="34" charset="0"/>
          </a:endParaRPr>
        </a:p>
      </dsp:txBody>
      <dsp:txXfrm>
        <a:off x="1896275" y="2639142"/>
        <a:ext cx="3447772" cy="2068663"/>
      </dsp:txXfrm>
    </dsp:sp>
    <dsp:sp modelId="{AC61C1F0-E79B-49F2-8648-7D03A2889BDD}">
      <dsp:nvSpPr>
        <dsp:cNvPr id="0" name=""/>
        <dsp:cNvSpPr/>
      </dsp:nvSpPr>
      <dsp:spPr>
        <a:xfrm>
          <a:off x="5688825" y="2639142"/>
          <a:ext cx="3447772" cy="2068663"/>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s-CO" sz="3400" b="1" kern="1200" dirty="0">
              <a:latin typeface="Segoe UI" panose="020B0502040204020203" pitchFamily="34" charset="0"/>
              <a:cs typeface="Segoe UI" panose="020B0502040204020203" pitchFamily="34" charset="0"/>
            </a:rPr>
            <a:t>Open data </a:t>
          </a:r>
          <a:r>
            <a:rPr lang="es-CO" sz="3400" b="1" kern="1200" dirty="0" err="1">
              <a:latin typeface="Segoe UI" panose="020B0502040204020203" pitchFamily="34" charset="0"/>
              <a:cs typeface="Segoe UI" panose="020B0502040204020203" pitchFamily="34" charset="0"/>
            </a:rPr>
            <a:t>principles</a:t>
          </a:r>
          <a:endParaRPr lang="es-CO" sz="3400" b="1" kern="1200" dirty="0">
            <a:latin typeface="Segoe UI" panose="020B0502040204020203" pitchFamily="34" charset="0"/>
            <a:cs typeface="Segoe UI" panose="020B0502040204020203" pitchFamily="34" charset="0"/>
          </a:endParaRPr>
        </a:p>
      </dsp:txBody>
      <dsp:txXfrm>
        <a:off x="5688825" y="2639142"/>
        <a:ext cx="3447772" cy="2068663"/>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lnSpc>
                <a:spcPct val="100000"/>
              </a:lnSpc>
              <a:spcBef>
                <a:spcPts val="1000"/>
              </a:spcBef>
            </a:pPr>
            <a:r>
              <a:rPr lang="en-GB" sz="1200" b="1" dirty="0">
                <a:solidFill>
                  <a:schemeClr val="accent5">
                    <a:lumMod val="60000"/>
                    <a:lumOff val="40000"/>
                  </a:schemeClr>
                </a:solidFill>
                <a:latin typeface="Open Sans"/>
                <a:ea typeface="+mn-lt"/>
                <a:cs typeface="+mn-lt"/>
              </a:rPr>
              <a:t>By the end of this lecture, you will be able to:</a:t>
            </a:r>
          </a:p>
          <a:p>
            <a:pPr algn="l">
              <a:lnSpc>
                <a:spcPct val="100000"/>
              </a:lnSpc>
              <a:spcBef>
                <a:spcPts val="1000"/>
              </a:spcBef>
            </a:pPr>
            <a:endParaRPr lang="en-US" sz="1200" b="1" dirty="0">
              <a:solidFill>
                <a:schemeClr val="accent5">
                  <a:lumMod val="60000"/>
                  <a:lumOff val="40000"/>
                </a:schemeClr>
              </a:solidFill>
              <a:latin typeface="Open Sans"/>
              <a:cs typeface="Calibri" panose="020F0502020204030204"/>
            </a:endParaRPr>
          </a:p>
          <a:p>
            <a:pPr>
              <a:spcBef>
                <a:spcPts val="1000"/>
              </a:spcBef>
            </a:pPr>
            <a:r>
              <a:rPr lang="en-US" sz="1200" dirty="0">
                <a:latin typeface="Open Sans"/>
                <a:ea typeface="+mn-lt"/>
                <a:cs typeface="+mn-lt"/>
              </a:rPr>
              <a:t>ILO1: Understand what energy system modelling is and why it is important</a:t>
            </a:r>
          </a:p>
          <a:p>
            <a:pPr>
              <a:spcBef>
                <a:spcPts val="1000"/>
              </a:spcBef>
            </a:pPr>
            <a:r>
              <a:rPr lang="en-US" sz="1200" dirty="0">
                <a:latin typeface="Open Sans"/>
                <a:ea typeface="+mn-lt"/>
                <a:cs typeface="+mn-lt"/>
              </a:rPr>
              <a:t>ILO2: Sketch a Reference Energy System and understand its contents</a:t>
            </a:r>
          </a:p>
          <a:p>
            <a:pPr>
              <a:spcBef>
                <a:spcPts val="1000"/>
              </a:spcBef>
            </a:pPr>
            <a:r>
              <a:rPr lang="en-US" sz="1200" dirty="0">
                <a:latin typeface="Open Sans"/>
                <a:ea typeface="+mn-lt"/>
                <a:cs typeface="+mn-lt"/>
              </a:rPr>
              <a:t>ILO3: Recall the different types of energy modelling tools </a:t>
            </a:r>
          </a:p>
          <a:p>
            <a:pPr>
              <a:spcBef>
                <a:spcPts val="1000"/>
              </a:spcBef>
            </a:pPr>
            <a:r>
              <a:rPr lang="en-US" sz="1200" dirty="0">
                <a:latin typeface="Open Sans"/>
                <a:ea typeface="+mn-lt"/>
                <a:cs typeface="+mn-lt"/>
              </a:rPr>
              <a:t>ILO4: Understand what </a:t>
            </a:r>
            <a:r>
              <a:rPr lang="en-US" sz="1200" dirty="0" err="1">
                <a:latin typeface="Open Sans"/>
                <a:ea typeface="+mn-lt"/>
                <a:cs typeface="+mn-lt"/>
              </a:rPr>
              <a:t>OSeMOSYS</a:t>
            </a:r>
            <a:r>
              <a:rPr lang="en-US" sz="1200" dirty="0">
                <a:latin typeface="Open Sans"/>
                <a:ea typeface="+mn-lt"/>
                <a:cs typeface="+mn-lt"/>
              </a:rPr>
              <a:t> is and its applications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Reference energy systems are an important foundation for energy system modelling. A reference energy system (or R.E.S.) is a simplified and aggregated graphical representation of the real energy system under analysis.</a:t>
            </a:r>
          </a:p>
          <a:p>
            <a:endParaRPr lang="en-US" dirty="0"/>
          </a:p>
          <a:p>
            <a:r>
              <a:rPr lang="en-US" dirty="0"/>
              <a:t>Reference energy systems can cover possible development paths and not just the present configuration of the system. For example, with the introduction of electric vehicles, higher electricity demand is required for the transport sector. </a:t>
            </a:r>
            <a:endParaRPr lang="en-US" dirty="0">
              <a:cs typeface="Calibri"/>
            </a:endParaRPr>
          </a:p>
          <a:p>
            <a:endParaRPr lang="en-US" dirty="0"/>
          </a:p>
          <a:p>
            <a:r>
              <a:rPr lang="en-US" dirty="0"/>
              <a:t>A reference energy system shows all the existing and potential new energy supply chains, from primary energy resources to final energy demand. Specifically, energy comes from energy extraction or import to conversion, then transmission and distribution and conversion into a final energy demand.</a:t>
            </a:r>
            <a:endParaRPr lang="en-US" dirty="0">
              <a:cs typeface="Calibri"/>
            </a:endParaRPr>
          </a:p>
          <a:p>
            <a:endParaRPr lang="en-US" dirty="0"/>
          </a:p>
          <a:p>
            <a:r>
              <a:rPr lang="en-US" dirty="0"/>
              <a:t>The level of simplification of the reference energy system depends on the issues which will be </a:t>
            </a:r>
            <a:r>
              <a:rPr lang="en-US" dirty="0" err="1"/>
              <a:t>analysed</a:t>
            </a:r>
            <a:r>
              <a:rPr lang="en-US" dirty="0"/>
              <a:t> and the data availability. Thus, different use-cases require different levels of simplification.</a:t>
            </a:r>
            <a:endParaRPr lang="en-US" dirty="0">
              <a:cs typeface="Calibri"/>
            </a:endParaRPr>
          </a:p>
          <a:p>
            <a:endParaRPr lang="en-US" dirty="0"/>
          </a:p>
          <a:p>
            <a:r>
              <a:rPr lang="en-US" dirty="0"/>
              <a:t>A reference energy system should be a minimum representation of reality which is required to answer the policy questions addressed.</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2704415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Presented here is an example reference energy system.</a:t>
            </a:r>
          </a:p>
          <a:p>
            <a:endParaRPr lang="en-US" dirty="0"/>
          </a:p>
          <a:p>
            <a:r>
              <a:rPr lang="en-US" dirty="0"/>
              <a:t>The primary energy level, typically, contains all technologies and fuels which are related to raw energy resources. Such as natural gas, coal, oil, and wind. </a:t>
            </a:r>
            <a:endParaRPr lang="en-US" dirty="0">
              <a:cs typeface="Calibri"/>
            </a:endParaRPr>
          </a:p>
          <a:p>
            <a:endParaRPr lang="en-US" dirty="0"/>
          </a:p>
          <a:p>
            <a:r>
              <a:rPr lang="en-US" dirty="0"/>
              <a:t>The resources which are either extracted or imported at the primary energy level are then processed at the secondary energy level. The secondary energy level is where the raw commodities are transformed into more refined commodities, such as oil to diesel, or wind to electricity. </a:t>
            </a:r>
            <a:endParaRPr lang="en-US" dirty="0">
              <a:cs typeface="Calibri"/>
            </a:endParaRPr>
          </a:p>
          <a:p>
            <a:endParaRPr lang="en-US" dirty="0"/>
          </a:p>
          <a:p>
            <a:r>
              <a:rPr lang="en-US" dirty="0"/>
              <a:t>These refined commodities are then distributed to the demand side to be used for useful services for the final consumer. The consumer uses these refined commodities for services such as heat, lighting, or mechanical energy.</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3377445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An example reference energy system is displayed on the right. Whilst the system looks quite complicated at first glance, it is very similar to the energy system presented in the previous slide.</a:t>
            </a:r>
          </a:p>
          <a:p>
            <a:endParaRPr lang="en-US" dirty="0"/>
          </a:p>
          <a:p>
            <a:pPr>
              <a:defRPr/>
            </a:pPr>
            <a:r>
              <a:rPr lang="en-US" dirty="0"/>
              <a:t>The arrows refer to energy carriers or fuels, whilst the boxes refer to energy technologies. </a:t>
            </a:r>
            <a:endParaRPr lang="en-US" dirty="0">
              <a:cs typeface="Calibri"/>
            </a:endParaRPr>
          </a:p>
          <a:p>
            <a:endParaRPr lang="en-US" dirty="0"/>
          </a:p>
          <a:p>
            <a:r>
              <a:rPr lang="en-US" dirty="0"/>
              <a:t>We start from a primary energy system which contains raw commodities on the left-hand side. These commodities are then converted into refined commodities such as electricity, oil, coal, and gas. Finally, these refined commodities are distributed for the final energy demand, which can be seen on the right-hand side. </a:t>
            </a:r>
            <a:endParaRPr lang="en-US" dirty="0">
              <a:cs typeface="Calibri"/>
            </a:endParaRPr>
          </a:p>
          <a:p>
            <a:endParaRPr lang="en-US" dirty="0"/>
          </a:p>
          <a:p>
            <a:r>
              <a:rPr lang="en-US" dirty="0"/>
              <a:t>The final energy demand, or demand for energy-services in this example, is made up of transport, buildings, industry, and agriculture and forestry. </a:t>
            </a:r>
            <a:endParaRPr lang="en-US" dirty="0">
              <a:cs typeface="Calibri"/>
            </a:endParaRPr>
          </a:p>
          <a:p>
            <a:endParaRPr lang="en-US" dirty="0"/>
          </a:p>
          <a:p>
            <a:r>
              <a:rPr lang="en-US" dirty="0"/>
              <a:t>Notice that this reference energy system is larger than the one on the previous slide; however, this is just to account for additional service demands.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1702459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sz="1200" dirty="0">
                <a:latin typeface="Open Sans"/>
                <a:ea typeface="Open Sans" panose="020B0606030504020204" pitchFamily="34" charset="0"/>
                <a:cs typeface="Open Sans" panose="020B0606030504020204" pitchFamily="34" charset="0"/>
              </a:rPr>
              <a:t>      In this example energy balance, the energy balance of renewable energy is accounted for </a:t>
            </a:r>
            <a:r>
              <a:rPr lang="en-GB" dirty="0">
                <a:latin typeface="Open Sans"/>
                <a:ea typeface="Open Sans" panose="020B0606030504020204" pitchFamily="34" charset="0"/>
                <a:cs typeface="Open Sans" panose="020B0606030504020204" pitchFamily="34" charset="0"/>
              </a:rPr>
              <a:t>in</a:t>
            </a:r>
            <a:r>
              <a:rPr lang="en-GB" sz="1200" dirty="0">
                <a:latin typeface="Open Sans"/>
                <a:ea typeface="Open Sans" panose="020B0606030504020204" pitchFamily="34" charset="0"/>
                <a:cs typeface="Open Sans" panose="020B0606030504020204" pitchFamily="34" charset="0"/>
              </a:rPr>
              <a:t> the United Kingdom.</a:t>
            </a:r>
          </a:p>
          <a:p>
            <a:endParaRPr lang="en-GB" sz="1200" dirty="0">
              <a:latin typeface="Open Sans" panose="020B0606030504020204" pitchFamily="34" charset="0"/>
              <a:ea typeface="Open Sans" panose="020B0606030504020204" pitchFamily="34" charset="0"/>
              <a:cs typeface="Open Sans" panose="020B0606030504020204" pitchFamily="34" charset="0"/>
            </a:endParaRPr>
          </a:p>
          <a:p>
            <a:r>
              <a:rPr lang="en-GB" sz="1200" dirty="0">
                <a:latin typeface="Open Sans"/>
                <a:ea typeface="Open Sans" panose="020B0606030504020204" pitchFamily="34" charset="0"/>
                <a:cs typeface="Open Sans" panose="020B0606030504020204" pitchFamily="34" charset="0"/>
              </a:rPr>
              <a:t>      Firstly, the different commodities are grouped by type at the top of the table. Next, primary energy is accounted for. Here, we can see an energy balance for hydro, wind, photovoltaics, thermal, geothermal</a:t>
            </a:r>
            <a:r>
              <a:rPr lang="en-GB" dirty="0">
                <a:latin typeface="Open Sans"/>
                <a:ea typeface="Open Sans" panose="020B0606030504020204" pitchFamily="34" charset="0"/>
                <a:cs typeface="Open Sans" panose="020B0606030504020204" pitchFamily="34" charset="0"/>
              </a:rPr>
              <a:t>,</a:t>
            </a:r>
            <a:r>
              <a:rPr lang="en-GB" sz="1200" dirty="0">
                <a:latin typeface="Open Sans"/>
                <a:ea typeface="Open Sans" panose="020B0606030504020204" pitchFamily="34" charset="0"/>
                <a:cs typeface="Open Sans" panose="020B0606030504020204" pitchFamily="34" charset="0"/>
              </a:rPr>
              <a:t> and others.</a:t>
            </a:r>
          </a:p>
          <a:p>
            <a:endParaRPr lang="en-GB" sz="1200" dirty="0">
              <a:latin typeface="Open Sans" panose="020B0606030504020204" pitchFamily="34" charset="0"/>
              <a:ea typeface="Open Sans" panose="020B0606030504020204" pitchFamily="34" charset="0"/>
              <a:cs typeface="Open Sans" panose="020B0606030504020204" pitchFamily="34" charset="0"/>
            </a:endParaRPr>
          </a:p>
          <a:p>
            <a:r>
              <a:rPr lang="en-GB" sz="1200" dirty="0">
                <a:latin typeface="Open Sans"/>
                <a:ea typeface="Open Sans" panose="020B0606030504020204" pitchFamily="34" charset="0"/>
                <a:cs typeface="Open Sans" panose="020B0606030504020204" pitchFamily="34" charset="0"/>
              </a:rPr>
              <a:t>     Below the primary energy row, there is the transformation of the primary energy. As this energy balance is for renewable energy, the transformation is mainly into electricity.</a:t>
            </a:r>
            <a:r>
              <a:rPr lang="en-GB" dirty="0">
                <a:latin typeface="Open Sans"/>
                <a:ea typeface="Open Sans" panose="020B0606030504020204" pitchFamily="34" charset="0"/>
                <a:cs typeface="Open Sans" panose="020B0606030504020204" pitchFamily="34" charset="0"/>
              </a:rPr>
              <a:t> </a:t>
            </a:r>
            <a:endParaRPr lang="en-GB" sz="1200" dirty="0">
              <a:latin typeface="Open Sans" panose="020B0606030504020204" pitchFamily="34" charset="0"/>
              <a:ea typeface="Open Sans" panose="020B0606030504020204" pitchFamily="34" charset="0"/>
              <a:cs typeface="Open Sans" panose="020B0606030504020204" pitchFamily="34" charset="0"/>
            </a:endParaRPr>
          </a:p>
          <a:p>
            <a:endParaRPr lang="en-GB" sz="1200" dirty="0">
              <a:latin typeface="Open Sans" panose="020B0606030504020204" pitchFamily="34" charset="0"/>
              <a:ea typeface="Open Sans" panose="020B0606030504020204" pitchFamily="34" charset="0"/>
              <a:cs typeface="Open Sans" panose="020B0606030504020204" pitchFamily="34" charset="0"/>
            </a:endParaRPr>
          </a:p>
          <a:p>
            <a:r>
              <a:rPr lang="en-GB" sz="1200" dirty="0">
                <a:latin typeface="Open Sans"/>
                <a:ea typeface="Open Sans" panose="020B0606030504020204" pitchFamily="34" charset="0"/>
                <a:cs typeface="Open Sans" panose="020B0606030504020204" pitchFamily="34" charset="0"/>
              </a:rPr>
              <a:t>     Finally, the energy consumption is accounted for in the final consumption, by sector and end-use.</a:t>
            </a:r>
          </a:p>
          <a:p>
            <a:endParaRPr lang="en-GB" sz="1200" dirty="0">
              <a:latin typeface="Open Sans" panose="020B0606030504020204" pitchFamily="34" charset="0"/>
              <a:ea typeface="Open Sans" panose="020B0606030504020204" pitchFamily="34" charset="0"/>
              <a:cs typeface="Open Sans" panose="020B0606030504020204" pitchFamily="34" charset="0"/>
            </a:endParaRPr>
          </a:p>
          <a:p>
            <a:endParaRPr lang="en-GB" sz="1200" dirty="0">
              <a:latin typeface="Open Sans" panose="020B0606030504020204" pitchFamily="34" charset="0"/>
              <a:ea typeface="Open Sans" panose="020B0606030504020204" pitchFamily="34" charset="0"/>
              <a:cs typeface="Open Sans" panose="020B0606030504020204" pitchFamily="34"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1366474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To create a reference energy system, an energy balance can be used as a starting point.</a:t>
            </a:r>
          </a:p>
          <a:p>
            <a:endParaRPr lang="en-US" dirty="0"/>
          </a:p>
          <a:p>
            <a:r>
              <a:rPr lang="en-US" dirty="0"/>
              <a:t>The main steps involve identifying energy levels and energy carriers, as well as the technologies used in the energy system. Additionally, it is necessary to identify potential new energy carriers and technologies that could be used in the future.</a:t>
            </a:r>
          </a:p>
          <a:p>
            <a:endParaRPr lang="en-US" dirty="0"/>
          </a:p>
          <a:p>
            <a:r>
              <a:rPr lang="en-US" dirty="0"/>
              <a:t>Using these data, a reference energy system can be created.</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35186876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cs typeface="Calibri"/>
              </a:rPr>
              <a:t>Achieving sustainable development goals will require fundamental transformation of the energy system. This transformation is complex and involves interactions both within the energy system and with other sectors and systems. For these reasons, comprehensive energy planning is essential. Such comprehensive planning can allow countries to transform their energy systems in the most cost-effective way and ensure that investments made now are effective and supportive of the long-term trajectory. Comprehensive energy planning is complex and challenging; however, frameworks that make use of energy modelling tools can help to simplify the process. This diagram shows a framework for comprehensive energy planning. We can see the interactions between analyses of energy needs and energy supply options, and how these analyses are constrained by resource availability, technology options, sustainability goals, and financial constraints. We can also see how these analyses are fundamentally affected and driven by social and economic perspectives. Energy modelling tools provide frameworks to undertake these analyses.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7635642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Energy modelling tools are often characterized by their temporal scope. This can range from short-term, with time frames of seconds to days; mid-term, with time frames of days to years; and long-term, with decadal time frames. Different temporal scopes are used for different types of analysis; for example, stability analyses, which focus on maintaining the voltage of the electricity system, usually have short time frames of seconds to days, while long-term energy analyses that assess future investment requirements often have decadal time frames.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1392059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Energy models are also often classified as either top-down or bottom-up. Top-down, or macroeconomic, energy models are driven by projections of economic indicators such as energy prices. These models are used for analyses that focus on the broad relationships between economic development and energy demand and supply. Such models do not usually focus on detailed representation of technologies. In contrast, bottom-up energy models focus on the physical configuration of energy systems, representing technologies with a high level of detail, including their performance and cost parameters and environmental impacts. Such models often use an externally-determined energy demand, which may be provided by a top-down model. The most common bottom-up energy models are optimization models. These are models that identify the optimal way of meeting the externally-defined demand, for example, in terms of minimizing the cost or environmental impact, or maximizing the access to energy services.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41010591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cs typeface="Calibri"/>
              </a:rPr>
              <a:t>This diagram shows some of the key steps in an energy modelling analysis. The first stage is usually sourcing the raw data, in this case the diagram focuses on units or analysis and so open data are used. The raw data then have to be processed, which usually means manipulating the data into a form that can be used to develop the model. This might include converting the data format or units or using the raw data to create estimates for model parameters. </a:t>
            </a:r>
            <a:endParaRPr lang="en-US" dirty="0"/>
          </a:p>
          <a:p>
            <a:r>
              <a:rPr lang="en-US" dirty="0">
                <a:cs typeface="Calibri"/>
              </a:rPr>
              <a:t>Once the data have been processed, the model can be formulated. This step varies depending on the modelling system being used, for example there is a spreadsheet-based interface that can be used to input data for </a:t>
            </a:r>
            <a:r>
              <a:rPr lang="en-US" dirty="0" err="1">
                <a:cs typeface="Calibri"/>
              </a:rPr>
              <a:t>OSeMOSYS</a:t>
            </a:r>
            <a:r>
              <a:rPr lang="en-US" dirty="0">
                <a:cs typeface="Calibri"/>
              </a:rPr>
              <a:t> models. The model then has to be solved. In the case of optimization models, this involves using a solver on your computer that can find the optimal solution. Once the solution has been found, model outputs will be produced. Model outputs vary and the user can often choose what type of outputs they would like, including results csv-files or automatically-generated graphs and charts. The final step is usually the interpretation of model outputs. This should be done in the context of the specific country, region, or system in question and with consideration of the simplifications and adjustments made in the modelling process.</a:t>
            </a: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1346162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cs typeface="Calibri"/>
              </a:rPr>
              <a:t>This mini-lecture contains an overview of both energy systems and the concept of energy system modelling. Energy systems are complex systems containing many components and interactions. The main components of energy systems include fuel production and energy resources, energy conversion, energy transportation, and final demands for energy services. Primary energy resources include fossil fuels, such as coal or natural gas, alongside renewable energy resources, such as solar or wind energy. These resources often undergo conversions; for example, solar and wind energy are converted to electricity, while crude oil is often converted to more useful oil products like diesel. The products of these conversion processes then need to be transported and distributed to where they are used. Energy systems include a range of final demands that can be divided by sector, for example residential electricity demand or demand for oil products in the transport sector. It is important to recognize that society demands energy services, such as lighting, heating, or transport, that are provided by fuels such as electricity or oil products.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We have touched on some of the applications of energy modelling tools already. This slide provides some examples of how energy modelling tools are currently used to support policymaking. Broadly, energy system modelling allows a greater understanding of the interactions between energy access, resource use, and sustainable development. By considering these interactions, energy planners can adopt a more holistic approach that maximizes the synergies between different goals. In relation to energy access, one particularly useful type of energy modelling is geospatial electrification modelling, which can be used to gain insights into the most economic pathways for increasing access. Energy modelling tools are frequently employed to support long-term capacity expansion planning as they provide insights into the economic and environmental implications of different scenarios and can be used to suggest the optimal configuration to meet future demand. Finally, energy modelling tools are increasingly used to assess the interactions between different systems. For example, the CLEWs modelling framework, which we will see later in the course, is used to explore the interactions between the climate, land, energy, and water systems.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36328055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In lecture 1 we introduced </a:t>
            </a:r>
            <a:r>
              <a:rPr lang="en-US" dirty="0" err="1">
                <a:cs typeface="Calibri"/>
              </a:rPr>
              <a:t>OSeMOSYS</a:t>
            </a:r>
            <a:r>
              <a:rPr lang="en-US" dirty="0">
                <a:cs typeface="Calibri"/>
              </a:rPr>
              <a:t> as an open source energy modelling system used to support long-term capacity expansion planning. </a:t>
            </a:r>
            <a:r>
              <a:rPr lang="en-US" dirty="0" err="1">
                <a:cs typeface="Calibri"/>
              </a:rPr>
              <a:t>OSeMOSYS</a:t>
            </a:r>
            <a:r>
              <a:rPr lang="en-US" dirty="0">
                <a:cs typeface="Calibri"/>
              </a:rPr>
              <a:t> is a bottom-up energy modelling system which focuses on detailed representation of technologies and flows in the energy system, considering performance, costs, resource use, and environmental impacts. Like other bottom-up models, </a:t>
            </a:r>
            <a:r>
              <a:rPr lang="en-US" dirty="0" err="1">
                <a:cs typeface="Calibri"/>
              </a:rPr>
              <a:t>OSeMOSYS</a:t>
            </a:r>
            <a:r>
              <a:rPr lang="en-US" dirty="0">
                <a:cs typeface="Calibri"/>
              </a:rPr>
              <a:t> models are driven by an externally-defined demand. We will explore how demands can be defined in </a:t>
            </a:r>
            <a:r>
              <a:rPr lang="en-US" dirty="0" err="1">
                <a:cs typeface="Calibri"/>
              </a:rPr>
              <a:t>OSeMOSYS</a:t>
            </a:r>
            <a:r>
              <a:rPr lang="en-US" dirty="0">
                <a:cs typeface="Calibri"/>
              </a:rPr>
              <a:t> later in the course. </a:t>
            </a:r>
            <a:r>
              <a:rPr lang="en-US" dirty="0" err="1">
                <a:cs typeface="Calibri"/>
              </a:rPr>
              <a:t>OSeMOSYS</a:t>
            </a:r>
            <a:r>
              <a:rPr lang="en-US" dirty="0">
                <a:cs typeface="Calibri"/>
              </a:rPr>
              <a:t> was designed to have a modular structure. This means that it is structured in stand-alone blocks that can be added or removed. Each of these blocks is described in plain English, increasing the accessibility of the tool. This diagram shows the seven core blocks of </a:t>
            </a:r>
            <a:r>
              <a:rPr lang="en-US" dirty="0" err="1">
                <a:cs typeface="Calibri"/>
              </a:rPr>
              <a:t>OSeMOSYS</a:t>
            </a:r>
            <a:r>
              <a:rPr lang="en-US" dirty="0">
                <a:cs typeface="Calibri"/>
              </a:rPr>
              <a:t>.</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C184E18-ED2D-9DF1-7BDC-853152BC9AD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A37CDD4-37E9-17C9-7B07-E290C424F8D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059C7BD-9A4D-1689-479D-74826E1CFC4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     The main objective of </a:t>
            </a:r>
            <a:r>
              <a:rPr lang="en-US" dirty="0" err="1"/>
              <a:t>OSeMOSYS</a:t>
            </a:r>
            <a:r>
              <a:rPr lang="en-US" dirty="0"/>
              <a:t>, from a mathematical viewpoint, is to minimize the total discounted cost of an energy system. In other words, we aim to find the least-cost pathway for the energy system by optimizing over various regions, technologies, and years. Therefore, </a:t>
            </a:r>
            <a:r>
              <a:rPr lang="en-US" dirty="0" err="1"/>
              <a:t>OSeMOSYS</a:t>
            </a:r>
            <a:r>
              <a:rPr lang="en-US" dirty="0"/>
              <a:t> is a linear programming model (see the next slides for an explanation on what this means).</a:t>
            </a:r>
            <a:br>
              <a:rPr lang="en-US" dirty="0"/>
            </a:br>
            <a:endParaRPr lang="en-US" dirty="0"/>
          </a:p>
          <a:p>
            <a:r>
              <a:rPr lang="en-US" dirty="0"/>
              <a:t>      To ensure that the solution remains practical and feasible, we also have several constraints, such as energy balance, capacity balance, and emission limits. These constraints ensure that energy supply meets demand, capacity is sufficient, emissions stay within prescribed limits, and other requirements, like storage and activity constraints, are met.</a:t>
            </a:r>
            <a:br>
              <a:rPr lang="en-US" dirty="0"/>
            </a:br>
            <a:endParaRPr lang="en-US" dirty="0"/>
          </a:p>
          <a:p>
            <a:r>
              <a:rPr lang="en-US" dirty="0"/>
              <a:t>     </a:t>
            </a:r>
            <a:r>
              <a:rPr lang="en-US" dirty="0" err="1"/>
              <a:t>OSeMOSYS</a:t>
            </a:r>
            <a:r>
              <a:rPr lang="en-US" dirty="0"/>
              <a:t> is implemented in various programming languages, including GNU </a:t>
            </a:r>
            <a:r>
              <a:rPr lang="en-US" dirty="0" err="1"/>
              <a:t>MathProg</a:t>
            </a:r>
            <a:r>
              <a:rPr lang="en-US" dirty="0"/>
              <a:t>, Python, and GAMS, making it highly flexible and accessible.</a:t>
            </a:r>
            <a:br>
              <a:rPr lang="en-US" dirty="0"/>
            </a:br>
            <a:endParaRPr lang="en-US" dirty="0"/>
          </a:p>
          <a:p>
            <a:r>
              <a:rPr lang="en-US" dirty="0"/>
              <a:t>      Finally, we encourage everyone to check out the </a:t>
            </a:r>
            <a:r>
              <a:rPr lang="en-US" dirty="0" err="1"/>
              <a:t>OSeMOSYS</a:t>
            </a:r>
            <a:r>
              <a:rPr lang="en-US" dirty="0"/>
              <a:t> documentation on </a:t>
            </a:r>
            <a:r>
              <a:rPr lang="en-US" dirty="0" err="1"/>
              <a:t>ReadtheDocs</a:t>
            </a:r>
            <a:r>
              <a:rPr lang="en-US" dirty="0"/>
              <a:t> for more in-depth details. </a:t>
            </a:r>
            <a:endParaRPr dirty="0"/>
          </a:p>
        </p:txBody>
      </p:sp>
      <p:sp>
        <p:nvSpPr>
          <p:cNvPr id="165" name="Google Shape;165;p13:notes">
            <a:extLst>
              <a:ext uri="{FF2B5EF4-FFF2-40B4-BE49-F238E27FC236}">
                <a16:creationId xmlns:a16="http://schemas.microsoft.com/office/drawing/2014/main" id="{28B2733E-5160-EBB7-2876-4523D769AA9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601156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As mentioned in the previous slide </a:t>
            </a:r>
            <a:r>
              <a:rPr lang="en-GB" b="1" dirty="0" err="1"/>
              <a:t>OSeMOSYS</a:t>
            </a:r>
            <a:r>
              <a:rPr lang="en-GB" b="1" dirty="0"/>
              <a:t> uses linear optimisation</a:t>
            </a:r>
            <a:r>
              <a:rPr lang="en-GB" dirty="0"/>
              <a:t> to minimise the </a:t>
            </a:r>
            <a:r>
              <a:rPr lang="en-GB" b="1" dirty="0"/>
              <a:t>total cost</a:t>
            </a:r>
            <a:r>
              <a:rPr lang="en-GB" dirty="0"/>
              <a:t> of an energy system over time, subject to constraints like energy demand, technology capacity, resource availability etc. —all represented with </a:t>
            </a:r>
            <a:r>
              <a:rPr lang="en-GB" b="1" dirty="0"/>
              <a:t>linear equations and inequalities</a:t>
            </a:r>
            <a:r>
              <a:rPr lang="en-GB" dirty="0"/>
              <a:t>.</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25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761018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dirty="0"/>
              <a:t>      Based on the information provided to minimise our generation costs and obey the constraints we need to have gas make up the largest share of electricity since you only need 2 gas units to produce 1 unit of electricity in comparison to 3 units of oil. Gas additionally produces less emissions helping to stay below the pollution limit easier than oil. However, we still need to import some oil to meet the transport demand. Additionally, we want to produce as much excess electricity as possible while staying within the pollution limits since we can make more profit by exporting electricity which will reduce the overall costs of the system.</a:t>
            </a:r>
            <a:br>
              <a:rPr lang="en-GB" dirty="0"/>
            </a:br>
            <a:br>
              <a:rPr lang="en-GB" dirty="0"/>
            </a:br>
            <a:r>
              <a:rPr lang="en-GB" b="1" dirty="0"/>
              <a:t>Keeping this in mind- how can we find the optimal solution?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26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338660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Linear optimisation can help us find the ideal solution.</a:t>
            </a:r>
          </a:p>
          <a:p>
            <a:r>
              <a:rPr lang="en-GB" dirty="0"/>
              <a:t>Here, each line represents a different constraint or demand to consider based on the information in the previous slide.</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27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162265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By drawing linear lines to represent each of the constraints, this then forms a solution space in which any point within the space obeys all the constraints. To find the optimal value you would want a point that meets oil demand for transport, while having the lowest oil import value, exceeding minimum electricity generation requirements, and having the lowest CO2 emissions. This is the system cost minimisation optimal spot.</a:t>
            </a:r>
          </a:p>
          <a:p>
            <a:endParaRPr lang="en-GB" dirty="0"/>
          </a:p>
          <a:p>
            <a:r>
              <a:rPr lang="en-GB" dirty="0"/>
              <a:t>      Now imagine having to manually calculate this for a range of constraints or alternatives for every single year when typical policy planning time horizons can range up to 20-40 years. It would be very tedious. That’s why using a modelling tool that can conduct these mathematical calculations enables individuals to do them in a fraction of the time and gain insightful results.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28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141880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err="1"/>
              <a:t>OSeMOSYS</a:t>
            </a:r>
            <a:r>
              <a:rPr lang="en-US" dirty="0"/>
              <a:t> is a versatile tool applied across various critical areas of energy and economic planning. In the power sector, it’s used for capacity expansion planning, helping identify the most cost-effective generation mix to meet future demands while accounting for constraints like emissions and resources. It also supports sector coupling assessments, which explore the integration of different energy sectors—such as electricity, heating, and transportation—to enhance efficiency and reduce emissions.</a:t>
            </a:r>
          </a:p>
          <a:p>
            <a:r>
              <a:rPr lang="en-US" dirty="0"/>
              <a:t>Beyond the energy sector, </a:t>
            </a:r>
            <a:r>
              <a:rPr lang="en-US" dirty="0" err="1"/>
              <a:t>OSeMOSYS</a:t>
            </a:r>
            <a:r>
              <a:rPr lang="en-US" dirty="0"/>
              <a:t> is valuable for transport planning, regional energy integration analysis, and CLEWs (Climate, Land, Energy, and Water systems) studies. These applications enable a holistic understanding of resource interdependencies and cross-border energy opportunities. Additionally, it supports economic analysis of energy policies, helping policymakers evaluate the financial impacts of regulations and incentives, and guiding balanced, sustainable growth in the energy landscape. Each link provides an example of research articles in the mentioned areas.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23052027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GB" dirty="0">
                <a:cs typeface="Calibri"/>
              </a:rPr>
              <a:t>     The latest graphical user interface developed to use </a:t>
            </a:r>
            <a:r>
              <a:rPr lang="en-GB" dirty="0" err="1">
                <a:cs typeface="Calibri"/>
              </a:rPr>
              <a:t>OSeMOSYS</a:t>
            </a:r>
            <a:r>
              <a:rPr lang="en-GB" dirty="0">
                <a:cs typeface="Calibri"/>
              </a:rPr>
              <a:t> is called </a:t>
            </a:r>
            <a:r>
              <a:rPr lang="en-US" dirty="0"/>
              <a:t>Modelling User Interface for </a:t>
            </a:r>
            <a:r>
              <a:rPr lang="en-US" dirty="0" err="1"/>
              <a:t>OSeMOSYS</a:t>
            </a:r>
            <a:r>
              <a:rPr lang="en-US" dirty="0"/>
              <a:t>, also known as MUIO or the UI (keep these acronyms in mind as they will be used throughout this course to reference the </a:t>
            </a:r>
            <a:r>
              <a:rPr lang="en-US" dirty="0" err="1"/>
              <a:t>OSeMOSYS</a:t>
            </a:r>
            <a:r>
              <a:rPr lang="en-US" dirty="0"/>
              <a:t> </a:t>
            </a:r>
            <a:r>
              <a:rPr lang="en-US" dirty="0" err="1"/>
              <a:t>interace</a:t>
            </a:r>
            <a:r>
              <a:rPr lang="en-US" dirty="0"/>
              <a:t>). This interface has been designed to make energy system modelling with </a:t>
            </a:r>
            <a:r>
              <a:rPr lang="en-US" dirty="0" err="1"/>
              <a:t>OSeMOSYS</a:t>
            </a:r>
            <a:r>
              <a:rPr lang="en-US" dirty="0"/>
              <a:t> more accessible and user-friendly, particularly for those involved in teaching and developing basic to intermediate models.</a:t>
            </a:r>
            <a:br>
              <a:rPr lang="en-US" dirty="0"/>
            </a:br>
            <a:endParaRPr lang="en-US" dirty="0"/>
          </a:p>
          <a:p>
            <a:pPr algn="just"/>
            <a:r>
              <a:rPr lang="en-US" dirty="0"/>
              <a:t>      MUIO addresses a critical need within the </a:t>
            </a:r>
            <a:r>
              <a:rPr lang="en-US" dirty="0" err="1"/>
              <a:t>OSeMOSYS</a:t>
            </a:r>
            <a:r>
              <a:rPr lang="en-US" dirty="0"/>
              <a:t> community by providing an intuitive interface that guides users through the modelling process without requiring extensive programming experience. This makes it an ideal tool for students, educators, and practitioners who are learning about energy systems and optimization for the first time. With MUIO, users can set up, run, and analyze energy models with ease, focusing on the essentials of modelling rather than getting bogged down by technical complexities.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30</a:t>
            </a:fld>
            <a:endParaRPr/>
          </a:p>
        </p:txBody>
      </p:sp>
    </p:spTree>
    <p:extLst>
      <p:ext uri="{BB962C8B-B14F-4D97-AF65-F5344CB8AC3E}">
        <p14:creationId xmlns:p14="http://schemas.microsoft.com/office/powerpoint/2010/main" val="4232801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baseline="0" dirty="0"/>
              <a:t>      Let’s look at the definition of the </a:t>
            </a:r>
            <a:r>
              <a:rPr lang="en-GB" baseline="0" dirty="0" err="1"/>
              <a:t>OSeMOSYS</a:t>
            </a:r>
            <a:r>
              <a:rPr lang="en-GB" baseline="0" dirty="0"/>
              <a:t> set ‘technology’ and the set ‘commodity’. They are both key components in </a:t>
            </a:r>
            <a:r>
              <a:rPr lang="en-GB" baseline="0" dirty="0" err="1"/>
              <a:t>OSeMOSYS</a:t>
            </a:r>
            <a:r>
              <a:rPr lang="en-GB" baseline="0" dirty="0"/>
              <a:t> and they deserve particular attention. </a:t>
            </a:r>
            <a:r>
              <a:rPr lang="en-GB" dirty="0"/>
              <a:t>'Technology</a:t>
            </a:r>
            <a:r>
              <a:rPr lang="en-GB" baseline="0" dirty="0"/>
              <a:t>’ in </a:t>
            </a:r>
            <a:r>
              <a:rPr lang="en-GB" baseline="0" dirty="0" err="1"/>
              <a:t>OSeMOSYS</a:t>
            </a:r>
            <a:r>
              <a:rPr lang="en-GB" baseline="0" dirty="0"/>
              <a:t> </a:t>
            </a:r>
            <a:r>
              <a:rPr lang="en-GB" dirty="0"/>
              <a:t>refers to</a:t>
            </a:r>
            <a:r>
              <a:rPr lang="en-GB" baseline="0" dirty="0"/>
              <a:t> any type of process, plant</a:t>
            </a:r>
            <a:r>
              <a:rPr lang="en-GB" dirty="0"/>
              <a:t>,</a:t>
            </a:r>
            <a:r>
              <a:rPr lang="en-GB" baseline="0" dirty="0"/>
              <a:t> or asset that has some input and/or output. For example, a technology can be the process of production of a primary resource, such as a coal or gas resources, or also a land resource that</a:t>
            </a:r>
            <a:r>
              <a:rPr lang="en-GB" dirty="0"/>
              <a:t>,</a:t>
            </a:r>
            <a:r>
              <a:rPr lang="en-GB" baseline="0" dirty="0"/>
              <a:t> </a:t>
            </a:r>
            <a:r>
              <a:rPr lang="en-GB" dirty="0"/>
              <a:t>for example, </a:t>
            </a:r>
            <a:r>
              <a:rPr lang="en-GB" baseline="0" dirty="0"/>
              <a:t>provides land for farming. A technology can also be a process that converts one commodity into another. For instance, it can be a coal power plant converting energy from coal into electricity, or a water treatment plant converting source water into drinkable water. In schematic representations, technologies are often represented as boxes with some input and/or output commodities (see the next slide). It is important to understand that a technology in a model can represent one individual process or power plant, but also a group of processes or plants with similar characteristics.</a:t>
            </a:r>
            <a:r>
              <a:rPr lang="en-GB" dirty="0"/>
              <a:t> </a:t>
            </a:r>
          </a:p>
          <a:p>
            <a:br>
              <a:rPr lang="en-GB" dirty="0"/>
            </a:br>
            <a:r>
              <a:rPr lang="en-GB" dirty="0"/>
              <a:t>The</a:t>
            </a:r>
            <a:r>
              <a:rPr lang="en-GB" baseline="0" dirty="0"/>
              <a:t> set commodity in </a:t>
            </a:r>
            <a:r>
              <a:rPr lang="en-GB" baseline="0" dirty="0" err="1"/>
              <a:t>OSeMOSYS</a:t>
            </a:r>
            <a:r>
              <a:rPr lang="en-GB" baseline="0" dirty="0"/>
              <a:t> lists any type of commodity entering or exiting a technology. It can represent flows between technologies, such as coal that is produced by coal mining and fed to a coal power plant (represented by the vertical lines in the next slide). It can also represent final demands, such as demands for electricity, cooling, primary steel, transport and much more. The flexibility in the definition of technology and commodity is what makes </a:t>
            </a:r>
            <a:r>
              <a:rPr lang="en-GB" baseline="0" dirty="0" err="1"/>
              <a:t>OSeMOSYS</a:t>
            </a:r>
            <a:r>
              <a:rPr lang="en-GB" baseline="0" dirty="0"/>
              <a:t> suitable not only for the representation of energy systems, but also for the representation of water and land resource systems. There is</a:t>
            </a:r>
            <a:r>
              <a:rPr lang="en-GB" dirty="0"/>
              <a:t>,</a:t>
            </a:r>
            <a:r>
              <a:rPr lang="en-GB" baseline="0" dirty="0"/>
              <a:t> in principle</a:t>
            </a:r>
            <a:r>
              <a:rPr lang="en-GB" dirty="0"/>
              <a:t>,</a:t>
            </a:r>
            <a:r>
              <a:rPr lang="en-GB" baseline="0" dirty="0"/>
              <a:t> no limit to how many technologies and commodities the user can create, or what these can represent. </a:t>
            </a:r>
            <a:br>
              <a:rPr lang="en-GB" baseline="0" dirty="0"/>
            </a:br>
            <a:br>
              <a:rPr lang="en-GB" baseline="0" dirty="0"/>
            </a:br>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407890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F96C98B-C0B2-7534-E466-7BE10ED4945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5324346-C69F-B54A-88BD-8AB054FB6BC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A3D27F7-9FEB-A921-5430-078DA7A8E54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err="1"/>
              <a:t>OSeMOSYS</a:t>
            </a:r>
            <a:r>
              <a:rPr lang="en-US" dirty="0"/>
              <a:t> stands out as a user-friendly and accessible energy modelling tool with a </a:t>
            </a:r>
            <a:r>
              <a:rPr lang="en-US" b="1" dirty="0"/>
              <a:t>fast learning curve</a:t>
            </a:r>
            <a:r>
              <a:rPr lang="en-US" dirty="0"/>
              <a:t> that makes it easy for beginners to start modelling without extensive training. Its </a:t>
            </a:r>
            <a:r>
              <a:rPr lang="en-US" b="1" dirty="0"/>
              <a:t>flexible and adaptable code</a:t>
            </a:r>
            <a:r>
              <a:rPr lang="en-US" dirty="0"/>
              <a:t> allows users to tailor the model to specific needs, making it valuable for diverse applications, from academic research to policy analysis. Importantly, it’s free and open-source, meaning there’s </a:t>
            </a:r>
            <a:r>
              <a:rPr lang="en-US" b="1" dirty="0"/>
              <a:t>no upfront financial investment</a:t>
            </a:r>
            <a:r>
              <a:rPr lang="en-US" dirty="0"/>
              <a:t>, which lowers barriers to entry and makes it accessible to a global audience.</a:t>
            </a:r>
          </a:p>
          <a:p>
            <a:r>
              <a:rPr lang="en-US" dirty="0"/>
              <a:t>Beyond its technical advantages, </a:t>
            </a:r>
            <a:r>
              <a:rPr lang="en-US" dirty="0" err="1"/>
              <a:t>OSeMOSYS</a:t>
            </a:r>
            <a:r>
              <a:rPr lang="en-US" dirty="0"/>
              <a:t> is supported by a strong </a:t>
            </a:r>
            <a:r>
              <a:rPr lang="en-US" b="1" dirty="0"/>
              <a:t>community of practice</a:t>
            </a:r>
            <a:r>
              <a:rPr lang="en-US" dirty="0"/>
              <a:t> where users can collaborate, share resources, and gain support from other energy </a:t>
            </a:r>
            <a:r>
              <a:rPr lang="en-US" dirty="0" err="1"/>
              <a:t>modellers</a:t>
            </a:r>
            <a:r>
              <a:rPr lang="en-US" dirty="0"/>
              <a:t> worldwide. Additionally, its commitment to </a:t>
            </a:r>
            <a:r>
              <a:rPr lang="en-US" b="1" dirty="0"/>
              <a:t>open data principles</a:t>
            </a:r>
            <a:r>
              <a:rPr lang="en-US" dirty="0"/>
              <a:t> promotes transparency and data-sharing, which fosters innovation and credibility in energy modeling. Together, these features make </a:t>
            </a:r>
            <a:r>
              <a:rPr lang="en-US" dirty="0" err="1"/>
              <a:t>OSeMOSYS</a:t>
            </a:r>
            <a:r>
              <a:rPr lang="en-US" dirty="0"/>
              <a:t> a unique tool that empowers users to engage with and contribute to the field of energy systems modelling effectively and inclusively.</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AD4B3CEB-F265-8138-9BCC-DDBC70BABCF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31</a:t>
            </a:fld>
            <a:endParaRPr/>
          </a:p>
        </p:txBody>
      </p:sp>
    </p:spTree>
    <p:extLst>
      <p:ext uri="{BB962C8B-B14F-4D97-AF65-F5344CB8AC3E}">
        <p14:creationId xmlns:p14="http://schemas.microsoft.com/office/powerpoint/2010/main" val="11037695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32</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33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1277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This slide shows a simplified diagram of an example electricity system, which is part of the wider energy system. The diagram shows the key components of electricity systems. These include primary resources, such as coal, natural gas, biomass, and solar energy (commodities represented as the vertical lines on the left side of the diagram). In many cases these resources have to be extracted or imported; for example, this diagram includes the domestic extraction and importation of coal as technologies which then produce the coal commodity. These primary resources are then converted to electricity by power plant technologies (see diagram above). There are many types of power plants, each using different fuels to generate electricity, as shown on this diagram. Once electricity has been generated, it can be stored or transported to end-users, where it is used in a range of sectors to meet final demands, including the residential, commercial, and industrial demands shown on this diagram as the vertical lines in the far right. All elements of this system will be explored in more detail throughout this course.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br>
              <a:rPr lang="es-CO" dirty="0"/>
            </a:br>
            <a:r>
              <a:rPr lang="en-GB" b="1" baseline="0" dirty="0"/>
              <a:t>A chain of technologies and commodities meeting a demand must always start with a technology producing a commodity with no input (see the left-hand side of the diagram above) otherwise the model will bug and fail to run successfully.</a:t>
            </a:r>
            <a:endParaRPr lang="en-GB" b="1" dirty="0">
              <a:cs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s-CO"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1810705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44DB556-F4E7-AD3B-EA26-360D4D07792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23EE16A-4218-B394-7511-BBD85E9A4C8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38D8C06-F300-B5CE-7BA7-DA84FB0163F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Since models are abstractions of reality, we can define technologies at different levels of abstraction depending on the nature of our energy model. In </a:t>
            </a:r>
            <a:r>
              <a:rPr lang="en-US" dirty="0" err="1"/>
              <a:t>OSeMOSYS</a:t>
            </a:r>
            <a:r>
              <a:rPr lang="en-US" dirty="0"/>
              <a:t>, one technology can therefore represent different things, for example a technology could represent one single process or power plant e.g. a named coal power plant. A technology could also represent a group of processes or power plants with similar characteristics, for example one technology could be used to represent all existing coal power plants if no further detail is needed. In our examples and hands-on exercises, we will use this grouping approach, with one technology to represent all power plants of the same type. This is shown in this diagram and highlighted for nuclear power plants as an example. We will also aggregate transmission and distribution networks into single transmission and distribution technologies.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21999BD0-F306-FE1A-C7C3-4E59ECE5A90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3408590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cs typeface="Calibri"/>
              </a:rPr>
              <a:t>We will now explore the concept of energy system modelling. All models are simplifications of reality, in which complex systems are represented in an organized and simplified manner. In energy system models, all components and processes within an energy system are distilled into mathematical equations. The model can then be used to simulate the energy system under different scenarios and assess its properties, such as its costs, environmental impacts, or flexibility. Energy modelling tools provide critical analyses of both existing energy system configurations and alternative future scenarios. One example use of energy system models is the creation of scenarios in line with global climate change targets, which can then be used to understand which investments might be important for meeting such targets. It is critical to remember that energy system models can provide very useful insights to support policymaking; however, they are fundamentally simplifications of reality and cannot predict the future with exact certainty. Modelling results should also be viewed in the context of the type of model used. There are many forms of energy system models, as we will see within this course. </a:t>
            </a:r>
            <a:br>
              <a:rPr lang="en-GB" dirty="0">
                <a:cs typeface="Calibri"/>
              </a:rPr>
            </a:br>
            <a:br>
              <a:rPr lang="en-GB" dirty="0">
                <a:cs typeface="Calibri"/>
              </a:rPr>
            </a:br>
            <a:r>
              <a:rPr lang="en-GB" b="1" dirty="0">
                <a:cs typeface="Calibri"/>
              </a:rPr>
              <a:t>Disclaimer: </a:t>
            </a:r>
            <a:r>
              <a:rPr lang="en-GB" dirty="0">
                <a:cs typeface="Calibri"/>
              </a:rPr>
              <a:t>There is no one way to build a model – whatever is proposed in this course aims to cultivate a mindset rather than provide a step-by-step manual. The main thing before modelling anything is to understand how it is represented in the real world and think of a mathematical representation for it.</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582649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cs typeface="Calibri"/>
              </a:rPr>
              <a:t>This diagram shows ways in which energy models can be classified. Energy models can vary significantly and can be classified in multiple ways. Firstly, models can have different geographic scales; for example, some may focus on country-level analysis while others may look at individual villages or the global energy system as a whole. Secondly, models can include a range of sectors – some may only focus on the power sector, while others may look at the whole energy system and include demands from a range of end-use sectors, such as transport and industry. Thirdly, models can operate on different timescales – some models may only assess the system within one year or less, while others are used to create scenarios running to 2050 or beyond. Models also vary in many other ways, for example using different mathematical approaches, methodologies, and levels of detail. The classification of a model should be compatible with its purpose; for example, electrification models may need to use a regional scale and geospatial approach because of the differences in access and resource availability between different regions of the same country.</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2825018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cs typeface="Calibri"/>
              </a:rPr>
              <a:t>Energy system models can be highly effective tools for supporting policymaking. Governments often have existing national policy goals as well as the aim of working towards international agreements and objectives. These goals and objectives often set the course for the country's energy system. However, there are many other considerations needed; for example, the energy system needs to be technically capable of meeting future energy demand whilst also satisfying climate change goals. Other factors that should be considered in energy system planning include the future availability of resources, changes in technology costs and performance, and policy goals in other sectors that often interact with the energy system. Energy system models can aid such a holistic approach to energy planning by allowing quantitative analysis of different scenarios, including assessment of environmental and socio-economic implications of different policy tools.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1020298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37143096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647443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384387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67" r:id="rId1"/>
    <p:sldLayoutId id="2147483660" r:id="rId2"/>
    <p:sldLayoutId id="2147483651" r:id="rId3"/>
    <p:sldLayoutId id="2147483662" r:id="rId4"/>
    <p:sldLayoutId id="2147483668"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hyperlink" Target="https://doi.org/10.3390/su12125078"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7.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7.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7.png"/><Relationship Id="rId5" Type="http://schemas.openxmlformats.org/officeDocument/2006/relationships/image" Target="../media/image12.tiff"/><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7.png"/><Relationship Id="rId5" Type="http://schemas.openxmlformats.org/officeDocument/2006/relationships/hyperlink" Target="https://unstats.un.org/unsd/energystats/pubs/balance/" TargetMode="Externa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7.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3.jpeg"/><Relationship Id="rId5" Type="http://schemas.openxmlformats.org/officeDocument/2006/relationships/hyperlink" Target="http://documents1.worldbank.org/curated/en/628541494925426928/pdf/115065-BRI-P148200-PUBLIC-FINALSEARSFElectricityPlanningweb.pdf" TargetMode="Externa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7.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4.png"/><Relationship Id="rId5" Type="http://schemas.openxmlformats.org/officeDocument/2006/relationships/hyperlink" Target="http://documents1.worldbank.org/curated/en/628541494925426928/pdf/115065-BRI-P148200-PUBLIC-FINALSEARSFElectricityPlanningweb.pdf" TargetMode="Externa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7.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image" Target="../media/image15.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hyperlink" Target="https://creativecommons.org/licenses/by/4.0/" TargetMode="External"/><Relationship Id="rId5" Type="http://schemas.openxmlformats.org/officeDocument/2006/relationships/hyperlink" Target="https://www.mdpi.com/1996-1073/12/22/4298" TargetMode="Externa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7.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hyperlink" Target="http://documents1.worldbank.org/curated/en/628541494925426928/pdf/115065-BRI-P148200-PUBLIC-FINALSEARSFElectricityPlanningweb.pdf"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hyperlink" Target="https://doi.org/10.3390/en12224298"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hyperlink" Target="https://creativecommons.org/licenses/by/4.0/" TargetMode="Externa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hyperlink" Target="https://www.mdpi.com/1996-1073/10/10/1468/htm#B20-energies-10-01468" TargetMode="External"/><Relationship Id="rId5" Type="http://schemas.openxmlformats.org/officeDocument/2006/relationships/image" Target="../media/image16.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8" Type="http://schemas.openxmlformats.org/officeDocument/2006/relationships/image" Target="../media/image150.png"/><Relationship Id="rId13" Type="http://schemas.openxmlformats.org/officeDocument/2006/relationships/hyperlink" Target="https://osemosys.readthedocs.io/en/latest/index.html" TargetMode="External"/><Relationship Id="rId3" Type="http://schemas.openxmlformats.org/officeDocument/2006/relationships/slideLayout" Target="../slideLayouts/slideLayout3.xml"/><Relationship Id="rId7" Type="http://schemas.openxmlformats.org/officeDocument/2006/relationships/image" Target="../media/image140.png"/><Relationship Id="rId12" Type="http://schemas.openxmlformats.org/officeDocument/2006/relationships/image" Target="../media/image19.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130.png"/><Relationship Id="rId11" Type="http://schemas.openxmlformats.org/officeDocument/2006/relationships/image" Target="../media/image18.png"/><Relationship Id="rId5" Type="http://schemas.openxmlformats.org/officeDocument/2006/relationships/image" Target="../media/image120.png"/><Relationship Id="rId10" Type="http://schemas.openxmlformats.org/officeDocument/2006/relationships/image" Target="../media/image17.png"/><Relationship Id="rId4" Type="http://schemas.openxmlformats.org/officeDocument/2006/relationships/notesSlide" Target="../notesSlides/notesSlide23.xml"/><Relationship Id="rId9" Type="http://schemas.openxmlformats.org/officeDocument/2006/relationships/image" Target="../media/image160.png"/><Relationship Id="rId1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7.png"/><Relationship Id="rId5" Type="http://schemas.openxmlformats.org/officeDocument/2006/relationships/image" Target="../media/image20.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7.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7.png"/><Relationship Id="rId5" Type="http://schemas.openxmlformats.org/officeDocument/2006/relationships/image" Target="../media/image21.png"/><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3.mp3"/><Relationship Id="rId1" Type="http://schemas.microsoft.com/office/2007/relationships/media" Target="../media/media23.mp3"/><Relationship Id="rId6" Type="http://schemas.openxmlformats.org/officeDocument/2006/relationships/image" Target="../media/image7.png"/><Relationship Id="rId5" Type="http://schemas.openxmlformats.org/officeDocument/2006/relationships/image" Target="../media/image22.png"/><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31.png"/><Relationship Id="rId18" Type="http://schemas.openxmlformats.org/officeDocument/2006/relationships/image" Target="../media/image35.png"/><Relationship Id="rId3" Type="http://schemas.openxmlformats.org/officeDocument/2006/relationships/slideLayout" Target="../slideLayouts/slideLayout3.xml"/><Relationship Id="rId21" Type="http://schemas.openxmlformats.org/officeDocument/2006/relationships/hyperlink" Target="https://www.sciencedirect.com/science/article/abs/pii/S1361920918310861" TargetMode="External"/><Relationship Id="rId7" Type="http://schemas.openxmlformats.org/officeDocument/2006/relationships/image" Target="../media/image25.png"/><Relationship Id="rId12" Type="http://schemas.openxmlformats.org/officeDocument/2006/relationships/image" Target="../media/image30.svg"/><Relationship Id="rId17" Type="http://schemas.openxmlformats.org/officeDocument/2006/relationships/hyperlink" Target="https://www.sciencedirect.com/science/article/pii/S2211467X20301267" TargetMode="External"/><Relationship Id="rId2" Type="http://schemas.openxmlformats.org/officeDocument/2006/relationships/audio" Target="../media/media24.mp3"/><Relationship Id="rId16" Type="http://schemas.openxmlformats.org/officeDocument/2006/relationships/image" Target="../media/image34.svg"/><Relationship Id="rId20" Type="http://schemas.openxmlformats.org/officeDocument/2006/relationships/hyperlink" Target="https://www.sciencedirect.com/science/article/pii/S2211467X24000233" TargetMode="External"/><Relationship Id="rId1" Type="http://schemas.microsoft.com/office/2007/relationships/media" Target="../media/media24.mp3"/><Relationship Id="rId6" Type="http://schemas.openxmlformats.org/officeDocument/2006/relationships/image" Target="../media/image24.svg"/><Relationship Id="rId11" Type="http://schemas.openxmlformats.org/officeDocument/2006/relationships/image" Target="../media/image29.png"/><Relationship Id="rId24" Type="http://schemas.openxmlformats.org/officeDocument/2006/relationships/image" Target="../media/image7.png"/><Relationship Id="rId5" Type="http://schemas.openxmlformats.org/officeDocument/2006/relationships/image" Target="../media/image23.png"/><Relationship Id="rId15" Type="http://schemas.openxmlformats.org/officeDocument/2006/relationships/image" Target="../media/image33.png"/><Relationship Id="rId23" Type="http://schemas.openxmlformats.org/officeDocument/2006/relationships/hyperlink" Target="https://www.sciencedirect.com/science/article/abs/pii/S1364032123005658" TargetMode="External"/><Relationship Id="rId10" Type="http://schemas.openxmlformats.org/officeDocument/2006/relationships/image" Target="../media/image28.svg"/><Relationship Id="rId19" Type="http://schemas.openxmlformats.org/officeDocument/2006/relationships/hyperlink" Target="https://www.sciencedirect.com/science/article/pii/S2667095X23000168" TargetMode="External"/><Relationship Id="rId4" Type="http://schemas.openxmlformats.org/officeDocument/2006/relationships/notesSlide" Target="../notesSlides/notesSlide28.xml"/><Relationship Id="rId9" Type="http://schemas.openxmlformats.org/officeDocument/2006/relationships/image" Target="../media/image27.png"/><Relationship Id="rId14" Type="http://schemas.openxmlformats.org/officeDocument/2006/relationships/image" Target="../media/image32.svg"/><Relationship Id="rId22" Type="http://schemas.openxmlformats.org/officeDocument/2006/relationships/hyperlink" Target="https://www.mdpi.com/1996-1073/13/15/3805" TargetMode="Externa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3.xml"/><Relationship Id="rId7" Type="http://schemas.openxmlformats.org/officeDocument/2006/relationships/diagramQuickStyle" Target="../diagrams/quickStyle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7.png"/><Relationship Id="rId4" Type="http://schemas.openxmlformats.org/officeDocument/2006/relationships/notesSlide" Target="../notesSlides/notesSlide2.xml"/><Relationship Id="rId9" Type="http://schemas.microsoft.com/office/2007/relationships/diagramDrawing" Target="../diagrams/drawing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5.mp3"/><Relationship Id="rId1" Type="http://schemas.microsoft.com/office/2007/relationships/media" Target="../media/media25.mp3"/><Relationship Id="rId6" Type="http://schemas.openxmlformats.org/officeDocument/2006/relationships/image" Target="../media/image7.png"/><Relationship Id="rId5" Type="http://schemas.openxmlformats.org/officeDocument/2006/relationships/image" Target="../media/image36.png"/><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3.xml"/><Relationship Id="rId7" Type="http://schemas.openxmlformats.org/officeDocument/2006/relationships/diagramQuickStyle" Target="../diagrams/quickStyle2.xml"/><Relationship Id="rId2" Type="http://schemas.openxmlformats.org/officeDocument/2006/relationships/audio" Target="../media/media26.mp3"/><Relationship Id="rId1" Type="http://schemas.microsoft.com/office/2007/relationships/media" Target="../media/media26.mp3"/><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7.png"/><Relationship Id="rId4" Type="http://schemas.openxmlformats.org/officeDocument/2006/relationships/notesSlide" Target="../notesSlides/notesSlide30.xml"/><Relationship Id="rId9" Type="http://schemas.microsoft.com/office/2007/relationships/diagramDrawing" Target="../diagrams/drawing2.xml"/></Relationships>
</file>

<file path=ppt/slides/_rels/slide32.xml.rels><?xml version="1.0" encoding="UTF-8" standalone="yes"?>
<Relationships xmlns="http://schemas.openxmlformats.org/package/2006/relationships"><Relationship Id="rId3" Type="http://schemas.openxmlformats.org/officeDocument/2006/relationships/hyperlink" Target="https://doi.org/10.3390/en10101468"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7.png"/><Relationship Id="rId5" Type="http://schemas.openxmlformats.org/officeDocument/2006/relationships/image" Target="../media/image8.jp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7.png"/><Relationship Id="rId5" Type="http://schemas.openxmlformats.org/officeDocument/2006/relationships/image" Target="../media/image8.jp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hyperlink" Target="https://creativecommons.org/licenses/by-sa/4.0/?ref=ccsearch&amp;atype=rich" TargetMode="Externa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hyperlink" Target="https://commons.wikimedia.org/w/index.php?curid=52206978" TargetMode="External"/><Relationship Id="rId5" Type="http://schemas.openxmlformats.org/officeDocument/2006/relationships/image" Target="../media/image9.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hyperlink" Target="https://creativecommons.org/licenses/by/4.0/" TargetMode="Externa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hyperlink" Target="https://www.mdpi.com/2071-1050/12/12/5078" TargetMode="External"/><Relationship Id="rId5" Type="http://schemas.openxmlformats.org/officeDocument/2006/relationships/image" Target="../media/image10.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logos on a white background&#10;&#10;AI-generated content may be incorrect.">
            <a:extLst>
              <a:ext uri="{FF2B5EF4-FFF2-40B4-BE49-F238E27FC236}">
                <a16:creationId xmlns:a16="http://schemas.microsoft.com/office/drawing/2014/main" id="{A9A30675-CCCB-ECEF-3479-02C0B90F98EE}"/>
              </a:ext>
            </a:extLst>
          </p:cNvPr>
          <p:cNvPicPr>
            <a:picLocks noChangeAspect="1"/>
          </p:cNvPicPr>
          <p:nvPr/>
        </p:nvPicPr>
        <p:blipFill>
          <a:blip r:embed="rId2"/>
          <a:stretch>
            <a:fillRect/>
          </a:stretch>
        </p:blipFill>
        <p:spPr>
          <a:xfrm>
            <a:off x="2357611" y="4367478"/>
            <a:ext cx="4175392" cy="1837316"/>
          </a:xfrm>
          <a:prstGeom prst="rect">
            <a:avLst/>
          </a:prstGeom>
        </p:spPr>
      </p:pic>
      <p:sp>
        <p:nvSpPr>
          <p:cNvPr id="6" name="TextBox 5">
            <a:extLst>
              <a:ext uri="{FF2B5EF4-FFF2-40B4-BE49-F238E27FC236}">
                <a16:creationId xmlns:a16="http://schemas.microsoft.com/office/drawing/2014/main" id="{0BB9D60C-95CD-ECEF-12E1-44A304217260}"/>
              </a:ext>
            </a:extLst>
          </p:cNvPr>
          <p:cNvSpPr txBox="1"/>
          <p:nvPr/>
        </p:nvSpPr>
        <p:spPr>
          <a:xfrm>
            <a:off x="419558" y="607039"/>
            <a:ext cx="4635042" cy="307777"/>
          </a:xfrm>
          <a:prstGeom prst="rect">
            <a:avLst/>
          </a:prstGeom>
          <a:noFill/>
        </p:spPr>
        <p:txBody>
          <a:bodyPr wrap="square" lIns="91440" tIns="45720" rIns="91440" bIns="45720" rtlCol="0" anchor="b">
            <a:spAutoFit/>
          </a:bodyPr>
          <a:lstStyle/>
          <a:p>
            <a:r>
              <a:rPr lang="en-ZA" dirty="0">
                <a:solidFill>
                  <a:schemeClr val="bg1"/>
                </a:solidFill>
                <a:latin typeface="Open Sans ExtraBold"/>
                <a:ea typeface="Open Sans ExtraBold" panose="020B0606030504020204" pitchFamily="34" charset="0"/>
                <a:cs typeface="Open Sans ExtraBold" panose="020B0606030504020204" pitchFamily="34" charset="0"/>
              </a:rPr>
              <a:t>Energy system modelling using </a:t>
            </a:r>
            <a:r>
              <a:rPr lang="en-ZA" dirty="0" err="1">
                <a:solidFill>
                  <a:schemeClr val="bg1"/>
                </a:solidFill>
                <a:latin typeface="Open Sans ExtraBold"/>
                <a:ea typeface="Open Sans ExtraBold" panose="020B0606030504020204" pitchFamily="34" charset="0"/>
                <a:cs typeface="Open Sans ExtraBold" panose="020B0606030504020204" pitchFamily="34" charset="0"/>
              </a:rPr>
              <a:t>OSeMOSYS</a:t>
            </a:r>
            <a:endParaRPr lang="en-ZA"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84340877-71CA-970A-0F05-C1F7AA3801AC}"/>
              </a:ext>
            </a:extLst>
          </p:cNvPr>
          <p:cNvSpPr txBox="1"/>
          <p:nvPr/>
        </p:nvSpPr>
        <p:spPr>
          <a:xfrm>
            <a:off x="391517" y="914815"/>
            <a:ext cx="7587564" cy="2800767"/>
          </a:xfrm>
          <a:prstGeom prst="rect">
            <a:avLst/>
          </a:prstGeom>
          <a:noFill/>
        </p:spPr>
        <p:txBody>
          <a:bodyPr wrap="square" lIns="91440" tIns="45720" rIns="91440" bIns="45720" rtlCol="0" anchor="b">
            <a:spAutoFit/>
          </a:bodyPr>
          <a:lstStyle/>
          <a:p>
            <a:r>
              <a:rPr lang="en-ZA" sz="4400" b="1" u="sng" dirty="0">
                <a:solidFill>
                  <a:schemeClr val="bg1"/>
                </a:solidFill>
                <a:latin typeface="Open Sans ExtraBold"/>
                <a:ea typeface="Open Sans ExtraBold" panose="020B0606030504020204" pitchFamily="34" charset="0"/>
                <a:cs typeface="Open Sans ExtraBold" panose="020B0606030504020204" pitchFamily="34" charset="0"/>
              </a:rPr>
              <a:t>LECTURE 2 </a:t>
            </a:r>
            <a:endParaRPr lang="en-US" sz="4400" b="1" u="sng"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BASICS ON ENERGY SYSTEM MODELLING</a:t>
            </a:r>
          </a:p>
          <a:p>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3698480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2.1 References</a:t>
            </a:r>
          </a:p>
        </p:txBody>
      </p:sp>
      <p:sp>
        <p:nvSpPr>
          <p:cNvPr id="4" name="TextBox 3">
            <a:extLst>
              <a:ext uri="{FF2B5EF4-FFF2-40B4-BE49-F238E27FC236}">
                <a16:creationId xmlns:a16="http://schemas.microsoft.com/office/drawing/2014/main" id="{BCB083AF-02AE-8D66-43C6-C24C6B427521}"/>
              </a:ext>
            </a:extLst>
          </p:cNvPr>
          <p:cNvSpPr txBox="1"/>
          <p:nvPr/>
        </p:nvSpPr>
        <p:spPr>
          <a:xfrm>
            <a:off x="761555" y="1631921"/>
            <a:ext cx="9719514"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Lu, Y.; Khan, Z.A.; Alvarez-Alvarado, M.S.; Zhang, Y.; Huang, Z.; Imran, M. A Critical Review of Sustainable Energy Policies for the Promotion of Renewable Energy Sources. Sustainability 2020, 12, 5078. </a:t>
            </a:r>
            <a:r>
              <a:rPr lang="en-GB" sz="1600" dirty="0">
                <a:latin typeface="Open Sans" panose="020B0606030504020204" pitchFamily="34" charset="0"/>
                <a:ea typeface="Open Sans" panose="020B0606030504020204" pitchFamily="34" charset="0"/>
                <a:cs typeface="Open Sans" panose="020B0606030504020204" pitchFamily="34" charset="0"/>
                <a:hlinkClick r:id="rId3"/>
              </a:rPr>
              <a:t>https://doi.org/10.3390/su12125078</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endParaRPr lang="en-US" sz="1600" dirty="0">
              <a:latin typeface="Open Sans"/>
              <a:cs typeface="Calibri"/>
            </a:endParaRPr>
          </a:p>
          <a:p>
            <a:pPr marL="342900" indent="-342900">
              <a:buAutoNum type="arabicPeriod"/>
            </a:pPr>
            <a:endParaRPr lang="en-GB" sz="1600" dirty="0">
              <a:latin typeface="Open Sans"/>
              <a:cs typeface="Calibri"/>
            </a:endParaRPr>
          </a:p>
          <a:p>
            <a:endParaRPr lang="en-US" sz="1600" dirty="0">
              <a:latin typeface="Open Sans"/>
              <a:cs typeface="Calibri"/>
            </a:endParaRPr>
          </a:p>
          <a:p>
            <a:pPr marL="342900" indent="-342900">
              <a:buFontTx/>
              <a:buAutoNum type="arabicPeriod"/>
            </a:pPr>
            <a:endParaRPr lang="en-US" sz="1600" dirty="0">
              <a:latin typeface="Open Sans"/>
            </a:endParaRPr>
          </a:p>
          <a:p>
            <a:pPr marL="342900" indent="-342900">
              <a:buFontTx/>
              <a:buAutoNum type="arabicPeriod"/>
            </a:pPr>
            <a:endParaRPr lang="en-US" sz="1600" dirty="0">
              <a:latin typeface="Open Sans"/>
            </a:endParaRPr>
          </a:p>
          <a:p>
            <a:pPr marL="342900" indent="-342900">
              <a:buAutoNum type="arabicPeriod"/>
            </a:pPr>
            <a:endParaRPr lang="en-US" sz="1600" dirty="0">
              <a:latin typeface="Open Sans"/>
              <a:cs typeface="Calibri" panose="020F0502020204030204"/>
            </a:endParaRPr>
          </a:p>
          <a:p>
            <a:pPr marL="342900" indent="-342900">
              <a:buAutoNum type="arabicPeriod"/>
            </a:pPr>
            <a:endParaRPr lang="en-GB" sz="1600" dirty="0">
              <a:latin typeface="Open Sans"/>
              <a:cs typeface="Calibri" panose="020F0502020204030204"/>
            </a:endParaRPr>
          </a:p>
          <a:p>
            <a:pPr marL="342900" indent="-342900">
              <a:buAutoNum type="arabicPeriod"/>
            </a:pPr>
            <a:endParaRPr lang="en-US" sz="1600" dirty="0">
              <a:latin typeface="Open Sans"/>
              <a:cs typeface="Calibri" panose="020F0502020204030204"/>
            </a:endParaRPr>
          </a:p>
        </p:txBody>
      </p:sp>
    </p:spTree>
    <p:extLst>
      <p:ext uri="{BB962C8B-B14F-4D97-AF65-F5344CB8AC3E}">
        <p14:creationId xmlns:p14="http://schemas.microsoft.com/office/powerpoint/2010/main" val="1409221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591940" y="108497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What is a reference energy system?</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591940" y="-401404"/>
            <a:ext cx="1035037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Reference Energy Systems</a:t>
            </a:r>
          </a:p>
        </p:txBody>
      </p:sp>
      <p:sp>
        <p:nvSpPr>
          <p:cNvPr id="7" name="TextBox 6">
            <a:extLst>
              <a:ext uri="{FF2B5EF4-FFF2-40B4-BE49-F238E27FC236}">
                <a16:creationId xmlns:a16="http://schemas.microsoft.com/office/drawing/2014/main" id="{7080EF05-0A7C-F840-4647-7227CE50CF51}"/>
              </a:ext>
            </a:extLst>
          </p:cNvPr>
          <p:cNvSpPr txBox="1"/>
          <p:nvPr/>
        </p:nvSpPr>
        <p:spPr>
          <a:xfrm>
            <a:off x="887215" y="6156559"/>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a:t>
            </a:r>
            <a:r>
              <a:rPr lang="en-US" sz="1000" dirty="0" err="1">
                <a:solidFill>
                  <a:srgbClr val="1D1C1D"/>
                </a:solidFill>
                <a:latin typeface="Open Sans"/>
              </a:rPr>
              <a:t>OpTIMUS.community</a:t>
            </a:r>
            <a:r>
              <a:rPr lang="en-US" sz="1000" dirty="0">
                <a:solidFill>
                  <a:srgbClr val="1D1C1D"/>
                </a:solidFill>
                <a:latin typeface="Open Sans"/>
              </a:rPr>
              <a:t>, 2019)</a:t>
            </a:r>
            <a:endParaRPr lang="en-US" sz="1000" dirty="0">
              <a:latin typeface="Open Sans"/>
            </a:endParaRPr>
          </a:p>
        </p:txBody>
      </p:sp>
      <p:sp>
        <p:nvSpPr>
          <p:cNvPr id="8" name="Content Placeholder 2">
            <a:extLst>
              <a:ext uri="{FF2B5EF4-FFF2-40B4-BE49-F238E27FC236}">
                <a16:creationId xmlns:a16="http://schemas.microsoft.com/office/drawing/2014/main" id="{3EBA6C07-0209-91E1-2584-810F5DA454AE}"/>
              </a:ext>
            </a:extLst>
          </p:cNvPr>
          <p:cNvSpPr>
            <a:spLocks noGrp="1"/>
          </p:cNvSpPr>
          <p:nvPr>
            <p:ph idx="1"/>
          </p:nvPr>
        </p:nvSpPr>
        <p:spPr>
          <a:xfrm>
            <a:off x="591940" y="1731248"/>
            <a:ext cx="10716140" cy="4425311"/>
          </a:xfrm>
        </p:spPr>
        <p:txBody>
          <a:bodyPr vert="horz" lIns="91440" tIns="45720" rIns="91440" bIns="45720" rtlCol="0" anchor="t">
            <a:normAutofit fontScale="92500" lnSpcReduction="20000"/>
          </a:bodyPr>
          <a:lstStyle/>
          <a:p>
            <a:pPr marL="342900" indent="-3429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A reference energy system (RES) is a </a:t>
            </a:r>
            <a:r>
              <a:rPr lang="en-GB" b="1" dirty="0">
                <a:latin typeface="Open Sans" panose="020B0606030504020204" pitchFamily="34" charset="0"/>
                <a:ea typeface="Open Sans" panose="020B0606030504020204" pitchFamily="34" charset="0"/>
                <a:cs typeface="Open Sans" panose="020B0606030504020204" pitchFamily="34" charset="0"/>
              </a:rPr>
              <a:t>simplified and aggregated graphical representation </a:t>
            </a:r>
            <a:r>
              <a:rPr lang="en-GB" dirty="0">
                <a:latin typeface="Open Sans" panose="020B0606030504020204" pitchFamily="34" charset="0"/>
                <a:ea typeface="Open Sans" panose="020B0606030504020204" pitchFamily="34" charset="0"/>
                <a:cs typeface="Open Sans" panose="020B0606030504020204" pitchFamily="34" charset="0"/>
              </a:rPr>
              <a:t>of the real energy system under analysis.</a:t>
            </a:r>
          </a:p>
          <a:p>
            <a:pPr marL="342900" indent="-342900">
              <a:buFont typeface="Arial" panose="020B0604020202020204" pitchFamily="34" charset="0"/>
              <a:buChar char="•"/>
            </a:pP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RES can cover </a:t>
            </a:r>
            <a:r>
              <a:rPr lang="en-GB" b="1" dirty="0">
                <a:latin typeface="Open Sans" panose="020B0606030504020204" pitchFamily="34" charset="0"/>
                <a:ea typeface="Open Sans" panose="020B0606030504020204" pitchFamily="34" charset="0"/>
                <a:cs typeface="Open Sans" panose="020B0606030504020204" pitchFamily="34" charset="0"/>
              </a:rPr>
              <a:t>possible development paths</a:t>
            </a:r>
            <a:r>
              <a:rPr lang="en-GB" dirty="0">
                <a:latin typeface="Open Sans" panose="020B0606030504020204" pitchFamily="34" charset="0"/>
                <a:ea typeface="Open Sans" panose="020B0606030504020204" pitchFamily="34" charset="0"/>
                <a:cs typeface="Open Sans" panose="020B0606030504020204" pitchFamily="34" charset="0"/>
              </a:rPr>
              <a:t>.</a:t>
            </a:r>
          </a:p>
          <a:p>
            <a:pPr marL="342900" indent="-342900">
              <a:buFont typeface="Arial" panose="020B0604020202020204" pitchFamily="34" charset="0"/>
              <a:buChar char="•"/>
            </a:pP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Shows </a:t>
            </a:r>
            <a:r>
              <a:rPr lang="en-GB" b="1" dirty="0">
                <a:latin typeface="Open Sans" panose="020B0606030504020204" pitchFamily="34" charset="0"/>
                <a:ea typeface="Open Sans" panose="020B0606030504020204" pitchFamily="34" charset="0"/>
                <a:cs typeface="Open Sans" panose="020B0606030504020204" pitchFamily="34" charset="0"/>
              </a:rPr>
              <a:t>all existing and potential new energy supply chains</a:t>
            </a:r>
            <a:r>
              <a:rPr lang="en-GB" dirty="0">
                <a:latin typeface="Open Sans" panose="020B0606030504020204" pitchFamily="34" charset="0"/>
                <a:ea typeface="Open Sans" panose="020B0606030504020204" pitchFamily="34" charset="0"/>
                <a:cs typeface="Open Sans" panose="020B0606030504020204" pitchFamily="34" charset="0"/>
              </a:rPr>
              <a:t>, from primary energy resources to final demand.</a:t>
            </a:r>
          </a:p>
          <a:p>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The level of simplification depends on the issues which will be analysed and data availability</a:t>
            </a:r>
          </a:p>
          <a:p>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RES should be a </a:t>
            </a:r>
            <a:r>
              <a:rPr lang="en-GB" b="1" dirty="0">
                <a:latin typeface="Open Sans" panose="020B0606030504020204" pitchFamily="34" charset="0"/>
                <a:ea typeface="Open Sans" panose="020B0606030504020204" pitchFamily="34" charset="0"/>
                <a:cs typeface="Open Sans" panose="020B0606030504020204" pitchFamily="34" charset="0"/>
              </a:rPr>
              <a:t>minimum representation of reality</a:t>
            </a:r>
            <a:r>
              <a:rPr lang="en-GB" dirty="0">
                <a:latin typeface="Open Sans" panose="020B0606030504020204" pitchFamily="34" charset="0"/>
                <a:ea typeface="Open Sans" panose="020B0606030504020204" pitchFamily="34" charset="0"/>
                <a:cs typeface="Open Sans" panose="020B0606030504020204" pitchFamily="34" charset="0"/>
              </a:rPr>
              <a:t> needed to answer the policy questions addressed.</a:t>
            </a:r>
          </a:p>
          <a:p>
            <a:endParaRPr lang="en-GB" dirty="0">
              <a:latin typeface="Open Sans" panose="020B0606030504020204" pitchFamily="34" charset="0"/>
              <a:ea typeface="Open Sans" panose="020B0606030504020204" pitchFamily="34" charset="0"/>
              <a:cs typeface="Open Sans" panose="020B0606030504020204" pitchFamily="34" charset="0"/>
            </a:endParaRPr>
          </a:p>
          <a:p>
            <a:endParaRPr lang="en-GB"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synthesize (25)">
            <a:hlinkClick r:id="" action="ppaction://media"/>
            <a:extLst>
              <a:ext uri="{FF2B5EF4-FFF2-40B4-BE49-F238E27FC236}">
                <a16:creationId xmlns:a16="http://schemas.microsoft.com/office/drawing/2014/main" id="{D8DDA7C7-E311-525E-6BD2-F3DE9A08813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64016" y="159665"/>
            <a:ext cx="1209619" cy="1209619"/>
          </a:xfrm>
          <a:prstGeom prst="rect">
            <a:avLst/>
          </a:prstGeom>
        </p:spPr>
      </p:pic>
    </p:spTree>
    <p:extLst>
      <p:ext uri="{BB962C8B-B14F-4D97-AF65-F5344CB8AC3E}">
        <p14:creationId xmlns:p14="http://schemas.microsoft.com/office/powerpoint/2010/main" val="1053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27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2" name="Rectangle 1">
            <a:extLst>
              <a:ext uri="{FF2B5EF4-FFF2-40B4-BE49-F238E27FC236}">
                <a16:creationId xmlns:a16="http://schemas.microsoft.com/office/drawing/2014/main" id="{891C6AB9-6A33-694F-9D3F-6FBCDF8E738E}"/>
              </a:ext>
            </a:extLst>
          </p:cNvPr>
          <p:cNvSpPr/>
          <p:nvPr/>
        </p:nvSpPr>
        <p:spPr>
          <a:xfrm>
            <a:off x="683380" y="110884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2.2.2 An example of a Reference Energy System </a:t>
            </a:r>
          </a:p>
        </p:txBody>
      </p:sp>
      <p:sp>
        <p:nvSpPr>
          <p:cNvPr id="9" name="Title 10">
            <a:extLst>
              <a:ext uri="{FF2B5EF4-FFF2-40B4-BE49-F238E27FC236}">
                <a16:creationId xmlns:a16="http://schemas.microsoft.com/office/drawing/2014/main" id="{6A8E3850-C812-5125-29E6-0B2206170691}"/>
              </a:ext>
            </a:extLst>
          </p:cNvPr>
          <p:cNvSpPr txBox="1">
            <a:spLocks/>
          </p:cNvSpPr>
          <p:nvPr/>
        </p:nvSpPr>
        <p:spPr>
          <a:xfrm>
            <a:off x="591940" y="-401404"/>
            <a:ext cx="1035037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Reference Energy Systems</a:t>
            </a:r>
          </a:p>
        </p:txBody>
      </p:sp>
      <p:grpSp>
        <p:nvGrpSpPr>
          <p:cNvPr id="27" name="Group 26">
            <a:extLst>
              <a:ext uri="{FF2B5EF4-FFF2-40B4-BE49-F238E27FC236}">
                <a16:creationId xmlns:a16="http://schemas.microsoft.com/office/drawing/2014/main" id="{A86AABAA-24C1-6612-C2D6-B4994CC968CA}"/>
              </a:ext>
            </a:extLst>
          </p:cNvPr>
          <p:cNvGrpSpPr/>
          <p:nvPr/>
        </p:nvGrpSpPr>
        <p:grpSpPr>
          <a:xfrm>
            <a:off x="287140" y="1734836"/>
            <a:ext cx="12880220" cy="5245084"/>
            <a:chOff x="951026" y="2252996"/>
            <a:chExt cx="11218324" cy="4567335"/>
          </a:xfrm>
        </p:grpSpPr>
        <p:sp>
          <p:nvSpPr>
            <p:cNvPr id="28" name="Slide Number Placeholder 5">
              <a:extLst>
                <a:ext uri="{FF2B5EF4-FFF2-40B4-BE49-F238E27FC236}">
                  <a16:creationId xmlns:a16="http://schemas.microsoft.com/office/drawing/2014/main" id="{55A01638-9F69-D08F-6983-4BC7073FF2A7}"/>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F12B3B0-2BE9-CC4D-B1FD-EFE2D6A22EBD}" type="slidenum">
                <a:rPr kumimoji="0" lang="en-US" sz="2000" b="1" i="0" u="none" strike="noStrike" kern="1200" cap="none" spc="0" normalizeH="0" baseline="0" noProof="0" dirty="0" smtClean="0">
                  <a:ln>
                    <a:noFill/>
                  </a:ln>
                  <a:solidFill>
                    <a:prstClr val="white"/>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US" sz="2000" b="1" i="0" u="none" strike="noStrike" kern="1200" cap="none" spc="0" normalizeH="0" baseline="0" noProof="0">
                <a:ln>
                  <a:noFill/>
                </a:ln>
                <a:solidFill>
                  <a:prstClr val="white"/>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9" name="Rounded Rectangle 1">
              <a:extLst>
                <a:ext uri="{FF2B5EF4-FFF2-40B4-BE49-F238E27FC236}">
                  <a16:creationId xmlns:a16="http://schemas.microsoft.com/office/drawing/2014/main" id="{6D64EBA7-0BDF-75F4-A382-65BF19BB515A}"/>
                </a:ext>
              </a:extLst>
            </p:cNvPr>
            <p:cNvSpPr/>
            <p:nvPr/>
          </p:nvSpPr>
          <p:spPr>
            <a:xfrm>
              <a:off x="951026" y="2269895"/>
              <a:ext cx="1675973" cy="1700012"/>
            </a:xfrm>
            <a:prstGeom prst="roundRect">
              <a:avLst/>
            </a:prstGeom>
            <a:solidFill>
              <a:srgbClr val="ED7D31">
                <a:lumMod val="60000"/>
                <a:lumOff val="4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Extraction or import</a:t>
              </a:r>
            </a:p>
          </p:txBody>
        </p:sp>
        <p:sp>
          <p:nvSpPr>
            <p:cNvPr id="30" name="Rounded Rectangle 8">
              <a:extLst>
                <a:ext uri="{FF2B5EF4-FFF2-40B4-BE49-F238E27FC236}">
                  <a16:creationId xmlns:a16="http://schemas.microsoft.com/office/drawing/2014/main" id="{68F791EE-B989-20F2-826E-74097C601F19}"/>
                </a:ext>
              </a:extLst>
            </p:cNvPr>
            <p:cNvSpPr/>
            <p:nvPr/>
          </p:nvSpPr>
          <p:spPr>
            <a:xfrm>
              <a:off x="3649295" y="2252996"/>
              <a:ext cx="1675973" cy="1717718"/>
            </a:xfrm>
            <a:prstGeom prst="roundRect">
              <a:avLst/>
            </a:prstGeom>
            <a:solidFill>
              <a:srgbClr val="E7E6E6"/>
            </a:solidFill>
            <a:ln w="12700" cap="flat" cmpd="sng" algn="ctr">
              <a:solidFill>
                <a:sysClr val="window" lastClr="FFFFFF"/>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Conversion</a:t>
              </a:r>
            </a:p>
          </p:txBody>
        </p:sp>
        <p:sp>
          <p:nvSpPr>
            <p:cNvPr id="31" name="Rounded Rectangle 9">
              <a:extLst>
                <a:ext uri="{FF2B5EF4-FFF2-40B4-BE49-F238E27FC236}">
                  <a16:creationId xmlns:a16="http://schemas.microsoft.com/office/drawing/2014/main" id="{CCAD3763-6A87-EDB2-205A-1BD887FDE178}"/>
                </a:ext>
              </a:extLst>
            </p:cNvPr>
            <p:cNvSpPr/>
            <p:nvPr/>
          </p:nvSpPr>
          <p:spPr>
            <a:xfrm>
              <a:off x="6347564" y="2269896"/>
              <a:ext cx="1675973" cy="1700012"/>
            </a:xfrm>
            <a:prstGeom prst="roundRect">
              <a:avLst/>
            </a:prstGeom>
            <a:solidFill>
              <a:srgbClr val="FFC000">
                <a:lumMod val="60000"/>
                <a:lumOff val="40000"/>
              </a:srgbClr>
            </a:solidFill>
            <a:ln w="12700" cap="flat" cmpd="sng" algn="ctr">
              <a:solidFill>
                <a:sysClr val="window" lastClr="FFFFFF"/>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Transmission and distribution</a:t>
              </a:r>
            </a:p>
          </p:txBody>
        </p:sp>
        <p:sp>
          <p:nvSpPr>
            <p:cNvPr id="32" name="Rounded Rectangle 10">
              <a:extLst>
                <a:ext uri="{FF2B5EF4-FFF2-40B4-BE49-F238E27FC236}">
                  <a16:creationId xmlns:a16="http://schemas.microsoft.com/office/drawing/2014/main" id="{7E22D0A5-D83D-C44C-5DB3-93BA16458766}"/>
                </a:ext>
              </a:extLst>
            </p:cNvPr>
            <p:cNvSpPr/>
            <p:nvPr/>
          </p:nvSpPr>
          <p:spPr>
            <a:xfrm>
              <a:off x="9045833" y="2269895"/>
              <a:ext cx="1675973" cy="1700012"/>
            </a:xfrm>
            <a:prstGeom prst="roundRect">
              <a:avLst/>
            </a:prstGeom>
            <a:solidFill>
              <a:srgbClr val="4472C4">
                <a:lumMod val="60000"/>
                <a:lumOff val="40000"/>
              </a:srgbClr>
            </a:solidFill>
            <a:ln w="12700" cap="flat" cmpd="sng" algn="ctr">
              <a:solidFill>
                <a:sysClr val="window" lastClr="FFFFFF"/>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Final use</a:t>
              </a:r>
            </a:p>
          </p:txBody>
        </p:sp>
        <p:sp>
          <p:nvSpPr>
            <p:cNvPr id="33" name="Right Arrow 3">
              <a:extLst>
                <a:ext uri="{FF2B5EF4-FFF2-40B4-BE49-F238E27FC236}">
                  <a16:creationId xmlns:a16="http://schemas.microsoft.com/office/drawing/2014/main" id="{8B063C26-9E9B-AAF1-D8D5-81B29D18C199}"/>
                </a:ext>
              </a:extLst>
            </p:cNvPr>
            <p:cNvSpPr/>
            <p:nvPr/>
          </p:nvSpPr>
          <p:spPr>
            <a:xfrm>
              <a:off x="2626999" y="3036352"/>
              <a:ext cx="1022296" cy="244377"/>
            </a:xfrm>
            <a:prstGeom prst="rightArrow">
              <a:avLst/>
            </a:prstGeom>
            <a:solidFill>
              <a:srgbClr val="E7E6E6"/>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ight Arrow 12">
              <a:extLst>
                <a:ext uri="{FF2B5EF4-FFF2-40B4-BE49-F238E27FC236}">
                  <a16:creationId xmlns:a16="http://schemas.microsoft.com/office/drawing/2014/main" id="{546CA570-65A7-1CC2-AB4A-4732082DBDCA}"/>
                </a:ext>
              </a:extLst>
            </p:cNvPr>
            <p:cNvSpPr/>
            <p:nvPr/>
          </p:nvSpPr>
          <p:spPr>
            <a:xfrm>
              <a:off x="5345470" y="2997712"/>
              <a:ext cx="1022296" cy="244377"/>
            </a:xfrm>
            <a:prstGeom prst="rightArrow">
              <a:avLst/>
            </a:prstGeom>
            <a:solidFill>
              <a:srgbClr val="FFC000">
                <a:lumMod val="60000"/>
                <a:lumOff val="4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ight Arrow 14">
              <a:extLst>
                <a:ext uri="{FF2B5EF4-FFF2-40B4-BE49-F238E27FC236}">
                  <a16:creationId xmlns:a16="http://schemas.microsoft.com/office/drawing/2014/main" id="{67CA9113-BF87-13E6-522B-8E1EF38AB727}"/>
                </a:ext>
              </a:extLst>
            </p:cNvPr>
            <p:cNvSpPr/>
            <p:nvPr/>
          </p:nvSpPr>
          <p:spPr>
            <a:xfrm>
              <a:off x="8046254" y="2996105"/>
              <a:ext cx="1022296" cy="244377"/>
            </a:xfrm>
            <a:prstGeom prst="rightArrow">
              <a:avLst/>
            </a:prstGeom>
            <a:solidFill>
              <a:srgbClr val="4472C4">
                <a:lumMod val="60000"/>
                <a:lumOff val="4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DD5FC9F8-0852-F808-5239-0C0DA6CCC26E}"/>
                </a:ext>
              </a:extLst>
            </p:cNvPr>
            <p:cNvSpPr txBox="1"/>
            <p:nvPr/>
          </p:nvSpPr>
          <p:spPr>
            <a:xfrm>
              <a:off x="951026" y="4146997"/>
              <a:ext cx="993100"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Primary</a:t>
              </a:r>
            </a:p>
          </p:txBody>
        </p:sp>
        <p:sp>
          <p:nvSpPr>
            <p:cNvPr id="37" name="TextBox 36">
              <a:extLst>
                <a:ext uri="{FF2B5EF4-FFF2-40B4-BE49-F238E27FC236}">
                  <a16:creationId xmlns:a16="http://schemas.microsoft.com/office/drawing/2014/main" id="{9C9BBF43-9C99-A618-4741-8012A6192539}"/>
                </a:ext>
              </a:extLst>
            </p:cNvPr>
            <p:cNvSpPr txBox="1"/>
            <p:nvPr/>
          </p:nvSpPr>
          <p:spPr>
            <a:xfrm>
              <a:off x="3649295" y="4146997"/>
              <a:ext cx="1270435"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Secondary</a:t>
              </a:r>
            </a:p>
          </p:txBody>
        </p:sp>
        <p:sp>
          <p:nvSpPr>
            <p:cNvPr id="38" name="TextBox 37">
              <a:extLst>
                <a:ext uri="{FF2B5EF4-FFF2-40B4-BE49-F238E27FC236}">
                  <a16:creationId xmlns:a16="http://schemas.microsoft.com/office/drawing/2014/main" id="{CEF22B52-3849-7937-8541-A1CE327EE563}"/>
                </a:ext>
              </a:extLst>
            </p:cNvPr>
            <p:cNvSpPr txBox="1"/>
            <p:nvPr/>
          </p:nvSpPr>
          <p:spPr>
            <a:xfrm>
              <a:off x="6367766" y="4146997"/>
              <a:ext cx="1270435"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Final</a:t>
              </a:r>
            </a:p>
          </p:txBody>
        </p:sp>
        <p:sp>
          <p:nvSpPr>
            <p:cNvPr id="39" name="TextBox 38">
              <a:extLst>
                <a:ext uri="{FF2B5EF4-FFF2-40B4-BE49-F238E27FC236}">
                  <a16:creationId xmlns:a16="http://schemas.microsoft.com/office/drawing/2014/main" id="{51F4A0CA-5950-9634-5925-A9C0BC44133B}"/>
                </a:ext>
              </a:extLst>
            </p:cNvPr>
            <p:cNvSpPr txBox="1"/>
            <p:nvPr/>
          </p:nvSpPr>
          <p:spPr>
            <a:xfrm>
              <a:off x="9045833" y="4146997"/>
              <a:ext cx="1270435"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Useful</a:t>
              </a:r>
            </a:p>
          </p:txBody>
        </p:sp>
        <p:sp>
          <p:nvSpPr>
            <p:cNvPr id="40" name="TextBox 39">
              <a:extLst>
                <a:ext uri="{FF2B5EF4-FFF2-40B4-BE49-F238E27FC236}">
                  <a16:creationId xmlns:a16="http://schemas.microsoft.com/office/drawing/2014/main" id="{3696B138-D755-A8E2-6A85-8FDF8BAEA46B}"/>
                </a:ext>
              </a:extLst>
            </p:cNvPr>
            <p:cNvSpPr txBox="1"/>
            <p:nvPr/>
          </p:nvSpPr>
          <p:spPr>
            <a:xfrm>
              <a:off x="1206018" y="4516329"/>
              <a:ext cx="1675973" cy="1938992"/>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Oil</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Gas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Coal</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Water</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Wind</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Solar</a:t>
              </a:r>
            </a:p>
          </p:txBody>
        </p:sp>
        <p:sp>
          <p:nvSpPr>
            <p:cNvPr id="41" name="TextBox 40">
              <a:extLst>
                <a:ext uri="{FF2B5EF4-FFF2-40B4-BE49-F238E27FC236}">
                  <a16:creationId xmlns:a16="http://schemas.microsoft.com/office/drawing/2014/main" id="{FDB1016F-7CD3-7FFA-23AA-50541BD23A88}"/>
                </a:ext>
              </a:extLst>
            </p:cNvPr>
            <p:cNvSpPr txBox="1"/>
            <p:nvPr/>
          </p:nvSpPr>
          <p:spPr>
            <a:xfrm>
              <a:off x="3786892" y="4516329"/>
              <a:ext cx="1675973" cy="1631216"/>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Diesel</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Kerosene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Gas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Electricity</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Coal</a:t>
              </a:r>
            </a:p>
          </p:txBody>
        </p:sp>
        <p:sp>
          <p:nvSpPr>
            <p:cNvPr id="42" name="TextBox 41">
              <a:extLst>
                <a:ext uri="{FF2B5EF4-FFF2-40B4-BE49-F238E27FC236}">
                  <a16:creationId xmlns:a16="http://schemas.microsoft.com/office/drawing/2014/main" id="{43F46DCA-47B1-12D9-C21A-52001466FC8B}"/>
                </a:ext>
              </a:extLst>
            </p:cNvPr>
            <p:cNvSpPr txBox="1"/>
            <p:nvPr/>
          </p:nvSpPr>
          <p:spPr>
            <a:xfrm>
              <a:off x="9173271" y="4516329"/>
              <a:ext cx="1675973" cy="1323439"/>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Heat</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Lighting</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Mechanical energy</a:t>
              </a:r>
            </a:p>
          </p:txBody>
        </p:sp>
        <p:sp>
          <p:nvSpPr>
            <p:cNvPr id="43" name="TextBox 42">
              <a:extLst>
                <a:ext uri="{FF2B5EF4-FFF2-40B4-BE49-F238E27FC236}">
                  <a16:creationId xmlns:a16="http://schemas.microsoft.com/office/drawing/2014/main" id="{DD1A58FD-C254-062B-B4F9-361F1FFC12DC}"/>
                </a:ext>
              </a:extLst>
            </p:cNvPr>
            <p:cNvSpPr txBox="1"/>
            <p:nvPr/>
          </p:nvSpPr>
          <p:spPr>
            <a:xfrm>
              <a:off x="6527141" y="4516329"/>
              <a:ext cx="1675973" cy="1631216"/>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Diesel</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Kerosene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Gas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Electricity</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Coal</a:t>
              </a:r>
            </a:p>
          </p:txBody>
        </p:sp>
      </p:grpSp>
      <p:pic>
        <p:nvPicPr>
          <p:cNvPr id="4" name="synthesize (26)">
            <a:hlinkClick r:id="" action="ppaction://media"/>
            <a:extLst>
              <a:ext uri="{FF2B5EF4-FFF2-40B4-BE49-F238E27FC236}">
                <a16:creationId xmlns:a16="http://schemas.microsoft.com/office/drawing/2014/main" id="{7B592D67-4059-B48C-F00B-36AE0D5538B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18938" y="208959"/>
            <a:ext cx="1008500" cy="1008500"/>
          </a:xfrm>
          <a:prstGeom prst="rect">
            <a:avLst/>
          </a:prstGeom>
        </p:spPr>
      </p:pic>
    </p:spTree>
    <p:extLst>
      <p:ext uri="{BB962C8B-B14F-4D97-AF65-F5344CB8AC3E}">
        <p14:creationId xmlns:p14="http://schemas.microsoft.com/office/powerpoint/2010/main" val="2581185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06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2" name="Rectangle 1">
            <a:extLst>
              <a:ext uri="{FF2B5EF4-FFF2-40B4-BE49-F238E27FC236}">
                <a16:creationId xmlns:a16="http://schemas.microsoft.com/office/drawing/2014/main" id="{296F78BB-6C91-28A9-F155-36FE7FE7AF9E}"/>
              </a:ext>
            </a:extLst>
          </p:cNvPr>
          <p:cNvSpPr/>
          <p:nvPr/>
        </p:nvSpPr>
        <p:spPr>
          <a:xfrm>
            <a:off x="15239" y="1533074"/>
            <a:ext cx="4101980"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2.2.3 Progress on SDG7: Access to Electricity &amp; Clean Cooking </a:t>
            </a:r>
          </a:p>
        </p:txBody>
      </p:sp>
      <p:sp>
        <p:nvSpPr>
          <p:cNvPr id="9" name="Title 10">
            <a:extLst>
              <a:ext uri="{FF2B5EF4-FFF2-40B4-BE49-F238E27FC236}">
                <a16:creationId xmlns:a16="http://schemas.microsoft.com/office/drawing/2014/main" id="{0E4F15E7-4FC1-B11B-1476-A6397248DFE7}"/>
              </a:ext>
            </a:extLst>
          </p:cNvPr>
          <p:cNvSpPr txBox="1">
            <a:spLocks/>
          </p:cNvSpPr>
          <p:nvPr/>
        </p:nvSpPr>
        <p:spPr>
          <a:xfrm>
            <a:off x="15239" y="77005"/>
            <a:ext cx="5336420"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Reference Energy Systems</a:t>
            </a:r>
          </a:p>
        </p:txBody>
      </p:sp>
      <p:pic>
        <p:nvPicPr>
          <p:cNvPr id="10" name="Content Placeholder 3" descr="A picture containing text&#10;&#10;Description automatically generated">
            <a:extLst>
              <a:ext uri="{FF2B5EF4-FFF2-40B4-BE49-F238E27FC236}">
                <a16:creationId xmlns:a16="http://schemas.microsoft.com/office/drawing/2014/main" id="{19036622-F953-B56B-1F36-9F1541DD15D4}"/>
              </a:ext>
            </a:extLst>
          </p:cNvPr>
          <p:cNvPicPr>
            <a:picLocks noGrp="1" noChangeAspect="1"/>
          </p:cNvPicPr>
          <p:nvPr>
            <p:ph idx="1"/>
          </p:nvPr>
        </p:nvPicPr>
        <p:blipFill>
          <a:blip r:embed="rId5"/>
          <a:stretch>
            <a:fillRect/>
          </a:stretch>
        </p:blipFill>
        <p:spPr>
          <a:xfrm>
            <a:off x="4117219" y="226865"/>
            <a:ext cx="7751599" cy="6189175"/>
          </a:xfrm>
        </p:spPr>
      </p:pic>
      <p:sp>
        <p:nvSpPr>
          <p:cNvPr id="12" name="Content Placeholder 2">
            <a:extLst>
              <a:ext uri="{FF2B5EF4-FFF2-40B4-BE49-F238E27FC236}">
                <a16:creationId xmlns:a16="http://schemas.microsoft.com/office/drawing/2014/main" id="{784352CA-52CF-592E-3A8C-5DE8D0CD1471}"/>
              </a:ext>
            </a:extLst>
          </p:cNvPr>
          <p:cNvSpPr txBox="1">
            <a:spLocks/>
          </p:cNvSpPr>
          <p:nvPr/>
        </p:nvSpPr>
        <p:spPr>
          <a:xfrm>
            <a:off x="15239" y="2449195"/>
            <a:ext cx="3947161" cy="404177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900" b="1" dirty="0">
                <a:latin typeface="Open Sans"/>
                <a:ea typeface="Open Sans" panose="020B0606030504020204" pitchFamily="34" charset="0"/>
                <a:cs typeface="Open Sans" panose="020B0606030504020204" pitchFamily="34" charset="0"/>
              </a:rPr>
              <a:t>Primary energy</a:t>
            </a:r>
            <a:r>
              <a:rPr lang="en-GB" sz="1900" dirty="0">
                <a:latin typeface="Open Sans"/>
                <a:ea typeface="Open Sans" panose="020B0606030504020204" pitchFamily="34" charset="0"/>
                <a:cs typeface="Open Sans" panose="020B0606030504020204" pitchFamily="34" charset="0"/>
              </a:rPr>
              <a:t> to </a:t>
            </a:r>
            <a:r>
              <a:rPr lang="en-GB" sz="1900" b="1" dirty="0">
                <a:latin typeface="Open Sans"/>
                <a:ea typeface="Open Sans" panose="020B0606030504020204" pitchFamily="34" charset="0"/>
                <a:cs typeface="Open Sans" panose="020B0606030504020204" pitchFamily="34" charset="0"/>
              </a:rPr>
              <a:t>secondary energy system</a:t>
            </a:r>
            <a:r>
              <a:rPr lang="en-GB" sz="1900" dirty="0">
                <a:latin typeface="Open Sans"/>
                <a:ea typeface="Open Sans" panose="020B0606030504020204" pitchFamily="34" charset="0"/>
                <a:cs typeface="Open Sans" panose="020B0606030504020204" pitchFamily="34" charset="0"/>
              </a:rPr>
              <a:t>, to </a:t>
            </a:r>
            <a:r>
              <a:rPr lang="en-GB" sz="1900" b="1" dirty="0">
                <a:latin typeface="Open Sans"/>
                <a:ea typeface="Open Sans" panose="020B0606030504020204" pitchFamily="34" charset="0"/>
                <a:cs typeface="Open Sans" panose="020B0606030504020204" pitchFamily="34" charset="0"/>
              </a:rPr>
              <a:t>distribution </a:t>
            </a:r>
            <a:r>
              <a:rPr lang="en-GB" sz="1900" dirty="0">
                <a:latin typeface="Open Sans"/>
                <a:ea typeface="Open Sans" panose="020B0606030504020204" pitchFamily="34" charset="0"/>
                <a:cs typeface="Open Sans" panose="020B0606030504020204" pitchFamily="34" charset="0"/>
              </a:rPr>
              <a:t>and </a:t>
            </a:r>
            <a:r>
              <a:rPr lang="en-GB" sz="1900" b="1" dirty="0">
                <a:latin typeface="Open Sans"/>
                <a:ea typeface="Open Sans" panose="020B0606030504020204" pitchFamily="34" charset="0"/>
                <a:cs typeface="Open Sans" panose="020B0606030504020204" pitchFamily="34" charset="0"/>
              </a:rPr>
              <a:t>final energy demand.</a:t>
            </a:r>
          </a:p>
          <a:p>
            <a:r>
              <a:rPr lang="en-GB" sz="1900" dirty="0">
                <a:latin typeface="Open Sans"/>
                <a:ea typeface="Open Sans" panose="020B0606030504020204" pitchFamily="34" charset="0"/>
                <a:cs typeface="Open Sans" panose="020B0606030504020204" pitchFamily="34" charset="0"/>
              </a:rPr>
              <a:t>Primary energy system made up of major </a:t>
            </a:r>
            <a:r>
              <a:rPr lang="en-GB" sz="1900" b="1" dirty="0">
                <a:latin typeface="Open Sans"/>
                <a:ea typeface="Open Sans" panose="020B0606030504020204" pitchFamily="34" charset="0"/>
                <a:cs typeface="Open Sans" panose="020B0606030504020204" pitchFamily="34" charset="0"/>
              </a:rPr>
              <a:t>raw commodities</a:t>
            </a:r>
            <a:r>
              <a:rPr lang="en-GB" sz="1900" dirty="0">
                <a:latin typeface="Open Sans"/>
                <a:ea typeface="Open Sans" panose="020B0606030504020204" pitchFamily="34" charset="0"/>
                <a:cs typeface="Open Sans" panose="020B0606030504020204" pitchFamily="34" charset="0"/>
              </a:rPr>
              <a:t>.</a:t>
            </a:r>
          </a:p>
          <a:p>
            <a:r>
              <a:rPr lang="en-GB" sz="1900" b="1" dirty="0">
                <a:latin typeface="Open Sans"/>
                <a:ea typeface="Open Sans" panose="020B0606030504020204" pitchFamily="34" charset="0"/>
                <a:cs typeface="Open Sans" panose="020B0606030504020204" pitchFamily="34" charset="0"/>
              </a:rPr>
              <a:t>Conversion</a:t>
            </a:r>
            <a:r>
              <a:rPr lang="en-GB" sz="1900" dirty="0">
                <a:latin typeface="Open Sans"/>
                <a:ea typeface="Open Sans" panose="020B0606030504020204" pitchFamily="34" charset="0"/>
                <a:cs typeface="Open Sans" panose="020B0606030504020204" pitchFamily="34" charset="0"/>
              </a:rPr>
              <a:t> into refined commodities such as </a:t>
            </a:r>
            <a:r>
              <a:rPr lang="en-GB" sz="1900" b="1" dirty="0">
                <a:latin typeface="Open Sans"/>
                <a:ea typeface="Open Sans" panose="020B0606030504020204" pitchFamily="34" charset="0"/>
                <a:cs typeface="Open Sans" panose="020B0606030504020204" pitchFamily="34" charset="0"/>
              </a:rPr>
              <a:t>electricity, oil, coal, gas</a:t>
            </a:r>
            <a:r>
              <a:rPr lang="en-GB" sz="1900" dirty="0">
                <a:latin typeface="Open Sans"/>
                <a:ea typeface="Open Sans" panose="020B0606030504020204" pitchFamily="34" charset="0"/>
                <a:cs typeface="Open Sans" panose="020B0606030504020204" pitchFamily="34" charset="0"/>
              </a:rPr>
              <a:t>.</a:t>
            </a:r>
          </a:p>
          <a:p>
            <a:r>
              <a:rPr lang="en-GB" sz="1900" dirty="0">
                <a:latin typeface="Open Sans"/>
                <a:ea typeface="Open Sans" panose="020B0606030504020204" pitchFamily="34" charset="0"/>
                <a:cs typeface="Open Sans" panose="020B0606030504020204" pitchFamily="34" charset="0"/>
              </a:rPr>
              <a:t>Refined commodities used for </a:t>
            </a:r>
            <a:r>
              <a:rPr lang="en-GB" sz="1900" b="1" dirty="0">
                <a:latin typeface="Open Sans"/>
                <a:ea typeface="Open Sans" panose="020B0606030504020204" pitchFamily="34" charset="0"/>
                <a:cs typeface="Open Sans" panose="020B0606030504020204" pitchFamily="34" charset="0"/>
              </a:rPr>
              <a:t>transport, buildings, industry, </a:t>
            </a:r>
            <a:r>
              <a:rPr lang="en-GB" sz="1900" dirty="0">
                <a:latin typeface="Open Sans"/>
                <a:ea typeface="Open Sans" panose="020B0606030504020204" pitchFamily="34" charset="0"/>
                <a:cs typeface="Open Sans" panose="020B0606030504020204" pitchFamily="34" charset="0"/>
              </a:rPr>
              <a:t>and</a:t>
            </a:r>
            <a:r>
              <a:rPr lang="en-GB" sz="1900" b="1" dirty="0">
                <a:latin typeface="Open Sans"/>
                <a:ea typeface="Open Sans" panose="020B0606030504020204" pitchFamily="34" charset="0"/>
                <a:cs typeface="Open Sans" panose="020B0606030504020204" pitchFamily="34" charset="0"/>
              </a:rPr>
              <a:t> agriculture and forestry.</a:t>
            </a:r>
            <a:endParaRPr lang="en-GB" sz="1900" dirty="0">
              <a:latin typeface="Open Sans"/>
              <a:ea typeface="Open Sans" panose="020B0606030504020204" pitchFamily="34" charset="0"/>
              <a:cs typeface="Open Sans" panose="020B0606030504020204" pitchFamily="34" charset="0"/>
            </a:endParaRPr>
          </a:p>
          <a:p>
            <a:endParaRPr lang="en-GB" sz="19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synthesize (27)">
            <a:hlinkClick r:id="" action="ppaction://media"/>
            <a:extLst>
              <a:ext uri="{FF2B5EF4-FFF2-40B4-BE49-F238E27FC236}">
                <a16:creationId xmlns:a16="http://schemas.microsoft.com/office/drawing/2014/main" id="{268D1C2E-5D6C-82BF-EAE8-1D28A807062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72038" y="1413246"/>
            <a:ext cx="947541" cy="947541"/>
          </a:xfrm>
          <a:prstGeom prst="rect">
            <a:avLst/>
          </a:prstGeom>
        </p:spPr>
      </p:pic>
    </p:spTree>
    <p:extLst>
      <p:ext uri="{BB962C8B-B14F-4D97-AF65-F5344CB8AC3E}">
        <p14:creationId xmlns:p14="http://schemas.microsoft.com/office/powerpoint/2010/main" val="3563353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5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2" name="Rectangle 1">
            <a:extLst>
              <a:ext uri="{FF2B5EF4-FFF2-40B4-BE49-F238E27FC236}">
                <a16:creationId xmlns:a16="http://schemas.microsoft.com/office/drawing/2014/main" id="{567EAFAE-7F61-957D-FE5B-FF87028C9601}"/>
              </a:ext>
            </a:extLst>
          </p:cNvPr>
          <p:cNvSpPr/>
          <p:nvPr/>
        </p:nvSpPr>
        <p:spPr>
          <a:xfrm>
            <a:off x="375747" y="915646"/>
            <a:ext cx="854705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Energy balance of a country</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86026C8B-8405-3C3E-A3BF-14AC8B25495E}"/>
              </a:ext>
            </a:extLst>
          </p:cNvPr>
          <p:cNvSpPr txBox="1">
            <a:spLocks/>
          </p:cNvSpPr>
          <p:nvPr/>
        </p:nvSpPr>
        <p:spPr>
          <a:xfrm>
            <a:off x="366335" y="-517837"/>
            <a:ext cx="1035037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Reference Energy Systems</a:t>
            </a:r>
          </a:p>
        </p:txBody>
      </p:sp>
      <p:sp>
        <p:nvSpPr>
          <p:cNvPr id="8" name="TextBox 7">
            <a:extLst>
              <a:ext uri="{FF2B5EF4-FFF2-40B4-BE49-F238E27FC236}">
                <a16:creationId xmlns:a16="http://schemas.microsoft.com/office/drawing/2014/main" id="{888A7746-326A-1B1F-9C63-6244BAD3D1FC}"/>
              </a:ext>
            </a:extLst>
          </p:cNvPr>
          <p:cNvSpPr txBox="1"/>
          <p:nvPr/>
        </p:nvSpPr>
        <p:spPr>
          <a:xfrm>
            <a:off x="667612" y="6285718"/>
            <a:ext cx="376205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(International Renewable Energy Agency, 2019) </a:t>
            </a:r>
            <a:endParaRPr lang="en-US" sz="1000" dirty="0">
              <a:latin typeface="Open Sans"/>
            </a:endParaRPr>
          </a:p>
        </p:txBody>
      </p:sp>
      <p:grpSp>
        <p:nvGrpSpPr>
          <p:cNvPr id="9" name="Group 8">
            <a:extLst>
              <a:ext uri="{FF2B5EF4-FFF2-40B4-BE49-F238E27FC236}">
                <a16:creationId xmlns:a16="http://schemas.microsoft.com/office/drawing/2014/main" id="{5F2CF609-FF67-AF60-88DD-A374A255E256}"/>
              </a:ext>
            </a:extLst>
          </p:cNvPr>
          <p:cNvGrpSpPr/>
          <p:nvPr/>
        </p:nvGrpSpPr>
        <p:grpSpPr>
          <a:xfrm>
            <a:off x="295500" y="1351590"/>
            <a:ext cx="11907132" cy="4816010"/>
            <a:chOff x="295501" y="1729440"/>
            <a:chExt cx="11611367" cy="3993981"/>
          </a:xfrm>
        </p:grpSpPr>
        <p:pic>
          <p:nvPicPr>
            <p:cNvPr id="10" name="Picture 9">
              <a:extLst>
                <a:ext uri="{FF2B5EF4-FFF2-40B4-BE49-F238E27FC236}">
                  <a16:creationId xmlns:a16="http://schemas.microsoft.com/office/drawing/2014/main" id="{0908DB6B-1397-BB08-6153-81AB5F079250}"/>
                </a:ext>
              </a:extLst>
            </p:cNvPr>
            <p:cNvPicPr>
              <a:picLocks noChangeAspect="1"/>
            </p:cNvPicPr>
            <p:nvPr/>
          </p:nvPicPr>
          <p:blipFill rotWithShape="1">
            <a:blip r:embed="rId5"/>
            <a:srcRect b="10008"/>
            <a:stretch/>
          </p:blipFill>
          <p:spPr>
            <a:xfrm>
              <a:off x="3275245" y="1729440"/>
              <a:ext cx="5641510" cy="3993981"/>
            </a:xfrm>
            <a:prstGeom prst="rect">
              <a:avLst/>
            </a:prstGeom>
          </p:spPr>
        </p:pic>
        <p:sp>
          <p:nvSpPr>
            <p:cNvPr id="11" name="TextBox 10">
              <a:extLst>
                <a:ext uri="{FF2B5EF4-FFF2-40B4-BE49-F238E27FC236}">
                  <a16:creationId xmlns:a16="http://schemas.microsoft.com/office/drawing/2014/main" id="{1EB26107-D238-BFA0-331E-D0367A3B86C2}"/>
                </a:ext>
              </a:extLst>
            </p:cNvPr>
            <p:cNvSpPr txBox="1"/>
            <p:nvPr/>
          </p:nvSpPr>
          <p:spPr>
            <a:xfrm>
              <a:off x="295501" y="2021983"/>
              <a:ext cx="2472743" cy="707886"/>
            </a:xfrm>
            <a:prstGeom prst="rect">
              <a:avLst/>
            </a:prstGeom>
            <a:noFill/>
          </p:spPr>
          <p:txBody>
            <a:bodyPr wrap="square" rtlCol="0">
              <a:spAutoFit/>
            </a:bodyPr>
            <a:lstStyle/>
            <a:p>
              <a:r>
                <a:rPr lang="en-US" sz="2000">
                  <a:latin typeface="Open Sans" panose="020B0606030504020204" pitchFamily="34" charset="0"/>
                  <a:ea typeface="Open Sans" panose="020B0606030504020204" pitchFamily="34" charset="0"/>
                  <a:cs typeface="Open Sans" panose="020B0606030504020204" pitchFamily="34" charset="0"/>
                </a:rPr>
                <a:t>Commodities grouped by type</a:t>
              </a:r>
            </a:p>
          </p:txBody>
        </p:sp>
        <p:cxnSp>
          <p:nvCxnSpPr>
            <p:cNvPr id="12" name="Straight Arrow Connector 11">
              <a:extLst>
                <a:ext uri="{FF2B5EF4-FFF2-40B4-BE49-F238E27FC236}">
                  <a16:creationId xmlns:a16="http://schemas.microsoft.com/office/drawing/2014/main" id="{34C73DC2-C04D-E836-FB94-563291902FCD}"/>
                </a:ext>
              </a:extLst>
            </p:cNvPr>
            <p:cNvCxnSpPr>
              <a:cxnSpLocks/>
            </p:cNvCxnSpPr>
            <p:nvPr/>
          </p:nvCxnSpPr>
          <p:spPr>
            <a:xfrm flipV="1">
              <a:off x="2356834" y="2399499"/>
              <a:ext cx="2550017" cy="1909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3" name="TextBox 12">
              <a:extLst>
                <a:ext uri="{FF2B5EF4-FFF2-40B4-BE49-F238E27FC236}">
                  <a16:creationId xmlns:a16="http://schemas.microsoft.com/office/drawing/2014/main" id="{3E32E823-56E7-CE6B-1991-69FCCDC33BE8}"/>
                </a:ext>
              </a:extLst>
            </p:cNvPr>
            <p:cNvSpPr txBox="1"/>
            <p:nvPr/>
          </p:nvSpPr>
          <p:spPr>
            <a:xfrm>
              <a:off x="9434125" y="2441777"/>
              <a:ext cx="2472743" cy="400110"/>
            </a:xfrm>
            <a:prstGeom prst="rect">
              <a:avLst/>
            </a:prstGeom>
            <a:noFill/>
          </p:spPr>
          <p:txBody>
            <a:bodyPr wrap="square" rtlCol="0">
              <a:sp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Primary energy</a:t>
              </a:r>
            </a:p>
          </p:txBody>
        </p:sp>
        <p:cxnSp>
          <p:nvCxnSpPr>
            <p:cNvPr id="14" name="Straight Arrow Connector 13">
              <a:extLst>
                <a:ext uri="{FF2B5EF4-FFF2-40B4-BE49-F238E27FC236}">
                  <a16:creationId xmlns:a16="http://schemas.microsoft.com/office/drawing/2014/main" id="{B8BDD623-6D27-F955-101C-69B22E583769}"/>
                </a:ext>
              </a:extLst>
            </p:cNvPr>
            <p:cNvCxnSpPr>
              <a:cxnSpLocks/>
            </p:cNvCxnSpPr>
            <p:nvPr/>
          </p:nvCxnSpPr>
          <p:spPr>
            <a:xfrm flipH="1">
              <a:off x="7225048" y="2597742"/>
              <a:ext cx="2198708"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5" name="TextBox 14">
              <a:extLst>
                <a:ext uri="{FF2B5EF4-FFF2-40B4-BE49-F238E27FC236}">
                  <a16:creationId xmlns:a16="http://schemas.microsoft.com/office/drawing/2014/main" id="{853FEF37-69F8-EB6C-3D62-C2B390B3FF67}"/>
                </a:ext>
              </a:extLst>
            </p:cNvPr>
            <p:cNvSpPr txBox="1"/>
            <p:nvPr/>
          </p:nvSpPr>
          <p:spPr>
            <a:xfrm>
              <a:off x="9241297" y="3267836"/>
              <a:ext cx="2472743" cy="707886"/>
            </a:xfrm>
            <a:prstGeom prst="rect">
              <a:avLst/>
            </a:prstGeom>
            <a:noFill/>
          </p:spPr>
          <p:txBody>
            <a:bodyPr wrap="square" lIns="91440" tIns="45720" rIns="91440" bIns="45720" rtlCol="0" anchor="t">
              <a:spAutoFit/>
            </a:bodyPr>
            <a:lstStyle/>
            <a:p>
              <a:r>
                <a:rPr lang="en-US" sz="2000" dirty="0">
                  <a:latin typeface="Open Sans"/>
                  <a:ea typeface="Open Sans" panose="020B0606030504020204" pitchFamily="34" charset="0"/>
                  <a:cs typeface="Open Sans" panose="020B0606030504020204" pitchFamily="34" charset="0"/>
                </a:rPr>
                <a:t>Transformation </a:t>
              </a:r>
              <a:br>
                <a:rPr lang="en-US" sz="2000" dirty="0">
                  <a:latin typeface="Open Sans"/>
                  <a:ea typeface="Open Sans" panose="020B0606030504020204" pitchFamily="34" charset="0"/>
                  <a:cs typeface="Open Sans" panose="020B0606030504020204" pitchFamily="34" charset="0"/>
                </a:rPr>
              </a:br>
              <a:r>
                <a:rPr lang="en-US" sz="2000" dirty="0">
                  <a:latin typeface="Open Sans"/>
                  <a:ea typeface="Open Sans" panose="020B0606030504020204" pitchFamily="34" charset="0"/>
                  <a:cs typeface="Open Sans" panose="020B0606030504020204" pitchFamily="34" charset="0"/>
                </a:rPr>
                <a:t>and losses</a:t>
              </a:r>
            </a:p>
          </p:txBody>
        </p:sp>
        <p:cxnSp>
          <p:nvCxnSpPr>
            <p:cNvPr id="16" name="Straight Arrow Connector 15">
              <a:extLst>
                <a:ext uri="{FF2B5EF4-FFF2-40B4-BE49-F238E27FC236}">
                  <a16:creationId xmlns:a16="http://schemas.microsoft.com/office/drawing/2014/main" id="{11D98609-D344-9503-77B5-CDF680CB63AA}"/>
                </a:ext>
              </a:extLst>
            </p:cNvPr>
            <p:cNvCxnSpPr>
              <a:cxnSpLocks/>
            </p:cNvCxnSpPr>
            <p:nvPr/>
          </p:nvCxnSpPr>
          <p:spPr>
            <a:xfrm flipH="1" flipV="1">
              <a:off x="7778377" y="3370894"/>
              <a:ext cx="1462920" cy="15388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7" name="TextBox 16">
              <a:extLst>
                <a:ext uri="{FF2B5EF4-FFF2-40B4-BE49-F238E27FC236}">
                  <a16:creationId xmlns:a16="http://schemas.microsoft.com/office/drawing/2014/main" id="{1964478F-E79E-7E4E-8D8D-E79C1C4B593C}"/>
                </a:ext>
              </a:extLst>
            </p:cNvPr>
            <p:cNvSpPr txBox="1"/>
            <p:nvPr/>
          </p:nvSpPr>
          <p:spPr>
            <a:xfrm>
              <a:off x="369608" y="4064678"/>
              <a:ext cx="2472743" cy="400110"/>
            </a:xfrm>
            <a:prstGeom prst="rect">
              <a:avLst/>
            </a:prstGeom>
            <a:noFill/>
          </p:spPr>
          <p:txBody>
            <a:bodyPr wrap="square" rtlCol="0">
              <a:sp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Final consumption</a:t>
              </a:r>
            </a:p>
          </p:txBody>
        </p:sp>
        <p:cxnSp>
          <p:nvCxnSpPr>
            <p:cNvPr id="18" name="Straight Arrow Connector 17">
              <a:extLst>
                <a:ext uri="{FF2B5EF4-FFF2-40B4-BE49-F238E27FC236}">
                  <a16:creationId xmlns:a16="http://schemas.microsoft.com/office/drawing/2014/main" id="{D8262E71-C60C-2CD3-A8B4-CC865E6941F1}"/>
                </a:ext>
              </a:extLst>
            </p:cNvPr>
            <p:cNvCxnSpPr>
              <a:cxnSpLocks/>
            </p:cNvCxnSpPr>
            <p:nvPr/>
          </p:nvCxnSpPr>
          <p:spPr>
            <a:xfrm>
              <a:off x="2768244" y="4217567"/>
              <a:ext cx="2138607" cy="17746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9" name="Straight Arrow Connector 18">
              <a:extLst>
                <a:ext uri="{FF2B5EF4-FFF2-40B4-BE49-F238E27FC236}">
                  <a16:creationId xmlns:a16="http://schemas.microsoft.com/office/drawing/2014/main" id="{572446D8-0869-1C84-9916-5EFB560274A6}"/>
                </a:ext>
              </a:extLst>
            </p:cNvPr>
            <p:cNvCxnSpPr>
              <a:cxnSpLocks/>
            </p:cNvCxnSpPr>
            <p:nvPr/>
          </p:nvCxnSpPr>
          <p:spPr>
            <a:xfrm>
              <a:off x="1531873" y="4470530"/>
              <a:ext cx="2048454" cy="69459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grpSp>
      <p:pic>
        <p:nvPicPr>
          <p:cNvPr id="4" name="synthesize (28)">
            <a:hlinkClick r:id="" action="ppaction://media"/>
            <a:extLst>
              <a:ext uri="{FF2B5EF4-FFF2-40B4-BE49-F238E27FC236}">
                <a16:creationId xmlns:a16="http://schemas.microsoft.com/office/drawing/2014/main" id="{5FFB002B-8DFE-D511-E189-43378958CFB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78588" y="127792"/>
            <a:ext cx="990576" cy="990576"/>
          </a:xfrm>
          <a:prstGeom prst="rect">
            <a:avLst/>
          </a:prstGeom>
        </p:spPr>
      </p:pic>
    </p:spTree>
    <p:extLst>
      <p:ext uri="{BB962C8B-B14F-4D97-AF65-F5344CB8AC3E}">
        <p14:creationId xmlns:p14="http://schemas.microsoft.com/office/powerpoint/2010/main" val="3317860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2" name="Rectangle 1">
            <a:extLst>
              <a:ext uri="{FF2B5EF4-FFF2-40B4-BE49-F238E27FC236}">
                <a16:creationId xmlns:a16="http://schemas.microsoft.com/office/drawing/2014/main" id="{A78A2D0A-B733-CAF1-9A99-927D49954B5A}"/>
              </a:ext>
            </a:extLst>
          </p:cNvPr>
          <p:cNvSpPr/>
          <p:nvPr/>
        </p:nvSpPr>
        <p:spPr>
          <a:xfrm>
            <a:off x="366335" y="104972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How to create a reference energy system</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58776231-4F56-4541-7DF4-CA6C7A015FD1}"/>
              </a:ext>
            </a:extLst>
          </p:cNvPr>
          <p:cNvSpPr txBox="1">
            <a:spLocks/>
          </p:cNvSpPr>
          <p:nvPr/>
        </p:nvSpPr>
        <p:spPr>
          <a:xfrm>
            <a:off x="366335" y="-517837"/>
            <a:ext cx="1035037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Reference Energy Systems</a:t>
            </a:r>
          </a:p>
        </p:txBody>
      </p:sp>
      <p:sp>
        <p:nvSpPr>
          <p:cNvPr id="8" name="Content Placeholder 7">
            <a:extLst>
              <a:ext uri="{FF2B5EF4-FFF2-40B4-BE49-F238E27FC236}">
                <a16:creationId xmlns:a16="http://schemas.microsoft.com/office/drawing/2014/main" id="{F15AA606-5BC4-3167-CB94-8737027A6AD8}"/>
              </a:ext>
            </a:extLst>
          </p:cNvPr>
          <p:cNvSpPr>
            <a:spLocks noGrp="1"/>
          </p:cNvSpPr>
          <p:nvPr>
            <p:ph idx="1"/>
          </p:nvPr>
        </p:nvSpPr>
        <p:spPr>
          <a:xfrm>
            <a:off x="366335" y="1763223"/>
            <a:ext cx="10350379" cy="4351338"/>
          </a:xfrm>
        </p:spPr>
        <p:txBody>
          <a:bodyPr vert="horz" lIns="91440" tIns="45720" rIns="91440" bIns="45720" rtlCol="0" anchor="t">
            <a:normAutofit/>
          </a:bodyPr>
          <a:lstStyle/>
          <a:p>
            <a:r>
              <a:rPr lang="en-US" sz="2000" dirty="0">
                <a:latin typeface="Open Sans"/>
                <a:ea typeface="Open Sans" panose="020B0606030504020204" pitchFamily="34" charset="0"/>
                <a:cs typeface="Open Sans" panose="020B0606030504020204" pitchFamily="34" charset="0"/>
              </a:rPr>
              <a:t>The energy balance can be used as a starting point for drawing a RES. </a:t>
            </a:r>
            <a:endParaRPr lang="en-US" dirty="0"/>
          </a:p>
          <a:p>
            <a:r>
              <a:rPr lang="en-US" sz="2000" dirty="0">
                <a:latin typeface="Open Sans"/>
                <a:ea typeface="Open Sans" panose="020B0606030504020204" pitchFamily="34" charset="0"/>
                <a:cs typeface="Open Sans" panose="020B0606030504020204" pitchFamily="34" charset="0"/>
              </a:rPr>
              <a:t>The main steps are:</a:t>
            </a:r>
            <a:endParaRPr lang="en-US" dirty="0"/>
          </a:p>
          <a:p>
            <a:pPr marL="800100" lvl="1" indent="-342900">
              <a:buFont typeface="+mj-lt"/>
              <a:buAutoNum type="arabicPeriod"/>
            </a:pPr>
            <a:r>
              <a:rPr lang="en-US" sz="2000" dirty="0">
                <a:latin typeface="Open Sans"/>
                <a:ea typeface="Open Sans" panose="020B0606030504020204" pitchFamily="34" charset="0"/>
                <a:cs typeface="Open Sans" panose="020B0606030504020204" pitchFamily="34" charset="0"/>
              </a:rPr>
              <a:t>Identification of energy levels and energy carriers,</a:t>
            </a:r>
            <a:endParaRPr lang="en-US" dirty="0"/>
          </a:p>
          <a:p>
            <a:pPr marL="800100" lvl="1" indent="-342900">
              <a:buFont typeface="+mj-lt"/>
              <a:buAutoNum type="arabicPeriod"/>
            </a:pPr>
            <a:r>
              <a:rPr lang="en-US" sz="2000" dirty="0">
                <a:latin typeface="Open Sans"/>
                <a:ea typeface="Open Sans" panose="020B0606030504020204" pitchFamily="34" charset="0"/>
                <a:cs typeface="Open Sans" panose="020B0606030504020204" pitchFamily="34" charset="0"/>
              </a:rPr>
              <a:t>Identification of existing technologies.</a:t>
            </a:r>
          </a:p>
          <a:p>
            <a:pPr marL="800100" lvl="1" indent="-342900">
              <a:buFont typeface="+mj-lt"/>
              <a:buAutoNum type="arabicPeriod"/>
            </a:pPr>
            <a:r>
              <a:rPr lang="en-US" sz="2000" dirty="0">
                <a:latin typeface="Open Sans"/>
                <a:ea typeface="Open Sans" panose="020B0606030504020204" pitchFamily="34" charset="0"/>
                <a:cs typeface="Open Sans" panose="020B0606030504020204" pitchFamily="34" charset="0"/>
              </a:rPr>
              <a:t>Identification of potential new energy carriers and technologies.</a:t>
            </a:r>
          </a:p>
          <a:p>
            <a:pPr marL="800100" lvl="1" indent="-342900">
              <a:buFont typeface="+mj-lt"/>
              <a:buAutoNum type="arabicPeriod"/>
            </a:pPr>
            <a:endParaRPr lang="en-US" sz="2000" dirty="0">
              <a:latin typeface="Open Sans"/>
              <a:ea typeface="Open Sans" panose="020B0606030504020204" pitchFamily="34" charset="0"/>
              <a:cs typeface="Open Sans" panose="020B0606030504020204" pitchFamily="34" charset="0"/>
            </a:endParaRPr>
          </a:p>
          <a:p>
            <a:pPr marL="457200" lvl="1"/>
            <a:endParaRPr lang="en-US" sz="2000" dirty="0">
              <a:latin typeface="Open Sans"/>
              <a:ea typeface="Open Sans" panose="020B0606030504020204" pitchFamily="34" charset="0"/>
              <a:cs typeface="Open Sans" panose="020B0606030504020204" pitchFamily="34" charset="0"/>
            </a:endParaRPr>
          </a:p>
        </p:txBody>
      </p:sp>
      <p:sp>
        <p:nvSpPr>
          <p:cNvPr id="20" name="TextBox 19">
            <a:extLst>
              <a:ext uri="{FF2B5EF4-FFF2-40B4-BE49-F238E27FC236}">
                <a16:creationId xmlns:a16="http://schemas.microsoft.com/office/drawing/2014/main" id="{35337D54-B0D5-74B3-8FDF-EC849A9D125C}"/>
              </a:ext>
            </a:extLst>
          </p:cNvPr>
          <p:cNvSpPr txBox="1"/>
          <p:nvPr/>
        </p:nvSpPr>
        <p:spPr>
          <a:xfrm>
            <a:off x="4913194" y="5960672"/>
            <a:ext cx="6885106" cy="400110"/>
          </a:xfrm>
          <a:prstGeom prst="rect">
            <a:avLst/>
          </a:prstGeom>
          <a:noFill/>
        </p:spPr>
        <p:txBody>
          <a:bodyPr wrap="square" rtlCol="0">
            <a:spAutoFit/>
          </a:bodyPr>
          <a:lstStyle/>
          <a:p>
            <a:r>
              <a:rPr lang="es-CO" sz="2000" dirty="0" err="1">
                <a:latin typeface="Open Sans" panose="020B0606030504020204" pitchFamily="34" charset="0"/>
                <a:ea typeface="Open Sans" panose="020B0606030504020204" pitchFamily="34" charset="0"/>
                <a:cs typeface="Open Sans" panose="020B0606030504020204" pitchFamily="34" charset="0"/>
              </a:rPr>
              <a:t>You</a:t>
            </a:r>
            <a:r>
              <a:rPr lang="es-CO" sz="2000" dirty="0">
                <a:latin typeface="Open Sans" panose="020B0606030504020204" pitchFamily="34" charset="0"/>
                <a:ea typeface="Open Sans" panose="020B0606030504020204" pitchFamily="34" charset="0"/>
                <a:cs typeface="Open Sans" panose="020B0606030504020204" pitchFamily="34" charset="0"/>
              </a:rPr>
              <a:t> can </a:t>
            </a:r>
            <a:r>
              <a:rPr lang="es-CO" sz="2000" dirty="0" err="1">
                <a:latin typeface="Open Sans" panose="020B0606030504020204" pitchFamily="34" charset="0"/>
                <a:ea typeface="Open Sans" panose="020B0606030504020204" pitchFamily="34" charset="0"/>
                <a:cs typeface="Open Sans" panose="020B0606030504020204" pitchFamily="34" charset="0"/>
              </a:rPr>
              <a:t>check</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the</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energy</a:t>
            </a:r>
            <a:r>
              <a:rPr lang="es-CO" sz="2000" dirty="0">
                <a:latin typeface="Open Sans" panose="020B0606030504020204" pitchFamily="34" charset="0"/>
                <a:ea typeface="Open Sans" panose="020B0606030504020204" pitchFamily="34" charset="0"/>
                <a:cs typeface="Open Sans" panose="020B0606030504020204" pitchFamily="34" charset="0"/>
              </a:rPr>
              <a:t> balance </a:t>
            </a:r>
            <a:r>
              <a:rPr lang="es-CO" sz="2000" dirty="0" err="1">
                <a:latin typeface="Open Sans" panose="020B0606030504020204" pitchFamily="34" charset="0"/>
                <a:ea typeface="Open Sans" panose="020B0606030504020204" pitchFamily="34" charset="0"/>
                <a:cs typeface="Open Sans" panose="020B0606030504020204" pitchFamily="34" charset="0"/>
              </a:rPr>
              <a:t>of</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your</a:t>
            </a:r>
            <a:r>
              <a:rPr lang="es-CO" sz="2000" dirty="0">
                <a:latin typeface="Open Sans" panose="020B0606030504020204" pitchFamily="34" charset="0"/>
                <a:ea typeface="Open Sans" panose="020B0606030504020204" pitchFamily="34" charset="0"/>
                <a:cs typeface="Open Sans" panose="020B0606030504020204" pitchFamily="34" charset="0"/>
              </a:rPr>
              <a:t> country </a:t>
            </a:r>
            <a:r>
              <a:rPr lang="es-CO" sz="2000" dirty="0" err="1">
                <a:latin typeface="Open Sans" panose="020B0606030504020204" pitchFamily="34" charset="0"/>
                <a:ea typeface="Open Sans" panose="020B0606030504020204" pitchFamily="34" charset="0"/>
                <a:cs typeface="Open Sans" panose="020B0606030504020204" pitchFamily="34" charset="0"/>
                <a:hlinkClick r:id="rId5"/>
              </a:rPr>
              <a:t>here</a:t>
            </a:r>
            <a:endParaRPr lang="es-CO"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synthesize (29)">
            <a:hlinkClick r:id="" action="ppaction://media"/>
            <a:extLst>
              <a:ext uri="{FF2B5EF4-FFF2-40B4-BE49-F238E27FC236}">
                <a16:creationId xmlns:a16="http://schemas.microsoft.com/office/drawing/2014/main" id="{516FDD74-D30B-F5CD-EC4C-B87E995FC65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1136" y="63409"/>
            <a:ext cx="1129792" cy="1129792"/>
          </a:xfrm>
          <a:prstGeom prst="rect">
            <a:avLst/>
          </a:prstGeom>
        </p:spPr>
      </p:pic>
    </p:spTree>
    <p:extLst>
      <p:ext uri="{BB962C8B-B14F-4D97-AF65-F5344CB8AC3E}">
        <p14:creationId xmlns:p14="http://schemas.microsoft.com/office/powerpoint/2010/main" val="2215613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5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2.2 References</a:t>
            </a:r>
          </a:p>
        </p:txBody>
      </p:sp>
      <p:sp>
        <p:nvSpPr>
          <p:cNvPr id="5" name="TextBox 4">
            <a:extLst>
              <a:ext uri="{FF2B5EF4-FFF2-40B4-BE49-F238E27FC236}">
                <a16:creationId xmlns:a16="http://schemas.microsoft.com/office/drawing/2014/main" id="{512794A9-2AD3-6AA5-E3D9-E62DB796D066}"/>
              </a:ext>
            </a:extLst>
          </p:cNvPr>
          <p:cNvSpPr txBox="1"/>
          <p:nvPr/>
        </p:nvSpPr>
        <p:spPr>
          <a:xfrm>
            <a:off x="929195" y="1494761"/>
            <a:ext cx="9866183"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000" dirty="0" err="1">
                <a:latin typeface="Open Sans"/>
                <a:ea typeface="Open Sans" panose="020B0606030504020204" pitchFamily="34" charset="0"/>
                <a:cs typeface="Open Sans" panose="020B0606030504020204" pitchFamily="34" charset="0"/>
              </a:rPr>
              <a:t>Taliotis</a:t>
            </a:r>
            <a:r>
              <a:rPr lang="en-GB" sz="2000" dirty="0">
                <a:latin typeface="Open Sans"/>
                <a:ea typeface="Open Sans" panose="020B0606030504020204" pitchFamily="34" charset="0"/>
                <a:cs typeface="Open Sans" panose="020B0606030504020204" pitchFamily="34" charset="0"/>
              </a:rPr>
              <a:t>, C., </a:t>
            </a:r>
            <a:r>
              <a:rPr lang="en-GB" sz="2000" dirty="0" err="1">
                <a:latin typeface="Open Sans"/>
                <a:ea typeface="Open Sans" panose="020B0606030504020204" pitchFamily="34" charset="0"/>
                <a:cs typeface="Open Sans" panose="020B0606030504020204" pitchFamily="34" charset="0"/>
              </a:rPr>
              <a:t>Gardumi</a:t>
            </a:r>
            <a:r>
              <a:rPr lang="en-GB" sz="2000" dirty="0">
                <a:latin typeface="Open Sans"/>
                <a:ea typeface="Open Sans" panose="020B0606030504020204" pitchFamily="34" charset="0"/>
                <a:cs typeface="Open Sans" panose="020B0606030504020204" pitchFamily="34" charset="0"/>
              </a:rPr>
              <a:t>, F., </a:t>
            </a:r>
            <a:r>
              <a:rPr lang="en-GB" sz="2000" dirty="0" err="1">
                <a:latin typeface="Open Sans"/>
                <a:ea typeface="Open Sans" panose="020B0606030504020204" pitchFamily="34" charset="0"/>
                <a:cs typeface="Open Sans" panose="020B0606030504020204" pitchFamily="34" charset="0"/>
              </a:rPr>
              <a:t>Shivakumar</a:t>
            </a:r>
            <a:r>
              <a:rPr lang="en-GB" sz="2000" dirty="0">
                <a:latin typeface="Open Sans"/>
                <a:ea typeface="Open Sans" panose="020B0606030504020204" pitchFamily="34" charset="0"/>
                <a:cs typeface="Open Sans" panose="020B0606030504020204" pitchFamily="34" charset="0"/>
              </a:rPr>
              <a:t>, A., Sridharan, V., Ramos, E., </a:t>
            </a:r>
            <a:r>
              <a:rPr lang="en-GB" sz="2000" dirty="0" err="1">
                <a:latin typeface="Open Sans"/>
                <a:ea typeface="Open Sans" panose="020B0606030504020204" pitchFamily="34" charset="0"/>
                <a:cs typeface="Open Sans" panose="020B0606030504020204" pitchFamily="34" charset="0"/>
              </a:rPr>
              <a:t>Beltramo</a:t>
            </a:r>
            <a:r>
              <a:rPr lang="en-GB" sz="2000" dirty="0">
                <a:latin typeface="Open Sans"/>
                <a:ea typeface="Open Sans" panose="020B0606030504020204" pitchFamily="34" charset="0"/>
                <a:cs typeface="Open Sans" panose="020B0606030504020204" pitchFamily="34" charset="0"/>
              </a:rPr>
              <a:t>, A., Henke, H., </a:t>
            </a:r>
            <a:r>
              <a:rPr lang="en-GB" sz="2000" dirty="0" err="1">
                <a:latin typeface="Open Sans"/>
                <a:ea typeface="Open Sans" panose="020B0606030504020204" pitchFamily="34" charset="0"/>
                <a:cs typeface="Open Sans" panose="020B0606030504020204" pitchFamily="34" charset="0"/>
              </a:rPr>
              <a:t>Rogner</a:t>
            </a:r>
            <a:r>
              <a:rPr lang="en-GB" sz="2000" dirty="0">
                <a:latin typeface="Open Sans"/>
                <a:ea typeface="Open Sans" panose="020B0606030504020204" pitchFamily="34" charset="0"/>
                <a:cs typeface="Open Sans" panose="020B0606030504020204" pitchFamily="34" charset="0"/>
              </a:rPr>
              <a:t>, H., Howells, M., 2019. Designing a representative Reference Energy System, KTH-</a:t>
            </a:r>
            <a:r>
              <a:rPr lang="en-GB" sz="2000" dirty="0" err="1">
                <a:latin typeface="Open Sans"/>
                <a:ea typeface="Open Sans" panose="020B0606030504020204" pitchFamily="34" charset="0"/>
                <a:cs typeface="Open Sans" panose="020B0606030504020204" pitchFamily="34" charset="0"/>
              </a:rPr>
              <a:t>dESA</a:t>
            </a:r>
            <a:r>
              <a:rPr lang="en-GB" sz="2000" dirty="0">
                <a:latin typeface="Open Sans"/>
                <a:ea typeface="Open Sans" panose="020B0606030504020204" pitchFamily="34" charset="0"/>
                <a:cs typeface="Open Sans" panose="020B0606030504020204" pitchFamily="34" charset="0"/>
              </a:rPr>
              <a:t> and </a:t>
            </a:r>
            <a:r>
              <a:rPr lang="en-GB" sz="2000" dirty="0" err="1">
                <a:latin typeface="Open Sans"/>
                <a:ea typeface="Open Sans" panose="020B0606030504020204" pitchFamily="34" charset="0"/>
                <a:cs typeface="Open Sans" panose="020B0606030504020204" pitchFamily="34" charset="0"/>
              </a:rPr>
              <a:t>OpTIMUS.community</a:t>
            </a:r>
            <a:r>
              <a:rPr lang="en-GB" sz="2000" dirty="0">
                <a:latin typeface="Open Sans"/>
                <a:ea typeface="Open Sans" panose="020B0606030504020204" pitchFamily="34" charset="0"/>
                <a:cs typeface="Open Sans" panose="020B0606030504020204" pitchFamily="34" charset="0"/>
              </a:rPr>
              <a:t>. Available at: https://www.youtube.com/watch?v=9L1mqC8WuUw. 03/03/21 </a:t>
            </a:r>
          </a:p>
          <a:p>
            <a:pPr marL="342900" indent="-342900">
              <a:buAutoNum type="arabicPeriod"/>
            </a:pPr>
            <a:endParaRPr lang="en-GB" sz="2000" dirty="0">
              <a:latin typeface="Open Sans"/>
              <a:ea typeface="Open Sans" panose="020B0606030504020204" pitchFamily="34" charset="0"/>
              <a:cs typeface="Open Sans" panose="020B0606030504020204" pitchFamily="34" charset="0"/>
            </a:endParaRPr>
          </a:p>
          <a:p>
            <a:pPr marL="342900" indent="-342900">
              <a:buFontTx/>
              <a:buAutoNum type="arabicPeriod"/>
            </a:pPr>
            <a:r>
              <a:rPr lang="en-GB" sz="2000" dirty="0">
                <a:latin typeface="Open Sans"/>
                <a:ea typeface="Open Sans" panose="020B0606030504020204" pitchFamily="34" charset="0"/>
                <a:cs typeface="Open Sans" panose="020B0606030504020204" pitchFamily="34" charset="0"/>
              </a:rPr>
              <a:t>International Renewable Energy Agency (IRENA). Renewable Energy Statistics. 2019</a:t>
            </a:r>
          </a:p>
          <a:p>
            <a:pPr marL="342900" indent="-342900">
              <a:buAutoNum type="arabicPeriod"/>
            </a:pPr>
            <a:endParaRPr lang="en-GB" sz="2000" dirty="0">
              <a:latin typeface="Open Sans"/>
              <a:ea typeface="+mn-lt"/>
              <a:cs typeface="+mn-lt"/>
            </a:endParaRPr>
          </a:p>
        </p:txBody>
      </p:sp>
    </p:spTree>
    <p:extLst>
      <p:ext uri="{BB962C8B-B14F-4D97-AF65-F5344CB8AC3E}">
        <p14:creationId xmlns:p14="http://schemas.microsoft.com/office/powerpoint/2010/main" val="964061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
        <p:nvSpPr>
          <p:cNvPr id="5" name="Rectangle 4">
            <a:extLst>
              <a:ext uri="{FF2B5EF4-FFF2-40B4-BE49-F238E27FC236}">
                <a16:creationId xmlns:a16="http://schemas.microsoft.com/office/drawing/2014/main" id="{56B666DB-C3D1-00FB-14AA-33398F73EE1D}"/>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2.3.1 Comprehensive Energy Planning </a:t>
            </a: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Energy Modelling Tools</a:t>
            </a:r>
            <a:endParaRPr lang="en-GB" sz="4400" dirty="0">
              <a:latin typeface="Open Sans"/>
              <a:ea typeface="Open Sans" panose="020B0606030504020204" pitchFamily="34" charset="0"/>
              <a:cs typeface="Open Sans" panose="020B0606030504020204" pitchFamily="34" charset="0"/>
            </a:endParaRPr>
          </a:p>
        </p:txBody>
      </p:sp>
      <p:sp>
        <p:nvSpPr>
          <p:cNvPr id="8" name="Rectangle 7">
            <a:extLst>
              <a:ext uri="{FF2B5EF4-FFF2-40B4-BE49-F238E27FC236}">
                <a16:creationId xmlns:a16="http://schemas.microsoft.com/office/drawing/2014/main" id="{1D480283-75EC-2B9D-93FC-B51C4D3998D5}"/>
              </a:ext>
            </a:extLst>
          </p:cNvPr>
          <p:cNvSpPr/>
          <p:nvPr/>
        </p:nvSpPr>
        <p:spPr>
          <a:xfrm>
            <a:off x="7644391" y="6204936"/>
            <a:ext cx="6217920"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(Howells et al. (2017), </a:t>
            </a:r>
            <a:r>
              <a:rPr lang="en-ZA" sz="1000" dirty="0">
                <a:latin typeface="Open Sans"/>
                <a:ea typeface="Open Sans" panose="020B0606030504020204" pitchFamily="34" charset="0"/>
                <a:cs typeface="Open Sans" panose="020B0606030504020204" pitchFamily="34" charset="0"/>
                <a:hlinkClick r:id="rId5"/>
              </a:rPr>
              <a:t>image</a:t>
            </a:r>
            <a:r>
              <a:rPr lang="en-ZA" sz="1000" dirty="0">
                <a:latin typeface="Open Sans"/>
                <a:ea typeface="Open Sans" panose="020B0606030504020204" pitchFamily="34" charset="0"/>
                <a:cs typeface="Open Sans" panose="020B0606030504020204" pitchFamily="34" charset="0"/>
              </a:rPr>
              <a:t>)</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2" name="Imagem 1" descr="Diagrama&#10;&#10;Descrição gerada automaticamente">
            <a:extLst>
              <a:ext uri="{FF2B5EF4-FFF2-40B4-BE49-F238E27FC236}">
                <a16:creationId xmlns:a16="http://schemas.microsoft.com/office/drawing/2014/main" id="{E4DEB26C-1EFC-FC64-4EC7-6E3B3672AA94}"/>
              </a:ext>
            </a:extLst>
          </p:cNvPr>
          <p:cNvPicPr>
            <a:picLocks noChangeAspect="1"/>
          </p:cNvPicPr>
          <p:nvPr/>
        </p:nvPicPr>
        <p:blipFill>
          <a:blip r:embed="rId6"/>
          <a:stretch>
            <a:fillRect/>
          </a:stretch>
        </p:blipFill>
        <p:spPr>
          <a:xfrm>
            <a:off x="1800360" y="1234225"/>
            <a:ext cx="7829282" cy="5215944"/>
          </a:xfrm>
          <a:prstGeom prst="rect">
            <a:avLst/>
          </a:prstGeom>
        </p:spPr>
      </p:pic>
      <p:pic>
        <p:nvPicPr>
          <p:cNvPr id="4" name="synthesize (30)">
            <a:hlinkClick r:id="" action="ppaction://media"/>
            <a:extLst>
              <a:ext uri="{FF2B5EF4-FFF2-40B4-BE49-F238E27FC236}">
                <a16:creationId xmlns:a16="http://schemas.microsoft.com/office/drawing/2014/main" id="{30250E06-3D62-BD56-6424-F4338F3572B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732889" y="8800"/>
            <a:ext cx="1071880" cy="1071880"/>
          </a:xfrm>
          <a:prstGeom prst="rect">
            <a:avLst/>
          </a:prstGeom>
        </p:spPr>
      </p:pic>
    </p:spTree>
    <p:extLst>
      <p:ext uri="{BB962C8B-B14F-4D97-AF65-F5344CB8AC3E}">
        <p14:creationId xmlns:p14="http://schemas.microsoft.com/office/powerpoint/2010/main" val="21722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39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
        <p:nvSpPr>
          <p:cNvPr id="2" name="Rectangle 1">
            <a:extLst>
              <a:ext uri="{FF2B5EF4-FFF2-40B4-BE49-F238E27FC236}">
                <a16:creationId xmlns:a16="http://schemas.microsoft.com/office/drawing/2014/main" id="{234170DC-D1BF-0196-9F9E-E2EC15969CEF}"/>
              </a:ext>
            </a:extLst>
          </p:cNvPr>
          <p:cNvSpPr/>
          <p:nvPr/>
        </p:nvSpPr>
        <p:spPr>
          <a:xfrm>
            <a:off x="472546" y="84922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2.3.2 Temporal Scope of Energy Models</a:t>
            </a:r>
          </a:p>
        </p:txBody>
      </p:sp>
      <p:sp>
        <p:nvSpPr>
          <p:cNvPr id="7" name="Title 10">
            <a:extLst>
              <a:ext uri="{FF2B5EF4-FFF2-40B4-BE49-F238E27FC236}">
                <a16:creationId xmlns:a16="http://schemas.microsoft.com/office/drawing/2014/main" id="{576FC8D1-C98C-0E8E-4290-7BB15696D797}"/>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Energy Modelling Tools</a:t>
            </a:r>
            <a:endParaRPr lang="en-GB" sz="4400" dirty="0">
              <a:latin typeface="Open Sans"/>
              <a:ea typeface="Open Sans" panose="020B0606030504020204" pitchFamily="34" charset="0"/>
              <a:cs typeface="Open Sans" panose="020B0606030504020204" pitchFamily="34" charset="0"/>
            </a:endParaRPr>
          </a:p>
        </p:txBody>
      </p:sp>
      <p:sp>
        <p:nvSpPr>
          <p:cNvPr id="9" name="Rectangle 8">
            <a:extLst>
              <a:ext uri="{FF2B5EF4-FFF2-40B4-BE49-F238E27FC236}">
                <a16:creationId xmlns:a16="http://schemas.microsoft.com/office/drawing/2014/main" id="{3072F3DD-66C6-C381-A69E-DA900A4ACA3B}"/>
              </a:ext>
            </a:extLst>
          </p:cNvPr>
          <p:cNvSpPr/>
          <p:nvPr/>
        </p:nvSpPr>
        <p:spPr>
          <a:xfrm>
            <a:off x="9143999" y="6073564"/>
            <a:ext cx="2224757"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(Howells et al. (2017), </a:t>
            </a:r>
            <a:r>
              <a:rPr lang="en-ZA" sz="1000" dirty="0">
                <a:latin typeface="Open Sans"/>
                <a:ea typeface="Open Sans" panose="020B0606030504020204" pitchFamily="34" charset="0"/>
                <a:cs typeface="Open Sans" panose="020B0606030504020204" pitchFamily="34" charset="0"/>
                <a:hlinkClick r:id="rId5"/>
              </a:rPr>
              <a:t>image</a:t>
            </a:r>
            <a:r>
              <a:rPr lang="en-ZA" sz="1000" dirty="0">
                <a:latin typeface="Open Sans"/>
                <a:ea typeface="Open Sans" panose="020B0606030504020204" pitchFamily="34" charset="0"/>
                <a:cs typeface="Open Sans" panose="020B0606030504020204" pitchFamily="34" charset="0"/>
              </a:rPr>
              <a:t>)</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5" name="Imagem 4" descr="Diagrama&#10;&#10;Descrição gerada automaticamente">
            <a:extLst>
              <a:ext uri="{FF2B5EF4-FFF2-40B4-BE49-F238E27FC236}">
                <a16:creationId xmlns:a16="http://schemas.microsoft.com/office/drawing/2014/main" id="{EC765E26-CFBF-70E2-ACA8-5045B1203248}"/>
              </a:ext>
            </a:extLst>
          </p:cNvPr>
          <p:cNvPicPr>
            <a:picLocks noChangeAspect="1"/>
          </p:cNvPicPr>
          <p:nvPr/>
        </p:nvPicPr>
        <p:blipFill>
          <a:blip r:embed="rId6"/>
          <a:srcRect l="397" t="1258" r="265" b="419"/>
          <a:stretch/>
        </p:blipFill>
        <p:spPr>
          <a:xfrm>
            <a:off x="1070959" y="1306937"/>
            <a:ext cx="8053906" cy="5027718"/>
          </a:xfrm>
          <a:prstGeom prst="rect">
            <a:avLst/>
          </a:prstGeom>
        </p:spPr>
      </p:pic>
      <p:pic>
        <p:nvPicPr>
          <p:cNvPr id="4" name="synthesize (31)">
            <a:hlinkClick r:id="" action="ppaction://media"/>
            <a:extLst>
              <a:ext uri="{FF2B5EF4-FFF2-40B4-BE49-F238E27FC236}">
                <a16:creationId xmlns:a16="http://schemas.microsoft.com/office/drawing/2014/main" id="{ABA2A41F-3A1C-140B-A8B4-B848D9A2EE2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758176" y="49889"/>
            <a:ext cx="946912" cy="946912"/>
          </a:xfrm>
          <a:prstGeom prst="rect">
            <a:avLst/>
          </a:prstGeom>
        </p:spPr>
      </p:pic>
    </p:spTree>
    <p:extLst>
      <p:ext uri="{BB962C8B-B14F-4D97-AF65-F5344CB8AC3E}">
        <p14:creationId xmlns:p14="http://schemas.microsoft.com/office/powerpoint/2010/main" val="1714814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7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
        <p:nvSpPr>
          <p:cNvPr id="2" name="Rectangle 1">
            <a:extLst>
              <a:ext uri="{FF2B5EF4-FFF2-40B4-BE49-F238E27FC236}">
                <a16:creationId xmlns:a16="http://schemas.microsoft.com/office/drawing/2014/main" id="{78E110F1-C911-A0EF-41DE-2963D9097C36}"/>
              </a:ext>
            </a:extLst>
          </p:cNvPr>
          <p:cNvSpPr/>
          <p:nvPr/>
        </p:nvSpPr>
        <p:spPr>
          <a:xfrm>
            <a:off x="472546" y="106759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2.3.3 Bottom-Up and Top-Down Models </a:t>
            </a:r>
          </a:p>
        </p:txBody>
      </p:sp>
      <p:sp>
        <p:nvSpPr>
          <p:cNvPr id="5" name="Title 10">
            <a:extLst>
              <a:ext uri="{FF2B5EF4-FFF2-40B4-BE49-F238E27FC236}">
                <a16:creationId xmlns:a16="http://schemas.microsoft.com/office/drawing/2014/main" id="{4892514F-EA0F-6475-066D-0A7880B26E77}"/>
              </a:ext>
            </a:extLst>
          </p:cNvPr>
          <p:cNvSpPr txBox="1">
            <a:spLocks/>
          </p:cNvSpPr>
          <p:nvPr/>
        </p:nvSpPr>
        <p:spPr>
          <a:xfrm>
            <a:off x="472546" y="216467"/>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Energy Modelling Tools</a:t>
            </a:r>
            <a:endParaRPr lang="en-GB" sz="4400" dirty="0">
              <a:latin typeface="Open Sans"/>
              <a:ea typeface="Open Sans" panose="020B0606030504020204" pitchFamily="34" charset="0"/>
              <a:cs typeface="Open Sans" panose="020B0606030504020204" pitchFamily="34" charset="0"/>
            </a:endParaRPr>
          </a:p>
        </p:txBody>
      </p:sp>
      <p:sp>
        <p:nvSpPr>
          <p:cNvPr id="8" name="Content Placeholder 7">
            <a:extLst>
              <a:ext uri="{FF2B5EF4-FFF2-40B4-BE49-F238E27FC236}">
                <a16:creationId xmlns:a16="http://schemas.microsoft.com/office/drawing/2014/main" id="{7DE7C2ED-0716-7902-8199-FD459C3A0DD8}"/>
              </a:ext>
            </a:extLst>
          </p:cNvPr>
          <p:cNvSpPr>
            <a:spLocks noGrp="1"/>
          </p:cNvSpPr>
          <p:nvPr>
            <p:ph idx="1"/>
          </p:nvPr>
        </p:nvSpPr>
        <p:spPr>
          <a:xfrm>
            <a:off x="597250" y="1764686"/>
            <a:ext cx="10537693" cy="4351338"/>
          </a:xfrm>
        </p:spPr>
        <p:txBody>
          <a:bodyPr vert="horz" lIns="91440" tIns="45720" rIns="91440" bIns="45720" rtlCol="0" anchor="t">
            <a:normAutofit/>
          </a:bodyPr>
          <a:lstStyle/>
          <a:p>
            <a:pPr marL="0" indent="0">
              <a:buNone/>
            </a:pPr>
            <a:r>
              <a:rPr lang="en-US" sz="2200" b="1" dirty="0">
                <a:latin typeface="Open Sans"/>
              </a:rPr>
              <a:t>Top-Down (Macroeconomic) Models:</a:t>
            </a:r>
          </a:p>
          <a:p>
            <a:r>
              <a:rPr lang="en-US" sz="2200" dirty="0">
                <a:latin typeface="Open Sans"/>
              </a:rPr>
              <a:t>Driven by projections of economic indicators </a:t>
            </a:r>
          </a:p>
          <a:p>
            <a:r>
              <a:rPr lang="en-US" sz="2200" dirty="0">
                <a:latin typeface="Open Sans"/>
              </a:rPr>
              <a:t>Used to gain insights into relationships between economic development and energy demand and supply</a:t>
            </a:r>
          </a:p>
          <a:p>
            <a:endParaRPr lang="en-US" sz="2200" dirty="0">
              <a:latin typeface="Open Sans"/>
            </a:endParaRPr>
          </a:p>
          <a:p>
            <a:pPr marL="0" indent="0">
              <a:buNone/>
            </a:pPr>
            <a:r>
              <a:rPr lang="en-US" sz="2200" b="1" dirty="0">
                <a:latin typeface="Open Sans"/>
              </a:rPr>
              <a:t>Bottom-Up Models:</a:t>
            </a:r>
          </a:p>
          <a:p>
            <a:r>
              <a:rPr lang="en-US" sz="2200" dirty="0">
                <a:latin typeface="Open Sans"/>
              </a:rPr>
              <a:t>Detailed representation of technologies and infrastructure</a:t>
            </a:r>
          </a:p>
          <a:p>
            <a:r>
              <a:rPr lang="en-US" sz="2200" dirty="0">
                <a:latin typeface="Open Sans"/>
              </a:rPr>
              <a:t>Driven by an externally-determined demand that must be met</a:t>
            </a:r>
          </a:p>
        </p:txBody>
      </p:sp>
      <p:sp>
        <p:nvSpPr>
          <p:cNvPr id="9" name="Rectangle 8">
            <a:extLst>
              <a:ext uri="{FF2B5EF4-FFF2-40B4-BE49-F238E27FC236}">
                <a16:creationId xmlns:a16="http://schemas.microsoft.com/office/drawing/2014/main" id="{0DB882E1-9E1B-935F-3686-A82E85C173FD}"/>
              </a:ext>
            </a:extLst>
          </p:cNvPr>
          <p:cNvSpPr/>
          <p:nvPr/>
        </p:nvSpPr>
        <p:spPr>
          <a:xfrm>
            <a:off x="716070" y="6071524"/>
            <a:ext cx="6217920" cy="246221"/>
          </a:xfrm>
          <a:prstGeom prst="rect">
            <a:avLst/>
          </a:prstGeom>
        </p:spPr>
        <p:txBody>
          <a:bodyPr wrap="square" lIns="91440" tIns="45720" rIns="91440" bIns="45720" anchor="t">
            <a:spAutoFit/>
          </a:bodyPr>
          <a:lstStyle/>
          <a:p>
            <a:pPr>
              <a:spcAft>
                <a:spcPts val="1200"/>
              </a:spcAft>
            </a:pPr>
            <a:r>
              <a:rPr lang="en-ZA" sz="1000" b="1" dirty="0">
                <a:latin typeface="Open Sans"/>
                <a:ea typeface="Open Sans" panose="020B0606030504020204" pitchFamily="34" charset="0"/>
                <a:cs typeface="Open Sans" panose="020B0606030504020204" pitchFamily="34" charset="0"/>
              </a:rPr>
              <a:t>Source: </a:t>
            </a:r>
            <a:r>
              <a:rPr lang="en-ZA" sz="1000" dirty="0">
                <a:latin typeface="Open Sans"/>
                <a:ea typeface="Open Sans" panose="020B0606030504020204" pitchFamily="34" charset="0"/>
                <a:cs typeface="Open Sans" panose="020B0606030504020204" pitchFamily="34" charset="0"/>
              </a:rPr>
              <a:t>(Howells et al. (2017))</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4" name="synthesize (32)">
            <a:hlinkClick r:id="" action="ppaction://media"/>
            <a:extLst>
              <a:ext uri="{FF2B5EF4-FFF2-40B4-BE49-F238E27FC236}">
                <a16:creationId xmlns:a16="http://schemas.microsoft.com/office/drawing/2014/main" id="{54A429D2-3D40-BCD5-A682-2BB1B4028E8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22768" y="108249"/>
            <a:ext cx="1041190" cy="1041190"/>
          </a:xfrm>
          <a:prstGeom prst="rect">
            <a:avLst/>
          </a:prstGeom>
        </p:spPr>
      </p:pic>
    </p:spTree>
    <p:extLst>
      <p:ext uri="{BB962C8B-B14F-4D97-AF65-F5344CB8AC3E}">
        <p14:creationId xmlns:p14="http://schemas.microsoft.com/office/powerpoint/2010/main" val="23223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8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9737322" cy="3490271"/>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By the end of this lecture, you will be able to:</a:t>
            </a:r>
          </a:p>
          <a:p>
            <a:pPr algn="l">
              <a:lnSpc>
                <a:spcPct val="100000"/>
              </a:lnSpc>
              <a:spcBef>
                <a:spcPts val="1000"/>
              </a:spcBef>
            </a:pPr>
            <a:endParaRPr lang="en-US" sz="2000" b="1" dirty="0">
              <a:solidFill>
                <a:schemeClr val="accent5">
                  <a:lumMod val="60000"/>
                  <a:lumOff val="40000"/>
                </a:schemeClr>
              </a:solidFill>
              <a:latin typeface="Open Sans"/>
              <a:cs typeface="Calibri" panose="020F0502020204030204"/>
            </a:endParaRPr>
          </a:p>
          <a:p>
            <a:pPr>
              <a:spcBef>
                <a:spcPts val="1000"/>
              </a:spcBef>
            </a:pPr>
            <a:r>
              <a:rPr lang="en-US" sz="2000" dirty="0">
                <a:latin typeface="Open Sans"/>
                <a:ea typeface="+mn-lt"/>
                <a:cs typeface="+mn-lt"/>
              </a:rPr>
              <a:t>ILO1: Understand what energy system modelling is and why it is important</a:t>
            </a:r>
          </a:p>
          <a:p>
            <a:pPr>
              <a:spcBef>
                <a:spcPts val="1000"/>
              </a:spcBef>
            </a:pPr>
            <a:r>
              <a:rPr lang="en-US" sz="2000" dirty="0">
                <a:latin typeface="Open Sans"/>
                <a:ea typeface="+mn-lt"/>
                <a:cs typeface="+mn-lt"/>
              </a:rPr>
              <a:t>ILO2: Sketch a Reference Energy System and understand its contents</a:t>
            </a:r>
          </a:p>
          <a:p>
            <a:pPr>
              <a:spcBef>
                <a:spcPts val="1000"/>
              </a:spcBef>
            </a:pPr>
            <a:r>
              <a:rPr lang="en-US" sz="2000" dirty="0">
                <a:latin typeface="Open Sans"/>
                <a:ea typeface="+mn-lt"/>
                <a:cs typeface="+mn-lt"/>
              </a:rPr>
              <a:t>ILO3: Recall the different types of energy modelling tools </a:t>
            </a:r>
          </a:p>
          <a:p>
            <a:pPr>
              <a:spcBef>
                <a:spcPts val="1000"/>
              </a:spcBef>
            </a:pPr>
            <a:r>
              <a:rPr lang="en-US" sz="2000" dirty="0">
                <a:latin typeface="Open Sans"/>
                <a:ea typeface="+mn-lt"/>
                <a:cs typeface="+mn-lt"/>
              </a:rPr>
              <a:t>ILO4: Understand what </a:t>
            </a:r>
            <a:r>
              <a:rPr lang="en-US" sz="2000" dirty="0" err="1">
                <a:latin typeface="Open Sans"/>
                <a:ea typeface="+mn-lt"/>
                <a:cs typeface="+mn-lt"/>
              </a:rPr>
              <a:t>OSeMOSYS</a:t>
            </a:r>
            <a:r>
              <a:rPr lang="en-US" sz="2000" dirty="0">
                <a:latin typeface="Open Sans"/>
                <a:ea typeface="+mn-lt"/>
                <a:cs typeface="+mn-lt"/>
              </a:rPr>
              <a:t> is and its applications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
        <p:nvSpPr>
          <p:cNvPr id="9" name="Rectangle 8">
            <a:extLst>
              <a:ext uri="{FF2B5EF4-FFF2-40B4-BE49-F238E27FC236}">
                <a16:creationId xmlns:a16="http://schemas.microsoft.com/office/drawing/2014/main" id="{D93DB9B9-8F55-9537-9B5E-033EF8465DC8}"/>
              </a:ext>
            </a:extLst>
          </p:cNvPr>
          <p:cNvSpPr/>
          <p:nvPr/>
        </p:nvSpPr>
        <p:spPr>
          <a:xfrm>
            <a:off x="472546" y="972061"/>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2.3.4 Key Steps in Modelling </a:t>
            </a:r>
          </a:p>
        </p:txBody>
      </p:sp>
      <p:sp>
        <p:nvSpPr>
          <p:cNvPr id="2" name="Title 10">
            <a:extLst>
              <a:ext uri="{FF2B5EF4-FFF2-40B4-BE49-F238E27FC236}">
                <a16:creationId xmlns:a16="http://schemas.microsoft.com/office/drawing/2014/main" id="{7832BA25-63EA-6D61-8EED-6E5B746DF666}"/>
              </a:ext>
            </a:extLst>
          </p:cNvPr>
          <p:cNvSpPr txBox="1">
            <a:spLocks/>
          </p:cNvSpPr>
          <p:nvPr/>
        </p:nvSpPr>
        <p:spPr>
          <a:xfrm>
            <a:off x="472546" y="12093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Energy Modelling Tools</a:t>
            </a:r>
            <a:endParaRPr lang="en-GB" sz="4400" dirty="0">
              <a:latin typeface="Open Sans"/>
              <a:ea typeface="Open Sans" panose="020B0606030504020204" pitchFamily="34" charset="0"/>
              <a:cs typeface="Open Sans" panose="020B0606030504020204" pitchFamily="34" charset="0"/>
            </a:endParaRPr>
          </a:p>
        </p:txBody>
      </p:sp>
      <p:sp>
        <p:nvSpPr>
          <p:cNvPr id="8" name="Rectangle 7">
            <a:extLst>
              <a:ext uri="{FF2B5EF4-FFF2-40B4-BE49-F238E27FC236}">
                <a16:creationId xmlns:a16="http://schemas.microsoft.com/office/drawing/2014/main" id="{09E97381-C5AE-D2C8-EB94-B42D42B7755C}"/>
              </a:ext>
            </a:extLst>
          </p:cNvPr>
          <p:cNvSpPr/>
          <p:nvPr/>
        </p:nvSpPr>
        <p:spPr>
          <a:xfrm>
            <a:off x="8156608" y="6099644"/>
            <a:ext cx="6217920" cy="246221"/>
          </a:xfrm>
          <a:prstGeom prst="rect">
            <a:avLst/>
          </a:prstGeom>
        </p:spPr>
        <p:txBody>
          <a:bodyPr wrap="square" lIns="91440" tIns="45720" rIns="91440" bIns="45720" anchor="t">
            <a:spAutoFit/>
          </a:bodyPr>
          <a:lstStyle/>
          <a:p>
            <a:pPr>
              <a:spcAft>
                <a:spcPts val="1200"/>
              </a:spcAft>
            </a:pPr>
            <a:r>
              <a:rPr lang="en-ZA" sz="1000">
                <a:latin typeface="Open Sans"/>
                <a:ea typeface="Open Sans" panose="020B0606030504020204" pitchFamily="34" charset="0"/>
                <a:cs typeface="Open Sans" panose="020B0606030504020204" pitchFamily="34" charset="0"/>
              </a:rPr>
              <a:t>(Maruf et al. (2019), </a:t>
            </a:r>
            <a:r>
              <a:rPr lang="en-ZA" sz="1000">
                <a:latin typeface="Open Sans"/>
                <a:ea typeface="Open Sans" panose="020B0606030504020204" pitchFamily="34" charset="0"/>
                <a:cs typeface="Open Sans" panose="020B0606030504020204" pitchFamily="34" charset="0"/>
                <a:hlinkClick r:id="rId5"/>
              </a:rPr>
              <a:t>image</a:t>
            </a:r>
            <a:r>
              <a:rPr lang="en-ZA" sz="1000" b="1">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1000">
                <a:latin typeface="Open Sans"/>
                <a:ea typeface="Open Sans" panose="020B0606030504020204" pitchFamily="34" charset="0"/>
                <a:cs typeface="Open Sans" panose="020B0606030504020204" pitchFamily="34" charset="0"/>
              </a:rPr>
              <a:t>license: </a:t>
            </a:r>
            <a:r>
              <a:rPr lang="en-ZA" sz="1000">
                <a:latin typeface="Open Sans"/>
                <a:ea typeface="Open Sans" panose="020B0606030504020204" pitchFamily="34" charset="0"/>
                <a:cs typeface="Open Sans" panose="020B0606030504020204" pitchFamily="34" charset="0"/>
                <a:hlinkClick r:id="rId6"/>
              </a:rPr>
              <a:t>CC BY 4.0</a:t>
            </a:r>
            <a:r>
              <a:rPr lang="en-ZA" sz="1000">
                <a:latin typeface="Open Sans"/>
                <a:ea typeface="Open Sans" panose="020B0606030504020204" pitchFamily="34" charset="0"/>
                <a:cs typeface="Open Sans" panose="020B0606030504020204" pitchFamily="34" charset="0"/>
              </a:rPr>
              <a:t>)</a:t>
            </a:r>
            <a:endParaRPr lang="en-ZA" sz="1000" b="1">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4" name="Imagem 3" descr="Uma imagem contendo Diagrama&#10;&#10;Descrição gerada automaticamente">
            <a:extLst>
              <a:ext uri="{FF2B5EF4-FFF2-40B4-BE49-F238E27FC236}">
                <a16:creationId xmlns:a16="http://schemas.microsoft.com/office/drawing/2014/main" id="{31B6566C-FE7F-B031-A2CF-91BFA1228F88}"/>
              </a:ext>
            </a:extLst>
          </p:cNvPr>
          <p:cNvPicPr>
            <a:picLocks noChangeAspect="1"/>
          </p:cNvPicPr>
          <p:nvPr/>
        </p:nvPicPr>
        <p:blipFill>
          <a:blip r:embed="rId7"/>
          <a:stretch>
            <a:fillRect/>
          </a:stretch>
        </p:blipFill>
        <p:spPr>
          <a:xfrm>
            <a:off x="0" y="2179557"/>
            <a:ext cx="11762705" cy="2498884"/>
          </a:xfrm>
          <a:prstGeom prst="rect">
            <a:avLst/>
          </a:prstGeom>
        </p:spPr>
      </p:pic>
      <p:pic>
        <p:nvPicPr>
          <p:cNvPr id="5" name="synthesize (33)">
            <a:hlinkClick r:id="" action="ppaction://media"/>
            <a:extLst>
              <a:ext uri="{FF2B5EF4-FFF2-40B4-BE49-F238E27FC236}">
                <a16:creationId xmlns:a16="http://schemas.microsoft.com/office/drawing/2014/main" id="{8C2BCB37-994F-09AF-9D3E-DD85338E7F8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831328" y="78900"/>
            <a:ext cx="1093216" cy="1093216"/>
          </a:xfrm>
          <a:prstGeom prst="rect">
            <a:avLst/>
          </a:prstGeom>
        </p:spPr>
      </p:pic>
    </p:spTree>
    <p:extLst>
      <p:ext uri="{BB962C8B-B14F-4D97-AF65-F5344CB8AC3E}">
        <p14:creationId xmlns:p14="http://schemas.microsoft.com/office/powerpoint/2010/main" val="910754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11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2" name="Rectangle 1">
            <a:extLst>
              <a:ext uri="{FF2B5EF4-FFF2-40B4-BE49-F238E27FC236}">
                <a16:creationId xmlns:a16="http://schemas.microsoft.com/office/drawing/2014/main" id="{8FDAB3CE-F3F5-67AA-84DA-21F4EEAC5959}"/>
              </a:ext>
            </a:extLst>
          </p:cNvPr>
          <p:cNvSpPr/>
          <p:nvPr/>
        </p:nvSpPr>
        <p:spPr>
          <a:xfrm>
            <a:off x="533449" y="98663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Applications of Energy Modelling Tools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5" name="Title 10">
            <a:extLst>
              <a:ext uri="{FF2B5EF4-FFF2-40B4-BE49-F238E27FC236}">
                <a16:creationId xmlns:a16="http://schemas.microsoft.com/office/drawing/2014/main" id="{BE4401BE-4D83-B4F6-3F63-54E30B20FC40}"/>
              </a:ext>
            </a:extLst>
          </p:cNvPr>
          <p:cNvSpPr txBox="1">
            <a:spLocks/>
          </p:cNvSpPr>
          <p:nvPr/>
        </p:nvSpPr>
        <p:spPr>
          <a:xfrm>
            <a:off x="472546" y="12093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Energy Modelling Tools</a:t>
            </a:r>
            <a:endParaRPr lang="en-GB" sz="4400" dirty="0">
              <a:latin typeface="Open Sans"/>
              <a:ea typeface="Open Sans" panose="020B0606030504020204" pitchFamily="34" charset="0"/>
              <a:cs typeface="Open Sans" panose="020B0606030504020204" pitchFamily="34" charset="0"/>
            </a:endParaRPr>
          </a:p>
        </p:txBody>
      </p:sp>
      <p:sp>
        <p:nvSpPr>
          <p:cNvPr id="9" name="Content Placeholder 7">
            <a:extLst>
              <a:ext uri="{FF2B5EF4-FFF2-40B4-BE49-F238E27FC236}">
                <a16:creationId xmlns:a16="http://schemas.microsoft.com/office/drawing/2014/main" id="{F88A9373-CCC1-3217-EECB-D8468F9E3B58}"/>
              </a:ext>
            </a:extLst>
          </p:cNvPr>
          <p:cNvSpPr>
            <a:spLocks noGrp="1"/>
          </p:cNvSpPr>
          <p:nvPr>
            <p:ph idx="1"/>
          </p:nvPr>
        </p:nvSpPr>
        <p:spPr>
          <a:xfrm>
            <a:off x="472546" y="1682796"/>
            <a:ext cx="11073460" cy="3158643"/>
          </a:xfrm>
        </p:spPr>
        <p:txBody>
          <a:bodyPr vert="horz" lIns="91440" tIns="45720" rIns="91440" bIns="45720" rtlCol="0" anchor="t">
            <a:noAutofit/>
          </a:bodyPr>
          <a:lstStyle/>
          <a:p>
            <a:pPr marL="342900" indent="-342900">
              <a:buFont typeface="Arial" panose="020B0604020202020204" pitchFamily="34" charset="0"/>
              <a:buChar char="•"/>
            </a:pPr>
            <a:r>
              <a:rPr lang="en-US" dirty="0">
                <a:latin typeface="Open Sans"/>
              </a:rPr>
              <a:t>Exploring interactions between energy access, resource use, and sustainable development </a:t>
            </a:r>
          </a:p>
          <a:p>
            <a:pPr marL="342900" indent="-342900">
              <a:buFont typeface="Arial" panose="020B0604020202020204" pitchFamily="34" charset="0"/>
              <a:buChar char="•"/>
            </a:pPr>
            <a:r>
              <a:rPr lang="en-US" dirty="0">
                <a:latin typeface="Open Sans"/>
              </a:rPr>
              <a:t>Geospatial electrification planning</a:t>
            </a:r>
          </a:p>
          <a:p>
            <a:pPr marL="342900" indent="-342900">
              <a:buFont typeface="Arial" panose="020B0604020202020204" pitchFamily="34" charset="0"/>
              <a:buChar char="•"/>
            </a:pPr>
            <a:r>
              <a:rPr lang="en-US" dirty="0">
                <a:latin typeface="Open Sans"/>
              </a:rPr>
              <a:t>Technical assessment of energy systems, e.g., electricity system flexibility</a:t>
            </a:r>
          </a:p>
          <a:p>
            <a:pPr marL="342900" indent="-342900">
              <a:buFont typeface="Arial" panose="020B0604020202020204" pitchFamily="34" charset="0"/>
              <a:buChar char="•"/>
            </a:pPr>
            <a:r>
              <a:rPr lang="en-US" dirty="0">
                <a:latin typeface="Open Sans"/>
              </a:rPr>
              <a:t>Long-term capacity expansion planning</a:t>
            </a:r>
          </a:p>
          <a:p>
            <a:pPr marL="342900" indent="-342900">
              <a:buFont typeface="Arial" panose="020B0604020202020204" pitchFamily="34" charset="0"/>
              <a:buChar char="•"/>
            </a:pPr>
            <a:r>
              <a:rPr lang="en-US" dirty="0">
                <a:latin typeface="Open Sans"/>
              </a:rPr>
              <a:t>Insights into the economic and environmental implications of different scenarios</a:t>
            </a:r>
          </a:p>
          <a:p>
            <a:pPr marL="342900" indent="-342900">
              <a:buFont typeface="Arial" panose="020B0604020202020204" pitchFamily="34" charset="0"/>
              <a:buChar char="•"/>
            </a:pPr>
            <a:r>
              <a:rPr lang="en-US" dirty="0">
                <a:latin typeface="Open Sans"/>
              </a:rPr>
              <a:t>Considering interactions between different systems, e.g., climate, land, energy, and water (CLEWs)</a:t>
            </a:r>
          </a:p>
        </p:txBody>
      </p:sp>
      <p:pic>
        <p:nvPicPr>
          <p:cNvPr id="4" name="synthesize (34)">
            <a:hlinkClick r:id="" action="ppaction://media"/>
            <a:extLst>
              <a:ext uri="{FF2B5EF4-FFF2-40B4-BE49-F238E27FC236}">
                <a16:creationId xmlns:a16="http://schemas.microsoft.com/office/drawing/2014/main" id="{9966AD3C-5DE2-02F4-92FD-02ACC289B7D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59344" y="93009"/>
            <a:ext cx="1221232" cy="1221232"/>
          </a:xfrm>
          <a:prstGeom prst="rect">
            <a:avLst/>
          </a:prstGeom>
        </p:spPr>
      </p:pic>
    </p:spTree>
    <p:extLst>
      <p:ext uri="{BB962C8B-B14F-4D97-AF65-F5344CB8AC3E}">
        <p14:creationId xmlns:p14="http://schemas.microsoft.com/office/powerpoint/2010/main" val="3049737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8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2.3 References</a:t>
            </a:r>
          </a:p>
        </p:txBody>
      </p:sp>
      <p:sp>
        <p:nvSpPr>
          <p:cNvPr id="5" name="TextBox 4">
            <a:extLst>
              <a:ext uri="{FF2B5EF4-FFF2-40B4-BE49-F238E27FC236}">
                <a16:creationId xmlns:a16="http://schemas.microsoft.com/office/drawing/2014/main" id="{ED52DDD6-13E7-14D4-C824-A0D206D02728}"/>
              </a:ext>
            </a:extLst>
          </p:cNvPr>
          <p:cNvSpPr txBox="1"/>
          <p:nvPr/>
        </p:nvSpPr>
        <p:spPr>
          <a:xfrm>
            <a:off x="887215" y="1740420"/>
            <a:ext cx="10685049"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AutoNum type="arabicPeriod"/>
            </a:pPr>
            <a:r>
              <a:rPr lang="en-GB" sz="2000" dirty="0">
                <a:latin typeface="Open Sans"/>
                <a:ea typeface="Open Sans" panose="020B0606030504020204" pitchFamily="34" charset="0"/>
                <a:cs typeface="Open Sans" panose="020B0606030504020204" pitchFamily="34" charset="0"/>
              </a:rPr>
              <a:t>Howells M, Rogner HH, Mentis D, Broad O. SEAR ENERGY ACCESS AND ELECTRICITY PLANNING SPECIAL FEATURE. 2017. Available from: </a:t>
            </a:r>
            <a:r>
              <a:rPr lang="en-GB" sz="2000" dirty="0">
                <a:latin typeface="Open Sans"/>
                <a:ea typeface="Open Sans" panose="020B0606030504020204" pitchFamily="34" charset="0"/>
                <a:cs typeface="Open Sans" panose="020B0606030504020204" pitchFamily="34" charset="0"/>
                <a:hlinkClick r:id="rId3"/>
              </a:rPr>
              <a:t>http://documents1.worldbank.org/curated/en/628541494925426928/pdf/115065-BRI-P148200-PUBLIC-FINALSEARSFElectricityPlanningweb.pdf</a:t>
            </a:r>
            <a:endParaRPr lang="en-GB" sz="2000" dirty="0">
              <a:latin typeface="Open Sans"/>
              <a:ea typeface="Open Sans" panose="020B0606030504020204" pitchFamily="34" charset="0"/>
              <a:cs typeface="Open Sans" panose="020B0606030504020204" pitchFamily="34" charset="0"/>
            </a:endParaRPr>
          </a:p>
          <a:p>
            <a:pPr marL="342900" indent="-342900">
              <a:buAutoNum type="arabicPeriod"/>
            </a:pPr>
            <a:endParaRPr lang="en-GB" sz="2000" dirty="0">
              <a:latin typeface="Open Sans"/>
              <a:ea typeface="Open Sans" panose="020B0606030504020204" pitchFamily="34" charset="0"/>
              <a:cs typeface="Open Sans" panose="020B0606030504020204" pitchFamily="34" charset="0"/>
            </a:endParaRPr>
          </a:p>
          <a:p>
            <a:pPr marL="342900" indent="-342900">
              <a:buAutoNum type="arabicPeriod"/>
            </a:pPr>
            <a:r>
              <a:rPr lang="en-GB" sz="2000" dirty="0">
                <a:latin typeface="Open Sans"/>
                <a:ea typeface="Open Sans" panose="020B0606030504020204" pitchFamily="34" charset="0"/>
                <a:cs typeface="Open Sans" panose="020B0606030504020204" pitchFamily="34" charset="0"/>
              </a:rPr>
              <a:t>Maruf, M..N.I. Sector Coupling in the North Sea Region—A Review on the Energy System Modelling Perspective. Energies 2019, 12, 4298. </a:t>
            </a:r>
            <a:r>
              <a:rPr lang="en-GB" sz="2000" dirty="0">
                <a:latin typeface="Open Sans"/>
                <a:ea typeface="Open Sans" panose="020B0606030504020204" pitchFamily="34" charset="0"/>
                <a:cs typeface="Open Sans" panose="020B0606030504020204" pitchFamily="34" charset="0"/>
                <a:hlinkClick r:id="rId4"/>
              </a:rPr>
              <a:t>https://doi.org/10.3390/en12224298</a:t>
            </a:r>
            <a:endParaRPr lang="en-GB" sz="2000" dirty="0">
              <a:latin typeface="Open Sans"/>
              <a:ea typeface="Open Sans" panose="020B0606030504020204" pitchFamily="34" charset="0"/>
              <a:cs typeface="Open Sans" panose="020B0606030504020204" pitchFamily="34" charset="0"/>
            </a:endParaRPr>
          </a:p>
          <a:p>
            <a:pPr marL="342900" indent="-342900">
              <a:buFont typeface="Arial"/>
              <a:buChar char="•"/>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844592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10" name="Picture 8" descr="A picture containing table&#10;&#10;Description automatically generated">
            <a:extLst>
              <a:ext uri="{FF2B5EF4-FFF2-40B4-BE49-F238E27FC236}">
                <a16:creationId xmlns:a16="http://schemas.microsoft.com/office/drawing/2014/main" id="{47FCCC80-62A2-416E-7D50-5D281D183AE6}"/>
              </a:ext>
            </a:extLst>
          </p:cNvPr>
          <p:cNvPicPr>
            <a:picLocks noChangeAspect="1"/>
          </p:cNvPicPr>
          <p:nvPr/>
        </p:nvPicPr>
        <p:blipFill>
          <a:blip r:embed="rId5"/>
          <a:srcRect t="14246"/>
          <a:stretch/>
        </p:blipFill>
        <p:spPr>
          <a:xfrm>
            <a:off x="823155" y="1586373"/>
            <a:ext cx="9957670" cy="4623623"/>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464135"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2.4.1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Structure </a:t>
            </a: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464135" y="-327737"/>
            <a:ext cx="9654108"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Basics on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9" name="TextBox 1">
            <a:extLst>
              <a:ext uri="{FF2B5EF4-FFF2-40B4-BE49-F238E27FC236}">
                <a16:creationId xmlns:a16="http://schemas.microsoft.com/office/drawing/2014/main" id="{156D64A8-5BF4-151F-0938-9BF9E0C2F6F1}"/>
              </a:ext>
            </a:extLst>
          </p:cNvPr>
          <p:cNvSpPr txBox="1"/>
          <p:nvPr/>
        </p:nvSpPr>
        <p:spPr>
          <a:xfrm>
            <a:off x="696310" y="6209996"/>
            <a:ext cx="4237552" cy="24622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000" dirty="0">
                <a:latin typeface="Open Sans"/>
                <a:ea typeface="Open Sans" panose="020B0606030504020204" pitchFamily="34" charset="0"/>
                <a:cs typeface="Open Sans" panose="020B0606030504020204" pitchFamily="34" charset="0"/>
              </a:rPr>
              <a:t>(Adapted from Loffler et al. (2017), </a:t>
            </a:r>
            <a:r>
              <a:rPr lang="en-GB" sz="1000" dirty="0">
                <a:latin typeface="Open Sans"/>
                <a:ea typeface="Open Sans" panose="020B0606030504020204" pitchFamily="34" charset="0"/>
                <a:cs typeface="Open Sans" panose="020B0606030504020204" pitchFamily="34" charset="0"/>
                <a:hlinkClick r:id="rId6"/>
              </a:rPr>
              <a:t>image</a:t>
            </a:r>
            <a:r>
              <a:rPr lang="en-GB" sz="1000" dirty="0">
                <a:latin typeface="Open Sans"/>
                <a:ea typeface="Open Sans" panose="020B0606030504020204" pitchFamily="34" charset="0"/>
                <a:cs typeface="Open Sans" panose="020B0606030504020204" pitchFamily="34" charset="0"/>
              </a:rPr>
              <a:t>, licensed under </a:t>
            </a:r>
            <a:r>
              <a:rPr lang="en-GB" sz="1000" dirty="0">
                <a:latin typeface="Open Sans"/>
                <a:ea typeface="Open Sans" panose="020B0606030504020204" pitchFamily="34" charset="0"/>
                <a:cs typeface="Open Sans" panose="020B0606030504020204" pitchFamily="34" charset="0"/>
                <a:hlinkClick r:id="rId7"/>
              </a:rPr>
              <a:t>CC BY 4.0</a:t>
            </a:r>
            <a:r>
              <a:rPr lang="en-GB" sz="1000" dirty="0">
                <a:latin typeface="Open Sans"/>
                <a:ea typeface="Open Sans" panose="020B0606030504020204" pitchFamily="34" charset="0"/>
                <a:cs typeface="Open Sans" panose="020B0606030504020204" pitchFamily="34" charset="0"/>
              </a:rPr>
              <a:t>)</a:t>
            </a:r>
          </a:p>
        </p:txBody>
      </p:sp>
      <p:pic>
        <p:nvPicPr>
          <p:cNvPr id="5" name="synthesize (35)">
            <a:hlinkClick r:id="" action="ppaction://media"/>
            <a:extLst>
              <a:ext uri="{FF2B5EF4-FFF2-40B4-BE49-F238E27FC236}">
                <a16:creationId xmlns:a16="http://schemas.microsoft.com/office/drawing/2014/main" id="{CBD9E12F-0046-9194-5135-CAFE1FDF01C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374128" y="110540"/>
            <a:ext cx="1074928" cy="1074928"/>
          </a:xfrm>
          <a:prstGeom prst="rect">
            <a:avLst/>
          </a:prstGeom>
        </p:spPr>
      </p:pic>
    </p:spTree>
    <p:extLst>
      <p:ext uri="{BB962C8B-B14F-4D97-AF65-F5344CB8AC3E}">
        <p14:creationId xmlns:p14="http://schemas.microsoft.com/office/powerpoint/2010/main" val="14245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51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1836ADF-669D-2AB9-4D5D-56D8AA5144E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8FC90D0-45AA-A383-894E-F2BF91043F9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sp>
        <p:nvSpPr>
          <p:cNvPr id="2" name="Rectangle 1">
            <a:extLst>
              <a:ext uri="{FF2B5EF4-FFF2-40B4-BE49-F238E27FC236}">
                <a16:creationId xmlns:a16="http://schemas.microsoft.com/office/drawing/2014/main" id="{D677ECA4-59AD-82C0-F1BD-F1D5E0C7A0E5}"/>
              </a:ext>
            </a:extLst>
          </p:cNvPr>
          <p:cNvSpPr/>
          <p:nvPr/>
        </p:nvSpPr>
        <p:spPr>
          <a:xfrm>
            <a:off x="464135" y="1000121"/>
            <a:ext cx="72604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2.4.2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from a mathematical viewpoint</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28" name="Title 10">
            <a:extLst>
              <a:ext uri="{FF2B5EF4-FFF2-40B4-BE49-F238E27FC236}">
                <a16:creationId xmlns:a16="http://schemas.microsoft.com/office/drawing/2014/main" id="{5285959A-EC36-CC8E-EC03-83FF9AA72C05}"/>
              </a:ext>
            </a:extLst>
          </p:cNvPr>
          <p:cNvSpPr txBox="1">
            <a:spLocks/>
          </p:cNvSpPr>
          <p:nvPr/>
        </p:nvSpPr>
        <p:spPr>
          <a:xfrm>
            <a:off x="446444" y="241641"/>
            <a:ext cx="9654108" cy="74800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Basics on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DA476B81-281D-950A-9742-B05BAAF94A6D}"/>
                  </a:ext>
                </a:extLst>
              </p:cNvPr>
              <p:cNvSpPr txBox="1"/>
              <p:nvPr/>
            </p:nvSpPr>
            <p:spPr>
              <a:xfrm>
                <a:off x="464796" y="1452761"/>
                <a:ext cx="11014490" cy="14075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3600" b="0" i="1" smtClean="0">
                          <a:latin typeface="Cambria Math" panose="02040503050406030204" pitchFamily="18" charset="0"/>
                        </a:rPr>
                        <m:t>𝑀𝑖𝑛𝑖𝑚𝑖𝑧𝑒</m:t>
                      </m:r>
                      <m:r>
                        <a:rPr lang="es-CO" sz="3600" b="0" i="1" smtClean="0">
                          <a:latin typeface="Cambria Math" panose="02040503050406030204" pitchFamily="18" charset="0"/>
                        </a:rPr>
                        <m:t> </m:t>
                      </m:r>
                      <m:r>
                        <a:rPr lang="es-CO" sz="3600" b="0" i="1" smtClean="0">
                          <a:latin typeface="Cambria Math" panose="02040503050406030204" pitchFamily="18" charset="0"/>
                        </a:rPr>
                        <m:t>𝑍</m:t>
                      </m:r>
                      <m:r>
                        <a:rPr lang="es-CO" sz="3600" b="0" i="1" smtClean="0">
                          <a:latin typeface="Cambria Math" panose="02040503050406030204" pitchFamily="18" charset="0"/>
                        </a:rPr>
                        <m:t>=</m:t>
                      </m:r>
                      <m:nary>
                        <m:naryPr>
                          <m:chr m:val="∑"/>
                          <m:supHide m:val="on"/>
                          <m:ctrlPr>
                            <a:rPr lang="es-CO" sz="3600" b="0" i="1" smtClean="0">
                              <a:latin typeface="Cambria Math" panose="02040503050406030204" pitchFamily="18" charset="0"/>
                            </a:rPr>
                          </m:ctrlPr>
                        </m:naryPr>
                        <m:sub>
                          <m:r>
                            <m:rPr>
                              <m:brk m:alnAt="7"/>
                            </m:rPr>
                            <a:rPr lang="es-CO" sz="3600" b="0" i="1" smtClean="0">
                              <a:latin typeface="Cambria Math" panose="02040503050406030204" pitchFamily="18" charset="0"/>
                            </a:rPr>
                            <m:t>𝑟</m:t>
                          </m:r>
                          <m:r>
                            <a:rPr lang="es-CO" sz="3600" b="0" i="1" smtClean="0">
                              <a:latin typeface="Cambria Math" panose="02040503050406030204" pitchFamily="18" charset="0"/>
                            </a:rPr>
                            <m:t>𝑒𝑔𝑖𝑜𝑛</m:t>
                          </m:r>
                        </m:sub>
                        <m:sup/>
                        <m:e>
                          <m:nary>
                            <m:naryPr>
                              <m:chr m:val="∑"/>
                              <m:supHide m:val="on"/>
                              <m:ctrlPr>
                                <a:rPr lang="es-CO" sz="3600" b="0" i="1" smtClean="0">
                                  <a:latin typeface="Cambria Math" panose="02040503050406030204" pitchFamily="18" charset="0"/>
                                </a:rPr>
                              </m:ctrlPr>
                            </m:naryPr>
                            <m:sub>
                              <m:r>
                                <m:rPr>
                                  <m:brk m:alnAt="7"/>
                                </m:rPr>
                                <a:rPr lang="es-CO" sz="3600" b="0" i="1" smtClean="0">
                                  <a:latin typeface="Cambria Math" panose="02040503050406030204" pitchFamily="18" charset="0"/>
                                </a:rPr>
                                <m:t>𝑡</m:t>
                              </m:r>
                              <m:r>
                                <a:rPr lang="es-CO" sz="3600" b="0" i="1" smtClean="0">
                                  <a:latin typeface="Cambria Math" panose="02040503050406030204" pitchFamily="18" charset="0"/>
                                </a:rPr>
                                <m:t>𝑒𝑐h</m:t>
                              </m:r>
                            </m:sub>
                            <m:sup/>
                            <m:e>
                              <m:nary>
                                <m:naryPr>
                                  <m:chr m:val="∑"/>
                                  <m:supHide m:val="on"/>
                                  <m:ctrlPr>
                                    <a:rPr lang="es-CO" sz="3600" b="0" i="1" smtClean="0">
                                      <a:latin typeface="Cambria Math" panose="02040503050406030204" pitchFamily="18" charset="0"/>
                                    </a:rPr>
                                  </m:ctrlPr>
                                </m:naryPr>
                                <m:sub>
                                  <m:r>
                                    <m:rPr>
                                      <m:brk m:alnAt="7"/>
                                    </m:rPr>
                                    <a:rPr lang="es-CO" sz="3600" b="0" i="1" smtClean="0">
                                      <a:latin typeface="Cambria Math" panose="02040503050406030204" pitchFamily="18" charset="0"/>
                                    </a:rPr>
                                    <m:t>𝑦</m:t>
                                  </m:r>
                                  <m:r>
                                    <a:rPr lang="es-CO" sz="3600" b="0" i="1" smtClean="0">
                                      <a:latin typeface="Cambria Math" panose="02040503050406030204" pitchFamily="18" charset="0"/>
                                    </a:rPr>
                                    <m:t>𝑒𝑎𝑟</m:t>
                                  </m:r>
                                </m:sub>
                                <m:sup/>
                                <m:e>
                                  <m:sSub>
                                    <m:sSubPr>
                                      <m:ctrlPr>
                                        <a:rPr lang="es-CO" sz="3600" b="0" i="1" smtClean="0">
                                          <a:latin typeface="Cambria Math" panose="02040503050406030204" pitchFamily="18" charset="0"/>
                                        </a:rPr>
                                      </m:ctrlPr>
                                    </m:sSubPr>
                                    <m:e>
                                      <m:r>
                                        <a:rPr lang="es-CO" sz="3600" i="1">
                                          <a:latin typeface="Cambria Math" panose="02040503050406030204" pitchFamily="18" charset="0"/>
                                        </a:rPr>
                                        <m:t>𝑇𝑜𝑡𝑎𝑙𝐷𝑖𝑠𝑐𝑜𝑢𝑛𝑡𝑒𝑑𝐶𝑜𝑠</m:t>
                                      </m:r>
                                      <m:r>
                                        <a:rPr lang="es-CO" sz="3600" b="0" i="1" smtClean="0">
                                          <a:latin typeface="Cambria Math" panose="02040503050406030204" pitchFamily="18" charset="0"/>
                                        </a:rPr>
                                        <m:t>𝑡</m:t>
                                      </m:r>
                                    </m:e>
                                    <m:sub>
                                      <m:r>
                                        <a:rPr lang="es-CO" sz="3600" b="0" i="1" smtClean="0">
                                          <a:latin typeface="Cambria Math" panose="02040503050406030204" pitchFamily="18" charset="0"/>
                                        </a:rPr>
                                        <m:t>𝑟</m:t>
                                      </m:r>
                                      <m:r>
                                        <a:rPr lang="es-CO" sz="3600" b="0" i="1" smtClean="0">
                                          <a:latin typeface="Cambria Math" panose="02040503050406030204" pitchFamily="18" charset="0"/>
                                        </a:rPr>
                                        <m:t>,</m:t>
                                      </m:r>
                                      <m:r>
                                        <a:rPr lang="es-CO" sz="3600" b="0" i="1" smtClean="0">
                                          <a:latin typeface="Cambria Math" panose="02040503050406030204" pitchFamily="18" charset="0"/>
                                        </a:rPr>
                                        <m:t>𝑡</m:t>
                                      </m:r>
                                      <m:r>
                                        <a:rPr lang="es-CO" sz="3600" b="0" i="1" smtClean="0">
                                          <a:latin typeface="Cambria Math" panose="02040503050406030204" pitchFamily="18" charset="0"/>
                                        </a:rPr>
                                        <m:t>,</m:t>
                                      </m:r>
                                      <m:r>
                                        <a:rPr lang="es-CO" sz="3600" b="0" i="1" smtClean="0">
                                          <a:latin typeface="Cambria Math" panose="02040503050406030204" pitchFamily="18" charset="0"/>
                                        </a:rPr>
                                        <m:t>𝑦</m:t>
                                      </m:r>
                                    </m:sub>
                                  </m:sSub>
                                </m:e>
                              </m:nary>
                            </m:e>
                          </m:nary>
                        </m:e>
                      </m:nary>
                    </m:oMath>
                  </m:oMathPara>
                </a14:m>
                <a:endParaRPr lang="es-CO" sz="3600" dirty="0"/>
              </a:p>
            </p:txBody>
          </p:sp>
        </mc:Choice>
        <mc:Fallback xmlns="">
          <p:sp>
            <p:nvSpPr>
              <p:cNvPr id="4" name="TextBox 3">
                <a:extLst>
                  <a:ext uri="{FF2B5EF4-FFF2-40B4-BE49-F238E27FC236}">
                    <a16:creationId xmlns:a16="http://schemas.microsoft.com/office/drawing/2014/main" id="{DA476B81-281D-950A-9742-B05BAAF94A6D}"/>
                  </a:ext>
                </a:extLst>
              </p:cNvPr>
              <p:cNvSpPr txBox="1">
                <a:spLocks noRot="1" noChangeAspect="1" noMove="1" noResize="1" noEditPoints="1" noAdjustHandles="1" noChangeArrowheads="1" noChangeShapeType="1" noTextEdit="1"/>
              </p:cNvSpPr>
              <p:nvPr/>
            </p:nvSpPr>
            <p:spPr>
              <a:xfrm>
                <a:off x="464796" y="1452761"/>
                <a:ext cx="11014490" cy="1407501"/>
              </a:xfrm>
              <a:prstGeom prst="rect">
                <a:avLst/>
              </a:prstGeom>
              <a:blipFill>
                <a:blip r:embed="rId5"/>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BF34178-457B-6E23-F473-2850C3FEA9E0}"/>
                  </a:ext>
                </a:extLst>
              </p:cNvPr>
              <p:cNvSpPr txBox="1"/>
              <p:nvPr/>
            </p:nvSpPr>
            <p:spPr>
              <a:xfrm>
                <a:off x="2818017" y="2949343"/>
                <a:ext cx="811056" cy="5539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3600" b="0" i="1" smtClean="0">
                          <a:latin typeface="Cambria Math" panose="02040503050406030204" pitchFamily="18" charset="0"/>
                        </a:rPr>
                        <m:t>𝑠</m:t>
                      </m:r>
                      <m:r>
                        <a:rPr lang="es-CO" sz="3600" b="0" i="1" smtClean="0">
                          <a:latin typeface="Cambria Math" panose="02040503050406030204" pitchFamily="18" charset="0"/>
                        </a:rPr>
                        <m:t>.</m:t>
                      </m:r>
                      <m:r>
                        <a:rPr lang="es-CO" sz="3600" b="0" i="1" smtClean="0">
                          <a:latin typeface="Cambria Math" panose="02040503050406030204" pitchFamily="18" charset="0"/>
                        </a:rPr>
                        <m:t>𝑡</m:t>
                      </m:r>
                      <m:r>
                        <a:rPr lang="es-CO" sz="3600" b="0" i="1" smtClean="0">
                          <a:latin typeface="Cambria Math" panose="02040503050406030204" pitchFamily="18" charset="0"/>
                        </a:rPr>
                        <m:t>.</m:t>
                      </m:r>
                    </m:oMath>
                  </m:oMathPara>
                </a14:m>
                <a:endParaRPr lang="es-CO" sz="3600" dirty="0"/>
              </a:p>
            </p:txBody>
          </p:sp>
        </mc:Choice>
        <mc:Fallback xmlns="">
          <p:sp>
            <p:nvSpPr>
              <p:cNvPr id="5" name="TextBox 4">
                <a:extLst>
                  <a:ext uri="{FF2B5EF4-FFF2-40B4-BE49-F238E27FC236}">
                    <a16:creationId xmlns:a16="http://schemas.microsoft.com/office/drawing/2014/main" id="{CBF34178-457B-6E23-F473-2850C3FEA9E0}"/>
                  </a:ext>
                </a:extLst>
              </p:cNvPr>
              <p:cNvSpPr txBox="1">
                <a:spLocks noRot="1" noChangeAspect="1" noMove="1" noResize="1" noEditPoints="1" noAdjustHandles="1" noChangeArrowheads="1" noChangeShapeType="1" noTextEdit="1"/>
              </p:cNvSpPr>
              <p:nvPr/>
            </p:nvSpPr>
            <p:spPr>
              <a:xfrm>
                <a:off x="2818017" y="2949343"/>
                <a:ext cx="811056" cy="553998"/>
              </a:xfrm>
              <a:prstGeom prst="rect">
                <a:avLst/>
              </a:prstGeom>
              <a:blipFill>
                <a:blip r:embed="rId6"/>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6DAA1D9-2FE1-1B65-3EB0-B97D0C0DBA14}"/>
                  </a:ext>
                </a:extLst>
              </p:cNvPr>
              <p:cNvSpPr txBox="1"/>
              <p:nvPr/>
            </p:nvSpPr>
            <p:spPr>
              <a:xfrm>
                <a:off x="1818898" y="3509803"/>
                <a:ext cx="2839560" cy="4616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3000" b="0" i="1" smtClean="0">
                          <a:latin typeface="Cambria Math" panose="02040503050406030204" pitchFamily="18" charset="0"/>
                        </a:rPr>
                        <m:t>𝐸𝑛𝑒𝑟𝑔𝑦</m:t>
                      </m:r>
                      <m:r>
                        <a:rPr lang="es-CO" sz="3000" b="0" i="1" smtClean="0">
                          <a:latin typeface="Cambria Math" panose="02040503050406030204" pitchFamily="18" charset="0"/>
                        </a:rPr>
                        <m:t> </m:t>
                      </m:r>
                      <m:r>
                        <a:rPr lang="es-CO" sz="3000" b="0" i="1" smtClean="0">
                          <a:latin typeface="Cambria Math" panose="02040503050406030204" pitchFamily="18" charset="0"/>
                        </a:rPr>
                        <m:t>𝑏𝑎𝑙𝑎𝑛𝑐𝑒</m:t>
                      </m:r>
                    </m:oMath>
                  </m:oMathPara>
                </a14:m>
                <a:endParaRPr lang="es-CO" sz="3000" b="0" dirty="0"/>
              </a:p>
            </p:txBody>
          </p:sp>
        </mc:Choice>
        <mc:Fallback xmlns="">
          <p:sp>
            <p:nvSpPr>
              <p:cNvPr id="6" name="TextBox 5">
                <a:extLst>
                  <a:ext uri="{FF2B5EF4-FFF2-40B4-BE49-F238E27FC236}">
                    <a16:creationId xmlns:a16="http://schemas.microsoft.com/office/drawing/2014/main" id="{96DAA1D9-2FE1-1B65-3EB0-B97D0C0DBA14}"/>
                  </a:ext>
                </a:extLst>
              </p:cNvPr>
              <p:cNvSpPr txBox="1">
                <a:spLocks noRot="1" noChangeAspect="1" noMove="1" noResize="1" noEditPoints="1" noAdjustHandles="1" noChangeArrowheads="1" noChangeShapeType="1" noTextEdit="1"/>
              </p:cNvSpPr>
              <p:nvPr/>
            </p:nvSpPr>
            <p:spPr>
              <a:xfrm>
                <a:off x="1818898" y="3509803"/>
                <a:ext cx="2839560" cy="461665"/>
              </a:xfrm>
              <a:prstGeom prst="rect">
                <a:avLst/>
              </a:prstGeom>
              <a:blipFill>
                <a:blip r:embed="rId7"/>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D231F60-78AB-E2A5-BCD6-8428BEB21EA1}"/>
                  </a:ext>
                </a:extLst>
              </p:cNvPr>
              <p:cNvSpPr txBox="1"/>
              <p:nvPr/>
            </p:nvSpPr>
            <p:spPr>
              <a:xfrm>
                <a:off x="1624812" y="3951434"/>
                <a:ext cx="3092834" cy="4616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3000" b="0" i="1" smtClean="0">
                          <a:latin typeface="Cambria Math" panose="02040503050406030204" pitchFamily="18" charset="0"/>
                        </a:rPr>
                        <m:t>𝐶𝑎𝑝𝑎𝑐𝑖𝑡𝑦</m:t>
                      </m:r>
                      <m:r>
                        <a:rPr lang="es-CO" sz="3000" b="0" i="1" smtClean="0">
                          <a:latin typeface="Cambria Math" panose="02040503050406030204" pitchFamily="18" charset="0"/>
                        </a:rPr>
                        <m:t> </m:t>
                      </m:r>
                      <m:r>
                        <a:rPr lang="es-CO" sz="3000" b="0" i="1" smtClean="0">
                          <a:latin typeface="Cambria Math" panose="02040503050406030204" pitchFamily="18" charset="0"/>
                        </a:rPr>
                        <m:t>𝑏𝑎𝑙𝑎𝑛𝑐𝑒</m:t>
                      </m:r>
                    </m:oMath>
                  </m:oMathPara>
                </a14:m>
                <a:endParaRPr lang="es-CO" sz="3000" b="0" dirty="0"/>
              </a:p>
            </p:txBody>
          </p:sp>
        </mc:Choice>
        <mc:Fallback xmlns="">
          <p:sp>
            <p:nvSpPr>
              <p:cNvPr id="7" name="TextBox 6">
                <a:extLst>
                  <a:ext uri="{FF2B5EF4-FFF2-40B4-BE49-F238E27FC236}">
                    <a16:creationId xmlns:a16="http://schemas.microsoft.com/office/drawing/2014/main" id="{4D231F60-78AB-E2A5-BCD6-8428BEB21EA1}"/>
                  </a:ext>
                </a:extLst>
              </p:cNvPr>
              <p:cNvSpPr txBox="1">
                <a:spLocks noRot="1" noChangeAspect="1" noMove="1" noResize="1" noEditPoints="1" noAdjustHandles="1" noChangeArrowheads="1" noChangeShapeType="1" noTextEdit="1"/>
              </p:cNvSpPr>
              <p:nvPr/>
            </p:nvSpPr>
            <p:spPr>
              <a:xfrm>
                <a:off x="1624812" y="3951434"/>
                <a:ext cx="3092834" cy="461665"/>
              </a:xfrm>
              <a:prstGeom prst="rect">
                <a:avLst/>
              </a:prstGeom>
              <a:blipFill>
                <a:blip r:embed="rId8"/>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E602EC5-AAA2-0545-4E61-69AFBBB23B2F}"/>
                  </a:ext>
                </a:extLst>
              </p:cNvPr>
              <p:cNvSpPr txBox="1"/>
              <p:nvPr/>
            </p:nvSpPr>
            <p:spPr>
              <a:xfrm>
                <a:off x="1749885" y="4390176"/>
                <a:ext cx="2813334" cy="4616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3000" b="0" i="1" smtClean="0">
                          <a:latin typeface="Cambria Math" panose="02040503050406030204" pitchFamily="18" charset="0"/>
                        </a:rPr>
                        <m:t>𝐸𝑚𝑖𝑠𝑠𝑖𝑜𝑛</m:t>
                      </m:r>
                      <m:r>
                        <a:rPr lang="es-CO" sz="3000" b="0" i="1" smtClean="0">
                          <a:latin typeface="Cambria Math" panose="02040503050406030204" pitchFamily="18" charset="0"/>
                        </a:rPr>
                        <m:t> </m:t>
                      </m:r>
                      <m:r>
                        <a:rPr lang="es-CO" sz="3000" b="0" i="1" smtClean="0">
                          <a:latin typeface="Cambria Math" panose="02040503050406030204" pitchFamily="18" charset="0"/>
                        </a:rPr>
                        <m:t>𝑙𝑖𝑚𝑖𝑡𝑠</m:t>
                      </m:r>
                    </m:oMath>
                  </m:oMathPara>
                </a14:m>
                <a:endParaRPr lang="es-CO" sz="3000" b="0" dirty="0"/>
              </a:p>
            </p:txBody>
          </p:sp>
        </mc:Choice>
        <mc:Fallback xmlns="">
          <p:sp>
            <p:nvSpPr>
              <p:cNvPr id="8" name="TextBox 7">
                <a:extLst>
                  <a:ext uri="{FF2B5EF4-FFF2-40B4-BE49-F238E27FC236}">
                    <a16:creationId xmlns:a16="http://schemas.microsoft.com/office/drawing/2014/main" id="{4E602EC5-AAA2-0545-4E61-69AFBBB23B2F}"/>
                  </a:ext>
                </a:extLst>
              </p:cNvPr>
              <p:cNvSpPr txBox="1">
                <a:spLocks noRot="1" noChangeAspect="1" noMove="1" noResize="1" noEditPoints="1" noAdjustHandles="1" noChangeArrowheads="1" noChangeShapeType="1" noTextEdit="1"/>
              </p:cNvSpPr>
              <p:nvPr/>
            </p:nvSpPr>
            <p:spPr>
              <a:xfrm>
                <a:off x="1749885" y="4390176"/>
                <a:ext cx="2813334" cy="461665"/>
              </a:xfrm>
              <a:prstGeom prst="rect">
                <a:avLst/>
              </a:prstGeom>
              <a:blipFill>
                <a:blip r:embed="rId9"/>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075BA15-0F2F-0825-80C0-9D54E5A28C04}"/>
                  </a:ext>
                </a:extLst>
              </p:cNvPr>
              <p:cNvSpPr txBox="1"/>
              <p:nvPr/>
            </p:nvSpPr>
            <p:spPr>
              <a:xfrm>
                <a:off x="554417" y="4807945"/>
                <a:ext cx="5338256" cy="4616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3000" b="0" i="1" smtClean="0">
                          <a:latin typeface="Cambria Math" panose="02040503050406030204" pitchFamily="18" charset="0"/>
                        </a:rPr>
                        <m:t>𝐶𝑎𝑝𝑎𝑐𝑖𝑡𝑦</m:t>
                      </m:r>
                      <m:r>
                        <a:rPr lang="es-CO" sz="3000" b="0" i="1" smtClean="0">
                          <a:latin typeface="Cambria Math" panose="02040503050406030204" pitchFamily="18" charset="0"/>
                        </a:rPr>
                        <m:t>/</m:t>
                      </m:r>
                      <m:r>
                        <a:rPr lang="es-CO" sz="3000" b="0" i="1" smtClean="0">
                          <a:latin typeface="Cambria Math" panose="02040503050406030204" pitchFamily="18" charset="0"/>
                        </a:rPr>
                        <m:t>𝐴𝑐𝑡𝑖𝑣𝑖𝑡𝑦</m:t>
                      </m:r>
                      <m:r>
                        <a:rPr lang="es-CO" sz="3000" b="0" i="1" smtClean="0">
                          <a:latin typeface="Cambria Math" panose="02040503050406030204" pitchFamily="18" charset="0"/>
                        </a:rPr>
                        <m:t> </m:t>
                      </m:r>
                      <m:r>
                        <a:rPr lang="es-CO" sz="3000" b="0" i="1" smtClean="0">
                          <a:latin typeface="Cambria Math" panose="02040503050406030204" pitchFamily="18" charset="0"/>
                        </a:rPr>
                        <m:t>𝑐𝑜𝑛𝑠𝑡𝑟𝑎𝑖𝑛𝑡𝑠</m:t>
                      </m:r>
                    </m:oMath>
                  </m:oMathPara>
                </a14:m>
                <a:endParaRPr lang="es-CO" sz="3000" b="0" dirty="0"/>
              </a:p>
            </p:txBody>
          </p:sp>
        </mc:Choice>
        <mc:Fallback xmlns="">
          <p:sp>
            <p:nvSpPr>
              <p:cNvPr id="9" name="TextBox 8">
                <a:extLst>
                  <a:ext uri="{FF2B5EF4-FFF2-40B4-BE49-F238E27FC236}">
                    <a16:creationId xmlns:a16="http://schemas.microsoft.com/office/drawing/2014/main" id="{3075BA15-0F2F-0825-80C0-9D54E5A28C04}"/>
                  </a:ext>
                </a:extLst>
              </p:cNvPr>
              <p:cNvSpPr txBox="1">
                <a:spLocks noRot="1" noChangeAspect="1" noMove="1" noResize="1" noEditPoints="1" noAdjustHandles="1" noChangeArrowheads="1" noChangeShapeType="1" noTextEdit="1"/>
              </p:cNvSpPr>
              <p:nvPr/>
            </p:nvSpPr>
            <p:spPr>
              <a:xfrm>
                <a:off x="554417" y="4807945"/>
                <a:ext cx="5338256" cy="461665"/>
              </a:xfrm>
              <a:prstGeom prst="rect">
                <a:avLst/>
              </a:prstGeom>
              <a:blipFill>
                <a:blip r:embed="rId10"/>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2834A94A-4730-04BD-9617-D58F383308D8}"/>
                  </a:ext>
                </a:extLst>
              </p:cNvPr>
              <p:cNvSpPr txBox="1"/>
              <p:nvPr/>
            </p:nvSpPr>
            <p:spPr>
              <a:xfrm>
                <a:off x="1447323" y="5636808"/>
                <a:ext cx="3296095" cy="4616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3000" b="0" i="1" smtClean="0">
                          <a:latin typeface="Cambria Math" panose="02040503050406030204" pitchFamily="18" charset="0"/>
                        </a:rPr>
                        <m:t>𝑂𝑡h𝑒𝑟</m:t>
                      </m:r>
                      <m:r>
                        <a:rPr lang="es-CO" sz="3000" b="0" i="1" smtClean="0">
                          <a:latin typeface="Cambria Math" panose="02040503050406030204" pitchFamily="18" charset="0"/>
                        </a:rPr>
                        <m:t> </m:t>
                      </m:r>
                      <m:r>
                        <a:rPr lang="es-CO" sz="3000" b="0" i="1" smtClean="0">
                          <a:latin typeface="Cambria Math" panose="02040503050406030204" pitchFamily="18" charset="0"/>
                        </a:rPr>
                        <m:t>𝑐𝑜𝑛𝑠𝑡𝑟𝑎𝑖𝑛𝑡𝑠</m:t>
                      </m:r>
                    </m:oMath>
                  </m:oMathPara>
                </a14:m>
                <a:endParaRPr lang="es-CO" sz="3000" b="0" dirty="0"/>
              </a:p>
            </p:txBody>
          </p:sp>
        </mc:Choice>
        <mc:Fallback xmlns="">
          <p:sp>
            <p:nvSpPr>
              <p:cNvPr id="10" name="TextBox 9">
                <a:extLst>
                  <a:ext uri="{FF2B5EF4-FFF2-40B4-BE49-F238E27FC236}">
                    <a16:creationId xmlns:a16="http://schemas.microsoft.com/office/drawing/2014/main" id="{2834A94A-4730-04BD-9617-D58F383308D8}"/>
                  </a:ext>
                </a:extLst>
              </p:cNvPr>
              <p:cNvSpPr txBox="1">
                <a:spLocks noRot="1" noChangeAspect="1" noMove="1" noResize="1" noEditPoints="1" noAdjustHandles="1" noChangeArrowheads="1" noChangeShapeType="1" noTextEdit="1"/>
              </p:cNvSpPr>
              <p:nvPr/>
            </p:nvSpPr>
            <p:spPr>
              <a:xfrm>
                <a:off x="1447323" y="5636808"/>
                <a:ext cx="3296095" cy="461665"/>
              </a:xfrm>
              <a:prstGeom prst="rect">
                <a:avLst/>
              </a:prstGeom>
              <a:blipFill>
                <a:blip r:embed="rId11"/>
                <a:stretch>
                  <a:fillRect/>
                </a:stretch>
              </a:blipFill>
            </p:spPr>
            <p:txBody>
              <a:bodyPr/>
              <a:lstStyle/>
              <a:p>
                <a:r>
                  <a:rPr lang="es-CO">
                    <a:noFill/>
                  </a:rPr>
                  <a:t> </a:t>
                </a:r>
              </a:p>
            </p:txBody>
          </p:sp>
        </mc:Fallback>
      </mc:AlternateContent>
      <p:sp>
        <p:nvSpPr>
          <p:cNvPr id="11" name="Rectangle: Rounded Corners 10">
            <a:extLst>
              <a:ext uri="{FF2B5EF4-FFF2-40B4-BE49-F238E27FC236}">
                <a16:creationId xmlns:a16="http://schemas.microsoft.com/office/drawing/2014/main" id="{97D826E4-1A53-E003-86B7-C803D3D008C5}"/>
              </a:ext>
            </a:extLst>
          </p:cNvPr>
          <p:cNvSpPr/>
          <p:nvPr/>
        </p:nvSpPr>
        <p:spPr>
          <a:xfrm>
            <a:off x="6994964" y="3044765"/>
            <a:ext cx="4484322" cy="2630142"/>
          </a:xfrm>
          <a:prstGeom prst="roundRect">
            <a:avLst/>
          </a:prstGeom>
          <a:solidFill>
            <a:schemeClr val="accent3">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2400" b="1" dirty="0"/>
              <a:t>Linear </a:t>
            </a:r>
            <a:r>
              <a:rPr lang="es-CO" sz="2400" b="1" dirty="0" err="1"/>
              <a:t>programming</a:t>
            </a:r>
            <a:r>
              <a:rPr lang="es-CO" sz="2400" b="1" dirty="0"/>
              <a:t> / </a:t>
            </a:r>
            <a:r>
              <a:rPr lang="es-CO" sz="2400" b="1" dirty="0" err="1"/>
              <a:t>Optimization</a:t>
            </a:r>
            <a:r>
              <a:rPr lang="es-CO" sz="2400" b="1" dirty="0"/>
              <a:t> </a:t>
            </a:r>
            <a:r>
              <a:rPr lang="es-CO" sz="2400" b="1" dirty="0" err="1"/>
              <a:t>model</a:t>
            </a:r>
            <a:endParaRPr lang="es-CO" sz="2400" b="1" dirty="0"/>
          </a:p>
          <a:p>
            <a:pPr algn="ctr"/>
            <a:endParaRPr lang="es-CO" sz="2400" b="1" dirty="0"/>
          </a:p>
          <a:p>
            <a:pPr algn="ctr"/>
            <a:r>
              <a:rPr lang="es-CO" sz="2400" b="1" dirty="0" err="1"/>
              <a:t>Languages</a:t>
            </a:r>
            <a:r>
              <a:rPr lang="es-CO" sz="2400" b="1" dirty="0"/>
              <a:t>: GNU </a:t>
            </a:r>
            <a:r>
              <a:rPr lang="es-CO" sz="2400" b="1" dirty="0" err="1"/>
              <a:t>MathProg</a:t>
            </a:r>
            <a:r>
              <a:rPr lang="es-CO" sz="2400" b="1" dirty="0"/>
              <a:t>, Python and GAMS</a:t>
            </a:r>
          </a:p>
        </p:txBody>
      </p:sp>
      <p:sp>
        <p:nvSpPr>
          <p:cNvPr id="12" name="TextBox 11">
            <a:extLst>
              <a:ext uri="{FF2B5EF4-FFF2-40B4-BE49-F238E27FC236}">
                <a16:creationId xmlns:a16="http://schemas.microsoft.com/office/drawing/2014/main" id="{BB1B9005-3095-6AB7-F018-D41BBF4F20C2}"/>
              </a:ext>
            </a:extLst>
          </p:cNvPr>
          <p:cNvSpPr txBox="1"/>
          <p:nvPr/>
        </p:nvSpPr>
        <p:spPr>
          <a:xfrm>
            <a:off x="2396784" y="6187554"/>
            <a:ext cx="6267892" cy="338554"/>
          </a:xfrm>
          <a:prstGeom prst="rect">
            <a:avLst/>
          </a:prstGeom>
          <a:noFill/>
        </p:spPr>
        <p:txBody>
          <a:bodyPr wrap="square">
            <a:spAutoFit/>
          </a:bodyPr>
          <a:lstStyle/>
          <a:p>
            <a:r>
              <a:rPr lang="en-US" sz="1600" b="1" dirty="0" err="1">
                <a:latin typeface="Segoe UI" panose="020B0502040204020203" pitchFamily="34" charset="0"/>
                <a:cs typeface="Segoe UI" panose="020B0502040204020203" pitchFamily="34" charset="0"/>
              </a:rPr>
              <a:t>Readthedocs</a:t>
            </a:r>
            <a:r>
              <a:rPr lang="en-US" sz="1600" b="1" dirty="0">
                <a:latin typeface="Segoe UI" panose="020B0502040204020203" pitchFamily="34" charset="0"/>
                <a:cs typeface="Segoe UI" panose="020B0502040204020203" pitchFamily="34" charset="0"/>
              </a:rPr>
              <a:t>:</a:t>
            </a:r>
            <a:endParaRPr lang="es-CO" sz="1600" b="1" dirty="0"/>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EB6F2052-7373-909B-A245-AFF0C78276C3}"/>
                  </a:ext>
                </a:extLst>
              </p:cNvPr>
              <p:cNvSpPr txBox="1"/>
              <p:nvPr/>
            </p:nvSpPr>
            <p:spPr>
              <a:xfrm>
                <a:off x="1296640" y="5213242"/>
                <a:ext cx="3597460" cy="4616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3000" b="0" i="1" smtClean="0">
                          <a:latin typeface="Cambria Math" panose="02040503050406030204" pitchFamily="18" charset="0"/>
                        </a:rPr>
                        <m:t>𝑆𝑡𝑜𝑟𝑎𝑔𝑒</m:t>
                      </m:r>
                      <m:r>
                        <a:rPr lang="es-CO" sz="3000" b="0" i="1" smtClean="0">
                          <a:latin typeface="Cambria Math" panose="02040503050406030204" pitchFamily="18" charset="0"/>
                        </a:rPr>
                        <m:t> </m:t>
                      </m:r>
                      <m:r>
                        <a:rPr lang="es-CO" sz="3000" b="0" i="1" smtClean="0">
                          <a:latin typeface="Cambria Math" panose="02040503050406030204" pitchFamily="18" charset="0"/>
                        </a:rPr>
                        <m:t>𝑐𝑜𝑛𝑠𝑡𝑟𝑎𝑖𝑛𝑡𝑠</m:t>
                      </m:r>
                    </m:oMath>
                  </m:oMathPara>
                </a14:m>
                <a:endParaRPr lang="es-CO" sz="3000" b="0" dirty="0"/>
              </a:p>
            </p:txBody>
          </p:sp>
        </mc:Choice>
        <mc:Fallback xmlns="">
          <p:sp>
            <p:nvSpPr>
              <p:cNvPr id="13" name="TextBox 12">
                <a:extLst>
                  <a:ext uri="{FF2B5EF4-FFF2-40B4-BE49-F238E27FC236}">
                    <a16:creationId xmlns:a16="http://schemas.microsoft.com/office/drawing/2014/main" id="{EB6F2052-7373-909B-A245-AFF0C78276C3}"/>
                  </a:ext>
                </a:extLst>
              </p:cNvPr>
              <p:cNvSpPr txBox="1">
                <a:spLocks noRot="1" noChangeAspect="1" noMove="1" noResize="1" noEditPoints="1" noAdjustHandles="1" noChangeArrowheads="1" noChangeShapeType="1" noTextEdit="1"/>
              </p:cNvSpPr>
              <p:nvPr/>
            </p:nvSpPr>
            <p:spPr>
              <a:xfrm>
                <a:off x="1296640" y="5213242"/>
                <a:ext cx="3597460" cy="461665"/>
              </a:xfrm>
              <a:prstGeom prst="rect">
                <a:avLst/>
              </a:prstGeom>
              <a:blipFill>
                <a:blip r:embed="rId12"/>
                <a:stretch>
                  <a:fillRect/>
                </a:stretch>
              </a:blipFill>
            </p:spPr>
            <p:txBody>
              <a:bodyPr/>
              <a:lstStyle/>
              <a:p>
                <a:r>
                  <a:rPr lang="es-CO">
                    <a:noFill/>
                  </a:rPr>
                  <a:t> </a:t>
                </a:r>
              </a:p>
            </p:txBody>
          </p:sp>
        </mc:Fallback>
      </mc:AlternateContent>
      <p:sp>
        <p:nvSpPr>
          <p:cNvPr id="14" name="TextBox 13">
            <a:extLst>
              <a:ext uri="{FF2B5EF4-FFF2-40B4-BE49-F238E27FC236}">
                <a16:creationId xmlns:a16="http://schemas.microsoft.com/office/drawing/2014/main" id="{8EDBB420-2923-1D1C-ED9C-585C57A47D50}"/>
              </a:ext>
            </a:extLst>
          </p:cNvPr>
          <p:cNvSpPr txBox="1"/>
          <p:nvPr/>
        </p:nvSpPr>
        <p:spPr>
          <a:xfrm>
            <a:off x="3815981" y="6187554"/>
            <a:ext cx="10454976" cy="338554"/>
          </a:xfrm>
          <a:prstGeom prst="rect">
            <a:avLst/>
          </a:prstGeom>
          <a:noFill/>
        </p:spPr>
        <p:txBody>
          <a:bodyPr wrap="square">
            <a:spAutoFit/>
          </a:bodyPr>
          <a:lstStyle/>
          <a:p>
            <a:r>
              <a:rPr lang="es-CO" sz="1600" dirty="0" err="1">
                <a:hlinkClick r:id="rId13"/>
              </a:rPr>
              <a:t>Welcome</a:t>
            </a:r>
            <a:r>
              <a:rPr lang="es-CO" sz="1600" dirty="0">
                <a:hlinkClick r:id="rId13"/>
              </a:rPr>
              <a:t> </a:t>
            </a:r>
            <a:r>
              <a:rPr lang="es-CO" sz="1600" dirty="0" err="1">
                <a:hlinkClick r:id="rId13"/>
              </a:rPr>
              <a:t>to</a:t>
            </a:r>
            <a:r>
              <a:rPr lang="es-CO" sz="1600" dirty="0">
                <a:hlinkClick r:id="rId13"/>
              </a:rPr>
              <a:t> </a:t>
            </a:r>
            <a:r>
              <a:rPr lang="es-CO" sz="1600" dirty="0" err="1">
                <a:hlinkClick r:id="rId13"/>
              </a:rPr>
              <a:t>the</a:t>
            </a:r>
            <a:r>
              <a:rPr lang="es-CO" sz="1600" dirty="0">
                <a:hlinkClick r:id="rId13"/>
              </a:rPr>
              <a:t> </a:t>
            </a:r>
            <a:r>
              <a:rPr lang="es-CO" sz="1600" dirty="0" err="1">
                <a:hlinkClick r:id="rId13"/>
              </a:rPr>
              <a:t>OSeMOSYS</a:t>
            </a:r>
            <a:r>
              <a:rPr lang="es-CO" sz="1600" dirty="0">
                <a:hlinkClick r:id="rId13"/>
              </a:rPr>
              <a:t>’ </a:t>
            </a:r>
            <a:r>
              <a:rPr lang="es-CO" sz="1600" dirty="0" err="1">
                <a:hlinkClick r:id="rId13"/>
              </a:rPr>
              <a:t>documentation</a:t>
            </a:r>
            <a:r>
              <a:rPr lang="es-CO" sz="1600" dirty="0">
                <a:hlinkClick r:id="rId13"/>
              </a:rPr>
              <a:t>! — </a:t>
            </a:r>
            <a:r>
              <a:rPr lang="es-CO" sz="1600" dirty="0" err="1">
                <a:hlinkClick r:id="rId13"/>
              </a:rPr>
              <a:t>OSeMOSYS</a:t>
            </a:r>
            <a:r>
              <a:rPr lang="es-CO" sz="1600" dirty="0">
                <a:hlinkClick r:id="rId13"/>
              </a:rPr>
              <a:t> 0.0.1 </a:t>
            </a:r>
            <a:r>
              <a:rPr lang="es-CO" sz="1600" dirty="0" err="1">
                <a:hlinkClick r:id="rId13"/>
              </a:rPr>
              <a:t>documentation</a:t>
            </a:r>
            <a:endParaRPr lang="es-CO" sz="1600" dirty="0"/>
          </a:p>
        </p:txBody>
      </p:sp>
      <p:pic>
        <p:nvPicPr>
          <p:cNvPr id="15" name="synthesize (36)">
            <a:hlinkClick r:id="" action="ppaction://media"/>
            <a:extLst>
              <a:ext uri="{FF2B5EF4-FFF2-40B4-BE49-F238E27FC236}">
                <a16:creationId xmlns:a16="http://schemas.microsoft.com/office/drawing/2014/main" id="{D0DBD319-4373-861B-8359-F52E38AF7C6C}"/>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7410704" y="157200"/>
            <a:ext cx="1042976" cy="1042976"/>
          </a:xfrm>
          <a:prstGeom prst="rect">
            <a:avLst/>
          </a:prstGeom>
        </p:spPr>
      </p:pic>
    </p:spTree>
    <p:extLst>
      <p:ext uri="{BB962C8B-B14F-4D97-AF65-F5344CB8AC3E}">
        <p14:creationId xmlns:p14="http://schemas.microsoft.com/office/powerpoint/2010/main" val="810610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968"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C21E1C-7A72-3177-C60B-183E4B3811E3}"/>
              </a:ext>
            </a:extLst>
          </p:cNvPr>
          <p:cNvSpPr>
            <a:spLocks noGrp="1"/>
          </p:cNvSpPr>
          <p:nvPr>
            <p:ph type="body" idx="1"/>
          </p:nvPr>
        </p:nvSpPr>
        <p:spPr>
          <a:xfrm>
            <a:off x="719136" y="1604965"/>
            <a:ext cx="5181600" cy="4351338"/>
          </a:xfrm>
        </p:spPr>
        <p:txBody>
          <a:bodyPr/>
          <a:lstStyle/>
          <a:p>
            <a:r>
              <a:rPr lang="en-GB" dirty="0" err="1"/>
              <a:t>OSeMOSYS</a:t>
            </a:r>
            <a:r>
              <a:rPr lang="en-GB" dirty="0"/>
              <a:t> uses linear optimisation.</a:t>
            </a:r>
          </a:p>
          <a:p>
            <a:r>
              <a:rPr lang="en-GB" b="1" dirty="0"/>
              <a:t>Linear optimisation</a:t>
            </a:r>
            <a:r>
              <a:rPr lang="en-GB" dirty="0"/>
              <a:t> is a way to find the best result (e.g. in </a:t>
            </a:r>
            <a:r>
              <a:rPr lang="en-GB" dirty="0" err="1"/>
              <a:t>OSeMOSYS</a:t>
            </a:r>
            <a:r>
              <a:rPr lang="en-GB" dirty="0"/>
              <a:t> it’s the lowest cost) by choosing values for variables (e.g. amount of investment in particular technologies) while following a set of constraints (e.g. demands, emission constraint etc.) – all represented by straight (linear) lines. </a:t>
            </a:r>
          </a:p>
        </p:txBody>
      </p:sp>
      <p:pic>
        <p:nvPicPr>
          <p:cNvPr id="1026" name="Picture 2" descr="Hands-On Linear Programming: Optimization With Python – Real Python">
            <a:extLst>
              <a:ext uri="{FF2B5EF4-FFF2-40B4-BE49-F238E27FC236}">
                <a16:creationId xmlns:a16="http://schemas.microsoft.com/office/drawing/2014/main" id="{6467AC79-1226-3CF1-2280-890C3F65481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103" b="6290"/>
          <a:stretch/>
        </p:blipFill>
        <p:spPr bwMode="auto">
          <a:xfrm>
            <a:off x="6472238" y="1604964"/>
            <a:ext cx="4267199" cy="435133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5678BE14-09EA-9DD7-CC51-BAEA9AE1DC09}"/>
              </a:ext>
            </a:extLst>
          </p:cNvPr>
          <p:cNvSpPr/>
          <p:nvPr/>
        </p:nvSpPr>
        <p:spPr>
          <a:xfrm>
            <a:off x="464135" y="1000121"/>
            <a:ext cx="72604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2.4.3 What is Linear Programming?</a:t>
            </a:r>
          </a:p>
        </p:txBody>
      </p:sp>
      <p:sp>
        <p:nvSpPr>
          <p:cNvPr id="8" name="Title 10">
            <a:extLst>
              <a:ext uri="{FF2B5EF4-FFF2-40B4-BE49-F238E27FC236}">
                <a16:creationId xmlns:a16="http://schemas.microsoft.com/office/drawing/2014/main" id="{BB7D15D7-BD86-0F70-5A53-F4D0C0FCDEA5}"/>
              </a:ext>
            </a:extLst>
          </p:cNvPr>
          <p:cNvSpPr txBox="1">
            <a:spLocks/>
          </p:cNvSpPr>
          <p:nvPr/>
        </p:nvSpPr>
        <p:spPr>
          <a:xfrm>
            <a:off x="446444" y="241641"/>
            <a:ext cx="9654108" cy="74800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Basics on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3" name="synthesize (5)">
            <a:hlinkClick r:id="" action="ppaction://media"/>
            <a:extLst>
              <a:ext uri="{FF2B5EF4-FFF2-40B4-BE49-F238E27FC236}">
                <a16:creationId xmlns:a16="http://schemas.microsoft.com/office/drawing/2014/main" id="{76A51684-55F9-2B07-33CE-B7408A149C7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04754" y="241641"/>
            <a:ext cx="944563" cy="944563"/>
          </a:xfrm>
          <a:prstGeom prst="rect">
            <a:avLst/>
          </a:prstGeom>
        </p:spPr>
      </p:pic>
    </p:spTree>
    <p:extLst>
      <p:ext uri="{BB962C8B-B14F-4D97-AF65-F5344CB8AC3E}">
        <p14:creationId xmlns:p14="http://schemas.microsoft.com/office/powerpoint/2010/main" val="3619925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6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5A6B86C-AB0F-1C38-37E0-BE6D67BA1203}"/>
              </a:ext>
            </a:extLst>
          </p:cNvPr>
          <p:cNvSpPr txBox="1">
            <a:spLocks/>
          </p:cNvSpPr>
          <p:nvPr/>
        </p:nvSpPr>
        <p:spPr>
          <a:xfrm>
            <a:off x="719136" y="1852697"/>
            <a:ext cx="10761207" cy="4667250"/>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L="270000" marR="0" lvl="0" indent="-270000" algn="l" rtl="0">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a:solidFill>
                  <a:srgbClr val="000000"/>
                </a:solidFill>
                <a:latin typeface="Arial" panose="020B0604020202020204" pitchFamily="34" charset="0"/>
                <a:ea typeface="Helvetica Neue"/>
                <a:cs typeface="Arial" panose="020B0604020202020204" pitchFamily="34" charset="0"/>
                <a:sym typeface="Helvetica Neue"/>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pPr marL="0" indent="0">
              <a:buNone/>
            </a:pPr>
            <a:r>
              <a:rPr lang="en-GB" sz="1800" dirty="0"/>
              <a:t>Say you have a country that can only produce electricity from oil and gas. The country’s domestic demand for electricity is 7 units. The country can also export electricity to make profit.</a:t>
            </a:r>
          </a:p>
          <a:p>
            <a:pPr marL="0" indent="0">
              <a:buFont typeface="Arial" panose="020B0604020202020204" pitchFamily="34" charset="0"/>
              <a:buNone/>
            </a:pPr>
            <a:r>
              <a:rPr lang="en-GB" sz="1800" b="1" dirty="0"/>
              <a:t>To make:</a:t>
            </a:r>
          </a:p>
          <a:p>
            <a:r>
              <a:rPr lang="en-GB" sz="1800" dirty="0"/>
              <a:t>1 unit of electricity you need either 2 units of gas or 3 units of oil.</a:t>
            </a:r>
          </a:p>
          <a:p>
            <a:pPr marL="0" indent="0">
              <a:buFont typeface="Arial" panose="020B0604020202020204" pitchFamily="34" charset="0"/>
              <a:buNone/>
            </a:pPr>
            <a:r>
              <a:rPr lang="en-GB" sz="1800" b="1" dirty="0"/>
              <a:t>Gas and oil is imported, but:</a:t>
            </a:r>
            <a:br>
              <a:rPr lang="en-GB" sz="1800" dirty="0"/>
            </a:br>
            <a:r>
              <a:rPr lang="en-GB" sz="1800" dirty="0"/>
              <a:t>- We can only import a maximum of 15 units of oil (upper limit)</a:t>
            </a:r>
          </a:p>
          <a:p>
            <a:pPr>
              <a:buFontTx/>
              <a:buChar char="-"/>
            </a:pPr>
            <a:r>
              <a:rPr lang="en-GB" sz="1800" dirty="0"/>
              <a:t>We must set aside a minimum of 5 units of oil for transport not electricity (lower limit on transport)</a:t>
            </a:r>
          </a:p>
          <a:p>
            <a:pPr marL="0" indent="0">
              <a:buFont typeface="Arial" panose="020B0604020202020204" pitchFamily="34" charset="0"/>
              <a:buNone/>
            </a:pPr>
            <a:r>
              <a:rPr lang="en-GB" sz="1800" b="1" dirty="0"/>
              <a:t>There is also a pollution limit:</a:t>
            </a:r>
          </a:p>
          <a:p>
            <a:pPr>
              <a:buFontTx/>
              <a:buChar char="-"/>
            </a:pPr>
            <a:r>
              <a:rPr lang="en-GB" sz="1800" dirty="0"/>
              <a:t>We can only produce up to 10 units of CO₂.</a:t>
            </a:r>
          </a:p>
          <a:p>
            <a:pPr>
              <a:buFontTx/>
              <a:buChar char="-"/>
            </a:pPr>
            <a:r>
              <a:rPr lang="en-GB" sz="1800" dirty="0"/>
              <a:t>1 unit of </a:t>
            </a:r>
            <a:r>
              <a:rPr lang="en-GB" sz="1800" b="1" dirty="0"/>
              <a:t>CO₂</a:t>
            </a:r>
            <a:r>
              <a:rPr lang="en-GB" sz="1800" dirty="0"/>
              <a:t>. Is produced from every 3 units of gas and 2 units of oil.</a:t>
            </a:r>
          </a:p>
          <a:p>
            <a:pPr marL="0" indent="0">
              <a:buFont typeface="Arial" panose="020B0604020202020204" pitchFamily="34" charset="0"/>
              <a:buNone/>
            </a:pPr>
            <a:r>
              <a:rPr lang="en-GB" sz="1800" dirty="0"/>
              <a:t>Linear optimisation finds the most cost-optimal mix between oil-fired and gas-fired generation which allows us to meet electricity demand while obeying the oil and CO₂</a:t>
            </a:r>
            <a:r>
              <a:rPr lang="en-GB" sz="1800" b="1" dirty="0"/>
              <a:t> </a:t>
            </a:r>
            <a:r>
              <a:rPr lang="en-GB" sz="1800" dirty="0"/>
              <a:t>constraints.</a:t>
            </a:r>
            <a:br>
              <a:rPr lang="en-GB" sz="1800" dirty="0"/>
            </a:br>
            <a:endParaRPr lang="en-GB" sz="1800" dirty="0"/>
          </a:p>
        </p:txBody>
      </p:sp>
      <p:sp>
        <p:nvSpPr>
          <p:cNvPr id="9" name="Rectangle 8">
            <a:extLst>
              <a:ext uri="{FF2B5EF4-FFF2-40B4-BE49-F238E27FC236}">
                <a16:creationId xmlns:a16="http://schemas.microsoft.com/office/drawing/2014/main" id="{A7112534-06FD-AFED-7743-02220EF321EB}"/>
              </a:ext>
            </a:extLst>
          </p:cNvPr>
          <p:cNvSpPr/>
          <p:nvPr/>
        </p:nvSpPr>
        <p:spPr>
          <a:xfrm>
            <a:off x="464135" y="1000121"/>
            <a:ext cx="72604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2.4.3 What is Linear Programming?</a:t>
            </a:r>
          </a:p>
        </p:txBody>
      </p:sp>
      <p:sp>
        <p:nvSpPr>
          <p:cNvPr id="10" name="Title 10">
            <a:extLst>
              <a:ext uri="{FF2B5EF4-FFF2-40B4-BE49-F238E27FC236}">
                <a16:creationId xmlns:a16="http://schemas.microsoft.com/office/drawing/2014/main" id="{FF30F728-3C40-C2A9-4318-79BEDC99FB57}"/>
              </a:ext>
            </a:extLst>
          </p:cNvPr>
          <p:cNvSpPr txBox="1">
            <a:spLocks/>
          </p:cNvSpPr>
          <p:nvPr/>
        </p:nvSpPr>
        <p:spPr>
          <a:xfrm>
            <a:off x="446444" y="241641"/>
            <a:ext cx="9654108" cy="74800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Basics on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2" name="synthesize (6)">
            <a:hlinkClick r:id="" action="ppaction://media"/>
            <a:extLst>
              <a:ext uri="{FF2B5EF4-FFF2-40B4-BE49-F238E27FC236}">
                <a16:creationId xmlns:a16="http://schemas.microsoft.com/office/drawing/2014/main" id="{466D6E69-72E5-E3FC-A9B9-D3D86E76623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94213" y="140334"/>
            <a:ext cx="1259898" cy="1259898"/>
          </a:xfrm>
          <a:prstGeom prst="rect">
            <a:avLst/>
          </a:prstGeom>
        </p:spPr>
      </p:pic>
    </p:spTree>
    <p:extLst>
      <p:ext uri="{BB962C8B-B14F-4D97-AF65-F5344CB8AC3E}">
        <p14:creationId xmlns:p14="http://schemas.microsoft.com/office/powerpoint/2010/main" val="690728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8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204E9BE-4ED1-73BD-BEB0-DC36A86A9CF8}"/>
              </a:ext>
            </a:extLst>
          </p:cNvPr>
          <p:cNvPicPr>
            <a:picLocks noChangeAspect="1"/>
          </p:cNvPicPr>
          <p:nvPr/>
        </p:nvPicPr>
        <p:blipFill>
          <a:blip r:embed="rId5"/>
          <a:stretch>
            <a:fillRect/>
          </a:stretch>
        </p:blipFill>
        <p:spPr>
          <a:xfrm>
            <a:off x="1929372" y="1410706"/>
            <a:ext cx="6461593" cy="5046751"/>
          </a:xfrm>
          <a:prstGeom prst="rect">
            <a:avLst/>
          </a:prstGeom>
        </p:spPr>
      </p:pic>
      <p:sp>
        <p:nvSpPr>
          <p:cNvPr id="8" name="Rectangle 7">
            <a:extLst>
              <a:ext uri="{FF2B5EF4-FFF2-40B4-BE49-F238E27FC236}">
                <a16:creationId xmlns:a16="http://schemas.microsoft.com/office/drawing/2014/main" id="{3060C8FB-9131-1839-9265-204F63B266B1}"/>
              </a:ext>
            </a:extLst>
          </p:cNvPr>
          <p:cNvSpPr/>
          <p:nvPr/>
        </p:nvSpPr>
        <p:spPr>
          <a:xfrm>
            <a:off x="464135" y="1000121"/>
            <a:ext cx="72604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2.4.3 What is Linear Programming?</a:t>
            </a:r>
          </a:p>
        </p:txBody>
      </p:sp>
      <p:sp>
        <p:nvSpPr>
          <p:cNvPr id="10" name="Title 10">
            <a:extLst>
              <a:ext uri="{FF2B5EF4-FFF2-40B4-BE49-F238E27FC236}">
                <a16:creationId xmlns:a16="http://schemas.microsoft.com/office/drawing/2014/main" id="{49772DAC-2206-77AE-5999-9A2FCB938166}"/>
              </a:ext>
            </a:extLst>
          </p:cNvPr>
          <p:cNvSpPr txBox="1">
            <a:spLocks/>
          </p:cNvSpPr>
          <p:nvPr/>
        </p:nvSpPr>
        <p:spPr>
          <a:xfrm>
            <a:off x="446444" y="241641"/>
            <a:ext cx="9654108" cy="74800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Basics on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2" name="synthesize (7)">
            <a:hlinkClick r:id="" action="ppaction://media"/>
            <a:extLst>
              <a:ext uri="{FF2B5EF4-FFF2-40B4-BE49-F238E27FC236}">
                <a16:creationId xmlns:a16="http://schemas.microsoft.com/office/drawing/2014/main" id="{920C87AB-68B7-E1A7-0167-5EE68B5EAB4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00552" y="241641"/>
            <a:ext cx="1300288" cy="1300288"/>
          </a:xfrm>
          <a:prstGeom prst="rect">
            <a:avLst/>
          </a:prstGeom>
        </p:spPr>
      </p:pic>
    </p:spTree>
    <p:extLst>
      <p:ext uri="{BB962C8B-B14F-4D97-AF65-F5344CB8AC3E}">
        <p14:creationId xmlns:p14="http://schemas.microsoft.com/office/powerpoint/2010/main" val="4015798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B7BBECF-E8FD-492F-04DF-58503437953F}"/>
              </a:ext>
            </a:extLst>
          </p:cNvPr>
          <p:cNvPicPr>
            <a:picLocks noChangeAspect="1"/>
          </p:cNvPicPr>
          <p:nvPr/>
        </p:nvPicPr>
        <p:blipFill>
          <a:blip r:embed="rId5"/>
          <a:srcRect l="18523"/>
          <a:stretch/>
        </p:blipFill>
        <p:spPr>
          <a:xfrm>
            <a:off x="2417248" y="1410706"/>
            <a:ext cx="6977764" cy="5086729"/>
          </a:xfrm>
          <a:prstGeom prst="rect">
            <a:avLst/>
          </a:prstGeom>
        </p:spPr>
      </p:pic>
      <p:sp>
        <p:nvSpPr>
          <p:cNvPr id="9" name="Rectangle 8">
            <a:extLst>
              <a:ext uri="{FF2B5EF4-FFF2-40B4-BE49-F238E27FC236}">
                <a16:creationId xmlns:a16="http://schemas.microsoft.com/office/drawing/2014/main" id="{4C62700B-1B38-B51C-A6D3-0C6A686315CA}"/>
              </a:ext>
            </a:extLst>
          </p:cNvPr>
          <p:cNvSpPr/>
          <p:nvPr/>
        </p:nvSpPr>
        <p:spPr>
          <a:xfrm>
            <a:off x="464135" y="1000121"/>
            <a:ext cx="72604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2.4.3 What is Linear Programming?</a:t>
            </a:r>
          </a:p>
        </p:txBody>
      </p:sp>
      <p:sp>
        <p:nvSpPr>
          <p:cNvPr id="10" name="Title 10">
            <a:extLst>
              <a:ext uri="{FF2B5EF4-FFF2-40B4-BE49-F238E27FC236}">
                <a16:creationId xmlns:a16="http://schemas.microsoft.com/office/drawing/2014/main" id="{A77A0815-C28A-2861-24AA-1D253F8CFA69}"/>
              </a:ext>
            </a:extLst>
          </p:cNvPr>
          <p:cNvSpPr txBox="1">
            <a:spLocks/>
          </p:cNvSpPr>
          <p:nvPr/>
        </p:nvSpPr>
        <p:spPr>
          <a:xfrm>
            <a:off x="446444" y="241641"/>
            <a:ext cx="9654108" cy="74800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Basics on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2" name="synthesize (8)">
            <a:hlinkClick r:id="" action="ppaction://media"/>
            <a:extLst>
              <a:ext uri="{FF2B5EF4-FFF2-40B4-BE49-F238E27FC236}">
                <a16:creationId xmlns:a16="http://schemas.microsoft.com/office/drawing/2014/main" id="{E43F61A4-ACD2-4D0B-664D-98BDCEB724B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24633" y="241641"/>
            <a:ext cx="1276626" cy="1276626"/>
          </a:xfrm>
          <a:prstGeom prst="rect">
            <a:avLst/>
          </a:prstGeom>
        </p:spPr>
      </p:pic>
    </p:spTree>
    <p:extLst>
      <p:ext uri="{BB962C8B-B14F-4D97-AF65-F5344CB8AC3E}">
        <p14:creationId xmlns:p14="http://schemas.microsoft.com/office/powerpoint/2010/main" val="481698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9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29</a:t>
            </a:fld>
            <a:endParaRPr lang="sv-SE" sz="1000" b="1" dirty="0">
              <a:solidFill>
                <a:schemeClr val="bg1"/>
              </a:solidFill>
            </a:endParaRPr>
          </a:p>
        </p:txBody>
      </p:sp>
      <p:sp>
        <p:nvSpPr>
          <p:cNvPr id="2" name="Rectangle 1">
            <a:extLst>
              <a:ext uri="{FF2B5EF4-FFF2-40B4-BE49-F238E27FC236}">
                <a16:creationId xmlns:a16="http://schemas.microsoft.com/office/drawing/2014/main" id="{AC9848AE-B8AE-40BA-E580-16F64A4A540E}"/>
              </a:ext>
            </a:extLst>
          </p:cNvPr>
          <p:cNvSpPr/>
          <p:nvPr/>
        </p:nvSpPr>
        <p:spPr>
          <a:xfrm>
            <a:off x="464135" y="628208"/>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2.4.4 Applications of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6C656983-BEF5-B75E-6286-D68B9BD27027}"/>
              </a:ext>
            </a:extLst>
          </p:cNvPr>
          <p:cNvSpPr txBox="1">
            <a:spLocks/>
          </p:cNvSpPr>
          <p:nvPr/>
        </p:nvSpPr>
        <p:spPr>
          <a:xfrm>
            <a:off x="447279" y="-176776"/>
            <a:ext cx="9654108" cy="87760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Basics on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7" name="Rectangle: Rounded Corners 6">
            <a:extLst>
              <a:ext uri="{FF2B5EF4-FFF2-40B4-BE49-F238E27FC236}">
                <a16:creationId xmlns:a16="http://schemas.microsoft.com/office/drawing/2014/main" id="{BCB613B6-0E6E-31D4-957E-BA94504F2A35}"/>
              </a:ext>
            </a:extLst>
          </p:cNvPr>
          <p:cNvSpPr/>
          <p:nvPr/>
        </p:nvSpPr>
        <p:spPr>
          <a:xfrm>
            <a:off x="1858040" y="1096220"/>
            <a:ext cx="3649626" cy="1541721"/>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b="1" dirty="0" err="1">
                <a:solidFill>
                  <a:sysClr val="windowText" lastClr="000000"/>
                </a:solidFill>
              </a:rPr>
              <a:t>Power</a:t>
            </a:r>
            <a:r>
              <a:rPr lang="es-CO" sz="2400" b="1" dirty="0">
                <a:solidFill>
                  <a:sysClr val="windowText" lastClr="000000"/>
                </a:solidFill>
              </a:rPr>
              <a:t> sector </a:t>
            </a:r>
            <a:r>
              <a:rPr lang="es-CO" sz="2400" b="1" dirty="0" err="1">
                <a:solidFill>
                  <a:sysClr val="windowText" lastClr="000000"/>
                </a:solidFill>
              </a:rPr>
              <a:t>capacity</a:t>
            </a:r>
            <a:r>
              <a:rPr lang="es-CO" sz="2400" b="1" dirty="0">
                <a:solidFill>
                  <a:sysClr val="windowText" lastClr="000000"/>
                </a:solidFill>
              </a:rPr>
              <a:t> </a:t>
            </a:r>
            <a:r>
              <a:rPr lang="es-CO" sz="2400" b="1" dirty="0" err="1">
                <a:solidFill>
                  <a:sysClr val="windowText" lastClr="000000"/>
                </a:solidFill>
              </a:rPr>
              <a:t>expansion</a:t>
            </a:r>
            <a:r>
              <a:rPr lang="es-CO" sz="2400" b="1" dirty="0">
                <a:solidFill>
                  <a:sysClr val="windowText" lastClr="000000"/>
                </a:solidFill>
              </a:rPr>
              <a:t> </a:t>
            </a:r>
            <a:r>
              <a:rPr lang="es-CO" sz="2400" b="1" dirty="0" err="1">
                <a:solidFill>
                  <a:sysClr val="windowText" lastClr="000000"/>
                </a:solidFill>
              </a:rPr>
              <a:t>planning</a:t>
            </a:r>
            <a:endParaRPr lang="es-CO" sz="2400" b="1" dirty="0">
              <a:solidFill>
                <a:sysClr val="windowText" lastClr="000000"/>
              </a:solidFill>
            </a:endParaRPr>
          </a:p>
        </p:txBody>
      </p:sp>
      <p:sp>
        <p:nvSpPr>
          <p:cNvPr id="8" name="Rectangle: Rounded Corners 7">
            <a:extLst>
              <a:ext uri="{FF2B5EF4-FFF2-40B4-BE49-F238E27FC236}">
                <a16:creationId xmlns:a16="http://schemas.microsoft.com/office/drawing/2014/main" id="{48FD4FA1-71AD-4F55-1BEF-0196550B7F75}"/>
              </a:ext>
            </a:extLst>
          </p:cNvPr>
          <p:cNvSpPr/>
          <p:nvPr/>
        </p:nvSpPr>
        <p:spPr>
          <a:xfrm>
            <a:off x="1858040" y="2906412"/>
            <a:ext cx="3649626" cy="1541721"/>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b="1" dirty="0" err="1">
                <a:solidFill>
                  <a:sysClr val="windowText" lastClr="000000"/>
                </a:solidFill>
              </a:rPr>
              <a:t>Transport</a:t>
            </a:r>
            <a:r>
              <a:rPr lang="es-CO" sz="2400" b="1" dirty="0">
                <a:solidFill>
                  <a:sysClr val="windowText" lastClr="000000"/>
                </a:solidFill>
              </a:rPr>
              <a:t> sector </a:t>
            </a:r>
            <a:r>
              <a:rPr lang="es-CO" sz="2400" b="1" dirty="0" err="1">
                <a:solidFill>
                  <a:sysClr val="windowText" lastClr="000000"/>
                </a:solidFill>
              </a:rPr>
              <a:t>planning</a:t>
            </a:r>
            <a:endParaRPr lang="es-CO" sz="2400" b="1" dirty="0">
              <a:solidFill>
                <a:sysClr val="windowText" lastClr="000000"/>
              </a:solidFill>
            </a:endParaRPr>
          </a:p>
        </p:txBody>
      </p:sp>
      <p:sp>
        <p:nvSpPr>
          <p:cNvPr id="9" name="Rectangle: Rounded Corners 8">
            <a:extLst>
              <a:ext uri="{FF2B5EF4-FFF2-40B4-BE49-F238E27FC236}">
                <a16:creationId xmlns:a16="http://schemas.microsoft.com/office/drawing/2014/main" id="{F9064B8C-5F9B-B42A-72EE-ED185D781E74}"/>
              </a:ext>
            </a:extLst>
          </p:cNvPr>
          <p:cNvSpPr/>
          <p:nvPr/>
        </p:nvSpPr>
        <p:spPr>
          <a:xfrm>
            <a:off x="7780383" y="1130776"/>
            <a:ext cx="3649626" cy="1541721"/>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b="1" dirty="0">
                <a:solidFill>
                  <a:sysClr val="windowText" lastClr="000000"/>
                </a:solidFill>
              </a:rPr>
              <a:t>Sector </a:t>
            </a:r>
            <a:r>
              <a:rPr lang="es-CO" sz="2400" b="1" dirty="0" err="1">
                <a:solidFill>
                  <a:sysClr val="windowText" lastClr="000000"/>
                </a:solidFill>
              </a:rPr>
              <a:t>coupling</a:t>
            </a:r>
            <a:r>
              <a:rPr lang="es-CO" sz="2400" b="1" dirty="0">
                <a:solidFill>
                  <a:sysClr val="windowText" lastClr="000000"/>
                </a:solidFill>
              </a:rPr>
              <a:t> </a:t>
            </a:r>
            <a:r>
              <a:rPr lang="es-CO" sz="2400" b="1" dirty="0" err="1">
                <a:solidFill>
                  <a:sysClr val="windowText" lastClr="000000"/>
                </a:solidFill>
              </a:rPr>
              <a:t>assessment</a:t>
            </a:r>
            <a:endParaRPr lang="es-CO" sz="2400" b="1" dirty="0">
              <a:solidFill>
                <a:sysClr val="windowText" lastClr="000000"/>
              </a:solidFill>
            </a:endParaRPr>
          </a:p>
        </p:txBody>
      </p:sp>
      <p:sp>
        <p:nvSpPr>
          <p:cNvPr id="10" name="Rectangle: Rounded Corners 9">
            <a:extLst>
              <a:ext uri="{FF2B5EF4-FFF2-40B4-BE49-F238E27FC236}">
                <a16:creationId xmlns:a16="http://schemas.microsoft.com/office/drawing/2014/main" id="{D3E31033-54AC-30E7-7733-C0AB31D750CA}"/>
              </a:ext>
            </a:extLst>
          </p:cNvPr>
          <p:cNvSpPr/>
          <p:nvPr/>
        </p:nvSpPr>
        <p:spPr>
          <a:xfrm>
            <a:off x="7761777" y="2980837"/>
            <a:ext cx="3649626" cy="1541721"/>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s-CO" sz="2400" b="1" dirty="0" err="1">
                <a:solidFill>
                  <a:sysClr val="windowText" lastClr="000000"/>
                </a:solidFill>
              </a:rPr>
              <a:t>Climate</a:t>
            </a:r>
            <a:r>
              <a:rPr lang="es-CO" sz="2400" b="1" dirty="0">
                <a:solidFill>
                  <a:sysClr val="windowText" lastClr="000000"/>
                </a:solidFill>
              </a:rPr>
              <a:t>, </a:t>
            </a:r>
            <a:r>
              <a:rPr lang="es-CO" sz="2400" b="1" dirty="0" err="1">
                <a:solidFill>
                  <a:sysClr val="windowText" lastClr="000000"/>
                </a:solidFill>
              </a:rPr>
              <a:t>Land</a:t>
            </a:r>
            <a:r>
              <a:rPr lang="es-CO" sz="2400" b="1" dirty="0">
                <a:solidFill>
                  <a:sysClr val="windowText" lastClr="000000"/>
                </a:solidFill>
              </a:rPr>
              <a:t>, Energy, </a:t>
            </a:r>
            <a:r>
              <a:rPr lang="es-CO" sz="2400" b="1" dirty="0" err="1">
                <a:solidFill>
                  <a:sysClr val="windowText" lastClr="000000"/>
                </a:solidFill>
              </a:rPr>
              <a:t>Water</a:t>
            </a:r>
            <a:r>
              <a:rPr lang="es-CO" sz="2400" b="1" dirty="0">
                <a:solidFill>
                  <a:sysClr val="windowText" lastClr="000000"/>
                </a:solidFill>
              </a:rPr>
              <a:t> </a:t>
            </a:r>
            <a:r>
              <a:rPr lang="es-CO" sz="2400" b="1" dirty="0" err="1">
                <a:solidFill>
                  <a:sysClr val="windowText" lastClr="000000"/>
                </a:solidFill>
              </a:rPr>
              <a:t>systems</a:t>
            </a:r>
            <a:r>
              <a:rPr lang="es-CO" sz="2400" b="1" dirty="0">
                <a:solidFill>
                  <a:sysClr val="windowText" lastClr="000000"/>
                </a:solidFill>
              </a:rPr>
              <a:t> (</a:t>
            </a:r>
            <a:r>
              <a:rPr lang="es-CO" sz="2400" b="1" dirty="0" err="1">
                <a:solidFill>
                  <a:sysClr val="windowText" lastClr="000000"/>
                </a:solidFill>
              </a:rPr>
              <a:t>CLEWs</a:t>
            </a:r>
            <a:r>
              <a:rPr lang="es-CO" sz="2400" b="1" dirty="0">
                <a:solidFill>
                  <a:sysClr val="windowText" lastClr="000000"/>
                </a:solidFill>
              </a:rPr>
              <a:t>)</a:t>
            </a:r>
          </a:p>
        </p:txBody>
      </p:sp>
      <p:sp>
        <p:nvSpPr>
          <p:cNvPr id="11" name="Rectangle: Rounded Corners 10">
            <a:extLst>
              <a:ext uri="{FF2B5EF4-FFF2-40B4-BE49-F238E27FC236}">
                <a16:creationId xmlns:a16="http://schemas.microsoft.com/office/drawing/2014/main" id="{E91BB6D8-A0A3-21F2-58D3-B5832541D4B1}"/>
              </a:ext>
            </a:extLst>
          </p:cNvPr>
          <p:cNvSpPr/>
          <p:nvPr/>
        </p:nvSpPr>
        <p:spPr>
          <a:xfrm>
            <a:off x="1858040" y="4809641"/>
            <a:ext cx="3649626" cy="1541721"/>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b="1" dirty="0">
                <a:solidFill>
                  <a:sysClr val="windowText" lastClr="000000"/>
                </a:solidFill>
              </a:rPr>
              <a:t>Regional </a:t>
            </a:r>
            <a:r>
              <a:rPr lang="es-CO" sz="2400" b="1" dirty="0" err="1">
                <a:solidFill>
                  <a:sysClr val="windowText" lastClr="000000"/>
                </a:solidFill>
              </a:rPr>
              <a:t>energy</a:t>
            </a:r>
            <a:r>
              <a:rPr lang="es-CO" sz="2400" b="1" dirty="0">
                <a:solidFill>
                  <a:sysClr val="windowText" lastClr="000000"/>
                </a:solidFill>
              </a:rPr>
              <a:t> </a:t>
            </a:r>
            <a:r>
              <a:rPr lang="es-CO" sz="2400" b="1" dirty="0" err="1">
                <a:solidFill>
                  <a:sysClr val="windowText" lastClr="000000"/>
                </a:solidFill>
              </a:rPr>
              <a:t>integration</a:t>
            </a:r>
            <a:r>
              <a:rPr lang="es-CO" sz="2400" b="1" dirty="0">
                <a:solidFill>
                  <a:sysClr val="windowText" lastClr="000000"/>
                </a:solidFill>
              </a:rPr>
              <a:t> </a:t>
            </a:r>
            <a:r>
              <a:rPr lang="es-CO" sz="2400" b="1" dirty="0" err="1">
                <a:solidFill>
                  <a:sysClr val="windowText" lastClr="000000"/>
                </a:solidFill>
              </a:rPr>
              <a:t>analysis</a:t>
            </a:r>
            <a:endParaRPr lang="es-CO" sz="2400" b="1" dirty="0">
              <a:solidFill>
                <a:sysClr val="windowText" lastClr="000000"/>
              </a:solidFill>
            </a:endParaRPr>
          </a:p>
        </p:txBody>
      </p:sp>
      <p:sp>
        <p:nvSpPr>
          <p:cNvPr id="12" name="Rectangle: Rounded Corners 11">
            <a:extLst>
              <a:ext uri="{FF2B5EF4-FFF2-40B4-BE49-F238E27FC236}">
                <a16:creationId xmlns:a16="http://schemas.microsoft.com/office/drawing/2014/main" id="{344919C5-F869-6F74-FC59-E7C2DA31DA44}"/>
              </a:ext>
            </a:extLst>
          </p:cNvPr>
          <p:cNvSpPr/>
          <p:nvPr/>
        </p:nvSpPr>
        <p:spPr>
          <a:xfrm>
            <a:off x="7761777" y="4809641"/>
            <a:ext cx="3649626" cy="1541721"/>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b="1" dirty="0" err="1">
                <a:solidFill>
                  <a:sysClr val="windowText" lastClr="000000"/>
                </a:solidFill>
              </a:rPr>
              <a:t>Economic</a:t>
            </a:r>
            <a:r>
              <a:rPr lang="es-CO" sz="2400" b="1" dirty="0">
                <a:solidFill>
                  <a:sysClr val="windowText" lastClr="000000"/>
                </a:solidFill>
              </a:rPr>
              <a:t> </a:t>
            </a:r>
            <a:r>
              <a:rPr lang="es-CO" sz="2400" b="1" dirty="0" err="1">
                <a:solidFill>
                  <a:sysClr val="windowText" lastClr="000000"/>
                </a:solidFill>
              </a:rPr>
              <a:t>analysis</a:t>
            </a:r>
            <a:r>
              <a:rPr lang="es-CO" sz="2400" b="1" dirty="0">
                <a:solidFill>
                  <a:sysClr val="windowText" lastClr="000000"/>
                </a:solidFill>
              </a:rPr>
              <a:t> </a:t>
            </a:r>
            <a:r>
              <a:rPr lang="es-CO" sz="2400" b="1" dirty="0" err="1">
                <a:solidFill>
                  <a:sysClr val="windowText" lastClr="000000"/>
                </a:solidFill>
              </a:rPr>
              <a:t>of</a:t>
            </a:r>
            <a:r>
              <a:rPr lang="es-CO" sz="2400" b="1" dirty="0">
                <a:solidFill>
                  <a:sysClr val="windowText" lastClr="000000"/>
                </a:solidFill>
              </a:rPr>
              <a:t> </a:t>
            </a:r>
            <a:r>
              <a:rPr lang="es-CO" sz="2400" b="1" dirty="0" err="1">
                <a:solidFill>
                  <a:sysClr val="windowText" lastClr="000000"/>
                </a:solidFill>
              </a:rPr>
              <a:t>energy</a:t>
            </a:r>
            <a:r>
              <a:rPr lang="es-CO" sz="2400" b="1" dirty="0">
                <a:solidFill>
                  <a:sysClr val="windowText" lastClr="000000"/>
                </a:solidFill>
              </a:rPr>
              <a:t> </a:t>
            </a:r>
            <a:r>
              <a:rPr lang="es-CO" sz="2400" b="1" dirty="0" err="1">
                <a:solidFill>
                  <a:sysClr val="windowText" lastClr="000000"/>
                </a:solidFill>
              </a:rPr>
              <a:t>policies</a:t>
            </a:r>
            <a:endParaRPr lang="es-CO" sz="2400" b="1" dirty="0">
              <a:solidFill>
                <a:sysClr val="windowText" lastClr="000000"/>
              </a:solidFill>
            </a:endParaRPr>
          </a:p>
        </p:txBody>
      </p:sp>
      <p:pic>
        <p:nvPicPr>
          <p:cNvPr id="13" name="Graphic 12" descr="Electric Tower with solid fill">
            <a:extLst>
              <a:ext uri="{FF2B5EF4-FFF2-40B4-BE49-F238E27FC236}">
                <a16:creationId xmlns:a16="http://schemas.microsoft.com/office/drawing/2014/main" id="{270F6644-18DC-F8D8-9EA4-6A8C5BC176C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0927" y="1189256"/>
            <a:ext cx="1314715" cy="1314715"/>
          </a:xfrm>
          <a:prstGeom prst="rect">
            <a:avLst/>
          </a:prstGeom>
        </p:spPr>
      </p:pic>
      <p:pic>
        <p:nvPicPr>
          <p:cNvPr id="14" name="Graphic 13" descr="Car with solid fill">
            <a:extLst>
              <a:ext uri="{FF2B5EF4-FFF2-40B4-BE49-F238E27FC236}">
                <a16:creationId xmlns:a16="http://schemas.microsoft.com/office/drawing/2014/main" id="{A592C996-55C7-6648-4FE4-C559ED73D4A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0927" y="2947347"/>
            <a:ext cx="1318443" cy="1318443"/>
          </a:xfrm>
          <a:prstGeom prst="rect">
            <a:avLst/>
          </a:prstGeom>
        </p:spPr>
      </p:pic>
      <p:pic>
        <p:nvPicPr>
          <p:cNvPr id="15" name="Graphic 14" descr="North America with solid fill">
            <a:extLst>
              <a:ext uri="{FF2B5EF4-FFF2-40B4-BE49-F238E27FC236}">
                <a16:creationId xmlns:a16="http://schemas.microsoft.com/office/drawing/2014/main" id="{C667F443-DCC6-8F59-191C-6B48D5518A1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35017" y="4741596"/>
            <a:ext cx="1566533" cy="1566533"/>
          </a:xfrm>
          <a:prstGeom prst="rect">
            <a:avLst/>
          </a:prstGeom>
        </p:spPr>
      </p:pic>
      <p:pic>
        <p:nvPicPr>
          <p:cNvPr id="16" name="Graphic 15" descr="Factory with solid fill">
            <a:extLst>
              <a:ext uri="{FF2B5EF4-FFF2-40B4-BE49-F238E27FC236}">
                <a16:creationId xmlns:a16="http://schemas.microsoft.com/office/drawing/2014/main" id="{99D3A9B3-F0D6-71B6-C50E-462CB2905ED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305999" y="1156470"/>
            <a:ext cx="1421219" cy="1421219"/>
          </a:xfrm>
          <a:prstGeom prst="rect">
            <a:avLst/>
          </a:prstGeom>
        </p:spPr>
      </p:pic>
      <p:pic>
        <p:nvPicPr>
          <p:cNvPr id="17" name="Graphic 16" descr="Crops with solid fill">
            <a:extLst>
              <a:ext uri="{FF2B5EF4-FFF2-40B4-BE49-F238E27FC236}">
                <a16:creationId xmlns:a16="http://schemas.microsoft.com/office/drawing/2014/main" id="{EEA70529-1863-5167-A014-F19FAF15CDE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305999" y="3007424"/>
            <a:ext cx="1325526" cy="1325526"/>
          </a:xfrm>
          <a:prstGeom prst="rect">
            <a:avLst/>
          </a:prstGeom>
        </p:spPr>
      </p:pic>
      <p:pic>
        <p:nvPicPr>
          <p:cNvPr id="18" name="Graphic 17" descr="Money with solid fill">
            <a:extLst>
              <a:ext uri="{FF2B5EF4-FFF2-40B4-BE49-F238E27FC236}">
                <a16:creationId xmlns:a16="http://schemas.microsoft.com/office/drawing/2014/main" id="{22927FC3-7EBD-E71E-BC8F-217D0AA4E4D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210306" y="4809641"/>
            <a:ext cx="1421219" cy="1421219"/>
          </a:xfrm>
          <a:prstGeom prst="rect">
            <a:avLst/>
          </a:prstGeom>
        </p:spPr>
      </p:pic>
      <p:pic>
        <p:nvPicPr>
          <p:cNvPr id="19" name="Picture 4" descr="Enlace - Iconos gratis de multimedia">
            <a:hlinkClick r:id="rId17"/>
            <a:extLst>
              <a:ext uri="{FF2B5EF4-FFF2-40B4-BE49-F238E27FC236}">
                <a16:creationId xmlns:a16="http://schemas.microsoft.com/office/drawing/2014/main" id="{16E34367-90E5-D2BB-4987-A3BEDD025C84}"/>
              </a:ext>
            </a:extLst>
          </p:cNvPr>
          <p:cNvPicPr>
            <a:picLocks noChangeAspect="1" noChangeArrowheads="1"/>
          </p:cNvPicPr>
          <p:nvPr/>
        </p:nvPicPr>
        <p:blipFill>
          <a:blip r:embed="rId18">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71732" y="2150432"/>
            <a:ext cx="691115" cy="69111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Enlace - Iconos gratis de multimedia">
            <a:hlinkClick r:id="rId19"/>
            <a:extLst>
              <a:ext uri="{FF2B5EF4-FFF2-40B4-BE49-F238E27FC236}">
                <a16:creationId xmlns:a16="http://schemas.microsoft.com/office/drawing/2014/main" id="{C4118547-58AE-CC60-56EC-15AD4E9CDF5B}"/>
              </a:ext>
            </a:extLst>
          </p:cNvPr>
          <p:cNvPicPr>
            <a:picLocks noChangeAspect="1" noChangeArrowheads="1"/>
          </p:cNvPicPr>
          <p:nvPr/>
        </p:nvPicPr>
        <p:blipFill>
          <a:blip r:embed="rId18">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139248" y="5885302"/>
            <a:ext cx="691115" cy="69111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Enlace - Iconos gratis de multimedia">
            <a:hlinkClick r:id="rId20"/>
            <a:extLst>
              <a:ext uri="{FF2B5EF4-FFF2-40B4-BE49-F238E27FC236}">
                <a16:creationId xmlns:a16="http://schemas.microsoft.com/office/drawing/2014/main" id="{3F67CBCC-4985-BE22-0B80-773E5DE5ED6A}"/>
              </a:ext>
            </a:extLst>
          </p:cNvPr>
          <p:cNvPicPr>
            <a:picLocks noChangeAspect="1" noChangeArrowheads="1"/>
          </p:cNvPicPr>
          <p:nvPr/>
        </p:nvPicPr>
        <p:blipFill>
          <a:blip r:embed="rId18">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34708" y="4050481"/>
            <a:ext cx="691115" cy="69111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Enlace - Iconos gratis de multimedia">
            <a:hlinkClick r:id="rId21"/>
            <a:extLst>
              <a:ext uri="{FF2B5EF4-FFF2-40B4-BE49-F238E27FC236}">
                <a16:creationId xmlns:a16="http://schemas.microsoft.com/office/drawing/2014/main" id="{51385D28-CDC5-5F9D-5D94-03C66E08C3F9}"/>
              </a:ext>
            </a:extLst>
          </p:cNvPr>
          <p:cNvPicPr>
            <a:picLocks noChangeAspect="1" noChangeArrowheads="1"/>
          </p:cNvPicPr>
          <p:nvPr/>
        </p:nvPicPr>
        <p:blipFill>
          <a:blip r:embed="rId18">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30974" y="3960623"/>
            <a:ext cx="691115" cy="69111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Enlace - Iconos gratis de multimedia">
            <a:hlinkClick r:id="rId22"/>
            <a:extLst>
              <a:ext uri="{FF2B5EF4-FFF2-40B4-BE49-F238E27FC236}">
                <a16:creationId xmlns:a16="http://schemas.microsoft.com/office/drawing/2014/main" id="{3BED21E2-70DE-523C-4933-33D82CCC4386}"/>
              </a:ext>
            </a:extLst>
          </p:cNvPr>
          <p:cNvPicPr>
            <a:picLocks noChangeAspect="1" noChangeArrowheads="1"/>
          </p:cNvPicPr>
          <p:nvPr/>
        </p:nvPicPr>
        <p:blipFill>
          <a:blip r:embed="rId18">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33816" y="2146180"/>
            <a:ext cx="691115" cy="69111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Enlace - Iconos gratis de multimedia">
            <a:hlinkClick r:id="rId23"/>
            <a:extLst>
              <a:ext uri="{FF2B5EF4-FFF2-40B4-BE49-F238E27FC236}">
                <a16:creationId xmlns:a16="http://schemas.microsoft.com/office/drawing/2014/main" id="{77B001AD-6A7E-6EF8-6DBA-5B40C562C40A}"/>
              </a:ext>
            </a:extLst>
          </p:cNvPr>
          <p:cNvPicPr>
            <a:picLocks noChangeAspect="1" noChangeArrowheads="1"/>
          </p:cNvPicPr>
          <p:nvPr/>
        </p:nvPicPr>
        <p:blipFill>
          <a:blip r:embed="rId18">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33816" y="5885302"/>
            <a:ext cx="691115" cy="691115"/>
          </a:xfrm>
          <a:prstGeom prst="rect">
            <a:avLst/>
          </a:prstGeom>
          <a:noFill/>
          <a:extLst>
            <a:ext uri="{909E8E84-426E-40DD-AFC4-6F175D3DCCD1}">
              <a14:hiddenFill xmlns:a14="http://schemas.microsoft.com/office/drawing/2010/main">
                <a:solidFill>
                  <a:srgbClr val="FFFFFF"/>
                </a:solidFill>
              </a14:hiddenFill>
            </a:ext>
          </a:extLst>
        </p:spPr>
      </p:pic>
      <p:pic>
        <p:nvPicPr>
          <p:cNvPr id="4" name="synthesize (37)">
            <a:hlinkClick r:id="" action="ppaction://media"/>
            <a:extLst>
              <a:ext uri="{FF2B5EF4-FFF2-40B4-BE49-F238E27FC236}">
                <a16:creationId xmlns:a16="http://schemas.microsoft.com/office/drawing/2014/main" id="{FBCA3419-2744-A534-1C7C-ABFF7117EFEE}"/>
              </a:ext>
            </a:extLst>
          </p:cNvPr>
          <p:cNvPicPr>
            <a:picLocks noChangeAspect="1"/>
          </p:cNvPicPr>
          <p:nvPr>
            <a:audioFile r:link="rId2"/>
            <p:extLst>
              <p:ext uri="{DAA4B4D4-6D71-4841-9C94-3DE7FCFB9230}">
                <p14:media xmlns:p14="http://schemas.microsoft.com/office/powerpoint/2010/main" r:embed="rId1"/>
              </p:ext>
            </p:extLst>
          </p:nvPr>
        </p:nvPicPr>
        <p:blipFill>
          <a:blip r:embed="rId24"/>
          <a:stretch>
            <a:fillRect/>
          </a:stretch>
        </p:blipFill>
        <p:spPr>
          <a:xfrm>
            <a:off x="7334182" y="87597"/>
            <a:ext cx="844568" cy="844568"/>
          </a:xfrm>
          <a:prstGeom prst="rect">
            <a:avLst/>
          </a:prstGeom>
        </p:spPr>
      </p:pic>
    </p:spTree>
    <p:extLst>
      <p:ext uri="{BB962C8B-B14F-4D97-AF65-F5344CB8AC3E}">
        <p14:creationId xmlns:p14="http://schemas.microsoft.com/office/powerpoint/2010/main" val="424333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0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2.1.1 Introducing Energy Systems</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Energy System Modelling</a:t>
            </a:r>
            <a:endParaRPr lang="en-US" dirty="0">
              <a:cs typeface="Calibri Light" panose="020F0302020204030204"/>
            </a:endParaRPr>
          </a:p>
        </p:txBody>
      </p:sp>
      <p:graphicFrame>
        <p:nvGraphicFramePr>
          <p:cNvPr id="6" name="Diagram 9">
            <a:extLst>
              <a:ext uri="{FF2B5EF4-FFF2-40B4-BE49-F238E27FC236}">
                <a16:creationId xmlns:a16="http://schemas.microsoft.com/office/drawing/2014/main" id="{B9769D7F-9D2C-C387-59E6-A83E1AD38A09}"/>
              </a:ext>
            </a:extLst>
          </p:cNvPr>
          <p:cNvGraphicFramePr/>
          <p:nvPr>
            <p:extLst>
              <p:ext uri="{D42A27DB-BD31-4B8C-83A1-F6EECF244321}">
                <p14:modId xmlns:p14="http://schemas.microsoft.com/office/powerpoint/2010/main" val="675150912"/>
              </p:ext>
            </p:extLst>
          </p:nvPr>
        </p:nvGraphicFramePr>
        <p:xfrm>
          <a:off x="343847" y="1288917"/>
          <a:ext cx="10991131" cy="540064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Rectangle 8">
            <a:extLst>
              <a:ext uri="{FF2B5EF4-FFF2-40B4-BE49-F238E27FC236}">
                <a16:creationId xmlns:a16="http://schemas.microsoft.com/office/drawing/2014/main" id="{52B02FC6-CA89-F4F4-C130-887746F47ABE}"/>
              </a:ext>
            </a:extLst>
          </p:cNvPr>
          <p:cNvSpPr/>
          <p:nvPr/>
        </p:nvSpPr>
        <p:spPr>
          <a:xfrm>
            <a:off x="343847" y="1525141"/>
            <a:ext cx="10537513" cy="400110"/>
          </a:xfrm>
          <a:prstGeom prst="rect">
            <a:avLst/>
          </a:prstGeom>
        </p:spPr>
        <p:txBody>
          <a:bodyPr wrap="square" lIns="91440" tIns="45720" rIns="91440" bIns="45720" anchor="t">
            <a:spAutoFit/>
          </a:bodyPr>
          <a:lstStyle/>
          <a:p>
            <a:pPr>
              <a:spcAft>
                <a:spcPts val="1200"/>
              </a:spcAft>
              <a:buClrTx/>
              <a:buFontTx/>
              <a:buNone/>
            </a:pPr>
            <a:r>
              <a:rPr lang="en-ZA" sz="2000" kern="1200" dirty="0">
                <a:solidFill>
                  <a:prstClr val="black"/>
                </a:solidFill>
                <a:latin typeface="Open Sans"/>
                <a:ea typeface="Open Sans" panose="020B0606030504020204" pitchFamily="34" charset="0"/>
                <a:cs typeface="Open Sans" panose="020B0606030504020204" pitchFamily="34" charset="0"/>
              </a:rPr>
              <a:t>Energy systems include everything from fuel production to final energy consumption</a:t>
            </a:r>
            <a:endParaRPr lang="en-ZA" sz="2000" b="1" kern="1200" dirty="0">
              <a:solidFill>
                <a:srgbClr val="5B9BD5">
                  <a:lumMod val="60000"/>
                  <a:lumOff val="40000"/>
                </a:srgbClr>
              </a:solidFill>
              <a:latin typeface="Open Sans"/>
              <a:ea typeface="Open Sans" panose="020B0606030504020204" pitchFamily="34" charset="0"/>
              <a:cs typeface="Open Sans" panose="020B0606030504020204" pitchFamily="34" charset="0"/>
            </a:endParaRPr>
          </a:p>
        </p:txBody>
      </p:sp>
      <p:pic>
        <p:nvPicPr>
          <p:cNvPr id="2" name="synthesize (20)">
            <a:hlinkClick r:id="" action="ppaction://media"/>
            <a:extLst>
              <a:ext uri="{FF2B5EF4-FFF2-40B4-BE49-F238E27FC236}">
                <a16:creationId xmlns:a16="http://schemas.microsoft.com/office/drawing/2014/main" id="{219521BD-5070-9C8F-DD99-52BDAEF892A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308045" y="142288"/>
            <a:ext cx="1146629" cy="1146629"/>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4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30</a:t>
            </a:fld>
            <a:endParaRPr lang="sv-SE" sz="1000" b="1" dirty="0">
              <a:solidFill>
                <a:schemeClr val="bg1"/>
              </a:solidFill>
            </a:endParaRPr>
          </a:p>
        </p:txBody>
      </p:sp>
      <p:sp>
        <p:nvSpPr>
          <p:cNvPr id="2" name="Rectangle 1">
            <a:extLst>
              <a:ext uri="{FF2B5EF4-FFF2-40B4-BE49-F238E27FC236}">
                <a16:creationId xmlns:a16="http://schemas.microsoft.com/office/drawing/2014/main" id="{BCE99EF5-E230-FC0E-8FD8-108FA6921CC7}"/>
              </a:ext>
            </a:extLst>
          </p:cNvPr>
          <p:cNvSpPr/>
          <p:nvPr/>
        </p:nvSpPr>
        <p:spPr>
          <a:xfrm>
            <a:off x="464135" y="1000121"/>
            <a:ext cx="72604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2.4.5 Modelling User Interface for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(MUIO)</a:t>
            </a:r>
          </a:p>
        </p:txBody>
      </p:sp>
      <p:sp>
        <p:nvSpPr>
          <p:cNvPr id="28" name="Title 10">
            <a:extLst>
              <a:ext uri="{FF2B5EF4-FFF2-40B4-BE49-F238E27FC236}">
                <a16:creationId xmlns:a16="http://schemas.microsoft.com/office/drawing/2014/main" id="{6541455E-4F4A-6AE4-3984-14A8ED01441B}"/>
              </a:ext>
            </a:extLst>
          </p:cNvPr>
          <p:cNvSpPr txBox="1">
            <a:spLocks/>
          </p:cNvSpPr>
          <p:nvPr/>
        </p:nvSpPr>
        <p:spPr>
          <a:xfrm>
            <a:off x="446444" y="241641"/>
            <a:ext cx="9654108" cy="74800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Basics on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29" name="Picture 28">
            <a:extLst>
              <a:ext uri="{FF2B5EF4-FFF2-40B4-BE49-F238E27FC236}">
                <a16:creationId xmlns:a16="http://schemas.microsoft.com/office/drawing/2014/main" id="{BAC914C6-6003-AEAD-2C29-D306BCD4FC94}"/>
              </a:ext>
            </a:extLst>
          </p:cNvPr>
          <p:cNvPicPr>
            <a:picLocks noChangeAspect="1"/>
          </p:cNvPicPr>
          <p:nvPr/>
        </p:nvPicPr>
        <p:blipFill>
          <a:blip r:embed="rId5"/>
          <a:stretch>
            <a:fillRect/>
          </a:stretch>
        </p:blipFill>
        <p:spPr>
          <a:xfrm>
            <a:off x="1344653" y="1517351"/>
            <a:ext cx="9233570" cy="4910144"/>
          </a:xfrm>
          <a:prstGeom prst="rect">
            <a:avLst/>
          </a:prstGeom>
        </p:spPr>
      </p:pic>
      <p:sp>
        <p:nvSpPr>
          <p:cNvPr id="30" name="Rectangle: Rounded Corners 29">
            <a:extLst>
              <a:ext uri="{FF2B5EF4-FFF2-40B4-BE49-F238E27FC236}">
                <a16:creationId xmlns:a16="http://schemas.microsoft.com/office/drawing/2014/main" id="{64A02132-7F59-3E39-D215-DE09227F3FFF}"/>
              </a:ext>
            </a:extLst>
          </p:cNvPr>
          <p:cNvSpPr/>
          <p:nvPr/>
        </p:nvSpPr>
        <p:spPr>
          <a:xfrm>
            <a:off x="6099607" y="3684817"/>
            <a:ext cx="3935306" cy="2245907"/>
          </a:xfrm>
          <a:prstGeom prst="roundRect">
            <a:avLst/>
          </a:prstGeom>
          <a:solidFill>
            <a:schemeClr val="accent3">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2400" b="1" dirty="0" err="1"/>
              <a:t>User-friendly</a:t>
            </a:r>
            <a:r>
              <a:rPr lang="es-CO" sz="2400" b="1" dirty="0"/>
              <a:t> interface </a:t>
            </a:r>
            <a:r>
              <a:rPr lang="es-CO" sz="2400" b="1" dirty="0" err="1"/>
              <a:t>for</a:t>
            </a:r>
            <a:r>
              <a:rPr lang="es-CO" sz="2400" b="1" dirty="0"/>
              <a:t> </a:t>
            </a:r>
            <a:r>
              <a:rPr lang="es-CO" sz="2400" b="1" dirty="0" err="1"/>
              <a:t>teaching</a:t>
            </a:r>
            <a:r>
              <a:rPr lang="es-CO" sz="2400" b="1" dirty="0"/>
              <a:t> and </a:t>
            </a:r>
            <a:r>
              <a:rPr lang="es-CO" sz="2400" b="1" dirty="0" err="1"/>
              <a:t>development</a:t>
            </a:r>
            <a:r>
              <a:rPr lang="es-CO" sz="2400" b="1" dirty="0"/>
              <a:t> </a:t>
            </a:r>
            <a:r>
              <a:rPr lang="es-CO" sz="2400" b="1" dirty="0" err="1"/>
              <a:t>of</a:t>
            </a:r>
            <a:r>
              <a:rPr lang="es-CO" sz="2400" b="1" dirty="0"/>
              <a:t> </a:t>
            </a:r>
            <a:r>
              <a:rPr lang="es-CO" sz="2400" b="1" dirty="0" err="1"/>
              <a:t>basic</a:t>
            </a:r>
            <a:r>
              <a:rPr lang="es-CO" sz="2400" b="1" dirty="0"/>
              <a:t> and </a:t>
            </a:r>
            <a:r>
              <a:rPr lang="es-CO" sz="2400" b="1" dirty="0" err="1"/>
              <a:t>intermediate</a:t>
            </a:r>
            <a:r>
              <a:rPr lang="es-CO" sz="2400" b="1" dirty="0"/>
              <a:t> </a:t>
            </a:r>
            <a:r>
              <a:rPr lang="es-CO" sz="2400" b="1" dirty="0" err="1"/>
              <a:t>models</a:t>
            </a:r>
            <a:endParaRPr lang="es-CO" sz="2400" b="1" dirty="0"/>
          </a:p>
        </p:txBody>
      </p:sp>
      <p:pic>
        <p:nvPicPr>
          <p:cNvPr id="4" name="synthesize (38)">
            <a:hlinkClick r:id="" action="ppaction://media"/>
            <a:extLst>
              <a:ext uri="{FF2B5EF4-FFF2-40B4-BE49-F238E27FC236}">
                <a16:creationId xmlns:a16="http://schemas.microsoft.com/office/drawing/2014/main" id="{D1859B48-0399-04F5-5F2E-90C07CD84BD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538940" y="63657"/>
            <a:ext cx="1056640" cy="1056640"/>
          </a:xfrm>
          <a:prstGeom prst="rect">
            <a:avLst/>
          </a:prstGeom>
        </p:spPr>
      </p:pic>
    </p:spTree>
    <p:extLst>
      <p:ext uri="{BB962C8B-B14F-4D97-AF65-F5344CB8AC3E}">
        <p14:creationId xmlns:p14="http://schemas.microsoft.com/office/powerpoint/2010/main" val="3812016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6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6510443-B4E9-1677-B429-31D3F2A5BCA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C94794C-C3ED-B242-1456-5D380DF152E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31</a:t>
            </a:fld>
            <a:endParaRPr lang="sv-SE" sz="1000" b="1" dirty="0">
              <a:solidFill>
                <a:schemeClr val="bg1"/>
              </a:solidFill>
            </a:endParaRPr>
          </a:p>
        </p:txBody>
      </p:sp>
      <p:sp>
        <p:nvSpPr>
          <p:cNvPr id="2" name="Rectangle 1">
            <a:extLst>
              <a:ext uri="{FF2B5EF4-FFF2-40B4-BE49-F238E27FC236}">
                <a16:creationId xmlns:a16="http://schemas.microsoft.com/office/drawing/2014/main" id="{21A2013B-1CB4-9939-CA8B-EE747D05CA7F}"/>
              </a:ext>
            </a:extLst>
          </p:cNvPr>
          <p:cNvSpPr/>
          <p:nvPr/>
        </p:nvSpPr>
        <p:spPr>
          <a:xfrm>
            <a:off x="464135" y="1000121"/>
            <a:ext cx="72604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Advantages of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as energy modelling tool</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28" name="Title 10">
            <a:extLst>
              <a:ext uri="{FF2B5EF4-FFF2-40B4-BE49-F238E27FC236}">
                <a16:creationId xmlns:a16="http://schemas.microsoft.com/office/drawing/2014/main" id="{709F7219-2B77-944E-E858-69859A70E298}"/>
              </a:ext>
            </a:extLst>
          </p:cNvPr>
          <p:cNvSpPr txBox="1">
            <a:spLocks/>
          </p:cNvSpPr>
          <p:nvPr/>
        </p:nvSpPr>
        <p:spPr>
          <a:xfrm>
            <a:off x="446444" y="241641"/>
            <a:ext cx="9654108" cy="74800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Basics of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graphicFrame>
        <p:nvGraphicFramePr>
          <p:cNvPr id="4" name="Diagram 3">
            <a:extLst>
              <a:ext uri="{FF2B5EF4-FFF2-40B4-BE49-F238E27FC236}">
                <a16:creationId xmlns:a16="http://schemas.microsoft.com/office/drawing/2014/main" id="{ABE63DEE-F04A-D674-2DB9-0D032E52DC3A}"/>
              </a:ext>
            </a:extLst>
          </p:cNvPr>
          <p:cNvGraphicFramePr/>
          <p:nvPr>
            <p:extLst>
              <p:ext uri="{D42A27DB-BD31-4B8C-83A1-F6EECF244321}">
                <p14:modId xmlns:p14="http://schemas.microsoft.com/office/powerpoint/2010/main" val="3848097604"/>
              </p:ext>
            </p:extLst>
          </p:nvPr>
        </p:nvGraphicFramePr>
        <p:xfrm>
          <a:off x="439657" y="1467294"/>
          <a:ext cx="11032873" cy="493350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synthesize (39)">
            <a:hlinkClick r:id="" action="ppaction://media"/>
            <a:extLst>
              <a:ext uri="{FF2B5EF4-FFF2-40B4-BE49-F238E27FC236}">
                <a16:creationId xmlns:a16="http://schemas.microsoft.com/office/drawing/2014/main" id="{606AFFAC-155E-3BF2-A3BC-41D9C54BD3A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724633" y="83438"/>
            <a:ext cx="1145032" cy="1145032"/>
          </a:xfrm>
          <a:prstGeom prst="rect">
            <a:avLst/>
          </a:prstGeom>
        </p:spPr>
      </p:pic>
    </p:spTree>
    <p:extLst>
      <p:ext uri="{BB962C8B-B14F-4D97-AF65-F5344CB8AC3E}">
        <p14:creationId xmlns:p14="http://schemas.microsoft.com/office/powerpoint/2010/main" val="66405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08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32</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559668" y="179223"/>
            <a:ext cx="7651304" cy="80461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2.4 References</a:t>
            </a:r>
          </a:p>
        </p:txBody>
      </p:sp>
      <p:sp>
        <p:nvSpPr>
          <p:cNvPr id="4" name="TextBox 3">
            <a:extLst>
              <a:ext uri="{FF2B5EF4-FFF2-40B4-BE49-F238E27FC236}">
                <a16:creationId xmlns:a16="http://schemas.microsoft.com/office/drawing/2014/main" id="{17AD43E5-AB0E-90F8-06FE-CE5A73D64BD4}"/>
              </a:ext>
            </a:extLst>
          </p:cNvPr>
          <p:cNvSpPr txBox="1"/>
          <p:nvPr/>
        </p:nvSpPr>
        <p:spPr>
          <a:xfrm>
            <a:off x="382137" y="1161263"/>
            <a:ext cx="11095630" cy="60324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dirty="0" err="1">
                <a:latin typeface="Open Sans"/>
                <a:ea typeface="Open Sans" panose="020B0606030504020204" pitchFamily="34" charset="0"/>
                <a:cs typeface="Open Sans" panose="020B0606030504020204" pitchFamily="34" charset="0"/>
              </a:rPr>
              <a:t>Gardumi</a:t>
            </a:r>
            <a:r>
              <a:rPr lang="en-GB" sz="1600" dirty="0">
                <a:latin typeface="Open Sans"/>
                <a:ea typeface="Open Sans" panose="020B0606030504020204" pitchFamily="34" charset="0"/>
                <a:cs typeface="Open Sans" panose="020B0606030504020204" pitchFamily="34" charset="0"/>
              </a:rPr>
              <a:t> F, </a:t>
            </a:r>
            <a:r>
              <a:rPr lang="en-GB" sz="1600" dirty="0" err="1">
                <a:latin typeface="Open Sans"/>
                <a:ea typeface="Open Sans" panose="020B0606030504020204" pitchFamily="34" charset="0"/>
                <a:cs typeface="Open Sans" panose="020B0606030504020204" pitchFamily="34" charset="0"/>
              </a:rPr>
              <a:t>Shivakumar</a:t>
            </a:r>
            <a:r>
              <a:rPr lang="en-GB" sz="1600" dirty="0">
                <a:latin typeface="Open Sans"/>
                <a:ea typeface="Open Sans" panose="020B0606030504020204" pitchFamily="34" charset="0"/>
                <a:cs typeface="Open Sans" panose="020B0606030504020204" pitchFamily="34" charset="0"/>
              </a:rPr>
              <a:t> A, Morrison R, </a:t>
            </a:r>
            <a:r>
              <a:rPr lang="en-GB" sz="1600" dirty="0" err="1">
                <a:latin typeface="Open Sans"/>
                <a:ea typeface="Open Sans" panose="020B0606030504020204" pitchFamily="34" charset="0"/>
                <a:cs typeface="Open Sans" panose="020B0606030504020204" pitchFamily="34" charset="0"/>
              </a:rPr>
              <a:t>Taliotis</a:t>
            </a:r>
            <a:r>
              <a:rPr lang="en-GB" sz="1600" dirty="0">
                <a:latin typeface="Open Sans"/>
                <a:ea typeface="Open Sans" panose="020B0606030504020204" pitchFamily="34" charset="0"/>
                <a:cs typeface="Open Sans" panose="020B0606030504020204" pitchFamily="34" charset="0"/>
              </a:rPr>
              <a:t> C, Broad O, </a:t>
            </a:r>
            <a:r>
              <a:rPr lang="en-GB" sz="1600" dirty="0" err="1">
                <a:latin typeface="Open Sans"/>
                <a:ea typeface="Open Sans" panose="020B0606030504020204" pitchFamily="34" charset="0"/>
                <a:cs typeface="Open Sans" panose="020B0606030504020204" pitchFamily="34" charset="0"/>
              </a:rPr>
              <a:t>Beltramo</a:t>
            </a:r>
            <a:r>
              <a:rPr lang="en-GB" sz="1600" dirty="0">
                <a:latin typeface="Open Sans"/>
                <a:ea typeface="Open Sans" panose="020B0606030504020204" pitchFamily="34" charset="0"/>
                <a:cs typeface="Open Sans" panose="020B0606030504020204" pitchFamily="34" charset="0"/>
              </a:rPr>
              <a:t> A, et al. From the development of an open-source energy modelling tool to its application and the creation of communities of practice: The example of </a:t>
            </a:r>
            <a:r>
              <a:rPr lang="en-GB" sz="1600" dirty="0" err="1">
                <a:latin typeface="Open Sans"/>
                <a:ea typeface="Open Sans" panose="020B0606030504020204" pitchFamily="34" charset="0"/>
                <a:cs typeface="Open Sans" panose="020B0606030504020204" pitchFamily="34" charset="0"/>
              </a:rPr>
              <a:t>OSeMOSYS</a:t>
            </a:r>
            <a:r>
              <a:rPr lang="en-GB" sz="1600" dirty="0">
                <a:latin typeface="Open Sans"/>
                <a:ea typeface="Open Sans" panose="020B0606030504020204" pitchFamily="34" charset="0"/>
                <a:cs typeface="Open Sans" panose="020B0606030504020204" pitchFamily="34" charset="0"/>
              </a:rPr>
              <a:t>. Energy </a:t>
            </a:r>
            <a:r>
              <a:rPr lang="en-GB" sz="1600" dirty="0" err="1">
                <a:latin typeface="Open Sans"/>
                <a:ea typeface="Open Sans" panose="020B0606030504020204" pitchFamily="34" charset="0"/>
                <a:cs typeface="Open Sans" panose="020B0606030504020204" pitchFamily="34" charset="0"/>
              </a:rPr>
              <a:t>Strateg</a:t>
            </a:r>
            <a:r>
              <a:rPr lang="en-GB" sz="1600" dirty="0">
                <a:latin typeface="Open Sans"/>
                <a:ea typeface="Open Sans" panose="020B0606030504020204" pitchFamily="34" charset="0"/>
                <a:cs typeface="Open Sans" panose="020B0606030504020204" pitchFamily="34" charset="0"/>
              </a:rPr>
              <a:t> Rev. 2018 Apr 1;20:209–28.  </a:t>
            </a:r>
          </a:p>
          <a:p>
            <a:pPr marL="342900" indent="-342900">
              <a:buAutoNum type="arabicPeriod"/>
            </a:pPr>
            <a:endParaRPr lang="en-GB" sz="1600" dirty="0">
              <a:latin typeface="Open Sans"/>
              <a:ea typeface="Open Sans" panose="020B0606030504020204" pitchFamily="34" charset="0"/>
              <a:cs typeface="Open Sans" panose="020B0606030504020204" pitchFamily="34" charset="0"/>
            </a:endParaRPr>
          </a:p>
          <a:p>
            <a:pPr marL="342900" indent="-342900">
              <a:buAutoNum type="arabicPeriod"/>
            </a:pPr>
            <a:r>
              <a:rPr lang="en-GB" sz="1600" dirty="0" err="1">
                <a:latin typeface="Open Sans"/>
                <a:ea typeface="Open Sans" panose="020B0606030504020204" pitchFamily="34" charset="0"/>
                <a:cs typeface="Open Sans" panose="020B0606030504020204" pitchFamily="34" charset="0"/>
              </a:rPr>
              <a:t>Löffler</a:t>
            </a:r>
            <a:r>
              <a:rPr lang="en-GB" sz="1600" dirty="0">
                <a:latin typeface="Open Sans"/>
                <a:ea typeface="Open Sans" panose="020B0606030504020204" pitchFamily="34" charset="0"/>
                <a:cs typeface="Open Sans" panose="020B0606030504020204" pitchFamily="34" charset="0"/>
              </a:rPr>
              <a:t>, K.; </a:t>
            </a:r>
            <a:r>
              <a:rPr lang="en-GB" sz="1600" dirty="0" err="1">
                <a:latin typeface="Open Sans"/>
                <a:ea typeface="Open Sans" panose="020B0606030504020204" pitchFamily="34" charset="0"/>
                <a:cs typeface="Open Sans" panose="020B0606030504020204" pitchFamily="34" charset="0"/>
              </a:rPr>
              <a:t>Hainsch</a:t>
            </a:r>
            <a:r>
              <a:rPr lang="en-GB" sz="1600" dirty="0">
                <a:latin typeface="Open Sans"/>
                <a:ea typeface="Open Sans" panose="020B0606030504020204" pitchFamily="34" charset="0"/>
                <a:cs typeface="Open Sans" panose="020B0606030504020204" pitchFamily="34" charset="0"/>
              </a:rPr>
              <a:t>, K.; Burandt, T.; </a:t>
            </a:r>
            <a:r>
              <a:rPr lang="en-GB" sz="1600" dirty="0" err="1">
                <a:latin typeface="Open Sans"/>
                <a:ea typeface="Open Sans" panose="020B0606030504020204" pitchFamily="34" charset="0"/>
                <a:cs typeface="Open Sans" panose="020B0606030504020204" pitchFamily="34" charset="0"/>
              </a:rPr>
              <a:t>Oei</a:t>
            </a:r>
            <a:r>
              <a:rPr lang="en-GB" sz="1600" dirty="0">
                <a:latin typeface="Open Sans"/>
                <a:ea typeface="Open Sans" panose="020B0606030504020204" pitchFamily="34" charset="0"/>
                <a:cs typeface="Open Sans" panose="020B0606030504020204" pitchFamily="34" charset="0"/>
              </a:rPr>
              <a:t>, P.-Y.; Kemfert, C.; Von </a:t>
            </a:r>
            <a:r>
              <a:rPr lang="en-GB" sz="1600" dirty="0" err="1">
                <a:latin typeface="Open Sans"/>
                <a:ea typeface="Open Sans" panose="020B0606030504020204" pitchFamily="34" charset="0"/>
                <a:cs typeface="Open Sans" panose="020B0606030504020204" pitchFamily="34" charset="0"/>
              </a:rPr>
              <a:t>Hirschhausen</a:t>
            </a:r>
            <a:r>
              <a:rPr lang="en-GB" sz="1600" dirty="0">
                <a:latin typeface="Open Sans"/>
                <a:ea typeface="Open Sans" panose="020B0606030504020204" pitchFamily="34" charset="0"/>
                <a:cs typeface="Open Sans" panose="020B0606030504020204" pitchFamily="34" charset="0"/>
              </a:rPr>
              <a:t>, C. Designing a Model for the Global Energy System—</a:t>
            </a:r>
            <a:r>
              <a:rPr lang="en-GB" sz="1600" dirty="0" err="1">
                <a:latin typeface="Open Sans"/>
                <a:ea typeface="Open Sans" panose="020B0606030504020204" pitchFamily="34" charset="0"/>
                <a:cs typeface="Open Sans" panose="020B0606030504020204" pitchFamily="34" charset="0"/>
              </a:rPr>
              <a:t>GENeSYS</a:t>
            </a:r>
            <a:r>
              <a:rPr lang="en-GB" sz="1600" dirty="0">
                <a:latin typeface="Open Sans"/>
                <a:ea typeface="Open Sans" panose="020B0606030504020204" pitchFamily="34" charset="0"/>
                <a:cs typeface="Open Sans" panose="020B0606030504020204" pitchFamily="34" charset="0"/>
              </a:rPr>
              <a:t>-MOD: An Application of the Open-Source Energy </a:t>
            </a:r>
            <a:r>
              <a:rPr lang="en-GB" sz="1600" dirty="0" err="1">
                <a:latin typeface="Open Sans"/>
                <a:ea typeface="Open Sans" panose="020B0606030504020204" pitchFamily="34" charset="0"/>
                <a:cs typeface="Open Sans" panose="020B0606030504020204" pitchFamily="34" charset="0"/>
              </a:rPr>
              <a:t>Modeling</a:t>
            </a:r>
            <a:r>
              <a:rPr lang="en-GB" sz="1600" dirty="0">
                <a:latin typeface="Open Sans"/>
                <a:ea typeface="Open Sans" panose="020B0606030504020204" pitchFamily="34" charset="0"/>
                <a:cs typeface="Open Sans" panose="020B0606030504020204" pitchFamily="34" charset="0"/>
              </a:rPr>
              <a:t> System (</a:t>
            </a:r>
            <a:r>
              <a:rPr lang="en-GB" sz="1600" dirty="0" err="1">
                <a:latin typeface="Open Sans"/>
                <a:ea typeface="Open Sans" panose="020B0606030504020204" pitchFamily="34" charset="0"/>
                <a:cs typeface="Open Sans" panose="020B0606030504020204" pitchFamily="34" charset="0"/>
              </a:rPr>
              <a:t>OSeMOSYS</a:t>
            </a:r>
            <a:r>
              <a:rPr lang="en-GB" sz="1600" dirty="0">
                <a:latin typeface="Open Sans"/>
                <a:ea typeface="Open Sans" panose="020B0606030504020204" pitchFamily="34" charset="0"/>
                <a:cs typeface="Open Sans" panose="020B0606030504020204" pitchFamily="34" charset="0"/>
              </a:rPr>
              <a:t>). Energies 2017, 10, 1468. </a:t>
            </a:r>
            <a:r>
              <a:rPr lang="en-GB" sz="1600" dirty="0">
                <a:latin typeface="Open Sans"/>
                <a:ea typeface="Open Sans" panose="020B0606030504020204" pitchFamily="34" charset="0"/>
                <a:cs typeface="Open Sans" panose="020B0606030504020204" pitchFamily="34" charset="0"/>
                <a:hlinkClick r:id="rId3"/>
              </a:rPr>
              <a:t>https://doi.org/10.3390/en10101468</a:t>
            </a:r>
            <a:endParaRPr lang="en-GB" sz="1600" dirty="0">
              <a:latin typeface="Open Sans"/>
              <a:ea typeface="Open Sans" panose="020B0606030504020204" pitchFamily="34" charset="0"/>
              <a:cs typeface="Open Sans" panose="020B0606030504020204" pitchFamily="34" charset="0"/>
            </a:endParaRPr>
          </a:p>
          <a:p>
            <a:pPr marL="342900" indent="-342900">
              <a:buAutoNum type="arabicPeriod"/>
            </a:pPr>
            <a:endParaRPr lang="en-GB" sz="1600" dirty="0">
              <a:latin typeface="Open Sans"/>
              <a:ea typeface="Open Sans" panose="020B0606030504020204" pitchFamily="34" charset="0"/>
              <a:cs typeface="Open Sans" panose="020B0606030504020204" pitchFamily="34" charset="0"/>
            </a:endParaRPr>
          </a:p>
          <a:p>
            <a:pPr marL="342900" indent="-342900">
              <a:buAutoNum type="arabicPeriod"/>
            </a:pPr>
            <a:r>
              <a:rPr lang="en-GB" sz="1600" dirty="0" err="1">
                <a:latin typeface="Open Sans"/>
                <a:ea typeface="Open Sans" panose="020B0606030504020204" pitchFamily="34" charset="0"/>
                <a:cs typeface="Open Sans" panose="020B0606030504020204" pitchFamily="34" charset="0"/>
              </a:rPr>
              <a:t>Taliotis</a:t>
            </a:r>
            <a:r>
              <a:rPr lang="en-GB" sz="1600" dirty="0">
                <a:latin typeface="Open Sans"/>
                <a:ea typeface="Open Sans" panose="020B0606030504020204" pitchFamily="34" charset="0"/>
                <a:cs typeface="Open Sans" panose="020B0606030504020204" pitchFamily="34" charset="0"/>
              </a:rPr>
              <a:t> C, </a:t>
            </a:r>
            <a:r>
              <a:rPr lang="en-GB" sz="1600" dirty="0" err="1">
                <a:latin typeface="Open Sans"/>
                <a:ea typeface="Open Sans" panose="020B0606030504020204" pitchFamily="34" charset="0"/>
                <a:cs typeface="Open Sans" panose="020B0606030504020204" pitchFamily="34" charset="0"/>
              </a:rPr>
              <a:t>Giannakis</a:t>
            </a:r>
            <a:r>
              <a:rPr lang="en-GB" sz="1600" dirty="0">
                <a:latin typeface="Open Sans"/>
                <a:ea typeface="Open Sans" panose="020B0606030504020204" pitchFamily="34" charset="0"/>
                <a:cs typeface="Open Sans" panose="020B0606030504020204" pitchFamily="34" charset="0"/>
              </a:rPr>
              <a:t> E, </a:t>
            </a:r>
            <a:r>
              <a:rPr lang="en-GB" sz="1600" dirty="0" err="1">
                <a:latin typeface="Open Sans"/>
                <a:ea typeface="Open Sans" panose="020B0606030504020204" pitchFamily="34" charset="0"/>
                <a:cs typeface="Open Sans" panose="020B0606030504020204" pitchFamily="34" charset="0"/>
              </a:rPr>
              <a:t>Karmellos</a:t>
            </a:r>
            <a:r>
              <a:rPr lang="en-GB" sz="1600" dirty="0">
                <a:latin typeface="Open Sans"/>
                <a:ea typeface="Open Sans" panose="020B0606030504020204" pitchFamily="34" charset="0"/>
                <a:cs typeface="Open Sans" panose="020B0606030504020204" pitchFamily="34" charset="0"/>
              </a:rPr>
              <a:t> M, </a:t>
            </a:r>
            <a:r>
              <a:rPr lang="en-GB" sz="1600" dirty="0" err="1">
                <a:latin typeface="Open Sans"/>
                <a:ea typeface="Open Sans" panose="020B0606030504020204" pitchFamily="34" charset="0"/>
                <a:cs typeface="Open Sans" panose="020B0606030504020204" pitchFamily="34" charset="0"/>
              </a:rPr>
              <a:t>Fylaktos</a:t>
            </a:r>
            <a:r>
              <a:rPr lang="en-GB" sz="1600" dirty="0">
                <a:latin typeface="Open Sans"/>
                <a:ea typeface="Open Sans" panose="020B0606030504020204" pitchFamily="34" charset="0"/>
                <a:cs typeface="Open Sans" panose="020B0606030504020204" pitchFamily="34" charset="0"/>
              </a:rPr>
              <a:t> N, </a:t>
            </a:r>
            <a:r>
              <a:rPr lang="en-GB" sz="1600" dirty="0" err="1">
                <a:latin typeface="Open Sans"/>
                <a:ea typeface="Open Sans" panose="020B0606030504020204" pitchFamily="34" charset="0"/>
                <a:cs typeface="Open Sans" panose="020B0606030504020204" pitchFamily="34" charset="0"/>
              </a:rPr>
              <a:t>Zachariadis</a:t>
            </a:r>
            <a:r>
              <a:rPr lang="en-GB" sz="1600" dirty="0">
                <a:latin typeface="Open Sans"/>
                <a:ea typeface="Open Sans" panose="020B0606030504020204" pitchFamily="34" charset="0"/>
                <a:cs typeface="Open Sans" panose="020B0606030504020204" pitchFamily="34" charset="0"/>
              </a:rPr>
              <a:t> T. Estimating the economy-wide impacts of energy policies in Cyprus. Energy </a:t>
            </a:r>
            <a:r>
              <a:rPr lang="en-GB" sz="1600" dirty="0" err="1">
                <a:latin typeface="Open Sans"/>
                <a:ea typeface="Open Sans" panose="020B0606030504020204" pitchFamily="34" charset="0"/>
                <a:cs typeface="Open Sans" panose="020B0606030504020204" pitchFamily="34" charset="0"/>
              </a:rPr>
              <a:t>Strateg</a:t>
            </a:r>
            <a:r>
              <a:rPr lang="en-GB" sz="1600" dirty="0">
                <a:latin typeface="Open Sans"/>
                <a:ea typeface="Open Sans" panose="020B0606030504020204" pitchFamily="34" charset="0"/>
                <a:cs typeface="Open Sans" panose="020B0606030504020204" pitchFamily="34" charset="0"/>
              </a:rPr>
              <a:t> Rev. 2020 May 1;29:100495. </a:t>
            </a:r>
          </a:p>
          <a:p>
            <a:pPr marL="342900" indent="-342900">
              <a:buAutoNum type="arabicPeriod"/>
            </a:pPr>
            <a:endParaRPr lang="en-GB" sz="1600" dirty="0">
              <a:latin typeface="Open Sans"/>
              <a:ea typeface="Open Sans" panose="020B0606030504020204" pitchFamily="34" charset="0"/>
              <a:cs typeface="Open Sans" panose="020B0606030504020204" pitchFamily="34" charset="0"/>
            </a:endParaRPr>
          </a:p>
          <a:p>
            <a:pPr marL="342900" indent="-342900">
              <a:buAutoNum type="arabicPeriod"/>
            </a:pPr>
            <a:r>
              <a:rPr lang="en-GB" sz="1600" dirty="0">
                <a:latin typeface="Open Sans"/>
                <a:ea typeface="Open Sans" panose="020B0606030504020204" pitchFamily="34" charset="0"/>
                <a:cs typeface="Open Sans" panose="020B0606030504020204" pitchFamily="34" charset="0"/>
              </a:rPr>
              <a:t>Rocco M V., </a:t>
            </a:r>
            <a:r>
              <a:rPr lang="en-GB" sz="1600" dirty="0" err="1">
                <a:latin typeface="Open Sans"/>
                <a:ea typeface="Open Sans" panose="020B0606030504020204" pitchFamily="34" charset="0"/>
                <a:cs typeface="Open Sans" panose="020B0606030504020204" pitchFamily="34" charset="0"/>
              </a:rPr>
              <a:t>Tonini</a:t>
            </a:r>
            <a:r>
              <a:rPr lang="en-GB" sz="1600" dirty="0">
                <a:latin typeface="Open Sans"/>
                <a:ea typeface="Open Sans" panose="020B0606030504020204" pitchFamily="34" charset="0"/>
                <a:cs typeface="Open Sans" panose="020B0606030504020204" pitchFamily="34" charset="0"/>
              </a:rPr>
              <a:t> F, Fumagalli EM, Colombo E. Electrification pathways for Tanzania: Implications for the economy and the environment. J Clean Prod. 2020 Aug 1;263:121278. </a:t>
            </a:r>
          </a:p>
          <a:p>
            <a:pPr marL="342900" indent="-342900">
              <a:buAutoNum type="arabicPeriod"/>
            </a:pPr>
            <a:endParaRPr lang="en-GB" sz="1600" dirty="0">
              <a:latin typeface="Open Sans"/>
              <a:ea typeface="Open Sans" panose="020B0606030504020204" pitchFamily="34" charset="0"/>
              <a:cs typeface="Open Sans" panose="020B0606030504020204" pitchFamily="34" charset="0"/>
            </a:endParaRPr>
          </a:p>
          <a:p>
            <a:pPr marL="342900" indent="-342900">
              <a:buAutoNum type="arabicPeriod"/>
            </a:pPr>
            <a:r>
              <a:rPr lang="en-GB" sz="1600" dirty="0">
                <a:latin typeface="Open Sans"/>
                <a:ea typeface="Open Sans" panose="020B0606030504020204" pitchFamily="34" charset="0"/>
                <a:cs typeface="Open Sans" panose="020B0606030504020204" pitchFamily="34" charset="0"/>
              </a:rPr>
              <a:t>United Nations Economic Commission for Europe. Assessment of the water-food-energy-ecosystems nexus and benefits of transboundary cooperation in the Drina River Basin. 2017</a:t>
            </a:r>
          </a:p>
          <a:p>
            <a:pPr marL="342900" indent="-342900">
              <a:buAutoNum type="arabicPeriod"/>
            </a:pPr>
            <a:endParaRPr lang="en-GB" sz="1600" dirty="0">
              <a:latin typeface="Open Sans"/>
              <a:ea typeface="Open Sans" panose="020B0606030504020204" pitchFamily="34" charset="0"/>
              <a:cs typeface="Open Sans" panose="020B0606030504020204" pitchFamily="34" charset="0"/>
            </a:endParaRPr>
          </a:p>
          <a:p>
            <a:pPr marL="342900" indent="-342900">
              <a:buAutoNum type="arabicPeriod"/>
            </a:pPr>
            <a:r>
              <a:rPr lang="en-GB" sz="1600" dirty="0" err="1">
                <a:latin typeface="Open Sans"/>
                <a:ea typeface="Open Sans" panose="020B0606030504020204" pitchFamily="34" charset="0"/>
                <a:cs typeface="Open Sans" panose="020B0606030504020204" pitchFamily="34" charset="0"/>
              </a:rPr>
              <a:t>Pappis</a:t>
            </a:r>
            <a:r>
              <a:rPr lang="en-GB" sz="1600" dirty="0">
                <a:latin typeface="Open Sans"/>
                <a:ea typeface="Open Sans" panose="020B0606030504020204" pitchFamily="34" charset="0"/>
                <a:cs typeface="Open Sans" panose="020B0606030504020204" pitchFamily="34" charset="0"/>
              </a:rPr>
              <a:t>, I., Howells, M., Sridharan, V., Usher, W., </a:t>
            </a:r>
            <a:r>
              <a:rPr lang="en-GB" sz="1600" dirty="0" err="1">
                <a:latin typeface="Open Sans"/>
                <a:ea typeface="Open Sans" panose="020B0606030504020204" pitchFamily="34" charset="0"/>
                <a:cs typeface="Open Sans" panose="020B0606030504020204" pitchFamily="34" charset="0"/>
              </a:rPr>
              <a:t>Shivakumar</a:t>
            </a:r>
            <a:r>
              <a:rPr lang="en-GB" sz="1600" dirty="0">
                <a:latin typeface="Open Sans"/>
                <a:ea typeface="Open Sans" panose="020B0606030504020204" pitchFamily="34" charset="0"/>
                <a:cs typeface="Open Sans" panose="020B0606030504020204" pitchFamily="34" charset="0"/>
              </a:rPr>
              <a:t>, A., </a:t>
            </a:r>
            <a:r>
              <a:rPr lang="en-GB" sz="1600" dirty="0" err="1">
                <a:latin typeface="Open Sans"/>
                <a:ea typeface="Open Sans" panose="020B0606030504020204" pitchFamily="34" charset="0"/>
                <a:cs typeface="Open Sans" panose="020B0606030504020204" pitchFamily="34" charset="0"/>
              </a:rPr>
              <a:t>Gardumi</a:t>
            </a:r>
            <a:r>
              <a:rPr lang="en-GB" sz="1600" dirty="0">
                <a:latin typeface="Open Sans"/>
                <a:ea typeface="Open Sans" panose="020B0606030504020204" pitchFamily="34" charset="0"/>
                <a:cs typeface="Open Sans" panose="020B0606030504020204" pitchFamily="34" charset="0"/>
              </a:rPr>
              <a:t>, F. and Ramos, E., Energy projections for African countries, Hidalgo Gonzalez, I., </a:t>
            </a:r>
            <a:r>
              <a:rPr lang="en-GB" sz="1600" dirty="0" err="1">
                <a:latin typeface="Open Sans"/>
                <a:ea typeface="Open Sans" panose="020B0606030504020204" pitchFamily="34" charset="0"/>
                <a:cs typeface="Open Sans" panose="020B0606030504020204" pitchFamily="34" charset="0"/>
              </a:rPr>
              <a:t>Medarac</a:t>
            </a:r>
            <a:r>
              <a:rPr lang="en-GB" sz="1600" dirty="0">
                <a:latin typeface="Open Sans"/>
                <a:ea typeface="Open Sans" panose="020B0606030504020204" pitchFamily="34" charset="0"/>
                <a:cs typeface="Open Sans" panose="020B0606030504020204" pitchFamily="34" charset="0"/>
              </a:rPr>
              <a:t>, H., Gonzalez Sanchez, M. and </a:t>
            </a:r>
            <a:r>
              <a:rPr lang="en-GB" sz="1600" dirty="0" err="1">
                <a:latin typeface="Open Sans"/>
                <a:ea typeface="Open Sans" panose="020B0606030504020204" pitchFamily="34" charset="0"/>
                <a:cs typeface="Open Sans" panose="020B0606030504020204" pitchFamily="34" charset="0"/>
              </a:rPr>
              <a:t>Kougias</a:t>
            </a:r>
            <a:r>
              <a:rPr lang="en-GB" sz="1600" dirty="0">
                <a:latin typeface="Open Sans"/>
                <a:ea typeface="Open Sans" panose="020B0606030504020204" pitchFamily="34" charset="0"/>
                <a:cs typeface="Open Sans" panose="020B0606030504020204" pitchFamily="34" charset="0"/>
              </a:rPr>
              <a:t>, I., editor(s), EUR 29904 EN, Publications Office of the European Union, Luxembourg, 2019, ISBN 978-92-76-12391-0, doi:10.2760/678700, JRC118432.</a:t>
            </a:r>
          </a:p>
          <a:p>
            <a:pPr marL="342900" indent="-342900">
              <a:buFont typeface="Arial"/>
              <a:buAutoNum type="arabicPeriod"/>
            </a:pP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AutoNum type="arabicPeriod"/>
            </a:pPr>
            <a:endParaRPr lang="en-GB" sz="1600" dirty="0">
              <a:latin typeface="Open Sans"/>
              <a:cs typeface="Calibri"/>
            </a:endParaRPr>
          </a:p>
          <a:p>
            <a:pPr marL="342900" indent="-342900">
              <a:buAutoNum type="arabicPeriod"/>
            </a:pPr>
            <a:endParaRPr lang="en-GB" sz="1600" dirty="0">
              <a:latin typeface="Open Sans"/>
              <a:cs typeface="Calibri"/>
            </a:endParaRPr>
          </a:p>
        </p:txBody>
      </p:sp>
    </p:spTree>
    <p:extLst>
      <p:ext uri="{BB962C8B-B14F-4D97-AF65-F5344CB8AC3E}">
        <p14:creationId xmlns:p14="http://schemas.microsoft.com/office/powerpoint/2010/main" val="39189391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flipH="1">
            <a:off x="2892618"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2072812" y="3820416"/>
            <a:ext cx="5404776" cy="1062083"/>
          </a:xfrm>
        </p:spPr>
        <p:txBody>
          <a:bodyPr/>
          <a:lstStyle/>
          <a:p>
            <a:pPr algn="ctr"/>
            <a:r>
              <a:rPr lang="en-US" dirty="0" err="1"/>
              <a:t>www.climatecompatiblegrowth.com</a:t>
            </a:r>
            <a:endParaRPr lang="en-US" dirty="0"/>
          </a:p>
        </p:txBody>
      </p:sp>
      <p:sp>
        <p:nvSpPr>
          <p:cNvPr id="5" name="Rectangle 4">
            <a:extLst>
              <a:ext uri="{FF2B5EF4-FFF2-40B4-BE49-F238E27FC236}">
                <a16:creationId xmlns:a16="http://schemas.microsoft.com/office/drawing/2014/main" id="{B0347511-99B8-8D76-E3EA-14E34AA6B517}"/>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everal logos on a white background&#10;&#10;AI-generated content may be incorrect.">
            <a:extLst>
              <a:ext uri="{FF2B5EF4-FFF2-40B4-BE49-F238E27FC236}">
                <a16:creationId xmlns:a16="http://schemas.microsoft.com/office/drawing/2014/main" id="{87FB0232-BD94-E007-45E6-C8BADA66E1CF}"/>
              </a:ext>
            </a:extLst>
          </p:cNvPr>
          <p:cNvPicPr>
            <a:picLocks noChangeAspect="1"/>
          </p:cNvPicPr>
          <p:nvPr/>
        </p:nvPicPr>
        <p:blipFill>
          <a:blip r:embed="rId3"/>
          <a:stretch>
            <a:fillRect/>
          </a:stretch>
        </p:blipFill>
        <p:spPr>
          <a:xfrm>
            <a:off x="8929172" y="4762500"/>
            <a:ext cx="2965506" cy="1304925"/>
          </a:xfrm>
          <a:prstGeom prst="rect">
            <a:avLst/>
          </a:prstGeom>
        </p:spPr>
      </p:pic>
      <p:sp>
        <p:nvSpPr>
          <p:cNvPr id="8" name="TextBox 7">
            <a:extLst>
              <a:ext uri="{FF2B5EF4-FFF2-40B4-BE49-F238E27FC236}">
                <a16:creationId xmlns:a16="http://schemas.microsoft.com/office/drawing/2014/main" id="{8B9A6A08-36D0-8CC1-D88D-857F1E5DDF1A}"/>
              </a:ext>
            </a:extLst>
          </p:cNvPr>
          <p:cNvSpPr txBox="1"/>
          <p:nvPr/>
        </p:nvSpPr>
        <p:spPr>
          <a:xfrm>
            <a:off x="9239343" y="2804880"/>
            <a:ext cx="2339789" cy="1546577"/>
          </a:xfrm>
          <a:prstGeom prst="rect">
            <a:avLst/>
          </a:prstGeom>
          <a:noFill/>
        </p:spPr>
        <p:txBody>
          <a:bodyPr wrap="square" rtlCol="0" anchor="b">
            <a:spAutoFit/>
          </a:bodyPr>
          <a:lstStyle/>
          <a:p>
            <a:r>
              <a:rPr lang="en-US" sz="1050" dirty="0">
                <a:solidFill>
                  <a:schemeClr val="bg1"/>
                </a:solidFill>
              </a:rPr>
              <a:t>Consolidated by:</a:t>
            </a: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Fernando Plazas-Niño, Kane Alexander, Leonardo Bitencourt, Lucy Allington, Carla Cannone, </a:t>
            </a:r>
            <a:r>
              <a:rPr lang="en-GB"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Pooya</a:t>
            </a:r>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GB"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Hoseinpoori</a:t>
            </a:r>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Alexander Kell, Adam Hawkes, Mark Howells</a:t>
            </a:r>
            <a:endParaRPr lang="en-US" sz="1050" dirty="0">
              <a:solidFill>
                <a:schemeClr val="bg1"/>
              </a:solidFill>
            </a:endParaRPr>
          </a:p>
        </p:txBody>
      </p:sp>
    </p:spTree>
    <p:extLst>
      <p:ext uri="{BB962C8B-B14F-4D97-AF65-F5344CB8AC3E}">
        <p14:creationId xmlns:p14="http://schemas.microsoft.com/office/powerpoint/2010/main" val="169286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2EE640A-6DFD-6DC6-EDBD-C4C68F88E50E}"/>
              </a:ext>
            </a:extLst>
          </p:cNvPr>
          <p:cNvSpPr/>
          <p:nvPr/>
        </p:nvSpPr>
        <p:spPr>
          <a:xfrm>
            <a:off x="586624" y="764362"/>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2.1.2 Components of power systems – Part 1</a:t>
            </a:r>
          </a:p>
        </p:txBody>
      </p:sp>
      <p:sp>
        <p:nvSpPr>
          <p:cNvPr id="5" name="Title 10">
            <a:extLst>
              <a:ext uri="{FF2B5EF4-FFF2-40B4-BE49-F238E27FC236}">
                <a16:creationId xmlns:a16="http://schemas.microsoft.com/office/drawing/2014/main" id="{C8591A00-FC92-9602-5ACC-8D0FDA8CAC63}"/>
              </a:ext>
            </a:extLst>
          </p:cNvPr>
          <p:cNvSpPr txBox="1">
            <a:spLocks/>
          </p:cNvSpPr>
          <p:nvPr/>
        </p:nvSpPr>
        <p:spPr>
          <a:xfrm>
            <a:off x="586624" y="-81030"/>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Energy System Modelling</a:t>
            </a:r>
            <a:endParaRPr lang="en-US" dirty="0">
              <a:cs typeface="Calibri Light" panose="020F0302020204030204"/>
            </a:endParaRPr>
          </a:p>
        </p:txBody>
      </p:sp>
      <p:sp>
        <p:nvSpPr>
          <p:cNvPr id="6" name="Rectangle: Rounded Corners 5">
            <a:extLst>
              <a:ext uri="{FF2B5EF4-FFF2-40B4-BE49-F238E27FC236}">
                <a16:creationId xmlns:a16="http://schemas.microsoft.com/office/drawing/2014/main" id="{1AB91459-4D17-E6FE-2E12-18E213FF477D}"/>
              </a:ext>
            </a:extLst>
          </p:cNvPr>
          <p:cNvSpPr/>
          <p:nvPr/>
        </p:nvSpPr>
        <p:spPr>
          <a:xfrm>
            <a:off x="1338943" y="1387062"/>
            <a:ext cx="3559628" cy="96338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t>Technologies</a:t>
            </a:r>
          </a:p>
        </p:txBody>
      </p:sp>
      <p:sp>
        <p:nvSpPr>
          <p:cNvPr id="7" name="Rectangle: Rounded Corners 6">
            <a:extLst>
              <a:ext uri="{FF2B5EF4-FFF2-40B4-BE49-F238E27FC236}">
                <a16:creationId xmlns:a16="http://schemas.microsoft.com/office/drawing/2014/main" id="{A78E20D5-624D-C098-980C-5105004B01C4}"/>
              </a:ext>
            </a:extLst>
          </p:cNvPr>
          <p:cNvSpPr/>
          <p:nvPr/>
        </p:nvSpPr>
        <p:spPr>
          <a:xfrm>
            <a:off x="6804544" y="1459652"/>
            <a:ext cx="3559628" cy="96338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t>Commodities</a:t>
            </a:r>
          </a:p>
        </p:txBody>
      </p:sp>
      <p:sp>
        <p:nvSpPr>
          <p:cNvPr id="8" name="Content Placeholder 7">
            <a:extLst>
              <a:ext uri="{FF2B5EF4-FFF2-40B4-BE49-F238E27FC236}">
                <a16:creationId xmlns:a16="http://schemas.microsoft.com/office/drawing/2014/main" id="{9F24C67C-E60F-EEA9-0F7B-5E08B54447E5}"/>
              </a:ext>
            </a:extLst>
          </p:cNvPr>
          <p:cNvSpPr>
            <a:spLocks noGrp="1"/>
          </p:cNvSpPr>
          <p:nvPr>
            <p:ph idx="1"/>
          </p:nvPr>
        </p:nvSpPr>
        <p:spPr>
          <a:xfrm>
            <a:off x="6717458" y="2723998"/>
            <a:ext cx="4318255" cy="3421930"/>
          </a:xfrm>
        </p:spPr>
        <p:txBody>
          <a:bodyPr vert="horz" lIns="91440" tIns="45720" rIns="91440" bIns="45720" rtlCol="0" anchor="t">
            <a:normAutofit/>
          </a:bodyPr>
          <a:lstStyle/>
          <a:p>
            <a:r>
              <a:rPr lang="en-US" sz="1700" b="0" dirty="0">
                <a:latin typeface="Open Sans" panose="020B0606030504020204" pitchFamily="34" charset="0"/>
                <a:ea typeface="Open Sans" panose="020B0606030504020204" pitchFamily="34" charset="0"/>
                <a:cs typeface="Open Sans" panose="020B0606030504020204" pitchFamily="34" charset="0"/>
              </a:rPr>
              <a:t>Commodities can be used to represent:</a:t>
            </a:r>
          </a:p>
          <a:p>
            <a:pPr marL="342900" indent="-342900">
              <a:buFont typeface="Arial" panose="020B0604020202020204" pitchFamily="34" charset="0"/>
              <a:buChar char="•"/>
            </a:pPr>
            <a:r>
              <a:rPr lang="en-US" sz="1700" dirty="0">
                <a:latin typeface="Open Sans" panose="020B0606030504020204" pitchFamily="34" charset="0"/>
                <a:ea typeface="Open Sans" panose="020B0606030504020204" pitchFamily="34" charset="0"/>
                <a:cs typeface="Open Sans" panose="020B0606030504020204" pitchFamily="34" charset="0"/>
              </a:rPr>
              <a:t>Flows between technologies</a:t>
            </a:r>
          </a:p>
          <a:p>
            <a:r>
              <a:rPr lang="en-US" sz="1700" b="0" dirty="0">
                <a:latin typeface="Open Sans"/>
                <a:ea typeface="Open Sans"/>
                <a:cs typeface="Open Sans"/>
              </a:rPr>
              <a:t>(e.g., electricity, natural gas, coal).</a:t>
            </a:r>
          </a:p>
          <a:p>
            <a:pPr marL="342900" indent="-342900">
              <a:buFont typeface="Arial" panose="020B0604020202020204" pitchFamily="34" charset="0"/>
              <a:buChar char="•"/>
            </a:pPr>
            <a:r>
              <a:rPr lang="en-US" sz="1700" dirty="0">
                <a:latin typeface="Open Sans" panose="020B0606030504020204" pitchFamily="34" charset="0"/>
                <a:ea typeface="Open Sans" panose="020B0606030504020204" pitchFamily="34" charset="0"/>
                <a:cs typeface="Open Sans" panose="020B0606030504020204" pitchFamily="34" charset="0"/>
              </a:rPr>
              <a:t>Final demands</a:t>
            </a:r>
          </a:p>
          <a:p>
            <a:r>
              <a:rPr lang="en-US" sz="1700" b="0" dirty="0">
                <a:latin typeface="Open Sans"/>
                <a:ea typeface="Open Sans"/>
                <a:cs typeface="Open Sans"/>
              </a:rPr>
              <a:t>(e.g., </a:t>
            </a:r>
            <a:r>
              <a:rPr lang="en-GB" sz="1700" b="0" dirty="0">
                <a:latin typeface="Open Sans"/>
                <a:ea typeface="Open Sans"/>
                <a:cs typeface="Open Sans"/>
              </a:rPr>
              <a:t>demand</a:t>
            </a:r>
            <a:r>
              <a:rPr lang="en-US" sz="1700" b="0" dirty="0">
                <a:latin typeface="Open Sans"/>
                <a:ea typeface="Open Sans"/>
                <a:cs typeface="Open Sans"/>
              </a:rPr>
              <a:t> for housing cooling, primary steel, cars).</a:t>
            </a:r>
          </a:p>
        </p:txBody>
      </p:sp>
      <p:sp>
        <p:nvSpPr>
          <p:cNvPr id="9" name="Content Placeholder 7">
            <a:extLst>
              <a:ext uri="{FF2B5EF4-FFF2-40B4-BE49-F238E27FC236}">
                <a16:creationId xmlns:a16="http://schemas.microsoft.com/office/drawing/2014/main" id="{3B760CBA-AF36-9FA4-AC2D-AA872372C906}"/>
              </a:ext>
            </a:extLst>
          </p:cNvPr>
          <p:cNvSpPr txBox="1">
            <a:spLocks/>
          </p:cNvSpPr>
          <p:nvPr/>
        </p:nvSpPr>
        <p:spPr>
          <a:xfrm>
            <a:off x="1156287" y="2573038"/>
            <a:ext cx="4620986" cy="3808428"/>
          </a:xfrm>
          <a:prstGeom prst="rect">
            <a:avLst/>
          </a:prstGeom>
        </p:spPr>
        <p:txBody>
          <a:bodyPr vert="horz" lIns="91440" tIns="45720" rIns="91440" bIns="45720" rtlCol="0" anchor="t">
            <a:normAutofit fontScale="92500" lnSpcReduction="10000"/>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20000"/>
              </a:lnSpc>
              <a:spcBef>
                <a:spcPts val="500"/>
              </a:spcBef>
            </a:pPr>
            <a:r>
              <a:rPr lang="en-US" sz="1800" u="sng" dirty="0">
                <a:latin typeface="Open Sans" panose="020B0606030504020204" pitchFamily="34" charset="0"/>
                <a:ea typeface="Open Sans" panose="020B0606030504020204" pitchFamily="34" charset="0"/>
                <a:cs typeface="Open Sans" panose="020B0606030504020204" pitchFamily="34" charset="0"/>
              </a:rPr>
              <a:t>A technology can be used to: </a:t>
            </a:r>
          </a:p>
          <a:p>
            <a:pPr marL="342900" indent="-342900">
              <a:lnSpc>
                <a:spcPct val="120000"/>
              </a:lnSpc>
              <a:spcBef>
                <a:spcPts val="500"/>
              </a:spcBef>
              <a:buFont typeface="Arial" panose="020B0604020202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Supply or produce a resource </a:t>
            </a:r>
          </a:p>
          <a:p>
            <a:pPr>
              <a:lnSpc>
                <a:spcPct val="120000"/>
              </a:lnSpc>
              <a:spcBef>
                <a:spcPts val="500"/>
              </a:spcBef>
            </a:pPr>
            <a:r>
              <a:rPr lang="en-US" sz="1800" dirty="0">
                <a:latin typeface="Open Sans"/>
                <a:ea typeface="Open Sans"/>
                <a:cs typeface="Open Sans"/>
              </a:rPr>
              <a:t>(e.g., biomass power plant, natural gas imports, aluminum plant)</a:t>
            </a:r>
          </a:p>
          <a:p>
            <a:pPr marL="342900" indent="-342900">
              <a:lnSpc>
                <a:spcPct val="120000"/>
              </a:lnSpc>
              <a:spcBef>
                <a:spcPts val="500"/>
              </a:spcBef>
              <a:buFont typeface="Arial" panose="020B0604020202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Convert one commodity into another</a:t>
            </a:r>
          </a:p>
          <a:p>
            <a:pPr>
              <a:lnSpc>
                <a:spcPct val="120000"/>
              </a:lnSpc>
              <a:spcBef>
                <a:spcPts val="500"/>
              </a:spcBef>
            </a:pPr>
            <a:r>
              <a:rPr lang="en-US" sz="1800" dirty="0">
                <a:latin typeface="Open Sans"/>
                <a:ea typeface="Open Sans"/>
                <a:cs typeface="Open Sans"/>
              </a:rPr>
              <a:t>(e.g., conversion of natural gas to electricity, electricity to light)</a:t>
            </a:r>
          </a:p>
          <a:p>
            <a:pPr>
              <a:lnSpc>
                <a:spcPct val="120000"/>
              </a:lnSpc>
              <a:spcBef>
                <a:spcPts val="500"/>
              </a:spcBef>
            </a:pPr>
            <a:r>
              <a:rPr lang="en-US" sz="1800" u="sng" dirty="0">
                <a:latin typeface="Open Sans" panose="020B0606030504020204" pitchFamily="34" charset="0"/>
                <a:ea typeface="Open Sans" panose="020B0606030504020204" pitchFamily="34" charset="0"/>
                <a:cs typeface="Open Sans" panose="020B0606030504020204" pitchFamily="34" charset="0"/>
              </a:rPr>
              <a:t>A technology can represent: </a:t>
            </a:r>
          </a:p>
          <a:p>
            <a:pPr marL="285750" indent="-285750">
              <a:lnSpc>
                <a:spcPct val="120000"/>
              </a:lnSpc>
              <a:spcBef>
                <a:spcPts val="500"/>
              </a:spcBef>
              <a:buFont typeface="Arial" panose="020B0604020202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A single process/plant or</a:t>
            </a:r>
          </a:p>
          <a:p>
            <a:pPr marL="285750" indent="-285750">
              <a:lnSpc>
                <a:spcPct val="120000"/>
              </a:lnSpc>
              <a:spcBef>
                <a:spcPts val="500"/>
              </a:spcBef>
              <a:buFont typeface="Arial" panose="020B0604020202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A group of processes/plants with similar characteristics</a:t>
            </a:r>
          </a:p>
        </p:txBody>
      </p:sp>
      <p:pic>
        <p:nvPicPr>
          <p:cNvPr id="2" name="synthesize (2)">
            <a:hlinkClick r:id="" action="ppaction://media"/>
            <a:extLst>
              <a:ext uri="{FF2B5EF4-FFF2-40B4-BE49-F238E27FC236}">
                <a16:creationId xmlns:a16="http://schemas.microsoft.com/office/drawing/2014/main" id="{8655F370-F3C5-68A1-0EDB-E633069A7E3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77886" y="208955"/>
            <a:ext cx="1027490" cy="1027490"/>
          </a:xfrm>
          <a:prstGeom prst="rect">
            <a:avLst/>
          </a:prstGeom>
        </p:spPr>
      </p:pic>
    </p:spTree>
    <p:extLst>
      <p:ext uri="{BB962C8B-B14F-4D97-AF65-F5344CB8AC3E}">
        <p14:creationId xmlns:p14="http://schemas.microsoft.com/office/powerpoint/2010/main" val="540728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7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4" name="Picture 3" descr="A diagram of a computer&#10;&#10;Description automatically generated">
            <a:extLst>
              <a:ext uri="{FF2B5EF4-FFF2-40B4-BE49-F238E27FC236}">
                <a16:creationId xmlns:a16="http://schemas.microsoft.com/office/drawing/2014/main" id="{72DA616F-BF66-AA12-A351-B0F6EDEC5028}"/>
              </a:ext>
            </a:extLst>
          </p:cNvPr>
          <p:cNvPicPr>
            <a:picLocks noChangeAspect="1"/>
          </p:cNvPicPr>
          <p:nvPr/>
        </p:nvPicPr>
        <p:blipFill>
          <a:blip r:embed="rId5"/>
          <a:stretch>
            <a:fillRect/>
          </a:stretch>
        </p:blipFill>
        <p:spPr>
          <a:xfrm>
            <a:off x="343847" y="1059561"/>
            <a:ext cx="11232107" cy="5472578"/>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7" name="Rectangle 6">
            <a:extLst>
              <a:ext uri="{FF2B5EF4-FFF2-40B4-BE49-F238E27FC236}">
                <a16:creationId xmlns:a16="http://schemas.microsoft.com/office/drawing/2014/main" id="{EA77F473-7C37-57A1-BC48-C4F5F97ECBFB}"/>
              </a:ext>
            </a:extLst>
          </p:cNvPr>
          <p:cNvSpPr/>
          <p:nvPr/>
        </p:nvSpPr>
        <p:spPr>
          <a:xfrm>
            <a:off x="343847" y="85950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2.1.2 Components of power systems – Part 2</a:t>
            </a:r>
          </a:p>
        </p:txBody>
      </p:sp>
      <p:sp>
        <p:nvSpPr>
          <p:cNvPr id="8" name="Title 10">
            <a:extLst>
              <a:ext uri="{FF2B5EF4-FFF2-40B4-BE49-F238E27FC236}">
                <a16:creationId xmlns:a16="http://schemas.microsoft.com/office/drawing/2014/main" id="{38B21079-EB2E-BF76-D639-152A4D12BFD3}"/>
              </a:ext>
            </a:extLst>
          </p:cNvPr>
          <p:cNvSpPr txBox="1">
            <a:spLocks/>
          </p:cNvSpPr>
          <p:nvPr/>
        </p:nvSpPr>
        <p:spPr>
          <a:xfrm>
            <a:off x="343847" y="1411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Energy System Modelling</a:t>
            </a:r>
            <a:endParaRPr lang="en-US" dirty="0">
              <a:cs typeface="Calibri Light" panose="020F0302020204030204"/>
            </a:endParaRPr>
          </a:p>
        </p:txBody>
      </p:sp>
      <p:pic>
        <p:nvPicPr>
          <p:cNvPr id="5" name="synthesize (3)">
            <a:hlinkClick r:id="" action="ppaction://media"/>
            <a:extLst>
              <a:ext uri="{FF2B5EF4-FFF2-40B4-BE49-F238E27FC236}">
                <a16:creationId xmlns:a16="http://schemas.microsoft.com/office/drawing/2014/main" id="{7E34F813-8AFC-7789-B5E6-893D8299EED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70293" y="50074"/>
            <a:ext cx="909460" cy="909460"/>
          </a:xfrm>
          <a:prstGeom prst="rect">
            <a:avLst/>
          </a:prstGeom>
        </p:spPr>
      </p:pic>
    </p:spTree>
    <p:extLst>
      <p:ext uri="{BB962C8B-B14F-4D97-AF65-F5344CB8AC3E}">
        <p14:creationId xmlns:p14="http://schemas.microsoft.com/office/powerpoint/2010/main" val="2592337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74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3F19882-0212-8245-ACD2-3395BA8F7245}"/>
            </a:ext>
          </a:extLst>
        </p:cNvPr>
        <p:cNvGrpSpPr/>
        <p:nvPr/>
      </p:nvGrpSpPr>
      <p:grpSpPr>
        <a:xfrm>
          <a:off x="0" y="0"/>
          <a:ext cx="0" cy="0"/>
          <a:chOff x="0" y="0"/>
          <a:chExt cx="0" cy="0"/>
        </a:xfrm>
      </p:grpSpPr>
      <p:pic>
        <p:nvPicPr>
          <p:cNvPr id="2" name="Picture 1" descr="A diagram of a computer&#10;&#10;Description automatically generated">
            <a:extLst>
              <a:ext uri="{FF2B5EF4-FFF2-40B4-BE49-F238E27FC236}">
                <a16:creationId xmlns:a16="http://schemas.microsoft.com/office/drawing/2014/main" id="{9E1014D2-162E-F0B3-DC02-D46417ED4A1A}"/>
              </a:ext>
            </a:extLst>
          </p:cNvPr>
          <p:cNvPicPr>
            <a:picLocks noChangeAspect="1"/>
          </p:cNvPicPr>
          <p:nvPr/>
        </p:nvPicPr>
        <p:blipFill>
          <a:blip r:embed="rId5"/>
          <a:stretch>
            <a:fillRect/>
          </a:stretch>
        </p:blipFill>
        <p:spPr>
          <a:xfrm>
            <a:off x="501814" y="1305560"/>
            <a:ext cx="10767177" cy="5246052"/>
          </a:xfrm>
          <a:prstGeom prst="rect">
            <a:avLst/>
          </a:prstGeom>
        </p:spPr>
      </p:pic>
      <p:sp>
        <p:nvSpPr>
          <p:cNvPr id="3" name="Slide Number Placeholder 1">
            <a:extLst>
              <a:ext uri="{FF2B5EF4-FFF2-40B4-BE49-F238E27FC236}">
                <a16:creationId xmlns:a16="http://schemas.microsoft.com/office/drawing/2014/main" id="{53FE209F-6EB4-478C-FAD1-3C410AE984A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4" name="Rectangle: Rounded Corners 3">
            <a:extLst>
              <a:ext uri="{FF2B5EF4-FFF2-40B4-BE49-F238E27FC236}">
                <a16:creationId xmlns:a16="http://schemas.microsoft.com/office/drawing/2014/main" id="{ECE87394-48A2-6279-5F2E-E4C846DB7C3C}"/>
              </a:ext>
            </a:extLst>
          </p:cNvPr>
          <p:cNvSpPr/>
          <p:nvPr/>
        </p:nvSpPr>
        <p:spPr>
          <a:xfrm>
            <a:off x="3800908" y="5552440"/>
            <a:ext cx="971550" cy="514350"/>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6" name="Straight Connector 5">
            <a:extLst>
              <a:ext uri="{FF2B5EF4-FFF2-40B4-BE49-F238E27FC236}">
                <a16:creationId xmlns:a16="http://schemas.microsoft.com/office/drawing/2014/main" id="{2BC9631D-0FA5-AB0A-1D3E-4AE94AC3C653}"/>
              </a:ext>
            </a:extLst>
          </p:cNvPr>
          <p:cNvCxnSpPr>
            <a:stCxn id="4" idx="3"/>
          </p:cNvCxnSpPr>
          <p:nvPr/>
        </p:nvCxnSpPr>
        <p:spPr>
          <a:xfrm flipV="1">
            <a:off x="4772458" y="5552440"/>
            <a:ext cx="954977" cy="25717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30460F0-9593-AA5B-867C-EEE71F86D1D6}"/>
              </a:ext>
            </a:extLst>
          </p:cNvPr>
          <p:cNvSpPr txBox="1"/>
          <p:nvPr/>
        </p:nvSpPr>
        <p:spPr>
          <a:xfrm>
            <a:off x="5716607" y="5152330"/>
            <a:ext cx="2540702" cy="707886"/>
          </a:xfrm>
          <a:prstGeom prst="rect">
            <a:avLst/>
          </a:prstGeom>
          <a:noFill/>
        </p:spPr>
        <p:txBody>
          <a:bodyPr wrap="square" rtlCol="0">
            <a:spAutoFit/>
          </a:bodyPr>
          <a:lstStyle/>
          <a:p>
            <a:r>
              <a:rPr lang="es-CO" sz="2000" dirty="0" err="1"/>
              <a:t>Represents</a:t>
            </a:r>
            <a:r>
              <a:rPr lang="es-CO" sz="2000" dirty="0"/>
              <a:t> </a:t>
            </a:r>
            <a:r>
              <a:rPr lang="es-CO" sz="2000" dirty="0" err="1"/>
              <a:t>all</a:t>
            </a:r>
            <a:r>
              <a:rPr lang="es-CO" sz="2000" dirty="0"/>
              <a:t> nuclear </a:t>
            </a:r>
            <a:r>
              <a:rPr lang="es-CO" sz="2000" dirty="0" err="1"/>
              <a:t>power</a:t>
            </a:r>
            <a:r>
              <a:rPr lang="es-CO" sz="2000" dirty="0"/>
              <a:t> </a:t>
            </a:r>
            <a:r>
              <a:rPr lang="es-CO" sz="2000" dirty="0" err="1"/>
              <a:t>plants</a:t>
            </a:r>
            <a:endParaRPr lang="es-CO" sz="2000" dirty="0"/>
          </a:p>
        </p:txBody>
      </p:sp>
      <p:pic>
        <p:nvPicPr>
          <p:cNvPr id="5" name="synthesize (3)">
            <a:hlinkClick r:id="" action="ppaction://media"/>
            <a:extLst>
              <a:ext uri="{FF2B5EF4-FFF2-40B4-BE49-F238E27FC236}">
                <a16:creationId xmlns:a16="http://schemas.microsoft.com/office/drawing/2014/main" id="{21D5C448-20C9-DD97-FB51-71F6B18DA26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31729" y="40631"/>
            <a:ext cx="981991" cy="981991"/>
          </a:xfrm>
          <a:prstGeom prst="rect">
            <a:avLst/>
          </a:prstGeom>
        </p:spPr>
      </p:pic>
      <p:sp>
        <p:nvSpPr>
          <p:cNvPr id="10" name="Rectangle 9">
            <a:extLst>
              <a:ext uri="{FF2B5EF4-FFF2-40B4-BE49-F238E27FC236}">
                <a16:creationId xmlns:a16="http://schemas.microsoft.com/office/drawing/2014/main" id="{FF915254-F5CF-0D2C-C7EB-D05253BF16B8}"/>
              </a:ext>
            </a:extLst>
          </p:cNvPr>
          <p:cNvSpPr/>
          <p:nvPr/>
        </p:nvSpPr>
        <p:spPr>
          <a:xfrm>
            <a:off x="343847" y="85950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2.1.2 Components of power systems – Part 3</a:t>
            </a:r>
          </a:p>
        </p:txBody>
      </p:sp>
      <p:sp>
        <p:nvSpPr>
          <p:cNvPr id="11" name="Title 10">
            <a:extLst>
              <a:ext uri="{FF2B5EF4-FFF2-40B4-BE49-F238E27FC236}">
                <a16:creationId xmlns:a16="http://schemas.microsoft.com/office/drawing/2014/main" id="{AFB25979-A2D2-611F-B7A6-B62ABDBE3D87}"/>
              </a:ext>
            </a:extLst>
          </p:cNvPr>
          <p:cNvSpPr txBox="1">
            <a:spLocks/>
          </p:cNvSpPr>
          <p:nvPr/>
        </p:nvSpPr>
        <p:spPr>
          <a:xfrm>
            <a:off x="343847" y="1411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Energy System Modelling</a:t>
            </a:r>
            <a:endParaRPr lang="en-US" dirty="0">
              <a:cs typeface="Calibri Light" panose="020F0302020204030204"/>
            </a:endParaRPr>
          </a:p>
        </p:txBody>
      </p:sp>
    </p:spTree>
    <p:extLst>
      <p:ext uri="{BB962C8B-B14F-4D97-AF65-F5344CB8AC3E}">
        <p14:creationId xmlns:p14="http://schemas.microsoft.com/office/powerpoint/2010/main" val="3231046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99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148" name="Rectangle 147">
            <a:extLst>
              <a:ext uri="{FF2B5EF4-FFF2-40B4-BE49-F238E27FC236}">
                <a16:creationId xmlns:a16="http://schemas.microsoft.com/office/drawing/2014/main" id="{04DF5894-4812-AC81-5A64-E27FAC0055D5}"/>
              </a:ext>
            </a:extLst>
          </p:cNvPr>
          <p:cNvSpPr/>
          <p:nvPr/>
        </p:nvSpPr>
        <p:spPr>
          <a:xfrm>
            <a:off x="343847" y="113314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2.1.3 Introduction to Energy System Models</a:t>
            </a:r>
          </a:p>
        </p:txBody>
      </p:sp>
      <p:sp>
        <p:nvSpPr>
          <p:cNvPr id="149" name="Title 10">
            <a:extLst>
              <a:ext uri="{FF2B5EF4-FFF2-40B4-BE49-F238E27FC236}">
                <a16:creationId xmlns:a16="http://schemas.microsoft.com/office/drawing/2014/main" id="{CE122BD5-4B12-5C2F-3A1F-DA9A9C0CA270}"/>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Energy System Modelling</a:t>
            </a:r>
            <a:endParaRPr lang="en-US" dirty="0">
              <a:cs typeface="Calibri Light" panose="020F0302020204030204"/>
            </a:endParaRPr>
          </a:p>
        </p:txBody>
      </p:sp>
      <p:sp>
        <p:nvSpPr>
          <p:cNvPr id="4" name="Rectangle 3">
            <a:extLst>
              <a:ext uri="{FF2B5EF4-FFF2-40B4-BE49-F238E27FC236}">
                <a16:creationId xmlns:a16="http://schemas.microsoft.com/office/drawing/2014/main" id="{5498BBB1-52F7-FB6F-36A1-B5B54D01573D}"/>
              </a:ext>
            </a:extLst>
          </p:cNvPr>
          <p:cNvSpPr/>
          <p:nvPr/>
        </p:nvSpPr>
        <p:spPr>
          <a:xfrm>
            <a:off x="936324" y="1814112"/>
            <a:ext cx="9582221" cy="3416320"/>
          </a:xfrm>
          <a:prstGeom prst="rect">
            <a:avLst/>
          </a:prstGeom>
        </p:spPr>
        <p:txBody>
          <a:bodyPr wrap="square" lIns="91440" tIns="45720" rIns="91440" bIns="45720" anchor="t">
            <a:spAutoFit/>
          </a:bodyPr>
          <a:lstStyle/>
          <a:p>
            <a:pPr marL="342900" indent="-342900">
              <a:spcAft>
                <a:spcPts val="1200"/>
              </a:spcAft>
              <a:buFont typeface="Arial"/>
              <a:buChar char="•"/>
            </a:pPr>
            <a:r>
              <a:rPr lang="en-ZA" sz="2200" dirty="0">
                <a:solidFill>
                  <a:srgbClr val="000000"/>
                </a:solidFill>
                <a:latin typeface="Open Sans"/>
                <a:ea typeface="Open Sans" panose="020B0606030504020204" pitchFamily="34" charset="0"/>
                <a:cs typeface="Open Sans" panose="020B0606030504020204" pitchFamily="34" charset="0"/>
              </a:rPr>
              <a:t>Models are simplified representations of reality</a:t>
            </a:r>
            <a:endParaRPr lang="en-US" sz="2200" dirty="0"/>
          </a:p>
          <a:p>
            <a:pPr marL="342900" indent="-342900">
              <a:spcAft>
                <a:spcPts val="1200"/>
              </a:spcAft>
              <a:buFont typeface="Arial"/>
              <a:buChar char="•"/>
            </a:pPr>
            <a:r>
              <a:rPr lang="en-ZA" sz="2200" dirty="0">
                <a:solidFill>
                  <a:srgbClr val="000000"/>
                </a:solidFill>
                <a:latin typeface="Open Sans"/>
                <a:ea typeface="Open Sans" panose="020B0606030504020204" pitchFamily="34" charset="0"/>
                <a:cs typeface="Open Sans" panose="020B0606030504020204" pitchFamily="34" charset="0"/>
              </a:rPr>
              <a:t>Energy systems can be simplified and represented in organized model structures</a:t>
            </a:r>
          </a:p>
          <a:p>
            <a:pPr marL="342900" indent="-342900">
              <a:spcAft>
                <a:spcPts val="1200"/>
              </a:spcAft>
              <a:buFont typeface="Arial"/>
              <a:buChar char="•"/>
            </a:pPr>
            <a:r>
              <a:rPr lang="en-ZA" sz="2200" dirty="0">
                <a:solidFill>
                  <a:srgbClr val="000000"/>
                </a:solidFill>
                <a:latin typeface="Open Sans"/>
                <a:ea typeface="Open Sans" panose="020B0606030504020204" pitchFamily="34" charset="0"/>
                <a:cs typeface="Open Sans" panose="020B0606030504020204" pitchFamily="34" charset="0"/>
              </a:rPr>
              <a:t>Energy system models aim to represent all components and processes in energy systems with mathematical equations</a:t>
            </a:r>
          </a:p>
          <a:p>
            <a:pPr marL="342900" indent="-342900">
              <a:spcAft>
                <a:spcPts val="1200"/>
              </a:spcAft>
              <a:buFont typeface="Arial"/>
              <a:buChar char="•"/>
            </a:pPr>
            <a:r>
              <a:rPr lang="en-ZA" sz="2200" dirty="0">
                <a:solidFill>
                  <a:srgbClr val="000000"/>
                </a:solidFill>
                <a:latin typeface="Open Sans"/>
                <a:ea typeface="Open Sans" panose="020B0606030504020204" pitchFamily="34" charset="0"/>
                <a:cs typeface="Open Sans" panose="020B0606030504020204" pitchFamily="34" charset="0"/>
              </a:rPr>
              <a:t>This allows different future scenarios to be assessed</a:t>
            </a:r>
          </a:p>
          <a:p>
            <a:pPr marL="342900" indent="-342900">
              <a:spcAft>
                <a:spcPts val="1200"/>
              </a:spcAft>
              <a:buFont typeface="Arial"/>
              <a:buChar char="•"/>
            </a:pPr>
            <a:r>
              <a:rPr lang="en-ZA" sz="2200" dirty="0">
                <a:solidFill>
                  <a:srgbClr val="000000"/>
                </a:solidFill>
                <a:latin typeface="Open Sans"/>
                <a:ea typeface="Open Sans" panose="020B0606030504020204" pitchFamily="34" charset="0"/>
                <a:cs typeface="Open Sans" panose="020B0606030504020204" pitchFamily="34" charset="0"/>
              </a:rPr>
              <a:t>Crucially, energy system models provide useful insights, but cannot predict the future with certainty</a:t>
            </a:r>
          </a:p>
        </p:txBody>
      </p:sp>
      <p:pic>
        <p:nvPicPr>
          <p:cNvPr id="5" name="synthesize (4)">
            <a:hlinkClick r:id="" action="ppaction://media"/>
            <a:extLst>
              <a:ext uri="{FF2B5EF4-FFF2-40B4-BE49-F238E27FC236}">
                <a16:creationId xmlns:a16="http://schemas.microsoft.com/office/drawing/2014/main" id="{B6258290-34DB-272F-688A-D4D156DE243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34239" y="150594"/>
            <a:ext cx="1368612" cy="1368612"/>
          </a:xfrm>
          <a:prstGeom prst="rect">
            <a:avLst/>
          </a:prstGeom>
        </p:spPr>
      </p:pic>
    </p:spTree>
    <p:extLst>
      <p:ext uri="{BB962C8B-B14F-4D97-AF65-F5344CB8AC3E}">
        <p14:creationId xmlns:p14="http://schemas.microsoft.com/office/powerpoint/2010/main" val="239449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54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
        <p:nvSpPr>
          <p:cNvPr id="2" name="Rectangle 1">
            <a:extLst>
              <a:ext uri="{FF2B5EF4-FFF2-40B4-BE49-F238E27FC236}">
                <a16:creationId xmlns:a16="http://schemas.microsoft.com/office/drawing/2014/main" id="{CA65AB77-8C4A-AEA3-C17F-74A832166588}"/>
              </a:ext>
            </a:extLst>
          </p:cNvPr>
          <p:cNvSpPr/>
          <p:nvPr/>
        </p:nvSpPr>
        <p:spPr>
          <a:xfrm>
            <a:off x="191447" y="165130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2.1.4 Classifications of Energy Models </a:t>
            </a:r>
          </a:p>
        </p:txBody>
      </p:sp>
      <p:sp>
        <p:nvSpPr>
          <p:cNvPr id="4" name="Title 10">
            <a:extLst>
              <a:ext uri="{FF2B5EF4-FFF2-40B4-BE49-F238E27FC236}">
                <a16:creationId xmlns:a16="http://schemas.microsoft.com/office/drawing/2014/main" id="{78A11312-F354-48EA-DCB7-AE4E0D001888}"/>
              </a:ext>
            </a:extLst>
          </p:cNvPr>
          <p:cNvSpPr txBox="1">
            <a:spLocks/>
          </p:cNvSpPr>
          <p:nvPr/>
        </p:nvSpPr>
        <p:spPr>
          <a:xfrm>
            <a:off x="191447" y="150594"/>
            <a:ext cx="5493073" cy="143436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Energy System Modelling  </a:t>
            </a:r>
            <a:endParaRPr lang="en-US" dirty="0">
              <a:cs typeface="Calibri Light" panose="020F0302020204030204"/>
            </a:endParaRPr>
          </a:p>
        </p:txBody>
      </p:sp>
      <p:pic>
        <p:nvPicPr>
          <p:cNvPr id="6" name="Picture 11">
            <a:extLst>
              <a:ext uri="{FF2B5EF4-FFF2-40B4-BE49-F238E27FC236}">
                <a16:creationId xmlns:a16="http://schemas.microsoft.com/office/drawing/2014/main" id="{C369241E-B51E-B3D2-A449-EA034FDB5EDC}"/>
              </a:ext>
            </a:extLst>
          </p:cNvPr>
          <p:cNvPicPr>
            <a:picLocks noChangeAspect="1"/>
          </p:cNvPicPr>
          <p:nvPr/>
        </p:nvPicPr>
        <p:blipFill>
          <a:blip r:embed="rId5"/>
          <a:stretch>
            <a:fillRect/>
          </a:stretch>
        </p:blipFill>
        <p:spPr>
          <a:xfrm>
            <a:off x="4988828" y="0"/>
            <a:ext cx="6654687" cy="6565900"/>
          </a:xfrm>
          <a:prstGeom prst="rect">
            <a:avLst/>
          </a:prstGeom>
        </p:spPr>
      </p:pic>
      <p:sp>
        <p:nvSpPr>
          <p:cNvPr id="8" name="Rectangle 7">
            <a:extLst>
              <a:ext uri="{FF2B5EF4-FFF2-40B4-BE49-F238E27FC236}">
                <a16:creationId xmlns:a16="http://schemas.microsoft.com/office/drawing/2014/main" id="{74181EF5-D43D-9C87-1D39-3C624CD1AA9E}"/>
              </a:ext>
            </a:extLst>
          </p:cNvPr>
          <p:cNvSpPr/>
          <p:nvPr/>
        </p:nvSpPr>
        <p:spPr>
          <a:xfrm>
            <a:off x="1725083" y="6229742"/>
            <a:ext cx="6217920"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(R Morrison, </a:t>
            </a:r>
            <a:r>
              <a:rPr lang="en-ZA" sz="1000" dirty="0">
                <a:latin typeface="Open Sans"/>
                <a:ea typeface="Open Sans" panose="020B0606030504020204" pitchFamily="34" charset="0"/>
                <a:cs typeface="Open Sans" panose="020B0606030504020204" pitchFamily="34" charset="0"/>
                <a:hlinkClick r:id="rId6"/>
              </a:rPr>
              <a:t>image</a:t>
            </a:r>
            <a:r>
              <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rPr>
              <a:t>license: </a:t>
            </a:r>
            <a:r>
              <a:rPr lang="en-ZA" sz="1000" dirty="0">
                <a:latin typeface="Open Sans"/>
                <a:ea typeface="Open Sans" panose="020B0606030504020204" pitchFamily="34" charset="0"/>
                <a:cs typeface="Open Sans" panose="020B0606030504020204" pitchFamily="34" charset="0"/>
                <a:hlinkClick r:id="rId7"/>
              </a:rPr>
              <a:t>CC BY SA 4.0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5" name="synthesize (23)">
            <a:hlinkClick r:id="" action="ppaction://media"/>
            <a:extLst>
              <a:ext uri="{FF2B5EF4-FFF2-40B4-BE49-F238E27FC236}">
                <a16:creationId xmlns:a16="http://schemas.microsoft.com/office/drawing/2014/main" id="{22C04252-12E6-13A1-F49B-E64C364C01E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47324" y="2390050"/>
            <a:ext cx="1312672" cy="1312672"/>
          </a:xfrm>
          <a:prstGeom prst="rect">
            <a:avLst/>
          </a:prstGeom>
        </p:spPr>
      </p:pic>
    </p:spTree>
    <p:extLst>
      <p:ext uri="{BB962C8B-B14F-4D97-AF65-F5344CB8AC3E}">
        <p14:creationId xmlns:p14="http://schemas.microsoft.com/office/powerpoint/2010/main" val="911482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69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7" name="Rectangle 6">
            <a:extLst>
              <a:ext uri="{FF2B5EF4-FFF2-40B4-BE49-F238E27FC236}">
                <a16:creationId xmlns:a16="http://schemas.microsoft.com/office/drawing/2014/main" id="{191D8D6D-D9FD-25C6-0388-CD1E5F0C59E7}"/>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2.1.5 Modelling &amp; Policymaking </a:t>
            </a:r>
          </a:p>
        </p:txBody>
      </p:sp>
      <p:sp>
        <p:nvSpPr>
          <p:cNvPr id="8" name="Title 10">
            <a:extLst>
              <a:ext uri="{FF2B5EF4-FFF2-40B4-BE49-F238E27FC236}">
                <a16:creationId xmlns:a16="http://schemas.microsoft.com/office/drawing/2014/main" id="{68A9D874-B8CC-31DE-4826-F1C1AD1D09D0}"/>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Energy System Modelling  </a:t>
            </a:r>
            <a:endParaRPr lang="en-US" dirty="0">
              <a:cs typeface="Calibri Light" panose="020F0302020204030204"/>
            </a:endParaRPr>
          </a:p>
        </p:txBody>
      </p:sp>
      <p:pic>
        <p:nvPicPr>
          <p:cNvPr id="11" name="Picture 9" descr="Diagram&#10;&#10;Description automatically generated">
            <a:extLst>
              <a:ext uri="{FF2B5EF4-FFF2-40B4-BE49-F238E27FC236}">
                <a16:creationId xmlns:a16="http://schemas.microsoft.com/office/drawing/2014/main" id="{DE1A2CA7-CCC6-F3DE-162B-F348B3AB63C7}"/>
              </a:ext>
            </a:extLst>
          </p:cNvPr>
          <p:cNvPicPr>
            <a:picLocks noChangeAspect="1"/>
          </p:cNvPicPr>
          <p:nvPr/>
        </p:nvPicPr>
        <p:blipFill rotWithShape="1">
          <a:blip r:embed="rId5"/>
          <a:srcRect l="5046" t="13953" r="7663" b="8837"/>
          <a:stretch/>
        </p:blipFill>
        <p:spPr>
          <a:xfrm>
            <a:off x="343847" y="1783080"/>
            <a:ext cx="11140103" cy="4078934"/>
          </a:xfrm>
          <a:prstGeom prst="rect">
            <a:avLst/>
          </a:prstGeom>
        </p:spPr>
      </p:pic>
      <p:sp>
        <p:nvSpPr>
          <p:cNvPr id="12" name="Rectangle 11">
            <a:extLst>
              <a:ext uri="{FF2B5EF4-FFF2-40B4-BE49-F238E27FC236}">
                <a16:creationId xmlns:a16="http://schemas.microsoft.com/office/drawing/2014/main" id="{E4A7DE1B-5A73-F801-0C9F-67AC8CED51AF}"/>
              </a:ext>
            </a:extLst>
          </p:cNvPr>
          <p:cNvSpPr/>
          <p:nvPr/>
        </p:nvSpPr>
        <p:spPr>
          <a:xfrm>
            <a:off x="2651804" y="6129482"/>
            <a:ext cx="6217920"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(Lu et al. (2020), </a:t>
            </a:r>
            <a:r>
              <a:rPr lang="en-ZA" sz="1000" dirty="0">
                <a:latin typeface="Open Sans"/>
                <a:ea typeface="Open Sans" panose="020B0606030504020204" pitchFamily="34" charset="0"/>
                <a:cs typeface="Open Sans" panose="020B0606030504020204" pitchFamily="34" charset="0"/>
                <a:hlinkClick r:id="rId6"/>
              </a:rPr>
              <a:t>image</a:t>
            </a:r>
            <a:r>
              <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rPr>
              <a:t>license: </a:t>
            </a:r>
            <a:r>
              <a:rPr lang="en-ZA" sz="1000" dirty="0">
                <a:latin typeface="Open Sans"/>
                <a:ea typeface="Open Sans" panose="020B0606030504020204" pitchFamily="34" charset="0"/>
                <a:cs typeface="Open Sans" panose="020B0606030504020204" pitchFamily="34" charset="0"/>
                <a:hlinkClick r:id="rId7"/>
              </a:rPr>
              <a:t>CC BY 4.0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2" name="synthesize (24)">
            <a:hlinkClick r:id="" action="ppaction://media"/>
            <a:extLst>
              <a:ext uri="{FF2B5EF4-FFF2-40B4-BE49-F238E27FC236}">
                <a16:creationId xmlns:a16="http://schemas.microsoft.com/office/drawing/2014/main" id="{21C7A6EA-A334-6651-B579-FED5C2B8DD8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277396" y="150594"/>
            <a:ext cx="1184656" cy="1184656"/>
          </a:xfrm>
          <a:prstGeom prst="rect">
            <a:avLst/>
          </a:prstGeom>
        </p:spPr>
      </p:pic>
    </p:spTree>
    <p:extLst>
      <p:ext uri="{BB962C8B-B14F-4D97-AF65-F5344CB8AC3E}">
        <p14:creationId xmlns:p14="http://schemas.microsoft.com/office/powerpoint/2010/main" val="2060654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0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9" ma:contentTypeDescription="Crear nuevo documento." ma:contentTypeScope="" ma:versionID="49784aa699273692964ae32c95ce81c7">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ed6f45624bea1cb7eca6f00b20979f76"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2.xml><?xml version="1.0" encoding="utf-8"?>
<ds:datastoreItem xmlns:ds="http://schemas.openxmlformats.org/officeDocument/2006/customXml" ds:itemID="{AB1DDE83-2ED0-4567-A669-A16A212F164D}">
  <ds:schemaRefs>
    <ds:schemaRef ds:uri="0b696a8a-ab1a-459b-a09e-44df7cbe9330"/>
    <ds:schemaRef ds:uri="http://purl.org/dc/elements/1.1/"/>
    <ds:schemaRef ds:uri="http://purl.org/dc/dcmitype/"/>
    <ds:schemaRef ds:uri="http://schemas.openxmlformats.org/package/2006/metadata/core-properties"/>
    <ds:schemaRef ds:uri="http://schemas.microsoft.com/office/2006/metadata/properties"/>
    <ds:schemaRef ds:uri="http://purl.org/dc/terms/"/>
    <ds:schemaRef ds:uri="http://schemas.microsoft.com/office/infopath/2007/PartnerControls"/>
    <ds:schemaRef ds:uri="http://schemas.microsoft.com/office/2006/documentManagement/types"/>
    <ds:schemaRef ds:uri="35b8b66e-5759-43c1-a138-f967a8bf5a20"/>
    <ds:schemaRef ds:uri="http://www.w3.org/XML/1998/namespace"/>
  </ds:schemaRefs>
</ds:datastoreItem>
</file>

<file path=customXml/itemProps3.xml><?xml version="1.0" encoding="utf-8"?>
<ds:datastoreItem xmlns:ds="http://schemas.openxmlformats.org/officeDocument/2006/customXml" ds:itemID="{0FAC794D-E4A2-44CD-9565-AC3CD73B5451}"/>
</file>

<file path=docProps/app.xml><?xml version="1.0" encoding="utf-8"?>
<Properties xmlns="http://schemas.openxmlformats.org/officeDocument/2006/extended-properties" xmlns:vt="http://schemas.openxmlformats.org/officeDocument/2006/docPropsVTypes">
  <Template/>
  <TotalTime>5863</TotalTime>
  <Words>6237</Words>
  <Application>Microsoft Office PowerPoint</Application>
  <PresentationFormat>Widescreen</PresentationFormat>
  <Paragraphs>367</Paragraphs>
  <Slides>33</Slides>
  <Notes>32</Notes>
  <HiddenSlides>0</HiddenSlides>
  <MMClips>26</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Arial</vt:lpstr>
      <vt:lpstr>Calibri</vt:lpstr>
      <vt:lpstr>Calibri Light</vt:lpstr>
      <vt:lpstr>Cambria Math</vt:lpstr>
      <vt:lpstr>Helvetica Neue</vt:lpstr>
      <vt:lpstr>Open Sans</vt:lpstr>
      <vt:lpstr>Open Sans ExtraBold</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Fernando Antonio Plazas Niño</cp:lastModifiedBy>
  <cp:revision>133</cp:revision>
  <dcterms:created xsi:type="dcterms:W3CDTF">2019-06-09T10:25:43Z</dcterms:created>
  <dcterms:modified xsi:type="dcterms:W3CDTF">2026-01-16T21:01:15Z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