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2"/>
  </p:notesMasterIdLst>
  <p:sldIdLst>
    <p:sldId id="28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30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87" autoAdjust="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Walters" userId="0082c520-c2c8-4944-9e5a-2aa07d58029d" providerId="ADAL" clId="{0F2A9FE2-928E-4C68-9A6E-759A4E84417E}"/>
    <pc:docChg chg="custSel addSld delSld modSld">
      <pc:chgData name="Helena Walters" userId="0082c520-c2c8-4944-9e5a-2aa07d58029d" providerId="ADAL" clId="{0F2A9FE2-928E-4C68-9A6E-759A4E84417E}" dt="2023-10-11T13:30:16.172" v="18" actId="20577"/>
      <pc:docMkLst>
        <pc:docMk/>
      </pc:docMkLst>
      <pc:sldChg chg="del">
        <pc:chgData name="Helena Walters" userId="0082c520-c2c8-4944-9e5a-2aa07d58029d" providerId="ADAL" clId="{0F2A9FE2-928E-4C68-9A6E-759A4E84417E}" dt="2023-10-11T11:47:23.645" v="7" actId="2696"/>
        <pc:sldMkLst>
          <pc:docMk/>
          <pc:sldMk cId="0" sldId="256"/>
        </pc:sldMkLst>
      </pc:sldChg>
      <pc:sldChg chg="addSp delSp modSp mod">
        <pc:chgData name="Helena Walters" userId="0082c520-c2c8-4944-9e5a-2aa07d58029d" providerId="ADAL" clId="{0F2A9FE2-928E-4C68-9A6E-759A4E84417E}" dt="2023-10-11T10:31:33.129" v="5"/>
        <pc:sldMkLst>
          <pc:docMk/>
          <pc:sldMk cId="0" sldId="283"/>
        </pc:sldMkLst>
        <pc:spChg chg="mod">
          <ac:chgData name="Helena Walters" userId="0082c520-c2c8-4944-9e5a-2aa07d58029d" providerId="ADAL" clId="{0F2A9FE2-928E-4C68-9A6E-759A4E84417E}" dt="2023-10-10T13:44:08.370" v="3" actId="1076"/>
          <ac:spMkLst>
            <pc:docMk/>
            <pc:sldMk cId="0" sldId="283"/>
            <ac:spMk id="3" creationId="{86383313-3B0E-7AC9-763E-8943A1A4463D}"/>
          </ac:spMkLst>
        </pc:spChg>
        <pc:spChg chg="mod">
          <ac:chgData name="Helena Walters" userId="0082c520-c2c8-4944-9e5a-2aa07d58029d" providerId="ADAL" clId="{0F2A9FE2-928E-4C68-9A6E-759A4E84417E}" dt="2023-10-10T13:44:08.370" v="3" actId="1076"/>
          <ac:spMkLst>
            <pc:docMk/>
            <pc:sldMk cId="0" sldId="283"/>
            <ac:spMk id="4" creationId="{BC6EDBF8-FC84-5A8A-27DA-75B6FC46E75A}"/>
          </ac:spMkLst>
        </pc:spChg>
        <pc:spChg chg="mod">
          <ac:chgData name="Helena Walters" userId="0082c520-c2c8-4944-9e5a-2aa07d58029d" providerId="ADAL" clId="{0F2A9FE2-928E-4C68-9A6E-759A4E84417E}" dt="2023-10-10T13:44:08.370" v="3" actId="1076"/>
          <ac:spMkLst>
            <pc:docMk/>
            <pc:sldMk cId="0" sldId="283"/>
            <ac:spMk id="6" creationId="{29C10AA0-F327-738A-89FD-D38BA89C97AF}"/>
          </ac:spMkLst>
        </pc:spChg>
        <pc:spChg chg="mod">
          <ac:chgData name="Helena Walters" userId="0082c520-c2c8-4944-9e5a-2aa07d58029d" providerId="ADAL" clId="{0F2A9FE2-928E-4C68-9A6E-759A4E84417E}" dt="2023-10-10T13:44:08.370" v="3" actId="1076"/>
          <ac:spMkLst>
            <pc:docMk/>
            <pc:sldMk cId="0" sldId="283"/>
            <ac:spMk id="8" creationId="{42A0A2F7-6B5E-D9BA-A7E2-F947BF40C8D8}"/>
          </ac:spMkLst>
        </pc:spChg>
        <pc:spChg chg="mod">
          <ac:chgData name="Helena Walters" userId="0082c520-c2c8-4944-9e5a-2aa07d58029d" providerId="ADAL" clId="{0F2A9FE2-928E-4C68-9A6E-759A4E84417E}" dt="2023-10-10T13:44:08.370" v="3" actId="1076"/>
          <ac:spMkLst>
            <pc:docMk/>
            <pc:sldMk cId="0" sldId="283"/>
            <ac:spMk id="10" creationId="{35F02381-AF94-08F6-0F0E-7A94E2345B71}"/>
          </ac:spMkLst>
        </pc:spChg>
        <pc:spChg chg="mod">
          <ac:chgData name="Helena Walters" userId="0082c520-c2c8-4944-9e5a-2aa07d58029d" providerId="ADAL" clId="{0F2A9FE2-928E-4C68-9A6E-759A4E84417E}" dt="2023-10-11T10:31:33.129" v="5"/>
          <ac:spMkLst>
            <pc:docMk/>
            <pc:sldMk cId="0" sldId="283"/>
            <ac:spMk id="13" creationId="{F96FA9C6-7511-2F49-AFC1-D5F9638E3621}"/>
          </ac:spMkLst>
        </pc:spChg>
        <pc:spChg chg="mod">
          <ac:chgData name="Helena Walters" userId="0082c520-c2c8-4944-9e5a-2aa07d58029d" providerId="ADAL" clId="{0F2A9FE2-928E-4C68-9A6E-759A4E84417E}" dt="2023-10-11T10:31:33.129" v="5"/>
          <ac:spMkLst>
            <pc:docMk/>
            <pc:sldMk cId="0" sldId="283"/>
            <ac:spMk id="15" creationId="{D6B7E43E-CAE1-4202-0843-C2B75EE0009B}"/>
          </ac:spMkLst>
        </pc:spChg>
        <pc:spChg chg="mod">
          <ac:chgData name="Helena Walters" userId="0082c520-c2c8-4944-9e5a-2aa07d58029d" providerId="ADAL" clId="{0F2A9FE2-928E-4C68-9A6E-759A4E84417E}" dt="2023-10-11T10:31:33.129" v="5"/>
          <ac:spMkLst>
            <pc:docMk/>
            <pc:sldMk cId="0" sldId="283"/>
            <ac:spMk id="17" creationId="{213E7B2A-D0B2-FA29-DA57-0D17F283E1F1}"/>
          </ac:spMkLst>
        </pc:spChg>
        <pc:grpChg chg="add del mod">
          <ac:chgData name="Helena Walters" userId="0082c520-c2c8-4944-9e5a-2aa07d58029d" providerId="ADAL" clId="{0F2A9FE2-928E-4C68-9A6E-759A4E84417E}" dt="2023-10-11T10:31:20.011" v="4" actId="478"/>
          <ac:grpSpMkLst>
            <pc:docMk/>
            <pc:sldMk cId="0" sldId="283"/>
            <ac:grpSpMk id="2" creationId="{43F84FA1-5CCA-DBEC-C7AA-D381C50AE299}"/>
          </ac:grpSpMkLst>
        </pc:grpChg>
        <pc:grpChg chg="add mod">
          <ac:chgData name="Helena Walters" userId="0082c520-c2c8-4944-9e5a-2aa07d58029d" providerId="ADAL" clId="{0F2A9FE2-928E-4C68-9A6E-759A4E84417E}" dt="2023-10-11T10:31:33.129" v="5"/>
          <ac:grpSpMkLst>
            <pc:docMk/>
            <pc:sldMk cId="0" sldId="283"/>
            <ac:grpSpMk id="11" creationId="{54C98159-5CB0-7884-3869-419AB4563EA5}"/>
          </ac:grpSpMkLst>
        </pc:grpChg>
        <pc:picChg chg="mod">
          <ac:chgData name="Helena Walters" userId="0082c520-c2c8-4944-9e5a-2aa07d58029d" providerId="ADAL" clId="{0F2A9FE2-928E-4C68-9A6E-759A4E84417E}" dt="2023-10-10T13:44:08.370" v="3" actId="1076"/>
          <ac:picMkLst>
            <pc:docMk/>
            <pc:sldMk cId="0" sldId="283"/>
            <ac:picMk id="5" creationId="{00050871-2D6A-8C5B-18D7-71DFCF0F4125}"/>
          </ac:picMkLst>
        </pc:picChg>
        <pc:picChg chg="mod">
          <ac:chgData name="Helena Walters" userId="0082c520-c2c8-4944-9e5a-2aa07d58029d" providerId="ADAL" clId="{0F2A9FE2-928E-4C68-9A6E-759A4E84417E}" dt="2023-10-10T13:44:08.370" v="3" actId="1076"/>
          <ac:picMkLst>
            <pc:docMk/>
            <pc:sldMk cId="0" sldId="283"/>
            <ac:picMk id="7" creationId="{40865A72-5FA4-D904-DCDF-0EAC7814EEC1}"/>
          </ac:picMkLst>
        </pc:picChg>
        <pc:picChg chg="mod">
          <ac:chgData name="Helena Walters" userId="0082c520-c2c8-4944-9e5a-2aa07d58029d" providerId="ADAL" clId="{0F2A9FE2-928E-4C68-9A6E-759A4E84417E}" dt="2023-10-10T13:44:08.370" v="3" actId="1076"/>
          <ac:picMkLst>
            <pc:docMk/>
            <pc:sldMk cId="0" sldId="283"/>
            <ac:picMk id="9" creationId="{553D2B0A-4D63-0769-9E68-177BD2CD8BBB}"/>
          </ac:picMkLst>
        </pc:picChg>
        <pc:picChg chg="mod">
          <ac:chgData name="Helena Walters" userId="0082c520-c2c8-4944-9e5a-2aa07d58029d" providerId="ADAL" clId="{0F2A9FE2-928E-4C68-9A6E-759A4E84417E}" dt="2023-10-11T10:31:33.129" v="5"/>
          <ac:picMkLst>
            <pc:docMk/>
            <pc:sldMk cId="0" sldId="283"/>
            <ac:picMk id="12" creationId="{1E76DB0D-229E-A48C-E8DE-9EDAD8DCD7C0}"/>
          </ac:picMkLst>
        </pc:picChg>
        <pc:picChg chg="mod">
          <ac:chgData name="Helena Walters" userId="0082c520-c2c8-4944-9e5a-2aa07d58029d" providerId="ADAL" clId="{0F2A9FE2-928E-4C68-9A6E-759A4E84417E}" dt="2023-10-11T10:31:33.129" v="5"/>
          <ac:picMkLst>
            <pc:docMk/>
            <pc:sldMk cId="0" sldId="283"/>
            <ac:picMk id="14" creationId="{DEF9F911-B83A-7BC0-7417-7F5839D9D6BF}"/>
          </ac:picMkLst>
        </pc:picChg>
        <pc:picChg chg="mod">
          <ac:chgData name="Helena Walters" userId="0082c520-c2c8-4944-9e5a-2aa07d58029d" providerId="ADAL" clId="{0F2A9FE2-928E-4C68-9A6E-759A4E84417E}" dt="2023-10-11T10:31:33.129" v="5"/>
          <ac:picMkLst>
            <pc:docMk/>
            <pc:sldMk cId="0" sldId="283"/>
            <ac:picMk id="16" creationId="{18511618-297F-AF70-E8C0-ACD8FE99349F}"/>
          </ac:picMkLst>
        </pc:picChg>
        <pc:picChg chg="del">
          <ac:chgData name="Helena Walters" userId="0082c520-c2c8-4944-9e5a-2aa07d58029d" providerId="ADAL" clId="{0F2A9FE2-928E-4C68-9A6E-759A4E84417E}" dt="2023-10-10T13:44:00.222" v="0" actId="478"/>
          <ac:picMkLst>
            <pc:docMk/>
            <pc:sldMk cId="0" sldId="283"/>
            <ac:picMk id="247" creationId="{00000000-0000-0000-0000-000000000000}"/>
          </ac:picMkLst>
        </pc:picChg>
      </pc:sldChg>
      <pc:sldChg chg="modSp add mod">
        <pc:chgData name="Helena Walters" userId="0082c520-c2c8-4944-9e5a-2aa07d58029d" providerId="ADAL" clId="{0F2A9FE2-928E-4C68-9A6E-759A4E84417E}" dt="2023-10-11T13:30:16.172" v="18" actId="20577"/>
        <pc:sldMkLst>
          <pc:docMk/>
          <pc:sldMk cId="3049800406" sldId="284"/>
        </pc:sldMkLst>
        <pc:spChg chg="mod">
          <ac:chgData name="Helena Walters" userId="0082c520-c2c8-4944-9e5a-2aa07d58029d" providerId="ADAL" clId="{0F2A9FE2-928E-4C68-9A6E-759A4E84417E}" dt="2023-10-11T13:30:16.172" v="18" actId="20577"/>
          <ac:spMkLst>
            <pc:docMk/>
            <pc:sldMk cId="3049800406" sldId="284"/>
            <ac:spMk id="6" creationId="{8EF35676-49DE-E547-B19F-0A8B69E1FA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rgbClr val="000000"/>
                </a:solidFill>
                <a:latin typeface="Calibri"/>
              </a:rPr>
              <a:t>Click to move the slide</a:t>
            </a:r>
          </a:p>
        </p:txBody>
      </p:sp>
      <p:sp>
        <p:nvSpPr>
          <p:cNvPr id="8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ZA" sz="2000" b="0" strike="noStrike" spc="-1">
                <a:solidFill>
                  <a:srgbClr val="000000"/>
                </a:solidFill>
                <a:latin typeface="Arial"/>
              </a:rPr>
              <a:t>Click to edit the notes format</a:t>
            </a:r>
          </a:p>
        </p:txBody>
      </p:sp>
      <p:sp>
        <p:nvSpPr>
          <p:cNvPr id="8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ZA" sz="1400" b="0" strike="noStrike" spc="-1">
                <a:solidFill>
                  <a:srgbClr val="000000"/>
                </a:solidFill>
                <a:latin typeface="Times New Roman"/>
              </a:rPr>
              <a:t>&lt;header&gt;</a:t>
            </a:r>
          </a:p>
        </p:txBody>
      </p:sp>
      <p:sp>
        <p:nvSpPr>
          <p:cNvPr id="86" name="PlaceHolder 4"/>
          <p:cNvSpPr>
            <a:spLocks noGrp="1"/>
          </p:cNvSpPr>
          <p:nvPr>
            <p:ph type="dt" idx="6"/>
          </p:nvPr>
        </p:nvSpPr>
        <p:spPr>
          <a:xfrm>
            <a:off x="4278960" y="0"/>
            <a:ext cx="3280680" cy="534240"/>
          </a:xfrm>
          <a:prstGeom prst="rect">
            <a:avLst/>
          </a:prstGeom>
          <a:noFill/>
          <a:ln w="0">
            <a:noFill/>
          </a:ln>
        </p:spPr>
        <p:txBody>
          <a:bodyPr lIns="0" tIns="0" rIns="0" bIns="0" anchor="t">
            <a:noAutofit/>
          </a:bodyPr>
          <a:lstStyle>
            <a:lvl1pPr indent="0" algn="r">
              <a:buNone/>
              <a:defRPr lang="en-ZA" sz="1400" b="0" strike="noStrike" spc="-1">
                <a:solidFill>
                  <a:srgbClr val="000000"/>
                </a:solidFill>
                <a:latin typeface="Times New Roman"/>
              </a:defRPr>
            </a:lvl1pPr>
          </a:lstStyle>
          <a:p>
            <a:pPr indent="0" algn="r">
              <a:buNone/>
            </a:pPr>
            <a:r>
              <a:rPr lang="en-ZA" sz="1400" b="0" strike="noStrike" spc="-1">
                <a:solidFill>
                  <a:srgbClr val="000000"/>
                </a:solidFill>
                <a:latin typeface="Times New Roman"/>
              </a:rPr>
              <a:t>&lt;date/time&gt;</a:t>
            </a:r>
          </a:p>
        </p:txBody>
      </p:sp>
      <p:sp>
        <p:nvSpPr>
          <p:cNvPr id="87" name="PlaceHolder 5"/>
          <p:cNvSpPr>
            <a:spLocks noGrp="1"/>
          </p:cNvSpPr>
          <p:nvPr>
            <p:ph type="ftr" idx="7"/>
          </p:nvPr>
        </p:nvSpPr>
        <p:spPr>
          <a:xfrm>
            <a:off x="0" y="10157400"/>
            <a:ext cx="3280680" cy="534240"/>
          </a:xfrm>
          <a:prstGeom prst="rect">
            <a:avLst/>
          </a:prstGeom>
          <a:noFill/>
          <a:ln w="0">
            <a:noFill/>
          </a:ln>
        </p:spPr>
        <p:txBody>
          <a:bodyPr lIns="0" tIns="0" rIns="0" bIns="0" anchor="b">
            <a:noAutofit/>
          </a:bodyPr>
          <a:lstStyle>
            <a:lvl1pPr indent="0">
              <a:buNone/>
              <a:defRPr lang="en-ZA" sz="1400" b="0" strike="noStrike" spc="-1">
                <a:solidFill>
                  <a:srgbClr val="000000"/>
                </a:solidFill>
                <a:latin typeface="Times New Roman"/>
              </a:defRPr>
            </a:lvl1pPr>
          </a:lstStyle>
          <a:p>
            <a:pPr indent="0">
              <a:buNone/>
            </a:pPr>
            <a:r>
              <a:rPr lang="en-ZA" sz="1400" b="0" strike="noStrike" spc="-1">
                <a:solidFill>
                  <a:srgbClr val="000000"/>
                </a:solidFill>
                <a:latin typeface="Times New Roman"/>
              </a:rPr>
              <a:t>&lt;footer&gt;</a:t>
            </a:r>
          </a:p>
        </p:txBody>
      </p:sp>
      <p:sp>
        <p:nvSpPr>
          <p:cNvPr id="88" name="PlaceHolder 6"/>
          <p:cNvSpPr>
            <a:spLocks noGrp="1"/>
          </p:cNvSpPr>
          <p:nvPr>
            <p:ph type="sldNum" idx="8"/>
          </p:nvPr>
        </p:nvSpPr>
        <p:spPr>
          <a:xfrm>
            <a:off x="4278960" y="10157400"/>
            <a:ext cx="3280680" cy="534240"/>
          </a:xfrm>
          <a:prstGeom prst="rect">
            <a:avLst/>
          </a:prstGeom>
          <a:noFill/>
          <a:ln w="0">
            <a:noFill/>
          </a:ln>
        </p:spPr>
        <p:txBody>
          <a:bodyPr lIns="0" tIns="0" rIns="0" bIns="0" anchor="b">
            <a:noAutofit/>
          </a:bodyPr>
          <a:lstStyle>
            <a:lvl1pPr indent="0" algn="r">
              <a:buNone/>
              <a:defRPr lang="en-ZA" sz="1400" b="0" strike="noStrike" spc="-1">
                <a:solidFill>
                  <a:srgbClr val="000000"/>
                </a:solidFill>
                <a:latin typeface="Times New Roman"/>
              </a:defRPr>
            </a:lvl1pPr>
          </a:lstStyle>
          <a:p>
            <a:pPr indent="0" algn="r">
              <a:buNone/>
            </a:pPr>
            <a:fld id="{8C288B1A-FF7E-42B9-B503-3736C394D551}" type="slidenum">
              <a:rPr lang="en-ZA" sz="1400" b="0" strike="noStrike" spc="-1">
                <a:solidFill>
                  <a:srgbClr val="000000"/>
                </a:solidFill>
                <a:latin typeface="Times New Roman"/>
              </a:rPr>
              <a:t>‹#›</a:t>
            </a:fld>
            <a:endParaRPr lang="en-ZA"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PlaceHolder 1"/>
          <p:cNvSpPr>
            <a:spLocks noGrp="1" noRot="1" noChangeAspect="1"/>
          </p:cNvSpPr>
          <p:nvPr>
            <p:ph type="sldImg"/>
          </p:nvPr>
        </p:nvSpPr>
        <p:spPr>
          <a:xfrm>
            <a:off x="685800" y="1143000"/>
            <a:ext cx="5486040" cy="3085920"/>
          </a:xfrm>
          <a:prstGeom prst="rect">
            <a:avLst/>
          </a:prstGeom>
          <a:ln w="0">
            <a:noFill/>
          </a:ln>
        </p:spPr>
      </p:sp>
      <p:sp>
        <p:nvSpPr>
          <p:cNvPr id="254"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55"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10EF268C-85B4-4FB5-921A-0F1517564DC6}" type="slidenum">
              <a:rPr lang="en-US" sz="1200" b="0" strike="noStrike" spc="-1">
                <a:solidFill>
                  <a:srgbClr val="000000"/>
                </a:solidFill>
                <a:latin typeface="Times New Roman"/>
              </a:rPr>
              <a:t>2</a:t>
            </a:fld>
            <a:endParaRPr lang="en-ZA"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PlaceHolder 1"/>
          <p:cNvSpPr>
            <a:spLocks noGrp="1" noRot="1" noChangeAspect="1"/>
          </p:cNvSpPr>
          <p:nvPr>
            <p:ph type="sldImg"/>
          </p:nvPr>
        </p:nvSpPr>
        <p:spPr>
          <a:xfrm>
            <a:off x="685800" y="1143000"/>
            <a:ext cx="5486040" cy="3085920"/>
          </a:xfrm>
          <a:prstGeom prst="rect">
            <a:avLst/>
          </a:prstGeom>
          <a:ln w="0">
            <a:noFill/>
          </a:ln>
        </p:spPr>
      </p:sp>
      <p:sp>
        <p:nvSpPr>
          <p:cNvPr id="28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82" name="PlaceHolder 3"/>
          <p:cNvSpPr>
            <a:spLocks noGrp="1"/>
          </p:cNvSpPr>
          <p:nvPr>
            <p:ph type="sldNum" idx="19"/>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AB23B508-DD88-438D-8EE1-EEB83189F0B8}" type="slidenum">
              <a:rPr lang="en-US" sz="1200" b="0" strike="noStrike" spc="-1">
                <a:solidFill>
                  <a:srgbClr val="000000"/>
                </a:solidFill>
                <a:latin typeface="Times New Roman"/>
              </a:rPr>
              <a:t>11</a:t>
            </a:fld>
            <a:endParaRPr lang="en-ZA" sz="12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noRot="1" noChangeAspect="1"/>
          </p:cNvSpPr>
          <p:nvPr>
            <p:ph type="sldImg"/>
          </p:nvPr>
        </p:nvSpPr>
        <p:spPr>
          <a:xfrm>
            <a:off x="685800" y="1143000"/>
            <a:ext cx="5486040" cy="3085920"/>
          </a:xfrm>
          <a:prstGeom prst="rect">
            <a:avLst/>
          </a:prstGeom>
          <a:ln w="0">
            <a:noFill/>
          </a:ln>
        </p:spPr>
      </p:sp>
      <p:sp>
        <p:nvSpPr>
          <p:cNvPr id="284"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85" name="PlaceHolder 3"/>
          <p:cNvSpPr>
            <a:spLocks noGrp="1"/>
          </p:cNvSpPr>
          <p:nvPr>
            <p:ph type="sldNum" idx="2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669E66FE-8C63-4C1D-B9A5-7851C158B1FA}" type="slidenum">
              <a:rPr lang="en-US" sz="1200" b="0" strike="noStrike" spc="-1">
                <a:solidFill>
                  <a:srgbClr val="000000"/>
                </a:solidFill>
                <a:latin typeface="Times New Roman"/>
              </a:rPr>
              <a:t>12</a:t>
            </a:fld>
            <a:endParaRPr lang="en-ZA" sz="12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PlaceHolder 1"/>
          <p:cNvSpPr>
            <a:spLocks noGrp="1" noRot="1" noChangeAspect="1"/>
          </p:cNvSpPr>
          <p:nvPr>
            <p:ph type="sldImg"/>
          </p:nvPr>
        </p:nvSpPr>
        <p:spPr>
          <a:xfrm>
            <a:off x="685800" y="1143000"/>
            <a:ext cx="5486400" cy="3086100"/>
          </a:xfrm>
          <a:prstGeom prst="rect">
            <a:avLst/>
          </a:prstGeom>
          <a:ln w="0">
            <a:noFill/>
          </a:ln>
        </p:spPr>
      </p:sp>
      <p:sp>
        <p:nvSpPr>
          <p:cNvPr id="28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Map production is the process of arranging map elements on a sheet of paper so that, even without many words, the average person can understand what it is all about. Maps are usually produced for presentations and reports where the audience or reader is a politician, citizen or learner with no professional background in GIS. </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 map has to be effective in communicating spatial information.</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8" name="PlaceHolder 3"/>
          <p:cNvSpPr>
            <a:spLocks noGrp="1"/>
          </p:cNvSpPr>
          <p:nvPr>
            <p:ph type="sldNum" idx="21"/>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68A6C639-B4F6-409C-94BD-BE5C138FC073}" type="slidenum">
              <a:rPr lang="en-US" sz="1200" b="0" strike="noStrike" spc="-1">
                <a:solidFill>
                  <a:srgbClr val="000000"/>
                </a:solidFill>
                <a:latin typeface="Times New Roman"/>
              </a:rPr>
              <a:t>13</a:t>
            </a:fld>
            <a:endParaRPr lang="en-ZA" sz="1200" b="0" strike="noStrike"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noRot="1" noChangeAspect="1"/>
          </p:cNvSpPr>
          <p:nvPr>
            <p:ph type="sldImg"/>
          </p:nvPr>
        </p:nvSpPr>
        <p:spPr>
          <a:xfrm>
            <a:off x="685800" y="1143000"/>
            <a:ext cx="5486400" cy="3086100"/>
          </a:xfrm>
          <a:prstGeom prst="rect">
            <a:avLst/>
          </a:prstGeom>
          <a:ln w="0">
            <a:noFill/>
          </a:ln>
        </p:spPr>
      </p:sp>
      <p:sp>
        <p:nvSpPr>
          <p:cNvPr id="29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1. Map Frame</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data frame is the portion of the map that displays the data layers. This section is the most important and central focus of the map document.</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2. Map Legend</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legend serves as the decoder for the symbology in the data frame. Therefore, it is also commonly known as the key. A map legend is used to provide a key to all the symbols used on the map. It is like a dictionary that allows you to understand the meaning of what the map shows. </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3. Map Title</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title is important because it instantly gives the viewer a succinct description of the subject matter of the map.</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4. North Arrow</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purpose of the north arrow is for map orientation.</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5. Map Scale</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map scale explains the relationship of the data frame extent to the real world. The description is a ratio. This can be shown either as a unit to unit or as one measurement to another measurement.</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6. Map Citation</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citation portion of a map constitutes the metadata of the map.</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7. Border</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purpose of a map border, also known as the </a:t>
            </a:r>
            <a:r>
              <a:rPr lang="en-GB" sz="12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neatline</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is purely for aesthetic reasons. A map border can be used to serve as a visual containment for all the elements of a map.</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8. Inset Map</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inset map is a smaller map that is shown to help provide geographic context to the map reader.</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Arial"/>
            </a:endParaRPr>
          </a:p>
        </p:txBody>
      </p:sp>
      <p:sp>
        <p:nvSpPr>
          <p:cNvPr id="291" name="PlaceHolder 3"/>
          <p:cNvSpPr>
            <a:spLocks noGrp="1"/>
          </p:cNvSpPr>
          <p:nvPr>
            <p:ph type="sldNum" idx="22"/>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FA465D57-867C-48FD-BAAE-20DF0F7FA4EE}" type="slidenum">
              <a:rPr lang="en-US" sz="1200" b="0" strike="noStrike" spc="-1">
                <a:solidFill>
                  <a:srgbClr val="000000"/>
                </a:solidFill>
                <a:latin typeface="Times New Roman"/>
              </a:rPr>
              <a:t>14</a:t>
            </a:fld>
            <a:endParaRPr lang="en-ZA" sz="1200" b="0" strike="noStrike" spc="-1">
              <a:solidFill>
                <a:srgbClr val="000000"/>
              </a:solid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PlaceHolder 1"/>
          <p:cNvSpPr>
            <a:spLocks noGrp="1" noRot="1" noChangeAspect="1"/>
          </p:cNvSpPr>
          <p:nvPr>
            <p:ph type="sldImg"/>
          </p:nvPr>
        </p:nvSpPr>
        <p:spPr>
          <a:xfrm>
            <a:off x="685800" y="1143000"/>
            <a:ext cx="5486040" cy="3085920"/>
          </a:xfrm>
          <a:prstGeom prst="rect">
            <a:avLst/>
          </a:prstGeom>
          <a:ln w="0">
            <a:noFill/>
          </a:ln>
        </p:spPr>
      </p:sp>
      <p:sp>
        <p:nvSpPr>
          <p:cNvPr id="29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US" sz="2000" b="0" strike="noStrike" spc="-1">
                <a:solidFill>
                  <a:srgbClr val="000000"/>
                </a:solidFill>
                <a:latin typeface="Arial"/>
              </a:rPr>
              <a:t>In addition to the 8 main map elements, a graticule is also used as a reference.</a:t>
            </a:r>
            <a:endParaRPr lang="en-ZA" sz="2000" b="0" strike="noStrike" spc="-1">
              <a:solidFill>
                <a:srgbClr val="000000"/>
              </a:solidFill>
              <a:latin typeface="Arial"/>
            </a:endParaRPr>
          </a:p>
          <a:p>
            <a:pPr marL="216000" indent="0">
              <a:lnSpc>
                <a:spcPct val="100000"/>
              </a:lnSpc>
              <a:buNone/>
            </a:pPr>
            <a:endParaRPr lang="en-ZA" sz="2000" b="0" strike="noStrike" spc="-1">
              <a:solidFill>
                <a:srgbClr val="000000"/>
              </a:solidFill>
              <a:latin typeface="Arial"/>
            </a:endParaRPr>
          </a:p>
          <a:p>
            <a:pPr marL="216000" indent="0">
              <a:lnSpc>
                <a:spcPct val="100000"/>
              </a:lnSpc>
              <a:buNone/>
            </a:pPr>
            <a:r>
              <a:rPr lang="en-GB" sz="2000" b="0" strike="noStrike" spc="-1">
                <a:solidFill>
                  <a:srgbClr val="000000"/>
                </a:solidFill>
                <a:latin typeface="Arial"/>
              </a:rPr>
              <a:t>A graticule is a network of lines overlain on a map to make spatial orientation easier for the reader. The lines can be used as a reference. As an example, the lines of a graticule can represent the earth’s parallels of latitude and meridians of longitude.</a:t>
            </a:r>
            <a:endParaRPr lang="en-ZA" sz="2000" b="0" strike="noStrike" spc="-1">
              <a:solidFill>
                <a:srgbClr val="000000"/>
              </a:solidFill>
              <a:latin typeface="Arial"/>
            </a:endParaRPr>
          </a:p>
        </p:txBody>
      </p:sp>
      <p:sp>
        <p:nvSpPr>
          <p:cNvPr id="294" name="PlaceHolder 3"/>
          <p:cNvSpPr>
            <a:spLocks noGrp="1"/>
          </p:cNvSpPr>
          <p:nvPr>
            <p:ph type="sldNum" idx="23"/>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57D6E39B-69CB-4DD9-9AC8-AE3C8CE90EE6}" type="slidenum">
              <a:rPr lang="en-US" sz="1200" b="0" strike="noStrike" spc="-1">
                <a:solidFill>
                  <a:srgbClr val="000000"/>
                </a:solidFill>
                <a:latin typeface="Times New Roman"/>
              </a:rPr>
              <a:t>15</a:t>
            </a:fld>
            <a:endParaRPr lang="en-ZA" sz="1200" b="0" strike="noStrike" spc="-1">
              <a:solidFill>
                <a:srgbClr val="000000"/>
              </a:solid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noRot="1" noChangeAspect="1"/>
          </p:cNvSpPr>
          <p:nvPr>
            <p:ph type="sldImg"/>
          </p:nvPr>
        </p:nvSpPr>
        <p:spPr>
          <a:xfrm>
            <a:off x="685800" y="1143000"/>
            <a:ext cx="5486400" cy="3086100"/>
          </a:xfrm>
          <a:prstGeom prst="rect">
            <a:avLst/>
          </a:prstGeom>
          <a:ln w="0">
            <a:noFill/>
          </a:ln>
        </p:spPr>
      </p:sp>
      <p:sp>
        <p:nvSpPr>
          <p:cNvPr id="29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0" strike="noStrike" spc="-1" dirty="0" err="1">
                <a:solidFill>
                  <a:srgbClr val="D1D5DB"/>
                </a:solidFill>
                <a:latin typeface="Open Sans" panose="020B0606030504020204" pitchFamily="34" charset="0"/>
                <a:ea typeface="Open Sans" panose="020B0606030504020204" pitchFamily="34" charset="0"/>
                <a:cs typeface="Open Sans" panose="020B0606030504020204" pitchFamily="34" charset="0"/>
              </a:rPr>
              <a:t>GeoNode</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empowers users with the capability to artistically design and vividly present geospatial data that has been published within the Spatial Data Infrastructure (SDI). Through </a:t>
            </a:r>
            <a:r>
              <a:rPr lang="en-GB" sz="1200" b="0" strike="noStrike" spc="-1" dirty="0" err="1">
                <a:solidFill>
                  <a:srgbClr val="D1D5DB"/>
                </a:solidFill>
                <a:latin typeface="Open Sans" panose="020B0606030504020204" pitchFamily="34" charset="0"/>
                <a:ea typeface="Open Sans" panose="020B0606030504020204" pitchFamily="34" charset="0"/>
                <a:cs typeface="Open Sans" panose="020B0606030504020204" pitchFamily="34" charset="0"/>
              </a:rPr>
              <a:t>GeoNode</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users can leverage a variety of tools and features to customize the visual representation of spatial information, enabling them to convey complex geographic insights in a visually engaging and informative manner</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7" name="PlaceHolder 3"/>
          <p:cNvSpPr>
            <a:spLocks noGrp="1"/>
          </p:cNvSpPr>
          <p:nvPr>
            <p:ph type="sldNum" idx="24"/>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17E78105-CEE9-4F2B-8EBC-B2C17C591A6F}" type="slidenum">
              <a:rPr lang="en-US" sz="1200" b="0" strike="noStrike" spc="-1">
                <a:solidFill>
                  <a:srgbClr val="000000"/>
                </a:solidFill>
                <a:latin typeface="Times New Roman"/>
              </a:rPr>
              <a:t>16</a:t>
            </a:fld>
            <a:endParaRPr lang="en-ZA" sz="1200" b="0" strike="noStrike" spc="-1">
              <a:solidFill>
                <a:srgbClr val="000000"/>
              </a:solid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PlaceHolder 1"/>
          <p:cNvSpPr>
            <a:spLocks noGrp="1" noRot="1" noChangeAspect="1"/>
          </p:cNvSpPr>
          <p:nvPr>
            <p:ph type="sldImg"/>
          </p:nvPr>
        </p:nvSpPr>
        <p:spPr>
          <a:xfrm>
            <a:off x="685800" y="1143000"/>
            <a:ext cx="5486400" cy="3086100"/>
          </a:xfrm>
          <a:prstGeom prst="rect">
            <a:avLst/>
          </a:prstGeom>
          <a:ln w="0">
            <a:noFill/>
          </a:ln>
        </p:spPr>
      </p:sp>
      <p:sp>
        <p:nvSpPr>
          <p:cNvPr id="29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Styling in </a:t>
            </a:r>
            <a:r>
              <a:rPr lang="en-GB" sz="1200" b="0" strike="noStrike" spc="-1" dirty="0" err="1">
                <a:solidFill>
                  <a:srgbClr val="D1D5DB"/>
                </a:solidFill>
                <a:latin typeface="Open Sans" panose="020B0606030504020204" pitchFamily="34" charset="0"/>
                <a:ea typeface="Open Sans" panose="020B0606030504020204" pitchFamily="34" charset="0"/>
                <a:cs typeface="Open Sans" panose="020B0606030504020204" pitchFamily="34" charset="0"/>
              </a:rPr>
              <a:t>GeoNode</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harnesses the power of the GeoServer styling library, offering users the flexibility to choose between Styling Layer Descriptor (SLD) or Cascading Style Sheets (CSS). This robust styling system enables precise control over the appearance of spatial data, ensuring that it effectively communicates the desired information.</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Arial"/>
            </a:endParaRPr>
          </a:p>
        </p:txBody>
      </p:sp>
      <p:sp>
        <p:nvSpPr>
          <p:cNvPr id="300" name="PlaceHolder 3"/>
          <p:cNvSpPr>
            <a:spLocks noGrp="1"/>
          </p:cNvSpPr>
          <p:nvPr>
            <p:ph type="sldNum" idx="25"/>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2EDB9C5A-C1E4-40C4-9BD5-BF79BD376028}" type="slidenum">
              <a:rPr lang="en-US" sz="1200" b="0" strike="noStrike" spc="-1">
                <a:solidFill>
                  <a:srgbClr val="000000"/>
                </a:solidFill>
                <a:latin typeface="Times New Roman"/>
              </a:rPr>
              <a:t>17</a:t>
            </a:fld>
            <a:endParaRPr lang="en-ZA" sz="1200" b="0" strike="noStrike" spc="-1">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PlaceHolder 1"/>
          <p:cNvSpPr>
            <a:spLocks noGrp="1" noRot="1" noChangeAspect="1"/>
          </p:cNvSpPr>
          <p:nvPr>
            <p:ph type="sldImg"/>
          </p:nvPr>
        </p:nvSpPr>
        <p:spPr>
          <a:xfrm>
            <a:off x="685800" y="1143000"/>
            <a:ext cx="5486400" cy="3086100"/>
          </a:xfrm>
          <a:prstGeom prst="rect">
            <a:avLst/>
          </a:prstGeom>
          <a:ln w="0">
            <a:noFill/>
          </a:ln>
        </p:spPr>
      </p:sp>
      <p:sp>
        <p:nvSpPr>
          <p:cNvPr id="30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Metadata serves as a critical component of spatial data, offering comprehensive insights into its origin, reliability, and constraints on utilization. It encompasses an array of pertinent details, including but not limited to:</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buClr>
                <a:srgbClr val="D1D5DB"/>
              </a:buClr>
              <a:buFont typeface="Arial"/>
              <a:buChar char="•"/>
            </a:pPr>
            <a:r>
              <a:rPr lang="en-GB" sz="1200" b="1"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Title</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A succinct identifier for the dataset.</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buClr>
                <a:srgbClr val="D1D5DB"/>
              </a:buClr>
              <a:buFont typeface="Arial"/>
              <a:buChar char="•"/>
            </a:pPr>
            <a:r>
              <a:rPr lang="en-GB" sz="1200" b="1"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Abstract</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A concise summary providing an overview of the dataset's content and purpose.</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buClr>
                <a:srgbClr val="D1D5DB"/>
              </a:buClr>
              <a:buFont typeface="Arial"/>
              <a:buChar char="•"/>
            </a:pPr>
            <a:r>
              <a:rPr lang="en-GB" sz="1200" b="1"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Keywords</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Relevant terms and phrases aiding in dataset discovery and categorization.</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buClr>
                <a:srgbClr val="D1D5DB"/>
              </a:buClr>
              <a:buFont typeface="Arial"/>
              <a:buChar char="•"/>
            </a:pPr>
            <a:r>
              <a:rPr lang="en-GB" sz="1200" b="1"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Spatial Extent</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Information about the geographic coverage, specifying the dataset's boundaries.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buClr>
                <a:srgbClr val="D1D5DB"/>
              </a:buClr>
              <a:buFont typeface="Arial"/>
              <a:buChar char="•"/>
            </a:pPr>
            <a:r>
              <a:rPr lang="en-GB" sz="1200" b="1"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Temporal Coverage</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The timeframe during which the data is applicable, specifying the dataset's temporal limits.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buClr>
                <a:srgbClr val="D1D5DB"/>
              </a:buClr>
              <a:buFont typeface="Arial"/>
              <a:buChar char="•"/>
            </a:pPr>
            <a:r>
              <a:rPr lang="en-GB" sz="1200" b="1"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Data Attributes</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Detailed descriptions of the individual elements within the dataset.</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buClr>
                <a:srgbClr val="D1D5DB"/>
              </a:buClr>
              <a:buFont typeface="Arial"/>
              <a:buChar char="•"/>
            </a:pPr>
            <a:r>
              <a:rPr lang="en-GB" sz="1200" b="1"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Coordinate Systems</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Specifications of the coordinate reference system used for geospatial data.</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buClr>
                <a:srgbClr val="D1D5DB"/>
              </a:buClr>
              <a:buFont typeface="Arial"/>
              <a:buChar char="•"/>
            </a:pPr>
            <a:r>
              <a:rPr lang="en-GB" sz="1200" b="1"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Data Quality</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Metrics and assessments of data accuracy, completeness, and consistency.</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Arial"/>
            </a:endParaRPr>
          </a:p>
          <a:p>
            <a:pPr marL="216000" indent="0">
              <a:lnSpc>
                <a:spcPct val="100000"/>
              </a:lnSpc>
              <a:buNone/>
            </a:pPr>
            <a:r>
              <a:rPr lang="en-GB" sz="2000" b="0" strike="noStrike" spc="-1" dirty="0">
                <a:solidFill>
                  <a:srgbClr val="D1D5DB"/>
                </a:solidFill>
                <a:latin typeface="Söhne"/>
              </a:rPr>
              <a:t>Additionally, it is crucial to establish a process for the regular updating and maintenance of metadata. As new data becomes available or alterations occur within the dataset, metadata should be promptly revised to reflect these changes. This ongoing effort ensures that metadata remains an accurate and reliable resource for users seeking to understand and utilize spatial data effectively</a:t>
            </a:r>
            <a:endParaRPr lang="en-ZA" sz="2000" b="0" strike="noStrike" spc="-1" dirty="0">
              <a:solidFill>
                <a:srgbClr val="000000"/>
              </a:solidFill>
              <a:latin typeface="Arial"/>
            </a:endParaRPr>
          </a:p>
          <a:p>
            <a:pPr marL="216000" indent="0">
              <a:lnSpc>
                <a:spcPct val="100000"/>
              </a:lnSpc>
              <a:buNone/>
            </a:pPr>
            <a:endParaRPr lang="en-ZA" sz="2000" b="0" strike="noStrike" spc="-1" dirty="0">
              <a:solidFill>
                <a:srgbClr val="000000"/>
              </a:solidFill>
              <a:latin typeface="Arial"/>
            </a:endParaRPr>
          </a:p>
        </p:txBody>
      </p:sp>
      <p:sp>
        <p:nvSpPr>
          <p:cNvPr id="303" name="PlaceHolder 3"/>
          <p:cNvSpPr>
            <a:spLocks noGrp="1"/>
          </p:cNvSpPr>
          <p:nvPr>
            <p:ph type="sldNum" idx="26"/>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C72CDAEA-684F-4BE3-BE25-D3AB768A494E}" type="slidenum">
              <a:rPr lang="en-US" sz="1200" b="0" strike="noStrike" spc="-1">
                <a:solidFill>
                  <a:srgbClr val="000000"/>
                </a:solidFill>
                <a:latin typeface="Times New Roman"/>
              </a:rPr>
              <a:t>18</a:t>
            </a:fld>
            <a:endParaRPr lang="en-ZA" sz="1200" b="0" strike="noStrike" spc="-1">
              <a:solidFill>
                <a:srgbClr val="000000"/>
              </a:solid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laceHolder 1"/>
          <p:cNvSpPr>
            <a:spLocks noGrp="1" noRot="1" noChangeAspect="1"/>
          </p:cNvSpPr>
          <p:nvPr>
            <p:ph type="sldImg"/>
          </p:nvPr>
        </p:nvSpPr>
        <p:spPr>
          <a:xfrm>
            <a:off x="685800" y="1143000"/>
            <a:ext cx="5486400" cy="3086100"/>
          </a:xfrm>
          <a:prstGeom prst="rect">
            <a:avLst/>
          </a:prstGeom>
          <a:ln w="0">
            <a:noFill/>
          </a:ln>
        </p:spPr>
      </p:sp>
      <p:sp>
        <p:nvSpPr>
          <p:cNvPr id="30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Metadata: </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information to help people find and understand the dataset, and how they can access and use it. These are properties of the data source and can live out of the QGIS project.</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Arial"/>
            </a:endParaRPr>
          </a:p>
          <a:p>
            <a:pPr marL="216000" indent="0">
              <a:lnSpc>
                <a:spcPct val="100000"/>
              </a:lnSpc>
              <a:buNone/>
            </a:pPr>
            <a:endParaRPr lang="en-ZA" sz="2000" b="0" strike="noStrike" spc="-1" dirty="0">
              <a:solidFill>
                <a:srgbClr val="000000"/>
              </a:solidFill>
              <a:latin typeface="Arial"/>
            </a:endParaRPr>
          </a:p>
          <a:p>
            <a:pPr marL="216000" indent="0">
              <a:lnSpc>
                <a:spcPct val="100000"/>
              </a:lnSpc>
              <a:buNone/>
            </a:pPr>
            <a:endParaRPr lang="en-ZA" sz="2000" b="0" strike="noStrike" spc="-1" dirty="0">
              <a:solidFill>
                <a:srgbClr val="000000"/>
              </a:solidFill>
              <a:latin typeface="Arial"/>
            </a:endParaRPr>
          </a:p>
        </p:txBody>
      </p:sp>
      <p:sp>
        <p:nvSpPr>
          <p:cNvPr id="306" name="PlaceHolder 3"/>
          <p:cNvSpPr>
            <a:spLocks noGrp="1"/>
          </p:cNvSpPr>
          <p:nvPr>
            <p:ph type="sldNum" idx="27"/>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7BD062E3-7162-45E1-A547-6665597D9E93}" type="slidenum">
              <a:rPr lang="en-US" sz="1200" b="0" strike="noStrike" spc="-1">
                <a:solidFill>
                  <a:srgbClr val="000000"/>
                </a:solidFill>
                <a:latin typeface="Times New Roman"/>
              </a:rPr>
              <a:t>19</a:t>
            </a:fld>
            <a:endParaRPr lang="en-ZA" sz="1200" b="0" strike="noStrike" spc="-1">
              <a:solidFill>
                <a:srgbClr val="000000"/>
              </a:solid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noRot="1" noChangeAspect="1"/>
          </p:cNvSpPr>
          <p:nvPr>
            <p:ph type="sldImg"/>
          </p:nvPr>
        </p:nvSpPr>
        <p:spPr>
          <a:xfrm>
            <a:off x="685800" y="1143000"/>
            <a:ext cx="5486400" cy="3086100"/>
          </a:xfrm>
          <a:prstGeom prst="rect">
            <a:avLst/>
          </a:prstGeom>
          <a:ln w="0">
            <a:noFill/>
          </a:ln>
        </p:spPr>
      </p:sp>
      <p:sp>
        <p:nvSpPr>
          <p:cNvPr id="30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In the layer properties dialog, the Metadata tab provides you with options to create and edit a metadata report on your layer.</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Information to fill concern:</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data </a:t>
            </a: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Identification </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basic attribution of the dataset (parent, identifier, title, abstract, language etc)</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a:t>
            </a: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Categories</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the data belongs to. Alongside the ISO categories, you can add custom ones.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a:t>
            </a: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Keywords </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to retrieve the data and associated concepts following a standard-based vocabulary.</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Access</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to the dataset (licenses, rights, fees, and constraints).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a:t>
            </a: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Extent </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of the dataset, either spatial (CRS, map extent, altitudes) or temporal.</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a:t>
            </a: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Contact</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of the owner(s) of the dataset.</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a:t>
            </a: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Links</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to ancillary resources and related information.</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a:t>
            </a: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History</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of the dataset.</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 summary of the filled information is provided in the Validation tab and helps you identify potential issues related to the form. You can then either fix them or ignore them.</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Capture metadata in QGIS’s native metadata editor which is located in the metadata tab in the layer properties dialogue. This capture method does not currently allow users to download metadata in standards-compliant formats and only supports the QGIS specific </a:t>
            </a:r>
            <a:r>
              <a:rPr lang="en-GB" sz="12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qmd</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format.</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pPr>
            <a:endParaRPr lang="en-ZA" sz="2000" b="0" strike="noStrike" spc="-1" dirty="0">
              <a:solidFill>
                <a:srgbClr val="000000"/>
              </a:solidFill>
              <a:latin typeface="Arial"/>
            </a:endParaRPr>
          </a:p>
        </p:txBody>
      </p:sp>
      <p:sp>
        <p:nvSpPr>
          <p:cNvPr id="309" name="PlaceHolder 3"/>
          <p:cNvSpPr>
            <a:spLocks noGrp="1"/>
          </p:cNvSpPr>
          <p:nvPr>
            <p:ph type="sldNum" idx="28"/>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EFF1C10A-7FDE-4AF6-B42E-4E39438DCB1B}" type="slidenum">
              <a:rPr lang="en-US" sz="1200" b="0" strike="noStrike" spc="-1">
                <a:solidFill>
                  <a:srgbClr val="000000"/>
                </a:solidFill>
                <a:latin typeface="Times New Roman"/>
              </a:rPr>
              <a:t>20</a:t>
            </a:fld>
            <a:endParaRPr lang="en-ZA"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PlaceHolder 1"/>
          <p:cNvSpPr>
            <a:spLocks noGrp="1" noRot="1" noChangeAspect="1"/>
          </p:cNvSpPr>
          <p:nvPr>
            <p:ph type="sldImg"/>
          </p:nvPr>
        </p:nvSpPr>
        <p:spPr>
          <a:xfrm>
            <a:off x="685800" y="1143000"/>
            <a:ext cx="5486040" cy="3085920"/>
          </a:xfrm>
          <a:prstGeom prst="rect">
            <a:avLst/>
          </a:prstGeom>
          <a:ln w="0">
            <a:noFill/>
          </a:ln>
        </p:spPr>
      </p:sp>
      <p:sp>
        <p:nvSpPr>
          <p:cNvPr id="25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58"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0AB5E5E2-96CF-4A55-A018-33D8A80A54DD}" type="slidenum">
              <a:rPr lang="en-US" sz="1200" b="0" strike="noStrike" spc="-1">
                <a:solidFill>
                  <a:srgbClr val="000000"/>
                </a:solidFill>
                <a:latin typeface="Times New Roman"/>
              </a:rPr>
              <a:t>3</a:t>
            </a:fld>
            <a:endParaRPr lang="en-ZA" sz="1200" b="0" strike="noStrike" spc="-1">
              <a:solidFill>
                <a:srgbClr val="000000"/>
              </a:solid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laceHolder 1"/>
          <p:cNvSpPr>
            <a:spLocks noGrp="1" noRot="1" noChangeAspect="1"/>
          </p:cNvSpPr>
          <p:nvPr>
            <p:ph type="sldImg"/>
          </p:nvPr>
        </p:nvSpPr>
        <p:spPr>
          <a:xfrm>
            <a:off x="685800" y="1143000"/>
            <a:ext cx="5486400" cy="3086100"/>
          </a:xfrm>
          <a:prstGeom prst="rect">
            <a:avLst/>
          </a:prstGeom>
          <a:ln w="0">
            <a:noFill/>
          </a:ln>
        </p:spPr>
      </p:sp>
      <p:sp>
        <p:nvSpPr>
          <p:cNvPr id="31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Include attributes such as title, abstract, keywords, temporal coverage, data quality, and access restrictions.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2" name="PlaceHolder 3"/>
          <p:cNvSpPr>
            <a:spLocks noGrp="1"/>
          </p:cNvSpPr>
          <p:nvPr>
            <p:ph type="sldNum" idx="29"/>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99B9C10D-0B74-4761-A200-C55C65D91A61}" type="slidenum">
              <a:rPr lang="en-US" sz="1200" b="0" strike="noStrike" spc="-1">
                <a:solidFill>
                  <a:srgbClr val="000000"/>
                </a:solidFill>
                <a:latin typeface="Times New Roman"/>
              </a:rPr>
              <a:t>21</a:t>
            </a:fld>
            <a:endParaRPr lang="en-ZA" sz="1200" b="0" strike="noStrike" spc="-1">
              <a:solidFill>
                <a:srgbClr val="000000"/>
              </a:solidFill>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PlaceHolder 1"/>
          <p:cNvSpPr>
            <a:spLocks noGrp="1" noRot="1" noChangeAspect="1"/>
          </p:cNvSpPr>
          <p:nvPr>
            <p:ph type="sldImg"/>
          </p:nvPr>
        </p:nvSpPr>
        <p:spPr>
          <a:xfrm>
            <a:off x="685800" y="1143000"/>
            <a:ext cx="5486400" cy="3086100"/>
          </a:xfrm>
          <a:prstGeom prst="rect">
            <a:avLst/>
          </a:prstGeom>
          <a:ln w="0">
            <a:noFill/>
          </a:ln>
        </p:spPr>
      </p:sp>
      <p:sp>
        <p:nvSpPr>
          <p:cNvPr id="314"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GB" sz="1200" b="0" strike="noStrike" spc="-1" dirty="0">
                <a:solidFill>
                  <a:srgbClr val="4F4D4C"/>
                </a:solidFill>
                <a:latin typeface="Open Sans" panose="020B0606030504020204" pitchFamily="34" charset="0"/>
                <a:ea typeface="Open Sans" panose="020B0606030504020204" pitchFamily="34" charset="0"/>
                <a:cs typeface="Open Sans" panose="020B0606030504020204" pitchFamily="34" charset="0"/>
              </a:rPr>
              <a:t>Include metadata attributes such as title, abstract, keywords, contact information, data source, and licensing terms.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tabLst>
                <a:tab pos="0" algn="l"/>
              </a:tabLst>
            </a:pPr>
            <a:endParaRPr lang="en-ZA" sz="1800" b="0" strike="noStrike" spc="-1" dirty="0">
              <a:solidFill>
                <a:srgbClr val="000000"/>
              </a:solidFill>
              <a:latin typeface="Arial"/>
            </a:endParaRPr>
          </a:p>
        </p:txBody>
      </p:sp>
      <p:sp>
        <p:nvSpPr>
          <p:cNvPr id="315" name="PlaceHolder 3"/>
          <p:cNvSpPr>
            <a:spLocks noGrp="1"/>
          </p:cNvSpPr>
          <p:nvPr>
            <p:ph type="sldNum" idx="3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45AFC121-DAA6-413E-A355-1C8C88E2577C}" type="slidenum">
              <a:rPr lang="en-US" sz="1200" b="0" strike="noStrike" spc="-1">
                <a:solidFill>
                  <a:srgbClr val="000000"/>
                </a:solidFill>
                <a:latin typeface="Times New Roman"/>
              </a:rPr>
              <a:t>22</a:t>
            </a:fld>
            <a:endParaRPr lang="en-ZA" sz="1200" b="0" strike="noStrike" spc="-1">
              <a:solidFill>
                <a:srgbClr val="000000"/>
              </a:solidFill>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PlaceHolder 1"/>
          <p:cNvSpPr>
            <a:spLocks noGrp="1" noRot="1" noChangeAspect="1"/>
          </p:cNvSpPr>
          <p:nvPr>
            <p:ph type="sldImg"/>
          </p:nvPr>
        </p:nvSpPr>
        <p:spPr>
          <a:xfrm>
            <a:off x="685800" y="1143000"/>
            <a:ext cx="5486400" cy="3086100"/>
          </a:xfrm>
          <a:prstGeom prst="rect">
            <a:avLst/>
          </a:prstGeom>
          <a:ln w="0">
            <a:noFill/>
          </a:ln>
        </p:spPr>
      </p:sp>
      <p:sp>
        <p:nvSpPr>
          <p:cNvPr id="31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0" strike="noStrike" spc="-1" dirty="0" err="1">
                <a:solidFill>
                  <a:srgbClr val="D1D5DB"/>
                </a:solidFill>
                <a:latin typeface="Open Sans" panose="020B0606030504020204" pitchFamily="34" charset="0"/>
                <a:ea typeface="Open Sans" panose="020B0606030504020204" pitchFamily="34" charset="0"/>
                <a:cs typeface="Open Sans" panose="020B0606030504020204" pitchFamily="34" charset="0"/>
              </a:rPr>
              <a:t>GeoCat</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Bridge, a Python-based plugin seamlessly integrated with QGIS, streamlines the intricate process of publishing geographic data and metadata to open-source web services. Designed with a focus on user-friendliness, it simplifies the deployment of data to platforms like GeoServer, </a:t>
            </a:r>
            <a:r>
              <a:rPr lang="en-GB" sz="1200" b="0" strike="noStrike" spc="-1" dirty="0" err="1">
                <a:solidFill>
                  <a:srgbClr val="D1D5DB"/>
                </a:solidFill>
                <a:latin typeface="Open Sans" panose="020B0606030504020204" pitchFamily="34" charset="0"/>
                <a:ea typeface="Open Sans" panose="020B0606030504020204" pitchFamily="34" charset="0"/>
                <a:cs typeface="Open Sans" panose="020B0606030504020204" pitchFamily="34" charset="0"/>
              </a:rPr>
              <a:t>GeoNetwork</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and </a:t>
            </a:r>
            <a:r>
              <a:rPr lang="en-GB" sz="1200" b="0" strike="noStrike" spc="-1" dirty="0" err="1">
                <a:solidFill>
                  <a:srgbClr val="D1D5DB"/>
                </a:solidFill>
                <a:latin typeface="Open Sans" panose="020B0606030504020204" pitchFamily="34" charset="0"/>
                <a:ea typeface="Open Sans" panose="020B0606030504020204" pitchFamily="34" charset="0"/>
                <a:cs typeface="Open Sans" panose="020B0606030504020204" pitchFamily="34" charset="0"/>
              </a:rPr>
              <a:t>MapServer</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By automating much of the publishing workflow, </a:t>
            </a:r>
            <a:r>
              <a:rPr lang="en-GB" sz="1200" b="0" strike="noStrike" spc="-1" dirty="0" err="1">
                <a:solidFill>
                  <a:srgbClr val="D1D5DB"/>
                </a:solidFill>
                <a:latin typeface="Open Sans" panose="020B0606030504020204" pitchFamily="34" charset="0"/>
                <a:ea typeface="Open Sans" panose="020B0606030504020204" pitchFamily="34" charset="0"/>
                <a:cs typeface="Open Sans" panose="020B0606030504020204" pitchFamily="34" charset="0"/>
              </a:rPr>
              <a:t>GeoCat</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Bridge enhances efficiency and accuracy in sharing geospatial information across various web services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Arial"/>
            </a:endParaRPr>
          </a:p>
        </p:txBody>
      </p:sp>
      <p:sp>
        <p:nvSpPr>
          <p:cNvPr id="318" name="PlaceHolder 3"/>
          <p:cNvSpPr>
            <a:spLocks noGrp="1"/>
          </p:cNvSpPr>
          <p:nvPr>
            <p:ph type="sldNum" idx="31"/>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F72AF6D2-421F-49D1-8A47-E4456A9B29E4}" type="slidenum">
              <a:rPr lang="en-US" sz="1200" b="0" strike="noStrike" spc="-1">
                <a:solidFill>
                  <a:srgbClr val="000000"/>
                </a:solidFill>
                <a:latin typeface="Times New Roman"/>
              </a:rPr>
              <a:t>23</a:t>
            </a:fld>
            <a:endParaRPr lang="en-ZA" sz="1200" b="0" strike="noStrike" spc="-1">
              <a:solidFill>
                <a:srgbClr val="000000"/>
              </a:solidFill>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PlaceHolder 1"/>
          <p:cNvSpPr>
            <a:spLocks noGrp="1" noRot="1" noChangeAspect="1"/>
          </p:cNvSpPr>
          <p:nvPr>
            <p:ph type="sldImg"/>
          </p:nvPr>
        </p:nvSpPr>
        <p:spPr>
          <a:xfrm>
            <a:off x="685800" y="1143000"/>
            <a:ext cx="5486400" cy="3086100"/>
          </a:xfrm>
          <a:prstGeom prst="rect">
            <a:avLst/>
          </a:prstGeom>
          <a:ln w="0">
            <a:noFill/>
          </a:ln>
        </p:spPr>
      </p:sp>
      <p:sp>
        <p:nvSpPr>
          <p:cNvPr id="32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This lecture aimed at helping users to understand the key practices for populating an SDI and how to evaluate this process.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tabLst>
                <a:tab pos="0" algn="l"/>
              </a:tabLst>
            </a:pPr>
            <a:endParaRPr lang="en-ZA" sz="1200" b="0" strike="noStrike" spc="-1" dirty="0">
              <a:solidFill>
                <a:srgbClr val="000000"/>
              </a:solidFill>
              <a:latin typeface="Arial"/>
            </a:endParaRPr>
          </a:p>
        </p:txBody>
      </p:sp>
      <p:sp>
        <p:nvSpPr>
          <p:cNvPr id="321" name="PlaceHolder 3"/>
          <p:cNvSpPr>
            <a:spLocks noGrp="1"/>
          </p:cNvSpPr>
          <p:nvPr>
            <p:ph type="sldNum" idx="32"/>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5EC30CE9-AAA8-44D9-A39A-2524A16D28C9}" type="slidenum">
              <a:rPr lang="en-US" sz="1200" b="0" strike="noStrike" spc="-1">
                <a:solidFill>
                  <a:srgbClr val="000000"/>
                </a:solidFill>
                <a:latin typeface="Times New Roman"/>
              </a:rPr>
              <a:t>24</a:t>
            </a:fld>
            <a:endParaRPr lang="en-ZA" sz="1200" b="0" strike="noStrike" spc="-1">
              <a:solidFill>
                <a:srgbClr val="000000"/>
              </a:solid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PlaceHolder 1"/>
          <p:cNvSpPr>
            <a:spLocks noGrp="1" noRot="1" noChangeAspect="1"/>
          </p:cNvSpPr>
          <p:nvPr>
            <p:ph type="sldImg"/>
          </p:nvPr>
        </p:nvSpPr>
        <p:spPr>
          <a:xfrm>
            <a:off x="685800" y="1143000"/>
            <a:ext cx="5486040" cy="3085920"/>
          </a:xfrm>
          <a:prstGeom prst="rect">
            <a:avLst/>
          </a:prstGeom>
          <a:ln w="0">
            <a:noFill/>
          </a:ln>
        </p:spPr>
      </p:sp>
      <p:sp>
        <p:nvSpPr>
          <p:cNvPr id="32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324" name="PlaceHolder 3"/>
          <p:cNvSpPr>
            <a:spLocks noGrp="1"/>
          </p:cNvSpPr>
          <p:nvPr>
            <p:ph type="sldNum" idx="33"/>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A06DE0F2-364C-44AB-B524-150B36FE3952}" type="slidenum">
              <a:rPr lang="en-US" sz="1200" b="0" strike="noStrike" spc="-1">
                <a:solidFill>
                  <a:srgbClr val="000000"/>
                </a:solidFill>
                <a:latin typeface="Times New Roman"/>
              </a:rPr>
              <a:t>25</a:t>
            </a:fld>
            <a:endParaRPr lang="en-ZA" sz="1200" b="0" strike="noStrike" spc="-1">
              <a:solidFill>
                <a:srgbClr val="000000"/>
              </a:solidFill>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PlaceHolder 1"/>
          <p:cNvSpPr>
            <a:spLocks noGrp="1" noRot="1" noChangeAspect="1"/>
          </p:cNvSpPr>
          <p:nvPr>
            <p:ph type="sldImg"/>
          </p:nvPr>
        </p:nvSpPr>
        <p:spPr>
          <a:xfrm>
            <a:off x="685800" y="1143000"/>
            <a:ext cx="5486040" cy="3085920"/>
          </a:xfrm>
          <a:prstGeom prst="rect">
            <a:avLst/>
          </a:prstGeom>
          <a:ln w="0">
            <a:noFill/>
          </a:ln>
        </p:spPr>
      </p:sp>
      <p:sp>
        <p:nvSpPr>
          <p:cNvPr id="32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327" name="PlaceHolder 3"/>
          <p:cNvSpPr>
            <a:spLocks noGrp="1"/>
          </p:cNvSpPr>
          <p:nvPr>
            <p:ph type="sldNum" idx="34"/>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4FEE3A71-B4DD-4429-8581-1AAB0EEC9896}" type="slidenum">
              <a:rPr lang="en-US" sz="1200" b="0" strike="noStrike" spc="-1">
                <a:solidFill>
                  <a:srgbClr val="000000"/>
                </a:solidFill>
                <a:latin typeface="Times New Roman"/>
              </a:rPr>
              <a:t>26</a:t>
            </a:fld>
            <a:endParaRPr lang="en-ZA" sz="1200" b="0" strike="noStrike" spc="-1">
              <a:solidFill>
                <a:srgbClr val="000000"/>
              </a:solidFill>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noRot="1" noChangeAspect="1"/>
          </p:cNvSpPr>
          <p:nvPr>
            <p:ph type="sldImg"/>
          </p:nvPr>
        </p:nvSpPr>
        <p:spPr>
          <a:xfrm>
            <a:off x="685800" y="1143000"/>
            <a:ext cx="5486040" cy="3085920"/>
          </a:xfrm>
          <a:prstGeom prst="rect">
            <a:avLst/>
          </a:prstGeom>
          <a:ln w="0">
            <a:noFill/>
          </a:ln>
        </p:spPr>
      </p:sp>
      <p:sp>
        <p:nvSpPr>
          <p:cNvPr id="32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330" name="PlaceHolder 3"/>
          <p:cNvSpPr>
            <a:spLocks noGrp="1"/>
          </p:cNvSpPr>
          <p:nvPr>
            <p:ph type="sldNum" idx="35"/>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708CF68D-412F-468F-962F-85DD856621CF}" type="slidenum">
              <a:rPr lang="en-US" sz="1200" b="0" strike="noStrike" spc="-1">
                <a:solidFill>
                  <a:srgbClr val="000000"/>
                </a:solidFill>
                <a:latin typeface="Times New Roman"/>
              </a:rPr>
              <a:t>27</a:t>
            </a:fld>
            <a:endParaRPr lang="en-ZA" sz="1200" b="0" strike="noStrike" spc="-1">
              <a:solidFill>
                <a:srgbClr val="000000"/>
              </a:solidFill>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PlaceHolder 1"/>
          <p:cNvSpPr>
            <a:spLocks noGrp="1" noRot="1" noChangeAspect="1"/>
          </p:cNvSpPr>
          <p:nvPr>
            <p:ph type="sldImg"/>
          </p:nvPr>
        </p:nvSpPr>
        <p:spPr>
          <a:xfrm>
            <a:off x="685800" y="1143000"/>
            <a:ext cx="5486400" cy="3086100"/>
          </a:xfrm>
          <a:prstGeom prst="rect">
            <a:avLst/>
          </a:prstGeom>
          <a:ln w="0">
            <a:noFill/>
          </a:ln>
        </p:spPr>
      </p:sp>
      <p:sp>
        <p:nvSpPr>
          <p:cNvPr id="33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333" name="PlaceHolder 3"/>
          <p:cNvSpPr>
            <a:spLocks noGrp="1"/>
          </p:cNvSpPr>
          <p:nvPr>
            <p:ph type="sldNum" idx="36"/>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41FE8468-C89F-47FB-898E-3A4DF39C0A64}" type="slidenum">
              <a:rPr lang="en-US" sz="1200" b="0" strike="noStrike" spc="-1">
                <a:solidFill>
                  <a:srgbClr val="000000"/>
                </a:solidFill>
                <a:latin typeface="Times New Roman"/>
              </a:rPr>
              <a:t>28</a:t>
            </a:fld>
            <a:endParaRPr lang="en-ZA"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PlaceHolder 1"/>
          <p:cNvSpPr>
            <a:spLocks noGrp="1" noRot="1" noChangeAspect="1"/>
          </p:cNvSpPr>
          <p:nvPr>
            <p:ph type="sldImg"/>
          </p:nvPr>
        </p:nvSpPr>
        <p:spPr>
          <a:xfrm>
            <a:off x="685800" y="1143000"/>
            <a:ext cx="5486400" cy="3086100"/>
          </a:xfrm>
          <a:prstGeom prst="rect">
            <a:avLst/>
          </a:prstGeom>
          <a:ln w="0">
            <a:noFill/>
          </a:ln>
        </p:spPr>
      </p:sp>
      <p:sp>
        <p:nvSpPr>
          <p:cNvPr id="26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GB" sz="12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MetaSearch</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provides a simple and intuitive approach and a user-friendly interface for searching metadata catalogues within QGIS.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tabLst>
                <a:tab pos="0" algn="l"/>
              </a:tabLst>
            </a:pPr>
            <a:endParaRPr lang="en-ZA" sz="1200" b="0" strike="noStrike" spc="-1" dirty="0">
              <a:solidFill>
                <a:srgbClr val="000000"/>
              </a:solidFill>
              <a:latin typeface="Arial"/>
            </a:endParaRPr>
          </a:p>
        </p:txBody>
      </p:sp>
      <p:sp>
        <p:nvSpPr>
          <p:cNvPr id="261"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8CF35F9D-FB31-4C67-9B06-ACB740B9986E}" type="slidenum">
              <a:rPr lang="en-US" sz="1200" b="0" strike="noStrike" spc="-1">
                <a:solidFill>
                  <a:srgbClr val="000000"/>
                </a:solidFill>
                <a:latin typeface="Times New Roman"/>
              </a:rPr>
              <a:t>4</a:t>
            </a:fld>
            <a:endParaRPr lang="en-ZA"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noRot="1" noChangeAspect="1"/>
          </p:cNvSpPr>
          <p:nvPr>
            <p:ph type="sldImg"/>
          </p:nvPr>
        </p:nvSpPr>
        <p:spPr>
          <a:xfrm>
            <a:off x="685800" y="1143000"/>
            <a:ext cx="5486040" cy="3085920"/>
          </a:xfrm>
          <a:prstGeom prst="rect">
            <a:avLst/>
          </a:prstGeom>
          <a:ln w="0">
            <a:noFill/>
          </a:ln>
        </p:spPr>
      </p:sp>
      <p:sp>
        <p:nvSpPr>
          <p:cNvPr id="26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64"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25F429E1-ACB3-4FA6-98DB-3A97AE040BDB}" type="slidenum">
              <a:rPr lang="en-US" sz="1200" b="0" strike="noStrike" spc="-1">
                <a:solidFill>
                  <a:srgbClr val="000000"/>
                </a:solidFill>
                <a:latin typeface="Times New Roman"/>
              </a:rPr>
              <a:t>5</a:t>
            </a:fld>
            <a:endParaRPr lang="en-ZA"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PlaceHolder 1"/>
          <p:cNvSpPr>
            <a:spLocks noGrp="1" noRot="1" noChangeAspect="1"/>
          </p:cNvSpPr>
          <p:nvPr>
            <p:ph type="sldImg"/>
          </p:nvPr>
        </p:nvSpPr>
        <p:spPr>
          <a:xfrm>
            <a:off x="685800" y="1143000"/>
            <a:ext cx="5486400" cy="3086100"/>
          </a:xfrm>
          <a:prstGeom prst="rect">
            <a:avLst/>
          </a:prstGeom>
          <a:ln w="0">
            <a:noFill/>
          </a:ln>
        </p:spPr>
      </p:sp>
      <p:sp>
        <p:nvSpPr>
          <p:cNvPr id="26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67"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1093F216-5638-48F5-8839-AB43E72A6EEE}" type="slidenum">
              <a:rPr lang="en-US" sz="1200" b="0" strike="noStrike" spc="-1">
                <a:solidFill>
                  <a:srgbClr val="000000"/>
                </a:solidFill>
                <a:latin typeface="Times New Roman"/>
              </a:rPr>
              <a:t>6</a:t>
            </a:fld>
            <a:endParaRPr lang="en-ZA"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PlaceHolder 1"/>
          <p:cNvSpPr>
            <a:spLocks noGrp="1" noRot="1" noChangeAspect="1"/>
          </p:cNvSpPr>
          <p:nvPr>
            <p:ph type="sldImg"/>
          </p:nvPr>
        </p:nvSpPr>
        <p:spPr>
          <a:xfrm>
            <a:off x="685800" y="1143000"/>
            <a:ext cx="5486400" cy="3086100"/>
          </a:xfrm>
          <a:prstGeom prst="rect">
            <a:avLst/>
          </a:prstGeom>
          <a:ln w="0">
            <a:noFill/>
          </a:ln>
        </p:spPr>
      </p:sp>
      <p:sp>
        <p:nvSpPr>
          <p:cNvPr id="26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Vector points, lines, and polygons can be symbolized in a variety of ways. Symbol variables include size, texture, pattern, and shape.</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Proportional symbols, which can be mathematically or perceptually scaled, are useful for representing quantitative differences within a dataset.</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Arial"/>
            </a:endParaRPr>
          </a:p>
        </p:txBody>
      </p:sp>
      <p:sp>
        <p:nvSpPr>
          <p:cNvPr id="270"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9B475D7E-8D12-49D6-B209-9D0F943B8B6F}" type="slidenum">
              <a:rPr lang="en-US" sz="1200" b="0" strike="noStrike" spc="-1">
                <a:solidFill>
                  <a:srgbClr val="000000"/>
                </a:solidFill>
                <a:latin typeface="Times New Roman"/>
              </a:rPr>
              <a:t>7</a:t>
            </a:fld>
            <a:endParaRPr lang="en-ZA"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noRot="1" noChangeAspect="1"/>
          </p:cNvSpPr>
          <p:nvPr>
            <p:ph type="sldImg"/>
          </p:nvPr>
        </p:nvSpPr>
        <p:spPr>
          <a:xfrm>
            <a:off x="685800" y="1143000"/>
            <a:ext cx="5486400" cy="3086100"/>
          </a:xfrm>
          <a:prstGeom prst="rect">
            <a:avLst/>
          </a:prstGeom>
          <a:ln w="0">
            <a:noFill/>
          </a:ln>
        </p:spPr>
      </p:sp>
      <p:sp>
        <p:nvSpPr>
          <p:cNvPr id="27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Vector points, lines, and polygons can be symbolized in a variety of ways. Symbol variables include size, texture, pattern, and shape.</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Proportional symbols, which can be mathematically or perceptually scaled, are useful for representing quantitative differences within a dataset.</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Arial"/>
            </a:endParaRPr>
          </a:p>
        </p:txBody>
      </p:sp>
      <p:sp>
        <p:nvSpPr>
          <p:cNvPr id="273"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B6F3D937-2F3F-455C-BFCB-EA8F8C4D4280}" type="slidenum">
              <a:rPr lang="en-US" sz="1200" b="0" strike="noStrike" spc="-1">
                <a:solidFill>
                  <a:srgbClr val="000000"/>
                </a:solidFill>
                <a:latin typeface="Times New Roman"/>
              </a:rPr>
              <a:t>8</a:t>
            </a:fld>
            <a:endParaRPr lang="en-ZA"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PlaceHolder 1"/>
          <p:cNvSpPr>
            <a:spLocks noGrp="1" noRot="1" noChangeAspect="1"/>
          </p:cNvSpPr>
          <p:nvPr>
            <p:ph type="sldImg"/>
          </p:nvPr>
        </p:nvSpPr>
        <p:spPr>
          <a:xfrm>
            <a:off x="685800" y="1143000"/>
            <a:ext cx="5486400" cy="3086100"/>
          </a:xfrm>
          <a:prstGeom prst="rect">
            <a:avLst/>
          </a:prstGeom>
          <a:ln w="0">
            <a:noFill/>
          </a:ln>
        </p:spPr>
      </p:sp>
      <p:sp>
        <p:nvSpPr>
          <p:cNvPr id="27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Vector points, lines, and polygons can be symbolized in a variety of ways. Symbol variables include size, texture, pattern, and shape.</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Proportional symbols, which can be mathematically or perceptually scaled, are useful for representing quantitative differences within a dataset.</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Arial"/>
            </a:endParaRPr>
          </a:p>
        </p:txBody>
      </p:sp>
      <p:sp>
        <p:nvSpPr>
          <p:cNvPr id="276"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E6D9A66F-FD7D-461A-83FC-EEFB932D4836}" type="slidenum">
              <a:rPr lang="en-US" sz="1200" b="0" strike="noStrike" spc="-1">
                <a:solidFill>
                  <a:srgbClr val="000000"/>
                </a:solidFill>
                <a:latin typeface="Times New Roman"/>
              </a:rPr>
              <a:t>9</a:t>
            </a:fld>
            <a:endParaRPr lang="en-ZA"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PlaceHolder 1"/>
          <p:cNvSpPr>
            <a:spLocks noGrp="1" noRot="1" noChangeAspect="1"/>
          </p:cNvSpPr>
          <p:nvPr>
            <p:ph type="sldImg"/>
          </p:nvPr>
        </p:nvSpPr>
        <p:spPr>
          <a:xfrm>
            <a:off x="685800" y="1143000"/>
            <a:ext cx="5486040" cy="3085920"/>
          </a:xfrm>
          <a:prstGeom prst="rect">
            <a:avLst/>
          </a:prstGeom>
          <a:ln w="0">
            <a:noFill/>
          </a:ln>
        </p:spPr>
      </p:sp>
      <p:sp>
        <p:nvSpPr>
          <p:cNvPr id="27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79" name="PlaceHolder 3"/>
          <p:cNvSpPr>
            <a:spLocks noGrp="1"/>
          </p:cNvSpPr>
          <p:nvPr>
            <p:ph type="sldNum" idx="18"/>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18CCBEAD-41DB-4525-BDF6-E2095E5D4395}" type="slidenum">
              <a:rPr lang="en-US" sz="1200" b="0" strike="noStrike" spc="-1">
                <a:solidFill>
                  <a:srgbClr val="000000"/>
                </a:solidFill>
                <a:latin typeface="Times New Roman"/>
              </a:rPr>
              <a:t>10</a:t>
            </a:fld>
            <a:endParaRPr lang="en-ZA"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525942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7282-C02D-1FFD-FD17-D25FC98185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118205-09B8-E30F-EC53-B4947F4C45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70BB3B-58B3-96DF-D65B-CD3DC2B8A839}"/>
              </a:ext>
            </a:extLst>
          </p:cNvPr>
          <p:cNvSpPr>
            <a:spLocks noGrp="1"/>
          </p:cNvSpPr>
          <p:nvPr>
            <p:ph type="dt" sz="half" idx="10"/>
          </p:nvPr>
        </p:nvSpPr>
        <p:spPr/>
        <p:txBody>
          <a:bodyPr/>
          <a:lstStyle/>
          <a:p>
            <a:fld id="{0ACDA005-43F9-4CAF-8DAF-A580BAC27EF7}" type="datetimeFigureOut">
              <a:rPr lang="en-GB" smtClean="0"/>
              <a:t>02/11/2024</a:t>
            </a:fld>
            <a:endParaRPr lang="en-GB"/>
          </a:p>
        </p:txBody>
      </p:sp>
      <p:sp>
        <p:nvSpPr>
          <p:cNvPr id="5" name="Footer Placeholder 4">
            <a:extLst>
              <a:ext uri="{FF2B5EF4-FFF2-40B4-BE49-F238E27FC236}">
                <a16:creationId xmlns:a16="http://schemas.microsoft.com/office/drawing/2014/main" id="{E94F2495-7677-B092-50EF-6311636884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9A06BC-B5D1-F2B6-8FAF-B33F74A09EC3}"/>
              </a:ext>
            </a:extLst>
          </p:cNvPr>
          <p:cNvSpPr>
            <a:spLocks noGrp="1"/>
          </p:cNvSpPr>
          <p:nvPr>
            <p:ph type="sldNum" sz="quarter" idx="12"/>
          </p:nvPr>
        </p:nvSpPr>
        <p:spPr/>
        <p:txBody>
          <a:bodyPr/>
          <a:lstStyle/>
          <a:p>
            <a:fld id="{763ED01B-D586-4E37-BC59-0A32DA2AD20D}" type="slidenum">
              <a:rPr lang="en-GB" smtClean="0"/>
              <a:t>‹#›</a:t>
            </a:fld>
            <a:endParaRPr lang="en-GB"/>
          </a:p>
        </p:txBody>
      </p:sp>
    </p:spTree>
    <p:extLst>
      <p:ext uri="{BB962C8B-B14F-4D97-AF65-F5344CB8AC3E}">
        <p14:creationId xmlns:p14="http://schemas.microsoft.com/office/powerpoint/2010/main" val="2645542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77D3A24A-DD7A-4DEA-9BB6-B4A1FCF1F83D}"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4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ZA"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4798DDBC-6120-4A9F-9DE1-0763858E5070}"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DF16A555-EA18-4BB8-809B-861AA197DD1F}"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A8BA1BBE-C8B9-4D4F-89A4-1C70C581C8F0}"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F9256DB7-DFD4-497E-9F0D-79B75B5CC7E1}"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ZA"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en-ZA" sz="32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DABAF27B-59BA-4CB3-8C5C-C388B4DB4E5F}"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C9FE3988-60E8-41C1-973F-5C56DB5685B8}"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0EAE9E8F-4AFC-40DF-838C-44207383C595}"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D68E06A8-1029-47B1-8CDA-1B96883FA7DE}"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9E603F3F-39FA-4AE5-A6D8-E239EFDC6B70}"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4A18714E-E990-43EA-9FC4-EA42FD81D2B0}"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8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8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8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689C1A45-11D5-4FBD-AD9A-AB1EA0842706}"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en-ZA"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indent="0" algn="ctr">
              <a:lnSpc>
                <a:spcPct val="90000"/>
              </a:lnSpc>
              <a:buNone/>
            </a:pPr>
            <a:r>
              <a:rPr lang="en-GB" sz="6000" b="0" strike="noStrike" spc="-1">
                <a:solidFill>
                  <a:srgbClr val="000000"/>
                </a:solidFill>
                <a:latin typeface="Calibri Light"/>
              </a:rPr>
              <a:t>Click to edit Master title style</a:t>
            </a:r>
            <a:endParaRPr lang="en-US" sz="6000" b="0" strike="noStrike" spc="-1">
              <a:solidFill>
                <a:srgbClr val="000000"/>
              </a:solidFill>
              <a:latin typeface="Calibri"/>
            </a:endParaRPr>
          </a:p>
        </p:txBody>
      </p:sp>
      <p:sp>
        <p:nvSpPr>
          <p:cNvPr id="7"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r>
              <a:rPr lang="en-US" sz="1200" b="0" strike="noStrike" spc="-1">
                <a:solidFill>
                  <a:srgbClr val="8B8B8B"/>
                </a:solidFill>
                <a:latin typeface="Calibri"/>
              </a:rPr>
              <a:t>&lt;date/time&gt;</a:t>
            </a:r>
            <a:endParaRPr lang="en-ZA" sz="1200" b="0" strike="noStrike" spc="-1">
              <a:solidFill>
                <a:srgbClr val="000000"/>
              </a:solidFill>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lang="en-ZA" sz="1400" b="0" strike="noStrike" spc="-1">
                <a:solidFill>
                  <a:srgbClr val="000000"/>
                </a:solidFill>
                <a:latin typeface="Times New Roman"/>
              </a:defRPr>
            </a:lvl1pPr>
          </a:lstStyle>
          <a:p>
            <a:pPr indent="0" algn="ctr">
              <a:buNone/>
            </a:pPr>
            <a:r>
              <a:rPr lang="en-ZA" sz="1400" b="0" strike="noStrike" spc="-1">
                <a:solidFill>
                  <a:srgbClr val="000000"/>
                </a:solidFill>
                <a:latin typeface="Times New Roman"/>
              </a:rPr>
              <a:t>&lt;footer&gt;</a:t>
            </a:r>
          </a:p>
        </p:txBody>
      </p:sp>
      <p:sp>
        <p:nvSpPr>
          <p:cNvPr id="3" name="Slide Number Placeholder 5"/>
          <p:cNvSpPr/>
          <p:nvPr/>
        </p:nvSpPr>
        <p:spPr>
          <a:xfrm>
            <a:off x="11701800" y="6455880"/>
            <a:ext cx="45288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fld id="{C791D19C-4328-485C-B363-0A29A6BBB5CD}" type="slidenum">
              <a:rPr lang="en-US" sz="1400" b="1" strike="noStrike" spc="-1">
                <a:solidFill>
                  <a:srgbClr val="FFFFFF"/>
                </a:solidFill>
                <a:latin typeface="Open Sans ExtraBold"/>
                <a:ea typeface="Open Sans ExtraBold"/>
              </a:rPr>
              <a:t>‹#›</a:t>
            </a:fld>
            <a:endParaRPr lang="en-ZA" sz="1400" b="0" strike="noStrike" spc="-1">
              <a:solidFill>
                <a:srgbClr val="000000"/>
              </a:solidFill>
              <a:latin typeface="Arial"/>
            </a:endParaRPr>
          </a:p>
        </p:txBody>
      </p:sp>
      <p:sp>
        <p:nvSpPr>
          <p:cNvPr id="4" name="Slide Number Placeholder 5"/>
          <p:cNvSpPr/>
          <p:nvPr/>
        </p:nvSpPr>
        <p:spPr>
          <a:xfrm>
            <a:off x="11798640" y="64929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pPr>
            <a:fld id="{53BA79A8-918E-43E7-9204-A0C36B77D49A}" type="slidenum">
              <a:rPr lang="en-US" sz="1200" b="0" strike="noStrike" spc="-1">
                <a:solidFill>
                  <a:srgbClr val="8B8B8B"/>
                </a:solidFill>
                <a:latin typeface="Calibri"/>
              </a:rPr>
              <a:t>‹#›</a:t>
            </a:fld>
            <a:endParaRPr lang="en-ZA" sz="1200" b="0" strike="noStrike" spc="-1">
              <a:solidFill>
                <a:srgbClr val="000000"/>
              </a:solidFill>
              <a:latin typeface="Arial"/>
            </a:endParaRPr>
          </a:p>
        </p:txBody>
      </p:sp>
      <p:sp>
        <p:nvSpPr>
          <p:cNvPr id="5" name="PlaceHolder 4"/>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en-GB"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43" name="PlaceHolder 2"/>
          <p:cNvSpPr>
            <a:spLocks noGrp="1"/>
          </p:cNvSpPr>
          <p:nvPr>
            <p:ph type="body"/>
          </p:nvPr>
        </p:nvSpPr>
        <p:spPr>
          <a:xfrm>
            <a:off x="838080" y="1825560"/>
            <a:ext cx="10515240" cy="4350960"/>
          </a:xfrm>
          <a:prstGeom prst="rect">
            <a:avLst/>
          </a:prstGeom>
          <a:noFill/>
          <a:ln w="0">
            <a:noFill/>
          </a:ln>
        </p:spPr>
        <p:txBody>
          <a:bodyPr anchor="t">
            <a:noAutofit/>
          </a:bodyPr>
          <a:lstStyle/>
          <a:p>
            <a:pPr marL="228600" indent="-228600">
              <a:lnSpc>
                <a:spcPct val="90000"/>
              </a:lnSpc>
              <a:spcBef>
                <a:spcPts val="1001"/>
              </a:spcBef>
              <a:buClr>
                <a:srgbClr val="000000"/>
              </a:buClr>
              <a:buFont typeface="Arial"/>
              <a:buChar char="•"/>
            </a:pPr>
            <a:r>
              <a:rPr lang="en-GB" sz="2800" b="0" strike="noStrike" spc="-1">
                <a:solidFill>
                  <a:srgbClr val="000000"/>
                </a:solidFill>
                <a:latin typeface="Calibri"/>
              </a:rPr>
              <a:t>Click to edit Master text styles</a:t>
            </a:r>
            <a:endParaRPr lang="en-US" sz="2800" b="0" strike="noStrike" spc="-1">
              <a:solidFill>
                <a:srgbClr val="000000"/>
              </a:solidFill>
              <a:latin typeface="Calibri"/>
            </a:endParaRPr>
          </a:p>
          <a:p>
            <a:pPr marL="685800" lvl="1" indent="-228600">
              <a:lnSpc>
                <a:spcPct val="90000"/>
              </a:lnSpc>
              <a:spcBef>
                <a:spcPts val="499"/>
              </a:spcBef>
              <a:buClr>
                <a:srgbClr val="000000"/>
              </a:buClr>
              <a:buFont typeface="Arial"/>
              <a:buChar char="•"/>
            </a:pPr>
            <a:r>
              <a:rPr lang="en-GB" sz="2400" b="0" strike="noStrike" spc="-1">
                <a:solidFill>
                  <a:srgbClr val="000000"/>
                </a:solidFill>
                <a:latin typeface="Calibri"/>
              </a:rPr>
              <a:t>Second level</a:t>
            </a:r>
            <a:endParaRPr lang="en-US" sz="2400" b="0" strike="noStrike" spc="-1">
              <a:solidFill>
                <a:srgbClr val="000000"/>
              </a:solidFill>
              <a:latin typeface="Calibri"/>
            </a:endParaRPr>
          </a:p>
          <a:p>
            <a:pPr marL="1143000" lvl="2" indent="-228600">
              <a:lnSpc>
                <a:spcPct val="90000"/>
              </a:lnSpc>
              <a:spcBef>
                <a:spcPts val="499"/>
              </a:spcBef>
              <a:buClr>
                <a:srgbClr val="000000"/>
              </a:buClr>
              <a:buFont typeface="Arial"/>
              <a:buChar char="•"/>
            </a:pPr>
            <a:r>
              <a:rPr lang="en-GB" sz="2000" b="0" strike="noStrike" spc="-1">
                <a:solidFill>
                  <a:srgbClr val="000000"/>
                </a:solidFill>
                <a:latin typeface="Calibri"/>
              </a:rPr>
              <a:t>Third level</a:t>
            </a:r>
            <a:endParaRPr lang="en-US" sz="2000" b="0" strike="noStrike" spc="-1">
              <a:solidFill>
                <a:srgbClr val="000000"/>
              </a:solidFill>
              <a:latin typeface="Calibri"/>
            </a:endParaRPr>
          </a:p>
          <a:p>
            <a:pPr marL="1600200" lvl="3" indent="-228600">
              <a:lnSpc>
                <a:spcPct val="90000"/>
              </a:lnSpc>
              <a:spcBef>
                <a:spcPts val="499"/>
              </a:spcBef>
              <a:buClr>
                <a:srgbClr val="000000"/>
              </a:buClr>
              <a:buFont typeface="Arial"/>
              <a:buChar char="•"/>
            </a:pPr>
            <a:r>
              <a:rPr lang="en-GB" sz="1800" b="0" strike="noStrike" spc="-1">
                <a:solidFill>
                  <a:srgbClr val="000000"/>
                </a:solidFill>
                <a:latin typeface="Calibri"/>
              </a:rPr>
              <a:t>Fourth level</a:t>
            </a:r>
            <a:endParaRPr lang="en-US" sz="1800" b="0" strike="noStrike" spc="-1">
              <a:solidFill>
                <a:srgbClr val="000000"/>
              </a:solidFill>
              <a:latin typeface="Calibri"/>
            </a:endParaRPr>
          </a:p>
          <a:p>
            <a:pPr marL="2057400" lvl="4" indent="-228600">
              <a:lnSpc>
                <a:spcPct val="90000"/>
              </a:lnSpc>
              <a:spcBef>
                <a:spcPts val="499"/>
              </a:spcBef>
              <a:buClr>
                <a:srgbClr val="000000"/>
              </a:buClr>
              <a:buFont typeface="Arial"/>
              <a:buChar char="•"/>
            </a:pPr>
            <a:r>
              <a:rPr lang="en-GB" sz="1800" b="0" strike="noStrike" spc="-1">
                <a:solidFill>
                  <a:srgbClr val="000000"/>
                </a:solidFill>
                <a:latin typeface="Calibri"/>
              </a:rPr>
              <a:t>Fifth level</a:t>
            </a:r>
            <a:endParaRPr lang="en-US" sz="1800" b="0" strike="noStrike" spc="-1">
              <a:solidFill>
                <a:srgbClr val="000000"/>
              </a:solidFill>
              <a:latin typeface="Calibri"/>
            </a:endParaRPr>
          </a:p>
        </p:txBody>
      </p:sp>
      <p:sp>
        <p:nvSpPr>
          <p:cNvPr id="44" name="PlaceHolder 3"/>
          <p:cNvSpPr>
            <a:spLocks noGrp="1"/>
          </p:cNvSpPr>
          <p:nvPr>
            <p:ph type="dt" idx="3"/>
          </p:nvPr>
        </p:nvSpPr>
        <p:spPr>
          <a:xfrm>
            <a:off x="838080" y="6356520"/>
            <a:ext cx="274284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r>
              <a:rPr lang="en-US" sz="1200" b="0" strike="noStrike" spc="-1">
                <a:solidFill>
                  <a:srgbClr val="8B8B8B"/>
                </a:solidFill>
                <a:latin typeface="Calibri"/>
              </a:rPr>
              <a:t>&lt;date/time&gt;</a:t>
            </a:r>
            <a:endParaRPr lang="en-ZA" sz="1200" b="0" strike="noStrike" spc="-1">
              <a:solidFill>
                <a:srgbClr val="000000"/>
              </a:solidFill>
              <a:latin typeface="Times New Roman"/>
            </a:endParaRPr>
          </a:p>
        </p:txBody>
      </p:sp>
      <p:sp>
        <p:nvSpPr>
          <p:cNvPr id="45" name="PlaceHolder 4"/>
          <p:cNvSpPr>
            <a:spLocks noGrp="1"/>
          </p:cNvSpPr>
          <p:nvPr>
            <p:ph type="ftr" idx="4"/>
          </p:nvPr>
        </p:nvSpPr>
        <p:spPr>
          <a:xfrm>
            <a:off x="4038480" y="6356520"/>
            <a:ext cx="4114440" cy="364680"/>
          </a:xfrm>
          <a:prstGeom prst="rect">
            <a:avLst/>
          </a:prstGeom>
          <a:noFill/>
          <a:ln w="0">
            <a:noFill/>
          </a:ln>
        </p:spPr>
        <p:txBody>
          <a:bodyPr anchor="ctr">
            <a:noAutofit/>
          </a:bodyPr>
          <a:lstStyle>
            <a:lvl1pPr indent="0" algn="ctr">
              <a:buNone/>
              <a:defRPr lang="en-ZA" sz="1400" b="0" strike="noStrike" spc="-1">
                <a:solidFill>
                  <a:srgbClr val="000000"/>
                </a:solidFill>
                <a:latin typeface="Times New Roman"/>
              </a:defRPr>
            </a:lvl1pPr>
          </a:lstStyle>
          <a:p>
            <a:pPr indent="0" algn="ctr">
              <a:buNone/>
            </a:pPr>
            <a:r>
              <a:rPr lang="en-ZA" sz="1400" b="0" strike="noStrike" spc="-1">
                <a:solidFill>
                  <a:srgbClr val="000000"/>
                </a:solidFill>
                <a:latin typeface="Times New Roman"/>
              </a:rPr>
              <a:t>&lt;footer&gt;</a:t>
            </a:r>
          </a:p>
        </p:txBody>
      </p:sp>
      <p:sp>
        <p:nvSpPr>
          <p:cNvPr id="46" name="PlaceHolder 5"/>
          <p:cNvSpPr>
            <a:spLocks noGrp="1"/>
          </p:cNvSpPr>
          <p:nvPr>
            <p:ph type="sldNum" idx="5"/>
          </p:nvPr>
        </p:nvSpPr>
        <p:spPr>
          <a:xfrm>
            <a:off x="11786400" y="6498000"/>
            <a:ext cx="405360" cy="364680"/>
          </a:xfrm>
          <a:prstGeom prst="rect">
            <a:avLst/>
          </a:prstGeom>
          <a:noFill/>
          <a:ln w="0">
            <a:noFill/>
          </a:ln>
        </p:spPr>
        <p:txBody>
          <a:bodyPr anchor="ctr">
            <a:noAutofit/>
          </a:bodyPr>
          <a:lstStyle>
            <a:lvl1pPr indent="0" algn="r">
              <a:lnSpc>
                <a:spcPct val="100000"/>
              </a:lnSpc>
              <a:buNone/>
              <a:defRPr lang="en-US" sz="1200" b="0" strike="noStrike" spc="-1">
                <a:solidFill>
                  <a:srgbClr val="8B8B8B"/>
                </a:solidFill>
                <a:latin typeface="Calibri"/>
              </a:defRPr>
            </a:lvl1pPr>
          </a:lstStyle>
          <a:p>
            <a:pPr indent="0" algn="r">
              <a:lnSpc>
                <a:spcPct val="100000"/>
              </a:lnSpc>
              <a:buNone/>
            </a:pPr>
            <a:fld id="{084A5377-86EE-4585-B119-316391394359}" type="slidenum">
              <a:rPr lang="en-US" sz="1200" b="0" strike="noStrike" spc="-1">
                <a:solidFill>
                  <a:srgbClr val="8B8B8B"/>
                </a:solidFill>
                <a:latin typeface="Calibri"/>
              </a:rPr>
              <a:t>‹#›</a:t>
            </a:fld>
            <a:endParaRPr lang="en-ZA"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hyperlink" Target="https://www.geocat.net/docs/bridge/qgis/latest/" TargetMode="External"/><Relationship Id="rId5" Type="http://schemas.openxmlformats.org/officeDocument/2006/relationships/hyperlink" Target="https://docs.geoserver.org/stable/en/user/styling/qgis/index.html"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hyperlink" Target="https://www.geocat.net/docs/bridge/qgis/lates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hyperlink" Target="https://docs.qgis.org/3.28/en/_images/map_elements.png" TargetMode="External"/><Relationship Id="rId3" Type="http://schemas.openxmlformats.org/officeDocument/2006/relationships/image" Target="../media/image5.jpe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hyperlink" Target="https://docs.qgis.org/3.28/en/docs/gentle_gis_introduction/map_production.html" TargetMode="External"/><Relationship Id="rId4" Type="http://schemas.openxmlformats.org/officeDocument/2006/relationships/hyperlink" Target="https://www.gislounge.com/whats-in-a-map/" TargetMode="External"/><Relationship Id="rId9" Type="http://schemas.openxmlformats.org/officeDocument/2006/relationships/hyperlink" Target="https://www.gislounge.com/wp-content/uploads/2011/06/parts-of-map-united-states.pn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gislounge.com/whats-in-a-map/" TargetMode="External"/><Relationship Id="rId3" Type="http://schemas.openxmlformats.org/officeDocument/2006/relationships/image" Target="../media/image5.jpeg"/><Relationship Id="rId7" Type="http://schemas.openxmlformats.org/officeDocument/2006/relationships/hyperlink" Target="https://docs.qgis.org/3.28/en/_images/map_elements.png"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hyperlink" Target="https://www.gislounge.com/wp-content/uploads/2011/06/parts-of-map-united-states.png" TargetMode="External"/><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hyperlink" Target="https://docs.qgis.org/3.28/en/docs/gentle_gis_introduction/map_production.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hyperlink" Target="https://docs.qgis.org/3.28/en/docs/gentle_gis_introduction/map_production.html" TargetMode="External"/><Relationship Id="rId5" Type="http://schemas.openxmlformats.org/officeDocument/2006/relationships/hyperlink" Target="https://www.gislounge.com/whats-in-a-map/" TargetMode="External"/><Relationship Id="rId4" Type="http://schemas.openxmlformats.org/officeDocument/2006/relationships/hyperlink" Target="https://docs.qgis.org/3.28/en/_images/map_graticule.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hyperlink" Target="https://docs.geonode.org/en/3.3.x/usage/managing_layers/layer_styling.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hyperlink" Target="https://docs.geonode.org/en/master/usage/managing_datasets/dataset_metadata.html"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hyperlink" Target="https://docs.qgis.org/3.28/en/docs/user_manual/introduction/general_tools.html?highlight=metadata#metadat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hyperlink" Target="https://docs.qgis.org/3.28/en/docs/user_manual/introduction/general_tools.html?highlight=metadata#metadat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hyperlink" Target="https://docs.geonode.org/en/master/usage/managing_datasets/dataset_metadata.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hyperlink" Target="https://docs.geoserver.org/stable/en/user/extensions/metadata/user.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hyperlink" Target="https://www.geocat.net/docs/bridge/qgis/v4.3/metadata_editing.html" TargetMode="External"/><Relationship Id="rId4" Type="http://schemas.openxmlformats.org/officeDocument/2006/relationships/hyperlink" Target="https://www.geocat.net/docs/bridge/qgis/v4.3/publish.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hyperlink" Target="https://www.qgistutorials.com/en/docs/basic_vector_styling.html" TargetMode="External"/><Relationship Id="rId5" Type="http://schemas.openxmlformats.org/officeDocument/2006/relationships/hyperlink" Target="https://docs.qgis.org/3.28/en/docs/training_manual/basic_map/symbology.html" TargetMode="External"/><Relationship Id="rId4" Type="http://schemas.openxmlformats.org/officeDocument/2006/relationships/hyperlink" Target="https://docs.qgis.org/3.28/en/docs/user_manual/plugins/core_plugins/plugins_metasearch.html"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geocat.net/docs/bridge/qgis/latest/" TargetMode="External"/><Relationship Id="rId3" Type="http://schemas.openxmlformats.org/officeDocument/2006/relationships/image" Target="../media/image5.jpeg"/><Relationship Id="rId7" Type="http://schemas.openxmlformats.org/officeDocument/2006/relationships/hyperlink" Target="https://docs.geoserver.org/stable/en/user/styling/qgis/index.html"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hyperlink" Target="http://wiki.gis.com/wiki/index.php/Color_Harmony" TargetMode="External"/><Relationship Id="rId5" Type="http://schemas.openxmlformats.org/officeDocument/2006/relationships/hyperlink" Target="https://gistbok.ucgis.org/bok-topics/visual-hierarchy-and-layout" TargetMode="External"/><Relationship Id="rId4" Type="http://schemas.openxmlformats.org/officeDocument/2006/relationships/hyperlink" Target="https://docs.qgis.org/3.28/en/docs/training_manual/vector_classification/label_tool.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docs.geoserver.org/stable/en/user/extensions/metadata/user.html"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hyperlink" Target="https://docs.geonode.org/en/master/usage/managing_datasets/dataset_metadata.html" TargetMode="External"/><Relationship Id="rId5" Type="http://schemas.openxmlformats.org/officeDocument/2006/relationships/hyperlink" Target="https://docs.geonode.org/en/3.3.x/usage/managing_layers/layer_styling.html" TargetMode="External"/><Relationship Id="rId4" Type="http://schemas.openxmlformats.org/officeDocument/2006/relationships/hyperlink" Target="https://www.qgistutorials.com/en/docs/3/making_a_map.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docs.qgis.org/3.28/en/docs/user_manual/plugins/core_plugins/plugins_metasearch.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hyperlink" Target="https://docs.qgis.org/3.28/en/docs/training_manual/basic_map/symbology.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hyperlink" Target="https://docs.qgis.org/3.28/en/docs/training_manual/vector_classification/label_tool.html" TargetMode="External"/><Relationship Id="rId5" Type="http://schemas.openxmlformats.org/officeDocument/2006/relationships/hyperlink" Target="https://www.qgistutorials.com/en/docs/basic_vector_styling.html" TargetMode="External"/><Relationship Id="rId4" Type="http://schemas.openxmlformats.org/officeDocument/2006/relationships/hyperlink" Target="https://docs.qgis.org/3.28/en/docs/training_manual/basic_map/symbology.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301317"/>
            <a:ext cx="7029608" cy="2140757"/>
          </a:xfrm>
        </p:spPr>
        <p:txBody>
          <a:bodyPr>
            <a:normAutofit fontScale="90000"/>
          </a:bodyPr>
          <a:lstStyle/>
          <a:p>
            <a:pPr>
              <a:lnSpc>
                <a:spcPct val="100000"/>
              </a:lnSpc>
            </a:pPr>
            <a:r>
              <a:rPr lang="en-ZA" sz="4900" b="1" strike="noStrike" spc="-1" dirty="0">
                <a:solidFill>
                  <a:srgbClr val="FFFFFF"/>
                </a:solidFill>
                <a:latin typeface="Open Sans ExtraBold"/>
                <a:ea typeface="Open Sans ExtraBold"/>
              </a:rPr>
              <a:t>LECTURE 8</a:t>
            </a:r>
            <a:br>
              <a:rPr lang="en-ZA" sz="7200" b="0" spc="-1" dirty="0">
                <a:solidFill>
                  <a:srgbClr val="000000"/>
                </a:solidFill>
                <a:latin typeface="Arial"/>
                <a:ea typeface="Open Sans ExtraBold"/>
              </a:rPr>
            </a:br>
            <a:r>
              <a:rPr lang="en-GB" sz="3600" b="1" strike="noStrike" spc="-1" dirty="0">
                <a:solidFill>
                  <a:srgbClr val="000000"/>
                </a:solidFill>
                <a:latin typeface="Open Sans ExtraBold"/>
                <a:ea typeface="Open Sans ExtraBold"/>
              </a:rPr>
              <a:t>SETTING UP AN SDI ECOSYSTEM FROM THE BEGINNING</a:t>
            </a:r>
            <a:br>
              <a:rPr lang="en-ZA" sz="3600" b="0" strike="noStrike" spc="-1" dirty="0">
                <a:solidFill>
                  <a:srgbClr val="000000"/>
                </a:solidFill>
                <a:latin typeface="Arial"/>
              </a:rPr>
            </a:br>
            <a:r>
              <a:rPr lang="en-GB" sz="3600" b="1" strike="noStrike" spc="-1" dirty="0">
                <a:solidFill>
                  <a:srgbClr val="FFFFFF"/>
                </a:solidFill>
                <a:latin typeface="Open Sans ExtraBold"/>
                <a:ea typeface="Open Sans ExtraBold"/>
              </a:rPr>
              <a:t>Part B</a:t>
            </a:r>
            <a:endParaRPr lang="en-US" dirty="0"/>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374796"/>
            <a:ext cx="4187869" cy="954803"/>
          </a:xfrm>
        </p:spPr>
        <p:txBody>
          <a:bodyPr/>
          <a:lstStyle/>
          <a:p>
            <a:r>
              <a:rPr lang="en-GB" sz="1800" b="1" strike="noStrike" spc="-1" dirty="0">
                <a:solidFill>
                  <a:srgbClr val="000000"/>
                </a:solidFill>
                <a:latin typeface="Open Sans ExtraBold"/>
                <a:ea typeface="Open Sans ExtraBold"/>
              </a:rPr>
              <a:t>GEOSPATIAL DATA MANAGEMENT FOR ENERGY ACCESS</a:t>
            </a:r>
            <a:endParaRPr lang="en-ZA" sz="1800" b="0" strike="noStrike" spc="-1" dirty="0">
              <a:solidFill>
                <a:srgbClr val="000000"/>
              </a:solidFill>
              <a:latin typeface="Arial"/>
            </a:endParaRP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7" y="3367815"/>
            <a:ext cx="1690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Sustainable Energy for All. Consolidated by </a:t>
            </a:r>
            <a:r>
              <a:rPr lang="en-US" sz="900" b="1" dirty="0" err="1">
                <a:solidFill>
                  <a:schemeClr val="bg1"/>
                </a:solidFill>
                <a:latin typeface="Open Sans"/>
                <a:ea typeface="+mn-lt"/>
                <a:cs typeface="+mn-lt"/>
              </a:rPr>
              <a:t>Kartoza</a:t>
            </a:r>
            <a:endParaRPr lang="en-US" sz="900" b="1" dirty="0">
              <a:solidFill>
                <a:schemeClr val="bg1"/>
              </a:solidFill>
              <a:latin typeface="Open Sans"/>
              <a:ea typeface="+mn-lt"/>
              <a:cs typeface="+mn-lt"/>
            </a:endParaRPr>
          </a:p>
        </p:txBody>
      </p:sp>
      <p:pic>
        <p:nvPicPr>
          <p:cNvPr id="5" name="Picture 4" descr="A white circle with white text&#10;&#10;Description automatically generated">
            <a:extLst>
              <a:ext uri="{FF2B5EF4-FFF2-40B4-BE49-F238E27FC236}">
                <a16:creationId xmlns:a16="http://schemas.microsoft.com/office/drawing/2014/main" id="{E8CE809F-6383-B2A8-E93B-406A533528A1}"/>
              </a:ext>
            </a:extLst>
          </p:cNvPr>
          <p:cNvPicPr>
            <a:picLocks noChangeAspect="1"/>
          </p:cNvPicPr>
          <p:nvPr/>
        </p:nvPicPr>
        <p:blipFill>
          <a:blip r:embed="rId2"/>
          <a:stretch>
            <a:fillRect/>
          </a:stretch>
        </p:blipFill>
        <p:spPr>
          <a:xfrm>
            <a:off x="10479687" y="3481710"/>
            <a:ext cx="482722" cy="485636"/>
          </a:xfrm>
          <a:prstGeom prst="rect">
            <a:avLst/>
          </a:prstGeom>
        </p:spPr>
      </p:pic>
      <p:pic>
        <p:nvPicPr>
          <p:cNvPr id="4" name="Picture 3">
            <a:extLst>
              <a:ext uri="{FF2B5EF4-FFF2-40B4-BE49-F238E27FC236}">
                <a16:creationId xmlns:a16="http://schemas.microsoft.com/office/drawing/2014/main" id="{C02E67CB-982E-6D45-B9CA-21935995700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076962" y="3621295"/>
            <a:ext cx="747893" cy="243500"/>
          </a:xfrm>
          <a:prstGeom prst="rect">
            <a:avLst/>
          </a:prstGeom>
        </p:spPr>
      </p:pic>
    </p:spTree>
    <p:extLst>
      <p:ext uri="{BB962C8B-B14F-4D97-AF65-F5344CB8AC3E}">
        <p14:creationId xmlns:p14="http://schemas.microsoft.com/office/powerpoint/2010/main" val="304980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3" descr="Graphical user interface, sunburst chart&#10;&#10;Description automatically generated"/>
          <p:cNvPicPr/>
          <p:nvPr/>
        </p:nvPicPr>
        <p:blipFill>
          <a:blip r:embed="rId3"/>
          <a:stretch/>
        </p:blipFill>
        <p:spPr>
          <a:xfrm>
            <a:off x="1440" y="37800"/>
            <a:ext cx="12188880" cy="6854760"/>
          </a:xfrm>
          <a:prstGeom prst="rect">
            <a:avLst/>
          </a:prstGeom>
          <a:ln w="0">
            <a:noFill/>
          </a:ln>
        </p:spPr>
      </p:pic>
      <p:sp>
        <p:nvSpPr>
          <p:cNvPr id="13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9</a:t>
            </a:r>
            <a:endParaRPr lang="en-ZA" sz="1400" b="0" strike="noStrike" spc="-1">
              <a:solidFill>
                <a:srgbClr val="000000"/>
              </a:solidFill>
              <a:latin typeface="Arial"/>
            </a:endParaRPr>
          </a:p>
        </p:txBody>
      </p:sp>
      <p:sp>
        <p:nvSpPr>
          <p:cNvPr id="135"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8.1 Map Layer Styling and Cartography</a:t>
            </a:r>
            <a:endParaRPr lang="en-ZA" sz="4400" b="0" strike="noStrike" spc="-1">
              <a:solidFill>
                <a:srgbClr val="000000"/>
              </a:solidFill>
              <a:latin typeface="Arial"/>
            </a:endParaRPr>
          </a:p>
        </p:txBody>
      </p:sp>
      <p:sp>
        <p:nvSpPr>
          <p:cNvPr id="136" name="PlaceHolder 1"/>
          <p:cNvSpPr>
            <a:spLocks noGrp="1"/>
          </p:cNvSpPr>
          <p:nvPr>
            <p:ph/>
          </p:nvPr>
        </p:nvSpPr>
        <p:spPr>
          <a:xfrm>
            <a:off x="403200" y="2224800"/>
            <a:ext cx="5403600" cy="3485880"/>
          </a:xfrm>
          <a:prstGeom prst="rect">
            <a:avLst/>
          </a:prstGeom>
          <a:noFill/>
          <a:ln w="0">
            <a:noFill/>
          </a:ln>
        </p:spPr>
        <p:txBody>
          <a:bodyPr anchor="t">
            <a:noAutofit/>
          </a:bodyPr>
          <a:lstStyle/>
          <a:p>
            <a:pPr indent="0">
              <a:lnSpc>
                <a:spcPct val="150000"/>
              </a:lnSpc>
              <a:spcBef>
                <a:spcPts val="1001"/>
              </a:spcBef>
              <a:buNone/>
              <a:tabLst>
                <a:tab pos="0" algn="l"/>
              </a:tabLst>
            </a:pPr>
            <a:r>
              <a:rPr lang="en-GB" sz="2000" b="0" strike="noStrike" spc="-1">
                <a:solidFill>
                  <a:srgbClr val="000000"/>
                </a:solidFill>
                <a:latin typeface="Open Sans"/>
              </a:rPr>
              <a:t>QGIS includes a sophisticated style editor with many map rendering possibilities. Styles generated with QGIS can then be exported (with limitations) to SLD for usage with GeoServer.</a:t>
            </a:r>
            <a:endParaRPr lang="en-US" sz="2000" b="0" strike="noStrike" spc="-1">
              <a:solidFill>
                <a:srgbClr val="000000"/>
              </a:solidFill>
              <a:latin typeface="Calibri"/>
            </a:endParaRPr>
          </a:p>
        </p:txBody>
      </p:sp>
      <p:sp>
        <p:nvSpPr>
          <p:cNvPr id="137" name="TextBox 6"/>
          <p:cNvSpPr/>
          <p:nvPr/>
        </p:nvSpPr>
        <p:spPr>
          <a:xfrm>
            <a:off x="403200" y="1664280"/>
            <a:ext cx="76334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Using Styled Layer Descriptor (SLD) files from QGIS</a:t>
            </a:r>
            <a:endParaRPr lang="en-ZA" sz="2000" b="0" strike="noStrike" spc="-1">
              <a:solidFill>
                <a:srgbClr val="000000"/>
              </a:solidFill>
              <a:latin typeface="Arial"/>
            </a:endParaRPr>
          </a:p>
        </p:txBody>
      </p:sp>
      <p:pic>
        <p:nvPicPr>
          <p:cNvPr id="138" name="Picture 14"/>
          <p:cNvPicPr/>
          <p:nvPr/>
        </p:nvPicPr>
        <p:blipFill>
          <a:blip r:embed="rId4"/>
          <a:stretch/>
        </p:blipFill>
        <p:spPr>
          <a:xfrm>
            <a:off x="7048080" y="1525680"/>
            <a:ext cx="4095360" cy="4704840"/>
          </a:xfrm>
          <a:prstGeom prst="rect">
            <a:avLst/>
          </a:prstGeom>
          <a:ln w="0">
            <a:noFill/>
          </a:ln>
        </p:spPr>
      </p:pic>
      <p:sp>
        <p:nvSpPr>
          <p:cNvPr id="139" name="TextBox 16"/>
          <p:cNvSpPr/>
          <p:nvPr/>
        </p:nvSpPr>
        <p:spPr>
          <a:xfrm>
            <a:off x="219240" y="4516920"/>
            <a:ext cx="62078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GB" sz="1200" b="0" i="1" strike="noStrike" spc="-1">
                <a:solidFill>
                  <a:srgbClr val="000000"/>
                </a:solidFill>
                <a:latin typeface="Open Sans"/>
                <a:ea typeface="Open Sans"/>
              </a:rPr>
              <a:t>Read more on </a:t>
            </a:r>
            <a:r>
              <a:rPr lang="en-GB" sz="1200" b="0" i="1" u="sng" strike="noStrike" spc="-1">
                <a:solidFill>
                  <a:srgbClr val="0563C1"/>
                </a:solidFill>
                <a:uFillTx/>
                <a:latin typeface="Open Sans"/>
                <a:ea typeface="Open Sans"/>
                <a:hlinkClick r:id="rId5"/>
              </a:rPr>
              <a:t>generating SLD styles with QGIS.</a:t>
            </a:r>
            <a:endParaRPr lang="en-ZA" sz="1200" b="0" strike="noStrike" spc="-1">
              <a:solidFill>
                <a:srgbClr val="000000"/>
              </a:solidFill>
              <a:latin typeface="Arial"/>
            </a:endParaRPr>
          </a:p>
        </p:txBody>
      </p:sp>
      <p:sp>
        <p:nvSpPr>
          <p:cNvPr id="140" name="TextBox 18"/>
          <p:cNvSpPr/>
          <p:nvPr/>
        </p:nvSpPr>
        <p:spPr>
          <a:xfrm>
            <a:off x="219240" y="5387760"/>
            <a:ext cx="638964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0" u="sng" strike="noStrike" spc="-1">
                <a:solidFill>
                  <a:srgbClr val="0563C1"/>
                </a:solidFill>
                <a:uFillTx/>
                <a:latin typeface="Open Sans"/>
                <a:ea typeface="Open Sans"/>
                <a:hlinkClick r:id="rId6"/>
              </a:rPr>
              <a:t>GeoCat Bridge </a:t>
            </a:r>
            <a:r>
              <a:rPr lang="en-GB" sz="2000" b="0" strike="noStrike" spc="-1">
                <a:solidFill>
                  <a:srgbClr val="000000"/>
                </a:solidFill>
                <a:latin typeface="Open Sans"/>
                <a:ea typeface="Open Sans"/>
              </a:rPr>
              <a:t>plugin: Also exports SLD which can be used in GeoNode</a:t>
            </a:r>
            <a:endParaRPr lang="en-ZA" sz="2000" b="0" strike="noStrike" spc="-1">
              <a:solidFill>
                <a:srgbClr val="000000"/>
              </a:solidFill>
              <a:latin typeface="Arial"/>
            </a:endParaRPr>
          </a:p>
        </p:txBody>
      </p:sp>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Picture 3" descr="Graphical user interface, sunburst chart&#10;&#10;Description automatically generated"/>
          <p:cNvPicPr/>
          <p:nvPr/>
        </p:nvPicPr>
        <p:blipFill>
          <a:blip r:embed="rId3"/>
          <a:stretch/>
        </p:blipFill>
        <p:spPr>
          <a:xfrm>
            <a:off x="1440" y="37800"/>
            <a:ext cx="12188880" cy="6854760"/>
          </a:xfrm>
          <a:prstGeom prst="rect">
            <a:avLst/>
          </a:prstGeom>
          <a:ln w="0">
            <a:noFill/>
          </a:ln>
        </p:spPr>
      </p:pic>
      <p:sp>
        <p:nvSpPr>
          <p:cNvPr id="142"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10</a:t>
            </a:r>
            <a:endParaRPr lang="en-ZA" sz="1400" b="0" strike="noStrike" spc="-1">
              <a:solidFill>
                <a:srgbClr val="000000"/>
              </a:solidFill>
              <a:latin typeface="Arial"/>
            </a:endParaRPr>
          </a:p>
        </p:txBody>
      </p:sp>
      <p:sp>
        <p:nvSpPr>
          <p:cNvPr id="143"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8.1 Map Layer Styling and Cartography</a:t>
            </a:r>
            <a:endParaRPr lang="en-ZA" sz="4400" b="0" strike="noStrike" spc="-1">
              <a:solidFill>
                <a:srgbClr val="000000"/>
              </a:solidFill>
              <a:latin typeface="Arial"/>
            </a:endParaRPr>
          </a:p>
        </p:txBody>
      </p:sp>
      <p:sp>
        <p:nvSpPr>
          <p:cNvPr id="144" name="TextBox 6"/>
          <p:cNvSpPr/>
          <p:nvPr/>
        </p:nvSpPr>
        <p:spPr>
          <a:xfrm>
            <a:off x="403200" y="1664280"/>
            <a:ext cx="76334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Using Styled Layer Descriptor (SLD) files from QGIS</a:t>
            </a:r>
            <a:endParaRPr lang="en-ZA" sz="2000" b="0" strike="noStrike" spc="-1">
              <a:solidFill>
                <a:srgbClr val="000000"/>
              </a:solidFill>
              <a:latin typeface="Arial"/>
            </a:endParaRPr>
          </a:p>
        </p:txBody>
      </p:sp>
      <p:sp>
        <p:nvSpPr>
          <p:cNvPr id="145" name="TextBox 18"/>
          <p:cNvSpPr/>
          <p:nvPr/>
        </p:nvSpPr>
        <p:spPr>
          <a:xfrm>
            <a:off x="403200" y="2354760"/>
            <a:ext cx="1101816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0" u="sng" strike="noStrike" spc="-1" dirty="0" err="1">
                <a:solidFill>
                  <a:srgbClr val="0563C1"/>
                </a:solidFill>
                <a:uFillTx/>
                <a:latin typeface="Open Sans"/>
                <a:ea typeface="Open Sans"/>
                <a:hlinkClick r:id="rId4"/>
              </a:rPr>
              <a:t>GeoCat</a:t>
            </a:r>
            <a:r>
              <a:rPr lang="en-GB" sz="2000" b="0" u="sng" strike="noStrike" spc="-1" dirty="0">
                <a:solidFill>
                  <a:srgbClr val="0563C1"/>
                </a:solidFill>
                <a:uFillTx/>
                <a:latin typeface="Open Sans"/>
                <a:ea typeface="Open Sans"/>
                <a:hlinkClick r:id="rId4"/>
              </a:rPr>
              <a:t> Bridge </a:t>
            </a:r>
            <a:r>
              <a:rPr lang="en-GB" sz="2000" b="0" strike="noStrike" spc="-1" dirty="0">
                <a:solidFill>
                  <a:srgbClr val="000000"/>
                </a:solidFill>
                <a:latin typeface="Open Sans"/>
                <a:ea typeface="Open Sans"/>
              </a:rPr>
              <a:t>plugin: Also exports SLD which can be used in </a:t>
            </a:r>
            <a:r>
              <a:rPr lang="en-GB" sz="2000" b="0" strike="noStrike" spc="-1" dirty="0" err="1">
                <a:solidFill>
                  <a:srgbClr val="000000"/>
                </a:solidFill>
                <a:latin typeface="Open Sans"/>
                <a:ea typeface="Open Sans"/>
              </a:rPr>
              <a:t>GeoNode</a:t>
            </a:r>
            <a:r>
              <a:rPr lang="en-GB" sz="2000" b="0" strike="noStrike" spc="-1" dirty="0">
                <a:solidFill>
                  <a:srgbClr val="000000"/>
                </a:solidFill>
                <a:latin typeface="Open Sans"/>
                <a:ea typeface="Open Sans"/>
              </a:rPr>
              <a:t>.</a:t>
            </a:r>
            <a:endParaRPr lang="en-ZA" sz="2000" b="0" strike="noStrike" spc="-1" dirty="0">
              <a:solidFill>
                <a:srgbClr val="000000"/>
              </a:solidFill>
              <a:latin typeface="Arial"/>
            </a:endParaRPr>
          </a:p>
        </p:txBody>
      </p:sp>
      <p:pic>
        <p:nvPicPr>
          <p:cNvPr id="146" name="Picture 9"/>
          <p:cNvPicPr/>
          <p:nvPr/>
        </p:nvPicPr>
        <p:blipFill>
          <a:blip r:embed="rId5"/>
          <a:stretch/>
        </p:blipFill>
        <p:spPr>
          <a:xfrm>
            <a:off x="1096920" y="3105720"/>
            <a:ext cx="9997920" cy="3081240"/>
          </a:xfrm>
          <a:prstGeom prst="rect">
            <a:avLst/>
          </a:prstGeom>
          <a:ln w="0">
            <a:noFill/>
          </a:ln>
        </p:spPr>
      </p:pic>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3" descr="Graphical user interface, sunburst chart&#10;&#10;Description automatically generated"/>
          <p:cNvPicPr/>
          <p:nvPr/>
        </p:nvPicPr>
        <p:blipFill>
          <a:blip r:embed="rId3"/>
          <a:stretch/>
        </p:blipFill>
        <p:spPr>
          <a:xfrm>
            <a:off x="1440" y="37800"/>
            <a:ext cx="12188880" cy="6854760"/>
          </a:xfrm>
          <a:prstGeom prst="rect">
            <a:avLst/>
          </a:prstGeom>
          <a:ln w="0">
            <a:noFill/>
          </a:ln>
        </p:spPr>
      </p:pic>
      <p:sp>
        <p:nvSpPr>
          <p:cNvPr id="148"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11</a:t>
            </a:r>
            <a:endParaRPr lang="en-ZA" sz="1400" b="0" strike="noStrike" spc="-1">
              <a:solidFill>
                <a:srgbClr val="000000"/>
              </a:solidFill>
              <a:latin typeface="Arial"/>
            </a:endParaRPr>
          </a:p>
        </p:txBody>
      </p:sp>
      <p:sp>
        <p:nvSpPr>
          <p:cNvPr id="149"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8.2 Map Layouts</a:t>
            </a:r>
            <a:endParaRPr lang="en-ZA" sz="4400" b="0" strike="noStrike" spc="-1">
              <a:solidFill>
                <a:srgbClr val="000000"/>
              </a:solidFill>
              <a:latin typeface="Arial"/>
            </a:endParaRPr>
          </a:p>
        </p:txBody>
      </p:sp>
      <p:sp>
        <p:nvSpPr>
          <p:cNvPr id="150" name="TextBox 18"/>
          <p:cNvSpPr/>
          <p:nvPr/>
        </p:nvSpPr>
        <p:spPr>
          <a:xfrm>
            <a:off x="772920" y="1648800"/>
            <a:ext cx="10183680" cy="393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en-GB" sz="2400" b="0" strike="noStrike" spc="-1">
                <a:solidFill>
                  <a:srgbClr val="000000"/>
                </a:solidFill>
                <a:latin typeface="Open Sans"/>
                <a:ea typeface="Open Sans"/>
              </a:rPr>
              <a:t>Map layout can be done in QGIS using layers from the SDI. This has many advantages as QGIS offers:</a:t>
            </a:r>
            <a:endParaRPr lang="en-ZA" sz="2400" b="0" strike="noStrike" spc="-1">
              <a:solidFill>
                <a:srgbClr val="000000"/>
              </a:solidFill>
              <a:latin typeface="Arial"/>
            </a:endParaRPr>
          </a:p>
          <a:p>
            <a:pPr marL="343080" indent="-343080">
              <a:lnSpc>
                <a:spcPct val="150000"/>
              </a:lnSpc>
              <a:buClr>
                <a:srgbClr val="000000"/>
              </a:buClr>
              <a:buFont typeface="Arial"/>
              <a:buChar char="•"/>
            </a:pPr>
            <a:r>
              <a:rPr lang="en-GB" sz="2400" b="0" strike="noStrike" spc="-1">
                <a:solidFill>
                  <a:srgbClr val="000000"/>
                </a:solidFill>
                <a:latin typeface="Open Sans"/>
                <a:ea typeface="Open Sans"/>
              </a:rPr>
              <a:t>Advanced cartography which is not directly translated to SDI.</a:t>
            </a:r>
            <a:endParaRPr lang="en-ZA" sz="2400" b="0" strike="noStrike" spc="-1">
              <a:solidFill>
                <a:srgbClr val="000000"/>
              </a:solidFill>
              <a:latin typeface="Arial"/>
            </a:endParaRPr>
          </a:p>
          <a:p>
            <a:pPr marL="343080" indent="-343080">
              <a:lnSpc>
                <a:spcPct val="150000"/>
              </a:lnSpc>
              <a:buClr>
                <a:srgbClr val="000000"/>
              </a:buClr>
              <a:buFont typeface="Arial"/>
              <a:buChar char="•"/>
            </a:pPr>
            <a:r>
              <a:rPr lang="en-GB" sz="2400" b="0" strike="noStrike" spc="-1">
                <a:solidFill>
                  <a:srgbClr val="000000"/>
                </a:solidFill>
                <a:latin typeface="Open Sans"/>
                <a:ea typeface="Open Sans"/>
              </a:rPr>
              <a:t>QGIS offers the ability to interact with data sources which are not available in an SDI.</a:t>
            </a:r>
            <a:endParaRPr lang="en-ZA" sz="2400" b="0" strike="noStrike" spc="-1">
              <a:solidFill>
                <a:srgbClr val="000000"/>
              </a:solidFill>
              <a:latin typeface="Arial"/>
            </a:endParaRPr>
          </a:p>
          <a:p>
            <a:pPr marL="343080" indent="-343080">
              <a:lnSpc>
                <a:spcPct val="150000"/>
              </a:lnSpc>
              <a:buClr>
                <a:srgbClr val="000000"/>
              </a:buClr>
              <a:buFont typeface="Arial"/>
              <a:buChar char="•"/>
            </a:pPr>
            <a:r>
              <a:rPr lang="en-GB" sz="2400" b="0" strike="noStrike" spc="-1">
                <a:solidFill>
                  <a:srgbClr val="000000"/>
                </a:solidFill>
                <a:latin typeface="Open Sans"/>
                <a:ea typeface="Open Sans"/>
              </a:rPr>
              <a:t>The map layout can then be exported to an SDI as a static map and linked to a GeoNode layer or map resource.</a:t>
            </a:r>
            <a:endParaRPr lang="en-ZA" sz="2400" b="0" strike="noStrike" spc="-1">
              <a:solidFill>
                <a:srgbClr val="000000"/>
              </a:solidFill>
              <a:latin typeface="Arial"/>
            </a:endParaRPr>
          </a:p>
        </p:txBody>
      </p:sp>
    </p:spTree>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3" descr="Graphical user interface, sunburst chart&#10;&#10;Description automatically generated"/>
          <p:cNvPicPr/>
          <p:nvPr/>
        </p:nvPicPr>
        <p:blipFill>
          <a:blip r:embed="rId3"/>
          <a:stretch/>
        </p:blipFill>
        <p:spPr>
          <a:xfrm>
            <a:off x="1440" y="37800"/>
            <a:ext cx="12188880" cy="6854760"/>
          </a:xfrm>
          <a:prstGeom prst="rect">
            <a:avLst/>
          </a:prstGeom>
          <a:ln w="0">
            <a:noFill/>
          </a:ln>
        </p:spPr>
      </p:pic>
      <p:sp>
        <p:nvSpPr>
          <p:cNvPr id="152"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12</a:t>
            </a:r>
            <a:endParaRPr lang="en-ZA" sz="1400" b="0" strike="noStrike" spc="-1">
              <a:solidFill>
                <a:srgbClr val="000000"/>
              </a:solidFill>
              <a:latin typeface="Arial"/>
            </a:endParaRPr>
          </a:p>
        </p:txBody>
      </p:sp>
      <p:sp>
        <p:nvSpPr>
          <p:cNvPr id="153"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8.2 Map Layouts</a:t>
            </a:r>
            <a:endParaRPr lang="en-ZA" sz="4400" b="0" strike="noStrike" spc="-1">
              <a:solidFill>
                <a:srgbClr val="000000"/>
              </a:solidFill>
              <a:latin typeface="Arial"/>
            </a:endParaRPr>
          </a:p>
        </p:txBody>
      </p:sp>
      <p:sp>
        <p:nvSpPr>
          <p:cNvPr id="154" name="TextBox 6"/>
          <p:cNvSpPr/>
          <p:nvPr/>
        </p:nvSpPr>
        <p:spPr>
          <a:xfrm>
            <a:off x="946440" y="1469160"/>
            <a:ext cx="60955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Map Production - Key Elements of a Map</a:t>
            </a:r>
            <a:endParaRPr lang="en-ZA" sz="2000" b="0" strike="noStrike" spc="-1">
              <a:solidFill>
                <a:srgbClr val="000000"/>
              </a:solidFill>
              <a:latin typeface="Arial"/>
            </a:endParaRPr>
          </a:p>
        </p:txBody>
      </p:sp>
      <p:sp>
        <p:nvSpPr>
          <p:cNvPr id="155" name="TextBox 10"/>
          <p:cNvSpPr/>
          <p:nvPr/>
        </p:nvSpPr>
        <p:spPr>
          <a:xfrm>
            <a:off x="184320" y="2000520"/>
            <a:ext cx="3472920" cy="3381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400" b="1" strike="noStrike" spc="-1">
                <a:solidFill>
                  <a:srgbClr val="000000"/>
                </a:solidFill>
                <a:latin typeface="Open Sans"/>
                <a:ea typeface="Open Sans"/>
              </a:rPr>
              <a:t>Legend</a:t>
            </a:r>
            <a:endParaRPr lang="en-ZA" sz="2400" b="0" strike="noStrike" spc="-1">
              <a:solidFill>
                <a:srgbClr val="000000"/>
              </a:solidFill>
              <a:latin typeface="Arial"/>
            </a:endParaRPr>
          </a:p>
          <a:p>
            <a:pPr marL="914400" lvl="1" indent="-457200">
              <a:lnSpc>
                <a:spcPct val="100000"/>
              </a:lnSpc>
              <a:buClr>
                <a:srgbClr val="000000"/>
              </a:buClr>
              <a:buFont typeface="Calibri Light"/>
              <a:buAutoNum type="arabicPeriod"/>
            </a:pPr>
            <a:r>
              <a:rPr lang="en-GB" sz="2400" b="0" strike="noStrike" spc="-1">
                <a:solidFill>
                  <a:srgbClr val="000000"/>
                </a:solidFill>
                <a:latin typeface="Open Sans"/>
                <a:ea typeface="Open Sans"/>
              </a:rPr>
              <a:t>Map frame</a:t>
            </a:r>
            <a:endParaRPr lang="en-ZA" sz="2400" b="0" strike="noStrike" spc="-1">
              <a:solidFill>
                <a:srgbClr val="000000"/>
              </a:solidFill>
              <a:latin typeface="Arial"/>
            </a:endParaRPr>
          </a:p>
          <a:p>
            <a:pPr marL="914400" lvl="1" indent="-457200">
              <a:lnSpc>
                <a:spcPct val="100000"/>
              </a:lnSpc>
              <a:buClr>
                <a:srgbClr val="000000"/>
              </a:buClr>
              <a:buFont typeface="Calibri Light"/>
              <a:buAutoNum type="arabicPeriod"/>
            </a:pPr>
            <a:r>
              <a:rPr lang="en-GB" sz="2400" b="0" strike="noStrike" spc="-1">
                <a:solidFill>
                  <a:srgbClr val="000000"/>
                </a:solidFill>
                <a:latin typeface="Open Sans"/>
                <a:ea typeface="Open Sans"/>
              </a:rPr>
              <a:t>Map legend</a:t>
            </a:r>
            <a:endParaRPr lang="en-ZA" sz="2400" b="0" strike="noStrike" spc="-1">
              <a:solidFill>
                <a:srgbClr val="000000"/>
              </a:solidFill>
              <a:latin typeface="Arial"/>
            </a:endParaRPr>
          </a:p>
          <a:p>
            <a:pPr marL="914400" lvl="1" indent="-457200">
              <a:lnSpc>
                <a:spcPct val="100000"/>
              </a:lnSpc>
              <a:buClr>
                <a:srgbClr val="000000"/>
              </a:buClr>
              <a:buFont typeface="Calibri Light"/>
              <a:buAutoNum type="arabicPeriod"/>
            </a:pPr>
            <a:r>
              <a:rPr lang="en-GB" sz="2400" b="0" strike="noStrike" spc="-1">
                <a:solidFill>
                  <a:srgbClr val="000000"/>
                </a:solidFill>
                <a:latin typeface="Open Sans"/>
                <a:ea typeface="Open Sans"/>
              </a:rPr>
              <a:t>Map title</a:t>
            </a:r>
            <a:endParaRPr lang="en-ZA" sz="2400" b="0" strike="noStrike" spc="-1">
              <a:solidFill>
                <a:srgbClr val="000000"/>
              </a:solidFill>
              <a:latin typeface="Arial"/>
            </a:endParaRPr>
          </a:p>
          <a:p>
            <a:pPr marL="914400" lvl="1" indent="-457200">
              <a:lnSpc>
                <a:spcPct val="100000"/>
              </a:lnSpc>
              <a:buClr>
                <a:srgbClr val="000000"/>
              </a:buClr>
              <a:buFont typeface="Calibri Light"/>
              <a:buAutoNum type="arabicPeriod"/>
            </a:pPr>
            <a:r>
              <a:rPr lang="en-GB" sz="2400" b="0" strike="noStrike" spc="-1">
                <a:solidFill>
                  <a:srgbClr val="000000"/>
                </a:solidFill>
                <a:latin typeface="Open Sans"/>
                <a:ea typeface="Open Sans"/>
              </a:rPr>
              <a:t>North arrow</a:t>
            </a:r>
            <a:endParaRPr lang="en-ZA" sz="2400" b="0" strike="noStrike" spc="-1">
              <a:solidFill>
                <a:srgbClr val="000000"/>
              </a:solidFill>
              <a:latin typeface="Arial"/>
            </a:endParaRPr>
          </a:p>
          <a:p>
            <a:pPr marL="914400" lvl="1" indent="-457200">
              <a:lnSpc>
                <a:spcPct val="100000"/>
              </a:lnSpc>
              <a:buClr>
                <a:srgbClr val="000000"/>
              </a:buClr>
              <a:buFont typeface="Calibri Light"/>
              <a:buAutoNum type="arabicPeriod"/>
            </a:pPr>
            <a:r>
              <a:rPr lang="en-GB" sz="2400" b="0" strike="noStrike" spc="-1">
                <a:solidFill>
                  <a:srgbClr val="000000"/>
                </a:solidFill>
                <a:latin typeface="Open Sans"/>
                <a:ea typeface="Open Sans"/>
              </a:rPr>
              <a:t>Map scale bar</a:t>
            </a:r>
            <a:endParaRPr lang="en-ZA" sz="2400" b="0" strike="noStrike" spc="-1">
              <a:solidFill>
                <a:srgbClr val="000000"/>
              </a:solidFill>
              <a:latin typeface="Arial"/>
            </a:endParaRPr>
          </a:p>
          <a:p>
            <a:pPr marL="914400" lvl="1" indent="-457200">
              <a:lnSpc>
                <a:spcPct val="100000"/>
              </a:lnSpc>
              <a:buClr>
                <a:srgbClr val="000000"/>
              </a:buClr>
              <a:buFont typeface="Calibri Light"/>
              <a:buAutoNum type="arabicPeriod"/>
            </a:pPr>
            <a:r>
              <a:rPr lang="en-GB" sz="2400" b="0" strike="noStrike" spc="-1">
                <a:solidFill>
                  <a:srgbClr val="000000"/>
                </a:solidFill>
                <a:latin typeface="Open Sans"/>
                <a:ea typeface="Open Sans"/>
              </a:rPr>
              <a:t>Map citation</a:t>
            </a:r>
            <a:endParaRPr lang="en-ZA" sz="2400" b="0" strike="noStrike" spc="-1">
              <a:solidFill>
                <a:srgbClr val="000000"/>
              </a:solidFill>
              <a:latin typeface="Arial"/>
            </a:endParaRPr>
          </a:p>
          <a:p>
            <a:pPr marL="914400" lvl="1" indent="-457200">
              <a:lnSpc>
                <a:spcPct val="100000"/>
              </a:lnSpc>
              <a:buClr>
                <a:srgbClr val="000000"/>
              </a:buClr>
              <a:buFont typeface="Calibri Light"/>
              <a:buAutoNum type="arabicPeriod"/>
            </a:pPr>
            <a:r>
              <a:rPr lang="en-GB" sz="2400" b="0" strike="noStrike" spc="-1">
                <a:solidFill>
                  <a:srgbClr val="000000"/>
                </a:solidFill>
                <a:latin typeface="Open Sans"/>
                <a:ea typeface="Open Sans"/>
              </a:rPr>
              <a:t>Border</a:t>
            </a:r>
            <a:endParaRPr lang="en-ZA" sz="2400" b="0" strike="noStrike" spc="-1">
              <a:solidFill>
                <a:srgbClr val="000000"/>
              </a:solidFill>
              <a:latin typeface="Arial"/>
            </a:endParaRPr>
          </a:p>
          <a:p>
            <a:pPr marL="914400" lvl="1" indent="-457200">
              <a:lnSpc>
                <a:spcPct val="100000"/>
              </a:lnSpc>
              <a:buClr>
                <a:srgbClr val="000000"/>
              </a:buClr>
              <a:buFont typeface="Calibri Light"/>
              <a:buAutoNum type="arabicPeriod"/>
            </a:pPr>
            <a:r>
              <a:rPr lang="en-GB" sz="2400" b="0" strike="noStrike" spc="-1">
                <a:solidFill>
                  <a:srgbClr val="000000"/>
                </a:solidFill>
                <a:latin typeface="Open Sans"/>
                <a:ea typeface="Open Sans"/>
              </a:rPr>
              <a:t>Inset map.</a:t>
            </a:r>
            <a:endParaRPr lang="en-ZA" sz="2400" b="0" strike="noStrike" spc="-1">
              <a:solidFill>
                <a:srgbClr val="000000"/>
              </a:solidFill>
              <a:latin typeface="Arial"/>
            </a:endParaRPr>
          </a:p>
        </p:txBody>
      </p:sp>
      <p:sp>
        <p:nvSpPr>
          <p:cNvPr id="156" name="TextBox 3"/>
          <p:cNvSpPr/>
          <p:nvPr/>
        </p:nvSpPr>
        <p:spPr>
          <a:xfrm>
            <a:off x="184320" y="6043680"/>
            <a:ext cx="36500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Elements of a Map</a:t>
            </a:r>
            <a:r>
              <a:rPr lang="en-GB" sz="1200" b="0" i="1" strike="noStrike" spc="-1">
                <a:solidFill>
                  <a:srgbClr val="000000"/>
                </a:solidFill>
                <a:latin typeface="Open Sans"/>
                <a:ea typeface="Open Sans"/>
              </a:rPr>
              <a:t> and </a:t>
            </a:r>
            <a:r>
              <a:rPr lang="en-GB" sz="1200" b="0" i="1" u="sng" strike="noStrike" spc="-1">
                <a:solidFill>
                  <a:srgbClr val="0563C1"/>
                </a:solidFill>
                <a:uFillTx/>
                <a:latin typeface="Open Sans"/>
                <a:ea typeface="Open Sans"/>
                <a:hlinkClick r:id="rId5"/>
              </a:rPr>
              <a:t>Map Production</a:t>
            </a:r>
            <a:endParaRPr lang="en-ZA" sz="1200" b="0" strike="noStrike" spc="-1">
              <a:solidFill>
                <a:srgbClr val="000000"/>
              </a:solidFill>
              <a:latin typeface="Arial"/>
            </a:endParaRPr>
          </a:p>
        </p:txBody>
      </p:sp>
      <p:pic>
        <p:nvPicPr>
          <p:cNvPr id="157" name="Picture 2" descr="A diagram with numbered labels for all the areas of a map layout."/>
          <p:cNvPicPr/>
          <p:nvPr/>
        </p:nvPicPr>
        <p:blipFill>
          <a:blip r:embed="rId6"/>
          <a:stretch/>
        </p:blipFill>
        <p:spPr>
          <a:xfrm>
            <a:off x="3445920" y="1964520"/>
            <a:ext cx="4076280" cy="2718720"/>
          </a:xfrm>
          <a:prstGeom prst="rect">
            <a:avLst/>
          </a:prstGeom>
          <a:ln w="0">
            <a:noFill/>
          </a:ln>
        </p:spPr>
      </p:pic>
      <p:pic>
        <p:nvPicPr>
          <p:cNvPr id="158" name="Picture 7"/>
          <p:cNvPicPr/>
          <p:nvPr/>
        </p:nvPicPr>
        <p:blipFill>
          <a:blip r:embed="rId7"/>
          <a:stretch/>
        </p:blipFill>
        <p:spPr>
          <a:xfrm>
            <a:off x="7697160" y="3601800"/>
            <a:ext cx="3846240" cy="2718720"/>
          </a:xfrm>
          <a:prstGeom prst="rect">
            <a:avLst/>
          </a:prstGeom>
          <a:ln w="0">
            <a:noFill/>
          </a:ln>
        </p:spPr>
      </p:pic>
      <p:sp>
        <p:nvSpPr>
          <p:cNvPr id="159" name="TextBox 11"/>
          <p:cNvSpPr/>
          <p:nvPr/>
        </p:nvSpPr>
        <p:spPr>
          <a:xfrm>
            <a:off x="7490160" y="3274560"/>
            <a:ext cx="42854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GB" sz="1200" b="0" i="1" strike="noStrike" spc="-1">
                <a:solidFill>
                  <a:srgbClr val="000000"/>
                </a:solidFill>
                <a:latin typeface="Open Sans"/>
                <a:ea typeface="Open Sans"/>
              </a:rPr>
              <a:t>Picture Source: </a:t>
            </a:r>
            <a:r>
              <a:rPr lang="en-GB" sz="1200" b="0" i="1" u="sng" strike="noStrike" spc="-1">
                <a:solidFill>
                  <a:srgbClr val="0563C1"/>
                </a:solidFill>
                <a:uFillTx/>
                <a:latin typeface="Open Sans"/>
                <a:ea typeface="Open Sans"/>
                <a:hlinkClick r:id="rId8"/>
              </a:rPr>
              <a:t>Map Production - Common Map elements</a:t>
            </a:r>
            <a:endParaRPr lang="en-ZA" sz="1200" b="0" strike="noStrike" spc="-1">
              <a:solidFill>
                <a:srgbClr val="000000"/>
              </a:solidFill>
              <a:latin typeface="Arial"/>
            </a:endParaRPr>
          </a:p>
        </p:txBody>
      </p:sp>
      <p:sp>
        <p:nvSpPr>
          <p:cNvPr id="160" name="TextBox 13"/>
          <p:cNvSpPr/>
          <p:nvPr/>
        </p:nvSpPr>
        <p:spPr>
          <a:xfrm>
            <a:off x="3242160" y="4716360"/>
            <a:ext cx="435456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GB" sz="1200" b="0" i="1" strike="noStrike" spc="-1">
                <a:solidFill>
                  <a:srgbClr val="000000"/>
                </a:solidFill>
                <a:latin typeface="Open Sans"/>
                <a:ea typeface="Open Sans"/>
              </a:rPr>
              <a:t>Picture Source: </a:t>
            </a:r>
            <a:r>
              <a:rPr lang="en-GB" sz="1200" b="0" i="1" u="sng" strike="noStrike" spc="-1">
                <a:solidFill>
                  <a:srgbClr val="0563C1"/>
                </a:solidFill>
                <a:uFillTx/>
                <a:latin typeface="Open Sans"/>
                <a:ea typeface="Open Sans"/>
                <a:hlinkClick r:id="rId9"/>
              </a:rPr>
              <a:t>Elements of a Map - Caitlin Dempsey</a:t>
            </a:r>
            <a:endParaRPr lang="en-ZA" sz="1200" b="0" strike="noStrike" spc="-1">
              <a:solidFill>
                <a:srgbClr val="000000"/>
              </a:solidFill>
              <a:latin typeface="Arial"/>
            </a:endParaRPr>
          </a:p>
        </p:txBody>
      </p:sp>
    </p:spTree>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Picture 3" descr="Graphical user interface, sunburst chart&#10;&#10;Description automatically generated"/>
          <p:cNvPicPr/>
          <p:nvPr/>
        </p:nvPicPr>
        <p:blipFill>
          <a:blip r:embed="rId3"/>
          <a:stretch/>
        </p:blipFill>
        <p:spPr>
          <a:xfrm>
            <a:off x="1440" y="37800"/>
            <a:ext cx="12188880" cy="6854760"/>
          </a:xfrm>
          <a:prstGeom prst="rect">
            <a:avLst/>
          </a:prstGeom>
          <a:ln w="0">
            <a:noFill/>
          </a:ln>
        </p:spPr>
      </p:pic>
      <p:sp>
        <p:nvSpPr>
          <p:cNvPr id="162"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13</a:t>
            </a:r>
            <a:endParaRPr lang="en-ZA" sz="1400" b="0" strike="noStrike" spc="-1">
              <a:solidFill>
                <a:srgbClr val="000000"/>
              </a:solidFill>
              <a:latin typeface="Arial"/>
            </a:endParaRPr>
          </a:p>
        </p:txBody>
      </p:sp>
      <p:sp>
        <p:nvSpPr>
          <p:cNvPr id="163"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8.2 Map Layouts</a:t>
            </a:r>
            <a:endParaRPr lang="en-ZA" sz="4400" b="0" strike="noStrike" spc="-1">
              <a:solidFill>
                <a:srgbClr val="000000"/>
              </a:solidFill>
              <a:latin typeface="Arial"/>
            </a:endParaRPr>
          </a:p>
        </p:txBody>
      </p:sp>
      <p:sp>
        <p:nvSpPr>
          <p:cNvPr id="164" name="TextBox 6"/>
          <p:cNvSpPr/>
          <p:nvPr/>
        </p:nvSpPr>
        <p:spPr>
          <a:xfrm>
            <a:off x="946440" y="1469160"/>
            <a:ext cx="60955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Map Production - Key Elements of a Map</a:t>
            </a:r>
            <a:endParaRPr lang="en-ZA" sz="2000" b="0" strike="noStrike" spc="-1">
              <a:solidFill>
                <a:srgbClr val="000000"/>
              </a:solidFill>
              <a:latin typeface="Arial"/>
            </a:endParaRPr>
          </a:p>
        </p:txBody>
      </p:sp>
      <p:pic>
        <p:nvPicPr>
          <p:cNvPr id="165" name="Picture 2" descr="A map of the united states&#10;&#10;Description automatically generated"/>
          <p:cNvPicPr/>
          <p:nvPr/>
        </p:nvPicPr>
        <p:blipFill>
          <a:blip r:embed="rId4"/>
          <a:stretch/>
        </p:blipFill>
        <p:spPr>
          <a:xfrm>
            <a:off x="0" y="2006280"/>
            <a:ext cx="5956920" cy="3972960"/>
          </a:xfrm>
          <a:prstGeom prst="rect">
            <a:avLst/>
          </a:prstGeom>
          <a:ln w="0">
            <a:noFill/>
          </a:ln>
        </p:spPr>
      </p:pic>
      <p:pic>
        <p:nvPicPr>
          <p:cNvPr id="166" name="Picture 3"/>
          <p:cNvPicPr/>
          <p:nvPr/>
        </p:nvPicPr>
        <p:blipFill>
          <a:blip r:embed="rId5"/>
          <a:stretch/>
        </p:blipFill>
        <p:spPr>
          <a:xfrm>
            <a:off x="5957280" y="1991880"/>
            <a:ext cx="5641200" cy="3987720"/>
          </a:xfrm>
          <a:prstGeom prst="rect">
            <a:avLst/>
          </a:prstGeom>
          <a:ln w="0">
            <a:noFill/>
          </a:ln>
        </p:spPr>
      </p:pic>
      <p:sp>
        <p:nvSpPr>
          <p:cNvPr id="167" name="TextBox 4"/>
          <p:cNvSpPr/>
          <p:nvPr/>
        </p:nvSpPr>
        <p:spPr>
          <a:xfrm>
            <a:off x="592920" y="5994360"/>
            <a:ext cx="435456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GB" sz="1200" b="0" i="1" strike="noStrike" spc="-1">
                <a:solidFill>
                  <a:srgbClr val="000000"/>
                </a:solidFill>
                <a:latin typeface="Open Sans"/>
                <a:ea typeface="Open Sans"/>
              </a:rPr>
              <a:t>Picture Source: </a:t>
            </a:r>
            <a:r>
              <a:rPr lang="en-GB" sz="1200" b="0" i="1" u="sng" strike="noStrike" spc="-1">
                <a:solidFill>
                  <a:srgbClr val="0563C1"/>
                </a:solidFill>
                <a:uFillTx/>
                <a:latin typeface="Open Sans"/>
                <a:ea typeface="Open Sans"/>
                <a:hlinkClick r:id="rId6"/>
              </a:rPr>
              <a:t>Elements of a Map - Caitlin Dempsey</a:t>
            </a:r>
            <a:endParaRPr lang="en-ZA" sz="1200" b="0" strike="noStrike" spc="-1">
              <a:solidFill>
                <a:srgbClr val="000000"/>
              </a:solidFill>
              <a:latin typeface="Arial"/>
            </a:endParaRPr>
          </a:p>
        </p:txBody>
      </p:sp>
      <p:sp>
        <p:nvSpPr>
          <p:cNvPr id="168" name="TextBox 7"/>
          <p:cNvSpPr/>
          <p:nvPr/>
        </p:nvSpPr>
        <p:spPr>
          <a:xfrm>
            <a:off x="6635160" y="5979960"/>
            <a:ext cx="42854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GB" sz="1200" b="0" i="1" strike="noStrike" spc="-1">
                <a:solidFill>
                  <a:srgbClr val="000000"/>
                </a:solidFill>
                <a:latin typeface="Open Sans"/>
                <a:ea typeface="Open Sans"/>
              </a:rPr>
              <a:t>Picture Source: </a:t>
            </a:r>
            <a:r>
              <a:rPr lang="en-GB" sz="1200" b="0" i="1" u="sng" strike="noStrike" spc="-1">
                <a:solidFill>
                  <a:srgbClr val="0563C1"/>
                </a:solidFill>
                <a:uFillTx/>
                <a:latin typeface="Open Sans"/>
                <a:ea typeface="Open Sans"/>
                <a:hlinkClick r:id="rId7"/>
              </a:rPr>
              <a:t>Map Production - Common Map elements</a:t>
            </a:r>
            <a:endParaRPr lang="en-ZA" sz="1200" b="0" strike="noStrike" spc="-1">
              <a:solidFill>
                <a:srgbClr val="000000"/>
              </a:solidFill>
              <a:latin typeface="Arial"/>
            </a:endParaRPr>
          </a:p>
        </p:txBody>
      </p:sp>
      <p:sp>
        <p:nvSpPr>
          <p:cNvPr id="169" name="TextBox 11"/>
          <p:cNvSpPr/>
          <p:nvPr/>
        </p:nvSpPr>
        <p:spPr>
          <a:xfrm>
            <a:off x="8322120" y="1639440"/>
            <a:ext cx="36500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8"/>
              </a:rPr>
              <a:t>Elements of a Map</a:t>
            </a:r>
            <a:r>
              <a:rPr lang="en-GB" sz="1200" b="0" i="1" strike="noStrike" spc="-1">
                <a:solidFill>
                  <a:srgbClr val="000000"/>
                </a:solidFill>
                <a:latin typeface="Open Sans"/>
                <a:ea typeface="Open Sans"/>
              </a:rPr>
              <a:t> and </a:t>
            </a:r>
            <a:r>
              <a:rPr lang="en-GB" sz="1200" b="0" i="1" u="sng" strike="noStrike" spc="-1">
                <a:solidFill>
                  <a:srgbClr val="0563C1"/>
                </a:solidFill>
                <a:uFillTx/>
                <a:latin typeface="Open Sans"/>
                <a:ea typeface="Open Sans"/>
                <a:hlinkClick r:id="rId9"/>
              </a:rPr>
              <a:t>Map Production</a:t>
            </a:r>
            <a:endParaRPr lang="en-ZA" sz="1200" b="0" strike="noStrike" spc="-1">
              <a:solidFill>
                <a:srgbClr val="000000"/>
              </a:solidFill>
              <a:latin typeface="Arial"/>
            </a:endParaRPr>
          </a:p>
        </p:txBody>
      </p:sp>
    </p:spTree>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icture 3" descr="Graphical user interface, sunburst chart&#10;&#10;Description automatically generated"/>
          <p:cNvPicPr/>
          <p:nvPr/>
        </p:nvPicPr>
        <p:blipFill>
          <a:blip r:embed="rId3"/>
          <a:stretch/>
        </p:blipFill>
        <p:spPr>
          <a:xfrm>
            <a:off x="1440" y="37800"/>
            <a:ext cx="12188880" cy="6854760"/>
          </a:xfrm>
          <a:prstGeom prst="rect">
            <a:avLst/>
          </a:prstGeom>
          <a:ln w="0">
            <a:noFill/>
          </a:ln>
        </p:spPr>
      </p:pic>
      <p:sp>
        <p:nvSpPr>
          <p:cNvPr id="171"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14</a:t>
            </a:r>
            <a:endParaRPr lang="en-ZA" sz="1400" b="0" strike="noStrike" spc="-1">
              <a:solidFill>
                <a:srgbClr val="000000"/>
              </a:solidFill>
              <a:latin typeface="Arial"/>
            </a:endParaRPr>
          </a:p>
        </p:txBody>
      </p:sp>
      <p:sp>
        <p:nvSpPr>
          <p:cNvPr id="172"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8.2 Map Layouts</a:t>
            </a:r>
            <a:endParaRPr lang="en-ZA" sz="4400" b="0" strike="noStrike" spc="-1">
              <a:solidFill>
                <a:srgbClr val="000000"/>
              </a:solidFill>
              <a:latin typeface="Arial"/>
            </a:endParaRPr>
          </a:p>
        </p:txBody>
      </p:sp>
      <p:sp>
        <p:nvSpPr>
          <p:cNvPr id="173" name="TextBox 6"/>
          <p:cNvSpPr/>
          <p:nvPr/>
        </p:nvSpPr>
        <p:spPr>
          <a:xfrm>
            <a:off x="946440" y="1469160"/>
            <a:ext cx="60955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Map Production - Key Elements of a Map</a:t>
            </a:r>
            <a:endParaRPr lang="en-ZA" sz="2000" b="0" strike="noStrike" spc="-1">
              <a:solidFill>
                <a:srgbClr val="000000"/>
              </a:solidFill>
              <a:latin typeface="Arial"/>
            </a:endParaRPr>
          </a:p>
        </p:txBody>
      </p:sp>
      <p:sp>
        <p:nvSpPr>
          <p:cNvPr id="174" name="TextBox 7"/>
          <p:cNvSpPr/>
          <p:nvPr/>
        </p:nvSpPr>
        <p:spPr>
          <a:xfrm>
            <a:off x="3994560" y="5974560"/>
            <a:ext cx="42854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GB" sz="1200" b="0" i="1" strike="noStrike" spc="-1">
                <a:solidFill>
                  <a:srgbClr val="000000"/>
                </a:solidFill>
                <a:latin typeface="Open Sans"/>
                <a:ea typeface="Open Sans"/>
              </a:rPr>
              <a:t>Picture Source: </a:t>
            </a:r>
            <a:r>
              <a:rPr lang="en-GB" sz="1200" b="0" i="1" u="sng" strike="noStrike" spc="-1">
                <a:solidFill>
                  <a:srgbClr val="0563C1"/>
                </a:solidFill>
                <a:uFillTx/>
                <a:latin typeface="Open Sans"/>
                <a:ea typeface="Open Sans"/>
                <a:hlinkClick r:id="rId4"/>
              </a:rPr>
              <a:t>Map Production - Graticule in Detail</a:t>
            </a:r>
            <a:endParaRPr lang="en-ZA" sz="1200" b="0" strike="noStrike" spc="-1">
              <a:solidFill>
                <a:srgbClr val="000000"/>
              </a:solidFill>
              <a:latin typeface="Arial"/>
            </a:endParaRPr>
          </a:p>
        </p:txBody>
      </p:sp>
      <p:sp>
        <p:nvSpPr>
          <p:cNvPr id="175" name="TextBox 11"/>
          <p:cNvSpPr/>
          <p:nvPr/>
        </p:nvSpPr>
        <p:spPr>
          <a:xfrm>
            <a:off x="8322120" y="1639440"/>
            <a:ext cx="36500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5"/>
              </a:rPr>
              <a:t>Elements of a Map</a:t>
            </a:r>
            <a:r>
              <a:rPr lang="en-GB" sz="1200" b="0" i="1" strike="noStrike" spc="-1">
                <a:solidFill>
                  <a:srgbClr val="000000"/>
                </a:solidFill>
                <a:latin typeface="Open Sans"/>
                <a:ea typeface="Open Sans"/>
              </a:rPr>
              <a:t> and </a:t>
            </a:r>
            <a:r>
              <a:rPr lang="en-GB" sz="1200" b="0" i="1" u="sng" strike="noStrike" spc="-1">
                <a:solidFill>
                  <a:srgbClr val="0563C1"/>
                </a:solidFill>
                <a:uFillTx/>
                <a:latin typeface="Open Sans"/>
                <a:ea typeface="Open Sans"/>
                <a:hlinkClick r:id="rId6"/>
              </a:rPr>
              <a:t>Map Production</a:t>
            </a:r>
            <a:endParaRPr lang="en-ZA" sz="1200" b="0" strike="noStrike" spc="-1">
              <a:solidFill>
                <a:srgbClr val="000000"/>
              </a:solidFill>
              <a:latin typeface="Arial"/>
            </a:endParaRPr>
          </a:p>
        </p:txBody>
      </p:sp>
      <p:pic>
        <p:nvPicPr>
          <p:cNvPr id="176" name="Picture 10"/>
          <p:cNvPicPr/>
          <p:nvPr/>
        </p:nvPicPr>
        <p:blipFill>
          <a:blip r:embed="rId7"/>
          <a:stretch/>
        </p:blipFill>
        <p:spPr>
          <a:xfrm>
            <a:off x="2848680" y="1964520"/>
            <a:ext cx="5949000" cy="4053240"/>
          </a:xfrm>
          <a:prstGeom prst="rect">
            <a:avLst/>
          </a:prstGeom>
          <a:ln w="0">
            <a:noFill/>
          </a:ln>
        </p:spPr>
      </p:pic>
    </p:spTree>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3" descr="Graphical user interface, sunburst chart&#10;&#10;Description automatically generated"/>
          <p:cNvPicPr/>
          <p:nvPr/>
        </p:nvPicPr>
        <p:blipFill>
          <a:blip r:embed="rId3"/>
          <a:stretch/>
        </p:blipFill>
        <p:spPr>
          <a:xfrm>
            <a:off x="1440" y="37800"/>
            <a:ext cx="12188880" cy="6854760"/>
          </a:xfrm>
          <a:prstGeom prst="rect">
            <a:avLst/>
          </a:prstGeom>
          <a:ln w="0">
            <a:noFill/>
          </a:ln>
        </p:spPr>
      </p:pic>
      <p:sp>
        <p:nvSpPr>
          <p:cNvPr id="178"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15</a:t>
            </a:r>
            <a:endParaRPr lang="en-ZA" sz="1400" b="0" strike="noStrike" spc="-1">
              <a:solidFill>
                <a:srgbClr val="000000"/>
              </a:solidFill>
              <a:latin typeface="Arial"/>
            </a:endParaRPr>
          </a:p>
        </p:txBody>
      </p:sp>
      <p:sp>
        <p:nvSpPr>
          <p:cNvPr id="179"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8.3 Cartography in GeoNode</a:t>
            </a:r>
            <a:endParaRPr lang="en-ZA" sz="4400" b="0" strike="noStrike" spc="-1">
              <a:solidFill>
                <a:srgbClr val="000000"/>
              </a:solidFill>
              <a:latin typeface="Arial"/>
            </a:endParaRPr>
          </a:p>
        </p:txBody>
      </p:sp>
      <p:sp>
        <p:nvSpPr>
          <p:cNvPr id="180" name="TextBox 6"/>
          <p:cNvSpPr/>
          <p:nvPr/>
        </p:nvSpPr>
        <p:spPr>
          <a:xfrm>
            <a:off x="946440" y="1540440"/>
            <a:ext cx="92880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Map Layer Styling and Cartography in GeoNode</a:t>
            </a:r>
            <a:endParaRPr lang="en-ZA" sz="2000" b="0" strike="noStrike" spc="-1">
              <a:solidFill>
                <a:srgbClr val="000000"/>
              </a:solidFill>
              <a:latin typeface="Arial"/>
            </a:endParaRPr>
          </a:p>
        </p:txBody>
      </p:sp>
      <p:sp>
        <p:nvSpPr>
          <p:cNvPr id="181" name="TextBox 3"/>
          <p:cNvSpPr/>
          <p:nvPr/>
        </p:nvSpPr>
        <p:spPr>
          <a:xfrm>
            <a:off x="946440" y="2216160"/>
            <a:ext cx="4957920" cy="411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en-GB" sz="2200" b="0" strike="noStrike" spc="-1">
                <a:solidFill>
                  <a:srgbClr val="000000"/>
                </a:solidFill>
                <a:latin typeface="Open Sans"/>
                <a:ea typeface="Open Sans"/>
              </a:rPr>
              <a:t>GeoNode allows users to style and visualise spatial data published within the SDI.</a:t>
            </a:r>
            <a:endParaRPr lang="en-ZA" sz="2200" b="0" strike="noStrike" spc="-1">
              <a:solidFill>
                <a:srgbClr val="000000"/>
              </a:solidFill>
              <a:latin typeface="Arial"/>
            </a:endParaRPr>
          </a:p>
          <a:p>
            <a:pPr>
              <a:lnSpc>
                <a:spcPct val="150000"/>
              </a:lnSpc>
            </a:pPr>
            <a:endParaRPr lang="en-ZA" sz="2200" b="0" strike="noStrike" spc="-1">
              <a:solidFill>
                <a:srgbClr val="000000"/>
              </a:solidFill>
              <a:latin typeface="Arial"/>
            </a:endParaRPr>
          </a:p>
          <a:p>
            <a:pPr>
              <a:lnSpc>
                <a:spcPct val="150000"/>
              </a:lnSpc>
            </a:pPr>
            <a:r>
              <a:rPr lang="en-GB" sz="2200" b="0" strike="noStrike" spc="-1">
                <a:solidFill>
                  <a:srgbClr val="000000"/>
                </a:solidFill>
                <a:latin typeface="Open Sans"/>
                <a:ea typeface="Open Sans"/>
              </a:rPr>
              <a:t>Use the </a:t>
            </a:r>
            <a:r>
              <a:rPr lang="en-GB" sz="2200" b="0" u="sng" strike="noStrike" spc="-1">
                <a:solidFill>
                  <a:srgbClr val="0563C1"/>
                </a:solidFill>
                <a:uFillTx/>
                <a:latin typeface="Open Sans"/>
                <a:ea typeface="Open Sans"/>
                <a:hlinkClick r:id="rId4"/>
              </a:rPr>
              <a:t>built-in styling tools in GeoNode </a:t>
            </a:r>
            <a:r>
              <a:rPr lang="en-GB" sz="2200" b="0" strike="noStrike" spc="-1">
                <a:solidFill>
                  <a:srgbClr val="000000"/>
                </a:solidFill>
                <a:latin typeface="Open Sans"/>
                <a:ea typeface="Open Sans"/>
              </a:rPr>
              <a:t>to define symbology, colour schemes, labels, and transparency settings.</a:t>
            </a:r>
            <a:endParaRPr lang="en-ZA" sz="2200" b="0" strike="noStrike" spc="-1">
              <a:solidFill>
                <a:srgbClr val="000000"/>
              </a:solidFill>
              <a:latin typeface="Arial"/>
            </a:endParaRPr>
          </a:p>
        </p:txBody>
      </p:sp>
      <p:pic>
        <p:nvPicPr>
          <p:cNvPr id="182" name="Picture 9"/>
          <p:cNvPicPr/>
          <p:nvPr/>
        </p:nvPicPr>
        <p:blipFill>
          <a:blip r:embed="rId5"/>
          <a:stretch/>
        </p:blipFill>
        <p:spPr>
          <a:xfrm>
            <a:off x="5845320" y="2373840"/>
            <a:ext cx="5753160" cy="3785400"/>
          </a:xfrm>
          <a:prstGeom prst="rect">
            <a:avLst/>
          </a:prstGeom>
          <a:ln w="0">
            <a:noFill/>
          </a:ln>
        </p:spPr>
      </p:pic>
    </p:spTree>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Picture 3" descr="Graphical user interface, sunburst chart&#10;&#10;Description automatically generated"/>
          <p:cNvPicPr/>
          <p:nvPr/>
        </p:nvPicPr>
        <p:blipFill>
          <a:blip r:embed="rId3"/>
          <a:stretch/>
        </p:blipFill>
        <p:spPr>
          <a:xfrm>
            <a:off x="1440" y="37800"/>
            <a:ext cx="12188880" cy="6854760"/>
          </a:xfrm>
          <a:prstGeom prst="rect">
            <a:avLst/>
          </a:prstGeom>
          <a:ln w="0">
            <a:noFill/>
          </a:ln>
        </p:spPr>
      </p:pic>
      <p:sp>
        <p:nvSpPr>
          <p:cNvPr id="18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16</a:t>
            </a:r>
            <a:endParaRPr lang="en-ZA" sz="1400" b="0" strike="noStrike" spc="-1">
              <a:solidFill>
                <a:srgbClr val="000000"/>
              </a:solidFill>
              <a:latin typeface="Arial"/>
            </a:endParaRPr>
          </a:p>
        </p:txBody>
      </p:sp>
      <p:sp>
        <p:nvSpPr>
          <p:cNvPr id="185"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8.3 Cartography in GeoNode</a:t>
            </a:r>
            <a:endParaRPr lang="en-ZA" sz="4400" b="0" strike="noStrike" spc="-1">
              <a:solidFill>
                <a:srgbClr val="000000"/>
              </a:solidFill>
              <a:latin typeface="Arial"/>
            </a:endParaRPr>
          </a:p>
        </p:txBody>
      </p:sp>
      <p:sp>
        <p:nvSpPr>
          <p:cNvPr id="186" name="TextBox 6"/>
          <p:cNvSpPr/>
          <p:nvPr/>
        </p:nvSpPr>
        <p:spPr>
          <a:xfrm>
            <a:off x="946440" y="1469160"/>
            <a:ext cx="82774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Map Layer Styling</a:t>
            </a:r>
            <a:endParaRPr lang="en-ZA" sz="2000" b="0" strike="noStrike" spc="-1">
              <a:solidFill>
                <a:srgbClr val="000000"/>
              </a:solidFill>
              <a:latin typeface="Arial"/>
            </a:endParaRPr>
          </a:p>
        </p:txBody>
      </p:sp>
      <p:sp>
        <p:nvSpPr>
          <p:cNvPr id="187" name="TextBox 3"/>
          <p:cNvSpPr/>
          <p:nvPr/>
        </p:nvSpPr>
        <p:spPr>
          <a:xfrm>
            <a:off x="887040" y="2085120"/>
            <a:ext cx="10711440" cy="54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spcAft>
                <a:spcPts val="575"/>
              </a:spcAft>
            </a:pPr>
            <a:r>
              <a:rPr lang="en-GB" sz="2000" b="0" strike="noStrike" spc="-1">
                <a:solidFill>
                  <a:srgbClr val="000000"/>
                </a:solidFill>
                <a:latin typeface="Open Sans"/>
                <a:ea typeface="Open Sans"/>
              </a:rPr>
              <a:t>Styling in GeoNode is powered by GeoServer styling library (SLD or CSS)</a:t>
            </a:r>
            <a:endParaRPr lang="en-ZA" sz="2000" b="0" strike="noStrike" spc="-1">
              <a:solidFill>
                <a:srgbClr val="000000"/>
              </a:solidFill>
              <a:latin typeface="Arial"/>
            </a:endParaRPr>
          </a:p>
        </p:txBody>
      </p:sp>
      <p:pic>
        <p:nvPicPr>
          <p:cNvPr id="188" name="Picture 4"/>
          <p:cNvPicPr/>
          <p:nvPr/>
        </p:nvPicPr>
        <p:blipFill>
          <a:blip r:embed="rId4"/>
          <a:stretch/>
        </p:blipFill>
        <p:spPr>
          <a:xfrm>
            <a:off x="887040" y="2805840"/>
            <a:ext cx="4941720" cy="3475080"/>
          </a:xfrm>
          <a:prstGeom prst="rect">
            <a:avLst/>
          </a:prstGeom>
          <a:ln w="0">
            <a:noFill/>
          </a:ln>
        </p:spPr>
      </p:pic>
      <p:pic>
        <p:nvPicPr>
          <p:cNvPr id="189" name="Picture 10"/>
          <p:cNvPicPr/>
          <p:nvPr/>
        </p:nvPicPr>
        <p:blipFill>
          <a:blip r:embed="rId5"/>
          <a:stretch/>
        </p:blipFill>
        <p:spPr>
          <a:xfrm>
            <a:off x="6243120" y="2827440"/>
            <a:ext cx="4941720" cy="3453840"/>
          </a:xfrm>
          <a:prstGeom prst="rect">
            <a:avLst/>
          </a:prstGeom>
          <a:ln w="0">
            <a:noFill/>
          </a:ln>
        </p:spPr>
      </p:pic>
    </p:spTree>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3" descr="Graphical user interface, sunburst chart&#10;&#10;Description automatically generated"/>
          <p:cNvPicPr/>
          <p:nvPr/>
        </p:nvPicPr>
        <p:blipFill>
          <a:blip r:embed="rId3"/>
          <a:stretch/>
        </p:blipFill>
        <p:spPr>
          <a:xfrm>
            <a:off x="1440" y="0"/>
            <a:ext cx="12188880" cy="6854760"/>
          </a:xfrm>
          <a:prstGeom prst="rect">
            <a:avLst/>
          </a:prstGeom>
          <a:ln w="0">
            <a:noFill/>
          </a:ln>
        </p:spPr>
      </p:pic>
      <p:sp>
        <p:nvSpPr>
          <p:cNvPr id="191"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17</a:t>
            </a:r>
            <a:endParaRPr lang="en-ZA" sz="1400" b="0" strike="noStrike" spc="-1">
              <a:solidFill>
                <a:srgbClr val="000000"/>
              </a:solidFill>
              <a:latin typeface="Arial"/>
            </a:endParaRPr>
          </a:p>
        </p:txBody>
      </p:sp>
      <p:sp>
        <p:nvSpPr>
          <p:cNvPr id="192"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8.4 Metadata Capture</a:t>
            </a:r>
            <a:endParaRPr lang="en-ZA" sz="4400" b="0" strike="noStrike" spc="-1">
              <a:solidFill>
                <a:srgbClr val="000000"/>
              </a:solidFill>
              <a:latin typeface="Arial"/>
            </a:endParaRPr>
          </a:p>
        </p:txBody>
      </p:sp>
      <p:sp>
        <p:nvSpPr>
          <p:cNvPr id="193" name="TextBox 3"/>
          <p:cNvSpPr/>
          <p:nvPr/>
        </p:nvSpPr>
        <p:spPr>
          <a:xfrm>
            <a:off x="785520" y="1787760"/>
            <a:ext cx="4493160" cy="30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200000"/>
              </a:lnSpc>
              <a:spcAft>
                <a:spcPts val="575"/>
              </a:spcAft>
            </a:pPr>
            <a:r>
              <a:rPr lang="en-GB" sz="2400" b="0" strike="noStrike" spc="-1">
                <a:solidFill>
                  <a:srgbClr val="000000"/>
                </a:solidFill>
                <a:latin typeface="Open Sans"/>
                <a:ea typeface="Open Sans"/>
              </a:rPr>
              <a:t>Metadata provides essential information about spatial data, including its source, quality, and usage restrictions.</a:t>
            </a:r>
            <a:endParaRPr lang="en-ZA" sz="2400" b="0" strike="noStrike" spc="-1">
              <a:solidFill>
                <a:srgbClr val="000000"/>
              </a:solidFill>
              <a:latin typeface="Arial"/>
            </a:endParaRPr>
          </a:p>
        </p:txBody>
      </p:sp>
      <p:pic>
        <p:nvPicPr>
          <p:cNvPr id="194" name="Picture 2" descr="Datasets Metadata — GeoNode master documentation"/>
          <p:cNvPicPr/>
          <p:nvPr/>
        </p:nvPicPr>
        <p:blipFill>
          <a:blip r:embed="rId4"/>
          <a:stretch/>
        </p:blipFill>
        <p:spPr>
          <a:xfrm>
            <a:off x="5380920" y="1297800"/>
            <a:ext cx="5756400" cy="4848120"/>
          </a:xfrm>
          <a:prstGeom prst="rect">
            <a:avLst/>
          </a:prstGeom>
          <a:ln w="0">
            <a:noFill/>
          </a:ln>
        </p:spPr>
      </p:pic>
      <p:sp>
        <p:nvSpPr>
          <p:cNvPr id="195" name="TextBox 4"/>
          <p:cNvSpPr/>
          <p:nvPr/>
        </p:nvSpPr>
        <p:spPr>
          <a:xfrm>
            <a:off x="6705720" y="6146280"/>
            <a:ext cx="3106440" cy="2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GB" sz="1100" b="0" i="1" strike="noStrike" spc="-1">
                <a:solidFill>
                  <a:srgbClr val="000000"/>
                </a:solidFill>
                <a:latin typeface="Open Sans"/>
                <a:ea typeface="Open Sans"/>
              </a:rPr>
              <a:t>Image source: </a:t>
            </a:r>
            <a:r>
              <a:rPr lang="en-GB" sz="1100" b="0" i="1" u="sng" strike="noStrike" spc="-1">
                <a:solidFill>
                  <a:srgbClr val="0563C1"/>
                </a:solidFill>
                <a:uFillTx/>
                <a:latin typeface="Open Sans"/>
                <a:ea typeface="Open Sans"/>
                <a:hlinkClick r:id="rId5"/>
              </a:rPr>
              <a:t>Basic Dataset Metadata</a:t>
            </a:r>
            <a:endParaRPr lang="en-ZA" sz="1100" b="0" strike="noStrike" spc="-1">
              <a:solidFill>
                <a:srgbClr val="000000"/>
              </a:solidFill>
              <a:latin typeface="Arial"/>
            </a:endParaRPr>
          </a:p>
        </p:txBody>
      </p:sp>
    </p:spTree>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Picture 3" descr="Graphical user interface, sunburst chart&#10;&#10;Description automatically generated"/>
          <p:cNvPicPr/>
          <p:nvPr/>
        </p:nvPicPr>
        <p:blipFill>
          <a:blip r:embed="rId3"/>
          <a:stretch/>
        </p:blipFill>
        <p:spPr>
          <a:xfrm>
            <a:off x="1440" y="2880"/>
            <a:ext cx="12188880" cy="6854760"/>
          </a:xfrm>
          <a:prstGeom prst="rect">
            <a:avLst/>
          </a:prstGeom>
          <a:ln w="0">
            <a:noFill/>
          </a:ln>
        </p:spPr>
      </p:pic>
      <p:sp>
        <p:nvSpPr>
          <p:cNvPr id="197"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18</a:t>
            </a:r>
            <a:endParaRPr lang="en-ZA" sz="1400" b="0" strike="noStrike" spc="-1">
              <a:solidFill>
                <a:srgbClr val="000000"/>
              </a:solidFill>
              <a:latin typeface="Arial"/>
            </a:endParaRPr>
          </a:p>
        </p:txBody>
      </p:sp>
      <p:sp>
        <p:nvSpPr>
          <p:cNvPr id="198"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8.4 Metadata Capture</a:t>
            </a:r>
            <a:endParaRPr lang="en-ZA" sz="4400" b="0" strike="noStrike" spc="-1">
              <a:solidFill>
                <a:srgbClr val="000000"/>
              </a:solidFill>
              <a:latin typeface="Arial"/>
            </a:endParaRPr>
          </a:p>
        </p:txBody>
      </p:sp>
      <p:sp>
        <p:nvSpPr>
          <p:cNvPr id="199" name="TextBox 3"/>
          <p:cNvSpPr/>
          <p:nvPr/>
        </p:nvSpPr>
        <p:spPr>
          <a:xfrm>
            <a:off x="1064160" y="2608560"/>
            <a:ext cx="10534320" cy="30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200000"/>
              </a:lnSpc>
              <a:spcAft>
                <a:spcPts val="575"/>
              </a:spcAft>
            </a:pPr>
            <a:r>
              <a:rPr lang="en-GB" sz="2400" b="0" strike="noStrike" spc="-1">
                <a:solidFill>
                  <a:srgbClr val="000000"/>
                </a:solidFill>
                <a:latin typeface="Open Sans"/>
                <a:ea typeface="Open Sans"/>
              </a:rPr>
              <a:t>Metadata can be directly documented within the GIS software, such as QGIS, to capture information about the individual layers and projects. Users can include attributes like layer name, data source, attribute descriptions, symbology, and spatial reference system.</a:t>
            </a:r>
            <a:endParaRPr lang="en-ZA" sz="2400" b="0" strike="noStrike" spc="-1">
              <a:solidFill>
                <a:srgbClr val="000000"/>
              </a:solidFill>
              <a:latin typeface="Arial"/>
            </a:endParaRPr>
          </a:p>
        </p:txBody>
      </p:sp>
      <p:sp>
        <p:nvSpPr>
          <p:cNvPr id="200" name="TextBox 4"/>
          <p:cNvSpPr/>
          <p:nvPr/>
        </p:nvSpPr>
        <p:spPr>
          <a:xfrm>
            <a:off x="1064160" y="1806480"/>
            <a:ext cx="6224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Metadata Capture in QGIS</a:t>
            </a:r>
            <a:endParaRPr lang="en-ZA" sz="2000" b="0" strike="noStrike" spc="-1">
              <a:solidFill>
                <a:srgbClr val="000000"/>
              </a:solidFill>
              <a:latin typeface="Arial"/>
            </a:endParaRPr>
          </a:p>
        </p:txBody>
      </p:sp>
      <p:sp>
        <p:nvSpPr>
          <p:cNvPr id="201" name="TextBox 6"/>
          <p:cNvSpPr/>
          <p:nvPr/>
        </p:nvSpPr>
        <p:spPr>
          <a:xfrm>
            <a:off x="5374440" y="6065640"/>
            <a:ext cx="62240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Documenting your data – Metadata</a:t>
            </a:r>
            <a:endParaRPr lang="en-ZA" sz="1200" b="0" strike="noStrike" spc="-1">
              <a:solidFill>
                <a:srgbClr val="000000"/>
              </a:solidFill>
              <a:latin typeface="Arial"/>
            </a:endParaRPr>
          </a:p>
        </p:txBody>
      </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9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a:t>
            </a:r>
            <a:endParaRPr lang="en-ZA" sz="1400" b="0" strike="noStrike" spc="-1">
              <a:solidFill>
                <a:srgbClr val="000000"/>
              </a:solidFill>
              <a:latin typeface="Arial"/>
            </a:endParaRPr>
          </a:p>
        </p:txBody>
      </p:sp>
      <p:sp>
        <p:nvSpPr>
          <p:cNvPr id="95" name="Title 10"/>
          <p:cNvSpPr/>
          <p:nvPr/>
        </p:nvSpPr>
        <p:spPr>
          <a:xfrm>
            <a:off x="887040" y="4680"/>
            <a:ext cx="765108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Learning Outcome</a:t>
            </a:r>
            <a:endParaRPr lang="en-ZA" sz="4400" b="0" strike="noStrike" spc="-1">
              <a:solidFill>
                <a:srgbClr val="000000"/>
              </a:solidFill>
              <a:latin typeface="Arial"/>
            </a:endParaRPr>
          </a:p>
        </p:txBody>
      </p:sp>
      <p:sp>
        <p:nvSpPr>
          <p:cNvPr id="96" name="PlaceHolder 1"/>
          <p:cNvSpPr>
            <a:spLocks noGrp="1"/>
          </p:cNvSpPr>
          <p:nvPr>
            <p:ph/>
          </p:nvPr>
        </p:nvSpPr>
        <p:spPr>
          <a:xfrm>
            <a:off x="838080" y="1825560"/>
            <a:ext cx="10487160" cy="4061520"/>
          </a:xfrm>
          <a:prstGeom prst="rect">
            <a:avLst/>
          </a:prstGeom>
          <a:noFill/>
          <a:ln w="0">
            <a:noFill/>
          </a:ln>
        </p:spPr>
        <p:txBody>
          <a:bodyPr anchor="t">
            <a:noAutofit/>
          </a:bodyPr>
          <a:lstStyle/>
          <a:p>
            <a:pPr indent="0">
              <a:lnSpc>
                <a:spcPct val="150000"/>
              </a:lnSpc>
              <a:spcBef>
                <a:spcPts val="1001"/>
              </a:spcBef>
              <a:buNone/>
              <a:tabLst>
                <a:tab pos="0" algn="l"/>
              </a:tabLst>
            </a:pPr>
            <a:r>
              <a:rPr lang="en-GB" sz="2200" b="0" strike="noStrike" spc="-1">
                <a:solidFill>
                  <a:srgbClr val="000000"/>
                </a:solidFill>
                <a:latin typeface="Open Sans"/>
              </a:rPr>
              <a:t>In this lecture we will continue to set up an SDI ecosystem from the beginning and continue to develop the project through:</a:t>
            </a:r>
            <a:endParaRPr lang="en-US" sz="22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200" b="0" strike="noStrike" spc="-1">
                <a:solidFill>
                  <a:srgbClr val="000000"/>
                </a:solidFill>
                <a:latin typeface="Open Sans"/>
              </a:rPr>
              <a:t>Map layouts</a:t>
            </a:r>
            <a:endParaRPr lang="en-US" sz="22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200" b="0" strike="noStrike" spc="-1">
                <a:solidFill>
                  <a:srgbClr val="000000"/>
                </a:solidFill>
                <a:latin typeface="Open Sans"/>
              </a:rPr>
              <a:t>Map layer styling and cartography</a:t>
            </a:r>
            <a:endParaRPr lang="en-US" sz="22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200" b="0" strike="noStrike" spc="-1">
                <a:solidFill>
                  <a:srgbClr val="000000"/>
                </a:solidFill>
                <a:latin typeface="Open Sans"/>
              </a:rPr>
              <a:t>Metadata capture</a:t>
            </a:r>
            <a:endParaRPr lang="en-US" sz="2200" b="0" strike="noStrike" spc="-1">
              <a:solidFill>
                <a:srgbClr val="000000"/>
              </a:solidFill>
              <a:latin typeface="Calibri"/>
            </a:endParaRPr>
          </a:p>
          <a:p>
            <a:pPr indent="0">
              <a:lnSpc>
                <a:spcPct val="150000"/>
              </a:lnSpc>
              <a:spcBef>
                <a:spcPts val="1001"/>
              </a:spcBef>
              <a:buNone/>
              <a:tabLst>
                <a:tab pos="0" algn="l"/>
              </a:tabLst>
            </a:pPr>
            <a:r>
              <a:rPr lang="en-GB" sz="2200" b="0" strike="noStrike" spc="-1">
                <a:solidFill>
                  <a:srgbClr val="000000"/>
                </a:solidFill>
                <a:latin typeface="Open Sans"/>
              </a:rPr>
              <a:t>By the end of this lecture participants need to be able to understand the key practices for populating an SDI and how to evaluate this process.</a:t>
            </a:r>
            <a:endParaRPr lang="en-US" sz="2200" b="0" strike="noStrike" spc="-1">
              <a:solidFill>
                <a:srgbClr val="000000"/>
              </a:solidFill>
              <a:latin typeface="Calibri"/>
            </a:endParaRPr>
          </a:p>
        </p:txBody>
      </p:sp>
    </p:spTree>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icture 3" descr="Graphical user interface, sunburst chart&#10;&#10;Description automatically generated"/>
          <p:cNvPicPr/>
          <p:nvPr/>
        </p:nvPicPr>
        <p:blipFill>
          <a:blip r:embed="rId3"/>
          <a:stretch/>
        </p:blipFill>
        <p:spPr>
          <a:xfrm>
            <a:off x="1440" y="2880"/>
            <a:ext cx="12188880" cy="6854760"/>
          </a:xfrm>
          <a:prstGeom prst="rect">
            <a:avLst/>
          </a:prstGeom>
          <a:ln w="0">
            <a:noFill/>
          </a:ln>
        </p:spPr>
      </p:pic>
      <p:sp>
        <p:nvSpPr>
          <p:cNvPr id="203"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19</a:t>
            </a:r>
            <a:endParaRPr lang="en-ZA" sz="1400" b="0" strike="noStrike" spc="-1">
              <a:solidFill>
                <a:srgbClr val="000000"/>
              </a:solidFill>
              <a:latin typeface="Arial"/>
            </a:endParaRPr>
          </a:p>
        </p:txBody>
      </p:sp>
      <p:sp>
        <p:nvSpPr>
          <p:cNvPr id="204"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8.4 Metadata Capture</a:t>
            </a:r>
            <a:endParaRPr lang="en-ZA" sz="4400" b="0" strike="noStrike" spc="-1">
              <a:solidFill>
                <a:srgbClr val="000000"/>
              </a:solidFill>
              <a:latin typeface="Arial"/>
            </a:endParaRPr>
          </a:p>
        </p:txBody>
      </p:sp>
      <p:sp>
        <p:nvSpPr>
          <p:cNvPr id="205" name="TextBox 3"/>
          <p:cNvSpPr/>
          <p:nvPr/>
        </p:nvSpPr>
        <p:spPr>
          <a:xfrm>
            <a:off x="850320" y="2172240"/>
            <a:ext cx="5149800" cy="396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Aft>
                <a:spcPts val="575"/>
              </a:spcAft>
            </a:pPr>
            <a:r>
              <a:rPr lang="en-GB" sz="1800" b="0" strike="noStrike" spc="-1">
                <a:solidFill>
                  <a:srgbClr val="000000"/>
                </a:solidFill>
                <a:latin typeface="Open Sans"/>
                <a:ea typeface="Open Sans"/>
              </a:rPr>
              <a:t>In the layer properties dialogue, the Metadata tab provides you with options to create and edit a metadata report on your layer. Information to fill concern:</a:t>
            </a:r>
            <a:endParaRPr lang="en-ZA" sz="1800" b="0" strike="noStrike" spc="-1">
              <a:solidFill>
                <a:srgbClr val="000000"/>
              </a:solidFill>
              <a:latin typeface="Arial"/>
            </a:endParaRPr>
          </a:p>
          <a:p>
            <a:pPr marL="285840" indent="-285840">
              <a:lnSpc>
                <a:spcPct val="100000"/>
              </a:lnSpc>
              <a:spcAft>
                <a:spcPts val="575"/>
              </a:spcAft>
              <a:buClr>
                <a:srgbClr val="000000"/>
              </a:buClr>
              <a:buFont typeface="Arial"/>
              <a:buChar char="•"/>
            </a:pPr>
            <a:r>
              <a:rPr lang="en-GB" sz="1800" b="0" strike="noStrike" spc="-1">
                <a:solidFill>
                  <a:srgbClr val="000000"/>
                </a:solidFill>
                <a:latin typeface="Open Sans"/>
                <a:ea typeface="Open Sans"/>
              </a:rPr>
              <a:t>Identification</a:t>
            </a:r>
            <a:endParaRPr lang="en-ZA" sz="1800" b="0" strike="noStrike" spc="-1">
              <a:solidFill>
                <a:srgbClr val="000000"/>
              </a:solidFill>
              <a:latin typeface="Arial"/>
            </a:endParaRPr>
          </a:p>
          <a:p>
            <a:pPr marL="285840" indent="-285840">
              <a:lnSpc>
                <a:spcPct val="100000"/>
              </a:lnSpc>
              <a:spcAft>
                <a:spcPts val="575"/>
              </a:spcAft>
              <a:buClr>
                <a:srgbClr val="000000"/>
              </a:buClr>
              <a:buFont typeface="Arial"/>
              <a:buChar char="•"/>
            </a:pPr>
            <a:r>
              <a:rPr lang="en-GB" sz="1800" b="0" strike="noStrike" spc="-1">
                <a:solidFill>
                  <a:srgbClr val="000000"/>
                </a:solidFill>
                <a:latin typeface="Open Sans"/>
                <a:ea typeface="Open Sans"/>
              </a:rPr>
              <a:t>Categories</a:t>
            </a:r>
            <a:endParaRPr lang="en-ZA" sz="1800" b="0" strike="noStrike" spc="-1">
              <a:solidFill>
                <a:srgbClr val="000000"/>
              </a:solidFill>
              <a:latin typeface="Arial"/>
            </a:endParaRPr>
          </a:p>
          <a:p>
            <a:pPr marL="285840" indent="-285840">
              <a:lnSpc>
                <a:spcPct val="100000"/>
              </a:lnSpc>
              <a:spcAft>
                <a:spcPts val="575"/>
              </a:spcAft>
              <a:buClr>
                <a:srgbClr val="000000"/>
              </a:buClr>
              <a:buFont typeface="Arial"/>
              <a:buChar char="•"/>
            </a:pPr>
            <a:r>
              <a:rPr lang="en-GB" sz="1800" b="0" strike="noStrike" spc="-1">
                <a:solidFill>
                  <a:srgbClr val="000000"/>
                </a:solidFill>
                <a:latin typeface="Open Sans"/>
                <a:ea typeface="Open Sans"/>
              </a:rPr>
              <a:t>Keywords</a:t>
            </a:r>
            <a:endParaRPr lang="en-ZA" sz="1800" b="0" strike="noStrike" spc="-1">
              <a:solidFill>
                <a:srgbClr val="000000"/>
              </a:solidFill>
              <a:latin typeface="Arial"/>
            </a:endParaRPr>
          </a:p>
          <a:p>
            <a:pPr marL="285840" indent="-285840">
              <a:lnSpc>
                <a:spcPct val="100000"/>
              </a:lnSpc>
              <a:spcAft>
                <a:spcPts val="575"/>
              </a:spcAft>
              <a:buClr>
                <a:srgbClr val="000000"/>
              </a:buClr>
              <a:buFont typeface="Arial"/>
              <a:buChar char="•"/>
            </a:pPr>
            <a:r>
              <a:rPr lang="en-GB" sz="1800" b="0" strike="noStrike" spc="-1">
                <a:solidFill>
                  <a:srgbClr val="000000"/>
                </a:solidFill>
                <a:latin typeface="Open Sans"/>
                <a:ea typeface="Open Sans"/>
              </a:rPr>
              <a:t>Access</a:t>
            </a:r>
            <a:endParaRPr lang="en-ZA" sz="1800" b="0" strike="noStrike" spc="-1">
              <a:solidFill>
                <a:srgbClr val="000000"/>
              </a:solidFill>
              <a:latin typeface="Arial"/>
            </a:endParaRPr>
          </a:p>
          <a:p>
            <a:pPr marL="285840" indent="-285840">
              <a:lnSpc>
                <a:spcPct val="100000"/>
              </a:lnSpc>
              <a:spcAft>
                <a:spcPts val="575"/>
              </a:spcAft>
              <a:buClr>
                <a:srgbClr val="000000"/>
              </a:buClr>
              <a:buFont typeface="Arial"/>
              <a:buChar char="•"/>
            </a:pPr>
            <a:r>
              <a:rPr lang="en-GB" sz="1800" b="0" strike="noStrike" spc="-1">
                <a:solidFill>
                  <a:srgbClr val="000000"/>
                </a:solidFill>
                <a:latin typeface="Open Sans"/>
                <a:ea typeface="Open Sans"/>
              </a:rPr>
              <a:t>Extent</a:t>
            </a:r>
            <a:endParaRPr lang="en-ZA" sz="1800" b="0" strike="noStrike" spc="-1">
              <a:solidFill>
                <a:srgbClr val="000000"/>
              </a:solidFill>
              <a:latin typeface="Arial"/>
            </a:endParaRPr>
          </a:p>
          <a:p>
            <a:pPr marL="285840" indent="-285840">
              <a:lnSpc>
                <a:spcPct val="100000"/>
              </a:lnSpc>
              <a:spcAft>
                <a:spcPts val="575"/>
              </a:spcAft>
              <a:buClr>
                <a:srgbClr val="000000"/>
              </a:buClr>
              <a:buFont typeface="Arial"/>
              <a:buChar char="•"/>
            </a:pPr>
            <a:r>
              <a:rPr lang="en-GB" sz="1800" b="0" strike="noStrike" spc="-1">
                <a:solidFill>
                  <a:srgbClr val="000000"/>
                </a:solidFill>
                <a:latin typeface="Open Sans"/>
                <a:ea typeface="Open Sans"/>
              </a:rPr>
              <a:t>Contact</a:t>
            </a:r>
            <a:endParaRPr lang="en-ZA" sz="1800" b="0" strike="noStrike" spc="-1">
              <a:solidFill>
                <a:srgbClr val="000000"/>
              </a:solidFill>
              <a:latin typeface="Arial"/>
            </a:endParaRPr>
          </a:p>
          <a:p>
            <a:pPr marL="285840" indent="-285840">
              <a:lnSpc>
                <a:spcPct val="100000"/>
              </a:lnSpc>
              <a:spcAft>
                <a:spcPts val="575"/>
              </a:spcAft>
              <a:buClr>
                <a:srgbClr val="000000"/>
              </a:buClr>
              <a:buFont typeface="Arial"/>
              <a:buChar char="•"/>
            </a:pPr>
            <a:r>
              <a:rPr lang="en-GB" sz="1800" b="0" strike="noStrike" spc="-1">
                <a:solidFill>
                  <a:srgbClr val="000000"/>
                </a:solidFill>
                <a:latin typeface="Open Sans"/>
                <a:ea typeface="Open Sans"/>
              </a:rPr>
              <a:t>Links</a:t>
            </a:r>
            <a:endParaRPr lang="en-ZA" sz="1800" b="0" strike="noStrike" spc="-1">
              <a:solidFill>
                <a:srgbClr val="000000"/>
              </a:solidFill>
              <a:latin typeface="Arial"/>
            </a:endParaRPr>
          </a:p>
          <a:p>
            <a:pPr marL="285840" indent="-285840">
              <a:lnSpc>
                <a:spcPct val="100000"/>
              </a:lnSpc>
              <a:spcAft>
                <a:spcPts val="575"/>
              </a:spcAft>
              <a:buClr>
                <a:srgbClr val="000000"/>
              </a:buClr>
              <a:buFont typeface="Arial"/>
              <a:buChar char="•"/>
            </a:pPr>
            <a:r>
              <a:rPr lang="en-GB" sz="1800" b="0" strike="noStrike" spc="-1">
                <a:solidFill>
                  <a:srgbClr val="000000"/>
                </a:solidFill>
                <a:latin typeface="Open Sans"/>
                <a:ea typeface="Open Sans"/>
              </a:rPr>
              <a:t>History</a:t>
            </a:r>
            <a:endParaRPr lang="en-ZA" sz="1800" b="0" strike="noStrike" spc="-1">
              <a:solidFill>
                <a:srgbClr val="000000"/>
              </a:solidFill>
              <a:latin typeface="Arial"/>
            </a:endParaRPr>
          </a:p>
        </p:txBody>
      </p:sp>
      <p:sp>
        <p:nvSpPr>
          <p:cNvPr id="206" name="TextBox 4"/>
          <p:cNvSpPr/>
          <p:nvPr/>
        </p:nvSpPr>
        <p:spPr>
          <a:xfrm>
            <a:off x="850320" y="1577880"/>
            <a:ext cx="6224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Metadata Capture in QGIS</a:t>
            </a:r>
            <a:endParaRPr lang="en-ZA" sz="2000" b="0" strike="noStrike" spc="-1">
              <a:solidFill>
                <a:srgbClr val="000000"/>
              </a:solidFill>
              <a:latin typeface="Arial"/>
            </a:endParaRPr>
          </a:p>
        </p:txBody>
      </p:sp>
      <p:sp>
        <p:nvSpPr>
          <p:cNvPr id="207" name="TextBox 6"/>
          <p:cNvSpPr/>
          <p:nvPr/>
        </p:nvSpPr>
        <p:spPr>
          <a:xfrm>
            <a:off x="5374440" y="6065640"/>
            <a:ext cx="62240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Documenting your data – Metadata</a:t>
            </a:r>
            <a:endParaRPr lang="en-ZA" sz="1200" b="0" strike="noStrike" spc="-1">
              <a:solidFill>
                <a:srgbClr val="000000"/>
              </a:solidFill>
              <a:latin typeface="Arial"/>
            </a:endParaRPr>
          </a:p>
        </p:txBody>
      </p:sp>
      <p:pic>
        <p:nvPicPr>
          <p:cNvPr id="208" name="Picture 7"/>
          <p:cNvPicPr/>
          <p:nvPr/>
        </p:nvPicPr>
        <p:blipFill>
          <a:blip r:embed="rId5"/>
          <a:stretch/>
        </p:blipFill>
        <p:spPr>
          <a:xfrm>
            <a:off x="5549040" y="2873160"/>
            <a:ext cx="6049440" cy="3101760"/>
          </a:xfrm>
          <a:prstGeom prst="rect">
            <a:avLst/>
          </a:prstGeom>
          <a:ln w="0">
            <a:noFill/>
          </a:ln>
        </p:spPr>
      </p:pic>
    </p:spTree>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Picture 3" descr="Graphical user interface, sunburst chart&#10;&#10;Description automatically generated"/>
          <p:cNvPicPr/>
          <p:nvPr/>
        </p:nvPicPr>
        <p:blipFill>
          <a:blip r:embed="rId3"/>
          <a:stretch/>
        </p:blipFill>
        <p:spPr>
          <a:xfrm>
            <a:off x="1440" y="2880"/>
            <a:ext cx="12188880" cy="6854760"/>
          </a:xfrm>
          <a:prstGeom prst="rect">
            <a:avLst/>
          </a:prstGeom>
          <a:ln w="0">
            <a:noFill/>
          </a:ln>
        </p:spPr>
      </p:pic>
      <p:sp>
        <p:nvSpPr>
          <p:cNvPr id="210"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20</a:t>
            </a:r>
            <a:endParaRPr lang="en-ZA" sz="1400" b="0" strike="noStrike" spc="-1">
              <a:solidFill>
                <a:srgbClr val="000000"/>
              </a:solidFill>
              <a:latin typeface="Arial"/>
            </a:endParaRPr>
          </a:p>
        </p:txBody>
      </p:sp>
      <p:sp>
        <p:nvSpPr>
          <p:cNvPr id="211"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8.4 Metadata Capture</a:t>
            </a:r>
            <a:endParaRPr lang="en-ZA" sz="4400" b="0" strike="noStrike" spc="-1">
              <a:solidFill>
                <a:srgbClr val="000000"/>
              </a:solidFill>
              <a:latin typeface="Arial"/>
            </a:endParaRPr>
          </a:p>
        </p:txBody>
      </p:sp>
      <p:sp>
        <p:nvSpPr>
          <p:cNvPr id="212" name="TextBox 3"/>
          <p:cNvSpPr/>
          <p:nvPr/>
        </p:nvSpPr>
        <p:spPr>
          <a:xfrm>
            <a:off x="850320" y="2159280"/>
            <a:ext cx="105069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Aft>
                <a:spcPts val="575"/>
              </a:spcAft>
            </a:pPr>
            <a:r>
              <a:rPr lang="en-GB" sz="1800" b="0" strike="noStrike" spc="-1">
                <a:solidFill>
                  <a:srgbClr val="000000"/>
                </a:solidFill>
                <a:latin typeface="Open Sans"/>
                <a:ea typeface="Open Sans"/>
              </a:rPr>
              <a:t>Metadata can be </a:t>
            </a:r>
            <a:r>
              <a:rPr lang="en-GB" sz="1800" b="0" u="sng" strike="noStrike" spc="-1">
                <a:solidFill>
                  <a:srgbClr val="0563C1"/>
                </a:solidFill>
                <a:uFillTx/>
                <a:latin typeface="Open Sans"/>
                <a:ea typeface="Open Sans"/>
                <a:hlinkClick r:id="rId4"/>
              </a:rPr>
              <a:t>captured</a:t>
            </a:r>
            <a:r>
              <a:rPr lang="en-GB" sz="1800" b="0" strike="noStrike" spc="-1">
                <a:solidFill>
                  <a:srgbClr val="000000"/>
                </a:solidFill>
                <a:latin typeface="Open Sans"/>
                <a:ea typeface="Open Sans"/>
              </a:rPr>
              <a:t> within GeoNode for each spatial dataset hosted on the platform.</a:t>
            </a:r>
            <a:endParaRPr lang="en-ZA" sz="1800" b="0" strike="noStrike" spc="-1">
              <a:solidFill>
                <a:srgbClr val="000000"/>
              </a:solidFill>
              <a:latin typeface="Arial"/>
            </a:endParaRPr>
          </a:p>
        </p:txBody>
      </p:sp>
      <p:sp>
        <p:nvSpPr>
          <p:cNvPr id="213" name="TextBox 4"/>
          <p:cNvSpPr/>
          <p:nvPr/>
        </p:nvSpPr>
        <p:spPr>
          <a:xfrm>
            <a:off x="850320" y="1577880"/>
            <a:ext cx="6224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Metadata Capture in GeoNode</a:t>
            </a:r>
            <a:endParaRPr lang="en-ZA" sz="2000" b="0" strike="noStrike" spc="-1">
              <a:solidFill>
                <a:srgbClr val="000000"/>
              </a:solidFill>
              <a:latin typeface="Arial"/>
            </a:endParaRPr>
          </a:p>
        </p:txBody>
      </p:sp>
      <p:pic>
        <p:nvPicPr>
          <p:cNvPr id="214" name="Picture 9"/>
          <p:cNvPicPr/>
          <p:nvPr/>
        </p:nvPicPr>
        <p:blipFill>
          <a:blip r:embed="rId5"/>
          <a:stretch/>
        </p:blipFill>
        <p:spPr>
          <a:xfrm>
            <a:off x="1945800" y="2704320"/>
            <a:ext cx="6540480" cy="3250080"/>
          </a:xfrm>
          <a:prstGeom prst="rect">
            <a:avLst/>
          </a:prstGeom>
          <a:ln w="0">
            <a:noFill/>
          </a:ln>
        </p:spPr>
      </p:pic>
      <p:sp>
        <p:nvSpPr>
          <p:cNvPr id="215" name="TextBox 10"/>
          <p:cNvSpPr/>
          <p:nvPr/>
        </p:nvSpPr>
        <p:spPr>
          <a:xfrm>
            <a:off x="5374440" y="6065640"/>
            <a:ext cx="62240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Datasets Metadata</a:t>
            </a:r>
            <a:endParaRPr lang="en-ZA" sz="1200" b="0" strike="noStrike" spc="-1">
              <a:solidFill>
                <a:srgbClr val="000000"/>
              </a:solidFill>
              <a:latin typeface="Arial"/>
            </a:endParaRPr>
          </a:p>
        </p:txBody>
      </p:sp>
    </p:spTree>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3" descr="Graphical user interface, sunburst chart&#10;&#10;Description automatically generated"/>
          <p:cNvPicPr/>
          <p:nvPr/>
        </p:nvPicPr>
        <p:blipFill>
          <a:blip r:embed="rId3"/>
          <a:stretch/>
        </p:blipFill>
        <p:spPr>
          <a:xfrm>
            <a:off x="1440" y="2880"/>
            <a:ext cx="12188880" cy="6854760"/>
          </a:xfrm>
          <a:prstGeom prst="rect">
            <a:avLst/>
          </a:prstGeom>
          <a:ln w="0">
            <a:noFill/>
          </a:ln>
        </p:spPr>
      </p:pic>
      <p:sp>
        <p:nvSpPr>
          <p:cNvPr id="217"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21</a:t>
            </a:r>
            <a:endParaRPr lang="en-ZA" sz="1400" b="0" strike="noStrike" spc="-1">
              <a:solidFill>
                <a:srgbClr val="000000"/>
              </a:solidFill>
              <a:latin typeface="Arial"/>
            </a:endParaRPr>
          </a:p>
        </p:txBody>
      </p:sp>
      <p:sp>
        <p:nvSpPr>
          <p:cNvPr id="218"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8.4 Metadata Capture</a:t>
            </a:r>
            <a:endParaRPr lang="en-ZA" sz="4400" b="0" strike="noStrike" spc="-1">
              <a:solidFill>
                <a:srgbClr val="000000"/>
              </a:solidFill>
              <a:latin typeface="Arial"/>
            </a:endParaRPr>
          </a:p>
        </p:txBody>
      </p:sp>
      <p:sp>
        <p:nvSpPr>
          <p:cNvPr id="219" name="TextBox 3"/>
          <p:cNvSpPr/>
          <p:nvPr/>
        </p:nvSpPr>
        <p:spPr>
          <a:xfrm>
            <a:off x="850320" y="2159280"/>
            <a:ext cx="4957560" cy="283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spcAft>
                <a:spcPts val="575"/>
              </a:spcAft>
            </a:pPr>
            <a:r>
              <a:rPr lang="en-GB" sz="2400" b="0" strike="noStrike" spc="-1">
                <a:solidFill>
                  <a:srgbClr val="000000"/>
                </a:solidFill>
                <a:latin typeface="Open Sans"/>
                <a:ea typeface="Open Sans"/>
              </a:rPr>
              <a:t>The </a:t>
            </a:r>
            <a:r>
              <a:rPr lang="en-GB" sz="2400" b="0" u="sng" strike="noStrike" spc="-1">
                <a:solidFill>
                  <a:srgbClr val="0563C1"/>
                </a:solidFill>
                <a:uFillTx/>
                <a:latin typeface="Open Sans"/>
                <a:ea typeface="Open Sans"/>
                <a:hlinkClick r:id="rId4"/>
              </a:rPr>
              <a:t>metadata capabilities </a:t>
            </a:r>
            <a:r>
              <a:rPr lang="en-GB" sz="2400" b="0" strike="noStrike" spc="-1">
                <a:solidFill>
                  <a:srgbClr val="000000"/>
                </a:solidFill>
                <a:latin typeface="Open Sans"/>
                <a:ea typeface="Open Sans"/>
              </a:rPr>
              <a:t>provided by GeoServer can be utilised to capture essential information about published layers and services.</a:t>
            </a:r>
            <a:endParaRPr lang="en-ZA" sz="2400" b="0" strike="noStrike" spc="-1">
              <a:solidFill>
                <a:srgbClr val="000000"/>
              </a:solidFill>
              <a:latin typeface="Arial"/>
            </a:endParaRPr>
          </a:p>
        </p:txBody>
      </p:sp>
      <p:sp>
        <p:nvSpPr>
          <p:cNvPr id="220" name="TextBox 4"/>
          <p:cNvSpPr/>
          <p:nvPr/>
        </p:nvSpPr>
        <p:spPr>
          <a:xfrm>
            <a:off x="850320" y="1577880"/>
            <a:ext cx="6224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Metadata Capture in GeoServer</a:t>
            </a:r>
            <a:endParaRPr lang="en-ZA" sz="2000" b="0" strike="noStrike" spc="-1">
              <a:solidFill>
                <a:srgbClr val="000000"/>
              </a:solidFill>
              <a:latin typeface="Arial"/>
            </a:endParaRPr>
          </a:p>
        </p:txBody>
      </p:sp>
      <p:sp>
        <p:nvSpPr>
          <p:cNvPr id="221" name="TextBox 6"/>
          <p:cNvSpPr/>
          <p:nvPr/>
        </p:nvSpPr>
        <p:spPr>
          <a:xfrm>
            <a:off x="5374440" y="6065640"/>
            <a:ext cx="62240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Adding Metadata to Layer</a:t>
            </a:r>
            <a:endParaRPr lang="en-ZA" sz="1200" b="0" strike="noStrike" spc="-1">
              <a:solidFill>
                <a:srgbClr val="000000"/>
              </a:solidFill>
              <a:latin typeface="Arial"/>
            </a:endParaRPr>
          </a:p>
        </p:txBody>
      </p:sp>
      <p:pic>
        <p:nvPicPr>
          <p:cNvPr id="222" name="Picture 7"/>
          <p:cNvPicPr/>
          <p:nvPr/>
        </p:nvPicPr>
        <p:blipFill>
          <a:blip r:embed="rId5"/>
          <a:stretch/>
        </p:blipFill>
        <p:spPr>
          <a:xfrm>
            <a:off x="6881040" y="1208880"/>
            <a:ext cx="3819600" cy="4856400"/>
          </a:xfrm>
          <a:prstGeom prst="rect">
            <a:avLst/>
          </a:prstGeom>
          <a:ln w="0">
            <a:noFill/>
          </a:ln>
        </p:spPr>
      </p:pic>
    </p:spTree>
  </p:cSld>
  <p:clrMapOvr>
    <a:masterClrMapping/>
  </p:clrMapOvr>
  <p:transition spd="slow">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icture 3" descr="Graphical user interface, sunburst chart&#10;&#10;Description automatically generated"/>
          <p:cNvPicPr/>
          <p:nvPr/>
        </p:nvPicPr>
        <p:blipFill>
          <a:blip r:embed="rId3"/>
          <a:stretch/>
        </p:blipFill>
        <p:spPr>
          <a:xfrm>
            <a:off x="1440" y="2880"/>
            <a:ext cx="12188880" cy="6854760"/>
          </a:xfrm>
          <a:prstGeom prst="rect">
            <a:avLst/>
          </a:prstGeom>
          <a:ln w="0">
            <a:noFill/>
          </a:ln>
        </p:spPr>
      </p:pic>
      <p:sp>
        <p:nvSpPr>
          <p:cNvPr id="22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22</a:t>
            </a:r>
            <a:endParaRPr lang="en-ZA" sz="1400" b="0" strike="noStrike" spc="-1">
              <a:solidFill>
                <a:srgbClr val="000000"/>
              </a:solidFill>
              <a:latin typeface="Arial"/>
            </a:endParaRPr>
          </a:p>
        </p:txBody>
      </p:sp>
      <p:sp>
        <p:nvSpPr>
          <p:cNvPr id="225"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8.4 Metadata Capture</a:t>
            </a:r>
            <a:endParaRPr lang="en-ZA" sz="4400" b="0" strike="noStrike" spc="-1">
              <a:solidFill>
                <a:srgbClr val="000000"/>
              </a:solidFill>
              <a:latin typeface="Arial"/>
            </a:endParaRPr>
          </a:p>
        </p:txBody>
      </p:sp>
      <p:sp>
        <p:nvSpPr>
          <p:cNvPr id="226" name="TextBox 3"/>
          <p:cNvSpPr/>
          <p:nvPr/>
        </p:nvSpPr>
        <p:spPr>
          <a:xfrm>
            <a:off x="850320" y="2159280"/>
            <a:ext cx="4957560" cy="4478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spcAft>
                <a:spcPts val="575"/>
              </a:spcAft>
            </a:pPr>
            <a:r>
              <a:rPr lang="en-GB" sz="2400" b="0" strike="noStrike" spc="-1">
                <a:solidFill>
                  <a:srgbClr val="000000"/>
                </a:solidFill>
                <a:latin typeface="Open Sans"/>
                <a:ea typeface="Open Sans"/>
              </a:rPr>
              <a:t>GeoCat Bridge is a Python plugin for QGIS, that has been designed to simplify the publishing processing of geographic data and metadata to open source web services like GeoServer, GeoNetwork, and MapServer.</a:t>
            </a:r>
            <a:endParaRPr lang="en-ZA" sz="2400" b="0" strike="noStrike" spc="-1">
              <a:solidFill>
                <a:srgbClr val="000000"/>
              </a:solidFill>
              <a:latin typeface="Arial"/>
            </a:endParaRPr>
          </a:p>
        </p:txBody>
      </p:sp>
      <p:sp>
        <p:nvSpPr>
          <p:cNvPr id="227" name="TextBox 4"/>
          <p:cNvSpPr/>
          <p:nvPr/>
        </p:nvSpPr>
        <p:spPr>
          <a:xfrm>
            <a:off x="850320" y="1577880"/>
            <a:ext cx="6224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Metadata Capture in GeoCatBridge</a:t>
            </a:r>
            <a:endParaRPr lang="en-ZA" sz="2000" b="0" strike="noStrike" spc="-1">
              <a:solidFill>
                <a:srgbClr val="000000"/>
              </a:solidFill>
              <a:latin typeface="Arial"/>
            </a:endParaRPr>
          </a:p>
        </p:txBody>
      </p:sp>
      <p:sp>
        <p:nvSpPr>
          <p:cNvPr id="228" name="TextBox 6"/>
          <p:cNvSpPr/>
          <p:nvPr/>
        </p:nvSpPr>
        <p:spPr>
          <a:xfrm>
            <a:off x="5374440" y="6065640"/>
            <a:ext cx="62240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GeoCat Bridge - Publishing Data</a:t>
            </a:r>
            <a:r>
              <a:rPr lang="en-GB" sz="1200" b="0" i="1" strike="noStrike" spc="-1">
                <a:solidFill>
                  <a:srgbClr val="000000"/>
                </a:solidFill>
                <a:latin typeface="Open Sans"/>
                <a:ea typeface="Open Sans"/>
              </a:rPr>
              <a:t> and  </a:t>
            </a:r>
            <a:r>
              <a:rPr lang="en-GB" sz="1200" b="0" i="1" u="sng" strike="noStrike" spc="-1">
                <a:solidFill>
                  <a:srgbClr val="0563C1"/>
                </a:solidFill>
                <a:uFillTx/>
                <a:latin typeface="Open Sans"/>
                <a:ea typeface="Open Sans"/>
                <a:hlinkClick r:id="rId5"/>
              </a:rPr>
              <a:t>GeoCat Bridge – Metadata Editing</a:t>
            </a:r>
            <a:endParaRPr lang="en-ZA" sz="1200" b="0" strike="noStrike" spc="-1">
              <a:solidFill>
                <a:srgbClr val="000000"/>
              </a:solidFill>
              <a:latin typeface="Arial"/>
            </a:endParaRPr>
          </a:p>
        </p:txBody>
      </p:sp>
      <p:pic>
        <p:nvPicPr>
          <p:cNvPr id="229" name="Picture 9"/>
          <p:cNvPicPr/>
          <p:nvPr/>
        </p:nvPicPr>
        <p:blipFill>
          <a:blip r:embed="rId6"/>
          <a:stretch/>
        </p:blipFill>
        <p:spPr>
          <a:xfrm>
            <a:off x="6383880" y="1973160"/>
            <a:ext cx="5006160" cy="3911040"/>
          </a:xfrm>
          <a:prstGeom prst="rect">
            <a:avLst/>
          </a:prstGeom>
          <a:ln w="0">
            <a:noFill/>
          </a:ln>
        </p:spPr>
      </p:pic>
    </p:spTree>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Picture 3" descr="Graphical user interface, sunburst chart&#10;&#10;Description automatically generated"/>
          <p:cNvPicPr/>
          <p:nvPr/>
        </p:nvPicPr>
        <p:blipFill>
          <a:blip r:embed="rId3"/>
          <a:stretch/>
        </p:blipFill>
        <p:spPr>
          <a:xfrm>
            <a:off x="1440" y="2880"/>
            <a:ext cx="12188880" cy="6854760"/>
          </a:xfrm>
          <a:prstGeom prst="rect">
            <a:avLst/>
          </a:prstGeom>
          <a:ln w="0">
            <a:noFill/>
          </a:ln>
        </p:spPr>
      </p:pic>
      <p:sp>
        <p:nvSpPr>
          <p:cNvPr id="231"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23</a:t>
            </a:r>
            <a:endParaRPr lang="en-ZA" sz="1400" b="0" strike="noStrike" spc="-1">
              <a:solidFill>
                <a:srgbClr val="000000"/>
              </a:solidFill>
              <a:latin typeface="Arial"/>
            </a:endParaRPr>
          </a:p>
        </p:txBody>
      </p:sp>
      <p:sp>
        <p:nvSpPr>
          <p:cNvPr id="232"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Summary</a:t>
            </a:r>
            <a:endParaRPr lang="en-ZA" sz="4400" b="0" strike="noStrike" spc="-1">
              <a:solidFill>
                <a:srgbClr val="000000"/>
              </a:solidFill>
              <a:latin typeface="Arial"/>
            </a:endParaRPr>
          </a:p>
        </p:txBody>
      </p:sp>
      <p:sp>
        <p:nvSpPr>
          <p:cNvPr id="233" name="TextBox 3"/>
          <p:cNvSpPr/>
          <p:nvPr/>
        </p:nvSpPr>
        <p:spPr>
          <a:xfrm>
            <a:off x="850320" y="2159280"/>
            <a:ext cx="10314720" cy="3673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spcAft>
                <a:spcPts val="575"/>
              </a:spcAft>
            </a:pPr>
            <a:r>
              <a:rPr lang="en-GB" sz="2400" b="0" strike="noStrike" spc="-1">
                <a:solidFill>
                  <a:srgbClr val="000000"/>
                </a:solidFill>
                <a:latin typeface="Open Sans"/>
                <a:ea typeface="Open Sans"/>
              </a:rPr>
              <a:t>The lecture covered the visual aspects involved in the development of an SDI.</a:t>
            </a:r>
            <a:endParaRPr lang="en-ZA" sz="2400" b="0" strike="noStrike" spc="-1">
              <a:solidFill>
                <a:srgbClr val="000000"/>
              </a:solidFill>
              <a:latin typeface="Arial"/>
            </a:endParaRPr>
          </a:p>
          <a:p>
            <a:pPr marL="800280" lvl="1" indent="-343080">
              <a:lnSpc>
                <a:spcPct val="150000"/>
              </a:lnSpc>
              <a:spcAft>
                <a:spcPts val="575"/>
              </a:spcAft>
              <a:buClr>
                <a:srgbClr val="000000"/>
              </a:buClr>
              <a:buFont typeface="Arial"/>
              <a:buChar char="•"/>
            </a:pPr>
            <a:r>
              <a:rPr lang="en-GB" sz="2400" b="0" strike="noStrike" spc="-1">
                <a:solidFill>
                  <a:srgbClr val="000000"/>
                </a:solidFill>
                <a:latin typeface="Open Sans"/>
                <a:ea typeface="Open Sans"/>
              </a:rPr>
              <a:t>Map layouts</a:t>
            </a:r>
            <a:endParaRPr lang="en-ZA" sz="2400" b="0" strike="noStrike" spc="-1">
              <a:solidFill>
                <a:srgbClr val="000000"/>
              </a:solidFill>
              <a:latin typeface="Arial"/>
            </a:endParaRPr>
          </a:p>
          <a:p>
            <a:pPr marL="800280" lvl="1" indent="-343080">
              <a:lnSpc>
                <a:spcPct val="150000"/>
              </a:lnSpc>
              <a:spcAft>
                <a:spcPts val="575"/>
              </a:spcAft>
              <a:buClr>
                <a:srgbClr val="000000"/>
              </a:buClr>
              <a:buFont typeface="Arial"/>
              <a:buChar char="•"/>
            </a:pPr>
            <a:r>
              <a:rPr lang="en-GB" sz="2400" b="0" strike="noStrike" spc="-1">
                <a:solidFill>
                  <a:srgbClr val="000000"/>
                </a:solidFill>
                <a:latin typeface="Open Sans"/>
                <a:ea typeface="Open Sans"/>
              </a:rPr>
              <a:t>Map layer styling and cartography</a:t>
            </a:r>
            <a:endParaRPr lang="en-ZA" sz="2400" b="0" strike="noStrike" spc="-1">
              <a:solidFill>
                <a:srgbClr val="000000"/>
              </a:solidFill>
              <a:latin typeface="Arial"/>
            </a:endParaRPr>
          </a:p>
          <a:p>
            <a:pPr marL="800280" lvl="1" indent="-343080">
              <a:lnSpc>
                <a:spcPct val="150000"/>
              </a:lnSpc>
              <a:spcAft>
                <a:spcPts val="575"/>
              </a:spcAft>
              <a:buClr>
                <a:srgbClr val="000000"/>
              </a:buClr>
              <a:buFont typeface="Arial"/>
              <a:buChar char="•"/>
            </a:pPr>
            <a:r>
              <a:rPr lang="en-GB" sz="2400" b="0" strike="noStrike" spc="-1">
                <a:solidFill>
                  <a:srgbClr val="000000"/>
                </a:solidFill>
                <a:latin typeface="Open Sans"/>
                <a:ea typeface="Open Sans"/>
              </a:rPr>
              <a:t>Cartography in GeoNode</a:t>
            </a:r>
            <a:endParaRPr lang="en-ZA" sz="2400" b="0" strike="noStrike" spc="-1">
              <a:solidFill>
                <a:srgbClr val="000000"/>
              </a:solidFill>
              <a:latin typeface="Arial"/>
            </a:endParaRPr>
          </a:p>
          <a:p>
            <a:pPr marL="800280" lvl="1" indent="-343080">
              <a:lnSpc>
                <a:spcPct val="150000"/>
              </a:lnSpc>
              <a:spcAft>
                <a:spcPts val="575"/>
              </a:spcAft>
              <a:buClr>
                <a:srgbClr val="000000"/>
              </a:buClr>
              <a:buFont typeface="Arial"/>
              <a:buChar char="•"/>
            </a:pPr>
            <a:r>
              <a:rPr lang="en-GB" sz="2400" b="0" strike="noStrike" spc="-1">
                <a:solidFill>
                  <a:srgbClr val="000000"/>
                </a:solidFill>
                <a:latin typeface="Open Sans"/>
                <a:ea typeface="Open Sans"/>
              </a:rPr>
              <a:t>Metadata capture</a:t>
            </a:r>
            <a:endParaRPr lang="en-ZA" sz="2400" b="0" strike="noStrike" spc="-1">
              <a:solidFill>
                <a:srgbClr val="000000"/>
              </a:solidFill>
              <a:latin typeface="Arial"/>
            </a:endParaRPr>
          </a:p>
        </p:txBody>
      </p:sp>
      <p:sp>
        <p:nvSpPr>
          <p:cNvPr id="234" name="TextBox 4"/>
          <p:cNvSpPr/>
          <p:nvPr/>
        </p:nvSpPr>
        <p:spPr>
          <a:xfrm>
            <a:off x="850320" y="1577880"/>
            <a:ext cx="6224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Key Concepts of the Lecture</a:t>
            </a:r>
            <a:endParaRPr lang="en-ZA" sz="2000" b="0" strike="noStrike" spc="-1">
              <a:solidFill>
                <a:srgbClr val="000000"/>
              </a:solidFill>
              <a:latin typeface="Arial"/>
            </a:endParaRPr>
          </a:p>
        </p:txBody>
      </p:sp>
    </p:spTree>
  </p:cSld>
  <p:clrMapOvr>
    <a:masterClrMapping/>
  </p:clrMapOvr>
  <p:transition spd="slow">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Picture 3" descr="Graphical user interface, sunburst chart&#10;&#10;Description automatically generated"/>
          <p:cNvPicPr/>
          <p:nvPr/>
        </p:nvPicPr>
        <p:blipFill>
          <a:blip r:embed="rId3"/>
          <a:stretch/>
        </p:blipFill>
        <p:spPr>
          <a:xfrm>
            <a:off x="1440" y="2880"/>
            <a:ext cx="12188880" cy="6854760"/>
          </a:xfrm>
          <a:prstGeom prst="rect">
            <a:avLst/>
          </a:prstGeom>
          <a:ln w="0">
            <a:noFill/>
          </a:ln>
        </p:spPr>
      </p:pic>
      <p:sp>
        <p:nvSpPr>
          <p:cNvPr id="236"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24</a:t>
            </a:r>
            <a:endParaRPr lang="en-ZA" sz="1400" b="0" strike="noStrike" spc="-1">
              <a:solidFill>
                <a:srgbClr val="000000"/>
              </a:solidFill>
              <a:latin typeface="Arial"/>
            </a:endParaRPr>
          </a:p>
        </p:txBody>
      </p:sp>
      <p:sp>
        <p:nvSpPr>
          <p:cNvPr id="237"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References</a:t>
            </a:r>
            <a:endParaRPr lang="en-ZA" sz="4400" b="0" strike="noStrike" spc="-1">
              <a:solidFill>
                <a:srgbClr val="000000"/>
              </a:solidFill>
              <a:latin typeface="Arial"/>
            </a:endParaRPr>
          </a:p>
        </p:txBody>
      </p:sp>
      <p:sp>
        <p:nvSpPr>
          <p:cNvPr id="238" name="TextBox 3"/>
          <p:cNvSpPr/>
          <p:nvPr/>
        </p:nvSpPr>
        <p:spPr>
          <a:xfrm>
            <a:off x="887040" y="1565640"/>
            <a:ext cx="10711440" cy="3855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spcAft>
                <a:spcPts val="575"/>
              </a:spcAft>
            </a:pPr>
            <a:r>
              <a:rPr lang="en-GB" sz="1900" b="1" strike="noStrike" spc="-1">
                <a:solidFill>
                  <a:srgbClr val="000000"/>
                </a:solidFill>
                <a:latin typeface="Open Sans"/>
                <a:ea typeface="Open Sans"/>
              </a:rPr>
              <a:t>Linking GeoNode to a GIS</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MetaSearch Plugin. URL </a:t>
            </a:r>
            <a:r>
              <a:rPr lang="en-GB" sz="1900" b="0" u="sng" strike="noStrike" spc="-1">
                <a:solidFill>
                  <a:srgbClr val="0563C1"/>
                </a:solidFill>
                <a:uFillTx/>
                <a:latin typeface="Open Sans"/>
                <a:ea typeface="Open Sans"/>
                <a:hlinkClick r:id="rId4"/>
              </a:rPr>
              <a:t>https://docs.qgis.org/3.28/en/docs/user_manual/plugins/core_plugins/plugins_metasearch.html</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a:p>
            <a:pPr>
              <a:lnSpc>
                <a:spcPct val="150000"/>
              </a:lnSpc>
              <a:spcAft>
                <a:spcPts val="575"/>
              </a:spcAft>
            </a:pPr>
            <a:r>
              <a:rPr lang="en-GB" sz="1900" b="1" strike="noStrike" spc="-1">
                <a:solidFill>
                  <a:srgbClr val="000000"/>
                </a:solidFill>
                <a:latin typeface="Open Sans"/>
                <a:ea typeface="Open Sans"/>
              </a:rPr>
              <a:t>Map Layer Styling and Cartography</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Symbology in QGIS. URL </a:t>
            </a:r>
            <a:r>
              <a:rPr lang="en-GB" sz="1900" b="0" u="sng" strike="noStrike" spc="-1">
                <a:solidFill>
                  <a:srgbClr val="0563C1"/>
                </a:solidFill>
                <a:uFillTx/>
                <a:latin typeface="Open Sans"/>
                <a:ea typeface="Open Sans"/>
                <a:hlinkClick r:id="rId5"/>
              </a:rPr>
              <a:t>https://docs.qgis.org/3.28/en/docs/training_manual/basic_map/symbology.html</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Basic Vector Styling in QGIS. URL </a:t>
            </a:r>
            <a:r>
              <a:rPr lang="en-GB" sz="1900" b="0" u="sng" strike="noStrike" spc="-1">
                <a:solidFill>
                  <a:srgbClr val="0563C1"/>
                </a:solidFill>
                <a:uFillTx/>
                <a:latin typeface="Open Sans"/>
                <a:ea typeface="Open Sans"/>
                <a:hlinkClick r:id="rId6"/>
              </a:rPr>
              <a:t>https://www.qgistutorials.com/en/docs/basic_vector_styling.html</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p:txBody>
      </p:sp>
    </p:spTree>
  </p:cSld>
  <p:clrMapOvr>
    <a:masterClrMapping/>
  </p:clrMapOvr>
  <p:transition spd="slow">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Picture 3" descr="Graphical user interface, sunburst chart&#10;&#10;Description automatically generated"/>
          <p:cNvPicPr/>
          <p:nvPr/>
        </p:nvPicPr>
        <p:blipFill>
          <a:blip r:embed="rId3"/>
          <a:stretch/>
        </p:blipFill>
        <p:spPr>
          <a:xfrm>
            <a:off x="1440" y="2880"/>
            <a:ext cx="12188880" cy="6854760"/>
          </a:xfrm>
          <a:prstGeom prst="rect">
            <a:avLst/>
          </a:prstGeom>
          <a:ln w="0">
            <a:noFill/>
          </a:ln>
        </p:spPr>
      </p:pic>
      <p:sp>
        <p:nvSpPr>
          <p:cNvPr id="240"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25</a:t>
            </a:r>
            <a:endParaRPr lang="en-ZA" sz="1400" b="0" strike="noStrike" spc="-1">
              <a:solidFill>
                <a:srgbClr val="000000"/>
              </a:solidFill>
              <a:latin typeface="Arial"/>
            </a:endParaRPr>
          </a:p>
        </p:txBody>
      </p:sp>
      <p:sp>
        <p:nvSpPr>
          <p:cNvPr id="241"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References</a:t>
            </a:r>
            <a:endParaRPr lang="en-ZA" sz="4400" b="0" strike="noStrike" spc="-1">
              <a:solidFill>
                <a:srgbClr val="000000"/>
              </a:solidFill>
              <a:latin typeface="Arial"/>
            </a:endParaRPr>
          </a:p>
        </p:txBody>
      </p:sp>
      <p:sp>
        <p:nvSpPr>
          <p:cNvPr id="242" name="TextBox 3"/>
          <p:cNvSpPr/>
          <p:nvPr/>
        </p:nvSpPr>
        <p:spPr>
          <a:xfrm>
            <a:off x="887040" y="1565640"/>
            <a:ext cx="10711440" cy="3855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Labelling in QGIS. URL </a:t>
            </a:r>
            <a:r>
              <a:rPr lang="en-GB" sz="1900" b="0" u="sng" strike="noStrike" spc="-1">
                <a:solidFill>
                  <a:srgbClr val="0563C1"/>
                </a:solidFill>
                <a:uFillTx/>
                <a:latin typeface="Open Sans"/>
                <a:ea typeface="Open Sans"/>
                <a:hlinkClick r:id="rId4"/>
              </a:rPr>
              <a:t>https://docs.qgis.org/3.28/en/docs/training_manual/vector_classification/label_tool.html</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Visual Hierarchy and Layout. URL </a:t>
            </a:r>
            <a:r>
              <a:rPr lang="en-GB" sz="1900" b="0" u="sng" strike="noStrike" spc="-1">
                <a:solidFill>
                  <a:srgbClr val="0563C1"/>
                </a:solidFill>
                <a:uFillTx/>
                <a:latin typeface="Open Sans"/>
                <a:ea typeface="Open Sans"/>
                <a:hlinkClick r:id="rId5"/>
              </a:rPr>
              <a:t>https://gistbok.ucgis.org/bok-topics/visual-hierarchy-and-layout</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Colour Harmony. URL </a:t>
            </a:r>
            <a:r>
              <a:rPr lang="en-GB" sz="1900" b="0" u="sng" strike="noStrike" spc="-1">
                <a:solidFill>
                  <a:srgbClr val="0563C1"/>
                </a:solidFill>
                <a:uFillTx/>
                <a:latin typeface="Open Sans"/>
                <a:ea typeface="Open Sans"/>
                <a:hlinkClick r:id="rId6"/>
              </a:rPr>
              <a:t>http://wiki.gis.com/wiki/index.php/Color_Harmony</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Generating SLD Styles with QGIS. URL </a:t>
            </a:r>
            <a:r>
              <a:rPr lang="en-GB" sz="1900" b="0" u="sng" strike="noStrike" spc="-1">
                <a:solidFill>
                  <a:srgbClr val="0563C1"/>
                </a:solidFill>
                <a:uFillTx/>
                <a:latin typeface="Open Sans"/>
                <a:ea typeface="Open Sans"/>
                <a:hlinkClick r:id="rId7"/>
              </a:rPr>
              <a:t>https://docs.geoserver.org/stable/en/user/styling/qgis/index.html</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GeoCat Bridge Plugin. URL </a:t>
            </a:r>
            <a:r>
              <a:rPr lang="en-GB" sz="1900" b="0" u="sng" strike="noStrike" spc="-1">
                <a:solidFill>
                  <a:srgbClr val="0563C1"/>
                </a:solidFill>
                <a:uFillTx/>
                <a:latin typeface="Open Sans"/>
                <a:ea typeface="Open Sans"/>
                <a:hlinkClick r:id="rId8"/>
              </a:rPr>
              <a:t>https://www.geocat.net/docs/bridge/qgis/latest/</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p:txBody>
      </p:sp>
    </p:spTree>
  </p:cSld>
  <p:clrMapOvr>
    <a:masterClrMapping/>
  </p:clrMapOvr>
  <p:transition spd="slow">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Picture 3" descr="Graphical user interface, sunburst chart&#10;&#10;Description automatically generated"/>
          <p:cNvPicPr/>
          <p:nvPr/>
        </p:nvPicPr>
        <p:blipFill>
          <a:blip r:embed="rId3"/>
          <a:stretch/>
        </p:blipFill>
        <p:spPr>
          <a:xfrm>
            <a:off x="1440" y="2880"/>
            <a:ext cx="12188880" cy="6854760"/>
          </a:xfrm>
          <a:prstGeom prst="rect">
            <a:avLst/>
          </a:prstGeom>
          <a:ln w="0">
            <a:noFill/>
          </a:ln>
        </p:spPr>
      </p:pic>
      <p:sp>
        <p:nvSpPr>
          <p:cNvPr id="24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26</a:t>
            </a:r>
            <a:endParaRPr lang="en-ZA" sz="1400" b="0" strike="noStrike" spc="-1">
              <a:solidFill>
                <a:srgbClr val="000000"/>
              </a:solidFill>
              <a:latin typeface="Arial"/>
            </a:endParaRPr>
          </a:p>
        </p:txBody>
      </p:sp>
      <p:sp>
        <p:nvSpPr>
          <p:cNvPr id="245"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References</a:t>
            </a:r>
            <a:endParaRPr lang="en-ZA" sz="4400" b="0" strike="noStrike" spc="-1">
              <a:solidFill>
                <a:srgbClr val="000000"/>
              </a:solidFill>
              <a:latin typeface="Arial"/>
            </a:endParaRPr>
          </a:p>
        </p:txBody>
      </p:sp>
      <p:sp>
        <p:nvSpPr>
          <p:cNvPr id="246" name="TextBox 3"/>
          <p:cNvSpPr/>
          <p:nvPr/>
        </p:nvSpPr>
        <p:spPr>
          <a:xfrm>
            <a:off x="887040" y="1565640"/>
            <a:ext cx="10711440" cy="486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spcAft>
                <a:spcPts val="575"/>
              </a:spcAft>
            </a:pPr>
            <a:r>
              <a:rPr lang="en-GB" sz="1900" b="1" strike="noStrike" spc="-1">
                <a:solidFill>
                  <a:srgbClr val="000000"/>
                </a:solidFill>
                <a:latin typeface="Open Sans"/>
                <a:ea typeface="Open Sans"/>
              </a:rPr>
              <a:t>Map Layouts</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Making a Map in QGIS. URL </a:t>
            </a:r>
            <a:r>
              <a:rPr lang="en-GB" sz="1900" b="0" u="sng" strike="noStrike" spc="-1">
                <a:solidFill>
                  <a:srgbClr val="0563C1"/>
                </a:solidFill>
                <a:uFillTx/>
                <a:latin typeface="Open Sans"/>
                <a:ea typeface="Open Sans"/>
                <a:hlinkClick r:id="rId4"/>
              </a:rPr>
              <a:t>https://www.qgistutorials.com/en/docs/3/making_a_map.html</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a:p>
            <a:pPr>
              <a:lnSpc>
                <a:spcPct val="150000"/>
              </a:lnSpc>
              <a:spcAft>
                <a:spcPts val="575"/>
              </a:spcAft>
            </a:pPr>
            <a:r>
              <a:rPr lang="en-GB" sz="1900" b="1" strike="noStrike" spc="-1">
                <a:solidFill>
                  <a:srgbClr val="000000"/>
                </a:solidFill>
                <a:latin typeface="Open Sans"/>
                <a:ea typeface="Open Sans"/>
              </a:rPr>
              <a:t>Cartography in GeoNode</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Built-in Styling Tools in GeoNode. URL  </a:t>
            </a:r>
            <a:r>
              <a:rPr lang="en-GB" sz="1900" b="0" u="sng" strike="noStrike" spc="-1">
                <a:solidFill>
                  <a:srgbClr val="0563C1"/>
                </a:solidFill>
                <a:uFillTx/>
                <a:latin typeface="Open Sans"/>
                <a:ea typeface="Open Sans"/>
                <a:hlinkClick r:id="rId5"/>
              </a:rPr>
              <a:t>https://docs.geonode.org/en/3.3.x/usage/managing_layers/layer_styling.html</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a:p>
            <a:pPr>
              <a:lnSpc>
                <a:spcPct val="150000"/>
              </a:lnSpc>
              <a:spcAft>
                <a:spcPts val="575"/>
              </a:spcAft>
            </a:pPr>
            <a:r>
              <a:rPr lang="en-GB" sz="1900" b="1" strike="noStrike" spc="-1">
                <a:solidFill>
                  <a:srgbClr val="000000"/>
                </a:solidFill>
                <a:latin typeface="Open Sans"/>
                <a:ea typeface="Open Sans"/>
              </a:rPr>
              <a:t>Metadata Capture</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Managing Datasets in GeoNode. URL </a:t>
            </a:r>
            <a:r>
              <a:rPr lang="en-GB" sz="1900" b="0" u="sng" strike="noStrike" spc="-1">
                <a:solidFill>
                  <a:srgbClr val="0563C1"/>
                </a:solidFill>
                <a:uFillTx/>
                <a:latin typeface="Open Sans"/>
                <a:ea typeface="Open Sans"/>
                <a:hlinkClick r:id="rId6"/>
              </a:rPr>
              <a:t>https://docs.geonode.org/en/master/usage/managing_datasets/dataset_metadata.html</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Adding Metadata to Layer in GeoServer. URL  </a:t>
            </a:r>
            <a:r>
              <a:rPr lang="en-GB" sz="1900" b="0" u="sng" strike="noStrike" spc="-1">
                <a:solidFill>
                  <a:srgbClr val="0563C1"/>
                </a:solidFill>
                <a:uFillTx/>
                <a:latin typeface="Open Sans"/>
                <a:ea typeface="Open Sans"/>
                <a:hlinkClick r:id="rId7"/>
              </a:rPr>
              <a:t>https://docs.geoserver.org/stable/en/user/extensions/metadata/user.html</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p:txBody>
      </p:sp>
    </p:spTree>
  </p:cSld>
  <p:clrMapOvr>
    <a:masterClrMapping/>
  </p:clrMapOvr>
  <p:transition spd="slow">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Box 4"/>
          <p:cNvSpPr/>
          <p:nvPr/>
        </p:nvSpPr>
        <p:spPr>
          <a:xfrm>
            <a:off x="9919440" y="5892480"/>
            <a:ext cx="1866600" cy="5778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b">
            <a:spAutoFit/>
          </a:bodyPr>
          <a:lstStyle/>
          <a:p>
            <a:pPr>
              <a:lnSpc>
                <a:spcPct val="100000"/>
              </a:lnSpc>
            </a:pPr>
            <a:r>
              <a:rPr lang="en-US" sz="800" b="0" strike="noStrike" spc="-1">
                <a:solidFill>
                  <a:srgbClr val="FFFFFF"/>
                </a:solidFill>
                <a:latin typeface="Open Sans "/>
              </a:rPr>
              <a:t>CCG courses (this will take </a:t>
            </a:r>
            <a:br>
              <a:rPr sz="800"/>
            </a:br>
            <a:r>
              <a:rPr lang="en-US" sz="800" b="0" strike="noStrike" spc="-1">
                <a:solidFill>
                  <a:srgbClr val="FFFFFF"/>
                </a:solidFill>
                <a:latin typeface="Open Sans "/>
              </a:rPr>
              <a:t>you to the website link http://www.ClimateCompatibleGrowth.com/teachingmaterials)</a:t>
            </a:r>
            <a:endParaRPr lang="en-ZA" sz="800" b="0" strike="noStrike" spc="-1">
              <a:solidFill>
                <a:srgbClr val="000000"/>
              </a:solidFill>
              <a:latin typeface="Arial"/>
            </a:endParaRPr>
          </a:p>
        </p:txBody>
      </p:sp>
      <p:sp>
        <p:nvSpPr>
          <p:cNvPr id="249" name="TextBox 5"/>
          <p:cNvSpPr/>
          <p:nvPr/>
        </p:nvSpPr>
        <p:spPr>
          <a:xfrm>
            <a:off x="9108360" y="4845960"/>
            <a:ext cx="2371680" cy="8211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gn="ctr">
              <a:lnSpc>
                <a:spcPct val="100000"/>
              </a:lnSpc>
            </a:pPr>
            <a:r>
              <a:rPr lang="en-ZA" sz="800" b="0" strike="noStrike" spc="-1">
                <a:solidFill>
                  <a:srgbClr val="FFFFFF"/>
                </a:solidFill>
                <a:latin typeface="Open Sans"/>
                <a:ea typeface="Calibri"/>
              </a:rPr>
              <a:t>Moksnes N., Sahlberg A., Khavari B. 2021.</a:t>
            </a:r>
            <a:br>
              <a:rPr sz="800"/>
            </a:br>
            <a:r>
              <a:rPr lang="en-ZA" sz="800" b="0" strike="noStrike" spc="-1">
                <a:solidFill>
                  <a:srgbClr val="FFFFFF"/>
                </a:solidFill>
                <a:latin typeface="Open Sans"/>
                <a:ea typeface="Calibri"/>
              </a:rPr>
              <a:t>Lecture 1: OnSSET/Global Electrification</a:t>
            </a:r>
            <a:br>
              <a:rPr sz="800"/>
            </a:br>
            <a:r>
              <a:rPr lang="en-ZA" sz="800" b="0" strike="noStrike" spc="-1">
                <a:solidFill>
                  <a:srgbClr val="FFFFFF"/>
                </a:solidFill>
                <a:latin typeface="Open Sans"/>
                <a:ea typeface="Calibri"/>
              </a:rPr>
              <a:t>Platform. Release Version 1.0. [online</a:t>
            </a:r>
            <a:br>
              <a:rPr sz="800"/>
            </a:br>
            <a:r>
              <a:rPr lang="en-ZA" sz="800" b="0" strike="noStrike" spc="-1">
                <a:solidFill>
                  <a:srgbClr val="FFFFFF"/>
                </a:solidFill>
                <a:latin typeface="Open Sans"/>
                <a:ea typeface="Calibri"/>
              </a:rPr>
              <a:t>presentation]. Climate Compatible Growth</a:t>
            </a:r>
            <a:br>
              <a:rPr sz="800"/>
            </a:br>
            <a:r>
              <a:rPr lang="en-ZA" sz="800" b="0" strike="noStrike" spc="-1">
                <a:solidFill>
                  <a:srgbClr val="FFFFFF"/>
                </a:solidFill>
                <a:latin typeface="Open Sans"/>
                <a:ea typeface="Calibri"/>
              </a:rPr>
              <a:t>Programme, Energy Sector Management Assistance Program and World Bank Group</a:t>
            </a:r>
            <a:endParaRPr lang="en-ZA" sz="800" b="0" strike="noStrike" spc="-1">
              <a:solidFill>
                <a:srgbClr val="000000"/>
              </a:solidFill>
              <a:latin typeface="Arial"/>
            </a:endParaRPr>
          </a:p>
        </p:txBody>
      </p:sp>
      <p:grpSp>
        <p:nvGrpSpPr>
          <p:cNvPr id="11" name="Group 10">
            <a:extLst>
              <a:ext uri="{FF2B5EF4-FFF2-40B4-BE49-F238E27FC236}">
                <a16:creationId xmlns:a16="http://schemas.microsoft.com/office/drawing/2014/main" id="{54C98159-5CB0-7884-3869-419AB4563EA5}"/>
              </a:ext>
            </a:extLst>
          </p:cNvPr>
          <p:cNvGrpSpPr/>
          <p:nvPr/>
        </p:nvGrpSpPr>
        <p:grpSpPr>
          <a:xfrm>
            <a:off x="0" y="0"/>
            <a:ext cx="12192000" cy="6858000"/>
            <a:chOff x="0" y="0"/>
            <a:chExt cx="12192000" cy="6858000"/>
          </a:xfrm>
        </p:grpSpPr>
        <p:pic>
          <p:nvPicPr>
            <p:cNvPr id="12" name="Picture 21">
              <a:extLst>
                <a:ext uri="{FF2B5EF4-FFF2-40B4-BE49-F238E27FC236}">
                  <a16:creationId xmlns:a16="http://schemas.microsoft.com/office/drawing/2014/main" id="{1E76DB0D-229E-A48C-E8DE-9EDAD8DCD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96FA9C6-7511-2F49-AFC1-D5F9638E3621}"/>
                </a:ext>
              </a:extLst>
            </p:cNvPr>
            <p:cNvSpPr txBox="1"/>
            <p:nvPr/>
          </p:nvSpPr>
          <p:spPr>
            <a:xfrm>
              <a:off x="9013602" y="2439464"/>
              <a:ext cx="2831431" cy="923330"/>
            </a:xfrm>
            <a:prstGeom prst="rect">
              <a:avLst/>
            </a:prstGeom>
            <a:noFill/>
          </p:spPr>
          <p:txBody>
            <a:bodyPr wrap="square">
              <a:spAutoFit/>
            </a:bodyPr>
            <a:lstStyle/>
            <a:p>
              <a:pPr algn="ctr" rtl="0">
                <a:spcBef>
                  <a:spcPts val="0"/>
                </a:spcBef>
                <a:spcAft>
                  <a:spcPts val="0"/>
                </a:spcAft>
              </a:pPr>
              <a:r>
                <a:rPr lang="en-GB" sz="900" b="1" i="1" u="none" strike="noStrike" dirty="0">
                  <a:solidFill>
                    <a:srgbClr val="FFFFFF"/>
                  </a:solidFill>
                  <a:effectLst/>
                  <a:latin typeface="Open Sans" panose="020B0606030504020204" pitchFamily="34" charset="0"/>
                </a:rPr>
                <a:t>Supported by and in collaboration with </a:t>
              </a:r>
              <a:endParaRPr lang="en-GB" b="0" dirty="0">
                <a:effectLst/>
              </a:endParaRPr>
            </a:p>
            <a:p>
              <a:pPr algn="ctr" rtl="0">
                <a:spcBef>
                  <a:spcPts val="0"/>
                </a:spcBef>
                <a:spcAft>
                  <a:spcPts val="0"/>
                </a:spcAft>
              </a:pPr>
              <a:r>
                <a:rPr lang="en-GB" sz="900" b="1" i="1" u="none" strike="noStrike" dirty="0">
                  <a:solidFill>
                    <a:srgbClr val="FFFFFF"/>
                  </a:solidFill>
                  <a:effectLst/>
                  <a:latin typeface="Open Sans" panose="020B0606030504020204" pitchFamily="34" charset="0"/>
                </a:rPr>
                <a:t>Sustainable Energy for All</a:t>
              </a:r>
              <a:endParaRPr lang="en-GB" b="0" dirty="0">
                <a:effectLst/>
              </a:endParaRPr>
            </a:p>
            <a:p>
              <a:br>
                <a:rPr lang="en-GB" dirty="0"/>
              </a:br>
              <a:endParaRPr lang="en-GB" dirty="0"/>
            </a:p>
          </p:txBody>
        </p:sp>
        <p:pic>
          <p:nvPicPr>
            <p:cNvPr id="14" name="Picture 25" descr="A white circle with white text&#10;&#10;Description automatically generated">
              <a:extLst>
                <a:ext uri="{FF2B5EF4-FFF2-40B4-BE49-F238E27FC236}">
                  <a16:creationId xmlns:a16="http://schemas.microsoft.com/office/drawing/2014/main" id="{DEF9F911-B83A-7BC0-7417-7F5839D9D6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4649" y="2912648"/>
              <a:ext cx="945982" cy="9519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6B7E43E-CAE1-4202-0843-C2B75EE0009B}"/>
                </a:ext>
              </a:extLst>
            </p:cNvPr>
            <p:cNvSpPr txBox="1"/>
            <p:nvPr/>
          </p:nvSpPr>
          <p:spPr>
            <a:xfrm>
              <a:off x="9189625" y="4020847"/>
              <a:ext cx="2518611" cy="1015663"/>
            </a:xfrm>
            <a:prstGeom prst="rect">
              <a:avLst/>
            </a:prstGeom>
            <a:noFill/>
          </p:spPr>
          <p:txBody>
            <a:bodyPr wrap="square">
              <a:spAutoFit/>
            </a:bodyPr>
            <a:lstStyle/>
            <a:p>
              <a:pPr algn="ctr" rtl="0">
                <a:spcBef>
                  <a:spcPts val="0"/>
                </a:spcBef>
                <a:spcAft>
                  <a:spcPts val="0"/>
                </a:spcAft>
              </a:pPr>
              <a:r>
                <a:rPr lang="en-GB" sz="800" b="0" i="0" u="none" strike="noStrike" dirty="0">
                  <a:solidFill>
                    <a:srgbClr val="FFFFFF"/>
                  </a:solidFill>
                  <a:effectLst/>
                  <a:latin typeface="Open Sans" panose="020B0606030504020204" pitchFamily="34" charset="0"/>
                </a:rPr>
                <a:t>Consolidated by Admire </a:t>
              </a:r>
              <a:r>
                <a:rPr lang="en-GB" sz="800" b="0" i="0" u="none" strike="noStrike" dirty="0" err="1">
                  <a:solidFill>
                    <a:srgbClr val="FFFFFF"/>
                  </a:solidFill>
                  <a:effectLst/>
                  <a:latin typeface="Open Sans" panose="020B0606030504020204" pitchFamily="34" charset="0"/>
                </a:rPr>
                <a:t>Nyakudya</a:t>
              </a:r>
              <a:r>
                <a:rPr lang="en-GB" sz="800" b="0" i="0" u="none" strike="noStrike" dirty="0">
                  <a:solidFill>
                    <a:srgbClr val="FFFFFF"/>
                  </a:solidFill>
                  <a:effectLst/>
                  <a:latin typeface="Open Sans" panose="020B0606030504020204" pitchFamily="34" charset="0"/>
                </a:rPr>
                <a:t>, </a:t>
              </a:r>
              <a:r>
                <a:rPr lang="en-GB" sz="800" b="0" i="0" u="none" strike="noStrike" dirty="0" err="1">
                  <a:solidFill>
                    <a:srgbClr val="FFFFFF"/>
                  </a:solidFill>
                  <a:effectLst/>
                  <a:latin typeface="Open Sans" panose="020B0606030504020204" pitchFamily="34" charset="0"/>
                </a:rPr>
                <a:t>Seabilwe</a:t>
              </a:r>
              <a:r>
                <a:rPr lang="en-GB" sz="800" b="0" i="0" u="none" strike="noStrike" dirty="0">
                  <a:solidFill>
                    <a:srgbClr val="FFFFFF"/>
                  </a:solidFill>
                  <a:effectLst/>
                  <a:latin typeface="Open Sans" panose="020B0606030504020204" pitchFamily="34" charset="0"/>
                </a:rPr>
                <a:t> </a:t>
              </a:r>
              <a:r>
                <a:rPr lang="en-GB" sz="800" b="0" i="0" u="none" strike="noStrike" dirty="0" err="1">
                  <a:solidFill>
                    <a:srgbClr val="FFFFFF"/>
                  </a:solidFill>
                  <a:effectLst/>
                  <a:latin typeface="Open Sans" panose="020B0606030504020204" pitchFamily="34" charset="0"/>
                </a:rPr>
                <a:t>Tilodi</a:t>
              </a:r>
              <a:r>
                <a:rPr lang="en-GB" sz="800" b="0" i="0" u="none" strike="noStrike" dirty="0">
                  <a:solidFill>
                    <a:srgbClr val="FFFFFF"/>
                  </a:solidFill>
                  <a:effectLst/>
                  <a:latin typeface="Open Sans" panose="020B0606030504020204" pitchFamily="34" charset="0"/>
                </a:rPr>
                <a:t> and </a:t>
              </a:r>
              <a:r>
                <a:rPr lang="en-GB" sz="800" b="0" i="0" u="none" strike="noStrike" dirty="0" err="1">
                  <a:solidFill>
                    <a:srgbClr val="FFFFFF"/>
                  </a:solidFill>
                  <a:effectLst/>
                  <a:latin typeface="Open Sans" panose="020B0606030504020204" pitchFamily="34" charset="0"/>
                </a:rPr>
                <a:t>Thiasha</a:t>
              </a:r>
              <a:r>
                <a:rPr lang="en-GB" sz="800" b="0" i="0" u="none" strike="noStrike" dirty="0">
                  <a:solidFill>
                    <a:srgbClr val="FFFFFF"/>
                  </a:solidFill>
                  <a:effectLst/>
                  <a:latin typeface="Open Sans" panose="020B0606030504020204" pitchFamily="34" charset="0"/>
                </a:rPr>
                <a:t> </a:t>
              </a:r>
              <a:r>
                <a:rPr lang="en-GB" sz="800" b="0" i="0" u="none" strike="noStrike" dirty="0" err="1">
                  <a:solidFill>
                    <a:srgbClr val="FFFFFF"/>
                  </a:solidFill>
                  <a:effectLst/>
                  <a:latin typeface="Open Sans" panose="020B0606030504020204" pitchFamily="34" charset="0"/>
                </a:rPr>
                <a:t>Vythilingam</a:t>
              </a:r>
              <a:endParaRPr lang="en-GB" b="0" dirty="0">
                <a:effectLst/>
              </a:endParaRPr>
            </a:p>
            <a:p>
              <a:pPr algn="ctr" rtl="0">
                <a:spcBef>
                  <a:spcPts val="0"/>
                </a:spcBef>
                <a:spcAft>
                  <a:spcPts val="0"/>
                </a:spcAft>
              </a:pPr>
              <a:r>
                <a:rPr lang="en-GB" sz="800" b="0" i="0" u="none" strike="noStrike" dirty="0">
                  <a:solidFill>
                    <a:srgbClr val="FFFFFF"/>
                  </a:solidFill>
                  <a:effectLst/>
                  <a:latin typeface="Open Sans" panose="020B0606030504020204" pitchFamily="34" charset="0"/>
                </a:rPr>
                <a:t> from </a:t>
              </a:r>
              <a:r>
                <a:rPr lang="en-GB" sz="800" b="0" i="0" u="none" strike="noStrike" dirty="0" err="1">
                  <a:solidFill>
                    <a:srgbClr val="FFFFFF"/>
                  </a:solidFill>
                  <a:effectLst/>
                  <a:latin typeface="Open Sans" panose="020B0606030504020204" pitchFamily="34" charset="0"/>
                </a:rPr>
                <a:t>Kartoza</a:t>
              </a:r>
              <a:endParaRPr lang="en-GB" b="0" dirty="0">
                <a:effectLst/>
              </a:endParaRPr>
            </a:p>
            <a:p>
              <a:br>
                <a:rPr lang="en-GB" dirty="0"/>
              </a:br>
              <a:endParaRPr lang="en-GB" dirty="0"/>
            </a:p>
          </p:txBody>
        </p:sp>
        <p:pic>
          <p:nvPicPr>
            <p:cNvPr id="16" name="Picture 29">
              <a:extLst>
                <a:ext uri="{FF2B5EF4-FFF2-40B4-BE49-F238E27FC236}">
                  <a16:creationId xmlns:a16="http://schemas.microsoft.com/office/drawing/2014/main" id="{18511618-297F-AF70-E8C0-ACD8FE9934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2330" y="4522633"/>
              <a:ext cx="1513974" cy="49292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13E7B2A-D0B2-FA29-DA57-0D17F283E1F1}"/>
                </a:ext>
              </a:extLst>
            </p:cNvPr>
            <p:cNvSpPr txBox="1"/>
            <p:nvPr/>
          </p:nvSpPr>
          <p:spPr>
            <a:xfrm>
              <a:off x="8845408" y="5160411"/>
              <a:ext cx="3224463" cy="1261884"/>
            </a:xfrm>
            <a:prstGeom prst="rect">
              <a:avLst/>
            </a:prstGeom>
            <a:noFill/>
          </p:spPr>
          <p:txBody>
            <a:bodyPr wrap="square">
              <a:spAutoFit/>
            </a:bodyPr>
            <a:lstStyle/>
            <a:p>
              <a:pPr algn="ctr" rtl="0">
                <a:spcBef>
                  <a:spcPts val="0"/>
                </a:spcBef>
                <a:spcAft>
                  <a:spcPts val="0"/>
                </a:spcAft>
              </a:pPr>
              <a:r>
                <a:rPr lang="en-GB" sz="800" b="0" i="0" u="none" strike="noStrike" dirty="0" err="1">
                  <a:solidFill>
                    <a:srgbClr val="FFFFFF"/>
                  </a:solidFill>
                  <a:effectLst/>
                  <a:latin typeface="Open Sans" panose="020B0606030504020204" pitchFamily="34" charset="0"/>
                </a:rPr>
                <a:t>Nyakudya</a:t>
              </a:r>
              <a:r>
                <a:rPr lang="en-GB" sz="800" b="0" i="0" u="none" strike="noStrike" dirty="0">
                  <a:solidFill>
                    <a:srgbClr val="FFFFFF"/>
                  </a:solidFill>
                  <a:effectLst/>
                  <a:latin typeface="Open Sans" panose="020B0606030504020204" pitchFamily="34" charset="0"/>
                </a:rPr>
                <a:t> A., </a:t>
              </a:r>
              <a:r>
                <a:rPr lang="en-GB" sz="800" b="0" i="0" u="none" strike="noStrike" dirty="0" err="1">
                  <a:solidFill>
                    <a:srgbClr val="FFFFFF"/>
                  </a:solidFill>
                  <a:effectLst/>
                  <a:latin typeface="Open Sans" panose="020B0606030504020204" pitchFamily="34" charset="0"/>
                </a:rPr>
                <a:t>Tilodi</a:t>
              </a:r>
              <a:r>
                <a:rPr lang="en-GB" sz="800" b="0" i="0" u="none" strike="noStrike" dirty="0">
                  <a:solidFill>
                    <a:srgbClr val="FFFFFF"/>
                  </a:solidFill>
                  <a:effectLst/>
                  <a:latin typeface="Open Sans" panose="020B0606030504020204" pitchFamily="34" charset="0"/>
                </a:rPr>
                <a:t> S., </a:t>
              </a:r>
              <a:r>
                <a:rPr lang="en-GB" sz="800" b="0" i="0" u="none" strike="noStrike" dirty="0" err="1">
                  <a:solidFill>
                    <a:srgbClr val="FFFFFF"/>
                  </a:solidFill>
                  <a:effectLst/>
                  <a:latin typeface="Open Sans" panose="020B0606030504020204" pitchFamily="34" charset="0"/>
                </a:rPr>
                <a:t>Vythilingam</a:t>
              </a:r>
              <a:r>
                <a:rPr lang="en-GB" sz="800" b="0" i="0" u="none" strike="noStrike" dirty="0">
                  <a:solidFill>
                    <a:srgbClr val="FFFFFF"/>
                  </a:solidFill>
                  <a:effectLst/>
                  <a:latin typeface="Open Sans" panose="020B0606030504020204" pitchFamily="34" charset="0"/>
                </a:rPr>
                <a:t> T., 2023.</a:t>
              </a:r>
              <a:br>
                <a:rPr lang="en-GB" sz="800" b="0" i="0" u="none" strike="noStrike" dirty="0">
                  <a:solidFill>
                    <a:srgbClr val="FFFFFF"/>
                  </a:solidFill>
                  <a:effectLst/>
                  <a:latin typeface="Open Sans" panose="020B0606030504020204" pitchFamily="34" charset="0"/>
                </a:rPr>
              </a:br>
              <a:r>
                <a:rPr lang="en-GB" sz="800" b="0" i="0" u="none" strike="noStrike" dirty="0">
                  <a:solidFill>
                    <a:srgbClr val="FFFFFF"/>
                  </a:solidFill>
                  <a:effectLst/>
                  <a:latin typeface="Open Sans" panose="020B0606030504020204" pitchFamily="34" charset="0"/>
                </a:rPr>
                <a:t>Lecture 8: Geospatial Data Management for Energy Access. Release Version 1.0</a:t>
              </a:r>
              <a:br>
                <a:rPr lang="en-GB" sz="800" b="0" i="0" u="none" strike="noStrike" dirty="0">
                  <a:solidFill>
                    <a:srgbClr val="FFFFFF"/>
                  </a:solidFill>
                  <a:effectLst/>
                  <a:latin typeface="Open Sans" panose="020B0606030504020204" pitchFamily="34" charset="0"/>
                </a:rPr>
              </a:br>
              <a:r>
                <a:rPr lang="en-GB" sz="800" b="0" i="0" u="none" strike="noStrike" dirty="0">
                  <a:solidFill>
                    <a:srgbClr val="FFFFFF"/>
                  </a:solidFill>
                  <a:effectLst/>
                  <a:latin typeface="Open Sans" panose="020B0606030504020204" pitchFamily="34" charset="0"/>
                </a:rPr>
                <a:t>[online presentation]. Climate Compatible Growth Programme, Sustainable Energy for All, </a:t>
              </a:r>
              <a:r>
                <a:rPr lang="en-GB" sz="800" b="0" i="0" u="none" strike="noStrike" dirty="0" err="1">
                  <a:solidFill>
                    <a:srgbClr val="FFFFFF"/>
                  </a:solidFill>
                  <a:effectLst/>
                  <a:latin typeface="Open Sans" panose="020B0606030504020204" pitchFamily="34" charset="0"/>
                </a:rPr>
                <a:t>Kartoza</a:t>
              </a:r>
              <a:endParaRPr lang="en-GB" b="0" dirty="0">
                <a:effectLst/>
              </a:endParaRPr>
            </a:p>
            <a:p>
              <a:br>
                <a:rPr lang="en-GB" dirty="0"/>
              </a:br>
              <a:endParaRPr lang="en-GB" dirty="0"/>
            </a:p>
          </p:txBody>
        </p:sp>
      </p:grpSp>
    </p:spTree>
  </p:cSld>
  <p:clrMapOvr>
    <a:masterClrMapping/>
  </p:clrMapOvr>
  <p:transition spd="slow">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98"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2</a:t>
            </a:r>
            <a:endParaRPr lang="en-ZA" sz="1400" b="0" strike="noStrike" spc="-1">
              <a:solidFill>
                <a:srgbClr val="000000"/>
              </a:solidFill>
              <a:latin typeface="Arial"/>
            </a:endParaRPr>
          </a:p>
        </p:txBody>
      </p:sp>
      <p:sp>
        <p:nvSpPr>
          <p:cNvPr id="99" name="Title 10"/>
          <p:cNvSpPr/>
          <p:nvPr/>
        </p:nvSpPr>
        <p:spPr>
          <a:xfrm>
            <a:off x="887040" y="4680"/>
            <a:ext cx="765108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Linking GeoNode to a GIS</a:t>
            </a:r>
            <a:endParaRPr lang="en-ZA" sz="4400" b="0" strike="noStrike" spc="-1">
              <a:solidFill>
                <a:srgbClr val="000000"/>
              </a:solidFill>
              <a:latin typeface="Arial"/>
            </a:endParaRPr>
          </a:p>
        </p:txBody>
      </p:sp>
      <p:sp>
        <p:nvSpPr>
          <p:cNvPr id="100" name="PlaceHolder 1"/>
          <p:cNvSpPr>
            <a:spLocks noGrp="1"/>
          </p:cNvSpPr>
          <p:nvPr>
            <p:ph/>
          </p:nvPr>
        </p:nvSpPr>
        <p:spPr>
          <a:xfrm>
            <a:off x="838080" y="1825560"/>
            <a:ext cx="10647720" cy="3868920"/>
          </a:xfrm>
          <a:prstGeom prst="rect">
            <a:avLst/>
          </a:prstGeom>
          <a:noFill/>
          <a:ln w="0">
            <a:noFill/>
          </a:ln>
        </p:spPr>
        <p:txBody>
          <a:bodyPr anchor="t">
            <a:normAutofit/>
          </a:bodyPr>
          <a:lstStyle/>
          <a:p>
            <a:pPr indent="0">
              <a:lnSpc>
                <a:spcPct val="150000"/>
              </a:lnSpc>
              <a:spcBef>
                <a:spcPts val="1001"/>
              </a:spcBef>
              <a:buNone/>
              <a:tabLst>
                <a:tab pos="0" algn="l"/>
              </a:tabLst>
            </a:pPr>
            <a:r>
              <a:rPr lang="en-GB" sz="2000" b="0" strike="noStrike" spc="-1">
                <a:solidFill>
                  <a:srgbClr val="000000"/>
                </a:solidFill>
                <a:latin typeface="Open Sans"/>
              </a:rPr>
              <a:t>In the previous lecture you learnt about connecting an SDI platform (GeoNode) with a GIS software platform such as QGIS.</a:t>
            </a:r>
            <a:endParaRPr lang="en-US" sz="2000" b="0" strike="noStrike" spc="-1">
              <a:solidFill>
                <a:srgbClr val="000000"/>
              </a:solidFill>
              <a:latin typeface="Calibri"/>
            </a:endParaRPr>
          </a:p>
          <a:p>
            <a:pPr indent="0">
              <a:lnSpc>
                <a:spcPct val="150000"/>
              </a:lnSpc>
              <a:spcBef>
                <a:spcPts val="1001"/>
              </a:spcBef>
              <a:buNone/>
              <a:tabLst>
                <a:tab pos="0" algn="l"/>
              </a:tabLst>
            </a:pPr>
            <a:r>
              <a:rPr lang="en-GB" sz="2000" b="0" strike="noStrike" spc="-1">
                <a:solidFill>
                  <a:srgbClr val="000000"/>
                </a:solidFill>
                <a:latin typeface="Open Sans"/>
              </a:rPr>
              <a:t>The GeoNode plugin in QGIS is not the only option available to connect with your SDI platform. Connecting to GeoNode through QGIS can also be done through the MetaSearch plugin. Metadata Capture can also be done in QGIS and exported to a format that is usable for ingestion in GeoNode or natively in GeoNode.</a:t>
            </a:r>
            <a:endParaRPr lang="en-US" sz="2000" b="0" strike="noStrike" spc="-1">
              <a:solidFill>
                <a:srgbClr val="000000"/>
              </a:solidFill>
              <a:latin typeface="Calibri"/>
            </a:endParaRPr>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02"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3</a:t>
            </a:r>
            <a:endParaRPr lang="en-ZA" sz="1400" b="0" strike="noStrike" spc="-1">
              <a:solidFill>
                <a:srgbClr val="000000"/>
              </a:solidFill>
              <a:latin typeface="Arial"/>
            </a:endParaRPr>
          </a:p>
        </p:txBody>
      </p:sp>
      <p:sp>
        <p:nvSpPr>
          <p:cNvPr id="103" name="Title 10"/>
          <p:cNvSpPr/>
          <p:nvPr/>
        </p:nvSpPr>
        <p:spPr>
          <a:xfrm>
            <a:off x="887040" y="4680"/>
            <a:ext cx="765108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Linking GeoNode to a GIS</a:t>
            </a:r>
            <a:endParaRPr lang="en-ZA" sz="4400" b="0" strike="noStrike" spc="-1">
              <a:solidFill>
                <a:srgbClr val="000000"/>
              </a:solidFill>
              <a:latin typeface="Arial"/>
            </a:endParaRPr>
          </a:p>
        </p:txBody>
      </p:sp>
      <p:sp>
        <p:nvSpPr>
          <p:cNvPr id="104" name="PlaceHolder 1"/>
          <p:cNvSpPr>
            <a:spLocks noGrp="1"/>
          </p:cNvSpPr>
          <p:nvPr>
            <p:ph/>
          </p:nvPr>
        </p:nvSpPr>
        <p:spPr>
          <a:xfrm>
            <a:off x="403200" y="2323800"/>
            <a:ext cx="4407120" cy="3243240"/>
          </a:xfrm>
          <a:prstGeom prst="rect">
            <a:avLst/>
          </a:prstGeom>
          <a:noFill/>
          <a:ln w="0">
            <a:noFill/>
          </a:ln>
        </p:spPr>
        <p:txBody>
          <a:bodyPr anchor="t">
            <a:normAutofit/>
          </a:bodyPr>
          <a:lstStyle/>
          <a:p>
            <a:pPr indent="0">
              <a:lnSpc>
                <a:spcPct val="150000"/>
              </a:lnSpc>
              <a:spcBef>
                <a:spcPts val="1001"/>
              </a:spcBef>
              <a:buNone/>
              <a:tabLst>
                <a:tab pos="0" algn="l"/>
              </a:tabLst>
            </a:pPr>
            <a:r>
              <a:rPr lang="en-GB" sz="2000" b="0" u="sng" strike="noStrike" spc="-1">
                <a:solidFill>
                  <a:srgbClr val="0563C1"/>
                </a:solidFill>
                <a:uFillTx/>
                <a:latin typeface="Open Sans"/>
                <a:hlinkClick r:id="rId4"/>
              </a:rPr>
              <a:t>MetaSearch</a:t>
            </a:r>
            <a:r>
              <a:rPr lang="en-GB" sz="2000" b="0" strike="noStrike" spc="-1">
                <a:solidFill>
                  <a:srgbClr val="000000"/>
                </a:solidFill>
                <a:latin typeface="Open Sans"/>
              </a:rPr>
              <a:t> is a plugin in QGIS used to interact with metadata catalogue services, that support both the OGC API – Records and OGC Catalogue Service for the Web (CSW) standards.</a:t>
            </a:r>
            <a:endParaRPr lang="en-US" sz="2000" b="0" strike="noStrike" spc="-1">
              <a:solidFill>
                <a:srgbClr val="000000"/>
              </a:solidFill>
              <a:latin typeface="Calibri"/>
            </a:endParaRPr>
          </a:p>
        </p:txBody>
      </p:sp>
      <p:pic>
        <p:nvPicPr>
          <p:cNvPr id="105" name="Picture 4"/>
          <p:cNvPicPr/>
          <p:nvPr/>
        </p:nvPicPr>
        <p:blipFill>
          <a:blip r:embed="rId5"/>
          <a:stretch/>
        </p:blipFill>
        <p:spPr>
          <a:xfrm>
            <a:off x="5074560" y="2039040"/>
            <a:ext cx="6523920" cy="3441960"/>
          </a:xfrm>
          <a:prstGeom prst="rect">
            <a:avLst/>
          </a:prstGeom>
          <a:ln w="0">
            <a:noFill/>
          </a:ln>
        </p:spPr>
      </p:pic>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07"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4</a:t>
            </a:r>
            <a:endParaRPr lang="en-ZA" sz="1400" b="0" strike="noStrike" spc="-1">
              <a:solidFill>
                <a:srgbClr val="000000"/>
              </a:solidFill>
              <a:latin typeface="Arial"/>
            </a:endParaRPr>
          </a:p>
        </p:txBody>
      </p:sp>
      <p:sp>
        <p:nvSpPr>
          <p:cNvPr id="108"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8.1 Map Layer Styling and Cartography</a:t>
            </a:r>
            <a:endParaRPr lang="en-ZA" sz="4400" b="0" strike="noStrike" spc="-1">
              <a:solidFill>
                <a:srgbClr val="000000"/>
              </a:solidFill>
              <a:latin typeface="Arial"/>
            </a:endParaRPr>
          </a:p>
        </p:txBody>
      </p:sp>
      <p:sp>
        <p:nvSpPr>
          <p:cNvPr id="109" name="PlaceHolder 1"/>
          <p:cNvSpPr>
            <a:spLocks noGrp="1"/>
          </p:cNvSpPr>
          <p:nvPr>
            <p:ph/>
          </p:nvPr>
        </p:nvSpPr>
        <p:spPr>
          <a:xfrm>
            <a:off x="403200" y="2323800"/>
            <a:ext cx="11082600" cy="3243240"/>
          </a:xfrm>
          <a:prstGeom prst="rect">
            <a:avLst/>
          </a:prstGeom>
          <a:noFill/>
          <a:ln w="0">
            <a:noFill/>
          </a:ln>
        </p:spPr>
        <p:txBody>
          <a:bodyPr anchor="t">
            <a:normAutofit fontScale="87000"/>
          </a:bodyPr>
          <a:lstStyle/>
          <a:p>
            <a:pPr indent="0">
              <a:lnSpc>
                <a:spcPct val="150000"/>
              </a:lnSpc>
              <a:spcBef>
                <a:spcPts val="1001"/>
              </a:spcBef>
              <a:buNone/>
              <a:tabLst>
                <a:tab pos="0" algn="l"/>
              </a:tabLst>
            </a:pPr>
            <a:r>
              <a:rPr lang="en-GB" sz="2000" b="0" strike="noStrike" spc="-1">
                <a:solidFill>
                  <a:srgbClr val="000000"/>
                </a:solidFill>
                <a:latin typeface="Open Sans"/>
              </a:rPr>
              <a:t>You can establish a connection between your SDI and QGIS using the MetaSearch or GeoNode plugin providers. QGIS provides the following functionality:</a:t>
            </a:r>
            <a:endParaRPr lang="en-US" sz="2000" b="0" strike="noStrike" spc="-1">
              <a:solidFill>
                <a:srgbClr val="000000"/>
              </a:solidFill>
              <a:latin typeface="Calibri"/>
            </a:endParaRPr>
          </a:p>
          <a:p>
            <a:pPr indent="0">
              <a:lnSpc>
                <a:spcPct val="150000"/>
              </a:lnSpc>
              <a:spcBef>
                <a:spcPts val="1001"/>
              </a:spcBef>
              <a:buNone/>
              <a:tabLst>
                <a:tab pos="0" algn="l"/>
              </a:tabLst>
            </a:pPr>
            <a:r>
              <a:rPr lang="en-GB" sz="2000" b="0" strike="noStrike" spc="-1">
                <a:solidFill>
                  <a:srgbClr val="000000"/>
                </a:solidFill>
                <a:latin typeface="Open Sans"/>
              </a:rPr>
              <a:t>    • Loading a vector layer (WFS) from the service endpoint of your SDI instance.</a:t>
            </a:r>
            <a:endParaRPr lang="en-US" sz="2000" b="0" strike="noStrike" spc="-1">
              <a:solidFill>
                <a:srgbClr val="000000"/>
              </a:solidFill>
              <a:latin typeface="Calibri"/>
            </a:endParaRPr>
          </a:p>
          <a:p>
            <a:pPr indent="0">
              <a:lnSpc>
                <a:spcPct val="150000"/>
              </a:lnSpc>
              <a:spcBef>
                <a:spcPts val="1001"/>
              </a:spcBef>
              <a:buNone/>
              <a:tabLst>
                <a:tab pos="0" algn="l"/>
              </a:tabLst>
            </a:pPr>
            <a:r>
              <a:rPr lang="en-GB" sz="2000" b="0" strike="noStrike" spc="-1">
                <a:solidFill>
                  <a:srgbClr val="000000"/>
                </a:solidFill>
                <a:latin typeface="Open Sans"/>
              </a:rPr>
              <a:t>    • Inspecting the vector layer using the tools available in QGIS.</a:t>
            </a:r>
            <a:endParaRPr lang="en-US" sz="2000" b="0" strike="noStrike" spc="-1">
              <a:solidFill>
                <a:srgbClr val="000000"/>
              </a:solidFill>
              <a:latin typeface="Calibri"/>
            </a:endParaRPr>
          </a:p>
          <a:p>
            <a:pPr indent="0">
              <a:lnSpc>
                <a:spcPct val="150000"/>
              </a:lnSpc>
              <a:spcBef>
                <a:spcPts val="1001"/>
              </a:spcBef>
              <a:buNone/>
              <a:tabLst>
                <a:tab pos="0" algn="l"/>
              </a:tabLst>
            </a:pPr>
            <a:r>
              <a:rPr lang="en-GB" sz="2000" b="0" strike="noStrike" spc="-1">
                <a:solidFill>
                  <a:srgbClr val="000000"/>
                </a:solidFill>
                <a:latin typeface="Open Sans"/>
              </a:rPr>
              <a:t>    • Determining a suitable symbology to apply to your vector layer.</a:t>
            </a:r>
            <a:endParaRPr lang="en-US" sz="2000" b="0" strike="noStrike" spc="-1">
              <a:solidFill>
                <a:srgbClr val="000000"/>
              </a:solidFill>
              <a:latin typeface="Calibri"/>
            </a:endParaRPr>
          </a:p>
          <a:p>
            <a:pPr indent="0">
              <a:lnSpc>
                <a:spcPct val="150000"/>
              </a:lnSpc>
              <a:spcBef>
                <a:spcPts val="1001"/>
              </a:spcBef>
              <a:buNone/>
              <a:tabLst>
                <a:tab pos="0" algn="l"/>
              </a:tabLst>
            </a:pPr>
            <a:r>
              <a:rPr lang="en-GB" sz="2000" b="0" strike="noStrike" spc="-1">
                <a:solidFill>
                  <a:srgbClr val="000000"/>
                </a:solidFill>
                <a:latin typeface="Open Sans"/>
              </a:rPr>
              <a:t>    • Exporting the symbology rules to a format (Styled Layer Descriptor(SLD)) that is usable in GeoNode.</a:t>
            </a:r>
            <a:endParaRPr lang="en-US" sz="2000" b="0" strike="noStrike" spc="-1">
              <a:solidFill>
                <a:srgbClr val="000000"/>
              </a:solidFill>
              <a:latin typeface="Calibri"/>
            </a:endParaRPr>
          </a:p>
        </p:txBody>
      </p:sp>
      <p:sp>
        <p:nvSpPr>
          <p:cNvPr id="110" name="TextBox 6"/>
          <p:cNvSpPr/>
          <p:nvPr/>
        </p:nvSpPr>
        <p:spPr>
          <a:xfrm>
            <a:off x="403200" y="1664280"/>
            <a:ext cx="6207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Cartography in QGIS</a:t>
            </a:r>
            <a:endParaRPr lang="en-ZA" sz="2000" b="0" strike="noStrike" spc="-1">
              <a:solidFill>
                <a:srgbClr val="000000"/>
              </a:solidFill>
              <a:latin typeface="Arial"/>
            </a:endParaRPr>
          </a:p>
        </p:txBody>
      </p:sp>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12"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5</a:t>
            </a:r>
            <a:endParaRPr lang="en-ZA" sz="1400" b="0" strike="noStrike" spc="-1">
              <a:solidFill>
                <a:srgbClr val="000000"/>
              </a:solidFill>
              <a:latin typeface="Arial"/>
            </a:endParaRPr>
          </a:p>
        </p:txBody>
      </p:sp>
      <p:sp>
        <p:nvSpPr>
          <p:cNvPr id="113"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8.1 Map Layer Styling and Cartography</a:t>
            </a:r>
            <a:endParaRPr lang="en-ZA" sz="4400" b="0" strike="noStrike" spc="-1">
              <a:solidFill>
                <a:srgbClr val="000000"/>
              </a:solidFill>
              <a:latin typeface="Arial"/>
            </a:endParaRPr>
          </a:p>
        </p:txBody>
      </p:sp>
      <p:sp>
        <p:nvSpPr>
          <p:cNvPr id="114" name="PlaceHolder 1"/>
          <p:cNvSpPr>
            <a:spLocks noGrp="1"/>
          </p:cNvSpPr>
          <p:nvPr>
            <p:ph/>
          </p:nvPr>
        </p:nvSpPr>
        <p:spPr>
          <a:xfrm>
            <a:off x="403200" y="2323800"/>
            <a:ext cx="5291280" cy="3243240"/>
          </a:xfrm>
          <a:prstGeom prst="rect">
            <a:avLst/>
          </a:prstGeom>
          <a:noFill/>
          <a:ln w="0">
            <a:noFill/>
          </a:ln>
        </p:spPr>
        <p:txBody>
          <a:bodyPr anchor="t">
            <a:normAutofit fontScale="99500" lnSpcReduction="10000"/>
          </a:bodyPr>
          <a:lstStyle/>
          <a:p>
            <a:pPr indent="0">
              <a:lnSpc>
                <a:spcPct val="150000"/>
              </a:lnSpc>
              <a:spcBef>
                <a:spcPts val="1001"/>
              </a:spcBef>
              <a:buNone/>
              <a:tabLst>
                <a:tab pos="0" algn="l"/>
              </a:tabLst>
            </a:pPr>
            <a:r>
              <a:rPr lang="en-GB" sz="2000" b="0" strike="noStrike" spc="-1">
                <a:solidFill>
                  <a:srgbClr val="000000"/>
                </a:solidFill>
                <a:latin typeface="Open Sans"/>
              </a:rPr>
              <a:t>The </a:t>
            </a:r>
            <a:r>
              <a:rPr lang="en-GB" sz="2000" b="0" u="sng" strike="noStrike" spc="-1">
                <a:solidFill>
                  <a:srgbClr val="0563C1"/>
                </a:solidFill>
                <a:uFillTx/>
                <a:latin typeface="Open Sans"/>
                <a:hlinkClick r:id="rId4"/>
              </a:rPr>
              <a:t>symbology</a:t>
            </a:r>
            <a:r>
              <a:rPr lang="en-GB" sz="2000" b="0" strike="noStrike" spc="-1">
                <a:solidFill>
                  <a:srgbClr val="000000"/>
                </a:solidFill>
                <a:latin typeface="Open Sans"/>
              </a:rPr>
              <a:t> of a layer is its visual appearance on the map. The basic strength of GIS over other ways of representing data with spatial aspects is that with GIS, you have a dynamic visual representation of the data you’re working with.</a:t>
            </a:r>
            <a:endParaRPr lang="en-US" sz="2000" b="0" strike="noStrike" spc="-1">
              <a:solidFill>
                <a:srgbClr val="000000"/>
              </a:solidFill>
              <a:latin typeface="Calibri"/>
            </a:endParaRPr>
          </a:p>
        </p:txBody>
      </p:sp>
      <p:sp>
        <p:nvSpPr>
          <p:cNvPr id="115" name="TextBox 6"/>
          <p:cNvSpPr/>
          <p:nvPr/>
        </p:nvSpPr>
        <p:spPr>
          <a:xfrm>
            <a:off x="403200" y="1664280"/>
            <a:ext cx="6207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Symbology Types in QGIS</a:t>
            </a:r>
            <a:endParaRPr lang="en-ZA" sz="2000" b="0" strike="noStrike" spc="-1">
              <a:solidFill>
                <a:srgbClr val="000000"/>
              </a:solidFill>
              <a:latin typeface="Arial"/>
            </a:endParaRPr>
          </a:p>
        </p:txBody>
      </p:sp>
      <p:pic>
        <p:nvPicPr>
          <p:cNvPr id="116" name="Picture 4"/>
          <p:cNvPicPr/>
          <p:nvPr/>
        </p:nvPicPr>
        <p:blipFill>
          <a:blip r:embed="rId5"/>
          <a:stretch/>
        </p:blipFill>
        <p:spPr>
          <a:xfrm>
            <a:off x="5546160" y="1690920"/>
            <a:ext cx="6052320" cy="4071960"/>
          </a:xfrm>
          <a:prstGeom prst="rect">
            <a:avLst/>
          </a:prstGeom>
          <a:ln w="0">
            <a:noFill/>
          </a:ln>
        </p:spPr>
      </p:pic>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18"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6</a:t>
            </a:r>
            <a:endParaRPr lang="en-ZA" sz="1400" b="0" strike="noStrike" spc="-1">
              <a:solidFill>
                <a:srgbClr val="000000"/>
              </a:solidFill>
              <a:latin typeface="Arial"/>
            </a:endParaRPr>
          </a:p>
        </p:txBody>
      </p:sp>
      <p:sp>
        <p:nvSpPr>
          <p:cNvPr id="119"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8.1 Map Layer Styling and Cartography</a:t>
            </a:r>
            <a:endParaRPr lang="en-ZA" sz="4400" b="0" strike="noStrike" spc="-1">
              <a:solidFill>
                <a:srgbClr val="000000"/>
              </a:solidFill>
              <a:latin typeface="Arial"/>
            </a:endParaRPr>
          </a:p>
        </p:txBody>
      </p:sp>
      <p:sp>
        <p:nvSpPr>
          <p:cNvPr id="120" name="PlaceHolder 1"/>
          <p:cNvSpPr>
            <a:spLocks noGrp="1"/>
          </p:cNvSpPr>
          <p:nvPr>
            <p:ph/>
          </p:nvPr>
        </p:nvSpPr>
        <p:spPr>
          <a:xfrm>
            <a:off x="403200" y="2224800"/>
            <a:ext cx="11372400" cy="1384200"/>
          </a:xfrm>
          <a:prstGeom prst="rect">
            <a:avLst/>
          </a:prstGeom>
          <a:noFill/>
          <a:ln w="0">
            <a:noFill/>
          </a:ln>
        </p:spPr>
        <p:txBody>
          <a:bodyPr anchor="t">
            <a:noAutofit/>
          </a:bodyPr>
          <a:lstStyle/>
          <a:p>
            <a:pPr indent="0">
              <a:lnSpc>
                <a:spcPct val="150000"/>
              </a:lnSpc>
              <a:spcBef>
                <a:spcPts val="1001"/>
              </a:spcBef>
              <a:buNone/>
              <a:tabLst>
                <a:tab pos="0" algn="l"/>
              </a:tabLst>
            </a:pPr>
            <a:r>
              <a:rPr lang="en-GB" sz="1800" b="0" strike="noStrike" spc="-1">
                <a:solidFill>
                  <a:srgbClr val="000000"/>
                </a:solidFill>
                <a:latin typeface="Open Sans"/>
              </a:rPr>
              <a:t>Choose appropriate </a:t>
            </a:r>
            <a:r>
              <a:rPr lang="en-GB" sz="1800" b="0" u="sng" strike="noStrike" spc="-1">
                <a:solidFill>
                  <a:srgbClr val="0563C1"/>
                </a:solidFill>
                <a:uFillTx/>
                <a:latin typeface="Open Sans"/>
                <a:hlinkClick r:id="rId4"/>
              </a:rPr>
              <a:t>symbology</a:t>
            </a:r>
            <a:r>
              <a:rPr lang="en-GB" sz="1800" b="0" strike="noStrike" spc="-1">
                <a:solidFill>
                  <a:srgbClr val="000000"/>
                </a:solidFill>
                <a:latin typeface="Open Sans"/>
              </a:rPr>
              <a:t>, </a:t>
            </a:r>
            <a:r>
              <a:rPr lang="en-GB" sz="1800" b="0" u="sng" strike="noStrike" spc="-1">
                <a:solidFill>
                  <a:srgbClr val="0563C1"/>
                </a:solidFill>
                <a:uFillTx/>
                <a:latin typeface="Open Sans"/>
                <a:hlinkClick r:id="rId5"/>
              </a:rPr>
              <a:t>colour schemes</a:t>
            </a:r>
            <a:r>
              <a:rPr lang="en-GB" sz="1800" b="0" strike="noStrike" spc="-1">
                <a:solidFill>
                  <a:srgbClr val="000000"/>
                </a:solidFill>
                <a:latin typeface="Open Sans"/>
              </a:rPr>
              <a:t>, and </a:t>
            </a:r>
            <a:r>
              <a:rPr lang="en-GB" sz="1800" b="0" u="sng" strike="noStrike" spc="-1">
                <a:solidFill>
                  <a:srgbClr val="0563C1"/>
                </a:solidFill>
                <a:uFillTx/>
                <a:latin typeface="Open Sans"/>
                <a:hlinkClick r:id="rId6"/>
              </a:rPr>
              <a:t>labelling techniques </a:t>
            </a:r>
            <a:r>
              <a:rPr lang="en-GB" sz="1800" b="0" strike="noStrike" spc="-1">
                <a:solidFill>
                  <a:srgbClr val="000000"/>
                </a:solidFill>
                <a:latin typeface="Open Sans"/>
              </a:rPr>
              <a:t>for map layers to effectively communicate spatial information.</a:t>
            </a:r>
            <a:endParaRPr lang="en-US" sz="1800" b="0" strike="noStrike" spc="-1">
              <a:solidFill>
                <a:srgbClr val="000000"/>
              </a:solidFill>
              <a:latin typeface="Calibri"/>
            </a:endParaRPr>
          </a:p>
        </p:txBody>
      </p:sp>
      <p:sp>
        <p:nvSpPr>
          <p:cNvPr id="121" name="TextBox 6"/>
          <p:cNvSpPr/>
          <p:nvPr/>
        </p:nvSpPr>
        <p:spPr>
          <a:xfrm>
            <a:off x="403200" y="1664280"/>
            <a:ext cx="6207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Symbology Types in QGIS</a:t>
            </a:r>
            <a:endParaRPr lang="en-ZA" sz="2000" b="0" strike="noStrike" spc="-1">
              <a:solidFill>
                <a:srgbClr val="000000"/>
              </a:solidFill>
              <a:latin typeface="Arial"/>
            </a:endParaRPr>
          </a:p>
        </p:txBody>
      </p:sp>
      <p:pic>
        <p:nvPicPr>
          <p:cNvPr id="122" name="Picture 10"/>
          <p:cNvPicPr/>
          <p:nvPr/>
        </p:nvPicPr>
        <p:blipFill>
          <a:blip r:embed="rId7"/>
          <a:stretch/>
        </p:blipFill>
        <p:spPr>
          <a:xfrm>
            <a:off x="4502520" y="2915280"/>
            <a:ext cx="5593680" cy="3395160"/>
          </a:xfrm>
          <a:prstGeom prst="rect">
            <a:avLst/>
          </a:prstGeom>
          <a:ln w="0">
            <a:noFill/>
          </a:ln>
        </p:spPr>
      </p:pic>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2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7</a:t>
            </a:r>
            <a:endParaRPr lang="en-ZA" sz="1400" b="0" strike="noStrike" spc="-1">
              <a:solidFill>
                <a:srgbClr val="000000"/>
              </a:solidFill>
              <a:latin typeface="Arial"/>
            </a:endParaRPr>
          </a:p>
        </p:txBody>
      </p:sp>
      <p:sp>
        <p:nvSpPr>
          <p:cNvPr id="125"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8.1 Map Layer Styling and Cartography</a:t>
            </a:r>
            <a:endParaRPr lang="en-ZA" sz="4400" b="0" strike="noStrike" spc="-1">
              <a:solidFill>
                <a:srgbClr val="000000"/>
              </a:solidFill>
              <a:latin typeface="Arial"/>
            </a:endParaRPr>
          </a:p>
        </p:txBody>
      </p:sp>
      <p:sp>
        <p:nvSpPr>
          <p:cNvPr id="126" name="TextBox 6"/>
          <p:cNvSpPr/>
          <p:nvPr/>
        </p:nvSpPr>
        <p:spPr>
          <a:xfrm>
            <a:off x="403200" y="1664280"/>
            <a:ext cx="6207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Symbology Types in QGIS</a:t>
            </a:r>
            <a:endParaRPr lang="en-ZA" sz="2000" b="0" strike="noStrike" spc="-1">
              <a:solidFill>
                <a:srgbClr val="000000"/>
              </a:solidFill>
              <a:latin typeface="Arial"/>
            </a:endParaRPr>
          </a:p>
        </p:txBody>
      </p:sp>
      <p:pic>
        <p:nvPicPr>
          <p:cNvPr id="127" name="Picture 7"/>
          <p:cNvPicPr/>
          <p:nvPr/>
        </p:nvPicPr>
        <p:blipFill>
          <a:blip r:embed="rId4"/>
          <a:stretch/>
        </p:blipFill>
        <p:spPr>
          <a:xfrm>
            <a:off x="3255120" y="2133000"/>
            <a:ext cx="6712560" cy="4014000"/>
          </a:xfrm>
          <a:prstGeom prst="rect">
            <a:avLst/>
          </a:prstGeom>
          <a:ln w="0">
            <a:noFill/>
          </a:ln>
        </p:spPr>
      </p:pic>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29"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8</a:t>
            </a:r>
            <a:endParaRPr lang="en-ZA" sz="1400" b="0" strike="noStrike" spc="-1">
              <a:solidFill>
                <a:srgbClr val="000000"/>
              </a:solidFill>
              <a:latin typeface="Arial"/>
            </a:endParaRPr>
          </a:p>
        </p:txBody>
      </p:sp>
      <p:sp>
        <p:nvSpPr>
          <p:cNvPr id="130"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8.1 Map Layer Styling and Cartography</a:t>
            </a:r>
            <a:endParaRPr lang="en-ZA" sz="4400" b="0" strike="noStrike" spc="-1">
              <a:solidFill>
                <a:srgbClr val="000000"/>
              </a:solidFill>
              <a:latin typeface="Arial"/>
            </a:endParaRPr>
          </a:p>
        </p:txBody>
      </p:sp>
      <p:sp>
        <p:nvSpPr>
          <p:cNvPr id="131" name="TextBox 6"/>
          <p:cNvSpPr/>
          <p:nvPr/>
        </p:nvSpPr>
        <p:spPr>
          <a:xfrm>
            <a:off x="403200" y="1664280"/>
            <a:ext cx="6207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Symbology Types in QGIS</a:t>
            </a:r>
            <a:endParaRPr lang="en-ZA" sz="2000" b="0" strike="noStrike" spc="-1">
              <a:solidFill>
                <a:srgbClr val="000000"/>
              </a:solidFill>
              <a:latin typeface="Arial"/>
            </a:endParaRPr>
          </a:p>
        </p:txBody>
      </p:sp>
      <p:pic>
        <p:nvPicPr>
          <p:cNvPr id="132" name="Picture 12"/>
          <p:cNvPicPr/>
          <p:nvPr/>
        </p:nvPicPr>
        <p:blipFill>
          <a:blip r:embed="rId4"/>
          <a:stretch/>
        </p:blipFill>
        <p:spPr>
          <a:xfrm>
            <a:off x="2939040" y="2194920"/>
            <a:ext cx="6547320" cy="4015440"/>
          </a:xfrm>
          <a:prstGeom prst="rect">
            <a:avLst/>
          </a:prstGeom>
          <a:ln w="0">
            <a:noFill/>
          </a:ln>
        </p:spPr>
      </p:pic>
    </p:spTree>
  </p:cSld>
  <p:clrMapOvr>
    <a:masterClrMapping/>
  </p:clrMapOvr>
  <p:transition spd="slow">
    <p:push dir="r"/>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2117</TotalTime>
  <Words>2897</Words>
  <Application>Microsoft Office PowerPoint</Application>
  <PresentationFormat>Widescreen</PresentationFormat>
  <Paragraphs>271</Paragraphs>
  <Slides>29</Slides>
  <Notes>27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Arial</vt:lpstr>
      <vt:lpstr>Calibri</vt:lpstr>
      <vt:lpstr>Calibri Light</vt:lpstr>
      <vt:lpstr>Open Sans</vt:lpstr>
      <vt:lpstr>Open Sans </vt:lpstr>
      <vt:lpstr>Open Sans ExtraBold</vt:lpstr>
      <vt:lpstr>Söhne</vt:lpstr>
      <vt:lpstr>Symbol</vt:lpstr>
      <vt:lpstr>Times New Roman</vt:lpstr>
      <vt:lpstr>Wingdings</vt:lpstr>
      <vt:lpstr>Office Theme</vt:lpstr>
      <vt:lpstr>Office Theme</vt:lpstr>
      <vt:lpstr>LECTURE 8 SETTING UP AN SDI ECOSYSTEM FROM THE BEGINNING Part 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Sarel Greyling</dc:creator>
  <dc:description/>
  <cp:lastModifiedBy>Ashutosh.Bhagurkar</cp:lastModifiedBy>
  <cp:revision>228</cp:revision>
  <dcterms:created xsi:type="dcterms:W3CDTF">2021-02-10T16:48:02Z</dcterms:created>
  <dcterms:modified xsi:type="dcterms:W3CDTF">2024-11-02T20:28:49Z</dcterms:modified>
  <dc:language>en-ZA</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Notes">
    <vt:i4>28</vt:i4>
  </property>
  <property fmtid="{D5CDD505-2E9C-101B-9397-08002B2CF9AE}" pid="4" name="PresentationFormat">
    <vt:lpwstr>Widescreen</vt:lpwstr>
  </property>
  <property fmtid="{D5CDD505-2E9C-101B-9397-08002B2CF9AE}" pid="5" name="Slides">
    <vt:i4>28</vt:i4>
  </property>
</Properties>
</file>