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4p8i+ILUuQS9f7a/rzJaAQ==" hashData="Rk+/ZEVoyNHuu4UtP7tfUoL0BzzCG+E2VF0ut3u/tgBpeBZcu0Hmhc8yg+RyaETFbjumgINt2LOZ1OYHBHevw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FBEC50-B27B-4FD7-BB00-6CD9362985FD}" v="3" dt="2024-06-21T13:50:06.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7"/>
    <p:restoredTop sz="96357" autoAdjust="0"/>
  </p:normalViewPr>
  <p:slideViewPr>
    <p:cSldViewPr snapToGrid="0">
      <p:cViewPr varScale="1">
        <p:scale>
          <a:sx n="114" d="100"/>
          <a:sy n="114" d="100"/>
        </p:scale>
        <p:origin x="58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64EEC16A-9E78-4838-A533-567A61CD572D}"/>
    <pc:docChg chg="modSld">
      <pc:chgData name="Naomi Tan" userId="8ce5270c-ec91-47e3-b3ed-c9746ddfe401" providerId="ADAL" clId="{64EEC16A-9E78-4838-A533-567A61CD572D}" dt="2022-08-29T11:36:44.921" v="1" actId="20577"/>
      <pc:docMkLst>
        <pc:docMk/>
      </pc:docMkLst>
      <pc:sldChg chg="modSp mod">
        <pc:chgData name="Naomi Tan" userId="8ce5270c-ec91-47e3-b3ed-c9746ddfe401" providerId="ADAL" clId="{64EEC16A-9E78-4838-A533-567A61CD572D}" dt="2022-08-29T11:36:44.921" v="1" actId="20577"/>
        <pc:sldMkLst>
          <pc:docMk/>
          <pc:sldMk cId="2559802330" sldId="256"/>
        </pc:sldMkLst>
        <pc:spChg chg="mod">
          <ac:chgData name="Naomi Tan" userId="8ce5270c-ec91-47e3-b3ed-c9746ddfe401" providerId="ADAL" clId="{64EEC16A-9E78-4838-A533-567A61CD572D}" dt="2022-08-29T11:36:44.921" v="1" actId="20577"/>
          <ac:spMkLst>
            <pc:docMk/>
            <pc:sldMk cId="2559802330" sldId="256"/>
            <ac:spMk id="11" creationId="{5CAD42FF-2612-4F84-AF7B-46FE1FA866CA}"/>
          </ac:spMkLst>
        </pc:spChg>
      </pc:sldChg>
    </pc:docChg>
  </pc:docChgLst>
  <pc:docChgLst>
    <pc:chgData name="Naomi Tan" userId="8ce5270c-ec91-47e3-b3ed-c9746ddfe401" providerId="ADAL" clId="{10CA4403-BD77-44E0-A5FE-6D9723AF86C6}"/>
    <pc:docChg chg="modSld">
      <pc:chgData name="Naomi Tan" userId="8ce5270c-ec91-47e3-b3ed-c9746ddfe401" providerId="ADAL" clId="{10CA4403-BD77-44E0-A5FE-6D9723AF86C6}" dt="2022-08-11T10:35:32.647" v="9" actId="20577"/>
      <pc:docMkLst>
        <pc:docMk/>
      </pc:docMkLst>
      <pc:sldChg chg="modSp mod">
        <pc:chgData name="Naomi Tan" userId="8ce5270c-ec91-47e3-b3ed-c9746ddfe401" providerId="ADAL" clId="{10CA4403-BD77-44E0-A5FE-6D9723AF86C6}" dt="2022-08-11T10:35:32.647" v="9" actId="20577"/>
        <pc:sldMkLst>
          <pc:docMk/>
          <pc:sldMk cId="3844424903" sldId="262"/>
        </pc:sldMkLst>
        <pc:spChg chg="mod">
          <ac:chgData name="Naomi Tan" userId="8ce5270c-ec91-47e3-b3ed-c9746ddfe401" providerId="ADAL" clId="{10CA4403-BD77-44E0-A5FE-6D9723AF86C6}" dt="2022-08-11T10:35:32.647" v="9" actId="20577"/>
          <ac:spMkLst>
            <pc:docMk/>
            <pc:sldMk cId="3844424903" sldId="262"/>
            <ac:spMk id="4" creationId="{0F049C69-7550-4EF0-8FFC-B4AF4DC40AAC}"/>
          </ac:spMkLst>
        </pc:spChg>
      </pc:sldChg>
    </pc:docChg>
  </pc:docChgLst>
  <pc:docChgLst>
    <pc:chgData name="Pacifique  Koshikwinja Matabishi" userId="b883134d-80e9-442d-8aca-c31300c49644" providerId="ADAL" clId="{78FBEC50-B27B-4FD7-BB00-6CD9362985FD}"/>
    <pc:docChg chg="custSel modSld">
      <pc:chgData name="Pacifique  Koshikwinja Matabishi" userId="b883134d-80e9-442d-8aca-c31300c49644" providerId="ADAL" clId="{78FBEC50-B27B-4FD7-BB00-6CD9362985FD}" dt="2024-06-21T14:15:33.371" v="519" actId="20577"/>
      <pc:docMkLst>
        <pc:docMk/>
      </pc:docMkLst>
      <pc:sldChg chg="modSp mod">
        <pc:chgData name="Pacifique  Koshikwinja Matabishi" userId="b883134d-80e9-442d-8aca-c31300c49644" providerId="ADAL" clId="{78FBEC50-B27B-4FD7-BB00-6CD9362985FD}" dt="2024-06-21T11:19:53.821" v="9" actId="20577"/>
        <pc:sldMkLst>
          <pc:docMk/>
          <pc:sldMk cId="2559802330" sldId="256"/>
        </pc:sldMkLst>
        <pc:spChg chg="mod">
          <ac:chgData name="Pacifique  Koshikwinja Matabishi" userId="b883134d-80e9-442d-8aca-c31300c49644" providerId="ADAL" clId="{78FBEC50-B27B-4FD7-BB00-6CD9362985FD}" dt="2024-06-21T11:19:53.821" v="9" actId="20577"/>
          <ac:spMkLst>
            <pc:docMk/>
            <pc:sldMk cId="2559802330" sldId="256"/>
            <ac:spMk id="6" creationId="{99DEA05E-3DE2-714D-9D7C-D14D82DB9D79}"/>
          </ac:spMkLst>
        </pc:spChg>
      </pc:sldChg>
      <pc:sldChg chg="modSp">
        <pc:chgData name="Pacifique  Koshikwinja Matabishi" userId="b883134d-80e9-442d-8aca-c31300c49644" providerId="ADAL" clId="{78FBEC50-B27B-4FD7-BB00-6CD9362985FD}" dt="2024-06-21T13:04:07.886" v="10"/>
        <pc:sldMkLst>
          <pc:docMk/>
          <pc:sldMk cId="4233018141" sldId="257"/>
        </pc:sldMkLst>
        <pc:spChg chg="mod">
          <ac:chgData name="Pacifique  Koshikwinja Matabishi" userId="b883134d-80e9-442d-8aca-c31300c49644" providerId="ADAL" clId="{78FBEC50-B27B-4FD7-BB00-6CD9362985FD}" dt="2024-06-21T13:04:07.886" v="10"/>
          <ac:spMkLst>
            <pc:docMk/>
            <pc:sldMk cId="4233018141" sldId="257"/>
            <ac:spMk id="6" creationId="{99DEA05E-3DE2-714D-9D7C-D14D82DB9D79}"/>
          </ac:spMkLst>
        </pc:spChg>
        <pc:spChg chg="mod">
          <ac:chgData name="Pacifique  Koshikwinja Matabishi" userId="b883134d-80e9-442d-8aca-c31300c49644" providerId="ADAL" clId="{78FBEC50-B27B-4FD7-BB00-6CD9362985FD}" dt="2024-06-21T13:04:07.886" v="10"/>
          <ac:spMkLst>
            <pc:docMk/>
            <pc:sldMk cId="4233018141" sldId="257"/>
            <ac:spMk id="7" creationId="{3C276C9C-C4DA-D54A-9115-ED5E65939740}"/>
          </ac:spMkLst>
        </pc:spChg>
        <pc:spChg chg="mod">
          <ac:chgData name="Pacifique  Koshikwinja Matabishi" userId="b883134d-80e9-442d-8aca-c31300c49644" providerId="ADAL" clId="{78FBEC50-B27B-4FD7-BB00-6CD9362985FD}" dt="2024-06-21T13:04:07.886" v="10"/>
          <ac:spMkLst>
            <pc:docMk/>
            <pc:sldMk cId="4233018141" sldId="257"/>
            <ac:spMk id="18" creationId="{C955E120-6C4A-409B-B2BB-F331E08FAC4E}"/>
          </ac:spMkLst>
        </pc:spChg>
      </pc:sldChg>
      <pc:sldChg chg="modNotes modNotesTx">
        <pc:chgData name="Pacifique  Koshikwinja Matabishi" userId="b883134d-80e9-442d-8aca-c31300c49644" providerId="ADAL" clId="{78FBEC50-B27B-4FD7-BB00-6CD9362985FD}" dt="2024-06-21T13:50:06.985" v="305"/>
        <pc:sldMkLst>
          <pc:docMk/>
          <pc:sldMk cId="348628638" sldId="263"/>
        </pc:sldMkLst>
      </pc:sldChg>
      <pc:sldChg chg="modSp mod modNotesTx">
        <pc:chgData name="Pacifique  Koshikwinja Matabishi" userId="b883134d-80e9-442d-8aca-c31300c49644" providerId="ADAL" clId="{78FBEC50-B27B-4FD7-BB00-6CD9362985FD}" dt="2024-06-21T13:36:29.074" v="96" actId="20577"/>
        <pc:sldMkLst>
          <pc:docMk/>
          <pc:sldMk cId="3138102532" sldId="290"/>
        </pc:sldMkLst>
        <pc:spChg chg="mod">
          <ac:chgData name="Pacifique  Koshikwinja Matabishi" userId="b883134d-80e9-442d-8aca-c31300c49644" providerId="ADAL" clId="{78FBEC50-B27B-4FD7-BB00-6CD9362985FD}" dt="2024-06-21T13:30:20.420" v="44" actId="20577"/>
          <ac:spMkLst>
            <pc:docMk/>
            <pc:sldMk cId="3138102532" sldId="290"/>
            <ac:spMk id="10" creationId="{79E66812-0CEA-42E6-B1C4-05555E048E3B}"/>
          </ac:spMkLst>
        </pc:spChg>
      </pc:sldChg>
      <pc:sldChg chg="modNotesTx">
        <pc:chgData name="Pacifique  Koshikwinja Matabishi" userId="b883134d-80e9-442d-8aca-c31300c49644" providerId="ADAL" clId="{78FBEC50-B27B-4FD7-BB00-6CD9362985FD}" dt="2024-06-21T13:35:51.510" v="85" actId="20577"/>
        <pc:sldMkLst>
          <pc:docMk/>
          <pc:sldMk cId="4278126300" sldId="291"/>
        </pc:sldMkLst>
      </pc:sldChg>
      <pc:sldChg chg="modNotesTx">
        <pc:chgData name="Pacifique  Koshikwinja Matabishi" userId="b883134d-80e9-442d-8aca-c31300c49644" providerId="ADAL" clId="{78FBEC50-B27B-4FD7-BB00-6CD9362985FD}" dt="2024-06-21T13:37:23.133" v="116" actId="6549"/>
        <pc:sldMkLst>
          <pc:docMk/>
          <pc:sldMk cId="562953325" sldId="292"/>
        </pc:sldMkLst>
      </pc:sldChg>
      <pc:sldChg chg="modSp mod modNotes modNotesTx">
        <pc:chgData name="Pacifique  Koshikwinja Matabishi" userId="b883134d-80e9-442d-8aca-c31300c49644" providerId="ADAL" clId="{78FBEC50-B27B-4FD7-BB00-6CD9362985FD}" dt="2024-06-21T13:49:47.760" v="304"/>
        <pc:sldMkLst>
          <pc:docMk/>
          <pc:sldMk cId="3974361276" sldId="294"/>
        </pc:sldMkLst>
        <pc:picChg chg="mod">
          <ac:chgData name="Pacifique  Koshikwinja Matabishi" userId="b883134d-80e9-442d-8aca-c31300c49644" providerId="ADAL" clId="{78FBEC50-B27B-4FD7-BB00-6CD9362985FD}" dt="2024-06-21T13:38:11.684" v="117" actId="1076"/>
          <ac:picMkLst>
            <pc:docMk/>
            <pc:sldMk cId="3974361276" sldId="294"/>
            <ac:picMk id="2" creationId="{8620B4A1-D85B-4B9C-9D5C-9A1A1D493BC7}"/>
          </ac:picMkLst>
        </pc:picChg>
      </pc:sldChg>
      <pc:sldChg chg="modSp mod modNotesTx">
        <pc:chgData name="Pacifique  Koshikwinja Matabishi" userId="b883134d-80e9-442d-8aca-c31300c49644" providerId="ADAL" clId="{78FBEC50-B27B-4FD7-BB00-6CD9362985FD}" dt="2024-06-21T13:48:04.771" v="297" actId="20577"/>
        <pc:sldMkLst>
          <pc:docMk/>
          <pc:sldMk cId="2531567026" sldId="295"/>
        </pc:sldMkLst>
        <pc:spChg chg="mod">
          <ac:chgData name="Pacifique  Koshikwinja Matabishi" userId="b883134d-80e9-442d-8aca-c31300c49644" providerId="ADAL" clId="{78FBEC50-B27B-4FD7-BB00-6CD9362985FD}" dt="2024-06-21T13:40:16.033" v="170" actId="6549"/>
          <ac:spMkLst>
            <pc:docMk/>
            <pc:sldMk cId="2531567026" sldId="295"/>
            <ac:spMk id="8" creationId="{63FE2775-FB72-4D44-B480-06EBB7F679B3}"/>
          </ac:spMkLst>
        </pc:spChg>
      </pc:sldChg>
      <pc:sldChg chg="modSp mod modNotes modNotesTx">
        <pc:chgData name="Pacifique  Koshikwinja Matabishi" userId="b883134d-80e9-442d-8aca-c31300c49644" providerId="ADAL" clId="{78FBEC50-B27B-4FD7-BB00-6CD9362985FD}" dt="2024-06-21T13:50:22.986" v="309" actId="20577"/>
        <pc:sldMkLst>
          <pc:docMk/>
          <pc:sldMk cId="3125421163" sldId="296"/>
        </pc:sldMkLst>
        <pc:spChg chg="mod">
          <ac:chgData name="Pacifique  Koshikwinja Matabishi" userId="b883134d-80e9-442d-8aca-c31300c49644" providerId="ADAL" clId="{78FBEC50-B27B-4FD7-BB00-6CD9362985FD}" dt="2024-06-21T13:50:06.985" v="305"/>
          <ac:spMkLst>
            <pc:docMk/>
            <pc:sldMk cId="3125421163" sldId="296"/>
            <ac:spMk id="8" creationId="{63FE2775-FB72-4D44-B480-06EBB7F679B3}"/>
          </ac:spMkLst>
        </pc:spChg>
      </pc:sldChg>
      <pc:sldChg chg="modSp mod modNotesTx">
        <pc:chgData name="Pacifique  Koshikwinja Matabishi" userId="b883134d-80e9-442d-8aca-c31300c49644" providerId="ADAL" clId="{78FBEC50-B27B-4FD7-BB00-6CD9362985FD}" dt="2024-06-21T13:57:36.107" v="351" actId="14100"/>
        <pc:sldMkLst>
          <pc:docMk/>
          <pc:sldMk cId="3254470714" sldId="300"/>
        </pc:sldMkLst>
        <pc:spChg chg="mod">
          <ac:chgData name="Pacifique  Koshikwinja Matabishi" userId="b883134d-80e9-442d-8aca-c31300c49644" providerId="ADAL" clId="{78FBEC50-B27B-4FD7-BB00-6CD9362985FD}" dt="2024-06-21T13:57:36.107" v="351" actId="14100"/>
          <ac:spMkLst>
            <pc:docMk/>
            <pc:sldMk cId="3254470714" sldId="300"/>
            <ac:spMk id="3" creationId="{EC488B47-500E-4D1B-BB86-C2700CB61FBB}"/>
          </ac:spMkLst>
        </pc:spChg>
      </pc:sldChg>
      <pc:sldChg chg="modSp mod modNotes modNotesTx">
        <pc:chgData name="Pacifique  Koshikwinja Matabishi" userId="b883134d-80e9-442d-8aca-c31300c49644" providerId="ADAL" clId="{78FBEC50-B27B-4FD7-BB00-6CD9362985FD}" dt="2024-06-21T14:01:10.583" v="483" actId="20577"/>
        <pc:sldMkLst>
          <pc:docMk/>
          <pc:sldMk cId="3513960177" sldId="301"/>
        </pc:sldMkLst>
        <pc:spChg chg="mod">
          <ac:chgData name="Pacifique  Koshikwinja Matabishi" userId="b883134d-80e9-442d-8aca-c31300c49644" providerId="ADAL" clId="{78FBEC50-B27B-4FD7-BB00-6CD9362985FD}" dt="2024-06-21T13:58:22.049" v="356" actId="20577"/>
          <ac:spMkLst>
            <pc:docMk/>
            <pc:sldMk cId="3513960177" sldId="301"/>
            <ac:spMk id="3" creationId="{EC488B47-500E-4D1B-BB86-C2700CB61FBB}"/>
          </ac:spMkLst>
        </pc:spChg>
      </pc:sldChg>
      <pc:sldChg chg="modNotesTx">
        <pc:chgData name="Pacifique  Koshikwinja Matabishi" userId="b883134d-80e9-442d-8aca-c31300c49644" providerId="ADAL" clId="{78FBEC50-B27B-4FD7-BB00-6CD9362985FD}" dt="2024-06-21T14:15:33.371" v="519" actId="20577"/>
        <pc:sldMkLst>
          <pc:docMk/>
          <pc:sldMk cId="682554094" sldId="302"/>
        </pc:sldMkLst>
      </pc:sldChg>
      <pc:sldChg chg="modNotes">
        <pc:chgData name="Pacifique  Koshikwinja Matabishi" userId="b883134d-80e9-442d-8aca-c31300c49644" providerId="ADAL" clId="{78FBEC50-B27B-4FD7-BB00-6CD9362985FD}" dt="2024-06-21T13:04:07.886" v="10"/>
        <pc:sldMkLst>
          <pc:docMk/>
          <pc:sldMk cId="854613372" sldId="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Une alternative importante à </a:t>
            </a:r>
            <a:r>
              <a:rPr lang="en-GB" dirty="0" err="1"/>
              <a:t>l'approche</a:t>
            </a:r>
            <a:r>
              <a:rPr lang="en-GB" dirty="0"/>
              <a:t> de la VAN. est le taux de </a:t>
            </a:r>
            <a:r>
              <a:rPr lang="en-GB" dirty="0" err="1"/>
              <a:t>rendement</a:t>
            </a:r>
            <a:r>
              <a:rPr lang="en-GB" dirty="0"/>
              <a:t> interne </a:t>
            </a:r>
            <a:r>
              <a:rPr lang="en-GB" dirty="0" err="1"/>
              <a:t>ou</a:t>
            </a:r>
            <a:r>
              <a:rPr lang="en-GB" dirty="0"/>
              <a:t> TRI (Internal Rate of Return, </a:t>
            </a:r>
            <a:r>
              <a:rPr lang="en-GB" dirty="0" err="1"/>
              <a:t>ou</a:t>
            </a:r>
            <a:r>
              <a:rPr lang="en-GB" dirty="0"/>
              <a:t> T.R.I.). </a:t>
            </a:r>
            <a:endParaRPr lang="en-US" dirty="0"/>
          </a:p>
          <a:p>
            <a:pPr>
              <a:lnSpc>
                <a:spcPct val="114999"/>
              </a:lnSpc>
              <a:spcBef>
                <a:spcPts val="1000"/>
              </a:spcBef>
            </a:pPr>
            <a:r>
              <a:rPr lang="en-GB" dirty="0"/>
              <a:t>Le TRI est étroitement </a:t>
            </a:r>
            <a:r>
              <a:rPr lang="en-GB" dirty="0" err="1"/>
              <a:t>lié</a:t>
            </a:r>
            <a:r>
              <a:rPr lang="en-GB" dirty="0"/>
              <a:t> à la VAP. </a:t>
            </a:r>
            <a:endParaRPr lang="en-US" dirty="0"/>
          </a:p>
          <a:p>
            <a:pPr>
              <a:lnSpc>
                <a:spcPct val="114999"/>
              </a:lnSpc>
              <a:spcBef>
                <a:spcPts val="1000"/>
              </a:spcBef>
            </a:pPr>
            <a:r>
              <a:rPr lang="en-GB" dirty="0"/>
              <a:t>Le TRI est le taux d'actualisation qui rend la valeur actualisée nette d'un projet nulle. Par conséquent, l'utilisation de la formule de la VAN et la recherche d'un taux d'actualisation qui rend la VAN nulle permettent d'obtenir le TRI du projet.</a:t>
            </a:r>
            <a:endParaRPr lang="en-US" dirty="0"/>
          </a:p>
          <a:p>
            <a:pPr>
              <a:lnSpc>
                <a:spcPct val="114999"/>
              </a:lnSpc>
              <a:spcBef>
                <a:spcPts val="1000"/>
              </a:spcBef>
              <a:spcAft>
                <a:spcPts val="1000"/>
              </a:spcAft>
            </a:pPr>
            <a:r>
              <a:rPr lang="en-GB" dirty="0" err="1"/>
              <a:t>L'interprétation</a:t>
            </a:r>
            <a:r>
              <a:rPr lang="en-GB" dirty="0"/>
              <a:t> du TRI. est qu'il s'agit du taux d'intérêt composé annuel, c'est-à-dire de l'investissement réalisé à partir des recettes du projet. </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96488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Selon la </a:t>
            </a:r>
            <a:r>
              <a:rPr lang="en-GB" dirty="0" err="1"/>
              <a:t>règle</a:t>
            </a:r>
            <a:r>
              <a:rPr lang="en-GB" dirty="0"/>
              <a:t> d TRI, un projet est acceptable </a:t>
            </a:r>
            <a:r>
              <a:rPr lang="en-GB" dirty="0" err="1"/>
              <a:t>si</a:t>
            </a:r>
            <a:r>
              <a:rPr lang="en-GB" dirty="0"/>
              <a:t> le TRI. est supérieur au rendement exigé par l'investisseur. Dans le cas contraire, il est rejeté.</a:t>
            </a:r>
            <a:endParaRPr lang="en-US" dirty="0"/>
          </a:p>
          <a:p>
            <a:r>
              <a:rPr lang="en-GB" dirty="0"/>
              <a:t>Si vous avez le choix entre deux projets, acceptez celui dont le TRI. est le plus élevé. </a:t>
            </a:r>
            <a:endParaRPr lang="en-GB" dirty="0">
              <a:cs typeface="Calibri"/>
            </a:endParaRPr>
          </a:p>
          <a:p>
            <a:r>
              <a:rPr lang="en-GB" dirty="0"/>
              <a:t>Le TRI est, en général, plus populaire que le VAN. dans les processus de prise de décision en matière d'investissement.</a:t>
            </a:r>
            <a:endParaRPr lang="en-GB" dirty="0">
              <a:cs typeface="Calibri"/>
            </a:endParaRPr>
          </a:p>
          <a:p>
            <a:r>
              <a:rPr lang="en-GB" dirty="0"/>
              <a:t>Le TRI </a:t>
            </a:r>
            <a:r>
              <a:rPr lang="en-GB" dirty="0" err="1"/>
              <a:t>peut</a:t>
            </a:r>
            <a:r>
              <a:rPr lang="en-GB" dirty="0"/>
              <a:t> présenter des avantages pratiques par rapport à la VAN. Nous ne pouvons pas estimer la VAN., à moins de connaître le taux d'actualisation approprié, mais nous pouvons toujours </a:t>
            </a:r>
            <a:r>
              <a:rPr lang="en-GB" dirty="0" err="1"/>
              <a:t>estimer</a:t>
            </a:r>
            <a:r>
              <a:rPr lang="en-GB" dirty="0"/>
              <a:t> le TRI.</a:t>
            </a:r>
            <a:endParaRPr lang="en-GB" dirty="0">
              <a:cs typeface="Calibri"/>
            </a:endParaRPr>
          </a:p>
          <a:p>
            <a:r>
              <a:rPr lang="en-GB" dirty="0"/>
              <a:t>Supposons que nous ne connaissions pas le rendement requis pour un investissement, mais que nous trouvions, par exemple, que le taux de rendement interne est de 40 %, ce qui est très élevé. Nous accepterions probablement le projet. </a:t>
            </a:r>
            <a:endParaRPr lang="en-GB" dirty="0">
              <a:cs typeface="Calibri"/>
            </a:endParaRPr>
          </a:p>
          <a:p>
            <a:r>
              <a:rPr lang="en-GB" dirty="0"/>
              <a:t>Il peut arriver que le TRI. et le VAN. conduisent à des décisions contradictoires. Cela signifie qu'un projet a un TRI plus faible, </a:t>
            </a:r>
            <a:r>
              <a:rPr lang="en-GB" dirty="0" err="1"/>
              <a:t>mais</a:t>
            </a:r>
            <a:r>
              <a:rPr lang="en-GB" dirty="0"/>
              <a:t> </a:t>
            </a:r>
            <a:r>
              <a:rPr lang="en-GB" dirty="0" err="1"/>
              <a:t>une</a:t>
            </a:r>
            <a:r>
              <a:rPr lang="en-GB" dirty="0"/>
              <a:t> VAN plus élevé qu'un autre projet. Dans ce cas, choisissez le projet </a:t>
            </a:r>
            <a:r>
              <a:rPr lang="en-GB" dirty="0" err="1"/>
              <a:t>dont</a:t>
            </a:r>
            <a:r>
              <a:rPr lang="en-GB" dirty="0"/>
              <a:t> la VAN. est le plus élevé.</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06703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L'approche</a:t>
            </a:r>
            <a:r>
              <a:rPr lang="en-GB" dirty="0"/>
              <a:t> T.R.I. présente également certains inconvénients. Il peut y avoir plus d'un taux d'actualisation qui rend la V.A.N. nul, ce qui donne plusieurs valeurs de R.I.R. Le problème se pose lorsqu'un projet a un flux de trésorerie non normal (schéma de flux de trésorerie non conventionnel). Le problème se pose lorsqu'un projet présente des flux de trésorerie non normaux (schéma de flux de trésorerie non conventionnel). </a:t>
            </a:r>
          </a:p>
          <a:p>
            <a:r>
              <a:rPr lang="en-GB" dirty="0"/>
              <a:t>Pour référence, les flux de trésorerie conventionnels (également appelés flux de trésorerie normaux) sont un schéma de flux de trésorerie dans lequel les flux de trésorerie ne changent de signe qu'une seule fois, c'est-à-dire que toutes les sorties nettes de trésorerie se produisent au début du projet, suivies par toutes les entrées nettes de trésorerie. En d'autres termes, il y a des flux continus d'entrées ou de sorties nettes de trésorerie. Les flux de trésorerie non conventionnels (également appelés flux de trésorerie non normaux) sont des flux de trésorerie qui présentent des flux non continus de sorties nettes de trésorerie et d'entrées nettes de trésorerie, c'est-à-dire que des sorties nettes de trésorerie peuvent se produire au début du projet, suivies par des entrées nettes de trésorerie, suivies par d'autres sorties nettes de trésorerie.</a:t>
            </a:r>
          </a:p>
          <a:p>
            <a:r>
              <a:rPr lang="en-GB" dirty="0"/>
              <a:t>En cas de </a:t>
            </a:r>
            <a:r>
              <a:rPr lang="en-GB" dirty="0" err="1"/>
              <a:t>valeurs</a:t>
            </a:r>
            <a:r>
              <a:rPr lang="en-GB" dirty="0"/>
              <a:t> T.R.I. multiples, se concentrer sur V.A.N. </a:t>
            </a:r>
            <a:endParaRPr lang="en-US" dirty="0"/>
          </a:p>
          <a:p>
            <a:r>
              <a:rPr lang="en-GB" dirty="0" err="1"/>
              <a:t>L'approche</a:t>
            </a:r>
            <a:r>
              <a:rPr lang="en-GB" dirty="0"/>
              <a:t> T.R.I. et </a:t>
            </a:r>
            <a:r>
              <a:rPr lang="en-GB" dirty="0" err="1"/>
              <a:t>l'approche</a:t>
            </a:r>
            <a:r>
              <a:rPr lang="en-GB" dirty="0"/>
              <a:t> V.A.N. dominent toutes deux le processus de prise de décision en matière d'investissement. </a:t>
            </a:r>
            <a:endParaRPr lang="en-US" dirty="0"/>
          </a:p>
          <a:p>
            <a:br>
              <a:rPr lang="en-US" dirty="0">
                <a:cs typeface="+mn-lt"/>
              </a:rPr>
            </a:b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30060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Dans les cours précédents, vous avez appris à connaître les capitaux d'emprunt et les capitaux propres pour financer les projets énergétiques et les différentes sources pour les obtenir. Les conditions de financement varient d'une organisation à l'autre. Cette section décrit plus en détail certaines de ces sources. </a:t>
            </a:r>
            <a:endParaRPr lang="en-US" dirty="0"/>
          </a:p>
          <a:p>
            <a:pPr>
              <a:lnSpc>
                <a:spcPct val="114999"/>
              </a:lnSpc>
              <a:spcBef>
                <a:spcPts val="1000"/>
              </a:spcBef>
            </a:pPr>
            <a:r>
              <a:rPr lang="en-GB" dirty="0"/>
              <a:t>En raison des conditions du marché et de l'importance des besoins en capitaux de la plupart des projets énergétiques, le promoteur d'un projet, qu'il s'agisse d'une entité publique, d'une société bien établie ou d'une nouvelle société de projet, doit envisager toutes les sources de financement.</a:t>
            </a:r>
            <a:endParaRPr lang="en-US" dirty="0"/>
          </a:p>
          <a:p>
            <a:pPr>
              <a:lnSpc>
                <a:spcPct val="114999"/>
              </a:lnSpc>
              <a:spcBef>
                <a:spcPts val="1000"/>
              </a:spcBef>
            </a:pPr>
            <a:r>
              <a:rPr lang="en-GB" dirty="0"/>
              <a:t>Il s'agit notamment de</a:t>
            </a:r>
            <a:endParaRPr lang="en-US" dirty="0"/>
          </a:p>
          <a:p>
            <a:pPr>
              <a:lnSpc>
                <a:spcPct val="114999"/>
              </a:lnSpc>
              <a:spcBef>
                <a:spcPts val="1000"/>
              </a:spcBef>
            </a:pPr>
            <a:r>
              <a:rPr lang="en-GB" dirty="0"/>
              <a:t>les institutions financières internationales et les banques multilatérales de développement.</a:t>
            </a:r>
            <a:endParaRPr lang="en-US" dirty="0"/>
          </a:p>
          <a:p>
            <a:pPr>
              <a:lnSpc>
                <a:spcPct val="114999"/>
              </a:lnSpc>
              <a:spcBef>
                <a:spcPts val="1000"/>
              </a:spcBef>
            </a:pPr>
            <a:r>
              <a:rPr lang="en-GB" dirty="0"/>
              <a:t>Les agences bilatérales, telles que les banques d'import-export des pays industrialisés.</a:t>
            </a:r>
            <a:endParaRPr lang="en-US" dirty="0">
              <a:cs typeface="Calibri" panose="020F0502020204030204"/>
            </a:endParaRPr>
          </a:p>
          <a:p>
            <a:pPr>
              <a:lnSpc>
                <a:spcPct val="114999"/>
              </a:lnSpc>
              <a:spcBef>
                <a:spcPts val="1000"/>
              </a:spcBef>
            </a:pPr>
            <a:r>
              <a:rPr lang="en-GB" dirty="0"/>
              <a:t>Les banques commerciales situées dans le pays d'accueil et à l'étranger, et les fournisseurs institutionnels, le marché des actions, les obligations et les fonds spécialisés dans l'énergie et les infrastructures.</a:t>
            </a:r>
            <a:endParaRPr lang="en-US" dirty="0"/>
          </a:p>
          <a:p>
            <a:pPr>
              <a:lnSpc>
                <a:spcPct val="114999"/>
              </a:lnSpc>
              <a:spcBef>
                <a:spcPts val="1000"/>
              </a:spcBef>
            </a:pPr>
            <a:r>
              <a:rPr lang="en-GB" dirty="0"/>
              <a:t>Les sources ad hoc sont les crédits des fournisseurs d'équipement, les contributions financières des entrepreneurs du projet et le financement par fonds propres et par emprunt des acheteurs de la production du projet.</a:t>
            </a:r>
            <a:endParaRPr lang="en-US" dirty="0"/>
          </a:p>
          <a:p>
            <a:pPr>
              <a:lnSpc>
                <a:spcPct val="114999"/>
              </a:lnSpc>
              <a:spcBef>
                <a:spcPts val="1000"/>
              </a:spcBef>
              <a:spcAft>
                <a:spcPts val="1000"/>
              </a:spcAft>
            </a:pPr>
            <a:r>
              <a:rPr lang="en-GB" dirty="0"/>
              <a:t>Dans les diapositives suivantes, nous décrivons certaines de ces sources.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32518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Les institutions financières internationales </a:t>
            </a:r>
            <a:r>
              <a:rPr lang="en-GB" b="1" dirty="0"/>
              <a:t>(IFI) </a:t>
            </a:r>
            <a:r>
              <a:rPr lang="en-GB" dirty="0"/>
              <a:t>sont des institutions financières qui ont été créées ou agréées par plus d'un pays et qui relèvent donc du droit international. Leurs propriétaires ou actionnaires sont généralement des gouvernements nationaux. Nombre d'entre elles sont des </a:t>
            </a:r>
            <a:r>
              <a:rPr lang="en-GB" b="1" dirty="0"/>
              <a:t>banques multilatérales de développement, ou en abrégé, des B.M.D</a:t>
            </a:r>
            <a:r>
              <a:rPr lang="en-GB" dirty="0"/>
              <a:t>.</a:t>
            </a:r>
            <a:endParaRPr lang="en-US" dirty="0"/>
          </a:p>
          <a:p>
            <a:pPr>
              <a:spcBef>
                <a:spcPts val="1000"/>
              </a:spcBef>
            </a:pPr>
            <a:r>
              <a:rPr lang="en-GB" dirty="0"/>
              <a:t>Une </a:t>
            </a:r>
            <a:r>
              <a:rPr lang="en-GB" b="1" dirty="0"/>
              <a:t>banque multilatérale de développement </a:t>
            </a:r>
            <a:r>
              <a:rPr lang="en-GB" dirty="0"/>
              <a:t>est une institution créée par un groupe de pays qui fournit des financements et des conseils professionnels à des fins de développement. Les B.M.D. ont des membres nombreux, comprenant à la fois des pays donateurs développés et des pays emprunteurs en développement. Les banques multilatérales de développement financent des projets sous la forme de prêts à long terme aux taux du marché, de prêts à très long terme à des taux inférieurs à ceux du marché et de subventions qui, souvent, ne portent pas d'intérêt.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989240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Certains M.D.B. importants sont :</a:t>
            </a:r>
            <a:endParaRPr lang="en-US" dirty="0"/>
          </a:p>
          <a:p>
            <a:pPr>
              <a:lnSpc>
                <a:spcPct val="114999"/>
              </a:lnSpc>
              <a:spcBef>
                <a:spcPts val="1000"/>
              </a:spcBef>
            </a:pPr>
            <a:r>
              <a:rPr lang="en-GB" dirty="0"/>
              <a:t>Banque mondiale, </a:t>
            </a:r>
            <a:endParaRPr lang="en-US" dirty="0"/>
          </a:p>
          <a:p>
            <a:pPr>
              <a:lnSpc>
                <a:spcPct val="114999"/>
              </a:lnSpc>
              <a:spcBef>
                <a:spcPts val="1000"/>
              </a:spcBef>
            </a:pPr>
            <a:r>
              <a:rPr lang="en-GB" dirty="0"/>
              <a:t>Banque européenne d'investissement,</a:t>
            </a:r>
            <a:endParaRPr lang="en-US" dirty="0"/>
          </a:p>
          <a:p>
            <a:pPr>
              <a:lnSpc>
                <a:spcPct val="114999"/>
              </a:lnSpc>
              <a:spcBef>
                <a:spcPts val="1000"/>
              </a:spcBef>
            </a:pPr>
            <a:r>
              <a:rPr lang="en-GB" dirty="0"/>
              <a:t>Banque européenne pour la reconstruction et le développement,</a:t>
            </a:r>
            <a:endParaRPr lang="en-US" dirty="0"/>
          </a:p>
          <a:p>
            <a:pPr>
              <a:lnSpc>
                <a:spcPct val="114999"/>
              </a:lnSpc>
              <a:spcBef>
                <a:spcPts val="1000"/>
              </a:spcBef>
            </a:pPr>
            <a:r>
              <a:rPr lang="en-GB" dirty="0"/>
              <a:t>Banque asiatique de développement, </a:t>
            </a:r>
            <a:endParaRPr lang="en-US" dirty="0"/>
          </a:p>
          <a:p>
            <a:pPr>
              <a:lnSpc>
                <a:spcPct val="114999"/>
              </a:lnSpc>
              <a:spcBef>
                <a:spcPts val="1000"/>
              </a:spcBef>
            </a:pPr>
            <a:r>
              <a:rPr lang="en-GB" dirty="0"/>
              <a:t>Banque africaine de développement,</a:t>
            </a:r>
            <a:endParaRPr lang="en-US" dirty="0"/>
          </a:p>
          <a:p>
            <a:pPr>
              <a:lnSpc>
                <a:spcPct val="114999"/>
              </a:lnSpc>
              <a:spcBef>
                <a:spcPts val="1000"/>
              </a:spcBef>
            </a:pPr>
            <a:r>
              <a:rPr lang="en-GB" dirty="0"/>
              <a:t>Banque interaméricaine de développement, </a:t>
            </a:r>
            <a:endParaRPr lang="en-US" dirty="0"/>
          </a:p>
          <a:p>
            <a:pPr>
              <a:lnSpc>
                <a:spcPct val="114999"/>
              </a:lnSpc>
              <a:spcBef>
                <a:spcPts val="1000"/>
              </a:spcBef>
            </a:pPr>
            <a:r>
              <a:rPr lang="en-GB" dirty="0"/>
              <a:t>Banque islamique de développement,</a:t>
            </a:r>
            <a:endParaRPr lang="en-US" dirty="0"/>
          </a:p>
          <a:p>
            <a:pPr>
              <a:lnSpc>
                <a:spcPct val="114999"/>
              </a:lnSpc>
              <a:spcBef>
                <a:spcPts val="1000"/>
              </a:spcBef>
            </a:pPr>
            <a:r>
              <a:rPr lang="en-GB" dirty="0"/>
              <a:t>À l'exception de la Banque mondiale, les autres banques sont des banques régionales et sont actives dans une région spécifique. Dans les prochaines diapositives, nous décrirons plus en détail les activités de certaines de ces banques.</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73325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Parmi les organisations financières multilatérales, la plus importante, en termes de poids politique et de volume de financement, est le groupe de la Banque mondiale. </a:t>
            </a:r>
            <a:endParaRPr lang="en-US" dirty="0"/>
          </a:p>
          <a:p>
            <a:pPr>
              <a:lnSpc>
                <a:spcPct val="114999"/>
              </a:lnSpc>
              <a:spcBef>
                <a:spcPts val="1000"/>
              </a:spcBef>
            </a:pPr>
            <a:r>
              <a:rPr lang="en-GB" dirty="0"/>
              <a:t>Les parties prenantes sont les gouvernements des pays membres qui ont le pouvoir de prendre les décisions finales. </a:t>
            </a:r>
            <a:endParaRPr lang="en-US" dirty="0"/>
          </a:p>
          <a:p>
            <a:pPr>
              <a:lnSpc>
                <a:spcPct val="114999"/>
              </a:lnSpc>
              <a:spcBef>
                <a:spcPts val="1000"/>
              </a:spcBef>
            </a:pPr>
            <a:r>
              <a:rPr lang="en-GB" dirty="0"/>
              <a:t>Les principaux objectifs du groupe de la Banque mondiale sont le développement socio-économique et la réduction de la pauvreté. Le Groupe de la Banque mondiale se compose de quatre grandes agences par l'intermédiaire desquelles il contribue au développement des pays membres de diverses manières, en collaborant avec des acteurs privés et publics.</a:t>
            </a:r>
            <a:endParaRPr lang="en-US" dirty="0"/>
          </a:p>
          <a:p>
            <a:pPr>
              <a:lnSpc>
                <a:spcPct val="114999"/>
              </a:lnSpc>
              <a:spcBef>
                <a:spcPts val="1000"/>
              </a:spcBef>
            </a:pPr>
            <a:r>
              <a:rPr lang="en-GB" dirty="0">
                <a:cs typeface="Calibri"/>
              </a:rPr>
              <a:t>Il s'agit de</a:t>
            </a:r>
            <a:endParaRPr lang="en-GB" dirty="0"/>
          </a:p>
          <a:p>
            <a:pPr>
              <a:lnSpc>
                <a:spcPct val="114999"/>
              </a:lnSpc>
              <a:spcBef>
                <a:spcPts val="1000"/>
              </a:spcBef>
            </a:pPr>
            <a:r>
              <a:rPr lang="en-GB" dirty="0"/>
              <a:t>BIRD., la Banque internationale pour la reconstruction et le développement, </a:t>
            </a:r>
            <a:endParaRPr lang="en-US" dirty="0"/>
          </a:p>
          <a:p>
            <a:pPr>
              <a:lnSpc>
                <a:spcPct val="114999"/>
              </a:lnSpc>
              <a:spcBef>
                <a:spcPts val="1000"/>
              </a:spcBef>
            </a:pPr>
            <a:r>
              <a:rPr lang="en-GB" dirty="0"/>
              <a:t>AID, Association internationale de développement, </a:t>
            </a:r>
            <a:endParaRPr lang="en-US" dirty="0"/>
          </a:p>
          <a:p>
            <a:pPr>
              <a:lnSpc>
                <a:spcPct val="114999"/>
              </a:lnSpc>
              <a:spcBef>
                <a:spcPts val="1000"/>
              </a:spcBef>
            </a:pPr>
            <a:r>
              <a:rPr lang="en-GB" dirty="0"/>
              <a:t>SFI, </a:t>
            </a:r>
            <a:r>
              <a:rPr lang="en-ZA" sz="1200" dirty="0">
                <a:latin typeface="Open Sans"/>
                <a:cs typeface="Calibri"/>
              </a:rPr>
              <a:t>Société financière </a:t>
            </a:r>
            <a:r>
              <a:rPr lang="en-ZA" sz="1200" dirty="0" err="1">
                <a:latin typeface="Open Sans"/>
                <a:cs typeface="Calibri"/>
              </a:rPr>
              <a:t>internationale</a:t>
            </a:r>
            <a:r>
              <a:rPr lang="en-GB" dirty="0"/>
              <a:t>, et,</a:t>
            </a:r>
            <a:endParaRPr lang="en-US" dirty="0"/>
          </a:p>
          <a:p>
            <a:pPr>
              <a:lnSpc>
                <a:spcPct val="114999"/>
              </a:lnSpc>
              <a:spcBef>
                <a:spcPts val="1000"/>
              </a:spcBef>
            </a:pPr>
            <a:r>
              <a:rPr lang="en-GB" dirty="0"/>
              <a:t>AMGI, Agence multilatérale de garantie des investissements. </a:t>
            </a:r>
            <a:endParaRPr lang="en-US" dirty="0"/>
          </a:p>
          <a:p>
            <a:pPr>
              <a:lnSpc>
                <a:spcPct val="114999"/>
              </a:lnSpc>
              <a:spcBef>
                <a:spcPts val="1000"/>
              </a:spcBef>
            </a:pPr>
            <a:r>
              <a:rPr lang="en-GB" dirty="0"/>
              <a:t>Chaque agence joue un rôle distinct dans la mission commune de lutte contre la pauvreté et de promotion d'une croissance durable dans les pays moins développés. Dans la prochaine diapositive, nous décrirons brièvement chacune de ces agences.</a:t>
            </a:r>
            <a:endParaRPr lang="en-US" dirty="0"/>
          </a:p>
          <a:p>
            <a:pPr>
              <a:lnSpc>
                <a:spcPct val="114999"/>
              </a:lnSpc>
              <a:spcBef>
                <a:spcPts val="1000"/>
              </a:spcBef>
              <a:spcAft>
                <a:spcPts val="1000"/>
              </a:spcAft>
            </a:pPr>
            <a:r>
              <a:rPr lang="en-GB" dirty="0"/>
              <a:t>La Banque mondiale ne finance pas de projets d'énergie nucléaire et a récemment adopté une stratégie consistant à ne financer de nouvelles centrales au charbon que dans de rares circonstances.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07363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La BIRD propose des prêts directs, des garanties partielles de risque, des garanties partielles de crédit et des garanties d'enclave. Les prêts directs ne sont accessibles qu'aux gouvernements. Pour financer des projets dans le secteur privé, elle utilise les gouvernements comme intermédiaires. Elle accorde un prêt au gouvernement qui, à son tour, finance les parties au projet. </a:t>
            </a:r>
            <a:endParaRPr lang="en-US" dirty="0"/>
          </a:p>
          <a:p>
            <a:pPr>
              <a:lnSpc>
                <a:spcPct val="114999"/>
              </a:lnSpc>
              <a:spcBef>
                <a:spcPts val="1000"/>
              </a:spcBef>
            </a:pPr>
            <a:r>
              <a:rPr lang="en-GB" dirty="0"/>
              <a:t>Dans le cas des services publics d'État, elle accorde un prêt directement à l'entreprise avec la garantie du gouvernement. Toutefois, les projets sont soumis à des limites et des règles strictes fixées par la BIRD. D'autres instruments disponibles auprès de la BIRD. sont liés à la couverture des risques et seront donc abordés dans </a:t>
            </a:r>
            <a:r>
              <a:rPr lang="en-GB" dirty="0" err="1"/>
              <a:t>une</a:t>
            </a:r>
            <a:r>
              <a:rPr lang="en-GB" dirty="0"/>
              <a:t> </a:t>
            </a:r>
            <a:r>
              <a:rPr lang="en-GB" dirty="0" err="1"/>
              <a:t>leçon</a:t>
            </a:r>
            <a:r>
              <a:rPr lang="en-GB" dirty="0"/>
              <a:t> séparée.</a:t>
            </a:r>
            <a:endParaRPr lang="en-US" dirty="0"/>
          </a:p>
          <a:p>
            <a:pPr>
              <a:lnSpc>
                <a:spcPct val="114999"/>
              </a:lnSpc>
              <a:spcBef>
                <a:spcPts val="1000"/>
              </a:spcBef>
            </a:pPr>
            <a:r>
              <a:rPr lang="en-GB" dirty="0"/>
              <a:t>L’AID apporte un soutien financier aux pays pauvres qui ne parviennent pas à satisfaire aux critères de financement de la BIRD. Il s'agit de prêts à très long terme, de 35 à 40 ans, avec de longs délais de grâce pouvant aller jusqu'à 10 ans, sans paiement d'intérêts, mais avec des frais de gestion annuels de 0,75 %.</a:t>
            </a:r>
            <a:endParaRPr lang="en-US" dirty="0"/>
          </a:p>
          <a:p>
            <a:pPr>
              <a:lnSpc>
                <a:spcPct val="114999"/>
              </a:lnSpc>
              <a:spcBef>
                <a:spcPts val="1000"/>
              </a:spcBef>
            </a:pPr>
            <a:r>
              <a:rPr lang="en-GB" dirty="0"/>
              <a:t>L’SFI. fournit à la fois des prêts et des fonds propres pour les projets du secteur privé. C'est la seule agence qui n'exige pas l'intervention directe ou la garantie du gouvernement hôte pour s'impliquer dans un projet de financement.</a:t>
            </a:r>
            <a:endParaRPr lang="en-US" dirty="0"/>
          </a:p>
          <a:p>
            <a:pPr>
              <a:lnSpc>
                <a:spcPct val="114999"/>
              </a:lnSpc>
              <a:spcBef>
                <a:spcPts val="1000"/>
              </a:spcBef>
            </a:pPr>
            <a:r>
              <a:rPr lang="en-GB" dirty="0"/>
              <a:t>Outre les prêts et les garanties, le SFI peut également détenir une participation minoritaire (généralement comprise entre 5 et 20 %, avec un maximum de 35 %) dans la société de projet en tant qu'investisseur passif, de sorte qu'il n'intervient pas dans les décisions stratégiques et opérationnelles de la société.</a:t>
            </a:r>
            <a:endParaRPr lang="en-US" dirty="0"/>
          </a:p>
          <a:p>
            <a:pPr>
              <a:lnSpc>
                <a:spcPct val="114999"/>
              </a:lnSpc>
              <a:spcBef>
                <a:spcPts val="1000"/>
              </a:spcBef>
            </a:pPr>
            <a:r>
              <a:rPr lang="en-GB" dirty="0"/>
              <a:t>L’AMGI offre une garantie contre les risques politiques et fera l'objet d'un module sur les risques.</a:t>
            </a:r>
          </a:p>
          <a:p>
            <a:pPr>
              <a:lnSpc>
                <a:spcPct val="114999"/>
              </a:lnSpc>
              <a:spcBef>
                <a:spcPts val="1000"/>
              </a:spcBef>
            </a:pPr>
            <a:r>
              <a:rPr lang="en-GB" dirty="0"/>
              <a:t>Au cours de l'exercice 2021, la Banque mondiale a approuvé 10,9 milliards de dollars de prêts à l'Asie du Sud, dont 3,7 milliards de dollars </a:t>
            </a:r>
            <a:r>
              <a:rPr lang="en-GB" dirty="0" err="1"/>
              <a:t>d'engagements</a:t>
            </a:r>
            <a:r>
              <a:rPr lang="en-GB" dirty="0"/>
              <a:t> BIRD et 7,1 milliards de dollars </a:t>
            </a:r>
            <a:r>
              <a:rPr lang="en-GB" dirty="0" err="1"/>
              <a:t>d'engagements</a:t>
            </a:r>
            <a:r>
              <a:rPr lang="en-GB" dirty="0"/>
              <a:t> AID. La Banque mondiale considère les énergies renouvelables comme un domaine prioritaire et soutient particulièrement les projets de ce type, à condition qu'ils soient économiquement et techniquement viables. Comme indiqué précédemment, la Banque mondiale ne finance pas l'énergie nucléaire.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64471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Les banques régionales de développement sont également des organisations financières multilatérales, mais elles opèrent dans une zone géographique plus restreinte que la Banque mondiale. Leur capital social est détenu par les gouvernements des pays de la zone concernée.</a:t>
            </a:r>
            <a:endParaRPr lang="en-US" dirty="0"/>
          </a:p>
          <a:p>
            <a:pPr>
              <a:lnSpc>
                <a:spcPct val="114999"/>
              </a:lnSpc>
              <a:spcBef>
                <a:spcPts val="1000"/>
              </a:spcBef>
            </a:pPr>
            <a:r>
              <a:rPr lang="en-GB" dirty="0"/>
              <a:t>La Banque européenne d'investissement (BEI) est l'agence financière de l'Union européenne. Les membres de la BEI sont les pays membres de l'UE qui souscrivent aux fonds propres de la banque. Elle propose des financements à long terme, pour des projets spécifiques qui répondent à des critères stricts en termes d'évaluation et de sélection. Pour bénéficier du soutien de la BEI, les projets doivent être viables d'un point de vue économique, technique, environnemental et financier. Comme la SFI, la BEI cherche continuellement à impliquer des capitaux privés dans les projets qu'elle finance, agissant comme un catalyseur pour les prêteurs privés afin d'augmenter les fonds disponibles.</a:t>
            </a:r>
            <a:endParaRPr lang="en-US" dirty="0"/>
          </a:p>
          <a:p>
            <a:pPr>
              <a:lnSpc>
                <a:spcPct val="114999"/>
              </a:lnSpc>
              <a:spcBef>
                <a:spcPts val="1000"/>
              </a:spcBef>
            </a:pPr>
            <a:r>
              <a:rPr lang="en-GB" dirty="0"/>
              <a:t>La Banque africaine de développement (</a:t>
            </a:r>
            <a:r>
              <a:rPr lang="en-GB" dirty="0" err="1"/>
              <a:t>BAD) </a:t>
            </a:r>
            <a:r>
              <a:rPr lang="en-GB" dirty="0"/>
              <a:t>est une banque multilatérale de développement dont les parties prenantes sont les 53 nations africaines et 24 pays non africains d'Amérique, d'Europe et d'Asie. Le secteur des infrastructures, y compris l'électricité, est l'un des principaux domaines d'intervention de la Banque sur le continent. En plus de fournir une assistance financière, sous forme de prêts et de prises de participation, la banque offre également des services de conseil aux parties privées, en ce qui concerne la structuration des transactions financières.</a:t>
            </a:r>
            <a:endParaRPr lang="en-US" dirty="0"/>
          </a:p>
          <a:p>
            <a:pPr>
              <a:lnSpc>
                <a:spcPct val="114999"/>
              </a:lnSpc>
              <a:spcBef>
                <a:spcPts val="1000"/>
              </a:spcBef>
            </a:pPr>
            <a:r>
              <a:rPr lang="en-GB" dirty="0"/>
              <a:t>La Banque asiatique de développement (ou BAD) a une fonction similaire à celle de la </a:t>
            </a:r>
            <a:r>
              <a:rPr lang="en-GB" dirty="0" err="1"/>
              <a:t>BAD</a:t>
            </a:r>
            <a:r>
              <a:rPr lang="en-GB" dirty="0"/>
              <a:t>, mais dans la région asiatique. En tant que catalyseur des investissements privés</a:t>
            </a:r>
            <a:r>
              <a:rPr lang="en-GB"/>
              <a:t>, la BAD. </a:t>
            </a:r>
            <a:r>
              <a:rPr lang="en-GB" dirty="0"/>
              <a:t>fournit une assistance financière directe aux projets du secteur privé. La tarification est basée sur une marge au-dessus du Libor et de l'Euribor, bien que des prêts à taux fixe puissent également être accordés.  Le Libor et l'Euribor sont abordés plus en détail dans le prochain cours.  Elle peut également effectuer des investissements en capital privé jusqu'à un maximum de 25 % du capital social de la société de projet énergétique. </a:t>
            </a:r>
            <a:endParaRPr lang="en-US" dirty="0"/>
          </a:p>
          <a:p>
            <a:pPr>
              <a:lnSpc>
                <a:spcPct val="114999"/>
              </a:lnSpc>
              <a:spcBef>
                <a:spcPts val="1000"/>
              </a:spcBef>
              <a:spcAft>
                <a:spcPts val="1000"/>
              </a:spcAft>
            </a:pPr>
            <a:r>
              <a:rPr lang="en-GB" dirty="0"/>
              <a:t>Nous vous invitons à consulter le site web de chacune de ces organisations pour en savoir plus sur leurs activités.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24681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Les pays qui envisagent de construire des centrales nucléaires doivent savoir que les BMD ne financent pas la construction de nouvelles centrales nucléaires.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37870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 cours commencera par expliquer comment évaluer la valeur d'un projet afin de comprendre et d'évaluer le compromis entre le rendement en dollars aujourd'hui et le rendement en dollars à une date ultérieure. Dans les cours précédents, vous avez appris à financer les projets énergétiques par l'emprunt et les capitaux propres. Ce cours continue en expliquant les différentes sources de financement.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910158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Les obligations sont une autre source de financement par l'emprunt. Lorsqu'une société, ou une société de projet, souhaite emprunter de l'argent au public à long terme, elle le fait généralement en émettant ou en vendant des titres de créance appelés obligations. Une obligation est une forme de prêt. Le </a:t>
            </a:r>
            <a:r>
              <a:rPr lang="en-GB" i="1" dirty="0"/>
              <a:t>détenteur </a:t>
            </a:r>
            <a:r>
              <a:rPr lang="en-GB" dirty="0"/>
              <a:t>de l'obligation est le prêteur ou le créancier, l'</a:t>
            </a:r>
            <a:r>
              <a:rPr lang="en-GB" i="1" dirty="0"/>
              <a:t>émetteur de </a:t>
            </a:r>
            <a:r>
              <a:rPr lang="en-GB" dirty="0"/>
              <a:t>l'obligation est l'emprunteur ou le débiteur.</a:t>
            </a:r>
            <a:endParaRPr lang="en-US" dirty="0"/>
          </a:p>
          <a:p>
            <a:pPr>
              <a:lnSpc>
                <a:spcPct val="114999"/>
              </a:lnSpc>
              <a:spcBef>
                <a:spcPts val="1000"/>
              </a:spcBef>
            </a:pPr>
            <a:r>
              <a:rPr lang="en-GB" dirty="0"/>
              <a:t>Selon les termes de l'obligation, l'émetteur est tenu de payer des intérêts, également appelés coupons, et de rembourser le principal à une date ultérieure, appelée échéance. La période d'échéance peut être très longue, jusqu'à 30 ans. Les intérêts sont généralement payables à intervalles fixes : semestriellement ou trimestriellement, semestriellement ou tous les six mois, ou annuellement.</a:t>
            </a:r>
            <a:endParaRPr lang="en-US" dirty="0"/>
          </a:p>
          <a:p>
            <a:pPr>
              <a:lnSpc>
                <a:spcPct val="114999"/>
              </a:lnSpc>
              <a:spcBef>
                <a:spcPts val="1000"/>
              </a:spcBef>
              <a:spcAft>
                <a:spcPts val="1000"/>
              </a:spcAft>
            </a:pPr>
            <a:r>
              <a:rPr lang="en-GB" dirty="0"/>
              <a:t>Très souvent, l'obligation peut être négociée sur le marché, appelé marché obligataire, et la propriété de l'instrument peut être transférée à celui qui l'achète. Mais très peu de pays en développement disposent d'un marché obligataire national.</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115926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Voici une image d'un bon du Trésor typique émis par le gouvernement américain.  </a:t>
            </a:r>
            <a:endParaRPr lang="en-US" dirty="0"/>
          </a:p>
          <a:p>
            <a:pPr>
              <a:lnSpc>
                <a:spcPct val="114999"/>
              </a:lnSpc>
              <a:spcBef>
                <a:spcPts val="1000"/>
              </a:spcBef>
            </a:pPr>
            <a:r>
              <a:rPr lang="en-GB" dirty="0"/>
              <a:t>Si vous l'observez attentivement, vous verrez que les mots "mille dollars" sont inscrits au bas de l'obligation. C'est ce qu'on appelle la valeur nominale de l'obligation. C'est le montant qui sera payé à l'échéance. </a:t>
            </a:r>
            <a:endParaRPr lang="en-US" dirty="0"/>
          </a:p>
          <a:p>
            <a:pPr>
              <a:lnSpc>
                <a:spcPct val="114999"/>
              </a:lnSpc>
              <a:spcBef>
                <a:spcPts val="1000"/>
              </a:spcBef>
            </a:pPr>
            <a:r>
              <a:rPr lang="en-GB" dirty="0"/>
              <a:t>Cette obligation a été émise le 16 novembre 1981 et arrive à échéance le 15 novembre 2011. Il s'agit donc d'une obligation du Trésor à 30 ans, avec une période d'échéance de 30 ans. Au bout de 30 ans, les détenteurs d'obligations se verront rembourser 1 000 dollars.</a:t>
            </a:r>
            <a:endParaRPr lang="en-US" dirty="0"/>
          </a:p>
          <a:p>
            <a:pPr>
              <a:lnSpc>
                <a:spcPct val="114999"/>
              </a:lnSpc>
              <a:spcBef>
                <a:spcPts val="1000"/>
              </a:spcBef>
              <a:spcAft>
                <a:spcPts val="1000"/>
              </a:spcAft>
            </a:pPr>
            <a:r>
              <a:rPr lang="en-GB" dirty="0"/>
              <a:t>Le taux d'intérêt nominal est le taux d'intérêt qui sera payé régulièrement pendant 30 ans. Cette obligation particulière a un taux d'intérêt de 14%, qui sera payé sur une base annuelle. Par conséquent, le taux d'intérêt nominal est de 14 %.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483050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Les fonds propres sont le capital du propriétaire. C'est-à-dire le capital apporté par le propriétaire. Au stade initial, les sources de capitaux propres comprennent le promoteur du projet, l'entrepreneur chargé de l'ingénierie, de la passation des marchés et de la construction (E.P.C.), et les acheteurs des produits du projet qui veulent que le projet se réalise. Le rôle des fonds propres, aux stades initiaux, est très important. Il rend le projet plus sûr pour les prêteurs. </a:t>
            </a:r>
            <a:endParaRPr lang="en-US" dirty="0"/>
          </a:p>
          <a:p>
            <a:pPr>
              <a:lnSpc>
                <a:spcPct val="114999"/>
              </a:lnSpc>
              <a:spcBef>
                <a:spcPts val="1000"/>
              </a:spcBef>
            </a:pPr>
            <a:r>
              <a:rPr lang="en-GB" dirty="0"/>
              <a:t>À un moment donné, une société de projet peut également lever des fonds en émettant des actions sur le marché boursier. Le marché des actions, également connu sous le nom de marché boursier, est le marché où les actions sont émises par le propriétaire d'une entreprise et négociées. </a:t>
            </a:r>
            <a:endParaRPr lang="en-US" dirty="0"/>
          </a:p>
          <a:p>
            <a:pPr>
              <a:lnSpc>
                <a:spcPct val="114999"/>
              </a:lnSpc>
              <a:spcBef>
                <a:spcPts val="1000"/>
              </a:spcBef>
            </a:pPr>
            <a:r>
              <a:rPr lang="en-GB" dirty="0"/>
              <a:t>Ce processus permet aux entreprises d'accéder aux capitaux et donne aux investisseurs une part de la propriété d'une entreprise. Toutefois, il implique une dilution de la propriété, ainsi que des coûts et des complexités considérables. </a:t>
            </a:r>
            <a:endParaRPr lang="en-US" dirty="0"/>
          </a:p>
          <a:p>
            <a:pPr>
              <a:lnSpc>
                <a:spcPct val="114999"/>
              </a:lnSpc>
              <a:spcBef>
                <a:spcPts val="1000"/>
              </a:spcBef>
              <a:spcAft>
                <a:spcPts val="1000"/>
              </a:spcAft>
            </a:pPr>
            <a:r>
              <a:rPr lang="en-GB" dirty="0"/>
              <a:t>Plus les fonds propres sont élevés, plus le risque supporté par les sponsors est important. Cela signifie moins de risques pour les prêteurs, et donc une réduction du coût des prêts. Toutefois, cela a un impact négatif sur le RCI des sponsors. </a:t>
            </a:r>
            <a:endParaRPr lang="en-GB" dirty="0">
              <a:cs typeface="Calibri"/>
            </a:endParaRPr>
          </a:p>
          <a:p>
            <a:pPr>
              <a:lnSpc>
                <a:spcPct val="114999"/>
              </a:lnSpc>
              <a:spcBef>
                <a:spcPts val="1000"/>
              </a:spcBef>
              <a:spcAft>
                <a:spcPts val="1000"/>
              </a:spcAft>
            </a:pPr>
            <a:r>
              <a:rPr lang="en-GB" dirty="0">
                <a:cs typeface="Calibri"/>
              </a:rPr>
              <a:t>La </a:t>
            </a:r>
            <a:r>
              <a:rPr lang="en-GB" dirty="0" err="1">
                <a:cs typeface="Calibri"/>
              </a:rPr>
              <a:t>prochaine</a:t>
            </a:r>
            <a:r>
              <a:rPr lang="en-GB" dirty="0">
                <a:cs typeface="Calibri"/>
              </a:rPr>
              <a:t> </a:t>
            </a:r>
            <a:r>
              <a:rPr lang="en-GB" dirty="0" err="1">
                <a:cs typeface="Calibri"/>
              </a:rPr>
              <a:t>leçon</a:t>
            </a:r>
            <a:r>
              <a:rPr lang="en-GB" dirty="0">
                <a:cs typeface="Calibri"/>
              </a:rPr>
              <a:t> abordera ces questions plus en détail.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037734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Toute entreprise dispose d'un grand nombre de possibilités d'investissement. La question clé du financement est la suivante : quel projet choisir pour l'investissement ? C'est ce que l'on appelle la décision de budgétisation du capital. </a:t>
            </a:r>
            <a:endParaRPr lang="en-US" dirty="0"/>
          </a:p>
          <a:p>
            <a:pPr>
              <a:lnSpc>
                <a:spcPct val="114999"/>
              </a:lnSpc>
              <a:spcBef>
                <a:spcPts val="1000"/>
              </a:spcBef>
            </a:pPr>
            <a:r>
              <a:rPr lang="en-GB" dirty="0"/>
              <a:t>C'est pourquoi nous avons besoin de techniques pour analyser les projets commerciaux possibles afin de décider lesquels valent la peine d'être entrepris. Un certain nombre d'approches différentes sont utilisées dans la pratique.  Parmi les plus importantes, citons la période de récupération, la valeur actuelle nette (</a:t>
            </a:r>
            <a:r>
              <a:rPr lang="en-GB" dirty="0" err="1"/>
              <a:t>ou</a:t>
            </a:r>
            <a:r>
              <a:rPr lang="en-GB" dirty="0"/>
              <a:t> VAN en abrégé) et le taux de rendement interne (TRI). </a:t>
            </a:r>
            <a:endParaRPr lang="en-US" dirty="0"/>
          </a:p>
          <a:p>
            <a:pPr>
              <a:lnSpc>
                <a:spcPct val="114999"/>
              </a:lnSpc>
              <a:spcBef>
                <a:spcPts val="1000"/>
              </a:spcBef>
              <a:spcAft>
                <a:spcPts val="1000"/>
              </a:spcAft>
            </a:pPr>
            <a:r>
              <a:rPr lang="en-GB" dirty="0"/>
              <a:t>Nous présentons les concepts et les avantages et inconvénients de ces approches. FINPLAN calcule le V.A.N. (VAN) et </a:t>
            </a:r>
            <a:r>
              <a:rPr lang="en-GB" dirty="0" err="1"/>
              <a:t>l'T.R.I</a:t>
            </a:r>
            <a:r>
              <a:rPr lang="en-GB" dirty="0"/>
              <a:t>. (TRI), c'est pourquoi nous limitons nos discussions à ces deux approches.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Cette diapositive et les suivantes décrivent l'approche de la valeur actuelle nette (VAN). En général, un projet vaut la peine d'être entrepris s'il crée de la valeur pour ses propriétaires. Il crée de la valeur s'il rapporte plus que les coûts d'acquisition et d'exploitation. La différence entre les revenus d'un projet et son coût s'appelle la valeur actuelle nette. </a:t>
            </a:r>
            <a:endParaRPr lang="en-US" dirty="0">
              <a:cs typeface="Calibri" panose="020F0502020204030204"/>
            </a:endParaRPr>
          </a:p>
          <a:p>
            <a:pPr>
              <a:lnSpc>
                <a:spcPct val="114999"/>
              </a:lnSpc>
              <a:spcBef>
                <a:spcPts val="1000"/>
              </a:spcBef>
            </a:pPr>
            <a:r>
              <a:rPr lang="en-GB" dirty="0"/>
              <a:t>La valeur actuelle nette est une mesure de la valeur créée, ou ajoutée aujourd'hui, par la réalisation du projet.</a:t>
            </a:r>
            <a:endParaRPr lang="en-US" dirty="0"/>
          </a:p>
          <a:p>
            <a:pPr>
              <a:lnSpc>
                <a:spcPct val="114999"/>
              </a:lnSpc>
              <a:spcBef>
                <a:spcPts val="1000"/>
              </a:spcBef>
            </a:pPr>
            <a:r>
              <a:rPr lang="en-GB" dirty="0"/>
              <a:t>Comme les coûts et les bénéfices se produisent à différents moments, l'aspect de la valeur temporelle, que nous avons appris dans le dernier cours, devient applicable. </a:t>
            </a:r>
            <a:endParaRPr lang="en-US" dirty="0"/>
          </a:p>
          <a:p>
            <a:pPr>
              <a:lnSpc>
                <a:spcPct val="114999"/>
              </a:lnSpc>
              <a:spcBef>
                <a:spcPts val="1000"/>
              </a:spcBef>
            </a:pPr>
            <a:r>
              <a:rPr lang="en-GB" dirty="0"/>
              <a:t>La valeur actuelle nette est la différence entre la valeur actuelle des rentrées de fonds, c'est-à-dire les revenus du projet, et les sorties de fonds, c'est-à-dire le coût ou les dépenses du projet. </a:t>
            </a:r>
            <a:endParaRPr lang="en-US" dirty="0"/>
          </a:p>
          <a:p>
            <a:pPr>
              <a:lnSpc>
                <a:spcPct val="114999"/>
              </a:lnSpc>
              <a:spcBef>
                <a:spcPts val="1000"/>
              </a:spcBef>
              <a:spcAft>
                <a:spcPts val="1000"/>
              </a:spcAft>
            </a:pPr>
            <a:r>
              <a:rPr lang="en-GB" dirty="0"/>
              <a:t>Ce tableau présente un flux de trésorerie typique d'un projet d'une durée de cinq ans. Les dépenses c1, c2, etc. ont lieu à l'année 1, à l'année 2, et ainsi de suite, tandis que les bénéfices r3, r4, r5 commencent à partir de l'année 3. Nous présentons la formule de la valeur actuelle nette pour ce projet dans la diapositive suivante.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11073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La valeur actuelle nette est définie comme la différence entre la valeur actuelle des recettes et des dépenses sur toute la durée de vie du projet. Dans le cours précédent, nous avons appris à calculer la valeur actuelle d'un flux de trésorerie. Le calcul de la valeur actuelle nécessite un taux d'actualisation, que nous désignons par r. </a:t>
            </a:r>
            <a:endParaRPr lang="en-US" dirty="0"/>
          </a:p>
          <a:p>
            <a:pPr>
              <a:lnSpc>
                <a:spcPct val="114999"/>
              </a:lnSpc>
              <a:spcBef>
                <a:spcPts val="1000"/>
              </a:spcBef>
            </a:pPr>
            <a:r>
              <a:rPr lang="en-GB" dirty="0"/>
              <a:t>Par conséquent, la valeur actuelle nette du projet, avec les flux de trésorerie présentés dans la dernière diapositive, est calculée à l'aide de cette formule.</a:t>
            </a:r>
            <a:endParaRPr lang="en-US" dirty="0"/>
          </a:p>
          <a:p>
            <a:pPr>
              <a:lnSpc>
                <a:spcPct val="114999"/>
              </a:lnSpc>
              <a:spcBef>
                <a:spcPts val="1000"/>
              </a:spcBef>
            </a:pPr>
            <a:r>
              <a:rPr lang="en-GB" dirty="0"/>
              <a:t>Où capital R est le revenu, petit r est le taux d'actualisation, N est la durée de vie du projet, C est le coût et t est le temps.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18344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L'objectif de la gestion financière étant de maximiser la valeur du projet, un projet doit être accepté si la valeur actuelle nette est positive et rejeté si elle est négative. Si la valeur actuelle nette (ou V.A.N.) s'avère être nulle, nous devrions être indifférents.</a:t>
            </a:r>
            <a:endParaRPr lang="en-US" dirty="0"/>
          </a:p>
          <a:p>
            <a:pPr>
              <a:lnSpc>
                <a:spcPct val="114999"/>
              </a:lnSpc>
              <a:spcBef>
                <a:spcPts val="1000"/>
              </a:spcBef>
            </a:pPr>
            <a:r>
              <a:rPr lang="en-GB" dirty="0"/>
              <a:t>Si nous devons sélectionner l'un des deux projets A et B, le critère d'acceptation est de comprendre quel projet a la plus </a:t>
            </a:r>
            <a:r>
              <a:rPr lang="en-GB" dirty="0" err="1"/>
              <a:t>grande</a:t>
            </a:r>
            <a:r>
              <a:rPr lang="en-GB" dirty="0"/>
              <a:t> VAN. </a:t>
            </a:r>
            <a:endParaRPr lang="en-US" dirty="0"/>
          </a:p>
          <a:p>
            <a:pPr>
              <a:lnSpc>
                <a:spcPct val="114999"/>
              </a:lnSpc>
              <a:spcBef>
                <a:spcPts val="1000"/>
              </a:spcBef>
            </a:pPr>
            <a:r>
              <a:rPr lang="en-GB" dirty="0"/>
              <a:t>Par conséquent, nous acceptons le projet A, si le VAN de A est supérieur au VAN de B.</a:t>
            </a:r>
            <a:endParaRPr lang="en-US" dirty="0"/>
          </a:p>
          <a:p>
            <a:pPr>
              <a:lnSpc>
                <a:spcPct val="114999"/>
              </a:lnSpc>
              <a:spcBef>
                <a:spcPts val="1000"/>
              </a:spcBef>
            </a:pPr>
            <a:r>
              <a:rPr lang="en-GB" dirty="0"/>
              <a:t>Inversement, nous rejetons le projet A </a:t>
            </a:r>
            <a:r>
              <a:rPr lang="en-GB" dirty="0" err="1"/>
              <a:t>si</a:t>
            </a:r>
            <a:r>
              <a:rPr lang="en-GB" dirty="0"/>
              <a:t> la V.A.N. de A est </a:t>
            </a:r>
            <a:r>
              <a:rPr lang="en-GB" dirty="0" err="1"/>
              <a:t>inférieur</a:t>
            </a:r>
            <a:r>
              <a:rPr lang="en-GB" dirty="0"/>
              <a:t> à la V.A.N. de B. </a:t>
            </a:r>
            <a:endParaRPr lang="en-US" dirty="0"/>
          </a:p>
          <a:p>
            <a:pPr>
              <a:lnSpc>
                <a:spcPct val="114999"/>
              </a:lnSpc>
              <a:spcBef>
                <a:spcPts val="1000"/>
              </a:spcBef>
            </a:pPr>
            <a:r>
              <a:rPr lang="en-GB" dirty="0"/>
              <a:t>L'acquisition de l'un ou l'autre projet est neutre si la valeur actuelle de A et la valeur actuelle de B sont identiques.</a:t>
            </a:r>
            <a:endParaRPr lang="en-US" dirty="0"/>
          </a:p>
          <a:p>
            <a:pPr>
              <a:lnSpc>
                <a:spcPct val="114999"/>
              </a:lnSpc>
              <a:spcBef>
                <a:spcPts val="1000"/>
              </a:spcBef>
            </a:pPr>
            <a:r>
              <a:rPr lang="en-GB" dirty="0"/>
              <a:t>Dans ce cas, vous pouvez utiliser d'autres indicateurs, tels que le taux de rendement interne, dont nous parlerons dans les diapositives suivantes.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32618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Prenons maintenant un exemple plus détaillé concernant le choix entre deux projets. Voici quelques exemples de flux de trésorerie. Les deux projets ont le même coût et se déroulent en même temps. Par conséquent, sur la base de leurs recettes, le projet 2 est plus rentable et constitue un meilleur choix.</a:t>
            </a:r>
            <a:endParaRPr lang="en-US" dirty="0"/>
          </a:p>
          <a:p>
            <a:pPr>
              <a:lnSpc>
                <a:spcPct val="114999"/>
              </a:lnSpc>
              <a:spcBef>
                <a:spcPts val="1000"/>
              </a:spcBef>
            </a:pPr>
            <a:r>
              <a:rPr lang="en-GB" dirty="0"/>
              <a:t>Pour </a:t>
            </a:r>
            <a:r>
              <a:rPr lang="en-GB" dirty="0" err="1"/>
              <a:t>calculer</a:t>
            </a:r>
            <a:r>
              <a:rPr lang="en-GB" dirty="0"/>
              <a:t> la VAN, nous avons besoin d'un taux d'actualisation. Nous prenons un taux d'actualisation de 5 %. Avec ce taux d'actualisation, nous appliquons la </a:t>
            </a:r>
            <a:r>
              <a:rPr lang="en-GB" dirty="0" err="1"/>
              <a:t>formule</a:t>
            </a:r>
            <a:r>
              <a:rPr lang="en-GB" dirty="0"/>
              <a:t> da la N.A.V., comme indiqué dans la diapositive 4.1.3. La VAN de ces projets est indiqué dans le tableau. </a:t>
            </a:r>
            <a:endParaRPr lang="en-US" dirty="0"/>
          </a:p>
          <a:p>
            <a:pPr>
              <a:lnSpc>
                <a:spcPct val="114999"/>
              </a:lnSpc>
              <a:spcBef>
                <a:spcPts val="1000"/>
              </a:spcBef>
              <a:spcAft>
                <a:spcPts val="1000"/>
              </a:spcAft>
            </a:pPr>
            <a:r>
              <a:rPr lang="en-GB" dirty="0"/>
              <a:t>La VAN du projet 1 est de 6 464, tandis que celle du projet 2 est de 6 728. Par conséquent, le projet 2 ajoute plus de valeur à la richesse de l'investisseur et est donc préférable. Cependant, la VAN d'un projet varie en fonction du taux d'actualisation. Cela peut affecter la décision d'investissement, comme le montre la section suivante.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8052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Cette figure montre la valeur actualisée de deux projets pour différents taux d'actualisation. Si le taux d'actualisation est inférieur à 7%, la VAN du projet 2 est plus élevé que la VAN du projet 1. Le projet 2 est donc préférable. En revanche, si le taux d'actualisation est égal ou supérieur à 8 %, la valeur actualisée du projet 1 devient supérieure à celle du projet 2. Dans ce cas, le projet 1 devient donc préférable. Ainsi, une décision basée sur des critères de valeur ajoutée dépend du choix du taux d'actualisation. Le même projet peut être rejeté ou accepté en fonction du choix du taux d'actualisation.</a:t>
            </a:r>
            <a:endParaRPr lang="en-US" dirty="0"/>
          </a:p>
          <a:p>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675955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 le calcul de la VAN est simple, la décision dépend du choix du taux d'actualisation. Le choix du taux d'actualisation approprié est important. Passons maintenant à la deuxième approche, le taux de rendement interne (TRI).</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249433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extBox 1">
            <a:extLst>
              <a:ext uri="{FF2B5EF4-FFF2-40B4-BE49-F238E27FC236}">
                <a16:creationId xmlns:a16="http://schemas.microsoft.com/office/drawing/2014/main" id="{5CAD42FF-2612-4F84-AF7B-46FE1FA866CA}"/>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pic>
        <p:nvPicPr>
          <p:cNvPr id="7" name="Picture 6" descr="A picture containing background pattern&#10;&#10;Description automatically generated">
            <a:extLst>
              <a:ext uri="{FF2B5EF4-FFF2-40B4-BE49-F238E27FC236}">
                <a16:creationId xmlns:a16="http://schemas.microsoft.com/office/drawing/2014/main" id="{4BEA568F-EDD3-486D-AE02-844455DD1504}"/>
              </a:ext>
            </a:extLst>
          </p:cNvPr>
          <p:cNvPicPr>
            <a:picLocks noChangeAspect="1"/>
          </p:cNvPicPr>
          <p:nvPr/>
        </p:nvPicPr>
        <p:blipFill>
          <a:blip r:embed="rId3"/>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5CAD42FF-2612-4F84-AF7B-46FE1FA866C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33210" y="3436374"/>
            <a:ext cx="8050696" cy="369332"/>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FINPLAN</a:t>
            </a:r>
          </a:p>
        </p:txBody>
      </p:sp>
      <p:sp>
        <p:nvSpPr>
          <p:cNvPr id="6" name="TextBox 5">
            <a:extLst>
              <a:ext uri="{FF2B5EF4-FFF2-40B4-BE49-F238E27FC236}">
                <a16:creationId xmlns:a16="http://schemas.microsoft.com/office/drawing/2014/main" id="{99DEA05E-3DE2-714D-9D7C-D14D82DB9D79}"/>
              </a:ext>
            </a:extLst>
          </p:cNvPr>
          <p:cNvSpPr txBox="1"/>
          <p:nvPr/>
        </p:nvSpPr>
        <p:spPr>
          <a:xfrm>
            <a:off x="713096" y="3664386"/>
            <a:ext cx="7724723" cy="2800767"/>
          </a:xfrm>
          <a:prstGeom prst="rect">
            <a:avLst/>
          </a:prstGeom>
          <a:noFill/>
        </p:spPr>
        <p:txBody>
          <a:bodyPr wrap="square" lIns="91440" tIns="45720" rIns="91440" bIns="45720" rtlCol="0" anchor="b">
            <a:spAutoFit/>
          </a:bodyPr>
          <a:lstStyle/>
          <a:p>
            <a:r>
              <a:rPr lang="en-ZA" sz="4400" b="1" dirty="0" err="1">
                <a:solidFill>
                  <a:schemeClr val="bg1"/>
                </a:solidFill>
                <a:latin typeface="Open Sans ExtraBold"/>
                <a:ea typeface="Open Sans ExtraBold" panose="020B0606030504020204" pitchFamily="34" charset="0"/>
                <a:cs typeface="Open Sans ExtraBold" panose="020B0606030504020204" pitchFamily="34" charset="0"/>
              </a:rPr>
              <a:t>Leçon</a:t>
            </a: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 4 </a:t>
            </a:r>
            <a:endParaRPr lang="en-US" dirty="0">
              <a:solidFill>
                <a:schemeClr val="bg1"/>
              </a:solidFill>
            </a:endParaRPr>
          </a:p>
          <a:p>
            <a:r>
              <a:rPr lang="en-ZA" sz="4400" b="1" dirty="0">
                <a:latin typeface="Open Sans ExtraBold"/>
                <a:ea typeface="Open Sans ExtraBold" panose="020B0606030504020204" pitchFamily="34" charset="0"/>
                <a:cs typeface="Open Sans ExtraBold" panose="020B0606030504020204" pitchFamily="34" charset="0"/>
              </a:rPr>
              <a:t>ÉVALUATION DU PROJET ET SOURCES DE FINANCEMENT</a:t>
            </a: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99018"/>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Critères basés sur le rendement : Critère du taux de rendement interne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Critères d'évaluation des projets-II</a:t>
            </a:r>
          </a:p>
        </p:txBody>
      </p:sp>
      <p:sp>
        <p:nvSpPr>
          <p:cNvPr id="3" name="Rectangle 2">
            <a:extLst>
              <a:ext uri="{FF2B5EF4-FFF2-40B4-BE49-F238E27FC236}">
                <a16:creationId xmlns:a16="http://schemas.microsoft.com/office/drawing/2014/main" id="{EC488B47-500E-4D1B-BB86-C2700CB61FBB}"/>
              </a:ext>
            </a:extLst>
          </p:cNvPr>
          <p:cNvSpPr/>
          <p:nvPr/>
        </p:nvSpPr>
        <p:spPr>
          <a:xfrm>
            <a:off x="988815" y="3100489"/>
            <a:ext cx="9672320"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Taux de rendement interne (TRI) = </a:t>
            </a: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Où "r" est le taux d'actualisation auquel la valeur actuelle nette du projet devient nulle. C'est ce qu'on appelle le TRI.</a:t>
            </a:r>
          </a:p>
        </p:txBody>
      </p:sp>
      <p:pic>
        <p:nvPicPr>
          <p:cNvPr id="2" name="Picture 3" descr="Text&#10;&#10;Description automatically generated">
            <a:extLst>
              <a:ext uri="{FF2B5EF4-FFF2-40B4-BE49-F238E27FC236}">
                <a16:creationId xmlns:a16="http://schemas.microsoft.com/office/drawing/2014/main" id="{8620B4A1-D85B-4B9C-9D5C-9A1A1D493BC7}"/>
              </a:ext>
            </a:extLst>
          </p:cNvPr>
          <p:cNvPicPr>
            <a:picLocks noChangeAspect="1"/>
          </p:cNvPicPr>
          <p:nvPr/>
        </p:nvPicPr>
        <p:blipFill>
          <a:blip r:embed="rId4"/>
          <a:stretch>
            <a:fillRect/>
          </a:stretch>
        </p:blipFill>
        <p:spPr>
          <a:xfrm>
            <a:off x="5145525" y="2544745"/>
            <a:ext cx="3035300" cy="1765300"/>
          </a:xfrm>
          <a:prstGeom prst="rect">
            <a:avLst/>
          </a:prstGeom>
        </p:spPr>
      </p:pic>
    </p:spTree>
    <p:extLst>
      <p:ext uri="{BB962C8B-B14F-4D97-AF65-F5344CB8AC3E}">
        <p14:creationId xmlns:p14="http://schemas.microsoft.com/office/powerpoint/2010/main" val="3974361276"/>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Critères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du TRI</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Critères d'évaluation des projets-II</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2109889"/>
            <a:ext cx="9672320"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rPr>
              <a:t>Un projet est acceptable si le TRI est supérieur au rendement requis et rejeté dans le cas contraire.</a:t>
            </a:r>
          </a:p>
          <a:p>
            <a:pPr marL="342900" indent="-342900">
              <a:spcAft>
                <a:spcPts val="1200"/>
              </a:spcAft>
              <a:buFont typeface="Arial"/>
              <a:buChar char="•"/>
            </a:pPr>
            <a:r>
              <a:rPr lang="en-ZA" sz="2000">
                <a:latin typeface="Open Sans"/>
              </a:rPr>
              <a:t>Pour deux projets A et B, choisir celui dont le TRI est le plus élevé.</a:t>
            </a:r>
          </a:p>
          <a:p>
            <a:pPr marL="342900" indent="-342900">
              <a:spcAft>
                <a:spcPts val="1200"/>
              </a:spcAft>
              <a:buFont typeface="Arial"/>
              <a:buChar char="•"/>
            </a:pPr>
            <a:r>
              <a:rPr lang="en-ZA" sz="2000">
                <a:latin typeface="Open Sans"/>
              </a:rPr>
              <a:t>Le TRI est plus populaire que la VAN</a:t>
            </a:r>
          </a:p>
          <a:p>
            <a:pPr marL="342900" indent="-342900">
              <a:spcAft>
                <a:spcPts val="1200"/>
              </a:spcAft>
              <a:buFont typeface="Arial"/>
              <a:buChar char="•"/>
            </a:pPr>
            <a:r>
              <a:rPr lang="en-ZA" sz="2000">
                <a:latin typeface="Open Sans"/>
              </a:rPr>
              <a:t>Le TRI et la VAN peuvent conduire à des décisions contradictoires</a:t>
            </a:r>
          </a:p>
        </p:txBody>
      </p:sp>
    </p:spTree>
    <p:extLst>
      <p:ext uri="{BB962C8B-B14F-4D97-AF65-F5344CB8AC3E}">
        <p14:creationId xmlns:p14="http://schemas.microsoft.com/office/powerpoint/2010/main" val="2531567026"/>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4.2.5 Inconvénients du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critère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TRI</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Critères d'évaluation des projets-II</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2109889"/>
            <a:ext cx="9672320" cy="86177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Valeurs multiples du TRI</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rPr>
              <a:t>Le TRI et la VAN sont des critères dominants </a:t>
            </a:r>
          </a:p>
        </p:txBody>
      </p:sp>
    </p:spTree>
    <p:extLst>
      <p:ext uri="{BB962C8B-B14F-4D97-AF65-F5344CB8AC3E}">
        <p14:creationId xmlns:p14="http://schemas.microsoft.com/office/powerpoint/2010/main" val="3125421163"/>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770179" y="991982"/>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Dette et fonds propres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70179" y="-490478"/>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de financement</a:t>
            </a:r>
          </a:p>
        </p:txBody>
      </p:sp>
      <p:sp>
        <p:nvSpPr>
          <p:cNvPr id="3" name="Rectangle 2">
            <a:extLst>
              <a:ext uri="{FF2B5EF4-FFF2-40B4-BE49-F238E27FC236}">
                <a16:creationId xmlns:a16="http://schemas.microsoft.com/office/drawing/2014/main" id="{EC488B47-500E-4D1B-BB86-C2700CB61FBB}"/>
              </a:ext>
            </a:extLst>
          </p:cNvPr>
          <p:cNvSpPr/>
          <p:nvPr/>
        </p:nvSpPr>
        <p:spPr>
          <a:xfrm>
            <a:off x="770179" y="1573639"/>
            <a:ext cx="5367020" cy="4093428"/>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Sources de la dette</a:t>
            </a:r>
          </a:p>
          <a:p>
            <a:pPr marL="342900" indent="-342900">
              <a:spcAft>
                <a:spcPts val="1200"/>
              </a:spcAft>
              <a:buFont typeface="Arial"/>
              <a:buChar char="•"/>
            </a:pPr>
            <a:r>
              <a:rPr lang="en-ZA" sz="2000" dirty="0">
                <a:latin typeface="Open Sans"/>
                <a:cs typeface="Calibri" panose="020F0502020204030204"/>
              </a:rPr>
              <a:t>Banques de développement multilatérales et régionales</a:t>
            </a:r>
          </a:p>
          <a:p>
            <a:pPr marL="342900" indent="-342900">
              <a:spcAft>
                <a:spcPts val="1200"/>
              </a:spcAft>
              <a:buFont typeface="Arial"/>
              <a:buChar char="•"/>
            </a:pPr>
            <a:r>
              <a:rPr lang="en-ZA" sz="2000" dirty="0">
                <a:latin typeface="Open Sans"/>
                <a:cs typeface="Calibri" panose="020F0502020204030204"/>
              </a:rPr>
              <a:t>Banques d'import-export</a:t>
            </a:r>
          </a:p>
          <a:p>
            <a:pPr marL="342900" indent="-342900">
              <a:spcAft>
                <a:spcPts val="1200"/>
              </a:spcAft>
              <a:buFont typeface="Arial"/>
              <a:buChar char="•"/>
            </a:pPr>
            <a:r>
              <a:rPr lang="en-ZA" sz="2000" dirty="0">
                <a:latin typeface="Open Sans"/>
                <a:cs typeface="Calibri" panose="020F0502020204030204"/>
              </a:rPr>
              <a:t>Émission d'obligations</a:t>
            </a:r>
          </a:p>
          <a:p>
            <a:pPr marL="342900" indent="-342900">
              <a:spcAft>
                <a:spcPts val="1200"/>
              </a:spcAft>
              <a:buFont typeface="Arial"/>
              <a:buChar char="•"/>
            </a:pPr>
            <a:r>
              <a:rPr lang="en-ZA" sz="2000" dirty="0">
                <a:latin typeface="Open Sans"/>
                <a:cs typeface="Calibri" panose="020F0502020204030204"/>
              </a:rPr>
              <a:t>Banques commerciales locales et internationales</a:t>
            </a:r>
          </a:p>
          <a:p>
            <a:pPr marL="342900" indent="-342900">
              <a:spcAft>
                <a:spcPts val="1200"/>
              </a:spcAft>
              <a:buFont typeface="Arial"/>
              <a:buChar char="•"/>
            </a:pPr>
            <a:r>
              <a:rPr lang="en-ZA" sz="2000" dirty="0">
                <a:latin typeface="Open Sans"/>
                <a:cs typeface="Calibri" panose="020F0502020204030204"/>
              </a:rPr>
              <a:t>Crédits des fournisseurs d'équipement, contributions financières des entrepreneurs du projet, et </a:t>
            </a:r>
          </a:p>
          <a:p>
            <a:pPr marL="342900" indent="-342900">
              <a:spcAft>
                <a:spcPts val="1200"/>
              </a:spcAft>
              <a:buFont typeface="Arial"/>
              <a:buChar char="•"/>
            </a:pPr>
            <a:r>
              <a:rPr lang="en-ZA" sz="2000" dirty="0">
                <a:latin typeface="Open Sans"/>
                <a:cs typeface="Calibri" panose="020F0502020204030204"/>
              </a:rPr>
              <a:t>Financement de la dette par les acheteurs des produits du projet</a:t>
            </a:r>
          </a:p>
        </p:txBody>
      </p:sp>
      <p:sp>
        <p:nvSpPr>
          <p:cNvPr id="7" name="Rectangle 6">
            <a:extLst>
              <a:ext uri="{FF2B5EF4-FFF2-40B4-BE49-F238E27FC236}">
                <a16:creationId xmlns:a16="http://schemas.microsoft.com/office/drawing/2014/main" id="{A648B1FD-3C71-44CE-8DB0-F00E3AD232FB}"/>
              </a:ext>
            </a:extLst>
          </p:cNvPr>
          <p:cNvSpPr/>
          <p:nvPr/>
        </p:nvSpPr>
        <p:spPr>
          <a:xfrm>
            <a:off x="6805415" y="1573639"/>
            <a:ext cx="4414520" cy="3170099"/>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Sources de fonds propres</a:t>
            </a:r>
          </a:p>
          <a:p>
            <a:pPr marL="342900" indent="-342900">
              <a:spcAft>
                <a:spcPts val="1200"/>
              </a:spcAft>
              <a:buFont typeface="Arial"/>
              <a:buChar char="•"/>
            </a:pPr>
            <a:r>
              <a:rPr lang="en-ZA" sz="2000" dirty="0">
                <a:latin typeface="Open Sans"/>
                <a:cs typeface="Calibri" panose="020F0502020204030204"/>
              </a:rPr>
              <a:t>Investissements en fonds propres des promoteurs de projets</a:t>
            </a:r>
          </a:p>
          <a:p>
            <a:pPr marL="342900" indent="-342900">
              <a:spcAft>
                <a:spcPts val="1200"/>
              </a:spcAft>
              <a:buFont typeface="Arial"/>
              <a:buChar char="•"/>
            </a:pPr>
            <a:r>
              <a:rPr lang="en-ZA" sz="2000" dirty="0">
                <a:latin typeface="Open Sans"/>
                <a:cs typeface="Calibri" panose="020F0502020204030204"/>
              </a:rPr>
              <a:t>Lever des fonds propres sur le marché des actions</a:t>
            </a:r>
          </a:p>
          <a:p>
            <a:pPr marL="342900" indent="-342900">
              <a:spcAft>
                <a:spcPts val="1200"/>
              </a:spcAft>
              <a:buFont typeface="Arial"/>
              <a:buChar char="•"/>
            </a:pPr>
            <a:r>
              <a:rPr lang="en-ZA" sz="2000" dirty="0">
                <a:latin typeface="Open Sans"/>
                <a:cs typeface="Calibri" panose="020F0502020204030204"/>
              </a:rPr>
              <a:t>Autres investisseurs, et</a:t>
            </a:r>
          </a:p>
          <a:p>
            <a:pPr marL="342900" indent="-342900">
              <a:spcAft>
                <a:spcPts val="1200"/>
              </a:spcAft>
              <a:buFont typeface="Arial"/>
              <a:buChar char="•"/>
            </a:pPr>
            <a:r>
              <a:rPr lang="en-ZA" sz="2000" dirty="0">
                <a:latin typeface="Open Sans"/>
                <a:cs typeface="Calibri" panose="020F0502020204030204"/>
              </a:rPr>
              <a:t>Financement en fonds propres par les acheteurs de la production du projet </a:t>
            </a:r>
          </a:p>
        </p:txBody>
      </p:sp>
    </p:spTree>
    <p:extLst>
      <p:ext uri="{BB962C8B-B14F-4D97-AF65-F5344CB8AC3E}">
        <p14:creationId xmlns:p14="http://schemas.microsoft.com/office/powerpoint/2010/main" val="39689341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6548" y="1385322"/>
            <a:ext cx="660075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Institutions financières internationales et banques multilatérales de développement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4.3 Sources de financement</a:t>
            </a:r>
          </a:p>
        </p:txBody>
      </p:sp>
      <p:sp>
        <p:nvSpPr>
          <p:cNvPr id="3" name="Rectangle 2">
            <a:extLst>
              <a:ext uri="{FF2B5EF4-FFF2-40B4-BE49-F238E27FC236}">
                <a16:creationId xmlns:a16="http://schemas.microsoft.com/office/drawing/2014/main" id="{EC488B47-500E-4D1B-BB86-C2700CB61FBB}"/>
              </a:ext>
            </a:extLst>
          </p:cNvPr>
          <p:cNvSpPr/>
          <p:nvPr/>
        </p:nvSpPr>
        <p:spPr>
          <a:xfrm>
            <a:off x="1014215" y="2059089"/>
            <a:ext cx="5367020" cy="116955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Institutions financières internationales (IFI)</a:t>
            </a:r>
          </a:p>
          <a:p>
            <a:pPr marL="800100" lvl="1" indent="-342900">
              <a:spcAft>
                <a:spcPts val="1200"/>
              </a:spcAft>
              <a:buFont typeface="Arial"/>
              <a:buChar char="•"/>
            </a:pPr>
            <a:r>
              <a:rPr lang="en-ZA" sz="2000" dirty="0">
                <a:latin typeface="Open Sans"/>
                <a:cs typeface="Calibri" panose="020F0502020204030204"/>
              </a:rPr>
              <a:t>Banques multilatérales de développement (BMD)</a:t>
            </a:r>
          </a:p>
        </p:txBody>
      </p:sp>
    </p:spTree>
    <p:extLst>
      <p:ext uri="{BB962C8B-B14F-4D97-AF65-F5344CB8AC3E}">
        <p14:creationId xmlns:p14="http://schemas.microsoft.com/office/powerpoint/2010/main" val="282819000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4.3.3 Banques multilatérales de développement (BMD)</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de financement</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6624320"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panose="020F0502020204030204"/>
              </a:rPr>
              <a:t>Quelques BMD importantes :</a:t>
            </a:r>
          </a:p>
          <a:p>
            <a:pPr marL="800100" lvl="1" indent="-342900">
              <a:spcAft>
                <a:spcPts val="1200"/>
              </a:spcAft>
              <a:buFont typeface="Arial"/>
              <a:buChar char="•"/>
            </a:pPr>
            <a:r>
              <a:rPr lang="en-ZA" sz="2000">
                <a:latin typeface="Open Sans"/>
                <a:cs typeface="Calibri" panose="020F0502020204030204"/>
              </a:rPr>
              <a:t>Banque mondiale</a:t>
            </a:r>
          </a:p>
          <a:p>
            <a:pPr marL="800100" lvl="1" indent="-342900">
              <a:spcAft>
                <a:spcPts val="1200"/>
              </a:spcAft>
              <a:buFont typeface="Arial"/>
              <a:buChar char="•"/>
            </a:pPr>
            <a:r>
              <a:rPr lang="en-ZA" sz="2000">
                <a:latin typeface="Open Sans"/>
                <a:cs typeface="Calibri" panose="020F0502020204030204"/>
              </a:rPr>
              <a:t>Banque européenne d'investissement</a:t>
            </a:r>
          </a:p>
          <a:p>
            <a:pPr marL="800100" lvl="1" indent="-342900">
              <a:spcAft>
                <a:spcPts val="1200"/>
              </a:spcAft>
              <a:buFont typeface="Arial"/>
              <a:buChar char="•"/>
            </a:pPr>
            <a:r>
              <a:rPr lang="en-ZA" sz="2000">
                <a:latin typeface="Open Sans"/>
                <a:cs typeface="Calibri" panose="020F0502020204030204"/>
              </a:rPr>
              <a:t>Banque européenne pour la reconstruction et le développement</a:t>
            </a:r>
          </a:p>
          <a:p>
            <a:pPr marL="800100" lvl="1" indent="-342900">
              <a:spcAft>
                <a:spcPts val="1200"/>
              </a:spcAft>
              <a:buFont typeface="Arial"/>
              <a:buChar char="•"/>
            </a:pPr>
            <a:r>
              <a:rPr lang="en-ZA" sz="2000">
                <a:latin typeface="Open Sans"/>
                <a:cs typeface="Calibri" panose="020F0502020204030204"/>
              </a:rPr>
              <a:t>Banque asiatique de développement</a:t>
            </a:r>
          </a:p>
          <a:p>
            <a:pPr marL="800100" lvl="1" indent="-342900">
              <a:spcAft>
                <a:spcPts val="1200"/>
              </a:spcAft>
              <a:buFont typeface="Arial"/>
              <a:buChar char="•"/>
            </a:pPr>
            <a:r>
              <a:rPr lang="en-ZA" sz="2000">
                <a:latin typeface="Open Sans"/>
                <a:cs typeface="Calibri" panose="020F0502020204030204"/>
              </a:rPr>
              <a:t>Banque africaine de développement</a:t>
            </a:r>
          </a:p>
          <a:p>
            <a:pPr marL="800100" lvl="1" indent="-342900">
              <a:spcAft>
                <a:spcPts val="1200"/>
              </a:spcAft>
              <a:buFont typeface="Arial"/>
              <a:buChar char="•"/>
            </a:pPr>
            <a:r>
              <a:rPr lang="en-ZA" sz="2000">
                <a:latin typeface="Open Sans"/>
                <a:cs typeface="Calibri" panose="020F0502020204030204"/>
              </a:rPr>
              <a:t>Banque interaméricaine de développement</a:t>
            </a:r>
          </a:p>
          <a:p>
            <a:pPr marL="800100" lvl="1" indent="-342900">
              <a:spcAft>
                <a:spcPts val="1200"/>
              </a:spcAft>
              <a:buFont typeface="Arial"/>
              <a:buChar char="•"/>
            </a:pPr>
            <a:r>
              <a:rPr lang="en-ZA" sz="2000">
                <a:latin typeface="Open Sans"/>
                <a:cs typeface="Calibri" panose="020F0502020204030204"/>
              </a:rPr>
              <a:t>Banque islamique de développement</a:t>
            </a:r>
          </a:p>
        </p:txBody>
      </p:sp>
    </p:spTree>
    <p:extLst>
      <p:ext uri="{BB962C8B-B14F-4D97-AF65-F5344CB8AC3E}">
        <p14:creationId xmlns:p14="http://schemas.microsoft.com/office/powerpoint/2010/main" val="1593473530"/>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Organisations financières multilatérales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de financement</a:t>
            </a:r>
          </a:p>
        </p:txBody>
      </p:sp>
      <p:sp>
        <p:nvSpPr>
          <p:cNvPr id="3" name="Rectangle 2">
            <a:extLst>
              <a:ext uri="{FF2B5EF4-FFF2-40B4-BE49-F238E27FC236}">
                <a16:creationId xmlns:a16="http://schemas.microsoft.com/office/drawing/2014/main" id="{EC488B47-500E-4D1B-BB86-C2700CB61FBB}"/>
              </a:ext>
            </a:extLst>
          </p:cNvPr>
          <p:cNvSpPr/>
          <p:nvPr/>
        </p:nvSpPr>
        <p:spPr>
          <a:xfrm>
            <a:off x="1001514" y="1906689"/>
            <a:ext cx="8447285"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Le Groupe de la Banque </a:t>
            </a:r>
            <a:r>
              <a:rPr lang="en-ZA" sz="2000" dirty="0" err="1">
                <a:latin typeface="Open Sans"/>
                <a:cs typeface="Calibri"/>
              </a:rPr>
              <a:t>mondiale</a:t>
            </a:r>
            <a:endParaRPr lang="en-ZA" sz="2000" dirty="0">
              <a:latin typeface="Open Sans"/>
              <a:cs typeface="Calibri"/>
            </a:endParaRPr>
          </a:p>
          <a:p>
            <a:pPr marL="800100" lvl="1" indent="-342900">
              <a:spcAft>
                <a:spcPts val="1200"/>
              </a:spcAft>
              <a:buFont typeface="Arial"/>
              <a:buChar char="•"/>
            </a:pPr>
            <a:r>
              <a:rPr lang="en-ZA" sz="2000" dirty="0">
                <a:latin typeface="Open Sans"/>
                <a:cs typeface="Calibri"/>
              </a:rPr>
              <a:t>Banque </a:t>
            </a:r>
            <a:r>
              <a:rPr lang="en-ZA" sz="2000" dirty="0" err="1">
                <a:latin typeface="Open Sans"/>
                <a:cs typeface="Calibri"/>
              </a:rPr>
              <a:t>internationale</a:t>
            </a:r>
            <a:r>
              <a:rPr lang="en-ZA" sz="2000" dirty="0">
                <a:latin typeface="Open Sans"/>
                <a:cs typeface="Calibri"/>
              </a:rPr>
              <a:t> pour la reconstruction et le </a:t>
            </a:r>
            <a:r>
              <a:rPr lang="en-ZA" sz="2000" dirty="0" err="1">
                <a:latin typeface="Open Sans"/>
                <a:cs typeface="Calibri"/>
              </a:rPr>
              <a:t>développement</a:t>
            </a:r>
            <a:r>
              <a:rPr lang="en-ZA" sz="2000" dirty="0">
                <a:latin typeface="Open Sans"/>
                <a:cs typeface="Calibri"/>
              </a:rPr>
              <a:t> (BIRD)</a:t>
            </a:r>
          </a:p>
          <a:p>
            <a:pPr marL="800100" lvl="1" indent="-342900">
              <a:spcAft>
                <a:spcPts val="1200"/>
              </a:spcAft>
              <a:buFont typeface="Arial"/>
              <a:buChar char="•"/>
            </a:pPr>
            <a:r>
              <a:rPr lang="en-ZA" sz="2000" dirty="0">
                <a:latin typeface="Open Sans"/>
                <a:cs typeface="Calibri"/>
              </a:rPr>
              <a:t>Association </a:t>
            </a:r>
            <a:r>
              <a:rPr lang="en-ZA" sz="2000" dirty="0" err="1">
                <a:latin typeface="Open Sans"/>
                <a:cs typeface="Calibri"/>
              </a:rPr>
              <a:t>internationale</a:t>
            </a:r>
            <a:r>
              <a:rPr lang="en-ZA" sz="2000" dirty="0">
                <a:latin typeface="Open Sans"/>
                <a:cs typeface="Calibri"/>
              </a:rPr>
              <a:t> de </a:t>
            </a:r>
            <a:r>
              <a:rPr lang="en-ZA" sz="2000" dirty="0" err="1">
                <a:latin typeface="Open Sans"/>
                <a:cs typeface="Calibri"/>
              </a:rPr>
              <a:t>développement</a:t>
            </a:r>
            <a:r>
              <a:rPr lang="en-ZA" sz="2000" dirty="0">
                <a:latin typeface="Open Sans"/>
                <a:cs typeface="Calibri"/>
              </a:rPr>
              <a:t> (AID)</a:t>
            </a:r>
          </a:p>
          <a:p>
            <a:pPr marL="800100" lvl="1" indent="-342900">
              <a:spcAft>
                <a:spcPts val="1200"/>
              </a:spcAft>
              <a:buFont typeface="Arial"/>
              <a:buChar char="•"/>
            </a:pPr>
            <a:r>
              <a:rPr lang="en-ZA" sz="2000" dirty="0">
                <a:latin typeface="Open Sans"/>
                <a:cs typeface="Calibri"/>
              </a:rPr>
              <a:t>Société financière </a:t>
            </a:r>
            <a:r>
              <a:rPr lang="en-ZA" sz="2000" dirty="0" err="1">
                <a:latin typeface="Open Sans"/>
                <a:cs typeface="Calibri"/>
              </a:rPr>
              <a:t>internationale</a:t>
            </a:r>
            <a:r>
              <a:rPr lang="en-ZA" sz="2000" dirty="0">
                <a:latin typeface="Open Sans"/>
                <a:cs typeface="Calibri"/>
              </a:rPr>
              <a:t> (SFI)</a:t>
            </a:r>
          </a:p>
          <a:p>
            <a:pPr marL="800100" lvl="1" indent="-342900">
              <a:spcAft>
                <a:spcPts val="1200"/>
              </a:spcAft>
              <a:buFont typeface="Arial"/>
              <a:buChar char="•"/>
            </a:pPr>
            <a:r>
              <a:rPr lang="en-ZA" sz="2000" dirty="0" err="1">
                <a:latin typeface="Open Sans"/>
                <a:cs typeface="Calibri"/>
              </a:rPr>
              <a:t>Agence</a:t>
            </a:r>
            <a:r>
              <a:rPr lang="en-ZA" sz="2000" dirty="0">
                <a:latin typeface="Open Sans"/>
                <a:cs typeface="Calibri"/>
              </a:rPr>
              <a:t> </a:t>
            </a:r>
            <a:r>
              <a:rPr lang="en-ZA" sz="2000" dirty="0" err="1">
                <a:latin typeface="Open Sans"/>
                <a:cs typeface="Calibri"/>
              </a:rPr>
              <a:t>multilatérale</a:t>
            </a:r>
            <a:r>
              <a:rPr lang="en-ZA" sz="2000" dirty="0">
                <a:latin typeface="Open Sans"/>
                <a:cs typeface="Calibri"/>
              </a:rPr>
              <a:t> de </a:t>
            </a:r>
            <a:r>
              <a:rPr lang="en-ZA" sz="2000" dirty="0" err="1">
                <a:latin typeface="Open Sans"/>
                <a:cs typeface="Calibri"/>
              </a:rPr>
              <a:t>garantie</a:t>
            </a:r>
            <a:r>
              <a:rPr lang="en-ZA" sz="2000" dirty="0">
                <a:latin typeface="Open Sans"/>
                <a:cs typeface="Calibri"/>
              </a:rPr>
              <a:t> des </a:t>
            </a:r>
            <a:r>
              <a:rPr lang="en-ZA" sz="2000" dirty="0" err="1">
                <a:latin typeface="Open Sans"/>
                <a:cs typeface="Calibri"/>
              </a:rPr>
              <a:t>investissements</a:t>
            </a:r>
            <a:r>
              <a:rPr lang="en-ZA" sz="2000" dirty="0">
                <a:latin typeface="Open Sans"/>
                <a:cs typeface="Calibri"/>
              </a:rPr>
              <a:t> (AMGI)</a:t>
            </a:r>
          </a:p>
          <a:p>
            <a:pPr marL="342900" indent="-342900">
              <a:spcAft>
                <a:spcPts val="1200"/>
              </a:spcAft>
              <a:buFont typeface="Arial"/>
              <a:buChar char="•"/>
            </a:pPr>
            <a:r>
              <a:rPr lang="en-ZA" sz="2000" dirty="0" err="1">
                <a:latin typeface="Open Sans"/>
                <a:cs typeface="Calibri"/>
              </a:rPr>
              <a:t>L'énergie</a:t>
            </a:r>
            <a:r>
              <a:rPr lang="en-ZA" sz="2000" dirty="0">
                <a:latin typeface="Open Sans"/>
                <a:cs typeface="Calibri"/>
              </a:rPr>
              <a:t> </a:t>
            </a:r>
            <a:r>
              <a:rPr lang="en-ZA" sz="2000" dirty="0" err="1">
                <a:latin typeface="Open Sans"/>
                <a:cs typeface="Calibri"/>
              </a:rPr>
              <a:t>nucléaire</a:t>
            </a:r>
            <a:r>
              <a:rPr lang="en-ZA" sz="2000" dirty="0">
                <a:latin typeface="Open Sans"/>
                <a:cs typeface="Calibri"/>
              </a:rPr>
              <a:t> </a:t>
            </a:r>
            <a:r>
              <a:rPr lang="en-ZA" sz="2000" dirty="0" err="1">
                <a:latin typeface="Open Sans"/>
                <a:cs typeface="Calibri"/>
              </a:rPr>
              <a:t>est</a:t>
            </a:r>
            <a:r>
              <a:rPr lang="en-ZA" sz="2000" dirty="0">
                <a:latin typeface="Open Sans"/>
                <a:cs typeface="Calibri"/>
              </a:rPr>
              <a:t> </a:t>
            </a:r>
            <a:r>
              <a:rPr lang="en-ZA" sz="2000" dirty="0" err="1">
                <a:latin typeface="Open Sans"/>
                <a:cs typeface="Calibri"/>
              </a:rPr>
              <a:t>interdite</a:t>
            </a:r>
            <a:endParaRPr lang="en-ZA" sz="2000" dirty="0">
              <a:latin typeface="Open Sans"/>
              <a:cs typeface="Calibri"/>
            </a:endParaRPr>
          </a:p>
          <a:p>
            <a:pPr marL="342900" indent="-342900">
              <a:spcAft>
                <a:spcPts val="1200"/>
              </a:spcAft>
              <a:buFont typeface="Arial"/>
              <a:buChar char="•"/>
            </a:pPr>
            <a:r>
              <a:rPr lang="en-ZA" sz="2000" dirty="0">
                <a:latin typeface="Open Sans"/>
                <a:cs typeface="Calibri"/>
              </a:rPr>
              <a:t>Une nouvelle centrale au </a:t>
            </a:r>
            <a:r>
              <a:rPr lang="en-ZA" sz="2000" dirty="0" err="1">
                <a:latin typeface="Open Sans"/>
                <a:cs typeface="Calibri"/>
              </a:rPr>
              <a:t>charbon</a:t>
            </a:r>
            <a:r>
              <a:rPr lang="en-ZA" sz="2000" dirty="0">
                <a:latin typeface="Open Sans"/>
                <a:cs typeface="Calibri"/>
              </a:rPr>
              <a:t> dans de </a:t>
            </a:r>
            <a:r>
              <a:rPr lang="en-ZA" sz="2000" dirty="0" err="1">
                <a:latin typeface="Open Sans"/>
                <a:cs typeface="Calibri"/>
              </a:rPr>
              <a:t>rares</a:t>
            </a:r>
            <a:r>
              <a:rPr lang="en-ZA" sz="2000" dirty="0">
                <a:latin typeface="Open Sans"/>
                <a:cs typeface="Calibri"/>
              </a:rPr>
              <a:t> </a:t>
            </a:r>
            <a:r>
              <a:rPr lang="en-ZA" sz="2000" dirty="0" err="1">
                <a:latin typeface="Open Sans"/>
                <a:cs typeface="Calibri"/>
              </a:rPr>
              <a:t>circonstances</a:t>
            </a:r>
            <a:endParaRPr lang="en-ZA" sz="2000" dirty="0">
              <a:latin typeface="Open Sans"/>
              <a:cs typeface="Calibri"/>
            </a:endParaRPr>
          </a:p>
        </p:txBody>
      </p:sp>
    </p:spTree>
    <p:extLst>
      <p:ext uri="{BB962C8B-B14F-4D97-AF65-F5344CB8AC3E}">
        <p14:creationId xmlns:p14="http://schemas.microsoft.com/office/powerpoint/2010/main" val="3254470714"/>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4.3.5 Le groupe de la Banque mondiale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de financement</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687192"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Banque </a:t>
            </a:r>
            <a:r>
              <a:rPr lang="en-ZA" sz="2000" dirty="0" err="1">
                <a:latin typeface="Open Sans"/>
                <a:cs typeface="Calibri"/>
              </a:rPr>
              <a:t>internationale</a:t>
            </a:r>
            <a:r>
              <a:rPr lang="en-ZA" sz="2000" dirty="0">
                <a:latin typeface="Open Sans"/>
                <a:cs typeface="Calibri"/>
              </a:rPr>
              <a:t> pour la reconstruction et le </a:t>
            </a:r>
            <a:r>
              <a:rPr lang="en-ZA" sz="2000" dirty="0" err="1">
                <a:latin typeface="Open Sans"/>
                <a:cs typeface="Calibri"/>
              </a:rPr>
              <a:t>développement</a:t>
            </a:r>
            <a:r>
              <a:rPr lang="en-ZA" sz="2000" dirty="0">
                <a:latin typeface="Open Sans"/>
                <a:cs typeface="Calibri"/>
              </a:rPr>
              <a:t> (BIRD)</a:t>
            </a:r>
          </a:p>
          <a:p>
            <a:pPr marL="800100" lvl="1" indent="-342900">
              <a:spcAft>
                <a:spcPts val="1200"/>
              </a:spcAft>
              <a:buFont typeface="Arial"/>
              <a:buChar char="•"/>
            </a:pPr>
            <a:r>
              <a:rPr lang="en-ZA" sz="2000" dirty="0" err="1">
                <a:latin typeface="Open Sans"/>
                <a:cs typeface="Calibri"/>
              </a:rPr>
              <a:t>Prêts</a:t>
            </a:r>
            <a:r>
              <a:rPr lang="en-ZA" sz="2000" dirty="0">
                <a:latin typeface="Open Sans"/>
                <a:cs typeface="Calibri"/>
              </a:rPr>
              <a:t> directs</a:t>
            </a:r>
          </a:p>
          <a:p>
            <a:pPr marL="800100" lvl="1" indent="-342900">
              <a:spcAft>
                <a:spcPts val="1200"/>
              </a:spcAft>
              <a:buFont typeface="Arial"/>
              <a:buChar char="•"/>
            </a:pPr>
            <a:r>
              <a:rPr lang="en-ZA" sz="2000" dirty="0" err="1">
                <a:latin typeface="Open Sans"/>
                <a:cs typeface="Calibri"/>
              </a:rPr>
              <a:t>Garanties</a:t>
            </a:r>
            <a:r>
              <a:rPr lang="en-ZA" sz="2000" dirty="0">
                <a:latin typeface="Open Sans"/>
                <a:cs typeface="Calibri"/>
              </a:rPr>
              <a:t> de </a:t>
            </a:r>
            <a:r>
              <a:rPr lang="en-ZA" sz="2000" dirty="0" err="1">
                <a:latin typeface="Open Sans"/>
                <a:cs typeface="Calibri"/>
              </a:rPr>
              <a:t>risque</a:t>
            </a:r>
            <a:r>
              <a:rPr lang="en-ZA" sz="2000" dirty="0">
                <a:latin typeface="Open Sans"/>
                <a:cs typeface="Calibri"/>
              </a:rPr>
              <a:t> </a:t>
            </a:r>
            <a:r>
              <a:rPr lang="en-ZA" sz="2000" dirty="0" err="1">
                <a:latin typeface="Open Sans"/>
                <a:cs typeface="Calibri"/>
              </a:rPr>
              <a:t>partielles</a:t>
            </a:r>
            <a:endParaRPr lang="en-ZA" sz="2000" dirty="0">
              <a:latin typeface="Open Sans"/>
              <a:cs typeface="Calibri"/>
            </a:endParaRPr>
          </a:p>
          <a:p>
            <a:pPr marL="800100" lvl="1" indent="-342900">
              <a:spcAft>
                <a:spcPts val="1200"/>
              </a:spcAft>
              <a:buFont typeface="Arial"/>
              <a:buChar char="•"/>
            </a:pPr>
            <a:r>
              <a:rPr lang="en-ZA" sz="2000" dirty="0" err="1">
                <a:latin typeface="Open Sans"/>
                <a:cs typeface="Calibri"/>
              </a:rPr>
              <a:t>Garanties</a:t>
            </a:r>
            <a:r>
              <a:rPr lang="en-ZA" sz="2000" dirty="0">
                <a:latin typeface="Open Sans"/>
                <a:cs typeface="Calibri"/>
              </a:rPr>
              <a:t> de </a:t>
            </a:r>
            <a:r>
              <a:rPr lang="en-ZA" sz="2000" dirty="0" err="1">
                <a:latin typeface="Open Sans"/>
                <a:cs typeface="Calibri"/>
              </a:rPr>
              <a:t>crédit</a:t>
            </a:r>
            <a:r>
              <a:rPr lang="en-ZA" sz="2000" dirty="0">
                <a:latin typeface="Open Sans"/>
                <a:cs typeface="Calibri"/>
              </a:rPr>
              <a:t> </a:t>
            </a:r>
            <a:r>
              <a:rPr lang="en-ZA" sz="2000" dirty="0" err="1">
                <a:latin typeface="Open Sans"/>
                <a:cs typeface="Calibri"/>
              </a:rPr>
              <a:t>partielles</a:t>
            </a:r>
            <a:endParaRPr lang="en-ZA" sz="2000" dirty="0">
              <a:latin typeface="Open Sans"/>
              <a:cs typeface="Calibri"/>
            </a:endParaRPr>
          </a:p>
          <a:p>
            <a:pPr marL="800100" lvl="1" indent="-342900">
              <a:spcAft>
                <a:spcPts val="1200"/>
              </a:spcAft>
              <a:buFont typeface="Arial"/>
              <a:buChar char="•"/>
            </a:pPr>
            <a:r>
              <a:rPr lang="en-ZA" sz="2000" dirty="0" err="1">
                <a:latin typeface="Open Sans"/>
                <a:cs typeface="Calibri"/>
              </a:rPr>
              <a:t>Garanties</a:t>
            </a:r>
            <a:r>
              <a:rPr lang="en-ZA" sz="2000" dirty="0">
                <a:latin typeface="Open Sans"/>
                <a:cs typeface="Calibri"/>
              </a:rPr>
              <a:t> Enclave</a:t>
            </a:r>
          </a:p>
          <a:p>
            <a:pPr marL="342900" indent="-342900">
              <a:spcAft>
                <a:spcPts val="1200"/>
              </a:spcAft>
              <a:buFont typeface="Arial"/>
              <a:buChar char="•"/>
            </a:pPr>
            <a:r>
              <a:rPr lang="en-ZA" sz="2000" dirty="0">
                <a:latin typeface="Open Sans"/>
                <a:cs typeface="Calibri"/>
              </a:rPr>
              <a:t>Association </a:t>
            </a:r>
            <a:r>
              <a:rPr lang="en-ZA" sz="2000" dirty="0" err="1">
                <a:latin typeface="Open Sans"/>
                <a:cs typeface="Calibri"/>
              </a:rPr>
              <a:t>internationale</a:t>
            </a:r>
            <a:r>
              <a:rPr lang="en-ZA" sz="2000" dirty="0">
                <a:latin typeface="Open Sans"/>
                <a:cs typeface="Calibri"/>
              </a:rPr>
              <a:t> de </a:t>
            </a:r>
            <a:r>
              <a:rPr lang="en-ZA" sz="2000" dirty="0" err="1">
                <a:latin typeface="Open Sans"/>
                <a:cs typeface="Calibri"/>
              </a:rPr>
              <a:t>développement</a:t>
            </a:r>
            <a:r>
              <a:rPr lang="en-ZA" sz="2000" dirty="0">
                <a:latin typeface="Open Sans"/>
                <a:cs typeface="Calibri"/>
              </a:rPr>
              <a:t> (AID)</a:t>
            </a:r>
          </a:p>
          <a:p>
            <a:pPr marL="342900" indent="-342900">
              <a:spcAft>
                <a:spcPts val="1200"/>
              </a:spcAft>
              <a:buFont typeface="Arial"/>
              <a:buChar char="•"/>
            </a:pPr>
            <a:r>
              <a:rPr lang="en-ZA" sz="2000" dirty="0">
                <a:latin typeface="Open Sans"/>
                <a:cs typeface="Calibri"/>
              </a:rPr>
              <a:t>Société financière </a:t>
            </a:r>
            <a:r>
              <a:rPr lang="en-ZA" sz="2000" dirty="0" err="1">
                <a:latin typeface="Open Sans"/>
                <a:cs typeface="Calibri"/>
              </a:rPr>
              <a:t>internationale</a:t>
            </a:r>
            <a:r>
              <a:rPr lang="en-ZA" sz="2000" dirty="0">
                <a:latin typeface="Open Sans"/>
                <a:cs typeface="Calibri"/>
              </a:rPr>
              <a:t> (SFI)</a:t>
            </a:r>
          </a:p>
          <a:p>
            <a:pPr marL="342900" indent="-342900">
              <a:spcAft>
                <a:spcPts val="1200"/>
              </a:spcAft>
              <a:buFont typeface="Arial"/>
              <a:buChar char="•"/>
            </a:pPr>
            <a:r>
              <a:rPr lang="en-ZA" sz="2000" dirty="0" err="1">
                <a:latin typeface="Open Sans"/>
                <a:cs typeface="Calibri"/>
              </a:rPr>
              <a:t>Agence</a:t>
            </a:r>
            <a:r>
              <a:rPr lang="en-ZA" sz="2000" dirty="0">
                <a:latin typeface="Open Sans"/>
                <a:cs typeface="Calibri"/>
              </a:rPr>
              <a:t> </a:t>
            </a:r>
            <a:r>
              <a:rPr lang="en-ZA" sz="2000" dirty="0" err="1">
                <a:latin typeface="Open Sans"/>
                <a:cs typeface="Calibri"/>
              </a:rPr>
              <a:t>multilatérale</a:t>
            </a:r>
            <a:r>
              <a:rPr lang="en-ZA" sz="2000" dirty="0">
                <a:latin typeface="Open Sans"/>
                <a:cs typeface="Calibri"/>
              </a:rPr>
              <a:t> de </a:t>
            </a:r>
            <a:r>
              <a:rPr lang="en-ZA" sz="2000" dirty="0" err="1">
                <a:latin typeface="Open Sans"/>
                <a:cs typeface="Calibri"/>
              </a:rPr>
              <a:t>garantie</a:t>
            </a:r>
            <a:r>
              <a:rPr lang="en-ZA" sz="2000" dirty="0">
                <a:latin typeface="Open Sans"/>
                <a:cs typeface="Calibri"/>
              </a:rPr>
              <a:t> des </a:t>
            </a:r>
            <a:r>
              <a:rPr lang="en-ZA" sz="2000" dirty="0" err="1">
                <a:latin typeface="Open Sans"/>
                <a:cs typeface="Calibri"/>
              </a:rPr>
              <a:t>investissements</a:t>
            </a:r>
            <a:r>
              <a:rPr lang="en-ZA" sz="2000" dirty="0">
                <a:latin typeface="Open Sans"/>
                <a:cs typeface="Calibri"/>
              </a:rPr>
              <a:t> (AMGI)</a:t>
            </a:r>
          </a:p>
        </p:txBody>
      </p:sp>
    </p:spTree>
    <p:extLst>
      <p:ext uri="{BB962C8B-B14F-4D97-AF65-F5344CB8AC3E}">
        <p14:creationId xmlns:p14="http://schemas.microsoft.com/office/powerpoint/2010/main" val="351396017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Banques régionales de développement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Banques et options de financement</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Banque européenne d'investissement (BEI), Luxembourg</a:t>
            </a:r>
          </a:p>
          <a:p>
            <a:pPr marL="342900" indent="-342900">
              <a:spcAft>
                <a:spcPts val="1200"/>
              </a:spcAft>
              <a:buFont typeface="Arial"/>
              <a:buChar char="•"/>
            </a:pPr>
            <a:r>
              <a:rPr lang="en-ZA" sz="2000" dirty="0">
                <a:latin typeface="Open Sans"/>
                <a:cs typeface="Calibri"/>
              </a:rPr>
              <a:t>Banque africaine de développement (BAD), Abidjan</a:t>
            </a:r>
          </a:p>
          <a:p>
            <a:pPr marL="342900" indent="-342900">
              <a:spcAft>
                <a:spcPts val="1200"/>
              </a:spcAft>
              <a:buFont typeface="Arial"/>
              <a:buChar char="•"/>
            </a:pPr>
            <a:r>
              <a:rPr lang="en-ZA" sz="2000" dirty="0">
                <a:latin typeface="Open Sans"/>
                <a:cs typeface="Calibri"/>
              </a:rPr>
              <a:t>Banque asiatique de développement (BAD), Manille</a:t>
            </a:r>
          </a:p>
          <a:p>
            <a:pPr marL="342900" indent="-342900">
              <a:spcAft>
                <a:spcPts val="1200"/>
              </a:spcAft>
              <a:buFont typeface="Arial"/>
              <a:buChar char="•"/>
            </a:pPr>
            <a:r>
              <a:rPr lang="en-ZA" sz="2000" dirty="0">
                <a:latin typeface="Open Sans"/>
                <a:cs typeface="Calibri"/>
              </a:rPr>
              <a:t>Banque interaméricaine de développement (BID), Washington</a:t>
            </a:r>
          </a:p>
          <a:p>
            <a:pPr marL="342900" indent="-342900">
              <a:spcAft>
                <a:spcPts val="1200"/>
              </a:spcAft>
              <a:buFont typeface="Arial"/>
              <a:buChar char="•"/>
            </a:pPr>
            <a:r>
              <a:rPr lang="en-ZA" sz="2000" dirty="0">
                <a:latin typeface="Open Sans"/>
                <a:cs typeface="Calibri"/>
              </a:rPr>
              <a:t>Banque européenne pour la reconstruction et le développement (BERD), Londres</a:t>
            </a:r>
          </a:p>
        </p:txBody>
      </p:sp>
    </p:spTree>
    <p:extLst>
      <p:ext uri="{BB962C8B-B14F-4D97-AF65-F5344CB8AC3E}">
        <p14:creationId xmlns:p14="http://schemas.microsoft.com/office/powerpoint/2010/main" val="682554094"/>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1073691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Politique des banques nucléaires et des BMD en matière d'accès au crédit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Banques et options de financement</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BMD ayant pour politique de ne pas financer le nucléaire :</a:t>
            </a:r>
            <a:endParaRPr lang="en-US" dirty="0">
              <a:latin typeface="Calibri" panose="020F0502020204030204"/>
              <a:cs typeface="Calibri"/>
            </a:endParaRPr>
          </a:p>
          <a:p>
            <a:pPr marL="800100" lvl="1" indent="-342900">
              <a:spcAft>
                <a:spcPts val="1200"/>
              </a:spcAft>
              <a:buFont typeface="Arial"/>
              <a:buChar char="•"/>
            </a:pPr>
            <a:r>
              <a:rPr lang="en-ZA" sz="2000" dirty="0">
                <a:latin typeface="Open Sans"/>
                <a:cs typeface="Calibri"/>
              </a:rPr>
              <a:t>Banque asiatique de développement</a:t>
            </a:r>
          </a:p>
          <a:p>
            <a:pPr marL="800100" lvl="1" indent="-342900">
              <a:spcAft>
                <a:spcPts val="1200"/>
              </a:spcAft>
              <a:buFont typeface="Arial"/>
              <a:buChar char="•"/>
            </a:pPr>
            <a:r>
              <a:rPr lang="en-ZA" sz="2000" dirty="0">
                <a:latin typeface="Open Sans"/>
                <a:cs typeface="Calibri"/>
              </a:rPr>
              <a:t>Banque interaméricaine de développement</a:t>
            </a:r>
          </a:p>
          <a:p>
            <a:pPr marL="800100" lvl="1" indent="-342900">
              <a:spcAft>
                <a:spcPts val="1200"/>
              </a:spcAft>
              <a:buFont typeface="Arial"/>
              <a:buChar char="•"/>
            </a:pPr>
            <a:r>
              <a:rPr lang="en-ZA" sz="2000" dirty="0">
                <a:latin typeface="Open Sans"/>
                <a:cs typeface="Calibri"/>
              </a:rPr>
              <a:t>Banque européenne pour la reconstruction et le développement (accorde des subventions pour la sûreté nucléaire, mais ne finance pas de nouveaux réacteurs nucléaires)</a:t>
            </a:r>
          </a:p>
          <a:p>
            <a:pPr marL="800100" lvl="1" indent="-342900">
              <a:spcAft>
                <a:spcPts val="1200"/>
              </a:spcAft>
              <a:buFont typeface="Arial"/>
              <a:buChar char="•"/>
            </a:pPr>
            <a:r>
              <a:rPr lang="en-ZA" sz="2000" dirty="0">
                <a:latin typeface="Open Sans"/>
                <a:cs typeface="Calibri"/>
              </a:rPr>
              <a:t>Banque africaine de développement</a:t>
            </a:r>
          </a:p>
          <a:p>
            <a:pPr marL="342900" indent="-342900">
              <a:spcAft>
                <a:spcPts val="1200"/>
              </a:spcAft>
              <a:buFont typeface="Arial"/>
              <a:buChar char="•"/>
            </a:pPr>
            <a:r>
              <a:rPr lang="en-ZA" sz="2000" dirty="0">
                <a:latin typeface="Open Sans"/>
                <a:cs typeface="Calibri"/>
              </a:rPr>
              <a:t>BMD n'ayant pas de politique écrite mais n'ayant pas financé le nucléaire depuis un certain temps :</a:t>
            </a:r>
          </a:p>
          <a:p>
            <a:pPr marL="800100" lvl="1" indent="-342900">
              <a:spcAft>
                <a:spcPts val="1200"/>
              </a:spcAft>
              <a:buFont typeface="Arial"/>
              <a:buChar char="•"/>
            </a:pPr>
            <a:r>
              <a:rPr lang="en-ZA" sz="2000" dirty="0">
                <a:latin typeface="Open Sans"/>
                <a:cs typeface="Calibri"/>
              </a:rPr>
              <a:t>Banques mondiales</a:t>
            </a:r>
          </a:p>
        </p:txBody>
      </p:sp>
    </p:spTree>
    <p:extLst>
      <p:ext uri="{BB962C8B-B14F-4D97-AF65-F5344CB8AC3E}">
        <p14:creationId xmlns:p14="http://schemas.microsoft.com/office/powerpoint/2010/main" val="2120386686"/>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dirty="0">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a:t>
            </a:r>
            <a:r>
              <a:rPr lang="en-ZA" sz="4000" b="1" dirty="0" err="1">
                <a:latin typeface="Open Sans ExtraBold" panose="020B0606030504020204" pitchFamily="34" charset="0"/>
                <a:ea typeface="Open Sans ExtraBold" panose="020B0606030504020204" pitchFamily="34" charset="0"/>
                <a:cs typeface="Open Sans ExtraBold" panose="020B0606030504020204" pitchFamily="34" charset="0"/>
              </a:rPr>
              <a:t>leçon</a:t>
            </a:r>
            <a:endParaRPr lang="en-US" sz="88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leçon</a:t>
            </a:r>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Objectif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d'apprentissage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Résultats de l'apprentissage</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À la fin de </a:t>
            </a:r>
            <a:r>
              <a:rPr lang="en-GB" sz="2000" b="1" dirty="0" err="1">
                <a:solidFill>
                  <a:schemeClr val="accent5">
                    <a:lumMod val="60000"/>
                    <a:lumOff val="40000"/>
                  </a:schemeClr>
                </a:solidFill>
                <a:latin typeface="Open Sans"/>
                <a:ea typeface="+mn-lt"/>
                <a:cs typeface="+mn-lt"/>
              </a:rPr>
              <a:t>cette</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leçon</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vous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serez</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en</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mesure</a:t>
            </a:r>
            <a:r>
              <a:rPr lang="en-GB" sz="2000" b="1" dirty="0">
                <a:solidFill>
                  <a:schemeClr val="accent5">
                    <a:lumMod val="60000"/>
                    <a:lumOff val="40000"/>
                  </a:schemeClr>
                </a:solidFill>
                <a:latin typeface="Open Sans"/>
                <a:ea typeface="+mn-lt"/>
                <a:cs typeface="+mn-lt"/>
              </a:rPr>
              <a:t> de :</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OIT1 : </a:t>
            </a:r>
            <a:r>
              <a:rPr lang="en-GB" sz="2000" dirty="0" err="1">
                <a:latin typeface="Open Sans"/>
                <a:ea typeface="+mn-lt"/>
                <a:cs typeface="+mn-lt"/>
              </a:rPr>
              <a:t>Comprendre</a:t>
            </a:r>
            <a:r>
              <a:rPr lang="en-GB" sz="2000" dirty="0">
                <a:latin typeface="Open Sans"/>
                <a:ea typeface="+mn-lt"/>
                <a:cs typeface="+mn-lt"/>
              </a:rPr>
              <a:t> les </a:t>
            </a:r>
            <a:r>
              <a:rPr lang="en-GB" sz="2000" b="1" dirty="0" err="1">
                <a:latin typeface="Open Sans"/>
                <a:ea typeface="+mn-lt"/>
                <a:cs typeface="+mn-lt"/>
              </a:rPr>
              <a:t>critères</a:t>
            </a:r>
            <a:r>
              <a:rPr lang="en-GB" sz="2000" b="1" dirty="0">
                <a:latin typeface="Open Sans"/>
                <a:ea typeface="+mn-lt"/>
                <a:cs typeface="+mn-lt"/>
              </a:rPr>
              <a:t> </a:t>
            </a:r>
            <a:r>
              <a:rPr lang="en-GB" sz="2000" b="1" dirty="0" err="1">
                <a:latin typeface="Open Sans"/>
                <a:ea typeface="+mn-lt"/>
                <a:cs typeface="+mn-lt"/>
              </a:rPr>
              <a:t>d'évaluation</a:t>
            </a:r>
            <a:r>
              <a:rPr lang="en-GB" sz="2000" b="1" dirty="0">
                <a:latin typeface="Open Sans"/>
                <a:ea typeface="+mn-lt"/>
                <a:cs typeface="+mn-lt"/>
              </a:rPr>
              <a:t> des </a:t>
            </a:r>
            <a:r>
              <a:rPr lang="en-GB" sz="2000" b="1" dirty="0" err="1">
                <a:latin typeface="Open Sans"/>
                <a:ea typeface="+mn-lt"/>
                <a:cs typeface="+mn-lt"/>
              </a:rPr>
              <a:t>projets</a:t>
            </a:r>
            <a:r>
              <a:rPr lang="en-GB" sz="2000" b="1" dirty="0">
                <a:latin typeface="Open Sans"/>
                <a:ea typeface="+mn-lt"/>
                <a:cs typeface="+mn-lt"/>
              </a:rPr>
              <a:t>-I</a:t>
            </a:r>
          </a:p>
          <a:p>
            <a:pPr marL="342900" indent="-342900">
              <a:spcBef>
                <a:spcPts val="1000"/>
              </a:spcBef>
              <a:buAutoNum type="arabicPeriod"/>
            </a:pPr>
            <a:r>
              <a:rPr lang="en-US" sz="2000" dirty="0">
                <a:latin typeface="Open Sans"/>
                <a:ea typeface="+mn-lt"/>
                <a:cs typeface="+mn-lt"/>
              </a:rPr>
              <a:t>OIT2 :  </a:t>
            </a:r>
            <a:r>
              <a:rPr lang="en-US" sz="2000" dirty="0" err="1">
                <a:latin typeface="Open Sans"/>
                <a:ea typeface="+mn-lt"/>
                <a:cs typeface="+mn-lt"/>
              </a:rPr>
              <a:t>Comprendre</a:t>
            </a:r>
            <a:r>
              <a:rPr lang="en-US" sz="2000" dirty="0">
                <a:latin typeface="Open Sans"/>
                <a:ea typeface="+mn-lt"/>
                <a:cs typeface="+mn-lt"/>
              </a:rPr>
              <a:t> les </a:t>
            </a:r>
            <a:r>
              <a:rPr lang="en-US" sz="2000" b="1" dirty="0" err="1">
                <a:latin typeface="Open Sans"/>
                <a:ea typeface="+mn-lt"/>
                <a:cs typeface="+mn-lt"/>
              </a:rPr>
              <a:t>critères</a:t>
            </a:r>
            <a:r>
              <a:rPr lang="en-US" sz="2000" b="1" dirty="0">
                <a:latin typeface="Open Sans"/>
                <a:ea typeface="+mn-lt"/>
                <a:cs typeface="+mn-lt"/>
              </a:rPr>
              <a:t> </a:t>
            </a:r>
            <a:r>
              <a:rPr lang="en-US" sz="2000" b="1" dirty="0" err="1">
                <a:latin typeface="Open Sans"/>
                <a:ea typeface="+mn-lt"/>
                <a:cs typeface="+mn-lt"/>
              </a:rPr>
              <a:t>d'évaluation</a:t>
            </a:r>
            <a:r>
              <a:rPr lang="en-US" sz="2000" b="1" dirty="0">
                <a:latin typeface="Open Sans"/>
                <a:ea typeface="+mn-lt"/>
                <a:cs typeface="+mn-lt"/>
              </a:rPr>
              <a:t> des </a:t>
            </a:r>
            <a:r>
              <a:rPr lang="en-US" sz="2000" b="1" dirty="0" err="1">
                <a:latin typeface="Open Sans"/>
                <a:ea typeface="+mn-lt"/>
                <a:cs typeface="+mn-lt"/>
              </a:rPr>
              <a:t>projets</a:t>
            </a:r>
            <a:r>
              <a:rPr lang="en-US" sz="2000" b="1" dirty="0">
                <a:latin typeface="Open Sans"/>
                <a:ea typeface="+mn-lt"/>
                <a:cs typeface="+mn-lt"/>
              </a:rPr>
              <a:t>-II</a:t>
            </a:r>
            <a:endParaRPr lang="en-US" b="1" dirty="0">
              <a:latin typeface="Calibri" panose="020F0502020204030204"/>
              <a:ea typeface="+mn-lt"/>
              <a:cs typeface="+mn-lt"/>
            </a:endParaRPr>
          </a:p>
          <a:p>
            <a:pPr marL="342900" indent="-342900">
              <a:spcBef>
                <a:spcPts val="1000"/>
              </a:spcBef>
              <a:buAutoNum type="arabicPeriod"/>
            </a:pPr>
            <a:r>
              <a:rPr lang="en-US" sz="2000" dirty="0">
                <a:latin typeface="Open Sans"/>
                <a:ea typeface="+mn-lt"/>
                <a:cs typeface="+mn-lt"/>
              </a:rPr>
              <a:t>OIT3 :  Explorer les </a:t>
            </a:r>
            <a:r>
              <a:rPr lang="en-US" sz="2000" b="1" dirty="0">
                <a:latin typeface="Open Sans"/>
                <a:ea typeface="+mn-lt"/>
                <a:cs typeface="+mn-lt"/>
              </a:rPr>
              <a:t>sources de </a:t>
            </a:r>
            <a:r>
              <a:rPr lang="en-US" sz="2000" b="1" dirty="0" err="1">
                <a:latin typeface="Open Sans"/>
                <a:ea typeface="+mn-lt"/>
                <a:cs typeface="+mn-lt"/>
              </a:rPr>
              <a:t>financement</a:t>
            </a:r>
            <a:endParaRPr lang="en-US" sz="2000" b="1" dirty="0">
              <a:latin typeface="Open Sans"/>
              <a:ea typeface="+mn-lt"/>
              <a:cs typeface="+mn-lt"/>
            </a:endParaRPr>
          </a:p>
          <a:p>
            <a:pPr marL="342900" indent="-342900">
              <a:spcBef>
                <a:spcPts val="1000"/>
              </a:spcBef>
              <a:buAutoNum type="arabicPeriod"/>
            </a:pPr>
            <a:r>
              <a:rPr lang="en-US" sz="2000" dirty="0">
                <a:latin typeface="Open Sans"/>
                <a:ea typeface="+mn-lt"/>
                <a:cs typeface="+mn-lt"/>
              </a:rPr>
              <a:t>OIT4 : Explorer les </a:t>
            </a:r>
            <a:r>
              <a:rPr lang="en-US" sz="2000" b="1" dirty="0" err="1">
                <a:latin typeface="Open Sans"/>
                <a:ea typeface="+mn-lt"/>
                <a:cs typeface="+mn-lt"/>
              </a:rPr>
              <a:t>banques</a:t>
            </a:r>
            <a:r>
              <a:rPr lang="en-US" sz="2000" b="1" dirty="0">
                <a:latin typeface="Open Sans"/>
                <a:ea typeface="+mn-lt"/>
                <a:cs typeface="+mn-lt"/>
              </a:rPr>
              <a:t> </a:t>
            </a:r>
            <a:r>
              <a:rPr lang="en-US" sz="2000" dirty="0">
                <a:latin typeface="Open Sans"/>
                <a:ea typeface="+mn-lt"/>
                <a:cs typeface="+mn-lt"/>
              </a:rPr>
              <a:t>et les </a:t>
            </a:r>
            <a:r>
              <a:rPr lang="en-US" sz="2000" b="1" dirty="0">
                <a:latin typeface="Open Sans"/>
                <a:ea typeface="+mn-lt"/>
                <a:cs typeface="+mn-lt"/>
              </a:rPr>
              <a:t>options de </a:t>
            </a:r>
            <a:r>
              <a:rPr lang="en-US" sz="2000" b="1" dirty="0" err="1">
                <a:latin typeface="Open Sans"/>
                <a:ea typeface="+mn-lt"/>
                <a:cs typeface="+mn-lt"/>
              </a:rPr>
              <a:t>financement</a:t>
            </a:r>
            <a:endParaRPr lang="en-US" sz="2000" b="1" dirty="0">
              <a:latin typeface="Open Sans"/>
              <a:cs typeface="Calibri"/>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4.4.3 Sources de financement de la dette - Obligations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Banques et options de financement</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178510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Instrument de dette</a:t>
            </a:r>
            <a:endParaRPr lang="en-US" dirty="0">
              <a:latin typeface="Calibri" panose="020F0502020204030204"/>
              <a:cs typeface="Calibri"/>
            </a:endParaRPr>
          </a:p>
          <a:p>
            <a:pPr marL="342900" indent="-342900">
              <a:spcAft>
                <a:spcPts val="1200"/>
              </a:spcAft>
              <a:buFont typeface="Arial"/>
              <a:buChar char="•"/>
            </a:pPr>
            <a:r>
              <a:rPr lang="en-ZA" sz="2000" dirty="0">
                <a:latin typeface="Open Sans"/>
                <a:cs typeface="Calibri"/>
              </a:rPr>
              <a:t>Emis par le gouvernement/la société/la société de projet pour lever des fonds</a:t>
            </a:r>
          </a:p>
          <a:p>
            <a:pPr marL="342900" indent="-342900">
              <a:spcAft>
                <a:spcPts val="1200"/>
              </a:spcAft>
              <a:buFont typeface="Arial"/>
              <a:buChar char="•"/>
            </a:pPr>
            <a:r>
              <a:rPr lang="en-ZA" sz="2000" dirty="0">
                <a:latin typeface="Open Sans"/>
                <a:cs typeface="Calibri"/>
              </a:rPr>
              <a:t>Taux d'intérêt nominal et échéance</a:t>
            </a:r>
          </a:p>
          <a:p>
            <a:pPr marL="342900" indent="-342900">
              <a:spcAft>
                <a:spcPts val="1200"/>
              </a:spcAft>
              <a:buFont typeface="Arial"/>
              <a:buChar char="•"/>
            </a:pPr>
            <a:r>
              <a:rPr lang="en-ZA" sz="2000" dirty="0">
                <a:latin typeface="Open Sans"/>
                <a:cs typeface="Calibri"/>
              </a:rPr>
              <a:t>Négocié sur le marché obligataire</a:t>
            </a:r>
          </a:p>
        </p:txBody>
      </p:sp>
    </p:spTree>
    <p:extLst>
      <p:ext uri="{BB962C8B-B14F-4D97-AF65-F5344CB8AC3E}">
        <p14:creationId xmlns:p14="http://schemas.microsoft.com/office/powerpoint/2010/main" val="68764685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Obligations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Banques et options de financement</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30556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latin typeface="Open Sans"/>
                <a:cs typeface="Calibri"/>
              </a:rPr>
              <a:t>Valeur nominale : </a:t>
            </a:r>
            <a:r>
              <a:rPr lang="en-ZA" sz="2000" dirty="0">
                <a:latin typeface="Open Sans"/>
                <a:cs typeface="Calibri"/>
              </a:rPr>
              <a:t>montant qui sera remboursé à la fin de la période de prêt.</a:t>
            </a:r>
          </a:p>
          <a:p>
            <a:pPr marL="342900" indent="-342900">
              <a:spcAft>
                <a:spcPts val="1200"/>
              </a:spcAft>
              <a:buFont typeface="Arial"/>
              <a:buChar char="•"/>
            </a:pPr>
            <a:r>
              <a:rPr lang="en-ZA" sz="2000" b="1" dirty="0">
                <a:latin typeface="Open Sans"/>
                <a:cs typeface="Calibri"/>
              </a:rPr>
              <a:t>Maturité : </a:t>
            </a:r>
            <a:r>
              <a:rPr lang="en-ZA" sz="2000" dirty="0">
                <a:latin typeface="Open Sans"/>
                <a:cs typeface="Calibri"/>
              </a:rPr>
              <a:t>nombre d'années jusqu'à ce que la valeur nominale soit remboursée.</a:t>
            </a:r>
          </a:p>
          <a:p>
            <a:pPr marL="342900" indent="-342900">
              <a:spcAft>
                <a:spcPts val="1200"/>
              </a:spcAft>
              <a:buFont typeface="Arial"/>
              <a:buChar char="•"/>
            </a:pPr>
            <a:r>
              <a:rPr lang="en-ZA" sz="2000" b="1" dirty="0">
                <a:latin typeface="Open Sans"/>
                <a:cs typeface="Calibri"/>
              </a:rPr>
              <a:t>Coupon : </a:t>
            </a:r>
            <a:r>
              <a:rPr lang="en-ZA" sz="2000" dirty="0">
                <a:latin typeface="Open Sans"/>
                <a:cs typeface="Calibri"/>
              </a:rPr>
              <a:t>paiement régulier d'un intérêt fixe </a:t>
            </a:r>
          </a:p>
        </p:txBody>
      </p:sp>
      <p:pic>
        <p:nvPicPr>
          <p:cNvPr id="2" name="Picture 6" descr="Text&#10;&#10;Description automatically generated">
            <a:extLst>
              <a:ext uri="{FF2B5EF4-FFF2-40B4-BE49-F238E27FC236}">
                <a16:creationId xmlns:a16="http://schemas.microsoft.com/office/drawing/2014/main" id="{2EFD7F04-7FD2-4A2A-9431-30C7A8A44C81}"/>
              </a:ext>
            </a:extLst>
          </p:cNvPr>
          <p:cNvPicPr>
            <a:picLocks noChangeAspect="1"/>
          </p:cNvPicPr>
          <p:nvPr/>
        </p:nvPicPr>
        <p:blipFill>
          <a:blip r:embed="rId4"/>
          <a:stretch>
            <a:fillRect/>
          </a:stretch>
        </p:blipFill>
        <p:spPr>
          <a:xfrm>
            <a:off x="4955309" y="1400288"/>
            <a:ext cx="5879863" cy="4500493"/>
          </a:xfrm>
          <a:prstGeom prst="rect">
            <a:avLst/>
          </a:prstGeom>
        </p:spPr>
      </p:pic>
      <p:sp>
        <p:nvSpPr>
          <p:cNvPr id="7" name="TextBox 6">
            <a:extLst>
              <a:ext uri="{FF2B5EF4-FFF2-40B4-BE49-F238E27FC236}">
                <a16:creationId xmlns:a16="http://schemas.microsoft.com/office/drawing/2014/main" id="{B83C0803-5793-4F3C-A0BB-A435A2036BCE}"/>
              </a:ext>
            </a:extLst>
          </p:cNvPr>
          <p:cNvSpPr txBox="1"/>
          <p:nvPr/>
        </p:nvSpPr>
        <p:spPr>
          <a:xfrm>
            <a:off x="5287961" y="5916922"/>
            <a:ext cx="65300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a:cs typeface="Calibri"/>
              </a:rPr>
              <a:t>Image copyright : Collection commémorative Joe I. Herbstman de la finance américaine </a:t>
            </a:r>
          </a:p>
        </p:txBody>
      </p:sp>
    </p:spTree>
    <p:extLst>
      <p:ext uri="{BB962C8B-B14F-4D97-AF65-F5344CB8AC3E}">
        <p14:creationId xmlns:p14="http://schemas.microsoft.com/office/powerpoint/2010/main" val="3434409350"/>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4.4.5 Marché des actions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Banques et options de financement</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2046389"/>
            <a:ext cx="9100820" cy="1631216"/>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Les fonds propres sont la contribution du propriétaire</a:t>
            </a:r>
          </a:p>
          <a:p>
            <a:pPr marL="342900" indent="-342900">
              <a:spcAft>
                <a:spcPts val="1200"/>
              </a:spcAft>
              <a:buFont typeface="Arial"/>
              <a:buChar char="•"/>
            </a:pPr>
            <a:r>
              <a:rPr lang="en-ZA" sz="2000">
                <a:latin typeface="Open Sans"/>
                <a:cs typeface="Calibri"/>
              </a:rPr>
              <a:t>Le marché où les actions sont émises et négociées</a:t>
            </a:r>
          </a:p>
          <a:p>
            <a:pPr marL="342900" indent="-342900">
              <a:spcAft>
                <a:spcPts val="1200"/>
              </a:spcAft>
              <a:buFont typeface="Arial"/>
              <a:buChar char="•"/>
            </a:pPr>
            <a:r>
              <a:rPr lang="en-ZA" sz="2000">
                <a:latin typeface="Open Sans"/>
                <a:cs typeface="Calibri"/>
              </a:rPr>
              <a:t>Elle permet aux entreprises d'accéder aux capitaux et aux investisseurs de détenir une part du capital de l'entreprise. </a:t>
            </a:r>
          </a:p>
        </p:txBody>
      </p:sp>
    </p:spTree>
    <p:extLst>
      <p:ext uri="{BB962C8B-B14F-4D97-AF65-F5344CB8AC3E}">
        <p14:creationId xmlns:p14="http://schemas.microsoft.com/office/powerpoint/2010/main" val="854613372"/>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8165E174-A12D-8E44-A3F2-8E9645D25254}"/>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049C69-7550-4EF0-8FFC-B4AF4DC40AAC}"/>
              </a:ext>
            </a:extLst>
          </p:cNvPr>
          <p:cNvSpPr txBox="1"/>
          <p:nvPr/>
        </p:nvSpPr>
        <p:spPr>
          <a:xfrm>
            <a:off x="9128051" y="4645790"/>
            <a:ext cx="257485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bg1"/>
                </a:solidFill>
                <a:latin typeface="Open Sans"/>
              </a:rPr>
              <a:t>Money A., </a:t>
            </a:r>
            <a:r>
              <a:rPr lang="en-US" sz="800" dirty="0" err="1">
                <a:solidFill>
                  <a:schemeClr val="bg1"/>
                </a:solidFill>
                <a:latin typeface="Open Sans"/>
              </a:rPr>
              <a:t>Fanaian </a:t>
            </a:r>
            <a:r>
              <a:rPr lang="en-US" sz="800" dirty="0">
                <a:solidFill>
                  <a:schemeClr val="bg1"/>
                </a:solidFill>
                <a:latin typeface="Open Sans"/>
              </a:rPr>
              <a:t>S. Pop M., </a:t>
            </a:r>
            <a:r>
              <a:rPr lang="en-US" sz="800" dirty="0" err="1">
                <a:solidFill>
                  <a:schemeClr val="bg1"/>
                </a:solidFill>
                <a:latin typeface="Open Sans"/>
              </a:rPr>
              <a:t>Berdellans </a:t>
            </a:r>
            <a:r>
              <a:rPr lang="en-US" sz="800" dirty="0">
                <a:solidFill>
                  <a:schemeClr val="bg1"/>
                </a:solidFill>
                <a:latin typeface="Open Sans"/>
              </a:rPr>
              <a:t>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 </a:t>
            </a:r>
            <a:r>
              <a:rPr lang="en-US" sz="800" dirty="0">
                <a:solidFill>
                  <a:schemeClr val="bg1"/>
                </a:solidFill>
                <a:latin typeface="Open Sans"/>
              </a:rPr>
              <a:t>A, </a:t>
            </a:r>
            <a:r>
              <a:rPr lang="en-US" sz="800" dirty="0" err="1">
                <a:solidFill>
                  <a:schemeClr val="bg1"/>
                </a:solidFill>
                <a:latin typeface="Open Sans"/>
              </a:rPr>
              <a:t>Stankeviciute </a:t>
            </a:r>
            <a:r>
              <a:rPr lang="en-US" sz="800" dirty="0">
                <a:solidFill>
                  <a:schemeClr val="bg1"/>
                </a:solidFill>
                <a:latin typeface="Open Sans"/>
              </a:rPr>
              <a:t>L.,</a:t>
            </a:r>
            <a:br>
              <a:rPr lang="en-US" sz="800" dirty="0">
                <a:latin typeface="Open Sans"/>
              </a:rPr>
            </a:br>
            <a:r>
              <a:rPr lang="en-US" sz="800" dirty="0">
                <a:solidFill>
                  <a:schemeClr val="bg1"/>
                </a:solidFill>
                <a:latin typeface="Open Sans"/>
              </a:rPr>
              <a:t>Tot </a:t>
            </a:r>
            <a:r>
              <a:rPr lang="en-US" sz="800">
                <a:solidFill>
                  <a:schemeClr val="bg1"/>
                </a:solidFill>
                <a:latin typeface="Open Sans"/>
              </a:rPr>
              <a:t>M., </a:t>
            </a:r>
            <a:r>
              <a:rPr lang="en-US" sz="800" dirty="0">
                <a:solidFill>
                  <a:schemeClr val="bg1"/>
                </a:solidFill>
                <a:latin typeface="Open Sans"/>
              </a:rPr>
              <a:t>Welsch M.</a:t>
            </a:r>
            <a:r>
              <a:rPr lang="en-US" sz="800">
                <a:solidFill>
                  <a:schemeClr val="bg1"/>
                </a:solidFill>
                <a:latin typeface="Open Sans"/>
              </a:rPr>
              <a:t>, Tan N., 2021</a:t>
            </a:r>
            <a:r>
              <a:rPr lang="en-US" sz="800" dirty="0">
                <a:solidFill>
                  <a:schemeClr val="bg1"/>
                </a:solidFill>
                <a:latin typeface="Open Sans"/>
              </a:rPr>
              <a:t>. Cours 4 : Évaluation des projets et sources de financement,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Version 1.0. [présentation en ligne]. </a:t>
            </a:r>
            <a:r>
              <a:rPr lang="en-US" sz="800" dirty="0" err="1">
                <a:solidFill>
                  <a:schemeClr val="bg1"/>
                </a:solidFill>
                <a:latin typeface="Open Sans"/>
              </a:rPr>
              <a:t>Programme de </a:t>
            </a:r>
            <a:r>
              <a:rPr lang="en-US" sz="800" dirty="0">
                <a:solidFill>
                  <a:schemeClr val="bg1"/>
                </a:solidFill>
                <a:latin typeface="Open Sans"/>
              </a:rPr>
              <a:t>croissance compatible avec le climat et Agence internationale de l'énergie atomique.</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5" name="TextBox 4">
            <a:extLst>
              <a:ext uri="{FF2B5EF4-FFF2-40B4-BE49-F238E27FC236}">
                <a16:creationId xmlns:a16="http://schemas.microsoft.com/office/drawing/2014/main" id="{F3B35047-D8AE-4DED-AF83-C5E3B360AE73}"/>
              </a:ext>
            </a:extLst>
          </p:cNvPr>
          <p:cNvSpPr txBox="1"/>
          <p:nvPr/>
        </p:nvSpPr>
        <p:spPr>
          <a:xfrm>
            <a:off x="9900019" y="5895089"/>
            <a:ext cx="16579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rPr>
              <a:t>Cours de la GCC (vous serez redirigé vers le site web http://www.ClimateCompatibleGrowth.</a:t>
            </a:r>
            <a:br>
              <a:rPr lang="en-US" sz="800" dirty="0">
                <a:solidFill>
                  <a:schemeClr val="bg1"/>
                </a:solidFill>
                <a:latin typeface="Open Sans"/>
              </a:rPr>
            </a:br>
            <a:r>
              <a:rPr lang="en-US" sz="800" dirty="0" err="1">
                <a:solidFill>
                  <a:schemeClr val="bg1"/>
                </a:solidFill>
                <a:latin typeface="Open Sans"/>
              </a:rPr>
              <a:t>com/teachingmaterials</a:t>
            </a:r>
            <a:r>
              <a:rPr lang="en-US" sz="800" dirty="0">
                <a:solidFill>
                  <a:schemeClr val="bg1"/>
                </a:solidFill>
                <a:latin typeface="Open Sans"/>
              </a:rPr>
              <a:t>)</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2" name="Google Shape;299;p21">
            <a:extLst>
              <a:ext uri="{FF2B5EF4-FFF2-40B4-BE49-F238E27FC236}">
                <a16:creationId xmlns:a16="http://schemas.microsoft.com/office/drawing/2014/main" id="{22632EA6-F079-14A0-FC40-5ECEF04BFF36}"/>
              </a:ext>
            </a:extLst>
          </p:cNvPr>
          <p:cNvGrpSpPr/>
          <p:nvPr/>
        </p:nvGrpSpPr>
        <p:grpSpPr>
          <a:xfrm>
            <a:off x="413827" y="4001795"/>
            <a:ext cx="7558800" cy="801000"/>
            <a:chOff x="397050" y="4245075"/>
            <a:chExt cx="7558800" cy="801000"/>
          </a:xfrm>
        </p:grpSpPr>
        <p:sp>
          <p:nvSpPr>
            <p:cNvPr id="3" name="Google Shape;300;p21">
              <a:extLst>
                <a:ext uri="{FF2B5EF4-FFF2-40B4-BE49-F238E27FC236}">
                  <a16:creationId xmlns:a16="http://schemas.microsoft.com/office/drawing/2014/main" id="{75FB60D9-E701-92C1-B691-573547D1C43B}"/>
                </a:ext>
              </a:extLst>
            </p:cNvPr>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900" dirty="0">
                  <a:solidFill>
                    <a:schemeClr val="dk1"/>
                  </a:solidFill>
                  <a:latin typeface="Open Sans"/>
                  <a:ea typeface="Open Sans"/>
                  <a:cs typeface="Open Sans"/>
                  <a:sym typeface="Open Sans"/>
                </a:rPr>
                <a:t>“This material was translated in French by </a:t>
              </a:r>
              <a:r>
                <a:rPr lang="en-GB" sz="900" dirty="0" err="1">
                  <a:solidFill>
                    <a:schemeClr val="dk1"/>
                  </a:solidFill>
                  <a:latin typeface="Open Sans"/>
                  <a:ea typeface="Open Sans"/>
                  <a:cs typeface="Open Sans"/>
                  <a:sym typeface="Open Sans"/>
                </a:rPr>
                <a:t>Pacifique</a:t>
              </a:r>
              <a:r>
                <a:rPr lang="en-GB" sz="900" dirty="0">
                  <a:solidFill>
                    <a:schemeClr val="dk1"/>
                  </a:solidFill>
                  <a:latin typeface="Open Sans"/>
                  <a:ea typeface="Open Sans"/>
                  <a:cs typeface="Open Sans"/>
                  <a:sym typeface="Open Sans"/>
                </a:rPr>
                <a:t> </a:t>
              </a:r>
              <a:r>
                <a:rPr lang="en-GB" sz="900" dirty="0" err="1">
                  <a:solidFill>
                    <a:schemeClr val="dk1"/>
                  </a:solidFill>
                  <a:latin typeface="Open Sans"/>
                  <a:ea typeface="Open Sans"/>
                  <a:cs typeface="Open Sans"/>
                  <a:sym typeface="Open Sans"/>
                </a:rPr>
                <a:t>Koshikwinja</a:t>
              </a:r>
              <a:r>
                <a:rPr lang="en-GB" sz="900" dirty="0">
                  <a:solidFill>
                    <a:schemeClr val="dk1"/>
                  </a:solidFill>
                  <a:latin typeface="Open Sans"/>
                  <a:ea typeface="Open Sans"/>
                  <a:cs typeface="Open Sans"/>
                  <a:sym typeface="Open Sans"/>
                </a:rPr>
                <a:t> from the Université </a:t>
              </a:r>
              <a:r>
                <a:rPr lang="en-GB" sz="900" dirty="0" err="1">
                  <a:solidFill>
                    <a:schemeClr val="dk1"/>
                  </a:solidFill>
                  <a:latin typeface="Open Sans"/>
                  <a:ea typeface="Open Sans"/>
                  <a:cs typeface="Open Sans"/>
                  <a:sym typeface="Open Sans"/>
                </a:rPr>
                <a:t>Catholique</a:t>
              </a:r>
              <a:r>
                <a:rPr lang="en-GB" sz="900" dirty="0">
                  <a:solidFill>
                    <a:schemeClr val="dk1"/>
                  </a:solidFill>
                  <a:latin typeface="Open Sans"/>
                  <a:ea typeface="Open Sans"/>
                  <a:cs typeface="Open Sans"/>
                  <a:sym typeface="Open Sans"/>
                </a:rPr>
                <a:t> de </a:t>
              </a:r>
              <a:r>
                <a:rPr lang="en-GB" sz="900" dirty="0" err="1">
                  <a:solidFill>
                    <a:schemeClr val="dk1"/>
                  </a:solidFill>
                  <a:latin typeface="Open Sans"/>
                  <a:ea typeface="Open Sans"/>
                  <a:cs typeface="Open Sans"/>
                  <a:sym typeface="Open Sans"/>
                </a:rPr>
                <a:t>Bukavu</a:t>
              </a:r>
              <a:r>
                <a:rPr lang="en-GB" sz="900" dirty="0">
                  <a:solidFill>
                    <a:schemeClr val="dk1"/>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dirty="0">
                <a:solidFill>
                  <a:schemeClr val="dk1"/>
                </a:solidFill>
                <a:latin typeface="Open Sans"/>
                <a:ea typeface="Open Sans"/>
                <a:cs typeface="Open Sans"/>
                <a:sym typeface="Open Sans"/>
              </a:endParaRPr>
            </a:p>
          </p:txBody>
        </p:sp>
        <p:pic>
          <p:nvPicPr>
            <p:cNvPr id="6" name="Google Shape;301;p21">
              <a:extLst>
                <a:ext uri="{FF2B5EF4-FFF2-40B4-BE49-F238E27FC236}">
                  <a16:creationId xmlns:a16="http://schemas.microsoft.com/office/drawing/2014/main" id="{9BC5225A-B4FB-7CD8-FCC2-C90737A275D2}"/>
                </a:ext>
              </a:extLst>
            </p:cNvPr>
            <p:cNvPicPr preferRelativeResize="0"/>
            <p:nvPr/>
          </p:nvPicPr>
          <p:blipFill>
            <a:blip r:embed="rId4">
              <a:alphaModFix/>
            </a:blip>
            <a:stretch>
              <a:fillRect/>
            </a:stretch>
          </p:blipFill>
          <p:spPr>
            <a:xfrm>
              <a:off x="5376100" y="4273575"/>
              <a:ext cx="1663150" cy="584699"/>
            </a:xfrm>
            <a:prstGeom prst="rect">
              <a:avLst/>
            </a:prstGeom>
            <a:noFill/>
            <a:ln>
              <a:noFill/>
            </a:ln>
          </p:spPr>
        </p:pic>
        <p:pic>
          <p:nvPicPr>
            <p:cNvPr id="7" name="Google Shape;302;p21">
              <a:extLst>
                <a:ext uri="{FF2B5EF4-FFF2-40B4-BE49-F238E27FC236}">
                  <a16:creationId xmlns:a16="http://schemas.microsoft.com/office/drawing/2014/main" id="{ED3D8E0E-1EAF-546B-D9CF-668D91F3EB07}"/>
                </a:ext>
              </a:extLst>
            </p:cNvPr>
            <p:cNvPicPr preferRelativeResize="0"/>
            <p:nvPr/>
          </p:nvPicPr>
          <p:blipFill rotWithShape="1">
            <a:blip r:embed="rId5">
              <a:alphaModFix/>
            </a:blip>
            <a:srcRect l="11449" t="7571" r="12476" b="17907"/>
            <a:stretch/>
          </p:blipFill>
          <p:spPr>
            <a:xfrm>
              <a:off x="7201650" y="4322688"/>
              <a:ext cx="754200" cy="486475"/>
            </a:xfrm>
            <a:prstGeom prst="rect">
              <a:avLst/>
            </a:prstGeom>
            <a:noFill/>
            <a:ln>
              <a:noFill/>
            </a:ln>
          </p:spPr>
        </p:pic>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86704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Pourquoi des critères d'évaluation de projet ?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Critères d'évaluation des projets-I </a:t>
            </a:r>
          </a:p>
        </p:txBody>
      </p:sp>
      <p:sp>
        <p:nvSpPr>
          <p:cNvPr id="10" name="Rectangle 9">
            <a:extLst>
              <a:ext uri="{FF2B5EF4-FFF2-40B4-BE49-F238E27FC236}">
                <a16:creationId xmlns:a16="http://schemas.microsoft.com/office/drawing/2014/main" id="{79E66812-0CEA-42E6-B1C4-05555E048E3B}"/>
              </a:ext>
            </a:extLst>
          </p:cNvPr>
          <p:cNvSpPr/>
          <p:nvPr/>
        </p:nvSpPr>
        <p:spPr>
          <a:xfrm>
            <a:off x="925315" y="2071789"/>
            <a:ext cx="621792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Quel projet choisir pour l'investissement ?</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Techniques/approches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Délai de récupération</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Valeur actuelle nette (VAN)</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Taux de rendement interne (TRI)</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Autres</a:t>
            </a: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Valeur actuelle nette (VAN)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Critères d'évaluation des projets-I </a:t>
            </a:r>
          </a:p>
        </p:txBody>
      </p:sp>
      <p:sp>
        <p:nvSpPr>
          <p:cNvPr id="10" name="Rectangle 9">
            <a:extLst>
              <a:ext uri="{FF2B5EF4-FFF2-40B4-BE49-F238E27FC236}">
                <a16:creationId xmlns:a16="http://schemas.microsoft.com/office/drawing/2014/main" id="{79E66812-0CEA-42E6-B1C4-05555E048E3B}"/>
              </a:ext>
            </a:extLst>
          </p:cNvPr>
          <p:cNvSpPr/>
          <p:nvPr/>
        </p:nvSpPr>
        <p:spPr>
          <a:xfrm>
            <a:off x="925315" y="2071789"/>
            <a:ext cx="6217920" cy="1169551"/>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Approche de la valeur actuelle nette</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Valeur actuelle nette = différence entre la valeur actuelle des entrées et des sorties de fonds</a:t>
            </a:r>
          </a:p>
        </p:txBody>
      </p:sp>
      <p:pic>
        <p:nvPicPr>
          <p:cNvPr id="2" name="Picture 2" descr="Table&#10;&#10;Description automatically generated">
            <a:extLst>
              <a:ext uri="{FF2B5EF4-FFF2-40B4-BE49-F238E27FC236}">
                <a16:creationId xmlns:a16="http://schemas.microsoft.com/office/drawing/2014/main" id="{B8A3D5EA-7D7E-48E2-9CCD-FFE3039B7BD6}"/>
              </a:ext>
            </a:extLst>
          </p:cNvPr>
          <p:cNvPicPr>
            <a:picLocks noChangeAspect="1"/>
          </p:cNvPicPr>
          <p:nvPr/>
        </p:nvPicPr>
        <p:blipFill>
          <a:blip r:embed="rId4"/>
          <a:stretch>
            <a:fillRect/>
          </a:stretch>
        </p:blipFill>
        <p:spPr>
          <a:xfrm>
            <a:off x="5041900" y="3345770"/>
            <a:ext cx="5156200" cy="2515961"/>
          </a:xfrm>
          <a:prstGeom prst="rect">
            <a:avLst/>
          </a:prstGeom>
        </p:spPr>
      </p:pic>
    </p:spTree>
    <p:extLst>
      <p:ext uri="{BB962C8B-B14F-4D97-AF65-F5344CB8AC3E}">
        <p14:creationId xmlns:p14="http://schemas.microsoft.com/office/powerpoint/2010/main" val="170537257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Calcul de la VAN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Critères d'évaluation des projets-I </a:t>
            </a:r>
          </a:p>
        </p:txBody>
      </p:sp>
      <p:sp>
        <p:nvSpPr>
          <p:cNvPr id="10" name="Rectangle 9">
            <a:extLst>
              <a:ext uri="{FF2B5EF4-FFF2-40B4-BE49-F238E27FC236}">
                <a16:creationId xmlns:a16="http://schemas.microsoft.com/office/drawing/2014/main" id="{79E66812-0CEA-42E6-B1C4-05555E048E3B}"/>
              </a:ext>
            </a:extLst>
          </p:cNvPr>
          <p:cNvSpPr/>
          <p:nvPr/>
        </p:nvSpPr>
        <p:spPr>
          <a:xfrm>
            <a:off x="938015" y="2630589"/>
            <a:ext cx="8935720" cy="2246769"/>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Valeur </a:t>
            </a:r>
            <a:r>
              <a:rPr lang="en-ZA" sz="2000" dirty="0" err="1">
                <a:solidFill>
                  <a:srgbClr val="000000"/>
                </a:solidFill>
                <a:latin typeface="Open Sans"/>
                <a:ea typeface="Open Sans" panose="020B0606030504020204" pitchFamily="34" charset="0"/>
                <a:cs typeface="Open Sans" panose="020B0606030504020204" pitchFamily="34" charset="0"/>
              </a:rPr>
              <a:t>actuelle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nette</a:t>
            </a:r>
            <a:r>
              <a:rPr lang="en-ZA" sz="2000" dirty="0">
                <a:solidFill>
                  <a:srgbClr val="000000"/>
                </a:solidFill>
                <a:latin typeface="Open Sans"/>
                <a:ea typeface="Open Sans" panose="020B0606030504020204" pitchFamily="34" charset="0"/>
                <a:cs typeface="Open Sans" panose="020B0606030504020204" pitchFamily="34" charset="0"/>
              </a:rPr>
              <a:t> </a:t>
            </a:r>
          </a:p>
          <a:p>
            <a:pPr>
              <a:spcAft>
                <a:spcPts val="1200"/>
              </a:spcAft>
            </a:pPr>
            <a:endParaRPr lang="en-ZA" sz="2000"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dirty="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2000" dirty="0" err="1">
                <a:solidFill>
                  <a:srgbClr val="000000"/>
                </a:solidFill>
                <a:latin typeface="Open Sans"/>
                <a:ea typeface="Open Sans" panose="020B0606030504020204" pitchFamily="34" charset="0"/>
                <a:cs typeface="Open Sans" panose="020B0606030504020204" pitchFamily="34" charset="0"/>
              </a:rPr>
              <a:t>Où</a:t>
            </a:r>
            <a:r>
              <a:rPr lang="en-ZA" sz="2000" dirty="0">
                <a:solidFill>
                  <a:srgbClr val="000000"/>
                </a:solidFill>
                <a:latin typeface="Open Sans"/>
                <a:ea typeface="Open Sans" panose="020B0606030504020204" pitchFamily="34" charset="0"/>
                <a:cs typeface="Open Sans" panose="020B0606030504020204" pitchFamily="34" charset="0"/>
              </a:rPr>
              <a:t> R </a:t>
            </a:r>
            <a:r>
              <a:rPr lang="en-ZA" sz="2000" dirty="0" err="1">
                <a:solidFill>
                  <a:srgbClr val="000000"/>
                </a:solidFill>
                <a:latin typeface="Open Sans"/>
                <a:ea typeface="Open Sans" panose="020B0606030504020204" pitchFamily="34" charset="0"/>
                <a:cs typeface="Open Sans" panose="020B0606030504020204" pitchFamily="34" charset="0"/>
              </a:rPr>
              <a:t>est</a:t>
            </a:r>
            <a:r>
              <a:rPr lang="en-ZA" sz="2000" dirty="0">
                <a:solidFill>
                  <a:srgbClr val="000000"/>
                </a:solidFill>
                <a:latin typeface="Open Sans"/>
                <a:ea typeface="Open Sans" panose="020B0606030504020204" pitchFamily="34" charset="0"/>
                <a:cs typeface="Open Sans" panose="020B0606030504020204" pitchFamily="34" charset="0"/>
              </a:rPr>
              <a:t> le </a:t>
            </a:r>
            <a:r>
              <a:rPr lang="en-ZA" sz="2000" dirty="0" err="1">
                <a:solidFill>
                  <a:srgbClr val="000000"/>
                </a:solidFill>
                <a:latin typeface="Open Sans"/>
                <a:ea typeface="Open Sans" panose="020B0606030504020204" pitchFamily="34" charset="0"/>
                <a:cs typeface="Open Sans" panose="020B0606030504020204" pitchFamily="34" charset="0"/>
              </a:rPr>
              <a:t>revenu</a:t>
            </a:r>
            <a:r>
              <a:rPr lang="en-ZA" sz="2000" dirty="0">
                <a:solidFill>
                  <a:srgbClr val="000000"/>
                </a:solidFill>
                <a:latin typeface="Open Sans"/>
                <a:ea typeface="Open Sans" panose="020B0606030504020204" pitchFamily="34" charset="0"/>
                <a:cs typeface="Open Sans" panose="020B0606030504020204" pitchFamily="34" charset="0"/>
              </a:rPr>
              <a:t>, r </a:t>
            </a:r>
            <a:r>
              <a:rPr lang="en-ZA" sz="2000" dirty="0" err="1">
                <a:solidFill>
                  <a:srgbClr val="000000"/>
                </a:solidFill>
                <a:latin typeface="Open Sans"/>
                <a:ea typeface="Open Sans" panose="020B0606030504020204" pitchFamily="34" charset="0"/>
                <a:cs typeface="Open Sans" panose="020B0606030504020204" pitchFamily="34" charset="0"/>
              </a:rPr>
              <a:t>est</a:t>
            </a:r>
            <a:r>
              <a:rPr lang="en-ZA" sz="2000" dirty="0">
                <a:solidFill>
                  <a:srgbClr val="000000"/>
                </a:solidFill>
                <a:latin typeface="Open Sans"/>
                <a:ea typeface="Open Sans" panose="020B0606030504020204" pitchFamily="34" charset="0"/>
                <a:cs typeface="Open Sans" panose="020B0606030504020204" pitchFamily="34" charset="0"/>
              </a:rPr>
              <a:t> le </a:t>
            </a:r>
            <a:r>
              <a:rPr lang="en-ZA" sz="2000" dirty="0" err="1">
                <a:solidFill>
                  <a:srgbClr val="000000"/>
                </a:solidFill>
                <a:latin typeface="Open Sans"/>
                <a:ea typeface="Open Sans" panose="020B0606030504020204" pitchFamily="34" charset="0"/>
                <a:cs typeface="Open Sans" panose="020B0606030504020204" pitchFamily="34" charset="0"/>
              </a:rPr>
              <a:t>taux</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d'actualisation</a:t>
            </a:r>
            <a:r>
              <a:rPr lang="en-ZA" sz="2000" dirty="0">
                <a:solidFill>
                  <a:srgbClr val="000000"/>
                </a:solidFill>
                <a:latin typeface="Open Sans"/>
                <a:ea typeface="Open Sans" panose="020B0606030504020204" pitchFamily="34" charset="0"/>
                <a:cs typeface="Open Sans" panose="020B0606030504020204" pitchFamily="34" charset="0"/>
              </a:rPr>
              <a:t>, N </a:t>
            </a:r>
            <a:r>
              <a:rPr lang="en-ZA" sz="2000" dirty="0" err="1">
                <a:solidFill>
                  <a:srgbClr val="000000"/>
                </a:solidFill>
                <a:latin typeface="Open Sans"/>
                <a:ea typeface="Open Sans" panose="020B0606030504020204" pitchFamily="34" charset="0"/>
                <a:cs typeface="Open Sans" panose="020B0606030504020204" pitchFamily="34" charset="0"/>
              </a:rPr>
              <a:t>est</a:t>
            </a:r>
            <a:r>
              <a:rPr lang="en-ZA" sz="2000" dirty="0">
                <a:solidFill>
                  <a:srgbClr val="000000"/>
                </a:solidFill>
                <a:latin typeface="Open Sans"/>
                <a:ea typeface="Open Sans" panose="020B0606030504020204" pitchFamily="34" charset="0"/>
                <a:cs typeface="Open Sans" panose="020B0606030504020204" pitchFamily="34" charset="0"/>
              </a:rPr>
              <a:t> la durée de vie du </a:t>
            </a:r>
            <a:r>
              <a:rPr lang="en-ZA" sz="2000" dirty="0" err="1">
                <a:solidFill>
                  <a:srgbClr val="000000"/>
                </a:solidFill>
                <a:latin typeface="Open Sans"/>
                <a:ea typeface="Open Sans" panose="020B0606030504020204" pitchFamily="34" charset="0"/>
                <a:cs typeface="Open Sans" panose="020B0606030504020204" pitchFamily="34" charset="0"/>
              </a:rPr>
              <a:t>projet</a:t>
            </a:r>
            <a:r>
              <a:rPr lang="en-ZA" sz="2000" dirty="0">
                <a:solidFill>
                  <a:srgbClr val="000000"/>
                </a:solidFill>
                <a:latin typeface="Open Sans"/>
                <a:ea typeface="Open Sans" panose="020B0606030504020204" pitchFamily="34" charset="0"/>
                <a:cs typeface="Open Sans" panose="020B0606030504020204" pitchFamily="34" charset="0"/>
              </a:rPr>
              <a:t>, C </a:t>
            </a:r>
            <a:r>
              <a:rPr lang="en-ZA" sz="2000" dirty="0" err="1">
                <a:solidFill>
                  <a:srgbClr val="000000"/>
                </a:solidFill>
                <a:latin typeface="Open Sans"/>
                <a:ea typeface="Open Sans" panose="020B0606030504020204" pitchFamily="34" charset="0"/>
                <a:cs typeface="Open Sans" panose="020B0606030504020204" pitchFamily="34" charset="0"/>
              </a:rPr>
              <a:t>est</a:t>
            </a:r>
            <a:r>
              <a:rPr lang="en-ZA" sz="2000" dirty="0">
                <a:solidFill>
                  <a:srgbClr val="000000"/>
                </a:solidFill>
                <a:latin typeface="Open Sans"/>
                <a:ea typeface="Open Sans" panose="020B0606030504020204" pitchFamily="34" charset="0"/>
                <a:cs typeface="Open Sans" panose="020B0606030504020204" pitchFamily="34" charset="0"/>
              </a:rPr>
              <a:t> le </a:t>
            </a:r>
            <a:r>
              <a:rPr lang="en-ZA" sz="2000" dirty="0" err="1">
                <a:solidFill>
                  <a:srgbClr val="000000"/>
                </a:solidFill>
                <a:latin typeface="Open Sans"/>
                <a:ea typeface="Open Sans" panose="020B0606030504020204" pitchFamily="34" charset="0"/>
                <a:cs typeface="Open Sans" panose="020B0606030504020204" pitchFamily="34" charset="0"/>
              </a:rPr>
              <a:t>coût</a:t>
            </a:r>
            <a:r>
              <a:rPr lang="en-ZA" sz="2000" dirty="0">
                <a:solidFill>
                  <a:srgbClr val="000000"/>
                </a:solidFill>
                <a:latin typeface="Open Sans"/>
                <a:ea typeface="Open Sans" panose="020B0606030504020204" pitchFamily="34" charset="0"/>
                <a:cs typeface="Open Sans" panose="020B0606030504020204" pitchFamily="34" charset="0"/>
              </a:rPr>
              <a:t>, t </a:t>
            </a:r>
            <a:r>
              <a:rPr lang="en-ZA" sz="2000" dirty="0" err="1">
                <a:solidFill>
                  <a:srgbClr val="000000"/>
                </a:solidFill>
                <a:latin typeface="Open Sans"/>
                <a:ea typeface="Open Sans" panose="020B0606030504020204" pitchFamily="34" charset="0"/>
                <a:cs typeface="Open Sans" panose="020B0606030504020204" pitchFamily="34" charset="0"/>
              </a:rPr>
              <a:t>est</a:t>
            </a:r>
            <a:r>
              <a:rPr lang="en-ZA" sz="2000" dirty="0">
                <a:solidFill>
                  <a:srgbClr val="000000"/>
                </a:solidFill>
                <a:latin typeface="Open Sans"/>
                <a:ea typeface="Open Sans" panose="020B0606030504020204" pitchFamily="34" charset="0"/>
                <a:cs typeface="Open Sans" panose="020B0606030504020204" pitchFamily="34" charset="0"/>
              </a:rPr>
              <a:t> le temps.</a:t>
            </a:r>
          </a:p>
        </p:txBody>
      </p:sp>
      <p:pic>
        <p:nvPicPr>
          <p:cNvPr id="3" name="Picture 3" descr="A picture containing text&#10;&#10;Description automatically generated">
            <a:extLst>
              <a:ext uri="{FF2B5EF4-FFF2-40B4-BE49-F238E27FC236}">
                <a16:creationId xmlns:a16="http://schemas.microsoft.com/office/drawing/2014/main" id="{54E3D404-FD86-469E-9852-BFB17307ED99}"/>
              </a:ext>
            </a:extLst>
          </p:cNvPr>
          <p:cNvPicPr>
            <a:picLocks noChangeAspect="1"/>
          </p:cNvPicPr>
          <p:nvPr/>
        </p:nvPicPr>
        <p:blipFill>
          <a:blip r:embed="rId4"/>
          <a:stretch>
            <a:fillRect/>
          </a:stretch>
        </p:blipFill>
        <p:spPr>
          <a:xfrm>
            <a:off x="3200400" y="2065553"/>
            <a:ext cx="2743200" cy="1634695"/>
          </a:xfrm>
          <a:prstGeom prst="rect">
            <a:avLst/>
          </a:prstGeom>
        </p:spPr>
      </p:pic>
    </p:spTree>
    <p:extLst>
      <p:ext uri="{BB962C8B-B14F-4D97-AF65-F5344CB8AC3E}">
        <p14:creationId xmlns:p14="http://schemas.microsoft.com/office/powerpoint/2010/main" val="30509642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Critères de la valeur actuelle nette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Critères d'évaluation des projets-I </a:t>
            </a:r>
          </a:p>
        </p:txBody>
      </p:sp>
      <p:sp>
        <p:nvSpPr>
          <p:cNvPr id="10" name="Rectangle 9">
            <a:extLst>
              <a:ext uri="{FF2B5EF4-FFF2-40B4-BE49-F238E27FC236}">
                <a16:creationId xmlns:a16="http://schemas.microsoft.com/office/drawing/2014/main" id="{79E66812-0CEA-42E6-B1C4-05555E048E3B}"/>
              </a:ext>
            </a:extLst>
          </p:cNvPr>
          <p:cNvSpPr/>
          <p:nvPr/>
        </p:nvSpPr>
        <p:spPr>
          <a:xfrm>
            <a:off x="963415" y="1995589"/>
            <a:ext cx="7903104" cy="286232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 </a:t>
            </a:r>
            <a:r>
              <a:rPr lang="en-ZA" sz="2000" dirty="0" err="1">
                <a:solidFill>
                  <a:srgbClr val="000000"/>
                </a:solidFill>
                <a:latin typeface="Open Sans"/>
                <a:ea typeface="Open Sans" panose="020B0606030504020204" pitchFamily="34" charset="0"/>
                <a:cs typeface="Open Sans" panose="020B0606030504020204" pitchFamily="34" charset="0"/>
              </a:rPr>
              <a:t>projet</a:t>
            </a:r>
            <a:r>
              <a:rPr lang="en-ZA" sz="2000" dirty="0">
                <a:solidFill>
                  <a:srgbClr val="000000"/>
                </a:solidFill>
                <a:latin typeface="Open Sans"/>
                <a:ea typeface="Open Sans" panose="020B0606030504020204" pitchFamily="34" charset="0"/>
                <a:cs typeface="Open Sans" panose="020B0606030504020204" pitchFamily="34" charset="0"/>
              </a:rPr>
              <a:t> doit </a:t>
            </a:r>
            <a:r>
              <a:rPr lang="en-ZA" sz="2000" dirty="0" err="1">
                <a:solidFill>
                  <a:srgbClr val="000000"/>
                </a:solidFill>
                <a:latin typeface="Open Sans"/>
                <a:ea typeface="Open Sans" panose="020B0606030504020204" pitchFamily="34" charset="0"/>
                <a:cs typeface="Open Sans" panose="020B0606030504020204" pitchFamily="34" charset="0"/>
              </a:rPr>
              <a:t>être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accepté</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si</a:t>
            </a:r>
            <a:r>
              <a:rPr lang="en-ZA" sz="2000" dirty="0">
                <a:solidFill>
                  <a:srgbClr val="000000"/>
                </a:solidFill>
                <a:latin typeface="Open Sans"/>
                <a:ea typeface="Open Sans" panose="020B0606030504020204" pitchFamily="34" charset="0"/>
                <a:cs typeface="Open Sans" panose="020B0606030504020204" pitchFamily="34" charset="0"/>
              </a:rPr>
              <a:t> la </a:t>
            </a:r>
            <a:r>
              <a:rPr lang="en-ZA" sz="2000" dirty="0" err="1">
                <a:solidFill>
                  <a:srgbClr val="000000"/>
                </a:solidFill>
                <a:latin typeface="Open Sans"/>
                <a:ea typeface="Open Sans" panose="020B0606030504020204" pitchFamily="34" charset="0"/>
                <a:cs typeface="Open Sans" panose="020B0606030504020204" pitchFamily="34" charset="0"/>
              </a:rPr>
              <a:t>valeur</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actuelle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nette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est</a:t>
            </a:r>
            <a:r>
              <a:rPr lang="en-ZA" sz="2000" dirty="0">
                <a:solidFill>
                  <a:srgbClr val="000000"/>
                </a:solidFill>
                <a:latin typeface="Open Sans"/>
                <a:ea typeface="Open Sans" panose="020B0606030504020204" pitchFamily="34" charset="0"/>
                <a:cs typeface="Open Sans" panose="020B0606030504020204" pitchFamily="34" charset="0"/>
              </a:rPr>
              <a:t> positive et </a:t>
            </a:r>
            <a:r>
              <a:rPr lang="en-ZA" sz="2000" dirty="0" err="1">
                <a:solidFill>
                  <a:srgbClr val="000000"/>
                </a:solidFill>
                <a:latin typeface="Open Sans"/>
                <a:ea typeface="Open Sans" panose="020B0606030504020204" pitchFamily="34" charset="0"/>
                <a:cs typeface="Open Sans" panose="020B0606030504020204" pitchFamily="34" charset="0"/>
              </a:rPr>
              <a:t>rejeté</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si</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elle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est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négative</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Pour deux </a:t>
            </a:r>
            <a:r>
              <a:rPr lang="en-ZA" sz="2000" dirty="0" err="1">
                <a:solidFill>
                  <a:srgbClr val="000000"/>
                </a:solidFill>
                <a:latin typeface="Open Sans"/>
                <a:ea typeface="Open Sans" panose="020B0606030504020204" pitchFamily="34" charset="0"/>
                <a:cs typeface="Open Sans" panose="020B0606030504020204" pitchFamily="34" charset="0"/>
              </a:rPr>
              <a:t>projets</a:t>
            </a:r>
            <a:r>
              <a:rPr lang="en-ZA" sz="2000" dirty="0">
                <a:solidFill>
                  <a:srgbClr val="000000"/>
                </a:solidFill>
                <a:latin typeface="Open Sans"/>
                <a:ea typeface="Open Sans" panose="020B0606030504020204" pitchFamily="34" charset="0"/>
                <a:cs typeface="Open Sans" panose="020B0606030504020204" pitchFamily="34" charset="0"/>
              </a:rPr>
              <a:t> A et B, </a:t>
            </a:r>
            <a:r>
              <a:rPr lang="en-ZA" sz="2000" dirty="0" err="1">
                <a:solidFill>
                  <a:srgbClr val="000000"/>
                </a:solidFill>
                <a:latin typeface="Open Sans"/>
                <a:ea typeface="Open Sans" panose="020B0606030504020204" pitchFamily="34" charset="0"/>
                <a:cs typeface="Open Sans" panose="020B0606030504020204" pitchFamily="34" charset="0"/>
              </a:rPr>
              <a:t>acceptez</a:t>
            </a:r>
            <a:r>
              <a:rPr lang="en-ZA" sz="2000" dirty="0">
                <a:solidFill>
                  <a:srgbClr val="000000"/>
                </a:solidFill>
                <a:latin typeface="Open Sans"/>
                <a:ea typeface="Open Sans" panose="020B0606030504020204" pitchFamily="34" charset="0"/>
                <a:cs typeface="Open Sans" panose="020B0606030504020204" pitchFamily="34" charset="0"/>
              </a:rPr>
              <a:t> le </a:t>
            </a:r>
            <a:r>
              <a:rPr lang="en-ZA" sz="2000" dirty="0" err="1">
                <a:solidFill>
                  <a:srgbClr val="000000"/>
                </a:solidFill>
                <a:latin typeface="Open Sans"/>
                <a:ea typeface="Open Sans" panose="020B0606030504020204" pitchFamily="34" charset="0"/>
                <a:cs typeface="Open Sans" panose="020B0606030504020204" pitchFamily="34" charset="0"/>
              </a:rPr>
              <a:t>projet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dont</a:t>
            </a:r>
            <a:r>
              <a:rPr lang="en-ZA" sz="2000" dirty="0">
                <a:solidFill>
                  <a:srgbClr val="000000"/>
                </a:solidFill>
                <a:latin typeface="Open Sans"/>
                <a:ea typeface="Open Sans" panose="020B0606030504020204" pitchFamily="34" charset="0"/>
                <a:cs typeface="Open Sans" panose="020B0606030504020204" pitchFamily="34" charset="0"/>
              </a:rPr>
              <a:t> la VAN </a:t>
            </a:r>
            <a:r>
              <a:rPr lang="en-ZA" sz="2000" dirty="0" err="1">
                <a:solidFill>
                  <a:srgbClr val="000000"/>
                </a:solidFill>
                <a:latin typeface="Open Sans"/>
                <a:ea typeface="Open Sans" panose="020B0606030504020204" pitchFamily="34" charset="0"/>
                <a:cs typeface="Open Sans" panose="020B0606030504020204" pitchFamily="34" charset="0"/>
              </a:rPr>
              <a:t>est</a:t>
            </a:r>
            <a:r>
              <a:rPr lang="en-ZA" sz="2000" dirty="0">
                <a:solidFill>
                  <a:srgbClr val="000000"/>
                </a:solidFill>
                <a:latin typeface="Open Sans"/>
                <a:ea typeface="Open Sans" panose="020B0606030504020204" pitchFamily="34" charset="0"/>
                <a:cs typeface="Open Sans" panose="020B0606030504020204" pitchFamily="34" charset="0"/>
              </a:rPr>
              <a:t> la plus </a:t>
            </a:r>
            <a:r>
              <a:rPr lang="en-ZA" sz="2000" dirty="0" err="1">
                <a:solidFill>
                  <a:srgbClr val="000000"/>
                </a:solidFill>
                <a:latin typeface="Open Sans"/>
                <a:ea typeface="Open Sans" panose="020B0606030504020204" pitchFamily="34" charset="0"/>
                <a:cs typeface="Open Sans" panose="020B0606030504020204" pitchFamily="34" charset="0"/>
              </a:rPr>
              <a:t>élevée</a:t>
            </a:r>
            <a:r>
              <a:rPr lang="en-ZA" sz="2000" dirty="0">
                <a:solidFill>
                  <a:srgbClr val="000000"/>
                </a:solidFill>
                <a:latin typeface="Open Sans"/>
                <a:ea typeface="Open Sans" panose="020B0606030504020204" pitchFamily="34" charset="0"/>
                <a:cs typeface="Open Sans" panose="020B0606030504020204" pitchFamily="34" charset="0"/>
              </a:rPr>
              <a:t>. Accepter le </a:t>
            </a:r>
            <a:r>
              <a:rPr lang="en-ZA" sz="2000" dirty="0" err="1">
                <a:solidFill>
                  <a:srgbClr val="000000"/>
                </a:solidFill>
                <a:latin typeface="Open Sans"/>
                <a:ea typeface="Open Sans" panose="020B0606030504020204" pitchFamily="34" charset="0"/>
                <a:cs typeface="Open Sans" panose="020B0606030504020204" pitchFamily="34" charset="0"/>
              </a:rPr>
              <a:t>projet</a:t>
            </a:r>
            <a:r>
              <a:rPr lang="en-ZA" sz="2000" dirty="0">
                <a:solidFill>
                  <a:srgbClr val="000000"/>
                </a:solidFill>
                <a:latin typeface="Open Sans"/>
                <a:ea typeface="Open Sans" panose="020B0606030504020204" pitchFamily="34" charset="0"/>
                <a:cs typeface="Open Sans" panose="020B0606030504020204" pitchFamily="34" charset="0"/>
              </a:rPr>
              <a:t> A </a:t>
            </a:r>
            <a:r>
              <a:rPr lang="en-ZA" sz="2000" dirty="0" err="1">
                <a:solidFill>
                  <a:srgbClr val="000000"/>
                </a:solidFill>
                <a:latin typeface="Open Sans"/>
                <a:ea typeface="Open Sans" panose="020B0606030504020204" pitchFamily="34" charset="0"/>
                <a:cs typeface="Open Sans" panose="020B0606030504020204" pitchFamily="34" charset="0"/>
              </a:rPr>
              <a:t>si</a:t>
            </a:r>
            <a:endParaRPr lang="en-ZA" sz="2000" dirty="0">
              <a:solidFill>
                <a:srgbClr val="000000"/>
              </a:solidFill>
              <a:latin typeface="Open Sans"/>
              <a:ea typeface="Open Sans" panose="020B0606030504020204" pitchFamily="34" charset="0"/>
              <a:cs typeface="Open Sans" panose="020B0606030504020204" pitchFamily="34" charset="0"/>
            </a:endParaRP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VAN (A) &gt; VAN (B)</a:t>
            </a:r>
          </a:p>
          <a:p>
            <a:pPr marL="800100" lvl="1" indent="-342900">
              <a:spcAft>
                <a:spcPts val="1200"/>
              </a:spcAft>
              <a:buFont typeface="Arial"/>
              <a:buChar char="•"/>
            </a:pPr>
            <a:r>
              <a:rPr lang="en-ZA" sz="2000" dirty="0" err="1">
                <a:solidFill>
                  <a:srgbClr val="000000"/>
                </a:solidFill>
                <a:latin typeface="Open Sans"/>
                <a:ea typeface="Open Sans" panose="020B0606030504020204" pitchFamily="34" charset="0"/>
                <a:cs typeface="Open Sans" panose="020B0606030504020204" pitchFamily="34" charset="0"/>
              </a:rPr>
              <a:t>Rejeter</a:t>
            </a:r>
            <a:r>
              <a:rPr lang="en-ZA" sz="2000" dirty="0">
                <a:solidFill>
                  <a:srgbClr val="000000"/>
                </a:solidFill>
                <a:latin typeface="Open Sans"/>
                <a:ea typeface="Open Sans" panose="020B0606030504020204" pitchFamily="34" charset="0"/>
                <a:cs typeface="Open Sans" panose="020B0606030504020204" pitchFamily="34" charset="0"/>
              </a:rPr>
              <a:t> A </a:t>
            </a:r>
            <a:r>
              <a:rPr lang="en-ZA" sz="2000" dirty="0" err="1">
                <a:solidFill>
                  <a:srgbClr val="000000"/>
                </a:solidFill>
                <a:latin typeface="Open Sans"/>
                <a:ea typeface="Open Sans" panose="020B0606030504020204" pitchFamily="34" charset="0"/>
                <a:cs typeface="Open Sans" panose="020B0606030504020204" pitchFamily="34" charset="0"/>
              </a:rPr>
              <a:t>si</a:t>
            </a:r>
            <a:r>
              <a:rPr lang="en-ZA" sz="2000" dirty="0">
                <a:solidFill>
                  <a:srgbClr val="000000"/>
                </a:solidFill>
                <a:latin typeface="Open Sans"/>
                <a:ea typeface="Open Sans" panose="020B0606030504020204" pitchFamily="34" charset="0"/>
                <a:cs typeface="Open Sans" panose="020B0606030504020204" pitchFamily="34" charset="0"/>
              </a:rPr>
              <a:t> la VAN (A) &lt; VAN (B),</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Si VAN (A) = VAN (B), </a:t>
            </a:r>
            <a:r>
              <a:rPr lang="en-ZA" sz="2000" dirty="0" err="1">
                <a:solidFill>
                  <a:srgbClr val="000000"/>
                </a:solidFill>
                <a:latin typeface="Open Sans"/>
                <a:ea typeface="Open Sans" panose="020B0606030504020204" pitchFamily="34" charset="0"/>
                <a:cs typeface="Open Sans" panose="020B0606030504020204" pitchFamily="34" charset="0"/>
              </a:rPr>
              <a:t>être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neutre</a:t>
            </a:r>
            <a:endParaRPr lang="en-ZA"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8102532"/>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VAN des projets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Critères d'évaluation des projets-I </a:t>
            </a:r>
          </a:p>
        </p:txBody>
      </p:sp>
      <p:pic>
        <p:nvPicPr>
          <p:cNvPr id="2" name="Picture 2" descr="Table&#10;&#10;Description automatically generated">
            <a:extLst>
              <a:ext uri="{FF2B5EF4-FFF2-40B4-BE49-F238E27FC236}">
                <a16:creationId xmlns:a16="http://schemas.microsoft.com/office/drawing/2014/main" id="{AC89F31B-0B5D-4403-A6D3-43A17B570F9F}"/>
              </a:ext>
            </a:extLst>
          </p:cNvPr>
          <p:cNvPicPr>
            <a:picLocks noChangeAspect="1"/>
          </p:cNvPicPr>
          <p:nvPr/>
        </p:nvPicPr>
        <p:blipFill>
          <a:blip r:embed="rId4"/>
          <a:stretch>
            <a:fillRect/>
          </a:stretch>
        </p:blipFill>
        <p:spPr>
          <a:xfrm>
            <a:off x="1600200" y="2291557"/>
            <a:ext cx="7543800" cy="3341685"/>
          </a:xfrm>
          <a:prstGeom prst="rect">
            <a:avLst/>
          </a:prstGeom>
        </p:spPr>
      </p:pic>
    </p:spTree>
    <p:extLst>
      <p:ext uri="{BB962C8B-B14F-4D97-AF65-F5344CB8AC3E}">
        <p14:creationId xmlns:p14="http://schemas.microsoft.com/office/powerpoint/2010/main" val="427812630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VAN à différents taux d'actualisation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Critères d'évaluation des projets-II</a:t>
            </a:r>
          </a:p>
        </p:txBody>
      </p:sp>
      <p:pic>
        <p:nvPicPr>
          <p:cNvPr id="2" name="Picture 2" descr="Chart, line chart&#10;&#10;Description automatically generated">
            <a:extLst>
              <a:ext uri="{FF2B5EF4-FFF2-40B4-BE49-F238E27FC236}">
                <a16:creationId xmlns:a16="http://schemas.microsoft.com/office/drawing/2014/main" id="{7F12C23E-6F14-4387-B1EB-C906825ACBB7}"/>
              </a:ext>
            </a:extLst>
          </p:cNvPr>
          <p:cNvPicPr>
            <a:picLocks noChangeAspect="1"/>
          </p:cNvPicPr>
          <p:nvPr/>
        </p:nvPicPr>
        <p:blipFill>
          <a:blip r:embed="rId4"/>
          <a:stretch>
            <a:fillRect/>
          </a:stretch>
        </p:blipFill>
        <p:spPr>
          <a:xfrm>
            <a:off x="2654300" y="2065439"/>
            <a:ext cx="6159500" cy="4009822"/>
          </a:xfrm>
          <a:prstGeom prst="rect">
            <a:avLst/>
          </a:prstGeom>
        </p:spPr>
      </p:pic>
    </p:spTree>
    <p:extLst>
      <p:ext uri="{BB962C8B-B14F-4D97-AF65-F5344CB8AC3E}">
        <p14:creationId xmlns:p14="http://schemas.microsoft.com/office/powerpoint/2010/main" val="562953325"/>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Inconvénients de la VAN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Critères d'évaluation des projets-II</a:t>
            </a:r>
          </a:p>
        </p:txBody>
      </p:sp>
      <p:sp>
        <p:nvSpPr>
          <p:cNvPr id="3" name="Rectangle 2">
            <a:extLst>
              <a:ext uri="{FF2B5EF4-FFF2-40B4-BE49-F238E27FC236}">
                <a16:creationId xmlns:a16="http://schemas.microsoft.com/office/drawing/2014/main" id="{EC488B47-500E-4D1B-BB86-C2700CB61FBB}"/>
              </a:ext>
            </a:extLst>
          </p:cNvPr>
          <p:cNvSpPr/>
          <p:nvPr/>
        </p:nvSpPr>
        <p:spPr>
          <a:xfrm>
            <a:off x="925315" y="2071789"/>
            <a:ext cx="6217920" cy="4001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Choix du taux d'actualisation</a:t>
            </a:r>
          </a:p>
        </p:txBody>
      </p:sp>
    </p:spTree>
    <p:extLst>
      <p:ext uri="{BB962C8B-B14F-4D97-AF65-F5344CB8AC3E}">
        <p14:creationId xmlns:p14="http://schemas.microsoft.com/office/powerpoint/2010/main" val="193963128"/>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948054-04FD-437A-A58F-F784E278668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436</TotalTime>
  <Words>4927</Words>
  <Application>Microsoft Office PowerPoint</Application>
  <PresentationFormat>Widescreen</PresentationFormat>
  <Paragraphs>286</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docId:2AE60D596236734C80B5F2A5E35C35A6</cp:keywords>
  <cp:lastModifiedBy>Ashutosh.Bhagurkar</cp:lastModifiedBy>
  <cp:revision>539</cp:revision>
  <dcterms:created xsi:type="dcterms:W3CDTF">2021-02-10T16:48:02Z</dcterms:created>
  <dcterms:modified xsi:type="dcterms:W3CDTF">2024-07-30T09:10:09Z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