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sldIdLst>
    <p:sldId id="256" r:id="rId5"/>
    <p:sldId id="257" r:id="rId6"/>
    <p:sldId id="263" r:id="rId7"/>
    <p:sldId id="264" r:id="rId8"/>
    <p:sldId id="265" r:id="rId9"/>
    <p:sldId id="266" r:id="rId10"/>
    <p:sldId id="267" r:id="rId11"/>
    <p:sldId id="283" r:id="rId12"/>
    <p:sldId id="272" r:id="rId13"/>
    <p:sldId id="271" r:id="rId14"/>
    <p:sldId id="270" r:id="rId15"/>
    <p:sldId id="269" r:id="rId16"/>
    <p:sldId id="268" r:id="rId17"/>
    <p:sldId id="284" r:id="rId18"/>
    <p:sldId id="277" r:id="rId19"/>
    <p:sldId id="276" r:id="rId20"/>
    <p:sldId id="275" r:id="rId21"/>
    <p:sldId id="274" r:id="rId22"/>
    <p:sldId id="273" r:id="rId23"/>
    <p:sldId id="285" r:id="rId24"/>
    <p:sldId id="282" r:id="rId25"/>
    <p:sldId id="281" r:id="rId26"/>
    <p:sldId id="280" r:id="rId27"/>
    <p:sldId id="279" r:id="rId28"/>
    <p:sldId id="278" r:id="rId29"/>
    <p:sldId id="286" r:id="rId30"/>
    <p:sldId id="26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AikRWyP/qi0qeqygYscP+g==" hashData="QyxOecxdJw9JXh80FDCNB1t1yT863itp+oCAedhjzSL2MNMKVRvj1uFe5uabh/09tLDu+QrrcSqUibJTSzJBiA=="/>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CF296C-2C5B-A557-FE7D-71B5E55D15ED}" v="46" dt="2021-02-11T13:03:36.240"/>
    <p1510:client id="{1B5148AC-CDFA-C63C-4FE6-28B0336BDF50}" v="5" dt="2021-03-22T16:52:19.413"/>
    <p1510:client id="{2ECFB97C-BA11-AA91-AD29-7833DFDA5B02}" v="570" dt="2021-02-11T13:06:18.913"/>
    <p1510:client id="{33F596F2-F0B1-4BCD-391A-9C7325D7D9FC}" v="65" dt="2021-02-15T12:55:44.192"/>
    <p1510:client id="{346D0572-BEAA-8BF3-2542-CA8F43E0F861}" v="347" dt="2021-02-15T16:38:44.169"/>
    <p1510:client id="{37B3C95A-9EDE-8F30-1BAF-98F82194752C}" v="1" dt="2021-02-15T16:07:02.489"/>
    <p1510:client id="{40B908C7-AB9A-D146-EDDD-A12DE8D947FD}" v="638" dt="2021-03-05T07:04:24.490"/>
    <p1510:client id="{5749D27B-6A6B-EA2A-C81D-190B5CB8F8D0}" v="120" dt="2021-02-12T15:52:29.488"/>
    <p1510:client id="{619E8CFA-7FDE-B0FD-E68E-300DBC664BD9}" v="115" dt="2021-03-23T08:11:46.555"/>
    <p1510:client id="{6A5E2D0C-AC5E-9165-2DA9-990B46F610B2}" v="1" dt="2021-03-22T18:38:05.926"/>
    <p1510:client id="{70BD83EC-8BD8-AC0D-F702-B45BD1AADEF6}" v="70" dt="2021-03-08T14:10:05.960"/>
    <p1510:client id="{721F8332-B851-266F-3487-9230CADBE457}" v="81" dt="2021-02-12T15:18:49.908"/>
    <p1510:client id="{81E21D27-2979-D479-32EA-63E644940B0A}" v="8" dt="2021-03-11T21:57:01.113"/>
    <p1510:client id="{CD75E7EF-D802-4D3F-51D8-C0880CDB6F1A}" v="3" dt="2021-02-11T13:24:16.993"/>
    <p1510:client id="{D328EC5C-2926-460C-DBEB-EF1977053E0F}" v="14" dt="2021-02-15T14:18:00.913"/>
    <p1510:client id="{D4CEB69F-A005-2000-ABB5-A4161D69A4DA}" v="7" dt="2021-03-22T16:25:12.676"/>
    <p1510:client id="{E0D04057-0F18-0044-A73B-19720FBCC53B}" v="2085" dt="2021-02-15T17:17:29.2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79340" autoAdjust="0"/>
  </p:normalViewPr>
  <p:slideViewPr>
    <p:cSldViewPr snapToGrid="0">
      <p:cViewPr varScale="1">
        <p:scale>
          <a:sx n="67" d="100"/>
          <a:sy n="67" d="100"/>
        </p:scale>
        <p:origin x="1267"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lington, Lucy" userId="0c3dcd08-4988-403f-8eba-f42e59c87b71" providerId="ADAL" clId="{7BB6A091-9165-4D9F-8B86-CD74BB735A83}"/>
    <pc:docChg chg="modSld">
      <pc:chgData name="Allington, Lucy" userId="0c3dcd08-4988-403f-8eba-f42e59c87b71" providerId="ADAL" clId="{7BB6A091-9165-4D9F-8B86-CD74BB735A83}" dt="2021-03-24T12:33:17.348" v="9" actId="1076"/>
      <pc:docMkLst>
        <pc:docMk/>
      </pc:docMkLst>
      <pc:sldChg chg="modSp mod">
        <pc:chgData name="Allington, Lucy" userId="0c3dcd08-4988-403f-8eba-f42e59c87b71" providerId="ADAL" clId="{7BB6A091-9165-4D9F-8B86-CD74BB735A83}" dt="2021-03-24T12:21:44.435" v="6" actId="20577"/>
        <pc:sldMkLst>
          <pc:docMk/>
          <pc:sldMk cId="4233018141" sldId="257"/>
        </pc:sldMkLst>
        <pc:spChg chg="mod">
          <ac:chgData name="Allington, Lucy" userId="0c3dcd08-4988-403f-8eba-f42e59c87b71" providerId="ADAL" clId="{7BB6A091-9165-4D9F-8B86-CD74BB735A83}" dt="2021-03-24T12:21:44.435" v="6" actId="20577"/>
          <ac:spMkLst>
            <pc:docMk/>
            <pc:sldMk cId="4233018141" sldId="257"/>
            <ac:spMk id="18" creationId="{C955E120-6C4A-409B-B2BB-F331E08FAC4E}"/>
          </ac:spMkLst>
        </pc:spChg>
      </pc:sldChg>
      <pc:sldChg chg="modSp mod">
        <pc:chgData name="Allington, Lucy" userId="0c3dcd08-4988-403f-8eba-f42e59c87b71" providerId="ADAL" clId="{7BB6A091-9165-4D9F-8B86-CD74BB735A83}" dt="2021-03-24T12:33:17.348" v="9" actId="1076"/>
        <pc:sldMkLst>
          <pc:docMk/>
          <pc:sldMk cId="2708744156" sldId="264"/>
        </pc:sldMkLst>
        <pc:picChg chg="mod">
          <ac:chgData name="Allington, Lucy" userId="0c3dcd08-4988-403f-8eba-f42e59c87b71" providerId="ADAL" clId="{7BB6A091-9165-4D9F-8B86-CD74BB735A83}" dt="2021-03-24T12:33:17.348" v="9" actId="1076"/>
          <ac:picMkLst>
            <pc:docMk/>
            <pc:sldMk cId="2708744156" sldId="264"/>
            <ac:picMk id="11" creationId="{04B0EC52-2B68-4EAF-847C-8B4D4806D1CF}"/>
          </ac:picMkLst>
        </pc:picChg>
      </pc:sldChg>
      <pc:sldChg chg="modSp mod">
        <pc:chgData name="Allington, Lucy" userId="0c3dcd08-4988-403f-8eba-f42e59c87b71" providerId="ADAL" clId="{7BB6A091-9165-4D9F-8B86-CD74BB735A83}" dt="2021-03-24T12:32:14.469" v="8" actId="20577"/>
        <pc:sldMkLst>
          <pc:docMk/>
          <pc:sldMk cId="1201676088" sldId="286"/>
        </pc:sldMkLst>
        <pc:spChg chg="mod">
          <ac:chgData name="Allington, Lucy" userId="0c3dcd08-4988-403f-8eba-f42e59c87b71" providerId="ADAL" clId="{7BB6A091-9165-4D9F-8B86-CD74BB735A83}" dt="2021-03-24T12:32:14.469" v="8" actId="20577"/>
          <ac:spMkLst>
            <pc:docMk/>
            <pc:sldMk cId="1201676088" sldId="286"/>
            <ac:spMk id="2" creationId="{596A1EAA-14A2-4F4D-A200-1BAE7A99AEF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10/18/2022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Haga clic para editar los estilos de texto maestro</a:t>
            </a:r>
          </a:p>
          <a:p>
            <a:pPr lvl="1"/>
            <a:r>
              <a:rPr lang="en-GB"/>
              <a:t>Segundo nivel</a:t>
            </a:r>
          </a:p>
          <a:p>
            <a:pPr lvl="2"/>
            <a:r>
              <a:rPr lang="en-GB"/>
              <a:t>Tercer nivel</a:t>
            </a:r>
          </a:p>
          <a:p>
            <a:pPr lvl="3"/>
            <a:r>
              <a:rPr lang="en-GB"/>
              <a:t>Cuarto nivel</a:t>
            </a:r>
          </a:p>
          <a:p>
            <a:pPr lvl="4"/>
            <a:r>
              <a:rPr lang="en-GB"/>
              <a:t>Quinto nivel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‹Nº›</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 importante entender la diferencia entre capacidad y actividad de las tecnologías. Si volvemos al ejemplo de la máquina de pan, digamos que tenemos una máquina que puede hacer 50 baguettes en una hora. La capacidad de la tecnología es, por tanto, de 50 baguettes por hora (1 máquina) y la actividad sería la cantidad de baguettes producidas, es decir, 50 baguettes en una hora, o 100 baguettes en dos horas, etc. La producción de baguettes está limitada por la capacidad de la máquina de producir sólo 50 baguettes en una hora. Por lo tanto, si quisiéramos producir 100 baguettes, tendríamos que dejar pasar 2 horas para producirlas con una máquina o comprar una máquina adicional para producirlas en 1 hora.</a:t>
            </a: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2740735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Así, podríamos aumentar nuestra actividad (el número de baguettes producidas), si aumentamos la capacidad (número de máquinas de pan). Sin embargo, podría haber límites:</a:t>
            </a:r>
          </a:p>
          <a:p>
            <a:pPr marL="171450" indent="-171450">
              <a:buFont typeface="Arial"/>
              <a:buChar char="•"/>
            </a:pPr>
            <a:r>
              <a:rPr lang="en-US" dirty="0"/>
              <a:t>Cuánto se puede aumentar la capacidad, por ejemplo, por falta de espacio o dinero para máquinas adicionales </a:t>
            </a:r>
            <a:endParaRPr lang="en-US" dirty="0">
              <a:cs typeface="Calibri"/>
            </a:endParaRPr>
          </a:p>
          <a:p>
            <a:pPr marL="171450" indent="-171450">
              <a:buFont typeface="Arial"/>
              <a:buChar char="•"/>
            </a:pPr>
            <a:r>
              <a:rPr lang="en-US" dirty="0"/>
              <a:t>Cuánta actividad puede tener la panadería, por ejemplo, debido a las limitaciones en la disponibilidad de harina o agua</a:t>
            </a:r>
            <a:endParaRPr lang="en-US" dirty="0">
              <a:cs typeface="Calibri"/>
            </a:endParaRPr>
          </a:p>
          <a:p>
            <a:r>
              <a:rPr lang="en-US" dirty="0"/>
              <a:t>Si modeláramos esta máquina de pan, sería importante poder considerar estos límites en el modelo para que los resultados del mismo fueran realistas. Los mismos conceptos se aplican a las centrales eléctricas, como se explica a continuación. </a:t>
            </a:r>
            <a:endParaRPr lang="en-US" dirty="0">
              <a:cs typeface="Calibri"/>
            </a:endParaRPr>
          </a:p>
          <a:p>
            <a:br>
              <a:rPr lang="en-US" dirty="0"/>
            </a:br>
            <a:endParaRPr lang="en-US" dirty="0"/>
          </a:p>
          <a:p>
            <a:r>
              <a:rPr lang="en-US" dirty="0"/>
              <a:t>Imagen</a:t>
            </a:r>
          </a:p>
          <a:p>
            <a:r>
              <a:rPr lang="en-US" dirty="0"/>
              <a:t>Hay </a:t>
            </a:r>
            <a:r>
              <a:rPr lang="en-US" dirty="0" err="1"/>
              <a:t>límites</a:t>
            </a:r>
            <a:r>
              <a:rPr lang="en-US" dirty="0"/>
              <a:t> respect a que tanto se </a:t>
            </a:r>
            <a:r>
              <a:rPr lang="en-US" dirty="0" err="1"/>
              <a:t>puede</a:t>
            </a:r>
            <a:r>
              <a:rPr lang="en-US" dirty="0"/>
              <a:t> </a:t>
            </a:r>
            <a:r>
              <a:rPr lang="en-US" dirty="0" err="1"/>
              <a:t>aumentar</a:t>
            </a:r>
            <a:r>
              <a:rPr lang="en-US" dirty="0"/>
              <a:t> la </a:t>
            </a:r>
            <a:r>
              <a:rPr lang="en-US" dirty="0" err="1"/>
              <a:t>capacidad</a:t>
            </a:r>
            <a:r>
              <a:rPr lang="en-US" dirty="0"/>
              <a:t> o </a:t>
            </a:r>
            <a:r>
              <a:rPr lang="en-US" dirty="0" err="1"/>
              <a:t>actividad</a:t>
            </a:r>
            <a:r>
              <a:rPr lang="en-US" dirty="0"/>
              <a:t> de </a:t>
            </a:r>
            <a:r>
              <a:rPr lang="en-US" dirty="0" err="1"/>
              <a:t>una</a:t>
            </a:r>
            <a:r>
              <a:rPr lang="en-US" dirty="0"/>
              <a:t> </a:t>
            </a:r>
            <a:r>
              <a:rPr lang="en-US" dirty="0" err="1"/>
              <a:t>tecnología</a:t>
            </a:r>
            <a:r>
              <a:rPr lang="en-US" dirty="0"/>
              <a:t>, </a:t>
            </a:r>
            <a:r>
              <a:rPr lang="en-US" dirty="0" err="1"/>
              <a:t>por</a:t>
            </a:r>
            <a:r>
              <a:rPr lang="en-US" dirty="0"/>
              <a:t> </a:t>
            </a:r>
            <a:r>
              <a:rPr lang="en-US" dirty="0" err="1"/>
              <a:t>ejemplo</a:t>
            </a:r>
            <a:r>
              <a:rPr lang="en-US" dirty="0"/>
              <a:t>, </a:t>
            </a:r>
            <a:r>
              <a:rPr lang="en-US" dirty="0" err="1"/>
              <a:t>limitaciones</a:t>
            </a:r>
            <a:r>
              <a:rPr lang="en-US" dirty="0"/>
              <a:t> de </a:t>
            </a:r>
            <a:r>
              <a:rPr lang="en-US" dirty="0" err="1"/>
              <a:t>presupuesto</a:t>
            </a:r>
            <a:r>
              <a:rPr lang="en-US" dirty="0"/>
              <a:t> o </a:t>
            </a:r>
            <a:r>
              <a:rPr lang="en-US" dirty="0" err="1"/>
              <a:t>el</a:t>
            </a:r>
            <a:r>
              <a:rPr lang="en-US" dirty="0"/>
              <a:t> </a:t>
            </a:r>
            <a:r>
              <a:rPr lang="en-US" dirty="0" err="1"/>
              <a:t>suministro</a:t>
            </a:r>
            <a:r>
              <a:rPr lang="en-US" dirty="0"/>
              <a:t> de combustible de entrada </a:t>
            </a:r>
          </a:p>
          <a:p>
            <a:endParaRPr lang="en-US" dirty="0"/>
          </a:p>
          <a:p>
            <a:r>
              <a:rPr lang="en-US" dirty="0"/>
              <a:t>Hay un </a:t>
            </a:r>
            <a:r>
              <a:rPr lang="en-US" dirty="0" err="1"/>
              <a:t>límite</a:t>
            </a:r>
            <a:r>
              <a:rPr lang="en-US" dirty="0"/>
              <a:t> </a:t>
            </a:r>
            <a:r>
              <a:rPr lang="en-US" dirty="0" err="1"/>
              <a:t>en</a:t>
            </a:r>
            <a:r>
              <a:rPr lang="en-US" dirty="0"/>
              <a:t> que tanto combustible de </a:t>
            </a:r>
            <a:r>
              <a:rPr lang="en-US" dirty="0" err="1"/>
              <a:t>salida</a:t>
            </a:r>
            <a:r>
              <a:rPr lang="en-US" dirty="0"/>
              <a:t> </a:t>
            </a:r>
            <a:r>
              <a:rPr lang="en-US" dirty="0" err="1"/>
              <a:t>puede</a:t>
            </a:r>
            <a:r>
              <a:rPr lang="en-US" dirty="0"/>
              <a:t> producer </a:t>
            </a:r>
            <a:r>
              <a:rPr lang="en-US" dirty="0" err="1"/>
              <a:t>una</a:t>
            </a:r>
            <a:r>
              <a:rPr lang="en-US" dirty="0"/>
              <a:t> </a:t>
            </a:r>
            <a:r>
              <a:rPr lang="en-US" dirty="0" err="1"/>
              <a:t>tecnología</a:t>
            </a:r>
            <a:r>
              <a:rPr lang="en-US" dirty="0"/>
              <a:t>, </a:t>
            </a:r>
            <a:r>
              <a:rPr lang="en-US" dirty="0" err="1"/>
              <a:t>por</a:t>
            </a:r>
            <a:r>
              <a:rPr lang="en-US" dirty="0"/>
              <a:t> </a:t>
            </a:r>
            <a:r>
              <a:rPr lang="en-US" dirty="0" err="1"/>
              <a:t>ejemplo</a:t>
            </a:r>
            <a:r>
              <a:rPr lang="en-US" dirty="0"/>
              <a:t>, la </a:t>
            </a:r>
            <a:r>
              <a:rPr lang="en-US" dirty="0" err="1"/>
              <a:t>cantidad</a:t>
            </a:r>
            <a:r>
              <a:rPr lang="en-US" dirty="0"/>
              <a:t> de </a:t>
            </a:r>
            <a:r>
              <a:rPr lang="en-US" dirty="0" err="1"/>
              <a:t>electricidad</a:t>
            </a:r>
            <a:r>
              <a:rPr lang="en-US" dirty="0"/>
              <a:t> que </a:t>
            </a:r>
            <a:r>
              <a:rPr lang="en-US" dirty="0" err="1"/>
              <a:t>plantas</a:t>
            </a:r>
            <a:r>
              <a:rPr lang="en-US" dirty="0"/>
              <a:t> de carbon </a:t>
            </a:r>
            <a:r>
              <a:rPr lang="en-US" dirty="0" err="1"/>
              <a:t>pueden</a:t>
            </a:r>
            <a:r>
              <a:rPr lang="en-US" dirty="0"/>
              <a:t> </a:t>
            </a:r>
            <a:r>
              <a:rPr lang="en-US" dirty="0" err="1"/>
              <a:t>generar</a:t>
            </a:r>
            <a:r>
              <a:rPr lang="en-US" dirty="0"/>
              <a:t> es </a:t>
            </a:r>
            <a:r>
              <a:rPr lang="en-US" dirty="0" err="1"/>
              <a:t>limitada</a:t>
            </a:r>
            <a:r>
              <a:rPr lang="en-US" dirty="0"/>
              <a:t> </a:t>
            </a:r>
            <a:r>
              <a:rPr lang="en-US" dirty="0" err="1"/>
              <a:t>por</a:t>
            </a:r>
            <a:r>
              <a:rPr lang="en-US" dirty="0"/>
              <a:t> la </a:t>
            </a:r>
            <a:r>
              <a:rPr lang="en-US" dirty="0" err="1"/>
              <a:t>cantidad</a:t>
            </a:r>
            <a:r>
              <a:rPr lang="en-US" dirty="0"/>
              <a:t> de carbon disponible</a:t>
            </a:r>
          </a:p>
          <a:p>
            <a:endParaRPr lang="en-US" dirty="0"/>
          </a:p>
          <a:p>
            <a:r>
              <a:rPr lang="en-US" dirty="0"/>
              <a:t>Se </a:t>
            </a:r>
            <a:r>
              <a:rPr lang="en-US" dirty="0" err="1"/>
              <a:t>debe</a:t>
            </a:r>
            <a:r>
              <a:rPr lang="en-US" dirty="0"/>
              <a:t> considerer que las </a:t>
            </a:r>
            <a:r>
              <a:rPr lang="en-US" dirty="0" err="1"/>
              <a:t>actividades</a:t>
            </a:r>
            <a:r>
              <a:rPr lang="en-US" dirty="0"/>
              <a:t> y </a:t>
            </a:r>
            <a:r>
              <a:rPr lang="en-US" dirty="0" err="1"/>
              <a:t>capacidades</a:t>
            </a:r>
            <a:r>
              <a:rPr lang="en-US" dirty="0"/>
              <a:t> </a:t>
            </a:r>
            <a:r>
              <a:rPr lang="en-US" dirty="0" err="1"/>
              <a:t>tecnológicas</a:t>
            </a:r>
            <a:r>
              <a:rPr lang="en-US" dirty="0"/>
              <a:t> </a:t>
            </a:r>
            <a:r>
              <a:rPr lang="en-US" dirty="0" err="1"/>
              <a:t>tienen</a:t>
            </a:r>
            <a:r>
              <a:rPr lang="en-US" dirty="0"/>
              <a:t> </a:t>
            </a:r>
            <a:r>
              <a:rPr lang="en-US" dirty="0" err="1"/>
              <a:t>límites</a:t>
            </a:r>
            <a:r>
              <a:rPr lang="en-US" dirty="0"/>
              <a:t> </a:t>
            </a:r>
            <a:r>
              <a:rPr lang="en-US" dirty="0" err="1"/>
              <a:t>en</a:t>
            </a:r>
            <a:r>
              <a:rPr lang="en-US" dirty="0"/>
              <a:t> </a:t>
            </a:r>
            <a:r>
              <a:rPr lang="en-US" dirty="0" err="1"/>
              <a:t>los</a:t>
            </a:r>
            <a:r>
              <a:rPr lang="en-US" dirty="0"/>
              <a:t> </a:t>
            </a:r>
            <a:r>
              <a:rPr lang="en-US" dirty="0" err="1"/>
              <a:t>modelos</a:t>
            </a:r>
            <a:r>
              <a:rPr lang="en-US" dirty="0"/>
              <a:t> de </a:t>
            </a:r>
            <a:r>
              <a:rPr lang="en-US" dirty="0" err="1"/>
              <a:t>sistemas</a:t>
            </a:r>
            <a:r>
              <a:rPr lang="en-US" dirty="0"/>
              <a:t> de </a:t>
            </a:r>
            <a:r>
              <a:rPr lang="en-US" dirty="0" err="1"/>
              <a:t>energía</a:t>
            </a:r>
            <a:r>
              <a:rPr lang="en-US" dirty="0"/>
              <a:t> </a:t>
            </a: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4239480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 observamos nuestro ejemplo de una central eléctrica de carbón, el diagrama muestra que la cantidad de carbón que se puede suministrar a la central es de 3500MWh por hora, y utilizando este carbón la central puede producir 1000MWh de electricidad por hora. La capacidad de nuestra central de carbón es, por tanto, de 1000MWh de electricidad por hora, y la actividad sería de 1000MWh de electricidad en una hora, 2000MWh de electricidad en 2 horas, y así sucesivamente. Al igual que hemos hablado de que puede haber límites a la capacidad y la actividad de las máquinas de pan, a menudo hay límites a la capacidad y la actividad de las centrales eléctricas. Por ejemplo, la capacidad de las centrales de carbón puede estar limitada por las restricciones presupuestarias o la actividad puede estar limitada por la cantidad de carbón disponible. </a:t>
            </a: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2684595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 unidad de medida por defecto para la energía en </a:t>
            </a:r>
            <a:r>
              <a:rPr lang="en-US" dirty="0" err="1"/>
              <a:t>OSeMOSYS </a:t>
            </a:r>
            <a:r>
              <a:rPr lang="en-US" dirty="0"/>
              <a:t>es PJ o Petajoules. La Unidad de Capacidad a Actividad es un parámetro en </a:t>
            </a:r>
            <a:r>
              <a:rPr lang="en-US" dirty="0" err="1"/>
              <a:t>OSeMOSYS </a:t>
            </a:r>
            <a:r>
              <a:rPr lang="en-US" dirty="0"/>
              <a:t>que se utiliza como factor de conversión que relaciona la energía que se produciría cuando una unidad de capacidad (normalmente 1GW) se utiliza completamente en un año. Este parámetro se utiliza para convertir los datos relacionados con la Capacidad de una tecnología (por ejemplo, la capacidad instalada de una central eléctrica en GW) en la Actividad que puede generar, es decir, una determinada cantidad de energía dada al sistema (que se informará en PJ). Este diagrama muestra un ejemplo de cálculo de la unidad de capacidad a actividad para una central eléctrica. Para las centrales eléctricas, una unidad de capacidad es 1GW.  Si queremos calcular cuánta energía puede generar esta unidad en un año necesitamos multiplicar esto por el número de horas en un año (8,760), dando 8,760GWh de electricidad por año. Sin embargo, en </a:t>
            </a:r>
            <a:r>
              <a:rPr lang="en-US" dirty="0" err="1"/>
              <a:t>OSeMOSYS </a:t>
            </a:r>
            <a:r>
              <a:rPr lang="en-US" dirty="0"/>
              <a:t>la actividad tiene que ser reportada en PJ, así que necesitamos convertir GWh a PJ, lo cual se hace multiplicando por 0.0036. Esto nos da un resultado final de 31,536PJ producidos por una unidad de capacidad en un año, que es la Unidad de Capacidad a Actividad. Todas las tecnologías de centrales eléctricas en </a:t>
            </a:r>
            <a:r>
              <a:rPr lang="en-US" dirty="0" err="1"/>
              <a:t>OSeMOSYS </a:t>
            </a:r>
            <a:r>
              <a:rPr lang="en-US" dirty="0"/>
              <a:t>tendrán la misma Unidad de Capacidad a Actividad de 31,536. </a:t>
            </a: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404721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Además de definir el rendimiento de una tecnología, es importante definir sus costes. Las tecnologías tienen algunos costes que se producen anualmente y otros que son sólo costes iniciales. En </a:t>
            </a:r>
            <a:r>
              <a:rPr lang="en-US" dirty="0" err="1"/>
              <a:t>OSeMOSYS </a:t>
            </a:r>
            <a:r>
              <a:rPr lang="en-US" dirty="0"/>
              <a:t>los costes de la tecnología se dividen en 3 categorías: costes variables (que se producen anualmente), costes fijos (que se producen anualmente) y costes de capital (costes iniciales de la tecnología). Este diagrama muestra las unidades de cada uno de estos costos y algunos ejemplos de lo que representan - veremos cada costo en más detalle en las siguientes diapositivas. </a:t>
            </a:r>
          </a:p>
          <a:p>
            <a:endParaRPr lang="en-US" dirty="0"/>
          </a:p>
          <a:p>
            <a:r>
              <a:rPr lang="en-US" dirty="0"/>
              <a:t>Imagen </a:t>
            </a:r>
          </a:p>
          <a:p>
            <a:r>
              <a:rPr lang="en-US" dirty="0" err="1"/>
              <a:t>Costos</a:t>
            </a:r>
            <a:r>
              <a:rPr lang="en-US" dirty="0"/>
              <a:t> </a:t>
            </a:r>
            <a:r>
              <a:rPr lang="en-US" dirty="0" err="1"/>
              <a:t>Totales</a:t>
            </a:r>
            <a:r>
              <a:rPr lang="en-US" dirty="0"/>
              <a:t> </a:t>
            </a:r>
          </a:p>
          <a:p>
            <a:r>
              <a:rPr lang="en-US" dirty="0"/>
              <a:t>     </a:t>
            </a:r>
            <a:r>
              <a:rPr lang="en-US" dirty="0" err="1"/>
              <a:t>Costos</a:t>
            </a:r>
            <a:r>
              <a:rPr lang="en-US" dirty="0"/>
              <a:t> </a:t>
            </a:r>
            <a:r>
              <a:rPr lang="en-US" dirty="0" err="1"/>
              <a:t>anuales</a:t>
            </a:r>
            <a:r>
              <a:rPr lang="en-US" dirty="0"/>
              <a:t> </a:t>
            </a:r>
          </a:p>
          <a:p>
            <a:r>
              <a:rPr lang="en-US" dirty="0"/>
              <a:t>            </a:t>
            </a:r>
            <a:r>
              <a:rPr lang="en-US" dirty="0" err="1"/>
              <a:t>Costos</a:t>
            </a:r>
            <a:r>
              <a:rPr lang="en-US" dirty="0"/>
              <a:t> variables: Combustible, </a:t>
            </a:r>
            <a:r>
              <a:rPr lang="en-US" dirty="0" err="1"/>
              <a:t>químicos</a:t>
            </a:r>
            <a:r>
              <a:rPr lang="en-US" dirty="0"/>
              <a:t>, </a:t>
            </a:r>
            <a:r>
              <a:rPr lang="en-US" dirty="0" err="1"/>
              <a:t>detergentes</a:t>
            </a:r>
            <a:endParaRPr lang="en-US" dirty="0"/>
          </a:p>
          <a:p>
            <a:r>
              <a:rPr lang="en-US" dirty="0"/>
              <a:t>            </a:t>
            </a:r>
            <a:r>
              <a:rPr lang="en-US" dirty="0" err="1"/>
              <a:t>Costos</a:t>
            </a:r>
            <a:r>
              <a:rPr lang="en-US" dirty="0"/>
              <a:t> </a:t>
            </a:r>
            <a:r>
              <a:rPr lang="en-US" dirty="0" err="1"/>
              <a:t>fijos</a:t>
            </a:r>
            <a:r>
              <a:rPr lang="en-US" dirty="0"/>
              <a:t>: </a:t>
            </a:r>
            <a:r>
              <a:rPr lang="en-US" dirty="0" err="1"/>
              <a:t>Salarios</a:t>
            </a:r>
            <a:r>
              <a:rPr lang="en-US" dirty="0"/>
              <a:t>, </a:t>
            </a:r>
            <a:r>
              <a:rPr lang="en-US" dirty="0" err="1"/>
              <a:t>impuestos</a:t>
            </a:r>
            <a:r>
              <a:rPr lang="en-US" dirty="0"/>
              <a:t>, </a:t>
            </a:r>
            <a:r>
              <a:rPr lang="en-US" dirty="0" err="1"/>
              <a:t>seguros</a:t>
            </a:r>
            <a:r>
              <a:rPr lang="en-US" dirty="0"/>
              <a:t>, </a:t>
            </a:r>
            <a:r>
              <a:rPr lang="en-US" dirty="0" err="1"/>
              <a:t>costos</a:t>
            </a:r>
            <a:r>
              <a:rPr lang="en-US" dirty="0"/>
              <a:t> de combustible </a:t>
            </a:r>
            <a:r>
              <a:rPr lang="en-US" dirty="0" err="1"/>
              <a:t>fijos</a:t>
            </a:r>
            <a:r>
              <a:rPr lang="en-US" dirty="0"/>
              <a:t> </a:t>
            </a:r>
          </a:p>
          <a:p>
            <a:endParaRPr lang="en-US" dirty="0"/>
          </a:p>
          <a:p>
            <a:r>
              <a:rPr lang="en-US" dirty="0"/>
              <a:t>     </a:t>
            </a:r>
            <a:r>
              <a:rPr lang="en-US" dirty="0" err="1"/>
              <a:t>Costos</a:t>
            </a:r>
            <a:r>
              <a:rPr lang="en-US" dirty="0"/>
              <a:t> de capital: </a:t>
            </a:r>
            <a:r>
              <a:rPr lang="en-US" dirty="0" err="1"/>
              <a:t>Depreciación</a:t>
            </a:r>
            <a:r>
              <a:rPr lang="en-US" dirty="0"/>
              <a:t>, </a:t>
            </a:r>
            <a:r>
              <a:rPr lang="en-US" dirty="0" err="1"/>
              <a:t>retorno</a:t>
            </a:r>
            <a:r>
              <a:rPr lang="en-US" dirty="0"/>
              <a:t> de inversion, cargos </a:t>
            </a:r>
            <a:r>
              <a:rPr lang="en-US" dirty="0" err="1"/>
              <a:t>fijos</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1267501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 coste de capital representa el coste inicial de la compra de la tecnología y se define en función de la capacidad de la tecnología, utilizando la unidad $/kW. Incluye los costes de las inversiones iniciales de la tecnología hasta el momento en que puede empezar a funcionar. Por ejemplo, el coste de capital de una central eléctrica suele incluir los costes de planificación y diseño; piezas, maquinaria y edificio; construcción; y puesta en marcha y certificación. Los costes de capital para algunas tecnologías, por ejemplo las tecnologías renovables como la solar fotovoltaica, probablemente cambien en el futuro como se muestra en este diagrama, por lo que el coste de capital se define para cada año modelo en </a:t>
            </a:r>
            <a:r>
              <a:rPr lang="en-US" dirty="0" err="1"/>
              <a:t>OSeMOSYS</a:t>
            </a:r>
            <a:r>
              <a:rPr lang="en-US" dirty="0"/>
              <a:t>. </a:t>
            </a: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31291693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 coste fijo es un coste anual definido en función de la capacidad de la tecnología por año, utilizando la unidad $/kW/año. Incluye los costes regulares asociados a la tecnología cada año. Por ejemplo, el coste fijo de una central eléctrica suele incluir los costes del pago de los salarios de los trabajadores; las operaciones y el mantenimiento regulares; los impuestos y los seguros; y los costes del combustible, si son fijos cada año.  En cuanto a los costes de capital, se puede esperar que los costes fijos de algunas tecnologías cambien en el futuro, por lo que el coste fijo también se define para cada año modelo en </a:t>
            </a:r>
            <a:r>
              <a:rPr lang="en-US" dirty="0" err="1"/>
              <a:t>OSeMOSYS</a:t>
            </a:r>
            <a:r>
              <a:rPr lang="en-US" dirty="0"/>
              <a:t>. Este diagrama muestra los costes fijos para diferentes tipos de centrales eléctricas utilizadas en el estudio de modelización energética de TEMBA para África.</a:t>
            </a: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8768992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 Coste Variable se define en función de la actividad de la tecnología, utilizando la unidad $/GJ. Incluye los costes asociados únicamente a la actividad de la tecnología, es decir, los costes en los que sólo se incurre cuando una tecnología produce su combustible/producto de salida. Por ejemplo, el coste variable de una central eléctrica es, en gran medida, el coste del combustible de entrada de la central, así como los costes de cualquier otro consumible, como los productos químicos, que se necesitan para que la central funcione. Esto significa que las tecnologías eólica, solar fotovoltaica e hidroeléctrica suelen tener costes variables de 0, ya que no necesitan ningún combustible. Como veremos en la siguiente parte de esta conferencia, el coste variable de las tecnologías de suministro de energía primaria es el precio de la materia prima/combustible que se suministra. Por ejemplo, una tecnología de importación de carbón tendría un coste variable igual al precio del carbón importado en cada año. Este diagrama muestra ejemplos de proyecciones de costes de combustible, que podrían utilizarse para los costes variables de las tecnologías de suministro de energía primaria. Como podemos ver en el diagrama, los costos variables, especialmente los precios de los combustibles, también pueden cambiar con el tiempo y por eso se definen para cada año modelo en </a:t>
            </a:r>
            <a:r>
              <a:rPr lang="en-US" dirty="0" err="1"/>
              <a:t>OSeMOSYS</a:t>
            </a:r>
            <a:r>
              <a:rPr lang="en-US" dirty="0"/>
              <a:t>. </a:t>
            </a: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1188142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 tecnologías de suministro de energía primaria suelen representar uno de los dos procesos:</a:t>
            </a:r>
          </a:p>
          <a:p>
            <a:pPr marL="171450" indent="-171450">
              <a:buFont typeface="Arial"/>
              <a:buChar char="•"/>
            </a:pPr>
            <a:r>
              <a:rPr lang="en-US" dirty="0"/>
              <a:t>La extracción o producción nacional de combustibles, por ejemplo la producción nacional de carbón.</a:t>
            </a:r>
            <a:endParaRPr lang="en-US" dirty="0">
              <a:cs typeface="Calibri"/>
            </a:endParaRPr>
          </a:p>
          <a:p>
            <a:pPr marL="171450" indent="-171450">
              <a:buFont typeface="Arial"/>
              <a:buChar char="•"/>
            </a:pPr>
            <a:r>
              <a:rPr lang="en-US" dirty="0"/>
              <a:t>Importación de combustibles, por ejemplo, importaciones de carbón.</a:t>
            </a:r>
            <a:endParaRPr lang="en-US" dirty="0">
              <a:cs typeface="Calibri"/>
            </a:endParaRPr>
          </a:p>
          <a:p>
            <a:r>
              <a:rPr lang="en-US" dirty="0"/>
              <a:t>Los combustibles pueden ser: carbón, petróleo, productos petrolíferos (como la gasolina), gas natural, uranio, biomasa, etc. Por convención, para cada combustible considerado solemos incluir una tecnología de importación y otra de producción nacional, como se muestra en este diagrama. Sin embargo, a veces podemos querer ajustar esto. Por ejemplo, si estamos elaborando un modelo para un país sin reservas nacionales de carbón, podríamos simplemente excluir la tecnología de producción nacional de carbón. También podemos incluir dos versiones de una tecnología para representar diferentes opciones. Por ejemplo, podríamos tener tecnologías distintas para la importación de gas natural por gasoducto y por transporte de gas natural licuado, ya que tienen costes diferentes. </a:t>
            </a:r>
            <a:endParaRPr lang="en-US" dirty="0">
              <a:cs typeface="Calibri"/>
            </a:endParaRPr>
          </a:p>
          <a:p>
            <a:br>
              <a:rPr lang="en-US" dirty="0"/>
            </a:b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3403440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Como se muestra en este diagrama, las tecnologías de suministro de energía primaria suelen estar representadas en los sistemas energéticos de referencia por una tecnología (caja) que sólo tiene combustibles/productos de salida (líneas) y no tiene combustibles/productos de entrada. Por ejemplo, la tecnología de extracción de carbón no tiene combustible de entrada y produce carbón como combustible de salida. Las tecnologías de suministro de energía primaria, que suelen estar situadas en el extremo izquierdo de los diagramas de los sistemas energéticos de referencia, son el primer paso del sistema energético, ya que producen los combustibles que utilizan otras tecnologías para proporcionar servicios energéticos y satisfacer las demandas que suelen encontrarse en el extremo derecho de los diagramas de los sistemas energéticos de referencia. Como recordatorio de nuestra convención de nomenclatura genérica, las tecnologías de suministro de energía primaria suelen tener un nombre de 6 letras en el que el primer segmento es M.I.N para las tecnologías de extracción de combustibles nacionales o I.M.P para las tecnologías de importación, y el segundo segmento es el código de la materia prima/combustible que se produce. En este diagrama se pueden ver ejemplos. </a:t>
            </a: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1469336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GB" dirty="0">
                <a:cs typeface="Calibri"/>
              </a:rPr>
              <a:t>Esta conferencia presenta los métodos y parámetros utilizados para representar tecnologías en </a:t>
            </a:r>
            <a:r>
              <a:rPr lang="en-GB" dirty="0" err="1">
                <a:cs typeface="Calibri"/>
              </a:rPr>
              <a:t>OSeMOSYS</a:t>
            </a:r>
            <a:r>
              <a:rPr lang="en-GB" dirty="0">
                <a:cs typeface="Calibri"/>
              </a:rPr>
              <a:t>. Veremos en detalle los parámetros clave de rendimiento y coste, antes de aprender a aplicarlos a las tecnologías de suministro de energía primaria. </a:t>
            </a:r>
            <a:endParaRPr lang="en-GB" b="1" dirty="0" err="1">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23040301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 </a:t>
            </a:r>
            <a:r>
              <a:rPr lang="en-US" dirty="0" err="1"/>
              <a:t>OSeMOSYS, </a:t>
            </a:r>
            <a:r>
              <a:rPr lang="en-US" dirty="0"/>
              <a:t>las tecnologías de suministro de energía primaria se caracterizan normalmente por estos parámetros clave:</a:t>
            </a:r>
          </a:p>
          <a:p>
            <a:pPr marL="171450" indent="-171450">
              <a:buFont typeface="Arial"/>
              <a:buChar char="•"/>
            </a:pPr>
            <a:r>
              <a:rPr lang="en-US" dirty="0"/>
              <a:t>Ratio de actividad de producción: como se ha explicado anteriormente, define qué combustible proporciona la tecnología y a qué ritmo.</a:t>
            </a:r>
            <a:endParaRPr lang="en-US" dirty="0">
              <a:cs typeface="Calibri"/>
            </a:endParaRPr>
          </a:p>
          <a:p>
            <a:pPr marL="171450" indent="-171450">
              <a:buFont typeface="Arial"/>
              <a:buChar char="•"/>
            </a:pPr>
            <a:r>
              <a:rPr lang="en-US" dirty="0"/>
              <a:t>Coste variable [dólares por gigajulio]: representa los costes de extracción o importación del combustible.</a:t>
            </a:r>
            <a:endParaRPr lang="en-US" dirty="0">
              <a:cs typeface="Calibri"/>
            </a:endParaRPr>
          </a:p>
          <a:p>
            <a:pPr marL="171450" indent="-171450">
              <a:buFont typeface="Arial"/>
              <a:buChar char="•"/>
            </a:pPr>
            <a:r>
              <a:rPr lang="en-US" dirty="0"/>
              <a:t>Límite superior de actividad anual de la tecnología total o Límite superior de actividad del período del modelo de la tecnología total [petajulios]: son parámetros que pueden utilizarse para definir el nivel de reservas probadas disponibles para la extracción o la cantidad máxima que puede importarse.</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a:p>
        </p:txBody>
      </p:sp>
    </p:spTree>
    <p:extLst>
      <p:ext uri="{BB962C8B-B14F-4D97-AF65-F5344CB8AC3E}">
        <p14:creationId xmlns:p14="http://schemas.microsoft.com/office/powerpoint/2010/main" val="42438750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 el caso de las tecnologías de suministro de energía primaria, el parámetro Límite superior de actividad del período total del modelo tecnológico puede utilizarse para definir el nivel de reservas probadas del combustible que puede extraerse o la cantidad máxima que puede importarse, a lo largo de todo el período de modelización. Por ejemplo, si estuviéramos creando un modelo para el país X con un periodo de modelización de 2015-2070, el Límite Superior de Actividad del Periodo Total del Modelo Tecnológico para la tecnología de extracción de carbón nacional (M.I.N.C.O.A.), sería el nivel de reservas probadas disponibles para la extracción en el país X de 2015-2070 como se muestra en este diagrama.</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24</a:t>
            </a:fld>
            <a:endParaRPr lang="en-US"/>
          </a:p>
        </p:txBody>
      </p:sp>
    </p:spTree>
    <p:extLst>
      <p:ext uri="{BB962C8B-B14F-4D97-AF65-F5344CB8AC3E}">
        <p14:creationId xmlns:p14="http://schemas.microsoft.com/office/powerpoint/2010/main" val="30766606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 resumir, pensemos en cómo definiríamos una tecnología de suministro de energía primaria de ejemplo, una tecnología de extracción de carbón, en </a:t>
            </a:r>
            <a:r>
              <a:rPr lang="en-US" dirty="0" err="1"/>
              <a:t>OSeMOSYS </a:t>
            </a:r>
            <a:r>
              <a:rPr lang="en-US" dirty="0"/>
              <a:t>utilizando los parámetros que hemos cubierto en la conferencia de hoy. Primero, necesitamos definir la relación de actividad de producción. La tecnología de extracción de carbón produce carbón como su combustible de salida y la relación de actividad de salida se establece en 1 por convención, por lo que la relación de actividad de salida será 1 para el carbón de combustible. A continuación, vamos a definir el coste de la tecnología de extracción de carbón. Para ello, fijamos su coste variable igual al coste de extracción del carbón en dólares por gigajulio para cada año del periodo del modelo. Por último, tenemos que pensar en los límites que se aplican a esta tecnología. Si conocemos la cantidad de reservas de carbón probadas en el país, podemos incluirla en el modelo mediante el parámetro Límite superior de actividad del periodo del modelo de la tecnología total, definido en petajulios. Practicaremos el uso de datos como este en un modelo real de </a:t>
            </a:r>
            <a:r>
              <a:rPr lang="en-US" dirty="0" err="1"/>
              <a:t>OSeMOSYS </a:t>
            </a:r>
            <a:r>
              <a:rPr lang="en-US" dirty="0"/>
              <a:t>en los ejercicios prácticos. </a:t>
            </a:r>
          </a:p>
        </p:txBody>
      </p:sp>
      <p:sp>
        <p:nvSpPr>
          <p:cNvPr id="4" name="Slide Number Placeholder 3"/>
          <p:cNvSpPr>
            <a:spLocks noGrp="1"/>
          </p:cNvSpPr>
          <p:nvPr>
            <p:ph type="sldNum" sz="quarter" idx="5"/>
          </p:nvPr>
        </p:nvSpPr>
        <p:spPr/>
        <p:txBody>
          <a:bodyPr/>
          <a:lstStyle/>
          <a:p>
            <a:fld id="{496A28AF-C390-D94A-86D3-7BD7243CB0E2}" type="slidenum">
              <a:rPr lang="en-US" smtClean="0"/>
              <a:t>25</a:t>
            </a:fld>
            <a:endParaRPr lang="en-US"/>
          </a:p>
        </p:txBody>
      </p:sp>
    </p:spTree>
    <p:extLst>
      <p:ext uri="{BB962C8B-B14F-4D97-AF65-F5344CB8AC3E}">
        <p14:creationId xmlns:p14="http://schemas.microsoft.com/office/powerpoint/2010/main" val="41016748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27</a:t>
            </a:fld>
            <a:endParaRPr lang="en-US"/>
          </a:p>
        </p:txBody>
      </p:sp>
    </p:spTree>
    <p:extLst>
      <p:ext uri="{BB962C8B-B14F-4D97-AF65-F5344CB8AC3E}">
        <p14:creationId xmlns:p14="http://schemas.microsoft.com/office/powerpoint/2010/main" val="97315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Una tecnología representa un proceso (o grupo de procesos) que:</a:t>
            </a:r>
          </a:p>
          <a:p>
            <a:pPr marL="171450" indent="-171450">
              <a:buFont typeface="Arial"/>
              <a:buChar char="•"/>
            </a:pPr>
            <a:r>
              <a:rPr lang="en-US" dirty="0"/>
              <a:t>Convierte una forma de energía en otra o en un servicio energético, por ejemplo la conversión de petróleo crudo en productos petrolíferos, de productos petrolíferos en electricidad o de electricidad en calor</a:t>
            </a:r>
            <a:endParaRPr lang="en-US" dirty="0">
              <a:cs typeface="Calibri"/>
            </a:endParaRPr>
          </a:p>
          <a:p>
            <a:pPr marL="171450" indent="-171450">
              <a:buFont typeface="Arial"/>
              <a:buChar char="•"/>
            </a:pPr>
            <a:r>
              <a:rPr lang="en-US" dirty="0"/>
              <a:t>Transfiere, transmite o distribuye una forma de energía, por ejemplo, tecnologías de transmisión de electricidad</a:t>
            </a:r>
            <a:endParaRPr lang="en-US" dirty="0">
              <a:cs typeface="Calibri" panose="020F0502020204030204"/>
            </a:endParaRPr>
          </a:p>
          <a:p>
            <a:pPr marL="171450" indent="-171450">
              <a:buFont typeface="Arial"/>
              <a:buChar char="•"/>
            </a:pPr>
            <a:r>
              <a:rPr lang="en-US" dirty="0"/>
              <a:t>Suministra o produce una forma de energía, por ejemplo, la importación o extracción de petróleo, o una central hidroeléctrica que genera electricidad</a:t>
            </a:r>
            <a:endParaRPr lang="en-US" dirty="0">
              <a:cs typeface="Calibri" panose="020F0502020204030204"/>
            </a:endParaRPr>
          </a:p>
          <a:p>
            <a:r>
              <a:rPr lang="en-US" dirty="0"/>
              <a:t>Como hemos visto anteriormente, cada casilla de un Sistema Energético de Referencia representa una tecnología.</a:t>
            </a:r>
            <a:endParaRPr lang="en-US" dirty="0">
              <a:cs typeface="Calibri" panose="020F0502020204030204"/>
            </a:endParaRPr>
          </a:p>
          <a:p>
            <a:br>
              <a:rPr lang="en-US" dirty="0"/>
            </a:b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Este diagrama muestra algunas tecnologías de ejemplo tomadas del anterior diagrama del Sistema Energético de Referencia. Veamos cómo se representan estas tecnologías:</a:t>
            </a:r>
          </a:p>
          <a:p>
            <a:pPr marL="171450" indent="-171450">
              <a:buFont typeface="Arial"/>
              <a:buChar char="•"/>
            </a:pPr>
            <a:r>
              <a:rPr lang="en-US" dirty="0"/>
              <a:t>La tecnología de extracción de gas natural tiene como combustible de salida el gas natural, ya que es lo que produce la tecnología. No tiene combustible de entrada, ya que se trata de una tecnología de suministro de energía primaria que se encuentra en el extremo izquierdo de nuestro Sistema Energético de Referencia. Esto se tratará con más detalle más adelante en esta conferencia.</a:t>
            </a:r>
            <a:endParaRPr lang="en-US" dirty="0">
              <a:cs typeface="Calibri"/>
            </a:endParaRPr>
          </a:p>
          <a:p>
            <a:pPr marL="171450" indent="-171450">
              <a:buFont typeface="Arial"/>
              <a:buChar char="•"/>
            </a:pPr>
            <a:r>
              <a:rPr lang="en-US" dirty="0"/>
              <a:t>La central eléctrica de carbón tiene como combustible de entrada el carbón y como combustible de salida la electricidad, ya que esta tecnología convierte la energía del carbón en electricidad.</a:t>
            </a:r>
            <a:endParaRPr lang="en-US" dirty="0">
              <a:cs typeface="Calibri"/>
            </a:endParaRPr>
          </a:p>
          <a:p>
            <a:pPr marL="171450" indent="-171450">
              <a:buFont typeface="Arial"/>
              <a:buChar char="•"/>
            </a:pPr>
            <a:r>
              <a:rPr lang="en-US" dirty="0"/>
              <a:t>Del mismo modo, la central eléctrica de petróleo convierte la energía del petróleo en electricidad, por lo que tiene un combustible de entrada de petróleo y un combustible de salida de electricidad.</a:t>
            </a:r>
            <a:endParaRPr lang="en-US" dirty="0">
              <a:cs typeface="Calibri"/>
            </a:endParaRPr>
          </a:p>
          <a:p>
            <a:r>
              <a:rPr lang="en-US" dirty="0"/>
              <a:t>Es importante señalar que no todas las tecnologías tienen un combustible de entrada y otro de salida. Por ejemplo, las tecnologías de extracción de combustible no suelen tener un combustible de entrada (como el ejemplo del gas natural en este diagrama), y algunas tecnologías pueden tener más de un combustible de entrada o de salida, como una refinería con petróleo como combustible de entrada, que produce tanto gasolina como fueloil pesado como combustibles de salida. </a:t>
            </a:r>
            <a:endParaRPr lang="en-US" dirty="0">
              <a:cs typeface="Calibri"/>
            </a:endParaRPr>
          </a:p>
          <a:p>
            <a:br>
              <a:rPr lang="en-US" dirty="0"/>
            </a:b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3476933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Hay tres grupos principales de datos que se utilizan para definir las tecnologías. Entre ellos se encuentra el producto de entrada, que se refiere al suministro de combustible a la tecnología. Los datos importantes sobre el producto básico incluyen su precio, disponibilidad e impacto. Por ejemplo, las emisiones de gases de efecto invernadero asociadas al uso del combustible. En segundo lugar, necesitamos datos sobre las características tecnoeconómicas y medioambientales de las tecnologías. Entre ellas están los costes, la eficiencia, la vida útil y la disponibilidad de la tecnología. Por último, hay que definir el producto de salida de cada tecnología, es decir, el producto que produce. Los datos importantes sobre los productos básicos de salida incluyen su demanda, su contenido energético y sus impactos. </a:t>
            </a:r>
          </a:p>
          <a:p>
            <a:endParaRPr lang="en-US" dirty="0"/>
          </a:p>
          <a:p>
            <a:r>
              <a:rPr lang="en-US" dirty="0"/>
              <a:t>Imagen</a:t>
            </a:r>
          </a:p>
          <a:p>
            <a:r>
              <a:rPr lang="en-US" dirty="0" err="1"/>
              <a:t>Producto</a:t>
            </a:r>
            <a:r>
              <a:rPr lang="en-US" dirty="0"/>
              <a:t> de entrada: Fuente, </a:t>
            </a:r>
            <a:r>
              <a:rPr lang="en-US" dirty="0" err="1"/>
              <a:t>calidad</a:t>
            </a:r>
            <a:r>
              <a:rPr lang="en-US" dirty="0"/>
              <a:t>, </a:t>
            </a:r>
            <a:r>
              <a:rPr lang="en-US" dirty="0" err="1"/>
              <a:t>disponibilidad</a:t>
            </a:r>
            <a:r>
              <a:rPr lang="en-US" dirty="0"/>
              <a:t>, </a:t>
            </a:r>
            <a:r>
              <a:rPr lang="en-US" dirty="0" err="1"/>
              <a:t>precio</a:t>
            </a:r>
            <a:r>
              <a:rPr lang="en-US" dirty="0"/>
              <a:t>, </a:t>
            </a:r>
            <a:r>
              <a:rPr lang="en-US" dirty="0" err="1"/>
              <a:t>disponibilidad</a:t>
            </a:r>
            <a:r>
              <a:rPr lang="en-US" dirty="0"/>
              <a:t> </a:t>
            </a:r>
            <a:r>
              <a:rPr lang="en-US" dirty="0" err="1"/>
              <a:t>doméstica</a:t>
            </a:r>
            <a:r>
              <a:rPr lang="en-US" dirty="0"/>
              <a:t>/</a:t>
            </a:r>
            <a:r>
              <a:rPr lang="en-US" dirty="0" err="1"/>
              <a:t>capacidad</a:t>
            </a:r>
            <a:r>
              <a:rPr lang="en-US" dirty="0"/>
              <a:t> de </a:t>
            </a:r>
            <a:r>
              <a:rPr lang="en-US" dirty="0" err="1"/>
              <a:t>importación</a:t>
            </a:r>
            <a:r>
              <a:rPr lang="en-US" dirty="0"/>
              <a:t>, </a:t>
            </a:r>
            <a:r>
              <a:rPr lang="en-US" dirty="0" err="1"/>
              <a:t>impacto</a:t>
            </a:r>
            <a:r>
              <a:rPr lang="en-US" dirty="0"/>
              <a:t> </a:t>
            </a:r>
          </a:p>
          <a:p>
            <a:r>
              <a:rPr lang="en-US" dirty="0" err="1"/>
              <a:t>Características</a:t>
            </a:r>
            <a:r>
              <a:rPr lang="en-US" dirty="0"/>
              <a:t> tecno-</a:t>
            </a:r>
            <a:r>
              <a:rPr lang="en-US" dirty="0" err="1"/>
              <a:t>económicas</a:t>
            </a:r>
            <a:r>
              <a:rPr lang="en-US" dirty="0"/>
              <a:t>-</a:t>
            </a:r>
            <a:r>
              <a:rPr lang="en-US" dirty="0" err="1"/>
              <a:t>ambientales</a:t>
            </a:r>
            <a:r>
              <a:rPr lang="en-US" dirty="0"/>
              <a:t>: </a:t>
            </a:r>
            <a:r>
              <a:rPr lang="en-US" dirty="0" err="1"/>
              <a:t>Costo</a:t>
            </a:r>
            <a:r>
              <a:rPr lang="en-US" dirty="0"/>
              <a:t> de capital, </a:t>
            </a:r>
            <a:r>
              <a:rPr lang="en-US" dirty="0" err="1"/>
              <a:t>costos</a:t>
            </a:r>
            <a:r>
              <a:rPr lang="en-US" dirty="0"/>
              <a:t> de </a:t>
            </a:r>
            <a:r>
              <a:rPr lang="en-US" dirty="0" err="1"/>
              <a:t>operación</a:t>
            </a:r>
            <a:r>
              <a:rPr lang="en-US" dirty="0"/>
              <a:t> variables y </a:t>
            </a:r>
            <a:r>
              <a:rPr lang="en-US" dirty="0" err="1"/>
              <a:t>fijos</a:t>
            </a:r>
            <a:r>
              <a:rPr lang="en-US" dirty="0"/>
              <a:t>, factor de emission, </a:t>
            </a:r>
            <a:r>
              <a:rPr lang="en-US" dirty="0" err="1"/>
              <a:t>eficiencia</a:t>
            </a:r>
            <a:r>
              <a:rPr lang="en-US" dirty="0"/>
              <a:t>, </a:t>
            </a:r>
            <a:r>
              <a:rPr lang="en-US" dirty="0" err="1"/>
              <a:t>intensidad</a:t>
            </a:r>
            <a:r>
              <a:rPr lang="en-US" dirty="0"/>
              <a:t> </a:t>
            </a:r>
            <a:r>
              <a:rPr lang="en-US" dirty="0" err="1"/>
              <a:t>energética</a:t>
            </a:r>
            <a:r>
              <a:rPr lang="en-US" dirty="0"/>
              <a:t>, </a:t>
            </a:r>
            <a:r>
              <a:rPr lang="en-US" dirty="0" err="1"/>
              <a:t>disponibilidad</a:t>
            </a:r>
            <a:r>
              <a:rPr lang="en-US" dirty="0"/>
              <a:t>, factor de </a:t>
            </a:r>
            <a:r>
              <a:rPr lang="en-US" dirty="0" err="1"/>
              <a:t>capacidad</a:t>
            </a:r>
            <a:r>
              <a:rPr lang="en-US" dirty="0"/>
              <a:t>, </a:t>
            </a:r>
            <a:r>
              <a:rPr lang="en-US" dirty="0" err="1"/>
              <a:t>vida</a:t>
            </a:r>
            <a:r>
              <a:rPr lang="en-US" dirty="0"/>
              <a:t> </a:t>
            </a:r>
            <a:r>
              <a:rPr lang="en-US" dirty="0" err="1"/>
              <a:t>útil</a:t>
            </a:r>
            <a:r>
              <a:rPr lang="en-US" dirty="0"/>
              <a:t>, </a:t>
            </a:r>
            <a:r>
              <a:rPr lang="en-US" dirty="0" err="1"/>
              <a:t>capacidad</a:t>
            </a:r>
            <a:r>
              <a:rPr lang="en-US" dirty="0"/>
              <a:t> de rampa</a:t>
            </a:r>
          </a:p>
          <a:p>
            <a:r>
              <a:rPr lang="en-US" dirty="0" err="1"/>
              <a:t>Productos</a:t>
            </a:r>
            <a:r>
              <a:rPr lang="en-US" dirty="0"/>
              <a:t> de </a:t>
            </a:r>
            <a:r>
              <a:rPr lang="en-US" dirty="0" err="1"/>
              <a:t>salida</a:t>
            </a:r>
            <a:r>
              <a:rPr lang="en-US" dirty="0"/>
              <a:t>: Nivel y </a:t>
            </a:r>
            <a:r>
              <a:rPr lang="en-US" dirty="0" err="1"/>
              <a:t>tipo</a:t>
            </a:r>
            <a:r>
              <a:rPr lang="en-US" dirty="0"/>
              <a:t> de </a:t>
            </a:r>
            <a:r>
              <a:rPr lang="en-US" dirty="0" err="1"/>
              <a:t>demanda</a:t>
            </a:r>
            <a:r>
              <a:rPr lang="en-US" dirty="0"/>
              <a:t>, </a:t>
            </a:r>
            <a:r>
              <a:rPr lang="en-US" dirty="0" err="1"/>
              <a:t>cuándo</a:t>
            </a:r>
            <a:r>
              <a:rPr lang="en-US" dirty="0"/>
              <a:t> es </a:t>
            </a:r>
            <a:r>
              <a:rPr lang="en-US" dirty="0" err="1"/>
              <a:t>necesario</a:t>
            </a:r>
            <a:r>
              <a:rPr lang="en-US" dirty="0"/>
              <a:t>, </a:t>
            </a:r>
            <a:r>
              <a:rPr lang="en-US" dirty="0" err="1"/>
              <a:t>contenido</a:t>
            </a:r>
            <a:r>
              <a:rPr lang="en-US" dirty="0"/>
              <a:t> de </a:t>
            </a:r>
            <a:r>
              <a:rPr lang="en-US" dirty="0" err="1"/>
              <a:t>energía</a:t>
            </a:r>
            <a:r>
              <a:rPr lang="en-US" dirty="0"/>
              <a:t>, </a:t>
            </a:r>
            <a:r>
              <a:rPr lang="en-US" dirty="0" err="1"/>
              <a:t>objetivos</a:t>
            </a:r>
            <a:r>
              <a:rPr lang="en-US" dirty="0"/>
              <a:t> de </a:t>
            </a:r>
            <a:r>
              <a:rPr lang="en-US" dirty="0" err="1"/>
              <a:t>producción</a:t>
            </a:r>
            <a:r>
              <a:rPr lang="en-US" dirty="0"/>
              <a:t>, </a:t>
            </a:r>
            <a:r>
              <a:rPr lang="en-US" dirty="0" err="1"/>
              <a:t>objetivos</a:t>
            </a:r>
            <a:r>
              <a:rPr lang="en-US" dirty="0"/>
              <a:t> de </a:t>
            </a:r>
            <a:r>
              <a:rPr lang="en-US" dirty="0" err="1"/>
              <a:t>exportación</a:t>
            </a:r>
            <a:r>
              <a:rPr lang="en-US" dirty="0"/>
              <a:t>, </a:t>
            </a:r>
            <a:r>
              <a:rPr lang="en-US" dirty="0" err="1"/>
              <a:t>impacto</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1782950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Dado que los modelos son abstracciones de la realidad, podemos definir las tecnologías en diferentes niveles de abstracción dependiendo de la naturaleza de nuestro modelo energético. En </a:t>
            </a:r>
            <a:r>
              <a:rPr lang="en-US" dirty="0" err="1"/>
              <a:t>OSeMOSYS</a:t>
            </a:r>
            <a:r>
              <a:rPr lang="en-US" dirty="0"/>
              <a:t>, una tecnología puede representar diferentes cosas, por ejemplo, una tecnología podría representar un solo proceso o planta de energía, por ejemplo, una planta de energía de carbón. Una tecnología también podría representar un grupo de procesos o plantas de energía con características similares, por ejemplo una tecnología podría ser usada para representar todas las plantas de energía de carbón existentes si no se necesita más detalle. En nuestros ejemplos y ejercicios prácticos, utilizaremos este enfoque de agrupación, con una tecnología para representar todas las centrales del mismo tipo. Esto se muestra en este diagrama y se destaca para las centrales nucleares como ejemplo. También agruparemos las redes de transmisión y distribución en tecnologías únicas de transmisión y distribución. </a:t>
            </a: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3060277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Hay varias características tecnológicas importantes que deben ser consideradas en la planificación de la expansión de la capacidad. Los modelos desarrollados con </a:t>
            </a:r>
            <a:r>
              <a:rPr lang="en-US" dirty="0" err="1"/>
              <a:t>OSeMOSYS </a:t>
            </a:r>
            <a:r>
              <a:rPr lang="en-US" dirty="0"/>
              <a:t>tienen la capacidad de considerar varias de estas características, incluyendo:</a:t>
            </a:r>
          </a:p>
          <a:p>
            <a:pPr marL="171450" indent="-171450">
              <a:buFont typeface="Arial"/>
              <a:buChar char="•"/>
            </a:pPr>
            <a:r>
              <a:rPr lang="en-US" dirty="0"/>
              <a:t>Variación de la disponibilidad, la eficiencia y los costes de una tecnología a corto y largo plazo. Por ejemplo, es posible que las nuevas tecnologías que ahora tienen costes elevados se abaraten considerablemente en el futuro. Este diagrama, que presenta proyecciones de costes de capital para las tecnologías de energías renovables, muestra que se espera que los costes de algunas tecnologías disminuyan en el futuro. Por lo tanto, estas tecnologías pueden llegar a ser más importantes para la rentabilidad en el futuro, por lo que es importante que </a:t>
            </a:r>
            <a:r>
              <a:rPr lang="en-US" dirty="0" err="1"/>
              <a:t>OSeMOSYS </a:t>
            </a:r>
            <a:r>
              <a:rPr lang="en-US" dirty="0"/>
              <a:t>pueda considerar datos de costes variables en el tiempo.</a:t>
            </a:r>
          </a:p>
          <a:p>
            <a:pPr marL="171450" indent="-171450">
              <a:buFont typeface="Arial"/>
              <a:buChar char="•"/>
            </a:pPr>
            <a:r>
              <a:rPr lang="en-US" dirty="0"/>
              <a:t>Los modelos también pueden tener en cuenta los límites de la producción por limitaciones tecnológicas y de capacidad. Por ejemplo, hay un límite en la cantidad de energía que puede generar la energía solar fotovoltaica en un país determinado en función de la intensidad de la luz solar a lo largo del año. Es importante que </a:t>
            </a:r>
            <a:r>
              <a:rPr lang="en-US" dirty="0" err="1"/>
              <a:t>OSeMOSYS </a:t>
            </a:r>
            <a:r>
              <a:rPr lang="en-US" dirty="0"/>
              <a:t>pueda tener en cuenta esto para que sus resultados se ajusten a la realidad.</a:t>
            </a:r>
            <a:endParaRPr lang="en-US" dirty="0">
              <a:cs typeface="Calibri"/>
            </a:endParaRPr>
          </a:p>
          <a:p>
            <a:pPr marL="171450" indent="-171450">
              <a:buFont typeface="Arial"/>
              <a:buChar char="•"/>
            </a:pPr>
            <a:r>
              <a:rPr lang="en-US" dirty="0"/>
              <a:t>Además, podemos considerar las emisiones asociadas a las tecnologías y los límites que se les pueden imponer. Por ejemplo, es posible que queramos desarrollar un escenario modelo para entender cómo las emisiones de Dióxido de Carbono asociadas al sistema energético de un país pueden reducirse a un determinado nivel, por lo que es importante que </a:t>
            </a:r>
            <a:r>
              <a:rPr lang="en-US" dirty="0" err="1"/>
              <a:t>OSeMOSYS</a:t>
            </a:r>
            <a:r>
              <a:rPr lang="en-US" dirty="0"/>
              <a:t> pueda considerar las emisiones asociadas a cada tecnología y tenga la capacidad de imponerles </a:t>
            </a:r>
            <a:r>
              <a:rPr lang="en-US" dirty="0" err="1"/>
              <a:t>límites</a:t>
            </a:r>
            <a:r>
              <a:rPr lang="en-US" dirty="0"/>
              <a:t>.</a:t>
            </a:r>
          </a:p>
          <a:p>
            <a:pPr marL="171450" indent="-171450">
              <a:buFont typeface="Arial"/>
              <a:buChar char="•"/>
            </a:pPr>
            <a:endParaRPr lang="en-US" dirty="0">
              <a:cs typeface="Calibri"/>
            </a:endParaRPr>
          </a:p>
          <a:p>
            <a:pPr marL="171450" indent="-171450">
              <a:buFont typeface="Arial"/>
              <a:buChar char="•"/>
            </a:pPr>
            <a:r>
              <a:rPr lang="en-US" dirty="0" err="1">
                <a:cs typeface="Calibri"/>
              </a:rPr>
              <a:t>Gráfico</a:t>
            </a:r>
            <a:r>
              <a:rPr lang="en-US" dirty="0">
                <a:cs typeface="Calibri"/>
              </a:rPr>
              <a:t> </a:t>
            </a:r>
          </a:p>
          <a:p>
            <a:pPr marL="171450" indent="-171450">
              <a:buFont typeface="Arial"/>
              <a:buChar char="•"/>
            </a:pPr>
            <a:r>
              <a:rPr lang="en-US" dirty="0">
                <a:cs typeface="Calibri"/>
              </a:rPr>
              <a:t>Eye Y: </a:t>
            </a:r>
            <a:r>
              <a:rPr lang="en-US" dirty="0" err="1">
                <a:cs typeface="Calibri"/>
              </a:rPr>
              <a:t>Costo</a:t>
            </a:r>
            <a:r>
              <a:rPr lang="en-US" dirty="0">
                <a:cs typeface="Calibri"/>
              </a:rPr>
              <a:t> </a:t>
            </a:r>
            <a:r>
              <a:rPr lang="en-US" dirty="0" err="1">
                <a:cs typeface="Calibri"/>
              </a:rPr>
              <a:t>en</a:t>
            </a:r>
            <a:r>
              <a:rPr lang="en-US" dirty="0">
                <a:cs typeface="Calibri"/>
              </a:rPr>
              <a:t> </a:t>
            </a:r>
            <a:r>
              <a:rPr lang="en-US" dirty="0" err="1">
                <a:cs typeface="Calibri"/>
              </a:rPr>
              <a:t>dólares</a:t>
            </a:r>
            <a:r>
              <a:rPr lang="en-US" dirty="0">
                <a:cs typeface="Calibri"/>
              </a:rPr>
              <a:t> </a:t>
            </a:r>
            <a:r>
              <a:rPr lang="en-US" dirty="0" err="1">
                <a:cs typeface="Calibri"/>
              </a:rPr>
              <a:t>amercianos</a:t>
            </a:r>
            <a:r>
              <a:rPr lang="en-US" dirty="0">
                <a:cs typeface="Calibri"/>
              </a:rPr>
              <a:t> </a:t>
            </a:r>
            <a:r>
              <a:rPr lang="en-US" dirty="0" err="1">
                <a:cs typeface="Calibri"/>
              </a:rPr>
              <a:t>por</a:t>
            </a:r>
            <a:r>
              <a:rPr lang="en-US" dirty="0">
                <a:cs typeface="Calibri"/>
              </a:rPr>
              <a:t> </a:t>
            </a:r>
            <a:r>
              <a:rPr lang="en-US" dirty="0" err="1">
                <a:cs typeface="Calibri"/>
              </a:rPr>
              <a:t>Kwh</a:t>
            </a:r>
            <a:r>
              <a:rPr lang="en-US" dirty="0">
                <a:cs typeface="Calibri"/>
              </a:rPr>
              <a:t>, </a:t>
            </a:r>
            <a:r>
              <a:rPr lang="en-US" dirty="0" err="1">
                <a:cs typeface="Calibri"/>
              </a:rPr>
              <a:t>Eje</a:t>
            </a:r>
            <a:r>
              <a:rPr lang="en-US" dirty="0">
                <a:cs typeface="Calibri"/>
              </a:rPr>
              <a:t> X: </a:t>
            </a:r>
            <a:r>
              <a:rPr lang="en-US" dirty="0" err="1">
                <a:cs typeface="Calibri"/>
              </a:rPr>
              <a:t>Años</a:t>
            </a:r>
            <a:r>
              <a:rPr lang="en-US" dirty="0">
                <a:cs typeface="Calibri"/>
              </a:rPr>
              <a:t> </a:t>
            </a:r>
          </a:p>
          <a:p>
            <a:pPr marL="171450" indent="-171450">
              <a:buFont typeface="Arial"/>
              <a:buChar char="•"/>
            </a:pPr>
            <a:r>
              <a:rPr lang="en-US" dirty="0" err="1">
                <a:cs typeface="Calibri"/>
              </a:rPr>
              <a:t>Boimasa</a:t>
            </a:r>
            <a:r>
              <a:rPr lang="en-US" dirty="0">
                <a:cs typeface="Calibri"/>
              </a:rPr>
              <a:t>, </a:t>
            </a:r>
            <a:r>
              <a:rPr lang="en-US" dirty="0" err="1">
                <a:cs typeface="Calibri"/>
              </a:rPr>
              <a:t>geotermia</a:t>
            </a:r>
            <a:r>
              <a:rPr lang="en-US" dirty="0">
                <a:cs typeface="Calibri"/>
              </a:rPr>
              <a:t>, </a:t>
            </a:r>
            <a:r>
              <a:rPr lang="en-US" dirty="0" err="1">
                <a:cs typeface="Calibri"/>
              </a:rPr>
              <a:t>eólica</a:t>
            </a:r>
            <a:r>
              <a:rPr lang="en-US" dirty="0">
                <a:cs typeface="Calibri"/>
              </a:rPr>
              <a:t> </a:t>
            </a:r>
            <a:r>
              <a:rPr lang="en-US" dirty="0" err="1">
                <a:cs typeface="Calibri"/>
              </a:rPr>
              <a:t>en</a:t>
            </a:r>
            <a:r>
              <a:rPr lang="en-US" dirty="0">
                <a:cs typeface="Calibri"/>
              </a:rPr>
              <a:t> mar, solar PV </a:t>
            </a:r>
            <a:r>
              <a:rPr lang="en-US" dirty="0" err="1">
                <a:cs typeface="Calibri"/>
              </a:rPr>
              <a:t>descentralizada</a:t>
            </a:r>
            <a:r>
              <a:rPr lang="en-US" dirty="0">
                <a:cs typeface="Calibri"/>
              </a:rPr>
              <a:t>, Solar CSP sin </a:t>
            </a:r>
            <a:r>
              <a:rPr lang="en-US" dirty="0" err="1">
                <a:cs typeface="Calibri"/>
              </a:rPr>
              <a:t>almacenamiento</a:t>
            </a:r>
            <a:r>
              <a:rPr lang="en-US" dirty="0">
                <a:cs typeface="Calibri"/>
              </a:rPr>
              <a:t>, </a:t>
            </a:r>
            <a:r>
              <a:rPr lang="en-US" dirty="0" err="1">
                <a:cs typeface="Calibri"/>
              </a:rPr>
              <a:t>biomasa</a:t>
            </a:r>
            <a:r>
              <a:rPr lang="en-US" dirty="0">
                <a:cs typeface="Calibri"/>
              </a:rPr>
              <a:t>, </a:t>
            </a:r>
            <a:r>
              <a:rPr lang="en-US" dirty="0" err="1">
                <a:cs typeface="Calibri"/>
              </a:rPr>
              <a:t>viento</a:t>
            </a:r>
            <a:r>
              <a:rPr lang="en-US" dirty="0">
                <a:cs typeface="Calibri"/>
              </a:rPr>
              <a:t> </a:t>
            </a:r>
            <a:r>
              <a:rPr lang="en-US" dirty="0" err="1">
                <a:cs typeface="Calibri"/>
              </a:rPr>
              <a:t>en</a:t>
            </a:r>
            <a:r>
              <a:rPr lang="en-US" dirty="0">
                <a:cs typeface="Calibri"/>
              </a:rPr>
              <a:t> tierra, solar PV </a:t>
            </a:r>
            <a:r>
              <a:rPr lang="en-US" dirty="0" err="1">
                <a:cs typeface="Calibri"/>
              </a:rPr>
              <a:t>centralizado</a:t>
            </a:r>
            <a:r>
              <a:rPr lang="en-US" dirty="0">
                <a:cs typeface="Calibri"/>
              </a:rPr>
              <a:t>, Solar PV con </a:t>
            </a:r>
            <a:r>
              <a:rPr lang="en-US" dirty="0" err="1">
                <a:cs typeface="Calibri"/>
              </a:rPr>
              <a:t>baterías</a:t>
            </a:r>
            <a:r>
              <a:rPr lang="en-US" dirty="0">
                <a:cs typeface="Calibri"/>
              </a:rPr>
              <a:t>, solar CSP con </a:t>
            </a:r>
            <a:r>
              <a:rPr lang="en-US" dirty="0" err="1">
                <a:cs typeface="Calibri"/>
              </a:rPr>
              <a:t>almacenamiento</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147201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 actividades de entrada y salida de las tecnologías se definen en </a:t>
            </a:r>
            <a:r>
              <a:rPr lang="en-US" dirty="0" err="1"/>
              <a:t>OSeMOSYS </a:t>
            </a:r>
            <a:r>
              <a:rPr lang="en-US" dirty="0"/>
              <a:t>mediante dos parámetros: Ratio de actividad de entrada y Ratio de actividad de salida.</a:t>
            </a:r>
          </a:p>
          <a:p>
            <a:r>
              <a:rPr lang="en-US" dirty="0"/>
              <a:t>Explicaremos estos dos parámetros con un ejemplo, en el que la tecnología es una máquina de hacer pan. Si la máquina se carga con 5 kg de harina y 4 </a:t>
            </a:r>
            <a:r>
              <a:rPr lang="en-US" dirty="0" err="1"/>
              <a:t>litros </a:t>
            </a:r>
            <a:r>
              <a:rPr lang="en-US" dirty="0"/>
              <a:t>de agua, produce 50 baguettes, como se muestra en el diagrama. A partir de esta información, podemos calcular que para producir 1 baguette necesitamos 100 g de harina y 80 cl de agua. </a:t>
            </a:r>
            <a:endParaRPr lang="en-US" dirty="0">
              <a:cs typeface="Calibri"/>
            </a:endParaRPr>
          </a:p>
          <a:p>
            <a:r>
              <a:rPr lang="en-US" dirty="0"/>
              <a:t>Si modeláramos esta máquina de hacer pan como una tecnología en </a:t>
            </a:r>
            <a:r>
              <a:rPr lang="en-US" dirty="0" err="1"/>
              <a:t>OSeMOSYS</a:t>
            </a:r>
            <a:r>
              <a:rPr lang="en-US" dirty="0"/>
              <a:t>, esto se traduciría en una Relación de Actividad de Salida de 1 para las baguettes y una Relación de Actividad de Entrada de 100 para la harina y 80 para el agua - esto es porque hemos calculado que necesitamos 100g de harina y 80cl de agua como entradas para producir 1 baguette como salida de la máquina de hacer pan. La harina y el agua son el combustible de entrada de la tecnología, mientras que la baguette es el combustible de salida. </a:t>
            </a:r>
          </a:p>
          <a:p>
            <a:br>
              <a:rPr lang="en-US" dirty="0"/>
            </a:b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737154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Este concepto puede utilizarse para definir cualquier tecnología con entradas y/o salidas, como las centrales eléctricas. Por ejemplo, una central eléctrica de carbón toma como combustible de entrada el carbón y produce como combustible de salida la electricidad. Es importante recordar que la eficiencia de una planta de energía es igual a la relación de actividad de salida dividida por la relación de actividad de entrada. En </a:t>
            </a:r>
            <a:r>
              <a:rPr lang="en-US" dirty="0" err="1"/>
              <a:t>OSeMOSYS </a:t>
            </a:r>
            <a:r>
              <a:rPr lang="en-US" dirty="0"/>
              <a:t>es usualmente una convención establecer la Relación de Actividad de Salida en 1 y ajustar la Relación de Actividad de Entrada de acuerdo a ello, tal como lo hicimos para el ejemplo de la máquina de hacer pan. Sabíamos cuánta harina y agua se necesitaba para hacer 50 baguettes, y luego dividimos esto por 50 para calcular cuánto se necesita para hacer 1 baguette, lo que nos permite definir la Relación de Actividad de Salida para ser 1. Si la relación de actividad de salida es 1, la eficiencia de una central eléctrica es igual a 1 dividido por la relación de actividad de entrada. </a:t>
            </a:r>
            <a:r>
              <a:rPr lang="en-US" dirty="0" err="1"/>
              <a:t>Practicaremos</a:t>
            </a:r>
            <a:r>
              <a:rPr lang="en-US" dirty="0"/>
              <a:t> </a:t>
            </a:r>
            <a:r>
              <a:rPr lang="en-US" dirty="0" err="1"/>
              <a:t>el</a:t>
            </a:r>
            <a:r>
              <a:rPr lang="en-US" dirty="0"/>
              <a:t> uso de estos parámetros en ejercicios </a:t>
            </a:r>
            <a:r>
              <a:rPr lang="en-US" dirty="0" err="1"/>
              <a:t>prácticos</a:t>
            </a:r>
            <a:r>
              <a:rPr lang="en-US" dirty="0"/>
              <a:t>.</a:t>
            </a:r>
          </a:p>
          <a:p>
            <a:endParaRPr lang="en-US" dirty="0"/>
          </a:p>
          <a:p>
            <a:r>
              <a:rPr lang="en-US" dirty="0"/>
              <a:t>Imagen: </a:t>
            </a:r>
            <a:r>
              <a:rPr lang="en-US" dirty="0" err="1"/>
              <a:t>Aplicación</a:t>
            </a:r>
            <a:r>
              <a:rPr lang="en-US" dirty="0"/>
              <a:t> del </a:t>
            </a:r>
            <a:r>
              <a:rPr lang="en-US" dirty="0" err="1"/>
              <a:t>ejemplo</a:t>
            </a:r>
            <a:r>
              <a:rPr lang="en-US" dirty="0"/>
              <a:t> de </a:t>
            </a:r>
            <a:r>
              <a:rPr lang="en-US" dirty="0" err="1"/>
              <a:t>bagguets</a:t>
            </a:r>
            <a:r>
              <a:rPr lang="en-US" dirty="0"/>
              <a:t> a </a:t>
            </a:r>
            <a:r>
              <a:rPr lang="en-US" dirty="0" err="1"/>
              <a:t>plantas</a:t>
            </a:r>
            <a:r>
              <a:rPr lang="en-US" dirty="0"/>
              <a:t> </a:t>
            </a:r>
            <a:r>
              <a:rPr lang="en-US" dirty="0" err="1"/>
              <a:t>eléctricas</a:t>
            </a:r>
            <a:endParaRPr lang="en-US" dirty="0"/>
          </a:p>
          <a:p>
            <a:r>
              <a:rPr lang="en-US" dirty="0"/>
              <a:t>NB para </a:t>
            </a:r>
            <a:r>
              <a:rPr lang="en-US" dirty="0" err="1"/>
              <a:t>una</a:t>
            </a:r>
            <a:r>
              <a:rPr lang="en-US" dirty="0"/>
              <a:t> planta </a:t>
            </a:r>
            <a:r>
              <a:rPr lang="en-US" dirty="0" err="1"/>
              <a:t>eléctrica</a:t>
            </a:r>
            <a:r>
              <a:rPr lang="en-US" dirty="0"/>
              <a:t> = Radio de </a:t>
            </a:r>
            <a:r>
              <a:rPr lang="en-US" dirty="0" err="1"/>
              <a:t>actividad</a:t>
            </a:r>
            <a:r>
              <a:rPr lang="en-US" dirty="0"/>
              <a:t> de </a:t>
            </a:r>
            <a:r>
              <a:rPr lang="en-US" dirty="0" err="1"/>
              <a:t>salida</a:t>
            </a:r>
            <a:r>
              <a:rPr lang="en-US" dirty="0"/>
              <a:t>/Radio de </a:t>
            </a:r>
            <a:r>
              <a:rPr lang="en-US" dirty="0" err="1"/>
              <a:t>actividad</a:t>
            </a:r>
            <a:r>
              <a:rPr lang="en-US" dirty="0"/>
              <a:t> de entrada = </a:t>
            </a:r>
            <a:r>
              <a:rPr lang="en-US" dirty="0" err="1"/>
              <a:t>Eficiencia</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577206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10/18/2022</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‹Nº›</a:t>
            </a:fld>
            <a:endParaRPr lang="en-US"/>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10/18/2022</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10/18/2022</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10/18/2022</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10/18/2022</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10/18/2022</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10/18/2022</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10/18/2022</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10/18/2022</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10/18/2022</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10/18/2022</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Haga clic para editar el estilo del título principal</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Haga clic para editar los estilos de texto maestro</a:t>
            </a:r>
          </a:p>
          <a:p>
            <a:pPr lvl="1"/>
            <a:r>
              <a:rPr lang="en-GB"/>
              <a:t>Segundo nivel</a:t>
            </a:r>
          </a:p>
          <a:p>
            <a:pPr lvl="2"/>
            <a:r>
              <a:rPr lang="en-GB"/>
              <a:t>Tercer nivel</a:t>
            </a:r>
          </a:p>
          <a:p>
            <a:pPr lvl="3"/>
            <a:r>
              <a:rPr lang="en-GB"/>
              <a:t>Cuarto nivel</a:t>
            </a:r>
          </a:p>
          <a:p>
            <a:pPr lvl="4"/>
            <a:r>
              <a:rPr lang="en-GB"/>
              <a:t>Quinto nivel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10/18/2022</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‹Nº›</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hyperlink" Target="https://creativecommons.org/licenses/by/4.0/legalcode" TargetMode="External"/><Relationship Id="rId13" Type="http://schemas.openxmlformats.org/officeDocument/2006/relationships/hyperlink" Target="https://commons.wikimedia.org/wiki/File:Electricity_warning_sign.svg" TargetMode="External"/><Relationship Id="rId3" Type="http://schemas.openxmlformats.org/officeDocument/2006/relationships/slideLayout" Target="../slideLayouts/slideLayout2.xml"/><Relationship Id="rId7" Type="http://schemas.openxmlformats.org/officeDocument/2006/relationships/hyperlink" Target="https://zenodo.org/record/4558799#.YEHFAGj7Q2w" TargetMode="External"/><Relationship Id="rId12" Type="http://schemas.openxmlformats.org/officeDocument/2006/relationships/hyperlink" Target="https://creativecommons.org/licenses/by-sa/4.0/deed.en" TargetMode="Externa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1.png"/><Relationship Id="rId11" Type="http://schemas.openxmlformats.org/officeDocument/2006/relationships/hyperlink" Target="https://commons.wikimedia.org/wiki/File:Karlshamn_power_plant_-_DSCF3887.jpg" TargetMode="External"/><Relationship Id="rId5" Type="http://schemas.openxmlformats.org/officeDocument/2006/relationships/image" Target="../media/image4.jpeg"/><Relationship Id="rId15" Type="http://schemas.openxmlformats.org/officeDocument/2006/relationships/image" Target="../media/image2.png"/><Relationship Id="rId10" Type="http://schemas.openxmlformats.org/officeDocument/2006/relationships/hyperlink" Target="https://creativecommons.org/licenses/by-sa/2.0/deed.en" TargetMode="External"/><Relationship Id="rId4" Type="http://schemas.openxmlformats.org/officeDocument/2006/relationships/notesSlide" Target="../notesSlides/notesSlide9.xml"/><Relationship Id="rId9" Type="http://schemas.openxmlformats.org/officeDocument/2006/relationships/hyperlink" Target="https://commons.wikimedia.org/wiki/File:Lumps_of_coal.jpg" TargetMode="External"/><Relationship Id="rId14" Type="http://schemas.openxmlformats.org/officeDocument/2006/relationships/hyperlink" Target="https://creativecommons.org/licenses/by-sa/3.0/deed.en"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creativecommons.org/licenses/by/4.0/legalcode" TargetMode="External"/><Relationship Id="rId13"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zenodo.org/record/4558799#.YEHFAGj7Q2w" TargetMode="External"/><Relationship Id="rId12" Type="http://schemas.openxmlformats.org/officeDocument/2006/relationships/hyperlink" Target="https://creativecommons.org/licenses/by-sa/4.0/deed.en" TargetMode="Externa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2.png"/><Relationship Id="rId11" Type="http://schemas.openxmlformats.org/officeDocument/2006/relationships/hyperlink" Target="https://commons.wikimedia.org/wiki/File:Industrial_hearth_deck_oven_and_rotary_rack_oven.JPG" TargetMode="External"/><Relationship Id="rId5" Type="http://schemas.openxmlformats.org/officeDocument/2006/relationships/image" Target="../media/image4.jpeg"/><Relationship Id="rId10" Type="http://schemas.openxmlformats.org/officeDocument/2006/relationships/hyperlink" Target="https://creativecommons.org/licenses/by/2.0/deed.en" TargetMode="External"/><Relationship Id="rId4" Type="http://schemas.openxmlformats.org/officeDocument/2006/relationships/notesSlide" Target="../notesSlides/notesSlide10.xml"/><Relationship Id="rId9" Type="http://schemas.openxmlformats.org/officeDocument/2006/relationships/hyperlink" Target="https://commons.wikimedia.org/wiki/File:Morning_baguettes.jpg"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3.png"/><Relationship Id="rId5" Type="http://schemas.openxmlformats.org/officeDocument/2006/relationships/image" Target="../media/image4.jpe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8" Type="http://schemas.openxmlformats.org/officeDocument/2006/relationships/hyperlink" Target="https://creativecommons.org/licenses/by/4.0/legalcode" TargetMode="External"/><Relationship Id="rId13" Type="http://schemas.openxmlformats.org/officeDocument/2006/relationships/hyperlink" Target="https://commons.wikimedia.org/wiki/File:Electricity_warning_sign.svg" TargetMode="External"/><Relationship Id="rId3" Type="http://schemas.openxmlformats.org/officeDocument/2006/relationships/slideLayout" Target="../slideLayouts/slideLayout2.xml"/><Relationship Id="rId7" Type="http://schemas.openxmlformats.org/officeDocument/2006/relationships/hyperlink" Target="https://zenodo.org/record/4558799#.YEHFAGj7Q2w" TargetMode="External"/><Relationship Id="rId12" Type="http://schemas.openxmlformats.org/officeDocument/2006/relationships/hyperlink" Target="https://creativecommons.org/licenses/by-sa/4.0/deed.en" TargetMode="Externa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4.png"/><Relationship Id="rId11" Type="http://schemas.openxmlformats.org/officeDocument/2006/relationships/hyperlink" Target="https://commons.wikimedia.org/wiki/File:Karlshamn_power_plant_-_DSCF3887.jpg" TargetMode="External"/><Relationship Id="rId5" Type="http://schemas.openxmlformats.org/officeDocument/2006/relationships/image" Target="../media/image4.jpeg"/><Relationship Id="rId15" Type="http://schemas.openxmlformats.org/officeDocument/2006/relationships/image" Target="../media/image2.png"/><Relationship Id="rId10" Type="http://schemas.openxmlformats.org/officeDocument/2006/relationships/hyperlink" Target="https://creativecommons.org/licenses/by-sa/2.0/deed.en" TargetMode="External"/><Relationship Id="rId4" Type="http://schemas.openxmlformats.org/officeDocument/2006/relationships/notesSlide" Target="../notesSlides/notesSlide12.xml"/><Relationship Id="rId9" Type="http://schemas.openxmlformats.org/officeDocument/2006/relationships/hyperlink" Target="https://commons.wikimedia.org/wiki/File:Lumps_of_coal.jpg" TargetMode="External"/><Relationship Id="rId14" Type="http://schemas.openxmlformats.org/officeDocument/2006/relationships/hyperlink" Target="https://creativecommons.org/licenses/by-sa/3.0/deed.en"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doi.org/10.5281/zenodo.4558799" TargetMode="Externa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5.png"/><Relationship Id="rId5" Type="http://schemas.openxmlformats.org/officeDocument/2006/relationships/image" Target="../media/image4.jpe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8" Type="http://schemas.openxmlformats.org/officeDocument/2006/relationships/hyperlink" Target="https://creativecommons.org/licenses/by/4.0/legalcode" TargetMode="External"/><Relationship Id="rId3" Type="http://schemas.openxmlformats.org/officeDocument/2006/relationships/slideLayout" Target="../slideLayouts/slideLayout2.xml"/><Relationship Id="rId7" Type="http://schemas.openxmlformats.org/officeDocument/2006/relationships/hyperlink" Target="https://zenodo.org/record/4558799#.YEHFAGj7Q2w" TargetMode="Externa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16.png"/><Relationship Id="rId5" Type="http://schemas.openxmlformats.org/officeDocument/2006/relationships/image" Target="../media/image4.jpeg"/><Relationship Id="rId4" Type="http://schemas.openxmlformats.org/officeDocument/2006/relationships/notesSlide" Target="../notesSlides/notesSlide14.xml"/><Relationship Id="rId9"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hyperlink" Target="https://creativecommons.org/licenses/by/4.0/legalcode" TargetMode="External"/><Relationship Id="rId3" Type="http://schemas.openxmlformats.org/officeDocument/2006/relationships/slideLayout" Target="../slideLayouts/slideLayout2.xml"/><Relationship Id="rId7" Type="http://schemas.openxmlformats.org/officeDocument/2006/relationships/hyperlink" Target="https://publications.jrc.ec.europa.eu/repository/bitstream/JRC118432/jrc118432_jrc118432_reviewed_by_ipo.pdf" TargetMode="Externa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17.png"/><Relationship Id="rId5" Type="http://schemas.openxmlformats.org/officeDocument/2006/relationships/image" Target="../media/image4.jpeg"/><Relationship Id="rId4" Type="http://schemas.openxmlformats.org/officeDocument/2006/relationships/notesSlide" Target="../notesSlides/notesSlide15.xml"/><Relationship Id="rId9"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hyperlink" Target="https://creativecommons.org/licenses/by/4.0/legalcode" TargetMode="External"/><Relationship Id="rId3" Type="http://schemas.openxmlformats.org/officeDocument/2006/relationships/slideLayout" Target="../slideLayouts/slideLayout2.xml"/><Relationship Id="rId7" Type="http://schemas.openxmlformats.org/officeDocument/2006/relationships/hyperlink" Target="https://publications.jrc.ec.europa.eu/repository/bitstream/JRC118432/jrc118432_jrc118432_reviewed_by_ipo.pdf" TargetMode="Externa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18.png"/><Relationship Id="rId5" Type="http://schemas.openxmlformats.org/officeDocument/2006/relationships/image" Target="../media/image4.jpeg"/><Relationship Id="rId4" Type="http://schemas.openxmlformats.org/officeDocument/2006/relationships/notesSlide" Target="../notesSlides/notesSlide16.xml"/><Relationship Id="rId9"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hyperlink" Target="https://creativecommons.org/licenses/by/4.0/legalcode" TargetMode="External"/><Relationship Id="rId3" Type="http://schemas.openxmlformats.org/officeDocument/2006/relationships/slideLayout" Target="../slideLayouts/slideLayout2.xml"/><Relationship Id="rId7" Type="http://schemas.openxmlformats.org/officeDocument/2006/relationships/hyperlink" Target="https://publications.jrc.ec.europa.eu/repository/bitstream/JRC118432/jrc118432_jrc118432_reviewed_by_ipo.pdf" TargetMode="Externa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19.png"/><Relationship Id="rId5" Type="http://schemas.openxmlformats.org/officeDocument/2006/relationships/image" Target="../media/image4.jpeg"/><Relationship Id="rId4" Type="http://schemas.openxmlformats.org/officeDocument/2006/relationships/notesSlide" Target="../notesSlides/notesSlide17.xml"/><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hyperlink" Target="http://doi.org/10.5281/zenodo.4558799" TargetMode="Externa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20.png"/><Relationship Id="rId5" Type="http://schemas.openxmlformats.org/officeDocument/2006/relationships/image" Target="../media/image4.jpe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21.png"/><Relationship Id="rId5" Type="http://schemas.openxmlformats.org/officeDocument/2006/relationships/image" Target="../media/image4.jpe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22.png"/><Relationship Id="rId5" Type="http://schemas.openxmlformats.org/officeDocument/2006/relationships/image" Target="../media/image4.jpe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23.png"/><Relationship Id="rId5" Type="http://schemas.openxmlformats.org/officeDocument/2006/relationships/image" Target="../media/image4.jpe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24.png"/><Relationship Id="rId5" Type="http://schemas.openxmlformats.org/officeDocument/2006/relationships/image" Target="../media/image4.jpeg"/><Relationship Id="rId4"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hyperlink" Target="http://doi.org/10.5281/zenodo.4558799" TargetMode="Externa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hyperlink" Target="https://www.open.edu/openlearncreate/mod/quiz/view.php?id=174728" TargetMode="External"/><Relationship Id="rId4" Type="http://schemas.openxmlformats.org/officeDocument/2006/relationships/hyperlink" Target="http://www.google.com/"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hyperlink" Target="https://creativecommons.org/licenses/by/4.0/legalcode" TargetMode="External"/><Relationship Id="rId3" Type="http://schemas.openxmlformats.org/officeDocument/2006/relationships/slideLayout" Target="../slideLayouts/slideLayout2.xml"/><Relationship Id="rId7" Type="http://schemas.openxmlformats.org/officeDocument/2006/relationships/hyperlink" Target="https://zenodo.org/record/4558799#.YEHFAGj7Q2w" TargetMode="Externa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7.png"/><Relationship Id="rId5" Type="http://schemas.openxmlformats.org/officeDocument/2006/relationships/image" Target="../media/image4.jpeg"/><Relationship Id="rId4" Type="http://schemas.openxmlformats.org/officeDocument/2006/relationships/notesSlide" Target="../notesSlides/notesSlide5.xml"/><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8.png"/><Relationship Id="rId5" Type="http://schemas.openxmlformats.org/officeDocument/2006/relationships/image" Target="../media/image4.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hyperlink" Target="https://creativecommons.org/licenses/by/4.0/legalcode" TargetMode="External"/><Relationship Id="rId3" Type="http://schemas.openxmlformats.org/officeDocument/2006/relationships/slideLayout" Target="../slideLayouts/slideLayout2.xml"/><Relationship Id="rId7" Type="http://schemas.openxmlformats.org/officeDocument/2006/relationships/hyperlink" Target="https://publications.jrc.ec.europa.eu/repository/bitstream/JRC118432/jrc118432_jrc118432_reviewed_by_ipo.pdf" TargetMode="Externa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9.png"/><Relationship Id="rId5" Type="http://schemas.openxmlformats.org/officeDocument/2006/relationships/image" Target="../media/image4.jpeg"/><Relationship Id="rId4" Type="http://schemas.openxmlformats.org/officeDocument/2006/relationships/notesSlide" Target="../notesSlides/notesSlide7.xml"/><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hyperlink" Target="http://doi.org/10.5281/zenodo.4558799" TargetMode="Externa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hyperlink" Target="https://creativecommons.org/licenses/by/4.0/legalcode" TargetMode="External"/><Relationship Id="rId13" Type="http://schemas.openxmlformats.org/officeDocument/2006/relationships/hyperlink" Target="https://commons.wikimedia.org/wiki/File:Romania_Putna_Monastery_Well_Water_Bucket.jpg" TargetMode="External"/><Relationship Id="rId3" Type="http://schemas.openxmlformats.org/officeDocument/2006/relationships/slideLayout" Target="../slideLayouts/slideLayout2.xml"/><Relationship Id="rId7" Type="http://schemas.openxmlformats.org/officeDocument/2006/relationships/hyperlink" Target="https://zenodo.org/record/4558799#.YEHFAGj7Q2w" TargetMode="External"/><Relationship Id="rId12" Type="http://schemas.openxmlformats.org/officeDocument/2006/relationships/hyperlink" Target="https://creativecommons.org/licenses/by/2.0/deed.en" TargetMode="External"/><Relationship Id="rId17" Type="http://schemas.openxmlformats.org/officeDocument/2006/relationships/image" Target="../media/image2.png"/><Relationship Id="rId2" Type="http://schemas.openxmlformats.org/officeDocument/2006/relationships/audio" Target="../media/media8.mp3"/><Relationship Id="rId16" Type="http://schemas.openxmlformats.org/officeDocument/2006/relationships/hyperlink" Target="https://creativecommons.org/licenses/by-sa/4.0/deed.en" TargetMode="External"/><Relationship Id="rId1" Type="http://schemas.microsoft.com/office/2007/relationships/media" Target="../media/media8.mp3"/><Relationship Id="rId6" Type="http://schemas.openxmlformats.org/officeDocument/2006/relationships/image" Target="../media/image10.png"/><Relationship Id="rId11" Type="http://schemas.openxmlformats.org/officeDocument/2006/relationships/hyperlink" Target="https://commons.wikimedia.org/wiki/File:Morning_baguettes.jpg" TargetMode="External"/><Relationship Id="rId5" Type="http://schemas.openxmlformats.org/officeDocument/2006/relationships/image" Target="../media/image4.jpeg"/><Relationship Id="rId15" Type="http://schemas.openxmlformats.org/officeDocument/2006/relationships/hyperlink" Target="https://commons.wikimedia.org/wiki/File:Industrial_hearth_deck_oven_and_rotary_rack_oven.JPG" TargetMode="External"/><Relationship Id="rId10" Type="http://schemas.openxmlformats.org/officeDocument/2006/relationships/hyperlink" Target="https://creativecommons.org/licenses/by-sa/3.0/deed.en" TargetMode="External"/><Relationship Id="rId4" Type="http://schemas.openxmlformats.org/officeDocument/2006/relationships/notesSlide" Target="../notesSlides/notesSlide8.xml"/><Relationship Id="rId9" Type="http://schemas.openxmlformats.org/officeDocument/2006/relationships/hyperlink" Target="https://commons.wikimedia.org/wiki/File:Bag_of_flour162.jpg" TargetMode="External"/><Relationship Id="rId14" Type="http://schemas.openxmlformats.org/officeDocument/2006/relationships/hyperlink" Target="https://creativecommons.org/licenses/by/4.0/deed.e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A picture containing website&#10;&#10;Description automatically generated">
            <a:extLst>
              <a:ext uri="{FF2B5EF4-FFF2-40B4-BE49-F238E27FC236}">
                <a16:creationId xmlns:a16="http://schemas.microsoft.com/office/drawing/2014/main" id="{A145E6DE-54D7-614D-B9F5-50C21D83BB46}"/>
              </a:ext>
            </a:extLst>
          </p:cNvPr>
          <p:cNvPicPr>
            <a:picLocks noChangeAspect="1"/>
          </p:cNvPicPr>
          <p:nvPr/>
        </p:nvPicPr>
        <p:blipFill>
          <a:blip r:embed="rId5"/>
          <a:stretch>
            <a:fillRect/>
          </a:stretch>
        </p:blipFill>
        <p:spPr>
          <a:xfrm>
            <a:off x="0" y="0"/>
            <a:ext cx="12192000" cy="6866890"/>
          </a:xfrm>
          <a:prstGeom prst="rect">
            <a:avLst/>
          </a:prstGeom>
        </p:spPr>
      </p:pic>
      <p:sp>
        <p:nvSpPr>
          <p:cNvPr id="8" name="TextBox 1">
            <a:extLst>
              <a:ext uri="{FF2B5EF4-FFF2-40B4-BE49-F238E27FC236}">
                <a16:creationId xmlns:a16="http://schemas.microsoft.com/office/drawing/2014/main" id="{1452E7B5-AF16-E345-AFCA-2B67D3C8D8AC}"/>
              </a:ext>
            </a:extLst>
          </p:cNvPr>
          <p:cNvSpPr txBox="1"/>
          <p:nvPr/>
        </p:nvSpPr>
        <p:spPr>
          <a:xfrm>
            <a:off x="8832600" y="616182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a:ea typeface="+mn-lt"/>
                <a:cs typeface="+mn-lt"/>
              </a:rPr>
              <a:t>Versión 1.0</a:t>
            </a:r>
            <a:endParaRPr lang="en-US" sz="1050" dirty="0">
              <a:solidFill>
                <a:schemeClr val="bg1"/>
              </a:solidFill>
              <a:latin typeface="Open Sans"/>
              <a:ea typeface="+mn-lt"/>
              <a:cs typeface="+mn-lt"/>
            </a:endParaRPr>
          </a:p>
        </p:txBody>
      </p:sp>
      <p:sp>
        <p:nvSpPr>
          <p:cNvPr id="5" name="TextBox 4">
            <a:extLst>
              <a:ext uri="{FF2B5EF4-FFF2-40B4-BE49-F238E27FC236}">
                <a16:creationId xmlns:a16="http://schemas.microsoft.com/office/drawing/2014/main" id="{7A64E691-7814-FE47-A332-0A7257AB0132}"/>
              </a:ext>
            </a:extLst>
          </p:cNvPr>
          <p:cNvSpPr txBox="1"/>
          <p:nvPr/>
        </p:nvSpPr>
        <p:spPr>
          <a:xfrm>
            <a:off x="641303" y="2695149"/>
            <a:ext cx="3942127" cy="646331"/>
          </a:xfrm>
          <a:prstGeom prst="rect">
            <a:avLst/>
          </a:prstGeom>
          <a:noFill/>
        </p:spPr>
        <p:txBody>
          <a:bodyPr wrap="square" lIns="91440" tIns="45720" rIns="91440" bIns="45720" rtlCol="0" anchor="b">
            <a:spAutoFit/>
          </a:bodyPr>
          <a:lstStyle/>
          <a:p>
            <a:r>
              <a:rPr lang="en-ZA" b="1" dirty="0">
                <a:latin typeface="Open Sans ExtraBold"/>
                <a:ea typeface="Open Sans ExtraBold" panose="020B0606030504020204" pitchFamily="34" charset="0"/>
                <a:cs typeface="Open Sans ExtraBold" panose="020B0606030504020204" pitchFamily="34" charset="0"/>
              </a:rPr>
              <a:t>Energía y </a:t>
            </a:r>
            <a:br>
              <a:rPr lang="en-ZA" b="1" dirty="0">
                <a:latin typeface="Open Sans ExtraBold"/>
                <a:ea typeface="Open Sans ExtraBold" panose="020B0606030504020204" pitchFamily="34" charset="0"/>
                <a:cs typeface="Open Sans ExtraBold" panose="020B0606030504020204" pitchFamily="34" charset="0"/>
              </a:rPr>
            </a:br>
            <a:r>
              <a:rPr lang="en-ZA" b="1" dirty="0">
                <a:latin typeface="Open Sans ExtraBold"/>
                <a:ea typeface="Open Sans ExtraBold" panose="020B0606030504020204" pitchFamily="34" charset="0"/>
                <a:cs typeface="Open Sans ExtraBold" panose="020B0606030504020204" pitchFamily="34" charset="0"/>
              </a:rPr>
              <a:t>Modelización de la flexibilidad</a:t>
            </a:r>
          </a:p>
        </p:txBody>
      </p:sp>
      <p:sp>
        <p:nvSpPr>
          <p:cNvPr id="6" name="TextBox 5">
            <a:extLst>
              <a:ext uri="{FF2B5EF4-FFF2-40B4-BE49-F238E27FC236}">
                <a16:creationId xmlns:a16="http://schemas.microsoft.com/office/drawing/2014/main" id="{99DEA05E-3DE2-714D-9D7C-D14D82DB9D79}"/>
              </a:ext>
            </a:extLst>
          </p:cNvPr>
          <p:cNvSpPr txBox="1"/>
          <p:nvPr/>
        </p:nvSpPr>
        <p:spPr>
          <a:xfrm>
            <a:off x="640039" y="4056065"/>
            <a:ext cx="5438724" cy="2123658"/>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LECTURA 5: </a:t>
            </a:r>
            <a:br>
              <a:rPr lang="en-ZA" sz="4400" b="1" dirty="0">
                <a:latin typeface="Open Sans ExtraBold"/>
                <a:ea typeface="Open Sans ExtraBold" panose="020B0606030504020204" pitchFamily="34" charset="0"/>
                <a:cs typeface="Open Sans ExtraBold" panose="020B0606030504020204" pitchFamily="34" charset="0"/>
              </a:rPr>
            </a:br>
            <a:r>
              <a:rPr lang="en-ZA" sz="4400" b="1" dirty="0">
                <a:latin typeface="Open Sans ExtraBold"/>
                <a:ea typeface="Open Sans ExtraBold" panose="020B0606030504020204" pitchFamily="34" charset="0"/>
                <a:cs typeface="Open Sans ExtraBold" panose="020B0606030504020204" pitchFamily="34" charset="0"/>
              </a:rPr>
              <a:t>SUMINISTRO DE ENERGÍA PRIMARIA</a:t>
            </a:r>
          </a:p>
        </p:txBody>
      </p:sp>
      <p:sp>
        <p:nvSpPr>
          <p:cNvPr id="9" name="Oval 8">
            <a:extLst>
              <a:ext uri="{FF2B5EF4-FFF2-40B4-BE49-F238E27FC236}">
                <a16:creationId xmlns:a16="http://schemas.microsoft.com/office/drawing/2014/main" id="{20F20001-A2CE-CB4C-96EB-F34E33D7A850}"/>
              </a:ext>
            </a:extLst>
          </p:cNvPr>
          <p:cNvSpPr/>
          <p:nvPr/>
        </p:nvSpPr>
        <p:spPr>
          <a:xfrm>
            <a:off x="6269347" y="522419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5_Slide1.mp3" descr="Track2_Lecture5_Slide1.mp3">
            <a:hlinkClick r:id="" action="ppaction://media"/>
            <a:extLst>
              <a:ext uri="{FF2B5EF4-FFF2-40B4-BE49-F238E27FC236}">
                <a16:creationId xmlns:a16="http://schemas.microsoft.com/office/drawing/2014/main" id="{0487E5C3-8DA3-1E41-A29D-4FF3AFF819D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340712" y="5295558"/>
            <a:ext cx="812800" cy="812800"/>
          </a:xfrm>
          <a:prstGeom prst="rect">
            <a:avLst/>
          </a:prstGeom>
        </p:spPr>
      </p:pic>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10</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4" y="1389619"/>
            <a:ext cx="6659213"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5.2.2. Ratios de actividad de entrada y salida de las centrales eléctricas </a:t>
            </a:r>
          </a:p>
        </p:txBody>
      </p:sp>
      <p:sp>
        <p:nvSpPr>
          <p:cNvPr id="2" name="Title 10">
            <a:extLst>
              <a:ext uri="{FF2B5EF4-FFF2-40B4-BE49-F238E27FC236}">
                <a16:creationId xmlns:a16="http://schemas.microsoft.com/office/drawing/2014/main" id="{035E5E85-8B75-422F-A77D-A14F1A2D4A69}"/>
              </a:ext>
            </a:extLst>
          </p:cNvPr>
          <p:cNvSpPr txBox="1">
            <a:spLocks/>
          </p:cNvSpPr>
          <p:nvPr/>
        </p:nvSpPr>
        <p:spPr>
          <a:xfrm>
            <a:off x="887214" y="4640"/>
            <a:ext cx="879399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5.2. Ratios de actividad de entrada y salida </a:t>
            </a:r>
          </a:p>
        </p:txBody>
      </p:sp>
      <p:pic>
        <p:nvPicPr>
          <p:cNvPr id="7" name="Picture 8" descr="Text, timeline&#10;&#10;Description automatically generated">
            <a:extLst>
              <a:ext uri="{FF2B5EF4-FFF2-40B4-BE49-F238E27FC236}">
                <a16:creationId xmlns:a16="http://schemas.microsoft.com/office/drawing/2014/main" id="{1487FEF2-1E6F-4054-BD28-8F81365173BC}"/>
              </a:ext>
            </a:extLst>
          </p:cNvPr>
          <p:cNvPicPr>
            <a:picLocks noGrp="1" noChangeAspect="1"/>
          </p:cNvPicPr>
          <p:nvPr>
            <p:ph idx="1"/>
          </p:nvPr>
        </p:nvPicPr>
        <p:blipFill>
          <a:blip r:embed="rId6"/>
          <a:stretch>
            <a:fillRect/>
          </a:stretch>
        </p:blipFill>
        <p:spPr>
          <a:xfrm>
            <a:off x="1427671" y="2134637"/>
            <a:ext cx="9135375" cy="3201355"/>
          </a:xfrm>
        </p:spPr>
      </p:pic>
      <p:sp>
        <p:nvSpPr>
          <p:cNvPr id="9" name="TextBox 8">
            <a:extLst>
              <a:ext uri="{FF2B5EF4-FFF2-40B4-BE49-F238E27FC236}">
                <a16:creationId xmlns:a16="http://schemas.microsoft.com/office/drawing/2014/main" id="{15C25E08-7AEC-4C82-9E48-959CB1E87EB0}"/>
              </a:ext>
            </a:extLst>
          </p:cNvPr>
          <p:cNvSpPr txBox="1"/>
          <p:nvPr/>
        </p:nvSpPr>
        <p:spPr>
          <a:xfrm>
            <a:off x="1662716" y="5989389"/>
            <a:ext cx="60939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panose="020B0606030504020204" pitchFamily="34" charset="0"/>
                <a:ea typeface="Open Sans" panose="020B0606030504020204" pitchFamily="34" charset="0"/>
                <a:cs typeface="Open Sans" panose="020B0606030504020204" pitchFamily="34" charset="0"/>
              </a:rPr>
              <a:t>(</a:t>
            </a:r>
            <a:r>
              <a:rPr lang="en-GB" sz="1000" dirty="0" err="1">
                <a:latin typeface="Open Sans" panose="020B0606030504020204" pitchFamily="34" charset="0"/>
                <a:ea typeface="Open Sans" panose="020B0606030504020204" pitchFamily="34" charset="0"/>
                <a:cs typeface="Open Sans" panose="020B0606030504020204" pitchFamily="34" charset="0"/>
              </a:rPr>
              <a:t>Taliotis </a:t>
            </a:r>
            <a:r>
              <a:rPr lang="en-GB" sz="1000" dirty="0">
                <a:latin typeface="Open Sans" panose="020B0606030504020204" pitchFamily="34" charset="0"/>
                <a:ea typeface="Open Sans" panose="020B0606030504020204" pitchFamily="34" charset="0"/>
                <a:cs typeface="Open Sans" panose="020B0606030504020204" pitchFamily="34" charset="0"/>
              </a:rPr>
              <a:t>et al. (2018),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imagen</a:t>
            </a:r>
            <a:r>
              <a:rPr lang="en-GB" sz="1000" dirty="0">
                <a:latin typeface="Open Sans" panose="020B0606030504020204" pitchFamily="34" charset="0"/>
                <a:ea typeface="Open Sans" panose="020B0606030504020204" pitchFamily="34" charset="0"/>
                <a:cs typeface="Open Sans" panose="020B0606030504020204" pitchFamily="34" charset="0"/>
              </a:rPr>
              <a:t>, con licencia </a:t>
            </a:r>
            <a:r>
              <a:rPr lang="en-GB" sz="1000" dirty="0">
                <a:latin typeface="Open Sans" panose="020B0606030504020204" pitchFamily="34" charset="0"/>
                <a:ea typeface="Open Sans" panose="020B0606030504020204" pitchFamily="34" charset="0"/>
                <a:cs typeface="Open Sans" panose="020B0606030504020204" pitchFamily="34" charset="0"/>
                <a:hlinkClick r:id="rId8"/>
              </a:rPr>
              <a:t>CC BY 4.0</a:t>
            </a:r>
            <a:r>
              <a:rPr lang="en-GB" sz="1000" dirty="0">
                <a:latin typeface="Open Sans" panose="020B0606030504020204" pitchFamily="34" charset="0"/>
                <a:ea typeface="Open Sans" panose="020B0606030504020204" pitchFamily="34" charset="0"/>
                <a:cs typeface="Open Sans" panose="020B0606030504020204" pitchFamily="34" charset="0"/>
              </a:rPr>
              <a:t>; realizada con imágenes de: D Harris, </a:t>
            </a:r>
            <a:r>
              <a:rPr lang="en-GB" sz="1000" dirty="0">
                <a:latin typeface="Open Sans" panose="020B0606030504020204" pitchFamily="34" charset="0"/>
                <a:ea typeface="Open Sans" panose="020B0606030504020204" pitchFamily="34" charset="0"/>
                <a:cs typeface="Open Sans" panose="020B0606030504020204" pitchFamily="34" charset="0"/>
                <a:hlinkClick r:id="rId9"/>
              </a:rPr>
              <a:t>imagen</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0"/>
              </a:rPr>
              <a:t>CC BY SA 2.0</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err="1">
                <a:latin typeface="Open Sans" panose="020B0606030504020204" pitchFamily="34" charset="0"/>
                <a:ea typeface="Open Sans" panose="020B0606030504020204" pitchFamily="34" charset="0"/>
                <a:cs typeface="Open Sans" panose="020B0606030504020204" pitchFamily="34" charset="0"/>
              </a:rPr>
              <a:t>Zygimantus</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1"/>
              </a:rPr>
              <a:t>imagen</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2"/>
              </a:rPr>
              <a:t>CC BY SA 4.0</a:t>
            </a:r>
            <a:r>
              <a:rPr lang="en-GB" sz="1000" dirty="0">
                <a:latin typeface="Open Sans" panose="020B0606030504020204" pitchFamily="34" charset="0"/>
                <a:ea typeface="Open Sans" panose="020B0606030504020204" pitchFamily="34" charset="0"/>
                <a:cs typeface="Open Sans" panose="020B0606030504020204" pitchFamily="34" charset="0"/>
              </a:rPr>
              <a:t>; Party Pop, </a:t>
            </a:r>
            <a:r>
              <a:rPr lang="en-GB" sz="1000" dirty="0">
                <a:latin typeface="Open Sans" panose="020B0606030504020204" pitchFamily="34" charset="0"/>
                <a:ea typeface="Open Sans" panose="020B0606030504020204" pitchFamily="34" charset="0"/>
                <a:cs typeface="Open Sans" panose="020B0606030504020204" pitchFamily="34" charset="0"/>
                <a:hlinkClick r:id="rId13"/>
              </a:rPr>
              <a:t>imagen</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4"/>
              </a:rPr>
              <a:t>CC BY-SA 3.0</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sp>
        <p:nvSpPr>
          <p:cNvPr id="10" name="Oval 9">
            <a:extLst>
              <a:ext uri="{FF2B5EF4-FFF2-40B4-BE49-F238E27FC236}">
                <a16:creationId xmlns:a16="http://schemas.microsoft.com/office/drawing/2014/main" id="{CFBB345F-7E06-0945-B000-C6884F9BA6E7}"/>
              </a:ext>
            </a:extLst>
          </p:cNvPr>
          <p:cNvSpPr/>
          <p:nvPr/>
        </p:nvSpPr>
        <p:spPr>
          <a:xfrm>
            <a:off x="9503309" y="1831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5_Slide10.mp3" descr="Track2_Lecture5_Slide10.mp3">
            <a:hlinkClick r:id="" action="ppaction://media"/>
            <a:extLst>
              <a:ext uri="{FF2B5EF4-FFF2-40B4-BE49-F238E27FC236}">
                <a16:creationId xmlns:a16="http://schemas.microsoft.com/office/drawing/2014/main" id="{3DDFAE94-56F5-8B43-AEDC-69D967A1CCD6}"/>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567604" y="254519"/>
            <a:ext cx="812800" cy="812800"/>
          </a:xfrm>
          <a:prstGeom prst="rect">
            <a:avLst/>
          </a:prstGeom>
        </p:spPr>
      </p:pic>
    </p:spTree>
    <p:extLst>
      <p:ext uri="{BB962C8B-B14F-4D97-AF65-F5344CB8AC3E}">
        <p14:creationId xmlns:p14="http://schemas.microsoft.com/office/powerpoint/2010/main" val="58772688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56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10</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5.2.3 Definir la capacidad y la actividad</a:t>
            </a:r>
          </a:p>
        </p:txBody>
      </p:sp>
      <p:sp>
        <p:nvSpPr>
          <p:cNvPr id="2" name="Title 10">
            <a:extLst>
              <a:ext uri="{FF2B5EF4-FFF2-40B4-BE49-F238E27FC236}">
                <a16:creationId xmlns:a16="http://schemas.microsoft.com/office/drawing/2014/main" id="{0750D092-CF17-4EA3-8A3C-87323950148A}"/>
              </a:ext>
            </a:extLst>
          </p:cNvPr>
          <p:cNvSpPr txBox="1">
            <a:spLocks/>
          </p:cNvSpPr>
          <p:nvPr/>
        </p:nvSpPr>
        <p:spPr>
          <a:xfrm>
            <a:off x="887215" y="4640"/>
            <a:ext cx="910260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5.2. Ratios de actividad de entrada y salida </a:t>
            </a:r>
          </a:p>
        </p:txBody>
      </p:sp>
      <p:pic>
        <p:nvPicPr>
          <p:cNvPr id="7" name="Picture 8" descr="Text&#10;&#10;Description automatically generated">
            <a:extLst>
              <a:ext uri="{FF2B5EF4-FFF2-40B4-BE49-F238E27FC236}">
                <a16:creationId xmlns:a16="http://schemas.microsoft.com/office/drawing/2014/main" id="{00DC7E55-4784-40EB-99AA-4AE6D57264BA}"/>
              </a:ext>
            </a:extLst>
          </p:cNvPr>
          <p:cNvPicPr>
            <a:picLocks noChangeAspect="1"/>
          </p:cNvPicPr>
          <p:nvPr/>
        </p:nvPicPr>
        <p:blipFill>
          <a:blip r:embed="rId6"/>
          <a:stretch>
            <a:fillRect/>
          </a:stretch>
        </p:blipFill>
        <p:spPr>
          <a:xfrm>
            <a:off x="2999117" y="1750862"/>
            <a:ext cx="5819062" cy="4193316"/>
          </a:xfrm>
          <a:prstGeom prst="rect">
            <a:avLst/>
          </a:prstGeom>
        </p:spPr>
      </p:pic>
      <p:sp>
        <p:nvSpPr>
          <p:cNvPr id="9" name="TextBox 8">
            <a:extLst>
              <a:ext uri="{FF2B5EF4-FFF2-40B4-BE49-F238E27FC236}">
                <a16:creationId xmlns:a16="http://schemas.microsoft.com/office/drawing/2014/main" id="{52D9226E-48D5-421F-999F-16A1A12DAB31}"/>
              </a:ext>
            </a:extLst>
          </p:cNvPr>
          <p:cNvSpPr txBox="1"/>
          <p:nvPr/>
        </p:nvSpPr>
        <p:spPr>
          <a:xfrm>
            <a:off x="3127309" y="5996728"/>
            <a:ext cx="492552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panose="020B0606030504020204" pitchFamily="34" charset="0"/>
                <a:ea typeface="Open Sans" panose="020B0606030504020204" pitchFamily="34" charset="0"/>
                <a:cs typeface="Open Sans" panose="020B0606030504020204" pitchFamily="34" charset="0"/>
              </a:rPr>
              <a:t>(</a:t>
            </a:r>
            <a:r>
              <a:rPr lang="en-GB" sz="1000" dirty="0" err="1">
                <a:latin typeface="Open Sans" panose="020B0606030504020204" pitchFamily="34" charset="0"/>
                <a:ea typeface="Open Sans" panose="020B0606030504020204" pitchFamily="34" charset="0"/>
                <a:cs typeface="Open Sans" panose="020B0606030504020204" pitchFamily="34" charset="0"/>
              </a:rPr>
              <a:t>Taliotis </a:t>
            </a:r>
            <a:r>
              <a:rPr lang="en-GB" sz="1000" dirty="0">
                <a:latin typeface="Open Sans" panose="020B0606030504020204" pitchFamily="34" charset="0"/>
                <a:ea typeface="Open Sans" panose="020B0606030504020204" pitchFamily="34" charset="0"/>
                <a:cs typeface="Open Sans" panose="020B0606030504020204" pitchFamily="34" charset="0"/>
              </a:rPr>
              <a:t>et al. (2018),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imagen</a:t>
            </a:r>
            <a:r>
              <a:rPr lang="en-GB" sz="1000" dirty="0">
                <a:latin typeface="Open Sans" panose="020B0606030504020204" pitchFamily="34" charset="0"/>
                <a:ea typeface="Open Sans" panose="020B0606030504020204" pitchFamily="34" charset="0"/>
                <a:cs typeface="Open Sans" panose="020B0606030504020204" pitchFamily="34" charset="0"/>
              </a:rPr>
              <a:t>, con licencia </a:t>
            </a:r>
            <a:r>
              <a:rPr lang="en-GB" sz="1000" dirty="0">
                <a:latin typeface="Open Sans" panose="020B0606030504020204" pitchFamily="34" charset="0"/>
                <a:ea typeface="Open Sans" panose="020B0606030504020204" pitchFamily="34" charset="0"/>
                <a:cs typeface="Open Sans" panose="020B0606030504020204" pitchFamily="34" charset="0"/>
                <a:hlinkClick r:id="rId8"/>
              </a:rPr>
              <a:t>CC BY 4.0</a:t>
            </a:r>
            <a:r>
              <a:rPr lang="en-GB" sz="1000" dirty="0">
                <a:latin typeface="Open Sans" panose="020B0606030504020204" pitchFamily="34" charset="0"/>
                <a:ea typeface="Open Sans" panose="020B0606030504020204" pitchFamily="34" charset="0"/>
                <a:cs typeface="Open Sans" panose="020B0606030504020204" pitchFamily="34" charset="0"/>
              </a:rPr>
              <a:t>; realizado con imágenes de: A. Engels, </a:t>
            </a:r>
            <a:r>
              <a:rPr lang="en-GB" sz="1000" dirty="0">
                <a:latin typeface="Open Sans" panose="020B0606030504020204" pitchFamily="34" charset="0"/>
                <a:ea typeface="Open Sans" panose="020B0606030504020204" pitchFamily="34" charset="0"/>
                <a:cs typeface="Open Sans" panose="020B0606030504020204" pitchFamily="34" charset="0"/>
                <a:hlinkClick r:id="rId9"/>
              </a:rPr>
              <a:t>imagen</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0"/>
              </a:rPr>
              <a:t>CC BY 2.0</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err="1">
                <a:latin typeface="Open Sans" panose="020B0606030504020204" pitchFamily="34" charset="0"/>
                <a:ea typeface="Open Sans" panose="020B0606030504020204" pitchFamily="34" charset="0"/>
                <a:cs typeface="Open Sans" panose="020B0606030504020204" pitchFamily="34" charset="0"/>
              </a:rPr>
              <a:t>Turaids</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1"/>
              </a:rPr>
              <a:t>imagen</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2"/>
              </a:rPr>
              <a:t>CC-BY-SA 4.0</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sp>
        <p:nvSpPr>
          <p:cNvPr id="10" name="Oval 9">
            <a:extLst>
              <a:ext uri="{FF2B5EF4-FFF2-40B4-BE49-F238E27FC236}">
                <a16:creationId xmlns:a16="http://schemas.microsoft.com/office/drawing/2014/main" id="{62F9A331-18B7-AB45-B3DA-03661CE84D38}"/>
              </a:ext>
            </a:extLst>
          </p:cNvPr>
          <p:cNvSpPr/>
          <p:nvPr/>
        </p:nvSpPr>
        <p:spPr>
          <a:xfrm>
            <a:off x="9619184" y="25224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5_Slide11.mp3" descr="Track2_Lecture5_Slide11.mp3">
            <a:hlinkClick r:id="" action="ppaction://media"/>
            <a:extLst>
              <a:ext uri="{FF2B5EF4-FFF2-40B4-BE49-F238E27FC236}">
                <a16:creationId xmlns:a16="http://schemas.microsoft.com/office/drawing/2014/main" id="{431A35EB-75CF-1D45-B328-88FBBD540426}"/>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690549" y="323605"/>
            <a:ext cx="812800" cy="812800"/>
          </a:xfrm>
          <a:prstGeom prst="rect">
            <a:avLst/>
          </a:prstGeom>
        </p:spPr>
      </p:pic>
    </p:spTree>
    <p:extLst>
      <p:ext uri="{BB962C8B-B14F-4D97-AF65-F5344CB8AC3E}">
        <p14:creationId xmlns:p14="http://schemas.microsoft.com/office/powerpoint/2010/main" val="1149640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92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11</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6" y="2035187"/>
            <a:ext cx="8851145"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5.2.4. Introducción de límites de actividad y capacidad </a:t>
            </a:r>
          </a:p>
        </p:txBody>
      </p:sp>
      <p:sp>
        <p:nvSpPr>
          <p:cNvPr id="2" name="Title 10">
            <a:extLst>
              <a:ext uri="{FF2B5EF4-FFF2-40B4-BE49-F238E27FC236}">
                <a16:creationId xmlns:a16="http://schemas.microsoft.com/office/drawing/2014/main" id="{A4E5ADCD-8145-4EBE-B67D-428859585F96}"/>
              </a:ext>
            </a:extLst>
          </p:cNvPr>
          <p:cNvSpPr txBox="1">
            <a:spLocks/>
          </p:cNvSpPr>
          <p:nvPr/>
        </p:nvSpPr>
        <p:spPr>
          <a:xfrm>
            <a:off x="784346" y="328216"/>
            <a:ext cx="846252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5.2. Ratios de actividad de entrada y salida </a:t>
            </a:r>
          </a:p>
        </p:txBody>
      </p:sp>
      <p:pic>
        <p:nvPicPr>
          <p:cNvPr id="11" name="Picture 11" descr="Graphical user interface, text, application&#10;&#10;Description automatically generated">
            <a:extLst>
              <a:ext uri="{FF2B5EF4-FFF2-40B4-BE49-F238E27FC236}">
                <a16:creationId xmlns:a16="http://schemas.microsoft.com/office/drawing/2014/main" id="{4E9CD508-133F-43EA-9F30-7514A397FAF7}"/>
              </a:ext>
            </a:extLst>
          </p:cNvPr>
          <p:cNvPicPr>
            <a:picLocks noGrp="1" noChangeAspect="1"/>
          </p:cNvPicPr>
          <p:nvPr>
            <p:ph idx="1"/>
          </p:nvPr>
        </p:nvPicPr>
        <p:blipFill>
          <a:blip r:embed="rId6"/>
          <a:stretch>
            <a:fillRect/>
          </a:stretch>
        </p:blipFill>
        <p:spPr>
          <a:xfrm>
            <a:off x="1169811" y="3234038"/>
            <a:ext cx="9852377" cy="2033057"/>
          </a:xfrm>
        </p:spPr>
      </p:pic>
      <p:sp>
        <p:nvSpPr>
          <p:cNvPr id="7" name="Oval 6">
            <a:extLst>
              <a:ext uri="{FF2B5EF4-FFF2-40B4-BE49-F238E27FC236}">
                <a16:creationId xmlns:a16="http://schemas.microsoft.com/office/drawing/2014/main" id="{FFACD68E-33F7-2945-A0BB-54BCCA8EABE4}"/>
              </a:ext>
            </a:extLst>
          </p:cNvPr>
          <p:cNvSpPr/>
          <p:nvPr/>
        </p:nvSpPr>
        <p:spPr>
          <a:xfrm>
            <a:off x="9428870" y="34760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5_Slide12.mp3" descr="Track2_Lecture5_Slide12.mp3">
            <a:hlinkClick r:id="" action="ppaction://media"/>
            <a:extLst>
              <a:ext uri="{FF2B5EF4-FFF2-40B4-BE49-F238E27FC236}">
                <a16:creationId xmlns:a16="http://schemas.microsoft.com/office/drawing/2014/main" id="{4187A620-EA06-4441-8657-93F154CC6FF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500235" y="418971"/>
            <a:ext cx="812800" cy="812800"/>
          </a:xfrm>
          <a:prstGeom prst="rect">
            <a:avLst/>
          </a:prstGeom>
        </p:spPr>
      </p:pic>
    </p:spTree>
    <p:extLst>
      <p:ext uri="{BB962C8B-B14F-4D97-AF65-F5344CB8AC3E}">
        <p14:creationId xmlns:p14="http://schemas.microsoft.com/office/powerpoint/2010/main" val="372016737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78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37669"/>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13</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4" y="1725162"/>
            <a:ext cx="8131055"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5.2.5. Capacidad y actividad de las centrales eléctricas </a:t>
            </a:r>
          </a:p>
        </p:txBody>
      </p:sp>
      <p:sp>
        <p:nvSpPr>
          <p:cNvPr id="2" name="Title 10">
            <a:extLst>
              <a:ext uri="{FF2B5EF4-FFF2-40B4-BE49-F238E27FC236}">
                <a16:creationId xmlns:a16="http://schemas.microsoft.com/office/drawing/2014/main" id="{1C67DD6E-02B6-4C5C-9E1C-002AD2A4F458}"/>
              </a:ext>
            </a:extLst>
          </p:cNvPr>
          <p:cNvSpPr txBox="1">
            <a:spLocks/>
          </p:cNvSpPr>
          <p:nvPr/>
        </p:nvSpPr>
        <p:spPr>
          <a:xfrm>
            <a:off x="854580" y="255243"/>
            <a:ext cx="968553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5.2. Ratios de actividad de entrada y salida </a:t>
            </a:r>
          </a:p>
        </p:txBody>
      </p:sp>
      <p:pic>
        <p:nvPicPr>
          <p:cNvPr id="3" name="Picture 3" descr="Graphical user interface, text&#10;&#10;Description automatically generated">
            <a:extLst>
              <a:ext uri="{FF2B5EF4-FFF2-40B4-BE49-F238E27FC236}">
                <a16:creationId xmlns:a16="http://schemas.microsoft.com/office/drawing/2014/main" id="{E3E3E523-49CF-4902-811A-C7744A069EE1}"/>
              </a:ext>
            </a:extLst>
          </p:cNvPr>
          <p:cNvPicPr>
            <a:picLocks noChangeAspect="1"/>
          </p:cNvPicPr>
          <p:nvPr/>
        </p:nvPicPr>
        <p:blipFill>
          <a:blip r:embed="rId6"/>
          <a:stretch>
            <a:fillRect/>
          </a:stretch>
        </p:blipFill>
        <p:spPr>
          <a:xfrm>
            <a:off x="1245683" y="2206422"/>
            <a:ext cx="8968595" cy="3433632"/>
          </a:xfrm>
          <a:prstGeom prst="rect">
            <a:avLst/>
          </a:prstGeom>
        </p:spPr>
      </p:pic>
      <p:sp>
        <p:nvSpPr>
          <p:cNvPr id="4" name="TextBox 3">
            <a:extLst>
              <a:ext uri="{FF2B5EF4-FFF2-40B4-BE49-F238E27FC236}">
                <a16:creationId xmlns:a16="http://schemas.microsoft.com/office/drawing/2014/main" id="{430F7197-A5C2-4D44-98B7-5560C442967B}"/>
              </a:ext>
            </a:extLst>
          </p:cNvPr>
          <p:cNvSpPr txBox="1"/>
          <p:nvPr/>
        </p:nvSpPr>
        <p:spPr>
          <a:xfrm>
            <a:off x="1500203" y="5991502"/>
            <a:ext cx="895597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panose="020B0606030504020204" pitchFamily="34" charset="0"/>
                <a:ea typeface="Open Sans" panose="020B0606030504020204" pitchFamily="34" charset="0"/>
                <a:cs typeface="Open Sans" panose="020B0606030504020204" pitchFamily="34" charset="0"/>
              </a:rPr>
              <a:t>(</a:t>
            </a:r>
            <a:r>
              <a:rPr lang="en-GB" sz="1000" dirty="0" err="1">
                <a:latin typeface="Open Sans" panose="020B0606030504020204" pitchFamily="34" charset="0"/>
                <a:ea typeface="Open Sans" panose="020B0606030504020204" pitchFamily="34" charset="0"/>
                <a:cs typeface="Open Sans" panose="020B0606030504020204" pitchFamily="34" charset="0"/>
              </a:rPr>
              <a:t>Taliotis </a:t>
            </a:r>
            <a:r>
              <a:rPr lang="en-GB" sz="1000" dirty="0">
                <a:latin typeface="Open Sans" panose="020B0606030504020204" pitchFamily="34" charset="0"/>
                <a:ea typeface="Open Sans" panose="020B0606030504020204" pitchFamily="34" charset="0"/>
                <a:cs typeface="Open Sans" panose="020B0606030504020204" pitchFamily="34" charset="0"/>
              </a:rPr>
              <a:t>et al. (2018),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imagen</a:t>
            </a:r>
            <a:r>
              <a:rPr lang="en-GB" sz="1000" dirty="0">
                <a:latin typeface="Open Sans" panose="020B0606030504020204" pitchFamily="34" charset="0"/>
                <a:ea typeface="Open Sans" panose="020B0606030504020204" pitchFamily="34" charset="0"/>
                <a:cs typeface="Open Sans" panose="020B0606030504020204" pitchFamily="34" charset="0"/>
              </a:rPr>
              <a:t>, con licencia </a:t>
            </a:r>
            <a:r>
              <a:rPr lang="en-GB" sz="1000" dirty="0">
                <a:latin typeface="Open Sans" panose="020B0606030504020204" pitchFamily="34" charset="0"/>
                <a:ea typeface="Open Sans" panose="020B0606030504020204" pitchFamily="34" charset="0"/>
                <a:cs typeface="Open Sans" panose="020B0606030504020204" pitchFamily="34" charset="0"/>
                <a:hlinkClick r:id="rId8"/>
              </a:rPr>
              <a:t>CC BY 4.0</a:t>
            </a:r>
            <a:r>
              <a:rPr lang="en-GB" sz="1000" dirty="0">
                <a:latin typeface="Open Sans" panose="020B0606030504020204" pitchFamily="34" charset="0"/>
                <a:ea typeface="Open Sans" panose="020B0606030504020204" pitchFamily="34" charset="0"/>
                <a:cs typeface="Open Sans" panose="020B0606030504020204" pitchFamily="34" charset="0"/>
              </a:rPr>
              <a:t>; realizada con imágenes de: D Harris, </a:t>
            </a:r>
            <a:r>
              <a:rPr lang="en-GB" sz="1000" dirty="0">
                <a:latin typeface="Open Sans" panose="020B0606030504020204" pitchFamily="34" charset="0"/>
                <a:ea typeface="Open Sans" panose="020B0606030504020204" pitchFamily="34" charset="0"/>
                <a:cs typeface="Open Sans" panose="020B0606030504020204" pitchFamily="34" charset="0"/>
                <a:hlinkClick r:id="rId9"/>
              </a:rPr>
              <a:t>imagen</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0"/>
              </a:rPr>
              <a:t>CC BY SA 2.0</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err="1">
                <a:latin typeface="Open Sans" panose="020B0606030504020204" pitchFamily="34" charset="0"/>
                <a:ea typeface="Open Sans" panose="020B0606030504020204" pitchFamily="34" charset="0"/>
                <a:cs typeface="Open Sans" panose="020B0606030504020204" pitchFamily="34" charset="0"/>
              </a:rPr>
              <a:t>Zygimantus</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1"/>
              </a:rPr>
              <a:t>imagen</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2"/>
              </a:rPr>
              <a:t>CC BY SA 4.0</a:t>
            </a:r>
            <a:r>
              <a:rPr lang="en-GB" sz="1000" dirty="0">
                <a:latin typeface="Open Sans" panose="020B0606030504020204" pitchFamily="34" charset="0"/>
                <a:ea typeface="Open Sans" panose="020B0606030504020204" pitchFamily="34" charset="0"/>
                <a:cs typeface="Open Sans" panose="020B0606030504020204" pitchFamily="34" charset="0"/>
              </a:rPr>
              <a:t>; Party Pop, </a:t>
            </a:r>
            <a:r>
              <a:rPr lang="en-GB" sz="1000" dirty="0">
                <a:latin typeface="Open Sans" panose="020B0606030504020204" pitchFamily="34" charset="0"/>
                <a:ea typeface="Open Sans" panose="020B0606030504020204" pitchFamily="34" charset="0"/>
                <a:cs typeface="Open Sans" panose="020B0606030504020204" pitchFamily="34" charset="0"/>
                <a:hlinkClick r:id="rId13"/>
              </a:rPr>
              <a:t>imagen</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4"/>
              </a:rPr>
              <a:t>CC BY-SA 3.0</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sp>
        <p:nvSpPr>
          <p:cNvPr id="9" name="Oval 8">
            <a:extLst>
              <a:ext uri="{FF2B5EF4-FFF2-40B4-BE49-F238E27FC236}">
                <a16:creationId xmlns:a16="http://schemas.microsoft.com/office/drawing/2014/main" id="{D73AF720-BC7F-B540-A451-9ABAE48352E7}"/>
              </a:ext>
            </a:extLst>
          </p:cNvPr>
          <p:cNvSpPr/>
          <p:nvPr/>
        </p:nvSpPr>
        <p:spPr>
          <a:xfrm>
            <a:off x="10575798" y="41818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Track2_Lecture5_Slide13.mp3" descr="Track2_Lecture5_Slide13.mp3">
            <a:hlinkClick r:id="" action="ppaction://media"/>
            <a:extLst>
              <a:ext uri="{FF2B5EF4-FFF2-40B4-BE49-F238E27FC236}">
                <a16:creationId xmlns:a16="http://schemas.microsoft.com/office/drawing/2014/main" id="{F2D41759-62A4-1042-8CC1-3D03E7B1ECEF}"/>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0647163" y="576819"/>
            <a:ext cx="812800" cy="812800"/>
          </a:xfrm>
          <a:prstGeom prst="rect">
            <a:avLst/>
          </a:prstGeom>
        </p:spPr>
      </p:pic>
    </p:spTree>
    <p:extLst>
      <p:ext uri="{BB962C8B-B14F-4D97-AF65-F5344CB8AC3E}">
        <p14:creationId xmlns:p14="http://schemas.microsoft.com/office/powerpoint/2010/main" val="173296601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28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Nombre del curso</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NÚMERO Y NOMBRE DE LA MINI CONFERENCIA</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conferencia Objetivo de aprendizaje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335319"/>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Conferencia 5.2 Referencias</a:t>
            </a:r>
          </a:p>
        </p:txBody>
      </p:sp>
      <p:sp>
        <p:nvSpPr>
          <p:cNvPr id="4" name="TextBox 3">
            <a:extLst>
              <a:ext uri="{FF2B5EF4-FFF2-40B4-BE49-F238E27FC236}">
                <a16:creationId xmlns:a16="http://schemas.microsoft.com/office/drawing/2014/main" id="{72C0FB74-285C-49EB-98F3-CA364BC4F097}"/>
              </a:ext>
            </a:extLst>
          </p:cNvPr>
          <p:cNvSpPr txBox="1"/>
          <p:nvPr/>
        </p:nvSpPr>
        <p:spPr>
          <a:xfrm>
            <a:off x="929196" y="1820940"/>
            <a:ext cx="5302928"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err="1">
                <a:latin typeface="Open Sans" panose="020B0606030504020204" pitchFamily="34" charset="0"/>
                <a:ea typeface="Open Sans" panose="020B0606030504020204" pitchFamily="34" charset="0"/>
                <a:cs typeface="Open Sans" panose="020B0606030504020204" pitchFamily="34" charset="0"/>
              </a:rPr>
              <a:t>Taliotis</a:t>
            </a:r>
            <a:r>
              <a:rPr lang="en-GB" dirty="0">
                <a:latin typeface="Open Sans" panose="020B0606030504020204" pitchFamily="34" charset="0"/>
                <a:ea typeface="Open Sans" panose="020B0606030504020204" pitchFamily="34" charset="0"/>
                <a:cs typeface="Open Sans" panose="020B0606030504020204" pitchFamily="34" charset="0"/>
              </a:rPr>
              <a:t>, Constantinos, </a:t>
            </a:r>
            <a:r>
              <a:rPr lang="en-GB" dirty="0" err="1">
                <a:latin typeface="Open Sans" panose="020B0606030504020204" pitchFamily="34" charset="0"/>
                <a:ea typeface="Open Sans" panose="020B0606030504020204" pitchFamily="34" charset="0"/>
                <a:cs typeface="Open Sans" panose="020B0606030504020204" pitchFamily="34" charset="0"/>
              </a:rPr>
              <a:t>Gardumi</a:t>
            </a:r>
            <a:r>
              <a:rPr lang="en-GB" dirty="0">
                <a:latin typeface="Open Sans" panose="020B0606030504020204" pitchFamily="34" charset="0"/>
                <a:ea typeface="Open Sans" panose="020B0606030504020204" pitchFamily="34" charset="0"/>
                <a:cs typeface="Open Sans" panose="020B0606030504020204" pitchFamily="34" charset="0"/>
              </a:rPr>
              <a:t>, Francesco, Shivakumar, Abhishek, Sridharan, Vignesh, Ramos, Eunice, Beltramo, Agnese, ... Howells, Mark. (2018, diciembre). Representación del suministro de energía primaria en </a:t>
            </a:r>
            <a:r>
              <a:rPr lang="en-GB" dirty="0" err="1">
                <a:latin typeface="Open Sans" panose="020B0606030504020204" pitchFamily="34" charset="0"/>
                <a:ea typeface="Open Sans" panose="020B0606030504020204" pitchFamily="34" charset="0"/>
                <a:cs typeface="Open Sans" panose="020B0606030504020204" pitchFamily="34" charset="0"/>
              </a:rPr>
              <a:t>OSeMOSYS</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err="1">
                <a:latin typeface="Open Sans" panose="020B0606030504020204" pitchFamily="34" charset="0"/>
                <a:ea typeface="Open Sans" panose="020B0606030504020204" pitchFamily="34" charset="0"/>
                <a:cs typeface="Open Sans" panose="020B0606030504020204" pitchFamily="34" charset="0"/>
              </a:rPr>
              <a:t>Zenodo. </a:t>
            </a:r>
            <a:r>
              <a:rPr lang="en-GB" dirty="0">
                <a:latin typeface="Open Sans" panose="020B0606030504020204" pitchFamily="34" charset="0"/>
                <a:ea typeface="Open Sans" panose="020B0606030504020204" pitchFamily="34" charset="0"/>
                <a:cs typeface="Open Sans" panose="020B0606030504020204" pitchFamily="34" charset="0"/>
                <a:hlinkClick r:id="rId3"/>
              </a:rPr>
              <a:t>http://doi.org/10.5281/zenodo.4558799</a:t>
            </a:r>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GB"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91342558"/>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771530" y="2001584"/>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5.3.1. Relación entre capacidad y actividad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745726" y="347606"/>
            <a:ext cx="1006272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5.3. Relación entre capacidad y actividad y costes </a:t>
            </a:r>
          </a:p>
        </p:txBody>
      </p:sp>
      <p:pic>
        <p:nvPicPr>
          <p:cNvPr id="4" name="Picture 9" descr="Graphical user interface, text&#10;&#10;Description automatically generated">
            <a:extLst>
              <a:ext uri="{FF2B5EF4-FFF2-40B4-BE49-F238E27FC236}">
                <a16:creationId xmlns:a16="http://schemas.microsoft.com/office/drawing/2014/main" id="{F48ABFEA-6BE1-4360-A1F5-8FC72E4E59A1}"/>
              </a:ext>
            </a:extLst>
          </p:cNvPr>
          <p:cNvPicPr>
            <a:picLocks noGrp="1" noChangeAspect="1"/>
          </p:cNvPicPr>
          <p:nvPr>
            <p:ph idx="1"/>
          </p:nvPr>
        </p:nvPicPr>
        <p:blipFill>
          <a:blip r:embed="rId6"/>
          <a:stretch>
            <a:fillRect/>
          </a:stretch>
        </p:blipFill>
        <p:spPr>
          <a:xfrm>
            <a:off x="1612901" y="2584362"/>
            <a:ext cx="8328376" cy="3677706"/>
          </a:xfrm>
        </p:spPr>
      </p:pic>
      <p:sp>
        <p:nvSpPr>
          <p:cNvPr id="7" name="Oval 6">
            <a:extLst>
              <a:ext uri="{FF2B5EF4-FFF2-40B4-BE49-F238E27FC236}">
                <a16:creationId xmlns:a16="http://schemas.microsoft.com/office/drawing/2014/main" id="{DA3CC4CB-EB5F-FC47-A174-F52BAF0635D3}"/>
              </a:ext>
            </a:extLst>
          </p:cNvPr>
          <p:cNvSpPr/>
          <p:nvPr/>
        </p:nvSpPr>
        <p:spPr>
          <a:xfrm>
            <a:off x="9985005" y="41024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5_Slide15.mp3" descr="Track2_Lecture5_Slide15.mp3">
            <a:hlinkClick r:id="" action="ppaction://media"/>
            <a:extLst>
              <a:ext uri="{FF2B5EF4-FFF2-40B4-BE49-F238E27FC236}">
                <a16:creationId xmlns:a16="http://schemas.microsoft.com/office/drawing/2014/main" id="{96051B7F-4749-334F-B86F-A9DD4DD487A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127735" y="507626"/>
            <a:ext cx="812800" cy="812800"/>
          </a:xfrm>
          <a:prstGeom prst="rect">
            <a:avLst/>
          </a:prstGeom>
        </p:spPr>
      </p:pic>
    </p:spTree>
    <p:extLst>
      <p:ext uri="{BB962C8B-B14F-4D97-AF65-F5344CB8AC3E}">
        <p14:creationId xmlns:p14="http://schemas.microsoft.com/office/powerpoint/2010/main" val="13666139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89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22650" y="-464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16</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4" y="1389619"/>
            <a:ext cx="7856735"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5.3.2. Introducción de los costes tecnológicos en OSeMOSYS </a:t>
            </a:r>
          </a:p>
        </p:txBody>
      </p:sp>
      <p:sp>
        <p:nvSpPr>
          <p:cNvPr id="2" name="Title 10">
            <a:extLst>
              <a:ext uri="{FF2B5EF4-FFF2-40B4-BE49-F238E27FC236}">
                <a16:creationId xmlns:a16="http://schemas.microsoft.com/office/drawing/2014/main" id="{EC68B2B9-045E-4F95-AAE8-F144D361814F}"/>
              </a:ext>
            </a:extLst>
          </p:cNvPr>
          <p:cNvSpPr txBox="1">
            <a:spLocks/>
          </p:cNvSpPr>
          <p:nvPr/>
        </p:nvSpPr>
        <p:spPr>
          <a:xfrm>
            <a:off x="887214" y="63474"/>
            <a:ext cx="930834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5.3. Relación entre capacidad y actividad y costes </a:t>
            </a:r>
          </a:p>
        </p:txBody>
      </p:sp>
      <p:pic>
        <p:nvPicPr>
          <p:cNvPr id="11" name="Picture 11" descr="Diagram&#10;&#10;Description automatically generated">
            <a:extLst>
              <a:ext uri="{FF2B5EF4-FFF2-40B4-BE49-F238E27FC236}">
                <a16:creationId xmlns:a16="http://schemas.microsoft.com/office/drawing/2014/main" id="{8BB1A98F-D7F0-4FB1-9F1E-1A746FD70A53}"/>
              </a:ext>
            </a:extLst>
          </p:cNvPr>
          <p:cNvPicPr>
            <a:picLocks noGrp="1" noChangeAspect="1"/>
          </p:cNvPicPr>
          <p:nvPr>
            <p:ph idx="1"/>
          </p:nvPr>
        </p:nvPicPr>
        <p:blipFill rotWithShape="1">
          <a:blip r:embed="rId6"/>
          <a:srcRect l="249" t="14094" r="-340" b="12752"/>
          <a:stretch/>
        </p:blipFill>
        <p:spPr>
          <a:xfrm>
            <a:off x="1225709" y="2764456"/>
            <a:ext cx="9106474" cy="3372637"/>
          </a:xfrm>
        </p:spPr>
      </p:pic>
      <p:sp>
        <p:nvSpPr>
          <p:cNvPr id="3" name="TextBox 2">
            <a:extLst>
              <a:ext uri="{FF2B5EF4-FFF2-40B4-BE49-F238E27FC236}">
                <a16:creationId xmlns:a16="http://schemas.microsoft.com/office/drawing/2014/main" id="{2908C958-FC06-47E7-8A6B-E4CDC6F75831}"/>
              </a:ext>
            </a:extLst>
          </p:cNvPr>
          <p:cNvSpPr txBox="1"/>
          <p:nvPr/>
        </p:nvSpPr>
        <p:spPr>
          <a:xfrm>
            <a:off x="1962064" y="6142025"/>
            <a:ext cx="4827916"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panose="020B0606030504020204" pitchFamily="34" charset="0"/>
                <a:ea typeface="Open Sans" panose="020B0606030504020204" pitchFamily="34" charset="0"/>
                <a:cs typeface="Open Sans" panose="020B0606030504020204" pitchFamily="34" charset="0"/>
              </a:rPr>
              <a:t>(</a:t>
            </a:r>
            <a:r>
              <a:rPr lang="en-GB" sz="1000" dirty="0" err="1">
                <a:latin typeface="Open Sans" panose="020B0606030504020204" pitchFamily="34" charset="0"/>
                <a:ea typeface="Open Sans" panose="020B0606030504020204" pitchFamily="34" charset="0"/>
                <a:cs typeface="Open Sans" panose="020B0606030504020204" pitchFamily="34" charset="0"/>
              </a:rPr>
              <a:t>Taliotis </a:t>
            </a:r>
            <a:r>
              <a:rPr lang="en-GB" sz="1000" dirty="0">
                <a:latin typeface="Open Sans" panose="020B0606030504020204" pitchFamily="34" charset="0"/>
                <a:ea typeface="Open Sans" panose="020B0606030504020204" pitchFamily="34" charset="0"/>
                <a:cs typeface="Open Sans" panose="020B0606030504020204" pitchFamily="34" charset="0"/>
              </a:rPr>
              <a:t>et al. (2018),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imagen</a:t>
            </a:r>
            <a:r>
              <a:rPr lang="en-GB" sz="1000" dirty="0">
                <a:latin typeface="Open Sans" panose="020B0606030504020204" pitchFamily="34" charset="0"/>
                <a:ea typeface="Open Sans" panose="020B0606030504020204" pitchFamily="34" charset="0"/>
                <a:cs typeface="Open Sans" panose="020B0606030504020204" pitchFamily="34" charset="0"/>
              </a:rPr>
              <a:t>, con licencia </a:t>
            </a:r>
            <a:r>
              <a:rPr lang="en-GB" sz="1000" dirty="0">
                <a:latin typeface="Open Sans" panose="020B0606030504020204" pitchFamily="34" charset="0"/>
                <a:ea typeface="Open Sans" panose="020B0606030504020204" pitchFamily="34" charset="0"/>
                <a:cs typeface="Open Sans" panose="020B0606030504020204" pitchFamily="34" charset="0"/>
                <a:hlinkClick r:id="rId8"/>
              </a:rPr>
              <a:t>CC BY 4.0</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sp>
        <p:nvSpPr>
          <p:cNvPr id="9" name="Rectangle 8">
            <a:extLst>
              <a:ext uri="{FF2B5EF4-FFF2-40B4-BE49-F238E27FC236}">
                <a16:creationId xmlns:a16="http://schemas.microsoft.com/office/drawing/2014/main" id="{8DFA67F4-87F5-49DA-9AE2-409F6E69AD1D}"/>
              </a:ext>
            </a:extLst>
          </p:cNvPr>
          <p:cNvSpPr/>
          <p:nvPr/>
        </p:nvSpPr>
        <p:spPr>
          <a:xfrm>
            <a:off x="887215" y="2043549"/>
            <a:ext cx="4359155" cy="1015663"/>
          </a:xfrm>
          <a:prstGeom prst="rect">
            <a:avLst/>
          </a:prstGeom>
          <a:solidFill>
            <a:schemeClr val="bg1"/>
          </a:solidFill>
        </p:spPr>
        <p:txBody>
          <a:bodyPr wrap="square" lIns="91440" tIns="45720" rIns="91440" bIns="45720" anchor="t">
            <a:spAutoFit/>
          </a:bodyPr>
          <a:lstStyle/>
          <a:p>
            <a:pPr>
              <a:spcAft>
                <a:spcPts val="1200"/>
              </a:spcAft>
            </a:pPr>
            <a:r>
              <a:rPr lang="en-ZA" sz="2000" dirty="0">
                <a:latin typeface="Open Sans"/>
                <a:ea typeface="Open Sans" panose="020B0606030504020204" pitchFamily="34" charset="0"/>
                <a:cs typeface="Open Sans" panose="020B0606030504020204" pitchFamily="34" charset="0"/>
              </a:rPr>
              <a:t>En OSeMOSYS, los costes se dividen en costes de capital, costes fijos y costes variables</a:t>
            </a:r>
            <a:endParaRPr lang="en-ZA" sz="2000"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10" name="Oval 9">
            <a:extLst>
              <a:ext uri="{FF2B5EF4-FFF2-40B4-BE49-F238E27FC236}">
                <a16:creationId xmlns:a16="http://schemas.microsoft.com/office/drawing/2014/main" id="{B17EF140-69B1-8F49-A2B0-2A4E93CC06B6}"/>
              </a:ext>
            </a:extLst>
          </p:cNvPr>
          <p:cNvSpPr/>
          <p:nvPr/>
        </p:nvSpPr>
        <p:spPr>
          <a:xfrm>
            <a:off x="9854418" y="8561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5_Slide16.mp3" descr="Track2_Lecture5_Slide16.mp3">
            <a:hlinkClick r:id="" action="ppaction://media"/>
            <a:extLst>
              <a:ext uri="{FF2B5EF4-FFF2-40B4-BE49-F238E27FC236}">
                <a16:creationId xmlns:a16="http://schemas.microsoft.com/office/drawing/2014/main" id="{289C9B53-9A13-1C47-BE37-941CEC82108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925783" y="156980"/>
            <a:ext cx="812800" cy="812800"/>
          </a:xfrm>
          <a:prstGeom prst="rect">
            <a:avLst/>
          </a:prstGeom>
        </p:spPr>
      </p:pic>
    </p:spTree>
    <p:extLst>
      <p:ext uri="{BB962C8B-B14F-4D97-AF65-F5344CB8AC3E}">
        <p14:creationId xmlns:p14="http://schemas.microsoft.com/office/powerpoint/2010/main" val="9648915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95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17</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5.3.3. Costes de capital </a:t>
            </a:r>
          </a:p>
        </p:txBody>
      </p:sp>
      <p:sp>
        <p:nvSpPr>
          <p:cNvPr id="2" name="Title 10">
            <a:extLst>
              <a:ext uri="{FF2B5EF4-FFF2-40B4-BE49-F238E27FC236}">
                <a16:creationId xmlns:a16="http://schemas.microsoft.com/office/drawing/2014/main" id="{59F66F03-CB3C-432E-8E54-DDCC2FB6A012}"/>
              </a:ext>
            </a:extLst>
          </p:cNvPr>
          <p:cNvSpPr txBox="1">
            <a:spLocks/>
          </p:cNvSpPr>
          <p:nvPr/>
        </p:nvSpPr>
        <p:spPr>
          <a:xfrm>
            <a:off x="887215" y="4640"/>
            <a:ext cx="946836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5.3. Relación entre capacidad y actividad y costes </a:t>
            </a:r>
          </a:p>
        </p:txBody>
      </p:sp>
      <p:pic>
        <p:nvPicPr>
          <p:cNvPr id="11" name="Picture 11" descr="Graphical user interface&#10;&#10;Description automatically generated">
            <a:extLst>
              <a:ext uri="{FF2B5EF4-FFF2-40B4-BE49-F238E27FC236}">
                <a16:creationId xmlns:a16="http://schemas.microsoft.com/office/drawing/2014/main" id="{E9834D60-8E4F-4CB1-BAC2-46049277BF77}"/>
              </a:ext>
            </a:extLst>
          </p:cNvPr>
          <p:cNvPicPr>
            <a:picLocks noGrp="1" noChangeAspect="1"/>
          </p:cNvPicPr>
          <p:nvPr>
            <p:ph idx="1"/>
          </p:nvPr>
        </p:nvPicPr>
        <p:blipFill rotWithShape="1">
          <a:blip r:embed="rId6"/>
          <a:srcRect l="21676" t="30195" r="22040" b="9416"/>
          <a:stretch/>
        </p:blipFill>
        <p:spPr>
          <a:xfrm>
            <a:off x="2506690" y="1952625"/>
            <a:ext cx="6630019" cy="4010649"/>
          </a:xfrm>
        </p:spPr>
      </p:pic>
      <p:sp>
        <p:nvSpPr>
          <p:cNvPr id="3" name="TextBox 2">
            <a:extLst>
              <a:ext uri="{FF2B5EF4-FFF2-40B4-BE49-F238E27FC236}">
                <a16:creationId xmlns:a16="http://schemas.microsoft.com/office/drawing/2014/main" id="{044B6929-D00C-4C51-92F3-B3156633E7AD}"/>
              </a:ext>
            </a:extLst>
          </p:cNvPr>
          <p:cNvSpPr txBox="1"/>
          <p:nvPr/>
        </p:nvSpPr>
        <p:spPr>
          <a:xfrm>
            <a:off x="2506690" y="6135927"/>
            <a:ext cx="4827916"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panose="020B0606030504020204" pitchFamily="34" charset="0"/>
                <a:ea typeface="Open Sans" panose="020B0606030504020204" pitchFamily="34" charset="0"/>
                <a:cs typeface="Open Sans" panose="020B0606030504020204" pitchFamily="34" charset="0"/>
              </a:rPr>
              <a:t>(</a:t>
            </a:r>
            <a:r>
              <a:rPr lang="en-GB" sz="1000" dirty="0" err="1">
                <a:latin typeface="Open Sans" panose="020B0606030504020204" pitchFamily="34" charset="0"/>
                <a:ea typeface="Open Sans" panose="020B0606030504020204" pitchFamily="34" charset="0"/>
                <a:cs typeface="Open Sans" panose="020B0606030504020204" pitchFamily="34" charset="0"/>
              </a:rPr>
              <a:t>Pappis </a:t>
            </a:r>
            <a:r>
              <a:rPr lang="en-GB" sz="1000" dirty="0">
                <a:latin typeface="Open Sans" panose="020B0606030504020204" pitchFamily="34" charset="0"/>
                <a:ea typeface="Open Sans" panose="020B0606030504020204" pitchFamily="34" charset="0"/>
                <a:cs typeface="Open Sans" panose="020B0606030504020204" pitchFamily="34" charset="0"/>
              </a:rPr>
              <a:t>et al. (2019),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imagen con </a:t>
            </a:r>
            <a:r>
              <a:rPr lang="en-GB" sz="1000" dirty="0">
                <a:latin typeface="Open Sans" panose="020B0606030504020204" pitchFamily="34" charset="0"/>
                <a:ea typeface="Open Sans" panose="020B0606030504020204" pitchFamily="34" charset="0"/>
                <a:cs typeface="Open Sans" panose="020B0606030504020204" pitchFamily="34" charset="0"/>
              </a:rPr>
              <a:t>licencia </a:t>
            </a:r>
            <a:r>
              <a:rPr lang="en-GB" sz="1000" dirty="0">
                <a:latin typeface="Open Sans" panose="020B0606030504020204" pitchFamily="34" charset="0"/>
                <a:ea typeface="Open Sans" panose="020B0606030504020204" pitchFamily="34" charset="0"/>
                <a:cs typeface="Open Sans" panose="020B0606030504020204" pitchFamily="34" charset="0"/>
                <a:hlinkClick r:id="rId8"/>
              </a:rPr>
              <a:t>CC BY 4.0</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sp>
        <p:nvSpPr>
          <p:cNvPr id="9" name="Oval 8">
            <a:extLst>
              <a:ext uri="{FF2B5EF4-FFF2-40B4-BE49-F238E27FC236}">
                <a16:creationId xmlns:a16="http://schemas.microsoft.com/office/drawing/2014/main" id="{E5AC2BFE-30C9-F647-93BF-3AAB80E5DB26}"/>
              </a:ext>
            </a:extLst>
          </p:cNvPr>
          <p:cNvSpPr/>
          <p:nvPr/>
        </p:nvSpPr>
        <p:spPr>
          <a:xfrm>
            <a:off x="10284215" y="34760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5_Slide17.mp3" descr="Track2_Lecture5_Slide17.mp3">
            <a:hlinkClick r:id="" action="ppaction://media"/>
            <a:extLst>
              <a:ext uri="{FF2B5EF4-FFF2-40B4-BE49-F238E27FC236}">
                <a16:creationId xmlns:a16="http://schemas.microsoft.com/office/drawing/2014/main" id="{995FE098-7987-544A-926C-FF58943158A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355580" y="418971"/>
            <a:ext cx="812800" cy="812800"/>
          </a:xfrm>
          <a:prstGeom prst="rect">
            <a:avLst/>
          </a:prstGeom>
        </p:spPr>
      </p:pic>
    </p:spTree>
    <p:extLst>
      <p:ext uri="{BB962C8B-B14F-4D97-AF65-F5344CB8AC3E}">
        <p14:creationId xmlns:p14="http://schemas.microsoft.com/office/powerpoint/2010/main" val="340393587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27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18</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5.3.4. Costes fijos </a:t>
            </a:r>
          </a:p>
        </p:txBody>
      </p:sp>
      <p:sp>
        <p:nvSpPr>
          <p:cNvPr id="2" name="Title 10">
            <a:extLst>
              <a:ext uri="{FF2B5EF4-FFF2-40B4-BE49-F238E27FC236}">
                <a16:creationId xmlns:a16="http://schemas.microsoft.com/office/drawing/2014/main" id="{016B19BA-B68E-41C6-8000-D5900CC1280E}"/>
              </a:ext>
            </a:extLst>
          </p:cNvPr>
          <p:cNvSpPr txBox="1">
            <a:spLocks/>
          </p:cNvSpPr>
          <p:nvPr/>
        </p:nvSpPr>
        <p:spPr>
          <a:xfrm>
            <a:off x="887216" y="4640"/>
            <a:ext cx="91026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5.3. Relación entre capacidad y actividad y costes </a:t>
            </a:r>
          </a:p>
        </p:txBody>
      </p:sp>
      <p:pic>
        <p:nvPicPr>
          <p:cNvPr id="11" name="Picture 11" descr="Graphical user interface, application, table, Excel&#10;&#10;Description automatically generated">
            <a:extLst>
              <a:ext uri="{FF2B5EF4-FFF2-40B4-BE49-F238E27FC236}">
                <a16:creationId xmlns:a16="http://schemas.microsoft.com/office/drawing/2014/main" id="{D76856B8-B0FA-4904-B56C-048851B27541}"/>
              </a:ext>
            </a:extLst>
          </p:cNvPr>
          <p:cNvPicPr>
            <a:picLocks noGrp="1" noChangeAspect="1"/>
          </p:cNvPicPr>
          <p:nvPr>
            <p:ph idx="1"/>
          </p:nvPr>
        </p:nvPicPr>
        <p:blipFill rotWithShape="1">
          <a:blip r:embed="rId6"/>
          <a:srcRect l="16469" t="36276" r="34661" b="12028"/>
          <a:stretch/>
        </p:blipFill>
        <p:spPr>
          <a:xfrm>
            <a:off x="2502313" y="1925379"/>
            <a:ext cx="6529987" cy="3883297"/>
          </a:xfrm>
        </p:spPr>
      </p:pic>
      <p:sp>
        <p:nvSpPr>
          <p:cNvPr id="3" name="TextBox 2">
            <a:extLst>
              <a:ext uri="{FF2B5EF4-FFF2-40B4-BE49-F238E27FC236}">
                <a16:creationId xmlns:a16="http://schemas.microsoft.com/office/drawing/2014/main" id="{0C66FF13-DF40-4A3E-818E-C20CABCE2BD8}"/>
              </a:ext>
            </a:extLst>
          </p:cNvPr>
          <p:cNvSpPr txBox="1"/>
          <p:nvPr/>
        </p:nvSpPr>
        <p:spPr>
          <a:xfrm>
            <a:off x="2952664" y="6144921"/>
            <a:ext cx="6265651"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50" dirty="0">
                <a:latin typeface="Open Sans" panose="020B0606030504020204" pitchFamily="34" charset="0"/>
                <a:ea typeface="Open Sans" panose="020B0606030504020204" pitchFamily="34" charset="0"/>
                <a:cs typeface="Open Sans" panose="020B0606030504020204" pitchFamily="34" charset="0"/>
              </a:rPr>
              <a:t>(Creado con datos de </a:t>
            </a:r>
            <a:r>
              <a:rPr lang="en-GB" sz="1050" dirty="0" err="1">
                <a:latin typeface="Open Sans" panose="020B0606030504020204" pitchFamily="34" charset="0"/>
                <a:ea typeface="Open Sans" panose="020B0606030504020204" pitchFamily="34" charset="0"/>
                <a:cs typeface="Open Sans" panose="020B0606030504020204" pitchFamily="34" charset="0"/>
              </a:rPr>
              <a:t>Pappis </a:t>
            </a:r>
            <a:r>
              <a:rPr lang="en-GB" sz="1050" dirty="0">
                <a:latin typeface="Open Sans" panose="020B0606030504020204" pitchFamily="34" charset="0"/>
                <a:ea typeface="Open Sans" panose="020B0606030504020204" pitchFamily="34" charset="0"/>
                <a:cs typeface="Open Sans" panose="020B0606030504020204" pitchFamily="34" charset="0"/>
              </a:rPr>
              <a:t>et al. (2019), </a:t>
            </a:r>
            <a:r>
              <a:rPr lang="en-GB" sz="1050" dirty="0">
                <a:latin typeface="Open Sans" panose="020B0606030504020204" pitchFamily="34" charset="0"/>
                <a:ea typeface="Open Sans" panose="020B0606030504020204" pitchFamily="34" charset="0"/>
                <a:cs typeface="Open Sans" panose="020B0606030504020204" pitchFamily="34" charset="0"/>
                <a:hlinkClick r:id="rId7"/>
              </a:rPr>
              <a:t>informe con </a:t>
            </a:r>
            <a:r>
              <a:rPr lang="en-GB" sz="1050" dirty="0">
                <a:latin typeface="Open Sans" panose="020B0606030504020204" pitchFamily="34" charset="0"/>
                <a:ea typeface="Open Sans" panose="020B0606030504020204" pitchFamily="34" charset="0"/>
                <a:cs typeface="Open Sans" panose="020B0606030504020204" pitchFamily="34" charset="0"/>
              </a:rPr>
              <a:t>licencia </a:t>
            </a:r>
            <a:r>
              <a:rPr lang="en-GB" sz="1050" dirty="0">
                <a:latin typeface="Open Sans" panose="020B0606030504020204" pitchFamily="34" charset="0"/>
                <a:ea typeface="Open Sans" panose="020B0606030504020204" pitchFamily="34" charset="0"/>
                <a:cs typeface="Open Sans" panose="020B0606030504020204" pitchFamily="34" charset="0"/>
                <a:hlinkClick r:id="rId8"/>
              </a:rPr>
              <a:t>CC BY 4.0</a:t>
            </a:r>
            <a:r>
              <a:rPr lang="en-GB" sz="1050" dirty="0">
                <a:latin typeface="Open Sans" panose="020B0606030504020204" pitchFamily="34" charset="0"/>
                <a:ea typeface="Open Sans" panose="020B0606030504020204" pitchFamily="34" charset="0"/>
                <a:cs typeface="Open Sans" panose="020B0606030504020204" pitchFamily="34" charset="0"/>
              </a:rPr>
              <a:t>)</a:t>
            </a:r>
          </a:p>
        </p:txBody>
      </p:sp>
      <p:sp>
        <p:nvSpPr>
          <p:cNvPr id="9" name="Oval 8">
            <a:extLst>
              <a:ext uri="{FF2B5EF4-FFF2-40B4-BE49-F238E27FC236}">
                <a16:creationId xmlns:a16="http://schemas.microsoft.com/office/drawing/2014/main" id="{F3A31D95-5137-FB49-B8DC-5669299B2155}"/>
              </a:ext>
            </a:extLst>
          </p:cNvPr>
          <p:cNvSpPr/>
          <p:nvPr/>
        </p:nvSpPr>
        <p:spPr>
          <a:xfrm>
            <a:off x="9888485" y="48954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5_Slide18.mp3" descr="Track2_Lecture5_Slide18.mp3">
            <a:hlinkClick r:id="" action="ppaction://media"/>
            <a:extLst>
              <a:ext uri="{FF2B5EF4-FFF2-40B4-BE49-F238E27FC236}">
                <a16:creationId xmlns:a16="http://schemas.microsoft.com/office/drawing/2014/main" id="{B54784AE-39E5-D545-8A5B-41821DABA1D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989820" y="560914"/>
            <a:ext cx="812800" cy="812800"/>
          </a:xfrm>
          <a:prstGeom prst="rect">
            <a:avLst/>
          </a:prstGeom>
        </p:spPr>
      </p:pic>
    </p:spTree>
    <p:extLst>
      <p:ext uri="{BB962C8B-B14F-4D97-AF65-F5344CB8AC3E}">
        <p14:creationId xmlns:p14="http://schemas.microsoft.com/office/powerpoint/2010/main" val="326076522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97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22650" y="-84658"/>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19</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5.3.5. Costes variables </a:t>
            </a:r>
          </a:p>
        </p:txBody>
      </p:sp>
      <p:sp>
        <p:nvSpPr>
          <p:cNvPr id="2" name="Title 10">
            <a:extLst>
              <a:ext uri="{FF2B5EF4-FFF2-40B4-BE49-F238E27FC236}">
                <a16:creationId xmlns:a16="http://schemas.microsoft.com/office/drawing/2014/main" id="{C2C0F352-3D82-456C-8AB1-A4586DB4F9E4}"/>
              </a:ext>
            </a:extLst>
          </p:cNvPr>
          <p:cNvSpPr txBox="1">
            <a:spLocks/>
          </p:cNvSpPr>
          <p:nvPr/>
        </p:nvSpPr>
        <p:spPr>
          <a:xfrm>
            <a:off x="887216" y="4640"/>
            <a:ext cx="941121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5.3. Relación entre capacidad y actividad y costes </a:t>
            </a:r>
          </a:p>
        </p:txBody>
      </p:sp>
      <p:pic>
        <p:nvPicPr>
          <p:cNvPr id="11" name="Picture 11" descr="Graphical user interface, chart&#10;&#10;Description automatically generated">
            <a:extLst>
              <a:ext uri="{FF2B5EF4-FFF2-40B4-BE49-F238E27FC236}">
                <a16:creationId xmlns:a16="http://schemas.microsoft.com/office/drawing/2014/main" id="{5FCBFA90-62C2-423C-AA2B-F91E763B1F61}"/>
              </a:ext>
            </a:extLst>
          </p:cNvPr>
          <p:cNvPicPr>
            <a:picLocks noGrp="1" noChangeAspect="1"/>
          </p:cNvPicPr>
          <p:nvPr>
            <p:ph idx="1"/>
          </p:nvPr>
        </p:nvPicPr>
        <p:blipFill rotWithShape="1">
          <a:blip r:embed="rId6"/>
          <a:srcRect l="21311" t="26948" r="22404" b="12338"/>
          <a:stretch/>
        </p:blipFill>
        <p:spPr>
          <a:xfrm>
            <a:off x="2639924" y="1867959"/>
            <a:ext cx="6906998" cy="4180000"/>
          </a:xfrm>
        </p:spPr>
      </p:pic>
      <p:sp>
        <p:nvSpPr>
          <p:cNvPr id="3" name="TextBox 2">
            <a:extLst>
              <a:ext uri="{FF2B5EF4-FFF2-40B4-BE49-F238E27FC236}">
                <a16:creationId xmlns:a16="http://schemas.microsoft.com/office/drawing/2014/main" id="{7743EA26-0DEB-48E2-BEFC-22A3E23A4FDF}"/>
              </a:ext>
            </a:extLst>
          </p:cNvPr>
          <p:cNvSpPr txBox="1"/>
          <p:nvPr/>
        </p:nvSpPr>
        <p:spPr>
          <a:xfrm>
            <a:off x="2618904" y="6146457"/>
            <a:ext cx="3477096"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panose="020B0606030504020204" pitchFamily="34" charset="0"/>
                <a:ea typeface="Open Sans" panose="020B0606030504020204" pitchFamily="34" charset="0"/>
                <a:cs typeface="Open Sans" panose="020B0606030504020204" pitchFamily="34" charset="0"/>
              </a:rPr>
              <a:t>(</a:t>
            </a:r>
            <a:r>
              <a:rPr lang="en-GB" sz="1000" dirty="0" err="1">
                <a:latin typeface="Open Sans" panose="020B0606030504020204" pitchFamily="34" charset="0"/>
                <a:ea typeface="Open Sans" panose="020B0606030504020204" pitchFamily="34" charset="0"/>
                <a:cs typeface="Open Sans" panose="020B0606030504020204" pitchFamily="34" charset="0"/>
              </a:rPr>
              <a:t>Pappis </a:t>
            </a:r>
            <a:r>
              <a:rPr lang="en-GB" sz="1000" dirty="0">
                <a:latin typeface="Open Sans" panose="020B0606030504020204" pitchFamily="34" charset="0"/>
                <a:ea typeface="Open Sans" panose="020B0606030504020204" pitchFamily="34" charset="0"/>
                <a:cs typeface="Open Sans" panose="020B0606030504020204" pitchFamily="34" charset="0"/>
              </a:rPr>
              <a:t>et al. (2019),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imagen con </a:t>
            </a:r>
            <a:r>
              <a:rPr lang="en-GB" sz="1000" dirty="0">
                <a:latin typeface="Open Sans" panose="020B0606030504020204" pitchFamily="34" charset="0"/>
                <a:ea typeface="Open Sans" panose="020B0606030504020204" pitchFamily="34" charset="0"/>
                <a:cs typeface="Open Sans" panose="020B0606030504020204" pitchFamily="34" charset="0"/>
              </a:rPr>
              <a:t>licencia </a:t>
            </a:r>
            <a:r>
              <a:rPr lang="en-GB" sz="1000" dirty="0">
                <a:latin typeface="Open Sans" panose="020B0606030504020204" pitchFamily="34" charset="0"/>
                <a:ea typeface="Open Sans" panose="020B0606030504020204" pitchFamily="34" charset="0"/>
                <a:cs typeface="Open Sans" panose="020B0606030504020204" pitchFamily="34" charset="0"/>
                <a:hlinkClick r:id="rId8"/>
              </a:rPr>
              <a:t>CC BY 4.0</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sp>
        <p:nvSpPr>
          <p:cNvPr id="9" name="Oval 8">
            <a:extLst>
              <a:ext uri="{FF2B5EF4-FFF2-40B4-BE49-F238E27FC236}">
                <a16:creationId xmlns:a16="http://schemas.microsoft.com/office/drawing/2014/main" id="{48E50D66-4951-0E4B-95E8-C4C3FF537FE3}"/>
              </a:ext>
            </a:extLst>
          </p:cNvPr>
          <p:cNvSpPr/>
          <p:nvPr/>
        </p:nvSpPr>
        <p:spPr>
          <a:xfrm>
            <a:off x="9819125" y="21141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5_Slide19.mp3" descr="Track2_Lecture5_Slide19.mp3">
            <a:hlinkClick r:id="" action="ppaction://media"/>
            <a:extLst>
              <a:ext uri="{FF2B5EF4-FFF2-40B4-BE49-F238E27FC236}">
                <a16:creationId xmlns:a16="http://schemas.microsoft.com/office/drawing/2014/main" id="{63DADAF1-2C93-D94A-AE48-6FFEC77AC49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892030" y="276241"/>
            <a:ext cx="812800" cy="812800"/>
          </a:xfrm>
          <a:prstGeom prst="rect">
            <a:avLst/>
          </a:prstGeom>
        </p:spPr>
      </p:pic>
    </p:spTree>
    <p:extLst>
      <p:ext uri="{BB962C8B-B14F-4D97-AF65-F5344CB8AC3E}">
        <p14:creationId xmlns:p14="http://schemas.microsoft.com/office/powerpoint/2010/main" val="235098128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76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Nombre del curso</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NÚMERO Y NOMBRE DE LA MINI CONFERENCIA</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conferencia Objetivo de aprendizaje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5"/>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8" name="Title 10">
            <a:extLst>
              <a:ext uri="{FF2B5EF4-FFF2-40B4-BE49-F238E27FC236}">
                <a16:creationId xmlns:a16="http://schemas.microsoft.com/office/drawing/2014/main" id="{6557CF9A-6914-444F-AC1E-3F0D640570C2}"/>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Resultados del aprendizaje</a:t>
            </a:r>
          </a:p>
        </p:txBody>
      </p:sp>
      <p:sp>
        <p:nvSpPr>
          <p:cNvPr id="18" name="Content Placeholder 13">
            <a:extLst>
              <a:ext uri="{FF2B5EF4-FFF2-40B4-BE49-F238E27FC236}">
                <a16:creationId xmlns:a16="http://schemas.microsoft.com/office/drawing/2014/main" id="{C955E120-6C4A-409B-B2BB-F331E08FAC4E}"/>
              </a:ext>
            </a:extLst>
          </p:cNvPr>
          <p:cNvSpPr txBox="1">
            <a:spLocks/>
          </p:cNvSpPr>
          <p:nvPr/>
        </p:nvSpPr>
        <p:spPr>
          <a:xfrm>
            <a:off x="865021" y="1425005"/>
            <a:ext cx="5993532" cy="3490271"/>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000" b="1" dirty="0">
                <a:solidFill>
                  <a:schemeClr val="accent5">
                    <a:lumMod val="60000"/>
                    <a:lumOff val="40000"/>
                  </a:schemeClr>
                </a:solidFill>
                <a:latin typeface="Open Sans"/>
                <a:ea typeface="+mn-lt"/>
                <a:cs typeface="+mn-lt"/>
              </a:rPr>
              <a:t>Al final de esta conferencia, serás capaz de:</a:t>
            </a:r>
            <a:endParaRPr lang="en-US" sz="2000" b="1" dirty="0">
              <a:solidFill>
                <a:schemeClr val="accent5">
                  <a:lumMod val="60000"/>
                  <a:lumOff val="40000"/>
                </a:schemeClr>
              </a:solidFill>
              <a:latin typeface="Open Sans"/>
              <a:cs typeface="Calibri" panose="020F0502020204030204"/>
            </a:endParaRPr>
          </a:p>
          <a:p>
            <a:pPr>
              <a:lnSpc>
                <a:spcPct val="110000"/>
              </a:lnSpc>
              <a:spcBef>
                <a:spcPts val="1000"/>
              </a:spcBef>
            </a:pPr>
            <a:r>
              <a:rPr lang="en-GB" sz="2000" dirty="0">
                <a:latin typeface="Open Sans"/>
                <a:ea typeface="+mn-lt"/>
                <a:cs typeface="+mn-lt"/>
              </a:rPr>
              <a:t>OIT1: Comprender la representación general de las tecnologías en OSeMOSYS </a:t>
            </a:r>
          </a:p>
          <a:p>
            <a:pPr>
              <a:lnSpc>
                <a:spcPct val="110000"/>
              </a:lnSpc>
              <a:spcBef>
                <a:spcPts val="1000"/>
              </a:spcBef>
            </a:pPr>
            <a:r>
              <a:rPr lang="en-US" sz="2000" dirty="0">
                <a:latin typeface="Open Sans"/>
                <a:ea typeface="+mn-lt"/>
                <a:cs typeface="+mn-lt"/>
              </a:rPr>
              <a:t>OIT2: Comprender los parámetros tecnológicos: Relación de actividad de entrada, relación de actividad de salida y capacidad de la unidad de actividad</a:t>
            </a:r>
            <a:endParaRPr lang="en-US" sz="2000" dirty="0">
              <a:latin typeface="Open Sans"/>
              <a:cs typeface="Calibri"/>
            </a:endParaRPr>
          </a:p>
          <a:p>
            <a:pPr>
              <a:lnSpc>
                <a:spcPct val="110000"/>
              </a:lnSpc>
              <a:spcBef>
                <a:spcPts val="1000"/>
              </a:spcBef>
            </a:pPr>
            <a:r>
              <a:rPr lang="en-US" sz="2000" dirty="0">
                <a:latin typeface="Open Sans"/>
                <a:ea typeface="+mn-lt"/>
                <a:cs typeface="+mn-lt"/>
              </a:rPr>
              <a:t>OIT3: Comprender cómo se representan los costes tecnológicos en OSeMOSYS  </a:t>
            </a:r>
          </a:p>
          <a:p>
            <a:pPr>
              <a:lnSpc>
                <a:spcPct val="110000"/>
              </a:lnSpc>
              <a:spcBef>
                <a:spcPts val="1000"/>
              </a:spcBef>
            </a:pPr>
            <a:r>
              <a:rPr lang="en-US" sz="2000" dirty="0">
                <a:latin typeface="Open Sans"/>
                <a:ea typeface="+mn-lt"/>
                <a:cs typeface="+mn-lt"/>
              </a:rPr>
              <a:t>OIT4: Aprender a representar las tecnologías de suministro de energía primaria en OSeMOSYS</a:t>
            </a:r>
            <a:endParaRPr lang="en-US" sz="2000" b="1" dirty="0">
              <a:latin typeface="Open Sans"/>
              <a:cs typeface="Calibri"/>
            </a:endParaRPr>
          </a:p>
        </p:txBody>
      </p:sp>
      <p:sp>
        <p:nvSpPr>
          <p:cNvPr id="11" name="Oval 10">
            <a:extLst>
              <a:ext uri="{FF2B5EF4-FFF2-40B4-BE49-F238E27FC236}">
                <a16:creationId xmlns:a16="http://schemas.microsoft.com/office/drawing/2014/main" id="{83E8F940-CFDF-024B-97FD-2136437CCE0A}"/>
              </a:ext>
            </a:extLst>
          </p:cNvPr>
          <p:cNvSpPr/>
          <p:nvPr/>
        </p:nvSpPr>
        <p:spPr>
          <a:xfrm>
            <a:off x="9040127" y="63507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5_Slide2.mp3" descr="Track2_Lecture5_Slide2.mp3">
            <a:hlinkClick r:id="" action="ppaction://media"/>
            <a:extLst>
              <a:ext uri="{FF2B5EF4-FFF2-40B4-BE49-F238E27FC236}">
                <a16:creationId xmlns:a16="http://schemas.microsoft.com/office/drawing/2014/main" id="{6B331DB6-2A58-7749-A71F-BE22708269A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18876" y="706438"/>
            <a:ext cx="812800" cy="8128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Nombre del curso</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NÚMERO Y NOMBRE DE LA MINI CONFERENCIA</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conferencia Objetivo de aprendizaje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0"/>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157956"/>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Conferencia 5.3 Referencias</a:t>
            </a:r>
          </a:p>
        </p:txBody>
      </p:sp>
      <p:sp>
        <p:nvSpPr>
          <p:cNvPr id="2" name="TextBox 1">
            <a:extLst>
              <a:ext uri="{FF2B5EF4-FFF2-40B4-BE49-F238E27FC236}">
                <a16:creationId xmlns:a16="http://schemas.microsoft.com/office/drawing/2014/main" id="{99BCC9F0-7682-4B89-85FE-805EDE018B0E}"/>
              </a:ext>
            </a:extLst>
          </p:cNvPr>
          <p:cNvSpPr txBox="1"/>
          <p:nvPr/>
        </p:nvSpPr>
        <p:spPr>
          <a:xfrm>
            <a:off x="926038" y="1750018"/>
            <a:ext cx="5420143"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err="1">
                <a:latin typeface="Open Sans" panose="020B0606030504020204" pitchFamily="34" charset="0"/>
                <a:ea typeface="Open Sans" panose="020B0606030504020204" pitchFamily="34" charset="0"/>
                <a:cs typeface="Open Sans" panose="020B0606030504020204" pitchFamily="34" charset="0"/>
              </a:rPr>
              <a:t>Taliotis</a:t>
            </a:r>
            <a:r>
              <a:rPr lang="en-GB" dirty="0">
                <a:latin typeface="Open Sans" panose="020B0606030504020204" pitchFamily="34" charset="0"/>
                <a:ea typeface="Open Sans" panose="020B0606030504020204" pitchFamily="34" charset="0"/>
                <a:cs typeface="Open Sans" panose="020B0606030504020204" pitchFamily="34" charset="0"/>
              </a:rPr>
              <a:t>, Constantinos, </a:t>
            </a:r>
            <a:r>
              <a:rPr lang="en-GB" dirty="0" err="1">
                <a:latin typeface="Open Sans" panose="020B0606030504020204" pitchFamily="34" charset="0"/>
                <a:ea typeface="Open Sans" panose="020B0606030504020204" pitchFamily="34" charset="0"/>
                <a:cs typeface="Open Sans" panose="020B0606030504020204" pitchFamily="34" charset="0"/>
              </a:rPr>
              <a:t>Gardumi</a:t>
            </a:r>
            <a:r>
              <a:rPr lang="en-GB" dirty="0">
                <a:latin typeface="Open Sans" panose="020B0606030504020204" pitchFamily="34" charset="0"/>
                <a:ea typeface="Open Sans" panose="020B0606030504020204" pitchFamily="34" charset="0"/>
                <a:cs typeface="Open Sans" panose="020B0606030504020204" pitchFamily="34" charset="0"/>
              </a:rPr>
              <a:t>, Francesco, Shivakumar, Abhishek, Sridharan, Vignesh, Ramos, Eunice, Beltramo, Agnese, ... Howells, Mark. (2018, diciembre). Representación del suministro de energía primaria en </a:t>
            </a:r>
            <a:r>
              <a:rPr lang="en-GB" dirty="0" err="1">
                <a:latin typeface="Open Sans" panose="020B0606030504020204" pitchFamily="34" charset="0"/>
                <a:ea typeface="Open Sans" panose="020B0606030504020204" pitchFamily="34" charset="0"/>
                <a:cs typeface="Open Sans" panose="020B0606030504020204" pitchFamily="34" charset="0"/>
              </a:rPr>
              <a:t>OSeMOSYS</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err="1">
                <a:latin typeface="Open Sans" panose="020B0606030504020204" pitchFamily="34" charset="0"/>
                <a:ea typeface="Open Sans" panose="020B0606030504020204" pitchFamily="34" charset="0"/>
                <a:cs typeface="Open Sans" panose="020B0606030504020204" pitchFamily="34" charset="0"/>
              </a:rPr>
              <a:t>Zenodo. </a:t>
            </a:r>
            <a:r>
              <a:rPr lang="en-GB" dirty="0">
                <a:latin typeface="Open Sans" panose="020B0606030504020204" pitchFamily="34" charset="0"/>
                <a:ea typeface="Open Sans" panose="020B0606030504020204" pitchFamily="34" charset="0"/>
                <a:cs typeface="Open Sans" panose="020B0606030504020204" pitchFamily="34" charset="0"/>
                <a:hlinkClick r:id="rId3"/>
              </a:rPr>
              <a:t>http://doi.org/10.5281/zenodo.4558799</a:t>
            </a:r>
          </a:p>
          <a:p>
            <a:pPr marL="342900" indent="-342900">
              <a:buAutoNum type="arabicPeriod"/>
            </a:pPr>
            <a:r>
              <a:rPr lang="en-GB" dirty="0" err="1">
                <a:latin typeface="Open Sans" panose="020B0606030504020204" pitchFamily="34" charset="0"/>
                <a:ea typeface="Open Sans" panose="020B0606030504020204" pitchFamily="34" charset="0"/>
                <a:cs typeface="Open Sans" panose="020B0606030504020204" pitchFamily="34" charset="0"/>
              </a:rPr>
              <a:t>Pappis</a:t>
            </a:r>
            <a:r>
              <a:rPr lang="en-GB" dirty="0">
                <a:latin typeface="Open Sans" panose="020B0606030504020204" pitchFamily="34" charset="0"/>
                <a:ea typeface="Open Sans" panose="020B0606030504020204" pitchFamily="34" charset="0"/>
                <a:cs typeface="Open Sans" panose="020B0606030504020204" pitchFamily="34" charset="0"/>
              </a:rPr>
              <a:t>, I., Howells, M., Sridharan, V., Usher, W., Shivakumar, A., </a:t>
            </a:r>
            <a:r>
              <a:rPr lang="en-GB" dirty="0" err="1">
                <a:latin typeface="Open Sans" panose="020B0606030504020204" pitchFamily="34" charset="0"/>
                <a:ea typeface="Open Sans" panose="020B0606030504020204" pitchFamily="34" charset="0"/>
                <a:cs typeface="Open Sans" panose="020B0606030504020204" pitchFamily="34" charset="0"/>
              </a:rPr>
              <a:t>Gardumi</a:t>
            </a:r>
            <a:r>
              <a:rPr lang="en-GB" dirty="0">
                <a:latin typeface="Open Sans" panose="020B0606030504020204" pitchFamily="34" charset="0"/>
                <a:ea typeface="Open Sans" panose="020B0606030504020204" pitchFamily="34" charset="0"/>
                <a:cs typeface="Open Sans" panose="020B0606030504020204" pitchFamily="34" charset="0"/>
              </a:rPr>
              <a:t>, F. y Ramos, E., Energy projections for African countries, Hidalgo González, I., </a:t>
            </a:r>
            <a:r>
              <a:rPr lang="en-GB" dirty="0" err="1">
                <a:latin typeface="Open Sans" panose="020B0606030504020204" pitchFamily="34" charset="0"/>
                <a:ea typeface="Open Sans" panose="020B0606030504020204" pitchFamily="34" charset="0"/>
                <a:cs typeface="Open Sans" panose="020B0606030504020204" pitchFamily="34" charset="0"/>
              </a:rPr>
              <a:t>Medarac</a:t>
            </a:r>
            <a:r>
              <a:rPr lang="en-GB" dirty="0">
                <a:latin typeface="Open Sans" panose="020B0606030504020204" pitchFamily="34" charset="0"/>
                <a:ea typeface="Open Sans" panose="020B0606030504020204" pitchFamily="34" charset="0"/>
                <a:cs typeface="Open Sans" panose="020B0606030504020204" pitchFamily="34" charset="0"/>
              </a:rPr>
              <a:t>, H., González Sánchez, M. y Kougias, I., editor(es), EUR 29904 ES, Oficina de Publicaciones de la Unión Europea, Luxemburgo, 2019, ISBN 978-92-76-12391-0, doi:10.2760/678700, JRC118432 </a:t>
            </a:r>
          </a:p>
        </p:txBody>
      </p:sp>
    </p:spTree>
    <p:extLst>
      <p:ext uri="{BB962C8B-B14F-4D97-AF65-F5344CB8AC3E}">
        <p14:creationId xmlns:p14="http://schemas.microsoft.com/office/powerpoint/2010/main" val="1451157423"/>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8162192"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5.4.1. Introducción de tecnologías de suministro de energía primaria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9708395" cy="138318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5.4. Tecnologías de suministro de energía primaria </a:t>
            </a:r>
          </a:p>
        </p:txBody>
      </p:sp>
      <p:pic>
        <p:nvPicPr>
          <p:cNvPr id="4" name="Picture 9" descr="Diagram, schematic&#10;&#10;Description automatically generated">
            <a:extLst>
              <a:ext uri="{FF2B5EF4-FFF2-40B4-BE49-F238E27FC236}">
                <a16:creationId xmlns:a16="http://schemas.microsoft.com/office/drawing/2014/main" id="{9FB84ACD-F542-420C-98F7-56CF442358E0}"/>
              </a:ext>
            </a:extLst>
          </p:cNvPr>
          <p:cNvPicPr>
            <a:picLocks noGrp="1" noChangeAspect="1"/>
          </p:cNvPicPr>
          <p:nvPr>
            <p:ph idx="1"/>
          </p:nvPr>
        </p:nvPicPr>
        <p:blipFill>
          <a:blip r:embed="rId6"/>
          <a:stretch>
            <a:fillRect/>
          </a:stretch>
        </p:blipFill>
        <p:spPr>
          <a:xfrm>
            <a:off x="2052814" y="1917789"/>
            <a:ext cx="7931149" cy="4138787"/>
          </a:xfrm>
        </p:spPr>
      </p:pic>
      <p:sp>
        <p:nvSpPr>
          <p:cNvPr id="7" name="Oval 6">
            <a:extLst>
              <a:ext uri="{FF2B5EF4-FFF2-40B4-BE49-F238E27FC236}">
                <a16:creationId xmlns:a16="http://schemas.microsoft.com/office/drawing/2014/main" id="{FA876FA8-8494-664E-BE43-00F831E430EB}"/>
              </a:ext>
            </a:extLst>
          </p:cNvPr>
          <p:cNvSpPr/>
          <p:nvPr/>
        </p:nvSpPr>
        <p:spPr>
          <a:xfrm>
            <a:off x="10117845" y="20487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5_Slide21.mp3" descr="Track2_Lecture5_Slide21.mp3">
            <a:hlinkClick r:id="" action="ppaction://media"/>
            <a:extLst>
              <a:ext uri="{FF2B5EF4-FFF2-40B4-BE49-F238E27FC236}">
                <a16:creationId xmlns:a16="http://schemas.microsoft.com/office/drawing/2014/main" id="{D94FAAC1-1261-B041-BC50-9808F6BDF73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189210" y="276241"/>
            <a:ext cx="812800" cy="812800"/>
          </a:xfrm>
          <a:prstGeom prst="rect">
            <a:avLst/>
          </a:prstGeom>
        </p:spPr>
      </p:pic>
    </p:spTree>
    <p:extLst>
      <p:ext uri="{BB962C8B-B14F-4D97-AF65-F5344CB8AC3E}">
        <p14:creationId xmlns:p14="http://schemas.microsoft.com/office/powerpoint/2010/main" val="404770389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13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22650" y="37669"/>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19</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8360146"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5.4.2. Tecnologías de suministro de energía primaria en los sistemas energéticos de referencia </a:t>
            </a:r>
          </a:p>
        </p:txBody>
      </p:sp>
      <p:pic>
        <p:nvPicPr>
          <p:cNvPr id="4" name="Picture 9" descr="Diagram&#10;&#10;Description automatically generated">
            <a:extLst>
              <a:ext uri="{FF2B5EF4-FFF2-40B4-BE49-F238E27FC236}">
                <a16:creationId xmlns:a16="http://schemas.microsoft.com/office/drawing/2014/main" id="{96247DAE-8BD4-45BE-BAC2-DFEF68AE2B92}"/>
              </a:ext>
            </a:extLst>
          </p:cNvPr>
          <p:cNvPicPr>
            <a:picLocks noGrp="1" noChangeAspect="1"/>
          </p:cNvPicPr>
          <p:nvPr>
            <p:ph idx="1"/>
          </p:nvPr>
        </p:nvPicPr>
        <p:blipFill>
          <a:blip r:embed="rId6"/>
          <a:stretch>
            <a:fillRect/>
          </a:stretch>
        </p:blipFill>
        <p:spPr>
          <a:xfrm>
            <a:off x="3692878" y="2048845"/>
            <a:ext cx="4538133" cy="3792007"/>
          </a:xfrm>
        </p:spPr>
      </p:pic>
      <p:sp>
        <p:nvSpPr>
          <p:cNvPr id="11" name="Title 10">
            <a:extLst>
              <a:ext uri="{FF2B5EF4-FFF2-40B4-BE49-F238E27FC236}">
                <a16:creationId xmlns:a16="http://schemas.microsoft.com/office/drawing/2014/main" id="{FDA54BBF-A581-4315-85AE-52F72E03F3FD}"/>
              </a:ext>
            </a:extLst>
          </p:cNvPr>
          <p:cNvSpPr txBox="1">
            <a:spLocks/>
          </p:cNvSpPr>
          <p:nvPr/>
        </p:nvSpPr>
        <p:spPr>
          <a:xfrm>
            <a:off x="887216" y="4640"/>
            <a:ext cx="9605524" cy="138318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5.4. Tecnologías de suministro de energía primaria </a:t>
            </a:r>
          </a:p>
        </p:txBody>
      </p:sp>
      <p:sp>
        <p:nvSpPr>
          <p:cNvPr id="7" name="Oval 6">
            <a:extLst>
              <a:ext uri="{FF2B5EF4-FFF2-40B4-BE49-F238E27FC236}">
                <a16:creationId xmlns:a16="http://schemas.microsoft.com/office/drawing/2014/main" id="{0538EF5A-5721-644C-BAB5-EF33FC0F5052}"/>
              </a:ext>
            </a:extLst>
          </p:cNvPr>
          <p:cNvSpPr/>
          <p:nvPr/>
        </p:nvSpPr>
        <p:spPr>
          <a:xfrm>
            <a:off x="10349254" y="2762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5_Slide22.mp3" descr="Track2_Lecture5_Slide22.mp3">
            <a:hlinkClick r:id="" action="ppaction://media"/>
            <a:extLst>
              <a:ext uri="{FF2B5EF4-FFF2-40B4-BE49-F238E27FC236}">
                <a16:creationId xmlns:a16="http://schemas.microsoft.com/office/drawing/2014/main" id="{679E85FC-09B7-CB42-9582-0057234AE36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419079" y="347606"/>
            <a:ext cx="812800" cy="812800"/>
          </a:xfrm>
          <a:prstGeom prst="rect">
            <a:avLst/>
          </a:prstGeom>
        </p:spPr>
      </p:pic>
    </p:spTree>
    <p:extLst>
      <p:ext uri="{BB962C8B-B14F-4D97-AF65-F5344CB8AC3E}">
        <p14:creationId xmlns:p14="http://schemas.microsoft.com/office/powerpoint/2010/main" val="283214665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63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2265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20</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6" y="1677514"/>
            <a:ext cx="8702555"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5.4.3. Tecnologías de suministro de energía primaria en </a:t>
            </a:r>
            <a:r>
              <a:rPr lang="en-ZA"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 </a:t>
            </a:r>
          </a:p>
        </p:txBody>
      </p:sp>
      <p:sp>
        <p:nvSpPr>
          <p:cNvPr id="2" name="Title 10">
            <a:extLst>
              <a:ext uri="{FF2B5EF4-FFF2-40B4-BE49-F238E27FC236}">
                <a16:creationId xmlns:a16="http://schemas.microsoft.com/office/drawing/2014/main" id="{2E4FE1CE-86FD-498A-85C7-44422FC1B7F6}"/>
              </a:ext>
            </a:extLst>
          </p:cNvPr>
          <p:cNvSpPr txBox="1">
            <a:spLocks/>
          </p:cNvSpPr>
          <p:nvPr/>
        </p:nvSpPr>
        <p:spPr>
          <a:xfrm>
            <a:off x="753596" y="218467"/>
            <a:ext cx="9594094" cy="138318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5.4. Tecnologías de suministro de energía primaria </a:t>
            </a:r>
          </a:p>
        </p:txBody>
      </p:sp>
      <p:pic>
        <p:nvPicPr>
          <p:cNvPr id="11" name="Picture 11" descr="Graphical user interface, text, application, email&#10;&#10;Description automatically generated">
            <a:extLst>
              <a:ext uri="{FF2B5EF4-FFF2-40B4-BE49-F238E27FC236}">
                <a16:creationId xmlns:a16="http://schemas.microsoft.com/office/drawing/2014/main" id="{77A2F6E7-0EF3-40D4-89E5-E67B06F0D038}"/>
              </a:ext>
            </a:extLst>
          </p:cNvPr>
          <p:cNvPicPr>
            <a:picLocks noGrp="1" noChangeAspect="1"/>
          </p:cNvPicPr>
          <p:nvPr>
            <p:ph idx="1"/>
          </p:nvPr>
        </p:nvPicPr>
        <p:blipFill>
          <a:blip r:embed="rId6"/>
          <a:stretch>
            <a:fillRect/>
          </a:stretch>
        </p:blipFill>
        <p:spPr>
          <a:xfrm>
            <a:off x="2406933" y="2313676"/>
            <a:ext cx="6738054" cy="3146072"/>
          </a:xfrm>
        </p:spPr>
      </p:pic>
      <p:sp>
        <p:nvSpPr>
          <p:cNvPr id="7" name="Oval 6">
            <a:extLst>
              <a:ext uri="{FF2B5EF4-FFF2-40B4-BE49-F238E27FC236}">
                <a16:creationId xmlns:a16="http://schemas.microsoft.com/office/drawing/2014/main" id="{0291CA37-0669-4144-9711-5DB280981237}"/>
              </a:ext>
            </a:extLst>
          </p:cNvPr>
          <p:cNvSpPr/>
          <p:nvPr/>
        </p:nvSpPr>
        <p:spPr>
          <a:xfrm>
            <a:off x="10276325" y="21846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5_Slide23.mp3" descr="Track2_Lecture5_Slide23.mp3">
            <a:hlinkClick r:id="" action="ppaction://media"/>
            <a:extLst>
              <a:ext uri="{FF2B5EF4-FFF2-40B4-BE49-F238E27FC236}">
                <a16:creationId xmlns:a16="http://schemas.microsoft.com/office/drawing/2014/main" id="{FE2C348B-B092-BD48-BCE7-02641E8ACBE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347690" y="347606"/>
            <a:ext cx="812800" cy="812800"/>
          </a:xfrm>
          <a:prstGeom prst="rect">
            <a:avLst/>
          </a:prstGeom>
        </p:spPr>
      </p:pic>
    </p:spTree>
    <p:extLst>
      <p:ext uri="{BB962C8B-B14F-4D97-AF65-F5344CB8AC3E}">
        <p14:creationId xmlns:p14="http://schemas.microsoft.com/office/powerpoint/2010/main" val="139950760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10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21</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562097"/>
            <a:ext cx="8588255"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5.4.4. Actividad total del período del modelo tecnológico Límite superior </a:t>
            </a:r>
          </a:p>
        </p:txBody>
      </p:sp>
      <p:sp>
        <p:nvSpPr>
          <p:cNvPr id="2" name="Title 10">
            <a:extLst>
              <a:ext uri="{FF2B5EF4-FFF2-40B4-BE49-F238E27FC236}">
                <a16:creationId xmlns:a16="http://schemas.microsoft.com/office/drawing/2014/main" id="{FCEC6FF0-6061-49B3-AD31-D2A5C420732E}"/>
              </a:ext>
            </a:extLst>
          </p:cNvPr>
          <p:cNvSpPr txBox="1">
            <a:spLocks/>
          </p:cNvSpPr>
          <p:nvPr/>
        </p:nvSpPr>
        <p:spPr>
          <a:xfrm>
            <a:off x="887215" y="228563"/>
            <a:ext cx="8851145" cy="138318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5.4. Tecnologías de suministro de energía primaria </a:t>
            </a:r>
          </a:p>
        </p:txBody>
      </p:sp>
      <p:pic>
        <p:nvPicPr>
          <p:cNvPr id="11" name="Picture 11" descr="Text&#10;&#10;Description automatically generated">
            <a:extLst>
              <a:ext uri="{FF2B5EF4-FFF2-40B4-BE49-F238E27FC236}">
                <a16:creationId xmlns:a16="http://schemas.microsoft.com/office/drawing/2014/main" id="{B99AAB18-C6FC-4800-826B-5ADBD21E5271}"/>
              </a:ext>
            </a:extLst>
          </p:cNvPr>
          <p:cNvPicPr>
            <a:picLocks noGrp="1" noChangeAspect="1"/>
          </p:cNvPicPr>
          <p:nvPr>
            <p:ph idx="1"/>
          </p:nvPr>
        </p:nvPicPr>
        <p:blipFill>
          <a:blip r:embed="rId6"/>
          <a:stretch>
            <a:fillRect/>
          </a:stretch>
        </p:blipFill>
        <p:spPr>
          <a:xfrm>
            <a:off x="2036747" y="2404793"/>
            <a:ext cx="7912765" cy="3365998"/>
          </a:xfrm>
        </p:spPr>
      </p:pic>
      <p:sp>
        <p:nvSpPr>
          <p:cNvPr id="7" name="Oval 6">
            <a:extLst>
              <a:ext uri="{FF2B5EF4-FFF2-40B4-BE49-F238E27FC236}">
                <a16:creationId xmlns:a16="http://schemas.microsoft.com/office/drawing/2014/main" id="{DB52CEBF-F5DB-D141-980C-F5434EC783B0}"/>
              </a:ext>
            </a:extLst>
          </p:cNvPr>
          <p:cNvSpPr/>
          <p:nvPr/>
        </p:nvSpPr>
        <p:spPr>
          <a:xfrm>
            <a:off x="10150015" y="22856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5_Slide24.mp3" descr="Track2_Lecture5_Slide24.mp3">
            <a:hlinkClick r:id="" action="ppaction://media"/>
            <a:extLst>
              <a:ext uri="{FF2B5EF4-FFF2-40B4-BE49-F238E27FC236}">
                <a16:creationId xmlns:a16="http://schemas.microsoft.com/office/drawing/2014/main" id="{0FEAE43E-B53D-AD4F-9A86-3CA42D1B40C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221380" y="299928"/>
            <a:ext cx="812800" cy="812800"/>
          </a:xfrm>
          <a:prstGeom prst="rect">
            <a:avLst/>
          </a:prstGeom>
        </p:spPr>
      </p:pic>
    </p:spTree>
    <p:extLst>
      <p:ext uri="{BB962C8B-B14F-4D97-AF65-F5344CB8AC3E}">
        <p14:creationId xmlns:p14="http://schemas.microsoft.com/office/powerpoint/2010/main" val="295223306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78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22650" y="-37669"/>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22</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82390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5.4.5. Resumen con un ejemplo </a:t>
            </a:r>
          </a:p>
        </p:txBody>
      </p:sp>
      <p:sp>
        <p:nvSpPr>
          <p:cNvPr id="2" name="Title 10">
            <a:extLst>
              <a:ext uri="{FF2B5EF4-FFF2-40B4-BE49-F238E27FC236}">
                <a16:creationId xmlns:a16="http://schemas.microsoft.com/office/drawing/2014/main" id="{A7C5C511-6669-4EBC-997F-58AFD3A0AF58}"/>
              </a:ext>
            </a:extLst>
          </p:cNvPr>
          <p:cNvSpPr txBox="1">
            <a:spLocks/>
          </p:cNvSpPr>
          <p:nvPr/>
        </p:nvSpPr>
        <p:spPr>
          <a:xfrm>
            <a:off x="761485" y="350697"/>
            <a:ext cx="8820524" cy="138318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5.4. Tecnologías de suministro de energía primaria </a:t>
            </a:r>
          </a:p>
        </p:txBody>
      </p:sp>
      <p:pic>
        <p:nvPicPr>
          <p:cNvPr id="11" name="Picture 11" descr="Graphical user interface, text&#10;&#10;Description automatically generated">
            <a:extLst>
              <a:ext uri="{FF2B5EF4-FFF2-40B4-BE49-F238E27FC236}">
                <a16:creationId xmlns:a16="http://schemas.microsoft.com/office/drawing/2014/main" id="{86597631-E761-4E47-A927-0D5AD16D8E0C}"/>
              </a:ext>
            </a:extLst>
          </p:cNvPr>
          <p:cNvPicPr>
            <a:picLocks noGrp="1" noChangeAspect="1"/>
          </p:cNvPicPr>
          <p:nvPr>
            <p:ph idx="1"/>
          </p:nvPr>
        </p:nvPicPr>
        <p:blipFill>
          <a:blip r:embed="rId6"/>
          <a:stretch>
            <a:fillRect/>
          </a:stretch>
        </p:blipFill>
        <p:spPr>
          <a:xfrm>
            <a:off x="2477206" y="2308988"/>
            <a:ext cx="7237588" cy="3502377"/>
          </a:xfrm>
        </p:spPr>
      </p:pic>
      <p:sp>
        <p:nvSpPr>
          <p:cNvPr id="7" name="Oval 6">
            <a:extLst>
              <a:ext uri="{FF2B5EF4-FFF2-40B4-BE49-F238E27FC236}">
                <a16:creationId xmlns:a16="http://schemas.microsoft.com/office/drawing/2014/main" id="{905496EE-6E40-1545-A4A7-EBEEAC8DF394}"/>
              </a:ext>
            </a:extLst>
          </p:cNvPr>
          <p:cNvSpPr/>
          <p:nvPr/>
        </p:nvSpPr>
        <p:spPr>
          <a:xfrm>
            <a:off x="10294779" y="56452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5_Slide25.mp3" descr="Track2_Lecture5_Slide25.mp3">
            <a:hlinkClick r:id="" action="ppaction://media"/>
            <a:extLst>
              <a:ext uri="{FF2B5EF4-FFF2-40B4-BE49-F238E27FC236}">
                <a16:creationId xmlns:a16="http://schemas.microsoft.com/office/drawing/2014/main" id="{3FAA81AC-5501-804B-8CE6-B54D1022927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366144" y="635889"/>
            <a:ext cx="812800" cy="812800"/>
          </a:xfrm>
          <a:prstGeom prst="rect">
            <a:avLst/>
          </a:prstGeom>
        </p:spPr>
      </p:pic>
    </p:spTree>
    <p:extLst>
      <p:ext uri="{BB962C8B-B14F-4D97-AF65-F5344CB8AC3E}">
        <p14:creationId xmlns:p14="http://schemas.microsoft.com/office/powerpoint/2010/main" val="368893534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73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Nombre del curso</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NÚMERO Y NOMBRE DE LA MINI CONFERENCIA</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conferencia Objetivo de aprendizaje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335319"/>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Conferencia 5.4 Referencias</a:t>
            </a:r>
          </a:p>
        </p:txBody>
      </p:sp>
      <p:sp>
        <p:nvSpPr>
          <p:cNvPr id="2" name="TextBox 1">
            <a:extLst>
              <a:ext uri="{FF2B5EF4-FFF2-40B4-BE49-F238E27FC236}">
                <a16:creationId xmlns:a16="http://schemas.microsoft.com/office/drawing/2014/main" id="{596A1EAA-14A2-4F4D-A200-1BAE7A99AEF6}"/>
              </a:ext>
            </a:extLst>
          </p:cNvPr>
          <p:cNvSpPr txBox="1"/>
          <p:nvPr/>
        </p:nvSpPr>
        <p:spPr>
          <a:xfrm>
            <a:off x="887215" y="1923356"/>
            <a:ext cx="5302928"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err="1">
                <a:latin typeface="Open Sans" panose="020B0606030504020204" pitchFamily="34" charset="0"/>
                <a:ea typeface="Open Sans" panose="020B0606030504020204" pitchFamily="34" charset="0"/>
                <a:cs typeface="Open Sans" panose="020B0606030504020204" pitchFamily="34" charset="0"/>
              </a:rPr>
              <a:t>Taliotis,Constantinos</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err="1">
                <a:latin typeface="Open Sans" panose="020B0606030504020204" pitchFamily="34" charset="0"/>
                <a:ea typeface="Open Sans" panose="020B0606030504020204" pitchFamily="34" charset="0"/>
                <a:cs typeface="Open Sans" panose="020B0606030504020204" pitchFamily="34" charset="0"/>
              </a:rPr>
              <a:t>Gardumi</a:t>
            </a:r>
            <a:r>
              <a:rPr lang="en-GB" dirty="0">
                <a:latin typeface="Open Sans" panose="020B0606030504020204" pitchFamily="34" charset="0"/>
                <a:ea typeface="Open Sans" panose="020B0606030504020204" pitchFamily="34" charset="0"/>
                <a:cs typeface="Open Sans" panose="020B0606030504020204" pitchFamily="34" charset="0"/>
              </a:rPr>
              <a:t>, Francesco, Shivakumar, Abhishek, Sridharan, Vignesh, Ramos, Eunice, Beltramo, Agnese, ... Howells, Mark. (2018, diciembre). Representación del suministro de energía primaria en OSeMOSYS. </a:t>
            </a:r>
            <a:r>
              <a:rPr lang="en-GB" dirty="0" err="1">
                <a:latin typeface="Open Sans" panose="020B0606030504020204" pitchFamily="34" charset="0"/>
                <a:ea typeface="Open Sans" panose="020B0606030504020204" pitchFamily="34" charset="0"/>
                <a:cs typeface="Open Sans" panose="020B0606030504020204" pitchFamily="34" charset="0"/>
              </a:rPr>
              <a:t>Zenodo. </a:t>
            </a:r>
            <a:r>
              <a:rPr lang="en-GB" dirty="0">
                <a:latin typeface="Open Sans" panose="020B0606030504020204" pitchFamily="34" charset="0"/>
                <a:ea typeface="Open Sans" panose="020B0606030504020204" pitchFamily="34" charset="0"/>
                <a:cs typeface="Open Sans" panose="020B0606030504020204" pitchFamily="34" charset="0"/>
                <a:hlinkClick r:id="rId3"/>
              </a:rPr>
              <a:t>http://doi.org/10.5281/zenodo.4558799</a:t>
            </a:r>
            <a:endParaRPr lang="en-GB"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01676088"/>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8D6E9FC4-A60D-F04F-BBD0-40BD02332CF2}"/>
              </a:ext>
            </a:extLst>
          </p:cNvPr>
          <p:cNvPicPr>
            <a:picLocks noChangeAspect="1"/>
          </p:cNvPicPr>
          <p:nvPr/>
        </p:nvPicPr>
        <p:blipFill>
          <a:blip r:embed="rId3"/>
          <a:stretch>
            <a:fillRect/>
          </a:stretch>
        </p:blipFill>
        <p:spPr>
          <a:xfrm>
            <a:off x="-1012" y="-1862"/>
            <a:ext cx="12275388" cy="6920182"/>
          </a:xfrm>
          <a:prstGeom prst="rect">
            <a:avLst/>
          </a:prstGeom>
        </p:spPr>
      </p:pic>
      <p:sp>
        <p:nvSpPr>
          <p:cNvPr id="7" name="TextBox 6">
            <a:extLst>
              <a:ext uri="{FF2B5EF4-FFF2-40B4-BE49-F238E27FC236}">
                <a16:creationId xmlns:a16="http://schemas.microsoft.com/office/drawing/2014/main" id="{EB1F01DF-2C01-E144-8F9C-8BAB66B33F43}"/>
              </a:ext>
            </a:extLst>
          </p:cNvPr>
          <p:cNvSpPr txBox="1"/>
          <p:nvPr/>
        </p:nvSpPr>
        <p:spPr>
          <a:xfrm>
            <a:off x="8961864" y="4882376"/>
            <a:ext cx="283612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800" dirty="0">
                <a:solidFill>
                  <a:schemeClr val="bg1"/>
                </a:solidFill>
                <a:latin typeface="Open Sans"/>
                <a:ea typeface="+mn-lt"/>
                <a:cs typeface="+mn-lt"/>
              </a:rPr>
              <a:t>Por favor, utilice la siguiente cita: Allington L., </a:t>
            </a:r>
            <a:r>
              <a:rPr lang="en-GB" sz="800" dirty="0" err="1">
                <a:solidFill>
                  <a:schemeClr val="bg1"/>
                </a:solidFill>
                <a:latin typeface="Open Sans"/>
                <a:ea typeface="+mn-lt"/>
                <a:cs typeface="+mn-lt"/>
              </a:rPr>
              <a:t>Cannone </a:t>
            </a:r>
            <a:r>
              <a:rPr lang="en-GB" sz="800" dirty="0">
                <a:solidFill>
                  <a:schemeClr val="bg1"/>
                </a:solidFill>
                <a:latin typeface="Open Sans"/>
                <a:ea typeface="+mn-lt"/>
                <a:cs typeface="+mn-lt"/>
              </a:rPr>
              <a:t>C., </a:t>
            </a:r>
            <a:r>
              <a:rPr lang="en-GB" sz="800" dirty="0" err="1">
                <a:solidFill>
                  <a:schemeClr val="bg1"/>
                </a:solidFill>
                <a:latin typeface="Open Sans"/>
                <a:ea typeface="+mn-lt"/>
                <a:cs typeface="+mn-lt"/>
              </a:rPr>
              <a:t>Hoseinpoori </a:t>
            </a:r>
            <a:r>
              <a:rPr lang="en-GB" sz="800" dirty="0">
                <a:solidFill>
                  <a:schemeClr val="bg1"/>
                </a:solidFill>
                <a:latin typeface="Open Sans"/>
                <a:ea typeface="+mn-lt"/>
                <a:cs typeface="+mn-lt"/>
              </a:rPr>
              <a:t>P., Kell A., </a:t>
            </a:r>
            <a:r>
              <a:rPr lang="en-GB" sz="800" dirty="0" err="1">
                <a:solidFill>
                  <a:schemeClr val="bg1"/>
                </a:solidFill>
                <a:latin typeface="Open Sans"/>
                <a:ea typeface="+mn-lt"/>
                <a:cs typeface="+mn-lt"/>
              </a:rPr>
              <a:t>Taibi </a:t>
            </a:r>
            <a:r>
              <a:rPr lang="en-GB" sz="800" dirty="0">
                <a:solidFill>
                  <a:schemeClr val="bg1"/>
                </a:solidFill>
                <a:latin typeface="Open Sans"/>
                <a:ea typeface="+mn-lt"/>
                <a:cs typeface="+mn-lt"/>
              </a:rPr>
              <a:t>E., Fernandez C. </a:t>
            </a:r>
            <a:endParaRPr lang="en-US" sz="800" dirty="0">
              <a:solidFill>
                <a:schemeClr val="bg1"/>
              </a:solidFill>
              <a:latin typeface="Open Sans"/>
              <a:ea typeface="+mn-lt"/>
              <a:cs typeface="+mn-lt"/>
            </a:endParaRPr>
          </a:p>
          <a:p>
            <a:pPr algn="ctr"/>
            <a:r>
              <a:rPr lang="en-GB" sz="800" dirty="0">
                <a:solidFill>
                  <a:schemeClr val="bg1"/>
                </a:solidFill>
                <a:latin typeface="Open Sans"/>
                <a:ea typeface="+mn-lt"/>
                <a:cs typeface="+mn-lt"/>
              </a:rPr>
              <a:t>Hawkes A., Howells M., 2021. Lecture 5: </a:t>
            </a:r>
            <a:r>
              <a:rPr lang="en-ZA" sz="800" dirty="0">
                <a:solidFill>
                  <a:schemeClr val="bg1"/>
                </a:solidFill>
                <a:latin typeface="Open Sans"/>
                <a:ea typeface="+mn-lt"/>
                <a:cs typeface="+mn-lt"/>
              </a:rPr>
              <a:t>Energy and Flexibility Modelling</a:t>
            </a:r>
            <a:r>
              <a:rPr lang="en-GB" sz="800" dirty="0">
                <a:solidFill>
                  <a:schemeClr val="bg1"/>
                </a:solidFill>
                <a:latin typeface="Open Sans"/>
                <a:ea typeface="+mn-lt"/>
                <a:cs typeface="+mn-lt"/>
              </a:rPr>
              <a:t>. Release Version 1.0. [presentación en línea]. Programa de Crecimiento Compatible con el Clima y la Agencia Internacional de Energías Renovables</a:t>
            </a:r>
            <a:endParaRPr lang="en-US" sz="800" dirty="0">
              <a:solidFill>
                <a:schemeClr val="bg1"/>
              </a:solidFill>
              <a:latin typeface="Open Sans"/>
              <a:cs typeface="Calibri" panose="020F0502020204030204"/>
            </a:endParaRPr>
          </a:p>
          <a:p>
            <a:pPr algn="ctr"/>
            <a:endParaRPr lang="en-GB" sz="800" dirty="0">
              <a:solidFill>
                <a:schemeClr val="bg1"/>
              </a:solidFill>
              <a:latin typeface="Open Sans"/>
              <a:cs typeface="Calibri"/>
            </a:endParaRPr>
          </a:p>
        </p:txBody>
      </p:sp>
      <p:sp>
        <p:nvSpPr>
          <p:cNvPr id="8" name="TextBox 7">
            <a:extLst>
              <a:ext uri="{FF2B5EF4-FFF2-40B4-BE49-F238E27FC236}">
                <a16:creationId xmlns:a16="http://schemas.microsoft.com/office/drawing/2014/main" id="{583C1EFE-6A2E-5745-9E28-90C8B3908A3B}"/>
              </a:ext>
            </a:extLst>
          </p:cNvPr>
          <p:cNvSpPr txBox="1"/>
          <p:nvPr/>
        </p:nvSpPr>
        <p:spPr>
          <a:xfrm>
            <a:off x="9919335" y="5886097"/>
            <a:ext cx="1866900" cy="58477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US" sz="800" dirty="0">
                <a:solidFill>
                  <a:schemeClr val="bg1"/>
                </a:solidFill>
                <a:latin typeface="Open Sans "/>
              </a:rPr>
              <a:t>Cursos CCG (esto le llevará </a:t>
            </a:r>
            <a:br>
              <a:rPr lang="en-US" sz="800" dirty="0">
                <a:solidFill>
                  <a:schemeClr val="bg1"/>
                </a:solidFill>
                <a:latin typeface="Open Sans "/>
              </a:rPr>
            </a:br>
            <a:r>
              <a:rPr lang="en-US" sz="800" dirty="0">
                <a:solidFill>
                  <a:schemeClr val="bg1"/>
                </a:solidFill>
                <a:latin typeface="Open Sans "/>
              </a:rPr>
              <a:t>a la página web http://www.ClimateCompatibleGrowth.com/teachingmaterials)</a:t>
            </a:r>
            <a:endParaRPr lang="en-GB" sz="800" dirty="0">
              <a:solidFill>
                <a:schemeClr val="bg1"/>
              </a:solidFill>
              <a:latin typeface="Open Sans "/>
              <a:ea typeface="+mn-lt"/>
              <a:cs typeface="+mn-lt"/>
            </a:endParaRPr>
          </a:p>
        </p:txBody>
      </p:sp>
      <p:grpSp>
        <p:nvGrpSpPr>
          <p:cNvPr id="6" name="Group 5">
            <a:extLst>
              <a:ext uri="{FF2B5EF4-FFF2-40B4-BE49-F238E27FC236}">
                <a16:creationId xmlns:a16="http://schemas.microsoft.com/office/drawing/2014/main" id="{1DDF79BA-ECE9-5949-9C50-DDEA5702CF0F}"/>
              </a:ext>
            </a:extLst>
          </p:cNvPr>
          <p:cNvGrpSpPr/>
          <p:nvPr/>
        </p:nvGrpSpPr>
        <p:grpSpPr>
          <a:xfrm>
            <a:off x="3339465" y="4126495"/>
            <a:ext cx="1877504" cy="558800"/>
            <a:chOff x="929196" y="5461000"/>
            <a:chExt cx="1877504" cy="558800"/>
          </a:xfrm>
        </p:grpSpPr>
        <p:sp>
          <p:nvSpPr>
            <p:cNvPr id="9" name="Rounded Rectangle 8">
              <a:hlinkClick r:id="rId4"/>
              <a:extLst>
                <a:ext uri="{FF2B5EF4-FFF2-40B4-BE49-F238E27FC236}">
                  <a16:creationId xmlns:a16="http://schemas.microsoft.com/office/drawing/2014/main" id="{1C182C5B-847F-804A-85A8-FFFF52B3016D}"/>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D73E684-81FF-9C49-AF27-01FA52B3506A}"/>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Hacer la prueba</a:t>
              </a:r>
            </a:p>
          </p:txBody>
        </p:sp>
        <p:sp>
          <p:nvSpPr>
            <p:cNvPr id="11" name="Rounded Rectangle 10">
              <a:hlinkClick r:id="rId5"/>
              <a:extLst>
                <a:ext uri="{FF2B5EF4-FFF2-40B4-BE49-F238E27FC236}">
                  <a16:creationId xmlns:a16="http://schemas.microsoft.com/office/drawing/2014/main" id="{366C4BD9-64A6-904A-BCB3-B45620A4885E}"/>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844424903"/>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5.1.1. Qué son las tecnologías en OSeMOSYS?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916511"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5.1 Tecnologías en OSeMOSYS </a:t>
            </a:r>
          </a:p>
        </p:txBody>
      </p:sp>
      <p:pic>
        <p:nvPicPr>
          <p:cNvPr id="17" name="Picture 17" descr="Diagram, schematic&#10;&#10;Description automatically generated">
            <a:extLst>
              <a:ext uri="{FF2B5EF4-FFF2-40B4-BE49-F238E27FC236}">
                <a16:creationId xmlns:a16="http://schemas.microsoft.com/office/drawing/2014/main" id="{E29F5006-BFED-4128-B15F-355BC5BAB8F7}"/>
              </a:ext>
            </a:extLst>
          </p:cNvPr>
          <p:cNvPicPr>
            <a:picLocks noChangeAspect="1"/>
          </p:cNvPicPr>
          <p:nvPr/>
        </p:nvPicPr>
        <p:blipFill>
          <a:blip r:embed="rId6"/>
          <a:stretch>
            <a:fillRect/>
          </a:stretch>
        </p:blipFill>
        <p:spPr>
          <a:xfrm>
            <a:off x="2206978" y="1951390"/>
            <a:ext cx="7763933" cy="4140552"/>
          </a:xfrm>
          <a:prstGeom prst="rect">
            <a:avLst/>
          </a:prstGeom>
        </p:spPr>
      </p:pic>
      <p:sp>
        <p:nvSpPr>
          <p:cNvPr id="7" name="Oval 6">
            <a:extLst>
              <a:ext uri="{FF2B5EF4-FFF2-40B4-BE49-F238E27FC236}">
                <a16:creationId xmlns:a16="http://schemas.microsoft.com/office/drawing/2014/main" id="{9C50FF95-ADE1-A84E-92E5-D150F70EDA25}"/>
              </a:ext>
            </a:extLst>
          </p:cNvPr>
          <p:cNvSpPr/>
          <p:nvPr/>
        </p:nvSpPr>
        <p:spPr>
          <a:xfrm>
            <a:off x="9169020" y="7178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5_Slide3.mp3" descr="Track2_Lecture5_Slide3.mp3">
            <a:hlinkClick r:id="" action="ppaction://media"/>
            <a:extLst>
              <a:ext uri="{FF2B5EF4-FFF2-40B4-BE49-F238E27FC236}">
                <a16:creationId xmlns:a16="http://schemas.microsoft.com/office/drawing/2014/main" id="{F1A6294D-5C89-9A49-825D-BC422054C4D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42778" y="789204"/>
            <a:ext cx="812800" cy="812800"/>
          </a:xfrm>
          <a:prstGeom prst="rect">
            <a:avLst/>
          </a:prstGeom>
        </p:spPr>
      </p:pic>
    </p:spTree>
    <p:extLst>
      <p:ext uri="{BB962C8B-B14F-4D97-AF65-F5344CB8AC3E}">
        <p14:creationId xmlns:p14="http://schemas.microsoft.com/office/powerpoint/2010/main" val="3486286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21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5.1.2 Ejemplos de tecnología </a:t>
            </a:r>
          </a:p>
        </p:txBody>
      </p:sp>
      <p:sp>
        <p:nvSpPr>
          <p:cNvPr id="2" name="Title 10">
            <a:extLst>
              <a:ext uri="{FF2B5EF4-FFF2-40B4-BE49-F238E27FC236}">
                <a16:creationId xmlns:a16="http://schemas.microsoft.com/office/drawing/2014/main" id="{048EA9D1-84BC-4160-AE10-45BB8BA5F57C}"/>
              </a:ext>
            </a:extLst>
          </p:cNvPr>
          <p:cNvSpPr txBox="1">
            <a:spLocks/>
          </p:cNvSpPr>
          <p:nvPr/>
        </p:nvSpPr>
        <p:spPr>
          <a:xfrm>
            <a:off x="887215" y="11897"/>
            <a:ext cx="8916511"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5.1 Tecnologías en OSeMOSYS </a:t>
            </a:r>
          </a:p>
        </p:txBody>
      </p:sp>
      <p:pic>
        <p:nvPicPr>
          <p:cNvPr id="11" name="Picture 11" descr="Diagram&#10;&#10;Description automatically generated">
            <a:extLst>
              <a:ext uri="{FF2B5EF4-FFF2-40B4-BE49-F238E27FC236}">
                <a16:creationId xmlns:a16="http://schemas.microsoft.com/office/drawing/2014/main" id="{04B0EC52-2B68-4EAF-847C-8B4D4806D1CF}"/>
              </a:ext>
            </a:extLst>
          </p:cNvPr>
          <p:cNvPicPr>
            <a:picLocks noGrp="1" noChangeAspect="1"/>
          </p:cNvPicPr>
          <p:nvPr>
            <p:ph idx="1"/>
          </p:nvPr>
        </p:nvPicPr>
        <p:blipFill>
          <a:blip r:embed="rId6"/>
          <a:stretch>
            <a:fillRect/>
          </a:stretch>
        </p:blipFill>
        <p:spPr>
          <a:xfrm>
            <a:off x="1518653" y="2230125"/>
            <a:ext cx="8723488" cy="3515077"/>
          </a:xfrm>
        </p:spPr>
      </p:pic>
      <p:sp>
        <p:nvSpPr>
          <p:cNvPr id="7" name="Oval 6">
            <a:extLst>
              <a:ext uri="{FF2B5EF4-FFF2-40B4-BE49-F238E27FC236}">
                <a16:creationId xmlns:a16="http://schemas.microsoft.com/office/drawing/2014/main" id="{82A602AC-9040-A14A-84A9-204BC8451984}"/>
              </a:ext>
            </a:extLst>
          </p:cNvPr>
          <p:cNvSpPr/>
          <p:nvPr/>
        </p:nvSpPr>
        <p:spPr>
          <a:xfrm>
            <a:off x="9169020" y="7178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5_Slide4.mp3" descr="Track2_Lecture5_Slide4.mp3">
            <a:hlinkClick r:id="" action="ppaction://media"/>
            <a:extLst>
              <a:ext uri="{FF2B5EF4-FFF2-40B4-BE49-F238E27FC236}">
                <a16:creationId xmlns:a16="http://schemas.microsoft.com/office/drawing/2014/main" id="{1F17E49D-F416-A041-B959-EA45C960099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42167" y="789204"/>
            <a:ext cx="812800" cy="812800"/>
          </a:xfrm>
          <a:prstGeom prst="rect">
            <a:avLst/>
          </a:prstGeom>
        </p:spPr>
      </p:pic>
    </p:spTree>
    <p:extLst>
      <p:ext uri="{BB962C8B-B14F-4D97-AF65-F5344CB8AC3E}">
        <p14:creationId xmlns:p14="http://schemas.microsoft.com/office/powerpoint/2010/main" val="270874415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71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5.1.3. Parámetros que definen las tecnologías  </a:t>
            </a:r>
          </a:p>
        </p:txBody>
      </p:sp>
      <p:sp>
        <p:nvSpPr>
          <p:cNvPr id="2" name="Title 10">
            <a:extLst>
              <a:ext uri="{FF2B5EF4-FFF2-40B4-BE49-F238E27FC236}">
                <a16:creationId xmlns:a16="http://schemas.microsoft.com/office/drawing/2014/main" id="{047DD069-0C04-4ABC-98C6-51F92C6AE058}"/>
              </a:ext>
            </a:extLst>
          </p:cNvPr>
          <p:cNvSpPr txBox="1">
            <a:spLocks/>
          </p:cNvSpPr>
          <p:nvPr/>
        </p:nvSpPr>
        <p:spPr>
          <a:xfrm>
            <a:off x="887215" y="11897"/>
            <a:ext cx="8916511"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5.1 Tecnologías en OSeMOSYS </a:t>
            </a:r>
          </a:p>
        </p:txBody>
      </p:sp>
      <p:pic>
        <p:nvPicPr>
          <p:cNvPr id="11" name="Picture 11" descr="Diagram&#10;&#10;Description automatically generated">
            <a:extLst>
              <a:ext uri="{FF2B5EF4-FFF2-40B4-BE49-F238E27FC236}">
                <a16:creationId xmlns:a16="http://schemas.microsoft.com/office/drawing/2014/main" id="{D3B51314-7C83-436A-A246-28E6345123FE}"/>
              </a:ext>
            </a:extLst>
          </p:cNvPr>
          <p:cNvPicPr>
            <a:picLocks noGrp="1" noChangeAspect="1"/>
          </p:cNvPicPr>
          <p:nvPr>
            <p:ph idx="1"/>
          </p:nvPr>
        </p:nvPicPr>
        <p:blipFill>
          <a:blip r:embed="rId6"/>
          <a:stretch>
            <a:fillRect/>
          </a:stretch>
        </p:blipFill>
        <p:spPr>
          <a:xfrm>
            <a:off x="1854201" y="2041438"/>
            <a:ext cx="8314266" cy="3891491"/>
          </a:xfrm>
        </p:spPr>
      </p:pic>
      <p:sp>
        <p:nvSpPr>
          <p:cNvPr id="3" name="TextBox 2">
            <a:extLst>
              <a:ext uri="{FF2B5EF4-FFF2-40B4-BE49-F238E27FC236}">
                <a16:creationId xmlns:a16="http://schemas.microsoft.com/office/drawing/2014/main" id="{3562FA83-F780-42E5-A487-6ACA68E5D4F2}"/>
              </a:ext>
            </a:extLst>
          </p:cNvPr>
          <p:cNvSpPr txBox="1"/>
          <p:nvPr/>
        </p:nvSpPr>
        <p:spPr>
          <a:xfrm>
            <a:off x="2025125" y="6141008"/>
            <a:ext cx="4827916"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50" dirty="0">
                <a:latin typeface="Open Sans" panose="020B0606030504020204" pitchFamily="34" charset="0"/>
                <a:ea typeface="Open Sans" panose="020B0606030504020204" pitchFamily="34" charset="0"/>
                <a:cs typeface="Open Sans" panose="020B0606030504020204" pitchFamily="34" charset="0"/>
              </a:rPr>
              <a:t>(</a:t>
            </a:r>
            <a:r>
              <a:rPr lang="en-GB" sz="1050" dirty="0" err="1">
                <a:latin typeface="Open Sans" panose="020B0606030504020204" pitchFamily="34" charset="0"/>
                <a:ea typeface="Open Sans" panose="020B0606030504020204" pitchFamily="34" charset="0"/>
                <a:cs typeface="Open Sans" panose="020B0606030504020204" pitchFamily="34" charset="0"/>
              </a:rPr>
              <a:t>Taliotis </a:t>
            </a:r>
            <a:r>
              <a:rPr lang="en-GB" sz="1050" dirty="0">
                <a:latin typeface="Open Sans" panose="020B0606030504020204" pitchFamily="34" charset="0"/>
                <a:ea typeface="Open Sans" panose="020B0606030504020204" pitchFamily="34" charset="0"/>
                <a:cs typeface="Open Sans" panose="020B0606030504020204" pitchFamily="34" charset="0"/>
              </a:rPr>
              <a:t>et al. (2018), </a:t>
            </a:r>
            <a:r>
              <a:rPr lang="en-GB" sz="1050" dirty="0">
                <a:latin typeface="Open Sans" panose="020B0606030504020204" pitchFamily="34" charset="0"/>
                <a:ea typeface="Open Sans" panose="020B0606030504020204" pitchFamily="34" charset="0"/>
                <a:cs typeface="Open Sans" panose="020B0606030504020204" pitchFamily="34" charset="0"/>
                <a:hlinkClick r:id="rId7"/>
              </a:rPr>
              <a:t>imagen</a:t>
            </a:r>
            <a:r>
              <a:rPr lang="en-GB" sz="1050" dirty="0">
                <a:latin typeface="Open Sans" panose="020B0606030504020204" pitchFamily="34" charset="0"/>
                <a:ea typeface="Open Sans" panose="020B0606030504020204" pitchFamily="34" charset="0"/>
                <a:cs typeface="Open Sans" panose="020B0606030504020204" pitchFamily="34" charset="0"/>
              </a:rPr>
              <a:t>, con licencia </a:t>
            </a:r>
            <a:r>
              <a:rPr lang="en-GB" sz="1050" dirty="0">
                <a:latin typeface="Open Sans" panose="020B0606030504020204" pitchFamily="34" charset="0"/>
                <a:ea typeface="Open Sans" panose="020B0606030504020204" pitchFamily="34" charset="0"/>
                <a:cs typeface="Open Sans" panose="020B0606030504020204" pitchFamily="34" charset="0"/>
                <a:hlinkClick r:id="rId8"/>
              </a:rPr>
              <a:t>CC BY 4.0</a:t>
            </a:r>
            <a:r>
              <a:rPr lang="en-GB" sz="1050" dirty="0">
                <a:latin typeface="Open Sans" panose="020B0606030504020204" pitchFamily="34" charset="0"/>
                <a:ea typeface="Open Sans" panose="020B0606030504020204" pitchFamily="34" charset="0"/>
                <a:cs typeface="Open Sans" panose="020B0606030504020204" pitchFamily="34" charset="0"/>
              </a:rPr>
              <a:t>)</a:t>
            </a:r>
          </a:p>
        </p:txBody>
      </p:sp>
      <p:sp>
        <p:nvSpPr>
          <p:cNvPr id="9" name="Oval 8">
            <a:extLst>
              <a:ext uri="{FF2B5EF4-FFF2-40B4-BE49-F238E27FC236}">
                <a16:creationId xmlns:a16="http://schemas.microsoft.com/office/drawing/2014/main" id="{1C39FD16-A6E3-3E4F-B1A6-D522A9B1AE93}"/>
              </a:ext>
            </a:extLst>
          </p:cNvPr>
          <p:cNvSpPr/>
          <p:nvPr/>
        </p:nvSpPr>
        <p:spPr>
          <a:xfrm>
            <a:off x="9169020" y="7178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5_Slide5.mp3" descr="Track2_Lecture5_Slide5.mp3">
            <a:hlinkClick r:id="" action="ppaction://media"/>
            <a:extLst>
              <a:ext uri="{FF2B5EF4-FFF2-40B4-BE49-F238E27FC236}">
                <a16:creationId xmlns:a16="http://schemas.microsoft.com/office/drawing/2014/main" id="{E3B28DD3-D18E-7C4B-BFC4-C2250C13B91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240385" y="789204"/>
            <a:ext cx="812800" cy="812800"/>
          </a:xfrm>
          <a:prstGeom prst="rect">
            <a:avLst/>
          </a:prstGeom>
        </p:spPr>
      </p:pic>
    </p:spTree>
    <p:extLst>
      <p:ext uri="{BB962C8B-B14F-4D97-AF65-F5344CB8AC3E}">
        <p14:creationId xmlns:p14="http://schemas.microsoft.com/office/powerpoint/2010/main" val="327878293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69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5.1.4. Representación de tecnologías en OSeMOSYS </a:t>
            </a:r>
          </a:p>
        </p:txBody>
      </p:sp>
      <p:sp>
        <p:nvSpPr>
          <p:cNvPr id="2" name="Title 10">
            <a:extLst>
              <a:ext uri="{FF2B5EF4-FFF2-40B4-BE49-F238E27FC236}">
                <a16:creationId xmlns:a16="http://schemas.microsoft.com/office/drawing/2014/main" id="{4DC9C018-4A8C-4B37-A35A-FE1D7EE2DAC0}"/>
              </a:ext>
            </a:extLst>
          </p:cNvPr>
          <p:cNvSpPr txBox="1">
            <a:spLocks/>
          </p:cNvSpPr>
          <p:nvPr/>
        </p:nvSpPr>
        <p:spPr>
          <a:xfrm>
            <a:off x="887215" y="11897"/>
            <a:ext cx="8916511"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5.1 Tecnologías en OSeMOSYS </a:t>
            </a:r>
          </a:p>
        </p:txBody>
      </p:sp>
      <p:pic>
        <p:nvPicPr>
          <p:cNvPr id="11" name="Picture 11" descr="Diagram, schematic&#10;&#10;Description automatically generated">
            <a:extLst>
              <a:ext uri="{FF2B5EF4-FFF2-40B4-BE49-F238E27FC236}">
                <a16:creationId xmlns:a16="http://schemas.microsoft.com/office/drawing/2014/main" id="{B3D0D5C3-0AA0-4D62-8351-1197322B88DB}"/>
              </a:ext>
            </a:extLst>
          </p:cNvPr>
          <p:cNvPicPr>
            <a:picLocks noGrp="1" noChangeAspect="1"/>
          </p:cNvPicPr>
          <p:nvPr>
            <p:ph idx="1"/>
          </p:nvPr>
        </p:nvPicPr>
        <p:blipFill>
          <a:blip r:embed="rId6"/>
          <a:stretch>
            <a:fillRect/>
          </a:stretch>
        </p:blipFill>
        <p:spPr>
          <a:xfrm>
            <a:off x="2348089" y="1883040"/>
            <a:ext cx="7439378" cy="4236508"/>
          </a:xfrm>
        </p:spPr>
      </p:pic>
      <p:sp>
        <p:nvSpPr>
          <p:cNvPr id="7" name="Oval 6">
            <a:extLst>
              <a:ext uri="{FF2B5EF4-FFF2-40B4-BE49-F238E27FC236}">
                <a16:creationId xmlns:a16="http://schemas.microsoft.com/office/drawing/2014/main" id="{93646B44-E283-044F-B409-543B130BCCC0}"/>
              </a:ext>
            </a:extLst>
          </p:cNvPr>
          <p:cNvSpPr/>
          <p:nvPr/>
        </p:nvSpPr>
        <p:spPr>
          <a:xfrm>
            <a:off x="9169020" y="7178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5_Slide6.mp3" descr="Track2_Lecture5_Slide6.mp3">
            <a:hlinkClick r:id="" action="ppaction://media"/>
            <a:extLst>
              <a:ext uri="{FF2B5EF4-FFF2-40B4-BE49-F238E27FC236}">
                <a16:creationId xmlns:a16="http://schemas.microsoft.com/office/drawing/2014/main" id="{23F57525-B9E0-1D45-A289-28F72C669FF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40385" y="789204"/>
            <a:ext cx="812800" cy="812800"/>
          </a:xfrm>
          <a:prstGeom prst="rect">
            <a:avLst/>
          </a:prstGeom>
        </p:spPr>
      </p:pic>
    </p:spTree>
    <p:extLst>
      <p:ext uri="{BB962C8B-B14F-4D97-AF65-F5344CB8AC3E}">
        <p14:creationId xmlns:p14="http://schemas.microsoft.com/office/powerpoint/2010/main" val="98610694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43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5.1.5. Consideración de las características clave de las tecnologías </a:t>
            </a:r>
          </a:p>
        </p:txBody>
      </p:sp>
      <p:sp>
        <p:nvSpPr>
          <p:cNvPr id="2" name="Title 10">
            <a:extLst>
              <a:ext uri="{FF2B5EF4-FFF2-40B4-BE49-F238E27FC236}">
                <a16:creationId xmlns:a16="http://schemas.microsoft.com/office/drawing/2014/main" id="{D4E3025E-E4A2-4420-A5CC-CE88DFC7ED16}"/>
              </a:ext>
            </a:extLst>
          </p:cNvPr>
          <p:cNvSpPr txBox="1">
            <a:spLocks/>
          </p:cNvSpPr>
          <p:nvPr/>
        </p:nvSpPr>
        <p:spPr>
          <a:xfrm>
            <a:off x="887215" y="11897"/>
            <a:ext cx="8916511"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5.1 Tecnologías en OSeMOSYS </a:t>
            </a:r>
          </a:p>
        </p:txBody>
      </p:sp>
      <p:pic>
        <p:nvPicPr>
          <p:cNvPr id="7" name="Picture 8" descr="Chart&#10;&#10;Description automatically generated">
            <a:extLst>
              <a:ext uri="{FF2B5EF4-FFF2-40B4-BE49-F238E27FC236}">
                <a16:creationId xmlns:a16="http://schemas.microsoft.com/office/drawing/2014/main" id="{9F3B4DF9-9645-4105-A1CA-BDA075227AD2}"/>
              </a:ext>
            </a:extLst>
          </p:cNvPr>
          <p:cNvPicPr>
            <a:picLocks noChangeAspect="1"/>
          </p:cNvPicPr>
          <p:nvPr/>
        </p:nvPicPr>
        <p:blipFill>
          <a:blip r:embed="rId6"/>
          <a:stretch>
            <a:fillRect/>
          </a:stretch>
        </p:blipFill>
        <p:spPr>
          <a:xfrm>
            <a:off x="2639683" y="1942851"/>
            <a:ext cx="6538821" cy="4093731"/>
          </a:xfrm>
          <a:prstGeom prst="rect">
            <a:avLst/>
          </a:prstGeom>
        </p:spPr>
      </p:pic>
      <p:sp>
        <p:nvSpPr>
          <p:cNvPr id="9" name="TextBox 8">
            <a:extLst>
              <a:ext uri="{FF2B5EF4-FFF2-40B4-BE49-F238E27FC236}">
                <a16:creationId xmlns:a16="http://schemas.microsoft.com/office/drawing/2014/main" id="{32708FE6-FB61-4BE4-BF54-0DAEA45CE209}"/>
              </a:ext>
            </a:extLst>
          </p:cNvPr>
          <p:cNvSpPr txBox="1"/>
          <p:nvPr/>
        </p:nvSpPr>
        <p:spPr>
          <a:xfrm>
            <a:off x="2736854" y="6150497"/>
            <a:ext cx="4827916"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panose="020B0606030504020204" pitchFamily="34" charset="0"/>
                <a:ea typeface="Open Sans" panose="020B0606030504020204" pitchFamily="34" charset="0"/>
                <a:cs typeface="Open Sans" panose="020B0606030504020204" pitchFamily="34" charset="0"/>
              </a:rPr>
              <a:t>(</a:t>
            </a:r>
            <a:r>
              <a:rPr lang="en-GB" sz="1000" dirty="0" err="1">
                <a:latin typeface="Open Sans" panose="020B0606030504020204" pitchFamily="34" charset="0"/>
                <a:ea typeface="Open Sans" panose="020B0606030504020204" pitchFamily="34" charset="0"/>
                <a:cs typeface="Open Sans" panose="020B0606030504020204" pitchFamily="34" charset="0"/>
              </a:rPr>
              <a:t>Pappis </a:t>
            </a:r>
            <a:r>
              <a:rPr lang="en-GB" sz="1000" dirty="0">
                <a:latin typeface="Open Sans" panose="020B0606030504020204" pitchFamily="34" charset="0"/>
                <a:ea typeface="Open Sans" panose="020B0606030504020204" pitchFamily="34" charset="0"/>
                <a:cs typeface="Open Sans" panose="020B0606030504020204" pitchFamily="34" charset="0"/>
              </a:rPr>
              <a:t>et al. (2019),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imagen con </a:t>
            </a:r>
            <a:r>
              <a:rPr lang="en-GB" sz="1000" dirty="0">
                <a:latin typeface="Open Sans" panose="020B0606030504020204" pitchFamily="34" charset="0"/>
                <a:ea typeface="Open Sans" panose="020B0606030504020204" pitchFamily="34" charset="0"/>
                <a:cs typeface="Open Sans" panose="020B0606030504020204" pitchFamily="34" charset="0"/>
              </a:rPr>
              <a:t>licencia </a:t>
            </a:r>
            <a:r>
              <a:rPr lang="en-GB" sz="1000" dirty="0">
                <a:latin typeface="Open Sans" panose="020B0606030504020204" pitchFamily="34" charset="0"/>
                <a:ea typeface="Open Sans" panose="020B0606030504020204" pitchFamily="34" charset="0"/>
                <a:cs typeface="Open Sans" panose="020B0606030504020204" pitchFamily="34" charset="0"/>
                <a:hlinkClick r:id="rId8"/>
              </a:rPr>
              <a:t>CC BY 4.0</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sp>
        <p:nvSpPr>
          <p:cNvPr id="10" name="Oval 9">
            <a:extLst>
              <a:ext uri="{FF2B5EF4-FFF2-40B4-BE49-F238E27FC236}">
                <a16:creationId xmlns:a16="http://schemas.microsoft.com/office/drawing/2014/main" id="{65651126-76D1-F740-BA14-2066A7F35547}"/>
              </a:ext>
            </a:extLst>
          </p:cNvPr>
          <p:cNvSpPr/>
          <p:nvPr/>
        </p:nvSpPr>
        <p:spPr>
          <a:xfrm>
            <a:off x="9169020" y="7178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5_Slide7.mp3" descr="Track2_Lecture5_Slide7.mp3">
            <a:hlinkClick r:id="" action="ppaction://media"/>
            <a:extLst>
              <a:ext uri="{FF2B5EF4-FFF2-40B4-BE49-F238E27FC236}">
                <a16:creationId xmlns:a16="http://schemas.microsoft.com/office/drawing/2014/main" id="{4EB59ED4-B094-7E4C-AD54-DF60A595EFE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240385" y="789204"/>
            <a:ext cx="812800" cy="812800"/>
          </a:xfrm>
          <a:prstGeom prst="rect">
            <a:avLst/>
          </a:prstGeom>
        </p:spPr>
      </p:pic>
    </p:spTree>
    <p:extLst>
      <p:ext uri="{BB962C8B-B14F-4D97-AF65-F5344CB8AC3E}">
        <p14:creationId xmlns:p14="http://schemas.microsoft.com/office/powerpoint/2010/main" val="17407066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63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Nombre del curso</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NÚMERO Y NOMBRE DE LA MINI CONFERENCIA</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conferencia Objetivo de aprendizaje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335319"/>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Conferencia 5.1 Referencias</a:t>
            </a:r>
          </a:p>
        </p:txBody>
      </p:sp>
      <p:sp>
        <p:nvSpPr>
          <p:cNvPr id="2" name="TextBox 1">
            <a:extLst>
              <a:ext uri="{FF2B5EF4-FFF2-40B4-BE49-F238E27FC236}">
                <a16:creationId xmlns:a16="http://schemas.microsoft.com/office/drawing/2014/main" id="{FAF90D44-5101-4EC2-B9CE-EAF183347C86}"/>
              </a:ext>
            </a:extLst>
          </p:cNvPr>
          <p:cNvSpPr txBox="1"/>
          <p:nvPr/>
        </p:nvSpPr>
        <p:spPr>
          <a:xfrm>
            <a:off x="910818" y="1777964"/>
            <a:ext cx="5450583"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err="1">
                <a:latin typeface="Open Sans" panose="020B0606030504020204" pitchFamily="34" charset="0"/>
                <a:ea typeface="Open Sans" panose="020B0606030504020204" pitchFamily="34" charset="0"/>
                <a:cs typeface="Open Sans" panose="020B0606030504020204" pitchFamily="34" charset="0"/>
              </a:rPr>
              <a:t>Taliotis</a:t>
            </a:r>
            <a:r>
              <a:rPr lang="en-GB" dirty="0">
                <a:latin typeface="Open Sans" panose="020B0606030504020204" pitchFamily="34" charset="0"/>
                <a:ea typeface="Open Sans" panose="020B0606030504020204" pitchFamily="34" charset="0"/>
                <a:cs typeface="Open Sans" panose="020B0606030504020204" pitchFamily="34" charset="0"/>
              </a:rPr>
              <a:t>, Constantinos, </a:t>
            </a:r>
            <a:r>
              <a:rPr lang="en-GB" dirty="0" err="1">
                <a:latin typeface="Open Sans" panose="020B0606030504020204" pitchFamily="34" charset="0"/>
                <a:ea typeface="Open Sans" panose="020B0606030504020204" pitchFamily="34" charset="0"/>
                <a:cs typeface="Open Sans" panose="020B0606030504020204" pitchFamily="34" charset="0"/>
              </a:rPr>
              <a:t>Gardumi</a:t>
            </a:r>
            <a:r>
              <a:rPr lang="en-GB" dirty="0">
                <a:latin typeface="Open Sans" panose="020B0606030504020204" pitchFamily="34" charset="0"/>
                <a:ea typeface="Open Sans" panose="020B0606030504020204" pitchFamily="34" charset="0"/>
                <a:cs typeface="Open Sans" panose="020B0606030504020204" pitchFamily="34" charset="0"/>
              </a:rPr>
              <a:t>, Francesco, Shivakumar, Abhishek, Sridharan, Vignesh, Ramos, Eunice, Beltramo, Agnese, ... Howells, Mark. (2018, diciembre). Representación del suministro de energía primaria en </a:t>
            </a:r>
            <a:r>
              <a:rPr lang="en-GB" dirty="0" err="1">
                <a:latin typeface="Open Sans" panose="020B0606030504020204" pitchFamily="34" charset="0"/>
                <a:ea typeface="Open Sans" panose="020B0606030504020204" pitchFamily="34" charset="0"/>
                <a:cs typeface="Open Sans" panose="020B0606030504020204" pitchFamily="34" charset="0"/>
              </a:rPr>
              <a:t>OSeMOSYS</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err="1">
                <a:latin typeface="Open Sans" panose="020B0606030504020204" pitchFamily="34" charset="0"/>
                <a:ea typeface="Open Sans" panose="020B0606030504020204" pitchFamily="34" charset="0"/>
                <a:cs typeface="Open Sans" panose="020B0606030504020204" pitchFamily="34" charset="0"/>
              </a:rPr>
              <a:t>Zenodo. </a:t>
            </a:r>
            <a:r>
              <a:rPr lang="en-GB" dirty="0">
                <a:latin typeface="Open Sans" panose="020B0606030504020204" pitchFamily="34" charset="0"/>
                <a:ea typeface="Open Sans" panose="020B0606030504020204" pitchFamily="34" charset="0"/>
                <a:cs typeface="Open Sans" panose="020B0606030504020204" pitchFamily="34" charset="0"/>
                <a:hlinkClick r:id="rId3"/>
              </a:rPr>
              <a:t>http://doi.</a:t>
            </a:r>
            <a:r>
              <a:rPr lang="en-GB" dirty="0">
                <a:latin typeface="Open Sans" panose="020B0606030504020204" pitchFamily="34" charset="0"/>
                <a:ea typeface="Open Sans" panose="020B0606030504020204" pitchFamily="34" charset="0"/>
                <a:cs typeface="Open Sans" panose="020B0606030504020204" pitchFamily="34" charset="0"/>
              </a:rPr>
              <a:t>org/10.5281/zenodo.4558799 </a:t>
            </a:r>
          </a:p>
          <a:p>
            <a:pPr marL="342900" indent="-342900">
              <a:buAutoNum type="arabicPeriod"/>
            </a:pPr>
            <a:r>
              <a:rPr lang="en-GB" dirty="0" err="1">
                <a:latin typeface="Open Sans" panose="020B0606030504020204" pitchFamily="34" charset="0"/>
                <a:ea typeface="Open Sans" panose="020B0606030504020204" pitchFamily="34" charset="0"/>
                <a:cs typeface="Open Sans" panose="020B0606030504020204" pitchFamily="34" charset="0"/>
              </a:rPr>
              <a:t>Pappis</a:t>
            </a:r>
            <a:r>
              <a:rPr lang="en-GB" dirty="0">
                <a:latin typeface="Open Sans" panose="020B0606030504020204" pitchFamily="34" charset="0"/>
                <a:ea typeface="Open Sans" panose="020B0606030504020204" pitchFamily="34" charset="0"/>
                <a:cs typeface="Open Sans" panose="020B0606030504020204" pitchFamily="34" charset="0"/>
              </a:rPr>
              <a:t>, I., Howells, M., Sridharan, V., Usher, W., Shivakumar, A., </a:t>
            </a:r>
            <a:r>
              <a:rPr lang="en-GB" dirty="0" err="1">
                <a:latin typeface="Open Sans" panose="020B0606030504020204" pitchFamily="34" charset="0"/>
                <a:ea typeface="Open Sans" panose="020B0606030504020204" pitchFamily="34" charset="0"/>
                <a:cs typeface="Open Sans" panose="020B0606030504020204" pitchFamily="34" charset="0"/>
              </a:rPr>
              <a:t>Gardumi</a:t>
            </a:r>
            <a:r>
              <a:rPr lang="en-GB" dirty="0">
                <a:latin typeface="Open Sans" panose="020B0606030504020204" pitchFamily="34" charset="0"/>
                <a:ea typeface="Open Sans" panose="020B0606030504020204" pitchFamily="34" charset="0"/>
                <a:cs typeface="Open Sans" panose="020B0606030504020204" pitchFamily="34" charset="0"/>
              </a:rPr>
              <a:t>, F. y Ramos, E., Energy projections for African countries, Hidalgo González, I., </a:t>
            </a:r>
            <a:r>
              <a:rPr lang="en-GB" dirty="0" err="1">
                <a:latin typeface="Open Sans" panose="020B0606030504020204" pitchFamily="34" charset="0"/>
                <a:ea typeface="Open Sans" panose="020B0606030504020204" pitchFamily="34" charset="0"/>
                <a:cs typeface="Open Sans" panose="020B0606030504020204" pitchFamily="34" charset="0"/>
              </a:rPr>
              <a:t>Medarac</a:t>
            </a:r>
            <a:r>
              <a:rPr lang="en-GB" dirty="0">
                <a:latin typeface="Open Sans" panose="020B0606030504020204" pitchFamily="34" charset="0"/>
                <a:ea typeface="Open Sans" panose="020B0606030504020204" pitchFamily="34" charset="0"/>
                <a:cs typeface="Open Sans" panose="020B0606030504020204" pitchFamily="34" charset="0"/>
              </a:rPr>
              <a:t>, H., González Sánchez, M. y Kougias, I., editor(es), EUR 29904 ES, Oficina de Publicaciones de la Unión Europea, Luxemburgo, 2019, ISBN 978-92-76-12391-0, doi:10.2760/678700, JRC118432</a:t>
            </a:r>
          </a:p>
        </p:txBody>
      </p:sp>
    </p:spTree>
    <p:extLst>
      <p:ext uri="{BB962C8B-B14F-4D97-AF65-F5344CB8AC3E}">
        <p14:creationId xmlns:p14="http://schemas.microsoft.com/office/powerpoint/2010/main" val="1195408070"/>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58460"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 5.2.1 Introducción de las relaciones de actividad de entrada y salida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856660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5.2. Ratios de actividad de entrada y salida </a:t>
            </a:r>
          </a:p>
        </p:txBody>
      </p:sp>
      <p:pic>
        <p:nvPicPr>
          <p:cNvPr id="7" name="Picture 10">
            <a:extLst>
              <a:ext uri="{FF2B5EF4-FFF2-40B4-BE49-F238E27FC236}">
                <a16:creationId xmlns:a16="http://schemas.microsoft.com/office/drawing/2014/main" id="{70AE13BA-123A-4FCE-B595-DE5236EBFEDC}"/>
              </a:ext>
            </a:extLst>
          </p:cNvPr>
          <p:cNvPicPr>
            <a:picLocks noChangeAspect="1"/>
          </p:cNvPicPr>
          <p:nvPr/>
        </p:nvPicPr>
        <p:blipFill>
          <a:blip r:embed="rId6"/>
          <a:stretch>
            <a:fillRect/>
          </a:stretch>
        </p:blipFill>
        <p:spPr>
          <a:xfrm>
            <a:off x="2987039" y="1732453"/>
            <a:ext cx="6217921" cy="4147100"/>
          </a:xfrm>
          <a:prstGeom prst="rect">
            <a:avLst/>
          </a:prstGeom>
        </p:spPr>
      </p:pic>
      <p:sp>
        <p:nvSpPr>
          <p:cNvPr id="12" name="TextBox 11">
            <a:extLst>
              <a:ext uri="{FF2B5EF4-FFF2-40B4-BE49-F238E27FC236}">
                <a16:creationId xmlns:a16="http://schemas.microsoft.com/office/drawing/2014/main" id="{4C335F9D-7328-4D20-BC27-76A3D6303091}"/>
              </a:ext>
            </a:extLst>
          </p:cNvPr>
          <p:cNvSpPr txBox="1"/>
          <p:nvPr/>
        </p:nvSpPr>
        <p:spPr>
          <a:xfrm>
            <a:off x="3092140" y="5999434"/>
            <a:ext cx="636167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panose="020B0606030504020204" pitchFamily="34" charset="0"/>
                <a:ea typeface="Open Sans" panose="020B0606030504020204" pitchFamily="34" charset="0"/>
                <a:cs typeface="Open Sans" panose="020B0606030504020204" pitchFamily="34" charset="0"/>
              </a:rPr>
              <a:t>(</a:t>
            </a:r>
            <a:r>
              <a:rPr lang="en-GB" sz="1000" dirty="0" err="1">
                <a:latin typeface="Open Sans" panose="020B0606030504020204" pitchFamily="34" charset="0"/>
                <a:ea typeface="Open Sans" panose="020B0606030504020204" pitchFamily="34" charset="0"/>
                <a:cs typeface="Open Sans" panose="020B0606030504020204" pitchFamily="34" charset="0"/>
              </a:rPr>
              <a:t>Taliotis </a:t>
            </a:r>
            <a:r>
              <a:rPr lang="en-GB" sz="1000" dirty="0">
                <a:latin typeface="Open Sans" panose="020B0606030504020204" pitchFamily="34" charset="0"/>
                <a:ea typeface="Open Sans" panose="020B0606030504020204" pitchFamily="34" charset="0"/>
                <a:cs typeface="Open Sans" panose="020B0606030504020204" pitchFamily="34" charset="0"/>
              </a:rPr>
              <a:t>et al. (2018),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imagen</a:t>
            </a:r>
            <a:r>
              <a:rPr lang="en-GB" sz="1000" dirty="0">
                <a:latin typeface="Open Sans" panose="020B0606030504020204" pitchFamily="34" charset="0"/>
                <a:ea typeface="Open Sans" panose="020B0606030504020204" pitchFamily="34" charset="0"/>
                <a:cs typeface="Open Sans" panose="020B0606030504020204" pitchFamily="34" charset="0"/>
              </a:rPr>
              <a:t>, con licencia CC BY </a:t>
            </a:r>
            <a:r>
              <a:rPr lang="en-GB" sz="1000" dirty="0">
                <a:latin typeface="Open Sans" panose="020B0606030504020204" pitchFamily="34" charset="0"/>
                <a:ea typeface="Open Sans" panose="020B0606030504020204" pitchFamily="34" charset="0"/>
                <a:cs typeface="Open Sans" panose="020B0606030504020204" pitchFamily="34" charset="0"/>
                <a:hlinkClick r:id="rId8"/>
              </a:rPr>
              <a:t>4.0</a:t>
            </a:r>
            <a:r>
              <a:rPr lang="en-GB" sz="1000" dirty="0">
                <a:latin typeface="Open Sans" panose="020B0606030504020204" pitchFamily="34" charset="0"/>
                <a:ea typeface="Open Sans" panose="020B0606030504020204" pitchFamily="34" charset="0"/>
                <a:cs typeface="Open Sans" panose="020B0606030504020204" pitchFamily="34" charset="0"/>
              </a:rPr>
              <a:t>; realizada con imágenes de: R. Strickler, </a:t>
            </a:r>
            <a:r>
              <a:rPr lang="en-GB" sz="1000" dirty="0">
                <a:latin typeface="Open Sans" panose="020B0606030504020204" pitchFamily="34" charset="0"/>
                <a:ea typeface="Open Sans" panose="020B0606030504020204" pitchFamily="34" charset="0"/>
                <a:cs typeface="Open Sans" panose="020B0606030504020204" pitchFamily="34" charset="0"/>
                <a:hlinkClick r:id="rId9"/>
              </a:rPr>
              <a:t>imagen</a:t>
            </a:r>
            <a:r>
              <a:rPr lang="en-GB" sz="1000" dirty="0">
                <a:latin typeface="Open Sans" panose="020B0606030504020204" pitchFamily="34" charset="0"/>
                <a:ea typeface="Open Sans" panose="020B0606030504020204" pitchFamily="34" charset="0"/>
                <a:cs typeface="Open Sans" panose="020B0606030504020204" pitchFamily="34" charset="0"/>
              </a:rPr>
              <a:t>, CC-BY-SA </a:t>
            </a:r>
            <a:r>
              <a:rPr lang="en-GB" sz="1000" dirty="0">
                <a:latin typeface="Open Sans" panose="020B0606030504020204" pitchFamily="34" charset="0"/>
                <a:ea typeface="Open Sans" panose="020B0606030504020204" pitchFamily="34" charset="0"/>
                <a:cs typeface="Open Sans" panose="020B0606030504020204" pitchFamily="34" charset="0"/>
                <a:hlinkClick r:id="rId10"/>
              </a:rPr>
              <a:t>3.0</a:t>
            </a:r>
            <a:r>
              <a:rPr lang="en-GB" sz="1000" dirty="0">
                <a:latin typeface="Open Sans" panose="020B0606030504020204" pitchFamily="34" charset="0"/>
                <a:ea typeface="Open Sans" panose="020B0606030504020204" pitchFamily="34" charset="0"/>
                <a:cs typeface="Open Sans" panose="020B0606030504020204" pitchFamily="34" charset="0"/>
              </a:rPr>
              <a:t>; A. Engels, </a:t>
            </a:r>
            <a:r>
              <a:rPr lang="en-GB" sz="1000" dirty="0">
                <a:latin typeface="Open Sans" panose="020B0606030504020204" pitchFamily="34" charset="0"/>
                <a:ea typeface="Open Sans" panose="020B0606030504020204" pitchFamily="34" charset="0"/>
                <a:cs typeface="Open Sans" panose="020B0606030504020204" pitchFamily="34" charset="0"/>
                <a:hlinkClick r:id="rId11"/>
              </a:rPr>
              <a:t>imagen</a:t>
            </a:r>
            <a:r>
              <a:rPr lang="en-GB" sz="1000" dirty="0">
                <a:latin typeface="Open Sans" panose="020B0606030504020204" pitchFamily="34" charset="0"/>
                <a:ea typeface="Open Sans" panose="020B0606030504020204" pitchFamily="34" charset="0"/>
                <a:cs typeface="Open Sans" panose="020B0606030504020204" pitchFamily="34" charset="0"/>
              </a:rPr>
              <a:t>, CC BY </a:t>
            </a:r>
            <a:r>
              <a:rPr lang="en-GB" sz="1000" dirty="0">
                <a:latin typeface="Open Sans" panose="020B0606030504020204" pitchFamily="34" charset="0"/>
                <a:ea typeface="Open Sans" panose="020B0606030504020204" pitchFamily="34" charset="0"/>
                <a:cs typeface="Open Sans" panose="020B0606030504020204" pitchFamily="34" charset="0"/>
                <a:hlinkClick r:id="rId12"/>
              </a:rPr>
              <a:t>2.0</a:t>
            </a:r>
            <a:r>
              <a:rPr lang="en-GB" sz="1000" dirty="0">
                <a:latin typeface="Open Sans" panose="020B0606030504020204" pitchFamily="34" charset="0"/>
                <a:ea typeface="Open Sans" panose="020B0606030504020204" pitchFamily="34" charset="0"/>
                <a:cs typeface="Open Sans" panose="020B0606030504020204" pitchFamily="34" charset="0"/>
              </a:rPr>
              <a:t>; A Klink, </a:t>
            </a:r>
            <a:r>
              <a:rPr lang="en-GB" sz="1000" dirty="0">
                <a:latin typeface="Open Sans" panose="020B0606030504020204" pitchFamily="34" charset="0"/>
                <a:ea typeface="Open Sans" panose="020B0606030504020204" pitchFamily="34" charset="0"/>
                <a:cs typeface="Open Sans" panose="020B0606030504020204" pitchFamily="34" charset="0"/>
                <a:hlinkClick r:id="rId13"/>
              </a:rPr>
              <a:t>imagen</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4"/>
              </a:rPr>
              <a:t>CC BY 4.0</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err="1">
                <a:latin typeface="Open Sans" panose="020B0606030504020204" pitchFamily="34" charset="0"/>
                <a:ea typeface="Open Sans" panose="020B0606030504020204" pitchFamily="34" charset="0"/>
                <a:cs typeface="Open Sans" panose="020B0606030504020204" pitchFamily="34" charset="0"/>
              </a:rPr>
              <a:t>Turaids</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5"/>
              </a:rPr>
              <a:t>imagen</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6"/>
              </a:rPr>
              <a:t>CC-BY-SA 4.0</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sp>
        <p:nvSpPr>
          <p:cNvPr id="10" name="Oval 9">
            <a:extLst>
              <a:ext uri="{FF2B5EF4-FFF2-40B4-BE49-F238E27FC236}">
                <a16:creationId xmlns:a16="http://schemas.microsoft.com/office/drawing/2014/main" id="{6E4A1FE1-5B20-C24A-B292-AC30DA0F838E}"/>
              </a:ext>
            </a:extLst>
          </p:cNvPr>
          <p:cNvSpPr/>
          <p:nvPr/>
        </p:nvSpPr>
        <p:spPr>
          <a:xfrm>
            <a:off x="9275907" y="16964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5_Slide9.mp3" descr="Track2_Lecture5_Slide9.mp3">
            <a:hlinkClick r:id="" action="ppaction://media"/>
            <a:extLst>
              <a:ext uri="{FF2B5EF4-FFF2-40B4-BE49-F238E27FC236}">
                <a16:creationId xmlns:a16="http://schemas.microsoft.com/office/drawing/2014/main" id="{FBD2D6A8-A2BA-F349-9506-7799CFEC9AB3}"/>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347272" y="276241"/>
            <a:ext cx="812800" cy="812800"/>
          </a:xfrm>
          <a:prstGeom prst="rect">
            <a:avLst/>
          </a:prstGeom>
        </p:spPr>
      </p:pic>
    </p:spTree>
    <p:extLst>
      <p:ext uri="{BB962C8B-B14F-4D97-AF65-F5344CB8AC3E}">
        <p14:creationId xmlns:p14="http://schemas.microsoft.com/office/powerpoint/2010/main" val="5128696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30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2.xml><?xml version="1.0" encoding="utf-8"?>
<ds:datastoreItem xmlns:ds="http://schemas.openxmlformats.org/officeDocument/2006/customXml" ds:itemID="{47F587A4-2E70-45EC-BE7D-17F9D27F3F2F}">
  <ds:schemaRefs>
    <ds:schemaRef ds:uri="http://schemas.microsoft.com/office/2006/metadata/properties"/>
    <ds:schemaRef ds:uri="http://purl.org/dc/elements/1.1/"/>
    <ds:schemaRef ds:uri="http://purl.org/dc/terms/"/>
    <ds:schemaRef ds:uri="http://purl.org/dc/dcmitype/"/>
    <ds:schemaRef ds:uri="35b8b66e-5759-43c1-a138-f967a8bf5a20"/>
    <ds:schemaRef ds:uri="http://schemas.microsoft.com/office/2006/documentManagement/types"/>
    <ds:schemaRef ds:uri="http://www.w3.org/XML/1998/namespace"/>
    <ds:schemaRef ds:uri="http://schemas.openxmlformats.org/package/2006/metadata/core-properties"/>
    <ds:schemaRef ds:uri="http://schemas.microsoft.com/office/infopath/2007/PartnerControls"/>
    <ds:schemaRef ds:uri="0b696a8a-ab1a-459b-a09e-44df7cbe9330"/>
  </ds:schemaRefs>
</ds:datastoreItem>
</file>

<file path=customXml/itemProps3.xml><?xml version="1.0" encoding="utf-8"?>
<ds:datastoreItem xmlns:ds="http://schemas.openxmlformats.org/officeDocument/2006/customXml" ds:itemID="{E66BBF9C-2C75-418F-BB01-92450A49F5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305</TotalTime>
  <Words>5129</Words>
  <Application>Microsoft Office PowerPoint</Application>
  <PresentationFormat>Panorámica</PresentationFormat>
  <Paragraphs>219</Paragraphs>
  <Slides>27</Slides>
  <Notes>23</Notes>
  <HiddenSlides>0</HiddenSlides>
  <MMClips>22</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27</vt:i4>
      </vt:variant>
    </vt:vector>
  </HeadingPairs>
  <TitlesOfParts>
    <vt:vector size="34" baseType="lpstr">
      <vt:lpstr>Arial</vt:lpstr>
      <vt:lpstr>Calibri</vt:lpstr>
      <vt:lpstr>Calibri Light</vt:lpstr>
      <vt:lpstr>Open Sans</vt:lpstr>
      <vt:lpstr>Open Sans </vt:lpstr>
      <vt:lpstr>Open Sans ExtraBold</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keywords>, docId:3CBDEC47357FB430C172C0515762A671</cp:keywords>
  <cp:lastModifiedBy>Yoselyn Seas</cp:lastModifiedBy>
  <cp:revision>611</cp:revision>
  <dcterms:created xsi:type="dcterms:W3CDTF">2021-02-10T16:48:02Z</dcterms:created>
  <dcterms:modified xsi:type="dcterms:W3CDTF">2022-10-18T19:40:37Z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