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303" r:id="rId5"/>
    <p:sldId id="257" r:id="rId6"/>
    <p:sldId id="306" r:id="rId7"/>
    <p:sldId id="307" r:id="rId8"/>
    <p:sldId id="287" r:id="rId9"/>
    <p:sldId id="309" r:id="rId10"/>
    <p:sldId id="290" r:id="rId11"/>
    <p:sldId id="310" r:id="rId12"/>
    <p:sldId id="264" r:id="rId13"/>
    <p:sldId id="291" r:id="rId14"/>
    <p:sldId id="265" r:id="rId15"/>
    <p:sldId id="292" r:id="rId16"/>
    <p:sldId id="293" r:id="rId17"/>
    <p:sldId id="286" r:id="rId18"/>
    <p:sldId id="282" r:id="rId19"/>
    <p:sldId id="294" r:id="rId20"/>
    <p:sldId id="295" r:id="rId21"/>
    <p:sldId id="298" r:id="rId22"/>
    <p:sldId id="297" r:id="rId23"/>
    <p:sldId id="308" r:id="rId24"/>
    <p:sldId id="296" r:id="rId25"/>
    <p:sldId id="299" r:id="rId26"/>
    <p:sldId id="300" r:id="rId27"/>
    <p:sldId id="302" r:id="rId28"/>
    <p:sldId id="30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EJQQt1e9LPVhT6OagdoMA==" hashData="+aJ+V5gWSfC8FLOOa+WQGRuroOkIVVHBwqQNahsmPK9gsK/tXX9pc6umMde2EHiwbj9isviOQEEmkUDBV0Eq3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36"/>
    <p:restoredTop sz="77908" autoAdjust="0"/>
  </p:normalViewPr>
  <p:slideViewPr>
    <p:cSldViewPr snapToGrid="0">
      <p:cViewPr varScale="1">
        <p:scale>
          <a:sx n="89" d="100"/>
          <a:sy n="89" d="100"/>
        </p:scale>
        <p:origin x="151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2261651A-20D5-4311-A2D0-13321119C6C1}"/>
    <pc:docChg chg="modSld">
      <pc:chgData name="Naomi Tan" userId="8ce5270c-ec91-47e3-b3ed-c9746ddfe401" providerId="ADAL" clId="{2261651A-20D5-4311-A2D0-13321119C6C1}" dt="2022-08-11T10:34:28.789" v="11" actId="20577"/>
      <pc:docMkLst>
        <pc:docMk/>
      </pc:docMkLst>
      <pc:sldChg chg="modSp mod">
        <pc:chgData name="Naomi Tan" userId="8ce5270c-ec91-47e3-b3ed-c9746ddfe401" providerId="ADAL" clId="{2261651A-20D5-4311-A2D0-13321119C6C1}" dt="2022-08-11T10:34:28.789" v="11" actId="20577"/>
        <pc:sldMkLst>
          <pc:docMk/>
          <pc:sldMk cId="102884307" sldId="304"/>
        </pc:sldMkLst>
        <pc:spChg chg="mod">
          <ac:chgData name="Naomi Tan" userId="8ce5270c-ec91-47e3-b3ed-c9746ddfe401" providerId="ADAL" clId="{2261651A-20D5-4311-A2D0-13321119C6C1}" dt="2022-08-11T10:34:28.789" v="11" actId="20577"/>
          <ac:spMkLst>
            <pc:docMk/>
            <pc:sldMk cId="102884307" sldId="304"/>
            <ac:spMk id="5" creationId="{D64D0145-6297-4A66-B578-EAE197E0A215}"/>
          </ac:spMkLst>
        </pc:spChg>
      </pc:sldChg>
    </pc:docChg>
  </pc:docChgLst>
  <pc:docChgLst>
    <pc:chgData name="Naomi Tan" userId="8ce5270c-ec91-47e3-b3ed-c9746ddfe401" providerId="ADAL" clId="{788C81C7-7698-4435-83DC-EE87D3748AD0}"/>
    <pc:docChg chg="undo custSel modSld">
      <pc:chgData name="Naomi Tan" userId="8ce5270c-ec91-47e3-b3ed-c9746ddfe401" providerId="ADAL" clId="{788C81C7-7698-4435-83DC-EE87D3748AD0}" dt="2022-08-29T11:35:52.070" v="14" actId="20577"/>
      <pc:docMkLst>
        <pc:docMk/>
      </pc:docMkLst>
      <pc:sldChg chg="delSp modSp mod">
        <pc:chgData name="Naomi Tan" userId="8ce5270c-ec91-47e3-b3ed-c9746ddfe401" providerId="ADAL" clId="{788C81C7-7698-4435-83DC-EE87D3748AD0}" dt="2022-08-29T11:35:52.070" v="14" actId="20577"/>
        <pc:sldMkLst>
          <pc:docMk/>
          <pc:sldMk cId="1819020706" sldId="303"/>
        </pc:sldMkLst>
        <pc:spChg chg="del mod">
          <ac:chgData name="Naomi Tan" userId="8ce5270c-ec91-47e3-b3ed-c9746ddfe401" providerId="ADAL" clId="{788C81C7-7698-4435-83DC-EE87D3748AD0}" dt="2022-08-29T11:35:49.491" v="12" actId="478"/>
          <ac:spMkLst>
            <pc:docMk/>
            <pc:sldMk cId="1819020706" sldId="303"/>
            <ac:spMk id="13" creationId="{F3D24764-EC4F-4CB5-837C-0E9454FCA68D}"/>
          </ac:spMkLst>
        </pc:spChg>
        <pc:spChg chg="mod">
          <ac:chgData name="Naomi Tan" userId="8ce5270c-ec91-47e3-b3ed-c9746ddfe401" providerId="ADAL" clId="{788C81C7-7698-4435-83DC-EE87D3748AD0}" dt="2022-08-29T11:35:52.070" v="14" actId="20577"/>
          <ac:spMkLst>
            <pc:docMk/>
            <pc:sldMk cId="1819020706" sldId="303"/>
            <ac:spMk id="16" creationId="{E3F2990E-D744-4FDD-850E-7C43682976D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Effective, Strategic and Integrated Power Sector Planning helps ensure the development of a resilient and least-cost power system that continues to meet demand over time. </a:t>
            </a:r>
          </a:p>
          <a:p>
            <a:pPr marL="171450" indent="-171450">
              <a:buFont typeface="Arial" panose="020B0604020202020204" pitchFamily="34" charset="0"/>
              <a:buChar char="•"/>
            </a:pPr>
            <a:r>
              <a:rPr lang="en-US"/>
              <a:t>Power sector planning should consider and integrate key development goals as well as interactions with water, land-use, and air quality. </a:t>
            </a:r>
          </a:p>
          <a:p>
            <a:pPr marL="171450" indent="-171450">
              <a:buFont typeface="Arial" panose="020B0604020202020204" pitchFamily="34" charset="0"/>
              <a:buChar char="•"/>
            </a:pPr>
            <a:r>
              <a:rPr lang="en-US"/>
              <a:t>Effective planning will prioritize an optimal mix of energy resources to meet the expected load, new or extended transmission and distribution infrastructure, energy efficiency measures, and off-grid solutions.</a:t>
            </a:r>
            <a:endParaRPr lang="en-US">
              <a:cs typeface="Calibri"/>
            </a:endParaRPr>
          </a:p>
          <a:p>
            <a:pPr marL="171450" indent="-171450">
              <a:buFont typeface="Arial" panose="020B0604020202020204" pitchFamily="34" charset="0"/>
              <a:buChar char="•"/>
            </a:pPr>
            <a:r>
              <a:rPr lang="en-US"/>
              <a:t>Overly complex procedures for mobilizing energy projects often hinder sector development. Streamlining and clearly communicating the steps required to achieve essential project components, such as land acquisition, feasibility studies, and standards compliance, helps private sector actors navigate and accelerate this process while bringing down transaction costs. </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developing countries, financial constraints are often the most important obstacle to implementing optimal electricity expansion plans. </a:t>
            </a:r>
          </a:p>
          <a:p>
            <a:pPr marL="171450" indent="-171450">
              <a:buFont typeface="Arial" panose="020B0604020202020204" pitchFamily="34" charset="0"/>
              <a:buChar char="•"/>
            </a:pPr>
            <a:r>
              <a:rPr lang="en-US" dirty="0"/>
              <a:t>Where the enabling environment is sufficiently developed, concessionary and commercial finance may be combined. </a:t>
            </a:r>
          </a:p>
          <a:p>
            <a:pPr marL="171450" indent="-171450">
              <a:buFont typeface="Arial" panose="020B0604020202020204" pitchFamily="34" charset="0"/>
              <a:buChar char="•"/>
            </a:pPr>
            <a:r>
              <a:rPr lang="en-US" dirty="0">
                <a:cs typeface="Calibri"/>
              </a:rPr>
              <a:t>As a note, concessional finance is below market rate finance provided by major financial institutions, such as development banks and multilateral funds, to developing countries to accelerate development objectives.</a:t>
            </a:r>
          </a:p>
          <a:p>
            <a:pPr marL="171450" indent="-171450">
              <a:buFont typeface="Arial" panose="020B0604020202020204" pitchFamily="34" charset="0"/>
              <a:buChar char="•"/>
            </a:pPr>
            <a:r>
              <a:rPr lang="en-US" dirty="0"/>
              <a:t>Project planning needs to take into account different financial sources - including export credits, commercial loans, grant funds, bonds, equity and derivatives - and to prepare balance sheets, calculate projected cash flows, financial ratios and other financial indicators.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1741898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environmental and social soundness of power sector projects are critical to the success and sustainability of these investments as they will influence project financing.</a:t>
            </a:r>
            <a:endParaRPr lang="ro-RO" dirty="0"/>
          </a:p>
          <a:p>
            <a:pPr marL="171450" indent="-171450">
              <a:buFont typeface="Arial" panose="020B0604020202020204" pitchFamily="34" charset="0"/>
              <a:buChar char="•"/>
            </a:pPr>
            <a:r>
              <a:rPr lang="en-US" dirty="0"/>
              <a:t>Engagement with local communities, including traditionally marginalized groups, to identify and mitigate risks begin at the earliest stages of project development. This engagement should continue throughout implementation in a transparent and inclusive manner. Demonstrated commitment to environmental and social sustainability is evidenced by the adoption and application of national laws, regulations, and best practices.</a:t>
            </a:r>
            <a:endParaRPr lang="en-US" dirty="0">
              <a:cs typeface="Calibri"/>
            </a:endParaRPr>
          </a:p>
          <a:p>
            <a:pPr marL="171450" indent="-171450">
              <a:buFont typeface="Arial" panose="020B0604020202020204" pitchFamily="34" charset="0"/>
              <a:buChar char="•"/>
            </a:pPr>
            <a:r>
              <a:rPr lang="en-US" dirty="0"/>
              <a:t>The human development and economic growth opportunities that arise from growth in the energy sector often do not offer equal participation and impact between men and women. Energy related projects, programs, and policies that explicitly recognize imbalances and intentionally strive to reduce inequities and foster effective engagement of all result in better outcomes. This is the case both in terms of the sustainability of the energy sector and human development opportunities.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556357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Within the following slides we will be looking deeper into configurations of blended finance to enable sustainable energy production. Here we will explain what is blended finance.</a:t>
            </a:r>
          </a:p>
          <a:p>
            <a:pPr marL="171450" indent="-171450">
              <a:buFont typeface="Arial" panose="020B0604020202020204" pitchFamily="34" charset="0"/>
              <a:buChar char="•"/>
            </a:pPr>
            <a:r>
              <a:rPr lang="en-US" dirty="0"/>
              <a:t>Blended finance is the use of catalytic capital from public or philanthropic sources to increase private sector investment in developing countries towards sustainable development. </a:t>
            </a:r>
          </a:p>
          <a:p>
            <a:pPr marL="171450" indent="-171450">
              <a:buFont typeface="Arial" panose="020B0604020202020204" pitchFamily="34" charset="0"/>
              <a:buChar char="•"/>
            </a:pPr>
            <a:r>
              <a:rPr lang="en-US" dirty="0"/>
              <a:t>As a note, catalytic capital is defined as debt, equity, guarantees, and other investments that accept disproportionate risk and/or concessionary returns relative to a conventional investment in order to generate positive impact and enable third-party investment that otherwise would not be possible.</a:t>
            </a:r>
          </a:p>
          <a:p>
            <a:pPr marL="171450" indent="-171450">
              <a:buFont typeface="Arial" panose="020B0604020202020204" pitchFamily="34" charset="0"/>
              <a:buChar char="•"/>
            </a:pPr>
            <a:r>
              <a:rPr lang="en-US" dirty="0"/>
              <a:t>Put in simple terms, blended finance refers to the combination of both public and private funds for a specific investment. </a:t>
            </a:r>
            <a:endParaRPr lang="en-US" dirty="0">
              <a:cs typeface="Calibri"/>
            </a:endParaRPr>
          </a:p>
          <a:p>
            <a:pPr marL="171450" indent="-171450">
              <a:buFont typeface="Arial" panose="020B0604020202020204" pitchFamily="34" charset="0"/>
              <a:buChar char="•"/>
            </a:pPr>
            <a:r>
              <a:rPr lang="en-US" dirty="0"/>
              <a:t>Blended finance can address critical challenges to increasing access to clean and affordable energy. </a:t>
            </a:r>
            <a:endParaRPr lang="en-US" dirty="0">
              <a:cs typeface="Calibri"/>
            </a:endParaRPr>
          </a:p>
          <a:p>
            <a:pPr marL="171450" indent="-171450">
              <a:buFont typeface="Arial" panose="020B0604020202020204" pitchFamily="34" charset="0"/>
              <a:buChar char="•"/>
            </a:pPr>
            <a:r>
              <a:rPr lang="en-US" dirty="0"/>
              <a:t>Blended finance vehicles can help reduce the cost of capital, lower the cost of access, and attract financing to otherwise seemingly unattractive opportunities.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objective is to catalyze private sector investment in projects by first having development funds committed to that same project.</a:t>
            </a:r>
          </a:p>
          <a:p>
            <a:pPr marL="171450" indent="-171450">
              <a:buFont typeface="Arial" panose="020B0604020202020204" pitchFamily="34" charset="0"/>
              <a:buChar char="•"/>
            </a:pPr>
            <a:r>
              <a:rPr lang="en-US" dirty="0"/>
              <a:t>Development funding is concessional capital, and it can come from public or philanthropic sources. </a:t>
            </a:r>
          </a:p>
          <a:p>
            <a:pPr marL="171450" indent="-171450">
              <a:buFont typeface="Arial" panose="020B0604020202020204" pitchFamily="34" charset="0"/>
              <a:buChar char="•"/>
            </a:pPr>
            <a:r>
              <a:rPr lang="en-US" dirty="0"/>
              <a:t>As a note, concessional capital is below market rate finance provided by major financial institutions, such as development banks and multilateral funds, to developing countries to accelerate development objectives.</a:t>
            </a:r>
          </a:p>
          <a:p>
            <a:pPr marL="171450" indent="-171450">
              <a:buFont typeface="Arial" panose="020B0604020202020204" pitchFamily="34" charset="0"/>
              <a:buChar char="•"/>
            </a:pPr>
            <a:r>
              <a:rPr lang="en-US" dirty="0"/>
              <a:t>One can create more investable opportunities in energy access projects by having concessional capital come into deals earlier when it is most risky, in order to create commercially viable projects, companies, and structures.</a:t>
            </a:r>
          </a:p>
          <a:p>
            <a:pPr marL="171450" indent="-171450">
              <a:buFont typeface="Arial" panose="020B0604020202020204" pitchFamily="34" charset="0"/>
              <a:buChar char="•"/>
            </a:pPr>
            <a:r>
              <a:rPr lang="en-US" dirty="0"/>
              <a:t>In addition, project sponsors and developers can work with partners to create more innovative financial products that are aligned with the commercial mandates of investors. </a:t>
            </a:r>
          </a:p>
          <a:p>
            <a:pPr marL="171450" indent="-171450">
              <a:buFont typeface="Arial" panose="020B0604020202020204" pitchFamily="34" charset="0"/>
              <a:buChar char="•"/>
            </a:pPr>
            <a:r>
              <a:rPr lang="en-US" dirty="0"/>
              <a:t>Aligning these products with the existing financial instruments and products that investors are familiar with will help to increase their comfort levels, overcoming barriers to adoption.</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863874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From the graph on this slide, energy has been the most frequently targeted sector in blended finance transactions.</a:t>
            </a:r>
          </a:p>
          <a:p>
            <a:pPr marL="171450" indent="-171450">
              <a:buFont typeface="Arial" panose="020B0604020202020204" pitchFamily="34" charset="0"/>
              <a:buChar char="•"/>
            </a:pPr>
            <a:r>
              <a:rPr lang="en-US" dirty="0"/>
              <a:t>The experience to date of blended finance in clean energy offers ample successes and room for improvement going forward.</a:t>
            </a:r>
            <a:endParaRPr lang="en-US" dirty="0">
              <a:cs typeface="Calibri"/>
            </a:endParaRPr>
          </a:p>
          <a:p>
            <a:pPr marL="171450" indent="-171450">
              <a:buFont typeface="Arial" panose="020B0604020202020204" pitchFamily="34" charset="0"/>
              <a:buChar char="•"/>
            </a:pPr>
            <a:r>
              <a:rPr lang="en-US" dirty="0"/>
              <a:t>As clean energy closes the “viability gap” with fossil fuels, there is a gap between the investment risks and barriers addressed by earlier blended finance initiatives and those cited by investors as most important to address going forward, with liquidity, off-taker, and currency risks less frequently addressed to date. </a:t>
            </a:r>
            <a:endParaRPr lang="en-US" dirty="0">
              <a:cs typeface="Calibri"/>
            </a:endParaRPr>
          </a:p>
          <a:p>
            <a:pPr marL="171450" indent="-171450">
              <a:buFont typeface="Arial" panose="020B0604020202020204" pitchFamily="34" charset="0"/>
              <a:buChar char="•"/>
            </a:pPr>
            <a:r>
              <a:rPr lang="en-US" dirty="0"/>
              <a:t>There is a gap between the types of instruments most needed and those offered: risk mitigation instruments, such as guarantees and insurance, are less frequently offered than direct investment; there are also major gaps in local currency financing, early stage risk financing, and vehicles that aggregate projects, especially small ones.  </a:t>
            </a:r>
            <a:endParaRPr lang="en-US" dirty="0">
              <a:cs typeface="Calibri"/>
            </a:endParaRPr>
          </a:p>
          <a:p>
            <a:pPr marL="171450" indent="-171450">
              <a:buFont typeface="Arial" panose="020B0604020202020204" pitchFamily="34" charset="0"/>
              <a:buChar char="•"/>
            </a:pPr>
            <a:r>
              <a:rPr lang="en-US" dirty="0"/>
              <a:t>Finally, the limited scale of blended finance initiatives – both through direct investment vehicles as well as indirect blended finance via risk mitigation – likely limits the participation of many investors.</a:t>
            </a:r>
            <a:endParaRPr lang="en-US" dirty="0">
              <a:cs typeface="Calibri"/>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795505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Investors are hampered by regulatory restrictions and face a range of asset-specific risks related to their infrastructure asset exposure. They also lack reliable data on the performance of such assets in emerging markets to guide their investment decisions.</a:t>
            </a:r>
          </a:p>
          <a:p>
            <a:pPr marL="171450" indent="-171450">
              <a:buFont typeface="Arial" panose="020B0604020202020204" pitchFamily="34" charset="0"/>
              <a:buChar char="•"/>
            </a:pPr>
            <a:r>
              <a:rPr lang="en-US" dirty="0"/>
              <a:t>Development banks do not have strong enough incentives or business models to focus on maximizing private capital mobilization for the projects they support. </a:t>
            </a:r>
            <a:endParaRPr lang="en-US" dirty="0">
              <a:cs typeface="Calibri"/>
            </a:endParaRPr>
          </a:p>
          <a:p>
            <a:pPr marL="171450" indent="-171450">
              <a:buFont typeface="Arial" panose="020B0604020202020204" pitchFamily="34" charset="0"/>
              <a:buChar char="•"/>
            </a:pPr>
            <a:r>
              <a:rPr lang="en-US" dirty="0"/>
              <a:t>The bilateral agreements need to increase mobilization ratios similar to developed countries, who need to crowd in more private capital for every dollar spent on development.</a:t>
            </a:r>
            <a:endParaRPr lang="en-US" dirty="0">
              <a:cs typeface="Calibri"/>
            </a:endParaRPr>
          </a:p>
          <a:p>
            <a:pPr marL="171450" indent="-171450">
              <a:buFont typeface="Arial" panose="020B0604020202020204" pitchFamily="34" charset="0"/>
              <a:buChar char="•"/>
            </a:pPr>
            <a:r>
              <a:rPr lang="en-US" dirty="0"/>
              <a:t>Developing country governments often lack the policy and institutional mechanisms to attract long-term capital and develop bankable project pipelines.</a:t>
            </a:r>
            <a:endParaRPr lang="en-US" dirty="0">
              <a:cs typeface="Calibri"/>
            </a:endParaRPr>
          </a:p>
          <a:p>
            <a:pPr marL="171450" indent="-171450">
              <a:buFont typeface="Arial" panose="020B0604020202020204" pitchFamily="34" charset="0"/>
              <a:buChar char="•"/>
            </a:pPr>
            <a:r>
              <a:rPr lang="en-US" dirty="0"/>
              <a:t>Above all, having the right policies and enabling environment will provide the biggest multiplier in terms of attracting private capital to invest in the infrastructure of emerging markets. </a:t>
            </a:r>
            <a:endParaRPr lang="en-US" dirty="0">
              <a:cs typeface="Calibri"/>
            </a:endParaRPr>
          </a:p>
          <a:p>
            <a:pPr marL="171450" indent="-171450">
              <a:buFont typeface="Arial" panose="020B0604020202020204" pitchFamily="34" charset="0"/>
              <a:buChar char="•"/>
            </a:pPr>
            <a:r>
              <a:rPr lang="en-US" i="1" dirty="0">
                <a:cs typeface="Calibri"/>
              </a:rPr>
              <a:t>As shown in the Climate Policy Initiative Report on Blended Finance in Clean Energy (2018), the figure on this slide displays </a:t>
            </a:r>
            <a:r>
              <a:rPr lang="en-US" i="1" dirty="0"/>
              <a:t>the intensity of risks and barriers in selected countries.</a:t>
            </a:r>
            <a:endParaRPr lang="en-US" i="1"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678641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number of actions can also be taken to increase blended finance for energy projects including:</a:t>
            </a:r>
          </a:p>
          <a:p>
            <a:r>
              <a:rPr lang="en-US" dirty="0"/>
              <a:t> • The alignment of public processes and objectives with the needs of investors early in the project preparation process to help ensure design parameters are consistent with expectations.</a:t>
            </a:r>
            <a:endParaRPr lang="en-US" dirty="0">
              <a:cs typeface="Calibri"/>
            </a:endParaRPr>
          </a:p>
          <a:p>
            <a:r>
              <a:rPr lang="en-US" dirty="0"/>
              <a:t> • Engagement with donors and development finance institutions to understand and facilitate access to existing instruments such as guarantees and concessional financing that can give greater comfort to investors. </a:t>
            </a:r>
            <a:endParaRPr lang="en-US" dirty="0">
              <a:cs typeface="Calibri"/>
            </a:endParaRPr>
          </a:p>
          <a:p>
            <a:r>
              <a:rPr lang="en-US" dirty="0"/>
              <a:t>• Strengthening existing dedicated units to help coordinate between government agencies and the private sectors to act as a focal point. </a:t>
            </a:r>
            <a:endParaRPr lang="en-US" dirty="0">
              <a:cs typeface="Calibri"/>
            </a:endParaRPr>
          </a:p>
          <a:p>
            <a:pPr marL="0" indent="0">
              <a:buFont typeface="Arial" panose="020B0604020202020204" pitchFamily="34" charset="0"/>
              <a:buNone/>
            </a:pPr>
            <a:r>
              <a:rPr lang="en-US" dirty="0"/>
              <a:t>• Leveraging multi-stakeholder initiatives and platforms that facilitate public/ private finance, such as the Sustainable Development Investment Partnership.</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016624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This training course will provide you with basic knowledge on financial concept and theory, will explain how financing is done in the power sector across the world, with </a:t>
            </a:r>
            <a:r>
              <a:rPr lang="en-US" dirty="0"/>
              <a:t>a  </a:t>
            </a:r>
            <a:r>
              <a:rPr lang="en-US"/>
              <a:t>primary focus on developing countries, and</a:t>
            </a:r>
            <a:r>
              <a:rPr lang="en-US" dirty="0"/>
              <a:t>,</a:t>
            </a:r>
            <a:r>
              <a:rPr lang="en-US"/>
              <a:t> finally, will demonstrate how to carry out financial analysis of power projects.</a:t>
            </a:r>
            <a:r>
              <a:rPr lang="en-US" dirty="0"/>
              <a:t> </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909843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From a practical point of view, during this course, you will learn how to use a model for financial analysis, namely the FINPLAN software developed by the International Atomic Energy Agency (or I.A.E.A).</a:t>
            </a:r>
          </a:p>
          <a:p>
            <a:pPr>
              <a:defRPr/>
            </a:pPr>
            <a:r>
              <a:rPr lang="en-US" dirty="0"/>
              <a:t>In developing countries, financial constraints are often the most important obstacle to implementing project plans. Thus, FINPLAN helps you assess the financial viability of plans and projects. Please note that this course is meant for preliminary training on finance and use of FINPLAN, and therefore, is kept simple.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839533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b="0" i="0" u="none" strike="noStrike" dirty="0">
                <a:solidFill>
                  <a:srgbClr val="000000"/>
                </a:solidFill>
                <a:latin typeface="Arial"/>
                <a:ea typeface="Arial"/>
                <a:cs typeface="Arial"/>
                <a:sym typeface="Arial"/>
              </a:rPr>
              <a:t>This lecture has four Intended Learning Outcomes:</a:t>
            </a:r>
            <a:endParaRPr lang="en-US" dirty="0"/>
          </a:p>
          <a:p>
            <a:pPr marL="317500" lvl="0" indent="-171450" algn="l" rtl="0">
              <a:lnSpc>
                <a:spcPct val="115000"/>
              </a:lnSpc>
              <a:spcBef>
                <a:spcPts val="120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Learn about the </a:t>
            </a:r>
            <a:r>
              <a:rPr lang="en-US" sz="1200" b="1" dirty="0">
                <a:solidFill>
                  <a:srgbClr val="333333"/>
                </a:solidFill>
                <a:highlight>
                  <a:srgbClr val="FFFFFF"/>
                </a:highlight>
              </a:rPr>
              <a:t>challenges of financing SDG 7</a:t>
            </a:r>
          </a:p>
          <a:p>
            <a:pPr marL="317500" lvl="0" indent="-171450" algn="l" rtl="0">
              <a:lnSpc>
                <a:spcPct val="115000"/>
              </a:lnSpc>
              <a:spcBef>
                <a:spcPts val="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Learn how financial modelling supports an </a:t>
            </a:r>
            <a:r>
              <a:rPr lang="en-US" sz="1200" b="1" dirty="0">
                <a:solidFill>
                  <a:srgbClr val="333333"/>
                </a:solidFill>
                <a:highlight>
                  <a:srgbClr val="FFFFFF"/>
                </a:highlight>
              </a:rPr>
              <a:t>enabling environment</a:t>
            </a:r>
          </a:p>
          <a:p>
            <a:pPr marL="317500" lvl="0" indent="-171450" algn="l" rtl="0">
              <a:lnSpc>
                <a:spcPct val="115000"/>
              </a:lnSpc>
              <a:spcBef>
                <a:spcPts val="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Learn about the role of </a:t>
            </a:r>
            <a:r>
              <a:rPr lang="en-US" sz="1200" b="1" dirty="0">
                <a:solidFill>
                  <a:srgbClr val="333333"/>
                </a:solidFill>
                <a:highlight>
                  <a:srgbClr val="FFFFFF"/>
                </a:highlight>
              </a:rPr>
              <a:t>blended finance </a:t>
            </a:r>
            <a:r>
              <a:rPr lang="en-US" sz="1200" dirty="0">
                <a:solidFill>
                  <a:srgbClr val="333333"/>
                </a:solidFill>
                <a:highlight>
                  <a:srgbClr val="FFFFFF"/>
                </a:highlight>
              </a:rPr>
              <a:t>in the energy sector</a:t>
            </a:r>
          </a:p>
          <a:p>
            <a:pPr marL="317500" lvl="0" indent="-171450" algn="l" rtl="0">
              <a:lnSpc>
                <a:spcPct val="115000"/>
              </a:lnSpc>
              <a:spcBef>
                <a:spcPts val="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Understand the </a:t>
            </a:r>
            <a:r>
              <a:rPr lang="en-US" sz="1200" b="1" dirty="0">
                <a:solidFill>
                  <a:srgbClr val="333333"/>
                </a:solidFill>
                <a:highlight>
                  <a:srgbClr val="FFFFFF"/>
                </a:highlight>
              </a:rPr>
              <a:t>outline and structure </a:t>
            </a:r>
            <a:r>
              <a:rPr lang="en-US" sz="1200" dirty="0">
                <a:solidFill>
                  <a:srgbClr val="333333"/>
                </a:solidFill>
                <a:highlight>
                  <a:srgbClr val="FFFFFF"/>
                </a:highlight>
              </a:rPr>
              <a:t>of the course</a:t>
            </a: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40714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The course has 6 lectures altogether.</a:t>
            </a:r>
          </a:p>
          <a:p>
            <a:pPr marL="171450" indent="-171450">
              <a:buFont typeface="Arial" panose="020B0604020202020204" pitchFamily="34" charset="0"/>
              <a:buChar char="•"/>
              <a:defRPr/>
            </a:pPr>
            <a:r>
              <a:rPr lang="en-US"/>
              <a:t>You are already coming to the end of Lecture 1, which is an introduction to the course. </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Lecture 2 is on the basics of the financial theory, like different sources of capital, their characteristics, different types of financing mechanisms, then definitions of certain important financial parameters.</a:t>
            </a:r>
            <a:endParaRPr lang="en-US">
              <a:cs typeface="Calibri"/>
            </a:endParaRPr>
          </a:p>
          <a:p>
            <a:pPr marL="171450" indent="-171450">
              <a:buFont typeface="Arial" panose="020B0604020202020204" pitchFamily="34" charset="0"/>
              <a:buChar char="•"/>
              <a:defRPr/>
            </a:pPr>
            <a:r>
              <a:rPr lang="en-US"/>
              <a:t>Lecture 3 is on power project financing. The power sector has certain special characteristics; therefore, it has always drawn special attention. This lecture describes how power sector financing is done and how it has evolved over time. It also describes various ownership issues of power projects, which have clear relations with the financing. This lecture also presents an important and basic concept of financial and economic analysis, that is the time value concept. </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Lecture 4 describes project evaluation techniques and some important criteria for evaluations which are used widely. Moreover, here we exemplify some sources of financing.</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Lecture 5, we explore some credit options and then describe the FINPLAN methodology, its scopes, and outcomes.</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Lastly, in Lecture 6 we talk about depreciation of assets, depreciation methods, as well as about financial statements and ratios.</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3194317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 this course, you will also get some practical experience by using FINPLAN software.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Thus, in the first Hands-on material, you will learn how to install FINPLAN on your computer and get ready for using it.</a:t>
            </a:r>
            <a:endParaRPr lang="en-US" dirty="0">
              <a:cs typeface="Calibri"/>
            </a:endParaRPr>
          </a:p>
          <a:p>
            <a:pPr marL="171450" indent="-171450">
              <a:buFont typeface="Arial" panose="020B0604020202020204" pitchFamily="34" charset="0"/>
              <a:buChar char="•"/>
              <a:defRPr/>
            </a:pPr>
            <a:r>
              <a:rPr lang="en-US" dirty="0"/>
              <a:t>In the second and third Hands-on materials, you will get an introduction to what the FINPLAN interface looks like and how to create a case study and input the necessary data.</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Then, the fourth Hands-on material will help you understand the results calculated in FINPLAN and how to properly interpret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Lastly, with the Hands-on materials 5 and 6, you will dive into two different exercises. The first exercise is adjusted for a Nuclear Power Plant while the second one refers to a Single Combined Cycle Power Plant.</a:t>
            </a:r>
          </a:p>
          <a:p>
            <a:pPr marL="171450" indent="-171450">
              <a:buFont typeface="Arial" panose="020B0604020202020204" pitchFamily="34" charset="0"/>
              <a:buChar char="•"/>
              <a:defRPr/>
            </a:pPr>
            <a:r>
              <a:rPr lang="en-US" dirty="0"/>
              <a:t>Therefore, you will obtain some practical experience on how to use the FINPLAN interface by creating a complete case study step-by-step. But, in order to get this, you must go through all the theoretical lectures first.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4114967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end of this lecture. Thank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a:solidFill>
                <a:srgbClr val="333333"/>
              </a:solidFill>
              <a:highlight>
                <a:srgbClr val="FFFFFF"/>
              </a:highlight>
              <a:latin typeface="+mn-lt"/>
              <a:ea typeface="+mn-ea"/>
              <a:cs typeface="+mn-cs"/>
            </a:endParaRPr>
          </a:p>
          <a:p>
            <a:pPr marL="285750" indent="-285750">
              <a:buFont typeface="Arial"/>
              <a:buChar char="•"/>
            </a:pPr>
            <a:r>
              <a:rPr lang="en-US" dirty="0">
                <a:cs typeface="Calibri"/>
              </a:rPr>
              <a:t>As you might imagine, building a power plant – whether it involves solar farms, wind turbines or a nuclear reactor – requires a significant amount of capital expenditure.</a:t>
            </a:r>
          </a:p>
          <a:p>
            <a:pPr marL="285750" indent="-285750">
              <a:buFont typeface="Arial"/>
              <a:buChar char="•"/>
            </a:pPr>
            <a:r>
              <a:rPr lang="en-US" dirty="0">
                <a:cs typeface="Calibri"/>
              </a:rPr>
              <a:t>And investment is needed not only for generating power, but also to get it on to the grid and to where it is needed, such as homes and places of business.</a:t>
            </a:r>
          </a:p>
          <a:p>
            <a:pPr marL="285750" indent="-285750">
              <a:buFont typeface="Arial"/>
              <a:buChar char="•"/>
            </a:pPr>
            <a:r>
              <a:rPr lang="en-US" dirty="0">
                <a:cs typeface="Calibri"/>
              </a:rPr>
              <a:t>When these investments are being made, a lot of the spending happens right at the start of the project, before the plants or infrastructure are making any income.</a:t>
            </a:r>
          </a:p>
          <a:p>
            <a:pPr marL="285750" indent="-285750">
              <a:buFont typeface="Arial"/>
              <a:buChar char="•"/>
            </a:pPr>
            <a:r>
              <a:rPr lang="en-US" dirty="0">
                <a:cs typeface="Calibri"/>
              </a:rPr>
              <a:t>And it may take many years of generation before the capital costs of the project are paid back in full.</a:t>
            </a:r>
          </a:p>
          <a:p>
            <a:pPr marL="285750" indent="-285750">
              <a:buFont typeface="Arial"/>
              <a:buChar char="•"/>
            </a:pPr>
            <a:r>
              <a:rPr lang="en-US" dirty="0">
                <a:cs typeface="Calibri"/>
              </a:rPr>
              <a:t>So there are challenges and risks associated with financing clean energy. But without this energy, we cannot achieve the Sustainable Development Goals (or S D Gs).</a:t>
            </a:r>
          </a:p>
          <a:p>
            <a:pPr marL="285750" indent="-285750">
              <a:buFont typeface="Arial"/>
              <a:buChar char="•"/>
            </a:pPr>
            <a:r>
              <a:rPr lang="en-US" dirty="0">
                <a:cs typeface="Calibri"/>
              </a:rPr>
              <a:t>Here we focus on SDG 7- </a:t>
            </a:r>
            <a:r>
              <a:rPr lang="en-US" dirty="0"/>
              <a:t>Ensure access to affordable, reliable, sustainable and modern energy for all.</a:t>
            </a:r>
            <a:endParaRPr lang="en-US" dirty="0">
              <a:cs typeface="+mn-lt"/>
            </a:endParaRPr>
          </a:p>
          <a:p>
            <a:pPr marL="285750" indent="-285750">
              <a:buFont typeface="Arial"/>
              <a:buChar char="•"/>
            </a:pPr>
            <a:r>
              <a:rPr lang="en-US" dirty="0"/>
              <a:t>There are challenges and risks associated with financing clean energy. As of 2017, renewables only accounted for 17% of total energy consumption.</a:t>
            </a:r>
            <a:endParaRPr lang="en-US" dirty="0">
              <a:cs typeface="Calibri"/>
            </a:endParaRPr>
          </a:p>
          <a:p>
            <a:pPr marL="285750" indent="-285750">
              <a:buFont typeface="Arial"/>
              <a:buChar char="•"/>
            </a:pPr>
            <a:r>
              <a:rPr lang="en-US" dirty="0">
                <a:cs typeface="Calibri"/>
              </a:rPr>
              <a:t>Effective investment planning is absolutely critical to mitigating these financing risks. This course will teach you how to use FINPLAN, a tool used by planners worldwide.</a:t>
            </a: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124047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Power generation accounts for around 40 per cent of the world’s </a:t>
            </a:r>
            <a:r>
              <a:rPr lang="en-US" dirty="0">
                <a:solidFill>
                  <a:srgbClr val="333333"/>
                </a:solidFill>
                <a:highlight>
                  <a:srgbClr val="FFFFFF"/>
                </a:highlight>
              </a:rPr>
              <a:t>Carbon Dioxide</a:t>
            </a:r>
            <a:r>
              <a:rPr lang="en-US" sz="1200" kern="1200" dirty="0">
                <a:solidFill>
                  <a:srgbClr val="333333"/>
                </a:solidFill>
                <a:highlight>
                  <a:srgbClr val="FFFFFF"/>
                </a:highlight>
                <a:latin typeface="+mn-lt"/>
                <a:ea typeface="+mn-ea"/>
                <a:cs typeface="+mn-cs"/>
              </a:rPr>
              <a:t> emissions </a:t>
            </a:r>
            <a:r>
              <a:rPr lang="en-US" dirty="0">
                <a:solidFill>
                  <a:srgbClr val="333333"/>
                </a:solidFill>
                <a:highlight>
                  <a:srgbClr val="FFFFFF"/>
                </a:highlight>
              </a:rPr>
              <a:t>so decarbonizing</a:t>
            </a:r>
            <a:r>
              <a:rPr lang="en-US" sz="1200" kern="1200" dirty="0">
                <a:solidFill>
                  <a:srgbClr val="333333"/>
                </a:solidFill>
                <a:highlight>
                  <a:srgbClr val="FFFFFF"/>
                </a:highlight>
                <a:latin typeface="+mn-lt"/>
                <a:ea typeface="+mn-ea"/>
                <a:cs typeface="+mn-cs"/>
              </a:rPr>
              <a:t> of the sector </a:t>
            </a:r>
            <a:r>
              <a:rPr lang="en-US" dirty="0">
                <a:solidFill>
                  <a:srgbClr val="333333"/>
                </a:solidFill>
                <a:highlight>
                  <a:srgbClr val="FFFFFF"/>
                </a:highlight>
              </a:rPr>
              <a:t>is really important.</a:t>
            </a:r>
          </a:p>
          <a:p>
            <a:pPr marL="171450" indent="-171450">
              <a:buFont typeface="Arial" panose="020B0604020202020204" pitchFamily="34" charset="0"/>
              <a:buChar char="•"/>
            </a:pPr>
            <a:r>
              <a:rPr lang="en-US" dirty="0">
                <a:solidFill>
                  <a:srgbClr val="333333"/>
                </a:solidFill>
                <a:highlight>
                  <a:srgbClr val="FFFFFF"/>
                </a:highlight>
              </a:rPr>
              <a:t>Energy-related</a:t>
            </a:r>
            <a:r>
              <a:rPr lang="en-US" sz="1200" kern="1200" dirty="0">
                <a:solidFill>
                  <a:srgbClr val="333333"/>
                </a:solidFill>
                <a:highlight>
                  <a:srgbClr val="FFFFFF"/>
                </a:highlight>
                <a:latin typeface="+mn-lt"/>
                <a:ea typeface="+mn-ea"/>
                <a:cs typeface="+mn-cs"/>
              </a:rPr>
              <a:t> emissions in 2018</a:t>
            </a:r>
            <a:r>
              <a:rPr lang="en-US" dirty="0">
                <a:solidFill>
                  <a:srgbClr val="333333"/>
                </a:solidFill>
                <a:highlight>
                  <a:srgbClr val="FFFFFF"/>
                </a:highlight>
              </a:rPr>
              <a:t> rose by</a:t>
            </a:r>
            <a:r>
              <a:rPr lang="en-US" sz="1200" kern="1200" dirty="0">
                <a:solidFill>
                  <a:srgbClr val="333333"/>
                </a:solidFill>
                <a:highlight>
                  <a:srgbClr val="FFFFFF"/>
                </a:highlight>
                <a:latin typeface="+mn-lt"/>
                <a:ea typeface="+mn-ea"/>
                <a:cs typeface="+mn-cs"/>
              </a:rPr>
              <a:t> 1.7 per cent</a:t>
            </a:r>
            <a:r>
              <a:rPr lang="en-US" dirty="0">
                <a:solidFill>
                  <a:srgbClr val="333333"/>
                </a:solidFill>
                <a:highlight>
                  <a:srgbClr val="FFFFFF"/>
                </a:highlight>
              </a:rPr>
              <a:t>. This was driven by a larger</a:t>
            </a:r>
            <a:r>
              <a:rPr lang="en-US" sz="1200" kern="1200" dirty="0">
                <a:solidFill>
                  <a:srgbClr val="333333"/>
                </a:solidFill>
                <a:highlight>
                  <a:srgbClr val="FFFFFF"/>
                </a:highlight>
                <a:latin typeface="+mn-lt"/>
                <a:ea typeface="+mn-ea"/>
                <a:cs typeface="+mn-cs"/>
              </a:rPr>
              <a:t> 2.3 per cent growth in energy consumption</a:t>
            </a:r>
            <a:r>
              <a:rPr lang="en-US" dirty="0">
                <a:solidFill>
                  <a:srgbClr val="333333"/>
                </a:solidFill>
                <a:highlight>
                  <a:srgbClr val="FFFFFF"/>
                </a:highlight>
              </a:rPr>
              <a:t>.</a:t>
            </a:r>
            <a:endParaRPr lang="en-US" sz="1200" kern="1200" dirty="0">
              <a:solidFill>
                <a:srgbClr val="333333"/>
              </a:solidFill>
              <a:highlight>
                <a:srgbClr val="FFFFFF"/>
              </a:highlight>
              <a:latin typeface="+mn-lt"/>
              <a:cs typeface="Calibri"/>
            </a:endParaRP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This </a:t>
            </a:r>
            <a:r>
              <a:rPr lang="en-US" dirty="0">
                <a:solidFill>
                  <a:srgbClr val="333333"/>
                </a:solidFill>
                <a:highlight>
                  <a:srgbClr val="FFFFFF"/>
                </a:highlight>
              </a:rPr>
              <a:t>reinforces</a:t>
            </a:r>
            <a:r>
              <a:rPr lang="en-US" sz="1200" kern="1200" dirty="0">
                <a:solidFill>
                  <a:srgbClr val="333333"/>
                </a:solidFill>
                <a:highlight>
                  <a:srgbClr val="FFFFFF"/>
                </a:highlight>
                <a:latin typeface="+mn-lt"/>
                <a:ea typeface="+mn-ea"/>
                <a:cs typeface="+mn-cs"/>
              </a:rPr>
              <a:t> the urgency to accelerate investments in sustainable energy</a:t>
            </a:r>
            <a:r>
              <a:rPr lang="en-US" dirty="0">
                <a:solidFill>
                  <a:srgbClr val="333333"/>
                </a:solidFill>
                <a:highlight>
                  <a:srgbClr val="FFFFFF"/>
                </a:highlight>
              </a:rPr>
              <a:t>, so that increased demand does not lead to increased emissions.</a:t>
            </a:r>
            <a:endParaRPr lang="en-US" dirty="0">
              <a:solidFill>
                <a:srgbClr val="333333"/>
              </a:solidFill>
              <a:highlight>
                <a:srgbClr val="FFFFFF"/>
              </a:highlight>
              <a:cs typeface="Calibri" panose="020F0502020204030204"/>
            </a:endParaRP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The overall financing requirement to meet SDG 7</a:t>
            </a:r>
            <a:r>
              <a:rPr lang="en-US" dirty="0">
                <a:solidFill>
                  <a:srgbClr val="333333"/>
                </a:solidFill>
                <a:highlight>
                  <a:srgbClr val="FFFFFF"/>
                </a:highlight>
              </a:rPr>
              <a:t> </a:t>
            </a:r>
            <a:r>
              <a:rPr lang="en-US" sz="1200" kern="1200" dirty="0">
                <a:solidFill>
                  <a:srgbClr val="333333"/>
                </a:solidFill>
                <a:highlight>
                  <a:srgbClr val="FFFFFF"/>
                </a:highlight>
                <a:latin typeface="+mn-lt"/>
                <a:ea typeface="+mn-ea"/>
                <a:cs typeface="+mn-cs"/>
              </a:rPr>
              <a:t>is estimated at 1.3 to 1.4 trillion</a:t>
            </a:r>
            <a:r>
              <a:rPr lang="en-US" dirty="0">
                <a:solidFill>
                  <a:srgbClr val="333333"/>
                </a:solidFill>
                <a:highlight>
                  <a:srgbClr val="FFFFFF"/>
                </a:highlight>
              </a:rPr>
              <a:t> U.S. Dollars</a:t>
            </a:r>
            <a:r>
              <a:rPr lang="en-US" sz="1200" kern="1200" dirty="0">
                <a:solidFill>
                  <a:srgbClr val="333333"/>
                </a:solidFill>
                <a:highlight>
                  <a:srgbClr val="FFFFFF"/>
                </a:highlight>
                <a:latin typeface="+mn-lt"/>
                <a:ea typeface="+mn-ea"/>
                <a:cs typeface="+mn-cs"/>
              </a:rPr>
              <a:t> per year until</a:t>
            </a:r>
            <a:r>
              <a:rPr lang="en-US" dirty="0">
                <a:solidFill>
                  <a:srgbClr val="333333"/>
                </a:solidFill>
                <a:highlight>
                  <a:srgbClr val="FFFFFF"/>
                </a:highlight>
              </a:rPr>
              <a:t> 2030.</a:t>
            </a:r>
            <a:endParaRPr lang="en-US" sz="1200" kern="1200" dirty="0">
              <a:solidFill>
                <a:srgbClr val="333333"/>
              </a:solidFill>
              <a:highlight>
                <a:srgbClr val="FFFFFF"/>
              </a:highlight>
              <a:latin typeface="+mn-lt"/>
              <a:cs typeface="Calibri"/>
            </a:endParaRP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While progress is being made to scale-up financing, current annual financing levels are significantly below this </a:t>
            </a:r>
            <a:r>
              <a:rPr lang="en-US" dirty="0">
                <a:solidFill>
                  <a:srgbClr val="333333"/>
                </a:solidFill>
                <a:highlight>
                  <a:srgbClr val="FFFFFF"/>
                </a:highlight>
              </a:rPr>
              <a:t>level.</a:t>
            </a:r>
            <a:endParaRPr lang="en-US" dirty="0">
              <a:solidFill>
                <a:srgbClr val="333333"/>
              </a:solidFill>
              <a:highlight>
                <a:srgbClr val="FFFFFF"/>
              </a:highlight>
              <a:cs typeface="Calibri"/>
            </a:endParaRPr>
          </a:p>
          <a:p>
            <a:pPr marL="171450" indent="-171450">
              <a:buFont typeface="Arial" panose="020B0604020202020204" pitchFamily="34" charset="0"/>
              <a:buChar char="•"/>
            </a:pPr>
            <a:r>
              <a:rPr lang="en-US" dirty="0">
                <a:solidFill>
                  <a:srgbClr val="333333"/>
                </a:solidFill>
                <a:highlight>
                  <a:srgbClr val="FFFFFF"/>
                </a:highlight>
              </a:rPr>
              <a:t>Moreover</a:t>
            </a:r>
            <a:r>
              <a:rPr lang="en-US" sz="1200" kern="1200" dirty="0">
                <a:solidFill>
                  <a:srgbClr val="333333"/>
                </a:solidFill>
                <a:highlight>
                  <a:srgbClr val="FFFFFF"/>
                </a:highlight>
                <a:latin typeface="+mn-lt"/>
                <a:ea typeface="+mn-ea"/>
                <a:cs typeface="+mn-cs"/>
              </a:rPr>
              <a:t>, investment is not spread equally, with developed countries and some middle-income countries accessing finance while many developing countries are left out.</a:t>
            </a:r>
            <a:r>
              <a:rPr lang="en-US" dirty="0">
                <a:solidFill>
                  <a:srgbClr val="333333"/>
                </a:solidFill>
                <a:highlight>
                  <a:srgbClr val="FFFFFF"/>
                </a:highlight>
              </a:rPr>
              <a:t> </a:t>
            </a:r>
            <a:endParaRPr lang="en-US" sz="1200" kern="1200" dirty="0">
              <a:solidFill>
                <a:srgbClr val="333333"/>
              </a:solidFill>
              <a:highlight>
                <a:srgbClr val="FFFFFF"/>
              </a:highlight>
              <a:latin typeface="+mn-lt"/>
              <a:cs typeface="Calibri"/>
            </a:endParaRPr>
          </a:p>
          <a:p>
            <a:pPr marL="171450" indent="-171450">
              <a:buFont typeface="Arial" panose="020B0604020202020204" pitchFamily="34" charset="0"/>
              <a:buChar char="•"/>
            </a:pPr>
            <a:endParaRPr lang="en-US" dirty="0">
              <a:solidFill>
                <a:srgbClr val="000000"/>
              </a:solidFill>
              <a:highlight>
                <a:srgbClr val="FFFFFF"/>
              </a:highlight>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08944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In 2018, power sector investments in 2 countries - China and the United States - were over 350 billion U.S Dollars in each</a:t>
            </a:r>
            <a:endParaRPr lang="en-US" dirty="0"/>
          </a:p>
          <a:p>
            <a:pPr marL="171450" indent="-171450">
              <a:buFont typeface="Arial" panose="020B0604020202020204" pitchFamily="34" charset="0"/>
              <a:buChar char="•"/>
            </a:pPr>
            <a:r>
              <a:rPr lang="en-US" dirty="0">
                <a:cs typeface="Calibri"/>
              </a:rPr>
              <a:t>That is less than investments in large regions such as Sub-Saharan Africa, South-east Asia, and the Indian subcontinent combined</a:t>
            </a:r>
            <a:endParaRPr lang="en-US" dirty="0"/>
          </a:p>
          <a:p>
            <a:pPr marL="171450" indent="-171450">
              <a:buFont typeface="Arial" panose="020B0604020202020204" pitchFamily="34" charset="0"/>
              <a:buChar char="•"/>
            </a:pPr>
            <a:r>
              <a:rPr lang="en-US" dirty="0">
                <a:cs typeface="Calibri"/>
              </a:rPr>
              <a:t>With the annual energy financing gap in the hundreds of billions of dollars, the money that is going into financing energy projects needs to increase</a:t>
            </a:r>
          </a:p>
          <a:p>
            <a:pPr marL="171450" indent="-171450">
              <a:buFont typeface="Arial" panose="020B0604020202020204" pitchFamily="34" charset="0"/>
              <a:buChar char="•"/>
            </a:pPr>
            <a:r>
              <a:rPr lang="en-US" dirty="0">
                <a:cs typeface="Calibri"/>
              </a:rPr>
              <a:t>For this increase to happen, good financial planning of projects is necessary so that it contributes to an enabling environment (discussed more in Slide 9), which in turn supports financial flows and ultimately leads to positive progress in meeting S.D.G 7</a:t>
            </a:r>
          </a:p>
          <a:p>
            <a:pPr marL="171450" indent="-171450">
              <a:buFont typeface="Arial" panose="020B0604020202020204" pitchFamily="34" charset="0"/>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29243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ym typeface="Arial"/>
              </a:rPr>
              <a:t>A wide range </a:t>
            </a:r>
            <a:r>
              <a:rPr lang="en-US"/>
              <a:t>of public measures exist to promote financing for low-carbon energy investment. </a:t>
            </a:r>
          </a:p>
          <a:p>
            <a:pPr marL="171450" indent="-171450">
              <a:buFont typeface="Arial,Sans-Serif"/>
              <a:buChar char="•"/>
            </a:pPr>
            <a:r>
              <a:rPr lang="en-US"/>
              <a:t>In practice, specific combinations are needed, depending on the country context</a:t>
            </a:r>
            <a:endParaRPr lang="en-US">
              <a:cs typeface="Calibri"/>
            </a:endParaRPr>
          </a:p>
          <a:p>
            <a:pPr marL="171450" indent="-171450">
              <a:buFont typeface="Arial,Sans-Serif"/>
              <a:buChar char="•"/>
            </a:pPr>
            <a:r>
              <a:rPr lang="en-US"/>
              <a:t>Demand-side interventions include policy de-risking, financial de-risking, and direct financial incentives </a:t>
            </a:r>
            <a:endParaRPr lang="en-US">
              <a:cs typeface="Calibri"/>
            </a:endParaRPr>
          </a:p>
          <a:p>
            <a:pPr marL="171450" indent="-171450">
              <a:buFont typeface="Arial,Sans-Serif"/>
              <a:buChar char="•"/>
            </a:pPr>
            <a:r>
              <a:rPr lang="en-US"/>
              <a:t>Improving the financial viability of projects is a key priority</a:t>
            </a:r>
            <a:endParaRPr lang="en-US">
              <a:cs typeface="Calibri"/>
            </a:endParaRPr>
          </a:p>
          <a:p>
            <a:pPr marL="171450" indent="-171450">
              <a:buFont typeface="Arial,Sans-Serif"/>
              <a:buChar char="•"/>
            </a:pPr>
            <a:r>
              <a:rPr lang="en-US"/>
              <a:t>Supply side interventions include financial system reform and new low-cost asset classes</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06731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recap</a:t>
            </a:r>
          </a:p>
          <a:p>
            <a:pPr marL="171450" indent="-171450">
              <a:buFont typeface="Arial" panose="020B0604020202020204" pitchFamily="34" charset="0"/>
              <a:buChar char="•"/>
            </a:pPr>
            <a:r>
              <a:rPr lang="en-US" dirty="0">
                <a:cs typeface="Calibri"/>
              </a:rPr>
              <a:t>There is growing momentum to align financial systems with sustainable development </a:t>
            </a:r>
            <a:endParaRPr lang="en-US" dirty="0"/>
          </a:p>
          <a:p>
            <a:pPr marL="171450" indent="-171450">
              <a:buFont typeface="Arial" panose="020B0604020202020204" pitchFamily="34" charset="0"/>
              <a:buChar char="•"/>
            </a:pPr>
            <a:r>
              <a:rPr lang="en-US" dirty="0">
                <a:cs typeface="Calibri"/>
              </a:rPr>
              <a:t>A major barrier to scaling-up low-carbon energy is the lack of access to domestic capital expenditure</a:t>
            </a:r>
          </a:p>
          <a:p>
            <a:pPr marL="171450" indent="-171450">
              <a:buFont typeface="Arial" panose="020B0604020202020204" pitchFamily="34" charset="0"/>
              <a:buChar char="•"/>
            </a:pPr>
            <a:r>
              <a:rPr lang="en-US" dirty="0">
                <a:cs typeface="Calibri"/>
              </a:rPr>
              <a:t>International finance can help, but it exposes investors to foreign exchange risk. </a:t>
            </a:r>
          </a:p>
          <a:p>
            <a:pPr marL="171450" indent="-171450">
              <a:buFont typeface="Arial" panose="020B0604020202020204" pitchFamily="34" charset="0"/>
              <a:buChar char="•"/>
            </a:pPr>
            <a:r>
              <a:rPr lang="en-US" dirty="0">
                <a:cs typeface="Calibri"/>
              </a:rPr>
              <a:t>Hence the long-term, sustainable solution is to fast-track reform of domestic financial sectors, bringing depth and liquidity, with the aim of a balanced mix of domestic and international finance flowing to low-carbon energy.</a:t>
            </a:r>
          </a:p>
          <a:p>
            <a:pPr marL="171450" indent="-171450">
              <a:buFont typeface="Arial" panose="020B0604020202020204" pitchFamily="34" charset="0"/>
              <a:buChar char="•"/>
            </a:pPr>
            <a:r>
              <a:rPr lang="en-US" dirty="0">
                <a:cs typeface="Calibri"/>
              </a:rPr>
              <a:t>Better financial modelling is vital for building domestic capacity.</a:t>
            </a:r>
          </a:p>
          <a:p>
            <a:pPr marL="171450" indent="-171450">
              <a:buFont typeface="Arial" panose="020B0604020202020204" pitchFamily="34" charset="0"/>
              <a:buChar char="•"/>
            </a:pPr>
            <a:r>
              <a:rPr lang="en-US" dirty="0">
                <a:cs typeface="Calibri"/>
              </a:rPr>
              <a:t>All of this requires a supportive enabling environment</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4067574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Planning tools like FINPLAN play a vital role in establishing a supportive enabling environment.</a:t>
            </a:r>
            <a:endParaRPr lang="en-US" dirty="0"/>
          </a:p>
          <a:p>
            <a:pPr marL="171450" indent="-171450">
              <a:buFont typeface="Arial" panose="020B0604020202020204" pitchFamily="34" charset="0"/>
              <a:buChar char="•"/>
            </a:pPr>
            <a:r>
              <a:rPr lang="en-US" dirty="0">
                <a:cs typeface="Calibri"/>
              </a:rPr>
              <a:t>But what is an enabling environment, exactly?</a:t>
            </a:r>
            <a:endParaRPr lang="en-US" dirty="0"/>
          </a:p>
          <a:p>
            <a:pPr marL="171450" indent="-171450">
              <a:buFont typeface="Arial" panose="020B0604020202020204" pitchFamily="34" charset="0"/>
              <a:buChar char="•"/>
            </a:pPr>
            <a:r>
              <a:rPr lang="en-US" dirty="0"/>
              <a:t>Basically, it is a strong and transparent regulatory framework that facilitates both private and public investment. This involves policies, legal framework, and investment and financing structures.</a:t>
            </a:r>
            <a:endParaRPr lang="en-US" dirty="0">
              <a:cs typeface="Calibri" panose="020F0502020204030204"/>
            </a:endParaRPr>
          </a:p>
          <a:p>
            <a:pPr marL="171450" indent="-171450">
              <a:buFont typeface="Arial" panose="020B0604020202020204" pitchFamily="34" charset="0"/>
              <a:buChar char="•"/>
            </a:pPr>
            <a:r>
              <a:rPr lang="en-US" dirty="0"/>
              <a:t>This framework should include a regulatory institution that </a:t>
            </a:r>
          </a:p>
          <a:p>
            <a:pPr lvl="1" indent="-171450">
              <a:buFont typeface="Arial" panose="020B0604020202020204" pitchFamily="34" charset="0"/>
              <a:buChar char="•"/>
            </a:pPr>
            <a:r>
              <a:rPr lang="en-US" dirty="0"/>
              <a:t>[1] is autonomous, </a:t>
            </a:r>
          </a:p>
          <a:p>
            <a:pPr lvl="1" indent="-171450">
              <a:buFont typeface="Arial" panose="020B0604020202020204" pitchFamily="34" charset="0"/>
              <a:buChar char="•"/>
            </a:pPr>
            <a:r>
              <a:rPr lang="en-US" dirty="0"/>
              <a:t>[2] has clear authority and capacity to fulfill its mandate, and</a:t>
            </a:r>
          </a:p>
          <a:p>
            <a:pPr lvl="1" indent="-171450">
              <a:buFont typeface="Arial" panose="020B0604020202020204" pitchFamily="34" charset="0"/>
              <a:buChar char="•"/>
            </a:pPr>
            <a:r>
              <a:rPr lang="en-US" dirty="0"/>
              <a:t>[3] is held accountable for its decisions and actions. </a:t>
            </a:r>
            <a:endParaRPr lang="en-US" dirty="0">
              <a:cs typeface="Calibri"/>
            </a:endParaRPr>
          </a:p>
          <a:p>
            <a:pPr marL="171450" indent="-171450">
              <a:buFont typeface="Arial" panose="020B0604020202020204" pitchFamily="34" charset="0"/>
              <a:buChar char="•"/>
            </a:pPr>
            <a:r>
              <a:rPr lang="en-US" dirty="0"/>
              <a:t>The framework should also clarify important regulatory aspects such as pricing, land rights, offtake arrangements, and performance standards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Commercial investors assess a series of considerations before investing in a particular project within a specific country.</a:t>
            </a:r>
            <a:endParaRPr lang="en-US" dirty="0"/>
          </a:p>
          <a:p>
            <a:pPr marL="171450" indent="-171450">
              <a:buFont typeface="Arial" panose="020B0604020202020204" pitchFamily="34" charset="0"/>
              <a:buChar char="•"/>
            </a:pPr>
            <a:r>
              <a:rPr lang="en-US" dirty="0"/>
              <a:t>Lack of investor confidence in the creditworthiness of off-takers hinders electricity sector development. As a note, an off-taker is the party who buys the product being produced by the project or who uses the services being sold by the project. Efficient, financially solvent off-takers mitigate investor risk and encourage increased private sector participation.</a:t>
            </a:r>
            <a:endParaRPr lang="en-US" dirty="0">
              <a:cs typeface="Calibri"/>
            </a:endParaRPr>
          </a:p>
          <a:p>
            <a:pPr marL="171450" indent="-171450">
              <a:buFont typeface="Arial" panose="020B0604020202020204" pitchFamily="34" charset="0"/>
              <a:buChar char="•"/>
            </a:pPr>
            <a:r>
              <a:rPr lang="en-US" dirty="0"/>
              <a:t>Investments in the power sector will only be sustainable if the tariff structure accurately reflects costs and risks and provides a rate of return that encourages continued private sector engagement. This must be carefully balanced against the critical need to protect consumers, ensure affordability, and expand electricity access. Cost-reflective tariffs often take time to achieve, and there are many different ways to structure the retail tariff system depending on the best fit for a particular country or context. In general, effective tariff management strategies include public engagement, transparent processes, regular adjustment, and appropriate measures to ensure affordability.</a:t>
            </a:r>
            <a:endParaRPr lang="en-US" dirty="0">
              <a:cs typeface="Calibri"/>
            </a:endParaRPr>
          </a:p>
          <a:p>
            <a:pPr marL="171450" indent="-171450">
              <a:buFont typeface="Arial" panose="020B0604020202020204" pitchFamily="34" charset="0"/>
              <a:buChar char="•"/>
            </a:pPr>
            <a:r>
              <a:rPr lang="en-US" dirty="0"/>
              <a:t>Improved technical and commercial efficiency in the electricity sector will enable delivery of more services to more consumers; lower costs throughout the supply chain; and increased quality and commercial viability. Efficiency can be improved through interventions including infrastructure investment and maintenance, improved metering and bill collection, demand-side management, and consumer education.</a:t>
            </a:r>
            <a:endParaRPr lang="en-US" dirty="0">
              <a:cs typeface="Calibri"/>
            </a:endParaRPr>
          </a:p>
          <a:p>
            <a:pPr marL="171450" indent="-171450">
              <a:buFont typeface="Arial" panose="020B0604020202020204" pitchFamily="34" charset="0"/>
              <a:buChar char="•"/>
            </a:pPr>
            <a:r>
              <a:rPr lang="en-US" dirty="0"/>
              <a:t>Procurement processes that integrate international best practices such as fair and competitive bidding, life-cycle cost analysis, and best-value determination will increase investor confidence, lower costs, and facilitate sustainable, longer-term investments.</a:t>
            </a:r>
          </a:p>
          <a:p>
            <a:pPr marL="171450" indent="-171450">
              <a:buFont typeface="Arial" panose="020B0604020202020204" pitchFamily="34" charset="0"/>
              <a:buChar char="•"/>
            </a:pPr>
            <a:r>
              <a:rPr lang="en-US" dirty="0">
                <a:cs typeface="Calibri"/>
              </a:rPr>
              <a:t>As shown by the graph from the Climate Policy Initiative Report (2018), information gaps, access to capital, the regulatory and political risks represent the main barriers addressed in blended finance initiatives.</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805269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png"/><Relationship Id="rId5" Type="http://schemas.openxmlformats.org/officeDocument/2006/relationships/image" Target="../media/image3.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wp.org/en/learn/iwrm-toolbox/The-Enabling-Environment/" TargetMode="Externa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hyperlink" Target="https://www.climatepolicyinitiative.org/wp-content/uploads/2018/01/Blended-Finance-in-Clean-Energy-Experiences-and-Opportunities.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www.convergence.finance/blended-finance"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4.gif"/><Relationship Id="rId5" Type="http://schemas.openxmlformats.org/officeDocument/2006/relationships/image" Target="../media/image3.jpeg"/><Relationship Id="rId4" Type="http://schemas.openxmlformats.org/officeDocument/2006/relationships/notesSlide" Target="../notesSlides/notesSlide14.xml"/><Relationship Id="rId9"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convergence.finance/blended-finance"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6.png"/><Relationship Id="rId5" Type="http://schemas.openxmlformats.org/officeDocument/2006/relationships/image" Target="../media/image3.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nvergence.finance/blended-finance" TargetMode="Externa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hyperlink" Target="https://www.climatepolicyinitiative.org/wp-content/uploads/2018/01/Blended-Finance-in-Clean-Energy-Experiences-and-Opportunities.pdf"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www.iaea.org/topics/energy-planning/energy-modelling-tools" TargetMode="External"/><Relationship Id="rId5" Type="http://schemas.openxmlformats.org/officeDocument/2006/relationships/image" Target="../media/image3.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s://www.open.edu/openlearncreate/mod/quiz/view.php?id=173436"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D66A0C7C-00E4-4DD3-837B-10A52DC20905}"/>
              </a:ext>
            </a:extLst>
          </p:cNvPr>
          <p:cNvPicPr>
            <a:picLocks noChangeAspect="1"/>
          </p:cNvPicPr>
          <p:nvPr/>
        </p:nvPicPr>
        <p:blipFill>
          <a:blip r:embed="rId5"/>
          <a:stretch>
            <a:fillRect/>
          </a:stretch>
        </p:blipFill>
        <p:spPr>
          <a:xfrm>
            <a:off x="-34506" y="-2336"/>
            <a:ext cx="12225067" cy="6869861"/>
          </a:xfrm>
          <a:prstGeom prst="rect">
            <a:avLst/>
          </a:prstGeom>
        </p:spPr>
      </p:pic>
      <p:sp>
        <p:nvSpPr>
          <p:cNvPr id="16" name="TextBox 2">
            <a:extLst>
              <a:ext uri="{FF2B5EF4-FFF2-40B4-BE49-F238E27FC236}">
                <a16:creationId xmlns:a16="http://schemas.microsoft.com/office/drawing/2014/main" id="{E3F2990E-D744-4FDD-850E-7C43682976D2}"/>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1.1</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56818" y="4006451"/>
            <a:ext cx="1396142"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a:latin typeface="Open Sans ExtraBold"/>
                <a:ea typeface="Open Sans ExtraBold" panose="020B0606030504020204" pitchFamily="34" charset="0"/>
                <a:cs typeface="Open Sans ExtraBold" panose="020B0606030504020204" pitchFamily="34" charset="0"/>
              </a:rPr>
              <a:t>FINPLAN</a:t>
            </a:r>
            <a:endParaRPr kumimoji="0" lang="en-US" sz="18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47853" y="4313030"/>
            <a:ext cx="5223961" cy="213817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400" b="1" i="0" u="none" strike="noStrike" kern="1200" cap="none" spc="0" normalizeH="0" baseline="0" noProof="0">
                <a:ln>
                  <a:noFill/>
                </a:ln>
                <a:solidFill>
                  <a:prstClr val="white"/>
                </a:solidFill>
                <a:effectLst/>
                <a:uLnTx/>
                <a:uFillTx/>
                <a:latin typeface="Open Sans ExtraBold"/>
                <a:ea typeface="Open Sans ExtraBold" panose="020B0606030504020204" pitchFamily="34" charset="0"/>
                <a:cs typeface="Open Sans ExtraBold" panose="020B0606030504020204" pitchFamily="34" charset="0"/>
              </a:rPr>
              <a:t>LECTURE 1</a:t>
            </a:r>
            <a:r>
              <a:rPr kumimoji="0" lang="en-ZA"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t> </a:t>
            </a:r>
            <a:br>
              <a:rPr kumimoji="0" lang="en-ZA"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br>
            <a:r>
              <a:rPr kumimoji="0" lang="en-ZA"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t>INTRODUCTION TO THE COURSE</a:t>
            </a:r>
            <a:endParaRPr kumimoji="0" lang="en-US"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10" name="Oval 9">
            <a:extLst>
              <a:ext uri="{FF2B5EF4-FFF2-40B4-BE49-F238E27FC236}">
                <a16:creationId xmlns:a16="http://schemas.microsoft.com/office/drawing/2014/main" id="{18CCB7D2-437A-8A4A-8390-E76557DA3E51}"/>
              </a:ext>
            </a:extLst>
          </p:cNvPr>
          <p:cNvSpPr/>
          <p:nvPr/>
        </p:nvSpPr>
        <p:spPr>
          <a:xfrm>
            <a:off x="5600262" y="522606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mp3" descr="Track5_Lecture1_Slide1.mp3">
            <a:hlinkClick r:id="" action="ppaction://media"/>
            <a:extLst>
              <a:ext uri="{FF2B5EF4-FFF2-40B4-BE49-F238E27FC236}">
                <a16:creationId xmlns:a16="http://schemas.microsoft.com/office/drawing/2014/main" id="{5BD82D5E-0E69-1C4A-B315-B6C2BB541D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71627" y="5297434"/>
            <a:ext cx="813600" cy="813600"/>
          </a:xfrm>
          <a:prstGeom prst="rect">
            <a:avLst/>
          </a:prstGeom>
        </p:spPr>
      </p:pic>
    </p:spTree>
    <p:extLst>
      <p:ext uri="{BB962C8B-B14F-4D97-AF65-F5344CB8AC3E}">
        <p14:creationId xmlns:p14="http://schemas.microsoft.com/office/powerpoint/2010/main" val="181902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5164"/>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830997"/>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rPr>
              <a:t>1.2.2 Considerations of Commercial Investors</a:t>
            </a:r>
            <a:r>
              <a:rPr lang="en-US" b="1" dirty="0">
                <a:latin typeface="Open Sans"/>
              </a:rPr>
              <a:t> </a:t>
            </a:r>
            <a:endParaRPr lang="en-US" b="1" dirty="0">
              <a:latin typeface="Open Sans"/>
              <a:ea typeface="Open Sans" panose="020B0606030504020204" pitchFamily="34" charset="0"/>
              <a:cs typeface="Open Sans" panose="020B0606030504020204" pitchFamily="34" charset="0"/>
            </a:endParaRP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2" y="4640"/>
            <a:ext cx="690134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of an Enabling Environment</a:t>
            </a:r>
            <a:endParaRPr lang="en-GB" sz="4000" dirty="0">
              <a:latin typeface="Open Sans"/>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F3B541E5-D30A-497C-A2C9-111BD15EE069}"/>
              </a:ext>
            </a:extLst>
          </p:cNvPr>
          <p:cNvSpPr>
            <a:spLocks noGrp="1"/>
          </p:cNvSpPr>
          <p:nvPr/>
        </p:nvSpPr>
        <p:spPr>
          <a:xfrm>
            <a:off x="887214" y="1882461"/>
            <a:ext cx="923405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latin typeface="Open Sans" panose="020B0606030504020204"/>
              </a:rPr>
              <a:t>Creditworthy Off-takers</a:t>
            </a:r>
          </a:p>
          <a:p>
            <a:pPr>
              <a:lnSpc>
                <a:spcPct val="100000"/>
              </a:lnSpc>
            </a:pPr>
            <a:r>
              <a:rPr lang="en-US" sz="2000">
                <a:latin typeface="Open Sans" panose="020B0606030504020204"/>
              </a:rPr>
              <a:t>Cost-Reflective Retail Tariff Structures</a:t>
            </a:r>
          </a:p>
          <a:p>
            <a:pPr>
              <a:lnSpc>
                <a:spcPct val="100000"/>
              </a:lnSpc>
            </a:pPr>
            <a:r>
              <a:rPr lang="en-US" sz="2000">
                <a:latin typeface="Open Sans" panose="020B0606030504020204"/>
              </a:rPr>
              <a:t>Technical and Commercial Efficiency</a:t>
            </a:r>
          </a:p>
          <a:p>
            <a:pPr>
              <a:lnSpc>
                <a:spcPct val="100000"/>
              </a:lnSpc>
            </a:pPr>
            <a:r>
              <a:rPr lang="en-US" sz="2000">
                <a:latin typeface="Open Sans" panose="020B0606030504020204"/>
              </a:rPr>
              <a:t>Clear and Transparent Procurement Processes</a:t>
            </a:r>
            <a:endParaRPr lang="en-US">
              <a:cs typeface="Calibri"/>
            </a:endParaRPr>
          </a:p>
        </p:txBody>
      </p:sp>
      <p:pic>
        <p:nvPicPr>
          <p:cNvPr id="12" name="Imagine 12">
            <a:extLst>
              <a:ext uri="{FF2B5EF4-FFF2-40B4-BE49-F238E27FC236}">
                <a16:creationId xmlns:a16="http://schemas.microsoft.com/office/drawing/2014/main" id="{B83B2081-D043-4B61-B699-F7256924D400}"/>
              </a:ext>
            </a:extLst>
          </p:cNvPr>
          <p:cNvPicPr>
            <a:picLocks noChangeAspect="1"/>
          </p:cNvPicPr>
          <p:nvPr/>
        </p:nvPicPr>
        <p:blipFill>
          <a:blip r:embed="rId6"/>
          <a:stretch>
            <a:fillRect/>
          </a:stretch>
        </p:blipFill>
        <p:spPr>
          <a:xfrm>
            <a:off x="5484692" y="3603869"/>
            <a:ext cx="5756898" cy="2403714"/>
          </a:xfrm>
          <a:prstGeom prst="rect">
            <a:avLst/>
          </a:prstGeom>
        </p:spPr>
      </p:pic>
      <p:sp>
        <p:nvSpPr>
          <p:cNvPr id="13" name="Content Placeholder 2">
            <a:extLst>
              <a:ext uri="{FF2B5EF4-FFF2-40B4-BE49-F238E27FC236}">
                <a16:creationId xmlns:a16="http://schemas.microsoft.com/office/drawing/2014/main" id="{03CCFFBE-6AA9-441A-ABF8-8058E1A194CE}"/>
              </a:ext>
            </a:extLst>
          </p:cNvPr>
          <p:cNvSpPr>
            <a:spLocks noGrp="1"/>
          </p:cNvSpPr>
          <p:nvPr/>
        </p:nvSpPr>
        <p:spPr>
          <a:xfrm>
            <a:off x="4803494" y="6125227"/>
            <a:ext cx="6938832" cy="26399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i="1" dirty="0">
                <a:latin typeface="Open Sans" panose="020B0606030504020204"/>
              </a:rPr>
              <a:t>Proportion of Blended Finance vehicle addressing specific risks and barriers (CPI 2018)</a:t>
            </a:r>
            <a:endParaRPr lang="en-US" sz="1400" i="1" dirty="0">
              <a:latin typeface="Open Sans"/>
              <a:cs typeface="Calibri" panose="020F0502020204030204"/>
            </a:endParaRPr>
          </a:p>
        </p:txBody>
      </p:sp>
      <p:sp>
        <p:nvSpPr>
          <p:cNvPr id="15" name="Oval 14">
            <a:extLst>
              <a:ext uri="{FF2B5EF4-FFF2-40B4-BE49-F238E27FC236}">
                <a16:creationId xmlns:a16="http://schemas.microsoft.com/office/drawing/2014/main" id="{CFAB1506-F114-9F40-8392-6AF550918431}"/>
              </a:ext>
            </a:extLst>
          </p:cNvPr>
          <p:cNvSpPr/>
          <p:nvPr/>
        </p:nvSpPr>
        <p:spPr>
          <a:xfrm>
            <a:off x="6335074" y="2316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7-20_10_11_18" descr="Volume with solid fill">
            <a:hlinkClick r:id="" action="ppaction://media"/>
            <a:extLst>
              <a:ext uri="{FF2B5EF4-FFF2-40B4-BE49-F238E27FC236}">
                <a16:creationId xmlns:a16="http://schemas.microsoft.com/office/drawing/2014/main" id="{5F585A64-3FAB-55A8-031D-41A03E9FD75C}"/>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6406039" y="304841"/>
            <a:ext cx="813600" cy="813600"/>
          </a:xfrm>
          <a:prstGeom prst="rect">
            <a:avLst/>
          </a:prstGeom>
        </p:spPr>
      </p:pic>
    </p:spTree>
    <p:extLst>
      <p:ext uri="{BB962C8B-B14F-4D97-AF65-F5344CB8AC3E}">
        <p14:creationId xmlns:p14="http://schemas.microsoft.com/office/powerpoint/2010/main" val="7886234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8733957" cy="830997"/>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1.2.3 Strategic and Integrated Power Sector Planning</a:t>
            </a: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59" y="4640"/>
            <a:ext cx="672306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of an Enabling Environment</a:t>
            </a:r>
            <a:endParaRPr lang="en-US" sz="4000" dirty="0">
              <a:latin typeface="Open Sans"/>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58B0052-0429-4A60-A895-7A64645BDAE3}"/>
              </a:ext>
            </a:extLst>
          </p:cNvPr>
          <p:cNvSpPr>
            <a:spLocks noGrp="1"/>
          </p:cNvSpPr>
          <p:nvPr>
            <p:ph idx="1"/>
          </p:nvPr>
        </p:nvSpPr>
        <p:spPr>
          <a:xfrm>
            <a:off x="887214" y="1940188"/>
            <a:ext cx="10515600" cy="4351338"/>
          </a:xfrm>
        </p:spPr>
        <p:txBody>
          <a:bodyPr vert="horz" lIns="91440" tIns="45720" rIns="91440" bIns="45720" rtlCol="0" anchor="t">
            <a:normAutofit/>
          </a:bodyPr>
          <a:lstStyle/>
          <a:p>
            <a:pPr>
              <a:lnSpc>
                <a:spcPct val="100000"/>
              </a:lnSpc>
              <a:buFont typeface="Arial"/>
              <a:buChar char="•"/>
            </a:pPr>
            <a:r>
              <a:rPr lang="en-US" sz="2000">
                <a:latin typeface="Open Sans" panose="020B0606030504020204"/>
              </a:rPr>
              <a:t>Resilient, least-cost power system</a:t>
            </a:r>
          </a:p>
          <a:p>
            <a:pPr>
              <a:lnSpc>
                <a:spcPct val="100000"/>
              </a:lnSpc>
              <a:buFont typeface="Arial"/>
              <a:buChar char="•"/>
            </a:pPr>
            <a:r>
              <a:rPr lang="en-US" sz="2000">
                <a:latin typeface="Open Sans" panose="020B0606030504020204"/>
              </a:rPr>
              <a:t>Continues to meet demand over time</a:t>
            </a:r>
          </a:p>
          <a:p>
            <a:pPr>
              <a:lnSpc>
                <a:spcPct val="100000"/>
              </a:lnSpc>
              <a:buFont typeface="Arial"/>
              <a:buChar char="•"/>
            </a:pPr>
            <a:r>
              <a:rPr lang="en-US" sz="2000">
                <a:latin typeface="Open Sans" panose="020B0606030504020204"/>
              </a:rPr>
              <a:t>Integrates development goals</a:t>
            </a:r>
          </a:p>
          <a:p>
            <a:pPr>
              <a:lnSpc>
                <a:spcPct val="100000"/>
              </a:lnSpc>
              <a:buFont typeface="Arial"/>
              <a:buChar char="•"/>
            </a:pPr>
            <a:r>
              <a:rPr lang="en-US" sz="2000">
                <a:latin typeface="Open Sans" panose="020B0606030504020204"/>
              </a:rPr>
              <a:t>Optimizes energy mix</a:t>
            </a:r>
          </a:p>
        </p:txBody>
      </p:sp>
      <p:sp>
        <p:nvSpPr>
          <p:cNvPr id="10" name="Oval 9">
            <a:extLst>
              <a:ext uri="{FF2B5EF4-FFF2-40B4-BE49-F238E27FC236}">
                <a16:creationId xmlns:a16="http://schemas.microsoft.com/office/drawing/2014/main" id="{F5992F42-23DF-294E-BD33-80C8B37EAA7C}"/>
              </a:ext>
            </a:extLst>
          </p:cNvPr>
          <p:cNvSpPr/>
          <p:nvPr/>
        </p:nvSpPr>
        <p:spPr>
          <a:xfrm>
            <a:off x="6335074" y="2316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1.mp3" descr="Track5_Lecture1_Slide11.mp3">
            <a:hlinkClick r:id="" action="ppaction://media"/>
            <a:extLst>
              <a:ext uri="{FF2B5EF4-FFF2-40B4-BE49-F238E27FC236}">
                <a16:creationId xmlns:a16="http://schemas.microsoft.com/office/drawing/2014/main" id="{F03FC217-4F4E-9141-8A5D-0F1380061B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06439" y="301535"/>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1261884"/>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1.2.4 Project</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rPr>
              <a:t>Financing</a:t>
            </a:r>
          </a:p>
          <a:p>
            <a:pPr>
              <a:spcAft>
                <a:spcPts val="1200"/>
              </a:spcAft>
            </a:pPr>
            <a:endParaRPr lang="en-ZA" b="1" dirty="0">
              <a:latin typeface="Open Sans"/>
              <a:ea typeface="Open Sans" panose="020B0606030504020204" pitchFamily="34" charset="0"/>
              <a:cs typeface="Open Sans" panose="020B0606030504020204" pitchFamily="34" charset="0"/>
            </a:endParaRP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2" y="4640"/>
            <a:ext cx="621792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of an Enabling Environment</a:t>
            </a:r>
            <a:endParaRPr lang="en-US" sz="4000" dirty="0">
              <a:latin typeface="Open Sans"/>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58B0052-0429-4A60-A895-7A64645BDAE3}"/>
              </a:ext>
            </a:extLst>
          </p:cNvPr>
          <p:cNvSpPr>
            <a:spLocks noGrp="1"/>
          </p:cNvSpPr>
          <p:nvPr>
            <p:ph idx="1"/>
          </p:nvPr>
        </p:nvSpPr>
        <p:spPr>
          <a:xfrm>
            <a:off x="887214" y="1940188"/>
            <a:ext cx="10515600" cy="4351338"/>
          </a:xfrm>
        </p:spPr>
        <p:txBody>
          <a:bodyPr vert="horz" lIns="91440" tIns="45720" rIns="91440" bIns="45720" rtlCol="0" anchor="t">
            <a:normAutofit/>
          </a:bodyPr>
          <a:lstStyle/>
          <a:p>
            <a:pPr>
              <a:lnSpc>
                <a:spcPct val="100000"/>
              </a:lnSpc>
            </a:pPr>
            <a:r>
              <a:rPr lang="en-US" sz="2000" dirty="0">
                <a:latin typeface="Open Sans" panose="020B0606030504020204"/>
              </a:rPr>
              <a:t>Financing constraints due to suboptimal enabling environment</a:t>
            </a:r>
          </a:p>
          <a:p>
            <a:pPr>
              <a:lnSpc>
                <a:spcPct val="100000"/>
              </a:lnSpc>
            </a:pPr>
            <a:r>
              <a:rPr lang="en-US" sz="2000" dirty="0">
                <a:latin typeface="Open Sans" panose="020B0606030504020204"/>
              </a:rPr>
              <a:t>Use of concessionary and commercial finance</a:t>
            </a:r>
          </a:p>
          <a:p>
            <a:pPr>
              <a:lnSpc>
                <a:spcPct val="100000"/>
              </a:lnSpc>
            </a:pPr>
            <a:r>
              <a:rPr lang="en-US" sz="2000" dirty="0">
                <a:latin typeface="Open Sans" panose="020B0606030504020204"/>
              </a:rPr>
              <a:t>Importance of calculating and projecting cash flows</a:t>
            </a:r>
          </a:p>
          <a:p>
            <a:pPr>
              <a:lnSpc>
                <a:spcPct val="100000"/>
              </a:lnSpc>
            </a:pPr>
            <a:r>
              <a:rPr lang="en-US" sz="2000" dirty="0">
                <a:latin typeface="Open Sans" panose="020B0606030504020204"/>
              </a:rPr>
              <a:t>Financial indicators that signal project viability</a:t>
            </a:r>
          </a:p>
          <a:p>
            <a:pPr marL="0" indent="0">
              <a:buNone/>
            </a:pPr>
            <a:endParaRPr lang="en-US" sz="2400" dirty="0"/>
          </a:p>
        </p:txBody>
      </p:sp>
      <p:sp>
        <p:nvSpPr>
          <p:cNvPr id="10" name="Oval 9">
            <a:extLst>
              <a:ext uri="{FF2B5EF4-FFF2-40B4-BE49-F238E27FC236}">
                <a16:creationId xmlns:a16="http://schemas.microsoft.com/office/drawing/2014/main" id="{7DC78A7B-F170-F340-86ED-0B68598A24B0}"/>
              </a:ext>
            </a:extLst>
          </p:cNvPr>
          <p:cNvSpPr/>
          <p:nvPr/>
        </p:nvSpPr>
        <p:spPr>
          <a:xfrm>
            <a:off x="6335074" y="2316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7-20_10_8_16" descr="Volume with solid fill">
            <a:hlinkClick r:id="" action="ppaction://media"/>
            <a:extLst>
              <a:ext uri="{FF2B5EF4-FFF2-40B4-BE49-F238E27FC236}">
                <a16:creationId xmlns:a16="http://schemas.microsoft.com/office/drawing/2014/main" id="{34D8048D-6119-EB13-3927-C3A1DB1FC639}"/>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6406039" y="300735"/>
            <a:ext cx="813600" cy="813600"/>
          </a:xfrm>
          <a:prstGeom prst="rect">
            <a:avLst/>
          </a:prstGeom>
        </p:spPr>
      </p:pic>
    </p:spTree>
    <p:extLst>
      <p:ext uri="{BB962C8B-B14F-4D97-AF65-F5344CB8AC3E}">
        <p14:creationId xmlns:p14="http://schemas.microsoft.com/office/powerpoint/2010/main" val="19572434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01593" y="1389619"/>
            <a:ext cx="6232297" cy="1692771"/>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1.2.5 Sustainable and Equitable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rPr>
              <a:t>Inclusion</a:t>
            </a:r>
          </a:p>
          <a:p>
            <a:pPr>
              <a:spcAft>
                <a:spcPts val="1200"/>
              </a:spcAft>
            </a:pPr>
            <a:endParaRPr lang="en-ZA" b="1" dirty="0">
              <a:latin typeface="Open Sans"/>
              <a:ea typeface="Open Sans" panose="020B0606030504020204" pitchFamily="34" charset="0"/>
              <a:cs typeface="Open Sans" panose="020B0606030504020204" pitchFamily="34" charset="0"/>
            </a:endParaRPr>
          </a:p>
          <a:p>
            <a:pPr>
              <a:spcAft>
                <a:spcPts val="1200"/>
              </a:spcAft>
            </a:pPr>
            <a:endParaRPr lang="en-ZA" b="1" dirty="0">
              <a:latin typeface="Open Sans"/>
              <a:ea typeface="Open Sans" panose="020B0606030504020204" pitchFamily="34" charset="0"/>
              <a:cs typeface="Open Sans" panose="020B0606030504020204" pitchFamily="34" charset="0"/>
            </a:endParaRP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2" y="4640"/>
            <a:ext cx="661667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of an Enabling Environment</a:t>
            </a:r>
            <a:endParaRPr lang="en-US" sz="4000" dirty="0">
              <a:latin typeface="Open Sans"/>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58B0052-0429-4A60-A895-7A64645BDAE3}"/>
              </a:ext>
            </a:extLst>
          </p:cNvPr>
          <p:cNvSpPr>
            <a:spLocks noGrp="1"/>
          </p:cNvSpPr>
          <p:nvPr>
            <p:ph idx="1"/>
          </p:nvPr>
        </p:nvSpPr>
        <p:spPr>
          <a:xfrm>
            <a:off x="881166" y="1940188"/>
            <a:ext cx="7437363" cy="2343529"/>
          </a:xfrm>
        </p:spPr>
        <p:txBody>
          <a:bodyPr vert="horz" lIns="91440" tIns="45720" rIns="91440" bIns="45720" rtlCol="0" anchor="t">
            <a:normAutofit/>
          </a:bodyPr>
          <a:lstStyle/>
          <a:p>
            <a:pPr>
              <a:lnSpc>
                <a:spcPct val="100000"/>
              </a:lnSpc>
            </a:pPr>
            <a:r>
              <a:rPr lang="en-US" sz="2000" dirty="0">
                <a:latin typeface="Open Sans" panose="020B0606030504020204"/>
              </a:rPr>
              <a:t>Environment and social soundness of projects are critical to the investment sustainability.</a:t>
            </a:r>
          </a:p>
          <a:p>
            <a:pPr>
              <a:lnSpc>
                <a:spcPct val="100000"/>
              </a:lnSpc>
            </a:pPr>
            <a:r>
              <a:rPr lang="en-US" sz="2000" dirty="0">
                <a:latin typeface="Open Sans" panose="020B0606030504020204"/>
              </a:rPr>
              <a:t>Engagement with local communities prior and during the implementation phase</a:t>
            </a:r>
          </a:p>
          <a:p>
            <a:pPr>
              <a:lnSpc>
                <a:spcPct val="100000"/>
              </a:lnSpc>
            </a:pPr>
            <a:r>
              <a:rPr lang="en-US" sz="2000">
                <a:latin typeface="Open Sans" panose="020B0606030504020204"/>
              </a:rPr>
              <a:t>Gender equality</a:t>
            </a:r>
          </a:p>
          <a:p>
            <a:pPr>
              <a:lnSpc>
                <a:spcPct val="100000"/>
              </a:lnSpc>
            </a:pPr>
            <a:r>
              <a:rPr lang="en-US" sz="2000">
                <a:latin typeface="Open Sans" panose="020B0606030504020204"/>
              </a:rPr>
              <a:t>Female empowerment</a:t>
            </a:r>
          </a:p>
        </p:txBody>
      </p:sp>
      <p:sp>
        <p:nvSpPr>
          <p:cNvPr id="7" name="Oval 6">
            <a:extLst>
              <a:ext uri="{FF2B5EF4-FFF2-40B4-BE49-F238E27FC236}">
                <a16:creationId xmlns:a16="http://schemas.microsoft.com/office/drawing/2014/main" id="{DA88F677-D7AB-404D-A6D8-AC9733D03DB8}"/>
              </a:ext>
            </a:extLst>
          </p:cNvPr>
          <p:cNvSpPr/>
          <p:nvPr/>
        </p:nvSpPr>
        <p:spPr>
          <a:xfrm>
            <a:off x="6335074" y="2316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7-20_10_16_27" descr="Volume with solid fill">
            <a:hlinkClick r:id="" action="ppaction://media"/>
            <a:extLst>
              <a:ext uri="{FF2B5EF4-FFF2-40B4-BE49-F238E27FC236}">
                <a16:creationId xmlns:a16="http://schemas.microsoft.com/office/drawing/2014/main" id="{849BC40E-F7EA-61CF-2C7E-2AFB834D1DFF}"/>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6448735" y="300735"/>
            <a:ext cx="813600" cy="813600"/>
          </a:xfrm>
          <a:prstGeom prst="rect">
            <a:avLst/>
          </a:prstGeom>
        </p:spPr>
      </p:pic>
    </p:spTree>
    <p:extLst>
      <p:ext uri="{BB962C8B-B14F-4D97-AF65-F5344CB8AC3E}">
        <p14:creationId xmlns:p14="http://schemas.microsoft.com/office/powerpoint/2010/main" val="238084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5444" y="149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Lecture 1.2 References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888239" y="1528325"/>
            <a:ext cx="519896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GWP (Global Water Partnership). 2018. The Enabling Environment. Viewed 28 February 2021. </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https://www.gwp.org/en/learn/iwrm-toolbox/The-Enabling-Environment/</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Climate Policy Initiative Report. 2018. Blended Finance in Clean Energy: Experiences and Opportunities. Available at: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https://www.climatepolicyinitiative.org/wp-content/uploads/2018/01/Blended-Finance-in-Clean-Energy-Experiences-and-Opportunities.pdf</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1.3.1 What is Blended Finance?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Blended Finance</a:t>
            </a:r>
            <a:endParaRPr lang="en-GB" sz="4000" dirty="0">
              <a:latin typeface="Open Sans"/>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76E135AA-BA16-44EF-A653-0541614F9594}"/>
              </a:ext>
            </a:extLst>
          </p:cNvPr>
          <p:cNvSpPr txBox="1">
            <a:spLocks/>
          </p:cNvSpPr>
          <p:nvPr/>
        </p:nvSpPr>
        <p:spPr>
          <a:xfrm>
            <a:off x="847380" y="1972489"/>
            <a:ext cx="72216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latin typeface="Open Sans" panose="020B0606030504020204"/>
              </a:rPr>
              <a:t>Use of catalytic capital </a:t>
            </a:r>
          </a:p>
          <a:p>
            <a:pPr>
              <a:lnSpc>
                <a:spcPct val="100000"/>
              </a:lnSpc>
            </a:pPr>
            <a:r>
              <a:rPr lang="en-US" sz="2000">
                <a:latin typeface="Open Sans" panose="020B0606030504020204"/>
              </a:rPr>
              <a:t>Public or philanthropic sources</a:t>
            </a:r>
          </a:p>
          <a:p>
            <a:pPr>
              <a:lnSpc>
                <a:spcPct val="100000"/>
              </a:lnSpc>
            </a:pPr>
            <a:r>
              <a:rPr lang="en-US" sz="2000">
                <a:latin typeface="Open Sans" panose="020B0606030504020204"/>
              </a:rPr>
              <a:t>Increase private sector investment</a:t>
            </a:r>
          </a:p>
          <a:p>
            <a:pPr>
              <a:lnSpc>
                <a:spcPct val="100000"/>
              </a:lnSpc>
            </a:pPr>
            <a:r>
              <a:rPr lang="en-US" sz="2000">
                <a:latin typeface="Open Sans" panose="020B0606030504020204"/>
              </a:rPr>
              <a:t>Developing country, SDG focus</a:t>
            </a:r>
          </a:p>
        </p:txBody>
      </p:sp>
      <p:sp>
        <p:nvSpPr>
          <p:cNvPr id="3" name="TextBox 2">
            <a:extLst>
              <a:ext uri="{FF2B5EF4-FFF2-40B4-BE49-F238E27FC236}">
                <a16:creationId xmlns:a16="http://schemas.microsoft.com/office/drawing/2014/main" id="{1F097D3D-3F45-4E21-B9D2-86104549230F}"/>
              </a:ext>
            </a:extLst>
          </p:cNvPr>
          <p:cNvSpPr txBox="1"/>
          <p:nvPr/>
        </p:nvSpPr>
        <p:spPr>
          <a:xfrm>
            <a:off x="10049566" y="6085499"/>
            <a:ext cx="2108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Source: OECD 2018</a:t>
            </a:r>
            <a:endParaRPr lang="en-US" sz="14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6">
            <a:extLst>
              <a:ext uri="{FF2B5EF4-FFF2-40B4-BE49-F238E27FC236}">
                <a16:creationId xmlns:a16="http://schemas.microsoft.com/office/drawing/2014/main" id="{3D752F7E-34BC-43C6-B640-2BB0D402D455}"/>
              </a:ext>
            </a:extLst>
          </p:cNvPr>
          <p:cNvPicPr>
            <a:picLocks noChangeAspect="1"/>
          </p:cNvPicPr>
          <p:nvPr/>
        </p:nvPicPr>
        <p:blipFill>
          <a:blip r:embed="rId6"/>
          <a:stretch>
            <a:fillRect/>
          </a:stretch>
        </p:blipFill>
        <p:spPr>
          <a:xfrm>
            <a:off x="6708475" y="2090537"/>
            <a:ext cx="4612257" cy="2964473"/>
          </a:xfrm>
          <a:prstGeom prst="rect">
            <a:avLst/>
          </a:prstGeom>
        </p:spPr>
      </p:pic>
      <p:sp>
        <p:nvSpPr>
          <p:cNvPr id="10" name="Oval 9">
            <a:extLst>
              <a:ext uri="{FF2B5EF4-FFF2-40B4-BE49-F238E27FC236}">
                <a16:creationId xmlns:a16="http://schemas.microsoft.com/office/drawing/2014/main" id="{BBAD8C4B-57A0-2046-9FEF-089F24BDC948}"/>
              </a:ext>
            </a:extLst>
          </p:cNvPr>
          <p:cNvSpPr/>
          <p:nvPr/>
        </p:nvSpPr>
        <p:spPr>
          <a:xfrm>
            <a:off x="6006269" y="72909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tsMP3.com_VoiceText_2022-7-20_10_22_13" descr="Volume with solid fill">
            <a:hlinkClick r:id="" action="ppaction://media"/>
            <a:extLst>
              <a:ext uri="{FF2B5EF4-FFF2-40B4-BE49-F238E27FC236}">
                <a16:creationId xmlns:a16="http://schemas.microsoft.com/office/drawing/2014/main" id="{CD834C2F-25B5-CB43-80E8-8F15653D05E4}"/>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6096000" y="801622"/>
            <a:ext cx="813600" cy="8136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4876"/>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1.3.2 What</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rPr>
              <a:t>is Blended Finance?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Blended Finance</a:t>
            </a:r>
            <a:endParaRPr lang="en-GB" sz="4000" dirty="0">
              <a:latin typeface="Open Sans"/>
              <a:ea typeface="Open Sans" panose="020B0606030504020204" pitchFamily="34" charset="0"/>
              <a:cs typeface="Open Sans" panose="020B0606030504020204" pitchFamily="34" charset="0"/>
            </a:endParaRPr>
          </a:p>
        </p:txBody>
      </p:sp>
      <p:pic>
        <p:nvPicPr>
          <p:cNvPr id="10" name="Picture 2" descr="Blended Finance">
            <a:extLst>
              <a:ext uri="{FF2B5EF4-FFF2-40B4-BE49-F238E27FC236}">
                <a16:creationId xmlns:a16="http://schemas.microsoft.com/office/drawing/2014/main" id="{449E0E3B-A789-416C-8F10-A9D755A52C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2621" y="1772088"/>
            <a:ext cx="5898784" cy="457870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C6154192-69BF-40FE-9625-7CFCAB1BD4F6}"/>
              </a:ext>
            </a:extLst>
          </p:cNvPr>
          <p:cNvSpPr txBox="1">
            <a:spLocks/>
          </p:cNvSpPr>
          <p:nvPr/>
        </p:nvSpPr>
        <p:spPr>
          <a:xfrm>
            <a:off x="7200828" y="6073075"/>
            <a:ext cx="4537893" cy="3519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i="1" dirty="0">
                <a:latin typeface="Open Sans" panose="020B0606030504020204" pitchFamily="34" charset="0"/>
                <a:ea typeface="Open Sans" panose="020B0606030504020204" pitchFamily="34" charset="0"/>
                <a:cs typeface="Open Sans" panose="020B0606030504020204" pitchFamily="34" charset="0"/>
              </a:rPr>
              <a:t>Source: Convergence © </a:t>
            </a:r>
            <a:r>
              <a:rPr lang="en-US" sz="1400" i="1" dirty="0">
                <a:latin typeface="Open Sans" panose="020B0606030504020204" pitchFamily="34" charset="0"/>
                <a:ea typeface="Open Sans" panose="020B0606030504020204" pitchFamily="34" charset="0"/>
                <a:cs typeface="Open Sans" panose="020B0606030504020204" pitchFamily="34" charset="0"/>
                <a:hlinkClick r:id="rId7"/>
              </a:rPr>
              <a:t>weblink</a:t>
            </a:r>
            <a:r>
              <a:rPr lang="en-US" sz="1400" i="1" dirty="0">
                <a:latin typeface="Open Sans" panose="020B0606030504020204" pitchFamily="34" charset="0"/>
                <a:ea typeface="Open Sans" panose="020B0606030504020204" pitchFamily="34" charset="0"/>
                <a:cs typeface="Open Sans" panose="020B0606030504020204" pitchFamily="34" charset="0"/>
              </a:rPr>
              <a:t> </a:t>
            </a:r>
          </a:p>
        </p:txBody>
      </p:sp>
      <p:sp>
        <p:nvSpPr>
          <p:cNvPr id="12" name="Oval 11">
            <a:extLst>
              <a:ext uri="{FF2B5EF4-FFF2-40B4-BE49-F238E27FC236}">
                <a16:creationId xmlns:a16="http://schemas.microsoft.com/office/drawing/2014/main" id="{E9B38AD5-3D33-5B47-9E33-D7A15D2E4916}"/>
              </a:ext>
            </a:extLst>
          </p:cNvPr>
          <p:cNvSpPr/>
          <p:nvPr/>
        </p:nvSpPr>
        <p:spPr>
          <a:xfrm>
            <a:off x="6006269" y="72909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7-20_10_55_26" descr="Volume with solid fill">
            <a:hlinkClick r:id="" action="ppaction://media"/>
            <a:extLst>
              <a:ext uri="{FF2B5EF4-FFF2-40B4-BE49-F238E27FC236}">
                <a16:creationId xmlns:a16="http://schemas.microsoft.com/office/drawing/2014/main" id="{5F9FA456-6C84-0712-3C5A-B2BA8A42BB39}"/>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96DAC541-7B7A-43D3-8B79-37D633B846F1}">
                <asvg:svgBlip xmlns:asvg="http://schemas.microsoft.com/office/drawing/2016/SVG/main" r:embed="rId9"/>
              </a:ext>
            </a:extLst>
          </a:blip>
          <a:srcRect/>
          <a:stretch/>
        </p:blipFill>
        <p:spPr>
          <a:xfrm>
            <a:off x="6107255" y="800059"/>
            <a:ext cx="813600" cy="813600"/>
          </a:xfrm>
          <a:prstGeom prst="rect">
            <a:avLst/>
          </a:prstGeom>
        </p:spPr>
      </p:pic>
    </p:spTree>
    <p:extLst>
      <p:ext uri="{BB962C8B-B14F-4D97-AF65-F5344CB8AC3E}">
        <p14:creationId xmlns:p14="http://schemas.microsoft.com/office/powerpoint/2010/main" val="26847232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Blended Finance</a:t>
            </a:r>
            <a:endParaRPr lang="en-GB" sz="4000" dirty="0">
              <a:latin typeface="Open Sans"/>
              <a:ea typeface="Open Sans" panose="020B0606030504020204" pitchFamily="34" charset="0"/>
              <a:cs typeface="Open Sans" panose="020B0606030504020204" pitchFamily="34" charset="0"/>
            </a:endParaRPr>
          </a:p>
        </p:txBody>
      </p:sp>
      <p:pic>
        <p:nvPicPr>
          <p:cNvPr id="11" name="Imagine 11">
            <a:extLst>
              <a:ext uri="{FF2B5EF4-FFF2-40B4-BE49-F238E27FC236}">
                <a16:creationId xmlns:a16="http://schemas.microsoft.com/office/drawing/2014/main" id="{65ACB5AC-0E32-41CC-A8E3-2930ED83E630}"/>
              </a:ext>
            </a:extLst>
          </p:cNvPr>
          <p:cNvPicPr>
            <a:picLocks noChangeAspect="1"/>
          </p:cNvPicPr>
          <p:nvPr/>
        </p:nvPicPr>
        <p:blipFill>
          <a:blip r:embed="rId6"/>
          <a:stretch>
            <a:fillRect/>
          </a:stretch>
        </p:blipFill>
        <p:spPr>
          <a:xfrm>
            <a:off x="5321300" y="1809878"/>
            <a:ext cx="6200054" cy="4141544"/>
          </a:xfrm>
          <a:prstGeom prst="rect">
            <a:avLst/>
          </a:prstGeom>
        </p:spPr>
      </p:pic>
      <p:sp>
        <p:nvSpPr>
          <p:cNvPr id="10" name="Content Placeholder 2">
            <a:extLst>
              <a:ext uri="{FF2B5EF4-FFF2-40B4-BE49-F238E27FC236}">
                <a16:creationId xmlns:a16="http://schemas.microsoft.com/office/drawing/2014/main" id="{AE7835C7-B0FD-4B13-84D0-D6B6379BEAF0}"/>
              </a:ext>
            </a:extLst>
          </p:cNvPr>
          <p:cNvSpPr>
            <a:spLocks noGrp="1"/>
          </p:cNvSpPr>
          <p:nvPr/>
        </p:nvSpPr>
        <p:spPr>
          <a:xfrm>
            <a:off x="887486" y="2055954"/>
            <a:ext cx="37755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latin typeface="Open Sans" panose="020B0606030504020204"/>
              </a:rPr>
              <a:t>Good track record of blended finance</a:t>
            </a:r>
          </a:p>
          <a:p>
            <a:pPr>
              <a:lnSpc>
                <a:spcPct val="100000"/>
              </a:lnSpc>
            </a:pPr>
            <a:r>
              <a:rPr lang="en-US" sz="2000" dirty="0">
                <a:latin typeface="Open Sans" panose="020B0606030504020204"/>
              </a:rPr>
              <a:t>Liquidity, off-taker and currency risks are less frequent</a:t>
            </a:r>
          </a:p>
          <a:p>
            <a:pPr>
              <a:lnSpc>
                <a:spcPct val="100000"/>
              </a:lnSpc>
            </a:pPr>
            <a:r>
              <a:rPr lang="en-US" sz="2000" dirty="0">
                <a:latin typeface="Open Sans" panose="020B0606030504020204"/>
              </a:rPr>
              <a:t>Risk mitigation: guarantees and insurance</a:t>
            </a:r>
          </a:p>
          <a:p>
            <a:pPr>
              <a:lnSpc>
                <a:spcPct val="100000"/>
              </a:lnSpc>
            </a:pPr>
            <a:r>
              <a:rPr lang="en-US" sz="2000" dirty="0">
                <a:latin typeface="Open Sans" panose="020B0606030504020204"/>
              </a:rPr>
              <a:t>Scale of initiatives limits investors participation</a:t>
            </a:r>
          </a:p>
        </p:txBody>
      </p:sp>
      <p:sp>
        <p:nvSpPr>
          <p:cNvPr id="12" name="Rectangle 7">
            <a:extLst>
              <a:ext uri="{FF2B5EF4-FFF2-40B4-BE49-F238E27FC236}">
                <a16:creationId xmlns:a16="http://schemas.microsoft.com/office/drawing/2014/main" id="{FCAAB914-B92C-4B11-B579-3EB0258DB7EE}"/>
              </a:ext>
            </a:extLst>
          </p:cNvPr>
          <p:cNvSpPr/>
          <p:nvPr/>
        </p:nvSpPr>
        <p:spPr>
          <a:xfrm>
            <a:off x="887215" y="1389619"/>
            <a:ext cx="4987374" cy="113877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2000" b="1" dirty="0">
                <a:solidFill>
                  <a:schemeClr val="accent5">
                    <a:lumMod val="60000"/>
                    <a:lumOff val="40000"/>
                  </a:schemeClr>
                </a:solidFill>
                <a:latin typeface="Open Sans"/>
              </a:rPr>
              <a:t>1.3.3 Blended Finance and Clean Energy Projects</a:t>
            </a: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13" name="Content Placeholder 2">
            <a:extLst>
              <a:ext uri="{FF2B5EF4-FFF2-40B4-BE49-F238E27FC236}">
                <a16:creationId xmlns:a16="http://schemas.microsoft.com/office/drawing/2014/main" id="{07FE9F80-AFD4-4491-AE73-1872556A8705}"/>
              </a:ext>
            </a:extLst>
          </p:cNvPr>
          <p:cNvSpPr>
            <a:spLocks noGrp="1"/>
          </p:cNvSpPr>
          <p:nvPr/>
        </p:nvSpPr>
        <p:spPr>
          <a:xfrm>
            <a:off x="6720428" y="6099305"/>
            <a:ext cx="5009266" cy="2945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None/>
            </a:pPr>
            <a:r>
              <a:rPr lang="en-US" sz="1400" i="1" dirty="0">
                <a:latin typeface="Open Sans" panose="020B0606030504020204" pitchFamily="34" charset="0"/>
                <a:ea typeface="Open Sans" panose="020B0606030504020204" pitchFamily="34" charset="0"/>
                <a:cs typeface="Open Sans" panose="020B0606030504020204" pitchFamily="34" charset="0"/>
              </a:rPr>
              <a:t>Source: Convergence © </a:t>
            </a:r>
            <a:r>
              <a:rPr lang="en-US" sz="1400" i="1" dirty="0">
                <a:latin typeface="Open Sans" panose="020B0606030504020204" pitchFamily="34" charset="0"/>
                <a:ea typeface="Open Sans" panose="020B0606030504020204" pitchFamily="34" charset="0"/>
                <a:cs typeface="Open Sans" panose="020B0606030504020204" pitchFamily="34" charset="0"/>
                <a:hlinkClick r:id="rId7"/>
              </a:rPr>
              <a:t>weblink</a:t>
            </a:r>
            <a:r>
              <a:rPr lang="en-US" sz="1400" i="1" dirty="0">
                <a:latin typeface="Open Sans" panose="020B0606030504020204" pitchFamily="34" charset="0"/>
                <a:ea typeface="Open Sans" panose="020B0606030504020204" pitchFamily="34" charset="0"/>
                <a:cs typeface="Open Sans" panose="020B0606030504020204" pitchFamily="34" charset="0"/>
              </a:rPr>
              <a:t> </a:t>
            </a:r>
          </a:p>
        </p:txBody>
      </p:sp>
      <p:sp>
        <p:nvSpPr>
          <p:cNvPr id="14" name="Oval 13">
            <a:extLst>
              <a:ext uri="{FF2B5EF4-FFF2-40B4-BE49-F238E27FC236}">
                <a16:creationId xmlns:a16="http://schemas.microsoft.com/office/drawing/2014/main" id="{FB503404-6845-DE4F-9219-54018D4E8B3D}"/>
              </a:ext>
            </a:extLst>
          </p:cNvPr>
          <p:cNvSpPr/>
          <p:nvPr/>
        </p:nvSpPr>
        <p:spPr>
          <a:xfrm>
            <a:off x="6002956"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7.mp3" descr="Track5_Lecture1_Slide17.mp3">
            <a:hlinkClick r:id="" action="ppaction://media"/>
            <a:extLst>
              <a:ext uri="{FF2B5EF4-FFF2-40B4-BE49-F238E27FC236}">
                <a16:creationId xmlns:a16="http://schemas.microsoft.com/office/drawing/2014/main" id="{1827A9BF-7BAC-A749-BD1B-44B674BFE5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4321" y="808575"/>
            <a:ext cx="813600" cy="813600"/>
          </a:xfrm>
          <a:prstGeom prst="rect">
            <a:avLst/>
          </a:prstGeom>
        </p:spPr>
      </p:pic>
    </p:spTree>
    <p:extLst>
      <p:ext uri="{BB962C8B-B14F-4D97-AF65-F5344CB8AC3E}">
        <p14:creationId xmlns:p14="http://schemas.microsoft.com/office/powerpoint/2010/main" val="11211358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Blended Finance</a:t>
            </a:r>
            <a:endParaRPr lang="en-GB" sz="4000" dirty="0">
              <a:latin typeface="Open Sans"/>
              <a:ea typeface="Open Sans" panose="020B0606030504020204" pitchFamily="34" charset="0"/>
              <a:cs typeface="Open Sans" panose="020B0606030504020204" pitchFamily="34" charset="0"/>
            </a:endParaRPr>
          </a:p>
        </p:txBody>
      </p:sp>
      <p:pic>
        <p:nvPicPr>
          <p:cNvPr id="3" name="Imagine 3">
            <a:extLst>
              <a:ext uri="{FF2B5EF4-FFF2-40B4-BE49-F238E27FC236}">
                <a16:creationId xmlns:a16="http://schemas.microsoft.com/office/drawing/2014/main" id="{6A11E51E-506E-42E0-B19E-846EBFDE2E47}"/>
              </a:ext>
            </a:extLst>
          </p:cNvPr>
          <p:cNvPicPr>
            <a:picLocks noChangeAspect="1"/>
          </p:cNvPicPr>
          <p:nvPr/>
        </p:nvPicPr>
        <p:blipFill>
          <a:blip r:embed="rId6"/>
          <a:stretch>
            <a:fillRect/>
          </a:stretch>
        </p:blipFill>
        <p:spPr>
          <a:xfrm>
            <a:off x="4320459" y="1874517"/>
            <a:ext cx="7396655" cy="4215793"/>
          </a:xfrm>
          <a:prstGeom prst="rect">
            <a:avLst/>
          </a:prstGeom>
        </p:spPr>
      </p:pic>
      <p:sp>
        <p:nvSpPr>
          <p:cNvPr id="10" name="Content Placeholder 2">
            <a:extLst>
              <a:ext uri="{FF2B5EF4-FFF2-40B4-BE49-F238E27FC236}">
                <a16:creationId xmlns:a16="http://schemas.microsoft.com/office/drawing/2014/main" id="{B25D3588-AFBA-46EC-80F8-84C081674952}"/>
              </a:ext>
            </a:extLst>
          </p:cNvPr>
          <p:cNvSpPr>
            <a:spLocks noGrp="1"/>
          </p:cNvSpPr>
          <p:nvPr>
            <p:ph idx="1"/>
          </p:nvPr>
        </p:nvSpPr>
        <p:spPr>
          <a:xfrm>
            <a:off x="850690" y="1913941"/>
            <a:ext cx="3212024" cy="4070170"/>
          </a:xfrm>
        </p:spPr>
        <p:txBody>
          <a:bodyPr vert="horz" lIns="91440" tIns="45720" rIns="91440" bIns="45720" rtlCol="0" anchor="t">
            <a:normAutofit/>
          </a:bodyPr>
          <a:lstStyle/>
          <a:p>
            <a:pPr>
              <a:lnSpc>
                <a:spcPct val="100000"/>
              </a:lnSpc>
            </a:pPr>
            <a:r>
              <a:rPr lang="en-GB" sz="2000" dirty="0">
                <a:latin typeface="Open Sans" panose="020B0606030504020204"/>
              </a:rPr>
              <a:t>Investors are hampered by regulatory constraints.</a:t>
            </a:r>
          </a:p>
          <a:p>
            <a:pPr>
              <a:lnSpc>
                <a:spcPct val="100000"/>
              </a:lnSpc>
            </a:pPr>
            <a:r>
              <a:rPr lang="en-GB" sz="2000" dirty="0">
                <a:latin typeface="Open Sans" panose="020B0606030504020204"/>
              </a:rPr>
              <a:t>Development bank mandates do not have enough incentives to maximize capital mobilization for projects</a:t>
            </a:r>
          </a:p>
          <a:p>
            <a:pPr>
              <a:lnSpc>
                <a:spcPct val="100000"/>
              </a:lnSpc>
            </a:pPr>
            <a:r>
              <a:rPr lang="en-GB" sz="2000" dirty="0">
                <a:latin typeface="Open Sans" panose="020B0606030504020204"/>
              </a:rPr>
              <a:t>The right policies and enabling environment attract private capital.</a:t>
            </a:r>
          </a:p>
        </p:txBody>
      </p:sp>
      <p:sp>
        <p:nvSpPr>
          <p:cNvPr id="11" name="Rectangle 7">
            <a:extLst>
              <a:ext uri="{FF2B5EF4-FFF2-40B4-BE49-F238E27FC236}">
                <a16:creationId xmlns:a16="http://schemas.microsoft.com/office/drawing/2014/main" id="{0EAF33BE-03FA-41B7-A172-3BD5EAF4A49A}"/>
              </a:ext>
            </a:extLst>
          </p:cNvPr>
          <p:cNvSpPr/>
          <p:nvPr/>
        </p:nvSpPr>
        <p:spPr>
          <a:xfrm>
            <a:off x="887215" y="1389619"/>
            <a:ext cx="6217920"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2000" b="1">
                <a:solidFill>
                  <a:schemeClr val="accent5">
                    <a:lumMod val="60000"/>
                    <a:lumOff val="40000"/>
                  </a:schemeClr>
                </a:solidFill>
                <a:latin typeface="Open Sans"/>
              </a:rPr>
              <a:t>1.3.4 Barriers to the Flow of Capital</a:t>
            </a:r>
          </a:p>
          <a:p>
            <a:pPr>
              <a:spcAft>
                <a:spcPts val="1200"/>
              </a:spcAft>
            </a:pPr>
            <a:endParaRPr lang="en-ZA" b="1">
              <a:latin typeface="Open Sans"/>
              <a:ea typeface="Open Sans" panose="020B0606030504020204" pitchFamily="34" charset="0"/>
              <a:cs typeface="Open Sans" panose="020B0606030504020204" pitchFamily="34" charset="0"/>
            </a:endParaRPr>
          </a:p>
        </p:txBody>
      </p:sp>
      <p:sp>
        <p:nvSpPr>
          <p:cNvPr id="4" name="CasetăText 3">
            <a:extLst>
              <a:ext uri="{FF2B5EF4-FFF2-40B4-BE49-F238E27FC236}">
                <a16:creationId xmlns:a16="http://schemas.microsoft.com/office/drawing/2014/main" id="{8E82D9A6-7666-4256-9EF7-CB35C2F7FD5D}"/>
              </a:ext>
            </a:extLst>
          </p:cNvPr>
          <p:cNvSpPr txBox="1"/>
          <p:nvPr/>
        </p:nvSpPr>
        <p:spPr>
          <a:xfrm>
            <a:off x="5199630" y="6107804"/>
            <a:ext cx="65435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i="1" dirty="0">
                <a:latin typeface="Open Sans" panose="020B0606030504020204"/>
              </a:rPr>
              <a:t>(Climate Policy Initiative Report, 2018)</a:t>
            </a:r>
            <a:endParaRPr lang="ro-RO" sz="1400" i="1" dirty="0">
              <a:cs typeface="Calibri" panose="020F0502020204030204"/>
            </a:endParaRPr>
          </a:p>
        </p:txBody>
      </p:sp>
      <p:sp>
        <p:nvSpPr>
          <p:cNvPr id="12" name="Oval 11">
            <a:extLst>
              <a:ext uri="{FF2B5EF4-FFF2-40B4-BE49-F238E27FC236}">
                <a16:creationId xmlns:a16="http://schemas.microsoft.com/office/drawing/2014/main" id="{9FEE1950-3857-3649-B0F2-D7D3818487D8}"/>
              </a:ext>
            </a:extLst>
          </p:cNvPr>
          <p:cNvSpPr/>
          <p:nvPr/>
        </p:nvSpPr>
        <p:spPr>
          <a:xfrm>
            <a:off x="6002956"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8.mp3" descr="Track5_Lecture1_Slide18.mp3">
            <a:hlinkClick r:id="" action="ppaction://media"/>
            <a:extLst>
              <a:ext uri="{FF2B5EF4-FFF2-40B4-BE49-F238E27FC236}">
                <a16:creationId xmlns:a16="http://schemas.microsoft.com/office/drawing/2014/main" id="{03C0E918-9FEB-884A-A4B1-97DFC05470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74321" y="794576"/>
            <a:ext cx="812800" cy="812800"/>
          </a:xfrm>
          <a:prstGeom prst="rect">
            <a:avLst/>
          </a:prstGeom>
        </p:spPr>
      </p:pic>
    </p:spTree>
    <p:extLst>
      <p:ext uri="{BB962C8B-B14F-4D97-AF65-F5344CB8AC3E}">
        <p14:creationId xmlns:p14="http://schemas.microsoft.com/office/powerpoint/2010/main" val="2438743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61815" y="1373714"/>
            <a:ext cx="7653020" cy="830997"/>
          </a:xfrm>
          <a:prstGeom prst="rect">
            <a:avLst/>
          </a:prstGeom>
        </p:spPr>
        <p:txBody>
          <a:bodyPr wrap="square" lIns="91440" tIns="45720" rIns="91440" bIns="45720" anchor="t">
            <a:spAutoFit/>
          </a:bodyPr>
          <a:lstStyle/>
          <a:p>
            <a:pPr>
              <a:spcAft>
                <a:spcPts val="1200"/>
              </a:spcAft>
            </a:pPr>
            <a:r>
              <a:rPr lang="en-GB" sz="2000" b="1">
                <a:solidFill>
                  <a:schemeClr val="accent5">
                    <a:lumMod val="60000"/>
                    <a:lumOff val="40000"/>
                  </a:schemeClr>
                </a:solidFill>
                <a:latin typeface="Open Sans"/>
              </a:rPr>
              <a:t>1.3.5 Incentivising</a:t>
            </a:r>
            <a:r>
              <a:rPr lang="en-US" b="1">
                <a:latin typeface="Open Sans"/>
              </a:rPr>
              <a:t> </a:t>
            </a:r>
            <a:r>
              <a:rPr lang="en-US" sz="2000" b="1">
                <a:solidFill>
                  <a:schemeClr val="accent5">
                    <a:lumMod val="60000"/>
                    <a:lumOff val="40000"/>
                  </a:schemeClr>
                </a:solidFill>
                <a:latin typeface="Open Sans"/>
              </a:rPr>
              <a:t>Blended Finance for Energy Projects</a:t>
            </a:r>
          </a:p>
          <a:p>
            <a:pPr>
              <a:spcAft>
                <a:spcPts val="1200"/>
              </a:spcAft>
            </a:pPr>
            <a:endParaRPr lang="en-ZA" b="1">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Blended Finance</a:t>
            </a:r>
            <a:endParaRPr lang="en-GB" sz="4000" dirty="0">
              <a:latin typeface="Open Sans"/>
              <a:ea typeface="Open Sans" panose="020B0606030504020204" pitchFamily="34" charset="0"/>
              <a:cs typeface="Open Sans" panose="020B0606030504020204" pitchFamily="34" charset="0"/>
            </a:endParaRPr>
          </a:p>
        </p:txBody>
      </p:sp>
      <p:sp>
        <p:nvSpPr>
          <p:cNvPr id="7" name="Content Placeholder 2">
            <a:extLst>
              <a:ext uri="{FF2B5EF4-FFF2-40B4-BE49-F238E27FC236}">
                <a16:creationId xmlns:a16="http://schemas.microsoft.com/office/drawing/2014/main" id="{6A29CAC6-3F44-486C-B580-4FEFD1F20D26}"/>
              </a:ext>
            </a:extLst>
          </p:cNvPr>
          <p:cNvSpPr>
            <a:spLocks noGrp="1"/>
          </p:cNvSpPr>
          <p:nvPr>
            <p:ph idx="1"/>
          </p:nvPr>
        </p:nvSpPr>
        <p:spPr>
          <a:xfrm>
            <a:off x="858793" y="2015021"/>
            <a:ext cx="9557795" cy="4351338"/>
          </a:xfrm>
        </p:spPr>
        <p:txBody>
          <a:bodyPr vert="horz" lIns="91440" tIns="45720" rIns="91440" bIns="45720" rtlCol="0" anchor="t">
            <a:normAutofit/>
          </a:bodyPr>
          <a:lstStyle/>
          <a:p>
            <a:pPr>
              <a:lnSpc>
                <a:spcPct val="100000"/>
              </a:lnSpc>
              <a:spcBef>
                <a:spcPts val="1200"/>
              </a:spcBef>
            </a:pPr>
            <a:r>
              <a:rPr lang="en-GB" sz="2000" b="1">
                <a:latin typeface="Open Sans" panose="020B0606030504020204"/>
              </a:rPr>
              <a:t>Alignment</a:t>
            </a:r>
            <a:r>
              <a:rPr lang="en-GB" sz="2000">
                <a:latin typeface="Open Sans" panose="020B0606030504020204"/>
              </a:rPr>
              <a:t> of public processes with investors' needs</a:t>
            </a:r>
          </a:p>
          <a:p>
            <a:pPr>
              <a:lnSpc>
                <a:spcPct val="100000"/>
              </a:lnSpc>
              <a:spcBef>
                <a:spcPts val="1200"/>
              </a:spcBef>
            </a:pPr>
            <a:r>
              <a:rPr lang="en-GB" sz="2000" b="1">
                <a:latin typeface="Open Sans" panose="020B0606030504020204"/>
              </a:rPr>
              <a:t>Engagement</a:t>
            </a:r>
            <a:r>
              <a:rPr lang="en-GB" sz="2000">
                <a:latin typeface="Open Sans" panose="020B0606030504020204"/>
              </a:rPr>
              <a:t> with donors and development finance institutions</a:t>
            </a:r>
          </a:p>
          <a:p>
            <a:pPr>
              <a:lnSpc>
                <a:spcPct val="100000"/>
              </a:lnSpc>
              <a:spcBef>
                <a:spcPts val="1200"/>
              </a:spcBef>
            </a:pPr>
            <a:r>
              <a:rPr lang="en-GB" sz="2000" b="1">
                <a:latin typeface="Open Sans" panose="020B0606030504020204"/>
              </a:rPr>
              <a:t>Strengthening</a:t>
            </a:r>
            <a:r>
              <a:rPr lang="en-GB" sz="2000">
                <a:latin typeface="Open Sans" panose="020B0606030504020204"/>
              </a:rPr>
              <a:t> existing specialized units</a:t>
            </a:r>
          </a:p>
          <a:p>
            <a:pPr>
              <a:lnSpc>
                <a:spcPct val="100000"/>
              </a:lnSpc>
              <a:spcBef>
                <a:spcPts val="1200"/>
              </a:spcBef>
            </a:pPr>
            <a:r>
              <a:rPr lang="en-GB" sz="2000" b="1">
                <a:latin typeface="Open Sans" panose="020B0606030504020204"/>
              </a:rPr>
              <a:t>Leverage </a:t>
            </a:r>
            <a:r>
              <a:rPr lang="en-GB" sz="2000">
                <a:latin typeface="Open Sans" panose="020B0606030504020204"/>
              </a:rPr>
              <a:t>multi-stakeholder initiatives</a:t>
            </a:r>
          </a:p>
          <a:p>
            <a:endParaRPr lang="en-GB" sz="2400"/>
          </a:p>
        </p:txBody>
      </p:sp>
      <p:sp>
        <p:nvSpPr>
          <p:cNvPr id="10" name="Oval 9">
            <a:extLst>
              <a:ext uri="{FF2B5EF4-FFF2-40B4-BE49-F238E27FC236}">
                <a16:creationId xmlns:a16="http://schemas.microsoft.com/office/drawing/2014/main" id="{001F94D6-E523-9B47-8611-8D56F466745E}"/>
              </a:ext>
            </a:extLst>
          </p:cNvPr>
          <p:cNvSpPr/>
          <p:nvPr/>
        </p:nvSpPr>
        <p:spPr>
          <a:xfrm>
            <a:off x="8047956"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9.mp3" descr="Track5_Lecture1_Slide19.mp3">
            <a:hlinkClick r:id="" action="ppaction://media"/>
            <a:extLst>
              <a:ext uri="{FF2B5EF4-FFF2-40B4-BE49-F238E27FC236}">
                <a16:creationId xmlns:a16="http://schemas.microsoft.com/office/drawing/2014/main" id="{76D9A823-1BBC-CF4E-92AC-2051E561D5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9321" y="798539"/>
            <a:ext cx="812800" cy="812800"/>
          </a:xfrm>
          <a:prstGeom prst="rect">
            <a:avLst/>
          </a:prstGeom>
        </p:spPr>
      </p:pic>
    </p:spTree>
    <p:extLst>
      <p:ext uri="{BB962C8B-B14F-4D97-AF65-F5344CB8AC3E}">
        <p14:creationId xmlns:p14="http://schemas.microsoft.com/office/powerpoint/2010/main" val="16000444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A280DDDA-73B5-4661-92BC-DBA1DA67C22E}"/>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59117" y="-359811"/>
            <a:ext cx="7651304" cy="17266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54027" y="1370789"/>
            <a:ext cx="8279931" cy="390511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a:solidFill>
                  <a:schemeClr val="accent5">
                    <a:lumMod val="60000"/>
                    <a:lumOff val="40000"/>
                  </a:schemeClr>
                </a:solidFill>
                <a:latin typeface="Open Sans"/>
                <a:ea typeface="+mn-lt"/>
                <a:cs typeface="+mn-lt"/>
              </a:rPr>
              <a:t>By the end of this lecture, you will be able to:</a:t>
            </a:r>
            <a:endParaRPr lang="en-US" sz="2000" b="1">
              <a:solidFill>
                <a:schemeClr val="accent5">
                  <a:lumMod val="60000"/>
                  <a:lumOff val="40000"/>
                </a:schemeClr>
              </a:solidFill>
              <a:latin typeface="Open Sans"/>
              <a:ea typeface="+mn-lt"/>
              <a:cs typeface="+mn-lt"/>
            </a:endParaRPr>
          </a:p>
          <a:p>
            <a:pPr marL="342900" indent="-342900" algn="l">
              <a:lnSpc>
                <a:spcPct val="100000"/>
              </a:lnSpc>
              <a:buAutoNum type="arabicPeriod"/>
            </a:pPr>
            <a:r>
              <a:rPr lang="en-GB" sz="2000">
                <a:latin typeface="Open Sans" panose="020B0606030504020204"/>
                <a:ea typeface="+mn-lt"/>
                <a:cs typeface="+mn-lt"/>
              </a:rPr>
              <a:t>ILO1: </a:t>
            </a:r>
            <a:r>
              <a:rPr lang="en-US" sz="2000">
                <a:latin typeface="Open Sans"/>
                <a:ea typeface="+mn-lt"/>
                <a:cs typeface="+mn-lt"/>
              </a:rPr>
              <a:t>Understand the </a:t>
            </a:r>
            <a:r>
              <a:rPr lang="en-US" sz="2000" b="1">
                <a:latin typeface="Open Sans"/>
                <a:ea typeface="+mn-lt"/>
                <a:cs typeface="+mn-lt"/>
              </a:rPr>
              <a:t>scale of the financing challenge</a:t>
            </a:r>
            <a:r>
              <a:rPr lang="en-US" sz="2000">
                <a:latin typeface="Open Sans"/>
                <a:ea typeface="+mn-lt"/>
                <a:cs typeface="+mn-lt"/>
              </a:rPr>
              <a:t> </a:t>
            </a:r>
            <a:br>
              <a:rPr lang="en-US" sz="2000">
                <a:latin typeface="Open Sans"/>
                <a:ea typeface="+mn-lt"/>
                <a:cs typeface="+mn-lt"/>
              </a:rPr>
            </a:br>
            <a:r>
              <a:rPr lang="en-US" sz="2000">
                <a:latin typeface="Open Sans"/>
                <a:ea typeface="+mn-lt"/>
                <a:cs typeface="+mn-lt"/>
              </a:rPr>
              <a:t>to meet SDG 7</a:t>
            </a:r>
            <a:endParaRPr lang="en-US" sz="2000" b="1">
              <a:ea typeface="+mn-lt"/>
              <a:cs typeface="+mn-lt"/>
            </a:endParaRPr>
          </a:p>
          <a:p>
            <a:pPr marL="342900" indent="-342900" algn="l">
              <a:lnSpc>
                <a:spcPct val="100000"/>
              </a:lnSpc>
              <a:buAutoNum type="arabicPeriod"/>
            </a:pPr>
            <a:r>
              <a:rPr lang="en-GB" sz="2000">
                <a:latin typeface="Open Sans" panose="020B0606030504020204"/>
                <a:ea typeface="+mn-lt"/>
                <a:cs typeface="+mn-lt"/>
              </a:rPr>
              <a:t>ILO2:</a:t>
            </a:r>
            <a:r>
              <a:rPr lang="en-US" sz="2000">
                <a:latin typeface="Open Sans" panose="020B0606030504020204"/>
                <a:ea typeface="+mn-lt"/>
                <a:cs typeface="+mn-lt"/>
              </a:rPr>
              <a:t> Understand the contribution of financial planning </a:t>
            </a:r>
            <a:br>
              <a:rPr lang="en-US" sz="2000">
                <a:latin typeface="Open Sans" panose="020B0606030504020204"/>
                <a:ea typeface="+mn-lt"/>
                <a:cs typeface="+mn-lt"/>
              </a:rPr>
            </a:br>
            <a:r>
              <a:rPr lang="en-US" sz="2000">
                <a:latin typeface="Open Sans" panose="020B0606030504020204"/>
                <a:ea typeface="+mn-lt"/>
                <a:cs typeface="+mn-lt"/>
              </a:rPr>
              <a:t>in creating an effective </a:t>
            </a:r>
            <a:r>
              <a:rPr lang="en-US" sz="2000" b="1">
                <a:latin typeface="Open Sans" panose="020B0606030504020204"/>
                <a:ea typeface="+mn-lt"/>
                <a:cs typeface="+mn-lt"/>
              </a:rPr>
              <a:t>enabling environment</a:t>
            </a:r>
            <a:r>
              <a:rPr lang="en-US" sz="2000">
                <a:latin typeface="Open Sans" panose="020B0606030504020204"/>
                <a:ea typeface="+mn-lt"/>
                <a:cs typeface="+mn-lt"/>
              </a:rPr>
              <a:t> </a:t>
            </a:r>
          </a:p>
          <a:p>
            <a:pPr marL="342900" indent="-342900" algn="l">
              <a:lnSpc>
                <a:spcPct val="100000"/>
              </a:lnSpc>
              <a:buAutoNum type="arabicPeriod"/>
            </a:pPr>
            <a:r>
              <a:rPr lang="en-US" sz="2000">
                <a:latin typeface="Open Sans" panose="020B0606030504020204"/>
                <a:ea typeface="+mn-lt"/>
                <a:cs typeface="+mn-lt"/>
              </a:rPr>
              <a:t>ILO3: Understand the principles of </a:t>
            </a:r>
            <a:r>
              <a:rPr lang="en-US" sz="2000" b="1">
                <a:latin typeface="Open Sans" panose="020B0606030504020204"/>
                <a:ea typeface="+mn-lt"/>
                <a:cs typeface="+mn-lt"/>
              </a:rPr>
              <a:t>blended finance</a:t>
            </a:r>
            <a:r>
              <a:rPr lang="en-US" sz="2000">
                <a:latin typeface="Open Sans" panose="020B0606030504020204"/>
                <a:ea typeface="+mn-lt"/>
                <a:cs typeface="+mn-lt"/>
              </a:rPr>
              <a:t> </a:t>
            </a:r>
            <a:br>
              <a:rPr lang="en-US" sz="2000">
                <a:latin typeface="Open Sans" panose="020B0606030504020204"/>
                <a:ea typeface="+mn-lt"/>
                <a:cs typeface="+mn-lt"/>
              </a:rPr>
            </a:br>
            <a:r>
              <a:rPr lang="en-US" sz="2000">
                <a:latin typeface="Open Sans" panose="020B0606030504020204"/>
                <a:ea typeface="+mn-lt"/>
                <a:cs typeface="+mn-lt"/>
              </a:rPr>
              <a:t>and its significance to</a:t>
            </a:r>
            <a:r>
              <a:rPr lang="en-US" sz="2000" b="1">
                <a:latin typeface="Open Sans" panose="020B0606030504020204"/>
                <a:ea typeface="+mn-lt"/>
                <a:cs typeface="+mn-lt"/>
              </a:rPr>
              <a:t> </a:t>
            </a:r>
            <a:r>
              <a:rPr lang="en-US" sz="2000">
                <a:latin typeface="Open Sans" panose="020B0606030504020204"/>
                <a:ea typeface="+mn-lt"/>
                <a:cs typeface="+mn-lt"/>
              </a:rPr>
              <a:t>financial planning</a:t>
            </a:r>
          </a:p>
          <a:p>
            <a:pPr marL="342900" indent="-342900" algn="l">
              <a:lnSpc>
                <a:spcPct val="100000"/>
              </a:lnSpc>
              <a:buAutoNum type="arabicPeriod"/>
            </a:pPr>
            <a:r>
              <a:rPr lang="en-US" sz="2000">
                <a:latin typeface="Open Sans" panose="020B0606030504020204"/>
                <a:ea typeface="+mn-lt"/>
                <a:cs typeface="+mn-lt"/>
              </a:rPr>
              <a:t>ILO4: Map the </a:t>
            </a:r>
            <a:r>
              <a:rPr lang="en-US" sz="2000" b="1">
                <a:latin typeface="Open Sans" panose="020B0606030504020204"/>
                <a:ea typeface="+mn-lt"/>
                <a:cs typeface="+mn-lt"/>
              </a:rPr>
              <a:t>outline and structure </a:t>
            </a:r>
            <a:r>
              <a:rPr lang="en-US" sz="2000">
                <a:latin typeface="Open Sans" panose="020B0606030504020204"/>
                <a:ea typeface="+mn-lt"/>
                <a:cs typeface="+mn-lt"/>
              </a:rPr>
              <a:t>of the course</a:t>
            </a:r>
            <a:endParaRPr lang="en-GB" sz="2000">
              <a:latin typeface="Open Sans" panose="020B0606030504020204"/>
              <a:cs typeface="Calibri"/>
            </a:endParaRPr>
          </a:p>
          <a:p>
            <a:pPr algn="l">
              <a:lnSpc>
                <a:spcPct val="100000"/>
              </a:lnSpc>
            </a:pPr>
            <a:endParaRPr lang="en-GB" sz="1600"/>
          </a:p>
        </p:txBody>
      </p:sp>
      <p:sp>
        <p:nvSpPr>
          <p:cNvPr id="8" name="Oval 7">
            <a:extLst>
              <a:ext uri="{FF2B5EF4-FFF2-40B4-BE49-F238E27FC236}">
                <a16:creationId xmlns:a16="http://schemas.microsoft.com/office/drawing/2014/main" id="{FA3808F5-AF8F-0047-B318-0D0F23513CA8}"/>
              </a:ext>
            </a:extLst>
          </p:cNvPr>
          <p:cNvSpPr/>
          <p:nvPr/>
        </p:nvSpPr>
        <p:spPr>
          <a:xfrm>
            <a:off x="698622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1_Slide2.mp3" descr="Track5_Lecture1_Slide2.mp3">
            <a:hlinkClick r:id="" action="ppaction://media"/>
            <a:extLst>
              <a:ext uri="{FF2B5EF4-FFF2-40B4-BE49-F238E27FC236}">
                <a16:creationId xmlns:a16="http://schemas.microsoft.com/office/drawing/2014/main" id="{60CD3191-88E9-8A4C-80B7-77F69D109A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57588" y="785286"/>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12254"/>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5444" y="149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Lecture 1.3 References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915922" y="1458475"/>
            <a:ext cx="542482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Convergence. Blended Finance. n.d. Viewed 12 February 2021. </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https://www.convergence.finance/blended-finance</a:t>
            </a:r>
            <a:r>
              <a:rPr lang="en-GB" sz="1600" dirty="0">
                <a:latin typeface="Open Sans" panose="020B0606030504020204" pitchFamily="34" charset="0"/>
                <a:ea typeface="Open Sans" panose="020B0606030504020204" pitchFamily="34" charset="0"/>
                <a:cs typeface="Open Sans" panose="020B0606030504020204" pitchFamily="34" charset="0"/>
              </a:rPr>
              <a:t> </a:t>
            </a:r>
            <a:endParaRPr lang="ro-RO"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Climate Policy Initiative Report. 2018. Blended Finance in Clean Energy: Experiences and Opportunities. Available at: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https://www.climatepolicyinitiative.org/wp-content/uploads/2018/01/Blended-Finance-in-Clean-Energy-Experiences-and-Opportunities.pdf</a:t>
            </a: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397846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1.4.1 What</a:t>
            </a:r>
            <a:r>
              <a:rPr lang="en-ZA" b="1">
                <a:latin typeface="Open Sans"/>
                <a:ea typeface="Open Sans" panose="020B0606030504020204" pitchFamily="34" charset="0"/>
                <a:cs typeface="Open Sans" panose="020B0606030504020204" pitchFamily="34" charset="0"/>
              </a:rPr>
              <a:t> </a:t>
            </a:r>
            <a:r>
              <a:rPr lang="en-ZA" sz="2000" b="1">
                <a:solidFill>
                  <a:schemeClr val="accent5">
                    <a:lumMod val="60000"/>
                    <a:lumOff val="40000"/>
                  </a:schemeClr>
                </a:solidFill>
                <a:latin typeface="Open Sans"/>
              </a:rPr>
              <a:t>to Expect from this Course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3" y="4640"/>
            <a:ext cx="1090058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Course Outline and Structure</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982908" y="1925227"/>
            <a:ext cx="10039286" cy="3443129"/>
          </a:xfrm>
        </p:spPr>
        <p:txBody>
          <a:bodyPr>
            <a:normAutofit/>
          </a:bodyPr>
          <a:lstStyle/>
          <a:p>
            <a:pPr lvl="0">
              <a:lnSpc>
                <a:spcPct val="100000"/>
              </a:lnSpc>
              <a:spcBef>
                <a:spcPts val="1200"/>
              </a:spcBef>
            </a:pPr>
            <a:r>
              <a:rPr lang="en-US" sz="2000">
                <a:latin typeface="Open Sans" panose="020B0606030504020204"/>
              </a:rPr>
              <a:t>Basic knowledge on financial theory</a:t>
            </a:r>
          </a:p>
          <a:p>
            <a:pPr lvl="0">
              <a:lnSpc>
                <a:spcPct val="100000"/>
              </a:lnSpc>
              <a:spcBef>
                <a:spcPts val="1200"/>
              </a:spcBef>
            </a:pPr>
            <a:r>
              <a:rPr lang="en-US" sz="2000">
                <a:latin typeface="Open Sans" panose="020B0606030504020204"/>
              </a:rPr>
              <a:t>How financing is done in the power sector, particularly in developing countries</a:t>
            </a:r>
          </a:p>
          <a:p>
            <a:pPr lvl="0">
              <a:lnSpc>
                <a:spcPct val="100000"/>
              </a:lnSpc>
              <a:spcBef>
                <a:spcPts val="1200"/>
              </a:spcBef>
            </a:pPr>
            <a:r>
              <a:rPr lang="en-US" sz="2000">
                <a:latin typeface="Open Sans" panose="020B0606030504020204"/>
              </a:rPr>
              <a:t>How to carry out financial analysis of power projects</a:t>
            </a:r>
          </a:p>
        </p:txBody>
      </p:sp>
      <p:sp>
        <p:nvSpPr>
          <p:cNvPr id="7" name="Oval 6">
            <a:extLst>
              <a:ext uri="{FF2B5EF4-FFF2-40B4-BE49-F238E27FC236}">
                <a16:creationId xmlns:a16="http://schemas.microsoft.com/office/drawing/2014/main" id="{C903D8FD-8567-CC4D-BDB4-B1C9E857EAEA}"/>
              </a:ext>
            </a:extLst>
          </p:cNvPr>
          <p:cNvSpPr/>
          <p:nvPr/>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21.mp3" descr="Track5_Lecture1_Slide21.mp3">
            <a:hlinkClick r:id="" action="ppaction://media"/>
            <a:extLst>
              <a:ext uri="{FF2B5EF4-FFF2-40B4-BE49-F238E27FC236}">
                <a16:creationId xmlns:a16="http://schemas.microsoft.com/office/drawing/2014/main" id="{0FB36927-EB3C-E849-A50B-F384FB31AB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567" y="798539"/>
            <a:ext cx="812800" cy="812800"/>
          </a:xfrm>
          <a:prstGeom prst="rect">
            <a:avLst/>
          </a:prstGeom>
        </p:spPr>
      </p:pic>
    </p:spTree>
    <p:extLst>
      <p:ext uri="{BB962C8B-B14F-4D97-AF65-F5344CB8AC3E}">
        <p14:creationId xmlns:p14="http://schemas.microsoft.com/office/powerpoint/2010/main" val="24010972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1.4.2 What</a:t>
            </a:r>
            <a:r>
              <a:rPr lang="en-ZA" b="1">
                <a:latin typeface="Open Sans"/>
                <a:ea typeface="Open Sans" panose="020B0606030504020204" pitchFamily="34" charset="0"/>
                <a:cs typeface="Open Sans" panose="020B0606030504020204" pitchFamily="34" charset="0"/>
              </a:rPr>
              <a:t> </a:t>
            </a:r>
            <a:r>
              <a:rPr lang="en-ZA" sz="2000" b="1">
                <a:solidFill>
                  <a:schemeClr val="accent5">
                    <a:lumMod val="60000"/>
                    <a:lumOff val="40000"/>
                  </a:schemeClr>
                </a:solidFill>
                <a:latin typeface="Open Sans"/>
              </a:rPr>
              <a:t>to Expect from this Course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3" y="4640"/>
            <a:ext cx="1081432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Course Outline and Structure</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887215" y="1918926"/>
            <a:ext cx="10515600" cy="4351338"/>
          </a:xfrm>
        </p:spPr>
        <p:txBody>
          <a:bodyPr vert="horz" lIns="91440" tIns="45720" rIns="91440" bIns="45720" rtlCol="0" anchor="t">
            <a:normAutofit/>
          </a:bodyPr>
          <a:lstStyle/>
          <a:p>
            <a:pPr>
              <a:lnSpc>
                <a:spcPct val="100000"/>
              </a:lnSpc>
              <a:spcBef>
                <a:spcPts val="1200"/>
              </a:spcBef>
            </a:pPr>
            <a:r>
              <a:rPr lang="en-US" sz="2000" dirty="0">
                <a:latin typeface="Open Sans" panose="020B0606030504020204"/>
              </a:rPr>
              <a:t>Use the FINPLAN software tool developed by IAEA </a:t>
            </a:r>
            <a:endParaRPr lang="en-US" dirty="0">
              <a:latin typeface="Calibri" panose="020F0502020204030204"/>
              <a:cs typeface="Calibri" panose="020F0502020204030204"/>
            </a:endParaRPr>
          </a:p>
          <a:p>
            <a:pPr>
              <a:lnSpc>
                <a:spcPct val="100000"/>
              </a:lnSpc>
              <a:spcBef>
                <a:spcPts val="1200"/>
              </a:spcBef>
            </a:pPr>
            <a:r>
              <a:rPr lang="en-US" sz="2000" dirty="0">
                <a:latin typeface="Open Sans" panose="020B0606030504020204"/>
              </a:rPr>
              <a:t>A Model for Financial Analysis</a:t>
            </a:r>
            <a:endParaRPr lang="en-US" dirty="0">
              <a:cs typeface="Calibri"/>
            </a:endParaRPr>
          </a:p>
          <a:p>
            <a:pPr>
              <a:lnSpc>
                <a:spcPct val="100000"/>
              </a:lnSpc>
              <a:spcBef>
                <a:spcPts val="1200"/>
              </a:spcBef>
            </a:pPr>
            <a:r>
              <a:rPr lang="en-US" sz="2000" dirty="0">
                <a:latin typeface="Open Sans"/>
              </a:rPr>
              <a:t>Assess the financial viability of plans and projects</a:t>
            </a:r>
          </a:p>
          <a:p>
            <a:pPr>
              <a:lnSpc>
                <a:spcPct val="100000"/>
              </a:lnSpc>
              <a:spcBef>
                <a:spcPts val="1200"/>
              </a:spcBef>
            </a:pPr>
            <a:r>
              <a:rPr lang="en-US" sz="2000" dirty="0">
                <a:latin typeface="Open Sans"/>
              </a:rPr>
              <a:t>More details </a:t>
            </a:r>
            <a:r>
              <a:rPr lang="en-US" sz="2000" dirty="0">
                <a:latin typeface="Open Sans"/>
                <a:hlinkClick r:id="rId6">
                  <a:extLst>
                    <a:ext uri="{A12FA001-AC4F-418D-AE19-62706E023703}">
                      <ahyp:hlinkClr xmlns:ahyp="http://schemas.microsoft.com/office/drawing/2018/hyperlinkcolor" val="tx"/>
                    </a:ext>
                  </a:extLst>
                </a:hlinkClick>
              </a:rPr>
              <a:t>here</a:t>
            </a:r>
            <a:endParaRPr lang="en-US" sz="2000" dirty="0">
              <a:latin typeface="Open Sans"/>
            </a:endParaRPr>
          </a:p>
          <a:p>
            <a:pPr>
              <a:lnSpc>
                <a:spcPct val="100000"/>
              </a:lnSpc>
              <a:spcBef>
                <a:spcPts val="1200"/>
              </a:spcBef>
            </a:pPr>
            <a:endParaRPr lang="en-US" sz="2000" dirty="0">
              <a:latin typeface="Open Sans"/>
            </a:endParaRPr>
          </a:p>
          <a:p>
            <a:pPr lvl="0">
              <a:lnSpc>
                <a:spcPct val="100000"/>
              </a:lnSpc>
              <a:spcBef>
                <a:spcPts val="1200"/>
              </a:spcBef>
            </a:pPr>
            <a:endParaRPr lang="en-US" sz="2000" dirty="0">
              <a:latin typeface="Open Sans"/>
            </a:endParaRPr>
          </a:p>
          <a:p>
            <a:pPr>
              <a:spcBef>
                <a:spcPts val="1200"/>
              </a:spcBef>
            </a:pPr>
            <a:endParaRPr lang="en-US" sz="2400" dirty="0">
              <a:cs typeface="Calibri" panose="020F0502020204030204"/>
            </a:endParaRPr>
          </a:p>
        </p:txBody>
      </p:sp>
      <p:sp>
        <p:nvSpPr>
          <p:cNvPr id="12" name="Oval 11">
            <a:extLst>
              <a:ext uri="{FF2B5EF4-FFF2-40B4-BE49-F238E27FC236}">
                <a16:creationId xmlns:a16="http://schemas.microsoft.com/office/drawing/2014/main" id="{163D306F-CF73-4441-B7C9-95364CD81051}"/>
              </a:ext>
            </a:extLst>
          </p:cNvPr>
          <p:cNvSpPr/>
          <p:nvPr/>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22.mp3" descr="Track5_Lecture1_Slide22.mp3">
            <a:hlinkClick r:id="" action="ppaction://media"/>
            <a:extLst>
              <a:ext uri="{FF2B5EF4-FFF2-40B4-BE49-F238E27FC236}">
                <a16:creationId xmlns:a16="http://schemas.microsoft.com/office/drawing/2014/main" id="{10717058-0568-5642-A347-FB99855F5D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567" y="797136"/>
            <a:ext cx="812800" cy="812800"/>
          </a:xfrm>
          <a:prstGeom prst="rect">
            <a:avLst/>
          </a:prstGeom>
        </p:spPr>
      </p:pic>
      <p:pic>
        <p:nvPicPr>
          <p:cNvPr id="7" name="Picture 6">
            <a:extLst>
              <a:ext uri="{FF2B5EF4-FFF2-40B4-BE49-F238E27FC236}">
                <a16:creationId xmlns:a16="http://schemas.microsoft.com/office/drawing/2014/main" id="{0830E959-154E-456A-B279-FF46BEF7C3DB}"/>
              </a:ext>
            </a:extLst>
          </p:cNvPr>
          <p:cNvPicPr>
            <a:picLocks noChangeAspect="1"/>
          </p:cNvPicPr>
          <p:nvPr/>
        </p:nvPicPr>
        <p:blipFill>
          <a:blip r:embed="rId8"/>
          <a:stretch>
            <a:fillRect/>
          </a:stretch>
        </p:blipFill>
        <p:spPr>
          <a:xfrm>
            <a:off x="1756067" y="3869493"/>
            <a:ext cx="8679866" cy="2261333"/>
          </a:xfrm>
          <a:prstGeom prst="rect">
            <a:avLst/>
          </a:prstGeom>
        </p:spPr>
      </p:pic>
    </p:spTree>
    <p:extLst>
      <p:ext uri="{BB962C8B-B14F-4D97-AF65-F5344CB8AC3E}">
        <p14:creationId xmlns:p14="http://schemas.microsoft.com/office/powerpoint/2010/main" val="880076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1.4.3 Contents</a:t>
            </a:r>
            <a:r>
              <a:rPr lang="en-ZA" b="1">
                <a:latin typeface="Open Sans"/>
                <a:ea typeface="Open Sans" panose="020B0606030504020204" pitchFamily="34" charset="0"/>
                <a:cs typeface="Open Sans" panose="020B0606030504020204" pitchFamily="34" charset="0"/>
              </a:rPr>
              <a:t> </a:t>
            </a:r>
            <a:r>
              <a:rPr lang="en-ZA" sz="2000" b="1">
                <a:solidFill>
                  <a:schemeClr val="accent5">
                    <a:lumMod val="60000"/>
                    <a:lumOff val="40000"/>
                  </a:schemeClr>
                </a:solidFill>
                <a:latin typeface="Open Sans"/>
              </a:rPr>
              <a:t>of the Course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0" y="4640"/>
            <a:ext cx="973602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Course Outline and Structure</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887215" y="1940188"/>
            <a:ext cx="10515600" cy="4351338"/>
          </a:xfrm>
        </p:spPr>
        <p:txBody>
          <a:bodyPr/>
          <a:lstStyle/>
          <a:p>
            <a:pPr lvl="0">
              <a:lnSpc>
                <a:spcPct val="100000"/>
              </a:lnSpc>
              <a:spcBef>
                <a:spcPts val="1200"/>
              </a:spcBef>
            </a:pPr>
            <a:r>
              <a:rPr lang="en-US" sz="2000" b="1">
                <a:solidFill>
                  <a:srgbClr val="C00000"/>
                </a:solidFill>
                <a:latin typeface="Open Sans" panose="020B0606030504020204"/>
              </a:rPr>
              <a:t>Lecture 1 </a:t>
            </a:r>
            <a:r>
              <a:rPr lang="en-US" sz="2000">
                <a:solidFill>
                  <a:srgbClr val="C00000"/>
                </a:solidFill>
                <a:latin typeface="Open Sans" panose="020B0606030504020204"/>
              </a:rPr>
              <a:t>– Introduction to the Course</a:t>
            </a:r>
          </a:p>
          <a:p>
            <a:pPr lvl="0">
              <a:lnSpc>
                <a:spcPct val="100000"/>
              </a:lnSpc>
              <a:spcBef>
                <a:spcPts val="1200"/>
              </a:spcBef>
            </a:pPr>
            <a:r>
              <a:rPr lang="en-US" sz="2000" b="1">
                <a:latin typeface="Open Sans" panose="020B0606030504020204"/>
              </a:rPr>
              <a:t>Lecture 2 </a:t>
            </a:r>
            <a:r>
              <a:rPr lang="en-US" sz="2000">
                <a:latin typeface="Open Sans" panose="020B0606030504020204"/>
              </a:rPr>
              <a:t>– Basics of Financing</a:t>
            </a:r>
          </a:p>
          <a:p>
            <a:pPr lvl="0">
              <a:lnSpc>
                <a:spcPct val="100000"/>
              </a:lnSpc>
              <a:spcBef>
                <a:spcPts val="1200"/>
              </a:spcBef>
            </a:pPr>
            <a:r>
              <a:rPr lang="en-US" sz="2000" b="1">
                <a:latin typeface="Open Sans" panose="020B0606030504020204"/>
              </a:rPr>
              <a:t>Lecture 3 </a:t>
            </a:r>
            <a:r>
              <a:rPr lang="en-US" sz="2000">
                <a:latin typeface="Open Sans" panose="020B0606030504020204"/>
              </a:rPr>
              <a:t>– Financing Power Projects</a:t>
            </a:r>
          </a:p>
          <a:p>
            <a:pPr lvl="0">
              <a:lnSpc>
                <a:spcPct val="100000"/>
              </a:lnSpc>
              <a:spcBef>
                <a:spcPts val="1200"/>
              </a:spcBef>
            </a:pPr>
            <a:r>
              <a:rPr lang="en-US" sz="2000" b="1">
                <a:latin typeface="Open Sans" panose="020B0606030504020204"/>
              </a:rPr>
              <a:t>Lecture 4 </a:t>
            </a:r>
            <a:r>
              <a:rPr lang="en-US" sz="2000">
                <a:latin typeface="Open Sans" panose="020B0606030504020204"/>
              </a:rPr>
              <a:t>– Project Evaluation and Sources of Financing</a:t>
            </a:r>
          </a:p>
          <a:p>
            <a:pPr lvl="0">
              <a:lnSpc>
                <a:spcPct val="100000"/>
              </a:lnSpc>
              <a:spcBef>
                <a:spcPts val="1200"/>
              </a:spcBef>
            </a:pPr>
            <a:r>
              <a:rPr lang="en-US" sz="2000" b="1">
                <a:latin typeface="Open Sans" panose="020B0606030504020204"/>
              </a:rPr>
              <a:t>Lecture 5 </a:t>
            </a:r>
            <a:r>
              <a:rPr lang="en-US" sz="2000">
                <a:latin typeface="Open Sans" panose="020B0606030504020204"/>
              </a:rPr>
              <a:t>– Credit Options and FINPLAN Methodology</a:t>
            </a:r>
          </a:p>
          <a:p>
            <a:pPr lvl="0">
              <a:lnSpc>
                <a:spcPct val="100000"/>
              </a:lnSpc>
              <a:spcBef>
                <a:spcPts val="1200"/>
              </a:spcBef>
            </a:pPr>
            <a:r>
              <a:rPr lang="en-US" sz="2000" b="1">
                <a:latin typeface="Open Sans" panose="020B0606030504020204"/>
              </a:rPr>
              <a:t>Lecture 6 </a:t>
            </a:r>
            <a:r>
              <a:rPr lang="en-US" sz="2000">
                <a:latin typeface="Open Sans" panose="020B0606030504020204"/>
              </a:rPr>
              <a:t>– Asset Depreciation, Financial Statements and Ratios</a:t>
            </a:r>
          </a:p>
          <a:p>
            <a:pPr lvl="0">
              <a:spcBef>
                <a:spcPts val="1200"/>
              </a:spcBef>
            </a:pPr>
            <a:endParaRPr lang="en-US" sz="2400"/>
          </a:p>
        </p:txBody>
      </p:sp>
      <p:sp>
        <p:nvSpPr>
          <p:cNvPr id="11" name="Oval 10">
            <a:extLst>
              <a:ext uri="{FF2B5EF4-FFF2-40B4-BE49-F238E27FC236}">
                <a16:creationId xmlns:a16="http://schemas.microsoft.com/office/drawing/2014/main" id="{6259B149-77AC-D243-B899-85F7083D104A}"/>
              </a:ext>
            </a:extLst>
          </p:cNvPr>
          <p:cNvSpPr/>
          <p:nvPr/>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23.mp3" descr="Track5_Lecture1_Slide23.mp3">
            <a:hlinkClick r:id="" action="ppaction://media"/>
            <a:extLst>
              <a:ext uri="{FF2B5EF4-FFF2-40B4-BE49-F238E27FC236}">
                <a16:creationId xmlns:a16="http://schemas.microsoft.com/office/drawing/2014/main" id="{CD023898-2C29-F94D-8422-D4A04B0AE3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567" y="798539"/>
            <a:ext cx="812800" cy="812800"/>
          </a:xfrm>
          <a:prstGeom prst="rect">
            <a:avLst/>
          </a:prstGeom>
        </p:spPr>
      </p:pic>
    </p:spTree>
    <p:extLst>
      <p:ext uri="{BB962C8B-B14F-4D97-AF65-F5344CB8AC3E}">
        <p14:creationId xmlns:p14="http://schemas.microsoft.com/office/powerpoint/2010/main" val="40835844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1.4.4 Contents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rPr>
              <a:t>of the Course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3" y="4640"/>
            <a:ext cx="10728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Course Outline and Structure</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887215" y="1940188"/>
            <a:ext cx="10515600" cy="4351338"/>
          </a:xfrm>
        </p:spPr>
        <p:txBody>
          <a:bodyPr/>
          <a:lstStyle/>
          <a:p>
            <a:pPr lvl="0">
              <a:lnSpc>
                <a:spcPct val="100000"/>
              </a:lnSpc>
              <a:spcBef>
                <a:spcPts val="1200"/>
              </a:spcBef>
            </a:pPr>
            <a:r>
              <a:rPr lang="en-US" sz="2000" b="1" dirty="0">
                <a:latin typeface="Open Sans" panose="020B0606030504020204"/>
              </a:rPr>
              <a:t>Hands-on Material 1 </a:t>
            </a:r>
            <a:r>
              <a:rPr lang="en-US" sz="2000" dirty="0">
                <a:latin typeface="Open Sans" panose="020B0606030504020204"/>
              </a:rPr>
              <a:t>– FINPLAN Installation</a:t>
            </a:r>
          </a:p>
          <a:p>
            <a:pPr lvl="0">
              <a:lnSpc>
                <a:spcPct val="100000"/>
              </a:lnSpc>
              <a:spcBef>
                <a:spcPts val="1200"/>
              </a:spcBef>
            </a:pPr>
            <a:r>
              <a:rPr lang="en-US" sz="2000" b="1" dirty="0">
                <a:latin typeface="Open Sans" panose="020B0606030504020204"/>
              </a:rPr>
              <a:t>Hands-on Material 2 </a:t>
            </a:r>
            <a:r>
              <a:rPr lang="en-US" sz="2000" dirty="0">
                <a:latin typeface="Open Sans" panose="020B0606030504020204"/>
              </a:rPr>
              <a:t>– FINPLAN Interface: Case Data</a:t>
            </a:r>
          </a:p>
          <a:p>
            <a:pPr lvl="0">
              <a:lnSpc>
                <a:spcPct val="100000"/>
              </a:lnSpc>
              <a:spcBef>
                <a:spcPts val="1200"/>
              </a:spcBef>
            </a:pPr>
            <a:r>
              <a:rPr lang="en-US" sz="2000" b="1" dirty="0">
                <a:latin typeface="Open Sans" panose="020B0606030504020204"/>
              </a:rPr>
              <a:t>Hands-on Material 3 </a:t>
            </a:r>
            <a:r>
              <a:rPr lang="en-US" sz="2000" dirty="0">
                <a:latin typeface="Open Sans" panose="020B0606030504020204"/>
              </a:rPr>
              <a:t>– FINPLAN Interface: Plant Data</a:t>
            </a:r>
          </a:p>
          <a:p>
            <a:pPr lvl="0">
              <a:lnSpc>
                <a:spcPct val="100000"/>
              </a:lnSpc>
              <a:spcBef>
                <a:spcPts val="1200"/>
              </a:spcBef>
            </a:pPr>
            <a:r>
              <a:rPr lang="en-US" sz="2000" b="1" dirty="0">
                <a:latin typeface="Open Sans" panose="020B0606030504020204"/>
              </a:rPr>
              <a:t>Hands-on Material 4 </a:t>
            </a:r>
            <a:r>
              <a:rPr lang="en-US" sz="2000" dirty="0">
                <a:latin typeface="Open Sans" panose="020B0606030504020204"/>
              </a:rPr>
              <a:t>– FINPLAN Interface: Financial Data</a:t>
            </a:r>
          </a:p>
          <a:p>
            <a:pPr lvl="0">
              <a:lnSpc>
                <a:spcPct val="100000"/>
              </a:lnSpc>
              <a:spcBef>
                <a:spcPts val="1200"/>
              </a:spcBef>
            </a:pPr>
            <a:r>
              <a:rPr lang="en-US" sz="2000" b="1" dirty="0">
                <a:latin typeface="Open Sans" panose="020B0606030504020204"/>
              </a:rPr>
              <a:t>Hands-on Material 5 </a:t>
            </a:r>
            <a:r>
              <a:rPr lang="en-US" sz="2000" dirty="0">
                <a:latin typeface="Open Sans" panose="020B0606030504020204"/>
              </a:rPr>
              <a:t>– FINPLAN Results Interpretation</a:t>
            </a:r>
          </a:p>
          <a:p>
            <a:pPr lvl="0">
              <a:lnSpc>
                <a:spcPct val="100000"/>
              </a:lnSpc>
              <a:spcBef>
                <a:spcPts val="1200"/>
              </a:spcBef>
            </a:pPr>
            <a:r>
              <a:rPr lang="en-US" sz="2000" b="1" dirty="0">
                <a:latin typeface="Open Sans" panose="020B0606030504020204"/>
              </a:rPr>
              <a:t>Hands-on Material 5 </a:t>
            </a:r>
            <a:r>
              <a:rPr lang="en-US" sz="2000" dirty="0">
                <a:latin typeface="Open Sans" panose="020B0606030504020204"/>
              </a:rPr>
              <a:t>– Combined Cycle Power Plant Case Study</a:t>
            </a:r>
          </a:p>
          <a:p>
            <a:pPr lvl="0">
              <a:lnSpc>
                <a:spcPct val="100000"/>
              </a:lnSpc>
              <a:spcBef>
                <a:spcPts val="1200"/>
              </a:spcBef>
            </a:pPr>
            <a:r>
              <a:rPr lang="en-US" sz="2000" b="1" dirty="0">
                <a:latin typeface="Open Sans" panose="020B0606030504020204"/>
              </a:rPr>
              <a:t>Hands-on Material 6 </a:t>
            </a:r>
            <a:r>
              <a:rPr lang="en-US" sz="2000" dirty="0">
                <a:latin typeface="Open Sans" panose="020B0606030504020204"/>
              </a:rPr>
              <a:t>– Nuclear Power Plant Case Study</a:t>
            </a:r>
          </a:p>
          <a:p>
            <a:pPr lvl="0">
              <a:lnSpc>
                <a:spcPct val="100000"/>
              </a:lnSpc>
              <a:spcBef>
                <a:spcPts val="1200"/>
              </a:spcBef>
            </a:pPr>
            <a:endParaRPr lang="en-US" sz="2000" dirty="0">
              <a:latin typeface="Open Sans" panose="020B0606030504020204"/>
            </a:endParaRPr>
          </a:p>
          <a:p>
            <a:pPr lvl="0">
              <a:spcBef>
                <a:spcPts val="1200"/>
              </a:spcBef>
            </a:pPr>
            <a:endParaRPr lang="en-US" sz="2400" dirty="0"/>
          </a:p>
        </p:txBody>
      </p:sp>
      <p:sp>
        <p:nvSpPr>
          <p:cNvPr id="11" name="Oval 10">
            <a:extLst>
              <a:ext uri="{FF2B5EF4-FFF2-40B4-BE49-F238E27FC236}">
                <a16:creationId xmlns:a16="http://schemas.microsoft.com/office/drawing/2014/main" id="{5FF8DD84-6EEA-E042-8E1D-DE69124735AD}"/>
              </a:ext>
            </a:extLst>
          </p:cNvPr>
          <p:cNvSpPr/>
          <p:nvPr/>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7-20_9_46_3" descr="Volume with solid fill">
            <a:hlinkClick r:id="" action="ppaction://media"/>
            <a:extLst>
              <a:ext uri="{FF2B5EF4-FFF2-40B4-BE49-F238E27FC236}">
                <a16:creationId xmlns:a16="http://schemas.microsoft.com/office/drawing/2014/main" id="{79B55645-0DAB-7113-998F-5805F28BCB30}"/>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9093167" y="798139"/>
            <a:ext cx="813600" cy="813600"/>
          </a:xfrm>
          <a:prstGeom prst="rect">
            <a:avLst/>
          </a:prstGeom>
        </p:spPr>
      </p:pic>
    </p:spTree>
    <p:extLst>
      <p:ext uri="{BB962C8B-B14F-4D97-AF65-F5344CB8AC3E}">
        <p14:creationId xmlns:p14="http://schemas.microsoft.com/office/powerpoint/2010/main" val="13254766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965D639C-6E8F-0B49-9D7A-D722F6DAA844}"/>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3">
            <a:extLst>
              <a:ext uri="{FF2B5EF4-FFF2-40B4-BE49-F238E27FC236}">
                <a16:creationId xmlns:a16="http://schemas.microsoft.com/office/drawing/2014/main" id="{D64D0145-6297-4A66-B578-EAE197E0A215}"/>
              </a:ext>
            </a:extLst>
          </p:cNvPr>
          <p:cNvSpPr txBox="1"/>
          <p:nvPr/>
        </p:nvSpPr>
        <p:spPr>
          <a:xfrm>
            <a:off x="9271031" y="4657674"/>
            <a:ext cx="2268928"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a:t>
            </a:r>
            <a:r>
              <a:rPr lang="en-US" sz="800" dirty="0">
                <a:solidFill>
                  <a:schemeClr val="bg1"/>
                </a:solidFill>
                <a:latin typeface="Open Sans"/>
                <a:ea typeface="+mn-lt"/>
                <a:cs typeface="+mn-lt"/>
              </a:rPr>
              <a:t> S. Pop M.,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a:t>
            </a:r>
            <a:r>
              <a:rPr lang="en-US" sz="800">
                <a:solidFill>
                  <a:schemeClr val="bg1"/>
                </a:solidFill>
                <a:latin typeface="Open Sans"/>
                <a:ea typeface="+mn-lt"/>
                <a:cs typeface="+mn-lt"/>
              </a:rPr>
              <a:t>M., </a:t>
            </a:r>
            <a:r>
              <a:rPr lang="en-US" sz="800" dirty="0">
                <a:solidFill>
                  <a:schemeClr val="bg1"/>
                </a:solidFill>
                <a:latin typeface="Open Sans"/>
                <a:ea typeface="+mn-lt"/>
                <a:cs typeface="+mn-lt"/>
              </a:rPr>
              <a:t>Welsch M., Tan N., 2021. Lecture 1: Introduction to the course,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Release Version 1.0.  [online presentation]. Climate Compatible Growth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dirty="0">
              <a:solidFill>
                <a:schemeClr val="bg1"/>
              </a:solidFill>
            </a:endParaRPr>
          </a:p>
        </p:txBody>
      </p:sp>
      <p:sp>
        <p:nvSpPr>
          <p:cNvPr id="6" name="TextBox 4">
            <a:extLst>
              <a:ext uri="{FF2B5EF4-FFF2-40B4-BE49-F238E27FC236}">
                <a16:creationId xmlns:a16="http://schemas.microsoft.com/office/drawing/2014/main" id="{2E67BC73-3C7F-4DFD-844E-5804442E6358}"/>
              </a:ext>
            </a:extLst>
          </p:cNvPr>
          <p:cNvSpPr txBox="1"/>
          <p:nvPr/>
        </p:nvSpPr>
        <p:spPr>
          <a:xfrm>
            <a:off x="9899301" y="5886940"/>
            <a:ext cx="201104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521A871E-877F-D64B-AD5B-171AC95A5FFA}"/>
              </a:ext>
            </a:extLst>
          </p:cNvPr>
          <p:cNvGrpSpPr/>
          <p:nvPr/>
        </p:nvGrpSpPr>
        <p:grpSpPr>
          <a:xfrm>
            <a:off x="3339465" y="4105009"/>
            <a:ext cx="1877504" cy="558800"/>
            <a:chOff x="929196" y="5461000"/>
            <a:chExt cx="1877504" cy="558800"/>
          </a:xfrm>
        </p:grpSpPr>
        <p:sp>
          <p:nvSpPr>
            <p:cNvPr id="8" name="Rounded Rectangle 7">
              <a:hlinkClick r:id="rId4"/>
              <a:extLst>
                <a:ext uri="{FF2B5EF4-FFF2-40B4-BE49-F238E27FC236}">
                  <a16:creationId xmlns:a16="http://schemas.microsoft.com/office/drawing/2014/main" id="{7B98EE73-4C20-9745-8758-B31E185256A8}"/>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AFB72DB-D78E-5246-95AD-D1FBEEF6F616}"/>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5"/>
              <a:extLst>
                <a:ext uri="{FF2B5EF4-FFF2-40B4-BE49-F238E27FC236}">
                  <a16:creationId xmlns:a16="http://schemas.microsoft.com/office/drawing/2014/main" id="{E6128C47-F349-6B40-9431-CF5055F5350D}"/>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288430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0759"/>
            <a:ext cx="697144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1.1.1 Why is finance required for Sustainable Energy</a:t>
            </a:r>
            <a:endParaRPr lang="en-US" sz="2000" b="1" dirty="0">
              <a:solidFill>
                <a:schemeClr val="accent5">
                  <a:lumMod val="60000"/>
                  <a:lumOff val="40000"/>
                </a:schemeClr>
              </a:solidFill>
              <a:latin typeface="Open Sans"/>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0276" y="-4431"/>
            <a:ext cx="5935966" cy="13875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Financing Affordable and Clean Energy</a:t>
            </a:r>
            <a:endParaRPr lang="en-US" sz="4000" dirty="0">
              <a:latin typeface="Open Sans"/>
            </a:endParaRPr>
          </a:p>
        </p:txBody>
      </p:sp>
      <p:pic>
        <p:nvPicPr>
          <p:cNvPr id="3" name="Picture 6" descr="Text&#10;&#10;Description automatically generated">
            <a:extLst>
              <a:ext uri="{FF2B5EF4-FFF2-40B4-BE49-F238E27FC236}">
                <a16:creationId xmlns:a16="http://schemas.microsoft.com/office/drawing/2014/main" id="{91E2AA6B-A37A-4908-8B11-732D95235504}"/>
              </a:ext>
            </a:extLst>
          </p:cNvPr>
          <p:cNvPicPr>
            <a:picLocks noChangeAspect="1"/>
          </p:cNvPicPr>
          <p:nvPr/>
        </p:nvPicPr>
        <p:blipFill rotWithShape="1">
          <a:blip r:embed="rId6"/>
          <a:srcRect l="3665" t="4535" r="523" b="4610"/>
          <a:stretch/>
        </p:blipFill>
        <p:spPr>
          <a:xfrm>
            <a:off x="8169085" y="1367425"/>
            <a:ext cx="3424940" cy="4826368"/>
          </a:xfrm>
          <a:prstGeom prst="rect">
            <a:avLst/>
          </a:prstGeom>
        </p:spPr>
      </p:pic>
      <p:sp>
        <p:nvSpPr>
          <p:cNvPr id="7" name="Content Placeholder 6">
            <a:extLst>
              <a:ext uri="{FF2B5EF4-FFF2-40B4-BE49-F238E27FC236}">
                <a16:creationId xmlns:a16="http://schemas.microsoft.com/office/drawing/2014/main" id="{81A026AF-614B-4FA5-B975-212C0EC8E99A}"/>
              </a:ext>
            </a:extLst>
          </p:cNvPr>
          <p:cNvSpPr>
            <a:spLocks noGrp="1"/>
          </p:cNvSpPr>
          <p:nvPr>
            <p:ph idx="1"/>
          </p:nvPr>
        </p:nvSpPr>
        <p:spPr>
          <a:xfrm>
            <a:off x="845003" y="1825625"/>
            <a:ext cx="6665200" cy="3906436"/>
          </a:xfrm>
        </p:spPr>
        <p:txBody>
          <a:bodyPr vert="horz" lIns="91440" tIns="45720" rIns="91440" bIns="45720" rtlCol="0" anchor="t">
            <a:normAutofit/>
          </a:bodyPr>
          <a:lstStyle/>
          <a:p>
            <a:r>
              <a:rPr lang="en-GB" sz="2000" dirty="0">
                <a:latin typeface="Open Sans" panose="020B0606030504020204"/>
              </a:rPr>
              <a:t>Energy infrastructure is capital intensive</a:t>
            </a:r>
          </a:p>
          <a:p>
            <a:r>
              <a:rPr lang="en-GB" sz="2000" dirty="0">
                <a:latin typeface="Open Sans" panose="020B0606030504020204"/>
              </a:rPr>
              <a:t>Investment is also needed for generation, storage, transmission, distribution</a:t>
            </a:r>
          </a:p>
          <a:p>
            <a:pPr>
              <a:buFont typeface="Arial"/>
            </a:pPr>
            <a:r>
              <a:rPr lang="en-GB" sz="2000" dirty="0">
                <a:latin typeface="Open Sans" panose="020B0606030504020204"/>
              </a:rPr>
              <a:t>Most investment cost is upfront</a:t>
            </a:r>
          </a:p>
          <a:p>
            <a:r>
              <a:rPr lang="en-GB" sz="2000" dirty="0">
                <a:latin typeface="Open Sans" panose="020B0606030504020204"/>
              </a:rPr>
              <a:t>Returns on investment in the longer term</a:t>
            </a:r>
          </a:p>
          <a:p>
            <a:r>
              <a:rPr lang="en-GB" sz="2000" dirty="0">
                <a:latin typeface="Open Sans" panose="020B0606030504020204"/>
              </a:rPr>
              <a:t>Challenges of financing affordable, clean energy</a:t>
            </a:r>
          </a:p>
          <a:p>
            <a:r>
              <a:rPr lang="en-GB" sz="2000" dirty="0">
                <a:latin typeface="Open Sans" panose="020B0606030504020204"/>
              </a:rPr>
              <a:t>SDG 7 is not achievable without effective investment planning</a:t>
            </a:r>
          </a:p>
          <a:p>
            <a:endParaRPr lang="en-GB" dirty="0">
              <a:cs typeface="Calibri"/>
            </a:endParaRPr>
          </a:p>
          <a:p>
            <a:endParaRPr lang="en-GB" dirty="0">
              <a:cs typeface="Calibri"/>
            </a:endParaRPr>
          </a:p>
          <a:p>
            <a:endParaRPr lang="en-GB" dirty="0">
              <a:cs typeface="Calibri"/>
            </a:endParaRPr>
          </a:p>
        </p:txBody>
      </p:sp>
      <p:sp>
        <p:nvSpPr>
          <p:cNvPr id="2" name="TextBox 1">
            <a:extLst>
              <a:ext uri="{FF2B5EF4-FFF2-40B4-BE49-F238E27FC236}">
                <a16:creationId xmlns:a16="http://schemas.microsoft.com/office/drawing/2014/main" id="{F7663211-3C05-47B2-90A3-FD26B9207026}"/>
              </a:ext>
            </a:extLst>
          </p:cNvPr>
          <p:cNvSpPr txBox="1"/>
          <p:nvPr/>
        </p:nvSpPr>
        <p:spPr>
          <a:xfrm>
            <a:off x="9074552" y="6098522"/>
            <a:ext cx="27741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a:rPr>
              <a:t>Source: sdgs.un.org/goals/goal7</a:t>
            </a:r>
          </a:p>
        </p:txBody>
      </p:sp>
      <p:sp>
        <p:nvSpPr>
          <p:cNvPr id="10" name="Oval 9">
            <a:extLst>
              <a:ext uri="{FF2B5EF4-FFF2-40B4-BE49-F238E27FC236}">
                <a16:creationId xmlns:a16="http://schemas.microsoft.com/office/drawing/2014/main" id="{AA2C3EDF-67B5-2E4C-96B3-E9FAE23F1084}"/>
              </a:ext>
            </a:extLst>
          </p:cNvPr>
          <p:cNvSpPr/>
          <p:nvPr/>
        </p:nvSpPr>
        <p:spPr>
          <a:xfrm>
            <a:off x="6908356"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tsMP3.com_VoiceText_2022-7-20_9_56_46" descr="Volume with solid fill">
            <a:hlinkClick r:id="" action="ppaction://media"/>
            <a:extLst>
              <a:ext uri="{FF2B5EF4-FFF2-40B4-BE49-F238E27FC236}">
                <a16:creationId xmlns:a16="http://schemas.microsoft.com/office/drawing/2014/main" id="{EA15A3B2-4E2C-0CCD-6618-4F25CCB7D6E1}"/>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6998975" y="454163"/>
            <a:ext cx="813600" cy="813600"/>
          </a:xfrm>
          <a:prstGeom prst="rect">
            <a:avLst/>
          </a:prstGeom>
        </p:spPr>
      </p:pic>
    </p:spTree>
    <p:extLst>
      <p:ext uri="{BB962C8B-B14F-4D97-AF65-F5344CB8AC3E}">
        <p14:creationId xmlns:p14="http://schemas.microsoft.com/office/powerpoint/2010/main" val="10164931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7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a:solidFill>
                  <a:schemeClr val="accent5">
                    <a:lumMod val="60000"/>
                    <a:lumOff val="40000"/>
                  </a:schemeClr>
                </a:solidFill>
                <a:latin typeface="Open Sans"/>
              </a:rPr>
              <a:t>1.1.2 The Status of SDG Financing</a:t>
            </a:r>
            <a:r>
              <a:rPr lang="en-ZA" sz="2000" b="1">
                <a:solidFill>
                  <a:schemeClr val="accent5">
                    <a:lumMod val="60000"/>
                    <a:lumOff val="40000"/>
                  </a:schemeClr>
                </a:solidFill>
                <a:latin typeface="Open Sans"/>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1" y="4640"/>
            <a:ext cx="608471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Financing</a:t>
            </a:r>
            <a:r>
              <a:rPr lang="en-GB" sz="4000" dirty="0">
                <a:latin typeface="Calibri Light"/>
                <a:ea typeface="+mj-lt"/>
                <a:cs typeface="+mj-lt"/>
                <a:sym typeface="Bodoni SvtyTwo ITC TT-Book"/>
              </a:rPr>
              <a:t> </a:t>
            </a:r>
            <a:r>
              <a:rPr lang="en-GB" sz="4000" dirty="0">
                <a:latin typeface="Open Sans"/>
                <a:sym typeface="Bodoni SvtyTwo ITC TT-Book"/>
              </a:rPr>
              <a:t>Affordable and Clean Energy</a:t>
            </a:r>
            <a:endParaRPr lang="en-US" sz="4000" dirty="0">
              <a:latin typeface="Open Sans"/>
            </a:endParaRPr>
          </a:p>
        </p:txBody>
      </p:sp>
      <p:sp>
        <p:nvSpPr>
          <p:cNvPr id="4" name="Content Placeholder 3">
            <a:extLst>
              <a:ext uri="{FF2B5EF4-FFF2-40B4-BE49-F238E27FC236}">
                <a16:creationId xmlns:a16="http://schemas.microsoft.com/office/drawing/2014/main" id="{8766666C-B392-44D8-8524-8ECC2A4A6EAC}"/>
              </a:ext>
            </a:extLst>
          </p:cNvPr>
          <p:cNvSpPr>
            <a:spLocks noGrp="1"/>
          </p:cNvSpPr>
          <p:nvPr>
            <p:ph idx="1"/>
          </p:nvPr>
        </p:nvSpPr>
        <p:spPr>
          <a:xfrm>
            <a:off x="887215" y="1939385"/>
            <a:ext cx="10485406" cy="4351338"/>
          </a:xfrm>
        </p:spPr>
        <p:txBody>
          <a:bodyPr vert="horz" lIns="91440" tIns="45720" rIns="91440" bIns="45720" rtlCol="0" anchor="t">
            <a:normAutofit/>
          </a:bodyPr>
          <a:lstStyle/>
          <a:p>
            <a:pPr>
              <a:lnSpc>
                <a:spcPct val="100000"/>
              </a:lnSpc>
            </a:pPr>
            <a:r>
              <a:rPr lang="en-US" sz="2000" dirty="0">
                <a:latin typeface="Open Sans" panose="020B0606030504020204"/>
              </a:rPr>
              <a:t>Power generation accounts for around 40% of world’s CO2 emissions</a:t>
            </a:r>
          </a:p>
          <a:p>
            <a:pPr>
              <a:lnSpc>
                <a:spcPct val="100000"/>
              </a:lnSpc>
            </a:pPr>
            <a:r>
              <a:rPr lang="en-US" sz="2000" dirty="0">
                <a:latin typeface="Open Sans" panose="020B0606030504020204"/>
              </a:rPr>
              <a:t>The financing requirement to meet SDG 7 is  approx. $1.3 trillion per year to 2030</a:t>
            </a:r>
          </a:p>
          <a:p>
            <a:pPr>
              <a:lnSpc>
                <a:spcPct val="100000"/>
              </a:lnSpc>
            </a:pPr>
            <a:r>
              <a:rPr lang="en-US" sz="2000" dirty="0">
                <a:latin typeface="Open Sans" panose="020B0606030504020204"/>
              </a:rPr>
              <a:t>Current financing levels are only around US$500 bn per year</a:t>
            </a:r>
          </a:p>
          <a:p>
            <a:pPr>
              <a:lnSpc>
                <a:spcPct val="100000"/>
              </a:lnSpc>
            </a:pPr>
            <a:r>
              <a:rPr lang="en-US" sz="2000" dirty="0">
                <a:latin typeface="Open Sans" panose="020B0606030504020204"/>
              </a:rPr>
              <a:t>Investment is concentrated in richer countries</a:t>
            </a:r>
          </a:p>
        </p:txBody>
      </p:sp>
      <p:pic>
        <p:nvPicPr>
          <p:cNvPr id="2" name="Picture 2" descr="Text&#10;&#10;Description automatically generated">
            <a:extLst>
              <a:ext uri="{FF2B5EF4-FFF2-40B4-BE49-F238E27FC236}">
                <a16:creationId xmlns:a16="http://schemas.microsoft.com/office/drawing/2014/main" id="{DDE9C274-11DA-4195-999B-BA1C40A9C225}"/>
              </a:ext>
            </a:extLst>
          </p:cNvPr>
          <p:cNvPicPr>
            <a:picLocks noChangeAspect="1"/>
          </p:cNvPicPr>
          <p:nvPr/>
        </p:nvPicPr>
        <p:blipFill>
          <a:blip r:embed="rId6"/>
          <a:stretch>
            <a:fillRect/>
          </a:stretch>
        </p:blipFill>
        <p:spPr>
          <a:xfrm>
            <a:off x="843472" y="4413646"/>
            <a:ext cx="10737010" cy="1750611"/>
          </a:xfrm>
          <a:prstGeom prst="rect">
            <a:avLst/>
          </a:prstGeom>
        </p:spPr>
      </p:pic>
      <p:pic>
        <p:nvPicPr>
          <p:cNvPr id="7" name="Picture 9" descr="Icon&#10;&#10;Description automatically generated">
            <a:extLst>
              <a:ext uri="{FF2B5EF4-FFF2-40B4-BE49-F238E27FC236}">
                <a16:creationId xmlns:a16="http://schemas.microsoft.com/office/drawing/2014/main" id="{12D3E35F-9E09-4673-87AB-CBB948D14C3E}"/>
              </a:ext>
            </a:extLst>
          </p:cNvPr>
          <p:cNvPicPr>
            <a:picLocks noChangeAspect="1"/>
          </p:cNvPicPr>
          <p:nvPr/>
        </p:nvPicPr>
        <p:blipFill>
          <a:blip r:embed="rId7"/>
          <a:stretch>
            <a:fillRect/>
          </a:stretch>
        </p:blipFill>
        <p:spPr>
          <a:xfrm>
            <a:off x="9657212" y="2837691"/>
            <a:ext cx="1628634" cy="1628634"/>
          </a:xfrm>
          <a:prstGeom prst="rect">
            <a:avLst/>
          </a:prstGeom>
        </p:spPr>
      </p:pic>
      <p:sp>
        <p:nvSpPr>
          <p:cNvPr id="3" name="TextBox 2">
            <a:extLst>
              <a:ext uri="{FF2B5EF4-FFF2-40B4-BE49-F238E27FC236}">
                <a16:creationId xmlns:a16="http://schemas.microsoft.com/office/drawing/2014/main" id="{0F596E86-9778-4C55-8A34-EF76D5D7A6EC}"/>
              </a:ext>
            </a:extLst>
          </p:cNvPr>
          <p:cNvSpPr txBox="1"/>
          <p:nvPr/>
        </p:nvSpPr>
        <p:spPr>
          <a:xfrm>
            <a:off x="9086126" y="6060085"/>
            <a:ext cx="29140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a:rPr>
              <a:t>Source: sdgs.un.org/goals/goal7</a:t>
            </a:r>
          </a:p>
        </p:txBody>
      </p:sp>
      <p:sp>
        <p:nvSpPr>
          <p:cNvPr id="10" name="Oval 9">
            <a:extLst>
              <a:ext uri="{FF2B5EF4-FFF2-40B4-BE49-F238E27FC236}">
                <a16:creationId xmlns:a16="http://schemas.microsoft.com/office/drawing/2014/main" id="{B482FE1C-0C2B-1F4D-AD7F-28ECEFD95FBE}"/>
              </a:ext>
            </a:extLst>
          </p:cNvPr>
          <p:cNvSpPr/>
          <p:nvPr/>
        </p:nvSpPr>
        <p:spPr>
          <a:xfrm>
            <a:off x="6908356"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Track5_Lecture1_slide4.mp3" descr="Track5_Lecture1_slide4.mp3">
            <a:hlinkClick r:id="" action="ppaction://media"/>
            <a:extLst>
              <a:ext uri="{FF2B5EF4-FFF2-40B4-BE49-F238E27FC236}">
                <a16:creationId xmlns:a16="http://schemas.microsoft.com/office/drawing/2014/main" id="{711B3D60-BC1D-4540-9397-E5348C8F66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79721" y="441317"/>
            <a:ext cx="812800" cy="812800"/>
          </a:xfrm>
          <a:prstGeom prst="rect">
            <a:avLst/>
          </a:prstGeom>
        </p:spPr>
      </p:pic>
    </p:spTree>
    <p:extLst>
      <p:ext uri="{BB962C8B-B14F-4D97-AF65-F5344CB8AC3E}">
        <p14:creationId xmlns:p14="http://schemas.microsoft.com/office/powerpoint/2010/main" val="38481606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8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72838" y="1389619"/>
            <a:ext cx="7434400" cy="830997"/>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rPr>
              <a:t>1.1.3 Investment is Concentrated in Richer Countries</a:t>
            </a:r>
          </a:p>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5306" y="4640"/>
            <a:ext cx="6130717" cy="13806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Financing Affordable and Clean Energy</a:t>
            </a:r>
            <a:endParaRPr lang="en-GB" sz="4000" dirty="0">
              <a:latin typeface="Open Sans"/>
            </a:endParaRPr>
          </a:p>
        </p:txBody>
      </p:sp>
      <p:pic>
        <p:nvPicPr>
          <p:cNvPr id="13" name="Picture 13" descr="Chart, bar chart&#10;&#10;Description automatically generated">
            <a:extLst>
              <a:ext uri="{FF2B5EF4-FFF2-40B4-BE49-F238E27FC236}">
                <a16:creationId xmlns:a16="http://schemas.microsoft.com/office/drawing/2014/main" id="{1679ED1D-ABBA-4686-A5C8-8008A61D9E23}"/>
              </a:ext>
            </a:extLst>
          </p:cNvPr>
          <p:cNvPicPr>
            <a:picLocks noChangeAspect="1"/>
          </p:cNvPicPr>
          <p:nvPr/>
        </p:nvPicPr>
        <p:blipFill>
          <a:blip r:embed="rId6"/>
          <a:stretch>
            <a:fillRect/>
          </a:stretch>
        </p:blipFill>
        <p:spPr>
          <a:xfrm>
            <a:off x="5162071" y="2526014"/>
            <a:ext cx="6567576" cy="3859298"/>
          </a:xfrm>
          <a:prstGeom prst="rect">
            <a:avLst/>
          </a:prstGeom>
        </p:spPr>
      </p:pic>
      <p:sp>
        <p:nvSpPr>
          <p:cNvPr id="7" name="TextBox 6">
            <a:extLst>
              <a:ext uri="{FF2B5EF4-FFF2-40B4-BE49-F238E27FC236}">
                <a16:creationId xmlns:a16="http://schemas.microsoft.com/office/drawing/2014/main" id="{30C3B00D-A215-4077-B990-7240C90323C4}"/>
              </a:ext>
            </a:extLst>
          </p:cNvPr>
          <p:cNvSpPr txBox="1"/>
          <p:nvPr/>
        </p:nvSpPr>
        <p:spPr>
          <a:xfrm>
            <a:off x="8970008" y="608295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400" i="1" dirty="0">
                <a:latin typeface="Open Sans" panose="020B0606030504020204"/>
              </a:rPr>
              <a:t>IEA (2019)</a:t>
            </a:r>
            <a:endParaRPr lang="en-US" sz="1400" i="1" dirty="0">
              <a:latin typeface="Open Sans" panose="020B0606030504020204"/>
            </a:endParaRPr>
          </a:p>
        </p:txBody>
      </p:sp>
      <p:sp>
        <p:nvSpPr>
          <p:cNvPr id="4" name="Content Placeholder 3">
            <a:extLst>
              <a:ext uri="{FF2B5EF4-FFF2-40B4-BE49-F238E27FC236}">
                <a16:creationId xmlns:a16="http://schemas.microsoft.com/office/drawing/2014/main" id="{8766666C-B392-44D8-8524-8ECC2A4A6EAC}"/>
              </a:ext>
            </a:extLst>
          </p:cNvPr>
          <p:cNvSpPr>
            <a:spLocks noGrp="1"/>
          </p:cNvSpPr>
          <p:nvPr>
            <p:ph idx="1"/>
          </p:nvPr>
        </p:nvSpPr>
        <p:spPr>
          <a:xfrm>
            <a:off x="877511" y="1953762"/>
            <a:ext cx="3782840" cy="3841661"/>
          </a:xfrm>
        </p:spPr>
        <p:txBody>
          <a:bodyPr vert="horz" lIns="91440" tIns="45720" rIns="91440" bIns="45720" rtlCol="0" anchor="t">
            <a:normAutofit/>
          </a:bodyPr>
          <a:lstStyle/>
          <a:p>
            <a:pPr>
              <a:lnSpc>
                <a:spcPct val="100000"/>
              </a:lnSpc>
            </a:pPr>
            <a:r>
              <a:rPr lang="en-US" sz="2000" dirty="0">
                <a:latin typeface="Open Sans" panose="020B0606030504020204"/>
              </a:rPr>
              <a:t>Africa and parts of Asia attract comparatively low private investment</a:t>
            </a:r>
          </a:p>
          <a:p>
            <a:pPr>
              <a:lnSpc>
                <a:spcPct val="100000"/>
              </a:lnSpc>
            </a:pPr>
            <a:r>
              <a:rPr lang="en-US" sz="2000" dirty="0">
                <a:latin typeface="Open Sans" panose="020B0606030504020204"/>
              </a:rPr>
              <a:t>Public funding is insufficient to bridge the finance gap</a:t>
            </a:r>
          </a:p>
          <a:p>
            <a:pPr>
              <a:lnSpc>
                <a:spcPct val="100000"/>
              </a:lnSpc>
            </a:pPr>
            <a:r>
              <a:rPr lang="en-US" sz="2000" dirty="0">
                <a:latin typeface="Open Sans" panose="020B0606030504020204"/>
              </a:rPr>
              <a:t>Development finance is not yet mobilizing enough private finance</a:t>
            </a:r>
          </a:p>
          <a:p>
            <a:pPr>
              <a:lnSpc>
                <a:spcPct val="100000"/>
              </a:lnSpc>
            </a:pPr>
            <a:r>
              <a:rPr lang="en-US" sz="2000" dirty="0">
                <a:latin typeface="Open Sans" panose="020B0606030504020204"/>
              </a:rPr>
              <a:t>Better financial planning </a:t>
            </a:r>
            <a:br>
              <a:rPr lang="en-US" sz="2000" dirty="0">
                <a:latin typeface="Open Sans" panose="020B0606030504020204"/>
              </a:rPr>
            </a:br>
            <a:r>
              <a:rPr lang="en-US" sz="2000" dirty="0">
                <a:latin typeface="Open Sans" panose="020B0606030504020204"/>
              </a:rPr>
              <a:t>of projects could help increase flows</a:t>
            </a:r>
          </a:p>
          <a:p>
            <a:pPr>
              <a:lnSpc>
                <a:spcPct val="100000"/>
              </a:lnSpc>
            </a:pPr>
            <a:endParaRPr lang="en-US" sz="2400"/>
          </a:p>
        </p:txBody>
      </p:sp>
      <p:sp>
        <p:nvSpPr>
          <p:cNvPr id="10" name="Oval 9">
            <a:extLst>
              <a:ext uri="{FF2B5EF4-FFF2-40B4-BE49-F238E27FC236}">
                <a16:creationId xmlns:a16="http://schemas.microsoft.com/office/drawing/2014/main" id="{636AAA98-1AD4-164C-AD7F-971B3BA4F5C3}"/>
              </a:ext>
            </a:extLst>
          </p:cNvPr>
          <p:cNvSpPr/>
          <p:nvPr/>
        </p:nvSpPr>
        <p:spPr>
          <a:xfrm>
            <a:off x="6908356"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7-20_9_59_46" descr="Volume with solid fill">
            <a:hlinkClick r:id="" action="ppaction://media"/>
            <a:extLst>
              <a:ext uri="{FF2B5EF4-FFF2-40B4-BE49-F238E27FC236}">
                <a16:creationId xmlns:a16="http://schemas.microsoft.com/office/drawing/2014/main" id="{C12D5056-00B1-70D5-9848-FCEBD0BF0DBA}"/>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7009506" y="440917"/>
            <a:ext cx="813600" cy="813600"/>
          </a:xfrm>
          <a:prstGeom prst="rect">
            <a:avLst/>
          </a:prstGeom>
        </p:spPr>
      </p:pic>
    </p:spTree>
    <p:extLst>
      <p:ext uri="{BB962C8B-B14F-4D97-AF65-F5344CB8AC3E}">
        <p14:creationId xmlns:p14="http://schemas.microsoft.com/office/powerpoint/2010/main" val="34983435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59118" y="-359811"/>
            <a:ext cx="6481962" cy="17554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1.1 Financing Affordable and Clean Energy</a:t>
            </a:r>
            <a:endParaRPr lang="en-US" sz="4000" dirty="0">
              <a:latin typeface="Open Sans"/>
            </a:endParaRP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54027" y="1963455"/>
            <a:ext cx="8279931" cy="33124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b="1" dirty="0">
                <a:latin typeface="Open Sans" panose="020B0606030504020204"/>
              </a:rPr>
              <a:t>Demand Side Interventions</a:t>
            </a:r>
          </a:p>
          <a:p>
            <a:pPr marL="742950" lvl="1" indent="-285750" algn="l">
              <a:lnSpc>
                <a:spcPct val="100000"/>
              </a:lnSpc>
              <a:buFont typeface="Arial"/>
              <a:buChar char="•"/>
            </a:pPr>
            <a:r>
              <a:rPr lang="en-US" dirty="0">
                <a:latin typeface="Open Sans" panose="020B0606030504020204"/>
              </a:rPr>
              <a:t>policy de-risking</a:t>
            </a:r>
          </a:p>
          <a:p>
            <a:pPr marL="742950" lvl="1" indent="-285750" algn="l">
              <a:lnSpc>
                <a:spcPct val="100000"/>
              </a:lnSpc>
              <a:buFont typeface="Arial"/>
              <a:buChar char="•"/>
            </a:pPr>
            <a:r>
              <a:rPr lang="en-US" dirty="0">
                <a:latin typeface="Open Sans" panose="020B0606030504020204"/>
              </a:rPr>
              <a:t>financial de-risking</a:t>
            </a:r>
          </a:p>
          <a:p>
            <a:pPr algn="l">
              <a:lnSpc>
                <a:spcPct val="100000"/>
              </a:lnSpc>
            </a:pPr>
            <a:endParaRPr lang="en-US" sz="2000" dirty="0">
              <a:latin typeface="Calibri"/>
              <a:cs typeface="Calibri"/>
            </a:endParaRPr>
          </a:p>
          <a:p>
            <a:pPr algn="l">
              <a:lnSpc>
                <a:spcPct val="100000"/>
              </a:lnSpc>
            </a:pPr>
            <a:r>
              <a:rPr lang="en-US" sz="2000" b="1" dirty="0">
                <a:latin typeface="Open Sans" panose="020B0606030504020204"/>
              </a:rPr>
              <a:t>Supply Side Interventions</a:t>
            </a:r>
          </a:p>
          <a:p>
            <a:pPr marL="742950" lvl="1" indent="-285750" algn="l">
              <a:lnSpc>
                <a:spcPct val="100000"/>
              </a:lnSpc>
              <a:buFont typeface="Arial"/>
              <a:buChar char="•"/>
            </a:pPr>
            <a:r>
              <a:rPr lang="en-US" dirty="0">
                <a:latin typeface="Open Sans" panose="020B0606030504020204"/>
              </a:rPr>
              <a:t>financial system reform </a:t>
            </a:r>
          </a:p>
          <a:p>
            <a:pPr marL="742950" lvl="1" indent="-285750" algn="l">
              <a:lnSpc>
                <a:spcPct val="100000"/>
              </a:lnSpc>
              <a:buFont typeface="Arial"/>
              <a:buChar char="•"/>
            </a:pPr>
            <a:r>
              <a:rPr lang="en-US" dirty="0">
                <a:latin typeface="Open Sans" panose="020B0606030504020204"/>
              </a:rPr>
              <a:t>new low-cost asset classes</a:t>
            </a:r>
          </a:p>
          <a:p>
            <a:pPr marL="342900" indent="-342900" algn="l">
              <a:lnSpc>
                <a:spcPct val="100000"/>
              </a:lnSpc>
              <a:buAutoNum type="arabicPeriod"/>
            </a:pPr>
            <a:endParaRPr lang="en-US" sz="2000">
              <a:latin typeface="Open Sans" panose="020B0606030504020204"/>
              <a:ea typeface="+mn-lt"/>
              <a:cs typeface="+mn-lt"/>
            </a:endParaRPr>
          </a:p>
          <a:p>
            <a:pPr algn="l">
              <a:lnSpc>
                <a:spcPct val="100000"/>
              </a:lnSpc>
            </a:pPr>
            <a:endParaRPr lang="en-GB" sz="1600">
              <a:latin typeface="Calibri" panose="020F0502020204030204"/>
              <a:ea typeface="+mn-lt"/>
              <a:cs typeface="+mn-lt"/>
            </a:endParaRPr>
          </a:p>
        </p:txBody>
      </p:sp>
      <p:sp>
        <p:nvSpPr>
          <p:cNvPr id="2" name="Rectangle 1">
            <a:extLst>
              <a:ext uri="{FF2B5EF4-FFF2-40B4-BE49-F238E27FC236}">
                <a16:creationId xmlns:a16="http://schemas.microsoft.com/office/drawing/2014/main" id="{F223E11C-5E03-441F-A2BB-54463DAC73D4}"/>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a:solidFill>
                  <a:schemeClr val="accent5">
                    <a:lumMod val="60000"/>
                    <a:lumOff val="40000"/>
                  </a:schemeClr>
                </a:solidFill>
                <a:latin typeface="Open Sans"/>
              </a:rPr>
              <a:t>1.1.4 Priority Actions Required to 2030</a:t>
            </a:r>
          </a:p>
        </p:txBody>
      </p:sp>
      <p:sp>
        <p:nvSpPr>
          <p:cNvPr id="10" name="Oval 9">
            <a:extLst>
              <a:ext uri="{FF2B5EF4-FFF2-40B4-BE49-F238E27FC236}">
                <a16:creationId xmlns:a16="http://schemas.microsoft.com/office/drawing/2014/main" id="{E72FCFCB-2AEF-5843-A463-EA27A0448D39}"/>
              </a:ext>
            </a:extLst>
          </p:cNvPr>
          <p:cNvSpPr/>
          <p:nvPr/>
        </p:nvSpPr>
        <p:spPr>
          <a:xfrm>
            <a:off x="6908356"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1_Slide6.mp3" descr="Track5_Lecture1_Slide6.mp3">
            <a:hlinkClick r:id="" action="ppaction://media"/>
            <a:extLst>
              <a:ext uri="{FF2B5EF4-FFF2-40B4-BE49-F238E27FC236}">
                <a16:creationId xmlns:a16="http://schemas.microsoft.com/office/drawing/2014/main" id="{2C81F24F-892B-F146-BE99-13E0D51B2C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79721" y="443538"/>
            <a:ext cx="812800" cy="812800"/>
          </a:xfrm>
          <a:prstGeom prst="rect">
            <a:avLst/>
          </a:prstGeom>
        </p:spPr>
      </p:pic>
    </p:spTree>
    <p:extLst>
      <p:ext uri="{BB962C8B-B14F-4D97-AF65-F5344CB8AC3E}">
        <p14:creationId xmlns:p14="http://schemas.microsoft.com/office/powerpoint/2010/main" val="38154868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830997"/>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rPr>
              <a:t>1.1.5 Capacity Building in the Financial Sector</a:t>
            </a:r>
          </a:p>
          <a:p>
            <a:pPr>
              <a:spcAft>
                <a:spcPts val="1200"/>
              </a:spcAft>
            </a:pPr>
            <a:endParaRPr lang="en-US"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1" y="4640"/>
            <a:ext cx="599844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Financing Affordable and Clean Energy</a:t>
            </a:r>
            <a:endParaRPr lang="en-GB" sz="4000" dirty="0">
              <a:latin typeface="Open Sans"/>
            </a:endParaRPr>
          </a:p>
        </p:txBody>
      </p:sp>
      <p:sp>
        <p:nvSpPr>
          <p:cNvPr id="4" name="Content Placeholder 3">
            <a:extLst>
              <a:ext uri="{FF2B5EF4-FFF2-40B4-BE49-F238E27FC236}">
                <a16:creationId xmlns:a16="http://schemas.microsoft.com/office/drawing/2014/main" id="{8766666C-B392-44D8-8524-8ECC2A4A6EAC}"/>
              </a:ext>
            </a:extLst>
          </p:cNvPr>
          <p:cNvSpPr>
            <a:spLocks noGrp="1"/>
          </p:cNvSpPr>
          <p:nvPr>
            <p:ph idx="1"/>
          </p:nvPr>
        </p:nvSpPr>
        <p:spPr>
          <a:xfrm>
            <a:off x="887215" y="1939385"/>
            <a:ext cx="10618020" cy="4351338"/>
          </a:xfrm>
        </p:spPr>
        <p:txBody>
          <a:bodyPr vert="horz" lIns="91440" tIns="45720" rIns="91440" bIns="45720" rtlCol="0" anchor="t">
            <a:normAutofit/>
          </a:bodyPr>
          <a:lstStyle/>
          <a:p>
            <a:pPr marL="0" indent="0">
              <a:lnSpc>
                <a:spcPct val="100000"/>
              </a:lnSpc>
              <a:buNone/>
            </a:pPr>
            <a:endParaRPr lang="en-US" sz="2000" dirty="0">
              <a:latin typeface="Open Sans" panose="020B0606030504020204"/>
            </a:endParaRPr>
          </a:p>
          <a:p>
            <a:pPr>
              <a:lnSpc>
                <a:spcPct val="100000"/>
              </a:lnSpc>
            </a:pPr>
            <a:r>
              <a:rPr lang="en-US" sz="2000" dirty="0">
                <a:latin typeface="Open Sans" panose="020B0606030504020204"/>
              </a:rPr>
              <a:t>Requirement to align financial systems with sustainable development</a:t>
            </a:r>
            <a:endParaRPr lang="en-US" dirty="0"/>
          </a:p>
          <a:p>
            <a:pPr>
              <a:lnSpc>
                <a:spcPct val="100000"/>
              </a:lnSpc>
            </a:pPr>
            <a:r>
              <a:rPr lang="en-US" sz="2000" dirty="0">
                <a:latin typeface="Open Sans" panose="020B0606030504020204"/>
              </a:rPr>
              <a:t>Lack of access to capital domestically is a major development constraint</a:t>
            </a:r>
          </a:p>
          <a:p>
            <a:pPr>
              <a:lnSpc>
                <a:spcPct val="100000"/>
              </a:lnSpc>
            </a:pPr>
            <a:r>
              <a:rPr lang="en-US" sz="2000" dirty="0">
                <a:latin typeface="Open Sans" panose="020B0606030504020204"/>
              </a:rPr>
              <a:t>Reform of domestic financial sector is the ultimate solution</a:t>
            </a:r>
          </a:p>
          <a:p>
            <a:pPr>
              <a:lnSpc>
                <a:spcPct val="100000"/>
              </a:lnSpc>
            </a:pPr>
            <a:r>
              <a:rPr lang="en-US" sz="2000" dirty="0">
                <a:latin typeface="Open Sans" panose="020B0606030504020204"/>
              </a:rPr>
              <a:t>Effective domestic financial modelling of projects is critical to build capacity</a:t>
            </a:r>
          </a:p>
        </p:txBody>
      </p:sp>
      <p:sp>
        <p:nvSpPr>
          <p:cNvPr id="7" name="Oval 6">
            <a:extLst>
              <a:ext uri="{FF2B5EF4-FFF2-40B4-BE49-F238E27FC236}">
                <a16:creationId xmlns:a16="http://schemas.microsoft.com/office/drawing/2014/main" id="{980B1964-EC5A-1243-8BEF-615025B4904E}"/>
              </a:ext>
            </a:extLst>
          </p:cNvPr>
          <p:cNvSpPr/>
          <p:nvPr/>
        </p:nvSpPr>
        <p:spPr>
          <a:xfrm>
            <a:off x="6908356"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tsMP3.com_VoiceText_2022-7-20_10_1_18" descr="Volume with solid fill">
            <a:hlinkClick r:id="" action="ppaction://media"/>
            <a:extLst>
              <a:ext uri="{FF2B5EF4-FFF2-40B4-BE49-F238E27FC236}">
                <a16:creationId xmlns:a16="http://schemas.microsoft.com/office/drawing/2014/main" id="{AE45369C-CDFD-8E39-3B27-63E461C4F051}"/>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6995694" y="444102"/>
            <a:ext cx="813600" cy="813600"/>
          </a:xfrm>
          <a:prstGeom prst="rect">
            <a:avLst/>
          </a:prstGeom>
        </p:spPr>
      </p:pic>
    </p:spTree>
    <p:extLst>
      <p:ext uri="{BB962C8B-B14F-4D97-AF65-F5344CB8AC3E}">
        <p14:creationId xmlns:p14="http://schemas.microsoft.com/office/powerpoint/2010/main" val="22366165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8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5444" y="149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Lecture 1.1 References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868888" y="1191775"/>
            <a:ext cx="490688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endParaRPr lang="en-GB" sz="1600" dirty="0">
              <a:cs typeface="Calibri"/>
            </a:endParaRPr>
          </a:p>
          <a:p>
            <a:pPr marL="342900" indent="-342900">
              <a:buAutoNum type="arabicPeriod"/>
            </a:pPr>
            <a:r>
              <a:rPr lang="en-GB" sz="1600" dirty="0">
                <a:ea typeface="+mn-lt"/>
                <a:cs typeface="+mn-lt"/>
              </a:rPr>
              <a:t>The Sustainable Development Goals Report-2020 https://</a:t>
            </a:r>
            <a:r>
              <a:rPr lang="en-GB" sz="1600" dirty="0" err="1">
                <a:ea typeface="+mn-lt"/>
                <a:cs typeface="+mn-lt"/>
              </a:rPr>
              <a:t>sdgs.un.org</a:t>
            </a:r>
            <a:r>
              <a:rPr lang="en-GB" sz="1600" dirty="0">
                <a:ea typeface="+mn-lt"/>
                <a:cs typeface="+mn-lt"/>
              </a:rPr>
              <a:t>/sites/default/files/2020-07/The-Sustainable-Development-Goals-Report-2020_Page_14.png</a:t>
            </a:r>
          </a:p>
          <a:p>
            <a:pPr marL="342900" indent="-342900">
              <a:buAutoNum type="arabicPeriod"/>
            </a:pPr>
            <a:r>
              <a:rPr lang="en-GB" sz="1600" dirty="0">
                <a:ea typeface="+mn-lt"/>
                <a:cs typeface="+mn-lt"/>
              </a:rPr>
              <a:t>IEA (2019) World Energy Investment Report. https://</a:t>
            </a:r>
            <a:r>
              <a:rPr lang="en-GB" sz="1600" dirty="0" err="1">
                <a:ea typeface="+mn-lt"/>
                <a:cs typeface="+mn-lt"/>
              </a:rPr>
              <a:t>www.iea.org</a:t>
            </a:r>
            <a:r>
              <a:rPr lang="en-GB" sz="1600" dirty="0">
                <a:ea typeface="+mn-lt"/>
                <a:cs typeface="+mn-lt"/>
              </a:rPr>
              <a:t>/reports/world-energy-investment-2019</a:t>
            </a:r>
            <a:endParaRPr lang="en-GB" sz="1600" dirty="0"/>
          </a:p>
          <a:p>
            <a:pPr marL="342900" indent="-342900">
              <a:buAutoNum type="arabicPeriod"/>
            </a:pPr>
            <a:endParaRPr lang="en-GB" sz="1600" dirty="0">
              <a:cs typeface="Calibri"/>
            </a:endParaRPr>
          </a:p>
          <a:p>
            <a:pPr marL="342900" indent="-342900">
              <a:buAutoNum type="arabicPeriod"/>
            </a:pPr>
            <a:endParaRPr lang="en-GB" sz="1600" dirty="0">
              <a:cs typeface="Calibri"/>
            </a:endParaRPr>
          </a:p>
          <a:p>
            <a:pPr marL="342900" indent="-342900">
              <a:buAutoNum type="arabicPeriod"/>
            </a:pPr>
            <a:endParaRPr lang="en-GB" sz="1600" dirty="0">
              <a:cs typeface="Calibri"/>
            </a:endParaRPr>
          </a:p>
        </p:txBody>
      </p:sp>
    </p:spTree>
    <p:extLst>
      <p:ext uri="{BB962C8B-B14F-4D97-AF65-F5344CB8AC3E}">
        <p14:creationId xmlns:p14="http://schemas.microsoft.com/office/powerpoint/2010/main" val="2561298941"/>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rPr>
              <a:t>1.2.1 What is an ‘Enabling Environment’?</a:t>
            </a:r>
            <a:endParaRPr lang="ro-RO" dirty="0">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59" y="4640"/>
            <a:ext cx="647289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of an Enabling Environment</a:t>
            </a:r>
            <a:endParaRPr lang="en-GB" sz="4000" dirty="0">
              <a:latin typeface="Open Sans"/>
              <a:ea typeface="Open Sans" panose="020B0606030504020204" pitchFamily="34" charset="0"/>
              <a:cs typeface="Open Sans" panose="020B0606030504020204" pitchFamily="34" charset="0"/>
            </a:endParaRPr>
          </a:p>
        </p:txBody>
      </p:sp>
      <p:pic>
        <p:nvPicPr>
          <p:cNvPr id="2" name="Imagine 3">
            <a:extLst>
              <a:ext uri="{FF2B5EF4-FFF2-40B4-BE49-F238E27FC236}">
                <a16:creationId xmlns:a16="http://schemas.microsoft.com/office/drawing/2014/main" id="{5EF41EFC-1AE7-4637-967F-43F3527A9A6A}"/>
              </a:ext>
            </a:extLst>
          </p:cNvPr>
          <p:cNvPicPr>
            <a:picLocks noChangeAspect="1"/>
          </p:cNvPicPr>
          <p:nvPr/>
        </p:nvPicPr>
        <p:blipFill>
          <a:blip r:embed="rId6"/>
          <a:stretch>
            <a:fillRect/>
          </a:stretch>
        </p:blipFill>
        <p:spPr>
          <a:xfrm>
            <a:off x="4543656" y="1773320"/>
            <a:ext cx="4779906" cy="4427918"/>
          </a:xfrm>
          <a:prstGeom prst="rect">
            <a:avLst/>
          </a:prstGeom>
        </p:spPr>
      </p:pic>
      <p:sp>
        <p:nvSpPr>
          <p:cNvPr id="7" name="Oval 6">
            <a:extLst>
              <a:ext uri="{FF2B5EF4-FFF2-40B4-BE49-F238E27FC236}">
                <a16:creationId xmlns:a16="http://schemas.microsoft.com/office/drawing/2014/main" id="{893F2457-0A93-F747-90C3-66F880830EB0}"/>
              </a:ext>
            </a:extLst>
          </p:cNvPr>
          <p:cNvSpPr/>
          <p:nvPr/>
        </p:nvSpPr>
        <p:spPr>
          <a:xfrm>
            <a:off x="6455844"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7-20_10_4_55" descr="Volume with solid fill">
            <a:hlinkClick r:id="" action="ppaction://media"/>
            <a:extLst>
              <a:ext uri="{FF2B5EF4-FFF2-40B4-BE49-F238E27FC236}">
                <a16:creationId xmlns:a16="http://schemas.microsoft.com/office/drawing/2014/main" id="{1294D909-736F-C28F-16E0-4D9469E31B3A}"/>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6553358" y="433463"/>
            <a:ext cx="813600" cy="8136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3262E68-5F92-4A39-9C4A-95978729EDB7}">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242</TotalTime>
  <Words>4135</Words>
  <Application>Microsoft Office PowerPoint</Application>
  <PresentationFormat>Widescreen</PresentationFormat>
  <Paragraphs>319</Paragraphs>
  <Slides>25</Slides>
  <Notes>22</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Arial,Sans-Serif</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Naomi Tan</cp:lastModifiedBy>
  <cp:revision>229</cp:revision>
  <dcterms:created xsi:type="dcterms:W3CDTF">2021-02-10T16:48:02Z</dcterms:created>
  <dcterms:modified xsi:type="dcterms:W3CDTF">2022-08-29T11:35:59Z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