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6"/>
  </p:notesMasterIdLst>
  <p:handoutMasterIdLst>
    <p:handoutMasterId r:id="rId37"/>
  </p:handoutMasterIdLst>
  <p:sldIdLst>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519" r:id="rId34"/>
    <p:sldId id="520" r:id="rId3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CADCD-CA18-CD24-1BAF-B921EA8BC7A1}" v="4" dt="2026-02-09T14:36:06.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1616" y="184"/>
      </p:cViewPr>
      <p:guideLst/>
    </p:cSldViewPr>
  </p:slideViewPr>
  <p:outlineViewPr>
    <p:cViewPr>
      <p:scale>
        <a:sx n="33" d="100"/>
        <a:sy n="33" d="100"/>
      </p:scale>
      <p:origin x="0" y="-818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2E1CADCD-CA18-CD24-1BAF-B921EA8BC7A1}"/>
    <pc:docChg chg="modSld">
      <pc:chgData name="Alexander Deliukov" userId="S::alexander_think-e.be#ext#@flux50.onmicrosoft.com::bee075c1-faac-4166-8fcb-7b2057bad6f6" providerId="AD" clId="Web-{2E1CADCD-CA18-CD24-1BAF-B921EA8BC7A1}" dt="2026-02-09T14:35:54.667" v="2" actId="14100"/>
      <pc:docMkLst>
        <pc:docMk/>
      </pc:docMkLst>
      <pc:sldChg chg="addSp modSp">
        <pc:chgData name="Alexander Deliukov" userId="S::alexander_think-e.be#ext#@flux50.onmicrosoft.com::bee075c1-faac-4166-8fcb-7b2057bad6f6" providerId="AD" clId="Web-{2E1CADCD-CA18-CD24-1BAF-B921EA8BC7A1}" dt="2026-02-09T14:35:54.667" v="2" actId="14100"/>
        <pc:sldMkLst>
          <pc:docMk/>
          <pc:sldMk cId="2182810813" sldId="490"/>
        </pc:sldMkLst>
        <pc:picChg chg="add mod">
          <ac:chgData name="Alexander Deliukov" userId="S::alexander_think-e.be#ext#@flux50.onmicrosoft.com::bee075c1-faac-4166-8fcb-7b2057bad6f6" providerId="AD" clId="Web-{2E1CADCD-CA18-CD24-1BAF-B921EA8BC7A1}" dt="2026-02-09T14:35:54.667" v="2" actId="14100"/>
          <ac:picMkLst>
            <pc:docMk/>
            <pc:sldMk cId="2182810813" sldId="490"/>
            <ac:picMk id="5" creationId="{D2E7D370-EA24-EE1E-586F-E6F3BCDE9386}"/>
          </ac:picMkLst>
        </pc:picChg>
      </pc:sldChg>
    </pc:docChg>
  </pc:docChgLst>
  <pc:docChgLst>
    <pc:chgData name="Alexander Deliukov" userId="d5fda0f2-1d08-4016-b7e9-bb882f168707" providerId="ADAL" clId="{FE9DFF45-01DC-45CC-A80A-B50597210401}"/>
    <pc:docChg chg="custSel delSld modSld">
      <pc:chgData name="Alexander Deliukov" userId="d5fda0f2-1d08-4016-b7e9-bb882f168707" providerId="ADAL" clId="{FE9DFF45-01DC-45CC-A80A-B50597210401}" dt="2026-01-26T16:08:24.556" v="32" actId="404"/>
      <pc:docMkLst>
        <pc:docMk/>
      </pc:docMkLst>
      <pc:sldChg chg="modSp mod">
        <pc:chgData name="Alexander Deliukov" userId="d5fda0f2-1d08-4016-b7e9-bb882f168707" providerId="ADAL" clId="{FE9DFF45-01DC-45CC-A80A-B50597210401}" dt="2026-01-26T16:04:46.936" v="3"/>
        <pc:sldMkLst>
          <pc:docMk/>
          <pc:sldMk cId="2182810813" sldId="490"/>
        </pc:sldMkLst>
        <pc:spChg chg="mod">
          <ac:chgData name="Alexander Deliukov" userId="d5fda0f2-1d08-4016-b7e9-bb882f168707" providerId="ADAL" clId="{FE9DFF45-01DC-45CC-A80A-B50597210401}" dt="2026-01-26T16:04:46.936" v="3"/>
          <ac:spMkLst>
            <pc:docMk/>
            <pc:sldMk cId="2182810813" sldId="490"/>
            <ac:spMk id="2" creationId="{35EEC36F-74B8-BC2B-21AC-F2FCB28C8A1D}"/>
          </ac:spMkLst>
        </pc:spChg>
      </pc:sldChg>
      <pc:sldChg chg="modSp">
        <pc:chgData name="Alexander Deliukov" userId="d5fda0f2-1d08-4016-b7e9-bb882f168707" providerId="ADAL" clId="{FE9DFF45-01DC-45CC-A80A-B50597210401}" dt="2026-01-26T16:07:42.523" v="22" actId="404"/>
        <pc:sldMkLst>
          <pc:docMk/>
          <pc:sldMk cId="3050364694" sldId="491"/>
        </pc:sldMkLst>
        <pc:spChg chg="mod">
          <ac:chgData name="Alexander Deliukov" userId="d5fda0f2-1d08-4016-b7e9-bb882f168707" providerId="ADAL" clId="{FE9DFF45-01DC-45CC-A80A-B50597210401}" dt="2026-01-26T16:07:42.523" v="22" actId="404"/>
          <ac:spMkLst>
            <pc:docMk/>
            <pc:sldMk cId="3050364694" sldId="491"/>
            <ac:spMk id="2" creationId="{0FE65402-2D24-4C0B-3A9B-70B199ADCEA8}"/>
          </ac:spMkLst>
        </pc:spChg>
      </pc:sldChg>
      <pc:sldChg chg="modSp modNotes">
        <pc:chgData name="Alexander Deliukov" userId="d5fda0f2-1d08-4016-b7e9-bb882f168707" providerId="ADAL" clId="{FE9DFF45-01DC-45CC-A80A-B50597210401}" dt="2026-01-26T16:07:48.264" v="23" actId="404"/>
        <pc:sldMkLst>
          <pc:docMk/>
          <pc:sldMk cId="234272375" sldId="495"/>
        </pc:sldMkLst>
        <pc:spChg chg="mod">
          <ac:chgData name="Alexander Deliukov" userId="d5fda0f2-1d08-4016-b7e9-bb882f168707" providerId="ADAL" clId="{FE9DFF45-01DC-45CC-A80A-B50597210401}" dt="2026-01-26T16:07:48.264" v="23" actId="404"/>
          <ac:spMkLst>
            <pc:docMk/>
            <pc:sldMk cId="234272375" sldId="495"/>
            <ac:spMk id="4" creationId="{CB33C395-3CC3-4B54-6421-D833B99114A3}"/>
          </ac:spMkLst>
        </pc:spChg>
      </pc:sldChg>
      <pc:sldChg chg="modSp">
        <pc:chgData name="Alexander Deliukov" userId="d5fda0f2-1d08-4016-b7e9-bb882f168707" providerId="ADAL" clId="{FE9DFF45-01DC-45CC-A80A-B50597210401}" dt="2026-01-26T16:07:51.215" v="24" actId="404"/>
        <pc:sldMkLst>
          <pc:docMk/>
          <pc:sldMk cId="1072086368" sldId="496"/>
        </pc:sldMkLst>
        <pc:spChg chg="mod">
          <ac:chgData name="Alexander Deliukov" userId="d5fda0f2-1d08-4016-b7e9-bb882f168707" providerId="ADAL" clId="{FE9DFF45-01DC-45CC-A80A-B50597210401}" dt="2026-01-26T16:07:51.215" v="24" actId="404"/>
          <ac:spMkLst>
            <pc:docMk/>
            <pc:sldMk cId="1072086368" sldId="496"/>
            <ac:spMk id="4" creationId="{C7C2E970-0435-BF0A-C4DE-9B0E5B726EAA}"/>
          </ac:spMkLst>
        </pc:spChg>
      </pc:sldChg>
      <pc:sldChg chg="modSp modNotes">
        <pc:chgData name="Alexander Deliukov" userId="d5fda0f2-1d08-4016-b7e9-bb882f168707" providerId="ADAL" clId="{FE9DFF45-01DC-45CC-A80A-B50597210401}" dt="2026-01-26T16:05:33.692" v="12"/>
        <pc:sldMkLst>
          <pc:docMk/>
          <pc:sldMk cId="1644831567" sldId="497"/>
        </pc:sldMkLst>
        <pc:spChg chg="mod">
          <ac:chgData name="Alexander Deliukov" userId="d5fda0f2-1d08-4016-b7e9-bb882f168707" providerId="ADAL" clId="{FE9DFF45-01DC-45CC-A80A-B50597210401}" dt="2026-01-26T16:05:33.692" v="12"/>
          <ac:spMkLst>
            <pc:docMk/>
            <pc:sldMk cId="1644831567" sldId="497"/>
            <ac:spMk id="4" creationId="{ED8AC423-6053-6115-75DE-1CF1651E26EA}"/>
          </ac:spMkLst>
        </pc:spChg>
      </pc:sldChg>
      <pc:sldChg chg="modSp">
        <pc:chgData name="Alexander Deliukov" userId="d5fda0f2-1d08-4016-b7e9-bb882f168707" providerId="ADAL" clId="{FE9DFF45-01DC-45CC-A80A-B50597210401}" dt="2026-01-26T16:07:55.763" v="25" actId="404"/>
        <pc:sldMkLst>
          <pc:docMk/>
          <pc:sldMk cId="4214327926" sldId="499"/>
        </pc:sldMkLst>
        <pc:spChg chg="mod">
          <ac:chgData name="Alexander Deliukov" userId="d5fda0f2-1d08-4016-b7e9-bb882f168707" providerId="ADAL" clId="{FE9DFF45-01DC-45CC-A80A-B50597210401}" dt="2026-01-26T16:07:55.763" v="25" actId="404"/>
          <ac:spMkLst>
            <pc:docMk/>
            <pc:sldMk cId="4214327926" sldId="499"/>
            <ac:spMk id="4" creationId="{12E9D6D4-ADBC-D7EB-E231-9A2E3FFD7EF4}"/>
          </ac:spMkLst>
        </pc:spChg>
      </pc:sldChg>
      <pc:sldChg chg="modSp modNotes">
        <pc:chgData name="Alexander Deliukov" userId="d5fda0f2-1d08-4016-b7e9-bb882f168707" providerId="ADAL" clId="{FE9DFF45-01DC-45CC-A80A-B50597210401}" dt="2026-01-26T16:07:59.241" v="26" actId="404"/>
        <pc:sldMkLst>
          <pc:docMk/>
          <pc:sldMk cId="3253696153" sldId="500"/>
        </pc:sldMkLst>
        <pc:spChg chg="mod">
          <ac:chgData name="Alexander Deliukov" userId="d5fda0f2-1d08-4016-b7e9-bb882f168707" providerId="ADAL" clId="{FE9DFF45-01DC-45CC-A80A-B50597210401}" dt="2026-01-26T16:07:59.241" v="26" actId="404"/>
          <ac:spMkLst>
            <pc:docMk/>
            <pc:sldMk cId="3253696153" sldId="500"/>
            <ac:spMk id="4" creationId="{5C0C52C0-5A7C-CDC7-4686-D3B4F7A5FCE8}"/>
          </ac:spMkLst>
        </pc:spChg>
      </pc:sldChg>
      <pc:sldChg chg="modSp modNotes">
        <pc:chgData name="Alexander Deliukov" userId="d5fda0f2-1d08-4016-b7e9-bb882f168707" providerId="ADAL" clId="{FE9DFF45-01DC-45CC-A80A-B50597210401}" dt="2026-01-26T16:08:05.250" v="27" actId="404"/>
        <pc:sldMkLst>
          <pc:docMk/>
          <pc:sldMk cId="4173983033" sldId="504"/>
        </pc:sldMkLst>
        <pc:spChg chg="mod">
          <ac:chgData name="Alexander Deliukov" userId="d5fda0f2-1d08-4016-b7e9-bb882f168707" providerId="ADAL" clId="{FE9DFF45-01DC-45CC-A80A-B50597210401}" dt="2026-01-26T16:08:05.250" v="27" actId="404"/>
          <ac:spMkLst>
            <pc:docMk/>
            <pc:sldMk cId="4173983033" sldId="504"/>
            <ac:spMk id="4" creationId="{B86F7BA3-B558-E7EE-49BC-1EDCDFCA81CE}"/>
          </ac:spMkLst>
        </pc:spChg>
      </pc:sldChg>
      <pc:sldChg chg="modSp modNotes">
        <pc:chgData name="Alexander Deliukov" userId="d5fda0f2-1d08-4016-b7e9-bb882f168707" providerId="ADAL" clId="{FE9DFF45-01DC-45CC-A80A-B50597210401}" dt="2026-01-26T16:08:08.471" v="28" actId="404"/>
        <pc:sldMkLst>
          <pc:docMk/>
          <pc:sldMk cId="3726121655" sldId="506"/>
        </pc:sldMkLst>
        <pc:spChg chg="mod">
          <ac:chgData name="Alexander Deliukov" userId="d5fda0f2-1d08-4016-b7e9-bb882f168707" providerId="ADAL" clId="{FE9DFF45-01DC-45CC-A80A-B50597210401}" dt="2026-01-26T16:08:08.471" v="28" actId="404"/>
          <ac:spMkLst>
            <pc:docMk/>
            <pc:sldMk cId="3726121655" sldId="506"/>
            <ac:spMk id="4" creationId="{C48B4B3E-49EA-5666-7C14-9015697F413B}"/>
          </ac:spMkLst>
        </pc:spChg>
      </pc:sldChg>
      <pc:sldChg chg="modSp modNotes">
        <pc:chgData name="Alexander Deliukov" userId="d5fda0f2-1d08-4016-b7e9-bb882f168707" providerId="ADAL" clId="{FE9DFF45-01DC-45CC-A80A-B50597210401}" dt="2026-01-26T16:08:11.779" v="29" actId="404"/>
        <pc:sldMkLst>
          <pc:docMk/>
          <pc:sldMk cId="1816942432" sldId="508"/>
        </pc:sldMkLst>
        <pc:spChg chg="mod">
          <ac:chgData name="Alexander Deliukov" userId="d5fda0f2-1d08-4016-b7e9-bb882f168707" providerId="ADAL" clId="{FE9DFF45-01DC-45CC-A80A-B50597210401}" dt="2026-01-26T16:08:11.779" v="29" actId="404"/>
          <ac:spMkLst>
            <pc:docMk/>
            <pc:sldMk cId="1816942432" sldId="508"/>
            <ac:spMk id="4" creationId="{B8F24D65-3C3C-DDDB-79E7-E2DA63900FA9}"/>
          </ac:spMkLst>
        </pc:spChg>
      </pc:sldChg>
      <pc:sldChg chg="modSp mod">
        <pc:chgData name="Alexander Deliukov" userId="d5fda0f2-1d08-4016-b7e9-bb882f168707" providerId="ADAL" clId="{FE9DFF45-01DC-45CC-A80A-B50597210401}" dt="2026-01-26T16:06:14.928" v="14" actId="20577"/>
        <pc:sldMkLst>
          <pc:docMk/>
          <pc:sldMk cId="3523170529" sldId="509"/>
        </pc:sldMkLst>
        <pc:spChg chg="mod">
          <ac:chgData name="Alexander Deliukov" userId="d5fda0f2-1d08-4016-b7e9-bb882f168707" providerId="ADAL" clId="{FE9DFF45-01DC-45CC-A80A-B50597210401}" dt="2026-01-26T16:06:14.928" v="14" actId="20577"/>
          <ac:spMkLst>
            <pc:docMk/>
            <pc:sldMk cId="3523170529" sldId="509"/>
            <ac:spMk id="2" creationId="{B2E5D389-4AB4-05CB-2627-3B5940B1F104}"/>
          </ac:spMkLst>
        </pc:spChg>
      </pc:sldChg>
      <pc:sldChg chg="modSp mod">
        <pc:chgData name="Alexander Deliukov" userId="d5fda0f2-1d08-4016-b7e9-bb882f168707" providerId="ADAL" clId="{FE9DFF45-01DC-45CC-A80A-B50597210401}" dt="2026-01-26T16:07:00.328" v="20" actId="20577"/>
        <pc:sldMkLst>
          <pc:docMk/>
          <pc:sldMk cId="3354369329" sldId="510"/>
        </pc:sldMkLst>
        <pc:spChg chg="mod">
          <ac:chgData name="Alexander Deliukov" userId="d5fda0f2-1d08-4016-b7e9-bb882f168707" providerId="ADAL" clId="{FE9DFF45-01DC-45CC-A80A-B50597210401}" dt="2026-01-26T16:07:00.328" v="20" actId="20577"/>
          <ac:spMkLst>
            <pc:docMk/>
            <pc:sldMk cId="3354369329" sldId="510"/>
            <ac:spMk id="2" creationId="{50A4C2ED-5847-9B13-6079-2F8B825EE275}"/>
          </ac:spMkLst>
        </pc:spChg>
      </pc:sldChg>
      <pc:sldChg chg="modSp mod modNotes">
        <pc:chgData name="Alexander Deliukov" userId="d5fda0f2-1d08-4016-b7e9-bb882f168707" providerId="ADAL" clId="{FE9DFF45-01DC-45CC-A80A-B50597210401}" dt="2026-01-26T16:07:37.809" v="21" actId="404"/>
        <pc:sldMkLst>
          <pc:docMk/>
          <pc:sldMk cId="4173998956" sldId="511"/>
        </pc:sldMkLst>
        <pc:spChg chg="mod">
          <ac:chgData name="Alexander Deliukov" userId="d5fda0f2-1d08-4016-b7e9-bb882f168707" providerId="ADAL" clId="{FE9DFF45-01DC-45CC-A80A-B50597210401}" dt="2026-01-26T16:06:21.457" v="18" actId="20577"/>
          <ac:spMkLst>
            <pc:docMk/>
            <pc:sldMk cId="4173998956" sldId="511"/>
            <ac:spMk id="2" creationId="{E469A1A5-7D62-5065-F965-71945A64433A}"/>
          </ac:spMkLst>
        </pc:spChg>
        <pc:spChg chg="mod">
          <ac:chgData name="Alexander Deliukov" userId="d5fda0f2-1d08-4016-b7e9-bb882f168707" providerId="ADAL" clId="{FE9DFF45-01DC-45CC-A80A-B50597210401}" dt="2026-01-26T16:07:37.809" v="21" actId="404"/>
          <ac:spMkLst>
            <pc:docMk/>
            <pc:sldMk cId="4173998956" sldId="511"/>
            <ac:spMk id="4" creationId="{E919E744-63E1-3887-0405-F2C7008B6293}"/>
          </ac:spMkLst>
        </pc:spChg>
      </pc:sldChg>
      <pc:sldChg chg="modSp modNotes">
        <pc:chgData name="Alexander Deliukov" userId="d5fda0f2-1d08-4016-b7e9-bb882f168707" providerId="ADAL" clId="{FE9DFF45-01DC-45CC-A80A-B50597210401}" dt="2026-01-26T16:05:33.692" v="12"/>
        <pc:sldMkLst>
          <pc:docMk/>
          <pc:sldMk cId="3909430446" sldId="514"/>
        </pc:sldMkLst>
        <pc:spChg chg="mod">
          <ac:chgData name="Alexander Deliukov" userId="d5fda0f2-1d08-4016-b7e9-bb882f168707" providerId="ADAL" clId="{FE9DFF45-01DC-45CC-A80A-B50597210401}" dt="2026-01-26T16:05:33.692" v="12"/>
          <ac:spMkLst>
            <pc:docMk/>
            <pc:sldMk cId="3909430446" sldId="514"/>
            <ac:spMk id="4" creationId="{1882F1BB-759E-6437-0077-30B98204AE19}"/>
          </ac:spMkLst>
        </pc:spChg>
      </pc:sldChg>
      <pc:sldChg chg="modSp modNotes">
        <pc:chgData name="Alexander Deliukov" userId="d5fda0f2-1d08-4016-b7e9-bb882f168707" providerId="ADAL" clId="{FE9DFF45-01DC-45CC-A80A-B50597210401}" dt="2026-01-26T16:08:20.563" v="30" actId="404"/>
        <pc:sldMkLst>
          <pc:docMk/>
          <pc:sldMk cId="2349510205" sldId="516"/>
        </pc:sldMkLst>
        <pc:spChg chg="mod">
          <ac:chgData name="Alexander Deliukov" userId="d5fda0f2-1d08-4016-b7e9-bb882f168707" providerId="ADAL" clId="{FE9DFF45-01DC-45CC-A80A-B50597210401}" dt="2026-01-26T16:08:20.563" v="30" actId="404"/>
          <ac:spMkLst>
            <pc:docMk/>
            <pc:sldMk cId="2349510205" sldId="516"/>
            <ac:spMk id="4" creationId="{45B97449-922D-18C4-57F0-B14AA2A3A218}"/>
          </ac:spMkLst>
        </pc:spChg>
      </pc:sldChg>
      <pc:sldChg chg="modSp mod">
        <pc:chgData name="Alexander Deliukov" userId="d5fda0f2-1d08-4016-b7e9-bb882f168707" providerId="ADAL" clId="{FE9DFF45-01DC-45CC-A80A-B50597210401}" dt="2026-01-26T16:08:24.556" v="32" actId="404"/>
        <pc:sldMkLst>
          <pc:docMk/>
          <pc:sldMk cId="431303904" sldId="517"/>
        </pc:sldMkLst>
        <pc:spChg chg="mod">
          <ac:chgData name="Alexander Deliukov" userId="d5fda0f2-1d08-4016-b7e9-bb882f168707" providerId="ADAL" clId="{FE9DFF45-01DC-45CC-A80A-B50597210401}" dt="2026-01-26T16:08:24.556" v="32" actId="404"/>
          <ac:spMkLst>
            <pc:docMk/>
            <pc:sldMk cId="431303904" sldId="517"/>
            <ac:spMk id="29" creationId="{4ECDE187-04E2-45C2-AB71-3163282F7484}"/>
          </ac:spMkLst>
        </pc:spChg>
        <pc:spChg chg="mod">
          <ac:chgData name="Alexander Deliukov" userId="d5fda0f2-1d08-4016-b7e9-bb882f168707" providerId="ADAL" clId="{FE9DFF45-01DC-45CC-A80A-B50597210401}" dt="2026-01-26T16:08:24.556" v="32" actId="404"/>
          <ac:spMkLst>
            <pc:docMk/>
            <pc:sldMk cId="431303904" sldId="517"/>
            <ac:spMk id="41" creationId="{D9C87595-16A2-4A0F-9DBB-4AF40FA3BA2C}"/>
          </ac:spMkLst>
        </pc:spChg>
        <pc:spChg chg="mod">
          <ac:chgData name="Alexander Deliukov" userId="d5fda0f2-1d08-4016-b7e9-bb882f168707" providerId="ADAL" clId="{FE9DFF45-01DC-45CC-A80A-B50597210401}" dt="2026-01-26T16:08:24.556" v="32" actId="404"/>
          <ac:spMkLst>
            <pc:docMk/>
            <pc:sldMk cId="431303904" sldId="517"/>
            <ac:spMk id="49" creationId="{E8F01505-D47E-4B07-82B8-EC043F5EC813}"/>
          </ac:spMkLst>
        </pc:spChg>
        <pc:spChg chg="mod">
          <ac:chgData name="Alexander Deliukov" userId="d5fda0f2-1d08-4016-b7e9-bb882f168707" providerId="ADAL" clId="{FE9DFF45-01DC-45CC-A80A-B50597210401}" dt="2026-01-26T16:08:24.556" v="32" actId="404"/>
          <ac:spMkLst>
            <pc:docMk/>
            <pc:sldMk cId="431303904" sldId="517"/>
            <ac:spMk id="60" creationId="{DB6D982A-54DA-4FCC-9383-F91FC1E1D9CE}"/>
          </ac:spMkLst>
        </pc:spChg>
      </pc:sldChg>
      <pc:sldChg chg="modSp mod">
        <pc:chgData name="Alexander Deliukov" userId="d5fda0f2-1d08-4016-b7e9-bb882f168707" providerId="ADAL" clId="{FE9DFF45-01DC-45CC-A80A-B50597210401}" dt="2026-01-26T16:05:04.795" v="11" actId="255"/>
        <pc:sldMkLst>
          <pc:docMk/>
          <pc:sldMk cId="3506618443" sldId="518"/>
        </pc:sldMkLst>
        <pc:spChg chg="mod">
          <ac:chgData name="Alexander Deliukov" userId="d5fda0f2-1d08-4016-b7e9-bb882f168707" providerId="ADAL" clId="{FE9DFF45-01DC-45CC-A80A-B50597210401}" dt="2026-01-26T16:04:54.082" v="4" actId="14100"/>
          <ac:spMkLst>
            <pc:docMk/>
            <pc:sldMk cId="3506618443" sldId="518"/>
            <ac:spMk id="3" creationId="{AB75999A-CF5A-92DA-FB23-34E8AE93CF71}"/>
          </ac:spMkLst>
        </pc:spChg>
        <pc:spChg chg="mod">
          <ac:chgData name="Alexander Deliukov" userId="d5fda0f2-1d08-4016-b7e9-bb882f168707" providerId="ADAL" clId="{FE9DFF45-01DC-45CC-A80A-B50597210401}" dt="2026-01-26T16:05:04.795" v="11" actId="255"/>
          <ac:spMkLst>
            <pc:docMk/>
            <pc:sldMk cId="3506618443" sldId="518"/>
            <ac:spMk id="4" creationId="{B6E2F0C4-3708-062E-837B-49F21B8E51C4}"/>
          </ac:spMkLst>
        </pc:spChg>
      </pc:sldChg>
      <pc:sldChg chg="modSp modNotes">
        <pc:chgData name="Alexander Deliukov" userId="d5fda0f2-1d08-4016-b7e9-bb882f168707" providerId="ADAL" clId="{FE9DFF45-01DC-45CC-A80A-B50597210401}" dt="2026-01-26T16:05:33.692" v="12"/>
        <pc:sldMkLst>
          <pc:docMk/>
          <pc:sldMk cId="2129739177" sldId="519"/>
        </pc:sldMkLst>
        <pc:spChg chg="mod">
          <ac:chgData name="Alexander Deliukov" userId="d5fda0f2-1d08-4016-b7e9-bb882f168707" providerId="ADAL" clId="{FE9DFF45-01DC-45CC-A80A-B50597210401}" dt="2026-01-26T16:05:33.692" v="12"/>
          <ac:spMkLst>
            <pc:docMk/>
            <pc:sldMk cId="2129739177" sldId="519"/>
            <ac:spMk id="4" creationId="{C3F53919-07E3-A073-6B93-029FA4FF8CD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Mastertekststijl bewerken</a:t>
            </a:r>
          </a:p>
          <a:p>
            <a:pPr lvl="1"/>
            <a:r>
              <a:rPr lang="ko-KR" altLang="en-US"/>
              <a:t>Tweede niveau</a:t>
            </a:r>
          </a:p>
          <a:p>
            <a:pPr lvl="2"/>
            <a:r>
              <a:rPr lang="ko-KR" altLang="en-US"/>
              <a:t>Derde niveau</a:t>
            </a:r>
          </a:p>
          <a:p>
            <a:pPr lvl="3"/>
            <a:r>
              <a:rPr lang="ko-KR" altLang="en-US"/>
              <a:t>Vierde niveau</a:t>
            </a:r>
          </a:p>
          <a:p>
            <a:pPr lvl="4"/>
            <a:r>
              <a:rPr lang="ko-KR" altLang="en-US"/>
              <a:t>Vijfde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ission.europa.eu/energy-climate-change-environment/standards-tools-and-labels/products-labelling-rules-and-requirements/ecodesign-sustainable-products-regulation_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iea.org/policies/15696-european-raw-materials-initiativ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vironment.ec.europa.eu/topics/waste-and-recycling/waste-framework-directive_e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single-market-economy.ec.europa.eu/sectors/raw-materials/areas-specific-interest/critical-raw-materials_en#critical-raw-materials-ac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ido.org/sites/default/files/unido-publications/2025-06/Circular%20Economy%20and%20Digitalizatio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irculareconomy.europa.eu/platform/sites/default/files/2024-02/SMART-CIRCUIT_Circular-Success-Stories_brochure_fv.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dpi.com/2071-1050/15/17/13165"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interreg-central.eu/news/circularity-as-a-driver-of-the-energy-transition-in-public-transport-a-look-into-the-future/" TargetMode="External"/><Relationship Id="rId4" Type="http://schemas.openxmlformats.org/officeDocument/2006/relationships/hyperlink" Target="https://circulareconomy.europa.eu/platform/en/knowledge/lca-circular-design-comparative-study-digital-tools-built-environment"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flickr.com/photos/stevensnodgrass/5548193945/in/photolist-9sgWLi-5jTpcz-2feKdqn-66mxHi-9EC2pg-ig4zE9-5k4yb3-8dxN6p-7waL6b-evzM8E-61Vhgc-oDF5P5-4HcqTh-86DdbS-e4kpMs-7Neuk-dECiWm-2kSZ3Xd-Gz7Aa-2kSS5Zk-8qUzBR-2kSUvDn-2kJawxP-HTGCZg-J8Rd1G-9PymkC-6GjVzx-2kSUY37-5aueeT-ebbTvo-6oPYRA-2kSZ3WB-5pxwNk-cpcUm9-a2hsRH-4a9y5d-2oxEvHN-7NuBgq-LRrGc-2oVpDUj-9BYo5n-wuEyG-rmhfBE-aMJEiB-LaxZC-5GXQh7-4rLiiH-nzXEXQ-7WmKPi-3qjySW" TargetMode="External"/><Relationship Id="rId13" Type="http://schemas.openxmlformats.org/officeDocument/2006/relationships/hyperlink" Target="https://www.flickr.com/photos/26395486@N00/11040990083/" TargetMode="External"/><Relationship Id="rId18" Type="http://schemas.openxmlformats.org/officeDocument/2006/relationships/hyperlink" Target="https://www.flickr.com/photos/153724200@N07/40932460914/in/photolist-25n4yyJ-2odVTUR-26RhsEy-26RhsUG-28egisc-hADJ8X-9uZMt-5jhfU6-2qun34M-Mpb6X1-2qsoChq-JjjPbG-2gVgBDF-4SawTh-2oWwFwY-2gVikgB-2564itF-7S6UX7-2hy98BL-9rCDJp-2hzoRjj-2hxXktV-GN1rT4-2hzjuNi-2g5DqMg-2hy7SMX-riCyxz-rW7fzn-Q9DhTa-rXQSF1-RNKgg5-JjjPhd-2eq7vbd-RQXAm3-2hzp4eS-2cw8mMR-2hRQtUP-26rPCtp-29gMpro-2564iya-MQjyo9-2hxJzsN-qNt2Rp-MTpJLp-2ddsrwi-2hdmx5p-2gUhgNH-2gViDpA-2gViCB8-JjjPw1" TargetMode="External"/><Relationship Id="rId3" Type="http://schemas.openxmlformats.org/officeDocument/2006/relationships/hyperlink" Target="https://creativecommons.org/licenses/by-sa/4.0/deed.en" TargetMode="External"/><Relationship Id="rId21" Type="http://schemas.openxmlformats.org/officeDocument/2006/relationships/hyperlink" Target="https://unsplash.com/photos/person-planting-on-hanged-pots-TyLw3IQALMs" TargetMode="External"/><Relationship Id="rId7" Type="http://schemas.openxmlformats.org/officeDocument/2006/relationships/hyperlink" Target="https://creativecommons.org/licenses/by-nc/2.0/" TargetMode="External"/><Relationship Id="rId12" Type="http://schemas.openxmlformats.org/officeDocument/2006/relationships/hyperlink" Target="https://creativecommons.org/publicdomain/mark/1.0/" TargetMode="External"/><Relationship Id="rId17" Type="http://schemas.openxmlformats.org/officeDocument/2006/relationships/hyperlink" Target="https://www.flickr.com/photos/andyarthur/5837677046/in/photolist-dRst2P-5BWz7p-2nYFwNJ-9TRC1f-2feKdqn-3qqUHB-x15w96-ftpVb7-ftayRp-ftpVco-ftpV8E-ftayTB-ftpVhs-2pyWdn5-5aueeT-58Kvg4-8qUzBR-J8Rd1G-6mcr7C-8dxN6p-rpZcTs-5ayvXG-5auf8a-aPX2FM-5audxB-2oVpDUj-5aueCi-LaxZC-6YDcdz-4H8gnk-9AkH2j-fcbtxu-2iSxdkL-6YDcdx-7SDCtc-Suw685-KXuo4J-2fpbh9a-9sgWLi-3ZT5ED-dSCtsR-2oPqdxC-7J88iY-r1pNjt-8UA5Dg-86DdbS-7ynBCB-2TWLWf-2nYGYB8" TargetMode="External"/><Relationship Id="rId2" Type="http://schemas.openxmlformats.org/officeDocument/2006/relationships/slide" Target="../slides/slide29.xml"/><Relationship Id="rId16" Type="http://schemas.openxmlformats.org/officeDocument/2006/relationships/hyperlink" Target="https://unsplash.com/license" TargetMode="External"/><Relationship Id="rId20"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1" Type="http://schemas.openxmlformats.org/officeDocument/2006/relationships/notesMaster" Target="../notesMasters/notesMaster1.xml"/><Relationship Id="rId6" Type="http://schemas.openxmlformats.org/officeDocument/2006/relationships/hyperlink" Target="https://www.flickr.com/photos/htb/1370295502/in/photolist-36687w-aJJP4r-7F5r95-rVMDi9-26JaFEY-4HdwZ-25iTEe-aJJQHr-25b7rHv-5BJMTE-azuJ2V-8H3Whu-2iDxPHP-25iTNp-25iTYe-2qaiLPk-KCLx9-2o5ezyg-4JmJDu-2nJ4kaA-GruDe-5kPSPk-9yaV4u-2kqTWPz-2pMTufn-4NVx8Y-2paqXHC-58TUTv-294KMu-2oaxdpD-4NRfBx-5hA7n9-cF2g7o-89FTAU-5Snvty-BphRdo-djwoN4-9SjmJ9-e8Lani-yXdeRb-5cx3oj-6yoGSA-2pw7keQ-91RvWm-5hvLsn-91RvWo-sfKqVM-azLuTY-QH5Ms8-7HgQwz" TargetMode="External"/><Relationship Id="rId11" Type="http://schemas.openxmlformats.org/officeDocument/2006/relationships/hyperlink" Target="https://www.flickr.com/photos/149077469@N03/30993060636/in/photolist-9RUJjr-8D38WR-8VUxZy-9AuxJA-9ErHc8-9jP27f-9hEJ6T-pra3h4-PdKx9q-8FPmHq-efSZMd-8KgGy4-9FD3oe-9g3r4Q-b9KAfB-mMzpcZ-9hHDGS-efMf16-dvgx7A-9FbkkW-8DZUDu-9Fby4L-mMzupH-9z6fSz-YK121N-9MJamz-9jP2Sb-9hEJNV-8JaB4B-a8fJwH-8WKBsr-mMzsmp-rpCN49-9RXEdA-9HvjEN-9xCD8i-7vzoVt-mMB4UC-mMB2Dq-6D43GH-9t43hg-mMB6k3-efMf4R-2mHg3uB-9hHQyL-9hHMKo-2nZHx3e-bEJGQ6-9jP42s-8PHBDs" TargetMode="External"/><Relationship Id="rId5" Type="http://schemas.openxmlformats.org/officeDocument/2006/relationships/hyperlink" Target="https://creativecommons.org/licenses/by-sa/2.0/" TargetMode="External"/><Relationship Id="rId15" Type="http://schemas.openxmlformats.org/officeDocument/2006/relationships/hyperlink" Target="https://unsplash.com/photos/a-tall-building-with-many-windows-with-bosco-verticale-in-the-background-dTQqLjGEj18" TargetMode="External"/><Relationship Id="rId10" Type="http://schemas.openxmlformats.org/officeDocument/2006/relationships/hyperlink" Target="https://www.flickr.com/photos/foilman/53171472824/in/photolist-2p1zGps-5cx3oj-2pw7keQ-5q6U5x-5hvLsn-91RvWo-sfKqVM-QH5Ms8-7HgQwz-91RvWh-puYkz-ghcNtr-2mYJbKw-5hA7s3-5hvL9H-pik8S-a9QCDx-2kZyF5o-2j5mkGM-2hDrzK3-EMm4vU-a9Qzqa-2n2w6N1-tE4bTd-FqhsCT-eNHnF4-ejnWM9-4QNXMH-dskWLS-oSFgzy-2nJy6ee-2cuMHhF-23CgCY-dhtRdC-mLwoPC-2oMJddX-kv9nn-2oBTcnS-pdwE34-moYKPc-6xqMJx-6xyACY-noC7YK-bcDtFH-5onBwK-bcDuhe-5NYeUj-bcDtYx-5MuTz3-KGPsiW" TargetMode="External"/><Relationship Id="rId19" Type="http://schemas.openxmlformats.org/officeDocument/2006/relationships/hyperlink" Target="https://creativecommons.org/publicdomain/zero/1.0/" TargetMode="External"/><Relationship Id="rId4" Type="http://schemas.openxmlformats.org/officeDocument/2006/relationships/hyperlink" Target="https://www.flickr.com/photos/ondasderuido/7475229188/in/photolist-coyvcS-Rrtqm2-QdBjXt-5bj8NF-zbJg87-cYgCmJ-D6N11u-TGPZz5-yP3Ru-36687w-aJJP4r-7F5r95-rVMDi9-26JaFEY-4HdwZ-25iTEe-aJJQHr-25b7rHv-5BJMTE-azuJ2V-8H3Whu-2iDxPHP-25iTNp-25iTYe-2qaiLPk-KCLx9-2o5ezyg-4JmJDu-2nJ4kaA-GruDe-5kPSPk-9yaV4u-2kqTWPz-2pMTufn-4NVx8Y-2paqXHC-58TUTv-294KMu-2oaxdpD-4NRfBx-5hA7n9-cF2g7o-89FTAU-5Snvty-BphRdo-djwoN4-9SjmJ9-e8Lani-yXdeRb-5cx3oj" TargetMode="External"/><Relationship Id="rId9" Type="http://schemas.openxmlformats.org/officeDocument/2006/relationships/hyperlink" Target="https://creativecommons.org/licenses/by/2.0/" TargetMode="External"/><Relationship Id="rId14" Type="http://schemas.openxmlformats.org/officeDocument/2006/relationships/hyperlink" Target="https://creativecommons.org/licenses/by-nc-nd/2.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irculareconomy.europa.eu/platform/en/knowledge/circularity-strategies-and-sustainable-resource-management-safeguard-clean-energy-transitio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irculareconomy.europa.eu/platform/sites/default/files/2023-06/Circular-energy-transition.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Circulariteit en de digitale energietransitie</a:t>
            </a:r>
          </a:p>
          <a:p>
            <a:pPr latinLnBrk="0" hangingPunct="0"/>
            <a:r>
              <a:rPr lang="en-GB" sz="1200" b="0" i="0" kern="1200" dirty="0">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onder CC BY-SA 4.0, </a:t>
            </a:r>
            <a:r>
              <a:rPr lang="en-GB" sz="1200" b="0" i="0" kern="1200" dirty="0">
                <a:solidFill>
                  <a:schemeClr val="tx1"/>
                </a:solidFill>
                <a:effectLst/>
                <a:latin typeface="+mn-lt"/>
                <a:ea typeface="+mn-ea"/>
                <a:cs typeface="+mn-cs"/>
              </a:rPr>
              <a:t>tenzij anders vermeld.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74018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Initiatieven van de Europese Unie ter bevordering van circulariteit in de energiesector</a:t>
            </a:r>
          </a:p>
          <a:p>
            <a:pPr lvl="0" latinLnBrk="0">
              <a:buClr>
                <a:srgbClr val="000000"/>
              </a:buClr>
            </a:pPr>
            <a:r>
              <a:rPr lang="en-GB" sz="1200" b="1" noProof="0" dirty="0">
                <a:ea typeface="Public Sans"/>
                <a:cs typeface="Public Sans"/>
                <a:sym typeface="Public Sans"/>
              </a:rPr>
              <a:t>Ontwerpen voor circulariteit</a:t>
            </a:r>
            <a:r>
              <a:rPr lang="en-GB" sz="1200" noProof="0" dirty="0">
                <a:ea typeface="Public Sans"/>
                <a:cs typeface="Public Sans"/>
                <a:sym typeface="Public Sans"/>
              </a:rPr>
              <a:t>: Ontwerp energietechnologieën met de nadruk op duurzaamheid, repareerbaarheid en recyclebaarheid.</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3"/>
              </a:rPr>
              <a:t>De EU-richtlijn inzake ecologisch ontwerp </a:t>
            </a:r>
            <a:r>
              <a:rPr lang="en-GB" sz="1200" noProof="0" dirty="0">
                <a:ea typeface="Public Sans"/>
                <a:cs typeface="Public Sans"/>
                <a:sym typeface="Public Sans"/>
              </a:rPr>
              <a:t>stelt minimumnormen voor energie-efficiëntie vast voor energiegerelateerde producten en bevordert het ontwerp van duurzame en repareerbare producten.</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b="1" noProof="0" dirty="0">
                <a:ea typeface="Public Sans"/>
                <a:cs typeface="Public Sans"/>
                <a:sym typeface="Public Sans"/>
              </a:rPr>
              <a:t>Materiaalefficiëntie</a:t>
            </a:r>
            <a:r>
              <a:rPr lang="en-GB" sz="1200" noProof="0" dirty="0">
                <a:ea typeface="Public Sans"/>
                <a:cs typeface="Public Sans"/>
                <a:sym typeface="Public Sans"/>
              </a:rPr>
              <a:t>: verminder de hoeveelheid materialen die wordt gebruikt in energietechnologieën en infrastructuur.</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4"/>
              </a:rPr>
              <a:t>Het EU-initiatief voor grondstoffen </a:t>
            </a:r>
            <a:r>
              <a:rPr lang="en-GB" sz="1200" noProof="0" dirty="0">
                <a:ea typeface="Public Sans"/>
                <a:cs typeface="Public Sans"/>
                <a:sym typeface="Public Sans"/>
              </a:rPr>
              <a:t>heeft tot doel de toegang tot kritieke grondstoffen, waaronder die welke worden gebruikt in technologieën voor hernieuwbare energie, veilig te stellen en het efficiënte gebruik ervan te bevorderen.</a:t>
            </a:r>
            <a:endParaRPr lang="en-GB" sz="1200" noProof="0" dirty="0">
              <a:solidFill>
                <a:srgbClr val="2B2C30"/>
              </a:solidFill>
              <a:ea typeface="Public Sans"/>
              <a:cs typeface="Public Sans"/>
              <a:sym typeface="Public Sans"/>
            </a:endParaRPr>
          </a:p>
          <a:p>
            <a:endParaRPr lang="en-GB" dirty="0"/>
          </a:p>
          <a:p>
            <a:endParaRPr lang="en-GB" dirty="0"/>
          </a:p>
          <a:p>
            <a:endParaRPr lang="en-GB" dirty="0"/>
          </a:p>
          <a:p>
            <a:r>
              <a:rPr lang="en-GB" dirty="0"/>
              <a:t>https://commission.europa.eu/energy-climate-change-environment/standards-tools-and-labels/products-labelling-rules-and-requirements/ecodesign-sustainable-products-regulation_en</a:t>
            </a:r>
          </a:p>
          <a:p>
            <a:r>
              <a:rPr lang="en-GB" dirty="0"/>
              <a:t>https://www.iea.org/policies/15696-european-raw-materials-initiative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81405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Initiatieven van de Europese Unie ter bevordering van circulariteit in de energiesector</a:t>
            </a:r>
          </a:p>
          <a:p>
            <a:pPr lvl="0" latinLnBrk="0">
              <a:buClr>
                <a:srgbClr val="000000"/>
              </a:buClr>
            </a:pPr>
            <a:r>
              <a:rPr lang="en-GB" sz="1200" b="1" noProof="0" dirty="0">
                <a:ea typeface="Public Sans"/>
                <a:cs typeface="Public Sans"/>
                <a:sym typeface="Public Sans"/>
              </a:rPr>
              <a:t>Afvalvermindering: </a:t>
            </a:r>
            <a:r>
              <a:rPr lang="en-GB" sz="1200" noProof="0" dirty="0">
                <a:ea typeface="Public Sans"/>
                <a:cs typeface="Public Sans"/>
                <a:sym typeface="Public Sans"/>
              </a:rPr>
              <a:t>minimaliseren van afvalproductie tijdens de productie, exploitatie en het beheer van energie-technologieën aan het einde van hun levensduur.</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3"/>
              </a:rPr>
              <a:t>De EU-kaderrichtlijn afvalstoffen </a:t>
            </a:r>
            <a:r>
              <a:rPr lang="en-GB" sz="1200" noProof="0" dirty="0">
                <a:ea typeface="Public Sans"/>
                <a:cs typeface="Public Sans"/>
                <a:sym typeface="Public Sans"/>
              </a:rPr>
              <a:t>stelt doelstellingen vast voor afvalvermindering en recycling, met inbegrip van afval van elektrische en elektronische apparatuur (AEEA) en </a:t>
            </a:r>
            <a:r>
              <a:rPr lang="en-GB" sz="1200" noProof="0" dirty="0" err="1">
                <a:ea typeface="Public Sans"/>
                <a:cs typeface="Public Sans"/>
                <a:sym typeface="Public Sans"/>
              </a:rPr>
              <a:t>batterijen</a:t>
            </a:r>
            <a:r>
              <a:rPr lang="en-GB" sz="1200" noProof="0" dirty="0">
                <a:ea typeface="Public Sans"/>
                <a:cs typeface="Public Sans"/>
                <a:sym typeface="Public Sans"/>
              </a:rPr>
              <a:t>. </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b="1" noProof="0" dirty="0">
                <a:ea typeface="Public Sans"/>
                <a:cs typeface="Public Sans"/>
                <a:sym typeface="Public Sans"/>
              </a:rPr>
              <a:t>Terugwinning van grondstoffen: </a:t>
            </a:r>
            <a:r>
              <a:rPr lang="en-GB" sz="1200" noProof="0" dirty="0">
                <a:ea typeface="Public Sans"/>
                <a:cs typeface="Public Sans"/>
                <a:sym typeface="Public Sans"/>
              </a:rPr>
              <a:t>terugwinning van waardevolle materialen uit energie-technologieën aan het einde van hun levensduur door middel van recycling en hergebruik.</a:t>
            </a:r>
          </a:p>
          <a:p>
            <a:pPr lvl="0" latinLnBrk="0">
              <a:buClr>
                <a:srgbClr val="000000"/>
              </a:buClr>
            </a:pPr>
            <a:endParaRPr lang="en-GB" sz="1200" noProof="0" dirty="0">
              <a:ea typeface="Public Sans"/>
              <a:cs typeface="Public Sans"/>
              <a:sym typeface="Public Sans"/>
            </a:endParaRPr>
          </a:p>
          <a:p>
            <a:pPr lvl="0" latinLnBrk="0"/>
            <a:r>
              <a:rPr lang="en-GB" sz="1200" noProof="0" dirty="0">
                <a:ea typeface="Public Sans"/>
                <a:cs typeface="Public Sans"/>
                <a:sym typeface="Public Sans"/>
              </a:rPr>
              <a:t>De </a:t>
            </a:r>
            <a:r>
              <a:rPr lang="en-GB" sz="1200" u="sng" noProof="0" dirty="0">
                <a:solidFill>
                  <a:schemeClr val="hlink"/>
                </a:solidFill>
                <a:ea typeface="Public Sans"/>
                <a:cs typeface="Public Sans"/>
                <a:sym typeface="Public Sans"/>
                <a:hlinkClick r:id="rId4"/>
              </a:rPr>
              <a:t>EU-wet inzake kritieke grondstoffen </a:t>
            </a:r>
            <a:r>
              <a:rPr lang="en-GB" sz="1200" noProof="0" dirty="0">
                <a:ea typeface="Public Sans"/>
                <a:cs typeface="Public Sans"/>
                <a:sym typeface="Public Sans"/>
              </a:rPr>
              <a:t>heeft tot doel de voorziening van kritieke grondstoffen veilig te stellen en de terugwinning en recycling ervan te bevorderen.</a:t>
            </a:r>
            <a:endParaRPr lang="en-GB" sz="1200" noProof="0" dirty="0">
              <a:solidFill>
                <a:srgbClr val="2B2C30"/>
              </a:solidFill>
              <a:ea typeface="Public Sans"/>
              <a:cs typeface="Public Sans"/>
              <a:sym typeface="Public Sans"/>
            </a:endParaRPr>
          </a:p>
          <a:p>
            <a:endParaRPr lang="en-GB" dirty="0"/>
          </a:p>
          <a:p>
            <a:endParaRPr lang="en-GB" dirty="0"/>
          </a:p>
          <a:p>
            <a:r>
              <a:rPr lang="en-GB" dirty="0"/>
              <a:t>https://environment.ec.europa.eu/topics/waste-and-recycling/waste-framework-directive_en</a:t>
            </a:r>
          </a:p>
          <a:p>
            <a:r>
              <a:rPr lang="en-GB" dirty="0" err="1"/>
              <a:t>https://single-market-economy.ec.europa.eu/sectors/raw-materials/areas-specific-interest/critical-raw-materials_en#critical-raw-materials-act</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421473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De digitale energietransitie </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Hoe verandert digitalisering de energiesector?</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15997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De digitale energietransitie </a:t>
            </a:r>
            <a:endParaRPr lang="en-US" sz="1050" dirty="0">
              <a:solidFill>
                <a:schemeClr val="bg1"/>
              </a:solidFill>
            </a:endParaRPr>
          </a:p>
          <a:p>
            <a:pPr latinLnBrk="0"/>
            <a:r>
              <a:rPr lang="en-GB" sz="1200" dirty="0">
                <a:ea typeface="+mn-lt"/>
                <a:cs typeface="+mn-lt"/>
                <a:sym typeface="Public Sans"/>
              </a:rPr>
              <a:t>Digitalisering verandert de energiesector fundamenteel door: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De ontwikkeling van slimme netwerken voor geoptimaliseerde energiestromen mogelijk te maken.</a:t>
            </a:r>
          </a:p>
          <a:p>
            <a:pPr marL="342900" indent="-342900" latinLnBrk="0">
              <a:buFont typeface="Arial" panose="020B0604020202020204" pitchFamily="34" charset="0"/>
              <a:buChar char="•"/>
            </a:pPr>
            <a:r>
              <a:rPr lang="en-GB" sz="1200" dirty="0">
                <a:ea typeface="+mn-lt"/>
                <a:cs typeface="+mn-lt"/>
                <a:sym typeface="Public Sans"/>
              </a:rPr>
              <a:t>Hernieuwbare energiebronnen te integreren.</a:t>
            </a:r>
          </a:p>
          <a:p>
            <a:pPr marL="342900" indent="-342900" latinLnBrk="0">
              <a:buFont typeface="Arial" panose="020B0604020202020204" pitchFamily="34" charset="0"/>
              <a:buChar char="•"/>
            </a:pPr>
            <a:r>
              <a:rPr lang="en-GB" sz="1200" dirty="0">
                <a:ea typeface="+mn-lt"/>
                <a:cs typeface="+mn-lt"/>
                <a:sym typeface="Public Sans"/>
              </a:rPr>
              <a:t>De stabiliteit van het netwerk te verbeteren.</a:t>
            </a:r>
          </a:p>
          <a:p>
            <a:pPr latinLnBrk="0"/>
            <a:endParaRPr lang="en-GB" sz="1200" dirty="0">
              <a:ea typeface="+mn-lt"/>
              <a:cs typeface="+mn-lt"/>
              <a:sym typeface="Public Sans"/>
            </a:endParaRPr>
          </a:p>
          <a:p>
            <a:pPr latinLnBrk="0"/>
            <a:r>
              <a:rPr lang="en-GB" sz="1200" dirty="0">
                <a:ea typeface="+mn-lt"/>
                <a:cs typeface="+mn-lt"/>
                <a:sym typeface="Public Sans"/>
              </a:rPr>
              <a:t>Data-analyse en machine learning spelen een cruciale rol bij het verbeteren van de energie-efficiëntie door: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Verspilling te identificeren.</a:t>
            </a:r>
          </a:p>
          <a:p>
            <a:pPr marL="342900" indent="-342900" latinLnBrk="0">
              <a:buFont typeface="Arial" panose="020B0604020202020204" pitchFamily="34" charset="0"/>
              <a:buChar char="•"/>
            </a:pPr>
            <a:r>
              <a:rPr lang="en-GB" sz="1200" dirty="0">
                <a:ea typeface="+mn-lt"/>
                <a:cs typeface="+mn-lt"/>
                <a:sym typeface="Public Sans"/>
              </a:rPr>
              <a:t>Het verbruik te optimaliseren.</a:t>
            </a:r>
          </a:p>
          <a:p>
            <a:pPr marL="342900" indent="-342900" latinLnBrk="0">
              <a:buFont typeface="Arial" panose="020B0604020202020204" pitchFamily="34" charset="0"/>
              <a:buChar char="•"/>
            </a:pPr>
            <a:r>
              <a:rPr lang="en-GB" sz="1200" dirty="0">
                <a:ea typeface="+mn-lt"/>
                <a:cs typeface="+mn-lt"/>
                <a:sym typeface="Public Sans"/>
              </a:rPr>
              <a:t>De vraag te voorspellen.</a:t>
            </a:r>
          </a:p>
          <a:p>
            <a:pPr marL="342900" indent="-342900" latinLnBrk="0">
              <a:buFont typeface="Arial" panose="020B0604020202020204" pitchFamily="34" charset="0"/>
              <a:buChar char="•"/>
            </a:pPr>
            <a:r>
              <a:rPr lang="en-GB" sz="1200" dirty="0">
                <a:ea typeface="+mn-lt"/>
                <a:cs typeface="+mn-lt"/>
                <a:sym typeface="Public Sans"/>
              </a:rPr>
              <a:t>Het voorspellen van defecten aan apparatuur om onderhoudsschema's te verbeteren.</a:t>
            </a:r>
            <a:endParaRPr lang="en-GB"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289333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Synergieën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Hoe werken circulariteit en digitalisering samen om een duurzame toekomst te realiseren?</a:t>
            </a:r>
            <a:endParaRPr lang="en-GB" sz="105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180523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Synergieën </a:t>
            </a:r>
            <a:endParaRPr lang="en-US" sz="1050" dirty="0">
              <a:solidFill>
                <a:schemeClr val="bg1"/>
              </a:solidFill>
            </a:endParaRPr>
          </a:p>
          <a:p>
            <a:pPr lvl="0" latinLnBrk="0" hangingPunct="0"/>
            <a:r>
              <a:rPr lang="en-GB" sz="1200" dirty="0">
                <a:solidFill>
                  <a:srgbClr val="2B2C30"/>
                </a:solidFill>
                <a:ea typeface="Public Sans"/>
                <a:cs typeface="Public Sans"/>
                <a:sym typeface="Public Sans"/>
              </a:rPr>
              <a:t>Zowel </a:t>
            </a:r>
            <a:r>
              <a:rPr lang="en-GB" sz="1200" noProof="0" dirty="0" err="1">
                <a:solidFill>
                  <a:srgbClr val="2B2C30"/>
                </a:solidFill>
                <a:ea typeface="Public Sans"/>
                <a:cs typeface="Public Sans"/>
                <a:sym typeface="Public Sans"/>
              </a:rPr>
              <a:t>circulariteit</a:t>
            </a:r>
            <a:r>
              <a:rPr lang="en-GB" sz="1200" noProof="0" dirty="0">
                <a:solidFill>
                  <a:srgbClr val="2B2C30"/>
                </a:solidFill>
                <a:ea typeface="Public Sans"/>
                <a:cs typeface="Public Sans"/>
                <a:sym typeface="Public Sans"/>
              </a:rPr>
              <a:t> als digitalisering zijn essentieel voor een duurzame </a:t>
            </a:r>
            <a:r>
              <a:rPr lang="en-GB" sz="1200" noProof="0" dirty="0" err="1">
                <a:solidFill>
                  <a:srgbClr val="2B2C30"/>
                </a:solidFill>
                <a:ea typeface="Public Sans"/>
                <a:cs typeface="Public Sans"/>
                <a:sym typeface="Public Sans"/>
              </a:rPr>
              <a:t>energietoekomst</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Digitale</a:t>
            </a:r>
            <a:r>
              <a:rPr lang="en-GB" sz="1200" noProof="0" dirty="0">
                <a:solidFill>
                  <a:srgbClr val="2B2C30"/>
                </a:solidFill>
                <a:ea typeface="Public Sans"/>
                <a:cs typeface="Public Sans"/>
                <a:sym typeface="Public Sans"/>
              </a:rPr>
              <a:t> technologieën kunnen de implementatie van circulaire economieprincipes vergemakkelijken, terwijl circulariteit de voordelen van digitalisering kan </a:t>
            </a:r>
            <a:r>
              <a:rPr lang="en-GB" sz="1200" noProof="0" dirty="0" err="1">
                <a:solidFill>
                  <a:srgbClr val="2B2C30"/>
                </a:solidFill>
                <a:ea typeface="Public Sans"/>
                <a:cs typeface="Public Sans"/>
                <a:sym typeface="Public Sans"/>
              </a:rPr>
              <a:t>vergroten</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Bijvoorbeeld</a:t>
            </a:r>
            <a:r>
              <a:rPr lang="en-GB" sz="1200" noProof="0" dirty="0">
                <a:solidFill>
                  <a:srgbClr val="2B2C30"/>
                </a:solidFill>
                <a:ea typeface="Public Sans"/>
                <a:cs typeface="Public Sans"/>
                <a:sym typeface="Public Sans"/>
              </a:rPr>
              <a:t>:</a:t>
            </a:r>
          </a:p>
          <a:p>
            <a:pPr lvl="0" latinLnBrk="0" hangingPunct="0"/>
            <a:endParaRPr lang="en-GB" sz="1200" noProof="0" dirty="0"/>
          </a:p>
          <a:p>
            <a:pPr marL="34290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Digitale platforms </a:t>
            </a:r>
            <a:r>
              <a:rPr lang="en-GB" sz="1200" noProof="0" dirty="0">
                <a:solidFill>
                  <a:srgbClr val="2B2C30"/>
                </a:solidFill>
                <a:ea typeface="Public Sans"/>
                <a:cs typeface="Public Sans"/>
                <a:sym typeface="Public Sans"/>
              </a:rPr>
              <a:t>kunnen hulpbronnen gedurende hun hele levenscyclus volgen en beheren, waardoor ze beter kunnen worden hergebruikt en gerecycled.</a:t>
            </a:r>
            <a:endParaRPr lang="en-GB" sz="1200" dirty="0">
              <a:solidFill>
                <a:srgbClr val="231F20"/>
              </a:solidFill>
              <a:ea typeface="Calibri"/>
              <a:cs typeface="Calibri"/>
              <a:sym typeface="Public Sans"/>
            </a:endParaRPr>
          </a:p>
          <a:p>
            <a:pPr marL="342900" lvl="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Data-analyse </a:t>
            </a:r>
            <a:r>
              <a:rPr lang="en-GB" sz="1200" noProof="0" dirty="0">
                <a:solidFill>
                  <a:srgbClr val="2B2C30"/>
                </a:solidFill>
                <a:ea typeface="Public Sans"/>
                <a:cs typeface="Public Sans"/>
                <a:sym typeface="Public Sans"/>
              </a:rPr>
              <a:t>kan het energieverbruik optimaliseren en afval verminderen.</a:t>
            </a:r>
            <a:endParaRPr lang="en-GB" sz="1200" noProof="0" dirty="0">
              <a:ea typeface="Calibri"/>
              <a:cs typeface="Calibri"/>
            </a:endParaRPr>
          </a:p>
          <a:p>
            <a:pPr marL="342900" lvl="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Slimme netwerken </a:t>
            </a:r>
            <a:r>
              <a:rPr lang="en-GB" sz="1200" noProof="0" dirty="0">
                <a:solidFill>
                  <a:srgbClr val="2B2C30"/>
                </a:solidFill>
                <a:ea typeface="Public Sans"/>
                <a:cs typeface="Public Sans"/>
                <a:sym typeface="Public Sans"/>
              </a:rPr>
              <a:t>kunnen de integratie van hernieuwbare energiebronnen vergemakkelijken en de ontwikkeling van gedecentraliseerde energiesystemen ondersteunen.</a:t>
            </a:r>
          </a:p>
          <a:p>
            <a:pPr marL="342900" lvl="0" indent="-342900" latinLnBrk="0" hangingPunct="0">
              <a:buClr>
                <a:srgbClr val="000000"/>
              </a:buClr>
              <a:buSzPts val="2800"/>
              <a:buFont typeface="Arial" panose="020B0604020202020204" pitchFamily="34" charset="0"/>
              <a:buChar char="•"/>
            </a:pPr>
            <a:endParaRPr lang="en-GB" sz="1200" dirty="0">
              <a:solidFill>
                <a:srgbClr val="2B2C30"/>
              </a:solidFill>
              <a:sym typeface="Public Sans"/>
            </a:endParaRPr>
          </a:p>
          <a:p>
            <a:pPr lvl="0" latinLnBrk="0" hangingPunct="0">
              <a:buClr>
                <a:srgbClr val="000000"/>
              </a:buClr>
              <a:buSzPts val="2800"/>
            </a:pPr>
            <a:r>
              <a:rPr lang="en-GB" sz="1200" noProof="0" dirty="0"/>
              <a:t>Lees het </a:t>
            </a:r>
            <a:r>
              <a:rPr lang="en-GB" sz="1200" noProof="0" dirty="0">
                <a:hlinkClick r:id="rId3"/>
              </a:rPr>
              <a:t>werkdocument van </a:t>
            </a:r>
            <a:r>
              <a:rPr lang="en-GB" sz="1200" noProof="0" dirty="0"/>
              <a:t>de Global Alliance on Circular Economy and Resource Efficiency (GACERE) 2025 over </a:t>
            </a:r>
            <a:r>
              <a:rPr lang="en-GB" sz="1200" noProof="0" dirty="0">
                <a:hlinkClick r:id="rId3"/>
              </a:rPr>
              <a:t>circulaire economie en digitalisering</a:t>
            </a:r>
            <a:r>
              <a:rPr lang="en-GB" sz="1200" noProof="0" dirty="0"/>
              <a:t>.</a:t>
            </a:r>
          </a:p>
          <a:p>
            <a:endParaRPr lang="en-GB" dirty="0"/>
          </a:p>
          <a:p>
            <a:endParaRPr lang="en-GB" dirty="0"/>
          </a:p>
          <a:p>
            <a:endParaRPr lang="en-GB" dirty="0"/>
          </a:p>
          <a:p>
            <a:r>
              <a:rPr lang="en-GB" dirty="0"/>
              <a:t>https://www.unido.org/sites/default/files/unido-publications/2025-06/Circular%20Economy%20and%20Digitalization.pdf</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16368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Circulariteit in de digitale energiesector: efficiënt gebruik van hulpbronnen</a:t>
            </a:r>
            <a:endParaRPr lang="en-US" sz="1050" dirty="0">
              <a:solidFill>
                <a:schemeClr val="bg1"/>
              </a:solidFill>
            </a:endParaRPr>
          </a:p>
          <a:p>
            <a:pPr algn="ctr" latinLnBrk="0"/>
            <a:r>
              <a:rPr lang="en-GB" sz="1200" i="1" noProof="0" dirty="0">
                <a:solidFill>
                  <a:schemeClr val="accent2"/>
                </a:solidFill>
              </a:rPr>
              <a:t>Hoe kunnen de principes van de circulaire economie worden toegepast om de efficiëntie van hulpbronnen te maximaliseren?</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49639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Circulariteit in de digitale energiesector: efficiënt gebruik van hulpbronnen</a:t>
            </a:r>
            <a:endParaRPr lang="en-US" sz="1050" dirty="0">
              <a:solidFill>
                <a:schemeClr val="bg1"/>
              </a:solidFill>
            </a:endParaRPr>
          </a:p>
          <a:p>
            <a:pPr lvl="0" latinLnBrk="0"/>
            <a:r>
              <a:rPr lang="en-GB" sz="1200" noProof="0" dirty="0">
                <a:solidFill>
                  <a:srgbClr val="2B2C30"/>
                </a:solidFill>
                <a:ea typeface="Public Sans"/>
                <a:cs typeface="Public Sans"/>
                <a:sym typeface="Public Sans"/>
              </a:rPr>
              <a:t>De principes van de circulaire economie kunnen worden toegepast op de hele productie en consumptie van energie om afval te minimaliseren en het gebruik van hulpbronnen te maximaliseren. Dit omvat:</a:t>
            </a:r>
          </a:p>
          <a:p>
            <a:pPr lvl="0" latinLnBrk="0"/>
            <a:endParaRPr lang="en-GB" sz="1200" noProof="0" dirty="0"/>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Ontwerpen met het oog op circulariteit.</a:t>
            </a:r>
            <a:endParaRPr lang="en-GB" sz="1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Materiaalefficiëntie.</a:t>
            </a:r>
            <a:endParaRPr lang="en-GB" sz="1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Afvalvermindering.</a:t>
            </a:r>
            <a:endParaRPr lang="en-GB" sz="1200" noProof="0" dirty="0"/>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Terugwinning van hulpbronnen.</a:t>
            </a:r>
            <a:endParaRPr lang="en-GB" sz="1200" noProof="0" dirty="0"/>
          </a:p>
          <a:p>
            <a:pPr lvl="0" latinLnBrk="0"/>
            <a:endParaRPr lang="en-GB" sz="1200" noProof="0" dirty="0">
              <a:solidFill>
                <a:srgbClr val="2B2C30"/>
              </a:solidFill>
              <a:ea typeface="Public Sans"/>
              <a:cs typeface="Public Sans"/>
              <a:sym typeface="Public Sans"/>
            </a:endParaRPr>
          </a:p>
          <a:p>
            <a:pPr lvl="0" latinLnBrk="0"/>
            <a:r>
              <a:rPr lang="en-GB" sz="1200" noProof="0" dirty="0">
                <a:solidFill>
                  <a:srgbClr val="2B2C30"/>
                </a:solidFill>
                <a:ea typeface="Public Sans"/>
                <a:cs typeface="Public Sans"/>
                <a:sym typeface="Public Sans"/>
              </a:rPr>
              <a:t>Door deze strategieën te implementeren, kan de energiesector zijn impact op het milieu aanzienlijk verminderen en de efficiëntie van hulpbronnen </a:t>
            </a:r>
            <a:r>
              <a:rPr lang="en-GB" sz="1200" noProof="0" dirty="0" err="1">
                <a:solidFill>
                  <a:srgbClr val="2B2C30"/>
                </a:solidFill>
                <a:ea typeface="Public Sans"/>
                <a:cs typeface="Public Sans"/>
                <a:sym typeface="Public Sans"/>
              </a:rPr>
              <a:t>verbeteren</a:t>
            </a:r>
            <a:r>
              <a:rPr lang="en-GB" sz="1200" noProof="0" dirty="0">
                <a:solidFill>
                  <a:srgbClr val="2B2C30"/>
                </a:solidFill>
                <a:ea typeface="Public Sans"/>
                <a:cs typeface="Public Sans"/>
                <a:sym typeface="Public Sans"/>
              </a:rPr>
              <a:t>.  </a:t>
            </a:r>
          </a:p>
          <a:p>
            <a:pPr lvl="0" latinLnBrk="0"/>
            <a:endParaRPr lang="en-GB" sz="1200" dirty="0">
              <a:solidFill>
                <a:srgbClr val="2B2C30"/>
              </a:solidFill>
              <a:sym typeface="Public Sans"/>
            </a:endParaRPr>
          </a:p>
          <a:p>
            <a:pPr lvl="0" latinLnBrk="0"/>
            <a:r>
              <a:rPr lang="en-GB" sz="1200" noProof="0" dirty="0">
                <a:solidFill>
                  <a:srgbClr val="2B2C30"/>
                </a:solidFill>
                <a:sym typeface="Public Sans"/>
              </a:rPr>
              <a:t>Laat u inspireren door </a:t>
            </a:r>
            <a:r>
              <a:rPr lang="en-GB" sz="1200" noProof="0" dirty="0">
                <a:solidFill>
                  <a:srgbClr val="2B2C30"/>
                </a:solidFill>
                <a:sym typeface="Public Sans"/>
                <a:hlinkClick r:id="rId3"/>
              </a:rPr>
              <a:t>de succesverhalen over circulaire economie </a:t>
            </a:r>
            <a:r>
              <a:rPr lang="en-GB" sz="1200" noProof="0" dirty="0">
                <a:solidFill>
                  <a:srgbClr val="2B2C30"/>
                </a:solidFill>
                <a:sym typeface="Public Sans"/>
              </a:rPr>
              <a:t>van het SMART CIRCUIT-project.</a:t>
            </a:r>
            <a:endParaRPr lang="en-GB" sz="1200" noProof="0" dirty="0"/>
          </a:p>
          <a:p>
            <a:endParaRPr lang="en-GB" dirty="0"/>
          </a:p>
          <a:p>
            <a:endParaRPr lang="en-GB" dirty="0"/>
          </a:p>
          <a:p>
            <a:r>
              <a:rPr lang="en-GB" dirty="0"/>
              <a:t>https://circulareconomy.europa.eu/platform/sites/default/files/2024-02/SMART-CIRCUIT_Circular-Success-Stories_brochure_fv.pdf</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498556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Circulariteit in de digitale energiesector: hernieuwbare energie en energieopslag</a:t>
            </a:r>
            <a:endParaRPr lang="en-US" sz="1050" dirty="0">
              <a:solidFill>
                <a:schemeClr val="bg1"/>
              </a:solidFill>
            </a:endParaRPr>
          </a:p>
          <a:p>
            <a:pPr algn="ctr" latinLnBrk="0"/>
            <a:r>
              <a:rPr lang="en-GB" sz="1200" i="1" noProof="0" dirty="0">
                <a:solidFill>
                  <a:schemeClr val="accent2"/>
                </a:solidFill>
              </a:rPr>
              <a:t>Hoe kan circulariteit worden toegepast op hernieuwbare energie en energieopslagtechnologieën?</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484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Circulariteit in de digitale energiesector: hernieuwbare energie en energieopslag</a:t>
            </a:r>
            <a:endParaRPr lang="en-US" sz="1050" dirty="0">
              <a:solidFill>
                <a:schemeClr val="bg1"/>
              </a:solidFill>
            </a:endParaRPr>
          </a:p>
          <a:p>
            <a:pPr lvl="0" latinLnBrk="0"/>
            <a:r>
              <a:rPr lang="en-GB" sz="1200" noProof="0" dirty="0">
                <a:ea typeface="Public Sans"/>
                <a:cs typeface="Public Sans"/>
                <a:sym typeface="Public Sans"/>
              </a:rPr>
              <a:t>Circulariteit kan worden toegepast op de productie, implementatie en het beheer van hernieuwbare energietechnologieën aan het einde van hun levensduur. Dit omvat:</a:t>
            </a:r>
          </a:p>
          <a:p>
            <a:pPr lvl="0" latinLnBrk="0"/>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Duurzame productie</a:t>
            </a:r>
            <a:r>
              <a:rPr lang="en-GB" sz="1200" noProof="0" dirty="0">
                <a:solidFill>
                  <a:srgbClr val="2B2C30"/>
                </a:solidFill>
                <a:ea typeface="Public Sans"/>
                <a:cs typeface="Public Sans"/>
                <a:sym typeface="Public Sans"/>
              </a:rPr>
              <a:t>: het gebruik van gerecyclede materialen en hernieuwbare energie in het productieproces.</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Modulair ontwerp: </a:t>
            </a:r>
            <a:r>
              <a:rPr lang="en-GB" sz="1200" noProof="0" dirty="0">
                <a:solidFill>
                  <a:srgbClr val="2B2C30"/>
                </a:solidFill>
                <a:ea typeface="Public Sans"/>
                <a:cs typeface="Public Sans"/>
                <a:sym typeface="Public Sans"/>
              </a:rPr>
              <a:t>het ontwerpen van technologieën voor hernieuwbare energie met modulaire componenten die gemakkelijk kunnen worden gerepareerd of vervangen, waardoor hun levensduur wordt </a:t>
            </a:r>
            <a:r>
              <a:rPr lang="en-GB" sz="1200" noProof="0" dirty="0" err="1">
                <a:solidFill>
                  <a:srgbClr val="2B2C30"/>
                </a:solidFill>
                <a:ea typeface="Public Sans"/>
                <a:cs typeface="Public Sans"/>
                <a:sym typeface="Public Sans"/>
              </a:rPr>
              <a:t>verlengd</a:t>
            </a:r>
            <a:r>
              <a:rPr lang="en-GB" sz="1200" noProof="0" dirty="0">
                <a:solidFill>
                  <a:srgbClr val="2B2C30"/>
                </a:solidFill>
                <a:ea typeface="Public Sans"/>
                <a:cs typeface="Public Sans"/>
                <a:sym typeface="Public Sans"/>
              </a:rPr>
              <a:t>.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Recycling en hergebruik: </a:t>
            </a:r>
            <a:r>
              <a:rPr lang="en-GB" sz="1200" noProof="0" dirty="0">
                <a:solidFill>
                  <a:srgbClr val="2B2C30"/>
                </a:solidFill>
                <a:ea typeface="Public Sans"/>
                <a:cs typeface="Public Sans"/>
                <a:sym typeface="Public Sans"/>
              </a:rPr>
              <a:t>het ontwikkelen van effectieve recycling- en hergebruikstrategieën voor hernieuwbare energietechnologieën aan het einde van hun levensduur.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20132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sz="1200" dirty="0"/>
              <a:t>Het concept van circulariteit speelt een sleutelrol in de digitale energietransitie. Door circulaire principes toe te passen, kunnen we efficiënt omgaan met hulpbronnen en afval verminderen in alle stadia van de levenscyclus van een hulpbron. In deze presentatie gaan we in op:</a:t>
            </a:r>
          </a:p>
          <a:p>
            <a:pPr latinLnBrk="0"/>
            <a:r>
              <a:rPr lang="en-US" sz="1200" dirty="0"/>
              <a:t> </a:t>
            </a:r>
            <a:endParaRPr lang="en-GB" sz="1200" dirty="0"/>
          </a:p>
          <a:p>
            <a:pPr marL="457200" lvl="0" indent="-457200" latinLnBrk="0">
              <a:buFont typeface="Arial" panose="020B0604020202020204" pitchFamily="34" charset="0"/>
              <a:buChar char="•"/>
            </a:pPr>
            <a:r>
              <a:rPr lang="en-US" sz="1200" dirty="0"/>
              <a:t>Wat circulariteit is en welke rol het speelt in de digitale energietransitie.</a:t>
            </a:r>
            <a:endParaRPr lang="en-GB" sz="1200" dirty="0"/>
          </a:p>
          <a:p>
            <a:pPr marL="457200" lvl="0" indent="-457200" latinLnBrk="0">
              <a:buFont typeface="Arial" panose="020B0604020202020204" pitchFamily="34" charset="0"/>
              <a:buChar char="•"/>
            </a:pPr>
            <a:r>
              <a:rPr lang="en-US" sz="1200" dirty="0"/>
              <a:t>Hoe circulariteit kan bijdragen aan een duurzame toekomst.</a:t>
            </a:r>
            <a:endParaRPr lang="en-GB" sz="1200" dirty="0"/>
          </a:p>
          <a:p>
            <a:pPr marL="457200" lvl="0" indent="-457200" latinLnBrk="0">
              <a:buFont typeface="Arial" panose="020B0604020202020204" pitchFamily="34" charset="0"/>
              <a:buChar char="•"/>
            </a:pPr>
            <a:r>
              <a:rPr lang="en-US" sz="1200" dirty="0"/>
              <a:t>Enkele voorbeelden van circulariteit en verschillende soorten digitale energietechnologieën.</a:t>
            </a:r>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692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7: Digitalisering van energie: slimme netwerken en </a:t>
            </a:r>
            <a:r>
              <a:rPr lang="en-GB" sz="1200" b="1" kern="1200" noProof="0" dirty="0" err="1">
                <a:solidFill>
                  <a:schemeClr val="bg1"/>
                </a:solidFill>
                <a:latin typeface="+mn-lt"/>
                <a:ea typeface="Public Sans"/>
                <a:cs typeface="Public Sans"/>
                <a:sym typeface="Public Sans"/>
              </a:rPr>
              <a:t>data-analyse</a:t>
            </a:r>
            <a:endParaRPr lang="en-GB" sz="1050" kern="1200" noProof="0" dirty="0">
              <a:solidFill>
                <a:schemeClr val="bg1"/>
              </a:solidFill>
              <a:latin typeface="+mn-lt"/>
              <a:ea typeface="+mn-ea"/>
              <a:cs typeface="+mn-cs"/>
            </a:endParaRPr>
          </a:p>
          <a:p>
            <a:pPr algn="ctr" latinLnBrk="0"/>
            <a:r>
              <a:rPr lang="en-GB" sz="1200" i="1" noProof="0" dirty="0">
                <a:solidFill>
                  <a:schemeClr val="accent2"/>
                </a:solidFill>
              </a:rPr>
              <a:t>Hoe veranderen digitale technologieën de energiesector?</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849289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7: Digitalisering van energie: slimme netwerken en data-analyse</a:t>
            </a:r>
            <a:endParaRPr lang="en-GB" sz="1050" dirty="0">
              <a:solidFill>
                <a:schemeClr val="bg1"/>
              </a:solidFill>
            </a:endParaRPr>
          </a:p>
          <a:p>
            <a:pPr lvl="0" latinLnBrk="0"/>
            <a:r>
              <a:rPr lang="en-GB" sz="1200" noProof="1">
                <a:latin typeface="Calibri"/>
                <a:ea typeface="Public Sans"/>
                <a:cs typeface="Public Sans"/>
                <a:sym typeface="Public Sans"/>
              </a:rPr>
              <a:t>Digitale technologieën maken de ontwikkeling mogelijk van intelligente energienetwerken, ook wel </a:t>
            </a:r>
            <a:r>
              <a:rPr lang="en-GB" sz="1200" b="1" noProof="1">
                <a:latin typeface="Calibri"/>
                <a:ea typeface="Public Sans"/>
                <a:cs typeface="Public Sans"/>
                <a:sym typeface="Public Sans"/>
              </a:rPr>
              <a:t>smart grids </a:t>
            </a:r>
            <a:r>
              <a:rPr lang="en-GB" sz="1200" noProof="1">
                <a:latin typeface="Calibri"/>
                <a:ea typeface="Public Sans"/>
                <a:cs typeface="Public Sans"/>
                <a:sym typeface="Public Sans"/>
              </a:rPr>
              <a:t>genoemd. Smart grids kunnen: </a:t>
            </a:r>
          </a:p>
          <a:p>
            <a:pPr lvl="0" latinLnBrk="0"/>
            <a:endParaRPr lang="en-GB" sz="12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De energiestromen optimaliseren.</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Hernieuwbare energiebronnen integreren.</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De stabiliteit van het netwerk verbeteren.</a:t>
            </a:r>
            <a:endParaRPr lang="en-GB" sz="1200" noProof="1">
              <a:latin typeface="Calibri"/>
              <a:ea typeface="Public Sans"/>
              <a:cs typeface="Public Sans"/>
            </a:endParaRPr>
          </a:p>
          <a:p>
            <a:pPr lvl="0" latinLnBrk="0"/>
            <a:endParaRPr lang="en-GB" sz="1200" noProof="1">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464998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7: Digitalisering van energie: slimme netwerken en data-analyse</a:t>
            </a:r>
            <a:endParaRPr lang="en-GB" sz="1050" dirty="0">
              <a:solidFill>
                <a:schemeClr val="bg1"/>
              </a:solidFill>
            </a:endParaRPr>
          </a:p>
          <a:p>
            <a:pPr lvl="0" latinLnBrk="0"/>
            <a:r>
              <a:rPr lang="en-GB" sz="1200" noProof="1">
                <a:latin typeface="Calibri"/>
                <a:ea typeface="Public Sans"/>
                <a:cs typeface="Public Sans"/>
                <a:sym typeface="Public Sans"/>
              </a:rPr>
              <a:t>Data-analyse en machine learning spelen een steeds belangrijkere rol in de energiesector. Data-analyse en machine learning kunnen: </a:t>
            </a:r>
          </a:p>
          <a:p>
            <a:pPr lvl="0" latinLnBrk="0"/>
            <a:endParaRPr lang="en-GB" sz="12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Energie-efficiëntie mogelijk maken door energieverspilling te identificeren en energieverbruikspatronen te optimaliseren.</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Vraagprognoses gebruiken om een betrouwbare energievoorziening te garanderen.</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Voorspellend onderhoud gebruiken om te anticiperen op defecten aan apparatuur en onderhoudsschema's te optimaliseren.</a:t>
            </a:r>
          </a:p>
          <a:p>
            <a:pPr lvl="0" latinLnBrk="0"/>
            <a:r>
              <a:rPr lang="en-GB" sz="1200" noProof="1">
                <a:latin typeface="Calibri"/>
                <a:ea typeface="Public Sans"/>
                <a:cs typeface="Public Sans"/>
                <a:sym typeface="Public Sans"/>
              </a:rPr>
              <a:t> </a:t>
            </a:r>
          </a:p>
          <a:p>
            <a:pPr lvl="0" latinLnBrk="0"/>
            <a:r>
              <a:rPr lang="en-GB" sz="1200" noProof="1">
                <a:latin typeface="Calibri"/>
                <a:ea typeface="Public Sans"/>
                <a:cs typeface="Public Sans"/>
                <a:sym typeface="Public Sans"/>
              </a:rPr>
              <a:t>Door gebruik te maken van data-analyse kan de energiesector de efficiëntie verbeteren, de kosten verlagen en de betrouwbaarheid van energiediensten vergroten. </a:t>
            </a:r>
            <a:endParaRPr lang="en-GB" sz="1200" noProof="1">
              <a:latin typeface="Calibri"/>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2858472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8. Digitalisering van energie en blockchain </a:t>
            </a:r>
            <a:endParaRPr lang="en-GB" sz="1050" noProof="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Hoe kan blockchaintechnologie de energiesector ten goede komen?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3466435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8. Energiedigitalisering en blockchain </a:t>
            </a:r>
            <a:endParaRPr lang="en-GB" sz="1050" dirty="0">
              <a:solidFill>
                <a:schemeClr val="bg1"/>
              </a:solidFill>
            </a:endParaRPr>
          </a:p>
          <a:p>
            <a:pPr latinLnBrk="0"/>
            <a:r>
              <a:rPr lang="en-GB" sz="1200" noProof="0" dirty="0">
                <a:ea typeface="+mn-lt"/>
                <a:cs typeface="+mn-lt"/>
                <a:sym typeface="Public Sans"/>
              </a:rPr>
              <a:t>Blockchaintechnologieën zijn een waardevol hulpmiddel om circulariteit te ondersteunen door:</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De transparantie, veiligheid en efficiëntie van energietransacties en gegevensbeheer te verbeteren. </a:t>
            </a:r>
          </a:p>
          <a:p>
            <a:pPr latinLnBrk="0"/>
            <a:endParaRPr lang="en-GB" sz="1200" noProof="0" dirty="0">
              <a:ea typeface="+mn-lt"/>
              <a:cs typeface="+mn-lt"/>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2013919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8. Digitalisering van energie en blockchain </a:t>
            </a:r>
            <a:endParaRPr lang="en-GB" sz="1050" dirty="0">
              <a:solidFill>
                <a:schemeClr val="bg1"/>
              </a:solidFill>
            </a:endParaRPr>
          </a:p>
          <a:p>
            <a:pPr lvl="0" latinLnBrk="0"/>
            <a:r>
              <a:rPr lang="en-GB" sz="1200" noProof="0" dirty="0">
                <a:ea typeface="Public Sans"/>
                <a:cs typeface="Public Sans"/>
                <a:sym typeface="Public Sans"/>
              </a:rPr>
              <a:t>In de energiesector kan blockchain worden gebruikt voor:</a:t>
            </a:r>
            <a:endParaRPr lang="en-GB" sz="1200" noProof="0" dirty="0"/>
          </a:p>
          <a:p>
            <a:pPr lvl="0" latinLnBrk="0"/>
            <a:endParaRPr lang="en-GB" sz="1200" b="1" noProof="0" dirty="0">
              <a:ea typeface="Public Sans"/>
              <a:cs typeface="Public Sans"/>
              <a:sym typeface="Public Sans"/>
            </a:endParaRPr>
          </a:p>
          <a:p>
            <a:pPr marL="342900" lvl="0" indent="-342900" latinLnBrk="0">
              <a:buFont typeface="Arial" panose="020B0604020202020204" pitchFamily="34" charset="0"/>
              <a:buChar char="•"/>
            </a:pPr>
            <a:r>
              <a:rPr lang="en-GB" sz="1200" b="1" noProof="0" dirty="0">
                <a:ea typeface="Public Sans"/>
                <a:cs typeface="Public Sans"/>
                <a:sym typeface="Public Sans"/>
              </a:rPr>
              <a:t>Peer-to-peer-energiehandel: </a:t>
            </a:r>
            <a:r>
              <a:rPr lang="en-GB" sz="1200" noProof="0" dirty="0">
                <a:ea typeface="Public Sans"/>
                <a:cs typeface="Public Sans"/>
                <a:sym typeface="Public Sans"/>
              </a:rPr>
              <a:t>directe energiehandel tussen consumenten en prosumenten mogelijk </a:t>
            </a:r>
            <a:r>
              <a:rPr lang="en-GB" sz="1200" noProof="0" dirty="0" err="1">
                <a:ea typeface="Public Sans"/>
                <a:cs typeface="Public Sans"/>
                <a:sym typeface="Public Sans"/>
              </a:rPr>
              <a:t>maken</a:t>
            </a:r>
            <a:r>
              <a:rPr lang="en-GB" sz="1200" noProof="0" dirty="0">
                <a:ea typeface="Public Sans"/>
                <a:cs typeface="Public Sans"/>
                <a:sym typeface="Public Sans"/>
              </a:rPr>
              <a:t>.  </a:t>
            </a:r>
            <a:endParaRPr lang="en-GB" sz="1200" noProof="0" dirty="0"/>
          </a:p>
          <a:p>
            <a:pPr marL="342900" lvl="0" indent="-342900" latinLnBrk="0">
              <a:buFont typeface="Arial" panose="020B0604020202020204" pitchFamily="34" charset="0"/>
              <a:buChar char="•"/>
            </a:pPr>
            <a:r>
              <a:rPr lang="en-GB" sz="1200" b="1" noProof="0" dirty="0">
                <a:ea typeface="Public Sans"/>
                <a:cs typeface="Public Sans"/>
                <a:sym typeface="Public Sans"/>
              </a:rPr>
              <a:t>Het volgen van certificaten voor hernieuwbare energie: </a:t>
            </a:r>
            <a:r>
              <a:rPr lang="en-GB" sz="1200" noProof="0" dirty="0">
                <a:ea typeface="Public Sans"/>
                <a:cs typeface="Public Sans"/>
                <a:sym typeface="Public Sans"/>
              </a:rPr>
              <a:t>het waarborgen van de authenticiteit en traceerbaarheid van certificaten voor hernieuwbare </a:t>
            </a:r>
            <a:r>
              <a:rPr lang="en-GB" sz="1200" noProof="0" dirty="0" err="1">
                <a:ea typeface="Public Sans"/>
                <a:cs typeface="Public Sans"/>
                <a:sym typeface="Public Sans"/>
              </a:rPr>
              <a:t>energie</a:t>
            </a:r>
            <a:r>
              <a:rPr lang="en-GB" sz="1200" noProof="0" dirty="0">
                <a:ea typeface="Public Sans"/>
                <a:cs typeface="Public Sans"/>
                <a:sym typeface="Public Sans"/>
              </a:rPr>
              <a:t>.  </a:t>
            </a:r>
            <a:endParaRPr lang="en-GB" sz="1200" noProof="0" dirty="0"/>
          </a:p>
          <a:p>
            <a:pPr marL="342900" lvl="0" indent="-342900" latinLnBrk="0">
              <a:buFont typeface="Arial" panose="020B0604020202020204" pitchFamily="34" charset="0"/>
              <a:buChar char="•"/>
            </a:pPr>
            <a:r>
              <a:rPr lang="en-GB" sz="1200" b="1" noProof="0" dirty="0">
                <a:ea typeface="Public Sans"/>
                <a:cs typeface="Public Sans"/>
                <a:sym typeface="Public Sans"/>
              </a:rPr>
              <a:t>Netbeheer: </a:t>
            </a:r>
            <a:r>
              <a:rPr lang="en-GB" sz="1200" noProof="0" dirty="0">
                <a:ea typeface="Public Sans"/>
                <a:cs typeface="Public Sans"/>
                <a:sym typeface="Public Sans"/>
              </a:rPr>
              <a:t>verbetering van de veiligheid en efficiëntie van netactiviteiten. Door blockchain toe te passen kan de energiesector vertrouwen kweken, transactiekosten verlagen en innovatie bevorderen.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61061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9. Synergieën en geïntegreerde oplossingen </a:t>
            </a:r>
            <a:endParaRPr lang="en-US" sz="1050" dirty="0">
              <a:solidFill>
                <a:schemeClr val="bg1"/>
              </a:solidFill>
            </a:endParaRPr>
          </a:p>
          <a:p>
            <a:pPr algn="ctr" latinLnBrk="0"/>
            <a:r>
              <a:rPr lang="en-GB" sz="1200" i="1" noProof="0" dirty="0">
                <a:solidFill>
                  <a:schemeClr val="accent2"/>
                </a:solidFill>
              </a:rPr>
              <a:t>Hoe worden circulariteit en digitalisering gecombineerd in de energiesector?</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244523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9. Synergieën en geïntegreerde oplossingen </a:t>
            </a:r>
            <a:endParaRPr lang="en-US" sz="1050" dirty="0">
              <a:solidFill>
                <a:schemeClr val="bg1"/>
              </a:solidFill>
            </a:endParaRPr>
          </a:p>
          <a:p>
            <a:pPr lvl="0" latinLnBrk="0"/>
            <a:r>
              <a:rPr lang="en-GB" sz="1200" noProof="0" dirty="0">
                <a:ea typeface="Public Sans"/>
                <a:cs typeface="Public Sans"/>
                <a:sym typeface="Public Sans"/>
              </a:rPr>
              <a:t>Circulariteit en digitalisering worden gecombineerd om innovatieve en duurzame energieoplossingen te creëren. </a:t>
            </a:r>
            <a:r>
              <a:rPr lang="en-GB" sz="1200" noProof="0" dirty="0">
                <a:solidFill>
                  <a:srgbClr val="2B2C30"/>
                </a:solidFill>
                <a:ea typeface="Public Sans"/>
                <a:cs typeface="Public Sans"/>
                <a:sym typeface="Public Sans"/>
              </a:rPr>
              <a:t>Voorbeelden hiervan zijn:</a:t>
            </a:r>
          </a:p>
          <a:p>
            <a:pPr lvl="0" latinLnBrk="0"/>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Slimme energiebeheersystemen voor woningen: </a:t>
            </a:r>
            <a:r>
              <a:rPr lang="en-GB" sz="1200" noProof="0" dirty="0">
                <a:solidFill>
                  <a:srgbClr val="2B2C30"/>
                </a:solidFill>
                <a:ea typeface="Public Sans"/>
                <a:cs typeface="Public Sans"/>
                <a:sym typeface="Public Sans"/>
              </a:rPr>
              <a:t>integratie van slimme meters, IoT-apparaten en data-analyse om het energieverbruik in woningen te </a:t>
            </a:r>
            <a:r>
              <a:rPr lang="en-GB" sz="1200" noProof="0" dirty="0" err="1">
                <a:solidFill>
                  <a:srgbClr val="2B2C30"/>
                </a:solidFill>
                <a:ea typeface="Public Sans"/>
                <a:cs typeface="Public Sans"/>
                <a:sym typeface="Public Sans"/>
              </a:rPr>
              <a:t>optimaliseren</a:t>
            </a:r>
            <a:r>
              <a:rPr lang="en-GB" sz="1200" noProof="0" dirty="0">
                <a:solidFill>
                  <a:srgbClr val="2B2C30"/>
                </a:solidFill>
                <a:ea typeface="Public Sans"/>
                <a:cs typeface="Public Sans"/>
                <a:sym typeface="Public Sans"/>
              </a:rPr>
              <a:t>.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Virtuele energiecentrales: </a:t>
            </a:r>
            <a:r>
              <a:rPr lang="en-GB" sz="1200" noProof="0" dirty="0">
                <a:solidFill>
                  <a:srgbClr val="2B2C30"/>
                </a:solidFill>
                <a:ea typeface="Public Sans"/>
                <a:cs typeface="Public Sans"/>
                <a:sym typeface="Public Sans"/>
              </a:rPr>
              <a:t>het samenvoegen van gedistribueerde energiebronnen, zoals zonnepanelen op daken en accu's van elektrische voertuigen, om netdiensten te </a:t>
            </a:r>
            <a:r>
              <a:rPr lang="en-GB" sz="1200" noProof="0" dirty="0" err="1">
                <a:solidFill>
                  <a:srgbClr val="2B2C30"/>
                </a:solidFill>
                <a:ea typeface="Public Sans"/>
                <a:cs typeface="Public Sans"/>
                <a:sym typeface="Public Sans"/>
              </a:rPr>
              <a:t>leveren</a:t>
            </a:r>
            <a:r>
              <a:rPr lang="en-GB" sz="1200" noProof="0" dirty="0">
                <a:solidFill>
                  <a:srgbClr val="2B2C30"/>
                </a:solidFill>
                <a:ea typeface="Public Sans"/>
                <a:cs typeface="Public Sans"/>
                <a:sym typeface="Public Sans"/>
              </a:rPr>
              <a:t>.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Circulaire energiegemeenschappen: </a:t>
            </a:r>
            <a:r>
              <a:rPr lang="en-GB" sz="1200" noProof="0" dirty="0">
                <a:solidFill>
                  <a:srgbClr val="2B2C30"/>
                </a:solidFill>
                <a:ea typeface="Public Sans"/>
                <a:cs typeface="Public Sans"/>
                <a:sym typeface="Public Sans"/>
              </a:rPr>
              <a:t>het creëren van lokale energiesystemen die prioriteit geven aan hernieuwbare energie, energie-efficiëntie en het delen van </a:t>
            </a:r>
            <a:r>
              <a:rPr lang="en-GB" sz="1200" noProof="0" dirty="0" err="1">
                <a:solidFill>
                  <a:srgbClr val="2B2C30"/>
                </a:solidFill>
                <a:ea typeface="Public Sans"/>
                <a:cs typeface="Public Sans"/>
                <a:sym typeface="Public Sans"/>
              </a:rPr>
              <a:t>hulpbronnen</a:t>
            </a:r>
            <a:r>
              <a:rPr lang="en-GB" sz="1200" noProof="0" dirty="0">
                <a:solidFill>
                  <a:srgbClr val="2B2C30"/>
                </a:solidFill>
                <a:ea typeface="Public Sans"/>
                <a:cs typeface="Public Sans"/>
                <a:sym typeface="Public Sans"/>
              </a:rPr>
              <a:t>.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18648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Volgende stappen</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Als u meer wilt weten over de digitale energietransitie en circulariteit, kunnen de volgende bronnen nuttig zijn: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Lees </a:t>
            </a:r>
            <a:r>
              <a:rPr lang="en-US" altLang="ko-KR" sz="1200" i="1" dirty="0">
                <a:solidFill>
                  <a:srgbClr val="373737"/>
                </a:solidFill>
                <a:ea typeface="맑은 고딕"/>
                <a:hlinkClick r:id="rId3"/>
              </a:rPr>
              <a:t>Exploring the Synergy of Renewable Energy in the Circular Economy Framework…</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Lees </a:t>
            </a:r>
            <a:r>
              <a:rPr lang="en-US" sz="1200" i="1" dirty="0">
                <a:solidFill>
                  <a:srgbClr val="373737"/>
                </a:solidFill>
                <a:ea typeface="맑은 고딕"/>
                <a:hlinkClick r:id="rId4"/>
              </a:rPr>
              <a:t>Van LCA naar circulair ontwerp: een vergelijkende studie van digitale tools voor de gebouwde omgeving</a:t>
            </a:r>
            <a:endParaRPr lang="ko-KR" altLang="en-US" sz="1200" i="1"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Lees </a:t>
            </a:r>
            <a:r>
              <a:rPr lang="en-GB" sz="1200" i="1" noProof="0" dirty="0">
                <a:solidFill>
                  <a:srgbClr val="373737"/>
                </a:solidFill>
                <a:hlinkClick r:id="rId5"/>
              </a:rPr>
              <a:t>Circulariteit als motor van de energietransitie in het openbaar vervoer – een blik op de toekomst</a:t>
            </a:r>
            <a:r>
              <a:rPr lang="en-GB" sz="1200" i="1" noProof="0" dirty="0">
                <a:solidFill>
                  <a:srgbClr val="373737"/>
                </a:solidFill>
              </a:rPr>
              <a:t>. </a:t>
            </a:r>
            <a:endParaRPr lang="en-GB" sz="1200" noProof="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Lees meer over het lesmateriaal van het Every1-project.</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627693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latinLnBrk="0"/>
            <a:r>
              <a:rPr lang="en-GB" dirty="0"/>
              <a:t>Deze presentatie </a:t>
            </a:r>
            <a:r>
              <a:rPr lang="en-GB" i="1" dirty="0"/>
              <a:t>Circularity and the Digital Energy Transition </a:t>
            </a:r>
            <a:r>
              <a:rPr lang="en-GB" dirty="0"/>
              <a:t>is geproduceerd door het Every1-project en valt onder de licentie </a:t>
            </a:r>
            <a:r>
              <a:rPr lang="en-GB" dirty="0">
                <a:hlinkClick r:id="rId3"/>
              </a:rPr>
              <a:t>CC BY-SA 4.0</a:t>
            </a:r>
            <a:r>
              <a:rPr lang="en-GB" dirty="0"/>
              <a:t>, tenzij anders vermeld. </a:t>
            </a:r>
          </a:p>
          <a:p>
            <a:pPr latinLnBrk="0"/>
            <a:endParaRPr lang="en-GB" dirty="0"/>
          </a:p>
          <a:p>
            <a:pPr latinLnBrk="0"/>
            <a:r>
              <a:rPr lang="en-GB" dirty="0"/>
              <a:t>De afbeeldingen die in deze presentatie worden gebruikt, zijn als volgt: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Omslagafbeelding: </a:t>
            </a:r>
            <a:r>
              <a:rPr lang="en-US" i="1" dirty="0">
                <a:solidFill>
                  <a:schemeClr val="dk1"/>
                </a:solidFill>
                <a:ea typeface="Public Sans"/>
                <a:cs typeface="Public Sans"/>
                <a:sym typeface="Public Sans"/>
                <a:hlinkClick r:id="rId4"/>
              </a:rPr>
              <a:t>Circular </a:t>
            </a:r>
            <a:r>
              <a:rPr lang="en-US" dirty="0">
                <a:solidFill>
                  <a:schemeClr val="dk1"/>
                </a:solidFill>
                <a:ea typeface="Public Sans"/>
                <a:cs typeface="Public Sans"/>
                <a:sym typeface="Public Sans"/>
              </a:rPr>
              <a:t>door @ondasderuido is gelicentieerd </a:t>
            </a:r>
            <a:r>
              <a:rPr lang="en-US" dirty="0">
                <a:solidFill>
                  <a:schemeClr val="dk1"/>
                </a:solidFill>
                <a:ea typeface="Public Sans"/>
                <a:cs typeface="Public Sans"/>
                <a:sym typeface="Public Sans"/>
                <a:hlinkClick r:id="rId5"/>
              </a:rPr>
              <a:t>onder CC BY-SA 2.0</a:t>
            </a:r>
            <a:r>
              <a:rPr lang="en-US" dirty="0">
                <a:solidFill>
                  <a:schemeClr val="dk1"/>
                </a:solidFill>
                <a:ea typeface="Public Sans"/>
                <a:cs typeface="Public Sans"/>
                <a:sym typeface="Public Sans"/>
              </a:rPr>
              <a:t>. </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bij de inleidingstekst: </a:t>
            </a:r>
            <a:r>
              <a:rPr lang="en-US" i="1" dirty="0">
                <a:solidFill>
                  <a:schemeClr val="dk1"/>
                </a:solidFill>
                <a:ea typeface="Public Sans"/>
                <a:cs typeface="Public Sans"/>
                <a:sym typeface="Public Sans"/>
                <a:hlinkClick r:id="rId6"/>
              </a:rPr>
              <a:t>Circular lights </a:t>
            </a:r>
            <a:r>
              <a:rPr lang="en-US" dirty="0">
                <a:solidFill>
                  <a:schemeClr val="dk1"/>
                </a:solidFill>
                <a:ea typeface="Public Sans"/>
                <a:cs typeface="Public Sans"/>
                <a:sym typeface="Public Sans"/>
              </a:rPr>
              <a:t>door Hugh Bell is gelicentieerd </a:t>
            </a:r>
            <a:r>
              <a:rPr lang="en-US" dirty="0">
                <a:solidFill>
                  <a:schemeClr val="dk1"/>
                </a:solidFill>
                <a:ea typeface="Public Sans"/>
                <a:cs typeface="Public Sans"/>
                <a:sym typeface="Public Sans"/>
                <a:hlinkClick r:id="rId7"/>
              </a:rPr>
              <a:t>onder CC BY-NC 2.0</a:t>
            </a:r>
            <a:r>
              <a:rPr lang="en-US" dirty="0">
                <a:solidFill>
                  <a:schemeClr val="dk1"/>
                </a:solidFill>
                <a:ea typeface="Public Sans"/>
                <a:cs typeface="Public Sans"/>
                <a:sym typeface="Public Sans"/>
              </a:rPr>
              <a:t>.</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één: </a:t>
            </a:r>
            <a:r>
              <a:rPr lang="en-US" dirty="0">
                <a:solidFill>
                  <a:schemeClr val="dk1"/>
                </a:solidFill>
                <a:ea typeface="Public Sans"/>
                <a:cs typeface="Public Sans"/>
                <a:sym typeface="Public Sans"/>
                <a:hlinkClick r:id="rId8"/>
              </a:rPr>
              <a:t>Reduce Reuse Recycle </a:t>
            </a:r>
            <a:r>
              <a:rPr lang="en-US" dirty="0">
                <a:solidFill>
                  <a:schemeClr val="dk1"/>
                </a:solidFill>
                <a:ea typeface="Public Sans"/>
                <a:cs typeface="Public Sans"/>
                <a:sym typeface="Public Sans"/>
              </a:rPr>
              <a:t>door Steve Snodgrass valt onder de licentie </a:t>
            </a:r>
            <a:r>
              <a:rPr lang="en-US" dirty="0">
                <a:solidFill>
                  <a:schemeClr val="dk1"/>
                </a:solidFill>
                <a:ea typeface="Public Sans"/>
                <a:cs typeface="Public Sans"/>
                <a:sym typeface="Public Sans"/>
                <a:hlinkClick r:id="rId9"/>
              </a:rPr>
              <a:t>CC BY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Vraag twee: </a:t>
            </a:r>
            <a:r>
              <a:rPr lang="en-US" sz="1200" dirty="0">
                <a:solidFill>
                  <a:schemeClr val="dk1"/>
                </a:solidFill>
                <a:ea typeface="Public Sans"/>
                <a:cs typeface="Public Sans"/>
                <a:sym typeface="Public Sans"/>
                <a:hlinkClick r:id="rId10"/>
              </a:rPr>
              <a:t>Circular Patterns </a:t>
            </a:r>
            <a:r>
              <a:rPr lang="en-US" sz="1200" dirty="0">
                <a:solidFill>
                  <a:schemeClr val="dk1"/>
                </a:solidFill>
                <a:ea typeface="Public Sans"/>
                <a:cs typeface="Public Sans"/>
                <a:sym typeface="Public Sans"/>
              </a:rPr>
              <a:t>door Henry Burrows valt onder de licentie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drie: </a:t>
            </a:r>
            <a:r>
              <a:rPr lang="en-US" dirty="0">
                <a:solidFill>
                  <a:schemeClr val="dk1"/>
                </a:solidFill>
                <a:ea typeface="Public Sans"/>
                <a:cs typeface="Public Sans"/>
                <a:sym typeface="Public Sans"/>
                <a:hlinkClick r:id="rId11"/>
              </a:rPr>
              <a:t>data </a:t>
            </a:r>
            <a:r>
              <a:rPr lang="en-US" dirty="0">
                <a:solidFill>
                  <a:schemeClr val="dk1"/>
                </a:solidFill>
                <a:ea typeface="Public Sans"/>
                <a:cs typeface="Public Sans"/>
                <a:sym typeface="Public Sans"/>
              </a:rPr>
              <a:t>door Arismendy Polanco valt onder </a:t>
            </a:r>
            <a:r>
              <a:rPr lang="en-US" dirty="0">
                <a:solidFill>
                  <a:schemeClr val="dk1"/>
                </a:solidFill>
                <a:ea typeface="Public Sans"/>
                <a:cs typeface="Public Sans"/>
                <a:sym typeface="Public Sans"/>
                <a:hlinkClick r:id="rId12"/>
              </a:rPr>
              <a:t>Public Domain Mark 1.0 Universal</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Vraag vier: </a:t>
            </a:r>
            <a:r>
              <a:rPr lang="en-US" sz="1200" dirty="0">
                <a:solidFill>
                  <a:schemeClr val="dk1"/>
                </a:solidFill>
                <a:ea typeface="Public Sans"/>
                <a:cs typeface="Public Sans"/>
                <a:sym typeface="Public Sans"/>
                <a:hlinkClick r:id="rId13"/>
              </a:rPr>
              <a:t>Digital City </a:t>
            </a:r>
            <a:r>
              <a:rPr lang="en-US" sz="1200" dirty="0">
                <a:solidFill>
                  <a:schemeClr val="dk1"/>
                </a:solidFill>
                <a:ea typeface="Public Sans"/>
                <a:cs typeface="Public Sans"/>
                <a:sym typeface="Public Sans"/>
              </a:rPr>
              <a:t>door scratch-media is gelicentieerd </a:t>
            </a:r>
            <a:r>
              <a:rPr lang="en-US" sz="1200" dirty="0">
                <a:solidFill>
                  <a:schemeClr val="dk1"/>
                </a:solidFill>
                <a:ea typeface="Public Sans"/>
                <a:cs typeface="Public Sans"/>
                <a:sym typeface="Public Sans"/>
                <a:hlinkClick r:id="rId14"/>
              </a:rPr>
              <a:t>onder CC BY-NC-ND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vijf: </a:t>
            </a:r>
            <a:r>
              <a:rPr lang="en-US" dirty="0">
                <a:solidFill>
                  <a:schemeClr val="dk1"/>
                </a:solidFill>
                <a:ea typeface="Public Sans"/>
                <a:cs typeface="Public Sans"/>
                <a:sym typeface="Public Sans"/>
                <a:hlinkClick r:id="rId15"/>
              </a:rPr>
              <a:t>een hoog gebouw met veel ramen en Bosco </a:t>
            </a:r>
            <a:r>
              <a:rPr lang="en-US" dirty="0" err="1">
                <a:solidFill>
                  <a:schemeClr val="dk1"/>
                </a:solidFill>
                <a:ea typeface="Public Sans"/>
                <a:cs typeface="Public Sans"/>
                <a:sym typeface="Public Sans"/>
                <a:hlinkClick r:id="rId15"/>
              </a:rPr>
              <a:t>Verticale </a:t>
            </a:r>
            <a:r>
              <a:rPr lang="en-US" dirty="0">
                <a:solidFill>
                  <a:schemeClr val="dk1"/>
                </a:solidFill>
                <a:ea typeface="Public Sans"/>
                <a:cs typeface="Public Sans"/>
                <a:sym typeface="Public Sans"/>
                <a:hlinkClick r:id="rId15"/>
              </a:rPr>
              <a:t>op de achtergrond </a:t>
            </a:r>
            <a:r>
              <a:rPr lang="en-US" dirty="0">
                <a:solidFill>
                  <a:schemeClr val="dk1"/>
                </a:solidFill>
                <a:ea typeface="Public Sans"/>
                <a:cs typeface="Public Sans"/>
                <a:sym typeface="Public Sans"/>
              </a:rPr>
              <a:t>door José </a:t>
            </a:r>
            <a:r>
              <a:rPr lang="en-US" dirty="0" err="1">
                <a:solidFill>
                  <a:schemeClr val="dk1"/>
                </a:solidFill>
                <a:ea typeface="Public Sans"/>
                <a:cs typeface="Public Sans"/>
                <a:sym typeface="Public Sans"/>
              </a:rPr>
              <a:t>Jóvena </a:t>
            </a:r>
            <a:r>
              <a:rPr lang="en-US" dirty="0">
                <a:solidFill>
                  <a:schemeClr val="dk1"/>
                </a:solidFill>
                <a:ea typeface="Public Sans"/>
                <a:cs typeface="Public Sans"/>
                <a:sym typeface="Public Sans"/>
              </a:rPr>
              <a:t>via een </a:t>
            </a:r>
            <a:r>
              <a:rPr lang="en-US" dirty="0">
                <a:solidFill>
                  <a:schemeClr val="dk1"/>
                </a:solidFill>
                <a:ea typeface="Public Sans"/>
                <a:cs typeface="Public Sans"/>
                <a:sym typeface="Public Sans"/>
                <a:hlinkClick r:id="rId16"/>
              </a:rPr>
              <a:t>Unsplash-licentie</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Vraag zes: </a:t>
            </a:r>
            <a:r>
              <a:rPr lang="en-US" dirty="0">
                <a:solidFill>
                  <a:schemeClr val="dk1"/>
                </a:solidFill>
                <a:ea typeface="Public Sans"/>
                <a:cs typeface="Public Sans"/>
                <a:sym typeface="Public Sans"/>
                <a:hlinkClick r:id="rId17"/>
              </a:rPr>
              <a:t>Recycling </a:t>
            </a:r>
            <a:r>
              <a:rPr lang="en-US" dirty="0">
                <a:solidFill>
                  <a:schemeClr val="dk1"/>
                </a:solidFill>
                <a:ea typeface="Public Sans"/>
                <a:cs typeface="Public Sans"/>
                <a:sym typeface="Public Sans"/>
              </a:rPr>
              <a:t>door Andy Arthur is gelicentieerd </a:t>
            </a:r>
            <a:r>
              <a:rPr lang="en-US" dirty="0">
                <a:solidFill>
                  <a:schemeClr val="dk1"/>
                </a:solidFill>
                <a:ea typeface="Public Sans"/>
                <a:cs typeface="Public Sans"/>
                <a:sym typeface="Public Sans"/>
                <a:hlinkClick r:id="rId9"/>
              </a:rPr>
              <a:t>onder CC BY 2.0.</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zeven: </a:t>
            </a:r>
            <a:r>
              <a:rPr lang="en-US" dirty="0">
                <a:solidFill>
                  <a:schemeClr val="dk1"/>
                </a:solidFill>
                <a:ea typeface="Public Sans"/>
                <a:cs typeface="Public Sans"/>
                <a:sym typeface="Public Sans"/>
                <a:hlinkClick r:id="rId18"/>
              </a:rPr>
              <a:t>Data-Analytics </a:t>
            </a:r>
            <a:r>
              <a:rPr lang="en-US" dirty="0">
                <a:solidFill>
                  <a:schemeClr val="dk1"/>
                </a:solidFill>
                <a:ea typeface="Public Sans"/>
                <a:cs typeface="Public Sans"/>
                <a:sym typeface="Public Sans"/>
              </a:rPr>
              <a:t>door </a:t>
            </a:r>
            <a:r>
              <a:rPr lang="en-US" dirty="0" err="1">
                <a:solidFill>
                  <a:schemeClr val="dk1"/>
                </a:solidFill>
                <a:ea typeface="Public Sans"/>
                <a:cs typeface="Public Sans"/>
                <a:sym typeface="Public Sans"/>
              </a:rPr>
              <a:t>Learntek </a:t>
            </a:r>
            <a:r>
              <a:rPr lang="en-US" dirty="0">
                <a:solidFill>
                  <a:schemeClr val="dk1"/>
                </a:solidFill>
                <a:ea typeface="Public Sans"/>
                <a:cs typeface="Public Sans"/>
                <a:sym typeface="Public Sans"/>
              </a:rPr>
              <a:t>valt onder </a:t>
            </a:r>
            <a:r>
              <a:rPr lang="en-US" dirty="0">
                <a:solidFill>
                  <a:schemeClr val="dk1"/>
                </a:solidFill>
                <a:ea typeface="Public Sans"/>
                <a:cs typeface="Public Sans"/>
                <a:sym typeface="Public Sans"/>
                <a:hlinkClick r:id="rId19"/>
              </a:rPr>
              <a:t>CC0 1.0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Vraag acht: </a:t>
            </a:r>
            <a:r>
              <a:rPr lang="en-US" sz="1200" dirty="0">
                <a:solidFill>
                  <a:schemeClr val="dk1"/>
                </a:solidFill>
                <a:ea typeface="Public Sans"/>
                <a:cs typeface="Public Sans"/>
                <a:sym typeface="Public Sans"/>
                <a:hlinkClick r:id="rId20"/>
              </a:rPr>
              <a:t>Blockchains </a:t>
            </a:r>
            <a:r>
              <a:rPr lang="en-US" sz="1200" dirty="0">
                <a:solidFill>
                  <a:schemeClr val="dk1"/>
                </a:solidFill>
                <a:ea typeface="Public Sans"/>
                <a:cs typeface="Public Sans"/>
                <a:sym typeface="Public Sans"/>
              </a:rPr>
              <a:t>door Mario A.P. valt onder de licentie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negen: </a:t>
            </a:r>
            <a:r>
              <a:rPr lang="en-US" dirty="0">
                <a:solidFill>
                  <a:schemeClr val="dk1"/>
                </a:solidFill>
                <a:ea typeface="Public Sans"/>
                <a:cs typeface="Public Sans"/>
                <a:sym typeface="Public Sans"/>
                <a:hlinkClick r:id="rId21"/>
              </a:rPr>
              <a:t>persoon die planten in hangende potten zet </a:t>
            </a:r>
            <a:r>
              <a:rPr lang="en-US" dirty="0">
                <a:solidFill>
                  <a:schemeClr val="dk1"/>
                </a:solidFill>
                <a:ea typeface="Public Sans"/>
                <a:cs typeface="Public Sans"/>
                <a:sym typeface="Public Sans"/>
              </a:rPr>
              <a:t>door Daniel Funes Fuentes valt onder een </a:t>
            </a:r>
            <a:r>
              <a:rPr lang="en-US" dirty="0" err="1">
                <a:solidFill>
                  <a:schemeClr val="dk1"/>
                </a:solidFill>
                <a:ea typeface="Public Sans"/>
                <a:cs typeface="Public Sans"/>
                <a:sym typeface="Public Sans"/>
                <a:hlinkClick r:id="rId16"/>
              </a:rPr>
              <a:t>Unsplash</a:t>
            </a:r>
            <a:r>
              <a:rPr lang="en-US" dirty="0">
                <a:solidFill>
                  <a:schemeClr val="dk1"/>
                </a:solidFill>
                <a:ea typeface="Public Sans"/>
                <a:cs typeface="Public Sans"/>
                <a:sym typeface="Public Sans"/>
                <a:hlinkClick r:id="rId16"/>
              </a:rPr>
              <a:t>-licentie</a:t>
            </a:r>
            <a:r>
              <a:rPr lang="en-US" dirty="0">
                <a:solidFill>
                  <a:schemeClr val="dk1"/>
                </a:solidFill>
                <a:ea typeface="Public Sans"/>
                <a:cs typeface="Public Sans"/>
                <a:sym typeface="Public Sans"/>
              </a:rPr>
              <a:t>. </a:t>
            </a:r>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29</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Onze verkenning van circulariteit is gestructureerd aan de hand van negen vragen. Neem even de tijd om over elke vraag na te denken, voordat u naar de volgende dia gaat. </a:t>
            </a:r>
          </a:p>
          <a:p>
            <a:pPr latinLnBrk="0"/>
            <a:endParaRPr lang="en-GB" sz="1200" noProof="0" dirty="0">
              <a:solidFill>
                <a:srgbClr val="2B2C30"/>
              </a:solidFill>
              <a:sym typeface="Public Sans"/>
            </a:endParaRPr>
          </a:p>
          <a:p>
            <a:pPr latinLnBrk="0"/>
            <a:r>
              <a:rPr lang="en-GB" sz="1200" dirty="0">
                <a:solidFill>
                  <a:srgbClr val="2B2C30"/>
                </a:solidFill>
                <a:sym typeface="Public Sans"/>
              </a:rPr>
              <a:t>U kunt elke vraag achtereenvolgens doorlopen. U kunt ook via het menu een bepaalde vraag selecteren die u eerst wilt onderzoeken.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484773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54B69-0203-F9BF-B499-1353677C4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F9463-E3C2-00D4-71A5-CA8BF619C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25085-42F5-01C2-0689-94426CAA5E2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latinLnBrk="0"/>
            <a:r>
              <a:rPr lang="en-US" dirty="0">
                <a:solidFill>
                  <a:schemeClr val="dk1"/>
                </a:solidFill>
                <a:ea typeface="Public Sans"/>
                <a:cs typeface="Public Sans"/>
                <a:sym typeface="Public Sans"/>
              </a:rPr>
              <a:t>De volgende bronnen zijn gebruikt om deze presentatie samen te stellen: </a:t>
            </a: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Bl</a:t>
            </a:r>
            <a:r>
              <a:rPr lang="en-US" i="1" dirty="0">
                <a:solidFill>
                  <a:schemeClr val="dk1"/>
                </a:solidFill>
                <a:ea typeface="Public Sans"/>
                <a:cs typeface="Public Sans"/>
                <a:sym typeface="Public Sans"/>
              </a:rPr>
              <a:t>ot</a:t>
            </a:r>
            <a:r>
              <a:rPr lang="en-US" dirty="0">
                <a:solidFill>
                  <a:schemeClr val="dk1"/>
                </a:solidFill>
                <a:ea typeface="Public Sans"/>
                <a:cs typeface="Public Sans"/>
                <a:sym typeface="Public Sans"/>
              </a:rPr>
              <a:t>, E., Bergeling, E., Watkins, E. &amp; Marchetti, E. (juni 2024) </a:t>
            </a:r>
            <a:r>
              <a:rPr lang="en-US" i="1" dirty="0">
                <a:solidFill>
                  <a:schemeClr val="dk1"/>
                </a:solidFill>
                <a:ea typeface="Public Sans"/>
                <a:cs typeface="Public Sans"/>
                <a:sym typeface="Public Sans"/>
              </a:rPr>
              <a:t>Circularity Strategies and Sustainable Resource Management to safeguard the Clean Energy Transition.</a:t>
            </a:r>
            <a:r>
              <a:rPr lang="en-US" dirty="0">
                <a:solidFill>
                  <a:schemeClr val="dk1"/>
                </a:solidFill>
                <a:ea typeface="Public Sans"/>
                <a:cs typeface="Public Sans"/>
                <a:sym typeface="Public Sans"/>
              </a:rPr>
              <a:t> Instituut voor Europees Milieubeleid (IEEP). </a:t>
            </a:r>
            <a:r>
              <a:rPr lang="en-US" u="sng" dirty="0">
                <a:solidFill>
                  <a:schemeClr val="hlink"/>
                </a:solidFill>
                <a:latin typeface="Public Sans"/>
                <a:ea typeface="Public Sans"/>
                <a:cs typeface="Public Sans"/>
                <a:sym typeface="Public Sans"/>
                <a:hlinkClick r:id="rId3"/>
              </a:rPr>
              <a:t>https://circulareconomy.europa.eu/platform/en/knowledge/circularity-strategies-and-sustainable-resource-management-safeguard-clean-energy-transition</a:t>
            </a:r>
            <a:endParaRPr lang="en-US" dirty="0">
              <a:latin typeface="Public Sans"/>
              <a:ea typeface="Public Sans"/>
              <a:cs typeface="Public Sans"/>
              <a:sym typeface="Public Sans"/>
            </a:endParaRP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Gate C &amp; Gravis, L. (2023) </a:t>
            </a:r>
            <a:r>
              <a:rPr lang="en-US" i="1" dirty="0">
                <a:solidFill>
                  <a:schemeClr val="dk1"/>
                </a:solidFill>
                <a:ea typeface="Public Sans"/>
                <a:cs typeface="Public Sans"/>
                <a:sym typeface="Public Sans"/>
              </a:rPr>
              <a:t>Voor een circulaire energietransitie: actieplan voor de industrie, beleidsmakers en investeerders. </a:t>
            </a:r>
            <a:r>
              <a:rPr lang="en-US" dirty="0">
                <a:solidFill>
                  <a:schemeClr val="dk1"/>
                </a:solidFill>
                <a:ea typeface="Public Sans"/>
                <a:cs typeface="Public Sans"/>
                <a:sym typeface="Public Sans"/>
              </a:rPr>
              <a:t>Green Purposes Company &amp; Gate C. </a:t>
            </a:r>
            <a:endParaRPr lang="en-US" i="1"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hlinkClick r:id="rId4"/>
              </a:rPr>
              <a:t>https://circulareconomy.europa.eu/platform/sites/default/files/2023-06/Circular-energy-transition.pdf</a:t>
            </a:r>
            <a:r>
              <a:rPr lang="en-US" dirty="0">
                <a:solidFill>
                  <a:schemeClr val="dk1"/>
                </a:solidFill>
                <a:ea typeface="Public Sans"/>
                <a:cs typeface="Public Sans"/>
                <a:sym typeface="Public Sans"/>
              </a:rPr>
              <a:t> </a:t>
            </a:r>
          </a:p>
          <a:p>
            <a:pPr marR="0" lvl="0" algn="l" rtl="0" latinLnBrk="0">
              <a:spcBef>
                <a:spcPts val="0"/>
              </a:spcBef>
              <a:spcAft>
                <a:spcPts val="0"/>
              </a:spcAft>
            </a:pPr>
            <a:endParaRPr lang="en-US" dirty="0">
              <a:solidFill>
                <a:srgbClr val="000000"/>
              </a:solidFill>
              <a:ea typeface="Public Sans"/>
              <a:cs typeface="Public Sans"/>
              <a:sym typeface="Public Sans"/>
            </a:endParaRPr>
          </a:p>
          <a:p>
            <a:pPr marR="0" lvl="0" algn="l" rtl="0" latinLnBrk="0">
              <a:spcBef>
                <a:spcPts val="0"/>
              </a:spcBef>
              <a:spcAft>
                <a:spcPts val="0"/>
              </a:spcAft>
            </a:pPr>
            <a:endParaRPr lang="en-US" dirty="0">
              <a:solidFill>
                <a:schemeClr val="dk1"/>
              </a:solidFill>
              <a:ea typeface="Calibri"/>
              <a:cs typeface="Calibri"/>
              <a:sym typeface="Calibri"/>
            </a:endParaRPr>
          </a:p>
          <a:p>
            <a:pPr latinLnBrk="0"/>
            <a:endParaRPr lang="en-GB" dirty="0"/>
          </a:p>
          <a:p>
            <a:endParaRPr lang="en-BE" dirty="0"/>
          </a:p>
        </p:txBody>
      </p:sp>
      <p:sp>
        <p:nvSpPr>
          <p:cNvPr id="4" name="Slide Number Placeholder 3">
            <a:extLst>
              <a:ext uri="{FF2B5EF4-FFF2-40B4-BE49-F238E27FC236}">
                <a16:creationId xmlns:a16="http://schemas.microsoft.com/office/drawing/2014/main" id="{46BDCE96-8F29-4E17-B80F-35319575A659}"/>
              </a:ext>
            </a:extLst>
          </p:cNvPr>
          <p:cNvSpPr>
            <a:spLocks noGrp="1"/>
          </p:cNvSpPr>
          <p:nvPr>
            <p:ph type="sldNum" sz="quarter" idx="5"/>
          </p:nvPr>
        </p:nvSpPr>
        <p:spPr/>
        <p:txBody>
          <a:bodyPr/>
          <a:lstStyle/>
          <a:p>
            <a:fld id="{F08FC7D2-309F-4B1D-AF63-DB3D4B544859}" type="slidenum">
              <a:rPr lang="ko-KR" altLang="en-US" smtClean="0"/>
              <a:t>30</a:t>
            </a:fld>
            <a:endParaRPr lang="ko-KR" altLang="en-US"/>
          </a:p>
        </p:txBody>
      </p:sp>
    </p:spTree>
    <p:extLst>
      <p:ext uri="{BB962C8B-B14F-4D97-AF65-F5344CB8AC3E}">
        <p14:creationId xmlns:p14="http://schemas.microsoft.com/office/powerpoint/2010/main" val="839818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Bedankt!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31</a:t>
            </a:fld>
            <a:endParaRPr lang="ko-KR" altLang="en-US"/>
          </a:p>
        </p:txBody>
      </p:sp>
    </p:spTree>
    <p:extLst>
      <p:ext uri="{BB962C8B-B14F-4D97-AF65-F5344CB8AC3E}">
        <p14:creationId xmlns:p14="http://schemas.microsoft.com/office/powerpoint/2010/main" val="415896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Negen vragen over </a:t>
            </a:r>
            <a:r>
              <a:rPr lang="en-GB" sz="1200" b="1" kern="1200" noProof="0" dirty="0" err="1">
                <a:solidFill>
                  <a:schemeClr val="bg1"/>
                </a:solidFill>
                <a:latin typeface="+mn-lt"/>
                <a:ea typeface="Public Sans"/>
                <a:cs typeface="Public Sans"/>
                <a:sym typeface="Public Sans"/>
              </a:rPr>
              <a:t>energiedigitalisering </a:t>
            </a:r>
            <a:r>
              <a:rPr lang="en-GB" sz="1200" b="1" kern="1200" noProof="0" dirty="0">
                <a:solidFill>
                  <a:schemeClr val="bg1"/>
                </a:solidFill>
                <a:latin typeface="+mn-lt"/>
                <a:ea typeface="Public Sans"/>
                <a:cs typeface="Public Sans"/>
                <a:sym typeface="Public Sans"/>
              </a:rPr>
              <a:t>en circulariteit </a:t>
            </a:r>
            <a:endParaRPr lang="en-GB" sz="1050" kern="1200" noProof="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Wat is de circulaire economie en hoe is deze van toepassing op de energiesector?</a:t>
            </a:r>
          </a:p>
          <a:p>
            <a:pPr marL="342900" indent="-342900" latinLnBrk="0">
              <a:buFont typeface="+mj-lt"/>
              <a:buAutoNum type="arabicPeriod"/>
            </a:pPr>
            <a:r>
              <a:rPr lang="en-GB" sz="1200" noProof="0" dirty="0">
                <a:ea typeface="Public Sans"/>
                <a:cs typeface="Public Sans"/>
                <a:sym typeface="Public Sans"/>
              </a:rPr>
              <a:t>Hoe ondersteunt de Europese Unie circulariteit in de energiesector?</a:t>
            </a:r>
          </a:p>
          <a:p>
            <a:pPr marL="342900" indent="-342900" latinLnBrk="0">
              <a:buFont typeface="+mj-lt"/>
              <a:buAutoNum type="arabicPeriod"/>
            </a:pPr>
            <a:r>
              <a:rPr lang="en-GB" sz="1200" noProof="0" dirty="0">
                <a:ea typeface="Public Sans"/>
                <a:cs typeface="Public Sans"/>
                <a:sym typeface="Public Sans"/>
              </a:rPr>
              <a:t>Hoe verandert digitalisering de energiesector?</a:t>
            </a:r>
          </a:p>
          <a:p>
            <a:pPr marL="342900" indent="-342900" latinLnBrk="0">
              <a:buFont typeface="+mj-lt"/>
              <a:buAutoNum type="arabicPeriod"/>
            </a:pPr>
            <a:r>
              <a:rPr lang="en-GB" sz="1200" noProof="0" dirty="0">
                <a:ea typeface="Public Sans"/>
                <a:cs typeface="Public Sans"/>
                <a:sym typeface="Public Sans"/>
              </a:rPr>
              <a:t>Hoe werken circulariteit en digitalisering samen om een duurzame toekomst te realiseren?</a:t>
            </a:r>
          </a:p>
          <a:p>
            <a:pPr marL="342900" indent="-342900" latinLnBrk="0">
              <a:buFont typeface="+mj-lt"/>
              <a:buAutoNum type="arabicPeriod"/>
            </a:pPr>
            <a:r>
              <a:rPr lang="en-GB" sz="1200" dirty="0">
                <a:ea typeface="Public Sans"/>
                <a:cs typeface="Public Sans"/>
                <a:sym typeface="Public Sans"/>
              </a:rPr>
              <a:t>Hoe kunnen de principes van de circulaire economie worden toegepast om de efficiëntie van hulpbronnen in de energiesector te maximaliseren?</a:t>
            </a:r>
          </a:p>
          <a:p>
            <a:pPr marL="342900" indent="-342900" latinLnBrk="0">
              <a:buFont typeface="+mj-lt"/>
              <a:buAutoNum type="arabicPeriod"/>
            </a:pPr>
            <a:r>
              <a:rPr lang="en-GB" sz="1200" dirty="0">
                <a:ea typeface="Public Sans"/>
                <a:cs typeface="Public Sans"/>
                <a:sym typeface="Public Sans"/>
              </a:rPr>
              <a:t>Hoe kan circulariteit worden toegepast op hernieuwbare energie en energieopslagtechnologieën?</a:t>
            </a:r>
          </a:p>
          <a:p>
            <a:pPr marL="342900" indent="-342900" latinLnBrk="0">
              <a:buFont typeface="+mj-lt"/>
              <a:buAutoNum type="arabicPeriod"/>
            </a:pPr>
            <a:r>
              <a:rPr lang="en-GB" sz="1200" dirty="0">
                <a:ea typeface="Public Sans"/>
                <a:cs typeface="Public Sans"/>
                <a:sym typeface="Public Sans"/>
              </a:rPr>
              <a:t>Hoe veranderen digitale technologieën de energiesector?</a:t>
            </a:r>
          </a:p>
          <a:p>
            <a:pPr marL="342900" indent="-342900" latinLnBrk="0">
              <a:buFont typeface="+mj-lt"/>
              <a:buAutoNum type="arabicPeriod"/>
            </a:pPr>
            <a:r>
              <a:rPr lang="en-GB" sz="1200" dirty="0">
                <a:ea typeface="Public Sans"/>
                <a:cs typeface="Public Sans"/>
                <a:sym typeface="Public Sans"/>
              </a:rPr>
              <a:t>Hoe kan blockchaintechnologie de energiesector ten goede komen?</a:t>
            </a:r>
          </a:p>
          <a:p>
            <a:pPr marL="342900" indent="-342900" latinLnBrk="0">
              <a:buFont typeface="+mj-lt"/>
              <a:buAutoNum type="arabicPeriod"/>
            </a:pPr>
            <a:r>
              <a:rPr lang="en-GB" sz="1200" dirty="0">
                <a:ea typeface="Public Sans"/>
                <a:cs typeface="Public Sans"/>
                <a:sym typeface="Public Sans"/>
              </a:rPr>
              <a:t>Hoe worden circulariteit en digitalisering gecombineerd in de energiesector?</a:t>
            </a:r>
          </a:p>
          <a:p>
            <a:pPr marL="342900" indent="-342900" latinLnBrk="0">
              <a:buFont typeface="+mj-lt"/>
              <a:buAutoNum type="arabicPeriod"/>
            </a:pPr>
            <a:endParaRPr lang="en-GB"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43258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De circulaire economie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Wat is de circulaire economie en hoe is deze van toepassing op de energiesector?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187648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De circulaire economie </a:t>
            </a:r>
            <a:endParaRPr lang="en-US" sz="1050" kern="1200" dirty="0">
              <a:solidFill>
                <a:schemeClr val="bg1"/>
              </a:solidFill>
              <a:latin typeface="+mn-lt"/>
              <a:ea typeface="+mn-ea"/>
              <a:cs typeface="+mn-cs"/>
            </a:endParaRPr>
          </a:p>
          <a:p>
            <a:pPr latinLnBrk="0"/>
            <a:r>
              <a:rPr lang="en-GB" sz="1200" noProof="0" dirty="0">
                <a:ea typeface="Public Sans"/>
                <a:cs typeface="Public Sans"/>
                <a:sym typeface="Public Sans"/>
              </a:rPr>
              <a:t>In de context van de energiesector betekent de circulaire economie een verschuiving van het model 'winnen, produceren, gebruiken </a:t>
            </a:r>
            <a:r>
              <a:rPr lang="en-GB" sz="1200" dirty="0">
                <a:ea typeface="Public Sans"/>
                <a:cs typeface="Public Sans"/>
                <a:sym typeface="Public Sans"/>
              </a:rPr>
              <a:t>en </a:t>
            </a:r>
            <a:r>
              <a:rPr lang="en-GB" sz="1200" noProof="0" dirty="0" err="1">
                <a:ea typeface="Public Sans"/>
                <a:cs typeface="Public Sans"/>
                <a:sym typeface="Public Sans"/>
              </a:rPr>
              <a:t>weggooien</a:t>
            </a:r>
            <a:r>
              <a:rPr lang="en-GB" sz="1200" noProof="0" dirty="0">
                <a:ea typeface="Public Sans"/>
                <a:cs typeface="Public Sans"/>
                <a:sym typeface="Public Sans"/>
              </a:rPr>
              <a:t>'. De circulaire economie legt de nadruk op het minimaliseren van afval en het maximaliseren van het gebruik van hulpbronnen.</a:t>
            </a:r>
          </a:p>
          <a:p>
            <a:pPr latinLnBrk="0"/>
            <a:endParaRPr lang="en-GB" sz="1200" dirty="0">
              <a:ea typeface="Public Sans"/>
              <a:cs typeface="Public Sans"/>
              <a:sym typeface="Public Sans"/>
            </a:endParaRPr>
          </a:p>
          <a:p>
            <a:pPr latinLnBrk="0"/>
            <a:r>
              <a:rPr lang="en-GB" sz="1200" dirty="0">
                <a:ea typeface="Public Sans"/>
                <a:cs typeface="Public Sans"/>
                <a:sym typeface="Public Sans"/>
              </a:rPr>
              <a:t>De levensduur van energietechnologieën kan worden gemaximaliseerd door afvalproductie te minimaliseren en waardevolle materialen terug te winnen. </a:t>
            </a:r>
            <a:r>
              <a:rPr lang="en-GB" sz="1200" dirty="0"/>
              <a:t>Circulariteit helpt de impact op het milieu te verminderen en ondersteunt de transitie naar een duurzamer en veerkrachtiger </a:t>
            </a:r>
            <a:r>
              <a:rPr lang="en-GB" sz="1200" dirty="0" err="1"/>
              <a:t>energiesysteem</a:t>
            </a:r>
            <a:r>
              <a:rPr lang="en-GB" sz="1200" dirty="0"/>
              <a:t>. </a:t>
            </a:r>
          </a:p>
          <a:p>
            <a:pPr latinLnBrk="0"/>
            <a:endParaRPr lang="en-GB" sz="1200" dirty="0"/>
          </a:p>
          <a:p>
            <a:pPr latinLnBrk="0"/>
            <a:r>
              <a:rPr lang="en-GB" sz="1200" dirty="0"/>
              <a:t>Digitale technologieën, zoals data-analyse, slimme netwerken en blockchain, spelen een cruciale rol bij het mogelijk maken en optimaliseren van circulariteitsstrategieën in de energiesector. </a:t>
            </a: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396745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De circulaire economie </a:t>
            </a:r>
            <a:endParaRPr lang="en-US" sz="1050" kern="1200" dirty="0">
              <a:solidFill>
                <a:schemeClr val="bg1"/>
              </a:solidFill>
              <a:latin typeface="+mn-lt"/>
              <a:ea typeface="+mn-ea"/>
              <a:cs typeface="+mn-cs"/>
            </a:endParaRPr>
          </a:p>
          <a:p>
            <a:pPr latinLnBrk="0"/>
            <a:r>
              <a:rPr lang="en-GB" sz="1200" noProof="0" dirty="0">
                <a:ea typeface="Public Sans"/>
                <a:cs typeface="Public Sans"/>
                <a:sym typeface="Public Sans"/>
              </a:rPr>
              <a:t>De kernprincipes van de circulaire economie zijn:</a:t>
            </a:r>
          </a:p>
          <a:p>
            <a:pPr latinLnBrk="0"/>
            <a:endParaRPr lang="en-GB" sz="1200" noProof="0" dirty="0">
              <a:ea typeface="Public Sans"/>
              <a:cs typeface="Public Sans"/>
              <a:sym typeface="Public Sans"/>
            </a:endParaRPr>
          </a:p>
          <a:p>
            <a:pPr latinLnBrk="0"/>
            <a:r>
              <a:rPr lang="en-GB" sz="1200" b="1" noProof="0" dirty="0">
                <a:ea typeface="Public Sans"/>
                <a:cs typeface="Public Sans"/>
                <a:sym typeface="Public Sans"/>
              </a:rPr>
              <a:t>Verminderen: </a:t>
            </a:r>
            <a:r>
              <a:rPr lang="en-GB" sz="1200" noProof="0" dirty="0">
                <a:ea typeface="Public Sans"/>
                <a:cs typeface="Public Sans"/>
                <a:sym typeface="Public Sans"/>
              </a:rPr>
              <a:t>Minimaliseer energieverbruik en afval door middel van: </a:t>
            </a:r>
          </a:p>
          <a:p>
            <a:pPr latinLnBrk="0"/>
            <a:endParaRPr lang="en-GB" sz="1200" noProof="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	</a:t>
            </a:r>
            <a:r>
              <a:rPr lang="en-GB" sz="1200" noProof="0" dirty="0">
                <a:ea typeface="Public Sans"/>
                <a:cs typeface="Public Sans"/>
                <a:sym typeface="Public Sans"/>
              </a:rPr>
              <a:t>Maatregelen voor </a:t>
            </a:r>
            <a:r>
              <a:rPr lang="en-GB" sz="1200" noProof="0" dirty="0" err="1">
                <a:ea typeface="Public Sans"/>
                <a:cs typeface="Public Sans"/>
                <a:sym typeface="Public Sans"/>
              </a:rPr>
              <a:t>energie</a:t>
            </a:r>
            <a:r>
              <a:rPr lang="en-GB" sz="1200" noProof="0" dirty="0">
                <a:ea typeface="Public Sans"/>
                <a:cs typeface="Public Sans"/>
                <a:sym typeface="Public Sans"/>
              </a:rPr>
              <a:t>-efficiëntie.</a:t>
            </a:r>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	Het stimuleren van energieverbruik tijdens daluren.</a:t>
            </a:r>
          </a:p>
          <a:p>
            <a:pPr marL="342900" indent="-342900" latinLnBrk="0">
              <a:buFont typeface="Arial" panose="020B0604020202020204" pitchFamily="34" charset="0"/>
              <a:buChar char="•"/>
            </a:pPr>
            <a:r>
              <a:rPr lang="en-GB" sz="1200" dirty="0">
                <a:ea typeface="Public Sans"/>
                <a:cs typeface="Public Sans"/>
                <a:sym typeface="Public Sans"/>
              </a:rPr>
              <a:t>	</a:t>
            </a:r>
            <a:r>
              <a:rPr lang="en-GB" sz="1200" noProof="0" dirty="0" err="1">
                <a:ea typeface="Public Sans"/>
                <a:cs typeface="Public Sans"/>
                <a:sym typeface="Public Sans"/>
              </a:rPr>
              <a:t>Het toepassen van </a:t>
            </a:r>
            <a:r>
              <a:rPr lang="en-GB" sz="1200" noProof="0" dirty="0">
                <a:ea typeface="Public Sans"/>
                <a:cs typeface="Public Sans"/>
                <a:sym typeface="Public Sans"/>
              </a:rPr>
              <a:t>duurzame energietechnologieën.</a:t>
            </a:r>
          </a:p>
          <a:p>
            <a:pPr latinLnBrk="0"/>
            <a:endParaRPr lang="en-GB" sz="1200" dirty="0">
              <a:ea typeface="Public Sans"/>
              <a:cs typeface="Public Sans"/>
              <a:sym typeface="Public Sans"/>
            </a:endParaRPr>
          </a:p>
          <a:p>
            <a:pPr latinLnBrk="0"/>
            <a:r>
              <a:rPr lang="en-GB" sz="1200" b="1" dirty="0">
                <a:ea typeface="Public Sans"/>
                <a:cs typeface="Public Sans"/>
                <a:sym typeface="Public Sans"/>
              </a:rPr>
              <a:t>Hergebruik: </a:t>
            </a:r>
            <a:r>
              <a:rPr lang="en-GB" sz="1200" dirty="0">
                <a:ea typeface="Public Sans"/>
                <a:cs typeface="Public Sans"/>
                <a:sym typeface="Public Sans"/>
              </a:rPr>
              <a:t>Energie-infrastructuur en -componenten hergebruiken of nieuwe toepassingen ervoor vinden. Bijvoorbeeld:</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Hergebruik van afgedankte windturbinebladen voor voetgangersbruggen.</a:t>
            </a:r>
          </a:p>
          <a:p>
            <a:pPr marL="342900" indent="-342900" latinLnBrk="0">
              <a:buFont typeface="Arial" panose="020B0604020202020204" pitchFamily="34" charset="0"/>
              <a:buChar char="•"/>
            </a:pPr>
            <a:r>
              <a:rPr lang="en-GB" sz="1200" dirty="0">
                <a:ea typeface="Public Sans"/>
                <a:cs typeface="Public Sans"/>
                <a:sym typeface="Public Sans"/>
              </a:rPr>
              <a:t>Gebruik accu's van elektrische voertuigen voor energieopslag op netwerkschaal.</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24701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De circulaire economie </a:t>
            </a:r>
            <a:endParaRPr lang="en-US" sz="1050" kern="1200" dirty="0">
              <a:solidFill>
                <a:schemeClr val="bg1"/>
              </a:solidFill>
              <a:latin typeface="+mn-lt"/>
              <a:ea typeface="+mn-ea"/>
              <a:cs typeface="+mn-cs"/>
            </a:endParaRPr>
          </a:p>
          <a:p>
            <a:pPr latinLnBrk="0"/>
            <a:endParaRPr lang="en-GB" sz="1200" dirty="0">
              <a:ea typeface="Public Sans"/>
              <a:cs typeface="Public Sans"/>
              <a:sym typeface="Public Sans"/>
            </a:endParaRPr>
          </a:p>
          <a:p>
            <a:pPr latinLnBrk="0"/>
            <a:r>
              <a:rPr lang="en-GB" sz="1200" b="1" dirty="0">
                <a:ea typeface="Public Sans"/>
                <a:cs typeface="Public Sans"/>
                <a:sym typeface="Public Sans"/>
              </a:rPr>
              <a:t>Recycleren: </a:t>
            </a:r>
            <a:r>
              <a:rPr lang="en-GB" sz="1200" dirty="0">
                <a:ea typeface="Public Sans"/>
                <a:cs typeface="Public Sans"/>
                <a:sym typeface="Public Sans"/>
              </a:rPr>
              <a:t>waardevolle materialen terugwinnen uit afgedankte energietechnologieën. </a:t>
            </a:r>
            <a:r>
              <a:rPr lang="en-GB" sz="1200" dirty="0" err="1">
                <a:ea typeface="Public Sans"/>
                <a:cs typeface="Public Sans"/>
                <a:sym typeface="Public Sans"/>
              </a:rPr>
              <a:t>Bijvoorbeeld</a:t>
            </a:r>
            <a:r>
              <a:rPr lang="en-GB" sz="1200" dirty="0">
                <a:ea typeface="Public Sans"/>
                <a:cs typeface="Public Sans"/>
                <a:sym typeface="Public Sans"/>
              </a:rPr>
              <a:t>: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Recycle zonnepanelen.</a:t>
            </a:r>
          </a:p>
          <a:p>
            <a:pPr marL="342900" indent="-342900" latinLnBrk="0">
              <a:buFont typeface="Arial" panose="020B0604020202020204" pitchFamily="34" charset="0"/>
              <a:buChar char="•"/>
            </a:pPr>
            <a:r>
              <a:rPr lang="en-GB" sz="1200" dirty="0">
                <a:ea typeface="Public Sans"/>
                <a:cs typeface="Public Sans"/>
                <a:sym typeface="Public Sans"/>
              </a:rPr>
              <a:t>Terugwinning van zeldzame aardmetalen uit windturbines.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97892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Initiatieven van de Europese Unie ter bevordering van circulariteit in de energiesector</a:t>
            </a:r>
          </a:p>
          <a:p>
            <a:pPr algn="ctr" latinLnBrk="0"/>
            <a:r>
              <a:rPr lang="en-US" sz="1200" i="1" dirty="0">
                <a:solidFill>
                  <a:schemeClr val="accent2"/>
                </a:solidFill>
              </a:rPr>
              <a:t>Hoe ondersteunt de Europese Unie circulariteit in de energiesector?</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3935811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3" name="TextBox 2">
            <a:extLst>
              <a:ext uri="{FF2B5EF4-FFF2-40B4-BE49-F238E27FC236}">
                <a16:creationId xmlns:a16="http://schemas.microsoft.com/office/drawing/2014/main" id="{3FF2DCE0-FF8D-4ED2-3C1F-16DB811E499D}"/>
              </a:ext>
            </a:extLst>
          </p:cNvPr>
          <p:cNvSpPr txBox="1"/>
          <p:nvPr userDrawn="1"/>
        </p:nvSpPr>
        <p:spPr>
          <a:xfrm>
            <a:off x="2403231" y="5879145"/>
            <a:ext cx="5181600" cy="861774"/>
          </a:xfrm>
          <a:prstGeom prst="rect">
            <a:avLst/>
          </a:prstGeom>
          <a:noFill/>
        </p:spPr>
        <p:txBody>
          <a:bodyPr wrap="square" rtlCol="0">
            <a:spAutoFit/>
          </a:bodyPr>
          <a:lstStyle/>
          <a:p>
            <a:pPr latinLnBrk="0" hangingPunct="0"/>
            <a:r>
              <a:rPr lang="nl-NL" sz="1000" b="0" i="0" kern="1200" noProof="1">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nl-NL" sz="1000" b="0" i="0" u="sng" kern="1200" noProof="1">
                <a:solidFill>
                  <a:schemeClr val="tx1"/>
                </a:solidFill>
                <a:effectLst/>
                <a:latin typeface="+mn-lt"/>
                <a:ea typeface="+mn-ea"/>
                <a:cs typeface="+mn-cs"/>
                <a:hlinkClick r:id="rId3" tooltip="Original URL: https://creativecommons.org/licenses/by-sa/4.0/deed.en. Click or tap if you trust this link."/>
              </a:rPr>
              <a:t>onder CC BY-SA 4.0, </a:t>
            </a:r>
            <a:r>
              <a:rPr lang="nl-NL" sz="1000" b="0" i="0" kern="1200" noProof="1">
                <a:solidFill>
                  <a:schemeClr val="tx1"/>
                </a:solidFill>
                <a:effectLst/>
                <a:latin typeface="+mn-lt"/>
                <a:ea typeface="+mn-ea"/>
                <a:cs typeface="+mn-cs"/>
              </a:rPr>
              <a:t>tenzij anders vermeld. </a:t>
            </a:r>
            <a:endParaRPr lang="nl-NL" sz="1000" noProof="1"/>
          </a:p>
        </p:txBody>
      </p:sp>
      <p:pic>
        <p:nvPicPr>
          <p:cNvPr id="6" name="Picture 5">
            <a:extLst>
              <a:ext uri="{FF2B5EF4-FFF2-40B4-BE49-F238E27FC236}">
                <a16:creationId xmlns:a16="http://schemas.microsoft.com/office/drawing/2014/main" id="{AFD50D0E-9650-A96C-608A-99DB0F1663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112" y="6151779"/>
            <a:ext cx="2432696" cy="509915"/>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commission.europa.eu/energy-climate-change-environment/standards-tools-and-labels/products-labelling-rules-and-requirements/ecodesign-sustainable-products-regulation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www.iea.org/policies/15696-european-raw-materials-initiativ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vironment.ec.europa.eu/topics/waste-and-recycling/waste-framework-directive_e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single-market-economy.ec.europa.eu/sectors/raw-materials/areas-specific-interest/critical-raw-materials_en#critical-raw-materials-ac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do.org/sites/default/files/unido-publications/2025-06/Circular%20Economy%20and%20Digitalization.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irculareconomy.europa.eu/platform/sites/default/files/2024-02/SMART-CIRCUIT_Circular-Success-Stories_brochure_fv.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mdpi.com/2071-1050/15/17/13165"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interreg-central.eu/news/circularity-as-a-driver-of-the-energy-transition-in-public-transport-a-look-into-the-future/" TargetMode="External"/><Relationship Id="rId4" Type="http://schemas.openxmlformats.org/officeDocument/2006/relationships/hyperlink" Target="https://circulareconomy.europa.eu/platform/en/knowledge/lca-circular-design-comparative-study-digital-tools-built-environmen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flickr.com/photos/stevensnodgrass/5548193945/in/photolist-9sgWLi-5jTpcz-2feKdqn-66mxHi-9EC2pg-ig4zE9-5k4yb3-8dxN6p-7waL6b-evzM8E-61Vhgc-oDF5P5-4HcqTh-86DdbS-e4kpMs-7Neuk-dECiWm-2kSZ3Xd-Gz7Aa-2kSS5Zk-8qUzBR-2kSUvDn-2kJawxP-HTGCZg-J8Rd1G-9PymkC-6GjVzx-2kSUY37-5aueeT-ebbTvo-6oPYRA-2kSZ3WB-5pxwNk-cpcUm9-a2hsRH-4a9y5d-2oxEvHN-7NuBgq-LRrGc-2oVpDUj-9BYo5n-wuEyG-rmhfBE-aMJEiB-LaxZC-5GXQh7-4rLiiH-nzXEXQ-7WmKPi-3qjySW" TargetMode="External"/><Relationship Id="rId13" Type="http://schemas.openxmlformats.org/officeDocument/2006/relationships/hyperlink" Target="https://www.flickr.com/photos/26395486@N00/11040990083/" TargetMode="External"/><Relationship Id="rId18" Type="http://schemas.openxmlformats.org/officeDocument/2006/relationships/hyperlink" Target="https://www.flickr.com/photos/153724200@N07/40932460914/in/photolist-25n4yyJ-2odVTUR-26RhsEy-26RhsUG-28egisc-hADJ8X-9uZMt-5jhfU6-2qun34M-Mpb6X1-2qsoChq-JjjPbG-2gVgBDF-4SawTh-2oWwFwY-2gVikgB-2564itF-7S6UX7-2hy98BL-9rCDJp-2hzoRjj-2hxXktV-GN1rT4-2hzjuNi-2g5DqMg-2hy7SMX-riCyxz-rW7fzn-Q9DhTa-rXQSF1-RNKgg5-JjjPhd-2eq7vbd-RQXAm3-2hzp4eS-2cw8mMR-2hRQtUP-26rPCtp-29gMpro-2564iya-MQjyo9-2hxJzsN-qNt2Rp-MTpJLp-2ddsrwi-2hdmx5p-2gUhgNH-2gViDpA-2gViCB8-JjjPw1" TargetMode="External"/><Relationship Id="rId3" Type="http://schemas.openxmlformats.org/officeDocument/2006/relationships/hyperlink" Target="https://creativecommons.org/licenses/by-sa/4.0/deed.en" TargetMode="External"/><Relationship Id="rId21" Type="http://schemas.openxmlformats.org/officeDocument/2006/relationships/hyperlink" Target="https://unsplash.com/photos/person-planting-on-hanged-pots-TyLw3IQALMs" TargetMode="External"/><Relationship Id="rId7" Type="http://schemas.openxmlformats.org/officeDocument/2006/relationships/hyperlink" Target="https://creativecommons.org/licenses/by-nc/2.0/" TargetMode="External"/><Relationship Id="rId12" Type="http://schemas.openxmlformats.org/officeDocument/2006/relationships/hyperlink" Target="https://creativecommons.org/publicdomain/mark/1.0/" TargetMode="External"/><Relationship Id="rId17" Type="http://schemas.openxmlformats.org/officeDocument/2006/relationships/hyperlink" Target="https://www.flickr.com/photos/andyarthur/5837677046/in/photolist-dRst2P-5BWz7p-2nYFwNJ-9TRC1f-2feKdqn-3qqUHB-x15w96-ftpVb7-ftayRp-ftpVco-ftpV8E-ftayTB-ftpVhs-2pyWdn5-5aueeT-58Kvg4-8qUzBR-J8Rd1G-6mcr7C-8dxN6p-rpZcTs-5ayvXG-5auf8a-aPX2FM-5audxB-2oVpDUj-5aueCi-LaxZC-6YDcdz-4H8gnk-9AkH2j-fcbtxu-2iSxdkL-6YDcdx-7SDCtc-Suw685-KXuo4J-2fpbh9a-9sgWLi-3ZT5ED-dSCtsR-2oPqdxC-7J88iY-r1pNjt-8UA5Dg-86DdbS-7ynBCB-2TWLWf-2nYGYB8" TargetMode="External"/><Relationship Id="rId2" Type="http://schemas.openxmlformats.org/officeDocument/2006/relationships/notesSlide" Target="../notesSlides/notesSlide29.xml"/><Relationship Id="rId16" Type="http://schemas.openxmlformats.org/officeDocument/2006/relationships/hyperlink" Target="https://unsplash.com/license" TargetMode="External"/><Relationship Id="rId20"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1" Type="http://schemas.openxmlformats.org/officeDocument/2006/relationships/slideLayout" Target="../slideLayouts/slideLayout2.xml"/><Relationship Id="rId6" Type="http://schemas.openxmlformats.org/officeDocument/2006/relationships/hyperlink" Target="https://www.flickr.com/photos/htb/1370295502/in/photolist-36687w-aJJP4r-7F5r95-rVMDi9-26JaFEY-4HdwZ-25iTEe-aJJQHr-25b7rHv-5BJMTE-azuJ2V-8H3Whu-2iDxPHP-25iTNp-25iTYe-2qaiLPk-KCLx9-2o5ezyg-4JmJDu-2nJ4kaA-GruDe-5kPSPk-9yaV4u-2kqTWPz-2pMTufn-4NVx8Y-2paqXHC-58TUTv-294KMu-2oaxdpD-4NRfBx-5hA7n9-cF2g7o-89FTAU-5Snvty-BphRdo-djwoN4-9SjmJ9-e8Lani-yXdeRb-5cx3oj-6yoGSA-2pw7keQ-91RvWm-5hvLsn-91RvWo-sfKqVM-azLuTY-QH5Ms8-7HgQwz" TargetMode="External"/><Relationship Id="rId11" Type="http://schemas.openxmlformats.org/officeDocument/2006/relationships/hyperlink" Target="https://www.flickr.com/photos/149077469@N03/30993060636/in/photolist-9RUJjr-8D38WR-8VUxZy-9AuxJA-9ErHc8-9jP27f-9hEJ6T-pra3h4-PdKx9q-8FPmHq-efSZMd-8KgGy4-9FD3oe-9g3r4Q-b9KAfB-mMzpcZ-9hHDGS-efMf16-dvgx7A-9FbkkW-8DZUDu-9Fby4L-mMzupH-9z6fSz-YK121N-9MJamz-9jP2Sb-9hEJNV-8JaB4B-a8fJwH-8WKBsr-mMzsmp-rpCN49-9RXEdA-9HvjEN-9xCD8i-7vzoVt-mMB4UC-mMB2Dq-6D43GH-9t43hg-mMB6k3-efMf4R-2mHg3uB-9hHQyL-9hHMKo-2nZHx3e-bEJGQ6-9jP42s-8PHBDs" TargetMode="External"/><Relationship Id="rId5" Type="http://schemas.openxmlformats.org/officeDocument/2006/relationships/hyperlink" Target="https://creativecommons.org/licenses/by-sa/2.0/" TargetMode="External"/><Relationship Id="rId15" Type="http://schemas.openxmlformats.org/officeDocument/2006/relationships/hyperlink" Target="https://unsplash.com/photos/a-tall-building-with-many-windows-with-bosco-verticale-in-the-background-dTQqLjGEj18" TargetMode="External"/><Relationship Id="rId10" Type="http://schemas.openxmlformats.org/officeDocument/2006/relationships/hyperlink" Target="https://www.flickr.com/photos/foilman/53171472824/in/photolist-2p1zGps-5cx3oj-2pw7keQ-5q6U5x-5hvLsn-91RvWo-sfKqVM-QH5Ms8-7HgQwz-91RvWh-puYkz-ghcNtr-2mYJbKw-5hA7s3-5hvL9H-pik8S-a9QCDx-2kZyF5o-2j5mkGM-2hDrzK3-EMm4vU-a9Qzqa-2n2w6N1-tE4bTd-FqhsCT-eNHnF4-ejnWM9-4QNXMH-dskWLS-oSFgzy-2nJy6ee-2cuMHhF-23CgCY-dhtRdC-mLwoPC-2oMJddX-kv9nn-2oBTcnS-pdwE34-moYKPc-6xqMJx-6xyACY-noC7YK-bcDtFH-5onBwK-bcDuhe-5NYeUj-bcDtYx-5MuTz3-KGPsiW" TargetMode="External"/><Relationship Id="rId19" Type="http://schemas.openxmlformats.org/officeDocument/2006/relationships/hyperlink" Target="https://creativecommons.org/publicdomain/zero/1.0/" TargetMode="External"/><Relationship Id="rId4" Type="http://schemas.openxmlformats.org/officeDocument/2006/relationships/hyperlink" Target="https://www.flickr.com/photos/ondasderuido/7475229188/in/photolist-coyvcS-Rrtqm2-QdBjXt-5bj8NF-zbJg87-cYgCmJ-D6N11u-TGPZz5-yP3Ru-36687w-aJJP4r-7F5r95-rVMDi9-26JaFEY-4HdwZ-25iTEe-aJJQHr-25b7rHv-5BJMTE-azuJ2V-8H3Whu-2iDxPHP-25iTNp-25iTYe-2qaiLPk-KCLx9-2o5ezyg-4JmJDu-2nJ4kaA-GruDe-5kPSPk-9yaV4u-2kqTWPz-2pMTufn-4NVx8Y-2paqXHC-58TUTv-294KMu-2oaxdpD-4NRfBx-5hA7n9-cF2g7o-89FTAU-5Snvty-BphRdo-djwoN4-9SjmJ9-e8Lani-yXdeRb-5cx3oj" TargetMode="External"/><Relationship Id="rId9" Type="http://schemas.openxmlformats.org/officeDocument/2006/relationships/hyperlink" Target="https://creativecommons.org/licenses/by/2.0/" TargetMode="External"/><Relationship Id="rId14" Type="http://schemas.openxmlformats.org/officeDocument/2006/relationships/hyperlink" Target="https://creativecommons.org/licenses/by-nc-nd/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circulareconomy.europa.eu/platform/en/knowledge/circularity-strategies-and-sustainable-resource-management-safeguard-clean-energy-transi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circulareconomy.europa.eu/platform/sites/default/files/2023-06/Circular-energy-transition.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C36F-74B8-BC2B-21AC-F2FCB28C8A1D}"/>
              </a:ext>
            </a:extLst>
          </p:cNvPr>
          <p:cNvSpPr>
            <a:spLocks noGrp="1"/>
          </p:cNvSpPr>
          <p:nvPr>
            <p:ph type="title" idx="4294967295"/>
          </p:nvPr>
        </p:nvSpPr>
        <p:spPr>
          <a:xfrm>
            <a:off x="331470" y="1668780"/>
            <a:ext cx="6949440" cy="4069080"/>
          </a:xfrm>
          <a:prstGeom prst="rect">
            <a:avLst/>
          </a:prstGeom>
        </p:spPr>
        <p:txBody>
          <a:bodyPr/>
          <a:lstStyle/>
          <a:p>
            <a:pPr latinLnBrk="0"/>
            <a:r>
              <a:rPr lang="nl-NL" sz="7200" noProof="1"/>
              <a:t>Circulariteit en de digitale energietransitie</a:t>
            </a:r>
            <a:endParaRPr lang="nl-NL" noProof="1"/>
          </a:p>
        </p:txBody>
      </p:sp>
      <p:pic>
        <p:nvPicPr>
          <p:cNvPr id="3" name="Picture 2" descr="EVERY1 logo.">
            <a:extLst>
              <a:ext uri="{FF2B5EF4-FFF2-40B4-BE49-F238E27FC236}">
                <a16:creationId xmlns:a16="http://schemas.microsoft.com/office/drawing/2014/main" id="{59EE2B6D-35E4-4C91-CC80-BAA946F23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descr="A circular mirror reflecting the silhouette of a tree.">
            <a:extLst>
              <a:ext uri="{FF2B5EF4-FFF2-40B4-BE49-F238E27FC236}">
                <a16:creationId xmlns:a16="http://schemas.microsoft.com/office/drawing/2014/main" id="{B709A27C-2D44-C83A-FD7D-D74368945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1787" y="2040882"/>
            <a:ext cx="4510213" cy="2996070"/>
          </a:xfrm>
          <a:prstGeom prst="rect">
            <a:avLst/>
          </a:prstGeom>
        </p:spPr>
      </p:pic>
    </p:spTree>
    <p:extLst>
      <p:ext uri="{BB962C8B-B14F-4D97-AF65-F5344CB8AC3E}">
        <p14:creationId xmlns:p14="http://schemas.microsoft.com/office/powerpoint/2010/main" val="218281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3682652" y="2182039"/>
            <a:ext cx="8131865" cy="3985706"/>
          </a:xfrm>
          <a:prstGeom prst="rect">
            <a:avLst/>
          </a:prstGeom>
          <a:noFill/>
        </p:spPr>
        <p:txBody>
          <a:bodyPr wrap="square" rtlCol="0">
            <a:spAutoFit/>
          </a:bodyPr>
          <a:lstStyle/>
          <a:p>
            <a:pPr lvl="0" latinLnBrk="0">
              <a:buClr>
                <a:srgbClr val="000000"/>
              </a:buClr>
            </a:pPr>
            <a:r>
              <a:rPr lang="en-GB" sz="2000" b="1" noProof="0" dirty="0">
                <a:ea typeface="Public Sans"/>
                <a:cs typeface="Public Sans"/>
                <a:sym typeface="Public Sans"/>
              </a:rPr>
              <a:t>Ontwerp voor circulariteit</a:t>
            </a:r>
            <a:r>
              <a:rPr lang="en-GB" sz="2000" noProof="0" dirty="0">
                <a:ea typeface="Public Sans"/>
                <a:cs typeface="Public Sans"/>
                <a:sym typeface="Public Sans"/>
              </a:rPr>
              <a:t>: Ontwerp energietechnologieën met de nadruk op duurzaamheid, repareerbaarheid en recyclebaarheid.</a:t>
            </a:r>
          </a:p>
          <a:p>
            <a:pPr lvl="0" latinLnBrk="0">
              <a:buClr>
                <a:srgbClr val="000000"/>
              </a:buClr>
            </a:pPr>
            <a:endParaRPr lang="en-GB" sz="1100" noProof="0" dirty="0">
              <a:ea typeface="Public Sans"/>
              <a:cs typeface="Public Sans"/>
              <a:sym typeface="Public Sans"/>
            </a:endParaRPr>
          </a:p>
          <a:p>
            <a:pPr lvl="0" latinLnBrk="0">
              <a:buClr>
                <a:srgbClr val="000000"/>
              </a:buClr>
            </a:pPr>
            <a:r>
              <a:rPr lang="en-GB" sz="2000" u="sng" noProof="0" dirty="0">
                <a:solidFill>
                  <a:schemeClr val="hlink"/>
                </a:solidFill>
                <a:ea typeface="Public Sans"/>
                <a:cs typeface="Public Sans"/>
                <a:sym typeface="Public Sans"/>
                <a:hlinkClick r:id="rId3"/>
              </a:rPr>
              <a:t>De EU-richtlijn inzake ecologisch ontwerp </a:t>
            </a:r>
            <a:r>
              <a:rPr lang="en-GB" sz="2000" noProof="0" dirty="0">
                <a:ea typeface="Public Sans"/>
                <a:cs typeface="Public Sans"/>
                <a:sym typeface="Public Sans"/>
              </a:rPr>
              <a:t>stelt minimumnormen voor energie-efficiëntie vast voor energiegerelateerde producten en bevordert het ontwerp van duurzame en repareerbare producten.</a:t>
            </a:r>
          </a:p>
          <a:p>
            <a:pPr lvl="0" latinLnBrk="0">
              <a:buClr>
                <a:srgbClr val="000000"/>
              </a:buClr>
            </a:pPr>
            <a:endParaRPr lang="en-GB" sz="1100" noProof="0" dirty="0">
              <a:ea typeface="Public Sans"/>
              <a:cs typeface="Public Sans"/>
              <a:sym typeface="Public Sans"/>
            </a:endParaRPr>
          </a:p>
          <a:p>
            <a:pPr lvl="0" latinLnBrk="0">
              <a:buClr>
                <a:srgbClr val="000000"/>
              </a:buClr>
            </a:pPr>
            <a:r>
              <a:rPr lang="en-GB" sz="2000" b="1" noProof="0" dirty="0">
                <a:ea typeface="Public Sans"/>
                <a:cs typeface="Public Sans"/>
                <a:sym typeface="Public Sans"/>
              </a:rPr>
              <a:t>Materiaalefficiëntie</a:t>
            </a:r>
            <a:r>
              <a:rPr lang="en-GB" sz="2000" noProof="0" dirty="0">
                <a:ea typeface="Public Sans"/>
                <a:cs typeface="Public Sans"/>
                <a:sym typeface="Public Sans"/>
              </a:rPr>
              <a:t>: Verminder de hoeveelheid materialen die worden gebruikt in energietechnologieën en infrastructuur.</a:t>
            </a:r>
          </a:p>
          <a:p>
            <a:pPr lvl="0" latinLnBrk="0">
              <a:buClr>
                <a:srgbClr val="000000"/>
              </a:buClr>
            </a:pPr>
            <a:endParaRPr lang="en-GB" sz="1100" noProof="0" dirty="0">
              <a:ea typeface="Public Sans"/>
              <a:cs typeface="Public Sans"/>
              <a:sym typeface="Public Sans"/>
            </a:endParaRPr>
          </a:p>
          <a:p>
            <a:pPr lvl="0" latinLnBrk="0">
              <a:buClr>
                <a:srgbClr val="000000"/>
              </a:buClr>
            </a:pPr>
            <a:r>
              <a:rPr lang="en-GB" sz="2000" u="sng" noProof="0" dirty="0">
                <a:solidFill>
                  <a:schemeClr val="hlink"/>
                </a:solidFill>
                <a:ea typeface="Public Sans"/>
                <a:cs typeface="Public Sans"/>
                <a:sym typeface="Public Sans"/>
                <a:hlinkClick r:id="rId4"/>
              </a:rPr>
              <a:t>Het EU-initiatief voor grondstoffen </a:t>
            </a:r>
            <a:r>
              <a:rPr lang="en-GB" sz="2000" noProof="0" dirty="0">
                <a:ea typeface="Public Sans"/>
                <a:cs typeface="Public Sans"/>
                <a:sym typeface="Public Sans"/>
              </a:rPr>
              <a:t>heeft tot doel de toegang tot kritieke grondstoffen, waaronder die welke worden gebruikt in technologieën voor hernieuwbare energie, veilig te stellen en het efficiënte gebruik ervan te bevorderen.</a:t>
            </a:r>
            <a:endParaRPr lang="en-GB" sz="2000" noProof="0" dirty="0">
              <a:solidFill>
                <a:srgbClr val="2B2C30"/>
              </a:solidFill>
              <a:ea typeface="Public Sans"/>
              <a:cs typeface="Public Sans"/>
              <a:sym typeface="Public Sans"/>
            </a:endParaRPr>
          </a:p>
        </p:txBody>
      </p:sp>
      <p:pic>
        <p:nvPicPr>
          <p:cNvPr id="3" name="Picture 2">
            <a:extLst>
              <a:ext uri="{FF2B5EF4-FFF2-40B4-BE49-F238E27FC236}">
                <a16:creationId xmlns:a16="http://schemas.microsoft.com/office/drawing/2014/main" id="{A11C0E16-9631-44D5-06E1-B08BD5C8AD5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71" y="3078272"/>
            <a:ext cx="3189230" cy="2298930"/>
          </a:xfrm>
          <a:prstGeom prst="rect">
            <a:avLst/>
          </a:prstGeom>
        </p:spPr>
      </p:pic>
      <p:sp>
        <p:nvSpPr>
          <p:cNvPr id="5" name="Title 4">
            <a:extLst>
              <a:ext uri="{FF2B5EF4-FFF2-40B4-BE49-F238E27FC236}">
                <a16:creationId xmlns:a16="http://schemas.microsoft.com/office/drawing/2014/main" id="{1099B5E6-89CE-0B23-B7C5-514CAFF0C26B}"/>
              </a:ext>
            </a:extLst>
          </p:cNvPr>
          <p:cNvSpPr>
            <a:spLocks noGrp="1"/>
          </p:cNvSpPr>
          <p:nvPr>
            <p:ph type="title" idx="4294967295"/>
          </p:nvPr>
        </p:nvSpPr>
        <p:spPr>
          <a:xfrm>
            <a:off x="621030" y="593725"/>
            <a:ext cx="1098042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2. Initiatieven van de Europese Unie ter bevordering van circulariteit in de energiesector: ontwerpen voor circulariteit en materiaalefficiëntie</a:t>
            </a:r>
            <a:endParaRPr lang="nl-NL" noProof="1">
              <a:effectLst/>
            </a:endParaRPr>
          </a:p>
          <a:p>
            <a:endParaRPr lang="nl-NL" noProof="1"/>
          </a:p>
        </p:txBody>
      </p:sp>
    </p:spTree>
    <p:extLst>
      <p:ext uri="{BB962C8B-B14F-4D97-AF65-F5344CB8AC3E}">
        <p14:creationId xmlns:p14="http://schemas.microsoft.com/office/powerpoint/2010/main" val="421432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DF767-AB8C-4235-504F-39D40423E9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0C52C0-5A7C-CDC7-4686-D3B4F7A5FCE8}"/>
              </a:ext>
            </a:extLst>
          </p:cNvPr>
          <p:cNvSpPr txBox="1"/>
          <p:nvPr/>
        </p:nvSpPr>
        <p:spPr>
          <a:xfrm>
            <a:off x="3620022" y="2155729"/>
            <a:ext cx="8194495" cy="4293483"/>
          </a:xfrm>
          <a:prstGeom prst="rect">
            <a:avLst/>
          </a:prstGeom>
          <a:noFill/>
        </p:spPr>
        <p:txBody>
          <a:bodyPr wrap="square" rtlCol="0">
            <a:spAutoFit/>
          </a:bodyPr>
          <a:lstStyle/>
          <a:p>
            <a:pPr lvl="0" latinLnBrk="0">
              <a:buClr>
                <a:srgbClr val="000000"/>
              </a:buClr>
            </a:pPr>
            <a:r>
              <a:rPr lang="en-GB" sz="2000" b="1" noProof="0" dirty="0">
                <a:ea typeface="Public Sans"/>
                <a:cs typeface="Public Sans"/>
                <a:sym typeface="Public Sans"/>
              </a:rPr>
              <a:t>Afvalvermindering: </a:t>
            </a:r>
            <a:r>
              <a:rPr lang="en-GB" sz="2000" noProof="0" dirty="0">
                <a:ea typeface="Public Sans"/>
                <a:cs typeface="Public Sans"/>
                <a:sym typeface="Public Sans"/>
              </a:rPr>
              <a:t>Minimaliseer de afvalproductie tijdens de productie, exploitatie en het beheer aan het einde van de levensduur van energietechnologieën.</a:t>
            </a:r>
          </a:p>
          <a:p>
            <a:pPr lvl="0" latinLnBrk="0">
              <a:buClr>
                <a:srgbClr val="000000"/>
              </a:buClr>
            </a:pPr>
            <a:endParaRPr lang="en-GB" sz="1100" noProof="0" dirty="0">
              <a:ea typeface="Public Sans"/>
              <a:cs typeface="Public Sans"/>
              <a:sym typeface="Public Sans"/>
            </a:endParaRPr>
          </a:p>
          <a:p>
            <a:pPr lvl="0" latinLnBrk="0">
              <a:buClr>
                <a:srgbClr val="000000"/>
              </a:buClr>
            </a:pPr>
            <a:r>
              <a:rPr lang="en-GB" sz="2000" u="sng" noProof="0" dirty="0">
                <a:solidFill>
                  <a:schemeClr val="hlink"/>
                </a:solidFill>
                <a:ea typeface="Public Sans"/>
                <a:cs typeface="Public Sans"/>
                <a:sym typeface="Public Sans"/>
                <a:hlinkClick r:id="rId3"/>
              </a:rPr>
              <a:t>De EU-kaderrichtlijn afvalstoffen </a:t>
            </a:r>
            <a:r>
              <a:rPr lang="en-GB" sz="2000" noProof="0" dirty="0">
                <a:ea typeface="Public Sans"/>
                <a:cs typeface="Public Sans"/>
                <a:sym typeface="Public Sans"/>
              </a:rPr>
              <a:t>stelt doelstellingen vast voor afvalvermindering en recycling, met inbegrip van afval van elektrische en elektronische apparatuur (AEEA) en </a:t>
            </a:r>
            <a:r>
              <a:rPr lang="en-GB" sz="2000" noProof="0" dirty="0" err="1">
                <a:ea typeface="Public Sans"/>
                <a:cs typeface="Public Sans"/>
                <a:sym typeface="Public Sans"/>
              </a:rPr>
              <a:t>batterijen</a:t>
            </a:r>
            <a:r>
              <a:rPr lang="en-GB" sz="2000" noProof="0" dirty="0">
                <a:ea typeface="Public Sans"/>
                <a:cs typeface="Public Sans"/>
                <a:sym typeface="Public Sans"/>
              </a:rPr>
              <a:t>. </a:t>
            </a:r>
          </a:p>
          <a:p>
            <a:pPr lvl="0" latinLnBrk="0">
              <a:buClr>
                <a:srgbClr val="000000"/>
              </a:buClr>
            </a:pPr>
            <a:endParaRPr lang="en-GB" sz="1100" noProof="0" dirty="0">
              <a:ea typeface="Public Sans"/>
              <a:cs typeface="Public Sans"/>
              <a:sym typeface="Public Sans"/>
            </a:endParaRPr>
          </a:p>
          <a:p>
            <a:pPr lvl="0" latinLnBrk="0">
              <a:buClr>
                <a:srgbClr val="000000"/>
              </a:buClr>
            </a:pPr>
            <a:r>
              <a:rPr lang="en-GB" sz="2000" b="1" noProof="0" dirty="0">
                <a:ea typeface="Public Sans"/>
                <a:cs typeface="Public Sans"/>
                <a:sym typeface="Public Sans"/>
              </a:rPr>
              <a:t>Terugwinning van grondstoffen: </a:t>
            </a:r>
            <a:r>
              <a:rPr lang="en-GB" sz="2000" noProof="0" dirty="0">
                <a:ea typeface="Public Sans"/>
                <a:cs typeface="Public Sans"/>
                <a:sym typeface="Public Sans"/>
              </a:rPr>
              <a:t>Terugwinning van waardevolle materialen uit afgedankte energietechnologieën door middel van recycling en hergebruik.</a:t>
            </a:r>
          </a:p>
          <a:p>
            <a:pPr lvl="0" latinLnBrk="0">
              <a:buClr>
                <a:srgbClr val="000000"/>
              </a:buClr>
            </a:pPr>
            <a:endParaRPr lang="en-GB" sz="1100" noProof="0" dirty="0">
              <a:ea typeface="Public Sans"/>
              <a:cs typeface="Public Sans"/>
              <a:sym typeface="Public Sans"/>
            </a:endParaRPr>
          </a:p>
          <a:p>
            <a:pPr lvl="0" latinLnBrk="0"/>
            <a:r>
              <a:rPr lang="en-GB" sz="2000" noProof="0" dirty="0">
                <a:ea typeface="Public Sans"/>
                <a:cs typeface="Public Sans"/>
                <a:sym typeface="Public Sans"/>
              </a:rPr>
              <a:t>De </a:t>
            </a:r>
            <a:r>
              <a:rPr lang="en-GB" sz="2000" u="sng" noProof="0" dirty="0">
                <a:solidFill>
                  <a:schemeClr val="hlink"/>
                </a:solidFill>
                <a:ea typeface="Public Sans"/>
                <a:cs typeface="Public Sans"/>
                <a:sym typeface="Public Sans"/>
                <a:hlinkClick r:id="rId4"/>
              </a:rPr>
              <a:t>EU-wet inzake kritieke grondstoffen </a:t>
            </a:r>
            <a:r>
              <a:rPr lang="en-GB" sz="2000" noProof="0" dirty="0">
                <a:ea typeface="Public Sans"/>
                <a:cs typeface="Public Sans"/>
                <a:sym typeface="Public Sans"/>
              </a:rPr>
              <a:t>heeft tot doel de voorziening van kritieke grondstoffen veilig te stellen en de terugwinning en recycling ervan te bevorderen.</a:t>
            </a:r>
            <a:endParaRPr lang="en-GB" sz="2000" noProof="0" dirty="0">
              <a:solidFill>
                <a:srgbClr val="2B2C30"/>
              </a:solidFill>
              <a:ea typeface="Public Sans"/>
              <a:cs typeface="Public Sans"/>
              <a:sym typeface="Public Sans"/>
            </a:endParaRPr>
          </a:p>
        </p:txBody>
      </p:sp>
      <p:pic>
        <p:nvPicPr>
          <p:cNvPr id="3" name="Picture 2">
            <a:extLst>
              <a:ext uri="{FF2B5EF4-FFF2-40B4-BE49-F238E27FC236}">
                <a16:creationId xmlns:a16="http://schemas.microsoft.com/office/drawing/2014/main" id="{502AEDF3-720B-BE5D-D5E4-4B7C241B6C6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71" y="3078272"/>
            <a:ext cx="3189230" cy="2298930"/>
          </a:xfrm>
          <a:prstGeom prst="rect">
            <a:avLst/>
          </a:prstGeom>
        </p:spPr>
      </p:pic>
      <p:sp>
        <p:nvSpPr>
          <p:cNvPr id="5" name="Title 4">
            <a:extLst>
              <a:ext uri="{FF2B5EF4-FFF2-40B4-BE49-F238E27FC236}">
                <a16:creationId xmlns:a16="http://schemas.microsoft.com/office/drawing/2014/main" id="{C5929DDF-933C-A592-312E-5B6E95BE614C}"/>
              </a:ext>
            </a:extLst>
          </p:cNvPr>
          <p:cNvSpPr>
            <a:spLocks noGrp="1"/>
          </p:cNvSpPr>
          <p:nvPr>
            <p:ph type="title" idx="4294967295"/>
          </p:nvPr>
        </p:nvSpPr>
        <p:spPr>
          <a:xfrm>
            <a:off x="575310" y="685165"/>
            <a:ext cx="1086612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2. Initiatieven van de Europese Unie ter bevordering van circulariteit in de energiesector: </a:t>
            </a:r>
            <a:r>
              <a:rPr lang="nl-NL" sz="2800" b="1" kern="1200" baseline="0" noProof="1">
                <a:solidFill>
                  <a:srgbClr val="FFFFFF"/>
                </a:solidFill>
                <a:effectLst/>
                <a:latin typeface="Calibri" panose="020F0502020204030204" pitchFamily="34" charset="0"/>
                <a:ea typeface="Public Sans"/>
                <a:cs typeface="Public Sans"/>
              </a:rPr>
              <a:t>afvalvermindering en terugwinning van hulpbronnen</a:t>
            </a:r>
            <a:endParaRPr lang="nl-NL" noProof="1">
              <a:effectLst/>
            </a:endParaRPr>
          </a:p>
          <a:p>
            <a:endParaRPr lang="nl-NL" noProof="1"/>
          </a:p>
        </p:txBody>
      </p:sp>
    </p:spTree>
    <p:extLst>
      <p:ext uri="{BB962C8B-B14F-4D97-AF65-F5344CB8AC3E}">
        <p14:creationId xmlns:p14="http://schemas.microsoft.com/office/powerpoint/2010/main" val="32536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00715-BE5C-83B2-F029-DCC5FBD09A4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3. De digitale energietransitie </a:t>
            </a:r>
            <a:endParaRPr lang="nl-NL" noProof="1">
              <a:effectLst/>
            </a:endParaRPr>
          </a:p>
          <a:p>
            <a:endParaRPr lang="nl-N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3131507"/>
            <a:ext cx="10421655" cy="2123658"/>
          </a:xfrm>
          <a:prstGeom prst="rect">
            <a:avLst/>
          </a:prstGeom>
          <a:noFill/>
        </p:spPr>
        <p:txBody>
          <a:bodyPr wrap="square" rtlCol="0">
            <a:spAutoFit/>
          </a:bodyPr>
          <a:lstStyle/>
          <a:p>
            <a:pPr algn="ctr" latinLnBrk="0"/>
            <a:r>
              <a:rPr lang="en-GB" sz="4400" i="1" noProof="0" dirty="0">
                <a:solidFill>
                  <a:schemeClr val="accent5"/>
                </a:solidFill>
              </a:rPr>
              <a:t>Hoe verandert digitalisering de energiesector?</a:t>
            </a:r>
          </a:p>
          <a:p>
            <a:pPr algn="ctr" latinLnBrk="0"/>
            <a:endParaRPr lang="en-GB" sz="4400" i="1" noProof="0" dirty="0">
              <a:solidFill>
                <a:schemeClr val="accent5"/>
              </a:solidFill>
            </a:endParaRPr>
          </a:p>
        </p:txBody>
      </p:sp>
    </p:spTree>
    <p:extLst>
      <p:ext uri="{BB962C8B-B14F-4D97-AF65-F5344CB8AC3E}">
        <p14:creationId xmlns:p14="http://schemas.microsoft.com/office/powerpoint/2010/main" val="380889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3444658" y="2090088"/>
            <a:ext cx="8517698" cy="4893647"/>
          </a:xfrm>
          <a:prstGeom prst="rect">
            <a:avLst/>
          </a:prstGeom>
          <a:noFill/>
        </p:spPr>
        <p:txBody>
          <a:bodyPr wrap="square" lIns="91440" tIns="45720" rIns="91440" bIns="45720" rtlCol="0" anchor="t">
            <a:spAutoFit/>
          </a:bodyPr>
          <a:lstStyle/>
          <a:p>
            <a:pPr latinLnBrk="0"/>
            <a:r>
              <a:rPr lang="en-GB" sz="2400" dirty="0">
                <a:ea typeface="+mn-lt"/>
                <a:cs typeface="+mn-lt"/>
                <a:sym typeface="Public Sans"/>
              </a:rPr>
              <a:t>Digitalisering verandert de energiesector fundamenteel door: </a:t>
            </a:r>
          </a:p>
          <a:p>
            <a:pPr marL="342900" indent="-342900" latinLnBrk="0">
              <a:buFont typeface="Arial" panose="020B0604020202020204" pitchFamily="34" charset="0"/>
              <a:buChar char="•"/>
            </a:pPr>
            <a:r>
              <a:rPr lang="en-GB" sz="2400" dirty="0">
                <a:ea typeface="+mn-lt"/>
                <a:cs typeface="+mn-lt"/>
                <a:sym typeface="Public Sans"/>
              </a:rPr>
              <a:t>De ontwikkeling van slimme netwerken voor geoptimaliseerde energiestromen mogelijk te maken.</a:t>
            </a:r>
          </a:p>
          <a:p>
            <a:pPr marL="342900" indent="-342900" latinLnBrk="0">
              <a:buFont typeface="Arial" panose="020B0604020202020204" pitchFamily="34" charset="0"/>
              <a:buChar char="•"/>
            </a:pPr>
            <a:r>
              <a:rPr lang="en-GB" sz="2400" dirty="0">
                <a:ea typeface="+mn-lt"/>
                <a:cs typeface="+mn-lt"/>
                <a:sym typeface="Public Sans"/>
              </a:rPr>
              <a:t>Hernieuwbare energiebronnen te integreren.</a:t>
            </a:r>
          </a:p>
          <a:p>
            <a:pPr marL="342900" indent="-342900" latinLnBrk="0">
              <a:buFont typeface="Arial" panose="020B0604020202020204" pitchFamily="34" charset="0"/>
              <a:buChar char="•"/>
            </a:pPr>
            <a:r>
              <a:rPr lang="en-GB" sz="2400" dirty="0">
                <a:ea typeface="+mn-lt"/>
                <a:cs typeface="+mn-lt"/>
                <a:sym typeface="Public Sans"/>
              </a:rPr>
              <a:t>De stabiliteit van het netwerk te verbeteren.</a:t>
            </a:r>
          </a:p>
          <a:p>
            <a:pPr latinLnBrk="0"/>
            <a:endParaRPr lang="en-GB" sz="1200" dirty="0">
              <a:ea typeface="+mn-lt"/>
              <a:cs typeface="+mn-lt"/>
              <a:sym typeface="Public Sans"/>
            </a:endParaRPr>
          </a:p>
          <a:p>
            <a:pPr latinLnBrk="0"/>
            <a:r>
              <a:rPr lang="en-GB" sz="2400" dirty="0">
                <a:ea typeface="+mn-lt"/>
                <a:cs typeface="+mn-lt"/>
                <a:sym typeface="Public Sans"/>
              </a:rPr>
              <a:t>Data-analyse en machine learning spelen een cruciale rol bij het verbeteren van de energie-efficiëntie door: </a:t>
            </a:r>
          </a:p>
          <a:p>
            <a:pPr marL="342900" indent="-342900" latinLnBrk="0">
              <a:buFont typeface="Arial" panose="020B0604020202020204" pitchFamily="34" charset="0"/>
              <a:buChar char="•"/>
            </a:pPr>
            <a:r>
              <a:rPr lang="en-GB" sz="2400" dirty="0">
                <a:ea typeface="+mn-lt"/>
                <a:cs typeface="+mn-lt"/>
                <a:sym typeface="Public Sans"/>
              </a:rPr>
              <a:t>Verspilling te identificeren.</a:t>
            </a:r>
          </a:p>
          <a:p>
            <a:pPr marL="342900" indent="-342900" latinLnBrk="0">
              <a:buFont typeface="Arial" panose="020B0604020202020204" pitchFamily="34" charset="0"/>
              <a:buChar char="•"/>
            </a:pPr>
            <a:r>
              <a:rPr lang="en-GB" sz="2400" dirty="0">
                <a:ea typeface="+mn-lt"/>
                <a:cs typeface="+mn-lt"/>
                <a:sym typeface="Public Sans"/>
              </a:rPr>
              <a:t>Het verbruik te optimaliseren.</a:t>
            </a:r>
          </a:p>
          <a:p>
            <a:pPr marL="342900" indent="-342900" latinLnBrk="0">
              <a:buFont typeface="Arial" panose="020B0604020202020204" pitchFamily="34" charset="0"/>
              <a:buChar char="•"/>
            </a:pPr>
            <a:r>
              <a:rPr lang="en-GB" sz="2400" dirty="0">
                <a:ea typeface="+mn-lt"/>
                <a:cs typeface="+mn-lt"/>
                <a:sym typeface="Public Sans"/>
              </a:rPr>
              <a:t>De vraag te voorspellen.</a:t>
            </a:r>
          </a:p>
          <a:p>
            <a:pPr marL="342900" indent="-342900" latinLnBrk="0">
              <a:buFont typeface="Arial" panose="020B0604020202020204" pitchFamily="34" charset="0"/>
              <a:buChar char="•"/>
            </a:pPr>
            <a:r>
              <a:rPr lang="en-GB" sz="2400" dirty="0">
                <a:ea typeface="+mn-lt"/>
                <a:cs typeface="+mn-lt"/>
                <a:sym typeface="Public Sans"/>
              </a:rPr>
              <a:t>Het voorspellen van defecten aan apparatuur om onderhoudsschema's te verbeteren.</a:t>
            </a:r>
            <a:endParaRPr lang="en-GB" sz="2400" dirty="0">
              <a:ea typeface="Calibri"/>
              <a:cs typeface="Calibri"/>
            </a:endParaRPr>
          </a:p>
        </p:txBody>
      </p:sp>
      <p:pic>
        <p:nvPicPr>
          <p:cNvPr id="5" name="Picture 4">
            <a:extLst>
              <a:ext uri="{FF2B5EF4-FFF2-40B4-BE49-F238E27FC236}">
                <a16:creationId xmlns:a16="http://schemas.microsoft.com/office/drawing/2014/main" id="{40D5985F-DCDC-EB0D-D8C1-BFF2129427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0" y="2304788"/>
            <a:ext cx="2746952" cy="1940035"/>
          </a:xfrm>
          <a:prstGeom prst="rect">
            <a:avLst/>
          </a:prstGeom>
        </p:spPr>
      </p:pic>
      <p:pic>
        <p:nvPicPr>
          <p:cNvPr id="3" name="Picture 2">
            <a:extLst>
              <a:ext uri="{FF2B5EF4-FFF2-40B4-BE49-F238E27FC236}">
                <a16:creationId xmlns:a16="http://schemas.microsoft.com/office/drawing/2014/main" id="{5FC94749-2180-DC0E-4625-85C5A078F8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0" y="4439727"/>
            <a:ext cx="2746952" cy="1940035"/>
          </a:xfrm>
          <a:prstGeom prst="rect">
            <a:avLst/>
          </a:prstGeom>
        </p:spPr>
      </p:pic>
      <p:sp>
        <p:nvSpPr>
          <p:cNvPr id="6" name="Title 5">
            <a:extLst>
              <a:ext uri="{FF2B5EF4-FFF2-40B4-BE49-F238E27FC236}">
                <a16:creationId xmlns:a16="http://schemas.microsoft.com/office/drawing/2014/main" id="{95BF94EC-4F6A-3196-D03D-D7C025FE001A}"/>
              </a:ext>
            </a:extLst>
          </p:cNvPr>
          <p:cNvSpPr>
            <a:spLocks noGrp="1"/>
          </p:cNvSpPr>
          <p:nvPr>
            <p:ph type="title" idx="4294967295"/>
          </p:nvPr>
        </p:nvSpPr>
        <p:spPr>
          <a:xfrm>
            <a:off x="495300" y="76452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3. De digitale energietransitie: </a:t>
            </a:r>
            <a:r>
              <a:rPr lang="nl-NL" sz="2800" b="1" kern="1200" baseline="0" noProof="1">
                <a:solidFill>
                  <a:srgbClr val="FFFFFF"/>
                </a:solidFill>
                <a:effectLst/>
                <a:latin typeface="Calibri" panose="020F0502020204030204" pitchFamily="34" charset="0"/>
                <a:ea typeface="Public Sans"/>
                <a:cs typeface="Public Sans"/>
              </a:rPr>
              <a:t>digitalisering en data-analyse</a:t>
            </a:r>
            <a:endParaRPr lang="nl-NL" noProof="1">
              <a:effectLst/>
            </a:endParaRPr>
          </a:p>
          <a:p>
            <a:endParaRPr lang="nl-NL" noProof="1"/>
          </a:p>
        </p:txBody>
      </p:sp>
    </p:spTree>
    <p:extLst>
      <p:ext uri="{BB962C8B-B14F-4D97-AF65-F5344CB8AC3E}">
        <p14:creationId xmlns:p14="http://schemas.microsoft.com/office/powerpoint/2010/main" val="40926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85410-36F1-DC78-29D1-7D7BF934A630}"/>
              </a:ext>
            </a:extLst>
          </p:cNvPr>
          <p:cNvSpPr>
            <a:spLocks noGrp="1"/>
          </p:cNvSpPr>
          <p:nvPr>
            <p:ph type="title" idx="4294967295"/>
          </p:nvPr>
        </p:nvSpPr>
        <p:spPr>
          <a:xfrm>
            <a:off x="449580" y="788035"/>
            <a:ext cx="10515600" cy="1325563"/>
          </a:xfrm>
          <a:prstGeom prst="rect">
            <a:avLst/>
          </a:prstGeom>
        </p:spPr>
        <p:txBody>
          <a:bodyPr/>
          <a:lstStyle/>
          <a:p>
            <a:pPr rtl="0" eaLnBrk="1" latinLnBrk="0" hangingPunct="1"/>
            <a:r>
              <a:rPr lang="nl-NL" sz="2800" b="1" kern="1200" noProof="1">
                <a:solidFill>
                  <a:srgbClr val="FFFFFF"/>
                </a:solidFill>
                <a:effectLst/>
                <a:latin typeface="Public Sans"/>
                <a:ea typeface="Public Sans"/>
                <a:cs typeface="Public Sans"/>
              </a:rPr>
              <a:t>4. Synergieën </a:t>
            </a:r>
            <a:endParaRPr lang="nl-NL" noProof="1">
              <a:effectLst/>
            </a:endParaRPr>
          </a:p>
          <a:p>
            <a:endParaRPr lang="nl-NL"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26511" y="3181611"/>
            <a:ext cx="10910168" cy="1569660"/>
          </a:xfrm>
          <a:prstGeom prst="rect">
            <a:avLst/>
          </a:prstGeom>
          <a:noFill/>
        </p:spPr>
        <p:txBody>
          <a:bodyPr wrap="square" rtlCol="0">
            <a:spAutoFit/>
          </a:bodyPr>
          <a:lstStyle/>
          <a:p>
            <a:pPr algn="ctr" latinLnBrk="0"/>
            <a:r>
              <a:rPr lang="en-GB" sz="4800" i="1" noProof="0" dirty="0">
                <a:solidFill>
                  <a:schemeClr val="accent2"/>
                </a:solidFill>
              </a:rPr>
              <a:t>Hoe werken circulariteit en digitalisering samen om een duurzame toekomst te realiseren?</a:t>
            </a:r>
            <a:endParaRPr lang="en-GB" sz="4000" i="1" noProof="0" dirty="0">
              <a:solidFill>
                <a:schemeClr val="accent2"/>
              </a:solidFill>
            </a:endParaRPr>
          </a:p>
        </p:txBody>
      </p:sp>
    </p:spTree>
    <p:extLst>
      <p:ext uri="{BB962C8B-B14F-4D97-AF65-F5344CB8AC3E}">
        <p14:creationId xmlns:p14="http://schemas.microsoft.com/office/powerpoint/2010/main" val="336125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F7BA3-B558-E7EE-49BC-1EDCDFCA81CE}"/>
              </a:ext>
            </a:extLst>
          </p:cNvPr>
          <p:cNvSpPr txBox="1"/>
          <p:nvPr/>
        </p:nvSpPr>
        <p:spPr>
          <a:xfrm>
            <a:off x="2655518" y="2091846"/>
            <a:ext cx="9351898" cy="4093428"/>
          </a:xfrm>
          <a:prstGeom prst="rect">
            <a:avLst/>
          </a:prstGeom>
          <a:noFill/>
        </p:spPr>
        <p:txBody>
          <a:bodyPr wrap="square" lIns="91440" tIns="45720" rIns="91440" bIns="45720" rtlCol="0" anchor="t">
            <a:spAutoFit/>
          </a:bodyPr>
          <a:lstStyle/>
          <a:p>
            <a:pPr lvl="0" latinLnBrk="0" hangingPunct="0"/>
            <a:r>
              <a:rPr lang="en-GB" sz="2000" dirty="0">
                <a:solidFill>
                  <a:srgbClr val="2B2C30"/>
                </a:solidFill>
                <a:ea typeface="Public Sans"/>
                <a:cs typeface="Public Sans"/>
                <a:sym typeface="Public Sans"/>
              </a:rPr>
              <a:t>Zowel </a:t>
            </a:r>
            <a:r>
              <a:rPr lang="en-GB" sz="2000" noProof="0" dirty="0" err="1">
                <a:solidFill>
                  <a:srgbClr val="2B2C30"/>
                </a:solidFill>
                <a:ea typeface="Public Sans"/>
                <a:cs typeface="Public Sans"/>
                <a:sym typeface="Public Sans"/>
              </a:rPr>
              <a:t>circulariteit</a:t>
            </a:r>
            <a:r>
              <a:rPr lang="en-GB" sz="2000" noProof="0" dirty="0">
                <a:solidFill>
                  <a:srgbClr val="2B2C30"/>
                </a:solidFill>
                <a:ea typeface="Public Sans"/>
                <a:cs typeface="Public Sans"/>
                <a:sym typeface="Public Sans"/>
              </a:rPr>
              <a:t> als digitalisering zijn essentieel voor een duurzame </a:t>
            </a:r>
            <a:r>
              <a:rPr lang="en-GB" sz="2000" noProof="0" dirty="0" err="1">
                <a:solidFill>
                  <a:srgbClr val="2B2C30"/>
                </a:solidFill>
                <a:ea typeface="Public Sans"/>
                <a:cs typeface="Public Sans"/>
                <a:sym typeface="Public Sans"/>
              </a:rPr>
              <a:t>energietoekomst</a:t>
            </a:r>
            <a:r>
              <a:rPr lang="en-GB" sz="2000" noProof="0" dirty="0">
                <a:solidFill>
                  <a:srgbClr val="2B2C30"/>
                </a:solidFill>
                <a:ea typeface="Public Sans"/>
                <a:cs typeface="Public Sans"/>
                <a:sym typeface="Public Sans"/>
              </a:rPr>
              <a:t>. </a:t>
            </a:r>
            <a:r>
              <a:rPr lang="en-GB" sz="2000" noProof="0" dirty="0" err="1">
                <a:solidFill>
                  <a:srgbClr val="2B2C30"/>
                </a:solidFill>
                <a:ea typeface="Public Sans"/>
                <a:cs typeface="Public Sans"/>
                <a:sym typeface="Public Sans"/>
              </a:rPr>
              <a:t>Digitale</a:t>
            </a:r>
            <a:r>
              <a:rPr lang="en-GB" sz="2000" noProof="0" dirty="0">
                <a:solidFill>
                  <a:srgbClr val="2B2C30"/>
                </a:solidFill>
                <a:ea typeface="Public Sans"/>
                <a:cs typeface="Public Sans"/>
                <a:sym typeface="Public Sans"/>
              </a:rPr>
              <a:t> technologieën kunnen de implementatie van circulaire economieprincipes vergemakkelijken, terwijl circulariteit de voordelen van digitalisering kan </a:t>
            </a:r>
            <a:r>
              <a:rPr lang="en-GB" sz="2000" noProof="0" dirty="0" err="1">
                <a:solidFill>
                  <a:srgbClr val="2B2C30"/>
                </a:solidFill>
                <a:ea typeface="Public Sans"/>
                <a:cs typeface="Public Sans"/>
                <a:sym typeface="Public Sans"/>
              </a:rPr>
              <a:t>vergroten</a:t>
            </a:r>
            <a:r>
              <a:rPr lang="en-GB" sz="2000" noProof="0" dirty="0">
                <a:solidFill>
                  <a:srgbClr val="2B2C30"/>
                </a:solidFill>
                <a:ea typeface="Public Sans"/>
                <a:cs typeface="Public Sans"/>
                <a:sym typeface="Public Sans"/>
              </a:rPr>
              <a:t>. </a:t>
            </a:r>
            <a:r>
              <a:rPr lang="en-GB" sz="2000" noProof="0" dirty="0" err="1">
                <a:solidFill>
                  <a:srgbClr val="2B2C30"/>
                </a:solidFill>
                <a:ea typeface="Public Sans"/>
                <a:cs typeface="Public Sans"/>
                <a:sym typeface="Public Sans"/>
              </a:rPr>
              <a:t>Bijvoorbeeld</a:t>
            </a:r>
            <a:r>
              <a:rPr lang="en-GB" sz="2000" noProof="0" dirty="0">
                <a:solidFill>
                  <a:srgbClr val="2B2C30"/>
                </a:solidFill>
                <a:ea typeface="Public Sans"/>
                <a:cs typeface="Public Sans"/>
                <a:sym typeface="Public Sans"/>
              </a:rPr>
              <a:t>:</a:t>
            </a:r>
            <a:endParaRPr lang="en-GB" sz="2000" noProof="0" dirty="0"/>
          </a:p>
          <a:p>
            <a:pPr marL="342900" indent="-342900" latinLnBrk="0" hangingPunct="0">
              <a:buClr>
                <a:srgbClr val="000000"/>
              </a:buClr>
              <a:buSzPts val="2800"/>
              <a:buFont typeface="Arial" panose="020B0604020202020204" pitchFamily="34" charset="0"/>
              <a:buChar char="•"/>
            </a:pPr>
            <a:r>
              <a:rPr lang="en-GB" sz="2000" b="1" noProof="0" dirty="0">
                <a:solidFill>
                  <a:srgbClr val="2B2C30"/>
                </a:solidFill>
                <a:ea typeface="Public Sans"/>
                <a:cs typeface="Public Sans"/>
                <a:sym typeface="Public Sans"/>
              </a:rPr>
              <a:t>Digitale platforms </a:t>
            </a:r>
            <a:r>
              <a:rPr lang="en-GB" sz="2000" noProof="0" dirty="0">
                <a:solidFill>
                  <a:srgbClr val="2B2C30"/>
                </a:solidFill>
                <a:ea typeface="Public Sans"/>
                <a:cs typeface="Public Sans"/>
                <a:sym typeface="Public Sans"/>
              </a:rPr>
              <a:t>kunnen hulpbronnen gedurende hun hele levenscyclus volgen en beheren, waardoor ze beter kunnen worden hergebruikt en gerecycled.</a:t>
            </a:r>
            <a:endParaRPr lang="en-GB" sz="2000" dirty="0">
              <a:solidFill>
                <a:srgbClr val="231F20"/>
              </a:solidFill>
              <a:ea typeface="Calibri"/>
              <a:cs typeface="Calibri"/>
              <a:sym typeface="Public Sans"/>
            </a:endParaRPr>
          </a:p>
          <a:p>
            <a:pPr marL="342900" lvl="0" indent="-342900" latinLnBrk="0" hangingPunct="0">
              <a:buClr>
                <a:srgbClr val="000000"/>
              </a:buClr>
              <a:buSzPts val="2800"/>
              <a:buFont typeface="Arial" panose="020B0604020202020204" pitchFamily="34" charset="0"/>
              <a:buChar char="•"/>
            </a:pPr>
            <a:r>
              <a:rPr lang="en-GB" sz="2000" b="1" noProof="0" dirty="0">
                <a:solidFill>
                  <a:srgbClr val="2B2C30"/>
                </a:solidFill>
                <a:ea typeface="Public Sans"/>
                <a:cs typeface="Public Sans"/>
                <a:sym typeface="Public Sans"/>
              </a:rPr>
              <a:t>Data-analyse </a:t>
            </a:r>
            <a:r>
              <a:rPr lang="en-GB" sz="2000" noProof="0" dirty="0">
                <a:solidFill>
                  <a:srgbClr val="2B2C30"/>
                </a:solidFill>
                <a:ea typeface="Public Sans"/>
                <a:cs typeface="Public Sans"/>
                <a:sym typeface="Public Sans"/>
              </a:rPr>
              <a:t>kan het energieverbruik optimaliseren en afval verminderen.</a:t>
            </a:r>
            <a:endParaRPr lang="en-GB" sz="2000" noProof="0" dirty="0">
              <a:ea typeface="Calibri"/>
              <a:cs typeface="Calibri"/>
            </a:endParaRPr>
          </a:p>
          <a:p>
            <a:pPr marL="342900" lvl="0" indent="-342900" latinLnBrk="0" hangingPunct="0">
              <a:buClr>
                <a:srgbClr val="000000"/>
              </a:buClr>
              <a:buSzPts val="2800"/>
              <a:buFont typeface="Arial" panose="020B0604020202020204" pitchFamily="34" charset="0"/>
              <a:buChar char="•"/>
            </a:pPr>
            <a:r>
              <a:rPr lang="en-GB" sz="2000" b="1" noProof="0" dirty="0">
                <a:solidFill>
                  <a:srgbClr val="2B2C30"/>
                </a:solidFill>
                <a:ea typeface="Public Sans"/>
                <a:cs typeface="Public Sans"/>
                <a:sym typeface="Public Sans"/>
              </a:rPr>
              <a:t>Slimme netwerken </a:t>
            </a:r>
            <a:r>
              <a:rPr lang="en-GB" sz="2000" noProof="0" dirty="0">
                <a:solidFill>
                  <a:srgbClr val="2B2C30"/>
                </a:solidFill>
                <a:ea typeface="Public Sans"/>
                <a:cs typeface="Public Sans"/>
                <a:sym typeface="Public Sans"/>
              </a:rPr>
              <a:t>kunnen de integratie van hernieuwbare energiebronnen vergemakkelijken en de ontwikkeling van gedecentraliseerde energiesystemen ondersteunen.</a:t>
            </a:r>
          </a:p>
          <a:p>
            <a:pPr marL="342900" lvl="0" indent="-342900" latinLnBrk="0" hangingPunct="0">
              <a:buClr>
                <a:srgbClr val="000000"/>
              </a:buClr>
              <a:buSzPts val="2800"/>
              <a:buFont typeface="Arial" panose="020B0604020202020204" pitchFamily="34" charset="0"/>
              <a:buChar char="•"/>
            </a:pPr>
            <a:endParaRPr lang="en-GB" sz="2000" dirty="0">
              <a:solidFill>
                <a:srgbClr val="2B2C30"/>
              </a:solidFill>
              <a:sym typeface="Public Sans"/>
            </a:endParaRPr>
          </a:p>
          <a:p>
            <a:pPr lvl="0" latinLnBrk="0" hangingPunct="0">
              <a:buClr>
                <a:srgbClr val="000000"/>
              </a:buClr>
              <a:buSzPts val="2800"/>
            </a:pPr>
            <a:r>
              <a:rPr lang="en-GB" sz="2000" noProof="0" dirty="0"/>
              <a:t>Lees het </a:t>
            </a:r>
            <a:r>
              <a:rPr lang="en-GB" sz="2000" noProof="0" dirty="0">
                <a:hlinkClick r:id="rId3"/>
              </a:rPr>
              <a:t>werkdocument van </a:t>
            </a:r>
            <a:r>
              <a:rPr lang="en-GB" sz="2000" noProof="0" dirty="0"/>
              <a:t>de Global Alliance on Circular Economy and Resource Efficiency (GACERE) 2025 over </a:t>
            </a:r>
            <a:r>
              <a:rPr lang="en-GB" sz="2000" noProof="0" dirty="0">
                <a:hlinkClick r:id="rId3"/>
              </a:rPr>
              <a:t>circulaire economie en digitalisering</a:t>
            </a:r>
            <a:r>
              <a:rPr lang="en-GB" sz="2000" noProof="0" dirty="0"/>
              <a:t>.</a:t>
            </a:r>
          </a:p>
        </p:txBody>
      </p:sp>
      <p:pic>
        <p:nvPicPr>
          <p:cNvPr id="5" name="Picture 4">
            <a:extLst>
              <a:ext uri="{FF2B5EF4-FFF2-40B4-BE49-F238E27FC236}">
                <a16:creationId xmlns:a16="http://schemas.microsoft.com/office/drawing/2014/main" id="{AD0B650B-665B-6639-8D8C-E9C568DF1B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84" y="3429000"/>
            <a:ext cx="2410016" cy="1719197"/>
          </a:xfrm>
          <a:prstGeom prst="rect">
            <a:avLst/>
          </a:prstGeom>
        </p:spPr>
      </p:pic>
      <p:sp>
        <p:nvSpPr>
          <p:cNvPr id="2" name="Title 1">
            <a:extLst>
              <a:ext uri="{FF2B5EF4-FFF2-40B4-BE49-F238E27FC236}">
                <a16:creationId xmlns:a16="http://schemas.microsoft.com/office/drawing/2014/main" id="{2CD1E436-E5B9-4A54-276E-7C91E326A777}"/>
              </a:ext>
            </a:extLst>
          </p:cNvPr>
          <p:cNvSpPr>
            <a:spLocks noGrp="1"/>
          </p:cNvSpPr>
          <p:nvPr>
            <p:ph type="title" idx="4294967295"/>
          </p:nvPr>
        </p:nvSpPr>
        <p:spPr>
          <a:xfrm>
            <a:off x="381000" y="766283"/>
            <a:ext cx="10515600" cy="1325563"/>
          </a:xfrm>
          <a:prstGeom prst="rect">
            <a:avLst/>
          </a:prstGeom>
        </p:spPr>
        <p:txBody>
          <a:bodyPr/>
          <a:lstStyle/>
          <a:p>
            <a:pPr rtl="0" eaLnBrk="1" latinLnBrk="0" hangingPunct="1"/>
            <a:r>
              <a:rPr lang="nl-NL" sz="2800" b="1" kern="1200" noProof="1">
                <a:solidFill>
                  <a:srgbClr val="FFFFFF"/>
                </a:solidFill>
                <a:effectLst/>
                <a:latin typeface="Public Sans"/>
                <a:ea typeface="Public Sans"/>
                <a:cs typeface="Public Sans"/>
              </a:rPr>
              <a:t>4. Synergieën: </a:t>
            </a:r>
            <a:r>
              <a:rPr lang="nl-NL" sz="2800" b="1" kern="1200" baseline="0" noProof="1">
                <a:solidFill>
                  <a:srgbClr val="FFFFFF"/>
                </a:solidFill>
                <a:effectLst/>
                <a:latin typeface="Public Sans"/>
                <a:ea typeface="Public Sans"/>
                <a:cs typeface="Public Sans"/>
              </a:rPr>
              <a:t>meer details</a:t>
            </a:r>
            <a:endParaRPr lang="nl-NL" noProof="1">
              <a:effectLst/>
            </a:endParaRPr>
          </a:p>
          <a:p>
            <a:endParaRPr lang="nl-NL" noProof="1"/>
          </a:p>
        </p:txBody>
      </p:sp>
    </p:spTree>
    <p:extLst>
      <p:ext uri="{BB962C8B-B14F-4D97-AF65-F5344CB8AC3E}">
        <p14:creationId xmlns:p14="http://schemas.microsoft.com/office/powerpoint/2010/main" val="417398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2BEEA-C51B-2D0C-26CC-43DD26BB0074}"/>
              </a:ext>
            </a:extLst>
          </p:cNvPr>
          <p:cNvSpPr>
            <a:spLocks noGrp="1"/>
          </p:cNvSpPr>
          <p:nvPr>
            <p:ph type="title" idx="4294967295"/>
          </p:nvPr>
        </p:nvSpPr>
        <p:spPr>
          <a:xfrm>
            <a:off x="392430" y="705283"/>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5. Circulariteit in de digitale energiesector: efficiënt gebruik van hulpbronnen</a:t>
            </a:r>
            <a:endParaRPr lang="nl-NL" noProof="1">
              <a:effectLst/>
            </a:endParaRPr>
          </a:p>
          <a:p>
            <a:endParaRPr lang="nl-NL"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651353" y="3181611"/>
            <a:ext cx="11163164" cy="2308324"/>
          </a:xfrm>
          <a:prstGeom prst="rect">
            <a:avLst/>
          </a:prstGeom>
          <a:noFill/>
        </p:spPr>
        <p:txBody>
          <a:bodyPr wrap="square" rtlCol="0">
            <a:spAutoFit/>
          </a:bodyPr>
          <a:lstStyle/>
          <a:p>
            <a:pPr algn="ctr" latinLnBrk="0"/>
            <a:r>
              <a:rPr lang="en-GB" sz="4800" i="1" noProof="0" dirty="0">
                <a:solidFill>
                  <a:schemeClr val="accent2"/>
                </a:solidFill>
              </a:rPr>
              <a:t>Hoe kunnen de principes van de circulaire economie worden toegepast om de efficiëntie van hulpbronnen te maximaliseren?</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10844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2204581" y="2073904"/>
            <a:ext cx="9987419" cy="3785652"/>
          </a:xfrm>
          <a:prstGeom prst="rect">
            <a:avLst/>
          </a:prstGeom>
          <a:noFill/>
        </p:spPr>
        <p:txBody>
          <a:bodyPr wrap="square" rtlCol="0">
            <a:spAutoFit/>
          </a:bodyPr>
          <a:lstStyle/>
          <a:p>
            <a:pPr lvl="0" latinLnBrk="0"/>
            <a:r>
              <a:rPr lang="en-GB" sz="2000" noProof="0" dirty="0">
                <a:solidFill>
                  <a:srgbClr val="2B2C30"/>
                </a:solidFill>
                <a:ea typeface="Public Sans"/>
                <a:cs typeface="Public Sans"/>
                <a:sym typeface="Public Sans"/>
              </a:rPr>
              <a:t>De principes van de circulaire economie kunnen worden toegepast op de hele productie en consumptie van energie om afval te minimaliseren en het gebruik van hulpbronnen te maximaliseren. Dit omvat:</a:t>
            </a:r>
            <a:endParaRPr lang="en-GB" sz="2000" noProof="0" dirty="0"/>
          </a:p>
          <a:p>
            <a:pPr marL="457200" lvl="0" indent="-457200" latinLnBrk="0">
              <a:buClr>
                <a:srgbClr val="000000"/>
              </a:buClr>
              <a:buSzPts val="2800"/>
              <a:buFont typeface="Arial"/>
              <a:buChar char="•"/>
            </a:pPr>
            <a:r>
              <a:rPr lang="en-GB" sz="2000" b="1" noProof="0" dirty="0">
                <a:solidFill>
                  <a:srgbClr val="2B2C30"/>
                </a:solidFill>
                <a:ea typeface="Public Sans"/>
                <a:cs typeface="Public Sans"/>
                <a:sym typeface="Public Sans"/>
              </a:rPr>
              <a:t>Ontwerpen met het oog op circulariteit.</a:t>
            </a:r>
            <a:endParaRPr lang="en-GB" sz="20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2000" b="1" noProof="0" dirty="0">
                <a:solidFill>
                  <a:srgbClr val="2B2C30"/>
                </a:solidFill>
                <a:ea typeface="Public Sans"/>
                <a:cs typeface="Public Sans"/>
                <a:sym typeface="Public Sans"/>
              </a:rPr>
              <a:t>Materiaalefficiëntie.</a:t>
            </a:r>
            <a:endParaRPr lang="en-GB" sz="20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2000" b="1" noProof="0" dirty="0">
                <a:solidFill>
                  <a:srgbClr val="2B2C30"/>
                </a:solidFill>
                <a:ea typeface="Public Sans"/>
                <a:cs typeface="Public Sans"/>
                <a:sym typeface="Public Sans"/>
              </a:rPr>
              <a:t>Afvalvermindering.</a:t>
            </a:r>
            <a:endParaRPr lang="en-GB" sz="2000" noProof="0" dirty="0"/>
          </a:p>
          <a:p>
            <a:pPr marL="457200" lvl="0" indent="-457200" latinLnBrk="0">
              <a:buClr>
                <a:srgbClr val="000000"/>
              </a:buClr>
              <a:buSzPts val="2800"/>
              <a:buFont typeface="Arial"/>
              <a:buChar char="•"/>
            </a:pPr>
            <a:r>
              <a:rPr lang="en-GB" sz="2000" b="1" noProof="0" dirty="0">
                <a:solidFill>
                  <a:srgbClr val="2B2C30"/>
                </a:solidFill>
                <a:ea typeface="Public Sans"/>
                <a:cs typeface="Public Sans"/>
                <a:sym typeface="Public Sans"/>
              </a:rPr>
              <a:t>Terugwinning van hulpbronnen.</a:t>
            </a:r>
            <a:endParaRPr lang="en-GB" sz="2000" noProof="0" dirty="0"/>
          </a:p>
          <a:p>
            <a:pPr lvl="0" latinLnBrk="0"/>
            <a:endParaRPr lang="en-GB" sz="2000" noProof="0" dirty="0">
              <a:solidFill>
                <a:srgbClr val="2B2C30"/>
              </a:solidFill>
              <a:ea typeface="Public Sans"/>
              <a:cs typeface="Public Sans"/>
              <a:sym typeface="Public Sans"/>
            </a:endParaRPr>
          </a:p>
          <a:p>
            <a:pPr lvl="0" latinLnBrk="0"/>
            <a:r>
              <a:rPr lang="en-GB" sz="2000" noProof="0" dirty="0">
                <a:solidFill>
                  <a:srgbClr val="2B2C30"/>
                </a:solidFill>
                <a:ea typeface="Public Sans"/>
                <a:cs typeface="Public Sans"/>
                <a:sym typeface="Public Sans"/>
              </a:rPr>
              <a:t>Door deze strategieën te implementeren, kan de energiesector zijn impact op het milieu aanzienlijk verminderen en de efficiëntie van hulpbronnen </a:t>
            </a:r>
            <a:r>
              <a:rPr lang="en-GB" sz="2000" noProof="0" dirty="0" err="1">
                <a:solidFill>
                  <a:srgbClr val="2B2C30"/>
                </a:solidFill>
                <a:ea typeface="Public Sans"/>
                <a:cs typeface="Public Sans"/>
                <a:sym typeface="Public Sans"/>
              </a:rPr>
              <a:t>verbeteren</a:t>
            </a:r>
            <a:r>
              <a:rPr lang="en-GB" sz="2000" noProof="0" dirty="0">
                <a:solidFill>
                  <a:srgbClr val="2B2C30"/>
                </a:solidFill>
                <a:ea typeface="Public Sans"/>
                <a:cs typeface="Public Sans"/>
                <a:sym typeface="Public Sans"/>
              </a:rPr>
              <a:t>.  </a:t>
            </a:r>
            <a:endParaRPr lang="en-GB" sz="2000" dirty="0">
              <a:solidFill>
                <a:srgbClr val="2B2C30"/>
              </a:solidFill>
              <a:sym typeface="Public Sans"/>
            </a:endParaRPr>
          </a:p>
          <a:p>
            <a:pPr lvl="0" latinLnBrk="0"/>
            <a:r>
              <a:rPr lang="en-GB" sz="2000" noProof="0" dirty="0">
                <a:solidFill>
                  <a:srgbClr val="2B2C30"/>
                </a:solidFill>
                <a:sym typeface="Public Sans"/>
              </a:rPr>
              <a:t>Laat u inspireren door </a:t>
            </a:r>
            <a:r>
              <a:rPr lang="en-GB" sz="2000" noProof="0" dirty="0">
                <a:solidFill>
                  <a:srgbClr val="2B2C30"/>
                </a:solidFill>
                <a:sym typeface="Public Sans"/>
                <a:hlinkClick r:id="rId3"/>
              </a:rPr>
              <a:t>de succesverhalen over circulaire economie </a:t>
            </a:r>
            <a:r>
              <a:rPr lang="en-GB" sz="2000" noProof="0" dirty="0">
                <a:solidFill>
                  <a:srgbClr val="2B2C30"/>
                </a:solidFill>
                <a:sym typeface="Public Sans"/>
              </a:rPr>
              <a:t>van het SMART CIRCUIT-project.</a:t>
            </a:r>
            <a:endParaRPr lang="en-GB" sz="2000" noProof="0" dirty="0"/>
          </a:p>
        </p:txBody>
      </p:sp>
      <p:pic>
        <p:nvPicPr>
          <p:cNvPr id="5" name="Picture 4">
            <a:extLst>
              <a:ext uri="{FF2B5EF4-FFF2-40B4-BE49-F238E27FC236}">
                <a16:creationId xmlns:a16="http://schemas.microsoft.com/office/drawing/2014/main" id="{22EBA538-3B5D-EA81-7754-3E88C88644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82" y="3056352"/>
            <a:ext cx="1722572" cy="2320478"/>
          </a:xfrm>
          <a:prstGeom prst="rect">
            <a:avLst/>
          </a:prstGeom>
        </p:spPr>
      </p:pic>
      <p:sp>
        <p:nvSpPr>
          <p:cNvPr id="2" name="Title 1">
            <a:extLst>
              <a:ext uri="{FF2B5EF4-FFF2-40B4-BE49-F238E27FC236}">
                <a16:creationId xmlns:a16="http://schemas.microsoft.com/office/drawing/2014/main" id="{3F9D34AA-40AE-AE0D-8869-608E957B435D}"/>
              </a:ext>
            </a:extLst>
          </p:cNvPr>
          <p:cNvSpPr>
            <a:spLocks noGrp="1"/>
          </p:cNvSpPr>
          <p:nvPr>
            <p:ph type="title" idx="4294967295"/>
          </p:nvPr>
        </p:nvSpPr>
        <p:spPr>
          <a:xfrm>
            <a:off x="495300" y="748341"/>
            <a:ext cx="1149477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5. Circulariteit in de digitale energiesector: efficiënt gebruik van hulpbronnen – Meer details</a:t>
            </a:r>
            <a:endParaRPr lang="nl-NL" noProof="1">
              <a:effectLst/>
            </a:endParaRPr>
          </a:p>
          <a:p>
            <a:endParaRPr lang="nl-NL" noProof="1"/>
          </a:p>
        </p:txBody>
      </p:sp>
    </p:spTree>
    <p:extLst>
      <p:ext uri="{BB962C8B-B14F-4D97-AF65-F5344CB8AC3E}">
        <p14:creationId xmlns:p14="http://schemas.microsoft.com/office/powerpoint/2010/main" val="37261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ADB9E-8DE0-F308-0E29-9EEFB552BA0A}"/>
              </a:ext>
            </a:extLst>
          </p:cNvPr>
          <p:cNvSpPr>
            <a:spLocks noGrp="1"/>
          </p:cNvSpPr>
          <p:nvPr>
            <p:ph type="title" idx="4294967295"/>
          </p:nvPr>
        </p:nvSpPr>
        <p:spPr>
          <a:xfrm>
            <a:off x="392430" y="75374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6. Circulariteit in de digitale energiesector: hernieuwbare energie en energieopslag</a:t>
            </a:r>
            <a:endParaRPr lang="nl-NL" noProof="1">
              <a:effectLst/>
            </a:endParaRPr>
          </a:p>
          <a:p>
            <a:endParaRPr lang="nl-NL"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676405" y="3266162"/>
            <a:ext cx="11138112" cy="2308324"/>
          </a:xfrm>
          <a:prstGeom prst="rect">
            <a:avLst/>
          </a:prstGeom>
          <a:noFill/>
        </p:spPr>
        <p:txBody>
          <a:bodyPr wrap="square" rtlCol="0">
            <a:spAutoFit/>
          </a:bodyPr>
          <a:lstStyle/>
          <a:p>
            <a:pPr algn="ctr" latinLnBrk="0"/>
            <a:r>
              <a:rPr lang="en-GB" sz="4800" i="1" noProof="0" dirty="0">
                <a:solidFill>
                  <a:schemeClr val="accent2"/>
                </a:solidFill>
              </a:rPr>
              <a:t>Hoe kan circulariteit worden toegepast op hernieuwbare energie en energieopslagtechnologieën?</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412949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4308953" y="2267210"/>
            <a:ext cx="7603299" cy="3785652"/>
          </a:xfrm>
          <a:prstGeom prst="rect">
            <a:avLst/>
          </a:prstGeom>
          <a:noFill/>
        </p:spPr>
        <p:txBody>
          <a:bodyPr wrap="square" rtlCol="0">
            <a:spAutoFit/>
          </a:bodyPr>
          <a:lstStyle/>
          <a:p>
            <a:pPr lvl="0" latinLnBrk="0"/>
            <a:r>
              <a:rPr lang="en-GB" sz="2000" noProof="0" dirty="0">
                <a:ea typeface="Public Sans"/>
                <a:cs typeface="Public Sans"/>
                <a:sym typeface="Public Sans"/>
              </a:rPr>
              <a:t>Circulariteit kan worden toegepast op de productie, implementatie en het beheer van hernieuwbare energietechnologieën aan het einde van hun levensduur. Dit omvat:</a:t>
            </a:r>
            <a:endParaRPr lang="en-GB" sz="11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Duurzame productie</a:t>
            </a:r>
            <a:r>
              <a:rPr lang="en-GB" sz="2000" noProof="0" dirty="0">
                <a:solidFill>
                  <a:srgbClr val="2B2C30"/>
                </a:solidFill>
                <a:ea typeface="Public Sans"/>
                <a:cs typeface="Public Sans"/>
                <a:sym typeface="Public Sans"/>
              </a:rPr>
              <a:t>: het gebruik van gerecyclede materialen en hernieuwbare energie in het productieproces.</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Modulair ontwerp: </a:t>
            </a:r>
            <a:r>
              <a:rPr lang="en-GB" sz="2000" noProof="0" dirty="0">
                <a:solidFill>
                  <a:srgbClr val="2B2C30"/>
                </a:solidFill>
                <a:ea typeface="Public Sans"/>
                <a:cs typeface="Public Sans"/>
                <a:sym typeface="Public Sans"/>
              </a:rPr>
              <a:t>het ontwerpen van technologieën voor hernieuwbare energie met modulaire componenten die gemakkelijk kunnen worden gerepareerd of vervangen, waardoor hun levensduur wordt </a:t>
            </a:r>
            <a:r>
              <a:rPr lang="en-GB" sz="2000" noProof="0" dirty="0" err="1">
                <a:solidFill>
                  <a:srgbClr val="2B2C30"/>
                </a:solidFill>
                <a:ea typeface="Public Sans"/>
                <a:cs typeface="Public Sans"/>
                <a:sym typeface="Public Sans"/>
              </a:rPr>
              <a:t>verlengd</a:t>
            </a:r>
            <a:r>
              <a:rPr lang="en-GB" sz="2000" noProof="0" dirty="0">
                <a:solidFill>
                  <a:srgbClr val="2B2C30"/>
                </a:solidFill>
                <a:ea typeface="Public Sans"/>
                <a:cs typeface="Public Sans"/>
                <a:sym typeface="Public Sans"/>
              </a:rPr>
              <a:t>.  </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Recycling en hergebruik: </a:t>
            </a:r>
            <a:r>
              <a:rPr lang="en-GB" sz="2000" noProof="0" dirty="0">
                <a:solidFill>
                  <a:srgbClr val="2B2C30"/>
                </a:solidFill>
                <a:ea typeface="Public Sans"/>
                <a:cs typeface="Public Sans"/>
                <a:sym typeface="Public Sans"/>
              </a:rPr>
              <a:t>het ontwikkelen van effectieve recycling- en hergebruikstrategieën voor hernieuwbare energietechnologieën aan het einde van hun levensduur. </a:t>
            </a:r>
            <a:endParaRPr lang="en-GB" sz="2000" noProof="0" dirty="0"/>
          </a:p>
        </p:txBody>
      </p:sp>
      <p:pic>
        <p:nvPicPr>
          <p:cNvPr id="5" name="Picture 4">
            <a:extLst>
              <a:ext uri="{FF2B5EF4-FFF2-40B4-BE49-F238E27FC236}">
                <a16:creationId xmlns:a16="http://schemas.microsoft.com/office/drawing/2014/main" id="{08E3BCA5-7A1A-C5C9-2A37-22A1465AFC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05" y="2858802"/>
            <a:ext cx="3962400" cy="2971800"/>
          </a:xfrm>
          <a:prstGeom prst="rect">
            <a:avLst/>
          </a:prstGeom>
        </p:spPr>
      </p:pic>
      <p:sp>
        <p:nvSpPr>
          <p:cNvPr id="2" name="Title 1">
            <a:extLst>
              <a:ext uri="{FF2B5EF4-FFF2-40B4-BE49-F238E27FC236}">
                <a16:creationId xmlns:a16="http://schemas.microsoft.com/office/drawing/2014/main" id="{065F9EF5-F992-2D8D-AEDA-3763A83A7AC9}"/>
              </a:ext>
            </a:extLst>
          </p:cNvPr>
          <p:cNvSpPr>
            <a:spLocks noGrp="1"/>
          </p:cNvSpPr>
          <p:nvPr>
            <p:ph type="title" idx="4294967295"/>
          </p:nvPr>
        </p:nvSpPr>
        <p:spPr>
          <a:xfrm>
            <a:off x="506730" y="66230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6. Circulariteit in de digitale energiesector: hernieuwbare energie en energieopslag – Meer details</a:t>
            </a:r>
            <a:endParaRPr lang="nl-NL" noProof="1">
              <a:effectLst/>
            </a:endParaRPr>
          </a:p>
          <a:p>
            <a:endParaRPr lang="nl-NL" noProof="1"/>
          </a:p>
        </p:txBody>
      </p:sp>
    </p:spTree>
    <p:extLst>
      <p:ext uri="{BB962C8B-B14F-4D97-AF65-F5344CB8AC3E}">
        <p14:creationId xmlns:p14="http://schemas.microsoft.com/office/powerpoint/2010/main" val="18169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306868" y="333137"/>
            <a:ext cx="7678453" cy="6093976"/>
          </a:xfrm>
          <a:prstGeom prst="rect">
            <a:avLst/>
          </a:prstGeom>
          <a:noFill/>
        </p:spPr>
        <p:txBody>
          <a:bodyPr wrap="square" rtlCol="0">
            <a:spAutoFit/>
          </a:bodyPr>
          <a:lstStyle/>
          <a:p>
            <a:pPr latinLnBrk="0"/>
            <a:r>
              <a:rPr lang="en-US" sz="2800" dirty="0"/>
              <a:t>Het concept van circulariteit speelt een sleutelrol in de digitale energietransitie. Door circulaire principes toe te passen, kunnen we efficiënt omgaan met hulpbronnen en afval verminderen in alle stadia van de levenscyclus van een hulpbron. In deze presentatie gaan we in op:</a:t>
            </a:r>
          </a:p>
          <a:p>
            <a:pPr latinLnBrk="0"/>
            <a:r>
              <a:rPr lang="en-US" sz="2800" dirty="0"/>
              <a:t> </a:t>
            </a:r>
            <a:endParaRPr lang="en-GB" sz="2800" dirty="0"/>
          </a:p>
          <a:p>
            <a:pPr marL="457200" lvl="0" indent="-457200" latinLnBrk="0">
              <a:buFont typeface="Arial" panose="020B0604020202020204" pitchFamily="34" charset="0"/>
              <a:buChar char="•"/>
            </a:pPr>
            <a:r>
              <a:rPr lang="en-US" sz="2800" dirty="0"/>
              <a:t>Wat circulariteit is en welke rol het speelt in de digitale energietransitie.</a:t>
            </a:r>
            <a:endParaRPr lang="en-GB" sz="2800" dirty="0"/>
          </a:p>
          <a:p>
            <a:pPr marL="457200" lvl="0" indent="-457200" latinLnBrk="0">
              <a:buFont typeface="Arial" panose="020B0604020202020204" pitchFamily="34" charset="0"/>
              <a:buChar char="•"/>
            </a:pPr>
            <a:r>
              <a:rPr lang="en-US" sz="2800" dirty="0"/>
              <a:t>Hoe circulariteit kan bijdragen aan een duurzame toekomst.</a:t>
            </a:r>
            <a:endParaRPr lang="en-GB" sz="2800" dirty="0"/>
          </a:p>
          <a:p>
            <a:pPr marL="457200" lvl="0" indent="-457200" latinLnBrk="0">
              <a:buFont typeface="Arial" panose="020B0604020202020204" pitchFamily="34" charset="0"/>
              <a:buChar char="•"/>
            </a:pPr>
            <a:r>
              <a:rPr lang="en-US" sz="2800" dirty="0"/>
              <a:t>Enkele voorbeelden van circulariteit en verschillende soorten digitale energietechnologieën.</a:t>
            </a:r>
            <a:endParaRPr lang="en-GB" sz="2800" dirty="0"/>
          </a:p>
        </p:txBody>
      </p:sp>
      <p:pic>
        <p:nvPicPr>
          <p:cNvPr id="5" name="Picture 4">
            <a:extLst>
              <a:ext uri="{FF2B5EF4-FFF2-40B4-BE49-F238E27FC236}">
                <a16:creationId xmlns:a16="http://schemas.microsoft.com/office/drawing/2014/main" id="{9994C1C7-3EAF-E573-6656-D72E6DDEC4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3805"/>
            <a:ext cx="4054493" cy="2730390"/>
          </a:xfrm>
          <a:prstGeom prst="rect">
            <a:avLst/>
          </a:prstGeom>
        </p:spPr>
      </p:pic>
      <p:sp>
        <p:nvSpPr>
          <p:cNvPr id="3" name="Title 2">
            <a:extLst>
              <a:ext uri="{FF2B5EF4-FFF2-40B4-BE49-F238E27FC236}">
                <a16:creationId xmlns:a16="http://schemas.microsoft.com/office/drawing/2014/main" id="{59CD2F1E-3319-746E-5C15-3467348EFCB5}"/>
              </a:ext>
            </a:extLst>
          </p:cNvPr>
          <p:cNvSpPr>
            <a:spLocks noGrp="1"/>
          </p:cNvSpPr>
          <p:nvPr>
            <p:ph type="title" idx="4294967295"/>
          </p:nvPr>
        </p:nvSpPr>
        <p:spPr>
          <a:xfrm>
            <a:off x="838200" y="365125"/>
            <a:ext cx="3093720" cy="1325563"/>
          </a:xfrm>
          <a:prstGeom prst="rect">
            <a:avLst/>
          </a:prstGeom>
        </p:spPr>
        <p:txBody>
          <a:bodyPr/>
          <a:lstStyle/>
          <a:p>
            <a:r>
              <a:rPr lang="nl-NL" noProof="1">
                <a:solidFill>
                  <a:schemeClr val="bg1"/>
                </a:solidFill>
              </a:rPr>
              <a:t>Inleiding </a:t>
            </a:r>
            <a:r>
              <a:rPr lang="nl-NL" baseline="0" noProof="1">
                <a:solidFill>
                  <a:schemeClr val="bg1"/>
                </a:solidFill>
              </a:rPr>
              <a:t>tot circulariteit</a:t>
            </a:r>
            <a:endParaRPr lang="nl-NL" noProof="1">
              <a:solidFill>
                <a:schemeClr val="bg1"/>
              </a:solidFill>
            </a:endParaRPr>
          </a:p>
        </p:txBody>
      </p:sp>
    </p:spTree>
    <p:extLst>
      <p:ext uri="{BB962C8B-B14F-4D97-AF65-F5344CB8AC3E}">
        <p14:creationId xmlns:p14="http://schemas.microsoft.com/office/powerpoint/2010/main" val="30503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5D389-4AB4-05CB-2627-3B5940B1F104}"/>
              </a:ext>
            </a:extLst>
          </p:cNvPr>
          <p:cNvSpPr>
            <a:spLocks noGrp="1"/>
          </p:cNvSpPr>
          <p:nvPr>
            <p:ph type="title" idx="4294967295"/>
          </p:nvPr>
        </p:nvSpPr>
        <p:spPr>
          <a:xfrm>
            <a:off x="438150" y="705283"/>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7. Digitalisering van energie: slimme netwerken en data-analyse</a:t>
            </a:r>
            <a:endParaRPr lang="nl-NL" noProof="1">
              <a:effectLst/>
            </a:endParaRPr>
          </a:p>
          <a:p>
            <a:endParaRPr lang="nl-NL"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688933" y="3181611"/>
            <a:ext cx="10847538" cy="2308324"/>
          </a:xfrm>
          <a:prstGeom prst="rect">
            <a:avLst/>
          </a:prstGeom>
          <a:noFill/>
        </p:spPr>
        <p:txBody>
          <a:bodyPr wrap="square" rtlCol="0">
            <a:spAutoFit/>
          </a:bodyPr>
          <a:lstStyle/>
          <a:p>
            <a:pPr algn="ctr" latinLnBrk="0"/>
            <a:r>
              <a:rPr lang="en-GB" sz="4800" i="1" noProof="0" dirty="0">
                <a:solidFill>
                  <a:schemeClr val="accent2"/>
                </a:solidFill>
              </a:rPr>
              <a:t>Hoe veranderen digitale technologieën de energiesector?</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3523170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3995803" y="3205975"/>
            <a:ext cx="8001782" cy="3046988"/>
          </a:xfrm>
          <a:prstGeom prst="rect">
            <a:avLst/>
          </a:prstGeom>
          <a:noFill/>
        </p:spPr>
        <p:txBody>
          <a:bodyPr wrap="square" lIns="91440" tIns="45720" rIns="91440" bIns="45720" rtlCol="0" anchor="t">
            <a:spAutoFit/>
          </a:bodyPr>
          <a:lstStyle/>
          <a:p>
            <a:pPr lvl="0" latinLnBrk="0"/>
            <a:r>
              <a:rPr lang="en-GB" sz="2400" noProof="1">
                <a:latin typeface="Calibri"/>
                <a:ea typeface="Public Sans"/>
                <a:cs typeface="Public Sans"/>
                <a:sym typeface="Public Sans"/>
              </a:rPr>
              <a:t>Digitale technologieën maken de ontwikkeling mogelijk van intelligente energienetwerken, ook wel </a:t>
            </a:r>
            <a:r>
              <a:rPr lang="en-GB" sz="2400" b="1" noProof="1">
                <a:latin typeface="Calibri"/>
                <a:ea typeface="Public Sans"/>
                <a:cs typeface="Public Sans"/>
                <a:sym typeface="Public Sans"/>
              </a:rPr>
              <a:t>smart grids </a:t>
            </a:r>
            <a:r>
              <a:rPr lang="en-GB" sz="2400" noProof="1">
                <a:latin typeface="Calibri"/>
                <a:ea typeface="Public Sans"/>
                <a:cs typeface="Public Sans"/>
                <a:sym typeface="Public Sans"/>
              </a:rPr>
              <a:t>genoemd. Smart grids kunnen: </a:t>
            </a:r>
          </a:p>
          <a:p>
            <a:pPr lvl="0" latinLnBrk="0"/>
            <a:endParaRPr lang="en-GB" sz="24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2400" noProof="1">
                <a:latin typeface="Calibri"/>
                <a:ea typeface="Public Sans"/>
                <a:cs typeface="Public Sans"/>
                <a:sym typeface="Public Sans"/>
              </a:rPr>
              <a:t>De energiestromen optimaliseren.</a:t>
            </a:r>
          </a:p>
          <a:p>
            <a:pPr marL="342900" lvl="0" indent="-342900" latinLnBrk="0">
              <a:buFont typeface="Arial" panose="020B0604020202020204" pitchFamily="34" charset="0"/>
              <a:buChar char="•"/>
            </a:pPr>
            <a:r>
              <a:rPr lang="en-GB" sz="2400" noProof="1">
                <a:latin typeface="Calibri"/>
                <a:ea typeface="Public Sans"/>
                <a:cs typeface="Public Sans"/>
                <a:sym typeface="Public Sans"/>
              </a:rPr>
              <a:t>Hernieuwbare energiebronnen integreren.</a:t>
            </a:r>
          </a:p>
          <a:p>
            <a:pPr marL="342900" lvl="0" indent="-342900" latinLnBrk="0">
              <a:buFont typeface="Arial" panose="020B0604020202020204" pitchFamily="34" charset="0"/>
              <a:buChar char="•"/>
            </a:pPr>
            <a:r>
              <a:rPr lang="en-GB" sz="2400" noProof="1">
                <a:latin typeface="Calibri"/>
                <a:ea typeface="Public Sans"/>
                <a:cs typeface="Public Sans"/>
                <a:sym typeface="Public Sans"/>
              </a:rPr>
              <a:t>De stabiliteit van het netwerk verbeteren.</a:t>
            </a:r>
            <a:endParaRPr lang="en-GB" sz="2400" noProof="1">
              <a:latin typeface="Calibri"/>
              <a:ea typeface="Public Sans"/>
              <a:cs typeface="Public Sans"/>
            </a:endParaRPr>
          </a:p>
          <a:p>
            <a:pPr lvl="0" latinLnBrk="0"/>
            <a:endParaRPr lang="en-GB" sz="2400" noProof="1">
              <a:ea typeface="Calibri"/>
              <a:cs typeface="Calibri"/>
            </a:endParaRPr>
          </a:p>
        </p:txBody>
      </p:sp>
      <p:pic>
        <p:nvPicPr>
          <p:cNvPr id="5" name="Picture 4">
            <a:extLst>
              <a:ext uri="{FF2B5EF4-FFF2-40B4-BE49-F238E27FC236}">
                <a16:creationId xmlns:a16="http://schemas.microsoft.com/office/drawing/2014/main" id="{057E30F7-80C2-1E84-F060-5A99F37521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5" y="3429000"/>
            <a:ext cx="3528288" cy="2016165"/>
          </a:xfrm>
          <a:prstGeom prst="rect">
            <a:avLst/>
          </a:prstGeom>
        </p:spPr>
      </p:pic>
      <p:sp>
        <p:nvSpPr>
          <p:cNvPr id="2" name="Title 1">
            <a:extLst>
              <a:ext uri="{FF2B5EF4-FFF2-40B4-BE49-F238E27FC236}">
                <a16:creationId xmlns:a16="http://schemas.microsoft.com/office/drawing/2014/main" id="{50A4C2ED-5847-9B13-6079-2F8B825EE275}"/>
              </a:ext>
            </a:extLst>
          </p:cNvPr>
          <p:cNvSpPr>
            <a:spLocks noGrp="1"/>
          </p:cNvSpPr>
          <p:nvPr>
            <p:ph type="title" idx="4294967295"/>
          </p:nvPr>
        </p:nvSpPr>
        <p:spPr>
          <a:xfrm>
            <a:off x="506730" y="750053"/>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7. Digitalisering van energie: slimme netwerken en data-analyse – slimme netwerken</a:t>
            </a:r>
            <a:endParaRPr lang="nl-NL" noProof="1">
              <a:effectLst/>
            </a:endParaRPr>
          </a:p>
          <a:p>
            <a:endParaRPr lang="nl-NL" noProof="1"/>
          </a:p>
        </p:txBody>
      </p:sp>
    </p:spTree>
    <p:extLst>
      <p:ext uri="{BB962C8B-B14F-4D97-AF65-F5344CB8AC3E}">
        <p14:creationId xmlns:p14="http://schemas.microsoft.com/office/powerpoint/2010/main" val="33543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E889-B6D5-D09B-327A-BA3214D205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19E744-63E1-3887-0405-F2C7008B6293}"/>
              </a:ext>
            </a:extLst>
          </p:cNvPr>
          <p:cNvSpPr txBox="1"/>
          <p:nvPr/>
        </p:nvSpPr>
        <p:spPr>
          <a:xfrm>
            <a:off x="3995803" y="2190313"/>
            <a:ext cx="8001782" cy="3785652"/>
          </a:xfrm>
          <a:prstGeom prst="rect">
            <a:avLst/>
          </a:prstGeom>
          <a:noFill/>
        </p:spPr>
        <p:txBody>
          <a:bodyPr wrap="square" lIns="91440" tIns="45720" rIns="91440" bIns="45720" rtlCol="0" anchor="t">
            <a:spAutoFit/>
          </a:bodyPr>
          <a:lstStyle/>
          <a:p>
            <a:pPr lvl="0" latinLnBrk="0"/>
            <a:r>
              <a:rPr lang="en-GB" sz="2000" noProof="1">
                <a:latin typeface="Calibri"/>
                <a:ea typeface="Public Sans"/>
                <a:cs typeface="Public Sans"/>
                <a:sym typeface="Public Sans"/>
              </a:rPr>
              <a:t>Data-analyse en machine learning spelen een steeds belangrijkere rol in de energiesector. Data-analyse en machine learning kunnen: </a:t>
            </a:r>
          </a:p>
          <a:p>
            <a:pPr marL="342900" lvl="0" indent="-342900" latinLnBrk="0">
              <a:buFont typeface="Arial" panose="020B0604020202020204" pitchFamily="34" charset="0"/>
              <a:buChar char="•"/>
            </a:pPr>
            <a:r>
              <a:rPr lang="en-GB" sz="2000" noProof="1">
                <a:latin typeface="Calibri"/>
                <a:ea typeface="Public Sans"/>
                <a:cs typeface="Public Sans"/>
                <a:sym typeface="Public Sans"/>
              </a:rPr>
              <a:t>Energie-efficiëntie mogelijk maken door energieverspilling te identificeren en energieverbruikspatronen te optimaliseren.</a:t>
            </a:r>
          </a:p>
          <a:p>
            <a:pPr marL="342900" lvl="0" indent="-342900" latinLnBrk="0">
              <a:buFont typeface="Arial" panose="020B0604020202020204" pitchFamily="34" charset="0"/>
              <a:buChar char="•"/>
            </a:pPr>
            <a:r>
              <a:rPr lang="en-GB" sz="2000" noProof="1">
                <a:latin typeface="Calibri"/>
                <a:ea typeface="Public Sans"/>
                <a:cs typeface="Public Sans"/>
                <a:sym typeface="Public Sans"/>
              </a:rPr>
              <a:t>Vraagprognoses gebruiken om een betrouwbare energievoorziening te garanderen.</a:t>
            </a:r>
          </a:p>
          <a:p>
            <a:pPr marL="342900" lvl="0" indent="-342900" latinLnBrk="0">
              <a:buFont typeface="Arial" panose="020B0604020202020204" pitchFamily="34" charset="0"/>
              <a:buChar char="•"/>
            </a:pPr>
            <a:r>
              <a:rPr lang="en-GB" sz="2000" noProof="1">
                <a:latin typeface="Calibri"/>
                <a:ea typeface="Public Sans"/>
                <a:cs typeface="Public Sans"/>
                <a:sym typeface="Public Sans"/>
              </a:rPr>
              <a:t>Voorspellend onderhoud gebruiken om te anticiperen op defecten aan apparatuur en onderhoudsschema's te optimaliseren.</a:t>
            </a:r>
          </a:p>
          <a:p>
            <a:pPr lvl="0" latinLnBrk="0"/>
            <a:r>
              <a:rPr lang="en-GB" sz="2000" noProof="1">
                <a:latin typeface="Calibri"/>
                <a:ea typeface="Public Sans"/>
                <a:cs typeface="Public Sans"/>
                <a:sym typeface="Public Sans"/>
              </a:rPr>
              <a:t> </a:t>
            </a:r>
          </a:p>
          <a:p>
            <a:pPr lvl="0" latinLnBrk="0"/>
            <a:r>
              <a:rPr lang="en-GB" sz="2000" noProof="1">
                <a:latin typeface="Calibri"/>
                <a:ea typeface="Public Sans"/>
                <a:cs typeface="Public Sans"/>
                <a:sym typeface="Public Sans"/>
              </a:rPr>
              <a:t>Door gebruik te maken van data-analyse kan de energiesector de efficiëntie verbeteren, de kosten verlagen en de betrouwbaarheid van energiediensten vergroten. </a:t>
            </a:r>
            <a:endParaRPr lang="en-GB" sz="2000" noProof="1">
              <a:latin typeface="Calibri"/>
              <a:ea typeface="Calibri"/>
              <a:cs typeface="Calibri"/>
            </a:endParaRPr>
          </a:p>
        </p:txBody>
      </p:sp>
      <p:pic>
        <p:nvPicPr>
          <p:cNvPr id="5" name="Picture 4">
            <a:extLst>
              <a:ext uri="{FF2B5EF4-FFF2-40B4-BE49-F238E27FC236}">
                <a16:creationId xmlns:a16="http://schemas.microsoft.com/office/drawing/2014/main" id="{E2344F2D-9B7B-1E7C-3A7A-627C38E7CF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5" y="3429000"/>
            <a:ext cx="3528288" cy="2016165"/>
          </a:xfrm>
          <a:prstGeom prst="rect">
            <a:avLst/>
          </a:prstGeom>
        </p:spPr>
      </p:pic>
      <p:sp>
        <p:nvSpPr>
          <p:cNvPr id="2" name="Title 1">
            <a:extLst>
              <a:ext uri="{FF2B5EF4-FFF2-40B4-BE49-F238E27FC236}">
                <a16:creationId xmlns:a16="http://schemas.microsoft.com/office/drawing/2014/main" id="{E469A1A5-7D62-5065-F965-71945A64433A}"/>
              </a:ext>
            </a:extLst>
          </p:cNvPr>
          <p:cNvSpPr>
            <a:spLocks noGrp="1"/>
          </p:cNvSpPr>
          <p:nvPr>
            <p:ph type="title" idx="4294967295"/>
          </p:nvPr>
        </p:nvSpPr>
        <p:spPr>
          <a:xfrm>
            <a:off x="392430" y="750053"/>
            <a:ext cx="1107186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7. Digitalisering van energie: slimme netwerken en data-analyse – Data-analyse</a:t>
            </a:r>
            <a:endParaRPr lang="nl-NL" noProof="1">
              <a:effectLst/>
            </a:endParaRPr>
          </a:p>
          <a:p>
            <a:endParaRPr lang="nl-NL" noProof="1"/>
          </a:p>
        </p:txBody>
      </p:sp>
    </p:spTree>
    <p:extLst>
      <p:ext uri="{BB962C8B-B14F-4D97-AF65-F5344CB8AC3E}">
        <p14:creationId xmlns:p14="http://schemas.microsoft.com/office/powerpoint/2010/main" val="417399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22B91-53D8-D923-E6D5-613BABE9E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7F620-B929-1380-3266-8A9DCA3B77D9}"/>
              </a:ext>
            </a:extLst>
          </p:cNvPr>
          <p:cNvSpPr>
            <a:spLocks noGrp="1"/>
          </p:cNvSpPr>
          <p:nvPr>
            <p:ph type="title" idx="4294967295"/>
          </p:nvPr>
        </p:nvSpPr>
        <p:spPr>
          <a:xfrm>
            <a:off x="392430" y="74231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8. Digitalisering van energie en blockchain </a:t>
            </a:r>
            <a:endParaRPr lang="nl-NL" noProof="1">
              <a:effectLst/>
            </a:endParaRPr>
          </a:p>
          <a:p>
            <a:endParaRPr lang="nl-NL" noProof="1"/>
          </a:p>
        </p:txBody>
      </p:sp>
      <p:sp>
        <p:nvSpPr>
          <p:cNvPr id="4" name="TextBox 3">
            <a:extLst>
              <a:ext uri="{FF2B5EF4-FFF2-40B4-BE49-F238E27FC236}">
                <a16:creationId xmlns:a16="http://schemas.microsoft.com/office/drawing/2014/main" id="{58CE8602-7EFC-B58B-3E3B-06665523C31F}"/>
              </a:ext>
            </a:extLst>
          </p:cNvPr>
          <p:cNvSpPr txBox="1"/>
          <p:nvPr/>
        </p:nvSpPr>
        <p:spPr>
          <a:xfrm>
            <a:off x="676405" y="3266162"/>
            <a:ext cx="11138112" cy="1569660"/>
          </a:xfrm>
          <a:prstGeom prst="rect">
            <a:avLst/>
          </a:prstGeom>
          <a:noFill/>
        </p:spPr>
        <p:txBody>
          <a:bodyPr wrap="square" rtlCol="0">
            <a:spAutoFit/>
          </a:bodyPr>
          <a:lstStyle/>
          <a:p>
            <a:pPr algn="ctr" latinLnBrk="0"/>
            <a:r>
              <a:rPr lang="en-GB" sz="4800" i="1" noProof="0" dirty="0">
                <a:solidFill>
                  <a:schemeClr val="accent2"/>
                </a:solidFill>
              </a:rPr>
              <a:t>Hoe kan blockchaintechnologie de energiesector ten goede komen?</a:t>
            </a:r>
          </a:p>
        </p:txBody>
      </p:sp>
    </p:spTree>
    <p:extLst>
      <p:ext uri="{BB962C8B-B14F-4D97-AF65-F5344CB8AC3E}">
        <p14:creationId xmlns:p14="http://schemas.microsoft.com/office/powerpoint/2010/main" val="86839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A60F9-EE88-AD5C-0ED2-702F893B8E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A0E44BD-06F5-8C69-BD7A-153315BF10C2}"/>
              </a:ext>
            </a:extLst>
          </p:cNvPr>
          <p:cNvSpPr txBox="1"/>
          <p:nvPr/>
        </p:nvSpPr>
        <p:spPr>
          <a:xfrm>
            <a:off x="4484318" y="3248125"/>
            <a:ext cx="7330199" cy="2308324"/>
          </a:xfrm>
          <a:prstGeom prst="rect">
            <a:avLst/>
          </a:prstGeom>
          <a:noFill/>
        </p:spPr>
        <p:txBody>
          <a:bodyPr wrap="square" lIns="91440" tIns="45720" rIns="91440" bIns="45720" rtlCol="0" anchor="t">
            <a:spAutoFit/>
          </a:bodyPr>
          <a:lstStyle/>
          <a:p>
            <a:pPr latinLnBrk="0"/>
            <a:r>
              <a:rPr lang="en-GB" sz="2400" noProof="0" dirty="0">
                <a:ea typeface="+mn-lt"/>
                <a:cs typeface="+mn-lt"/>
                <a:sym typeface="Public Sans"/>
              </a:rPr>
              <a:t>Blockchaintechnologieën zijn een waardevol hulpmiddel om circulariteit te ondersteunen door:</a:t>
            </a:r>
          </a:p>
          <a:p>
            <a:pPr latinLnBrk="0"/>
            <a:endParaRPr lang="en-GB" sz="2400" dirty="0">
              <a:ea typeface="+mn-lt"/>
              <a:cs typeface="+mn-lt"/>
              <a:sym typeface="Public Sans"/>
            </a:endParaRPr>
          </a:p>
          <a:p>
            <a:pPr marL="342900" indent="-342900" latinLnBrk="0">
              <a:buFont typeface="Arial" panose="020B0604020202020204" pitchFamily="34" charset="0"/>
              <a:buChar char="•"/>
            </a:pPr>
            <a:r>
              <a:rPr lang="en-GB" sz="2400" dirty="0">
                <a:ea typeface="+mn-lt"/>
                <a:cs typeface="+mn-lt"/>
                <a:sym typeface="Public Sans"/>
              </a:rPr>
              <a:t>De transparantie, veiligheid en efficiëntie van energietransacties en gegevensbeheer te verbeteren. </a:t>
            </a:r>
          </a:p>
          <a:p>
            <a:pPr latinLnBrk="0"/>
            <a:endParaRPr lang="en-GB" sz="2400" noProof="0" dirty="0">
              <a:ea typeface="+mn-lt"/>
              <a:cs typeface="+mn-lt"/>
              <a:sym typeface="Public Sans"/>
            </a:endParaRPr>
          </a:p>
        </p:txBody>
      </p:sp>
      <p:pic>
        <p:nvPicPr>
          <p:cNvPr id="5" name="Picture 4">
            <a:extLst>
              <a:ext uri="{FF2B5EF4-FFF2-40B4-BE49-F238E27FC236}">
                <a16:creationId xmlns:a16="http://schemas.microsoft.com/office/drawing/2014/main" id="{9CA85008-8E10-5076-370B-3744391EEE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3429000"/>
            <a:ext cx="4142548" cy="1761908"/>
          </a:xfrm>
          <a:prstGeom prst="rect">
            <a:avLst/>
          </a:prstGeom>
        </p:spPr>
      </p:pic>
      <p:sp>
        <p:nvSpPr>
          <p:cNvPr id="3" name="Title 2">
            <a:extLst>
              <a:ext uri="{FF2B5EF4-FFF2-40B4-BE49-F238E27FC236}">
                <a16:creationId xmlns:a16="http://schemas.microsoft.com/office/drawing/2014/main" id="{43995B6D-14CF-00E9-418F-3CC7663F70EE}"/>
              </a:ext>
            </a:extLst>
          </p:cNvPr>
          <p:cNvSpPr>
            <a:spLocks noGrp="1"/>
          </p:cNvSpPr>
          <p:nvPr>
            <p:ph type="title" idx="4294967295"/>
          </p:nvPr>
        </p:nvSpPr>
        <p:spPr>
          <a:xfrm>
            <a:off x="461010" y="89090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8. Energiedigitalisering en blockchain – Wat </a:t>
            </a:r>
            <a:r>
              <a:rPr lang="nl-NL" sz="2800" b="1" kern="1200" baseline="0" noProof="1">
                <a:solidFill>
                  <a:srgbClr val="FFFFFF"/>
                </a:solidFill>
                <a:effectLst/>
                <a:latin typeface="Calibri" panose="020F0502020204030204" pitchFamily="34" charset="0"/>
                <a:ea typeface="Public Sans"/>
                <a:cs typeface="Public Sans"/>
              </a:rPr>
              <a:t>is blockchain?</a:t>
            </a:r>
            <a:endParaRPr lang="nl-NL" noProof="1">
              <a:effectLst/>
            </a:endParaRPr>
          </a:p>
          <a:p>
            <a:endParaRPr lang="nl-NL" noProof="1"/>
          </a:p>
        </p:txBody>
      </p:sp>
    </p:spTree>
    <p:extLst>
      <p:ext uri="{BB962C8B-B14F-4D97-AF65-F5344CB8AC3E}">
        <p14:creationId xmlns:p14="http://schemas.microsoft.com/office/powerpoint/2010/main" val="14409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E650-CA8F-9FD8-0C0B-F33E2147BC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882F1BB-759E-6437-0077-30B98204AE19}"/>
              </a:ext>
            </a:extLst>
          </p:cNvPr>
          <p:cNvSpPr txBox="1"/>
          <p:nvPr/>
        </p:nvSpPr>
        <p:spPr>
          <a:xfrm>
            <a:off x="4434214" y="2470136"/>
            <a:ext cx="7503090" cy="3816429"/>
          </a:xfrm>
          <a:prstGeom prst="rect">
            <a:avLst/>
          </a:prstGeom>
          <a:noFill/>
        </p:spPr>
        <p:txBody>
          <a:bodyPr wrap="square" lIns="91440" tIns="45720" rIns="91440" bIns="45720" rtlCol="0" anchor="t">
            <a:spAutoFit/>
          </a:bodyPr>
          <a:lstStyle/>
          <a:p>
            <a:pPr lvl="0" latinLnBrk="0"/>
            <a:r>
              <a:rPr lang="en-GB" sz="2200" noProof="0" dirty="0">
                <a:ea typeface="Public Sans"/>
                <a:cs typeface="Public Sans"/>
                <a:sym typeface="Public Sans"/>
              </a:rPr>
              <a:t>In de energiesector kan blockchain worden gebruikt voor:</a:t>
            </a:r>
            <a:endParaRPr lang="en-GB" sz="2200" noProof="0" dirty="0"/>
          </a:p>
          <a:p>
            <a:pPr lvl="0" latinLnBrk="0"/>
            <a:endParaRPr lang="en-GB" sz="2200" b="1" noProof="0" dirty="0">
              <a:ea typeface="Public Sans"/>
              <a:cs typeface="Public Sans"/>
              <a:sym typeface="Public Sans"/>
            </a:endParaRPr>
          </a:p>
          <a:p>
            <a:pPr marL="342900" lvl="0" indent="-342900" latinLnBrk="0">
              <a:buFont typeface="Arial" panose="020B0604020202020204" pitchFamily="34" charset="0"/>
              <a:buChar char="•"/>
            </a:pPr>
            <a:r>
              <a:rPr lang="en-GB" sz="2200" b="1" noProof="0" dirty="0">
                <a:ea typeface="Public Sans"/>
                <a:cs typeface="Public Sans"/>
                <a:sym typeface="Public Sans"/>
              </a:rPr>
              <a:t>Peer-to-peer-energiehandel: </a:t>
            </a:r>
            <a:r>
              <a:rPr lang="en-GB" sz="2200" noProof="0" dirty="0">
                <a:ea typeface="Public Sans"/>
                <a:cs typeface="Public Sans"/>
                <a:sym typeface="Public Sans"/>
              </a:rPr>
              <a:t>directe energiehandel tussen consumenten en prosumenten mogelijk </a:t>
            </a:r>
            <a:r>
              <a:rPr lang="en-GB" sz="2200" noProof="0" dirty="0" err="1">
                <a:ea typeface="Public Sans"/>
                <a:cs typeface="Public Sans"/>
                <a:sym typeface="Public Sans"/>
              </a:rPr>
              <a:t>maken</a:t>
            </a:r>
            <a:r>
              <a:rPr lang="en-GB" sz="2200" noProof="0" dirty="0">
                <a:ea typeface="Public Sans"/>
                <a:cs typeface="Public Sans"/>
                <a:sym typeface="Public Sans"/>
              </a:rPr>
              <a:t>.  </a:t>
            </a:r>
            <a:endParaRPr lang="en-GB" sz="2200" noProof="0" dirty="0"/>
          </a:p>
          <a:p>
            <a:pPr marL="342900" lvl="0" indent="-342900" latinLnBrk="0">
              <a:buFont typeface="Arial" panose="020B0604020202020204" pitchFamily="34" charset="0"/>
              <a:buChar char="•"/>
            </a:pPr>
            <a:r>
              <a:rPr lang="en-GB" sz="2200" b="1" noProof="0" dirty="0">
                <a:ea typeface="Public Sans"/>
                <a:cs typeface="Public Sans"/>
                <a:sym typeface="Public Sans"/>
              </a:rPr>
              <a:t>Het volgen van certificaten voor hernieuwbare energie: </a:t>
            </a:r>
            <a:r>
              <a:rPr lang="en-GB" sz="2200" noProof="0" dirty="0">
                <a:ea typeface="Public Sans"/>
                <a:cs typeface="Public Sans"/>
                <a:sym typeface="Public Sans"/>
              </a:rPr>
              <a:t>het waarborgen van de authenticiteit en traceerbaarheid van certificaten voor hernieuwbare </a:t>
            </a:r>
            <a:r>
              <a:rPr lang="en-GB" sz="2200" noProof="0" dirty="0" err="1">
                <a:ea typeface="Public Sans"/>
                <a:cs typeface="Public Sans"/>
                <a:sym typeface="Public Sans"/>
              </a:rPr>
              <a:t>energie</a:t>
            </a:r>
            <a:r>
              <a:rPr lang="en-GB" sz="2200" noProof="0" dirty="0">
                <a:ea typeface="Public Sans"/>
                <a:cs typeface="Public Sans"/>
                <a:sym typeface="Public Sans"/>
              </a:rPr>
              <a:t>.  </a:t>
            </a:r>
            <a:endParaRPr lang="en-GB" sz="2200" noProof="0" dirty="0"/>
          </a:p>
          <a:p>
            <a:pPr marL="342900" lvl="0" indent="-342900" latinLnBrk="0">
              <a:buFont typeface="Arial" panose="020B0604020202020204" pitchFamily="34" charset="0"/>
              <a:buChar char="•"/>
            </a:pPr>
            <a:r>
              <a:rPr lang="en-GB" sz="2200" b="1" noProof="0" dirty="0">
                <a:ea typeface="Public Sans"/>
                <a:cs typeface="Public Sans"/>
                <a:sym typeface="Public Sans"/>
              </a:rPr>
              <a:t>Netbeheer: </a:t>
            </a:r>
            <a:r>
              <a:rPr lang="en-GB" sz="2200" noProof="0" dirty="0">
                <a:ea typeface="Public Sans"/>
                <a:cs typeface="Public Sans"/>
                <a:sym typeface="Public Sans"/>
              </a:rPr>
              <a:t>het verbeteren van de veiligheid en efficiëntie van netactiviteiten. Door blockchain toe te passen kan de energiesector vertrouwen kweken, transactiekosten verlagen en innovatie bevorderen. </a:t>
            </a:r>
            <a:endParaRPr lang="en-GB" sz="2200" noProof="0" dirty="0"/>
          </a:p>
        </p:txBody>
      </p:sp>
      <p:pic>
        <p:nvPicPr>
          <p:cNvPr id="3" name="Picture 2">
            <a:extLst>
              <a:ext uri="{FF2B5EF4-FFF2-40B4-BE49-F238E27FC236}">
                <a16:creationId xmlns:a16="http://schemas.microsoft.com/office/drawing/2014/main" id="{F7758612-9B27-DB79-791A-E2B9916B99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3429000"/>
            <a:ext cx="4142548" cy="1761908"/>
          </a:xfrm>
          <a:prstGeom prst="rect">
            <a:avLst/>
          </a:prstGeom>
        </p:spPr>
      </p:pic>
      <p:sp>
        <p:nvSpPr>
          <p:cNvPr id="5" name="Title 4">
            <a:extLst>
              <a:ext uri="{FF2B5EF4-FFF2-40B4-BE49-F238E27FC236}">
                <a16:creationId xmlns:a16="http://schemas.microsoft.com/office/drawing/2014/main" id="{3514CFD6-4894-70FC-4603-569CE5FF3804}"/>
              </a:ext>
            </a:extLst>
          </p:cNvPr>
          <p:cNvSpPr>
            <a:spLocks noGrp="1"/>
          </p:cNvSpPr>
          <p:nvPr>
            <p:ph type="title" idx="4294967295"/>
          </p:nvPr>
        </p:nvSpPr>
        <p:spPr>
          <a:xfrm>
            <a:off x="415290" y="799465"/>
            <a:ext cx="1118616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8. Digitalisering van energie en blockchain – Blockchain in de energiesector</a:t>
            </a:r>
            <a:endParaRPr lang="nl-NL" noProof="1">
              <a:effectLst/>
            </a:endParaRPr>
          </a:p>
          <a:p>
            <a:endParaRPr lang="nl-NL" noProof="1"/>
          </a:p>
        </p:txBody>
      </p:sp>
    </p:spTree>
    <p:extLst>
      <p:ext uri="{BB962C8B-B14F-4D97-AF65-F5344CB8AC3E}">
        <p14:creationId xmlns:p14="http://schemas.microsoft.com/office/powerpoint/2010/main" val="39094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1F56F-11B3-26A9-83E7-7A0D86C42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FD914-6E1D-FE2B-6DDD-D833A01DBA66}"/>
              </a:ext>
            </a:extLst>
          </p:cNvPr>
          <p:cNvSpPr>
            <a:spLocks noGrp="1"/>
          </p:cNvSpPr>
          <p:nvPr>
            <p:ph type="title" idx="4294967295"/>
          </p:nvPr>
        </p:nvSpPr>
        <p:spPr>
          <a:xfrm>
            <a:off x="676405" y="73088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9. Synergieën en geïntegreerde oplossingen </a:t>
            </a:r>
            <a:endParaRPr lang="nl-NL" noProof="1">
              <a:effectLst/>
            </a:endParaRPr>
          </a:p>
          <a:p>
            <a:endParaRPr lang="nl-NL" noProof="1"/>
          </a:p>
        </p:txBody>
      </p:sp>
      <p:sp>
        <p:nvSpPr>
          <p:cNvPr id="4" name="TextBox 3">
            <a:extLst>
              <a:ext uri="{FF2B5EF4-FFF2-40B4-BE49-F238E27FC236}">
                <a16:creationId xmlns:a16="http://schemas.microsoft.com/office/drawing/2014/main" id="{F924B47C-844C-9DED-88EB-FF77D79045FF}"/>
              </a:ext>
            </a:extLst>
          </p:cNvPr>
          <p:cNvSpPr txBox="1"/>
          <p:nvPr/>
        </p:nvSpPr>
        <p:spPr>
          <a:xfrm>
            <a:off x="676405" y="3266162"/>
            <a:ext cx="11138112" cy="2308324"/>
          </a:xfrm>
          <a:prstGeom prst="rect">
            <a:avLst/>
          </a:prstGeom>
          <a:noFill/>
        </p:spPr>
        <p:txBody>
          <a:bodyPr wrap="square" rtlCol="0">
            <a:spAutoFit/>
          </a:bodyPr>
          <a:lstStyle/>
          <a:p>
            <a:pPr algn="ctr" latinLnBrk="0"/>
            <a:r>
              <a:rPr lang="en-GB" sz="4800" i="1" noProof="0" dirty="0">
                <a:solidFill>
                  <a:schemeClr val="accent2"/>
                </a:solidFill>
              </a:rPr>
              <a:t>Hoe worden circulariteit en digitalisering gecombineerd in de energiesector?</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686160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2C3F4-8B82-1BFC-94A6-E2AA6704DE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5B97449-922D-18C4-57F0-B14AA2A3A218}"/>
              </a:ext>
            </a:extLst>
          </p:cNvPr>
          <p:cNvSpPr txBox="1"/>
          <p:nvPr/>
        </p:nvSpPr>
        <p:spPr>
          <a:xfrm>
            <a:off x="4171167" y="2126125"/>
            <a:ext cx="7643350" cy="3477875"/>
          </a:xfrm>
          <a:prstGeom prst="rect">
            <a:avLst/>
          </a:prstGeom>
          <a:noFill/>
        </p:spPr>
        <p:txBody>
          <a:bodyPr wrap="square" rtlCol="0">
            <a:spAutoFit/>
          </a:bodyPr>
          <a:lstStyle/>
          <a:p>
            <a:pPr lvl="0" latinLnBrk="0"/>
            <a:r>
              <a:rPr lang="en-GB" sz="2000" noProof="0" dirty="0">
                <a:ea typeface="Public Sans"/>
                <a:cs typeface="Public Sans"/>
                <a:sym typeface="Public Sans"/>
              </a:rPr>
              <a:t>Circulariteit en digitalisering worden gecombineerd om innovatieve en duurzame energieoplossingen te creëren. </a:t>
            </a:r>
            <a:r>
              <a:rPr lang="en-GB" sz="2000" noProof="0" dirty="0">
                <a:solidFill>
                  <a:srgbClr val="2B2C30"/>
                </a:solidFill>
                <a:ea typeface="Public Sans"/>
                <a:cs typeface="Public Sans"/>
                <a:sym typeface="Public Sans"/>
              </a:rPr>
              <a:t>Voorbeelden hiervan zijn:</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Slimme energiebeheersystemen voor woningen: </a:t>
            </a:r>
            <a:r>
              <a:rPr lang="en-GB" sz="2000" noProof="0" dirty="0">
                <a:solidFill>
                  <a:srgbClr val="2B2C30"/>
                </a:solidFill>
                <a:ea typeface="Public Sans"/>
                <a:cs typeface="Public Sans"/>
                <a:sym typeface="Public Sans"/>
              </a:rPr>
              <a:t>integratie van slimme meters, IoT-apparaten en data-analyse om het energieverbruik in woningen te </a:t>
            </a:r>
            <a:r>
              <a:rPr lang="en-GB" sz="2000" noProof="0" dirty="0" err="1">
                <a:solidFill>
                  <a:srgbClr val="2B2C30"/>
                </a:solidFill>
                <a:ea typeface="Public Sans"/>
                <a:cs typeface="Public Sans"/>
                <a:sym typeface="Public Sans"/>
              </a:rPr>
              <a:t>optimaliseren</a:t>
            </a:r>
            <a:r>
              <a:rPr lang="en-GB" sz="2000" noProof="0" dirty="0">
                <a:solidFill>
                  <a:srgbClr val="2B2C30"/>
                </a:solidFill>
                <a:ea typeface="Public Sans"/>
                <a:cs typeface="Public Sans"/>
                <a:sym typeface="Public Sans"/>
              </a:rPr>
              <a:t>.  </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Virtuele energiecentrales: </a:t>
            </a:r>
            <a:r>
              <a:rPr lang="en-GB" sz="2000" noProof="0" dirty="0">
                <a:solidFill>
                  <a:srgbClr val="2B2C30"/>
                </a:solidFill>
                <a:ea typeface="Public Sans"/>
                <a:cs typeface="Public Sans"/>
                <a:sym typeface="Public Sans"/>
              </a:rPr>
              <a:t>het samenvoegen van gedistribueerde energiebronnen, zoals zonnepanelen op daken en accu's van elektrische voertuigen, om netdiensten te </a:t>
            </a:r>
            <a:r>
              <a:rPr lang="en-GB" sz="2000" noProof="0" dirty="0" err="1">
                <a:solidFill>
                  <a:srgbClr val="2B2C30"/>
                </a:solidFill>
                <a:ea typeface="Public Sans"/>
                <a:cs typeface="Public Sans"/>
                <a:sym typeface="Public Sans"/>
              </a:rPr>
              <a:t>leveren</a:t>
            </a:r>
            <a:r>
              <a:rPr lang="en-GB" sz="2000" noProof="0" dirty="0">
                <a:solidFill>
                  <a:srgbClr val="2B2C30"/>
                </a:solidFill>
                <a:ea typeface="Public Sans"/>
                <a:cs typeface="Public Sans"/>
                <a:sym typeface="Public Sans"/>
              </a:rPr>
              <a:t>.  </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Circulaire energiegemeenschappen: </a:t>
            </a:r>
            <a:r>
              <a:rPr lang="en-GB" sz="2000" noProof="0" dirty="0">
                <a:solidFill>
                  <a:srgbClr val="2B2C30"/>
                </a:solidFill>
                <a:ea typeface="Public Sans"/>
                <a:cs typeface="Public Sans"/>
                <a:sym typeface="Public Sans"/>
              </a:rPr>
              <a:t>het creëren van lokale energiesystemen die prioriteit geven aan hernieuwbare energie, energie-efficiëntie en het delen van </a:t>
            </a:r>
            <a:r>
              <a:rPr lang="en-GB" sz="2000" noProof="0" dirty="0" err="1">
                <a:solidFill>
                  <a:srgbClr val="2B2C30"/>
                </a:solidFill>
                <a:ea typeface="Public Sans"/>
                <a:cs typeface="Public Sans"/>
                <a:sym typeface="Public Sans"/>
              </a:rPr>
              <a:t>hulpbronnen</a:t>
            </a:r>
            <a:r>
              <a:rPr lang="en-GB" sz="2000" noProof="0" dirty="0">
                <a:solidFill>
                  <a:srgbClr val="2B2C30"/>
                </a:solidFill>
                <a:ea typeface="Public Sans"/>
                <a:cs typeface="Public Sans"/>
                <a:sym typeface="Public Sans"/>
              </a:rPr>
              <a:t>.  </a:t>
            </a:r>
            <a:endParaRPr lang="en-GB" sz="2000" noProof="0" dirty="0"/>
          </a:p>
        </p:txBody>
      </p:sp>
      <p:pic>
        <p:nvPicPr>
          <p:cNvPr id="5" name="Picture 4">
            <a:extLst>
              <a:ext uri="{FF2B5EF4-FFF2-40B4-BE49-F238E27FC236}">
                <a16:creationId xmlns:a16="http://schemas.microsoft.com/office/drawing/2014/main" id="{BED68B75-F143-2F42-652B-71785676BCE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13" y="3106454"/>
            <a:ext cx="3845489" cy="2563659"/>
          </a:xfrm>
          <a:prstGeom prst="rect">
            <a:avLst/>
          </a:prstGeom>
        </p:spPr>
      </p:pic>
      <p:sp>
        <p:nvSpPr>
          <p:cNvPr id="3" name="Title 2">
            <a:extLst>
              <a:ext uri="{FF2B5EF4-FFF2-40B4-BE49-F238E27FC236}">
                <a16:creationId xmlns:a16="http://schemas.microsoft.com/office/drawing/2014/main" id="{377B7387-0F4F-71AD-3DA3-FE3439A49084}"/>
              </a:ext>
            </a:extLst>
          </p:cNvPr>
          <p:cNvSpPr>
            <a:spLocks noGrp="1"/>
          </p:cNvSpPr>
          <p:nvPr>
            <p:ph type="title" idx="4294967295"/>
          </p:nvPr>
        </p:nvSpPr>
        <p:spPr>
          <a:xfrm>
            <a:off x="529590" y="69659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9. Synergieën en geïntegreerde oplossingen: </a:t>
            </a:r>
            <a:r>
              <a:rPr lang="nl-NL" sz="2800" b="1" kern="1200" baseline="0" noProof="1">
                <a:solidFill>
                  <a:srgbClr val="FFFFFF"/>
                </a:solidFill>
                <a:effectLst/>
                <a:latin typeface="Calibri" panose="020F0502020204030204" pitchFamily="34" charset="0"/>
                <a:ea typeface="Public Sans"/>
                <a:cs typeface="Public Sans"/>
              </a:rPr>
              <a:t>meer details</a:t>
            </a:r>
            <a:endParaRPr lang="nl-NL" noProof="1">
              <a:effectLst/>
            </a:endParaRPr>
          </a:p>
          <a:p>
            <a:endParaRPr lang="nl-NL" noProof="1"/>
          </a:p>
        </p:txBody>
      </p:sp>
    </p:spTree>
    <p:extLst>
      <p:ext uri="{BB962C8B-B14F-4D97-AF65-F5344CB8AC3E}">
        <p14:creationId xmlns:p14="http://schemas.microsoft.com/office/powerpoint/2010/main" val="234951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4" name="Title 3">
            <a:extLst>
              <a:ext uri="{FF2B5EF4-FFF2-40B4-BE49-F238E27FC236}">
                <a16:creationId xmlns:a16="http://schemas.microsoft.com/office/drawing/2014/main" id="{CFB409A3-5623-D0CF-445F-9201556440F9}"/>
              </a:ext>
            </a:extLst>
          </p:cNvPr>
          <p:cNvSpPr>
            <a:spLocks noGrp="1"/>
          </p:cNvSpPr>
          <p:nvPr>
            <p:ph type="title" idx="4294967295"/>
          </p:nvPr>
        </p:nvSpPr>
        <p:spPr>
          <a:xfrm>
            <a:off x="753706" y="780012"/>
            <a:ext cx="10515600" cy="1325563"/>
          </a:xfrm>
          <a:prstGeom prst="rect">
            <a:avLst/>
          </a:prstGeom>
        </p:spPr>
        <p:txBody>
          <a:bodyPr/>
          <a:lstStyle/>
          <a:p>
            <a:r>
              <a:rPr lang="nl-NL" sz="2800" noProof="1">
                <a:solidFill>
                  <a:schemeClr val="tx2"/>
                </a:solidFill>
              </a:rPr>
              <a:t>Volgende stappen</a:t>
            </a: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Als u meer wilt weten over de digitale energietransitie en circulariteit, kunnen de volgende bronnen nuttig zijn: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71951"/>
            <a:ext cx="2175491" cy="1754326"/>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rPr>
              <a:t>Lees </a:t>
            </a:r>
            <a:r>
              <a:rPr lang="en-US" altLang="ko-KR" i="1" dirty="0">
                <a:solidFill>
                  <a:srgbClr val="373737"/>
                </a:solidFill>
                <a:ea typeface="맑은 고딕"/>
                <a:hlinkClick r:id="rId3"/>
              </a:rPr>
              <a:t>'De synergie van hernieuwbare energie in het kader van de circulaire economie verkennen'...</a:t>
            </a:r>
            <a:endParaRPr lang="ko-KR" altLang="en-US"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589297"/>
            <a:ext cx="2364667" cy="1754326"/>
          </a:xfrm>
          <a:prstGeom prst="rect">
            <a:avLst/>
          </a:prstGeom>
          <a:noFill/>
        </p:spPr>
        <p:txBody>
          <a:bodyPr wrap="square" lIns="91440" tIns="45720" rIns="91440" bIns="45720" rtlCol="0" anchor="t" anchorCtr="0">
            <a:spAutoFit/>
          </a:bodyPr>
          <a:lstStyle/>
          <a:p>
            <a:pPr algn="ctr" latinLnBrk="0"/>
            <a:r>
              <a:rPr lang="en-US" altLang="ko-KR" dirty="0">
                <a:solidFill>
                  <a:srgbClr val="373737"/>
                </a:solidFill>
                <a:ea typeface="맑은 고딕"/>
              </a:rPr>
              <a:t>Lees </a:t>
            </a:r>
            <a:r>
              <a:rPr lang="en-US" i="1" dirty="0">
                <a:solidFill>
                  <a:srgbClr val="373737"/>
                </a:solidFill>
                <a:ea typeface="맑은 고딕"/>
                <a:hlinkClick r:id="rId4"/>
              </a:rPr>
              <a:t>Van LCA naar circulair ontwerp: een vergelijkende studie van digitale tools voor de gebouwde omgeving</a:t>
            </a:r>
            <a:endParaRPr lang="ko-KR" altLang="en-US" i="1" dirty="0">
              <a:solidFill>
                <a:srgbClr val="373737"/>
              </a:solidFill>
              <a:ea typeface="맑은 고딕"/>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89297"/>
            <a:ext cx="2338969" cy="1754326"/>
          </a:xfrm>
          <a:prstGeom prst="rect">
            <a:avLst/>
          </a:prstGeom>
          <a:noFill/>
        </p:spPr>
        <p:txBody>
          <a:bodyPr wrap="square" rtlCol="0" anchor="t" anchorCtr="0">
            <a:spAutoFit/>
          </a:bodyPr>
          <a:lstStyle/>
          <a:p>
            <a:pPr algn="ctr" latinLnBrk="0"/>
            <a:r>
              <a:rPr lang="en-GB" noProof="0" dirty="0">
                <a:solidFill>
                  <a:srgbClr val="373737"/>
                </a:solidFill>
              </a:rPr>
              <a:t>Lees </a:t>
            </a:r>
            <a:r>
              <a:rPr lang="en-GB" i="1" noProof="0" dirty="0">
                <a:solidFill>
                  <a:srgbClr val="373737"/>
                </a:solidFill>
                <a:hlinkClick r:id="rId5"/>
              </a:rPr>
              <a:t>Circulariteit als motor van de energietransitie in het openbaar vervoer – een blik op de toekomst</a:t>
            </a:r>
            <a:r>
              <a:rPr lang="en-GB" i="1" noProof="0" dirty="0">
                <a:solidFill>
                  <a:srgbClr val="373737"/>
                </a:solidFill>
              </a:rPr>
              <a:t>. </a:t>
            </a:r>
            <a:endParaRPr lang="en-GB" noProof="0"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71393" y="2063163"/>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923330"/>
          </a:xfrm>
          <a:prstGeom prst="rect">
            <a:avLst/>
          </a:prstGeom>
          <a:noFill/>
        </p:spPr>
        <p:txBody>
          <a:bodyPr wrap="square" rtlCol="0" anchor="t" anchorCtr="0">
            <a:spAutoFit/>
          </a:bodyPr>
          <a:lstStyle/>
          <a:p>
            <a:pPr algn="ctr"/>
            <a:r>
              <a:rPr lang="en-US" altLang="ko-KR" dirty="0">
                <a:solidFill>
                  <a:srgbClr val="373737"/>
                </a:solidFill>
                <a:hlinkClick r:id="rId6"/>
              </a:rPr>
              <a:t>Lees meer over het lesmateriaal van het Every1-project.</a:t>
            </a:r>
            <a:endParaRPr lang="ko-KR" altLang="en-US" dirty="0">
              <a:solidFill>
                <a:srgbClr val="373737"/>
              </a:solidFill>
            </a:endParaRPr>
          </a:p>
        </p:txBody>
      </p:sp>
    </p:spTree>
    <p:extLst>
      <p:ext uri="{BB962C8B-B14F-4D97-AF65-F5344CB8AC3E}">
        <p14:creationId xmlns:p14="http://schemas.microsoft.com/office/powerpoint/2010/main" val="431303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75999A-CF5A-92DA-FB23-34E8AE93CF71}"/>
              </a:ext>
            </a:extLst>
          </p:cNvPr>
          <p:cNvSpPr>
            <a:spLocks noGrp="1"/>
          </p:cNvSpPr>
          <p:nvPr>
            <p:ph type="title" idx="4294967295"/>
          </p:nvPr>
        </p:nvSpPr>
        <p:spPr>
          <a:xfrm>
            <a:off x="152400" y="629203"/>
            <a:ext cx="3778738" cy="1325563"/>
          </a:xfrm>
          <a:prstGeom prst="rect">
            <a:avLst/>
          </a:prstGeom>
        </p:spPr>
        <p:txBody>
          <a:bodyPr/>
          <a:lstStyle/>
          <a:p>
            <a:r>
              <a:rPr lang="nl-NL" sz="3200" noProof="1">
                <a:solidFill>
                  <a:schemeClr val="bg1"/>
                </a:solidFill>
              </a:rPr>
              <a:t>Dankwoord 1</a:t>
            </a:r>
          </a:p>
        </p:txBody>
      </p:sp>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5016758"/>
          </a:xfrm>
          <a:prstGeom prst="rect">
            <a:avLst/>
          </a:prstGeom>
          <a:noFill/>
        </p:spPr>
        <p:txBody>
          <a:bodyPr wrap="square" lIns="91440" tIns="45720" rIns="91440" bIns="45720" rtlCol="0" anchor="t">
            <a:spAutoFit/>
          </a:bodyPr>
          <a:lstStyle/>
          <a:p>
            <a:pPr latinLnBrk="0"/>
            <a:r>
              <a:rPr lang="en-GB" sz="1600" dirty="0"/>
              <a:t>Deze </a:t>
            </a:r>
            <a:r>
              <a:rPr lang="en-GB" sz="1600" dirty="0" err="1"/>
              <a:t>presentatie</a:t>
            </a:r>
            <a:r>
              <a:rPr lang="en-GB" sz="1600" dirty="0"/>
              <a:t> “</a:t>
            </a:r>
            <a:r>
              <a:rPr lang="en-GB" sz="1600" dirty="0" err="1"/>
              <a:t>Circulariteit</a:t>
            </a:r>
            <a:r>
              <a:rPr lang="en-GB" sz="1600" dirty="0"/>
              <a:t> </a:t>
            </a:r>
            <a:r>
              <a:rPr lang="en-GB" sz="1600" dirty="0" err="1"/>
              <a:t>en</a:t>
            </a:r>
            <a:r>
              <a:rPr lang="en-GB" sz="1600" dirty="0"/>
              <a:t> de </a:t>
            </a:r>
            <a:r>
              <a:rPr lang="en-GB" sz="1600" dirty="0" err="1"/>
              <a:t>digitale</a:t>
            </a:r>
            <a:r>
              <a:rPr lang="en-GB" sz="1600" dirty="0"/>
              <a:t> </a:t>
            </a:r>
            <a:r>
              <a:rPr lang="en-GB" sz="1600" dirty="0" err="1"/>
              <a:t>energietransitie</a:t>
            </a:r>
            <a:r>
              <a:rPr lang="en-GB" sz="1600" dirty="0"/>
              <a:t>” is geproduceerd door het Every1-project en valt onder de licentie </a:t>
            </a:r>
            <a:r>
              <a:rPr lang="en-GB" sz="1600" dirty="0">
                <a:hlinkClick r:id="rId3"/>
              </a:rPr>
              <a:t>CC BY-SA 4.0</a:t>
            </a:r>
            <a:r>
              <a:rPr lang="en-GB" sz="1600" dirty="0"/>
              <a:t>, tenzij anders vermeld. </a:t>
            </a:r>
          </a:p>
          <a:p>
            <a:pPr latinLnBrk="0"/>
            <a:endParaRPr lang="en-GB" sz="1600" dirty="0"/>
          </a:p>
          <a:p>
            <a:pPr latinLnBrk="0"/>
            <a:r>
              <a:rPr lang="en-GB" sz="1600" dirty="0"/>
              <a:t>De afbeeldingen die in deze presentatie worden gebruikt, zijn als volgt: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Omslagafbeelding: </a:t>
            </a:r>
            <a:r>
              <a:rPr lang="en-US" sz="1600" i="1" dirty="0">
                <a:solidFill>
                  <a:schemeClr val="dk1"/>
                </a:solidFill>
                <a:ea typeface="Public Sans"/>
                <a:cs typeface="Public Sans"/>
                <a:sym typeface="Public Sans"/>
                <a:hlinkClick r:id="rId4"/>
              </a:rPr>
              <a:t>Circular </a:t>
            </a:r>
            <a:r>
              <a:rPr lang="en-US" sz="1600" dirty="0">
                <a:solidFill>
                  <a:schemeClr val="dk1"/>
                </a:solidFill>
                <a:ea typeface="Public Sans"/>
                <a:cs typeface="Public Sans"/>
                <a:sym typeface="Public Sans"/>
              </a:rPr>
              <a:t>door </a:t>
            </a:r>
            <a:r>
              <a:rPr lang="en-US" sz="1600" dirty="0" err="1">
                <a:solidFill>
                  <a:schemeClr val="dk1"/>
                </a:solidFill>
                <a:ea typeface="Public Sans"/>
                <a:cs typeface="Public Sans"/>
                <a:sym typeface="Public Sans"/>
              </a:rPr>
              <a:t>@ondasderuido </a:t>
            </a:r>
            <a:r>
              <a:rPr lang="en-US" sz="1600" dirty="0">
                <a:solidFill>
                  <a:schemeClr val="dk1"/>
                </a:solidFill>
                <a:ea typeface="Public Sans"/>
                <a:cs typeface="Public Sans"/>
                <a:sym typeface="Public Sans"/>
              </a:rPr>
              <a:t>is gelicentieerd </a:t>
            </a:r>
            <a:r>
              <a:rPr lang="en-US" sz="1600" dirty="0">
                <a:solidFill>
                  <a:schemeClr val="dk1"/>
                </a:solidFill>
                <a:ea typeface="Public Sans"/>
                <a:cs typeface="Public Sans"/>
                <a:sym typeface="Public Sans"/>
                <a:hlinkClick r:id="rId5"/>
              </a:rPr>
              <a:t>onder CC BY-SA 2.0</a:t>
            </a:r>
            <a:r>
              <a:rPr lang="en-US" sz="1600" dirty="0">
                <a:solidFill>
                  <a:schemeClr val="dk1"/>
                </a:solidFill>
                <a:ea typeface="Public Sans"/>
                <a:cs typeface="Public Sans"/>
                <a:sym typeface="Public Sans"/>
              </a:rPr>
              <a:t>. </a:t>
            </a:r>
            <a:endParaRPr lang="en-US" sz="16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Afbeelding bij de inleidende tekst: </a:t>
            </a:r>
            <a:r>
              <a:rPr lang="en-US" sz="1600" i="1" dirty="0">
                <a:solidFill>
                  <a:schemeClr val="dk1"/>
                </a:solidFill>
                <a:ea typeface="Public Sans"/>
                <a:cs typeface="Public Sans"/>
                <a:sym typeface="Public Sans"/>
                <a:hlinkClick r:id="rId6"/>
              </a:rPr>
              <a:t>Circular lights </a:t>
            </a:r>
            <a:r>
              <a:rPr lang="en-US" sz="1600" dirty="0">
                <a:solidFill>
                  <a:schemeClr val="dk1"/>
                </a:solidFill>
                <a:ea typeface="Public Sans"/>
                <a:cs typeface="Public Sans"/>
                <a:sym typeface="Public Sans"/>
              </a:rPr>
              <a:t>door Hugh Bell valt onder de licentie </a:t>
            </a:r>
            <a:r>
              <a:rPr lang="en-US" sz="1600" dirty="0">
                <a:solidFill>
                  <a:schemeClr val="dk1"/>
                </a:solidFill>
                <a:ea typeface="Public Sans"/>
                <a:cs typeface="Public Sans"/>
                <a:sym typeface="Public Sans"/>
                <a:hlinkClick r:id="rId7"/>
              </a:rPr>
              <a:t>CC BY-NC 2.0</a:t>
            </a:r>
            <a:r>
              <a:rPr lang="en-US" sz="1600" dirty="0">
                <a:solidFill>
                  <a:schemeClr val="dk1"/>
                </a:solidFill>
                <a:ea typeface="Public Sans"/>
                <a:cs typeface="Public Sans"/>
                <a:sym typeface="Public Sans"/>
              </a:rPr>
              <a:t>.</a:t>
            </a:r>
            <a:endParaRPr lang="en-US" sz="16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Vraag één: </a:t>
            </a:r>
            <a:r>
              <a:rPr lang="en-US" sz="1600" dirty="0">
                <a:solidFill>
                  <a:schemeClr val="dk1"/>
                </a:solidFill>
                <a:ea typeface="Public Sans"/>
                <a:cs typeface="Public Sans"/>
                <a:sym typeface="Public Sans"/>
                <a:hlinkClick r:id="rId8"/>
              </a:rPr>
              <a:t>Reduce Reuse Recycle </a:t>
            </a:r>
            <a:r>
              <a:rPr lang="en-US" sz="1600" dirty="0">
                <a:solidFill>
                  <a:schemeClr val="dk1"/>
                </a:solidFill>
                <a:ea typeface="Public Sans"/>
                <a:cs typeface="Public Sans"/>
                <a:sym typeface="Public Sans"/>
              </a:rPr>
              <a:t>door Steve Snodgrass valt onder de licentie </a:t>
            </a:r>
            <a:r>
              <a:rPr lang="en-US" sz="1600" dirty="0">
                <a:solidFill>
                  <a:schemeClr val="dk1"/>
                </a:solidFill>
                <a:ea typeface="Public Sans"/>
                <a:cs typeface="Public Sans"/>
                <a:sym typeface="Public Sans"/>
                <a:hlinkClick r:id="rId9"/>
              </a:rPr>
              <a:t>CC BY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Vraag twee: </a:t>
            </a:r>
            <a:r>
              <a:rPr lang="en-US" sz="1600" dirty="0">
                <a:solidFill>
                  <a:schemeClr val="dk1"/>
                </a:solidFill>
                <a:ea typeface="Public Sans"/>
                <a:cs typeface="Public Sans"/>
                <a:sym typeface="Public Sans"/>
                <a:hlinkClick r:id="rId10"/>
              </a:rPr>
              <a:t>Circular Patterns </a:t>
            </a:r>
            <a:r>
              <a:rPr lang="en-US" sz="1600" dirty="0">
                <a:solidFill>
                  <a:schemeClr val="dk1"/>
                </a:solidFill>
                <a:ea typeface="Public Sans"/>
                <a:cs typeface="Public Sans"/>
                <a:sym typeface="Public Sans"/>
              </a:rPr>
              <a:t>door Henry Burrows valt onder de licentie </a:t>
            </a:r>
            <a:r>
              <a:rPr lang="en-US" sz="1600" dirty="0">
                <a:solidFill>
                  <a:schemeClr val="dk1"/>
                </a:solidFill>
                <a:ea typeface="Public Sans"/>
                <a:cs typeface="Public Sans"/>
                <a:sym typeface="Public Sans"/>
                <a:hlinkClick r:id="rId5"/>
              </a:rPr>
              <a:t>CC BY-SA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Vraag drie: </a:t>
            </a:r>
            <a:r>
              <a:rPr lang="en-US" sz="1600" dirty="0">
                <a:solidFill>
                  <a:schemeClr val="dk1"/>
                </a:solidFill>
                <a:ea typeface="Public Sans"/>
                <a:cs typeface="Public Sans"/>
                <a:sym typeface="Public Sans"/>
                <a:hlinkClick r:id="rId11"/>
              </a:rPr>
              <a:t>data </a:t>
            </a:r>
            <a:r>
              <a:rPr lang="en-US" sz="1600" dirty="0">
                <a:solidFill>
                  <a:schemeClr val="dk1"/>
                </a:solidFill>
                <a:ea typeface="Public Sans"/>
                <a:cs typeface="Public Sans"/>
                <a:sym typeface="Public Sans"/>
              </a:rPr>
              <a:t>door Arismendy Polanco valt onder </a:t>
            </a:r>
            <a:r>
              <a:rPr lang="en-US" sz="1600" dirty="0">
                <a:solidFill>
                  <a:schemeClr val="dk1"/>
                </a:solidFill>
                <a:ea typeface="Public Sans"/>
                <a:cs typeface="Public Sans"/>
                <a:sym typeface="Public Sans"/>
                <a:hlinkClick r:id="rId12"/>
              </a:rPr>
              <a:t>Public Domain Mark 1.0 Universal</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Vraag vier: </a:t>
            </a:r>
            <a:r>
              <a:rPr lang="en-US" sz="1600" dirty="0">
                <a:solidFill>
                  <a:schemeClr val="dk1"/>
                </a:solidFill>
                <a:ea typeface="Public Sans"/>
                <a:cs typeface="Public Sans"/>
                <a:sym typeface="Public Sans"/>
                <a:hlinkClick r:id="rId13"/>
              </a:rPr>
              <a:t>Digital City </a:t>
            </a:r>
            <a:r>
              <a:rPr lang="en-US" sz="1600" dirty="0">
                <a:solidFill>
                  <a:schemeClr val="dk1"/>
                </a:solidFill>
                <a:ea typeface="Public Sans"/>
                <a:cs typeface="Public Sans"/>
                <a:sym typeface="Public Sans"/>
              </a:rPr>
              <a:t>door scratch-media is gelicentieerd </a:t>
            </a:r>
            <a:r>
              <a:rPr lang="en-US" sz="1600" dirty="0">
                <a:solidFill>
                  <a:schemeClr val="dk1"/>
                </a:solidFill>
                <a:ea typeface="Public Sans"/>
                <a:cs typeface="Public Sans"/>
                <a:sym typeface="Public Sans"/>
                <a:hlinkClick r:id="rId14"/>
              </a:rPr>
              <a:t>onder CC BY-NC-ND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Vraag vijf: </a:t>
            </a:r>
            <a:r>
              <a:rPr lang="en-US" sz="1600" dirty="0">
                <a:solidFill>
                  <a:schemeClr val="dk1"/>
                </a:solidFill>
                <a:ea typeface="Public Sans"/>
                <a:cs typeface="Public Sans"/>
                <a:sym typeface="Public Sans"/>
                <a:hlinkClick r:id="rId15"/>
              </a:rPr>
              <a:t>een hoog gebouw met veel ramen en Bosco </a:t>
            </a:r>
            <a:r>
              <a:rPr lang="en-US" sz="1600" dirty="0" err="1">
                <a:solidFill>
                  <a:schemeClr val="dk1"/>
                </a:solidFill>
                <a:ea typeface="Public Sans"/>
                <a:cs typeface="Public Sans"/>
                <a:sym typeface="Public Sans"/>
                <a:hlinkClick r:id="rId15"/>
              </a:rPr>
              <a:t>Verticale </a:t>
            </a:r>
            <a:r>
              <a:rPr lang="en-US" sz="1600" dirty="0">
                <a:solidFill>
                  <a:schemeClr val="dk1"/>
                </a:solidFill>
                <a:ea typeface="Public Sans"/>
                <a:cs typeface="Public Sans"/>
                <a:sym typeface="Public Sans"/>
                <a:hlinkClick r:id="rId15"/>
              </a:rPr>
              <a:t>op de achtergrond </a:t>
            </a:r>
            <a:r>
              <a:rPr lang="en-US" sz="1600" dirty="0">
                <a:solidFill>
                  <a:schemeClr val="dk1"/>
                </a:solidFill>
                <a:ea typeface="Public Sans"/>
                <a:cs typeface="Public Sans"/>
                <a:sym typeface="Public Sans"/>
              </a:rPr>
              <a:t>door José </a:t>
            </a:r>
            <a:r>
              <a:rPr lang="en-US" sz="1600" dirty="0" err="1">
                <a:solidFill>
                  <a:schemeClr val="dk1"/>
                </a:solidFill>
                <a:ea typeface="Public Sans"/>
                <a:cs typeface="Public Sans"/>
                <a:sym typeface="Public Sans"/>
              </a:rPr>
              <a:t>Jóvena </a:t>
            </a:r>
            <a:r>
              <a:rPr lang="en-US" sz="1600" dirty="0">
                <a:solidFill>
                  <a:schemeClr val="dk1"/>
                </a:solidFill>
                <a:ea typeface="Public Sans"/>
                <a:cs typeface="Public Sans"/>
                <a:sym typeface="Public Sans"/>
              </a:rPr>
              <a:t>via een </a:t>
            </a:r>
            <a:r>
              <a:rPr lang="en-US" sz="1600" dirty="0">
                <a:solidFill>
                  <a:schemeClr val="dk1"/>
                </a:solidFill>
                <a:ea typeface="Public Sans"/>
                <a:cs typeface="Public Sans"/>
                <a:sym typeface="Public Sans"/>
                <a:hlinkClick r:id="rId16"/>
              </a:rPr>
              <a:t>Unsplash-licentie</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Vraag zes: </a:t>
            </a:r>
            <a:r>
              <a:rPr lang="en-US" sz="1600" dirty="0">
                <a:solidFill>
                  <a:schemeClr val="dk1"/>
                </a:solidFill>
                <a:ea typeface="Public Sans"/>
                <a:cs typeface="Public Sans"/>
                <a:sym typeface="Public Sans"/>
                <a:hlinkClick r:id="rId17"/>
              </a:rPr>
              <a:t>Recycling </a:t>
            </a:r>
            <a:r>
              <a:rPr lang="en-US" sz="1600" dirty="0">
                <a:solidFill>
                  <a:schemeClr val="dk1"/>
                </a:solidFill>
                <a:ea typeface="Public Sans"/>
                <a:cs typeface="Public Sans"/>
                <a:sym typeface="Public Sans"/>
              </a:rPr>
              <a:t>door Andy Arthur is gelicentieerd </a:t>
            </a:r>
            <a:r>
              <a:rPr lang="en-US" sz="1600" dirty="0">
                <a:solidFill>
                  <a:schemeClr val="dk1"/>
                </a:solidFill>
                <a:ea typeface="Public Sans"/>
                <a:cs typeface="Public Sans"/>
                <a:sym typeface="Public Sans"/>
                <a:hlinkClick r:id="rId9"/>
              </a:rPr>
              <a:t>onder CC BY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Vraag zeven: </a:t>
            </a:r>
            <a:r>
              <a:rPr lang="en-US" sz="1600" dirty="0">
                <a:solidFill>
                  <a:schemeClr val="dk1"/>
                </a:solidFill>
                <a:ea typeface="Public Sans"/>
                <a:cs typeface="Public Sans"/>
                <a:sym typeface="Public Sans"/>
                <a:hlinkClick r:id="rId18"/>
              </a:rPr>
              <a:t>Data-Analytics </a:t>
            </a:r>
            <a:r>
              <a:rPr lang="en-US" sz="1600" dirty="0">
                <a:solidFill>
                  <a:schemeClr val="dk1"/>
                </a:solidFill>
                <a:ea typeface="Public Sans"/>
                <a:cs typeface="Public Sans"/>
                <a:sym typeface="Public Sans"/>
              </a:rPr>
              <a:t>door </a:t>
            </a:r>
            <a:r>
              <a:rPr lang="en-US" sz="1600" dirty="0" err="1">
                <a:solidFill>
                  <a:schemeClr val="dk1"/>
                </a:solidFill>
                <a:ea typeface="Public Sans"/>
                <a:cs typeface="Public Sans"/>
                <a:sym typeface="Public Sans"/>
              </a:rPr>
              <a:t>Learntek </a:t>
            </a:r>
            <a:r>
              <a:rPr lang="en-US" sz="1600" dirty="0">
                <a:solidFill>
                  <a:schemeClr val="dk1"/>
                </a:solidFill>
                <a:ea typeface="Public Sans"/>
                <a:cs typeface="Public Sans"/>
                <a:sym typeface="Public Sans"/>
              </a:rPr>
              <a:t>valt onder </a:t>
            </a:r>
            <a:r>
              <a:rPr lang="en-US" sz="1600" dirty="0">
                <a:solidFill>
                  <a:schemeClr val="dk1"/>
                </a:solidFill>
                <a:ea typeface="Public Sans"/>
                <a:cs typeface="Public Sans"/>
                <a:sym typeface="Public Sans"/>
                <a:hlinkClick r:id="rId19"/>
              </a:rPr>
              <a:t>CC0 1.0</a:t>
            </a:r>
            <a:r>
              <a:rPr lang="en-US" sz="16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Vraag acht: </a:t>
            </a:r>
            <a:r>
              <a:rPr lang="en-US" sz="1600" dirty="0">
                <a:solidFill>
                  <a:schemeClr val="dk1"/>
                </a:solidFill>
                <a:ea typeface="Public Sans"/>
                <a:cs typeface="Public Sans"/>
                <a:sym typeface="Public Sans"/>
                <a:hlinkClick r:id="rId20"/>
              </a:rPr>
              <a:t>Blockchains </a:t>
            </a:r>
            <a:r>
              <a:rPr lang="en-US" sz="1600" dirty="0">
                <a:solidFill>
                  <a:schemeClr val="dk1"/>
                </a:solidFill>
                <a:ea typeface="Public Sans"/>
                <a:cs typeface="Public Sans"/>
                <a:sym typeface="Public Sans"/>
              </a:rPr>
              <a:t>door Mario A.P. valt onder de licentie </a:t>
            </a:r>
            <a:r>
              <a:rPr lang="en-US" sz="1600" dirty="0">
                <a:solidFill>
                  <a:schemeClr val="dk1"/>
                </a:solidFill>
                <a:ea typeface="Public Sans"/>
                <a:cs typeface="Public Sans"/>
                <a:sym typeface="Public Sans"/>
                <a:hlinkClick r:id="rId5"/>
              </a:rPr>
              <a:t>CC BY-SA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Vraag negen: </a:t>
            </a:r>
            <a:r>
              <a:rPr lang="en-US" sz="1600" dirty="0">
                <a:solidFill>
                  <a:schemeClr val="dk1"/>
                </a:solidFill>
                <a:ea typeface="Public Sans"/>
                <a:cs typeface="Public Sans"/>
                <a:sym typeface="Public Sans"/>
                <a:hlinkClick r:id="rId21"/>
              </a:rPr>
              <a:t>persoon die planten in hangende potten zet </a:t>
            </a:r>
            <a:r>
              <a:rPr lang="en-US" sz="1600" dirty="0">
                <a:solidFill>
                  <a:schemeClr val="dk1"/>
                </a:solidFill>
                <a:ea typeface="Public Sans"/>
                <a:cs typeface="Public Sans"/>
                <a:sym typeface="Public Sans"/>
              </a:rPr>
              <a:t>door Daniel Funes Fuentes valt onder een </a:t>
            </a:r>
            <a:r>
              <a:rPr lang="en-US" sz="1600" dirty="0">
                <a:solidFill>
                  <a:schemeClr val="dk1"/>
                </a:solidFill>
                <a:ea typeface="Public Sans"/>
                <a:cs typeface="Public Sans"/>
                <a:sym typeface="Public Sans"/>
                <a:hlinkClick r:id="rId16"/>
              </a:rPr>
              <a:t>Unsplash-licentie</a:t>
            </a:r>
            <a:r>
              <a:rPr lang="en-US" sz="1600" dirty="0">
                <a:solidFill>
                  <a:schemeClr val="dk1"/>
                </a:solidFill>
                <a:ea typeface="Public Sans"/>
                <a:cs typeface="Public Sans"/>
                <a:sym typeface="Public Sans"/>
              </a:rPr>
              <a:t>. </a:t>
            </a:r>
            <a:endParaRPr lang="en-GB" sz="1600" dirty="0"/>
          </a:p>
        </p:txBody>
      </p:sp>
    </p:spTree>
    <p:extLst>
      <p:ext uri="{BB962C8B-B14F-4D97-AF65-F5344CB8AC3E}">
        <p14:creationId xmlns:p14="http://schemas.microsoft.com/office/powerpoint/2010/main" val="350661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86437" y="1166842"/>
            <a:ext cx="7188237" cy="4524315"/>
          </a:xfrm>
          <a:prstGeom prst="rect">
            <a:avLst/>
          </a:prstGeom>
          <a:noFill/>
        </p:spPr>
        <p:txBody>
          <a:bodyPr wrap="square" rtlCol="0">
            <a:spAutoFit/>
          </a:bodyPr>
          <a:lstStyle/>
          <a:p>
            <a:pPr latinLnBrk="0"/>
            <a:r>
              <a:rPr lang="en-GB" sz="3200" dirty="0">
                <a:solidFill>
                  <a:srgbClr val="2B2C30"/>
                </a:solidFill>
                <a:ea typeface="Public Sans"/>
                <a:cs typeface="Public Sans"/>
                <a:sym typeface="Public Sans"/>
              </a:rPr>
              <a:t>Onze verkenning van circulariteit is gestructureerd aan de hand van negen vragen. Neem even de tijd om over elke vraag na te denken, voordat u naar de volgende dia gaat. </a:t>
            </a:r>
          </a:p>
          <a:p>
            <a:pPr latinLnBrk="0"/>
            <a:endParaRPr lang="en-GB" sz="3200" noProof="0" dirty="0">
              <a:solidFill>
                <a:srgbClr val="2B2C30"/>
              </a:solidFill>
              <a:sym typeface="Public Sans"/>
            </a:endParaRPr>
          </a:p>
          <a:p>
            <a:pPr latinLnBrk="0"/>
            <a:r>
              <a:rPr lang="en-GB" sz="3200" dirty="0">
                <a:solidFill>
                  <a:srgbClr val="2B2C30"/>
                </a:solidFill>
                <a:sym typeface="Public Sans"/>
              </a:rPr>
              <a:t>U kunt elke vraag achtereenvolgens doorlopen. U kunt ook via het menu een bepaalde vraag selecteren die u eerst wilt onderzoeken. </a:t>
            </a:r>
            <a:endParaRPr lang="en-GB" sz="3200" noProof="0" dirty="0"/>
          </a:p>
        </p:txBody>
      </p:sp>
      <p:pic>
        <p:nvPicPr>
          <p:cNvPr id="4" name="Picture 3">
            <a:extLst>
              <a:ext uri="{FF2B5EF4-FFF2-40B4-BE49-F238E27FC236}">
                <a16:creationId xmlns:a16="http://schemas.microsoft.com/office/drawing/2014/main" id="{F068A32B-C87F-B35A-1095-55F4C8E799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3805"/>
            <a:ext cx="4054493" cy="2730390"/>
          </a:xfrm>
          <a:prstGeom prst="rect">
            <a:avLst/>
          </a:prstGeom>
        </p:spPr>
      </p:pic>
      <p:sp>
        <p:nvSpPr>
          <p:cNvPr id="3" name="Title 2">
            <a:extLst>
              <a:ext uri="{FF2B5EF4-FFF2-40B4-BE49-F238E27FC236}">
                <a16:creationId xmlns:a16="http://schemas.microsoft.com/office/drawing/2014/main" id="{90F2DB40-5F36-B6C4-2F7E-95C59498C767}"/>
              </a:ext>
            </a:extLst>
          </p:cNvPr>
          <p:cNvSpPr>
            <a:spLocks noGrp="1"/>
          </p:cNvSpPr>
          <p:nvPr>
            <p:ph type="title" idx="4294967295"/>
          </p:nvPr>
        </p:nvSpPr>
        <p:spPr>
          <a:xfrm>
            <a:off x="468630" y="365125"/>
            <a:ext cx="3429000" cy="1325563"/>
          </a:xfrm>
          <a:prstGeom prst="rect">
            <a:avLst/>
          </a:prstGeom>
        </p:spPr>
        <p:txBody>
          <a:bodyPr/>
          <a:lstStyle/>
          <a:p>
            <a:r>
              <a:rPr lang="nl-NL" noProof="1">
                <a:solidFill>
                  <a:schemeClr val="bg1"/>
                </a:solidFill>
              </a:rPr>
              <a:t>Circulariteit in 9 vragen</a:t>
            </a:r>
          </a:p>
        </p:txBody>
      </p:sp>
    </p:spTree>
    <p:extLst>
      <p:ext uri="{BB962C8B-B14F-4D97-AF65-F5344CB8AC3E}">
        <p14:creationId xmlns:p14="http://schemas.microsoft.com/office/powerpoint/2010/main" val="23219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5404-BA7E-0448-B30E-786DDE1991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3F53919-07E3-A073-6B93-029FA4FF8CD7}"/>
              </a:ext>
            </a:extLst>
          </p:cNvPr>
          <p:cNvSpPr txBox="1"/>
          <p:nvPr/>
        </p:nvSpPr>
        <p:spPr>
          <a:xfrm>
            <a:off x="4258848" y="596486"/>
            <a:ext cx="7628351" cy="4524315"/>
          </a:xfrm>
          <a:prstGeom prst="rect">
            <a:avLst/>
          </a:prstGeom>
          <a:noFill/>
        </p:spPr>
        <p:txBody>
          <a:bodyPr wrap="square" lIns="91440" tIns="45720" rIns="91440" bIns="45720" rtlCol="0" anchor="t">
            <a:spAutoFit/>
          </a:bodyPr>
          <a:lstStyle/>
          <a:p>
            <a:pPr latinLnBrk="0"/>
            <a:r>
              <a:rPr lang="en-US" dirty="0">
                <a:solidFill>
                  <a:schemeClr val="dk1"/>
                </a:solidFill>
                <a:ea typeface="Public Sans"/>
                <a:cs typeface="Public Sans"/>
                <a:sym typeface="Public Sans"/>
              </a:rPr>
              <a:t>De volgende bronnen zijn gebruikt om deze presentatie samen te stellen: </a:t>
            </a: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Bl</a:t>
            </a:r>
            <a:r>
              <a:rPr lang="en-US" i="1" dirty="0">
                <a:solidFill>
                  <a:schemeClr val="dk1"/>
                </a:solidFill>
                <a:ea typeface="Public Sans"/>
                <a:cs typeface="Public Sans"/>
                <a:sym typeface="Public Sans"/>
              </a:rPr>
              <a:t>ot</a:t>
            </a:r>
            <a:r>
              <a:rPr lang="en-US" dirty="0">
                <a:solidFill>
                  <a:schemeClr val="dk1"/>
                </a:solidFill>
                <a:ea typeface="Public Sans"/>
                <a:cs typeface="Public Sans"/>
                <a:sym typeface="Public Sans"/>
              </a:rPr>
              <a:t>, E., Bergeling, E., Watkins, E. &amp; Marchetti, E. (juni 2024) </a:t>
            </a:r>
            <a:r>
              <a:rPr lang="en-US" i="1" dirty="0">
                <a:solidFill>
                  <a:schemeClr val="dk1"/>
                </a:solidFill>
                <a:ea typeface="Public Sans"/>
                <a:cs typeface="Public Sans"/>
                <a:sym typeface="Public Sans"/>
              </a:rPr>
              <a:t>Circularity Strategies and Sustainable Resource Management to safeguard the Clean Energy Transition.</a:t>
            </a:r>
            <a:r>
              <a:rPr lang="en-US" dirty="0">
                <a:solidFill>
                  <a:schemeClr val="dk1"/>
                </a:solidFill>
                <a:ea typeface="Public Sans"/>
                <a:cs typeface="Public Sans"/>
                <a:sym typeface="Public Sans"/>
              </a:rPr>
              <a:t> Instituut voor Europees Milieubeleid (IEEP). </a:t>
            </a:r>
            <a:r>
              <a:rPr lang="en-US" u="sng" dirty="0">
                <a:solidFill>
                  <a:schemeClr val="hlink"/>
                </a:solidFill>
                <a:latin typeface="Public Sans"/>
                <a:ea typeface="Public Sans"/>
                <a:cs typeface="Public Sans"/>
                <a:sym typeface="Public Sans"/>
                <a:hlinkClick r:id="rId3"/>
              </a:rPr>
              <a:t>https://circulareconomy.europa.eu/platform/en/knowledge/circularity-strategies-and-sustainable-resource-management-safeguard-clean-energy-transition</a:t>
            </a:r>
            <a:endParaRPr lang="en-US" dirty="0">
              <a:latin typeface="Public Sans"/>
              <a:ea typeface="Public Sans"/>
              <a:cs typeface="Public Sans"/>
              <a:sym typeface="Public Sans"/>
            </a:endParaRP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Gate C &amp; Gravis, L. (2023) </a:t>
            </a:r>
            <a:r>
              <a:rPr lang="en-US" i="1" dirty="0">
                <a:solidFill>
                  <a:schemeClr val="dk1"/>
                </a:solidFill>
                <a:ea typeface="Public Sans"/>
                <a:cs typeface="Public Sans"/>
                <a:sym typeface="Public Sans"/>
              </a:rPr>
              <a:t>Voor een circulaire energietransitie: actieplan voor de industrie, beleidsmakers en investeerders. </a:t>
            </a:r>
            <a:r>
              <a:rPr lang="en-US" dirty="0">
                <a:solidFill>
                  <a:schemeClr val="dk1"/>
                </a:solidFill>
                <a:ea typeface="Public Sans"/>
                <a:cs typeface="Public Sans"/>
                <a:sym typeface="Public Sans"/>
              </a:rPr>
              <a:t>Green Purposes Company &amp; Gate C. </a:t>
            </a:r>
            <a:endParaRPr lang="en-US" i="1"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hlinkClick r:id="rId4"/>
              </a:rPr>
              <a:t>https://circulareconomy.europa.eu/platform/sites/default/files/2023-06/Circular-energy-transition.pdf</a:t>
            </a:r>
            <a:r>
              <a:rPr lang="en-US" dirty="0">
                <a:solidFill>
                  <a:schemeClr val="dk1"/>
                </a:solidFill>
                <a:ea typeface="Public Sans"/>
                <a:cs typeface="Public Sans"/>
                <a:sym typeface="Public Sans"/>
              </a:rPr>
              <a:t> </a:t>
            </a:r>
          </a:p>
          <a:p>
            <a:pPr marR="0" lvl="0" algn="l" rtl="0" latinLnBrk="0">
              <a:spcBef>
                <a:spcPts val="0"/>
              </a:spcBef>
              <a:spcAft>
                <a:spcPts val="0"/>
              </a:spcAft>
            </a:pPr>
            <a:endParaRPr lang="en-US" dirty="0">
              <a:solidFill>
                <a:srgbClr val="000000"/>
              </a:solidFill>
              <a:ea typeface="Public Sans"/>
              <a:cs typeface="Public Sans"/>
              <a:sym typeface="Public Sans"/>
            </a:endParaRPr>
          </a:p>
          <a:p>
            <a:pPr marR="0" lvl="0" algn="l" rtl="0" latinLnBrk="0">
              <a:spcBef>
                <a:spcPts val="0"/>
              </a:spcBef>
              <a:spcAft>
                <a:spcPts val="0"/>
              </a:spcAft>
            </a:pPr>
            <a:endParaRPr lang="en-US"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C7AEBF70-853B-1EE7-4CB0-96CC741A9C71}"/>
              </a:ext>
            </a:extLst>
          </p:cNvPr>
          <p:cNvSpPr>
            <a:spLocks noGrp="1"/>
          </p:cNvSpPr>
          <p:nvPr>
            <p:ph type="title" idx="4294967295"/>
          </p:nvPr>
        </p:nvSpPr>
        <p:spPr>
          <a:xfrm>
            <a:off x="198120" y="596486"/>
            <a:ext cx="10515600" cy="1325563"/>
          </a:xfrm>
          <a:prstGeom prst="rect">
            <a:avLst/>
          </a:prstGeom>
        </p:spPr>
        <p:txBody>
          <a:bodyPr/>
          <a:lstStyle/>
          <a:p>
            <a:r>
              <a:rPr lang="nl-NL" sz="3200" kern="1200" noProof="1">
                <a:solidFill>
                  <a:srgbClr val="FFFFFF"/>
                </a:solidFill>
                <a:effectLst/>
                <a:latin typeface="Calibri" panose="020F0502020204030204" pitchFamily="34" charset="0"/>
                <a:ea typeface="+mj-ea"/>
                <a:cs typeface="+mj-cs"/>
              </a:rPr>
              <a:t>Dankwoord 2</a:t>
            </a:r>
            <a:endParaRPr lang="nl-NL" noProof="1"/>
          </a:p>
        </p:txBody>
      </p:sp>
    </p:spTree>
    <p:extLst>
      <p:ext uri="{BB962C8B-B14F-4D97-AF65-F5344CB8AC3E}">
        <p14:creationId xmlns:p14="http://schemas.microsoft.com/office/powerpoint/2010/main" val="212973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F57D-BB7C-BA8B-5EBF-96BF5A6CBCBD}"/>
              </a:ext>
            </a:extLst>
          </p:cNvPr>
          <p:cNvSpPr>
            <a:spLocks noGrp="1"/>
          </p:cNvSpPr>
          <p:nvPr>
            <p:ph type="title" idx="4294967295"/>
          </p:nvPr>
        </p:nvSpPr>
        <p:spPr>
          <a:xfrm>
            <a:off x="3947160" y="3085465"/>
            <a:ext cx="4065270" cy="1325563"/>
          </a:xfrm>
          <a:prstGeom prst="rect">
            <a:avLst/>
          </a:prstGeom>
        </p:spPr>
        <p:txBody>
          <a:bodyPr/>
          <a:lstStyle/>
          <a:p>
            <a:r>
              <a:rPr lang="nl-NL" sz="6000" noProof="1">
                <a:solidFill>
                  <a:schemeClr val="bg1"/>
                </a:solidFill>
              </a:rPr>
              <a:t>Bedankt!</a:t>
            </a:r>
          </a:p>
        </p:txBody>
      </p:sp>
    </p:spTree>
    <p:extLst>
      <p:ext uri="{BB962C8B-B14F-4D97-AF65-F5344CB8AC3E}">
        <p14:creationId xmlns:p14="http://schemas.microsoft.com/office/powerpoint/2010/main" val="284003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AC6365-AC8F-EEA3-3FFE-BEAE5378AE21}"/>
              </a:ext>
            </a:extLst>
          </p:cNvPr>
          <p:cNvSpPr>
            <a:spLocks noGrp="1"/>
          </p:cNvSpPr>
          <p:nvPr>
            <p:ph type="title" idx="4294967295"/>
          </p:nvPr>
        </p:nvSpPr>
        <p:spPr>
          <a:xfrm>
            <a:off x="552450" y="662305"/>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Public Sans"/>
                <a:cs typeface="Public Sans"/>
              </a:rPr>
              <a:t>Negen vragen over digitalisering en circulariteit in de energiesector </a:t>
            </a:r>
            <a:endParaRPr lang="nl-NL" noProof="1">
              <a:effectLst/>
            </a:endParaRPr>
          </a:p>
          <a:p>
            <a:endParaRPr lang="nl-N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4154984"/>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Wat is de circulaire economie en hoe is deze van toepassing op de energiesector?</a:t>
            </a:r>
          </a:p>
          <a:p>
            <a:pPr marL="342900" indent="-342900" latinLnBrk="0">
              <a:buFont typeface="+mj-lt"/>
              <a:buAutoNum type="arabicPeriod"/>
            </a:pPr>
            <a:r>
              <a:rPr lang="en-GB" sz="2400" noProof="0" dirty="0">
                <a:ea typeface="Public Sans"/>
                <a:cs typeface="Public Sans"/>
                <a:sym typeface="Public Sans"/>
              </a:rPr>
              <a:t>Hoe ondersteunt de Europese Unie circulariteit in de energiesector?</a:t>
            </a:r>
          </a:p>
          <a:p>
            <a:pPr marL="342900" indent="-342900" latinLnBrk="0">
              <a:buFont typeface="+mj-lt"/>
              <a:buAutoNum type="arabicPeriod"/>
            </a:pPr>
            <a:r>
              <a:rPr lang="en-GB" sz="2400" noProof="0" dirty="0">
                <a:ea typeface="Public Sans"/>
                <a:cs typeface="Public Sans"/>
                <a:sym typeface="Public Sans"/>
              </a:rPr>
              <a:t>Hoe verandert digitalisering de energiesector?</a:t>
            </a:r>
          </a:p>
          <a:p>
            <a:pPr marL="342900" indent="-342900" latinLnBrk="0">
              <a:buFont typeface="+mj-lt"/>
              <a:buAutoNum type="arabicPeriod"/>
            </a:pPr>
            <a:r>
              <a:rPr lang="en-GB" sz="2400" noProof="0" dirty="0">
                <a:ea typeface="Public Sans"/>
                <a:cs typeface="Public Sans"/>
                <a:sym typeface="Public Sans"/>
              </a:rPr>
              <a:t>Hoe werken circulariteit en digitalisering samen om een duurzame toekomst te realiseren?</a:t>
            </a:r>
          </a:p>
          <a:p>
            <a:pPr marL="342900" indent="-342900" latinLnBrk="0">
              <a:buFont typeface="+mj-lt"/>
              <a:buAutoNum type="arabicPeriod"/>
            </a:pPr>
            <a:r>
              <a:rPr lang="en-GB" sz="2400" dirty="0">
                <a:ea typeface="Public Sans"/>
                <a:cs typeface="Public Sans"/>
                <a:sym typeface="Public Sans"/>
              </a:rPr>
              <a:t>Hoe kunnen de principes van de circulaire economie worden toegepast om de efficiëntie van hulpbronnen in de energiesector te maximaliseren?</a:t>
            </a:r>
          </a:p>
          <a:p>
            <a:pPr marL="342900" indent="-342900" latinLnBrk="0">
              <a:buFont typeface="+mj-lt"/>
              <a:buAutoNum type="arabicPeriod"/>
            </a:pPr>
            <a:r>
              <a:rPr lang="en-GB" sz="2400" dirty="0">
                <a:ea typeface="Public Sans"/>
                <a:cs typeface="Public Sans"/>
                <a:sym typeface="Public Sans"/>
              </a:rPr>
              <a:t>Hoe kan circulariteit worden toegepast op hernieuwbare energie en energieopslagtechnologieën?</a:t>
            </a:r>
          </a:p>
          <a:p>
            <a:pPr marL="342900" indent="-342900" latinLnBrk="0">
              <a:buFont typeface="+mj-lt"/>
              <a:buAutoNum type="arabicPeriod"/>
            </a:pPr>
            <a:r>
              <a:rPr lang="en-GB" sz="2400" dirty="0">
                <a:ea typeface="Public Sans"/>
                <a:cs typeface="Public Sans"/>
                <a:sym typeface="Public Sans"/>
              </a:rPr>
              <a:t>Hoe veranderen digitale technologieën de energiesector?</a:t>
            </a:r>
          </a:p>
          <a:p>
            <a:pPr marL="342900" indent="-342900" latinLnBrk="0">
              <a:buFont typeface="+mj-lt"/>
              <a:buAutoNum type="arabicPeriod"/>
            </a:pPr>
            <a:r>
              <a:rPr lang="en-GB" sz="2400" dirty="0">
                <a:ea typeface="Public Sans"/>
                <a:cs typeface="Public Sans"/>
                <a:sym typeface="Public Sans"/>
              </a:rPr>
              <a:t>Hoe kan blockchaintechnologie de energiesector ten goede komen?</a:t>
            </a:r>
          </a:p>
          <a:p>
            <a:pPr marL="342900" indent="-342900" latinLnBrk="0">
              <a:buFont typeface="+mj-lt"/>
              <a:buAutoNum type="arabicPeriod"/>
            </a:pPr>
            <a:r>
              <a:rPr lang="en-GB" sz="2400" dirty="0">
                <a:ea typeface="Public Sans"/>
                <a:cs typeface="Public Sans"/>
                <a:sym typeface="Public Sans"/>
              </a:rPr>
              <a:t>Hoe worden circulariteit en digitalisering gecombineerd in de energiesector?</a:t>
            </a:r>
          </a:p>
          <a:p>
            <a:pPr marL="342900" indent="-342900" latinLnBrk="0">
              <a:buFont typeface="+mj-lt"/>
              <a:buAutoNum type="arabicPeriod"/>
            </a:pPr>
            <a:endParaRPr lang="en-GB" sz="2400" dirty="0">
              <a:ea typeface="Public Sans"/>
              <a:cs typeface="Public Sans"/>
              <a:sym typeface="Public Sans"/>
            </a:endParaRPr>
          </a:p>
        </p:txBody>
      </p:sp>
    </p:spTree>
    <p:extLst>
      <p:ext uri="{BB962C8B-B14F-4D97-AF65-F5344CB8AC3E}">
        <p14:creationId xmlns:p14="http://schemas.microsoft.com/office/powerpoint/2010/main" val="35012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6826-8F84-B75A-61D9-AE3CD400DF6E}"/>
              </a:ext>
            </a:extLst>
          </p:cNvPr>
          <p:cNvSpPr>
            <a:spLocks noGrp="1"/>
          </p:cNvSpPr>
          <p:nvPr>
            <p:ph type="title" idx="4294967295"/>
          </p:nvPr>
        </p:nvSpPr>
        <p:spPr>
          <a:xfrm>
            <a:off x="483870" y="719455"/>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Public Sans"/>
                <a:cs typeface="Public Sans"/>
              </a:rPr>
              <a:t>1. De circulaire economie </a:t>
            </a:r>
            <a:endParaRPr lang="nl-NL" noProof="1">
              <a:effectLst/>
            </a:endParaRPr>
          </a:p>
          <a:p>
            <a:endParaRPr lang="nl-N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876823" y="3181611"/>
            <a:ext cx="10509336" cy="1569660"/>
          </a:xfrm>
          <a:prstGeom prst="rect">
            <a:avLst/>
          </a:prstGeom>
          <a:noFill/>
        </p:spPr>
        <p:txBody>
          <a:bodyPr wrap="square" rtlCol="0">
            <a:spAutoFit/>
          </a:bodyPr>
          <a:lstStyle/>
          <a:p>
            <a:pPr algn="ctr" latinLnBrk="0"/>
            <a:r>
              <a:rPr lang="en-US" sz="4800" i="1" dirty="0">
                <a:solidFill>
                  <a:schemeClr val="accent5"/>
                </a:solidFill>
              </a:rPr>
              <a:t>Wat is de circulaire economie en hoe is deze van toepassing op de energiesector?</a:t>
            </a:r>
          </a:p>
        </p:txBody>
      </p:sp>
    </p:spTree>
    <p:extLst>
      <p:ext uri="{BB962C8B-B14F-4D97-AF65-F5344CB8AC3E}">
        <p14:creationId xmlns:p14="http://schemas.microsoft.com/office/powerpoint/2010/main" val="80199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3234188" y="2153725"/>
            <a:ext cx="8690590" cy="4154984"/>
          </a:xfrm>
          <a:prstGeom prst="rect">
            <a:avLst/>
          </a:prstGeom>
          <a:noFill/>
        </p:spPr>
        <p:txBody>
          <a:bodyPr wrap="square" rtlCol="0">
            <a:spAutoFit/>
          </a:bodyPr>
          <a:lstStyle/>
          <a:p>
            <a:pPr latinLnBrk="0"/>
            <a:r>
              <a:rPr lang="en-GB" sz="2000" noProof="0" dirty="0">
                <a:ea typeface="Public Sans"/>
                <a:cs typeface="Public Sans"/>
                <a:sym typeface="Public Sans"/>
              </a:rPr>
              <a:t>In de context van de energiesector betekent de circulaire economie een verschuiving van het model 'winnen, produceren, gebruiken </a:t>
            </a:r>
            <a:r>
              <a:rPr lang="en-GB" sz="2000" dirty="0">
                <a:ea typeface="Public Sans"/>
                <a:cs typeface="Public Sans"/>
                <a:sym typeface="Public Sans"/>
              </a:rPr>
              <a:t>en </a:t>
            </a:r>
            <a:r>
              <a:rPr lang="en-GB" sz="2000" noProof="0" dirty="0" err="1">
                <a:ea typeface="Public Sans"/>
                <a:cs typeface="Public Sans"/>
                <a:sym typeface="Public Sans"/>
              </a:rPr>
              <a:t>weggooien</a:t>
            </a:r>
            <a:r>
              <a:rPr lang="en-GB" sz="2000" noProof="0" dirty="0">
                <a:ea typeface="Public Sans"/>
                <a:cs typeface="Public Sans"/>
                <a:sym typeface="Public Sans"/>
              </a:rPr>
              <a:t>'. De circulaire economie legt de nadruk op het minimaliseren van afval en het maximaliseren van het gebruik van hulpbronnen.</a:t>
            </a:r>
          </a:p>
          <a:p>
            <a:pPr latinLnBrk="0"/>
            <a:endParaRPr lang="en-GB" sz="1100" dirty="0">
              <a:ea typeface="Public Sans"/>
              <a:cs typeface="Public Sans"/>
              <a:sym typeface="Public Sans"/>
            </a:endParaRPr>
          </a:p>
          <a:p>
            <a:pPr latinLnBrk="0"/>
            <a:r>
              <a:rPr lang="en-GB" sz="2000" dirty="0">
                <a:ea typeface="Public Sans"/>
                <a:cs typeface="Public Sans"/>
                <a:sym typeface="Public Sans"/>
              </a:rPr>
              <a:t>De levensduur van energietechnologieën kan worden gemaximaliseerd door afvalproductie te minimaliseren en waardevolle materialen terug te winnen. </a:t>
            </a:r>
            <a:r>
              <a:rPr lang="en-GB" sz="2000" dirty="0"/>
              <a:t>Circulariteit helpt de impact op het milieu te verminderen en ondersteunt de transitie naar een duurzamer en veerkrachtiger </a:t>
            </a:r>
            <a:r>
              <a:rPr lang="en-GB" sz="2000" dirty="0" err="1"/>
              <a:t>energiesysteem</a:t>
            </a:r>
            <a:r>
              <a:rPr lang="en-GB" sz="2000" dirty="0"/>
              <a:t>. </a:t>
            </a:r>
          </a:p>
          <a:p>
            <a:pPr latinLnBrk="0"/>
            <a:endParaRPr lang="en-GB" sz="1100" dirty="0"/>
          </a:p>
          <a:p>
            <a:pPr latinLnBrk="0"/>
            <a:r>
              <a:rPr lang="en-GB" sz="2000" dirty="0"/>
              <a:t>Digitale technologieën, zoals data-analyse, slimme netwerken en blockchain, spelen een cruciale rol bij het mogelijk maken en optimaliseren van circulariteitsstrategieën in de energiesector. </a:t>
            </a:r>
          </a:p>
          <a:p>
            <a:pPr latinLnBrk="0"/>
            <a:endParaRPr lang="en-GB" sz="2000" noProof="0" dirty="0">
              <a:ea typeface="Public Sans"/>
              <a:cs typeface="Public Sans"/>
              <a:sym typeface="Public Sans"/>
            </a:endParaRPr>
          </a:p>
        </p:txBody>
      </p:sp>
      <p:pic>
        <p:nvPicPr>
          <p:cNvPr id="6" name="Picture 5">
            <a:extLst>
              <a:ext uri="{FF2B5EF4-FFF2-40B4-BE49-F238E27FC236}">
                <a16:creationId xmlns:a16="http://schemas.microsoft.com/office/drawing/2014/main" id="{A69BCC65-9414-544E-BB43-CAA44F617E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01013AF1-DB87-308C-4487-ACF7C1B85A0C}"/>
              </a:ext>
            </a:extLst>
          </p:cNvPr>
          <p:cNvSpPr>
            <a:spLocks noGrp="1"/>
          </p:cNvSpPr>
          <p:nvPr>
            <p:ph type="title" idx="4294967295"/>
          </p:nvPr>
        </p:nvSpPr>
        <p:spPr>
          <a:xfrm>
            <a:off x="472440" y="828162"/>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Public Sans"/>
                <a:cs typeface="Public Sans"/>
              </a:rPr>
              <a:t>1. De circulaire economie: </a:t>
            </a:r>
            <a:r>
              <a:rPr lang="nl-NL" sz="2800" b="1" kern="1200" baseline="0" noProof="1">
                <a:solidFill>
                  <a:srgbClr val="FFFFFF"/>
                </a:solidFill>
                <a:effectLst/>
                <a:latin typeface="Calibri" panose="020F0502020204030204" pitchFamily="34" charset="0"/>
                <a:ea typeface="Public Sans"/>
                <a:cs typeface="Public Sans"/>
              </a:rPr>
              <a:t>inleiding</a:t>
            </a:r>
            <a:endParaRPr lang="nl-NL" noProof="1">
              <a:effectLst/>
            </a:endParaRPr>
          </a:p>
          <a:p>
            <a:endParaRPr lang="nl-NL" noProof="1"/>
          </a:p>
        </p:txBody>
      </p:sp>
    </p:spTree>
    <p:extLst>
      <p:ext uri="{BB962C8B-B14F-4D97-AF65-F5344CB8AC3E}">
        <p14:creationId xmlns:p14="http://schemas.microsoft.com/office/powerpoint/2010/main" val="2342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6174-A9F9-2227-33C1-1A71A5395B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C2E970-0435-BF0A-C4DE-9B0E5B726EAA}"/>
              </a:ext>
            </a:extLst>
          </p:cNvPr>
          <p:cNvSpPr txBox="1"/>
          <p:nvPr/>
        </p:nvSpPr>
        <p:spPr>
          <a:xfrm>
            <a:off x="3269292" y="2079320"/>
            <a:ext cx="8745641" cy="3785652"/>
          </a:xfrm>
          <a:prstGeom prst="rect">
            <a:avLst/>
          </a:prstGeom>
          <a:noFill/>
        </p:spPr>
        <p:txBody>
          <a:bodyPr wrap="square" rtlCol="0">
            <a:spAutoFit/>
          </a:bodyPr>
          <a:lstStyle/>
          <a:p>
            <a:pPr latinLnBrk="0"/>
            <a:r>
              <a:rPr lang="en-GB" sz="2000" noProof="0" dirty="0">
                <a:ea typeface="Public Sans"/>
                <a:cs typeface="Public Sans"/>
                <a:sym typeface="Public Sans"/>
              </a:rPr>
              <a:t>De kernprincipes van de circulaire economie zijn:</a:t>
            </a:r>
          </a:p>
          <a:p>
            <a:pPr latinLnBrk="0"/>
            <a:endParaRPr lang="en-GB" sz="2000" noProof="0" dirty="0">
              <a:ea typeface="Public Sans"/>
              <a:cs typeface="Public Sans"/>
              <a:sym typeface="Public Sans"/>
            </a:endParaRPr>
          </a:p>
          <a:p>
            <a:pPr latinLnBrk="0"/>
            <a:r>
              <a:rPr lang="en-GB" sz="2000" b="1" noProof="0" dirty="0">
                <a:ea typeface="Public Sans"/>
                <a:cs typeface="Public Sans"/>
                <a:sym typeface="Public Sans"/>
              </a:rPr>
              <a:t>Verminderen: </a:t>
            </a:r>
            <a:r>
              <a:rPr lang="en-GB" sz="2000" noProof="0" dirty="0">
                <a:ea typeface="Public Sans"/>
                <a:cs typeface="Public Sans"/>
                <a:sym typeface="Public Sans"/>
              </a:rPr>
              <a:t>Minimaliseer energieverbruik en afval door middel van: </a:t>
            </a:r>
          </a:p>
          <a:p>
            <a:pPr marL="342900" indent="-342900" latinLnBrk="0">
              <a:buFont typeface="Arial" panose="020B0604020202020204" pitchFamily="34" charset="0"/>
              <a:buChar char="•"/>
            </a:pPr>
            <a:r>
              <a:rPr lang="en-GB" sz="2000" dirty="0">
                <a:ea typeface="Public Sans"/>
                <a:cs typeface="Public Sans"/>
                <a:sym typeface="Public Sans"/>
              </a:rPr>
              <a:t>	</a:t>
            </a:r>
            <a:r>
              <a:rPr lang="en-GB" sz="2000" noProof="0" dirty="0">
                <a:ea typeface="Public Sans"/>
                <a:cs typeface="Public Sans"/>
                <a:sym typeface="Public Sans"/>
              </a:rPr>
              <a:t>Maatregelen voor </a:t>
            </a:r>
            <a:r>
              <a:rPr lang="en-GB" sz="2000" noProof="0" dirty="0" err="1">
                <a:ea typeface="Public Sans"/>
                <a:cs typeface="Public Sans"/>
                <a:sym typeface="Public Sans"/>
              </a:rPr>
              <a:t>energie</a:t>
            </a:r>
            <a:r>
              <a:rPr lang="en-GB" sz="2000" noProof="0" dirty="0">
                <a:ea typeface="Public Sans"/>
                <a:cs typeface="Public Sans"/>
                <a:sym typeface="Public Sans"/>
              </a:rPr>
              <a:t>-efficiëntie.</a:t>
            </a:r>
            <a:endParaRPr lang="en-GB" sz="2000" dirty="0">
              <a:ea typeface="Public Sans"/>
              <a:cs typeface="Public Sans"/>
              <a:sym typeface="Public Sans"/>
            </a:endParaRPr>
          </a:p>
          <a:p>
            <a:pPr marL="342900" indent="-342900" latinLnBrk="0">
              <a:buFont typeface="Arial" panose="020B0604020202020204" pitchFamily="34" charset="0"/>
              <a:buChar char="•"/>
            </a:pPr>
            <a:r>
              <a:rPr lang="en-GB" sz="2000" noProof="0" dirty="0">
                <a:ea typeface="Public Sans"/>
                <a:cs typeface="Public Sans"/>
                <a:sym typeface="Public Sans"/>
              </a:rPr>
              <a:t>	Het stimuleren van energieverbruik tijdens daluren.</a:t>
            </a:r>
          </a:p>
          <a:p>
            <a:pPr marL="342900" indent="-342900" latinLnBrk="0">
              <a:buFont typeface="Arial" panose="020B0604020202020204" pitchFamily="34" charset="0"/>
              <a:buChar char="•"/>
            </a:pPr>
            <a:r>
              <a:rPr lang="en-GB" sz="2000" dirty="0">
                <a:ea typeface="Public Sans"/>
                <a:cs typeface="Public Sans"/>
                <a:sym typeface="Public Sans"/>
              </a:rPr>
              <a:t>	</a:t>
            </a:r>
            <a:r>
              <a:rPr lang="en-GB" sz="2000" noProof="0" dirty="0" err="1">
                <a:ea typeface="Public Sans"/>
                <a:cs typeface="Public Sans"/>
                <a:sym typeface="Public Sans"/>
              </a:rPr>
              <a:t>Het toepassen van </a:t>
            </a:r>
            <a:r>
              <a:rPr lang="en-GB" sz="2000" noProof="0" dirty="0">
                <a:ea typeface="Public Sans"/>
                <a:cs typeface="Public Sans"/>
                <a:sym typeface="Public Sans"/>
              </a:rPr>
              <a:t>duurzame energietechnologieën.</a:t>
            </a:r>
          </a:p>
          <a:p>
            <a:pPr latinLnBrk="0"/>
            <a:endParaRPr lang="en-GB" sz="2000" dirty="0">
              <a:ea typeface="Public Sans"/>
              <a:cs typeface="Public Sans"/>
              <a:sym typeface="Public Sans"/>
            </a:endParaRPr>
          </a:p>
          <a:p>
            <a:pPr latinLnBrk="0"/>
            <a:r>
              <a:rPr lang="en-GB" sz="2000" b="1" dirty="0">
                <a:ea typeface="Public Sans"/>
                <a:cs typeface="Public Sans"/>
                <a:sym typeface="Public Sans"/>
              </a:rPr>
              <a:t>Hergebruik: </a:t>
            </a:r>
            <a:r>
              <a:rPr lang="en-GB" sz="2000" dirty="0">
                <a:ea typeface="Public Sans"/>
                <a:cs typeface="Public Sans"/>
                <a:sym typeface="Public Sans"/>
              </a:rPr>
              <a:t>hergebruik of zoek nieuwe toepassingen voor energie-infrastructuur en -componenten. Bijvoorbeeld:</a:t>
            </a:r>
          </a:p>
          <a:p>
            <a:pPr marL="342900" indent="-342900" latinLnBrk="0">
              <a:buFont typeface="Arial" panose="020B0604020202020204" pitchFamily="34" charset="0"/>
              <a:buChar char="•"/>
            </a:pPr>
            <a:r>
              <a:rPr lang="en-GB" sz="2000" dirty="0">
                <a:ea typeface="Public Sans"/>
                <a:cs typeface="Public Sans"/>
                <a:sym typeface="Public Sans"/>
              </a:rPr>
              <a:t>Hergebruik van afgedankte windturbinebladen voor voetgangersbruggen.</a:t>
            </a:r>
          </a:p>
          <a:p>
            <a:pPr marL="342900" indent="-342900" latinLnBrk="0">
              <a:buFont typeface="Arial" panose="020B0604020202020204" pitchFamily="34" charset="0"/>
              <a:buChar char="•"/>
            </a:pPr>
            <a:r>
              <a:rPr lang="en-GB" sz="2000" dirty="0">
                <a:ea typeface="Public Sans"/>
                <a:cs typeface="Public Sans"/>
                <a:sym typeface="Public Sans"/>
              </a:rPr>
              <a:t>Gebruik accu's van elektrische voertuigen voor energieopslag op netwerkschaal.</a:t>
            </a:r>
          </a:p>
        </p:txBody>
      </p:sp>
      <p:pic>
        <p:nvPicPr>
          <p:cNvPr id="6" name="Picture 5">
            <a:extLst>
              <a:ext uri="{FF2B5EF4-FFF2-40B4-BE49-F238E27FC236}">
                <a16:creationId xmlns:a16="http://schemas.microsoft.com/office/drawing/2014/main" id="{C6D3F940-BC0C-318C-2A89-B6E315C9E7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82F961C6-79FB-7F18-2FD4-A3CDB6B4C187}"/>
              </a:ext>
            </a:extLst>
          </p:cNvPr>
          <p:cNvSpPr>
            <a:spLocks noGrp="1"/>
          </p:cNvSpPr>
          <p:nvPr>
            <p:ph type="title" idx="4294967295"/>
          </p:nvPr>
        </p:nvSpPr>
        <p:spPr>
          <a:xfrm>
            <a:off x="403860" y="753757"/>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Public Sans"/>
                <a:cs typeface="Public Sans"/>
              </a:rPr>
              <a:t>1. De circulaire economie: </a:t>
            </a:r>
            <a:r>
              <a:rPr lang="nl-NL" sz="2800" b="1" kern="1200" baseline="0" noProof="1">
                <a:solidFill>
                  <a:srgbClr val="FFFFFF"/>
                </a:solidFill>
                <a:effectLst/>
                <a:latin typeface="Calibri" panose="020F0502020204030204" pitchFamily="34" charset="0"/>
                <a:ea typeface="Public Sans"/>
                <a:cs typeface="Public Sans"/>
              </a:rPr>
              <a:t>verminderen, hergebruiken</a:t>
            </a:r>
            <a:endParaRPr lang="nl-NL" noProof="1">
              <a:effectLst/>
            </a:endParaRPr>
          </a:p>
          <a:p>
            <a:endParaRPr lang="nl-NL" noProof="1"/>
          </a:p>
        </p:txBody>
      </p:sp>
    </p:spTree>
    <p:extLst>
      <p:ext uri="{BB962C8B-B14F-4D97-AF65-F5344CB8AC3E}">
        <p14:creationId xmlns:p14="http://schemas.microsoft.com/office/powerpoint/2010/main" val="10720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D3568-8BC9-6369-048C-9B06399A0E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8AC423-6053-6115-75DE-1CF1651E26EA}"/>
              </a:ext>
            </a:extLst>
          </p:cNvPr>
          <p:cNvSpPr txBox="1"/>
          <p:nvPr/>
        </p:nvSpPr>
        <p:spPr>
          <a:xfrm>
            <a:off x="3269293" y="3098250"/>
            <a:ext cx="8745641" cy="2308324"/>
          </a:xfrm>
          <a:prstGeom prst="rect">
            <a:avLst/>
          </a:prstGeom>
          <a:noFill/>
        </p:spPr>
        <p:txBody>
          <a:bodyPr wrap="square" rtlCol="0">
            <a:spAutoFit/>
          </a:bodyPr>
          <a:lstStyle/>
          <a:p>
            <a:pPr latinLnBrk="0"/>
            <a:endParaRPr lang="en-GB" sz="2400" dirty="0">
              <a:ea typeface="Public Sans"/>
              <a:cs typeface="Public Sans"/>
              <a:sym typeface="Public Sans"/>
            </a:endParaRPr>
          </a:p>
          <a:p>
            <a:pPr latinLnBrk="0"/>
            <a:r>
              <a:rPr lang="en-GB" sz="2400" b="1" dirty="0">
                <a:ea typeface="Public Sans"/>
                <a:cs typeface="Public Sans"/>
                <a:sym typeface="Public Sans"/>
              </a:rPr>
              <a:t>Recycleren: </a:t>
            </a:r>
            <a:r>
              <a:rPr lang="en-GB" sz="2400" dirty="0">
                <a:ea typeface="Public Sans"/>
                <a:cs typeface="Public Sans"/>
                <a:sym typeface="Public Sans"/>
              </a:rPr>
              <a:t>waardevolle materialen terugwinnen uit afgedankte energietechnologieën. </a:t>
            </a:r>
            <a:r>
              <a:rPr lang="en-GB" sz="2400" dirty="0" err="1">
                <a:ea typeface="Public Sans"/>
                <a:cs typeface="Public Sans"/>
                <a:sym typeface="Public Sans"/>
              </a:rPr>
              <a:t>Bijvoorbeeld</a:t>
            </a:r>
            <a:r>
              <a:rPr lang="en-GB" sz="2400" dirty="0">
                <a:ea typeface="Public Sans"/>
                <a:cs typeface="Public Sans"/>
                <a:sym typeface="Public Sans"/>
              </a:rPr>
              <a:t>: </a:t>
            </a:r>
          </a:p>
          <a:p>
            <a:pPr latinLnBrk="0"/>
            <a:endParaRPr lang="en-GB" sz="2400" dirty="0">
              <a:ea typeface="Public Sans"/>
              <a:cs typeface="Public Sans"/>
              <a:sym typeface="Public Sans"/>
            </a:endParaRPr>
          </a:p>
          <a:p>
            <a:pPr marL="342900" indent="-342900" latinLnBrk="0">
              <a:buFont typeface="Arial" panose="020B0604020202020204" pitchFamily="34" charset="0"/>
              <a:buChar char="•"/>
            </a:pPr>
            <a:r>
              <a:rPr lang="en-GB" sz="2400" dirty="0">
                <a:ea typeface="Public Sans"/>
                <a:cs typeface="Public Sans"/>
                <a:sym typeface="Public Sans"/>
              </a:rPr>
              <a:t>Recycle zonnepanelen.</a:t>
            </a:r>
          </a:p>
          <a:p>
            <a:pPr marL="342900" indent="-342900" latinLnBrk="0">
              <a:buFont typeface="Arial" panose="020B0604020202020204" pitchFamily="34" charset="0"/>
              <a:buChar char="•"/>
            </a:pPr>
            <a:r>
              <a:rPr lang="en-GB" sz="2400" dirty="0">
                <a:ea typeface="Public Sans"/>
                <a:cs typeface="Public Sans"/>
                <a:sym typeface="Public Sans"/>
              </a:rPr>
              <a:t>Terugwinning van zeldzame aardmetalen uit windturbines.</a:t>
            </a:r>
          </a:p>
        </p:txBody>
      </p:sp>
      <p:pic>
        <p:nvPicPr>
          <p:cNvPr id="6" name="Picture 5">
            <a:extLst>
              <a:ext uri="{FF2B5EF4-FFF2-40B4-BE49-F238E27FC236}">
                <a16:creationId xmlns:a16="http://schemas.microsoft.com/office/drawing/2014/main" id="{B31B268F-F208-D31C-26F0-A520472AFA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6A5E9ED0-E40E-4571-2BF7-C0C78A3333C9}"/>
              </a:ext>
            </a:extLst>
          </p:cNvPr>
          <p:cNvSpPr>
            <a:spLocks noGrp="1"/>
          </p:cNvSpPr>
          <p:nvPr>
            <p:ph type="title" idx="4294967295"/>
          </p:nvPr>
        </p:nvSpPr>
        <p:spPr>
          <a:xfrm>
            <a:off x="369570" y="788644"/>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Public Sans"/>
                <a:cs typeface="Public Sans"/>
              </a:rPr>
              <a:t>1. De circulaire economie: </a:t>
            </a:r>
            <a:r>
              <a:rPr lang="nl-NL" sz="2800" b="1" kern="1200" baseline="0" noProof="1">
                <a:solidFill>
                  <a:srgbClr val="FFFFFF"/>
                </a:solidFill>
                <a:effectLst/>
                <a:latin typeface="Calibri" panose="020F0502020204030204" pitchFamily="34" charset="0"/>
                <a:ea typeface="Public Sans"/>
                <a:cs typeface="Public Sans"/>
              </a:rPr>
              <a:t>recyclen</a:t>
            </a:r>
            <a:endParaRPr lang="nl-NL" noProof="1">
              <a:effectLst/>
            </a:endParaRPr>
          </a:p>
          <a:p>
            <a:endParaRPr lang="nl-NL" noProof="1"/>
          </a:p>
        </p:txBody>
      </p:sp>
    </p:spTree>
    <p:extLst>
      <p:ext uri="{BB962C8B-B14F-4D97-AF65-F5344CB8AC3E}">
        <p14:creationId xmlns:p14="http://schemas.microsoft.com/office/powerpoint/2010/main" val="16448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BCF2B-420A-9B63-8ABA-351FFBCB7178}"/>
              </a:ext>
            </a:extLst>
          </p:cNvPr>
          <p:cNvSpPr>
            <a:spLocks noGrp="1"/>
          </p:cNvSpPr>
          <p:nvPr>
            <p:ph type="title" idx="4294967295"/>
          </p:nvPr>
        </p:nvSpPr>
        <p:spPr>
          <a:xfrm>
            <a:off x="461010" y="705283"/>
            <a:ext cx="1122045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2. Initiatieven van de Europese Unie ter bevordering van circulariteit in de energiesector</a:t>
            </a:r>
            <a:endParaRPr lang="nl-NL" noProof="1">
              <a:effectLst/>
            </a:endParaRPr>
          </a:p>
          <a:p>
            <a:endParaRPr lang="nl-N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76197" y="3181611"/>
            <a:ext cx="10809962" cy="2308324"/>
          </a:xfrm>
          <a:prstGeom prst="rect">
            <a:avLst/>
          </a:prstGeom>
          <a:noFill/>
        </p:spPr>
        <p:txBody>
          <a:bodyPr wrap="square" rtlCol="0">
            <a:spAutoFit/>
          </a:bodyPr>
          <a:lstStyle/>
          <a:p>
            <a:pPr algn="ctr" latinLnBrk="0"/>
            <a:r>
              <a:rPr lang="en-US" sz="4800" i="1" dirty="0">
                <a:solidFill>
                  <a:schemeClr val="accent2"/>
                </a:solidFill>
              </a:rPr>
              <a:t>Hoe ondersteunt de Europese Unie circulariteit in de energiesector?</a:t>
            </a:r>
          </a:p>
          <a:p>
            <a:pPr algn="ctr" latinLnBrk="0"/>
            <a:endParaRPr lang="en-US" sz="4800" i="1" dirty="0">
              <a:solidFill>
                <a:schemeClr val="accent2"/>
              </a:solidFill>
            </a:endParaRPr>
          </a:p>
        </p:txBody>
      </p:sp>
    </p:spTree>
    <p:extLst>
      <p:ext uri="{BB962C8B-B14F-4D97-AF65-F5344CB8AC3E}">
        <p14:creationId xmlns:p14="http://schemas.microsoft.com/office/powerpoint/2010/main" val="1490927046"/>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275B3A-1967-43B7-8B54-953521322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372</TotalTime>
  <Words>4225</Words>
  <Application>Microsoft Macintosh PowerPoint</Application>
  <PresentationFormat>Widescreen</PresentationFormat>
  <Paragraphs>395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맑은 고딕</vt:lpstr>
      <vt:lpstr>Arial</vt:lpstr>
      <vt:lpstr>Calibri</vt:lpstr>
      <vt:lpstr>Public Sans</vt:lpstr>
      <vt:lpstr>Every1 slide master</vt:lpstr>
      <vt:lpstr>Circulariteit en de digitale energietransitie</vt:lpstr>
      <vt:lpstr>Inleiding tot circulariteit</vt:lpstr>
      <vt:lpstr>Circulariteit in 9 vragen</vt:lpstr>
      <vt:lpstr>Negen vragen over digitalisering en circulariteit in de energiesector  </vt:lpstr>
      <vt:lpstr>1. De circulaire economie  </vt:lpstr>
      <vt:lpstr>1. De circulaire economie: inleiding </vt:lpstr>
      <vt:lpstr>1. De circulaire economie: verminderen, hergebruiken </vt:lpstr>
      <vt:lpstr>1. De circulaire economie: recyclen </vt:lpstr>
      <vt:lpstr>2. Initiatieven van de Europese Unie ter bevordering van circulariteit in de energiesector </vt:lpstr>
      <vt:lpstr>2. Initiatieven van de Europese Unie ter bevordering van circulariteit in de energiesector: ontwerpen voor circulariteit en materiaalefficiëntie </vt:lpstr>
      <vt:lpstr>2. Initiatieven van de Europese Unie ter bevordering van circulariteit in de energiesector: afvalvermindering en terugwinning van hulpbronnen </vt:lpstr>
      <vt:lpstr>3. De digitale energietransitie  </vt:lpstr>
      <vt:lpstr>3. De digitale energietransitie: digitalisering en data-analyse </vt:lpstr>
      <vt:lpstr>4. Synergieën  </vt:lpstr>
      <vt:lpstr>4. Synergieën: meer details </vt:lpstr>
      <vt:lpstr>5. Circulariteit in de digitale energiesector: efficiënt gebruik van hulpbronnen </vt:lpstr>
      <vt:lpstr>5. Circulariteit in de digitale energiesector: efficiënt gebruik van hulpbronnen – Meer details </vt:lpstr>
      <vt:lpstr>6. Circulariteit in de digitale energiesector: hernieuwbare energie en energieopslag </vt:lpstr>
      <vt:lpstr>6. Circulariteit in de digitale energiesector: hernieuwbare energie en energieopslag – Meer details </vt:lpstr>
      <vt:lpstr>7. Digitalisering van energie: slimme netwerken en data-analyse </vt:lpstr>
      <vt:lpstr>7. Digitalisering van energie: slimme netwerken en data-analyse – slimme netwerken </vt:lpstr>
      <vt:lpstr>7. Digitalisering van energie: slimme netwerken en data-analyse – Data-analyse </vt:lpstr>
      <vt:lpstr>8. Digitalisering van energie en blockchain  </vt:lpstr>
      <vt:lpstr>8. Energiedigitalisering en blockchain – Wat is blockchain? </vt:lpstr>
      <vt:lpstr>8. Digitalisering van energie en blockchain – Blockchain in de energiesector </vt:lpstr>
      <vt:lpstr>9. Synergieën en geïntegreerde oplossingen  </vt:lpstr>
      <vt:lpstr>9. Synergieën en geïntegreerde oplossingen: meer details </vt:lpstr>
      <vt:lpstr>Volgende stappen</vt:lpstr>
      <vt:lpstr>Dankwoord 1</vt:lpstr>
      <vt:lpstr>Dankwoord 2</vt:lpstr>
      <vt:lpstr>Bedankt!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51</cp:revision>
  <cp:lastPrinted>2025-03-21T11:31:47Z</cp:lastPrinted>
  <dcterms:created xsi:type="dcterms:W3CDTF">2019-04-06T05:20:47Z</dcterms:created>
  <dcterms:modified xsi:type="dcterms:W3CDTF">2026-03-09T11:02:51Z</dcterms:modified>
  <cp:category/>
</cp:coreProperties>
</file>