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338" r:id="rId5"/>
    <p:sldId id="278" r:id="rId6"/>
    <p:sldId id="279" r:id="rId7"/>
    <p:sldId id="313" r:id="rId8"/>
    <p:sldId id="314" r:id="rId9"/>
    <p:sldId id="315" r:id="rId10"/>
    <p:sldId id="316" r:id="rId11"/>
    <p:sldId id="318" r:id="rId12"/>
    <p:sldId id="317" r:id="rId13"/>
    <p:sldId id="320" r:id="rId14"/>
    <p:sldId id="319" r:id="rId15"/>
    <p:sldId id="322" r:id="rId16"/>
    <p:sldId id="323" r:id="rId17"/>
    <p:sldId id="321" r:id="rId18"/>
    <p:sldId id="325" r:id="rId19"/>
    <p:sldId id="324" r:id="rId20"/>
    <p:sldId id="327" r:id="rId21"/>
    <p:sldId id="326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12" r:id="rId33"/>
    <p:sldId id="25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9" autoAdjust="0"/>
    <p:restoredTop sz="93462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Walters" userId="0082c520-c2c8-4944-9e5a-2aa07d58029d" providerId="ADAL" clId="{0A5EB2DE-B5D5-43F8-95E3-B4D9CC0CA04D}"/>
    <pc:docChg chg="modSld">
      <pc:chgData name="Helena Walters" userId="0082c520-c2c8-4944-9e5a-2aa07d58029d" providerId="ADAL" clId="{0A5EB2DE-B5D5-43F8-95E3-B4D9CC0CA04D}" dt="2024-04-19T09:55:16.827" v="3" actId="20577"/>
      <pc:docMkLst>
        <pc:docMk/>
      </pc:docMkLst>
      <pc:sldChg chg="modSp mod">
        <pc:chgData name="Helena Walters" userId="0082c520-c2c8-4944-9e5a-2aa07d58029d" providerId="ADAL" clId="{0A5EB2DE-B5D5-43F8-95E3-B4D9CC0CA04D}" dt="2024-04-19T09:55:16.827" v="3" actId="20577"/>
        <pc:sldMkLst>
          <pc:docMk/>
          <pc:sldMk cId="0" sldId="256"/>
        </pc:sldMkLst>
        <pc:spChg chg="mod">
          <ac:chgData name="Helena Walters" userId="0082c520-c2c8-4944-9e5a-2aa07d58029d" providerId="ADAL" clId="{0A5EB2DE-B5D5-43F8-95E3-B4D9CC0CA04D}" dt="2024-04-19T09:55:16.827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0A5EB2DE-B5D5-43F8-95E3-B4D9CC0CA04D}" dt="2024-04-19T09:55:10.631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0A5EB2DE-B5D5-43F8-95E3-B4D9CC0CA04D}" dt="2024-04-19T09:55:13.821" v="2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0A5EB2DE-B5D5-43F8-95E3-B4D9CC0CA04D}" dt="2024-04-19T09:54:57.870" v="0" actId="20577"/>
        <pc:sldMkLst>
          <pc:docMk/>
          <pc:sldMk cId="2378674815" sldId="338"/>
        </pc:sldMkLst>
        <pc:spChg chg="mod">
          <ac:chgData name="Helena Walters" userId="0082c520-c2c8-4944-9e5a-2aa07d58029d" providerId="ADAL" clId="{0A5EB2DE-B5D5-43F8-95E3-B4D9CC0CA04D}" dt="2024-04-19T09:54:57.870" v="0" actId="20577"/>
          <ac:spMkLst>
            <pc:docMk/>
            <pc:sldMk cId="2378674815" sldId="338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31CFC6F0-8772-4AD9-9E55-C2E1A4D9CCC5}"/>
    <pc:docChg chg="undo redo custSel addSld delSld modSld sldOrd modMainMaster">
      <pc:chgData name="Lorenzo Rinaldi" userId="77d5bfdd-3e88-4678-a8ff-024fe85681f6" providerId="ADAL" clId="{31CFC6F0-8772-4AD9-9E55-C2E1A4D9CCC5}" dt="2023-09-01T13:53:04.631" v="2080"/>
      <pc:docMkLst>
        <pc:docMk/>
      </pc:docMkLst>
      <pc:sldChg chg="addSp delSp modSp mod">
        <pc:chgData name="Lorenzo Rinaldi" userId="77d5bfdd-3e88-4678-a8ff-024fe85681f6" providerId="ADAL" clId="{31CFC6F0-8772-4AD9-9E55-C2E1A4D9CCC5}" dt="2023-09-01T13:53:04.631" v="2080"/>
        <pc:sldMkLst>
          <pc:docMk/>
          <pc:sldMk cId="2559802330" sldId="256"/>
        </pc:sldMkLst>
        <pc:spChg chg="del">
          <ac:chgData name="Lorenzo Rinaldi" userId="77d5bfdd-3e88-4678-a8ff-024fe85681f6" providerId="ADAL" clId="{31CFC6F0-8772-4AD9-9E55-C2E1A4D9CCC5}" dt="2023-09-01T13:53:04.263" v="2079" actId="478"/>
          <ac:spMkLst>
            <pc:docMk/>
            <pc:sldMk cId="2559802330" sldId="256"/>
            <ac:spMk id="2" creationId="{2926A3C9-AB3C-CBE6-AD1C-00454DE9AA85}"/>
          </ac:spMkLst>
        </pc:spChg>
        <pc:spChg chg="add mod">
          <ac:chgData name="Lorenzo Rinaldi" userId="77d5bfdd-3e88-4678-a8ff-024fe85681f6" providerId="ADAL" clId="{31CFC6F0-8772-4AD9-9E55-C2E1A4D9CCC5}" dt="2023-09-01T13:53:04.631" v="2080"/>
          <ac:spMkLst>
            <pc:docMk/>
            <pc:sldMk cId="2559802330" sldId="256"/>
            <ac:spMk id="3" creationId="{1BD6D11C-E407-649C-27E9-9700267A0712}"/>
          </ac:spMkLst>
        </pc:spChg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8-06T13:54:19.085" v="1136" actId="20577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8-06T13:54:02.691" v="1124" actId="20577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8-06T13:52:30.966" v="1040" actId="242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8-06T13:52:33.469" v="1041" actId="242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8-06T13:54:06.551" v="1126" actId="6549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8-06T13:53:48.732" v="1113" actId="20577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8-06T13:53:54.424" v="1119" actId="20577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8-06T13:51:44.643" v="962" actId="20577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8-06T13:51:57.400" v="975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8-06T13:54:19.085" v="1136" actId="20577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8-06T13:54:10.714" v="1128" actId="20577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8-06T13:54:16.812" v="1134" actId="20577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8-06T13:51:51.518" v="964" actId="14100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8-06T13:51:54.207" v="974" actId="20577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8-06T13:54:14.562" v="1132" actId="20577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spChg chg="add mod">
          <ac:chgData name="Lorenzo Rinaldi" userId="77d5bfdd-3e88-4678-a8ff-024fe85681f6" providerId="ADAL" clId="{31CFC6F0-8772-4AD9-9E55-C2E1A4D9CCC5}" dt="2023-08-06T13:53:58.766" v="1123" actId="20577"/>
          <ac:spMkLst>
            <pc:docMk/>
            <pc:sldMk cId="3010168962" sldId="319"/>
            <ac:spMk id="62" creationId="{738A6C55-7045-AA33-CB4C-1A3F9B4CEA1D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8-06T13:59:02.064" v="1390" actId="20577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8-06T13:57:23.321" v="1236" actId="121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8-06T13:58:28.606" v="1359" actId="20577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8-06T13:55:10.135" v="1156" actId="6549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8-06T13:54:49.145" v="1142" actId="6549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8-06T13:54:40.818" v="1140" actId="20577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8-06T13:56:46.639" v="1211" actId="20577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8-06T13:56:00.854" v="1176" actId="6549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8-06T13:56:03.845" v="1178" actId="20577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8-06T13:58:32.318" v="1370" actId="20577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8-06T13:58:23.749" v="1351" actId="20577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8-06T13:57:55.215" v="1287" actId="20577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8-06T13:58:00.593" v="1301" actId="20577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8-06T13:57:42.527" v="1252" actId="20577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8-06T13:59:02.064" v="1390" actId="20577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8-06T13:56:20.695" v="1189" actId="20577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8-06T13:56:15.522" v="1185" actId="6549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8-06T13:57:35.414" v="1239" actId="121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8-06T13:58:59.500" v="1388" actId="20577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8-06T13:56:09.469" v="1184" actId="20577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8-06T13:58:35.223" v="1371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8-06T13:58:37.863" v="1372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8-06T13:58:41.126" v="1373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8-06T13:58:46.066" v="1384" actId="20577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8-06T13:58:16.300" v="1339" actId="14100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8-06T14:09:14.425" v="1911" actId="14100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8-06T14:02:15.431" v="1538" actId="6549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8-06T14:02:08.996" v="1536" actId="20577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8-06T14:00:48.332" v="1463" actId="20577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8-06T14:00:57.938" v="1473" actId="20577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8-06T14:02:03.460" v="1532" actId="20577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8-06T14:01:17.020" v="1492" actId="20577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8-06T14:01:19.946" v="1496" actId="20577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8-06T13:59:37.546" v="1401" actId="20577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8-06T13:59:42.186" v="1413" actId="20577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8-06T14:02:06.136" v="1534" actId="6549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8-06T14:01:00.864" v="1475" actId="20577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8-06T13:59:54.959" v="1431" actId="555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8-06T13:59:54.959" v="1431" actId="555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8-06T14:09:14.425" v="1911" actId="14100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8-06T14:04:57.592" v="1714" actId="6549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8-06T14:04:03.744" v="1630" actId="114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8-06T14:04:15.310" v="1639" actId="20577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8-06T14:04:18.303" v="1641" actId="20577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8-06T14:03:39.404" v="1610" actId="20577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8-06T14:03:26.371" v="1603" actId="20577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8-06T14:03:20.430" v="1601" actId="20577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8-06T14:03:03.265" v="1545" actId="20577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8-06T14:03:49.996" v="1623" actId="20577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8-06T14:02:31.021" v="1542" actId="20577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8-06T14:04:35.355" v="1658" actId="20577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8-06T14:04:43.904" v="1677" actId="20577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8-06T14:04:38.348" v="1663" actId="20577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8-06T14:04:40.641" v="1667" actId="20577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8-06T14:04:50.987" v="1695" actId="14100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8-06T14:03:12.330" v="1577" actId="20577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8-06T14:04:57.592" v="1714" actId="6549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8-06T14:09:22.571" v="1914" actId="20577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8-06T14:08:56.867" v="1907" actId="6549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8-06T14:09:02.936" v="1909" actId="20577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8-06T14:08:44.861" v="1901" actId="6549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8-06T14:08:52.373" v="1905" actId="20577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8-06T14:08:11.731" v="1883" actId="20577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8-06T14:08:13.989" v="1885" actId="20577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8-06T14:06:36.001" v="1790" actId="20577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8-06T14:06:33.933" v="1788" actId="20577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8-06T14:06:38.210" v="1792" actId="6549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8-06T14:06:31.639" v="1786" actId="20577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8-06T14:06:28.901" v="1784" actId="20577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8-06T14:06:18.992" v="1775" actId="20577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8-06T14:06:25.453" v="1780" actId="6549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8-06T14:07:07.669" v="1842" actId="20577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8-06T14:07:14.168" v="1846" actId="20577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8-06T14:06:14.280" v="1769" actId="6549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8-06T14:07:32.584" v="1862" actId="14100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8-06T14:06:54.088" v="1825" actId="20577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8-06T14:06:42.799" v="1793" actId="20577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8-06T14:05:15.004" v="1735" actId="122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8-06T14:05:22.993" v="1759" actId="20577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8-06T14:09:22.571" v="1914" actId="20577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8-06T14:06:51.401" v="1815" actId="14100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8-06T14:07:41.341" v="1868" actId="6549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8-06T14:07:43.776" v="1870" actId="20577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8-06T14:07:52.434" v="1874" actId="6549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8-06T14:07:25.846" v="1848" actId="20577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8-06T14:07:57.257" v="1876" actId="20577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8-06T14:08:19.888" v="1888" actId="20577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8-06T14:12:48.104" v="2078" actId="20577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8-06T14:12:29.621" v="2070" actId="114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8-06T14:12:33.034" v="2072" actId="20577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8-06T14:12:24.886" v="2067" actId="6549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8-06T14:12:18.433" v="2063" actId="20577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8-06T14:12:05" v="2053" actId="20577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8-06T14:12:12.966" v="2059" actId="20577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8-06T14:11:47.334" v="2040" actId="20577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8-06T14:11:58.472" v="2049" actId="20577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8-06T14:11:21.119" v="2025" actId="20577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8-06T14:11:17.656" v="2023" actId="20577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8-06T14:11:23.259" v="2027" actId="20577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8-06T14:11:00.017" v="2012" actId="20577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8-06T14:10:53.485" v="2006" actId="6549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8-06T14:10:45.782" v="1998" actId="20577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8-06T14:10:49.803" v="2002" actId="20577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8-06T14:10:42.379" v="1994" actId="20577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8-06T14:09:35.720" v="191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8-06T14:11:10.532" v="2017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8-06T14:09:29.587" v="1915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8-06T14:10:20.240" v="1975" actId="20577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8-06T14:10:57.204" v="2010" actId="20577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8-06T14:11:25.693" v="2028" actId="20577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8-06T14:11:33.340" v="2033" actId="20577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8-06T14:12:39.763" v="2074" actId="20577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8-06T14:12:48.104" v="2078" actId="20577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8-06T14:12:44.125" v="2076" actId="20577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8-06T14:10:31.556" v="1986" actId="1035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  <pc:sldMasterChg chg="addSp delSp modSp mod">
        <pc:chgData name="Lorenzo Rinaldi" userId="77d5bfdd-3e88-4678-a8ff-024fe85681f6" providerId="ADAL" clId="{31CFC6F0-8772-4AD9-9E55-C2E1A4D9CCC5}" dt="2023-08-04T12:43:46.401" v="951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31CFC6F0-8772-4AD9-9E55-C2E1A4D9CCC5}" dt="2023-08-04T12:43:45.684" v="950" actId="478"/>
          <ac:spMkLst>
            <pc:docMk/>
            <pc:sldMasterMk cId="4116179830" sldId="2147483648"/>
            <ac:spMk id="8" creationId="{7A510B0B-2B0E-57C2-D41D-6BF990CE94C8}"/>
          </ac:spMkLst>
        </pc:spChg>
        <pc:picChg chg="add del mod">
          <ac:chgData name="Lorenzo Rinaldi" userId="77d5bfdd-3e88-4678-a8ff-024fe85681f6" providerId="ADAL" clId="{31CFC6F0-8772-4AD9-9E55-C2E1A4D9CCC5}" dt="2023-08-04T12:43:46.401" v="951" actId="478"/>
          <ac:picMkLst>
            <pc:docMk/>
            <pc:sldMasterMk cId="4116179830" sldId="2147483648"/>
            <ac:picMk id="9" creationId="{EFF41D96-0937-3E0A-96B2-75D5FEA7EF44}"/>
          </ac:picMkLst>
        </pc:picChg>
      </pc:sldMasterChg>
    </pc:docChg>
  </pc:docChgLst>
  <pc:docChgLst>
    <pc:chgData name="Nicolo' Golinucci" userId="af77fc62-6a85-4b10-b94f-9bff1a9c5999" providerId="ADAL" clId="{8A1DF204-C0D3-47E3-B87D-2A456083453C}"/>
    <pc:docChg chg="undo custSel modSld">
      <pc:chgData name="Nicolo' Golinucci" userId="af77fc62-6a85-4b10-b94f-9bff1a9c5999" providerId="ADAL" clId="{8A1DF204-C0D3-47E3-B87D-2A456083453C}" dt="2023-08-18T13:47:00.788" v="242" actId="6549"/>
      <pc:docMkLst>
        <pc:docMk/>
      </pc:docMkLst>
      <pc:sldChg chg="addSp modSp mod">
        <pc:chgData name="Nicolo' Golinucci" userId="af77fc62-6a85-4b10-b94f-9bff1a9c5999" providerId="ADAL" clId="{8A1DF204-C0D3-47E3-B87D-2A456083453C}" dt="2023-08-18T12:34:17.079" v="1" actId="1036"/>
        <pc:sldMkLst>
          <pc:docMk/>
          <pc:sldMk cId="2559802330" sldId="256"/>
        </pc:sldMkLst>
        <pc:spChg chg="add mod">
          <ac:chgData name="Nicolo' Golinucci" userId="af77fc62-6a85-4b10-b94f-9bff1a9c5999" providerId="ADAL" clId="{8A1DF204-C0D3-47E3-B87D-2A456083453C}" dt="2023-08-18T12:34:17.079" v="1" actId="1036"/>
          <ac:spMkLst>
            <pc:docMk/>
            <pc:sldMk cId="2559802330" sldId="256"/>
            <ac:spMk id="2" creationId="{2926A3C9-AB3C-CBE6-AD1C-00454DE9AA85}"/>
          </ac:spMkLst>
        </pc:spChg>
      </pc:sldChg>
      <pc:sldChg chg="addSp modSp mod">
        <pc:chgData name="Nicolo' Golinucci" userId="af77fc62-6a85-4b10-b94f-9bff1a9c5999" providerId="ADAL" clId="{8A1DF204-C0D3-47E3-B87D-2A456083453C}" dt="2023-08-18T13:42:01.071" v="151" actId="1076"/>
        <pc:sldMkLst>
          <pc:docMk/>
          <pc:sldMk cId="3010168962" sldId="319"/>
        </pc:sldMkLst>
        <pc:spChg chg="mod">
          <ac:chgData name="Nicolo' Golinucci" userId="af77fc62-6a85-4b10-b94f-9bff1a9c5999" providerId="ADAL" clId="{8A1DF204-C0D3-47E3-B87D-2A456083453C}" dt="2023-08-18T13:41:51.871" v="150" actId="20577"/>
          <ac:spMkLst>
            <pc:docMk/>
            <pc:sldMk cId="3010168962" sldId="319"/>
            <ac:spMk id="7" creationId="{01AB7DE4-3E0D-9CA3-A14F-24E30B7C829C}"/>
          </ac:spMkLst>
        </pc:spChg>
        <pc:spChg chg="mod">
          <ac:chgData name="Nicolo' Golinucci" userId="af77fc62-6a85-4b10-b94f-9bff1a9c5999" providerId="ADAL" clId="{8A1DF204-C0D3-47E3-B87D-2A456083453C}" dt="2023-08-18T13:39:45.348" v="101" actId="20577"/>
          <ac:spMkLst>
            <pc:docMk/>
            <pc:sldMk cId="3010168962" sldId="319"/>
            <ac:spMk id="8" creationId="{005BBB9D-243E-DFFE-F28A-27B74D3E3DCC}"/>
          </ac:spMkLst>
        </pc:spChg>
        <pc:spChg chg="mod">
          <ac:chgData name="Nicolo' Golinucci" userId="af77fc62-6a85-4b10-b94f-9bff1a9c5999" providerId="ADAL" clId="{8A1DF204-C0D3-47E3-B87D-2A456083453C}" dt="2023-08-18T13:36:19.347" v="25" actId="20577"/>
          <ac:spMkLst>
            <pc:docMk/>
            <pc:sldMk cId="3010168962" sldId="319"/>
            <ac:spMk id="9" creationId="{ADB88C45-3F91-D972-2BDA-4EA2AC784867}"/>
          </ac:spMkLst>
        </pc:spChg>
        <pc:spChg chg="mod">
          <ac:chgData name="Nicolo' Golinucci" userId="af77fc62-6a85-4b10-b94f-9bff1a9c5999" providerId="ADAL" clId="{8A1DF204-C0D3-47E3-B87D-2A456083453C}" dt="2023-08-18T13:37:32.786" v="57" actId="6549"/>
          <ac:spMkLst>
            <pc:docMk/>
            <pc:sldMk cId="3010168962" sldId="319"/>
            <ac:spMk id="24" creationId="{79BFA1F9-BBC0-6F3E-172C-F1BDE941763C}"/>
          </ac:spMkLst>
        </pc:spChg>
        <pc:spChg chg="mod">
          <ac:chgData name="Nicolo' Golinucci" userId="af77fc62-6a85-4b10-b94f-9bff1a9c5999" providerId="ADAL" clId="{8A1DF204-C0D3-47E3-B87D-2A456083453C}" dt="2023-08-18T13:37:42.583" v="60"/>
          <ac:spMkLst>
            <pc:docMk/>
            <pc:sldMk cId="3010168962" sldId="319"/>
            <ac:spMk id="30" creationId="{F233E7A1-AE56-8882-F952-2D57EB3C7B00}"/>
          </ac:spMkLst>
        </pc:spChg>
        <pc:spChg chg="mod">
          <ac:chgData name="Nicolo' Golinucci" userId="af77fc62-6a85-4b10-b94f-9bff1a9c5999" providerId="ADAL" clId="{8A1DF204-C0D3-47E3-B87D-2A456083453C}" dt="2023-08-18T13:37:40.687" v="59" actId="20577"/>
          <ac:spMkLst>
            <pc:docMk/>
            <pc:sldMk cId="3010168962" sldId="319"/>
            <ac:spMk id="31" creationId="{E9176A9B-FBB7-0A15-E0C5-5B23F15A26B1}"/>
          </ac:spMkLst>
        </pc:spChg>
        <pc:spChg chg="mod">
          <ac:chgData name="Nicolo' Golinucci" userId="af77fc62-6a85-4b10-b94f-9bff1a9c5999" providerId="ADAL" clId="{8A1DF204-C0D3-47E3-B87D-2A456083453C}" dt="2023-08-18T13:36:51.070" v="49" actId="20577"/>
          <ac:spMkLst>
            <pc:docMk/>
            <pc:sldMk cId="3010168962" sldId="319"/>
            <ac:spMk id="34" creationId="{A18BCF85-6D5B-32B6-692C-C74063EF151E}"/>
          </ac:spMkLst>
        </pc:spChg>
        <pc:spChg chg="mod">
          <ac:chgData name="Nicolo' Golinucci" userId="af77fc62-6a85-4b10-b94f-9bff1a9c5999" providerId="ADAL" clId="{8A1DF204-C0D3-47E3-B87D-2A456083453C}" dt="2023-08-18T13:37:47.309" v="62" actId="20577"/>
          <ac:spMkLst>
            <pc:docMk/>
            <pc:sldMk cId="3010168962" sldId="319"/>
            <ac:spMk id="43" creationId="{C02589D5-5223-DFCF-FA52-DF517FC64385}"/>
          </ac:spMkLst>
        </pc:spChg>
        <pc:spChg chg="mod">
          <ac:chgData name="Nicolo' Golinucci" userId="af77fc62-6a85-4b10-b94f-9bff1a9c5999" providerId="ADAL" clId="{8A1DF204-C0D3-47E3-B87D-2A456083453C}" dt="2023-08-18T13:40:01.231" v="110" actId="20577"/>
          <ac:spMkLst>
            <pc:docMk/>
            <pc:sldMk cId="3010168962" sldId="319"/>
            <ac:spMk id="49" creationId="{D893A89E-47A7-A393-14E6-2A5CFDF2CB80}"/>
          </ac:spMkLst>
        </pc:spChg>
        <pc:spChg chg="mod">
          <ac:chgData name="Nicolo' Golinucci" userId="af77fc62-6a85-4b10-b94f-9bff1a9c5999" providerId="ADAL" clId="{8A1DF204-C0D3-47E3-B87D-2A456083453C}" dt="2023-08-18T13:39:54.813" v="107" actId="6549"/>
          <ac:spMkLst>
            <pc:docMk/>
            <pc:sldMk cId="3010168962" sldId="319"/>
            <ac:spMk id="50" creationId="{669153E5-0963-5B3B-C9C8-425EE10C265D}"/>
          </ac:spMkLst>
        </pc:spChg>
        <pc:spChg chg="mod">
          <ac:chgData name="Nicolo' Golinucci" userId="af77fc62-6a85-4b10-b94f-9bff1a9c5999" providerId="ADAL" clId="{8A1DF204-C0D3-47E3-B87D-2A456083453C}" dt="2023-08-18T13:39:58.694" v="108" actId="14100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Nicolo' Golinucci" userId="af77fc62-6a85-4b10-b94f-9bff1a9c5999" providerId="ADAL" clId="{8A1DF204-C0D3-47E3-B87D-2A456083453C}" dt="2023-08-18T13:40:16.683" v="111" actId="14100"/>
          <ac:spMkLst>
            <pc:docMk/>
            <pc:sldMk cId="3010168962" sldId="319"/>
            <ac:spMk id="61" creationId="{43CF2215-FDD9-DCAA-2791-09B8DE5EB281}"/>
          </ac:spMkLst>
        </pc:spChg>
        <pc:spChg chg="mod">
          <ac:chgData name="Nicolo' Golinucci" userId="af77fc62-6a85-4b10-b94f-9bff1a9c5999" providerId="ADAL" clId="{8A1DF204-C0D3-47E3-B87D-2A456083453C}" dt="2023-08-18T13:42:01.071" v="151" actId="1076"/>
          <ac:spMkLst>
            <pc:docMk/>
            <pc:sldMk cId="3010168962" sldId="319"/>
            <ac:spMk id="62" creationId="{738A6C55-7045-AA33-CB4C-1A3F9B4CEA1D}"/>
          </ac:spMkLst>
        </pc:spChg>
        <pc:spChg chg="add mod">
          <ac:chgData name="Nicolo' Golinucci" userId="af77fc62-6a85-4b10-b94f-9bff1a9c5999" providerId="ADAL" clId="{8A1DF204-C0D3-47E3-B87D-2A456083453C}" dt="2023-08-18T13:40:31.706" v="117" actId="1076"/>
          <ac:spMkLst>
            <pc:docMk/>
            <pc:sldMk cId="3010168962" sldId="319"/>
            <ac:spMk id="66" creationId="{38119F66-7940-D1EB-57AA-2174766790B6}"/>
          </ac:spMkLst>
        </pc:spChg>
        <pc:spChg chg="add mod">
          <ac:chgData name="Nicolo' Golinucci" userId="af77fc62-6a85-4b10-b94f-9bff1a9c5999" providerId="ADAL" clId="{8A1DF204-C0D3-47E3-B87D-2A456083453C}" dt="2023-08-18T13:40:51.389" v="122" actId="14100"/>
          <ac:spMkLst>
            <pc:docMk/>
            <pc:sldMk cId="3010168962" sldId="319"/>
            <ac:spMk id="71" creationId="{60AC0CF6-6307-3370-B3E3-52043C4218DE}"/>
          </ac:spMkLst>
        </pc:spChg>
        <pc:spChg chg="add mod">
          <ac:chgData name="Nicolo' Golinucci" userId="af77fc62-6a85-4b10-b94f-9bff1a9c5999" providerId="ADAL" clId="{8A1DF204-C0D3-47E3-B87D-2A456083453C}" dt="2023-08-18T13:41:24.482" v="146" actId="20577"/>
          <ac:spMkLst>
            <pc:docMk/>
            <pc:sldMk cId="3010168962" sldId="319"/>
            <ac:spMk id="73" creationId="{2707833A-0588-A194-C0BB-123F95ADEFDE}"/>
          </ac:spMkLst>
        </pc:spChg>
        <pc:cxnChg chg="mod">
          <ac:chgData name="Nicolo' Golinucci" userId="af77fc62-6a85-4b10-b94f-9bff1a9c5999" providerId="ADAL" clId="{8A1DF204-C0D3-47E3-B87D-2A456083453C}" dt="2023-08-18T13:36:48.002" v="48" actId="1076"/>
          <ac:cxnSpMkLst>
            <pc:docMk/>
            <pc:sldMk cId="3010168962" sldId="319"/>
            <ac:cxnSpMk id="35" creationId="{6FCD5FBD-619D-63E2-62E0-CAC1CCA00314}"/>
          </ac:cxnSpMkLst>
        </pc:cxnChg>
        <pc:cxnChg chg="add mod">
          <ac:chgData name="Nicolo' Golinucci" userId="af77fc62-6a85-4b10-b94f-9bff1a9c5999" providerId="ADAL" clId="{8A1DF204-C0D3-47E3-B87D-2A456083453C}" dt="2023-08-18T13:40:37.388" v="119" actId="14100"/>
          <ac:cxnSpMkLst>
            <pc:docMk/>
            <pc:sldMk cId="3010168962" sldId="319"/>
            <ac:cxnSpMk id="64" creationId="{746BAA7D-7C39-A255-791D-6FBC1C8623CB}"/>
          </ac:cxnSpMkLst>
        </pc:cxnChg>
        <pc:cxnChg chg="add mod">
          <ac:chgData name="Nicolo' Golinucci" userId="af77fc62-6a85-4b10-b94f-9bff1a9c5999" providerId="ADAL" clId="{8A1DF204-C0D3-47E3-B87D-2A456083453C}" dt="2023-08-18T13:41:21.775" v="138" actId="20577"/>
          <ac:cxnSpMkLst>
            <pc:docMk/>
            <pc:sldMk cId="3010168962" sldId="319"/>
            <ac:cxnSpMk id="72" creationId="{716A97AB-6C90-AC54-8BAC-69670898BB6C}"/>
          </ac:cxnSpMkLst>
        </pc:cxnChg>
      </pc:sldChg>
      <pc:sldChg chg="modSp mod">
        <pc:chgData name="Nicolo' Golinucci" userId="af77fc62-6a85-4b10-b94f-9bff1a9c5999" providerId="ADAL" clId="{8A1DF204-C0D3-47E3-B87D-2A456083453C}" dt="2023-08-18T13:43:03.082" v="167" actId="20577"/>
        <pc:sldMkLst>
          <pc:docMk/>
          <pc:sldMk cId="1738067145" sldId="322"/>
        </pc:sldMkLst>
        <pc:spChg chg="mod">
          <ac:chgData name="Nicolo' Golinucci" userId="af77fc62-6a85-4b10-b94f-9bff1a9c5999" providerId="ADAL" clId="{8A1DF204-C0D3-47E3-B87D-2A456083453C}" dt="2023-08-18T13:43:03.082" v="167" actId="20577"/>
          <ac:spMkLst>
            <pc:docMk/>
            <pc:sldMk cId="1738067145" sldId="322"/>
            <ac:spMk id="3" creationId="{6970E831-7553-7E5B-7323-DBAAF7CDBA0E}"/>
          </ac:spMkLst>
        </pc:spChg>
        <pc:spChg chg="mod">
          <ac:chgData name="Nicolo' Golinucci" userId="af77fc62-6a85-4b10-b94f-9bff1a9c5999" providerId="ADAL" clId="{8A1DF204-C0D3-47E3-B87D-2A456083453C}" dt="2023-08-18T13:42:47.975" v="156" actId="20577"/>
          <ac:spMkLst>
            <pc:docMk/>
            <pc:sldMk cId="1738067145" sldId="322"/>
            <ac:spMk id="9" creationId="{DE58780C-1466-7D04-2BC3-F585BABE8DAC}"/>
          </ac:spMkLst>
        </pc:spChg>
        <pc:spChg chg="mod">
          <ac:chgData name="Nicolo' Golinucci" userId="af77fc62-6a85-4b10-b94f-9bff1a9c5999" providerId="ADAL" clId="{8A1DF204-C0D3-47E3-B87D-2A456083453C}" dt="2023-08-18T13:42:56.093" v="163" actId="20577"/>
          <ac:spMkLst>
            <pc:docMk/>
            <pc:sldMk cId="1738067145" sldId="322"/>
            <ac:spMk id="28" creationId="{0A01A4CE-7F0D-6765-5631-23251E8EAF33}"/>
          </ac:spMkLst>
        </pc:spChg>
      </pc:sldChg>
      <pc:sldChg chg="modSp mod">
        <pc:chgData name="Nicolo' Golinucci" userId="af77fc62-6a85-4b10-b94f-9bff1a9c5999" providerId="ADAL" clId="{8A1DF204-C0D3-47E3-B87D-2A456083453C}" dt="2023-08-18T12:35:12.555" v="24" actId="1037"/>
        <pc:sldMkLst>
          <pc:docMk/>
          <pc:sldMk cId="3838672001" sldId="323"/>
        </pc:sldMkLst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" creationId="{C04196DF-622D-DA38-1845-12E1BBE31DB5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3" creationId="{FF098D35-7521-C30D-1C77-3111F90E8829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8" creationId="{CCBFDF14-3DB3-D43D-BB24-B13B8A082B76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9" creationId="{A673859B-25B0-0568-CDC8-E9587C36490A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0" creationId="{0A658A1B-099C-B190-CDB9-B93779D7D001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1" creationId="{B127F4D9-74DA-27A2-9426-8627F5305223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2" creationId="{F6E1DC61-F4EF-BA47-F38E-AF36A617D9B1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3" creationId="{DC8A23FF-AA32-FA39-AB93-918132CC6381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4" creationId="{A2E3EB17-99D9-2FA3-06A4-981AF26E3A47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5" creationId="{B88ED69A-67E6-D4B5-25E0-996861EB39E5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7" creationId="{D6A6E410-CF54-FF5F-E3D9-1F7D2321FA5E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8" creationId="{A2377E7E-94D3-F3A6-8C81-AD88BF65AA99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1" creationId="{7D799764-9031-9F42-D8A6-7B306EBEA6C6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3" creationId="{2C5537B3-95E0-A25B-CE75-A2DBFCBC3314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5" creationId="{91765E3D-FE41-62A3-6BCE-6C37DDB03A14}"/>
          </ac:spMkLst>
        </pc:sp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6" creationId="{55A663F3-B914-AB78-03C2-8C8897C99C97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7" creationId="{BD8095BC-2B74-C6F8-D085-56BA5FC521DC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19" creationId="{9903061F-9A31-5FD8-C040-B96DF78273C2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0" creationId="{CE1E57F8-03C6-7392-0926-329AF93B64EB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2" creationId="{BA96B468-94AE-A723-85EE-E5C43E6BC49F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4" creationId="{8F76C887-DD3E-445C-6431-27209A50929A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6" creationId="{26960DD2-518D-7584-C8B3-80B4C8CBF6B2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7" creationId="{284E32B6-CB2A-C46E-7916-7763704A8388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8" creationId="{86E4ECE5-8FAD-BA52-9D53-AE8435B3CF3E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9" creationId="{387060B2-42D1-DDEC-9DDF-D7E5D0268CE5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30" creationId="{2ED31EA2-47F2-CE1B-9962-7CB7D960A396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modSp mod">
        <pc:chgData name="Nicolo' Golinucci" userId="af77fc62-6a85-4b10-b94f-9bff1a9c5999" providerId="ADAL" clId="{8A1DF204-C0D3-47E3-B87D-2A456083453C}" dt="2023-08-18T13:44:17.778" v="174"/>
        <pc:sldMkLst>
          <pc:docMk/>
          <pc:sldMk cId="2722621010" sldId="324"/>
        </pc:sldMkLst>
        <pc:spChg chg="mod">
          <ac:chgData name="Nicolo' Golinucci" userId="af77fc62-6a85-4b10-b94f-9bff1a9c5999" providerId="ADAL" clId="{8A1DF204-C0D3-47E3-B87D-2A456083453C}" dt="2023-08-18T13:43:37.981" v="172" actId="20577"/>
          <ac:spMkLst>
            <pc:docMk/>
            <pc:sldMk cId="2722621010" sldId="324"/>
            <ac:spMk id="36" creationId="{60A35082-6C08-87DD-725F-98D4DF16302B}"/>
          </ac:spMkLst>
        </pc:spChg>
        <pc:spChg chg="mod">
          <ac:chgData name="Nicolo' Golinucci" userId="af77fc62-6a85-4b10-b94f-9bff1a9c5999" providerId="ADAL" clId="{8A1DF204-C0D3-47E3-B87D-2A456083453C}" dt="2023-08-18T13:44:17.778" v="174"/>
          <ac:spMkLst>
            <pc:docMk/>
            <pc:sldMk cId="2722621010" sldId="324"/>
            <ac:spMk id="48" creationId="{300FA772-1965-47A8-95C9-FC627643F7B7}"/>
          </ac:spMkLst>
        </pc:spChg>
        <pc:spChg chg="mod">
          <ac:chgData name="Nicolo' Golinucci" userId="af77fc62-6a85-4b10-b94f-9bff1a9c5999" providerId="ADAL" clId="{8A1DF204-C0D3-47E3-B87D-2A456083453C}" dt="2023-08-18T13:44:15.648" v="173"/>
          <ac:spMkLst>
            <pc:docMk/>
            <pc:sldMk cId="2722621010" sldId="324"/>
            <ac:spMk id="52" creationId="{6F8A48B0-DE8D-AA86-F8B0-F1E41E0E5111}"/>
          </ac:spMkLst>
        </pc:spChg>
      </pc:sldChg>
      <pc:sldChg chg="modSp mod">
        <pc:chgData name="Nicolo' Golinucci" userId="af77fc62-6a85-4b10-b94f-9bff1a9c5999" providerId="ADAL" clId="{8A1DF204-C0D3-47E3-B87D-2A456083453C}" dt="2023-08-18T13:44:36.033" v="181" actId="20577"/>
        <pc:sldMkLst>
          <pc:docMk/>
          <pc:sldMk cId="2348287989" sldId="328"/>
        </pc:sldMkLst>
        <pc:spChg chg="mod">
          <ac:chgData name="Nicolo' Golinucci" userId="af77fc62-6a85-4b10-b94f-9bff1a9c5999" providerId="ADAL" clId="{8A1DF204-C0D3-47E3-B87D-2A456083453C}" dt="2023-08-18T13:44:36.033" v="181" actId="20577"/>
          <ac:spMkLst>
            <pc:docMk/>
            <pc:sldMk cId="2348287989" sldId="328"/>
            <ac:spMk id="12" creationId="{101189EF-CA70-93F1-FCB3-06CA13666CC5}"/>
          </ac:spMkLst>
        </pc:spChg>
      </pc:sldChg>
      <pc:sldChg chg="modSp mod">
        <pc:chgData name="Nicolo' Golinucci" userId="af77fc62-6a85-4b10-b94f-9bff1a9c5999" providerId="ADAL" clId="{8A1DF204-C0D3-47E3-B87D-2A456083453C}" dt="2023-08-18T13:46:00.667" v="240" actId="20577"/>
        <pc:sldMkLst>
          <pc:docMk/>
          <pc:sldMk cId="1844037821" sldId="329"/>
        </pc:sldMkLst>
        <pc:spChg chg="mod">
          <ac:chgData name="Nicolo' Golinucci" userId="af77fc62-6a85-4b10-b94f-9bff1a9c5999" providerId="ADAL" clId="{8A1DF204-C0D3-47E3-B87D-2A456083453C}" dt="2023-08-18T13:45:49.847" v="238" actId="114"/>
          <ac:spMkLst>
            <pc:docMk/>
            <pc:sldMk cId="1844037821" sldId="329"/>
            <ac:spMk id="48" creationId="{F60BF4E7-37F1-99EF-219B-0933B3C5CC12}"/>
          </ac:spMkLst>
        </pc:spChg>
        <pc:spChg chg="mod">
          <ac:chgData name="Nicolo' Golinucci" userId="af77fc62-6a85-4b10-b94f-9bff1a9c5999" providerId="ADAL" clId="{8A1DF204-C0D3-47E3-B87D-2A456083453C}" dt="2023-08-18T13:45:54.161" v="239" actId="20577"/>
          <ac:spMkLst>
            <pc:docMk/>
            <pc:sldMk cId="1844037821" sldId="329"/>
            <ac:spMk id="49" creationId="{8850F7DC-1092-14FC-E176-A53786931D9A}"/>
          </ac:spMkLst>
        </pc:spChg>
        <pc:spChg chg="mod">
          <ac:chgData name="Nicolo' Golinucci" userId="af77fc62-6a85-4b10-b94f-9bff1a9c5999" providerId="ADAL" clId="{8A1DF204-C0D3-47E3-B87D-2A456083453C}" dt="2023-08-18T13:45:35.177" v="231" actId="14100"/>
          <ac:spMkLst>
            <pc:docMk/>
            <pc:sldMk cId="1844037821" sldId="329"/>
            <ac:spMk id="51" creationId="{1E1C733C-972F-D3B2-DE8E-A5B0248B9597}"/>
          </ac:spMkLst>
        </pc:spChg>
        <pc:spChg chg="mod">
          <ac:chgData name="Nicolo' Golinucci" userId="af77fc62-6a85-4b10-b94f-9bff1a9c5999" providerId="ADAL" clId="{8A1DF204-C0D3-47E3-B87D-2A456083453C}" dt="2023-08-18T13:46:00.667" v="240" actId="20577"/>
          <ac:spMkLst>
            <pc:docMk/>
            <pc:sldMk cId="1844037821" sldId="329"/>
            <ac:spMk id="99" creationId="{E948649B-48F8-5744-4292-BB517B4556FE}"/>
          </ac:spMkLst>
        </pc:spChg>
      </pc:sldChg>
      <pc:sldChg chg="modSp">
        <pc:chgData name="Nicolo' Golinucci" userId="af77fc62-6a85-4b10-b94f-9bff1a9c5999" providerId="ADAL" clId="{8A1DF204-C0D3-47E3-B87D-2A456083453C}" dt="2023-08-18T13:45:04.300" v="196" actId="114"/>
        <pc:sldMkLst>
          <pc:docMk/>
          <pc:sldMk cId="3995367368" sldId="330"/>
        </pc:sldMkLst>
        <pc:spChg chg="mod">
          <ac:chgData name="Nicolo' Golinucci" userId="af77fc62-6a85-4b10-b94f-9bff1a9c5999" providerId="ADAL" clId="{8A1DF204-C0D3-47E3-B87D-2A456083453C}" dt="2023-08-18T13:45:04.300" v="196" actId="114"/>
          <ac:spMkLst>
            <pc:docMk/>
            <pc:sldMk cId="3995367368" sldId="330"/>
            <ac:spMk id="2" creationId="{1A0849CA-B0A9-1A8C-C696-9CC62A40AD86}"/>
          </ac:spMkLst>
        </pc:spChg>
      </pc:sldChg>
      <pc:sldChg chg="modSp">
        <pc:chgData name="Nicolo' Golinucci" userId="af77fc62-6a85-4b10-b94f-9bff1a9c5999" providerId="ADAL" clId="{8A1DF204-C0D3-47E3-B87D-2A456083453C}" dt="2023-08-18T13:47:00.788" v="242" actId="6549"/>
        <pc:sldMkLst>
          <pc:docMk/>
          <pc:sldMk cId="1243958481" sldId="337"/>
        </pc:sldMkLst>
        <pc:spChg chg="mod">
          <ac:chgData name="Nicolo' Golinucci" userId="af77fc62-6a85-4b10-b94f-9bff1a9c5999" providerId="ADAL" clId="{8A1DF204-C0D3-47E3-B87D-2A456083453C}" dt="2023-08-18T13:47:00.788" v="242" actId="6549"/>
          <ac:spMkLst>
            <pc:docMk/>
            <pc:sldMk cId="1243958481" sldId="337"/>
            <ac:spMk id="2" creationId="{16C9BF21-193C-E700-E962-4022352930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2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9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1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91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05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3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1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8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28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08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43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00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80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49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2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9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7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8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5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5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0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4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44.png"/><Relationship Id="rId3" Type="http://schemas.openxmlformats.org/officeDocument/2006/relationships/image" Target="../media/image210.png"/><Relationship Id="rId21" Type="http://schemas.openxmlformats.org/officeDocument/2006/relationships/image" Target="../media/image32.png"/><Relationship Id="rId7" Type="http://schemas.openxmlformats.org/officeDocument/2006/relationships/image" Target="../media/image240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22" Type="http://schemas.openxmlformats.org/officeDocument/2006/relationships/image" Target="../media/image36.png"/><Relationship Id="rId27" Type="http://schemas.openxmlformats.org/officeDocument/2006/relationships/image" Target="../media/image45.png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5.png"/><Relationship Id="rId18" Type="http://schemas.openxmlformats.org/officeDocument/2006/relationships/image" Target="../media/image77.png"/><Relationship Id="rId3" Type="http://schemas.openxmlformats.org/officeDocument/2006/relationships/image" Target="../media/image59.png"/><Relationship Id="rId21" Type="http://schemas.openxmlformats.org/officeDocument/2006/relationships/image" Target="../media/image8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61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0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18" Type="http://schemas.openxmlformats.org/officeDocument/2006/relationships/image" Target="../media/image103.png"/><Relationship Id="rId26" Type="http://schemas.openxmlformats.org/officeDocument/2006/relationships/image" Target="../media/image105.png"/><Relationship Id="rId3" Type="http://schemas.openxmlformats.org/officeDocument/2006/relationships/image" Target="../media/image86.png"/><Relationship Id="rId21" Type="http://schemas.openxmlformats.org/officeDocument/2006/relationships/image" Target="../media/image106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17" Type="http://schemas.openxmlformats.org/officeDocument/2006/relationships/image" Target="../media/image102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9.png"/><Relationship Id="rId20" Type="http://schemas.openxmlformats.org/officeDocument/2006/relationships/image" Target="../media/image104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01.png"/><Relationship Id="rId24" Type="http://schemas.openxmlformats.org/officeDocument/2006/relationships/image" Target="../media/image107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13.png"/><Relationship Id="rId28" Type="http://schemas.openxmlformats.org/officeDocument/2006/relationships/image" Target="../media/image111.png"/><Relationship Id="rId10" Type="http://schemas.openxmlformats.org/officeDocument/2006/relationships/image" Target="../media/image100.png"/><Relationship Id="rId19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Relationship Id="rId22" Type="http://schemas.openxmlformats.org/officeDocument/2006/relationships/image" Target="../media/image112.png"/><Relationship Id="rId27" Type="http://schemas.openxmlformats.org/officeDocument/2006/relationships/image" Target="../media/image110.png"/><Relationship Id="rId30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09.png"/><Relationship Id="rId21" Type="http://schemas.openxmlformats.org/officeDocument/2006/relationships/image" Target="../media/image134.png"/><Relationship Id="rId7" Type="http://schemas.openxmlformats.org/officeDocument/2006/relationships/image" Target="../media/image118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6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5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nstatement.org/" TargetMode="External"/><Relationship Id="rId4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trade.un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esa-supply-use-input-tables/data/databas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45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45.emf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nationalaccount/sna2008.as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tats.un.org/unsd/classifications/Econ/CPC.cshtml" TargetMode="External"/><Relationship Id="rId4" Type="http://schemas.openxmlformats.org/officeDocument/2006/relationships/hyperlink" Target="https://unstats.un.org/unsd/classifications/Econ/isi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imgres?imgurl=https%3A%2F%2Fwww.exiobase.eu%2Fimages%2Fbasisafbeeldingen%2FExioBase_Logo_600.png&amp;imgrefurl=https%3A%2F%2Fwww.exiobase.eu%2Findex.php%2Fabout-exiobase&amp;tbnid=I9RC3LjhpxZ__M&amp;vet=12ahUKEwid8-G-7OXxAhUY17sIHYZbByQQMygAegUIARCZAQ..i&amp;docid=RcehpW8IEriY0M&amp;w=600&amp;h=107&amp;q=exiobase&amp;ved=2ahUKEwid8-G-7OXxAhUY17sIHYZbByQQMygAegUIARCZAQ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x-raw-image%3A%2F%2F%2F7cf24769b2e9911de3645ba64e01a87b4f12531d3dea7f1fe909b6f22e2fe1f4&amp;imgrefurl=http%3A%2F%2Fwww.wiod.org%2Fpublications%2Fpapers%2Fwiod10.pdf&amp;tbnid=HZHpsmlH8nxuGM&amp;vet=12ahUKEwj6kcCW7eXxAhWT_6QKHSUbAAQQMygGegUIARCoAQ..i&amp;docid=TCdNhBZn7CT64M&amp;w=444&amp;h=444&amp;q=input-output%20database&amp;client=firefox-b-d&amp;ved=2ahUKEwj6kcCW7eXxAhWT_6QKHSUbAAQQMygGegUIARCoAQ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google.com/imgres?imgurl=https%3A%2F%2Fec.europa.eu%2Feurostat%2Fdocuments%2F10199%2F751483%2FESS_ENG_RGB.jpg%2F1425c52f-7fd5-4f9b-8329-b29b37d49224%3Ft%3D1407754983281&amp;imgrefurl=https%3A%2F%2Fec.europa.eu%2Feurostat%2Fweb%2Feuropean-statistical-system&amp;tbnid=lKOjC9z_1gw8WM&amp;vet=12ahUKEwiprvaI7eXxAhXDgqQKHRFACecQMygGegUIARC5AQ..i&amp;docid=jFcaEoigBvsZHM&amp;w=848&amp;h=530&amp;q=eurostat&amp;client=firefox-b-d&amp;ved=2ahUKEwiprvaI7eXxAhXDgqQKHRFACecQMygGegUIARC5AQ" TargetMode="Externa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unstats.un.org/unsd/classifications/Econ/isic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ramon/nomenclatures/index.cfm?TargetUrl=LST_NOM&amp;StrGroupCode=CLASSIFIC&amp;StrLanguageCode=EN" TargetMode="External"/><Relationship Id="rId5" Type="http://schemas.openxmlformats.org/officeDocument/2006/relationships/hyperlink" Target="https://ec.europa.eu/eurostat/web/nace-rev2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unstats.un.org/unsd/classifications/Econ/CPC.cshtml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5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DATA ORGANIZATION IN I-O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7312F7-65E9-BE88-00E8-6456B35942B4}"/>
              </a:ext>
            </a:extLst>
          </p:cNvPr>
          <p:cNvSpPr txBox="1"/>
          <p:nvPr/>
        </p:nvSpPr>
        <p:spPr>
          <a:xfrm>
            <a:off x="402400" y="1373714"/>
            <a:ext cx="929132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System of National Accounts (SNA)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Defined based on the fundamental contribution of </a:t>
            </a:r>
            <a:r>
              <a:rPr lang="en-US" sz="1600" b="1" dirty="0">
                <a:solidFill>
                  <a:schemeClr val="accent2"/>
                </a:solidFill>
              </a:rPr>
              <a:t>Sir Richard Stone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Collection of accounting rules and conventions useful to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Compare</a:t>
            </a:r>
            <a:r>
              <a:rPr lang="en-US" sz="1400" dirty="0"/>
              <a:t> national economies based on aggregate indicators (e.g. GDP)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Measure</a:t>
            </a:r>
            <a:r>
              <a:rPr lang="en-US" sz="1400" dirty="0"/>
              <a:t> growth, changes in consumption yields, savings, investments, debt, wealth, …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Provide</a:t>
            </a:r>
            <a:r>
              <a:rPr lang="en-US" sz="1400" dirty="0"/>
              <a:t> a bridge between statistics about productive processes and applied economic analyses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Main features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SNA includes accounts of economic transactions across national </a:t>
            </a:r>
            <a:r>
              <a:rPr lang="en-US" sz="1400" b="1" dirty="0">
                <a:solidFill>
                  <a:schemeClr val="accent2"/>
                </a:solidFill>
              </a:rPr>
              <a:t>institutional sectors</a:t>
            </a:r>
            <a:r>
              <a:rPr lang="en-US" sz="1400" dirty="0"/>
              <a:t>: Households, Corporations, Government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Provides basis for delivering </a:t>
            </a:r>
            <a:r>
              <a:rPr lang="en-US" sz="1400" b="1" dirty="0">
                <a:solidFill>
                  <a:schemeClr val="accent2"/>
                </a:solidFill>
              </a:rPr>
              <a:t>balance sheets</a:t>
            </a:r>
            <a:r>
              <a:rPr lang="en-US" sz="1400" dirty="0"/>
              <a:t> of national economies, allowing many forms of economic decisions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Supply and Use Tables </a:t>
            </a:r>
            <a:r>
              <a:rPr lang="en-US" sz="1400" dirty="0"/>
              <a:t>are derived as a sub-set of on national accounts</a:t>
            </a:r>
          </a:p>
        </p:txBody>
      </p:sp>
      <p:pic>
        <p:nvPicPr>
          <p:cNvPr id="3" name="Picture 2" descr="Visualizza immagine di origine">
            <a:extLst>
              <a:ext uri="{FF2B5EF4-FFF2-40B4-BE49-F238E27FC236}">
                <a16:creationId xmlns:a16="http://schemas.microsoft.com/office/drawing/2014/main" id="{D3764006-8019-D6BA-C75E-ADBDF44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49" y="925126"/>
            <a:ext cx="1728192" cy="2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C1049D-CF1A-F154-9B0C-4E5515D4243D}"/>
              </a:ext>
            </a:extLst>
          </p:cNvPr>
          <p:cNvSpPr txBox="1"/>
          <p:nvPr/>
        </p:nvSpPr>
        <p:spPr>
          <a:xfrm>
            <a:off x="7444740" y="939451"/>
            <a:ext cx="24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Sir Richard Stone </a:t>
            </a:r>
            <a:br>
              <a:rPr lang="en-US" sz="1200" dirty="0"/>
            </a:br>
            <a:r>
              <a:rPr lang="en-US" sz="1200" dirty="0"/>
              <a:t>(1913-1991),</a:t>
            </a:r>
          </a:p>
          <a:p>
            <a:pPr algn="r"/>
            <a:r>
              <a:rPr lang="en-US" sz="1200" i="1" dirty="0"/>
              <a:t>Nobel Prize in Economics, 1984</a:t>
            </a:r>
          </a:p>
        </p:txBody>
      </p:sp>
      <p:pic>
        <p:nvPicPr>
          <p:cNvPr id="6" name="Picture 4" descr="Visualizza immagine di origine">
            <a:extLst>
              <a:ext uri="{FF2B5EF4-FFF2-40B4-BE49-F238E27FC236}">
                <a16:creationId xmlns:a16="http://schemas.microsoft.com/office/drawing/2014/main" id="{71DE634D-2CF3-3723-0A60-DA5D46B9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52" y="4127920"/>
            <a:ext cx="173758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5476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74B25C-B19F-693B-749C-D7613A896DA0}"/>
              </a:ext>
            </a:extLst>
          </p:cNvPr>
          <p:cNvSpPr/>
          <p:nvPr/>
        </p:nvSpPr>
        <p:spPr>
          <a:xfrm>
            <a:off x="505623" y="3418705"/>
            <a:ext cx="3430781" cy="40889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05BC3C-4125-C502-EFC0-28CF19343DA5}"/>
              </a:ext>
            </a:extLst>
          </p:cNvPr>
          <p:cNvSpPr/>
          <p:nvPr/>
        </p:nvSpPr>
        <p:spPr>
          <a:xfrm>
            <a:off x="505622" y="3907111"/>
            <a:ext cx="3433955" cy="40889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ECA7E1C-87CC-3443-1EFC-051D5A8ABACE}"/>
                  </a:ext>
                </a:extLst>
              </p:cNvPr>
              <p:cNvSpPr/>
              <p:nvPr/>
            </p:nvSpPr>
            <p:spPr>
              <a:xfrm>
                <a:off x="6864746" y="4284760"/>
                <a:ext cx="1080000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ECA7E1C-87CC-3443-1EFC-051D5A8AB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46" y="4284760"/>
                <a:ext cx="1080000" cy="649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4CBE66FB-33CC-7152-04A7-FC6B1D016EE6}"/>
              </a:ext>
            </a:extLst>
          </p:cNvPr>
          <p:cNvSpPr/>
          <p:nvPr/>
        </p:nvSpPr>
        <p:spPr>
          <a:xfrm>
            <a:off x="7944747" y="2126957"/>
            <a:ext cx="1905978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Other consumption </a:t>
            </a:r>
            <a:r>
              <a:rPr lang="it-IT" sz="1200" dirty="0" err="1">
                <a:solidFill>
                  <a:schemeClr val="tx1"/>
                </a:solidFill>
              </a:rPr>
              <a:t>categories</a:t>
            </a:r>
            <a:endParaRPr lang="it-IT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01AB7DE4-3E0D-9CA3-A14F-24E30B7C829C}"/>
                  </a:ext>
                </a:extLst>
              </p:cNvPr>
              <p:cNvSpPr/>
              <p:nvPr/>
            </p:nvSpPr>
            <p:spPr>
              <a:xfrm>
                <a:off x="9849676" y="2126957"/>
                <a:ext cx="792841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it-IT" sz="1200" dirty="0">
                    <a:solidFill>
                      <a:schemeClr val="tx1"/>
                    </a:solidFill>
                  </a:rPr>
                  <a:t>Exports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  <a:p>
                <a:pPr algn="ctr"/>
                <a:r>
                  <a:rPr lang="it-IT" sz="1400" dirty="0"/>
                  <a:t> </a:t>
                </a:r>
                <a:endParaRPr lang="it-IT" sz="12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01AB7DE4-3E0D-9CA3-A14F-24E30B7C8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676" y="2126957"/>
                <a:ext cx="792841" cy="108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005BBB9D-243E-DFFE-F28A-27B74D3E3DCC}"/>
                  </a:ext>
                </a:extLst>
              </p:cNvPr>
              <p:cNvSpPr/>
              <p:nvPr/>
            </p:nvSpPr>
            <p:spPr>
              <a:xfrm>
                <a:off x="5784746" y="4938094"/>
                <a:ext cx="1080000" cy="4936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Imports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005BBB9D-243E-DFFE-F28A-27B74D3E3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6" y="4938094"/>
                <a:ext cx="1080000" cy="493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ADB88C45-3F91-D972-2BDA-4EA2AC784867}"/>
                  </a:ext>
                </a:extLst>
              </p:cNvPr>
              <p:cNvSpPr/>
              <p:nvPr/>
            </p:nvSpPr>
            <p:spPr>
              <a:xfrm>
                <a:off x="5784746" y="3206957"/>
                <a:ext cx="1080000" cy="10799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Make Table</a:t>
                </a:r>
              </a:p>
              <a:p>
                <a:pPr algn="ctr"/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ADB88C45-3F91-D972-2BDA-4EA2AC784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6" y="3206957"/>
                <a:ext cx="1080000" cy="1079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DD5AC8BB-E4D5-E430-6A9D-C96F2074030C}"/>
                  </a:ext>
                </a:extLst>
              </p:cNvPr>
              <p:cNvSpPr/>
              <p:nvPr/>
            </p:nvSpPr>
            <p:spPr>
              <a:xfrm>
                <a:off x="6865794" y="2132625"/>
                <a:ext cx="1080000" cy="10799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Use Table</a:t>
                </a:r>
              </a:p>
              <a:p>
                <a:pPr algn="ctr"/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DD5AC8BB-E4D5-E430-6A9D-C96F20740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94" y="2132625"/>
                <a:ext cx="1080000" cy="1079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290F63-4F04-0F8E-B126-42E78CBDEB40}"/>
              </a:ext>
            </a:extLst>
          </p:cNvPr>
          <p:cNvSpPr txBox="1"/>
          <p:nvPr/>
        </p:nvSpPr>
        <p:spPr>
          <a:xfrm>
            <a:off x="9122026" y="6607139"/>
            <a:ext cx="1641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</a:rPr>
              <a:t>References: [1,3]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BE53B1-12D7-D439-2C9C-FFC6A4C28552}"/>
              </a:ext>
            </a:extLst>
          </p:cNvPr>
          <p:cNvSpPr txBox="1"/>
          <p:nvPr/>
        </p:nvSpPr>
        <p:spPr>
          <a:xfrm>
            <a:off x="4537350" y="2538103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Commodities</a:t>
            </a:r>
            <a:endParaRPr lang="en-US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C29582-A678-DF18-09A0-6EFE7B304149}"/>
              </a:ext>
            </a:extLst>
          </p:cNvPr>
          <p:cNvSpPr txBox="1"/>
          <p:nvPr/>
        </p:nvSpPr>
        <p:spPr>
          <a:xfrm>
            <a:off x="4537350" y="3629849"/>
            <a:ext cx="1128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Activities</a:t>
            </a:r>
            <a:endParaRPr lang="en-US" sz="120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3D90425-F4C0-B124-1043-E4966BD7D25D}"/>
              </a:ext>
            </a:extLst>
          </p:cNvPr>
          <p:cNvCxnSpPr>
            <a:cxnSpLocks/>
          </p:cNvCxnSpPr>
          <p:nvPr/>
        </p:nvCxnSpPr>
        <p:spPr>
          <a:xfrm>
            <a:off x="4326397" y="3206957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2A7880A-B107-C82E-66F5-177FB5476377}"/>
              </a:ext>
            </a:extLst>
          </p:cNvPr>
          <p:cNvCxnSpPr>
            <a:cxnSpLocks/>
          </p:cNvCxnSpPr>
          <p:nvPr/>
        </p:nvCxnSpPr>
        <p:spPr>
          <a:xfrm flipV="1">
            <a:off x="6861571" y="1620098"/>
            <a:ext cx="0" cy="3811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E50535B-1A30-79B1-C440-0280D5BFDBAC}"/>
              </a:ext>
            </a:extLst>
          </p:cNvPr>
          <p:cNvCxnSpPr>
            <a:cxnSpLocks/>
          </p:cNvCxnSpPr>
          <p:nvPr/>
        </p:nvCxnSpPr>
        <p:spPr>
          <a:xfrm>
            <a:off x="4326397" y="4281493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786578B-3490-BEE5-8AE7-91131F131D26}"/>
              </a:ext>
            </a:extLst>
          </p:cNvPr>
          <p:cNvCxnSpPr>
            <a:cxnSpLocks/>
          </p:cNvCxnSpPr>
          <p:nvPr/>
        </p:nvCxnSpPr>
        <p:spPr>
          <a:xfrm flipV="1">
            <a:off x="5784746" y="1620098"/>
            <a:ext cx="0" cy="381165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156ABC8-ABDD-D992-46CD-7996EAE2B5A7}"/>
              </a:ext>
            </a:extLst>
          </p:cNvPr>
          <p:cNvCxnSpPr>
            <a:cxnSpLocks/>
          </p:cNvCxnSpPr>
          <p:nvPr/>
        </p:nvCxnSpPr>
        <p:spPr>
          <a:xfrm>
            <a:off x="4326397" y="2124801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F6702FA-6C98-1345-7D6A-C75085066136}"/>
              </a:ext>
            </a:extLst>
          </p:cNvPr>
          <p:cNvCxnSpPr>
            <a:cxnSpLocks/>
          </p:cNvCxnSpPr>
          <p:nvPr/>
        </p:nvCxnSpPr>
        <p:spPr>
          <a:xfrm flipV="1">
            <a:off x="7944745" y="1620098"/>
            <a:ext cx="0" cy="37958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84658E5-7819-B924-047D-A7AB66B31BFF}"/>
                  </a:ext>
                </a:extLst>
              </p:cNvPr>
              <p:cNvSpPr txBox="1"/>
              <p:nvPr/>
            </p:nvSpPr>
            <p:spPr>
              <a:xfrm>
                <a:off x="6057296" y="2480135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84658E5-7819-B924-047D-A7AB66B31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96" y="2480135"/>
                <a:ext cx="5534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467A772-BC39-53B9-533F-F81FAB0D968F}"/>
                  </a:ext>
                </a:extLst>
              </p:cNvPr>
              <p:cNvSpPr txBox="1"/>
              <p:nvPr/>
            </p:nvSpPr>
            <p:spPr>
              <a:xfrm>
                <a:off x="7162407" y="3561214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467A772-BC39-53B9-533F-F81FAB0D9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07" y="3561214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6CF3D14-A9F4-2D75-D344-393C5EBF0495}"/>
                  </a:ext>
                </a:extLst>
              </p:cNvPr>
              <p:cNvSpPr txBox="1"/>
              <p:nvPr/>
            </p:nvSpPr>
            <p:spPr>
              <a:xfrm>
                <a:off x="8660768" y="3561214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6CF3D14-A9F4-2D75-D344-393C5EBF0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68" y="3561214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E954CE1-ECB9-5D1E-02C3-314459C826C9}"/>
              </a:ext>
            </a:extLst>
          </p:cNvPr>
          <p:cNvSpPr txBox="1"/>
          <p:nvPr/>
        </p:nvSpPr>
        <p:spPr>
          <a:xfrm>
            <a:off x="4450676" y="4945658"/>
            <a:ext cx="121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Rest of the world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79BFA1F9-BBC0-6F3E-172C-F1BDE941763C}"/>
                  </a:ext>
                </a:extLst>
              </p:cNvPr>
              <p:cNvSpPr/>
              <p:nvPr/>
            </p:nvSpPr>
            <p:spPr>
              <a:xfrm>
                <a:off x="5784746" y="5617970"/>
                <a:ext cx="1080000" cy="636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supply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79BFA1F9-BBC0-6F3E-172C-F1BDE9417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6" y="5617970"/>
                <a:ext cx="1080000" cy="636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347F3A-002B-940D-7E40-181F432C5E3B}"/>
              </a:ext>
            </a:extLst>
          </p:cNvPr>
          <p:cNvSpPr txBox="1"/>
          <p:nvPr/>
        </p:nvSpPr>
        <p:spPr>
          <a:xfrm rot="19098781">
            <a:off x="7952427" y="1481598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Households</a:t>
            </a:r>
            <a:endParaRPr lang="en-US" sz="12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C6D721-00D5-2EB8-78C9-254DBA5AECC7}"/>
              </a:ext>
            </a:extLst>
          </p:cNvPr>
          <p:cNvSpPr txBox="1"/>
          <p:nvPr/>
        </p:nvSpPr>
        <p:spPr>
          <a:xfrm rot="19098781">
            <a:off x="8458749" y="1481597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Government</a:t>
            </a:r>
            <a:endParaRPr lang="en-US" sz="12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1BFDC00-EB0D-0E59-1E72-0AFB2725F828}"/>
              </a:ext>
            </a:extLst>
          </p:cNvPr>
          <p:cNvSpPr txBox="1"/>
          <p:nvPr/>
        </p:nvSpPr>
        <p:spPr>
          <a:xfrm rot="19098781">
            <a:off x="9029250" y="1481597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Investments</a:t>
            </a:r>
            <a:endParaRPr lang="en-US" sz="12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42DA9F4-03B7-353C-3B65-A0BC5BB87CDE}"/>
              </a:ext>
            </a:extLst>
          </p:cNvPr>
          <p:cNvSpPr txBox="1"/>
          <p:nvPr/>
        </p:nvSpPr>
        <p:spPr>
          <a:xfrm rot="19098781">
            <a:off x="9881866" y="1389263"/>
            <a:ext cx="96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Rest of the world</a:t>
            </a:r>
            <a:endParaRPr lang="en-US" sz="1200" dirty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E7569EE5-556D-5FFA-B5CA-71AABE6CC507}"/>
              </a:ext>
            </a:extLst>
          </p:cNvPr>
          <p:cNvCxnSpPr>
            <a:cxnSpLocks/>
          </p:cNvCxnSpPr>
          <p:nvPr/>
        </p:nvCxnSpPr>
        <p:spPr>
          <a:xfrm flipV="1">
            <a:off x="9850724" y="1620098"/>
            <a:ext cx="0" cy="3811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F233E7A1-AE56-8882-F952-2D57EB3C7B00}"/>
                  </a:ext>
                </a:extLst>
              </p:cNvPr>
              <p:cNvSpPr/>
              <p:nvPr/>
            </p:nvSpPr>
            <p:spPr>
              <a:xfrm>
                <a:off x="10893342" y="2125749"/>
                <a:ext cx="792841" cy="1086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demand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F233E7A1-AE56-8882-F952-2D57EB3C7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342" y="2125749"/>
                <a:ext cx="792841" cy="1086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E9176A9B-FBB7-0A15-E0C5-5B23F15A26B1}"/>
                  </a:ext>
                </a:extLst>
              </p:cNvPr>
              <p:cNvSpPr/>
              <p:nvPr/>
            </p:nvSpPr>
            <p:spPr>
              <a:xfrm>
                <a:off x="6865794" y="5617970"/>
                <a:ext cx="1080000" cy="636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input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E9176A9B-FBB7-0A15-E0C5-5B23F15A2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94" y="5617970"/>
                <a:ext cx="1080000" cy="636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9F178EA-51A2-813E-3E70-F4325632C63E}"/>
              </a:ext>
            </a:extLst>
          </p:cNvPr>
          <p:cNvSpPr txBox="1"/>
          <p:nvPr/>
        </p:nvSpPr>
        <p:spPr>
          <a:xfrm>
            <a:off x="5784980" y="1741798"/>
            <a:ext cx="109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Commodities</a:t>
            </a:r>
            <a:endParaRPr lang="en-US" sz="12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AFF7E44-13F5-FFCF-6CAE-F390A3B08486}"/>
              </a:ext>
            </a:extLst>
          </p:cNvPr>
          <p:cNvSpPr txBox="1"/>
          <p:nvPr/>
        </p:nvSpPr>
        <p:spPr>
          <a:xfrm>
            <a:off x="6843661" y="1747993"/>
            <a:ext cx="1128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Activities</a:t>
            </a:r>
            <a:endParaRPr lang="en-US" sz="12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18BCF85-6D5B-32B6-692C-C74063EF151E}"/>
              </a:ext>
            </a:extLst>
          </p:cNvPr>
          <p:cNvSpPr txBox="1"/>
          <p:nvPr/>
        </p:nvSpPr>
        <p:spPr>
          <a:xfrm>
            <a:off x="4281310" y="4275828"/>
            <a:ext cx="138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Value Added </a:t>
            </a:r>
            <a:br>
              <a:rPr lang="en-US" sz="1200" b="1" dirty="0"/>
            </a:br>
            <a:r>
              <a:rPr lang="en-US" sz="1200" i="1" dirty="0"/>
              <a:t>(labor, capital, surplus, taxes)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6FCD5FBD-619D-63E2-62E0-CAC1CCA00314}"/>
              </a:ext>
            </a:extLst>
          </p:cNvPr>
          <p:cNvCxnSpPr>
            <a:cxnSpLocks/>
          </p:cNvCxnSpPr>
          <p:nvPr/>
        </p:nvCxnSpPr>
        <p:spPr>
          <a:xfrm>
            <a:off x="4326397" y="4933908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698BBD9-C76E-B48B-8679-DD99A5AC4980}"/>
                  </a:ext>
                </a:extLst>
              </p:cNvPr>
              <p:cNvSpPr txBox="1"/>
              <p:nvPr/>
            </p:nvSpPr>
            <p:spPr>
              <a:xfrm>
                <a:off x="8660768" y="44395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698BBD9-C76E-B48B-8679-DD99A5AC4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68" y="4439522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640A96C-68BA-C0F3-9D04-F29BFF138F39}"/>
                  </a:ext>
                </a:extLst>
              </p:cNvPr>
              <p:cNvSpPr txBox="1"/>
              <p:nvPr/>
            </p:nvSpPr>
            <p:spPr>
              <a:xfrm>
                <a:off x="6048021" y="44395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640A96C-68BA-C0F3-9D04-F29BFF13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21" y="4439522"/>
                <a:ext cx="5534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F7E781A9-AE33-005D-7788-BB0940CAC750}"/>
                  </a:ext>
                </a:extLst>
              </p:cNvPr>
              <p:cNvSpPr txBox="1"/>
              <p:nvPr/>
            </p:nvSpPr>
            <p:spPr>
              <a:xfrm>
                <a:off x="9997139" y="44395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F7E781A9-AE33-005D-7788-BB0940CA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39" y="4439522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E4FBCEE-C54C-C1B7-2617-A37CF4A855DC}"/>
                  </a:ext>
                </a:extLst>
              </p:cNvPr>
              <p:cNvSpPr txBox="1"/>
              <p:nvPr/>
            </p:nvSpPr>
            <p:spPr>
              <a:xfrm>
                <a:off x="9997139" y="35654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E4FBCEE-C54C-C1B7-2617-A37CF4A8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39" y="3565422"/>
                <a:ext cx="5534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CC0D0B3-176F-2DD2-D32C-15B27F14AA96}"/>
                  </a:ext>
                </a:extLst>
              </p:cNvPr>
              <p:cNvSpPr txBox="1"/>
              <p:nvPr/>
            </p:nvSpPr>
            <p:spPr>
              <a:xfrm>
                <a:off x="7162407" y="50243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CC0D0B3-176F-2DD2-D32C-15B27F14A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07" y="5024322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2BB9A4D-1BEC-5001-AD9B-389D37B5B7E2}"/>
                  </a:ext>
                </a:extLst>
              </p:cNvPr>
              <p:cNvSpPr txBox="1"/>
              <p:nvPr/>
            </p:nvSpPr>
            <p:spPr>
              <a:xfrm>
                <a:off x="8664781" y="50243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2BB9A4D-1BEC-5001-AD9B-389D37B5B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781" y="5024322"/>
                <a:ext cx="5534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BEBF5DC-AB63-706D-05DC-50CC68F809BA}"/>
                  </a:ext>
                </a:extLst>
              </p:cNvPr>
              <p:cNvSpPr txBox="1"/>
              <p:nvPr/>
            </p:nvSpPr>
            <p:spPr>
              <a:xfrm>
                <a:off x="9991015" y="50243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BEBF5DC-AB63-706D-05DC-50CC68F8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015" y="5024322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02589D5-5223-DFCF-FA52-DF517FC64385}"/>
                  </a:ext>
                </a:extLst>
              </p:cNvPr>
              <p:cNvSpPr/>
              <p:nvPr/>
            </p:nvSpPr>
            <p:spPr>
              <a:xfrm>
                <a:off x="10893342" y="3207909"/>
                <a:ext cx="792841" cy="1086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activity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02589D5-5223-DFCF-FA52-DF517FC64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342" y="3207909"/>
                <a:ext cx="792841" cy="1086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E0E78A3-F719-CED8-DEF3-FA1C7D2707E3}"/>
              </a:ext>
            </a:extLst>
          </p:cNvPr>
          <p:cNvSpPr txBox="1"/>
          <p:nvPr/>
        </p:nvSpPr>
        <p:spPr>
          <a:xfrm>
            <a:off x="295955" y="1475429"/>
            <a:ext cx="4006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Supply and Use Tables (SUTs) structure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Economic transactions occurring within country’s border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collected for 1 year time span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9DA14FD-A674-7CF5-0363-C6D0FA46D91F}"/>
              </a:ext>
            </a:extLst>
          </p:cNvPr>
          <p:cNvSpPr txBox="1"/>
          <p:nvPr/>
        </p:nvSpPr>
        <p:spPr>
          <a:xfrm>
            <a:off x="299857" y="3053429"/>
            <a:ext cx="343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Gross output of the economy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2278709-3FA6-92EF-CD12-C7359BFC7A57}"/>
              </a:ext>
            </a:extLst>
          </p:cNvPr>
          <p:cNvSpPr txBox="1"/>
          <p:nvPr/>
        </p:nvSpPr>
        <p:spPr>
          <a:xfrm>
            <a:off x="299857" y="4542787"/>
            <a:ext cx="343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Deriving value of net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6DB8001-0DDC-2729-73A1-46ACFB13925D}"/>
                  </a:ext>
                </a:extLst>
              </p:cNvPr>
              <p:cNvSpPr txBox="1"/>
              <p:nvPr/>
            </p:nvSpPr>
            <p:spPr>
              <a:xfrm>
                <a:off x="681848" y="3496444"/>
                <a:ext cx="2303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𝐢𝐐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6DB8001-0DDC-2729-73A1-46ACFB139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8" y="3496444"/>
                <a:ext cx="2303066" cy="276999"/>
              </a:xfrm>
              <a:prstGeom prst="rect">
                <a:avLst/>
              </a:prstGeom>
              <a:blipFill>
                <a:blip r:embed="rId19"/>
                <a:stretch>
                  <a:fillRect l="-3704" b="-3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EE45D4D8-7E9B-9146-3F2F-54CFB31221BF}"/>
                  </a:ext>
                </a:extLst>
              </p:cNvPr>
              <p:cNvSpPr txBox="1"/>
              <p:nvPr/>
            </p:nvSpPr>
            <p:spPr>
              <a:xfrm>
                <a:off x="681848" y="3979642"/>
                <a:ext cx="3220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it-IT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it-IT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EE45D4D8-7E9B-9146-3F2F-54CFB312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8" y="3979642"/>
                <a:ext cx="3220882" cy="276999"/>
              </a:xfrm>
              <a:prstGeom prst="rect">
                <a:avLst/>
              </a:prstGeom>
              <a:blipFill>
                <a:blip r:embed="rId20"/>
                <a:stretch>
                  <a:fillRect l="-2652" b="-3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893A89E-47A7-A393-14E6-2A5CFDF2CB80}"/>
                  </a:ext>
                </a:extLst>
              </p:cNvPr>
              <p:cNvSpPr txBox="1"/>
              <p:nvPr/>
            </p:nvSpPr>
            <p:spPr>
              <a:xfrm>
                <a:off x="647608" y="4955024"/>
                <a:ext cx="2612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𝐸𝑥𝑝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893A89E-47A7-A393-14E6-2A5CFDF2C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8" y="4955024"/>
                <a:ext cx="2612382" cy="276999"/>
              </a:xfrm>
              <a:prstGeom prst="rect">
                <a:avLst/>
              </a:prstGeom>
              <a:blipFill>
                <a:blip r:embed="rId21"/>
                <a:stretch>
                  <a:fillRect l="-1632" r="-163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669153E5-0963-5B3B-C9C8-425EE10C265D}"/>
                  </a:ext>
                </a:extLst>
              </p:cNvPr>
              <p:cNvSpPr txBox="1"/>
              <p:nvPr/>
            </p:nvSpPr>
            <p:spPr>
              <a:xfrm>
                <a:off x="647608" y="5437049"/>
                <a:ext cx="3014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𝐼𝑚𝑝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669153E5-0963-5B3B-C9C8-425EE10C2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8" y="5437049"/>
                <a:ext cx="3014350" cy="276999"/>
              </a:xfrm>
              <a:prstGeom prst="rect">
                <a:avLst/>
              </a:prstGeom>
              <a:blipFill>
                <a:blip r:embed="rId22"/>
                <a:stretch>
                  <a:fillRect l="-1212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E05CD33-19F7-B0E7-A9D1-263675A6FB6E}"/>
              </a:ext>
            </a:extLst>
          </p:cNvPr>
          <p:cNvSpPr txBox="1"/>
          <p:nvPr/>
        </p:nvSpPr>
        <p:spPr>
          <a:xfrm>
            <a:off x="383326" y="5881479"/>
            <a:ext cx="145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Gross national income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78CB0CD-C942-2AD4-234C-B557798A6CA0}"/>
              </a:ext>
            </a:extLst>
          </p:cNvPr>
          <p:cNvSpPr txBox="1"/>
          <p:nvPr/>
        </p:nvSpPr>
        <p:spPr>
          <a:xfrm>
            <a:off x="2057985" y="5881479"/>
            <a:ext cx="145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Gross national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8B0FD42E-8B7A-CBD7-46EC-F0156DE80880}"/>
                  </a:ext>
                </a:extLst>
              </p:cNvPr>
              <p:cNvSpPr txBox="1"/>
              <p:nvPr/>
            </p:nvSpPr>
            <p:spPr>
              <a:xfrm>
                <a:off x="1771341" y="5955912"/>
                <a:ext cx="3486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8B0FD42E-8B7A-CBD7-46EC-F0156DE8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341" y="5955912"/>
                <a:ext cx="34868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D69BD712-7469-A18D-52AA-C582354D5C66}"/>
              </a:ext>
            </a:extLst>
          </p:cNvPr>
          <p:cNvSpPr/>
          <p:nvPr/>
        </p:nvSpPr>
        <p:spPr>
          <a:xfrm>
            <a:off x="606431" y="5360305"/>
            <a:ext cx="3124210" cy="45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4B7D0BA-1326-3CD1-C8A4-24988B07821D}"/>
                  </a:ext>
                </a:extLst>
              </p:cNvPr>
              <p:cNvSpPr txBox="1"/>
              <p:nvPr/>
            </p:nvSpPr>
            <p:spPr>
              <a:xfrm>
                <a:off x="11015832" y="4455445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4B7D0BA-1326-3CD1-C8A4-24988B07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832" y="4455445"/>
                <a:ext cx="54786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5D1E55D8-CDC2-3F53-8AD2-D73C32F0502D}"/>
                  </a:ext>
                </a:extLst>
              </p:cNvPr>
              <p:cNvSpPr txBox="1"/>
              <p:nvPr/>
            </p:nvSpPr>
            <p:spPr>
              <a:xfrm>
                <a:off x="11015832" y="5055099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5D1E55D8-CDC2-3F53-8AD2-D73C32F05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832" y="5055099"/>
                <a:ext cx="547860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90D864F7-391E-D1D3-9F38-0F1A7E7929EC}"/>
                  </a:ext>
                </a:extLst>
              </p:cNvPr>
              <p:cNvSpPr txBox="1"/>
              <p:nvPr/>
            </p:nvSpPr>
            <p:spPr>
              <a:xfrm>
                <a:off x="8112908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90D864F7-391E-D1D3-9F38-0F1A7E79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08" y="5782564"/>
                <a:ext cx="54786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CA0D62D-4C60-4047-A17B-8F684BD1DE61}"/>
                  </a:ext>
                </a:extLst>
              </p:cNvPr>
              <p:cNvSpPr txBox="1"/>
              <p:nvPr/>
            </p:nvSpPr>
            <p:spPr>
              <a:xfrm>
                <a:off x="8529723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CA0D62D-4C60-4047-A17B-8F684BD1D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723" y="5782564"/>
                <a:ext cx="547860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30FCDB3C-CA21-AF64-B148-0FCFFDB2E2C0}"/>
                  </a:ext>
                </a:extLst>
              </p:cNvPr>
              <p:cNvSpPr txBox="1"/>
              <p:nvPr/>
            </p:nvSpPr>
            <p:spPr>
              <a:xfrm>
                <a:off x="9077583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30FCDB3C-CA21-AF64-B148-0FCFFDB2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583" y="5782564"/>
                <a:ext cx="547860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E83173E9-A762-703F-AEA1-0280C14C872C}"/>
                  </a:ext>
                </a:extLst>
              </p:cNvPr>
              <p:cNvSpPr txBox="1"/>
              <p:nvPr/>
            </p:nvSpPr>
            <p:spPr>
              <a:xfrm>
                <a:off x="9971577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E83173E9-A762-703F-AEA1-0280C14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577" y="5782564"/>
                <a:ext cx="547860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738A6C55-7045-AA33-CB4C-1A3F9B4CEA1D}"/>
                  </a:ext>
                </a:extLst>
              </p:cNvPr>
              <p:cNvSpPr txBox="1"/>
              <p:nvPr/>
            </p:nvSpPr>
            <p:spPr>
              <a:xfrm>
                <a:off x="7845613" y="2347729"/>
                <a:ext cx="228559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dirty="0"/>
                  <a:t>Final demand</a:t>
                </a:r>
                <a:r>
                  <a:rPr lang="it-IT" sz="1200" b="1" dirty="0"/>
                  <a:t> </a:t>
                </a:r>
                <a:br>
                  <a:rPr lang="it-IT" sz="1200" b="1" dirty="0"/>
                </a:b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  <a:endParaRPr lang="it-IT" sz="1600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738A6C55-7045-AA33-CB4C-1A3F9B4C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613" y="2347729"/>
                <a:ext cx="2285596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43CF2215-FDD9-DCAA-2791-09B8DE5EB281}"/>
              </a:ext>
            </a:extLst>
          </p:cNvPr>
          <p:cNvSpPr/>
          <p:nvPr/>
        </p:nvSpPr>
        <p:spPr>
          <a:xfrm flipH="1">
            <a:off x="4336581" y="4284760"/>
            <a:ext cx="1448165" cy="1163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6BAA7D-7C39-A255-791D-6FBC1C8623CB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840011" y="5448326"/>
            <a:ext cx="220652" cy="1696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8119F66-7940-D1EB-57AA-2174766790B6}"/>
              </a:ext>
            </a:extLst>
          </p:cNvPr>
          <p:cNvSpPr txBox="1"/>
          <p:nvPr/>
        </p:nvSpPr>
        <p:spPr>
          <a:xfrm>
            <a:off x="4495294" y="5617970"/>
            <a:ext cx="10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FF0000"/>
                </a:solidFill>
              </a:rPr>
              <a:t>Factors</a:t>
            </a:r>
            <a:r>
              <a:rPr lang="it-IT" sz="1200" b="1" dirty="0">
                <a:solidFill>
                  <a:srgbClr val="FF0000"/>
                </a:solidFill>
              </a:rPr>
              <a:t> of production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0AC0CF6-6307-3370-B3E3-52043C4218DE}"/>
              </a:ext>
            </a:extLst>
          </p:cNvPr>
          <p:cNvSpPr/>
          <p:nvPr/>
        </p:nvSpPr>
        <p:spPr>
          <a:xfrm flipH="1">
            <a:off x="7957889" y="952856"/>
            <a:ext cx="2684621" cy="1163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16A97AB-6C90-AC54-8BAC-69670898BB6C}"/>
              </a:ext>
            </a:extLst>
          </p:cNvPr>
          <p:cNvCxnSpPr>
            <a:cxnSpLocks/>
            <a:stCxn id="71" idx="0"/>
            <a:endCxn id="73" idx="2"/>
          </p:cNvCxnSpPr>
          <p:nvPr/>
        </p:nvCxnSpPr>
        <p:spPr>
          <a:xfrm flipV="1">
            <a:off x="9300199" y="764188"/>
            <a:ext cx="334336" cy="1886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07833A-0588-A194-C0BB-123F95ADEFDE}"/>
              </a:ext>
            </a:extLst>
          </p:cNvPr>
          <p:cNvSpPr txBox="1"/>
          <p:nvPr/>
        </p:nvSpPr>
        <p:spPr>
          <a:xfrm>
            <a:off x="9125935" y="302523"/>
            <a:ext cx="10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Demand </a:t>
            </a:r>
            <a:r>
              <a:rPr lang="it-IT" sz="1200" b="1" dirty="0" err="1">
                <a:solidFill>
                  <a:srgbClr val="FF0000"/>
                </a:solidFill>
              </a:rPr>
              <a:t>categories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896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70E831-7553-7E5B-7323-DBAAF7CDBA0E}"/>
              </a:ext>
            </a:extLst>
          </p:cNvPr>
          <p:cNvSpPr txBox="1"/>
          <p:nvPr/>
        </p:nvSpPr>
        <p:spPr>
          <a:xfrm>
            <a:off x="402400" y="1427975"/>
            <a:ext cx="59494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Different types of SUTs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Chenery-Moses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are assumed to be </a:t>
            </a:r>
            <a:r>
              <a:rPr lang="en-US" sz="1400" b="1" dirty="0">
                <a:solidFill>
                  <a:schemeClr val="accent2"/>
                </a:solidFill>
              </a:rPr>
              <a:t>fully competitive </a:t>
            </a:r>
            <a:r>
              <a:rPr lang="en-US" sz="1400" dirty="0"/>
              <a:t>with domestic products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are defined as another technology below the Make table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Products demand by domestic technologies and final demand are either produced domestically or imported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2"/>
                </a:solidFill>
              </a:rPr>
              <a:t>Isard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are assumed to be </a:t>
            </a:r>
            <a:r>
              <a:rPr lang="en-US" sz="1400" b="1" dirty="0">
                <a:solidFill>
                  <a:schemeClr val="accent2"/>
                </a:solidFill>
              </a:rPr>
              <a:t>non-competitive</a:t>
            </a:r>
            <a:r>
              <a:rPr lang="en-US" sz="1400" dirty="0"/>
              <a:t> with domestic products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Use of products by domestic technologies and final demand distinguished by domestic and imported products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defined below Use and Final demand tables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This type of tables requires more information than the Chenery-Moses version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671B9BBA-CD86-3659-7848-856626ADBDE1}"/>
              </a:ext>
            </a:extLst>
          </p:cNvPr>
          <p:cNvGrpSpPr/>
          <p:nvPr/>
        </p:nvGrpSpPr>
        <p:grpSpPr>
          <a:xfrm>
            <a:off x="7156135" y="3925129"/>
            <a:ext cx="3921103" cy="2390805"/>
            <a:chOff x="6584556" y="3596020"/>
            <a:chExt cx="4455804" cy="2716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8B1D8B02-BF9A-BA62-A3E4-7E2F734B29E9}"/>
                    </a:ext>
                  </a:extLst>
                </p:cNvPr>
                <p:cNvSpPr/>
                <p:nvPr/>
              </p:nvSpPr>
              <p:spPr>
                <a:xfrm>
                  <a:off x="9608499" y="5120217"/>
                  <a:ext cx="733554" cy="50702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05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1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11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it-IT" sz="11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𝐢𝐦𝐩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11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sub>
                          </m:sSub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8B1D8B02-BF9A-BA62-A3E4-7E2F734B29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499" y="5120217"/>
                  <a:ext cx="733554" cy="507027"/>
                </a:xfrm>
                <a:prstGeom prst="rect">
                  <a:avLst/>
                </a:prstGeom>
                <a:blipFill>
                  <a:blip r:embed="rId3"/>
                  <a:stretch>
                    <a:fillRect t="-1370" r="-188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tangolo 23">
                  <a:extLst>
                    <a:ext uri="{FF2B5EF4-FFF2-40B4-BE49-F238E27FC236}">
                      <a16:creationId xmlns:a16="http://schemas.microsoft.com/office/drawing/2014/main" id="{14A1CDA7-9C80-E64C-A2D2-A78E3A2ACCEA}"/>
                    </a:ext>
                  </a:extLst>
                </p:cNvPr>
                <p:cNvSpPr/>
                <p:nvPr/>
              </p:nvSpPr>
              <p:spPr>
                <a:xfrm>
                  <a:off x="8875016" y="5627249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Rettangolo 23">
                  <a:extLst>
                    <a:ext uri="{FF2B5EF4-FFF2-40B4-BE49-F238E27FC236}">
                      <a16:creationId xmlns:a16="http://schemas.microsoft.com/office/drawing/2014/main" id="{14A1CDA7-9C80-E64C-A2D2-A78E3A2AC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5627249"/>
                  <a:ext cx="733554" cy="6491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4EF9558D-B83D-3B4E-57FF-8E292B2143A3}"/>
                    </a:ext>
                  </a:extLst>
                </p:cNvPr>
                <p:cNvSpPr/>
                <p:nvPr/>
              </p:nvSpPr>
              <p:spPr>
                <a:xfrm>
                  <a:off x="9608428" y="3649991"/>
                  <a:ext cx="733697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(dom.)</a:t>
                  </a:r>
                  <a:br>
                    <a:rPr lang="it-IT" sz="1050" dirty="0">
                      <a:solidFill>
                        <a:schemeClr val="tx1"/>
                      </a:solidFill>
                    </a:rPr>
                  </a:br>
                  <a:r>
                    <a:rPr lang="it-IT" sz="1050" dirty="0" err="1">
                      <a:solidFill>
                        <a:schemeClr val="tx1"/>
                      </a:solidFill>
                    </a:rPr>
                    <a:t>Final</a:t>
                  </a:r>
                  <a:r>
                    <a:rPr lang="it-IT" sz="1050" dirty="0">
                      <a:solidFill>
                        <a:schemeClr val="tx1"/>
                      </a:solidFill>
                    </a:rPr>
                    <a:t> demand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  <a:endParaRPr lang="it-IT" sz="1050" dirty="0"/>
                </a:p>
              </p:txBody>
            </p:sp>
          </mc:Choice>
          <mc:Fallback xmlns="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4EF9558D-B83D-3B4E-57FF-8E292B2143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428" y="3649991"/>
                  <a:ext cx="733697" cy="735114"/>
                </a:xfrm>
                <a:prstGeom prst="rect">
                  <a:avLst/>
                </a:prstGeom>
                <a:blipFill>
                  <a:blip r:embed="rId5"/>
                  <a:stretch>
                    <a:fillRect t="-6604" r="-1887" b="-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284B5141-2395-CA40-D2C3-6DDDBD74F211}"/>
                </a:ext>
              </a:extLst>
            </p:cNvPr>
            <p:cNvSpPr/>
            <p:nvPr/>
          </p:nvSpPr>
          <p:spPr>
            <a:xfrm>
              <a:off x="10345572" y="3649991"/>
              <a:ext cx="694788" cy="7351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>
                  <a:solidFill>
                    <a:schemeClr val="tx1"/>
                  </a:solidFill>
                </a:rPr>
                <a:t>Exports</a:t>
              </a:r>
              <a:endParaRPr lang="it-IT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A4F2CE98-CA96-95BB-BD40-EA5EA0D3E2E3}"/>
                    </a:ext>
                  </a:extLst>
                </p:cNvPr>
                <p:cNvSpPr/>
                <p:nvPr/>
              </p:nvSpPr>
              <p:spPr>
                <a:xfrm>
                  <a:off x="8872783" y="5120217"/>
                  <a:ext cx="733554" cy="50702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1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1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𝐢𝐦𝐩</m:t>
                              </m:r>
                            </m:sub>
                          </m:sSub>
                        </m:e>
                        <m:sub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A4F2CE98-CA96-95BB-BD40-EA5EA0D3E2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783" y="5120217"/>
                  <a:ext cx="733554" cy="507027"/>
                </a:xfrm>
                <a:prstGeom prst="rect">
                  <a:avLst/>
                </a:prstGeom>
                <a:blipFill>
                  <a:blip r:embed="rId6"/>
                  <a:stretch>
                    <a:fillRect l="-12264" r="-943" b="-13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0A01A4CE-7F0D-6765-5631-23251E8EAF33}"/>
                    </a:ext>
                  </a:extLst>
                </p:cNvPr>
                <p:cNvSpPr/>
                <p:nvPr/>
              </p:nvSpPr>
              <p:spPr>
                <a:xfrm>
                  <a:off x="8139901" y="438510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(dom.) Make Table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0A01A4CE-7F0D-6765-5631-23251E8EA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901" y="4385108"/>
                  <a:ext cx="735115" cy="735114"/>
                </a:xfrm>
                <a:prstGeom prst="rect">
                  <a:avLst/>
                </a:prstGeom>
                <a:blipFill>
                  <a:blip r:embed="rId7"/>
                  <a:stretch>
                    <a:fillRect t="-6604" b="-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6DB4E4CB-49D6-B580-25D3-D47682EFDC30}"/>
                    </a:ext>
                  </a:extLst>
                </p:cNvPr>
                <p:cNvSpPr/>
                <p:nvPr/>
              </p:nvSpPr>
              <p:spPr>
                <a:xfrm>
                  <a:off x="8875016" y="3649990"/>
                  <a:ext cx="735119" cy="73511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(dom.) Use Table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6DB4E4CB-49D6-B580-25D3-D47682EFD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3649990"/>
                  <a:ext cx="735119" cy="735118"/>
                </a:xfrm>
                <a:prstGeom prst="rect">
                  <a:avLst/>
                </a:prstGeom>
                <a:blipFill>
                  <a:blip r:embed="rId8"/>
                  <a:stretch>
                    <a:fillRect t="-6604" b="-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3A428789-CE94-75BD-DA73-ED97F629E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8570" y="3596020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C2B0DD26-9358-7187-C9B2-2F6BECAF3EA6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4385105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6225D016-E436-3A83-317E-D79E96B04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5016" y="3649990"/>
              <a:ext cx="0" cy="26130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F96E66AF-D239-4F02-4EA0-09F2FD7254DF}"/>
                </a:ext>
              </a:extLst>
            </p:cNvPr>
            <p:cNvCxnSpPr>
              <a:cxnSpLocks/>
            </p:cNvCxnSpPr>
            <p:nvPr/>
          </p:nvCxnSpPr>
          <p:spPr>
            <a:xfrm>
              <a:off x="8139901" y="3649990"/>
              <a:ext cx="29004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FE468A93-9926-A6DD-315B-BA0DEE65F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6592" y="3596020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A63B5CFD-8513-2956-BD37-2BD5B25FB05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5120219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722048F7-2890-B0EA-E98E-F01459C8DDE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5627246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FDB1F0F-5DC6-8FB8-4D99-694D5B1C53CA}"/>
                </a:ext>
              </a:extLst>
            </p:cNvPr>
            <p:cNvSpPr txBox="1"/>
            <p:nvPr/>
          </p:nvSpPr>
          <p:spPr>
            <a:xfrm>
              <a:off x="6909895" y="3879048"/>
              <a:ext cx="1109309" cy="29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Commodities</a:t>
              </a:r>
              <a:endParaRPr lang="en-US" sz="1100" dirty="0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22856BD-4098-568C-2F58-966BFFA5A221}"/>
                </a:ext>
              </a:extLst>
            </p:cNvPr>
            <p:cNvSpPr txBox="1"/>
            <p:nvPr/>
          </p:nvSpPr>
          <p:spPr>
            <a:xfrm>
              <a:off x="6909895" y="4614166"/>
              <a:ext cx="1128584" cy="29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Activities</a:t>
              </a:r>
              <a:endParaRPr lang="en-US" sz="1100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0820A4D-2E30-3F8C-9A64-40F5A410D6A2}"/>
                </a:ext>
              </a:extLst>
            </p:cNvPr>
            <p:cNvSpPr txBox="1"/>
            <p:nvPr/>
          </p:nvSpPr>
          <p:spPr>
            <a:xfrm>
              <a:off x="6653855" y="5823202"/>
              <a:ext cx="1384624" cy="48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Factors of production</a:t>
              </a:r>
              <a:endParaRPr lang="en-US" sz="1100" i="1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66203C-1EB6-C71D-C77A-81CC0F0FC33A}"/>
                </a:ext>
              </a:extLst>
            </p:cNvPr>
            <p:cNvSpPr txBox="1"/>
            <p:nvPr/>
          </p:nvSpPr>
          <p:spPr>
            <a:xfrm>
              <a:off x="6584556" y="5140920"/>
              <a:ext cx="1394110" cy="48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Rest of the world (commodities)</a:t>
              </a:r>
              <a:endParaRPr lang="en-US" sz="1100" dirty="0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F3057D28-3315-CCAB-349F-6471802A0A68}"/>
              </a:ext>
            </a:extLst>
          </p:cNvPr>
          <p:cNvGrpSpPr/>
          <p:nvPr/>
        </p:nvGrpSpPr>
        <p:grpSpPr>
          <a:xfrm>
            <a:off x="7156134" y="550109"/>
            <a:ext cx="4096585" cy="2625148"/>
            <a:chOff x="6653855" y="314561"/>
            <a:chExt cx="4621344" cy="2961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7C55956B-2725-025C-41E4-31983DF1509C}"/>
                    </a:ext>
                  </a:extLst>
                </p:cNvPr>
                <p:cNvSpPr/>
                <p:nvPr/>
              </p:nvSpPr>
              <p:spPr>
                <a:xfrm>
                  <a:off x="8875016" y="2133178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7C55956B-2725-025C-41E4-31983DF15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2133178"/>
                  <a:ext cx="733554" cy="6491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DDCAAE0F-16C3-3064-ED27-CC0E97D7B53B}"/>
                    </a:ext>
                  </a:extLst>
                </p:cNvPr>
                <p:cNvSpPr/>
                <p:nvPr/>
              </p:nvSpPr>
              <p:spPr>
                <a:xfrm>
                  <a:off x="9608428" y="662947"/>
                  <a:ext cx="733697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it-IT" sz="1050" dirty="0" err="1">
                      <a:solidFill>
                        <a:schemeClr val="tx1"/>
                      </a:solidFill>
                    </a:rPr>
                    <a:t>total</a:t>
                  </a:r>
                  <a:r>
                    <a:rPr lang="it-IT" sz="1050" dirty="0">
                      <a:solidFill>
                        <a:schemeClr val="tx1"/>
                      </a:solidFill>
                    </a:rPr>
                    <a:t>) </a:t>
                  </a:r>
                  <a:r>
                    <a:rPr lang="it-IT" sz="1050" dirty="0" err="1">
                      <a:solidFill>
                        <a:schemeClr val="tx1"/>
                      </a:solidFill>
                    </a:rPr>
                    <a:t>Final</a:t>
                  </a:r>
                  <a:r>
                    <a:rPr lang="it-IT" sz="1050" dirty="0">
                      <a:solidFill>
                        <a:schemeClr val="tx1"/>
                      </a:solidFill>
                    </a:rPr>
                    <a:t> demand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  <a:endParaRPr lang="it-IT" sz="1050" dirty="0"/>
                </a:p>
              </p:txBody>
            </p:sp>
          </mc:Choice>
          <mc:Fallback xmlns="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DDCAAE0F-16C3-3064-ED27-CC0E97D7B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428" y="662947"/>
                  <a:ext cx="733697" cy="735114"/>
                </a:xfrm>
                <a:prstGeom prst="rect">
                  <a:avLst/>
                </a:prstGeom>
                <a:blipFill>
                  <a:blip r:embed="rId10"/>
                  <a:stretch>
                    <a:fillRect t="-6542" r="-943" b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ADEE30F-2AB3-BD6C-F889-9FCA683972D6}"/>
                </a:ext>
              </a:extLst>
            </p:cNvPr>
            <p:cNvSpPr/>
            <p:nvPr/>
          </p:nvSpPr>
          <p:spPr>
            <a:xfrm>
              <a:off x="10345572" y="662947"/>
              <a:ext cx="694788" cy="7351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>
                  <a:solidFill>
                    <a:schemeClr val="tx1"/>
                  </a:solidFill>
                </a:rPr>
                <a:t>Exports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8AF589F9-0FCF-3550-8D10-7931C694D3E8}"/>
                    </a:ext>
                  </a:extLst>
                </p:cNvPr>
                <p:cNvSpPr/>
                <p:nvPr/>
              </p:nvSpPr>
              <p:spPr>
                <a:xfrm>
                  <a:off x="8141462" y="2782326"/>
                  <a:ext cx="733554" cy="49365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𝐢𝐦𝐩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8AF589F9-0FCF-3550-8D10-7931C694D3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462" y="2782326"/>
                  <a:ext cx="733554" cy="493656"/>
                </a:xfrm>
                <a:prstGeom prst="rect">
                  <a:avLst/>
                </a:prstGeom>
                <a:blipFill>
                  <a:blip r:embed="rId11"/>
                  <a:stretch>
                    <a:fillRect l="-5607" b="-13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DE58780C-1466-7D04-2BC3-F585BABE8DAC}"/>
                    </a:ext>
                  </a:extLst>
                </p:cNvPr>
                <p:cNvSpPr/>
                <p:nvPr/>
              </p:nvSpPr>
              <p:spPr>
                <a:xfrm>
                  <a:off x="8139901" y="1398064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(dom.) Make Table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DE58780C-1466-7D04-2BC3-F585BABE8D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901" y="1398064"/>
                  <a:ext cx="735115" cy="735114"/>
                </a:xfrm>
                <a:prstGeom prst="rect">
                  <a:avLst/>
                </a:prstGeom>
                <a:blipFill>
                  <a:blip r:embed="rId12"/>
                  <a:stretch>
                    <a:fillRect t="-6542" b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82403EEB-BA55-6A07-DB2B-CE40B182ABB6}"/>
                    </a:ext>
                  </a:extLst>
                </p:cNvPr>
                <p:cNvSpPr/>
                <p:nvPr/>
              </p:nvSpPr>
              <p:spPr>
                <a:xfrm>
                  <a:off x="8875016" y="662946"/>
                  <a:ext cx="735119" cy="73511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(total) Use Table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82403EEB-BA55-6A07-DB2B-CE40B182A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662946"/>
                  <a:ext cx="735119" cy="735118"/>
                </a:xfrm>
                <a:prstGeom prst="rect">
                  <a:avLst/>
                </a:prstGeom>
                <a:blipFill>
                  <a:blip r:embed="rId13"/>
                  <a:stretch>
                    <a:fillRect t="-6542" b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DBF3E5B-A157-D63E-9D87-8493618186BF}"/>
                </a:ext>
              </a:extLst>
            </p:cNvPr>
            <p:cNvSpPr txBox="1"/>
            <p:nvPr/>
          </p:nvSpPr>
          <p:spPr>
            <a:xfrm>
              <a:off x="6909895" y="892004"/>
              <a:ext cx="1109309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Commodities</a:t>
              </a:r>
              <a:endParaRPr lang="en-US" sz="11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76597F6-EF90-546B-A180-F0965557F8EE}"/>
                </a:ext>
              </a:extLst>
            </p:cNvPr>
            <p:cNvSpPr txBox="1"/>
            <p:nvPr/>
          </p:nvSpPr>
          <p:spPr>
            <a:xfrm>
              <a:off x="6909895" y="1627121"/>
              <a:ext cx="1128584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Activities</a:t>
              </a:r>
              <a:endParaRPr lang="en-US" sz="1100" dirty="0"/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32E0746-3319-0935-EC46-25DF635C4E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8570" y="608976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FE9512A8-F7A1-5778-5126-173CD3BF97EA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1398061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F6E778E1-B694-30E9-D042-F59BB320B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5016" y="662946"/>
              <a:ext cx="0" cy="26130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A6378D8-924C-7DA6-7754-B7F01E838C4D}"/>
                </a:ext>
              </a:extLst>
            </p:cNvPr>
            <p:cNvCxnSpPr>
              <a:cxnSpLocks/>
            </p:cNvCxnSpPr>
            <p:nvPr/>
          </p:nvCxnSpPr>
          <p:spPr>
            <a:xfrm>
              <a:off x="8139901" y="662946"/>
              <a:ext cx="29004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517A39E-5256-6CC9-0B4A-59D1C4708614}"/>
                </a:ext>
              </a:extLst>
            </p:cNvPr>
            <p:cNvSpPr txBox="1"/>
            <p:nvPr/>
          </p:nvSpPr>
          <p:spPr>
            <a:xfrm>
              <a:off x="6763407" y="2813742"/>
              <a:ext cx="1215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Rest of the world</a:t>
              </a:r>
              <a:endParaRPr lang="en-US" sz="11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BA87CDD-4B99-0EF9-6EC4-6C46BCAEF2D1}"/>
                </a:ext>
              </a:extLst>
            </p:cNvPr>
            <p:cNvSpPr txBox="1"/>
            <p:nvPr/>
          </p:nvSpPr>
          <p:spPr>
            <a:xfrm>
              <a:off x="7978665" y="319357"/>
              <a:ext cx="1000896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Comms</a:t>
              </a:r>
              <a:endParaRPr lang="en-US" sz="11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1B33D3F-B24E-BA95-DFD4-DB11A49474CE}"/>
                </a:ext>
              </a:extLst>
            </p:cNvPr>
            <p:cNvSpPr txBox="1"/>
            <p:nvPr/>
          </p:nvSpPr>
          <p:spPr>
            <a:xfrm>
              <a:off x="8947632" y="314562"/>
              <a:ext cx="597160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Acts.</a:t>
              </a:r>
              <a:endParaRPr lang="en-US" sz="1100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98B81611-E3EA-DB40-ED10-93F203BA74F5}"/>
                </a:ext>
              </a:extLst>
            </p:cNvPr>
            <p:cNvSpPr txBox="1"/>
            <p:nvPr/>
          </p:nvSpPr>
          <p:spPr>
            <a:xfrm>
              <a:off x="6653855" y="2314301"/>
              <a:ext cx="1384624" cy="48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Factors of production</a:t>
              </a:r>
              <a:endParaRPr lang="en-US" sz="1100" i="1" dirty="0"/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213CB7B8-2060-59ED-84C1-7DD718AAE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6592" y="608976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A64D6D63-6645-9C5A-13D8-670C88D237B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2133178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BFB1613-0375-13B3-2F61-89C919A78C09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2782326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95EC92FB-526D-A3BE-F4A6-8CFED8DA69D2}"/>
                </a:ext>
              </a:extLst>
            </p:cNvPr>
            <p:cNvSpPr txBox="1"/>
            <p:nvPr/>
          </p:nvSpPr>
          <p:spPr>
            <a:xfrm>
              <a:off x="9444282" y="314561"/>
              <a:ext cx="1830917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Consumption categories</a:t>
              </a:r>
              <a:endParaRPr lang="en-US" sz="1100" dirty="0"/>
            </a:p>
          </p:txBody>
        </p:sp>
      </p:grp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EE29CB9D-0097-6B8F-2D9B-4910CA8ED489}"/>
              </a:ext>
            </a:extLst>
          </p:cNvPr>
          <p:cNvCxnSpPr>
            <a:cxnSpLocks/>
          </p:cNvCxnSpPr>
          <p:nvPr/>
        </p:nvCxnSpPr>
        <p:spPr>
          <a:xfrm flipV="1">
            <a:off x="6096000" y="2162220"/>
            <a:ext cx="1346433" cy="702278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0FEEA94-B1C4-7870-D2C4-9454E4562096}"/>
              </a:ext>
            </a:extLst>
          </p:cNvPr>
          <p:cNvCxnSpPr>
            <a:cxnSpLocks/>
          </p:cNvCxnSpPr>
          <p:nvPr/>
        </p:nvCxnSpPr>
        <p:spPr>
          <a:xfrm>
            <a:off x="6096000" y="4912471"/>
            <a:ext cx="112111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6714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4196DF-622D-DA38-1845-12E1BBE31DB5}"/>
              </a:ext>
            </a:extLst>
          </p:cNvPr>
          <p:cNvSpPr/>
          <p:nvPr/>
        </p:nvSpPr>
        <p:spPr>
          <a:xfrm rot="16200000">
            <a:off x="8879934" y="2657321"/>
            <a:ext cx="383231" cy="247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F098D35-7521-C30D-1C77-3111F90E8829}"/>
              </a:ext>
            </a:extLst>
          </p:cNvPr>
          <p:cNvSpPr/>
          <p:nvPr/>
        </p:nvSpPr>
        <p:spPr>
          <a:xfrm rot="16200000">
            <a:off x="8796052" y="2119273"/>
            <a:ext cx="383231" cy="415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E5ED51-73BC-23F6-C7B8-E126405CB7AA}"/>
              </a:ext>
            </a:extLst>
          </p:cNvPr>
          <p:cNvSpPr txBox="1"/>
          <p:nvPr/>
        </p:nvSpPr>
        <p:spPr>
          <a:xfrm>
            <a:off x="402245" y="1409700"/>
            <a:ext cx="6825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Commodities evaluation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Economic transactions are limited to products exchanged in the market, or </a:t>
            </a:r>
            <a:r>
              <a:rPr lang="en-US" sz="1400" b="1" dirty="0">
                <a:solidFill>
                  <a:schemeClr val="accent2"/>
                </a:solidFill>
              </a:rPr>
              <a:t>commodity-flows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Entries in monetary SUTs measure transactions of products, defined based on three possible prices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Basic price</a:t>
            </a:r>
            <a:r>
              <a:rPr lang="en-US" sz="1200" dirty="0"/>
              <a:t>: measures the amount retained by the producer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Producers’ price</a:t>
            </a:r>
            <a:r>
              <a:rPr lang="en-US" sz="1200" dirty="0"/>
              <a:t>: also includes any taxes (minus subsidies) except for deductible taxes (VAT)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Purchasers’ price</a:t>
            </a:r>
            <a:r>
              <a:rPr lang="en-US" sz="1200" dirty="0"/>
              <a:t>: also includes deductible taxes and trade and transport margins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Regarding time dimension, prices can be defined as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Nominal (Current) prices</a:t>
            </a:r>
            <a:r>
              <a:rPr lang="en-US" sz="1200" dirty="0"/>
              <a:t>: average price level of the year of recording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Previous year prices</a:t>
            </a:r>
            <a:r>
              <a:rPr lang="en-US" sz="1200" dirty="0"/>
              <a:t>: inflation adjusted with respect to previous year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Constant (Real) prices</a:t>
            </a:r>
            <a:r>
              <a:rPr lang="en-US" sz="1200" dirty="0"/>
              <a:t>: inflation adjusted prices with respect to a base year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5A663F3-B914-AB78-03C2-8C8897C99C97}"/>
              </a:ext>
            </a:extLst>
          </p:cNvPr>
          <p:cNvCxnSpPr>
            <a:cxnSpLocks/>
          </p:cNvCxnSpPr>
          <p:nvPr/>
        </p:nvCxnSpPr>
        <p:spPr>
          <a:xfrm>
            <a:off x="7872336" y="5213400"/>
            <a:ext cx="31950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D8095BC-2B74-C6F8-D085-56BA5FC521DC}"/>
              </a:ext>
            </a:extLst>
          </p:cNvPr>
          <p:cNvCxnSpPr>
            <a:cxnSpLocks/>
          </p:cNvCxnSpPr>
          <p:nvPr/>
        </p:nvCxnSpPr>
        <p:spPr>
          <a:xfrm>
            <a:off x="7996161" y="1409700"/>
            <a:ext cx="0" cy="39878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FDF14-3DB3-D43D-BB24-B13B8A082B76}"/>
              </a:ext>
            </a:extLst>
          </p:cNvPr>
          <p:cNvSpPr txBox="1"/>
          <p:nvPr/>
        </p:nvSpPr>
        <p:spPr>
          <a:xfrm>
            <a:off x="10275899" y="5303996"/>
            <a:ext cx="8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Price [€/unit]</a:t>
            </a:r>
            <a:endParaRPr lang="en-US" sz="1200" i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673859B-25B0-0568-CDC8-E9587C36490A}"/>
              </a:ext>
            </a:extLst>
          </p:cNvPr>
          <p:cNvSpPr/>
          <p:nvPr/>
        </p:nvSpPr>
        <p:spPr>
          <a:xfrm rot="16200000">
            <a:off x="8199665" y="1418956"/>
            <a:ext cx="383231" cy="777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658A1B-099C-B190-CDB9-B93779D7D001}"/>
              </a:ext>
            </a:extLst>
          </p:cNvPr>
          <p:cNvSpPr txBox="1"/>
          <p:nvPr/>
        </p:nvSpPr>
        <p:spPr>
          <a:xfrm>
            <a:off x="8801657" y="1672084"/>
            <a:ext cx="1186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Basic price</a:t>
            </a:r>
            <a:endParaRPr lang="en-US" sz="12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27F4D9-74DA-27A2-9426-8627F5305223}"/>
              </a:ext>
            </a:extLst>
          </p:cNvPr>
          <p:cNvSpPr txBox="1"/>
          <p:nvPr/>
        </p:nvSpPr>
        <p:spPr>
          <a:xfrm>
            <a:off x="8949308" y="3051813"/>
            <a:ext cx="17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Producers’ price (free-on-board, FOB)</a:t>
            </a:r>
            <a:endParaRPr lang="en-US" sz="1200" b="1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E1DC61-F4EF-BA47-F38E-AF36A617D9B1}"/>
              </a:ext>
            </a:extLst>
          </p:cNvPr>
          <p:cNvSpPr txBox="1"/>
          <p:nvPr/>
        </p:nvSpPr>
        <p:spPr>
          <a:xfrm>
            <a:off x="9787982" y="4630410"/>
            <a:ext cx="156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Purchasers’ price</a:t>
            </a:r>
            <a:endParaRPr lang="en-US" sz="1200" b="1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8A23FF-AA32-FA39-AB93-918132CC6381}"/>
              </a:ext>
            </a:extLst>
          </p:cNvPr>
          <p:cNvSpPr txBox="1"/>
          <p:nvPr/>
        </p:nvSpPr>
        <p:spPr>
          <a:xfrm>
            <a:off x="9374862" y="3579581"/>
            <a:ext cx="988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Value Added Tax (VAT)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E3EB17-99D9-2FA3-06A4-981AF26E3A47}"/>
              </a:ext>
            </a:extLst>
          </p:cNvPr>
          <p:cNvSpPr txBox="1"/>
          <p:nvPr/>
        </p:nvSpPr>
        <p:spPr>
          <a:xfrm>
            <a:off x="9776151" y="4058690"/>
            <a:ext cx="1216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Trade and Transport Margins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8ED69A-67E6-D4B5-25E0-996861EB39E5}"/>
              </a:ext>
            </a:extLst>
          </p:cNvPr>
          <p:cNvSpPr txBox="1"/>
          <p:nvPr/>
        </p:nvSpPr>
        <p:spPr>
          <a:xfrm>
            <a:off x="9195374" y="2202045"/>
            <a:ext cx="814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Taxes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6A6E410-CF54-FF5F-E3D9-1F7D2321FA5E}"/>
              </a:ext>
            </a:extLst>
          </p:cNvPr>
          <p:cNvSpPr txBox="1"/>
          <p:nvPr/>
        </p:nvSpPr>
        <p:spPr>
          <a:xfrm>
            <a:off x="9195374" y="2650708"/>
            <a:ext cx="814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Subsidies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2377E7E-94D3-F3A6-8C81-AD88BF65AA99}"/>
              </a:ext>
            </a:extLst>
          </p:cNvPr>
          <p:cNvSpPr/>
          <p:nvPr/>
        </p:nvSpPr>
        <p:spPr>
          <a:xfrm rot="16200000">
            <a:off x="8283545" y="2797380"/>
            <a:ext cx="383231" cy="945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903061F-9A31-5FD8-C040-B96DF78273C2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8779961" y="2326980"/>
            <a:ext cx="41541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E1E57F8-03C6-7392-0926-329AF93B64E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8947720" y="2781146"/>
            <a:ext cx="2476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7D799764-9031-9F42-D8A6-7B306EBEA6C6}"/>
              </a:ext>
            </a:extLst>
          </p:cNvPr>
          <p:cNvSpPr/>
          <p:nvPr/>
        </p:nvSpPr>
        <p:spPr>
          <a:xfrm rot="16200000">
            <a:off x="8963813" y="3567552"/>
            <a:ext cx="383231" cy="415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A96B468-94AE-A723-85EE-E5C43E6BC49F}"/>
              </a:ext>
            </a:extLst>
          </p:cNvPr>
          <p:cNvCxnSpPr>
            <a:cxnSpLocks/>
            <a:stCxn id="21" idx="0"/>
            <a:endCxn id="21" idx="2"/>
          </p:cNvCxnSpPr>
          <p:nvPr/>
        </p:nvCxnSpPr>
        <p:spPr>
          <a:xfrm>
            <a:off x="8947722" y="3775259"/>
            <a:ext cx="41541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5537B3-95E0-A25B-CE75-A2DBFCBC3314}"/>
              </a:ext>
            </a:extLst>
          </p:cNvPr>
          <p:cNvSpPr/>
          <p:nvPr/>
        </p:nvSpPr>
        <p:spPr>
          <a:xfrm rot="16200000">
            <a:off x="9376829" y="4025498"/>
            <a:ext cx="383231" cy="4154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F76C887-DD3E-445C-6431-27209A50929A}"/>
              </a:ext>
            </a:extLst>
          </p:cNvPr>
          <p:cNvCxnSpPr>
            <a:cxnSpLocks/>
            <a:stCxn id="23" idx="0"/>
            <a:endCxn id="23" idx="2"/>
          </p:cNvCxnSpPr>
          <p:nvPr/>
        </p:nvCxnSpPr>
        <p:spPr>
          <a:xfrm>
            <a:off x="9360738" y="4233205"/>
            <a:ext cx="41541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91765E3D-FE41-62A3-6BCE-6C37DDB03A14}"/>
              </a:ext>
            </a:extLst>
          </p:cNvPr>
          <p:cNvSpPr/>
          <p:nvPr/>
        </p:nvSpPr>
        <p:spPr>
          <a:xfrm rot="16200000">
            <a:off x="8694541" y="3860613"/>
            <a:ext cx="383231" cy="1779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26960DD2-518D-7584-C8B3-80B4C8CBF6B2}"/>
              </a:ext>
            </a:extLst>
          </p:cNvPr>
          <p:cNvCxnSpPr>
            <a:cxnSpLocks/>
          </p:cNvCxnSpPr>
          <p:nvPr/>
        </p:nvCxnSpPr>
        <p:spPr>
          <a:xfrm>
            <a:off x="8779959" y="1616018"/>
            <a:ext cx="0" cy="90257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84E32B6-CB2A-C46E-7916-7763704A8388}"/>
              </a:ext>
            </a:extLst>
          </p:cNvPr>
          <p:cNvCxnSpPr>
            <a:cxnSpLocks/>
          </p:cNvCxnSpPr>
          <p:nvPr/>
        </p:nvCxnSpPr>
        <p:spPr>
          <a:xfrm>
            <a:off x="9195374" y="2135364"/>
            <a:ext cx="0" cy="83189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6E4ECE5-8FAD-BA52-9D53-AE8435B3CF3E}"/>
              </a:ext>
            </a:extLst>
          </p:cNvPr>
          <p:cNvCxnSpPr>
            <a:cxnSpLocks/>
          </p:cNvCxnSpPr>
          <p:nvPr/>
        </p:nvCxnSpPr>
        <p:spPr>
          <a:xfrm>
            <a:off x="8947723" y="2589530"/>
            <a:ext cx="0" cy="83947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387060B2-42D1-DDEC-9DDF-D7E5D0268CE5}"/>
              </a:ext>
            </a:extLst>
          </p:cNvPr>
          <p:cNvCxnSpPr>
            <a:cxnSpLocks/>
          </p:cNvCxnSpPr>
          <p:nvPr/>
        </p:nvCxnSpPr>
        <p:spPr>
          <a:xfrm>
            <a:off x="9363135" y="3589873"/>
            <a:ext cx="0" cy="83189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2ED31EA2-47F2-CE1B-9962-7CB7D960A396}"/>
              </a:ext>
            </a:extLst>
          </p:cNvPr>
          <p:cNvCxnSpPr>
            <a:cxnSpLocks/>
          </p:cNvCxnSpPr>
          <p:nvPr/>
        </p:nvCxnSpPr>
        <p:spPr>
          <a:xfrm flipH="1">
            <a:off x="9776151" y="4046522"/>
            <a:ext cx="1" cy="89570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AE302932-B20A-E1B9-B036-89A91B8BD395}"/>
              </a:ext>
            </a:extLst>
          </p:cNvPr>
          <p:cNvCxnSpPr>
            <a:cxnSpLocks/>
          </p:cNvCxnSpPr>
          <p:nvPr/>
        </p:nvCxnSpPr>
        <p:spPr>
          <a:xfrm>
            <a:off x="8947723" y="3429000"/>
            <a:ext cx="0" cy="53787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7200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9AE905-A3EC-6A64-F003-BA25738C3AB8}"/>
              </a:ext>
            </a:extLst>
          </p:cNvPr>
          <p:cNvSpPr txBox="1"/>
          <p:nvPr/>
        </p:nvSpPr>
        <p:spPr>
          <a:xfrm>
            <a:off x="399218" y="1413662"/>
            <a:ext cx="11373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Trades and Transport margins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Transactions of products are recorded at </a:t>
            </a:r>
            <a:r>
              <a:rPr lang="en-US" sz="1200" b="1" dirty="0">
                <a:solidFill>
                  <a:schemeClr val="accent2"/>
                </a:solidFill>
              </a:rPr>
              <a:t>purchasers’ prices </a:t>
            </a:r>
            <a:r>
              <a:rPr lang="en-US" sz="1200" dirty="0"/>
              <a:t>(i.e. including trade and transport margins): this way, trade and transport sectors work as producing and consuming sectors.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By convention, IO tables entries are usually valued in </a:t>
            </a:r>
            <a:r>
              <a:rPr lang="en-US" sz="1200" b="1" dirty="0">
                <a:solidFill>
                  <a:schemeClr val="accent2"/>
                </a:solidFill>
              </a:rPr>
              <a:t>basic prices </a:t>
            </a:r>
            <a:r>
              <a:rPr lang="en-US" sz="1200" dirty="0"/>
              <a:t>or </a:t>
            </a:r>
            <a:r>
              <a:rPr lang="en-US" sz="1200" b="1" dirty="0">
                <a:solidFill>
                  <a:schemeClr val="accent2"/>
                </a:solidFill>
              </a:rPr>
              <a:t>producers’ prices</a:t>
            </a:r>
            <a:r>
              <a:rPr lang="en-US" sz="1200" dirty="0"/>
              <a:t>: this way, TT sectors work as “</a:t>
            </a:r>
            <a:r>
              <a:rPr lang="en-US" sz="1200" b="1" dirty="0">
                <a:solidFill>
                  <a:schemeClr val="accent2"/>
                </a:solidFill>
              </a:rPr>
              <a:t>pass-through</a:t>
            </a:r>
            <a:r>
              <a:rPr lang="en-US" sz="1200" dirty="0"/>
              <a:t>” sectors only (products are flowing directly from producers to consumers without being distributed by TT sectors).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Trades and Transport sector (TT) margins generated by inputs to an industry are summed and recorder as “trade and transportation” row entry in that column: TT products can be assimilated to </a:t>
            </a:r>
            <a:r>
              <a:rPr lang="en-US" sz="1200" b="1" dirty="0">
                <a:solidFill>
                  <a:schemeClr val="accent2"/>
                </a:solidFill>
              </a:rPr>
              <a:t>services inputs to all industries</a:t>
            </a:r>
            <a:r>
              <a:rPr lang="en-US" sz="1200" dirty="0"/>
              <a:t>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Column sum of products inputs, including value added, taxes and TT inputs therefore equal all inputs in purchasers’ prices 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01C04BF-6CD0-0B03-5C63-02EEF79F7A30}"/>
              </a:ext>
            </a:extLst>
          </p:cNvPr>
          <p:cNvSpPr/>
          <p:nvPr/>
        </p:nvSpPr>
        <p:spPr>
          <a:xfrm>
            <a:off x="1443607" y="4513691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4827F97-07B7-6229-2C57-5224E4778B05}"/>
              </a:ext>
            </a:extLst>
          </p:cNvPr>
          <p:cNvCxnSpPr>
            <a:cxnSpLocks/>
          </p:cNvCxnSpPr>
          <p:nvPr/>
        </p:nvCxnSpPr>
        <p:spPr>
          <a:xfrm>
            <a:off x="2005668" y="4991863"/>
            <a:ext cx="629177" cy="49075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A80AEF-316A-2087-7818-78FBBC002689}"/>
              </a:ext>
            </a:extLst>
          </p:cNvPr>
          <p:cNvSpPr txBox="1"/>
          <p:nvPr/>
        </p:nvSpPr>
        <p:spPr>
          <a:xfrm>
            <a:off x="3138184" y="5674759"/>
            <a:ext cx="1329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Trade and Transport sector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C241074-ED3C-EC9C-7A71-067B52BCCCFD}"/>
              </a:ext>
            </a:extLst>
          </p:cNvPr>
          <p:cNvSpPr/>
          <p:nvPr/>
        </p:nvSpPr>
        <p:spPr>
          <a:xfrm>
            <a:off x="2566161" y="5360978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F1F631-3D97-5D6F-FB66-F9510C8A7FE1}"/>
              </a:ext>
            </a:extLst>
          </p:cNvPr>
          <p:cNvSpPr txBox="1"/>
          <p:nvPr/>
        </p:nvSpPr>
        <p:spPr>
          <a:xfrm>
            <a:off x="1660155" y="4100489"/>
            <a:ext cx="1163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A </a:t>
            </a:r>
            <a:br>
              <a:rPr lang="en-US" sz="1000" dirty="0"/>
            </a:br>
            <a:r>
              <a:rPr lang="en-US" sz="1000" dirty="0"/>
              <a:t>(e.g. mining)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244AEAF-3159-3C22-0F5C-7CD77CBF4435}"/>
              </a:ext>
            </a:extLst>
          </p:cNvPr>
          <p:cNvSpPr/>
          <p:nvPr/>
        </p:nvSpPr>
        <p:spPr>
          <a:xfrm>
            <a:off x="3964498" y="4500599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B0C50FC-D760-CAF6-5BA7-5937974A0F46}"/>
              </a:ext>
            </a:extLst>
          </p:cNvPr>
          <p:cNvCxnSpPr>
            <a:cxnSpLocks/>
          </p:cNvCxnSpPr>
          <p:nvPr/>
        </p:nvCxnSpPr>
        <p:spPr>
          <a:xfrm flipV="1">
            <a:off x="3138184" y="4949918"/>
            <a:ext cx="855677" cy="562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E33B8D-6615-49EA-87B5-2E2364708002}"/>
              </a:ext>
            </a:extLst>
          </p:cNvPr>
          <p:cNvSpPr txBox="1"/>
          <p:nvPr/>
        </p:nvSpPr>
        <p:spPr>
          <a:xfrm>
            <a:off x="4450225" y="4113581"/>
            <a:ext cx="14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B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(e.g. manufacturing)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2F5045-3643-A3F8-0697-3F458590F9A8}"/>
              </a:ext>
            </a:extLst>
          </p:cNvPr>
          <p:cNvSpPr txBox="1"/>
          <p:nvPr/>
        </p:nvSpPr>
        <p:spPr>
          <a:xfrm>
            <a:off x="857777" y="3744010"/>
            <a:ext cx="3463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Transactions occurring in reality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F3FCD16-4427-1046-3CA7-364ED2E58C22}"/>
              </a:ext>
            </a:extLst>
          </p:cNvPr>
          <p:cNvSpPr txBox="1"/>
          <p:nvPr/>
        </p:nvSpPr>
        <p:spPr>
          <a:xfrm>
            <a:off x="6096000" y="3747202"/>
            <a:ext cx="3463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Convention in IO accounts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4C2BE4-7A70-3A28-A802-C6E1A8CD6340}"/>
              </a:ext>
            </a:extLst>
          </p:cNvPr>
          <p:cNvSpPr txBox="1"/>
          <p:nvPr/>
        </p:nvSpPr>
        <p:spPr>
          <a:xfrm>
            <a:off x="3597746" y="5180827"/>
            <a:ext cx="134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120 M€</a:t>
            </a:r>
          </a:p>
          <a:p>
            <a:r>
              <a:rPr lang="en-US" sz="1000" dirty="0"/>
              <a:t>(purchaser’s price)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20F5B5-6F26-F4DE-B3E1-46586DC19248}"/>
              </a:ext>
            </a:extLst>
          </p:cNvPr>
          <p:cNvSpPr txBox="1"/>
          <p:nvPr/>
        </p:nvSpPr>
        <p:spPr>
          <a:xfrm>
            <a:off x="2188399" y="4749863"/>
            <a:ext cx="134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100 M€</a:t>
            </a:r>
          </a:p>
          <a:p>
            <a:r>
              <a:rPr lang="en-US" sz="1000" dirty="0"/>
              <a:t>(producers’ price)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59D06E-369C-DAB9-8635-113E3E1D4815}"/>
              </a:ext>
            </a:extLst>
          </p:cNvPr>
          <p:cNvSpPr txBox="1"/>
          <p:nvPr/>
        </p:nvSpPr>
        <p:spPr>
          <a:xfrm>
            <a:off x="2527235" y="6027140"/>
            <a:ext cx="91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20 M€</a:t>
            </a:r>
          </a:p>
          <a:p>
            <a:r>
              <a:rPr lang="en-US" sz="1000" dirty="0"/>
              <a:t>(TT margins)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E73D3A6-96EC-F398-37FB-8AE81B54CB83}"/>
              </a:ext>
            </a:extLst>
          </p:cNvPr>
          <p:cNvSpPr/>
          <p:nvPr/>
        </p:nvSpPr>
        <p:spPr>
          <a:xfrm>
            <a:off x="6681830" y="4439795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B1FDF31-B9C2-C23E-E6A3-E352B0BCF445}"/>
              </a:ext>
            </a:extLst>
          </p:cNvPr>
          <p:cNvCxnSpPr>
            <a:cxnSpLocks/>
          </p:cNvCxnSpPr>
          <p:nvPr/>
        </p:nvCxnSpPr>
        <p:spPr>
          <a:xfrm flipV="1">
            <a:off x="7294226" y="4702377"/>
            <a:ext cx="1916886" cy="1292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DC411-CA34-5402-5935-7C97FE9F0BF6}"/>
              </a:ext>
            </a:extLst>
          </p:cNvPr>
          <p:cNvSpPr txBox="1"/>
          <p:nvPr/>
        </p:nvSpPr>
        <p:spPr>
          <a:xfrm>
            <a:off x="8110582" y="5874814"/>
            <a:ext cx="1329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Trade and Transport sector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26DFD03-34E9-BF59-B5EA-6D142605AE7D}"/>
              </a:ext>
            </a:extLst>
          </p:cNvPr>
          <p:cNvSpPr/>
          <p:nvPr/>
        </p:nvSpPr>
        <p:spPr>
          <a:xfrm>
            <a:off x="7804384" y="5287082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AD712BB-099A-D1AD-57AE-601A478180D0}"/>
              </a:ext>
            </a:extLst>
          </p:cNvPr>
          <p:cNvSpPr txBox="1"/>
          <p:nvPr/>
        </p:nvSpPr>
        <p:spPr>
          <a:xfrm>
            <a:off x="6344580" y="4039685"/>
            <a:ext cx="1163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A </a:t>
            </a:r>
            <a:br>
              <a:rPr lang="en-US" sz="1000" dirty="0"/>
            </a:br>
            <a:r>
              <a:rPr lang="en-US" sz="1000" dirty="0"/>
              <a:t>(e.g. mining)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75F1406-9467-08C3-CF87-5445CEDE5D46}"/>
              </a:ext>
            </a:extLst>
          </p:cNvPr>
          <p:cNvSpPr/>
          <p:nvPr/>
        </p:nvSpPr>
        <p:spPr>
          <a:xfrm>
            <a:off x="9202721" y="4426703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2841E3F-773C-B1E1-2900-ABCEA6DF882E}"/>
              </a:ext>
            </a:extLst>
          </p:cNvPr>
          <p:cNvCxnSpPr>
            <a:cxnSpLocks/>
          </p:cNvCxnSpPr>
          <p:nvPr/>
        </p:nvCxnSpPr>
        <p:spPr>
          <a:xfrm flipV="1">
            <a:off x="8376407" y="4876022"/>
            <a:ext cx="855677" cy="562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FA87B14-BA11-B754-B4E8-48F818FCAFAC}"/>
              </a:ext>
            </a:extLst>
          </p:cNvPr>
          <p:cNvSpPr txBox="1"/>
          <p:nvPr/>
        </p:nvSpPr>
        <p:spPr>
          <a:xfrm>
            <a:off x="9402372" y="4020171"/>
            <a:ext cx="14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B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(e.g. manufacturing)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675B920-D2D3-0648-BC42-79C4C7811CC5}"/>
              </a:ext>
            </a:extLst>
          </p:cNvPr>
          <p:cNvSpPr txBox="1"/>
          <p:nvPr/>
        </p:nvSpPr>
        <p:spPr>
          <a:xfrm>
            <a:off x="8826541" y="5112925"/>
            <a:ext cx="91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20 M€</a:t>
            </a:r>
          </a:p>
          <a:p>
            <a:r>
              <a:rPr lang="en-US" sz="1000" dirty="0"/>
              <a:t>(TT margins)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E3234E9-5848-E7F5-410B-6B85A27738BF}"/>
              </a:ext>
            </a:extLst>
          </p:cNvPr>
          <p:cNvSpPr txBox="1"/>
          <p:nvPr/>
        </p:nvSpPr>
        <p:spPr>
          <a:xfrm>
            <a:off x="7532348" y="4283205"/>
            <a:ext cx="134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100 M€</a:t>
            </a:r>
          </a:p>
          <a:p>
            <a:r>
              <a:rPr lang="en-US" sz="1000" dirty="0"/>
              <a:t>(producers’ price)</a:t>
            </a:r>
          </a:p>
        </p:txBody>
      </p:sp>
    </p:spTree>
    <p:extLst>
      <p:ext uri="{BB962C8B-B14F-4D97-AF65-F5344CB8AC3E}">
        <p14:creationId xmlns:p14="http://schemas.microsoft.com/office/powerpoint/2010/main" val="35812601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FE65D-BE90-5D10-FCE6-23DA4C060EFA}"/>
              </a:ext>
            </a:extLst>
          </p:cNvPr>
          <p:cNvSpPr txBox="1"/>
          <p:nvPr/>
        </p:nvSpPr>
        <p:spPr>
          <a:xfrm>
            <a:off x="402400" y="1552015"/>
            <a:ext cx="702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SUTs defined by entries in physical units (mass, energy)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Type of flows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Natural inputs</a:t>
            </a:r>
            <a:r>
              <a:rPr lang="en-US" sz="1400" dirty="0"/>
              <a:t>: transactions from the environment to the economy (minerals, freshwater, crude oil, …)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Product flows</a:t>
            </a:r>
            <a:r>
              <a:rPr lang="en-US" sz="1400" dirty="0"/>
              <a:t>: transactions occurring within the boundary of the economy (refined oil products, bottled water, …)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Residuals</a:t>
            </a:r>
            <a:r>
              <a:rPr lang="en-US" sz="1400" dirty="0"/>
              <a:t>: transactions from the economy to the environment (solid waste, air emissions, flows of water discharged, …)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PSUT structure is based on the structure of monetary SUTs, but incorporating the </a:t>
            </a:r>
            <a:r>
              <a:rPr lang="en-US" sz="1400" b="1" dirty="0">
                <a:solidFill>
                  <a:schemeClr val="accent2"/>
                </a:solidFill>
              </a:rPr>
              <a:t>environment as an additional entity </a:t>
            </a:r>
            <a:r>
              <a:rPr lang="en-US" sz="1400" dirty="0"/>
              <a:t>in the table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F67CA6-955B-FC24-28A0-7146550C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602" y="359098"/>
            <a:ext cx="4015193" cy="2772653"/>
          </a:xfrm>
          <a:prstGeom prst="rect">
            <a:avLst/>
          </a:prstGeom>
        </p:spPr>
      </p:pic>
      <p:pic>
        <p:nvPicPr>
          <p:cNvPr id="5" name="Picture 2" descr="Visualizza immagine di origine">
            <a:extLst>
              <a:ext uri="{FF2B5EF4-FFF2-40B4-BE49-F238E27FC236}">
                <a16:creationId xmlns:a16="http://schemas.microsoft.com/office/drawing/2014/main" id="{D8190D1E-D0E3-A414-FB54-E615DFB3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47" y="3368198"/>
            <a:ext cx="2162102" cy="27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0033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D761B9-542B-97E7-9602-896B69E18C95}"/>
              </a:ext>
            </a:extLst>
          </p:cNvPr>
          <p:cNvSpPr txBox="1"/>
          <p:nvPr/>
        </p:nvSpPr>
        <p:spPr>
          <a:xfrm>
            <a:off x="402400" y="1552015"/>
            <a:ext cx="37497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Essential structure of a PSUT.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Identities working for monetary SUTs work also for PSUTs. In this case, such identities may express </a:t>
            </a:r>
            <a:r>
              <a:rPr lang="en-US" sz="1400" b="1" dirty="0">
                <a:solidFill>
                  <a:schemeClr val="accent2"/>
                </a:solidFill>
              </a:rPr>
              <a:t>mass and energy conservation</a:t>
            </a:r>
            <a:r>
              <a:rPr lang="en-US" sz="1400" dirty="0"/>
              <a:t>.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PSUTs can be defined in </a:t>
            </a:r>
            <a:r>
              <a:rPr lang="en-US" sz="1400" b="1" dirty="0">
                <a:solidFill>
                  <a:schemeClr val="accent2"/>
                </a:solidFill>
              </a:rPr>
              <a:t>hybrid units </a:t>
            </a:r>
            <a:r>
              <a:rPr lang="en-US" sz="1400" dirty="0"/>
              <a:t>(different type of product flows can be recorded)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Usually, a PSUT is defined </a:t>
            </a:r>
            <a:r>
              <a:rPr lang="en-US" sz="1400" b="1" dirty="0">
                <a:solidFill>
                  <a:schemeClr val="accent2"/>
                </a:solidFill>
              </a:rPr>
              <a:t>for a particular unit</a:t>
            </a:r>
            <a:r>
              <a:rPr lang="en-US" sz="1400" dirty="0"/>
              <a:t> (e.g. energy, water, materials, …)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Households </a:t>
            </a:r>
            <a:r>
              <a:rPr lang="en-US" sz="1400" b="1" dirty="0">
                <a:solidFill>
                  <a:schemeClr val="accent2"/>
                </a:solidFill>
              </a:rPr>
              <a:t>do not acquire resources directly from the environment</a:t>
            </a:r>
            <a:r>
              <a:rPr lang="en-US" sz="1400" dirty="0"/>
              <a:t>: they consume product flows by convention. However, they can generate residuals.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3BC412E1-3738-DB74-55EF-BB4FE7BA2E40}"/>
              </a:ext>
            </a:extLst>
          </p:cNvPr>
          <p:cNvGrpSpPr/>
          <p:nvPr/>
        </p:nvGrpSpPr>
        <p:grpSpPr>
          <a:xfrm>
            <a:off x="4573774" y="905070"/>
            <a:ext cx="7215826" cy="5411805"/>
            <a:chOff x="4152122" y="461294"/>
            <a:chExt cx="7994149" cy="5995540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A98A5250-4F0A-4D9C-8DFB-D2862FE1C703}"/>
                </a:ext>
              </a:extLst>
            </p:cNvPr>
            <p:cNvSpPr/>
            <p:nvPr/>
          </p:nvSpPr>
          <p:spPr>
            <a:xfrm>
              <a:off x="10085604" y="3771961"/>
              <a:ext cx="761516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Flows from the </a:t>
              </a:r>
              <a:r>
                <a:rPr lang="it-IT" sz="1200" dirty="0" err="1">
                  <a:solidFill>
                    <a:schemeClr val="tx1"/>
                  </a:solidFill>
                </a:rPr>
                <a:t>env</a:t>
              </a:r>
              <a:r>
                <a:rPr lang="it-IT" sz="1200" dirty="0">
                  <a:solidFill>
                    <a:schemeClr val="tx1"/>
                  </a:solidFill>
                </a:rPr>
                <a:t>.</a:t>
              </a:r>
              <a:endParaRPr lang="en-US" sz="1400" dirty="0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42A1EF8F-8D52-1A24-0B95-F614EC2298F5}"/>
                </a:ext>
              </a:extLst>
            </p:cNvPr>
            <p:cNvSpPr/>
            <p:nvPr/>
          </p:nvSpPr>
          <p:spPr>
            <a:xfrm>
              <a:off x="10085604" y="4535340"/>
              <a:ext cx="761516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Residual</a:t>
              </a:r>
              <a:r>
                <a:rPr lang="it-IT" sz="1200" dirty="0">
                  <a:solidFill>
                    <a:schemeClr val="tx1"/>
                  </a:solidFill>
                </a:rPr>
                <a:t> to </a:t>
              </a:r>
              <a:r>
                <a:rPr lang="it-IT" sz="1200" dirty="0" err="1">
                  <a:solidFill>
                    <a:schemeClr val="tx1"/>
                  </a:solidFill>
                </a:rPr>
                <a:t>env</a:t>
              </a:r>
              <a:r>
                <a:rPr lang="it-IT" sz="1200" dirty="0">
                  <a:solidFill>
                    <a:schemeClr val="tx1"/>
                  </a:solidFill>
                </a:rPr>
                <a:t>.</a:t>
              </a:r>
              <a:endParaRPr lang="en-US" sz="1400" dirty="0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48E05C3D-7871-DE7A-D37E-53CCC31338D1}"/>
                </a:ext>
              </a:extLst>
            </p:cNvPr>
            <p:cNvSpPr/>
            <p:nvPr/>
          </p:nvSpPr>
          <p:spPr>
            <a:xfrm>
              <a:off x="8690296" y="4535340"/>
              <a:ext cx="602467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Resid</a:t>
              </a:r>
              <a:r>
                <a:rPr lang="it-IT" sz="1200" dirty="0">
                  <a:solidFill>
                    <a:schemeClr val="tx1"/>
                  </a:solidFill>
                </a:rPr>
                <a:t>. </a:t>
              </a:r>
              <a:r>
                <a:rPr lang="it-IT" sz="1200" dirty="0" err="1">
                  <a:solidFill>
                    <a:schemeClr val="tx1"/>
                  </a:solidFill>
                </a:rPr>
                <a:t>acc</a:t>
              </a:r>
              <a:r>
                <a:rPr lang="it-IT" sz="1200" dirty="0">
                  <a:solidFill>
                    <a:schemeClr val="tx1"/>
                  </a:solidFill>
                </a:rPr>
                <a:t>.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96B19FC9-008F-43FB-073F-DE3D80DD137B}"/>
                    </a:ext>
                  </a:extLst>
                </p:cNvPr>
                <p:cNvSpPr/>
                <p:nvPr/>
              </p:nvSpPr>
              <p:spPr>
                <a:xfrm>
                  <a:off x="6934311" y="3778494"/>
                  <a:ext cx="1080000" cy="74989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Env. Transactions</a:t>
                  </a:r>
                  <a:endParaRPr lang="en-US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96B19FC9-008F-43FB-073F-DE3D80DD1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311" y="3778494"/>
                  <a:ext cx="1080000" cy="749894"/>
                </a:xfrm>
                <a:prstGeom prst="rect">
                  <a:avLst/>
                </a:prstGeom>
                <a:blipFill>
                  <a:blip r:embed="rId3"/>
                  <a:stretch>
                    <a:fillRect t="-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53C6ADB5-120A-C5F4-0FEF-8327455952AC}"/>
                    </a:ext>
                  </a:extLst>
                </p:cNvPr>
                <p:cNvSpPr/>
                <p:nvPr/>
              </p:nvSpPr>
              <p:spPr>
                <a:xfrm>
                  <a:off x="6934311" y="4535340"/>
                  <a:ext cx="1080000" cy="74989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Env. Transactions</a:t>
                  </a:r>
                  <a:endParaRPr lang="en-US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it-IT" sz="1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53C6ADB5-120A-C5F4-0FEF-8327455952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311" y="4535340"/>
                  <a:ext cx="1080000" cy="749894"/>
                </a:xfrm>
                <a:prstGeom prst="rect">
                  <a:avLst/>
                </a:prstGeom>
                <a:blipFill>
                  <a:blip r:embed="rId4"/>
                  <a:stretch>
                    <a:fillRect t="-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E0B6FECD-CF6B-3C34-D15A-B73D8593E052}"/>
                    </a:ext>
                  </a:extLst>
                </p:cNvPr>
                <p:cNvSpPr/>
                <p:nvPr/>
              </p:nvSpPr>
              <p:spPr>
                <a:xfrm>
                  <a:off x="8014312" y="1620691"/>
                  <a:ext cx="1268420" cy="10800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>
                      <a:solidFill>
                        <a:schemeClr val="tx1"/>
                      </a:solidFill>
                    </a:rPr>
                    <a:t>Other cons. </a:t>
                  </a:r>
                  <a:r>
                    <a:rPr lang="it-IT" sz="1200" dirty="0" err="1">
                      <a:solidFill>
                        <a:schemeClr val="tx1"/>
                      </a:solidFill>
                    </a:rPr>
                    <a:t>categories</a:t>
                  </a:r>
                  <a:endParaRPr lang="it-IT" sz="12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  <a:endParaRPr lang="it-IT" sz="1200" dirty="0"/>
                </a:p>
              </p:txBody>
            </p:sp>
          </mc:Choice>
          <mc:Fallback xmlns=""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E0B6FECD-CF6B-3C34-D15A-B73D8593E0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312" y="1620691"/>
                  <a:ext cx="1268420" cy="1080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5F49578-19E4-8FAA-FA71-E374A79E2619}"/>
                </a:ext>
              </a:extLst>
            </p:cNvPr>
            <p:cNvSpPr/>
            <p:nvPr/>
          </p:nvSpPr>
          <p:spPr>
            <a:xfrm>
              <a:off x="9292763" y="1620691"/>
              <a:ext cx="792841" cy="108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Exports</a:t>
              </a:r>
              <a:r>
                <a:rPr lang="it-IT" sz="1400" dirty="0"/>
                <a:t> </a:t>
              </a:r>
              <a:endParaRPr lang="it-IT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720C3EA0-C88F-34E8-B4A9-E2F1ED5BEAC2}"/>
                    </a:ext>
                  </a:extLst>
                </p:cNvPr>
                <p:cNvSpPr/>
                <p:nvPr/>
              </p:nvSpPr>
              <p:spPr>
                <a:xfrm>
                  <a:off x="5851136" y="5290014"/>
                  <a:ext cx="1080000" cy="49365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it-IT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𝐢𝐦𝐩</m:t>
                          </m:r>
                        </m:sub>
                      </m:sSub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720C3EA0-C88F-34E8-B4A9-E2F1ED5BEA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36" y="5290014"/>
                  <a:ext cx="1080000" cy="493656"/>
                </a:xfrm>
                <a:prstGeom prst="rect">
                  <a:avLst/>
                </a:prstGeom>
                <a:blipFill>
                  <a:blip r:embed="rId6"/>
                  <a:stretch>
                    <a:fillRect t="-5405" b="-81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60A35082-6C08-87DD-725F-98D4DF16302B}"/>
                    </a:ext>
                  </a:extLst>
                </p:cNvPr>
                <p:cNvSpPr/>
                <p:nvPr/>
              </p:nvSpPr>
              <p:spPr>
                <a:xfrm>
                  <a:off x="5854311" y="2700691"/>
                  <a:ext cx="1080000" cy="107999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Make Table</a:t>
                  </a:r>
                </a:p>
                <a:p>
                  <a:pPr algn="ctr"/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60A35082-6C08-87DD-725F-98D4DF163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4311" y="2700691"/>
                  <a:ext cx="1080000" cy="1079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B9C473FC-5C68-78D3-C54A-BE0370E6494E}"/>
                    </a:ext>
                  </a:extLst>
                </p:cNvPr>
                <p:cNvSpPr/>
                <p:nvPr/>
              </p:nvSpPr>
              <p:spPr>
                <a:xfrm>
                  <a:off x="6935359" y="1626359"/>
                  <a:ext cx="1080000" cy="107999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B9C473FC-5C68-78D3-C54A-BE0370E649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5359" y="1626359"/>
                  <a:ext cx="1080000" cy="1079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0F7B7744-4BE4-7892-EA34-14522E760F3C}"/>
                </a:ext>
              </a:extLst>
            </p:cNvPr>
            <p:cNvSpPr txBox="1"/>
            <p:nvPr/>
          </p:nvSpPr>
          <p:spPr>
            <a:xfrm>
              <a:off x="4449065" y="2031838"/>
              <a:ext cx="1267159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Commodities</a:t>
              </a:r>
              <a:endParaRPr lang="en-US" sz="1200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50238A00-5743-350D-2BEF-6ABF07A0181B}"/>
                </a:ext>
              </a:extLst>
            </p:cNvPr>
            <p:cNvSpPr txBox="1"/>
            <p:nvPr/>
          </p:nvSpPr>
          <p:spPr>
            <a:xfrm>
              <a:off x="4606915" y="3123583"/>
              <a:ext cx="1128584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Activities</a:t>
              </a:r>
              <a:endParaRPr lang="en-US" sz="1200" dirty="0"/>
            </a:p>
          </p:txBody>
        </p: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C76254F3-FA2F-9645-0826-EC9B2DB61F5B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2700691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C3DAE7D9-96D6-D112-417D-8A7A37A454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3775227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6006374B-E295-0E5B-81B5-BEAB77C6B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4311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292393CD-4A27-9B00-3D99-024CC0CDDFC1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1618535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828B3E23-4E4A-32F4-C8EA-22E418D9D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4310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63A823D1-93E1-CE9B-4C14-F4E007E4D3F8}"/>
                    </a:ext>
                  </a:extLst>
                </p:cNvPr>
                <p:cNvSpPr txBox="1"/>
                <p:nvPr/>
              </p:nvSpPr>
              <p:spPr>
                <a:xfrm>
                  <a:off x="6126861" y="1973869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63A823D1-93E1-CE9B-4C14-F4E007E4D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861" y="1973869"/>
                  <a:ext cx="5534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5E81B94C-C86B-DD3D-F1A2-0744691B9D2F}"/>
                    </a:ext>
                  </a:extLst>
                </p:cNvPr>
                <p:cNvSpPr txBox="1"/>
                <p:nvPr/>
              </p:nvSpPr>
              <p:spPr>
                <a:xfrm>
                  <a:off x="7231972" y="305494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5E81B94C-C86B-DD3D-F1A2-0744691B9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72" y="3054948"/>
                  <a:ext cx="5534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0EB944F8-D4F0-C326-10FC-5DB4AB5AC2E7}"/>
                </a:ext>
              </a:extLst>
            </p:cNvPr>
            <p:cNvSpPr txBox="1"/>
            <p:nvPr/>
          </p:nvSpPr>
          <p:spPr>
            <a:xfrm>
              <a:off x="4152122" y="5413386"/>
              <a:ext cx="1583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Rest of the world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300FA772-1965-47A8-95C9-FC627643F7B7}"/>
                    </a:ext>
                  </a:extLst>
                </p:cNvPr>
                <p:cNvSpPr/>
                <p:nvPr/>
              </p:nvSpPr>
              <p:spPr>
                <a:xfrm>
                  <a:off x="5851136" y="6015625"/>
                  <a:ext cx="1080000" cy="4412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Total supply</a:t>
                  </a:r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300FA772-1965-47A8-95C9-FC627643F7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36" y="6015625"/>
                  <a:ext cx="1080000" cy="441209"/>
                </a:xfrm>
                <a:prstGeom prst="rect">
                  <a:avLst/>
                </a:prstGeom>
                <a:blipFill>
                  <a:blip r:embed="rId12"/>
                  <a:stretch>
                    <a:fillRect t="-8955" b="-44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70CB8912-1E23-F134-4C59-FB9C460C604D}"/>
                </a:ext>
              </a:extLst>
            </p:cNvPr>
            <p:cNvSpPr txBox="1"/>
            <p:nvPr/>
          </p:nvSpPr>
          <p:spPr>
            <a:xfrm rot="18925868">
              <a:off x="8007431" y="993645"/>
              <a:ext cx="1109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Households</a:t>
              </a:r>
              <a:endParaRPr lang="en-US" sz="1200" dirty="0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C4C4CF08-A152-D4D9-AF91-BE2DF7981DAB}"/>
                </a:ext>
              </a:extLst>
            </p:cNvPr>
            <p:cNvSpPr txBox="1"/>
            <p:nvPr/>
          </p:nvSpPr>
          <p:spPr>
            <a:xfrm rot="18830780">
              <a:off x="9291944" y="896529"/>
              <a:ext cx="966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Rest of the world</a:t>
              </a:r>
              <a:endParaRPr lang="en-US" sz="1200" dirty="0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F27BD046-E9D9-48A0-66B4-A9F081C8D6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2732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6F8A48B0-DE8D-AA86-F8B0-F1E41E0E5111}"/>
                    </a:ext>
                  </a:extLst>
                </p:cNvPr>
                <p:cNvSpPr/>
                <p:nvPr/>
              </p:nvSpPr>
              <p:spPr>
                <a:xfrm>
                  <a:off x="10940970" y="1608409"/>
                  <a:ext cx="792841" cy="10868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Total demand</a:t>
                  </a:r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6F8A48B0-DE8D-AA86-F8B0-F1E41E0E5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0970" y="1608409"/>
                  <a:ext cx="792841" cy="1086871"/>
                </a:xfrm>
                <a:prstGeom prst="rect">
                  <a:avLst/>
                </a:prstGeom>
                <a:blipFill>
                  <a:blip r:embed="rId13"/>
                  <a:stretch>
                    <a:fillRect l="-25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427CDA68-866D-97C4-E0AE-DFE6F44CA72E}"/>
                </a:ext>
              </a:extLst>
            </p:cNvPr>
            <p:cNvSpPr txBox="1"/>
            <p:nvPr/>
          </p:nvSpPr>
          <p:spPr>
            <a:xfrm>
              <a:off x="5812883" y="1196316"/>
              <a:ext cx="1138613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Commodities</a:t>
              </a:r>
              <a:endParaRPr lang="en-US" sz="1200" dirty="0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0FDBDEA-DB4A-BEFC-D67B-8CD851B9187A}"/>
                </a:ext>
              </a:extLst>
            </p:cNvPr>
            <p:cNvSpPr txBox="1"/>
            <p:nvPr/>
          </p:nvSpPr>
          <p:spPr>
            <a:xfrm>
              <a:off x="6931136" y="1226194"/>
              <a:ext cx="1128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Technologies</a:t>
              </a:r>
              <a:endParaRPr lang="en-US" sz="1200" dirty="0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4AF00CCC-43F9-4ACB-7BDF-6D06A3CB5345}"/>
                </a:ext>
              </a:extLst>
            </p:cNvPr>
            <p:cNvSpPr txBox="1"/>
            <p:nvPr/>
          </p:nvSpPr>
          <p:spPr>
            <a:xfrm>
              <a:off x="4152123" y="4082759"/>
              <a:ext cx="1587745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Satellite accounts</a:t>
              </a:r>
              <a:endParaRPr lang="en-US" sz="1200" i="1" dirty="0"/>
            </a:p>
          </p:txBody>
        </p: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C9F72E3B-9F4F-B50A-F715-2A7A421C97BF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4528388"/>
              <a:ext cx="647468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1D407671-6FD9-3AB2-AC64-DBB39D3108DD}"/>
                    </a:ext>
                  </a:extLst>
                </p:cNvPr>
                <p:cNvSpPr txBox="1"/>
                <p:nvPr/>
              </p:nvSpPr>
              <p:spPr>
                <a:xfrm>
                  <a:off x="6117586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1D407671-6FD9-3AB2-AC64-DBB39D310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586" y="4031778"/>
                  <a:ext cx="55345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DC582E58-D4B5-5F70-0A7D-C61DAB78EC8A}"/>
                </a:ext>
              </a:extLst>
            </p:cNvPr>
            <p:cNvSpPr txBox="1"/>
            <p:nvPr/>
          </p:nvSpPr>
          <p:spPr>
            <a:xfrm>
              <a:off x="4355243" y="4761942"/>
              <a:ext cx="1384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Residuals</a:t>
              </a:r>
              <a:endParaRPr lang="en-US" sz="1200" i="1" dirty="0"/>
            </a:p>
          </p:txBody>
        </p: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09542D20-B93D-27E2-B186-329E617F0F87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5285234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E20A32B4-F6BA-2DDB-9AF6-8AE5D8E2FCDF}"/>
                </a:ext>
              </a:extLst>
            </p:cNvPr>
            <p:cNvSpPr txBox="1"/>
            <p:nvPr/>
          </p:nvSpPr>
          <p:spPr>
            <a:xfrm rot="18925868">
              <a:off x="8527082" y="927963"/>
              <a:ext cx="129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Accumulation</a:t>
              </a:r>
              <a:endParaRPr lang="en-US" sz="1200" dirty="0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0FFAA83D-4D49-696E-0B24-A69C6CEB3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5604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722B4FC-7E22-BE92-485A-38B07501ABAA}"/>
                </a:ext>
              </a:extLst>
            </p:cNvPr>
            <p:cNvSpPr txBox="1"/>
            <p:nvPr/>
          </p:nvSpPr>
          <p:spPr>
            <a:xfrm rot="18830780">
              <a:off x="10159652" y="912280"/>
              <a:ext cx="1178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Environment</a:t>
              </a:r>
              <a:endParaRPr lang="en-US" sz="1200" dirty="0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7EA8EC4A-EA14-B7D6-21B1-CD24D76C8595}"/>
                </a:ext>
              </a:extLst>
            </p:cNvPr>
            <p:cNvSpPr txBox="1"/>
            <p:nvPr/>
          </p:nvSpPr>
          <p:spPr>
            <a:xfrm>
              <a:off x="10821495" y="3702151"/>
              <a:ext cx="1189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/>
                <a:t>Total supply of natural inputs</a:t>
              </a:r>
              <a:endParaRPr lang="en-US" sz="1200" i="1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9FAAEBBE-C022-74C0-3269-A7A428FAE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7121" y="1113832"/>
              <a:ext cx="0" cy="5006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595927BC-28CE-7399-3FE3-885535A40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7121" y="2706357"/>
              <a:ext cx="0" cy="30773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982D5D5B-FB3F-EF2B-9700-DCBB0ECC2A2C}"/>
                </a:ext>
              </a:extLst>
            </p:cNvPr>
            <p:cNvSpPr txBox="1"/>
            <p:nvPr/>
          </p:nvSpPr>
          <p:spPr>
            <a:xfrm>
              <a:off x="10821495" y="4510400"/>
              <a:ext cx="132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/>
                <a:t>Total generation of residuals</a:t>
              </a:r>
              <a:endParaRPr lang="en-US" sz="1200" i="1" dirty="0"/>
            </a:p>
          </p:txBody>
        </p: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59DF5116-B9D8-EC6B-D45E-269AA95B3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9553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EF6E04C2-E55E-8492-436E-6CED9D2CC50E}"/>
                </a:ext>
              </a:extLst>
            </p:cNvPr>
            <p:cNvSpPr/>
            <p:nvPr/>
          </p:nvSpPr>
          <p:spPr>
            <a:xfrm>
              <a:off x="8024795" y="4535340"/>
              <a:ext cx="652296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Resid.hh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013C49B3-EBAF-E6B0-317D-B669DF218ADE}"/>
                    </a:ext>
                  </a:extLst>
                </p:cNvPr>
                <p:cNvSpPr txBox="1"/>
                <p:nvPr/>
              </p:nvSpPr>
              <p:spPr>
                <a:xfrm>
                  <a:off x="8110436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013C49B3-EBAF-E6B0-317D-B669DF218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436" y="4031778"/>
                  <a:ext cx="55345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D21A6BF8-4F14-FEB6-014F-26ED9FFD6A74}"/>
                    </a:ext>
                  </a:extLst>
                </p:cNvPr>
                <p:cNvSpPr txBox="1"/>
                <p:nvPr/>
              </p:nvSpPr>
              <p:spPr>
                <a:xfrm>
                  <a:off x="8734298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D21A6BF8-4F14-FEB6-014F-26ED9FFD6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98" y="4031778"/>
                  <a:ext cx="553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8A27D77B-DD5A-D03B-DCB6-CF0708766386}"/>
                    </a:ext>
                  </a:extLst>
                </p:cNvPr>
                <p:cNvSpPr txBox="1"/>
                <p:nvPr/>
              </p:nvSpPr>
              <p:spPr>
                <a:xfrm>
                  <a:off x="8110436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8A27D77B-DD5A-D03B-DCB6-CF0708766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436" y="3031250"/>
                  <a:ext cx="55345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80CC1E4-295D-66A4-BCF5-10A7C8557113}"/>
                    </a:ext>
                  </a:extLst>
                </p:cNvPr>
                <p:cNvSpPr txBox="1"/>
                <p:nvPr/>
              </p:nvSpPr>
              <p:spPr>
                <a:xfrm>
                  <a:off x="8734298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80CC1E4-295D-66A4-BCF5-10A7C8557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98" y="3031250"/>
                  <a:ext cx="55345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3519D94D-7997-B911-117E-9C6E96186276}"/>
                    </a:ext>
                  </a:extLst>
                </p:cNvPr>
                <p:cNvSpPr txBox="1"/>
                <p:nvPr/>
              </p:nvSpPr>
              <p:spPr>
                <a:xfrm>
                  <a:off x="9462852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3519D94D-7997-B911-117E-9C6E96186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4031778"/>
                  <a:ext cx="55345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AE297857-68B7-A423-9600-D85E18EFAFBB}"/>
                    </a:ext>
                  </a:extLst>
                </p:cNvPr>
                <p:cNvSpPr txBox="1"/>
                <p:nvPr/>
              </p:nvSpPr>
              <p:spPr>
                <a:xfrm>
                  <a:off x="9462852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AE297857-68B7-A423-9600-D85E18EFA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3031250"/>
                  <a:ext cx="55345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sellaDiTesto 74">
                  <a:extLst>
                    <a:ext uri="{FF2B5EF4-FFF2-40B4-BE49-F238E27FC236}">
                      <a16:creationId xmlns:a16="http://schemas.microsoft.com/office/drawing/2014/main" id="{E267A271-1B02-5D92-45D4-B3F887DE512D}"/>
                    </a:ext>
                  </a:extLst>
                </p:cNvPr>
                <p:cNvSpPr txBox="1"/>
                <p:nvPr/>
              </p:nvSpPr>
              <p:spPr>
                <a:xfrm>
                  <a:off x="9462852" y="4702625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5" name="CasellaDiTesto 74">
                  <a:extLst>
                    <a:ext uri="{FF2B5EF4-FFF2-40B4-BE49-F238E27FC236}">
                      <a16:creationId xmlns:a16="http://schemas.microsoft.com/office/drawing/2014/main" id="{E267A271-1B02-5D92-45D4-B3F887DE5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4702625"/>
                  <a:ext cx="5534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sellaDiTesto 75">
                  <a:extLst>
                    <a:ext uri="{FF2B5EF4-FFF2-40B4-BE49-F238E27FC236}">
                      <a16:creationId xmlns:a16="http://schemas.microsoft.com/office/drawing/2014/main" id="{5596C340-1615-14DA-5E0A-33C27A89FE5C}"/>
                    </a:ext>
                  </a:extLst>
                </p:cNvPr>
                <p:cNvSpPr txBox="1"/>
                <p:nvPr/>
              </p:nvSpPr>
              <p:spPr>
                <a:xfrm>
                  <a:off x="6117586" y="4728847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6" name="CasellaDiTesto 75">
                  <a:extLst>
                    <a:ext uri="{FF2B5EF4-FFF2-40B4-BE49-F238E27FC236}">
                      <a16:creationId xmlns:a16="http://schemas.microsoft.com/office/drawing/2014/main" id="{5596C340-1615-14DA-5E0A-33C27A89F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586" y="4728847"/>
                  <a:ext cx="553450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sellaDiTesto 76">
                  <a:extLst>
                    <a:ext uri="{FF2B5EF4-FFF2-40B4-BE49-F238E27FC236}">
                      <a16:creationId xmlns:a16="http://schemas.microsoft.com/office/drawing/2014/main" id="{DF449A28-3099-ED0E-3123-B716CA410292}"/>
                    </a:ext>
                  </a:extLst>
                </p:cNvPr>
                <p:cNvSpPr txBox="1"/>
                <p:nvPr/>
              </p:nvSpPr>
              <p:spPr>
                <a:xfrm>
                  <a:off x="7231972" y="5398789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7" name="CasellaDiTesto 76">
                  <a:extLst>
                    <a:ext uri="{FF2B5EF4-FFF2-40B4-BE49-F238E27FC236}">
                      <a16:creationId xmlns:a16="http://schemas.microsoft.com/office/drawing/2014/main" id="{DF449A28-3099-ED0E-3123-B716CA410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72" y="5398789"/>
                  <a:ext cx="5534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2520F0C4-EDE9-E732-B607-4975A319BD6A}"/>
                    </a:ext>
                  </a:extLst>
                </p:cNvPr>
                <p:cNvSpPr txBox="1"/>
                <p:nvPr/>
              </p:nvSpPr>
              <p:spPr>
                <a:xfrm>
                  <a:off x="8110436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2520F0C4-EDE9-E732-B607-4975A319B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436" y="5375091"/>
                  <a:ext cx="55345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4A845F3F-24A2-2887-439A-0DE41FF48E62}"/>
                    </a:ext>
                  </a:extLst>
                </p:cNvPr>
                <p:cNvSpPr txBox="1"/>
                <p:nvPr/>
              </p:nvSpPr>
              <p:spPr>
                <a:xfrm>
                  <a:off x="8734298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4A845F3F-24A2-2887-439A-0DE41FF48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98" y="5375091"/>
                  <a:ext cx="55345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458A7828-D641-DBBB-A909-AFF58C498367}"/>
                    </a:ext>
                  </a:extLst>
                </p:cNvPr>
                <p:cNvSpPr txBox="1"/>
                <p:nvPr/>
              </p:nvSpPr>
              <p:spPr>
                <a:xfrm>
                  <a:off x="9462852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458A7828-D641-DBBB-A909-AFF58C498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5375091"/>
                  <a:ext cx="55345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98024A2C-57C9-86FB-CF56-C715082D9D66}"/>
                    </a:ext>
                  </a:extLst>
                </p:cNvPr>
                <p:cNvSpPr txBox="1"/>
                <p:nvPr/>
              </p:nvSpPr>
              <p:spPr>
                <a:xfrm>
                  <a:off x="10236562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98024A2C-57C9-86FB-CF56-C715082D9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562" y="3031250"/>
                  <a:ext cx="55345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506D9A7B-BCBD-14A0-8653-B2398C05A9D2}"/>
                    </a:ext>
                  </a:extLst>
                </p:cNvPr>
                <p:cNvSpPr txBox="1"/>
                <p:nvPr/>
              </p:nvSpPr>
              <p:spPr>
                <a:xfrm>
                  <a:off x="10236562" y="195728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506D9A7B-BCBD-14A0-8653-B2398C05A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562" y="1957281"/>
                  <a:ext cx="55345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88170B9E-BE15-52E8-5C3B-264F4BEA92EE}"/>
                    </a:ext>
                  </a:extLst>
                </p:cNvPr>
                <p:cNvSpPr txBox="1"/>
                <p:nvPr/>
              </p:nvSpPr>
              <p:spPr>
                <a:xfrm>
                  <a:off x="10236562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88170B9E-BE15-52E8-5C3B-264F4BEA9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562" y="5375091"/>
                  <a:ext cx="55345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262101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C79AE2-A261-ACA8-C24E-44AE0584817F}"/>
              </a:ext>
            </a:extLst>
          </p:cNvPr>
          <p:cNvSpPr txBox="1"/>
          <p:nvPr/>
        </p:nvSpPr>
        <p:spPr>
          <a:xfrm>
            <a:off x="402400" y="1552015"/>
            <a:ext cx="1102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Physical statistics, balances and accounts provide information on supply and use of physical flows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Physical statistics</a:t>
            </a:r>
            <a:br>
              <a:rPr lang="en-US" sz="1400" dirty="0"/>
            </a:br>
            <a:r>
              <a:rPr lang="en-US" sz="1400" dirty="0"/>
              <a:t>collection of data on production, imports, exports and domestic use of products based on specific surveys and from using, for example, business statistics and international trade statistics.</a:t>
            </a:r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Physical balances</a:t>
            </a:r>
            <a:br>
              <a:rPr lang="en-US" sz="1400" dirty="0"/>
            </a:br>
            <a:r>
              <a:rPr lang="en-US" sz="1400" dirty="0"/>
              <a:t>Reorganization of basic statistics by confronting and consolidating supply and use, and by highlighting the transformation of physical flows within the economy (example: IEA energy balances)</a:t>
            </a:r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Physical accounts</a:t>
            </a:r>
            <a:br>
              <a:rPr lang="en-US" sz="1400" dirty="0"/>
            </a:br>
            <a:r>
              <a:rPr lang="en-US" sz="1400" dirty="0"/>
              <a:t>they primarily use national accounts classifications and definitions, and can be seen as a further reorganization and broadening of scope of physical flows statistics. Both balances and energy accounts apply the principle that supply equals use; however, supply and use are defined in different ways in these two systems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071892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D38B2E-334A-60E2-449E-D56989777272}"/>
              </a:ext>
            </a:extLst>
          </p:cNvPr>
          <p:cNvSpPr txBox="1"/>
          <p:nvPr/>
        </p:nvSpPr>
        <p:spPr>
          <a:xfrm>
            <a:off x="402400" y="1552015"/>
            <a:ext cx="415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Classification of natural inputs and residuals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9140FF-74E2-96CF-6B38-0F628B227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44" y="260222"/>
            <a:ext cx="4403903" cy="60861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1627B2-981B-E80E-CC69-AEDC3DEF6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7" y="2438202"/>
            <a:ext cx="5181149" cy="39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585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5.5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Integrated Economic-Physical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20AD45-513A-DBAC-FD74-8C4A7C0CB7AF}"/>
              </a:ext>
            </a:extLst>
          </p:cNvPr>
          <p:cNvSpPr txBox="1"/>
          <p:nvPr/>
        </p:nvSpPr>
        <p:spPr>
          <a:xfrm>
            <a:off x="402399" y="1502688"/>
            <a:ext cx="55270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Hybrid or Environmentally Extended SUT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SUTs in monetary and physical units can be </a:t>
            </a:r>
            <a:r>
              <a:rPr lang="en-US" sz="1400" b="1" dirty="0">
                <a:solidFill>
                  <a:schemeClr val="accent2"/>
                </a:solidFill>
              </a:rPr>
              <a:t>combined</a:t>
            </a:r>
            <a:r>
              <a:rPr lang="en-US" sz="1400" dirty="0"/>
              <a:t> for a variety of analyses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Collection of both economic and environmental data in a consistent set of SUTs is sometimes referred to as the </a:t>
            </a:r>
            <a:r>
              <a:rPr lang="en-US" sz="1400" b="1" dirty="0">
                <a:solidFill>
                  <a:schemeClr val="accent2"/>
                </a:solidFill>
              </a:rPr>
              <a:t>National Accounting Matrices with Environmental Accounts (NAMEA)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Physical SUTs alone have a limited potential in modelling shocks (non-material side of production activities is missing)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combining monetary and physical data, these should be </a:t>
            </a:r>
            <a:r>
              <a:rPr lang="en-US" sz="1400" b="1" dirty="0">
                <a:solidFill>
                  <a:schemeClr val="accent2"/>
                </a:solidFill>
              </a:rPr>
              <a:t>consistently</a:t>
            </a:r>
            <a:r>
              <a:rPr lang="en-US" sz="1400" dirty="0"/>
              <a:t> defined with the </a:t>
            </a:r>
            <a:r>
              <a:rPr lang="en-US" sz="1400" b="1" dirty="0">
                <a:solidFill>
                  <a:schemeClr val="accent2"/>
                </a:solidFill>
              </a:rPr>
              <a:t>same aggregation level </a:t>
            </a:r>
            <a:r>
              <a:rPr lang="en-US" sz="1400" dirty="0"/>
              <a:t>in terms of products and technologies.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Monetary and physical data can be combined in </a:t>
            </a:r>
            <a:r>
              <a:rPr lang="en-US" sz="1400" b="1" dirty="0">
                <a:solidFill>
                  <a:schemeClr val="accent2"/>
                </a:solidFill>
              </a:rPr>
              <a:t>many different ways</a:t>
            </a:r>
            <a:r>
              <a:rPr lang="en-US" sz="1400" dirty="0"/>
              <a:t>, also based on a </a:t>
            </a:r>
            <a:r>
              <a:rPr lang="en-US" sz="1400" b="1" dirty="0">
                <a:solidFill>
                  <a:schemeClr val="accent2"/>
                </a:solidFill>
              </a:rPr>
              <a:t>limited set of information</a:t>
            </a:r>
            <a:r>
              <a:rPr lang="en-US" sz="1400" dirty="0"/>
              <a:t>, depending on the most urgent issue to be addressed.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Considering one country in one defined year, the so-called </a:t>
            </a:r>
            <a:r>
              <a:rPr lang="en-US" sz="1400" b="1" dirty="0">
                <a:solidFill>
                  <a:schemeClr val="accent2"/>
                </a:solidFill>
              </a:rPr>
              <a:t>Environmentally-Extended Supply and Use Table </a:t>
            </a:r>
            <a:r>
              <a:rPr lang="en-US" sz="1400" dirty="0"/>
              <a:t>can be schematized as follows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F82E9AA2-7A4C-189A-2E53-A92DD9F0F34B}"/>
                  </a:ext>
                </a:extLst>
              </p:cNvPr>
              <p:cNvSpPr/>
              <p:nvPr/>
            </p:nvSpPr>
            <p:spPr>
              <a:xfrm>
                <a:off x="9537952" y="5249692"/>
                <a:ext cx="733554" cy="46402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F82E9AA2-7A4C-189A-2E53-A92DD9F0F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952" y="5249692"/>
                <a:ext cx="733554" cy="464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7F7609EC-AF38-6C9A-FD47-A8DBB5EBD551}"/>
                  </a:ext>
                </a:extLst>
              </p:cNvPr>
              <p:cNvSpPr/>
              <p:nvPr/>
            </p:nvSpPr>
            <p:spPr>
              <a:xfrm>
                <a:off x="8069539" y="5704375"/>
                <a:ext cx="733554" cy="4936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Imports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𝐢𝐦𝐩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7F7609EC-AF38-6C9A-FD47-A8DBB5EB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539" y="5704375"/>
                <a:ext cx="733554" cy="493656"/>
              </a:xfrm>
              <a:prstGeom prst="rect">
                <a:avLst/>
              </a:prstGeom>
              <a:blipFill>
                <a:blip r:embed="rId4"/>
                <a:stretch>
                  <a:fillRect l="-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C323A0DA-8B91-1540-38BD-B093366D00C9}"/>
                  </a:ext>
                </a:extLst>
              </p:cNvPr>
              <p:cNvSpPr/>
              <p:nvPr/>
            </p:nvSpPr>
            <p:spPr>
              <a:xfrm>
                <a:off x="8803093" y="5241940"/>
                <a:ext cx="733554" cy="4717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C323A0DA-8B91-1540-38BD-B093366D0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5241940"/>
                <a:ext cx="733554" cy="47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DBFEC1A2-01CE-2403-F4CB-EB1969DCE3D1}"/>
                  </a:ext>
                </a:extLst>
              </p:cNvPr>
              <p:cNvSpPr/>
              <p:nvPr/>
            </p:nvSpPr>
            <p:spPr>
              <a:xfrm>
                <a:off x="8803093" y="4748285"/>
                <a:ext cx="733554" cy="4839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Nat. res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DBFEC1A2-01CE-2403-F4CB-EB1969DCE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4748285"/>
                <a:ext cx="733554" cy="483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E253A19-08BA-F991-C741-058EB60C01A6}"/>
                  </a:ext>
                </a:extLst>
              </p:cNvPr>
              <p:cNvSpPr/>
              <p:nvPr/>
            </p:nvSpPr>
            <p:spPr>
              <a:xfrm>
                <a:off x="8803093" y="4089469"/>
                <a:ext cx="733554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E253A19-08BA-F991-C741-058EB60C0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4089469"/>
                <a:ext cx="733554" cy="649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2C2ED56-8593-FC90-64F8-986F903BE247}"/>
                  </a:ext>
                </a:extLst>
              </p:cNvPr>
              <p:cNvSpPr/>
              <p:nvPr/>
            </p:nvSpPr>
            <p:spPr>
              <a:xfrm>
                <a:off x="9536505" y="2619238"/>
                <a:ext cx="733697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Other cons. </a:t>
                </a:r>
                <a:r>
                  <a:rPr lang="it-IT" sz="1100" dirty="0" err="1">
                    <a:solidFill>
                      <a:schemeClr val="tx1"/>
                    </a:solidFill>
                  </a:rPr>
                  <a:t>cat</a:t>
                </a:r>
                <a:endParaRPr lang="it-IT" sz="11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  <a:endParaRPr lang="it-IT" sz="11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2C2ED56-8593-FC90-64F8-986F903BE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05" y="2619238"/>
                <a:ext cx="733697" cy="735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>
            <a:extLst>
              <a:ext uri="{FF2B5EF4-FFF2-40B4-BE49-F238E27FC236}">
                <a16:creationId xmlns:a16="http://schemas.microsoft.com/office/drawing/2014/main" id="{F0FD5E94-513B-010A-CA6B-04C349333740}"/>
              </a:ext>
            </a:extLst>
          </p:cNvPr>
          <p:cNvSpPr/>
          <p:nvPr/>
        </p:nvSpPr>
        <p:spPr>
          <a:xfrm>
            <a:off x="10273649" y="2619238"/>
            <a:ext cx="694788" cy="7351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Exports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01189EF-CA70-93F1-FCB3-06CA13666CC5}"/>
                  </a:ext>
                </a:extLst>
              </p:cNvPr>
              <p:cNvSpPr/>
              <p:nvPr/>
            </p:nvSpPr>
            <p:spPr>
              <a:xfrm>
                <a:off x="8067978" y="3354355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Make Table</a:t>
                </a:r>
              </a:p>
              <a:p>
                <a:pPr algn="ctr"/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01189EF-CA70-93F1-FCB3-06CA13666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978" y="3354355"/>
                <a:ext cx="735115" cy="735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521EC73-A4D8-F65B-7A77-99BD568A4E0E}"/>
                  </a:ext>
                </a:extLst>
              </p:cNvPr>
              <p:cNvSpPr/>
              <p:nvPr/>
            </p:nvSpPr>
            <p:spPr>
              <a:xfrm>
                <a:off x="8803093" y="2619237"/>
                <a:ext cx="735119" cy="735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Use Table</a:t>
                </a:r>
              </a:p>
              <a:p>
                <a:pPr algn="ctr"/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521EC73-A4D8-F65B-7A77-99BD568A4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2619237"/>
                <a:ext cx="735119" cy="735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C260BE-AB74-01A2-40AB-20ADB3F6E79F}"/>
              </a:ext>
            </a:extLst>
          </p:cNvPr>
          <p:cNvSpPr txBox="1"/>
          <p:nvPr/>
        </p:nvSpPr>
        <p:spPr>
          <a:xfrm>
            <a:off x="6841116" y="2848295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Commodities</a:t>
            </a:r>
            <a:endParaRPr lang="en-US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66B531-D048-E20B-C309-E0A6BD7E380B}"/>
              </a:ext>
            </a:extLst>
          </p:cNvPr>
          <p:cNvSpPr txBox="1"/>
          <p:nvPr/>
        </p:nvSpPr>
        <p:spPr>
          <a:xfrm>
            <a:off x="6841116" y="3583412"/>
            <a:ext cx="1128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Activities</a:t>
            </a:r>
            <a:endParaRPr lang="en-US" sz="1200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F95086E-DED1-7926-C62E-668731395492}"/>
              </a:ext>
            </a:extLst>
          </p:cNvPr>
          <p:cNvCxnSpPr>
            <a:cxnSpLocks/>
          </p:cNvCxnSpPr>
          <p:nvPr/>
        </p:nvCxnSpPr>
        <p:spPr>
          <a:xfrm flipV="1">
            <a:off x="9536647" y="2565267"/>
            <a:ext cx="0" cy="36327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F4BC2CD-90F8-D86A-5242-7D463E2B4F8C}"/>
              </a:ext>
            </a:extLst>
          </p:cNvPr>
          <p:cNvCxnSpPr>
            <a:cxnSpLocks/>
          </p:cNvCxnSpPr>
          <p:nvPr/>
        </p:nvCxnSpPr>
        <p:spPr>
          <a:xfrm>
            <a:off x="8060861" y="3354352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CF2B4C5-0AB6-E7F7-6950-F6AA6B4A2168}"/>
              </a:ext>
            </a:extLst>
          </p:cNvPr>
          <p:cNvCxnSpPr>
            <a:cxnSpLocks/>
          </p:cNvCxnSpPr>
          <p:nvPr/>
        </p:nvCxnSpPr>
        <p:spPr>
          <a:xfrm flipV="1">
            <a:off x="8060861" y="2144858"/>
            <a:ext cx="0" cy="405317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FBAF672-8B11-755E-C514-CF77B0FCEA1D}"/>
              </a:ext>
            </a:extLst>
          </p:cNvPr>
          <p:cNvCxnSpPr>
            <a:cxnSpLocks/>
          </p:cNvCxnSpPr>
          <p:nvPr/>
        </p:nvCxnSpPr>
        <p:spPr>
          <a:xfrm>
            <a:off x="7056918" y="2619235"/>
            <a:ext cx="391151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C5DD401-20A3-2C60-FBB2-521F9FD04E9B}"/>
              </a:ext>
            </a:extLst>
          </p:cNvPr>
          <p:cNvSpPr txBox="1"/>
          <p:nvPr/>
        </p:nvSpPr>
        <p:spPr>
          <a:xfrm>
            <a:off x="6694628" y="5724810"/>
            <a:ext cx="121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Rest of the world</a:t>
            </a:r>
            <a:endParaRPr lang="en-US" sz="12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5653064-0377-8812-9DC8-5E0FA8F0D99F}"/>
              </a:ext>
            </a:extLst>
          </p:cNvPr>
          <p:cNvSpPr txBox="1"/>
          <p:nvPr/>
        </p:nvSpPr>
        <p:spPr>
          <a:xfrm>
            <a:off x="7906742" y="2275645"/>
            <a:ext cx="1000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Comms</a:t>
            </a:r>
            <a:endParaRPr lang="en-US" sz="12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2DF349A-E67C-C59D-ED2E-2C3667B956B1}"/>
              </a:ext>
            </a:extLst>
          </p:cNvPr>
          <p:cNvSpPr txBox="1"/>
          <p:nvPr/>
        </p:nvSpPr>
        <p:spPr>
          <a:xfrm>
            <a:off x="8875709" y="2270851"/>
            <a:ext cx="59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Acts.</a:t>
            </a:r>
            <a:endParaRPr lang="en-US" sz="12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C71F986-4B39-E053-FD3A-B8920337E437}"/>
              </a:ext>
            </a:extLst>
          </p:cNvPr>
          <p:cNvSpPr txBox="1"/>
          <p:nvPr/>
        </p:nvSpPr>
        <p:spPr>
          <a:xfrm>
            <a:off x="6428793" y="4270592"/>
            <a:ext cx="1540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Factors of production</a:t>
            </a:r>
            <a:endParaRPr lang="en-US" sz="1200" i="1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D8E6FEF-7990-E6C1-7959-A1BEBA315955}"/>
              </a:ext>
            </a:extLst>
          </p:cNvPr>
          <p:cNvCxnSpPr>
            <a:cxnSpLocks/>
          </p:cNvCxnSpPr>
          <p:nvPr/>
        </p:nvCxnSpPr>
        <p:spPr>
          <a:xfrm flipV="1">
            <a:off x="10274669" y="2565267"/>
            <a:ext cx="0" cy="36327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5D78650-DBE2-5CA3-A54E-2AC63C3CB1E0}"/>
              </a:ext>
            </a:extLst>
          </p:cNvPr>
          <p:cNvCxnSpPr>
            <a:cxnSpLocks/>
          </p:cNvCxnSpPr>
          <p:nvPr/>
        </p:nvCxnSpPr>
        <p:spPr>
          <a:xfrm>
            <a:off x="8060861" y="4089469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F2B0137-921F-55B1-A0C6-8194CD353A7B}"/>
              </a:ext>
            </a:extLst>
          </p:cNvPr>
          <p:cNvCxnSpPr>
            <a:cxnSpLocks/>
          </p:cNvCxnSpPr>
          <p:nvPr/>
        </p:nvCxnSpPr>
        <p:spPr>
          <a:xfrm>
            <a:off x="8060861" y="4738617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C884F0F-B1AE-F926-E9D5-6CC5F595964F}"/>
              </a:ext>
            </a:extLst>
          </p:cNvPr>
          <p:cNvSpPr txBox="1"/>
          <p:nvPr/>
        </p:nvSpPr>
        <p:spPr>
          <a:xfrm>
            <a:off x="9570319" y="2270850"/>
            <a:ext cx="1434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Cons. categories</a:t>
            </a:r>
            <a:endParaRPr lang="en-US" sz="1200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A9573C7-BA8D-79E9-480E-EB82E70ACF3D}"/>
              </a:ext>
            </a:extLst>
          </p:cNvPr>
          <p:cNvSpPr/>
          <p:nvPr/>
        </p:nvSpPr>
        <p:spPr>
          <a:xfrm>
            <a:off x="10181478" y="1482768"/>
            <a:ext cx="1320435" cy="276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Monetary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B369355-C335-93F9-166D-3F9273BD0268}"/>
              </a:ext>
            </a:extLst>
          </p:cNvPr>
          <p:cNvSpPr/>
          <p:nvPr/>
        </p:nvSpPr>
        <p:spPr>
          <a:xfrm>
            <a:off x="10181478" y="1805003"/>
            <a:ext cx="1320435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Physical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EE0BFA2-8537-1436-E460-F7CD41F7228F}"/>
              </a:ext>
            </a:extLst>
          </p:cNvPr>
          <p:cNvSpPr txBox="1"/>
          <p:nvPr/>
        </p:nvSpPr>
        <p:spPr>
          <a:xfrm>
            <a:off x="6585076" y="4851779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Satellite accounts</a:t>
            </a:r>
            <a:endParaRPr lang="en-US" sz="1200" i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4CC628A-95D2-828A-2F7D-1280BC9A541D}"/>
              </a:ext>
            </a:extLst>
          </p:cNvPr>
          <p:cNvSpPr txBox="1"/>
          <p:nvPr/>
        </p:nvSpPr>
        <p:spPr>
          <a:xfrm>
            <a:off x="6585076" y="5333220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Residuals</a:t>
            </a:r>
            <a:endParaRPr lang="en-US" sz="1200" i="1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1A8E8EE-DCEC-5C09-7303-8653ECA4FA49}"/>
              </a:ext>
            </a:extLst>
          </p:cNvPr>
          <p:cNvCxnSpPr>
            <a:cxnSpLocks/>
          </p:cNvCxnSpPr>
          <p:nvPr/>
        </p:nvCxnSpPr>
        <p:spPr>
          <a:xfrm>
            <a:off x="8060861" y="5243728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8437242E-CEFA-5022-B209-981A6FECF381}"/>
              </a:ext>
            </a:extLst>
          </p:cNvPr>
          <p:cNvCxnSpPr>
            <a:cxnSpLocks/>
          </p:cNvCxnSpPr>
          <p:nvPr/>
        </p:nvCxnSpPr>
        <p:spPr>
          <a:xfrm>
            <a:off x="8060861" y="5704375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8798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r>
              <a:rPr lang="en-US" sz="2000" dirty="0">
                <a:latin typeface="Open Sans"/>
              </a:rPr>
              <a:t>Acquire the basic knowledge of </a:t>
            </a:r>
            <a:r>
              <a:rPr lang="en-US" sz="2000" b="1" dirty="0">
                <a:latin typeface="Open Sans"/>
              </a:rPr>
              <a:t>Systems of National Accounts </a:t>
            </a:r>
            <a:r>
              <a:rPr lang="en-US" sz="2000" dirty="0">
                <a:latin typeface="Open Sans"/>
              </a:rPr>
              <a:t>(SNA)</a:t>
            </a:r>
          </a:p>
          <a:p>
            <a:r>
              <a:rPr lang="en-US" sz="2000" dirty="0">
                <a:latin typeface="Open Sans"/>
              </a:rPr>
              <a:t>Understand the fundamental structure of </a:t>
            </a:r>
            <a:r>
              <a:rPr lang="en-US" sz="2000" b="1" dirty="0">
                <a:latin typeface="Open Sans"/>
              </a:rPr>
              <a:t>national economic and environmental accounts</a:t>
            </a:r>
          </a:p>
          <a:p>
            <a:r>
              <a:rPr lang="en-US" sz="2000" dirty="0">
                <a:latin typeface="Open Sans"/>
              </a:rPr>
              <a:t>Get to know about </a:t>
            </a:r>
            <a:r>
              <a:rPr lang="en-US" sz="2000" b="1" dirty="0">
                <a:latin typeface="Open Sans"/>
              </a:rPr>
              <a:t>standard classifications </a:t>
            </a:r>
            <a:r>
              <a:rPr lang="en-US" sz="2000" dirty="0">
                <a:latin typeface="Open Sans"/>
              </a:rPr>
              <a:t>and</a:t>
            </a:r>
            <a:r>
              <a:rPr lang="en-US" sz="2000" b="1" dirty="0">
                <a:latin typeface="Open Sans"/>
              </a:rPr>
              <a:t> conventions </a:t>
            </a:r>
            <a:r>
              <a:rPr lang="en-US" sz="2000" dirty="0">
                <a:latin typeface="Open Sans"/>
              </a:rPr>
              <a:t>of industrial activities</a:t>
            </a:r>
          </a:p>
          <a:p>
            <a:r>
              <a:rPr lang="en-US" sz="2000" dirty="0">
                <a:latin typeface="Open Sans"/>
              </a:rPr>
              <a:t>Get to know about </a:t>
            </a:r>
            <a:r>
              <a:rPr lang="en-US" sz="2000" b="1" dirty="0">
                <a:latin typeface="Open Sans"/>
              </a:rPr>
              <a:t>available datasets and tools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5.6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Multi-Regional Models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E1C733C-972F-D3B2-DE8E-A5B0248B9597}"/>
                  </a:ext>
                </a:extLst>
              </p:cNvPr>
              <p:cNvSpPr txBox="1"/>
              <p:nvPr/>
            </p:nvSpPr>
            <p:spPr>
              <a:xfrm>
                <a:off x="402398" y="1536229"/>
                <a:ext cx="3743843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Basic structure of </a:t>
                </a:r>
                <a:r>
                  <a:rPr lang="en-US" sz="1600" b="1" dirty="0" err="1"/>
                  <a:t>Isard</a:t>
                </a:r>
                <a:r>
                  <a:rPr lang="en-US" sz="1600" b="1" dirty="0"/>
                  <a:t> MRSUT with environmental extensions</a:t>
                </a:r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Considering a system composed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regions (2 in the figure), </a:t>
                </a:r>
                <a:r>
                  <a:rPr lang="en-US" sz="1400" i="1" dirty="0"/>
                  <a:t>c</a:t>
                </a:r>
                <a:r>
                  <a:rPr lang="en-US" sz="1400" dirty="0"/>
                  <a:t> commodities and </a:t>
                </a:r>
                <a:r>
                  <a:rPr lang="en-US" sz="1400" i="1" dirty="0"/>
                  <a:t>a</a:t>
                </a:r>
                <a:r>
                  <a:rPr lang="en-US" sz="1400" dirty="0"/>
                  <a:t> activities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Standard single region tables are expanded to include other regions, tracking flows of interregional trades of products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expanded accounting system is handled exactly as for the single region systems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Isard</a:t>
                </a:r>
                <a:r>
                  <a:rPr lang="en-US" sz="1400" dirty="0"/>
                  <a:t>-type tables in the figure</a:t>
                </a: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E1C733C-972F-D3B2-DE8E-A5B0248B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8" y="1536229"/>
                <a:ext cx="3743843" cy="3570208"/>
              </a:xfrm>
              <a:prstGeom prst="rect">
                <a:avLst/>
              </a:prstGeom>
              <a:blipFill>
                <a:blip r:embed="rId3"/>
                <a:stretch>
                  <a:fillRect l="-814" t="-512" r="-1629" b="-8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tangolo 73">
            <a:extLst>
              <a:ext uri="{FF2B5EF4-FFF2-40B4-BE49-F238E27FC236}">
                <a16:creationId xmlns:a16="http://schemas.microsoft.com/office/drawing/2014/main" id="{5A1DB75F-BB25-F7BE-30F4-3ECBCFE09971}"/>
              </a:ext>
            </a:extLst>
          </p:cNvPr>
          <p:cNvSpPr/>
          <p:nvPr/>
        </p:nvSpPr>
        <p:spPr>
          <a:xfrm>
            <a:off x="10231170" y="215508"/>
            <a:ext cx="1320435" cy="276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Monetary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691DE0D4-C274-B4F5-E331-D4FC54F96D84}"/>
              </a:ext>
            </a:extLst>
          </p:cNvPr>
          <p:cNvSpPr/>
          <p:nvPr/>
        </p:nvSpPr>
        <p:spPr>
          <a:xfrm>
            <a:off x="10231170" y="537743"/>
            <a:ext cx="1320435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Physical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F76487CC-7752-B85E-76A7-8B1A99494D30}"/>
              </a:ext>
            </a:extLst>
          </p:cNvPr>
          <p:cNvGrpSpPr/>
          <p:nvPr/>
        </p:nvGrpSpPr>
        <p:grpSpPr>
          <a:xfrm>
            <a:off x="5387903" y="1052899"/>
            <a:ext cx="6091805" cy="5144720"/>
            <a:chOff x="4472830" y="251911"/>
            <a:chExt cx="6876250" cy="5807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2ECBED1D-A3EF-81F1-D329-6CF7C4EBEBAA}"/>
                    </a:ext>
                  </a:extLst>
                </p:cNvPr>
                <p:cNvSpPr/>
                <p:nvPr/>
              </p:nvSpPr>
              <p:spPr>
                <a:xfrm>
                  <a:off x="9842828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𝐑𝐘</m:t>
                          </m:r>
                        </m:sub>
                      </m:sSub>
                    </m:oMath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2ECBED1D-A3EF-81F1-D329-6CF7C4EBEB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2828" y="5478188"/>
                  <a:ext cx="741193" cy="580932"/>
                </a:xfrm>
                <a:prstGeom prst="rect">
                  <a:avLst/>
                </a:prstGeom>
                <a:blipFill>
                  <a:blip r:embed="rId4"/>
                  <a:stretch>
                    <a:fillRect t="-7059" r="-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B422030E-7C76-C1D9-C36D-249261F8DF27}"/>
                    </a:ext>
                  </a:extLst>
                </p:cNvPr>
                <p:cNvSpPr/>
                <p:nvPr/>
              </p:nvSpPr>
              <p:spPr>
                <a:xfrm>
                  <a:off x="10574961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𝐑𝐘</m:t>
                          </m:r>
                        </m:sub>
                      </m:sSub>
                    </m:oMath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B422030E-7C76-C1D9-C36D-249261F8DF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4961" y="5478188"/>
                  <a:ext cx="741193" cy="580932"/>
                </a:xfrm>
                <a:prstGeom prst="rect">
                  <a:avLst/>
                </a:prstGeom>
                <a:blipFill>
                  <a:blip r:embed="rId5"/>
                  <a:stretch>
                    <a:fillRect t="-7059" r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A3D0975C-48FD-5616-4164-1974447B50E4}"/>
                    </a:ext>
                  </a:extLst>
                </p:cNvPr>
                <p:cNvSpPr/>
                <p:nvPr/>
              </p:nvSpPr>
              <p:spPr>
                <a:xfrm>
                  <a:off x="8071223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A3D0975C-48FD-5616-4164-1974447B5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223" y="5478188"/>
                  <a:ext cx="741193" cy="580932"/>
                </a:xfrm>
                <a:prstGeom prst="rect">
                  <a:avLst/>
                </a:prstGeom>
                <a:blipFill>
                  <a:blip r:embed="rId6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035A7A58-713C-F58B-CD89-938415476ABD}"/>
                    </a:ext>
                  </a:extLst>
                </p:cNvPr>
                <p:cNvSpPr/>
                <p:nvPr/>
              </p:nvSpPr>
              <p:spPr>
                <a:xfrm>
                  <a:off x="8808597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035A7A58-713C-F58B-CD89-938415476A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8597" y="5478188"/>
                  <a:ext cx="741193" cy="580932"/>
                </a:xfrm>
                <a:prstGeom prst="rect">
                  <a:avLst/>
                </a:prstGeom>
                <a:blipFill>
                  <a:blip r:embed="rId7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6B12A5F0-9A82-F5C5-CC09-08D7768FCEA4}"/>
                    </a:ext>
                  </a:extLst>
                </p:cNvPr>
                <p:cNvSpPr/>
                <p:nvPr/>
              </p:nvSpPr>
              <p:spPr>
                <a:xfrm>
                  <a:off x="8071223" y="4899639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Nat. res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6B12A5F0-9A82-F5C5-CC09-08D7768FCE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223" y="4899639"/>
                  <a:ext cx="741193" cy="580932"/>
                </a:xfrm>
                <a:prstGeom prst="rect">
                  <a:avLst/>
                </a:prstGeom>
                <a:blipFill>
                  <a:blip r:embed="rId8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tangolo 37">
                  <a:extLst>
                    <a:ext uri="{FF2B5EF4-FFF2-40B4-BE49-F238E27FC236}">
                      <a16:creationId xmlns:a16="http://schemas.microsoft.com/office/drawing/2014/main" id="{03D36C58-93BC-81E9-856F-A0B2476E56F1}"/>
                    </a:ext>
                  </a:extLst>
                </p:cNvPr>
                <p:cNvSpPr/>
                <p:nvPr/>
              </p:nvSpPr>
              <p:spPr>
                <a:xfrm>
                  <a:off x="8813224" y="4899639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Nat. res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8" name="Rettangolo 37">
                  <a:extLst>
                    <a:ext uri="{FF2B5EF4-FFF2-40B4-BE49-F238E27FC236}">
                      <a16:creationId xmlns:a16="http://schemas.microsoft.com/office/drawing/2014/main" id="{03D36C58-93BC-81E9-856F-A0B2476E5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3224" y="4899639"/>
                  <a:ext cx="741193" cy="580932"/>
                </a:xfrm>
                <a:prstGeom prst="rect">
                  <a:avLst/>
                </a:prstGeom>
                <a:blipFill>
                  <a:blip r:embed="rId9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38112622-A83A-D818-D7DF-DFA186E63BFD}"/>
                    </a:ext>
                  </a:extLst>
                </p:cNvPr>
                <p:cNvSpPr/>
                <p:nvPr/>
              </p:nvSpPr>
              <p:spPr>
                <a:xfrm>
                  <a:off x="8079670" y="4149173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38112622-A83A-D818-D7DF-DFA186E63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670" y="4149173"/>
                  <a:ext cx="733554" cy="6491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tangolo 39">
                  <a:extLst>
                    <a:ext uri="{FF2B5EF4-FFF2-40B4-BE49-F238E27FC236}">
                      <a16:creationId xmlns:a16="http://schemas.microsoft.com/office/drawing/2014/main" id="{9E0ACDDD-7592-781E-1166-568FCA5A4A5E}"/>
                    </a:ext>
                  </a:extLst>
                </p:cNvPr>
                <p:cNvSpPr/>
                <p:nvPr/>
              </p:nvSpPr>
              <p:spPr>
                <a:xfrm>
                  <a:off x="8812417" y="4149173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0" name="Rettangolo 39">
                  <a:extLst>
                    <a:ext uri="{FF2B5EF4-FFF2-40B4-BE49-F238E27FC236}">
                      <a16:creationId xmlns:a16="http://schemas.microsoft.com/office/drawing/2014/main" id="{9E0ACDDD-7592-781E-1166-568FCA5A4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417" y="4149173"/>
                  <a:ext cx="733554" cy="6491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tangolo 40">
                  <a:extLst>
                    <a:ext uri="{FF2B5EF4-FFF2-40B4-BE49-F238E27FC236}">
                      <a16:creationId xmlns:a16="http://schemas.microsoft.com/office/drawing/2014/main" id="{7057CAE0-95C5-DAF8-0165-684476DEB737}"/>
                    </a:ext>
                  </a:extLst>
                </p:cNvPr>
                <p:cNvSpPr/>
                <p:nvPr/>
              </p:nvSpPr>
              <p:spPr>
                <a:xfrm>
                  <a:off x="10570740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Rettangolo 40">
                  <a:extLst>
                    <a:ext uri="{FF2B5EF4-FFF2-40B4-BE49-F238E27FC236}">
                      <a16:creationId xmlns:a16="http://schemas.microsoft.com/office/drawing/2014/main" id="{7057CAE0-95C5-DAF8-0165-684476DEB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740" y="1943198"/>
                  <a:ext cx="735115" cy="735114"/>
                </a:xfrm>
                <a:prstGeom prst="rect">
                  <a:avLst/>
                </a:prstGeom>
                <a:blipFill>
                  <a:blip r:embed="rId12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E24B7021-0BE6-4236-EA16-A1C7CF368DFA}"/>
                    </a:ext>
                  </a:extLst>
                </p:cNvPr>
                <p:cNvSpPr/>
                <p:nvPr/>
              </p:nvSpPr>
              <p:spPr>
                <a:xfrm>
                  <a:off x="10570740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E24B7021-0BE6-4236-EA16-A1C7CF368D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740" y="1207768"/>
                  <a:ext cx="735115" cy="735114"/>
                </a:xfrm>
                <a:prstGeom prst="rect">
                  <a:avLst/>
                </a:prstGeom>
                <a:blipFill>
                  <a:blip r:embed="rId13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AE7E4950-6C8D-58A6-A287-7CFD5BBF17E8}"/>
                    </a:ext>
                  </a:extLst>
                </p:cNvPr>
                <p:cNvSpPr/>
                <p:nvPr/>
              </p:nvSpPr>
              <p:spPr>
                <a:xfrm>
                  <a:off x="9835463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AE7E4950-6C8D-58A6-A287-7CFD5BBF17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5463" y="1943198"/>
                  <a:ext cx="735115" cy="735114"/>
                </a:xfrm>
                <a:prstGeom prst="rect">
                  <a:avLst/>
                </a:prstGeom>
                <a:blipFill>
                  <a:blip r:embed="rId14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tangolo 43">
                  <a:extLst>
                    <a:ext uri="{FF2B5EF4-FFF2-40B4-BE49-F238E27FC236}">
                      <a16:creationId xmlns:a16="http://schemas.microsoft.com/office/drawing/2014/main" id="{1D90DE60-607D-3B3D-D074-995CAE544AC6}"/>
                    </a:ext>
                  </a:extLst>
                </p:cNvPr>
                <p:cNvSpPr/>
                <p:nvPr/>
              </p:nvSpPr>
              <p:spPr>
                <a:xfrm>
                  <a:off x="9835463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Rettangolo 43">
                  <a:extLst>
                    <a:ext uri="{FF2B5EF4-FFF2-40B4-BE49-F238E27FC236}">
                      <a16:creationId xmlns:a16="http://schemas.microsoft.com/office/drawing/2014/main" id="{1D90DE60-607D-3B3D-D074-995CAE544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5463" y="1207768"/>
                  <a:ext cx="735115" cy="735114"/>
                </a:xfrm>
                <a:prstGeom prst="rect">
                  <a:avLst/>
                </a:prstGeom>
                <a:blipFill>
                  <a:blip r:embed="rId15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tangolo 44">
                  <a:extLst>
                    <a:ext uri="{FF2B5EF4-FFF2-40B4-BE49-F238E27FC236}">
                      <a16:creationId xmlns:a16="http://schemas.microsoft.com/office/drawing/2014/main" id="{13177DCD-8027-8C66-B400-9B6C8E27CEAA}"/>
                    </a:ext>
                  </a:extLst>
                </p:cNvPr>
                <p:cNvSpPr/>
                <p:nvPr/>
              </p:nvSpPr>
              <p:spPr>
                <a:xfrm>
                  <a:off x="8814467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5" name="Rettangolo 44">
                  <a:extLst>
                    <a:ext uri="{FF2B5EF4-FFF2-40B4-BE49-F238E27FC236}">
                      <a16:creationId xmlns:a16="http://schemas.microsoft.com/office/drawing/2014/main" id="{13177DCD-8027-8C66-B400-9B6C8E27CE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467" y="1943198"/>
                  <a:ext cx="735115" cy="73511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tangolo 45">
                  <a:extLst>
                    <a:ext uri="{FF2B5EF4-FFF2-40B4-BE49-F238E27FC236}">
                      <a16:creationId xmlns:a16="http://schemas.microsoft.com/office/drawing/2014/main" id="{D98DE735-3F0C-A274-C96D-9835A16E4B00}"/>
                    </a:ext>
                  </a:extLst>
                </p:cNvPr>
                <p:cNvSpPr/>
                <p:nvPr/>
              </p:nvSpPr>
              <p:spPr>
                <a:xfrm>
                  <a:off x="8814467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Rettangolo 45">
                  <a:extLst>
                    <a:ext uri="{FF2B5EF4-FFF2-40B4-BE49-F238E27FC236}">
                      <a16:creationId xmlns:a16="http://schemas.microsoft.com/office/drawing/2014/main" id="{D98DE735-3F0C-A274-C96D-9835A16E4B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467" y="1207768"/>
                  <a:ext cx="735115" cy="73511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ttangolo 46">
                  <a:extLst>
                    <a:ext uri="{FF2B5EF4-FFF2-40B4-BE49-F238E27FC236}">
                      <a16:creationId xmlns:a16="http://schemas.microsoft.com/office/drawing/2014/main" id="{E3528A3C-6074-1B77-8AC7-C4541893031C}"/>
                    </a:ext>
                  </a:extLst>
                </p:cNvPr>
                <p:cNvSpPr/>
                <p:nvPr/>
              </p:nvSpPr>
              <p:spPr>
                <a:xfrm>
                  <a:off x="8079190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Rettangolo 46">
                  <a:extLst>
                    <a:ext uri="{FF2B5EF4-FFF2-40B4-BE49-F238E27FC236}">
                      <a16:creationId xmlns:a16="http://schemas.microsoft.com/office/drawing/2014/main" id="{E3528A3C-6074-1B77-8AC7-C454189303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190" y="1943198"/>
                  <a:ext cx="735115" cy="73511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F60BF4E7-37F1-99EF-219B-0933B3C5CC12}"/>
                    </a:ext>
                  </a:extLst>
                </p:cNvPr>
                <p:cNvSpPr/>
                <p:nvPr/>
              </p:nvSpPr>
              <p:spPr>
                <a:xfrm>
                  <a:off x="6605512" y="2678945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Make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F60BF4E7-37F1-99EF-219B-0933B3C5CC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512" y="2678945"/>
                  <a:ext cx="735115" cy="735114"/>
                </a:xfrm>
                <a:prstGeom prst="rect">
                  <a:avLst/>
                </a:prstGeom>
                <a:blipFill>
                  <a:blip r:embed="rId19"/>
                  <a:stretch>
                    <a:fillRect l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8850F7DC-1092-14FC-E176-A53786931D9A}"/>
                    </a:ext>
                  </a:extLst>
                </p:cNvPr>
                <p:cNvSpPr/>
                <p:nvPr/>
              </p:nvSpPr>
              <p:spPr>
                <a:xfrm>
                  <a:off x="7340627" y="3414059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Make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8850F7DC-1092-14FC-E176-A53786931D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27" y="3414059"/>
                  <a:ext cx="735115" cy="735114"/>
                </a:xfrm>
                <a:prstGeom prst="rect">
                  <a:avLst/>
                </a:prstGeom>
                <a:blipFill>
                  <a:blip r:embed="rId20"/>
                  <a:stretch>
                    <a:fillRect l="-9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2201044A-F6C9-3687-5800-253CAEAB67F7}"/>
                    </a:ext>
                  </a:extLst>
                </p:cNvPr>
                <p:cNvSpPr/>
                <p:nvPr/>
              </p:nvSpPr>
              <p:spPr>
                <a:xfrm>
                  <a:off x="8079190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2201044A-F6C9-3687-5800-253CAEAB67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190" y="1207768"/>
                  <a:ext cx="735115" cy="73511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F26EA7AC-4EA6-CDCD-F38A-824884DCD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5742" y="402167"/>
              <a:ext cx="0" cy="56569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513CE365-2FD5-77DD-761A-C092063FFBA5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1207768"/>
              <a:ext cx="67638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9D70D998-E25C-3E19-F558-0398D67982E7}"/>
                </a:ext>
              </a:extLst>
            </p:cNvPr>
            <p:cNvSpPr txBox="1"/>
            <p:nvPr/>
          </p:nvSpPr>
          <p:spPr>
            <a:xfrm>
              <a:off x="4659271" y="4337126"/>
              <a:ext cx="1886065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Factors of production</a:t>
              </a:r>
              <a:endParaRPr lang="en-US" sz="1100" i="1" dirty="0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93B0385-4ED8-DC34-8E94-3C1F8FF99F76}"/>
                </a:ext>
              </a:extLst>
            </p:cNvPr>
            <p:cNvSpPr txBox="1"/>
            <p:nvPr/>
          </p:nvSpPr>
          <p:spPr>
            <a:xfrm>
              <a:off x="4541520" y="3260439"/>
              <a:ext cx="112858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Activities</a:t>
              </a:r>
              <a:endParaRPr lang="en-US" sz="1100" dirty="0"/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FF6CF70-2636-A11F-A6E7-55EF53136F47}"/>
                </a:ext>
              </a:extLst>
            </p:cNvPr>
            <p:cNvSpPr txBox="1"/>
            <p:nvPr/>
          </p:nvSpPr>
          <p:spPr>
            <a:xfrm>
              <a:off x="5741436" y="2888263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D8070E38-08F6-9E0D-9D54-AA88BC796BBF}"/>
                </a:ext>
              </a:extLst>
            </p:cNvPr>
            <p:cNvSpPr txBox="1"/>
            <p:nvPr/>
          </p:nvSpPr>
          <p:spPr>
            <a:xfrm>
              <a:off x="5741436" y="3643116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DEA5ABF6-FDC2-249A-19E5-D08AA5AB2EAD}"/>
                </a:ext>
              </a:extLst>
            </p:cNvPr>
            <p:cNvCxnSpPr>
              <a:cxnSpLocks/>
            </p:cNvCxnSpPr>
            <p:nvPr/>
          </p:nvCxnSpPr>
          <p:spPr>
            <a:xfrm>
              <a:off x="5852210" y="3414059"/>
              <a:ext cx="222353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DE8A71FE-1C67-1AB4-EE46-1103C571B010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2678945"/>
              <a:ext cx="67638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5165BB94-C931-14FD-3A4E-3897E7076E4A}"/>
                </a:ext>
              </a:extLst>
            </p:cNvPr>
            <p:cNvCxnSpPr>
              <a:cxnSpLocks/>
            </p:cNvCxnSpPr>
            <p:nvPr/>
          </p:nvCxnSpPr>
          <p:spPr>
            <a:xfrm>
              <a:off x="5852210" y="1942882"/>
              <a:ext cx="545158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5C07CD0D-7238-ADBE-340B-FC8E4C47F38E}"/>
                </a:ext>
              </a:extLst>
            </p:cNvPr>
            <p:cNvSpPr txBox="1"/>
            <p:nvPr/>
          </p:nvSpPr>
          <p:spPr>
            <a:xfrm>
              <a:off x="5741436" y="1413563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7723231-3BB8-C7E3-BC7D-BB8F93689301}"/>
                </a:ext>
              </a:extLst>
            </p:cNvPr>
            <p:cNvSpPr txBox="1"/>
            <p:nvPr/>
          </p:nvSpPr>
          <p:spPr>
            <a:xfrm>
              <a:off x="5741436" y="2168416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F96645D3-44AD-FA21-F7BF-E3D151CCDDD4}"/>
                </a:ext>
              </a:extLst>
            </p:cNvPr>
            <p:cNvSpPr txBox="1"/>
            <p:nvPr/>
          </p:nvSpPr>
          <p:spPr>
            <a:xfrm>
              <a:off x="6870700" y="368542"/>
              <a:ext cx="837483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Comms</a:t>
              </a:r>
              <a:endParaRPr lang="en-US" sz="1100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4510A05-BD83-A0A9-277A-867E33FE9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5512" y="692885"/>
              <a:ext cx="0" cy="536623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3D5FD1E8-4D53-BF22-153B-EE9A1F4F2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4305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C8C0DAAC-EE25-35CB-B205-56A07C0AEAF3}"/>
                </a:ext>
              </a:extLst>
            </p:cNvPr>
            <p:cNvSpPr txBox="1"/>
            <p:nvPr/>
          </p:nvSpPr>
          <p:spPr>
            <a:xfrm>
              <a:off x="8030461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D6D3FE6B-6BEA-FB96-F069-75E8F4048FBF}"/>
                </a:ext>
              </a:extLst>
            </p:cNvPr>
            <p:cNvSpPr txBox="1"/>
            <p:nvPr/>
          </p:nvSpPr>
          <p:spPr>
            <a:xfrm>
              <a:off x="8780074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5387F8F-3B17-6520-5BF4-918BA8835AE8}"/>
                    </a:ext>
                  </a:extLst>
                </p:cNvPr>
                <p:cNvSpPr txBox="1"/>
                <p:nvPr/>
              </p:nvSpPr>
              <p:spPr>
                <a:xfrm>
                  <a:off x="7462115" y="2833635"/>
                  <a:ext cx="553450" cy="3821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5387F8F-3B17-6520-5BF4-918BA8835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115" y="2833635"/>
                  <a:ext cx="553450" cy="38215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DE4ECA4D-62BB-0C59-8F62-07804B3A021E}"/>
                    </a:ext>
                  </a:extLst>
                </p:cNvPr>
                <p:cNvSpPr txBox="1"/>
                <p:nvPr/>
              </p:nvSpPr>
              <p:spPr>
                <a:xfrm>
                  <a:off x="6696344" y="3604394"/>
                  <a:ext cx="553450" cy="3821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DE4ECA4D-62BB-0C59-8F62-07804B3A0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344" y="3604394"/>
                  <a:ext cx="553450" cy="38215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DB0C306F-9943-9BE5-281F-ED62277C9F6C}"/>
                </a:ext>
              </a:extLst>
            </p:cNvPr>
            <p:cNvSpPr txBox="1"/>
            <p:nvPr/>
          </p:nvSpPr>
          <p:spPr>
            <a:xfrm>
              <a:off x="9795567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84FABF3A-0383-4766-DB13-3C30152A2D91}"/>
                </a:ext>
              </a:extLst>
            </p:cNvPr>
            <p:cNvSpPr txBox="1"/>
            <p:nvPr/>
          </p:nvSpPr>
          <p:spPr>
            <a:xfrm>
              <a:off x="10545180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2697F24F-554F-BC26-58FB-39E6F093296D}"/>
                </a:ext>
              </a:extLst>
            </p:cNvPr>
            <p:cNvSpPr txBox="1"/>
            <p:nvPr/>
          </p:nvSpPr>
          <p:spPr>
            <a:xfrm>
              <a:off x="8270069" y="368542"/>
              <a:ext cx="112858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Acts</a:t>
              </a:r>
              <a:endParaRPr lang="en-US" sz="1100" dirty="0"/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823508A5-F324-BEC2-C85C-21F866D25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5971" y="402167"/>
              <a:ext cx="0" cy="56569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FB127792-2D4C-19CB-2745-B047C954B813}"/>
                </a:ext>
              </a:extLst>
            </p:cNvPr>
            <p:cNvSpPr txBox="1"/>
            <p:nvPr/>
          </p:nvSpPr>
          <p:spPr>
            <a:xfrm>
              <a:off x="9866523" y="251911"/>
              <a:ext cx="1434996" cy="48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Consumption categories</a:t>
              </a:r>
              <a:endParaRPr lang="en-US" sz="1100" dirty="0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A65905A3-BE42-8B77-01D8-8F86A5692230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4149173"/>
              <a:ext cx="500445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357145E7-A704-4D72-1826-25D508A1F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0578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BE8D4249-4E48-605C-8AF6-F0050D306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9145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21FAD7BD-7983-D23B-5919-FDCD771DC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9510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474B5411-9C86-FD3F-F38A-3973C188B126}"/>
                </a:ext>
              </a:extLst>
            </p:cNvPr>
            <p:cNvSpPr txBox="1"/>
            <p:nvPr/>
          </p:nvSpPr>
          <p:spPr>
            <a:xfrm>
              <a:off x="6549182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07EFD6DA-E9CD-8A0C-D28D-4239D425C420}"/>
                </a:ext>
              </a:extLst>
            </p:cNvPr>
            <p:cNvSpPr txBox="1"/>
            <p:nvPr/>
          </p:nvSpPr>
          <p:spPr>
            <a:xfrm>
              <a:off x="7298795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ABB2C06C-3C14-6D7C-1BC9-CF9590B24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627" y="745480"/>
              <a:ext cx="0" cy="34036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1A7CB141-1888-347E-6EF4-F7413818D545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4899639"/>
              <a:ext cx="500445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EDC150BC-5BAE-C5EC-4EB8-26FC331FF298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5471394"/>
              <a:ext cx="67746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E971274E-6106-4CA1-EE22-2FCD6312EA2C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6059120"/>
              <a:ext cx="67746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60279597-3ADC-1007-F5A6-AA1250DECF5B}"/>
                </a:ext>
              </a:extLst>
            </p:cNvPr>
            <p:cNvSpPr txBox="1"/>
            <p:nvPr/>
          </p:nvSpPr>
          <p:spPr>
            <a:xfrm>
              <a:off x="5157838" y="5059293"/>
              <a:ext cx="138462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Satellite accounts</a:t>
              </a:r>
              <a:endParaRPr lang="en-US" sz="1100" i="1" dirty="0"/>
            </a:p>
          </p:txBody>
        </p: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id="{59D464F0-56D5-3E56-CE33-EEE721020D23}"/>
                </a:ext>
              </a:extLst>
            </p:cNvPr>
            <p:cNvSpPr txBox="1"/>
            <p:nvPr/>
          </p:nvSpPr>
          <p:spPr>
            <a:xfrm>
              <a:off x="5160712" y="5590480"/>
              <a:ext cx="138462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Residuals</a:t>
              </a:r>
              <a:endParaRPr lang="en-US" sz="1100" i="1" dirty="0"/>
            </a:p>
          </p:txBody>
        </p:sp>
        <p:sp>
          <p:nvSpPr>
            <p:cNvPr id="89" name="Rettangolo 88">
              <a:extLst>
                <a:ext uri="{FF2B5EF4-FFF2-40B4-BE49-F238E27FC236}">
                  <a16:creationId xmlns:a16="http://schemas.microsoft.com/office/drawing/2014/main" id="{850F3A2C-21F0-3C05-F429-D1677A88EFD2}"/>
                </a:ext>
              </a:extLst>
            </p:cNvPr>
            <p:cNvSpPr/>
            <p:nvPr/>
          </p:nvSpPr>
          <p:spPr>
            <a:xfrm>
              <a:off x="8069892" y="1207768"/>
              <a:ext cx="1467634" cy="1470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Rettangolo 89">
              <a:extLst>
                <a:ext uri="{FF2B5EF4-FFF2-40B4-BE49-F238E27FC236}">
                  <a16:creationId xmlns:a16="http://schemas.microsoft.com/office/drawing/2014/main" id="{F84F426C-3755-B06B-5035-671586AC75B5}"/>
                </a:ext>
              </a:extLst>
            </p:cNvPr>
            <p:cNvSpPr/>
            <p:nvPr/>
          </p:nvSpPr>
          <p:spPr>
            <a:xfrm>
              <a:off x="9835463" y="1207768"/>
              <a:ext cx="1467634" cy="1470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ttangolo 90">
              <a:extLst>
                <a:ext uri="{FF2B5EF4-FFF2-40B4-BE49-F238E27FC236}">
                  <a16:creationId xmlns:a16="http://schemas.microsoft.com/office/drawing/2014/main" id="{D56F4446-2E0C-30EA-EB6C-953FCCE723CF}"/>
                </a:ext>
              </a:extLst>
            </p:cNvPr>
            <p:cNvSpPr/>
            <p:nvPr/>
          </p:nvSpPr>
          <p:spPr>
            <a:xfrm>
              <a:off x="6603521" y="2672718"/>
              <a:ext cx="1467634" cy="1470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2" name="Rettangolo 91">
              <a:extLst>
                <a:ext uri="{FF2B5EF4-FFF2-40B4-BE49-F238E27FC236}">
                  <a16:creationId xmlns:a16="http://schemas.microsoft.com/office/drawing/2014/main" id="{1C6F396E-D698-FC43-5238-A2F98A283F2D}"/>
                </a:ext>
              </a:extLst>
            </p:cNvPr>
            <p:cNvSpPr/>
            <p:nvPr/>
          </p:nvSpPr>
          <p:spPr>
            <a:xfrm>
              <a:off x="8076409" y="4147152"/>
              <a:ext cx="1467634" cy="6491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id="{A9267707-2265-3097-EFC2-DB676EBB1B58}"/>
                </a:ext>
              </a:extLst>
            </p:cNvPr>
            <p:cNvSpPr/>
            <p:nvPr/>
          </p:nvSpPr>
          <p:spPr>
            <a:xfrm>
              <a:off x="8076409" y="4901660"/>
              <a:ext cx="1467634" cy="569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691D087E-E2CB-F787-0777-536B0778E1EB}"/>
                </a:ext>
              </a:extLst>
            </p:cNvPr>
            <p:cNvSpPr/>
            <p:nvPr/>
          </p:nvSpPr>
          <p:spPr>
            <a:xfrm>
              <a:off x="8076409" y="5478708"/>
              <a:ext cx="1467634" cy="569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DA744F9A-F9CE-C2D5-5D4B-F5135AC98D2B}"/>
                </a:ext>
              </a:extLst>
            </p:cNvPr>
            <p:cNvSpPr/>
            <p:nvPr/>
          </p:nvSpPr>
          <p:spPr>
            <a:xfrm>
              <a:off x="9835463" y="5478708"/>
              <a:ext cx="1467634" cy="569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DF5A187F-D344-FC9B-0C3A-01581C20B827}"/>
                </a:ext>
              </a:extLst>
            </p:cNvPr>
            <p:cNvSpPr txBox="1"/>
            <p:nvPr/>
          </p:nvSpPr>
          <p:spPr>
            <a:xfrm>
              <a:off x="4472830" y="1830192"/>
              <a:ext cx="1125222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Commodities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24AA2B64-4884-875E-6A51-ECA5D2961650}"/>
                    </a:ext>
                  </a:extLst>
                </p:cNvPr>
                <p:cNvSpPr txBox="1"/>
                <p:nvPr/>
              </p:nvSpPr>
              <p:spPr>
                <a:xfrm>
                  <a:off x="8309025" y="2738998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24AA2B64-4884-875E-6A51-ECA5D2961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025" y="2738998"/>
                  <a:ext cx="1050672" cy="38215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903A88CB-8A01-40BB-35AC-8157FD228F34}"/>
                    </a:ext>
                  </a:extLst>
                </p:cNvPr>
                <p:cNvSpPr txBox="1"/>
                <p:nvPr/>
              </p:nvSpPr>
              <p:spPr>
                <a:xfrm>
                  <a:off x="10057500" y="2738998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903A88CB-8A01-40BB-35AC-8157FD228F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7500" y="2738998"/>
                  <a:ext cx="1050672" cy="38215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E948649B-48F8-5744-4292-BB517B4556FE}"/>
                    </a:ext>
                  </a:extLst>
                </p:cNvPr>
                <p:cNvSpPr txBox="1"/>
                <p:nvPr/>
              </p:nvSpPr>
              <p:spPr>
                <a:xfrm>
                  <a:off x="6838509" y="4182943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E948649B-48F8-5744-4292-BB517B455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8509" y="4182943"/>
                  <a:ext cx="1050672" cy="38215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172C8F8D-5B14-50E4-33C2-E52CC34EDD47}"/>
                    </a:ext>
                  </a:extLst>
                </p:cNvPr>
                <p:cNvSpPr txBox="1"/>
                <p:nvPr/>
              </p:nvSpPr>
              <p:spPr>
                <a:xfrm>
                  <a:off x="8281838" y="3735449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172C8F8D-5B14-50E4-33C2-E52CC34ED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838" y="3735449"/>
                  <a:ext cx="1050672" cy="38215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D04D2F46-42C1-97D4-3F23-9CAD710A66E8}"/>
                    </a:ext>
                  </a:extLst>
                </p:cNvPr>
                <p:cNvSpPr txBox="1"/>
                <p:nvPr/>
              </p:nvSpPr>
              <p:spPr>
                <a:xfrm>
                  <a:off x="6867935" y="4975176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𝐍𝐔</m:t>
                          </m:r>
                        </m:sub>
                      </m:sSub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D04D2F46-42C1-97D4-3F23-9CAD710A6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935" y="4975176"/>
                  <a:ext cx="1050672" cy="382150"/>
                </a:xfrm>
                <a:prstGeom prst="rect">
                  <a:avLst/>
                </a:prstGeom>
                <a:blipFill>
                  <a:blip r:embed="rId28"/>
                  <a:stretch>
                    <a:fillRect r="-52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D9CCF043-4F19-9F7A-FD46-A9DB3E71A4F1}"/>
                    </a:ext>
                  </a:extLst>
                </p:cNvPr>
                <p:cNvSpPr txBox="1"/>
                <p:nvPr/>
              </p:nvSpPr>
              <p:spPr>
                <a:xfrm>
                  <a:off x="6867935" y="5577623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𝐑𝐔</m:t>
                          </m:r>
                        </m:sub>
                      </m:sSub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D9CCF043-4F19-9F7A-FD46-A9DB3E71A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935" y="5577623"/>
                  <a:ext cx="1050672" cy="382150"/>
                </a:xfrm>
                <a:prstGeom prst="rect">
                  <a:avLst/>
                </a:prstGeom>
                <a:blipFill>
                  <a:blip r:embed="rId29"/>
                  <a:stretch>
                    <a:fillRect r="-457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asellaDiTesto 102">
                  <a:extLst>
                    <a:ext uri="{FF2B5EF4-FFF2-40B4-BE49-F238E27FC236}">
                      <a16:creationId xmlns:a16="http://schemas.microsoft.com/office/drawing/2014/main" id="{2A7E0DCB-DF24-1BC4-B690-259357CA4768}"/>
                    </a:ext>
                  </a:extLst>
                </p:cNvPr>
                <p:cNvSpPr txBox="1"/>
                <p:nvPr/>
              </p:nvSpPr>
              <p:spPr>
                <a:xfrm>
                  <a:off x="10013853" y="5045979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𝐑𝐘</m:t>
                          </m:r>
                        </m:sub>
                      </m:sSub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CasellaDiTesto 102">
                  <a:extLst>
                    <a:ext uri="{FF2B5EF4-FFF2-40B4-BE49-F238E27FC236}">
                      <a16:creationId xmlns:a16="http://schemas.microsoft.com/office/drawing/2014/main" id="{2A7E0DCB-DF24-1BC4-B690-259357CA4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3853" y="5045979"/>
                  <a:ext cx="1050672" cy="38215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4037821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5.6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Multi-Regional Models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A0849CA-B0A9-1A8C-C696-9CC62A40AD86}"/>
                  </a:ext>
                </a:extLst>
              </p:cNvPr>
              <p:cNvSpPr txBox="1"/>
              <p:nvPr/>
            </p:nvSpPr>
            <p:spPr>
              <a:xfrm>
                <a:off x="402399" y="1536229"/>
                <a:ext cx="3683000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Basic structure of </a:t>
                </a:r>
                <a:r>
                  <a:rPr lang="en-US" sz="1600" b="1" dirty="0" err="1"/>
                  <a:t>Isard</a:t>
                </a:r>
                <a:r>
                  <a:rPr lang="en-US" sz="1600" b="1" dirty="0"/>
                  <a:t> MRIO with environmental extensions</a:t>
                </a:r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Considering a system composed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regions (2 in the figure) and </a:t>
                </a:r>
                <a:r>
                  <a:rPr lang="en-US" sz="1400" i="1" dirty="0"/>
                  <a:t>s</a:t>
                </a:r>
                <a:r>
                  <a:rPr lang="en-US" sz="1400" dirty="0"/>
                  <a:t> sectors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Standard single region tables are expanded to include other regions, tracking flows of interregional trades of products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expanded accounting system is handled exactly as for the single region systems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Isard</a:t>
                </a:r>
                <a:r>
                  <a:rPr lang="en-US" sz="1400" dirty="0"/>
                  <a:t>-type tables in the figure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A0849CA-B0A9-1A8C-C696-9CC62A40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9" y="1536229"/>
                <a:ext cx="3683000" cy="3354765"/>
              </a:xfrm>
              <a:prstGeom prst="rect">
                <a:avLst/>
              </a:prstGeom>
              <a:blipFill>
                <a:blip r:embed="rId3"/>
                <a:stretch>
                  <a:fillRect l="-828" t="-545" b="-1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60FADF2-500C-6C00-8B0B-538341283A4D}"/>
                  </a:ext>
                </a:extLst>
              </p:cNvPr>
              <p:cNvSpPr/>
              <p:nvPr/>
            </p:nvSpPr>
            <p:spPr>
              <a:xfrm>
                <a:off x="9890323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𝐑𝐘</m:t>
                        </m:r>
                      </m:sub>
                    </m:sSub>
                  </m:oMath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60FADF2-500C-6C00-8B0B-538341283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323" y="5336570"/>
                <a:ext cx="741193" cy="580932"/>
              </a:xfrm>
              <a:prstGeom prst="rect">
                <a:avLst/>
              </a:prstGeom>
              <a:blipFill>
                <a:blip r:embed="rId4"/>
                <a:stretch>
                  <a:fillRect t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B756AF9-25F7-84B8-99B0-10828A5E63A9}"/>
                  </a:ext>
                </a:extLst>
              </p:cNvPr>
              <p:cNvSpPr/>
              <p:nvPr/>
            </p:nvSpPr>
            <p:spPr>
              <a:xfrm>
                <a:off x="10622456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𝐑𝐘</m:t>
                        </m:r>
                      </m:sub>
                    </m:sSub>
                  </m:oMath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B756AF9-25F7-84B8-99B0-10828A5E6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456" y="5336570"/>
                <a:ext cx="741193" cy="580932"/>
              </a:xfrm>
              <a:prstGeom prst="rect">
                <a:avLst/>
              </a:prstGeom>
              <a:blipFill>
                <a:blip r:embed="rId5"/>
                <a:stretch>
                  <a:fillRect t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D7F41B31-6581-3CC9-4CC0-B01CE8402B27}"/>
                  </a:ext>
                </a:extLst>
              </p:cNvPr>
              <p:cNvSpPr/>
              <p:nvPr/>
            </p:nvSpPr>
            <p:spPr>
              <a:xfrm>
                <a:off x="8118718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D7F41B31-6581-3CC9-4CC0-B01CE8402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718" y="5336570"/>
                <a:ext cx="741193" cy="580932"/>
              </a:xfrm>
              <a:prstGeom prst="rect">
                <a:avLst/>
              </a:prstGeom>
              <a:blipFill>
                <a:blip r:embed="rId6"/>
                <a:stretch>
                  <a:fillRect t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B630E0CE-FCBC-3FEA-E2BE-AEB32F8FDA05}"/>
                  </a:ext>
                </a:extLst>
              </p:cNvPr>
              <p:cNvSpPr/>
              <p:nvPr/>
            </p:nvSpPr>
            <p:spPr>
              <a:xfrm>
                <a:off x="8856092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B630E0CE-FCBC-3FEA-E2BE-AEB32F8FD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92" y="5336570"/>
                <a:ext cx="741193" cy="580932"/>
              </a:xfrm>
              <a:prstGeom prst="rect">
                <a:avLst/>
              </a:prstGeom>
              <a:blipFill>
                <a:blip r:embed="rId7"/>
                <a:stretch>
                  <a:fillRect t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2AB4F889-10B5-48B0-DD65-0C2A0D05485D}"/>
                  </a:ext>
                </a:extLst>
              </p:cNvPr>
              <p:cNvSpPr/>
              <p:nvPr/>
            </p:nvSpPr>
            <p:spPr>
              <a:xfrm>
                <a:off x="8118718" y="4758021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Nat. res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2AB4F889-10B5-48B0-DD65-0C2A0D05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718" y="4758021"/>
                <a:ext cx="741193" cy="580932"/>
              </a:xfrm>
              <a:prstGeom prst="rect">
                <a:avLst/>
              </a:prstGeom>
              <a:blipFill>
                <a:blip r:embed="rId8"/>
                <a:stretch>
                  <a:fillRect t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5BF1545-7437-D869-7044-0B7D1FB27686}"/>
                  </a:ext>
                </a:extLst>
              </p:cNvPr>
              <p:cNvSpPr/>
              <p:nvPr/>
            </p:nvSpPr>
            <p:spPr>
              <a:xfrm>
                <a:off x="8860719" y="4758021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Nat. res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5BF1545-7437-D869-7044-0B7D1FB27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719" y="4758021"/>
                <a:ext cx="741193" cy="580932"/>
              </a:xfrm>
              <a:prstGeom prst="rect">
                <a:avLst/>
              </a:prstGeom>
              <a:blipFill>
                <a:blip r:embed="rId9"/>
                <a:stretch>
                  <a:fillRect t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0B09417F-9FA1-5912-402A-CC369D70CF34}"/>
                  </a:ext>
                </a:extLst>
              </p:cNvPr>
              <p:cNvSpPr/>
              <p:nvPr/>
            </p:nvSpPr>
            <p:spPr>
              <a:xfrm>
                <a:off x="8127165" y="4007555"/>
                <a:ext cx="733554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0B09417F-9FA1-5912-402A-CC369D70C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65" y="4007555"/>
                <a:ext cx="733554" cy="649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684EB09-03D2-024A-7A5B-3A271F6F2271}"/>
                  </a:ext>
                </a:extLst>
              </p:cNvPr>
              <p:cNvSpPr/>
              <p:nvPr/>
            </p:nvSpPr>
            <p:spPr>
              <a:xfrm>
                <a:off x="8859912" y="4007555"/>
                <a:ext cx="733554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684EB09-03D2-024A-7A5B-3A271F6F2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12" y="4007555"/>
                <a:ext cx="733554" cy="649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B07862C8-FFEC-27AB-8BC9-55B392A2B70A}"/>
                  </a:ext>
                </a:extLst>
              </p:cNvPr>
              <p:cNvSpPr/>
              <p:nvPr/>
            </p:nvSpPr>
            <p:spPr>
              <a:xfrm>
                <a:off x="10618235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B07862C8-FFEC-27AB-8BC9-55B392A2B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235" y="2693573"/>
                <a:ext cx="735115" cy="7351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687B517-AF7F-BAD7-AE16-62F9E55F54A7}"/>
                  </a:ext>
                </a:extLst>
              </p:cNvPr>
              <p:cNvSpPr/>
              <p:nvPr/>
            </p:nvSpPr>
            <p:spPr>
              <a:xfrm>
                <a:off x="10618235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it-IT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it-IT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687B517-AF7F-BAD7-AE16-62F9E55F5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235" y="1958143"/>
                <a:ext cx="735115" cy="7351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38201BE-AC57-BF1F-AE4A-3B50E2C84D36}"/>
                  </a:ext>
                </a:extLst>
              </p:cNvPr>
              <p:cNvSpPr/>
              <p:nvPr/>
            </p:nvSpPr>
            <p:spPr>
              <a:xfrm>
                <a:off x="9882958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38201BE-AC57-BF1F-AE4A-3B50E2C84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58" y="2693573"/>
                <a:ext cx="735115" cy="7351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44B4383F-38BC-F3D7-171A-38579C798C82}"/>
                  </a:ext>
                </a:extLst>
              </p:cNvPr>
              <p:cNvSpPr/>
              <p:nvPr/>
            </p:nvSpPr>
            <p:spPr>
              <a:xfrm>
                <a:off x="9882958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44B4383F-38BC-F3D7-171A-38579C798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58" y="1958143"/>
                <a:ext cx="735115" cy="7351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57A11F5-23C3-27D5-521A-E93DC821C1E1}"/>
                  </a:ext>
                </a:extLst>
              </p:cNvPr>
              <p:cNvSpPr/>
              <p:nvPr/>
            </p:nvSpPr>
            <p:spPr>
              <a:xfrm>
                <a:off x="8861962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57A11F5-23C3-27D5-521A-E93DC821C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62" y="2693573"/>
                <a:ext cx="735115" cy="7351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8484815-046D-6D80-B363-2726F14D683C}"/>
                  </a:ext>
                </a:extLst>
              </p:cNvPr>
              <p:cNvSpPr/>
              <p:nvPr/>
            </p:nvSpPr>
            <p:spPr>
              <a:xfrm>
                <a:off x="8861962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8484815-046D-6D80-B363-2726F14D6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62" y="1958143"/>
                <a:ext cx="735115" cy="7351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604563F-A609-B1C5-D07B-551A993316E9}"/>
                  </a:ext>
                </a:extLst>
              </p:cNvPr>
              <p:cNvSpPr/>
              <p:nvPr/>
            </p:nvSpPr>
            <p:spPr>
              <a:xfrm>
                <a:off x="8126685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604563F-A609-B1C5-D07B-551A99331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85" y="2693573"/>
                <a:ext cx="735115" cy="73511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880C74C-8405-CF51-546B-1898FDA2D5A7}"/>
                  </a:ext>
                </a:extLst>
              </p:cNvPr>
              <p:cNvSpPr/>
              <p:nvPr/>
            </p:nvSpPr>
            <p:spPr>
              <a:xfrm>
                <a:off x="8126685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880C74C-8405-CF51-546B-1898FDA2D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85" y="1958143"/>
                <a:ext cx="735115" cy="7351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2B2FABC-FCC7-D218-5F49-72547DDCD55F}"/>
              </a:ext>
            </a:extLst>
          </p:cNvPr>
          <p:cNvCxnSpPr>
            <a:cxnSpLocks/>
          </p:cNvCxnSpPr>
          <p:nvPr/>
        </p:nvCxnSpPr>
        <p:spPr>
          <a:xfrm>
            <a:off x="5973562" y="1958143"/>
            <a:ext cx="539496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8250AA2-2CE8-42F8-7610-55C3BBD4E119}"/>
              </a:ext>
            </a:extLst>
          </p:cNvPr>
          <p:cNvSpPr txBox="1"/>
          <p:nvPr/>
        </p:nvSpPr>
        <p:spPr>
          <a:xfrm>
            <a:off x="6592754" y="4195508"/>
            <a:ext cx="1384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Factors of production</a:t>
            </a:r>
            <a:endParaRPr lang="en-US" sz="1200" i="1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AF38756D-BEA5-1B73-2D1D-FC8614B7AE4C}"/>
              </a:ext>
            </a:extLst>
          </p:cNvPr>
          <p:cNvCxnSpPr>
            <a:cxnSpLocks/>
          </p:cNvCxnSpPr>
          <p:nvPr/>
        </p:nvCxnSpPr>
        <p:spPr>
          <a:xfrm>
            <a:off x="5973562" y="3429320"/>
            <a:ext cx="53797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EC7D78F-33A5-F09F-1344-3E66D6DA1B67}"/>
              </a:ext>
            </a:extLst>
          </p:cNvPr>
          <p:cNvCxnSpPr>
            <a:cxnSpLocks/>
          </p:cNvCxnSpPr>
          <p:nvPr/>
        </p:nvCxnSpPr>
        <p:spPr>
          <a:xfrm>
            <a:off x="7284252" y="2693257"/>
            <a:ext cx="40639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4E11E0A-6072-5637-5A58-263B7E269EFA}"/>
              </a:ext>
            </a:extLst>
          </p:cNvPr>
          <p:cNvSpPr txBox="1"/>
          <p:nvPr/>
        </p:nvSpPr>
        <p:spPr>
          <a:xfrm>
            <a:off x="7173478" y="2163938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1</a:t>
            </a:r>
            <a:endParaRPr lang="en-US" sz="12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A9A9D05-B7B1-19C9-6715-A6D6F334F88A}"/>
              </a:ext>
            </a:extLst>
          </p:cNvPr>
          <p:cNvSpPr txBox="1"/>
          <p:nvPr/>
        </p:nvSpPr>
        <p:spPr>
          <a:xfrm>
            <a:off x="7173478" y="2918791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2</a:t>
            </a:r>
            <a:endParaRPr lang="en-US" sz="1200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352C7B9-1A48-A6FB-21AE-2713431E10C4}"/>
              </a:ext>
            </a:extLst>
          </p:cNvPr>
          <p:cNvCxnSpPr>
            <a:cxnSpLocks/>
          </p:cNvCxnSpPr>
          <p:nvPr/>
        </p:nvCxnSpPr>
        <p:spPr>
          <a:xfrm flipV="1">
            <a:off x="8117387" y="1197476"/>
            <a:ext cx="0" cy="473957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6308AC0-C5AE-E242-3D4F-EDC87D679FA0}"/>
              </a:ext>
            </a:extLst>
          </p:cNvPr>
          <p:cNvCxnSpPr>
            <a:cxnSpLocks/>
          </p:cNvCxnSpPr>
          <p:nvPr/>
        </p:nvCxnSpPr>
        <p:spPr>
          <a:xfrm flipV="1">
            <a:off x="8861800" y="1495855"/>
            <a:ext cx="0" cy="4420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8BFB2F-636A-5145-55B7-71C7C6785F53}"/>
              </a:ext>
            </a:extLst>
          </p:cNvPr>
          <p:cNvSpPr txBox="1"/>
          <p:nvPr/>
        </p:nvSpPr>
        <p:spPr>
          <a:xfrm>
            <a:off x="8077956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1</a:t>
            </a:r>
            <a:endParaRPr lang="en-US" sz="12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D79A9BA-0D33-42B1-E97B-01291D4189C8}"/>
              </a:ext>
            </a:extLst>
          </p:cNvPr>
          <p:cNvSpPr txBox="1"/>
          <p:nvPr/>
        </p:nvSpPr>
        <p:spPr>
          <a:xfrm>
            <a:off x="8827569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2</a:t>
            </a:r>
            <a:endParaRPr lang="en-US" sz="12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F013E31-E786-ECCC-EF7D-18A13758FD6D}"/>
              </a:ext>
            </a:extLst>
          </p:cNvPr>
          <p:cNvSpPr txBox="1"/>
          <p:nvPr/>
        </p:nvSpPr>
        <p:spPr>
          <a:xfrm>
            <a:off x="9843062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1</a:t>
            </a:r>
            <a:endParaRPr lang="en-US" sz="12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67FC12-726B-8263-1B35-78E91E9C7890}"/>
              </a:ext>
            </a:extLst>
          </p:cNvPr>
          <p:cNvSpPr txBox="1"/>
          <p:nvPr/>
        </p:nvSpPr>
        <p:spPr>
          <a:xfrm>
            <a:off x="10592675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2</a:t>
            </a:r>
            <a:endParaRPr lang="en-US" sz="1200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CC12298-D4A0-2A7C-2AE6-6C2C41CA8E7C}"/>
              </a:ext>
            </a:extLst>
          </p:cNvPr>
          <p:cNvCxnSpPr>
            <a:cxnSpLocks/>
          </p:cNvCxnSpPr>
          <p:nvPr/>
        </p:nvCxnSpPr>
        <p:spPr>
          <a:xfrm flipV="1">
            <a:off x="9593466" y="1152542"/>
            <a:ext cx="0" cy="4764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38DED54-C336-4C33-FD49-2080F154BD17}"/>
              </a:ext>
            </a:extLst>
          </p:cNvPr>
          <p:cNvSpPr txBox="1"/>
          <p:nvPr/>
        </p:nvSpPr>
        <p:spPr>
          <a:xfrm>
            <a:off x="9914018" y="1002286"/>
            <a:ext cx="143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Consumption categories</a:t>
            </a:r>
            <a:endParaRPr lang="en-US" sz="1200" dirty="0"/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07787F1-3635-3598-867C-5EFDCE94A539}"/>
              </a:ext>
            </a:extLst>
          </p:cNvPr>
          <p:cNvCxnSpPr>
            <a:cxnSpLocks/>
          </p:cNvCxnSpPr>
          <p:nvPr/>
        </p:nvCxnSpPr>
        <p:spPr>
          <a:xfrm>
            <a:off x="6827002" y="4007555"/>
            <a:ext cx="277491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733E23F4-ABC0-89F1-AFF8-77E82D773C8C}"/>
              </a:ext>
            </a:extLst>
          </p:cNvPr>
          <p:cNvCxnSpPr>
            <a:cxnSpLocks/>
          </p:cNvCxnSpPr>
          <p:nvPr/>
        </p:nvCxnSpPr>
        <p:spPr>
          <a:xfrm flipV="1">
            <a:off x="10618073" y="1495855"/>
            <a:ext cx="0" cy="4420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DA853A3-6944-72D6-8C14-A49BBCE308BB}"/>
              </a:ext>
            </a:extLst>
          </p:cNvPr>
          <p:cNvCxnSpPr>
            <a:cxnSpLocks/>
          </p:cNvCxnSpPr>
          <p:nvPr/>
        </p:nvCxnSpPr>
        <p:spPr>
          <a:xfrm flipV="1">
            <a:off x="9886640" y="1152542"/>
            <a:ext cx="0" cy="47641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73C8B1A-63E2-1471-4F4B-59E5B04F62B6}"/>
              </a:ext>
            </a:extLst>
          </p:cNvPr>
          <p:cNvCxnSpPr>
            <a:cxnSpLocks/>
          </p:cNvCxnSpPr>
          <p:nvPr/>
        </p:nvCxnSpPr>
        <p:spPr>
          <a:xfrm flipV="1">
            <a:off x="11347005" y="1495855"/>
            <a:ext cx="0" cy="4425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6C61C6A-E322-0139-A49E-07BC89BED543}"/>
              </a:ext>
            </a:extLst>
          </p:cNvPr>
          <p:cNvCxnSpPr>
            <a:cxnSpLocks/>
          </p:cNvCxnSpPr>
          <p:nvPr/>
        </p:nvCxnSpPr>
        <p:spPr>
          <a:xfrm>
            <a:off x="6786362" y="4758021"/>
            <a:ext cx="28051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950879D-79DA-3294-846B-98A9718CFA4A}"/>
              </a:ext>
            </a:extLst>
          </p:cNvPr>
          <p:cNvCxnSpPr>
            <a:cxnSpLocks/>
          </p:cNvCxnSpPr>
          <p:nvPr/>
        </p:nvCxnSpPr>
        <p:spPr>
          <a:xfrm>
            <a:off x="6786362" y="5329776"/>
            <a:ext cx="456184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A0F45E30-A5FF-2813-8182-75701E9CB37B}"/>
              </a:ext>
            </a:extLst>
          </p:cNvPr>
          <p:cNvCxnSpPr>
            <a:cxnSpLocks/>
          </p:cNvCxnSpPr>
          <p:nvPr/>
        </p:nvCxnSpPr>
        <p:spPr>
          <a:xfrm>
            <a:off x="6786362" y="5917502"/>
            <a:ext cx="45606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D9E3538-4476-6409-CF49-1E20F4FE2013}"/>
              </a:ext>
            </a:extLst>
          </p:cNvPr>
          <p:cNvSpPr txBox="1"/>
          <p:nvPr/>
        </p:nvSpPr>
        <p:spPr>
          <a:xfrm>
            <a:off x="6589880" y="4917675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Satellite accounts</a:t>
            </a:r>
            <a:endParaRPr lang="en-US" sz="1200" i="1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A425749-1007-AEA6-0D91-87F68A74BA7E}"/>
              </a:ext>
            </a:extLst>
          </p:cNvPr>
          <p:cNvSpPr txBox="1"/>
          <p:nvPr/>
        </p:nvSpPr>
        <p:spPr>
          <a:xfrm>
            <a:off x="6592754" y="5448862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Residuals</a:t>
            </a:r>
            <a:endParaRPr lang="en-US" sz="1200" i="1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EA98365-B44B-FC20-3D05-16E174D2C3AA}"/>
              </a:ext>
            </a:extLst>
          </p:cNvPr>
          <p:cNvSpPr/>
          <p:nvPr/>
        </p:nvSpPr>
        <p:spPr>
          <a:xfrm>
            <a:off x="8117387" y="1958143"/>
            <a:ext cx="1467634" cy="1470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0CD727B-D16C-59B9-F66C-35D54C5AAA0A}"/>
              </a:ext>
            </a:extLst>
          </p:cNvPr>
          <p:cNvSpPr/>
          <p:nvPr/>
        </p:nvSpPr>
        <p:spPr>
          <a:xfrm>
            <a:off x="9882958" y="1958143"/>
            <a:ext cx="1467634" cy="1470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037F8B2-9BCD-C65F-5F3E-D3F25D2127C9}"/>
              </a:ext>
            </a:extLst>
          </p:cNvPr>
          <p:cNvSpPr/>
          <p:nvPr/>
        </p:nvSpPr>
        <p:spPr>
          <a:xfrm>
            <a:off x="8123904" y="4005534"/>
            <a:ext cx="1467634" cy="6491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3FD1E92-C819-12C3-E966-8AB16653FCDB}"/>
              </a:ext>
            </a:extLst>
          </p:cNvPr>
          <p:cNvSpPr/>
          <p:nvPr/>
        </p:nvSpPr>
        <p:spPr>
          <a:xfrm>
            <a:off x="8123904" y="4760042"/>
            <a:ext cx="1467634" cy="569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A167661-B2DC-9D7E-5B9B-B60BDFE9121D}"/>
              </a:ext>
            </a:extLst>
          </p:cNvPr>
          <p:cNvSpPr/>
          <p:nvPr/>
        </p:nvSpPr>
        <p:spPr>
          <a:xfrm>
            <a:off x="8123904" y="5337090"/>
            <a:ext cx="1467634" cy="569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608A897-FFCC-46EF-33A1-55AB077503B4}"/>
              </a:ext>
            </a:extLst>
          </p:cNvPr>
          <p:cNvSpPr/>
          <p:nvPr/>
        </p:nvSpPr>
        <p:spPr>
          <a:xfrm>
            <a:off x="9882958" y="5337090"/>
            <a:ext cx="1467634" cy="569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A27F2F3-CDE2-95AC-D605-7C2FEF2A9418}"/>
              </a:ext>
            </a:extLst>
          </p:cNvPr>
          <p:cNvSpPr txBox="1"/>
          <p:nvPr/>
        </p:nvSpPr>
        <p:spPr>
          <a:xfrm>
            <a:off x="5814023" y="2580567"/>
            <a:ext cx="121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Sectors (Activities or Commodities)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62B23D8-1B5F-854B-0EFB-521091A8557A}"/>
                  </a:ext>
                </a:extLst>
              </p:cNvPr>
              <p:cNvSpPr txBox="1"/>
              <p:nvPr/>
            </p:nvSpPr>
            <p:spPr>
              <a:xfrm>
                <a:off x="8322234" y="3496654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62B23D8-1B5F-854B-0EFB-521091A85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34" y="3496654"/>
                <a:ext cx="10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67CE0CE9-666A-BB05-5F9F-BE97DA9ED979}"/>
                  </a:ext>
                </a:extLst>
              </p:cNvPr>
              <p:cNvSpPr txBox="1"/>
              <p:nvPr/>
            </p:nvSpPr>
            <p:spPr>
              <a:xfrm>
                <a:off x="10104995" y="3489373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67CE0CE9-666A-BB05-5F9F-BE97DA9ED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995" y="3489373"/>
                <a:ext cx="10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C855B4F-9D06-2C39-CDD1-FC5BB3E3C836}"/>
                  </a:ext>
                </a:extLst>
              </p:cNvPr>
              <p:cNvSpPr txBox="1"/>
              <p:nvPr/>
            </p:nvSpPr>
            <p:spPr>
              <a:xfrm>
                <a:off x="9675328" y="3988198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C855B4F-9D06-2C39-CDD1-FC5BB3E3C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28" y="3988198"/>
                <a:ext cx="10506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30A90054-A4D5-1D16-CBAC-937FCD0548A0}"/>
                  </a:ext>
                </a:extLst>
              </p:cNvPr>
              <p:cNvSpPr txBox="1"/>
              <p:nvPr/>
            </p:nvSpPr>
            <p:spPr>
              <a:xfrm>
                <a:off x="9654845" y="4682801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𝐍𝐔</m:t>
                        </m:r>
                      </m:sub>
                    </m:sSub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𝑟𝑝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30A90054-A4D5-1D16-CBAC-937FCD054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45" y="4682801"/>
                <a:ext cx="1050672" cy="369332"/>
              </a:xfrm>
              <a:prstGeom prst="rect">
                <a:avLst/>
              </a:prstGeom>
              <a:blipFill>
                <a:blip r:embed="rId23"/>
                <a:stretch>
                  <a:fillRect r="-4651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B541634-6DAB-D8FF-8EF6-5F72C884F6E6}"/>
                  </a:ext>
                </a:extLst>
              </p:cNvPr>
              <p:cNvSpPr txBox="1"/>
              <p:nvPr/>
            </p:nvSpPr>
            <p:spPr>
              <a:xfrm>
                <a:off x="8356520" y="5976430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𝐑𝐔</m:t>
                        </m:r>
                      </m:sub>
                    </m:sSub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B541634-6DAB-D8FF-8EF6-5F72C884F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520" y="5976430"/>
                <a:ext cx="1050672" cy="369332"/>
              </a:xfrm>
              <a:prstGeom prst="rect">
                <a:avLst/>
              </a:prstGeom>
              <a:blipFill>
                <a:blip r:embed="rId24"/>
                <a:stretch>
                  <a:fillRect r="-2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7D1EF109-FA67-2970-B52E-6584A876A773}"/>
                  </a:ext>
                </a:extLst>
              </p:cNvPr>
              <p:cNvSpPr txBox="1"/>
              <p:nvPr/>
            </p:nvSpPr>
            <p:spPr>
              <a:xfrm>
                <a:off x="10104995" y="5984389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𝐑𝐘</m:t>
                        </m:r>
                      </m:sub>
                    </m:sSub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7D1EF109-FA67-2970-B52E-6584A876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995" y="5984389"/>
                <a:ext cx="105067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6D635B8C-15B3-C85B-38DA-B489FCC9F3AA}"/>
              </a:ext>
            </a:extLst>
          </p:cNvPr>
          <p:cNvSpPr txBox="1"/>
          <p:nvPr/>
        </p:nvSpPr>
        <p:spPr>
          <a:xfrm>
            <a:off x="8248057" y="905719"/>
            <a:ext cx="121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Sectors (Activities or Commodities)</a:t>
            </a:r>
            <a:endParaRPr lang="en-US" sz="1200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8334A009-AE9B-2632-E258-549F5DA63348}"/>
              </a:ext>
            </a:extLst>
          </p:cNvPr>
          <p:cNvSpPr/>
          <p:nvPr/>
        </p:nvSpPr>
        <p:spPr>
          <a:xfrm>
            <a:off x="10231170" y="215508"/>
            <a:ext cx="1320435" cy="276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Monetary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3A1AA88-3D62-B0AC-A39D-DF75A3AA28AE}"/>
              </a:ext>
            </a:extLst>
          </p:cNvPr>
          <p:cNvSpPr/>
          <p:nvPr/>
        </p:nvSpPr>
        <p:spPr>
          <a:xfrm>
            <a:off x="10231170" y="537743"/>
            <a:ext cx="1320435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Physical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95367368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5.6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Multi-Regional Models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AFFB3F-D084-4E7F-1039-A1E4C2EA220C}"/>
              </a:ext>
            </a:extLst>
          </p:cNvPr>
          <p:cNvSpPr txBox="1"/>
          <p:nvPr/>
        </p:nvSpPr>
        <p:spPr>
          <a:xfrm>
            <a:off x="268517" y="1516873"/>
            <a:ext cx="11201400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Example of application of MRIO model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Analysis of pollutants emissions according to Production-based and Consumption-based paradigms in a multi-regional context</a:t>
            </a:r>
          </a:p>
        </p:txBody>
      </p:sp>
      <p:pic>
        <p:nvPicPr>
          <p:cNvPr id="3" name="Google Shape;234;p32">
            <a:extLst>
              <a:ext uri="{FF2B5EF4-FFF2-40B4-BE49-F238E27FC236}">
                <a16:creationId xmlns:a16="http://schemas.microsoft.com/office/drawing/2014/main" id="{FA672F43-6AC2-6E00-AE8A-4C631C349D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408" y="2519940"/>
            <a:ext cx="4152849" cy="27405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BE1C29-10DA-9C0A-D197-5ED508F90F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12" b="12989"/>
          <a:stretch/>
        </p:blipFill>
        <p:spPr>
          <a:xfrm>
            <a:off x="402399" y="2326475"/>
            <a:ext cx="6914929" cy="30691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1B1A21-E8B5-3290-057A-676E46AB69D5}"/>
              </a:ext>
            </a:extLst>
          </p:cNvPr>
          <p:cNvSpPr txBox="1"/>
          <p:nvPr/>
        </p:nvSpPr>
        <p:spPr>
          <a:xfrm>
            <a:off x="507029" y="553068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0048"/>
                </a:solidFill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Reduce pollution in one country does not mean global improvement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FDB5E8-4A07-5E0D-5AB2-D10E992F89BE}"/>
              </a:ext>
            </a:extLst>
          </p:cNvPr>
          <p:cNvSpPr txBox="1"/>
          <p:nvPr/>
        </p:nvSpPr>
        <p:spPr>
          <a:xfrm>
            <a:off x="6760047" y="5530682"/>
            <a:ext cx="467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0048"/>
                </a:solidFill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Analysis of the supply chains in different regions is necessary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B94E3E2-371F-D543-ADB3-A5EBECDBFE1F}"/>
              </a:ext>
            </a:extLst>
          </p:cNvPr>
          <p:cNvSpPr/>
          <p:nvPr/>
        </p:nvSpPr>
        <p:spPr>
          <a:xfrm>
            <a:off x="5649618" y="5592168"/>
            <a:ext cx="729250" cy="461806"/>
          </a:xfrm>
          <a:prstGeom prst="rightArrow">
            <a:avLst/>
          </a:prstGeom>
          <a:solidFill>
            <a:srgbClr val="728F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gnaposto testo 3">
            <a:hlinkClick r:id="rId5"/>
            <a:extLst>
              <a:ext uri="{FF2B5EF4-FFF2-40B4-BE49-F238E27FC236}">
                <a16:creationId xmlns:a16="http://schemas.microsoft.com/office/drawing/2014/main" id="{6037F110-B97C-B80E-9A02-64AB5E538A41}"/>
              </a:ext>
            </a:extLst>
          </p:cNvPr>
          <p:cNvSpPr txBox="1">
            <a:spLocks/>
          </p:cNvSpPr>
          <p:nvPr/>
        </p:nvSpPr>
        <p:spPr bwMode="auto">
          <a:xfrm>
            <a:off x="203200" y="6108661"/>
            <a:ext cx="11622086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lang="it-IT" sz="1600" b="0" kern="1200" dirty="0">
                <a:solidFill>
                  <a:srgbClr val="000048"/>
                </a:solidFill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/>
              <a:t>M.V. Rocco et al. – Who is responsible for pollution embedded in internationally traded goods? (2016) on IEA’s WEO Special Report on Energy and Air Pollution</a:t>
            </a:r>
          </a:p>
        </p:txBody>
      </p:sp>
    </p:spTree>
    <p:extLst>
      <p:ext uri="{BB962C8B-B14F-4D97-AF65-F5344CB8AC3E}">
        <p14:creationId xmlns:p14="http://schemas.microsoft.com/office/powerpoint/2010/main" val="4639130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800645-7C7A-5A1C-8531-B912581E0142}"/>
              </a:ext>
            </a:extLst>
          </p:cNvPr>
          <p:cNvSpPr txBox="1"/>
          <p:nvPr/>
        </p:nvSpPr>
        <p:spPr>
          <a:xfrm>
            <a:off x="402399" y="1505362"/>
            <a:ext cx="95275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Process-based LCA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Based on aggregation of several process-based studies.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Definition of products and technologies is fine and not always defined based on agreed standards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Datasets are collecting physical inputs and outputs (services are usually ignored)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Process-based models are affected by cutoff errors (production system is not comprehensive)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Most datasets are commercial</a:t>
            </a:r>
          </a:p>
        </p:txBody>
      </p:sp>
      <p:pic>
        <p:nvPicPr>
          <p:cNvPr id="11" name="Picture 6" descr="Visualizza immagine di origine">
            <a:extLst>
              <a:ext uri="{FF2B5EF4-FFF2-40B4-BE49-F238E27FC236}">
                <a16:creationId xmlns:a16="http://schemas.microsoft.com/office/drawing/2014/main" id="{570757AD-DB33-7E99-27EB-D2B47730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99" y="4151231"/>
            <a:ext cx="4670961" cy="20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sualizza immagine di origine">
            <a:extLst>
              <a:ext uri="{FF2B5EF4-FFF2-40B4-BE49-F238E27FC236}">
                <a16:creationId xmlns:a16="http://schemas.microsoft.com/office/drawing/2014/main" id="{0A5BB052-FDE2-78F1-31A7-087A3621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66" y="5158325"/>
            <a:ext cx="1917148" cy="11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777EFA4-DAC5-D847-60A3-DF8AFD2F8799}"/>
              </a:ext>
            </a:extLst>
          </p:cNvPr>
          <p:cNvSpPr/>
          <p:nvPr/>
        </p:nvSpPr>
        <p:spPr>
          <a:xfrm rot="10800000">
            <a:off x="4893098" y="4862360"/>
            <a:ext cx="1122017" cy="591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isualizza immagine di origine">
            <a:extLst>
              <a:ext uri="{FF2B5EF4-FFF2-40B4-BE49-F238E27FC236}">
                <a16:creationId xmlns:a16="http://schemas.microsoft.com/office/drawing/2014/main" id="{76BB035A-885D-FC0F-3D8D-A5596648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3" y="4974093"/>
            <a:ext cx="1917149" cy="4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isultato immagine per gabi lca">
            <a:extLst>
              <a:ext uri="{FF2B5EF4-FFF2-40B4-BE49-F238E27FC236}">
                <a16:creationId xmlns:a16="http://schemas.microsoft.com/office/drawing/2014/main" id="{F180088D-9C46-6D6D-62D1-089517B1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66" y="4296428"/>
            <a:ext cx="2207892" cy="7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F5A8D2-4001-3FA3-544A-F9B2D78F1843}"/>
              </a:ext>
            </a:extLst>
          </p:cNvPr>
          <p:cNvSpPr txBox="1"/>
          <p:nvPr/>
        </p:nvSpPr>
        <p:spPr>
          <a:xfrm>
            <a:off x="884333" y="3874486"/>
            <a:ext cx="220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Browsing shell</a:t>
            </a:r>
            <a:endParaRPr lang="en-US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4D66FC-517B-D85E-0AD7-1AE795C8C25C}"/>
              </a:ext>
            </a:extLst>
          </p:cNvPr>
          <p:cNvSpPr txBox="1"/>
          <p:nvPr/>
        </p:nvSpPr>
        <p:spPr>
          <a:xfrm>
            <a:off x="6118941" y="3874486"/>
            <a:ext cx="220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LCI databases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120126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7C4085-F298-E95A-897C-55FDD3C8C8B7}"/>
              </a:ext>
            </a:extLst>
          </p:cNvPr>
          <p:cNvSpPr txBox="1"/>
          <p:nvPr/>
        </p:nvSpPr>
        <p:spPr>
          <a:xfrm>
            <a:off x="402399" y="1458709"/>
            <a:ext cx="10627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SRIO datasets are provided by statistics bureau of each country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Applications of MRIO datasets have surged in recent years in various fields of economics and environmental sciences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Strong push to MRIO developments by recent EU framework programmes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BB6ED5-1D57-23A0-A54B-3423C85F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64" y="3101619"/>
            <a:ext cx="8833381" cy="31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0118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17829E-8757-1041-C62C-CFA9F47D4E82}"/>
              </a:ext>
            </a:extLst>
          </p:cNvPr>
          <p:cNvSpPr txBox="1"/>
          <p:nvPr/>
        </p:nvSpPr>
        <p:spPr>
          <a:xfrm>
            <a:off x="402399" y="1458709"/>
            <a:ext cx="5056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Main features and objectives: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EXIOBASE, EORA</a:t>
            </a:r>
            <a:r>
              <a:rPr lang="en-US" sz="1400" dirty="0"/>
              <a:t>: research on environmental issues, such as products/industries footprinting and environmental policy impact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GTAP</a:t>
            </a:r>
            <a:r>
              <a:rPr lang="en-US" sz="1400" dirty="0"/>
              <a:t> (Global Trades Analysis Project): trade modelling and impact of trade policy measures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OECD-WTO </a:t>
            </a:r>
            <a:r>
              <a:rPr lang="en-US" sz="1400" b="1" dirty="0" err="1">
                <a:solidFill>
                  <a:schemeClr val="accent2"/>
                </a:solidFill>
              </a:rPr>
              <a:t>TiVA</a:t>
            </a:r>
            <a:r>
              <a:rPr lang="en-US" sz="1400" b="1" dirty="0">
                <a:solidFill>
                  <a:schemeClr val="accent2"/>
                </a:solidFill>
              </a:rPr>
              <a:t>, WIOD</a:t>
            </a:r>
            <a:r>
              <a:rPr lang="en-US" sz="1400" dirty="0"/>
              <a:t>: focus on impact on factor use (value added), trade in value added, production policies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IDE-JETRO, YNU-GIO</a:t>
            </a:r>
            <a:r>
              <a:rPr lang="en-US" sz="1400" dirty="0"/>
              <a:t>: focus on Asian market, no global coverage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68444D-4E64-6709-F862-25241767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23" b="9210"/>
          <a:stretch/>
        </p:blipFill>
        <p:spPr>
          <a:xfrm>
            <a:off x="6733594" y="1926165"/>
            <a:ext cx="4549801" cy="30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32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B0D4A4-A94D-1677-5C63-83AA528DAC84}"/>
              </a:ext>
            </a:extLst>
          </p:cNvPr>
          <p:cNvSpPr txBox="1"/>
          <p:nvPr/>
        </p:nvSpPr>
        <p:spPr>
          <a:xfrm>
            <a:off x="402399" y="1458709"/>
            <a:ext cx="60077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Number of countries: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EORA, GTAP</a:t>
            </a:r>
            <a:r>
              <a:rPr lang="en-US" sz="1400" dirty="0"/>
              <a:t>: cover almost all countries in the world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EXIOBASE, OECD-WTO, WIOD</a:t>
            </a:r>
            <a:r>
              <a:rPr lang="en-US" sz="1400" dirty="0"/>
              <a:t>: focus on group of countries defined by the availability of the related SUTs or IOTs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IDE-JETRO, YNU-GIO</a:t>
            </a:r>
            <a:r>
              <a:rPr lang="en-US" sz="1400" dirty="0"/>
              <a:t>: focus on less countries in the Asian region, but defining imports for disaggregated regions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7C8DC7-445E-5B39-9C8D-E6F6AB55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23" b="9210"/>
          <a:stretch/>
        </p:blipFill>
        <p:spPr>
          <a:xfrm>
            <a:off x="6733594" y="1926165"/>
            <a:ext cx="4549801" cy="30056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FF5CF0-5F0D-2E85-249C-4896C936D25D}"/>
              </a:ext>
            </a:extLst>
          </p:cNvPr>
          <p:cNvSpPr txBox="1"/>
          <p:nvPr/>
        </p:nvSpPr>
        <p:spPr>
          <a:xfrm>
            <a:off x="402399" y="3559640"/>
            <a:ext cx="69977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Number of technologies and products: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EXIOBASE</a:t>
            </a:r>
            <a:r>
              <a:rPr lang="en-US" sz="1400" dirty="0"/>
              <a:t>: highly-disaggregated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GTAP, IDE-JETRO, WIOD</a:t>
            </a:r>
            <a:r>
              <a:rPr lang="en-US" sz="1400" dirty="0"/>
              <a:t>: average disaggregation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EORA</a:t>
            </a:r>
            <a:r>
              <a:rPr lang="en-US" sz="1400" dirty="0"/>
              <a:t>: highly aggregated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2C7A04-6BC0-1AC2-7162-803758A1783E}"/>
              </a:ext>
            </a:extLst>
          </p:cNvPr>
          <p:cNvSpPr txBox="1"/>
          <p:nvPr/>
        </p:nvSpPr>
        <p:spPr>
          <a:xfrm>
            <a:off x="402399" y="5109023"/>
            <a:ext cx="11134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Other features: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Datasets reproduce different time series, most of which are estimated based on numerical approaches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Interregional trades are defined based on the </a:t>
            </a:r>
            <a:r>
              <a:rPr lang="en-US" sz="1400" b="1" dirty="0">
                <a:solidFill>
                  <a:schemeClr val="accent2"/>
                </a:solidFill>
              </a:rPr>
              <a:t>UN </a:t>
            </a:r>
            <a:r>
              <a:rPr lang="en-US" sz="1400" b="1" dirty="0" err="1">
                <a:solidFill>
                  <a:schemeClr val="accent2"/>
                </a:solidFill>
              </a:rPr>
              <a:t>Comtrade</a:t>
            </a:r>
            <a:r>
              <a:rPr lang="en-US" sz="1400" dirty="0"/>
              <a:t> (</a:t>
            </a:r>
            <a:r>
              <a:rPr lang="en-US" sz="1400" dirty="0">
                <a:hlinkClick r:id="rId4"/>
              </a:rPr>
              <a:t>https://comtrade.un.org/</a:t>
            </a:r>
            <a:r>
              <a:rPr lang="en-US" sz="1400" dirty="0"/>
              <a:t>) dataset, and balanced and  harmonized based on numerical models</a:t>
            </a:r>
          </a:p>
        </p:txBody>
      </p:sp>
    </p:spTree>
    <p:extLst>
      <p:ext uri="{BB962C8B-B14F-4D97-AF65-F5344CB8AC3E}">
        <p14:creationId xmlns:p14="http://schemas.microsoft.com/office/powerpoint/2010/main" val="253889668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8A8041-8F3F-46B5-0864-B09F6A116B5E}"/>
              </a:ext>
            </a:extLst>
          </p:cNvPr>
          <p:cNvSpPr txBox="1"/>
          <p:nvPr/>
        </p:nvSpPr>
        <p:spPr>
          <a:xfrm>
            <a:off x="402399" y="1458709"/>
            <a:ext cx="47387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EUROSTAT Supply, Use and Input-Output table repository (</a:t>
            </a:r>
            <a:r>
              <a:rPr lang="en-US" sz="1400" dirty="0">
                <a:hlinkClick r:id="rId3"/>
              </a:rPr>
              <a:t>https://ec.europa.eu/eurostat/web/esa-supply-use-input-tables/data/database</a:t>
            </a:r>
            <a:r>
              <a:rPr lang="en-US" sz="1400" dirty="0"/>
              <a:t>) provides a comprehensive set of multi-regional and single-region SUTs and IOTs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Browse the database and download tables through the data explorer!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6F2FDF-B799-03F9-4CB1-24EDA0F7D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04" b="11471"/>
          <a:stretch/>
        </p:blipFill>
        <p:spPr>
          <a:xfrm>
            <a:off x="5625007" y="1373714"/>
            <a:ext cx="5926292" cy="49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789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6C9BF21-193C-E700-E962-40223529303E}"/>
                  </a:ext>
                </a:extLst>
              </p:cNvPr>
              <p:cNvSpPr/>
              <p:nvPr/>
            </p:nvSpPr>
            <p:spPr>
              <a:xfrm>
                <a:off x="7399356" y="3726362"/>
                <a:ext cx="1376195" cy="13652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Upstream cutoff matrix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6C9BF21-193C-E700-E962-402235293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356" y="3726362"/>
                <a:ext cx="1376195" cy="1365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046FFA0-2363-2F77-9258-222FC238E498}"/>
                  </a:ext>
                </a:extLst>
              </p:cNvPr>
              <p:cNvSpPr/>
              <p:nvPr/>
            </p:nvSpPr>
            <p:spPr>
              <a:xfrm>
                <a:off x="8780966" y="2339268"/>
                <a:ext cx="1376195" cy="13870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Dowstream cutoff matrix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046FFA0-2363-2F77-9258-222FC238E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66" y="2339268"/>
                <a:ext cx="1376195" cy="1387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25F49-BA0A-8AAF-8A65-BB0E99563E1B}"/>
              </a:ext>
            </a:extLst>
          </p:cNvPr>
          <p:cNvSpPr txBox="1"/>
          <p:nvPr/>
        </p:nvSpPr>
        <p:spPr>
          <a:xfrm>
            <a:off x="402399" y="1421387"/>
            <a:ext cx="6996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IO and LCA datasets hybridization 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Research efforts towards the hybridization of Process-based LCA and Input-Output datasets for increasing the detail of LCA analysis while avoiding cutoff errors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5BAB05-6D9C-E1EF-9186-D64DE1F7A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93" y="2585467"/>
            <a:ext cx="4970347" cy="328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7AFB94F-6122-B655-2A30-358358CCA466}"/>
                  </a:ext>
                </a:extLst>
              </p:cNvPr>
              <p:cNvSpPr/>
              <p:nvPr/>
            </p:nvSpPr>
            <p:spPr>
              <a:xfrm>
                <a:off x="8780969" y="3720914"/>
                <a:ext cx="1376197" cy="13761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Process-based LCA database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𝐏𝐁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7AFB94F-6122-B655-2A30-358358CC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69" y="3720914"/>
                <a:ext cx="1376197" cy="1376197"/>
              </a:xfrm>
              <a:prstGeom prst="rect">
                <a:avLst/>
              </a:prstGeom>
              <a:blipFill>
                <a:blip r:embed="rId6"/>
                <a:stretch>
                  <a:fillRect r="-13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E67354B-A34B-F4E2-045C-C46A20D84090}"/>
                  </a:ext>
                </a:extLst>
              </p:cNvPr>
              <p:cNvSpPr/>
              <p:nvPr/>
            </p:nvSpPr>
            <p:spPr>
              <a:xfrm>
                <a:off x="7404772" y="2344717"/>
                <a:ext cx="1376197" cy="13761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Input-Output databased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𝐈𝐎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E67354B-A34B-F4E2-045C-C46A20D8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72" y="2344717"/>
                <a:ext cx="1376197" cy="13761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4AE848B-4D24-2C20-4308-854C9174FA82}"/>
                  </a:ext>
                </a:extLst>
              </p:cNvPr>
              <p:cNvSpPr/>
              <p:nvPr/>
            </p:nvSpPr>
            <p:spPr>
              <a:xfrm>
                <a:off x="10597300" y="3720914"/>
                <a:ext cx="914400" cy="13761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Functional unit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𝐏𝐁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4AE848B-4D24-2C20-4308-854C9174F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300" y="3720914"/>
                <a:ext cx="914400" cy="13761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2BEB562-0A52-94EB-C4E6-EC1359B887FB}"/>
                  </a:ext>
                </a:extLst>
              </p:cNvPr>
              <p:cNvSpPr/>
              <p:nvPr/>
            </p:nvSpPr>
            <p:spPr>
              <a:xfrm>
                <a:off x="8780969" y="5417996"/>
                <a:ext cx="1376197" cy="699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Environmental transactions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𝐏𝐁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2BEB562-0A52-94EB-C4E6-EC1359B88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69" y="5417996"/>
                <a:ext cx="1376197" cy="699110"/>
              </a:xfrm>
              <a:prstGeom prst="rect">
                <a:avLst/>
              </a:prstGeom>
              <a:blipFill>
                <a:blip r:embed="rId9"/>
                <a:stretch>
                  <a:fillRect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336F626-500E-1214-AB76-E3B3E31B5735}"/>
                  </a:ext>
                </a:extLst>
              </p:cNvPr>
              <p:cNvSpPr/>
              <p:nvPr/>
            </p:nvSpPr>
            <p:spPr>
              <a:xfrm>
                <a:off x="7404771" y="5417996"/>
                <a:ext cx="1376197" cy="699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Environmental transactions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𝐈𝐎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336F626-500E-1214-AB76-E3B3E31B5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71" y="5417996"/>
                <a:ext cx="1376197" cy="699110"/>
              </a:xfrm>
              <a:prstGeom prst="rect">
                <a:avLst/>
              </a:prstGeom>
              <a:blipFill>
                <a:blip r:embed="rId10"/>
                <a:stretch>
                  <a:fillRect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07FA964-E6D1-BEA3-EC2D-134E21F7677C}"/>
              </a:ext>
            </a:extLst>
          </p:cNvPr>
          <p:cNvCxnSpPr>
            <a:cxnSpLocks/>
            <a:stCxn id="19" idx="2"/>
          </p:cNvCxnSpPr>
          <p:nvPr/>
        </p:nvCxnSpPr>
        <p:spPr>
          <a:xfrm flipV="1">
            <a:off x="8780968" y="2344717"/>
            <a:ext cx="0" cy="37669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CFC8610-A750-C4B2-2E10-FA0D7F7CC987}"/>
              </a:ext>
            </a:extLst>
          </p:cNvPr>
          <p:cNvCxnSpPr>
            <a:cxnSpLocks/>
          </p:cNvCxnSpPr>
          <p:nvPr/>
        </p:nvCxnSpPr>
        <p:spPr>
          <a:xfrm>
            <a:off x="7404771" y="3720914"/>
            <a:ext cx="410692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BC89BFE8-9543-D932-39B8-1ABB4F0DFC74}"/>
              </a:ext>
            </a:extLst>
          </p:cNvPr>
          <p:cNvSpPr/>
          <p:nvPr/>
        </p:nvSpPr>
        <p:spPr>
          <a:xfrm>
            <a:off x="7404771" y="2344717"/>
            <a:ext cx="2752393" cy="2752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A73E5E3-6463-9C3E-601A-DC9DEA932EB8}"/>
                  </a:ext>
                </a:extLst>
              </p:cNvPr>
              <p:cNvSpPr txBox="1"/>
              <p:nvPr/>
            </p:nvSpPr>
            <p:spPr>
              <a:xfrm>
                <a:off x="8495217" y="1895921"/>
                <a:ext cx="571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A73E5E3-6463-9C3E-601A-DC9DEA93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217" y="1895921"/>
                <a:ext cx="571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C84C6E4F-B77F-43C4-8BE8-E5E48DCE17D6}"/>
              </a:ext>
            </a:extLst>
          </p:cNvPr>
          <p:cNvSpPr/>
          <p:nvPr/>
        </p:nvSpPr>
        <p:spPr>
          <a:xfrm>
            <a:off x="10586470" y="2344717"/>
            <a:ext cx="914400" cy="2752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C4C929C-29B0-2C41-E353-CF75AD057C7B}"/>
                  </a:ext>
                </a:extLst>
              </p:cNvPr>
              <p:cNvSpPr txBox="1"/>
              <p:nvPr/>
            </p:nvSpPr>
            <p:spPr>
              <a:xfrm>
                <a:off x="10768750" y="1941954"/>
                <a:ext cx="571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C4C929C-29B0-2C41-E353-CF75AD057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50" y="1941954"/>
                <a:ext cx="5715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D04213BE-C666-9C94-09C8-67C5548A0821}"/>
              </a:ext>
            </a:extLst>
          </p:cNvPr>
          <p:cNvSpPr/>
          <p:nvPr/>
        </p:nvSpPr>
        <p:spPr>
          <a:xfrm>
            <a:off x="7404771" y="5412547"/>
            <a:ext cx="2752393" cy="699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6A9117-4B56-944E-A305-6080CB10579F}"/>
                  </a:ext>
                </a:extLst>
              </p:cNvPr>
              <p:cNvSpPr txBox="1"/>
              <p:nvPr/>
            </p:nvSpPr>
            <p:spPr>
              <a:xfrm>
                <a:off x="6833271" y="5243780"/>
                <a:ext cx="571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6A9117-4B56-944E-A305-6080CB10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271" y="5243780"/>
                <a:ext cx="5715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958481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109291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36F906-A28E-8798-0F75-F98A2DFCDC4F}"/>
              </a:ext>
            </a:extLst>
          </p:cNvPr>
          <p:cNvSpPr txBox="1"/>
          <p:nvPr/>
        </p:nvSpPr>
        <p:spPr>
          <a:xfrm>
            <a:off x="617001" y="1865512"/>
            <a:ext cx="519137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Organization of Basic Data for Input-Output Models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/>
              <a:t>Tudini A, Vetrella G (2013). </a:t>
            </a:r>
            <a:r>
              <a:rPr lang="en-US" sz="1100" i="1" dirty="0"/>
              <a:t>NAMEA - From pioneer work to regulation and beyond</a:t>
            </a:r>
            <a:r>
              <a:rPr lang="en-US" sz="1100" dirty="0"/>
              <a:t>. In Hybrid Economic-Environmental Accounts. Routledge Studies in Ecological Economics.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/>
              <a:t>Pedersen O G, </a:t>
            </a:r>
            <a:r>
              <a:rPr lang="it-IT" sz="1100" dirty="0" err="1"/>
              <a:t>Haan</a:t>
            </a:r>
            <a:r>
              <a:rPr lang="it-IT" sz="1100" dirty="0"/>
              <a:t> M (2008). </a:t>
            </a:r>
            <a:r>
              <a:rPr lang="en-US" sz="1100" i="1" dirty="0"/>
              <a:t>SEEA-2003 and the Economic Relevance of Physical Flow Accounting at Industry and National Economy Level</a:t>
            </a:r>
            <a:r>
              <a:rPr lang="en-US" sz="1100" dirty="0"/>
              <a:t>. In Handbook of Input-Output Economics for Industrial Ecology.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United Nations (2012). </a:t>
            </a:r>
            <a:r>
              <a:rPr lang="en-US" sz="1100" i="1" dirty="0"/>
              <a:t>Accounting structure. </a:t>
            </a:r>
            <a:r>
              <a:rPr lang="en-US" sz="1100" dirty="0"/>
              <a:t>In System of Environmental and Economic Accounts – central framework.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/>
              <a:t>Agez</a:t>
            </a:r>
            <a:r>
              <a:rPr lang="en-US" sz="1100" dirty="0"/>
              <a:t>, Wood, </a:t>
            </a:r>
            <a:r>
              <a:rPr lang="en-US" sz="1100" dirty="0" err="1"/>
              <a:t>Margni</a:t>
            </a:r>
            <a:r>
              <a:rPr lang="en-US" sz="1100" dirty="0"/>
              <a:t>, </a:t>
            </a:r>
            <a:r>
              <a:rPr lang="en-US" sz="1100" dirty="0" err="1"/>
              <a:t>Stromman</a:t>
            </a:r>
            <a:r>
              <a:rPr lang="en-US" sz="1100" dirty="0"/>
              <a:t>, Samson, </a:t>
            </a:r>
            <a:r>
              <a:rPr lang="en-US" sz="1100" dirty="0" err="1"/>
              <a:t>Majeau-Bettez</a:t>
            </a:r>
            <a:r>
              <a:rPr lang="en-US" sz="1100" dirty="0"/>
              <a:t> (2020). </a:t>
            </a:r>
            <a:r>
              <a:rPr lang="en-US" sz="1100" i="1" dirty="0"/>
              <a:t>Hybridization of complete PLCA and MRIO databases for a comprehensive product system coverage. </a:t>
            </a:r>
            <a:r>
              <a:rPr lang="en-US" sz="1100" dirty="0"/>
              <a:t>Journal of Industrial Ecology.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i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9296D5-7521-F27E-8854-1A61105DC500}"/>
              </a:ext>
            </a:extLst>
          </p:cNvPr>
          <p:cNvSpPr txBox="1"/>
          <p:nvPr/>
        </p:nvSpPr>
        <p:spPr>
          <a:xfrm>
            <a:off x="402400" y="1508205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Articles, book chapters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1F42F-AF1F-BCF5-F801-F77FCF3A02C3}"/>
              </a:ext>
            </a:extLst>
          </p:cNvPr>
          <p:cNvSpPr txBox="1"/>
          <p:nvPr/>
        </p:nvSpPr>
        <p:spPr>
          <a:xfrm>
            <a:off x="6596217" y="1923490"/>
            <a:ext cx="519137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United Nations (2012). </a:t>
            </a:r>
            <a:r>
              <a:rPr lang="en-US" sz="1100" i="1" dirty="0"/>
              <a:t>System of Environmental and Economic Accounts – central framework.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United Nations (2008). </a:t>
            </a:r>
            <a:r>
              <a:rPr lang="en-US" sz="1100" i="1" dirty="0"/>
              <a:t>System of National Accounts 2008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Eurostat (2008). </a:t>
            </a:r>
            <a:r>
              <a:rPr lang="en-US" sz="1100" i="1" dirty="0"/>
              <a:t>Eurostat Manual of Supply, Use and Input-Output Tables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it-IT" sz="1100" dirty="0"/>
              <a:t>United Nations (2008). </a:t>
            </a:r>
            <a:r>
              <a:rPr lang="en-US" sz="1100" i="1" dirty="0"/>
              <a:t>International Standard Industrial Classification of All Economic Activities (ISIC Rev.4)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Eurostat (2008). </a:t>
            </a:r>
            <a:r>
              <a:rPr lang="en-US" sz="1100" i="1" dirty="0"/>
              <a:t>NACE Rev.2, Statistical classification of economic activities in the European Community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 err="1"/>
              <a:t>Remond-Tiedrez</a:t>
            </a:r>
            <a:r>
              <a:rPr lang="en-US" sz="1100" dirty="0"/>
              <a:t>, Rueda-</a:t>
            </a:r>
            <a:r>
              <a:rPr lang="en-US" sz="1100" dirty="0" err="1"/>
              <a:t>Cantuche</a:t>
            </a:r>
            <a:r>
              <a:rPr lang="en-US" sz="1100" dirty="0"/>
              <a:t> (2019). </a:t>
            </a:r>
            <a:r>
              <a:rPr lang="en-US" sz="1100" i="1" dirty="0"/>
              <a:t>EU inter-country supply, use and input-output tables – Full International and Global Accounts for Research in Input-Output analysis (FIGARO).</a:t>
            </a:r>
            <a:r>
              <a:rPr lang="en-US" sz="1100" dirty="0"/>
              <a:t> Eurostat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845C2E-A6F3-AEEB-4B9D-D51C1335C0D7}"/>
              </a:ext>
            </a:extLst>
          </p:cNvPr>
          <p:cNvSpPr txBox="1"/>
          <p:nvPr/>
        </p:nvSpPr>
        <p:spPr>
          <a:xfrm>
            <a:off x="6381616" y="1508205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Reports, standards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8AD74B-1108-6F62-65B3-8B5D52F6219A}"/>
              </a:ext>
            </a:extLst>
          </p:cNvPr>
          <p:cNvSpPr txBox="1"/>
          <p:nvPr/>
        </p:nvSpPr>
        <p:spPr>
          <a:xfrm>
            <a:off x="6381616" y="4533186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Web resources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444190-FA41-8CEA-23BF-D1EB6C839659}"/>
              </a:ext>
            </a:extLst>
          </p:cNvPr>
          <p:cNvSpPr txBox="1"/>
          <p:nvPr/>
        </p:nvSpPr>
        <p:spPr>
          <a:xfrm>
            <a:off x="6596217" y="4890493"/>
            <a:ext cx="519137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  <a:buFont typeface="+mj-lt"/>
              <a:buAutoNum type="arabicPeriod" startAt="12"/>
            </a:pPr>
            <a:r>
              <a:rPr lang="it-IT" sz="1100" dirty="0">
                <a:hlinkClick r:id="rId3"/>
              </a:rPr>
              <a:t>System of National Accounts</a:t>
            </a:r>
            <a:endParaRPr lang="it-IT" sz="1100" dirty="0"/>
          </a:p>
          <a:p>
            <a:pPr marL="360363" indent="-360363">
              <a:spcAft>
                <a:spcPts val="600"/>
              </a:spcAft>
              <a:buFont typeface="+mj-lt"/>
              <a:buAutoNum type="arabicPeriod" startAt="12"/>
            </a:pPr>
            <a:r>
              <a:rPr lang="en-US" sz="1100" dirty="0"/>
              <a:t>ISIC/CPC classifications: </a:t>
            </a:r>
            <a:r>
              <a:rPr lang="it-IT" sz="1100" dirty="0">
                <a:hlinkClick r:id="rId4"/>
              </a:rPr>
              <a:t>UNSD — ISIC</a:t>
            </a:r>
            <a:r>
              <a:rPr lang="it-IT" sz="1100" dirty="0"/>
              <a:t>; </a:t>
            </a:r>
            <a:r>
              <a:rPr lang="en-US" sz="1100" dirty="0">
                <a:hlinkClick r:id="rId5"/>
              </a:rPr>
              <a:t>UNSD — CPC</a:t>
            </a:r>
            <a:r>
              <a:rPr lang="it-IT" sz="1100" dirty="0"/>
              <a:t> 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 startAt="12"/>
            </a:pP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27263858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5.1 Introduction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4C5FE7-0C7C-8EAF-0307-41A22632980A}"/>
              </a:ext>
            </a:extLst>
          </p:cNvPr>
          <p:cNvSpPr txBox="1"/>
          <p:nvPr/>
        </p:nvSpPr>
        <p:spPr>
          <a:xfrm>
            <a:off x="402400" y="1429028"/>
            <a:ext cx="7126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Construction of LCA and IO datasets</a:t>
            </a:r>
            <a:endParaRPr lang="en-US" sz="1400" b="1" dirty="0"/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One of the most </a:t>
            </a:r>
            <a:r>
              <a:rPr lang="en-US" sz="1400" b="1" dirty="0">
                <a:solidFill>
                  <a:schemeClr val="accent2"/>
                </a:solidFill>
              </a:rPr>
              <a:t>critical issues</a:t>
            </a:r>
            <a:r>
              <a:rPr lang="en-US" sz="1400" dirty="0"/>
              <a:t> in LCA and impact analysis</a:t>
            </a:r>
          </a:p>
          <a:p>
            <a:pPr marL="742950" lvl="1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LCA databases defined based on </a:t>
            </a:r>
            <a:r>
              <a:rPr lang="en-US" sz="1400" b="1" dirty="0">
                <a:solidFill>
                  <a:schemeClr val="accent2"/>
                </a:solidFill>
              </a:rPr>
              <a:t>detailed inventories </a:t>
            </a:r>
            <a:r>
              <a:rPr lang="en-US" sz="1400" dirty="0"/>
              <a:t>of material/energy inputs of supply chains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Collected based on detailed studies and peer-checked before being included in the dataset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Defined in physical values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Mostly commercially available, difficult to be updated, highly disaggregated</a:t>
            </a:r>
          </a:p>
          <a:p>
            <a:pPr marL="742950" lvl="1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IO databases defined in many ways, as sub-sets of larger standardized collection of </a:t>
            </a:r>
            <a:r>
              <a:rPr lang="en-US" sz="1400" b="1" dirty="0">
                <a:solidFill>
                  <a:schemeClr val="accent2"/>
                </a:solidFill>
              </a:rPr>
              <a:t>economic and environmental accounting data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Routinely and periodically collected for a </a:t>
            </a:r>
            <a:r>
              <a:rPr lang="en-US" sz="1200" b="1" dirty="0">
                <a:solidFill>
                  <a:schemeClr val="accent2"/>
                </a:solidFill>
              </a:rPr>
              <a:t>given economic context</a:t>
            </a:r>
            <a:r>
              <a:rPr lang="en-US" sz="1200" dirty="0"/>
              <a:t> (national, regions, multiple nations/regions)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Adopted for </a:t>
            </a:r>
            <a:r>
              <a:rPr lang="en-US" sz="1200" b="1" dirty="0">
                <a:solidFill>
                  <a:schemeClr val="accent2"/>
                </a:solidFill>
              </a:rPr>
              <a:t>different purposes </a:t>
            </a:r>
            <a:r>
              <a:rPr lang="en-US" sz="1200" dirty="0"/>
              <a:t>(accountability, measuring wealth, quantifying impact of policies)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Defined either in monetary and physical values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Freely available, frequently updated, highly aggregated</a:t>
            </a:r>
          </a:p>
        </p:txBody>
      </p:sp>
      <p:pic>
        <p:nvPicPr>
          <p:cNvPr id="6" name="Picture 6" descr="Visualizza immagine di origine">
            <a:extLst>
              <a:ext uri="{FF2B5EF4-FFF2-40B4-BE49-F238E27FC236}">
                <a16:creationId xmlns:a16="http://schemas.microsoft.com/office/drawing/2014/main" id="{FACE3B37-5E68-6ACA-6122-5AC0A408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5" y="1127232"/>
            <a:ext cx="4248031" cy="18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verview - European Statistical System (ESS) - Eurostat">
            <a:hlinkClick r:id="rId4"/>
            <a:extLst>
              <a:ext uri="{FF2B5EF4-FFF2-40B4-BE49-F238E27FC236}">
                <a16:creationId xmlns:a16="http://schemas.microsoft.com/office/drawing/2014/main" id="{E8F66CAC-069F-F54E-31D6-4335925B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89" y="4430148"/>
            <a:ext cx="1869786" cy="11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orld Input-Output Database Working Paper Series">
            <a:hlinkClick r:id="rId6"/>
            <a:extLst>
              <a:ext uri="{FF2B5EF4-FFF2-40B4-BE49-F238E27FC236}">
                <a16:creationId xmlns:a16="http://schemas.microsoft.com/office/drawing/2014/main" id="{AB913177-5461-8966-90A5-327098E8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91" y="4321776"/>
            <a:ext cx="1172505" cy="11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xiobase - About EXIOBASE">
            <a:hlinkClick r:id="rId8"/>
            <a:extLst>
              <a:ext uri="{FF2B5EF4-FFF2-40B4-BE49-F238E27FC236}">
                <a16:creationId xmlns:a16="http://schemas.microsoft.com/office/drawing/2014/main" id="{D6E308E8-BC0C-FF1F-F25E-1BA1962A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89" y="5710428"/>
            <a:ext cx="2360987" cy="4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4421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5: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5.1 Introduction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AFB468-3DAD-F22C-DEEC-C95C9AE4FEDD}"/>
              </a:ext>
            </a:extLst>
          </p:cNvPr>
          <p:cNvSpPr txBox="1"/>
          <p:nvPr/>
        </p:nvSpPr>
        <p:spPr>
          <a:xfrm>
            <a:off x="402400" y="1429028"/>
            <a:ext cx="69127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Construction of Input-Output tables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Survey-based methods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Common at regional and sub-regional levels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Defined based on ad-hoc surveys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SUTs and IOTs based on survey only are extremely rare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Non-survey methods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Common at national level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Defining new tables based on numerical elaboration of existing ones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Enhancing existing tables either over time or across space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Partial-survey methods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Hybrid methods based on data coming from surveys and based on numerical elaboration of existing tables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methods provide tables defining products and technologies according to a </a:t>
            </a:r>
            <a:r>
              <a:rPr lang="en-US" sz="1400" b="1" dirty="0">
                <a:solidFill>
                  <a:schemeClr val="accent2"/>
                </a:solidFill>
              </a:rPr>
              <a:t>standard classification protocol </a:t>
            </a:r>
            <a:r>
              <a:rPr lang="en-US" sz="1400" dirty="0"/>
              <a:t>(ISIC, CPC, …) and standard accounting rules defined within the </a:t>
            </a:r>
            <a:r>
              <a:rPr lang="en-US" sz="1400" b="1" dirty="0">
                <a:solidFill>
                  <a:schemeClr val="accent2"/>
                </a:solidFill>
              </a:rPr>
              <a:t>System of National Accounts </a:t>
            </a:r>
            <a:r>
              <a:rPr lang="en-US" sz="1400" dirty="0"/>
              <a:t>(SNA)</a:t>
            </a:r>
          </a:p>
        </p:txBody>
      </p:sp>
      <p:pic>
        <p:nvPicPr>
          <p:cNvPr id="5" name="Picture 2" descr="Visualizza immagine di origine">
            <a:extLst>
              <a:ext uri="{FF2B5EF4-FFF2-40B4-BE49-F238E27FC236}">
                <a16:creationId xmlns:a16="http://schemas.microsoft.com/office/drawing/2014/main" id="{808DDB2D-76DE-0346-3FA3-96BCE370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552477"/>
            <a:ext cx="3688763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F53B31-2CDB-4F51-0A76-AC08A9D39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49" y="3885415"/>
            <a:ext cx="4256614" cy="2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071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F6AC4-2252-4F03-37EB-E4509C247926}"/>
              </a:ext>
            </a:extLst>
          </p:cNvPr>
          <p:cNvSpPr txBox="1"/>
          <p:nvPr/>
        </p:nvSpPr>
        <p:spPr>
          <a:xfrm>
            <a:off x="402400" y="1429028"/>
            <a:ext cx="65836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Accounting for flows and stocks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Economy functions through </a:t>
            </a:r>
            <a:r>
              <a:rPr lang="en-US" sz="1200" b="1" dirty="0">
                <a:solidFill>
                  <a:schemeClr val="accent2"/>
                </a:solidFill>
              </a:rPr>
              <a:t>production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chemeClr val="accent2"/>
                </a:solidFill>
              </a:rPr>
              <a:t>import</a:t>
            </a:r>
            <a:r>
              <a:rPr lang="en-US" sz="1200" dirty="0"/>
              <a:t> of goods/services consumed by </a:t>
            </a:r>
            <a:r>
              <a:rPr lang="en-US" sz="1200" b="1" dirty="0">
                <a:solidFill>
                  <a:schemeClr val="accent2"/>
                </a:solidFill>
              </a:rPr>
              <a:t>enterprises</a:t>
            </a:r>
            <a:r>
              <a:rPr lang="en-US" sz="1200" dirty="0"/>
              <a:t>, </a:t>
            </a:r>
            <a:r>
              <a:rPr lang="en-US" sz="1200" b="1" dirty="0">
                <a:solidFill>
                  <a:schemeClr val="accent2"/>
                </a:solidFill>
              </a:rPr>
              <a:t>households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chemeClr val="accent2"/>
                </a:solidFill>
              </a:rPr>
              <a:t>govern</a:t>
            </a:r>
            <a:r>
              <a:rPr lang="en-US" sz="1200" dirty="0"/>
              <a:t>, exported to the </a:t>
            </a:r>
            <a:r>
              <a:rPr lang="en-US" sz="1200" b="1" dirty="0">
                <a:solidFill>
                  <a:schemeClr val="accent2"/>
                </a:solidFill>
              </a:rPr>
              <a:t>rest of the world</a:t>
            </a:r>
            <a:r>
              <a:rPr lang="en-US" sz="1200" dirty="0"/>
              <a:t>, or accumulated for future consumptions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Two entities are distinguished: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chemeClr val="accent2"/>
                </a:solidFill>
              </a:rPr>
              <a:t>FLOWS</a:t>
            </a:r>
            <a:r>
              <a:rPr lang="en-US" sz="1200" i="1" dirty="0"/>
              <a:t>,</a:t>
            </a:r>
            <a:r>
              <a:rPr lang="en-US" sz="1200" b="1" i="1" dirty="0"/>
              <a:t> </a:t>
            </a:r>
            <a:r>
              <a:rPr lang="en-US" sz="1200" i="1" dirty="0"/>
              <a:t>exchanged within the economy or between economy and environment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chemeClr val="accent2"/>
                </a:solidFill>
              </a:rPr>
              <a:t>STOCKS</a:t>
            </a:r>
            <a:r>
              <a:rPr lang="en-US" sz="1200" i="1" dirty="0"/>
              <a:t>, produced and non-produced (natural) assets fundamental for allow the economy to produce flows and interact with the environment.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Value/quantity of flows measured </a:t>
            </a:r>
            <a:r>
              <a:rPr lang="en-US" sz="1200" b="1" dirty="0">
                <a:solidFill>
                  <a:schemeClr val="accent2"/>
                </a:solidFill>
              </a:rPr>
              <a:t>through</a:t>
            </a:r>
            <a:r>
              <a:rPr lang="en-US" sz="12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a defined time span </a:t>
            </a:r>
            <a:r>
              <a:rPr lang="en-US" sz="1200" dirty="0"/>
              <a:t>(usually 1 year)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Flows of mineral resources consumed by a firm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Flows of other finished products consumed by the same firm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Value/quantity of stock measured </a:t>
            </a:r>
            <a:r>
              <a:rPr lang="en-US" sz="1200" b="1" dirty="0">
                <a:solidFill>
                  <a:schemeClr val="accent2"/>
                </a:solidFill>
              </a:rPr>
              <a:t>in a defined time frame </a:t>
            </a:r>
            <a:r>
              <a:rPr lang="en-US" sz="1200" dirty="0"/>
              <a:t>(end of the year)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Stock of mineral resources may change due to new discoveries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Stock of production assets may change due to new investments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Flows are collected in monetary units by </a:t>
            </a:r>
            <a:r>
              <a:rPr lang="en-US" sz="1200" b="1" dirty="0">
                <a:solidFill>
                  <a:schemeClr val="accent2"/>
                </a:solidFill>
              </a:rPr>
              <a:t>monetary SUTs</a:t>
            </a:r>
            <a:r>
              <a:rPr lang="en-US" sz="1200" dirty="0"/>
              <a:t>, in physical units by </a:t>
            </a:r>
            <a:r>
              <a:rPr lang="en-US" sz="1200" b="1" dirty="0">
                <a:solidFill>
                  <a:schemeClr val="accent2"/>
                </a:solidFill>
              </a:rPr>
              <a:t>physical SUTs</a:t>
            </a:r>
            <a:r>
              <a:rPr lang="en-US" sz="1200" dirty="0"/>
              <a:t>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SUTs </a:t>
            </a:r>
            <a:r>
              <a:rPr lang="en-US" sz="1200" b="1" dirty="0">
                <a:solidFill>
                  <a:schemeClr val="accent2"/>
                </a:solidFill>
              </a:rPr>
              <a:t>can be integrated </a:t>
            </a:r>
            <a:r>
              <a:rPr lang="en-US" sz="1200" dirty="0"/>
              <a:t>in several ways, depending on the purpose of the analysis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5.1 Introduction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A7B57DFB-DF4D-7F3E-0854-AE563CC3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471" y="782757"/>
            <a:ext cx="4753535" cy="2418727"/>
          </a:xfrm>
          <a:prstGeom prst="rect">
            <a:avLst/>
          </a:prstGeom>
        </p:spPr>
      </p:pic>
      <p:pic>
        <p:nvPicPr>
          <p:cNvPr id="6" name="Picture 2" descr="Visualizza immagine di origine">
            <a:extLst>
              <a:ext uri="{FF2B5EF4-FFF2-40B4-BE49-F238E27FC236}">
                <a16:creationId xmlns:a16="http://schemas.microsoft.com/office/drawing/2014/main" id="{52593B8F-1E9D-AC02-DFBA-4BBA6DB5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59" y="3605714"/>
            <a:ext cx="175320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82FCC4EB-714C-D6C4-5164-F04A3B1D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13" y="3605715"/>
            <a:ext cx="173758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99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0FC906-813A-8044-6B87-9B722E52B88F}"/>
              </a:ext>
            </a:extLst>
          </p:cNvPr>
          <p:cNvSpPr txBox="1"/>
          <p:nvPr/>
        </p:nvSpPr>
        <p:spPr>
          <a:xfrm>
            <a:off x="383091" y="1605335"/>
            <a:ext cx="549519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Time and Geographic boundaries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Transactions collected for a </a:t>
            </a:r>
            <a:r>
              <a:rPr lang="en-US" sz="1400" b="1" dirty="0">
                <a:solidFill>
                  <a:schemeClr val="accent2"/>
                </a:solidFill>
              </a:rPr>
              <a:t>time frame of 1 year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Geographical boundaries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based on concept of </a:t>
            </a:r>
            <a:r>
              <a:rPr lang="en-US" sz="1400" b="1" dirty="0">
                <a:solidFill>
                  <a:schemeClr val="accent2"/>
                </a:solidFill>
              </a:rPr>
              <a:t>economic territory</a:t>
            </a:r>
            <a:r>
              <a:rPr lang="en-US" sz="1400" dirty="0"/>
              <a:t>: area under effective control of a single govern (regions, nations)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Include land areas, island, airspace, territorial waters and enclaves in rest of the world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Transactions of economic and physical flows collected according to two alternative principles: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Domestic (residence) principle</a:t>
            </a:r>
            <a:r>
              <a:rPr lang="en-US" sz="1400" dirty="0"/>
              <a:t>: records transactions of “residents units”, whose activities lies within territorial borders. This is the usual way of collecting data.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National principle</a:t>
            </a:r>
            <a:r>
              <a:rPr lang="en-US" sz="1400" dirty="0"/>
              <a:t>: records transactions of agents belonging to the nation only.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3F244244-9380-C1F9-933A-0C024DEF1492}"/>
              </a:ext>
            </a:extLst>
          </p:cNvPr>
          <p:cNvCxnSpPr>
            <a:cxnSpLocks/>
          </p:cNvCxnSpPr>
          <p:nvPr/>
        </p:nvCxnSpPr>
        <p:spPr>
          <a:xfrm>
            <a:off x="6439302" y="3884396"/>
            <a:ext cx="443069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5BFEE8E-2010-557B-E95E-1C28592B289F}"/>
              </a:ext>
            </a:extLst>
          </p:cNvPr>
          <p:cNvCxnSpPr>
            <a:cxnSpLocks/>
          </p:cNvCxnSpPr>
          <p:nvPr/>
        </p:nvCxnSpPr>
        <p:spPr>
          <a:xfrm>
            <a:off x="9280017" y="2073547"/>
            <a:ext cx="0" cy="31222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06686A-9E04-71C8-50F0-1459C5DFC0AF}"/>
              </a:ext>
            </a:extLst>
          </p:cNvPr>
          <p:cNvSpPr txBox="1"/>
          <p:nvPr/>
        </p:nvSpPr>
        <p:spPr>
          <a:xfrm>
            <a:off x="7704223" y="2160916"/>
            <a:ext cx="120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Residents</a:t>
            </a:r>
            <a:endParaRPr lang="en-US" sz="1400" b="1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20A670-DCA1-BBB6-C7C2-F9F9677CAC6C}"/>
              </a:ext>
            </a:extLst>
          </p:cNvPr>
          <p:cNvSpPr txBox="1"/>
          <p:nvPr/>
        </p:nvSpPr>
        <p:spPr>
          <a:xfrm>
            <a:off x="9346089" y="2160916"/>
            <a:ext cx="145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Non-residents</a:t>
            </a:r>
            <a:endParaRPr lang="en-US" sz="1400" b="1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1037F8-3013-BD8C-A924-841B6C041EAB}"/>
              </a:ext>
            </a:extLst>
          </p:cNvPr>
          <p:cNvSpPr txBox="1"/>
          <p:nvPr/>
        </p:nvSpPr>
        <p:spPr>
          <a:xfrm>
            <a:off x="6382177" y="2960294"/>
            <a:ext cx="111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Country  </a:t>
            </a:r>
            <a:r>
              <a:rPr lang="en-US" sz="1400" b="1" dirty="0"/>
              <a:t>territory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6078E9-CBE9-C014-2744-D0F5E9E2DD7F}"/>
              </a:ext>
            </a:extLst>
          </p:cNvPr>
          <p:cNvSpPr txBox="1"/>
          <p:nvPr/>
        </p:nvSpPr>
        <p:spPr>
          <a:xfrm>
            <a:off x="6497891" y="4285283"/>
            <a:ext cx="100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Rest of the World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E74DA41-A5FC-0B0E-1FD0-0D9EAE93E31E}"/>
              </a:ext>
            </a:extLst>
          </p:cNvPr>
          <p:cNvCxnSpPr>
            <a:cxnSpLocks/>
          </p:cNvCxnSpPr>
          <p:nvPr/>
        </p:nvCxnSpPr>
        <p:spPr>
          <a:xfrm>
            <a:off x="6439302" y="2657576"/>
            <a:ext cx="443069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A7E9411-9546-C8CA-1472-7155A1F6DD13}"/>
              </a:ext>
            </a:extLst>
          </p:cNvPr>
          <p:cNvCxnSpPr>
            <a:cxnSpLocks/>
          </p:cNvCxnSpPr>
          <p:nvPr/>
        </p:nvCxnSpPr>
        <p:spPr>
          <a:xfrm>
            <a:off x="6439302" y="5195036"/>
            <a:ext cx="443069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38A7464-C072-DB6B-79FF-F55FB982269C}"/>
              </a:ext>
            </a:extLst>
          </p:cNvPr>
          <p:cNvCxnSpPr>
            <a:cxnSpLocks/>
          </p:cNvCxnSpPr>
          <p:nvPr/>
        </p:nvCxnSpPr>
        <p:spPr>
          <a:xfrm>
            <a:off x="7601239" y="2073547"/>
            <a:ext cx="0" cy="31222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EF3EE5A-036F-4D54-A2E0-3A911FD710B9}"/>
              </a:ext>
            </a:extLst>
          </p:cNvPr>
          <p:cNvCxnSpPr>
            <a:cxnSpLocks/>
          </p:cNvCxnSpPr>
          <p:nvPr/>
        </p:nvCxnSpPr>
        <p:spPr>
          <a:xfrm>
            <a:off x="10869995" y="2073547"/>
            <a:ext cx="0" cy="31222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6D92E364-86FE-D203-0844-B424DE9EB727}"/>
              </a:ext>
            </a:extLst>
          </p:cNvPr>
          <p:cNvSpPr/>
          <p:nvPr/>
        </p:nvSpPr>
        <p:spPr>
          <a:xfrm>
            <a:off x="7595544" y="2657251"/>
            <a:ext cx="3274450" cy="8319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C1DB01-C178-3159-1750-57E1343CC0B2}"/>
              </a:ext>
            </a:extLst>
          </p:cNvPr>
          <p:cNvSpPr/>
          <p:nvPr/>
        </p:nvSpPr>
        <p:spPr>
          <a:xfrm>
            <a:off x="7710053" y="2806175"/>
            <a:ext cx="1433823" cy="23888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DEBDB2-A715-71D5-49E9-F5FE2FCFA909}"/>
              </a:ext>
            </a:extLst>
          </p:cNvPr>
          <p:cNvSpPr txBox="1"/>
          <p:nvPr/>
        </p:nvSpPr>
        <p:spPr>
          <a:xfrm>
            <a:off x="10869994" y="2966315"/>
            <a:ext cx="103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Domestic principle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AA18C57-6A7E-6B69-D27F-88157735F666}"/>
              </a:ext>
            </a:extLst>
          </p:cNvPr>
          <p:cNvSpPr txBox="1"/>
          <p:nvPr/>
        </p:nvSpPr>
        <p:spPr>
          <a:xfrm>
            <a:off x="7968902" y="5280345"/>
            <a:ext cx="103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National principle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500913-5A5C-9EA3-88AB-C8F4173908C2}"/>
              </a:ext>
            </a:extLst>
          </p:cNvPr>
          <p:cNvSpPr txBox="1"/>
          <p:nvPr/>
        </p:nvSpPr>
        <p:spPr>
          <a:xfrm>
            <a:off x="7749701" y="2806175"/>
            <a:ext cx="138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Transactions within country borders by resident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E8C0FD6-9281-7E48-95FF-976FD8DBD850}"/>
              </a:ext>
            </a:extLst>
          </p:cNvPr>
          <p:cNvSpPr txBox="1"/>
          <p:nvPr/>
        </p:nvSpPr>
        <p:spPr>
          <a:xfrm>
            <a:off x="9416159" y="2806175"/>
            <a:ext cx="138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Transactions within country borders by foreigners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C9CC086-0379-FC01-4110-A8D6D1E67A59}"/>
              </a:ext>
            </a:extLst>
          </p:cNvPr>
          <p:cNvSpPr txBox="1"/>
          <p:nvPr/>
        </p:nvSpPr>
        <p:spPr>
          <a:xfrm>
            <a:off x="7749701" y="4059503"/>
            <a:ext cx="138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Transactions outside country borders by resident</a:t>
            </a:r>
          </a:p>
        </p:txBody>
      </p:sp>
    </p:spTree>
    <p:extLst>
      <p:ext uri="{BB962C8B-B14F-4D97-AF65-F5344CB8AC3E}">
        <p14:creationId xmlns:p14="http://schemas.microsoft.com/office/powerpoint/2010/main" val="313294972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E2501E-4755-C4E1-10B5-CBC7F8F91021}"/>
              </a:ext>
            </a:extLst>
          </p:cNvPr>
          <p:cNvSpPr txBox="1"/>
          <p:nvPr/>
        </p:nvSpPr>
        <p:spPr>
          <a:xfrm>
            <a:off x="234212" y="1654688"/>
            <a:ext cx="5811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Classifications of products and activities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are collected in accounting tables based on a </a:t>
            </a:r>
            <a:r>
              <a:rPr lang="en-US" sz="1400" b="1" dirty="0">
                <a:solidFill>
                  <a:schemeClr val="accent2"/>
                </a:solidFill>
              </a:rPr>
              <a:t>consistent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chemeClr val="accent2"/>
                </a:solidFill>
              </a:rPr>
              <a:t>agreed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classification</a:t>
            </a:r>
            <a:r>
              <a:rPr lang="en-US" sz="1400" dirty="0"/>
              <a:t> of main economic activities and products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World level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ISIC - International Standard Classification of All Economic Activities (link: </a:t>
            </a:r>
            <a:r>
              <a:rPr lang="it-IT" sz="1400" dirty="0">
                <a:hlinkClick r:id="rId3"/>
              </a:rPr>
              <a:t>UNSD — ISIC</a:t>
            </a:r>
            <a:r>
              <a:rPr lang="it-IT" sz="1400" dirty="0"/>
              <a:t>)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CPC - Central Product Classification (link: </a:t>
            </a:r>
            <a:r>
              <a:rPr lang="it-IT" sz="1400" dirty="0">
                <a:hlinkClick r:id="rId4"/>
              </a:rPr>
              <a:t>UNSD — CPC</a:t>
            </a:r>
            <a:r>
              <a:rPr lang="it-IT" sz="1400" dirty="0"/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European level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NACE - Statistical classification of economic activities in the European Community (link: </a:t>
            </a:r>
            <a:r>
              <a:rPr lang="it-IT" sz="1400" dirty="0">
                <a:hlinkClick r:id="rId5"/>
              </a:rPr>
              <a:t>NACE Rev. 2</a:t>
            </a:r>
            <a:r>
              <a:rPr lang="it-IT" sz="1400" dirty="0"/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Local level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National versions of agreed standards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Reference And Management Of Nomenclatures (link: </a:t>
            </a:r>
            <a:br>
              <a:rPr lang="en-US" sz="1400" dirty="0"/>
            </a:br>
            <a:r>
              <a:rPr lang="it-IT" sz="1400" dirty="0">
                <a:hlinkClick r:id="rId6"/>
              </a:rPr>
              <a:t>Europa - RAMON - </a:t>
            </a:r>
            <a:r>
              <a:rPr lang="it-IT" sz="1400" dirty="0" err="1">
                <a:hlinkClick r:id="rId6"/>
              </a:rPr>
              <a:t>Classification</a:t>
            </a:r>
            <a:r>
              <a:rPr lang="it-IT" sz="1400" dirty="0">
                <a:hlinkClick r:id="rId6"/>
              </a:rPr>
              <a:t> List</a:t>
            </a:r>
            <a:r>
              <a:rPr lang="it-IT" sz="1400" dirty="0"/>
              <a:t>)</a:t>
            </a:r>
            <a:endParaRPr lang="en-US" sz="1400" dirty="0"/>
          </a:p>
        </p:txBody>
      </p:sp>
      <p:pic>
        <p:nvPicPr>
          <p:cNvPr id="9" name="Picture 2" descr="Visualizza immagine di origine">
            <a:extLst>
              <a:ext uri="{FF2B5EF4-FFF2-40B4-BE49-F238E27FC236}">
                <a16:creationId xmlns:a16="http://schemas.microsoft.com/office/drawing/2014/main" id="{EB5BD9E8-B584-354E-747C-A0EE9CC6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16" y="4546031"/>
            <a:ext cx="1225012" cy="16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8823BD9-4F1C-C13B-DDAA-A9CFD9773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3672" y="4546031"/>
            <a:ext cx="1147026" cy="16329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4A9065-E5BA-8E90-9769-9A9410ED0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241" y="4546031"/>
            <a:ext cx="1211790" cy="16329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DBED4F8-F957-57AB-791F-C2EF99D686E2}"/>
              </a:ext>
            </a:extLst>
          </p:cNvPr>
          <p:cNvGrpSpPr/>
          <p:nvPr/>
        </p:nvGrpSpPr>
        <p:grpSpPr>
          <a:xfrm>
            <a:off x="6607802" y="1373714"/>
            <a:ext cx="4972896" cy="2859722"/>
            <a:chOff x="6177186" y="391140"/>
            <a:chExt cx="5699854" cy="3277768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149B049-8BC1-F324-31FD-E687DE622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86" y="391140"/>
              <a:ext cx="5699854" cy="3277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2F54F07-6EC6-BE87-E0CD-C19298104E0E}"/>
                </a:ext>
              </a:extLst>
            </p:cNvPr>
            <p:cNvSpPr/>
            <p:nvPr/>
          </p:nvSpPr>
          <p:spPr>
            <a:xfrm>
              <a:off x="6939281" y="956188"/>
              <a:ext cx="74676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49FA8ED-FB17-2000-987C-6CB56189772F}"/>
                </a:ext>
              </a:extLst>
            </p:cNvPr>
            <p:cNvSpPr/>
            <p:nvPr/>
          </p:nvSpPr>
          <p:spPr>
            <a:xfrm>
              <a:off x="6939281" y="1504828"/>
              <a:ext cx="74676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DAC0DF2-AC70-293D-697D-ACCCD0D3876B}"/>
                </a:ext>
              </a:extLst>
            </p:cNvPr>
            <p:cNvSpPr/>
            <p:nvPr/>
          </p:nvSpPr>
          <p:spPr>
            <a:xfrm>
              <a:off x="8092441" y="956188"/>
              <a:ext cx="68580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A321DEF-346F-4A06-7477-DCD4BED266E8}"/>
                </a:ext>
              </a:extLst>
            </p:cNvPr>
            <p:cNvSpPr/>
            <p:nvPr/>
          </p:nvSpPr>
          <p:spPr>
            <a:xfrm>
              <a:off x="8092441" y="1494668"/>
              <a:ext cx="68580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0EDB605-9338-02E9-E415-CA5FBCC71666}"/>
                </a:ext>
              </a:extLst>
            </p:cNvPr>
            <p:cNvSpPr/>
            <p:nvPr/>
          </p:nvSpPr>
          <p:spPr>
            <a:xfrm>
              <a:off x="6939281" y="2073788"/>
              <a:ext cx="746760" cy="4662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DB5FA78-B908-BFCD-B091-010A4086BF9E}"/>
                </a:ext>
              </a:extLst>
            </p:cNvPr>
            <p:cNvSpPr/>
            <p:nvPr/>
          </p:nvSpPr>
          <p:spPr>
            <a:xfrm>
              <a:off x="8092441" y="2063628"/>
              <a:ext cx="685800" cy="4662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44558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04853B-0EC8-40C9-47DC-CE7D3D2D7C1F}"/>
              </a:ext>
            </a:extLst>
          </p:cNvPr>
          <p:cNvSpPr txBox="1"/>
          <p:nvPr/>
        </p:nvSpPr>
        <p:spPr>
          <a:xfrm>
            <a:off x="402400" y="1514696"/>
            <a:ext cx="6491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ISIC - International Standard Classification of All Economic Activities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Classification of activities/products is defined with</a:t>
            </a:r>
            <a:br>
              <a:rPr lang="en-US" sz="1400" dirty="0"/>
            </a:br>
            <a:r>
              <a:rPr lang="en-US" sz="1400" dirty="0"/>
              <a:t>a progressive level of detail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case disaggregation level is not sufficient, </a:t>
            </a:r>
            <a:br>
              <a:rPr lang="en-US" sz="1400" dirty="0"/>
            </a:br>
            <a:r>
              <a:rPr lang="en-US" sz="1400" dirty="0"/>
              <a:t>it must be increased based on analyst elaboration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Try to explore the classification in html format!</a:t>
            </a:r>
          </a:p>
        </p:txBody>
      </p:sp>
      <p:pic>
        <p:nvPicPr>
          <p:cNvPr id="3" name="Picture 2" descr="Visualizza immagine di origine">
            <a:extLst>
              <a:ext uri="{FF2B5EF4-FFF2-40B4-BE49-F238E27FC236}">
                <a16:creationId xmlns:a16="http://schemas.microsoft.com/office/drawing/2014/main" id="{2C6C2F89-719C-A6D5-19B9-403E3FB0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803" y="1021094"/>
            <a:ext cx="1791318" cy="23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E0FFB1-39DD-335A-0078-2F4FE7483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09" y="2015631"/>
            <a:ext cx="4571683" cy="11314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1C8F4A-2BFF-80CC-2890-3F9063219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309" y="3416323"/>
            <a:ext cx="5919787" cy="291465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E14F978-C5A2-E086-1B68-1E9867F0A8C5}"/>
              </a:ext>
            </a:extLst>
          </p:cNvPr>
          <p:cNvSpPr/>
          <p:nvPr/>
        </p:nvSpPr>
        <p:spPr>
          <a:xfrm>
            <a:off x="5817204" y="2733969"/>
            <a:ext cx="4496645" cy="198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5931C9-0E8E-A30A-90B4-27B9CB97A0B8}"/>
              </a:ext>
            </a:extLst>
          </p:cNvPr>
          <p:cNvSpPr/>
          <p:nvPr/>
        </p:nvSpPr>
        <p:spPr>
          <a:xfrm>
            <a:off x="5825827" y="3666879"/>
            <a:ext cx="5824063" cy="198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C40C496-3BF1-7354-4EB9-B2C467CAF7BA}"/>
              </a:ext>
            </a:extLst>
          </p:cNvPr>
          <p:cNvSpPr/>
          <p:nvPr/>
        </p:nvSpPr>
        <p:spPr>
          <a:xfrm>
            <a:off x="7250610" y="5137232"/>
            <a:ext cx="4399280" cy="1200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38A07DC-FD40-221E-1ABF-7F55F5EC50FB}"/>
              </a:ext>
            </a:extLst>
          </p:cNvPr>
          <p:cNvSpPr/>
          <p:nvPr/>
        </p:nvSpPr>
        <p:spPr>
          <a:xfrm>
            <a:off x="6716364" y="4397819"/>
            <a:ext cx="4933526" cy="162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7AAF6C-C241-F64C-7308-5B83DC4499C9}"/>
              </a:ext>
            </a:extLst>
          </p:cNvPr>
          <p:cNvSpPr txBox="1"/>
          <p:nvPr/>
        </p:nvSpPr>
        <p:spPr>
          <a:xfrm>
            <a:off x="800047" y="3820064"/>
            <a:ext cx="1866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Section</a:t>
            </a:r>
            <a:r>
              <a:rPr lang="en-US" dirty="0"/>
              <a:t> (A-U)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09D216-3D0B-B898-D8E0-6D5E4B00136B}"/>
              </a:ext>
            </a:extLst>
          </p:cNvPr>
          <p:cNvSpPr txBox="1"/>
          <p:nvPr/>
        </p:nvSpPr>
        <p:spPr>
          <a:xfrm>
            <a:off x="1123050" y="4354295"/>
            <a:ext cx="37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5412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Division</a:t>
            </a:r>
            <a:r>
              <a:rPr lang="en-US" dirty="0"/>
              <a:t> (xx – two digits index)</a:t>
            </a:r>
            <a:endParaRPr lang="en-US" sz="18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B1F1DE-75A2-E275-1573-0E88011B9357}"/>
              </a:ext>
            </a:extLst>
          </p:cNvPr>
          <p:cNvSpPr txBox="1"/>
          <p:nvPr/>
        </p:nvSpPr>
        <p:spPr>
          <a:xfrm>
            <a:off x="1606496" y="4824888"/>
            <a:ext cx="379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03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Group</a:t>
            </a:r>
            <a:r>
              <a:rPr lang="en-US" dirty="0"/>
              <a:t> (xxx – three digits index)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F7A480-B13C-B36F-3D27-E7ADFF789F20}"/>
              </a:ext>
            </a:extLst>
          </p:cNvPr>
          <p:cNvSpPr txBox="1"/>
          <p:nvPr/>
        </p:nvSpPr>
        <p:spPr>
          <a:xfrm>
            <a:off x="2075735" y="5360004"/>
            <a:ext cx="358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8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 – four digits index)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0061B9-F462-F459-0A75-F8A480EA79C5}"/>
              </a:ext>
            </a:extLst>
          </p:cNvPr>
          <p:cNvSpPr txBox="1"/>
          <p:nvPr/>
        </p:nvSpPr>
        <p:spPr>
          <a:xfrm>
            <a:off x="2667000" y="5857194"/>
            <a:ext cx="292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Further disaggregation </a:t>
            </a:r>
            <a:r>
              <a:rPr lang="en-US" sz="180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7127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4E9D45-CA09-9E6A-F27E-318E289EF96B}"/>
              </a:ext>
            </a:extLst>
          </p:cNvPr>
          <p:cNvSpPr txBox="1"/>
          <p:nvPr/>
        </p:nvSpPr>
        <p:spPr>
          <a:xfrm>
            <a:off x="402400" y="1474975"/>
            <a:ext cx="56393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CPC - Central Product Classification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Classification of activities/products is defined with a progressive level of detail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case disaggregation level is not sufficient, </a:t>
            </a:r>
            <a:br>
              <a:rPr lang="en-US" sz="1400" dirty="0"/>
            </a:br>
            <a:r>
              <a:rPr lang="en-US" sz="1400" dirty="0"/>
              <a:t>it must be increased based on analyst elaboration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Try to explore the classification in html format!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C80B14E-C312-39B6-E685-0441EFD5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553" y="761028"/>
            <a:ext cx="1500800" cy="20224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uppo 35">
            <a:extLst>
              <a:ext uri="{FF2B5EF4-FFF2-40B4-BE49-F238E27FC236}">
                <a16:creationId xmlns:a16="http://schemas.microsoft.com/office/drawing/2014/main" id="{B1F09FA6-B9D9-A588-932B-4114FCEB39B7}"/>
              </a:ext>
            </a:extLst>
          </p:cNvPr>
          <p:cNvGrpSpPr/>
          <p:nvPr/>
        </p:nvGrpSpPr>
        <p:grpSpPr>
          <a:xfrm>
            <a:off x="6041782" y="1319549"/>
            <a:ext cx="4569924" cy="1991397"/>
            <a:chOff x="5257279" y="283851"/>
            <a:chExt cx="5144278" cy="224167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1BFBF80-52BD-CDF9-9CFF-F23F899F6217}"/>
                </a:ext>
              </a:extLst>
            </p:cNvPr>
            <p:cNvGrpSpPr/>
            <p:nvPr/>
          </p:nvGrpSpPr>
          <p:grpSpPr>
            <a:xfrm>
              <a:off x="5257279" y="283851"/>
              <a:ext cx="5144278" cy="2241678"/>
              <a:chOff x="4485283" y="5039837"/>
              <a:chExt cx="5839392" cy="2544582"/>
            </a:xfrm>
          </p:grpSpPr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8E85E459-1FBF-872F-1B13-094269BC63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6086"/>
              <a:stretch/>
            </p:blipFill>
            <p:spPr>
              <a:xfrm>
                <a:off x="4488589" y="5039837"/>
                <a:ext cx="5836086" cy="268411"/>
              </a:xfrm>
              <a:prstGeom prst="rect">
                <a:avLst/>
              </a:prstGeom>
            </p:spPr>
          </p:pic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76F037BC-4080-01A6-FB28-7A7D5035F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6797"/>
              <a:stretch/>
            </p:blipFill>
            <p:spPr>
              <a:xfrm>
                <a:off x="4485283" y="5307356"/>
                <a:ext cx="5836086" cy="2277063"/>
              </a:xfrm>
              <a:prstGeom prst="rect">
                <a:avLst/>
              </a:prstGeom>
            </p:spPr>
          </p:pic>
        </p:grp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574D2E2-0F89-AE90-F68B-51B532EBFAB6}"/>
                </a:ext>
              </a:extLst>
            </p:cNvPr>
            <p:cNvSpPr/>
            <p:nvPr/>
          </p:nvSpPr>
          <p:spPr>
            <a:xfrm>
              <a:off x="5364605" y="497698"/>
              <a:ext cx="3312673" cy="3089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AC7382FB-1BF1-2B6B-7E45-BE002C067310}"/>
                </a:ext>
              </a:extLst>
            </p:cNvPr>
            <p:cNvSpPr/>
            <p:nvPr/>
          </p:nvSpPr>
          <p:spPr>
            <a:xfrm>
              <a:off x="5716298" y="1914174"/>
              <a:ext cx="4629920" cy="2800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63EAFDD6-6EFD-94C5-3040-8D07F4431AC8}"/>
              </a:ext>
            </a:extLst>
          </p:cNvPr>
          <p:cNvGrpSpPr/>
          <p:nvPr/>
        </p:nvGrpSpPr>
        <p:grpSpPr>
          <a:xfrm>
            <a:off x="6628602" y="3388977"/>
            <a:ext cx="4763351" cy="2844595"/>
            <a:chOff x="6433384" y="2863358"/>
            <a:chExt cx="5451930" cy="3255803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5A7B6117-9FE7-AC92-0DB0-5BA7C04DCE5E}"/>
                </a:ext>
              </a:extLst>
            </p:cNvPr>
            <p:cNvGrpSpPr/>
            <p:nvPr/>
          </p:nvGrpSpPr>
          <p:grpSpPr>
            <a:xfrm>
              <a:off x="6433384" y="2863358"/>
              <a:ext cx="5451930" cy="3255803"/>
              <a:chOff x="6317950" y="2908848"/>
              <a:chExt cx="5047458" cy="3014259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3AE0F150-E369-974A-5972-6A90B2A69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2814"/>
              <a:stretch/>
            </p:blipFill>
            <p:spPr>
              <a:xfrm>
                <a:off x="6317950" y="3250052"/>
                <a:ext cx="5047458" cy="26730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9E1F557B-C813-601E-901A-204120940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90169"/>
              <a:stretch/>
            </p:blipFill>
            <p:spPr>
              <a:xfrm>
                <a:off x="6317950" y="2908848"/>
                <a:ext cx="5047458" cy="34045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3FED185-D3B0-7428-2B76-64D47801F025}"/>
                </a:ext>
              </a:extLst>
            </p:cNvPr>
            <p:cNvSpPr/>
            <p:nvPr/>
          </p:nvSpPr>
          <p:spPr>
            <a:xfrm>
              <a:off x="6460175" y="3491345"/>
              <a:ext cx="2646672" cy="1598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D9255E2-A8E2-28F3-7048-0D8F7CA5291A}"/>
                </a:ext>
              </a:extLst>
            </p:cNvPr>
            <p:cNvSpPr/>
            <p:nvPr/>
          </p:nvSpPr>
          <p:spPr>
            <a:xfrm>
              <a:off x="6907782" y="3651206"/>
              <a:ext cx="3176195" cy="259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199D15B8-591A-3301-42AF-C88210903D8E}"/>
                </a:ext>
              </a:extLst>
            </p:cNvPr>
            <p:cNvSpPr/>
            <p:nvPr/>
          </p:nvSpPr>
          <p:spPr>
            <a:xfrm>
              <a:off x="7329812" y="5077158"/>
              <a:ext cx="4371950" cy="129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FDB76C-5733-93A7-9CBF-0DBF5E38050A}"/>
              </a:ext>
            </a:extLst>
          </p:cNvPr>
          <p:cNvSpPr txBox="1"/>
          <p:nvPr/>
        </p:nvSpPr>
        <p:spPr>
          <a:xfrm>
            <a:off x="800047" y="3559349"/>
            <a:ext cx="1866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Section</a:t>
            </a:r>
            <a:r>
              <a:rPr lang="en-US" dirty="0"/>
              <a:t> (A-U)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1648B49-F7F5-4CEE-02D0-DCF1E61160B8}"/>
              </a:ext>
            </a:extLst>
          </p:cNvPr>
          <p:cNvSpPr txBox="1"/>
          <p:nvPr/>
        </p:nvSpPr>
        <p:spPr>
          <a:xfrm>
            <a:off x="1123050" y="4093580"/>
            <a:ext cx="37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5412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Division</a:t>
            </a:r>
            <a:r>
              <a:rPr lang="en-US" dirty="0"/>
              <a:t> (xx – two digits index)</a:t>
            </a:r>
            <a:endParaRPr lang="en-US" sz="18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2085CC1-5111-0FE2-F73B-E63D025BEA33}"/>
              </a:ext>
            </a:extLst>
          </p:cNvPr>
          <p:cNvSpPr txBox="1"/>
          <p:nvPr/>
        </p:nvSpPr>
        <p:spPr>
          <a:xfrm>
            <a:off x="1606496" y="4564173"/>
            <a:ext cx="379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03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Group</a:t>
            </a:r>
            <a:r>
              <a:rPr lang="en-US" dirty="0"/>
              <a:t> (xxx – three digits index)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A5B6730-B18A-45C0-E59E-1B45E9BDA0E4}"/>
              </a:ext>
            </a:extLst>
          </p:cNvPr>
          <p:cNvSpPr txBox="1"/>
          <p:nvPr/>
        </p:nvSpPr>
        <p:spPr>
          <a:xfrm>
            <a:off x="2075735" y="5099289"/>
            <a:ext cx="358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8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 – four digits index)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B3EA5CD-7A0E-9968-FD91-926D2E0601B3}"/>
              </a:ext>
            </a:extLst>
          </p:cNvPr>
          <p:cNvSpPr txBox="1"/>
          <p:nvPr/>
        </p:nvSpPr>
        <p:spPr>
          <a:xfrm>
            <a:off x="3430864" y="6048906"/>
            <a:ext cx="292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Further disaggregation </a:t>
            </a:r>
            <a:r>
              <a:rPr lang="en-US" sz="1800" dirty="0"/>
              <a:t>…</a:t>
            </a:r>
            <a:endParaRPr lang="en-US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B90A8D-F280-4AAD-6756-DB8773A5337E}"/>
              </a:ext>
            </a:extLst>
          </p:cNvPr>
          <p:cNvSpPr txBox="1"/>
          <p:nvPr/>
        </p:nvSpPr>
        <p:spPr>
          <a:xfrm>
            <a:off x="2766734" y="5624683"/>
            <a:ext cx="3949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8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Subclass</a:t>
            </a:r>
            <a:r>
              <a:rPr lang="en-US" dirty="0"/>
              <a:t> (</a:t>
            </a:r>
            <a:r>
              <a:rPr lang="en-US" dirty="0" err="1"/>
              <a:t>xxxxx</a:t>
            </a:r>
            <a:r>
              <a:rPr lang="en-US" dirty="0"/>
              <a:t> – five digits index)</a:t>
            </a:r>
          </a:p>
        </p:txBody>
      </p:sp>
    </p:spTree>
    <p:extLst>
      <p:ext uri="{BB962C8B-B14F-4D97-AF65-F5344CB8AC3E}">
        <p14:creationId xmlns:p14="http://schemas.microsoft.com/office/powerpoint/2010/main" val="70931504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Props1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3760</Words>
  <Application>Microsoft Office PowerPoint</Application>
  <PresentationFormat>Widescreen</PresentationFormat>
  <Paragraphs>634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Open Sans</vt:lpstr>
      <vt:lpstr>Open Sans </vt:lpstr>
      <vt:lpstr>Open Sans ExtraBold</vt:lpstr>
      <vt:lpstr>Trebuchet MS</vt:lpstr>
      <vt:lpstr>Office Theme</vt:lpstr>
      <vt:lpstr>LECTURE 5  DATA ORGANIZATION IN I-O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Helena Walters</cp:lastModifiedBy>
  <cp:revision>183</cp:revision>
  <dcterms:created xsi:type="dcterms:W3CDTF">2021-02-10T16:48:02Z</dcterms:created>
  <dcterms:modified xsi:type="dcterms:W3CDTF">2024-04-19T09:55:21Z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