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06" r:id="rId5"/>
    <p:sldId id="257" r:id="rId6"/>
    <p:sldId id="263" r:id="rId7"/>
    <p:sldId id="287" r:id="rId8"/>
    <p:sldId id="277" r:id="rId9"/>
    <p:sldId id="290" r:id="rId10"/>
    <p:sldId id="289" r:id="rId11"/>
    <p:sldId id="288" r:id="rId12"/>
    <p:sldId id="291" r:id="rId13"/>
    <p:sldId id="292" r:id="rId14"/>
    <p:sldId id="294" r:id="rId15"/>
    <p:sldId id="293" r:id="rId16"/>
    <p:sldId id="295" r:id="rId17"/>
    <p:sldId id="296" r:id="rId18"/>
    <p:sldId id="297" r:id="rId19"/>
    <p:sldId id="300" r:id="rId20"/>
    <p:sldId id="301" r:id="rId21"/>
    <p:sldId id="299" r:id="rId22"/>
    <p:sldId id="302" r:id="rId23"/>
    <p:sldId id="303" r:id="rId24"/>
    <p:sldId id="304" r:id="rId25"/>
    <p:sldId id="305" r:id="rId26"/>
    <p:sldId id="283"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yRosStWj5RVgGFmpuCnFA==" hashData="uNjYQWC0yYuKBXE7uINDUKjyqw6Wq38n6n3RqTyCglMLBxZDgCwG8gZkcraxBbpNNjKIbaTtTy9cpqfJJ4OTf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93"/>
    <p:restoredTop sz="96122" autoAdjust="0"/>
  </p:normalViewPr>
  <p:slideViewPr>
    <p:cSldViewPr snapToGrid="0">
      <p:cViewPr varScale="1">
        <p:scale>
          <a:sx n="114" d="100"/>
          <a:sy n="114" d="100"/>
        </p:scale>
        <p:origin x="64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ACF5F657-7025-45D2-9C8C-73868E05AFE6}"/>
    <pc:docChg chg="modSld">
      <pc:chgData name="Naomi Tan" userId="8ce5270c-ec91-47e3-b3ed-c9746ddfe401" providerId="ADAL" clId="{ACF5F657-7025-45D2-9C8C-73868E05AFE6}" dt="2022-08-29T11:37:12.546" v="1" actId="20577"/>
      <pc:docMkLst>
        <pc:docMk/>
      </pc:docMkLst>
      <pc:sldChg chg="modSp mod">
        <pc:chgData name="Naomi Tan" userId="8ce5270c-ec91-47e3-b3ed-c9746ddfe401" providerId="ADAL" clId="{ACF5F657-7025-45D2-9C8C-73868E05AFE6}" dt="2022-08-29T11:37:12.546" v="1" actId="20577"/>
        <pc:sldMkLst>
          <pc:docMk/>
          <pc:sldMk cId="674770623" sldId="306"/>
        </pc:sldMkLst>
        <pc:spChg chg="mod">
          <ac:chgData name="Naomi Tan" userId="8ce5270c-ec91-47e3-b3ed-c9746ddfe401" providerId="ADAL" clId="{ACF5F657-7025-45D2-9C8C-73868E05AFE6}" dt="2022-08-29T11:37:12.546" v="1" actId="20577"/>
          <ac:spMkLst>
            <pc:docMk/>
            <pc:sldMk cId="674770623" sldId="306"/>
            <ac:spMk id="7" creationId="{3B2FB89B-5E90-41D8-BD01-EE9FD7FAF54A}"/>
          </ac:spMkLst>
        </pc:spChg>
      </pc:sldChg>
    </pc:docChg>
  </pc:docChgLst>
  <pc:docChgLst>
    <pc:chgData name="Naomi Tan" userId="8ce5270c-ec91-47e3-b3ed-c9746ddfe401" providerId="ADAL" clId="{51A3A9A9-B042-4A06-BEC2-818B6CE93143}"/>
    <pc:docChg chg="modSld">
      <pc:chgData name="Naomi Tan" userId="8ce5270c-ec91-47e3-b3ed-c9746ddfe401" providerId="ADAL" clId="{51A3A9A9-B042-4A06-BEC2-818B6CE93143}" dt="2022-08-11T10:36:30.629" v="11" actId="20577"/>
      <pc:docMkLst>
        <pc:docMk/>
      </pc:docMkLst>
      <pc:sldChg chg="modSp mod">
        <pc:chgData name="Naomi Tan" userId="8ce5270c-ec91-47e3-b3ed-c9746ddfe401" providerId="ADAL" clId="{51A3A9A9-B042-4A06-BEC2-818B6CE93143}" dt="2022-08-11T10:36:30.629" v="11" actId="20577"/>
        <pc:sldMkLst>
          <pc:docMk/>
          <pc:sldMk cId="763163307" sldId="307"/>
        </pc:sldMkLst>
        <pc:spChg chg="mod">
          <ac:chgData name="Naomi Tan" userId="8ce5270c-ec91-47e3-b3ed-c9746ddfe401" providerId="ADAL" clId="{51A3A9A9-B042-4A06-BEC2-818B6CE93143}" dt="2022-08-11T10:36:30.629" v="11" actId="20577"/>
          <ac:spMkLst>
            <pc:docMk/>
            <pc:sldMk cId="763163307" sldId="307"/>
            <ac:spMk id="8" creationId="{BA19B626-A690-4911-9752-87CB32D99DF8}"/>
          </ac:spMkLst>
        </pc:spChg>
      </pc:sldChg>
    </pc:docChg>
  </pc:docChgLst>
  <pc:docChgLst>
    <pc:chgData name="Pacifique  Koshikwinja Matabishi" userId="b883134d-80e9-442d-8aca-c31300c49644" providerId="ADAL" clId="{94805904-6EBC-47B0-86F0-1B238D8E9FCB}"/>
    <pc:docChg chg="custSel modSld">
      <pc:chgData name="Pacifique  Koshikwinja Matabishi" userId="b883134d-80e9-442d-8aca-c31300c49644" providerId="ADAL" clId="{94805904-6EBC-47B0-86F0-1B238D8E9FCB}" dt="2024-06-21T18:50:00.493" v="328" actId="6549"/>
      <pc:docMkLst>
        <pc:docMk/>
      </pc:docMkLst>
      <pc:sldChg chg="modSp mod modNotesTx">
        <pc:chgData name="Pacifique  Koshikwinja Matabishi" userId="b883134d-80e9-442d-8aca-c31300c49644" providerId="ADAL" clId="{94805904-6EBC-47B0-86F0-1B238D8E9FCB}" dt="2024-06-21T18:50:00.493" v="328" actId="6549"/>
        <pc:sldMkLst>
          <pc:docMk/>
          <pc:sldMk cId="348628638" sldId="263"/>
        </pc:sldMkLst>
        <pc:spChg chg="mod">
          <ac:chgData name="Pacifique  Koshikwinja Matabishi" userId="b883134d-80e9-442d-8aca-c31300c49644" providerId="ADAL" clId="{94805904-6EBC-47B0-86F0-1B238D8E9FCB}" dt="2024-06-21T17:48:15.321" v="56" actId="6549"/>
          <ac:spMkLst>
            <pc:docMk/>
            <pc:sldMk cId="348628638" sldId="263"/>
            <ac:spMk id="8" creationId="{63FE2775-FB72-4D44-B480-06EBB7F679B3}"/>
          </ac:spMkLst>
        </pc:spChg>
        <pc:spChg chg="mod">
          <ac:chgData name="Pacifique  Koshikwinja Matabishi" userId="b883134d-80e9-442d-8aca-c31300c49644" providerId="ADAL" clId="{94805904-6EBC-47B0-86F0-1B238D8E9FCB}" dt="2024-06-21T18:49:12.331" v="237" actId="6549"/>
          <ac:spMkLst>
            <pc:docMk/>
            <pc:sldMk cId="348628638" sldId="263"/>
            <ac:spMk id="10" creationId="{62567D0A-FBC8-486A-BB2C-C69D85EB8FFE}"/>
          </ac:spMkLst>
        </pc:spChg>
      </pc:sldChg>
      <pc:sldChg chg="modNotesTx">
        <pc:chgData name="Pacifique  Koshikwinja Matabishi" userId="b883134d-80e9-442d-8aca-c31300c49644" providerId="ADAL" clId="{94805904-6EBC-47B0-86F0-1B238D8E9FCB}" dt="2024-06-21T17:54:29.311" v="97" actId="20577"/>
        <pc:sldMkLst>
          <pc:docMk/>
          <pc:sldMk cId="1366613964" sldId="277"/>
        </pc:sldMkLst>
      </pc:sldChg>
      <pc:sldChg chg="modSp mod">
        <pc:chgData name="Pacifique  Koshikwinja Matabishi" userId="b883134d-80e9-442d-8aca-c31300c49644" providerId="ADAL" clId="{94805904-6EBC-47B0-86F0-1B238D8E9FCB}" dt="2024-06-21T18:01:48.207" v="109" actId="6549"/>
        <pc:sldMkLst>
          <pc:docMk/>
          <pc:sldMk cId="2934605304" sldId="288"/>
        </pc:sldMkLst>
        <pc:spChg chg="mod">
          <ac:chgData name="Pacifique  Koshikwinja Matabishi" userId="b883134d-80e9-442d-8aca-c31300c49644" providerId="ADAL" clId="{94805904-6EBC-47B0-86F0-1B238D8E9FCB}" dt="2024-06-21T18:01:48.207" v="109" actId="6549"/>
          <ac:spMkLst>
            <pc:docMk/>
            <pc:sldMk cId="2934605304" sldId="288"/>
            <ac:spMk id="3" creationId="{88666AC0-3057-4C4B-9F17-CA284D8F2043}"/>
          </ac:spMkLst>
        </pc:spChg>
      </pc:sldChg>
      <pc:sldChg chg="modSp mod">
        <pc:chgData name="Pacifique  Koshikwinja Matabishi" userId="b883134d-80e9-442d-8aca-c31300c49644" providerId="ADAL" clId="{94805904-6EBC-47B0-86F0-1B238D8E9FCB}" dt="2024-06-21T17:57:38.569" v="103" actId="20577"/>
        <pc:sldMkLst>
          <pc:docMk/>
          <pc:sldMk cId="1953967153" sldId="290"/>
        </pc:sldMkLst>
        <pc:spChg chg="mod">
          <ac:chgData name="Pacifique  Koshikwinja Matabishi" userId="b883134d-80e9-442d-8aca-c31300c49644" providerId="ADAL" clId="{94805904-6EBC-47B0-86F0-1B238D8E9FCB}" dt="2024-06-21T17:57:38.569" v="103" actId="20577"/>
          <ac:spMkLst>
            <pc:docMk/>
            <pc:sldMk cId="1953967153" sldId="290"/>
            <ac:spMk id="3" creationId="{88666AC0-3057-4C4B-9F17-CA284D8F2043}"/>
          </ac:spMkLst>
        </pc:spChg>
      </pc:sldChg>
      <pc:sldChg chg="modNotesTx">
        <pc:chgData name="Pacifique  Koshikwinja Matabishi" userId="b883134d-80e9-442d-8aca-c31300c49644" providerId="ADAL" clId="{94805904-6EBC-47B0-86F0-1B238D8E9FCB}" dt="2024-06-21T18:08:52.822" v="122" actId="6549"/>
        <pc:sldMkLst>
          <pc:docMk/>
          <pc:sldMk cId="1418764680" sldId="293"/>
        </pc:sldMkLst>
      </pc:sldChg>
      <pc:sldChg chg="modSp mod modNotesTx">
        <pc:chgData name="Pacifique  Koshikwinja Matabishi" userId="b883134d-80e9-442d-8aca-c31300c49644" providerId="ADAL" clId="{94805904-6EBC-47B0-86F0-1B238D8E9FCB}" dt="2024-06-21T18:28:19.897" v="151"/>
        <pc:sldMkLst>
          <pc:docMk/>
          <pc:sldMk cId="3914630091" sldId="299"/>
        </pc:sldMkLst>
        <pc:spChg chg="mod">
          <ac:chgData name="Pacifique  Koshikwinja Matabishi" userId="b883134d-80e9-442d-8aca-c31300c49644" providerId="ADAL" clId="{94805904-6EBC-47B0-86F0-1B238D8E9FCB}" dt="2024-06-21T18:27:50.574" v="148" actId="20577"/>
          <ac:spMkLst>
            <pc:docMk/>
            <pc:sldMk cId="3914630091" sldId="299"/>
            <ac:spMk id="3" creationId="{88666AC0-3057-4C4B-9F17-CA284D8F2043}"/>
          </ac:spMkLst>
        </pc:spChg>
        <pc:picChg chg="mod">
          <ac:chgData name="Pacifique  Koshikwinja Matabishi" userId="b883134d-80e9-442d-8aca-c31300c49644" providerId="ADAL" clId="{94805904-6EBC-47B0-86F0-1B238D8E9FCB}" dt="2024-06-21T18:27:14.746" v="124" actId="14100"/>
          <ac:picMkLst>
            <pc:docMk/>
            <pc:sldMk cId="3914630091" sldId="299"/>
            <ac:picMk id="7" creationId="{6159E496-EBB4-4353-82B7-C79523F2D6A5}"/>
          </ac:picMkLst>
        </pc:picChg>
      </pc:sldChg>
      <pc:sldChg chg="modNotesTx">
        <pc:chgData name="Pacifique  Koshikwinja Matabishi" userId="b883134d-80e9-442d-8aca-c31300c49644" providerId="ADAL" clId="{94805904-6EBC-47B0-86F0-1B238D8E9FCB}" dt="2024-06-21T18:33:45.438" v="165" actId="20577"/>
        <pc:sldMkLst>
          <pc:docMk/>
          <pc:sldMk cId="790575403" sldId="302"/>
        </pc:sldMkLst>
      </pc:sldChg>
      <pc:sldChg chg="modSp mod modNotesTx">
        <pc:chgData name="Pacifique  Koshikwinja Matabishi" userId="b883134d-80e9-442d-8aca-c31300c49644" providerId="ADAL" clId="{94805904-6EBC-47B0-86F0-1B238D8E9FCB}" dt="2024-06-21T18:37:58.897" v="199"/>
        <pc:sldMkLst>
          <pc:docMk/>
          <pc:sldMk cId="529264550" sldId="303"/>
        </pc:sldMkLst>
        <pc:spChg chg="mod">
          <ac:chgData name="Pacifique  Koshikwinja Matabishi" userId="b883134d-80e9-442d-8aca-c31300c49644" providerId="ADAL" clId="{94805904-6EBC-47B0-86F0-1B238D8E9FCB}" dt="2024-06-21T18:35:20.489" v="166" actId="20577"/>
          <ac:spMkLst>
            <pc:docMk/>
            <pc:sldMk cId="529264550" sldId="303"/>
            <ac:spMk id="4" creationId="{9B7A7557-C919-4AF8-AC67-11211B045A83}"/>
          </ac:spMkLst>
        </pc:spChg>
        <pc:spChg chg="mod">
          <ac:chgData name="Pacifique  Koshikwinja Matabishi" userId="b883134d-80e9-442d-8aca-c31300c49644" providerId="ADAL" clId="{94805904-6EBC-47B0-86F0-1B238D8E9FCB}" dt="2024-06-21T18:35:48.110" v="174" actId="6549"/>
          <ac:spMkLst>
            <pc:docMk/>
            <pc:sldMk cId="529264550" sldId="303"/>
            <ac:spMk id="12" creationId="{41F53001-B5D4-4AA5-A0C2-60FDB786EE3E}"/>
          </ac:spMkLst>
        </pc:spChg>
      </pc:sldChg>
      <pc:sldChg chg="modNotesTx">
        <pc:chgData name="Pacifique  Koshikwinja Matabishi" userId="b883134d-80e9-442d-8aca-c31300c49644" providerId="ADAL" clId="{94805904-6EBC-47B0-86F0-1B238D8E9FCB}" dt="2024-06-21T18:44:04.813" v="216" actId="20577"/>
        <pc:sldMkLst>
          <pc:docMk/>
          <pc:sldMk cId="2236639697" sldId="305"/>
        </pc:sldMkLst>
      </pc:sldChg>
      <pc:sldChg chg="modSp mod">
        <pc:chgData name="Pacifique  Koshikwinja Matabishi" userId="b883134d-80e9-442d-8aca-c31300c49644" providerId="ADAL" clId="{94805904-6EBC-47B0-86F0-1B238D8E9FCB}" dt="2024-06-21T15:44:18.278" v="26" actId="20577"/>
        <pc:sldMkLst>
          <pc:docMk/>
          <pc:sldMk cId="674770623" sldId="306"/>
        </pc:sldMkLst>
        <pc:spChg chg="mod">
          <ac:chgData name="Pacifique  Koshikwinja Matabishi" userId="b883134d-80e9-442d-8aca-c31300c49644" providerId="ADAL" clId="{94805904-6EBC-47B0-86F0-1B238D8E9FCB}" dt="2024-06-21T15:44:18.278" v="26" actId="20577"/>
          <ac:spMkLst>
            <pc:docMk/>
            <pc:sldMk cId="674770623" sldId="306"/>
            <ac:spMk id="6" creationId="{99DEA05E-3DE2-714D-9D7C-D14D82DB9D7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Le COMPTE DE RÉSULTATS </a:t>
            </a:r>
            <a:r>
              <a:rPr lang="en-US" sz="1200" b="0" i="0" u="none" strike="noStrike" cap="none" dirty="0">
                <a:solidFill>
                  <a:srgbClr val="000000"/>
                </a:solidFill>
                <a:latin typeface="Arial"/>
                <a:ea typeface="Arial"/>
                <a:cs typeface="Arial"/>
                <a:sym typeface="Arial"/>
              </a:rPr>
              <a:t>est également connu sous le nom de compte d'exploitation ou de compte de profits et pertes.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dirty="0"/>
              <a:t>Il indique les recettes et les dépenses de l'entreprise au cours d'une période donnée. </a:t>
            </a:r>
            <a:endParaRPr lang="en-US" sz="12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L'objectif du compte de résultat est d'indiquer aux prêteurs et aux investisseurs si l'entreprise a réalisé un bénéfice ou une perte au cours de la période considérée.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Il est basé sur l'équation suivante :  Le revenu net </a:t>
            </a:r>
            <a:r>
              <a:rPr lang="en-US" dirty="0">
                <a:solidFill>
                  <a:srgbClr val="000000"/>
                </a:solidFill>
                <a:latin typeface="Arial"/>
                <a:ea typeface="Arial"/>
                <a:cs typeface="Arial"/>
                <a:sym typeface="Arial"/>
              </a:rPr>
              <a:t>est égal </a:t>
            </a:r>
            <a:r>
              <a:rPr lang="en-US" sz="1200" b="0" i="0" u="none" strike="noStrike" cap="none" dirty="0">
                <a:solidFill>
                  <a:srgbClr val="000000"/>
                </a:solidFill>
                <a:latin typeface="Arial"/>
                <a:ea typeface="Arial"/>
                <a:cs typeface="Arial"/>
                <a:sym typeface="Arial"/>
              </a:rPr>
              <a:t>aux recettes moins les dépenses</a:t>
            </a:r>
            <a:r>
              <a:rPr lang="en-US"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3063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Ce tableau présente le format de déclaration des </a:t>
            </a:r>
            <a:r>
              <a:rPr lang="en-US" dirty="0">
                <a:solidFill>
                  <a:srgbClr val="000000"/>
                </a:solidFill>
                <a:latin typeface="Arial"/>
                <a:ea typeface="Arial"/>
                <a:cs typeface="Arial"/>
                <a:sym typeface="Arial"/>
              </a:rPr>
              <a:t>revenus</a:t>
            </a:r>
            <a:r>
              <a:rPr lang="en-US" sz="1200" b="0" i="0" u="none" strike="noStrike" cap="none" dirty="0">
                <a:solidFill>
                  <a:srgbClr val="000000"/>
                </a:solidFill>
                <a:latin typeface="Arial"/>
                <a:ea typeface="Arial"/>
                <a:cs typeface="Arial"/>
                <a:sym typeface="Arial"/>
              </a:rPr>
              <a:t>. Les revenus ou les ventes sont les sommes reçues de la vente de produits et de services et apparaissent en haut du tableau</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Les frais d'exploitation sont les coûts encourus par une entreprise dans le cadre de ses activités normales et apparaissent à la deuxième ligne du tableau</a:t>
            </a:r>
            <a:r>
              <a:rPr lang="en-US" dirty="0">
                <a:solidFill>
                  <a:srgbClr val="000000"/>
                </a:solidFill>
                <a:latin typeface="Arial"/>
                <a:ea typeface="Arial"/>
                <a:cs typeface="Arial"/>
                <a:sym typeface="Arial"/>
              </a:rPr>
              <a:t>. </a:t>
            </a:r>
            <a:endParaRPr lang="en-US" dirty="0">
              <a:latin typeface="Calibri" panose="020F0502020204030204"/>
              <a:cs typeface="Calibri" panose="020F0502020204030204"/>
            </a:endParaRPr>
          </a:p>
          <a:p>
            <a:pPr marL="171450" indent="-171450">
              <a:spcBef>
                <a:spcPts val="1200"/>
              </a:spcBef>
              <a:buClr>
                <a:srgbClr val="000000"/>
              </a:buClr>
              <a:buSzPts val="1100"/>
              <a:buFont typeface="Arial"/>
              <a:buChar char="●"/>
            </a:pPr>
            <a:r>
              <a:rPr lang="en-US" dirty="0">
                <a:solidFill>
                  <a:srgbClr val="000000"/>
                </a:solidFill>
                <a:latin typeface="Arial"/>
                <a:cs typeface="Arial"/>
              </a:rPr>
              <a:t>Les trois lignes suivantes sont des charges financières qui se composent de l'amortissement, des intérêts payés et des impôts payés". </a:t>
            </a:r>
            <a:endParaRPr lang="en-US" dirty="0">
              <a:solidFill>
                <a:srgbClr val="000000"/>
              </a:solidFill>
              <a:latin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Une fois toutes les dépenses soustraites, on obtient le revenu net, ou "bénéfice net". Le revenu net, s'il est positif, est la somme d'argent dont dispose le propriétaire ou les actionnaires de l'entreprise après avoir fait face à toutes les dépenses. </a:t>
            </a: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Dans la diapositive suivante, nous expliquons un compte de résultat simple.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452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Ce tableau est un exemple du compte de résultat de l'entreprise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pour 2013 et 2014. L'entreprise vient de démarrer et 2013 est la première année d'activité</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endParaRPr lang="en-US" dirty="0">
              <a:solidFill>
                <a:srgbClr val="000000"/>
              </a:solidFill>
              <a:latin typeface="Arial"/>
              <a:ea typeface="Arial"/>
              <a:cs typeface="Arial"/>
              <a:sym typeface="Arial"/>
            </a:endParaRPr>
          </a:p>
          <a:p>
            <a:pPr marL="228600" marR="0" lvl="0" indent="-228600" algn="l" defTabSz="914400" rtl="0" eaLnBrk="1" fontAlgn="auto" latinLnBrk="0" hangingPunct="1">
              <a:lnSpc>
                <a:spcPct val="100000"/>
              </a:lnSpc>
              <a:spcBef>
                <a:spcPts val="1200"/>
              </a:spcBef>
              <a:spcAft>
                <a:spcPts val="0"/>
              </a:spcAft>
              <a:buClr>
                <a:srgbClr val="000000"/>
              </a:buClr>
              <a:buSzPts val="1100"/>
              <a:buFontTx/>
              <a:buAutoNum type="arabicPeriod"/>
              <a:tabLst/>
              <a:defRPr/>
            </a:pPr>
            <a:r>
              <a:rPr lang="en-US" dirty="0">
                <a:solidFill>
                  <a:srgbClr val="000000"/>
                </a:solidFill>
                <a:latin typeface="Arial"/>
                <a:ea typeface="Arial"/>
                <a:cs typeface="Arial"/>
                <a:sym typeface="Arial"/>
              </a:rPr>
              <a:t>En examinant le tableau de haut en bas, on constate qu'</a:t>
            </a:r>
            <a:r>
              <a:rPr lang="en-US" sz="1200" b="0" i="0" u="none" strike="noStrike" cap="none" dirty="0">
                <a:solidFill>
                  <a:srgbClr val="000000"/>
                </a:solidFill>
                <a:latin typeface="Arial"/>
                <a:ea typeface="Arial"/>
                <a:cs typeface="Arial"/>
                <a:sym typeface="Arial"/>
              </a:rPr>
              <a:t>en 2013, l'entreprise XYZ a réalisé un chiffre d'affaires de </a:t>
            </a:r>
            <a:r>
              <a:rPr lang="en-US" dirty="0">
                <a:solidFill>
                  <a:srgbClr val="000000"/>
                </a:solidFill>
                <a:latin typeface="Arial"/>
                <a:ea typeface="Arial"/>
                <a:cs typeface="Arial"/>
                <a:sym typeface="Arial"/>
              </a:rPr>
              <a:t>100 dollars. </a:t>
            </a:r>
            <a:r>
              <a:rPr lang="en-US" sz="1200" b="0" i="0" u="none" strike="noStrike" cap="none" dirty="0">
                <a:solidFill>
                  <a:srgbClr val="000000"/>
                </a:solidFill>
                <a:latin typeface="Arial"/>
                <a:ea typeface="Arial"/>
                <a:cs typeface="Arial"/>
                <a:sym typeface="Arial"/>
              </a:rPr>
              <a:t>Pour ce faire, XYZ a dû dépenser </a:t>
            </a:r>
            <a:r>
              <a:rPr lang="en-US" dirty="0">
                <a:solidFill>
                  <a:srgbClr val="000000"/>
                </a:solidFill>
                <a:latin typeface="Arial"/>
                <a:ea typeface="Arial"/>
                <a:cs typeface="Arial"/>
                <a:sym typeface="Arial"/>
              </a:rPr>
              <a:t>40 $ </a:t>
            </a:r>
            <a:r>
              <a:rPr lang="en-US" sz="1200" b="0" i="0" u="none" strike="noStrike" cap="none" dirty="0">
                <a:solidFill>
                  <a:srgbClr val="000000"/>
                </a:solidFill>
                <a:latin typeface="Arial"/>
                <a:ea typeface="Arial"/>
                <a:cs typeface="Arial"/>
                <a:sym typeface="Arial"/>
              </a:rPr>
              <a:t>en frais d'exploitation, tels que les frais de carburant et les frais d'</a:t>
            </a:r>
            <a:r>
              <a:rPr lang="en-US" dirty="0">
                <a:solidFill>
                  <a:srgbClr val="000000"/>
                </a:solidFill>
                <a:latin typeface="Arial"/>
                <a:ea typeface="Arial"/>
                <a:cs typeface="Arial"/>
                <a:sym typeface="Arial"/>
              </a:rPr>
              <a:t>exploitation </a:t>
            </a:r>
            <a:r>
              <a:rPr lang="en-US" sz="1200" b="0" i="0" u="none" strike="noStrike" cap="none" dirty="0">
                <a:solidFill>
                  <a:srgbClr val="000000"/>
                </a:solidFill>
                <a:latin typeface="Arial"/>
                <a:ea typeface="Arial"/>
                <a:cs typeface="Arial"/>
                <a:sym typeface="Arial"/>
              </a:rPr>
              <a:t>et d'entretien. En soustrayant les </a:t>
            </a:r>
            <a:r>
              <a:rPr lang="en-US" dirty="0">
                <a:solidFill>
                  <a:srgbClr val="000000"/>
                </a:solidFill>
                <a:latin typeface="Arial"/>
                <a:ea typeface="Arial"/>
                <a:cs typeface="Arial"/>
                <a:sym typeface="Arial"/>
              </a:rPr>
              <a:t>40</a:t>
            </a:r>
            <a:r>
              <a:rPr lang="en-US" sz="1200" b="0" i="0" u="none" strike="noStrike" cap="none" dirty="0">
                <a:solidFill>
                  <a:srgbClr val="000000"/>
                </a:solidFill>
                <a:latin typeface="Arial"/>
                <a:ea typeface="Arial"/>
                <a:cs typeface="Arial"/>
                <a:sym typeface="Arial"/>
              </a:rPr>
              <a:t> $ des 100</a:t>
            </a:r>
            <a:r>
              <a:rPr lang="en-US" dirty="0">
                <a:solidFill>
                  <a:srgbClr val="000000"/>
                </a:solidFill>
                <a:latin typeface="Arial"/>
                <a:ea typeface="Arial"/>
                <a:cs typeface="Arial"/>
                <a:sym typeface="Arial"/>
              </a:rPr>
              <a:t> $, </a:t>
            </a:r>
            <a:r>
              <a:rPr lang="en-US" sz="1200" b="0" i="0" u="none" strike="noStrike" cap="none" dirty="0">
                <a:solidFill>
                  <a:srgbClr val="000000"/>
                </a:solidFill>
                <a:latin typeface="Arial"/>
                <a:ea typeface="Arial"/>
                <a:cs typeface="Arial"/>
                <a:sym typeface="Arial"/>
              </a:rPr>
              <a:t>nous obtenons 60</a:t>
            </a:r>
            <a:r>
              <a:rPr lang="en-US" dirty="0">
                <a:solidFill>
                  <a:srgbClr val="000000"/>
                </a:solidFill>
                <a:latin typeface="Arial"/>
                <a:ea typeface="Arial"/>
                <a:cs typeface="Arial"/>
                <a:sym typeface="Arial"/>
              </a:rPr>
              <a:t> $, ce qui </a:t>
            </a:r>
            <a:r>
              <a:rPr lang="en-US" sz="1200" b="0" i="0" u="none" strike="noStrike" cap="none" dirty="0">
                <a:solidFill>
                  <a:srgbClr val="000000"/>
                </a:solidFill>
                <a:latin typeface="Arial"/>
                <a:ea typeface="Arial"/>
                <a:cs typeface="Arial"/>
                <a:sym typeface="Arial"/>
              </a:rPr>
              <a:t>correspond au </a:t>
            </a:r>
            <a:r>
              <a:rPr lang="en-US" dirty="0">
                <a:solidFill>
                  <a:srgbClr val="000000"/>
                </a:solidFill>
                <a:latin typeface="Arial"/>
                <a:ea typeface="Arial"/>
                <a:cs typeface="Arial"/>
                <a:sym typeface="Arial"/>
              </a:rPr>
              <a:t>bénéfice </a:t>
            </a:r>
            <a:r>
              <a:rPr lang="en-US" sz="1200" b="0" i="0" u="none" strike="noStrike" cap="none" dirty="0">
                <a:solidFill>
                  <a:srgbClr val="000000"/>
                </a:solidFill>
                <a:latin typeface="Arial"/>
                <a:ea typeface="Arial"/>
                <a:cs typeface="Arial"/>
                <a:sym typeface="Arial"/>
              </a:rPr>
              <a:t>avant intérêts, impôts, dépréciation et amortissement (en bref, </a:t>
            </a:r>
            <a:r>
              <a:rPr lang="en-US" sz="1200" b="0" i="0" u="none" strike="noStrike" cap="none" dirty="0" err="1">
                <a:solidFill>
                  <a:srgbClr val="000000"/>
                </a:solidFill>
                <a:latin typeface="Arial"/>
                <a:ea typeface="Arial"/>
                <a:cs typeface="Arial"/>
                <a:sym typeface="Arial"/>
              </a:rPr>
              <a:t>l’BAIIDA</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de l'entreprise XYZ. Nous en </a:t>
            </a:r>
            <a:r>
              <a:rPr lang="en-US" sz="1200" b="0" i="0" u="none" strike="noStrike" cap="none" dirty="0">
                <a:solidFill>
                  <a:srgbClr val="000000"/>
                </a:solidFill>
                <a:latin typeface="Arial"/>
                <a:ea typeface="Arial"/>
                <a:cs typeface="Arial"/>
                <a:sym typeface="Arial"/>
              </a:rPr>
              <a:t>déduirons 10 dollars chacun pour l'amortissement comptable et les intérêts payés, ce qui donnera un bénéfice avant impôts de 40 dollars pour X.</a:t>
            </a:r>
            <a:r>
              <a:rPr lang="en-US" dirty="0">
                <a:solidFill>
                  <a:srgbClr val="000000"/>
                </a:solidFill>
                <a:latin typeface="Arial"/>
                <a:ea typeface="Arial"/>
                <a:cs typeface="Arial"/>
                <a:sym typeface="Arial"/>
              </a:rPr>
              <a:t>Y.Z. </a:t>
            </a:r>
          </a:p>
          <a:p>
            <a:pPr marL="0" marR="0" lvl="0" indent="0" algn="l" defTabSz="914400" rtl="0" eaLnBrk="1" fontAlgn="auto" latinLnBrk="0" hangingPunct="1">
              <a:lnSpc>
                <a:spcPct val="100000"/>
              </a:lnSpc>
              <a:spcBef>
                <a:spcPts val="1200"/>
              </a:spcBef>
              <a:spcAft>
                <a:spcPts val="0"/>
              </a:spcAft>
              <a:buClr>
                <a:srgbClr val="000000"/>
              </a:buClr>
              <a:buSzPts val="1100"/>
              <a:buFontTx/>
              <a:buNone/>
              <a:tabLst/>
              <a:defRPr/>
            </a:pPr>
            <a:endParaRPr lang="en-US" dirty="0"/>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Nous devons maintenant calculer l'impôt sur le revenu de l'entreprise. Pour ce faire, nous avons créé un tableau distinct.</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2. Tout d'abord, nous prenons le bénéfice avant impôt et ajoutons l'amortissement comptable. Nous en déduisons l'amortissement fiscal en fonction de la législation fiscale du pays. Pour cet exemple, nous supposons que l'amortissement fiscal est de </a:t>
            </a:r>
            <a:r>
              <a:rPr lang="en-US" dirty="0">
                <a:solidFill>
                  <a:srgbClr val="000000"/>
                </a:solidFill>
                <a:latin typeface="Arial"/>
                <a:ea typeface="Arial"/>
                <a:cs typeface="Arial"/>
                <a:sym typeface="Arial"/>
              </a:rPr>
              <a:t>15 $</a:t>
            </a:r>
            <a:r>
              <a:rPr lang="en-US" sz="1200" b="0" i="0" u="none" strike="noStrike" cap="none" dirty="0">
                <a:solidFill>
                  <a:srgbClr val="000000"/>
                </a:solidFill>
                <a:latin typeface="Arial"/>
                <a:ea typeface="Arial"/>
                <a:cs typeface="Arial"/>
                <a:sym typeface="Arial"/>
              </a:rPr>
              <a:t>. Nous obtenons le revenu imposable à partir duquel nous pouvons calculer les impôts effectivement payés. Avec un taux d'imposition de 30 %, nous payons </a:t>
            </a:r>
            <a:r>
              <a:rPr lang="en-US" dirty="0">
                <a:solidFill>
                  <a:srgbClr val="000000"/>
                </a:solidFill>
                <a:latin typeface="Arial"/>
                <a:ea typeface="Arial"/>
                <a:cs typeface="Arial"/>
                <a:sym typeface="Arial"/>
              </a:rPr>
              <a:t>11 dollars d'</a:t>
            </a:r>
            <a:r>
              <a:rPr lang="en-US" sz="1200" b="0" i="0" u="none" strike="noStrike" cap="none" dirty="0">
                <a:solidFill>
                  <a:srgbClr val="000000"/>
                </a:solidFill>
                <a:latin typeface="Arial"/>
                <a:ea typeface="Arial"/>
                <a:cs typeface="Arial"/>
                <a:sym typeface="Arial"/>
              </a:rPr>
              <a:t>impôts au gouvernement</a:t>
            </a:r>
            <a:r>
              <a:rPr lang="en-US" dirty="0">
                <a:solidFill>
                  <a:srgbClr val="000000"/>
                </a:solidFill>
                <a:latin typeface="Arial"/>
                <a:ea typeface="Arial"/>
                <a:cs typeface="Arial"/>
                <a:sym typeface="Arial"/>
              </a:rPr>
              <a:t>. </a:t>
            </a:r>
            <a:endParaRPr lang="en-US" dirty="0"/>
          </a:p>
          <a:p>
            <a:pPr marL="0" indent="0">
              <a:spcBef>
                <a:spcPts val="1200"/>
              </a:spcBef>
              <a:buClr>
                <a:srgbClr val="000000"/>
              </a:buClr>
              <a:buSzPts val="1100"/>
              <a:buNone/>
            </a:pPr>
            <a:r>
              <a:rPr lang="en-US" dirty="0">
                <a:solidFill>
                  <a:srgbClr val="000000"/>
                </a:solidFill>
                <a:latin typeface="Arial"/>
                <a:ea typeface="Arial"/>
                <a:cs typeface="Arial"/>
                <a:sym typeface="Arial"/>
              </a:rPr>
              <a:t>3. En revenant au </a:t>
            </a:r>
            <a:r>
              <a:rPr lang="en-US" sz="1200" b="0" i="0" u="none" strike="noStrike" cap="none" dirty="0">
                <a:solidFill>
                  <a:srgbClr val="000000"/>
                </a:solidFill>
                <a:latin typeface="Arial"/>
                <a:ea typeface="Arial"/>
                <a:cs typeface="Arial"/>
                <a:sym typeface="Arial"/>
              </a:rPr>
              <a:t>tableau précédent, nous soustrayons les impôts payés du bénéfice avant impôts pour obtenir le revenu net. Le </a:t>
            </a:r>
            <a:r>
              <a:rPr lang="en-US" dirty="0">
                <a:solidFill>
                  <a:srgbClr val="000000"/>
                </a:solidFill>
                <a:latin typeface="Arial"/>
                <a:ea typeface="Arial"/>
                <a:cs typeface="Arial"/>
                <a:sym typeface="Arial"/>
              </a:rPr>
              <a:t>revenu net que l'</a:t>
            </a:r>
            <a:r>
              <a:rPr lang="en-US" sz="1200" b="0" i="0" u="none" strike="noStrike" cap="none" dirty="0">
                <a:solidFill>
                  <a:srgbClr val="000000"/>
                </a:solidFill>
                <a:latin typeface="Arial"/>
                <a:ea typeface="Arial"/>
                <a:cs typeface="Arial"/>
                <a:sym typeface="Arial"/>
              </a:rPr>
              <a:t>entreprise </a:t>
            </a:r>
            <a:r>
              <a:rPr lang="en-US" dirty="0">
                <a:solidFill>
                  <a:srgbClr val="000000"/>
                </a:solidFill>
                <a:latin typeface="Arial"/>
                <a:ea typeface="Arial"/>
                <a:cs typeface="Arial"/>
                <a:sym typeface="Arial"/>
              </a:rPr>
              <a:t>X.Y.Z a </a:t>
            </a:r>
            <a:r>
              <a:rPr lang="en-US" sz="1200" b="0" i="0" u="none" strike="noStrike" cap="none" dirty="0">
                <a:solidFill>
                  <a:srgbClr val="000000"/>
                </a:solidFill>
                <a:latin typeface="Arial"/>
                <a:ea typeface="Arial"/>
                <a:cs typeface="Arial"/>
                <a:sym typeface="Arial"/>
              </a:rPr>
              <a:t>généré pour ses actionnaires et pour financer son expansion future s'élève à </a:t>
            </a:r>
            <a:r>
              <a:rPr lang="en-US" dirty="0">
                <a:solidFill>
                  <a:srgbClr val="000000"/>
                </a:solidFill>
                <a:latin typeface="Arial"/>
                <a:ea typeface="Arial"/>
                <a:cs typeface="Arial"/>
                <a:sym typeface="Arial"/>
              </a:rPr>
              <a:t>30 dollars. Nous supposons que X.Y.Z </a:t>
            </a:r>
            <a:r>
              <a:rPr lang="en-US" sz="1200" b="0" i="0" u="none" strike="noStrike" cap="none" dirty="0">
                <a:solidFill>
                  <a:srgbClr val="000000"/>
                </a:solidFill>
                <a:latin typeface="Arial"/>
                <a:ea typeface="Arial"/>
                <a:cs typeface="Arial"/>
                <a:sym typeface="Arial"/>
              </a:rPr>
              <a:t>décide de verser </a:t>
            </a:r>
            <a:r>
              <a:rPr lang="en-US" dirty="0">
                <a:solidFill>
                  <a:srgbClr val="000000"/>
                </a:solidFill>
                <a:latin typeface="Arial"/>
                <a:ea typeface="Arial"/>
                <a:cs typeface="Arial"/>
                <a:sym typeface="Arial"/>
              </a:rPr>
              <a:t>12 $ </a:t>
            </a:r>
            <a:r>
              <a:rPr lang="en-US" sz="1200" b="0" i="0" u="none" strike="noStrike" cap="none" dirty="0">
                <a:solidFill>
                  <a:srgbClr val="000000"/>
                </a:solidFill>
                <a:latin typeface="Arial"/>
                <a:ea typeface="Arial"/>
                <a:cs typeface="Arial"/>
                <a:sym typeface="Arial"/>
              </a:rPr>
              <a:t>aux actionnaires à titre de dividende et de conserver </a:t>
            </a:r>
            <a:r>
              <a:rPr lang="en-US" dirty="0">
                <a:solidFill>
                  <a:srgbClr val="000000"/>
                </a:solidFill>
                <a:latin typeface="Arial"/>
                <a:ea typeface="Arial"/>
                <a:cs typeface="Arial"/>
                <a:sym typeface="Arial"/>
              </a:rPr>
              <a:t>18 $ </a:t>
            </a:r>
            <a:r>
              <a:rPr lang="en-US" sz="1200" b="0" i="0" u="none" strike="noStrike" cap="none" dirty="0">
                <a:solidFill>
                  <a:srgbClr val="000000"/>
                </a:solidFill>
                <a:latin typeface="Arial"/>
                <a:ea typeface="Arial"/>
                <a:cs typeface="Arial"/>
                <a:sym typeface="Arial"/>
              </a:rPr>
              <a:t>en tant que bénéfices non distribués en vue d'une expansion future</a:t>
            </a:r>
            <a:r>
              <a:rPr lang="en-US" dirty="0">
                <a:solidFill>
                  <a:srgbClr val="000000"/>
                </a:solidFill>
                <a:latin typeface="Arial"/>
                <a:ea typeface="Arial"/>
                <a:cs typeface="Arial"/>
                <a:sym typeface="Arial"/>
              </a:rPr>
              <a:t>. </a:t>
            </a:r>
            <a:endParaRPr lang="en-US" dirty="0"/>
          </a:p>
          <a:p>
            <a:pPr marL="0" marR="0" lvl="0" indent="0" algn="l" rtl="0">
              <a:lnSpc>
                <a:spcPct val="100000"/>
              </a:lnSpc>
              <a:spcBef>
                <a:spcPts val="1200"/>
              </a:spcBef>
              <a:spcAft>
                <a:spcPts val="0"/>
              </a:spcAft>
              <a:buClr>
                <a:srgbClr val="000000"/>
              </a:buClr>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None/>
            </a:pPr>
            <a:r>
              <a:rPr lang="en-US" sz="1200" b="0" i="0" u="none" strike="noStrike" cap="none" dirty="0">
                <a:solidFill>
                  <a:srgbClr val="000000"/>
                </a:solidFill>
                <a:latin typeface="Arial"/>
                <a:ea typeface="Arial"/>
                <a:cs typeface="Arial"/>
                <a:sym typeface="Arial"/>
              </a:rPr>
              <a:t>De même, nous créons un compte de résultat de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pour 2014.</a:t>
            </a:r>
          </a:p>
          <a:p>
            <a:pPr marL="0" marR="0" lvl="0" indent="0" algn="l" rtl="0">
              <a:lnSpc>
                <a:spcPct val="100000"/>
              </a:lnSpc>
              <a:spcBef>
                <a:spcPts val="1200"/>
              </a:spcBef>
              <a:spcAft>
                <a:spcPts val="0"/>
              </a:spcAft>
              <a:buClr>
                <a:srgbClr val="000000"/>
              </a:buClr>
              <a:buSzPts val="1100"/>
              <a:buNone/>
            </a:pPr>
            <a:endParaRPr lang="en-US" dirty="0"/>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4. En 2014, le bénéfice net de l'entreprise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est de 34</a:t>
            </a:r>
            <a:r>
              <a:rPr lang="en-US" dirty="0">
                <a:solidFill>
                  <a:srgbClr val="000000"/>
                </a:solidFill>
                <a:latin typeface="Arial"/>
                <a:ea typeface="Arial"/>
                <a:cs typeface="Arial"/>
                <a:sym typeface="Arial"/>
              </a:rPr>
              <a:t> $. </a:t>
            </a:r>
            <a:r>
              <a:rPr lang="en-US" sz="1200" b="0" i="0" u="none" strike="noStrike" cap="none" dirty="0">
                <a:solidFill>
                  <a:srgbClr val="000000"/>
                </a:solidFill>
                <a:latin typeface="Arial"/>
                <a:ea typeface="Arial"/>
                <a:cs typeface="Arial"/>
                <a:sym typeface="Arial"/>
              </a:rPr>
              <a:t>Elle décide de verser </a:t>
            </a:r>
            <a:r>
              <a:rPr lang="en-US" dirty="0">
                <a:solidFill>
                  <a:srgbClr val="000000"/>
                </a:solidFill>
                <a:latin typeface="Arial"/>
                <a:ea typeface="Arial"/>
                <a:cs typeface="Arial"/>
                <a:sym typeface="Arial"/>
              </a:rPr>
              <a:t>13 $ </a:t>
            </a:r>
            <a:r>
              <a:rPr lang="en-US" sz="1200" b="0" i="0" u="none" strike="noStrike" cap="none" dirty="0">
                <a:solidFill>
                  <a:srgbClr val="000000"/>
                </a:solidFill>
                <a:latin typeface="Arial"/>
                <a:ea typeface="Arial"/>
                <a:cs typeface="Arial"/>
                <a:sym typeface="Arial"/>
              </a:rPr>
              <a:t>sous forme de dividendes et les </a:t>
            </a:r>
            <a:r>
              <a:rPr lang="en-US" dirty="0">
                <a:solidFill>
                  <a:srgbClr val="000000"/>
                </a:solidFill>
                <a:latin typeface="Arial"/>
                <a:ea typeface="Arial"/>
                <a:cs typeface="Arial"/>
                <a:sym typeface="Arial"/>
              </a:rPr>
              <a:t>21 $ </a:t>
            </a:r>
            <a:r>
              <a:rPr lang="en-US" sz="1200" b="0" i="0" u="none" strike="noStrike" cap="none" dirty="0">
                <a:solidFill>
                  <a:srgbClr val="000000"/>
                </a:solidFill>
                <a:latin typeface="Arial"/>
                <a:ea typeface="Arial"/>
                <a:cs typeface="Arial"/>
                <a:sym typeface="Arial"/>
              </a:rPr>
              <a:t>restants sont ajoutés aux bénéfices non distribués</a:t>
            </a:r>
            <a:r>
              <a:rPr lang="en-US" dirty="0">
                <a:solidFill>
                  <a:srgbClr val="000000"/>
                </a:solidFill>
                <a:latin typeface="Arial"/>
                <a:ea typeface="Arial"/>
                <a:cs typeface="Arial"/>
                <a:sym typeface="Arial"/>
              </a:rPr>
              <a:t>. </a:t>
            </a:r>
          </a:p>
          <a:p>
            <a:pPr marL="0" indent="0">
              <a:spcBef>
                <a:spcPts val="1200"/>
              </a:spcBef>
              <a:buClr>
                <a:srgbClr val="000000"/>
              </a:buClr>
              <a:buSzPts val="1100"/>
              <a:buNone/>
            </a:pPr>
            <a:r>
              <a:rPr lang="en-US" sz="1200" b="0" i="0" u="none" strike="noStrike" cap="none" dirty="0">
                <a:solidFill>
                  <a:srgbClr val="000000"/>
                </a:solidFill>
                <a:latin typeface="Arial"/>
                <a:ea typeface="Arial"/>
                <a:cs typeface="Arial"/>
                <a:sym typeface="Arial"/>
              </a:rPr>
              <a:t>5. Remarquez que les bénéfices non </a:t>
            </a:r>
            <a:r>
              <a:rPr lang="en-US" dirty="0">
                <a:solidFill>
                  <a:srgbClr val="000000"/>
                </a:solidFill>
                <a:latin typeface="Arial"/>
                <a:cs typeface="Arial"/>
                <a:sym typeface="Arial"/>
              </a:rPr>
              <a:t>distribués </a:t>
            </a:r>
            <a:r>
              <a:rPr lang="en-US" sz="1200" b="0" i="0" u="none" strike="noStrike" cap="none" dirty="0">
                <a:solidFill>
                  <a:srgbClr val="000000"/>
                </a:solidFill>
                <a:latin typeface="Arial"/>
                <a:ea typeface="Arial"/>
                <a:cs typeface="Arial"/>
                <a:sym typeface="Arial"/>
              </a:rPr>
              <a:t>deviennent </a:t>
            </a:r>
            <a:r>
              <a:rPr lang="en-US" dirty="0">
                <a:solidFill>
                  <a:srgbClr val="000000"/>
                </a:solidFill>
                <a:latin typeface="Arial"/>
                <a:ea typeface="Arial"/>
                <a:cs typeface="Arial"/>
                <a:sym typeface="Arial"/>
              </a:rPr>
              <a:t>39 $</a:t>
            </a:r>
            <a:r>
              <a:rPr lang="en-US" dirty="0">
                <a:solidFill>
                  <a:srgbClr val="000000"/>
                </a:solidFill>
                <a:latin typeface="Arial"/>
                <a:cs typeface="Arial"/>
                <a:sym typeface="Arial"/>
              </a:rPr>
              <a:t>, car les bénéfices de 2013 ont été de 18 $ non distribués sous forme de dividendes (ou de bénéfices non distribués), et ils sont ajoutés aux bénéfices non distribués de 2014.</a:t>
            </a:r>
            <a:endParaRPr lang="en-US" dirty="0">
              <a:solidFill>
                <a:srgbClr val="000000"/>
              </a:solidFill>
              <a:latin typeface="Arial"/>
              <a:cs typeface="Arial"/>
            </a:endParaRPr>
          </a:p>
          <a:p>
            <a:pPr marL="0" marR="0" lvl="0" indent="0" algn="l" rtl="0">
              <a:lnSpc>
                <a:spcPct val="100000"/>
              </a:lnSpc>
              <a:spcBef>
                <a:spcPts val="1200"/>
              </a:spcBef>
              <a:spcAft>
                <a:spcPts val="0"/>
              </a:spcAft>
              <a:buClr>
                <a:srgbClr val="000000"/>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29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Le </a:t>
            </a:r>
            <a:r>
              <a:rPr lang="en-US" b="1" dirty="0"/>
              <a:t>TABLEAU DES FLUX DE TRÉSORERIE </a:t>
            </a:r>
            <a:r>
              <a:rPr lang="en-US" dirty="0"/>
              <a:t>présente les flux de trésorerie entrant et sortant de l'entreprise au cours d'une période donnée. L'argent qui entre dans l'entreprise est une entrée de trésorerie et l'argent qui en sort est une sortie de trésorerie. Dans le tableau des flux de trésorerie, les flux de trésorerie sont répartis en trois catégories, en fonction de l'origine et de l'utilisation des fonds :</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b="1" dirty="0"/>
              <a:t>Flux de trésorerie provenant des activités d'exploitation </a:t>
            </a:r>
            <a:r>
              <a:rPr lang="en-US" dirty="0"/>
              <a:t>: Les activités d'exploitation sont les activités normales et essentielles d'une entreprise. Les informations relatives aux flux de trésorerie d'exploitation indiquent la capacité de l'entreprise à générer suffisamment de liquidités à partir de ses activités poursuivies. Les recettes et les dépenses d'exploitation font partie des flux de trésorerie provenant des activités d'exploitation. </a:t>
            </a:r>
          </a:p>
          <a:p>
            <a:pPr marL="158750" lvl="0" indent="0" algn="l" rtl="0">
              <a:lnSpc>
                <a:spcPct val="100000"/>
              </a:lnSpc>
              <a:spcBef>
                <a:spcPts val="0"/>
              </a:spcBef>
              <a:spcAft>
                <a:spcPts val="0"/>
              </a:spcAft>
              <a:buSzPts val="1100"/>
              <a:buNone/>
            </a:pPr>
            <a:r>
              <a:rPr lang="en-US" b="1" dirty="0"/>
              <a:t>Les flux de trésorerie provenant des activités d'investissement </a:t>
            </a:r>
            <a:r>
              <a:rPr lang="en-US" dirty="0"/>
              <a:t>indiquent comment l'entreprise prévoit de se développer. La vente ou l'achat d'actifs à long terme, d'immobilisations corporelles, etc. fait partie des flux de trésorerie liés aux activités d'investissement. </a:t>
            </a:r>
          </a:p>
          <a:p>
            <a:pPr marL="158750">
              <a:buSzPts val="1100"/>
            </a:pPr>
            <a:r>
              <a:rPr lang="en-US" b="1" dirty="0"/>
              <a:t>Flux de trésorerie liés aux activités de financement </a:t>
            </a:r>
            <a:r>
              <a:rPr lang="en-US" dirty="0"/>
              <a:t>: Les flux de trésorerie liés au financement illustrent la manière dont l'entreprise prévoit de financer son expansion et de rémunérer ses actionnaires. Ils comprennent l'émission et le remboursement de la dette de l'entreprise, les rentrées de fonds des investisseurs en actions, les paiements de dividendes, etc.</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La diapositive suivante présente un exemple de tableau des flux de trésorerie simple.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6102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SzPts val="1100"/>
              <a:buNone/>
            </a:pPr>
            <a:r>
              <a:rPr lang="en-US" dirty="0"/>
              <a:t>Ce tableau est un exemple de tableau des flux de trésorerie simple de l'entreprise hypothétique ABC pour 2012, 2013 et 2014. Les sorties de trésorerie sont représentées en rouge et entre parenthèses. Tous les chiffres sont exprimés en millions.</a:t>
            </a:r>
          </a:p>
          <a:p>
            <a:pPr marL="158750" indent="0">
              <a:buSzPts val="1100"/>
              <a:buNone/>
            </a:pPr>
            <a:endParaRPr lang="en-US" sz="900" dirty="0"/>
          </a:p>
          <a:p>
            <a:pPr marL="158750" indent="0">
              <a:buSzPts val="1100"/>
              <a:buNone/>
            </a:pPr>
            <a:r>
              <a:rPr lang="en-US" dirty="0"/>
              <a:t>1. Supposons que la société A.B.C. soit une société de projet d'infrastructure qui a besoin de deux années, 2012 et 2013, pour la construction. Au cours de ces deux années, l'entreprise ne sera pas opérationnelle, et il n'y aura donc pas de flux de trésorerie provenant des activités d'exploitation, mais elle devra se financer par le biais de fonds propres et de fonds d'emprunt. </a:t>
            </a:r>
            <a:endParaRPr lang="en-US" dirty="0">
              <a:cs typeface="Calibri"/>
            </a:endParaRPr>
          </a:p>
          <a:p>
            <a:pPr marL="158750" indent="0">
              <a:buSzPts val="1100"/>
              <a:buNone/>
            </a:pPr>
            <a:r>
              <a:rPr lang="en-US" dirty="0"/>
              <a:t>2. Si le projet coûte 100 millions de dollars, en 2012 et 2013, l'entreprise devra investir un total de 100 millions de dollars sous forme de dépenses en capital ou CAPEX. Les dépenses en capital représentent des sorties de trésorerie, car il s'agit des fonds utilisés pour acquérir ou développer des actifs physiques, comme une centrale électrique. Il s'agit d'une activité d'investissement, car l'entreprise prévoit de gagner de l'argent grâce à elle à l'avenir. Nous supposons que 50 millions de dollars sont investis chaque année en 2012 et 2013. Les coûts de financement sont les coûts encourus par l'entreprise lorsqu'elle contracte un emprunt. Étant donné que des frais de financement de 2 millions de dollars sont encourus en 2013, le total des sorties de trésorerie liées aux activités d'investissement s'élève à 50 millions de dollars en 2012 et à 52 millions de dollars en 2013. </a:t>
            </a:r>
            <a:endParaRPr lang="en-US" dirty="0">
              <a:cs typeface="Calibri" panose="020F0502020204030204"/>
            </a:endParaRPr>
          </a:p>
          <a:p>
            <a:pPr marL="158750" indent="0">
              <a:buSzPts val="1100"/>
              <a:buNone/>
            </a:pPr>
            <a:r>
              <a:rPr lang="en-US" dirty="0"/>
              <a:t>3. Pour financer cette expansion, l'entreprise A.B.C. a besoin de fonds provenant à parts égales de la dette et des capitaux propres. En 2012 et 2013, les flux de trésorerie provenant des activités de financement sont donc des entrées de trésorerie utilisées pour financer les flux de trésorerie provenant des activités d'investissement. </a:t>
            </a:r>
            <a:endParaRPr lang="en-US" dirty="0">
              <a:cs typeface="Calibri" panose="020F0502020204030204"/>
            </a:endParaRPr>
          </a:p>
          <a:p>
            <a:pPr marL="158750" indent="0">
              <a:buSzPts val="1100"/>
              <a:buNone/>
            </a:pPr>
            <a:r>
              <a:rPr lang="en-US" dirty="0"/>
              <a:t>4. En 2014, l'entreprise A.B.C. devient opérationnelle et commence à générer des revenus. Elle a vendu pour 50 millions de dollars de produits ou de services. Les dépenses d'exploitation pour la même période s'élèvent à 25 millions de dollars. Les dépenses d'exploitation, les charges d'intérêt et les impôts sont tous des sorties de trésorerie. En soustrayant les sorties de trésorerie des entrées de trésorerie, nous obtenons un flux de trésorerie net provenant des activités d'exploitation en 2014 de 15 millions de dollars. </a:t>
            </a:r>
            <a:endParaRPr lang="en-US" dirty="0">
              <a:cs typeface="Calibri" panose="020F0502020204030204"/>
            </a:endParaRPr>
          </a:p>
          <a:p>
            <a:pPr marL="158750" indent="0">
              <a:buSzPts val="1100"/>
              <a:buNone/>
            </a:pPr>
            <a:r>
              <a:rPr lang="en-US" dirty="0"/>
              <a:t>5. En 2014, A.B.C. n'a pas de flux de trésorerie provenant d'activités d'investissement, car il n'y a pas eu d'expansion. Cependant, A.B.C a commencé à rembourser la dette qu'elle avait contractée en 2013 et 2014. Les flux de trésorerie provenant des activités de financement deviennent donc négatifs, puisqu'il s'agit désormais d'une sortie de trésorerie. </a:t>
            </a:r>
            <a:endParaRPr lang="en-US" dirty="0">
              <a:cs typeface="Calibri" panose="020F0502020204030204"/>
            </a:endParaRPr>
          </a:p>
          <a:p>
            <a:pPr marL="158750" indent="0">
              <a:buSzPts val="1100"/>
              <a:buNone/>
            </a:pPr>
            <a:r>
              <a:rPr lang="en-US" dirty="0"/>
              <a:t>6. Au final, l'entreprise A.B.C. se retrouve avec un solde net de 4 millions de dollars, soit 15 millions de dollars d'entrées et 11 millions de dollars de sorties. Ce montant sera affecté au solde de trésorerie pour une utilisation future.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61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pPr>
            <a:r>
              <a:rPr lang="en-US" dirty="0">
                <a:solidFill>
                  <a:srgbClr val="000000"/>
                </a:solidFill>
                <a:latin typeface="Calibri"/>
                <a:ea typeface="Calibri"/>
                <a:cs typeface="Calibri"/>
                <a:sym typeface="Calibri"/>
              </a:rPr>
              <a:t>Un bilan est souvent décrit comme une "photographie" de la situation financière d'une entreprise à une date donnée. Il résume ce qu'une entreprise possède, ses actifs, et ce qu'elle doit, ses passifs. La différence entre les deux représente les capitaux propres de l'entreprise à un moment donné, également connus sous le nom de valeur nette. L'équation du bilan est la suivante : l'actif est égal au passif plus les capitaux propres.</a:t>
            </a: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Dans cette figure, la partie gauche énumère les actifs de l'entreprise et la partie droite énumère les passifs et les capitaux propres. </a:t>
            </a:r>
          </a:p>
          <a:p>
            <a:pPr>
              <a:lnSpc>
                <a:spcPct val="107000"/>
              </a:lnSpc>
              <a:spcBef>
                <a:spcPts val="1000"/>
              </a:spcBef>
              <a:buSzPts val="1100"/>
            </a:pPr>
            <a:r>
              <a:rPr lang="en-US" dirty="0">
                <a:solidFill>
                  <a:srgbClr val="000000"/>
                </a:solidFill>
                <a:latin typeface="Calibri"/>
                <a:ea typeface="Calibri"/>
                <a:cs typeface="Calibri"/>
                <a:sym typeface="Calibri"/>
              </a:rPr>
              <a:t>Les actifs sont classés en actifs courants ou non courants (ou immobilisés). Un actif courant a une durée de vie inférieure à un an. Cela signifie que l'actif sera converti en liquidités dans les 12 mois. Par exemple, les stocks sont normalement achetés et vendus dans un délai d'un an et sont donc classés comme actifs courants. Il est évident que les liquidités elles-mêmes constituent un actif à court terme. Les créances, c'est-à-dire l'argent dû à l'entreprise par ses clients, sont également des actifs courants. Un actif non courant (ou fixe) est un actif dont la durée de vie est relativement longue. Les actifs fixes peuvent être corporels, comme un camion ou un ordinateur, ou incorporels, comme une marque ou un brevet.</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sym typeface="Calibri"/>
              </a:rPr>
              <a:t>Les dettes de l'entreprise figurent à droite du bilan. Ils sont classés en passifs courants et non courants (ou à long terme). Les dettes à court terme ont une durée de vie inférieure à un an, ce qui signifie qu'elles doivent être payées dans l'année qui suit, et elles figurent avant les dettes à long terme. Les dettes fournisseurs sont un exemple de passif à court terme. Une dette qui n'est pas exigible dans l'année à venir est classée comme passif non courant (ou à long terme). Un prêt que l'entreprise remboursera dans cinq ans est un exemple de dette à long terme. </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rPr>
              <a:t>Il est important de mentionner que la différence entre l'actif et le passif à court terme constitue le fonds de roulement net. Si </a:t>
            </a:r>
            <a:r>
              <a:rPr lang="en-US" dirty="0"/>
              <a:t>le fonds de roulement net est positif, cela signifie que l'entreprise dispose de suffisamment de fonds pour faire face à ses obligations financières courantes et investir dans d'autres activités.</a:t>
            </a:r>
            <a:endParaRPr lang="en-US" dirty="0">
              <a:solidFill>
                <a:srgbClr val="000000"/>
              </a:solidFill>
              <a:latin typeface="Calibri"/>
              <a:ea typeface="Calibri"/>
              <a:cs typeface="Calibri"/>
              <a:sym typeface="Calibri"/>
            </a:endParaRP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Enfin, par définition, la différence entre la valeur totale des actifs, courants et fixes, et la valeur totale des passifs constitue les fonds propres, également appelés capitaux propres ou valeur nette.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1909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buSzPts val="1100"/>
            </a:pPr>
            <a:r>
              <a:rPr lang="en-US" dirty="0"/>
              <a:t>Ce tableau est un exemple de bilan simple de l'entreprise hypothétique X.Y.Z au 31 décembre 2013 et au 31 décembre 2014. Tous les chiffres sont en millions. </a:t>
            </a:r>
            <a:endParaRPr lang="ro-RO" dirty="0">
              <a:cs typeface="Calibri"/>
            </a:endParaRPr>
          </a:p>
          <a:p>
            <a:pPr marL="158750">
              <a:buSzPts val="1100"/>
            </a:pPr>
            <a:r>
              <a:rPr lang="en-US" dirty="0"/>
              <a:t>Nous supposons que la société a été créée le 31 décembre 2013 et qu'elle a commencé ses activités le 1er janvier 2014. </a:t>
            </a:r>
            <a:endParaRPr lang="en-US" dirty="0">
              <a:cs typeface="Calibri" panose="020F0502020204030204"/>
            </a:endParaRPr>
          </a:p>
          <a:p>
            <a:pPr marL="158750" lvl="0" indent="0" algn="l" rtl="0">
              <a:lnSpc>
                <a:spcPct val="100000"/>
              </a:lnSpc>
              <a:spcBef>
                <a:spcPts val="0"/>
              </a:spcBef>
              <a:spcAft>
                <a:spcPts val="0"/>
              </a:spcAft>
              <a:buSzPts val="1100"/>
              <a:buNone/>
            </a:pPr>
            <a:endParaRPr lang="en-US" dirty="0"/>
          </a:p>
          <a:p>
            <a:pPr marL="158750">
              <a:buSzPts val="1100"/>
            </a:pPr>
            <a:r>
              <a:rPr lang="en-US" dirty="0"/>
              <a:t>1. Lors de la création de l'entreprise X.Y.Z, les propriétaires ou investisseurs en capital ont investi 100 $ de leur argent dans l'entreprise. C'est ce que montre le capital des actionnaires pour 2013. L'entreprise a également obtenu 100 $ sous forme de prêts à long terme auprès de banques. Ainsi, au 31 décembre 2013, le total du passif et des capitaux propres, appelés collectivement sources de financement, s'élevait à 200 $. </a:t>
            </a:r>
            <a:endParaRPr lang="en-US" dirty="0">
              <a:cs typeface="Calibri"/>
            </a:endParaRPr>
          </a:p>
          <a:p>
            <a:pPr marL="158750">
              <a:buSzPts val="1100"/>
            </a:pPr>
            <a:r>
              <a:rPr lang="en-US" dirty="0"/>
              <a:t>2. L'entreprise X.Y.Z dispose d'un total de 200 dollars à investir pour démarrer son activité. Sur ces 200 dollars, elle décide d'investir 150 dollars dans des actifs à long terme, tels que des immobilisations corporelles, et 30 dollars dans des stocks qui seront vendus ultérieurement. </a:t>
            </a:r>
          </a:p>
          <a:p>
            <a:pPr marL="158750">
              <a:buSzPts val="1100"/>
            </a:pPr>
            <a:r>
              <a:rPr lang="en-US" dirty="0"/>
              <a:t>3. Les 20 dollars restants constituent le solde de trésorerie de l'entreprise X.Y.Z au 31 décembre 2013. </a:t>
            </a:r>
          </a:p>
          <a:p>
            <a:pPr marL="158750">
              <a:buSzPts val="1100"/>
            </a:pPr>
            <a:r>
              <a:rPr lang="en-US" dirty="0"/>
              <a:t>4. Le total des actifs circulants de l'entreprise s'élève donc à 50 dollars.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dirty="0"/>
              <a:t>Pour qu'un bilan soit équilibré, l'actif doit être égal au passif plus les capitaux propres. Au 31 décembre 2013, l'actif et la somme du passif et des capitaux propres s'élèvent à 200 dollars.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7776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Font typeface="Arial" panose="020B0604020202020204" pitchFamily="34" charset="0"/>
              <a:buNone/>
            </a:pPr>
            <a:r>
              <a:rPr lang="en-US" b="0" dirty="0"/>
              <a:t>1. </a:t>
            </a:r>
            <a:r>
              <a:rPr lang="en-US" b="1" dirty="0"/>
              <a:t>En 2014</a:t>
            </a:r>
            <a:r>
              <a:rPr lang="en-US" dirty="0"/>
              <a:t>, X.Y.Z. commence ses activités et réalise un petit bénéfice qui se traduit par une augmentation de la trésorerie et des équivalents de trésorerie de 10 $. Ainsi, au 31 décembre 2014, X.Y.Z. aura un solde total de trésorerie et d'équivalents de trésorerie de 30 $. Nous supposons que les comptes débiteurs s'élèvent à 5 $ et que les stocks sont maintenus à une valeur constante de 30 $. Le total de l'actif circulant s'élève donc à 65 dollars.</a:t>
            </a:r>
          </a:p>
          <a:p>
            <a:pPr marL="158750" indent="0">
              <a:buSzPts val="1100"/>
              <a:buFont typeface="Arial" panose="020B0604020202020204" pitchFamily="34" charset="0"/>
              <a:buNone/>
            </a:pPr>
            <a:r>
              <a:rPr lang="en-US" dirty="0"/>
              <a:t>2. L'entreprise n'a pas augmenté ses actifs à long terme existants, qui restent donc à 150 $. L'amortissement cumulé des actifs à long terme est de 5 $, ce qui donne une valeur nette des actifs à long terme de 150 $ moins 5 $ = 145 $. </a:t>
            </a:r>
            <a:endParaRPr lang="en-US" dirty="0">
              <a:cs typeface="Calibri"/>
            </a:endParaRPr>
          </a:p>
          <a:p>
            <a:pPr marL="158750" indent="0">
              <a:buSzPts val="1100"/>
              <a:buFont typeface="Arial" panose="020B0604020202020204" pitchFamily="34" charset="0"/>
              <a:buNone/>
            </a:pPr>
            <a:r>
              <a:rPr lang="en-US" dirty="0">
                <a:cs typeface="Calibri"/>
              </a:rPr>
              <a:t>3. </a:t>
            </a:r>
            <a:r>
              <a:rPr lang="en-US" dirty="0"/>
              <a:t>En ajoutant la valeur nette des actifs à long terme de 145 $ et le total des actifs à court terme de 65 $, nous obtenons un total des actifs de 210 $ au 31 décembre 2014. </a:t>
            </a:r>
            <a:endParaRPr lang="en-US" dirty="0">
              <a:cs typeface="Calibri" panose="020F0502020204030204"/>
            </a:endParaRPr>
          </a:p>
          <a:p>
            <a:pPr marL="158750" indent="0">
              <a:buSzPts val="1100"/>
              <a:buFont typeface="Arial" panose="020B0604020202020204" pitchFamily="34" charset="0"/>
              <a:buNone/>
            </a:pPr>
            <a:r>
              <a:rPr lang="en-US" dirty="0"/>
              <a:t>4. Au passif, nous supposons que des biens et services d'une valeur de 5 dollars ont été fournis mais n'ont pas encore été payés, ce qui donne 5 dollars de dettes. Le remboursement d'un prêt de 10 dollars est dû dans un an, de sorte que la partie à court terme des prêts à long terme est de 10 dollars. En additionnant ces deux éléments, nous obtenons un passif à court terme total de 15 $. </a:t>
            </a:r>
            <a:endParaRPr lang="en-US" dirty="0">
              <a:cs typeface="Calibri" panose="020F0502020204030204"/>
            </a:endParaRPr>
          </a:p>
          <a:p>
            <a:pPr marL="158750" indent="0">
              <a:buSzPts val="1100"/>
              <a:buFont typeface="Arial" panose="020B0604020202020204" pitchFamily="34" charset="0"/>
              <a:buNone/>
            </a:pPr>
            <a:r>
              <a:rPr lang="en-US" dirty="0"/>
              <a:t>5. Étant donné que des prêts à long terme d'une valeur de 10 $ doivent être remboursés dans un délai d'un an, les 90 $ restants correspondent aux prêts à long terme. Le total du passif est donc de 105 $. </a:t>
            </a:r>
            <a:endParaRPr lang="en-US" dirty="0">
              <a:cs typeface="Calibri" panose="020F0502020204030204"/>
            </a:endParaRPr>
          </a:p>
          <a:p>
            <a:pPr marL="158750" indent="0">
              <a:buSzPts val="1100"/>
              <a:buFont typeface="Arial" panose="020B0604020202020204" pitchFamily="34" charset="0"/>
              <a:buNone/>
            </a:pPr>
            <a:r>
              <a:rPr lang="en-US" dirty="0"/>
              <a:t>6. Étant donné qu'aucun capital supplémentaire n'a été investi par les actionnaires de l'entreprise, le capital des actionnaires reste de 100 $. En ajoutant le capital des actionnaires aux bénéfices non distribués de l'année (5 $), on obtient des capitaux propres totaux de 105 $. </a:t>
            </a:r>
            <a:endParaRPr lang="en-US" dirty="0">
              <a:cs typeface="Calibri" panose="020F0502020204030204"/>
            </a:endParaRPr>
          </a:p>
          <a:p>
            <a:pPr marL="158750" lvl="0" indent="0" algn="l" rtl="0">
              <a:lnSpc>
                <a:spcPct val="100000"/>
              </a:lnSpc>
              <a:spcBef>
                <a:spcPts val="0"/>
              </a:spcBef>
              <a:spcAft>
                <a:spcPts val="0"/>
              </a:spcAft>
              <a:buSzPts val="1100"/>
              <a:buFont typeface="Arial" panose="020B0604020202020204" pitchFamily="34" charset="0"/>
              <a:buNone/>
            </a:pPr>
            <a:r>
              <a:rPr lang="en-US" dirty="0"/>
              <a:t>7. Le total du passif et des capitaux propres de 210 $ est simplement l'addition du total du passif de 105 $ et du total des capitaux propres de 105 $. Si l'on compare ce montant au total de l'actif de 210 $, on constate que le bilan est équilibré.</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22292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FINPLAN génère un certain nombre de ratios financiers. Nous en expliquons ici trois : l'effet de levier, le ratio de couverture du service de la dette, </a:t>
            </a:r>
            <a:r>
              <a:rPr lang="en-US" dirty="0" err="1"/>
              <a:t>ou</a:t>
            </a:r>
            <a:r>
              <a:rPr lang="en-US" dirty="0"/>
              <a:t> </a:t>
            </a:r>
            <a:r>
              <a:rPr lang="en-US" sz="1200" b="1" dirty="0">
                <a:latin typeface="Open Sans" panose="020B0606030504020204"/>
              </a:rPr>
              <a:t>RCSD</a:t>
            </a:r>
            <a:r>
              <a:rPr lang="en-US" dirty="0"/>
              <a:t>, et le ratio de risque de change.</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32734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b="1" dirty="0">
                <a:solidFill>
                  <a:srgbClr val="000000"/>
                </a:solidFill>
                <a:latin typeface="Calibri"/>
                <a:ea typeface="Calibri"/>
                <a:cs typeface="Calibri"/>
                <a:sym typeface="Calibri"/>
              </a:rPr>
              <a:t>Le LEVERAGE </a:t>
            </a:r>
            <a:r>
              <a:rPr lang="en-US" dirty="0">
                <a:solidFill>
                  <a:srgbClr val="000000"/>
                </a:solidFill>
                <a:latin typeface="Calibri"/>
                <a:ea typeface="Calibri"/>
                <a:cs typeface="Calibri"/>
                <a:sym typeface="Calibri"/>
              </a:rPr>
              <a:t>dans FINPLAN est le ratio dettes/capitaux propres, qui est déjà défini dans la </a:t>
            </a:r>
            <a:r>
              <a:rPr lang="en-US" dirty="0" err="1">
                <a:solidFill>
                  <a:srgbClr val="000000"/>
                </a:solidFill>
                <a:latin typeface="Calibri"/>
                <a:ea typeface="Calibri"/>
                <a:cs typeface="Calibri"/>
                <a:sym typeface="Calibri"/>
              </a:rPr>
              <a:t>leçon</a:t>
            </a:r>
            <a:r>
              <a:rPr lang="en-US" dirty="0">
                <a:solidFill>
                  <a:srgbClr val="000000"/>
                </a:solidFill>
                <a:latin typeface="Calibri"/>
                <a:ea typeface="Calibri"/>
                <a:cs typeface="Calibri"/>
                <a:sym typeface="Calibri"/>
              </a:rPr>
              <a:t> 1, à la diapositive 16. Il est calculé sur une base annuelle comme un rapport entre les dettes et les capitaux propres, où les capitaux propres sont la somme des capitaux propres en circulation et des bénéfices non distribués dans le bilan, et les dettes sont les dettes accumulées au cours de l'année.</a:t>
            </a: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Le prêteur souhaite que le promoteur maintienne un certain ratio d'endettement pour garantir la sécurité de son prêt pendant la durée de celui-ci. Ce ratio peut varier d'un projet à l'autre en fonction du degré de risque du projet. Des ratios de 70:30, ou de 75 et 25 sont courants pour les projets énergétiques dans les pays en développement.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0407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latin typeface="Arial"/>
                <a:ea typeface="Arial"/>
                <a:cs typeface="Arial"/>
                <a:sym typeface="Arial"/>
              </a:rPr>
              <a:t>Ce cours comporte quatre objectifs pédagogiques :</a:t>
            </a:r>
            <a:endParaRPr lang="en-US" dirty="0"/>
          </a:p>
          <a:p>
            <a:pPr marL="457200" lvl="0" indent="-298450" algn="l" rtl="0">
              <a:lnSpc>
                <a:spcPct val="100000"/>
              </a:lnSpc>
              <a:spcBef>
                <a:spcPts val="1200"/>
              </a:spcBef>
              <a:spcAft>
                <a:spcPts val="0"/>
              </a:spcAft>
              <a:buSzPts val="1100"/>
              <a:buFont typeface="Arial"/>
              <a:buChar char="●"/>
            </a:pPr>
            <a:r>
              <a:rPr lang="en-US" dirty="0">
                <a:highlight>
                  <a:srgbClr val="FFFFFF"/>
                </a:highlight>
                <a:latin typeface="Calibri"/>
                <a:ea typeface="Calibri"/>
                <a:cs typeface="Calibri"/>
                <a:sym typeface="Calibri"/>
              </a:rPr>
              <a:t>Comprendre ce qu'est la </a:t>
            </a:r>
            <a:r>
              <a:rPr lang="en-US" b="1" dirty="0">
                <a:highlight>
                  <a:srgbClr val="FFFFFF"/>
                </a:highlight>
                <a:latin typeface="Calibri"/>
                <a:ea typeface="Calibri"/>
                <a:cs typeface="Calibri"/>
                <a:sym typeface="Calibri"/>
              </a:rPr>
              <a:t>dépréciation</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Comprendre comment </a:t>
            </a:r>
            <a:r>
              <a:rPr lang="en-US" b="1" dirty="0">
                <a:highlight>
                  <a:srgbClr val="FFFFFF"/>
                </a:highlight>
                <a:latin typeface="Calibri"/>
                <a:ea typeface="Calibri"/>
                <a:cs typeface="Calibri"/>
                <a:sym typeface="Calibri"/>
              </a:rPr>
              <a:t>calculer l'amortissement </a:t>
            </a:r>
            <a:r>
              <a:rPr lang="en-US" dirty="0">
                <a:highlight>
                  <a:srgbClr val="FFFFFF"/>
                </a:highlight>
                <a:latin typeface="Calibri"/>
                <a:ea typeface="Calibri"/>
                <a:cs typeface="Calibri"/>
                <a:sym typeface="Calibri"/>
              </a:rPr>
              <a:t>à l'aide de différentes </a:t>
            </a:r>
            <a:r>
              <a:rPr lang="en-US" b="1" dirty="0">
                <a:highlight>
                  <a:srgbClr val="FFFFFF"/>
                </a:highlight>
                <a:latin typeface="Calibri"/>
                <a:ea typeface="Calibri"/>
                <a:cs typeface="Calibri"/>
                <a:sym typeface="Calibri"/>
              </a:rPr>
              <a:t>méthodes</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Apprendre à connaître les </a:t>
            </a:r>
            <a:r>
              <a:rPr lang="en-US" b="1" dirty="0">
                <a:highlight>
                  <a:srgbClr val="FFFFFF"/>
                </a:highlight>
                <a:latin typeface="Calibri"/>
                <a:ea typeface="Calibri"/>
                <a:cs typeface="Calibri"/>
                <a:sym typeface="Calibri"/>
              </a:rPr>
              <a:t>états financiers </a:t>
            </a:r>
            <a:r>
              <a:rPr lang="en-US" dirty="0">
                <a:highlight>
                  <a:srgbClr val="FFFFFF"/>
                </a:highlight>
                <a:latin typeface="Calibri"/>
                <a:ea typeface="Calibri"/>
                <a:cs typeface="Calibri"/>
                <a:sym typeface="Calibri"/>
              </a:rPr>
              <a:t>(tels que le compte de résultat, le tableau des flux de trésorerie et le bilan).</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Apprendre à calculer </a:t>
            </a:r>
            <a:r>
              <a:rPr lang="en-US" dirty="0">
                <a:highlight>
                  <a:schemeClr val="lt1"/>
                </a:highlight>
                <a:latin typeface="Calibri"/>
                <a:ea typeface="Calibri"/>
                <a:cs typeface="Calibri"/>
                <a:sym typeface="Calibri"/>
              </a:rPr>
              <a:t>quelques </a:t>
            </a:r>
            <a:r>
              <a:rPr lang="en-US" b="1" dirty="0">
                <a:highlight>
                  <a:schemeClr val="lt1"/>
                </a:highlight>
                <a:latin typeface="Calibri"/>
                <a:ea typeface="Calibri"/>
                <a:cs typeface="Calibri"/>
                <a:sym typeface="Calibri"/>
              </a:rPr>
              <a:t>ratios financiers importants </a:t>
            </a:r>
            <a:endParaRPr lang="en-US" dirty="0">
              <a:highlight>
                <a:schemeClr val="lt1"/>
              </a:highligh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53422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dirty="0">
                <a:solidFill>
                  <a:srgbClr val="000000"/>
                </a:solidFill>
                <a:latin typeface="Calibri"/>
                <a:ea typeface="Calibri"/>
                <a:cs typeface="Calibri"/>
                <a:sym typeface="Calibri"/>
              </a:rPr>
              <a:t>Le cash-flow d'exploitation est la trésorerie disponible après le paiement des dépenses d'exploitation et des impôts, et il sera utilisé pour payer le service de la dette et les dividendes. Le service de la dette comprend le paiement ponctuel des intérêts et du principal et le remboursement du montant de l'obligation. </a:t>
            </a:r>
            <a:endParaRPr lang="en-US" dirty="0"/>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La viabilité financière d'un projet doit également être évaluée. Un projet peut avoir un T.R.I. élevé, mais il ne peut pas être financé si le calendrier des flux de trésorerie d'exploitation ne correspond pas aux besoins de paiement du service de la dette aux prêteurs. </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Le ratio de couverture du service de la dette, </a:t>
            </a:r>
            <a:r>
              <a:rPr lang="en-US" dirty="0" err="1">
                <a:solidFill>
                  <a:srgbClr val="000000"/>
                </a:solidFill>
                <a:latin typeface="Calibri"/>
                <a:ea typeface="Calibri"/>
                <a:cs typeface="Calibri"/>
                <a:sym typeface="Calibri"/>
              </a:rPr>
              <a:t>ou</a:t>
            </a:r>
            <a:r>
              <a:rPr lang="en-US" dirty="0">
                <a:solidFill>
                  <a:srgbClr val="000000"/>
                </a:solidFill>
                <a:latin typeface="Calibri"/>
                <a:ea typeface="Calibri"/>
                <a:cs typeface="Calibri"/>
                <a:sym typeface="Calibri"/>
              </a:rPr>
              <a:t> RCSD, mesure la capacité de la société de projet à assurer le service de la dette. Il s'agit du rapport entre les liquidités disponibles sur le compte du projet au cours d'une année et les liquidités nécessaires au paiement des intérêts et du capital au cours de la même année.</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Il est calculé pour chaque année d'exploitation du projet pendant la durée du prêt, car il n'a pas de sens pendant la phase de construction.  Un R.C.S.D. supérieur à un signifie qu'il y a suffisamment de liquidités pour faire face à l'obligation de la dette. </a:t>
            </a:r>
            <a:endParaRPr lang="en-US" dirty="0">
              <a:latin typeface="Calibri"/>
              <a:ea typeface="Calibri"/>
              <a:cs typeface="Calibri"/>
              <a:sym typeface="Calibri"/>
            </a:endParaRP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Il existe un certain ratio minimum accepté ou stipulé par le prêteur. Il peut s'agir d'une condition de prêt. Le non-respect d'une clause relative au ratio R.C.S.D. </a:t>
            </a:r>
            <a:r>
              <a:rPr lang="en-US" dirty="0" err="1">
                <a:solidFill>
                  <a:srgbClr val="000000"/>
                </a:solidFill>
                <a:latin typeface="Calibri"/>
                <a:ea typeface="Calibri"/>
                <a:cs typeface="Calibri"/>
                <a:sym typeface="Calibri"/>
              </a:rPr>
              <a:t>peut</a:t>
            </a:r>
            <a:r>
              <a:rPr lang="en-US" dirty="0">
                <a:solidFill>
                  <a:srgbClr val="000000"/>
                </a:solidFill>
                <a:latin typeface="Calibri"/>
                <a:ea typeface="Calibri"/>
                <a:cs typeface="Calibri"/>
                <a:sym typeface="Calibri"/>
              </a:rPr>
              <a:t>, dans certaines circonstances, constituer un acte de défaut de paiement. Plus le risque est élevé et plus les prêteurs ont une aversion pour le risque, plus ils sont susceptibles </a:t>
            </a:r>
            <a:r>
              <a:rPr lang="en-US" dirty="0" err="1">
                <a:solidFill>
                  <a:srgbClr val="000000"/>
                </a:solidFill>
                <a:latin typeface="Calibri"/>
                <a:ea typeface="Calibri"/>
                <a:cs typeface="Calibri"/>
                <a:sym typeface="Calibri"/>
              </a:rPr>
              <a:t>d'exiger</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unR.C.S.D</a:t>
            </a:r>
            <a:r>
              <a:rPr lang="en-US" dirty="0">
                <a:solidFill>
                  <a:srgbClr val="000000"/>
                </a:solidFill>
                <a:latin typeface="Calibri"/>
                <a:ea typeface="Calibri"/>
                <a:cs typeface="Calibri"/>
                <a:sym typeface="Calibri"/>
              </a:rPr>
              <a:t>. </a:t>
            </a:r>
            <a:r>
              <a:rPr lang="en-US" dirty="0" err="1">
                <a:solidFill>
                  <a:srgbClr val="000000"/>
                </a:solidFill>
                <a:latin typeface="Calibri"/>
                <a:ea typeface="Calibri"/>
                <a:cs typeface="Calibri"/>
                <a:sym typeface="Calibri"/>
              </a:rPr>
              <a:t>élevé</a:t>
            </a:r>
            <a:r>
              <a:rPr lang="en-US" dirty="0">
                <a:solidFill>
                  <a:srgbClr val="000000"/>
                </a:solidFill>
                <a:latin typeface="Calibri"/>
                <a:ea typeface="Calibri"/>
                <a:cs typeface="Calibri"/>
                <a:sym typeface="Calibri"/>
              </a:rPr>
              <a:t> afin de garantir une marge de sécurité importante. </a:t>
            </a:r>
            <a:endParaRPr lang="en-US" dirty="0">
              <a:solidFill>
                <a:srgbClr val="000000"/>
              </a:solidFill>
              <a:latin typeface="Calibri"/>
              <a:ea typeface="Calibri"/>
              <a:cs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Ce tableau présente le R.C.S.D.  pour des projets de production d'électricité avec différents types de catégories de risque. Une centrale électrique sans contrat d'achat étant plus risquée, elle nécessite une marge de sécurité élevée et un R.C.S.D. plus important.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189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Le financement d'un projet énergétique dans les pays en développement implique généralement des prêts importants en devises étrangères. Or, le projet génère des revenus dans la monnaie locale du pays. Il en résulte un risque de change pour les prêteurs étrangers. </a:t>
            </a:r>
            <a:endParaRPr lang="en-US" dirty="0"/>
          </a:p>
          <a:p>
            <a:pPr marL="0" marR="0" lvl="0" indent="0" algn="l" rtl="0">
              <a:lnSpc>
                <a:spcPct val="107000"/>
              </a:lnSpc>
              <a:spcBef>
                <a:spcPts val="1000"/>
              </a:spcBef>
              <a:spcAft>
                <a:spcPts val="0"/>
              </a:spcAft>
              <a:buSzPts val="1100"/>
              <a:buChar char="●"/>
            </a:pPr>
            <a:r>
              <a:rPr lang="en-US" b="1" dirty="0">
                <a:solidFill>
                  <a:srgbClr val="000000"/>
                </a:solidFill>
              </a:rPr>
              <a:t> Le RATIO DE RISQUE DE CHANGE </a:t>
            </a:r>
            <a:r>
              <a:rPr lang="en-US" dirty="0">
                <a:solidFill>
                  <a:srgbClr val="000000"/>
                </a:solidFill>
              </a:rPr>
              <a:t>détermine le risque pour les financiers étrangers. Il est défini comme le rapport entre les liquidités disponibles en monnaie locale et l'équivalent en monnaie locale du service de la dette en monnaie étrangère exigible au cours de l'année. </a:t>
            </a:r>
            <a:endParaRPr lang="en-US" dirty="0"/>
          </a:p>
          <a:p>
            <a:pPr marL="0" marR="0" lvl="0" indent="0" algn="l" rtl="0">
              <a:lnSpc>
                <a:spcPct val="107000"/>
              </a:lnSpc>
              <a:spcBef>
                <a:spcPts val="1000"/>
              </a:spcBef>
              <a:spcAft>
                <a:spcPts val="0"/>
              </a:spcAft>
              <a:buSzPts val="1100"/>
              <a:buChar char="●"/>
            </a:pPr>
            <a:r>
              <a:rPr lang="en-US" dirty="0">
                <a:solidFill>
                  <a:srgbClr val="000000"/>
                </a:solidFill>
              </a:rPr>
              <a:t> Les liquidités disponibles en monnaie locale au cours d'une année sont les liquidités disponibles après le paiement des dépenses d'exploitation, des impôts et le remboursement des crédits locaux. </a:t>
            </a:r>
            <a:endParaRPr lang="en-US" dirty="0"/>
          </a:p>
          <a:p>
            <a:pPr>
              <a:lnSpc>
                <a:spcPct val="107000"/>
              </a:lnSpc>
              <a:spcBef>
                <a:spcPts val="1000"/>
              </a:spcBef>
              <a:spcAft>
                <a:spcPts val="1000"/>
              </a:spcAft>
              <a:buSzPts val="1100"/>
              <a:buChar char="●"/>
            </a:pPr>
            <a:r>
              <a:rPr lang="en-US" dirty="0">
                <a:solidFill>
                  <a:srgbClr val="000000"/>
                </a:solidFill>
              </a:rPr>
              <a:t> Ce ratio mesure si l'entreprise dispose de suffisamment de liquidités locales, qui pourraient être échangées pour générer le montant requis de devises étrangères nécessaires au service de la dette extérieure. Ce ratio indique donc si l'entreprise est soumise ou non à des risques de change. Si le ratio est inférieur à un, l'entreprise est certainement exposée à un risque très élevé. Il est pratique de disposer d'une marge de sécurité de 20 ou 30 % ; ce ratio se situe donc entre 1,2 et 1,3.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65210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Les ratios financiers typiques pour le financement de projets énergétiques varient considérablement en fonction du profil de risque du projet. Dans ce tableau, nous donnons des exemples de ratio d'endettement, de rendement des capitaux propres (ou R.O.E) et de </a:t>
            </a:r>
            <a:r>
              <a:rPr lang="en-US" dirty="0">
                <a:solidFill>
                  <a:srgbClr val="000000"/>
                </a:solidFill>
                <a:latin typeface="Calibri"/>
                <a:ea typeface="Calibri"/>
                <a:cs typeface="Calibri"/>
                <a:sym typeface="Calibri"/>
              </a:rPr>
              <a:t>R.C.S.D. </a:t>
            </a:r>
            <a:r>
              <a:rPr lang="en-US" dirty="0">
                <a:solidFill>
                  <a:srgbClr val="000000"/>
                </a:solidFill>
              </a:rPr>
              <a:t>pour des projets énergétiques en Afrique subsaharienne et au Moyen-Orient, à des fins de comparaison. </a:t>
            </a:r>
            <a:endParaRPr lang="en-US" dirty="0"/>
          </a:p>
          <a:p>
            <a:pPr>
              <a:lnSpc>
                <a:spcPct val="107000"/>
              </a:lnSpc>
              <a:spcBef>
                <a:spcPts val="1000"/>
              </a:spcBef>
              <a:buSzPts val="1100"/>
              <a:buChar char="●"/>
            </a:pPr>
            <a:r>
              <a:rPr lang="en-US" dirty="0">
                <a:solidFill>
                  <a:srgbClr val="000000"/>
                </a:solidFill>
              </a:rPr>
              <a:t> L'Afrique subsaharienne est considérée comme nettement plus risquée que le Moyen-Orient ; par conséquent, les prêteurs exigent un ratio d'endettement et un ratio </a:t>
            </a:r>
            <a:r>
              <a:rPr lang="en-US" dirty="0">
                <a:solidFill>
                  <a:srgbClr val="000000"/>
                </a:solidFill>
                <a:latin typeface="Calibri"/>
                <a:ea typeface="Calibri"/>
                <a:cs typeface="Calibri"/>
                <a:sym typeface="Calibri"/>
              </a:rPr>
              <a:t>R.C.S.D. </a:t>
            </a:r>
            <a:r>
              <a:rPr lang="en-US" dirty="0">
                <a:solidFill>
                  <a:srgbClr val="000000"/>
                </a:solidFill>
              </a:rPr>
              <a:t> plus stricts pour l'Afrique subsaharienne que pour le Moyen-Orient. De même, les promoteurs exigeraient un R.O.E. plus élevé par rapport à un marché moins risqué comme le Moyen-Orient. </a:t>
            </a:r>
            <a:endParaRPr lang="en-US" dirty="0"/>
          </a:p>
          <a:p>
            <a:pPr>
              <a:lnSpc>
                <a:spcPct val="107000"/>
              </a:lnSpc>
              <a:spcBef>
                <a:spcPts val="1000"/>
              </a:spcBef>
              <a:buSzPts val="1100"/>
              <a:buChar char="●"/>
            </a:pPr>
            <a:r>
              <a:rPr lang="en-US" dirty="0">
                <a:solidFill>
                  <a:srgbClr val="000000"/>
                </a:solidFill>
              </a:rPr>
              <a:t> C'est la fin de </a:t>
            </a:r>
            <a:r>
              <a:rPr lang="en-US" dirty="0" err="1">
                <a:solidFill>
                  <a:srgbClr val="000000"/>
                </a:solidFill>
              </a:rPr>
              <a:t>cette</a:t>
            </a:r>
            <a:r>
              <a:rPr lang="en-US" dirty="0">
                <a:solidFill>
                  <a:srgbClr val="000000"/>
                </a:solidFill>
              </a:rPr>
              <a:t> </a:t>
            </a:r>
            <a:r>
              <a:rPr lang="en-US" dirty="0" err="1">
                <a:solidFill>
                  <a:srgbClr val="000000"/>
                </a:solidFill>
              </a:rPr>
              <a:t>leçon</a:t>
            </a:r>
            <a:r>
              <a:rPr lang="en-US">
                <a:solidFill>
                  <a:srgbClr val="000000"/>
                </a:solidFil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94290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200"/>
              </a:spcBef>
              <a:spcAft>
                <a:spcPts val="0"/>
              </a:spcAft>
              <a:buSzPts val="1100"/>
              <a:buNone/>
            </a:pPr>
            <a:r>
              <a:rPr lang="en-US" dirty="0"/>
              <a:t>Nous commençons par l'</a:t>
            </a:r>
            <a:r>
              <a:rPr lang="en-US" b="1" dirty="0"/>
              <a:t>amortissement de l'actif </a:t>
            </a:r>
            <a:r>
              <a:rPr lang="en-US" b="0" i="0" u="none" strike="noStrike" dirty="0">
                <a:solidFill>
                  <a:srgbClr val="000000"/>
                </a:solidFill>
                <a:latin typeface="Calibri"/>
                <a:ea typeface="Calibri"/>
                <a:cs typeface="Calibri"/>
                <a:sym typeface="Calibri"/>
              </a:rPr>
              <a:t>et les différentes méthodes de calcul.</a:t>
            </a:r>
            <a:endParaRPr lang="en-US" dirty="0"/>
          </a:p>
          <a:p>
            <a:pPr marL="171450" lvl="0" indent="-171450" algn="l" rtl="0">
              <a:lnSpc>
                <a:spcPct val="100000"/>
              </a:lnSpc>
              <a:spcBef>
                <a:spcPts val="1200"/>
              </a:spcBef>
              <a:spcAft>
                <a:spcPts val="0"/>
              </a:spcAft>
              <a:buSzPts val="1100"/>
              <a:buChar char="●"/>
            </a:pPr>
            <a:r>
              <a:rPr lang="en-US" dirty="0"/>
              <a:t>L'amortissement est utilisé à des fins comptables. Il renvoie à deux situations. </a:t>
            </a:r>
          </a:p>
          <a:p>
            <a:pPr marL="171450" indent="-171450">
              <a:spcBef>
                <a:spcPts val="1200"/>
              </a:spcBef>
              <a:buSzPts val="1100"/>
              <a:buFont typeface="Arial"/>
              <a:buChar char="•"/>
            </a:pPr>
            <a:r>
              <a:rPr lang="en-US" dirty="0"/>
              <a:t>Il s'agit tout d'abord de la diminution de la valeur des actifs fixes due à l'usure des actifs au fur et à mesure de leur vieillissement. La dépréciation ne doit pas être confondue avec l'amortissement, qui désigne la pratique consistant à répartir la valeur d'une immobilisation incorporelle sur la durée de vie utile de cette immobilisation. La dépréciation et l'amortissement sont donc deux concepts très similaires.</a:t>
            </a:r>
            <a:endParaRPr lang="en-US" dirty="0">
              <a:cs typeface="Calibri"/>
            </a:endParaRPr>
          </a:p>
          <a:p>
            <a:pPr marL="171450" indent="-171450">
              <a:spcBef>
                <a:spcPts val="1200"/>
              </a:spcBef>
              <a:buSzPts val="1100"/>
              <a:buChar char="●"/>
            </a:pPr>
            <a:r>
              <a:rPr lang="en-US" dirty="0"/>
              <a:t>Deuxièmement, il est important pour le calcul de l'impôt. L'amortissement d'un actif commence lorsqu'il est mis en service.</a:t>
            </a:r>
            <a:endParaRPr lang="en-US" dirty="0">
              <a:cs typeface="Calibri" panose="020F0502020204030204"/>
            </a:endParaRPr>
          </a:p>
          <a:p>
            <a:pPr marL="171450" indent="-171450">
              <a:spcBef>
                <a:spcPts val="1200"/>
              </a:spcBef>
              <a:buSzPts val="1100"/>
              <a:buChar char="●"/>
            </a:pPr>
            <a:r>
              <a:rPr lang="en-US" dirty="0">
                <a:solidFill>
                  <a:srgbClr val="000000"/>
                </a:solidFill>
                <a:latin typeface="Calibri"/>
                <a:ea typeface="Calibri"/>
                <a:cs typeface="Calibri"/>
                <a:sym typeface="Calibri"/>
              </a:rPr>
              <a:t>Le </a:t>
            </a:r>
            <a:r>
              <a:rPr lang="en-US" b="0" i="0" u="none" strike="noStrike" dirty="0">
                <a:solidFill>
                  <a:srgbClr val="000000"/>
                </a:solidFill>
                <a:latin typeface="Calibri"/>
                <a:ea typeface="Calibri"/>
                <a:cs typeface="Calibri"/>
                <a:sym typeface="Calibri"/>
              </a:rPr>
              <a:t>montant de l'</a:t>
            </a:r>
            <a:r>
              <a:rPr lang="en-US" dirty="0">
                <a:solidFill>
                  <a:srgbClr val="000000"/>
                </a:solidFill>
                <a:latin typeface="Calibri"/>
                <a:ea typeface="Calibri"/>
                <a:cs typeface="Calibri"/>
                <a:sym typeface="Calibri"/>
              </a:rPr>
              <a:t>amortissement </a:t>
            </a:r>
            <a:r>
              <a:rPr lang="en-US" b="0" i="0" u="none" strike="noStrike" dirty="0">
                <a:solidFill>
                  <a:srgbClr val="000000"/>
                </a:solidFill>
                <a:latin typeface="Calibri"/>
                <a:ea typeface="Calibri"/>
                <a:cs typeface="Calibri"/>
                <a:sym typeface="Calibri"/>
              </a:rPr>
              <a:t>apparaît deux fois : dans </a:t>
            </a:r>
            <a:r>
              <a:rPr lang="en-US" dirty="0">
                <a:solidFill>
                  <a:srgbClr val="000000"/>
                </a:solidFill>
                <a:latin typeface="Calibri"/>
                <a:ea typeface="Calibri"/>
                <a:cs typeface="Calibri"/>
                <a:sym typeface="Calibri"/>
              </a:rPr>
              <a:t>le bilan </a:t>
            </a:r>
            <a:r>
              <a:rPr lang="en-US" b="0" i="0" u="none" strike="noStrike" dirty="0">
                <a:solidFill>
                  <a:srgbClr val="000000"/>
                </a:solidFill>
                <a:latin typeface="Calibri"/>
                <a:ea typeface="Calibri"/>
                <a:cs typeface="Calibri"/>
                <a:sym typeface="Calibri"/>
              </a:rPr>
              <a:t>et dans </a:t>
            </a:r>
            <a:r>
              <a:rPr lang="en-US" dirty="0">
                <a:solidFill>
                  <a:srgbClr val="000000"/>
                </a:solidFill>
                <a:latin typeface="Calibri"/>
                <a:ea typeface="Calibri"/>
                <a:cs typeface="Calibri"/>
                <a:sym typeface="Calibri"/>
              </a:rPr>
              <a:t>le </a:t>
            </a:r>
            <a:r>
              <a:rPr lang="en-US" b="0" i="0" u="none" strike="noStrike" dirty="0">
                <a:solidFill>
                  <a:srgbClr val="000000"/>
                </a:solidFill>
                <a:latin typeface="Calibri"/>
                <a:ea typeface="Calibri"/>
                <a:cs typeface="Calibri"/>
                <a:sym typeface="Calibri"/>
              </a:rPr>
              <a:t>compte de résultat.</a:t>
            </a:r>
            <a:endParaRPr lang="en-US" b="0" i="0" u="none" strike="noStrike" dirty="0">
              <a:solidFill>
                <a:srgbClr val="000000"/>
              </a:solidFill>
              <a:latin typeface="Arial"/>
              <a:ea typeface="Arial"/>
              <a:cs typeface="Arial"/>
              <a:sym typeface="Arial"/>
            </a:endParaRPr>
          </a:p>
          <a:p>
            <a:pPr marL="171450" lvl="0" indent="-171450" algn="l">
              <a:lnSpc>
                <a:spcPct val="100000"/>
              </a:lnSpc>
              <a:spcBef>
                <a:spcPts val="1200"/>
              </a:spcBef>
              <a:spcAft>
                <a:spcPts val="0"/>
              </a:spcAft>
              <a:buSzPts val="1100"/>
              <a:buChar char="●"/>
            </a:pPr>
            <a:endParaRPr lang="en-US" b="0" i="0" u="none" strike="noStrike" dirty="0">
              <a:solidFill>
                <a:srgbClr val="000000"/>
              </a:solidFill>
              <a:latin typeface="Calibri"/>
              <a:ea typeface="Arial"/>
              <a:cs typeface="Calibri"/>
            </a:endParaRPr>
          </a:p>
          <a:p>
            <a:pPr>
              <a:spcBef>
                <a:spcPts val="1200"/>
              </a:spcBef>
              <a:buSzPts val="1100"/>
            </a:pPr>
            <a:endParaRPr lang="en-US" dirty="0">
              <a:solidFill>
                <a:srgbClr val="000000"/>
              </a:solidFill>
              <a:latin typeface="Arial"/>
              <a:ea typeface="Calibri"/>
              <a:cs typeface="Arial"/>
              <a:sym typeface="Calibri"/>
            </a:endParaRPr>
          </a:p>
          <a:p>
            <a:pPr>
              <a:spcBef>
                <a:spcPts val="1200"/>
              </a:spcBef>
              <a:buSzPts val="1100"/>
            </a:pPr>
            <a:r>
              <a:rPr lang="en-US" b="0" i="0" u="none" strike="noStrike" dirty="0">
                <a:solidFill>
                  <a:srgbClr val="000000"/>
                </a:solidFill>
                <a:latin typeface="Calibri"/>
                <a:ea typeface="Calibri"/>
                <a:cs typeface="Calibri"/>
                <a:sym typeface="Calibri"/>
              </a:rPr>
              <a:t>Les méthodes de calcul de l'amortissement et les périodes sur lesquelles les actifs </a:t>
            </a:r>
            <a:r>
              <a:rPr lang="en-US" dirty="0">
                <a:solidFill>
                  <a:srgbClr val="000000"/>
                </a:solidFill>
                <a:latin typeface="Calibri"/>
                <a:ea typeface="Calibri"/>
                <a:cs typeface="Calibri"/>
                <a:sym typeface="Calibri"/>
              </a:rPr>
              <a:t>sont amortis </a:t>
            </a:r>
            <a:r>
              <a:rPr lang="en-US" b="0" i="0" u="none" strike="noStrike" dirty="0">
                <a:solidFill>
                  <a:srgbClr val="000000"/>
                </a:solidFill>
                <a:latin typeface="Calibri"/>
                <a:ea typeface="Calibri"/>
                <a:cs typeface="Calibri"/>
                <a:sym typeface="Calibri"/>
              </a:rPr>
              <a:t>peuvent varier d'un type d'actif à l'autre au sein d'une même entreprise et peuvent varier à des fins fiscales. Elles peuvent être spécifiées par la loi ou les normes comptables, qui peuvent varier d'un pays à l'autre. Il existe plusieurs méthodes standard de calcul des charges d'amortissement. FINPLAN propose quatre </a:t>
            </a:r>
            <a:r>
              <a:rPr lang="en-US" b="1" i="0" u="none" strike="noStrike" dirty="0">
                <a:solidFill>
                  <a:srgbClr val="000000"/>
                </a:solidFill>
                <a:latin typeface="Calibri"/>
                <a:ea typeface="Calibri"/>
                <a:cs typeface="Calibri"/>
                <a:sym typeface="Calibri"/>
              </a:rPr>
              <a:t>méthodes </a:t>
            </a:r>
            <a:r>
              <a:rPr lang="en-US" b="0" i="0" u="none" strike="noStrike" dirty="0">
                <a:solidFill>
                  <a:srgbClr val="000000"/>
                </a:solidFill>
                <a:latin typeface="Calibri"/>
                <a:ea typeface="Calibri"/>
                <a:cs typeface="Calibri"/>
                <a:sym typeface="Calibri"/>
              </a:rPr>
              <a:t>différentes </a:t>
            </a:r>
            <a:r>
              <a:rPr lang="en-US" b="1" i="0" u="none" strike="noStrike" dirty="0">
                <a:solidFill>
                  <a:srgbClr val="000000"/>
                </a:solidFill>
                <a:latin typeface="Calibri"/>
                <a:ea typeface="Calibri"/>
                <a:cs typeface="Calibri"/>
                <a:sym typeface="Calibri"/>
              </a:rPr>
              <a:t>de calcul de l'amortissement</a:t>
            </a:r>
            <a:r>
              <a:rPr lang="en-US" b="0" i="0" u="none" strike="noStrike" dirty="0">
                <a:solidFill>
                  <a:srgbClr val="000000"/>
                </a:solidFill>
                <a:latin typeface="Calibri"/>
                <a:ea typeface="Calibri"/>
                <a:cs typeface="Calibri"/>
                <a:sym typeface="Calibri"/>
              </a:rPr>
              <a:t>. Ces méthodes sont les </a:t>
            </a:r>
            <a:r>
              <a:rPr lang="en-US" dirty="0">
                <a:solidFill>
                  <a:srgbClr val="000000"/>
                </a:solidFill>
                <a:latin typeface="Calibri"/>
                <a:ea typeface="Calibri"/>
                <a:cs typeface="Calibri"/>
                <a:sym typeface="Calibri"/>
              </a:rPr>
              <a:t>suivantes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méthode </a:t>
            </a:r>
            <a:r>
              <a:rPr lang="en-US" dirty="0">
                <a:solidFill>
                  <a:srgbClr val="000000"/>
                </a:solidFill>
                <a:latin typeface="Calibri"/>
                <a:ea typeface="Calibri"/>
                <a:cs typeface="Calibri"/>
                <a:sym typeface="Calibri"/>
              </a:rPr>
              <a:t>linéaire,</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l'amortissement dégressif, </a:t>
            </a:r>
            <a:endParaRPr lang="en-US" dirty="0"/>
          </a:p>
          <a:p>
            <a:pPr marL="285750" indent="-285750">
              <a:spcBef>
                <a:spcPts val="1200"/>
              </a:spcBef>
              <a:buSzPts val="1100"/>
              <a:buChar char="●"/>
            </a:pPr>
            <a:r>
              <a:rPr lang="en-US" dirty="0">
                <a:solidFill>
                  <a:srgbClr val="000000"/>
                </a:solidFill>
                <a:latin typeface="Calibri"/>
                <a:ea typeface="Calibri"/>
                <a:cs typeface="Calibri"/>
                <a:sym typeface="Calibri"/>
              </a:rPr>
              <a:t>la somme des </a:t>
            </a:r>
            <a:r>
              <a:rPr lang="en-US" b="0" i="0" u="none" strike="noStrike" dirty="0">
                <a:solidFill>
                  <a:srgbClr val="000000"/>
                </a:solidFill>
                <a:latin typeface="Calibri"/>
                <a:ea typeface="Calibri"/>
                <a:cs typeface="Calibri"/>
                <a:sym typeface="Calibri"/>
              </a:rPr>
              <a:t>chiffres de </a:t>
            </a:r>
            <a:r>
              <a:rPr lang="en-US" dirty="0">
                <a:solidFill>
                  <a:srgbClr val="000000"/>
                </a:solidFill>
                <a:latin typeface="Calibri"/>
                <a:ea typeface="Calibri"/>
                <a:cs typeface="Calibri"/>
                <a:sym typeface="Calibri"/>
              </a:rPr>
              <a:t>l'année, et </a:t>
            </a:r>
            <a:endParaRPr lang="en-US" dirty="0"/>
          </a:p>
          <a:p>
            <a:pPr marL="285750" lvl="0" indent="-285750" algn="l" rtl="0">
              <a:lnSpc>
                <a:spcPct val="100000"/>
              </a:lnSpc>
              <a:spcBef>
                <a:spcPts val="1200"/>
              </a:spcBef>
              <a:spcAft>
                <a:spcPts val="0"/>
              </a:spcAft>
              <a:buSzPts val="1100"/>
              <a:buChar char="●"/>
            </a:pPr>
            <a:r>
              <a:rPr lang="en-US" b="0" i="0" u="none" strike="noStrike" dirty="0" err="1">
                <a:solidFill>
                  <a:srgbClr val="000000"/>
                </a:solidFill>
                <a:latin typeface="Calibri"/>
                <a:ea typeface="Calibri"/>
                <a:cs typeface="Calibri"/>
                <a:sym typeface="Calibri"/>
              </a:rPr>
              <a:t>L’amortissement</a:t>
            </a:r>
            <a:r>
              <a:rPr lang="en-US" b="0" i="0" u="none" strike="noStrike" dirty="0">
                <a:solidFill>
                  <a:srgbClr val="000000"/>
                </a:solidFill>
                <a:latin typeface="Calibri"/>
                <a:ea typeface="Calibri"/>
                <a:cs typeface="Calibri"/>
                <a:sym typeface="Calibri"/>
              </a:rPr>
              <a:t> </a:t>
            </a:r>
            <a:r>
              <a:rPr lang="en-US" b="0" i="0" u="none" strike="noStrike" dirty="0" err="1">
                <a:solidFill>
                  <a:srgbClr val="000000"/>
                </a:solidFill>
                <a:latin typeface="Calibri"/>
                <a:ea typeface="Calibri"/>
                <a:cs typeface="Calibri"/>
                <a:sym typeface="Calibri"/>
              </a:rPr>
              <a:t>dégressif</a:t>
            </a:r>
            <a:r>
              <a:rPr lang="en-US" b="0" i="0" u="none" strike="noStrike" dirty="0">
                <a:solidFill>
                  <a:srgbClr val="000000"/>
                </a:solidFill>
                <a:latin typeface="Calibri"/>
                <a:ea typeface="Calibri"/>
                <a:cs typeface="Calibri"/>
                <a:sym typeface="Calibri"/>
              </a:rPr>
              <a:t> avec passage à la </a:t>
            </a:r>
            <a:r>
              <a:rPr lang="en-US" b="0" i="0" u="none" strike="noStrike" dirty="0" err="1">
                <a:solidFill>
                  <a:srgbClr val="000000"/>
                </a:solidFill>
                <a:latin typeface="Calibri"/>
                <a:ea typeface="Calibri"/>
                <a:cs typeface="Calibri"/>
                <a:sym typeface="Calibri"/>
              </a:rPr>
              <a:t>methode</a:t>
            </a:r>
            <a:r>
              <a:rPr lang="en-US" b="0" i="0" u="none" strike="noStrike" dirty="0">
                <a:solidFill>
                  <a:srgbClr val="000000"/>
                </a:solidFill>
                <a:latin typeface="Calibri"/>
                <a:ea typeface="Calibri"/>
                <a:cs typeface="Calibri"/>
                <a:sym typeface="Calibri"/>
              </a:rPr>
              <a:t> </a:t>
            </a:r>
            <a:r>
              <a:rPr lang="en-US" b="0" i="0" u="none" strike="noStrike" dirty="0" err="1">
                <a:solidFill>
                  <a:srgbClr val="000000"/>
                </a:solidFill>
                <a:latin typeface="Calibri"/>
                <a:ea typeface="Calibri"/>
                <a:cs typeface="Calibri"/>
                <a:sym typeface="Calibri"/>
              </a:rPr>
              <a:t>linéaire</a:t>
            </a:r>
            <a:r>
              <a:rPr lang="en-US" b="0" i="0" u="none" strike="noStrike" dirty="0">
                <a:solidFill>
                  <a:srgbClr val="000000"/>
                </a:solidFill>
                <a:latin typeface="Calibri"/>
                <a:ea typeface="Calibri"/>
                <a:cs typeface="Calibri"/>
                <a:sym typeface="Calibri"/>
              </a:rPr>
              <a:t>. </a:t>
            </a:r>
            <a:endParaRPr lang="en-US" b="0" i="0" u="none" strike="noStrike" dirty="0">
              <a:solidFill>
                <a:srgbClr val="000000"/>
              </a:solidFill>
              <a:latin typeface="Arial"/>
              <a:ea typeface="Arial"/>
              <a:cs typeface="Arial"/>
              <a:sym typeface="Arial"/>
            </a:endParaRPr>
          </a:p>
          <a:p>
            <a:pPr marL="0" lvl="0" indent="0" algn="l" rtl="0">
              <a:lnSpc>
                <a:spcPct val="100000"/>
              </a:lnSpc>
              <a:spcBef>
                <a:spcPts val="1200"/>
              </a:spcBef>
              <a:spcAft>
                <a:spcPts val="0"/>
              </a:spcAft>
              <a:buSzPts val="1100"/>
              <a:buNone/>
            </a:pPr>
            <a:r>
              <a:rPr lang="en-US" b="0" i="0" u="none" strike="noStrike" dirty="0">
                <a:solidFill>
                  <a:srgbClr val="000000"/>
                </a:solidFill>
                <a:latin typeface="Calibri"/>
                <a:ea typeface="Calibri"/>
                <a:cs typeface="Calibri"/>
                <a:sym typeface="Calibri"/>
              </a:rPr>
              <a:t>Nous décrirons brièvement ces méthodes dans les diapositives suivantes.</a:t>
            </a: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Dans un pays, la méthode utilisée pour calculer l'amortissement est spécifiée par l'administration fiscale du pays. Vous devez vous renseigner sur la méthode utilisée dans votre pays et choisir la méthode pour votre analyse en conséquence. Les méthodes de calcul de l'amortissement et les périodes sur lesquelles les actifs sont amortis peuvent varier d'un type d'actif à l'autre au sein d'une même entreprise et peuvent varier à des fins fiscales.</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Par exemple, l'amortissement d'un ordinateur peut être calculé selon la méthode linéaire, alors que la méthode d'</a:t>
            </a:r>
            <a:r>
              <a:rPr lang="en-US" dirty="0">
                <a:solidFill>
                  <a:srgbClr val="000000"/>
                </a:solidFill>
                <a:latin typeface="Arial"/>
                <a:ea typeface="Arial"/>
                <a:cs typeface="Arial"/>
                <a:sym typeface="Arial"/>
              </a:rPr>
              <a:t>amortissement de </a:t>
            </a:r>
            <a:r>
              <a:rPr lang="en-US" sz="1200" b="0" i="0" u="none" strike="noStrike" cap="none" dirty="0">
                <a:solidFill>
                  <a:srgbClr val="000000"/>
                </a:solidFill>
                <a:latin typeface="Arial"/>
                <a:ea typeface="Arial"/>
                <a:cs typeface="Arial"/>
                <a:sym typeface="Arial"/>
              </a:rPr>
              <a:t>l'équipement d'</a:t>
            </a:r>
            <a:r>
              <a:rPr lang="en-US" dirty="0">
                <a:solidFill>
                  <a:srgbClr val="000000"/>
                </a:solidFill>
                <a:latin typeface="Arial"/>
                <a:ea typeface="Arial"/>
                <a:cs typeface="Arial"/>
                <a:sym typeface="Arial"/>
              </a:rPr>
              <a:t>une centrale </a:t>
            </a:r>
            <a:r>
              <a:rPr lang="en-US" sz="1200" b="0" i="0" u="none" strike="noStrike" cap="none" dirty="0">
                <a:solidFill>
                  <a:srgbClr val="000000"/>
                </a:solidFill>
                <a:latin typeface="Arial"/>
                <a:ea typeface="Arial"/>
                <a:cs typeface="Arial"/>
                <a:sym typeface="Arial"/>
              </a:rPr>
              <a:t>électrique peut être dégressive. </a:t>
            </a:r>
            <a:r>
              <a:rPr lang="en-US" dirty="0">
                <a:solidFill>
                  <a:srgbClr val="000000"/>
                </a:solidFill>
                <a:latin typeface="Arial"/>
                <a:ea typeface="Arial"/>
                <a:cs typeface="Arial"/>
                <a:sym typeface="Arial"/>
              </a:rPr>
              <a:t>Selon la </a:t>
            </a:r>
            <a:r>
              <a:rPr lang="en-US" sz="1200" b="0" i="0" u="none" strike="noStrike" cap="none" dirty="0">
                <a:solidFill>
                  <a:srgbClr val="000000"/>
                </a:solidFill>
                <a:latin typeface="Arial"/>
                <a:ea typeface="Arial"/>
                <a:cs typeface="Arial"/>
                <a:sym typeface="Arial"/>
              </a:rPr>
              <a:t>loi, un ordinateur peut être amorti sur cinq ans, alors que </a:t>
            </a:r>
            <a:r>
              <a:rPr lang="en-US" dirty="0">
                <a:solidFill>
                  <a:srgbClr val="000000"/>
                </a:solidFill>
                <a:latin typeface="Arial"/>
                <a:ea typeface="Arial"/>
                <a:cs typeface="Arial"/>
                <a:sym typeface="Arial"/>
              </a:rPr>
              <a:t>la </a:t>
            </a:r>
            <a:r>
              <a:rPr lang="en-US" sz="1200" b="0" i="0" u="none" strike="noStrike" cap="none" dirty="0">
                <a:solidFill>
                  <a:srgbClr val="000000"/>
                </a:solidFill>
                <a:latin typeface="Arial"/>
                <a:ea typeface="Arial"/>
                <a:cs typeface="Arial"/>
                <a:sym typeface="Arial"/>
              </a:rPr>
              <a:t>durée d'amortissement de l'équipement d'une centrale électrique peut être de 15 ans. Cependant, FINPLAN ne permet pas l'amortissement composant par composant. Il calcule l'amortissement pour l'ensemble du projet de centrale électrique.</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La charge d'amortissement commence lorsque l'actif est mis en service. Par exemple, si une centrale électrique est mise en service au cours de la cinquième année, après quatre ans de construction, l'amortissement commence à partir de la cinquième année, qui est la première année d'exploitation.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5467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Dans la </a:t>
            </a:r>
            <a:r>
              <a:rPr lang="en-US" sz="1200" b="1" i="0" u="none" strike="noStrike" cap="none" dirty="0">
                <a:solidFill>
                  <a:srgbClr val="000000"/>
                </a:solidFill>
                <a:latin typeface="Arial"/>
                <a:ea typeface="Arial"/>
                <a:cs typeface="Arial"/>
                <a:sym typeface="Arial"/>
              </a:rPr>
              <a:t>MÉTHODE LINEAIRE</a:t>
            </a:r>
            <a:r>
              <a:rPr lang="en-US" sz="1200" b="0" i="0" u="none" strike="noStrike" cap="none" dirty="0">
                <a:solidFill>
                  <a:srgbClr val="000000"/>
                </a:solidFill>
                <a:latin typeface="Arial"/>
                <a:ea typeface="Arial"/>
                <a:cs typeface="Arial"/>
                <a:sym typeface="Arial"/>
              </a:rPr>
              <a:t>, la valeur de l'</a:t>
            </a:r>
            <a:r>
              <a:rPr lang="en-US" dirty="0">
                <a:solidFill>
                  <a:srgbClr val="000000"/>
                </a:solidFill>
                <a:latin typeface="Arial"/>
                <a:ea typeface="Arial"/>
                <a:cs typeface="Arial"/>
                <a:sym typeface="Arial"/>
              </a:rPr>
              <a:t>actif </a:t>
            </a:r>
            <a:r>
              <a:rPr lang="en-US" sz="1200" b="0" i="0" u="none" strike="noStrike" cap="none" dirty="0">
                <a:solidFill>
                  <a:srgbClr val="000000"/>
                </a:solidFill>
                <a:latin typeface="Arial"/>
                <a:ea typeface="Arial"/>
                <a:cs typeface="Arial"/>
                <a:sym typeface="Arial"/>
              </a:rPr>
              <a:t>se déprécie à un taux constant, chaque année, </a:t>
            </a:r>
            <a:r>
              <a:rPr lang="en-US" dirty="0">
                <a:solidFill>
                  <a:srgbClr val="000000"/>
                </a:solidFill>
                <a:latin typeface="Arial"/>
                <a:ea typeface="Arial"/>
                <a:cs typeface="Arial"/>
                <a:sym typeface="Arial"/>
              </a:rPr>
              <a:t>pendant la </a:t>
            </a:r>
            <a:r>
              <a:rPr lang="en-US" sz="1200" b="0" i="0" u="none" strike="noStrike" cap="none" dirty="0">
                <a:solidFill>
                  <a:srgbClr val="000000"/>
                </a:solidFill>
                <a:latin typeface="Arial"/>
                <a:ea typeface="Arial"/>
                <a:cs typeface="Arial"/>
                <a:sym typeface="Arial"/>
              </a:rPr>
              <a:t>durée de vie (période amortissable) du projet.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La formule de </a:t>
            </a:r>
            <a:r>
              <a:rPr lang="en-US" sz="1200" b="0" i="0" u="none" strike="noStrike" cap="none" dirty="0">
                <a:solidFill>
                  <a:srgbClr val="000000"/>
                </a:solidFill>
                <a:latin typeface="Arial"/>
                <a:ea typeface="Arial"/>
                <a:cs typeface="Arial"/>
                <a:sym typeface="Arial"/>
              </a:rPr>
              <a:t>calcul de l'amortissement est présentée dans la diapositive : Valeur comptable de l'actif divisée par la durée d'amortissement de l'actif.</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La valeur comptable de l'actif est le coût total de l'investissement réalisé.</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Par exemple, si la législation fiscale d'</a:t>
            </a:r>
            <a:r>
              <a:rPr lang="en-US" dirty="0">
                <a:solidFill>
                  <a:srgbClr val="000000"/>
                </a:solidFill>
                <a:latin typeface="Arial"/>
                <a:ea typeface="Arial"/>
                <a:cs typeface="Arial"/>
                <a:sym typeface="Arial"/>
              </a:rPr>
              <a:t>un pays prévoit que l'</a:t>
            </a:r>
            <a:r>
              <a:rPr lang="en-US" sz="1200" b="0" i="0" u="none" strike="noStrike" cap="none" dirty="0">
                <a:solidFill>
                  <a:srgbClr val="000000"/>
                </a:solidFill>
                <a:latin typeface="Arial"/>
                <a:ea typeface="Arial"/>
                <a:cs typeface="Arial"/>
                <a:sym typeface="Arial"/>
              </a:rPr>
              <a:t>équipement d'une centrale électrique doit être amorti sur 20 ans, 5 % de la valeur de l'actif seront amortis chaque année. Ainsi, si la valeur de la centrale électrique est</a:t>
            </a:r>
            <a:r>
              <a:rPr lang="en-US" dirty="0">
                <a:solidFill>
                  <a:srgbClr val="000000"/>
                </a:solidFill>
                <a:latin typeface="Arial"/>
                <a:ea typeface="Arial"/>
                <a:cs typeface="Arial"/>
                <a:sym typeface="Arial"/>
              </a:rPr>
              <a:t>, par </a:t>
            </a:r>
            <a:r>
              <a:rPr lang="en-US" sz="1200" b="0" i="0" u="none" strike="noStrike" cap="none" dirty="0">
                <a:solidFill>
                  <a:srgbClr val="000000"/>
                </a:solidFill>
                <a:latin typeface="Arial"/>
                <a:ea typeface="Arial"/>
                <a:cs typeface="Arial"/>
                <a:sym typeface="Arial"/>
              </a:rPr>
              <a:t>exemple, </a:t>
            </a:r>
            <a:r>
              <a:rPr lang="en-US" dirty="0">
                <a:solidFill>
                  <a:srgbClr val="000000"/>
                </a:solidFill>
                <a:latin typeface="Arial"/>
                <a:ea typeface="Arial"/>
                <a:cs typeface="Arial"/>
                <a:sym typeface="Arial"/>
              </a:rPr>
              <a:t>de </a:t>
            </a:r>
            <a:r>
              <a:rPr lang="en-US" sz="1200" b="0" i="0" u="none" strike="noStrike" cap="none" dirty="0">
                <a:solidFill>
                  <a:srgbClr val="000000"/>
                </a:solidFill>
                <a:latin typeface="Arial"/>
                <a:ea typeface="Arial"/>
                <a:cs typeface="Arial"/>
                <a:sym typeface="Arial"/>
              </a:rPr>
              <a:t>100 millions de </a:t>
            </a:r>
            <a:r>
              <a:rPr lang="en-US" dirty="0">
                <a:solidFill>
                  <a:srgbClr val="000000"/>
                </a:solidFill>
                <a:latin typeface="Arial"/>
                <a:ea typeface="Arial"/>
                <a:cs typeface="Arial"/>
                <a:sym typeface="Arial"/>
              </a:rPr>
              <a:t>dollars</a:t>
            </a:r>
            <a:r>
              <a:rPr lang="en-US" sz="1200" b="0" i="0" u="none" strike="noStrike" cap="none" dirty="0">
                <a:solidFill>
                  <a:srgbClr val="000000"/>
                </a:solidFill>
                <a:latin typeface="Arial"/>
                <a:ea typeface="Arial"/>
                <a:cs typeface="Arial"/>
                <a:sym typeface="Arial"/>
              </a:rPr>
              <a:t>, le montant de l'amortissement est de 5 millions de </a:t>
            </a:r>
            <a:r>
              <a:rPr lang="en-US" dirty="0">
                <a:solidFill>
                  <a:srgbClr val="000000"/>
                </a:solidFill>
                <a:latin typeface="Arial"/>
                <a:ea typeface="Arial"/>
                <a:cs typeface="Arial"/>
                <a:sym typeface="Arial"/>
              </a:rPr>
              <a:t>dollars</a:t>
            </a:r>
            <a:r>
              <a:rPr lang="en-US" sz="1200" b="0" i="0" u="none" strike="noStrike" cap="none" dirty="0">
                <a:solidFill>
                  <a:srgbClr val="000000"/>
                </a:solidFill>
                <a:latin typeface="Arial"/>
                <a:ea typeface="Arial"/>
                <a:cs typeface="Arial"/>
                <a:sym typeface="Arial"/>
              </a:rPr>
              <a:t> par an. Au bout de 20 ans, la valeur de l'actif est nulle.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Dans la </a:t>
            </a:r>
            <a:r>
              <a:rPr lang="en-US" sz="1200" b="1" i="0" u="none" strike="noStrike" cap="none" dirty="0">
                <a:solidFill>
                  <a:srgbClr val="000000"/>
                </a:solidFill>
                <a:latin typeface="Arial"/>
                <a:ea typeface="Arial"/>
                <a:cs typeface="Arial"/>
                <a:sym typeface="Arial"/>
              </a:rPr>
              <a:t>méthode d'</a:t>
            </a:r>
            <a:r>
              <a:rPr lang="en-US" b="1" dirty="0">
                <a:solidFill>
                  <a:srgbClr val="000000"/>
                </a:solidFill>
                <a:latin typeface="Arial"/>
                <a:ea typeface="Arial"/>
                <a:cs typeface="Arial"/>
                <a:sym typeface="Arial"/>
              </a:rPr>
              <a:t>amortissement </a:t>
            </a:r>
            <a:r>
              <a:rPr lang="en-US" sz="1200" b="1" i="0" u="none" strike="noStrike" cap="none" dirty="0">
                <a:solidFill>
                  <a:srgbClr val="000000"/>
                </a:solidFill>
                <a:latin typeface="Arial"/>
                <a:ea typeface="Arial"/>
                <a:cs typeface="Arial"/>
                <a:sym typeface="Arial"/>
              </a:rPr>
              <a:t>dégressif</a:t>
            </a:r>
            <a:r>
              <a:rPr lang="en-US" sz="1200" b="0" i="0" u="none" strike="noStrike" cap="none" dirty="0">
                <a:solidFill>
                  <a:srgbClr val="000000"/>
                </a:solidFill>
                <a:latin typeface="Arial"/>
                <a:ea typeface="Arial"/>
                <a:cs typeface="Arial"/>
                <a:sym typeface="Arial"/>
              </a:rPr>
              <a:t>, l'amortissement est plus élevé au début de la durée de vie de l'actif et diminue ensuite au fil des ans. </a:t>
            </a:r>
            <a:endParaRPr lang="en-US" dirty="0">
              <a:cs typeface="Calibri"/>
            </a:endParaRPr>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Comme l'impôt annuel est calculé en multipliant le taux d'imposition par le montant de l'amortissement, l'avantage </a:t>
            </a:r>
            <a:r>
              <a:rPr lang="en-US" dirty="0">
                <a:solidFill>
                  <a:srgbClr val="000000"/>
                </a:solidFill>
                <a:latin typeface="Arial"/>
                <a:ea typeface="Arial"/>
                <a:cs typeface="Arial"/>
                <a:sym typeface="Arial"/>
              </a:rPr>
              <a:t>fiscal </a:t>
            </a:r>
            <a:r>
              <a:rPr lang="en-US" sz="1200" b="0" i="0" u="none" strike="noStrike" cap="none" dirty="0">
                <a:solidFill>
                  <a:srgbClr val="000000"/>
                </a:solidFill>
                <a:latin typeface="Arial"/>
                <a:ea typeface="Arial"/>
                <a:cs typeface="Arial"/>
                <a:sym typeface="Arial"/>
              </a:rPr>
              <a:t>est plus élevé au début, ce que l'entreprise préfère.</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Dans cette méthode, un taux d'amortissement fixe en pourcentage est utilisé pour le calcul. Pour calculer le montant de l'amortissement, ce taux est appliqué à la valeur comptable de l'actif au début de l'année.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Par exemple, la valeur comptable d'un actif est de 100 dollars et le taux d'amortissement est de 20 %. La première année, le montant de l'</a:t>
            </a:r>
            <a:r>
              <a:rPr lang="en-US" dirty="0">
                <a:solidFill>
                  <a:srgbClr val="000000"/>
                </a:solidFill>
                <a:latin typeface="Arial"/>
                <a:ea typeface="Arial"/>
                <a:cs typeface="Arial"/>
                <a:sym typeface="Arial"/>
              </a:rPr>
              <a:t>amortissement </a:t>
            </a:r>
            <a:r>
              <a:rPr lang="en-US" sz="1200" b="0" i="0" u="none" strike="noStrike" cap="none" dirty="0">
                <a:solidFill>
                  <a:srgbClr val="000000"/>
                </a:solidFill>
                <a:latin typeface="Arial"/>
                <a:ea typeface="Arial"/>
                <a:cs typeface="Arial"/>
                <a:sym typeface="Arial"/>
              </a:rPr>
              <a:t>est de 20 dollars, et la valeur comptable nette à la fin de l'année 1 est de 100 moins 20 dollars, soit 80 dollars. Ces 80 dollars deviennent la valeur comptable au début de l'année 2 et le processus se poursuit jusqu'à la fin de la période d'amortissement.</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17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La troisième méthode est celle de la </a:t>
            </a:r>
            <a:r>
              <a:rPr lang="en-US" b="1" dirty="0">
                <a:solidFill>
                  <a:srgbClr val="000000"/>
                </a:solidFill>
                <a:latin typeface="Arial"/>
                <a:ea typeface="Arial"/>
                <a:cs typeface="Arial"/>
                <a:sym typeface="Arial"/>
              </a:rPr>
              <a:t>SOMME DES </a:t>
            </a:r>
            <a:r>
              <a:rPr lang="en-US" sz="1200" b="1" i="0" u="none" strike="noStrike" cap="none" dirty="0">
                <a:solidFill>
                  <a:srgbClr val="000000"/>
                </a:solidFill>
                <a:latin typeface="Arial"/>
                <a:ea typeface="Arial"/>
                <a:cs typeface="Arial"/>
                <a:sym typeface="Arial"/>
              </a:rPr>
              <a:t>CHIFFRES DE </a:t>
            </a:r>
            <a:r>
              <a:rPr lang="en-US" b="1" dirty="0">
                <a:solidFill>
                  <a:srgbClr val="000000"/>
                </a:solidFill>
                <a:latin typeface="Arial"/>
                <a:ea typeface="Arial"/>
                <a:cs typeface="Arial"/>
                <a:sym typeface="Arial"/>
              </a:rPr>
              <a:t>L</a:t>
            </a:r>
            <a:r>
              <a:rPr lang="en-US" dirty="0">
                <a:solidFill>
                  <a:srgbClr val="000000"/>
                </a:solidFill>
                <a:latin typeface="Arial"/>
                <a:ea typeface="Arial"/>
                <a:cs typeface="Arial"/>
                <a:sym typeface="Arial"/>
              </a:rPr>
              <a:t>'</a:t>
            </a:r>
            <a:r>
              <a:rPr lang="en-US" b="1" dirty="0">
                <a:solidFill>
                  <a:srgbClr val="000000"/>
                </a:solidFill>
                <a:latin typeface="Arial"/>
                <a:ea typeface="Arial"/>
                <a:cs typeface="Arial"/>
                <a:sym typeface="Arial"/>
              </a:rPr>
              <a:t>ANNÉE. </a:t>
            </a:r>
            <a:endParaRPr lang="en-US" dirty="0"/>
          </a:p>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Dans cette méthode, au début de la durée de vie de l'actif</a:t>
            </a:r>
            <a:r>
              <a:rPr lang="en-US" dirty="0">
                <a:solidFill>
                  <a:srgbClr val="000000"/>
                </a:solidFill>
                <a:latin typeface="Arial"/>
                <a:ea typeface="Arial"/>
                <a:cs typeface="Arial"/>
                <a:sym typeface="Arial"/>
              </a:rPr>
              <a:t>, le </a:t>
            </a:r>
            <a:r>
              <a:rPr lang="en-US" sz="1200" b="0" i="0" u="none" strike="noStrike" cap="none" dirty="0">
                <a:solidFill>
                  <a:srgbClr val="000000"/>
                </a:solidFill>
                <a:latin typeface="Arial"/>
                <a:ea typeface="Arial"/>
                <a:cs typeface="Arial"/>
                <a:sym typeface="Arial"/>
              </a:rPr>
              <a:t>montant de l'amortissement est supérieur à celui de la méthode linéaire, mais inférieur à celui de la méthode de l'amortissement dégressif. Le taux d'amortissement est calculé de la manière </a:t>
            </a:r>
            <a:r>
              <a:rPr lang="en-US" dirty="0">
                <a:solidFill>
                  <a:srgbClr val="000000"/>
                </a:solidFill>
                <a:latin typeface="Arial"/>
                <a:ea typeface="Arial"/>
                <a:cs typeface="Arial"/>
                <a:sym typeface="Arial"/>
              </a:rPr>
              <a:t>suivante </a:t>
            </a:r>
            <a:r>
              <a:rPr lang="en-US" sz="1200" b="0" i="0" u="none" strike="noStrike" cap="none"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Supposons que la durée de vie d'un actif soit de 5 ans, ce qui comprend les chiffres 1,2,3,4,5. </a:t>
            </a:r>
            <a:r>
              <a:rPr lang="en-US" dirty="0">
                <a:solidFill>
                  <a:srgbClr val="000000"/>
                </a:solidFill>
                <a:latin typeface="Arial"/>
                <a:ea typeface="Arial"/>
                <a:cs typeface="Arial"/>
                <a:sym typeface="Arial"/>
              </a:rPr>
              <a:t>En additionnant </a:t>
            </a:r>
            <a:r>
              <a:rPr lang="en-US" sz="1200" b="0" i="0" u="none" strike="noStrike" cap="none" dirty="0">
                <a:solidFill>
                  <a:srgbClr val="000000"/>
                </a:solidFill>
                <a:latin typeface="Arial"/>
                <a:ea typeface="Arial"/>
                <a:cs typeface="Arial"/>
                <a:sym typeface="Arial"/>
              </a:rPr>
              <a:t>ces chiffres, nous obtenons 15.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Ainsi, le taux d'amortissement de l'année 1 est de 5 </a:t>
            </a:r>
            <a:r>
              <a:rPr lang="en-US" dirty="0">
                <a:solidFill>
                  <a:srgbClr val="000000"/>
                </a:solidFill>
                <a:latin typeface="Arial"/>
                <a:ea typeface="Arial"/>
                <a:cs typeface="Arial"/>
                <a:sym typeface="Arial"/>
              </a:rPr>
              <a:t>divisé par </a:t>
            </a:r>
            <a:r>
              <a:rPr lang="en-US" sz="1200" b="0" i="0" u="none" strike="noStrike" cap="none" dirty="0">
                <a:solidFill>
                  <a:srgbClr val="000000"/>
                </a:solidFill>
                <a:latin typeface="Arial"/>
                <a:ea typeface="Arial"/>
                <a:cs typeface="Arial"/>
                <a:sym typeface="Arial"/>
              </a:rPr>
              <a:t>15 </a:t>
            </a:r>
            <a:r>
              <a:rPr lang="en-US" dirty="0">
                <a:solidFill>
                  <a:srgbClr val="000000"/>
                </a:solidFill>
                <a:latin typeface="Arial"/>
                <a:ea typeface="Arial"/>
                <a:cs typeface="Arial"/>
                <a:sym typeface="Arial"/>
              </a:rPr>
              <a:t>; celui </a:t>
            </a:r>
            <a:r>
              <a:rPr lang="en-US" sz="1200" b="0" i="0" u="none" strike="noStrike" cap="none" dirty="0">
                <a:solidFill>
                  <a:srgbClr val="000000"/>
                </a:solidFill>
                <a:latin typeface="Arial"/>
                <a:ea typeface="Arial"/>
                <a:cs typeface="Arial"/>
                <a:sym typeface="Arial"/>
              </a:rPr>
              <a:t>de l'année 2 est de 4 divisé par 15 </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enfin, celui de l'année 5 est de 1 divisé par 15.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En termes de fraction, les taux d'amortissement sont de </a:t>
            </a:r>
            <a:r>
              <a:rPr lang="en-US" dirty="0">
                <a:solidFill>
                  <a:srgbClr val="000000"/>
                </a:solidFill>
                <a:latin typeface="Arial"/>
                <a:ea typeface="Arial"/>
                <a:cs typeface="Arial"/>
                <a:sym typeface="Arial"/>
              </a:rPr>
              <a:t>0,333 </a:t>
            </a:r>
            <a:r>
              <a:rPr lang="en-US" sz="1200" b="0" i="0" u="none" strike="noStrike" cap="none" dirty="0">
                <a:solidFill>
                  <a:srgbClr val="000000"/>
                </a:solidFill>
                <a:latin typeface="Arial"/>
                <a:ea typeface="Arial"/>
                <a:cs typeface="Arial"/>
                <a:sym typeface="Arial"/>
              </a:rPr>
              <a:t>la première année, 0,27 la deuxième année, 0,2 la troisième année, etc. Si la valeur de l'actif est de 1 000, le montant de l'amortissement de la première année est de 333, celui de la deuxième année de 270, et ainsi de suite.</a:t>
            </a:r>
            <a:endParaRPr lang="en-US" dirty="0"/>
          </a:p>
          <a:p>
            <a:pPr marL="457200" lvl="0" indent="-228600" algn="l" rtl="0">
              <a:lnSpc>
                <a:spcPct val="100000"/>
              </a:lnSpc>
              <a:spcBef>
                <a:spcPts val="0"/>
              </a:spcBef>
              <a:spcAft>
                <a:spcPts val="0"/>
              </a:spcAft>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La dernière méthode est le </a:t>
            </a:r>
            <a:r>
              <a:rPr lang="en-US" sz="1200" b="1" i="0" u="none" strike="noStrike" cap="none" dirty="0">
                <a:solidFill>
                  <a:srgbClr val="000000"/>
                </a:solidFill>
                <a:latin typeface="Arial"/>
                <a:ea typeface="Arial"/>
                <a:cs typeface="Arial"/>
                <a:sym typeface="Arial"/>
              </a:rPr>
              <a:t>passage de l'équilibre décroissant à la ligne droite</a:t>
            </a:r>
            <a:r>
              <a:rPr lang="en-US" sz="1200" b="0" i="0" u="none" strike="noStrike" cap="none" dirty="0">
                <a:solidFill>
                  <a:srgbClr val="000000"/>
                </a:solidFill>
                <a:latin typeface="Arial"/>
                <a:ea typeface="Arial"/>
                <a:cs typeface="Arial"/>
                <a:sym typeface="Arial"/>
              </a:rPr>
              <a: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Dans cette méthode, au début, le montant de l'</a:t>
            </a:r>
            <a:r>
              <a:rPr lang="en-US" dirty="0">
                <a:solidFill>
                  <a:srgbClr val="000000"/>
                </a:solidFill>
                <a:latin typeface="Arial"/>
                <a:ea typeface="Arial"/>
                <a:cs typeface="Arial"/>
                <a:sym typeface="Arial"/>
              </a:rPr>
              <a:t>amortissement </a:t>
            </a:r>
            <a:r>
              <a:rPr lang="en-US" sz="1200" b="0" i="0" u="none" strike="noStrike" cap="none" dirty="0">
                <a:solidFill>
                  <a:srgbClr val="000000"/>
                </a:solidFill>
                <a:latin typeface="Arial"/>
                <a:ea typeface="Arial"/>
                <a:cs typeface="Arial"/>
                <a:sym typeface="Arial"/>
              </a:rPr>
              <a:t>est calculé en appliquant la méthode de l'amortissement dégressif pour une période déterminée. Ensuite, la méthode d'amortissement passe à la méthode linéaire, d'où son nom.</a:t>
            </a:r>
            <a:endParaRPr lang="en-US" sz="1200" b="0" i="0" u="none" strike="noStrike" cap="none" dirty="0">
              <a:solidFill>
                <a:srgbClr val="000000"/>
              </a:solidFill>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6578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Nous allons maintenant expliquer les </a:t>
            </a:r>
            <a:r>
              <a:rPr lang="en-US" sz="1200" b="1" i="0" u="none" strike="noStrike" cap="none" dirty="0">
                <a:solidFill>
                  <a:srgbClr val="000000"/>
                </a:solidFill>
                <a:latin typeface="Arial"/>
                <a:ea typeface="Arial"/>
                <a:cs typeface="Arial"/>
                <a:sym typeface="Arial"/>
              </a:rPr>
              <a:t>ÉTATS FINANCIERS</a:t>
            </a:r>
            <a:r>
              <a:rPr lang="en-US" sz="1200" b="0" i="0" u="none" strike="noStrike" cap="none" dirty="0">
                <a:solidFill>
                  <a:srgbClr val="000000"/>
                </a:solidFill>
                <a:latin typeface="Arial"/>
                <a:ea typeface="Arial"/>
                <a:cs typeface="Arial"/>
                <a:sym typeface="Arial"/>
              </a:rPr>
              <a: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Un état financier est un enregistrement formel des activités financières d'une entreprise, d'une personne ou d'une entité.</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Les informations financières pertinentes sont présentées de manière structurée et bien définie, selon une pratique standard, et sous une forme facile à comprendre.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La loi d'</a:t>
            </a:r>
            <a:r>
              <a:rPr lang="en-US" sz="1200" b="0" i="0" u="none" strike="noStrike" cap="none" dirty="0">
                <a:solidFill>
                  <a:srgbClr val="000000"/>
                </a:solidFill>
                <a:latin typeface="Arial"/>
                <a:ea typeface="Arial"/>
                <a:cs typeface="Arial"/>
                <a:sym typeface="Arial"/>
              </a:rPr>
              <a:t>un pays prescrit la pratique comptable standard à adopter. La pratique comptable la plus couramment utilisée est celle des principes comptables généralement acceptés (P.C.</a:t>
            </a:r>
            <a:r>
              <a:rPr lang="en-US" dirty="0">
                <a:solidFill>
                  <a:srgbClr val="000000"/>
                </a:solidFill>
                <a:latin typeface="Arial"/>
                <a:ea typeface="Arial"/>
                <a:cs typeface="Arial"/>
                <a:sym typeface="Arial"/>
              </a:rPr>
              <a:t>G.A.)</a:t>
            </a:r>
            <a:r>
              <a:rPr lang="en-US" sz="1200" b="0" i="0" u="none" strike="noStrike" cap="none" dirty="0">
                <a:solidFill>
                  <a:srgbClr val="000000"/>
                </a:solidFill>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34245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b="0" i="0" u="none" strike="noStrike" cap="none" dirty="0">
                <a:solidFill>
                  <a:srgbClr val="000000"/>
                </a:solidFill>
                <a:latin typeface="Arial"/>
                <a:ea typeface="Arial"/>
                <a:cs typeface="Arial"/>
                <a:sym typeface="Arial"/>
              </a:rPr>
              <a:t>Il existe trois états clés : le compte de résultat</a:t>
            </a:r>
            <a:r>
              <a:rPr lang="en-US" b="0" i="0" u="none" strike="noStrike" dirty="0">
                <a:solidFill>
                  <a:srgbClr val="000000"/>
                </a:solidFill>
                <a:latin typeface="Calibri"/>
                <a:ea typeface="Calibri"/>
                <a:cs typeface="Calibri"/>
                <a:sym typeface="Calibri"/>
              </a:rPr>
              <a:t>, le flux de trésorerie et le bilan. </a:t>
            </a:r>
            <a:endParaRPr lang="en-US" dirty="0"/>
          </a:p>
          <a:p>
            <a:pPr marL="0" marR="0" lvl="0" indent="0" algn="l" rtl="0">
              <a:lnSpc>
                <a:spcPct val="100000"/>
              </a:lnSpc>
              <a:spcBef>
                <a:spcPts val="1200"/>
              </a:spcBef>
              <a:spcAft>
                <a:spcPts val="0"/>
              </a:spcAft>
              <a:buClr>
                <a:srgbClr val="000000"/>
              </a:buClr>
              <a:buSzPts val="1100"/>
              <a:buFont typeface="Arial"/>
              <a:buNone/>
            </a:pPr>
            <a:r>
              <a:rPr lang="en-US" b="0" i="0" u="none" strike="noStrike" dirty="0">
                <a:solidFill>
                  <a:srgbClr val="000000"/>
                </a:solidFill>
                <a:latin typeface="Calibri"/>
                <a:ea typeface="Calibri"/>
                <a:cs typeface="Calibri"/>
                <a:sym typeface="Calibri"/>
              </a:rPr>
              <a:t>Conformément aux règles, les sociétés cotées en bourse doivent les déclarer </a:t>
            </a:r>
            <a:r>
              <a:rPr lang="en-US" dirty="0">
                <a:solidFill>
                  <a:srgbClr val="000000"/>
                </a:solidFill>
                <a:latin typeface="Calibri"/>
                <a:ea typeface="Calibri"/>
                <a:cs typeface="Calibri"/>
                <a:sym typeface="Calibri"/>
              </a:rPr>
              <a:t>à </a:t>
            </a:r>
            <a:r>
              <a:rPr lang="en-US" b="0" i="0" u="none" strike="noStrike" dirty="0">
                <a:solidFill>
                  <a:srgbClr val="000000"/>
                </a:solidFill>
                <a:latin typeface="Calibri"/>
                <a:ea typeface="Calibri"/>
                <a:cs typeface="Calibri"/>
                <a:sym typeface="Calibri"/>
              </a:rPr>
              <a:t>intervalles réguliers. Dans ce cours, nous les expliquons.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8584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6BCD27A6-22AA-4080-85AB-B6F6450560E3}"/>
              </a:ext>
            </a:extLst>
          </p:cNvPr>
          <p:cNvPicPr>
            <a:picLocks noChangeAspect="1"/>
          </p:cNvPicPr>
          <p:nvPr/>
        </p:nvPicPr>
        <p:blipFill>
          <a:blip r:embed="rId3"/>
          <a:stretch>
            <a:fillRect/>
          </a:stretch>
        </p:blipFill>
        <p:spPr>
          <a:xfrm>
            <a:off x="0" y="-10676"/>
            <a:ext cx="12213771" cy="6868676"/>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652012" y="2748834"/>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52012" y="3739835"/>
            <a:ext cx="7798285" cy="2800767"/>
          </a:xfrm>
          <a:prstGeom prst="rect">
            <a:avLst/>
          </a:prstGeom>
          <a:noFill/>
        </p:spPr>
        <p:txBody>
          <a:bodyPr wrap="square" lIns="91440" tIns="45720" rIns="91440" bIns="45720" rtlCol="0" anchor="b">
            <a:spAutoFit/>
          </a:bodyPr>
          <a:lstStyle/>
          <a:p>
            <a:pPr>
              <a:defRPr/>
            </a:pPr>
            <a:r>
              <a:rPr kumimoji="0" lang="en-ZA" sz="4400" b="1" i="0" u="none" strike="noStrike" kern="1200" cap="none" spc="0" normalizeH="0" baseline="0" noProof="0" dirty="0" err="1">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Leçon</a:t>
            </a: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 6 </a:t>
            </a:r>
            <a:br>
              <a:rPr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DÉPRÉCIATION DES ACTIFS, </a:t>
            </a:r>
            <a:br>
              <a:rPr lang="en-ZA" sz="4400" b="1" dirty="0">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ÉTATS FINANCIERS ET RATIOS</a:t>
            </a:r>
            <a:endParaRPr kumimoji="0" lang="en-US"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3B2FB89B-5E90-41D8-BD01-EE9FD7FAF54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Tree>
    <p:extLst>
      <p:ext uri="{BB962C8B-B14F-4D97-AF65-F5344CB8AC3E}">
        <p14:creationId xmlns:p14="http://schemas.microsoft.com/office/powerpoint/2010/main" val="6747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6.2.3 Types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d</a:t>
            </a:r>
            <a:r>
              <a:rPr lang="en-ZA" sz="2000" b="1" dirty="0">
                <a:solidFill>
                  <a:schemeClr val="accent1">
                    <a:lumMod val="60000"/>
                    <a:lumOff val="40000"/>
                  </a:schemeClr>
                </a:solidFill>
                <a:latin typeface="Open Sans"/>
                <a:ea typeface="+mn-lt"/>
                <a:cs typeface="+mn-lt"/>
              </a:rPr>
              <a:t>'états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57336" y="2018808"/>
            <a:ext cx="8229600" cy="2036310"/>
          </a:xfrm>
        </p:spPr>
        <p:txBody>
          <a:bodyPr vert="horz" lIns="91440" tIns="45720" rIns="91440" bIns="45720" rtlCol="0" anchor="t">
            <a:normAutofit fontScale="92500" lnSpcReduction="10000"/>
          </a:bodyPr>
          <a:lstStyle/>
          <a:p>
            <a:pPr marL="0" indent="0">
              <a:lnSpc>
                <a:spcPct val="100000"/>
              </a:lnSpc>
              <a:buNone/>
            </a:pPr>
            <a:r>
              <a:rPr lang="en-US" sz="2000" b="1" u="sng" dirty="0">
                <a:latin typeface="Open Sans" panose="020B0606030504020204"/>
              </a:rPr>
              <a:t>1. COMPTE DE RÉSULTAT</a:t>
            </a:r>
          </a:p>
          <a:p>
            <a:pPr>
              <a:lnSpc>
                <a:spcPct val="100000"/>
              </a:lnSpc>
            </a:pPr>
            <a:r>
              <a:rPr lang="en-US" sz="2000" dirty="0">
                <a:latin typeface="Open Sans" panose="020B0606030504020204"/>
              </a:rPr>
              <a:t>Également appelé compte d'exploitation ou compte de résultat.</a:t>
            </a:r>
          </a:p>
          <a:p>
            <a:pPr>
              <a:lnSpc>
                <a:spcPct val="100000"/>
              </a:lnSpc>
            </a:pPr>
            <a:r>
              <a:rPr lang="en-US" sz="2000" dirty="0">
                <a:latin typeface="Open Sans" panose="020B0606030504020204"/>
              </a:rPr>
              <a:t>L'objectif du compte de résultat est de déterminer si l'entreprise est rentable ou déficitaire au cours d'une période donnée, par exemple une année.</a:t>
            </a:r>
          </a:p>
          <a:p>
            <a:pPr>
              <a:lnSpc>
                <a:spcPct val="100000"/>
              </a:lnSpc>
            </a:pPr>
            <a:r>
              <a:rPr lang="en-US" sz="2000" i="1" dirty="0">
                <a:latin typeface="Open Sans" panose="020B0606030504020204"/>
              </a:rPr>
              <a:t>Revenu net ou bénéfice </a:t>
            </a:r>
            <a:r>
              <a:rPr lang="en-US" sz="2000" dirty="0">
                <a:latin typeface="Open Sans" panose="020B0606030504020204"/>
              </a:rPr>
              <a:t>= </a:t>
            </a:r>
            <a:r>
              <a:rPr lang="en-US" sz="2000" i="1" dirty="0">
                <a:latin typeface="Open Sans" panose="020B0606030504020204"/>
              </a:rPr>
              <a:t>recettes </a:t>
            </a:r>
            <a:r>
              <a:rPr lang="en-US" sz="2000" dirty="0">
                <a:latin typeface="Open Sans" panose="020B0606030504020204"/>
              </a:rPr>
              <a:t>- </a:t>
            </a:r>
            <a:r>
              <a:rPr lang="en-US" sz="2000" i="1" dirty="0">
                <a:latin typeface="Open Sans" panose="020B0606030504020204"/>
              </a:rPr>
              <a:t>dépenses</a:t>
            </a:r>
          </a:p>
          <a:p>
            <a:endParaRPr lang="en-US" sz="2400" dirty="0"/>
          </a:p>
        </p:txBody>
      </p:sp>
    </p:spTree>
    <p:extLst>
      <p:ext uri="{BB962C8B-B14F-4D97-AF65-F5344CB8AC3E}">
        <p14:creationId xmlns:p14="http://schemas.microsoft.com/office/powerpoint/2010/main" val="3588916788"/>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6.2.4 Types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d</a:t>
            </a:r>
            <a:r>
              <a:rPr lang="en-ZA" sz="2000" b="1" dirty="0">
                <a:solidFill>
                  <a:schemeClr val="accent1">
                    <a:lumMod val="60000"/>
                    <a:lumOff val="40000"/>
                  </a:schemeClr>
                </a:solidFill>
                <a:latin typeface="Open Sans"/>
                <a:ea typeface="+mn-lt"/>
                <a:cs typeface="+mn-lt"/>
              </a:rPr>
              <a:t>'états financiers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351338"/>
          </a:xfrm>
        </p:spPr>
        <p:txBody>
          <a:bodyPr>
            <a:normAutofit/>
          </a:bodyPr>
          <a:lstStyle/>
          <a:p>
            <a:pPr marL="0" indent="0">
              <a:lnSpc>
                <a:spcPct val="100000"/>
              </a:lnSpc>
              <a:buNone/>
            </a:pPr>
            <a:r>
              <a:rPr lang="en-US" sz="2000" b="1" u="sng" dirty="0">
                <a:latin typeface="Open Sans" panose="020B0606030504020204"/>
              </a:rPr>
              <a:t>1. COMPTE DE RÉSULTAT</a:t>
            </a:r>
          </a:p>
          <a:p>
            <a:pPr>
              <a:lnSpc>
                <a:spcPct val="100000"/>
              </a:lnSpc>
            </a:pPr>
            <a:r>
              <a:rPr lang="en-US" sz="2000" dirty="0">
                <a:latin typeface="Open Sans" panose="020B0606030504020204"/>
              </a:rPr>
              <a:t>Un compte de résultat type pour une période donnée se compose des éléments suivants :</a:t>
            </a:r>
          </a:p>
        </p:txBody>
      </p:sp>
      <p:pic>
        <p:nvPicPr>
          <p:cNvPr id="7" name="Google Shape;176;p12">
            <a:extLst>
              <a:ext uri="{FF2B5EF4-FFF2-40B4-BE49-F238E27FC236}">
                <a16:creationId xmlns:a16="http://schemas.microsoft.com/office/drawing/2014/main" id="{ED92B95B-D536-4A3B-94FE-8FD093073382}"/>
              </a:ext>
            </a:extLst>
          </p:cNvPr>
          <p:cNvPicPr preferRelativeResize="0"/>
          <p:nvPr/>
        </p:nvPicPr>
        <p:blipFill rotWithShape="1">
          <a:blip r:embed="rId4">
            <a:alphaModFix/>
          </a:blip>
          <a:srcRect/>
          <a:stretch/>
        </p:blipFill>
        <p:spPr>
          <a:xfrm>
            <a:off x="887214" y="3124829"/>
            <a:ext cx="10155033" cy="2847708"/>
          </a:xfrm>
          <a:prstGeom prst="rect">
            <a:avLst/>
          </a:prstGeom>
          <a:noFill/>
          <a:ln>
            <a:noFill/>
          </a:ln>
        </p:spPr>
      </p:pic>
    </p:spTree>
    <p:extLst>
      <p:ext uri="{BB962C8B-B14F-4D97-AF65-F5344CB8AC3E}">
        <p14:creationId xmlns:p14="http://schemas.microsoft.com/office/powerpoint/2010/main" val="372634364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2353696"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6.2.5 Types d'états financiers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790270"/>
            <a:ext cx="2191651" cy="1856308"/>
          </a:xfrm>
        </p:spPr>
        <p:txBody>
          <a:bodyPr>
            <a:normAutofit/>
          </a:bodyPr>
          <a:lstStyle/>
          <a:p>
            <a:pPr marL="0" indent="0">
              <a:lnSpc>
                <a:spcPct val="100000"/>
              </a:lnSpc>
              <a:buNone/>
            </a:pPr>
            <a:r>
              <a:rPr lang="en-US" sz="2000" b="1" u="sng" dirty="0">
                <a:latin typeface="Open Sans" panose="020B0606030504020204"/>
              </a:rPr>
              <a:t>1. Exemple de compte de résultat</a:t>
            </a:r>
          </a:p>
        </p:txBody>
      </p:sp>
      <p:pic>
        <p:nvPicPr>
          <p:cNvPr id="7" name="Google Shape;183;p13">
            <a:extLst>
              <a:ext uri="{FF2B5EF4-FFF2-40B4-BE49-F238E27FC236}">
                <a16:creationId xmlns:a16="http://schemas.microsoft.com/office/drawing/2014/main" id="{69184367-A945-44E7-A2C2-535676975C1D}"/>
              </a:ext>
            </a:extLst>
          </p:cNvPr>
          <p:cNvPicPr preferRelativeResize="0"/>
          <p:nvPr/>
        </p:nvPicPr>
        <p:blipFill rotWithShape="1">
          <a:blip r:embed="rId4">
            <a:alphaModFix/>
          </a:blip>
          <a:srcRect/>
          <a:stretch/>
        </p:blipFill>
        <p:spPr>
          <a:xfrm>
            <a:off x="3451368" y="1366457"/>
            <a:ext cx="7601168" cy="3217118"/>
          </a:xfrm>
          <a:prstGeom prst="rect">
            <a:avLst/>
          </a:prstGeom>
          <a:noFill/>
          <a:ln>
            <a:noFill/>
          </a:ln>
        </p:spPr>
      </p:pic>
      <p:pic>
        <p:nvPicPr>
          <p:cNvPr id="10" name="Google Shape;184;p13">
            <a:extLst>
              <a:ext uri="{FF2B5EF4-FFF2-40B4-BE49-F238E27FC236}">
                <a16:creationId xmlns:a16="http://schemas.microsoft.com/office/drawing/2014/main" id="{C3DC422F-B041-4CA7-A767-2563D5879202}"/>
              </a:ext>
            </a:extLst>
          </p:cNvPr>
          <p:cNvPicPr preferRelativeResize="0"/>
          <p:nvPr/>
        </p:nvPicPr>
        <p:blipFill rotWithShape="1">
          <a:blip r:embed="rId5">
            <a:alphaModFix/>
          </a:blip>
          <a:srcRect/>
          <a:stretch/>
        </p:blipFill>
        <p:spPr>
          <a:xfrm>
            <a:off x="3451367" y="4646578"/>
            <a:ext cx="7601168" cy="1644947"/>
          </a:xfrm>
          <a:prstGeom prst="rect">
            <a:avLst/>
          </a:prstGeom>
          <a:noFill/>
          <a:ln>
            <a:noFill/>
          </a:ln>
        </p:spPr>
      </p:pic>
      <p:sp>
        <p:nvSpPr>
          <p:cNvPr id="12" name="Rectangle 11">
            <a:extLst>
              <a:ext uri="{FF2B5EF4-FFF2-40B4-BE49-F238E27FC236}">
                <a16:creationId xmlns:a16="http://schemas.microsoft.com/office/drawing/2014/main" id="{3FBB561F-B809-D186-A6E6-F41535D73310}"/>
              </a:ext>
            </a:extLst>
          </p:cNvPr>
          <p:cNvSpPr/>
          <p:nvPr/>
        </p:nvSpPr>
        <p:spPr>
          <a:xfrm>
            <a:off x="5954486" y="1959429"/>
            <a:ext cx="533400" cy="11865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BFAA758-2DE1-E012-321E-64117BA21EAB}"/>
              </a:ext>
            </a:extLst>
          </p:cNvPr>
          <p:cNvSpPr/>
          <p:nvPr/>
        </p:nvSpPr>
        <p:spPr>
          <a:xfrm>
            <a:off x="6052457" y="5138401"/>
            <a:ext cx="533400" cy="10664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D7989A8-A096-062D-0721-31D336DFA201}"/>
              </a:ext>
            </a:extLst>
          </p:cNvPr>
          <p:cNvSpPr/>
          <p:nvPr/>
        </p:nvSpPr>
        <p:spPr>
          <a:xfrm>
            <a:off x="5954486" y="3334210"/>
            <a:ext cx="533400" cy="12256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C7A0A30-F28B-AD93-95CE-050501263E9F}"/>
              </a:ext>
            </a:extLst>
          </p:cNvPr>
          <p:cNvSpPr/>
          <p:nvPr/>
        </p:nvSpPr>
        <p:spPr>
          <a:xfrm>
            <a:off x="6477001" y="3505200"/>
            <a:ext cx="533400" cy="3701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061597-AA2C-A0BD-0FCD-E6F79EB1AC65}"/>
              </a:ext>
            </a:extLst>
          </p:cNvPr>
          <p:cNvSpPr/>
          <p:nvPr/>
        </p:nvSpPr>
        <p:spPr>
          <a:xfrm>
            <a:off x="6501160" y="4234543"/>
            <a:ext cx="478972" cy="3253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5FC7C45-8229-CE10-5D5C-C704A8EF18CB}"/>
              </a:ext>
            </a:extLst>
          </p:cNvPr>
          <p:cNvSpPr txBox="1"/>
          <p:nvPr/>
        </p:nvSpPr>
        <p:spPr>
          <a:xfrm>
            <a:off x="6555588" y="4252799"/>
            <a:ext cx="424544" cy="276999"/>
          </a:xfrm>
          <a:prstGeom prst="rect">
            <a:avLst/>
          </a:prstGeom>
          <a:solidFill>
            <a:schemeClr val="bg1"/>
          </a:solidFill>
        </p:spPr>
        <p:txBody>
          <a:bodyPr wrap="square" rtlCol="0">
            <a:spAutoFit/>
          </a:bodyPr>
          <a:lstStyle/>
          <a:p>
            <a:r>
              <a:rPr lang="en-GB" sz="1200" dirty="0"/>
              <a:t>$39</a:t>
            </a:r>
          </a:p>
        </p:txBody>
      </p:sp>
      <p:sp>
        <p:nvSpPr>
          <p:cNvPr id="18" name="TextBox 17">
            <a:extLst>
              <a:ext uri="{FF2B5EF4-FFF2-40B4-BE49-F238E27FC236}">
                <a16:creationId xmlns:a16="http://schemas.microsoft.com/office/drawing/2014/main" id="{9559F3EC-9FBE-64A9-6225-6C1A9BBCFBBD}"/>
              </a:ext>
            </a:extLst>
          </p:cNvPr>
          <p:cNvSpPr txBox="1"/>
          <p:nvPr/>
        </p:nvSpPr>
        <p:spPr>
          <a:xfrm>
            <a:off x="5685972" y="1852801"/>
            <a:ext cx="326571" cy="369332"/>
          </a:xfrm>
          <a:prstGeom prst="rect">
            <a:avLst/>
          </a:prstGeom>
          <a:noFill/>
        </p:spPr>
        <p:txBody>
          <a:bodyPr wrap="square" rtlCol="0">
            <a:spAutoFit/>
          </a:bodyPr>
          <a:lstStyle/>
          <a:p>
            <a:r>
              <a:rPr lang="en-GB" b="1" dirty="0">
                <a:solidFill>
                  <a:srgbClr val="FF0000"/>
                </a:solidFill>
              </a:rPr>
              <a:t>1</a:t>
            </a:r>
          </a:p>
        </p:txBody>
      </p:sp>
      <p:sp>
        <p:nvSpPr>
          <p:cNvPr id="19" name="TextBox 18">
            <a:extLst>
              <a:ext uri="{FF2B5EF4-FFF2-40B4-BE49-F238E27FC236}">
                <a16:creationId xmlns:a16="http://schemas.microsoft.com/office/drawing/2014/main" id="{0E3DC0CE-AEC7-44A2-D13C-B295E165106D}"/>
              </a:ext>
            </a:extLst>
          </p:cNvPr>
          <p:cNvSpPr txBox="1"/>
          <p:nvPr/>
        </p:nvSpPr>
        <p:spPr>
          <a:xfrm>
            <a:off x="5758543" y="5096402"/>
            <a:ext cx="326571" cy="369332"/>
          </a:xfrm>
          <a:prstGeom prst="rect">
            <a:avLst/>
          </a:prstGeom>
          <a:noFill/>
        </p:spPr>
        <p:txBody>
          <a:bodyPr wrap="square" rtlCol="0">
            <a:spAutoFit/>
          </a:bodyPr>
          <a:lstStyle/>
          <a:p>
            <a:r>
              <a:rPr lang="en-GB" b="1" dirty="0">
                <a:solidFill>
                  <a:srgbClr val="FF0000"/>
                </a:solidFill>
              </a:rPr>
              <a:t>2</a:t>
            </a:r>
          </a:p>
        </p:txBody>
      </p:sp>
      <p:sp>
        <p:nvSpPr>
          <p:cNvPr id="20" name="TextBox 19">
            <a:extLst>
              <a:ext uri="{FF2B5EF4-FFF2-40B4-BE49-F238E27FC236}">
                <a16:creationId xmlns:a16="http://schemas.microsoft.com/office/drawing/2014/main" id="{1B3C7E74-755D-BD7F-07D2-C242486FFA8C}"/>
              </a:ext>
            </a:extLst>
          </p:cNvPr>
          <p:cNvSpPr txBox="1"/>
          <p:nvPr/>
        </p:nvSpPr>
        <p:spPr>
          <a:xfrm>
            <a:off x="5685972" y="3237349"/>
            <a:ext cx="326571" cy="369332"/>
          </a:xfrm>
          <a:prstGeom prst="rect">
            <a:avLst/>
          </a:prstGeom>
          <a:noFill/>
        </p:spPr>
        <p:txBody>
          <a:bodyPr wrap="square" rtlCol="0">
            <a:spAutoFit/>
          </a:bodyPr>
          <a:lstStyle/>
          <a:p>
            <a:r>
              <a:rPr lang="en-GB" b="1" dirty="0">
                <a:solidFill>
                  <a:srgbClr val="FF0000"/>
                </a:solidFill>
              </a:rPr>
              <a:t>3</a:t>
            </a:r>
          </a:p>
        </p:txBody>
      </p:sp>
      <p:sp>
        <p:nvSpPr>
          <p:cNvPr id="21" name="TextBox 20">
            <a:extLst>
              <a:ext uri="{FF2B5EF4-FFF2-40B4-BE49-F238E27FC236}">
                <a16:creationId xmlns:a16="http://schemas.microsoft.com/office/drawing/2014/main" id="{059F4533-B30C-BEB7-69D7-CB96A913B904}"/>
              </a:ext>
            </a:extLst>
          </p:cNvPr>
          <p:cNvSpPr txBox="1"/>
          <p:nvPr/>
        </p:nvSpPr>
        <p:spPr>
          <a:xfrm>
            <a:off x="6860388" y="3127715"/>
            <a:ext cx="326571" cy="369332"/>
          </a:xfrm>
          <a:prstGeom prst="rect">
            <a:avLst/>
          </a:prstGeom>
          <a:noFill/>
        </p:spPr>
        <p:txBody>
          <a:bodyPr wrap="square" rtlCol="0">
            <a:spAutoFit/>
          </a:bodyPr>
          <a:lstStyle/>
          <a:p>
            <a:r>
              <a:rPr lang="en-GB" b="1" dirty="0">
                <a:solidFill>
                  <a:srgbClr val="FF0000"/>
                </a:solidFill>
              </a:rPr>
              <a:t>4</a:t>
            </a:r>
          </a:p>
        </p:txBody>
      </p:sp>
      <p:sp>
        <p:nvSpPr>
          <p:cNvPr id="22" name="TextBox 21">
            <a:extLst>
              <a:ext uri="{FF2B5EF4-FFF2-40B4-BE49-F238E27FC236}">
                <a16:creationId xmlns:a16="http://schemas.microsoft.com/office/drawing/2014/main" id="{CAB04CB4-6EAE-7D21-3A22-848F8144F341}"/>
              </a:ext>
            </a:extLst>
          </p:cNvPr>
          <p:cNvSpPr txBox="1"/>
          <p:nvPr/>
        </p:nvSpPr>
        <p:spPr>
          <a:xfrm>
            <a:off x="6925380" y="4461912"/>
            <a:ext cx="326571" cy="369332"/>
          </a:xfrm>
          <a:prstGeom prst="rect">
            <a:avLst/>
          </a:prstGeom>
          <a:noFill/>
        </p:spPr>
        <p:txBody>
          <a:bodyPr wrap="square" rtlCol="0">
            <a:spAutoFit/>
          </a:bodyPr>
          <a:lstStyle/>
          <a:p>
            <a:r>
              <a:rPr lang="en-GB" b="1" dirty="0">
                <a:solidFill>
                  <a:srgbClr val="FF0000"/>
                </a:solidFill>
              </a:rPr>
              <a:t>5</a:t>
            </a:r>
          </a:p>
        </p:txBody>
      </p:sp>
    </p:spTree>
    <p:extLst>
      <p:ext uri="{BB962C8B-B14F-4D97-AF65-F5344CB8AC3E}">
        <p14:creationId xmlns:p14="http://schemas.microsoft.com/office/powerpoint/2010/main" val="1418764680"/>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98155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6.3.1 Types d'états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54592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525106"/>
            <a:ext cx="9891486" cy="4351338"/>
          </a:xfrm>
        </p:spPr>
        <p:txBody>
          <a:bodyPr vert="horz" lIns="91440" tIns="45720" rIns="91440" bIns="45720" rtlCol="0" anchor="t">
            <a:normAutofit fontScale="92500" lnSpcReduction="10000"/>
          </a:bodyPr>
          <a:lstStyle/>
          <a:p>
            <a:pPr marL="0" indent="0">
              <a:lnSpc>
                <a:spcPct val="100000"/>
              </a:lnSpc>
              <a:buNone/>
            </a:pPr>
            <a:r>
              <a:rPr lang="en-US" sz="2000" b="1" u="sng" dirty="0">
                <a:latin typeface="Open Sans" panose="020B0606030504020204"/>
              </a:rPr>
              <a:t>2. TABLEAU DES FLUX DE TRÉSORERIE</a:t>
            </a:r>
          </a:p>
          <a:p>
            <a:pPr>
              <a:lnSpc>
                <a:spcPct val="100000"/>
              </a:lnSpc>
            </a:pPr>
            <a:r>
              <a:rPr lang="en-US" sz="2000" dirty="0">
                <a:latin typeface="Open Sans" panose="020B0606030504020204"/>
              </a:rPr>
              <a:t>Flux de trésorerie entrant et sortant d'une entreprise.</a:t>
            </a:r>
          </a:p>
          <a:p>
            <a:pPr>
              <a:lnSpc>
                <a:spcPct val="100000"/>
              </a:lnSpc>
            </a:pPr>
            <a:r>
              <a:rPr lang="en-US" sz="2000" b="1" dirty="0">
                <a:latin typeface="Open Sans" panose="020B0606030504020204"/>
              </a:rPr>
              <a:t>Les flux de trésorerie liés aux activités d'exploitation </a:t>
            </a:r>
            <a:r>
              <a:rPr lang="en-US" sz="2000" dirty="0">
                <a:latin typeface="Open Sans" panose="020B0606030504020204"/>
              </a:rPr>
              <a:t>comprennent à la fois les entrées et les sorties de trésorerie liées aux activités génératrices de revenus. Les revenus, les dépenses d'exploitation, etc. font partie des flux de trésorerie provenant des activités d'exploitation.</a:t>
            </a:r>
          </a:p>
          <a:p>
            <a:pPr>
              <a:lnSpc>
                <a:spcPct val="100000"/>
              </a:lnSpc>
            </a:pPr>
            <a:r>
              <a:rPr lang="en-US" sz="2000" b="1" dirty="0">
                <a:latin typeface="Open Sans" panose="020B0606030504020204"/>
              </a:rPr>
              <a:t>Les flux de trésorerie liés aux activités d'investissement </a:t>
            </a:r>
            <a:r>
              <a:rPr lang="en-US" sz="2000" dirty="0">
                <a:latin typeface="Open Sans" panose="020B0606030504020204"/>
              </a:rPr>
              <a:t>comprennent à la fois les entrées et les sorties de trésorerie liées à l'achat et à la vente d'actifs à long terme, d'immobilisations corporelles, etc.</a:t>
            </a:r>
          </a:p>
          <a:p>
            <a:pPr>
              <a:lnSpc>
                <a:spcPct val="100000"/>
              </a:lnSpc>
            </a:pPr>
            <a:r>
              <a:rPr lang="en-US" sz="2000" b="1" dirty="0">
                <a:latin typeface="Open Sans" panose="020B0606030504020204"/>
              </a:rPr>
              <a:t>Les flux de trésorerie liés aux activités de </a:t>
            </a:r>
            <a:r>
              <a:rPr lang="en-US" sz="2000" dirty="0">
                <a:latin typeface="Open Sans" panose="020B0606030504020204"/>
              </a:rPr>
              <a:t>financement comprennent à la fois les entrées et les sorties de trésorerie liées aux activités de financement. Les activités de financement peuvent être l'émission et le remboursement de dettes, la levée de capitaux sur le marché boursier et le versement de dividendes.</a:t>
            </a:r>
          </a:p>
          <a:p>
            <a:endParaRPr lang="en-US" sz="2400" dirty="0"/>
          </a:p>
        </p:txBody>
      </p:sp>
    </p:spTree>
    <p:extLst>
      <p:ext uri="{BB962C8B-B14F-4D97-AF65-F5344CB8AC3E}">
        <p14:creationId xmlns:p14="http://schemas.microsoft.com/office/powerpoint/2010/main" val="382451450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469443"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6.3.2 Types d'états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30758"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2. Exemple de tableau des flux de trésorerie</a:t>
            </a:r>
          </a:p>
          <a:p>
            <a:endParaRPr lang="en-US" sz="2400" dirty="0"/>
          </a:p>
        </p:txBody>
      </p:sp>
      <p:pic>
        <p:nvPicPr>
          <p:cNvPr id="7" name="Google Shape;207;p16">
            <a:extLst>
              <a:ext uri="{FF2B5EF4-FFF2-40B4-BE49-F238E27FC236}">
                <a16:creationId xmlns:a16="http://schemas.microsoft.com/office/drawing/2014/main" id="{8257EE4A-5F7E-4B86-8928-D697531D9C0D}"/>
              </a:ext>
            </a:extLst>
          </p:cNvPr>
          <p:cNvPicPr preferRelativeResize="0"/>
          <p:nvPr/>
        </p:nvPicPr>
        <p:blipFill rotWithShape="1">
          <a:blip r:embed="rId4">
            <a:alphaModFix/>
          </a:blip>
          <a:srcRect/>
          <a:stretch/>
        </p:blipFill>
        <p:spPr>
          <a:xfrm>
            <a:off x="3778307" y="1360589"/>
            <a:ext cx="7530166" cy="4901907"/>
          </a:xfrm>
          <a:prstGeom prst="rect">
            <a:avLst/>
          </a:prstGeom>
          <a:noFill/>
          <a:ln>
            <a:noFill/>
          </a:ln>
        </p:spPr>
      </p:pic>
      <p:sp>
        <p:nvSpPr>
          <p:cNvPr id="11" name="Rectangle 10">
            <a:extLst>
              <a:ext uri="{FF2B5EF4-FFF2-40B4-BE49-F238E27FC236}">
                <a16:creationId xmlns:a16="http://schemas.microsoft.com/office/drawing/2014/main" id="{1B69A02D-AAAC-7977-4C0F-7D93B1F026E8}"/>
              </a:ext>
            </a:extLst>
          </p:cNvPr>
          <p:cNvSpPr/>
          <p:nvPr/>
        </p:nvSpPr>
        <p:spPr>
          <a:xfrm>
            <a:off x="3821851" y="4539343"/>
            <a:ext cx="4015864" cy="4027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2FE676D-C8A4-995C-53B1-FC10092DBC1A}"/>
              </a:ext>
            </a:extLst>
          </p:cNvPr>
          <p:cNvSpPr/>
          <p:nvPr/>
        </p:nvSpPr>
        <p:spPr>
          <a:xfrm>
            <a:off x="3821850" y="3657663"/>
            <a:ext cx="4015864" cy="615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5F93A-4841-3F88-3A12-530EDBA701A5}"/>
              </a:ext>
            </a:extLst>
          </p:cNvPr>
          <p:cNvSpPr/>
          <p:nvPr/>
        </p:nvSpPr>
        <p:spPr>
          <a:xfrm>
            <a:off x="3821850" y="2061000"/>
            <a:ext cx="4015864"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D1CB71D-3EE9-2B0F-C607-6C49DEB4C8EB}"/>
              </a:ext>
            </a:extLst>
          </p:cNvPr>
          <p:cNvSpPr txBox="1"/>
          <p:nvPr/>
        </p:nvSpPr>
        <p:spPr>
          <a:xfrm>
            <a:off x="3536890" y="1744887"/>
            <a:ext cx="413657" cy="369332"/>
          </a:xfrm>
          <a:prstGeom prst="rect">
            <a:avLst/>
          </a:prstGeom>
          <a:noFill/>
        </p:spPr>
        <p:txBody>
          <a:bodyPr wrap="square" rtlCol="0">
            <a:spAutoFit/>
          </a:bodyPr>
          <a:lstStyle/>
          <a:p>
            <a:r>
              <a:rPr lang="en-GB" b="1" dirty="0">
                <a:solidFill>
                  <a:srgbClr val="FF0000"/>
                </a:solidFill>
              </a:rPr>
              <a:t>1</a:t>
            </a:r>
          </a:p>
        </p:txBody>
      </p:sp>
      <p:sp>
        <p:nvSpPr>
          <p:cNvPr id="15" name="TextBox 14">
            <a:extLst>
              <a:ext uri="{FF2B5EF4-FFF2-40B4-BE49-F238E27FC236}">
                <a16:creationId xmlns:a16="http://schemas.microsoft.com/office/drawing/2014/main" id="{C861B61F-6CD3-0F8B-E55B-051C98006092}"/>
              </a:ext>
            </a:extLst>
          </p:cNvPr>
          <p:cNvSpPr txBox="1"/>
          <p:nvPr/>
        </p:nvSpPr>
        <p:spPr>
          <a:xfrm>
            <a:off x="3499818" y="3381127"/>
            <a:ext cx="413657" cy="369332"/>
          </a:xfrm>
          <a:prstGeom prst="rect">
            <a:avLst/>
          </a:prstGeom>
          <a:noFill/>
        </p:spPr>
        <p:txBody>
          <a:bodyPr wrap="square" rtlCol="0">
            <a:spAutoFit/>
          </a:bodyPr>
          <a:lstStyle/>
          <a:p>
            <a:r>
              <a:rPr lang="en-GB" b="1" dirty="0">
                <a:solidFill>
                  <a:srgbClr val="FF0000"/>
                </a:solidFill>
              </a:rPr>
              <a:t>2</a:t>
            </a:r>
          </a:p>
        </p:txBody>
      </p:sp>
      <p:sp>
        <p:nvSpPr>
          <p:cNvPr id="16" name="TextBox 15">
            <a:extLst>
              <a:ext uri="{FF2B5EF4-FFF2-40B4-BE49-F238E27FC236}">
                <a16:creationId xmlns:a16="http://schemas.microsoft.com/office/drawing/2014/main" id="{C8189A2A-B207-12FC-AFCF-6C2A55459291}"/>
              </a:ext>
            </a:extLst>
          </p:cNvPr>
          <p:cNvSpPr txBox="1"/>
          <p:nvPr/>
        </p:nvSpPr>
        <p:spPr>
          <a:xfrm>
            <a:off x="3493621" y="4289346"/>
            <a:ext cx="413657" cy="369332"/>
          </a:xfrm>
          <a:prstGeom prst="rect">
            <a:avLst/>
          </a:prstGeom>
          <a:noFill/>
        </p:spPr>
        <p:txBody>
          <a:bodyPr wrap="square" rtlCol="0">
            <a:spAutoFit/>
          </a:bodyPr>
          <a:lstStyle/>
          <a:p>
            <a:r>
              <a:rPr lang="en-GB" b="1" dirty="0">
                <a:solidFill>
                  <a:srgbClr val="FF0000"/>
                </a:solidFill>
              </a:rPr>
              <a:t>3</a:t>
            </a:r>
          </a:p>
        </p:txBody>
      </p:sp>
      <p:sp>
        <p:nvSpPr>
          <p:cNvPr id="17" name="Rectangle 16">
            <a:extLst>
              <a:ext uri="{FF2B5EF4-FFF2-40B4-BE49-F238E27FC236}">
                <a16:creationId xmlns:a16="http://schemas.microsoft.com/office/drawing/2014/main" id="{C3517272-DE07-5827-98F7-0FE0DAEFE8E1}"/>
              </a:ext>
            </a:extLst>
          </p:cNvPr>
          <p:cNvSpPr/>
          <p:nvPr/>
        </p:nvSpPr>
        <p:spPr>
          <a:xfrm>
            <a:off x="7837714" y="2062739"/>
            <a:ext cx="629440" cy="13307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5EDBB5-9278-0083-9ABC-A696D317D6C3}"/>
              </a:ext>
            </a:extLst>
          </p:cNvPr>
          <p:cNvSpPr txBox="1"/>
          <p:nvPr/>
        </p:nvSpPr>
        <p:spPr>
          <a:xfrm>
            <a:off x="8431603" y="1755522"/>
            <a:ext cx="413657" cy="369332"/>
          </a:xfrm>
          <a:prstGeom prst="rect">
            <a:avLst/>
          </a:prstGeom>
          <a:noFill/>
        </p:spPr>
        <p:txBody>
          <a:bodyPr wrap="square" rtlCol="0">
            <a:spAutoFit/>
          </a:bodyPr>
          <a:lstStyle/>
          <a:p>
            <a:r>
              <a:rPr lang="en-GB" b="1" dirty="0">
                <a:solidFill>
                  <a:srgbClr val="FF0000"/>
                </a:solidFill>
              </a:rPr>
              <a:t>4</a:t>
            </a:r>
          </a:p>
        </p:txBody>
      </p:sp>
      <p:sp>
        <p:nvSpPr>
          <p:cNvPr id="19" name="Rectangle 18">
            <a:extLst>
              <a:ext uri="{FF2B5EF4-FFF2-40B4-BE49-F238E27FC236}">
                <a16:creationId xmlns:a16="http://schemas.microsoft.com/office/drawing/2014/main" id="{210D7177-C0EF-1001-6C3B-D79C0CE28C9F}"/>
              </a:ext>
            </a:extLst>
          </p:cNvPr>
          <p:cNvSpPr/>
          <p:nvPr/>
        </p:nvSpPr>
        <p:spPr>
          <a:xfrm>
            <a:off x="7846668" y="3657663"/>
            <a:ext cx="629440" cy="16981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8484377-88E4-8D00-A364-25118C54DEBB}"/>
              </a:ext>
            </a:extLst>
          </p:cNvPr>
          <p:cNvSpPr/>
          <p:nvPr/>
        </p:nvSpPr>
        <p:spPr>
          <a:xfrm>
            <a:off x="7844737" y="5355770"/>
            <a:ext cx="629440" cy="886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75BE69B-7A3E-D1FA-B51B-9C9322519DFE}"/>
              </a:ext>
            </a:extLst>
          </p:cNvPr>
          <p:cNvSpPr txBox="1"/>
          <p:nvPr/>
        </p:nvSpPr>
        <p:spPr>
          <a:xfrm>
            <a:off x="8413960" y="3349000"/>
            <a:ext cx="413657" cy="369332"/>
          </a:xfrm>
          <a:prstGeom prst="rect">
            <a:avLst/>
          </a:prstGeom>
          <a:noFill/>
        </p:spPr>
        <p:txBody>
          <a:bodyPr wrap="square" rtlCol="0">
            <a:spAutoFit/>
          </a:bodyPr>
          <a:lstStyle/>
          <a:p>
            <a:r>
              <a:rPr lang="en-GB" b="1" dirty="0">
                <a:solidFill>
                  <a:srgbClr val="FF0000"/>
                </a:solidFill>
              </a:rPr>
              <a:t>5</a:t>
            </a:r>
          </a:p>
        </p:txBody>
      </p:sp>
      <p:sp>
        <p:nvSpPr>
          <p:cNvPr id="22" name="TextBox 21">
            <a:extLst>
              <a:ext uri="{FF2B5EF4-FFF2-40B4-BE49-F238E27FC236}">
                <a16:creationId xmlns:a16="http://schemas.microsoft.com/office/drawing/2014/main" id="{63E240FB-D5DE-9290-38C1-979226FCD8FC}"/>
              </a:ext>
            </a:extLst>
          </p:cNvPr>
          <p:cNvSpPr txBox="1"/>
          <p:nvPr/>
        </p:nvSpPr>
        <p:spPr>
          <a:xfrm>
            <a:off x="7543390" y="5922194"/>
            <a:ext cx="413657" cy="369332"/>
          </a:xfrm>
          <a:prstGeom prst="rect">
            <a:avLst/>
          </a:prstGeom>
          <a:noFill/>
        </p:spPr>
        <p:txBody>
          <a:bodyPr wrap="square" rtlCol="0">
            <a:spAutoFit/>
          </a:bodyPr>
          <a:lstStyle/>
          <a:p>
            <a:r>
              <a:rPr lang="en-GB" b="1" dirty="0">
                <a:solidFill>
                  <a:srgbClr val="FF0000"/>
                </a:solidFill>
              </a:rPr>
              <a:t>6</a:t>
            </a:r>
          </a:p>
        </p:txBody>
      </p:sp>
    </p:spTree>
    <p:extLst>
      <p:ext uri="{BB962C8B-B14F-4D97-AF65-F5344CB8AC3E}">
        <p14:creationId xmlns:p14="http://schemas.microsoft.com/office/powerpoint/2010/main" val="244267441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6.3.3 Types d'états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5409413"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LE BILAN DE L'ENTREPRISE</a:t>
            </a:r>
          </a:p>
          <a:p>
            <a:pPr>
              <a:lnSpc>
                <a:spcPct val="100000"/>
              </a:lnSpc>
            </a:pPr>
            <a:r>
              <a:rPr lang="en-US" sz="2000" dirty="0">
                <a:latin typeface="Open Sans" panose="020B0606030504020204"/>
              </a:rPr>
              <a:t>Un bilan est souvent décrit comme un "instantané" de la situation financière d'une entreprise à une date donnée. </a:t>
            </a:r>
          </a:p>
          <a:p>
            <a:pPr>
              <a:lnSpc>
                <a:spcPct val="100000"/>
              </a:lnSpc>
            </a:pPr>
            <a:r>
              <a:rPr lang="en-US" sz="2000" dirty="0">
                <a:latin typeface="Open Sans" panose="020B0606030504020204"/>
              </a:rPr>
              <a:t>Il résume ce qu'une entreprise possède, ses actifs, et ce qu'elle doit, ses passifs.</a:t>
            </a:r>
          </a:p>
          <a:p>
            <a:pPr>
              <a:lnSpc>
                <a:spcPct val="100000"/>
              </a:lnSpc>
            </a:pPr>
            <a:r>
              <a:rPr lang="en-US" sz="2000" dirty="0">
                <a:latin typeface="Open Sans" panose="020B0606030504020204"/>
              </a:rPr>
              <a:t>Équation du bilan : </a:t>
            </a:r>
          </a:p>
          <a:p>
            <a:pPr marL="0" indent="0">
              <a:lnSpc>
                <a:spcPct val="100000"/>
              </a:lnSpc>
              <a:buNone/>
            </a:pPr>
            <a:r>
              <a:rPr lang="en-US" sz="2000" i="1" dirty="0">
                <a:latin typeface="Open Sans" panose="020B0606030504020204"/>
              </a:rPr>
              <a:t>	Actif = Passif + Capitaux propres</a:t>
            </a:r>
          </a:p>
          <a:p>
            <a:endParaRPr lang="en-US" sz="2400" dirty="0"/>
          </a:p>
        </p:txBody>
      </p:sp>
      <p:pic>
        <p:nvPicPr>
          <p:cNvPr id="7" name="Google Shape;216;p17">
            <a:extLst>
              <a:ext uri="{FF2B5EF4-FFF2-40B4-BE49-F238E27FC236}">
                <a16:creationId xmlns:a16="http://schemas.microsoft.com/office/drawing/2014/main" id="{8F15ED87-0498-4A21-BB8B-2C05AE7F690A}"/>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40000"/>
                    </a14:imgEffect>
                  </a14:imgLayer>
                </a14:imgProps>
              </a:ext>
            </a:extLst>
          </a:blip>
          <a:srcRect/>
          <a:stretch/>
        </p:blipFill>
        <p:spPr>
          <a:xfrm>
            <a:off x="6296628" y="1795780"/>
            <a:ext cx="5347503" cy="3922114"/>
          </a:xfrm>
          <a:prstGeom prst="rect">
            <a:avLst/>
          </a:prstGeom>
          <a:noFill/>
          <a:ln>
            <a:noFill/>
          </a:ln>
        </p:spPr>
      </p:pic>
    </p:spTree>
    <p:extLst>
      <p:ext uri="{BB962C8B-B14F-4D97-AF65-F5344CB8AC3E}">
        <p14:creationId xmlns:p14="http://schemas.microsoft.com/office/powerpoint/2010/main" val="1490788366"/>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6.3.4 Types d'états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Exemple de bilan</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4">
            <a:alphaModFix/>
          </a:blip>
          <a:srcRect/>
          <a:stretch/>
        </p:blipFill>
        <p:spPr>
          <a:xfrm>
            <a:off x="3356658" y="1342929"/>
            <a:ext cx="8046157" cy="4948597"/>
          </a:xfrm>
          <a:prstGeom prst="rect">
            <a:avLst/>
          </a:prstGeom>
          <a:noFill/>
          <a:ln>
            <a:noFill/>
          </a:ln>
        </p:spPr>
      </p:pic>
      <p:sp>
        <p:nvSpPr>
          <p:cNvPr id="4" name="Rectangle 3">
            <a:extLst>
              <a:ext uri="{FF2B5EF4-FFF2-40B4-BE49-F238E27FC236}">
                <a16:creationId xmlns:a16="http://schemas.microsoft.com/office/drawing/2014/main" id="{22422F00-28CE-7224-FDD2-B43BAE2D6565}"/>
              </a:ext>
            </a:extLst>
          </p:cNvPr>
          <p:cNvSpPr/>
          <p:nvPr/>
        </p:nvSpPr>
        <p:spPr>
          <a:xfrm>
            <a:off x="5823856" y="4800600"/>
            <a:ext cx="511629" cy="14582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C369170-D7FB-8327-6BE4-568348E7D5A6}"/>
              </a:ext>
            </a:extLst>
          </p:cNvPr>
          <p:cNvSpPr/>
          <p:nvPr/>
        </p:nvSpPr>
        <p:spPr>
          <a:xfrm>
            <a:off x="5823856" y="3178628"/>
            <a:ext cx="511629" cy="2394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993273-0593-5FC6-C23A-230875E2C5EE}"/>
              </a:ext>
            </a:extLst>
          </p:cNvPr>
          <p:cNvSpPr/>
          <p:nvPr/>
        </p:nvSpPr>
        <p:spPr>
          <a:xfrm>
            <a:off x="5823856" y="1820444"/>
            <a:ext cx="511629" cy="400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4D70C8C-D4B8-109D-225F-C58347ABDBB0}"/>
              </a:ext>
            </a:extLst>
          </p:cNvPr>
          <p:cNvSpPr/>
          <p:nvPr/>
        </p:nvSpPr>
        <p:spPr>
          <a:xfrm>
            <a:off x="5823855" y="2939598"/>
            <a:ext cx="511629" cy="23948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B1B896D-55B6-BAA8-6CDC-40E7D3F393D3}"/>
              </a:ext>
            </a:extLst>
          </p:cNvPr>
          <p:cNvSpPr/>
          <p:nvPr/>
        </p:nvSpPr>
        <p:spPr>
          <a:xfrm>
            <a:off x="5823855" y="2570706"/>
            <a:ext cx="511629" cy="368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960EC81-9A1A-2F1C-6B3F-40A316E7AFA3}"/>
              </a:ext>
            </a:extLst>
          </p:cNvPr>
          <p:cNvSpPr txBox="1"/>
          <p:nvPr/>
        </p:nvSpPr>
        <p:spPr>
          <a:xfrm>
            <a:off x="5537471" y="4722114"/>
            <a:ext cx="412102" cy="369332"/>
          </a:xfrm>
          <a:prstGeom prst="rect">
            <a:avLst/>
          </a:prstGeom>
          <a:noFill/>
        </p:spPr>
        <p:txBody>
          <a:bodyPr wrap="square" rtlCol="0">
            <a:spAutoFit/>
          </a:bodyPr>
          <a:lstStyle/>
          <a:p>
            <a:r>
              <a:rPr lang="en-GB" b="1" dirty="0">
                <a:solidFill>
                  <a:srgbClr val="FF0000"/>
                </a:solidFill>
              </a:rPr>
              <a:t>1</a:t>
            </a:r>
          </a:p>
        </p:txBody>
      </p:sp>
      <p:sp>
        <p:nvSpPr>
          <p:cNvPr id="17" name="TextBox 16">
            <a:extLst>
              <a:ext uri="{FF2B5EF4-FFF2-40B4-BE49-F238E27FC236}">
                <a16:creationId xmlns:a16="http://schemas.microsoft.com/office/drawing/2014/main" id="{332597EE-B176-07CC-D53B-3182C6F4DECE}"/>
              </a:ext>
            </a:extLst>
          </p:cNvPr>
          <p:cNvSpPr txBox="1"/>
          <p:nvPr/>
        </p:nvSpPr>
        <p:spPr>
          <a:xfrm>
            <a:off x="5537471" y="1758678"/>
            <a:ext cx="412102" cy="369332"/>
          </a:xfrm>
          <a:prstGeom prst="rect">
            <a:avLst/>
          </a:prstGeom>
          <a:noFill/>
        </p:spPr>
        <p:txBody>
          <a:bodyPr wrap="square" rtlCol="0">
            <a:spAutoFit/>
          </a:bodyPr>
          <a:lstStyle/>
          <a:p>
            <a:r>
              <a:rPr lang="en-GB" b="1" dirty="0">
                <a:solidFill>
                  <a:srgbClr val="FF0000"/>
                </a:solidFill>
              </a:rPr>
              <a:t>3</a:t>
            </a:r>
          </a:p>
        </p:txBody>
      </p:sp>
      <p:sp>
        <p:nvSpPr>
          <p:cNvPr id="18" name="TextBox 17">
            <a:extLst>
              <a:ext uri="{FF2B5EF4-FFF2-40B4-BE49-F238E27FC236}">
                <a16:creationId xmlns:a16="http://schemas.microsoft.com/office/drawing/2014/main" id="{B4B2674A-8762-1D7B-8B79-38D5B1E4BE22}"/>
              </a:ext>
            </a:extLst>
          </p:cNvPr>
          <p:cNvSpPr txBox="1"/>
          <p:nvPr/>
        </p:nvSpPr>
        <p:spPr>
          <a:xfrm>
            <a:off x="5205702" y="2891605"/>
            <a:ext cx="412102" cy="369332"/>
          </a:xfrm>
          <a:prstGeom prst="rect">
            <a:avLst/>
          </a:prstGeom>
          <a:noFill/>
        </p:spPr>
        <p:txBody>
          <a:bodyPr wrap="square" rtlCol="0">
            <a:spAutoFit/>
          </a:bodyPr>
          <a:lstStyle/>
          <a:p>
            <a:r>
              <a:rPr lang="en-GB" b="1" dirty="0">
                <a:solidFill>
                  <a:srgbClr val="FF0000"/>
                </a:solidFill>
              </a:rPr>
              <a:t>2</a:t>
            </a:r>
          </a:p>
        </p:txBody>
      </p:sp>
      <p:sp>
        <p:nvSpPr>
          <p:cNvPr id="19" name="TextBox 18">
            <a:extLst>
              <a:ext uri="{FF2B5EF4-FFF2-40B4-BE49-F238E27FC236}">
                <a16:creationId xmlns:a16="http://schemas.microsoft.com/office/drawing/2014/main" id="{89A54775-F23E-C004-7051-F8C540D67558}"/>
              </a:ext>
            </a:extLst>
          </p:cNvPr>
          <p:cNvSpPr txBox="1"/>
          <p:nvPr/>
        </p:nvSpPr>
        <p:spPr>
          <a:xfrm>
            <a:off x="5548356" y="2902491"/>
            <a:ext cx="412102" cy="369332"/>
          </a:xfrm>
          <a:prstGeom prst="rect">
            <a:avLst/>
          </a:prstGeom>
          <a:noFill/>
        </p:spPr>
        <p:txBody>
          <a:bodyPr wrap="square" rtlCol="0">
            <a:spAutoFit/>
          </a:bodyPr>
          <a:lstStyle/>
          <a:p>
            <a:r>
              <a:rPr lang="en-GB" b="1" dirty="0">
                <a:solidFill>
                  <a:schemeClr val="accent6"/>
                </a:solidFill>
              </a:rPr>
              <a:t>4</a:t>
            </a:r>
          </a:p>
        </p:txBody>
      </p:sp>
      <p:cxnSp>
        <p:nvCxnSpPr>
          <p:cNvPr id="21" name="Straight Arrow Connector 20">
            <a:extLst>
              <a:ext uri="{FF2B5EF4-FFF2-40B4-BE49-F238E27FC236}">
                <a16:creationId xmlns:a16="http://schemas.microsoft.com/office/drawing/2014/main" id="{3E809096-0374-376A-4737-50F294F92912}"/>
              </a:ext>
            </a:extLst>
          </p:cNvPr>
          <p:cNvCxnSpPr>
            <a:cxnSpLocks/>
          </p:cNvCxnSpPr>
          <p:nvPr/>
        </p:nvCxnSpPr>
        <p:spPr>
          <a:xfrm flipV="1">
            <a:off x="5470601" y="2755152"/>
            <a:ext cx="331482" cy="2388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5D8EE3-74D2-FF2A-B65B-F9748A1B16A7}"/>
              </a:ext>
            </a:extLst>
          </p:cNvPr>
          <p:cNvCxnSpPr>
            <a:cxnSpLocks/>
          </p:cNvCxnSpPr>
          <p:nvPr/>
        </p:nvCxnSpPr>
        <p:spPr>
          <a:xfrm>
            <a:off x="5448828" y="3208992"/>
            <a:ext cx="305579" cy="89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64128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6.3.5 Types d'états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Exemple de bilan</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4">
            <a:alphaModFix/>
          </a:blip>
          <a:srcRect/>
          <a:stretch/>
        </p:blipFill>
        <p:spPr>
          <a:xfrm>
            <a:off x="3356658" y="1342929"/>
            <a:ext cx="8046157" cy="4948597"/>
          </a:xfrm>
          <a:prstGeom prst="rect">
            <a:avLst/>
          </a:prstGeom>
          <a:noFill/>
          <a:ln>
            <a:noFill/>
          </a:ln>
        </p:spPr>
      </p:pic>
      <p:sp>
        <p:nvSpPr>
          <p:cNvPr id="4" name="Rectangle 3">
            <a:extLst>
              <a:ext uri="{FF2B5EF4-FFF2-40B4-BE49-F238E27FC236}">
                <a16:creationId xmlns:a16="http://schemas.microsoft.com/office/drawing/2014/main" id="{AFC94235-A81B-47B4-1F4E-DF356CDE765A}"/>
              </a:ext>
            </a:extLst>
          </p:cNvPr>
          <p:cNvSpPr/>
          <p:nvPr/>
        </p:nvSpPr>
        <p:spPr>
          <a:xfrm>
            <a:off x="6335486" y="1817914"/>
            <a:ext cx="576943" cy="1369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F3A222-B1A1-BEA6-7217-F33B1BD143C2}"/>
              </a:ext>
            </a:extLst>
          </p:cNvPr>
          <p:cNvSpPr/>
          <p:nvPr/>
        </p:nvSpPr>
        <p:spPr>
          <a:xfrm>
            <a:off x="6346373" y="3176102"/>
            <a:ext cx="576943" cy="444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8D11B3A-A566-5D9A-314B-5CB9E18B5BF6}"/>
              </a:ext>
            </a:extLst>
          </p:cNvPr>
          <p:cNvSpPr/>
          <p:nvPr/>
        </p:nvSpPr>
        <p:spPr>
          <a:xfrm>
            <a:off x="6346373" y="3599634"/>
            <a:ext cx="576943" cy="264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34D06FFC-98C8-8755-8C26-17596F930EFD}"/>
              </a:ext>
            </a:extLst>
          </p:cNvPr>
          <p:cNvSpPr txBox="1"/>
          <p:nvPr/>
        </p:nvSpPr>
        <p:spPr>
          <a:xfrm>
            <a:off x="6052456" y="1905576"/>
            <a:ext cx="272143" cy="369332"/>
          </a:xfrm>
          <a:prstGeom prst="rect">
            <a:avLst/>
          </a:prstGeom>
          <a:noFill/>
        </p:spPr>
        <p:txBody>
          <a:bodyPr wrap="square" rtlCol="0">
            <a:spAutoFit/>
          </a:bodyPr>
          <a:lstStyle/>
          <a:p>
            <a:r>
              <a:rPr lang="en-GB" b="1" dirty="0">
                <a:solidFill>
                  <a:srgbClr val="FF0000"/>
                </a:solidFill>
              </a:rPr>
              <a:t>1</a:t>
            </a:r>
          </a:p>
        </p:txBody>
      </p:sp>
      <p:sp>
        <p:nvSpPr>
          <p:cNvPr id="16" name="TextBox 15">
            <a:extLst>
              <a:ext uri="{FF2B5EF4-FFF2-40B4-BE49-F238E27FC236}">
                <a16:creationId xmlns:a16="http://schemas.microsoft.com/office/drawing/2014/main" id="{0EE63A06-97B9-033E-0365-28602CB1CBCB}"/>
              </a:ext>
            </a:extLst>
          </p:cNvPr>
          <p:cNvSpPr txBox="1"/>
          <p:nvPr/>
        </p:nvSpPr>
        <p:spPr>
          <a:xfrm>
            <a:off x="6096000" y="3311096"/>
            <a:ext cx="272143" cy="369332"/>
          </a:xfrm>
          <a:prstGeom prst="rect">
            <a:avLst/>
          </a:prstGeom>
          <a:noFill/>
        </p:spPr>
        <p:txBody>
          <a:bodyPr wrap="square" rtlCol="0">
            <a:spAutoFit/>
          </a:bodyPr>
          <a:lstStyle/>
          <a:p>
            <a:r>
              <a:rPr lang="en-GB" b="1" dirty="0">
                <a:solidFill>
                  <a:srgbClr val="FF0000"/>
                </a:solidFill>
              </a:rPr>
              <a:t>2</a:t>
            </a:r>
          </a:p>
        </p:txBody>
      </p:sp>
      <p:sp>
        <p:nvSpPr>
          <p:cNvPr id="17" name="TextBox 16">
            <a:extLst>
              <a:ext uri="{FF2B5EF4-FFF2-40B4-BE49-F238E27FC236}">
                <a16:creationId xmlns:a16="http://schemas.microsoft.com/office/drawing/2014/main" id="{623F6DB7-44E5-C52C-EB64-6A3F27863F5F}"/>
              </a:ext>
            </a:extLst>
          </p:cNvPr>
          <p:cNvSpPr txBox="1"/>
          <p:nvPr/>
        </p:nvSpPr>
        <p:spPr>
          <a:xfrm>
            <a:off x="6128656" y="3495762"/>
            <a:ext cx="206829" cy="369332"/>
          </a:xfrm>
          <a:prstGeom prst="rect">
            <a:avLst/>
          </a:prstGeom>
          <a:noFill/>
        </p:spPr>
        <p:txBody>
          <a:bodyPr wrap="square" rtlCol="0">
            <a:spAutoFit/>
          </a:bodyPr>
          <a:lstStyle/>
          <a:p>
            <a:r>
              <a:rPr lang="en-GB" b="1" dirty="0">
                <a:solidFill>
                  <a:srgbClr val="FF0000"/>
                </a:solidFill>
              </a:rPr>
              <a:t>3</a:t>
            </a:r>
          </a:p>
        </p:txBody>
      </p:sp>
      <p:sp>
        <p:nvSpPr>
          <p:cNvPr id="18" name="Rectangle 17">
            <a:extLst>
              <a:ext uri="{FF2B5EF4-FFF2-40B4-BE49-F238E27FC236}">
                <a16:creationId xmlns:a16="http://schemas.microsoft.com/office/drawing/2014/main" id="{CF34D257-2A9D-F990-FB82-C399B3D4D151}"/>
              </a:ext>
            </a:extLst>
          </p:cNvPr>
          <p:cNvSpPr/>
          <p:nvPr/>
        </p:nvSpPr>
        <p:spPr>
          <a:xfrm>
            <a:off x="6335486" y="3839166"/>
            <a:ext cx="576943" cy="9614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2ACC6DF-6FFC-358A-A22E-2852898CD2C7}"/>
              </a:ext>
            </a:extLst>
          </p:cNvPr>
          <p:cNvSpPr/>
          <p:nvPr/>
        </p:nvSpPr>
        <p:spPr>
          <a:xfrm>
            <a:off x="6346372" y="4800600"/>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6A4FB9F-47CD-E700-A441-C7308C14E348}"/>
              </a:ext>
            </a:extLst>
          </p:cNvPr>
          <p:cNvSpPr/>
          <p:nvPr/>
        </p:nvSpPr>
        <p:spPr>
          <a:xfrm>
            <a:off x="6335485" y="5240700"/>
            <a:ext cx="576943" cy="615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EF6E3B-11C2-24F9-BDBE-A8E0E96CD292}"/>
              </a:ext>
            </a:extLst>
          </p:cNvPr>
          <p:cNvSpPr/>
          <p:nvPr/>
        </p:nvSpPr>
        <p:spPr>
          <a:xfrm>
            <a:off x="6346372" y="5837872"/>
            <a:ext cx="576943" cy="440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9B38B25-E628-0824-9A83-698EB7F65522}"/>
              </a:ext>
            </a:extLst>
          </p:cNvPr>
          <p:cNvSpPr txBox="1"/>
          <p:nvPr/>
        </p:nvSpPr>
        <p:spPr>
          <a:xfrm>
            <a:off x="6070096" y="3858776"/>
            <a:ext cx="206829" cy="369332"/>
          </a:xfrm>
          <a:prstGeom prst="rect">
            <a:avLst/>
          </a:prstGeom>
          <a:noFill/>
        </p:spPr>
        <p:txBody>
          <a:bodyPr wrap="square" rtlCol="0">
            <a:spAutoFit/>
          </a:bodyPr>
          <a:lstStyle/>
          <a:p>
            <a:r>
              <a:rPr lang="en-GB" b="1" dirty="0">
                <a:solidFill>
                  <a:srgbClr val="FF0000"/>
                </a:solidFill>
              </a:rPr>
              <a:t>4</a:t>
            </a:r>
          </a:p>
        </p:txBody>
      </p:sp>
      <p:sp>
        <p:nvSpPr>
          <p:cNvPr id="23" name="TextBox 22">
            <a:extLst>
              <a:ext uri="{FF2B5EF4-FFF2-40B4-BE49-F238E27FC236}">
                <a16:creationId xmlns:a16="http://schemas.microsoft.com/office/drawing/2014/main" id="{84B46134-3948-2B33-85D1-9D77F915DB7F}"/>
              </a:ext>
            </a:extLst>
          </p:cNvPr>
          <p:cNvSpPr txBox="1"/>
          <p:nvPr/>
        </p:nvSpPr>
        <p:spPr>
          <a:xfrm>
            <a:off x="6128656" y="4747260"/>
            <a:ext cx="206829" cy="369332"/>
          </a:xfrm>
          <a:prstGeom prst="rect">
            <a:avLst/>
          </a:prstGeom>
          <a:noFill/>
        </p:spPr>
        <p:txBody>
          <a:bodyPr wrap="square" rtlCol="0">
            <a:spAutoFit/>
          </a:bodyPr>
          <a:lstStyle/>
          <a:p>
            <a:r>
              <a:rPr lang="en-GB" b="1" dirty="0">
                <a:solidFill>
                  <a:srgbClr val="FF0000"/>
                </a:solidFill>
              </a:rPr>
              <a:t>5</a:t>
            </a:r>
          </a:p>
        </p:txBody>
      </p:sp>
      <p:sp>
        <p:nvSpPr>
          <p:cNvPr id="24" name="TextBox 23">
            <a:extLst>
              <a:ext uri="{FF2B5EF4-FFF2-40B4-BE49-F238E27FC236}">
                <a16:creationId xmlns:a16="http://schemas.microsoft.com/office/drawing/2014/main" id="{6BC59808-6466-5064-1864-9C2E684F93BD}"/>
              </a:ext>
            </a:extLst>
          </p:cNvPr>
          <p:cNvSpPr txBox="1"/>
          <p:nvPr/>
        </p:nvSpPr>
        <p:spPr>
          <a:xfrm>
            <a:off x="6117769" y="5330405"/>
            <a:ext cx="206829" cy="369332"/>
          </a:xfrm>
          <a:prstGeom prst="rect">
            <a:avLst/>
          </a:prstGeom>
          <a:noFill/>
        </p:spPr>
        <p:txBody>
          <a:bodyPr wrap="square" rtlCol="0">
            <a:spAutoFit/>
          </a:bodyPr>
          <a:lstStyle/>
          <a:p>
            <a:r>
              <a:rPr lang="en-GB" b="1" dirty="0">
                <a:solidFill>
                  <a:srgbClr val="FF0000"/>
                </a:solidFill>
              </a:rPr>
              <a:t>6</a:t>
            </a:r>
          </a:p>
        </p:txBody>
      </p:sp>
      <p:sp>
        <p:nvSpPr>
          <p:cNvPr id="25" name="TextBox 24">
            <a:extLst>
              <a:ext uri="{FF2B5EF4-FFF2-40B4-BE49-F238E27FC236}">
                <a16:creationId xmlns:a16="http://schemas.microsoft.com/office/drawing/2014/main" id="{363B0E00-60AC-53C6-E3E9-48ECC92A25D4}"/>
              </a:ext>
            </a:extLst>
          </p:cNvPr>
          <p:cNvSpPr txBox="1"/>
          <p:nvPr/>
        </p:nvSpPr>
        <p:spPr>
          <a:xfrm>
            <a:off x="6117769" y="5935578"/>
            <a:ext cx="206829" cy="369332"/>
          </a:xfrm>
          <a:prstGeom prst="rect">
            <a:avLst/>
          </a:prstGeom>
          <a:noFill/>
        </p:spPr>
        <p:txBody>
          <a:bodyPr wrap="square" rtlCol="0">
            <a:spAutoFit/>
          </a:bodyPr>
          <a:lstStyle/>
          <a:p>
            <a:r>
              <a:rPr lang="en-GB" b="1" dirty="0">
                <a:solidFill>
                  <a:srgbClr val="FF0000"/>
                </a:solidFill>
              </a:rPr>
              <a:t>7</a:t>
            </a:r>
          </a:p>
        </p:txBody>
      </p:sp>
    </p:spTree>
    <p:extLst>
      <p:ext uri="{BB962C8B-B14F-4D97-AF65-F5344CB8AC3E}">
        <p14:creationId xmlns:p14="http://schemas.microsoft.com/office/powerpoint/2010/main" val="1265848951"/>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6.4.1 Types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de </a:t>
            </a:r>
            <a:r>
              <a:rPr lang="en-ZA" sz="2000" b="1" dirty="0">
                <a:solidFill>
                  <a:schemeClr val="accent1">
                    <a:lumMod val="60000"/>
                    <a:lumOff val="40000"/>
                  </a:schemeClr>
                </a:solidFill>
                <a:latin typeface="Open Sans"/>
                <a:ea typeface="+mn-lt"/>
                <a:cs typeface="+mn-lt"/>
              </a:rPr>
              <a:t>ratios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financiers sélectionnés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31602"/>
            <a:ext cx="10515600" cy="3974475"/>
          </a:xfrm>
        </p:spPr>
        <p:txBody>
          <a:bodyPr vert="horz" lIns="91440" tIns="45720" rIns="91440" bIns="45720" rtlCol="0" anchor="t">
            <a:normAutofit/>
          </a:bodyPr>
          <a:lstStyle/>
          <a:p>
            <a:pPr marL="0" indent="0">
              <a:lnSpc>
                <a:spcPct val="100000"/>
              </a:lnSpc>
              <a:buNone/>
            </a:pPr>
            <a:r>
              <a:rPr lang="en-US" sz="2000" dirty="0">
                <a:latin typeface="Open Sans" panose="020B0606030504020204"/>
              </a:rPr>
              <a:t>FINPLAN génère un certain nombre de ratios financiers. Nous allons en expliquer 3 :</a:t>
            </a:r>
          </a:p>
          <a:p>
            <a:pPr marL="0" indent="0">
              <a:lnSpc>
                <a:spcPct val="100000"/>
              </a:lnSpc>
              <a:buNone/>
            </a:pPr>
            <a:endParaRPr lang="en-US" sz="2000" dirty="0">
              <a:latin typeface="Open Sans" panose="020B0606030504020204"/>
            </a:endParaRPr>
          </a:p>
          <a:p>
            <a:pPr marL="914400" lvl="1" indent="-457200">
              <a:lnSpc>
                <a:spcPct val="100000"/>
              </a:lnSpc>
              <a:buFont typeface="+mj-lt"/>
              <a:buAutoNum type="arabicPeriod"/>
            </a:pPr>
            <a:r>
              <a:rPr lang="en-US" sz="2000" b="1" dirty="0">
                <a:latin typeface="Open Sans" panose="020B0606030504020204"/>
              </a:rPr>
              <a:t>L'effet de levier</a:t>
            </a:r>
          </a:p>
          <a:p>
            <a:pPr marL="914400" lvl="1" indent="-457200">
              <a:lnSpc>
                <a:spcPct val="100000"/>
              </a:lnSpc>
              <a:buAutoNum type="arabicPeriod"/>
            </a:pPr>
            <a:r>
              <a:rPr lang="en-US" sz="2000" b="1" dirty="0">
                <a:latin typeface="Open Sans" panose="020B0606030504020204"/>
              </a:rPr>
              <a:t>Ratio de couverture du service de la </a:t>
            </a:r>
            <a:r>
              <a:rPr lang="en-US" sz="2000" b="1" dirty="0" err="1">
                <a:latin typeface="Open Sans" panose="020B0606030504020204"/>
              </a:rPr>
              <a:t>dette</a:t>
            </a:r>
            <a:r>
              <a:rPr lang="en-US" sz="2000" b="1" dirty="0">
                <a:latin typeface="Open Sans" panose="020B0606030504020204"/>
              </a:rPr>
              <a:t> (RCSD)</a:t>
            </a:r>
          </a:p>
          <a:p>
            <a:pPr marL="914400" lvl="1" indent="-457200">
              <a:lnSpc>
                <a:spcPct val="100000"/>
              </a:lnSpc>
              <a:buFont typeface="+mj-lt"/>
              <a:buAutoNum type="arabicPeriod"/>
            </a:pPr>
            <a:r>
              <a:rPr lang="en-US" sz="2000" b="1" dirty="0">
                <a:latin typeface="Open Sans" panose="020B0606030504020204"/>
              </a:rPr>
              <a:t>Ratio de risque de change</a:t>
            </a:r>
          </a:p>
          <a:p>
            <a:endParaRPr lang="en-US" sz="2400" dirty="0"/>
          </a:p>
        </p:txBody>
      </p:sp>
      <p:pic>
        <p:nvPicPr>
          <p:cNvPr id="7" name="Picture 6" descr="A calculator and a few coins&#10;&#10;Description automatically generated with medium confidence">
            <a:extLst>
              <a:ext uri="{FF2B5EF4-FFF2-40B4-BE49-F238E27FC236}">
                <a16:creationId xmlns:a16="http://schemas.microsoft.com/office/drawing/2014/main" id="{6159E496-EBB4-4353-82B7-C79523F2D6A5}"/>
              </a:ext>
            </a:extLst>
          </p:cNvPr>
          <p:cNvPicPr>
            <a:picLocks noChangeAspect="1"/>
          </p:cNvPicPr>
          <p:nvPr/>
        </p:nvPicPr>
        <p:blipFill rotWithShape="1">
          <a:blip r:embed="rId4"/>
          <a:srcRect l="16156" r="18121"/>
          <a:stretch/>
        </p:blipFill>
        <p:spPr>
          <a:xfrm>
            <a:off x="8148862" y="2486526"/>
            <a:ext cx="3627132" cy="3561424"/>
          </a:xfrm>
          <a:prstGeom prst="rect">
            <a:avLst/>
          </a:prstGeom>
        </p:spPr>
      </p:pic>
    </p:spTree>
    <p:extLst>
      <p:ext uri="{BB962C8B-B14F-4D97-AF65-F5344CB8AC3E}">
        <p14:creationId xmlns:p14="http://schemas.microsoft.com/office/powerpoint/2010/main" val="3914630091"/>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6.4.2 Types de ratios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financiers sélectionnés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004123"/>
            <a:ext cx="10515600" cy="3974475"/>
          </a:xfrm>
        </p:spPr>
        <p:txBody>
          <a:bodyPr vert="horz" lIns="91440" tIns="45720" rIns="91440" bIns="45720" rtlCol="0" anchor="t">
            <a:normAutofit/>
          </a:bodyPr>
          <a:lstStyle/>
          <a:p>
            <a:pPr marL="457200" indent="-457200">
              <a:lnSpc>
                <a:spcPct val="100000"/>
              </a:lnSpc>
              <a:buAutoNum type="arabicPeriod"/>
            </a:pPr>
            <a:r>
              <a:rPr lang="en-US" sz="2000" b="1" u="sng" dirty="0">
                <a:latin typeface="Open Sans" panose="020B0606030504020204"/>
              </a:rPr>
              <a:t>LEVERAGE</a:t>
            </a:r>
          </a:p>
          <a:p>
            <a:pPr>
              <a:lnSpc>
                <a:spcPct val="100000"/>
              </a:lnSpc>
            </a:pPr>
            <a:r>
              <a:rPr lang="en-US" sz="2000" dirty="0">
                <a:latin typeface="Open Sans" panose="020B0606030504020204"/>
              </a:rPr>
              <a:t>Ratio d'endettement</a:t>
            </a:r>
          </a:p>
          <a:p>
            <a:pPr>
              <a:lnSpc>
                <a:spcPct val="100000"/>
              </a:lnSpc>
            </a:pPr>
            <a:r>
              <a:rPr lang="en-US" sz="2000" dirty="0">
                <a:latin typeface="Open Sans" panose="020B0606030504020204"/>
              </a:rPr>
              <a:t>Variable d'un projet à l'autre</a:t>
            </a:r>
          </a:p>
          <a:p>
            <a:pPr>
              <a:lnSpc>
                <a:spcPct val="100000"/>
              </a:lnSpc>
            </a:pPr>
            <a:r>
              <a:rPr lang="en-US" sz="2000" dirty="0">
                <a:latin typeface="Open Sans" panose="020B0606030504020204"/>
              </a:rPr>
              <a:t>Commun pour les projets énergétiques (70:30 ou 75:25)</a:t>
            </a:r>
          </a:p>
          <a:p>
            <a:endParaRPr lang="en-US" sz="2400" dirty="0"/>
          </a:p>
        </p:txBody>
      </p:sp>
    </p:spTree>
    <p:extLst>
      <p:ext uri="{BB962C8B-B14F-4D97-AF65-F5344CB8AC3E}">
        <p14:creationId xmlns:p14="http://schemas.microsoft.com/office/powerpoint/2010/main" val="79057540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19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Résultats de l'apprentissage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491797"/>
            <a:ext cx="6217920"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rgbClr val="9DC3E6"/>
                </a:solidFill>
                <a:latin typeface="Open Sans"/>
              </a:rPr>
              <a:t>À la fin de cette conférence, vous serez en mesure de :</a:t>
            </a:r>
            <a:endParaRPr lang="en-US" sz="2000" b="1" dirty="0">
              <a:solidFill>
                <a:srgbClr val="9DC3E6"/>
              </a:solidFill>
              <a:latin typeface="Open Sans"/>
            </a:endParaRPr>
          </a:p>
          <a:p>
            <a:pPr marL="342900" indent="-342900" algn="l">
              <a:lnSpc>
                <a:spcPct val="100000"/>
              </a:lnSpc>
              <a:buAutoNum type="arabicPeriod"/>
            </a:pPr>
            <a:r>
              <a:rPr lang="en-GB" sz="2000" dirty="0">
                <a:latin typeface="Open Sans"/>
              </a:rPr>
              <a:t>OIT1 : </a:t>
            </a:r>
            <a:r>
              <a:rPr lang="en-US" sz="2000" dirty="0">
                <a:latin typeface="Open Sans"/>
              </a:rPr>
              <a:t>définir la dépréciation</a:t>
            </a:r>
          </a:p>
          <a:p>
            <a:pPr marL="342900" indent="-342900" algn="l">
              <a:lnSpc>
                <a:spcPct val="100000"/>
              </a:lnSpc>
              <a:buAutoNum type="arabicPeriod"/>
            </a:pPr>
            <a:r>
              <a:rPr lang="en-US" sz="2000" dirty="0">
                <a:latin typeface="Open Sans"/>
              </a:rPr>
              <a:t>OIT2 : Calculer la dépréciation à l'aide de différentes méthodes</a:t>
            </a:r>
          </a:p>
          <a:p>
            <a:pPr marL="342900" indent="-342900" algn="l">
              <a:lnSpc>
                <a:spcPct val="100000"/>
              </a:lnSpc>
              <a:buAutoNum type="arabicPeriod"/>
            </a:pPr>
            <a:r>
              <a:rPr lang="en-US" sz="2000" dirty="0">
                <a:latin typeface="Open Sans"/>
              </a:rPr>
              <a:t>OIT3 : interpréter les états financiers (tels que le compte de résultat, le tableau des flux de trésorerie et le bilan).</a:t>
            </a:r>
          </a:p>
          <a:p>
            <a:pPr marL="342900" indent="-342900" algn="l">
              <a:lnSpc>
                <a:spcPct val="100000"/>
              </a:lnSpc>
              <a:buAutoNum type="arabicPeriod"/>
            </a:pPr>
            <a:r>
              <a:rPr lang="en-US" sz="2000" dirty="0">
                <a:latin typeface="Open Sans"/>
              </a:rPr>
              <a:t>OIT4 : calculer quelques ratios financiers importants </a:t>
            </a:r>
            <a:endParaRPr lang="en-GB" sz="2000" dirty="0">
              <a:latin typeface="Open Sans"/>
            </a:endParaRPr>
          </a:p>
          <a:p>
            <a:pPr marL="342900" indent="-342900" algn="l">
              <a:lnSpc>
                <a:spcPct val="100000"/>
              </a:lnSpc>
              <a:buFont typeface="Arial" panose="020B0604020202020204" pitchFamily="34" charset="0"/>
              <a:buChar char="•"/>
            </a:pPr>
            <a:endParaRPr lang="en-GB" sz="2000" dirty="0">
              <a:latin typeface="Open Sans"/>
            </a:endParaRPr>
          </a:p>
          <a:p>
            <a:pPr algn="l">
              <a:lnSpc>
                <a:spcPct val="100000"/>
              </a:lnSpc>
            </a:pPr>
            <a:endParaRPr lang="en-GB" sz="2000" dirty="0">
              <a:latin typeface="Open Sans"/>
            </a:endParaRPr>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6.4.3 Types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de </a:t>
            </a:r>
            <a:r>
              <a:rPr lang="en-ZA" sz="2000" b="1" dirty="0">
                <a:solidFill>
                  <a:schemeClr val="accent1">
                    <a:lumMod val="60000"/>
                    <a:lumOff val="40000"/>
                  </a:schemeClr>
                </a:solidFill>
                <a:latin typeface="Open Sans"/>
                <a:ea typeface="+mn-lt"/>
                <a:cs typeface="+mn-lt"/>
              </a:rPr>
              <a:t>ratios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financiers sélectionnés </a:t>
            </a:r>
          </a:p>
        </p:txBody>
      </p:sp>
      <p:sp>
        <p:nvSpPr>
          <p:cNvPr id="4" name="Content Placeholder 3">
            <a:extLst>
              <a:ext uri="{FF2B5EF4-FFF2-40B4-BE49-F238E27FC236}">
                <a16:creationId xmlns:a16="http://schemas.microsoft.com/office/drawing/2014/main" id="{9B7A7557-C919-4AF8-AC67-11211B045A83}"/>
              </a:ext>
            </a:extLst>
          </p:cNvPr>
          <p:cNvSpPr>
            <a:spLocks noGrp="1"/>
          </p:cNvSpPr>
          <p:nvPr>
            <p:ph idx="1"/>
          </p:nvPr>
        </p:nvSpPr>
        <p:spPr>
          <a:xfrm>
            <a:off x="838200" y="1921318"/>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RATIO DE COUVERTURE DU SERVICE DE LA DETTE (RCSD)</a:t>
            </a:r>
          </a:p>
          <a:p>
            <a:pPr>
              <a:lnSpc>
                <a:spcPct val="100000"/>
              </a:lnSpc>
            </a:pPr>
            <a:r>
              <a:rPr lang="en-US" sz="2000" dirty="0">
                <a:latin typeface="Open Sans" panose="020B0606030504020204"/>
              </a:rPr>
              <a:t>Le service de la dette est le paiement en temps voulu des intérêts et du principal et le remboursement du montant de l'obligation.</a:t>
            </a:r>
          </a:p>
          <a:p>
            <a:pPr>
              <a:lnSpc>
                <a:spcPct val="100000"/>
              </a:lnSpc>
            </a:pPr>
            <a:r>
              <a:rPr lang="en-US" sz="2000" dirty="0">
                <a:latin typeface="Open Sans" panose="020B0606030504020204"/>
              </a:rPr>
              <a:t>Formule :</a:t>
            </a:r>
            <a:endParaRPr lang="en-GB" sz="2000" dirty="0">
              <a:latin typeface="Open Sans" panose="020B0606030504020204"/>
            </a:endParaRPr>
          </a:p>
        </p:txBody>
      </p:sp>
      <p:pic>
        <p:nvPicPr>
          <p:cNvPr id="10" name="Google Shape;261;p23">
            <a:extLst>
              <a:ext uri="{FF2B5EF4-FFF2-40B4-BE49-F238E27FC236}">
                <a16:creationId xmlns:a16="http://schemas.microsoft.com/office/drawing/2014/main" id="{4E9B275F-815D-4F4B-B8CA-4A195FFE6D89}"/>
              </a:ext>
            </a:extLst>
          </p:cNvPr>
          <p:cNvPicPr preferRelativeResize="0"/>
          <p:nvPr/>
        </p:nvPicPr>
        <p:blipFill rotWithShape="1">
          <a:blip r:embed="rId4">
            <a:alphaModFix/>
          </a:blip>
          <a:srcRect/>
          <a:stretch/>
        </p:blipFill>
        <p:spPr>
          <a:xfrm>
            <a:off x="964388" y="3429000"/>
            <a:ext cx="2849194" cy="2347118"/>
          </a:xfrm>
          <a:prstGeom prst="rect">
            <a:avLst/>
          </a:prstGeom>
          <a:noFill/>
          <a:ln>
            <a:noFill/>
          </a:ln>
        </p:spPr>
      </p:pic>
      <p:sp>
        <p:nvSpPr>
          <p:cNvPr id="12" name="TextBox 11">
            <a:extLst>
              <a:ext uri="{FF2B5EF4-FFF2-40B4-BE49-F238E27FC236}">
                <a16:creationId xmlns:a16="http://schemas.microsoft.com/office/drawing/2014/main" id="{41F53001-B5D4-4AA5-A0C2-60FDB786EE3E}"/>
              </a:ext>
            </a:extLst>
          </p:cNvPr>
          <p:cNvSpPr txBox="1"/>
          <p:nvPr/>
        </p:nvSpPr>
        <p:spPr>
          <a:xfrm>
            <a:off x="4033719" y="3295032"/>
            <a:ext cx="7556337" cy="707886"/>
          </a:xfrm>
          <a:prstGeom prst="rect">
            <a:avLst/>
          </a:prstGeom>
          <a:noFill/>
        </p:spPr>
        <p:txBody>
          <a:bodyPr wrap="square">
            <a:spAutoFit/>
          </a:bodyPr>
          <a:lstStyle/>
          <a:p>
            <a:pPr marR="0" lvl="0">
              <a:spcBef>
                <a:spcPts val="1000"/>
              </a:spcBef>
              <a:spcAft>
                <a:spcPts val="0"/>
              </a:spcAft>
            </a:pPr>
            <a:r>
              <a:rPr lang="en-US" sz="2000" dirty="0">
                <a:latin typeface="Open Sans" panose="020B0606030504020204"/>
                <a:sym typeface="Lato"/>
              </a:rPr>
              <a:t>Fourchette typique du RCSD pour les projets de production d'électricité [1]</a:t>
            </a:r>
          </a:p>
        </p:txBody>
      </p:sp>
      <p:pic>
        <p:nvPicPr>
          <p:cNvPr id="2" name="Imagine 2" descr="O imagine care conține masă&#10;&#10;Descriere generată automat">
            <a:extLst>
              <a:ext uri="{FF2B5EF4-FFF2-40B4-BE49-F238E27FC236}">
                <a16:creationId xmlns:a16="http://schemas.microsoft.com/office/drawing/2014/main" id="{4A637C0E-3993-4E54-810D-B4FDDDE6558B}"/>
              </a:ext>
            </a:extLst>
          </p:cNvPr>
          <p:cNvPicPr>
            <a:picLocks noChangeAspect="1"/>
          </p:cNvPicPr>
          <p:nvPr/>
        </p:nvPicPr>
        <p:blipFill>
          <a:blip r:embed="rId5"/>
          <a:stretch>
            <a:fillRect/>
          </a:stretch>
        </p:blipFill>
        <p:spPr>
          <a:xfrm>
            <a:off x="3923650" y="3935857"/>
            <a:ext cx="7556338" cy="2336799"/>
          </a:xfrm>
          <a:prstGeom prst="rect">
            <a:avLst/>
          </a:prstGeom>
        </p:spPr>
      </p:pic>
    </p:spTree>
    <p:extLst>
      <p:ext uri="{BB962C8B-B14F-4D97-AF65-F5344CB8AC3E}">
        <p14:creationId xmlns:p14="http://schemas.microsoft.com/office/powerpoint/2010/main" val="52926455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7664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6.4.4 Types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de </a:t>
            </a:r>
            <a:r>
              <a:rPr lang="en-ZA" sz="2000" b="1" dirty="0">
                <a:solidFill>
                  <a:schemeClr val="accent1">
                    <a:lumMod val="60000"/>
                    <a:lumOff val="40000"/>
                  </a:schemeClr>
                </a:solidFill>
                <a:latin typeface="Open Sans"/>
                <a:ea typeface="+mn-lt"/>
                <a:cs typeface="+mn-lt"/>
              </a:rPr>
              <a:t>ratios financiers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604399"/>
            <a:ext cx="1219200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financiers sélectionnés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87215" y="1369074"/>
            <a:ext cx="10515600" cy="4351338"/>
          </a:xfrm>
        </p:spPr>
        <p:txBody>
          <a:bodyPr>
            <a:normAutofit/>
          </a:bodyPr>
          <a:lstStyle/>
          <a:p>
            <a:pPr marL="0" indent="0">
              <a:lnSpc>
                <a:spcPct val="100000"/>
              </a:lnSpc>
              <a:buNone/>
            </a:pPr>
            <a:r>
              <a:rPr lang="en-US" sz="2000" b="1" u="sng" dirty="0">
                <a:latin typeface="Open Sans" panose="020B0606030504020204"/>
              </a:rPr>
              <a:t>3. RISQUE DE CHANGE</a:t>
            </a:r>
          </a:p>
          <a:p>
            <a:pPr>
              <a:lnSpc>
                <a:spcPct val="100000"/>
              </a:lnSpc>
            </a:pPr>
            <a:r>
              <a:rPr lang="en-US" sz="2000" dirty="0">
                <a:latin typeface="Open Sans" panose="020B0606030504020204"/>
              </a:rPr>
              <a:t>Les projets énergétiques typiques nécessitent un prêt important en devises étrangères alors que les revenus du projet sont en monnaie locale.</a:t>
            </a:r>
          </a:p>
          <a:p>
            <a:pPr>
              <a:lnSpc>
                <a:spcPct val="100000"/>
              </a:lnSpc>
            </a:pPr>
            <a:r>
              <a:rPr lang="en-US" sz="2000" dirty="0">
                <a:latin typeface="Open Sans" panose="020B0606030504020204"/>
              </a:rPr>
              <a:t>Risque de change = rapport entre la trésorerie locale disponible et l'équivalent en trésorerie locale du principal et des intérêts en devises étrangères.</a:t>
            </a:r>
          </a:p>
          <a:p>
            <a:pPr>
              <a:lnSpc>
                <a:spcPct val="100000"/>
              </a:lnSpc>
            </a:pPr>
            <a:r>
              <a:rPr lang="en-US" sz="2000" dirty="0">
                <a:latin typeface="Open Sans" panose="020B0606030504020204"/>
              </a:rPr>
              <a:t>Il permet de déterminer s'il y a suffisamment de liquidités locales disponibles, qui pourraient être échangées pour générer le montant de devises étrangères nécessaire au service de la dette.</a:t>
            </a:r>
          </a:p>
          <a:p>
            <a:pPr>
              <a:lnSpc>
                <a:spcPct val="100000"/>
              </a:lnSpc>
            </a:pPr>
            <a:r>
              <a:rPr lang="en-US" sz="2000" dirty="0">
                <a:latin typeface="Open Sans" panose="020B0606030504020204"/>
              </a:rPr>
              <a:t>Formule :</a:t>
            </a:r>
          </a:p>
          <a:p>
            <a:endParaRPr lang="en-GB" dirty="0"/>
          </a:p>
        </p:txBody>
      </p:sp>
      <p:pic>
        <p:nvPicPr>
          <p:cNvPr id="10" name="Google Shape;271;p24">
            <a:extLst>
              <a:ext uri="{FF2B5EF4-FFF2-40B4-BE49-F238E27FC236}">
                <a16:creationId xmlns:a16="http://schemas.microsoft.com/office/drawing/2014/main" id="{AEF7D255-E6DD-4A28-8B33-23FCCF372F78}"/>
              </a:ext>
            </a:extLst>
          </p:cNvPr>
          <p:cNvPicPr preferRelativeResize="0"/>
          <p:nvPr/>
        </p:nvPicPr>
        <p:blipFill rotWithShape="1">
          <a:blip r:embed="rId4">
            <a:alphaModFix/>
          </a:blip>
          <a:srcRect/>
          <a:stretch/>
        </p:blipFill>
        <p:spPr>
          <a:xfrm>
            <a:off x="2714917" y="4349345"/>
            <a:ext cx="6054994" cy="1293241"/>
          </a:xfrm>
          <a:prstGeom prst="rect">
            <a:avLst/>
          </a:prstGeom>
          <a:noFill/>
          <a:ln>
            <a:noFill/>
          </a:ln>
        </p:spPr>
      </p:pic>
    </p:spTree>
    <p:extLst>
      <p:ext uri="{BB962C8B-B14F-4D97-AF65-F5344CB8AC3E}">
        <p14:creationId xmlns:p14="http://schemas.microsoft.com/office/powerpoint/2010/main" val="295073833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96283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6.4.5 Ratios financiers types pour le financement de projets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financiers sélectionnés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38200" y="2013995"/>
            <a:ext cx="10515600" cy="4162968"/>
          </a:xfrm>
        </p:spPr>
        <p:txBody>
          <a:bodyPr>
            <a:normAutofit/>
          </a:bodyPr>
          <a:lstStyle/>
          <a:p>
            <a:pPr>
              <a:lnSpc>
                <a:spcPct val="100000"/>
              </a:lnSpc>
            </a:pPr>
            <a:r>
              <a:rPr lang="en-US" sz="2000" dirty="0">
                <a:latin typeface="Open Sans" panose="020B0606030504020204"/>
              </a:rPr>
              <a:t>Les ratios financiers pour le financement de projets varient considérablement en fonction du profil de risque du projet.</a:t>
            </a:r>
          </a:p>
          <a:p>
            <a:endParaRPr lang="en-GB" dirty="0"/>
          </a:p>
        </p:txBody>
      </p:sp>
      <p:pic>
        <p:nvPicPr>
          <p:cNvPr id="2" name="Imagine 2" descr="O imagine care conține masă&#10;&#10;Descriere generată automat">
            <a:extLst>
              <a:ext uri="{FF2B5EF4-FFF2-40B4-BE49-F238E27FC236}">
                <a16:creationId xmlns:a16="http://schemas.microsoft.com/office/drawing/2014/main" id="{F7A6252D-4A93-4736-8AE2-357B19668440}"/>
              </a:ext>
            </a:extLst>
          </p:cNvPr>
          <p:cNvPicPr>
            <a:picLocks noChangeAspect="1"/>
          </p:cNvPicPr>
          <p:nvPr/>
        </p:nvPicPr>
        <p:blipFill>
          <a:blip r:embed="rId4"/>
          <a:stretch>
            <a:fillRect/>
          </a:stretch>
        </p:blipFill>
        <p:spPr>
          <a:xfrm>
            <a:off x="885464" y="3039889"/>
            <a:ext cx="10179933" cy="2099663"/>
          </a:xfrm>
          <a:prstGeom prst="rect">
            <a:avLst/>
          </a:prstGeom>
        </p:spPr>
      </p:pic>
    </p:spTree>
    <p:extLst>
      <p:ext uri="{BB962C8B-B14F-4D97-AF65-F5344CB8AC3E}">
        <p14:creationId xmlns:p14="http://schemas.microsoft.com/office/powerpoint/2010/main" val="223663969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CONFÉRENCE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conférence Objectif d'apprentissage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77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Références</a:t>
            </a:r>
          </a:p>
        </p:txBody>
      </p:sp>
      <p:sp>
        <p:nvSpPr>
          <p:cNvPr id="4" name="TextBox 3">
            <a:extLst>
              <a:ext uri="{FF2B5EF4-FFF2-40B4-BE49-F238E27FC236}">
                <a16:creationId xmlns:a16="http://schemas.microsoft.com/office/drawing/2014/main" id="{2E9BE818-2933-D77A-29D3-9E2E98DA8734}"/>
              </a:ext>
            </a:extLst>
          </p:cNvPr>
          <p:cNvSpPr txBox="1"/>
          <p:nvPr/>
        </p:nvSpPr>
        <p:spPr>
          <a:xfrm>
            <a:off x="914682" y="1543882"/>
            <a:ext cx="44826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Gatti, S. Project Finance in Theory and Practice. Structuring, and Financing Private and Public Projects. Elsevier, 2013.</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E42805B1-6660-CE4A-855F-AC1BA498EE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2">
            <a:extLst>
              <a:ext uri="{FF2B5EF4-FFF2-40B4-BE49-F238E27FC236}">
                <a16:creationId xmlns:a16="http://schemas.microsoft.com/office/drawing/2014/main" id="{BA19B626-A690-4911-9752-87CB32D99DF8}"/>
              </a:ext>
            </a:extLst>
          </p:cNvPr>
          <p:cNvSpPr txBox="1"/>
          <p:nvPr/>
        </p:nvSpPr>
        <p:spPr>
          <a:xfrm>
            <a:off x="9111827" y="4663527"/>
            <a:ext cx="257485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rPr>
              <a:t>Money A., </a:t>
            </a:r>
            <a:r>
              <a:rPr lang="en-US" sz="800" dirty="0" err="1">
                <a:solidFill>
                  <a:schemeClr val="bg1"/>
                </a:solidFill>
                <a:latin typeface="Open Sans"/>
              </a:rPr>
              <a:t>Fanaian </a:t>
            </a:r>
            <a:r>
              <a:rPr lang="en-US" sz="800" dirty="0">
                <a:solidFill>
                  <a:schemeClr val="bg1"/>
                </a:solidFill>
                <a:latin typeface="Open Sans"/>
              </a:rPr>
              <a:t>S. Pop M., </a:t>
            </a:r>
            <a:r>
              <a:rPr lang="en-US" sz="800" dirty="0" err="1">
                <a:solidFill>
                  <a:schemeClr val="bg1"/>
                </a:solidFill>
                <a:latin typeface="Open Sans"/>
              </a:rPr>
              <a:t>Berdellans </a:t>
            </a:r>
            <a:r>
              <a:rPr lang="en-US" sz="800" dirty="0">
                <a:solidFill>
                  <a:schemeClr val="bg1"/>
                </a:solidFill>
                <a:latin typeface="Open Sans"/>
              </a:rPr>
              <a:t>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 </a:t>
            </a:r>
            <a:r>
              <a:rPr lang="en-US" sz="800" dirty="0">
                <a:solidFill>
                  <a:schemeClr val="bg1"/>
                </a:solidFill>
                <a:latin typeface="Open Sans"/>
              </a:rPr>
              <a:t>A, </a:t>
            </a:r>
            <a:r>
              <a:rPr lang="en-US" sz="800" dirty="0" err="1">
                <a:solidFill>
                  <a:schemeClr val="bg1"/>
                </a:solidFill>
                <a:latin typeface="Open Sans"/>
              </a:rPr>
              <a:t>Stankeviciute </a:t>
            </a:r>
            <a:r>
              <a:rPr lang="en-US" sz="800" dirty="0">
                <a:solidFill>
                  <a:schemeClr val="bg1"/>
                </a:solidFill>
                <a:latin typeface="Open Sans"/>
              </a:rPr>
              <a:t>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Cours 6 : </a:t>
            </a:r>
            <a:r>
              <a:rPr lang="en-ZA" sz="800" dirty="0">
                <a:solidFill>
                  <a:schemeClr val="bg1"/>
                </a:solidFill>
                <a:latin typeface="Open Sans"/>
              </a:rPr>
              <a:t>Dépréciation des actifs, </a:t>
            </a:r>
            <a:r>
              <a:rPr lang="en-GB" sz="800" dirty="0">
                <a:solidFill>
                  <a:schemeClr val="bg1"/>
                </a:solidFill>
                <a:latin typeface="Open Sans"/>
              </a:rPr>
              <a:t>états </a:t>
            </a:r>
            <a:r>
              <a:rPr lang="en-ZA" sz="800" dirty="0">
                <a:solidFill>
                  <a:schemeClr val="bg1"/>
                </a:solidFill>
                <a:latin typeface="Open Sans"/>
              </a:rPr>
              <a:t>financiers </a:t>
            </a:r>
            <a:r>
              <a:rPr lang="en-GB" sz="800" dirty="0">
                <a:solidFill>
                  <a:schemeClr val="bg1"/>
                </a:solidFill>
                <a:latin typeface="Open Sans"/>
              </a:rPr>
              <a:t>et ratios</a:t>
            </a:r>
            <a:r>
              <a:rPr lang="en-US" sz="800" dirty="0">
                <a:solidFill>
                  <a:schemeClr val="bg1"/>
                </a:solidFill>
                <a:latin typeface="Open Sans"/>
              </a:rPr>
              <a:t>,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Version 1.0. [présentation en ligne]. </a:t>
            </a:r>
            <a:r>
              <a:rPr lang="en-US" sz="800" dirty="0" err="1">
                <a:solidFill>
                  <a:schemeClr val="bg1"/>
                </a:solidFill>
                <a:latin typeface="Open Sans"/>
              </a:rPr>
              <a:t>Programme de </a:t>
            </a:r>
            <a:r>
              <a:rPr lang="en-US" sz="800" dirty="0">
                <a:solidFill>
                  <a:schemeClr val="bg1"/>
                </a:solidFill>
                <a:latin typeface="Open Sans"/>
              </a:rPr>
              <a:t>croissance compatible avec le climat et Agence internationale de l'énergie atomique.</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10" name="TextBox 3">
            <a:extLst>
              <a:ext uri="{FF2B5EF4-FFF2-40B4-BE49-F238E27FC236}">
                <a16:creationId xmlns:a16="http://schemas.microsoft.com/office/drawing/2014/main" id="{9804B0D6-5021-48EE-B623-AC7C1E328557}"/>
              </a:ext>
            </a:extLst>
          </p:cNvPr>
          <p:cNvSpPr txBox="1"/>
          <p:nvPr/>
        </p:nvSpPr>
        <p:spPr>
          <a:xfrm>
            <a:off x="9883795" y="5895612"/>
            <a:ext cx="16627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rPr>
              <a:t>Cours de la GCC (vous serez redirigé vers le site web http://www.ClimateCompatibleGrowth.</a:t>
            </a:r>
            <a:br>
              <a:rPr lang="en-US" sz="800" dirty="0">
                <a:solidFill>
                  <a:schemeClr val="bg1"/>
                </a:solidFill>
                <a:latin typeface="Open Sans"/>
              </a:rPr>
            </a:br>
            <a:r>
              <a:rPr lang="en-US" sz="800" dirty="0" err="1">
                <a:solidFill>
                  <a:schemeClr val="bg1"/>
                </a:solidFill>
                <a:latin typeface="Open Sans"/>
              </a:rPr>
              <a:t>com/teachingmaterials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2" name="Google Shape;299;p21">
            <a:extLst>
              <a:ext uri="{FF2B5EF4-FFF2-40B4-BE49-F238E27FC236}">
                <a16:creationId xmlns:a16="http://schemas.microsoft.com/office/drawing/2014/main" id="{0B78926A-7DF0-6AF9-1C79-D291D94807CE}"/>
              </a:ext>
            </a:extLst>
          </p:cNvPr>
          <p:cNvGrpSpPr/>
          <p:nvPr/>
        </p:nvGrpSpPr>
        <p:grpSpPr>
          <a:xfrm>
            <a:off x="437466" y="3934511"/>
            <a:ext cx="7558800" cy="801000"/>
            <a:chOff x="397050" y="4245075"/>
            <a:chExt cx="7558800" cy="801000"/>
          </a:xfrm>
        </p:grpSpPr>
        <p:sp>
          <p:nvSpPr>
            <p:cNvPr id="3" name="Google Shape;300;p21">
              <a:extLst>
                <a:ext uri="{FF2B5EF4-FFF2-40B4-BE49-F238E27FC236}">
                  <a16:creationId xmlns:a16="http://schemas.microsoft.com/office/drawing/2014/main" id="{562DDA49-7D8B-3383-0723-743D3B2C11B4}"/>
                </a:ext>
              </a:extLst>
            </p:cNvPr>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lnSpc>
                  <a:spcPct val="115000"/>
                </a:lnSpc>
                <a:spcBef>
                  <a:spcPts val="1200"/>
                </a:spcBef>
                <a:spcAft>
                  <a:spcPts val="1200"/>
                </a:spcAft>
                <a:buNone/>
              </a:pPr>
              <a:r>
                <a:rPr lang="en-GB" sz="900" dirty="0">
                  <a:solidFill>
                    <a:schemeClr val="dk1"/>
                  </a:solidFill>
                  <a:latin typeface="Open Sans"/>
                  <a:ea typeface="Open Sans"/>
                  <a:cs typeface="Open Sans"/>
                  <a:sym typeface="Open Sans"/>
                </a:rPr>
                <a:t>“This material was translated in French by </a:t>
              </a:r>
              <a:r>
                <a:rPr lang="en-GB" sz="900" dirty="0" err="1">
                  <a:solidFill>
                    <a:schemeClr val="dk1"/>
                  </a:solidFill>
                  <a:latin typeface="Open Sans"/>
                  <a:ea typeface="Open Sans"/>
                  <a:cs typeface="Open Sans"/>
                  <a:sym typeface="Open Sans"/>
                </a:rPr>
                <a:t>Pacifique</a:t>
              </a:r>
              <a:r>
                <a:rPr lang="en-GB" sz="900" dirty="0">
                  <a:solidFill>
                    <a:schemeClr val="dk1"/>
                  </a:solidFill>
                  <a:latin typeface="Open Sans"/>
                  <a:ea typeface="Open Sans"/>
                  <a:cs typeface="Open Sans"/>
                  <a:sym typeface="Open Sans"/>
                </a:rPr>
                <a:t> </a:t>
              </a:r>
              <a:r>
                <a:rPr lang="en-GB" sz="900" dirty="0" err="1">
                  <a:solidFill>
                    <a:schemeClr val="dk1"/>
                  </a:solidFill>
                  <a:latin typeface="Open Sans"/>
                  <a:ea typeface="Open Sans"/>
                  <a:cs typeface="Open Sans"/>
                  <a:sym typeface="Open Sans"/>
                </a:rPr>
                <a:t>Koshikwinja</a:t>
              </a:r>
              <a:r>
                <a:rPr lang="en-GB" sz="900" dirty="0">
                  <a:solidFill>
                    <a:schemeClr val="dk1"/>
                  </a:solidFill>
                  <a:latin typeface="Open Sans"/>
                  <a:ea typeface="Open Sans"/>
                  <a:cs typeface="Open Sans"/>
                  <a:sym typeface="Open Sans"/>
                </a:rPr>
                <a:t> from the Université </a:t>
              </a:r>
              <a:r>
                <a:rPr lang="en-GB" sz="900" dirty="0" err="1">
                  <a:solidFill>
                    <a:schemeClr val="dk1"/>
                  </a:solidFill>
                  <a:latin typeface="Open Sans"/>
                  <a:ea typeface="Open Sans"/>
                  <a:cs typeface="Open Sans"/>
                  <a:sym typeface="Open Sans"/>
                </a:rPr>
                <a:t>Catholique</a:t>
              </a:r>
              <a:r>
                <a:rPr lang="en-GB" sz="900" dirty="0">
                  <a:solidFill>
                    <a:schemeClr val="dk1"/>
                  </a:solidFill>
                  <a:latin typeface="Open Sans"/>
                  <a:ea typeface="Open Sans"/>
                  <a:cs typeface="Open Sans"/>
                  <a:sym typeface="Open Sans"/>
                </a:rPr>
                <a:t> de </a:t>
              </a:r>
              <a:r>
                <a:rPr lang="en-GB" sz="900" dirty="0" err="1">
                  <a:solidFill>
                    <a:schemeClr val="dk1"/>
                  </a:solidFill>
                  <a:latin typeface="Open Sans"/>
                  <a:ea typeface="Open Sans"/>
                  <a:cs typeface="Open Sans"/>
                  <a:sym typeface="Open Sans"/>
                </a:rPr>
                <a:t>Bukavu</a:t>
              </a:r>
              <a:r>
                <a:rPr lang="en-GB" sz="900" dirty="0">
                  <a:solidFill>
                    <a:schemeClr val="dk1"/>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dirty="0">
                <a:solidFill>
                  <a:schemeClr val="dk1"/>
                </a:solidFill>
                <a:latin typeface="Open Sans"/>
                <a:ea typeface="Open Sans"/>
                <a:cs typeface="Open Sans"/>
                <a:sym typeface="Open Sans"/>
              </a:endParaRPr>
            </a:p>
          </p:txBody>
        </p:sp>
        <p:pic>
          <p:nvPicPr>
            <p:cNvPr id="4" name="Google Shape;301;p21">
              <a:extLst>
                <a:ext uri="{FF2B5EF4-FFF2-40B4-BE49-F238E27FC236}">
                  <a16:creationId xmlns:a16="http://schemas.microsoft.com/office/drawing/2014/main" id="{3A2D87E8-FDA2-1CE5-9454-2F448120E143}"/>
                </a:ext>
              </a:extLst>
            </p:cNvPr>
            <p:cNvPicPr preferRelativeResize="0"/>
            <p:nvPr/>
          </p:nvPicPr>
          <p:blipFill>
            <a:blip r:embed="rId4">
              <a:alphaModFix/>
            </a:blip>
            <a:stretch>
              <a:fillRect/>
            </a:stretch>
          </p:blipFill>
          <p:spPr>
            <a:xfrm>
              <a:off x="5376100" y="4273575"/>
              <a:ext cx="1663150" cy="584699"/>
            </a:xfrm>
            <a:prstGeom prst="rect">
              <a:avLst/>
            </a:prstGeom>
            <a:noFill/>
            <a:ln>
              <a:noFill/>
            </a:ln>
          </p:spPr>
        </p:pic>
        <p:pic>
          <p:nvPicPr>
            <p:cNvPr id="5" name="Google Shape;302;p21">
              <a:extLst>
                <a:ext uri="{FF2B5EF4-FFF2-40B4-BE49-F238E27FC236}">
                  <a16:creationId xmlns:a16="http://schemas.microsoft.com/office/drawing/2014/main" id="{43E74D28-3D77-C59D-1A39-F6490168B049}"/>
                </a:ext>
              </a:extLst>
            </p:cNvPr>
            <p:cNvPicPr preferRelativeResize="0"/>
            <p:nvPr/>
          </p:nvPicPr>
          <p:blipFill rotWithShape="1">
            <a:blip r:embed="rId5">
              <a:alphaModFix/>
            </a:blip>
            <a:srcRect l="11449" t="7571" r="12476" b="17907"/>
            <a:stretch/>
          </p:blipFill>
          <p:spPr>
            <a:xfrm>
              <a:off x="7201650" y="4322688"/>
              <a:ext cx="754200" cy="486475"/>
            </a:xfrm>
            <a:prstGeom prst="rect">
              <a:avLst/>
            </a:prstGeom>
            <a:noFill/>
            <a:ln>
              <a:noFill/>
            </a:ln>
          </p:spPr>
        </p:pic>
      </p:grpSp>
    </p:spTree>
    <p:extLst>
      <p:ext uri="{BB962C8B-B14F-4D97-AF65-F5344CB8AC3E}">
        <p14:creationId xmlns:p14="http://schemas.microsoft.com/office/powerpoint/2010/main" val="763163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6.1.1 FINPLAN et </a:t>
            </a:r>
            <a:r>
              <a:rPr lang="en-ZA" sz="2000" b="1" dirty="0" err="1">
                <a:solidFill>
                  <a:schemeClr val="accent5">
                    <a:lumMod val="60000"/>
                    <a:lumOff val="40000"/>
                  </a:schemeClr>
                </a:solidFill>
                <a:latin typeface="Open Sans"/>
                <a:ea typeface="+mn-lt"/>
                <a:cs typeface="+mn-lt"/>
              </a:rPr>
              <a:t>Amortissement</a:t>
            </a:r>
            <a:r>
              <a:rPr lang="en-ZA" sz="2000" b="1" dirty="0">
                <a:solidFill>
                  <a:schemeClr val="accent5">
                    <a:lumMod val="60000"/>
                    <a:lumOff val="40000"/>
                  </a:schemeClr>
                </a:solidFill>
                <a:latin typeface="Open Sans"/>
                <a:ea typeface="+mn-lt"/>
                <a:cs typeface="+mn-lt"/>
              </a:rPr>
              <a:t> </a:t>
            </a: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Dépréciation des actifs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72273" y="1956123"/>
            <a:ext cx="4641449" cy="4220840"/>
          </a:xfrm>
        </p:spPr>
        <p:txBody>
          <a:bodyPr vert="horz" lIns="91440" tIns="45720" rIns="91440" bIns="45720" rtlCol="0" anchor="t">
            <a:noAutofit/>
          </a:bodyPr>
          <a:lstStyle/>
          <a:p>
            <a:pPr marL="0" indent="0">
              <a:lnSpc>
                <a:spcPct val="100000"/>
              </a:lnSpc>
              <a:buNone/>
            </a:pPr>
            <a:r>
              <a:rPr lang="en-US" sz="2000" b="1" dirty="0">
                <a:latin typeface="Open Sans" panose="020B0606030504020204"/>
              </a:rPr>
              <a:t>DÉPRÉCIATION :</a:t>
            </a:r>
          </a:p>
          <a:p>
            <a:pPr>
              <a:lnSpc>
                <a:spcPct val="100000"/>
              </a:lnSpc>
            </a:pPr>
            <a:r>
              <a:rPr lang="en-US" sz="2000" dirty="0">
                <a:latin typeface="Open Sans" panose="020B0606030504020204"/>
              </a:rPr>
              <a:t>Réduction de la valeur des immobilisations due à l'usure des immobilisations</a:t>
            </a:r>
          </a:p>
          <a:p>
            <a:pPr>
              <a:lnSpc>
                <a:spcPct val="100000"/>
              </a:lnSpc>
            </a:pPr>
            <a:r>
              <a:rPr lang="en-US" sz="2000" dirty="0">
                <a:latin typeface="Open Sans" panose="020B0606030504020204"/>
              </a:rPr>
              <a:t>Pour le calcul de la taxe</a:t>
            </a:r>
          </a:p>
          <a:p>
            <a:pPr>
              <a:lnSpc>
                <a:spcPct val="100000"/>
              </a:lnSpc>
            </a:pPr>
            <a:r>
              <a:rPr lang="en-US" sz="2000" dirty="0">
                <a:latin typeface="Open Sans" panose="020B0606030504020204"/>
              </a:rPr>
              <a:t>L'amortissement commence lorsque l'actif est mis en service.</a:t>
            </a:r>
          </a:p>
          <a:p>
            <a:pPr>
              <a:lnSpc>
                <a:spcPct val="100000"/>
              </a:lnSpc>
            </a:pPr>
            <a:r>
              <a:rPr lang="en-US" sz="2000" dirty="0">
                <a:latin typeface="Open Sans" panose="020B0606030504020204"/>
              </a:rPr>
              <a:t>Apparaît deux fois :</a:t>
            </a:r>
          </a:p>
          <a:p>
            <a:pPr lvl="1">
              <a:lnSpc>
                <a:spcPct val="100000"/>
              </a:lnSpc>
            </a:pPr>
            <a:r>
              <a:rPr lang="en-US" sz="2000" dirty="0">
                <a:latin typeface="Open Sans" panose="020B0606030504020204"/>
              </a:rPr>
              <a:t>Dans le bilan</a:t>
            </a:r>
          </a:p>
          <a:p>
            <a:pPr lvl="1">
              <a:lnSpc>
                <a:spcPct val="100000"/>
              </a:lnSpc>
            </a:pPr>
            <a:r>
              <a:rPr lang="en-US" sz="2000" dirty="0">
                <a:latin typeface="Open Sans" panose="020B0606030504020204"/>
              </a:rPr>
              <a:t>Dans le compte de résultat</a:t>
            </a:r>
          </a:p>
        </p:txBody>
      </p:sp>
      <p:sp>
        <p:nvSpPr>
          <p:cNvPr id="10" name="TextBox 9">
            <a:extLst>
              <a:ext uri="{FF2B5EF4-FFF2-40B4-BE49-F238E27FC236}">
                <a16:creationId xmlns:a16="http://schemas.microsoft.com/office/drawing/2014/main" id="{62567D0A-FBC8-486A-BB2C-C69D85EB8FFE}"/>
              </a:ext>
            </a:extLst>
          </p:cNvPr>
          <p:cNvSpPr txBox="1"/>
          <p:nvPr/>
        </p:nvSpPr>
        <p:spPr>
          <a:xfrm>
            <a:off x="6092435" y="1956123"/>
            <a:ext cx="4471989" cy="2759730"/>
          </a:xfrm>
          <a:prstGeom prst="rect">
            <a:avLst/>
          </a:prstGeom>
          <a:noFill/>
        </p:spPr>
        <p:txBody>
          <a:bodyPr wrap="square" lIns="91440" tIns="45720" rIns="91440" bIns="45720" anchor="t">
            <a:spAutoFit/>
          </a:bodyPr>
          <a:lstStyle/>
          <a:p>
            <a:pPr marL="0" indent="0">
              <a:spcBef>
                <a:spcPts val="1000"/>
              </a:spcBef>
              <a:buNone/>
            </a:pPr>
            <a:r>
              <a:rPr lang="en-US" sz="2000" b="1" dirty="0">
                <a:latin typeface="Open Sans" panose="020B0606030504020204"/>
              </a:rPr>
              <a:t>LES MÉTHODES DE DÉPRÉCIATION</a:t>
            </a:r>
            <a:endParaRPr lang="en-US" dirty="0"/>
          </a:p>
          <a:p>
            <a:pPr marL="342900" indent="-342900">
              <a:spcBef>
                <a:spcPts val="1000"/>
              </a:spcBef>
              <a:buFont typeface="Arial" panose="020B0604020202020204" pitchFamily="34" charset="0"/>
              <a:buChar char="•"/>
            </a:pPr>
            <a:r>
              <a:rPr lang="en-US" sz="2000" dirty="0" err="1">
                <a:latin typeface="Open Sans" panose="020B0606030504020204"/>
              </a:rPr>
              <a:t>Linéaire</a:t>
            </a:r>
            <a:r>
              <a:rPr lang="en-US" sz="2000" dirty="0">
                <a:latin typeface="Open Sans" panose="020B0606030504020204"/>
              </a:rPr>
              <a:t> (SL)</a:t>
            </a:r>
          </a:p>
          <a:p>
            <a:pPr marL="342900" indent="-342900">
              <a:spcBef>
                <a:spcPts val="1000"/>
              </a:spcBef>
              <a:buFont typeface="Arial" panose="020B0604020202020204" pitchFamily="34" charset="0"/>
              <a:buChar char="•"/>
            </a:pPr>
            <a:r>
              <a:rPr lang="en-US" sz="2000" dirty="0">
                <a:latin typeface="Open Sans" panose="020B0606030504020204"/>
              </a:rPr>
              <a:t>Solde </a:t>
            </a:r>
            <a:r>
              <a:rPr lang="en-US" sz="2000" dirty="0" err="1">
                <a:latin typeface="Open Sans" panose="020B0606030504020204"/>
              </a:rPr>
              <a:t>dégressif</a:t>
            </a:r>
            <a:r>
              <a:rPr lang="en-US" sz="2000" dirty="0">
                <a:latin typeface="Open Sans" panose="020B0606030504020204"/>
              </a:rPr>
              <a:t> (DB)</a:t>
            </a:r>
          </a:p>
          <a:p>
            <a:pPr marL="342900" indent="-342900">
              <a:spcBef>
                <a:spcPts val="1000"/>
              </a:spcBef>
              <a:buFont typeface="Arial" panose="020B0604020202020204" pitchFamily="34" charset="0"/>
              <a:buChar char="•"/>
            </a:pPr>
            <a:r>
              <a:rPr lang="en-US" sz="2000" dirty="0">
                <a:latin typeface="Open Sans" panose="020B0606030504020204"/>
              </a:rPr>
              <a:t>Somme des chiffres de l'année (SYD)</a:t>
            </a:r>
          </a:p>
          <a:p>
            <a:pPr marL="342900" indent="-342900">
              <a:spcBef>
                <a:spcPts val="1000"/>
              </a:spcBef>
              <a:buFont typeface="Arial" panose="020B0604020202020204" pitchFamily="34" charset="0"/>
              <a:buChar char="•"/>
            </a:pPr>
            <a:r>
              <a:rPr lang="en-US" sz="2000" dirty="0" err="1">
                <a:latin typeface="Open Sans" panose="020B0606030504020204"/>
              </a:rPr>
              <a:t>Dégressif</a:t>
            </a:r>
            <a:r>
              <a:rPr lang="en-US" sz="2000" dirty="0">
                <a:latin typeface="Open Sans" panose="020B0606030504020204"/>
              </a:rPr>
              <a:t> avec passage au </a:t>
            </a:r>
            <a:r>
              <a:rPr lang="en-US" sz="2000" dirty="0" err="1">
                <a:latin typeface="Open Sans" panose="020B0606030504020204"/>
              </a:rPr>
              <a:t>linéaire</a:t>
            </a:r>
            <a:r>
              <a:rPr lang="en-US" sz="2000" dirty="0">
                <a:latin typeface="Open Sans" panose="020B0606030504020204"/>
              </a:rPr>
              <a:t> (SWITCH)</a:t>
            </a:r>
            <a:endParaRPr lang="en-GB" sz="2000" dirty="0">
              <a:latin typeface="Open Sans" panose="020B0606030504020204"/>
            </a:endParaRPr>
          </a:p>
        </p:txBody>
      </p:sp>
    </p:spTree>
    <p:extLst>
      <p:ext uri="{BB962C8B-B14F-4D97-AF65-F5344CB8AC3E}">
        <p14:creationId xmlns:p14="http://schemas.microsoft.com/office/powerpoint/2010/main" val="34862863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6.1.2 Méthodes d'amortissement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Dépréciation des actifs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61643" y="2004634"/>
            <a:ext cx="9792183" cy="4220840"/>
          </a:xfrm>
        </p:spPr>
        <p:txBody>
          <a:bodyPr>
            <a:noAutofit/>
          </a:bodyPr>
          <a:lstStyle/>
          <a:p>
            <a:pPr>
              <a:lnSpc>
                <a:spcPct val="100000"/>
              </a:lnSpc>
            </a:pPr>
            <a:r>
              <a:rPr lang="en-US" sz="2000" dirty="0">
                <a:latin typeface="Open Sans" panose="020B0606030504020204"/>
              </a:rPr>
              <a:t>La méthode d'amortissement est définie par la législation fiscale du pays.</a:t>
            </a:r>
          </a:p>
          <a:p>
            <a:pPr>
              <a:lnSpc>
                <a:spcPct val="100000"/>
              </a:lnSpc>
            </a:pPr>
            <a:r>
              <a:rPr lang="en-US" sz="2000" dirty="0">
                <a:latin typeface="Open Sans" panose="020B0606030504020204"/>
              </a:rPr>
              <a:t>Chaque actif est affecté à une catégorie particulière qui détermine les paramètres d'amortissement.</a:t>
            </a:r>
          </a:p>
          <a:p>
            <a:pPr>
              <a:lnSpc>
                <a:spcPct val="100000"/>
              </a:lnSpc>
            </a:pPr>
            <a:r>
              <a:rPr lang="en-US" sz="2000" dirty="0">
                <a:latin typeface="Open Sans" panose="020B0606030504020204"/>
              </a:rPr>
              <a:t>FINPLAN n'effectue pas d'amortissement par composant, il calcule l'amortissement du projet dans son ensemble.</a:t>
            </a:r>
          </a:p>
          <a:p>
            <a:endParaRPr lang="en-US" dirty="0"/>
          </a:p>
        </p:txBody>
      </p:sp>
    </p:spTree>
    <p:extLst>
      <p:ext uri="{BB962C8B-B14F-4D97-AF65-F5344CB8AC3E}">
        <p14:creationId xmlns:p14="http://schemas.microsoft.com/office/powerpoint/2010/main" val="1129209705"/>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14453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40000"/>
                    <a:lumOff val="60000"/>
                  </a:schemeClr>
                </a:solidFill>
                <a:latin typeface="Open Sans"/>
                <a:ea typeface="+mn-lt"/>
                <a:cs typeface="+mn-lt"/>
              </a:rPr>
              <a:t>6.1.3 </a:t>
            </a:r>
            <a:r>
              <a:rPr lang="en-ZA" b="1" dirty="0">
                <a:solidFill>
                  <a:schemeClr val="accent1">
                    <a:lumMod val="40000"/>
                    <a:lumOff val="60000"/>
                  </a:schemeClr>
                </a:solidFill>
                <a:latin typeface="Open Sans"/>
                <a:ea typeface="Open Sans" panose="020B0606030504020204" pitchFamily="34" charset="0"/>
                <a:cs typeface="Open Sans" panose="020B0606030504020204" pitchFamily="34" charset="0"/>
              </a:rPr>
              <a:t>Méthodes d'</a:t>
            </a:r>
            <a:r>
              <a:rPr lang="en-ZA" sz="2000" b="1" dirty="0">
                <a:solidFill>
                  <a:schemeClr val="accent1">
                    <a:lumMod val="40000"/>
                    <a:lumOff val="60000"/>
                  </a:schemeClr>
                </a:solidFill>
                <a:latin typeface="Open Sans"/>
                <a:ea typeface="+mn-lt"/>
                <a:cs typeface="+mn-lt"/>
              </a:rPr>
              <a:t>amortissement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39098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Dépréciation des actifs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564380"/>
            <a:ext cx="10515600" cy="4463396"/>
          </a:xfrm>
        </p:spPr>
        <p:txBody>
          <a:bodyPr vert="horz" lIns="91440" tIns="45720" rIns="91440" bIns="45720" rtlCol="0" anchor="t">
            <a:normAutofit fontScale="92500"/>
          </a:bodyPr>
          <a:lstStyle/>
          <a:p>
            <a:pPr marL="0" indent="0">
              <a:lnSpc>
                <a:spcPct val="120000"/>
              </a:lnSpc>
              <a:buNone/>
            </a:pPr>
            <a:r>
              <a:rPr lang="en-US" sz="2000" b="1" u="sng" dirty="0">
                <a:latin typeface="Open Sans" panose="020B0606030504020204"/>
              </a:rPr>
              <a:t>1. MÉTHODE LINÉAIRE (SL) :</a:t>
            </a:r>
          </a:p>
          <a:p>
            <a:pPr>
              <a:lnSpc>
                <a:spcPct val="120000"/>
              </a:lnSpc>
            </a:pPr>
            <a:r>
              <a:rPr lang="en-US" sz="2000" dirty="0">
                <a:latin typeface="Open Sans" panose="020B0606030504020204"/>
              </a:rPr>
              <a:t>Hypothèse d'une réduction constante de la valeur des actifs chaque année</a:t>
            </a:r>
          </a:p>
          <a:p>
            <a:pPr>
              <a:lnSpc>
                <a:spcPct val="120000"/>
              </a:lnSpc>
            </a:pPr>
            <a:r>
              <a:rPr lang="en-US" sz="2000" dirty="0">
                <a:latin typeface="Open Sans" panose="020B0606030504020204"/>
              </a:rPr>
              <a:t>La formule d'amortissement linéaire est la suivante :</a:t>
            </a:r>
          </a:p>
          <a:p>
            <a:pPr>
              <a:lnSpc>
                <a:spcPct val="120000"/>
              </a:lnSpc>
            </a:pPr>
            <a:endParaRPr lang="en-US" sz="4000" dirty="0">
              <a:latin typeface="Open Sans" panose="020B0606030504020204"/>
            </a:endParaRPr>
          </a:p>
          <a:p>
            <a:pPr>
              <a:lnSpc>
                <a:spcPct val="120000"/>
              </a:lnSpc>
            </a:pPr>
            <a:r>
              <a:rPr lang="en-US" sz="2000" dirty="0">
                <a:latin typeface="Open Sans" panose="020B0606030504020204"/>
              </a:rPr>
              <a:t>Valeur comptable de l'actif = Coût d'investissement de l'actif</a:t>
            </a:r>
          </a:p>
          <a:p>
            <a:pPr>
              <a:lnSpc>
                <a:spcPct val="120000"/>
              </a:lnSpc>
            </a:pPr>
            <a:r>
              <a:rPr lang="en-US" sz="2000" b="1" dirty="0">
                <a:latin typeface="Open Sans" panose="020B0606030504020204"/>
              </a:rPr>
              <a:t>Par exemple :</a:t>
            </a:r>
          </a:p>
          <a:p>
            <a:pPr lvl="1">
              <a:lnSpc>
                <a:spcPct val="120000"/>
              </a:lnSpc>
            </a:pPr>
            <a:r>
              <a:rPr lang="en-US" sz="2000" dirty="0">
                <a:latin typeface="Open Sans" panose="020B0606030504020204"/>
              </a:rPr>
              <a:t>Valeur comptable de l'actif = 100 millions de dollars</a:t>
            </a:r>
          </a:p>
          <a:p>
            <a:pPr lvl="1">
              <a:lnSpc>
                <a:spcPct val="120000"/>
              </a:lnSpc>
            </a:pPr>
            <a:r>
              <a:rPr lang="en-US" sz="2000" dirty="0">
                <a:latin typeface="Open Sans" panose="020B0606030504020204"/>
              </a:rPr>
              <a:t>Période d'amortissement = 20 ans</a:t>
            </a:r>
          </a:p>
          <a:p>
            <a:pPr lvl="1">
              <a:lnSpc>
                <a:spcPct val="120000"/>
              </a:lnSpc>
            </a:pPr>
            <a:r>
              <a:rPr lang="en-US" sz="2000" dirty="0">
                <a:latin typeface="Open Sans" panose="020B0606030504020204"/>
              </a:rPr>
              <a:t>Amortissement annuel = 100 millions de dollars / 20 ans = 5 millions de dollars par an</a:t>
            </a:r>
          </a:p>
          <a:p>
            <a:endParaRPr lang="en-GB" dirty="0"/>
          </a:p>
        </p:txBody>
      </p:sp>
      <p:pic>
        <p:nvPicPr>
          <p:cNvPr id="10" name="Google Shape;122;p5">
            <a:extLst>
              <a:ext uri="{FF2B5EF4-FFF2-40B4-BE49-F238E27FC236}">
                <a16:creationId xmlns:a16="http://schemas.microsoft.com/office/drawing/2014/main" id="{F091A473-8FAC-47C9-8CEA-D02EE289982E}"/>
              </a:ext>
            </a:extLst>
          </p:cNvPr>
          <p:cNvPicPr preferRelativeResize="0"/>
          <p:nvPr/>
        </p:nvPicPr>
        <p:blipFill rotWithShape="1">
          <a:blip r:embed="rId4">
            <a:alphaModFix/>
          </a:blip>
          <a:srcRect t="21494" b="19140"/>
          <a:stretch/>
        </p:blipFill>
        <p:spPr>
          <a:xfrm>
            <a:off x="2011685" y="2951303"/>
            <a:ext cx="4133330" cy="844775"/>
          </a:xfrm>
          <a:prstGeom prst="rect">
            <a:avLst/>
          </a:prstGeom>
          <a:noFill/>
          <a:ln>
            <a:noFill/>
          </a:ln>
        </p:spPr>
      </p:pic>
    </p:spTree>
    <p:extLst>
      <p:ext uri="{BB962C8B-B14F-4D97-AF65-F5344CB8AC3E}">
        <p14:creationId xmlns:p14="http://schemas.microsoft.com/office/powerpoint/2010/main" val="1366613964"/>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99813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6.1.4 Méthodes d'amortissement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51277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Dépréciation des actifs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475757"/>
            <a:ext cx="1060241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L'AMORTISSEMENT DÉGRESSIF (DB) :</a:t>
            </a:r>
          </a:p>
          <a:p>
            <a:pPr>
              <a:lnSpc>
                <a:spcPct val="100000"/>
              </a:lnSpc>
            </a:pPr>
            <a:r>
              <a:rPr lang="en-US" sz="2000" dirty="0">
                <a:latin typeface="Open Sans" panose="020B0606030504020204"/>
              </a:rPr>
              <a:t>Charge d'amortissement plus élevée au cours de la première année de vie d'un actif et charges diminuant progressivement au cours des années suivantes. Formule : </a:t>
            </a:r>
          </a:p>
          <a:p>
            <a:pPr marL="0" indent="0">
              <a:lnSpc>
                <a:spcPct val="100000"/>
              </a:lnSpc>
              <a:buNone/>
            </a:pPr>
            <a:r>
              <a:rPr lang="en-US" sz="1900" i="1" dirty="0">
                <a:latin typeface="Open Sans" panose="020B0606030504020204"/>
              </a:rPr>
              <a:t>Amortissement annuel </a:t>
            </a:r>
            <a:r>
              <a:rPr lang="en-US" sz="1900" dirty="0">
                <a:latin typeface="Open Sans" panose="020B0606030504020204"/>
              </a:rPr>
              <a:t>= </a:t>
            </a:r>
            <a:r>
              <a:rPr lang="en-US" sz="1900" i="1" dirty="0">
                <a:latin typeface="Open Sans" panose="020B0606030504020204"/>
              </a:rPr>
              <a:t>taux d'amortissement (fixe) </a:t>
            </a:r>
            <a:r>
              <a:rPr lang="en-US" sz="1900" dirty="0">
                <a:latin typeface="Open Sans" panose="020B0606030504020204"/>
              </a:rPr>
              <a:t>x </a:t>
            </a:r>
            <a:r>
              <a:rPr lang="en-US" sz="1900" i="1" dirty="0">
                <a:latin typeface="Open Sans" panose="020B0606030504020204"/>
              </a:rPr>
              <a:t>valeur </a:t>
            </a:r>
            <a:r>
              <a:rPr lang="en-US" sz="1900" i="1" dirty="0" err="1">
                <a:latin typeface="Open Sans" panose="020B0606030504020204"/>
              </a:rPr>
              <a:t>comptable</a:t>
            </a:r>
            <a:r>
              <a:rPr lang="en-US" sz="1900" i="1" dirty="0">
                <a:latin typeface="Open Sans" panose="020B0606030504020204"/>
              </a:rPr>
              <a:t> (VC) au début de l'année</a:t>
            </a:r>
          </a:p>
          <a:p>
            <a:pPr marL="0" indent="0">
              <a:lnSpc>
                <a:spcPct val="100000"/>
              </a:lnSpc>
              <a:buNone/>
            </a:pPr>
            <a:r>
              <a:rPr lang="en-US" sz="1900" i="1" dirty="0">
                <a:latin typeface="Open Sans" panose="020B0606030504020204"/>
              </a:rPr>
              <a:t>VC au début de l'année </a:t>
            </a:r>
            <a:r>
              <a:rPr lang="en-US" sz="1900" dirty="0">
                <a:latin typeface="Open Sans" panose="020B0606030504020204"/>
              </a:rPr>
              <a:t>= </a:t>
            </a:r>
            <a:r>
              <a:rPr lang="en-US" sz="1900" i="1" dirty="0">
                <a:latin typeface="Open Sans" panose="020B0606030504020204"/>
              </a:rPr>
              <a:t>VC de l'actif - Amortissements cumulés jusqu'au début de l'année</a:t>
            </a:r>
          </a:p>
          <a:p>
            <a:pPr>
              <a:lnSpc>
                <a:spcPct val="100000"/>
              </a:lnSpc>
            </a:pPr>
            <a:r>
              <a:rPr lang="en-US" sz="2000" dirty="0">
                <a:latin typeface="Open Sans" panose="020B0606030504020204"/>
              </a:rPr>
              <a:t>Par exemple, la valeur comptable de l'actif = 100 $ et le taux d'amortissement = 20 % : Valeur comptable de l'actif = 100 $ et taux d'amortissement = 20 %.</a:t>
            </a:r>
          </a:p>
          <a:p>
            <a:pPr marL="0" indent="0">
              <a:buNone/>
            </a:pPr>
            <a:endParaRPr lang="en-GB" dirty="0"/>
          </a:p>
        </p:txBody>
      </p:sp>
      <p:pic>
        <p:nvPicPr>
          <p:cNvPr id="7" name="Google Shape;130;p6">
            <a:extLst>
              <a:ext uri="{FF2B5EF4-FFF2-40B4-BE49-F238E27FC236}">
                <a16:creationId xmlns:a16="http://schemas.microsoft.com/office/drawing/2014/main" id="{395FE38A-4FB5-4F0F-85A5-47AF7C997F57}"/>
              </a:ext>
            </a:extLst>
          </p:cNvPr>
          <p:cNvPicPr preferRelativeResize="0"/>
          <p:nvPr/>
        </p:nvPicPr>
        <p:blipFill rotWithShape="1">
          <a:blip r:embed="rId4">
            <a:alphaModFix/>
          </a:blip>
          <a:srcRect/>
          <a:stretch/>
        </p:blipFill>
        <p:spPr>
          <a:xfrm>
            <a:off x="887215" y="4433720"/>
            <a:ext cx="10413534" cy="1799749"/>
          </a:xfrm>
          <a:prstGeom prst="rect">
            <a:avLst/>
          </a:prstGeom>
          <a:noFill/>
          <a:ln>
            <a:noFill/>
          </a:ln>
        </p:spPr>
      </p:pic>
    </p:spTree>
    <p:extLst>
      <p:ext uri="{BB962C8B-B14F-4D97-AF65-F5344CB8AC3E}">
        <p14:creationId xmlns:p14="http://schemas.microsoft.com/office/powerpoint/2010/main" val="1953967153"/>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86809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6.1.5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Méthodes d'</a:t>
            </a:r>
            <a:r>
              <a:rPr lang="en-ZA" sz="2000" b="1" dirty="0">
                <a:solidFill>
                  <a:schemeClr val="accent1">
                    <a:lumMod val="60000"/>
                    <a:lumOff val="40000"/>
                  </a:schemeClr>
                </a:solidFill>
                <a:latin typeface="Open Sans"/>
                <a:ea typeface="+mn-lt"/>
                <a:cs typeface="+mn-lt"/>
              </a:rPr>
              <a:t>amortissement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566523"/>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Dépréciation des actifs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59972" y="1988583"/>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SOMME DES CHIFFRES DE L'ANNÉE (SDA) :</a:t>
            </a:r>
          </a:p>
          <a:p>
            <a:pPr marL="0" indent="0">
              <a:lnSpc>
                <a:spcPct val="100000"/>
              </a:lnSpc>
              <a:buNone/>
            </a:pPr>
            <a:endParaRPr lang="en-US" sz="2000" dirty="0">
              <a:latin typeface="Open Sans" panose="020B0606030504020204"/>
            </a:endParaRPr>
          </a:p>
          <a:p>
            <a:pPr marL="0" indent="0">
              <a:lnSpc>
                <a:spcPct val="100000"/>
              </a:lnSpc>
              <a:buNone/>
            </a:pPr>
            <a:endParaRPr lang="en-US" sz="20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a:lnSpc>
                <a:spcPct val="100000"/>
              </a:lnSpc>
            </a:pPr>
            <a:r>
              <a:rPr lang="en-US" sz="2000" dirty="0">
                <a:latin typeface="Open Sans" panose="020B0606030504020204"/>
              </a:rPr>
              <a:t>Somme des chiffres des années = 5 + 4 + 3 + 2 + 1 = 15</a:t>
            </a:r>
            <a:br>
              <a:rPr lang="en-US" sz="2000" dirty="0">
                <a:latin typeface="Open Sans" panose="020B0606030504020204"/>
              </a:rPr>
            </a:br>
            <a:endParaRPr lang="en-US" sz="2000" dirty="0">
              <a:latin typeface="Open Sans" panose="020B0606030504020204"/>
            </a:endParaRPr>
          </a:p>
          <a:p>
            <a:pPr marL="0" indent="0">
              <a:lnSpc>
                <a:spcPct val="100000"/>
              </a:lnSpc>
              <a:buNone/>
            </a:pPr>
            <a:r>
              <a:rPr lang="en-US" sz="2000" b="1" u="sng" dirty="0">
                <a:latin typeface="Open Sans" panose="020B0606030504020204"/>
              </a:rPr>
              <a:t>4. LE PASSAGE DU SOLDE DÉGRESSIF À L'AMORTISSEMENT LINÉAIRE (SWITCH) :</a:t>
            </a:r>
          </a:p>
          <a:p>
            <a:pPr>
              <a:lnSpc>
                <a:spcPct val="100000"/>
              </a:lnSpc>
            </a:pPr>
            <a:r>
              <a:rPr lang="en-US" sz="2000" dirty="0">
                <a:latin typeface="Open Sans" panose="020B0606030504020204"/>
              </a:rPr>
              <a:t>Deux étapes</a:t>
            </a:r>
          </a:p>
          <a:p>
            <a:pPr>
              <a:lnSpc>
                <a:spcPct val="100000"/>
              </a:lnSpc>
            </a:pPr>
            <a:r>
              <a:rPr lang="en-US" sz="2000" dirty="0">
                <a:latin typeface="Open Sans" panose="020B0606030504020204"/>
              </a:rPr>
              <a:t>Appliquer la méthode de l'amortissement dégressif sur une période donnée.</a:t>
            </a:r>
          </a:p>
          <a:p>
            <a:pPr>
              <a:lnSpc>
                <a:spcPct val="100000"/>
              </a:lnSpc>
            </a:pPr>
            <a:r>
              <a:rPr lang="en-US" sz="2000" dirty="0">
                <a:latin typeface="Open Sans" panose="020B0606030504020204"/>
              </a:rPr>
              <a:t>Passer à la méthode linéaire.</a:t>
            </a:r>
          </a:p>
          <a:p>
            <a:endParaRPr lang="en-GB" dirty="0"/>
          </a:p>
        </p:txBody>
      </p:sp>
      <p:sp>
        <p:nvSpPr>
          <p:cNvPr id="10" name="TextBox 9">
            <a:extLst>
              <a:ext uri="{FF2B5EF4-FFF2-40B4-BE49-F238E27FC236}">
                <a16:creationId xmlns:a16="http://schemas.microsoft.com/office/drawing/2014/main" id="{3E42F777-308A-443C-9BA2-4A3A037B344C}"/>
              </a:ext>
            </a:extLst>
          </p:cNvPr>
          <p:cNvSpPr txBox="1"/>
          <p:nvPr/>
        </p:nvSpPr>
        <p:spPr>
          <a:xfrm>
            <a:off x="965790" y="2279292"/>
            <a:ext cx="5285465" cy="1323439"/>
          </a:xfrm>
          <a:prstGeom prst="rect">
            <a:avLst/>
          </a:prstGeom>
          <a:noFill/>
        </p:spPr>
        <p:txBody>
          <a:bodyPr wrap="square">
            <a:spAutoFit/>
          </a:bodyPr>
          <a:lstStyle/>
          <a:p>
            <a:pPr marL="228600" indent="-228600">
              <a:spcBef>
                <a:spcPts val="1000"/>
              </a:spcBef>
              <a:buFont typeface="Arial" panose="020B0604020202020204" pitchFamily="34" charset="0"/>
              <a:buChar char="•"/>
            </a:pPr>
            <a:r>
              <a:rPr lang="en-US" sz="2000" dirty="0">
                <a:latin typeface="Open Sans" panose="020B0606030504020204"/>
              </a:rPr>
              <a:t>Au début de la durée de vie de l'actif, le montant de l'amortissement est supérieur à celui de la méthode linéaire, mais inférieur à celui de la méthode de l'amortissement dégressif.</a:t>
            </a:r>
          </a:p>
        </p:txBody>
      </p:sp>
      <p:pic>
        <p:nvPicPr>
          <p:cNvPr id="11" name="Google Shape;138;p7">
            <a:extLst>
              <a:ext uri="{FF2B5EF4-FFF2-40B4-BE49-F238E27FC236}">
                <a16:creationId xmlns:a16="http://schemas.microsoft.com/office/drawing/2014/main" id="{0222C26D-3A86-4EC6-A7E8-1BBEAA9F5BEF}"/>
              </a:ext>
            </a:extLst>
          </p:cNvPr>
          <p:cNvPicPr preferRelativeResize="0"/>
          <p:nvPr/>
        </p:nvPicPr>
        <p:blipFill rotWithShape="1">
          <a:blip r:embed="rId4">
            <a:alphaModFix/>
          </a:blip>
          <a:srcRect/>
          <a:stretch/>
        </p:blipFill>
        <p:spPr>
          <a:xfrm>
            <a:off x="7210953" y="1117613"/>
            <a:ext cx="4417335" cy="2434357"/>
          </a:xfrm>
          <a:prstGeom prst="rect">
            <a:avLst/>
          </a:prstGeom>
          <a:noFill/>
          <a:ln>
            <a:noFill/>
          </a:ln>
        </p:spPr>
      </p:pic>
    </p:spTree>
    <p:extLst>
      <p:ext uri="{BB962C8B-B14F-4D97-AF65-F5344CB8AC3E}">
        <p14:creationId xmlns:p14="http://schemas.microsoft.com/office/powerpoint/2010/main" val="1701048419"/>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1">
                    <a:lumMod val="60000"/>
                    <a:lumOff val="40000"/>
                  </a:schemeClr>
                </a:solidFill>
                <a:latin typeface="Open Sans"/>
                <a:ea typeface="+mn-lt"/>
                <a:cs typeface="+mn-lt"/>
              </a:rPr>
              <a:t>6.2.1 </a:t>
            </a:r>
            <a:r>
              <a:rPr lang="en-ZA" b="1" dirty="0">
                <a:solidFill>
                  <a:schemeClr val="accent1">
                    <a:lumMod val="60000"/>
                    <a:lumOff val="40000"/>
                  </a:schemeClr>
                </a:solidFill>
                <a:latin typeface="Open Sans"/>
                <a:ea typeface="Open Sans" panose="020B0606030504020204" pitchFamily="34" charset="0"/>
                <a:cs typeface="Open Sans" panose="020B0606030504020204" pitchFamily="34" charset="0"/>
              </a:rPr>
              <a:t>Définition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8415936" cy="1958044"/>
          </a:xfrm>
        </p:spPr>
        <p:txBody>
          <a:bodyPr vert="horz" lIns="91440" tIns="45720" rIns="91440" bIns="45720" rtlCol="0" anchor="t">
            <a:normAutofit lnSpcReduction="10000"/>
          </a:bodyPr>
          <a:lstStyle/>
          <a:p>
            <a:pPr>
              <a:lnSpc>
                <a:spcPct val="100000"/>
              </a:lnSpc>
            </a:pPr>
            <a:r>
              <a:rPr lang="en-US" sz="2000" b="1" dirty="0">
                <a:latin typeface="Open Sans" panose="020B0606030504020204"/>
              </a:rPr>
              <a:t>ÉTAT FINANCIER </a:t>
            </a:r>
            <a:r>
              <a:rPr lang="en-US" sz="2000" dirty="0">
                <a:latin typeface="Open Sans" panose="020B0606030504020204"/>
              </a:rPr>
              <a:t>= enregistrement formel des activités financières d'une entreprise, d'une personne ou d'une entité.</a:t>
            </a:r>
          </a:p>
          <a:p>
            <a:pPr>
              <a:lnSpc>
                <a:spcPct val="100000"/>
              </a:lnSpc>
            </a:pPr>
            <a:r>
              <a:rPr lang="en-US" sz="2000" dirty="0">
                <a:latin typeface="Open Sans" panose="020B0606030504020204"/>
              </a:rPr>
              <a:t>Les informations financières pertinentes sont présentées de manière structurée, bien définie et facile à comprendre, selon une pratique standard (comme les principes comptables généralement acceptés, </a:t>
            </a:r>
            <a:r>
              <a:rPr lang="en-US" sz="2000" dirty="0" err="1">
                <a:latin typeface="Open Sans" panose="020B0606030504020204"/>
              </a:rPr>
              <a:t>ou</a:t>
            </a:r>
            <a:r>
              <a:rPr lang="en-US" sz="2000" dirty="0">
                <a:latin typeface="Open Sans" panose="020B0606030504020204"/>
              </a:rPr>
              <a:t> PCGA).</a:t>
            </a:r>
          </a:p>
        </p:txBody>
      </p:sp>
    </p:spTree>
    <p:extLst>
      <p:ext uri="{BB962C8B-B14F-4D97-AF65-F5344CB8AC3E}">
        <p14:creationId xmlns:p14="http://schemas.microsoft.com/office/powerpoint/2010/main" val="2934605304"/>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6.2.2 Types </a:t>
            </a:r>
            <a:r>
              <a:rPr lang="en-ZA" b="1" dirty="0">
                <a:latin typeface="Open Sans"/>
                <a:ea typeface="Open Sans" panose="020B0606030504020204" pitchFamily="34" charset="0"/>
                <a:cs typeface="Open Sans" panose="020B0606030504020204" pitchFamily="34" charset="0"/>
              </a:rPr>
              <a:t>d</a:t>
            </a:r>
            <a:r>
              <a:rPr lang="en-ZA" sz="2000" b="1" dirty="0">
                <a:solidFill>
                  <a:schemeClr val="accent5">
                    <a:lumMod val="60000"/>
                    <a:lumOff val="40000"/>
                  </a:schemeClr>
                </a:solidFill>
                <a:latin typeface="Open Sans"/>
                <a:ea typeface="+mn-lt"/>
                <a:cs typeface="+mn-lt"/>
              </a:rPr>
              <a:t>'états financiers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États financiers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34007" y="1946188"/>
            <a:ext cx="10515600" cy="4351338"/>
          </a:xfrm>
        </p:spPr>
        <p:txBody>
          <a:bodyPr>
            <a:normAutofit/>
          </a:bodyPr>
          <a:lstStyle/>
          <a:p>
            <a:pPr marL="0" indent="0">
              <a:lnSpc>
                <a:spcPct val="100000"/>
              </a:lnSpc>
              <a:buNone/>
            </a:pPr>
            <a:r>
              <a:rPr lang="en-US" sz="2000" dirty="0">
                <a:latin typeface="Open Sans" panose="020B0606030504020204"/>
              </a:rPr>
              <a:t>Il existe trois états financiers clés : </a:t>
            </a:r>
          </a:p>
          <a:p>
            <a:pPr marL="1428750" lvl="2" indent="-514350">
              <a:lnSpc>
                <a:spcPct val="100000"/>
              </a:lnSpc>
              <a:buFont typeface="+mj-lt"/>
              <a:buAutoNum type="arabicPeriod"/>
            </a:pPr>
            <a:r>
              <a:rPr lang="en-US" b="1" dirty="0">
                <a:latin typeface="Open Sans" panose="020B0606030504020204"/>
              </a:rPr>
              <a:t>COMPTE DE RÉSULTAT</a:t>
            </a:r>
          </a:p>
          <a:p>
            <a:pPr marL="1428750" lvl="2" indent="-514350">
              <a:lnSpc>
                <a:spcPct val="100000"/>
              </a:lnSpc>
              <a:buFont typeface="+mj-lt"/>
              <a:buAutoNum type="arabicPeriod"/>
            </a:pPr>
            <a:r>
              <a:rPr lang="en-US" b="1" dirty="0">
                <a:latin typeface="Open Sans" panose="020B0606030504020204"/>
              </a:rPr>
              <a:t>FLUX DE TRÉSORERIE</a:t>
            </a:r>
          </a:p>
          <a:p>
            <a:pPr marL="1428750" lvl="2" indent="-514350">
              <a:lnSpc>
                <a:spcPct val="100000"/>
              </a:lnSpc>
              <a:buFont typeface="+mj-lt"/>
              <a:buAutoNum type="arabicPeriod"/>
            </a:pPr>
            <a:r>
              <a:rPr lang="en-US" b="1" dirty="0">
                <a:latin typeface="Open Sans" panose="020B0606030504020204"/>
              </a:rPr>
              <a:t>BILAN</a:t>
            </a:r>
          </a:p>
          <a:p>
            <a:endParaRPr lang="en-US" sz="2400" dirty="0"/>
          </a:p>
        </p:txBody>
      </p:sp>
      <p:pic>
        <p:nvPicPr>
          <p:cNvPr id="4" name="Picture 3" descr="A calculator and a few coins&#10;&#10;Description automatically generated with medium confidence">
            <a:extLst>
              <a:ext uri="{FF2B5EF4-FFF2-40B4-BE49-F238E27FC236}">
                <a16:creationId xmlns:a16="http://schemas.microsoft.com/office/drawing/2014/main" id="{FC32E505-1050-4B8D-825B-47B18BBEA250}"/>
              </a:ext>
            </a:extLst>
          </p:cNvPr>
          <p:cNvPicPr>
            <a:picLocks noChangeAspect="1"/>
          </p:cNvPicPr>
          <p:nvPr/>
        </p:nvPicPr>
        <p:blipFill rotWithShape="1">
          <a:blip r:embed="rId4"/>
          <a:srcRect l="16156" r="18121"/>
          <a:stretch/>
        </p:blipFill>
        <p:spPr>
          <a:xfrm>
            <a:off x="6366074" y="1373714"/>
            <a:ext cx="4791919" cy="4705109"/>
          </a:xfrm>
          <a:prstGeom prst="rect">
            <a:avLst/>
          </a:prstGeom>
        </p:spPr>
      </p:pic>
    </p:spTree>
    <p:extLst>
      <p:ext uri="{BB962C8B-B14F-4D97-AF65-F5344CB8AC3E}">
        <p14:creationId xmlns:p14="http://schemas.microsoft.com/office/powerpoint/2010/main" val="2828596064"/>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B879373-2141-47A9-B3D2-0FDFDB25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744</TotalTime>
  <Words>6165</Words>
  <Application>Microsoft Office PowerPoint</Application>
  <PresentationFormat>Widescreen</PresentationFormat>
  <Paragraphs>340</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docId:F103D13536B83887916A9D1D6242F5B8</cp:keywords>
  <cp:lastModifiedBy>Ashutosh.Bhagurkar</cp:lastModifiedBy>
  <cp:revision>501</cp:revision>
  <dcterms:created xsi:type="dcterms:W3CDTF">2021-02-10T16:48:02Z</dcterms:created>
  <dcterms:modified xsi:type="dcterms:W3CDTF">2024-07-30T09:14:44Z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