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Open Sans ExtraBold"/>
      <p:bold r:id="rId30"/>
      <p:boldItalic r:id="rId31"/>
    </p:embeddedFont>
    <p:embeddedFont>
      <p:font typeface="Open Sans Light"/>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gqPjZqAs4zNPGYU2DcvU+BsgxN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ExtraBold-boldItalic.fntdata"/><Relationship Id="rId30" Type="http://schemas.openxmlformats.org/officeDocument/2006/relationships/font" Target="fonts/OpenSansExtraBold-bold.fntdata"/><Relationship Id="rId11" Type="http://schemas.openxmlformats.org/officeDocument/2006/relationships/slide" Target="slides/slide6.xml"/><Relationship Id="rId33" Type="http://schemas.openxmlformats.org/officeDocument/2006/relationships/font" Target="fonts/OpenSansLight-bold.fntdata"/><Relationship Id="rId10" Type="http://schemas.openxmlformats.org/officeDocument/2006/relationships/slide" Target="slides/slide5.xml"/><Relationship Id="rId32" Type="http://schemas.openxmlformats.org/officeDocument/2006/relationships/font" Target="fonts/OpenSansLight-regular.fntdata"/><Relationship Id="rId13" Type="http://schemas.openxmlformats.org/officeDocument/2006/relationships/slide" Target="slides/slide8.xml"/><Relationship Id="rId35" Type="http://schemas.openxmlformats.org/officeDocument/2006/relationships/font" Target="fonts/OpenSansLight-boldItalic.fntdata"/><Relationship Id="rId12" Type="http://schemas.openxmlformats.org/officeDocument/2006/relationships/slide" Target="slides/slide7.xml"/><Relationship Id="rId34" Type="http://schemas.openxmlformats.org/officeDocument/2006/relationships/font" Target="fonts/OpenSansLight-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Governments use them within social, energy, </a:t>
            </a:r>
            <a:r>
              <a:rPr lang="en-US"/>
              <a:t>and environmental</a:t>
            </a:r>
            <a:r>
              <a:rPr lang="en-US" sz="1200">
                <a:solidFill>
                  <a:schemeClr val="dk1"/>
                </a:solidFill>
                <a:latin typeface="Calibri"/>
                <a:ea typeface="Calibri"/>
                <a:cs typeface="Calibri"/>
                <a:sym typeface="Calibri"/>
              </a:rPr>
              <a:t> planning departments and regulatory agencies.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 the energy industry they are used by energy market operators, analysts</a:t>
            </a:r>
            <a:r>
              <a:rPr lang="en-US"/>
              <a:t>,</a:t>
            </a:r>
            <a:r>
              <a:rPr lang="en-US" sz="1200">
                <a:solidFill>
                  <a:schemeClr val="dk1"/>
                </a:solidFill>
                <a:latin typeface="Calibri"/>
                <a:ea typeface="Calibri"/>
                <a:cs typeface="Calibri"/>
                <a:sym typeface="Calibri"/>
              </a:rPr>
              <a:t> and trade associations.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a:t>Energy balances are</a:t>
            </a:r>
            <a:r>
              <a:rPr lang="en-US" sz="1200">
                <a:solidFill>
                  <a:schemeClr val="dk1"/>
                </a:solidFill>
                <a:latin typeface="Calibri"/>
                <a:ea typeface="Calibri"/>
                <a:cs typeface="Calibri"/>
                <a:sym typeface="Calibri"/>
              </a:rPr>
              <a:t> used extensively by academics and members of </a:t>
            </a:r>
            <a:r>
              <a:rPr lang="en-US"/>
              <a:t>N.G.Os</a:t>
            </a:r>
            <a:r>
              <a:rPr lang="en-US" sz="1200">
                <a:solidFill>
                  <a:schemeClr val="dk1"/>
                </a:solidFill>
                <a:latin typeface="Calibri"/>
                <a:ea typeface="Calibri"/>
                <a:cs typeface="Calibri"/>
                <a:sym typeface="Calibri"/>
              </a:rPr>
              <a:t> who comment on energy and environment issues.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Finally, they are used by international organizations at various stages of treaties, agreements</a:t>
            </a:r>
            <a:r>
              <a:rPr lang="en-US"/>
              <a:t>,</a:t>
            </a:r>
            <a:r>
              <a:rPr lang="en-US" sz="1200">
                <a:solidFill>
                  <a:schemeClr val="dk1"/>
                </a:solidFill>
                <a:latin typeface="Calibri"/>
                <a:ea typeface="Calibri"/>
                <a:cs typeface="Calibri"/>
                <a:sym typeface="Calibri"/>
              </a:rPr>
              <a:t> and protocols.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43" name="Google Shape;24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figure shows the process followed when using energy balances as a decision support tool.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blue boxes represent the steps that lead up to an energy balance instance, namely, data collection, processing and 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Using this information, planning, policies, and monitoring are performed.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next iteration connects the monitoring and data collection stages for the cycle to continue.</a:t>
            </a:r>
            <a:endParaRPr/>
          </a:p>
        </p:txBody>
      </p:sp>
      <p:sp>
        <p:nvSpPr>
          <p:cNvPr id="256" name="Google Shape;25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Common problems include the following.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Inconsistent usage of energy units.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Non-standard categorization of fuels or energy forms. For example peat is considered as a renewable source in some cases.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Difference between calendar and fiscal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Inconsistent use of calorific values: net versus gross.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Though these pitfalls can be avoided easily, they are found to increase administrative workload and effort required to move the process along.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6" name="Google Shape;28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five steps to get to an energy balance from raw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different stages involve data collection, commodity balances (which displays the commodity values with their natural units), conversion to common energy units, the application of the balance rules and finally arrival at an energy balance.</a:t>
            </a:r>
            <a:endParaRPr/>
          </a:p>
        </p:txBody>
      </p:sp>
      <p:sp>
        <p:nvSpPr>
          <p:cNvPr id="299" name="Google Shape;29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Data collection is probably</a:t>
            </a:r>
            <a:r>
              <a:rPr lang="en-US" sz="1200">
                <a:solidFill>
                  <a:schemeClr val="dk1"/>
                </a:solidFill>
                <a:latin typeface="Calibri"/>
                <a:ea typeface="Calibri"/>
                <a:cs typeface="Calibri"/>
                <a:sym typeface="Calibri"/>
              </a:rPr>
              <a:t> the most complex and critical step in the overall process of an energy</a:t>
            </a:r>
            <a:r>
              <a:rPr lang="en-US"/>
              <a:t> </a:t>
            </a:r>
            <a:r>
              <a:rPr lang="en-US" sz="1200">
                <a:solidFill>
                  <a:schemeClr val="dk1"/>
                </a:solidFill>
                <a:latin typeface="Calibri"/>
                <a:ea typeface="Calibri"/>
                <a:cs typeface="Calibri"/>
                <a:sym typeface="Calibri"/>
              </a:rPr>
              <a:t>balance compilation.</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Data sources can be diverse, depending on the energy forms, energy supply, transformation processes</a:t>
            </a:r>
            <a:r>
              <a:rPr lang="en-US"/>
              <a:t>,</a:t>
            </a:r>
            <a:r>
              <a:rPr lang="en-US" sz="1200">
                <a:solidFill>
                  <a:schemeClr val="dk1"/>
                </a:solidFill>
                <a:latin typeface="Calibri"/>
                <a:ea typeface="Calibri"/>
                <a:cs typeface="Calibri"/>
                <a:sym typeface="Calibri"/>
              </a:rPr>
              <a:t> and energy uses. Data collection strategies and approaches will differ accordingly.</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For example, when considering </a:t>
            </a:r>
            <a:r>
              <a:rPr lang="en-US"/>
              <a:t>the electricity</a:t>
            </a:r>
            <a:r>
              <a:rPr lang="en-US" sz="1200">
                <a:solidFill>
                  <a:schemeClr val="dk1"/>
                </a:solidFill>
                <a:latin typeface="Calibri"/>
                <a:ea typeface="Calibri"/>
                <a:cs typeface="Calibri"/>
                <a:sym typeface="Calibri"/>
              </a:rPr>
              <a:t> sector, generation, losses</a:t>
            </a:r>
            <a:r>
              <a:rPr lang="en-US"/>
              <a:t>,</a:t>
            </a:r>
            <a:r>
              <a:rPr lang="en-US" sz="1200">
                <a:solidFill>
                  <a:schemeClr val="dk1"/>
                </a:solidFill>
                <a:latin typeface="Calibri"/>
                <a:ea typeface="Calibri"/>
                <a:cs typeface="Calibri"/>
                <a:sym typeface="Calibri"/>
              </a:rPr>
              <a:t> and consumption data can be collected directly from the plant and</a:t>
            </a:r>
            <a:r>
              <a:rPr lang="en-US"/>
              <a:t> </a:t>
            </a:r>
            <a:r>
              <a:rPr lang="en-US" sz="1200">
                <a:solidFill>
                  <a:schemeClr val="dk1"/>
                </a:solidFill>
                <a:latin typeface="Calibri"/>
                <a:ea typeface="Calibri"/>
                <a:cs typeface="Calibri"/>
                <a:sym typeface="Calibri"/>
              </a:rPr>
              <a:t>or system operators. But collecting data from smaller size facilities and </a:t>
            </a:r>
            <a:r>
              <a:rPr lang="en-US"/>
              <a:t>small-scale</a:t>
            </a:r>
            <a:r>
              <a:rPr lang="en-US" sz="1200">
                <a:solidFill>
                  <a:schemeClr val="dk1"/>
                </a:solidFill>
                <a:latin typeface="Calibri"/>
                <a:ea typeface="Calibri"/>
                <a:cs typeface="Calibri"/>
                <a:sym typeface="Calibri"/>
              </a:rPr>
              <a:t> producers like small </a:t>
            </a:r>
            <a:r>
              <a:rPr lang="en-US"/>
              <a:t>P.V.</a:t>
            </a:r>
            <a:r>
              <a:rPr lang="en-US" sz="1200">
                <a:solidFill>
                  <a:schemeClr val="dk1"/>
                </a:solidFill>
                <a:latin typeface="Calibri"/>
                <a:ea typeface="Calibri"/>
                <a:cs typeface="Calibri"/>
                <a:sym typeface="Calibri"/>
              </a:rPr>
              <a:t> installations and non-grid connected generation like micro-grids can be challenging.</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2800"/>
              <a:t>Usually data collection becomes more complicated as one goes down the commodity balance table. </a:t>
            </a:r>
            <a:r>
              <a:rPr lang="en-US" sz="2400"/>
              <a:t>The main reason is that the number of entities to collect data from increases towards final consumption levels (there are several producers, but many more consumers).</a:t>
            </a:r>
            <a:endParaRPr sz="2400"/>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19" name="Google Shape;31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As previously mentioned, data collection usually becomes more complicated as one goes down the commodity balance table. </a:t>
            </a:r>
            <a:r>
              <a:rPr lang="en-US" sz="2400"/>
              <a:t>The main reason is that the number of entities to collect data from increases towards final consumption levels (there are several producers, but many more consumers).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t>Due to liberalization of energy markets and ever increasing requirements for the protection of business sensitive data, overall data collection procedures are more and more complex and difficult to implement.</a:t>
            </a:r>
            <a:endParaRPr/>
          </a:p>
          <a:p>
            <a:pPr indent="0" lvl="0" marL="0" rtl="0" algn="l">
              <a:spcBef>
                <a:spcPts val="0"/>
              </a:spcBef>
              <a:spcAft>
                <a:spcPts val="0"/>
              </a:spcAft>
              <a:buNone/>
            </a:pPr>
            <a:r>
              <a:t/>
            </a:r>
            <a:endParaRPr sz="1200"/>
          </a:p>
          <a:p>
            <a:pPr indent="0" lvl="0" marL="0" rtl="0" algn="l">
              <a:spcBef>
                <a:spcPts val="0"/>
              </a:spcBef>
              <a:spcAft>
                <a:spcPts val="0"/>
              </a:spcAft>
              <a:buNone/>
            </a:pPr>
            <a:r>
              <a:rPr lang="en-US" sz="1200"/>
              <a:t>On the other </a:t>
            </a:r>
            <a:r>
              <a:rPr lang="en-US"/>
              <a:t>hand</a:t>
            </a:r>
            <a:r>
              <a:rPr lang="en-US" sz="1200"/>
              <a:t>, detailed data on energy consumption patterns and customer needs, </a:t>
            </a:r>
            <a:r>
              <a:rPr lang="en-US"/>
              <a:t>behaviour,</a:t>
            </a:r>
            <a:r>
              <a:rPr lang="en-US" sz="1200"/>
              <a:t> and preferences are very important for implementation of appropriate energy policies to support sustainable social and economic development.</a:t>
            </a:r>
            <a:endParaRPr sz="1200"/>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32" name="Google Shape;33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After commodity balances are completed and verified, each commodity balance is converted into common energy units by applying appropriate conversion factors.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possible to use different conversion factors for different energy flows or different fuel grades inside the same commodity group.</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50" name="Google Shape;35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After all balances are expressed in the common unit, appropriate energy flows (rows) are aligned and an energy balance is produced.</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364" name="Google Shape;36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latin typeface="Calibri"/>
                <a:ea typeface="Calibri"/>
                <a:cs typeface="Calibri"/>
                <a:sym typeface="Calibri"/>
              </a:rPr>
              <a:t>The UN’s annual questionnaire on energy statistics is part of the UN Statistical Division data collection programme. It includes p</a:t>
            </a:r>
            <a:r>
              <a:rPr lang="en-US" sz="2000">
                <a:latin typeface="Calibri"/>
                <a:ea typeface="Calibri"/>
                <a:cs typeface="Calibri"/>
                <a:sym typeface="Calibri"/>
              </a:rPr>
              <a:t>roduction, transformation, and use of energy products in physical and energy units.</a:t>
            </a:r>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It is the primary source of information for the U.N.S.D. Energy Statistics Database and contributes to the Energy Balances, Electricity Profiles, and Energy Statistics Yearbook.</a:t>
            </a:r>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It is harmonized with the U.N.’s International Recommendations for Energy Statistics.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76" name="Google Shape;37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U.N.S.D.</a:t>
            </a:r>
            <a:r>
              <a:rPr lang="en-US" sz="1200">
                <a:solidFill>
                  <a:schemeClr val="dk1"/>
                </a:solidFill>
                <a:latin typeface="Calibri"/>
                <a:ea typeface="Calibri"/>
                <a:cs typeface="Calibri"/>
                <a:sym typeface="Calibri"/>
              </a:rPr>
              <a:t> releases several publications based on data.</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Energy Balances </a:t>
            </a:r>
            <a:r>
              <a:rPr lang="en-US"/>
              <a:t>present</a:t>
            </a:r>
            <a:r>
              <a:rPr lang="en-US" sz="1200">
                <a:solidFill>
                  <a:schemeClr val="dk1"/>
                </a:solidFill>
                <a:latin typeface="Calibri"/>
                <a:ea typeface="Calibri"/>
                <a:cs typeface="Calibri"/>
                <a:sym typeface="Calibri"/>
              </a:rPr>
              <a:t> data on yearly production, trade, transformation, and consumption for more than 200 countries.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Electricity Profiles </a:t>
            </a:r>
            <a:r>
              <a:rPr lang="en-US"/>
              <a:t>provide</a:t>
            </a:r>
            <a:r>
              <a:rPr b="0" i="0" lang="en-US" sz="1200">
                <a:solidFill>
                  <a:schemeClr val="dk1"/>
                </a:solidFill>
                <a:latin typeface="Calibri"/>
                <a:ea typeface="Calibri"/>
                <a:cs typeface="Calibri"/>
                <a:sym typeface="Calibri"/>
              </a:rPr>
              <a:t> an overall picture of the electricity sector of over 200 countries and areas on an internationally comparable basis.</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a:t>The Energy</a:t>
            </a:r>
            <a:r>
              <a:rPr lang="en-US" sz="1200">
                <a:solidFill>
                  <a:schemeClr val="dk1"/>
                </a:solidFill>
                <a:latin typeface="Calibri"/>
                <a:ea typeface="Calibri"/>
                <a:cs typeface="Calibri"/>
                <a:sym typeface="Calibri"/>
              </a:rPr>
              <a:t> Statistics Yearbook is a </a:t>
            </a:r>
            <a:r>
              <a:rPr b="0" i="0" lang="en-US" sz="1200">
                <a:solidFill>
                  <a:schemeClr val="dk1"/>
                </a:solidFill>
                <a:latin typeface="Calibri"/>
                <a:ea typeface="Calibri"/>
                <a:cs typeface="Calibri"/>
                <a:sym typeface="Calibri"/>
              </a:rPr>
              <a:t>series of annual compilations of internationally comparable statistics summarizing world energy trends.</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89" name="Google Shape;38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Open Sans"/>
                <a:ea typeface="Open Sans"/>
                <a:cs typeface="Open Sans"/>
                <a:sym typeface="Open Sans"/>
              </a:rPr>
              <a:t>This lecture has the following four learning outcomes. </a:t>
            </a:r>
            <a:endParaRPr/>
          </a:p>
          <a:p>
            <a:pPr indent="0" lvl="0" marL="0" rtl="0" algn="l">
              <a:lnSpc>
                <a:spcPct val="100000"/>
              </a:lnSpc>
              <a:spcBef>
                <a:spcPts val="1000"/>
              </a:spcBef>
              <a:spcAft>
                <a:spcPts val="0"/>
              </a:spcAft>
              <a:buNone/>
            </a:pPr>
            <a:r>
              <a:rPr lang="en-US">
                <a:latin typeface="Open Sans"/>
                <a:ea typeface="Open Sans"/>
                <a:cs typeface="Open Sans"/>
                <a:sym typeface="Open Sans"/>
              </a:rPr>
              <a:t>Firstly, to recap and further understa</a:t>
            </a:r>
            <a:r>
              <a:rPr lang="en-US" sz="1200">
                <a:latin typeface="Open Sans"/>
                <a:ea typeface="Open Sans"/>
                <a:cs typeface="Open Sans"/>
                <a:sym typeface="Open Sans"/>
              </a:rPr>
              <a:t>nd what an energy balance is. </a:t>
            </a:r>
            <a:endParaRPr/>
          </a:p>
          <a:p>
            <a:pPr indent="0" lvl="0" marL="0" rtl="0" algn="l">
              <a:lnSpc>
                <a:spcPct val="100000"/>
              </a:lnSpc>
              <a:spcBef>
                <a:spcPts val="1000"/>
              </a:spcBef>
              <a:spcAft>
                <a:spcPts val="0"/>
              </a:spcAft>
              <a:buNone/>
            </a:pPr>
            <a:r>
              <a:rPr lang="en-US" sz="1200">
                <a:latin typeface="Open Sans"/>
                <a:ea typeface="Open Sans"/>
                <a:cs typeface="Open Sans"/>
                <a:sym typeface="Open Sans"/>
              </a:rPr>
              <a:t>Secondly, to a</a:t>
            </a:r>
            <a:r>
              <a:rPr lang="en-US">
                <a:latin typeface="Open Sans"/>
                <a:ea typeface="Open Sans"/>
                <a:cs typeface="Open Sans"/>
                <a:sym typeface="Open Sans"/>
              </a:rPr>
              <a:t>scertain</a:t>
            </a:r>
            <a:r>
              <a:rPr lang="en-US" sz="1200">
                <a:latin typeface="Open Sans"/>
                <a:ea typeface="Open Sans"/>
                <a:cs typeface="Open Sans"/>
                <a:sym typeface="Open Sans"/>
              </a:rPr>
              <a:t> why energy balance is important. </a:t>
            </a:r>
            <a:endParaRPr/>
          </a:p>
          <a:p>
            <a:pPr indent="0" lvl="0" marL="0" rtl="0" algn="l">
              <a:lnSpc>
                <a:spcPct val="100000"/>
              </a:lnSpc>
              <a:spcBef>
                <a:spcPts val="1000"/>
              </a:spcBef>
              <a:spcAft>
                <a:spcPts val="0"/>
              </a:spcAft>
              <a:buNone/>
            </a:pPr>
            <a:r>
              <a:rPr lang="en-US" sz="1200">
                <a:latin typeface="Open Sans"/>
                <a:ea typeface="Open Sans"/>
                <a:cs typeface="Open Sans"/>
                <a:sym typeface="Open Sans"/>
              </a:rPr>
              <a:t>Thirdly, to learn about the steps involved in calculating an energy balance. </a:t>
            </a:r>
            <a:endParaRPr/>
          </a:p>
          <a:p>
            <a:pPr indent="0" lvl="0" marL="0" rtl="0" algn="l">
              <a:lnSpc>
                <a:spcPct val="100000"/>
              </a:lnSpc>
              <a:spcBef>
                <a:spcPts val="1000"/>
              </a:spcBef>
              <a:spcAft>
                <a:spcPts val="0"/>
              </a:spcAft>
              <a:buNone/>
            </a:pPr>
            <a:r>
              <a:rPr lang="en-US" sz="1200">
                <a:latin typeface="Open Sans"/>
                <a:ea typeface="Open Sans"/>
                <a:cs typeface="Open Sans"/>
                <a:sym typeface="Open Sans"/>
              </a:rPr>
              <a:t>Finally, to get introduced to energy balance in practice</a:t>
            </a:r>
            <a:endParaRPr b="1" sz="1200">
              <a:latin typeface="Open Sans"/>
              <a:ea typeface="Open Sans"/>
              <a:cs typeface="Open Sans"/>
              <a:sym typeface="Open Sans"/>
            </a:endParaRPr>
          </a:p>
          <a:p>
            <a:pPr indent="0" lvl="0" marL="0" rtl="0" algn="l">
              <a:spcBef>
                <a:spcPts val="0"/>
              </a:spcBef>
              <a:spcAft>
                <a:spcPts val="0"/>
              </a:spcAft>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Energy Balance Studio (</a:t>
            </a:r>
            <a:r>
              <a:rPr lang="en-US"/>
              <a:t>E.B.S.)</a:t>
            </a:r>
            <a:r>
              <a:rPr lang="en-US" sz="1200">
                <a:solidFill>
                  <a:schemeClr val="dk1"/>
                </a:solidFill>
                <a:latin typeface="Calibri"/>
                <a:ea typeface="Calibri"/>
                <a:cs typeface="Calibri"/>
                <a:sym typeface="Calibri"/>
              </a:rPr>
              <a:t> is a computer based tool that is compatible with the </a:t>
            </a:r>
            <a:r>
              <a:rPr lang="en-US"/>
              <a:t>U.N.S.D.</a:t>
            </a:r>
            <a:r>
              <a:rPr lang="en-US" sz="1200">
                <a:solidFill>
                  <a:schemeClr val="dk1"/>
                </a:solidFill>
                <a:latin typeface="Calibri"/>
                <a:ea typeface="Calibri"/>
                <a:cs typeface="Calibri"/>
                <a:sym typeface="Calibri"/>
              </a:rPr>
              <a:t> questionnaire</a:t>
            </a:r>
            <a:r>
              <a:rPr lang="en-US"/>
              <a:t>,</a:t>
            </a:r>
            <a:r>
              <a:rPr lang="en-US" sz="1200">
                <a:solidFill>
                  <a:schemeClr val="dk1"/>
                </a:solidFill>
                <a:latin typeface="Calibri"/>
                <a:ea typeface="Calibri"/>
                <a:cs typeface="Calibri"/>
                <a:sym typeface="Calibri"/>
              </a:rPr>
              <a:t> and it may be used</a:t>
            </a:r>
            <a:r>
              <a:rPr lang="en-US"/>
              <a:t> to</a:t>
            </a:r>
            <a:r>
              <a:rPr lang="en-US" sz="1200">
                <a:solidFill>
                  <a:schemeClr val="dk1"/>
                </a:solidFill>
                <a:latin typeface="Calibri"/>
                <a:ea typeface="Calibri"/>
                <a:cs typeface="Calibri"/>
                <a:sym typeface="Calibri"/>
              </a:rPr>
              <a:t> help in preparation of the first order energy balances.</a:t>
            </a:r>
            <a:r>
              <a:rPr lang="en-US"/>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It should be noted that </a:t>
            </a:r>
            <a:r>
              <a:rPr lang="en-US"/>
              <a:t>U.N.S.D.</a:t>
            </a:r>
            <a:r>
              <a:rPr lang="en-US" sz="1200">
                <a:solidFill>
                  <a:schemeClr val="dk1"/>
                </a:solidFill>
                <a:latin typeface="Calibri"/>
                <a:ea typeface="Calibri"/>
                <a:cs typeface="Calibri"/>
                <a:sym typeface="Calibri"/>
              </a:rPr>
              <a:t> questionnaire is </a:t>
            </a:r>
            <a:r>
              <a:rPr lang="en-US"/>
              <a:t>changing and evolving</a:t>
            </a:r>
            <a:r>
              <a:rPr lang="en-US" sz="1200">
                <a:solidFill>
                  <a:schemeClr val="dk1"/>
                </a:solidFill>
                <a:latin typeface="Calibri"/>
                <a:ea typeface="Calibri"/>
                <a:cs typeface="Calibri"/>
                <a:sym typeface="Calibri"/>
              </a:rPr>
              <a:t> from year to year and the user may need to make some minor changes to the structure of </a:t>
            </a:r>
            <a:r>
              <a:rPr lang="en-US"/>
              <a:t>E.B.S.</a:t>
            </a:r>
            <a:r>
              <a:rPr lang="en-US" sz="1200">
                <a:solidFill>
                  <a:schemeClr val="dk1"/>
                </a:solidFill>
                <a:latin typeface="Calibri"/>
                <a:ea typeface="Calibri"/>
                <a:cs typeface="Calibri"/>
                <a:sym typeface="Calibri"/>
              </a:rPr>
              <a:t> in order to make it fully compatible with those updates.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It is flexible to accommodate different changes such as definitions of fuels</a:t>
            </a:r>
            <a:r>
              <a:rPr lang="en-US"/>
              <a:t> or </a:t>
            </a:r>
            <a:r>
              <a:rPr lang="en-US" sz="1200">
                <a:solidFill>
                  <a:schemeClr val="dk1"/>
                </a:solidFill>
                <a:latin typeface="Calibri"/>
                <a:ea typeface="Calibri"/>
                <a:cs typeface="Calibri"/>
                <a:sym typeface="Calibri"/>
              </a:rPr>
              <a:t>energy commodities; links between energy levels and flows etc.</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It is straight forward to use, stable and with minimum support required. No advanced </a:t>
            </a:r>
            <a:r>
              <a:rPr lang="en-US"/>
              <a:t>I.T.</a:t>
            </a:r>
            <a:r>
              <a:rPr lang="en-US" sz="1200">
                <a:solidFill>
                  <a:schemeClr val="dk1"/>
                </a:solidFill>
                <a:latin typeface="Calibri"/>
                <a:ea typeface="Calibri"/>
                <a:cs typeface="Calibri"/>
                <a:sym typeface="Calibri"/>
              </a:rPr>
              <a:t> knowledge is assumed.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rgbClr val="000000"/>
              </a:solidFill>
              <a:latin typeface="Calibri"/>
              <a:ea typeface="Calibri"/>
              <a:cs typeface="Calibri"/>
              <a:sym typeface="Calibri"/>
            </a:endParaRPr>
          </a:p>
        </p:txBody>
      </p:sp>
      <p:sp>
        <p:nvSpPr>
          <p:cNvPr id="402" name="Google Shape;40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latin typeface="Calibri"/>
                <a:ea typeface="Calibri"/>
                <a:cs typeface="Calibri"/>
                <a:sym typeface="Calibri"/>
              </a:rPr>
              <a:t>The first step involves checking </a:t>
            </a:r>
            <a:r>
              <a:rPr lang="en-US" sz="2000">
                <a:latin typeface="Calibri"/>
                <a:ea typeface="Calibri"/>
                <a:cs typeface="Calibri"/>
                <a:sym typeface="Calibri"/>
              </a:rPr>
              <a:t>primary energy requirements, transformation of energy, and final energy consumption.</a:t>
            </a:r>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Next we have to identify energy forms and energy flows from primary energy requirements.</a:t>
            </a:r>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Specific energy coefficients are used if applicable.</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These sources of data are fed to E.B.S..</a:t>
            </a:r>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The final step is to check the results generated by E.B.S. with those present in the publication.</a:t>
            </a:r>
            <a:endParaRPr/>
          </a:p>
          <a:p>
            <a:pPr indent="0" lvl="0" marL="0" rtl="0" algn="l">
              <a:spcBef>
                <a:spcPts val="0"/>
              </a:spcBef>
              <a:spcAft>
                <a:spcPts val="0"/>
              </a:spcAft>
              <a:buNone/>
            </a:pPr>
            <a:r>
              <a:t/>
            </a:r>
            <a:endParaRPr sz="24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0"/>
              <a:buFont typeface="Calibri"/>
              <a:buNone/>
            </a:pPr>
            <a:r>
              <a:t/>
            </a:r>
            <a:endParaRPr b="0" sz="2400">
              <a:solidFill>
                <a:srgbClr val="000000"/>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415" name="Google Shape;41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 summary, this lecture has highlighted the following</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a:t>Sound energy planning needs sound energy statistics.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Energy balance plays a key role in this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Best practices to arrive at an energy balance have been presented.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Useful tools have been introduced: U.N.S.D. data and Energy Balance Studio.</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a:t>This concludes lecture 4, the intro to energy balance studio. </a:t>
            </a:r>
            <a:endParaRPr/>
          </a:p>
        </p:txBody>
      </p:sp>
      <p:sp>
        <p:nvSpPr>
          <p:cNvPr id="428" name="Google Shape;42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Energy can neither be created nor destroyed. It can only be converted from one form to another.</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Energy Balance presents an overall picture of the production, conversion, and consumption in a particular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energy sector, it is an aggregated representation of all human activities related to energy except for natural and biological processes.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Energy Balance can be shown as a table that accounts for different categories such as coal, oil, gas, biomass</a:t>
            </a:r>
            <a:r>
              <a:rPr lang="en-US"/>
              <a:t>, and so on. These are</a:t>
            </a:r>
            <a:r>
              <a:rPr lang="en-US" sz="1200">
                <a:solidFill>
                  <a:schemeClr val="dk1"/>
                </a:solidFill>
                <a:latin typeface="Calibri"/>
                <a:ea typeface="Calibri"/>
                <a:cs typeface="Calibri"/>
                <a:sym typeface="Calibri"/>
              </a:rPr>
              <a:t> reported from their source (production, imports, etc.) down to final use.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columns represent different energy forms.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Rows in </a:t>
            </a:r>
            <a:r>
              <a:rPr lang="en-US"/>
              <a:t>the upper</a:t>
            </a:r>
            <a:r>
              <a:rPr lang="en-US" sz="1200">
                <a:solidFill>
                  <a:schemeClr val="dk1"/>
                </a:solidFill>
                <a:latin typeface="Calibri"/>
                <a:ea typeface="Calibri"/>
                <a:cs typeface="Calibri"/>
                <a:sym typeface="Calibri"/>
              </a:rPr>
              <a:t> part show production, trade </a:t>
            </a:r>
            <a:r>
              <a:rPr lang="en-US"/>
              <a:t>,</a:t>
            </a:r>
            <a:r>
              <a:rPr lang="en-US" sz="1200">
                <a:solidFill>
                  <a:schemeClr val="dk1"/>
                </a:solidFill>
                <a:latin typeface="Calibri"/>
                <a:ea typeface="Calibri"/>
                <a:cs typeface="Calibri"/>
                <a:sym typeface="Calibri"/>
              </a:rPr>
              <a:t>and storage changes.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Rows in </a:t>
            </a:r>
            <a:r>
              <a:rPr lang="en-US"/>
              <a:t>the </a:t>
            </a:r>
            <a:r>
              <a:rPr lang="en-US" sz="1200">
                <a:solidFill>
                  <a:schemeClr val="dk1"/>
                </a:solidFill>
                <a:latin typeface="Calibri"/>
                <a:ea typeface="Calibri"/>
                <a:cs typeface="Calibri"/>
                <a:sym typeface="Calibri"/>
              </a:rPr>
              <a:t>middle part show transformation or conversion of one energy form into another energy form.</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Rows in </a:t>
            </a:r>
            <a:r>
              <a:rPr lang="en-US"/>
              <a:t>the </a:t>
            </a:r>
            <a:r>
              <a:rPr lang="en-US" sz="1200">
                <a:solidFill>
                  <a:schemeClr val="dk1"/>
                </a:solidFill>
                <a:latin typeface="Calibri"/>
                <a:ea typeface="Calibri"/>
                <a:cs typeface="Calibri"/>
                <a:sym typeface="Calibri"/>
              </a:rPr>
              <a:t>lower part show final consumption of energy forms by different categories of customers, including non-energy uses.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4" name="Google Shape;1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Energy balances can also be represented in a schematic. This is known as a Sankey diagram.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They have directed flows from the energy source to the point of end-use. The width of the flow represents the magnitude of energy.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Since each flow is always connecting at least two nodes, the diagram shows the structure and distribution of energy within the system.</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46" name="Google Shape;14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Every instance of energy balance presents an equilibrium between supply and demand.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200">
                <a:latin typeface="Open Sans"/>
                <a:ea typeface="Open Sans"/>
                <a:cs typeface="Open Sans"/>
                <a:sym typeface="Open Sans"/>
              </a:rPr>
              <a:t>Supply</a:t>
            </a:r>
            <a:r>
              <a:rPr lang="en-US" sz="1200">
                <a:latin typeface="Open Sans"/>
                <a:ea typeface="Open Sans"/>
                <a:cs typeface="Open Sans"/>
                <a:sym typeface="Open Sans"/>
              </a:rPr>
              <a:t> consists of production, energy trade, stocks change and transformation and distribution losses.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200">
                <a:latin typeface="Open Sans"/>
                <a:ea typeface="Open Sans"/>
                <a:cs typeface="Open Sans"/>
                <a:sym typeface="Open Sans"/>
              </a:rPr>
              <a:t>Demand</a:t>
            </a:r>
            <a:r>
              <a:rPr lang="en-US" sz="1200">
                <a:latin typeface="Open Sans"/>
                <a:ea typeface="Open Sans"/>
                <a:cs typeface="Open Sans"/>
                <a:sym typeface="Open Sans"/>
              </a:rPr>
              <a:t> is a sum of final energy consumption in manufacturing, transportation, other sectors and final non-energy use.</a:t>
            </a:r>
            <a:endParaRPr/>
          </a:p>
        </p:txBody>
      </p:sp>
      <p:sp>
        <p:nvSpPr>
          <p:cNvPr id="158" name="Google Shape;15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An energy balance has the following characteristics.</a:t>
            </a:r>
            <a:endParaRPr/>
          </a:p>
          <a:p>
            <a:pPr indent="0" lvl="0" marL="0" rtl="0" algn="l">
              <a:spcBef>
                <a:spcPts val="0"/>
              </a:spcBef>
              <a:spcAft>
                <a:spcPts val="0"/>
              </a:spcAft>
              <a:buNone/>
            </a:pPr>
            <a:r>
              <a:t/>
            </a:r>
            <a:endParaRPr sz="2800"/>
          </a:p>
          <a:p>
            <a:pPr indent="0" lvl="0" marL="0" rtl="0" algn="l">
              <a:spcBef>
                <a:spcPts val="0"/>
              </a:spcBef>
              <a:spcAft>
                <a:spcPts val="0"/>
              </a:spcAft>
              <a:buNone/>
            </a:pPr>
            <a:r>
              <a:rPr lang="en-US" sz="2400"/>
              <a:t>It reports energy data in the common energy units.</a:t>
            </a:r>
            <a:endParaRPr/>
          </a:p>
          <a:p>
            <a:pPr indent="0" lvl="0" marL="0" rtl="0" algn="l">
              <a:spcBef>
                <a:spcPts val="0"/>
              </a:spcBef>
              <a:spcAft>
                <a:spcPts val="0"/>
              </a:spcAft>
              <a:buNone/>
            </a:pPr>
            <a:r>
              <a:t/>
            </a:r>
            <a:endParaRPr sz="2400"/>
          </a:p>
          <a:p>
            <a:pPr indent="0" lvl="0" marL="0" rtl="0" algn="l">
              <a:spcBef>
                <a:spcPts val="0"/>
              </a:spcBef>
              <a:spcAft>
                <a:spcPts val="0"/>
              </a:spcAft>
              <a:buNone/>
            </a:pPr>
            <a:r>
              <a:rPr lang="en-US" sz="2400"/>
              <a:t>It allows comparison between countries.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2400"/>
              <a:t>It allows calculation of useful indicators such as import dependence, energy transformation efficiency, share of renewables, and so on.</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US" sz="2400"/>
              <a:t>It can be used as a basis for greenhouse gas calculations.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a:p>
        </p:txBody>
      </p:sp>
      <p:sp>
        <p:nvSpPr>
          <p:cNvPr id="193" name="Google Shape;19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latin typeface="Calibri"/>
                <a:ea typeface="Calibri"/>
                <a:cs typeface="Calibri"/>
                <a:sym typeface="Calibri"/>
              </a:rPr>
              <a:t>Energy drives economic and social development.</a:t>
            </a:r>
            <a:endParaRPr/>
          </a:p>
          <a:p>
            <a:pPr indent="0" lvl="0" marL="0" rtl="0" algn="l">
              <a:spcBef>
                <a:spcPts val="0"/>
              </a:spcBef>
              <a:spcAft>
                <a:spcPts val="0"/>
              </a:spcAft>
              <a:buNone/>
            </a:pPr>
            <a:r>
              <a:rPr b="0" lang="en-US" sz="1200">
                <a:latin typeface="Calibri"/>
                <a:ea typeface="Calibri"/>
                <a:cs typeface="Calibri"/>
                <a:sym typeface="Calibri"/>
              </a:rPr>
              <a:t>Realistic planning must have quantitative targets.</a:t>
            </a:r>
            <a:endParaRPr/>
          </a:p>
          <a:p>
            <a:pPr indent="0" lvl="0" marL="0" rtl="0" algn="l">
              <a:spcBef>
                <a:spcPts val="0"/>
              </a:spcBef>
              <a:spcAft>
                <a:spcPts val="0"/>
              </a:spcAft>
              <a:buNone/>
            </a:pPr>
            <a:r>
              <a:rPr b="0" lang="en-US" sz="1200">
                <a:latin typeface="Calibri"/>
                <a:ea typeface="Calibri"/>
                <a:cs typeface="Calibri"/>
                <a:sym typeface="Calibri"/>
              </a:rPr>
              <a:t>Statistics </a:t>
            </a:r>
            <a:r>
              <a:rPr lang="en-US">
                <a:latin typeface="Calibri"/>
                <a:ea typeface="Calibri"/>
                <a:cs typeface="Calibri"/>
                <a:sym typeface="Calibri"/>
              </a:rPr>
              <a:t>helps</a:t>
            </a:r>
            <a:r>
              <a:rPr b="0" lang="en-US" sz="1200">
                <a:latin typeface="Calibri"/>
                <a:ea typeface="Calibri"/>
                <a:cs typeface="Calibri"/>
                <a:sym typeface="Calibri"/>
              </a:rPr>
              <a:t> to visualize targets and to measure the achievements quantitatively.</a:t>
            </a:r>
            <a:endParaRPr/>
          </a:p>
          <a:p>
            <a:pPr indent="0" lvl="0" marL="0" rtl="0" algn="l">
              <a:spcBef>
                <a:spcPts val="0"/>
              </a:spcBef>
              <a:spcAft>
                <a:spcPts val="0"/>
              </a:spcAft>
              <a:buNone/>
            </a:pPr>
            <a:r>
              <a:rPr b="0" lang="en-US" sz="1200">
                <a:latin typeface="Calibri"/>
                <a:ea typeface="Calibri"/>
                <a:cs typeface="Calibri"/>
                <a:sym typeface="Calibri"/>
              </a:rPr>
              <a:t>The foundation of good planning and </a:t>
            </a:r>
            <a:r>
              <a:rPr lang="en-US">
                <a:latin typeface="Calibri"/>
                <a:ea typeface="Calibri"/>
                <a:cs typeface="Calibri"/>
                <a:sym typeface="Calibri"/>
              </a:rPr>
              <a:t>modelling</a:t>
            </a:r>
            <a:r>
              <a:rPr b="0" lang="en-US" sz="1200">
                <a:latin typeface="Calibri"/>
                <a:ea typeface="Calibri"/>
                <a:cs typeface="Calibri"/>
                <a:sym typeface="Calibri"/>
              </a:rPr>
              <a:t> is the baseline statistics (as input data and for model-case studies calibration).</a:t>
            </a:r>
            <a:endParaRPr/>
          </a:p>
          <a:p>
            <a:pPr indent="0" lvl="0" marL="0" rtl="0" algn="l">
              <a:spcBef>
                <a:spcPts val="0"/>
              </a:spcBef>
              <a:spcAft>
                <a:spcPts val="0"/>
              </a:spcAft>
              <a:buNone/>
            </a:pPr>
            <a:r>
              <a:rPr b="0" lang="en-US"/>
              <a:t> </a:t>
            </a:r>
            <a:endParaRPr/>
          </a:p>
          <a:p>
            <a:pPr indent="0" lvl="0" marL="0" rtl="0" algn="l">
              <a:spcBef>
                <a:spcPts val="0"/>
              </a:spcBef>
              <a:spcAft>
                <a:spcPts val="0"/>
              </a:spcAft>
              <a:buNone/>
            </a:pPr>
            <a:r>
              <a:t/>
            </a:r>
            <a:endParaRPr b="0"/>
          </a:p>
        </p:txBody>
      </p:sp>
      <p:sp>
        <p:nvSpPr>
          <p:cNvPr id="206" name="Google Shape;20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Energy balance plays many roles.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 terms of analysis, it presents a quick picture of an energy system.</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It helps users understand energy needs and their drivers.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 terms of planning, it provides background data for evaluation of future energy demand and supply options in order to prepare future policies, take appropriate decisions</a:t>
            </a:r>
            <a:r>
              <a:rPr lang="en-US"/>
              <a:t>,</a:t>
            </a:r>
            <a:r>
              <a:rPr lang="en-US" sz="1200">
                <a:solidFill>
                  <a:schemeClr val="dk1"/>
                </a:solidFill>
                <a:latin typeface="Calibri"/>
                <a:ea typeface="Calibri"/>
                <a:cs typeface="Calibri"/>
                <a:sym typeface="Calibri"/>
              </a:rPr>
              <a:t> and manage energy </a:t>
            </a:r>
            <a:r>
              <a:rPr lang="en-US"/>
              <a:t>sectors</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In terms of monitoring, it helps assess and measure </a:t>
            </a:r>
            <a:r>
              <a:rPr lang="en-US"/>
              <a:t>the effectiveness</a:t>
            </a:r>
            <a:r>
              <a:rPr lang="en-US" sz="1200">
                <a:solidFill>
                  <a:schemeClr val="dk1"/>
                </a:solidFill>
                <a:latin typeface="Calibri"/>
                <a:ea typeface="Calibri"/>
                <a:cs typeface="Calibri"/>
                <a:sym typeface="Calibri"/>
              </a:rPr>
              <a:t> of different policies and compare and benchmark between countries.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9" name="Google Shape;21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6"/>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4"/>
          <p:cNvSpPr/>
          <p:nvPr>
            <p:ph idx="2" type="pic"/>
          </p:nvPr>
        </p:nvSpPr>
        <p:spPr>
          <a:xfrm>
            <a:off x="5183188" y="987425"/>
            <a:ext cx="6172200" cy="4873625"/>
          </a:xfrm>
          <a:prstGeom prst="rect">
            <a:avLst/>
          </a:prstGeom>
          <a:noFill/>
          <a:ln>
            <a:noFill/>
          </a:ln>
        </p:spPr>
      </p:sp>
      <p:sp>
        <p:nvSpPr>
          <p:cNvPr id="69" name="Google Shape;69;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1.jp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12.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14.pn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13.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image" Target="../media/image15.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94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9.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8.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0" y="-54"/>
            <a:ext cx="12192000" cy="6858108"/>
          </a:xfrm>
          <a:prstGeom prst="rect">
            <a:avLst/>
          </a:prstGeom>
          <a:noFill/>
          <a:ln>
            <a:noFill/>
          </a:ln>
        </p:spPr>
      </p:pic>
      <p:sp>
        <p:nvSpPr>
          <p:cNvPr id="91" name="Google Shape;91;p1"/>
          <p:cNvSpPr txBox="1"/>
          <p:nvPr/>
        </p:nvSpPr>
        <p:spPr>
          <a:xfrm>
            <a:off x="8975475"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617127" y="3528113"/>
            <a:ext cx="5225734" cy="280076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4400" u="none" cap="none" strike="noStrike">
                <a:solidFill>
                  <a:schemeClr val="lt1"/>
                </a:solidFill>
                <a:latin typeface="Open Sans ExtraBold"/>
                <a:ea typeface="Open Sans ExtraBold"/>
                <a:cs typeface="Open Sans ExtraBold"/>
                <a:sym typeface="Open Sans ExtraBold"/>
              </a:rPr>
              <a:t>LECTURE 4</a:t>
            </a:r>
            <a:r>
              <a:rPr b="1" i="0" lang="en-US" sz="4400" u="none" cap="none" strike="noStrike">
                <a:solidFill>
                  <a:schemeClr val="dk1"/>
                </a:solidFill>
                <a:latin typeface="Open Sans ExtraBold"/>
                <a:ea typeface="Open Sans ExtraBold"/>
                <a:cs typeface="Open Sans ExtraBold"/>
                <a:sym typeface="Open Sans ExtraBold"/>
              </a:rPr>
              <a:t> </a:t>
            </a:r>
            <a:br>
              <a:rPr b="1" i="0" lang="en-US" sz="4400" u="none" cap="none" strike="noStrike">
                <a:solidFill>
                  <a:schemeClr val="dk1"/>
                </a:solidFill>
                <a:latin typeface="Open Sans ExtraBold"/>
                <a:ea typeface="Open Sans ExtraBold"/>
                <a:cs typeface="Open Sans ExtraBold"/>
                <a:sym typeface="Open Sans ExtraBold"/>
              </a:rPr>
            </a:br>
            <a:r>
              <a:rPr b="1" i="0" lang="en-US" sz="4400" u="none" cap="none" strike="noStrike">
                <a:solidFill>
                  <a:schemeClr val="dk1"/>
                </a:solidFill>
                <a:latin typeface="Open Sans ExtraBold"/>
                <a:ea typeface="Open Sans ExtraBold"/>
                <a:cs typeface="Open Sans ExtraBold"/>
                <a:sym typeface="Open Sans ExtraBold"/>
              </a:rPr>
              <a:t>INTRODUCTION </a:t>
            </a:r>
            <a:br>
              <a:rPr b="1" i="0" lang="en-US" sz="4400" u="none" cap="none" strike="noStrike">
                <a:solidFill>
                  <a:schemeClr val="dk1"/>
                </a:solidFill>
                <a:latin typeface="Open Sans ExtraBold"/>
                <a:ea typeface="Open Sans ExtraBold"/>
                <a:cs typeface="Open Sans ExtraBold"/>
                <a:sym typeface="Open Sans ExtraBold"/>
              </a:rPr>
            </a:br>
            <a:r>
              <a:rPr b="1" i="0" lang="en-US" sz="4400" u="none" cap="none" strike="noStrike">
                <a:solidFill>
                  <a:schemeClr val="dk1"/>
                </a:solidFill>
                <a:latin typeface="Open Sans ExtraBold"/>
                <a:ea typeface="Open Sans ExtraBold"/>
                <a:cs typeface="Open Sans ExtraBold"/>
                <a:sym typeface="Open Sans ExtraBold"/>
              </a:rPr>
              <a:t>TO ENERGY </a:t>
            </a:r>
            <a:br>
              <a:rPr b="1" i="0" lang="en-US" sz="4400" u="none" cap="none" strike="noStrike">
                <a:solidFill>
                  <a:schemeClr val="dk1"/>
                </a:solidFill>
                <a:latin typeface="Open Sans ExtraBold"/>
                <a:ea typeface="Open Sans ExtraBold"/>
                <a:cs typeface="Open Sans ExtraBold"/>
                <a:sym typeface="Open Sans ExtraBold"/>
              </a:rPr>
            </a:br>
            <a:r>
              <a:rPr b="1" i="0" lang="en-US" sz="4400" u="none" cap="none" strike="noStrike">
                <a:solidFill>
                  <a:schemeClr val="dk1"/>
                </a:solidFill>
                <a:latin typeface="Open Sans ExtraBold"/>
                <a:ea typeface="Open Sans ExtraBold"/>
                <a:cs typeface="Open Sans ExtraBold"/>
                <a:sym typeface="Open Sans ExtraBold"/>
              </a:rPr>
              <a:t>BALANCE STUDIO</a:t>
            </a:r>
            <a:endParaRPr b="1" sz="4400">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640374" y="3221477"/>
            <a:ext cx="1939269" cy="369332"/>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Open Sans ExtraBold"/>
              <a:buNone/>
            </a:pPr>
            <a:r>
              <a:rPr b="1" lang="en-US" sz="1800">
                <a:solidFill>
                  <a:schemeClr val="dk1"/>
                </a:solidFill>
                <a:latin typeface="Open Sans ExtraBold"/>
                <a:ea typeface="Open Sans ExtraBold"/>
                <a:cs typeface="Open Sans ExtraBold"/>
                <a:sym typeface="Open Sans ExtraBold"/>
              </a:rPr>
              <a:t>EBS</a:t>
            </a:r>
            <a:endParaRPr b="1" i="0" sz="1800" u="none" cap="none" strike="noStrike">
              <a:solidFill>
                <a:srgbClr val="000000"/>
              </a:solidFill>
              <a:latin typeface="Open Sans ExtraBold"/>
              <a:ea typeface="Open Sans ExtraBold"/>
              <a:cs typeface="Open Sans ExtraBold"/>
              <a:sym typeface="Open Sans ExtraBold"/>
            </a:endParaRPr>
          </a:p>
        </p:txBody>
      </p:sp>
      <p:sp>
        <p:nvSpPr>
          <p:cNvPr id="94" name="Google Shape;94;p1"/>
          <p:cNvSpPr/>
          <p:nvPr/>
        </p:nvSpPr>
        <p:spPr>
          <a:xfrm>
            <a:off x="6578989" y="534472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1.mp3" id="95" name="Google Shape;95;p1"/>
          <p:cNvPicPr preferRelativeResize="0"/>
          <p:nvPr/>
        </p:nvPicPr>
        <p:blipFill rotWithShape="1">
          <a:blip r:embed="rId4">
            <a:alphaModFix/>
          </a:blip>
          <a:srcRect b="0" l="0" r="0" t="0"/>
          <a:stretch/>
        </p:blipFill>
        <p:spPr>
          <a:xfrm>
            <a:off x="6650354" y="5416086"/>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Graphical user interface, text&#10;&#10;Description automatically generated" id="245" name="Google Shape;245;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6" name="Google Shape;246;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247" name="Google Shape;247;p1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Who uses energy balances</a:t>
            </a:r>
            <a:endParaRPr/>
          </a:p>
        </p:txBody>
      </p:sp>
      <p:sp>
        <p:nvSpPr>
          <p:cNvPr id="248" name="Google Shape;248;p10"/>
          <p:cNvSpPr txBox="1"/>
          <p:nvPr/>
        </p:nvSpPr>
        <p:spPr>
          <a:xfrm>
            <a:off x="920831" y="692"/>
            <a:ext cx="5494959" cy="141389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Importance of Energy Balance</a:t>
            </a:r>
            <a:endParaRPr/>
          </a:p>
        </p:txBody>
      </p:sp>
      <p:pic>
        <p:nvPicPr>
          <p:cNvPr descr="Shape&#10;&#10;Description automatically generated with medium confidence" id="249" name="Google Shape;249;p10"/>
          <p:cNvPicPr preferRelativeResize="0"/>
          <p:nvPr/>
        </p:nvPicPr>
        <p:blipFill rotWithShape="1">
          <a:blip r:embed="rId4">
            <a:alphaModFix/>
          </a:blip>
          <a:srcRect b="0" l="0" r="0" t="0"/>
          <a:stretch/>
        </p:blipFill>
        <p:spPr>
          <a:xfrm>
            <a:off x="7728879" y="2310327"/>
            <a:ext cx="2920838" cy="2180892"/>
          </a:xfrm>
          <a:prstGeom prst="rect">
            <a:avLst/>
          </a:prstGeom>
          <a:noFill/>
          <a:ln>
            <a:noFill/>
          </a:ln>
        </p:spPr>
      </p:pic>
      <p:sp>
        <p:nvSpPr>
          <p:cNvPr id="250" name="Google Shape;250;p10"/>
          <p:cNvSpPr txBox="1"/>
          <p:nvPr/>
        </p:nvSpPr>
        <p:spPr>
          <a:xfrm>
            <a:off x="865021" y="1886270"/>
            <a:ext cx="6419182" cy="302900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0000"/>
              </a:lnSpc>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Governments</a:t>
            </a:r>
            <a:r>
              <a:rPr lang="en-US" sz="2000">
                <a:solidFill>
                  <a:schemeClr val="dk1"/>
                </a:solidFill>
                <a:latin typeface="Open Sans"/>
                <a:ea typeface="Open Sans"/>
                <a:cs typeface="Open Sans"/>
                <a:sym typeface="Open Sans"/>
              </a:rPr>
              <a:t>: social, energy, and environmental planning departments and regulatory agencies.</a:t>
            </a:r>
            <a:endParaRPr/>
          </a:p>
          <a:p>
            <a:pPr indent="-342900" lvl="0" marL="342900" marR="0" rtl="0" algn="l">
              <a:lnSpc>
                <a:spcPct val="120000"/>
              </a:lnSpc>
              <a:spcBef>
                <a:spcPts val="10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Energy industry</a:t>
            </a:r>
            <a:r>
              <a:rPr lang="en-US" sz="2000">
                <a:solidFill>
                  <a:schemeClr val="dk1"/>
                </a:solidFill>
                <a:latin typeface="Open Sans"/>
                <a:ea typeface="Open Sans"/>
                <a:cs typeface="Open Sans"/>
                <a:sym typeface="Open Sans"/>
              </a:rPr>
              <a:t>: energy market operators, analysts, and trade associations.</a:t>
            </a:r>
            <a:endParaRPr/>
          </a:p>
          <a:p>
            <a:pPr indent="-342900" lvl="0" marL="342900" marR="0" rtl="0" algn="l">
              <a:lnSpc>
                <a:spcPct val="120000"/>
              </a:lnSpc>
              <a:spcBef>
                <a:spcPts val="10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Academics and NGO members</a:t>
            </a:r>
            <a:r>
              <a:rPr lang="en-US" sz="2000">
                <a:solidFill>
                  <a:schemeClr val="dk1"/>
                </a:solidFill>
                <a:latin typeface="Open Sans"/>
                <a:ea typeface="Open Sans"/>
                <a:cs typeface="Open Sans"/>
                <a:sym typeface="Open Sans"/>
              </a:rPr>
              <a:t>: who comment on energy and environment issues.</a:t>
            </a:r>
            <a:endParaRPr/>
          </a:p>
          <a:p>
            <a:pPr indent="-342900" lvl="0" marL="342900" marR="0" rtl="0" algn="l">
              <a:lnSpc>
                <a:spcPct val="120000"/>
              </a:lnSpc>
              <a:spcBef>
                <a:spcPts val="10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International organisations </a:t>
            </a:r>
            <a:r>
              <a:rPr lang="en-US" sz="2000">
                <a:solidFill>
                  <a:schemeClr val="dk1"/>
                </a:solidFill>
                <a:latin typeface="Open Sans"/>
                <a:ea typeface="Open Sans"/>
                <a:cs typeface="Open Sans"/>
                <a:sym typeface="Open Sans"/>
              </a:rPr>
              <a:t>at various stages of treaties, agreements, and protocols.</a:t>
            </a:r>
            <a:endParaRPr/>
          </a:p>
          <a:p>
            <a:pPr indent="-215900" lvl="0" marL="342900" marR="0" rtl="0" algn="l">
              <a:lnSpc>
                <a:spcPct val="12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lnSpc>
                <a:spcPct val="120000"/>
              </a:lnSpc>
              <a:spcBef>
                <a:spcPts val="1000"/>
              </a:spcBef>
              <a:spcAft>
                <a:spcPts val="0"/>
              </a:spcAft>
              <a:buClr>
                <a:schemeClr val="dk1"/>
              </a:buClr>
              <a:buSzPts val="2000"/>
              <a:buFont typeface="Calibri"/>
              <a:buNone/>
            </a:pPr>
            <a:r>
              <a:t/>
            </a:r>
            <a:endParaRPr b="1" sz="2000">
              <a:solidFill>
                <a:schemeClr val="dk1"/>
              </a:solidFill>
              <a:latin typeface="Open Sans"/>
              <a:ea typeface="Open Sans"/>
              <a:cs typeface="Open Sans"/>
              <a:sym typeface="Open Sans"/>
            </a:endParaRPr>
          </a:p>
        </p:txBody>
      </p:sp>
      <p:sp>
        <p:nvSpPr>
          <p:cNvPr id="251" name="Google Shape;251;p10"/>
          <p:cNvSpPr/>
          <p:nvPr/>
        </p:nvSpPr>
        <p:spPr>
          <a:xfrm>
            <a:off x="6096000" y="28431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10.mp3" id="252" name="Google Shape;252;p10"/>
          <p:cNvPicPr preferRelativeResize="0"/>
          <p:nvPr/>
        </p:nvPicPr>
        <p:blipFill rotWithShape="1">
          <a:blip r:embed="rId5">
            <a:alphaModFix/>
          </a:blip>
          <a:srcRect b="0" l="0" r="0" t="0"/>
          <a:stretch/>
        </p:blipFill>
        <p:spPr>
          <a:xfrm>
            <a:off x="6167365" y="35568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Graphical user interface, text&#10;&#10;Description automatically generated" id="258" name="Google Shape;258;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9" name="Google Shape;259;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60" name="Google Shape;260;p1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Integral Approach</a:t>
            </a:r>
            <a:endParaRPr/>
          </a:p>
        </p:txBody>
      </p:sp>
      <p:sp>
        <p:nvSpPr>
          <p:cNvPr id="261" name="Google Shape;261;p11"/>
          <p:cNvSpPr txBox="1"/>
          <p:nvPr/>
        </p:nvSpPr>
        <p:spPr>
          <a:xfrm>
            <a:off x="887215" y="692"/>
            <a:ext cx="5393664" cy="140269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Importance of Energy Balance</a:t>
            </a:r>
            <a:endParaRPr/>
          </a:p>
        </p:txBody>
      </p:sp>
      <p:grpSp>
        <p:nvGrpSpPr>
          <p:cNvPr id="262" name="Google Shape;262;p11"/>
          <p:cNvGrpSpPr/>
          <p:nvPr/>
        </p:nvGrpSpPr>
        <p:grpSpPr>
          <a:xfrm>
            <a:off x="3924042" y="1648518"/>
            <a:ext cx="4343897" cy="4320622"/>
            <a:chOff x="1270635" y="-186410"/>
            <a:chExt cx="4343897" cy="4320622"/>
          </a:xfrm>
        </p:grpSpPr>
        <p:sp>
          <p:nvSpPr>
            <p:cNvPr id="263" name="Google Shape;263;p11"/>
            <p:cNvSpPr/>
            <p:nvPr/>
          </p:nvSpPr>
          <p:spPr>
            <a:xfrm>
              <a:off x="2758900" y="-70069"/>
              <a:ext cx="1345767" cy="87474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1"/>
            <p:cNvSpPr txBox="1"/>
            <p:nvPr/>
          </p:nvSpPr>
          <p:spPr>
            <a:xfrm>
              <a:off x="2801602" y="-27367"/>
              <a:ext cx="1260363" cy="78934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Data collection</a:t>
              </a:r>
              <a:endParaRPr/>
            </a:p>
          </p:txBody>
        </p:sp>
        <p:sp>
          <p:nvSpPr>
            <p:cNvPr id="265" name="Google Shape;265;p11"/>
            <p:cNvSpPr/>
            <p:nvPr/>
          </p:nvSpPr>
          <p:spPr>
            <a:xfrm>
              <a:off x="1647534" y="339082"/>
              <a:ext cx="3442663" cy="3442663"/>
            </a:xfrm>
            <a:custGeom>
              <a:rect b="b" l="l" r="r" t="t"/>
              <a:pathLst>
                <a:path extrusionOk="0" h="120000" w="120000">
                  <a:moveTo>
                    <a:pt x="85824" y="5842"/>
                  </a:moveTo>
                  <a:lnTo>
                    <a:pt x="85824" y="5842"/>
                  </a:lnTo>
                  <a:cubicBezTo>
                    <a:pt x="91629" y="8610"/>
                    <a:pt x="96951" y="12293"/>
                    <a:pt x="101586" y="16750"/>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a:off x="4230452" y="823517"/>
              <a:ext cx="1384080" cy="89965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txBox="1"/>
            <p:nvPr/>
          </p:nvSpPr>
          <p:spPr>
            <a:xfrm>
              <a:off x="4274369" y="867434"/>
              <a:ext cx="1296246" cy="811818"/>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Data processing</a:t>
              </a:r>
              <a:endParaRPr/>
            </a:p>
          </p:txBody>
        </p:sp>
        <p:sp>
          <p:nvSpPr>
            <p:cNvPr id="268" name="Google Shape;268;p11"/>
            <p:cNvSpPr/>
            <p:nvPr/>
          </p:nvSpPr>
          <p:spPr>
            <a:xfrm>
              <a:off x="1658767" y="-186410"/>
              <a:ext cx="3442663" cy="3442663"/>
            </a:xfrm>
            <a:custGeom>
              <a:rect b="b" l="l" r="r" t="t"/>
              <a:pathLst>
                <a:path extrusionOk="0" h="120000" w="120000">
                  <a:moveTo>
                    <a:pt x="119621" y="66736"/>
                  </a:moveTo>
                  <a:lnTo>
                    <a:pt x="119621" y="66736"/>
                  </a:lnTo>
                  <a:cubicBezTo>
                    <a:pt x="118974" y="72461"/>
                    <a:pt x="117506" y="78063"/>
                    <a:pt x="115262" y="83369"/>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
            <p:cNvSpPr/>
            <p:nvPr/>
          </p:nvSpPr>
          <p:spPr>
            <a:xfrm>
              <a:off x="4184873" y="2209994"/>
              <a:ext cx="1354357" cy="88033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
            <p:cNvSpPr txBox="1"/>
            <p:nvPr/>
          </p:nvSpPr>
          <p:spPr>
            <a:xfrm>
              <a:off x="4227847" y="2252968"/>
              <a:ext cx="1268409" cy="794384"/>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Data analysis</a:t>
              </a:r>
              <a:endParaRPr/>
            </a:p>
          </p:txBody>
        </p:sp>
        <p:sp>
          <p:nvSpPr>
            <p:cNvPr id="271" name="Google Shape;271;p11"/>
            <p:cNvSpPr/>
            <p:nvPr/>
          </p:nvSpPr>
          <p:spPr>
            <a:xfrm>
              <a:off x="1474293" y="369349"/>
              <a:ext cx="3442663" cy="3442663"/>
            </a:xfrm>
            <a:custGeom>
              <a:rect b="b" l="l" r="r" t="t"/>
              <a:pathLst>
                <a:path extrusionOk="0" h="120000" w="120000">
                  <a:moveTo>
                    <a:pt x="108706" y="95039"/>
                  </a:moveTo>
                  <a:cubicBezTo>
                    <a:pt x="104094" y="101449"/>
                    <a:pt x="98263" y="106886"/>
                    <a:pt x="91545" y="111038"/>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1"/>
            <p:cNvSpPr/>
            <p:nvPr/>
          </p:nvSpPr>
          <p:spPr>
            <a:xfrm>
              <a:off x="2762143" y="3268003"/>
              <a:ext cx="1332630" cy="866209"/>
            </a:xfrm>
            <a:prstGeom prst="roundRect">
              <a:avLst>
                <a:gd fmla="val 16667" name="adj"/>
              </a:avLst>
            </a:prstGeom>
            <a:solidFill>
              <a:srgbClr val="AEABA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txBox="1"/>
            <p:nvPr/>
          </p:nvSpPr>
          <p:spPr>
            <a:xfrm>
              <a:off x="2804428" y="3310288"/>
              <a:ext cx="1248060" cy="781639"/>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Planning</a:t>
              </a:r>
              <a:endParaRPr/>
            </a:p>
          </p:txBody>
        </p:sp>
        <p:sp>
          <p:nvSpPr>
            <p:cNvPr id="274" name="Google Shape;274;p11"/>
            <p:cNvSpPr/>
            <p:nvPr/>
          </p:nvSpPr>
          <p:spPr>
            <a:xfrm>
              <a:off x="1807351" y="292924"/>
              <a:ext cx="3442663" cy="3442663"/>
            </a:xfrm>
            <a:custGeom>
              <a:rect b="b" l="l" r="r" t="t"/>
              <a:pathLst>
                <a:path extrusionOk="0" h="120000" w="120000">
                  <a:moveTo>
                    <a:pt x="33055" y="113609"/>
                  </a:moveTo>
                  <a:lnTo>
                    <a:pt x="33055" y="113609"/>
                  </a:lnTo>
                  <a:cubicBezTo>
                    <a:pt x="25599" y="109862"/>
                    <a:pt x="19007" y="104600"/>
                    <a:pt x="13700" y="98161"/>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1270635" y="2231912"/>
              <a:ext cx="1340849" cy="871552"/>
            </a:xfrm>
            <a:prstGeom prst="roundRect">
              <a:avLst>
                <a:gd fmla="val 16667" name="adj"/>
              </a:avLst>
            </a:prstGeom>
            <a:solidFill>
              <a:srgbClr val="AEABA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txBox="1"/>
            <p:nvPr/>
          </p:nvSpPr>
          <p:spPr>
            <a:xfrm>
              <a:off x="1313181" y="2274458"/>
              <a:ext cx="1255757" cy="78646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Policies</a:t>
              </a:r>
              <a:endParaRPr/>
            </a:p>
          </p:txBody>
        </p:sp>
        <p:sp>
          <p:nvSpPr>
            <p:cNvPr id="277" name="Google Shape;277;p11"/>
            <p:cNvSpPr/>
            <p:nvPr/>
          </p:nvSpPr>
          <p:spPr>
            <a:xfrm>
              <a:off x="1774685" y="44527"/>
              <a:ext cx="3442663" cy="3442663"/>
            </a:xfrm>
            <a:custGeom>
              <a:rect b="b" l="l" r="r" t="t"/>
              <a:pathLst>
                <a:path extrusionOk="0" h="120000" w="120000">
                  <a:moveTo>
                    <a:pt x="2192" y="76068"/>
                  </a:moveTo>
                  <a:cubicBezTo>
                    <a:pt x="577" y="70256"/>
                    <a:pt x="-153" y="64235"/>
                    <a:pt x="27" y="58205"/>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1270652" y="837567"/>
              <a:ext cx="1340849" cy="871552"/>
            </a:xfrm>
            <a:prstGeom prst="roundRect">
              <a:avLst>
                <a:gd fmla="val 16667" name="adj"/>
              </a:avLst>
            </a:prstGeom>
            <a:solidFill>
              <a:srgbClr val="AEABA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txBox="1"/>
            <p:nvPr/>
          </p:nvSpPr>
          <p:spPr>
            <a:xfrm>
              <a:off x="1313198" y="880113"/>
              <a:ext cx="1255757" cy="78646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Monitoring</a:t>
              </a:r>
              <a:endParaRPr/>
            </a:p>
          </p:txBody>
        </p:sp>
        <p:sp>
          <p:nvSpPr>
            <p:cNvPr id="280" name="Google Shape;280;p11"/>
            <p:cNvSpPr/>
            <p:nvPr/>
          </p:nvSpPr>
          <p:spPr>
            <a:xfrm>
              <a:off x="1771210" y="340103"/>
              <a:ext cx="3442663" cy="3442663"/>
            </a:xfrm>
            <a:custGeom>
              <a:rect b="b" l="l" r="r" t="t"/>
              <a:pathLst>
                <a:path extrusionOk="0" h="120000" w="120000">
                  <a:moveTo>
                    <a:pt x="17953" y="17198"/>
                  </a:moveTo>
                  <a:lnTo>
                    <a:pt x="17953" y="17198"/>
                  </a:lnTo>
                  <a:cubicBezTo>
                    <a:pt x="22713" y="12522"/>
                    <a:pt x="28219" y="8673"/>
                    <a:pt x="34244" y="5810"/>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1" name="Google Shape;281;p11"/>
          <p:cNvSpPr/>
          <p:nvPr/>
        </p:nvSpPr>
        <p:spPr>
          <a:xfrm>
            <a:off x="6096000" y="28431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11.mp3" id="282" name="Google Shape;282;p11"/>
          <p:cNvPicPr preferRelativeResize="0"/>
          <p:nvPr/>
        </p:nvPicPr>
        <p:blipFill rotWithShape="1">
          <a:blip r:embed="rId4">
            <a:alphaModFix/>
          </a:blip>
          <a:srcRect b="0" l="0" r="0" t="0"/>
          <a:stretch/>
        </p:blipFill>
        <p:spPr>
          <a:xfrm>
            <a:off x="6167365" y="35568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Graphical user interface, text&#10;&#10;Description automatically generated" id="288" name="Google Shape;288;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9" name="Google Shape;289;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0" name="Google Shape;290;p1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Common issues encountered</a:t>
            </a:r>
            <a:endParaRPr/>
          </a:p>
        </p:txBody>
      </p:sp>
      <p:sp>
        <p:nvSpPr>
          <p:cNvPr id="291" name="Google Shape;291;p12"/>
          <p:cNvSpPr txBox="1"/>
          <p:nvPr/>
        </p:nvSpPr>
        <p:spPr>
          <a:xfrm>
            <a:off x="909626" y="692"/>
            <a:ext cx="5185621" cy="140269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Importance of Energy Balance</a:t>
            </a:r>
            <a:endParaRPr/>
          </a:p>
        </p:txBody>
      </p:sp>
      <p:pic>
        <p:nvPicPr>
          <p:cNvPr descr="A close - up of several calculators&#10;&#10;Description automatically generated with low confidence" id="292" name="Google Shape;292;p12"/>
          <p:cNvPicPr preferRelativeResize="0"/>
          <p:nvPr/>
        </p:nvPicPr>
        <p:blipFill rotWithShape="1">
          <a:blip r:embed="rId4">
            <a:alphaModFix/>
          </a:blip>
          <a:srcRect b="0" l="0" r="0" t="0"/>
          <a:stretch/>
        </p:blipFill>
        <p:spPr>
          <a:xfrm>
            <a:off x="6095247" y="1559304"/>
            <a:ext cx="5239831" cy="3480889"/>
          </a:xfrm>
          <a:prstGeom prst="rect">
            <a:avLst/>
          </a:prstGeom>
          <a:noFill/>
          <a:ln>
            <a:noFill/>
          </a:ln>
        </p:spPr>
      </p:pic>
      <p:sp>
        <p:nvSpPr>
          <p:cNvPr id="293" name="Google Shape;293;p12"/>
          <p:cNvSpPr txBox="1"/>
          <p:nvPr/>
        </p:nvSpPr>
        <p:spPr>
          <a:xfrm>
            <a:off x="865021" y="1886270"/>
            <a:ext cx="4702833" cy="2673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Inconsistent usage of energy units.</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Non-standard categorization of fuels/energy forms. </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Difference between calendar and fiscal year.</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Inconsistent use of calorific values: net versus gross.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Calibri"/>
              <a:buNone/>
            </a:pPr>
            <a:r>
              <a:t/>
            </a:r>
            <a:endParaRPr b="1" sz="2000">
              <a:solidFill>
                <a:schemeClr val="dk1"/>
              </a:solidFill>
              <a:latin typeface="Open Sans"/>
              <a:ea typeface="Open Sans"/>
              <a:cs typeface="Open Sans"/>
              <a:sym typeface="Open Sans"/>
            </a:endParaRPr>
          </a:p>
        </p:txBody>
      </p:sp>
      <p:sp>
        <p:nvSpPr>
          <p:cNvPr id="294" name="Google Shape;294;p12"/>
          <p:cNvSpPr/>
          <p:nvPr/>
        </p:nvSpPr>
        <p:spPr>
          <a:xfrm>
            <a:off x="6096000" y="28431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12.mp3" id="295" name="Google Shape;295;p12"/>
          <p:cNvPicPr preferRelativeResize="0"/>
          <p:nvPr/>
        </p:nvPicPr>
        <p:blipFill rotWithShape="1">
          <a:blip r:embed="rId5">
            <a:alphaModFix/>
          </a:blip>
          <a:srcRect b="0" l="0" r="0" t="0"/>
          <a:stretch/>
        </p:blipFill>
        <p:spPr>
          <a:xfrm>
            <a:off x="6167365" y="35568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Graphical user interface, text&#10;&#10;Description automatically generated" id="301" name="Google Shape;301;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2" name="Google Shape;302;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3" name="Google Shape;303;p1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Steps involved</a:t>
            </a:r>
            <a:endParaRPr/>
          </a:p>
        </p:txBody>
      </p:sp>
      <p:sp>
        <p:nvSpPr>
          <p:cNvPr id="304" name="Google Shape;304;p13"/>
          <p:cNvSpPr txBox="1"/>
          <p:nvPr/>
        </p:nvSpPr>
        <p:spPr>
          <a:xfrm>
            <a:off x="909626" y="692"/>
            <a:ext cx="5186374" cy="140269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Raw Data to Energy Balance</a:t>
            </a:r>
            <a:endParaRPr/>
          </a:p>
        </p:txBody>
      </p:sp>
      <p:sp>
        <p:nvSpPr>
          <p:cNvPr id="305" name="Google Shape;305;p13"/>
          <p:cNvSpPr/>
          <p:nvPr/>
        </p:nvSpPr>
        <p:spPr>
          <a:xfrm>
            <a:off x="1136373" y="2263968"/>
            <a:ext cx="2271346" cy="1181100"/>
          </a:xfrm>
          <a:prstGeom prst="roundRect">
            <a:avLst>
              <a:gd fmla="val 16667" name="adj"/>
            </a:avLst>
          </a:prstGeom>
          <a:solidFill>
            <a:srgbClr val="C00000"/>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Data Collection</a:t>
            </a:r>
            <a:endParaRPr sz="2400">
              <a:solidFill>
                <a:schemeClr val="lt1"/>
              </a:solidFill>
              <a:latin typeface="Calibri"/>
              <a:ea typeface="Calibri"/>
              <a:cs typeface="Calibri"/>
              <a:sym typeface="Calibri"/>
            </a:endParaRPr>
          </a:p>
        </p:txBody>
      </p:sp>
      <p:sp>
        <p:nvSpPr>
          <p:cNvPr id="306" name="Google Shape;306;p13"/>
          <p:cNvSpPr/>
          <p:nvPr/>
        </p:nvSpPr>
        <p:spPr>
          <a:xfrm>
            <a:off x="4229800" y="2263968"/>
            <a:ext cx="2271346" cy="1181100"/>
          </a:xfrm>
          <a:prstGeom prst="roundRect">
            <a:avLst>
              <a:gd fmla="val 16667" name="adj"/>
            </a:avLst>
          </a:prstGeom>
          <a:solidFill>
            <a:srgbClr val="9CC2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Basic Statistics</a:t>
            </a:r>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(Commodity Balances)</a:t>
            </a:r>
            <a:endParaRPr/>
          </a:p>
        </p:txBody>
      </p:sp>
      <p:sp>
        <p:nvSpPr>
          <p:cNvPr id="307" name="Google Shape;307;p13"/>
          <p:cNvSpPr/>
          <p:nvPr/>
        </p:nvSpPr>
        <p:spPr>
          <a:xfrm>
            <a:off x="7323227" y="2263968"/>
            <a:ext cx="2271346" cy="1181100"/>
          </a:xfrm>
          <a:prstGeom prst="roundRect">
            <a:avLst>
              <a:gd fmla="val 16667" name="adj"/>
            </a:avLst>
          </a:prstGeom>
          <a:solidFill>
            <a:srgbClr val="9CC2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Conversion to Common Energy Units</a:t>
            </a:r>
            <a:endParaRPr/>
          </a:p>
        </p:txBody>
      </p:sp>
      <p:sp>
        <p:nvSpPr>
          <p:cNvPr id="308" name="Google Shape;308;p13"/>
          <p:cNvSpPr/>
          <p:nvPr/>
        </p:nvSpPr>
        <p:spPr>
          <a:xfrm>
            <a:off x="7402846" y="4321368"/>
            <a:ext cx="2271346" cy="1181100"/>
          </a:xfrm>
          <a:prstGeom prst="roundRect">
            <a:avLst>
              <a:gd fmla="val 16667" name="adj"/>
            </a:avLst>
          </a:prstGeom>
          <a:solidFill>
            <a:srgbClr val="9CC2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Applying Balance Rules</a:t>
            </a:r>
            <a:endParaRPr/>
          </a:p>
        </p:txBody>
      </p:sp>
      <p:sp>
        <p:nvSpPr>
          <p:cNvPr id="309" name="Google Shape;309;p13"/>
          <p:cNvSpPr/>
          <p:nvPr/>
        </p:nvSpPr>
        <p:spPr>
          <a:xfrm>
            <a:off x="4229800" y="4321368"/>
            <a:ext cx="2271346" cy="1181100"/>
          </a:xfrm>
          <a:prstGeom prst="roundRect">
            <a:avLst>
              <a:gd fmla="val 16667" name="adj"/>
            </a:avLst>
          </a:prstGeom>
          <a:solidFill>
            <a:srgbClr val="9CC2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Energy Balance</a:t>
            </a:r>
            <a:endParaRPr/>
          </a:p>
        </p:txBody>
      </p:sp>
      <p:sp>
        <p:nvSpPr>
          <p:cNvPr id="310" name="Google Shape;310;p13"/>
          <p:cNvSpPr/>
          <p:nvPr/>
        </p:nvSpPr>
        <p:spPr>
          <a:xfrm>
            <a:off x="3493200" y="2692593"/>
            <a:ext cx="685800" cy="323850"/>
          </a:xfrm>
          <a:prstGeom prst="right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13"/>
          <p:cNvSpPr/>
          <p:nvPr/>
        </p:nvSpPr>
        <p:spPr>
          <a:xfrm>
            <a:off x="6584673" y="2692593"/>
            <a:ext cx="685800" cy="323850"/>
          </a:xfrm>
          <a:prstGeom prst="right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3"/>
          <p:cNvSpPr/>
          <p:nvPr/>
        </p:nvSpPr>
        <p:spPr>
          <a:xfrm rot="5400000">
            <a:off x="8116000" y="3721293"/>
            <a:ext cx="685800" cy="323850"/>
          </a:xfrm>
          <a:prstGeom prst="right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13"/>
          <p:cNvSpPr/>
          <p:nvPr/>
        </p:nvSpPr>
        <p:spPr>
          <a:xfrm rot="10800000">
            <a:off x="6599327" y="4749993"/>
            <a:ext cx="685800" cy="323850"/>
          </a:xfrm>
          <a:prstGeom prst="rightArrow">
            <a:avLst>
              <a:gd fmla="val 50000" name="adj1"/>
              <a:gd fmla="val 50000" name="adj2"/>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13"/>
          <p:cNvSpPr/>
          <p:nvPr/>
        </p:nvSpPr>
        <p:spPr>
          <a:xfrm>
            <a:off x="5365473" y="28474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13.mp3" id="315" name="Google Shape;315;p13"/>
          <p:cNvPicPr preferRelativeResize="0"/>
          <p:nvPr/>
        </p:nvPicPr>
        <p:blipFill rotWithShape="1">
          <a:blip r:embed="rId4">
            <a:alphaModFix/>
          </a:blip>
          <a:srcRect b="0" l="0" r="0" t="0"/>
          <a:stretch/>
        </p:blipFill>
        <p:spPr>
          <a:xfrm>
            <a:off x="5436838" y="35610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Graphical user interface, text&#10;&#10;Description automatically generated" id="321" name="Google Shape;321;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2" name="Google Shape;322;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3" name="Google Shape;323;p1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Data collection - I</a:t>
            </a:r>
            <a:endParaRPr/>
          </a:p>
        </p:txBody>
      </p:sp>
      <p:sp>
        <p:nvSpPr>
          <p:cNvPr id="324" name="Google Shape;324;p14"/>
          <p:cNvSpPr txBox="1"/>
          <p:nvPr/>
        </p:nvSpPr>
        <p:spPr>
          <a:xfrm>
            <a:off x="909627" y="692"/>
            <a:ext cx="5186374" cy="140269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Raw Data to Energy Balance</a:t>
            </a:r>
            <a:endParaRPr/>
          </a:p>
        </p:txBody>
      </p:sp>
      <p:sp>
        <p:nvSpPr>
          <p:cNvPr id="325" name="Google Shape;325;p14"/>
          <p:cNvSpPr txBox="1"/>
          <p:nvPr/>
        </p:nvSpPr>
        <p:spPr>
          <a:xfrm>
            <a:off x="3493107" y="1961589"/>
            <a:ext cx="6419182" cy="416904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Data collection is the most complex and critical step in energy balances.</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Data sources can be diverse, depending on the energy forms, energy supply, transformation processes, and energy uses → data collection strategies and approaches differ.</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Data collection becomes increasingly more complicated as entities to collect data increases towards final consumption levels → there are several producers, but many more consumers.</a:t>
            </a:r>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326" name="Google Shape;326;p14"/>
          <p:cNvSpPr/>
          <p:nvPr/>
        </p:nvSpPr>
        <p:spPr>
          <a:xfrm flipH="1">
            <a:off x="1069722" y="2037951"/>
            <a:ext cx="2174145" cy="2174145"/>
          </a:xfrm>
          <a:prstGeom prst="cube">
            <a:avLst>
              <a:gd fmla="val 25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lt1"/>
                </a:solidFill>
                <a:latin typeface="Open Sans"/>
                <a:ea typeface="Open Sans"/>
                <a:cs typeface="Open Sans"/>
                <a:sym typeface="Open Sans"/>
              </a:rPr>
              <a:t>Data </a:t>
            </a:r>
            <a:br>
              <a:rPr lang="en-US" sz="2200">
                <a:solidFill>
                  <a:schemeClr val="lt1"/>
                </a:solidFill>
                <a:latin typeface="Open Sans"/>
                <a:ea typeface="Open Sans"/>
                <a:cs typeface="Open Sans"/>
                <a:sym typeface="Open Sans"/>
              </a:rPr>
            </a:br>
            <a:r>
              <a:rPr lang="en-US" sz="2200">
                <a:solidFill>
                  <a:schemeClr val="lt1"/>
                </a:solidFill>
                <a:latin typeface="Open Sans"/>
                <a:ea typeface="Open Sans"/>
                <a:cs typeface="Open Sans"/>
                <a:sym typeface="Open Sans"/>
              </a:rPr>
              <a:t>Collection​</a:t>
            </a:r>
            <a:endParaRPr sz="2200">
              <a:solidFill>
                <a:schemeClr val="lt1"/>
              </a:solidFill>
              <a:latin typeface="Open Sans"/>
              <a:ea typeface="Open Sans"/>
              <a:cs typeface="Open Sans"/>
              <a:sym typeface="Open Sans"/>
            </a:endParaRPr>
          </a:p>
        </p:txBody>
      </p:sp>
      <p:sp>
        <p:nvSpPr>
          <p:cNvPr id="327" name="Google Shape;327;p14"/>
          <p:cNvSpPr/>
          <p:nvPr/>
        </p:nvSpPr>
        <p:spPr>
          <a:xfrm>
            <a:off x="5365473" y="28474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14.mp3" id="328" name="Google Shape;328;p14"/>
          <p:cNvPicPr preferRelativeResize="0"/>
          <p:nvPr/>
        </p:nvPicPr>
        <p:blipFill rotWithShape="1">
          <a:blip r:embed="rId4">
            <a:alphaModFix/>
          </a:blip>
          <a:srcRect b="0" l="0" r="0" t="0"/>
          <a:stretch/>
        </p:blipFill>
        <p:spPr>
          <a:xfrm>
            <a:off x="5436838" y="35362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Graphical user interface, text&#10;&#10;Description automatically generated" id="334" name="Google Shape;334;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5" name="Google Shape;335;p1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Data collection - II</a:t>
            </a:r>
            <a:endParaRPr/>
          </a:p>
        </p:txBody>
      </p:sp>
      <p:sp>
        <p:nvSpPr>
          <p:cNvPr id="336" name="Google Shape;336;p15"/>
          <p:cNvSpPr txBox="1"/>
          <p:nvPr/>
        </p:nvSpPr>
        <p:spPr>
          <a:xfrm>
            <a:off x="887215" y="692"/>
            <a:ext cx="4374333" cy="140269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Raw Data to Energy Balance</a:t>
            </a:r>
            <a:endParaRPr/>
          </a:p>
        </p:txBody>
      </p:sp>
      <p:grpSp>
        <p:nvGrpSpPr>
          <p:cNvPr id="337" name="Google Shape;337;p15"/>
          <p:cNvGrpSpPr/>
          <p:nvPr/>
        </p:nvGrpSpPr>
        <p:grpSpPr>
          <a:xfrm>
            <a:off x="4441161" y="1811500"/>
            <a:ext cx="3551189" cy="4395336"/>
            <a:chOff x="4800600" y="1295400"/>
            <a:chExt cx="4097358" cy="5334000"/>
          </a:xfrm>
        </p:grpSpPr>
        <p:sp>
          <p:nvSpPr>
            <p:cNvPr id="338" name="Google Shape;338;p15"/>
            <p:cNvSpPr/>
            <p:nvPr/>
          </p:nvSpPr>
          <p:spPr>
            <a:xfrm>
              <a:off x="4800600" y="1295400"/>
              <a:ext cx="4082844" cy="304800"/>
            </a:xfrm>
            <a:prstGeom prst="rect">
              <a:avLst/>
            </a:prstGeom>
            <a:solidFill>
              <a:srgbClr val="2E75B5"/>
            </a:solidFill>
            <a:ln cap="flat" cmpd="sng" w="9525">
              <a:solidFill>
                <a:schemeClr val="accen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Open Sans"/>
                  <a:ea typeface="Open Sans"/>
                  <a:cs typeface="Open Sans"/>
                  <a:sym typeface="Open Sans"/>
                </a:rPr>
                <a:t>Energy forms</a:t>
              </a:r>
              <a:endParaRPr/>
            </a:p>
          </p:txBody>
        </p:sp>
        <p:sp>
          <p:nvSpPr>
            <p:cNvPr id="339" name="Google Shape;339;p15"/>
            <p:cNvSpPr/>
            <p:nvPr/>
          </p:nvSpPr>
          <p:spPr>
            <a:xfrm>
              <a:off x="5334000" y="1750786"/>
              <a:ext cx="3549444" cy="596900"/>
            </a:xfrm>
            <a:prstGeom prst="rect">
              <a:avLst/>
            </a:prstGeom>
            <a:solidFill>
              <a:srgbClr val="9CC2E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Energy supplies</a:t>
              </a:r>
              <a:endParaRPr/>
            </a:p>
          </p:txBody>
        </p:sp>
        <p:sp>
          <p:nvSpPr>
            <p:cNvPr id="340" name="Google Shape;340;p15"/>
            <p:cNvSpPr/>
            <p:nvPr/>
          </p:nvSpPr>
          <p:spPr>
            <a:xfrm>
              <a:off x="5334000" y="2514600"/>
              <a:ext cx="3549444" cy="1295400"/>
            </a:xfrm>
            <a:prstGeom prst="rect">
              <a:avLst/>
            </a:prstGeom>
            <a:solidFill>
              <a:srgbClr val="BBD6EE"/>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Energy  transformation</a:t>
              </a:r>
              <a:endParaRPr/>
            </a:p>
          </p:txBody>
        </p:sp>
        <p:sp>
          <p:nvSpPr>
            <p:cNvPr id="341" name="Google Shape;341;p15"/>
            <p:cNvSpPr/>
            <p:nvPr/>
          </p:nvSpPr>
          <p:spPr>
            <a:xfrm>
              <a:off x="5334000" y="3962400"/>
              <a:ext cx="3563958" cy="2667000"/>
            </a:xfrm>
            <a:prstGeom prst="rect">
              <a:avLst/>
            </a:prstGeom>
            <a:solidFill>
              <a:srgbClr val="DDEA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Energy and non-energy consumption</a:t>
              </a:r>
              <a:endParaRPr/>
            </a:p>
          </p:txBody>
        </p:sp>
        <p:sp>
          <p:nvSpPr>
            <p:cNvPr id="342" name="Google Shape;342;p15"/>
            <p:cNvSpPr/>
            <p:nvPr/>
          </p:nvSpPr>
          <p:spPr>
            <a:xfrm rot="-5400000">
              <a:off x="2569204" y="3987975"/>
              <a:ext cx="4878614" cy="404236"/>
            </a:xfrm>
            <a:prstGeom prst="rect">
              <a:avLst/>
            </a:prstGeom>
            <a:solidFill>
              <a:srgbClr val="AEABAB"/>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Energy flows</a:t>
              </a:r>
              <a:endParaRPr/>
            </a:p>
          </p:txBody>
        </p:sp>
      </p:grpSp>
      <p:sp>
        <p:nvSpPr>
          <p:cNvPr id="343" name="Google Shape;343;p15"/>
          <p:cNvSpPr/>
          <p:nvPr/>
        </p:nvSpPr>
        <p:spPr>
          <a:xfrm rot="5400000">
            <a:off x="6765098" y="3323369"/>
            <a:ext cx="4395338" cy="1371599"/>
          </a:xfrm>
          <a:prstGeom prst="rightArrow">
            <a:avLst>
              <a:gd fmla="val 50000" name="adj1"/>
              <a:gd fmla="val 59524" name="adj2"/>
            </a:avLst>
          </a:prstGeom>
          <a:solidFill>
            <a:srgbClr val="2E75B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pen Sans"/>
                <a:ea typeface="Open Sans"/>
                <a:cs typeface="Open Sans"/>
                <a:sym typeface="Open Sans"/>
              </a:rPr>
              <a:t>Number of entities to collect data from or to provide data increases</a:t>
            </a:r>
            <a:endParaRPr/>
          </a:p>
        </p:txBody>
      </p:sp>
      <p:sp>
        <p:nvSpPr>
          <p:cNvPr id="344" name="Google Shape;344;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5" name="Google Shape;345;p15"/>
          <p:cNvSpPr/>
          <p:nvPr/>
        </p:nvSpPr>
        <p:spPr>
          <a:xfrm>
            <a:off x="5365473" y="28474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15.mp3" id="346" name="Google Shape;346;p15"/>
          <p:cNvPicPr preferRelativeResize="0"/>
          <p:nvPr/>
        </p:nvPicPr>
        <p:blipFill rotWithShape="1">
          <a:blip r:embed="rId4">
            <a:alphaModFix/>
          </a:blip>
          <a:srcRect b="0" l="0" r="0" t="0"/>
          <a:stretch/>
        </p:blipFill>
        <p:spPr>
          <a:xfrm>
            <a:off x="5425433" y="35789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Graphical user interface, text&#10;&#10;Description automatically generated" id="352" name="Google Shape;352;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3" name="Google Shape;353;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4" name="Google Shape;354;p1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Unit conversion</a:t>
            </a:r>
            <a:endParaRPr/>
          </a:p>
        </p:txBody>
      </p:sp>
      <p:sp>
        <p:nvSpPr>
          <p:cNvPr id="355" name="Google Shape;355;p16"/>
          <p:cNvSpPr txBox="1"/>
          <p:nvPr/>
        </p:nvSpPr>
        <p:spPr>
          <a:xfrm>
            <a:off x="909627" y="692"/>
            <a:ext cx="4741666" cy="140269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Raw Data to Energy Balance</a:t>
            </a:r>
            <a:endParaRPr/>
          </a:p>
        </p:txBody>
      </p:sp>
      <p:sp>
        <p:nvSpPr>
          <p:cNvPr id="356" name="Google Shape;356;p16"/>
          <p:cNvSpPr txBox="1"/>
          <p:nvPr/>
        </p:nvSpPr>
        <p:spPr>
          <a:xfrm>
            <a:off x="8170039" y="6159266"/>
            <a:ext cx="517434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https://thenounproject.com/term/dial-knob/2413142/</a:t>
            </a:r>
            <a:endParaRPr sz="1000">
              <a:solidFill>
                <a:schemeClr val="dk1"/>
              </a:solidFill>
              <a:latin typeface="Open Sans"/>
              <a:ea typeface="Open Sans"/>
              <a:cs typeface="Open Sans"/>
              <a:sym typeface="Open Sans"/>
            </a:endParaRPr>
          </a:p>
        </p:txBody>
      </p:sp>
      <p:pic>
        <p:nvPicPr>
          <p:cNvPr descr="Shape&#10;&#10;Description automatically generated with low confidence" id="357" name="Google Shape;357;p16"/>
          <p:cNvPicPr preferRelativeResize="0"/>
          <p:nvPr/>
        </p:nvPicPr>
        <p:blipFill rotWithShape="1">
          <a:blip r:embed="rId4">
            <a:alphaModFix/>
          </a:blip>
          <a:srcRect b="13909" l="0" r="0" t="0"/>
          <a:stretch/>
        </p:blipFill>
        <p:spPr>
          <a:xfrm>
            <a:off x="6822292" y="1963421"/>
            <a:ext cx="3026536" cy="2605582"/>
          </a:xfrm>
          <a:prstGeom prst="rect">
            <a:avLst/>
          </a:prstGeom>
          <a:noFill/>
          <a:ln>
            <a:noFill/>
          </a:ln>
        </p:spPr>
      </p:pic>
      <p:sp>
        <p:nvSpPr>
          <p:cNvPr id="358" name="Google Shape;358;p16"/>
          <p:cNvSpPr txBox="1"/>
          <p:nvPr/>
        </p:nvSpPr>
        <p:spPr>
          <a:xfrm>
            <a:off x="865021" y="1886270"/>
            <a:ext cx="5701571" cy="170475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By applying appropriate conversion factors.</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Different conversion factors can be used for different energy flows or different fuel grades inside the same commodity group.</a:t>
            </a:r>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Calibri"/>
              <a:buNone/>
            </a:pPr>
            <a:r>
              <a:t/>
            </a:r>
            <a:endParaRPr b="1" sz="2000">
              <a:solidFill>
                <a:schemeClr val="dk1"/>
              </a:solidFill>
              <a:latin typeface="Open Sans"/>
              <a:ea typeface="Open Sans"/>
              <a:cs typeface="Open Sans"/>
              <a:sym typeface="Open Sans"/>
            </a:endParaRPr>
          </a:p>
        </p:txBody>
      </p:sp>
      <p:sp>
        <p:nvSpPr>
          <p:cNvPr id="359" name="Google Shape;359;p16"/>
          <p:cNvSpPr/>
          <p:nvPr/>
        </p:nvSpPr>
        <p:spPr>
          <a:xfrm>
            <a:off x="5365473" y="28474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16.mp3" id="360" name="Google Shape;360;p16"/>
          <p:cNvPicPr preferRelativeResize="0"/>
          <p:nvPr/>
        </p:nvPicPr>
        <p:blipFill rotWithShape="1">
          <a:blip r:embed="rId5">
            <a:alphaModFix/>
          </a:blip>
          <a:srcRect b="0" l="0" r="0" t="0"/>
          <a:stretch/>
        </p:blipFill>
        <p:spPr>
          <a:xfrm>
            <a:off x="5414684" y="35925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descr="Graphical user interface, text&#10;&#10;Description automatically generated" id="366" name="Google Shape;36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7" name="Google Shape;367;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8" name="Google Shape;368;p17"/>
          <p:cNvSpPr/>
          <p:nvPr/>
        </p:nvSpPr>
        <p:spPr>
          <a:xfrm>
            <a:off x="939001" y="200323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balance rules</a:t>
            </a:r>
            <a:endParaRPr/>
          </a:p>
        </p:txBody>
      </p:sp>
      <p:pic>
        <p:nvPicPr>
          <p:cNvPr id="369" name="Google Shape;369;p17"/>
          <p:cNvPicPr preferRelativeResize="0"/>
          <p:nvPr/>
        </p:nvPicPr>
        <p:blipFill rotWithShape="1">
          <a:blip r:embed="rId4">
            <a:alphaModFix/>
          </a:blip>
          <a:srcRect b="0" l="0" r="0" t="0"/>
          <a:stretch/>
        </p:blipFill>
        <p:spPr>
          <a:xfrm>
            <a:off x="-563975" y="2694246"/>
            <a:ext cx="11987224" cy="15422946"/>
          </a:xfrm>
          <a:prstGeom prst="rect">
            <a:avLst/>
          </a:prstGeom>
          <a:noFill/>
          <a:ln>
            <a:noFill/>
          </a:ln>
          <a:effectLst>
            <a:outerShdw blurRad="292100" rotWithShape="0" algn="tl" dir="2700000" dist="139700">
              <a:srgbClr val="333333">
                <a:alpha val="64705"/>
              </a:srgbClr>
            </a:outerShdw>
          </a:effectLst>
        </p:spPr>
      </p:pic>
      <p:sp>
        <p:nvSpPr>
          <p:cNvPr id="370" name="Google Shape;370;p17"/>
          <p:cNvSpPr txBox="1"/>
          <p:nvPr/>
        </p:nvSpPr>
        <p:spPr>
          <a:xfrm>
            <a:off x="909626" y="692"/>
            <a:ext cx="4408672" cy="199453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Raw Data to Energy Balance</a:t>
            </a:r>
            <a:endParaRPr/>
          </a:p>
        </p:txBody>
      </p:sp>
      <p:sp>
        <p:nvSpPr>
          <p:cNvPr id="371" name="Google Shape;371;p17"/>
          <p:cNvSpPr/>
          <p:nvPr/>
        </p:nvSpPr>
        <p:spPr>
          <a:xfrm>
            <a:off x="5358272" y="86935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17.mp3" id="372" name="Google Shape;372;p17"/>
          <p:cNvPicPr preferRelativeResize="0"/>
          <p:nvPr/>
        </p:nvPicPr>
        <p:blipFill rotWithShape="1">
          <a:blip r:embed="rId5">
            <a:alphaModFix/>
          </a:blip>
          <a:srcRect b="0" l="0" r="0" t="0"/>
          <a:stretch/>
        </p:blipFill>
        <p:spPr>
          <a:xfrm>
            <a:off x="5429637" y="94072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descr="Graphical user interface, text&#10;&#10;Description automatically generated" id="378" name="Google Shape;378;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9" name="Google Shape;379;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80" name="Google Shape;380;p18"/>
          <p:cNvSpPr/>
          <p:nvPr/>
        </p:nvSpPr>
        <p:spPr>
          <a:xfrm>
            <a:off x="887215" y="1411390"/>
            <a:ext cx="64191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UNSD Annual Questionnaire on Energy Statistics</a:t>
            </a:r>
            <a:endParaRPr/>
          </a:p>
        </p:txBody>
      </p:sp>
      <p:sp>
        <p:nvSpPr>
          <p:cNvPr id="381" name="Google Shape;381;p18"/>
          <p:cNvSpPr txBox="1"/>
          <p:nvPr/>
        </p:nvSpPr>
        <p:spPr>
          <a:xfrm>
            <a:off x="887215" y="11897"/>
            <a:ext cx="621792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Energy Balance in Practice</a:t>
            </a:r>
            <a:endParaRPr/>
          </a:p>
        </p:txBody>
      </p:sp>
      <p:pic>
        <p:nvPicPr>
          <p:cNvPr descr="A picture containing vector graphics&#10;&#10;Description automatically generated" id="382" name="Google Shape;382;p18"/>
          <p:cNvPicPr preferRelativeResize="0"/>
          <p:nvPr/>
        </p:nvPicPr>
        <p:blipFill rotWithShape="1">
          <a:blip r:embed="rId4">
            <a:alphaModFix/>
          </a:blip>
          <a:srcRect b="0" l="0" r="0" t="0"/>
          <a:stretch/>
        </p:blipFill>
        <p:spPr>
          <a:xfrm>
            <a:off x="7695128" y="2255636"/>
            <a:ext cx="3192705" cy="2703822"/>
          </a:xfrm>
          <a:prstGeom prst="rect">
            <a:avLst/>
          </a:prstGeom>
          <a:noFill/>
          <a:ln>
            <a:noFill/>
          </a:ln>
        </p:spPr>
      </p:pic>
      <p:sp>
        <p:nvSpPr>
          <p:cNvPr id="383" name="Google Shape;383;p18"/>
          <p:cNvSpPr txBox="1"/>
          <p:nvPr/>
        </p:nvSpPr>
        <p:spPr>
          <a:xfrm>
            <a:off x="887215" y="1878539"/>
            <a:ext cx="6419182" cy="403937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is part of the UN Statistical Division data collection programme. </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includes production, transformation, and use of energy products in physical and energy units.</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is the primary source of information for the UNSD Energy Statistics Database and contributes to the Energy Balances, Electricity Profiles, and Energy Statistics Yearbook</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is harmonized with the UN’s International Recommendations for Energy Statistics.</a:t>
            </a:r>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Calibri"/>
              <a:buNone/>
            </a:pPr>
            <a:r>
              <a:t/>
            </a:r>
            <a:endParaRPr b="1" sz="2000">
              <a:solidFill>
                <a:schemeClr val="dk1"/>
              </a:solidFill>
              <a:latin typeface="Open Sans"/>
              <a:ea typeface="Open Sans"/>
              <a:cs typeface="Open Sans"/>
              <a:sym typeface="Open Sans"/>
            </a:endParaRPr>
          </a:p>
        </p:txBody>
      </p:sp>
      <p:sp>
        <p:nvSpPr>
          <p:cNvPr id="384" name="Google Shape;384;p18"/>
          <p:cNvSpPr/>
          <p:nvPr/>
        </p:nvSpPr>
        <p:spPr>
          <a:xfrm>
            <a:off x="6828632" y="19646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18.mp3" id="385" name="Google Shape;385;p18"/>
          <p:cNvPicPr preferRelativeResize="0"/>
          <p:nvPr/>
        </p:nvPicPr>
        <p:blipFill rotWithShape="1">
          <a:blip r:embed="rId5">
            <a:alphaModFix/>
          </a:blip>
          <a:srcRect b="0" l="0" r="0" t="0"/>
          <a:stretch/>
        </p:blipFill>
        <p:spPr>
          <a:xfrm>
            <a:off x="6912308" y="26782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Graphical user interface, text&#10;&#10;Description automatically generated" id="391" name="Google Shape;391;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2" name="Google Shape;392;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93" name="Google Shape;393;p1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UNSD Publications</a:t>
            </a:r>
            <a:endParaRPr/>
          </a:p>
        </p:txBody>
      </p:sp>
      <p:sp>
        <p:nvSpPr>
          <p:cNvPr id="394" name="Google Shape;394;p19"/>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Energy Balance in Practice</a:t>
            </a:r>
            <a:endParaRPr/>
          </a:p>
        </p:txBody>
      </p:sp>
      <p:pic>
        <p:nvPicPr>
          <p:cNvPr descr="Shape&#10;&#10;Description automatically generated with low confidence" id="395" name="Google Shape;395;p19"/>
          <p:cNvPicPr preferRelativeResize="0"/>
          <p:nvPr/>
        </p:nvPicPr>
        <p:blipFill rotWithShape="1">
          <a:blip r:embed="rId4">
            <a:alphaModFix/>
          </a:blip>
          <a:srcRect b="14201" l="0" r="194" t="-63"/>
          <a:stretch/>
        </p:blipFill>
        <p:spPr>
          <a:xfrm>
            <a:off x="7603919" y="1378605"/>
            <a:ext cx="3726553" cy="3205885"/>
          </a:xfrm>
          <a:prstGeom prst="rect">
            <a:avLst/>
          </a:prstGeom>
          <a:noFill/>
          <a:ln>
            <a:noFill/>
          </a:ln>
        </p:spPr>
      </p:pic>
      <p:sp>
        <p:nvSpPr>
          <p:cNvPr id="396" name="Google Shape;396;p19"/>
          <p:cNvSpPr txBox="1"/>
          <p:nvPr/>
        </p:nvSpPr>
        <p:spPr>
          <a:xfrm>
            <a:off x="854281" y="1861591"/>
            <a:ext cx="6419182" cy="434274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Energy Balances: </a:t>
            </a:r>
            <a:r>
              <a:rPr lang="en-US" sz="2000">
                <a:solidFill>
                  <a:schemeClr val="dk1"/>
                </a:solidFill>
                <a:latin typeface="Open Sans"/>
                <a:ea typeface="Open Sans"/>
                <a:cs typeface="Open Sans"/>
                <a:sym typeface="Open Sans"/>
              </a:rPr>
              <a:t>data on yearly production, trade, transformation, and consumption for more than 200 countries.</a:t>
            </a:r>
            <a:endParaRPr/>
          </a:p>
          <a:p>
            <a:pPr indent="-342900" lvl="0" marL="342900" marR="0" rtl="0" algn="l">
              <a:spcBef>
                <a:spcPts val="10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Electricity Profiles: </a:t>
            </a:r>
            <a:r>
              <a:rPr lang="en-US" sz="2000">
                <a:solidFill>
                  <a:schemeClr val="dk1"/>
                </a:solidFill>
                <a:latin typeface="Open Sans"/>
                <a:ea typeface="Open Sans"/>
                <a:cs typeface="Open Sans"/>
                <a:sym typeface="Open Sans"/>
              </a:rPr>
              <a:t>overall picture of the electricity sector of over 200 countries.</a:t>
            </a:r>
            <a:endParaRPr/>
          </a:p>
          <a:p>
            <a:pPr indent="-342900" lvl="0" marL="342900" marR="0" rtl="0" algn="l">
              <a:spcBef>
                <a:spcPts val="100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Energy Statistics Yearbook: </a:t>
            </a:r>
            <a:r>
              <a:rPr lang="en-US" sz="2000">
                <a:solidFill>
                  <a:schemeClr val="dk1"/>
                </a:solidFill>
                <a:latin typeface="Open Sans"/>
                <a:ea typeface="Open Sans"/>
                <a:cs typeface="Open Sans"/>
                <a:sym typeface="Open Sans"/>
              </a:rPr>
              <a:t>series of annual compilations of internationally comparable world energy trends statistics.</a:t>
            </a:r>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Calibri"/>
              <a:buNone/>
            </a:pPr>
            <a:r>
              <a:t/>
            </a:r>
            <a:endParaRPr b="1" sz="2000">
              <a:solidFill>
                <a:schemeClr val="dk1"/>
              </a:solidFill>
              <a:latin typeface="Open Sans"/>
              <a:ea typeface="Open Sans"/>
              <a:cs typeface="Open Sans"/>
              <a:sym typeface="Open Sans"/>
            </a:endParaRPr>
          </a:p>
        </p:txBody>
      </p:sp>
      <p:sp>
        <p:nvSpPr>
          <p:cNvPr id="397" name="Google Shape;397;p19"/>
          <p:cNvSpPr/>
          <p:nvPr/>
        </p:nvSpPr>
        <p:spPr>
          <a:xfrm>
            <a:off x="6828632" y="19646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19.mp3" id="398" name="Google Shape;398;p19"/>
          <p:cNvPicPr preferRelativeResize="0"/>
          <p:nvPr/>
        </p:nvPicPr>
        <p:blipFill rotWithShape="1">
          <a:blip r:embed="rId5">
            <a:alphaModFix/>
          </a:blip>
          <a:srcRect b="0" l="0" r="0" t="0"/>
          <a:stretch/>
        </p:blipFill>
        <p:spPr>
          <a:xfrm>
            <a:off x="6898586" y="26782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Graphical user interface, text&#10;&#10;Description automatically generated" id="101" name="Google Shape;101;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2" name="Google Shape;102;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104" name="Google Shape;104;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5" name="Google Shape;105;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6" name="Google Shape;106;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Learning Outcomes</a:t>
            </a:r>
            <a:endParaRPr/>
          </a:p>
        </p:txBody>
      </p:sp>
      <p:sp>
        <p:nvSpPr>
          <p:cNvPr id="107" name="Google Shape;107;p2"/>
          <p:cNvSpPr txBox="1"/>
          <p:nvPr/>
        </p:nvSpPr>
        <p:spPr>
          <a:xfrm>
            <a:off x="865021" y="1425005"/>
            <a:ext cx="5911601" cy="349027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342900" lvl="0" marL="342900" marR="0" rtl="0" algn="l">
              <a:lnSpc>
                <a:spcPct val="120000"/>
              </a:lnSpc>
              <a:spcBef>
                <a:spcPts val="1000"/>
              </a:spcBef>
              <a:spcAft>
                <a:spcPts val="0"/>
              </a:spcAft>
              <a:buClr>
                <a:schemeClr val="dk1"/>
              </a:buClr>
              <a:buSzPts val="2000"/>
              <a:buFont typeface="Open Sans"/>
              <a:buAutoNum type="arabicPeriod"/>
            </a:pPr>
            <a:r>
              <a:rPr lang="en-US" sz="2000">
                <a:solidFill>
                  <a:schemeClr val="dk1"/>
                </a:solidFill>
                <a:latin typeface="Open Sans"/>
                <a:ea typeface="Open Sans"/>
                <a:cs typeface="Open Sans"/>
                <a:sym typeface="Open Sans"/>
              </a:rPr>
              <a:t>ILO1:  Understand what energy balance is</a:t>
            </a:r>
            <a:endParaRPr/>
          </a:p>
          <a:p>
            <a:pPr indent="-342900" lvl="0" marL="342900" marR="0" rtl="0" algn="l">
              <a:lnSpc>
                <a:spcPct val="120000"/>
              </a:lnSpc>
              <a:spcBef>
                <a:spcPts val="1000"/>
              </a:spcBef>
              <a:spcAft>
                <a:spcPts val="0"/>
              </a:spcAft>
              <a:buClr>
                <a:schemeClr val="dk1"/>
              </a:buClr>
              <a:buSzPts val="2000"/>
              <a:buFont typeface="Open Sans"/>
              <a:buAutoNum type="arabicPeriod"/>
            </a:pPr>
            <a:r>
              <a:rPr lang="en-US" sz="2000">
                <a:solidFill>
                  <a:schemeClr val="dk1"/>
                </a:solidFill>
                <a:latin typeface="Open Sans"/>
                <a:ea typeface="Open Sans"/>
                <a:cs typeface="Open Sans"/>
                <a:sym typeface="Open Sans"/>
              </a:rPr>
              <a:t>ILO2:  Ascertain why energy balance is important</a:t>
            </a:r>
            <a:endParaRPr/>
          </a:p>
          <a:p>
            <a:pPr indent="-342900" lvl="0" marL="342900" marR="0" rtl="0" algn="l">
              <a:lnSpc>
                <a:spcPct val="120000"/>
              </a:lnSpc>
              <a:spcBef>
                <a:spcPts val="1000"/>
              </a:spcBef>
              <a:spcAft>
                <a:spcPts val="0"/>
              </a:spcAft>
              <a:buClr>
                <a:schemeClr val="dk1"/>
              </a:buClr>
              <a:buSzPts val="2000"/>
              <a:buFont typeface="Open Sans"/>
              <a:buAutoNum type="arabicPeriod"/>
            </a:pPr>
            <a:r>
              <a:rPr lang="en-US" sz="2000">
                <a:solidFill>
                  <a:schemeClr val="dk1"/>
                </a:solidFill>
                <a:latin typeface="Open Sans"/>
                <a:ea typeface="Open Sans"/>
                <a:cs typeface="Open Sans"/>
                <a:sym typeface="Open Sans"/>
              </a:rPr>
              <a:t>ILO3:  Learn about the steps involved in calculating an energy balance</a:t>
            </a:r>
            <a:endParaRPr/>
          </a:p>
          <a:p>
            <a:pPr indent="-342900" lvl="0" marL="342900" marR="0" rtl="0" algn="l">
              <a:lnSpc>
                <a:spcPct val="120000"/>
              </a:lnSpc>
              <a:spcBef>
                <a:spcPts val="1000"/>
              </a:spcBef>
              <a:spcAft>
                <a:spcPts val="0"/>
              </a:spcAft>
              <a:buClr>
                <a:schemeClr val="dk1"/>
              </a:buClr>
              <a:buSzPts val="2000"/>
              <a:buFont typeface="Open Sans"/>
              <a:buAutoNum type="arabicPeriod"/>
            </a:pPr>
            <a:r>
              <a:rPr lang="en-US" sz="2000">
                <a:solidFill>
                  <a:schemeClr val="dk1"/>
                </a:solidFill>
                <a:latin typeface="Open Sans"/>
                <a:ea typeface="Open Sans"/>
                <a:cs typeface="Open Sans"/>
                <a:sym typeface="Open Sans"/>
              </a:rPr>
              <a:t>ILO4:  Get introduced to energy balance in practice</a:t>
            </a:r>
            <a:endParaRPr b="1" sz="2000">
              <a:solidFill>
                <a:schemeClr val="dk1"/>
              </a:solidFill>
              <a:latin typeface="Open Sans"/>
              <a:ea typeface="Open Sans"/>
              <a:cs typeface="Open Sans"/>
              <a:sym typeface="Open Sans"/>
            </a:endParaRPr>
          </a:p>
        </p:txBody>
      </p:sp>
      <p:grpSp>
        <p:nvGrpSpPr>
          <p:cNvPr id="108" name="Google Shape;108;p2"/>
          <p:cNvGrpSpPr/>
          <p:nvPr/>
        </p:nvGrpSpPr>
        <p:grpSpPr>
          <a:xfrm>
            <a:off x="7096370" y="2038200"/>
            <a:ext cx="4285367" cy="3263733"/>
            <a:chOff x="5322277" y="1528650"/>
            <a:chExt cx="3214025" cy="2447800"/>
          </a:xfrm>
        </p:grpSpPr>
        <p:sp>
          <p:nvSpPr>
            <p:cNvPr id="109" name="Google Shape;109;p2"/>
            <p:cNvSpPr/>
            <p:nvPr/>
          </p:nvSpPr>
          <p:spPr>
            <a:xfrm>
              <a:off x="5322277" y="15286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2133">
                  <a:solidFill>
                    <a:schemeClr val="dk1"/>
                  </a:solidFill>
                  <a:latin typeface="Open Sans"/>
                  <a:ea typeface="Open Sans"/>
                  <a:cs typeface="Open Sans"/>
                  <a:sym typeface="Open Sans"/>
                </a:rPr>
                <a:t>4.1. Energy balance</a:t>
              </a:r>
              <a:endParaRPr sz="2133">
                <a:solidFill>
                  <a:schemeClr val="dk1"/>
                </a:solidFill>
                <a:latin typeface="Open Sans"/>
                <a:ea typeface="Open Sans"/>
                <a:cs typeface="Open Sans"/>
                <a:sym typeface="Open Sans"/>
              </a:endParaRPr>
            </a:p>
          </p:txBody>
        </p:sp>
        <p:sp>
          <p:nvSpPr>
            <p:cNvPr id="110" name="Google Shape;110;p2"/>
            <p:cNvSpPr/>
            <p:nvPr/>
          </p:nvSpPr>
          <p:spPr>
            <a:xfrm>
              <a:off x="5322277" y="22123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2133">
                  <a:solidFill>
                    <a:schemeClr val="dk1"/>
                  </a:solidFill>
                  <a:latin typeface="Open Sans"/>
                  <a:ea typeface="Open Sans"/>
                  <a:cs typeface="Open Sans"/>
                  <a:sym typeface="Open Sans"/>
                </a:rPr>
                <a:t>4.2. Its importance</a:t>
              </a:r>
              <a:endParaRPr sz="2133">
                <a:solidFill>
                  <a:schemeClr val="dk1"/>
                </a:solidFill>
                <a:latin typeface="Open Sans"/>
                <a:ea typeface="Open Sans"/>
                <a:cs typeface="Open Sans"/>
                <a:sym typeface="Open Sans"/>
              </a:endParaRPr>
            </a:p>
          </p:txBody>
        </p:sp>
        <p:sp>
          <p:nvSpPr>
            <p:cNvPr id="111" name="Google Shape;111;p2"/>
            <p:cNvSpPr/>
            <p:nvPr/>
          </p:nvSpPr>
          <p:spPr>
            <a:xfrm>
              <a:off x="5322277" y="2861138"/>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2133">
                  <a:solidFill>
                    <a:schemeClr val="dk1"/>
                  </a:solidFill>
                  <a:latin typeface="Open Sans"/>
                  <a:ea typeface="Open Sans"/>
                  <a:cs typeface="Open Sans"/>
                  <a:sym typeface="Open Sans"/>
                </a:rPr>
                <a:t>4.3. Calculating energy balance</a:t>
              </a:r>
              <a:endParaRPr sz="2133">
                <a:solidFill>
                  <a:schemeClr val="dk1"/>
                </a:solidFill>
                <a:latin typeface="Open Sans"/>
                <a:ea typeface="Open Sans"/>
                <a:cs typeface="Open Sans"/>
                <a:sym typeface="Open Sans"/>
              </a:endParaRPr>
            </a:p>
          </p:txBody>
        </p:sp>
        <p:sp>
          <p:nvSpPr>
            <p:cNvPr id="112" name="Google Shape;112;p2"/>
            <p:cNvSpPr/>
            <p:nvPr/>
          </p:nvSpPr>
          <p:spPr>
            <a:xfrm>
              <a:off x="5322277" y="35099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2133">
                  <a:solidFill>
                    <a:schemeClr val="dk1"/>
                  </a:solidFill>
                  <a:latin typeface="Open Sans"/>
                  <a:ea typeface="Open Sans"/>
                  <a:cs typeface="Open Sans"/>
                  <a:sym typeface="Open Sans"/>
                </a:rPr>
                <a:t>4.4. Practical application</a:t>
              </a:r>
              <a:endParaRPr sz="2133">
                <a:solidFill>
                  <a:schemeClr val="dk1"/>
                </a:solidFill>
                <a:latin typeface="Open Sans"/>
                <a:ea typeface="Open Sans"/>
                <a:cs typeface="Open Sans"/>
                <a:sym typeface="Open Sans"/>
              </a:endParaRPr>
            </a:p>
          </p:txBody>
        </p:sp>
        <p:cxnSp>
          <p:nvCxnSpPr>
            <p:cNvPr id="113" name="Google Shape;113;p2"/>
            <p:cNvCxnSpPr>
              <a:stCxn id="109" idx="2"/>
              <a:endCxn id="110" idx="0"/>
            </p:cNvCxnSpPr>
            <p:nvPr/>
          </p:nvCxnSpPr>
          <p:spPr>
            <a:xfrm>
              <a:off x="6929290" y="1995150"/>
              <a:ext cx="0" cy="217200"/>
            </a:xfrm>
            <a:prstGeom prst="straightConnector1">
              <a:avLst/>
            </a:prstGeom>
            <a:noFill/>
            <a:ln cap="flat" cmpd="sng" w="9525">
              <a:solidFill>
                <a:schemeClr val="dk2"/>
              </a:solidFill>
              <a:prstDash val="solid"/>
              <a:round/>
              <a:headEnd len="sm" w="sm" type="none"/>
              <a:tailEnd len="med" w="med" type="triangle"/>
            </a:ln>
          </p:spPr>
        </p:cxnSp>
        <p:cxnSp>
          <p:nvCxnSpPr>
            <p:cNvPr id="114" name="Google Shape;114;p2"/>
            <p:cNvCxnSpPr>
              <a:stCxn id="110" idx="2"/>
              <a:endCxn id="111" idx="0"/>
            </p:cNvCxnSpPr>
            <p:nvPr/>
          </p:nvCxnSpPr>
          <p:spPr>
            <a:xfrm>
              <a:off x="6929290" y="2678850"/>
              <a:ext cx="0" cy="182400"/>
            </a:xfrm>
            <a:prstGeom prst="straightConnector1">
              <a:avLst/>
            </a:prstGeom>
            <a:noFill/>
            <a:ln cap="flat" cmpd="sng" w="9525">
              <a:solidFill>
                <a:schemeClr val="dk2"/>
              </a:solidFill>
              <a:prstDash val="solid"/>
              <a:round/>
              <a:headEnd len="sm" w="sm" type="none"/>
              <a:tailEnd len="med" w="med" type="triangle"/>
            </a:ln>
          </p:spPr>
        </p:cxnSp>
        <p:cxnSp>
          <p:nvCxnSpPr>
            <p:cNvPr id="115" name="Google Shape;115;p2"/>
            <p:cNvCxnSpPr>
              <a:stCxn id="111" idx="2"/>
              <a:endCxn id="112" idx="0"/>
            </p:cNvCxnSpPr>
            <p:nvPr/>
          </p:nvCxnSpPr>
          <p:spPr>
            <a:xfrm>
              <a:off x="6929290" y="3327638"/>
              <a:ext cx="0" cy="182400"/>
            </a:xfrm>
            <a:prstGeom prst="straightConnector1">
              <a:avLst/>
            </a:prstGeom>
            <a:noFill/>
            <a:ln cap="flat" cmpd="sng" w="9525">
              <a:solidFill>
                <a:schemeClr val="dk2"/>
              </a:solidFill>
              <a:prstDash val="solid"/>
              <a:round/>
              <a:headEnd len="sm" w="sm" type="none"/>
              <a:tailEnd len="med" w="med" type="triangle"/>
            </a:ln>
          </p:spPr>
        </p:cxnSp>
      </p:grpSp>
      <p:sp>
        <p:nvSpPr>
          <p:cNvPr id="116" name="Google Shape;116;p2"/>
          <p:cNvSpPr/>
          <p:nvPr/>
        </p:nvSpPr>
        <p:spPr>
          <a:xfrm>
            <a:off x="6893790" y="75278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2.mp3" id="117" name="Google Shape;117;p2"/>
          <p:cNvPicPr preferRelativeResize="0"/>
          <p:nvPr/>
        </p:nvPicPr>
        <p:blipFill rotWithShape="1">
          <a:blip r:embed="rId4">
            <a:alphaModFix/>
          </a:blip>
          <a:srcRect b="0" l="0" r="0" t="0"/>
          <a:stretch/>
        </p:blipFill>
        <p:spPr>
          <a:xfrm>
            <a:off x="6965155" y="81866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descr="Graphical user interface, text&#10;&#10;Description automatically generated" id="404" name="Google Shape;404;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5" name="Google Shape;405;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06" name="Google Shape;406;p2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IAEA – Energy Balances Studio (EBS)</a:t>
            </a:r>
            <a:endParaRPr/>
          </a:p>
        </p:txBody>
      </p:sp>
      <p:sp>
        <p:nvSpPr>
          <p:cNvPr id="407" name="Google Shape;407;p20"/>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Energy Balance in Practice</a:t>
            </a:r>
            <a:endParaRPr/>
          </a:p>
        </p:txBody>
      </p:sp>
      <p:pic>
        <p:nvPicPr>
          <p:cNvPr descr="Shape&#10;&#10;Description automatically generated with low confidence" id="408" name="Google Shape;408;p20"/>
          <p:cNvPicPr preferRelativeResize="0"/>
          <p:nvPr/>
        </p:nvPicPr>
        <p:blipFill rotWithShape="1">
          <a:blip r:embed="rId4">
            <a:alphaModFix/>
          </a:blip>
          <a:srcRect b="13741" l="0" r="-212" t="0"/>
          <a:stretch/>
        </p:blipFill>
        <p:spPr>
          <a:xfrm>
            <a:off x="7992350" y="1288254"/>
            <a:ext cx="3436266" cy="2957787"/>
          </a:xfrm>
          <a:prstGeom prst="rect">
            <a:avLst/>
          </a:prstGeom>
          <a:noFill/>
          <a:ln>
            <a:noFill/>
          </a:ln>
        </p:spPr>
      </p:pic>
      <p:sp>
        <p:nvSpPr>
          <p:cNvPr id="409" name="Google Shape;409;p20"/>
          <p:cNvSpPr txBox="1"/>
          <p:nvPr/>
        </p:nvSpPr>
        <p:spPr>
          <a:xfrm>
            <a:off x="854281" y="1861591"/>
            <a:ext cx="6419182" cy="434274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is a computer based tool compatible with the UNSD questionnaire.</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helps with first order energy balances. </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is compatible with current arrangements of UNSD. </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is flexible to accommodate different changes.</a:t>
            </a:r>
            <a:endParaRPr sz="2000">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is straight forward to use, stable and with minimum support required.</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Calibri"/>
              <a:buNone/>
            </a:pPr>
            <a:r>
              <a:t/>
            </a:r>
            <a:endParaRPr b="1" sz="2000">
              <a:solidFill>
                <a:schemeClr val="dk1"/>
              </a:solidFill>
              <a:latin typeface="Open Sans"/>
              <a:ea typeface="Open Sans"/>
              <a:cs typeface="Open Sans"/>
              <a:sym typeface="Open Sans"/>
            </a:endParaRPr>
          </a:p>
        </p:txBody>
      </p:sp>
      <p:sp>
        <p:nvSpPr>
          <p:cNvPr id="410" name="Google Shape;410;p20"/>
          <p:cNvSpPr/>
          <p:nvPr/>
        </p:nvSpPr>
        <p:spPr>
          <a:xfrm>
            <a:off x="6828632" y="19646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20.mp3" id="411" name="Google Shape;411;p20"/>
          <p:cNvPicPr preferRelativeResize="0"/>
          <p:nvPr/>
        </p:nvPicPr>
        <p:blipFill rotWithShape="1">
          <a:blip r:embed="rId5">
            <a:alphaModFix/>
          </a:blip>
          <a:srcRect b="0" l="0" r="0" t="0"/>
          <a:stretch/>
        </p:blipFill>
        <p:spPr>
          <a:xfrm>
            <a:off x="6899997" y="26225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Graphical user interface, text&#10;&#10;Description automatically generated" id="417" name="Google Shape;417;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8" name="Google Shape;418;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19" name="Google Shape;419;p21"/>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Balances Studio Details</a:t>
            </a:r>
            <a:endParaRPr/>
          </a:p>
        </p:txBody>
      </p:sp>
      <p:sp>
        <p:nvSpPr>
          <p:cNvPr id="420" name="Google Shape;420;p21"/>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Energy Balance in Practice</a:t>
            </a:r>
            <a:endParaRPr/>
          </a:p>
        </p:txBody>
      </p:sp>
      <p:pic>
        <p:nvPicPr>
          <p:cNvPr id="421" name="Google Shape;421;p21"/>
          <p:cNvPicPr preferRelativeResize="0"/>
          <p:nvPr/>
        </p:nvPicPr>
        <p:blipFill rotWithShape="1">
          <a:blip r:embed="rId4">
            <a:alphaModFix/>
          </a:blip>
          <a:srcRect b="14579" l="78" r="228" t="-551"/>
          <a:stretch/>
        </p:blipFill>
        <p:spPr>
          <a:xfrm>
            <a:off x="8541010" y="1393815"/>
            <a:ext cx="3175421" cy="2738384"/>
          </a:xfrm>
          <a:prstGeom prst="rect">
            <a:avLst/>
          </a:prstGeom>
          <a:noFill/>
          <a:ln>
            <a:noFill/>
          </a:ln>
        </p:spPr>
      </p:pic>
      <p:sp>
        <p:nvSpPr>
          <p:cNvPr id="422" name="Google Shape;422;p21"/>
          <p:cNvSpPr txBox="1"/>
          <p:nvPr/>
        </p:nvSpPr>
        <p:spPr>
          <a:xfrm>
            <a:off x="854281" y="1861591"/>
            <a:ext cx="6419182" cy="43427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Step1: check primary energy requirements, transformation of energy, and final energy consumption.</a:t>
            </a:r>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Step 2: identify energy forms and energy flows from primary energy requirements.</a:t>
            </a:r>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Step 3: feed sources to EBS.</a:t>
            </a:r>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Step 4: check the results generated by EBS with those present in the publication.</a:t>
            </a:r>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Calibri"/>
              <a:buNone/>
            </a:pPr>
            <a:r>
              <a:t/>
            </a:r>
            <a:endParaRPr b="1" sz="2000">
              <a:solidFill>
                <a:schemeClr val="dk1"/>
              </a:solidFill>
              <a:latin typeface="Open Sans"/>
              <a:ea typeface="Open Sans"/>
              <a:cs typeface="Open Sans"/>
              <a:sym typeface="Open Sans"/>
            </a:endParaRPr>
          </a:p>
        </p:txBody>
      </p:sp>
      <p:sp>
        <p:nvSpPr>
          <p:cNvPr id="423" name="Google Shape;423;p21"/>
          <p:cNvSpPr/>
          <p:nvPr/>
        </p:nvSpPr>
        <p:spPr>
          <a:xfrm>
            <a:off x="6828632" y="19646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21.mp3" id="424" name="Google Shape;424;p21"/>
          <p:cNvPicPr preferRelativeResize="0"/>
          <p:nvPr/>
        </p:nvPicPr>
        <p:blipFill rotWithShape="1">
          <a:blip r:embed="rId5">
            <a:alphaModFix/>
          </a:blip>
          <a:srcRect b="0" l="0" r="0" t="0"/>
          <a:stretch/>
        </p:blipFill>
        <p:spPr>
          <a:xfrm>
            <a:off x="6897043" y="26782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Graphical user interface, sunburst chart&#10;&#10;Description automatically generated" id="430" name="Google Shape;430;p2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431" name="Google Shape;431;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32" name="Google Shape;432;p2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Key take away points</a:t>
            </a:r>
            <a:endParaRPr/>
          </a:p>
        </p:txBody>
      </p:sp>
      <p:sp>
        <p:nvSpPr>
          <p:cNvPr id="433" name="Google Shape;433;p22"/>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Summary</a:t>
            </a:r>
            <a:endParaRPr/>
          </a:p>
        </p:txBody>
      </p:sp>
      <p:sp>
        <p:nvSpPr>
          <p:cNvPr id="434" name="Google Shape;434;p22"/>
          <p:cNvSpPr txBox="1"/>
          <p:nvPr/>
        </p:nvSpPr>
        <p:spPr>
          <a:xfrm>
            <a:off x="12551404" y="6564754"/>
            <a:ext cx="517434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1D1C1D"/>
                </a:solidFill>
                <a:latin typeface="Open Sans"/>
                <a:ea typeface="Open Sans"/>
                <a:cs typeface="Open Sans"/>
                <a:sym typeface="Open Sans"/>
              </a:rPr>
              <a:t>https://thenounproject.com/term/software-support/2209184/</a:t>
            </a:r>
            <a:endParaRPr sz="1000">
              <a:solidFill>
                <a:schemeClr val="dk1"/>
              </a:solidFill>
              <a:latin typeface="Open Sans"/>
              <a:ea typeface="Open Sans"/>
              <a:cs typeface="Open Sans"/>
              <a:sym typeface="Open Sans"/>
            </a:endParaRPr>
          </a:p>
        </p:txBody>
      </p:sp>
      <p:sp>
        <p:nvSpPr>
          <p:cNvPr id="435" name="Google Shape;435;p22"/>
          <p:cNvSpPr txBox="1"/>
          <p:nvPr>
            <p:ph idx="1" type="body"/>
          </p:nvPr>
        </p:nvSpPr>
        <p:spPr>
          <a:xfrm>
            <a:off x="785037" y="1938660"/>
            <a:ext cx="5081071" cy="414442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0"/>
              </a:spcBef>
              <a:spcAft>
                <a:spcPts val="0"/>
              </a:spcAft>
              <a:buClr>
                <a:schemeClr val="dk1"/>
              </a:buClr>
              <a:buSzPts val="2000"/>
              <a:buChar char="•"/>
            </a:pPr>
            <a:r>
              <a:rPr lang="en-US" sz="2000">
                <a:latin typeface="Open Sans"/>
                <a:ea typeface="Open Sans"/>
                <a:cs typeface="Open Sans"/>
                <a:sym typeface="Open Sans"/>
              </a:rPr>
              <a:t>Sound energy planning needs sound energy statistics</a:t>
            </a:r>
            <a:endParaRPr/>
          </a:p>
          <a:p>
            <a:pPr indent="-101600" lvl="0" marL="228600" rtl="0" algn="l">
              <a:lnSpc>
                <a:spcPct val="110000"/>
              </a:lnSpc>
              <a:spcBef>
                <a:spcPts val="600"/>
              </a:spcBef>
              <a:spcAft>
                <a:spcPts val="0"/>
              </a:spcAft>
              <a:buClr>
                <a:schemeClr val="dk1"/>
              </a:buClr>
              <a:buSzPts val="2000"/>
              <a:buNone/>
            </a:pPr>
            <a:r>
              <a:t/>
            </a:r>
            <a:endParaRPr sz="2000">
              <a:latin typeface="Open Sans"/>
              <a:ea typeface="Open Sans"/>
              <a:cs typeface="Open Sans"/>
              <a:sym typeface="Open Sans"/>
            </a:endParaRPr>
          </a:p>
          <a:p>
            <a:pPr indent="-228600" lvl="0" marL="228600" rtl="0" algn="l">
              <a:lnSpc>
                <a:spcPct val="110000"/>
              </a:lnSpc>
              <a:spcBef>
                <a:spcPts val="600"/>
              </a:spcBef>
              <a:spcAft>
                <a:spcPts val="0"/>
              </a:spcAft>
              <a:buClr>
                <a:schemeClr val="dk1"/>
              </a:buClr>
              <a:buSzPts val="2000"/>
              <a:buChar char="•"/>
            </a:pPr>
            <a:r>
              <a:rPr lang="en-US" sz="2000">
                <a:latin typeface="Open Sans"/>
                <a:ea typeface="Open Sans"/>
                <a:cs typeface="Open Sans"/>
                <a:sym typeface="Open Sans"/>
              </a:rPr>
              <a:t>Energy balance plays a key role in this process</a:t>
            </a:r>
            <a:endParaRPr/>
          </a:p>
          <a:p>
            <a:pPr indent="-101600" lvl="0" marL="228600" rtl="0" algn="l">
              <a:lnSpc>
                <a:spcPct val="110000"/>
              </a:lnSpc>
              <a:spcBef>
                <a:spcPts val="600"/>
              </a:spcBef>
              <a:spcAft>
                <a:spcPts val="0"/>
              </a:spcAft>
              <a:buClr>
                <a:schemeClr val="dk1"/>
              </a:buClr>
              <a:buSzPts val="2000"/>
              <a:buNone/>
            </a:pPr>
            <a:r>
              <a:t/>
            </a:r>
            <a:endParaRPr sz="2000">
              <a:latin typeface="Open Sans"/>
              <a:ea typeface="Open Sans"/>
              <a:cs typeface="Open Sans"/>
              <a:sym typeface="Open Sans"/>
            </a:endParaRPr>
          </a:p>
          <a:p>
            <a:pPr indent="-228600" lvl="0" marL="228600" rtl="0" algn="l">
              <a:lnSpc>
                <a:spcPct val="110000"/>
              </a:lnSpc>
              <a:spcBef>
                <a:spcPts val="600"/>
              </a:spcBef>
              <a:spcAft>
                <a:spcPts val="0"/>
              </a:spcAft>
              <a:buClr>
                <a:schemeClr val="dk1"/>
              </a:buClr>
              <a:buSzPts val="2000"/>
              <a:buChar char="•"/>
            </a:pPr>
            <a:r>
              <a:rPr lang="en-US" sz="2000">
                <a:latin typeface="Open Sans"/>
                <a:ea typeface="Open Sans"/>
                <a:cs typeface="Open Sans"/>
                <a:sym typeface="Open Sans"/>
              </a:rPr>
              <a:t>Best practices to arrive at an energy balance have been presented</a:t>
            </a:r>
            <a:endParaRPr/>
          </a:p>
          <a:p>
            <a:pPr indent="-101600" lvl="0" marL="228600" rtl="0" algn="l">
              <a:lnSpc>
                <a:spcPct val="110000"/>
              </a:lnSpc>
              <a:spcBef>
                <a:spcPts val="600"/>
              </a:spcBef>
              <a:spcAft>
                <a:spcPts val="0"/>
              </a:spcAft>
              <a:buClr>
                <a:schemeClr val="dk1"/>
              </a:buClr>
              <a:buSzPts val="2000"/>
              <a:buNone/>
            </a:pPr>
            <a:r>
              <a:t/>
            </a:r>
            <a:endParaRPr sz="2000">
              <a:latin typeface="Open Sans"/>
              <a:ea typeface="Open Sans"/>
              <a:cs typeface="Open Sans"/>
              <a:sym typeface="Open Sans"/>
            </a:endParaRPr>
          </a:p>
          <a:p>
            <a:pPr indent="-228600" lvl="0" marL="228600" rtl="0" algn="l">
              <a:lnSpc>
                <a:spcPct val="110000"/>
              </a:lnSpc>
              <a:spcBef>
                <a:spcPts val="600"/>
              </a:spcBef>
              <a:spcAft>
                <a:spcPts val="0"/>
              </a:spcAft>
              <a:buClr>
                <a:schemeClr val="dk1"/>
              </a:buClr>
              <a:buSzPts val="2000"/>
              <a:buChar char="•"/>
            </a:pPr>
            <a:r>
              <a:rPr lang="en-US" sz="2000">
                <a:latin typeface="Open Sans"/>
                <a:ea typeface="Open Sans"/>
                <a:cs typeface="Open Sans"/>
                <a:sym typeface="Open Sans"/>
              </a:rPr>
              <a:t>Useful tools have been introduced: UNSD data and Energy Balance Studio</a:t>
            </a:r>
            <a:endParaRPr/>
          </a:p>
          <a:p>
            <a:pPr indent="-101600" lvl="0" marL="228600" rtl="0" algn="l">
              <a:lnSpc>
                <a:spcPct val="110000"/>
              </a:lnSpc>
              <a:spcBef>
                <a:spcPts val="6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110000"/>
              </a:lnSpc>
              <a:spcBef>
                <a:spcPts val="6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110000"/>
              </a:lnSpc>
              <a:spcBef>
                <a:spcPts val="600"/>
              </a:spcBef>
              <a:spcAft>
                <a:spcPts val="0"/>
              </a:spcAft>
              <a:buClr>
                <a:schemeClr val="dk1"/>
              </a:buClr>
              <a:buSzPts val="2000"/>
              <a:buNone/>
            </a:pPr>
            <a:r>
              <a:t/>
            </a:r>
            <a:endParaRPr sz="2000">
              <a:latin typeface="Open Sans"/>
              <a:ea typeface="Open Sans"/>
              <a:cs typeface="Open Sans"/>
              <a:sym typeface="Open Sans"/>
            </a:endParaRPr>
          </a:p>
        </p:txBody>
      </p:sp>
      <p:sp>
        <p:nvSpPr>
          <p:cNvPr id="436" name="Google Shape;436;p22"/>
          <p:cNvSpPr/>
          <p:nvPr/>
        </p:nvSpPr>
        <p:spPr>
          <a:xfrm>
            <a:off x="4755329" y="85597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22.mp3" id="437" name="Google Shape;437;p22"/>
          <p:cNvPicPr preferRelativeResize="0"/>
          <p:nvPr/>
        </p:nvPicPr>
        <p:blipFill rotWithShape="1">
          <a:blip r:embed="rId4">
            <a:alphaModFix/>
          </a:blip>
          <a:srcRect b="0" l="0" r="0" t="0"/>
          <a:stretch/>
        </p:blipFill>
        <p:spPr>
          <a:xfrm>
            <a:off x="4826694" y="92733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Graphical user interface, website&#10;&#10;Description automatically generated" id="443" name="Google Shape;443;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44" name="Google Shape;444;p23"/>
          <p:cNvSpPr txBox="1"/>
          <p:nvPr/>
        </p:nvSpPr>
        <p:spPr>
          <a:xfrm>
            <a:off x="8834546" y="4692435"/>
            <a:ext cx="2992083"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Collett, K.A., Charbonnier F., Ahsan A., Halloran C., Vijay, A., Berdellans I., Hasanovic S., Gritsevskyi A, Stankeviciute L.,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Tot M.; Welsch M., Hirmer S., 2021. Lecture 4: Introduction to Energy Balance Studio, Energy Balance Studio. Release Version 1.0.  [online presentation]. Climate Compatible Growth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Programme and International Atomic Energy Agency.</a:t>
            </a:r>
            <a:endParaRPr sz="800">
              <a:solidFill>
                <a:schemeClr val="lt1"/>
              </a:solidFill>
              <a:latin typeface="Calibri"/>
              <a:ea typeface="Calibri"/>
              <a:cs typeface="Calibri"/>
              <a:sym typeface="Calibri"/>
            </a:endParaRPr>
          </a:p>
        </p:txBody>
      </p:sp>
      <p:sp>
        <p:nvSpPr>
          <p:cNvPr id="445" name="Google Shape;445;p23"/>
          <p:cNvSpPr txBox="1"/>
          <p:nvPr/>
        </p:nvSpPr>
        <p:spPr>
          <a:xfrm>
            <a:off x="9899301" y="5905083"/>
            <a:ext cx="20423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dk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grpSp>
        <p:nvGrpSpPr>
          <p:cNvPr id="446" name="Google Shape;446;p23"/>
          <p:cNvGrpSpPr/>
          <p:nvPr/>
        </p:nvGrpSpPr>
        <p:grpSpPr>
          <a:xfrm>
            <a:off x="3339465" y="4133635"/>
            <a:ext cx="1877504" cy="558800"/>
            <a:chOff x="929196" y="5461000"/>
            <a:chExt cx="1877504" cy="558800"/>
          </a:xfrm>
        </p:grpSpPr>
        <p:sp>
          <p:nvSpPr>
            <p:cNvPr id="447" name="Google Shape;447;p23">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449" name="Google Shape;449;p23">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descr="Graphical user interface, text" id="454" name="Google Shape;454;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5" name="Google Shape;455;p24"/>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05.10.2025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Graphical user interface, text&#10;&#10;Description automatically generated" id="123" name="Google Shape;123;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24" name="Google Shape;124;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25" name="Google Shape;125;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What is Energy Balance?</a:t>
            </a:r>
            <a:endParaRPr sz="1800">
              <a:solidFill>
                <a:srgbClr val="9CC2E5"/>
              </a:solidFill>
              <a:latin typeface="Calibri"/>
              <a:ea typeface="Calibri"/>
              <a:cs typeface="Calibri"/>
              <a:sym typeface="Calibri"/>
            </a:endParaRPr>
          </a:p>
        </p:txBody>
      </p:sp>
      <p:sp>
        <p:nvSpPr>
          <p:cNvPr id="126" name="Google Shape;126;p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Energy Balance</a:t>
            </a:r>
            <a:endParaRPr/>
          </a:p>
        </p:txBody>
      </p:sp>
      <p:pic>
        <p:nvPicPr>
          <p:cNvPr descr="A close - up of a stethoscope&#10;&#10;Description automatically generated with medium confidence" id="127" name="Google Shape;127;p3"/>
          <p:cNvPicPr preferRelativeResize="0"/>
          <p:nvPr/>
        </p:nvPicPr>
        <p:blipFill rotWithShape="1">
          <a:blip r:embed="rId4">
            <a:alphaModFix/>
          </a:blip>
          <a:srcRect b="0" l="0" r="0" t="0"/>
          <a:stretch/>
        </p:blipFill>
        <p:spPr>
          <a:xfrm>
            <a:off x="6092435" y="1676854"/>
            <a:ext cx="5546007" cy="3923751"/>
          </a:xfrm>
          <a:prstGeom prst="rect">
            <a:avLst/>
          </a:prstGeom>
          <a:noFill/>
          <a:ln>
            <a:noFill/>
          </a:ln>
        </p:spPr>
      </p:pic>
      <p:sp>
        <p:nvSpPr>
          <p:cNvPr id="128" name="Google Shape;128;p3"/>
          <p:cNvSpPr txBox="1"/>
          <p:nvPr>
            <p:ph idx="1" type="body"/>
          </p:nvPr>
        </p:nvSpPr>
        <p:spPr>
          <a:xfrm>
            <a:off x="838200" y="1855217"/>
            <a:ext cx="5546007"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Open Sans"/>
                <a:ea typeface="Open Sans"/>
                <a:cs typeface="Open Sans"/>
                <a:sym typeface="Open Sans"/>
              </a:rPr>
              <a:t>Energy can neither be created nor destroyed.</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It can only be converted from one form to another.</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Energy Balance presents an overall picture of the production, conversion, and consumption in a particular system.</a:t>
            </a:r>
            <a:endParaRPr sz="2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129" name="Google Shape;129;p3"/>
          <p:cNvSpPr/>
          <p:nvPr/>
        </p:nvSpPr>
        <p:spPr>
          <a:xfrm>
            <a:off x="6092435" y="72761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3.mp3" id="130" name="Google Shape;130;p3"/>
          <p:cNvPicPr preferRelativeResize="0"/>
          <p:nvPr/>
        </p:nvPicPr>
        <p:blipFill rotWithShape="1">
          <a:blip r:embed="rId5">
            <a:alphaModFix/>
          </a:blip>
          <a:srcRect b="0" l="0" r="0" t="0"/>
          <a:stretch/>
        </p:blipFill>
        <p:spPr>
          <a:xfrm>
            <a:off x="6158824" y="78886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Graphical user interface, text&#10;&#10;Description automatically generated" id="136" name="Google Shape;136;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7" name="Google Shape;137;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8" name="Google Shape;138;p4"/>
          <p:cNvSpPr/>
          <p:nvPr/>
        </p:nvSpPr>
        <p:spPr>
          <a:xfrm>
            <a:off x="887215" y="1411389"/>
            <a:ext cx="476689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balance is commonly displayed as a table</a:t>
            </a:r>
            <a:endParaRPr/>
          </a:p>
        </p:txBody>
      </p:sp>
      <p:sp>
        <p:nvSpPr>
          <p:cNvPr id="139" name="Google Shape;139;p4"/>
          <p:cNvSpPr txBox="1"/>
          <p:nvPr/>
        </p:nvSpPr>
        <p:spPr>
          <a:xfrm>
            <a:off x="887214" y="11897"/>
            <a:ext cx="541088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Energy Balance</a:t>
            </a:r>
            <a:endParaRPr/>
          </a:p>
        </p:txBody>
      </p:sp>
      <p:pic>
        <p:nvPicPr>
          <p:cNvPr id="140" name="Google Shape;140;p4"/>
          <p:cNvPicPr preferRelativeResize="0"/>
          <p:nvPr/>
        </p:nvPicPr>
        <p:blipFill rotWithShape="1">
          <a:blip r:embed="rId4">
            <a:alphaModFix/>
          </a:blip>
          <a:srcRect b="0" l="0" r="0" t="0"/>
          <a:stretch/>
        </p:blipFill>
        <p:spPr>
          <a:xfrm>
            <a:off x="2349694" y="1243770"/>
            <a:ext cx="6895357" cy="8880390"/>
          </a:xfrm>
          <a:prstGeom prst="rect">
            <a:avLst/>
          </a:prstGeom>
          <a:noFill/>
          <a:ln>
            <a:noFill/>
          </a:ln>
          <a:effectLst>
            <a:outerShdw blurRad="292100" rotWithShape="0" algn="tl" dir="2700000" dist="139700">
              <a:srgbClr val="333333">
                <a:alpha val="64705"/>
              </a:srgbClr>
            </a:outerShdw>
          </a:effectLst>
        </p:spPr>
      </p:pic>
      <p:sp>
        <p:nvSpPr>
          <p:cNvPr id="141" name="Google Shape;141;p4"/>
          <p:cNvSpPr/>
          <p:nvPr/>
        </p:nvSpPr>
        <p:spPr>
          <a:xfrm>
            <a:off x="6180709" y="35960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4.mp3" id="142" name="Google Shape;142;p4"/>
          <p:cNvPicPr preferRelativeResize="0"/>
          <p:nvPr/>
        </p:nvPicPr>
        <p:blipFill rotWithShape="1">
          <a:blip r:embed="rId5">
            <a:alphaModFix/>
          </a:blip>
          <a:srcRect b="0" l="0" r="0" t="0"/>
          <a:stretch/>
        </p:blipFill>
        <p:spPr>
          <a:xfrm>
            <a:off x="6252074" y="43097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Graphical user interface, text&#10;&#10;Description automatically generated" id="148" name="Google Shape;148;p5"/>
          <p:cNvPicPr preferRelativeResize="0"/>
          <p:nvPr/>
        </p:nvPicPr>
        <p:blipFill rotWithShape="1">
          <a:blip r:embed="rId3">
            <a:alphaModFix/>
          </a:blip>
          <a:srcRect b="0" l="0" r="0" t="0"/>
          <a:stretch/>
        </p:blipFill>
        <p:spPr>
          <a:xfrm>
            <a:off x="0" y="11897"/>
            <a:ext cx="12192000" cy="6858000"/>
          </a:xfrm>
          <a:prstGeom prst="rect">
            <a:avLst/>
          </a:prstGeom>
          <a:noFill/>
          <a:ln>
            <a:noFill/>
          </a:ln>
        </p:spPr>
      </p:pic>
      <p:sp>
        <p:nvSpPr>
          <p:cNvPr id="149" name="Google Shape;149;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0" name="Google Shape;150;p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Other representations of energy balance</a:t>
            </a:r>
            <a:endParaRPr/>
          </a:p>
        </p:txBody>
      </p:sp>
      <p:sp>
        <p:nvSpPr>
          <p:cNvPr id="151" name="Google Shape;151;p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Energy Balance</a:t>
            </a:r>
            <a:endParaRPr/>
          </a:p>
        </p:txBody>
      </p:sp>
      <p:sp>
        <p:nvSpPr>
          <p:cNvPr id="152" name="Google Shape;152;p5"/>
          <p:cNvSpPr/>
          <p:nvPr/>
        </p:nvSpPr>
        <p:spPr>
          <a:xfrm>
            <a:off x="6228362" y="48786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3" name="Google Shape;153;p5"/>
          <p:cNvPicPr preferRelativeResize="0"/>
          <p:nvPr/>
        </p:nvPicPr>
        <p:blipFill rotWithShape="1">
          <a:blip r:embed="rId4">
            <a:alphaModFix/>
          </a:blip>
          <a:srcRect b="0" l="0" r="0" t="0"/>
          <a:stretch/>
        </p:blipFill>
        <p:spPr>
          <a:xfrm>
            <a:off x="983706" y="1919359"/>
            <a:ext cx="9706472" cy="4206138"/>
          </a:xfrm>
          <a:prstGeom prst="rect">
            <a:avLst/>
          </a:prstGeom>
          <a:noFill/>
          <a:ln>
            <a:noFill/>
          </a:ln>
        </p:spPr>
      </p:pic>
      <p:pic>
        <p:nvPicPr>
          <p:cNvPr descr="Slide 4 mod.mp3" id="154" name="Google Shape;154;p5"/>
          <p:cNvPicPr preferRelativeResize="0"/>
          <p:nvPr/>
        </p:nvPicPr>
        <p:blipFill rotWithShape="1">
          <a:blip r:embed="rId5">
            <a:alphaModFix/>
          </a:blip>
          <a:srcRect b="0" l="0" r="0" t="0"/>
          <a:stretch/>
        </p:blipFill>
        <p:spPr>
          <a:xfrm>
            <a:off x="6299727" y="55922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Graphical user interface, text&#10;&#10;Description automatically generated" id="160" name="Google Shape;160;p6"/>
          <p:cNvPicPr preferRelativeResize="0"/>
          <p:nvPr/>
        </p:nvPicPr>
        <p:blipFill rotWithShape="1">
          <a:blip r:embed="rId3">
            <a:alphaModFix/>
          </a:blip>
          <a:srcRect b="0" l="0" r="0" t="0"/>
          <a:stretch/>
        </p:blipFill>
        <p:spPr>
          <a:xfrm>
            <a:off x="456" y="1730"/>
            <a:ext cx="12192000" cy="6858000"/>
          </a:xfrm>
          <a:prstGeom prst="rect">
            <a:avLst/>
          </a:prstGeom>
          <a:noFill/>
          <a:ln>
            <a:noFill/>
          </a:ln>
        </p:spPr>
      </p:pic>
      <p:sp>
        <p:nvSpPr>
          <p:cNvPr id="161" name="Google Shape;161;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2" name="Google Shape;162;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Is a balance between…</a:t>
            </a:r>
            <a:endParaRPr/>
          </a:p>
        </p:txBody>
      </p:sp>
      <p:sp>
        <p:nvSpPr>
          <p:cNvPr id="163" name="Google Shape;163;p6"/>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Energy Balance</a:t>
            </a:r>
            <a:endParaRPr/>
          </a:p>
        </p:txBody>
      </p:sp>
      <p:grpSp>
        <p:nvGrpSpPr>
          <p:cNvPr id="164" name="Google Shape;164;p6"/>
          <p:cNvGrpSpPr/>
          <p:nvPr/>
        </p:nvGrpSpPr>
        <p:grpSpPr>
          <a:xfrm>
            <a:off x="6722670" y="1841919"/>
            <a:ext cx="3631698" cy="4035220"/>
            <a:chOff x="1293111" y="0"/>
            <a:chExt cx="3631698" cy="4035220"/>
          </a:xfrm>
        </p:grpSpPr>
        <p:sp>
          <p:nvSpPr>
            <p:cNvPr id="165" name="Google Shape;165;p6"/>
            <p:cNvSpPr/>
            <p:nvPr/>
          </p:nvSpPr>
          <p:spPr>
            <a:xfrm>
              <a:off x="1333463" y="0"/>
              <a:ext cx="1452679" cy="807044"/>
            </a:xfrm>
            <a:prstGeom prst="roundRect">
              <a:avLst>
                <a:gd fmla="val 10000" name="adj"/>
              </a:avLst>
            </a:prstGeom>
            <a:solidFill>
              <a:srgbClr val="CFDEEF">
                <a:alpha val="89803"/>
              </a:srgbClr>
            </a:solidFill>
            <a:ln cap="flat" cmpd="sng" w="9525">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txBox="1"/>
            <p:nvPr/>
          </p:nvSpPr>
          <p:spPr>
            <a:xfrm>
              <a:off x="1357101" y="23638"/>
              <a:ext cx="1405403" cy="759768"/>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Energy Supplied</a:t>
              </a:r>
              <a:endParaRPr/>
            </a:p>
          </p:txBody>
        </p:sp>
        <p:sp>
          <p:nvSpPr>
            <p:cNvPr id="167" name="Google Shape;167;p6"/>
            <p:cNvSpPr/>
            <p:nvPr/>
          </p:nvSpPr>
          <p:spPr>
            <a:xfrm>
              <a:off x="3431777" y="0"/>
              <a:ext cx="1452679" cy="807044"/>
            </a:xfrm>
            <a:prstGeom prst="roundRect">
              <a:avLst>
                <a:gd fmla="val 10000" name="adj"/>
              </a:avLst>
            </a:prstGeom>
            <a:solidFill>
              <a:srgbClr val="CFDEEF">
                <a:alpha val="89803"/>
              </a:srgbClr>
            </a:solidFill>
            <a:ln cap="flat" cmpd="sng" w="9525">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txBox="1"/>
            <p:nvPr/>
          </p:nvSpPr>
          <p:spPr>
            <a:xfrm>
              <a:off x="3455415" y="23638"/>
              <a:ext cx="1405403" cy="759768"/>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dk1"/>
                </a:buClr>
                <a:buSzPts val="2100"/>
                <a:buFont typeface="Calibri"/>
                <a:buNone/>
              </a:pPr>
              <a:r>
                <a:rPr lang="en-US" sz="2100">
                  <a:solidFill>
                    <a:schemeClr val="dk1"/>
                  </a:solidFill>
                  <a:latin typeface="Calibri"/>
                  <a:ea typeface="Calibri"/>
                  <a:cs typeface="Calibri"/>
                  <a:sym typeface="Calibri"/>
                </a:rPr>
                <a:t>Energy Used</a:t>
              </a:r>
              <a:endParaRPr/>
            </a:p>
          </p:txBody>
        </p:sp>
        <p:sp>
          <p:nvSpPr>
            <p:cNvPr id="169" name="Google Shape;169;p6"/>
            <p:cNvSpPr/>
            <p:nvPr/>
          </p:nvSpPr>
          <p:spPr>
            <a:xfrm>
              <a:off x="2806318" y="3429937"/>
              <a:ext cx="605283" cy="605283"/>
            </a:xfrm>
            <a:prstGeom prst="triangle">
              <a:avLst>
                <a:gd fmla="val 50000"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1293111" y="3176525"/>
              <a:ext cx="3631698" cy="245341"/>
            </a:xfrm>
            <a:prstGeom prst="rect">
              <a:avLst/>
            </a:prstGeom>
            <a:solidFill>
              <a:srgbClr val="CFDEEF">
                <a:alpha val="89803"/>
              </a:srgbClr>
            </a:solidFill>
            <a:ln cap="flat" cmpd="sng" w="9525">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a:off x="3431777" y="2650332"/>
              <a:ext cx="1452679" cy="497139"/>
            </a:xfrm>
            <a:prstGeom prst="roundRect">
              <a:avLst>
                <a:gd fmla="val 16667" name="adj"/>
              </a:avLst>
            </a:prstGeom>
            <a:gradFill>
              <a:gsLst>
                <a:gs pos="0">
                  <a:srgbClr val="6898C4"/>
                </a:gs>
                <a:gs pos="50000">
                  <a:srgbClr val="4C8BC2"/>
                </a:gs>
                <a:gs pos="100000">
                  <a:srgbClr val="3D7BB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txBox="1"/>
            <p:nvPr/>
          </p:nvSpPr>
          <p:spPr>
            <a:xfrm>
              <a:off x="3456045" y="2674600"/>
              <a:ext cx="1404143" cy="44860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Final non-energy use</a:t>
              </a:r>
              <a:endParaRPr/>
            </a:p>
          </p:txBody>
        </p:sp>
        <p:sp>
          <p:nvSpPr>
            <p:cNvPr id="173" name="Google Shape;173;p6"/>
            <p:cNvSpPr/>
            <p:nvPr/>
          </p:nvSpPr>
          <p:spPr>
            <a:xfrm>
              <a:off x="3431777" y="2114455"/>
              <a:ext cx="1452679" cy="497139"/>
            </a:xfrm>
            <a:prstGeom prst="roundRect">
              <a:avLst>
                <a:gd fmla="val 16667" name="adj"/>
              </a:avLst>
            </a:prstGeom>
            <a:gradFill>
              <a:gsLst>
                <a:gs pos="0">
                  <a:srgbClr val="719DC9"/>
                </a:gs>
                <a:gs pos="50000">
                  <a:srgbClr val="5691C8"/>
                </a:gs>
                <a:gs pos="100000">
                  <a:srgbClr val="4680B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txBox="1"/>
            <p:nvPr/>
          </p:nvSpPr>
          <p:spPr>
            <a:xfrm>
              <a:off x="3456045" y="2138723"/>
              <a:ext cx="1404143" cy="44860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Other (Agriculture, Households, etc.)</a:t>
              </a:r>
              <a:endParaRPr/>
            </a:p>
          </p:txBody>
        </p:sp>
        <p:sp>
          <p:nvSpPr>
            <p:cNvPr id="175" name="Google Shape;175;p6"/>
            <p:cNvSpPr/>
            <p:nvPr/>
          </p:nvSpPr>
          <p:spPr>
            <a:xfrm>
              <a:off x="3431777" y="1578578"/>
              <a:ext cx="1452679" cy="497139"/>
            </a:xfrm>
            <a:prstGeom prst="roundRect">
              <a:avLst>
                <a:gd fmla="val 16667" name="adj"/>
              </a:avLst>
            </a:prstGeom>
            <a:gradFill>
              <a:gsLst>
                <a:gs pos="0">
                  <a:srgbClr val="7AA3CE"/>
                </a:gs>
                <a:gs pos="50000">
                  <a:srgbClr val="6399CB"/>
                </a:gs>
                <a:gs pos="100000">
                  <a:srgbClr val="5186B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txBox="1"/>
            <p:nvPr/>
          </p:nvSpPr>
          <p:spPr>
            <a:xfrm>
              <a:off x="3456045" y="1602846"/>
              <a:ext cx="1404143" cy="44860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Transportation</a:t>
              </a:r>
              <a:endParaRPr/>
            </a:p>
          </p:txBody>
        </p:sp>
        <p:sp>
          <p:nvSpPr>
            <p:cNvPr id="177" name="Google Shape;177;p6"/>
            <p:cNvSpPr/>
            <p:nvPr/>
          </p:nvSpPr>
          <p:spPr>
            <a:xfrm>
              <a:off x="3431777" y="1033016"/>
              <a:ext cx="1452679" cy="497139"/>
            </a:xfrm>
            <a:prstGeom prst="roundRect">
              <a:avLst>
                <a:gd fmla="val 16667" name="adj"/>
              </a:avLst>
            </a:prstGeom>
            <a:gradFill>
              <a:gsLst>
                <a:gs pos="0">
                  <a:srgbClr val="83A9D3"/>
                </a:gs>
                <a:gs pos="50000">
                  <a:srgbClr val="6D9FD2"/>
                </a:gs>
                <a:gs pos="100000">
                  <a:srgbClr val="5B8CB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txBox="1"/>
            <p:nvPr/>
          </p:nvSpPr>
          <p:spPr>
            <a:xfrm>
              <a:off x="3456045" y="1057284"/>
              <a:ext cx="1404143" cy="44860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Manufacturing</a:t>
              </a:r>
              <a:endParaRPr/>
            </a:p>
          </p:txBody>
        </p:sp>
        <p:sp>
          <p:nvSpPr>
            <p:cNvPr id="179" name="Google Shape;179;p6"/>
            <p:cNvSpPr/>
            <p:nvPr/>
          </p:nvSpPr>
          <p:spPr>
            <a:xfrm>
              <a:off x="1333463" y="2650332"/>
              <a:ext cx="1452679" cy="497139"/>
            </a:xfrm>
            <a:prstGeom prst="roundRect">
              <a:avLst>
                <a:gd fmla="val 16667" name="adj"/>
              </a:avLst>
            </a:prstGeom>
            <a:gradFill>
              <a:gsLst>
                <a:gs pos="0">
                  <a:srgbClr val="8DB0D8"/>
                </a:gs>
                <a:gs pos="50000">
                  <a:srgbClr val="79A6D7"/>
                </a:gs>
                <a:gs pos="100000">
                  <a:srgbClr val="6692C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txBox="1"/>
            <p:nvPr/>
          </p:nvSpPr>
          <p:spPr>
            <a:xfrm>
              <a:off x="1357731" y="2674600"/>
              <a:ext cx="1404143" cy="44860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Trade, stocks changes</a:t>
              </a:r>
              <a:endParaRPr/>
            </a:p>
          </p:txBody>
        </p:sp>
        <p:sp>
          <p:nvSpPr>
            <p:cNvPr id="181" name="Google Shape;181;p6"/>
            <p:cNvSpPr/>
            <p:nvPr/>
          </p:nvSpPr>
          <p:spPr>
            <a:xfrm>
              <a:off x="1333463" y="2114455"/>
              <a:ext cx="1452679" cy="497139"/>
            </a:xfrm>
            <a:prstGeom prst="roundRect">
              <a:avLst>
                <a:gd fmla="val 16667" name="adj"/>
              </a:avLst>
            </a:prstGeom>
            <a:gradFill>
              <a:gsLst>
                <a:gs pos="0">
                  <a:srgbClr val="98B7DC"/>
                </a:gs>
                <a:gs pos="50000">
                  <a:srgbClr val="87AEDA"/>
                </a:gs>
                <a:gs pos="100000">
                  <a:srgbClr val="7299C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txBox="1"/>
            <p:nvPr/>
          </p:nvSpPr>
          <p:spPr>
            <a:xfrm>
              <a:off x="1357731" y="2138723"/>
              <a:ext cx="1404143" cy="44860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Production</a:t>
              </a:r>
              <a:endParaRPr/>
            </a:p>
          </p:txBody>
        </p:sp>
        <p:sp>
          <p:nvSpPr>
            <p:cNvPr id="183" name="Google Shape;183;p6"/>
            <p:cNvSpPr/>
            <p:nvPr/>
          </p:nvSpPr>
          <p:spPr>
            <a:xfrm>
              <a:off x="1333463" y="1578578"/>
              <a:ext cx="1452679" cy="497139"/>
            </a:xfrm>
            <a:prstGeom prst="roundRect">
              <a:avLst>
                <a:gd fmla="val 16667" name="adj"/>
              </a:avLst>
            </a:prstGeom>
            <a:gradFill>
              <a:gsLst>
                <a:gs pos="0">
                  <a:srgbClr val="A2BEE0"/>
                </a:gs>
                <a:gs pos="50000">
                  <a:srgbClr val="93B6DF"/>
                </a:gs>
                <a:gs pos="100000">
                  <a:srgbClr val="7DA0C9"/>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txBox="1"/>
            <p:nvPr/>
          </p:nvSpPr>
          <p:spPr>
            <a:xfrm>
              <a:off x="1357731" y="1602846"/>
              <a:ext cx="1404143" cy="44860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Transformation</a:t>
              </a:r>
              <a:endParaRPr/>
            </a:p>
          </p:txBody>
        </p:sp>
        <p:sp>
          <p:nvSpPr>
            <p:cNvPr id="185" name="Google Shape;185;p6"/>
            <p:cNvSpPr/>
            <p:nvPr/>
          </p:nvSpPr>
          <p:spPr>
            <a:xfrm>
              <a:off x="1333463" y="1033016"/>
              <a:ext cx="1452679" cy="497139"/>
            </a:xfrm>
            <a:prstGeom prst="roundRect">
              <a:avLst>
                <a:gd fmla="val 16667" name="adj"/>
              </a:avLst>
            </a:prstGeom>
            <a:gradFill>
              <a:gsLst>
                <a:gs pos="0">
                  <a:srgbClr val="AEC6E4"/>
                </a:gs>
                <a:gs pos="50000">
                  <a:srgbClr val="9FBEE3"/>
                </a:gs>
                <a:gs pos="100000">
                  <a:srgbClr val="88A7CD"/>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txBox="1"/>
            <p:nvPr/>
          </p:nvSpPr>
          <p:spPr>
            <a:xfrm>
              <a:off x="1357731" y="1057284"/>
              <a:ext cx="1404143" cy="44860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Loses</a:t>
              </a:r>
              <a:endParaRPr/>
            </a:p>
          </p:txBody>
        </p:sp>
      </p:grpSp>
      <p:sp>
        <p:nvSpPr>
          <p:cNvPr id="187" name="Google Shape;187;p6"/>
          <p:cNvSpPr txBox="1"/>
          <p:nvPr>
            <p:ph idx="1" type="body"/>
          </p:nvPr>
        </p:nvSpPr>
        <p:spPr>
          <a:xfrm>
            <a:off x="838200" y="1877412"/>
            <a:ext cx="5139115" cy="2516620"/>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00000"/>
              </a:lnSpc>
              <a:spcBef>
                <a:spcPts val="0"/>
              </a:spcBef>
              <a:spcAft>
                <a:spcPts val="0"/>
              </a:spcAft>
              <a:buClr>
                <a:schemeClr val="dk1"/>
              </a:buClr>
              <a:buSzPct val="100000"/>
              <a:buChar char="•"/>
            </a:pPr>
            <a:r>
              <a:rPr lang="en-US" sz="2000">
                <a:latin typeface="Open Sans"/>
                <a:ea typeface="Open Sans"/>
                <a:cs typeface="Open Sans"/>
                <a:sym typeface="Open Sans"/>
              </a:rPr>
              <a:t>Energy balance presents an equilibrium between supply and demand.</a:t>
            </a:r>
            <a:endParaRPr sz="2000">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ct val="100000"/>
              <a:buChar char="•"/>
            </a:pPr>
            <a:r>
              <a:rPr b="1" lang="en-US" sz="2000">
                <a:latin typeface="Open Sans"/>
                <a:ea typeface="Open Sans"/>
                <a:cs typeface="Open Sans"/>
                <a:sym typeface="Open Sans"/>
              </a:rPr>
              <a:t>Supply</a:t>
            </a:r>
            <a:r>
              <a:rPr lang="en-US" sz="2000">
                <a:latin typeface="Open Sans"/>
                <a:ea typeface="Open Sans"/>
                <a:cs typeface="Open Sans"/>
                <a:sym typeface="Open Sans"/>
              </a:rPr>
              <a:t> consists of production, energy trade, stocks change and transformation and distribution losses.</a:t>
            </a:r>
            <a:endParaRPr/>
          </a:p>
          <a:p>
            <a:pPr indent="-228600" lvl="0" marL="228600" rtl="0" algn="l">
              <a:lnSpc>
                <a:spcPct val="90000"/>
              </a:lnSpc>
              <a:spcBef>
                <a:spcPts val="1000"/>
              </a:spcBef>
              <a:spcAft>
                <a:spcPts val="0"/>
              </a:spcAft>
              <a:buClr>
                <a:schemeClr val="dk1"/>
              </a:buClr>
              <a:buSzPct val="100000"/>
              <a:buChar char="•"/>
            </a:pPr>
            <a:r>
              <a:rPr b="1" lang="en-US" sz="2000">
                <a:latin typeface="Open Sans"/>
                <a:ea typeface="Open Sans"/>
                <a:cs typeface="Open Sans"/>
                <a:sym typeface="Open Sans"/>
              </a:rPr>
              <a:t>Demand</a:t>
            </a:r>
            <a:r>
              <a:rPr lang="en-US" sz="2000">
                <a:latin typeface="Open Sans"/>
                <a:ea typeface="Open Sans"/>
                <a:cs typeface="Open Sans"/>
                <a:sym typeface="Open Sans"/>
              </a:rPr>
              <a:t> is a sum of final energy consumption in manufacturing, transportation, other sectors and final non-energy use.</a:t>
            </a:r>
            <a:endParaRPr/>
          </a:p>
          <a:p>
            <a:pPr indent="-111125" lvl="0" marL="228600" rtl="0" algn="l">
              <a:lnSpc>
                <a:spcPct val="100000"/>
              </a:lnSpc>
              <a:spcBef>
                <a:spcPts val="1000"/>
              </a:spcBef>
              <a:spcAft>
                <a:spcPts val="0"/>
              </a:spcAft>
              <a:buClr>
                <a:schemeClr val="dk1"/>
              </a:buClr>
              <a:buSzPct val="100000"/>
              <a:buNone/>
            </a:pPr>
            <a:r>
              <a:t/>
            </a:r>
            <a:endParaRPr sz="2000">
              <a:latin typeface="Open Sans"/>
              <a:ea typeface="Open Sans"/>
              <a:cs typeface="Open Sans"/>
              <a:sym typeface="Open Sans"/>
            </a:endParaRPr>
          </a:p>
        </p:txBody>
      </p:sp>
      <p:sp>
        <p:nvSpPr>
          <p:cNvPr id="188" name="Google Shape;188;p6"/>
          <p:cNvSpPr/>
          <p:nvPr/>
        </p:nvSpPr>
        <p:spPr>
          <a:xfrm>
            <a:off x="6092435" y="72761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lide 4 mod.mp3" id="189" name="Google Shape;189;p6"/>
          <p:cNvPicPr preferRelativeResize="0"/>
          <p:nvPr/>
        </p:nvPicPr>
        <p:blipFill rotWithShape="1">
          <a:blip r:embed="rId4">
            <a:alphaModFix/>
          </a:blip>
          <a:srcRect b="0" l="0" r="0" t="0"/>
          <a:stretch/>
        </p:blipFill>
        <p:spPr>
          <a:xfrm>
            <a:off x="6163800" y="79864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Graphical user interface, text&#10;&#10;Description automatically generated" id="195" name="Google Shape;195;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6" name="Google Shape;196;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7" name="Google Shape;197;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Characteristics of an Energy Balance instance:</a:t>
            </a:r>
            <a:endParaRPr/>
          </a:p>
        </p:txBody>
      </p:sp>
      <p:sp>
        <p:nvSpPr>
          <p:cNvPr id="198" name="Google Shape;198;p7"/>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Energy Balance</a:t>
            </a:r>
            <a:endParaRPr/>
          </a:p>
        </p:txBody>
      </p:sp>
      <p:pic>
        <p:nvPicPr>
          <p:cNvPr descr="Shape&#10;&#10;Description automatically generated with low confidence" id="199" name="Google Shape;199;p7"/>
          <p:cNvPicPr preferRelativeResize="0"/>
          <p:nvPr/>
        </p:nvPicPr>
        <p:blipFill rotWithShape="1">
          <a:blip r:embed="rId4">
            <a:alphaModFix/>
          </a:blip>
          <a:srcRect b="0" l="0" r="0" t="0"/>
          <a:stretch/>
        </p:blipFill>
        <p:spPr>
          <a:xfrm>
            <a:off x="8025553" y="1889100"/>
            <a:ext cx="3165140" cy="3410252"/>
          </a:xfrm>
          <a:prstGeom prst="rect">
            <a:avLst/>
          </a:prstGeom>
          <a:noFill/>
          <a:ln>
            <a:noFill/>
          </a:ln>
        </p:spPr>
      </p:pic>
      <p:sp>
        <p:nvSpPr>
          <p:cNvPr id="200" name="Google Shape;200;p7"/>
          <p:cNvSpPr txBox="1"/>
          <p:nvPr/>
        </p:nvSpPr>
        <p:spPr>
          <a:xfrm>
            <a:off x="865021" y="1886270"/>
            <a:ext cx="6419182" cy="302900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reports energy data in the common energy units.</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allows comparison between countries.</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allows calculation of useful indicators such as import dependence, energy transformation efficiency, share of renewables, etc.</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It is used as a basis for greenhouse gas calculation.</a:t>
            </a:r>
            <a:endParaRPr/>
          </a:p>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a:p>
            <a:pPr indent="-215900" lvl="0" marL="342900" marR="0" rtl="0" algn="l">
              <a:lnSpc>
                <a:spcPct val="120000"/>
              </a:lnSpc>
              <a:spcBef>
                <a:spcPts val="1000"/>
              </a:spcBef>
              <a:spcAft>
                <a:spcPts val="0"/>
              </a:spcAft>
              <a:buClr>
                <a:schemeClr val="dk1"/>
              </a:buClr>
              <a:buSzPts val="2000"/>
              <a:buFont typeface="Calibri"/>
              <a:buNone/>
            </a:pPr>
            <a:r>
              <a:t/>
            </a:r>
            <a:endParaRPr b="1" sz="2000">
              <a:solidFill>
                <a:schemeClr val="dk1"/>
              </a:solidFill>
              <a:latin typeface="Open Sans"/>
              <a:ea typeface="Open Sans"/>
              <a:cs typeface="Open Sans"/>
              <a:sym typeface="Open Sans"/>
            </a:endParaRPr>
          </a:p>
        </p:txBody>
      </p:sp>
      <p:sp>
        <p:nvSpPr>
          <p:cNvPr id="201" name="Google Shape;201;p7"/>
          <p:cNvSpPr/>
          <p:nvPr/>
        </p:nvSpPr>
        <p:spPr>
          <a:xfrm>
            <a:off x="7105135" y="72761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7.mp3" id="202" name="Google Shape;202;p7"/>
          <p:cNvPicPr preferRelativeResize="0"/>
          <p:nvPr/>
        </p:nvPicPr>
        <p:blipFill rotWithShape="1">
          <a:blip r:embed="rId5">
            <a:alphaModFix/>
          </a:blip>
          <a:srcRect b="0" l="0" r="0" t="0"/>
          <a:stretch/>
        </p:blipFill>
        <p:spPr>
          <a:xfrm>
            <a:off x="7161510" y="8012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Graphical user interface, text&#10;&#10;Description automatically generated" id="208" name="Google Shape;208;p8"/>
          <p:cNvPicPr preferRelativeResize="0"/>
          <p:nvPr/>
        </p:nvPicPr>
        <p:blipFill rotWithShape="1">
          <a:blip r:embed="rId3">
            <a:alphaModFix/>
          </a:blip>
          <a:srcRect b="0" l="0" r="0" t="0"/>
          <a:stretch/>
        </p:blipFill>
        <p:spPr>
          <a:xfrm>
            <a:off x="0" y="702"/>
            <a:ext cx="12192000" cy="6858000"/>
          </a:xfrm>
          <a:prstGeom prst="rect">
            <a:avLst/>
          </a:prstGeom>
          <a:noFill/>
          <a:ln>
            <a:noFill/>
          </a:ln>
        </p:spPr>
      </p:pic>
      <p:sp>
        <p:nvSpPr>
          <p:cNvPr id="209" name="Google Shape;209;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0" name="Google Shape;210;p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Why is energy balance important?</a:t>
            </a:r>
            <a:endParaRPr/>
          </a:p>
        </p:txBody>
      </p:sp>
      <p:sp>
        <p:nvSpPr>
          <p:cNvPr id="211" name="Google Shape;211;p8"/>
          <p:cNvSpPr txBox="1"/>
          <p:nvPr/>
        </p:nvSpPr>
        <p:spPr>
          <a:xfrm>
            <a:off x="909626" y="692"/>
            <a:ext cx="5011489" cy="140269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Importance of Energy Balance</a:t>
            </a:r>
            <a:endParaRPr/>
          </a:p>
        </p:txBody>
      </p:sp>
      <p:pic>
        <p:nvPicPr>
          <p:cNvPr id="212" name="Google Shape;212;p8"/>
          <p:cNvPicPr preferRelativeResize="0"/>
          <p:nvPr/>
        </p:nvPicPr>
        <p:blipFill rotWithShape="1">
          <a:blip r:embed="rId4">
            <a:alphaModFix/>
          </a:blip>
          <a:srcRect b="0" l="0" r="0" t="0"/>
          <a:stretch/>
        </p:blipFill>
        <p:spPr>
          <a:xfrm>
            <a:off x="5693957" y="1523466"/>
            <a:ext cx="5653124" cy="3753952"/>
          </a:xfrm>
          <a:prstGeom prst="rect">
            <a:avLst/>
          </a:prstGeom>
          <a:noFill/>
          <a:ln>
            <a:noFill/>
          </a:ln>
        </p:spPr>
      </p:pic>
      <p:sp>
        <p:nvSpPr>
          <p:cNvPr id="213" name="Google Shape;213;p8"/>
          <p:cNvSpPr txBox="1"/>
          <p:nvPr/>
        </p:nvSpPr>
        <p:spPr>
          <a:xfrm>
            <a:off x="865021" y="1886270"/>
            <a:ext cx="4513368" cy="302900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Energy drives economic and social development.</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Realistic planning must have quantitative targets.</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Statistics helps to visualize targets and to measure the achievements quantitatively.</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The foundation of good planning and modelling is the baseline statistics.</a:t>
            </a:r>
            <a:endParaRPr/>
          </a:p>
        </p:txBody>
      </p:sp>
      <p:sp>
        <p:nvSpPr>
          <p:cNvPr id="214" name="Google Shape;214;p8"/>
          <p:cNvSpPr/>
          <p:nvPr/>
        </p:nvSpPr>
        <p:spPr>
          <a:xfrm>
            <a:off x="6096000" y="28431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8.mp3" id="215" name="Google Shape;215;p8"/>
          <p:cNvPicPr preferRelativeResize="0"/>
          <p:nvPr/>
        </p:nvPicPr>
        <p:blipFill rotWithShape="1">
          <a:blip r:embed="rId5">
            <a:alphaModFix/>
          </a:blip>
          <a:srcRect b="0" l="0" r="0" t="0"/>
          <a:stretch/>
        </p:blipFill>
        <p:spPr>
          <a:xfrm>
            <a:off x="6167365" y="35568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descr="Graphical user interface, text&#10;&#10;Description automatically generated" id="221" name="Google Shape;221;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2" name="Google Shape;222;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3" name="Google Shape;223;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Roles of energy balance</a:t>
            </a:r>
            <a:endParaRPr/>
          </a:p>
        </p:txBody>
      </p:sp>
      <p:sp>
        <p:nvSpPr>
          <p:cNvPr id="224" name="Google Shape;224;p9"/>
          <p:cNvSpPr txBox="1"/>
          <p:nvPr/>
        </p:nvSpPr>
        <p:spPr>
          <a:xfrm>
            <a:off x="887215" y="692"/>
            <a:ext cx="4928969" cy="140269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Importance of Energy Balance</a:t>
            </a:r>
            <a:endParaRPr/>
          </a:p>
        </p:txBody>
      </p:sp>
      <p:grpSp>
        <p:nvGrpSpPr>
          <p:cNvPr id="225" name="Google Shape;225;p9"/>
          <p:cNvGrpSpPr/>
          <p:nvPr/>
        </p:nvGrpSpPr>
        <p:grpSpPr>
          <a:xfrm>
            <a:off x="1831467" y="2043380"/>
            <a:ext cx="8529064" cy="3721680"/>
            <a:chOff x="2667" y="171159"/>
            <a:chExt cx="8529064" cy="3721680"/>
          </a:xfrm>
        </p:grpSpPr>
        <p:sp>
          <p:nvSpPr>
            <p:cNvPr id="226" name="Google Shape;226;p9"/>
            <p:cNvSpPr/>
            <p:nvPr/>
          </p:nvSpPr>
          <p:spPr>
            <a:xfrm>
              <a:off x="2667" y="171159"/>
              <a:ext cx="2600324" cy="691200"/>
            </a:xfrm>
            <a:prstGeom prst="rect">
              <a:avLst/>
            </a:prstGeom>
            <a:gradFill>
              <a:gsLst>
                <a:gs pos="0">
                  <a:srgbClr val="5E81C9"/>
                </a:gs>
                <a:gs pos="50000">
                  <a:srgbClr val="3B70C9"/>
                </a:gs>
                <a:gs pos="100000">
                  <a:srgbClr val="2E60B8"/>
                </a:gs>
              </a:gsLst>
              <a:lin ang="5400000" scaled="0"/>
            </a:gradFill>
            <a:ln cap="flat" cmpd="sng" w="9525">
              <a:solidFill>
                <a:srgbClr val="4372C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txBox="1"/>
            <p:nvPr/>
          </p:nvSpPr>
          <p:spPr>
            <a:xfrm>
              <a:off x="2667" y="171159"/>
              <a:ext cx="2600324" cy="691200"/>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chemeClr val="lt1"/>
                </a:buClr>
                <a:buSzPts val="2400"/>
                <a:buFont typeface="Open Sans Light"/>
                <a:buNone/>
              </a:pPr>
              <a:r>
                <a:rPr b="0" i="0" lang="en-US" sz="2400">
                  <a:solidFill>
                    <a:schemeClr val="lt1"/>
                  </a:solidFill>
                  <a:latin typeface="Open Sans Light"/>
                  <a:ea typeface="Open Sans Light"/>
                  <a:cs typeface="Open Sans Light"/>
                  <a:sym typeface="Open Sans Light"/>
                </a:rPr>
                <a:t>Analysis</a:t>
              </a:r>
              <a:endParaRPr b="0" i="0" sz="2400">
                <a:solidFill>
                  <a:schemeClr val="lt1"/>
                </a:solidFill>
                <a:latin typeface="Open Sans Light"/>
                <a:ea typeface="Open Sans Light"/>
                <a:cs typeface="Open Sans Light"/>
                <a:sym typeface="Open Sans Light"/>
              </a:endParaRPr>
            </a:p>
          </p:txBody>
        </p:sp>
        <p:sp>
          <p:nvSpPr>
            <p:cNvPr id="228" name="Google Shape;228;p9"/>
            <p:cNvSpPr/>
            <p:nvPr/>
          </p:nvSpPr>
          <p:spPr>
            <a:xfrm>
              <a:off x="2667" y="862359"/>
              <a:ext cx="2600324" cy="3030480"/>
            </a:xfrm>
            <a:prstGeom prst="rect">
              <a:avLst/>
            </a:prstGeom>
            <a:solidFill>
              <a:srgbClr val="CCD3EA">
                <a:alpha val="89803"/>
              </a:srgbClr>
            </a:solidFill>
            <a:ln cap="flat" cmpd="sng" w="9525">
              <a:solidFill>
                <a:srgbClr val="CCD3EA">
                  <a:alpha val="89803"/>
                </a:srgbClr>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txBox="1"/>
            <p:nvPr/>
          </p:nvSpPr>
          <p:spPr>
            <a:xfrm>
              <a:off x="2667" y="862359"/>
              <a:ext cx="2600324" cy="3030480"/>
            </a:xfrm>
            <a:prstGeom prst="rect">
              <a:avLst/>
            </a:prstGeom>
            <a:noFill/>
            <a:ln>
              <a:noFill/>
            </a:ln>
          </p:spPr>
          <p:txBody>
            <a:bodyPr anchorCtr="0" anchor="t" bIns="192000" lIns="128000" spcFirstLastPara="1" rIns="170675" wrap="square" tIns="128000">
              <a:noAutofit/>
            </a:bodyPr>
            <a:lstStyle/>
            <a:p>
              <a:pPr indent="-228600" lvl="1" marL="228600" marR="0" rtl="0" algn="l">
                <a:lnSpc>
                  <a:spcPct val="90000"/>
                </a:lnSpc>
                <a:spcBef>
                  <a:spcPts val="0"/>
                </a:spcBef>
                <a:spcAft>
                  <a:spcPts val="0"/>
                </a:spcAft>
                <a:buClr>
                  <a:srgbClr val="11151A"/>
                </a:buClr>
                <a:buSzPts val="2400"/>
                <a:buFont typeface="Open Sans Light"/>
                <a:buChar char="•"/>
              </a:pPr>
              <a:r>
                <a:rPr b="0" i="0" lang="en-US" sz="2400" u="none" cap="none" strike="noStrike">
                  <a:solidFill>
                    <a:srgbClr val="11151A"/>
                  </a:solidFill>
                  <a:latin typeface="Open Sans Light"/>
                  <a:ea typeface="Open Sans Light"/>
                  <a:cs typeface="Open Sans Light"/>
                  <a:sym typeface="Open Sans Light"/>
                </a:rPr>
                <a:t>Understanding the system behaviour and driving forces</a:t>
              </a:r>
              <a:endParaRPr b="0" i="0" sz="2400" u="none" cap="none" strike="noStrike">
                <a:solidFill>
                  <a:srgbClr val="11151A"/>
                </a:solidFill>
                <a:latin typeface="Open Sans Light"/>
                <a:ea typeface="Open Sans Light"/>
                <a:cs typeface="Open Sans Light"/>
                <a:sym typeface="Open Sans Light"/>
              </a:endParaRPr>
            </a:p>
            <a:p>
              <a:pPr indent="-228600" lvl="1" marL="228600" marR="0" rtl="0" algn="l">
                <a:lnSpc>
                  <a:spcPct val="90000"/>
                </a:lnSpc>
                <a:spcBef>
                  <a:spcPts val="360"/>
                </a:spcBef>
                <a:spcAft>
                  <a:spcPts val="0"/>
                </a:spcAft>
                <a:buClr>
                  <a:srgbClr val="11151A"/>
                </a:buClr>
                <a:buSzPts val="2400"/>
                <a:buFont typeface="Open Sans Light"/>
                <a:buChar char="•"/>
              </a:pPr>
              <a:r>
                <a:rPr b="0" i="0" lang="en-US" sz="2400" u="none" cap="none" strike="noStrike">
                  <a:solidFill>
                    <a:srgbClr val="11151A"/>
                  </a:solidFill>
                  <a:latin typeface="Open Sans Light"/>
                  <a:ea typeface="Open Sans Light"/>
                  <a:cs typeface="Open Sans Light"/>
                  <a:sym typeface="Open Sans Light"/>
                </a:rPr>
                <a:t>Energy Balances and other data sets</a:t>
              </a:r>
              <a:endParaRPr b="0" i="0" sz="2400" u="none" cap="none" strike="noStrike">
                <a:solidFill>
                  <a:srgbClr val="11151A"/>
                </a:solidFill>
                <a:latin typeface="Open Sans Light"/>
                <a:ea typeface="Open Sans Light"/>
                <a:cs typeface="Open Sans Light"/>
                <a:sym typeface="Open Sans Light"/>
              </a:endParaRPr>
            </a:p>
          </p:txBody>
        </p:sp>
        <p:sp>
          <p:nvSpPr>
            <p:cNvPr id="230" name="Google Shape;230;p9"/>
            <p:cNvSpPr/>
            <p:nvPr/>
          </p:nvSpPr>
          <p:spPr>
            <a:xfrm>
              <a:off x="2967037" y="171159"/>
              <a:ext cx="2600324" cy="691200"/>
            </a:xfrm>
            <a:prstGeom prst="rect">
              <a:avLst/>
            </a:prstGeom>
            <a:gradFill>
              <a:gsLst>
                <a:gs pos="0">
                  <a:srgbClr val="5E81C9"/>
                </a:gs>
                <a:gs pos="50000">
                  <a:srgbClr val="3B70C9"/>
                </a:gs>
                <a:gs pos="100000">
                  <a:srgbClr val="2E60B8"/>
                </a:gs>
              </a:gsLst>
              <a:lin ang="5400000" scaled="0"/>
            </a:gradFill>
            <a:ln cap="flat" cmpd="sng" w="9525">
              <a:solidFill>
                <a:srgbClr val="4372C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
            <p:cNvSpPr txBox="1"/>
            <p:nvPr/>
          </p:nvSpPr>
          <p:spPr>
            <a:xfrm>
              <a:off x="2967037" y="171159"/>
              <a:ext cx="2600324" cy="691200"/>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chemeClr val="lt1"/>
                </a:buClr>
                <a:buSzPts val="2400"/>
                <a:buFont typeface="Open Sans Light"/>
                <a:buNone/>
              </a:pPr>
              <a:r>
                <a:rPr b="0" i="0" lang="en-US" sz="2400">
                  <a:solidFill>
                    <a:schemeClr val="lt1"/>
                  </a:solidFill>
                  <a:latin typeface="Open Sans Light"/>
                  <a:ea typeface="Open Sans Light"/>
                  <a:cs typeface="Open Sans Light"/>
                  <a:sym typeface="Open Sans Light"/>
                </a:rPr>
                <a:t>Planning</a:t>
              </a:r>
              <a:endParaRPr b="0" i="0" sz="2400">
                <a:solidFill>
                  <a:schemeClr val="lt1"/>
                </a:solidFill>
                <a:latin typeface="Open Sans Light"/>
                <a:ea typeface="Open Sans Light"/>
                <a:cs typeface="Open Sans Light"/>
                <a:sym typeface="Open Sans Light"/>
              </a:endParaRPr>
            </a:p>
          </p:txBody>
        </p:sp>
        <p:sp>
          <p:nvSpPr>
            <p:cNvPr id="232" name="Google Shape;232;p9"/>
            <p:cNvSpPr/>
            <p:nvPr/>
          </p:nvSpPr>
          <p:spPr>
            <a:xfrm>
              <a:off x="2967037" y="862359"/>
              <a:ext cx="2600324" cy="3030480"/>
            </a:xfrm>
            <a:prstGeom prst="rect">
              <a:avLst/>
            </a:prstGeom>
            <a:solidFill>
              <a:srgbClr val="CCD3EA">
                <a:alpha val="89803"/>
              </a:srgbClr>
            </a:solidFill>
            <a:ln cap="flat" cmpd="sng" w="9525">
              <a:solidFill>
                <a:srgbClr val="CCD3EA">
                  <a:alpha val="89803"/>
                </a:srgbClr>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
            <p:cNvSpPr txBox="1"/>
            <p:nvPr/>
          </p:nvSpPr>
          <p:spPr>
            <a:xfrm>
              <a:off x="2967037" y="862359"/>
              <a:ext cx="2600324" cy="3030480"/>
            </a:xfrm>
            <a:prstGeom prst="rect">
              <a:avLst/>
            </a:prstGeom>
            <a:noFill/>
            <a:ln>
              <a:noFill/>
            </a:ln>
          </p:spPr>
          <p:txBody>
            <a:bodyPr anchorCtr="0" anchor="t" bIns="192000" lIns="128000" spcFirstLastPara="1" rIns="170675" wrap="square" tIns="128000">
              <a:noAutofit/>
            </a:bodyPr>
            <a:lstStyle/>
            <a:p>
              <a:pPr indent="-228600" lvl="1" marL="228600" marR="0" rtl="0" algn="l">
                <a:lnSpc>
                  <a:spcPct val="90000"/>
                </a:lnSpc>
                <a:spcBef>
                  <a:spcPts val="0"/>
                </a:spcBef>
                <a:spcAft>
                  <a:spcPts val="0"/>
                </a:spcAft>
                <a:buClr>
                  <a:srgbClr val="11151A"/>
                </a:buClr>
                <a:buSzPts val="2400"/>
                <a:buFont typeface="Open Sans Light"/>
                <a:buChar char="•"/>
              </a:pPr>
              <a:r>
                <a:rPr b="0" i="0" lang="en-US" sz="2400" u="none" cap="none" strike="noStrike">
                  <a:solidFill>
                    <a:srgbClr val="11151A"/>
                  </a:solidFill>
                  <a:latin typeface="Open Sans Light"/>
                  <a:ea typeface="Open Sans Light"/>
                  <a:cs typeface="Open Sans Light"/>
                  <a:sym typeface="Open Sans Light"/>
                </a:rPr>
                <a:t>Evaluation of alternatives</a:t>
              </a:r>
              <a:endParaRPr b="0" i="0" sz="2400" u="none" cap="none" strike="noStrike">
                <a:solidFill>
                  <a:srgbClr val="11151A"/>
                </a:solidFill>
                <a:latin typeface="Open Sans Light"/>
                <a:ea typeface="Open Sans Light"/>
                <a:cs typeface="Open Sans Light"/>
                <a:sym typeface="Open Sans Light"/>
              </a:endParaRPr>
            </a:p>
            <a:p>
              <a:pPr indent="-228600" lvl="1" marL="228600" marR="0" rtl="0" algn="l">
                <a:lnSpc>
                  <a:spcPct val="90000"/>
                </a:lnSpc>
                <a:spcBef>
                  <a:spcPts val="360"/>
                </a:spcBef>
                <a:spcAft>
                  <a:spcPts val="0"/>
                </a:spcAft>
                <a:buClr>
                  <a:srgbClr val="11151A"/>
                </a:buClr>
                <a:buSzPts val="2400"/>
                <a:buFont typeface="Open Sans Light"/>
                <a:buChar char="•"/>
              </a:pPr>
              <a:r>
                <a:rPr b="0" i="0" lang="en-US" sz="2400" u="none" cap="none" strike="noStrike">
                  <a:solidFill>
                    <a:srgbClr val="11151A"/>
                  </a:solidFill>
                  <a:latin typeface="Open Sans Light"/>
                  <a:ea typeface="Open Sans Light"/>
                  <a:cs typeface="Open Sans Light"/>
                  <a:sym typeface="Open Sans Light"/>
                </a:rPr>
                <a:t>Policy and decision making</a:t>
              </a:r>
              <a:endParaRPr b="0" i="0" sz="2400" u="none" cap="none" strike="noStrike">
                <a:solidFill>
                  <a:srgbClr val="11151A"/>
                </a:solidFill>
                <a:latin typeface="Open Sans Light"/>
                <a:ea typeface="Open Sans Light"/>
                <a:cs typeface="Open Sans Light"/>
                <a:sym typeface="Open Sans Light"/>
              </a:endParaRPr>
            </a:p>
            <a:p>
              <a:pPr indent="-228600" lvl="1" marL="228600" marR="0" rtl="0" algn="l">
                <a:lnSpc>
                  <a:spcPct val="90000"/>
                </a:lnSpc>
                <a:spcBef>
                  <a:spcPts val="360"/>
                </a:spcBef>
                <a:spcAft>
                  <a:spcPts val="0"/>
                </a:spcAft>
                <a:buClr>
                  <a:srgbClr val="11151A"/>
                </a:buClr>
                <a:buSzPts val="2400"/>
                <a:buFont typeface="Open Sans Light"/>
                <a:buChar char="•"/>
              </a:pPr>
              <a:r>
                <a:rPr b="0" i="0" lang="en-US" sz="2400" u="none" cap="none" strike="noStrike">
                  <a:solidFill>
                    <a:srgbClr val="11151A"/>
                  </a:solidFill>
                  <a:latin typeface="Open Sans Light"/>
                  <a:ea typeface="Open Sans Light"/>
                  <a:cs typeface="Open Sans Light"/>
                  <a:sym typeface="Open Sans Light"/>
                </a:rPr>
                <a:t>Management</a:t>
              </a:r>
              <a:endParaRPr b="0" i="0" sz="2400" u="none" cap="none" strike="noStrike">
                <a:solidFill>
                  <a:srgbClr val="11151A"/>
                </a:solidFill>
                <a:latin typeface="Open Sans Light"/>
                <a:ea typeface="Open Sans Light"/>
                <a:cs typeface="Open Sans Light"/>
                <a:sym typeface="Open Sans Light"/>
              </a:endParaRPr>
            </a:p>
          </p:txBody>
        </p:sp>
        <p:sp>
          <p:nvSpPr>
            <p:cNvPr id="234" name="Google Shape;234;p9"/>
            <p:cNvSpPr/>
            <p:nvPr/>
          </p:nvSpPr>
          <p:spPr>
            <a:xfrm>
              <a:off x="5931407" y="171159"/>
              <a:ext cx="2600324" cy="691200"/>
            </a:xfrm>
            <a:prstGeom prst="rect">
              <a:avLst/>
            </a:prstGeom>
            <a:gradFill>
              <a:gsLst>
                <a:gs pos="0">
                  <a:srgbClr val="5E81C9"/>
                </a:gs>
                <a:gs pos="50000">
                  <a:srgbClr val="3B70C9"/>
                </a:gs>
                <a:gs pos="100000">
                  <a:srgbClr val="2E60B8"/>
                </a:gs>
              </a:gsLst>
              <a:lin ang="5400000" scaled="0"/>
            </a:gradFill>
            <a:ln cap="flat" cmpd="sng" w="9525">
              <a:solidFill>
                <a:srgbClr val="4372C3"/>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9"/>
            <p:cNvSpPr txBox="1"/>
            <p:nvPr/>
          </p:nvSpPr>
          <p:spPr>
            <a:xfrm>
              <a:off x="5931407" y="171159"/>
              <a:ext cx="2600324" cy="691200"/>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chemeClr val="lt1"/>
                </a:buClr>
                <a:buSzPts val="2400"/>
                <a:buFont typeface="Open Sans Light"/>
                <a:buNone/>
              </a:pPr>
              <a:r>
                <a:rPr b="0" i="0" lang="en-US" sz="2400">
                  <a:solidFill>
                    <a:schemeClr val="lt1"/>
                  </a:solidFill>
                  <a:latin typeface="Open Sans Light"/>
                  <a:ea typeface="Open Sans Light"/>
                  <a:cs typeface="Open Sans Light"/>
                  <a:sym typeface="Open Sans Light"/>
                </a:rPr>
                <a:t>Monitoring</a:t>
              </a:r>
              <a:endParaRPr b="0" i="0" sz="2400">
                <a:solidFill>
                  <a:schemeClr val="lt1"/>
                </a:solidFill>
                <a:latin typeface="Open Sans Light"/>
                <a:ea typeface="Open Sans Light"/>
                <a:cs typeface="Open Sans Light"/>
                <a:sym typeface="Open Sans Light"/>
              </a:endParaRPr>
            </a:p>
          </p:txBody>
        </p:sp>
        <p:sp>
          <p:nvSpPr>
            <p:cNvPr id="236" name="Google Shape;236;p9"/>
            <p:cNvSpPr/>
            <p:nvPr/>
          </p:nvSpPr>
          <p:spPr>
            <a:xfrm>
              <a:off x="5931407" y="862359"/>
              <a:ext cx="2600324" cy="3030480"/>
            </a:xfrm>
            <a:prstGeom prst="rect">
              <a:avLst/>
            </a:prstGeom>
            <a:solidFill>
              <a:srgbClr val="CCD3EA">
                <a:alpha val="89803"/>
              </a:srgbClr>
            </a:solidFill>
            <a:ln cap="flat" cmpd="sng" w="9525">
              <a:solidFill>
                <a:srgbClr val="CCD3EA">
                  <a:alpha val="89803"/>
                </a:srgbClr>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txBox="1"/>
            <p:nvPr/>
          </p:nvSpPr>
          <p:spPr>
            <a:xfrm>
              <a:off x="5931407" y="862359"/>
              <a:ext cx="2600324" cy="3030480"/>
            </a:xfrm>
            <a:prstGeom prst="rect">
              <a:avLst/>
            </a:prstGeom>
            <a:noFill/>
            <a:ln>
              <a:noFill/>
            </a:ln>
          </p:spPr>
          <p:txBody>
            <a:bodyPr anchorCtr="0" anchor="t" bIns="192000" lIns="128000" spcFirstLastPara="1" rIns="170675" wrap="square" tIns="128000">
              <a:noAutofit/>
            </a:bodyPr>
            <a:lstStyle/>
            <a:p>
              <a:pPr indent="-228600" lvl="1" marL="228600" marR="0" rtl="0" algn="l">
                <a:lnSpc>
                  <a:spcPct val="90000"/>
                </a:lnSpc>
                <a:spcBef>
                  <a:spcPts val="0"/>
                </a:spcBef>
                <a:spcAft>
                  <a:spcPts val="0"/>
                </a:spcAft>
                <a:buClr>
                  <a:srgbClr val="11151A"/>
                </a:buClr>
                <a:buSzPts val="2400"/>
                <a:buFont typeface="Open Sans Light"/>
                <a:buChar char="•"/>
              </a:pPr>
              <a:r>
                <a:rPr b="0" i="0" lang="en-US" sz="2400" u="none" cap="none" strike="noStrike">
                  <a:solidFill>
                    <a:srgbClr val="11151A"/>
                  </a:solidFill>
                  <a:latin typeface="Open Sans Light"/>
                  <a:ea typeface="Open Sans Light"/>
                  <a:cs typeface="Open Sans Light"/>
                  <a:sym typeface="Open Sans Light"/>
                </a:rPr>
                <a:t>Measure</a:t>
              </a:r>
              <a:endParaRPr b="0" i="0" sz="2400" u="none" cap="none" strike="noStrike">
                <a:solidFill>
                  <a:srgbClr val="11151A"/>
                </a:solidFill>
                <a:latin typeface="Open Sans Light"/>
                <a:ea typeface="Open Sans Light"/>
                <a:cs typeface="Open Sans Light"/>
                <a:sym typeface="Open Sans Light"/>
              </a:endParaRPr>
            </a:p>
            <a:p>
              <a:pPr indent="-228600" lvl="1" marL="228600" marR="0" rtl="0" algn="l">
                <a:lnSpc>
                  <a:spcPct val="90000"/>
                </a:lnSpc>
                <a:spcBef>
                  <a:spcPts val="360"/>
                </a:spcBef>
                <a:spcAft>
                  <a:spcPts val="0"/>
                </a:spcAft>
                <a:buClr>
                  <a:srgbClr val="11151A"/>
                </a:buClr>
                <a:buSzPts val="2400"/>
                <a:buFont typeface="Open Sans Light"/>
                <a:buChar char="•"/>
              </a:pPr>
              <a:r>
                <a:rPr b="0" i="0" lang="en-US" sz="2400" u="none" cap="none" strike="noStrike">
                  <a:solidFill>
                    <a:srgbClr val="11151A"/>
                  </a:solidFill>
                  <a:latin typeface="Open Sans Light"/>
                  <a:ea typeface="Open Sans Light"/>
                  <a:cs typeface="Open Sans Light"/>
                  <a:sym typeface="Open Sans Light"/>
                </a:rPr>
                <a:t>Assess</a:t>
              </a:r>
              <a:endParaRPr b="0" i="0" sz="2400" u="none" cap="none" strike="noStrike">
                <a:solidFill>
                  <a:srgbClr val="11151A"/>
                </a:solidFill>
                <a:latin typeface="Open Sans Light"/>
                <a:ea typeface="Open Sans Light"/>
                <a:cs typeface="Open Sans Light"/>
                <a:sym typeface="Open Sans Light"/>
              </a:endParaRPr>
            </a:p>
            <a:p>
              <a:pPr indent="-228600" lvl="1" marL="228600" marR="0" rtl="0" algn="l">
                <a:lnSpc>
                  <a:spcPct val="90000"/>
                </a:lnSpc>
                <a:spcBef>
                  <a:spcPts val="360"/>
                </a:spcBef>
                <a:spcAft>
                  <a:spcPts val="0"/>
                </a:spcAft>
                <a:buClr>
                  <a:srgbClr val="11151A"/>
                </a:buClr>
                <a:buSzPts val="2400"/>
                <a:buFont typeface="Open Sans Light"/>
                <a:buChar char="•"/>
              </a:pPr>
              <a:r>
                <a:rPr b="0" i="0" lang="en-US" sz="2400" u="none" cap="none" strike="noStrike">
                  <a:solidFill>
                    <a:srgbClr val="11151A"/>
                  </a:solidFill>
                  <a:latin typeface="Open Sans Light"/>
                  <a:ea typeface="Open Sans Light"/>
                  <a:cs typeface="Open Sans Light"/>
                  <a:sym typeface="Open Sans Light"/>
                </a:rPr>
                <a:t>Compare</a:t>
              </a:r>
              <a:endParaRPr b="0" i="0" sz="2400" u="none" cap="none" strike="noStrike">
                <a:solidFill>
                  <a:srgbClr val="11151A"/>
                </a:solidFill>
                <a:latin typeface="Open Sans Light"/>
                <a:ea typeface="Open Sans Light"/>
                <a:cs typeface="Open Sans Light"/>
                <a:sym typeface="Open Sans Light"/>
              </a:endParaRPr>
            </a:p>
            <a:p>
              <a:pPr indent="-228600" lvl="1" marL="228600" marR="0" rtl="0" algn="l">
                <a:lnSpc>
                  <a:spcPct val="90000"/>
                </a:lnSpc>
                <a:spcBef>
                  <a:spcPts val="360"/>
                </a:spcBef>
                <a:spcAft>
                  <a:spcPts val="0"/>
                </a:spcAft>
                <a:buClr>
                  <a:srgbClr val="11151A"/>
                </a:buClr>
                <a:buSzPts val="2400"/>
                <a:buFont typeface="Open Sans Light"/>
                <a:buChar char="•"/>
              </a:pPr>
              <a:r>
                <a:rPr b="0" i="0" lang="en-US" sz="2400" u="none" cap="none" strike="noStrike">
                  <a:solidFill>
                    <a:srgbClr val="11151A"/>
                  </a:solidFill>
                  <a:latin typeface="Open Sans Light"/>
                  <a:ea typeface="Open Sans Light"/>
                  <a:cs typeface="Open Sans Light"/>
                  <a:sym typeface="Open Sans Light"/>
                </a:rPr>
                <a:t>Check compliance</a:t>
              </a:r>
              <a:endParaRPr b="0" i="0" sz="2400" u="none" cap="none" strike="noStrike">
                <a:solidFill>
                  <a:srgbClr val="11151A"/>
                </a:solidFill>
                <a:latin typeface="Open Sans Light"/>
                <a:ea typeface="Open Sans Light"/>
                <a:cs typeface="Open Sans Light"/>
                <a:sym typeface="Open Sans Light"/>
              </a:endParaRPr>
            </a:p>
          </p:txBody>
        </p:sp>
      </p:grpSp>
      <p:sp>
        <p:nvSpPr>
          <p:cNvPr id="238" name="Google Shape;238;p9"/>
          <p:cNvSpPr/>
          <p:nvPr/>
        </p:nvSpPr>
        <p:spPr>
          <a:xfrm>
            <a:off x="6096000" y="28431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7_Lecture4_Slide9.mp3" id="239" name="Google Shape;239;p9"/>
          <p:cNvPicPr preferRelativeResize="0"/>
          <p:nvPr/>
        </p:nvPicPr>
        <p:blipFill rotWithShape="1">
          <a:blip r:embed="rId4">
            <a:alphaModFix/>
          </a:blip>
          <a:srcRect b="0" l="0" r="0" t="0"/>
          <a:stretch/>
        </p:blipFill>
        <p:spPr>
          <a:xfrm>
            <a:off x="6167365" y="35568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